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Masters/slideMaster19.xml" ContentType="application/vnd.openxmlformats-officedocument.presentationml.slideMaster+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Masters/slideMaster26.xml" ContentType="application/vnd.openxmlformats-officedocument.presentationml.slideMaster+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heme/theme18.xml" ContentType="application/vnd.openxmlformats-officedocument.theme+xml"/>
  <Override PartName="/ppt/theme/theme29.xml" ContentType="application/vnd.openxmlformats-officedocument.theme+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22.xml" ContentType="application/vnd.openxmlformats-officedocument.presentationml.slideMaster+xml"/>
  <Override PartName="/ppt/theme/theme14.xml" ContentType="application/vnd.openxmlformats-officedocument.theme+xml"/>
  <Override PartName="/ppt/theme/theme25.xml" ContentType="application/vnd.openxmlformats-officedocument.theme+xml"/>
  <Override PartName="/ppt/notesSlides/notesSlide12.xml" ContentType="application/vnd.openxmlformats-officedocument.presentationml.notesSlide+xml"/>
  <Override PartName="/ppt/theme/theme21.xml" ContentType="application/vnd.openxmlformats-officedocument.them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slideMasters/slideMaster27.xml" ContentType="application/vnd.openxmlformats-officedocument.presentationml.slideMaster+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theme/theme19.xml" ContentType="application/vnd.openxmlformats-officedocument.theme+xml"/>
  <Override PartName="/ppt/tags/tag1.xml" ContentType="application/vnd.openxmlformats-officedocument.presentationml.tags+xml"/>
  <Override PartName="/docProps/app.xml" ContentType="application/vnd.openxmlformats-officedocument.extended-properties+xml"/>
  <Override PartName="/ppt/slideMasters/slideMaster23.xml" ContentType="application/vnd.openxmlformats-officedocument.presentationml.slideMaster+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theme/theme26.xml" ContentType="application/vnd.openxmlformats-officedocument.theme+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Default Extension="gif" ContentType="image/gif"/>
  <Override PartName="/ppt/notesSlides/notesSlide8.xml" ContentType="application/vnd.openxmlformats-officedocument.presentationml.notesSlide+xml"/>
  <Default Extension="vml" ContentType="application/vnd.openxmlformats-officedocument.vmlDrawing"/>
  <Override PartName="/ppt/theme/theme22.xml" ContentType="application/vnd.openxmlformats-officedocument.theme+xml"/>
  <Override PartName="/ppt/slideMasters/slideMaster5.xml" ContentType="application/vnd.openxmlformats-officedocument.presentationml.slideMaster+xml"/>
  <Override PartName="/ppt/slides/slide49.xml" ContentType="application/vnd.openxmlformats-officedocument.presentationml.slide+xml"/>
  <Override PartName="/ppt/theme/theme7.xml" ContentType="application/vnd.openxmlformats-officedocument.theme+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Masters/slideMaster28.xml" ContentType="application/vnd.openxmlformats-officedocument.presentationml.slideMaster+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xls" ContentType="application/vnd.ms-exce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Masters/slideMaster24.xml" ContentType="application/vnd.openxmlformats-officedocument.presentationml.slideMaster+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heme/theme16.xml" ContentType="application/vnd.openxmlformats-officedocument.theme+xml"/>
  <Override PartName="/ppt/theme/theme27.xml" ContentType="application/vnd.openxmlformats-officedocument.theme+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slideMasters/slideMaster13.xml" ContentType="application/vnd.openxmlformats-officedocument.presentationml.slideMaster+xml"/>
  <Override PartName="/ppt/theme/theme23.xml" ContentType="application/vnd.openxmlformats-officedocument.theme+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theme/theme30.xml" ContentType="application/vnd.openxmlformats-officedocument.theme+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slideMasters/slideMaster29.xml" ContentType="application/vnd.openxmlformats-officedocument.presentationml.slideMaster+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Masters/slideMaster18.xml" ContentType="application/vnd.openxmlformats-officedocument.presentationml.slideMaster+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Masters/slideMaster25.xml" ContentType="application/vnd.openxmlformats-officedocument.presentationml.slideMaster+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theme/theme28.xml" ContentType="application/vnd.openxmlformats-officedocument.theme+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theme/theme17.xml" ContentType="application/vnd.openxmlformats-officedocument.theme+xml"/>
  <Override PartName="/ppt/slideMasters/slideMaster21.xml" ContentType="application/vnd.openxmlformats-officedocument.presentationml.slideMaster+xml"/>
  <Override PartName="/ppt/theme/theme24.xml" ContentType="application/vnd.openxmlformats-officedocument.them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theme/theme20.xml" ContentType="application/vnd.openxmlformats-officedocument.theme+xml"/>
  <Override PartName="/ppt/charts/chart2.xml" ContentType="application/vnd.openxmlformats-officedocument.drawingml.chart+xml"/>
  <Override PartName="/ppt/slides/slide29.xml" ContentType="application/vnd.openxmlformats-officedocument.presentationml.slide+xml"/>
  <Override PartName="/ppt/slideLayouts/slideLayout3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 id="2147483668" r:id="rId3"/>
    <p:sldMasterId id="2147483670" r:id="rId4"/>
    <p:sldMasterId id="2147483672" r:id="rId5"/>
    <p:sldMasterId id="2147483674" r:id="rId6"/>
    <p:sldMasterId id="2147483676" r:id="rId7"/>
    <p:sldMasterId id="2147483679" r:id="rId8"/>
    <p:sldMasterId id="2147483684" r:id="rId9"/>
    <p:sldMasterId id="2147483686" r:id="rId10"/>
    <p:sldMasterId id="2147483690" r:id="rId11"/>
    <p:sldMasterId id="2147483692" r:id="rId12"/>
    <p:sldMasterId id="2147483694" r:id="rId13"/>
    <p:sldMasterId id="2147483696" r:id="rId14"/>
    <p:sldMasterId id="2147483700" r:id="rId15"/>
    <p:sldMasterId id="2147483708" r:id="rId16"/>
    <p:sldMasterId id="2147483712" r:id="rId17"/>
    <p:sldMasterId id="2147483714" r:id="rId18"/>
    <p:sldMasterId id="2147483716" r:id="rId19"/>
    <p:sldMasterId id="2147483718" r:id="rId20"/>
    <p:sldMasterId id="2147483720" r:id="rId21"/>
    <p:sldMasterId id="2147483722" r:id="rId22"/>
    <p:sldMasterId id="2147483724" r:id="rId23"/>
    <p:sldMasterId id="2147483726" r:id="rId24"/>
    <p:sldMasterId id="2147483732" r:id="rId25"/>
    <p:sldMasterId id="2147483734" r:id="rId26"/>
    <p:sldMasterId id="2147483736" r:id="rId27"/>
    <p:sldMasterId id="2147483738" r:id="rId28"/>
    <p:sldMasterId id="2147483740" r:id="rId29"/>
  </p:sldMasterIdLst>
  <p:notesMasterIdLst>
    <p:notesMasterId r:id="rId88"/>
  </p:notesMasterIdLst>
  <p:sldIdLst>
    <p:sldId id="278" r:id="rId30"/>
    <p:sldId id="289" r:id="rId31"/>
    <p:sldId id="273" r:id="rId32"/>
    <p:sldId id="317" r:id="rId33"/>
    <p:sldId id="313" r:id="rId34"/>
    <p:sldId id="276" r:id="rId35"/>
    <p:sldId id="277" r:id="rId36"/>
    <p:sldId id="326" r:id="rId37"/>
    <p:sldId id="256" r:id="rId38"/>
    <p:sldId id="284" r:id="rId39"/>
    <p:sldId id="281" r:id="rId40"/>
    <p:sldId id="282" r:id="rId41"/>
    <p:sldId id="285" r:id="rId42"/>
    <p:sldId id="265" r:id="rId43"/>
    <p:sldId id="270" r:id="rId44"/>
    <p:sldId id="280" r:id="rId45"/>
    <p:sldId id="327" r:id="rId46"/>
    <p:sldId id="286" r:id="rId47"/>
    <p:sldId id="350" r:id="rId48"/>
    <p:sldId id="335" r:id="rId49"/>
    <p:sldId id="340" r:id="rId50"/>
    <p:sldId id="341" r:id="rId51"/>
    <p:sldId id="291" r:id="rId52"/>
    <p:sldId id="337" r:id="rId53"/>
    <p:sldId id="329" r:id="rId54"/>
    <p:sldId id="264" r:id="rId55"/>
    <p:sldId id="336" r:id="rId56"/>
    <p:sldId id="293" r:id="rId57"/>
    <p:sldId id="328" r:id="rId58"/>
    <p:sldId id="294" r:id="rId59"/>
    <p:sldId id="324" r:id="rId60"/>
    <p:sldId id="330" r:id="rId61"/>
    <p:sldId id="295" r:id="rId62"/>
    <p:sldId id="269" r:id="rId63"/>
    <p:sldId id="351" r:id="rId64"/>
    <p:sldId id="296" r:id="rId65"/>
    <p:sldId id="331" r:id="rId66"/>
    <p:sldId id="299" r:id="rId67"/>
    <p:sldId id="300" r:id="rId68"/>
    <p:sldId id="332" r:id="rId69"/>
    <p:sldId id="302" r:id="rId70"/>
    <p:sldId id="303" r:id="rId71"/>
    <p:sldId id="308" r:id="rId72"/>
    <p:sldId id="304" r:id="rId73"/>
    <p:sldId id="321" r:id="rId74"/>
    <p:sldId id="305" r:id="rId75"/>
    <p:sldId id="333" r:id="rId76"/>
    <p:sldId id="306" r:id="rId77"/>
    <p:sldId id="348" r:id="rId78"/>
    <p:sldId id="343" r:id="rId79"/>
    <p:sldId id="266" r:id="rId80"/>
    <p:sldId id="346" r:id="rId81"/>
    <p:sldId id="290" r:id="rId82"/>
    <p:sldId id="297" r:id="rId83"/>
    <p:sldId id="298" r:id="rId84"/>
    <p:sldId id="322" r:id="rId85"/>
    <p:sldId id="345" r:id="rId86"/>
    <p:sldId id="267" r:id="rId87"/>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varScale="1">
        <p:scale>
          <a:sx n="82" d="100"/>
          <a:sy n="82" d="100"/>
        </p:scale>
        <p:origin x="-79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 Target="slides/slide10.xml"/><Relationship Id="rId21" Type="http://schemas.openxmlformats.org/officeDocument/2006/relationships/slideMaster" Target="slideMasters/slideMaster21.xml"/><Relationship Id="rId34" Type="http://schemas.openxmlformats.org/officeDocument/2006/relationships/slide" Target="slides/slide5.xml"/><Relationship Id="rId42" Type="http://schemas.openxmlformats.org/officeDocument/2006/relationships/slide" Target="slides/slide13.xml"/><Relationship Id="rId47" Type="http://schemas.openxmlformats.org/officeDocument/2006/relationships/slide" Target="slides/slide18.xml"/><Relationship Id="rId50" Type="http://schemas.openxmlformats.org/officeDocument/2006/relationships/slide" Target="slides/slide21.xml"/><Relationship Id="rId55" Type="http://schemas.openxmlformats.org/officeDocument/2006/relationships/slide" Target="slides/slide26.xml"/><Relationship Id="rId63" Type="http://schemas.openxmlformats.org/officeDocument/2006/relationships/slide" Target="slides/slide34.xml"/><Relationship Id="rId68" Type="http://schemas.openxmlformats.org/officeDocument/2006/relationships/slide" Target="slides/slide39.xml"/><Relationship Id="rId76" Type="http://schemas.openxmlformats.org/officeDocument/2006/relationships/slide" Target="slides/slide47.xml"/><Relationship Id="rId84" Type="http://schemas.openxmlformats.org/officeDocument/2006/relationships/slide" Target="slides/slide55.xml"/><Relationship Id="rId89"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42.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3.xml"/><Relationship Id="rId37" Type="http://schemas.openxmlformats.org/officeDocument/2006/relationships/slide" Target="slides/slide8.xml"/><Relationship Id="rId40" Type="http://schemas.openxmlformats.org/officeDocument/2006/relationships/slide" Target="slides/slide11.xml"/><Relationship Id="rId45" Type="http://schemas.openxmlformats.org/officeDocument/2006/relationships/slide" Target="slides/slide16.xml"/><Relationship Id="rId53" Type="http://schemas.openxmlformats.org/officeDocument/2006/relationships/slide" Target="slides/slide24.xml"/><Relationship Id="rId58" Type="http://schemas.openxmlformats.org/officeDocument/2006/relationships/slide" Target="slides/slide29.xml"/><Relationship Id="rId66" Type="http://schemas.openxmlformats.org/officeDocument/2006/relationships/slide" Target="slides/slide37.xml"/><Relationship Id="rId74" Type="http://schemas.openxmlformats.org/officeDocument/2006/relationships/slide" Target="slides/slide45.xml"/><Relationship Id="rId79" Type="http://schemas.openxmlformats.org/officeDocument/2006/relationships/slide" Target="slides/slide50.xml"/><Relationship Id="rId87" Type="http://schemas.openxmlformats.org/officeDocument/2006/relationships/slide" Target="slides/slide58.xml"/><Relationship Id="rId5" Type="http://schemas.openxmlformats.org/officeDocument/2006/relationships/slideMaster" Target="slideMasters/slideMaster5.xml"/><Relationship Id="rId61" Type="http://schemas.openxmlformats.org/officeDocument/2006/relationships/slide" Target="slides/slide32.xml"/><Relationship Id="rId82" Type="http://schemas.openxmlformats.org/officeDocument/2006/relationships/slide" Target="slides/slide53.xml"/><Relationship Id="rId90" Type="http://schemas.openxmlformats.org/officeDocument/2006/relationships/viewProps" Target="viewProps.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 Target="slides/slide1.xml"/><Relationship Id="rId35" Type="http://schemas.openxmlformats.org/officeDocument/2006/relationships/slide" Target="slides/slide6.xml"/><Relationship Id="rId43" Type="http://schemas.openxmlformats.org/officeDocument/2006/relationships/slide" Target="slides/slide14.xml"/><Relationship Id="rId48" Type="http://schemas.openxmlformats.org/officeDocument/2006/relationships/slide" Target="slides/slide19.xml"/><Relationship Id="rId56" Type="http://schemas.openxmlformats.org/officeDocument/2006/relationships/slide" Target="slides/slide27.xml"/><Relationship Id="rId64" Type="http://schemas.openxmlformats.org/officeDocument/2006/relationships/slide" Target="slides/slide35.xml"/><Relationship Id="rId69" Type="http://schemas.openxmlformats.org/officeDocument/2006/relationships/slide" Target="slides/slide40.xml"/><Relationship Id="rId77" Type="http://schemas.openxmlformats.org/officeDocument/2006/relationships/slide" Target="slides/slide48.xml"/><Relationship Id="rId8" Type="http://schemas.openxmlformats.org/officeDocument/2006/relationships/slideMaster" Target="slideMasters/slideMaster8.xml"/><Relationship Id="rId51" Type="http://schemas.openxmlformats.org/officeDocument/2006/relationships/slide" Target="slides/slide22.xml"/><Relationship Id="rId72" Type="http://schemas.openxmlformats.org/officeDocument/2006/relationships/slide" Target="slides/slide43.xml"/><Relationship Id="rId80" Type="http://schemas.openxmlformats.org/officeDocument/2006/relationships/slide" Target="slides/slide51.xml"/><Relationship Id="rId85" Type="http://schemas.openxmlformats.org/officeDocument/2006/relationships/slide" Target="slides/slide56.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4.xml"/><Relationship Id="rId38" Type="http://schemas.openxmlformats.org/officeDocument/2006/relationships/slide" Target="slides/slide9.xml"/><Relationship Id="rId46" Type="http://schemas.openxmlformats.org/officeDocument/2006/relationships/slide" Target="slides/slide17.xml"/><Relationship Id="rId59" Type="http://schemas.openxmlformats.org/officeDocument/2006/relationships/slide" Target="slides/slide30.xml"/><Relationship Id="rId67" Type="http://schemas.openxmlformats.org/officeDocument/2006/relationships/slide" Target="slides/slide38.xml"/><Relationship Id="rId20" Type="http://schemas.openxmlformats.org/officeDocument/2006/relationships/slideMaster" Target="slideMasters/slideMaster20.xml"/><Relationship Id="rId41" Type="http://schemas.openxmlformats.org/officeDocument/2006/relationships/slide" Target="slides/slide12.xml"/><Relationship Id="rId54" Type="http://schemas.openxmlformats.org/officeDocument/2006/relationships/slide" Target="slides/slide25.xml"/><Relationship Id="rId62" Type="http://schemas.openxmlformats.org/officeDocument/2006/relationships/slide" Target="slides/slide33.xml"/><Relationship Id="rId70" Type="http://schemas.openxmlformats.org/officeDocument/2006/relationships/slide" Target="slides/slide41.xml"/><Relationship Id="rId75" Type="http://schemas.openxmlformats.org/officeDocument/2006/relationships/slide" Target="slides/slide46.xml"/><Relationship Id="rId83" Type="http://schemas.openxmlformats.org/officeDocument/2006/relationships/slide" Target="slides/slide54.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7.xml"/><Relationship Id="rId49" Type="http://schemas.openxmlformats.org/officeDocument/2006/relationships/slide" Target="slides/slide20.xml"/><Relationship Id="rId57" Type="http://schemas.openxmlformats.org/officeDocument/2006/relationships/slide" Target="slides/slide28.xml"/><Relationship Id="rId10" Type="http://schemas.openxmlformats.org/officeDocument/2006/relationships/slideMaster" Target="slideMasters/slideMaster10.xml"/><Relationship Id="rId31" Type="http://schemas.openxmlformats.org/officeDocument/2006/relationships/slide" Target="slides/slide2.xml"/><Relationship Id="rId44" Type="http://schemas.openxmlformats.org/officeDocument/2006/relationships/slide" Target="slides/slide15.xml"/><Relationship Id="rId52" Type="http://schemas.openxmlformats.org/officeDocument/2006/relationships/slide" Target="slides/slide23.xml"/><Relationship Id="rId60" Type="http://schemas.openxmlformats.org/officeDocument/2006/relationships/slide" Target="slides/slide31.xml"/><Relationship Id="rId65" Type="http://schemas.openxmlformats.org/officeDocument/2006/relationships/slide" Target="slides/slide36.xml"/><Relationship Id="rId73" Type="http://schemas.openxmlformats.org/officeDocument/2006/relationships/slide" Target="slides/slide44.xml"/><Relationship Id="rId78" Type="http://schemas.openxmlformats.org/officeDocument/2006/relationships/slide" Target="slides/slide49.xml"/><Relationship Id="rId81" Type="http://schemas.openxmlformats.org/officeDocument/2006/relationships/slide" Target="slides/slide52.xml"/><Relationship Id="rId86" Type="http://schemas.openxmlformats.org/officeDocument/2006/relationships/slide" Target="slides/slide57.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charts/_rels/chart1.xml.rels><?xml version="1.0" encoding="UTF-8" standalone="yes"?>
<Relationships xmlns="http://schemas.openxmlformats.org/package/2006/relationships"><Relationship Id="rId1" Type="http://schemas.openxmlformats.org/officeDocument/2006/relationships/oleObject" Target="file:///C:\Users\yubo\Documents\LBNE\TPC\signal\TrackSigna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yubo\Documents\LBNE\TPC\signal\TrackSigna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7.000468425866048E-2"/>
          <c:y val="3.3107599699021821E-2"/>
          <c:w val="0.86109537299339234"/>
          <c:h val="0.88562829194883408"/>
        </c:manualLayout>
      </c:layout>
      <c:scatterChart>
        <c:scatterStyle val="lineMarker"/>
        <c:ser>
          <c:idx val="0"/>
          <c:order val="0"/>
          <c:tx>
            <c:strRef>
              <c:f>'0 degree'!$B$1</c:f>
              <c:strCache>
                <c:ptCount val="1"/>
                <c:pt idx="0">
                  <c:v>U</c:v>
                </c:pt>
              </c:strCache>
            </c:strRef>
          </c:tx>
          <c:marker>
            <c:symbol val="none"/>
          </c:marker>
          <c:xVal>
            <c:numRef>
              <c:f>'0 degree'!$A$2:$A$1001</c:f>
              <c:numCache>
                <c:formatCode>General</c:formatCode>
                <c:ptCount val="1000"/>
                <c:pt idx="400" formatCode="0.00E+00">
                  <c:v>0</c:v>
                </c:pt>
                <c:pt idx="401" formatCode="0.00E+00">
                  <c:v>5.0000000000000017E-2</c:v>
                </c:pt>
                <c:pt idx="402" formatCode="0.00E+00">
                  <c:v>0.1</c:v>
                </c:pt>
                <c:pt idx="403" formatCode="0.00E+00">
                  <c:v>0.15000000000000019</c:v>
                </c:pt>
                <c:pt idx="404" formatCode="0.00E+00">
                  <c:v>0.2</c:v>
                </c:pt>
                <c:pt idx="405" formatCode="0.00E+00">
                  <c:v>0.25</c:v>
                </c:pt>
                <c:pt idx="406" formatCode="0.00E+00">
                  <c:v>0.30000000000000032</c:v>
                </c:pt>
                <c:pt idx="407" formatCode="0.00E+00">
                  <c:v>0.35000000000000031</c:v>
                </c:pt>
                <c:pt idx="408" formatCode="0.00E+00">
                  <c:v>0.40000000000000008</c:v>
                </c:pt>
                <c:pt idx="409" formatCode="0.00E+00">
                  <c:v>0.45</c:v>
                </c:pt>
                <c:pt idx="410" formatCode="0.00E+00">
                  <c:v>0.5</c:v>
                </c:pt>
                <c:pt idx="411" formatCode="0.00E+00">
                  <c:v>0.54999999999999993</c:v>
                </c:pt>
                <c:pt idx="412" formatCode="0.00E+00">
                  <c:v>0.60000000000000064</c:v>
                </c:pt>
                <c:pt idx="413" formatCode="0.00E+00">
                  <c:v>0.65000000000000091</c:v>
                </c:pt>
                <c:pt idx="414" formatCode="0.00E+00">
                  <c:v>0.70000000000000062</c:v>
                </c:pt>
                <c:pt idx="415" formatCode="0.00E+00">
                  <c:v>0.75000000000000089</c:v>
                </c:pt>
                <c:pt idx="416" formatCode="0.00E+00">
                  <c:v>0.8000000000000006</c:v>
                </c:pt>
                <c:pt idx="417" formatCode="0.00E+00">
                  <c:v>0.85000000000000064</c:v>
                </c:pt>
                <c:pt idx="418" formatCode="0.00E+00">
                  <c:v>0.90000000000000024</c:v>
                </c:pt>
                <c:pt idx="419" formatCode="0.00E+00">
                  <c:v>0.95000000000000062</c:v>
                </c:pt>
                <c:pt idx="420" formatCode="0.00E+00">
                  <c:v>1.0000000000000002</c:v>
                </c:pt>
                <c:pt idx="421" formatCode="0.00E+00">
                  <c:v>1.0500000000000003</c:v>
                </c:pt>
                <c:pt idx="422" formatCode="0.00E+00">
                  <c:v>1.1000000000000003</c:v>
                </c:pt>
                <c:pt idx="423" formatCode="0.00E+00">
                  <c:v>1.1500000000000017</c:v>
                </c:pt>
                <c:pt idx="424" formatCode="0.00E+00">
                  <c:v>1.2000000000000004</c:v>
                </c:pt>
                <c:pt idx="425" formatCode="0.00E+00">
                  <c:v>1.2500000000000004</c:v>
                </c:pt>
                <c:pt idx="426" formatCode="0.00E+00">
                  <c:v>1.3000000000000005</c:v>
                </c:pt>
                <c:pt idx="427" formatCode="0.00E+00">
                  <c:v>1.3500000000000005</c:v>
                </c:pt>
                <c:pt idx="428" formatCode="0.00E+00">
                  <c:v>1.4000000000000006</c:v>
                </c:pt>
                <c:pt idx="429" formatCode="0.00E+00">
                  <c:v>1.4500000000000006</c:v>
                </c:pt>
                <c:pt idx="430" formatCode="0.00E+00">
                  <c:v>1.5000000000000007</c:v>
                </c:pt>
                <c:pt idx="431" formatCode="0.00E+00">
                  <c:v>1.5500000000000007</c:v>
                </c:pt>
                <c:pt idx="432" formatCode="0.00E+00">
                  <c:v>1.6000000000000021</c:v>
                </c:pt>
                <c:pt idx="433" formatCode="0.00E+00">
                  <c:v>1.6500000000000021</c:v>
                </c:pt>
                <c:pt idx="434" formatCode="0.00E+00">
                  <c:v>1.7000000000000013</c:v>
                </c:pt>
                <c:pt idx="435" formatCode="0.00E+00">
                  <c:v>1.7500000000000013</c:v>
                </c:pt>
                <c:pt idx="436" formatCode="0.00E+00">
                  <c:v>1.8000000000000009</c:v>
                </c:pt>
                <c:pt idx="437" formatCode="0.00E+00">
                  <c:v>1.8500000000000021</c:v>
                </c:pt>
                <c:pt idx="438" formatCode="0.00E+00">
                  <c:v>1.9000000000000019</c:v>
                </c:pt>
                <c:pt idx="439" formatCode="0.00E+00">
                  <c:v>1.950000000000002</c:v>
                </c:pt>
                <c:pt idx="440" formatCode="0.00E+00">
                  <c:v>2.0000000000000009</c:v>
                </c:pt>
                <c:pt idx="441" formatCode="0.00E+00">
                  <c:v>2.0500000000000007</c:v>
                </c:pt>
                <c:pt idx="442" formatCode="0.00E+00">
                  <c:v>2.1000000000000005</c:v>
                </c:pt>
                <c:pt idx="443" formatCode="0.00E+00">
                  <c:v>2.1500000000000004</c:v>
                </c:pt>
                <c:pt idx="444" formatCode="0.00E+00">
                  <c:v>2.2000000000000002</c:v>
                </c:pt>
                <c:pt idx="445" formatCode="0.00E+00">
                  <c:v>2.25</c:v>
                </c:pt>
                <c:pt idx="446" formatCode="0.00E+00">
                  <c:v>2.2999999999999998</c:v>
                </c:pt>
                <c:pt idx="447" formatCode="0.00E+00">
                  <c:v>2.3499999999999988</c:v>
                </c:pt>
                <c:pt idx="448" formatCode="0.00E+00">
                  <c:v>2.3999999999999977</c:v>
                </c:pt>
                <c:pt idx="449" formatCode="0.00E+00">
                  <c:v>2.4499999999999993</c:v>
                </c:pt>
                <c:pt idx="450" formatCode="0.00E+00">
                  <c:v>2.4999999999999987</c:v>
                </c:pt>
                <c:pt idx="451" formatCode="0.00E+00">
                  <c:v>2.5499999999999989</c:v>
                </c:pt>
                <c:pt idx="452" formatCode="0.00E+00">
                  <c:v>2.5999999999999988</c:v>
                </c:pt>
                <c:pt idx="453" formatCode="0.00E+00">
                  <c:v>2.6499999999999986</c:v>
                </c:pt>
                <c:pt idx="454" formatCode="0.00E+00">
                  <c:v>2.6999999999999984</c:v>
                </c:pt>
                <c:pt idx="455" formatCode="0.00E+00">
                  <c:v>2.7499999999999982</c:v>
                </c:pt>
                <c:pt idx="456" formatCode="0.00E+00">
                  <c:v>2.799999999999998</c:v>
                </c:pt>
                <c:pt idx="457" formatCode="0.00E+00">
                  <c:v>2.8499999999999979</c:v>
                </c:pt>
                <c:pt idx="458" formatCode="0.00E+00">
                  <c:v>2.8999999999999977</c:v>
                </c:pt>
                <c:pt idx="459" formatCode="0.00E+00">
                  <c:v>2.9499999999999975</c:v>
                </c:pt>
                <c:pt idx="460" formatCode="0.00E+00">
                  <c:v>2.9999999999999973</c:v>
                </c:pt>
                <c:pt idx="461" formatCode="0.00E+00">
                  <c:v>3.0499999999999972</c:v>
                </c:pt>
                <c:pt idx="462" formatCode="0.00E+00">
                  <c:v>3.099999999999997</c:v>
                </c:pt>
                <c:pt idx="463" formatCode="0.00E+00">
                  <c:v>3.1499999999999972</c:v>
                </c:pt>
                <c:pt idx="464" formatCode="0.00E+00">
                  <c:v>3.1999999999999966</c:v>
                </c:pt>
                <c:pt idx="465" formatCode="0.00E+00">
                  <c:v>3.2499999999999982</c:v>
                </c:pt>
                <c:pt idx="466" formatCode="0.00E+00">
                  <c:v>3.2999999999999972</c:v>
                </c:pt>
                <c:pt idx="467" formatCode="0.00E+00">
                  <c:v>3.3499999999999961</c:v>
                </c:pt>
                <c:pt idx="468" formatCode="0.00E+00">
                  <c:v>3.3999999999999937</c:v>
                </c:pt>
                <c:pt idx="469" formatCode="0.00E+00">
                  <c:v>3.4499999999999957</c:v>
                </c:pt>
                <c:pt idx="470" formatCode="0.00E+00">
                  <c:v>3.4999999999999947</c:v>
                </c:pt>
                <c:pt idx="471" formatCode="0.00E+00">
                  <c:v>3.5499999999999954</c:v>
                </c:pt>
                <c:pt idx="472" formatCode="0.00E+00">
                  <c:v>3.5999999999999948</c:v>
                </c:pt>
                <c:pt idx="473" formatCode="0.00E+00">
                  <c:v>3.649999999999995</c:v>
                </c:pt>
                <c:pt idx="474" formatCode="0.00E+00">
                  <c:v>3.6999999999999948</c:v>
                </c:pt>
                <c:pt idx="475" formatCode="0.00E+00">
                  <c:v>3.7499999999999951</c:v>
                </c:pt>
                <c:pt idx="476" formatCode="0.00E+00">
                  <c:v>3.7999999999999945</c:v>
                </c:pt>
                <c:pt idx="477" formatCode="0.00E+00">
                  <c:v>3.8499999999999943</c:v>
                </c:pt>
                <c:pt idx="478" formatCode="0.00E+00">
                  <c:v>3.8999999999999937</c:v>
                </c:pt>
                <c:pt idx="479" formatCode="0.00E+00">
                  <c:v>3.949999999999994</c:v>
                </c:pt>
                <c:pt idx="480" formatCode="0.00E+00">
                  <c:v>3.9999999999999938</c:v>
                </c:pt>
                <c:pt idx="481" formatCode="0.00E+00">
                  <c:v>4.0499999999999936</c:v>
                </c:pt>
                <c:pt idx="482" formatCode="0.00E+00">
                  <c:v>4.0999999999999925</c:v>
                </c:pt>
                <c:pt idx="483" formatCode="0.00E+00">
                  <c:v>4.1499999999999915</c:v>
                </c:pt>
                <c:pt idx="484" formatCode="0.00E+00">
                  <c:v>4.1999999999999895</c:v>
                </c:pt>
                <c:pt idx="485" formatCode="0.00E+00">
                  <c:v>4.2499999999999929</c:v>
                </c:pt>
                <c:pt idx="486" formatCode="0.00E+00">
                  <c:v>4.2999999999999927</c:v>
                </c:pt>
                <c:pt idx="487" formatCode="0.00E+00">
                  <c:v>4.3499999999999925</c:v>
                </c:pt>
                <c:pt idx="488" formatCode="0.00E+00">
                  <c:v>4.3999999999999915</c:v>
                </c:pt>
                <c:pt idx="489" formatCode="0.00E+00">
                  <c:v>4.4499999999999922</c:v>
                </c:pt>
                <c:pt idx="490" formatCode="0.00E+00">
                  <c:v>4.499999999999992</c:v>
                </c:pt>
                <c:pt idx="491" formatCode="0.00E+00">
                  <c:v>4.5499999999999918</c:v>
                </c:pt>
                <c:pt idx="492" formatCode="0.00E+00">
                  <c:v>4.5999999999999917</c:v>
                </c:pt>
                <c:pt idx="493" formatCode="0.00E+00">
                  <c:v>4.6499999999999915</c:v>
                </c:pt>
                <c:pt idx="494" formatCode="0.00E+00">
                  <c:v>4.6999999999999895</c:v>
                </c:pt>
                <c:pt idx="495" formatCode="0.00E+00">
                  <c:v>4.7499999999999911</c:v>
                </c:pt>
                <c:pt idx="496" formatCode="0.00E+00">
                  <c:v>4.7999999999999909</c:v>
                </c:pt>
                <c:pt idx="497" formatCode="0.00E+00">
                  <c:v>4.8499999999999908</c:v>
                </c:pt>
                <c:pt idx="498" formatCode="0.00E+00">
                  <c:v>4.8999999999999906</c:v>
                </c:pt>
                <c:pt idx="499" formatCode="0.00E+00">
                  <c:v>4.9499999999999904</c:v>
                </c:pt>
                <c:pt idx="500" formatCode="0.00E+00">
                  <c:v>4.9999999999999902</c:v>
                </c:pt>
                <c:pt idx="501" formatCode="0.00E+00">
                  <c:v>5.0499999999999901</c:v>
                </c:pt>
                <c:pt idx="502" formatCode="0.00E+00">
                  <c:v>5.0999999999999899</c:v>
                </c:pt>
                <c:pt idx="503" formatCode="0.00E+00">
                  <c:v>5.1499999999999897</c:v>
                </c:pt>
                <c:pt idx="504" formatCode="0.00E+00">
                  <c:v>5.1999999999999895</c:v>
                </c:pt>
                <c:pt idx="505" formatCode="0.00E+00">
                  <c:v>5.2499999999999893</c:v>
                </c:pt>
                <c:pt idx="506" formatCode="0.00E+00">
                  <c:v>5.2999999999999892</c:v>
                </c:pt>
                <c:pt idx="507" formatCode="0.00E+00">
                  <c:v>5.349999999999989</c:v>
                </c:pt>
                <c:pt idx="508" formatCode="0.00E+00">
                  <c:v>5.3999999999999888</c:v>
                </c:pt>
                <c:pt idx="509" formatCode="0.00E+00">
                  <c:v>5.4499999999999904</c:v>
                </c:pt>
                <c:pt idx="510" formatCode="0.00E+00">
                  <c:v>5.4999999999999893</c:v>
                </c:pt>
                <c:pt idx="511" formatCode="0.00E+00">
                  <c:v>5.5499999999999883</c:v>
                </c:pt>
                <c:pt idx="512" formatCode="0.00E+00">
                  <c:v>5.5999999999999881</c:v>
                </c:pt>
                <c:pt idx="513" formatCode="0.00E+00">
                  <c:v>5.6499999999999879</c:v>
                </c:pt>
                <c:pt idx="514" formatCode="0.00E+00">
                  <c:v>5.6999999999999877</c:v>
                </c:pt>
                <c:pt idx="515" formatCode="0.00E+00">
                  <c:v>5.7499999999999893</c:v>
                </c:pt>
                <c:pt idx="516" formatCode="0.00E+00">
                  <c:v>5.7999999999999874</c:v>
                </c:pt>
                <c:pt idx="517" formatCode="0.00E+00">
                  <c:v>5.8499999999999872</c:v>
                </c:pt>
                <c:pt idx="518" formatCode="0.00E+00">
                  <c:v>5.899999999999987</c:v>
                </c:pt>
                <c:pt idx="519" formatCode="0.00E+00">
                  <c:v>5.9499999999999904</c:v>
                </c:pt>
                <c:pt idx="520" formatCode="0.00E+00">
                  <c:v>5.9999999999999893</c:v>
                </c:pt>
                <c:pt idx="521" formatCode="0.00E+00">
                  <c:v>6.0499999999999874</c:v>
                </c:pt>
                <c:pt idx="522" formatCode="0.00E+00">
                  <c:v>6.0999999999999863</c:v>
                </c:pt>
                <c:pt idx="523" formatCode="0.00E+00">
                  <c:v>6.1499999999999861</c:v>
                </c:pt>
                <c:pt idx="524" formatCode="0.00E+00">
                  <c:v>6.199999999999986</c:v>
                </c:pt>
                <c:pt idx="525" formatCode="0.00E+00">
                  <c:v>6.2499999999999893</c:v>
                </c:pt>
                <c:pt idx="526" formatCode="0.00E+00">
                  <c:v>6.2999999999999874</c:v>
                </c:pt>
                <c:pt idx="527" formatCode="0.00E+00">
                  <c:v>6.3499999999999854</c:v>
                </c:pt>
                <c:pt idx="528" formatCode="0.00E+00">
                  <c:v>6.3999999999999853</c:v>
                </c:pt>
                <c:pt idx="529" formatCode="0.00E+00">
                  <c:v>6.4499999999999904</c:v>
                </c:pt>
                <c:pt idx="530" formatCode="0.00E+00">
                  <c:v>6.4999999999999893</c:v>
                </c:pt>
                <c:pt idx="531" formatCode="0.00E+00">
                  <c:v>6.5499999999999874</c:v>
                </c:pt>
                <c:pt idx="532" formatCode="0.00E+00">
                  <c:v>6.5999999999999854</c:v>
                </c:pt>
                <c:pt idx="533" formatCode="0.00E+00">
                  <c:v>6.6499999999999844</c:v>
                </c:pt>
                <c:pt idx="534" formatCode="0.00E+00">
                  <c:v>6.6999999999999842</c:v>
                </c:pt>
                <c:pt idx="535" formatCode="0.00E+00">
                  <c:v>6.7499999999999893</c:v>
                </c:pt>
                <c:pt idx="536" formatCode="0.00E+00">
                  <c:v>6.7999999999999838</c:v>
                </c:pt>
                <c:pt idx="537" formatCode="0.00E+00">
                  <c:v>6.8499999999999837</c:v>
                </c:pt>
                <c:pt idx="538" formatCode="0.00E+00">
                  <c:v>6.8999999999999835</c:v>
                </c:pt>
                <c:pt idx="539" formatCode="0.00E+00">
                  <c:v>6.9499999999999833</c:v>
                </c:pt>
                <c:pt idx="540" formatCode="0.00E+00">
                  <c:v>6.9999999999999831</c:v>
                </c:pt>
                <c:pt idx="541" formatCode="0.00E+00">
                  <c:v>7.0499999999999829</c:v>
                </c:pt>
                <c:pt idx="542" formatCode="0.00E+00">
                  <c:v>7.0999999999999828</c:v>
                </c:pt>
                <c:pt idx="543" formatCode="0.00E+00">
                  <c:v>7.1499999999999826</c:v>
                </c:pt>
                <c:pt idx="544" formatCode="0.00E+00">
                  <c:v>7.1999999999999815</c:v>
                </c:pt>
                <c:pt idx="545" formatCode="0.00E+00">
                  <c:v>7.2499999999999822</c:v>
                </c:pt>
                <c:pt idx="546" formatCode="0.00E+00">
                  <c:v>7.2999999999999821</c:v>
                </c:pt>
                <c:pt idx="547" formatCode="0.00E+00">
                  <c:v>7.3499999999999819</c:v>
                </c:pt>
                <c:pt idx="548" formatCode="0.00E+00">
                  <c:v>7.3999999999999817</c:v>
                </c:pt>
                <c:pt idx="549" formatCode="0.00E+00">
                  <c:v>7.4499999999999824</c:v>
                </c:pt>
                <c:pt idx="550" formatCode="0.00E+00">
                  <c:v>7.4999999999999813</c:v>
                </c:pt>
                <c:pt idx="551" formatCode="0.00E+00">
                  <c:v>7.5499999999999812</c:v>
                </c:pt>
                <c:pt idx="552" formatCode="0.00E+00">
                  <c:v>7.599999999999981</c:v>
                </c:pt>
                <c:pt idx="553" formatCode="0.00E+00">
                  <c:v>7.6499999999999808</c:v>
                </c:pt>
                <c:pt idx="554" formatCode="0.00E+00">
                  <c:v>7.6999999999999806</c:v>
                </c:pt>
                <c:pt idx="555" formatCode="0.00E+00">
                  <c:v>7.7499999999999813</c:v>
                </c:pt>
                <c:pt idx="556" formatCode="0.00E+00">
                  <c:v>7.7999999999999803</c:v>
                </c:pt>
                <c:pt idx="557" formatCode="0.00E+00">
                  <c:v>7.8499999999999801</c:v>
                </c:pt>
                <c:pt idx="558" formatCode="0.00E+00">
                  <c:v>7.8999999999999799</c:v>
                </c:pt>
                <c:pt idx="559" formatCode="0.00E+00">
                  <c:v>7.9499999999999824</c:v>
                </c:pt>
                <c:pt idx="560" formatCode="0.00E+00">
                  <c:v>7.9999999999999813</c:v>
                </c:pt>
                <c:pt idx="561" formatCode="0.00E+00">
                  <c:v>8.0499999999999794</c:v>
                </c:pt>
                <c:pt idx="562" formatCode="0.00E+00">
                  <c:v>8.0999999999999925</c:v>
                </c:pt>
                <c:pt idx="563" formatCode="0.00E+00">
                  <c:v>8.1499999999999808</c:v>
                </c:pt>
                <c:pt idx="564" formatCode="0.00E+00">
                  <c:v>8.1999999999999922</c:v>
                </c:pt>
                <c:pt idx="565" formatCode="0.00E+00">
                  <c:v>8.2499999999999822</c:v>
                </c:pt>
                <c:pt idx="566" formatCode="0.00E+00">
                  <c:v>8.2999999999999847</c:v>
                </c:pt>
                <c:pt idx="567" formatCode="0.00E+00">
                  <c:v>8.3499999999999943</c:v>
                </c:pt>
                <c:pt idx="568" formatCode="0.00E+00">
                  <c:v>8.4000000000000021</c:v>
                </c:pt>
                <c:pt idx="569" formatCode="0.00E+00">
                  <c:v>8.4499999999999957</c:v>
                </c:pt>
                <c:pt idx="570" formatCode="0.00E+00">
                  <c:v>8.4999999999999982</c:v>
                </c:pt>
                <c:pt idx="571" formatCode="0.00E+00">
                  <c:v>8.5499999999999865</c:v>
                </c:pt>
                <c:pt idx="572" formatCode="0.00E+00">
                  <c:v>8.5999999999999979</c:v>
                </c:pt>
                <c:pt idx="573" formatCode="0.00E+00">
                  <c:v>8.6499999999999897</c:v>
                </c:pt>
                <c:pt idx="574" formatCode="0.00E+00">
                  <c:v>8.6999999999999993</c:v>
                </c:pt>
                <c:pt idx="575" formatCode="0.00E+00">
                  <c:v>8.7499999999999893</c:v>
                </c:pt>
                <c:pt idx="576" formatCode="0.00E+00">
                  <c:v>8.8000000000000025</c:v>
                </c:pt>
                <c:pt idx="577" formatCode="0.00E+00">
                  <c:v>8.8500000000000032</c:v>
                </c:pt>
                <c:pt idx="578" formatCode="0.00E+00">
                  <c:v>8.9000000000000021</c:v>
                </c:pt>
                <c:pt idx="579" formatCode="0.00E+00">
                  <c:v>8.9500000000000028</c:v>
                </c:pt>
                <c:pt idx="580" formatCode="0.00E+00">
                  <c:v>9.0000000000000018</c:v>
                </c:pt>
                <c:pt idx="581" formatCode="0.00E+00">
                  <c:v>9.0500000000000025</c:v>
                </c:pt>
                <c:pt idx="582" formatCode="0.00E+00">
                  <c:v>9.1000000000000014</c:v>
                </c:pt>
                <c:pt idx="583" formatCode="0.00E+00">
                  <c:v>9.1499999999999968</c:v>
                </c:pt>
                <c:pt idx="584" formatCode="0.00E+00">
                  <c:v>9.2000000000000011</c:v>
                </c:pt>
                <c:pt idx="585" formatCode="0.00E+00">
                  <c:v>9.2499999999999964</c:v>
                </c:pt>
                <c:pt idx="586" formatCode="0.00E+00">
                  <c:v>9.3000000000000025</c:v>
                </c:pt>
                <c:pt idx="587" formatCode="0.00E+00">
                  <c:v>9.3500000000000068</c:v>
                </c:pt>
                <c:pt idx="588" formatCode="0.00E+00">
                  <c:v>9.4000000000000021</c:v>
                </c:pt>
                <c:pt idx="589" formatCode="0.00E+00">
                  <c:v>9.4500000000000028</c:v>
                </c:pt>
                <c:pt idx="590" formatCode="0.00E+00">
                  <c:v>9.5</c:v>
                </c:pt>
                <c:pt idx="591" formatCode="0.00E+00">
                  <c:v>9.5500000000000007</c:v>
                </c:pt>
                <c:pt idx="592" formatCode="0.00E+00">
                  <c:v>9.6000000000000014</c:v>
                </c:pt>
                <c:pt idx="593" formatCode="0.00E+00">
                  <c:v>9.6500000000000021</c:v>
                </c:pt>
                <c:pt idx="594" formatCode="0.00E+00">
                  <c:v>9.7000000000000011</c:v>
                </c:pt>
                <c:pt idx="595" formatCode="0.00E+00">
                  <c:v>9.7500000000000036</c:v>
                </c:pt>
                <c:pt idx="596" formatCode="0.00E+00">
                  <c:v>9.8000000000000043</c:v>
                </c:pt>
                <c:pt idx="597" formatCode="0.00E+00">
                  <c:v>9.8500000000000068</c:v>
                </c:pt>
                <c:pt idx="598" formatCode="0.00E+00">
                  <c:v>9.9000000000000057</c:v>
                </c:pt>
                <c:pt idx="599" formatCode="0.00E+00">
                  <c:v>9.9500000000000064</c:v>
                </c:pt>
                <c:pt idx="600" formatCode="0.00E+00">
                  <c:v>10.000000000000007</c:v>
                </c:pt>
                <c:pt idx="601" formatCode="0.00E+00">
                  <c:v>10.050000000000018</c:v>
                </c:pt>
                <c:pt idx="602" formatCode="0.00E+00">
                  <c:v>10.100000000000009</c:v>
                </c:pt>
                <c:pt idx="603" formatCode="0.00E+00">
                  <c:v>10.150000000000009</c:v>
                </c:pt>
                <c:pt idx="604" formatCode="0.00E+00">
                  <c:v>10.20000000000001</c:v>
                </c:pt>
                <c:pt idx="605" formatCode="0.00E+00">
                  <c:v>10.250000000000012</c:v>
                </c:pt>
                <c:pt idx="606" formatCode="0.00E+00">
                  <c:v>10.30000000000002</c:v>
                </c:pt>
                <c:pt idx="607" formatCode="0.00E+00">
                  <c:v>10.350000000000023</c:v>
                </c:pt>
                <c:pt idx="608" formatCode="0.00E+00">
                  <c:v>10.400000000000016</c:v>
                </c:pt>
                <c:pt idx="609" formatCode="0.00E+00">
                  <c:v>10.450000000000022</c:v>
                </c:pt>
                <c:pt idx="610" formatCode="0.00E+00">
                  <c:v>10.500000000000014</c:v>
                </c:pt>
                <c:pt idx="611" formatCode="0.00E+00">
                  <c:v>10.55000000000002</c:v>
                </c:pt>
                <c:pt idx="612" formatCode="0.00E+00">
                  <c:v>10.600000000000016</c:v>
                </c:pt>
                <c:pt idx="613" formatCode="0.00E+00">
                  <c:v>10.650000000000016</c:v>
                </c:pt>
                <c:pt idx="614" formatCode="0.00E+00">
                  <c:v>10.700000000000017</c:v>
                </c:pt>
                <c:pt idx="615" formatCode="0.00E+00">
                  <c:v>10.75000000000002</c:v>
                </c:pt>
                <c:pt idx="616" formatCode="0.00E+00">
                  <c:v>10.80000000000002</c:v>
                </c:pt>
                <c:pt idx="617" formatCode="0.00E+00">
                  <c:v>10.850000000000026</c:v>
                </c:pt>
                <c:pt idx="618" formatCode="0.00E+00">
                  <c:v>10.90000000000002</c:v>
                </c:pt>
                <c:pt idx="619" formatCode="0.00E+00">
                  <c:v>10.950000000000022</c:v>
                </c:pt>
                <c:pt idx="620" formatCode="0.00E+00">
                  <c:v>11.000000000000021</c:v>
                </c:pt>
                <c:pt idx="621" formatCode="0.00E+00">
                  <c:v>11.050000000000022</c:v>
                </c:pt>
                <c:pt idx="622" formatCode="0.00E+00">
                  <c:v>11.100000000000023</c:v>
                </c:pt>
                <c:pt idx="623" formatCode="0.00E+00">
                  <c:v>11.150000000000023</c:v>
                </c:pt>
                <c:pt idx="624" formatCode="0.00E+00">
                  <c:v>11.200000000000021</c:v>
                </c:pt>
                <c:pt idx="625" formatCode="0.00E+00">
                  <c:v>11.250000000000025</c:v>
                </c:pt>
                <c:pt idx="626" formatCode="0.00E+00">
                  <c:v>11.300000000000026</c:v>
                </c:pt>
                <c:pt idx="627" formatCode="0.00E+00">
                  <c:v>11.350000000000026</c:v>
                </c:pt>
                <c:pt idx="628" formatCode="0.00E+00">
                  <c:v>11.400000000000027</c:v>
                </c:pt>
                <c:pt idx="629" formatCode="0.00E+00">
                  <c:v>11.450000000000029</c:v>
                </c:pt>
                <c:pt idx="630" formatCode="0.00E+00">
                  <c:v>11.500000000000028</c:v>
                </c:pt>
                <c:pt idx="631" formatCode="0.00E+00">
                  <c:v>11.550000000000029</c:v>
                </c:pt>
                <c:pt idx="632" formatCode="0.00E+00">
                  <c:v>11.60000000000003</c:v>
                </c:pt>
                <c:pt idx="633" formatCode="0.00E+00">
                  <c:v>11.650000000000032</c:v>
                </c:pt>
                <c:pt idx="634" formatCode="0.00E+00">
                  <c:v>11.700000000000031</c:v>
                </c:pt>
                <c:pt idx="635" formatCode="0.00E+00">
                  <c:v>11.750000000000032</c:v>
                </c:pt>
                <c:pt idx="636" formatCode="0.00E+00">
                  <c:v>11.800000000000034</c:v>
                </c:pt>
                <c:pt idx="637" formatCode="0.00E+00">
                  <c:v>11.850000000000046</c:v>
                </c:pt>
                <c:pt idx="638" formatCode="0.00E+00">
                  <c:v>11.900000000000034</c:v>
                </c:pt>
                <c:pt idx="639" formatCode="0.00E+00">
                  <c:v>11.950000000000045</c:v>
                </c:pt>
                <c:pt idx="640" formatCode="0.00E+00">
                  <c:v>12.000000000000036</c:v>
                </c:pt>
                <c:pt idx="641" formatCode="0.00E+00">
                  <c:v>12.050000000000036</c:v>
                </c:pt>
                <c:pt idx="642" formatCode="0.00E+00">
                  <c:v>12.100000000000037</c:v>
                </c:pt>
                <c:pt idx="643" formatCode="0.00E+00">
                  <c:v>12.150000000000039</c:v>
                </c:pt>
                <c:pt idx="644" formatCode="0.00E+00">
                  <c:v>12.200000000000038</c:v>
                </c:pt>
                <c:pt idx="645" formatCode="0.00E+00">
                  <c:v>12.250000000000039</c:v>
                </c:pt>
                <c:pt idx="646" formatCode="0.00E+00">
                  <c:v>12.30000000000005</c:v>
                </c:pt>
                <c:pt idx="647" formatCode="0.00E+00">
                  <c:v>12.350000000000055</c:v>
                </c:pt>
                <c:pt idx="648" formatCode="0.00E+00">
                  <c:v>12.40000000000005</c:v>
                </c:pt>
                <c:pt idx="649" formatCode="0.00E+00">
                  <c:v>12.450000000000053</c:v>
                </c:pt>
                <c:pt idx="650" formatCode="0.00E+00">
                  <c:v>12.500000000000044</c:v>
                </c:pt>
                <c:pt idx="651" formatCode="0.00E+00">
                  <c:v>12.55000000000005</c:v>
                </c:pt>
                <c:pt idx="652" formatCode="0.00E+00">
                  <c:v>12.600000000000044</c:v>
                </c:pt>
                <c:pt idx="653" formatCode="0.00E+00">
                  <c:v>12.65000000000005</c:v>
                </c:pt>
                <c:pt idx="654" formatCode="0.00E+00">
                  <c:v>12.700000000000045</c:v>
                </c:pt>
                <c:pt idx="655" formatCode="0.00E+00">
                  <c:v>12.750000000000046</c:v>
                </c:pt>
                <c:pt idx="656" formatCode="0.00E+00">
                  <c:v>12.80000000000005</c:v>
                </c:pt>
                <c:pt idx="657" formatCode="0.00E+00">
                  <c:v>12.850000000000056</c:v>
                </c:pt>
                <c:pt idx="658" formatCode="0.00E+00">
                  <c:v>12.90000000000005</c:v>
                </c:pt>
                <c:pt idx="659" formatCode="0.00E+00">
                  <c:v>12.950000000000054</c:v>
                </c:pt>
                <c:pt idx="660" formatCode="0.00E+00">
                  <c:v>13.00000000000005</c:v>
                </c:pt>
                <c:pt idx="661" formatCode="0.00E+00">
                  <c:v>13.05000000000005</c:v>
                </c:pt>
                <c:pt idx="662" formatCode="0.00E+00">
                  <c:v>13.100000000000051</c:v>
                </c:pt>
                <c:pt idx="663" formatCode="0.00E+00">
                  <c:v>13.150000000000052</c:v>
                </c:pt>
                <c:pt idx="664" formatCode="0.00E+00">
                  <c:v>13.200000000000053</c:v>
                </c:pt>
                <c:pt idx="665" formatCode="0.00E+00">
                  <c:v>13.250000000000053</c:v>
                </c:pt>
                <c:pt idx="666" formatCode="0.00E+00">
                  <c:v>13.300000000000054</c:v>
                </c:pt>
                <c:pt idx="667" formatCode="0.00E+00">
                  <c:v>13.350000000000056</c:v>
                </c:pt>
                <c:pt idx="668" formatCode="0.00E+00">
                  <c:v>13.400000000000055</c:v>
                </c:pt>
                <c:pt idx="669" formatCode="0.00E+00">
                  <c:v>13.450000000000056</c:v>
                </c:pt>
                <c:pt idx="670" formatCode="0.00E+00">
                  <c:v>13.500000000000057</c:v>
                </c:pt>
                <c:pt idx="671" formatCode="0.00E+00">
                  <c:v>13.550000000000059</c:v>
                </c:pt>
                <c:pt idx="672" formatCode="0.00E+00">
                  <c:v>13.600000000000058</c:v>
                </c:pt>
                <c:pt idx="673" formatCode="0.00E+00">
                  <c:v>13.650000000000059</c:v>
                </c:pt>
                <c:pt idx="674" formatCode="0.00E+00">
                  <c:v>13.70000000000006</c:v>
                </c:pt>
                <c:pt idx="675" formatCode="0.00E+00">
                  <c:v>13.75000000000006</c:v>
                </c:pt>
                <c:pt idx="676" formatCode="0.00E+00">
                  <c:v>13.800000000000066</c:v>
                </c:pt>
                <c:pt idx="677" formatCode="0.00E+00">
                  <c:v>13.850000000000072</c:v>
                </c:pt>
                <c:pt idx="678" formatCode="0.00E+00">
                  <c:v>13.900000000000064</c:v>
                </c:pt>
                <c:pt idx="679" formatCode="0.00E+00">
                  <c:v>13.95000000000007</c:v>
                </c:pt>
                <c:pt idx="680" formatCode="0.00E+00">
                  <c:v>14.000000000000064</c:v>
                </c:pt>
                <c:pt idx="681" formatCode="0.00E+00">
                  <c:v>14.050000000000066</c:v>
                </c:pt>
                <c:pt idx="682" formatCode="0.00E+00">
                  <c:v>14.100000000000065</c:v>
                </c:pt>
                <c:pt idx="683" formatCode="0.00E+00">
                  <c:v>14.150000000000066</c:v>
                </c:pt>
                <c:pt idx="684" formatCode="0.00E+00">
                  <c:v>14.200000000000067</c:v>
                </c:pt>
                <c:pt idx="685" formatCode="0.00E+00">
                  <c:v>14.250000000000069</c:v>
                </c:pt>
                <c:pt idx="686" formatCode="0.00E+00">
                  <c:v>14.30000000000007</c:v>
                </c:pt>
                <c:pt idx="687" formatCode="0.00E+00">
                  <c:v>14.350000000000072</c:v>
                </c:pt>
                <c:pt idx="688" formatCode="0.00E+00">
                  <c:v>14.40000000000007</c:v>
                </c:pt>
                <c:pt idx="689" formatCode="0.00E+00">
                  <c:v>14.45000000000007</c:v>
                </c:pt>
                <c:pt idx="690" formatCode="0.00E+00">
                  <c:v>14.500000000000071</c:v>
                </c:pt>
                <c:pt idx="691" formatCode="0.00E+00">
                  <c:v>14.550000000000072</c:v>
                </c:pt>
                <c:pt idx="692" formatCode="0.00E+00">
                  <c:v>14.600000000000071</c:v>
                </c:pt>
                <c:pt idx="693" formatCode="0.00E+00">
                  <c:v>14.650000000000073</c:v>
                </c:pt>
                <c:pt idx="694" formatCode="0.00E+00">
                  <c:v>14.700000000000069</c:v>
                </c:pt>
                <c:pt idx="695" formatCode="0.00E+00">
                  <c:v>14.750000000000075</c:v>
                </c:pt>
                <c:pt idx="696" formatCode="0.00E+00">
                  <c:v>14.800000000000075</c:v>
                </c:pt>
                <c:pt idx="697" formatCode="0.00E+00">
                  <c:v>14.850000000000076</c:v>
                </c:pt>
                <c:pt idx="698" formatCode="0.00E+00">
                  <c:v>14.900000000000077</c:v>
                </c:pt>
                <c:pt idx="699" formatCode="0.00E+00">
                  <c:v>14.950000000000077</c:v>
                </c:pt>
                <c:pt idx="700" formatCode="0.00E+00">
                  <c:v>15.000000000000078</c:v>
                </c:pt>
                <c:pt idx="701" formatCode="0.00E+00">
                  <c:v>15.050000000000079</c:v>
                </c:pt>
                <c:pt idx="702" formatCode="0.00E+00">
                  <c:v>15.10000000000008</c:v>
                </c:pt>
                <c:pt idx="703" formatCode="0.00E+00">
                  <c:v>15.15000000000008</c:v>
                </c:pt>
                <c:pt idx="704" formatCode="0.00E+00">
                  <c:v>15.200000000000081</c:v>
                </c:pt>
                <c:pt idx="705" formatCode="0.00E+00">
                  <c:v>15.250000000000082</c:v>
                </c:pt>
                <c:pt idx="706" formatCode="0.00E+00">
                  <c:v>15.300000000000082</c:v>
                </c:pt>
                <c:pt idx="707" formatCode="0.00E+00">
                  <c:v>15.350000000000094</c:v>
                </c:pt>
                <c:pt idx="708" formatCode="0.00E+00">
                  <c:v>15.400000000000084</c:v>
                </c:pt>
                <c:pt idx="709" formatCode="0.00E+00">
                  <c:v>15.450000000000086</c:v>
                </c:pt>
                <c:pt idx="710" formatCode="0.00E+00">
                  <c:v>15.500000000000085</c:v>
                </c:pt>
                <c:pt idx="711" formatCode="0.00E+00">
                  <c:v>15.550000000000086</c:v>
                </c:pt>
                <c:pt idx="712" formatCode="0.00E+00">
                  <c:v>15.600000000000087</c:v>
                </c:pt>
                <c:pt idx="713" formatCode="0.00E+00">
                  <c:v>15.650000000000087</c:v>
                </c:pt>
                <c:pt idx="714" formatCode="0.00E+00">
                  <c:v>15.700000000000088</c:v>
                </c:pt>
                <c:pt idx="715" formatCode="0.00E+00">
                  <c:v>15.750000000000089</c:v>
                </c:pt>
                <c:pt idx="716" formatCode="0.00E+00">
                  <c:v>15.8000000000001</c:v>
                </c:pt>
                <c:pt idx="717" formatCode="0.00E+00">
                  <c:v>15.850000000000101</c:v>
                </c:pt>
                <c:pt idx="718" formatCode="0.00E+00">
                  <c:v>15.900000000000096</c:v>
                </c:pt>
                <c:pt idx="719" formatCode="0.00E+00">
                  <c:v>15.950000000000102</c:v>
                </c:pt>
                <c:pt idx="720" formatCode="0.00E+00">
                  <c:v>16.000000000000092</c:v>
                </c:pt>
                <c:pt idx="721" formatCode="0.00E+00">
                  <c:v>16.050000000000093</c:v>
                </c:pt>
                <c:pt idx="722" formatCode="0.00E+00">
                  <c:v>16.100000000000094</c:v>
                </c:pt>
                <c:pt idx="723" formatCode="0.00E+00">
                  <c:v>16.150000000000095</c:v>
                </c:pt>
                <c:pt idx="724" formatCode="0.00E+00">
                  <c:v>16.200000000000092</c:v>
                </c:pt>
                <c:pt idx="725" formatCode="0.00E+00">
                  <c:v>16.250000000000096</c:v>
                </c:pt>
                <c:pt idx="726" formatCode="0.00E+00">
                  <c:v>16.300000000000097</c:v>
                </c:pt>
                <c:pt idx="727" formatCode="0.00E+00">
                  <c:v>16.350000000000097</c:v>
                </c:pt>
                <c:pt idx="728" formatCode="0.00E+00">
                  <c:v>16.400000000000087</c:v>
                </c:pt>
                <c:pt idx="729" formatCode="0.00E+00">
                  <c:v>16.450000000000099</c:v>
                </c:pt>
                <c:pt idx="730" formatCode="0.00E+00">
                  <c:v>16.500000000000099</c:v>
                </c:pt>
                <c:pt idx="731" formatCode="0.00E+00">
                  <c:v>16.5500000000001</c:v>
                </c:pt>
                <c:pt idx="732" formatCode="0.00E+00">
                  <c:v>16.600000000000101</c:v>
                </c:pt>
                <c:pt idx="733" formatCode="0.00E+00">
                  <c:v>16.650000000000105</c:v>
                </c:pt>
                <c:pt idx="734" formatCode="0.00E+00">
                  <c:v>16.700000000000102</c:v>
                </c:pt>
                <c:pt idx="735" formatCode="0.00E+00">
                  <c:v>16.750000000000103</c:v>
                </c:pt>
                <c:pt idx="736" formatCode="0.00E+00">
                  <c:v>16.800000000000104</c:v>
                </c:pt>
                <c:pt idx="737" formatCode="0.00E+00">
                  <c:v>16.850000000000104</c:v>
                </c:pt>
                <c:pt idx="738" formatCode="0.00E+00">
                  <c:v>16.900000000000102</c:v>
                </c:pt>
                <c:pt idx="739" formatCode="0.00E+00">
                  <c:v>16.950000000000106</c:v>
                </c:pt>
                <c:pt idx="740" formatCode="0.00E+00">
                  <c:v>17.000000000000107</c:v>
                </c:pt>
                <c:pt idx="741" formatCode="0.00E+00">
                  <c:v>17.050000000000107</c:v>
                </c:pt>
                <c:pt idx="742" formatCode="0.00E+00">
                  <c:v>17.100000000000108</c:v>
                </c:pt>
                <c:pt idx="743" formatCode="0.00E+00">
                  <c:v>17.15000000000013</c:v>
                </c:pt>
                <c:pt idx="744" formatCode="0.00E+00">
                  <c:v>17.200000000000109</c:v>
                </c:pt>
                <c:pt idx="745" formatCode="0.00E+00">
                  <c:v>17.25000000000011</c:v>
                </c:pt>
                <c:pt idx="746" formatCode="0.00E+00">
                  <c:v>17.300000000000111</c:v>
                </c:pt>
                <c:pt idx="747" formatCode="0.00E+00">
                  <c:v>17.350000000000115</c:v>
                </c:pt>
                <c:pt idx="748" formatCode="0.00E+00">
                  <c:v>17.400000000000112</c:v>
                </c:pt>
                <c:pt idx="749" formatCode="0.00E+00">
                  <c:v>17.450000000000113</c:v>
                </c:pt>
                <c:pt idx="750" formatCode="0.00E+00">
                  <c:v>17.500000000000114</c:v>
                </c:pt>
                <c:pt idx="751" formatCode="0.00E+00">
                  <c:v>17.550000000000114</c:v>
                </c:pt>
                <c:pt idx="752" formatCode="0.00E+00">
                  <c:v>17.600000000000115</c:v>
                </c:pt>
                <c:pt idx="753" formatCode="0.00E+00">
                  <c:v>17.65000000000013</c:v>
                </c:pt>
                <c:pt idx="754" formatCode="0.00E+00">
                  <c:v>17.700000000000117</c:v>
                </c:pt>
                <c:pt idx="755" formatCode="0.00E+00">
                  <c:v>17.750000000000117</c:v>
                </c:pt>
                <c:pt idx="756" formatCode="0.00E+00">
                  <c:v>17.800000000000118</c:v>
                </c:pt>
                <c:pt idx="757" formatCode="0.00E+00">
                  <c:v>17.850000000000133</c:v>
                </c:pt>
                <c:pt idx="758" formatCode="0.00E+00">
                  <c:v>17.900000000000119</c:v>
                </c:pt>
                <c:pt idx="759" formatCode="0.00E+00">
                  <c:v>17.95000000000012</c:v>
                </c:pt>
                <c:pt idx="760" formatCode="0.00E+00">
                  <c:v>18.000000000000121</c:v>
                </c:pt>
                <c:pt idx="761" formatCode="0.00E+00">
                  <c:v>18.050000000000125</c:v>
                </c:pt>
                <c:pt idx="762" formatCode="0.00E+00">
                  <c:v>18.100000000000133</c:v>
                </c:pt>
                <c:pt idx="763" formatCode="0.00E+00">
                  <c:v>18.15000000000013</c:v>
                </c:pt>
                <c:pt idx="764" formatCode="0.00E+00">
                  <c:v>18.200000000000124</c:v>
                </c:pt>
                <c:pt idx="765" formatCode="0.00E+00">
                  <c:v>18.250000000000124</c:v>
                </c:pt>
                <c:pt idx="766" formatCode="0.00E+00">
                  <c:v>18.300000000000125</c:v>
                </c:pt>
                <c:pt idx="767" formatCode="0.00E+00">
                  <c:v>18.350000000000133</c:v>
                </c:pt>
                <c:pt idx="768" formatCode="0.00E+00">
                  <c:v>18.400000000000126</c:v>
                </c:pt>
                <c:pt idx="769" formatCode="0.00E+00">
                  <c:v>18.450000000000127</c:v>
                </c:pt>
                <c:pt idx="770" formatCode="0.00E+00">
                  <c:v>18.500000000000128</c:v>
                </c:pt>
                <c:pt idx="771" formatCode="0.00E+00">
                  <c:v>18.550000000000132</c:v>
                </c:pt>
                <c:pt idx="772" formatCode="0.00E+00">
                  <c:v>18.600000000000133</c:v>
                </c:pt>
                <c:pt idx="773" formatCode="0.00E+00">
                  <c:v>18.65000000000013</c:v>
                </c:pt>
                <c:pt idx="774" formatCode="0.00E+00">
                  <c:v>18.700000000000127</c:v>
                </c:pt>
                <c:pt idx="775" formatCode="0.00E+00">
                  <c:v>18.750000000000128</c:v>
                </c:pt>
                <c:pt idx="776" formatCode="0.00E+00">
                  <c:v>18.800000000000132</c:v>
                </c:pt>
                <c:pt idx="777" formatCode="0.00E+00">
                  <c:v>18.850000000000133</c:v>
                </c:pt>
                <c:pt idx="778" formatCode="0.00E+00">
                  <c:v>18.900000000000126</c:v>
                </c:pt>
                <c:pt idx="779" formatCode="0.00E+00">
                  <c:v>18.950000000000127</c:v>
                </c:pt>
                <c:pt idx="780" formatCode="0.00E+00">
                  <c:v>19.000000000000128</c:v>
                </c:pt>
                <c:pt idx="781" formatCode="0.00E+00">
                  <c:v>19.050000000000136</c:v>
                </c:pt>
                <c:pt idx="782" formatCode="0.00E+00">
                  <c:v>19.100000000000136</c:v>
                </c:pt>
                <c:pt idx="783" formatCode="0.00E+00">
                  <c:v>19.150000000000137</c:v>
                </c:pt>
                <c:pt idx="784" formatCode="0.00E+00">
                  <c:v>19.200000000000127</c:v>
                </c:pt>
                <c:pt idx="785" formatCode="0.00E+00">
                  <c:v>19.250000000000139</c:v>
                </c:pt>
                <c:pt idx="786" formatCode="0.00E+00">
                  <c:v>19.300000000000139</c:v>
                </c:pt>
                <c:pt idx="787" formatCode="0.00E+00">
                  <c:v>19.35000000000014</c:v>
                </c:pt>
                <c:pt idx="788" formatCode="0.00E+00">
                  <c:v>19.400000000000126</c:v>
                </c:pt>
                <c:pt idx="789" formatCode="0.00E+00">
                  <c:v>19.450000000000127</c:v>
                </c:pt>
                <c:pt idx="790" formatCode="0.00E+00">
                  <c:v>19.500000000000142</c:v>
                </c:pt>
                <c:pt idx="791" formatCode="0.00E+00">
                  <c:v>19.550000000000143</c:v>
                </c:pt>
                <c:pt idx="792" formatCode="0.00E+00">
                  <c:v>19.600000000000144</c:v>
                </c:pt>
                <c:pt idx="793" formatCode="0.00E+00">
                  <c:v>19.650000000000144</c:v>
                </c:pt>
                <c:pt idx="794" formatCode="0.00E+00">
                  <c:v>19.700000000000127</c:v>
                </c:pt>
                <c:pt idx="795" formatCode="0.00E+00">
                  <c:v>19.750000000000146</c:v>
                </c:pt>
                <c:pt idx="796" formatCode="0.00E+00">
                  <c:v>19.800000000000146</c:v>
                </c:pt>
                <c:pt idx="797" formatCode="0.00E+00">
                  <c:v>19.850000000000147</c:v>
                </c:pt>
                <c:pt idx="798" formatCode="0.00E+00">
                  <c:v>19.900000000000126</c:v>
                </c:pt>
                <c:pt idx="799" formatCode="0.00E+00">
                  <c:v>19.950000000000149</c:v>
                </c:pt>
                <c:pt idx="800" formatCode="0.00E+00">
                  <c:v>20.000000000000149</c:v>
                </c:pt>
                <c:pt idx="801" formatCode="0.00E+00">
                  <c:v>20.05000000000015</c:v>
                </c:pt>
                <c:pt idx="802" formatCode="0.00E+00">
                  <c:v>20.100000000000151</c:v>
                </c:pt>
                <c:pt idx="803" formatCode="0.00E+00">
                  <c:v>20.150000000000151</c:v>
                </c:pt>
                <c:pt idx="804" formatCode="0.00E+00">
                  <c:v>20.200000000000152</c:v>
                </c:pt>
                <c:pt idx="805" formatCode="0.00E+00">
                  <c:v>20.250000000000153</c:v>
                </c:pt>
                <c:pt idx="806" formatCode="0.00E+00">
                  <c:v>20.300000000000153</c:v>
                </c:pt>
                <c:pt idx="807" formatCode="0.00E+00">
                  <c:v>20.350000000000154</c:v>
                </c:pt>
                <c:pt idx="808" formatCode="0.00E+00">
                  <c:v>20.400000000000134</c:v>
                </c:pt>
                <c:pt idx="809" formatCode="0.00E+00">
                  <c:v>20.450000000000156</c:v>
                </c:pt>
                <c:pt idx="810" formatCode="0.00E+00">
                  <c:v>20.500000000000156</c:v>
                </c:pt>
                <c:pt idx="811" formatCode="0.00E+00">
                  <c:v>20.550000000000157</c:v>
                </c:pt>
                <c:pt idx="812" formatCode="0.00E+00">
                  <c:v>20.600000000000158</c:v>
                </c:pt>
                <c:pt idx="813" formatCode="0.00E+00">
                  <c:v>20.650000000000158</c:v>
                </c:pt>
                <c:pt idx="814" formatCode="0.00E+00">
                  <c:v>20.700000000000159</c:v>
                </c:pt>
                <c:pt idx="815" formatCode="0.00E+00">
                  <c:v>20.75000000000016</c:v>
                </c:pt>
                <c:pt idx="816" formatCode="0.00E+00">
                  <c:v>20.800000000000161</c:v>
                </c:pt>
                <c:pt idx="817" formatCode="0.00E+00">
                  <c:v>20.850000000000161</c:v>
                </c:pt>
                <c:pt idx="818" formatCode="0.00E+00">
                  <c:v>20.900000000000162</c:v>
                </c:pt>
                <c:pt idx="819" formatCode="0.00E+00">
                  <c:v>20.950000000000163</c:v>
                </c:pt>
                <c:pt idx="820" formatCode="0.00E+00">
                  <c:v>21.000000000000163</c:v>
                </c:pt>
                <c:pt idx="821" formatCode="0.00E+00">
                  <c:v>21.050000000000164</c:v>
                </c:pt>
                <c:pt idx="822" formatCode="0.00E+00">
                  <c:v>21.100000000000165</c:v>
                </c:pt>
                <c:pt idx="823" formatCode="0.00E+00">
                  <c:v>21.150000000000187</c:v>
                </c:pt>
                <c:pt idx="824" formatCode="0.00E+00">
                  <c:v>21.200000000000166</c:v>
                </c:pt>
                <c:pt idx="825" formatCode="0.00E+00">
                  <c:v>21.250000000000167</c:v>
                </c:pt>
                <c:pt idx="826" formatCode="0.00E+00">
                  <c:v>21.300000000000168</c:v>
                </c:pt>
                <c:pt idx="827" formatCode="0.00E+00">
                  <c:v>21.350000000000168</c:v>
                </c:pt>
                <c:pt idx="828" formatCode="0.00E+00">
                  <c:v>21.400000000000169</c:v>
                </c:pt>
                <c:pt idx="829" formatCode="0.00E+00">
                  <c:v>21.45000000000017</c:v>
                </c:pt>
                <c:pt idx="830" formatCode="0.00E+00">
                  <c:v>21.500000000000171</c:v>
                </c:pt>
                <c:pt idx="831" formatCode="0.00E+00">
                  <c:v>21.550000000000171</c:v>
                </c:pt>
                <c:pt idx="832" formatCode="0.00E+00">
                  <c:v>21.60000000000019</c:v>
                </c:pt>
                <c:pt idx="833" formatCode="0.00E+00">
                  <c:v>21.65000000000019</c:v>
                </c:pt>
                <c:pt idx="834" formatCode="0.00E+00">
                  <c:v>21.700000000000173</c:v>
                </c:pt>
                <c:pt idx="835" formatCode="0.00E+00">
                  <c:v>21.750000000000174</c:v>
                </c:pt>
                <c:pt idx="836" formatCode="0.00E+00">
                  <c:v>21.800000000000175</c:v>
                </c:pt>
                <c:pt idx="837" formatCode="0.00E+00">
                  <c:v>21.85000000000019</c:v>
                </c:pt>
                <c:pt idx="838" formatCode="0.00E+00">
                  <c:v>21.900000000000176</c:v>
                </c:pt>
                <c:pt idx="839" formatCode="0.00E+00">
                  <c:v>21.950000000000177</c:v>
                </c:pt>
                <c:pt idx="840" formatCode="0.00E+00">
                  <c:v>22.000000000000178</c:v>
                </c:pt>
                <c:pt idx="841" formatCode="0.00E+00">
                  <c:v>22.050000000000178</c:v>
                </c:pt>
                <c:pt idx="842" formatCode="0.00E+00">
                  <c:v>22.10000000000019</c:v>
                </c:pt>
                <c:pt idx="843" formatCode="0.00E+00">
                  <c:v>22.15000000000019</c:v>
                </c:pt>
                <c:pt idx="844" formatCode="0.00E+00">
                  <c:v>22.20000000000018</c:v>
                </c:pt>
                <c:pt idx="845" formatCode="0.00E+00">
                  <c:v>22.250000000000181</c:v>
                </c:pt>
                <c:pt idx="846" formatCode="0.00E+00">
                  <c:v>22.300000000000185</c:v>
                </c:pt>
                <c:pt idx="847" formatCode="0.00E+00">
                  <c:v>22.35000000000019</c:v>
                </c:pt>
                <c:pt idx="848" formatCode="0.00E+00">
                  <c:v>22.400000000000183</c:v>
                </c:pt>
                <c:pt idx="849" formatCode="0.00E+00">
                  <c:v>22.450000000000184</c:v>
                </c:pt>
                <c:pt idx="850" formatCode="0.00E+00">
                  <c:v>22.500000000000185</c:v>
                </c:pt>
                <c:pt idx="851" formatCode="0.00E+00">
                  <c:v>22.550000000000185</c:v>
                </c:pt>
                <c:pt idx="852" formatCode="0.00E+00">
                  <c:v>22.60000000000019</c:v>
                </c:pt>
                <c:pt idx="853" formatCode="0.00E+00">
                  <c:v>22.65000000000019</c:v>
                </c:pt>
                <c:pt idx="854" formatCode="0.00E+00">
                  <c:v>22.700000000000188</c:v>
                </c:pt>
                <c:pt idx="855" formatCode="0.00E+00">
                  <c:v>22.750000000000188</c:v>
                </c:pt>
                <c:pt idx="856" formatCode="0.00E+00">
                  <c:v>22.800000000000193</c:v>
                </c:pt>
                <c:pt idx="857" formatCode="0.00E+00">
                  <c:v>22.85000000000019</c:v>
                </c:pt>
                <c:pt idx="858" formatCode="0.00E+00">
                  <c:v>22.900000000000187</c:v>
                </c:pt>
                <c:pt idx="859" formatCode="0.00E+00">
                  <c:v>22.950000000000188</c:v>
                </c:pt>
                <c:pt idx="860" formatCode="0.00E+00">
                  <c:v>23.000000000000192</c:v>
                </c:pt>
                <c:pt idx="861" formatCode="0.00E+00">
                  <c:v>23.050000000000193</c:v>
                </c:pt>
                <c:pt idx="862" formatCode="0.00E+00">
                  <c:v>23.100000000000193</c:v>
                </c:pt>
                <c:pt idx="863" formatCode="0.00E+00">
                  <c:v>23.150000000000194</c:v>
                </c:pt>
                <c:pt idx="864" formatCode="0.00E+00">
                  <c:v>23.200000000000188</c:v>
                </c:pt>
                <c:pt idx="865" formatCode="0.00E+00">
                  <c:v>23.250000000000192</c:v>
                </c:pt>
                <c:pt idx="866" formatCode="0.00E+00">
                  <c:v>23.300000000000196</c:v>
                </c:pt>
                <c:pt idx="867" formatCode="0.00E+00">
                  <c:v>23.350000000000197</c:v>
                </c:pt>
                <c:pt idx="868" formatCode="0.00E+00">
                  <c:v>23.400000000000187</c:v>
                </c:pt>
                <c:pt idx="869" formatCode="0.00E+00">
                  <c:v>23.450000000000188</c:v>
                </c:pt>
                <c:pt idx="870" formatCode="0.00E+00">
                  <c:v>23.500000000000199</c:v>
                </c:pt>
                <c:pt idx="871" formatCode="0.00E+00">
                  <c:v>23.5500000000002</c:v>
                </c:pt>
                <c:pt idx="872" formatCode="0.00E+00">
                  <c:v>23.6000000000002</c:v>
                </c:pt>
                <c:pt idx="873" formatCode="0.00E+00">
                  <c:v>23.650000000000201</c:v>
                </c:pt>
                <c:pt idx="874" formatCode="0.00E+00">
                  <c:v>23.700000000000202</c:v>
                </c:pt>
                <c:pt idx="875" formatCode="0.00E+00">
                  <c:v>23.750000000000203</c:v>
                </c:pt>
                <c:pt idx="876" formatCode="0.00E+00">
                  <c:v>23.800000000000203</c:v>
                </c:pt>
                <c:pt idx="877" formatCode="0.00E+00">
                  <c:v>23.850000000000204</c:v>
                </c:pt>
                <c:pt idx="878" formatCode="0.00E+00">
                  <c:v>23.900000000000187</c:v>
                </c:pt>
                <c:pt idx="879" formatCode="0.00E+00">
                  <c:v>23.950000000000202</c:v>
                </c:pt>
                <c:pt idx="880" formatCode="0.00E+00">
                  <c:v>24.000000000000206</c:v>
                </c:pt>
                <c:pt idx="881" formatCode="0.00E+00">
                  <c:v>24.050000000000207</c:v>
                </c:pt>
                <c:pt idx="882" formatCode="0.00E+00">
                  <c:v>24.100000000000207</c:v>
                </c:pt>
                <c:pt idx="883" formatCode="0.00E+00">
                  <c:v>24.150000000000208</c:v>
                </c:pt>
                <c:pt idx="884" formatCode="0.00E+00">
                  <c:v>24.200000000000209</c:v>
                </c:pt>
                <c:pt idx="885" formatCode="0.00E+00">
                  <c:v>24.25000000000021</c:v>
                </c:pt>
                <c:pt idx="886" formatCode="0.00E+00">
                  <c:v>24.30000000000021</c:v>
                </c:pt>
                <c:pt idx="887" formatCode="0.00E+00">
                  <c:v>24.350000000000211</c:v>
                </c:pt>
                <c:pt idx="888" formatCode="0.00E+00">
                  <c:v>24.400000000000212</c:v>
                </c:pt>
                <c:pt idx="889" formatCode="0.00E+00">
                  <c:v>24.450000000000212</c:v>
                </c:pt>
                <c:pt idx="890" formatCode="0.00E+00">
                  <c:v>24.500000000000213</c:v>
                </c:pt>
                <c:pt idx="891" formatCode="0.00E+00">
                  <c:v>24.550000000000214</c:v>
                </c:pt>
                <c:pt idx="892" formatCode="0.00E+00">
                  <c:v>24.600000000000215</c:v>
                </c:pt>
                <c:pt idx="893" formatCode="0.00E+00">
                  <c:v>24.650000000000215</c:v>
                </c:pt>
                <c:pt idx="894" formatCode="0.00E+00">
                  <c:v>24.700000000000216</c:v>
                </c:pt>
                <c:pt idx="895" formatCode="0.00E+00">
                  <c:v>24.750000000000217</c:v>
                </c:pt>
                <c:pt idx="896" formatCode="0.00E+00">
                  <c:v>24.800000000000217</c:v>
                </c:pt>
                <c:pt idx="897" formatCode="0.00E+00">
                  <c:v>24.850000000000218</c:v>
                </c:pt>
                <c:pt idx="898" formatCode="0.00E+00">
                  <c:v>24.900000000000219</c:v>
                </c:pt>
                <c:pt idx="899" formatCode="0.00E+00">
                  <c:v>24.95000000000022</c:v>
                </c:pt>
                <c:pt idx="900" formatCode="0.00E+00">
                  <c:v>25.00000000000022</c:v>
                </c:pt>
                <c:pt idx="901" formatCode="0.00E+00">
                  <c:v>25.050000000000221</c:v>
                </c:pt>
                <c:pt idx="902" formatCode="0.00E+00">
                  <c:v>25.100000000000225</c:v>
                </c:pt>
                <c:pt idx="903" formatCode="0.00E+00">
                  <c:v>25.15000000000023</c:v>
                </c:pt>
                <c:pt idx="904" formatCode="0.00E+00">
                  <c:v>25.200000000000223</c:v>
                </c:pt>
                <c:pt idx="905" formatCode="0.00E+00">
                  <c:v>25.250000000000224</c:v>
                </c:pt>
                <c:pt idx="906" formatCode="0.00E+00">
                  <c:v>25.300000000000225</c:v>
                </c:pt>
                <c:pt idx="907" formatCode="0.00E+00">
                  <c:v>25.350000000000225</c:v>
                </c:pt>
                <c:pt idx="908" formatCode="0.00E+00">
                  <c:v>25.400000000000226</c:v>
                </c:pt>
                <c:pt idx="909" formatCode="0.00E+00">
                  <c:v>25.450000000000227</c:v>
                </c:pt>
                <c:pt idx="910" formatCode="0.00E+00">
                  <c:v>25.500000000000227</c:v>
                </c:pt>
                <c:pt idx="911" formatCode="0.00E+00">
                  <c:v>25.550000000000228</c:v>
                </c:pt>
                <c:pt idx="912" formatCode="0.00E+00">
                  <c:v>25.600000000000232</c:v>
                </c:pt>
                <c:pt idx="913" formatCode="0.00E+00">
                  <c:v>25.65000000000023</c:v>
                </c:pt>
                <c:pt idx="914" formatCode="0.00E+00">
                  <c:v>25.700000000000227</c:v>
                </c:pt>
                <c:pt idx="915" formatCode="0.00E+00">
                  <c:v>25.750000000000227</c:v>
                </c:pt>
                <c:pt idx="916" formatCode="0.00E+00">
                  <c:v>25.800000000000232</c:v>
                </c:pt>
                <c:pt idx="917" formatCode="0.00E+00">
                  <c:v>25.850000000000232</c:v>
                </c:pt>
                <c:pt idx="918" formatCode="0.00E+00">
                  <c:v>25.900000000000226</c:v>
                </c:pt>
                <c:pt idx="919" formatCode="0.00E+00">
                  <c:v>25.950000000000227</c:v>
                </c:pt>
                <c:pt idx="920" formatCode="0.00E+00">
                  <c:v>26.000000000000227</c:v>
                </c:pt>
                <c:pt idx="921" formatCode="0.00E+00">
                  <c:v>26.050000000000232</c:v>
                </c:pt>
                <c:pt idx="922" formatCode="0.00E+00">
                  <c:v>26.100000000000236</c:v>
                </c:pt>
                <c:pt idx="923" formatCode="0.00E+00">
                  <c:v>26.150000000000237</c:v>
                </c:pt>
                <c:pt idx="924" formatCode="0.00E+00">
                  <c:v>26.200000000000227</c:v>
                </c:pt>
                <c:pt idx="925" formatCode="0.00E+00">
                  <c:v>26.250000000000227</c:v>
                </c:pt>
                <c:pt idx="926" formatCode="0.00E+00">
                  <c:v>26.300000000000239</c:v>
                </c:pt>
                <c:pt idx="927" formatCode="0.00E+00">
                  <c:v>26.350000000000239</c:v>
                </c:pt>
                <c:pt idx="928" formatCode="0.00E+00">
                  <c:v>26.400000000000226</c:v>
                </c:pt>
                <c:pt idx="929" formatCode="0.00E+00">
                  <c:v>26.450000000000227</c:v>
                </c:pt>
                <c:pt idx="930" formatCode="0.00E+00">
                  <c:v>26.500000000000242</c:v>
                </c:pt>
                <c:pt idx="931" formatCode="0.00E+00">
                  <c:v>26.550000000000242</c:v>
                </c:pt>
                <c:pt idx="932" formatCode="0.00E+00">
                  <c:v>26.600000000000243</c:v>
                </c:pt>
                <c:pt idx="933" formatCode="0.00E+00">
                  <c:v>26.650000000000244</c:v>
                </c:pt>
                <c:pt idx="934" formatCode="0.00E+00">
                  <c:v>26.700000000000227</c:v>
                </c:pt>
                <c:pt idx="935" formatCode="0.00E+00">
                  <c:v>26.750000000000242</c:v>
                </c:pt>
                <c:pt idx="936" formatCode="0.00E+00">
                  <c:v>26.800000000000246</c:v>
                </c:pt>
                <c:pt idx="937" formatCode="0.00E+00">
                  <c:v>26.850000000000247</c:v>
                </c:pt>
                <c:pt idx="938" formatCode="0.00E+00">
                  <c:v>26.900000000000226</c:v>
                </c:pt>
                <c:pt idx="939" formatCode="0.00E+00">
                  <c:v>26.950000000000227</c:v>
                </c:pt>
                <c:pt idx="940" formatCode="0.00E+00">
                  <c:v>27.000000000000249</c:v>
                </c:pt>
                <c:pt idx="941" formatCode="0.00E+00">
                  <c:v>27.050000000000249</c:v>
                </c:pt>
                <c:pt idx="942" formatCode="0.00E+00">
                  <c:v>27.10000000000025</c:v>
                </c:pt>
                <c:pt idx="943" formatCode="0.00E+00">
                  <c:v>27.150000000000251</c:v>
                </c:pt>
                <c:pt idx="944" formatCode="0.00E+00">
                  <c:v>27.200000000000252</c:v>
                </c:pt>
                <c:pt idx="945" formatCode="0.00E+00">
                  <c:v>27.250000000000252</c:v>
                </c:pt>
                <c:pt idx="946" formatCode="0.00E+00">
                  <c:v>27.300000000000253</c:v>
                </c:pt>
                <c:pt idx="947" formatCode="0.00E+00">
                  <c:v>27.350000000000254</c:v>
                </c:pt>
                <c:pt idx="948" formatCode="0.00E+00">
                  <c:v>27.400000000000233</c:v>
                </c:pt>
                <c:pt idx="949" formatCode="0.00E+00">
                  <c:v>27.450000000000252</c:v>
                </c:pt>
                <c:pt idx="950" formatCode="0.00E+00">
                  <c:v>27.500000000000256</c:v>
                </c:pt>
                <c:pt idx="951" formatCode="0.00E+00">
                  <c:v>27.550000000000257</c:v>
                </c:pt>
                <c:pt idx="952" formatCode="0.00E+00">
                  <c:v>27.600000000000257</c:v>
                </c:pt>
                <c:pt idx="953" formatCode="0.00E+00">
                  <c:v>27.650000000000258</c:v>
                </c:pt>
                <c:pt idx="954" formatCode="0.00E+00">
                  <c:v>27.700000000000259</c:v>
                </c:pt>
                <c:pt idx="955" formatCode="0.00E+00">
                  <c:v>27.750000000000259</c:v>
                </c:pt>
                <c:pt idx="956" formatCode="0.00E+00">
                  <c:v>27.80000000000026</c:v>
                </c:pt>
                <c:pt idx="957" formatCode="0.00E+00">
                  <c:v>27.850000000000261</c:v>
                </c:pt>
                <c:pt idx="958" formatCode="0.00E+00">
                  <c:v>27.90000000000024</c:v>
                </c:pt>
                <c:pt idx="959" formatCode="0.00E+00">
                  <c:v>27.950000000000262</c:v>
                </c:pt>
                <c:pt idx="960" formatCode="0.00E+00">
                  <c:v>28.000000000000263</c:v>
                </c:pt>
                <c:pt idx="961" formatCode="0.00E+00">
                  <c:v>28.050000000000264</c:v>
                </c:pt>
                <c:pt idx="962" formatCode="0.00E+00">
                  <c:v>28.100000000000264</c:v>
                </c:pt>
                <c:pt idx="963" formatCode="0.00E+00">
                  <c:v>28.150000000000265</c:v>
                </c:pt>
                <c:pt idx="964" formatCode="0.00E+00">
                  <c:v>28.200000000000266</c:v>
                </c:pt>
                <c:pt idx="965" formatCode="0.00E+00">
                  <c:v>28.250000000000266</c:v>
                </c:pt>
                <c:pt idx="966" formatCode="0.00E+00">
                  <c:v>28.300000000000267</c:v>
                </c:pt>
                <c:pt idx="967" formatCode="0.00E+00">
                  <c:v>28.350000000000268</c:v>
                </c:pt>
                <c:pt idx="968" formatCode="0.00E+00">
                  <c:v>28.400000000000269</c:v>
                </c:pt>
                <c:pt idx="969" formatCode="0.00E+00">
                  <c:v>28.450000000000269</c:v>
                </c:pt>
                <c:pt idx="970" formatCode="0.00E+00">
                  <c:v>28.50000000000027</c:v>
                </c:pt>
                <c:pt idx="971" formatCode="0.00E+00">
                  <c:v>28.550000000000271</c:v>
                </c:pt>
                <c:pt idx="972" formatCode="0.00E+00">
                  <c:v>28.600000000000271</c:v>
                </c:pt>
                <c:pt idx="973" formatCode="0.00E+00">
                  <c:v>28.65000000000029</c:v>
                </c:pt>
                <c:pt idx="974" formatCode="0.00E+00">
                  <c:v>28.700000000000273</c:v>
                </c:pt>
                <c:pt idx="975" formatCode="0.00E+00">
                  <c:v>28.750000000000274</c:v>
                </c:pt>
                <c:pt idx="976" formatCode="0.00E+00">
                  <c:v>28.800000000000274</c:v>
                </c:pt>
                <c:pt idx="977" formatCode="0.00E+00">
                  <c:v>28.850000000000275</c:v>
                </c:pt>
                <c:pt idx="978" formatCode="0.00E+00">
                  <c:v>28.900000000000276</c:v>
                </c:pt>
                <c:pt idx="979" formatCode="0.00E+00">
                  <c:v>28.950000000000276</c:v>
                </c:pt>
                <c:pt idx="980" formatCode="0.00E+00">
                  <c:v>29.000000000000277</c:v>
                </c:pt>
                <c:pt idx="981" formatCode="0.00E+00">
                  <c:v>29.050000000000278</c:v>
                </c:pt>
                <c:pt idx="982" formatCode="0.00E+00">
                  <c:v>29.100000000000293</c:v>
                </c:pt>
                <c:pt idx="983" formatCode="0.00E+00">
                  <c:v>29.15000000000029</c:v>
                </c:pt>
                <c:pt idx="984" formatCode="0.00E+00">
                  <c:v>29.20000000000028</c:v>
                </c:pt>
                <c:pt idx="985" formatCode="0.00E+00">
                  <c:v>29.250000000000281</c:v>
                </c:pt>
                <c:pt idx="986" formatCode="0.00E+00">
                  <c:v>29.300000000000281</c:v>
                </c:pt>
                <c:pt idx="987" formatCode="0.00E+00">
                  <c:v>29.350000000000293</c:v>
                </c:pt>
                <c:pt idx="988" formatCode="0.00E+00">
                  <c:v>29.400000000000283</c:v>
                </c:pt>
                <c:pt idx="989" formatCode="0.00E+00">
                  <c:v>29.450000000000284</c:v>
                </c:pt>
                <c:pt idx="990" formatCode="0.00E+00">
                  <c:v>29.500000000000284</c:v>
                </c:pt>
                <c:pt idx="991" formatCode="0.00E+00">
                  <c:v>29.550000000000285</c:v>
                </c:pt>
                <c:pt idx="992" formatCode="0.00E+00">
                  <c:v>29.600000000000293</c:v>
                </c:pt>
                <c:pt idx="993" formatCode="0.00E+00">
                  <c:v>29.65000000000029</c:v>
                </c:pt>
                <c:pt idx="994" formatCode="0.00E+00">
                  <c:v>29.700000000000287</c:v>
                </c:pt>
                <c:pt idx="995" formatCode="0.00E+00">
                  <c:v>29.750000000000288</c:v>
                </c:pt>
                <c:pt idx="996" formatCode="0.00E+00">
                  <c:v>29.800000000000288</c:v>
                </c:pt>
                <c:pt idx="997" formatCode="0.00E+00">
                  <c:v>29.850000000000293</c:v>
                </c:pt>
                <c:pt idx="998" formatCode="0.00E+00">
                  <c:v>29.900000000000286</c:v>
                </c:pt>
                <c:pt idx="999" formatCode="0.00E+00">
                  <c:v>29.950000000000287</c:v>
                </c:pt>
              </c:numCache>
            </c:numRef>
          </c:xVal>
          <c:yVal>
            <c:numRef>
              <c:f>'0 degree'!$B$2:$B$1001</c:f>
              <c:numCache>
                <c:formatCode>General</c:formatCode>
                <c:ptCount val="1000"/>
                <c:pt idx="400" formatCode="0.00E+00">
                  <c:v>-4.1208362937244865E-8</c:v>
                </c:pt>
                <c:pt idx="401" formatCode="0.00E+00">
                  <c:v>-4.1474850822502308E-8</c:v>
                </c:pt>
                <c:pt idx="402" formatCode="0.00E+00">
                  <c:v>-4.1743621361925123E-8</c:v>
                </c:pt>
                <c:pt idx="403" formatCode="0.00E+00">
                  <c:v>-4.2014770375541377E-8</c:v>
                </c:pt>
                <c:pt idx="404" formatCode="0.00E+00">
                  <c:v>-4.2288391452814731E-8</c:v>
                </c:pt>
                <c:pt idx="405" formatCode="0.00E+00">
                  <c:v>-4.256457396422301E-8</c:v>
                </c:pt>
                <c:pt idx="406" formatCode="0.00E+00">
                  <c:v>-4.2843401409302044E-8</c:v>
                </c:pt>
                <c:pt idx="407" formatCode="0.00E+00">
                  <c:v>-4.3124950138680404E-8</c:v>
                </c:pt>
                <c:pt idx="408" formatCode="0.00E+00">
                  <c:v>-4.3409288487775365E-8</c:v>
                </c:pt>
                <c:pt idx="409" formatCode="0.00E+00">
                  <c:v>-4.369647632000363E-8</c:v>
                </c:pt>
                <c:pt idx="410" formatCode="0.00E+00">
                  <c:v>-4.3986564960702111E-8</c:v>
                </c:pt>
                <c:pt idx="411" formatCode="0.00E+00">
                  <c:v>-4.4279597488009308E-8</c:v>
                </c:pt>
                <c:pt idx="412" formatCode="0.00E+00">
                  <c:v>-4.4575609330013452E-8</c:v>
                </c:pt>
                <c:pt idx="413" formatCode="0.00E+00">
                  <c:v>-4.4874629091196174E-8</c:v>
                </c:pt>
                <c:pt idx="414" formatCode="0.00E+00">
                  <c:v>-4.5176679549097527E-8</c:v>
                </c:pt>
                <c:pt idx="415" formatCode="0.00E+00">
                  <c:v>-4.5481778750873491E-8</c:v>
                </c:pt>
                <c:pt idx="416" formatCode="0.00E+00">
                  <c:v>-4.5789941129914922E-8</c:v>
                </c:pt>
                <c:pt idx="417" formatCode="0.00E+00">
                  <c:v>-4.61011786194542E-8</c:v>
                </c:pt>
                <c:pt idx="418" formatCode="0.00E+00">
                  <c:v>-4.6415501669992136E-8</c:v>
                </c:pt>
                <c:pt idx="419" formatCode="0.00E+00">
                  <c:v>-4.6732920179525973E-8</c:v>
                </c:pt>
                <c:pt idx="420" formatCode="0.00E+00">
                  <c:v>-4.7053444297826387E-8</c:v>
                </c:pt>
                <c:pt idx="421" formatCode="0.00E+00">
                  <c:v>-4.7377085081094721E-8</c:v>
                </c:pt>
                <c:pt idx="422" formatCode="0.00E+00">
                  <c:v>-4.7703855031774891E-8</c:v>
                </c:pt>
                <c:pt idx="423" formatCode="0.00E+00">
                  <c:v>-4.803376848381938E-8</c:v>
                </c:pt>
                <c:pt idx="424" formatCode="0.00E+00">
                  <c:v>-4.8366841891850133E-8</c:v>
                </c:pt>
                <c:pt idx="425" formatCode="0.00E+00">
                  <c:v>-4.8703094017671899E-8</c:v>
                </c:pt>
                <c:pt idx="426" formatCode="0.00E+00">
                  <c:v>-4.9042546024119229E-8</c:v>
                </c:pt>
                <c:pt idx="427" formatCode="0.00E+00">
                  <c:v>-4.9385221503239787E-8</c:v>
                </c:pt>
                <c:pt idx="428" formatCode="0.00E+00">
                  <c:v>-4.9731146446299811E-8</c:v>
                </c:pt>
                <c:pt idx="429" formatCode="0.00E+00">
                  <c:v>-5.0080349164382517E-8</c:v>
                </c:pt>
                <c:pt idx="430" formatCode="0.00E+00">
                  <c:v>-5.0432860176707041E-8</c:v>
                </c:pt>
                <c:pt idx="431" formatCode="0.00E+00">
                  <c:v>-5.0788712052104629E-8</c:v>
                </c:pt>
                <c:pt idx="432" formatCode="0.00E+00">
                  <c:v>-5.1147939216154079E-8</c:v>
                </c:pt>
                <c:pt idx="433" formatCode="0.00E+00">
                  <c:v>-5.1510577740727842E-8</c:v>
                </c:pt>
                <c:pt idx="434" formatCode="0.00E+00">
                  <c:v>-5.1876665091332629E-8</c:v>
                </c:pt>
                <c:pt idx="435" formatCode="0.00E+00">
                  <c:v>-5.2246239855052685E-8</c:v>
                </c:pt>
                <c:pt idx="436" formatCode="0.00E+00">
                  <c:v>-5.261934146195677E-8</c:v>
                </c:pt>
                <c:pt idx="437" formatCode="0.00E+00">
                  <c:v>-5.2996009867114166E-8</c:v>
                </c:pt>
                <c:pt idx="438" formatCode="0.00E+00">
                  <c:v>-5.3376285271502034E-8</c:v>
                </c:pt>
                <c:pt idx="439" formatCode="0.00E+00">
                  <c:v>-5.3760207827843048E-8</c:v>
                </c:pt>
                <c:pt idx="440" formatCode="0.00E+00">
                  <c:v>-5.4147817378498923E-8</c:v>
                </c:pt>
                <c:pt idx="441" formatCode="0.00E+00">
                  <c:v>-5.4539153236914608E-8</c:v>
                </c:pt>
                <c:pt idx="442" formatCode="0.00E+00">
                  <c:v>-5.4934254008228186E-8</c:v>
                </c:pt>
                <c:pt idx="443" formatCode="0.00E+00">
                  <c:v>-5.5333157488779909E-8</c:v>
                </c:pt>
                <c:pt idx="444" formatCode="0.00E+00">
                  <c:v>-5.5735900613761766E-8</c:v>
                </c:pt>
                <c:pt idx="445" formatCode="0.00E+00">
                  <c:v>-5.6142519474267264E-8</c:v>
                </c:pt>
                <c:pt idx="446" formatCode="0.00E+00">
                  <c:v>-5.655304942487118E-8</c:v>
                </c:pt>
                <c:pt idx="447" formatCode="0.00E+00">
                  <c:v>-5.6967525249773944E-8</c:v>
                </c:pt>
                <c:pt idx="448" formatCode="0.00E+00">
                  <c:v>-5.7385981377381798E-8</c:v>
                </c:pt>
                <c:pt idx="449" formatCode="0.00E+00">
                  <c:v>-5.780845215976424E-8</c:v>
                </c:pt>
                <c:pt idx="450" formatCode="0.00E+00">
                  <c:v>-5.8234972181265311E-8</c:v>
                </c:pt>
                <c:pt idx="451" formatCode="0.00E+00">
                  <c:v>-5.8665576583204069E-8</c:v>
                </c:pt>
                <c:pt idx="452" formatCode="0.00E+00">
                  <c:v>-5.9100301421019857E-8</c:v>
                </c:pt>
                <c:pt idx="453" formatCode="0.00E+00">
                  <c:v>-5.9539183977310787E-8</c:v>
                </c:pt>
                <c:pt idx="454" formatCode="0.00E+00">
                  <c:v>-5.9982263074844918E-8</c:v>
                </c:pt>
                <c:pt idx="455" formatCode="0.00E+00">
                  <c:v>-6.0429579353565741E-8</c:v>
                </c:pt>
                <c:pt idx="456" formatCode="0.00E+00">
                  <c:v>-6.0881175483997697E-8</c:v>
                </c:pt>
                <c:pt idx="457" formatCode="0.00E+00">
                  <c:v>-6.1337096360780548E-8</c:v>
                </c:pt>
                <c:pt idx="458" formatCode="0.00E+00">
                  <c:v>-6.1797389190659045E-8</c:v>
                </c:pt>
                <c:pt idx="459" formatCode="0.00E+00">
                  <c:v>-6.2262103551900683E-8</c:v>
                </c:pt>
                <c:pt idx="460" formatCode="0.00E+00">
                  <c:v>-6.2731291367318833E-8</c:v>
                </c:pt>
                <c:pt idx="461" formatCode="0.00E+00">
                  <c:v>-6.3205006821291256E-8</c:v>
                </c:pt>
                <c:pt idx="462" formatCode="0.00E+00">
                  <c:v>-6.3683306207420859E-8</c:v>
                </c:pt>
                <c:pt idx="463" formatCode="0.00E+00">
                  <c:v>-6.4166247705395409E-8</c:v>
                </c:pt>
                <c:pt idx="464" formatCode="0.00E+00">
                  <c:v>-6.4653891114692516E-8</c:v>
                </c:pt>
                <c:pt idx="465" formatCode="0.00E+00">
                  <c:v>-6.5146297540687797E-8</c:v>
                </c:pt>
                <c:pt idx="466" formatCode="0.00E+00">
                  <c:v>-6.564352902674549E-8</c:v>
                </c:pt>
                <c:pt idx="467" formatCode="0.00E+00">
                  <c:v>-6.6145648152899501E-8</c:v>
                </c:pt>
                <c:pt idx="468" formatCode="0.00E+00">
                  <c:v>-6.6652717630296989E-8</c:v>
                </c:pt>
                <c:pt idx="469" formatCode="0.00E+00">
                  <c:v>-6.7164799862598758E-8</c:v>
                </c:pt>
                <c:pt idx="470" formatCode="0.00E+00">
                  <c:v>-6.7681956549868388E-8</c:v>
                </c:pt>
                <c:pt idx="471" formatCode="0.00E+00">
                  <c:v>-6.8204248275181502E-8</c:v>
                </c:pt>
                <c:pt idx="472" formatCode="0.00E+00">
                  <c:v>-6.8731734143064934E-8</c:v>
                </c:pt>
                <c:pt idx="473" formatCode="0.00E+00">
                  <c:v>-6.9264471467961701E-8</c:v>
                </c:pt>
                <c:pt idx="474" formatCode="0.00E+00">
                  <c:v>-6.9802515522099906E-8</c:v>
                </c:pt>
                <c:pt idx="475" formatCode="0.00E+00">
                  <c:v>-7.0345919363483527E-8</c:v>
                </c:pt>
                <c:pt idx="476" formatCode="0.00E+00">
                  <c:v>-7.0894733718556338E-8</c:v>
                </c:pt>
                <c:pt idx="477" formatCode="0.00E+00">
                  <c:v>-7.1449006978688948E-8</c:v>
                </c:pt>
                <c:pt idx="478" formatCode="0.00E+00">
                  <c:v>-7.2008785254655195E-8</c:v>
                </c:pt>
                <c:pt idx="479" formatCode="0.00E+00">
                  <c:v>-7.2574112516633685E-8</c:v>
                </c:pt>
                <c:pt idx="480" formatCode="0.00E+00">
                  <c:v>-7.3145030806760488E-8</c:v>
                </c:pt>
                <c:pt idx="481" formatCode="0.00E+00">
                  <c:v>-7.3721580493739887E-8</c:v>
                </c:pt>
                <c:pt idx="482" formatCode="0.00E+00">
                  <c:v>-7.4303800581430458E-8</c:v>
                </c:pt>
                <c:pt idx="483" formatCode="0.00E+00">
                  <c:v>-7.4891729044182671E-8</c:v>
                </c:pt>
                <c:pt idx="484" formatCode="0.00E+00">
                  <c:v>-7.5485403152112939E-8</c:v>
                </c:pt>
                <c:pt idx="485" formatCode="0.00E+00">
                  <c:v>-7.6084859796879796E-8</c:v>
                </c:pt>
                <c:pt idx="486" formatCode="0.00E+00">
                  <c:v>-7.6690135809526547E-8</c:v>
                </c:pt>
                <c:pt idx="487" formatCode="0.00E+00">
                  <c:v>-7.7301268227944538E-8</c:v>
                </c:pt>
                <c:pt idx="488" formatCode="0.00E+00">
                  <c:v>-7.791829453105316E-8</c:v>
                </c:pt>
                <c:pt idx="489" formatCode="0.00E+00">
                  <c:v>-7.854125282549224E-8</c:v>
                </c:pt>
                <c:pt idx="490" formatCode="0.00E+00">
                  <c:v>-7.9170181976406941E-8</c:v>
                </c:pt>
                <c:pt idx="491" formatCode="0.00E+00">
                  <c:v>-7.9805121720816893E-8</c:v>
                </c:pt>
                <c:pt idx="492" formatCode="0.00E+00">
                  <c:v>-8.044611271624983E-8</c:v>
                </c:pt>
                <c:pt idx="493" formatCode="0.00E+00">
                  <c:v>-8.109319655965687E-8</c:v>
                </c:pt>
                <c:pt idx="494" formatCode="0.00E+00">
                  <c:v>-8.174641578409683E-8</c:v>
                </c:pt>
                <c:pt idx="495" formatCode="0.00E+00">
                  <c:v>-8.2405813812331596E-8</c:v>
                </c:pt>
                <c:pt idx="496" formatCode="0.00E+00">
                  <c:v>-8.307143491401167E-8</c:v>
                </c:pt>
                <c:pt idx="497" formatCode="0.00E+00">
                  <c:v>-8.3743324119287274E-8</c:v>
                </c:pt>
                <c:pt idx="498" formatCode="0.00E+00">
                  <c:v>-8.4421527106758859E-8</c:v>
                </c:pt>
                <c:pt idx="499" formatCode="0.00E+00">
                  <c:v>-8.5106090080550282E-8</c:v>
                </c:pt>
                <c:pt idx="500" formatCode="0.00E+00">
                  <c:v>-8.5797059600203364E-8</c:v>
                </c:pt>
                <c:pt idx="501" formatCode="0.00E+00">
                  <c:v>-8.6494482384937387E-8</c:v>
                </c:pt>
                <c:pt idx="502" formatCode="0.00E+00">
                  <c:v>-8.7198405071745369E-8</c:v>
                </c:pt>
                <c:pt idx="503" formatCode="0.00E+00">
                  <c:v>-8.7908873919606954E-8</c:v>
                </c:pt>
                <c:pt idx="504" formatCode="0.00E+00">
                  <c:v>-8.862593449558671E-8</c:v>
                </c:pt>
                <c:pt idx="505" formatCode="0.00E+00">
                  <c:v>-8.934963131858647E-8</c:v>
                </c:pt>
                <c:pt idx="506" formatCode="0.00E+00">
                  <c:v>-9.0080007455607318E-8</c:v>
                </c:pt>
                <c:pt idx="507" formatCode="0.00E+00">
                  <c:v>-9.0817104133087781E-8</c:v>
                </c:pt>
                <c:pt idx="508" formatCode="0.00E+00">
                  <c:v>-9.156096033945328E-8</c:v>
                </c:pt>
                <c:pt idx="509" formatCode="0.00E+00">
                  <c:v>-9.2311612446368703E-8</c:v>
                </c:pt>
                <c:pt idx="510" formatCode="0.00E+00">
                  <c:v>-9.3069093910114777E-8</c:v>
                </c:pt>
                <c:pt idx="511" formatCode="0.00E+00">
                  <c:v>-9.3833434991840631E-8</c:v>
                </c:pt>
                <c:pt idx="512" formatCode="0.00E+00">
                  <c:v>-9.4604662607074321E-8</c:v>
                </c:pt>
                <c:pt idx="513" formatCode="0.00E+00">
                  <c:v>-9.5382800264874882E-8</c:v>
                </c:pt>
                <c:pt idx="514" formatCode="0.00E+00">
                  <c:v>-9.6167868123238227E-8</c:v>
                </c:pt>
                <c:pt idx="515" formatCode="0.00E+00">
                  <c:v>-9.6959883173477776E-8</c:v>
                </c:pt>
                <c:pt idx="516" formatCode="0.00E+00">
                  <c:v>-9.7758859519197911E-8</c:v>
                </c:pt>
                <c:pt idx="517" formatCode="0.00E+00">
                  <c:v>-9.8564808769416567E-8</c:v>
                </c:pt>
                <c:pt idx="518" formatCode="0.00E+00">
                  <c:v>-9.9377740532199537E-8</c:v>
                </c:pt>
                <c:pt idx="519" formatCode="0.00E+00">
                  <c:v>-1.0019766294310824E-7</c:v>
                </c:pt>
                <c:pt idx="520" formatCode="0.00E+00">
                  <c:v>-1.010245832316234E-7</c:v>
                </c:pt>
                <c:pt idx="521" formatCode="0.00E+00">
                  <c:v>-1.0185850826880732E-7</c:v>
                </c:pt>
                <c:pt idx="522" formatCode="0.00E+00">
                  <c:v>-1.0269944508269507E-7</c:v>
                </c:pt>
                <c:pt idx="523" formatCode="0.00E+00">
                  <c:v>-1.0354740129580216E-7</c:v>
                </c:pt>
                <c:pt idx="524" formatCode="0.00E+00">
                  <c:v>-1.0440238544174217E-7</c:v>
                </c:pt>
                <c:pt idx="525" formatCode="0.00E+00">
                  <c:v>-1.0526440714166732E-7</c:v>
                </c:pt>
                <c:pt idx="526" formatCode="0.00E+00">
                  <c:v>-1.0613347713094103E-7</c:v>
                </c:pt>
                <c:pt idx="527" formatCode="0.00E+00">
                  <c:v>-1.0700960710489332E-7</c:v>
                </c:pt>
                <c:pt idx="528" formatCode="0.00E+00">
                  <c:v>-1.0789280940306519E-7</c:v>
                </c:pt>
                <c:pt idx="529" formatCode="0.00E+00">
                  <c:v>-1.0878309652110835E-7</c:v>
                </c:pt>
                <c:pt idx="530" formatCode="0.00E+00">
                  <c:v>-1.0968048044698925E-7</c:v>
                </c:pt>
                <c:pt idx="531" formatCode="0.00E+00">
                  <c:v>-1.1058497189098714E-7</c:v>
                </c:pt>
                <c:pt idx="532" formatCode="0.00E+00">
                  <c:v>-1.1149657940284326E-7</c:v>
                </c:pt>
                <c:pt idx="533" formatCode="0.00E+00">
                  <c:v>-1.124153084181365E-7</c:v>
                </c:pt>
                <c:pt idx="534" formatCode="0.00E+00">
                  <c:v>-1.1334116028524705E-7</c:v>
                </c:pt>
                <c:pt idx="535" formatCode="0.00E+00">
                  <c:v>-1.1427413128120217E-7</c:v>
                </c:pt>
                <c:pt idx="536" formatCode="0.00E+00">
                  <c:v>-1.152142117171684E-7</c:v>
                </c:pt>
                <c:pt idx="537" formatCode="0.00E+00">
                  <c:v>-1.161613851241614E-7</c:v>
                </c:pt>
                <c:pt idx="538" formatCode="0.00E+00">
                  <c:v>-1.1711562757439828E-7</c:v>
                </c:pt>
                <c:pt idx="539" formatCode="0.00E+00">
                  <c:v>-1.1807690717271228E-7</c:v>
                </c:pt>
                <c:pt idx="540" formatCode="0.00E+00">
                  <c:v>-1.1904518373223733E-7</c:v>
                </c:pt>
                <c:pt idx="541" formatCode="0.00E+00">
                  <c:v>-1.2002040866784023E-7</c:v>
                </c:pt>
                <c:pt idx="542" formatCode="0.00E+00">
                  <c:v>-1.210025250885802E-7</c:v>
                </c:pt>
                <c:pt idx="543" formatCode="0.00E+00">
                  <c:v>-1.2199146806900203E-7</c:v>
                </c:pt>
                <c:pt idx="544" formatCode="0.00E+00">
                  <c:v>-1.2298716511578801E-7</c:v>
                </c:pt>
                <c:pt idx="545" formatCode="0.00E+00">
                  <c:v>-1.2398953676328513E-7</c:v>
                </c:pt>
                <c:pt idx="546" formatCode="0.00E+00">
                  <c:v>-1.2499849723674705E-7</c:v>
                </c:pt>
                <c:pt idx="547" formatCode="0.00E+00">
                  <c:v>-1.2601395519203034E-7</c:v>
                </c:pt>
                <c:pt idx="548" formatCode="0.00E+00">
                  <c:v>-1.2703581438825948E-7</c:v>
                </c:pt>
                <c:pt idx="549" formatCode="0.00E+00">
                  <c:v>-1.2806397431407332E-7</c:v>
                </c:pt>
                <c:pt idx="550" formatCode="0.00E+00">
                  <c:v>-1.2909833068658838E-7</c:v>
                </c:pt>
                <c:pt idx="551" formatCode="0.00E+00">
                  <c:v>-1.301387757357672E-7</c:v>
                </c:pt>
                <c:pt idx="552" formatCode="0.00E+00">
                  <c:v>-1.3118519831699721E-7</c:v>
                </c:pt>
                <c:pt idx="553" formatCode="0.00E+00">
                  <c:v>-1.3223748378271623E-7</c:v>
                </c:pt>
                <c:pt idx="554" formatCode="0.00E+00">
                  <c:v>-1.3329551360965258E-7</c:v>
                </c:pt>
                <c:pt idx="555" formatCode="0.00E+00">
                  <c:v>-1.3435916484385907E-7</c:v>
                </c:pt>
                <c:pt idx="556" formatCode="0.00E+00">
                  <c:v>-1.3542830932627142E-7</c:v>
                </c:pt>
                <c:pt idx="557" formatCode="0.00E+00">
                  <c:v>-1.3650281279834633E-7</c:v>
                </c:pt>
                <c:pt idx="558" formatCode="0.00E+00">
                  <c:v>-1.3758253394192131E-7</c:v>
                </c:pt>
                <c:pt idx="559" formatCode="0.00E+00">
                  <c:v>-1.3866732339710944E-7</c:v>
                </c:pt>
                <c:pt idx="560" formatCode="0.00E+00">
                  <c:v>-1.3975702287204832E-7</c:v>
                </c:pt>
                <c:pt idx="561" formatCode="0.00E+00">
                  <c:v>-1.4085146443681824E-7</c:v>
                </c:pt>
                <c:pt idx="562" formatCode="0.00E+00">
                  <c:v>-1.4195047007421905E-7</c:v>
                </c:pt>
                <c:pt idx="563" formatCode="0.00E+00">
                  <c:v>-1.4305385162255934E-7</c:v>
                </c:pt>
                <c:pt idx="564" formatCode="0.00E+00">
                  <c:v>-1.4416141123570121E-7</c:v>
                </c:pt>
                <c:pt idx="565" formatCode="0.00E+00">
                  <c:v>-1.4527294249899432E-7</c:v>
                </c:pt>
                <c:pt idx="566" formatCode="0.00E+00">
                  <c:v>-1.4638823243552848E-7</c:v>
                </c:pt>
                <c:pt idx="567" formatCode="0.00E+00">
                  <c:v>-1.4750706462122026E-7</c:v>
                </c:pt>
                <c:pt idx="568" formatCode="0.00E+00">
                  <c:v>-1.486292237783744E-7</c:v>
                </c:pt>
                <c:pt idx="569" formatCode="0.00E+00">
                  <c:v>-1.4975450232737649E-7</c:v>
                </c:pt>
                <c:pt idx="570" formatCode="0.00E+00">
                  <c:v>-1.5088270938974026E-7</c:v>
                </c:pt>
                <c:pt idx="571" formatCode="0.00E+00">
                  <c:v>-1.5201368334298838E-7</c:v>
                </c:pt>
                <c:pt idx="572" formatCode="0.00E+00">
                  <c:v>-1.5314730883256027E-7</c:v>
                </c:pt>
                <c:pt idx="573" formatCode="0.00E+00">
                  <c:v>-1.5428354004969043E-7</c:v>
                </c:pt>
                <c:pt idx="574" formatCode="0.00E+00">
                  <c:v>-1.5542243238991926E-7</c:v>
                </c:pt>
                <c:pt idx="575" formatCode="0.00E+00">
                  <c:v>-1.5656418534287241E-7</c:v>
                </c:pt>
                <c:pt idx="576" formatCode="0.00E+00">
                  <c:v>-1.5770920060288942E-7</c:v>
                </c:pt>
                <c:pt idx="577" formatCode="0.00E+00">
                  <c:v>-1.588581602163693E-7</c:v>
                </c:pt>
                <c:pt idx="578" formatCode="0.00E+00">
                  <c:v>-1.6001213153378726E-7</c:v>
                </c:pt>
                <c:pt idx="579" formatCode="0.00E+00">
                  <c:v>-1.6117270710608344E-7</c:v>
                </c:pt>
                <c:pt idx="580" formatCode="0.00E+00">
                  <c:v>-1.6234219009388644E-7</c:v>
                </c:pt>
                <c:pt idx="581" formatCode="0.00E+00">
                  <c:v>-1.6352383812196234E-7</c:v>
                </c:pt>
                <c:pt idx="582" formatCode="0.00E+00">
                  <c:v>-1.6472218142700633E-7</c:v>
                </c:pt>
                <c:pt idx="583" formatCode="0.00E+00">
                  <c:v>-1.6594343412684634E-7</c:v>
                </c:pt>
                <c:pt idx="584" formatCode="0.00E+00">
                  <c:v>-1.6719602082719928E-7</c:v>
                </c:pt>
                <c:pt idx="585" formatCode="0.00E+00">
                  <c:v>-1.6849124378226349E-7</c:v>
                </c:pt>
                <c:pt idx="586" formatCode="0.00E+00">
                  <c:v>-1.6984411860875551E-7</c:v>
                </c:pt>
                <c:pt idx="587" formatCode="0.00E+00">
                  <c:v>-1.7127440865042937E-7</c:v>
                </c:pt>
                <c:pt idx="588" formatCode="0.00E+00">
                  <c:v>-1.7280788881081547E-7</c:v>
                </c:pt>
                <c:pt idx="589" formatCode="0.00E+00">
                  <c:v>-1.7447786842440539E-7</c:v>
                </c:pt>
                <c:pt idx="590" formatCode="0.00E+00">
                  <c:v>-1.763269991178094E-7</c:v>
                </c:pt>
                <c:pt idx="591" formatCode="0.00E+00">
                  <c:v>-1.7840938649290559E-7</c:v>
                </c:pt>
                <c:pt idx="592" formatCode="0.00E+00">
                  <c:v>-1.8079301332310251E-7</c:v>
                </c:pt>
                <c:pt idx="593" formatCode="0.00E+00">
                  <c:v>-1.8356246596380428E-7</c:v>
                </c:pt>
                <c:pt idx="594" formatCode="0.00E+00">
                  <c:v>-1.868219346335425E-7</c:v>
                </c:pt>
                <c:pt idx="595" formatCode="0.00E+00">
                  <c:v>-1.906984314363494E-7</c:v>
                </c:pt>
                <c:pt idx="596" formatCode="0.00E+00">
                  <c:v>-1.953451386718236E-7</c:v>
                </c:pt>
                <c:pt idx="597" formatCode="0.00E+00">
                  <c:v>-2.0094476362032309E-7</c:v>
                </c:pt>
                <c:pt idx="598" formatCode="0.00E+00">
                  <c:v>-2.0771273659735667E-7</c:v>
                </c:pt>
                <c:pt idx="599" formatCode="0.00E+00">
                  <c:v>-2.159000501281998E-7</c:v>
                </c:pt>
                <c:pt idx="600" formatCode="0.00E+00">
                  <c:v>-2.2579549950716061E-7</c:v>
                </c:pt>
                <c:pt idx="601" formatCode="0.00E+00">
                  <c:v>-2.3772705387114181E-7</c:v>
                </c:pt>
                <c:pt idx="602" formatCode="0.00E+00">
                  <c:v>-2.520620656999818E-7</c:v>
                </c:pt>
                <c:pt idx="603" formatCode="0.00E+00">
                  <c:v>-2.6920601999456621E-7</c:v>
                </c:pt>
                <c:pt idx="604" formatCode="0.00E+00">
                  <c:v>-2.8959953664857965E-7</c:v>
                </c:pt>
                <c:pt idx="605" formatCode="0.00E+00">
                  <c:v>-3.1371337388356312E-7</c:v>
                </c:pt>
                <c:pt idx="606" formatCode="0.00E+00">
                  <c:v>-3.420412401842329E-7</c:v>
                </c:pt>
                <c:pt idx="607" formatCode="0.00E+00">
                  <c:v>-3.75090308130075E-7</c:v>
                </c:pt>
                <c:pt idx="608" formatCode="0.00E+00">
                  <c:v>-4.1336943153557502E-7</c:v>
                </c:pt>
                <c:pt idx="609" formatCode="0.00E+00">
                  <c:v>-4.5737519989722154E-7</c:v>
                </c:pt>
                <c:pt idx="610" formatCode="0.00E+00">
                  <c:v>-5.0757610679486647E-7</c:v>
                </c:pt>
                <c:pt idx="611" formatCode="0.00E+00">
                  <c:v>-5.6439526032254084E-7</c:v>
                </c:pt>
                <c:pt idx="612" formatCode="0.00E+00">
                  <c:v>-6.2819220805405E-7</c:v>
                </c:pt>
                <c:pt idx="613" formatCode="0.00E+00">
                  <c:v>-6.9924457651690803E-7</c:v>
                </c:pt>
                <c:pt idx="614" formatCode="0.00E+00">
                  <c:v>-7.7773032192125523E-7</c:v>
                </c:pt>
                <c:pt idx="615" formatCode="0.00E+00">
                  <c:v>-8.63711441318791E-7</c:v>
                </c:pt>
                <c:pt idx="616" formatCode="0.00E+00">
                  <c:v>-9.5711999693355844E-7</c:v>
                </c:pt>
                <c:pt idx="617" formatCode="0.00E+00">
                  <c:v>-1.0577472455889016E-6</c:v>
                </c:pt>
                <c:pt idx="618" formatCode="0.00E+00">
                  <c:v>-1.1652365497419632E-6</c:v>
                </c:pt>
                <c:pt idx="619" formatCode="0.00E+00">
                  <c:v>-1.2790805660505839E-6</c:v>
                </c:pt>
                <c:pt idx="620" formatCode="0.00E+00">
                  <c:v>-1.3986229810746137E-6</c:v>
                </c:pt>
                <c:pt idx="621" formatCode="0.00E+00">
                  <c:v>-1.5230648006232025E-6</c:v>
                </c:pt>
                <c:pt idx="622" formatCode="0.00E+00">
                  <c:v>-1.6514749147248434E-6</c:v>
                </c:pt>
                <c:pt idx="623" formatCode="0.00E+00">
                  <c:v>-1.7828043892048429E-6</c:v>
                </c:pt>
                <c:pt idx="624" formatCode="0.00E+00">
                  <c:v>-1.9159036813551625E-6</c:v>
                </c:pt>
                <c:pt idx="625" formatCode="0.00E+00">
                  <c:v>-2.049541781329497E-6</c:v>
                </c:pt>
                <c:pt idx="626" formatCode="0.00E+00">
                  <c:v>-2.182426156087546E-6</c:v>
                </c:pt>
                <c:pt idx="627" formatCode="0.00E+00">
                  <c:v>-2.3132223289366146E-6</c:v>
                </c:pt>
                <c:pt idx="628" formatCode="0.00E+00">
                  <c:v>-2.4405719902425663E-6</c:v>
                </c:pt>
                <c:pt idx="629" formatCode="0.00E+00">
                  <c:v>-2.5631086858591961E-6</c:v>
                </c:pt>
                <c:pt idx="630" formatCode="0.00E+00">
                  <c:v>-2.6794703793025358E-6</c:v>
                </c:pt>
                <c:pt idx="631" formatCode="0.00E+00">
                  <c:v>-2.7883085032875589E-6</c:v>
                </c:pt>
                <c:pt idx="632" formatCode="0.00E+00">
                  <c:v>-2.888293487299417E-6</c:v>
                </c:pt>
                <c:pt idx="633" formatCode="0.00E+00">
                  <c:v>-2.9781171452658859E-6</c:v>
                </c:pt>
                <c:pt idx="634" formatCode="0.00E+00">
                  <c:v>-3.056492687965976E-6</c:v>
                </c:pt>
                <c:pt idx="635" formatCode="0.00E+00">
                  <c:v>-3.122153466132508E-6</c:v>
                </c:pt>
                <c:pt idx="636" formatCode="0.00E+00">
                  <c:v>-3.1738518045937158E-6</c:v>
                </c:pt>
                <c:pt idx="637" formatCode="0.00E+00">
                  <c:v>-3.210359433349642E-6</c:v>
                </c:pt>
                <c:pt idx="638" formatCode="0.00E+00">
                  <c:v>-3.2304710405063209E-6</c:v>
                </c:pt>
                <c:pt idx="639" formatCode="0.00E+00">
                  <c:v>-3.2330123402831463E-6</c:v>
                </c:pt>
                <c:pt idx="640" formatCode="0.00E+00">
                  <c:v>-3.2168537711379586E-6</c:v>
                </c:pt>
                <c:pt idx="641" formatCode="0.00E+00">
                  <c:v>-3.1809305383938681E-6</c:v>
                </c:pt>
                <c:pt idx="642" formatCode="0.00E+00">
                  <c:v>-3.1242691955891746E-6</c:v>
                </c:pt>
                <c:pt idx="643" formatCode="0.00E+00">
                  <c:v>-3.0460203639487752E-6</c:v>
                </c:pt>
                <c:pt idx="644" formatCode="0.00E+00">
                  <c:v>-2.9454965650642451E-6</c:v>
                </c:pt>
                <c:pt idx="645" formatCode="0.00E+00">
                  <c:v>-2.8222135312208934E-6</c:v>
                </c:pt>
                <c:pt idx="646" formatCode="0.00E+00">
                  <c:v>-2.6759328382832741E-6</c:v>
                </c:pt>
                <c:pt idx="647" formatCode="0.00E+00">
                  <c:v>-2.5067033044764651E-6</c:v>
                </c:pt>
                <c:pt idx="648" formatCode="0.00E+00">
                  <c:v>-2.3148983501317812E-6</c:v>
                </c:pt>
                <c:pt idx="649" formatCode="0.00E+00">
                  <c:v>-2.1012464832226401E-6</c:v>
                </c:pt>
                <c:pt idx="650" formatCode="0.00E+00">
                  <c:v>-1.8668522445013455E-6</c:v>
                </c:pt>
                <c:pt idx="651" formatCode="0.00E+00">
                  <c:v>-1.613205345833623E-6</c:v>
                </c:pt>
                <c:pt idx="652" formatCode="0.00E+00">
                  <c:v>-1.3421763482231225E-6</c:v>
                </c:pt>
                <c:pt idx="653" formatCode="0.00E+00">
                  <c:v>-1.0559979482487328E-6</c:v>
                </c:pt>
                <c:pt idx="654" formatCode="0.00E+00">
                  <c:v>-7.5723180775323686E-7</c:v>
                </c:pt>
                <c:pt idx="655" formatCode="0.00E+00">
                  <c:v>-4.4872175211784067E-7</c:v>
                </c:pt>
                <c:pt idx="656" formatCode="0.00E+00">
                  <c:v>-1.3353502957989526E-7</c:v>
                </c:pt>
                <c:pt idx="657" formatCode="0.00E+00">
                  <c:v>1.8510591323995749E-7</c:v>
                </c:pt>
                <c:pt idx="658" formatCode="0.00E+00">
                  <c:v>5.0389808396613784E-7</c:v>
                </c:pt>
                <c:pt idx="659" formatCode="0.00E+00">
                  <c:v>8.1953558894325756E-7</c:v>
                </c:pt>
                <c:pt idx="660" formatCode="0.00E+00">
                  <c:v>1.1287866744590923E-6</c:v>
                </c:pt>
                <c:pt idx="661" formatCode="0.00E+00">
                  <c:v>1.4285666859072912E-6</c:v>
                </c:pt>
                <c:pt idx="662" formatCode="0.00E+00">
                  <c:v>1.7160038119350144E-6</c:v>
                </c:pt>
                <c:pt idx="663" formatCode="0.00E+00">
                  <c:v>1.9884950274584947E-6</c:v>
                </c:pt>
                <c:pt idx="664" formatCode="0.00E+00">
                  <c:v>2.2437503631883861E-6</c:v>
                </c:pt>
                <c:pt idx="665" formatCode="0.00E+00">
                  <c:v>2.4798244206130499E-6</c:v>
                </c:pt>
                <c:pt idx="666" formatCode="0.00E+00">
                  <c:v>2.6951348856678275E-6</c:v>
                </c:pt>
                <c:pt idx="667" formatCode="0.00E+00">
                  <c:v>2.8884685855006437E-6</c:v>
                </c:pt>
                <c:pt idx="668" formatCode="0.00E+00">
                  <c:v>3.0589763011444172E-6</c:v>
                </c:pt>
                <c:pt idx="669" formatCode="0.00E+00">
                  <c:v>3.206158083228042E-6</c:v>
                </c:pt>
                <c:pt idx="670" formatCode="0.00E+00">
                  <c:v>3.3298411524676067E-6</c:v>
                </c:pt>
                <c:pt idx="671" formatCode="0.00E+00">
                  <c:v>3.4301526266148939E-6</c:v>
                </c:pt>
                <c:pt idx="672" formatCode="0.00E+00">
                  <c:v>3.5074892764811295E-6</c:v>
                </c:pt>
                <c:pt idx="673" formatCode="0.00E+00">
                  <c:v>3.5624862856987059E-6</c:v>
                </c:pt>
                <c:pt idx="674" formatCode="0.00E+00">
                  <c:v>3.5959866513255388E-6</c:v>
                </c:pt>
                <c:pt idx="675" formatCode="0.00E+00">
                  <c:v>3.6090124115806571E-6</c:v>
                </c:pt>
                <c:pt idx="676" formatCode="0.00E+00">
                  <c:v>3.6027384154125071E-6</c:v>
                </c:pt>
                <c:pt idx="677" formatCode="0.00E+00">
                  <c:v>3.5784688865606648E-6</c:v>
                </c:pt>
                <c:pt idx="678" formatCode="0.00E+00">
                  <c:v>3.5376165879071091E-6</c:v>
                </c:pt>
                <c:pt idx="679" formatCode="0.00E+00">
                  <c:v>3.4816840769843788E-6</c:v>
                </c:pt>
                <c:pt idx="680" formatCode="0.00E+00">
                  <c:v>3.4122463103189123E-6</c:v>
                </c:pt>
                <c:pt idx="681" formatCode="0.00E+00">
                  <c:v>3.3309337428578008E-6</c:v>
                </c:pt>
                <c:pt idx="682" formatCode="0.00E+00">
                  <c:v>3.2394150946981612E-6</c:v>
                </c:pt>
                <c:pt idx="683" formatCode="0.00E+00">
                  <c:v>3.139379067445718E-6</c:v>
                </c:pt>
                <c:pt idx="684" formatCode="0.00E+00">
                  <c:v>3.0325145284341657E-6</c:v>
                </c:pt>
                <c:pt idx="685" formatCode="0.00E+00">
                  <c:v>2.9204889335534012E-6</c:v>
                </c:pt>
                <c:pt idx="686" formatCode="0.00E+00">
                  <c:v>2.8049250859523588E-6</c:v>
                </c:pt>
                <c:pt idx="687" formatCode="0.00E+00">
                  <c:v>2.6873766382939281E-6</c:v>
                </c:pt>
                <c:pt idx="688" formatCode="0.00E+00">
                  <c:v>2.569302990396116E-6</c:v>
                </c:pt>
                <c:pt idx="689" formatCode="0.00E+00">
                  <c:v>2.4520445465123059E-6</c:v>
                </c:pt>
                <c:pt idx="690" formatCode="0.00E+00">
                  <c:v>2.336799378140861E-6</c:v>
                </c:pt>
                <c:pt idx="691" formatCode="0.00E+00">
                  <c:v>2.2246024652174962E-6</c:v>
                </c:pt>
                <c:pt idx="692" formatCode="0.00E+00">
                  <c:v>2.1163086542609347E-6</c:v>
                </c:pt>
                <c:pt idx="693" formatCode="0.00E+00">
                  <c:v>2.0125804296519723E-6</c:v>
                </c:pt>
                <c:pt idx="694" formatCode="0.00E+00">
                  <c:v>1.9138813135844623E-6</c:v>
                </c:pt>
                <c:pt idx="695" formatCode="0.00E+00">
                  <c:v>1.8204755332453749E-6</c:v>
                </c:pt>
                <c:pt idx="696" formatCode="0.00E+00">
                  <c:v>1.7324343385476423E-6</c:v>
                </c:pt>
                <c:pt idx="697" formatCode="0.00E+00">
                  <c:v>1.6496488883344225E-6</c:v>
                </c:pt>
                <c:pt idx="698" formatCode="0.00E+00">
                  <c:v>1.5718494386094117E-6</c:v>
                </c:pt>
                <c:pt idx="699" formatCode="0.00E+00">
                  <c:v>1.4986300090881427E-6</c:v>
                </c:pt>
                <c:pt idx="700" formatCode="0.00E+00">
                  <c:v>1.4294775513912738E-6</c:v>
                </c:pt>
                <c:pt idx="701" formatCode="0.00E+00">
                  <c:v>1.36380439750298E-6</c:v>
                </c:pt>
                <c:pt idx="702" formatCode="0.00E+00">
                  <c:v>1.3009824034948931E-6</c:v>
                </c:pt>
                <c:pt idx="703" formatCode="0.00E+00">
                  <c:v>1.2403772982270116E-6</c:v>
                </c:pt>
                <c:pt idx="704" formatCode="0.00E+00">
                  <c:v>1.1813814690825538E-6</c:v>
                </c:pt>
                <c:pt idx="705" formatCode="0.00E+00">
                  <c:v>1.1234436952848001E-6</c:v>
                </c:pt>
                <c:pt idx="706" formatCode="0.00E+00">
                  <c:v>1.0660944911020013E-6</c:v>
                </c:pt>
                <c:pt idx="707" formatCode="0.00E+00">
                  <c:v>1.0089658337376817E-6</c:v>
                </c:pt>
                <c:pt idx="708" formatCode="0.00E+00">
                  <c:v>9.5180454600658739E-7</c:v>
                </c:pt>
                <c:pt idx="709" formatCode="0.00E+00">
                  <c:v>8.944788097004474E-7</c:v>
                </c:pt>
                <c:pt idx="710" formatCode="0.00E+00">
                  <c:v>8.3697783735931303E-7</c:v>
                </c:pt>
                <c:pt idx="711" formatCode="0.00E+00">
                  <c:v>7.7940506750452434E-7</c:v>
                </c:pt>
                <c:pt idx="712" formatCode="0.00E+00">
                  <c:v>7.2196559262809944E-7</c:v>
                </c:pt>
                <c:pt idx="713" formatCode="0.00E+00">
                  <c:v>6.6494885430040358E-7</c:v>
                </c:pt>
                <c:pt idx="714" formatCode="0.00E+00">
                  <c:v>6.087078972524993E-7</c:v>
                </c:pt>
                <c:pt idx="715" formatCode="0.00E+00">
                  <c:v>5.536366080752646E-7</c:v>
                </c:pt>
                <c:pt idx="716" formatCode="0.00E+00">
                  <c:v>5.0014633125844915E-7</c:v>
                </c:pt>
                <c:pt idx="717" formatCode="0.00E+00">
                  <c:v>4.4864330259791499E-7</c:v>
                </c:pt>
                <c:pt idx="718" formatCode="0.00E+00">
                  <c:v>3.9950804059926289E-7</c:v>
                </c:pt>
                <c:pt idx="719" formatCode="0.00E+00">
                  <c:v>3.5307781363885961E-7</c:v>
                </c:pt>
                <c:pt idx="720" formatCode="0.00E+00">
                  <c:v>3.0963286966242241E-7</c:v>
                </c:pt>
                <c:pt idx="721" formatCode="0.00E+00">
                  <c:v>2.6938677995198046E-7</c:v>
                </c:pt>
                <c:pt idx="722" formatCode="0.00E+00">
                  <c:v>2.324811175338976E-7</c:v>
                </c:pt>
                <c:pt idx="723" formatCode="0.00E+00">
                  <c:v>1.9898418829808945E-7</c:v>
                </c:pt>
                <c:pt idx="724" formatCode="0.00E+00">
                  <c:v>1.6889355432344639E-7</c:v>
                </c:pt>
                <c:pt idx="725" formatCode="0.00E+00">
                  <c:v>1.4214169354676128E-7</c:v>
                </c:pt>
                <c:pt idx="726" formatCode="0.00E+00">
                  <c:v>1.1860403517776142E-7</c:v>
                </c:pt>
                <c:pt idx="727" formatCode="0.00E+00">
                  <c:v>9.8108698410360211E-8</c:v>
                </c:pt>
                <c:pt idx="728" formatCode="0.00E+00">
                  <c:v>8.0447081475339215E-8</c:v>
                </c:pt>
                <c:pt idx="729" formatCode="0.00E+00">
                  <c:v>6.5384704050872439E-8</c:v>
                </c:pt>
                <c:pt idx="730" formatCode="0.00E+00">
                  <c:v>5.2671643920505365E-8</c:v>
                </c:pt>
                <c:pt idx="731" formatCode="0.00E+00">
                  <c:v>4.2052052694780709E-8</c:v>
                </c:pt>
                <c:pt idx="732" formatCode="0.00E+00">
                  <c:v>3.3272405964710879E-8</c:v>
                </c:pt>
                <c:pt idx="733" formatCode="0.00E+00">
                  <c:v>2.6088414781281176E-8</c:v>
                </c:pt>
                <c:pt idx="734" formatCode="0.00E+00">
                  <c:v>2.0270262625592591E-8</c:v>
                </c:pt>
                <c:pt idx="735" formatCode="0.00E+00">
                  <c:v>1.560639491625884E-8</c:v>
                </c:pt>
                <c:pt idx="736" formatCode="0.00E+00">
                  <c:v>1.190591374890705E-8</c:v>
                </c:pt>
                <c:pt idx="737" formatCode="0.00E+00">
                  <c:v>8.9996589277311804E-9</c:v>
                </c:pt>
                <c:pt idx="738" formatCode="0.00E+00">
                  <c:v>6.740324998643593E-9</c:v>
                </c:pt>
                <c:pt idx="739" formatCode="0.00E+00">
                  <c:v>5.0016846999777367E-9</c:v>
                </c:pt>
                <c:pt idx="740" formatCode="0.00E+00">
                  <c:v>3.6772434387099205E-9</c:v>
                </c:pt>
                <c:pt idx="741" formatCode="0.00E+00">
                  <c:v>2.6784929517035177E-9</c:v>
                </c:pt>
                <c:pt idx="742" formatCode="0.00E+00">
                  <c:v>1.9329123820867471E-9</c:v>
                </c:pt>
                <c:pt idx="743" formatCode="0.00E+00">
                  <c:v>1.381912418883555E-9</c:v>
                </c:pt>
                <c:pt idx="744" formatCode="0.00E+00">
                  <c:v>9.7878881723690801E-10</c:v>
                </c:pt>
                <c:pt idx="745" formatCode="0.00E+00">
                  <c:v>6.8680137947992859E-10</c:v>
                </c:pt>
                <c:pt idx="746" formatCode="0.00E+00">
                  <c:v>4.7742122559305269E-10</c:v>
                </c:pt>
                <c:pt idx="747" formatCode="0.00E+00">
                  <c:v>3.2877179272685249E-10</c:v>
                </c:pt>
                <c:pt idx="748" formatCode="0.00E+00">
                  <c:v>2.2428729964763184E-10</c:v>
                </c:pt>
                <c:pt idx="749" formatCode="0.00E+00">
                  <c:v>1.5157462153245727E-10</c:v>
                </c:pt>
                <c:pt idx="750" formatCode="0.00E+00">
                  <c:v>1.0147349762490826E-10</c:v>
                </c:pt>
                <c:pt idx="751" formatCode="0.00E+00">
                  <c:v>6.7293931166022305E-11</c:v>
                </c:pt>
                <c:pt idx="752" formatCode="0.00E+00">
                  <c:v>4.420633834833609E-11</c:v>
                </c:pt>
                <c:pt idx="753" formatCode="0.00E+00">
                  <c:v>2.8764907184577701E-11</c:v>
                </c:pt>
                <c:pt idx="754" formatCode="0.00E+00">
                  <c:v>1.8539042894207159E-11</c:v>
                </c:pt>
                <c:pt idx="755" formatCode="0.00E+00">
                  <c:v>1.183364631860924E-11</c:v>
                </c:pt>
                <c:pt idx="756" formatCode="0.00E+00">
                  <c:v>7.4799037743970336E-12</c:v>
                </c:pt>
                <c:pt idx="757" formatCode="0.00E+00">
                  <c:v>4.6807612449199675E-12</c:v>
                </c:pt>
                <c:pt idx="758" formatCode="0.00E+00">
                  <c:v>2.898738731551333E-12</c:v>
                </c:pt>
                <c:pt idx="759" formatCode="0.00E+00">
                  <c:v>1.775339780836207E-12</c:v>
                </c:pt>
                <c:pt idx="760" formatCode="0.00E+00">
                  <c:v>1.0740535010297357E-12</c:v>
                </c:pt>
                <c:pt idx="761" formatCode="0.00E+00">
                  <c:v>6.4054022768134043E-13</c:v>
                </c:pt>
                <c:pt idx="762" formatCode="0.00E+00">
                  <c:v>3.7516370844855964E-13</c:v>
                </c:pt>
                <c:pt idx="763" formatCode="0.00E+00">
                  <c:v>2.1428340527145911E-13</c:v>
                </c:pt>
                <c:pt idx="764" formatCode="0.00E+00">
                  <c:v>1.1768220017914058E-13</c:v>
                </c:pt>
                <c:pt idx="765" formatCode="0.00E+00">
                  <c:v>6.0215739219448922E-14</c:v>
                </c:pt>
                <c:pt idx="766" formatCode="0.00E+00">
                  <c:v>2.6304843592813349E-14</c:v>
                </c:pt>
                <c:pt idx="767" formatCode="0.00E+00">
                  <c:v>6.3662642089125531E-15</c:v>
                </c:pt>
                <c:pt idx="768" formatCode="0.00E+00">
                  <c:v>-5.6214127957143745E-15</c:v>
                </c:pt>
                <c:pt idx="769" formatCode="0.00E+00">
                  <c:v>-1.3002346959184739E-14</c:v>
                </c:pt>
                <c:pt idx="770" formatCode="0.00E+00">
                  <c:v>-1.578022498978849E-14</c:v>
                </c:pt>
                <c:pt idx="771" formatCode="0.00E+00">
                  <c:v>-1.7030576232762401E-14</c:v>
                </c:pt>
                <c:pt idx="772" formatCode="0.00E+00">
                  <c:v>-1.7459322371865472E-14</c:v>
                </c:pt>
                <c:pt idx="773" formatCode="0.00E+00">
                  <c:v>-1.7709408000881581E-14</c:v>
                </c:pt>
                <c:pt idx="774" formatCode="0.00E+00">
                  <c:v>-1.7847193399594681E-14</c:v>
                </c:pt>
                <c:pt idx="775" formatCode="0.00E+00">
                  <c:v>-1.7847193399594681E-14</c:v>
                </c:pt>
                <c:pt idx="776" formatCode="0.00E+00">
                  <c:v>-1.7847193399594681E-14</c:v>
                </c:pt>
                <c:pt idx="777" formatCode="0.00E+00">
                  <c:v>-1.7847193399594681E-14</c:v>
                </c:pt>
                <c:pt idx="778" formatCode="0.00E+00">
                  <c:v>-1.7847193399594681E-14</c:v>
                </c:pt>
                <c:pt idx="779" formatCode="0.00E+00">
                  <c:v>-1.7847193399594681E-14</c:v>
                </c:pt>
                <c:pt idx="780" formatCode="0.00E+00">
                  <c:v>-1.7847193399594681E-14</c:v>
                </c:pt>
                <c:pt idx="781" formatCode="0.00E+00">
                  <c:v>-1.7847193399594681E-14</c:v>
                </c:pt>
                <c:pt idx="782" formatCode="0.00E+00">
                  <c:v>-1.7847193399594681E-14</c:v>
                </c:pt>
                <c:pt idx="783" formatCode="0.00E+00">
                  <c:v>-1.7847193399594681E-14</c:v>
                </c:pt>
                <c:pt idx="784" formatCode="0.00E+00">
                  <c:v>-1.7847193399594681E-14</c:v>
                </c:pt>
                <c:pt idx="785" formatCode="0.00E+00">
                  <c:v>-1.7847193399594681E-14</c:v>
                </c:pt>
                <c:pt idx="786" formatCode="0.00E+00">
                  <c:v>-1.7847193399594681E-14</c:v>
                </c:pt>
                <c:pt idx="787" formatCode="0.00E+00">
                  <c:v>-1.7847193399594681E-14</c:v>
                </c:pt>
                <c:pt idx="788" formatCode="0.00E+00">
                  <c:v>-1.7847193399594681E-14</c:v>
                </c:pt>
                <c:pt idx="789" formatCode="0.00E+00">
                  <c:v>-1.7847193399594681E-14</c:v>
                </c:pt>
                <c:pt idx="790" formatCode="0.00E+00">
                  <c:v>-1.7847193399594681E-14</c:v>
                </c:pt>
                <c:pt idx="791" formatCode="0.00E+00">
                  <c:v>-1.7847193399594681E-14</c:v>
                </c:pt>
                <c:pt idx="792" formatCode="0.00E+00">
                  <c:v>-1.7847193399594681E-14</c:v>
                </c:pt>
                <c:pt idx="793" formatCode="0.00E+00">
                  <c:v>-1.7847193399594681E-14</c:v>
                </c:pt>
                <c:pt idx="794" formatCode="0.00E+00">
                  <c:v>-1.7847193399594681E-14</c:v>
                </c:pt>
                <c:pt idx="795" formatCode="0.00E+00">
                  <c:v>-1.7847193399594681E-14</c:v>
                </c:pt>
                <c:pt idx="796" formatCode="0.00E+00">
                  <c:v>-1.7847193399594681E-14</c:v>
                </c:pt>
                <c:pt idx="797" formatCode="0.00E+00">
                  <c:v>-1.7847193399594681E-14</c:v>
                </c:pt>
                <c:pt idx="798" formatCode="0.00E+00">
                  <c:v>-1.7847193399594681E-14</c:v>
                </c:pt>
                <c:pt idx="799" formatCode="0.00E+00">
                  <c:v>-1.7847193399594681E-14</c:v>
                </c:pt>
                <c:pt idx="800" formatCode="0.00E+00">
                  <c:v>-1.7847193399594681E-14</c:v>
                </c:pt>
                <c:pt idx="801" formatCode="0.00E+00">
                  <c:v>-1.7847193399594681E-14</c:v>
                </c:pt>
                <c:pt idx="802" formatCode="0.00E+00">
                  <c:v>-1.7847193399594681E-14</c:v>
                </c:pt>
                <c:pt idx="803" formatCode="0.00E+00">
                  <c:v>-1.7847193399594681E-14</c:v>
                </c:pt>
                <c:pt idx="804" formatCode="0.00E+00">
                  <c:v>-1.7847193399594681E-14</c:v>
                </c:pt>
                <c:pt idx="805" formatCode="0.00E+00">
                  <c:v>-1.7847193399594681E-14</c:v>
                </c:pt>
                <c:pt idx="806" formatCode="0.00E+00">
                  <c:v>-1.7847193399594681E-14</c:v>
                </c:pt>
                <c:pt idx="807" formatCode="0.00E+00">
                  <c:v>-1.7847193399594681E-14</c:v>
                </c:pt>
                <c:pt idx="808" formatCode="0.00E+00">
                  <c:v>-1.7847193399594681E-14</c:v>
                </c:pt>
                <c:pt idx="809" formatCode="0.00E+00">
                  <c:v>-1.7847193399594681E-14</c:v>
                </c:pt>
                <c:pt idx="810" formatCode="0.00E+00">
                  <c:v>-1.7847193399594681E-14</c:v>
                </c:pt>
                <c:pt idx="811" formatCode="0.00E+00">
                  <c:v>-1.7847193399594681E-14</c:v>
                </c:pt>
                <c:pt idx="812" formatCode="0.00E+00">
                  <c:v>-1.7847193399594681E-14</c:v>
                </c:pt>
                <c:pt idx="813" formatCode="0.00E+00">
                  <c:v>-1.7847193399594681E-14</c:v>
                </c:pt>
                <c:pt idx="814" formatCode="0.00E+00">
                  <c:v>-1.7847193399594681E-14</c:v>
                </c:pt>
                <c:pt idx="815" formatCode="0.00E+00">
                  <c:v>-1.7847193399594681E-14</c:v>
                </c:pt>
                <c:pt idx="816" formatCode="0.00E+00">
                  <c:v>-1.7847193399594681E-14</c:v>
                </c:pt>
                <c:pt idx="817" formatCode="0.00E+00">
                  <c:v>-1.7847193399594681E-14</c:v>
                </c:pt>
                <c:pt idx="818" formatCode="0.00E+00">
                  <c:v>-1.7847193399594681E-14</c:v>
                </c:pt>
                <c:pt idx="819" formatCode="0.00E+00">
                  <c:v>-1.7847193399594681E-14</c:v>
                </c:pt>
                <c:pt idx="820" formatCode="0.00E+00">
                  <c:v>-1.7847193399594681E-14</c:v>
                </c:pt>
                <c:pt idx="821" formatCode="0.00E+00">
                  <c:v>-1.7847193399594681E-14</c:v>
                </c:pt>
                <c:pt idx="822" formatCode="0.00E+00">
                  <c:v>-1.7847193399594681E-14</c:v>
                </c:pt>
                <c:pt idx="823" formatCode="0.00E+00">
                  <c:v>-1.7847193399594681E-14</c:v>
                </c:pt>
                <c:pt idx="824" formatCode="0.00E+00">
                  <c:v>-1.7847193399594681E-14</c:v>
                </c:pt>
                <c:pt idx="825" formatCode="0.00E+00">
                  <c:v>-1.7847193399594681E-14</c:v>
                </c:pt>
                <c:pt idx="826" formatCode="0.00E+00">
                  <c:v>-1.7847193399594681E-14</c:v>
                </c:pt>
                <c:pt idx="827" formatCode="0.00E+00">
                  <c:v>-1.7847193399594681E-14</c:v>
                </c:pt>
                <c:pt idx="828" formatCode="0.00E+00">
                  <c:v>-1.7847193399594681E-14</c:v>
                </c:pt>
                <c:pt idx="829" formatCode="0.00E+00">
                  <c:v>-1.7847193399594681E-14</c:v>
                </c:pt>
                <c:pt idx="830" formatCode="0.00E+00">
                  <c:v>-1.7847193399594681E-14</c:v>
                </c:pt>
                <c:pt idx="831" formatCode="0.00E+00">
                  <c:v>-1.7847193399594681E-14</c:v>
                </c:pt>
                <c:pt idx="832" formatCode="0.00E+00">
                  <c:v>-1.7847193399594681E-14</c:v>
                </c:pt>
                <c:pt idx="833" formatCode="0.00E+00">
                  <c:v>-1.7847193399594681E-14</c:v>
                </c:pt>
                <c:pt idx="834" formatCode="0.00E+00">
                  <c:v>-1.7847193399594681E-14</c:v>
                </c:pt>
                <c:pt idx="835" formatCode="0.00E+00">
                  <c:v>-1.7847193399594681E-14</c:v>
                </c:pt>
                <c:pt idx="836" formatCode="0.00E+00">
                  <c:v>-1.7847193399594681E-14</c:v>
                </c:pt>
                <c:pt idx="837" formatCode="0.00E+00">
                  <c:v>-1.7847193399594681E-14</c:v>
                </c:pt>
                <c:pt idx="838" formatCode="0.00E+00">
                  <c:v>-1.7847193399594681E-14</c:v>
                </c:pt>
                <c:pt idx="839" formatCode="0.00E+00">
                  <c:v>-1.7847193399594681E-14</c:v>
                </c:pt>
                <c:pt idx="840" formatCode="0.00E+00">
                  <c:v>-1.7847193399594681E-14</c:v>
                </c:pt>
                <c:pt idx="841" formatCode="0.00E+00">
                  <c:v>-1.7847193399594681E-14</c:v>
                </c:pt>
                <c:pt idx="842" formatCode="0.00E+00">
                  <c:v>-1.7847193399594681E-14</c:v>
                </c:pt>
                <c:pt idx="843" formatCode="0.00E+00">
                  <c:v>-1.7847193399594681E-14</c:v>
                </c:pt>
                <c:pt idx="844" formatCode="0.00E+00">
                  <c:v>-1.7847193399594681E-14</c:v>
                </c:pt>
                <c:pt idx="845" formatCode="0.00E+00">
                  <c:v>-1.7847193399594681E-14</c:v>
                </c:pt>
                <c:pt idx="846" formatCode="0.00E+00">
                  <c:v>-1.7847193399594681E-14</c:v>
                </c:pt>
                <c:pt idx="847" formatCode="0.00E+00">
                  <c:v>-1.7847193399594681E-14</c:v>
                </c:pt>
                <c:pt idx="848" formatCode="0.00E+00">
                  <c:v>-1.7847193399594681E-14</c:v>
                </c:pt>
                <c:pt idx="849" formatCode="0.00E+00">
                  <c:v>-1.7847193399594681E-14</c:v>
                </c:pt>
                <c:pt idx="850" formatCode="0.00E+00">
                  <c:v>-1.7847193399594681E-14</c:v>
                </c:pt>
                <c:pt idx="851" formatCode="0.00E+00">
                  <c:v>-1.7847193399594681E-14</c:v>
                </c:pt>
                <c:pt idx="852" formatCode="0.00E+00">
                  <c:v>-1.7847193399594681E-14</c:v>
                </c:pt>
                <c:pt idx="853" formatCode="0.00E+00">
                  <c:v>-1.7847193399594681E-14</c:v>
                </c:pt>
                <c:pt idx="854" formatCode="0.00E+00">
                  <c:v>-1.7847193399594681E-14</c:v>
                </c:pt>
                <c:pt idx="855" formatCode="0.00E+00">
                  <c:v>-1.7847193399594681E-14</c:v>
                </c:pt>
                <c:pt idx="856" formatCode="0.00E+00">
                  <c:v>-1.7847193399594681E-14</c:v>
                </c:pt>
                <c:pt idx="857" formatCode="0.00E+00">
                  <c:v>-1.7847193399594681E-14</c:v>
                </c:pt>
                <c:pt idx="858" formatCode="0.00E+00">
                  <c:v>-1.7847193399594681E-14</c:v>
                </c:pt>
                <c:pt idx="859" formatCode="0.00E+00">
                  <c:v>-1.7847193399594681E-14</c:v>
                </c:pt>
                <c:pt idx="860" formatCode="0.00E+00">
                  <c:v>-1.7847193399594681E-14</c:v>
                </c:pt>
                <c:pt idx="861" formatCode="0.00E+00">
                  <c:v>-1.7847193399594681E-14</c:v>
                </c:pt>
                <c:pt idx="862" formatCode="0.00E+00">
                  <c:v>-1.7847193399594681E-14</c:v>
                </c:pt>
                <c:pt idx="863" formatCode="0.00E+00">
                  <c:v>-1.7847193399594681E-14</c:v>
                </c:pt>
                <c:pt idx="864" formatCode="0.00E+00">
                  <c:v>-1.7847193399594681E-14</c:v>
                </c:pt>
                <c:pt idx="865" formatCode="0.00E+00">
                  <c:v>-1.7847193399594681E-14</c:v>
                </c:pt>
                <c:pt idx="866" formatCode="0.00E+00">
                  <c:v>-1.7847193399594681E-14</c:v>
                </c:pt>
                <c:pt idx="867" formatCode="0.00E+00">
                  <c:v>-1.7847193399594681E-14</c:v>
                </c:pt>
                <c:pt idx="868" formatCode="0.00E+00">
                  <c:v>-1.7847193399594681E-14</c:v>
                </c:pt>
                <c:pt idx="869" formatCode="0.00E+00">
                  <c:v>-1.7847193399594681E-14</c:v>
                </c:pt>
                <c:pt idx="870" formatCode="0.00E+00">
                  <c:v>-1.7847193399594681E-14</c:v>
                </c:pt>
                <c:pt idx="871" formatCode="0.00E+00">
                  <c:v>-1.7847193399594681E-14</c:v>
                </c:pt>
                <c:pt idx="872" formatCode="0.00E+00">
                  <c:v>-1.7847193399594681E-14</c:v>
                </c:pt>
                <c:pt idx="873" formatCode="0.00E+00">
                  <c:v>-1.7847193399594681E-14</c:v>
                </c:pt>
                <c:pt idx="874" formatCode="0.00E+00">
                  <c:v>-1.7847193399594681E-14</c:v>
                </c:pt>
                <c:pt idx="875" formatCode="0.00E+00">
                  <c:v>-1.7847193399594681E-14</c:v>
                </c:pt>
                <c:pt idx="876" formatCode="0.00E+00">
                  <c:v>-1.7847193399594681E-14</c:v>
                </c:pt>
                <c:pt idx="877" formatCode="0.00E+00">
                  <c:v>-1.7847193399594681E-14</c:v>
                </c:pt>
                <c:pt idx="878" formatCode="0.00E+00">
                  <c:v>-1.7847193399594681E-14</c:v>
                </c:pt>
                <c:pt idx="879" formatCode="0.00E+00">
                  <c:v>-1.7847193399594681E-14</c:v>
                </c:pt>
                <c:pt idx="880" formatCode="0.00E+00">
                  <c:v>-1.7847193399594681E-14</c:v>
                </c:pt>
                <c:pt idx="881" formatCode="0.00E+00">
                  <c:v>-1.7847193399594681E-14</c:v>
                </c:pt>
                <c:pt idx="882" formatCode="0.00E+00">
                  <c:v>-1.7847193399594681E-14</c:v>
                </c:pt>
                <c:pt idx="883" formatCode="0.00E+00">
                  <c:v>-1.7847193399594681E-14</c:v>
                </c:pt>
                <c:pt idx="884" formatCode="0.00E+00">
                  <c:v>-1.7847193399594681E-14</c:v>
                </c:pt>
                <c:pt idx="885" formatCode="0.00E+00">
                  <c:v>-1.7847193399594681E-14</c:v>
                </c:pt>
                <c:pt idx="886" formatCode="0.00E+00">
                  <c:v>-1.7847193399594681E-14</c:v>
                </c:pt>
                <c:pt idx="887" formatCode="0.00E+00">
                  <c:v>-1.7847193399594681E-14</c:v>
                </c:pt>
                <c:pt idx="888" formatCode="0.00E+00">
                  <c:v>-1.7847193399594681E-14</c:v>
                </c:pt>
                <c:pt idx="889" formatCode="0.00E+00">
                  <c:v>-1.7847193399594681E-14</c:v>
                </c:pt>
                <c:pt idx="890" formatCode="0.00E+00">
                  <c:v>-1.7847193399594681E-14</c:v>
                </c:pt>
                <c:pt idx="891" formatCode="0.00E+00">
                  <c:v>-1.7847193399594681E-14</c:v>
                </c:pt>
                <c:pt idx="892" formatCode="0.00E+00">
                  <c:v>-1.7847193399594681E-14</c:v>
                </c:pt>
                <c:pt idx="893" formatCode="0.00E+00">
                  <c:v>-1.7847193399594681E-14</c:v>
                </c:pt>
                <c:pt idx="894" formatCode="0.00E+00">
                  <c:v>-1.7847193399594681E-14</c:v>
                </c:pt>
                <c:pt idx="895" formatCode="0.00E+00">
                  <c:v>-1.7847193399594681E-14</c:v>
                </c:pt>
                <c:pt idx="896" formatCode="0.00E+00">
                  <c:v>-1.7847193399594681E-14</c:v>
                </c:pt>
                <c:pt idx="897" formatCode="0.00E+00">
                  <c:v>-1.7847193399594681E-14</c:v>
                </c:pt>
                <c:pt idx="898" formatCode="0.00E+00">
                  <c:v>-1.7847193399594681E-14</c:v>
                </c:pt>
                <c:pt idx="899" formatCode="0.00E+00">
                  <c:v>-1.7847193399594681E-14</c:v>
                </c:pt>
                <c:pt idx="900" formatCode="0.00E+00">
                  <c:v>-1.7847193399594681E-14</c:v>
                </c:pt>
                <c:pt idx="901" formatCode="0.00E+00">
                  <c:v>-1.7847193399594681E-14</c:v>
                </c:pt>
                <c:pt idx="902" formatCode="0.00E+00">
                  <c:v>-1.7847193399594681E-14</c:v>
                </c:pt>
                <c:pt idx="903" formatCode="0.00E+00">
                  <c:v>-1.7847193399594681E-14</c:v>
                </c:pt>
                <c:pt idx="904" formatCode="0.00E+00">
                  <c:v>-1.7847193399594681E-14</c:v>
                </c:pt>
                <c:pt idx="905" formatCode="0.00E+00">
                  <c:v>-1.7847193399594681E-14</c:v>
                </c:pt>
                <c:pt idx="906" formatCode="0.00E+00">
                  <c:v>-1.7847193399594681E-14</c:v>
                </c:pt>
                <c:pt idx="907" formatCode="0.00E+00">
                  <c:v>-1.7847193399594681E-14</c:v>
                </c:pt>
                <c:pt idx="908" formatCode="0.00E+00">
                  <c:v>-1.7847193399594681E-14</c:v>
                </c:pt>
                <c:pt idx="909" formatCode="0.00E+00">
                  <c:v>-1.7847193399594681E-14</c:v>
                </c:pt>
                <c:pt idx="910" formatCode="0.00E+00">
                  <c:v>-1.7847193399594681E-14</c:v>
                </c:pt>
                <c:pt idx="911" formatCode="0.00E+00">
                  <c:v>-1.7847193399594681E-14</c:v>
                </c:pt>
                <c:pt idx="912" formatCode="0.00E+00">
                  <c:v>-1.7847193399594681E-14</c:v>
                </c:pt>
                <c:pt idx="913" formatCode="0.00E+00">
                  <c:v>-1.7847193399594681E-14</c:v>
                </c:pt>
                <c:pt idx="914" formatCode="0.00E+00">
                  <c:v>-1.7847193399594681E-14</c:v>
                </c:pt>
                <c:pt idx="915" formatCode="0.00E+00">
                  <c:v>-1.7847193399594681E-14</c:v>
                </c:pt>
                <c:pt idx="916" formatCode="0.00E+00">
                  <c:v>-1.7847193399594681E-14</c:v>
                </c:pt>
                <c:pt idx="917" formatCode="0.00E+00">
                  <c:v>-1.7847193399594681E-14</c:v>
                </c:pt>
                <c:pt idx="918" formatCode="0.00E+00">
                  <c:v>-1.7847193399594681E-14</c:v>
                </c:pt>
                <c:pt idx="919" formatCode="0.00E+00">
                  <c:v>-1.7847193399594681E-14</c:v>
                </c:pt>
                <c:pt idx="920" formatCode="0.00E+00">
                  <c:v>-1.7847193399594681E-14</c:v>
                </c:pt>
                <c:pt idx="921" formatCode="0.00E+00">
                  <c:v>-1.7847193399594681E-14</c:v>
                </c:pt>
                <c:pt idx="922" formatCode="0.00E+00">
                  <c:v>-1.7847193399594681E-14</c:v>
                </c:pt>
                <c:pt idx="923" formatCode="0.00E+00">
                  <c:v>-1.7847193399594681E-14</c:v>
                </c:pt>
                <c:pt idx="924" formatCode="0.00E+00">
                  <c:v>-1.7847193399594681E-14</c:v>
                </c:pt>
                <c:pt idx="925" formatCode="0.00E+00">
                  <c:v>-1.7847193399594681E-14</c:v>
                </c:pt>
                <c:pt idx="926" formatCode="0.00E+00">
                  <c:v>-1.7847193399594681E-14</c:v>
                </c:pt>
                <c:pt idx="927" formatCode="0.00E+00">
                  <c:v>-1.7847193399594681E-14</c:v>
                </c:pt>
                <c:pt idx="928" formatCode="0.00E+00">
                  <c:v>-1.7847193399594681E-14</c:v>
                </c:pt>
                <c:pt idx="929" formatCode="0.00E+00">
                  <c:v>-1.7847193399594681E-14</c:v>
                </c:pt>
                <c:pt idx="930" formatCode="0.00E+00">
                  <c:v>-1.7847193399594681E-14</c:v>
                </c:pt>
                <c:pt idx="931" formatCode="0.00E+00">
                  <c:v>-1.7847193399594681E-14</c:v>
                </c:pt>
                <c:pt idx="932" formatCode="0.00E+00">
                  <c:v>-1.7847193399594681E-14</c:v>
                </c:pt>
                <c:pt idx="933" formatCode="0.00E+00">
                  <c:v>-1.7847193399594681E-14</c:v>
                </c:pt>
                <c:pt idx="934" formatCode="0.00E+00">
                  <c:v>-1.7847193399594681E-14</c:v>
                </c:pt>
                <c:pt idx="935" formatCode="0.00E+00">
                  <c:v>-1.7847193399594681E-14</c:v>
                </c:pt>
                <c:pt idx="936" formatCode="0.00E+00">
                  <c:v>-1.7847193399594681E-14</c:v>
                </c:pt>
                <c:pt idx="937" formatCode="0.00E+00">
                  <c:v>-1.7847193399594681E-14</c:v>
                </c:pt>
                <c:pt idx="938" formatCode="0.00E+00">
                  <c:v>-1.7847193399594681E-14</c:v>
                </c:pt>
                <c:pt idx="939" formatCode="0.00E+00">
                  <c:v>-1.7847193399594681E-14</c:v>
                </c:pt>
                <c:pt idx="940" formatCode="0.00E+00">
                  <c:v>-1.7847193399594681E-14</c:v>
                </c:pt>
                <c:pt idx="941" formatCode="0.00E+00">
                  <c:v>-1.784719338875099E-14</c:v>
                </c:pt>
                <c:pt idx="942" formatCode="0.00E+00">
                  <c:v>-1.7847193369090986E-14</c:v>
                </c:pt>
                <c:pt idx="943" formatCode="0.00E+00">
                  <c:v>-1.7847193333801284E-14</c:v>
                </c:pt>
                <c:pt idx="944" formatCode="0.00E+00">
                  <c:v>-1.7847193271087097E-14</c:v>
                </c:pt>
                <c:pt idx="945" formatCode="0.00E+00">
                  <c:v>-1.7847193160744866E-14</c:v>
                </c:pt>
                <c:pt idx="946" formatCode="0.00E+00">
                  <c:v>-1.7847192968534776E-14</c:v>
                </c:pt>
                <c:pt idx="947" formatCode="0.00E+00">
                  <c:v>-1.7847192637047491E-14</c:v>
                </c:pt>
                <c:pt idx="948" formatCode="0.00E+00">
                  <c:v>-1.784719207105087E-14</c:v>
                </c:pt>
                <c:pt idx="949" formatCode="0.00E+00">
                  <c:v>-1.7847191114258196E-14</c:v>
                </c:pt>
                <c:pt idx="950" formatCode="0.00E+00">
                  <c:v>-1.7847189512927397E-14</c:v>
                </c:pt>
                <c:pt idx="951" formatCode="0.00E+00">
                  <c:v>-1.7847186859552586E-14</c:v>
                </c:pt>
                <c:pt idx="952" formatCode="0.00E+00">
                  <c:v>-1.7847182506690673E-14</c:v>
                </c:pt>
                <c:pt idx="953" formatCode="0.00E+00">
                  <c:v>-1.7847175436879498E-14</c:v>
                </c:pt>
                <c:pt idx="954" formatCode="0.00E+00">
                  <c:v>-1.7847164068517707E-14</c:v>
                </c:pt>
                <c:pt idx="955" formatCode="0.00E+00">
                  <c:v>-1.784714596997579E-14</c:v>
                </c:pt>
                <c:pt idx="956" formatCode="0.00E+00">
                  <c:v>-1.7847117443481788E-14</c:v>
                </c:pt>
                <c:pt idx="957" formatCode="0.00E+00">
                  <c:v>-1.7847072928173177E-14</c:v>
                </c:pt>
                <c:pt idx="958" formatCode="0.00E+00">
                  <c:v>-1.7847004153671273E-14</c:v>
                </c:pt>
                <c:pt idx="959" formatCode="0.00E+00">
                  <c:v>-1.7846898957093774E-14</c:v>
                </c:pt>
                <c:pt idx="960" formatCode="0.00E+00">
                  <c:v>-1.7846739649939402E-14</c:v>
                </c:pt>
                <c:pt idx="961" formatCode="0.00E+00">
                  <c:v>-1.7846500800279784E-14</c:v>
                </c:pt>
                <c:pt idx="962" formatCode="0.00E+00">
                  <c:v>-1.7846146255602486E-14</c:v>
                </c:pt>
                <c:pt idx="963" formatCode="0.00E+00">
                  <c:v>-1.7845625212570798E-14</c:v>
                </c:pt>
                <c:pt idx="964" formatCode="0.00E+00">
                  <c:v>-1.7844867099167516E-14</c:v>
                </c:pt>
                <c:pt idx="965" formatCode="0.00E+00">
                  <c:v>-1.7843775025719199E-14</c:v>
                </c:pt>
                <c:pt idx="966" formatCode="0.00E+00">
                  <c:v>-1.7842217532103974E-14</c:v>
                </c:pt>
                <c:pt idx="967" formatCode="0.00E+00">
                  <c:v>-1.7840018364855198E-14</c:v>
                </c:pt>
                <c:pt idx="968" formatCode="0.00E+00">
                  <c:v>-1.7836944062729368E-14</c:v>
                </c:pt>
                <c:pt idx="969" formatCode="0.00E+00">
                  <c:v>-1.7832689134289985E-14</c:v>
                </c:pt>
                <c:pt idx="970" formatCode="0.00E+00">
                  <c:v>-1.7826858779091086E-14</c:v>
                </c:pt>
                <c:pt idx="971" formatCode="0.00E+00">
                  <c:v>-1.7818949173109265E-14</c:v>
                </c:pt>
                <c:pt idx="972" formatCode="0.00E+00">
                  <c:v>-1.7808325566910996E-14</c:v>
                </c:pt>
                <c:pt idx="973" formatCode="0.00E+00">
                  <c:v>-1.7794198707060489E-14</c:v>
                </c:pt>
                <c:pt idx="974" formatCode="0.00E+00">
                  <c:v>-1.7775600262863295E-14</c:v>
                </c:pt>
                <c:pt idx="975" formatCode="0.00E+00">
                  <c:v>-1.7751358474542072E-14</c:v>
                </c:pt>
                <c:pt idx="976" formatCode="0.00E+00">
                  <c:v>-1.7720075377067916E-14</c:v>
                </c:pt>
                <c:pt idx="977" formatCode="0.00E+00">
                  <c:v>-1.7680107405992395E-14</c:v>
                </c:pt>
                <c:pt idx="978" formatCode="0.00E+00">
                  <c:v>-1.7629551593190993E-14</c:v>
                </c:pt>
                <c:pt idx="979" formatCode="0.00E+00">
                  <c:v>-1.7566239400943572E-14</c:v>
                </c:pt>
                <c:pt idx="980" formatCode="0.00E+00">
                  <c:v>-1.7487741025973873E-14</c:v>
                </c:pt>
                <c:pt idx="981" formatCode="0.00E+00">
                  <c:v>-1.7391382303041964E-14</c:v>
                </c:pt>
                <c:pt idx="982" formatCode="0.00E+00">
                  <c:v>-1.7274276487912974E-14</c:v>
                </c:pt>
                <c:pt idx="983" formatCode="0.00E+00">
                  <c:v>-1.7133372561573368E-14</c:v>
                </c:pt>
                <c:pt idx="984" formatCode="0.00E+00">
                  <c:v>-1.696552129528822E-14</c:v>
                </c:pt>
                <c:pt idx="985" formatCode="0.00E+00">
                  <c:v>-1.6767558734738296E-14</c:v>
                </c:pt>
                <c:pt idx="986" formatCode="0.00E+00">
                  <c:v>-1.6536406174789862E-14</c:v>
                </c:pt>
                <c:pt idx="987" formatCode="0.00E+00">
                  <c:v>-1.6269184668319994E-14</c:v>
                </c:pt>
                <c:pt idx="988" formatCode="0.00E+00">
                  <c:v>-1.5963339745122494E-14</c:v>
                </c:pt>
                <c:pt idx="989" formatCode="0.00E+00">
                  <c:v>-1.5616772050382275E-14</c:v>
                </c:pt>
                <c:pt idx="990" formatCode="0.00E+00">
                  <c:v>-1.5227967052564559E-14</c:v>
                </c:pt>
                <c:pt idx="991" formatCode="0.00E+00">
                  <c:v>-1.4796117216209567E-14</c:v>
                </c:pt>
                <c:pt idx="992" formatCode="0.00E+00">
                  <c:v>-1.4321229719701175E-14</c:v>
                </c:pt>
                <c:pt idx="993" formatCode="0.00E+00">
                  <c:v>-1.3804211515060966E-14</c:v>
                </c:pt>
                <c:pt idx="994" formatCode="0.00E+00">
                  <c:v>-1.3246925797380777E-14</c:v>
                </c:pt>
                <c:pt idx="995" formatCode="0.00E+00">
                  <c:v>-1.2652213398286847E-14</c:v>
                </c:pt>
                <c:pt idx="996" formatCode="0.00E+00">
                  <c:v>-1.2023875593987877E-14</c:v>
                </c:pt>
                <c:pt idx="997" formatCode="0.00E+00">
                  <c:v>-1.1366616745841939E-14</c:v>
                </c:pt>
                <c:pt idx="998" formatCode="0.00E+00">
                  <c:v>-1.0685946487931237E-14</c:v>
                </c:pt>
                <c:pt idx="999" formatCode="0.00E+00">
                  <c:v>-9.9880449938756677E-15</c:v>
                </c:pt>
              </c:numCache>
            </c:numRef>
          </c:yVal>
        </c:ser>
        <c:ser>
          <c:idx val="1"/>
          <c:order val="1"/>
          <c:tx>
            <c:strRef>
              <c:f>'0 degree'!$C$1</c:f>
              <c:strCache>
                <c:ptCount val="1"/>
                <c:pt idx="0">
                  <c:v>V</c:v>
                </c:pt>
              </c:strCache>
            </c:strRef>
          </c:tx>
          <c:marker>
            <c:symbol val="none"/>
          </c:marker>
          <c:xVal>
            <c:numRef>
              <c:f>'0 degree'!$A$2:$A$1001</c:f>
              <c:numCache>
                <c:formatCode>General</c:formatCode>
                <c:ptCount val="1000"/>
                <c:pt idx="400" formatCode="0.00E+00">
                  <c:v>0</c:v>
                </c:pt>
                <c:pt idx="401" formatCode="0.00E+00">
                  <c:v>5.0000000000000017E-2</c:v>
                </c:pt>
                <c:pt idx="402" formatCode="0.00E+00">
                  <c:v>0.1</c:v>
                </c:pt>
                <c:pt idx="403" formatCode="0.00E+00">
                  <c:v>0.15000000000000019</c:v>
                </c:pt>
                <c:pt idx="404" formatCode="0.00E+00">
                  <c:v>0.2</c:v>
                </c:pt>
                <c:pt idx="405" formatCode="0.00E+00">
                  <c:v>0.25</c:v>
                </c:pt>
                <c:pt idx="406" formatCode="0.00E+00">
                  <c:v>0.30000000000000032</c:v>
                </c:pt>
                <c:pt idx="407" formatCode="0.00E+00">
                  <c:v>0.35000000000000031</c:v>
                </c:pt>
                <c:pt idx="408" formatCode="0.00E+00">
                  <c:v>0.40000000000000008</c:v>
                </c:pt>
                <c:pt idx="409" formatCode="0.00E+00">
                  <c:v>0.45</c:v>
                </c:pt>
                <c:pt idx="410" formatCode="0.00E+00">
                  <c:v>0.5</c:v>
                </c:pt>
                <c:pt idx="411" formatCode="0.00E+00">
                  <c:v>0.54999999999999993</c:v>
                </c:pt>
                <c:pt idx="412" formatCode="0.00E+00">
                  <c:v>0.60000000000000064</c:v>
                </c:pt>
                <c:pt idx="413" formatCode="0.00E+00">
                  <c:v>0.65000000000000091</c:v>
                </c:pt>
                <c:pt idx="414" formatCode="0.00E+00">
                  <c:v>0.70000000000000062</c:v>
                </c:pt>
                <c:pt idx="415" formatCode="0.00E+00">
                  <c:v>0.75000000000000089</c:v>
                </c:pt>
                <c:pt idx="416" formatCode="0.00E+00">
                  <c:v>0.8000000000000006</c:v>
                </c:pt>
                <c:pt idx="417" formatCode="0.00E+00">
                  <c:v>0.85000000000000064</c:v>
                </c:pt>
                <c:pt idx="418" formatCode="0.00E+00">
                  <c:v>0.90000000000000024</c:v>
                </c:pt>
                <c:pt idx="419" formatCode="0.00E+00">
                  <c:v>0.95000000000000062</c:v>
                </c:pt>
                <c:pt idx="420" formatCode="0.00E+00">
                  <c:v>1.0000000000000002</c:v>
                </c:pt>
                <c:pt idx="421" formatCode="0.00E+00">
                  <c:v>1.0500000000000003</c:v>
                </c:pt>
                <c:pt idx="422" formatCode="0.00E+00">
                  <c:v>1.1000000000000003</c:v>
                </c:pt>
                <c:pt idx="423" formatCode="0.00E+00">
                  <c:v>1.1500000000000017</c:v>
                </c:pt>
                <c:pt idx="424" formatCode="0.00E+00">
                  <c:v>1.2000000000000004</c:v>
                </c:pt>
                <c:pt idx="425" formatCode="0.00E+00">
                  <c:v>1.2500000000000004</c:v>
                </c:pt>
                <c:pt idx="426" formatCode="0.00E+00">
                  <c:v>1.3000000000000005</c:v>
                </c:pt>
                <c:pt idx="427" formatCode="0.00E+00">
                  <c:v>1.3500000000000005</c:v>
                </c:pt>
                <c:pt idx="428" formatCode="0.00E+00">
                  <c:v>1.4000000000000006</c:v>
                </c:pt>
                <c:pt idx="429" formatCode="0.00E+00">
                  <c:v>1.4500000000000006</c:v>
                </c:pt>
                <c:pt idx="430" formatCode="0.00E+00">
                  <c:v>1.5000000000000007</c:v>
                </c:pt>
                <c:pt idx="431" formatCode="0.00E+00">
                  <c:v>1.5500000000000007</c:v>
                </c:pt>
                <c:pt idx="432" formatCode="0.00E+00">
                  <c:v>1.6000000000000021</c:v>
                </c:pt>
                <c:pt idx="433" formatCode="0.00E+00">
                  <c:v>1.6500000000000021</c:v>
                </c:pt>
                <c:pt idx="434" formatCode="0.00E+00">
                  <c:v>1.7000000000000013</c:v>
                </c:pt>
                <c:pt idx="435" formatCode="0.00E+00">
                  <c:v>1.7500000000000013</c:v>
                </c:pt>
                <c:pt idx="436" formatCode="0.00E+00">
                  <c:v>1.8000000000000009</c:v>
                </c:pt>
                <c:pt idx="437" formatCode="0.00E+00">
                  <c:v>1.8500000000000021</c:v>
                </c:pt>
                <c:pt idx="438" formatCode="0.00E+00">
                  <c:v>1.9000000000000019</c:v>
                </c:pt>
                <c:pt idx="439" formatCode="0.00E+00">
                  <c:v>1.950000000000002</c:v>
                </c:pt>
                <c:pt idx="440" formatCode="0.00E+00">
                  <c:v>2.0000000000000009</c:v>
                </c:pt>
                <c:pt idx="441" formatCode="0.00E+00">
                  <c:v>2.0500000000000007</c:v>
                </c:pt>
                <c:pt idx="442" formatCode="0.00E+00">
                  <c:v>2.1000000000000005</c:v>
                </c:pt>
                <c:pt idx="443" formatCode="0.00E+00">
                  <c:v>2.1500000000000004</c:v>
                </c:pt>
                <c:pt idx="444" formatCode="0.00E+00">
                  <c:v>2.2000000000000002</c:v>
                </c:pt>
                <c:pt idx="445" formatCode="0.00E+00">
                  <c:v>2.25</c:v>
                </c:pt>
                <c:pt idx="446" formatCode="0.00E+00">
                  <c:v>2.2999999999999998</c:v>
                </c:pt>
                <c:pt idx="447" formatCode="0.00E+00">
                  <c:v>2.3499999999999988</c:v>
                </c:pt>
                <c:pt idx="448" formatCode="0.00E+00">
                  <c:v>2.3999999999999977</c:v>
                </c:pt>
                <c:pt idx="449" formatCode="0.00E+00">
                  <c:v>2.4499999999999993</c:v>
                </c:pt>
                <c:pt idx="450" formatCode="0.00E+00">
                  <c:v>2.4999999999999987</c:v>
                </c:pt>
                <c:pt idx="451" formatCode="0.00E+00">
                  <c:v>2.5499999999999989</c:v>
                </c:pt>
                <c:pt idx="452" formatCode="0.00E+00">
                  <c:v>2.5999999999999988</c:v>
                </c:pt>
                <c:pt idx="453" formatCode="0.00E+00">
                  <c:v>2.6499999999999986</c:v>
                </c:pt>
                <c:pt idx="454" formatCode="0.00E+00">
                  <c:v>2.6999999999999984</c:v>
                </c:pt>
                <c:pt idx="455" formatCode="0.00E+00">
                  <c:v>2.7499999999999982</c:v>
                </c:pt>
                <c:pt idx="456" formatCode="0.00E+00">
                  <c:v>2.799999999999998</c:v>
                </c:pt>
                <c:pt idx="457" formatCode="0.00E+00">
                  <c:v>2.8499999999999979</c:v>
                </c:pt>
                <c:pt idx="458" formatCode="0.00E+00">
                  <c:v>2.8999999999999977</c:v>
                </c:pt>
                <c:pt idx="459" formatCode="0.00E+00">
                  <c:v>2.9499999999999975</c:v>
                </c:pt>
                <c:pt idx="460" formatCode="0.00E+00">
                  <c:v>2.9999999999999973</c:v>
                </c:pt>
                <c:pt idx="461" formatCode="0.00E+00">
                  <c:v>3.0499999999999972</c:v>
                </c:pt>
                <c:pt idx="462" formatCode="0.00E+00">
                  <c:v>3.099999999999997</c:v>
                </c:pt>
                <c:pt idx="463" formatCode="0.00E+00">
                  <c:v>3.1499999999999972</c:v>
                </c:pt>
                <c:pt idx="464" formatCode="0.00E+00">
                  <c:v>3.1999999999999966</c:v>
                </c:pt>
                <c:pt idx="465" formatCode="0.00E+00">
                  <c:v>3.2499999999999982</c:v>
                </c:pt>
                <c:pt idx="466" formatCode="0.00E+00">
                  <c:v>3.2999999999999972</c:v>
                </c:pt>
                <c:pt idx="467" formatCode="0.00E+00">
                  <c:v>3.3499999999999961</c:v>
                </c:pt>
                <c:pt idx="468" formatCode="0.00E+00">
                  <c:v>3.3999999999999937</c:v>
                </c:pt>
                <c:pt idx="469" formatCode="0.00E+00">
                  <c:v>3.4499999999999957</c:v>
                </c:pt>
                <c:pt idx="470" formatCode="0.00E+00">
                  <c:v>3.4999999999999947</c:v>
                </c:pt>
                <c:pt idx="471" formatCode="0.00E+00">
                  <c:v>3.5499999999999954</c:v>
                </c:pt>
                <c:pt idx="472" formatCode="0.00E+00">
                  <c:v>3.5999999999999948</c:v>
                </c:pt>
                <c:pt idx="473" formatCode="0.00E+00">
                  <c:v>3.649999999999995</c:v>
                </c:pt>
                <c:pt idx="474" formatCode="0.00E+00">
                  <c:v>3.6999999999999948</c:v>
                </c:pt>
                <c:pt idx="475" formatCode="0.00E+00">
                  <c:v>3.7499999999999951</c:v>
                </c:pt>
                <c:pt idx="476" formatCode="0.00E+00">
                  <c:v>3.7999999999999945</c:v>
                </c:pt>
                <c:pt idx="477" formatCode="0.00E+00">
                  <c:v>3.8499999999999943</c:v>
                </c:pt>
                <c:pt idx="478" formatCode="0.00E+00">
                  <c:v>3.8999999999999937</c:v>
                </c:pt>
                <c:pt idx="479" formatCode="0.00E+00">
                  <c:v>3.949999999999994</c:v>
                </c:pt>
                <c:pt idx="480" formatCode="0.00E+00">
                  <c:v>3.9999999999999938</c:v>
                </c:pt>
                <c:pt idx="481" formatCode="0.00E+00">
                  <c:v>4.0499999999999936</c:v>
                </c:pt>
                <c:pt idx="482" formatCode="0.00E+00">
                  <c:v>4.0999999999999925</c:v>
                </c:pt>
                <c:pt idx="483" formatCode="0.00E+00">
                  <c:v>4.1499999999999915</c:v>
                </c:pt>
                <c:pt idx="484" formatCode="0.00E+00">
                  <c:v>4.1999999999999895</c:v>
                </c:pt>
                <c:pt idx="485" formatCode="0.00E+00">
                  <c:v>4.2499999999999929</c:v>
                </c:pt>
                <c:pt idx="486" formatCode="0.00E+00">
                  <c:v>4.2999999999999927</c:v>
                </c:pt>
                <c:pt idx="487" formatCode="0.00E+00">
                  <c:v>4.3499999999999925</c:v>
                </c:pt>
                <c:pt idx="488" formatCode="0.00E+00">
                  <c:v>4.3999999999999915</c:v>
                </c:pt>
                <c:pt idx="489" formatCode="0.00E+00">
                  <c:v>4.4499999999999922</c:v>
                </c:pt>
                <c:pt idx="490" formatCode="0.00E+00">
                  <c:v>4.499999999999992</c:v>
                </c:pt>
                <c:pt idx="491" formatCode="0.00E+00">
                  <c:v>4.5499999999999918</c:v>
                </c:pt>
                <c:pt idx="492" formatCode="0.00E+00">
                  <c:v>4.5999999999999917</c:v>
                </c:pt>
                <c:pt idx="493" formatCode="0.00E+00">
                  <c:v>4.6499999999999915</c:v>
                </c:pt>
                <c:pt idx="494" formatCode="0.00E+00">
                  <c:v>4.6999999999999895</c:v>
                </c:pt>
                <c:pt idx="495" formatCode="0.00E+00">
                  <c:v>4.7499999999999911</c:v>
                </c:pt>
                <c:pt idx="496" formatCode="0.00E+00">
                  <c:v>4.7999999999999909</c:v>
                </c:pt>
                <c:pt idx="497" formatCode="0.00E+00">
                  <c:v>4.8499999999999908</c:v>
                </c:pt>
                <c:pt idx="498" formatCode="0.00E+00">
                  <c:v>4.8999999999999906</c:v>
                </c:pt>
                <c:pt idx="499" formatCode="0.00E+00">
                  <c:v>4.9499999999999904</c:v>
                </c:pt>
                <c:pt idx="500" formatCode="0.00E+00">
                  <c:v>4.9999999999999902</c:v>
                </c:pt>
                <c:pt idx="501" formatCode="0.00E+00">
                  <c:v>5.0499999999999901</c:v>
                </c:pt>
                <c:pt idx="502" formatCode="0.00E+00">
                  <c:v>5.0999999999999899</c:v>
                </c:pt>
                <c:pt idx="503" formatCode="0.00E+00">
                  <c:v>5.1499999999999897</c:v>
                </c:pt>
                <c:pt idx="504" formatCode="0.00E+00">
                  <c:v>5.1999999999999895</c:v>
                </c:pt>
                <c:pt idx="505" formatCode="0.00E+00">
                  <c:v>5.2499999999999893</c:v>
                </c:pt>
                <c:pt idx="506" formatCode="0.00E+00">
                  <c:v>5.2999999999999892</c:v>
                </c:pt>
                <c:pt idx="507" formatCode="0.00E+00">
                  <c:v>5.349999999999989</c:v>
                </c:pt>
                <c:pt idx="508" formatCode="0.00E+00">
                  <c:v>5.3999999999999888</c:v>
                </c:pt>
                <c:pt idx="509" formatCode="0.00E+00">
                  <c:v>5.4499999999999904</c:v>
                </c:pt>
                <c:pt idx="510" formatCode="0.00E+00">
                  <c:v>5.4999999999999893</c:v>
                </c:pt>
                <c:pt idx="511" formatCode="0.00E+00">
                  <c:v>5.5499999999999883</c:v>
                </c:pt>
                <c:pt idx="512" formatCode="0.00E+00">
                  <c:v>5.5999999999999881</c:v>
                </c:pt>
                <c:pt idx="513" formatCode="0.00E+00">
                  <c:v>5.6499999999999879</c:v>
                </c:pt>
                <c:pt idx="514" formatCode="0.00E+00">
                  <c:v>5.6999999999999877</c:v>
                </c:pt>
                <c:pt idx="515" formatCode="0.00E+00">
                  <c:v>5.7499999999999893</c:v>
                </c:pt>
                <c:pt idx="516" formatCode="0.00E+00">
                  <c:v>5.7999999999999874</c:v>
                </c:pt>
                <c:pt idx="517" formatCode="0.00E+00">
                  <c:v>5.8499999999999872</c:v>
                </c:pt>
                <c:pt idx="518" formatCode="0.00E+00">
                  <c:v>5.899999999999987</c:v>
                </c:pt>
                <c:pt idx="519" formatCode="0.00E+00">
                  <c:v>5.9499999999999904</c:v>
                </c:pt>
                <c:pt idx="520" formatCode="0.00E+00">
                  <c:v>5.9999999999999893</c:v>
                </c:pt>
                <c:pt idx="521" formatCode="0.00E+00">
                  <c:v>6.0499999999999874</c:v>
                </c:pt>
                <c:pt idx="522" formatCode="0.00E+00">
                  <c:v>6.0999999999999863</c:v>
                </c:pt>
                <c:pt idx="523" formatCode="0.00E+00">
                  <c:v>6.1499999999999861</c:v>
                </c:pt>
                <c:pt idx="524" formatCode="0.00E+00">
                  <c:v>6.199999999999986</c:v>
                </c:pt>
                <c:pt idx="525" formatCode="0.00E+00">
                  <c:v>6.2499999999999893</c:v>
                </c:pt>
                <c:pt idx="526" formatCode="0.00E+00">
                  <c:v>6.2999999999999874</c:v>
                </c:pt>
                <c:pt idx="527" formatCode="0.00E+00">
                  <c:v>6.3499999999999854</c:v>
                </c:pt>
                <c:pt idx="528" formatCode="0.00E+00">
                  <c:v>6.3999999999999853</c:v>
                </c:pt>
                <c:pt idx="529" formatCode="0.00E+00">
                  <c:v>6.4499999999999904</c:v>
                </c:pt>
                <c:pt idx="530" formatCode="0.00E+00">
                  <c:v>6.4999999999999893</c:v>
                </c:pt>
                <c:pt idx="531" formatCode="0.00E+00">
                  <c:v>6.5499999999999874</c:v>
                </c:pt>
                <c:pt idx="532" formatCode="0.00E+00">
                  <c:v>6.5999999999999854</c:v>
                </c:pt>
                <c:pt idx="533" formatCode="0.00E+00">
                  <c:v>6.6499999999999844</c:v>
                </c:pt>
                <c:pt idx="534" formatCode="0.00E+00">
                  <c:v>6.6999999999999842</c:v>
                </c:pt>
                <c:pt idx="535" formatCode="0.00E+00">
                  <c:v>6.7499999999999893</c:v>
                </c:pt>
                <c:pt idx="536" formatCode="0.00E+00">
                  <c:v>6.7999999999999838</c:v>
                </c:pt>
                <c:pt idx="537" formatCode="0.00E+00">
                  <c:v>6.8499999999999837</c:v>
                </c:pt>
                <c:pt idx="538" formatCode="0.00E+00">
                  <c:v>6.8999999999999835</c:v>
                </c:pt>
                <c:pt idx="539" formatCode="0.00E+00">
                  <c:v>6.9499999999999833</c:v>
                </c:pt>
                <c:pt idx="540" formatCode="0.00E+00">
                  <c:v>6.9999999999999831</c:v>
                </c:pt>
                <c:pt idx="541" formatCode="0.00E+00">
                  <c:v>7.0499999999999829</c:v>
                </c:pt>
                <c:pt idx="542" formatCode="0.00E+00">
                  <c:v>7.0999999999999828</c:v>
                </c:pt>
                <c:pt idx="543" formatCode="0.00E+00">
                  <c:v>7.1499999999999826</c:v>
                </c:pt>
                <c:pt idx="544" formatCode="0.00E+00">
                  <c:v>7.1999999999999815</c:v>
                </c:pt>
                <c:pt idx="545" formatCode="0.00E+00">
                  <c:v>7.2499999999999822</c:v>
                </c:pt>
                <c:pt idx="546" formatCode="0.00E+00">
                  <c:v>7.2999999999999821</c:v>
                </c:pt>
                <c:pt idx="547" formatCode="0.00E+00">
                  <c:v>7.3499999999999819</c:v>
                </c:pt>
                <c:pt idx="548" formatCode="0.00E+00">
                  <c:v>7.3999999999999817</c:v>
                </c:pt>
                <c:pt idx="549" formatCode="0.00E+00">
                  <c:v>7.4499999999999824</c:v>
                </c:pt>
                <c:pt idx="550" formatCode="0.00E+00">
                  <c:v>7.4999999999999813</c:v>
                </c:pt>
                <c:pt idx="551" formatCode="0.00E+00">
                  <c:v>7.5499999999999812</c:v>
                </c:pt>
                <c:pt idx="552" formatCode="0.00E+00">
                  <c:v>7.599999999999981</c:v>
                </c:pt>
                <c:pt idx="553" formatCode="0.00E+00">
                  <c:v>7.6499999999999808</c:v>
                </c:pt>
                <c:pt idx="554" formatCode="0.00E+00">
                  <c:v>7.6999999999999806</c:v>
                </c:pt>
                <c:pt idx="555" formatCode="0.00E+00">
                  <c:v>7.7499999999999813</c:v>
                </c:pt>
                <c:pt idx="556" formatCode="0.00E+00">
                  <c:v>7.7999999999999803</c:v>
                </c:pt>
                <c:pt idx="557" formatCode="0.00E+00">
                  <c:v>7.8499999999999801</c:v>
                </c:pt>
                <c:pt idx="558" formatCode="0.00E+00">
                  <c:v>7.8999999999999799</c:v>
                </c:pt>
                <c:pt idx="559" formatCode="0.00E+00">
                  <c:v>7.9499999999999824</c:v>
                </c:pt>
                <c:pt idx="560" formatCode="0.00E+00">
                  <c:v>7.9999999999999813</c:v>
                </c:pt>
                <c:pt idx="561" formatCode="0.00E+00">
                  <c:v>8.0499999999999794</c:v>
                </c:pt>
                <c:pt idx="562" formatCode="0.00E+00">
                  <c:v>8.0999999999999925</c:v>
                </c:pt>
                <c:pt idx="563" formatCode="0.00E+00">
                  <c:v>8.1499999999999808</c:v>
                </c:pt>
                <c:pt idx="564" formatCode="0.00E+00">
                  <c:v>8.1999999999999922</c:v>
                </c:pt>
                <c:pt idx="565" formatCode="0.00E+00">
                  <c:v>8.2499999999999822</c:v>
                </c:pt>
                <c:pt idx="566" formatCode="0.00E+00">
                  <c:v>8.2999999999999847</c:v>
                </c:pt>
                <c:pt idx="567" formatCode="0.00E+00">
                  <c:v>8.3499999999999943</c:v>
                </c:pt>
                <c:pt idx="568" formatCode="0.00E+00">
                  <c:v>8.4000000000000021</c:v>
                </c:pt>
                <c:pt idx="569" formatCode="0.00E+00">
                  <c:v>8.4499999999999957</c:v>
                </c:pt>
                <c:pt idx="570" formatCode="0.00E+00">
                  <c:v>8.4999999999999982</c:v>
                </c:pt>
                <c:pt idx="571" formatCode="0.00E+00">
                  <c:v>8.5499999999999865</c:v>
                </c:pt>
                <c:pt idx="572" formatCode="0.00E+00">
                  <c:v>8.5999999999999979</c:v>
                </c:pt>
                <c:pt idx="573" formatCode="0.00E+00">
                  <c:v>8.6499999999999897</c:v>
                </c:pt>
                <c:pt idx="574" formatCode="0.00E+00">
                  <c:v>8.6999999999999993</c:v>
                </c:pt>
                <c:pt idx="575" formatCode="0.00E+00">
                  <c:v>8.7499999999999893</c:v>
                </c:pt>
                <c:pt idx="576" formatCode="0.00E+00">
                  <c:v>8.8000000000000025</c:v>
                </c:pt>
                <c:pt idx="577" formatCode="0.00E+00">
                  <c:v>8.8500000000000032</c:v>
                </c:pt>
                <c:pt idx="578" formatCode="0.00E+00">
                  <c:v>8.9000000000000021</c:v>
                </c:pt>
                <c:pt idx="579" formatCode="0.00E+00">
                  <c:v>8.9500000000000028</c:v>
                </c:pt>
                <c:pt idx="580" formatCode="0.00E+00">
                  <c:v>9.0000000000000018</c:v>
                </c:pt>
                <c:pt idx="581" formatCode="0.00E+00">
                  <c:v>9.0500000000000025</c:v>
                </c:pt>
                <c:pt idx="582" formatCode="0.00E+00">
                  <c:v>9.1000000000000014</c:v>
                </c:pt>
                <c:pt idx="583" formatCode="0.00E+00">
                  <c:v>9.1499999999999968</c:v>
                </c:pt>
                <c:pt idx="584" formatCode="0.00E+00">
                  <c:v>9.2000000000000011</c:v>
                </c:pt>
                <c:pt idx="585" formatCode="0.00E+00">
                  <c:v>9.2499999999999964</c:v>
                </c:pt>
                <c:pt idx="586" formatCode="0.00E+00">
                  <c:v>9.3000000000000025</c:v>
                </c:pt>
                <c:pt idx="587" formatCode="0.00E+00">
                  <c:v>9.3500000000000068</c:v>
                </c:pt>
                <c:pt idx="588" formatCode="0.00E+00">
                  <c:v>9.4000000000000021</c:v>
                </c:pt>
                <c:pt idx="589" formatCode="0.00E+00">
                  <c:v>9.4500000000000028</c:v>
                </c:pt>
                <c:pt idx="590" formatCode="0.00E+00">
                  <c:v>9.5</c:v>
                </c:pt>
                <c:pt idx="591" formatCode="0.00E+00">
                  <c:v>9.5500000000000007</c:v>
                </c:pt>
                <c:pt idx="592" formatCode="0.00E+00">
                  <c:v>9.6000000000000014</c:v>
                </c:pt>
                <c:pt idx="593" formatCode="0.00E+00">
                  <c:v>9.6500000000000021</c:v>
                </c:pt>
                <c:pt idx="594" formatCode="0.00E+00">
                  <c:v>9.7000000000000011</c:v>
                </c:pt>
                <c:pt idx="595" formatCode="0.00E+00">
                  <c:v>9.7500000000000036</c:v>
                </c:pt>
                <c:pt idx="596" formatCode="0.00E+00">
                  <c:v>9.8000000000000043</c:v>
                </c:pt>
                <c:pt idx="597" formatCode="0.00E+00">
                  <c:v>9.8500000000000068</c:v>
                </c:pt>
                <c:pt idx="598" formatCode="0.00E+00">
                  <c:v>9.9000000000000057</c:v>
                </c:pt>
                <c:pt idx="599" formatCode="0.00E+00">
                  <c:v>9.9500000000000064</c:v>
                </c:pt>
                <c:pt idx="600" formatCode="0.00E+00">
                  <c:v>10.000000000000007</c:v>
                </c:pt>
                <c:pt idx="601" formatCode="0.00E+00">
                  <c:v>10.050000000000018</c:v>
                </c:pt>
                <c:pt idx="602" formatCode="0.00E+00">
                  <c:v>10.100000000000009</c:v>
                </c:pt>
                <c:pt idx="603" formatCode="0.00E+00">
                  <c:v>10.150000000000009</c:v>
                </c:pt>
                <c:pt idx="604" formatCode="0.00E+00">
                  <c:v>10.20000000000001</c:v>
                </c:pt>
                <c:pt idx="605" formatCode="0.00E+00">
                  <c:v>10.250000000000012</c:v>
                </c:pt>
                <c:pt idx="606" formatCode="0.00E+00">
                  <c:v>10.30000000000002</c:v>
                </c:pt>
                <c:pt idx="607" formatCode="0.00E+00">
                  <c:v>10.350000000000023</c:v>
                </c:pt>
                <c:pt idx="608" formatCode="0.00E+00">
                  <c:v>10.400000000000016</c:v>
                </c:pt>
                <c:pt idx="609" formatCode="0.00E+00">
                  <c:v>10.450000000000022</c:v>
                </c:pt>
                <c:pt idx="610" formatCode="0.00E+00">
                  <c:v>10.500000000000014</c:v>
                </c:pt>
                <c:pt idx="611" formatCode="0.00E+00">
                  <c:v>10.55000000000002</c:v>
                </c:pt>
                <c:pt idx="612" formatCode="0.00E+00">
                  <c:v>10.600000000000016</c:v>
                </c:pt>
                <c:pt idx="613" formatCode="0.00E+00">
                  <c:v>10.650000000000016</c:v>
                </c:pt>
                <c:pt idx="614" formatCode="0.00E+00">
                  <c:v>10.700000000000017</c:v>
                </c:pt>
                <c:pt idx="615" formatCode="0.00E+00">
                  <c:v>10.75000000000002</c:v>
                </c:pt>
                <c:pt idx="616" formatCode="0.00E+00">
                  <c:v>10.80000000000002</c:v>
                </c:pt>
                <c:pt idx="617" formatCode="0.00E+00">
                  <c:v>10.850000000000026</c:v>
                </c:pt>
                <c:pt idx="618" formatCode="0.00E+00">
                  <c:v>10.90000000000002</c:v>
                </c:pt>
                <c:pt idx="619" formatCode="0.00E+00">
                  <c:v>10.950000000000022</c:v>
                </c:pt>
                <c:pt idx="620" formatCode="0.00E+00">
                  <c:v>11.000000000000021</c:v>
                </c:pt>
                <c:pt idx="621" formatCode="0.00E+00">
                  <c:v>11.050000000000022</c:v>
                </c:pt>
                <c:pt idx="622" formatCode="0.00E+00">
                  <c:v>11.100000000000023</c:v>
                </c:pt>
                <c:pt idx="623" formatCode="0.00E+00">
                  <c:v>11.150000000000023</c:v>
                </c:pt>
                <c:pt idx="624" formatCode="0.00E+00">
                  <c:v>11.200000000000021</c:v>
                </c:pt>
                <c:pt idx="625" formatCode="0.00E+00">
                  <c:v>11.250000000000025</c:v>
                </c:pt>
                <c:pt idx="626" formatCode="0.00E+00">
                  <c:v>11.300000000000026</c:v>
                </c:pt>
                <c:pt idx="627" formatCode="0.00E+00">
                  <c:v>11.350000000000026</c:v>
                </c:pt>
                <c:pt idx="628" formatCode="0.00E+00">
                  <c:v>11.400000000000027</c:v>
                </c:pt>
                <c:pt idx="629" formatCode="0.00E+00">
                  <c:v>11.450000000000029</c:v>
                </c:pt>
                <c:pt idx="630" formatCode="0.00E+00">
                  <c:v>11.500000000000028</c:v>
                </c:pt>
                <c:pt idx="631" formatCode="0.00E+00">
                  <c:v>11.550000000000029</c:v>
                </c:pt>
                <c:pt idx="632" formatCode="0.00E+00">
                  <c:v>11.60000000000003</c:v>
                </c:pt>
                <c:pt idx="633" formatCode="0.00E+00">
                  <c:v>11.650000000000032</c:v>
                </c:pt>
                <c:pt idx="634" formatCode="0.00E+00">
                  <c:v>11.700000000000031</c:v>
                </c:pt>
                <c:pt idx="635" formatCode="0.00E+00">
                  <c:v>11.750000000000032</c:v>
                </c:pt>
                <c:pt idx="636" formatCode="0.00E+00">
                  <c:v>11.800000000000034</c:v>
                </c:pt>
                <c:pt idx="637" formatCode="0.00E+00">
                  <c:v>11.850000000000046</c:v>
                </c:pt>
                <c:pt idx="638" formatCode="0.00E+00">
                  <c:v>11.900000000000034</c:v>
                </c:pt>
                <c:pt idx="639" formatCode="0.00E+00">
                  <c:v>11.950000000000045</c:v>
                </c:pt>
                <c:pt idx="640" formatCode="0.00E+00">
                  <c:v>12.000000000000036</c:v>
                </c:pt>
                <c:pt idx="641" formatCode="0.00E+00">
                  <c:v>12.050000000000036</c:v>
                </c:pt>
                <c:pt idx="642" formatCode="0.00E+00">
                  <c:v>12.100000000000037</c:v>
                </c:pt>
                <c:pt idx="643" formatCode="0.00E+00">
                  <c:v>12.150000000000039</c:v>
                </c:pt>
                <c:pt idx="644" formatCode="0.00E+00">
                  <c:v>12.200000000000038</c:v>
                </c:pt>
                <c:pt idx="645" formatCode="0.00E+00">
                  <c:v>12.250000000000039</c:v>
                </c:pt>
                <c:pt idx="646" formatCode="0.00E+00">
                  <c:v>12.30000000000005</c:v>
                </c:pt>
                <c:pt idx="647" formatCode="0.00E+00">
                  <c:v>12.350000000000055</c:v>
                </c:pt>
                <c:pt idx="648" formatCode="0.00E+00">
                  <c:v>12.40000000000005</c:v>
                </c:pt>
                <c:pt idx="649" formatCode="0.00E+00">
                  <c:v>12.450000000000053</c:v>
                </c:pt>
                <c:pt idx="650" formatCode="0.00E+00">
                  <c:v>12.500000000000044</c:v>
                </c:pt>
                <c:pt idx="651" formatCode="0.00E+00">
                  <c:v>12.55000000000005</c:v>
                </c:pt>
                <c:pt idx="652" formatCode="0.00E+00">
                  <c:v>12.600000000000044</c:v>
                </c:pt>
                <c:pt idx="653" formatCode="0.00E+00">
                  <c:v>12.65000000000005</c:v>
                </c:pt>
                <c:pt idx="654" formatCode="0.00E+00">
                  <c:v>12.700000000000045</c:v>
                </c:pt>
                <c:pt idx="655" formatCode="0.00E+00">
                  <c:v>12.750000000000046</c:v>
                </c:pt>
                <c:pt idx="656" formatCode="0.00E+00">
                  <c:v>12.80000000000005</c:v>
                </c:pt>
                <c:pt idx="657" formatCode="0.00E+00">
                  <c:v>12.850000000000056</c:v>
                </c:pt>
                <c:pt idx="658" formatCode="0.00E+00">
                  <c:v>12.90000000000005</c:v>
                </c:pt>
                <c:pt idx="659" formatCode="0.00E+00">
                  <c:v>12.950000000000054</c:v>
                </c:pt>
                <c:pt idx="660" formatCode="0.00E+00">
                  <c:v>13.00000000000005</c:v>
                </c:pt>
                <c:pt idx="661" formatCode="0.00E+00">
                  <c:v>13.05000000000005</c:v>
                </c:pt>
                <c:pt idx="662" formatCode="0.00E+00">
                  <c:v>13.100000000000051</c:v>
                </c:pt>
                <c:pt idx="663" formatCode="0.00E+00">
                  <c:v>13.150000000000052</c:v>
                </c:pt>
                <c:pt idx="664" formatCode="0.00E+00">
                  <c:v>13.200000000000053</c:v>
                </c:pt>
                <c:pt idx="665" formatCode="0.00E+00">
                  <c:v>13.250000000000053</c:v>
                </c:pt>
                <c:pt idx="666" formatCode="0.00E+00">
                  <c:v>13.300000000000054</c:v>
                </c:pt>
                <c:pt idx="667" formatCode="0.00E+00">
                  <c:v>13.350000000000056</c:v>
                </c:pt>
                <c:pt idx="668" formatCode="0.00E+00">
                  <c:v>13.400000000000055</c:v>
                </c:pt>
                <c:pt idx="669" formatCode="0.00E+00">
                  <c:v>13.450000000000056</c:v>
                </c:pt>
                <c:pt idx="670" formatCode="0.00E+00">
                  <c:v>13.500000000000057</c:v>
                </c:pt>
                <c:pt idx="671" formatCode="0.00E+00">
                  <c:v>13.550000000000059</c:v>
                </c:pt>
                <c:pt idx="672" formatCode="0.00E+00">
                  <c:v>13.600000000000058</c:v>
                </c:pt>
                <c:pt idx="673" formatCode="0.00E+00">
                  <c:v>13.650000000000059</c:v>
                </c:pt>
                <c:pt idx="674" formatCode="0.00E+00">
                  <c:v>13.70000000000006</c:v>
                </c:pt>
                <c:pt idx="675" formatCode="0.00E+00">
                  <c:v>13.75000000000006</c:v>
                </c:pt>
                <c:pt idx="676" formatCode="0.00E+00">
                  <c:v>13.800000000000066</c:v>
                </c:pt>
                <c:pt idx="677" formatCode="0.00E+00">
                  <c:v>13.850000000000072</c:v>
                </c:pt>
                <c:pt idx="678" formatCode="0.00E+00">
                  <c:v>13.900000000000064</c:v>
                </c:pt>
                <c:pt idx="679" formatCode="0.00E+00">
                  <c:v>13.95000000000007</c:v>
                </c:pt>
                <c:pt idx="680" formatCode="0.00E+00">
                  <c:v>14.000000000000064</c:v>
                </c:pt>
                <c:pt idx="681" formatCode="0.00E+00">
                  <c:v>14.050000000000066</c:v>
                </c:pt>
                <c:pt idx="682" formatCode="0.00E+00">
                  <c:v>14.100000000000065</c:v>
                </c:pt>
                <c:pt idx="683" formatCode="0.00E+00">
                  <c:v>14.150000000000066</c:v>
                </c:pt>
                <c:pt idx="684" formatCode="0.00E+00">
                  <c:v>14.200000000000067</c:v>
                </c:pt>
                <c:pt idx="685" formatCode="0.00E+00">
                  <c:v>14.250000000000069</c:v>
                </c:pt>
                <c:pt idx="686" formatCode="0.00E+00">
                  <c:v>14.30000000000007</c:v>
                </c:pt>
                <c:pt idx="687" formatCode="0.00E+00">
                  <c:v>14.350000000000072</c:v>
                </c:pt>
                <c:pt idx="688" formatCode="0.00E+00">
                  <c:v>14.40000000000007</c:v>
                </c:pt>
                <c:pt idx="689" formatCode="0.00E+00">
                  <c:v>14.45000000000007</c:v>
                </c:pt>
                <c:pt idx="690" formatCode="0.00E+00">
                  <c:v>14.500000000000071</c:v>
                </c:pt>
                <c:pt idx="691" formatCode="0.00E+00">
                  <c:v>14.550000000000072</c:v>
                </c:pt>
                <c:pt idx="692" formatCode="0.00E+00">
                  <c:v>14.600000000000071</c:v>
                </c:pt>
                <c:pt idx="693" formatCode="0.00E+00">
                  <c:v>14.650000000000073</c:v>
                </c:pt>
                <c:pt idx="694" formatCode="0.00E+00">
                  <c:v>14.700000000000069</c:v>
                </c:pt>
                <c:pt idx="695" formatCode="0.00E+00">
                  <c:v>14.750000000000075</c:v>
                </c:pt>
                <c:pt idx="696" formatCode="0.00E+00">
                  <c:v>14.800000000000075</c:v>
                </c:pt>
                <c:pt idx="697" formatCode="0.00E+00">
                  <c:v>14.850000000000076</c:v>
                </c:pt>
                <c:pt idx="698" formatCode="0.00E+00">
                  <c:v>14.900000000000077</c:v>
                </c:pt>
                <c:pt idx="699" formatCode="0.00E+00">
                  <c:v>14.950000000000077</c:v>
                </c:pt>
                <c:pt idx="700" formatCode="0.00E+00">
                  <c:v>15.000000000000078</c:v>
                </c:pt>
                <c:pt idx="701" formatCode="0.00E+00">
                  <c:v>15.050000000000079</c:v>
                </c:pt>
                <c:pt idx="702" formatCode="0.00E+00">
                  <c:v>15.10000000000008</c:v>
                </c:pt>
                <c:pt idx="703" formatCode="0.00E+00">
                  <c:v>15.15000000000008</c:v>
                </c:pt>
                <c:pt idx="704" formatCode="0.00E+00">
                  <c:v>15.200000000000081</c:v>
                </c:pt>
                <c:pt idx="705" formatCode="0.00E+00">
                  <c:v>15.250000000000082</c:v>
                </c:pt>
                <c:pt idx="706" formatCode="0.00E+00">
                  <c:v>15.300000000000082</c:v>
                </c:pt>
                <c:pt idx="707" formatCode="0.00E+00">
                  <c:v>15.350000000000094</c:v>
                </c:pt>
                <c:pt idx="708" formatCode="0.00E+00">
                  <c:v>15.400000000000084</c:v>
                </c:pt>
                <c:pt idx="709" formatCode="0.00E+00">
                  <c:v>15.450000000000086</c:v>
                </c:pt>
                <c:pt idx="710" formatCode="0.00E+00">
                  <c:v>15.500000000000085</c:v>
                </c:pt>
                <c:pt idx="711" formatCode="0.00E+00">
                  <c:v>15.550000000000086</c:v>
                </c:pt>
                <c:pt idx="712" formatCode="0.00E+00">
                  <c:v>15.600000000000087</c:v>
                </c:pt>
                <c:pt idx="713" formatCode="0.00E+00">
                  <c:v>15.650000000000087</c:v>
                </c:pt>
                <c:pt idx="714" formatCode="0.00E+00">
                  <c:v>15.700000000000088</c:v>
                </c:pt>
                <c:pt idx="715" formatCode="0.00E+00">
                  <c:v>15.750000000000089</c:v>
                </c:pt>
                <c:pt idx="716" formatCode="0.00E+00">
                  <c:v>15.8000000000001</c:v>
                </c:pt>
                <c:pt idx="717" formatCode="0.00E+00">
                  <c:v>15.850000000000101</c:v>
                </c:pt>
                <c:pt idx="718" formatCode="0.00E+00">
                  <c:v>15.900000000000096</c:v>
                </c:pt>
                <c:pt idx="719" formatCode="0.00E+00">
                  <c:v>15.950000000000102</c:v>
                </c:pt>
                <c:pt idx="720" formatCode="0.00E+00">
                  <c:v>16.000000000000092</c:v>
                </c:pt>
                <c:pt idx="721" formatCode="0.00E+00">
                  <c:v>16.050000000000093</c:v>
                </c:pt>
                <c:pt idx="722" formatCode="0.00E+00">
                  <c:v>16.100000000000094</c:v>
                </c:pt>
                <c:pt idx="723" formatCode="0.00E+00">
                  <c:v>16.150000000000095</c:v>
                </c:pt>
                <c:pt idx="724" formatCode="0.00E+00">
                  <c:v>16.200000000000092</c:v>
                </c:pt>
                <c:pt idx="725" formatCode="0.00E+00">
                  <c:v>16.250000000000096</c:v>
                </c:pt>
                <c:pt idx="726" formatCode="0.00E+00">
                  <c:v>16.300000000000097</c:v>
                </c:pt>
                <c:pt idx="727" formatCode="0.00E+00">
                  <c:v>16.350000000000097</c:v>
                </c:pt>
                <c:pt idx="728" formatCode="0.00E+00">
                  <c:v>16.400000000000087</c:v>
                </c:pt>
                <c:pt idx="729" formatCode="0.00E+00">
                  <c:v>16.450000000000099</c:v>
                </c:pt>
                <c:pt idx="730" formatCode="0.00E+00">
                  <c:v>16.500000000000099</c:v>
                </c:pt>
                <c:pt idx="731" formatCode="0.00E+00">
                  <c:v>16.5500000000001</c:v>
                </c:pt>
                <c:pt idx="732" formatCode="0.00E+00">
                  <c:v>16.600000000000101</c:v>
                </c:pt>
                <c:pt idx="733" formatCode="0.00E+00">
                  <c:v>16.650000000000105</c:v>
                </c:pt>
                <c:pt idx="734" formatCode="0.00E+00">
                  <c:v>16.700000000000102</c:v>
                </c:pt>
                <c:pt idx="735" formatCode="0.00E+00">
                  <c:v>16.750000000000103</c:v>
                </c:pt>
                <c:pt idx="736" formatCode="0.00E+00">
                  <c:v>16.800000000000104</c:v>
                </c:pt>
                <c:pt idx="737" formatCode="0.00E+00">
                  <c:v>16.850000000000104</c:v>
                </c:pt>
                <c:pt idx="738" formatCode="0.00E+00">
                  <c:v>16.900000000000102</c:v>
                </c:pt>
                <c:pt idx="739" formatCode="0.00E+00">
                  <c:v>16.950000000000106</c:v>
                </c:pt>
                <c:pt idx="740" formatCode="0.00E+00">
                  <c:v>17.000000000000107</c:v>
                </c:pt>
                <c:pt idx="741" formatCode="0.00E+00">
                  <c:v>17.050000000000107</c:v>
                </c:pt>
                <c:pt idx="742" formatCode="0.00E+00">
                  <c:v>17.100000000000108</c:v>
                </c:pt>
                <c:pt idx="743" formatCode="0.00E+00">
                  <c:v>17.15000000000013</c:v>
                </c:pt>
                <c:pt idx="744" formatCode="0.00E+00">
                  <c:v>17.200000000000109</c:v>
                </c:pt>
                <c:pt idx="745" formatCode="0.00E+00">
                  <c:v>17.25000000000011</c:v>
                </c:pt>
                <c:pt idx="746" formatCode="0.00E+00">
                  <c:v>17.300000000000111</c:v>
                </c:pt>
                <c:pt idx="747" formatCode="0.00E+00">
                  <c:v>17.350000000000115</c:v>
                </c:pt>
                <c:pt idx="748" formatCode="0.00E+00">
                  <c:v>17.400000000000112</c:v>
                </c:pt>
                <c:pt idx="749" formatCode="0.00E+00">
                  <c:v>17.450000000000113</c:v>
                </c:pt>
                <c:pt idx="750" formatCode="0.00E+00">
                  <c:v>17.500000000000114</c:v>
                </c:pt>
                <c:pt idx="751" formatCode="0.00E+00">
                  <c:v>17.550000000000114</c:v>
                </c:pt>
                <c:pt idx="752" formatCode="0.00E+00">
                  <c:v>17.600000000000115</c:v>
                </c:pt>
                <c:pt idx="753" formatCode="0.00E+00">
                  <c:v>17.65000000000013</c:v>
                </c:pt>
                <c:pt idx="754" formatCode="0.00E+00">
                  <c:v>17.700000000000117</c:v>
                </c:pt>
                <c:pt idx="755" formatCode="0.00E+00">
                  <c:v>17.750000000000117</c:v>
                </c:pt>
                <c:pt idx="756" formatCode="0.00E+00">
                  <c:v>17.800000000000118</c:v>
                </c:pt>
                <c:pt idx="757" formatCode="0.00E+00">
                  <c:v>17.850000000000133</c:v>
                </c:pt>
                <c:pt idx="758" formatCode="0.00E+00">
                  <c:v>17.900000000000119</c:v>
                </c:pt>
                <c:pt idx="759" formatCode="0.00E+00">
                  <c:v>17.95000000000012</c:v>
                </c:pt>
                <c:pt idx="760" formatCode="0.00E+00">
                  <c:v>18.000000000000121</c:v>
                </c:pt>
                <c:pt idx="761" formatCode="0.00E+00">
                  <c:v>18.050000000000125</c:v>
                </c:pt>
                <c:pt idx="762" formatCode="0.00E+00">
                  <c:v>18.100000000000133</c:v>
                </c:pt>
                <c:pt idx="763" formatCode="0.00E+00">
                  <c:v>18.15000000000013</c:v>
                </c:pt>
                <c:pt idx="764" formatCode="0.00E+00">
                  <c:v>18.200000000000124</c:v>
                </c:pt>
                <c:pt idx="765" formatCode="0.00E+00">
                  <c:v>18.250000000000124</c:v>
                </c:pt>
                <c:pt idx="766" formatCode="0.00E+00">
                  <c:v>18.300000000000125</c:v>
                </c:pt>
                <c:pt idx="767" formatCode="0.00E+00">
                  <c:v>18.350000000000133</c:v>
                </c:pt>
                <c:pt idx="768" formatCode="0.00E+00">
                  <c:v>18.400000000000126</c:v>
                </c:pt>
                <c:pt idx="769" formatCode="0.00E+00">
                  <c:v>18.450000000000127</c:v>
                </c:pt>
                <c:pt idx="770" formatCode="0.00E+00">
                  <c:v>18.500000000000128</c:v>
                </c:pt>
                <c:pt idx="771" formatCode="0.00E+00">
                  <c:v>18.550000000000132</c:v>
                </c:pt>
                <c:pt idx="772" formatCode="0.00E+00">
                  <c:v>18.600000000000133</c:v>
                </c:pt>
                <c:pt idx="773" formatCode="0.00E+00">
                  <c:v>18.65000000000013</c:v>
                </c:pt>
                <c:pt idx="774" formatCode="0.00E+00">
                  <c:v>18.700000000000127</c:v>
                </c:pt>
                <c:pt idx="775" formatCode="0.00E+00">
                  <c:v>18.750000000000128</c:v>
                </c:pt>
                <c:pt idx="776" formatCode="0.00E+00">
                  <c:v>18.800000000000132</c:v>
                </c:pt>
                <c:pt idx="777" formatCode="0.00E+00">
                  <c:v>18.850000000000133</c:v>
                </c:pt>
                <c:pt idx="778" formatCode="0.00E+00">
                  <c:v>18.900000000000126</c:v>
                </c:pt>
                <c:pt idx="779" formatCode="0.00E+00">
                  <c:v>18.950000000000127</c:v>
                </c:pt>
                <c:pt idx="780" formatCode="0.00E+00">
                  <c:v>19.000000000000128</c:v>
                </c:pt>
                <c:pt idx="781" formatCode="0.00E+00">
                  <c:v>19.050000000000136</c:v>
                </c:pt>
                <c:pt idx="782" formatCode="0.00E+00">
                  <c:v>19.100000000000136</c:v>
                </c:pt>
                <c:pt idx="783" formatCode="0.00E+00">
                  <c:v>19.150000000000137</c:v>
                </c:pt>
                <c:pt idx="784" formatCode="0.00E+00">
                  <c:v>19.200000000000127</c:v>
                </c:pt>
                <c:pt idx="785" formatCode="0.00E+00">
                  <c:v>19.250000000000139</c:v>
                </c:pt>
                <c:pt idx="786" formatCode="0.00E+00">
                  <c:v>19.300000000000139</c:v>
                </c:pt>
                <c:pt idx="787" formatCode="0.00E+00">
                  <c:v>19.35000000000014</c:v>
                </c:pt>
                <c:pt idx="788" formatCode="0.00E+00">
                  <c:v>19.400000000000126</c:v>
                </c:pt>
                <c:pt idx="789" formatCode="0.00E+00">
                  <c:v>19.450000000000127</c:v>
                </c:pt>
                <c:pt idx="790" formatCode="0.00E+00">
                  <c:v>19.500000000000142</c:v>
                </c:pt>
                <c:pt idx="791" formatCode="0.00E+00">
                  <c:v>19.550000000000143</c:v>
                </c:pt>
                <c:pt idx="792" formatCode="0.00E+00">
                  <c:v>19.600000000000144</c:v>
                </c:pt>
                <c:pt idx="793" formatCode="0.00E+00">
                  <c:v>19.650000000000144</c:v>
                </c:pt>
                <c:pt idx="794" formatCode="0.00E+00">
                  <c:v>19.700000000000127</c:v>
                </c:pt>
                <c:pt idx="795" formatCode="0.00E+00">
                  <c:v>19.750000000000146</c:v>
                </c:pt>
                <c:pt idx="796" formatCode="0.00E+00">
                  <c:v>19.800000000000146</c:v>
                </c:pt>
                <c:pt idx="797" formatCode="0.00E+00">
                  <c:v>19.850000000000147</c:v>
                </c:pt>
                <c:pt idx="798" formatCode="0.00E+00">
                  <c:v>19.900000000000126</c:v>
                </c:pt>
                <c:pt idx="799" formatCode="0.00E+00">
                  <c:v>19.950000000000149</c:v>
                </c:pt>
                <c:pt idx="800" formatCode="0.00E+00">
                  <c:v>20.000000000000149</c:v>
                </c:pt>
                <c:pt idx="801" formatCode="0.00E+00">
                  <c:v>20.05000000000015</c:v>
                </c:pt>
                <c:pt idx="802" formatCode="0.00E+00">
                  <c:v>20.100000000000151</c:v>
                </c:pt>
                <c:pt idx="803" formatCode="0.00E+00">
                  <c:v>20.150000000000151</c:v>
                </c:pt>
                <c:pt idx="804" formatCode="0.00E+00">
                  <c:v>20.200000000000152</c:v>
                </c:pt>
                <c:pt idx="805" formatCode="0.00E+00">
                  <c:v>20.250000000000153</c:v>
                </c:pt>
                <c:pt idx="806" formatCode="0.00E+00">
                  <c:v>20.300000000000153</c:v>
                </c:pt>
                <c:pt idx="807" formatCode="0.00E+00">
                  <c:v>20.350000000000154</c:v>
                </c:pt>
                <c:pt idx="808" formatCode="0.00E+00">
                  <c:v>20.400000000000134</c:v>
                </c:pt>
                <c:pt idx="809" formatCode="0.00E+00">
                  <c:v>20.450000000000156</c:v>
                </c:pt>
                <c:pt idx="810" formatCode="0.00E+00">
                  <c:v>20.500000000000156</c:v>
                </c:pt>
                <c:pt idx="811" formatCode="0.00E+00">
                  <c:v>20.550000000000157</c:v>
                </c:pt>
                <c:pt idx="812" formatCode="0.00E+00">
                  <c:v>20.600000000000158</c:v>
                </c:pt>
                <c:pt idx="813" formatCode="0.00E+00">
                  <c:v>20.650000000000158</c:v>
                </c:pt>
                <c:pt idx="814" formatCode="0.00E+00">
                  <c:v>20.700000000000159</c:v>
                </c:pt>
                <c:pt idx="815" formatCode="0.00E+00">
                  <c:v>20.75000000000016</c:v>
                </c:pt>
                <c:pt idx="816" formatCode="0.00E+00">
                  <c:v>20.800000000000161</c:v>
                </c:pt>
                <c:pt idx="817" formatCode="0.00E+00">
                  <c:v>20.850000000000161</c:v>
                </c:pt>
                <c:pt idx="818" formatCode="0.00E+00">
                  <c:v>20.900000000000162</c:v>
                </c:pt>
                <c:pt idx="819" formatCode="0.00E+00">
                  <c:v>20.950000000000163</c:v>
                </c:pt>
                <c:pt idx="820" formatCode="0.00E+00">
                  <c:v>21.000000000000163</c:v>
                </c:pt>
                <c:pt idx="821" formatCode="0.00E+00">
                  <c:v>21.050000000000164</c:v>
                </c:pt>
                <c:pt idx="822" formatCode="0.00E+00">
                  <c:v>21.100000000000165</c:v>
                </c:pt>
                <c:pt idx="823" formatCode="0.00E+00">
                  <c:v>21.150000000000187</c:v>
                </c:pt>
                <c:pt idx="824" formatCode="0.00E+00">
                  <c:v>21.200000000000166</c:v>
                </c:pt>
                <c:pt idx="825" formatCode="0.00E+00">
                  <c:v>21.250000000000167</c:v>
                </c:pt>
                <c:pt idx="826" formatCode="0.00E+00">
                  <c:v>21.300000000000168</c:v>
                </c:pt>
                <c:pt idx="827" formatCode="0.00E+00">
                  <c:v>21.350000000000168</c:v>
                </c:pt>
                <c:pt idx="828" formatCode="0.00E+00">
                  <c:v>21.400000000000169</c:v>
                </c:pt>
                <c:pt idx="829" formatCode="0.00E+00">
                  <c:v>21.45000000000017</c:v>
                </c:pt>
                <c:pt idx="830" formatCode="0.00E+00">
                  <c:v>21.500000000000171</c:v>
                </c:pt>
                <c:pt idx="831" formatCode="0.00E+00">
                  <c:v>21.550000000000171</c:v>
                </c:pt>
                <c:pt idx="832" formatCode="0.00E+00">
                  <c:v>21.60000000000019</c:v>
                </c:pt>
                <c:pt idx="833" formatCode="0.00E+00">
                  <c:v>21.65000000000019</c:v>
                </c:pt>
                <c:pt idx="834" formatCode="0.00E+00">
                  <c:v>21.700000000000173</c:v>
                </c:pt>
                <c:pt idx="835" formatCode="0.00E+00">
                  <c:v>21.750000000000174</c:v>
                </c:pt>
                <c:pt idx="836" formatCode="0.00E+00">
                  <c:v>21.800000000000175</c:v>
                </c:pt>
                <c:pt idx="837" formatCode="0.00E+00">
                  <c:v>21.85000000000019</c:v>
                </c:pt>
                <c:pt idx="838" formatCode="0.00E+00">
                  <c:v>21.900000000000176</c:v>
                </c:pt>
                <c:pt idx="839" formatCode="0.00E+00">
                  <c:v>21.950000000000177</c:v>
                </c:pt>
                <c:pt idx="840" formatCode="0.00E+00">
                  <c:v>22.000000000000178</c:v>
                </c:pt>
                <c:pt idx="841" formatCode="0.00E+00">
                  <c:v>22.050000000000178</c:v>
                </c:pt>
                <c:pt idx="842" formatCode="0.00E+00">
                  <c:v>22.10000000000019</c:v>
                </c:pt>
                <c:pt idx="843" formatCode="0.00E+00">
                  <c:v>22.15000000000019</c:v>
                </c:pt>
                <c:pt idx="844" formatCode="0.00E+00">
                  <c:v>22.20000000000018</c:v>
                </c:pt>
                <c:pt idx="845" formatCode="0.00E+00">
                  <c:v>22.250000000000181</c:v>
                </c:pt>
                <c:pt idx="846" formatCode="0.00E+00">
                  <c:v>22.300000000000185</c:v>
                </c:pt>
                <c:pt idx="847" formatCode="0.00E+00">
                  <c:v>22.35000000000019</c:v>
                </c:pt>
                <c:pt idx="848" formatCode="0.00E+00">
                  <c:v>22.400000000000183</c:v>
                </c:pt>
                <c:pt idx="849" formatCode="0.00E+00">
                  <c:v>22.450000000000184</c:v>
                </c:pt>
                <c:pt idx="850" formatCode="0.00E+00">
                  <c:v>22.500000000000185</c:v>
                </c:pt>
                <c:pt idx="851" formatCode="0.00E+00">
                  <c:v>22.550000000000185</c:v>
                </c:pt>
                <c:pt idx="852" formatCode="0.00E+00">
                  <c:v>22.60000000000019</c:v>
                </c:pt>
                <c:pt idx="853" formatCode="0.00E+00">
                  <c:v>22.65000000000019</c:v>
                </c:pt>
                <c:pt idx="854" formatCode="0.00E+00">
                  <c:v>22.700000000000188</c:v>
                </c:pt>
                <c:pt idx="855" formatCode="0.00E+00">
                  <c:v>22.750000000000188</c:v>
                </c:pt>
                <c:pt idx="856" formatCode="0.00E+00">
                  <c:v>22.800000000000193</c:v>
                </c:pt>
                <c:pt idx="857" formatCode="0.00E+00">
                  <c:v>22.85000000000019</c:v>
                </c:pt>
                <c:pt idx="858" formatCode="0.00E+00">
                  <c:v>22.900000000000187</c:v>
                </c:pt>
                <c:pt idx="859" formatCode="0.00E+00">
                  <c:v>22.950000000000188</c:v>
                </c:pt>
                <c:pt idx="860" formatCode="0.00E+00">
                  <c:v>23.000000000000192</c:v>
                </c:pt>
                <c:pt idx="861" formatCode="0.00E+00">
                  <c:v>23.050000000000193</c:v>
                </c:pt>
                <c:pt idx="862" formatCode="0.00E+00">
                  <c:v>23.100000000000193</c:v>
                </c:pt>
                <c:pt idx="863" formatCode="0.00E+00">
                  <c:v>23.150000000000194</c:v>
                </c:pt>
                <c:pt idx="864" formatCode="0.00E+00">
                  <c:v>23.200000000000188</c:v>
                </c:pt>
                <c:pt idx="865" formatCode="0.00E+00">
                  <c:v>23.250000000000192</c:v>
                </c:pt>
                <c:pt idx="866" formatCode="0.00E+00">
                  <c:v>23.300000000000196</c:v>
                </c:pt>
                <c:pt idx="867" formatCode="0.00E+00">
                  <c:v>23.350000000000197</c:v>
                </c:pt>
                <c:pt idx="868" formatCode="0.00E+00">
                  <c:v>23.400000000000187</c:v>
                </c:pt>
                <c:pt idx="869" formatCode="0.00E+00">
                  <c:v>23.450000000000188</c:v>
                </c:pt>
                <c:pt idx="870" formatCode="0.00E+00">
                  <c:v>23.500000000000199</c:v>
                </c:pt>
                <c:pt idx="871" formatCode="0.00E+00">
                  <c:v>23.5500000000002</c:v>
                </c:pt>
                <c:pt idx="872" formatCode="0.00E+00">
                  <c:v>23.6000000000002</c:v>
                </c:pt>
                <c:pt idx="873" formatCode="0.00E+00">
                  <c:v>23.650000000000201</c:v>
                </c:pt>
                <c:pt idx="874" formatCode="0.00E+00">
                  <c:v>23.700000000000202</c:v>
                </c:pt>
                <c:pt idx="875" formatCode="0.00E+00">
                  <c:v>23.750000000000203</c:v>
                </c:pt>
                <c:pt idx="876" formatCode="0.00E+00">
                  <c:v>23.800000000000203</c:v>
                </c:pt>
                <c:pt idx="877" formatCode="0.00E+00">
                  <c:v>23.850000000000204</c:v>
                </c:pt>
                <c:pt idx="878" formatCode="0.00E+00">
                  <c:v>23.900000000000187</c:v>
                </c:pt>
                <c:pt idx="879" formatCode="0.00E+00">
                  <c:v>23.950000000000202</c:v>
                </c:pt>
                <c:pt idx="880" formatCode="0.00E+00">
                  <c:v>24.000000000000206</c:v>
                </c:pt>
                <c:pt idx="881" formatCode="0.00E+00">
                  <c:v>24.050000000000207</c:v>
                </c:pt>
                <c:pt idx="882" formatCode="0.00E+00">
                  <c:v>24.100000000000207</c:v>
                </c:pt>
                <c:pt idx="883" formatCode="0.00E+00">
                  <c:v>24.150000000000208</c:v>
                </c:pt>
                <c:pt idx="884" formatCode="0.00E+00">
                  <c:v>24.200000000000209</c:v>
                </c:pt>
                <c:pt idx="885" formatCode="0.00E+00">
                  <c:v>24.25000000000021</c:v>
                </c:pt>
                <c:pt idx="886" formatCode="0.00E+00">
                  <c:v>24.30000000000021</c:v>
                </c:pt>
                <c:pt idx="887" formatCode="0.00E+00">
                  <c:v>24.350000000000211</c:v>
                </c:pt>
                <c:pt idx="888" formatCode="0.00E+00">
                  <c:v>24.400000000000212</c:v>
                </c:pt>
                <c:pt idx="889" formatCode="0.00E+00">
                  <c:v>24.450000000000212</c:v>
                </c:pt>
                <c:pt idx="890" formatCode="0.00E+00">
                  <c:v>24.500000000000213</c:v>
                </c:pt>
                <c:pt idx="891" formatCode="0.00E+00">
                  <c:v>24.550000000000214</c:v>
                </c:pt>
                <c:pt idx="892" formatCode="0.00E+00">
                  <c:v>24.600000000000215</c:v>
                </c:pt>
                <c:pt idx="893" formatCode="0.00E+00">
                  <c:v>24.650000000000215</c:v>
                </c:pt>
                <c:pt idx="894" formatCode="0.00E+00">
                  <c:v>24.700000000000216</c:v>
                </c:pt>
                <c:pt idx="895" formatCode="0.00E+00">
                  <c:v>24.750000000000217</c:v>
                </c:pt>
                <c:pt idx="896" formatCode="0.00E+00">
                  <c:v>24.800000000000217</c:v>
                </c:pt>
                <c:pt idx="897" formatCode="0.00E+00">
                  <c:v>24.850000000000218</c:v>
                </c:pt>
                <c:pt idx="898" formatCode="0.00E+00">
                  <c:v>24.900000000000219</c:v>
                </c:pt>
                <c:pt idx="899" formatCode="0.00E+00">
                  <c:v>24.95000000000022</c:v>
                </c:pt>
                <c:pt idx="900" formatCode="0.00E+00">
                  <c:v>25.00000000000022</c:v>
                </c:pt>
                <c:pt idx="901" formatCode="0.00E+00">
                  <c:v>25.050000000000221</c:v>
                </c:pt>
                <c:pt idx="902" formatCode="0.00E+00">
                  <c:v>25.100000000000225</c:v>
                </c:pt>
                <c:pt idx="903" formatCode="0.00E+00">
                  <c:v>25.15000000000023</c:v>
                </c:pt>
                <c:pt idx="904" formatCode="0.00E+00">
                  <c:v>25.200000000000223</c:v>
                </c:pt>
                <c:pt idx="905" formatCode="0.00E+00">
                  <c:v>25.250000000000224</c:v>
                </c:pt>
                <c:pt idx="906" formatCode="0.00E+00">
                  <c:v>25.300000000000225</c:v>
                </c:pt>
                <c:pt idx="907" formatCode="0.00E+00">
                  <c:v>25.350000000000225</c:v>
                </c:pt>
                <c:pt idx="908" formatCode="0.00E+00">
                  <c:v>25.400000000000226</c:v>
                </c:pt>
                <c:pt idx="909" formatCode="0.00E+00">
                  <c:v>25.450000000000227</c:v>
                </c:pt>
                <c:pt idx="910" formatCode="0.00E+00">
                  <c:v>25.500000000000227</c:v>
                </c:pt>
                <c:pt idx="911" formatCode="0.00E+00">
                  <c:v>25.550000000000228</c:v>
                </c:pt>
                <c:pt idx="912" formatCode="0.00E+00">
                  <c:v>25.600000000000232</c:v>
                </c:pt>
                <c:pt idx="913" formatCode="0.00E+00">
                  <c:v>25.65000000000023</c:v>
                </c:pt>
                <c:pt idx="914" formatCode="0.00E+00">
                  <c:v>25.700000000000227</c:v>
                </c:pt>
                <c:pt idx="915" formatCode="0.00E+00">
                  <c:v>25.750000000000227</c:v>
                </c:pt>
                <c:pt idx="916" formatCode="0.00E+00">
                  <c:v>25.800000000000232</c:v>
                </c:pt>
                <c:pt idx="917" formatCode="0.00E+00">
                  <c:v>25.850000000000232</c:v>
                </c:pt>
                <c:pt idx="918" formatCode="0.00E+00">
                  <c:v>25.900000000000226</c:v>
                </c:pt>
                <c:pt idx="919" formatCode="0.00E+00">
                  <c:v>25.950000000000227</c:v>
                </c:pt>
                <c:pt idx="920" formatCode="0.00E+00">
                  <c:v>26.000000000000227</c:v>
                </c:pt>
                <c:pt idx="921" formatCode="0.00E+00">
                  <c:v>26.050000000000232</c:v>
                </c:pt>
                <c:pt idx="922" formatCode="0.00E+00">
                  <c:v>26.100000000000236</c:v>
                </c:pt>
                <c:pt idx="923" formatCode="0.00E+00">
                  <c:v>26.150000000000237</c:v>
                </c:pt>
                <c:pt idx="924" formatCode="0.00E+00">
                  <c:v>26.200000000000227</c:v>
                </c:pt>
                <c:pt idx="925" formatCode="0.00E+00">
                  <c:v>26.250000000000227</c:v>
                </c:pt>
                <c:pt idx="926" formatCode="0.00E+00">
                  <c:v>26.300000000000239</c:v>
                </c:pt>
                <c:pt idx="927" formatCode="0.00E+00">
                  <c:v>26.350000000000239</c:v>
                </c:pt>
                <c:pt idx="928" formatCode="0.00E+00">
                  <c:v>26.400000000000226</c:v>
                </c:pt>
                <c:pt idx="929" formatCode="0.00E+00">
                  <c:v>26.450000000000227</c:v>
                </c:pt>
                <c:pt idx="930" formatCode="0.00E+00">
                  <c:v>26.500000000000242</c:v>
                </c:pt>
                <c:pt idx="931" formatCode="0.00E+00">
                  <c:v>26.550000000000242</c:v>
                </c:pt>
                <c:pt idx="932" formatCode="0.00E+00">
                  <c:v>26.600000000000243</c:v>
                </c:pt>
                <c:pt idx="933" formatCode="0.00E+00">
                  <c:v>26.650000000000244</c:v>
                </c:pt>
                <c:pt idx="934" formatCode="0.00E+00">
                  <c:v>26.700000000000227</c:v>
                </c:pt>
                <c:pt idx="935" formatCode="0.00E+00">
                  <c:v>26.750000000000242</c:v>
                </c:pt>
                <c:pt idx="936" formatCode="0.00E+00">
                  <c:v>26.800000000000246</c:v>
                </c:pt>
                <c:pt idx="937" formatCode="0.00E+00">
                  <c:v>26.850000000000247</c:v>
                </c:pt>
                <c:pt idx="938" formatCode="0.00E+00">
                  <c:v>26.900000000000226</c:v>
                </c:pt>
                <c:pt idx="939" formatCode="0.00E+00">
                  <c:v>26.950000000000227</c:v>
                </c:pt>
                <c:pt idx="940" formatCode="0.00E+00">
                  <c:v>27.000000000000249</c:v>
                </c:pt>
                <c:pt idx="941" formatCode="0.00E+00">
                  <c:v>27.050000000000249</c:v>
                </c:pt>
                <c:pt idx="942" formatCode="0.00E+00">
                  <c:v>27.10000000000025</c:v>
                </c:pt>
                <c:pt idx="943" formatCode="0.00E+00">
                  <c:v>27.150000000000251</c:v>
                </c:pt>
                <c:pt idx="944" formatCode="0.00E+00">
                  <c:v>27.200000000000252</c:v>
                </c:pt>
                <c:pt idx="945" formatCode="0.00E+00">
                  <c:v>27.250000000000252</c:v>
                </c:pt>
                <c:pt idx="946" formatCode="0.00E+00">
                  <c:v>27.300000000000253</c:v>
                </c:pt>
                <c:pt idx="947" formatCode="0.00E+00">
                  <c:v>27.350000000000254</c:v>
                </c:pt>
                <c:pt idx="948" formatCode="0.00E+00">
                  <c:v>27.400000000000233</c:v>
                </c:pt>
                <c:pt idx="949" formatCode="0.00E+00">
                  <c:v>27.450000000000252</c:v>
                </c:pt>
                <c:pt idx="950" formatCode="0.00E+00">
                  <c:v>27.500000000000256</c:v>
                </c:pt>
                <c:pt idx="951" formatCode="0.00E+00">
                  <c:v>27.550000000000257</c:v>
                </c:pt>
                <c:pt idx="952" formatCode="0.00E+00">
                  <c:v>27.600000000000257</c:v>
                </c:pt>
                <c:pt idx="953" formatCode="0.00E+00">
                  <c:v>27.650000000000258</c:v>
                </c:pt>
                <c:pt idx="954" formatCode="0.00E+00">
                  <c:v>27.700000000000259</c:v>
                </c:pt>
                <c:pt idx="955" formatCode="0.00E+00">
                  <c:v>27.750000000000259</c:v>
                </c:pt>
                <c:pt idx="956" formatCode="0.00E+00">
                  <c:v>27.80000000000026</c:v>
                </c:pt>
                <c:pt idx="957" formatCode="0.00E+00">
                  <c:v>27.850000000000261</c:v>
                </c:pt>
                <c:pt idx="958" formatCode="0.00E+00">
                  <c:v>27.90000000000024</c:v>
                </c:pt>
                <c:pt idx="959" formatCode="0.00E+00">
                  <c:v>27.950000000000262</c:v>
                </c:pt>
                <c:pt idx="960" formatCode="0.00E+00">
                  <c:v>28.000000000000263</c:v>
                </c:pt>
                <c:pt idx="961" formatCode="0.00E+00">
                  <c:v>28.050000000000264</c:v>
                </c:pt>
                <c:pt idx="962" formatCode="0.00E+00">
                  <c:v>28.100000000000264</c:v>
                </c:pt>
                <c:pt idx="963" formatCode="0.00E+00">
                  <c:v>28.150000000000265</c:v>
                </c:pt>
                <c:pt idx="964" formatCode="0.00E+00">
                  <c:v>28.200000000000266</c:v>
                </c:pt>
                <c:pt idx="965" formatCode="0.00E+00">
                  <c:v>28.250000000000266</c:v>
                </c:pt>
                <c:pt idx="966" formatCode="0.00E+00">
                  <c:v>28.300000000000267</c:v>
                </c:pt>
                <c:pt idx="967" formatCode="0.00E+00">
                  <c:v>28.350000000000268</c:v>
                </c:pt>
                <c:pt idx="968" formatCode="0.00E+00">
                  <c:v>28.400000000000269</c:v>
                </c:pt>
                <c:pt idx="969" formatCode="0.00E+00">
                  <c:v>28.450000000000269</c:v>
                </c:pt>
                <c:pt idx="970" formatCode="0.00E+00">
                  <c:v>28.50000000000027</c:v>
                </c:pt>
                <c:pt idx="971" formatCode="0.00E+00">
                  <c:v>28.550000000000271</c:v>
                </c:pt>
                <c:pt idx="972" formatCode="0.00E+00">
                  <c:v>28.600000000000271</c:v>
                </c:pt>
                <c:pt idx="973" formatCode="0.00E+00">
                  <c:v>28.65000000000029</c:v>
                </c:pt>
                <c:pt idx="974" formatCode="0.00E+00">
                  <c:v>28.700000000000273</c:v>
                </c:pt>
                <c:pt idx="975" formatCode="0.00E+00">
                  <c:v>28.750000000000274</c:v>
                </c:pt>
                <c:pt idx="976" formatCode="0.00E+00">
                  <c:v>28.800000000000274</c:v>
                </c:pt>
                <c:pt idx="977" formatCode="0.00E+00">
                  <c:v>28.850000000000275</c:v>
                </c:pt>
                <c:pt idx="978" formatCode="0.00E+00">
                  <c:v>28.900000000000276</c:v>
                </c:pt>
                <c:pt idx="979" formatCode="0.00E+00">
                  <c:v>28.950000000000276</c:v>
                </c:pt>
                <c:pt idx="980" formatCode="0.00E+00">
                  <c:v>29.000000000000277</c:v>
                </c:pt>
                <c:pt idx="981" formatCode="0.00E+00">
                  <c:v>29.050000000000278</c:v>
                </c:pt>
                <c:pt idx="982" formatCode="0.00E+00">
                  <c:v>29.100000000000293</c:v>
                </c:pt>
                <c:pt idx="983" formatCode="0.00E+00">
                  <c:v>29.15000000000029</c:v>
                </c:pt>
                <c:pt idx="984" formatCode="0.00E+00">
                  <c:v>29.20000000000028</c:v>
                </c:pt>
                <c:pt idx="985" formatCode="0.00E+00">
                  <c:v>29.250000000000281</c:v>
                </c:pt>
                <c:pt idx="986" formatCode="0.00E+00">
                  <c:v>29.300000000000281</c:v>
                </c:pt>
                <c:pt idx="987" formatCode="0.00E+00">
                  <c:v>29.350000000000293</c:v>
                </c:pt>
                <c:pt idx="988" formatCode="0.00E+00">
                  <c:v>29.400000000000283</c:v>
                </c:pt>
                <c:pt idx="989" formatCode="0.00E+00">
                  <c:v>29.450000000000284</c:v>
                </c:pt>
                <c:pt idx="990" formatCode="0.00E+00">
                  <c:v>29.500000000000284</c:v>
                </c:pt>
                <c:pt idx="991" formatCode="0.00E+00">
                  <c:v>29.550000000000285</c:v>
                </c:pt>
                <c:pt idx="992" formatCode="0.00E+00">
                  <c:v>29.600000000000293</c:v>
                </c:pt>
                <c:pt idx="993" formatCode="0.00E+00">
                  <c:v>29.65000000000029</c:v>
                </c:pt>
                <c:pt idx="994" formatCode="0.00E+00">
                  <c:v>29.700000000000287</c:v>
                </c:pt>
                <c:pt idx="995" formatCode="0.00E+00">
                  <c:v>29.750000000000288</c:v>
                </c:pt>
                <c:pt idx="996" formatCode="0.00E+00">
                  <c:v>29.800000000000288</c:v>
                </c:pt>
                <c:pt idx="997" formatCode="0.00E+00">
                  <c:v>29.850000000000293</c:v>
                </c:pt>
                <c:pt idx="998" formatCode="0.00E+00">
                  <c:v>29.900000000000286</c:v>
                </c:pt>
                <c:pt idx="999" formatCode="0.00E+00">
                  <c:v>29.950000000000287</c:v>
                </c:pt>
              </c:numCache>
            </c:numRef>
          </c:xVal>
          <c:yVal>
            <c:numRef>
              <c:f>'0 degree'!$C$2:$C$1001</c:f>
              <c:numCache>
                <c:formatCode>General</c:formatCode>
                <c:ptCount val="1000"/>
                <c:pt idx="400" formatCode="0.00E+00">
                  <c:v>-7.617743904030403E-9</c:v>
                </c:pt>
                <c:pt idx="401" formatCode="0.00E+00">
                  <c:v>-7.6666029427464583E-9</c:v>
                </c:pt>
                <c:pt idx="402" formatCode="0.00E+00">
                  <c:v>-7.7159098004502795E-9</c:v>
                </c:pt>
                <c:pt idx="403" formatCode="0.00E+00">
                  <c:v>-7.7656686091941275E-9</c:v>
                </c:pt>
                <c:pt idx="404" formatCode="0.00E+00">
                  <c:v>-7.8158833375770346E-9</c:v>
                </c:pt>
                <c:pt idx="405" formatCode="0.00E+00">
                  <c:v>-7.8665578220159727E-9</c:v>
                </c:pt>
                <c:pt idx="406" formatCode="0.00E+00">
                  <c:v>-7.9176958069442995E-9</c:v>
                </c:pt>
                <c:pt idx="407" formatCode="0.00E+00">
                  <c:v>-7.969300986995452E-9</c:v>
                </c:pt>
                <c:pt idx="408" formatCode="0.00E+00">
                  <c:v>-8.0213770482692335E-9</c:v>
                </c:pt>
                <c:pt idx="409" formatCode="0.00E+00">
                  <c:v>-8.0739277082857707E-9</c:v>
                </c:pt>
                <c:pt idx="410" formatCode="0.00E+00">
                  <c:v>-8.1269567530415853E-9</c:v>
                </c:pt>
                <c:pt idx="411" formatCode="0.00E+00">
                  <c:v>-8.1804680669947092E-9</c:v>
                </c:pt>
                <c:pt idx="412" formatCode="0.00E+00">
                  <c:v>-8.2344656548705898E-9</c:v>
                </c:pt>
                <c:pt idx="413" formatCode="0.00E+00">
                  <c:v>-8.2889536555375026E-9</c:v>
                </c:pt>
                <c:pt idx="414" formatCode="0.00E+00">
                  <c:v>-8.3439363467996834E-9</c:v>
                </c:pt>
                <c:pt idx="415" formatCode="0.00E+00">
                  <c:v>-8.3994181423214277E-9</c:v>
                </c:pt>
                <c:pt idx="416" formatCode="0.00E+00">
                  <c:v>-8.4554035814442543E-9</c:v>
                </c:pt>
                <c:pt idx="417" formatCode="0.00E+00">
                  <c:v>-8.5118973125792771E-9</c:v>
                </c:pt>
                <c:pt idx="418" formatCode="0.00E+00">
                  <c:v>-8.5689040732130658E-9</c:v>
                </c:pt>
                <c:pt idx="419" formatCode="0.00E+00">
                  <c:v>-8.626428670095922E-9</c:v>
                </c:pt>
                <c:pt idx="420" formatCode="0.00E+00">
                  <c:v>-8.684475959915628E-9</c:v>
                </c:pt>
                <c:pt idx="421" formatCode="0.00E+00">
                  <c:v>-8.7430508340817361E-9</c:v>
                </c:pt>
                <c:pt idx="422" formatCode="0.00E+00">
                  <c:v>-8.8021582109899423E-9</c:v>
                </c:pt>
                <c:pt idx="423" formatCode="0.00E+00">
                  <c:v>-8.8618030357975085E-9</c:v>
                </c:pt>
                <c:pt idx="424" formatCode="0.00E+00">
                  <c:v>-8.9219902913012419E-9</c:v>
                </c:pt>
                <c:pt idx="425" formatCode="0.00E+00">
                  <c:v>-8.9827250193688626E-9</c:v>
                </c:pt>
                <c:pt idx="426" formatCode="0.00E+00">
                  <c:v>-9.0440123512225775E-9</c:v>
                </c:pt>
                <c:pt idx="427" formatCode="0.00E+00">
                  <c:v>-9.1058575489894656E-9</c:v>
                </c:pt>
                <c:pt idx="428" formatCode="0.00E+00">
                  <c:v>-9.1682660540016361E-9</c:v>
                </c:pt>
                <c:pt idx="429" formatCode="0.00E+00">
                  <c:v>-9.2312435405186018E-9</c:v>
                </c:pt>
                <c:pt idx="430" formatCode="0.00E+00">
                  <c:v>-9.2947959717575502E-9</c:v>
                </c:pt>
                <c:pt idx="431" formatCode="0.00E+00">
                  <c:v>-9.3589296527144159E-9</c:v>
                </c:pt>
                <c:pt idx="432" formatCode="0.00E+00">
                  <c:v>-9.4236512799687464E-9</c:v>
                </c:pt>
                <c:pt idx="433" formatCode="0.00E+00">
                  <c:v>-9.4889679810326803E-9</c:v>
                </c:pt>
                <c:pt idx="434" formatCode="0.00E+00">
                  <c:v>-9.5548873423582572E-9</c:v>
                </c:pt>
                <c:pt idx="435" formatCode="0.00E+00">
                  <c:v>-9.6214174200810117E-9</c:v>
                </c:pt>
                <c:pt idx="436" formatCode="0.00E+00">
                  <c:v>-9.68856673477899E-9</c:v>
                </c:pt>
                <c:pt idx="437" formatCode="0.00E+00">
                  <c:v>-9.7563442468613984E-9</c:v>
                </c:pt>
                <c:pt idx="438" formatCode="0.00E+00">
                  <c:v>-9.8247593117150808E-9</c:v>
                </c:pt>
                <c:pt idx="439" formatCode="0.00E+00">
                  <c:v>-9.8938216171945159E-9</c:v>
                </c:pt>
                <c:pt idx="440" formatCode="0.00E+00">
                  <c:v>-9.9635411017240496E-9</c:v>
                </c:pt>
                <c:pt idx="441" formatCode="0.00E+00">
                  <c:v>-1.0033927862659814E-8</c:v>
                </c:pt>
                <c:pt idx="442" formatCode="0.00E+00">
                  <c:v>-1.0104992053384401E-8</c:v>
                </c:pt>
                <c:pt idx="443" formatCode="0.00E+00">
                  <c:v>-1.0176743776625803E-8</c:v>
                </c:pt>
                <c:pt idx="444" formatCode="0.00E+00">
                  <c:v>-1.0249192979413116E-8</c:v>
                </c:pt>
                <c:pt idx="445" formatCode="0.00E+00">
                  <c:v>-1.0322349356485635E-8</c:v>
                </c:pt>
                <c:pt idx="446" formatCode="0.00E+00">
                  <c:v>-1.0396222269277427E-8</c:v>
                </c:pt>
                <c:pt idx="447" formatCode="0.00E+00">
                  <c:v>-1.0470820681931435E-8</c:v>
                </c:pt>
                <c:pt idx="448" formatCode="0.00E+00">
                  <c:v>-1.054615312384902E-8</c:v>
                </c:pt>
                <c:pt idx="449" formatCode="0.00E+00">
                  <c:v>-1.0622227677150137E-8</c:v>
                </c:pt>
                <c:pt idx="450" formatCode="0.00E+00">
                  <c:v>-1.069905199465583E-8</c:v>
                </c:pt>
                <c:pt idx="451" formatCode="0.00E+00">
                  <c:v>-1.077663334351083E-8</c:v>
                </c:pt>
                <c:pt idx="452" formatCode="0.00E+00">
                  <c:v>-1.0854978675958432E-8</c:v>
                </c:pt>
                <c:pt idx="453" formatCode="0.00E+00">
                  <c:v>-1.0934094719458439E-8</c:v>
                </c:pt>
                <c:pt idx="454" formatCode="0.00E+00">
                  <c:v>-1.101398808327503E-8</c:v>
                </c:pt>
                <c:pt idx="455" formatCode="0.00E+00">
                  <c:v>-1.1094665373986824E-8</c:v>
                </c:pt>
                <c:pt idx="456" formatCode="0.00E+00">
                  <c:v>-1.1176133311552735E-8</c:v>
                </c:pt>
                <c:pt idx="457" formatCode="0.00E+00">
                  <c:v>-1.125839884117773E-8</c:v>
                </c:pt>
                <c:pt idx="458" formatCode="0.00E+00">
                  <c:v>-1.1341469230954243E-8</c:v>
                </c:pt>
                <c:pt idx="459" formatCode="0.00E+00">
                  <c:v>-1.1425352155168035E-8</c:v>
                </c:pt>
                <c:pt idx="460" formatCode="0.00E+00">
                  <c:v>-1.1510055754100545E-8</c:v>
                </c:pt>
                <c:pt idx="461" formatCode="0.00E+00">
                  <c:v>-1.1595588668694042E-8</c:v>
                </c:pt>
                <c:pt idx="462" formatCode="0.00E+00">
                  <c:v>-1.168196005238113E-8</c:v>
                </c:pt>
                <c:pt idx="463" formatCode="0.00E+00">
                  <c:v>-1.1769179554894237E-8</c:v>
                </c:pt>
                <c:pt idx="464" formatCode="0.00E+00">
                  <c:v>-1.185725728552903E-8</c:v>
                </c:pt>
                <c:pt idx="465" formatCode="0.00E+00">
                  <c:v>-1.1946203755249327E-8</c:v>
                </c:pt>
                <c:pt idx="466" formatCode="0.00E+00">
                  <c:v>-1.2036029801640917E-8</c:v>
                </c:pt>
                <c:pt idx="467" formatCode="0.00E+00">
                  <c:v>-1.212674650091542E-8</c:v>
                </c:pt>
                <c:pt idx="468" formatCode="0.00E+00">
                  <c:v>-1.2218365072794901E-8</c:v>
                </c:pt>
                <c:pt idx="469" formatCode="0.00E+00">
                  <c:v>-1.231089677986162E-8</c:v>
                </c:pt>
                <c:pt idx="470" formatCode="0.00E+00">
                  <c:v>-1.2404352828133029E-8</c:v>
                </c:pt>
                <c:pt idx="471" formatCode="0.00E+00">
                  <c:v>-1.249874427316162E-8</c:v>
                </c:pt>
                <c:pt idx="472" formatCode="0.00E+00">
                  <c:v>-1.2594081932517042E-8</c:v>
                </c:pt>
                <c:pt idx="473" formatCode="0.00E+00">
                  <c:v>-1.2690376313359535E-8</c:v>
                </c:pt>
                <c:pt idx="474" formatCode="0.00E+00">
                  <c:v>-1.2787637555190707E-8</c:v>
                </c:pt>
                <c:pt idx="475" formatCode="0.00E+00">
                  <c:v>-1.2885875391166957E-8</c:v>
                </c:pt>
                <c:pt idx="476" formatCode="0.00E+00">
                  <c:v>-1.2985099135025934E-8</c:v>
                </c:pt>
                <c:pt idx="477" formatCode="0.00E+00">
                  <c:v>-1.3085317689412147E-8</c:v>
                </c:pt>
                <c:pt idx="478" formatCode="0.00E+00">
                  <c:v>-1.3186539581686742E-8</c:v>
                </c:pt>
                <c:pt idx="479" formatCode="0.00E+00">
                  <c:v>-1.3288773025651039E-8</c:v>
                </c:pt>
                <c:pt idx="480" formatCode="0.00E+00">
                  <c:v>-1.3392026006082942E-8</c:v>
                </c:pt>
                <c:pt idx="481" formatCode="0.00E+00">
                  <c:v>-1.3496306387483233E-8</c:v>
                </c:pt>
                <c:pt idx="482" formatCode="0.00E+00">
                  <c:v>-1.3601622037663448E-8</c:v>
                </c:pt>
                <c:pt idx="483" formatCode="0.00E+00">
                  <c:v>-1.370798096233173E-8</c:v>
                </c:pt>
                <c:pt idx="484" formatCode="0.00E+00">
                  <c:v>-1.3815391444864937E-8</c:v>
                </c:pt>
                <c:pt idx="485" formatCode="0.00E+00">
                  <c:v>-1.3923862181206935E-8</c:v>
                </c:pt>
                <c:pt idx="486" formatCode="0.00E+00">
                  <c:v>-1.403340239968113E-8</c:v>
                </c:pt>
                <c:pt idx="487" formatCode="0.00E+00">
                  <c:v>-1.4144021962506637E-8</c:v>
                </c:pt>
                <c:pt idx="488" formatCode="0.00E+00">
                  <c:v>-1.4255731436346922E-8</c:v>
                </c:pt>
                <c:pt idx="489" formatCode="0.00E+00">
                  <c:v>-1.4368542130455027E-8</c:v>
                </c:pt>
                <c:pt idx="490" formatCode="0.00E+00">
                  <c:v>-1.4482466095534135E-8</c:v>
                </c:pt>
                <c:pt idx="491" formatCode="0.00E+00">
                  <c:v>-1.459751608188013E-8</c:v>
                </c:pt>
                <c:pt idx="492" formatCode="0.00E+00">
                  <c:v>-1.4713705462765443E-8</c:v>
                </c:pt>
                <c:pt idx="493" formatCode="0.00E+00">
                  <c:v>-1.4831048122237132E-8</c:v>
                </c:pt>
                <c:pt idx="494" formatCode="0.00E+00">
                  <c:v>-1.4949558317142456E-8</c:v>
                </c:pt>
                <c:pt idx="495" formatCode="0.00E+00">
                  <c:v>-1.5069250521225825E-8</c:v>
                </c:pt>
                <c:pt idx="496" formatCode="0.00E+00">
                  <c:v>-1.5190139261852259E-8</c:v>
                </c:pt>
                <c:pt idx="497" formatCode="0.00E+00">
                  <c:v>-1.5312238959804523E-8</c:v>
                </c:pt>
                <c:pt idx="498" formatCode="0.00E+00">
                  <c:v>-1.5435563783899826E-8</c:v>
                </c:pt>
                <c:pt idx="499" formatCode="0.00E+00">
                  <c:v>-1.5560127530101944E-8</c:v>
                </c:pt>
                <c:pt idx="500" formatCode="0.00E+00">
                  <c:v>-1.5685943529466224E-8</c:v>
                </c:pt>
                <c:pt idx="501" formatCode="0.00E+00">
                  <c:v>-1.581302459424844E-8</c:v>
                </c:pt>
                <c:pt idx="502" formatCode="0.00E+00">
                  <c:v>-1.5941383001587657E-8</c:v>
                </c:pt>
                <c:pt idx="503" formatCode="0.00E+00">
                  <c:v>-1.6071030515797747E-8</c:v>
                </c:pt>
                <c:pt idx="504" formatCode="0.00E+00">
                  <c:v>-1.6201978444006063E-8</c:v>
                </c:pt>
                <c:pt idx="505" formatCode="0.00E+00">
                  <c:v>-1.6334237717567163E-8</c:v>
                </c:pt>
                <c:pt idx="506" formatCode="0.00E+00">
                  <c:v>-1.6467818995211846E-8</c:v>
                </c:pt>
                <c:pt idx="507" formatCode="0.00E+00">
                  <c:v>-1.6602732774373244E-8</c:v>
                </c:pt>
                <c:pt idx="508" formatCode="0.00E+00">
                  <c:v>-1.6738989503509039E-8</c:v>
                </c:pt>
                <c:pt idx="509" formatCode="0.00E+00">
                  <c:v>-1.6876599684632661E-8</c:v>
                </c:pt>
                <c:pt idx="510" formatCode="0.00E+00">
                  <c:v>-1.7015573960335351E-8</c:v>
                </c:pt>
                <c:pt idx="511" formatCode="0.00E+00">
                  <c:v>-1.7155923178087446E-8</c:v>
                </c:pt>
                <c:pt idx="512" formatCode="0.00E+00">
                  <c:v>-1.7297658430034244E-8</c:v>
                </c:pt>
                <c:pt idx="513" formatCode="0.00E+00">
                  <c:v>-1.7440791064706455E-8</c:v>
                </c:pt>
                <c:pt idx="514" formatCode="0.00E+00">
                  <c:v>-1.7585332676697151E-8</c:v>
                </c:pt>
                <c:pt idx="515" formatCode="0.00E+00">
                  <c:v>-1.7731295074680344E-8</c:v>
                </c:pt>
                <c:pt idx="516" formatCode="0.00E+00">
                  <c:v>-1.7878690235507652E-8</c:v>
                </c:pt>
                <c:pt idx="517" formatCode="0.00E+00">
                  <c:v>-1.8027530249137579E-8</c:v>
                </c:pt>
                <c:pt idx="518" formatCode="0.00E+00">
                  <c:v>-1.8177827260537865E-8</c:v>
                </c:pt>
                <c:pt idx="519" formatCode="0.00E+00">
                  <c:v>-1.8329593417825059E-8</c:v>
                </c:pt>
                <c:pt idx="520" formatCode="0.00E+00">
                  <c:v>-1.8482840829147356E-8</c:v>
                </c:pt>
                <c:pt idx="521" formatCode="0.00E+00">
                  <c:v>-1.8637581530319559E-8</c:v>
                </c:pt>
                <c:pt idx="522" formatCode="0.00E+00">
                  <c:v>-1.8793827466812077E-8</c:v>
                </c:pt>
                <c:pt idx="523" formatCode="0.00E+00">
                  <c:v>-1.8951590488104359E-8</c:v>
                </c:pt>
                <c:pt idx="524" formatCode="0.00E+00">
                  <c:v>-1.9110882351886756E-8</c:v>
                </c:pt>
                <c:pt idx="525" formatCode="0.00E+00">
                  <c:v>-1.9271714735904557E-8</c:v>
                </c:pt>
                <c:pt idx="526" formatCode="0.00E+00">
                  <c:v>-1.9434099247623861E-8</c:v>
                </c:pt>
                <c:pt idx="527" formatCode="0.00E+00">
                  <c:v>-1.9598047431490339E-8</c:v>
                </c:pt>
                <c:pt idx="528" formatCode="0.00E+00">
                  <c:v>-1.9763570766592977E-8</c:v>
                </c:pt>
                <c:pt idx="529" formatCode="0.00E+00">
                  <c:v>-1.9930680648368578E-8</c:v>
                </c:pt>
                <c:pt idx="530" formatCode="0.00E+00">
                  <c:v>-2.0099388354437431E-8</c:v>
                </c:pt>
                <c:pt idx="531" formatCode="0.00E+00">
                  <c:v>-2.0269704991405234E-8</c:v>
                </c:pt>
                <c:pt idx="532" formatCode="0.00E+00">
                  <c:v>-2.0441641422398662E-8</c:v>
                </c:pt>
                <c:pt idx="533" formatCode="0.00E+00">
                  <c:v>-2.06152081804199E-8</c:v>
                </c:pt>
                <c:pt idx="534" formatCode="0.00E+00">
                  <c:v>-2.0790415364663562E-8</c:v>
                </c:pt>
                <c:pt idx="535" formatCode="0.00E+00">
                  <c:v>-2.0967272532332956E-8</c:v>
                </c:pt>
                <c:pt idx="536" formatCode="0.00E+00">
                  <c:v>-2.1145788582462466E-8</c:v>
                </c:pt>
                <c:pt idx="537" formatCode="0.00E+00">
                  <c:v>-2.1325971643192234E-8</c:v>
                </c:pt>
                <c:pt idx="538" formatCode="0.00E+00">
                  <c:v>-2.1507828965470981E-8</c:v>
                </c:pt>
                <c:pt idx="539" formatCode="0.00E+00">
                  <c:v>-2.1691366823906006E-8</c:v>
                </c:pt>
                <c:pt idx="540" formatCode="0.00E+00">
                  <c:v>-2.1876590427650388E-8</c:v>
                </c:pt>
                <c:pt idx="541" formatCode="0.00E+00">
                  <c:v>-2.2063503850035648E-8</c:v>
                </c:pt>
                <c:pt idx="542" formatCode="0.00E+00">
                  <c:v>-2.2252109968880253E-8</c:v>
                </c:pt>
                <c:pt idx="543" formatCode="0.00E+00">
                  <c:v>-2.2442410419362401E-8</c:v>
                </c:pt>
                <c:pt idx="544" formatCode="0.00E+00">
                  <c:v>-2.2634405566123708E-8</c:v>
                </c:pt>
                <c:pt idx="545" formatCode="0.00E+00">
                  <c:v>-2.2828094482881854E-8</c:v>
                </c:pt>
                <c:pt idx="546" formatCode="0.00E+00">
                  <c:v>-2.3023474958702534E-8</c:v>
                </c:pt>
                <c:pt idx="547" formatCode="0.00E+00">
                  <c:v>-2.3220543517124182E-8</c:v>
                </c:pt>
                <c:pt idx="548" formatCode="0.00E+00">
                  <c:v>-2.341929545510719E-8</c:v>
                </c:pt>
                <c:pt idx="549" formatCode="0.00E+00">
                  <c:v>-2.3619724920501154E-8</c:v>
                </c:pt>
                <c:pt idx="550" formatCode="0.00E+00">
                  <c:v>-2.3821825016774201E-8</c:v>
                </c:pt>
                <c:pt idx="551" formatCode="0.00E+00">
                  <c:v>-2.4025587956365161E-8</c:v>
                </c:pt>
                <c:pt idx="552" formatCode="0.00E+00">
                  <c:v>-2.423100525178488E-8</c:v>
                </c:pt>
                <c:pt idx="553" formatCode="0.00E+00">
                  <c:v>-2.4438067956371075E-8</c:v>
                </c:pt>
                <c:pt idx="554" formatCode="0.00E+00">
                  <c:v>-2.4646766957418361E-8</c:v>
                </c:pt>
                <c:pt idx="555" formatCode="0.00E+00">
                  <c:v>-2.4857093308159975E-8</c:v>
                </c:pt>
                <c:pt idx="556" formatCode="0.00E+00">
                  <c:v>-2.5069038590211062E-8</c:v>
                </c:pt>
                <c:pt idx="557" formatCode="0.00E+00">
                  <c:v>-2.528259528731199E-8</c:v>
                </c:pt>
                <c:pt idx="558" formatCode="0.00E+00">
                  <c:v>-2.5497757162158856E-8</c:v>
                </c:pt>
                <c:pt idx="559" formatCode="0.00E+00">
                  <c:v>-2.5714519605733849E-8</c:v>
                </c:pt>
                <c:pt idx="560" formatCode="0.00E+00">
                  <c:v>-2.5932879945562261E-8</c:v>
                </c:pt>
                <c:pt idx="561" formatCode="0.00E+00">
                  <c:v>-2.6152837682388391E-8</c:v>
                </c:pt>
                <c:pt idx="562" formatCode="0.00E+00">
                  <c:v>-2.6374394654609791E-8</c:v>
                </c:pt>
                <c:pt idx="563" formatCode="0.00E+00">
                  <c:v>-2.6597555133332933E-8</c:v>
                </c:pt>
                <c:pt idx="564" formatCode="0.00E+00">
                  <c:v>-2.6822325839337952E-8</c:v>
                </c:pt>
                <c:pt idx="565" formatCode="0.00E+00">
                  <c:v>-2.7048715942312075E-8</c:v>
                </c:pt>
                <c:pt idx="566" formatCode="0.00E+00">
                  <c:v>-2.7276737046571819E-8</c:v>
                </c:pt>
                <c:pt idx="567" formatCode="0.00E+00">
                  <c:v>-2.7506403285020996E-8</c:v>
                </c:pt>
                <c:pt idx="568" formatCode="0.00E+00">
                  <c:v>-2.7737731590191266E-8</c:v>
                </c:pt>
                <c:pt idx="569" formatCode="0.00E+00">
                  <c:v>-2.7970742267430033E-8</c:v>
                </c:pt>
                <c:pt idx="570" formatCode="0.00E+00">
                  <c:v>-2.8205460034475781E-8</c:v>
                </c:pt>
                <c:pt idx="571" formatCode="0.00E+00">
                  <c:v>-2.8441915724951022E-8</c:v>
                </c:pt>
                <c:pt idx="572" formatCode="0.00E+00">
                  <c:v>-2.8680148924667603E-8</c:v>
                </c:pt>
                <c:pt idx="573" formatCode="0.00E+00">
                  <c:v>-2.8920211860443661E-8</c:v>
                </c:pt>
                <c:pt idx="574" formatCode="0.00E+00">
                  <c:v>-2.9162174976148548E-8</c:v>
                </c:pt>
                <c:pt idx="575" formatCode="0.00E+00">
                  <c:v>-2.9406134748544666E-8</c:v>
                </c:pt>
                <c:pt idx="576" formatCode="0.00E+00">
                  <c:v>-2.9652224469590981E-8</c:v>
                </c:pt>
                <c:pt idx="577" formatCode="0.00E+00">
                  <c:v>-2.9900628955359976E-8</c:v>
                </c:pt>
                <c:pt idx="578" formatCode="0.00E+00">
                  <c:v>-3.0151604369933848E-8</c:v>
                </c:pt>
                <c:pt idx="579" formatCode="0.00E+00">
                  <c:v>-3.0405504764147665E-8</c:v>
                </c:pt>
                <c:pt idx="580" formatCode="0.00E+00">
                  <c:v>-3.0662817257842883E-8</c:v>
                </c:pt>
                <c:pt idx="581" formatCode="0.00E+00">
                  <c:v>-3.0924208365115993E-8</c:v>
                </c:pt>
                <c:pt idx="582" formatCode="0.00E+00">
                  <c:v>-3.1190584418500183E-8</c:v>
                </c:pt>
                <c:pt idx="583" formatCode="0.00E+00">
                  <c:v>-3.1463169675105508E-8</c:v>
                </c:pt>
                <c:pt idx="584" formatCode="0.00E+00">
                  <c:v>-3.1743606327012094E-8</c:v>
                </c:pt>
                <c:pt idx="585" formatCode="0.00E+00">
                  <c:v>-3.2034081162702671E-8</c:v>
                </c:pt>
                <c:pt idx="586" formatCode="0.00E+00">
                  <c:v>-3.2337484233893652E-8</c:v>
                </c:pt>
                <c:pt idx="587" formatCode="0.00E+00">
                  <c:v>-3.2657605152449913E-8</c:v>
                </c:pt>
                <c:pt idx="588" formatCode="0.00E+00">
                  <c:v>-3.2999372829259538E-8</c:v>
                </c:pt>
                <c:pt idx="589" formatCode="0.00E+00">
                  <c:v>-3.3369144167852779E-8</c:v>
                </c:pt>
                <c:pt idx="590" formatCode="0.00E+00">
                  <c:v>-3.377504651407553E-8</c:v>
                </c:pt>
                <c:pt idx="591" formatCode="0.00E+00">
                  <c:v>-3.4227377221497809E-8</c:v>
                </c:pt>
                <c:pt idx="592" formatCode="0.00E+00">
                  <c:v>-3.4739061528265909E-8</c:v>
                </c:pt>
                <c:pt idx="593" formatCode="0.00E+00">
                  <c:v>-3.5326166879638847E-8</c:v>
                </c:pt>
                <c:pt idx="594" formatCode="0.00E+00">
                  <c:v>-3.6008467665151409E-8</c:v>
                </c:pt>
                <c:pt idx="595" formatCode="0.00E+00">
                  <c:v>-3.6810049286521715E-8</c:v>
                </c:pt>
                <c:pt idx="596" formatCode="0.00E+00">
                  <c:v>-3.7759934278835108E-8</c:v>
                </c:pt>
                <c:pt idx="597" formatCode="0.00E+00">
                  <c:v>-3.8892706236396376E-8</c:v>
                </c:pt>
                <c:pt idx="598" formatCode="0.00E+00">
                  <c:v>-4.0249100035756262E-8</c:v>
                </c:pt>
                <c:pt idx="599" formatCode="0.00E+00">
                  <c:v>-4.1876519201379516E-8</c:v>
                </c:pt>
                <c:pt idx="600" formatCode="0.00E+00">
                  <c:v>-4.3829434026394229E-8</c:v>
                </c:pt>
                <c:pt idx="601" formatCode="0.00E+00">
                  <c:v>-4.6169608353721352E-8</c:v>
                </c:pt>
                <c:pt idx="602" formatCode="0.00E+00">
                  <c:v>-4.8966098893157532E-8</c:v>
                </c:pt>
                <c:pt idx="603" formatCode="0.00E+00">
                  <c:v>-5.2294970159730584E-8</c:v>
                </c:pt>
                <c:pt idx="604" formatCode="0.00E+00">
                  <c:v>-5.6238670613088104E-8</c:v>
                </c:pt>
                <c:pt idx="605" formatCode="0.00E+00">
                  <c:v>-6.0885022925837206E-8</c:v>
                </c:pt>
                <c:pt idx="606" formatCode="0.00E+00">
                  <c:v>-6.6325793246260865E-8</c:v>
                </c:pt>
                <c:pt idx="607" formatCode="0.00E+00">
                  <c:v>-7.2654822001824364E-8</c:v>
                </c:pt>
                <c:pt idx="608" formatCode="0.00E+00">
                  <c:v>-7.9965720729290358E-8</c:v>
                </c:pt>
                <c:pt idx="609" formatCode="0.00E+00">
                  <c:v>-8.8349166527007686E-8</c:v>
                </c:pt>
                <c:pt idx="610" formatCode="0.00E+00">
                  <c:v>-9.7889855571713545E-8</c:v>
                </c:pt>
                <c:pt idx="611" formatCode="0.00E+00">
                  <c:v>-1.0866320875932632E-7</c:v>
                </c:pt>
                <c:pt idx="612" formatCode="0.00E+00">
                  <c:v>-1.2073195420269709E-7</c:v>
                </c:pt>
                <c:pt idx="613" formatCode="0.00E+00">
                  <c:v>-1.3414274003636434E-7</c:v>
                </c:pt>
                <c:pt idx="614" formatCode="0.00E+00">
                  <c:v>-1.4892295508740121E-7</c:v>
                </c:pt>
                <c:pt idx="615" formatCode="0.00E+00">
                  <c:v>-1.6507795138587353E-7</c:v>
                </c:pt>
                <c:pt idx="616" formatCode="0.00E+00">
                  <c:v>-1.8258887009217558E-7</c:v>
                </c:pt>
                <c:pt idx="617" formatCode="0.00E+00">
                  <c:v>-2.0141126948134619E-7</c:v>
                </c:pt>
                <c:pt idx="618" formatCode="0.00E+00">
                  <c:v>-2.2147473867512562E-7</c:v>
                </c:pt>
                <c:pt idx="619" formatCode="0.00E+00">
                  <c:v>-2.4268365524365588E-7</c:v>
                </c:pt>
                <c:pt idx="620" formatCode="0.00E+00">
                  <c:v>-2.6491920727734098E-7</c:v>
                </c:pt>
                <c:pt idx="621" formatCode="0.00E+00">
                  <c:v>-2.8804275477805415E-7</c:v>
                </c:pt>
                <c:pt idx="622" formatCode="0.00E+00">
                  <c:v>-3.1190055217652455E-7</c:v>
                </c:pt>
                <c:pt idx="623" formatCode="0.00E+00">
                  <c:v>-3.3632979579239815E-7</c:v>
                </c:pt>
                <c:pt idx="624" formatCode="0.00E+00">
                  <c:v>-3.611659010067508E-7</c:v>
                </c:pt>
                <c:pt idx="625" formatCode="0.00E+00">
                  <c:v>-3.8625085393139259E-7</c:v>
                </c:pt>
                <c:pt idx="626" formatCode="0.00E+00">
                  <c:v>-4.11442426648154E-7</c:v>
                </c:pt>
                <c:pt idx="627" formatCode="0.00E+00">
                  <c:v>-4.3662399269982278E-7</c:v>
                </c:pt>
                <c:pt idx="628" formatCode="0.00E+00">
                  <c:v>-4.6171463345732399E-7</c:v>
                </c:pt>
                <c:pt idx="629" formatCode="0.00E+00">
                  <c:v>-4.8667918605143335E-7</c:v>
                </c:pt>
                <c:pt idx="630" formatCode="0.00E+00">
                  <c:v>-5.1153784962183438E-7</c:v>
                </c:pt>
                <c:pt idx="631" formatCode="0.00E+00">
                  <c:v>-5.3637494053706929E-7</c:v>
                </c:pt>
                <c:pt idx="632" formatCode="0.00E+00">
                  <c:v>-5.6134636811732813E-7</c:v>
                </c:pt>
                <c:pt idx="633" formatCode="0.00E+00">
                  <c:v>-5.8668539317530235E-7</c:v>
                </c:pt>
                <c:pt idx="634" formatCode="0.00E+00">
                  <c:v>-6.1270623285207896E-7</c:v>
                </c:pt>
                <c:pt idx="635" formatCode="0.00E+00">
                  <c:v>-6.3980509033450426E-7</c:v>
                </c:pt>
                <c:pt idx="636" formatCode="0.00E+00">
                  <c:v>-6.6845821992985211E-7</c:v>
                </c:pt>
                <c:pt idx="637" formatCode="0.00E+00">
                  <c:v>-6.9921669303657997E-7</c:v>
                </c:pt>
                <c:pt idx="638" formatCode="0.00E+00">
                  <c:v>-7.3269760906809774E-7</c:v>
                </c:pt>
                <c:pt idx="639" formatCode="0.00E+00">
                  <c:v>-7.6957160159515173E-7</c:v>
                </c:pt>
                <c:pt idx="640" formatCode="0.00E+00">
                  <c:v>-8.1054662753455387E-7</c:v>
                </c:pt>
                <c:pt idx="641" formatCode="0.00E+00">
                  <c:v>-8.5634818796288911E-7</c:v>
                </c:pt>
                <c:pt idx="642" formatCode="0.00E+00">
                  <c:v>-9.0769631148968634E-7</c:v>
                </c:pt>
                <c:pt idx="643" formatCode="0.00E+00">
                  <c:v>-9.6527982948854773E-7</c:v>
                </c:pt>
                <c:pt idx="644" formatCode="0.00E+00">
                  <c:v>-1.0297286719471404E-6</c:v>
                </c:pt>
                <c:pt idx="645" formatCode="0.00E+00">
                  <c:v>-1.1015850993535929E-6</c:v>
                </c:pt>
                <c:pt idx="646" formatCode="0.00E+00">
                  <c:v>-1.1812749412041517E-6</c:v>
                </c:pt>
                <c:pt idx="647" formatCode="0.00E+00">
                  <c:v>-1.2690800175871112E-6</c:v>
                </c:pt>
                <c:pt idx="648" formatCode="0.00E+00">
                  <c:v>-1.3651129665637062E-6</c:v>
                </c:pt>
                <c:pt idx="649" formatCode="0.00E+00">
                  <c:v>-1.4692956833159613E-6</c:v>
                </c:pt>
                <c:pt idx="650" formatCode="0.00E+00">
                  <c:v>-1.5813424687720143E-6</c:v>
                </c:pt>
                <c:pt idx="651" formatCode="0.00E+00">
                  <c:v>-1.7007487609162751E-6</c:v>
                </c:pt>
                <c:pt idx="652" formatCode="0.00E+00">
                  <c:v>-1.8267861549151043E-6</c:v>
                </c:pt>
                <c:pt idx="653" formatCode="0.00E+00">
                  <c:v>-1.9585039964550749E-6</c:v>
                </c:pt>
                <c:pt idx="654" formatCode="0.00E+00">
                  <c:v>-2.0947375608288056E-6</c:v>
                </c:pt>
                <c:pt idx="655" formatCode="0.00E+00">
                  <c:v>-2.23412243952376E-6</c:v>
                </c:pt>
                <c:pt idx="656" formatCode="0.00E+00">
                  <c:v>-2.3751144380966435E-6</c:v>
                </c:pt>
                <c:pt idx="657" formatCode="0.00E+00">
                  <c:v>-2.5160140059974461E-6</c:v>
                </c:pt>
                <c:pt idx="658" formatCode="0.00E+00">
                  <c:v>-2.6549940182357188E-6</c:v>
                </c:pt>
                <c:pt idx="659" formatCode="0.00E+00">
                  <c:v>-2.7901296312758653E-6</c:v>
                </c:pt>
                <c:pt idx="660" formatCode="0.00E+00">
                  <c:v>-2.9194289408791934E-6</c:v>
                </c:pt>
                <c:pt idx="661" formatCode="0.00E+00">
                  <c:v>-3.0408632896356856E-6</c:v>
                </c:pt>
                <c:pt idx="662" formatCode="0.00E+00">
                  <c:v>-3.1523962854428666E-6</c:v>
                </c:pt>
                <c:pt idx="663" formatCode="0.00E+00">
                  <c:v>-3.2520108864122262E-6</c:v>
                </c:pt>
                <c:pt idx="664" formatCode="0.00E+00">
                  <c:v>-3.3377342385431588E-6</c:v>
                </c:pt>
                <c:pt idx="665" formatCode="0.00E+00">
                  <c:v>-3.407660300272108E-6</c:v>
                </c:pt>
                <c:pt idx="666" formatCode="0.00E+00">
                  <c:v>-3.4599705992702836E-6</c:v>
                </c:pt>
                <c:pt idx="667" formatCode="0.00E+00">
                  <c:v>-3.4929537176862258E-6</c:v>
                </c:pt>
                <c:pt idx="668" formatCode="0.00E+00">
                  <c:v>-3.505024254100481E-6</c:v>
                </c:pt>
                <c:pt idx="669" formatCode="0.00E+00">
                  <c:v>-3.4947420364058421E-6</c:v>
                </c:pt>
                <c:pt idx="670" formatCode="0.00E+00">
                  <c:v>-3.4608322685494005E-6</c:v>
                </c:pt>
                <c:pt idx="671" formatCode="0.00E+00">
                  <c:v>-3.402207082949617E-6</c:v>
                </c:pt>
                <c:pt idx="672" formatCode="0.00E+00">
                  <c:v>-3.3179886527383664E-6</c:v>
                </c:pt>
                <c:pt idx="673" formatCode="0.00E+00">
                  <c:v>-3.2075336430571616E-6</c:v>
                </c:pt>
                <c:pt idx="674" formatCode="0.00E+00">
                  <c:v>-3.0704583498010955E-6</c:v>
                </c:pt>
                <c:pt idx="675" formatCode="0.00E+00">
                  <c:v>-2.9066634999940807E-6</c:v>
                </c:pt>
                <c:pt idx="676" formatCode="0.00E+00">
                  <c:v>-2.7163573536790046E-6</c:v>
                </c:pt>
                <c:pt idx="677" formatCode="0.00E+00">
                  <c:v>-2.500075520262397E-6</c:v>
                </c:pt>
                <c:pt idx="678" formatCode="0.00E+00">
                  <c:v>-2.2586958630190612E-6</c:v>
                </c:pt>
                <c:pt idx="679" formatCode="0.00E+00">
                  <c:v>-1.9934468929090926E-6</c:v>
                </c:pt>
                <c:pt idx="680" formatCode="0.00E+00">
                  <c:v>-1.7059083636550832E-6</c:v>
                </c:pt>
                <c:pt idx="681" formatCode="0.00E+00">
                  <c:v>-1.3980031427147338E-6</c:v>
                </c:pt>
                <c:pt idx="682" formatCode="0.00E+00">
                  <c:v>-1.0719799392309817E-6</c:v>
                </c:pt>
                <c:pt idx="683" formatCode="0.00E+00">
                  <c:v>-7.3038714928532453E-7</c:v>
                </c:pt>
                <c:pt idx="684" formatCode="0.00E+00">
                  <c:v>-3.7603851855812207E-7</c:v>
                </c:pt>
                <c:pt idx="685" formatCode="0.00E+00">
                  <c:v>-1.1972033306973335E-8</c:v>
                </c:pt>
                <c:pt idx="686" formatCode="0.00E+00">
                  <c:v>3.5859621085075498E-7</c:v>
                </c:pt>
                <c:pt idx="687" formatCode="0.00E+00">
                  <c:v>7.3232117779821041E-7</c:v>
                </c:pt>
                <c:pt idx="688" formatCode="0.00E+00">
                  <c:v>1.1057787459023513E-6</c:v>
                </c:pt>
                <c:pt idx="689" formatCode="0.00E+00">
                  <c:v>1.4755145209325033E-6</c:v>
                </c:pt>
                <c:pt idx="690" formatCode="0.00E+00">
                  <c:v>1.8380897421125833E-6</c:v>
                </c:pt>
                <c:pt idx="691" formatCode="0.00E+00">
                  <c:v>2.1901231873204977E-6</c:v>
                </c:pt>
                <c:pt idx="692" formatCode="0.00E+00">
                  <c:v>2.5283284774271065E-6</c:v>
                </c:pt>
                <c:pt idx="693" formatCode="0.00E+00">
                  <c:v>2.8495471115890634E-6</c:v>
                </c:pt>
                <c:pt idx="694" formatCode="0.00E+00">
                  <c:v>3.1507776484167408E-6</c:v>
                </c:pt>
                <c:pt idx="695" formatCode="0.00E+00">
                  <c:v>3.429202337440854E-6</c:v>
                </c:pt>
                <c:pt idx="696" formatCode="0.00E+00">
                  <c:v>3.6822130466888972E-6</c:v>
                </c:pt>
                <c:pt idx="697" formatCode="0.00E+00">
                  <c:v>3.9074377125695031E-6</c:v>
                </c:pt>
                <c:pt idx="698" formatCode="0.00E+00">
                  <c:v>4.1027692624233187E-6</c:v>
                </c:pt>
                <c:pt idx="699" formatCode="0.00E+00">
                  <c:v>4.2663973107017906E-6</c:v>
                </c:pt>
                <c:pt idx="700" formatCode="0.00E+00">
                  <c:v>4.3968431366583604E-6</c:v>
                </c:pt>
                <c:pt idx="701" formatCode="0.00E+00">
                  <c:v>4.4929977279076974E-6</c:v>
                </c:pt>
                <c:pt idx="702" formatCode="0.00E+00">
                  <c:v>4.5541608646562801E-6</c:v>
                </c:pt>
                <c:pt idx="703" formatCode="0.00E+00">
                  <c:v>4.5800795471666394E-6</c:v>
                </c:pt>
                <c:pt idx="704" formatCode="0.00E+00">
                  <c:v>4.5709819889301813E-6</c:v>
                </c:pt>
                <c:pt idx="705" formatCode="0.00E+00">
                  <c:v>4.5276040863284703E-6</c:v>
                </c:pt>
                <c:pt idx="706" formatCode="0.00E+00">
                  <c:v>4.451205084215254E-6</c:v>
                </c:pt>
                <c:pt idx="707" formatCode="0.00E+00">
                  <c:v>4.3435686812872022E-6</c:v>
                </c:pt>
                <c:pt idx="708" formatCode="0.00E+00">
                  <c:v>4.2069873770646371E-6</c:v>
                </c:pt>
                <c:pt idx="709" formatCode="0.00E+00">
                  <c:v>4.0442279201395705E-6</c:v>
                </c:pt>
                <c:pt idx="710" formatCode="0.00E+00">
                  <c:v>3.8584777633684859E-6</c:v>
                </c:pt>
                <c:pt idx="711" formatCode="0.00E+00">
                  <c:v>3.6532734551766481E-6</c:v>
                </c:pt>
                <c:pt idx="712" formatCode="0.00E+00">
                  <c:v>3.4324131655806637E-6</c:v>
                </c:pt>
                <c:pt idx="713" formatCode="0.00E+00">
                  <c:v>3.1998568710770059E-6</c:v>
                </c:pt>
                <c:pt idx="714" formatCode="0.00E+00">
                  <c:v>2.9596188685905559E-6</c:v>
                </c:pt>
                <c:pt idx="715" formatCode="0.00E+00">
                  <c:v>2.7156579427273284E-6</c:v>
                </c:pt>
                <c:pt idx="716" formatCode="0.00E+00">
                  <c:v>2.4717703880278639E-6</c:v>
                </c:pt>
                <c:pt idx="717" formatCode="0.00E+00">
                  <c:v>2.2314915244670657E-6</c:v>
                </c:pt>
                <c:pt idx="718" formatCode="0.00E+00">
                  <c:v>1.9980099826070446E-6</c:v>
                </c:pt>
                <c:pt idx="719" formatCode="0.00E+00">
                  <c:v>1.7740991964639834E-6</c:v>
                </c:pt>
                <c:pt idx="720" formatCode="0.00E+00">
                  <c:v>1.5620685576966035E-6</c:v>
                </c:pt>
                <c:pt idx="721" formatCode="0.00E+00">
                  <c:v>1.3637352070435513E-6</c:v>
                </c:pt>
                <c:pt idx="722" formatCode="0.00E+00">
                  <c:v>1.1804170143518158E-6</c:v>
                </c:pt>
                <c:pt idx="723" formatCode="0.00E+00">
                  <c:v>1.0129448745466922E-6</c:v>
                </c:pt>
                <c:pt idx="724" formatCode="0.00E+00">
                  <c:v>8.6169277001661516E-7</c:v>
                </c:pt>
                <c:pt idx="725" formatCode="0.00E+00">
                  <c:v>7.2662210475270036E-7</c:v>
                </c:pt>
                <c:pt idx="726" formatCode="0.00E+00">
                  <c:v>6.073363972336391E-7</c:v>
                </c:pt>
                <c:pt idx="727" formatCode="0.00E+00">
                  <c:v>5.0314295107680265E-7</c:v>
                </c:pt>
                <c:pt idx="728" formatCode="0.00E+00">
                  <c:v>4.1311721773361799E-7</c:v>
                </c:pt>
                <c:pt idx="729" formatCode="0.00E+00">
                  <c:v>3.3616694665097845E-7</c:v>
                </c:pt>
                <c:pt idx="730" formatCode="0.00E+00">
                  <c:v>2.7109288147771461E-7</c:v>
                </c:pt>
                <c:pt idx="731" formatCode="0.00E+00">
                  <c:v>2.1664351723268049E-7</c:v>
                </c:pt>
                <c:pt idx="732" formatCode="0.00E+00">
                  <c:v>1.715623015563833E-7</c:v>
                </c:pt>
                <c:pt idx="733" formatCode="0.00E+00">
                  <c:v>1.346270689354204E-7</c:v>
                </c:pt>
                <c:pt idx="734" formatCode="0.00E+00">
                  <c:v>1.0468008753260929E-7</c:v>
                </c:pt>
                <c:pt idx="735" formatCode="0.00E+00">
                  <c:v>8.0650039263955365E-8</c:v>
                </c:pt>
                <c:pt idx="736" formatCode="0.00E+00">
                  <c:v>6.1566293569885555E-8</c:v>
                </c:pt>
                <c:pt idx="737" formatCode="0.00E+00">
                  <c:v>4.6565982077448433E-8</c:v>
                </c:pt>
                <c:pt idx="738" formatCode="0.00E+00">
                  <c:v>3.4895778466278646E-8</c:v>
                </c:pt>
                <c:pt idx="739" formatCode="0.00E+00">
                  <c:v>2.5908780073160962E-8</c:v>
                </c:pt>
                <c:pt idx="740" formatCode="0.00E+00">
                  <c:v>1.9058246968842128E-8</c:v>
                </c:pt>
                <c:pt idx="741" formatCode="0.00E+00">
                  <c:v>1.3889101015128753E-8</c:v>
                </c:pt>
                <c:pt idx="742" formatCode="0.00E+00">
                  <c:v>1.0027983172031101E-8</c:v>
                </c:pt>
                <c:pt idx="743" formatCode="0.00E+00">
                  <c:v>7.1729197269480008E-9</c:v>
                </c:pt>
                <c:pt idx="744" formatCode="0.00E+00">
                  <c:v>5.0829526551077027E-9</c:v>
                </c:pt>
                <c:pt idx="745" formatCode="0.00E+00">
                  <c:v>3.5683606971668515E-9</c:v>
                </c:pt>
                <c:pt idx="746" formatCode="0.00E+00">
                  <c:v>2.4817048624706805E-9</c:v>
                </c:pt>
                <c:pt idx="747" formatCode="0.00E+00">
                  <c:v>1.7098404095483951E-9</c:v>
                </c:pt>
                <c:pt idx="748" formatCode="0.00E+00">
                  <c:v>1.167030006597804E-9</c:v>
                </c:pt>
                <c:pt idx="749" formatCode="0.00E+00">
                  <c:v>7.8908962576097173E-10</c:v>
                </c:pt>
                <c:pt idx="750" formatCode="0.00E+00">
                  <c:v>5.2854824612969125E-10</c:v>
                </c:pt>
                <c:pt idx="751" formatCode="0.00E+00">
                  <c:v>3.5071552738681304E-10</c:v>
                </c:pt>
                <c:pt idx="752" formatCode="0.00E+00">
                  <c:v>2.3053327634661394E-10</c:v>
                </c:pt>
                <c:pt idx="753" formatCode="0.00E+00">
                  <c:v>1.5011273586046134E-10</c:v>
                </c:pt>
                <c:pt idx="754" formatCode="0.00E+00">
                  <c:v>9.6828461590640006E-11</c:v>
                </c:pt>
                <c:pt idx="755" formatCode="0.00E+00">
                  <c:v>6.1870551495338683E-11</c:v>
                </c:pt>
                <c:pt idx="756" formatCode="0.00E+00">
                  <c:v>3.9161023188534721E-11</c:v>
                </c:pt>
                <c:pt idx="757" formatCode="0.00E+00">
                  <c:v>2.4552767355508763E-11</c:v>
                </c:pt>
                <c:pt idx="758" formatCode="0.00E+00">
                  <c:v>1.524773577371286E-11</c:v>
                </c:pt>
                <c:pt idx="759" formatCode="0.00E+00">
                  <c:v>9.3785796333151871E-12</c:v>
                </c:pt>
                <c:pt idx="760" formatCode="0.00E+00">
                  <c:v>5.7127126315806928E-12</c:v>
                </c:pt>
                <c:pt idx="761" formatCode="0.00E+00">
                  <c:v>3.4453224334623314E-12</c:v>
                </c:pt>
                <c:pt idx="762" formatCode="0.00E+00">
                  <c:v>2.0565256939121162E-12</c:v>
                </c:pt>
                <c:pt idx="763" formatCode="0.00E+00">
                  <c:v>1.2140967294184646E-12</c:v>
                </c:pt>
                <c:pt idx="764" formatCode="0.00E+00">
                  <c:v>7.0794419665087607E-13</c:v>
                </c:pt>
                <c:pt idx="765" formatCode="0.00E+00">
                  <c:v>4.0666334665834267E-13</c:v>
                </c:pt>
                <c:pt idx="766" formatCode="0.00E+00">
                  <c:v>2.2877100480391751E-13</c:v>
                </c:pt>
                <c:pt idx="767" formatCode="0.00E+00">
                  <c:v>1.2412592796316953E-13</c:v>
                </c:pt>
                <c:pt idx="768" formatCode="0.00E+00">
                  <c:v>6.1202146118214819E-14</c:v>
                </c:pt>
                <c:pt idx="769" formatCode="0.00E+00">
                  <c:v>2.2412583557353313E-14</c:v>
                </c:pt>
                <c:pt idx="770" formatCode="0.00E+00">
                  <c:v>7.7608148325805185E-15</c:v>
                </c:pt>
                <c:pt idx="771" formatCode="0.00E+00">
                  <c:v>1.0726507119974653E-15</c:v>
                </c:pt>
                <c:pt idx="772" formatCode="0.00E+00">
                  <c:v>-1.2286032741849547E-15</c:v>
                </c:pt>
                <c:pt idx="773" formatCode="0.00E+00">
                  <c:v>-2.5969976212667724E-15</c:v>
                </c:pt>
                <c:pt idx="774" formatCode="0.00E+00">
                  <c:v>-3.383948186720904E-15</c:v>
                </c:pt>
                <c:pt idx="775" formatCode="0.00E+00">
                  <c:v>-3.383948186720904E-15</c:v>
                </c:pt>
                <c:pt idx="776" formatCode="0.00E+00">
                  <c:v>-3.383948186720904E-15</c:v>
                </c:pt>
                <c:pt idx="777" formatCode="0.00E+00">
                  <c:v>-3.383948186720904E-15</c:v>
                </c:pt>
                <c:pt idx="778" formatCode="0.00E+00">
                  <c:v>-3.383948186720904E-15</c:v>
                </c:pt>
                <c:pt idx="779" formatCode="0.00E+00">
                  <c:v>-3.383948186720904E-15</c:v>
                </c:pt>
                <c:pt idx="780" formatCode="0.00E+00">
                  <c:v>-3.383948186720904E-15</c:v>
                </c:pt>
                <c:pt idx="781" formatCode="0.00E+00">
                  <c:v>-3.383948186720904E-15</c:v>
                </c:pt>
                <c:pt idx="782" formatCode="0.00E+00">
                  <c:v>-3.383948186720904E-15</c:v>
                </c:pt>
                <c:pt idx="783" formatCode="0.00E+00">
                  <c:v>-3.383948186720904E-15</c:v>
                </c:pt>
                <c:pt idx="784" formatCode="0.00E+00">
                  <c:v>-3.383948186720904E-15</c:v>
                </c:pt>
                <c:pt idx="785" formatCode="0.00E+00">
                  <c:v>-3.383948186720904E-15</c:v>
                </c:pt>
                <c:pt idx="786" formatCode="0.00E+00">
                  <c:v>-3.383948186720904E-15</c:v>
                </c:pt>
                <c:pt idx="787" formatCode="0.00E+00">
                  <c:v>-3.383948186720904E-15</c:v>
                </c:pt>
                <c:pt idx="788" formatCode="0.00E+00">
                  <c:v>-3.383948186720904E-15</c:v>
                </c:pt>
                <c:pt idx="789" formatCode="0.00E+00">
                  <c:v>-3.383948186720904E-15</c:v>
                </c:pt>
                <c:pt idx="790" formatCode="0.00E+00">
                  <c:v>-3.383948186720904E-15</c:v>
                </c:pt>
                <c:pt idx="791" formatCode="0.00E+00">
                  <c:v>-3.383948186720904E-15</c:v>
                </c:pt>
                <c:pt idx="792" formatCode="0.00E+00">
                  <c:v>-3.383948186720904E-15</c:v>
                </c:pt>
                <c:pt idx="793" formatCode="0.00E+00">
                  <c:v>-3.383948186720904E-15</c:v>
                </c:pt>
                <c:pt idx="794" formatCode="0.00E+00">
                  <c:v>-3.383948186720904E-15</c:v>
                </c:pt>
                <c:pt idx="795" formatCode="0.00E+00">
                  <c:v>-3.383948186720904E-15</c:v>
                </c:pt>
                <c:pt idx="796" formatCode="0.00E+00">
                  <c:v>-3.383948186720904E-15</c:v>
                </c:pt>
                <c:pt idx="797" formatCode="0.00E+00">
                  <c:v>-3.383948186720904E-15</c:v>
                </c:pt>
                <c:pt idx="798" formatCode="0.00E+00">
                  <c:v>-3.383948186720904E-15</c:v>
                </c:pt>
                <c:pt idx="799" formatCode="0.00E+00">
                  <c:v>-3.383948186720904E-15</c:v>
                </c:pt>
                <c:pt idx="800" formatCode="0.00E+00">
                  <c:v>-3.383948186720904E-15</c:v>
                </c:pt>
                <c:pt idx="801" formatCode="0.00E+00">
                  <c:v>-3.383948186720904E-15</c:v>
                </c:pt>
                <c:pt idx="802" formatCode="0.00E+00">
                  <c:v>-3.383948186720904E-15</c:v>
                </c:pt>
                <c:pt idx="803" formatCode="0.00E+00">
                  <c:v>-3.383948186720904E-15</c:v>
                </c:pt>
                <c:pt idx="804" formatCode="0.00E+00">
                  <c:v>-3.383948186720904E-15</c:v>
                </c:pt>
                <c:pt idx="805" formatCode="0.00E+00">
                  <c:v>-3.383948186720904E-15</c:v>
                </c:pt>
                <c:pt idx="806" formatCode="0.00E+00">
                  <c:v>-3.383948186720904E-15</c:v>
                </c:pt>
                <c:pt idx="807" formatCode="0.00E+00">
                  <c:v>-3.383948186720904E-15</c:v>
                </c:pt>
                <c:pt idx="808" formatCode="0.00E+00">
                  <c:v>-3.383948186720904E-15</c:v>
                </c:pt>
                <c:pt idx="809" formatCode="0.00E+00">
                  <c:v>-3.383948186720904E-15</c:v>
                </c:pt>
                <c:pt idx="810" formatCode="0.00E+00">
                  <c:v>-3.383948186720904E-15</c:v>
                </c:pt>
                <c:pt idx="811" formatCode="0.00E+00">
                  <c:v>-3.383948186720904E-15</c:v>
                </c:pt>
                <c:pt idx="812" formatCode="0.00E+00">
                  <c:v>-3.383948186720904E-15</c:v>
                </c:pt>
                <c:pt idx="813" formatCode="0.00E+00">
                  <c:v>-3.383948186720904E-15</c:v>
                </c:pt>
                <c:pt idx="814" formatCode="0.00E+00">
                  <c:v>-3.383948186720904E-15</c:v>
                </c:pt>
                <c:pt idx="815" formatCode="0.00E+00">
                  <c:v>-3.383948186720904E-15</c:v>
                </c:pt>
                <c:pt idx="816" formatCode="0.00E+00">
                  <c:v>-3.383948186720904E-15</c:v>
                </c:pt>
                <c:pt idx="817" formatCode="0.00E+00">
                  <c:v>-3.383948186720904E-15</c:v>
                </c:pt>
                <c:pt idx="818" formatCode="0.00E+00">
                  <c:v>-3.383948186720904E-15</c:v>
                </c:pt>
                <c:pt idx="819" formatCode="0.00E+00">
                  <c:v>-3.383948186720904E-15</c:v>
                </c:pt>
                <c:pt idx="820" formatCode="0.00E+00">
                  <c:v>-3.383948186720904E-15</c:v>
                </c:pt>
                <c:pt idx="821" formatCode="0.00E+00">
                  <c:v>-3.383948186720904E-15</c:v>
                </c:pt>
                <c:pt idx="822" formatCode="0.00E+00">
                  <c:v>-3.383948186720904E-15</c:v>
                </c:pt>
                <c:pt idx="823" formatCode="0.00E+00">
                  <c:v>-3.383948186720904E-15</c:v>
                </c:pt>
                <c:pt idx="824" formatCode="0.00E+00">
                  <c:v>-3.383948186720904E-15</c:v>
                </c:pt>
                <c:pt idx="825" formatCode="0.00E+00">
                  <c:v>-3.383948186720904E-15</c:v>
                </c:pt>
                <c:pt idx="826" formatCode="0.00E+00">
                  <c:v>-3.383948186720904E-15</c:v>
                </c:pt>
                <c:pt idx="827" formatCode="0.00E+00">
                  <c:v>-3.383948186720904E-15</c:v>
                </c:pt>
                <c:pt idx="828" formatCode="0.00E+00">
                  <c:v>-3.383948186720904E-15</c:v>
                </c:pt>
                <c:pt idx="829" formatCode="0.00E+00">
                  <c:v>-3.383948186720904E-15</c:v>
                </c:pt>
                <c:pt idx="830" formatCode="0.00E+00">
                  <c:v>-3.383948186720904E-15</c:v>
                </c:pt>
                <c:pt idx="831" formatCode="0.00E+00">
                  <c:v>-3.383948186720904E-15</c:v>
                </c:pt>
                <c:pt idx="832" formatCode="0.00E+00">
                  <c:v>-3.383948186720904E-15</c:v>
                </c:pt>
                <c:pt idx="833" formatCode="0.00E+00">
                  <c:v>-3.383948186720904E-15</c:v>
                </c:pt>
                <c:pt idx="834" formatCode="0.00E+00">
                  <c:v>-3.383948186720904E-15</c:v>
                </c:pt>
                <c:pt idx="835" formatCode="0.00E+00">
                  <c:v>-3.383948186720904E-15</c:v>
                </c:pt>
                <c:pt idx="836" formatCode="0.00E+00">
                  <c:v>-3.383948186720904E-15</c:v>
                </c:pt>
                <c:pt idx="837" formatCode="0.00E+00">
                  <c:v>-3.383948186720904E-15</c:v>
                </c:pt>
                <c:pt idx="838" formatCode="0.00E+00">
                  <c:v>-3.383948186720904E-15</c:v>
                </c:pt>
                <c:pt idx="839" formatCode="0.00E+00">
                  <c:v>-3.383948186720904E-15</c:v>
                </c:pt>
                <c:pt idx="840" formatCode="0.00E+00">
                  <c:v>-3.383948186720904E-15</c:v>
                </c:pt>
                <c:pt idx="841" formatCode="0.00E+00">
                  <c:v>-3.383948186720904E-15</c:v>
                </c:pt>
                <c:pt idx="842" formatCode="0.00E+00">
                  <c:v>-3.383948186720904E-15</c:v>
                </c:pt>
                <c:pt idx="843" formatCode="0.00E+00">
                  <c:v>-3.383948186720904E-15</c:v>
                </c:pt>
                <c:pt idx="844" formatCode="0.00E+00">
                  <c:v>-3.383948186720904E-15</c:v>
                </c:pt>
                <c:pt idx="845" formatCode="0.00E+00">
                  <c:v>-3.383948186720904E-15</c:v>
                </c:pt>
                <c:pt idx="846" formatCode="0.00E+00">
                  <c:v>-3.383948186720904E-15</c:v>
                </c:pt>
                <c:pt idx="847" formatCode="0.00E+00">
                  <c:v>-3.383948186720904E-15</c:v>
                </c:pt>
                <c:pt idx="848" formatCode="0.00E+00">
                  <c:v>-3.383948186720904E-15</c:v>
                </c:pt>
                <c:pt idx="849" formatCode="0.00E+00">
                  <c:v>-3.383948186720904E-15</c:v>
                </c:pt>
                <c:pt idx="850" formatCode="0.00E+00">
                  <c:v>-3.383948186720904E-15</c:v>
                </c:pt>
                <c:pt idx="851" formatCode="0.00E+00">
                  <c:v>-3.383948186720904E-15</c:v>
                </c:pt>
                <c:pt idx="852" formatCode="0.00E+00">
                  <c:v>-3.383948186720904E-15</c:v>
                </c:pt>
                <c:pt idx="853" formatCode="0.00E+00">
                  <c:v>-3.383948186720904E-15</c:v>
                </c:pt>
                <c:pt idx="854" formatCode="0.00E+00">
                  <c:v>-3.383948186720904E-15</c:v>
                </c:pt>
                <c:pt idx="855" formatCode="0.00E+00">
                  <c:v>-3.383948186720904E-15</c:v>
                </c:pt>
                <c:pt idx="856" formatCode="0.00E+00">
                  <c:v>-3.383948186720904E-15</c:v>
                </c:pt>
                <c:pt idx="857" formatCode="0.00E+00">
                  <c:v>-3.383948186720904E-15</c:v>
                </c:pt>
                <c:pt idx="858" formatCode="0.00E+00">
                  <c:v>-3.383948186720904E-15</c:v>
                </c:pt>
                <c:pt idx="859" formatCode="0.00E+00">
                  <c:v>-3.383948186720904E-15</c:v>
                </c:pt>
                <c:pt idx="860" formatCode="0.00E+00">
                  <c:v>-3.383948186720904E-15</c:v>
                </c:pt>
                <c:pt idx="861" formatCode="0.00E+00">
                  <c:v>-3.383948186720904E-15</c:v>
                </c:pt>
                <c:pt idx="862" formatCode="0.00E+00">
                  <c:v>-3.383948186720904E-15</c:v>
                </c:pt>
                <c:pt idx="863" formatCode="0.00E+00">
                  <c:v>-3.383948186720904E-15</c:v>
                </c:pt>
                <c:pt idx="864" formatCode="0.00E+00">
                  <c:v>-3.383948186720904E-15</c:v>
                </c:pt>
                <c:pt idx="865" formatCode="0.00E+00">
                  <c:v>-3.383948186720904E-15</c:v>
                </c:pt>
                <c:pt idx="866" formatCode="0.00E+00">
                  <c:v>-3.383948186720904E-15</c:v>
                </c:pt>
                <c:pt idx="867" formatCode="0.00E+00">
                  <c:v>-3.383948186720904E-15</c:v>
                </c:pt>
                <c:pt idx="868" formatCode="0.00E+00">
                  <c:v>-3.383948186720904E-15</c:v>
                </c:pt>
                <c:pt idx="869" formatCode="0.00E+00">
                  <c:v>-3.383948186720904E-15</c:v>
                </c:pt>
                <c:pt idx="870" formatCode="0.00E+00">
                  <c:v>-3.383948186720904E-15</c:v>
                </c:pt>
                <c:pt idx="871" formatCode="0.00E+00">
                  <c:v>-3.383948186720904E-15</c:v>
                </c:pt>
                <c:pt idx="872" formatCode="0.00E+00">
                  <c:v>-3.383948186720904E-15</c:v>
                </c:pt>
                <c:pt idx="873" formatCode="0.00E+00">
                  <c:v>-3.383948186720904E-15</c:v>
                </c:pt>
                <c:pt idx="874" formatCode="0.00E+00">
                  <c:v>-3.383948186720904E-15</c:v>
                </c:pt>
                <c:pt idx="875" formatCode="0.00E+00">
                  <c:v>-3.383948186720904E-15</c:v>
                </c:pt>
                <c:pt idx="876" formatCode="0.00E+00">
                  <c:v>-3.383948186720904E-15</c:v>
                </c:pt>
                <c:pt idx="877" formatCode="0.00E+00">
                  <c:v>-3.383948186720904E-15</c:v>
                </c:pt>
                <c:pt idx="878" formatCode="0.00E+00">
                  <c:v>-3.383948186720904E-15</c:v>
                </c:pt>
                <c:pt idx="879" formatCode="0.00E+00">
                  <c:v>-3.383948186720904E-15</c:v>
                </c:pt>
                <c:pt idx="880" formatCode="0.00E+00">
                  <c:v>-3.383948186720904E-15</c:v>
                </c:pt>
                <c:pt idx="881" formatCode="0.00E+00">
                  <c:v>-3.383948186720904E-15</c:v>
                </c:pt>
                <c:pt idx="882" formatCode="0.00E+00">
                  <c:v>-3.383948186720904E-15</c:v>
                </c:pt>
                <c:pt idx="883" formatCode="0.00E+00">
                  <c:v>-3.383948186720904E-15</c:v>
                </c:pt>
                <c:pt idx="884" formatCode="0.00E+00">
                  <c:v>-3.383948186720904E-15</c:v>
                </c:pt>
                <c:pt idx="885" formatCode="0.00E+00">
                  <c:v>-3.383948186720904E-15</c:v>
                </c:pt>
                <c:pt idx="886" formatCode="0.00E+00">
                  <c:v>-3.383948186720904E-15</c:v>
                </c:pt>
                <c:pt idx="887" formatCode="0.00E+00">
                  <c:v>-3.383948186720904E-15</c:v>
                </c:pt>
                <c:pt idx="888" formatCode="0.00E+00">
                  <c:v>-3.383948186720904E-15</c:v>
                </c:pt>
                <c:pt idx="889" formatCode="0.00E+00">
                  <c:v>-3.383948186720904E-15</c:v>
                </c:pt>
                <c:pt idx="890" formatCode="0.00E+00">
                  <c:v>-3.383948186720904E-15</c:v>
                </c:pt>
                <c:pt idx="891" formatCode="0.00E+00">
                  <c:v>-3.383948186720904E-15</c:v>
                </c:pt>
                <c:pt idx="892" formatCode="0.00E+00">
                  <c:v>-3.383948186720904E-15</c:v>
                </c:pt>
                <c:pt idx="893" formatCode="0.00E+00">
                  <c:v>-3.383948186720904E-15</c:v>
                </c:pt>
                <c:pt idx="894" formatCode="0.00E+00">
                  <c:v>-3.383948186720904E-15</c:v>
                </c:pt>
                <c:pt idx="895" formatCode="0.00E+00">
                  <c:v>-3.383948186720904E-15</c:v>
                </c:pt>
                <c:pt idx="896" formatCode="0.00E+00">
                  <c:v>-3.383948186720904E-15</c:v>
                </c:pt>
                <c:pt idx="897" formatCode="0.00E+00">
                  <c:v>-3.383948186720904E-15</c:v>
                </c:pt>
                <c:pt idx="898" formatCode="0.00E+00">
                  <c:v>-3.383948186720904E-15</c:v>
                </c:pt>
                <c:pt idx="899" formatCode="0.00E+00">
                  <c:v>-3.383948186720904E-15</c:v>
                </c:pt>
                <c:pt idx="900" formatCode="0.00E+00">
                  <c:v>-3.383948186720904E-15</c:v>
                </c:pt>
                <c:pt idx="901" formatCode="0.00E+00">
                  <c:v>-3.383948186720904E-15</c:v>
                </c:pt>
                <c:pt idx="902" formatCode="0.00E+00">
                  <c:v>-3.383948186720904E-15</c:v>
                </c:pt>
                <c:pt idx="903" formatCode="0.00E+00">
                  <c:v>-3.383948186720904E-15</c:v>
                </c:pt>
                <c:pt idx="904" formatCode="0.00E+00">
                  <c:v>-3.383948186720904E-15</c:v>
                </c:pt>
                <c:pt idx="905" formatCode="0.00E+00">
                  <c:v>-3.383948186720904E-15</c:v>
                </c:pt>
                <c:pt idx="906" formatCode="0.00E+00">
                  <c:v>-3.383948186720904E-15</c:v>
                </c:pt>
                <c:pt idx="907" formatCode="0.00E+00">
                  <c:v>-3.383948186720904E-15</c:v>
                </c:pt>
                <c:pt idx="908" formatCode="0.00E+00">
                  <c:v>-3.383948186720904E-15</c:v>
                </c:pt>
                <c:pt idx="909" formatCode="0.00E+00">
                  <c:v>-3.383948186720904E-15</c:v>
                </c:pt>
                <c:pt idx="910" formatCode="0.00E+00">
                  <c:v>-3.383948186720904E-15</c:v>
                </c:pt>
                <c:pt idx="911" formatCode="0.00E+00">
                  <c:v>-3.383948186720904E-15</c:v>
                </c:pt>
                <c:pt idx="912" formatCode="0.00E+00">
                  <c:v>-3.383948186720904E-15</c:v>
                </c:pt>
                <c:pt idx="913" formatCode="0.00E+00">
                  <c:v>-3.383948186720904E-15</c:v>
                </c:pt>
                <c:pt idx="914" formatCode="0.00E+00">
                  <c:v>-3.383948186720904E-15</c:v>
                </c:pt>
                <c:pt idx="915" formatCode="0.00E+00">
                  <c:v>-3.383948186720904E-15</c:v>
                </c:pt>
                <c:pt idx="916" formatCode="0.00E+00">
                  <c:v>-3.383948186720904E-15</c:v>
                </c:pt>
                <c:pt idx="917" formatCode="0.00E+00">
                  <c:v>-3.383948186720904E-15</c:v>
                </c:pt>
                <c:pt idx="918" formatCode="0.00E+00">
                  <c:v>-3.383948186720904E-15</c:v>
                </c:pt>
                <c:pt idx="919" formatCode="0.00E+00">
                  <c:v>-3.383948186720904E-15</c:v>
                </c:pt>
                <c:pt idx="920" formatCode="0.00E+00">
                  <c:v>-3.383948186720904E-15</c:v>
                </c:pt>
                <c:pt idx="921" formatCode="0.00E+00">
                  <c:v>-3.383948186720904E-15</c:v>
                </c:pt>
                <c:pt idx="922" formatCode="0.00E+00">
                  <c:v>-3.383948186720904E-15</c:v>
                </c:pt>
                <c:pt idx="923" formatCode="0.00E+00">
                  <c:v>-3.383948186720904E-15</c:v>
                </c:pt>
                <c:pt idx="924" formatCode="0.00E+00">
                  <c:v>-3.383948186720904E-15</c:v>
                </c:pt>
                <c:pt idx="925" formatCode="0.00E+00">
                  <c:v>-3.383948186720904E-15</c:v>
                </c:pt>
                <c:pt idx="926" formatCode="0.00E+00">
                  <c:v>-3.383948186720904E-15</c:v>
                </c:pt>
                <c:pt idx="927" formatCode="0.00E+00">
                  <c:v>-3.383948186720904E-15</c:v>
                </c:pt>
                <c:pt idx="928" formatCode="0.00E+00">
                  <c:v>-3.383948186720904E-15</c:v>
                </c:pt>
                <c:pt idx="929" formatCode="0.00E+00">
                  <c:v>-3.383948186720904E-15</c:v>
                </c:pt>
                <c:pt idx="930" formatCode="0.00E+00">
                  <c:v>-3.383948186720904E-15</c:v>
                </c:pt>
                <c:pt idx="931" formatCode="0.00E+00">
                  <c:v>-3.383948186720904E-15</c:v>
                </c:pt>
                <c:pt idx="932" formatCode="0.00E+00">
                  <c:v>-3.383948186720904E-15</c:v>
                </c:pt>
                <c:pt idx="933" formatCode="0.00E+00">
                  <c:v>-3.383948186720904E-15</c:v>
                </c:pt>
                <c:pt idx="934" formatCode="0.00E+00">
                  <c:v>-3.383948186720904E-15</c:v>
                </c:pt>
                <c:pt idx="935" formatCode="0.00E+00">
                  <c:v>-3.383948186720904E-15</c:v>
                </c:pt>
                <c:pt idx="936" formatCode="0.00E+00">
                  <c:v>-3.383948186720904E-15</c:v>
                </c:pt>
                <c:pt idx="937" formatCode="0.00E+00">
                  <c:v>-3.383948186720904E-15</c:v>
                </c:pt>
                <c:pt idx="938" formatCode="0.00E+00">
                  <c:v>-3.383948186720904E-15</c:v>
                </c:pt>
                <c:pt idx="939" formatCode="0.00E+00">
                  <c:v>-3.383948186720904E-15</c:v>
                </c:pt>
                <c:pt idx="940" formatCode="0.00E+00">
                  <c:v>-3.383948186720904E-15</c:v>
                </c:pt>
                <c:pt idx="941" formatCode="0.00E+00">
                  <c:v>-3.3839481846648525E-15</c:v>
                </c:pt>
                <c:pt idx="942" formatCode="0.00E+00">
                  <c:v>-3.3839481809371857E-15</c:v>
                </c:pt>
                <c:pt idx="943" formatCode="0.00E+00">
                  <c:v>-3.383948174246036E-15</c:v>
                </c:pt>
                <c:pt idx="944" formatCode="0.00E+00">
                  <c:v>-3.3839481623549869E-15</c:v>
                </c:pt>
                <c:pt idx="945" formatCode="0.00E+00">
                  <c:v>-3.3839481414333674E-15</c:v>
                </c:pt>
                <c:pt idx="946" formatCode="0.00E+00">
                  <c:v>-3.3839481049890345E-15</c:v>
                </c:pt>
                <c:pt idx="947" formatCode="0.00E+00">
                  <c:v>-3.3839480421368176E-15</c:v>
                </c:pt>
                <c:pt idx="948" formatCode="0.00E+00">
                  <c:v>-3.3839479348200463E-15</c:v>
                </c:pt>
                <c:pt idx="949" formatCode="0.00E+00">
                  <c:v>-3.3839477534056984E-15</c:v>
                </c:pt>
                <c:pt idx="950" formatCode="0.00E+00">
                  <c:v>-3.3839474497825893E-15</c:v>
                </c:pt>
                <c:pt idx="951" formatCode="0.00E+00">
                  <c:v>-3.3839469466848269E-15</c:v>
                </c:pt>
                <c:pt idx="952" formatCode="0.00E+00">
                  <c:v>-3.3839461213528657E-15</c:v>
                </c:pt>
                <c:pt idx="953" formatCode="0.00E+00">
                  <c:v>-3.3839447808689996E-15</c:v>
                </c:pt>
                <c:pt idx="954" formatCode="0.00E+00">
                  <c:v>-3.3839426253509664E-15</c:v>
                </c:pt>
                <c:pt idx="955" formatCode="0.00E+00">
                  <c:v>-3.3839391937454182E-15</c:v>
                </c:pt>
                <c:pt idx="956" formatCode="0.00E+00">
                  <c:v>-3.3839337849298382E-15</c:v>
                </c:pt>
                <c:pt idx="957" formatCode="0.00E+00">
                  <c:v>-3.3839253445272102E-15</c:v>
                </c:pt>
                <c:pt idx="958" formatCode="0.00E+00">
                  <c:v>-3.3839123044180165E-15</c:v>
                </c:pt>
                <c:pt idx="959" formatCode="0.00E+00">
                  <c:v>-3.3838923584377196E-15</c:v>
                </c:pt>
                <c:pt idx="960" formatCode="0.00E+00">
                  <c:v>-3.3838621527272674E-15</c:v>
                </c:pt>
                <c:pt idx="961" formatCode="0.00E+00">
                  <c:v>-3.3838168652215981E-15</c:v>
                </c:pt>
                <c:pt idx="962" formatCode="0.00E+00">
                  <c:v>-3.3837496411605894E-15</c:v>
                </c:pt>
                <c:pt idx="963" formatCode="0.00E+00">
                  <c:v>-3.3836508478891182E-15</c:v>
                </c:pt>
                <c:pt idx="964" formatCode="0.00E+00">
                  <c:v>-3.3835071044769787E-15</c:v>
                </c:pt>
                <c:pt idx="965" formatCode="0.00E+00">
                  <c:v>-3.383300039988894E-15</c:v>
                </c:pt>
                <c:pt idx="966" formatCode="0.00E+00">
                  <c:v>-3.3830047286994909E-15</c:v>
                </c:pt>
                <c:pt idx="967" formatCode="0.00E+00">
                  <c:v>-3.3825877517632777E-15</c:v>
                </c:pt>
                <c:pt idx="968" formatCode="0.00E+00">
                  <c:v>-3.3820048433545865E-15</c:v>
                </c:pt>
                <c:pt idx="969" formatCode="0.00E+00">
                  <c:v>-3.381198080237568E-15</c:v>
                </c:pt>
                <c:pt idx="970" formatCode="0.00E+00">
                  <c:v>-3.3800926055860964E-15</c:v>
                </c:pt>
                <c:pt idx="971" formatCode="0.00E+00">
                  <c:v>-3.3785928909687451E-15</c:v>
                </c:pt>
                <c:pt idx="972" formatCode="0.00E+00">
                  <c:v>-3.3765785836137312E-15</c:v>
                </c:pt>
                <c:pt idx="973" formatCode="0.00E+00">
                  <c:v>-3.3739000357488134E-15</c:v>
                </c:pt>
                <c:pt idx="974" formatCode="0.00E+00">
                  <c:v>-3.3703736453462765E-15</c:v>
                </c:pt>
                <c:pt idx="975" formatCode="0.00E+00">
                  <c:v>-3.3657772388527787E-15</c:v>
                </c:pt>
                <c:pt idx="976" formatCode="0.00E+00">
                  <c:v>-3.359845752674395E-15</c:v>
                </c:pt>
                <c:pt idx="977" formatCode="0.00E+00">
                  <c:v>-3.3522675559114668E-15</c:v>
                </c:pt>
                <c:pt idx="978" formatCode="0.00E+00">
                  <c:v>-3.342681832978636E-15</c:v>
                </c:pt>
                <c:pt idx="979" formatCode="0.00E+00">
                  <c:v>-3.3306774145047507E-15</c:v>
                </c:pt>
                <c:pt idx="980" formatCode="0.00E+00">
                  <c:v>-3.315793593407967E-15</c:v>
                </c:pt>
                <c:pt idx="981" formatCode="0.00E+00">
                  <c:v>-3.2975233299307177E-15</c:v>
                </c:pt>
                <c:pt idx="982" formatCode="0.00E+00">
                  <c:v>-3.2753192779048575E-15</c:v>
                </c:pt>
                <c:pt idx="983" formatCode="0.00E+00">
                  <c:v>-3.2486029435567465E-15</c:v>
                </c:pt>
                <c:pt idx="984" formatCode="0.00E+00">
                  <c:v>-3.2167772118875094E-15</c:v>
                </c:pt>
                <c:pt idx="985" formatCode="0.00E+00">
                  <c:v>-3.1792421758281903E-15</c:v>
                </c:pt>
                <c:pt idx="986" formatCode="0.00E+00">
                  <c:v>-3.1354140921301061E-15</c:v>
                </c:pt>
                <c:pt idx="987" formatCode="0.00E+00">
                  <c:v>-3.0847470930101051E-15</c:v>
                </c:pt>
                <c:pt idx="988" formatCode="0.00E+00">
                  <c:v>-3.0267568336959838E-15</c:v>
                </c:pt>
                <c:pt idx="989" formatCode="0.00E+00">
                  <c:v>-2.9610452623618041E-15</c:v>
                </c:pt>
                <c:pt idx="990" formatCode="0.00E+00">
                  <c:v>-2.8873252136182829E-15</c:v>
                </c:pt>
                <c:pt idx="991" formatCode="0.00E+00">
                  <c:v>-2.8054435732981492E-15</c:v>
                </c:pt>
                <c:pt idx="992" formatCode="0.00E+00">
                  <c:v>-2.7154017024714278E-15</c:v>
                </c:pt>
                <c:pt idx="993" formatCode="0.00E+00">
                  <c:v>-2.6173715653556665E-15</c:v>
                </c:pt>
                <c:pt idx="994" formatCode="0.00E+00">
                  <c:v>-2.5117064363011304E-15</c:v>
                </c:pt>
                <c:pt idx="995" formatCode="0.00E+00">
                  <c:v>-2.3989449561358502E-15</c:v>
                </c:pt>
                <c:pt idx="996" formatCode="0.00E+00">
                  <c:v>-2.2798078724555728E-15</c:v>
                </c:pt>
                <c:pt idx="997" formatCode="0.00E+00">
                  <c:v>-2.1551871638885801E-15</c:v>
                </c:pt>
                <c:pt idx="998" formatCode="0.00E+00">
                  <c:v>-2.0261274942004411E-15</c:v>
                </c:pt>
                <c:pt idx="999" formatCode="0.00E+00">
                  <c:v>-1.8938006659736196E-15</c:v>
                </c:pt>
              </c:numCache>
            </c:numRef>
          </c:yVal>
        </c:ser>
        <c:ser>
          <c:idx val="2"/>
          <c:order val="2"/>
          <c:tx>
            <c:strRef>
              <c:f>'0 degree'!$D$1</c:f>
              <c:strCache>
                <c:ptCount val="1"/>
                <c:pt idx="0">
                  <c:v>X</c:v>
                </c:pt>
              </c:strCache>
            </c:strRef>
          </c:tx>
          <c:marker>
            <c:symbol val="none"/>
          </c:marker>
          <c:xVal>
            <c:numRef>
              <c:f>'0 degree'!$A$2:$A$1001</c:f>
              <c:numCache>
                <c:formatCode>General</c:formatCode>
                <c:ptCount val="1000"/>
                <c:pt idx="400" formatCode="0.00E+00">
                  <c:v>0</c:v>
                </c:pt>
                <c:pt idx="401" formatCode="0.00E+00">
                  <c:v>5.0000000000000017E-2</c:v>
                </c:pt>
                <c:pt idx="402" formatCode="0.00E+00">
                  <c:v>0.1</c:v>
                </c:pt>
                <c:pt idx="403" formatCode="0.00E+00">
                  <c:v>0.15000000000000019</c:v>
                </c:pt>
                <c:pt idx="404" formatCode="0.00E+00">
                  <c:v>0.2</c:v>
                </c:pt>
                <c:pt idx="405" formatCode="0.00E+00">
                  <c:v>0.25</c:v>
                </c:pt>
                <c:pt idx="406" formatCode="0.00E+00">
                  <c:v>0.30000000000000032</c:v>
                </c:pt>
                <c:pt idx="407" formatCode="0.00E+00">
                  <c:v>0.35000000000000031</c:v>
                </c:pt>
                <c:pt idx="408" formatCode="0.00E+00">
                  <c:v>0.40000000000000008</c:v>
                </c:pt>
                <c:pt idx="409" formatCode="0.00E+00">
                  <c:v>0.45</c:v>
                </c:pt>
                <c:pt idx="410" formatCode="0.00E+00">
                  <c:v>0.5</c:v>
                </c:pt>
                <c:pt idx="411" formatCode="0.00E+00">
                  <c:v>0.54999999999999993</c:v>
                </c:pt>
                <c:pt idx="412" formatCode="0.00E+00">
                  <c:v>0.60000000000000064</c:v>
                </c:pt>
                <c:pt idx="413" formatCode="0.00E+00">
                  <c:v>0.65000000000000091</c:v>
                </c:pt>
                <c:pt idx="414" formatCode="0.00E+00">
                  <c:v>0.70000000000000062</c:v>
                </c:pt>
                <c:pt idx="415" formatCode="0.00E+00">
                  <c:v>0.75000000000000089</c:v>
                </c:pt>
                <c:pt idx="416" formatCode="0.00E+00">
                  <c:v>0.8000000000000006</c:v>
                </c:pt>
                <c:pt idx="417" formatCode="0.00E+00">
                  <c:v>0.85000000000000064</c:v>
                </c:pt>
                <c:pt idx="418" formatCode="0.00E+00">
                  <c:v>0.90000000000000024</c:v>
                </c:pt>
                <c:pt idx="419" formatCode="0.00E+00">
                  <c:v>0.95000000000000062</c:v>
                </c:pt>
                <c:pt idx="420" formatCode="0.00E+00">
                  <c:v>1.0000000000000002</c:v>
                </c:pt>
                <c:pt idx="421" formatCode="0.00E+00">
                  <c:v>1.0500000000000003</c:v>
                </c:pt>
                <c:pt idx="422" formatCode="0.00E+00">
                  <c:v>1.1000000000000003</c:v>
                </c:pt>
                <c:pt idx="423" formatCode="0.00E+00">
                  <c:v>1.1500000000000017</c:v>
                </c:pt>
                <c:pt idx="424" formatCode="0.00E+00">
                  <c:v>1.2000000000000004</c:v>
                </c:pt>
                <c:pt idx="425" formatCode="0.00E+00">
                  <c:v>1.2500000000000004</c:v>
                </c:pt>
                <c:pt idx="426" formatCode="0.00E+00">
                  <c:v>1.3000000000000005</c:v>
                </c:pt>
                <c:pt idx="427" formatCode="0.00E+00">
                  <c:v>1.3500000000000005</c:v>
                </c:pt>
                <c:pt idx="428" formatCode="0.00E+00">
                  <c:v>1.4000000000000006</c:v>
                </c:pt>
                <c:pt idx="429" formatCode="0.00E+00">
                  <c:v>1.4500000000000006</c:v>
                </c:pt>
                <c:pt idx="430" formatCode="0.00E+00">
                  <c:v>1.5000000000000007</c:v>
                </c:pt>
                <c:pt idx="431" formatCode="0.00E+00">
                  <c:v>1.5500000000000007</c:v>
                </c:pt>
                <c:pt idx="432" formatCode="0.00E+00">
                  <c:v>1.6000000000000021</c:v>
                </c:pt>
                <c:pt idx="433" formatCode="0.00E+00">
                  <c:v>1.6500000000000021</c:v>
                </c:pt>
                <c:pt idx="434" formatCode="0.00E+00">
                  <c:v>1.7000000000000013</c:v>
                </c:pt>
                <c:pt idx="435" formatCode="0.00E+00">
                  <c:v>1.7500000000000013</c:v>
                </c:pt>
                <c:pt idx="436" formatCode="0.00E+00">
                  <c:v>1.8000000000000009</c:v>
                </c:pt>
                <c:pt idx="437" formatCode="0.00E+00">
                  <c:v>1.8500000000000021</c:v>
                </c:pt>
                <c:pt idx="438" formatCode="0.00E+00">
                  <c:v>1.9000000000000019</c:v>
                </c:pt>
                <c:pt idx="439" formatCode="0.00E+00">
                  <c:v>1.950000000000002</c:v>
                </c:pt>
                <c:pt idx="440" formatCode="0.00E+00">
                  <c:v>2.0000000000000009</c:v>
                </c:pt>
                <c:pt idx="441" formatCode="0.00E+00">
                  <c:v>2.0500000000000007</c:v>
                </c:pt>
                <c:pt idx="442" formatCode="0.00E+00">
                  <c:v>2.1000000000000005</c:v>
                </c:pt>
                <c:pt idx="443" formatCode="0.00E+00">
                  <c:v>2.1500000000000004</c:v>
                </c:pt>
                <c:pt idx="444" formatCode="0.00E+00">
                  <c:v>2.2000000000000002</c:v>
                </c:pt>
                <c:pt idx="445" formatCode="0.00E+00">
                  <c:v>2.25</c:v>
                </c:pt>
                <c:pt idx="446" formatCode="0.00E+00">
                  <c:v>2.2999999999999998</c:v>
                </c:pt>
                <c:pt idx="447" formatCode="0.00E+00">
                  <c:v>2.3499999999999988</c:v>
                </c:pt>
                <c:pt idx="448" formatCode="0.00E+00">
                  <c:v>2.3999999999999977</c:v>
                </c:pt>
                <c:pt idx="449" formatCode="0.00E+00">
                  <c:v>2.4499999999999993</c:v>
                </c:pt>
                <c:pt idx="450" formatCode="0.00E+00">
                  <c:v>2.4999999999999987</c:v>
                </c:pt>
                <c:pt idx="451" formatCode="0.00E+00">
                  <c:v>2.5499999999999989</c:v>
                </c:pt>
                <c:pt idx="452" formatCode="0.00E+00">
                  <c:v>2.5999999999999988</c:v>
                </c:pt>
                <c:pt idx="453" formatCode="0.00E+00">
                  <c:v>2.6499999999999986</c:v>
                </c:pt>
                <c:pt idx="454" formatCode="0.00E+00">
                  <c:v>2.6999999999999984</c:v>
                </c:pt>
                <c:pt idx="455" formatCode="0.00E+00">
                  <c:v>2.7499999999999982</c:v>
                </c:pt>
                <c:pt idx="456" formatCode="0.00E+00">
                  <c:v>2.799999999999998</c:v>
                </c:pt>
                <c:pt idx="457" formatCode="0.00E+00">
                  <c:v>2.8499999999999979</c:v>
                </c:pt>
                <c:pt idx="458" formatCode="0.00E+00">
                  <c:v>2.8999999999999977</c:v>
                </c:pt>
                <c:pt idx="459" formatCode="0.00E+00">
                  <c:v>2.9499999999999975</c:v>
                </c:pt>
                <c:pt idx="460" formatCode="0.00E+00">
                  <c:v>2.9999999999999973</c:v>
                </c:pt>
                <c:pt idx="461" formatCode="0.00E+00">
                  <c:v>3.0499999999999972</c:v>
                </c:pt>
                <c:pt idx="462" formatCode="0.00E+00">
                  <c:v>3.099999999999997</c:v>
                </c:pt>
                <c:pt idx="463" formatCode="0.00E+00">
                  <c:v>3.1499999999999972</c:v>
                </c:pt>
                <c:pt idx="464" formatCode="0.00E+00">
                  <c:v>3.1999999999999966</c:v>
                </c:pt>
                <c:pt idx="465" formatCode="0.00E+00">
                  <c:v>3.2499999999999982</c:v>
                </c:pt>
                <c:pt idx="466" formatCode="0.00E+00">
                  <c:v>3.2999999999999972</c:v>
                </c:pt>
                <c:pt idx="467" formatCode="0.00E+00">
                  <c:v>3.3499999999999961</c:v>
                </c:pt>
                <c:pt idx="468" formatCode="0.00E+00">
                  <c:v>3.3999999999999937</c:v>
                </c:pt>
                <c:pt idx="469" formatCode="0.00E+00">
                  <c:v>3.4499999999999957</c:v>
                </c:pt>
                <c:pt idx="470" formatCode="0.00E+00">
                  <c:v>3.4999999999999947</c:v>
                </c:pt>
                <c:pt idx="471" formatCode="0.00E+00">
                  <c:v>3.5499999999999954</c:v>
                </c:pt>
                <c:pt idx="472" formatCode="0.00E+00">
                  <c:v>3.5999999999999948</c:v>
                </c:pt>
                <c:pt idx="473" formatCode="0.00E+00">
                  <c:v>3.649999999999995</c:v>
                </c:pt>
                <c:pt idx="474" formatCode="0.00E+00">
                  <c:v>3.6999999999999948</c:v>
                </c:pt>
                <c:pt idx="475" formatCode="0.00E+00">
                  <c:v>3.7499999999999951</c:v>
                </c:pt>
                <c:pt idx="476" formatCode="0.00E+00">
                  <c:v>3.7999999999999945</c:v>
                </c:pt>
                <c:pt idx="477" formatCode="0.00E+00">
                  <c:v>3.8499999999999943</c:v>
                </c:pt>
                <c:pt idx="478" formatCode="0.00E+00">
                  <c:v>3.8999999999999937</c:v>
                </c:pt>
                <c:pt idx="479" formatCode="0.00E+00">
                  <c:v>3.949999999999994</c:v>
                </c:pt>
                <c:pt idx="480" formatCode="0.00E+00">
                  <c:v>3.9999999999999938</c:v>
                </c:pt>
                <c:pt idx="481" formatCode="0.00E+00">
                  <c:v>4.0499999999999936</c:v>
                </c:pt>
                <c:pt idx="482" formatCode="0.00E+00">
                  <c:v>4.0999999999999925</c:v>
                </c:pt>
                <c:pt idx="483" formatCode="0.00E+00">
                  <c:v>4.1499999999999915</c:v>
                </c:pt>
                <c:pt idx="484" formatCode="0.00E+00">
                  <c:v>4.1999999999999895</c:v>
                </c:pt>
                <c:pt idx="485" formatCode="0.00E+00">
                  <c:v>4.2499999999999929</c:v>
                </c:pt>
                <c:pt idx="486" formatCode="0.00E+00">
                  <c:v>4.2999999999999927</c:v>
                </c:pt>
                <c:pt idx="487" formatCode="0.00E+00">
                  <c:v>4.3499999999999925</c:v>
                </c:pt>
                <c:pt idx="488" formatCode="0.00E+00">
                  <c:v>4.3999999999999915</c:v>
                </c:pt>
                <c:pt idx="489" formatCode="0.00E+00">
                  <c:v>4.4499999999999922</c:v>
                </c:pt>
                <c:pt idx="490" formatCode="0.00E+00">
                  <c:v>4.499999999999992</c:v>
                </c:pt>
                <c:pt idx="491" formatCode="0.00E+00">
                  <c:v>4.5499999999999918</c:v>
                </c:pt>
                <c:pt idx="492" formatCode="0.00E+00">
                  <c:v>4.5999999999999917</c:v>
                </c:pt>
                <c:pt idx="493" formatCode="0.00E+00">
                  <c:v>4.6499999999999915</c:v>
                </c:pt>
                <c:pt idx="494" formatCode="0.00E+00">
                  <c:v>4.6999999999999895</c:v>
                </c:pt>
                <c:pt idx="495" formatCode="0.00E+00">
                  <c:v>4.7499999999999911</c:v>
                </c:pt>
                <c:pt idx="496" formatCode="0.00E+00">
                  <c:v>4.7999999999999909</c:v>
                </c:pt>
                <c:pt idx="497" formatCode="0.00E+00">
                  <c:v>4.8499999999999908</c:v>
                </c:pt>
                <c:pt idx="498" formatCode="0.00E+00">
                  <c:v>4.8999999999999906</c:v>
                </c:pt>
                <c:pt idx="499" formatCode="0.00E+00">
                  <c:v>4.9499999999999904</c:v>
                </c:pt>
                <c:pt idx="500" formatCode="0.00E+00">
                  <c:v>4.9999999999999902</c:v>
                </c:pt>
                <c:pt idx="501" formatCode="0.00E+00">
                  <c:v>5.0499999999999901</c:v>
                </c:pt>
                <c:pt idx="502" formatCode="0.00E+00">
                  <c:v>5.0999999999999899</c:v>
                </c:pt>
                <c:pt idx="503" formatCode="0.00E+00">
                  <c:v>5.1499999999999897</c:v>
                </c:pt>
                <c:pt idx="504" formatCode="0.00E+00">
                  <c:v>5.1999999999999895</c:v>
                </c:pt>
                <c:pt idx="505" formatCode="0.00E+00">
                  <c:v>5.2499999999999893</c:v>
                </c:pt>
                <c:pt idx="506" formatCode="0.00E+00">
                  <c:v>5.2999999999999892</c:v>
                </c:pt>
                <c:pt idx="507" formatCode="0.00E+00">
                  <c:v>5.349999999999989</c:v>
                </c:pt>
                <c:pt idx="508" formatCode="0.00E+00">
                  <c:v>5.3999999999999888</c:v>
                </c:pt>
                <c:pt idx="509" formatCode="0.00E+00">
                  <c:v>5.4499999999999904</c:v>
                </c:pt>
                <c:pt idx="510" formatCode="0.00E+00">
                  <c:v>5.4999999999999893</c:v>
                </c:pt>
                <c:pt idx="511" formatCode="0.00E+00">
                  <c:v>5.5499999999999883</c:v>
                </c:pt>
                <c:pt idx="512" formatCode="0.00E+00">
                  <c:v>5.5999999999999881</c:v>
                </c:pt>
                <c:pt idx="513" formatCode="0.00E+00">
                  <c:v>5.6499999999999879</c:v>
                </c:pt>
                <c:pt idx="514" formatCode="0.00E+00">
                  <c:v>5.6999999999999877</c:v>
                </c:pt>
                <c:pt idx="515" formatCode="0.00E+00">
                  <c:v>5.7499999999999893</c:v>
                </c:pt>
                <c:pt idx="516" formatCode="0.00E+00">
                  <c:v>5.7999999999999874</c:v>
                </c:pt>
                <c:pt idx="517" formatCode="0.00E+00">
                  <c:v>5.8499999999999872</c:v>
                </c:pt>
                <c:pt idx="518" formatCode="0.00E+00">
                  <c:v>5.899999999999987</c:v>
                </c:pt>
                <c:pt idx="519" formatCode="0.00E+00">
                  <c:v>5.9499999999999904</c:v>
                </c:pt>
                <c:pt idx="520" formatCode="0.00E+00">
                  <c:v>5.9999999999999893</c:v>
                </c:pt>
                <c:pt idx="521" formatCode="0.00E+00">
                  <c:v>6.0499999999999874</c:v>
                </c:pt>
                <c:pt idx="522" formatCode="0.00E+00">
                  <c:v>6.0999999999999863</c:v>
                </c:pt>
                <c:pt idx="523" formatCode="0.00E+00">
                  <c:v>6.1499999999999861</c:v>
                </c:pt>
                <c:pt idx="524" formatCode="0.00E+00">
                  <c:v>6.199999999999986</c:v>
                </c:pt>
                <c:pt idx="525" formatCode="0.00E+00">
                  <c:v>6.2499999999999893</c:v>
                </c:pt>
                <c:pt idx="526" formatCode="0.00E+00">
                  <c:v>6.2999999999999874</c:v>
                </c:pt>
                <c:pt idx="527" formatCode="0.00E+00">
                  <c:v>6.3499999999999854</c:v>
                </c:pt>
                <c:pt idx="528" formatCode="0.00E+00">
                  <c:v>6.3999999999999853</c:v>
                </c:pt>
                <c:pt idx="529" formatCode="0.00E+00">
                  <c:v>6.4499999999999904</c:v>
                </c:pt>
                <c:pt idx="530" formatCode="0.00E+00">
                  <c:v>6.4999999999999893</c:v>
                </c:pt>
                <c:pt idx="531" formatCode="0.00E+00">
                  <c:v>6.5499999999999874</c:v>
                </c:pt>
                <c:pt idx="532" formatCode="0.00E+00">
                  <c:v>6.5999999999999854</c:v>
                </c:pt>
                <c:pt idx="533" formatCode="0.00E+00">
                  <c:v>6.6499999999999844</c:v>
                </c:pt>
                <c:pt idx="534" formatCode="0.00E+00">
                  <c:v>6.6999999999999842</c:v>
                </c:pt>
                <c:pt idx="535" formatCode="0.00E+00">
                  <c:v>6.7499999999999893</c:v>
                </c:pt>
                <c:pt idx="536" formatCode="0.00E+00">
                  <c:v>6.7999999999999838</c:v>
                </c:pt>
                <c:pt idx="537" formatCode="0.00E+00">
                  <c:v>6.8499999999999837</c:v>
                </c:pt>
                <c:pt idx="538" formatCode="0.00E+00">
                  <c:v>6.8999999999999835</c:v>
                </c:pt>
                <c:pt idx="539" formatCode="0.00E+00">
                  <c:v>6.9499999999999833</c:v>
                </c:pt>
                <c:pt idx="540" formatCode="0.00E+00">
                  <c:v>6.9999999999999831</c:v>
                </c:pt>
                <c:pt idx="541" formatCode="0.00E+00">
                  <c:v>7.0499999999999829</c:v>
                </c:pt>
                <c:pt idx="542" formatCode="0.00E+00">
                  <c:v>7.0999999999999828</c:v>
                </c:pt>
                <c:pt idx="543" formatCode="0.00E+00">
                  <c:v>7.1499999999999826</c:v>
                </c:pt>
                <c:pt idx="544" formatCode="0.00E+00">
                  <c:v>7.1999999999999815</c:v>
                </c:pt>
                <c:pt idx="545" formatCode="0.00E+00">
                  <c:v>7.2499999999999822</c:v>
                </c:pt>
                <c:pt idx="546" formatCode="0.00E+00">
                  <c:v>7.2999999999999821</c:v>
                </c:pt>
                <c:pt idx="547" formatCode="0.00E+00">
                  <c:v>7.3499999999999819</c:v>
                </c:pt>
                <c:pt idx="548" formatCode="0.00E+00">
                  <c:v>7.3999999999999817</c:v>
                </c:pt>
                <c:pt idx="549" formatCode="0.00E+00">
                  <c:v>7.4499999999999824</c:v>
                </c:pt>
                <c:pt idx="550" formatCode="0.00E+00">
                  <c:v>7.4999999999999813</c:v>
                </c:pt>
                <c:pt idx="551" formatCode="0.00E+00">
                  <c:v>7.5499999999999812</c:v>
                </c:pt>
                <c:pt idx="552" formatCode="0.00E+00">
                  <c:v>7.599999999999981</c:v>
                </c:pt>
                <c:pt idx="553" formatCode="0.00E+00">
                  <c:v>7.6499999999999808</c:v>
                </c:pt>
                <c:pt idx="554" formatCode="0.00E+00">
                  <c:v>7.6999999999999806</c:v>
                </c:pt>
                <c:pt idx="555" formatCode="0.00E+00">
                  <c:v>7.7499999999999813</c:v>
                </c:pt>
                <c:pt idx="556" formatCode="0.00E+00">
                  <c:v>7.7999999999999803</c:v>
                </c:pt>
                <c:pt idx="557" formatCode="0.00E+00">
                  <c:v>7.8499999999999801</c:v>
                </c:pt>
                <c:pt idx="558" formatCode="0.00E+00">
                  <c:v>7.8999999999999799</c:v>
                </c:pt>
                <c:pt idx="559" formatCode="0.00E+00">
                  <c:v>7.9499999999999824</c:v>
                </c:pt>
                <c:pt idx="560" formatCode="0.00E+00">
                  <c:v>7.9999999999999813</c:v>
                </c:pt>
                <c:pt idx="561" formatCode="0.00E+00">
                  <c:v>8.0499999999999794</c:v>
                </c:pt>
                <c:pt idx="562" formatCode="0.00E+00">
                  <c:v>8.0999999999999925</c:v>
                </c:pt>
                <c:pt idx="563" formatCode="0.00E+00">
                  <c:v>8.1499999999999808</c:v>
                </c:pt>
                <c:pt idx="564" formatCode="0.00E+00">
                  <c:v>8.1999999999999922</c:v>
                </c:pt>
                <c:pt idx="565" formatCode="0.00E+00">
                  <c:v>8.2499999999999822</c:v>
                </c:pt>
                <c:pt idx="566" formatCode="0.00E+00">
                  <c:v>8.2999999999999847</c:v>
                </c:pt>
                <c:pt idx="567" formatCode="0.00E+00">
                  <c:v>8.3499999999999943</c:v>
                </c:pt>
                <c:pt idx="568" formatCode="0.00E+00">
                  <c:v>8.4000000000000021</c:v>
                </c:pt>
                <c:pt idx="569" formatCode="0.00E+00">
                  <c:v>8.4499999999999957</c:v>
                </c:pt>
                <c:pt idx="570" formatCode="0.00E+00">
                  <c:v>8.4999999999999982</c:v>
                </c:pt>
                <c:pt idx="571" formatCode="0.00E+00">
                  <c:v>8.5499999999999865</c:v>
                </c:pt>
                <c:pt idx="572" formatCode="0.00E+00">
                  <c:v>8.5999999999999979</c:v>
                </c:pt>
                <c:pt idx="573" formatCode="0.00E+00">
                  <c:v>8.6499999999999897</c:v>
                </c:pt>
                <c:pt idx="574" formatCode="0.00E+00">
                  <c:v>8.6999999999999993</c:v>
                </c:pt>
                <c:pt idx="575" formatCode="0.00E+00">
                  <c:v>8.7499999999999893</c:v>
                </c:pt>
                <c:pt idx="576" formatCode="0.00E+00">
                  <c:v>8.8000000000000025</c:v>
                </c:pt>
                <c:pt idx="577" formatCode="0.00E+00">
                  <c:v>8.8500000000000032</c:v>
                </c:pt>
                <c:pt idx="578" formatCode="0.00E+00">
                  <c:v>8.9000000000000021</c:v>
                </c:pt>
                <c:pt idx="579" formatCode="0.00E+00">
                  <c:v>8.9500000000000028</c:v>
                </c:pt>
                <c:pt idx="580" formatCode="0.00E+00">
                  <c:v>9.0000000000000018</c:v>
                </c:pt>
                <c:pt idx="581" formatCode="0.00E+00">
                  <c:v>9.0500000000000025</c:v>
                </c:pt>
                <c:pt idx="582" formatCode="0.00E+00">
                  <c:v>9.1000000000000014</c:v>
                </c:pt>
                <c:pt idx="583" formatCode="0.00E+00">
                  <c:v>9.1499999999999968</c:v>
                </c:pt>
                <c:pt idx="584" formatCode="0.00E+00">
                  <c:v>9.2000000000000011</c:v>
                </c:pt>
                <c:pt idx="585" formatCode="0.00E+00">
                  <c:v>9.2499999999999964</c:v>
                </c:pt>
                <c:pt idx="586" formatCode="0.00E+00">
                  <c:v>9.3000000000000025</c:v>
                </c:pt>
                <c:pt idx="587" formatCode="0.00E+00">
                  <c:v>9.3500000000000068</c:v>
                </c:pt>
                <c:pt idx="588" formatCode="0.00E+00">
                  <c:v>9.4000000000000021</c:v>
                </c:pt>
                <c:pt idx="589" formatCode="0.00E+00">
                  <c:v>9.4500000000000028</c:v>
                </c:pt>
                <c:pt idx="590" formatCode="0.00E+00">
                  <c:v>9.5</c:v>
                </c:pt>
                <c:pt idx="591" formatCode="0.00E+00">
                  <c:v>9.5500000000000007</c:v>
                </c:pt>
                <c:pt idx="592" formatCode="0.00E+00">
                  <c:v>9.6000000000000014</c:v>
                </c:pt>
                <c:pt idx="593" formatCode="0.00E+00">
                  <c:v>9.6500000000000021</c:v>
                </c:pt>
                <c:pt idx="594" formatCode="0.00E+00">
                  <c:v>9.7000000000000011</c:v>
                </c:pt>
                <c:pt idx="595" formatCode="0.00E+00">
                  <c:v>9.7500000000000036</c:v>
                </c:pt>
                <c:pt idx="596" formatCode="0.00E+00">
                  <c:v>9.8000000000000043</c:v>
                </c:pt>
                <c:pt idx="597" formatCode="0.00E+00">
                  <c:v>9.8500000000000068</c:v>
                </c:pt>
                <c:pt idx="598" formatCode="0.00E+00">
                  <c:v>9.9000000000000057</c:v>
                </c:pt>
                <c:pt idx="599" formatCode="0.00E+00">
                  <c:v>9.9500000000000064</c:v>
                </c:pt>
                <c:pt idx="600" formatCode="0.00E+00">
                  <c:v>10.000000000000007</c:v>
                </c:pt>
                <c:pt idx="601" formatCode="0.00E+00">
                  <c:v>10.050000000000018</c:v>
                </c:pt>
                <c:pt idx="602" formatCode="0.00E+00">
                  <c:v>10.100000000000009</c:v>
                </c:pt>
                <c:pt idx="603" formatCode="0.00E+00">
                  <c:v>10.150000000000009</c:v>
                </c:pt>
                <c:pt idx="604" formatCode="0.00E+00">
                  <c:v>10.20000000000001</c:v>
                </c:pt>
                <c:pt idx="605" formatCode="0.00E+00">
                  <c:v>10.250000000000012</c:v>
                </c:pt>
                <c:pt idx="606" formatCode="0.00E+00">
                  <c:v>10.30000000000002</c:v>
                </c:pt>
                <c:pt idx="607" formatCode="0.00E+00">
                  <c:v>10.350000000000023</c:v>
                </c:pt>
                <c:pt idx="608" formatCode="0.00E+00">
                  <c:v>10.400000000000016</c:v>
                </c:pt>
                <c:pt idx="609" formatCode="0.00E+00">
                  <c:v>10.450000000000022</c:v>
                </c:pt>
                <c:pt idx="610" formatCode="0.00E+00">
                  <c:v>10.500000000000014</c:v>
                </c:pt>
                <c:pt idx="611" formatCode="0.00E+00">
                  <c:v>10.55000000000002</c:v>
                </c:pt>
                <c:pt idx="612" formatCode="0.00E+00">
                  <c:v>10.600000000000016</c:v>
                </c:pt>
                <c:pt idx="613" formatCode="0.00E+00">
                  <c:v>10.650000000000016</c:v>
                </c:pt>
                <c:pt idx="614" formatCode="0.00E+00">
                  <c:v>10.700000000000017</c:v>
                </c:pt>
                <c:pt idx="615" formatCode="0.00E+00">
                  <c:v>10.75000000000002</c:v>
                </c:pt>
                <c:pt idx="616" formatCode="0.00E+00">
                  <c:v>10.80000000000002</c:v>
                </c:pt>
                <c:pt idx="617" formatCode="0.00E+00">
                  <c:v>10.850000000000026</c:v>
                </c:pt>
                <c:pt idx="618" formatCode="0.00E+00">
                  <c:v>10.90000000000002</c:v>
                </c:pt>
                <c:pt idx="619" formatCode="0.00E+00">
                  <c:v>10.950000000000022</c:v>
                </c:pt>
                <c:pt idx="620" formatCode="0.00E+00">
                  <c:v>11.000000000000021</c:v>
                </c:pt>
                <c:pt idx="621" formatCode="0.00E+00">
                  <c:v>11.050000000000022</c:v>
                </c:pt>
                <c:pt idx="622" formatCode="0.00E+00">
                  <c:v>11.100000000000023</c:v>
                </c:pt>
                <c:pt idx="623" formatCode="0.00E+00">
                  <c:v>11.150000000000023</c:v>
                </c:pt>
                <c:pt idx="624" formatCode="0.00E+00">
                  <c:v>11.200000000000021</c:v>
                </c:pt>
                <c:pt idx="625" formatCode="0.00E+00">
                  <c:v>11.250000000000025</c:v>
                </c:pt>
                <c:pt idx="626" formatCode="0.00E+00">
                  <c:v>11.300000000000026</c:v>
                </c:pt>
                <c:pt idx="627" formatCode="0.00E+00">
                  <c:v>11.350000000000026</c:v>
                </c:pt>
                <c:pt idx="628" formatCode="0.00E+00">
                  <c:v>11.400000000000027</c:v>
                </c:pt>
                <c:pt idx="629" formatCode="0.00E+00">
                  <c:v>11.450000000000029</c:v>
                </c:pt>
                <c:pt idx="630" formatCode="0.00E+00">
                  <c:v>11.500000000000028</c:v>
                </c:pt>
                <c:pt idx="631" formatCode="0.00E+00">
                  <c:v>11.550000000000029</c:v>
                </c:pt>
                <c:pt idx="632" formatCode="0.00E+00">
                  <c:v>11.60000000000003</c:v>
                </c:pt>
                <c:pt idx="633" formatCode="0.00E+00">
                  <c:v>11.650000000000032</c:v>
                </c:pt>
                <c:pt idx="634" formatCode="0.00E+00">
                  <c:v>11.700000000000031</c:v>
                </c:pt>
                <c:pt idx="635" formatCode="0.00E+00">
                  <c:v>11.750000000000032</c:v>
                </c:pt>
                <c:pt idx="636" formatCode="0.00E+00">
                  <c:v>11.800000000000034</c:v>
                </c:pt>
                <c:pt idx="637" formatCode="0.00E+00">
                  <c:v>11.850000000000046</c:v>
                </c:pt>
                <c:pt idx="638" formatCode="0.00E+00">
                  <c:v>11.900000000000034</c:v>
                </c:pt>
                <c:pt idx="639" formatCode="0.00E+00">
                  <c:v>11.950000000000045</c:v>
                </c:pt>
                <c:pt idx="640" formatCode="0.00E+00">
                  <c:v>12.000000000000036</c:v>
                </c:pt>
                <c:pt idx="641" formatCode="0.00E+00">
                  <c:v>12.050000000000036</c:v>
                </c:pt>
                <c:pt idx="642" formatCode="0.00E+00">
                  <c:v>12.100000000000037</c:v>
                </c:pt>
                <c:pt idx="643" formatCode="0.00E+00">
                  <c:v>12.150000000000039</c:v>
                </c:pt>
                <c:pt idx="644" formatCode="0.00E+00">
                  <c:v>12.200000000000038</c:v>
                </c:pt>
                <c:pt idx="645" formatCode="0.00E+00">
                  <c:v>12.250000000000039</c:v>
                </c:pt>
                <c:pt idx="646" formatCode="0.00E+00">
                  <c:v>12.30000000000005</c:v>
                </c:pt>
                <c:pt idx="647" formatCode="0.00E+00">
                  <c:v>12.350000000000055</c:v>
                </c:pt>
                <c:pt idx="648" formatCode="0.00E+00">
                  <c:v>12.40000000000005</c:v>
                </c:pt>
                <c:pt idx="649" formatCode="0.00E+00">
                  <c:v>12.450000000000053</c:v>
                </c:pt>
                <c:pt idx="650" formatCode="0.00E+00">
                  <c:v>12.500000000000044</c:v>
                </c:pt>
                <c:pt idx="651" formatCode="0.00E+00">
                  <c:v>12.55000000000005</c:v>
                </c:pt>
                <c:pt idx="652" formatCode="0.00E+00">
                  <c:v>12.600000000000044</c:v>
                </c:pt>
                <c:pt idx="653" formatCode="0.00E+00">
                  <c:v>12.65000000000005</c:v>
                </c:pt>
                <c:pt idx="654" formatCode="0.00E+00">
                  <c:v>12.700000000000045</c:v>
                </c:pt>
                <c:pt idx="655" formatCode="0.00E+00">
                  <c:v>12.750000000000046</c:v>
                </c:pt>
                <c:pt idx="656" formatCode="0.00E+00">
                  <c:v>12.80000000000005</c:v>
                </c:pt>
                <c:pt idx="657" formatCode="0.00E+00">
                  <c:v>12.850000000000056</c:v>
                </c:pt>
                <c:pt idx="658" formatCode="0.00E+00">
                  <c:v>12.90000000000005</c:v>
                </c:pt>
                <c:pt idx="659" formatCode="0.00E+00">
                  <c:v>12.950000000000054</c:v>
                </c:pt>
                <c:pt idx="660" formatCode="0.00E+00">
                  <c:v>13.00000000000005</c:v>
                </c:pt>
                <c:pt idx="661" formatCode="0.00E+00">
                  <c:v>13.05000000000005</c:v>
                </c:pt>
                <c:pt idx="662" formatCode="0.00E+00">
                  <c:v>13.100000000000051</c:v>
                </c:pt>
                <c:pt idx="663" formatCode="0.00E+00">
                  <c:v>13.150000000000052</c:v>
                </c:pt>
                <c:pt idx="664" formatCode="0.00E+00">
                  <c:v>13.200000000000053</c:v>
                </c:pt>
                <c:pt idx="665" formatCode="0.00E+00">
                  <c:v>13.250000000000053</c:v>
                </c:pt>
                <c:pt idx="666" formatCode="0.00E+00">
                  <c:v>13.300000000000054</c:v>
                </c:pt>
                <c:pt idx="667" formatCode="0.00E+00">
                  <c:v>13.350000000000056</c:v>
                </c:pt>
                <c:pt idx="668" formatCode="0.00E+00">
                  <c:v>13.400000000000055</c:v>
                </c:pt>
                <c:pt idx="669" formatCode="0.00E+00">
                  <c:v>13.450000000000056</c:v>
                </c:pt>
                <c:pt idx="670" formatCode="0.00E+00">
                  <c:v>13.500000000000057</c:v>
                </c:pt>
                <c:pt idx="671" formatCode="0.00E+00">
                  <c:v>13.550000000000059</c:v>
                </c:pt>
                <c:pt idx="672" formatCode="0.00E+00">
                  <c:v>13.600000000000058</c:v>
                </c:pt>
                <c:pt idx="673" formatCode="0.00E+00">
                  <c:v>13.650000000000059</c:v>
                </c:pt>
                <c:pt idx="674" formatCode="0.00E+00">
                  <c:v>13.70000000000006</c:v>
                </c:pt>
                <c:pt idx="675" formatCode="0.00E+00">
                  <c:v>13.75000000000006</c:v>
                </c:pt>
                <c:pt idx="676" formatCode="0.00E+00">
                  <c:v>13.800000000000066</c:v>
                </c:pt>
                <c:pt idx="677" formatCode="0.00E+00">
                  <c:v>13.850000000000072</c:v>
                </c:pt>
                <c:pt idx="678" formatCode="0.00E+00">
                  <c:v>13.900000000000064</c:v>
                </c:pt>
                <c:pt idx="679" formatCode="0.00E+00">
                  <c:v>13.95000000000007</c:v>
                </c:pt>
                <c:pt idx="680" formatCode="0.00E+00">
                  <c:v>14.000000000000064</c:v>
                </c:pt>
                <c:pt idx="681" formatCode="0.00E+00">
                  <c:v>14.050000000000066</c:v>
                </c:pt>
                <c:pt idx="682" formatCode="0.00E+00">
                  <c:v>14.100000000000065</c:v>
                </c:pt>
                <c:pt idx="683" formatCode="0.00E+00">
                  <c:v>14.150000000000066</c:v>
                </c:pt>
                <c:pt idx="684" formatCode="0.00E+00">
                  <c:v>14.200000000000067</c:v>
                </c:pt>
                <c:pt idx="685" formatCode="0.00E+00">
                  <c:v>14.250000000000069</c:v>
                </c:pt>
                <c:pt idx="686" formatCode="0.00E+00">
                  <c:v>14.30000000000007</c:v>
                </c:pt>
                <c:pt idx="687" formatCode="0.00E+00">
                  <c:v>14.350000000000072</c:v>
                </c:pt>
                <c:pt idx="688" formatCode="0.00E+00">
                  <c:v>14.40000000000007</c:v>
                </c:pt>
                <c:pt idx="689" formatCode="0.00E+00">
                  <c:v>14.45000000000007</c:v>
                </c:pt>
                <c:pt idx="690" formatCode="0.00E+00">
                  <c:v>14.500000000000071</c:v>
                </c:pt>
                <c:pt idx="691" formatCode="0.00E+00">
                  <c:v>14.550000000000072</c:v>
                </c:pt>
                <c:pt idx="692" formatCode="0.00E+00">
                  <c:v>14.600000000000071</c:v>
                </c:pt>
                <c:pt idx="693" formatCode="0.00E+00">
                  <c:v>14.650000000000073</c:v>
                </c:pt>
                <c:pt idx="694" formatCode="0.00E+00">
                  <c:v>14.700000000000069</c:v>
                </c:pt>
                <c:pt idx="695" formatCode="0.00E+00">
                  <c:v>14.750000000000075</c:v>
                </c:pt>
                <c:pt idx="696" formatCode="0.00E+00">
                  <c:v>14.800000000000075</c:v>
                </c:pt>
                <c:pt idx="697" formatCode="0.00E+00">
                  <c:v>14.850000000000076</c:v>
                </c:pt>
                <c:pt idx="698" formatCode="0.00E+00">
                  <c:v>14.900000000000077</c:v>
                </c:pt>
                <c:pt idx="699" formatCode="0.00E+00">
                  <c:v>14.950000000000077</c:v>
                </c:pt>
                <c:pt idx="700" formatCode="0.00E+00">
                  <c:v>15.000000000000078</c:v>
                </c:pt>
                <c:pt idx="701" formatCode="0.00E+00">
                  <c:v>15.050000000000079</c:v>
                </c:pt>
                <c:pt idx="702" formatCode="0.00E+00">
                  <c:v>15.10000000000008</c:v>
                </c:pt>
                <c:pt idx="703" formatCode="0.00E+00">
                  <c:v>15.15000000000008</c:v>
                </c:pt>
                <c:pt idx="704" formatCode="0.00E+00">
                  <c:v>15.200000000000081</c:v>
                </c:pt>
                <c:pt idx="705" formatCode="0.00E+00">
                  <c:v>15.250000000000082</c:v>
                </c:pt>
                <c:pt idx="706" formatCode="0.00E+00">
                  <c:v>15.300000000000082</c:v>
                </c:pt>
                <c:pt idx="707" formatCode="0.00E+00">
                  <c:v>15.350000000000094</c:v>
                </c:pt>
                <c:pt idx="708" formatCode="0.00E+00">
                  <c:v>15.400000000000084</c:v>
                </c:pt>
                <c:pt idx="709" formatCode="0.00E+00">
                  <c:v>15.450000000000086</c:v>
                </c:pt>
                <c:pt idx="710" formatCode="0.00E+00">
                  <c:v>15.500000000000085</c:v>
                </c:pt>
                <c:pt idx="711" formatCode="0.00E+00">
                  <c:v>15.550000000000086</c:v>
                </c:pt>
                <c:pt idx="712" formatCode="0.00E+00">
                  <c:v>15.600000000000087</c:v>
                </c:pt>
                <c:pt idx="713" formatCode="0.00E+00">
                  <c:v>15.650000000000087</c:v>
                </c:pt>
                <c:pt idx="714" formatCode="0.00E+00">
                  <c:v>15.700000000000088</c:v>
                </c:pt>
                <c:pt idx="715" formatCode="0.00E+00">
                  <c:v>15.750000000000089</c:v>
                </c:pt>
                <c:pt idx="716" formatCode="0.00E+00">
                  <c:v>15.8000000000001</c:v>
                </c:pt>
                <c:pt idx="717" formatCode="0.00E+00">
                  <c:v>15.850000000000101</c:v>
                </c:pt>
                <c:pt idx="718" formatCode="0.00E+00">
                  <c:v>15.900000000000096</c:v>
                </c:pt>
                <c:pt idx="719" formatCode="0.00E+00">
                  <c:v>15.950000000000102</c:v>
                </c:pt>
                <c:pt idx="720" formatCode="0.00E+00">
                  <c:v>16.000000000000092</c:v>
                </c:pt>
                <c:pt idx="721" formatCode="0.00E+00">
                  <c:v>16.050000000000093</c:v>
                </c:pt>
                <c:pt idx="722" formatCode="0.00E+00">
                  <c:v>16.100000000000094</c:v>
                </c:pt>
                <c:pt idx="723" formatCode="0.00E+00">
                  <c:v>16.150000000000095</c:v>
                </c:pt>
                <c:pt idx="724" formatCode="0.00E+00">
                  <c:v>16.200000000000092</c:v>
                </c:pt>
                <c:pt idx="725" formatCode="0.00E+00">
                  <c:v>16.250000000000096</c:v>
                </c:pt>
                <c:pt idx="726" formatCode="0.00E+00">
                  <c:v>16.300000000000097</c:v>
                </c:pt>
                <c:pt idx="727" formatCode="0.00E+00">
                  <c:v>16.350000000000097</c:v>
                </c:pt>
                <c:pt idx="728" formatCode="0.00E+00">
                  <c:v>16.400000000000087</c:v>
                </c:pt>
                <c:pt idx="729" formatCode="0.00E+00">
                  <c:v>16.450000000000099</c:v>
                </c:pt>
                <c:pt idx="730" formatCode="0.00E+00">
                  <c:v>16.500000000000099</c:v>
                </c:pt>
                <c:pt idx="731" formatCode="0.00E+00">
                  <c:v>16.5500000000001</c:v>
                </c:pt>
                <c:pt idx="732" formatCode="0.00E+00">
                  <c:v>16.600000000000101</c:v>
                </c:pt>
                <c:pt idx="733" formatCode="0.00E+00">
                  <c:v>16.650000000000105</c:v>
                </c:pt>
                <c:pt idx="734" formatCode="0.00E+00">
                  <c:v>16.700000000000102</c:v>
                </c:pt>
                <c:pt idx="735" formatCode="0.00E+00">
                  <c:v>16.750000000000103</c:v>
                </c:pt>
                <c:pt idx="736" formatCode="0.00E+00">
                  <c:v>16.800000000000104</c:v>
                </c:pt>
                <c:pt idx="737" formatCode="0.00E+00">
                  <c:v>16.850000000000104</c:v>
                </c:pt>
                <c:pt idx="738" formatCode="0.00E+00">
                  <c:v>16.900000000000102</c:v>
                </c:pt>
                <c:pt idx="739" formatCode="0.00E+00">
                  <c:v>16.950000000000106</c:v>
                </c:pt>
                <c:pt idx="740" formatCode="0.00E+00">
                  <c:v>17.000000000000107</c:v>
                </c:pt>
                <c:pt idx="741" formatCode="0.00E+00">
                  <c:v>17.050000000000107</c:v>
                </c:pt>
                <c:pt idx="742" formatCode="0.00E+00">
                  <c:v>17.100000000000108</c:v>
                </c:pt>
                <c:pt idx="743" formatCode="0.00E+00">
                  <c:v>17.15000000000013</c:v>
                </c:pt>
                <c:pt idx="744" formatCode="0.00E+00">
                  <c:v>17.200000000000109</c:v>
                </c:pt>
                <c:pt idx="745" formatCode="0.00E+00">
                  <c:v>17.25000000000011</c:v>
                </c:pt>
                <c:pt idx="746" formatCode="0.00E+00">
                  <c:v>17.300000000000111</c:v>
                </c:pt>
                <c:pt idx="747" formatCode="0.00E+00">
                  <c:v>17.350000000000115</c:v>
                </c:pt>
                <c:pt idx="748" formatCode="0.00E+00">
                  <c:v>17.400000000000112</c:v>
                </c:pt>
                <c:pt idx="749" formatCode="0.00E+00">
                  <c:v>17.450000000000113</c:v>
                </c:pt>
                <c:pt idx="750" formatCode="0.00E+00">
                  <c:v>17.500000000000114</c:v>
                </c:pt>
                <c:pt idx="751" formatCode="0.00E+00">
                  <c:v>17.550000000000114</c:v>
                </c:pt>
                <c:pt idx="752" formatCode="0.00E+00">
                  <c:v>17.600000000000115</c:v>
                </c:pt>
                <c:pt idx="753" formatCode="0.00E+00">
                  <c:v>17.65000000000013</c:v>
                </c:pt>
                <c:pt idx="754" formatCode="0.00E+00">
                  <c:v>17.700000000000117</c:v>
                </c:pt>
                <c:pt idx="755" formatCode="0.00E+00">
                  <c:v>17.750000000000117</c:v>
                </c:pt>
                <c:pt idx="756" formatCode="0.00E+00">
                  <c:v>17.800000000000118</c:v>
                </c:pt>
                <c:pt idx="757" formatCode="0.00E+00">
                  <c:v>17.850000000000133</c:v>
                </c:pt>
                <c:pt idx="758" formatCode="0.00E+00">
                  <c:v>17.900000000000119</c:v>
                </c:pt>
                <c:pt idx="759" formatCode="0.00E+00">
                  <c:v>17.95000000000012</c:v>
                </c:pt>
                <c:pt idx="760" formatCode="0.00E+00">
                  <c:v>18.000000000000121</c:v>
                </c:pt>
                <c:pt idx="761" formatCode="0.00E+00">
                  <c:v>18.050000000000125</c:v>
                </c:pt>
                <c:pt idx="762" formatCode="0.00E+00">
                  <c:v>18.100000000000133</c:v>
                </c:pt>
                <c:pt idx="763" formatCode="0.00E+00">
                  <c:v>18.15000000000013</c:v>
                </c:pt>
                <c:pt idx="764" formatCode="0.00E+00">
                  <c:v>18.200000000000124</c:v>
                </c:pt>
                <c:pt idx="765" formatCode="0.00E+00">
                  <c:v>18.250000000000124</c:v>
                </c:pt>
                <c:pt idx="766" formatCode="0.00E+00">
                  <c:v>18.300000000000125</c:v>
                </c:pt>
                <c:pt idx="767" formatCode="0.00E+00">
                  <c:v>18.350000000000133</c:v>
                </c:pt>
                <c:pt idx="768" formatCode="0.00E+00">
                  <c:v>18.400000000000126</c:v>
                </c:pt>
                <c:pt idx="769" formatCode="0.00E+00">
                  <c:v>18.450000000000127</c:v>
                </c:pt>
                <c:pt idx="770" formatCode="0.00E+00">
                  <c:v>18.500000000000128</c:v>
                </c:pt>
                <c:pt idx="771" formatCode="0.00E+00">
                  <c:v>18.550000000000132</c:v>
                </c:pt>
                <c:pt idx="772" formatCode="0.00E+00">
                  <c:v>18.600000000000133</c:v>
                </c:pt>
                <c:pt idx="773" formatCode="0.00E+00">
                  <c:v>18.65000000000013</c:v>
                </c:pt>
                <c:pt idx="774" formatCode="0.00E+00">
                  <c:v>18.700000000000127</c:v>
                </c:pt>
                <c:pt idx="775" formatCode="0.00E+00">
                  <c:v>18.750000000000128</c:v>
                </c:pt>
                <c:pt idx="776" formatCode="0.00E+00">
                  <c:v>18.800000000000132</c:v>
                </c:pt>
                <c:pt idx="777" formatCode="0.00E+00">
                  <c:v>18.850000000000133</c:v>
                </c:pt>
                <c:pt idx="778" formatCode="0.00E+00">
                  <c:v>18.900000000000126</c:v>
                </c:pt>
                <c:pt idx="779" formatCode="0.00E+00">
                  <c:v>18.950000000000127</c:v>
                </c:pt>
                <c:pt idx="780" formatCode="0.00E+00">
                  <c:v>19.000000000000128</c:v>
                </c:pt>
                <c:pt idx="781" formatCode="0.00E+00">
                  <c:v>19.050000000000136</c:v>
                </c:pt>
                <c:pt idx="782" formatCode="0.00E+00">
                  <c:v>19.100000000000136</c:v>
                </c:pt>
                <c:pt idx="783" formatCode="0.00E+00">
                  <c:v>19.150000000000137</c:v>
                </c:pt>
                <c:pt idx="784" formatCode="0.00E+00">
                  <c:v>19.200000000000127</c:v>
                </c:pt>
                <c:pt idx="785" formatCode="0.00E+00">
                  <c:v>19.250000000000139</c:v>
                </c:pt>
                <c:pt idx="786" formatCode="0.00E+00">
                  <c:v>19.300000000000139</c:v>
                </c:pt>
                <c:pt idx="787" formatCode="0.00E+00">
                  <c:v>19.35000000000014</c:v>
                </c:pt>
                <c:pt idx="788" formatCode="0.00E+00">
                  <c:v>19.400000000000126</c:v>
                </c:pt>
                <c:pt idx="789" formatCode="0.00E+00">
                  <c:v>19.450000000000127</c:v>
                </c:pt>
                <c:pt idx="790" formatCode="0.00E+00">
                  <c:v>19.500000000000142</c:v>
                </c:pt>
                <c:pt idx="791" formatCode="0.00E+00">
                  <c:v>19.550000000000143</c:v>
                </c:pt>
                <c:pt idx="792" formatCode="0.00E+00">
                  <c:v>19.600000000000144</c:v>
                </c:pt>
                <c:pt idx="793" formatCode="0.00E+00">
                  <c:v>19.650000000000144</c:v>
                </c:pt>
                <c:pt idx="794" formatCode="0.00E+00">
                  <c:v>19.700000000000127</c:v>
                </c:pt>
                <c:pt idx="795" formatCode="0.00E+00">
                  <c:v>19.750000000000146</c:v>
                </c:pt>
                <c:pt idx="796" formatCode="0.00E+00">
                  <c:v>19.800000000000146</c:v>
                </c:pt>
                <c:pt idx="797" formatCode="0.00E+00">
                  <c:v>19.850000000000147</c:v>
                </c:pt>
                <c:pt idx="798" formatCode="0.00E+00">
                  <c:v>19.900000000000126</c:v>
                </c:pt>
                <c:pt idx="799" formatCode="0.00E+00">
                  <c:v>19.950000000000149</c:v>
                </c:pt>
                <c:pt idx="800" formatCode="0.00E+00">
                  <c:v>20.000000000000149</c:v>
                </c:pt>
                <c:pt idx="801" formatCode="0.00E+00">
                  <c:v>20.05000000000015</c:v>
                </c:pt>
                <c:pt idx="802" formatCode="0.00E+00">
                  <c:v>20.100000000000151</c:v>
                </c:pt>
                <c:pt idx="803" formatCode="0.00E+00">
                  <c:v>20.150000000000151</c:v>
                </c:pt>
                <c:pt idx="804" formatCode="0.00E+00">
                  <c:v>20.200000000000152</c:v>
                </c:pt>
                <c:pt idx="805" formatCode="0.00E+00">
                  <c:v>20.250000000000153</c:v>
                </c:pt>
                <c:pt idx="806" formatCode="0.00E+00">
                  <c:v>20.300000000000153</c:v>
                </c:pt>
                <c:pt idx="807" formatCode="0.00E+00">
                  <c:v>20.350000000000154</c:v>
                </c:pt>
                <c:pt idx="808" formatCode="0.00E+00">
                  <c:v>20.400000000000134</c:v>
                </c:pt>
                <c:pt idx="809" formatCode="0.00E+00">
                  <c:v>20.450000000000156</c:v>
                </c:pt>
                <c:pt idx="810" formatCode="0.00E+00">
                  <c:v>20.500000000000156</c:v>
                </c:pt>
                <c:pt idx="811" formatCode="0.00E+00">
                  <c:v>20.550000000000157</c:v>
                </c:pt>
                <c:pt idx="812" formatCode="0.00E+00">
                  <c:v>20.600000000000158</c:v>
                </c:pt>
                <c:pt idx="813" formatCode="0.00E+00">
                  <c:v>20.650000000000158</c:v>
                </c:pt>
                <c:pt idx="814" formatCode="0.00E+00">
                  <c:v>20.700000000000159</c:v>
                </c:pt>
                <c:pt idx="815" formatCode="0.00E+00">
                  <c:v>20.75000000000016</c:v>
                </c:pt>
                <c:pt idx="816" formatCode="0.00E+00">
                  <c:v>20.800000000000161</c:v>
                </c:pt>
                <c:pt idx="817" formatCode="0.00E+00">
                  <c:v>20.850000000000161</c:v>
                </c:pt>
                <c:pt idx="818" formatCode="0.00E+00">
                  <c:v>20.900000000000162</c:v>
                </c:pt>
                <c:pt idx="819" formatCode="0.00E+00">
                  <c:v>20.950000000000163</c:v>
                </c:pt>
                <c:pt idx="820" formatCode="0.00E+00">
                  <c:v>21.000000000000163</c:v>
                </c:pt>
                <c:pt idx="821" formatCode="0.00E+00">
                  <c:v>21.050000000000164</c:v>
                </c:pt>
                <c:pt idx="822" formatCode="0.00E+00">
                  <c:v>21.100000000000165</c:v>
                </c:pt>
                <c:pt idx="823" formatCode="0.00E+00">
                  <c:v>21.150000000000187</c:v>
                </c:pt>
                <c:pt idx="824" formatCode="0.00E+00">
                  <c:v>21.200000000000166</c:v>
                </c:pt>
                <c:pt idx="825" formatCode="0.00E+00">
                  <c:v>21.250000000000167</c:v>
                </c:pt>
                <c:pt idx="826" formatCode="0.00E+00">
                  <c:v>21.300000000000168</c:v>
                </c:pt>
                <c:pt idx="827" formatCode="0.00E+00">
                  <c:v>21.350000000000168</c:v>
                </c:pt>
                <c:pt idx="828" formatCode="0.00E+00">
                  <c:v>21.400000000000169</c:v>
                </c:pt>
                <c:pt idx="829" formatCode="0.00E+00">
                  <c:v>21.45000000000017</c:v>
                </c:pt>
                <c:pt idx="830" formatCode="0.00E+00">
                  <c:v>21.500000000000171</c:v>
                </c:pt>
                <c:pt idx="831" formatCode="0.00E+00">
                  <c:v>21.550000000000171</c:v>
                </c:pt>
                <c:pt idx="832" formatCode="0.00E+00">
                  <c:v>21.60000000000019</c:v>
                </c:pt>
                <c:pt idx="833" formatCode="0.00E+00">
                  <c:v>21.65000000000019</c:v>
                </c:pt>
                <c:pt idx="834" formatCode="0.00E+00">
                  <c:v>21.700000000000173</c:v>
                </c:pt>
                <c:pt idx="835" formatCode="0.00E+00">
                  <c:v>21.750000000000174</c:v>
                </c:pt>
                <c:pt idx="836" formatCode="0.00E+00">
                  <c:v>21.800000000000175</c:v>
                </c:pt>
                <c:pt idx="837" formatCode="0.00E+00">
                  <c:v>21.85000000000019</c:v>
                </c:pt>
                <c:pt idx="838" formatCode="0.00E+00">
                  <c:v>21.900000000000176</c:v>
                </c:pt>
                <c:pt idx="839" formatCode="0.00E+00">
                  <c:v>21.950000000000177</c:v>
                </c:pt>
                <c:pt idx="840" formatCode="0.00E+00">
                  <c:v>22.000000000000178</c:v>
                </c:pt>
                <c:pt idx="841" formatCode="0.00E+00">
                  <c:v>22.050000000000178</c:v>
                </c:pt>
                <c:pt idx="842" formatCode="0.00E+00">
                  <c:v>22.10000000000019</c:v>
                </c:pt>
                <c:pt idx="843" formatCode="0.00E+00">
                  <c:v>22.15000000000019</c:v>
                </c:pt>
                <c:pt idx="844" formatCode="0.00E+00">
                  <c:v>22.20000000000018</c:v>
                </c:pt>
                <c:pt idx="845" formatCode="0.00E+00">
                  <c:v>22.250000000000181</c:v>
                </c:pt>
                <c:pt idx="846" formatCode="0.00E+00">
                  <c:v>22.300000000000185</c:v>
                </c:pt>
                <c:pt idx="847" formatCode="0.00E+00">
                  <c:v>22.35000000000019</c:v>
                </c:pt>
                <c:pt idx="848" formatCode="0.00E+00">
                  <c:v>22.400000000000183</c:v>
                </c:pt>
                <c:pt idx="849" formatCode="0.00E+00">
                  <c:v>22.450000000000184</c:v>
                </c:pt>
                <c:pt idx="850" formatCode="0.00E+00">
                  <c:v>22.500000000000185</c:v>
                </c:pt>
                <c:pt idx="851" formatCode="0.00E+00">
                  <c:v>22.550000000000185</c:v>
                </c:pt>
                <c:pt idx="852" formatCode="0.00E+00">
                  <c:v>22.60000000000019</c:v>
                </c:pt>
                <c:pt idx="853" formatCode="0.00E+00">
                  <c:v>22.65000000000019</c:v>
                </c:pt>
                <c:pt idx="854" formatCode="0.00E+00">
                  <c:v>22.700000000000188</c:v>
                </c:pt>
                <c:pt idx="855" formatCode="0.00E+00">
                  <c:v>22.750000000000188</c:v>
                </c:pt>
                <c:pt idx="856" formatCode="0.00E+00">
                  <c:v>22.800000000000193</c:v>
                </c:pt>
                <c:pt idx="857" formatCode="0.00E+00">
                  <c:v>22.85000000000019</c:v>
                </c:pt>
                <c:pt idx="858" formatCode="0.00E+00">
                  <c:v>22.900000000000187</c:v>
                </c:pt>
                <c:pt idx="859" formatCode="0.00E+00">
                  <c:v>22.950000000000188</c:v>
                </c:pt>
                <c:pt idx="860" formatCode="0.00E+00">
                  <c:v>23.000000000000192</c:v>
                </c:pt>
                <c:pt idx="861" formatCode="0.00E+00">
                  <c:v>23.050000000000193</c:v>
                </c:pt>
                <c:pt idx="862" formatCode="0.00E+00">
                  <c:v>23.100000000000193</c:v>
                </c:pt>
                <c:pt idx="863" formatCode="0.00E+00">
                  <c:v>23.150000000000194</c:v>
                </c:pt>
                <c:pt idx="864" formatCode="0.00E+00">
                  <c:v>23.200000000000188</c:v>
                </c:pt>
                <c:pt idx="865" formatCode="0.00E+00">
                  <c:v>23.250000000000192</c:v>
                </c:pt>
                <c:pt idx="866" formatCode="0.00E+00">
                  <c:v>23.300000000000196</c:v>
                </c:pt>
                <c:pt idx="867" formatCode="0.00E+00">
                  <c:v>23.350000000000197</c:v>
                </c:pt>
                <c:pt idx="868" formatCode="0.00E+00">
                  <c:v>23.400000000000187</c:v>
                </c:pt>
                <c:pt idx="869" formatCode="0.00E+00">
                  <c:v>23.450000000000188</c:v>
                </c:pt>
                <c:pt idx="870" formatCode="0.00E+00">
                  <c:v>23.500000000000199</c:v>
                </c:pt>
                <c:pt idx="871" formatCode="0.00E+00">
                  <c:v>23.5500000000002</c:v>
                </c:pt>
                <c:pt idx="872" formatCode="0.00E+00">
                  <c:v>23.6000000000002</c:v>
                </c:pt>
                <c:pt idx="873" formatCode="0.00E+00">
                  <c:v>23.650000000000201</c:v>
                </c:pt>
                <c:pt idx="874" formatCode="0.00E+00">
                  <c:v>23.700000000000202</c:v>
                </c:pt>
                <c:pt idx="875" formatCode="0.00E+00">
                  <c:v>23.750000000000203</c:v>
                </c:pt>
                <c:pt idx="876" formatCode="0.00E+00">
                  <c:v>23.800000000000203</c:v>
                </c:pt>
                <c:pt idx="877" formatCode="0.00E+00">
                  <c:v>23.850000000000204</c:v>
                </c:pt>
                <c:pt idx="878" formatCode="0.00E+00">
                  <c:v>23.900000000000187</c:v>
                </c:pt>
                <c:pt idx="879" formatCode="0.00E+00">
                  <c:v>23.950000000000202</c:v>
                </c:pt>
                <c:pt idx="880" formatCode="0.00E+00">
                  <c:v>24.000000000000206</c:v>
                </c:pt>
                <c:pt idx="881" formatCode="0.00E+00">
                  <c:v>24.050000000000207</c:v>
                </c:pt>
                <c:pt idx="882" formatCode="0.00E+00">
                  <c:v>24.100000000000207</c:v>
                </c:pt>
                <c:pt idx="883" formatCode="0.00E+00">
                  <c:v>24.150000000000208</c:v>
                </c:pt>
                <c:pt idx="884" formatCode="0.00E+00">
                  <c:v>24.200000000000209</c:v>
                </c:pt>
                <c:pt idx="885" formatCode="0.00E+00">
                  <c:v>24.25000000000021</c:v>
                </c:pt>
                <c:pt idx="886" formatCode="0.00E+00">
                  <c:v>24.30000000000021</c:v>
                </c:pt>
                <c:pt idx="887" formatCode="0.00E+00">
                  <c:v>24.350000000000211</c:v>
                </c:pt>
                <c:pt idx="888" formatCode="0.00E+00">
                  <c:v>24.400000000000212</c:v>
                </c:pt>
                <c:pt idx="889" formatCode="0.00E+00">
                  <c:v>24.450000000000212</c:v>
                </c:pt>
                <c:pt idx="890" formatCode="0.00E+00">
                  <c:v>24.500000000000213</c:v>
                </c:pt>
                <c:pt idx="891" formatCode="0.00E+00">
                  <c:v>24.550000000000214</c:v>
                </c:pt>
                <c:pt idx="892" formatCode="0.00E+00">
                  <c:v>24.600000000000215</c:v>
                </c:pt>
                <c:pt idx="893" formatCode="0.00E+00">
                  <c:v>24.650000000000215</c:v>
                </c:pt>
                <c:pt idx="894" formatCode="0.00E+00">
                  <c:v>24.700000000000216</c:v>
                </c:pt>
                <c:pt idx="895" formatCode="0.00E+00">
                  <c:v>24.750000000000217</c:v>
                </c:pt>
                <c:pt idx="896" formatCode="0.00E+00">
                  <c:v>24.800000000000217</c:v>
                </c:pt>
                <c:pt idx="897" formatCode="0.00E+00">
                  <c:v>24.850000000000218</c:v>
                </c:pt>
                <c:pt idx="898" formatCode="0.00E+00">
                  <c:v>24.900000000000219</c:v>
                </c:pt>
                <c:pt idx="899" formatCode="0.00E+00">
                  <c:v>24.95000000000022</c:v>
                </c:pt>
                <c:pt idx="900" formatCode="0.00E+00">
                  <c:v>25.00000000000022</c:v>
                </c:pt>
                <c:pt idx="901" formatCode="0.00E+00">
                  <c:v>25.050000000000221</c:v>
                </c:pt>
                <c:pt idx="902" formatCode="0.00E+00">
                  <c:v>25.100000000000225</c:v>
                </c:pt>
                <c:pt idx="903" formatCode="0.00E+00">
                  <c:v>25.15000000000023</c:v>
                </c:pt>
                <c:pt idx="904" formatCode="0.00E+00">
                  <c:v>25.200000000000223</c:v>
                </c:pt>
                <c:pt idx="905" formatCode="0.00E+00">
                  <c:v>25.250000000000224</c:v>
                </c:pt>
                <c:pt idx="906" formatCode="0.00E+00">
                  <c:v>25.300000000000225</c:v>
                </c:pt>
                <c:pt idx="907" formatCode="0.00E+00">
                  <c:v>25.350000000000225</c:v>
                </c:pt>
                <c:pt idx="908" formatCode="0.00E+00">
                  <c:v>25.400000000000226</c:v>
                </c:pt>
                <c:pt idx="909" formatCode="0.00E+00">
                  <c:v>25.450000000000227</c:v>
                </c:pt>
                <c:pt idx="910" formatCode="0.00E+00">
                  <c:v>25.500000000000227</c:v>
                </c:pt>
                <c:pt idx="911" formatCode="0.00E+00">
                  <c:v>25.550000000000228</c:v>
                </c:pt>
                <c:pt idx="912" formatCode="0.00E+00">
                  <c:v>25.600000000000232</c:v>
                </c:pt>
                <c:pt idx="913" formatCode="0.00E+00">
                  <c:v>25.65000000000023</c:v>
                </c:pt>
                <c:pt idx="914" formatCode="0.00E+00">
                  <c:v>25.700000000000227</c:v>
                </c:pt>
                <c:pt idx="915" formatCode="0.00E+00">
                  <c:v>25.750000000000227</c:v>
                </c:pt>
                <c:pt idx="916" formatCode="0.00E+00">
                  <c:v>25.800000000000232</c:v>
                </c:pt>
                <c:pt idx="917" formatCode="0.00E+00">
                  <c:v>25.850000000000232</c:v>
                </c:pt>
                <c:pt idx="918" formatCode="0.00E+00">
                  <c:v>25.900000000000226</c:v>
                </c:pt>
                <c:pt idx="919" formatCode="0.00E+00">
                  <c:v>25.950000000000227</c:v>
                </c:pt>
                <c:pt idx="920" formatCode="0.00E+00">
                  <c:v>26.000000000000227</c:v>
                </c:pt>
                <c:pt idx="921" formatCode="0.00E+00">
                  <c:v>26.050000000000232</c:v>
                </c:pt>
                <c:pt idx="922" formatCode="0.00E+00">
                  <c:v>26.100000000000236</c:v>
                </c:pt>
                <c:pt idx="923" formatCode="0.00E+00">
                  <c:v>26.150000000000237</c:v>
                </c:pt>
                <c:pt idx="924" formatCode="0.00E+00">
                  <c:v>26.200000000000227</c:v>
                </c:pt>
                <c:pt idx="925" formatCode="0.00E+00">
                  <c:v>26.250000000000227</c:v>
                </c:pt>
                <c:pt idx="926" formatCode="0.00E+00">
                  <c:v>26.300000000000239</c:v>
                </c:pt>
                <c:pt idx="927" formatCode="0.00E+00">
                  <c:v>26.350000000000239</c:v>
                </c:pt>
                <c:pt idx="928" formatCode="0.00E+00">
                  <c:v>26.400000000000226</c:v>
                </c:pt>
                <c:pt idx="929" formatCode="0.00E+00">
                  <c:v>26.450000000000227</c:v>
                </c:pt>
                <c:pt idx="930" formatCode="0.00E+00">
                  <c:v>26.500000000000242</c:v>
                </c:pt>
                <c:pt idx="931" formatCode="0.00E+00">
                  <c:v>26.550000000000242</c:v>
                </c:pt>
                <c:pt idx="932" formatCode="0.00E+00">
                  <c:v>26.600000000000243</c:v>
                </c:pt>
                <c:pt idx="933" formatCode="0.00E+00">
                  <c:v>26.650000000000244</c:v>
                </c:pt>
                <c:pt idx="934" formatCode="0.00E+00">
                  <c:v>26.700000000000227</c:v>
                </c:pt>
                <c:pt idx="935" formatCode="0.00E+00">
                  <c:v>26.750000000000242</c:v>
                </c:pt>
                <c:pt idx="936" formatCode="0.00E+00">
                  <c:v>26.800000000000246</c:v>
                </c:pt>
                <c:pt idx="937" formatCode="0.00E+00">
                  <c:v>26.850000000000247</c:v>
                </c:pt>
                <c:pt idx="938" formatCode="0.00E+00">
                  <c:v>26.900000000000226</c:v>
                </c:pt>
                <c:pt idx="939" formatCode="0.00E+00">
                  <c:v>26.950000000000227</c:v>
                </c:pt>
                <c:pt idx="940" formatCode="0.00E+00">
                  <c:v>27.000000000000249</c:v>
                </c:pt>
                <c:pt idx="941" formatCode="0.00E+00">
                  <c:v>27.050000000000249</c:v>
                </c:pt>
                <c:pt idx="942" formatCode="0.00E+00">
                  <c:v>27.10000000000025</c:v>
                </c:pt>
                <c:pt idx="943" formatCode="0.00E+00">
                  <c:v>27.150000000000251</c:v>
                </c:pt>
                <c:pt idx="944" formatCode="0.00E+00">
                  <c:v>27.200000000000252</c:v>
                </c:pt>
                <c:pt idx="945" formatCode="0.00E+00">
                  <c:v>27.250000000000252</c:v>
                </c:pt>
                <c:pt idx="946" formatCode="0.00E+00">
                  <c:v>27.300000000000253</c:v>
                </c:pt>
                <c:pt idx="947" formatCode="0.00E+00">
                  <c:v>27.350000000000254</c:v>
                </c:pt>
                <c:pt idx="948" formatCode="0.00E+00">
                  <c:v>27.400000000000233</c:v>
                </c:pt>
                <c:pt idx="949" formatCode="0.00E+00">
                  <c:v>27.450000000000252</c:v>
                </c:pt>
                <c:pt idx="950" formatCode="0.00E+00">
                  <c:v>27.500000000000256</c:v>
                </c:pt>
                <c:pt idx="951" formatCode="0.00E+00">
                  <c:v>27.550000000000257</c:v>
                </c:pt>
                <c:pt idx="952" formatCode="0.00E+00">
                  <c:v>27.600000000000257</c:v>
                </c:pt>
                <c:pt idx="953" formatCode="0.00E+00">
                  <c:v>27.650000000000258</c:v>
                </c:pt>
                <c:pt idx="954" formatCode="0.00E+00">
                  <c:v>27.700000000000259</c:v>
                </c:pt>
                <c:pt idx="955" formatCode="0.00E+00">
                  <c:v>27.750000000000259</c:v>
                </c:pt>
                <c:pt idx="956" formatCode="0.00E+00">
                  <c:v>27.80000000000026</c:v>
                </c:pt>
                <c:pt idx="957" formatCode="0.00E+00">
                  <c:v>27.850000000000261</c:v>
                </c:pt>
                <c:pt idx="958" formatCode="0.00E+00">
                  <c:v>27.90000000000024</c:v>
                </c:pt>
                <c:pt idx="959" formatCode="0.00E+00">
                  <c:v>27.950000000000262</c:v>
                </c:pt>
                <c:pt idx="960" formatCode="0.00E+00">
                  <c:v>28.000000000000263</c:v>
                </c:pt>
                <c:pt idx="961" formatCode="0.00E+00">
                  <c:v>28.050000000000264</c:v>
                </c:pt>
                <c:pt idx="962" formatCode="0.00E+00">
                  <c:v>28.100000000000264</c:v>
                </c:pt>
                <c:pt idx="963" formatCode="0.00E+00">
                  <c:v>28.150000000000265</c:v>
                </c:pt>
                <c:pt idx="964" formatCode="0.00E+00">
                  <c:v>28.200000000000266</c:v>
                </c:pt>
                <c:pt idx="965" formatCode="0.00E+00">
                  <c:v>28.250000000000266</c:v>
                </c:pt>
                <c:pt idx="966" formatCode="0.00E+00">
                  <c:v>28.300000000000267</c:v>
                </c:pt>
                <c:pt idx="967" formatCode="0.00E+00">
                  <c:v>28.350000000000268</c:v>
                </c:pt>
                <c:pt idx="968" formatCode="0.00E+00">
                  <c:v>28.400000000000269</c:v>
                </c:pt>
                <c:pt idx="969" formatCode="0.00E+00">
                  <c:v>28.450000000000269</c:v>
                </c:pt>
                <c:pt idx="970" formatCode="0.00E+00">
                  <c:v>28.50000000000027</c:v>
                </c:pt>
                <c:pt idx="971" formatCode="0.00E+00">
                  <c:v>28.550000000000271</c:v>
                </c:pt>
                <c:pt idx="972" formatCode="0.00E+00">
                  <c:v>28.600000000000271</c:v>
                </c:pt>
                <c:pt idx="973" formatCode="0.00E+00">
                  <c:v>28.65000000000029</c:v>
                </c:pt>
                <c:pt idx="974" formatCode="0.00E+00">
                  <c:v>28.700000000000273</c:v>
                </c:pt>
                <c:pt idx="975" formatCode="0.00E+00">
                  <c:v>28.750000000000274</c:v>
                </c:pt>
                <c:pt idx="976" formatCode="0.00E+00">
                  <c:v>28.800000000000274</c:v>
                </c:pt>
                <c:pt idx="977" formatCode="0.00E+00">
                  <c:v>28.850000000000275</c:v>
                </c:pt>
                <c:pt idx="978" formatCode="0.00E+00">
                  <c:v>28.900000000000276</c:v>
                </c:pt>
                <c:pt idx="979" formatCode="0.00E+00">
                  <c:v>28.950000000000276</c:v>
                </c:pt>
                <c:pt idx="980" formatCode="0.00E+00">
                  <c:v>29.000000000000277</c:v>
                </c:pt>
                <c:pt idx="981" formatCode="0.00E+00">
                  <c:v>29.050000000000278</c:v>
                </c:pt>
                <c:pt idx="982" formatCode="0.00E+00">
                  <c:v>29.100000000000293</c:v>
                </c:pt>
                <c:pt idx="983" formatCode="0.00E+00">
                  <c:v>29.15000000000029</c:v>
                </c:pt>
                <c:pt idx="984" formatCode="0.00E+00">
                  <c:v>29.20000000000028</c:v>
                </c:pt>
                <c:pt idx="985" formatCode="0.00E+00">
                  <c:v>29.250000000000281</c:v>
                </c:pt>
                <c:pt idx="986" formatCode="0.00E+00">
                  <c:v>29.300000000000281</c:v>
                </c:pt>
                <c:pt idx="987" formatCode="0.00E+00">
                  <c:v>29.350000000000293</c:v>
                </c:pt>
                <c:pt idx="988" formatCode="0.00E+00">
                  <c:v>29.400000000000283</c:v>
                </c:pt>
                <c:pt idx="989" formatCode="0.00E+00">
                  <c:v>29.450000000000284</c:v>
                </c:pt>
                <c:pt idx="990" formatCode="0.00E+00">
                  <c:v>29.500000000000284</c:v>
                </c:pt>
                <c:pt idx="991" formatCode="0.00E+00">
                  <c:v>29.550000000000285</c:v>
                </c:pt>
                <c:pt idx="992" formatCode="0.00E+00">
                  <c:v>29.600000000000293</c:v>
                </c:pt>
                <c:pt idx="993" formatCode="0.00E+00">
                  <c:v>29.65000000000029</c:v>
                </c:pt>
                <c:pt idx="994" formatCode="0.00E+00">
                  <c:v>29.700000000000287</c:v>
                </c:pt>
                <c:pt idx="995" formatCode="0.00E+00">
                  <c:v>29.750000000000288</c:v>
                </c:pt>
                <c:pt idx="996" formatCode="0.00E+00">
                  <c:v>29.800000000000288</c:v>
                </c:pt>
                <c:pt idx="997" formatCode="0.00E+00">
                  <c:v>29.850000000000293</c:v>
                </c:pt>
                <c:pt idx="998" formatCode="0.00E+00">
                  <c:v>29.900000000000286</c:v>
                </c:pt>
                <c:pt idx="999" formatCode="0.00E+00">
                  <c:v>29.950000000000287</c:v>
                </c:pt>
              </c:numCache>
            </c:numRef>
          </c:xVal>
          <c:yVal>
            <c:numRef>
              <c:f>'0 degree'!$D$2:$D$1001</c:f>
              <c:numCache>
                <c:formatCode>General</c:formatCode>
                <c:ptCount val="1000"/>
                <c:pt idx="400" formatCode="0.00E+00">
                  <c:v>-1.3913551785163956E-9</c:v>
                </c:pt>
                <c:pt idx="401" formatCode="0.00E+00">
                  <c:v>-1.4002131217067965E-9</c:v>
                </c:pt>
                <c:pt idx="402" formatCode="0.00E+00">
                  <c:v>-1.4091484675842139E-9</c:v>
                </c:pt>
                <c:pt idx="403" formatCode="0.00E+00">
                  <c:v>-1.4181619893279136E-9</c:v>
                </c:pt>
                <c:pt idx="404" formatCode="0.00E+00">
                  <c:v>-1.4272544719328339E-9</c:v>
                </c:pt>
                <c:pt idx="405" formatCode="0.00E+00">
                  <c:v>-1.4364267077256522E-9</c:v>
                </c:pt>
                <c:pt idx="406" formatCode="0.00E+00">
                  <c:v>-1.4456794936433523E-9</c:v>
                </c:pt>
                <c:pt idx="407" formatCode="0.00E+00">
                  <c:v>-1.4550136302271423E-9</c:v>
                </c:pt>
                <c:pt idx="408" formatCode="0.00E+00">
                  <c:v>-1.4644299229546039E-9</c:v>
                </c:pt>
                <c:pt idx="409" formatCode="0.00E+00">
                  <c:v>-1.4739291858218623E-9</c:v>
                </c:pt>
                <c:pt idx="410" formatCode="0.00E+00">
                  <c:v>-1.4835122468256438E-9</c:v>
                </c:pt>
                <c:pt idx="411" formatCode="0.00E+00">
                  <c:v>-1.4931799552163939E-9</c:v>
                </c:pt>
                <c:pt idx="412" formatCode="0.00E+00">
                  <c:v>-1.5029331896846534E-9</c:v>
                </c:pt>
                <c:pt idx="413" formatCode="0.00E+00">
                  <c:v>-1.5127728668501453E-9</c:v>
                </c:pt>
                <c:pt idx="414" formatCode="0.00E+00">
                  <c:v>-1.5226999491602941E-9</c:v>
                </c:pt>
                <c:pt idx="415" formatCode="0.00E+00">
                  <c:v>-1.5327154515347055E-9</c:v>
                </c:pt>
                <c:pt idx="416" formatCode="0.00E+00">
                  <c:v>-1.5428204456688941E-9</c:v>
                </c:pt>
                <c:pt idx="417" formatCode="0.00E+00">
                  <c:v>-1.553016061958856E-9</c:v>
                </c:pt>
                <c:pt idx="418" formatCode="0.00E+00">
                  <c:v>-1.5633034884629239E-9</c:v>
                </c:pt>
                <c:pt idx="419" formatCode="0.00E+00">
                  <c:v>-1.5736839664589258E-9</c:v>
                </c:pt>
                <c:pt idx="420" formatCode="0.00E+00">
                  <c:v>-1.5841587836690952E-9</c:v>
                </c:pt>
                <c:pt idx="421" formatCode="0.00E+00">
                  <c:v>-1.5947292645972847E-9</c:v>
                </c:pt>
                <c:pt idx="422" formatCode="0.00E+00">
                  <c:v>-1.605396759576745E-9</c:v>
                </c:pt>
                <c:pt idx="423" formatCode="0.00E+00">
                  <c:v>-1.6161626327488257E-9</c:v>
                </c:pt>
                <c:pt idx="424" formatCode="0.00E+00">
                  <c:v>-1.6270282499992344E-9</c:v>
                </c:pt>
                <c:pt idx="425" formatCode="0.00E+00">
                  <c:v>-1.6379949678478839E-9</c:v>
                </c:pt>
                <c:pt idx="426" formatCode="0.00E+00">
                  <c:v>-1.6490641239596249E-9</c:v>
                </c:pt>
                <c:pt idx="427" formatCode="0.00E+00">
                  <c:v>-1.6602370300048558E-9</c:v>
                </c:pt>
                <c:pt idx="428" formatCode="0.00E+00">
                  <c:v>-1.671514967196506E-9</c:v>
                </c:pt>
                <c:pt idx="429" formatCode="0.00E+00">
                  <c:v>-1.6828991846891745E-9</c:v>
                </c:pt>
                <c:pt idx="430" formatCode="0.00E+00">
                  <c:v>-1.6943909007049457E-9</c:v>
                </c:pt>
                <c:pt idx="431" formatCode="0.00E+00">
                  <c:v>-1.7059913063839529E-9</c:v>
                </c:pt>
                <c:pt idx="432" formatCode="0.00E+00">
                  <c:v>-1.7177015714623543E-9</c:v>
                </c:pt>
                <c:pt idx="433" formatCode="0.00E+00">
                  <c:v>-1.7295228513874535E-9</c:v>
                </c:pt>
                <c:pt idx="434" formatCode="0.00E+00">
                  <c:v>-1.7414562953289243E-9</c:v>
                </c:pt>
                <c:pt idx="435" formatCode="0.00E+00">
                  <c:v>-1.7535030540664349E-9</c:v>
                </c:pt>
                <c:pt idx="436" formatCode="0.00E+00">
                  <c:v>-1.7656642873990817E-9</c:v>
                </c:pt>
                <c:pt idx="437" formatCode="0.00E+00">
                  <c:v>-1.7779411704648846E-9</c:v>
                </c:pt>
                <c:pt idx="438" formatCode="0.00E+00">
                  <c:v>-1.7903348984636149E-9</c:v>
                </c:pt>
                <c:pt idx="439" formatCode="0.00E+00">
                  <c:v>-1.8028466899352557E-9</c:v>
                </c:pt>
                <c:pt idx="440" formatCode="0.00E+00">
                  <c:v>-1.8154777881870944E-9</c:v>
                </c:pt>
                <c:pt idx="441" formatCode="0.00E+00">
                  <c:v>-1.8282294611095752E-9</c:v>
                </c:pt>
                <c:pt idx="442" formatCode="0.00E+00">
                  <c:v>-1.8411029997964558E-9</c:v>
                </c:pt>
                <c:pt idx="443" formatCode="0.00E+00">
                  <c:v>-1.8540997159923641E-9</c:v>
                </c:pt>
                <c:pt idx="444" formatCode="0.00E+00">
                  <c:v>-1.8672209391690455E-9</c:v>
                </c:pt>
                <c:pt idx="445" formatCode="0.00E+00">
                  <c:v>-1.8804680134467469E-9</c:v>
                </c:pt>
                <c:pt idx="446" formatCode="0.00E+00">
                  <c:v>-1.8938422946191645E-9</c:v>
                </c:pt>
                <c:pt idx="447" formatCode="0.00E+00">
                  <c:v>-1.9073451480022754E-9</c:v>
                </c:pt>
                <c:pt idx="448" formatCode="0.00E+00">
                  <c:v>-1.920977947064125E-9</c:v>
                </c:pt>
                <c:pt idx="449" formatCode="0.00E+00">
                  <c:v>-1.9347420729670565E-9</c:v>
                </c:pt>
                <c:pt idx="450" formatCode="0.00E+00">
                  <c:v>-1.9486389154846855E-9</c:v>
                </c:pt>
                <c:pt idx="451" formatCode="0.00E+00">
                  <c:v>-1.9626698746408168E-9</c:v>
                </c:pt>
                <c:pt idx="452" formatCode="0.00E+00">
                  <c:v>-1.976836363435326E-9</c:v>
                </c:pt>
                <c:pt idx="453" formatCode="0.00E+00">
                  <c:v>-1.9911398111760966E-9</c:v>
                </c:pt>
                <c:pt idx="454" formatCode="0.00E+00">
                  <c:v>-2.0055816672475807E-9</c:v>
                </c:pt>
                <c:pt idx="455" formatCode="0.00E+00">
                  <c:v>-2.0201634050663589E-9</c:v>
                </c:pt>
                <c:pt idx="456" formatCode="0.00E+00">
                  <c:v>-2.0348865259526647E-9</c:v>
                </c:pt>
                <c:pt idx="457" formatCode="0.00E+00">
                  <c:v>-2.0497525624746768E-9</c:v>
                </c:pt>
                <c:pt idx="458" formatCode="0.00E+00">
                  <c:v>-2.0647630815007578E-9</c:v>
                </c:pt>
                <c:pt idx="459" formatCode="0.00E+00">
                  <c:v>-2.0799196861235236E-9</c:v>
                </c:pt>
                <c:pt idx="460" formatCode="0.00E+00">
                  <c:v>-2.0952240169179683E-9</c:v>
                </c:pt>
                <c:pt idx="461" formatCode="0.00E+00">
                  <c:v>-2.1106777523566294E-9</c:v>
                </c:pt>
                <c:pt idx="462" formatCode="0.00E+00">
                  <c:v>-2.1262826078087937E-9</c:v>
                </c:pt>
                <c:pt idx="463" formatCode="0.00E+00">
                  <c:v>-2.1420403340596926E-9</c:v>
                </c:pt>
                <c:pt idx="464" formatCode="0.00E+00">
                  <c:v>-2.1579527143802446E-9</c:v>
                </c:pt>
                <c:pt idx="465" formatCode="0.00E+00">
                  <c:v>-2.1740215611773003E-9</c:v>
                </c:pt>
                <c:pt idx="466" formatCode="0.00E+00">
                  <c:v>-2.1902487118738832E-9</c:v>
                </c:pt>
                <c:pt idx="467" formatCode="0.00E+00">
                  <c:v>-2.206636024142737E-9</c:v>
                </c:pt>
                <c:pt idx="468" formatCode="0.00E+00">
                  <c:v>-2.2231853708088978E-9</c:v>
                </c:pt>
                <c:pt idx="469" formatCode="0.00E+00">
                  <c:v>-2.2398986349343826E-9</c:v>
                </c:pt>
                <c:pt idx="470" formatCode="0.00E+00">
                  <c:v>-2.2567777052184284E-9</c:v>
                </c:pt>
                <c:pt idx="471" formatCode="0.00E+00">
                  <c:v>-2.2738244714117278E-9</c:v>
                </c:pt>
                <c:pt idx="472" formatCode="0.00E+00">
                  <c:v>-2.2910408215887351E-9</c:v>
                </c:pt>
                <c:pt idx="473" formatCode="0.00E+00">
                  <c:v>-2.3084286397050346E-9</c:v>
                </c:pt>
                <c:pt idx="474" formatCode="0.00E+00">
                  <c:v>-2.3259898060951569E-9</c:v>
                </c:pt>
                <c:pt idx="475" formatCode="0.00E+00">
                  <c:v>-2.3437261991447558E-9</c:v>
                </c:pt>
                <c:pt idx="476" formatCode="0.00E+00">
                  <c:v>-2.3616396984886451E-9</c:v>
                </c:pt>
                <c:pt idx="477" formatCode="0.00E+00">
                  <c:v>-2.3797321923295048E-9</c:v>
                </c:pt>
                <c:pt idx="478" formatCode="0.00E+00">
                  <c:v>-2.3980055853587926E-9</c:v>
                </c:pt>
                <c:pt idx="479" formatCode="0.00E+00">
                  <c:v>-2.4164618104558825E-9</c:v>
                </c:pt>
                <c:pt idx="480" formatCode="0.00E+00">
                  <c:v>-2.4351028407720786E-9</c:v>
                </c:pt>
                <c:pt idx="481" formatCode="0.00E+00">
                  <c:v>-2.4539307029006815E-9</c:v>
                </c:pt>
                <c:pt idx="482" formatCode="0.00E+00">
                  <c:v>-2.4729474915064845E-9</c:v>
                </c:pt>
                <c:pt idx="483" formatCode="0.00E+00">
                  <c:v>-2.4921553815220457E-9</c:v>
                </c:pt>
                <c:pt idx="484" formatCode="0.00E+00">
                  <c:v>-2.5115566399153152E-9</c:v>
                </c:pt>
                <c:pt idx="485" formatCode="0.00E+00">
                  <c:v>-2.5311536322851449E-9</c:v>
                </c:pt>
                <c:pt idx="486" formatCode="0.00E+00">
                  <c:v>-2.5509488251585137E-9</c:v>
                </c:pt>
                <c:pt idx="487" formatCode="0.00E+00">
                  <c:v>-2.5709447820790684E-9</c:v>
                </c:pt>
                <c:pt idx="488" formatCode="0.00E+00">
                  <c:v>-2.5911441516149679E-9</c:v>
                </c:pt>
                <c:pt idx="489" formatCode="0.00E+00">
                  <c:v>-2.6115496476796467E-9</c:v>
                </c:pt>
                <c:pt idx="490" formatCode="0.00E+00">
                  <c:v>-2.6321640204399867E-9</c:v>
                </c:pt>
                <c:pt idx="491" formatCode="0.00E+00">
                  <c:v>-2.6529900198234263E-9</c:v>
                </c:pt>
                <c:pt idx="492" formatCode="0.00E+00">
                  <c:v>-2.6740303511219715E-9</c:v>
                </c:pt>
                <c:pt idx="493" formatCode="0.00E+00">
                  <c:v>-2.6952876258071783E-9</c:v>
                </c:pt>
                <c:pt idx="494" formatCode="0.00E+00">
                  <c:v>-2.7167643095422978E-9</c:v>
                </c:pt>
                <c:pt idx="495" formatCode="0.00E+00">
                  <c:v>-2.7384626713354274E-9</c:v>
                </c:pt>
                <c:pt idx="496" formatCode="0.00E+00">
                  <c:v>-2.7603847382969542E-9</c:v>
                </c:pt>
                <c:pt idx="497" formatCode="0.00E+00">
                  <c:v>-2.7825322578925453E-9</c:v>
                </c:pt>
                <c:pt idx="498" formatCode="0.00E+00">
                  <c:v>-2.8049066746451178E-9</c:v>
                </c:pt>
                <c:pt idx="499" formatCode="0.00E+00">
                  <c:v>-2.8275091220589986E-9</c:v>
                </c:pt>
                <c:pt idx="500" formatCode="0.00E+00">
                  <c:v>-2.8503404350915158E-9</c:v>
                </c:pt>
                <c:pt idx="501" formatCode="0.00E+00">
                  <c:v>-2.8734011832773391E-9</c:v>
                </c:pt>
                <c:pt idx="502" formatCode="0.00E+00">
                  <c:v>-2.8966917232448046E-9</c:v>
                </c:pt>
                <c:pt idx="503" formatCode="0.00E+00">
                  <c:v>-2.9202122716217804E-9</c:v>
                </c:pt>
                <c:pt idx="504" formatCode="0.00E+00">
                  <c:v>-2.9439629921604486E-9</c:v>
                </c:pt>
                <c:pt idx="505" formatCode="0.00E+00">
                  <c:v>-2.9679440942507987E-9</c:v>
                </c:pt>
                <c:pt idx="506" formatCode="0.00E+00">
                  <c:v>-2.9921559362678031E-9</c:v>
                </c:pt>
                <c:pt idx="507" formatCode="0.00E+00">
                  <c:v>-3.0165991261759785E-9</c:v>
                </c:pt>
                <c:pt idx="508" formatCode="0.00E+00">
                  <c:v>-3.0412746125065006E-9</c:v>
                </c:pt>
                <c:pt idx="509" formatCode="0.00E+00">
                  <c:v>-3.0661837604642208E-9</c:v>
                </c:pt>
                <c:pt idx="510" formatCode="0.00E+00">
                  <c:v>-3.0913284051556065E-9</c:v>
                </c:pt>
                <c:pt idx="511" formatCode="0.00E+00">
                  <c:v>-3.1167108798460405E-9</c:v>
                </c:pt>
                <c:pt idx="512" formatCode="0.00E+00">
                  <c:v>-3.1423340171257219E-9</c:v>
                </c:pt>
                <c:pt idx="513" formatCode="0.00E+00">
                  <c:v>-3.1682011203866402E-9</c:v>
                </c:pt>
                <c:pt idx="514" formatCode="0.00E+00">
                  <c:v>-3.1943159109539084E-9</c:v>
                </c:pt>
                <c:pt idx="515" formatCode="0.00E+00">
                  <c:v>-3.2206824513094104E-9</c:v>
                </c:pt>
                <c:pt idx="516" formatCode="0.00E+00">
                  <c:v>-3.2473050520234431E-9</c:v>
                </c:pt>
                <c:pt idx="517" formatCode="0.00E+00">
                  <c:v>-3.2741881699113715E-9</c:v>
                </c:pt>
                <c:pt idx="518" formatCode="0.00E+00">
                  <c:v>-3.3013363018621508E-9</c:v>
                </c:pt>
                <c:pt idx="519" formatCode="0.00E+00">
                  <c:v>-3.3287538818138983E-9</c:v>
                </c:pt>
                <c:pt idx="520" formatCode="0.00E+00">
                  <c:v>-3.3564451880996723E-9</c:v>
                </c:pt>
                <c:pt idx="521" formatCode="0.00E+00">
                  <c:v>-3.384414266114483E-9</c:v>
                </c:pt>
                <c:pt idx="522" formatCode="0.00E+00">
                  <c:v>-3.4126648687947681E-9</c:v>
                </c:pt>
                <c:pt idx="523" formatCode="0.00E+00">
                  <c:v>-3.4412004183019304E-9</c:v>
                </c:pt>
                <c:pt idx="524" formatCode="0.00E+00">
                  <c:v>-3.4700239872672605E-9</c:v>
                </c:pt>
                <c:pt idx="525" formatCode="0.00E+00">
                  <c:v>-3.4991383006619706E-9</c:v>
                </c:pt>
                <c:pt idx="526" formatCode="0.00E+00">
                  <c:v>-3.528545754146403E-9</c:v>
                </c:pt>
                <c:pt idx="527" formatCode="0.00E+00">
                  <c:v>-3.5582484467289074E-9</c:v>
                </c:pt>
                <c:pt idx="528" formatCode="0.00E+00">
                  <c:v>-3.5882482236111283E-9</c:v>
                </c:pt>
                <c:pt idx="529" formatCode="0.00E+00">
                  <c:v>-3.6185467249995408E-9</c:v>
                </c:pt>
                <c:pt idx="530" formatCode="0.00E+00">
                  <c:v>-3.649145439189097E-9</c:v>
                </c:pt>
                <c:pt idx="531" formatCode="0.00E+00">
                  <c:v>-3.6800457541909422E-9</c:v>
                </c:pt>
                <c:pt idx="532" formatCode="0.00E+00">
                  <c:v>-3.7112490079340605E-9</c:v>
                </c:pt>
                <c:pt idx="533" formatCode="0.00E+00">
                  <c:v>-3.7427565322835012E-9</c:v>
                </c:pt>
                <c:pt idx="534" formatCode="0.00E+00">
                  <c:v>-3.7745696930150801E-9</c:v>
                </c:pt>
                <c:pt idx="535" formatCode="0.00E+00">
                  <c:v>-3.8066899231228846E-9</c:v>
                </c:pt>
                <c:pt idx="536" formatCode="0.00E+00">
                  <c:v>-3.8391187485039126E-9</c:v>
                </c:pt>
                <c:pt idx="537" formatCode="0.00E+00">
                  <c:v>-3.8718578077972799E-9</c:v>
                </c:pt>
                <c:pt idx="538" formatCode="0.00E+00">
                  <c:v>-3.9049088621255231E-9</c:v>
                </c:pt>
                <c:pt idx="539" formatCode="0.00E+00">
                  <c:v>-3.93827380201089E-9</c:v>
                </c:pt>
                <c:pt idx="540" formatCode="0.00E+00">
                  <c:v>-3.9719546443909225E-9</c:v>
                </c:pt>
                <c:pt idx="541" formatCode="0.00E+00">
                  <c:v>-4.0059535234627164E-9</c:v>
                </c:pt>
                <c:pt idx="542" formatCode="0.00E+00">
                  <c:v>-4.0402726749753142E-9</c:v>
                </c:pt>
                <c:pt idx="543" formatCode="0.00E+00">
                  <c:v>-4.0749144117503563E-9</c:v>
                </c:pt>
                <c:pt idx="544" formatCode="0.00E+00">
                  <c:v>-4.1098810978767682E-9</c:v>
                </c:pt>
                <c:pt idx="545" formatCode="0.00E+00">
                  <c:v>-4.1451751126950672E-9</c:v>
                </c:pt>
                <c:pt idx="546" formatCode="0.00E+00">
                  <c:v>-4.180798815294476E-9</c:v>
                </c:pt>
                <c:pt idx="547" formatCode="0.00E+00">
                  <c:v>-4.2167545042674704E-9</c:v>
                </c:pt>
                <c:pt idx="548" formatCode="0.00E+00">
                  <c:v>-4.2530443760421332E-9</c:v>
                </c:pt>
                <c:pt idx="549" formatCode="0.00E+00">
                  <c:v>-4.2896704883084488E-9</c:v>
                </c:pt>
                <c:pt idx="550" formatCode="0.00E+00">
                  <c:v>-4.3266347220228349E-9</c:v>
                </c:pt>
                <c:pt idx="551" formatCode="0.00E+00">
                  <c:v>-4.3639387506301592E-9</c:v>
                </c:pt>
                <c:pt idx="552" formatCode="0.00E+00">
                  <c:v>-4.4015840137563511E-9</c:v>
                </c:pt>
                <c:pt idx="553" formatCode="0.00E+00">
                  <c:v>-4.439571698972192E-9</c:v>
                </c:pt>
                <c:pt idx="554" formatCode="0.00E+00">
                  <c:v>-4.4779027302642275E-9</c:v>
                </c:pt>
                <c:pt idx="555" formatCode="0.00E+00">
                  <c:v>-4.5165777631944211E-9</c:v>
                </c:pt>
                <c:pt idx="556" formatCode="0.00E+00">
                  <c:v>-4.5555971879397127E-9</c:v>
                </c:pt>
                <c:pt idx="557" formatCode="0.00E+00">
                  <c:v>-4.5949611386909008E-9</c:v>
                </c:pt>
                <c:pt idx="558" formatCode="0.00E+00">
                  <c:v>-4.6346695120140485E-9</c:v>
                </c:pt>
                <c:pt idx="559" formatCode="0.00E+00">
                  <c:v>-4.6747219866991942E-9</c:v>
                </c:pt>
                <c:pt idx="560" formatCode="0.00E+00">
                  <c:v>-4.7151180539464952E-9</c:v>
                </c:pt>
                <c:pt idx="561" formatCode="0.00E+00">
                  <c:v>-4.7558570531986004E-9</c:v>
                </c:pt>
                <c:pt idx="562" formatCode="0.00E+00">
                  <c:v>-4.7969382162617306E-9</c:v>
                </c:pt>
                <c:pt idx="563" formatCode="0.00E+00">
                  <c:v>-4.8383607236308726E-9</c:v>
                </c:pt>
                <c:pt idx="564" formatCode="0.00E+00">
                  <c:v>-4.8801237726809849E-9</c:v>
                </c:pt>
                <c:pt idx="565" formatCode="0.00E+00">
                  <c:v>-4.9222266662937429E-9</c:v>
                </c:pt>
                <c:pt idx="566" formatCode="0.00E+00">
                  <c:v>-4.9646689255377163E-9</c:v>
                </c:pt>
                <c:pt idx="567" formatCode="0.00E+00">
                  <c:v>-5.0074504393987096E-9</c:v>
                </c:pt>
                <c:pt idx="568" formatCode="0.00E+00">
                  <c:v>-5.0505716595768324E-9</c:v>
                </c:pt>
                <c:pt idx="569" formatCode="0.00E+00">
                  <c:v>-5.0940338585950352E-9</c:v>
                </c:pt>
                <c:pt idx="570" formatCode="0.00E+00">
                  <c:v>-5.1378394718981347E-9</c:v>
                </c:pt>
                <c:pt idx="571" formatCode="0.00E+00">
                  <c:v>-5.1819925535915767E-9</c:v>
                </c:pt>
                <c:pt idx="572" formatCode="0.00E+00">
                  <c:v>-5.226499389724101E-9</c:v>
                </c:pt>
                <c:pt idx="573" formatCode="0.00E+00">
                  <c:v>-5.2713693194138685E-9</c:v>
                </c:pt>
                <c:pt idx="574" formatCode="0.00E+00">
                  <c:v>-5.3166158444175182E-9</c:v>
                </c:pt>
                <c:pt idx="575" formatCode="0.00E+00">
                  <c:v>-5.3622581246358382E-9</c:v>
                </c:pt>
                <c:pt idx="576" formatCode="0.00E+00">
                  <c:v>-5.4083229932998353E-9</c:v>
                </c:pt>
                <c:pt idx="577" formatCode="0.00E+00">
                  <c:v>-5.4548476692591007E-9</c:v>
                </c:pt>
                <c:pt idx="578" formatCode="0.00E+00">
                  <c:v>-5.5018833894526542E-9</c:v>
                </c:pt>
                <c:pt idx="579" formatCode="0.00E+00">
                  <c:v>-5.549500257507399E-9</c:v>
                </c:pt>
                <c:pt idx="580" formatCode="0.00E+00">
                  <c:v>-5.5977936659219474E-9</c:v>
                </c:pt>
                <c:pt idx="581" formatCode="0.00E+00">
                  <c:v>-5.6468927511520887E-9</c:v>
                </c:pt>
                <c:pt idx="582" formatCode="0.00E+00">
                  <c:v>-5.696971426063885E-9</c:v>
                </c:pt>
                <c:pt idx="583" formatCode="0.00E+00">
                  <c:v>-5.7482626515658841E-9</c:v>
                </c:pt>
                <c:pt idx="584" formatCode="0.00E+00">
                  <c:v>-5.8010767127654447E-9</c:v>
                </c:pt>
                <c:pt idx="585" formatCode="0.00E+00">
                  <c:v>-5.8558243766488575E-9</c:v>
                </c:pt>
                <c:pt idx="586" formatCode="0.00E+00">
                  <c:v>-5.9130459039944704E-9</c:v>
                </c:pt>
                <c:pt idx="587" formatCode="0.00E+00">
                  <c:v>-5.9734469455277042E-9</c:v>
                </c:pt>
                <c:pt idx="588" formatCode="0.00E+00">
                  <c:v>-6.0379423875080059E-9</c:v>
                </c:pt>
                <c:pt idx="589" formatCode="0.00E+00">
                  <c:v>-6.1077091553419588E-9</c:v>
                </c:pt>
                <c:pt idx="590" formatCode="0.00E+00">
                  <c:v>-6.1842488487667118E-9</c:v>
                </c:pt>
                <c:pt idx="591" formatCode="0.00E+00">
                  <c:v>-6.2694608321458684E-9</c:v>
                </c:pt>
                <c:pt idx="592" formatCode="0.00E+00">
                  <c:v>-6.3657259955459369E-9</c:v>
                </c:pt>
                <c:pt idx="593" formatCode="0.00E+00">
                  <c:v>-6.4760008446964974E-9</c:v>
                </c:pt>
                <c:pt idx="594" formatCode="0.00E+00">
                  <c:v>-6.6039208207120445E-9</c:v>
                </c:pt>
                <c:pt idx="595" formatCode="0.00E+00">
                  <c:v>-6.7539108170724182E-9</c:v>
                </c:pt>
                <c:pt idx="596" formatCode="0.00E+00">
                  <c:v>-6.9312997269991311E-9</c:v>
                </c:pt>
                <c:pt idx="597" formatCode="0.00E+00">
                  <c:v>-7.1424345872273602E-9</c:v>
                </c:pt>
                <c:pt idx="598" formatCode="0.00E+00">
                  <c:v>-7.3947885339931988E-9</c:v>
                </c:pt>
                <c:pt idx="599" formatCode="0.00E+00">
                  <c:v>-7.6970553995797249E-9</c:v>
                </c:pt>
                <c:pt idx="600" formatCode="0.00E+00">
                  <c:v>-8.0592224652141082E-9</c:v>
                </c:pt>
                <c:pt idx="601" formatCode="0.00E+00">
                  <c:v>-8.4926118081713341E-9</c:v>
                </c:pt>
                <c:pt idx="602" formatCode="0.00E+00">
                  <c:v>-9.0098799819964958E-9</c:v>
                </c:pt>
                <c:pt idx="603" formatCode="0.00E+00">
                  <c:v>-9.6249656041677635E-9</c:v>
                </c:pt>
                <c:pt idx="604" formatCode="0.00E+00">
                  <c:v>-1.0352974898312939E-8</c:v>
                </c:pt>
                <c:pt idx="605" formatCode="0.00E+00">
                  <c:v>-1.1209996577674201E-8</c:v>
                </c:pt>
                <c:pt idx="606" formatCode="0.00E+00">
                  <c:v>-1.2212839680879432E-8</c:v>
                </c:pt>
                <c:pt idx="607" formatCode="0.00E+00">
                  <c:v>-1.337869115492602E-8</c:v>
                </c:pt>
                <c:pt idx="608" formatCode="0.00E+00">
                  <c:v>-1.4724694073556329E-8</c:v>
                </c:pt>
                <c:pt idx="609" formatCode="0.00E+00">
                  <c:v>-1.6267452290317172E-8</c:v>
                </c:pt>
                <c:pt idx="610" formatCode="0.00E+00">
                  <c:v>-1.802247280829315E-8</c:v>
                </c:pt>
                <c:pt idx="611" formatCode="0.00E+00">
                  <c:v>-2.0003562964927775E-8</c:v>
                </c:pt>
                <c:pt idx="612" formatCode="0.00E+00">
                  <c:v>-2.2222205268388654E-8</c:v>
                </c:pt>
                <c:pt idx="613" formatCode="0.00E+00">
                  <c:v>-2.4686938034796456E-8</c:v>
                </c:pt>
                <c:pt idx="614" formatCode="0.00E+00">
                  <c:v>-2.740277432205148E-8</c:v>
                </c:pt>
                <c:pt idx="615" formatCode="0.00E+00">
                  <c:v>-3.0370694710974385E-8</c:v>
                </c:pt>
                <c:pt idx="616" formatCode="0.00E+00">
                  <c:v>-3.358725080858488E-8</c:v>
                </c:pt>
                <c:pt idx="617" formatCode="0.00E+00">
                  <c:v>-3.7044315845559449E-8</c:v>
                </c:pt>
                <c:pt idx="618" formatCode="0.00E+00">
                  <c:v>-4.0729015987176595E-8</c:v>
                </c:pt>
                <c:pt idx="619" formatCode="0.00E+00">
                  <c:v>-4.4623871268148613E-8</c:v>
                </c:pt>
                <c:pt idx="620" formatCode="0.00E+00">
                  <c:v>-4.8707168237328442E-8</c:v>
                </c:pt>
                <c:pt idx="621" formatCode="0.00E+00">
                  <c:v>-5.2953577994450356E-8</c:v>
                </c:pt>
                <c:pt idx="622" formatCode="0.00E+00">
                  <c:v>-5.7335023604439483E-8</c:v>
                </c:pt>
                <c:pt idx="623" formatCode="0.00E+00">
                  <c:v>-6.182179032584279E-8</c:v>
                </c:pt>
                <c:pt idx="624" formatCode="0.00E+00">
                  <c:v>-6.6383861167801587E-8</c:v>
                </c:pt>
                <c:pt idx="625" formatCode="0.00E+00">
                  <c:v>-7.0992449493479865E-8</c:v>
                </c:pt>
                <c:pt idx="626" formatCode="0.00E+00">
                  <c:v>-7.5621690019899425E-8</c:v>
                </c:pt>
                <c:pt idx="627" formatCode="0.00E+00">
                  <c:v>-8.0250440202981733E-8</c:v>
                </c:pt>
                <c:pt idx="628" formatCode="0.00E+00">
                  <c:v>-8.486413543105791E-8</c:v>
                </c:pt>
                <c:pt idx="629" formatCode="0.00E+00">
                  <c:v>-8.945663415049343E-8</c:v>
                </c:pt>
                <c:pt idx="630" formatCode="0.00E+00">
                  <c:v>-9.4031983112393115E-8</c:v>
                </c:pt>
                <c:pt idx="631" formatCode="0.00E+00">
                  <c:v>-9.8606028035822332E-8</c:v>
                </c:pt>
                <c:pt idx="632" formatCode="0.00E+00">
                  <c:v>-1.0320779183495433E-7</c:v>
                </c:pt>
                <c:pt idx="633" formatCode="0.00E+00">
                  <c:v>-1.0788054128491016E-7</c:v>
                </c:pt>
                <c:pt idx="634" formatCode="0.00E+00">
                  <c:v>-1.1268246354053405E-7</c:v>
                </c:pt>
                <c:pt idx="635" formatCode="0.00E+00">
                  <c:v>-1.1768687762912044E-7</c:v>
                </c:pt>
                <c:pt idx="636" formatCode="0.00E+00">
                  <c:v>-1.2298191307354021E-7</c:v>
                </c:pt>
                <c:pt idx="637" formatCode="0.00E+00">
                  <c:v>-1.286695992033273E-7</c:v>
                </c:pt>
                <c:pt idx="638" formatCode="0.00E+00">
                  <c:v>-1.3486432524595121E-7</c:v>
                </c:pt>
                <c:pt idx="639" formatCode="0.00E+00">
                  <c:v>-1.4169065346301932E-7</c:v>
                </c:pt>
                <c:pt idx="640" formatCode="0.00E+00">
                  <c:v>-1.4928049571874506E-7</c:v>
                </c:pt>
                <c:pt idx="641" formatCode="0.00E+00">
                  <c:v>-1.5776969775919828E-7</c:v>
                </c:pt>
                <c:pt idx="642" formatCode="0.00E+00">
                  <c:v>-1.6729411317113065E-7</c:v>
                </c:pt>
                <c:pt idx="643" formatCode="0.00E+00">
                  <c:v>-1.7798529091586661E-7</c:v>
                </c:pt>
                <c:pt idx="644" formatCode="0.00E+00">
                  <c:v>-1.8996594253540153E-7</c:v>
                </c:pt>
                <c:pt idx="645" formatCode="0.00E+00">
                  <c:v>-2.033453956046585E-7</c:v>
                </c:pt>
                <c:pt idx="646" formatCode="0.00E+00">
                  <c:v>-2.1821527478091391E-7</c:v>
                </c:pt>
                <c:pt idx="647" formatCode="0.00E+00">
                  <c:v>-2.3464567643692218E-7</c:v>
                </c:pt>
                <c:pt idx="648" formatCode="0.00E+00">
                  <c:v>-2.5268211808022357E-7</c:v>
                </c:pt>
                <c:pt idx="649" formatCode="0.00E+00">
                  <c:v>-2.7234353289653214E-7</c:v>
                </c:pt>
                <c:pt idx="650" formatCode="0.00E+00">
                  <c:v>-2.9362154359285402E-7</c:v>
                </c:pt>
                <c:pt idx="651" formatCode="0.00E+00">
                  <c:v>-3.1648133637130262E-7</c:v>
                </c:pt>
                <c:pt idx="652" formatCode="0.00E+00">
                  <c:v>-3.4086412914254097E-7</c:v>
                </c:pt>
                <c:pt idx="653" formatCode="0.00E+00">
                  <c:v>-3.6669145374809514E-7</c:v>
                </c:pt>
                <c:pt idx="654" formatCode="0.00E+00">
                  <c:v>-3.9387117816145126E-7</c:v>
                </c:pt>
                <c:pt idx="655" formatCode="0.00E+00">
                  <c:v>-4.2230519529235333E-7</c:v>
                </c:pt>
                <c:pt idx="656" formatCode="0.00E+00">
                  <c:v>-4.518985590574745E-7</c:v>
                </c:pt>
                <c:pt idx="657" formatCode="0.00E+00">
                  <c:v>-4.8256977009926959E-7</c:v>
                </c:pt>
                <c:pt idx="658" formatCode="0.00E+00">
                  <c:v>-5.142618076978077E-7</c:v>
                </c:pt>
                <c:pt idx="659" formatCode="0.00E+00">
                  <c:v>-5.4695343358083841E-7</c:v>
                </c:pt>
                <c:pt idx="660" formatCode="0.00E+00">
                  <c:v>-5.8067023200180134E-7</c:v>
                </c:pt>
                <c:pt idx="661" formatCode="0.00E+00">
                  <c:v>-6.1549481632432205E-7</c:v>
                </c:pt>
                <c:pt idx="662" formatCode="0.00E+00">
                  <c:v>-6.5157562645322926E-7</c:v>
                </c:pt>
                <c:pt idx="663" formatCode="0.00E+00">
                  <c:v>-6.8913376597851637E-7</c:v>
                </c:pt>
                <c:pt idx="664" formatCode="0.00E+00">
                  <c:v>-7.2846738338542238E-7</c:v>
                </c:pt>
                <c:pt idx="665" formatCode="0.00E+00">
                  <c:v>-7.699531875393485E-7</c:v>
                </c:pt>
                <c:pt idx="666" formatCode="0.00E+00">
                  <c:v>-8.1404480684809308E-7</c:v>
                </c:pt>
                <c:pt idx="667" formatCode="0.00E+00">
                  <c:v>-8.6126783950424266E-7</c:v>
                </c:pt>
                <c:pt idx="668" formatCode="0.00E+00">
                  <c:v>-9.1221160695731038E-7</c:v>
                </c:pt>
                <c:pt idx="669" formatCode="0.00E+00">
                  <c:v>-9.6751779147636318E-7</c:v>
                </c:pt>
                <c:pt idx="670" formatCode="0.00E+00">
                  <c:v>-1.0278663274824599E-6</c:v>
                </c:pt>
                <c:pt idx="671" formatCode="0.00E+00">
                  <c:v>-1.0939590652806323E-6</c:v>
                </c:pt>
                <c:pt idx="672" formatCode="0.00E+00">
                  <c:v>-1.1665018968293616E-6</c:v>
                </c:pt>
                <c:pt idx="673" formatCode="0.00E+00">
                  <c:v>-1.2461861188496323E-6</c:v>
                </c:pt>
                <c:pt idx="674" formatCode="0.00E+00">
                  <c:v>-1.3336699080324201E-6</c:v>
                </c:pt>
                <c:pt idx="675" formatCode="0.00E+00">
                  <c:v>-1.4295607497372715E-6</c:v>
                </c:pt>
                <c:pt idx="676" formatCode="0.00E+00">
                  <c:v>-1.5343996016691416E-6</c:v>
                </c:pt>
                <c:pt idx="677" formatCode="0.00E+00">
                  <c:v>-1.6486474673407257E-6</c:v>
                </c:pt>
                <c:pt idx="678" formatCode="0.00E+00">
                  <c:v>-1.7726747223560244E-6</c:v>
                </c:pt>
                <c:pt idx="679" formatCode="0.00E+00">
                  <c:v>-1.9067533952406234E-6</c:v>
                </c:pt>
                <c:pt idx="680" formatCode="0.00E+00">
                  <c:v>-2.0510521150587877E-6</c:v>
                </c:pt>
                <c:pt idx="681" formatCode="0.00E+00">
                  <c:v>-2.2056331631474966E-6</c:v>
                </c:pt>
                <c:pt idx="682" formatCode="0.00E+00">
                  <c:v>-2.3704507432085312E-6</c:v>
                </c:pt>
                <c:pt idx="683" formatCode="0.00E+00">
                  <c:v>-2.5453490392810147E-6</c:v>
                </c:pt>
                <c:pt idx="684" formatCode="0.00E+00">
                  <c:v>-2.7300588540400544E-6</c:v>
                </c:pt>
                <c:pt idx="685" formatCode="0.00E+00">
                  <c:v>-2.9241911371210188E-6</c:v>
                </c:pt>
                <c:pt idx="686" formatCode="0.00E+00">
                  <c:v>-3.12722609282106E-6</c:v>
                </c:pt>
                <c:pt idx="687" formatCode="0.00E+00">
                  <c:v>-3.3384970426334002E-6</c:v>
                </c:pt>
                <c:pt idx="688" formatCode="0.00E+00">
                  <c:v>-3.5571679500872402E-6</c:v>
                </c:pt>
                <c:pt idx="689" formatCode="0.00E+00">
                  <c:v>-3.782205604091884E-6</c:v>
                </c:pt>
                <c:pt idx="690" formatCode="0.00E+00">
                  <c:v>-4.0123470734774103E-6</c:v>
                </c:pt>
                <c:pt idx="691" formatCode="0.00E+00">
                  <c:v>-4.2460647770553861E-6</c:v>
                </c:pt>
                <c:pt idx="692" formatCode="0.00E+00">
                  <c:v>-4.4815320425908438E-6</c:v>
                </c:pt>
                <c:pt idx="693" formatCode="0.00E+00">
                  <c:v>-4.716593751250165E-6</c:v>
                </c:pt>
                <c:pt idx="694" formatCode="0.00E+00">
                  <c:v>-4.9487456942173043E-6</c:v>
                </c:pt>
                <c:pt idx="695" formatCode="0.00E+00">
                  <c:v>-5.175127612106586E-6</c:v>
                </c:pt>
                <c:pt idx="696" formatCode="0.00E+00">
                  <c:v>-5.3925352928347469E-6</c:v>
                </c:pt>
                <c:pt idx="697" formatCode="0.00E+00">
                  <c:v>-5.5974545362552166E-6</c:v>
                </c:pt>
                <c:pt idx="698" formatCode="0.00E+00">
                  <c:v>-5.7861212139096974E-6</c:v>
                </c:pt>
                <c:pt idx="699" formatCode="0.00E+00">
                  <c:v>-5.9546068297776091E-6</c:v>
                </c:pt>
                <c:pt idx="700" formatCode="0.00E+00">
                  <c:v>-6.0989292317860313E-6</c:v>
                </c:pt>
                <c:pt idx="701" formatCode="0.00E+00">
                  <c:v>-6.215186231843189E-6</c:v>
                </c:pt>
                <c:pt idx="702" formatCode="0.00E+00">
                  <c:v>-6.2997053445731177E-6</c:v>
                </c:pt>
                <c:pt idx="703" formatCode="0.00E+00">
                  <c:v>-6.349203936699324E-6</c:v>
                </c:pt>
                <c:pt idx="704" formatCode="0.00E+00">
                  <c:v>-6.3609488459599564E-6</c:v>
                </c:pt>
                <c:pt idx="705" formatCode="0.00E+00">
                  <c:v>-6.3329063270648825E-6</c:v>
                </c:pt>
                <c:pt idx="706" formatCode="0.00E+00">
                  <c:v>-6.2638727150056282E-6</c:v>
                </c:pt>
                <c:pt idx="707" formatCode="0.00E+00">
                  <c:v>-6.1535750343361583E-6</c:v>
                </c:pt>
                <c:pt idx="708" formatCode="0.00E+00">
                  <c:v>-6.002734497489271E-6</c:v>
                </c:pt>
                <c:pt idx="709" formatCode="0.00E+00">
                  <c:v>-5.8130857321949969E-6</c:v>
                </c:pt>
                <c:pt idx="710" formatCode="0.00E+00">
                  <c:v>-5.5873493780011528E-6</c:v>
                </c:pt>
                <c:pt idx="711" formatCode="0.00E+00">
                  <c:v>-5.3291579429540969E-6</c:v>
                </c:pt>
                <c:pt idx="712" formatCode="0.00E+00">
                  <c:v>-5.0429380164511859E-6</c:v>
                </c:pt>
                <c:pt idx="713" formatCode="0.00E+00">
                  <c:v>-4.7337548777842534E-6</c:v>
                </c:pt>
                <c:pt idx="714" formatCode="0.00E+00">
                  <c:v>-4.4071286187534781E-6</c:v>
                </c:pt>
                <c:pt idx="715" formatCode="0.00E+00">
                  <c:v>-4.0688326547006402E-6</c:v>
                </c:pt>
                <c:pt idx="716" formatCode="0.00E+00">
                  <c:v>-3.7246855023412092E-6</c:v>
                </c:pt>
                <c:pt idx="717" formatCode="0.00E+00">
                  <c:v>-3.380348524342565E-6</c:v>
                </c:pt>
                <c:pt idx="718" formatCode="0.00E+00">
                  <c:v>-3.0411392205484788E-6</c:v>
                </c:pt>
                <c:pt idx="719" formatCode="0.00E+00">
                  <c:v>-2.7118709960933935E-6</c:v>
                </c:pt>
                <c:pt idx="720" formatCode="0.00E+00">
                  <c:v>-2.3967260451039553E-6</c:v>
                </c:pt>
                <c:pt idx="721" formatCode="0.00E+00">
                  <c:v>-2.0991649520498946E-6</c:v>
                </c:pt>
                <c:pt idx="722" formatCode="0.00E+00">
                  <c:v>-1.8218762495337333E-6</c:v>
                </c:pt>
                <c:pt idx="723" formatCode="0.00E+00">
                  <c:v>-1.5667633693151828E-6</c:v>
                </c:pt>
                <c:pt idx="724" formatCode="0.00E+00">
                  <c:v>-1.3349677447182937E-6</c:v>
                </c:pt>
                <c:pt idx="725" formatCode="0.00E+00">
                  <c:v>-1.126922133599793E-6</c:v>
                </c:pt>
                <c:pt idx="726" formatCode="0.00E+00">
                  <c:v>-9.4242717219629752E-7</c:v>
                </c:pt>
                <c:pt idx="727" formatCode="0.00E+00">
                  <c:v>-7.8074528788472703E-7</c:v>
                </c:pt>
                <c:pt idx="728" formatCode="0.00E+00">
                  <c:v>-6.4070352150845559E-7</c:v>
                </c:pt>
                <c:pt idx="729" formatCode="0.00E+00">
                  <c:v>-5.2079992497762149E-7</c:v>
                </c:pt>
                <c:pt idx="730" formatCode="0.00E+00">
                  <c:v>-4.1930696642797909E-7</c:v>
                </c:pt>
                <c:pt idx="731" formatCode="0.00E+00">
                  <c:v>-3.3436687213998054E-7</c:v>
                </c:pt>
                <c:pt idx="732" formatCode="0.00E+00">
                  <c:v>-2.6407511287091469E-7</c:v>
                </c:pt>
                <c:pt idx="733" formatCode="0.00E+00">
                  <c:v>-2.0655204490374586E-7</c:v>
                </c:pt>
                <c:pt idx="734" formatCode="0.00E+00">
                  <c:v>-1.5999800682960551E-7</c:v>
                </c:pt>
                <c:pt idx="735" formatCode="0.00E+00">
                  <c:v>-1.2273493701907524E-7</c:v>
                </c:pt>
                <c:pt idx="736" formatCode="0.00E+00">
                  <c:v>-9.323462535199103E-8</c:v>
                </c:pt>
                <c:pt idx="737" formatCode="0.00E+00">
                  <c:v>-7.0133896974464254E-8</c:v>
                </c:pt>
                <c:pt idx="738" formatCode="0.00E+00">
                  <c:v>-5.2240609040303934E-8</c:v>
                </c:pt>
                <c:pt idx="739" formatCode="0.00E+00">
                  <c:v>-3.8530599562742271E-8</c:v>
                </c:pt>
                <c:pt idx="740" formatCode="0.00E+00">
                  <c:v>-2.8138967162572596E-8</c:v>
                </c:pt>
                <c:pt idx="741" formatCode="0.00E+00">
                  <c:v>-2.0347168251888333E-8</c:v>
                </c:pt>
                <c:pt idx="742" formatCode="0.00E+00">
                  <c:v>-1.4567354455000833E-8</c:v>
                </c:pt>
                <c:pt idx="743" formatCode="0.00E+00">
                  <c:v>-1.0325881959581829E-8</c:v>
                </c:pt>
                <c:pt idx="744" formatCode="0.00E+00">
                  <c:v>-7.2465564561160961E-9</c:v>
                </c:pt>
                <c:pt idx="745" formatCode="0.00E+00">
                  <c:v>-5.0347981419605492E-9</c:v>
                </c:pt>
                <c:pt idx="746" formatCode="0.00E+00">
                  <c:v>-3.4631151723311423E-9</c:v>
                </c:pt>
                <c:pt idx="747" formatCode="0.00E+00">
                  <c:v>-2.3581588325553057E-9</c:v>
                </c:pt>
                <c:pt idx="748" formatCode="0.00E+00">
                  <c:v>-1.5896024816621347E-9</c:v>
                </c:pt>
                <c:pt idx="749" formatCode="0.00E+00">
                  <c:v>-1.0607197834924813E-9</c:v>
                </c:pt>
                <c:pt idx="750" formatCode="0.00E+00">
                  <c:v>-7.0064001768653894E-10</c:v>
                </c:pt>
                <c:pt idx="751" formatCode="0.00E+00">
                  <c:v>-4.5809856981798107E-10</c:v>
                </c:pt>
                <c:pt idx="752" formatCode="0.00E+00">
                  <c:v>-2.9646735567420123E-10</c:v>
                </c:pt>
                <c:pt idx="753" formatCode="0.00E+00">
                  <c:v>-1.8990362374639848E-10</c:v>
                </c:pt>
                <c:pt idx="754" formatCode="0.00E+00">
                  <c:v>-1.2039579916765057E-10</c:v>
                </c:pt>
                <c:pt idx="755" formatCode="0.00E+00">
                  <c:v>-7.5542560346238104E-11</c:v>
                </c:pt>
                <c:pt idx="756" formatCode="0.00E+00">
                  <c:v>-4.6908746744632113E-11</c:v>
                </c:pt>
                <c:pt idx="757" formatCode="0.00E+00">
                  <c:v>-2.8825141985344307E-11</c:v>
                </c:pt>
                <c:pt idx="758" formatCode="0.00E+00">
                  <c:v>-1.7527318976898745E-11</c:v>
                </c:pt>
                <c:pt idx="759" formatCode="0.00E+00">
                  <c:v>-1.0544954238810153E-11</c:v>
                </c:pt>
                <c:pt idx="760" formatCode="0.00E+00">
                  <c:v>-6.2762840169996564E-12</c:v>
                </c:pt>
                <c:pt idx="761" formatCode="0.00E+00">
                  <c:v>-3.6948655952664435E-12</c:v>
                </c:pt>
                <c:pt idx="762" formatCode="0.00E+00">
                  <c:v>-2.1507250940545263E-12</c:v>
                </c:pt>
                <c:pt idx="763" formatCode="0.00E+00">
                  <c:v>-1.2370322588866834E-12</c:v>
                </c:pt>
                <c:pt idx="764" formatCode="0.00E+00">
                  <c:v>-7.020981496677698E-13</c:v>
                </c:pt>
                <c:pt idx="765" formatCode="0.00E+00">
                  <c:v>-3.9205040144049057E-13</c:v>
                </c:pt>
                <c:pt idx="766" formatCode="0.00E+00">
                  <c:v>-2.1364202103799994E-13</c:v>
                </c:pt>
                <c:pt idx="767" formatCode="0.00E+00">
                  <c:v>-1.1061152493618664E-13</c:v>
                </c:pt>
                <c:pt idx="768" formatCode="0.00E+00">
                  <c:v>-4.6773450004718445E-14</c:v>
                </c:pt>
                <c:pt idx="769" formatCode="0.00E+00">
                  <c:v>-1.9985104691123316E-15</c:v>
                </c:pt>
                <c:pt idx="770" formatCode="0.00E+00">
                  <c:v>5.3398488235158178E-15</c:v>
                </c:pt>
                <c:pt idx="771" formatCode="0.00E+00">
                  <c:v>6.6056047285181838E-15</c:v>
                </c:pt>
                <c:pt idx="772" formatCode="0.00E+00">
                  <c:v>2.9944376025143472E-15</c:v>
                </c:pt>
                <c:pt idx="773" formatCode="0.00E+00">
                  <c:v>7.5646457793179646E-16</c:v>
                </c:pt>
                <c:pt idx="774" formatCode="0.00E+00">
                  <c:v>-6.2415044332852425E-16</c:v>
                </c:pt>
                <c:pt idx="775" formatCode="0.00E+00">
                  <c:v>-6.2415044332852425E-16</c:v>
                </c:pt>
                <c:pt idx="776" formatCode="0.00E+00">
                  <c:v>-6.2415044332852425E-16</c:v>
                </c:pt>
                <c:pt idx="777" formatCode="0.00E+00">
                  <c:v>-6.2415044332852425E-16</c:v>
                </c:pt>
                <c:pt idx="778" formatCode="0.00E+00">
                  <c:v>-6.2415044332852425E-16</c:v>
                </c:pt>
                <c:pt idx="779" formatCode="0.00E+00">
                  <c:v>-6.2415044332852425E-16</c:v>
                </c:pt>
                <c:pt idx="780" formatCode="0.00E+00">
                  <c:v>-6.2415044332852425E-16</c:v>
                </c:pt>
                <c:pt idx="781" formatCode="0.00E+00">
                  <c:v>-6.2415044332852425E-16</c:v>
                </c:pt>
                <c:pt idx="782" formatCode="0.00E+00">
                  <c:v>-6.2415044332852425E-16</c:v>
                </c:pt>
                <c:pt idx="783" formatCode="0.00E+00">
                  <c:v>-6.2415044332852425E-16</c:v>
                </c:pt>
                <c:pt idx="784" formatCode="0.00E+00">
                  <c:v>-6.2415044332852425E-16</c:v>
                </c:pt>
                <c:pt idx="785" formatCode="0.00E+00">
                  <c:v>-6.2415044332852425E-16</c:v>
                </c:pt>
                <c:pt idx="786" formatCode="0.00E+00">
                  <c:v>-6.2415044332852425E-16</c:v>
                </c:pt>
                <c:pt idx="787" formatCode="0.00E+00">
                  <c:v>-6.2415044332852425E-16</c:v>
                </c:pt>
                <c:pt idx="788" formatCode="0.00E+00">
                  <c:v>-6.2415044332852425E-16</c:v>
                </c:pt>
                <c:pt idx="789" formatCode="0.00E+00">
                  <c:v>-6.2415044332852425E-16</c:v>
                </c:pt>
                <c:pt idx="790" formatCode="0.00E+00">
                  <c:v>-6.2415044332852425E-16</c:v>
                </c:pt>
                <c:pt idx="791" formatCode="0.00E+00">
                  <c:v>-6.2415044332852425E-16</c:v>
                </c:pt>
                <c:pt idx="792" formatCode="0.00E+00">
                  <c:v>-6.2415044332852425E-16</c:v>
                </c:pt>
                <c:pt idx="793" formatCode="0.00E+00">
                  <c:v>-6.2415044332852425E-16</c:v>
                </c:pt>
                <c:pt idx="794" formatCode="0.00E+00">
                  <c:v>-6.2415044332852425E-16</c:v>
                </c:pt>
                <c:pt idx="795" formatCode="0.00E+00">
                  <c:v>-6.2415044332852425E-16</c:v>
                </c:pt>
                <c:pt idx="796" formatCode="0.00E+00">
                  <c:v>-6.2415044332852425E-16</c:v>
                </c:pt>
                <c:pt idx="797" formatCode="0.00E+00">
                  <c:v>-6.2415044332852425E-16</c:v>
                </c:pt>
                <c:pt idx="798" formatCode="0.00E+00">
                  <c:v>-6.2415044332852425E-16</c:v>
                </c:pt>
                <c:pt idx="799" formatCode="0.00E+00">
                  <c:v>-6.2415044332852425E-16</c:v>
                </c:pt>
                <c:pt idx="800" formatCode="0.00E+00">
                  <c:v>-6.2415044332852425E-16</c:v>
                </c:pt>
                <c:pt idx="801" formatCode="0.00E+00">
                  <c:v>-6.2415044332852425E-16</c:v>
                </c:pt>
                <c:pt idx="802" formatCode="0.00E+00">
                  <c:v>-6.2415044332852425E-16</c:v>
                </c:pt>
                <c:pt idx="803" formatCode="0.00E+00">
                  <c:v>-6.2415044332852425E-16</c:v>
                </c:pt>
                <c:pt idx="804" formatCode="0.00E+00">
                  <c:v>-6.2415044332852425E-16</c:v>
                </c:pt>
                <c:pt idx="805" formatCode="0.00E+00">
                  <c:v>-6.2415044332852425E-16</c:v>
                </c:pt>
                <c:pt idx="806" formatCode="0.00E+00">
                  <c:v>-6.2415044332852425E-16</c:v>
                </c:pt>
                <c:pt idx="807" formatCode="0.00E+00">
                  <c:v>-6.2415044332852425E-16</c:v>
                </c:pt>
                <c:pt idx="808" formatCode="0.00E+00">
                  <c:v>-6.2415044332852425E-16</c:v>
                </c:pt>
                <c:pt idx="809" formatCode="0.00E+00">
                  <c:v>-6.2415044332852425E-16</c:v>
                </c:pt>
                <c:pt idx="810" formatCode="0.00E+00">
                  <c:v>-6.2415044332852425E-16</c:v>
                </c:pt>
                <c:pt idx="811" formatCode="0.00E+00">
                  <c:v>-6.2415044332852425E-16</c:v>
                </c:pt>
                <c:pt idx="812" formatCode="0.00E+00">
                  <c:v>-6.2415044332852425E-16</c:v>
                </c:pt>
                <c:pt idx="813" formatCode="0.00E+00">
                  <c:v>-6.2415044332852425E-16</c:v>
                </c:pt>
                <c:pt idx="814" formatCode="0.00E+00">
                  <c:v>-6.2415044332852425E-16</c:v>
                </c:pt>
                <c:pt idx="815" formatCode="0.00E+00">
                  <c:v>-6.2415044332852425E-16</c:v>
                </c:pt>
                <c:pt idx="816" formatCode="0.00E+00">
                  <c:v>-6.2415044332852425E-16</c:v>
                </c:pt>
                <c:pt idx="817" formatCode="0.00E+00">
                  <c:v>-6.2415044332852425E-16</c:v>
                </c:pt>
                <c:pt idx="818" formatCode="0.00E+00">
                  <c:v>-6.2415044332852425E-16</c:v>
                </c:pt>
                <c:pt idx="819" formatCode="0.00E+00">
                  <c:v>-6.2415044332852425E-16</c:v>
                </c:pt>
                <c:pt idx="820" formatCode="0.00E+00">
                  <c:v>-6.2415044332852425E-16</c:v>
                </c:pt>
                <c:pt idx="821" formatCode="0.00E+00">
                  <c:v>-6.2415044332852425E-16</c:v>
                </c:pt>
                <c:pt idx="822" formatCode="0.00E+00">
                  <c:v>-6.2415044332852425E-16</c:v>
                </c:pt>
                <c:pt idx="823" formatCode="0.00E+00">
                  <c:v>-6.2415044332852425E-16</c:v>
                </c:pt>
                <c:pt idx="824" formatCode="0.00E+00">
                  <c:v>-6.2415044332852425E-16</c:v>
                </c:pt>
                <c:pt idx="825" formatCode="0.00E+00">
                  <c:v>-6.2415044332852425E-16</c:v>
                </c:pt>
                <c:pt idx="826" formatCode="0.00E+00">
                  <c:v>-6.2415044332852425E-16</c:v>
                </c:pt>
                <c:pt idx="827" formatCode="0.00E+00">
                  <c:v>-6.2415044332852425E-16</c:v>
                </c:pt>
                <c:pt idx="828" formatCode="0.00E+00">
                  <c:v>-6.2415044332852425E-16</c:v>
                </c:pt>
                <c:pt idx="829" formatCode="0.00E+00">
                  <c:v>-6.2415044332852425E-16</c:v>
                </c:pt>
                <c:pt idx="830" formatCode="0.00E+00">
                  <c:v>-6.2415044332852425E-16</c:v>
                </c:pt>
                <c:pt idx="831" formatCode="0.00E+00">
                  <c:v>-6.2415044332852425E-16</c:v>
                </c:pt>
                <c:pt idx="832" formatCode="0.00E+00">
                  <c:v>-6.2415044332852425E-16</c:v>
                </c:pt>
                <c:pt idx="833" formatCode="0.00E+00">
                  <c:v>-6.2415044332852425E-16</c:v>
                </c:pt>
                <c:pt idx="834" formatCode="0.00E+00">
                  <c:v>-6.2415044332852425E-16</c:v>
                </c:pt>
                <c:pt idx="835" formatCode="0.00E+00">
                  <c:v>-6.2415044332852425E-16</c:v>
                </c:pt>
                <c:pt idx="836" formatCode="0.00E+00">
                  <c:v>-6.2415044332852425E-16</c:v>
                </c:pt>
                <c:pt idx="837" formatCode="0.00E+00">
                  <c:v>-6.2415044332852425E-16</c:v>
                </c:pt>
                <c:pt idx="838" formatCode="0.00E+00">
                  <c:v>-6.2415044332852425E-16</c:v>
                </c:pt>
                <c:pt idx="839" formatCode="0.00E+00">
                  <c:v>-6.2415044332852425E-16</c:v>
                </c:pt>
                <c:pt idx="840" formatCode="0.00E+00">
                  <c:v>-6.2415044332852425E-16</c:v>
                </c:pt>
                <c:pt idx="841" formatCode="0.00E+00">
                  <c:v>-6.2415044332852425E-16</c:v>
                </c:pt>
                <c:pt idx="842" formatCode="0.00E+00">
                  <c:v>-6.2415044332852425E-16</c:v>
                </c:pt>
                <c:pt idx="843" formatCode="0.00E+00">
                  <c:v>-6.2415044332852425E-16</c:v>
                </c:pt>
                <c:pt idx="844" formatCode="0.00E+00">
                  <c:v>-6.2415044332852425E-16</c:v>
                </c:pt>
                <c:pt idx="845" formatCode="0.00E+00">
                  <c:v>-6.2415044332852425E-16</c:v>
                </c:pt>
                <c:pt idx="846" formatCode="0.00E+00">
                  <c:v>-6.2415044332852425E-16</c:v>
                </c:pt>
                <c:pt idx="847" formatCode="0.00E+00">
                  <c:v>-6.2415044332852425E-16</c:v>
                </c:pt>
                <c:pt idx="848" formatCode="0.00E+00">
                  <c:v>-6.2415044332852425E-16</c:v>
                </c:pt>
                <c:pt idx="849" formatCode="0.00E+00">
                  <c:v>-6.2415044332852425E-16</c:v>
                </c:pt>
                <c:pt idx="850" formatCode="0.00E+00">
                  <c:v>-6.2415044332852425E-16</c:v>
                </c:pt>
                <c:pt idx="851" formatCode="0.00E+00">
                  <c:v>-6.2415044332852425E-16</c:v>
                </c:pt>
                <c:pt idx="852" formatCode="0.00E+00">
                  <c:v>-6.2415044332852425E-16</c:v>
                </c:pt>
                <c:pt idx="853" formatCode="0.00E+00">
                  <c:v>-6.2415044332852425E-16</c:v>
                </c:pt>
                <c:pt idx="854" formatCode="0.00E+00">
                  <c:v>-6.2415044332852425E-16</c:v>
                </c:pt>
                <c:pt idx="855" formatCode="0.00E+00">
                  <c:v>-6.2415044332852425E-16</c:v>
                </c:pt>
                <c:pt idx="856" formatCode="0.00E+00">
                  <c:v>-6.2415044332852425E-16</c:v>
                </c:pt>
                <c:pt idx="857" formatCode="0.00E+00">
                  <c:v>-6.2415044332852425E-16</c:v>
                </c:pt>
                <c:pt idx="858" formatCode="0.00E+00">
                  <c:v>-6.2415044332852425E-16</c:v>
                </c:pt>
                <c:pt idx="859" formatCode="0.00E+00">
                  <c:v>-6.2415044332852425E-16</c:v>
                </c:pt>
                <c:pt idx="860" formatCode="0.00E+00">
                  <c:v>-6.2415044332852425E-16</c:v>
                </c:pt>
                <c:pt idx="861" formatCode="0.00E+00">
                  <c:v>-6.2415044332852425E-16</c:v>
                </c:pt>
                <c:pt idx="862" formatCode="0.00E+00">
                  <c:v>-6.2415044332852425E-16</c:v>
                </c:pt>
                <c:pt idx="863" formatCode="0.00E+00">
                  <c:v>-6.2415044332852425E-16</c:v>
                </c:pt>
                <c:pt idx="864" formatCode="0.00E+00">
                  <c:v>-6.2415044332852425E-16</c:v>
                </c:pt>
                <c:pt idx="865" formatCode="0.00E+00">
                  <c:v>-6.2415044332852425E-16</c:v>
                </c:pt>
                <c:pt idx="866" formatCode="0.00E+00">
                  <c:v>-6.2415044332852425E-16</c:v>
                </c:pt>
                <c:pt idx="867" formatCode="0.00E+00">
                  <c:v>-6.2415044332852425E-16</c:v>
                </c:pt>
                <c:pt idx="868" formatCode="0.00E+00">
                  <c:v>-6.2415044332852425E-16</c:v>
                </c:pt>
                <c:pt idx="869" formatCode="0.00E+00">
                  <c:v>-6.2415044332852425E-16</c:v>
                </c:pt>
                <c:pt idx="870" formatCode="0.00E+00">
                  <c:v>-6.2415044332852425E-16</c:v>
                </c:pt>
                <c:pt idx="871" formatCode="0.00E+00">
                  <c:v>-6.2415044332852425E-16</c:v>
                </c:pt>
                <c:pt idx="872" formatCode="0.00E+00">
                  <c:v>-6.2415044332852425E-16</c:v>
                </c:pt>
                <c:pt idx="873" formatCode="0.00E+00">
                  <c:v>-6.2415044332852425E-16</c:v>
                </c:pt>
                <c:pt idx="874" formatCode="0.00E+00">
                  <c:v>-6.2415044332852425E-16</c:v>
                </c:pt>
                <c:pt idx="875" formatCode="0.00E+00">
                  <c:v>-6.2415044332852425E-16</c:v>
                </c:pt>
                <c:pt idx="876" formatCode="0.00E+00">
                  <c:v>-6.2415044332852425E-16</c:v>
                </c:pt>
                <c:pt idx="877" formatCode="0.00E+00">
                  <c:v>-6.2415044332852425E-16</c:v>
                </c:pt>
                <c:pt idx="878" formatCode="0.00E+00">
                  <c:v>-6.2415044332852425E-16</c:v>
                </c:pt>
                <c:pt idx="879" formatCode="0.00E+00">
                  <c:v>-6.2415044332852425E-16</c:v>
                </c:pt>
                <c:pt idx="880" formatCode="0.00E+00">
                  <c:v>-6.2415044332852425E-16</c:v>
                </c:pt>
                <c:pt idx="881" formatCode="0.00E+00">
                  <c:v>-6.2415044332852425E-16</c:v>
                </c:pt>
                <c:pt idx="882" formatCode="0.00E+00">
                  <c:v>-6.2415044332852425E-16</c:v>
                </c:pt>
                <c:pt idx="883" formatCode="0.00E+00">
                  <c:v>-6.2415044332852425E-16</c:v>
                </c:pt>
                <c:pt idx="884" formatCode="0.00E+00">
                  <c:v>-6.2415044332852425E-16</c:v>
                </c:pt>
                <c:pt idx="885" formatCode="0.00E+00">
                  <c:v>-6.2415044332852425E-16</c:v>
                </c:pt>
                <c:pt idx="886" formatCode="0.00E+00">
                  <c:v>-6.2415044332852425E-16</c:v>
                </c:pt>
                <c:pt idx="887" formatCode="0.00E+00">
                  <c:v>-6.2415044332852425E-16</c:v>
                </c:pt>
                <c:pt idx="888" formatCode="0.00E+00">
                  <c:v>-6.2415044332852425E-16</c:v>
                </c:pt>
                <c:pt idx="889" formatCode="0.00E+00">
                  <c:v>-6.2415044332852425E-16</c:v>
                </c:pt>
                <c:pt idx="890" formatCode="0.00E+00">
                  <c:v>-6.2415044332852425E-16</c:v>
                </c:pt>
                <c:pt idx="891" formatCode="0.00E+00">
                  <c:v>-6.2415044332852425E-16</c:v>
                </c:pt>
                <c:pt idx="892" formatCode="0.00E+00">
                  <c:v>-6.2415044332852425E-16</c:v>
                </c:pt>
                <c:pt idx="893" formatCode="0.00E+00">
                  <c:v>-6.2415044332852425E-16</c:v>
                </c:pt>
                <c:pt idx="894" formatCode="0.00E+00">
                  <c:v>-6.2415044332852425E-16</c:v>
                </c:pt>
                <c:pt idx="895" formatCode="0.00E+00">
                  <c:v>-6.2415044332852425E-16</c:v>
                </c:pt>
                <c:pt idx="896" formatCode="0.00E+00">
                  <c:v>-6.2415044332852425E-16</c:v>
                </c:pt>
                <c:pt idx="897" formatCode="0.00E+00">
                  <c:v>-6.2415044332852425E-16</c:v>
                </c:pt>
                <c:pt idx="898" formatCode="0.00E+00">
                  <c:v>-6.2415044332852425E-16</c:v>
                </c:pt>
                <c:pt idx="899" formatCode="0.00E+00">
                  <c:v>-6.2415044332852425E-16</c:v>
                </c:pt>
                <c:pt idx="900" formatCode="0.00E+00">
                  <c:v>-6.2415044332852425E-16</c:v>
                </c:pt>
                <c:pt idx="901" formatCode="0.00E+00">
                  <c:v>-6.2415044332852425E-16</c:v>
                </c:pt>
                <c:pt idx="902" formatCode="0.00E+00">
                  <c:v>-6.2415044332852425E-16</c:v>
                </c:pt>
                <c:pt idx="903" formatCode="0.00E+00">
                  <c:v>-6.2415044332852425E-16</c:v>
                </c:pt>
                <c:pt idx="904" formatCode="0.00E+00">
                  <c:v>-6.2415044332852425E-16</c:v>
                </c:pt>
                <c:pt idx="905" formatCode="0.00E+00">
                  <c:v>-6.2415044332852425E-16</c:v>
                </c:pt>
                <c:pt idx="906" formatCode="0.00E+00">
                  <c:v>-6.2415044332852425E-16</c:v>
                </c:pt>
                <c:pt idx="907" formatCode="0.00E+00">
                  <c:v>-6.2415044332852425E-16</c:v>
                </c:pt>
                <c:pt idx="908" formatCode="0.00E+00">
                  <c:v>-6.2415044332852425E-16</c:v>
                </c:pt>
                <c:pt idx="909" formatCode="0.00E+00">
                  <c:v>-6.2415044332852425E-16</c:v>
                </c:pt>
                <c:pt idx="910" formatCode="0.00E+00">
                  <c:v>-6.2415044332852425E-16</c:v>
                </c:pt>
                <c:pt idx="911" formatCode="0.00E+00">
                  <c:v>-6.2415044332852425E-16</c:v>
                </c:pt>
                <c:pt idx="912" formatCode="0.00E+00">
                  <c:v>-6.2415044332852425E-16</c:v>
                </c:pt>
                <c:pt idx="913" formatCode="0.00E+00">
                  <c:v>-6.2415044332852425E-16</c:v>
                </c:pt>
                <c:pt idx="914" formatCode="0.00E+00">
                  <c:v>-6.2415044332852425E-16</c:v>
                </c:pt>
                <c:pt idx="915" formatCode="0.00E+00">
                  <c:v>-6.2415044332852425E-16</c:v>
                </c:pt>
                <c:pt idx="916" formatCode="0.00E+00">
                  <c:v>-6.2415044332852425E-16</c:v>
                </c:pt>
                <c:pt idx="917" formatCode="0.00E+00">
                  <c:v>-6.2415044332852425E-16</c:v>
                </c:pt>
                <c:pt idx="918" formatCode="0.00E+00">
                  <c:v>-6.2415044332852425E-16</c:v>
                </c:pt>
                <c:pt idx="919" formatCode="0.00E+00">
                  <c:v>-6.2415044332852425E-16</c:v>
                </c:pt>
                <c:pt idx="920" formatCode="0.00E+00">
                  <c:v>-6.2415044332852425E-16</c:v>
                </c:pt>
                <c:pt idx="921" formatCode="0.00E+00">
                  <c:v>-6.2415044332852425E-16</c:v>
                </c:pt>
                <c:pt idx="922" formatCode="0.00E+00">
                  <c:v>-6.2415044332852425E-16</c:v>
                </c:pt>
                <c:pt idx="923" formatCode="0.00E+00">
                  <c:v>-6.2415044332852425E-16</c:v>
                </c:pt>
                <c:pt idx="924" formatCode="0.00E+00">
                  <c:v>-6.2415044332852425E-16</c:v>
                </c:pt>
                <c:pt idx="925" formatCode="0.00E+00">
                  <c:v>-6.2415044332852425E-16</c:v>
                </c:pt>
                <c:pt idx="926" formatCode="0.00E+00">
                  <c:v>-6.2415044332852425E-16</c:v>
                </c:pt>
                <c:pt idx="927" formatCode="0.00E+00">
                  <c:v>-6.2415044332852425E-16</c:v>
                </c:pt>
                <c:pt idx="928" formatCode="0.00E+00">
                  <c:v>-6.2415044332852425E-16</c:v>
                </c:pt>
                <c:pt idx="929" formatCode="0.00E+00">
                  <c:v>-6.2415044332852425E-16</c:v>
                </c:pt>
                <c:pt idx="930" formatCode="0.00E+00">
                  <c:v>-6.2415044332852425E-16</c:v>
                </c:pt>
                <c:pt idx="931" formatCode="0.00E+00">
                  <c:v>-6.2415044332852425E-16</c:v>
                </c:pt>
                <c:pt idx="932" formatCode="0.00E+00">
                  <c:v>-6.2415044332852425E-16</c:v>
                </c:pt>
                <c:pt idx="933" formatCode="0.00E+00">
                  <c:v>-6.2415044332852425E-16</c:v>
                </c:pt>
                <c:pt idx="934" formatCode="0.00E+00">
                  <c:v>-6.2415044332852425E-16</c:v>
                </c:pt>
                <c:pt idx="935" formatCode="0.00E+00">
                  <c:v>-6.2415044332852425E-16</c:v>
                </c:pt>
                <c:pt idx="936" formatCode="0.00E+00">
                  <c:v>-6.2415044332852425E-16</c:v>
                </c:pt>
                <c:pt idx="937" formatCode="0.00E+00">
                  <c:v>-6.2415044332852425E-16</c:v>
                </c:pt>
                <c:pt idx="938" formatCode="0.00E+00">
                  <c:v>-6.2415044332852425E-16</c:v>
                </c:pt>
                <c:pt idx="939" formatCode="0.00E+00">
                  <c:v>-6.2415044332852425E-16</c:v>
                </c:pt>
                <c:pt idx="940" formatCode="0.00E+00">
                  <c:v>-6.2415044332852425E-16</c:v>
                </c:pt>
                <c:pt idx="941" formatCode="0.00E+00">
                  <c:v>-6.2415044294929732E-16</c:v>
                </c:pt>
                <c:pt idx="942" formatCode="0.00E+00">
                  <c:v>-6.2415044226174844E-16</c:v>
                </c:pt>
                <c:pt idx="943" formatCode="0.00E+00">
                  <c:v>-6.2415044102760218E-16</c:v>
                </c:pt>
                <c:pt idx="944" formatCode="0.00E+00">
                  <c:v>-6.2415043883436612E-16</c:v>
                </c:pt>
                <c:pt idx="945" formatCode="0.00E+00">
                  <c:v>-6.2415043497548774E-16</c:v>
                </c:pt>
                <c:pt idx="946" formatCode="0.00E+00">
                  <c:v>-6.2415042825353346E-16</c:v>
                </c:pt>
                <c:pt idx="947" formatCode="0.00E+00">
                  <c:v>-6.2415041666079016E-16</c:v>
                </c:pt>
                <c:pt idx="948" formatCode="0.00E+00">
                  <c:v>-6.2415039686680948E-16</c:v>
                </c:pt>
                <c:pt idx="949" formatCode="0.00E+00">
                  <c:v>-6.2415036340593992E-16</c:v>
                </c:pt>
                <c:pt idx="950" formatCode="0.00E+00">
                  <c:v>-6.2415030740434493E-16</c:v>
                </c:pt>
                <c:pt idx="951" formatCode="0.00E+00">
                  <c:v>-6.2415021461075853E-16</c:v>
                </c:pt>
                <c:pt idx="952" formatCode="0.00E+00">
                  <c:v>-6.241500623828637E-16</c:v>
                </c:pt>
                <c:pt idx="953" formatCode="0.00E+00">
                  <c:v>-6.2414981513806114E-16</c:v>
                </c:pt>
                <c:pt idx="954" formatCode="0.00E+00">
                  <c:v>-6.2414941756473481E-16</c:v>
                </c:pt>
                <c:pt idx="955" formatCode="0.00E+00">
                  <c:v>-6.2414878462415513E-16</c:v>
                </c:pt>
                <c:pt idx="956" formatCode="0.00E+00">
                  <c:v>-6.2414778699817057E-16</c:v>
                </c:pt>
                <c:pt idx="957" formatCode="0.00E+00">
                  <c:v>-6.2414623021279679E-16</c:v>
                </c:pt>
                <c:pt idx="958" formatCode="0.00E+00">
                  <c:v>-6.2414382503710133E-16</c:v>
                </c:pt>
                <c:pt idx="959" formatCode="0.00E+00">
                  <c:v>-6.2414014611184649E-16</c:v>
                </c:pt>
                <c:pt idx="960" formatCode="0.00E+00">
                  <c:v>-6.2413457483636423E-16</c:v>
                </c:pt>
                <c:pt idx="961" formatCode="0.00E+00">
                  <c:v>-6.2412622180753892E-16</c:v>
                </c:pt>
                <c:pt idx="962" formatCode="0.00E+00">
                  <c:v>-6.241138227029532E-16</c:v>
                </c:pt>
                <c:pt idx="963" formatCode="0.00E+00">
                  <c:v>-6.2409560083288213E-16</c:v>
                </c:pt>
                <c:pt idx="964" formatCode="0.00E+00">
                  <c:v>-6.2406908815908813E-16</c:v>
                </c:pt>
                <c:pt idx="965" formatCode="0.00E+00">
                  <c:v>-6.2403089626461872E-16</c:v>
                </c:pt>
                <c:pt idx="966" formatCode="0.00E+00">
                  <c:v>-6.2397642773790643E-16</c:v>
                </c:pt>
                <c:pt idx="967" formatCode="0.00E+00">
                  <c:v>-6.238995186585603E-16</c:v>
                </c:pt>
                <c:pt idx="968" formatCode="0.00E+00">
                  <c:v>-6.237920044409584E-16</c:v>
                </c:pt>
                <c:pt idx="969" formatCode="0.00E+00">
                  <c:v>-6.2364320146604191E-16</c:v>
                </c:pt>
                <c:pt idx="970" formatCode="0.00E+00">
                  <c:v>-6.234393028081024E-16</c:v>
                </c:pt>
                <c:pt idx="971" formatCode="0.00E+00">
                  <c:v>-6.2316268877868078E-16</c:v>
                </c:pt>
                <c:pt idx="972" formatCode="0.00E+00">
                  <c:v>-6.2279116097764311E-16</c:v>
                </c:pt>
                <c:pt idx="973" formatCode="0.00E+00">
                  <c:v>-6.2229711770478159E-16</c:v>
                </c:pt>
                <c:pt idx="974" formatCode="0.00E+00">
                  <c:v>-6.2164669458609085E-16</c:v>
                </c:pt>
                <c:pt idx="975" formatCode="0.00E+00">
                  <c:v>-6.2079891294395716E-16</c:v>
                </c:pt>
                <c:pt idx="976" formatCode="0.00E+00">
                  <c:v>-6.1970488327105523E-16</c:v>
                </c:pt>
                <c:pt idx="977" formatCode="0.00E+00">
                  <c:v>-6.1830712697922707E-16</c:v>
                </c:pt>
                <c:pt idx="978" formatCode="0.00E+00">
                  <c:v>-6.1653909363828065E-16</c:v>
                </c:pt>
                <c:pt idx="979" formatCode="0.00E+00">
                  <c:v>-6.1432494534198933E-16</c:v>
                </c:pt>
                <c:pt idx="980" formatCode="0.00E+00">
                  <c:v>-6.1157970722858069E-16</c:v>
                </c:pt>
                <c:pt idx="981" formatCode="0.00E+00">
                  <c:v>-6.0820985863166633E-16</c:v>
                </c:pt>
                <c:pt idx="982" formatCode="0.00E+00">
                  <c:v>-6.0411444459133993E-16</c:v>
                </c:pt>
                <c:pt idx="983" formatCode="0.00E+00">
                  <c:v>-5.9918676514491175E-16</c:v>
                </c:pt>
                <c:pt idx="984" formatCode="0.00E+00">
                  <c:v>-5.9331668574814045E-16</c:v>
                </c:pt>
                <c:pt idx="985" formatCode="0.00E+00">
                  <c:v>-5.8639355687497663E-16</c:v>
                </c:pt>
                <c:pt idx="986" formatCode="0.00E+00">
                  <c:v>-5.7830971032621999E-16</c:v>
                </c:pt>
                <c:pt idx="987" formatCode="0.00E+00">
                  <c:v>-5.6896446382186431E-16</c:v>
                </c:pt>
                <c:pt idx="988" formatCode="0.00E+00">
                  <c:v>-5.5826848265948043E-16</c:v>
                </c:pt>
                <c:pt idx="989" formatCode="0.00E+00">
                  <c:v>-5.4614834839117775E-16</c:v>
                </c:pt>
                <c:pt idx="990" formatCode="0.00E+00">
                  <c:v>-5.3255109495626215E-16</c:v>
                </c:pt>
                <c:pt idx="991" formatCode="0.00E+00">
                  <c:v>-5.1744848129721533E-16</c:v>
                </c:pt>
                <c:pt idx="992" formatCode="0.00E+00">
                  <c:v>-5.0084075845584159E-16</c:v>
                </c:pt>
                <c:pt idx="993" formatCode="0.00E+00">
                  <c:v>-4.8275964427671093E-16</c:v>
                </c:pt>
                <c:pt idx="994" formatCode="0.00E+00">
                  <c:v>-4.6327029825109772E-16</c:v>
                </c:pt>
                <c:pt idx="995" formatCode="0.00E+00">
                  <c:v>-4.4247206968727931E-16</c:v>
                </c:pt>
                <c:pt idx="996" formatCode="0.00E+00">
                  <c:v>-4.2049789647513929E-16</c:v>
                </c:pt>
                <c:pt idx="997" formatCode="0.00E+00">
                  <c:v>-3.9751229911722708E-16</c:v>
                </c:pt>
                <c:pt idx="998" formatCode="0.00E+00">
                  <c:v>-3.73707960041414E-16</c:v>
                </c:pt>
                <c:pt idx="999" formatCode="0.00E+00">
                  <c:v>-3.4930101172402291E-16</c:v>
                </c:pt>
              </c:numCache>
            </c:numRef>
          </c:yVal>
        </c:ser>
        <c:axId val="137747456"/>
        <c:axId val="138179328"/>
      </c:scatterChart>
      <c:valAx>
        <c:axId val="137747456"/>
        <c:scaling>
          <c:orientation val="minMax"/>
          <c:max val="20"/>
          <c:min val="0"/>
        </c:scaling>
        <c:axPos val="b"/>
        <c:numFmt formatCode="General" sourceLinked="0"/>
        <c:tickLblPos val="nextTo"/>
        <c:crossAx val="138179328"/>
        <c:crosses val="autoZero"/>
        <c:crossBetween val="midCat"/>
      </c:valAx>
      <c:valAx>
        <c:axId val="138179328"/>
        <c:scaling>
          <c:orientation val="minMax"/>
          <c:max val="5.000000000000019E-6"/>
          <c:min val="-1.0000000000000038E-5"/>
        </c:scaling>
        <c:delete val="1"/>
        <c:axPos val="l"/>
        <c:numFmt formatCode="General" sourceLinked="0"/>
        <c:tickLblPos val="none"/>
        <c:crossAx val="137747456"/>
        <c:crosses val="autoZero"/>
        <c:crossBetween val="midCat"/>
      </c:valAx>
      <c:spPr>
        <a:ln w="12700">
          <a:solidFill>
            <a:schemeClr val="accent1"/>
          </a:solidFill>
        </a:ln>
      </c:spPr>
    </c:plotArea>
    <c:legend>
      <c:legendPos val="r"/>
      <c:layout>
        <c:manualLayout>
          <c:xMode val="edge"/>
          <c:yMode val="edge"/>
          <c:x val="0.16334046349933176"/>
          <c:y val="0.48457676424758528"/>
          <c:w val="0.11032113195482297"/>
          <c:h val="0.1632768703009187"/>
        </c:manualLayout>
      </c:layout>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7.3772637795275722E-2"/>
          <c:y val="3.5396564065855403E-2"/>
          <c:w val="0.85666551837270433"/>
          <c:h val="0.88512956335003579"/>
        </c:manualLayout>
      </c:layout>
      <c:scatterChart>
        <c:scatterStyle val="lineMarker"/>
        <c:ser>
          <c:idx val="0"/>
          <c:order val="0"/>
          <c:tx>
            <c:strRef>
              <c:f>'45 degree'!$H$1</c:f>
              <c:strCache>
                <c:ptCount val="1"/>
                <c:pt idx="0">
                  <c:v>U</c:v>
                </c:pt>
              </c:strCache>
            </c:strRef>
          </c:tx>
          <c:marker>
            <c:symbol val="none"/>
          </c:marker>
          <c:xVal>
            <c:numRef>
              <c:f>'45 degree'!$G$2:$G$1001</c:f>
              <c:numCache>
                <c:formatCode>0.00E+00</c:formatCode>
                <c:ptCount val="1000"/>
                <c:pt idx="0">
                  <c:v>-20</c:v>
                </c:pt>
                <c:pt idx="1">
                  <c:v>-19.95</c:v>
                </c:pt>
                <c:pt idx="2">
                  <c:v>-19.899999999999999</c:v>
                </c:pt>
                <c:pt idx="3">
                  <c:v>-19.849999999999987</c:v>
                </c:pt>
                <c:pt idx="4">
                  <c:v>-19.799999999999986</c:v>
                </c:pt>
                <c:pt idx="5">
                  <c:v>-19.749999999999989</c:v>
                </c:pt>
                <c:pt idx="6">
                  <c:v>-19.699999999999996</c:v>
                </c:pt>
                <c:pt idx="7">
                  <c:v>-19.649999999999988</c:v>
                </c:pt>
                <c:pt idx="8">
                  <c:v>-19.599999999999987</c:v>
                </c:pt>
                <c:pt idx="9">
                  <c:v>-19.549999999999986</c:v>
                </c:pt>
                <c:pt idx="10">
                  <c:v>-19.499999999999989</c:v>
                </c:pt>
                <c:pt idx="11">
                  <c:v>-19.449999999999989</c:v>
                </c:pt>
                <c:pt idx="12">
                  <c:v>-19.399999999999988</c:v>
                </c:pt>
                <c:pt idx="13">
                  <c:v>-19.349999999999987</c:v>
                </c:pt>
                <c:pt idx="14">
                  <c:v>-19.299999999999986</c:v>
                </c:pt>
                <c:pt idx="15">
                  <c:v>-19.249999999999989</c:v>
                </c:pt>
                <c:pt idx="16">
                  <c:v>-19.199999999999992</c:v>
                </c:pt>
                <c:pt idx="17">
                  <c:v>-19.149999999999988</c:v>
                </c:pt>
                <c:pt idx="18">
                  <c:v>-19.099999999999987</c:v>
                </c:pt>
                <c:pt idx="19">
                  <c:v>-19.049999999999986</c:v>
                </c:pt>
                <c:pt idx="20">
                  <c:v>-18.999999999999986</c:v>
                </c:pt>
                <c:pt idx="21">
                  <c:v>-18.949999999999982</c:v>
                </c:pt>
                <c:pt idx="22">
                  <c:v>-18.899999999999984</c:v>
                </c:pt>
                <c:pt idx="23">
                  <c:v>-18.849999999999984</c:v>
                </c:pt>
                <c:pt idx="24">
                  <c:v>-18.799999999999983</c:v>
                </c:pt>
                <c:pt idx="25">
                  <c:v>-18.749999999999982</c:v>
                </c:pt>
                <c:pt idx="26">
                  <c:v>-18.699999999999985</c:v>
                </c:pt>
                <c:pt idx="27">
                  <c:v>-18.649999999999981</c:v>
                </c:pt>
                <c:pt idx="28">
                  <c:v>-18.59999999999998</c:v>
                </c:pt>
                <c:pt idx="29">
                  <c:v>-18.549999999999979</c:v>
                </c:pt>
                <c:pt idx="30">
                  <c:v>-18.499999999999979</c:v>
                </c:pt>
                <c:pt idx="31">
                  <c:v>-18.449999999999957</c:v>
                </c:pt>
                <c:pt idx="32">
                  <c:v>-18.399999999999977</c:v>
                </c:pt>
                <c:pt idx="33">
                  <c:v>-18.349999999999977</c:v>
                </c:pt>
                <c:pt idx="34">
                  <c:v>-18.299999999999976</c:v>
                </c:pt>
                <c:pt idx="35">
                  <c:v>-18.249999999999972</c:v>
                </c:pt>
                <c:pt idx="36">
                  <c:v>-18.199999999999974</c:v>
                </c:pt>
                <c:pt idx="37">
                  <c:v>-18.149999999999974</c:v>
                </c:pt>
                <c:pt idx="38">
                  <c:v>-18.099999999999973</c:v>
                </c:pt>
                <c:pt idx="39">
                  <c:v>-18.049999999999972</c:v>
                </c:pt>
                <c:pt idx="40">
                  <c:v>-17.999999999999972</c:v>
                </c:pt>
                <c:pt idx="41">
                  <c:v>-17.94999999999995</c:v>
                </c:pt>
                <c:pt idx="42">
                  <c:v>-17.89999999999997</c:v>
                </c:pt>
                <c:pt idx="43">
                  <c:v>-17.849999999999969</c:v>
                </c:pt>
                <c:pt idx="44">
                  <c:v>-17.799999999999969</c:v>
                </c:pt>
                <c:pt idx="45">
                  <c:v>-17.749999999999947</c:v>
                </c:pt>
                <c:pt idx="46">
                  <c:v>-17.699999999999967</c:v>
                </c:pt>
                <c:pt idx="47">
                  <c:v>-17.649999999999967</c:v>
                </c:pt>
                <c:pt idx="48">
                  <c:v>-17.599999999999966</c:v>
                </c:pt>
                <c:pt idx="49">
                  <c:v>-17.549999999999962</c:v>
                </c:pt>
                <c:pt idx="50">
                  <c:v>-17.499999999999943</c:v>
                </c:pt>
                <c:pt idx="51">
                  <c:v>-17.449999999999942</c:v>
                </c:pt>
                <c:pt idx="52">
                  <c:v>-17.399999999999963</c:v>
                </c:pt>
                <c:pt idx="53">
                  <c:v>-17.349999999999962</c:v>
                </c:pt>
                <c:pt idx="54">
                  <c:v>-17.299999999999962</c:v>
                </c:pt>
                <c:pt idx="55">
                  <c:v>-17.24999999999994</c:v>
                </c:pt>
                <c:pt idx="56">
                  <c:v>-17.19999999999996</c:v>
                </c:pt>
                <c:pt idx="57">
                  <c:v>-17.149999999999959</c:v>
                </c:pt>
                <c:pt idx="58">
                  <c:v>-17.099999999999959</c:v>
                </c:pt>
                <c:pt idx="59">
                  <c:v>-17.049999999999937</c:v>
                </c:pt>
                <c:pt idx="60">
                  <c:v>-16.999999999999936</c:v>
                </c:pt>
                <c:pt idx="61">
                  <c:v>-16.949999999999935</c:v>
                </c:pt>
                <c:pt idx="62">
                  <c:v>-16.899999999999956</c:v>
                </c:pt>
                <c:pt idx="63">
                  <c:v>-16.849999999999952</c:v>
                </c:pt>
                <c:pt idx="64">
                  <c:v>-16.799999999999933</c:v>
                </c:pt>
                <c:pt idx="65">
                  <c:v>-16.749999999999932</c:v>
                </c:pt>
                <c:pt idx="66">
                  <c:v>-16.699999999999953</c:v>
                </c:pt>
                <c:pt idx="67">
                  <c:v>-16.649999999999952</c:v>
                </c:pt>
                <c:pt idx="68">
                  <c:v>-16.599999999999952</c:v>
                </c:pt>
                <c:pt idx="69">
                  <c:v>-16.54999999999993</c:v>
                </c:pt>
                <c:pt idx="70">
                  <c:v>-16.499999999999929</c:v>
                </c:pt>
                <c:pt idx="71">
                  <c:v>-16.449999999999925</c:v>
                </c:pt>
                <c:pt idx="72">
                  <c:v>-16.399999999999949</c:v>
                </c:pt>
                <c:pt idx="73">
                  <c:v>-16.349999999999927</c:v>
                </c:pt>
                <c:pt idx="74">
                  <c:v>-16.299999999999926</c:v>
                </c:pt>
                <c:pt idx="75">
                  <c:v>-16.249999999999929</c:v>
                </c:pt>
                <c:pt idx="76">
                  <c:v>-16.199999999999946</c:v>
                </c:pt>
                <c:pt idx="77">
                  <c:v>-16.149999999999942</c:v>
                </c:pt>
                <c:pt idx="78">
                  <c:v>-16.099999999999927</c:v>
                </c:pt>
                <c:pt idx="79">
                  <c:v>-16.049999999999926</c:v>
                </c:pt>
                <c:pt idx="80">
                  <c:v>-15.999999999999957</c:v>
                </c:pt>
                <c:pt idx="81">
                  <c:v>-15.949999999999955</c:v>
                </c:pt>
                <c:pt idx="82">
                  <c:v>-15.899999999999958</c:v>
                </c:pt>
                <c:pt idx="83">
                  <c:v>-15.849999999999957</c:v>
                </c:pt>
                <c:pt idx="84">
                  <c:v>-15.799999999999951</c:v>
                </c:pt>
                <c:pt idx="85">
                  <c:v>-15.74999999999995</c:v>
                </c:pt>
                <c:pt idx="86">
                  <c:v>-15.699999999999953</c:v>
                </c:pt>
                <c:pt idx="87">
                  <c:v>-15.649999999999949</c:v>
                </c:pt>
                <c:pt idx="88">
                  <c:v>-15.599999999999953</c:v>
                </c:pt>
                <c:pt idx="89">
                  <c:v>-15.549999999999947</c:v>
                </c:pt>
                <c:pt idx="90">
                  <c:v>-15.499999999999954</c:v>
                </c:pt>
                <c:pt idx="91">
                  <c:v>-15.449999999999948</c:v>
                </c:pt>
                <c:pt idx="92">
                  <c:v>-15.399999999999954</c:v>
                </c:pt>
                <c:pt idx="93">
                  <c:v>-15.349999999999948</c:v>
                </c:pt>
                <c:pt idx="94">
                  <c:v>-15.299999999999944</c:v>
                </c:pt>
                <c:pt idx="95">
                  <c:v>-15.249999999999932</c:v>
                </c:pt>
                <c:pt idx="96">
                  <c:v>-15.199999999999944</c:v>
                </c:pt>
                <c:pt idx="97">
                  <c:v>-15.149999999999936</c:v>
                </c:pt>
                <c:pt idx="98">
                  <c:v>-15.099999999999941</c:v>
                </c:pt>
                <c:pt idx="99">
                  <c:v>-15.04999999999994</c:v>
                </c:pt>
                <c:pt idx="100">
                  <c:v>-14.999999999999945</c:v>
                </c:pt>
                <c:pt idx="101">
                  <c:v>-14.949999999999939</c:v>
                </c:pt>
                <c:pt idx="102">
                  <c:v>-14.899999999999949</c:v>
                </c:pt>
                <c:pt idx="103">
                  <c:v>-14.849999999999937</c:v>
                </c:pt>
                <c:pt idx="104">
                  <c:v>-14.799999999999926</c:v>
                </c:pt>
                <c:pt idx="105">
                  <c:v>-14.749999999999925</c:v>
                </c:pt>
                <c:pt idx="106">
                  <c:v>-14.699999999999926</c:v>
                </c:pt>
                <c:pt idx="107">
                  <c:v>-14.649999999999924</c:v>
                </c:pt>
                <c:pt idx="108">
                  <c:v>-14.599999999999934</c:v>
                </c:pt>
                <c:pt idx="109">
                  <c:v>-14.549999999999924</c:v>
                </c:pt>
                <c:pt idx="110">
                  <c:v>-14.499999999999934</c:v>
                </c:pt>
                <c:pt idx="111">
                  <c:v>-14.449999999999926</c:v>
                </c:pt>
                <c:pt idx="112">
                  <c:v>-14.399999999999935</c:v>
                </c:pt>
                <c:pt idx="113">
                  <c:v>-14.34999999999993</c:v>
                </c:pt>
                <c:pt idx="114">
                  <c:v>-14.299999999999924</c:v>
                </c:pt>
                <c:pt idx="115">
                  <c:v>-14.24999999999992</c:v>
                </c:pt>
                <c:pt idx="116">
                  <c:v>-14.199999999999926</c:v>
                </c:pt>
                <c:pt idx="117">
                  <c:v>-14.14999999999992</c:v>
                </c:pt>
                <c:pt idx="118">
                  <c:v>-14.099999999999929</c:v>
                </c:pt>
                <c:pt idx="119">
                  <c:v>-14.049999999999924</c:v>
                </c:pt>
                <c:pt idx="120">
                  <c:v>-13.999999999999929</c:v>
                </c:pt>
                <c:pt idx="121">
                  <c:v>-13.949999999999926</c:v>
                </c:pt>
                <c:pt idx="122">
                  <c:v>-13.899999999999928</c:v>
                </c:pt>
                <c:pt idx="123">
                  <c:v>-13.849999999999927</c:v>
                </c:pt>
                <c:pt idx="124">
                  <c:v>-13.799999999999923</c:v>
                </c:pt>
                <c:pt idx="125">
                  <c:v>-13.74999999999992</c:v>
                </c:pt>
                <c:pt idx="126">
                  <c:v>-13.699999999999923</c:v>
                </c:pt>
                <c:pt idx="127">
                  <c:v>-13.64999999999992</c:v>
                </c:pt>
                <c:pt idx="128">
                  <c:v>-13.599999999999923</c:v>
                </c:pt>
                <c:pt idx="129">
                  <c:v>-13.549999999999919</c:v>
                </c:pt>
                <c:pt idx="130">
                  <c:v>-13.499999999999925</c:v>
                </c:pt>
                <c:pt idx="131">
                  <c:v>-13.449999999999918</c:v>
                </c:pt>
                <c:pt idx="132">
                  <c:v>-13.399999999999924</c:v>
                </c:pt>
                <c:pt idx="133">
                  <c:v>-13.349999999999918</c:v>
                </c:pt>
                <c:pt idx="134">
                  <c:v>-13.299999999999915</c:v>
                </c:pt>
                <c:pt idx="135">
                  <c:v>-13.249999999999904</c:v>
                </c:pt>
                <c:pt idx="136">
                  <c:v>-13.199999999999914</c:v>
                </c:pt>
                <c:pt idx="137">
                  <c:v>-13.149999999999904</c:v>
                </c:pt>
                <c:pt idx="138">
                  <c:v>-13.099999999999914</c:v>
                </c:pt>
                <c:pt idx="139">
                  <c:v>-13.049999999999912</c:v>
                </c:pt>
                <c:pt idx="140">
                  <c:v>-12.999999999999918</c:v>
                </c:pt>
                <c:pt idx="141">
                  <c:v>-12.94999999999991</c:v>
                </c:pt>
                <c:pt idx="142">
                  <c:v>-12.899999999999915</c:v>
                </c:pt>
                <c:pt idx="143">
                  <c:v>-12.849999999999909</c:v>
                </c:pt>
                <c:pt idx="144">
                  <c:v>-12.799999999999899</c:v>
                </c:pt>
                <c:pt idx="145">
                  <c:v>-12.749999999999897</c:v>
                </c:pt>
                <c:pt idx="146">
                  <c:v>-12.699999999999896</c:v>
                </c:pt>
                <c:pt idx="147">
                  <c:v>-12.649999999999896</c:v>
                </c:pt>
                <c:pt idx="148">
                  <c:v>-12.599999999999905</c:v>
                </c:pt>
                <c:pt idx="149">
                  <c:v>-12.549999999999894</c:v>
                </c:pt>
                <c:pt idx="150">
                  <c:v>-12.499999999999906</c:v>
                </c:pt>
                <c:pt idx="151">
                  <c:v>-12.449999999999894</c:v>
                </c:pt>
                <c:pt idx="152">
                  <c:v>-12.399999999999904</c:v>
                </c:pt>
                <c:pt idx="153">
                  <c:v>-12.349999999999902</c:v>
                </c:pt>
                <c:pt idx="154">
                  <c:v>-12.299999999999892</c:v>
                </c:pt>
                <c:pt idx="155">
                  <c:v>-12.24999999999989</c:v>
                </c:pt>
                <c:pt idx="156">
                  <c:v>-12.199999999999889</c:v>
                </c:pt>
                <c:pt idx="157">
                  <c:v>-12.149999999999888</c:v>
                </c:pt>
                <c:pt idx="158">
                  <c:v>-12.099999999999898</c:v>
                </c:pt>
                <c:pt idx="159">
                  <c:v>-12.049999999999887</c:v>
                </c:pt>
                <c:pt idx="160">
                  <c:v>-11.999999999999886</c:v>
                </c:pt>
                <c:pt idx="161">
                  <c:v>-11.949999999999886</c:v>
                </c:pt>
                <c:pt idx="162">
                  <c:v>-11.899999999999896</c:v>
                </c:pt>
                <c:pt idx="163">
                  <c:v>-11.849999999999884</c:v>
                </c:pt>
                <c:pt idx="164">
                  <c:v>-11.799999999999883</c:v>
                </c:pt>
                <c:pt idx="165">
                  <c:v>-11.749999999999883</c:v>
                </c:pt>
                <c:pt idx="166">
                  <c:v>-11.699999999999882</c:v>
                </c:pt>
                <c:pt idx="167">
                  <c:v>-11.649999999999881</c:v>
                </c:pt>
                <c:pt idx="168">
                  <c:v>-11.599999999999882</c:v>
                </c:pt>
                <c:pt idx="169">
                  <c:v>-11.54999999999988</c:v>
                </c:pt>
                <c:pt idx="170">
                  <c:v>-11.499999999999879</c:v>
                </c:pt>
                <c:pt idx="171">
                  <c:v>-11.449999999999878</c:v>
                </c:pt>
                <c:pt idx="172">
                  <c:v>-11.399999999999888</c:v>
                </c:pt>
                <c:pt idx="173">
                  <c:v>-11.349999999999877</c:v>
                </c:pt>
                <c:pt idx="174">
                  <c:v>-11.299999999999875</c:v>
                </c:pt>
                <c:pt idx="175">
                  <c:v>-11.249999999999869</c:v>
                </c:pt>
                <c:pt idx="176">
                  <c:v>-11.199999999999875</c:v>
                </c:pt>
                <c:pt idx="177">
                  <c:v>-11.149999999999871</c:v>
                </c:pt>
                <c:pt idx="178">
                  <c:v>-11.099999999999874</c:v>
                </c:pt>
                <c:pt idx="179">
                  <c:v>-11.049999999999873</c:v>
                </c:pt>
                <c:pt idx="180">
                  <c:v>-10.999999999999872</c:v>
                </c:pt>
                <c:pt idx="181">
                  <c:v>-10.949999999999871</c:v>
                </c:pt>
                <c:pt idx="182">
                  <c:v>-10.899999999999872</c:v>
                </c:pt>
                <c:pt idx="183">
                  <c:v>-10.84999999999987</c:v>
                </c:pt>
                <c:pt idx="184">
                  <c:v>-10.799999999999869</c:v>
                </c:pt>
                <c:pt idx="185">
                  <c:v>-10.749999999999869</c:v>
                </c:pt>
                <c:pt idx="186">
                  <c:v>-10.69999999999987</c:v>
                </c:pt>
                <c:pt idx="187">
                  <c:v>-10.649999999999867</c:v>
                </c:pt>
                <c:pt idx="188">
                  <c:v>-10.599999999999866</c:v>
                </c:pt>
                <c:pt idx="189">
                  <c:v>-10.549999999999866</c:v>
                </c:pt>
                <c:pt idx="190">
                  <c:v>-10.49999999999987</c:v>
                </c:pt>
                <c:pt idx="191">
                  <c:v>-10.449999999999864</c:v>
                </c:pt>
                <c:pt idx="192">
                  <c:v>-10.399999999999872</c:v>
                </c:pt>
                <c:pt idx="193">
                  <c:v>-10.349999999999866</c:v>
                </c:pt>
                <c:pt idx="194">
                  <c:v>-10.299999999999862</c:v>
                </c:pt>
                <c:pt idx="195">
                  <c:v>-10.249999999999861</c:v>
                </c:pt>
                <c:pt idx="196">
                  <c:v>-10.199999999999864</c:v>
                </c:pt>
                <c:pt idx="197">
                  <c:v>-10.14999999999986</c:v>
                </c:pt>
                <c:pt idx="198">
                  <c:v>-10.099999999999859</c:v>
                </c:pt>
                <c:pt idx="199">
                  <c:v>-10.049999999999859</c:v>
                </c:pt>
                <c:pt idx="200">
                  <c:v>-9.9999999999998597</c:v>
                </c:pt>
                <c:pt idx="201">
                  <c:v>-9.9499999999998572</c:v>
                </c:pt>
                <c:pt idx="202">
                  <c:v>-9.8999999999998565</c:v>
                </c:pt>
                <c:pt idx="203">
                  <c:v>-9.8499999999998558</c:v>
                </c:pt>
                <c:pt idx="204">
                  <c:v>-9.799999999999855</c:v>
                </c:pt>
                <c:pt idx="205">
                  <c:v>-9.749999999999849</c:v>
                </c:pt>
                <c:pt idx="206">
                  <c:v>-9.6999999999998536</c:v>
                </c:pt>
                <c:pt idx="207">
                  <c:v>-9.6499999999998529</c:v>
                </c:pt>
                <c:pt idx="208">
                  <c:v>-9.5999999999998522</c:v>
                </c:pt>
                <c:pt idx="209">
                  <c:v>-9.5499999999998515</c:v>
                </c:pt>
                <c:pt idx="210">
                  <c:v>-9.4999999999998508</c:v>
                </c:pt>
                <c:pt idx="211">
                  <c:v>-9.4499999999998501</c:v>
                </c:pt>
                <c:pt idx="212">
                  <c:v>-9.3999999999998547</c:v>
                </c:pt>
                <c:pt idx="213">
                  <c:v>-9.3499999999998504</c:v>
                </c:pt>
                <c:pt idx="214">
                  <c:v>-9.2999999999998497</c:v>
                </c:pt>
                <c:pt idx="215">
                  <c:v>-9.2499999999998472</c:v>
                </c:pt>
                <c:pt idx="216">
                  <c:v>-9.1999999999998465</c:v>
                </c:pt>
                <c:pt idx="217">
                  <c:v>-9.1499999999998458</c:v>
                </c:pt>
                <c:pt idx="218">
                  <c:v>-9.0999999999998504</c:v>
                </c:pt>
                <c:pt idx="219">
                  <c:v>-9.0499999999998444</c:v>
                </c:pt>
                <c:pt idx="220">
                  <c:v>-8.9999999999998508</c:v>
                </c:pt>
                <c:pt idx="221">
                  <c:v>-8.9499999999998447</c:v>
                </c:pt>
                <c:pt idx="222">
                  <c:v>-8.8999999999998529</c:v>
                </c:pt>
                <c:pt idx="223">
                  <c:v>-8.8499999999998504</c:v>
                </c:pt>
                <c:pt idx="224">
                  <c:v>-8.7999999999998408</c:v>
                </c:pt>
                <c:pt idx="225">
                  <c:v>-8.7499999999998401</c:v>
                </c:pt>
                <c:pt idx="226">
                  <c:v>-8.6999999999998394</c:v>
                </c:pt>
                <c:pt idx="227">
                  <c:v>-8.6499999999998387</c:v>
                </c:pt>
                <c:pt idx="228">
                  <c:v>-8.5999999999998398</c:v>
                </c:pt>
                <c:pt idx="229">
                  <c:v>-8.5499999999998373</c:v>
                </c:pt>
                <c:pt idx="230">
                  <c:v>-8.4999999999998366</c:v>
                </c:pt>
                <c:pt idx="231">
                  <c:v>-8.4499999999998376</c:v>
                </c:pt>
                <c:pt idx="232">
                  <c:v>-8.3999999999998458</c:v>
                </c:pt>
                <c:pt idx="233">
                  <c:v>-8.3499999999998344</c:v>
                </c:pt>
                <c:pt idx="234">
                  <c:v>-8.2999999999998337</c:v>
                </c:pt>
                <c:pt idx="235">
                  <c:v>-8.249999999999833</c:v>
                </c:pt>
                <c:pt idx="236">
                  <c:v>-8.1999999999998323</c:v>
                </c:pt>
                <c:pt idx="237">
                  <c:v>-8.1499999999998316</c:v>
                </c:pt>
                <c:pt idx="238">
                  <c:v>-8.0999999999998327</c:v>
                </c:pt>
                <c:pt idx="239">
                  <c:v>-8.0499999999998302</c:v>
                </c:pt>
                <c:pt idx="240">
                  <c:v>-7.9999999999998366</c:v>
                </c:pt>
                <c:pt idx="241">
                  <c:v>-7.9499999999998394</c:v>
                </c:pt>
                <c:pt idx="242">
                  <c:v>-7.8999999999998334</c:v>
                </c:pt>
                <c:pt idx="243">
                  <c:v>-7.8499999999998362</c:v>
                </c:pt>
                <c:pt idx="244">
                  <c:v>-7.7999999999998373</c:v>
                </c:pt>
                <c:pt idx="245">
                  <c:v>-7.7499999999998384</c:v>
                </c:pt>
                <c:pt idx="246">
                  <c:v>-7.6999999999998314</c:v>
                </c:pt>
                <c:pt idx="247">
                  <c:v>-7.6499999999998334</c:v>
                </c:pt>
                <c:pt idx="248">
                  <c:v>-7.5999999999998371</c:v>
                </c:pt>
                <c:pt idx="249">
                  <c:v>-7.5499999999998382</c:v>
                </c:pt>
                <c:pt idx="250">
                  <c:v>-7.4999999999998392</c:v>
                </c:pt>
                <c:pt idx="251">
                  <c:v>-7.4499999999998403</c:v>
                </c:pt>
                <c:pt idx="252">
                  <c:v>-7.3999999999998334</c:v>
                </c:pt>
                <c:pt idx="253">
                  <c:v>-7.349999999999838</c:v>
                </c:pt>
                <c:pt idx="254">
                  <c:v>-7.2999999999998391</c:v>
                </c:pt>
                <c:pt idx="255">
                  <c:v>-7.2499999999998401</c:v>
                </c:pt>
                <c:pt idx="256">
                  <c:v>-7.1999999999998332</c:v>
                </c:pt>
                <c:pt idx="257">
                  <c:v>-7.1499999999998334</c:v>
                </c:pt>
                <c:pt idx="258">
                  <c:v>-7.0999999999998389</c:v>
                </c:pt>
                <c:pt idx="259">
                  <c:v>-7.04999999999984</c:v>
                </c:pt>
                <c:pt idx="260">
                  <c:v>-6.999999999999841</c:v>
                </c:pt>
                <c:pt idx="261">
                  <c:v>-6.9499999999998421</c:v>
                </c:pt>
                <c:pt idx="262">
                  <c:v>-6.8999999999998396</c:v>
                </c:pt>
                <c:pt idx="263">
                  <c:v>-6.8499999999998398</c:v>
                </c:pt>
                <c:pt idx="264">
                  <c:v>-6.7999999999998408</c:v>
                </c:pt>
                <c:pt idx="265">
                  <c:v>-6.7499999999998419</c:v>
                </c:pt>
                <c:pt idx="266">
                  <c:v>-6.6999999999998394</c:v>
                </c:pt>
                <c:pt idx="267">
                  <c:v>-6.6499999999998405</c:v>
                </c:pt>
                <c:pt idx="268">
                  <c:v>-6.5999999999998407</c:v>
                </c:pt>
                <c:pt idx="269">
                  <c:v>-6.5499999999998417</c:v>
                </c:pt>
                <c:pt idx="270">
                  <c:v>-6.4999999999998428</c:v>
                </c:pt>
                <c:pt idx="271">
                  <c:v>-6.449999999999843</c:v>
                </c:pt>
                <c:pt idx="272">
                  <c:v>-6.3999999999998414</c:v>
                </c:pt>
                <c:pt idx="273">
                  <c:v>-6.3499999999998415</c:v>
                </c:pt>
                <c:pt idx="274">
                  <c:v>-6.2999999999998417</c:v>
                </c:pt>
                <c:pt idx="275">
                  <c:v>-6.2499999999998428</c:v>
                </c:pt>
                <c:pt idx="276">
                  <c:v>-6.1999999999998394</c:v>
                </c:pt>
                <c:pt idx="277">
                  <c:v>-6.1499999999998414</c:v>
                </c:pt>
                <c:pt idx="278">
                  <c:v>-6.0999999999998424</c:v>
                </c:pt>
                <c:pt idx="279">
                  <c:v>-6.0499999999998426</c:v>
                </c:pt>
                <c:pt idx="280">
                  <c:v>-5.9999999999998437</c:v>
                </c:pt>
                <c:pt idx="281">
                  <c:v>-5.9499999999998439</c:v>
                </c:pt>
                <c:pt idx="282">
                  <c:v>-5.8999999999998414</c:v>
                </c:pt>
                <c:pt idx="283">
                  <c:v>-5.8499999999998424</c:v>
                </c:pt>
                <c:pt idx="284">
                  <c:v>-5.7999999999998435</c:v>
                </c:pt>
                <c:pt idx="285">
                  <c:v>-5.7499999999998437</c:v>
                </c:pt>
                <c:pt idx="286">
                  <c:v>-5.6999999999998394</c:v>
                </c:pt>
                <c:pt idx="287">
                  <c:v>-5.6499999999998414</c:v>
                </c:pt>
                <c:pt idx="288">
                  <c:v>-5.5999999999998424</c:v>
                </c:pt>
                <c:pt idx="289">
                  <c:v>-5.5499999999998444</c:v>
                </c:pt>
                <c:pt idx="290">
                  <c:v>-5.4999999999998446</c:v>
                </c:pt>
                <c:pt idx="291">
                  <c:v>-5.4499999999998447</c:v>
                </c:pt>
                <c:pt idx="292">
                  <c:v>-5.3999999999998414</c:v>
                </c:pt>
                <c:pt idx="293">
                  <c:v>-5.3499999999998424</c:v>
                </c:pt>
                <c:pt idx="294">
                  <c:v>-5.2999999999998453</c:v>
                </c:pt>
                <c:pt idx="295">
                  <c:v>-5.2499999999998463</c:v>
                </c:pt>
                <c:pt idx="296">
                  <c:v>-5.1999999999998403</c:v>
                </c:pt>
                <c:pt idx="297">
                  <c:v>-5.1499999999998414</c:v>
                </c:pt>
                <c:pt idx="298">
                  <c:v>-5.0999999999998424</c:v>
                </c:pt>
                <c:pt idx="299">
                  <c:v>-5.0499999999998462</c:v>
                </c:pt>
                <c:pt idx="300">
                  <c:v>-4.9999999999998472</c:v>
                </c:pt>
                <c:pt idx="301">
                  <c:v>-4.9499999999998483</c:v>
                </c:pt>
                <c:pt idx="302">
                  <c:v>-4.8999999999998414</c:v>
                </c:pt>
                <c:pt idx="303">
                  <c:v>-4.8499999999998424</c:v>
                </c:pt>
                <c:pt idx="304">
                  <c:v>-4.7999999999998471</c:v>
                </c:pt>
                <c:pt idx="305">
                  <c:v>-4.7499999999998481</c:v>
                </c:pt>
                <c:pt idx="306">
                  <c:v>-4.6999999999998421</c:v>
                </c:pt>
                <c:pt idx="307">
                  <c:v>-4.6499999999998423</c:v>
                </c:pt>
                <c:pt idx="308">
                  <c:v>-4.5999999999998424</c:v>
                </c:pt>
                <c:pt idx="309">
                  <c:v>-4.5499999999998479</c:v>
                </c:pt>
                <c:pt idx="310">
                  <c:v>-4.499999999999849</c:v>
                </c:pt>
                <c:pt idx="311">
                  <c:v>-4.4499999999998501</c:v>
                </c:pt>
                <c:pt idx="312">
                  <c:v>-4.3999999999998431</c:v>
                </c:pt>
                <c:pt idx="313">
                  <c:v>-4.3499999999998433</c:v>
                </c:pt>
                <c:pt idx="314">
                  <c:v>-4.2999999999998488</c:v>
                </c:pt>
                <c:pt idx="315">
                  <c:v>-4.2499999999998499</c:v>
                </c:pt>
                <c:pt idx="316">
                  <c:v>-4.1999999999998439</c:v>
                </c:pt>
                <c:pt idx="317">
                  <c:v>-4.1499999999998494</c:v>
                </c:pt>
                <c:pt idx="318">
                  <c:v>-4.0999999999998495</c:v>
                </c:pt>
                <c:pt idx="319">
                  <c:v>-4.0499999999998497</c:v>
                </c:pt>
                <c:pt idx="320">
                  <c:v>-3.9999999999998401</c:v>
                </c:pt>
                <c:pt idx="321">
                  <c:v>-3.9499999999998421</c:v>
                </c:pt>
                <c:pt idx="322">
                  <c:v>-3.89999999999984</c:v>
                </c:pt>
                <c:pt idx="323">
                  <c:v>-3.8499999999998415</c:v>
                </c:pt>
                <c:pt idx="324">
                  <c:v>-3.7999999999998426</c:v>
                </c:pt>
                <c:pt idx="325">
                  <c:v>-3.7499999999998437</c:v>
                </c:pt>
                <c:pt idx="326">
                  <c:v>-3.6999999999998425</c:v>
                </c:pt>
                <c:pt idx="327">
                  <c:v>-3.6499999999998431</c:v>
                </c:pt>
                <c:pt idx="328">
                  <c:v>-3.5999999999998424</c:v>
                </c:pt>
                <c:pt idx="329">
                  <c:v>-3.5499999999998435</c:v>
                </c:pt>
                <c:pt idx="330">
                  <c:v>-3.4999999999998419</c:v>
                </c:pt>
                <c:pt idx="331">
                  <c:v>-3.4499999999998434</c:v>
                </c:pt>
                <c:pt idx="332">
                  <c:v>-3.3999999999998423</c:v>
                </c:pt>
                <c:pt idx="333">
                  <c:v>-3.3499999999998433</c:v>
                </c:pt>
                <c:pt idx="334">
                  <c:v>-3.2999999999998444</c:v>
                </c:pt>
                <c:pt idx="335">
                  <c:v>-3.2499999999998468</c:v>
                </c:pt>
                <c:pt idx="336">
                  <c:v>-3.1999999999998443</c:v>
                </c:pt>
                <c:pt idx="337">
                  <c:v>-3.1499999999998467</c:v>
                </c:pt>
                <c:pt idx="338">
                  <c:v>-3.0999999999998447</c:v>
                </c:pt>
                <c:pt idx="339">
                  <c:v>-3.0499999999998453</c:v>
                </c:pt>
                <c:pt idx="340">
                  <c:v>-2.9999999999998432</c:v>
                </c:pt>
                <c:pt idx="341">
                  <c:v>-2.9499999999998456</c:v>
                </c:pt>
                <c:pt idx="342">
                  <c:v>-2.899999999999844</c:v>
                </c:pt>
                <c:pt idx="343">
                  <c:v>-2.8499999999998455</c:v>
                </c:pt>
                <c:pt idx="344">
                  <c:v>-2.7999999999998462</c:v>
                </c:pt>
                <c:pt idx="345">
                  <c:v>-2.7499999999998477</c:v>
                </c:pt>
                <c:pt idx="346">
                  <c:v>-2.6999999999998461</c:v>
                </c:pt>
                <c:pt idx="347">
                  <c:v>-2.6499999999998467</c:v>
                </c:pt>
                <c:pt idx="348">
                  <c:v>-2.599999999999846</c:v>
                </c:pt>
                <c:pt idx="349">
                  <c:v>-2.5499999999998471</c:v>
                </c:pt>
                <c:pt idx="350">
                  <c:v>-2.499999999999845</c:v>
                </c:pt>
                <c:pt idx="351">
                  <c:v>-2.449999999999847</c:v>
                </c:pt>
                <c:pt idx="352">
                  <c:v>-2.3999999999998458</c:v>
                </c:pt>
                <c:pt idx="353">
                  <c:v>-2.3499999999998469</c:v>
                </c:pt>
                <c:pt idx="354">
                  <c:v>-2.2999999999998479</c:v>
                </c:pt>
                <c:pt idx="355">
                  <c:v>-2.2499999999998508</c:v>
                </c:pt>
                <c:pt idx="356">
                  <c:v>-2.1999999999998479</c:v>
                </c:pt>
                <c:pt idx="357">
                  <c:v>-2.1499999999998507</c:v>
                </c:pt>
                <c:pt idx="358">
                  <c:v>-2.0999999999998482</c:v>
                </c:pt>
                <c:pt idx="359">
                  <c:v>-2.0499999999998488</c:v>
                </c:pt>
                <c:pt idx="360">
                  <c:v>-1.9999999999998515</c:v>
                </c:pt>
                <c:pt idx="361">
                  <c:v>-1.9499999999998514</c:v>
                </c:pt>
                <c:pt idx="362">
                  <c:v>-1.8999999999998514</c:v>
                </c:pt>
                <c:pt idx="363">
                  <c:v>-1.84999999999985</c:v>
                </c:pt>
                <c:pt idx="364">
                  <c:v>-1.7999999999998499</c:v>
                </c:pt>
                <c:pt idx="365">
                  <c:v>-1.7499999999998497</c:v>
                </c:pt>
                <c:pt idx="366">
                  <c:v>-1.6999999999998512</c:v>
                </c:pt>
                <c:pt idx="367">
                  <c:v>-1.6499999999998498</c:v>
                </c:pt>
                <c:pt idx="368">
                  <c:v>-1.5999999999998498</c:v>
                </c:pt>
                <c:pt idx="369">
                  <c:v>-1.5499999999998497</c:v>
                </c:pt>
                <c:pt idx="370">
                  <c:v>-1.4999999999998495</c:v>
                </c:pt>
                <c:pt idx="371">
                  <c:v>-1.4499999999998492</c:v>
                </c:pt>
                <c:pt idx="372">
                  <c:v>-1.3999999999998498</c:v>
                </c:pt>
                <c:pt idx="373">
                  <c:v>-1.3499999999998498</c:v>
                </c:pt>
                <c:pt idx="374">
                  <c:v>-1.2999999999998495</c:v>
                </c:pt>
                <c:pt idx="375">
                  <c:v>-1.2499999999998492</c:v>
                </c:pt>
                <c:pt idx="376">
                  <c:v>-1.1999999999998499</c:v>
                </c:pt>
                <c:pt idx="377">
                  <c:v>-1.1499999999998498</c:v>
                </c:pt>
                <c:pt idx="378">
                  <c:v>-1.0999999999998498</c:v>
                </c:pt>
                <c:pt idx="379">
                  <c:v>-1.0499999999998493</c:v>
                </c:pt>
                <c:pt idx="380">
                  <c:v>-0.99999999999985068</c:v>
                </c:pt>
                <c:pt idx="381">
                  <c:v>-0.94999999999985063</c:v>
                </c:pt>
                <c:pt idx="382">
                  <c:v>-0.8999999999998507</c:v>
                </c:pt>
                <c:pt idx="383">
                  <c:v>-0.84999999999985065</c:v>
                </c:pt>
                <c:pt idx="384">
                  <c:v>-0.79999999999985061</c:v>
                </c:pt>
                <c:pt idx="385">
                  <c:v>-0.74999999999985112</c:v>
                </c:pt>
                <c:pt idx="386">
                  <c:v>-0.69999999999985063</c:v>
                </c:pt>
                <c:pt idx="387">
                  <c:v>-0.64999999999985114</c:v>
                </c:pt>
                <c:pt idx="388">
                  <c:v>-0.59999999999985021</c:v>
                </c:pt>
                <c:pt idx="389">
                  <c:v>-0.54999999999985061</c:v>
                </c:pt>
                <c:pt idx="390">
                  <c:v>-0.49999999999985117</c:v>
                </c:pt>
                <c:pt idx="391">
                  <c:v>-0.44999999999985096</c:v>
                </c:pt>
                <c:pt idx="392">
                  <c:v>-0.39999999999985136</c:v>
                </c:pt>
                <c:pt idx="393">
                  <c:v>-0.3499999999998511</c:v>
                </c:pt>
                <c:pt idx="394">
                  <c:v>-0.29999999999985122</c:v>
                </c:pt>
                <c:pt idx="395">
                  <c:v>-0.24999999999985043</c:v>
                </c:pt>
                <c:pt idx="396">
                  <c:v>-0.19999999999985024</c:v>
                </c:pt>
                <c:pt idx="397">
                  <c:v>-0.14999999999985042</c:v>
                </c:pt>
                <c:pt idx="398">
                  <c:v>-9.9999999999850445E-2</c:v>
                </c:pt>
                <c:pt idx="399">
                  <c:v>-4.9999999999850331E-2</c:v>
                </c:pt>
                <c:pt idx="400">
                  <c:v>1.4975520823412643E-13</c:v>
                </c:pt>
                <c:pt idx="401">
                  <c:v>5.0000000000149813E-2</c:v>
                </c:pt>
                <c:pt idx="402">
                  <c:v>0.10000000000014976</c:v>
                </c:pt>
                <c:pt idx="403">
                  <c:v>0.15000000000014976</c:v>
                </c:pt>
                <c:pt idx="404">
                  <c:v>0.20000000000014978</c:v>
                </c:pt>
                <c:pt idx="405">
                  <c:v>0.25000000000014977</c:v>
                </c:pt>
                <c:pt idx="406">
                  <c:v>0.30000000000014981</c:v>
                </c:pt>
                <c:pt idx="407">
                  <c:v>0.3500000000001498</c:v>
                </c:pt>
                <c:pt idx="408">
                  <c:v>0.40000000000014985</c:v>
                </c:pt>
                <c:pt idx="409">
                  <c:v>0.45000000000014972</c:v>
                </c:pt>
                <c:pt idx="410">
                  <c:v>0.50000000000014977</c:v>
                </c:pt>
                <c:pt idx="411">
                  <c:v>0.55000000000014981</c:v>
                </c:pt>
                <c:pt idx="412">
                  <c:v>0.60000000000015052</c:v>
                </c:pt>
                <c:pt idx="413">
                  <c:v>0.65000000000015068</c:v>
                </c:pt>
                <c:pt idx="414">
                  <c:v>0.70000000000014995</c:v>
                </c:pt>
                <c:pt idx="415">
                  <c:v>0.75000000000015066</c:v>
                </c:pt>
                <c:pt idx="416">
                  <c:v>0.80000000000015004</c:v>
                </c:pt>
                <c:pt idx="417">
                  <c:v>0.85000000000015064</c:v>
                </c:pt>
                <c:pt idx="418">
                  <c:v>0.90000000000015012</c:v>
                </c:pt>
                <c:pt idx="419">
                  <c:v>0.95000000000015061</c:v>
                </c:pt>
                <c:pt idx="420">
                  <c:v>1.0000000000001499</c:v>
                </c:pt>
                <c:pt idx="421">
                  <c:v>1.0500000000001499</c:v>
                </c:pt>
                <c:pt idx="422">
                  <c:v>1.1000000000001502</c:v>
                </c:pt>
                <c:pt idx="423">
                  <c:v>1.1500000000001502</c:v>
                </c:pt>
                <c:pt idx="424">
                  <c:v>1.2000000000001498</c:v>
                </c:pt>
                <c:pt idx="425">
                  <c:v>1.2500000000001499</c:v>
                </c:pt>
                <c:pt idx="426">
                  <c:v>1.3000000000001504</c:v>
                </c:pt>
                <c:pt idx="427">
                  <c:v>1.3500000000001504</c:v>
                </c:pt>
                <c:pt idx="428">
                  <c:v>1.4000000000001498</c:v>
                </c:pt>
                <c:pt idx="429">
                  <c:v>1.4500000000001498</c:v>
                </c:pt>
                <c:pt idx="430">
                  <c:v>1.5000000000001499</c:v>
                </c:pt>
                <c:pt idx="431">
                  <c:v>1.5500000000001506</c:v>
                </c:pt>
                <c:pt idx="432">
                  <c:v>1.6000000000001506</c:v>
                </c:pt>
                <c:pt idx="433">
                  <c:v>1.6500000000001507</c:v>
                </c:pt>
                <c:pt idx="434">
                  <c:v>1.7000000000001498</c:v>
                </c:pt>
                <c:pt idx="435">
                  <c:v>1.7500000000001508</c:v>
                </c:pt>
                <c:pt idx="436">
                  <c:v>1.8000000000001508</c:v>
                </c:pt>
                <c:pt idx="437">
                  <c:v>1.8500000000001509</c:v>
                </c:pt>
                <c:pt idx="438">
                  <c:v>1.9000000000001509</c:v>
                </c:pt>
                <c:pt idx="439">
                  <c:v>1.9500000000001509</c:v>
                </c:pt>
                <c:pt idx="440">
                  <c:v>2.000000000000151</c:v>
                </c:pt>
                <c:pt idx="441">
                  <c:v>2.0500000000001508</c:v>
                </c:pt>
                <c:pt idx="442">
                  <c:v>2.1000000000001506</c:v>
                </c:pt>
                <c:pt idx="443">
                  <c:v>2.1500000000001505</c:v>
                </c:pt>
                <c:pt idx="444">
                  <c:v>2.2000000000001512</c:v>
                </c:pt>
                <c:pt idx="445">
                  <c:v>2.2500000000001501</c:v>
                </c:pt>
                <c:pt idx="446">
                  <c:v>2.3000000000001477</c:v>
                </c:pt>
                <c:pt idx="447">
                  <c:v>2.3500000000001471</c:v>
                </c:pt>
                <c:pt idx="448">
                  <c:v>2.4000000000001487</c:v>
                </c:pt>
                <c:pt idx="449">
                  <c:v>2.4500000000001467</c:v>
                </c:pt>
                <c:pt idx="450">
                  <c:v>2.5000000000001488</c:v>
                </c:pt>
                <c:pt idx="451">
                  <c:v>2.5500000000001477</c:v>
                </c:pt>
                <c:pt idx="452">
                  <c:v>2.6000000000001489</c:v>
                </c:pt>
                <c:pt idx="453">
                  <c:v>2.6500000000001487</c:v>
                </c:pt>
                <c:pt idx="454">
                  <c:v>2.7000000000001485</c:v>
                </c:pt>
                <c:pt idx="455">
                  <c:v>2.7500000000001483</c:v>
                </c:pt>
                <c:pt idx="456">
                  <c:v>2.8000000000001477</c:v>
                </c:pt>
                <c:pt idx="457">
                  <c:v>2.8500000000001453</c:v>
                </c:pt>
                <c:pt idx="458">
                  <c:v>2.9000000000001478</c:v>
                </c:pt>
                <c:pt idx="459">
                  <c:v>2.9500000000001467</c:v>
                </c:pt>
                <c:pt idx="460">
                  <c:v>3.0000000000001474</c:v>
                </c:pt>
                <c:pt idx="461">
                  <c:v>3.0500000000001473</c:v>
                </c:pt>
                <c:pt idx="462">
                  <c:v>3.1000000000001471</c:v>
                </c:pt>
                <c:pt idx="463">
                  <c:v>3.1500000000001469</c:v>
                </c:pt>
                <c:pt idx="464">
                  <c:v>3.2000000000001472</c:v>
                </c:pt>
                <c:pt idx="465">
                  <c:v>3.2500000000001465</c:v>
                </c:pt>
                <c:pt idx="466">
                  <c:v>3.3000000000001464</c:v>
                </c:pt>
                <c:pt idx="467">
                  <c:v>3.3500000000001435</c:v>
                </c:pt>
                <c:pt idx="468">
                  <c:v>3.400000000000146</c:v>
                </c:pt>
                <c:pt idx="469">
                  <c:v>3.4500000000001432</c:v>
                </c:pt>
                <c:pt idx="470">
                  <c:v>3.5000000000001457</c:v>
                </c:pt>
                <c:pt idx="471">
                  <c:v>3.5500000000001437</c:v>
                </c:pt>
                <c:pt idx="472">
                  <c:v>3.6000000000001453</c:v>
                </c:pt>
                <c:pt idx="473">
                  <c:v>3.6500000000001447</c:v>
                </c:pt>
                <c:pt idx="474">
                  <c:v>3.700000000000145</c:v>
                </c:pt>
                <c:pt idx="475">
                  <c:v>3.7500000000001448</c:v>
                </c:pt>
                <c:pt idx="476">
                  <c:v>3.8000000000001437</c:v>
                </c:pt>
                <c:pt idx="477">
                  <c:v>3.8500000000001418</c:v>
                </c:pt>
                <c:pt idx="478">
                  <c:v>3.9000000000001438</c:v>
                </c:pt>
                <c:pt idx="479">
                  <c:v>3.9500000000001427</c:v>
                </c:pt>
                <c:pt idx="480">
                  <c:v>4.0000000000001439</c:v>
                </c:pt>
                <c:pt idx="481">
                  <c:v>4.0500000000001437</c:v>
                </c:pt>
                <c:pt idx="482">
                  <c:v>4.1000000000001435</c:v>
                </c:pt>
                <c:pt idx="483">
                  <c:v>4.1500000000001425</c:v>
                </c:pt>
                <c:pt idx="484">
                  <c:v>4.2000000000001432</c:v>
                </c:pt>
                <c:pt idx="485">
                  <c:v>4.250000000000143</c:v>
                </c:pt>
                <c:pt idx="486">
                  <c:v>4.3000000000001428</c:v>
                </c:pt>
                <c:pt idx="487">
                  <c:v>4.3500000000001426</c:v>
                </c:pt>
                <c:pt idx="488">
                  <c:v>4.4000000000001434</c:v>
                </c:pt>
                <c:pt idx="489">
                  <c:v>4.4500000000001423</c:v>
                </c:pt>
                <c:pt idx="490">
                  <c:v>4.5000000000001421</c:v>
                </c:pt>
                <c:pt idx="491">
                  <c:v>4.5500000000001419</c:v>
                </c:pt>
                <c:pt idx="492">
                  <c:v>4.6000000000001418</c:v>
                </c:pt>
                <c:pt idx="493">
                  <c:v>4.6500000000001416</c:v>
                </c:pt>
                <c:pt idx="494">
                  <c:v>4.7000000000001414</c:v>
                </c:pt>
                <c:pt idx="495">
                  <c:v>4.7500000000001412</c:v>
                </c:pt>
                <c:pt idx="496">
                  <c:v>4.800000000000141</c:v>
                </c:pt>
                <c:pt idx="497">
                  <c:v>4.8500000000001409</c:v>
                </c:pt>
                <c:pt idx="498">
                  <c:v>4.9000000000001434</c:v>
                </c:pt>
                <c:pt idx="499">
                  <c:v>4.9500000000001414</c:v>
                </c:pt>
                <c:pt idx="500">
                  <c:v>5.0000000000001403</c:v>
                </c:pt>
                <c:pt idx="501">
                  <c:v>5.0500000000001402</c:v>
                </c:pt>
                <c:pt idx="502">
                  <c:v>5.10000000000014</c:v>
                </c:pt>
                <c:pt idx="503">
                  <c:v>5.1500000000001398</c:v>
                </c:pt>
                <c:pt idx="504">
                  <c:v>5.2000000000001414</c:v>
                </c:pt>
                <c:pt idx="505">
                  <c:v>5.2500000000001394</c:v>
                </c:pt>
                <c:pt idx="506">
                  <c:v>5.3000000000001393</c:v>
                </c:pt>
                <c:pt idx="507">
                  <c:v>5.3500000000001391</c:v>
                </c:pt>
                <c:pt idx="508">
                  <c:v>5.4000000000001434</c:v>
                </c:pt>
                <c:pt idx="509">
                  <c:v>5.4500000000001414</c:v>
                </c:pt>
                <c:pt idx="510">
                  <c:v>5.5000000000001394</c:v>
                </c:pt>
                <c:pt idx="511">
                  <c:v>5.5500000000001384</c:v>
                </c:pt>
                <c:pt idx="512">
                  <c:v>5.6000000000001382</c:v>
                </c:pt>
                <c:pt idx="513">
                  <c:v>5.650000000000138</c:v>
                </c:pt>
                <c:pt idx="514">
                  <c:v>5.7000000000001414</c:v>
                </c:pt>
                <c:pt idx="515">
                  <c:v>5.7500000000001394</c:v>
                </c:pt>
                <c:pt idx="516">
                  <c:v>5.8000000000001384</c:v>
                </c:pt>
                <c:pt idx="517">
                  <c:v>5.8500000000001373</c:v>
                </c:pt>
                <c:pt idx="518">
                  <c:v>5.9000000000001425</c:v>
                </c:pt>
                <c:pt idx="519">
                  <c:v>5.9500000000001414</c:v>
                </c:pt>
                <c:pt idx="520">
                  <c:v>6.0000000000001394</c:v>
                </c:pt>
                <c:pt idx="521">
                  <c:v>6.0500000000001384</c:v>
                </c:pt>
                <c:pt idx="522">
                  <c:v>6.1000000000001364</c:v>
                </c:pt>
                <c:pt idx="523">
                  <c:v>6.1500000000001362</c:v>
                </c:pt>
                <c:pt idx="524">
                  <c:v>6.2000000000001414</c:v>
                </c:pt>
                <c:pt idx="525">
                  <c:v>6.2500000000001394</c:v>
                </c:pt>
                <c:pt idx="526">
                  <c:v>6.3000000000001384</c:v>
                </c:pt>
                <c:pt idx="527">
                  <c:v>6.3500000000001364</c:v>
                </c:pt>
                <c:pt idx="528">
                  <c:v>6.4000000000001407</c:v>
                </c:pt>
                <c:pt idx="529">
                  <c:v>6.4500000000001405</c:v>
                </c:pt>
                <c:pt idx="530">
                  <c:v>6.5000000000001394</c:v>
                </c:pt>
                <c:pt idx="531">
                  <c:v>6.5500000000001384</c:v>
                </c:pt>
                <c:pt idx="532">
                  <c:v>6.6000000000001364</c:v>
                </c:pt>
                <c:pt idx="533">
                  <c:v>6.6500000000001354</c:v>
                </c:pt>
                <c:pt idx="534">
                  <c:v>6.7000000000001396</c:v>
                </c:pt>
                <c:pt idx="535">
                  <c:v>6.7500000000001394</c:v>
                </c:pt>
                <c:pt idx="536">
                  <c:v>6.8000000000001339</c:v>
                </c:pt>
                <c:pt idx="537">
                  <c:v>6.8500000000001338</c:v>
                </c:pt>
                <c:pt idx="538">
                  <c:v>6.9000000000001398</c:v>
                </c:pt>
                <c:pt idx="539">
                  <c:v>6.9500000000001334</c:v>
                </c:pt>
                <c:pt idx="540">
                  <c:v>7.0000000000001332</c:v>
                </c:pt>
                <c:pt idx="541">
                  <c:v>7.050000000000133</c:v>
                </c:pt>
                <c:pt idx="542">
                  <c:v>7.1000000000001329</c:v>
                </c:pt>
                <c:pt idx="543">
                  <c:v>7.1500000000001327</c:v>
                </c:pt>
                <c:pt idx="544">
                  <c:v>7.2000000000001334</c:v>
                </c:pt>
                <c:pt idx="545">
                  <c:v>7.2500000000001323</c:v>
                </c:pt>
                <c:pt idx="546">
                  <c:v>7.3000000000001322</c:v>
                </c:pt>
                <c:pt idx="547">
                  <c:v>7.350000000000132</c:v>
                </c:pt>
                <c:pt idx="548">
                  <c:v>7.400000000000138</c:v>
                </c:pt>
                <c:pt idx="549">
                  <c:v>7.4500000000001334</c:v>
                </c:pt>
                <c:pt idx="550">
                  <c:v>7.5000000000001323</c:v>
                </c:pt>
                <c:pt idx="551">
                  <c:v>7.5500000000001313</c:v>
                </c:pt>
                <c:pt idx="552">
                  <c:v>7.6000000000001311</c:v>
                </c:pt>
                <c:pt idx="553">
                  <c:v>7.6500000000001309</c:v>
                </c:pt>
                <c:pt idx="554">
                  <c:v>7.7000000000001334</c:v>
                </c:pt>
                <c:pt idx="555">
                  <c:v>7.7500000000001323</c:v>
                </c:pt>
                <c:pt idx="556">
                  <c:v>7.8000000000001304</c:v>
                </c:pt>
                <c:pt idx="557">
                  <c:v>7.8500000000001302</c:v>
                </c:pt>
                <c:pt idx="558">
                  <c:v>7.9000000000001362</c:v>
                </c:pt>
                <c:pt idx="559">
                  <c:v>7.9500000000001334</c:v>
                </c:pt>
                <c:pt idx="560">
                  <c:v>8.0000000000001279</c:v>
                </c:pt>
                <c:pt idx="561">
                  <c:v>8.0500000000001304</c:v>
                </c:pt>
                <c:pt idx="562">
                  <c:v>8.1000000000001311</c:v>
                </c:pt>
                <c:pt idx="563">
                  <c:v>8.1500000000001318</c:v>
                </c:pt>
                <c:pt idx="564">
                  <c:v>8.2000000000001219</c:v>
                </c:pt>
                <c:pt idx="565">
                  <c:v>8.2500000000001332</c:v>
                </c:pt>
                <c:pt idx="566">
                  <c:v>8.3000000000001357</c:v>
                </c:pt>
                <c:pt idx="567">
                  <c:v>8.3500000000001346</c:v>
                </c:pt>
                <c:pt idx="568">
                  <c:v>8.4000000000001354</c:v>
                </c:pt>
                <c:pt idx="569">
                  <c:v>8.4500000000001361</c:v>
                </c:pt>
                <c:pt idx="570">
                  <c:v>8.500000000000135</c:v>
                </c:pt>
                <c:pt idx="571">
                  <c:v>8.5500000000001375</c:v>
                </c:pt>
                <c:pt idx="572">
                  <c:v>8.6000000000001382</c:v>
                </c:pt>
                <c:pt idx="573">
                  <c:v>8.6500000000001407</c:v>
                </c:pt>
                <c:pt idx="574">
                  <c:v>8.700000000000129</c:v>
                </c:pt>
                <c:pt idx="575">
                  <c:v>8.7500000000001403</c:v>
                </c:pt>
                <c:pt idx="576">
                  <c:v>8.8000000000001428</c:v>
                </c:pt>
                <c:pt idx="577">
                  <c:v>8.8500000000001524</c:v>
                </c:pt>
                <c:pt idx="578">
                  <c:v>8.9000000000001425</c:v>
                </c:pt>
                <c:pt idx="579">
                  <c:v>8.9500000000001467</c:v>
                </c:pt>
                <c:pt idx="580">
                  <c:v>9.0000000000001457</c:v>
                </c:pt>
                <c:pt idx="581">
                  <c:v>9.0500000000001446</c:v>
                </c:pt>
                <c:pt idx="582">
                  <c:v>9.1000000000001453</c:v>
                </c:pt>
                <c:pt idx="583">
                  <c:v>9.150000000000146</c:v>
                </c:pt>
                <c:pt idx="584">
                  <c:v>9.200000000000145</c:v>
                </c:pt>
                <c:pt idx="585">
                  <c:v>9.2500000000001474</c:v>
                </c:pt>
                <c:pt idx="586">
                  <c:v>9.3000000000001517</c:v>
                </c:pt>
                <c:pt idx="587">
                  <c:v>9.3500000000001524</c:v>
                </c:pt>
                <c:pt idx="588">
                  <c:v>9.4000000000001496</c:v>
                </c:pt>
                <c:pt idx="589">
                  <c:v>9.4500000000001503</c:v>
                </c:pt>
                <c:pt idx="590">
                  <c:v>9.500000000000151</c:v>
                </c:pt>
                <c:pt idx="591">
                  <c:v>9.5500000000001517</c:v>
                </c:pt>
                <c:pt idx="592">
                  <c:v>9.6000000000001489</c:v>
                </c:pt>
                <c:pt idx="593">
                  <c:v>9.6500000000001531</c:v>
                </c:pt>
                <c:pt idx="594">
                  <c:v>9.7000000000001485</c:v>
                </c:pt>
                <c:pt idx="595">
                  <c:v>9.750000000000151</c:v>
                </c:pt>
                <c:pt idx="596">
                  <c:v>9.8000000000001553</c:v>
                </c:pt>
                <c:pt idx="597">
                  <c:v>9.850000000000156</c:v>
                </c:pt>
                <c:pt idx="598">
                  <c:v>9.9000000000001549</c:v>
                </c:pt>
                <c:pt idx="599">
                  <c:v>9.9500000000001574</c:v>
                </c:pt>
                <c:pt idx="600">
                  <c:v>10.000000000000158</c:v>
                </c:pt>
                <c:pt idx="601">
                  <c:v>10.050000000000159</c:v>
                </c:pt>
                <c:pt idx="602">
                  <c:v>10.10000000000016</c:v>
                </c:pt>
                <c:pt idx="603">
                  <c:v>10.15000000000016</c:v>
                </c:pt>
                <c:pt idx="604">
                  <c:v>10.200000000000161</c:v>
                </c:pt>
                <c:pt idx="605">
                  <c:v>10.250000000000162</c:v>
                </c:pt>
                <c:pt idx="606">
                  <c:v>10.300000000000162</c:v>
                </c:pt>
                <c:pt idx="607">
                  <c:v>10.35000000000017</c:v>
                </c:pt>
                <c:pt idx="608">
                  <c:v>10.400000000000164</c:v>
                </c:pt>
                <c:pt idx="609">
                  <c:v>10.450000000000164</c:v>
                </c:pt>
                <c:pt idx="610">
                  <c:v>10.500000000000165</c:v>
                </c:pt>
                <c:pt idx="611">
                  <c:v>10.550000000000166</c:v>
                </c:pt>
                <c:pt idx="612">
                  <c:v>10.600000000000167</c:v>
                </c:pt>
                <c:pt idx="613">
                  <c:v>10.650000000000167</c:v>
                </c:pt>
                <c:pt idx="614">
                  <c:v>10.700000000000168</c:v>
                </c:pt>
                <c:pt idx="615">
                  <c:v>10.750000000000169</c:v>
                </c:pt>
                <c:pt idx="616">
                  <c:v>10.800000000000169</c:v>
                </c:pt>
                <c:pt idx="617">
                  <c:v>10.85000000000017</c:v>
                </c:pt>
                <c:pt idx="618">
                  <c:v>10.900000000000171</c:v>
                </c:pt>
                <c:pt idx="619">
                  <c:v>10.950000000000172</c:v>
                </c:pt>
                <c:pt idx="620">
                  <c:v>11.000000000000171</c:v>
                </c:pt>
                <c:pt idx="621">
                  <c:v>11.050000000000173</c:v>
                </c:pt>
                <c:pt idx="622">
                  <c:v>11.100000000000168</c:v>
                </c:pt>
                <c:pt idx="623">
                  <c:v>11.150000000000173</c:v>
                </c:pt>
                <c:pt idx="624">
                  <c:v>11.200000000000168</c:v>
                </c:pt>
                <c:pt idx="625">
                  <c:v>11.250000000000171</c:v>
                </c:pt>
                <c:pt idx="626">
                  <c:v>11.300000000000177</c:v>
                </c:pt>
                <c:pt idx="627">
                  <c:v>11.350000000000177</c:v>
                </c:pt>
                <c:pt idx="628">
                  <c:v>11.400000000000178</c:v>
                </c:pt>
                <c:pt idx="629">
                  <c:v>11.450000000000179</c:v>
                </c:pt>
                <c:pt idx="630">
                  <c:v>11.500000000000178</c:v>
                </c:pt>
                <c:pt idx="631">
                  <c:v>11.55000000000018</c:v>
                </c:pt>
                <c:pt idx="632">
                  <c:v>11.600000000000181</c:v>
                </c:pt>
                <c:pt idx="633">
                  <c:v>11.650000000000182</c:v>
                </c:pt>
                <c:pt idx="634">
                  <c:v>11.700000000000172</c:v>
                </c:pt>
                <c:pt idx="635">
                  <c:v>11.750000000000183</c:v>
                </c:pt>
                <c:pt idx="636">
                  <c:v>11.800000000000184</c:v>
                </c:pt>
                <c:pt idx="637">
                  <c:v>11.850000000000184</c:v>
                </c:pt>
                <c:pt idx="638">
                  <c:v>11.900000000000185</c:v>
                </c:pt>
                <c:pt idx="639">
                  <c:v>11.950000000000186</c:v>
                </c:pt>
                <c:pt idx="640">
                  <c:v>12.000000000000187</c:v>
                </c:pt>
                <c:pt idx="641">
                  <c:v>12.050000000000187</c:v>
                </c:pt>
                <c:pt idx="642">
                  <c:v>12.100000000000188</c:v>
                </c:pt>
                <c:pt idx="643">
                  <c:v>12.150000000000189</c:v>
                </c:pt>
                <c:pt idx="644">
                  <c:v>12.200000000000188</c:v>
                </c:pt>
                <c:pt idx="645">
                  <c:v>12.25000000000019</c:v>
                </c:pt>
                <c:pt idx="646">
                  <c:v>12.300000000000194</c:v>
                </c:pt>
                <c:pt idx="647">
                  <c:v>12.350000000000202</c:v>
                </c:pt>
                <c:pt idx="648">
                  <c:v>12.400000000000192</c:v>
                </c:pt>
                <c:pt idx="649">
                  <c:v>12.450000000000196</c:v>
                </c:pt>
                <c:pt idx="650">
                  <c:v>12.500000000000194</c:v>
                </c:pt>
                <c:pt idx="651">
                  <c:v>12.550000000000194</c:v>
                </c:pt>
                <c:pt idx="652">
                  <c:v>12.600000000000195</c:v>
                </c:pt>
                <c:pt idx="653">
                  <c:v>12.650000000000196</c:v>
                </c:pt>
                <c:pt idx="654">
                  <c:v>12.700000000000195</c:v>
                </c:pt>
                <c:pt idx="655">
                  <c:v>12.750000000000197</c:v>
                </c:pt>
                <c:pt idx="656">
                  <c:v>12.800000000000209</c:v>
                </c:pt>
                <c:pt idx="657">
                  <c:v>12.850000000000209</c:v>
                </c:pt>
                <c:pt idx="658">
                  <c:v>12.900000000000199</c:v>
                </c:pt>
                <c:pt idx="659">
                  <c:v>12.950000000000211</c:v>
                </c:pt>
                <c:pt idx="660">
                  <c:v>13.000000000000204</c:v>
                </c:pt>
                <c:pt idx="661">
                  <c:v>13.050000000000212</c:v>
                </c:pt>
                <c:pt idx="662">
                  <c:v>13.100000000000202</c:v>
                </c:pt>
                <c:pt idx="663">
                  <c:v>13.150000000000206</c:v>
                </c:pt>
                <c:pt idx="664">
                  <c:v>13.200000000000204</c:v>
                </c:pt>
                <c:pt idx="665">
                  <c:v>13.250000000000204</c:v>
                </c:pt>
                <c:pt idx="666">
                  <c:v>13.300000000000216</c:v>
                </c:pt>
                <c:pt idx="667">
                  <c:v>13.350000000000222</c:v>
                </c:pt>
                <c:pt idx="668">
                  <c:v>13.400000000000206</c:v>
                </c:pt>
                <c:pt idx="669">
                  <c:v>13.450000000000221</c:v>
                </c:pt>
                <c:pt idx="670">
                  <c:v>13.500000000000218</c:v>
                </c:pt>
                <c:pt idx="671">
                  <c:v>13.550000000000219</c:v>
                </c:pt>
                <c:pt idx="672">
                  <c:v>13.600000000000209</c:v>
                </c:pt>
                <c:pt idx="673">
                  <c:v>13.650000000000221</c:v>
                </c:pt>
                <c:pt idx="674">
                  <c:v>13.700000000000212</c:v>
                </c:pt>
                <c:pt idx="675">
                  <c:v>13.75000000000022</c:v>
                </c:pt>
                <c:pt idx="676">
                  <c:v>13.800000000000223</c:v>
                </c:pt>
                <c:pt idx="677">
                  <c:v>13.850000000000227</c:v>
                </c:pt>
                <c:pt idx="678">
                  <c:v>13.900000000000222</c:v>
                </c:pt>
                <c:pt idx="679">
                  <c:v>13.950000000000227</c:v>
                </c:pt>
                <c:pt idx="680">
                  <c:v>14.00000000000022</c:v>
                </c:pt>
                <c:pt idx="681">
                  <c:v>14.050000000000226</c:v>
                </c:pt>
                <c:pt idx="682">
                  <c:v>14.100000000000216</c:v>
                </c:pt>
                <c:pt idx="683">
                  <c:v>14.150000000000222</c:v>
                </c:pt>
                <c:pt idx="684">
                  <c:v>14.20000000000022</c:v>
                </c:pt>
                <c:pt idx="685">
                  <c:v>14.25000000000022</c:v>
                </c:pt>
                <c:pt idx="686">
                  <c:v>14.300000000000226</c:v>
                </c:pt>
                <c:pt idx="687">
                  <c:v>14.350000000000231</c:v>
                </c:pt>
                <c:pt idx="688">
                  <c:v>14.400000000000222</c:v>
                </c:pt>
                <c:pt idx="689">
                  <c:v>14.450000000000232</c:v>
                </c:pt>
                <c:pt idx="690">
                  <c:v>14.500000000000222</c:v>
                </c:pt>
                <c:pt idx="691">
                  <c:v>14.550000000000226</c:v>
                </c:pt>
                <c:pt idx="692">
                  <c:v>14.600000000000223</c:v>
                </c:pt>
                <c:pt idx="693">
                  <c:v>14.650000000000224</c:v>
                </c:pt>
                <c:pt idx="694">
                  <c:v>14.700000000000225</c:v>
                </c:pt>
                <c:pt idx="695">
                  <c:v>14.750000000000226</c:v>
                </c:pt>
                <c:pt idx="696">
                  <c:v>14.800000000000226</c:v>
                </c:pt>
                <c:pt idx="697">
                  <c:v>14.850000000000241</c:v>
                </c:pt>
                <c:pt idx="698">
                  <c:v>14.900000000000238</c:v>
                </c:pt>
                <c:pt idx="699">
                  <c:v>14.950000000000239</c:v>
                </c:pt>
                <c:pt idx="700">
                  <c:v>15.000000000000229</c:v>
                </c:pt>
                <c:pt idx="701">
                  <c:v>15.050000000000241</c:v>
                </c:pt>
                <c:pt idx="702">
                  <c:v>15.100000000000232</c:v>
                </c:pt>
                <c:pt idx="703">
                  <c:v>15.150000000000242</c:v>
                </c:pt>
                <c:pt idx="704">
                  <c:v>15.200000000000232</c:v>
                </c:pt>
                <c:pt idx="705">
                  <c:v>15.250000000000234</c:v>
                </c:pt>
                <c:pt idx="706">
                  <c:v>15.300000000000246</c:v>
                </c:pt>
                <c:pt idx="707">
                  <c:v>15.350000000000252</c:v>
                </c:pt>
                <c:pt idx="708">
                  <c:v>15.400000000000245</c:v>
                </c:pt>
                <c:pt idx="709">
                  <c:v>15.450000000000248</c:v>
                </c:pt>
                <c:pt idx="710">
                  <c:v>15.500000000000236</c:v>
                </c:pt>
                <c:pt idx="711">
                  <c:v>15.550000000000251</c:v>
                </c:pt>
                <c:pt idx="712">
                  <c:v>15.600000000000239</c:v>
                </c:pt>
                <c:pt idx="713">
                  <c:v>15.650000000000249</c:v>
                </c:pt>
                <c:pt idx="714">
                  <c:v>15.700000000000239</c:v>
                </c:pt>
                <c:pt idx="715">
                  <c:v>15.75000000000025</c:v>
                </c:pt>
                <c:pt idx="716">
                  <c:v>15.800000000000255</c:v>
                </c:pt>
                <c:pt idx="717">
                  <c:v>15.850000000000257</c:v>
                </c:pt>
                <c:pt idx="718">
                  <c:v>15.900000000000253</c:v>
                </c:pt>
                <c:pt idx="719">
                  <c:v>15.950000000000257</c:v>
                </c:pt>
                <c:pt idx="720">
                  <c:v>16.000000000000242</c:v>
                </c:pt>
                <c:pt idx="721">
                  <c:v>16.050000000000242</c:v>
                </c:pt>
                <c:pt idx="722">
                  <c:v>16.100000000000243</c:v>
                </c:pt>
                <c:pt idx="723">
                  <c:v>16.150000000000244</c:v>
                </c:pt>
                <c:pt idx="724">
                  <c:v>16.200000000000227</c:v>
                </c:pt>
                <c:pt idx="725">
                  <c:v>16.250000000000242</c:v>
                </c:pt>
                <c:pt idx="726">
                  <c:v>16.300000000000246</c:v>
                </c:pt>
                <c:pt idx="727">
                  <c:v>16.350000000000247</c:v>
                </c:pt>
                <c:pt idx="728">
                  <c:v>16.400000000000226</c:v>
                </c:pt>
                <c:pt idx="729">
                  <c:v>16.450000000000227</c:v>
                </c:pt>
                <c:pt idx="730">
                  <c:v>16.500000000000249</c:v>
                </c:pt>
                <c:pt idx="731">
                  <c:v>16.550000000000249</c:v>
                </c:pt>
                <c:pt idx="732">
                  <c:v>16.60000000000025</c:v>
                </c:pt>
                <c:pt idx="733">
                  <c:v>16.650000000000251</c:v>
                </c:pt>
                <c:pt idx="734">
                  <c:v>16.700000000000252</c:v>
                </c:pt>
                <c:pt idx="735">
                  <c:v>16.750000000000252</c:v>
                </c:pt>
                <c:pt idx="736">
                  <c:v>16.800000000000253</c:v>
                </c:pt>
                <c:pt idx="737">
                  <c:v>16.850000000000254</c:v>
                </c:pt>
                <c:pt idx="738">
                  <c:v>16.900000000000233</c:v>
                </c:pt>
                <c:pt idx="739">
                  <c:v>16.950000000000252</c:v>
                </c:pt>
                <c:pt idx="740">
                  <c:v>17.000000000000256</c:v>
                </c:pt>
                <c:pt idx="741">
                  <c:v>17.050000000000257</c:v>
                </c:pt>
                <c:pt idx="742">
                  <c:v>17.100000000000257</c:v>
                </c:pt>
                <c:pt idx="743">
                  <c:v>17.150000000000258</c:v>
                </c:pt>
                <c:pt idx="744">
                  <c:v>17.200000000000259</c:v>
                </c:pt>
                <c:pt idx="745">
                  <c:v>17.250000000000259</c:v>
                </c:pt>
                <c:pt idx="746">
                  <c:v>17.30000000000026</c:v>
                </c:pt>
                <c:pt idx="747">
                  <c:v>17.350000000000261</c:v>
                </c:pt>
                <c:pt idx="748">
                  <c:v>17.40000000000024</c:v>
                </c:pt>
                <c:pt idx="749">
                  <c:v>17.450000000000262</c:v>
                </c:pt>
                <c:pt idx="750">
                  <c:v>17.500000000000263</c:v>
                </c:pt>
                <c:pt idx="751">
                  <c:v>17.550000000000264</c:v>
                </c:pt>
                <c:pt idx="752">
                  <c:v>17.600000000000264</c:v>
                </c:pt>
                <c:pt idx="753">
                  <c:v>17.650000000000265</c:v>
                </c:pt>
                <c:pt idx="754">
                  <c:v>17.700000000000266</c:v>
                </c:pt>
                <c:pt idx="755">
                  <c:v>17.750000000000266</c:v>
                </c:pt>
                <c:pt idx="756">
                  <c:v>17.800000000000267</c:v>
                </c:pt>
                <c:pt idx="757">
                  <c:v>17.850000000000268</c:v>
                </c:pt>
                <c:pt idx="758">
                  <c:v>17.900000000000269</c:v>
                </c:pt>
                <c:pt idx="759">
                  <c:v>17.950000000000269</c:v>
                </c:pt>
                <c:pt idx="760">
                  <c:v>18.00000000000027</c:v>
                </c:pt>
                <c:pt idx="761">
                  <c:v>18.050000000000271</c:v>
                </c:pt>
                <c:pt idx="762">
                  <c:v>18.100000000000271</c:v>
                </c:pt>
                <c:pt idx="763">
                  <c:v>18.15000000000029</c:v>
                </c:pt>
                <c:pt idx="764">
                  <c:v>18.200000000000273</c:v>
                </c:pt>
                <c:pt idx="765">
                  <c:v>18.250000000000274</c:v>
                </c:pt>
                <c:pt idx="766">
                  <c:v>18.300000000000274</c:v>
                </c:pt>
                <c:pt idx="767">
                  <c:v>18.350000000000275</c:v>
                </c:pt>
                <c:pt idx="768">
                  <c:v>18.400000000000276</c:v>
                </c:pt>
                <c:pt idx="769">
                  <c:v>18.450000000000276</c:v>
                </c:pt>
                <c:pt idx="770">
                  <c:v>18.500000000000277</c:v>
                </c:pt>
                <c:pt idx="771">
                  <c:v>18.550000000000278</c:v>
                </c:pt>
                <c:pt idx="772">
                  <c:v>18.600000000000293</c:v>
                </c:pt>
                <c:pt idx="773">
                  <c:v>18.65000000000029</c:v>
                </c:pt>
                <c:pt idx="774">
                  <c:v>18.70000000000028</c:v>
                </c:pt>
                <c:pt idx="775">
                  <c:v>18.750000000000281</c:v>
                </c:pt>
                <c:pt idx="776">
                  <c:v>18.800000000000281</c:v>
                </c:pt>
                <c:pt idx="777">
                  <c:v>18.850000000000293</c:v>
                </c:pt>
                <c:pt idx="778">
                  <c:v>18.900000000000283</c:v>
                </c:pt>
                <c:pt idx="779">
                  <c:v>18.950000000000284</c:v>
                </c:pt>
                <c:pt idx="780">
                  <c:v>19.000000000000284</c:v>
                </c:pt>
                <c:pt idx="781">
                  <c:v>19.050000000000285</c:v>
                </c:pt>
                <c:pt idx="782">
                  <c:v>19.100000000000293</c:v>
                </c:pt>
                <c:pt idx="783">
                  <c:v>19.15000000000029</c:v>
                </c:pt>
                <c:pt idx="784">
                  <c:v>19.200000000000287</c:v>
                </c:pt>
                <c:pt idx="785">
                  <c:v>19.250000000000288</c:v>
                </c:pt>
                <c:pt idx="786">
                  <c:v>19.300000000000288</c:v>
                </c:pt>
                <c:pt idx="787">
                  <c:v>19.350000000000293</c:v>
                </c:pt>
                <c:pt idx="788">
                  <c:v>19.400000000000286</c:v>
                </c:pt>
                <c:pt idx="789">
                  <c:v>19.450000000000287</c:v>
                </c:pt>
                <c:pt idx="790">
                  <c:v>19.500000000000288</c:v>
                </c:pt>
                <c:pt idx="791">
                  <c:v>19.550000000000292</c:v>
                </c:pt>
                <c:pt idx="792">
                  <c:v>19.600000000000293</c:v>
                </c:pt>
                <c:pt idx="793">
                  <c:v>19.650000000000293</c:v>
                </c:pt>
                <c:pt idx="794">
                  <c:v>19.700000000000287</c:v>
                </c:pt>
                <c:pt idx="795">
                  <c:v>19.750000000000288</c:v>
                </c:pt>
                <c:pt idx="796">
                  <c:v>19.800000000000296</c:v>
                </c:pt>
                <c:pt idx="797">
                  <c:v>19.850000000000296</c:v>
                </c:pt>
                <c:pt idx="798">
                  <c:v>19.900000000000286</c:v>
                </c:pt>
                <c:pt idx="799">
                  <c:v>19.950000000000287</c:v>
                </c:pt>
                <c:pt idx="800">
                  <c:v>20.000000000000288</c:v>
                </c:pt>
                <c:pt idx="801">
                  <c:v>20.050000000000299</c:v>
                </c:pt>
                <c:pt idx="802">
                  <c:v>20.1000000000003</c:v>
                </c:pt>
                <c:pt idx="803">
                  <c:v>20.150000000000301</c:v>
                </c:pt>
                <c:pt idx="804">
                  <c:v>20.200000000000287</c:v>
                </c:pt>
                <c:pt idx="805">
                  <c:v>20.250000000000302</c:v>
                </c:pt>
                <c:pt idx="806">
                  <c:v>20.300000000000303</c:v>
                </c:pt>
                <c:pt idx="807">
                  <c:v>20.350000000000303</c:v>
                </c:pt>
                <c:pt idx="808">
                  <c:v>20.400000000000286</c:v>
                </c:pt>
                <c:pt idx="809">
                  <c:v>20.450000000000287</c:v>
                </c:pt>
                <c:pt idx="810">
                  <c:v>20.500000000000306</c:v>
                </c:pt>
                <c:pt idx="811">
                  <c:v>20.550000000000306</c:v>
                </c:pt>
                <c:pt idx="812">
                  <c:v>20.600000000000307</c:v>
                </c:pt>
                <c:pt idx="813">
                  <c:v>20.650000000000308</c:v>
                </c:pt>
                <c:pt idx="814">
                  <c:v>20.700000000000287</c:v>
                </c:pt>
                <c:pt idx="815">
                  <c:v>20.750000000000309</c:v>
                </c:pt>
                <c:pt idx="816">
                  <c:v>20.80000000000031</c:v>
                </c:pt>
                <c:pt idx="817">
                  <c:v>20.850000000000311</c:v>
                </c:pt>
                <c:pt idx="818">
                  <c:v>20.90000000000029</c:v>
                </c:pt>
                <c:pt idx="819">
                  <c:v>20.950000000000312</c:v>
                </c:pt>
                <c:pt idx="820">
                  <c:v>21.000000000000313</c:v>
                </c:pt>
                <c:pt idx="821">
                  <c:v>21.050000000000313</c:v>
                </c:pt>
                <c:pt idx="822">
                  <c:v>21.100000000000314</c:v>
                </c:pt>
                <c:pt idx="823">
                  <c:v>21.150000000000315</c:v>
                </c:pt>
                <c:pt idx="824">
                  <c:v>21.200000000000312</c:v>
                </c:pt>
                <c:pt idx="825">
                  <c:v>21.250000000000316</c:v>
                </c:pt>
                <c:pt idx="826">
                  <c:v>21.300000000000317</c:v>
                </c:pt>
                <c:pt idx="827">
                  <c:v>21.350000000000318</c:v>
                </c:pt>
                <c:pt idx="828">
                  <c:v>21.400000000000297</c:v>
                </c:pt>
                <c:pt idx="829">
                  <c:v>21.450000000000319</c:v>
                </c:pt>
                <c:pt idx="830">
                  <c:v>21.50000000000032</c:v>
                </c:pt>
                <c:pt idx="831">
                  <c:v>21.55000000000032</c:v>
                </c:pt>
                <c:pt idx="832">
                  <c:v>21.600000000000321</c:v>
                </c:pt>
                <c:pt idx="833">
                  <c:v>21.650000000000325</c:v>
                </c:pt>
                <c:pt idx="834">
                  <c:v>21.700000000000323</c:v>
                </c:pt>
                <c:pt idx="835">
                  <c:v>21.750000000000323</c:v>
                </c:pt>
                <c:pt idx="836">
                  <c:v>21.800000000000324</c:v>
                </c:pt>
                <c:pt idx="837">
                  <c:v>21.850000000000325</c:v>
                </c:pt>
                <c:pt idx="838">
                  <c:v>21.900000000000322</c:v>
                </c:pt>
                <c:pt idx="839">
                  <c:v>21.950000000000326</c:v>
                </c:pt>
                <c:pt idx="840">
                  <c:v>22.000000000000327</c:v>
                </c:pt>
                <c:pt idx="841">
                  <c:v>22.050000000000328</c:v>
                </c:pt>
                <c:pt idx="842">
                  <c:v>22.100000000000328</c:v>
                </c:pt>
                <c:pt idx="843">
                  <c:v>22.150000000000333</c:v>
                </c:pt>
                <c:pt idx="844">
                  <c:v>22.200000000000326</c:v>
                </c:pt>
                <c:pt idx="845">
                  <c:v>22.250000000000327</c:v>
                </c:pt>
                <c:pt idx="846">
                  <c:v>22.300000000000328</c:v>
                </c:pt>
                <c:pt idx="847">
                  <c:v>22.350000000000332</c:v>
                </c:pt>
                <c:pt idx="848">
                  <c:v>22.400000000000329</c:v>
                </c:pt>
                <c:pt idx="849">
                  <c:v>22.450000000000326</c:v>
                </c:pt>
                <c:pt idx="850">
                  <c:v>22.500000000000327</c:v>
                </c:pt>
                <c:pt idx="851">
                  <c:v>22.550000000000328</c:v>
                </c:pt>
                <c:pt idx="852">
                  <c:v>22.600000000000332</c:v>
                </c:pt>
                <c:pt idx="853">
                  <c:v>22.650000000000336</c:v>
                </c:pt>
                <c:pt idx="854">
                  <c:v>22.700000000000326</c:v>
                </c:pt>
                <c:pt idx="855">
                  <c:v>22.750000000000327</c:v>
                </c:pt>
                <c:pt idx="856">
                  <c:v>22.800000000000328</c:v>
                </c:pt>
                <c:pt idx="857">
                  <c:v>22.850000000000339</c:v>
                </c:pt>
                <c:pt idx="858">
                  <c:v>22.900000000000329</c:v>
                </c:pt>
                <c:pt idx="859">
                  <c:v>22.950000000000326</c:v>
                </c:pt>
                <c:pt idx="860">
                  <c:v>23.000000000000327</c:v>
                </c:pt>
                <c:pt idx="861">
                  <c:v>23.050000000000342</c:v>
                </c:pt>
                <c:pt idx="862">
                  <c:v>23.100000000000342</c:v>
                </c:pt>
                <c:pt idx="863">
                  <c:v>23.150000000000343</c:v>
                </c:pt>
                <c:pt idx="864">
                  <c:v>23.200000000000326</c:v>
                </c:pt>
                <c:pt idx="865">
                  <c:v>23.250000000000327</c:v>
                </c:pt>
                <c:pt idx="866">
                  <c:v>23.300000000000342</c:v>
                </c:pt>
                <c:pt idx="867">
                  <c:v>23.350000000000346</c:v>
                </c:pt>
                <c:pt idx="868">
                  <c:v>23.400000000000329</c:v>
                </c:pt>
                <c:pt idx="869">
                  <c:v>23.450000000000326</c:v>
                </c:pt>
                <c:pt idx="870">
                  <c:v>23.500000000000327</c:v>
                </c:pt>
                <c:pt idx="871">
                  <c:v>23.550000000000349</c:v>
                </c:pt>
                <c:pt idx="872">
                  <c:v>23.60000000000035</c:v>
                </c:pt>
                <c:pt idx="873">
                  <c:v>23.65000000000035</c:v>
                </c:pt>
                <c:pt idx="874">
                  <c:v>23.70000000000033</c:v>
                </c:pt>
                <c:pt idx="875">
                  <c:v>23.750000000000352</c:v>
                </c:pt>
                <c:pt idx="876">
                  <c:v>23.800000000000352</c:v>
                </c:pt>
                <c:pt idx="877">
                  <c:v>23.850000000000353</c:v>
                </c:pt>
                <c:pt idx="878">
                  <c:v>23.900000000000333</c:v>
                </c:pt>
                <c:pt idx="879">
                  <c:v>23.950000000000333</c:v>
                </c:pt>
                <c:pt idx="880">
                  <c:v>24.000000000000352</c:v>
                </c:pt>
                <c:pt idx="881">
                  <c:v>24.050000000000356</c:v>
                </c:pt>
                <c:pt idx="882">
                  <c:v>24.100000000000357</c:v>
                </c:pt>
                <c:pt idx="883">
                  <c:v>24.150000000000357</c:v>
                </c:pt>
                <c:pt idx="884">
                  <c:v>24.200000000000337</c:v>
                </c:pt>
                <c:pt idx="885">
                  <c:v>24.250000000000359</c:v>
                </c:pt>
                <c:pt idx="886">
                  <c:v>24.30000000000036</c:v>
                </c:pt>
                <c:pt idx="887">
                  <c:v>24.35000000000036</c:v>
                </c:pt>
                <c:pt idx="888">
                  <c:v>24.40000000000034</c:v>
                </c:pt>
                <c:pt idx="889">
                  <c:v>24.450000000000362</c:v>
                </c:pt>
                <c:pt idx="890">
                  <c:v>24.500000000000362</c:v>
                </c:pt>
                <c:pt idx="891">
                  <c:v>24.550000000000363</c:v>
                </c:pt>
                <c:pt idx="892">
                  <c:v>24.600000000000364</c:v>
                </c:pt>
                <c:pt idx="893">
                  <c:v>24.650000000000365</c:v>
                </c:pt>
                <c:pt idx="894">
                  <c:v>24.700000000000362</c:v>
                </c:pt>
                <c:pt idx="895">
                  <c:v>24.750000000000366</c:v>
                </c:pt>
                <c:pt idx="896">
                  <c:v>24.800000000000367</c:v>
                </c:pt>
                <c:pt idx="897">
                  <c:v>24.850000000000367</c:v>
                </c:pt>
                <c:pt idx="898">
                  <c:v>24.900000000000347</c:v>
                </c:pt>
                <c:pt idx="899">
                  <c:v>24.950000000000369</c:v>
                </c:pt>
                <c:pt idx="900">
                  <c:v>25.000000000000369</c:v>
                </c:pt>
                <c:pt idx="901">
                  <c:v>25.05000000000037</c:v>
                </c:pt>
                <c:pt idx="902">
                  <c:v>25.100000000000371</c:v>
                </c:pt>
                <c:pt idx="903">
                  <c:v>25.150000000000375</c:v>
                </c:pt>
                <c:pt idx="904">
                  <c:v>25.200000000000372</c:v>
                </c:pt>
                <c:pt idx="905">
                  <c:v>25.250000000000373</c:v>
                </c:pt>
                <c:pt idx="906">
                  <c:v>25.300000000000374</c:v>
                </c:pt>
                <c:pt idx="907">
                  <c:v>25.350000000000374</c:v>
                </c:pt>
                <c:pt idx="908">
                  <c:v>25.400000000000372</c:v>
                </c:pt>
                <c:pt idx="909">
                  <c:v>25.450000000000376</c:v>
                </c:pt>
                <c:pt idx="910">
                  <c:v>25.500000000000377</c:v>
                </c:pt>
                <c:pt idx="911">
                  <c:v>25.550000000000377</c:v>
                </c:pt>
                <c:pt idx="912">
                  <c:v>25.600000000000378</c:v>
                </c:pt>
                <c:pt idx="913">
                  <c:v>25.650000000000393</c:v>
                </c:pt>
                <c:pt idx="914">
                  <c:v>25.700000000000379</c:v>
                </c:pt>
                <c:pt idx="915">
                  <c:v>25.75000000000038</c:v>
                </c:pt>
                <c:pt idx="916">
                  <c:v>25.800000000000381</c:v>
                </c:pt>
                <c:pt idx="917">
                  <c:v>25.850000000000385</c:v>
                </c:pt>
                <c:pt idx="918">
                  <c:v>25.900000000000382</c:v>
                </c:pt>
                <c:pt idx="919">
                  <c:v>25.950000000000383</c:v>
                </c:pt>
                <c:pt idx="920">
                  <c:v>26.000000000000384</c:v>
                </c:pt>
                <c:pt idx="921">
                  <c:v>26.050000000000384</c:v>
                </c:pt>
                <c:pt idx="922">
                  <c:v>26.100000000000385</c:v>
                </c:pt>
                <c:pt idx="923">
                  <c:v>26.150000000000393</c:v>
                </c:pt>
                <c:pt idx="924">
                  <c:v>26.200000000000387</c:v>
                </c:pt>
                <c:pt idx="925">
                  <c:v>26.250000000000387</c:v>
                </c:pt>
                <c:pt idx="926">
                  <c:v>26.300000000000388</c:v>
                </c:pt>
                <c:pt idx="927">
                  <c:v>26.350000000000392</c:v>
                </c:pt>
                <c:pt idx="928">
                  <c:v>26.400000000000389</c:v>
                </c:pt>
                <c:pt idx="929">
                  <c:v>26.450000000000387</c:v>
                </c:pt>
                <c:pt idx="930">
                  <c:v>26.500000000000387</c:v>
                </c:pt>
                <c:pt idx="931">
                  <c:v>26.550000000000392</c:v>
                </c:pt>
                <c:pt idx="932">
                  <c:v>26.600000000000392</c:v>
                </c:pt>
                <c:pt idx="933">
                  <c:v>26.650000000000393</c:v>
                </c:pt>
                <c:pt idx="934">
                  <c:v>26.700000000000387</c:v>
                </c:pt>
                <c:pt idx="935">
                  <c:v>26.750000000000387</c:v>
                </c:pt>
                <c:pt idx="936">
                  <c:v>26.800000000000392</c:v>
                </c:pt>
                <c:pt idx="937">
                  <c:v>26.850000000000396</c:v>
                </c:pt>
                <c:pt idx="938">
                  <c:v>26.900000000000389</c:v>
                </c:pt>
                <c:pt idx="939">
                  <c:v>26.950000000000387</c:v>
                </c:pt>
                <c:pt idx="940">
                  <c:v>27.000000000000387</c:v>
                </c:pt>
                <c:pt idx="941">
                  <c:v>27.050000000000399</c:v>
                </c:pt>
                <c:pt idx="942">
                  <c:v>27.100000000000399</c:v>
                </c:pt>
                <c:pt idx="943">
                  <c:v>27.150000000000421</c:v>
                </c:pt>
                <c:pt idx="944">
                  <c:v>27.200000000000401</c:v>
                </c:pt>
                <c:pt idx="945">
                  <c:v>27.250000000000401</c:v>
                </c:pt>
                <c:pt idx="946">
                  <c:v>27.300000000000423</c:v>
                </c:pt>
                <c:pt idx="947">
                  <c:v>27.350000000000424</c:v>
                </c:pt>
                <c:pt idx="948">
                  <c:v>27.400000000000404</c:v>
                </c:pt>
                <c:pt idx="949">
                  <c:v>27.450000000000404</c:v>
                </c:pt>
                <c:pt idx="950">
                  <c:v>27.500000000000405</c:v>
                </c:pt>
                <c:pt idx="951">
                  <c:v>27.550000000000427</c:v>
                </c:pt>
                <c:pt idx="952">
                  <c:v>27.600000000000428</c:v>
                </c:pt>
                <c:pt idx="953">
                  <c:v>27.650000000000428</c:v>
                </c:pt>
                <c:pt idx="954">
                  <c:v>27.700000000000408</c:v>
                </c:pt>
                <c:pt idx="955">
                  <c:v>27.75000000000043</c:v>
                </c:pt>
                <c:pt idx="956">
                  <c:v>27.800000000000431</c:v>
                </c:pt>
                <c:pt idx="957">
                  <c:v>27.850000000000431</c:v>
                </c:pt>
                <c:pt idx="958">
                  <c:v>27.900000000000411</c:v>
                </c:pt>
                <c:pt idx="959">
                  <c:v>27.950000000000411</c:v>
                </c:pt>
                <c:pt idx="960">
                  <c:v>28.00000000000043</c:v>
                </c:pt>
                <c:pt idx="961">
                  <c:v>28.050000000000431</c:v>
                </c:pt>
                <c:pt idx="962">
                  <c:v>28.100000000000431</c:v>
                </c:pt>
                <c:pt idx="963">
                  <c:v>28.150000000000436</c:v>
                </c:pt>
                <c:pt idx="964">
                  <c:v>28.200000000000415</c:v>
                </c:pt>
                <c:pt idx="965">
                  <c:v>28.25000000000043</c:v>
                </c:pt>
                <c:pt idx="966">
                  <c:v>28.300000000000431</c:v>
                </c:pt>
                <c:pt idx="967">
                  <c:v>28.350000000000431</c:v>
                </c:pt>
                <c:pt idx="968">
                  <c:v>28.400000000000418</c:v>
                </c:pt>
                <c:pt idx="969">
                  <c:v>28.450000000000433</c:v>
                </c:pt>
                <c:pt idx="970">
                  <c:v>28.50000000000043</c:v>
                </c:pt>
                <c:pt idx="971">
                  <c:v>28.550000000000431</c:v>
                </c:pt>
                <c:pt idx="972">
                  <c:v>28.600000000000431</c:v>
                </c:pt>
                <c:pt idx="973">
                  <c:v>28.650000000000443</c:v>
                </c:pt>
                <c:pt idx="974">
                  <c:v>28.700000000000433</c:v>
                </c:pt>
                <c:pt idx="975">
                  <c:v>28.75000000000043</c:v>
                </c:pt>
                <c:pt idx="976">
                  <c:v>28.800000000000431</c:v>
                </c:pt>
                <c:pt idx="977">
                  <c:v>28.850000000000431</c:v>
                </c:pt>
                <c:pt idx="978">
                  <c:v>28.900000000000425</c:v>
                </c:pt>
                <c:pt idx="979">
                  <c:v>28.950000000000433</c:v>
                </c:pt>
                <c:pt idx="980">
                  <c:v>29.00000000000043</c:v>
                </c:pt>
                <c:pt idx="981">
                  <c:v>29.050000000000431</c:v>
                </c:pt>
                <c:pt idx="982">
                  <c:v>29.100000000000431</c:v>
                </c:pt>
                <c:pt idx="983">
                  <c:v>29.15000000000045</c:v>
                </c:pt>
                <c:pt idx="984">
                  <c:v>29.200000000000433</c:v>
                </c:pt>
                <c:pt idx="985">
                  <c:v>29.25000000000043</c:v>
                </c:pt>
                <c:pt idx="986">
                  <c:v>29.300000000000431</c:v>
                </c:pt>
                <c:pt idx="987">
                  <c:v>29.350000000000431</c:v>
                </c:pt>
                <c:pt idx="988">
                  <c:v>29.400000000000432</c:v>
                </c:pt>
                <c:pt idx="989">
                  <c:v>29.450000000000433</c:v>
                </c:pt>
                <c:pt idx="990">
                  <c:v>29.500000000000433</c:v>
                </c:pt>
                <c:pt idx="991">
                  <c:v>29.550000000000434</c:v>
                </c:pt>
                <c:pt idx="992">
                  <c:v>29.600000000000435</c:v>
                </c:pt>
                <c:pt idx="993">
                  <c:v>29.650000000000457</c:v>
                </c:pt>
                <c:pt idx="994">
                  <c:v>29.700000000000436</c:v>
                </c:pt>
                <c:pt idx="995">
                  <c:v>29.750000000000437</c:v>
                </c:pt>
                <c:pt idx="996">
                  <c:v>29.800000000000438</c:v>
                </c:pt>
                <c:pt idx="997">
                  <c:v>29.850000000000438</c:v>
                </c:pt>
                <c:pt idx="998">
                  <c:v>29.900000000000439</c:v>
                </c:pt>
                <c:pt idx="999">
                  <c:v>29.95000000000044</c:v>
                </c:pt>
              </c:numCache>
            </c:numRef>
          </c:xVal>
          <c:yVal>
            <c:numRef>
              <c:f>'45 degree'!$H$2:$H$1001</c:f>
              <c:numCache>
                <c:formatCode>0.00E+00</c:formatCode>
                <c:ptCount val="1000"/>
                <c:pt idx="0">
                  <c:v>-2.9973059621647586E-9</c:v>
                </c:pt>
                <c:pt idx="1">
                  <c:v>-3.3051361294621601E-9</c:v>
                </c:pt>
                <c:pt idx="2">
                  <c:v>-3.6199572334438861E-9</c:v>
                </c:pt>
                <c:pt idx="3">
                  <c:v>-3.9387979878828031E-9</c:v>
                </c:pt>
                <c:pt idx="4">
                  <c:v>-4.2585870434366719E-9</c:v>
                </c:pt>
                <c:pt idx="5">
                  <c:v>-4.5762450622991693E-9</c:v>
                </c:pt>
                <c:pt idx="6">
                  <c:v>-4.8887770330056248E-9</c:v>
                </c:pt>
                <c:pt idx="7">
                  <c:v>-5.1933601567973447E-9</c:v>
                </c:pt>
                <c:pt idx="8">
                  <c:v>-5.4874229056958075E-9</c:v>
                </c:pt>
                <c:pt idx="9">
                  <c:v>-5.7687119481301849E-9</c:v>
                </c:pt>
                <c:pt idx="10">
                  <c:v>-6.0353436511638352E-9</c:v>
                </c:pt>
                <c:pt idx="11">
                  <c:v>-6.2858388625899039E-9</c:v>
                </c:pt>
                <c:pt idx="12">
                  <c:v>-6.5191397102687006E-9</c:v>
                </c:pt>
                <c:pt idx="13">
                  <c:v>-6.7346088442864789E-9</c:v>
                </c:pt>
                <c:pt idx="14">
                  <c:v>-6.9320129347030354E-9</c:v>
                </c:pt>
                <c:pt idx="15">
                  <c:v>-7.1114918292004951E-9</c:v>
                </c:pt>
                <c:pt idx="16">
                  <c:v>-7.2735168458165789E-9</c:v>
                </c:pt>
                <c:pt idx="17">
                  <c:v>-7.4188406649554989E-9</c:v>
                </c:pt>
                <c:pt idx="18">
                  <c:v>-7.5484423108647803E-9</c:v>
                </c:pt>
                <c:pt idx="19">
                  <c:v>-7.6634707522599493E-9</c:v>
                </c:pt>
                <c:pt idx="20">
                  <c:v>-7.7651893522064931E-9</c:v>
                </c:pt>
                <c:pt idx="21">
                  <c:v>-7.8549241625476893E-9</c:v>
                </c:pt>
                <c:pt idx="22">
                  <c:v>-7.9340174496033767E-9</c:v>
                </c:pt>
                <c:pt idx="23">
                  <c:v>-8.00378797481446E-9</c:v>
                </c:pt>
                <c:pt idx="24">
                  <c:v>-8.0654988094466093E-9</c:v>
                </c:pt>
                <c:pt idx="25">
                  <c:v>-8.1203330724439134E-9</c:v>
                </c:pt>
                <c:pt idx="26">
                  <c:v>-8.1693763552759187E-9</c:v>
                </c:pt>
                <c:pt idx="27">
                  <c:v>-8.213606690780457E-9</c:v>
                </c:pt>
                <c:pt idx="28">
                  <c:v>-8.2538901172323861E-9</c:v>
                </c:pt>
                <c:pt idx="29">
                  <c:v>-8.290980924693861E-9</c:v>
                </c:pt>
                <c:pt idx="30">
                  <c:v>-8.3255262390687221E-9</c:v>
                </c:pt>
                <c:pt idx="31">
                  <c:v>-8.3580729485238205E-9</c:v>
                </c:pt>
                <c:pt idx="32">
                  <c:v>-8.3890768095402276E-9</c:v>
                </c:pt>
                <c:pt idx="33">
                  <c:v>-8.4189124471710111E-9</c:v>
                </c:pt>
                <c:pt idx="34">
                  <c:v>-8.4478836297820754E-9</c:v>
                </c:pt>
                <c:pt idx="35">
                  <c:v>-8.4762335030529492E-9</c:v>
                </c:pt>
                <c:pt idx="36">
                  <c:v>-8.5041541041709862E-9</c:v>
                </c:pt>
                <c:pt idx="37">
                  <c:v>-8.5317951402820306E-9</c:v>
                </c:pt>
                <c:pt idx="38">
                  <c:v>-8.5592717525859226E-9</c:v>
                </c:pt>
                <c:pt idx="39">
                  <c:v>-8.5866712462533728E-9</c:v>
                </c:pt>
                <c:pt idx="40">
                  <c:v>-8.6140588478915795E-9</c:v>
                </c:pt>
                <c:pt idx="41">
                  <c:v>-8.6414824844085613E-9</c:v>
                </c:pt>
                <c:pt idx="42">
                  <c:v>-8.6689767301900084E-9</c:v>
                </c:pt>
                <c:pt idx="43">
                  <c:v>-8.6965659973979899E-9</c:v>
                </c:pt>
                <c:pt idx="44">
                  <c:v>-8.7242670816711004E-9</c:v>
                </c:pt>
                <c:pt idx="45">
                  <c:v>-8.7520911823433158E-9</c:v>
                </c:pt>
                <c:pt idx="46">
                  <c:v>-8.7800454723333259E-9</c:v>
                </c:pt>
                <c:pt idx="47">
                  <c:v>-8.8081343141525871E-9</c:v>
                </c:pt>
                <c:pt idx="48">
                  <c:v>-8.8363601866474499E-9</c:v>
                </c:pt>
                <c:pt idx="49">
                  <c:v>-8.8647243825352677E-9</c:v>
                </c:pt>
                <c:pt idx="50">
                  <c:v>-8.8932275241127884E-9</c:v>
                </c:pt>
                <c:pt idx="51">
                  <c:v>-8.9218699356425627E-9</c:v>
                </c:pt>
                <c:pt idx="52">
                  <c:v>-8.9506519040647392E-9</c:v>
                </c:pt>
                <c:pt idx="53">
                  <c:v>-8.9795738503283963E-9</c:v>
                </c:pt>
                <c:pt idx="54">
                  <c:v>-9.0086364335306377E-9</c:v>
                </c:pt>
                <c:pt idx="55">
                  <c:v>-9.0378406019214993E-9</c:v>
                </c:pt>
                <c:pt idx="56">
                  <c:v>-9.0671876065971257E-9</c:v>
                </c:pt>
                <c:pt idx="57">
                  <c:v>-9.0966789857491841E-9</c:v>
                </c:pt>
                <c:pt idx="58">
                  <c:v>-9.1263165299033634E-9</c:v>
                </c:pt>
                <c:pt idx="59">
                  <c:v>-9.1561022352913785E-9</c:v>
                </c:pt>
                <c:pt idx="60">
                  <c:v>-9.1860382505324497E-9</c:v>
                </c:pt>
                <c:pt idx="61">
                  <c:v>-9.2161268230289236E-9</c:v>
                </c:pt>
                <c:pt idx="62">
                  <c:v>-9.2463702485455603E-9</c:v>
                </c:pt>
                <c:pt idx="63">
                  <c:v>-9.2767708093069787E-9</c:v>
                </c:pt>
                <c:pt idx="64">
                  <c:v>-9.3073307663627779E-9</c:v>
                </c:pt>
                <c:pt idx="65">
                  <c:v>-9.3380522923017236E-9</c:v>
                </c:pt>
                <c:pt idx="66">
                  <c:v>-9.3689374585182167E-9</c:v>
                </c:pt>
                <c:pt idx="67">
                  <c:v>-9.3999882144705018E-9</c:v>
                </c:pt>
                <c:pt idx="68">
                  <c:v>-9.4312063765720744E-9</c:v>
                </c:pt>
                <c:pt idx="69">
                  <c:v>-9.4625936208873755E-9</c:v>
                </c:pt>
                <c:pt idx="70">
                  <c:v>-9.4941514819816463E-9</c:v>
                </c:pt>
                <c:pt idx="71">
                  <c:v>-9.5258813553882808E-9</c:v>
                </c:pt>
                <c:pt idx="72">
                  <c:v>-9.5577845011325751E-9</c:v>
                </c:pt>
                <c:pt idx="73">
                  <c:v>-9.5898620515608899E-9</c:v>
                </c:pt>
                <c:pt idx="74">
                  <c:v>-9.6221150196511085E-9</c:v>
                </c:pt>
                <c:pt idx="75">
                  <c:v>-9.6545443083537927E-9</c:v>
                </c:pt>
                <c:pt idx="76">
                  <c:v>-9.6871507206955024E-9</c:v>
                </c:pt>
                <c:pt idx="77">
                  <c:v>-9.7199349696517056E-9</c:v>
                </c:pt>
                <c:pt idx="78">
                  <c:v>-9.7528976915327677E-9</c:v>
                </c:pt>
                <c:pt idx="79">
                  <c:v>-9.7860394604461572E-9</c:v>
                </c:pt>
                <c:pt idx="80">
                  <c:v>-9.8193608032128896E-9</c:v>
                </c:pt>
                <c:pt idx="81">
                  <c:v>-9.8528622187327074E-9</c:v>
                </c:pt>
                <c:pt idx="82">
                  <c:v>-9.8865441975942095E-9</c:v>
                </c:pt>
                <c:pt idx="83">
                  <c:v>-9.9204072453922818E-9</c:v>
                </c:pt>
                <c:pt idx="84">
                  <c:v>-9.9544519080333112E-9</c:v>
                </c:pt>
                <c:pt idx="85">
                  <c:v>-9.9886787957159103E-9</c:v>
                </c:pt>
                <c:pt idx="86">
                  <c:v>-1.0023088609170932E-8</c:v>
                </c:pt>
                <c:pt idx="87">
                  <c:v>-1.00576821628296E-8</c:v>
                </c:pt>
                <c:pt idx="88">
                  <c:v>-1.0092460405127022E-8</c:v>
                </c:pt>
                <c:pt idx="89">
                  <c:v>-1.0127424434659928E-8</c:v>
                </c:pt>
                <c:pt idx="90">
                  <c:v>-1.0162575509720739E-8</c:v>
                </c:pt>
                <c:pt idx="91">
                  <c:v>-1.0197915051426501E-8</c:v>
                </c:pt>
                <c:pt idx="92">
                  <c:v>-1.0233444639705431E-8</c:v>
                </c:pt>
                <c:pt idx="93">
                  <c:v>-1.0269166000619423E-8</c:v>
                </c:pt>
                <c:pt idx="94">
                  <c:v>-1.0305080985097525E-8</c:v>
                </c:pt>
                <c:pt idx="95">
                  <c:v>-1.0341191544172237E-8</c:v>
                </c:pt>
                <c:pt idx="96">
                  <c:v>-1.0377499696379529E-8</c:v>
                </c:pt>
                <c:pt idx="97">
                  <c:v>-1.0414007492782431E-8</c:v>
                </c:pt>
                <c:pt idx="98">
                  <c:v>-1.04507169807985E-8</c:v>
                </c:pt>
                <c:pt idx="99">
                  <c:v>-1.048763016814882E-8</c:v>
                </c:pt>
                <c:pt idx="100">
                  <c:v>-1.0524748992493815E-8</c:v>
                </c:pt>
                <c:pt idx="101">
                  <c:v>-1.0562075292068755E-8</c:v>
                </c:pt>
                <c:pt idx="102">
                  <c:v>-1.0599610788029701E-8</c:v>
                </c:pt>
                <c:pt idx="103">
                  <c:v>-1.063735707093292E-8</c:v>
                </c:pt>
                <c:pt idx="104">
                  <c:v>-1.0675315596297921E-8</c:v>
                </c:pt>
                <c:pt idx="105">
                  <c:v>-1.0713487690520334E-8</c:v>
                </c:pt>
                <c:pt idx="106">
                  <c:v>-1.0751874560594028E-8</c:v>
                </c:pt>
                <c:pt idx="107">
                  <c:v>-1.079047731284983E-8</c:v>
                </c:pt>
                <c:pt idx="108">
                  <c:v>-1.0829296974764199E-8</c:v>
                </c:pt>
                <c:pt idx="109">
                  <c:v>-1.0868334520079501E-8</c:v>
                </c:pt>
                <c:pt idx="110">
                  <c:v>-1.090759089379273E-8</c:v>
                </c:pt>
                <c:pt idx="111">
                  <c:v>-1.0947067037224023E-8</c:v>
                </c:pt>
                <c:pt idx="112">
                  <c:v>-1.0986763909395225E-8</c:v>
                </c:pt>
                <c:pt idx="113">
                  <c:v>-1.1026682505332329E-8</c:v>
                </c:pt>
                <c:pt idx="114">
                  <c:v>-1.1066823871670329E-8</c:v>
                </c:pt>
                <c:pt idx="115">
                  <c:v>-1.110718911296535E-8</c:v>
                </c:pt>
                <c:pt idx="116">
                  <c:v>-1.1147779398995453E-8</c:v>
                </c:pt>
                <c:pt idx="117">
                  <c:v>-1.1188595963155935E-8</c:v>
                </c:pt>
                <c:pt idx="118">
                  <c:v>-1.1229640100403715E-8</c:v>
                </c:pt>
                <c:pt idx="119">
                  <c:v>-1.1270913161172221E-8</c:v>
                </c:pt>
                <c:pt idx="120">
                  <c:v>-1.1312416542766827E-8</c:v>
                </c:pt>
                <c:pt idx="121">
                  <c:v>-1.1354151681919942E-8</c:v>
                </c:pt>
                <c:pt idx="122">
                  <c:v>-1.1396120043971835E-8</c:v>
                </c:pt>
                <c:pt idx="123">
                  <c:v>-1.143832311721574E-8</c:v>
                </c:pt>
                <c:pt idx="124">
                  <c:v>-1.1480762404453827E-8</c:v>
                </c:pt>
                <c:pt idx="125">
                  <c:v>-1.1523439421000537E-8</c:v>
                </c:pt>
                <c:pt idx="126">
                  <c:v>-1.1566355693849742E-8</c:v>
                </c:pt>
                <c:pt idx="127">
                  <c:v>-1.1609512764206139E-8</c:v>
                </c:pt>
                <c:pt idx="128">
                  <c:v>-1.1652912197158622E-8</c:v>
                </c:pt>
                <c:pt idx="129">
                  <c:v>-1.1696555592026939E-8</c:v>
                </c:pt>
                <c:pt idx="130">
                  <c:v>-1.174044460328545E-8</c:v>
                </c:pt>
                <c:pt idx="131">
                  <c:v>-1.1784580960981242E-8</c:v>
                </c:pt>
                <c:pt idx="132">
                  <c:v>-1.1828966498044913E-8</c:v>
                </c:pt>
                <c:pt idx="133">
                  <c:v>-1.1873603180084916E-8</c:v>
                </c:pt>
                <c:pt idx="134">
                  <c:v>-1.1918493136057732E-8</c:v>
                </c:pt>
                <c:pt idx="135">
                  <c:v>-1.196363869014094E-8</c:v>
                </c:pt>
                <c:pt idx="136">
                  <c:v>-1.2009042389318922E-8</c:v>
                </c:pt>
                <c:pt idx="137">
                  <c:v>-1.2054707027163425E-8</c:v>
                </c:pt>
                <c:pt idx="138">
                  <c:v>-1.2100635658551434E-8</c:v>
                </c:pt>
                <c:pt idx="139">
                  <c:v>-1.214683160698904E-8</c:v>
                </c:pt>
                <c:pt idx="140">
                  <c:v>-1.2193298458217823E-8</c:v>
                </c:pt>
                <c:pt idx="141">
                  <c:v>-1.2240040041339139E-8</c:v>
                </c:pt>
                <c:pt idx="142">
                  <c:v>-1.2287060399277839E-8</c:v>
                </c:pt>
                <c:pt idx="143">
                  <c:v>-1.2334363741903921E-8</c:v>
                </c:pt>
                <c:pt idx="144">
                  <c:v>-1.238195439125284E-8</c:v>
                </c:pt>
                <c:pt idx="145">
                  <c:v>-1.2429836714862939E-8</c:v>
                </c:pt>
                <c:pt idx="146">
                  <c:v>-1.2478015053367629E-8</c:v>
                </c:pt>
                <c:pt idx="147">
                  <c:v>-1.2526493645598435E-8</c:v>
                </c:pt>
                <c:pt idx="148">
                  <c:v>-1.2575276552873101E-8</c:v>
                </c:pt>
                <c:pt idx="149">
                  <c:v>-1.2624367588480925E-8</c:v>
                </c:pt>
                <c:pt idx="150">
                  <c:v>-1.2673770254780742E-8</c:v>
                </c:pt>
                <c:pt idx="151">
                  <c:v>-1.272348769450084E-8</c:v>
                </c:pt>
                <c:pt idx="152">
                  <c:v>-1.2773522654395239E-8</c:v>
                </c:pt>
                <c:pt idx="153">
                  <c:v>-1.2823877467240144E-8</c:v>
                </c:pt>
                <c:pt idx="154">
                  <c:v>-1.2874554051786335E-8</c:v>
                </c:pt>
                <c:pt idx="155">
                  <c:v>-1.2925553931432439E-8</c:v>
                </c:pt>
                <c:pt idx="156">
                  <c:v>-1.2976878271051339E-8</c:v>
                </c:pt>
                <c:pt idx="157">
                  <c:v>-1.3028527930277835E-8</c:v>
                </c:pt>
                <c:pt idx="158">
                  <c:v>-1.3080503531729831E-8</c:v>
                </c:pt>
                <c:pt idx="159">
                  <c:v>-1.313280553864383E-8</c:v>
                </c:pt>
                <c:pt idx="160">
                  <c:v>-1.3185434341892542E-8</c:v>
                </c:pt>
                <c:pt idx="161">
                  <c:v>-1.3238390348821825E-8</c:v>
                </c:pt>
                <c:pt idx="162">
                  <c:v>-1.3291674071816633E-8</c:v>
                </c:pt>
                <c:pt idx="163">
                  <c:v>-1.334528621235544E-8</c:v>
                </c:pt>
                <c:pt idx="164">
                  <c:v>-1.3399227734994124E-8</c:v>
                </c:pt>
                <c:pt idx="165">
                  <c:v>-1.3453499928643023E-8</c:v>
                </c:pt>
                <c:pt idx="166">
                  <c:v>-1.3508104452478935E-8</c:v>
                </c:pt>
                <c:pt idx="167">
                  <c:v>-1.356304336443524E-8</c:v>
                </c:pt>
                <c:pt idx="168">
                  <c:v>-1.3618319129495824E-8</c:v>
                </c:pt>
                <c:pt idx="169">
                  <c:v>-1.3673934609238839E-8</c:v>
                </c:pt>
                <c:pt idx="170">
                  <c:v>-1.372989303211114E-8</c:v>
                </c:pt>
                <c:pt idx="171">
                  <c:v>-1.378619794723364E-8</c:v>
                </c:pt>
                <c:pt idx="172">
                  <c:v>-1.3842853163804444E-8</c:v>
                </c:pt>
                <c:pt idx="173">
                  <c:v>-1.3899862679926131E-8</c:v>
                </c:pt>
                <c:pt idx="174">
                  <c:v>-1.3957230605825237E-8</c:v>
                </c:pt>
                <c:pt idx="175">
                  <c:v>-1.4014961084874103E-8</c:v>
                </c:pt>
                <c:pt idx="176">
                  <c:v>-1.4073058218833043E-8</c:v>
                </c:pt>
                <c:pt idx="177">
                  <c:v>-1.4131526000987139E-8</c:v>
                </c:pt>
                <c:pt idx="178">
                  <c:v>-1.419036826181554E-8</c:v>
                </c:pt>
                <c:pt idx="179">
                  <c:v>-1.4249588632464642E-8</c:v>
                </c:pt>
                <c:pt idx="180">
                  <c:v>-1.4309190525291901E-8</c:v>
                </c:pt>
                <c:pt idx="181">
                  <c:v>-1.4369177135638439E-8</c:v>
                </c:pt>
                <c:pt idx="182">
                  <c:v>-1.4429551463501142E-8</c:v>
                </c:pt>
                <c:pt idx="183">
                  <c:v>-1.4490316353841101E-8</c:v>
                </c:pt>
                <c:pt idx="184">
                  <c:v>-1.455147455306294E-8</c:v>
                </c:pt>
                <c:pt idx="185">
                  <c:v>-1.4613028778108634E-8</c:v>
                </c:pt>
                <c:pt idx="186">
                  <c:v>-1.4674981790896129E-8</c:v>
                </c:pt>
                <c:pt idx="187">
                  <c:v>-1.4737336474834401E-8</c:v>
                </c:pt>
                <c:pt idx="188">
                  <c:v>-1.4800095906340129E-8</c:v>
                </c:pt>
                <c:pt idx="189">
                  <c:v>-1.4863263416891023E-8</c:v>
                </c:pt>
                <c:pt idx="190">
                  <c:v>-1.4926842639989638E-8</c:v>
                </c:pt>
                <c:pt idx="191">
                  <c:v>-1.4990837535295037E-8</c:v>
                </c:pt>
                <c:pt idx="192">
                  <c:v>-1.5055252393176924E-8</c:v>
                </c:pt>
                <c:pt idx="193">
                  <c:v>-1.512009181267544E-8</c:v>
                </c:pt>
                <c:pt idx="194">
                  <c:v>-1.5185360656208738E-8</c:v>
                </c:pt>
                <c:pt idx="195">
                  <c:v>-1.5251063980513527E-8</c:v>
                </c:pt>
                <c:pt idx="196">
                  <c:v>-1.5317206947194703E-8</c:v>
                </c:pt>
                <c:pt idx="197">
                  <c:v>-1.5383794719314942E-8</c:v>
                </c:pt>
                <c:pt idx="198">
                  <c:v>-1.545083234811596E-8</c:v>
                </c:pt>
                <c:pt idx="199">
                  <c:v>-1.5518324656769039E-8</c:v>
                </c:pt>
                <c:pt idx="200">
                  <c:v>-1.5586276130208237E-8</c:v>
                </c:pt>
                <c:pt idx="201">
                  <c:v>-1.5654690816462444E-8</c:v>
                </c:pt>
                <c:pt idx="202">
                  <c:v>-1.5723572246522863E-8</c:v>
                </c:pt>
                <c:pt idx="203">
                  <c:v>-1.5792923382793439E-8</c:v>
                </c:pt>
                <c:pt idx="204">
                  <c:v>-1.586274659592734E-8</c:v>
                </c:pt>
                <c:pt idx="205">
                  <c:v>-1.5933043675953039E-8</c:v>
                </c:pt>
                <c:pt idx="206">
                  <c:v>-1.6003815881158654E-8</c:v>
                </c:pt>
                <c:pt idx="207">
                  <c:v>-1.6075064019112052E-8</c:v>
                </c:pt>
                <c:pt idx="208">
                  <c:v>-1.614678856217104E-8</c:v>
                </c:pt>
                <c:pt idx="209">
                  <c:v>-1.6218989786057051E-8</c:v>
                </c:pt>
                <c:pt idx="210">
                  <c:v>-1.6291667930258935E-8</c:v>
                </c:pt>
                <c:pt idx="211">
                  <c:v>-1.6364823367341458E-8</c:v>
                </c:pt>
                <c:pt idx="212">
                  <c:v>-1.643845677315314E-8</c:v>
                </c:pt>
                <c:pt idx="213">
                  <c:v>-1.6512569287438859E-8</c:v>
                </c:pt>
                <c:pt idx="214">
                  <c:v>-1.6587162655114446E-8</c:v>
                </c:pt>
                <c:pt idx="215">
                  <c:v>-1.666223934012256E-8</c:v>
                </c:pt>
                <c:pt idx="216">
                  <c:v>-1.6737802605785454E-8</c:v>
                </c:pt>
                <c:pt idx="217">
                  <c:v>-1.6813856556504737E-8</c:v>
                </c:pt>
                <c:pt idx="218">
                  <c:v>-1.6890406137699937E-8</c:v>
                </c:pt>
                <c:pt idx="219">
                  <c:v>-1.696745710017984E-8</c:v>
                </c:pt>
                <c:pt idx="220">
                  <c:v>-1.7045015925255235E-8</c:v>
                </c:pt>
                <c:pt idx="221">
                  <c:v>-1.7123089723694338E-8</c:v>
                </c:pt>
                <c:pt idx="222">
                  <c:v>-1.7201686111476431E-8</c:v>
                </c:pt>
                <c:pt idx="223">
                  <c:v>-1.7280813071335941E-8</c:v>
                </c:pt>
                <c:pt idx="224">
                  <c:v>-1.7360478813344844E-8</c:v>
                </c:pt>
                <c:pt idx="225">
                  <c:v>-1.7440691637911158E-8</c:v>
                </c:pt>
                <c:pt idx="226">
                  <c:v>-1.7521459813567873E-8</c:v>
                </c:pt>
                <c:pt idx="227">
                  <c:v>-1.7602791472866441E-8</c:v>
                </c:pt>
                <c:pt idx="228">
                  <c:v>-1.768469453208214E-8</c:v>
                </c:pt>
                <c:pt idx="229">
                  <c:v>-1.7767176639139059E-8</c:v>
                </c:pt>
                <c:pt idx="230">
                  <c:v>-1.785024514486064E-8</c:v>
                </c:pt>
                <c:pt idx="231">
                  <c:v>-1.7933907102843528E-8</c:v>
                </c:pt>
                <c:pt idx="232">
                  <c:v>-1.801816929025516E-8</c:v>
                </c:pt>
                <c:pt idx="233">
                  <c:v>-1.8103038246206159E-8</c:v>
                </c:pt>
                <c:pt idx="234">
                  <c:v>-1.8188520323368659E-8</c:v>
                </c:pt>
                <c:pt idx="235">
                  <c:v>-1.8274621745814159E-8</c:v>
                </c:pt>
                <c:pt idx="236">
                  <c:v>-1.8361348671045441E-8</c:v>
                </c:pt>
                <c:pt idx="237">
                  <c:v>-1.844870724744046E-8</c:v>
                </c:pt>
                <c:pt idx="238">
                  <c:v>-1.853670366543536E-8</c:v>
                </c:pt>
                <c:pt idx="239">
                  <c:v>-1.8625344197787659E-8</c:v>
                </c:pt>
                <c:pt idx="240">
                  <c:v>-1.8714635228340944E-8</c:v>
                </c:pt>
                <c:pt idx="241">
                  <c:v>-1.8804583268531475E-8</c:v>
                </c:pt>
                <c:pt idx="242">
                  <c:v>-1.8895194960825048E-8</c:v>
                </c:pt>
                <c:pt idx="243">
                  <c:v>-1.898647707107585E-8</c:v>
                </c:pt>
                <c:pt idx="244">
                  <c:v>-1.907843647053524E-8</c:v>
                </c:pt>
                <c:pt idx="245">
                  <c:v>-1.9171080112433558E-8</c:v>
                </c:pt>
                <c:pt idx="246">
                  <c:v>-1.9264415002986859E-8</c:v>
                </c:pt>
                <c:pt idx="247">
                  <c:v>-1.935844817156804E-8</c:v>
                </c:pt>
                <c:pt idx="248">
                  <c:v>-1.9453186640484461E-8</c:v>
                </c:pt>
                <c:pt idx="249">
                  <c:v>-1.9548637397089461E-8</c:v>
                </c:pt>
                <c:pt idx="250">
                  <c:v>-1.9644807370134859E-8</c:v>
                </c:pt>
                <c:pt idx="251">
                  <c:v>-1.9741703408746261E-8</c:v>
                </c:pt>
                <c:pt idx="252">
                  <c:v>-1.9839332264672759E-8</c:v>
                </c:pt>
                <c:pt idx="253">
                  <c:v>-1.9937700579908458E-8</c:v>
                </c:pt>
                <c:pt idx="254">
                  <c:v>-2.0036814875132243E-8</c:v>
                </c:pt>
                <c:pt idx="255">
                  <c:v>-2.013668153955443E-8</c:v>
                </c:pt>
                <c:pt idx="256">
                  <c:v>-2.0237306822056585E-8</c:v>
                </c:pt>
                <c:pt idx="257">
                  <c:v>-2.0338696822928831E-8</c:v>
                </c:pt>
                <c:pt idx="258">
                  <c:v>-2.0440857485899694E-8</c:v>
                </c:pt>
                <c:pt idx="259">
                  <c:v>-2.0543794592163452E-8</c:v>
                </c:pt>
                <c:pt idx="260">
                  <c:v>-2.0647513756922079E-8</c:v>
                </c:pt>
                <c:pt idx="261">
                  <c:v>-2.0752020430332699E-8</c:v>
                </c:pt>
                <c:pt idx="262">
                  <c:v>-2.0857319903163493E-8</c:v>
                </c:pt>
                <c:pt idx="263">
                  <c:v>-2.0963417323385646E-8</c:v>
                </c:pt>
                <c:pt idx="264">
                  <c:v>-2.1070317720202106E-8</c:v>
                </c:pt>
                <c:pt idx="265">
                  <c:v>-2.1178026038844925E-8</c:v>
                </c:pt>
                <c:pt idx="266">
                  <c:v>-2.1286547187927407E-8</c:v>
                </c:pt>
                <c:pt idx="267">
                  <c:v>-2.1395886093094647E-8</c:v>
                </c:pt>
                <c:pt idx="268">
                  <c:v>-2.1506047763324085E-8</c:v>
                </c:pt>
                <c:pt idx="269">
                  <c:v>-2.1617037361258559E-8</c:v>
                </c:pt>
                <c:pt idx="270">
                  <c:v>-2.1728860276670174E-8</c:v>
                </c:pt>
                <c:pt idx="271">
                  <c:v>-2.1841522198448157E-8</c:v>
                </c:pt>
                <c:pt idx="272">
                  <c:v>-2.1955029183572752E-8</c:v>
                </c:pt>
                <c:pt idx="273">
                  <c:v>-2.2069387716411201E-8</c:v>
                </c:pt>
                <c:pt idx="274">
                  <c:v>-2.2184604757433957E-8</c:v>
                </c:pt>
                <c:pt idx="275">
                  <c:v>-2.2300687779727274E-8</c:v>
                </c:pt>
                <c:pt idx="276">
                  <c:v>-2.2417644786117479E-8</c:v>
                </c:pt>
                <c:pt idx="277">
                  <c:v>-2.2535484317123658E-8</c:v>
                </c:pt>
                <c:pt idx="278">
                  <c:v>-2.2654215440863313E-8</c:v>
                </c:pt>
                <c:pt idx="279">
                  <c:v>-2.2773847732925417E-8</c:v>
                </c:pt>
                <c:pt idx="280">
                  <c:v>-2.2894391249898829E-8</c:v>
                </c:pt>
                <c:pt idx="281">
                  <c:v>-2.3015856495662349E-8</c:v>
                </c:pt>
                <c:pt idx="282">
                  <c:v>-2.3138254393237878E-8</c:v>
                </c:pt>
                <c:pt idx="283">
                  <c:v>-2.3261596254475545E-8</c:v>
                </c:pt>
                <c:pt idx="284">
                  <c:v>-2.3385893771246174E-8</c:v>
                </c:pt>
                <c:pt idx="285">
                  <c:v>-2.3511159012322356E-8</c:v>
                </c:pt>
                <c:pt idx="286">
                  <c:v>-2.3637404438318948E-8</c:v>
                </c:pt>
                <c:pt idx="287">
                  <c:v>-2.37646429370088E-8</c:v>
                </c:pt>
                <c:pt idx="288">
                  <c:v>-2.3892887868728374E-8</c:v>
                </c:pt>
                <c:pt idx="289">
                  <c:v>-2.4022153138033612E-8</c:v>
                </c:pt>
                <c:pt idx="290">
                  <c:v>-2.4152453260975416E-8</c:v>
                </c:pt>
                <c:pt idx="291">
                  <c:v>-2.4283803448544684E-8</c:v>
                </c:pt>
                <c:pt idx="292">
                  <c:v>-2.4416219672090473E-8</c:v>
                </c:pt>
                <c:pt idx="293">
                  <c:v>-2.4549718718927275E-8</c:v>
                </c:pt>
                <c:pt idx="294">
                  <c:v>-2.4684318227522089E-8</c:v>
                </c:pt>
                <c:pt idx="295">
                  <c:v>-2.4820036666720069E-8</c:v>
                </c:pt>
                <c:pt idx="296">
                  <c:v>-2.4956893295461012E-8</c:v>
                </c:pt>
                <c:pt idx="297">
                  <c:v>-2.5094908042707958E-8</c:v>
                </c:pt>
                <c:pt idx="298">
                  <c:v>-2.5234101335536738E-8</c:v>
                </c:pt>
                <c:pt idx="299">
                  <c:v>-2.5374493875467573E-8</c:v>
                </c:pt>
                <c:pt idx="300">
                  <c:v>-2.551610633404653E-8</c:v>
                </c:pt>
                <c:pt idx="301">
                  <c:v>-2.5658959023378174E-8</c:v>
                </c:pt>
                <c:pt idx="302">
                  <c:v>-2.5803071516376701E-8</c:v>
                </c:pt>
                <c:pt idx="303">
                  <c:v>-2.5948462250640831E-8</c:v>
                </c:pt>
                <c:pt idx="304">
                  <c:v>-2.6095148144036775E-8</c:v>
                </c:pt>
                <c:pt idx="305">
                  <c:v>-2.6243144238739262E-8</c:v>
                </c:pt>
                <c:pt idx="306">
                  <c:v>-2.6392463409794852E-8</c:v>
                </c:pt>
                <c:pt idx="307">
                  <c:v>-2.6543116159278794E-8</c:v>
                </c:pt>
                <c:pt idx="308">
                  <c:v>-2.6695110524287699E-8</c:v>
                </c:pt>
                <c:pt idx="309">
                  <c:v>-2.6848452103572573E-8</c:v>
                </c:pt>
                <c:pt idx="310">
                  <c:v>-2.7003144234210185E-8</c:v>
                </c:pt>
                <c:pt idx="311">
                  <c:v>-2.7159188297931447E-8</c:v>
                </c:pt>
                <c:pt idx="312">
                  <c:v>-2.731658416189733E-8</c:v>
                </c:pt>
                <c:pt idx="313">
                  <c:v>-2.7475330730094906E-8</c:v>
                </c:pt>
                <c:pt idx="314">
                  <c:v>-2.7635426557126017E-8</c:v>
                </c:pt>
                <c:pt idx="315">
                  <c:v>-2.7796870532093993E-8</c:v>
                </c:pt>
                <c:pt idx="316">
                  <c:v>-2.7959662533841074E-8</c:v>
                </c:pt>
                <c:pt idx="317">
                  <c:v>-2.8123804053683348E-8</c:v>
                </c:pt>
                <c:pt idx="318">
                  <c:v>-2.8289298736912575E-8</c:v>
                </c:pt>
                <c:pt idx="319">
                  <c:v>-2.8456152778907774E-8</c:v>
                </c:pt>
                <c:pt idx="320">
                  <c:v>-2.8624375192566263E-8</c:v>
                </c:pt>
                <c:pt idx="321">
                  <c:v>-2.879397788176312E-8</c:v>
                </c:pt>
                <c:pt idx="322">
                  <c:v>-2.8964975542163797E-8</c:v>
                </c:pt>
                <c:pt idx="323">
                  <c:v>-2.9137385399421273E-8</c:v>
                </c:pt>
                <c:pt idx="324">
                  <c:v>-2.9311226804095179E-8</c:v>
                </c:pt>
                <c:pt idx="325">
                  <c:v>-2.9486520698204673E-8</c:v>
                </c:pt>
                <c:pt idx="326">
                  <c:v>-2.9663289016490066E-8</c:v>
                </c:pt>
                <c:pt idx="327">
                  <c:v>-2.9841554058251839E-8</c:v>
                </c:pt>
                <c:pt idx="328">
                  <c:v>-3.0021337893102189E-8</c:v>
                </c:pt>
                <c:pt idx="329">
                  <c:v>-3.0202661840308548E-8</c:v>
                </c:pt>
                <c:pt idx="330">
                  <c:v>-3.0385546043441659E-8</c:v>
                </c:pt>
                <c:pt idx="331">
                  <c:v>-3.0570009208355177E-8</c:v>
                </c:pt>
                <c:pt idx="332">
                  <c:v>-3.0756068497113879E-8</c:v>
                </c:pt>
                <c:pt idx="333">
                  <c:v>-3.0943739611380184E-8</c:v>
                </c:pt>
                <c:pt idx="334">
                  <c:v>-3.1133037046773729E-8</c:v>
                </c:pt>
                <c:pt idx="335">
                  <c:v>-3.132397447634551E-8</c:v>
                </c:pt>
                <c:pt idx="336">
                  <c:v>-3.1516565288339876E-8</c:v>
                </c:pt>
                <c:pt idx="337">
                  <c:v>-3.1710823189527584E-8</c:v>
                </c:pt>
                <c:pt idx="338">
                  <c:v>-3.1906762843913688E-8</c:v>
                </c:pt>
                <c:pt idx="339">
                  <c:v>-3.2104400525785878E-8</c:v>
                </c:pt>
                <c:pt idx="340">
                  <c:v>-3.23037546699724E-8</c:v>
                </c:pt>
                <c:pt idx="341">
                  <c:v>-3.2504846338126681E-8</c:v>
                </c:pt>
                <c:pt idx="342">
                  <c:v>-3.2707699545038971E-8</c:v>
                </c:pt>
                <c:pt idx="343">
                  <c:v>-3.2912341373405684E-8</c:v>
                </c:pt>
                <c:pt idx="344">
                  <c:v>-3.3118801908228563E-8</c:v>
                </c:pt>
                <c:pt idx="345">
                  <c:v>-3.3327113964662971E-8</c:v>
                </c:pt>
                <c:pt idx="346">
                  <c:v>-3.3537312610041617E-8</c:v>
                </c:pt>
                <c:pt idx="347">
                  <c:v>-3.374943450885718E-8</c:v>
                </c:pt>
                <c:pt idx="348">
                  <c:v>-3.396351713585897E-8</c:v>
                </c:pt>
                <c:pt idx="349">
                  <c:v>-3.4179597873435678E-8</c:v>
                </c:pt>
                <c:pt idx="350">
                  <c:v>-3.4397713087558688E-8</c:v>
                </c:pt>
                <c:pt idx="351">
                  <c:v>-3.4617897242289999E-8</c:v>
                </c:pt>
                <c:pt idx="352">
                  <c:v>-3.4840182065767408E-8</c:v>
                </c:pt>
                <c:pt idx="353">
                  <c:v>-3.5064595891558356E-8</c:v>
                </c:pt>
                <c:pt idx="354">
                  <c:v>-3.5291163177556513E-8</c:v>
                </c:pt>
                <c:pt idx="355">
                  <c:v>-3.551990428987403E-8</c:v>
                </c:pt>
                <c:pt idx="356">
                  <c:v>-3.5750835537819405E-8</c:v>
                </c:pt>
                <c:pt idx="357">
                  <c:v>-3.5983969469396628E-8</c:v>
                </c:pt>
                <c:pt idx="358">
                  <c:v>-3.6219315438661442E-8</c:v>
                </c:pt>
                <c:pt idx="359">
                  <c:v>-3.645688038357512E-8</c:v>
                </c:pt>
                <c:pt idx="360">
                  <c:v>-3.6696669781001413E-8</c:v>
                </c:pt>
                <c:pt idx="361">
                  <c:v>-3.6938688707195488E-8</c:v>
                </c:pt>
                <c:pt idx="362">
                  <c:v>-3.7182942935344415E-8</c:v>
                </c:pt>
                <c:pt idx="363">
                  <c:v>-3.7429439982445591E-8</c:v>
                </c:pt>
                <c:pt idx="364">
                  <c:v>-3.767819004845662E-8</c:v>
                </c:pt>
                <c:pt idx="365">
                  <c:v>-3.7929206762095409E-8</c:v>
                </c:pt>
                <c:pt idx="366">
                  <c:v>-3.8182507704186588E-8</c:v>
                </c:pt>
                <c:pt idx="367">
                  <c:v>-3.8438114671851108E-8</c:v>
                </c:pt>
                <c:pt idx="368">
                  <c:v>-3.8696053651334983E-8</c:v>
                </c:pt>
                <c:pt idx="369">
                  <c:v>-3.8956354547642371E-8</c:v>
                </c:pt>
                <c:pt idx="370">
                  <c:v>-3.9219050654429624E-8</c:v>
                </c:pt>
                <c:pt idx="371">
                  <c:v>-3.9484177946420039E-8</c:v>
                </c:pt>
                <c:pt idx="372">
                  <c:v>-3.9751774247282453E-8</c:v>
                </c:pt>
                <c:pt idx="373">
                  <c:v>-4.0021878317433856E-8</c:v>
                </c:pt>
                <c:pt idx="374">
                  <c:v>-4.0294528956447051E-8</c:v>
                </c:pt>
                <c:pt idx="375">
                  <c:v>-4.0569764144951434E-8</c:v>
                </c:pt>
                <c:pt idx="376">
                  <c:v>-4.0847620329742946E-8</c:v>
                </c:pt>
                <c:pt idx="377">
                  <c:v>-4.1128131846835842E-8</c:v>
                </c:pt>
                <c:pt idx="378">
                  <c:v>-4.1411330535930741E-8</c:v>
                </c:pt>
                <c:pt idx="379">
                  <c:v>-4.1697245553462023E-8</c:v>
                </c:pt>
                <c:pt idx="380">
                  <c:v>-4.1985903361157711E-8</c:v>
                </c:pt>
                <c:pt idx="381">
                  <c:v>-4.2277327906586368E-8</c:v>
                </c:pt>
                <c:pt idx="382">
                  <c:v>-4.2571540940352762E-8</c:v>
                </c:pt>
                <c:pt idx="383">
                  <c:v>-4.2868562458345143E-8</c:v>
                </c:pt>
                <c:pt idx="384">
                  <c:v>-4.3168411208252515E-8</c:v>
                </c:pt>
                <c:pt idx="385">
                  <c:v>-4.3471105246470332E-8</c:v>
                </c:pt>
                <c:pt idx="386">
                  <c:v>-4.3776662500428932E-8</c:v>
                </c:pt>
                <c:pt idx="387">
                  <c:v>-4.4085101303619896E-8</c:v>
                </c:pt>
                <c:pt idx="388">
                  <c:v>-4.439644090122874E-8</c:v>
                </c:pt>
                <c:pt idx="389">
                  <c:v>-4.4710701860084788E-8</c:v>
                </c:pt>
                <c:pt idx="390">
                  <c:v>-4.5027906441886932E-8</c:v>
                </c:pt>
                <c:pt idx="391">
                  <c:v>-4.5348078882047425E-8</c:v>
                </c:pt>
                <c:pt idx="392">
                  <c:v>-4.5671245588129586E-8</c:v>
                </c:pt>
                <c:pt idx="393">
                  <c:v>-4.5997435277262327E-8</c:v>
                </c:pt>
                <c:pt idx="394">
                  <c:v>-4.6326679008889527E-8</c:v>
                </c:pt>
                <c:pt idx="395">
                  <c:v>-4.6659010184725277E-8</c:v>
                </c:pt>
                <c:pt idx="396">
                  <c:v>-4.6994464454259024E-8</c:v>
                </c:pt>
                <c:pt idx="397">
                  <c:v>-4.7333079559829678E-8</c:v>
                </c:pt>
                <c:pt idx="398">
                  <c:v>-4.7674895116152812E-8</c:v>
                </c:pt>
                <c:pt idx="399">
                  <c:v>-4.8019952313497965E-8</c:v>
                </c:pt>
                <c:pt idx="400">
                  <c:v>-4.8368293568105128E-8</c:v>
                </c:pt>
                <c:pt idx="401">
                  <c:v>-4.8719962100637741E-8</c:v>
                </c:pt>
                <c:pt idx="402">
                  <c:v>-4.9075001476524005E-8</c:v>
                </c:pt>
                <c:pt idx="403">
                  <c:v>-4.9433455086796028E-8</c:v>
                </c:pt>
                <c:pt idx="404">
                  <c:v>-4.9795365621850195E-8</c:v>
                </c:pt>
                <c:pt idx="405">
                  <c:v>-5.016077454795625E-8</c:v>
                </c:pt>
                <c:pt idx="406">
                  <c:v>-5.0529721596718436E-8</c:v>
                </c:pt>
                <c:pt idx="407">
                  <c:v>-5.0902244318064114E-8</c:v>
                </c:pt>
                <c:pt idx="408">
                  <c:v>-5.1278377702662702E-8</c:v>
                </c:pt>
                <c:pt idx="409">
                  <c:v>-5.1658153925560767E-8</c:v>
                </c:pt>
                <c:pt idx="410">
                  <c:v>-5.2041602198865167E-8</c:v>
                </c:pt>
                <c:pt idx="411">
                  <c:v>-5.242874874461309E-8</c:v>
                </c:pt>
                <c:pt idx="412">
                  <c:v>-5.2819616930219996E-8</c:v>
                </c:pt>
                <c:pt idx="413">
                  <c:v>-5.3214227501664996E-8</c:v>
                </c:pt>
                <c:pt idx="414">
                  <c:v>-5.3612598959814553E-8</c:v>
                </c:pt>
                <c:pt idx="415">
                  <c:v>-5.401474798834299E-8</c:v>
                </c:pt>
                <c:pt idx="416">
                  <c:v>-5.4420689948561729E-8</c:v>
                </c:pt>
                <c:pt idx="417">
                  <c:v>-5.4830439395286698E-8</c:v>
                </c:pt>
                <c:pt idx="418">
                  <c:v>-5.5244010556427105E-8</c:v>
                </c:pt>
                <c:pt idx="419">
                  <c:v>-5.5661417778935126E-8</c:v>
                </c:pt>
                <c:pt idx="420">
                  <c:v>-5.6082675868174617E-8</c:v>
                </c:pt>
                <c:pt idx="421">
                  <c:v>-5.6507800318901844E-8</c:v>
                </c:pt>
                <c:pt idx="422">
                  <c:v>-5.6936807423051926E-8</c:v>
                </c:pt>
                <c:pt idx="423">
                  <c:v>-5.7369714254834996E-8</c:v>
                </c:pt>
                <c:pt idx="424">
                  <c:v>-5.7806538523936936E-8</c:v>
                </c:pt>
                <c:pt idx="425">
                  <c:v>-5.8247298330053595E-8</c:v>
                </c:pt>
                <c:pt idx="426">
                  <c:v>-5.8692011828634135E-8</c:v>
                </c:pt>
                <c:pt idx="427">
                  <c:v>-5.9140696847908854E-8</c:v>
                </c:pt>
                <c:pt idx="428">
                  <c:v>-5.9593370505584743E-8</c:v>
                </c:pt>
                <c:pt idx="429">
                  <c:v>-6.0050048818389907E-8</c:v>
                </c:pt>
                <c:pt idx="430">
                  <c:v>-6.0510746387120537E-8</c:v>
                </c:pt>
                <c:pt idx="431">
                  <c:v>-6.0975476143284935E-8</c:v>
                </c:pt>
                <c:pt idx="432">
                  <c:v>-6.1444249191119532E-8</c:v>
                </c:pt>
                <c:pt idx="433">
                  <c:v>-6.1917074749428906E-8</c:v>
                </c:pt>
                <c:pt idx="434">
                  <c:v>-6.2393960190603228E-8</c:v>
                </c:pt>
                <c:pt idx="435">
                  <c:v>-6.2874911152941652E-8</c:v>
                </c:pt>
                <c:pt idx="436">
                  <c:v>-6.3359931718698291E-8</c:v>
                </c:pt>
                <c:pt idx="437">
                  <c:v>-6.3849024617191562E-8</c:v>
                </c:pt>
                <c:pt idx="438">
                  <c:v>-6.4342191410365559E-8</c:v>
                </c:pt>
                <c:pt idx="439">
                  <c:v>-6.4839432663089546E-8</c:v>
                </c:pt>
                <c:pt idx="440">
                  <c:v>-6.5340748024667877E-8</c:v>
                </c:pt>
                <c:pt idx="441">
                  <c:v>-6.5846136228497868E-8</c:v>
                </c:pt>
                <c:pt idx="442">
                  <c:v>-6.6355594995212797E-8</c:v>
                </c:pt>
                <c:pt idx="443">
                  <c:v>-6.6869120814407369E-8</c:v>
                </c:pt>
                <c:pt idx="444">
                  <c:v>-6.7386708631705981E-8</c:v>
                </c:pt>
                <c:pt idx="445">
                  <c:v>-6.7908351462873996E-8</c:v>
                </c:pt>
                <c:pt idx="446">
                  <c:v>-6.843403993096998E-8</c:v>
                </c:pt>
                <c:pt idx="447">
                  <c:v>-6.8963761776630468E-8</c:v>
                </c:pt>
                <c:pt idx="448">
                  <c:v>-6.9497501376512228E-8</c:v>
                </c:pt>
                <c:pt idx="449">
                  <c:v>-7.0035239285175147E-8</c:v>
                </c:pt>
                <c:pt idx="450">
                  <c:v>-7.0576951827936502E-8</c:v>
                </c:pt>
                <c:pt idx="451">
                  <c:v>-7.1122610777713289E-8</c:v>
                </c:pt>
                <c:pt idx="452">
                  <c:v>-7.1672183106017142E-8</c:v>
                </c:pt>
                <c:pt idx="453">
                  <c:v>-7.2225630836042637E-8</c:v>
                </c:pt>
                <c:pt idx="454">
                  <c:v>-7.2782910974251368E-8</c:v>
                </c:pt>
                <c:pt idx="455">
                  <c:v>-7.3343975513639654E-8</c:v>
                </c:pt>
                <c:pt idx="456">
                  <c:v>-7.3908771499927045E-8</c:v>
                </c:pt>
                <c:pt idx="457">
                  <c:v>-7.4477241128447848E-8</c:v>
                </c:pt>
                <c:pt idx="458">
                  <c:v>-7.5049321852630471E-8</c:v>
                </c:pt>
                <c:pt idx="459">
                  <c:v>-7.5624946479099007E-8</c:v>
                </c:pt>
                <c:pt idx="460">
                  <c:v>-7.6204043232682924E-8</c:v>
                </c:pt>
                <c:pt idx="461">
                  <c:v>-7.6786535771795026E-8</c:v>
                </c:pt>
                <c:pt idx="462">
                  <c:v>-7.7372343131397428E-8</c:v>
                </c:pt>
                <c:pt idx="463">
                  <c:v>-7.7961379584167446E-8</c:v>
                </c:pt>
                <c:pt idx="464">
                  <c:v>-7.8553554416582953E-8</c:v>
                </c:pt>
                <c:pt idx="465">
                  <c:v>-7.9148771620649409E-8</c:v>
                </c:pt>
                <c:pt idx="466">
                  <c:v>-7.974692949390556E-8</c:v>
                </c:pt>
                <c:pt idx="467">
                  <c:v>-8.0347920159054934E-8</c:v>
                </c:pt>
                <c:pt idx="468">
                  <c:v>-8.0951629006404615E-8</c:v>
                </c:pt>
                <c:pt idx="469">
                  <c:v>-8.155793407856979E-8</c:v>
                </c:pt>
                <c:pt idx="470">
                  <c:v>-8.2166705415992531E-8</c:v>
                </c:pt>
                <c:pt idx="471">
                  <c:v>-8.2777804373318329E-8</c:v>
                </c:pt>
                <c:pt idx="472">
                  <c:v>-8.3391082933414362E-8</c:v>
                </c:pt>
                <c:pt idx="473">
                  <c:v>-8.4006383043453337E-8</c:v>
                </c:pt>
                <c:pt idx="474">
                  <c:v>-8.4623535995737864E-8</c:v>
                </c:pt>
                <c:pt idx="475">
                  <c:v>-8.5242361867624996E-8</c:v>
                </c:pt>
                <c:pt idx="476">
                  <c:v>-8.586266905628073E-8</c:v>
                </c:pt>
                <c:pt idx="477">
                  <c:v>-8.6484253912195298E-8</c:v>
                </c:pt>
                <c:pt idx="478">
                  <c:v>-8.7106900497275912E-8</c:v>
                </c:pt>
                <c:pt idx="479">
                  <c:v>-8.7730380464510811E-8</c:v>
                </c:pt>
                <c:pt idx="480">
                  <c:v>-8.8354453061068429E-8</c:v>
                </c:pt>
                <c:pt idx="481">
                  <c:v>-8.8978865252253313E-8</c:v>
                </c:pt>
                <c:pt idx="482">
                  <c:v>-8.9603351968055573E-8</c:v>
                </c:pt>
                <c:pt idx="483">
                  <c:v>-9.0227636447530211E-8</c:v>
                </c:pt>
                <c:pt idx="484">
                  <c:v>-9.0851430652820993E-8</c:v>
                </c:pt>
                <c:pt idx="485">
                  <c:v>-9.1474435775214167E-8</c:v>
                </c:pt>
                <c:pt idx="486">
                  <c:v>-9.2096342801697378E-8</c:v>
                </c:pt>
                <c:pt idx="487">
                  <c:v>-9.2716833129038361E-8</c:v>
                </c:pt>
                <c:pt idx="488">
                  <c:v>-9.3335579280439484E-8</c:v>
                </c:pt>
                <c:pt idx="489">
                  <c:v>-9.3952245700674861E-8</c:v>
                </c:pt>
                <c:pt idx="490">
                  <c:v>-9.4566489716107635E-8</c:v>
                </c:pt>
                <c:pt idx="491">
                  <c:v>-9.5177962712740547E-8</c:v>
                </c:pt>
                <c:pt idx="492">
                  <c:v>-9.5786311577790103E-8</c:v>
                </c:pt>
                <c:pt idx="493">
                  <c:v>-9.6391180581390389E-8</c:v>
                </c:pt>
                <c:pt idx="494">
                  <c:v>-9.6992213757426593E-8</c:v>
                </c:pt>
                <c:pt idx="495">
                  <c:v>-9.7589057976654528E-8</c:v>
                </c:pt>
                <c:pt idx="496">
                  <c:v>-9.8181366831690747E-8</c:v>
                </c:pt>
                <c:pt idx="497">
                  <c:v>-9.8768805535063205E-8</c:v>
                </c:pt>
                <c:pt idx="498">
                  <c:v>-9.9351056987406747E-8</c:v>
                </c:pt>
                <c:pt idx="499">
                  <c:v>-9.9927829232361408E-8</c:v>
                </c:pt>
                <c:pt idx="500">
                  <c:v>-1.0049886446262037E-7</c:v>
                </c:pt>
                <c:pt idx="501">
                  <c:v>-1.0106394977130403E-7</c:v>
                </c:pt>
                <c:pt idx="502">
                  <c:v>-1.0162292981156699E-7</c:v>
                </c:pt>
                <c:pt idx="503">
                  <c:v>-1.0217572151377421E-7</c:v>
                </c:pt>
                <c:pt idx="504">
                  <c:v>-1.0272233096696601E-7</c:v>
                </c:pt>
                <c:pt idx="505">
                  <c:v>-1.0326287254519323E-7</c:v>
                </c:pt>
                <c:pt idx="506">
                  <c:v>-1.0379759024326513E-7</c:v>
                </c:pt>
                <c:pt idx="507">
                  <c:v>-1.0432688114912429E-7</c:v>
                </c:pt>
                <c:pt idx="508">
                  <c:v>-1.0485132084780424E-7</c:v>
                </c:pt>
                <c:pt idx="509">
                  <c:v>-1.0537169037652131E-7</c:v>
                </c:pt>
                <c:pt idx="510">
                  <c:v>-1.0588900428300021E-7</c:v>
                </c:pt>
                <c:pt idx="511">
                  <c:v>-1.0640453903881923E-7</c:v>
                </c:pt>
                <c:pt idx="512">
                  <c:v>-1.0691986096558723E-7</c:v>
                </c:pt>
                <c:pt idx="513">
                  <c:v>-1.0743685255961237E-7</c:v>
                </c:pt>
                <c:pt idx="514">
                  <c:v>-1.0795773591520916E-7</c:v>
                </c:pt>
                <c:pt idx="515">
                  <c:v>-1.0848509177848129E-7</c:v>
                </c:pt>
                <c:pt idx="516">
                  <c:v>-1.0902187260593739E-7</c:v>
                </c:pt>
                <c:pt idx="517">
                  <c:v>-1.0957140793225823E-7</c:v>
                </c:pt>
                <c:pt idx="518">
                  <c:v>-1.1013740034666124E-7</c:v>
                </c:pt>
                <c:pt idx="519">
                  <c:v>-1.1072391045251324E-7</c:v>
                </c:pt>
                <c:pt idx="520">
                  <c:v>-1.1133532946232433E-7</c:v>
                </c:pt>
                <c:pt idx="521">
                  <c:v>-1.1197633837934513E-7</c:v>
                </c:pt>
                <c:pt idx="522">
                  <c:v>-1.1265185321384331E-7</c:v>
                </c:pt>
                <c:pt idx="523">
                  <c:v>-1.133669563661653E-7</c:v>
                </c:pt>
                <c:pt idx="524">
                  <c:v>-1.1412681495199523E-7</c:v>
                </c:pt>
                <c:pt idx="525">
                  <c:v>-1.1493658779853129E-7</c:v>
                </c:pt>
                <c:pt idx="526">
                  <c:v>-1.158013237151993E-7</c:v>
                </c:pt>
                <c:pt idx="527">
                  <c:v>-1.1672585457380341E-7</c:v>
                </c:pt>
                <c:pt idx="528">
                  <c:v>-1.1771468769159639E-7</c:v>
                </c:pt>
                <c:pt idx="529">
                  <c:v>-1.1877190283151429E-7</c:v>
                </c:pt>
                <c:pt idx="530">
                  <c:v>-1.1990105986496531E-7</c:v>
                </c:pt>
                <c:pt idx="531">
                  <c:v>-1.2110512362729018E-7</c:v>
                </c:pt>
                <c:pt idx="532">
                  <c:v>-1.2238641285601015E-7</c:v>
                </c:pt>
                <c:pt idx="533">
                  <c:v>-1.2374658002702224E-7</c:v>
                </c:pt>
                <c:pt idx="534">
                  <c:v>-1.2518662864909701E-7</c:v>
                </c:pt>
                <c:pt idx="535">
                  <c:v>-1.2670697389468329E-7</c:v>
                </c:pt>
                <c:pt idx="536">
                  <c:v>-1.2830755141721727E-7</c:v>
                </c:pt>
                <c:pt idx="537">
                  <c:v>-1.299879778815892E-7</c:v>
                </c:pt>
                <c:pt idx="538">
                  <c:v>-1.3174776488883928E-7</c:v>
                </c:pt>
                <c:pt idx="539">
                  <c:v>-1.3358658597476524E-7</c:v>
                </c:pt>
                <c:pt idx="540">
                  <c:v>-1.3550459387404642E-7</c:v>
                </c:pt>
                <c:pt idx="541">
                  <c:v>-1.3750278255201636E-7</c:v>
                </c:pt>
                <c:pt idx="542">
                  <c:v>-1.3958338553697519E-7</c:v>
                </c:pt>
                <c:pt idx="543">
                  <c:v>-1.4175029900334401E-7</c:v>
                </c:pt>
                <c:pt idx="544">
                  <c:v>-1.4400951487153532E-7</c:v>
                </c:pt>
                <c:pt idx="545">
                  <c:v>-1.4636954611146223E-7</c:v>
                </c:pt>
                <c:pt idx="546">
                  <c:v>-1.4884182366769738E-7</c:v>
                </c:pt>
                <c:pt idx="547">
                  <c:v>-1.5144104211136848E-7</c:v>
                </c:pt>
                <c:pt idx="548">
                  <c:v>-1.5418542947860429E-7</c:v>
                </c:pt>
                <c:pt idx="549">
                  <c:v>-1.5709691631953236E-7</c:v>
                </c:pt>
                <c:pt idx="550">
                  <c:v>-1.6020117944843037E-7</c:v>
                </c:pt>
                <c:pt idx="551">
                  <c:v>-1.6352753826606734E-7</c:v>
                </c:pt>
                <c:pt idx="552">
                  <c:v>-1.6710868524937948E-7</c:v>
                </c:pt>
                <c:pt idx="553">
                  <c:v>-1.7098023793865939E-7</c:v>
                </c:pt>
                <c:pt idx="554">
                  <c:v>-1.7518010685566336E-7</c:v>
                </c:pt>
                <c:pt idx="555">
                  <c:v>-1.7974768291741338E-7</c:v>
                </c:pt>
                <c:pt idx="556">
                  <c:v>-1.8472285748554744E-7</c:v>
                </c:pt>
                <c:pt idx="557">
                  <c:v>-1.9014489877619149E-7</c:v>
                </c:pt>
                <c:pt idx="558">
                  <c:v>-1.9605121913281367E-7</c:v>
                </c:pt>
                <c:pt idx="559">
                  <c:v>-2.0247607663663605E-7</c:v>
                </c:pt>
                <c:pt idx="560">
                  <c:v>-2.0944926303503348E-7</c:v>
                </c:pt>
                <c:pt idx="561">
                  <c:v>-2.1699483446479064E-7</c:v>
                </c:pt>
                <c:pt idx="562">
                  <c:v>-2.2512994427487359E-7</c:v>
                </c:pt>
                <c:pt idx="563">
                  <c:v>-2.3386383589103974E-7</c:v>
                </c:pt>
                <c:pt idx="564">
                  <c:v>-2.4319704845854149E-7</c:v>
                </c:pt>
                <c:pt idx="565">
                  <c:v>-2.5312087979475057E-7</c:v>
                </c:pt>
                <c:pt idx="566">
                  <c:v>-2.6361713919114582E-7</c:v>
                </c:pt>
                <c:pt idx="567">
                  <c:v>-2.7465820947974788E-7</c:v>
                </c:pt>
                <c:pt idx="568">
                  <c:v>-2.8620742291219258E-7</c:v>
                </c:pt>
                <c:pt idx="569">
                  <c:v>-2.982197413006347E-7</c:v>
                </c:pt>
                <c:pt idx="570">
                  <c:v>-3.1064271761702861E-7</c:v>
                </c:pt>
                <c:pt idx="571">
                  <c:v>-3.2341770582693842E-7</c:v>
                </c:pt>
                <c:pt idx="572">
                  <c:v>-3.3648127897995569E-7</c:v>
                </c:pt>
                <c:pt idx="573">
                  <c:v>-3.4976681188283858E-7</c:v>
                </c:pt>
                <c:pt idx="574">
                  <c:v>-3.6320618605630018E-7</c:v>
                </c:pt>
                <c:pt idx="575">
                  <c:v>-3.7673157767237429E-7</c:v>
                </c:pt>
                <c:pt idx="576">
                  <c:v>-3.902772963357968E-7</c:v>
                </c:pt>
                <c:pt idx="577">
                  <c:v>-4.0378164959752307E-7</c:v>
                </c:pt>
                <c:pt idx="578">
                  <c:v>-4.1718881514046462E-7</c:v>
                </c:pt>
                <c:pt idx="579">
                  <c:v>-4.3045070880883766E-7</c:v>
                </c:pt>
                <c:pt idx="580">
                  <c:v>-4.4352883809321081E-7</c:v>
                </c:pt>
                <c:pt idx="581">
                  <c:v>-4.5639613078640977E-7</c:v>
                </c:pt>
                <c:pt idx="582">
                  <c:v>-4.6903872235641817E-7</c:v>
                </c:pt>
                <c:pt idx="583">
                  <c:v>-4.814576761829073E-7</c:v>
                </c:pt>
                <c:pt idx="584">
                  <c:v>-4.9367059955793605E-7</c:v>
                </c:pt>
                <c:pt idx="585">
                  <c:v>-5.057131037481972E-7</c:v>
                </c:pt>
                <c:pt idx="586">
                  <c:v>-5.1764004419871755E-7</c:v>
                </c:pt>
                <c:pt idx="587">
                  <c:v>-5.2952646515079182E-7</c:v>
                </c:pt>
                <c:pt idx="588">
                  <c:v>-5.4146816720776719E-7</c:v>
                </c:pt>
                <c:pt idx="589">
                  <c:v>-5.5358181598407576E-7</c:v>
                </c:pt>
                <c:pt idx="590">
                  <c:v>-5.6600451762974998E-7</c:v>
                </c:pt>
                <c:pt idx="591">
                  <c:v>-5.7889280210740792E-7</c:v>
                </c:pt>
                <c:pt idx="592">
                  <c:v>-5.9242097874396059E-7</c:v>
                </c:pt>
                <c:pt idx="593">
                  <c:v>-6.0677885692933471E-7</c:v>
                </c:pt>
                <c:pt idx="594">
                  <c:v>-6.2216885821304547E-7</c:v>
                </c:pt>
                <c:pt idx="595">
                  <c:v>-6.3880258174061794E-7</c:v>
                </c:pt>
                <c:pt idx="596">
                  <c:v>-6.5689691646133824E-7</c:v>
                </c:pt>
                <c:pt idx="597">
                  <c:v>-6.766698235074311E-7</c:v>
                </c:pt>
                <c:pt idx="598">
                  <c:v>-6.9833592999213323E-7</c:v>
                </c:pt>
                <c:pt idx="599">
                  <c:v>-7.221020854340725E-7</c:v>
                </c:pt>
                <c:pt idx="600">
                  <c:v>-7.4816303004637159E-7</c:v>
                </c:pt>
                <c:pt idx="601">
                  <c:v>-7.766973086717869E-7</c:v>
                </c:pt>
                <c:pt idx="602">
                  <c:v>-8.0786354282051258E-7</c:v>
                </c:pt>
                <c:pt idx="603">
                  <c:v>-8.4179713595685915E-7</c:v>
                </c:pt>
                <c:pt idx="604">
                  <c:v>-8.7860745212052429E-7</c:v>
                </c:pt>
                <c:pt idx="605">
                  <c:v>-9.1837546921205324E-7</c:v>
                </c:pt>
                <c:pt idx="606">
                  <c:v>-9.6115187292379479E-7</c:v>
                </c:pt>
                <c:pt idx="607">
                  <c:v>-1.0069555312173431E-6</c:v>
                </c:pt>
                <c:pt idx="608">
                  <c:v>-1.0557722714642816E-6</c:v>
                </c:pt>
                <c:pt idx="609">
                  <c:v>-1.1075538805055025E-6</c:v>
                </c:pt>
                <c:pt idx="610">
                  <c:v>-1.1622172580983729E-6</c:v>
                </c:pt>
                <c:pt idx="611">
                  <c:v>-1.2196436748658523E-6</c:v>
                </c:pt>
                <c:pt idx="612">
                  <c:v>-1.2796781165072523E-6</c:v>
                </c:pt>
                <c:pt idx="613">
                  <c:v>-1.3421287285628628E-6</c:v>
                </c:pt>
                <c:pt idx="614">
                  <c:v>-1.4067664149161023E-6</c:v>
                </c:pt>
                <c:pt idx="615">
                  <c:v>-1.4733246675937912E-6</c:v>
                </c:pt>
                <c:pt idx="616">
                  <c:v>-1.5414997259906115E-6</c:v>
                </c:pt>
                <c:pt idx="617">
                  <c:v>-1.6109511639736948E-6</c:v>
                </c:pt>
                <c:pt idx="618">
                  <c:v>-1.6813029916129341E-6</c:v>
                </c:pt>
                <c:pt idx="619">
                  <c:v>-1.7521453315072047E-6</c:v>
                </c:pt>
                <c:pt idx="620">
                  <c:v>-1.8230366850822413E-6</c:v>
                </c:pt>
                <c:pt idx="621">
                  <c:v>-1.8935067540150133E-6</c:v>
                </c:pt>
                <c:pt idx="622">
                  <c:v>-1.9630597192526149E-6</c:v>
                </c:pt>
                <c:pt idx="623">
                  <c:v>-2.0311778324929768E-6</c:v>
                </c:pt>
                <c:pt idx="624">
                  <c:v>-2.0973251298326938E-6</c:v>
                </c:pt>
                <c:pt idx="625">
                  <c:v>-2.1609510405301185E-6</c:v>
                </c:pt>
                <c:pt idx="626">
                  <c:v>-2.221493666717198E-6</c:v>
                </c:pt>
                <c:pt idx="627">
                  <c:v>-2.2783825118264482E-6</c:v>
                </c:pt>
                <c:pt idx="628">
                  <c:v>-2.33104049207836E-6</c:v>
                </c:pt>
                <c:pt idx="629">
                  <c:v>-2.3788851227963031E-6</c:v>
                </c:pt>
                <c:pt idx="630">
                  <c:v>-2.4213288565067566E-6</c:v>
                </c:pt>
                <c:pt idx="631">
                  <c:v>-2.4577786599827846E-6</c:v>
                </c:pt>
                <c:pt idx="632">
                  <c:v>-2.4876350215442826E-6</c:v>
                </c:pt>
                <c:pt idx="633">
                  <c:v>-2.5102907031339356E-6</c:v>
                </c:pt>
                <c:pt idx="634">
                  <c:v>-2.5251296444424084E-6</c:v>
                </c:pt>
                <c:pt idx="635">
                  <c:v>-2.5315265111449773E-6</c:v>
                </c:pt>
                <c:pt idx="636">
                  <c:v>-2.5288474389323768E-6</c:v>
                </c:pt>
                <c:pt idx="637">
                  <c:v>-2.5164525417545031E-6</c:v>
                </c:pt>
                <c:pt idx="638">
                  <c:v>-2.4937007352440952E-6</c:v>
                </c:pt>
                <c:pt idx="639">
                  <c:v>-2.4599573497570246E-6</c:v>
                </c:pt>
                <c:pt idx="640">
                  <c:v>-2.4146048890384112E-6</c:v>
                </c:pt>
                <c:pt idx="641">
                  <c:v>-2.3570571208040131E-6</c:v>
                </c:pt>
                <c:pt idx="642">
                  <c:v>-2.2867764872130438E-6</c:v>
                </c:pt>
                <c:pt idx="643">
                  <c:v>-2.2032945677721612E-6</c:v>
                </c:pt>
                <c:pt idx="644">
                  <c:v>-2.1062350778897547E-6</c:v>
                </c:pt>
                <c:pt idx="645">
                  <c:v>-1.9953386183715348E-6</c:v>
                </c:pt>
                <c:pt idx="646">
                  <c:v>-1.8704881311330263E-6</c:v>
                </c:pt>
                <c:pt idx="647">
                  <c:v>-1.7317338246605141E-6</c:v>
                </c:pt>
                <c:pt idx="648">
                  <c:v>-1.5793161572894213E-6</c:v>
                </c:pt>
                <c:pt idx="649">
                  <c:v>-1.4136854112575324E-6</c:v>
                </c:pt>
                <c:pt idx="650">
                  <c:v>-1.2355163941949999E-6</c:v>
                </c:pt>
                <c:pt idx="651">
                  <c:v>-1.0457169049031225E-6</c:v>
                </c:pt>
                <c:pt idx="652">
                  <c:v>-8.4542884897868762E-7</c:v>
                </c:pt>
                <c:pt idx="653">
                  <c:v>-6.3602116429588739E-7</c:v>
                </c:pt>
                <c:pt idx="654">
                  <c:v>-4.1907414902603009E-7</c:v>
                </c:pt>
                <c:pt idx="655">
                  <c:v>-1.9635521911734057E-7</c:v>
                </c:pt>
                <c:pt idx="656">
                  <c:v>3.0213405060412779E-8</c:v>
                </c:pt>
                <c:pt idx="657">
                  <c:v>2.5859408377732936E-7</c:v>
                </c:pt>
                <c:pt idx="658">
                  <c:v>4.8667880269159002E-7</c:v>
                </c:pt>
                <c:pt idx="659">
                  <c:v>7.1233808608534686E-7</c:v>
                </c:pt>
                <c:pt idx="660">
                  <c:v>9.3347173272505405E-7</c:v>
                </c:pt>
                <c:pt idx="661">
                  <c:v>1.1480591989197733E-6</c:v>
                </c:pt>
                <c:pt idx="662">
                  <c:v>1.3542074507523332E-6</c:v>
                </c:pt>
                <c:pt idx="663">
                  <c:v>1.5501942438170712E-6</c:v>
                </c:pt>
                <c:pt idx="664">
                  <c:v>1.7345050486751331E-6</c:v>
                </c:pt>
                <c:pt idx="665">
                  <c:v>1.9058622210868049E-6</c:v>
                </c:pt>
                <c:pt idx="666">
                  <c:v>2.0632454293316599E-6</c:v>
                </c:pt>
                <c:pt idx="667">
                  <c:v>2.2059028682843673E-6</c:v>
                </c:pt>
                <c:pt idx="668">
                  <c:v>2.3333532545257047E-6</c:v>
                </c:pt>
                <c:pt idx="669">
                  <c:v>2.445379077182277E-6</c:v>
                </c:pt>
                <c:pt idx="670">
                  <c:v>2.5420119821413385E-6</c:v>
                </c:pt>
                <c:pt idx="671">
                  <c:v>2.62351146540295E-6</c:v>
                </c:pt>
                <c:pt idx="672">
                  <c:v>2.6903383118051773E-6</c:v>
                </c:pt>
                <c:pt idx="673">
                  <c:v>2.7431243037358584E-6</c:v>
                </c:pt>
                <c:pt idx="674">
                  <c:v>2.7826397750991378E-6</c:v>
                </c:pt>
                <c:pt idx="675">
                  <c:v>2.809760505085397E-6</c:v>
                </c:pt>
                <c:pt idx="676">
                  <c:v>2.8254352824006847E-6</c:v>
                </c:pt>
                <c:pt idx="677">
                  <c:v>2.8306553111073212E-6</c:v>
                </c:pt>
                <c:pt idx="678">
                  <c:v>2.8264263522762844E-6</c:v>
                </c:pt>
                <c:pt idx="679">
                  <c:v>2.8137442791524173E-6</c:v>
                </c:pt>
                <c:pt idx="680">
                  <c:v>2.7935744709426881E-6</c:v>
                </c:pt>
                <c:pt idx="681">
                  <c:v>2.7668352212302652E-6</c:v>
                </c:pt>
                <c:pt idx="682">
                  <c:v>2.7343851661907457E-6</c:v>
                </c:pt>
                <c:pt idx="683">
                  <c:v>2.6970145629558194E-6</c:v>
                </c:pt>
                <c:pt idx="684">
                  <c:v>2.6554401141513538E-6</c:v>
                </c:pt>
                <c:pt idx="685">
                  <c:v>2.610302961105397E-6</c:v>
                </c:pt>
                <c:pt idx="686">
                  <c:v>2.5621693955254851E-6</c:v>
                </c:pt>
                <c:pt idx="687">
                  <c:v>2.5115338188688357E-6</c:v>
                </c:pt>
                <c:pt idx="688">
                  <c:v>2.4588234765816348E-6</c:v>
                </c:pt>
                <c:pt idx="689">
                  <c:v>2.4044045087502857E-6</c:v>
                </c:pt>
                <c:pt idx="690">
                  <c:v>2.3485888753055958E-6</c:v>
                </c:pt>
                <c:pt idx="691">
                  <c:v>2.2916417791257825E-6</c:v>
                </c:pt>
                <c:pt idx="692">
                  <c:v>2.2337892112945782E-6</c:v>
                </c:pt>
                <c:pt idx="693">
                  <c:v>2.1752253417660361E-6</c:v>
                </c:pt>
                <c:pt idx="694">
                  <c:v>2.1161194980525039E-6</c:v>
                </c:pt>
                <c:pt idx="695">
                  <c:v>2.05662252193989E-6</c:v>
                </c:pt>
                <c:pt idx="696">
                  <c:v>1.9968723796809554E-6</c:v>
                </c:pt>
                <c:pt idx="697">
                  <c:v>1.9369989021718845E-6</c:v>
                </c:pt>
                <c:pt idx="698">
                  <c:v>1.8771276236890636E-6</c:v>
                </c:pt>
                <c:pt idx="699">
                  <c:v>1.8173827022890929E-6</c:v>
                </c:pt>
                <c:pt idx="700">
                  <c:v>1.7578889392106143E-6</c:v>
                </c:pt>
                <c:pt idx="701">
                  <c:v>1.6987729725774145E-6</c:v>
                </c:pt>
                <c:pt idx="702">
                  <c:v>1.6401637028579229E-6</c:v>
                </c:pt>
                <c:pt idx="703">
                  <c:v>1.5821920692159542E-6</c:v>
                </c:pt>
                <c:pt idx="704">
                  <c:v>1.5249902631443413E-6</c:v>
                </c:pt>
                <c:pt idx="705">
                  <c:v>1.4686904987799001E-6</c:v>
                </c:pt>
                <c:pt idx="706">
                  <c:v>1.4134234500262413E-6</c:v>
                </c:pt>
                <c:pt idx="707">
                  <c:v>1.3593164497606728E-6</c:v>
                </c:pt>
                <c:pt idx="708">
                  <c:v>1.3064915546721416E-6</c:v>
                </c:pt>
                <c:pt idx="709">
                  <c:v>1.255063552718012E-6</c:v>
                </c:pt>
                <c:pt idx="710">
                  <c:v>1.2051379972318323E-6</c:v>
                </c:pt>
                <c:pt idx="711">
                  <c:v>1.1568093311687535E-6</c:v>
                </c:pt>
                <c:pt idx="712">
                  <c:v>1.1101591623577341E-6</c:v>
                </c:pt>
                <c:pt idx="713">
                  <c:v>1.0652547453260023E-6</c:v>
                </c:pt>
                <c:pt idx="714">
                  <c:v>1.0221477083961829E-6</c:v>
                </c:pt>
                <c:pt idx="715">
                  <c:v>9.8087307673093327E-7</c:v>
                </c:pt>
                <c:pt idx="716">
                  <c:v>9.4144862145571471E-7</c:v>
                </c:pt>
                <c:pt idx="717">
                  <c:v>9.0387457159801767E-7</c:v>
                </c:pt>
                <c:pt idx="718">
                  <c:v>8.6813370638343231E-7</c:v>
                </c:pt>
                <c:pt idx="719">
                  <c:v>8.3419183064308923E-7</c:v>
                </c:pt>
                <c:pt idx="720">
                  <c:v>8.0199866663815784E-7</c:v>
                </c:pt>
                <c:pt idx="721">
                  <c:v>7.7148911696410153E-7</c:v>
                </c:pt>
                <c:pt idx="722">
                  <c:v>7.4258490078621435E-7</c:v>
                </c:pt>
                <c:pt idx="723">
                  <c:v>7.1519651697432624E-7</c:v>
                </c:pt>
                <c:pt idx="724">
                  <c:v>6.8922546778423494E-7</c:v>
                </c:pt>
                <c:pt idx="725">
                  <c:v>6.645667027576125E-7</c:v>
                </c:pt>
                <c:pt idx="726">
                  <c:v>6.4111118228330775E-7</c:v>
                </c:pt>
                <c:pt idx="727">
                  <c:v>6.1874849198551811E-7</c:v>
                </c:pt>
                <c:pt idx="728">
                  <c:v>5.9736939731782809E-7</c:v>
                </c:pt>
                <c:pt idx="729">
                  <c:v>5.7686826895493872E-7</c:v>
                </c:pt>
                <c:pt idx="730">
                  <c:v>5.5714527628270873E-7</c:v>
                </c:pt>
                <c:pt idx="731">
                  <c:v>5.3810828609034164E-7</c:v>
                </c:pt>
                <c:pt idx="732">
                  <c:v>5.1967439958659548E-7</c:v>
                </c:pt>
                <c:pt idx="733">
                  <c:v>5.0177107767758995E-7</c:v>
                </c:pt>
                <c:pt idx="734">
                  <c:v>4.8433684309072241E-7</c:v>
                </c:pt>
                <c:pt idx="735">
                  <c:v>4.6732154468180294E-7</c:v>
                </c:pt>
                <c:pt idx="736">
                  <c:v>4.5068621596200539E-7</c:v>
                </c:pt>
                <c:pt idx="737">
                  <c:v>4.3440254775049263E-7</c:v>
                </c:pt>
                <c:pt idx="738">
                  <c:v>4.184520461705891E-7</c:v>
                </c:pt>
                <c:pt idx="739">
                  <c:v>4.0282493249901961E-7</c:v>
                </c:pt>
                <c:pt idx="740">
                  <c:v>3.8751885682567999E-7</c:v>
                </c:pt>
                <c:pt idx="741">
                  <c:v>3.7253750475355431E-7</c:v>
                </c:pt>
                <c:pt idx="742">
                  <c:v>3.57889165045601E-7</c:v>
                </c:pt>
                <c:pt idx="743">
                  <c:v>3.4358532968944561E-7</c:v>
                </c:pt>
                <c:pt idx="744">
                  <c:v>3.2963938083746492E-7</c:v>
                </c:pt>
                <c:pt idx="745">
                  <c:v>3.1606539979921983E-7</c:v>
                </c:pt>
                <c:pt idx="746">
                  <c:v>3.0287714028210604E-7</c:v>
                </c:pt>
                <c:pt idx="747">
                  <c:v>2.9008716893002436E-7</c:v>
                </c:pt>
                <c:pt idx="748">
                  <c:v>2.777061953782878E-7</c:v>
                </c:pt>
                <c:pt idx="749">
                  <c:v>2.6574257143565075E-7</c:v>
                </c:pt>
                <c:pt idx="750">
                  <c:v>2.5420195525757381E-7</c:v>
                </c:pt>
                <c:pt idx="751">
                  <c:v>2.4308711715309651E-7</c:v>
                </c:pt>
                <c:pt idx="752">
                  <c:v>2.3239787036658836E-7</c:v>
                </c:pt>
                <c:pt idx="753">
                  <c:v>2.2213111384902576E-7</c:v>
                </c:pt>
                <c:pt idx="754">
                  <c:v>2.1228095432972037E-7</c:v>
                </c:pt>
                <c:pt idx="755">
                  <c:v>2.0283889899001948E-7</c:v>
                </c:pt>
                <c:pt idx="756">
                  <c:v>1.9379410831978441E-7</c:v>
                </c:pt>
                <c:pt idx="757">
                  <c:v>1.8513369220475946E-7</c:v>
                </c:pt>
                <c:pt idx="758">
                  <c:v>1.7684304099186447E-7</c:v>
                </c:pt>
                <c:pt idx="759">
                  <c:v>1.6890618561583636E-7</c:v>
                </c:pt>
                <c:pt idx="760">
                  <c:v>1.6130617729512336E-7</c:v>
                </c:pt>
                <c:pt idx="761">
                  <c:v>1.5402547816325442E-7</c:v>
                </c:pt>
                <c:pt idx="762">
                  <c:v>1.470463529677144E-7</c:v>
                </c:pt>
                <c:pt idx="763">
                  <c:v>1.4035124758090918E-7</c:v>
                </c:pt>
                <c:pt idx="764">
                  <c:v>1.3392314615843426E-7</c:v>
                </c:pt>
                <c:pt idx="765">
                  <c:v>1.277458915183774E-7</c:v>
                </c:pt>
                <c:pt idx="766">
                  <c:v>1.2180445264137647E-7</c:v>
                </c:pt>
                <c:pt idx="767">
                  <c:v>1.1608513447894826E-7</c:v>
                </c:pt>
                <c:pt idx="768">
                  <c:v>1.1057571196885347E-7</c:v>
                </c:pt>
                <c:pt idx="769">
                  <c:v>1.0526548861340224E-7</c:v>
                </c:pt>
                <c:pt idx="770">
                  <c:v>1.0014528136115931E-7</c:v>
                </c:pt>
                <c:pt idx="771">
                  <c:v>9.5207321371599376E-8</c:v>
                </c:pt>
                <c:pt idx="772">
                  <c:v>9.0445098658605212E-8</c:v>
                </c:pt>
                <c:pt idx="773">
                  <c:v>8.5853145286937762E-8</c:v>
                </c:pt>
                <c:pt idx="774">
                  <c:v>8.1426787928327226E-8</c:v>
                </c:pt>
                <c:pt idx="775">
                  <c:v>7.7161881101484888E-8</c:v>
                </c:pt>
                <c:pt idx="776">
                  <c:v>7.3054544693865437E-8</c:v>
                </c:pt>
                <c:pt idx="777">
                  <c:v>6.9100923331811753E-8</c:v>
                </c:pt>
                <c:pt idx="778">
                  <c:v>6.5296988283483797E-8</c:v>
                </c:pt>
                <c:pt idx="779">
                  <c:v>6.1638394031826071E-8</c:v>
                </c:pt>
                <c:pt idx="780">
                  <c:v>5.8120401023871551E-8</c:v>
                </c:pt>
                <c:pt idx="781">
                  <c:v>5.4737864719822383E-8</c:v>
                </c:pt>
                <c:pt idx="782">
                  <c:v>5.1485293219743248E-8</c:v>
                </c:pt>
                <c:pt idx="783">
                  <c:v>4.8356962914512868E-8</c:v>
                </c:pt>
                <c:pt idx="784">
                  <c:v>4.5347086621448754E-8</c:v>
                </c:pt>
                <c:pt idx="785">
                  <c:v>4.2450008076173715E-8</c:v>
                </c:pt>
                <c:pt idx="786">
                  <c:v>3.9660416862400579E-8</c:v>
                </c:pt>
                <c:pt idx="787">
                  <c:v>3.6973553722321121E-8</c:v>
                </c:pt>
                <c:pt idx="788">
                  <c:v>3.4385394537403084E-8</c:v>
                </c:pt>
                <c:pt idx="789">
                  <c:v>3.1892801121990088E-8</c:v>
                </c:pt>
                <c:pt idx="790">
                  <c:v>2.94936123454094E-8</c:v>
                </c:pt>
                <c:pt idx="791">
                  <c:v>2.7186682224659384E-8</c:v>
                </c:pt>
                <c:pt idx="792">
                  <c:v>2.4971853363157657E-8</c:v>
                </c:pt>
                <c:pt idx="793">
                  <c:v>2.2849868387809701E-8</c:v>
                </c:pt>
                <c:pt idx="794">
                  <c:v>2.0822225653903858E-8</c:v>
                </c:pt>
                <c:pt idx="795">
                  <c:v>1.8890988162319848E-8</c:v>
                </c:pt>
                <c:pt idx="796">
                  <c:v>1.7058560858827139E-8</c:v>
                </c:pt>
                <c:pt idx="797">
                  <c:v>1.5327448360224335E-8</c:v>
                </c:pt>
                <c:pt idx="798">
                  <c:v>1.3700009178091435E-8</c:v>
                </c:pt>
                <c:pt idx="799">
                  <c:v>1.21782207513466E-8</c:v>
                </c:pt>
                <c:pt idx="800">
                  <c:v>1.0763471579028139E-8</c:v>
                </c:pt>
                <c:pt idx="801">
                  <c:v>9.456387367601562E-9</c:v>
                </c:pt>
                <c:pt idx="802">
                  <c:v>8.2567034719923863E-9</c:v>
                </c:pt>
                <c:pt idx="803">
                  <c:v>7.1631857028195641E-9</c:v>
                </c:pt>
                <c:pt idx="804">
                  <c:v>6.1736013295036124E-9</c:v>
                </c:pt>
                <c:pt idx="805">
                  <c:v>5.284739821438918E-9</c:v>
                </c:pt>
                <c:pt idx="806">
                  <c:v>4.4924779599314968E-9</c:v>
                </c:pt>
                <c:pt idx="807">
                  <c:v>3.79188292703831E-9</c:v>
                </c:pt>
                <c:pt idx="808">
                  <c:v>3.1773429665107486E-9</c:v>
                </c:pt>
                <c:pt idx="809">
                  <c:v>2.6427203353026878E-9</c:v>
                </c:pt>
                <c:pt idx="810">
                  <c:v>2.1815132366344004E-9</c:v>
                </c:pt>
                <c:pt idx="811">
                  <c:v>1.7870184132478554E-9</c:v>
                </c:pt>
                <c:pt idx="812">
                  <c:v>1.4524903712364437E-9</c:v>
                </c:pt>
                <c:pt idx="813">
                  <c:v>1.1712833285305249E-9</c:v>
                </c:pt>
                <c:pt idx="814">
                  <c:v>9.3697834942083553E-10</c:v>
                </c:pt>
                <c:pt idx="815">
                  <c:v>7.434864529838822E-10</c:v>
                </c:pt>
                <c:pt idx="816">
                  <c:v>5.8512932781970797E-10</c:v>
                </c:pt>
                <c:pt idx="817">
                  <c:v>4.5669652668133994E-10</c:v>
                </c:pt>
                <c:pt idx="818">
                  <c:v>3.5347963764276645E-10</c:v>
                </c:pt>
                <c:pt idx="819">
                  <c:v>2.7128610523529118E-10</c:v>
                </c:pt>
                <c:pt idx="820">
                  <c:v>2.0643549574364106E-10</c:v>
                </c:pt>
                <c:pt idx="821">
                  <c:v>1.5574142637684245E-10</c:v>
                </c:pt>
                <c:pt idx="822">
                  <c:v>1.1648131748257862E-10</c:v>
                </c:pt>
                <c:pt idx="823">
                  <c:v>8.6359950156446992E-11</c:v>
                </c:pt>
                <c:pt idx="824">
                  <c:v>6.3466353128942578E-11</c:v>
                </c:pt>
                <c:pt idx="825">
                  <c:v>4.6229743562337031E-11</c:v>
                </c:pt>
                <c:pt idx="826">
                  <c:v>3.3374734761501195E-11</c:v>
                </c:pt>
                <c:pt idx="827">
                  <c:v>2.3878145004095208E-11</c:v>
                </c:pt>
                <c:pt idx="828">
                  <c:v>1.6929174250459877E-11</c:v>
                </c:pt>
                <c:pt idx="829">
                  <c:v>1.1892801870113152E-11</c:v>
                </c:pt>
                <c:pt idx="830">
                  <c:v>8.2774427407940597E-12</c:v>
                </c:pt>
                <c:pt idx="831">
                  <c:v>5.7069838568083978E-12</c:v>
                </c:pt>
                <c:pt idx="832">
                  <c:v>3.8969402008422648E-12</c:v>
                </c:pt>
                <c:pt idx="833">
                  <c:v>2.6346122277604308E-12</c:v>
                </c:pt>
                <c:pt idx="834">
                  <c:v>1.7627473513861178E-12</c:v>
                </c:pt>
                <c:pt idx="835">
                  <c:v>1.1663604507649839E-12</c:v>
                </c:pt>
                <c:pt idx="836">
                  <c:v>7.6235888587074082E-13</c:v>
                </c:pt>
                <c:pt idx="837">
                  <c:v>4.9134193034050695E-13</c:v>
                </c:pt>
                <c:pt idx="838">
                  <c:v>3.1128206453008514E-13</c:v>
                </c:pt>
                <c:pt idx="839">
                  <c:v>1.9282725259644202E-13</c:v>
                </c:pt>
                <c:pt idx="840">
                  <c:v>1.1565005541374352E-13</c:v>
                </c:pt>
                <c:pt idx="841">
                  <c:v>6.586250167317393E-14</c:v>
                </c:pt>
                <c:pt idx="842">
                  <c:v>3.4051368353090055E-14</c:v>
                </c:pt>
                <c:pt idx="843">
                  <c:v>1.3934557867721366E-14</c:v>
                </c:pt>
                <c:pt idx="844">
                  <c:v>1.3263192512791358E-15</c:v>
                </c:pt>
                <c:pt idx="845">
                  <c:v>-6.5103933446016709E-15</c:v>
                </c:pt>
                <c:pt idx="846">
                  <c:v>-1.1314563663762172E-14</c:v>
                </c:pt>
                <c:pt idx="847">
                  <c:v>-1.4228196046993059E-14</c:v>
                </c:pt>
                <c:pt idx="848">
                  <c:v>-1.5987032963802667E-14</c:v>
                </c:pt>
                <c:pt idx="849">
                  <c:v>-1.7023567202992384E-14</c:v>
                </c:pt>
                <c:pt idx="850">
                  <c:v>-1.7645866719040482E-14</c:v>
                </c:pt>
                <c:pt idx="851">
                  <c:v>-1.7998467726254172E-14</c:v>
                </c:pt>
                <c:pt idx="852">
                  <c:v>-1.8211594174519079E-14</c:v>
                </c:pt>
                <c:pt idx="853">
                  <c:v>-1.8323002428540776E-14</c:v>
                </c:pt>
                <c:pt idx="854">
                  <c:v>-1.8394881816140194E-14</c:v>
                </c:pt>
                <c:pt idx="855">
                  <c:v>-1.842401593455339E-14</c:v>
                </c:pt>
                <c:pt idx="856">
                  <c:v>-1.8448784188345089E-14</c:v>
                </c:pt>
                <c:pt idx="857">
                  <c:v>-1.8448784188345089E-14</c:v>
                </c:pt>
                <c:pt idx="858">
                  <c:v>-1.8448784188345089E-14</c:v>
                </c:pt>
                <c:pt idx="859">
                  <c:v>-1.8448784188345089E-14</c:v>
                </c:pt>
                <c:pt idx="860">
                  <c:v>-1.8448784188345089E-14</c:v>
                </c:pt>
                <c:pt idx="861">
                  <c:v>-1.8448784188345089E-14</c:v>
                </c:pt>
                <c:pt idx="862">
                  <c:v>-1.8448784188345089E-14</c:v>
                </c:pt>
                <c:pt idx="863">
                  <c:v>-1.8448784188345089E-14</c:v>
                </c:pt>
                <c:pt idx="864">
                  <c:v>-1.8448784188345089E-14</c:v>
                </c:pt>
                <c:pt idx="865">
                  <c:v>-1.8448784188345089E-14</c:v>
                </c:pt>
                <c:pt idx="866">
                  <c:v>-1.8448784188345089E-14</c:v>
                </c:pt>
                <c:pt idx="867">
                  <c:v>-1.8448784188345089E-14</c:v>
                </c:pt>
                <c:pt idx="868">
                  <c:v>-1.8448784188345089E-14</c:v>
                </c:pt>
                <c:pt idx="869">
                  <c:v>-1.8448784188345089E-14</c:v>
                </c:pt>
                <c:pt idx="870">
                  <c:v>-1.8448784188345089E-14</c:v>
                </c:pt>
                <c:pt idx="871">
                  <c:v>-1.8448784188345089E-14</c:v>
                </c:pt>
                <c:pt idx="872">
                  <c:v>-1.8448784188345089E-14</c:v>
                </c:pt>
                <c:pt idx="873">
                  <c:v>-1.8448784188345089E-14</c:v>
                </c:pt>
                <c:pt idx="874">
                  <c:v>-1.8448784188345089E-14</c:v>
                </c:pt>
                <c:pt idx="875">
                  <c:v>-1.8448784188345089E-14</c:v>
                </c:pt>
                <c:pt idx="876">
                  <c:v>-1.8448784188345089E-14</c:v>
                </c:pt>
                <c:pt idx="877">
                  <c:v>-1.8448784188345089E-14</c:v>
                </c:pt>
                <c:pt idx="878">
                  <c:v>-1.8448784188345089E-14</c:v>
                </c:pt>
                <c:pt idx="879">
                  <c:v>-1.8448784188345089E-14</c:v>
                </c:pt>
                <c:pt idx="880">
                  <c:v>-1.8448784188345089E-14</c:v>
                </c:pt>
                <c:pt idx="881">
                  <c:v>-1.8448784188345089E-14</c:v>
                </c:pt>
                <c:pt idx="882">
                  <c:v>-1.8448784188345089E-14</c:v>
                </c:pt>
                <c:pt idx="883">
                  <c:v>-1.8448784188345089E-14</c:v>
                </c:pt>
                <c:pt idx="884">
                  <c:v>-1.8448784188345089E-14</c:v>
                </c:pt>
                <c:pt idx="885">
                  <c:v>-1.8448784188345089E-14</c:v>
                </c:pt>
                <c:pt idx="886">
                  <c:v>-1.8448784188345089E-14</c:v>
                </c:pt>
                <c:pt idx="887">
                  <c:v>-1.8448784188345089E-14</c:v>
                </c:pt>
                <c:pt idx="888">
                  <c:v>-1.8448784188345089E-14</c:v>
                </c:pt>
                <c:pt idx="889">
                  <c:v>-1.8448784188345089E-14</c:v>
                </c:pt>
                <c:pt idx="890">
                  <c:v>-1.8448784188345089E-14</c:v>
                </c:pt>
                <c:pt idx="891">
                  <c:v>-1.8448784188345089E-14</c:v>
                </c:pt>
                <c:pt idx="892">
                  <c:v>-1.8448784188345089E-14</c:v>
                </c:pt>
                <c:pt idx="893">
                  <c:v>-1.8448784188345089E-14</c:v>
                </c:pt>
                <c:pt idx="894">
                  <c:v>-1.8448784188345089E-14</c:v>
                </c:pt>
                <c:pt idx="895">
                  <c:v>-1.8448784188345089E-14</c:v>
                </c:pt>
                <c:pt idx="896">
                  <c:v>-1.8448784188345089E-14</c:v>
                </c:pt>
                <c:pt idx="897">
                  <c:v>-1.8448784188345089E-14</c:v>
                </c:pt>
                <c:pt idx="898">
                  <c:v>-1.8448784188345089E-14</c:v>
                </c:pt>
                <c:pt idx="899">
                  <c:v>-1.8448784188345089E-14</c:v>
                </c:pt>
                <c:pt idx="900">
                  <c:v>-1.8448784188345089E-14</c:v>
                </c:pt>
                <c:pt idx="901">
                  <c:v>-1.8448784188345089E-14</c:v>
                </c:pt>
                <c:pt idx="902">
                  <c:v>-1.8448784188345089E-14</c:v>
                </c:pt>
                <c:pt idx="903">
                  <c:v>-1.8448784188345089E-14</c:v>
                </c:pt>
                <c:pt idx="904">
                  <c:v>-1.8448784188345089E-14</c:v>
                </c:pt>
                <c:pt idx="905">
                  <c:v>-1.8448784188345089E-14</c:v>
                </c:pt>
                <c:pt idx="906">
                  <c:v>-1.8448784188345089E-14</c:v>
                </c:pt>
                <c:pt idx="907">
                  <c:v>-1.8448784188345089E-14</c:v>
                </c:pt>
                <c:pt idx="908">
                  <c:v>-1.8448784188345089E-14</c:v>
                </c:pt>
                <c:pt idx="909">
                  <c:v>-1.8448784188345089E-14</c:v>
                </c:pt>
                <c:pt idx="910">
                  <c:v>-1.8448784188345089E-14</c:v>
                </c:pt>
                <c:pt idx="911">
                  <c:v>-1.8448784188345089E-14</c:v>
                </c:pt>
                <c:pt idx="912">
                  <c:v>-1.8448784188345089E-14</c:v>
                </c:pt>
                <c:pt idx="913">
                  <c:v>-1.8448784188345089E-14</c:v>
                </c:pt>
                <c:pt idx="914">
                  <c:v>-1.8448784188345089E-14</c:v>
                </c:pt>
                <c:pt idx="915">
                  <c:v>-1.8448784188345089E-14</c:v>
                </c:pt>
                <c:pt idx="916">
                  <c:v>-1.8448784188345089E-14</c:v>
                </c:pt>
                <c:pt idx="917">
                  <c:v>-1.8448784188345089E-14</c:v>
                </c:pt>
                <c:pt idx="918">
                  <c:v>-1.8448784188345089E-14</c:v>
                </c:pt>
                <c:pt idx="919">
                  <c:v>-1.8448784188345089E-14</c:v>
                </c:pt>
                <c:pt idx="920">
                  <c:v>-1.8448784188345089E-14</c:v>
                </c:pt>
                <c:pt idx="921">
                  <c:v>-1.8448784188345089E-14</c:v>
                </c:pt>
                <c:pt idx="922">
                  <c:v>-1.8448784188345089E-14</c:v>
                </c:pt>
                <c:pt idx="923">
                  <c:v>-1.8448784188345089E-14</c:v>
                </c:pt>
                <c:pt idx="924">
                  <c:v>-1.8448784188345089E-14</c:v>
                </c:pt>
                <c:pt idx="925">
                  <c:v>-1.8448784188345089E-14</c:v>
                </c:pt>
                <c:pt idx="926">
                  <c:v>-1.8448784188345089E-14</c:v>
                </c:pt>
                <c:pt idx="927">
                  <c:v>-1.8448784188345089E-14</c:v>
                </c:pt>
                <c:pt idx="928">
                  <c:v>-1.8448784188345089E-14</c:v>
                </c:pt>
                <c:pt idx="929">
                  <c:v>-1.8448784188345089E-14</c:v>
                </c:pt>
                <c:pt idx="930">
                  <c:v>-1.8448784188345089E-14</c:v>
                </c:pt>
                <c:pt idx="931">
                  <c:v>-1.8448784188345089E-14</c:v>
                </c:pt>
                <c:pt idx="932">
                  <c:v>-1.8448784188345089E-14</c:v>
                </c:pt>
                <c:pt idx="933">
                  <c:v>-1.8448784188345089E-14</c:v>
                </c:pt>
                <c:pt idx="934">
                  <c:v>-1.8448784188345089E-14</c:v>
                </c:pt>
                <c:pt idx="935">
                  <c:v>-1.8448784188345089E-14</c:v>
                </c:pt>
                <c:pt idx="936">
                  <c:v>-1.8448784188345089E-14</c:v>
                </c:pt>
                <c:pt idx="937">
                  <c:v>-1.8448784188345089E-14</c:v>
                </c:pt>
                <c:pt idx="938">
                  <c:v>-1.8448784188345089E-14</c:v>
                </c:pt>
                <c:pt idx="939">
                  <c:v>-1.8448784188345089E-14</c:v>
                </c:pt>
                <c:pt idx="940">
                  <c:v>-1.8448784188345089E-14</c:v>
                </c:pt>
                <c:pt idx="941">
                  <c:v>-1.8448784188345089E-14</c:v>
                </c:pt>
                <c:pt idx="942">
                  <c:v>-1.8448784177135789E-14</c:v>
                </c:pt>
                <c:pt idx="943">
                  <c:v>-1.8448784156813094E-14</c:v>
                </c:pt>
                <c:pt idx="944">
                  <c:v>-1.8448784120333878E-14</c:v>
                </c:pt>
                <c:pt idx="945">
                  <c:v>-1.8448784055505696E-14</c:v>
                </c:pt>
                <c:pt idx="946">
                  <c:v>-1.8448783941444077E-14</c:v>
                </c:pt>
                <c:pt idx="947">
                  <c:v>-1.844878374275499E-14</c:v>
                </c:pt>
                <c:pt idx="948">
                  <c:v>-1.8448783400093976E-14</c:v>
                </c:pt>
                <c:pt idx="949">
                  <c:v>-1.8448782815018893E-14</c:v>
                </c:pt>
                <c:pt idx="950">
                  <c:v>-1.844878182597478E-14</c:v>
                </c:pt>
                <c:pt idx="951">
                  <c:v>-1.8448780170666578E-14</c:v>
                </c:pt>
                <c:pt idx="952">
                  <c:v>-1.8448777427852093E-14</c:v>
                </c:pt>
                <c:pt idx="953">
                  <c:v>-1.8448772928264482E-14</c:v>
                </c:pt>
                <c:pt idx="954">
                  <c:v>-1.8448765620145091E-14</c:v>
                </c:pt>
                <c:pt idx="955">
                  <c:v>-1.844875386858009E-14</c:v>
                </c:pt>
                <c:pt idx="956">
                  <c:v>-1.8448735159974974E-14</c:v>
                </c:pt>
                <c:pt idx="957">
                  <c:v>-1.8448705671913796E-14</c:v>
                </c:pt>
                <c:pt idx="958">
                  <c:v>-1.8448659656089097E-14</c:v>
                </c:pt>
                <c:pt idx="959">
                  <c:v>-1.8448588563345595E-14</c:v>
                </c:pt>
                <c:pt idx="960">
                  <c:v>-1.8448479820816E-14</c:v>
                </c:pt>
                <c:pt idx="961">
                  <c:v>-1.8448315143757594E-14</c:v>
                </c:pt>
                <c:pt idx="962">
                  <c:v>-1.8448068242985911E-14</c:v>
                </c:pt>
                <c:pt idx="963">
                  <c:v>-1.8447701747364398E-14</c:v>
                </c:pt>
                <c:pt idx="964">
                  <c:v>-1.8447163141084389E-14</c:v>
                </c:pt>
                <c:pt idx="965">
                  <c:v>-1.8446379473296687E-14</c:v>
                </c:pt>
                <c:pt idx="966">
                  <c:v>-1.844525058838389E-14</c:v>
                </c:pt>
                <c:pt idx="967">
                  <c:v>-1.8443640594983882E-14</c:v>
                </c:pt>
                <c:pt idx="968">
                  <c:v>-1.8441367298501989E-14</c:v>
                </c:pt>
                <c:pt idx="969">
                  <c:v>-1.8438189368214698E-14</c:v>
                </c:pt>
                <c:pt idx="970">
                  <c:v>-1.8433791015221086E-14</c:v>
                </c:pt>
                <c:pt idx="971">
                  <c:v>-1.8427764131195286E-14</c:v>
                </c:pt>
                <c:pt idx="972">
                  <c:v>-1.8419587909281485E-14</c:v>
                </c:pt>
                <c:pt idx="973">
                  <c:v>-1.8408606203997886E-14</c:v>
                </c:pt>
                <c:pt idx="974">
                  <c:v>-1.8394003157860186E-14</c:v>
                </c:pt>
                <c:pt idx="975">
                  <c:v>-1.8374777799813797E-14</c:v>
                </c:pt>
                <c:pt idx="976">
                  <c:v>-1.8349718872560378E-14</c:v>
                </c:pt>
                <c:pt idx="977">
                  <c:v>-1.8317381288654488E-14</c:v>
                </c:pt>
                <c:pt idx="978">
                  <c:v>-1.8276066082598767E-14</c:v>
                </c:pt>
                <c:pt idx="979">
                  <c:v>-1.822380614127609E-14</c:v>
                </c:pt>
                <c:pt idx="980">
                  <c:v>-1.815835983018889E-14</c:v>
                </c:pt>
                <c:pt idx="981">
                  <c:v>-1.807721544257967E-14</c:v>
                </c:pt>
                <c:pt idx="982">
                  <c:v>-1.7977608672807483E-14</c:v>
                </c:pt>
                <c:pt idx="983">
                  <c:v>-1.7856555470651671E-14</c:v>
                </c:pt>
                <c:pt idx="984">
                  <c:v>-1.7710901973761167E-14</c:v>
                </c:pt>
                <c:pt idx="985">
                  <c:v>-1.7537392799623766E-14</c:v>
                </c:pt>
                <c:pt idx="986">
                  <c:v>-1.7332757343774475E-14</c:v>
                </c:pt>
                <c:pt idx="987">
                  <c:v>-1.7093813124501857E-14</c:v>
                </c:pt>
                <c:pt idx="988">
                  <c:v>-1.6817584151521775E-14</c:v>
                </c:pt>
                <c:pt idx="989">
                  <c:v>-1.6501429848890696E-14</c:v>
                </c:pt>
                <c:pt idx="990">
                  <c:v>-1.6143180097024388E-14</c:v>
                </c:pt>
                <c:pt idx="991">
                  <c:v>-1.5741269312763394E-14</c:v>
                </c:pt>
                <c:pt idx="992">
                  <c:v>-1.5294862740351459E-14</c:v>
                </c:pt>
                <c:pt idx="993">
                  <c:v>-1.4803967800140549E-14</c:v>
                </c:pt>
                <c:pt idx="994">
                  <c:v>-1.4269522015568674E-14</c:v>
                </c:pt>
                <c:pt idx="995">
                  <c:v>-1.3693451386056571E-14</c:v>
                </c:pt>
                <c:pt idx="996">
                  <c:v>-1.3078692501599824E-14</c:v>
                </c:pt>
                <c:pt idx="997">
                  <c:v>-1.2429174771313366E-14</c:v>
                </c:pt>
                <c:pt idx="998">
                  <c:v>-1.1749761130533261E-14</c:v>
                </c:pt>
                <c:pt idx="999">
                  <c:v>-1.104614693134463E-14</c:v>
                </c:pt>
              </c:numCache>
            </c:numRef>
          </c:yVal>
        </c:ser>
        <c:ser>
          <c:idx val="1"/>
          <c:order val="1"/>
          <c:tx>
            <c:strRef>
              <c:f>'45 degree'!$I$1</c:f>
              <c:strCache>
                <c:ptCount val="1"/>
                <c:pt idx="0">
                  <c:v>V</c:v>
                </c:pt>
              </c:strCache>
            </c:strRef>
          </c:tx>
          <c:marker>
            <c:symbol val="none"/>
          </c:marker>
          <c:xVal>
            <c:numRef>
              <c:f>'45 degree'!$G$2:$G$1001</c:f>
              <c:numCache>
                <c:formatCode>0.00E+00</c:formatCode>
                <c:ptCount val="1000"/>
                <c:pt idx="0">
                  <c:v>-20</c:v>
                </c:pt>
                <c:pt idx="1">
                  <c:v>-19.95</c:v>
                </c:pt>
                <c:pt idx="2">
                  <c:v>-19.899999999999999</c:v>
                </c:pt>
                <c:pt idx="3">
                  <c:v>-19.849999999999987</c:v>
                </c:pt>
                <c:pt idx="4">
                  <c:v>-19.799999999999986</c:v>
                </c:pt>
                <c:pt idx="5">
                  <c:v>-19.749999999999989</c:v>
                </c:pt>
                <c:pt idx="6">
                  <c:v>-19.699999999999996</c:v>
                </c:pt>
                <c:pt idx="7">
                  <c:v>-19.649999999999988</c:v>
                </c:pt>
                <c:pt idx="8">
                  <c:v>-19.599999999999987</c:v>
                </c:pt>
                <c:pt idx="9">
                  <c:v>-19.549999999999986</c:v>
                </c:pt>
                <c:pt idx="10">
                  <c:v>-19.499999999999989</c:v>
                </c:pt>
                <c:pt idx="11">
                  <c:v>-19.449999999999989</c:v>
                </c:pt>
                <c:pt idx="12">
                  <c:v>-19.399999999999988</c:v>
                </c:pt>
                <c:pt idx="13">
                  <c:v>-19.349999999999987</c:v>
                </c:pt>
                <c:pt idx="14">
                  <c:v>-19.299999999999986</c:v>
                </c:pt>
                <c:pt idx="15">
                  <c:v>-19.249999999999989</c:v>
                </c:pt>
                <c:pt idx="16">
                  <c:v>-19.199999999999992</c:v>
                </c:pt>
                <c:pt idx="17">
                  <c:v>-19.149999999999988</c:v>
                </c:pt>
                <c:pt idx="18">
                  <c:v>-19.099999999999987</c:v>
                </c:pt>
                <c:pt idx="19">
                  <c:v>-19.049999999999986</c:v>
                </c:pt>
                <c:pt idx="20">
                  <c:v>-18.999999999999986</c:v>
                </c:pt>
                <c:pt idx="21">
                  <c:v>-18.949999999999982</c:v>
                </c:pt>
                <c:pt idx="22">
                  <c:v>-18.899999999999984</c:v>
                </c:pt>
                <c:pt idx="23">
                  <c:v>-18.849999999999984</c:v>
                </c:pt>
                <c:pt idx="24">
                  <c:v>-18.799999999999983</c:v>
                </c:pt>
                <c:pt idx="25">
                  <c:v>-18.749999999999982</c:v>
                </c:pt>
                <c:pt idx="26">
                  <c:v>-18.699999999999985</c:v>
                </c:pt>
                <c:pt idx="27">
                  <c:v>-18.649999999999981</c:v>
                </c:pt>
                <c:pt idx="28">
                  <c:v>-18.59999999999998</c:v>
                </c:pt>
                <c:pt idx="29">
                  <c:v>-18.549999999999979</c:v>
                </c:pt>
                <c:pt idx="30">
                  <c:v>-18.499999999999979</c:v>
                </c:pt>
                <c:pt idx="31">
                  <c:v>-18.449999999999957</c:v>
                </c:pt>
                <c:pt idx="32">
                  <c:v>-18.399999999999977</c:v>
                </c:pt>
                <c:pt idx="33">
                  <c:v>-18.349999999999977</c:v>
                </c:pt>
                <c:pt idx="34">
                  <c:v>-18.299999999999976</c:v>
                </c:pt>
                <c:pt idx="35">
                  <c:v>-18.249999999999972</c:v>
                </c:pt>
                <c:pt idx="36">
                  <c:v>-18.199999999999974</c:v>
                </c:pt>
                <c:pt idx="37">
                  <c:v>-18.149999999999974</c:v>
                </c:pt>
                <c:pt idx="38">
                  <c:v>-18.099999999999973</c:v>
                </c:pt>
                <c:pt idx="39">
                  <c:v>-18.049999999999972</c:v>
                </c:pt>
                <c:pt idx="40">
                  <c:v>-17.999999999999972</c:v>
                </c:pt>
                <c:pt idx="41">
                  <c:v>-17.94999999999995</c:v>
                </c:pt>
                <c:pt idx="42">
                  <c:v>-17.89999999999997</c:v>
                </c:pt>
                <c:pt idx="43">
                  <c:v>-17.849999999999969</c:v>
                </c:pt>
                <c:pt idx="44">
                  <c:v>-17.799999999999969</c:v>
                </c:pt>
                <c:pt idx="45">
                  <c:v>-17.749999999999947</c:v>
                </c:pt>
                <c:pt idx="46">
                  <c:v>-17.699999999999967</c:v>
                </c:pt>
                <c:pt idx="47">
                  <c:v>-17.649999999999967</c:v>
                </c:pt>
                <c:pt idx="48">
                  <c:v>-17.599999999999966</c:v>
                </c:pt>
                <c:pt idx="49">
                  <c:v>-17.549999999999962</c:v>
                </c:pt>
                <c:pt idx="50">
                  <c:v>-17.499999999999943</c:v>
                </c:pt>
                <c:pt idx="51">
                  <c:v>-17.449999999999942</c:v>
                </c:pt>
                <c:pt idx="52">
                  <c:v>-17.399999999999963</c:v>
                </c:pt>
                <c:pt idx="53">
                  <c:v>-17.349999999999962</c:v>
                </c:pt>
                <c:pt idx="54">
                  <c:v>-17.299999999999962</c:v>
                </c:pt>
                <c:pt idx="55">
                  <c:v>-17.24999999999994</c:v>
                </c:pt>
                <c:pt idx="56">
                  <c:v>-17.19999999999996</c:v>
                </c:pt>
                <c:pt idx="57">
                  <c:v>-17.149999999999959</c:v>
                </c:pt>
                <c:pt idx="58">
                  <c:v>-17.099999999999959</c:v>
                </c:pt>
                <c:pt idx="59">
                  <c:v>-17.049999999999937</c:v>
                </c:pt>
                <c:pt idx="60">
                  <c:v>-16.999999999999936</c:v>
                </c:pt>
                <c:pt idx="61">
                  <c:v>-16.949999999999935</c:v>
                </c:pt>
                <c:pt idx="62">
                  <c:v>-16.899999999999956</c:v>
                </c:pt>
                <c:pt idx="63">
                  <c:v>-16.849999999999952</c:v>
                </c:pt>
                <c:pt idx="64">
                  <c:v>-16.799999999999933</c:v>
                </c:pt>
                <c:pt idx="65">
                  <c:v>-16.749999999999932</c:v>
                </c:pt>
                <c:pt idx="66">
                  <c:v>-16.699999999999953</c:v>
                </c:pt>
                <c:pt idx="67">
                  <c:v>-16.649999999999952</c:v>
                </c:pt>
                <c:pt idx="68">
                  <c:v>-16.599999999999952</c:v>
                </c:pt>
                <c:pt idx="69">
                  <c:v>-16.54999999999993</c:v>
                </c:pt>
                <c:pt idx="70">
                  <c:v>-16.499999999999929</c:v>
                </c:pt>
                <c:pt idx="71">
                  <c:v>-16.449999999999925</c:v>
                </c:pt>
                <c:pt idx="72">
                  <c:v>-16.399999999999949</c:v>
                </c:pt>
                <c:pt idx="73">
                  <c:v>-16.349999999999927</c:v>
                </c:pt>
                <c:pt idx="74">
                  <c:v>-16.299999999999926</c:v>
                </c:pt>
                <c:pt idx="75">
                  <c:v>-16.249999999999929</c:v>
                </c:pt>
                <c:pt idx="76">
                  <c:v>-16.199999999999946</c:v>
                </c:pt>
                <c:pt idx="77">
                  <c:v>-16.149999999999942</c:v>
                </c:pt>
                <c:pt idx="78">
                  <c:v>-16.099999999999927</c:v>
                </c:pt>
                <c:pt idx="79">
                  <c:v>-16.049999999999926</c:v>
                </c:pt>
                <c:pt idx="80">
                  <c:v>-15.999999999999957</c:v>
                </c:pt>
                <c:pt idx="81">
                  <c:v>-15.949999999999955</c:v>
                </c:pt>
                <c:pt idx="82">
                  <c:v>-15.899999999999958</c:v>
                </c:pt>
                <c:pt idx="83">
                  <c:v>-15.849999999999957</c:v>
                </c:pt>
                <c:pt idx="84">
                  <c:v>-15.799999999999951</c:v>
                </c:pt>
                <c:pt idx="85">
                  <c:v>-15.74999999999995</c:v>
                </c:pt>
                <c:pt idx="86">
                  <c:v>-15.699999999999953</c:v>
                </c:pt>
                <c:pt idx="87">
                  <c:v>-15.649999999999949</c:v>
                </c:pt>
                <c:pt idx="88">
                  <c:v>-15.599999999999953</c:v>
                </c:pt>
                <c:pt idx="89">
                  <c:v>-15.549999999999947</c:v>
                </c:pt>
                <c:pt idx="90">
                  <c:v>-15.499999999999954</c:v>
                </c:pt>
                <c:pt idx="91">
                  <c:v>-15.449999999999948</c:v>
                </c:pt>
                <c:pt idx="92">
                  <c:v>-15.399999999999954</c:v>
                </c:pt>
                <c:pt idx="93">
                  <c:v>-15.349999999999948</c:v>
                </c:pt>
                <c:pt idx="94">
                  <c:v>-15.299999999999944</c:v>
                </c:pt>
                <c:pt idx="95">
                  <c:v>-15.249999999999932</c:v>
                </c:pt>
                <c:pt idx="96">
                  <c:v>-15.199999999999944</c:v>
                </c:pt>
                <c:pt idx="97">
                  <c:v>-15.149999999999936</c:v>
                </c:pt>
                <c:pt idx="98">
                  <c:v>-15.099999999999941</c:v>
                </c:pt>
                <c:pt idx="99">
                  <c:v>-15.04999999999994</c:v>
                </c:pt>
                <c:pt idx="100">
                  <c:v>-14.999999999999945</c:v>
                </c:pt>
                <c:pt idx="101">
                  <c:v>-14.949999999999939</c:v>
                </c:pt>
                <c:pt idx="102">
                  <c:v>-14.899999999999949</c:v>
                </c:pt>
                <c:pt idx="103">
                  <c:v>-14.849999999999937</c:v>
                </c:pt>
                <c:pt idx="104">
                  <c:v>-14.799999999999926</c:v>
                </c:pt>
                <c:pt idx="105">
                  <c:v>-14.749999999999925</c:v>
                </c:pt>
                <c:pt idx="106">
                  <c:v>-14.699999999999926</c:v>
                </c:pt>
                <c:pt idx="107">
                  <c:v>-14.649999999999924</c:v>
                </c:pt>
                <c:pt idx="108">
                  <c:v>-14.599999999999934</c:v>
                </c:pt>
                <c:pt idx="109">
                  <c:v>-14.549999999999924</c:v>
                </c:pt>
                <c:pt idx="110">
                  <c:v>-14.499999999999934</c:v>
                </c:pt>
                <c:pt idx="111">
                  <c:v>-14.449999999999926</c:v>
                </c:pt>
                <c:pt idx="112">
                  <c:v>-14.399999999999935</c:v>
                </c:pt>
                <c:pt idx="113">
                  <c:v>-14.34999999999993</c:v>
                </c:pt>
                <c:pt idx="114">
                  <c:v>-14.299999999999924</c:v>
                </c:pt>
                <c:pt idx="115">
                  <c:v>-14.24999999999992</c:v>
                </c:pt>
                <c:pt idx="116">
                  <c:v>-14.199999999999926</c:v>
                </c:pt>
                <c:pt idx="117">
                  <c:v>-14.14999999999992</c:v>
                </c:pt>
                <c:pt idx="118">
                  <c:v>-14.099999999999929</c:v>
                </c:pt>
                <c:pt idx="119">
                  <c:v>-14.049999999999924</c:v>
                </c:pt>
                <c:pt idx="120">
                  <c:v>-13.999999999999929</c:v>
                </c:pt>
                <c:pt idx="121">
                  <c:v>-13.949999999999926</c:v>
                </c:pt>
                <c:pt idx="122">
                  <c:v>-13.899999999999928</c:v>
                </c:pt>
                <c:pt idx="123">
                  <c:v>-13.849999999999927</c:v>
                </c:pt>
                <c:pt idx="124">
                  <c:v>-13.799999999999923</c:v>
                </c:pt>
                <c:pt idx="125">
                  <c:v>-13.74999999999992</c:v>
                </c:pt>
                <c:pt idx="126">
                  <c:v>-13.699999999999923</c:v>
                </c:pt>
                <c:pt idx="127">
                  <c:v>-13.64999999999992</c:v>
                </c:pt>
                <c:pt idx="128">
                  <c:v>-13.599999999999923</c:v>
                </c:pt>
                <c:pt idx="129">
                  <c:v>-13.549999999999919</c:v>
                </c:pt>
                <c:pt idx="130">
                  <c:v>-13.499999999999925</c:v>
                </c:pt>
                <c:pt idx="131">
                  <c:v>-13.449999999999918</c:v>
                </c:pt>
                <c:pt idx="132">
                  <c:v>-13.399999999999924</c:v>
                </c:pt>
                <c:pt idx="133">
                  <c:v>-13.349999999999918</c:v>
                </c:pt>
                <c:pt idx="134">
                  <c:v>-13.299999999999915</c:v>
                </c:pt>
                <c:pt idx="135">
                  <c:v>-13.249999999999904</c:v>
                </c:pt>
                <c:pt idx="136">
                  <c:v>-13.199999999999914</c:v>
                </c:pt>
                <c:pt idx="137">
                  <c:v>-13.149999999999904</c:v>
                </c:pt>
                <c:pt idx="138">
                  <c:v>-13.099999999999914</c:v>
                </c:pt>
                <c:pt idx="139">
                  <c:v>-13.049999999999912</c:v>
                </c:pt>
                <c:pt idx="140">
                  <c:v>-12.999999999999918</c:v>
                </c:pt>
                <c:pt idx="141">
                  <c:v>-12.94999999999991</c:v>
                </c:pt>
                <c:pt idx="142">
                  <c:v>-12.899999999999915</c:v>
                </c:pt>
                <c:pt idx="143">
                  <c:v>-12.849999999999909</c:v>
                </c:pt>
                <c:pt idx="144">
                  <c:v>-12.799999999999899</c:v>
                </c:pt>
                <c:pt idx="145">
                  <c:v>-12.749999999999897</c:v>
                </c:pt>
                <c:pt idx="146">
                  <c:v>-12.699999999999896</c:v>
                </c:pt>
                <c:pt idx="147">
                  <c:v>-12.649999999999896</c:v>
                </c:pt>
                <c:pt idx="148">
                  <c:v>-12.599999999999905</c:v>
                </c:pt>
                <c:pt idx="149">
                  <c:v>-12.549999999999894</c:v>
                </c:pt>
                <c:pt idx="150">
                  <c:v>-12.499999999999906</c:v>
                </c:pt>
                <c:pt idx="151">
                  <c:v>-12.449999999999894</c:v>
                </c:pt>
                <c:pt idx="152">
                  <c:v>-12.399999999999904</c:v>
                </c:pt>
                <c:pt idx="153">
                  <c:v>-12.349999999999902</c:v>
                </c:pt>
                <c:pt idx="154">
                  <c:v>-12.299999999999892</c:v>
                </c:pt>
                <c:pt idx="155">
                  <c:v>-12.24999999999989</c:v>
                </c:pt>
                <c:pt idx="156">
                  <c:v>-12.199999999999889</c:v>
                </c:pt>
                <c:pt idx="157">
                  <c:v>-12.149999999999888</c:v>
                </c:pt>
                <c:pt idx="158">
                  <c:v>-12.099999999999898</c:v>
                </c:pt>
                <c:pt idx="159">
                  <c:v>-12.049999999999887</c:v>
                </c:pt>
                <c:pt idx="160">
                  <c:v>-11.999999999999886</c:v>
                </c:pt>
                <c:pt idx="161">
                  <c:v>-11.949999999999886</c:v>
                </c:pt>
                <c:pt idx="162">
                  <c:v>-11.899999999999896</c:v>
                </c:pt>
                <c:pt idx="163">
                  <c:v>-11.849999999999884</c:v>
                </c:pt>
                <c:pt idx="164">
                  <c:v>-11.799999999999883</c:v>
                </c:pt>
                <c:pt idx="165">
                  <c:v>-11.749999999999883</c:v>
                </c:pt>
                <c:pt idx="166">
                  <c:v>-11.699999999999882</c:v>
                </c:pt>
                <c:pt idx="167">
                  <c:v>-11.649999999999881</c:v>
                </c:pt>
                <c:pt idx="168">
                  <c:v>-11.599999999999882</c:v>
                </c:pt>
                <c:pt idx="169">
                  <c:v>-11.54999999999988</c:v>
                </c:pt>
                <c:pt idx="170">
                  <c:v>-11.499999999999879</c:v>
                </c:pt>
                <c:pt idx="171">
                  <c:v>-11.449999999999878</c:v>
                </c:pt>
                <c:pt idx="172">
                  <c:v>-11.399999999999888</c:v>
                </c:pt>
                <c:pt idx="173">
                  <c:v>-11.349999999999877</c:v>
                </c:pt>
                <c:pt idx="174">
                  <c:v>-11.299999999999875</c:v>
                </c:pt>
                <c:pt idx="175">
                  <c:v>-11.249999999999869</c:v>
                </c:pt>
                <c:pt idx="176">
                  <c:v>-11.199999999999875</c:v>
                </c:pt>
                <c:pt idx="177">
                  <c:v>-11.149999999999871</c:v>
                </c:pt>
                <c:pt idx="178">
                  <c:v>-11.099999999999874</c:v>
                </c:pt>
                <c:pt idx="179">
                  <c:v>-11.049999999999873</c:v>
                </c:pt>
                <c:pt idx="180">
                  <c:v>-10.999999999999872</c:v>
                </c:pt>
                <c:pt idx="181">
                  <c:v>-10.949999999999871</c:v>
                </c:pt>
                <c:pt idx="182">
                  <c:v>-10.899999999999872</c:v>
                </c:pt>
                <c:pt idx="183">
                  <c:v>-10.84999999999987</c:v>
                </c:pt>
                <c:pt idx="184">
                  <c:v>-10.799999999999869</c:v>
                </c:pt>
                <c:pt idx="185">
                  <c:v>-10.749999999999869</c:v>
                </c:pt>
                <c:pt idx="186">
                  <c:v>-10.69999999999987</c:v>
                </c:pt>
                <c:pt idx="187">
                  <c:v>-10.649999999999867</c:v>
                </c:pt>
                <c:pt idx="188">
                  <c:v>-10.599999999999866</c:v>
                </c:pt>
                <c:pt idx="189">
                  <c:v>-10.549999999999866</c:v>
                </c:pt>
                <c:pt idx="190">
                  <c:v>-10.49999999999987</c:v>
                </c:pt>
                <c:pt idx="191">
                  <c:v>-10.449999999999864</c:v>
                </c:pt>
                <c:pt idx="192">
                  <c:v>-10.399999999999872</c:v>
                </c:pt>
                <c:pt idx="193">
                  <c:v>-10.349999999999866</c:v>
                </c:pt>
                <c:pt idx="194">
                  <c:v>-10.299999999999862</c:v>
                </c:pt>
                <c:pt idx="195">
                  <c:v>-10.249999999999861</c:v>
                </c:pt>
                <c:pt idx="196">
                  <c:v>-10.199999999999864</c:v>
                </c:pt>
                <c:pt idx="197">
                  <c:v>-10.14999999999986</c:v>
                </c:pt>
                <c:pt idx="198">
                  <c:v>-10.099999999999859</c:v>
                </c:pt>
                <c:pt idx="199">
                  <c:v>-10.049999999999859</c:v>
                </c:pt>
                <c:pt idx="200">
                  <c:v>-9.9999999999998597</c:v>
                </c:pt>
                <c:pt idx="201">
                  <c:v>-9.9499999999998572</c:v>
                </c:pt>
                <c:pt idx="202">
                  <c:v>-9.8999999999998565</c:v>
                </c:pt>
                <c:pt idx="203">
                  <c:v>-9.8499999999998558</c:v>
                </c:pt>
                <c:pt idx="204">
                  <c:v>-9.799999999999855</c:v>
                </c:pt>
                <c:pt idx="205">
                  <c:v>-9.749999999999849</c:v>
                </c:pt>
                <c:pt idx="206">
                  <c:v>-9.6999999999998536</c:v>
                </c:pt>
                <c:pt idx="207">
                  <c:v>-9.6499999999998529</c:v>
                </c:pt>
                <c:pt idx="208">
                  <c:v>-9.5999999999998522</c:v>
                </c:pt>
                <c:pt idx="209">
                  <c:v>-9.5499999999998515</c:v>
                </c:pt>
                <c:pt idx="210">
                  <c:v>-9.4999999999998508</c:v>
                </c:pt>
                <c:pt idx="211">
                  <c:v>-9.4499999999998501</c:v>
                </c:pt>
                <c:pt idx="212">
                  <c:v>-9.3999999999998547</c:v>
                </c:pt>
                <c:pt idx="213">
                  <c:v>-9.3499999999998504</c:v>
                </c:pt>
                <c:pt idx="214">
                  <c:v>-9.2999999999998497</c:v>
                </c:pt>
                <c:pt idx="215">
                  <c:v>-9.2499999999998472</c:v>
                </c:pt>
                <c:pt idx="216">
                  <c:v>-9.1999999999998465</c:v>
                </c:pt>
                <c:pt idx="217">
                  <c:v>-9.1499999999998458</c:v>
                </c:pt>
                <c:pt idx="218">
                  <c:v>-9.0999999999998504</c:v>
                </c:pt>
                <c:pt idx="219">
                  <c:v>-9.0499999999998444</c:v>
                </c:pt>
                <c:pt idx="220">
                  <c:v>-8.9999999999998508</c:v>
                </c:pt>
                <c:pt idx="221">
                  <c:v>-8.9499999999998447</c:v>
                </c:pt>
                <c:pt idx="222">
                  <c:v>-8.8999999999998529</c:v>
                </c:pt>
                <c:pt idx="223">
                  <c:v>-8.8499999999998504</c:v>
                </c:pt>
                <c:pt idx="224">
                  <c:v>-8.7999999999998408</c:v>
                </c:pt>
                <c:pt idx="225">
                  <c:v>-8.7499999999998401</c:v>
                </c:pt>
                <c:pt idx="226">
                  <c:v>-8.6999999999998394</c:v>
                </c:pt>
                <c:pt idx="227">
                  <c:v>-8.6499999999998387</c:v>
                </c:pt>
                <c:pt idx="228">
                  <c:v>-8.5999999999998398</c:v>
                </c:pt>
                <c:pt idx="229">
                  <c:v>-8.5499999999998373</c:v>
                </c:pt>
                <c:pt idx="230">
                  <c:v>-8.4999999999998366</c:v>
                </c:pt>
                <c:pt idx="231">
                  <c:v>-8.4499999999998376</c:v>
                </c:pt>
                <c:pt idx="232">
                  <c:v>-8.3999999999998458</c:v>
                </c:pt>
                <c:pt idx="233">
                  <c:v>-8.3499999999998344</c:v>
                </c:pt>
                <c:pt idx="234">
                  <c:v>-8.2999999999998337</c:v>
                </c:pt>
                <c:pt idx="235">
                  <c:v>-8.249999999999833</c:v>
                </c:pt>
                <c:pt idx="236">
                  <c:v>-8.1999999999998323</c:v>
                </c:pt>
                <c:pt idx="237">
                  <c:v>-8.1499999999998316</c:v>
                </c:pt>
                <c:pt idx="238">
                  <c:v>-8.0999999999998327</c:v>
                </c:pt>
                <c:pt idx="239">
                  <c:v>-8.0499999999998302</c:v>
                </c:pt>
                <c:pt idx="240">
                  <c:v>-7.9999999999998366</c:v>
                </c:pt>
                <c:pt idx="241">
                  <c:v>-7.9499999999998394</c:v>
                </c:pt>
                <c:pt idx="242">
                  <c:v>-7.8999999999998334</c:v>
                </c:pt>
                <c:pt idx="243">
                  <c:v>-7.8499999999998362</c:v>
                </c:pt>
                <c:pt idx="244">
                  <c:v>-7.7999999999998373</c:v>
                </c:pt>
                <c:pt idx="245">
                  <c:v>-7.7499999999998384</c:v>
                </c:pt>
                <c:pt idx="246">
                  <c:v>-7.6999999999998314</c:v>
                </c:pt>
                <c:pt idx="247">
                  <c:v>-7.6499999999998334</c:v>
                </c:pt>
                <c:pt idx="248">
                  <c:v>-7.5999999999998371</c:v>
                </c:pt>
                <c:pt idx="249">
                  <c:v>-7.5499999999998382</c:v>
                </c:pt>
                <c:pt idx="250">
                  <c:v>-7.4999999999998392</c:v>
                </c:pt>
                <c:pt idx="251">
                  <c:v>-7.4499999999998403</c:v>
                </c:pt>
                <c:pt idx="252">
                  <c:v>-7.3999999999998334</c:v>
                </c:pt>
                <c:pt idx="253">
                  <c:v>-7.349999999999838</c:v>
                </c:pt>
                <c:pt idx="254">
                  <c:v>-7.2999999999998391</c:v>
                </c:pt>
                <c:pt idx="255">
                  <c:v>-7.2499999999998401</c:v>
                </c:pt>
                <c:pt idx="256">
                  <c:v>-7.1999999999998332</c:v>
                </c:pt>
                <c:pt idx="257">
                  <c:v>-7.1499999999998334</c:v>
                </c:pt>
                <c:pt idx="258">
                  <c:v>-7.0999999999998389</c:v>
                </c:pt>
                <c:pt idx="259">
                  <c:v>-7.04999999999984</c:v>
                </c:pt>
                <c:pt idx="260">
                  <c:v>-6.999999999999841</c:v>
                </c:pt>
                <c:pt idx="261">
                  <c:v>-6.9499999999998421</c:v>
                </c:pt>
                <c:pt idx="262">
                  <c:v>-6.8999999999998396</c:v>
                </c:pt>
                <c:pt idx="263">
                  <c:v>-6.8499999999998398</c:v>
                </c:pt>
                <c:pt idx="264">
                  <c:v>-6.7999999999998408</c:v>
                </c:pt>
                <c:pt idx="265">
                  <c:v>-6.7499999999998419</c:v>
                </c:pt>
                <c:pt idx="266">
                  <c:v>-6.6999999999998394</c:v>
                </c:pt>
                <c:pt idx="267">
                  <c:v>-6.6499999999998405</c:v>
                </c:pt>
                <c:pt idx="268">
                  <c:v>-6.5999999999998407</c:v>
                </c:pt>
                <c:pt idx="269">
                  <c:v>-6.5499999999998417</c:v>
                </c:pt>
                <c:pt idx="270">
                  <c:v>-6.4999999999998428</c:v>
                </c:pt>
                <c:pt idx="271">
                  <c:v>-6.449999999999843</c:v>
                </c:pt>
                <c:pt idx="272">
                  <c:v>-6.3999999999998414</c:v>
                </c:pt>
                <c:pt idx="273">
                  <c:v>-6.3499999999998415</c:v>
                </c:pt>
                <c:pt idx="274">
                  <c:v>-6.2999999999998417</c:v>
                </c:pt>
                <c:pt idx="275">
                  <c:v>-6.2499999999998428</c:v>
                </c:pt>
                <c:pt idx="276">
                  <c:v>-6.1999999999998394</c:v>
                </c:pt>
                <c:pt idx="277">
                  <c:v>-6.1499999999998414</c:v>
                </c:pt>
                <c:pt idx="278">
                  <c:v>-6.0999999999998424</c:v>
                </c:pt>
                <c:pt idx="279">
                  <c:v>-6.0499999999998426</c:v>
                </c:pt>
                <c:pt idx="280">
                  <c:v>-5.9999999999998437</c:v>
                </c:pt>
                <c:pt idx="281">
                  <c:v>-5.9499999999998439</c:v>
                </c:pt>
                <c:pt idx="282">
                  <c:v>-5.8999999999998414</c:v>
                </c:pt>
                <c:pt idx="283">
                  <c:v>-5.8499999999998424</c:v>
                </c:pt>
                <c:pt idx="284">
                  <c:v>-5.7999999999998435</c:v>
                </c:pt>
                <c:pt idx="285">
                  <c:v>-5.7499999999998437</c:v>
                </c:pt>
                <c:pt idx="286">
                  <c:v>-5.6999999999998394</c:v>
                </c:pt>
                <c:pt idx="287">
                  <c:v>-5.6499999999998414</c:v>
                </c:pt>
                <c:pt idx="288">
                  <c:v>-5.5999999999998424</c:v>
                </c:pt>
                <c:pt idx="289">
                  <c:v>-5.5499999999998444</c:v>
                </c:pt>
                <c:pt idx="290">
                  <c:v>-5.4999999999998446</c:v>
                </c:pt>
                <c:pt idx="291">
                  <c:v>-5.4499999999998447</c:v>
                </c:pt>
                <c:pt idx="292">
                  <c:v>-5.3999999999998414</c:v>
                </c:pt>
                <c:pt idx="293">
                  <c:v>-5.3499999999998424</c:v>
                </c:pt>
                <c:pt idx="294">
                  <c:v>-5.2999999999998453</c:v>
                </c:pt>
                <c:pt idx="295">
                  <c:v>-5.2499999999998463</c:v>
                </c:pt>
                <c:pt idx="296">
                  <c:v>-5.1999999999998403</c:v>
                </c:pt>
                <c:pt idx="297">
                  <c:v>-5.1499999999998414</c:v>
                </c:pt>
                <c:pt idx="298">
                  <c:v>-5.0999999999998424</c:v>
                </c:pt>
                <c:pt idx="299">
                  <c:v>-5.0499999999998462</c:v>
                </c:pt>
                <c:pt idx="300">
                  <c:v>-4.9999999999998472</c:v>
                </c:pt>
                <c:pt idx="301">
                  <c:v>-4.9499999999998483</c:v>
                </c:pt>
                <c:pt idx="302">
                  <c:v>-4.8999999999998414</c:v>
                </c:pt>
                <c:pt idx="303">
                  <c:v>-4.8499999999998424</c:v>
                </c:pt>
                <c:pt idx="304">
                  <c:v>-4.7999999999998471</c:v>
                </c:pt>
                <c:pt idx="305">
                  <c:v>-4.7499999999998481</c:v>
                </c:pt>
                <c:pt idx="306">
                  <c:v>-4.6999999999998421</c:v>
                </c:pt>
                <c:pt idx="307">
                  <c:v>-4.6499999999998423</c:v>
                </c:pt>
                <c:pt idx="308">
                  <c:v>-4.5999999999998424</c:v>
                </c:pt>
                <c:pt idx="309">
                  <c:v>-4.5499999999998479</c:v>
                </c:pt>
                <c:pt idx="310">
                  <c:v>-4.499999999999849</c:v>
                </c:pt>
                <c:pt idx="311">
                  <c:v>-4.4499999999998501</c:v>
                </c:pt>
                <c:pt idx="312">
                  <c:v>-4.3999999999998431</c:v>
                </c:pt>
                <c:pt idx="313">
                  <c:v>-4.3499999999998433</c:v>
                </c:pt>
                <c:pt idx="314">
                  <c:v>-4.2999999999998488</c:v>
                </c:pt>
                <c:pt idx="315">
                  <c:v>-4.2499999999998499</c:v>
                </c:pt>
                <c:pt idx="316">
                  <c:v>-4.1999999999998439</c:v>
                </c:pt>
                <c:pt idx="317">
                  <c:v>-4.1499999999998494</c:v>
                </c:pt>
                <c:pt idx="318">
                  <c:v>-4.0999999999998495</c:v>
                </c:pt>
                <c:pt idx="319">
                  <c:v>-4.0499999999998497</c:v>
                </c:pt>
                <c:pt idx="320">
                  <c:v>-3.9999999999998401</c:v>
                </c:pt>
                <c:pt idx="321">
                  <c:v>-3.9499999999998421</c:v>
                </c:pt>
                <c:pt idx="322">
                  <c:v>-3.89999999999984</c:v>
                </c:pt>
                <c:pt idx="323">
                  <c:v>-3.8499999999998415</c:v>
                </c:pt>
                <c:pt idx="324">
                  <c:v>-3.7999999999998426</c:v>
                </c:pt>
                <c:pt idx="325">
                  <c:v>-3.7499999999998437</c:v>
                </c:pt>
                <c:pt idx="326">
                  <c:v>-3.6999999999998425</c:v>
                </c:pt>
                <c:pt idx="327">
                  <c:v>-3.6499999999998431</c:v>
                </c:pt>
                <c:pt idx="328">
                  <c:v>-3.5999999999998424</c:v>
                </c:pt>
                <c:pt idx="329">
                  <c:v>-3.5499999999998435</c:v>
                </c:pt>
                <c:pt idx="330">
                  <c:v>-3.4999999999998419</c:v>
                </c:pt>
                <c:pt idx="331">
                  <c:v>-3.4499999999998434</c:v>
                </c:pt>
                <c:pt idx="332">
                  <c:v>-3.3999999999998423</c:v>
                </c:pt>
                <c:pt idx="333">
                  <c:v>-3.3499999999998433</c:v>
                </c:pt>
                <c:pt idx="334">
                  <c:v>-3.2999999999998444</c:v>
                </c:pt>
                <c:pt idx="335">
                  <c:v>-3.2499999999998468</c:v>
                </c:pt>
                <c:pt idx="336">
                  <c:v>-3.1999999999998443</c:v>
                </c:pt>
                <c:pt idx="337">
                  <c:v>-3.1499999999998467</c:v>
                </c:pt>
                <c:pt idx="338">
                  <c:v>-3.0999999999998447</c:v>
                </c:pt>
                <c:pt idx="339">
                  <c:v>-3.0499999999998453</c:v>
                </c:pt>
                <c:pt idx="340">
                  <c:v>-2.9999999999998432</c:v>
                </c:pt>
                <c:pt idx="341">
                  <c:v>-2.9499999999998456</c:v>
                </c:pt>
                <c:pt idx="342">
                  <c:v>-2.899999999999844</c:v>
                </c:pt>
                <c:pt idx="343">
                  <c:v>-2.8499999999998455</c:v>
                </c:pt>
                <c:pt idx="344">
                  <c:v>-2.7999999999998462</c:v>
                </c:pt>
                <c:pt idx="345">
                  <c:v>-2.7499999999998477</c:v>
                </c:pt>
                <c:pt idx="346">
                  <c:v>-2.6999999999998461</c:v>
                </c:pt>
                <c:pt idx="347">
                  <c:v>-2.6499999999998467</c:v>
                </c:pt>
                <c:pt idx="348">
                  <c:v>-2.599999999999846</c:v>
                </c:pt>
                <c:pt idx="349">
                  <c:v>-2.5499999999998471</c:v>
                </c:pt>
                <c:pt idx="350">
                  <c:v>-2.499999999999845</c:v>
                </c:pt>
                <c:pt idx="351">
                  <c:v>-2.449999999999847</c:v>
                </c:pt>
                <c:pt idx="352">
                  <c:v>-2.3999999999998458</c:v>
                </c:pt>
                <c:pt idx="353">
                  <c:v>-2.3499999999998469</c:v>
                </c:pt>
                <c:pt idx="354">
                  <c:v>-2.2999999999998479</c:v>
                </c:pt>
                <c:pt idx="355">
                  <c:v>-2.2499999999998508</c:v>
                </c:pt>
                <c:pt idx="356">
                  <c:v>-2.1999999999998479</c:v>
                </c:pt>
                <c:pt idx="357">
                  <c:v>-2.1499999999998507</c:v>
                </c:pt>
                <c:pt idx="358">
                  <c:v>-2.0999999999998482</c:v>
                </c:pt>
                <c:pt idx="359">
                  <c:v>-2.0499999999998488</c:v>
                </c:pt>
                <c:pt idx="360">
                  <c:v>-1.9999999999998515</c:v>
                </c:pt>
                <c:pt idx="361">
                  <c:v>-1.9499999999998514</c:v>
                </c:pt>
                <c:pt idx="362">
                  <c:v>-1.8999999999998514</c:v>
                </c:pt>
                <c:pt idx="363">
                  <c:v>-1.84999999999985</c:v>
                </c:pt>
                <c:pt idx="364">
                  <c:v>-1.7999999999998499</c:v>
                </c:pt>
                <c:pt idx="365">
                  <c:v>-1.7499999999998497</c:v>
                </c:pt>
                <c:pt idx="366">
                  <c:v>-1.6999999999998512</c:v>
                </c:pt>
                <c:pt idx="367">
                  <c:v>-1.6499999999998498</c:v>
                </c:pt>
                <c:pt idx="368">
                  <c:v>-1.5999999999998498</c:v>
                </c:pt>
                <c:pt idx="369">
                  <c:v>-1.5499999999998497</c:v>
                </c:pt>
                <c:pt idx="370">
                  <c:v>-1.4999999999998495</c:v>
                </c:pt>
                <c:pt idx="371">
                  <c:v>-1.4499999999998492</c:v>
                </c:pt>
                <c:pt idx="372">
                  <c:v>-1.3999999999998498</c:v>
                </c:pt>
                <c:pt idx="373">
                  <c:v>-1.3499999999998498</c:v>
                </c:pt>
                <c:pt idx="374">
                  <c:v>-1.2999999999998495</c:v>
                </c:pt>
                <c:pt idx="375">
                  <c:v>-1.2499999999998492</c:v>
                </c:pt>
                <c:pt idx="376">
                  <c:v>-1.1999999999998499</c:v>
                </c:pt>
                <c:pt idx="377">
                  <c:v>-1.1499999999998498</c:v>
                </c:pt>
                <c:pt idx="378">
                  <c:v>-1.0999999999998498</c:v>
                </c:pt>
                <c:pt idx="379">
                  <c:v>-1.0499999999998493</c:v>
                </c:pt>
                <c:pt idx="380">
                  <c:v>-0.99999999999985068</c:v>
                </c:pt>
                <c:pt idx="381">
                  <c:v>-0.94999999999985063</c:v>
                </c:pt>
                <c:pt idx="382">
                  <c:v>-0.8999999999998507</c:v>
                </c:pt>
                <c:pt idx="383">
                  <c:v>-0.84999999999985065</c:v>
                </c:pt>
                <c:pt idx="384">
                  <c:v>-0.79999999999985061</c:v>
                </c:pt>
                <c:pt idx="385">
                  <c:v>-0.74999999999985112</c:v>
                </c:pt>
                <c:pt idx="386">
                  <c:v>-0.69999999999985063</c:v>
                </c:pt>
                <c:pt idx="387">
                  <c:v>-0.64999999999985114</c:v>
                </c:pt>
                <c:pt idx="388">
                  <c:v>-0.59999999999985021</c:v>
                </c:pt>
                <c:pt idx="389">
                  <c:v>-0.54999999999985061</c:v>
                </c:pt>
                <c:pt idx="390">
                  <c:v>-0.49999999999985117</c:v>
                </c:pt>
                <c:pt idx="391">
                  <c:v>-0.44999999999985096</c:v>
                </c:pt>
                <c:pt idx="392">
                  <c:v>-0.39999999999985136</c:v>
                </c:pt>
                <c:pt idx="393">
                  <c:v>-0.3499999999998511</c:v>
                </c:pt>
                <c:pt idx="394">
                  <c:v>-0.29999999999985122</c:v>
                </c:pt>
                <c:pt idx="395">
                  <c:v>-0.24999999999985043</c:v>
                </c:pt>
                <c:pt idx="396">
                  <c:v>-0.19999999999985024</c:v>
                </c:pt>
                <c:pt idx="397">
                  <c:v>-0.14999999999985042</c:v>
                </c:pt>
                <c:pt idx="398">
                  <c:v>-9.9999999999850445E-2</c:v>
                </c:pt>
                <c:pt idx="399">
                  <c:v>-4.9999999999850331E-2</c:v>
                </c:pt>
                <c:pt idx="400">
                  <c:v>1.4975520823412643E-13</c:v>
                </c:pt>
                <c:pt idx="401">
                  <c:v>5.0000000000149813E-2</c:v>
                </c:pt>
                <c:pt idx="402">
                  <c:v>0.10000000000014976</c:v>
                </c:pt>
                <c:pt idx="403">
                  <c:v>0.15000000000014976</c:v>
                </c:pt>
                <c:pt idx="404">
                  <c:v>0.20000000000014978</c:v>
                </c:pt>
                <c:pt idx="405">
                  <c:v>0.25000000000014977</c:v>
                </c:pt>
                <c:pt idx="406">
                  <c:v>0.30000000000014981</c:v>
                </c:pt>
                <c:pt idx="407">
                  <c:v>0.3500000000001498</c:v>
                </c:pt>
                <c:pt idx="408">
                  <c:v>0.40000000000014985</c:v>
                </c:pt>
                <c:pt idx="409">
                  <c:v>0.45000000000014972</c:v>
                </c:pt>
                <c:pt idx="410">
                  <c:v>0.50000000000014977</c:v>
                </c:pt>
                <c:pt idx="411">
                  <c:v>0.55000000000014981</c:v>
                </c:pt>
                <c:pt idx="412">
                  <c:v>0.60000000000015052</c:v>
                </c:pt>
                <c:pt idx="413">
                  <c:v>0.65000000000015068</c:v>
                </c:pt>
                <c:pt idx="414">
                  <c:v>0.70000000000014995</c:v>
                </c:pt>
                <c:pt idx="415">
                  <c:v>0.75000000000015066</c:v>
                </c:pt>
                <c:pt idx="416">
                  <c:v>0.80000000000015004</c:v>
                </c:pt>
                <c:pt idx="417">
                  <c:v>0.85000000000015064</c:v>
                </c:pt>
                <c:pt idx="418">
                  <c:v>0.90000000000015012</c:v>
                </c:pt>
                <c:pt idx="419">
                  <c:v>0.95000000000015061</c:v>
                </c:pt>
                <c:pt idx="420">
                  <c:v>1.0000000000001499</c:v>
                </c:pt>
                <c:pt idx="421">
                  <c:v>1.0500000000001499</c:v>
                </c:pt>
                <c:pt idx="422">
                  <c:v>1.1000000000001502</c:v>
                </c:pt>
                <c:pt idx="423">
                  <c:v>1.1500000000001502</c:v>
                </c:pt>
                <c:pt idx="424">
                  <c:v>1.2000000000001498</c:v>
                </c:pt>
                <c:pt idx="425">
                  <c:v>1.2500000000001499</c:v>
                </c:pt>
                <c:pt idx="426">
                  <c:v>1.3000000000001504</c:v>
                </c:pt>
                <c:pt idx="427">
                  <c:v>1.3500000000001504</c:v>
                </c:pt>
                <c:pt idx="428">
                  <c:v>1.4000000000001498</c:v>
                </c:pt>
                <c:pt idx="429">
                  <c:v>1.4500000000001498</c:v>
                </c:pt>
                <c:pt idx="430">
                  <c:v>1.5000000000001499</c:v>
                </c:pt>
                <c:pt idx="431">
                  <c:v>1.5500000000001506</c:v>
                </c:pt>
                <c:pt idx="432">
                  <c:v>1.6000000000001506</c:v>
                </c:pt>
                <c:pt idx="433">
                  <c:v>1.6500000000001507</c:v>
                </c:pt>
                <c:pt idx="434">
                  <c:v>1.7000000000001498</c:v>
                </c:pt>
                <c:pt idx="435">
                  <c:v>1.7500000000001508</c:v>
                </c:pt>
                <c:pt idx="436">
                  <c:v>1.8000000000001508</c:v>
                </c:pt>
                <c:pt idx="437">
                  <c:v>1.8500000000001509</c:v>
                </c:pt>
                <c:pt idx="438">
                  <c:v>1.9000000000001509</c:v>
                </c:pt>
                <c:pt idx="439">
                  <c:v>1.9500000000001509</c:v>
                </c:pt>
                <c:pt idx="440">
                  <c:v>2.000000000000151</c:v>
                </c:pt>
                <c:pt idx="441">
                  <c:v>2.0500000000001508</c:v>
                </c:pt>
                <c:pt idx="442">
                  <c:v>2.1000000000001506</c:v>
                </c:pt>
                <c:pt idx="443">
                  <c:v>2.1500000000001505</c:v>
                </c:pt>
                <c:pt idx="444">
                  <c:v>2.2000000000001512</c:v>
                </c:pt>
                <c:pt idx="445">
                  <c:v>2.2500000000001501</c:v>
                </c:pt>
                <c:pt idx="446">
                  <c:v>2.3000000000001477</c:v>
                </c:pt>
                <c:pt idx="447">
                  <c:v>2.3500000000001471</c:v>
                </c:pt>
                <c:pt idx="448">
                  <c:v>2.4000000000001487</c:v>
                </c:pt>
                <c:pt idx="449">
                  <c:v>2.4500000000001467</c:v>
                </c:pt>
                <c:pt idx="450">
                  <c:v>2.5000000000001488</c:v>
                </c:pt>
                <c:pt idx="451">
                  <c:v>2.5500000000001477</c:v>
                </c:pt>
                <c:pt idx="452">
                  <c:v>2.6000000000001489</c:v>
                </c:pt>
                <c:pt idx="453">
                  <c:v>2.6500000000001487</c:v>
                </c:pt>
                <c:pt idx="454">
                  <c:v>2.7000000000001485</c:v>
                </c:pt>
                <c:pt idx="455">
                  <c:v>2.7500000000001483</c:v>
                </c:pt>
                <c:pt idx="456">
                  <c:v>2.8000000000001477</c:v>
                </c:pt>
                <c:pt idx="457">
                  <c:v>2.8500000000001453</c:v>
                </c:pt>
                <c:pt idx="458">
                  <c:v>2.9000000000001478</c:v>
                </c:pt>
                <c:pt idx="459">
                  <c:v>2.9500000000001467</c:v>
                </c:pt>
                <c:pt idx="460">
                  <c:v>3.0000000000001474</c:v>
                </c:pt>
                <c:pt idx="461">
                  <c:v>3.0500000000001473</c:v>
                </c:pt>
                <c:pt idx="462">
                  <c:v>3.1000000000001471</c:v>
                </c:pt>
                <c:pt idx="463">
                  <c:v>3.1500000000001469</c:v>
                </c:pt>
                <c:pt idx="464">
                  <c:v>3.2000000000001472</c:v>
                </c:pt>
                <c:pt idx="465">
                  <c:v>3.2500000000001465</c:v>
                </c:pt>
                <c:pt idx="466">
                  <c:v>3.3000000000001464</c:v>
                </c:pt>
                <c:pt idx="467">
                  <c:v>3.3500000000001435</c:v>
                </c:pt>
                <c:pt idx="468">
                  <c:v>3.400000000000146</c:v>
                </c:pt>
                <c:pt idx="469">
                  <c:v>3.4500000000001432</c:v>
                </c:pt>
                <c:pt idx="470">
                  <c:v>3.5000000000001457</c:v>
                </c:pt>
                <c:pt idx="471">
                  <c:v>3.5500000000001437</c:v>
                </c:pt>
                <c:pt idx="472">
                  <c:v>3.6000000000001453</c:v>
                </c:pt>
                <c:pt idx="473">
                  <c:v>3.6500000000001447</c:v>
                </c:pt>
                <c:pt idx="474">
                  <c:v>3.700000000000145</c:v>
                </c:pt>
                <c:pt idx="475">
                  <c:v>3.7500000000001448</c:v>
                </c:pt>
                <c:pt idx="476">
                  <c:v>3.8000000000001437</c:v>
                </c:pt>
                <c:pt idx="477">
                  <c:v>3.8500000000001418</c:v>
                </c:pt>
                <c:pt idx="478">
                  <c:v>3.9000000000001438</c:v>
                </c:pt>
                <c:pt idx="479">
                  <c:v>3.9500000000001427</c:v>
                </c:pt>
                <c:pt idx="480">
                  <c:v>4.0000000000001439</c:v>
                </c:pt>
                <c:pt idx="481">
                  <c:v>4.0500000000001437</c:v>
                </c:pt>
                <c:pt idx="482">
                  <c:v>4.1000000000001435</c:v>
                </c:pt>
                <c:pt idx="483">
                  <c:v>4.1500000000001425</c:v>
                </c:pt>
                <c:pt idx="484">
                  <c:v>4.2000000000001432</c:v>
                </c:pt>
                <c:pt idx="485">
                  <c:v>4.250000000000143</c:v>
                </c:pt>
                <c:pt idx="486">
                  <c:v>4.3000000000001428</c:v>
                </c:pt>
                <c:pt idx="487">
                  <c:v>4.3500000000001426</c:v>
                </c:pt>
                <c:pt idx="488">
                  <c:v>4.4000000000001434</c:v>
                </c:pt>
                <c:pt idx="489">
                  <c:v>4.4500000000001423</c:v>
                </c:pt>
                <c:pt idx="490">
                  <c:v>4.5000000000001421</c:v>
                </c:pt>
                <c:pt idx="491">
                  <c:v>4.5500000000001419</c:v>
                </c:pt>
                <c:pt idx="492">
                  <c:v>4.6000000000001418</c:v>
                </c:pt>
                <c:pt idx="493">
                  <c:v>4.6500000000001416</c:v>
                </c:pt>
                <c:pt idx="494">
                  <c:v>4.7000000000001414</c:v>
                </c:pt>
                <c:pt idx="495">
                  <c:v>4.7500000000001412</c:v>
                </c:pt>
                <c:pt idx="496">
                  <c:v>4.800000000000141</c:v>
                </c:pt>
                <c:pt idx="497">
                  <c:v>4.8500000000001409</c:v>
                </c:pt>
                <c:pt idx="498">
                  <c:v>4.9000000000001434</c:v>
                </c:pt>
                <c:pt idx="499">
                  <c:v>4.9500000000001414</c:v>
                </c:pt>
                <c:pt idx="500">
                  <c:v>5.0000000000001403</c:v>
                </c:pt>
                <c:pt idx="501">
                  <c:v>5.0500000000001402</c:v>
                </c:pt>
                <c:pt idx="502">
                  <c:v>5.10000000000014</c:v>
                </c:pt>
                <c:pt idx="503">
                  <c:v>5.1500000000001398</c:v>
                </c:pt>
                <c:pt idx="504">
                  <c:v>5.2000000000001414</c:v>
                </c:pt>
                <c:pt idx="505">
                  <c:v>5.2500000000001394</c:v>
                </c:pt>
                <c:pt idx="506">
                  <c:v>5.3000000000001393</c:v>
                </c:pt>
                <c:pt idx="507">
                  <c:v>5.3500000000001391</c:v>
                </c:pt>
                <c:pt idx="508">
                  <c:v>5.4000000000001434</c:v>
                </c:pt>
                <c:pt idx="509">
                  <c:v>5.4500000000001414</c:v>
                </c:pt>
                <c:pt idx="510">
                  <c:v>5.5000000000001394</c:v>
                </c:pt>
                <c:pt idx="511">
                  <c:v>5.5500000000001384</c:v>
                </c:pt>
                <c:pt idx="512">
                  <c:v>5.6000000000001382</c:v>
                </c:pt>
                <c:pt idx="513">
                  <c:v>5.650000000000138</c:v>
                </c:pt>
                <c:pt idx="514">
                  <c:v>5.7000000000001414</c:v>
                </c:pt>
                <c:pt idx="515">
                  <c:v>5.7500000000001394</c:v>
                </c:pt>
                <c:pt idx="516">
                  <c:v>5.8000000000001384</c:v>
                </c:pt>
                <c:pt idx="517">
                  <c:v>5.8500000000001373</c:v>
                </c:pt>
                <c:pt idx="518">
                  <c:v>5.9000000000001425</c:v>
                </c:pt>
                <c:pt idx="519">
                  <c:v>5.9500000000001414</c:v>
                </c:pt>
                <c:pt idx="520">
                  <c:v>6.0000000000001394</c:v>
                </c:pt>
                <c:pt idx="521">
                  <c:v>6.0500000000001384</c:v>
                </c:pt>
                <c:pt idx="522">
                  <c:v>6.1000000000001364</c:v>
                </c:pt>
                <c:pt idx="523">
                  <c:v>6.1500000000001362</c:v>
                </c:pt>
                <c:pt idx="524">
                  <c:v>6.2000000000001414</c:v>
                </c:pt>
                <c:pt idx="525">
                  <c:v>6.2500000000001394</c:v>
                </c:pt>
                <c:pt idx="526">
                  <c:v>6.3000000000001384</c:v>
                </c:pt>
                <c:pt idx="527">
                  <c:v>6.3500000000001364</c:v>
                </c:pt>
                <c:pt idx="528">
                  <c:v>6.4000000000001407</c:v>
                </c:pt>
                <c:pt idx="529">
                  <c:v>6.4500000000001405</c:v>
                </c:pt>
                <c:pt idx="530">
                  <c:v>6.5000000000001394</c:v>
                </c:pt>
                <c:pt idx="531">
                  <c:v>6.5500000000001384</c:v>
                </c:pt>
                <c:pt idx="532">
                  <c:v>6.6000000000001364</c:v>
                </c:pt>
                <c:pt idx="533">
                  <c:v>6.6500000000001354</c:v>
                </c:pt>
                <c:pt idx="534">
                  <c:v>6.7000000000001396</c:v>
                </c:pt>
                <c:pt idx="535">
                  <c:v>6.7500000000001394</c:v>
                </c:pt>
                <c:pt idx="536">
                  <c:v>6.8000000000001339</c:v>
                </c:pt>
                <c:pt idx="537">
                  <c:v>6.8500000000001338</c:v>
                </c:pt>
                <c:pt idx="538">
                  <c:v>6.9000000000001398</c:v>
                </c:pt>
                <c:pt idx="539">
                  <c:v>6.9500000000001334</c:v>
                </c:pt>
                <c:pt idx="540">
                  <c:v>7.0000000000001332</c:v>
                </c:pt>
                <c:pt idx="541">
                  <c:v>7.050000000000133</c:v>
                </c:pt>
                <c:pt idx="542">
                  <c:v>7.1000000000001329</c:v>
                </c:pt>
                <c:pt idx="543">
                  <c:v>7.1500000000001327</c:v>
                </c:pt>
                <c:pt idx="544">
                  <c:v>7.2000000000001334</c:v>
                </c:pt>
                <c:pt idx="545">
                  <c:v>7.2500000000001323</c:v>
                </c:pt>
                <c:pt idx="546">
                  <c:v>7.3000000000001322</c:v>
                </c:pt>
                <c:pt idx="547">
                  <c:v>7.350000000000132</c:v>
                </c:pt>
                <c:pt idx="548">
                  <c:v>7.400000000000138</c:v>
                </c:pt>
                <c:pt idx="549">
                  <c:v>7.4500000000001334</c:v>
                </c:pt>
                <c:pt idx="550">
                  <c:v>7.5000000000001323</c:v>
                </c:pt>
                <c:pt idx="551">
                  <c:v>7.5500000000001313</c:v>
                </c:pt>
                <c:pt idx="552">
                  <c:v>7.6000000000001311</c:v>
                </c:pt>
                <c:pt idx="553">
                  <c:v>7.6500000000001309</c:v>
                </c:pt>
                <c:pt idx="554">
                  <c:v>7.7000000000001334</c:v>
                </c:pt>
                <c:pt idx="555">
                  <c:v>7.7500000000001323</c:v>
                </c:pt>
                <c:pt idx="556">
                  <c:v>7.8000000000001304</c:v>
                </c:pt>
                <c:pt idx="557">
                  <c:v>7.8500000000001302</c:v>
                </c:pt>
                <c:pt idx="558">
                  <c:v>7.9000000000001362</c:v>
                </c:pt>
                <c:pt idx="559">
                  <c:v>7.9500000000001334</c:v>
                </c:pt>
                <c:pt idx="560">
                  <c:v>8.0000000000001279</c:v>
                </c:pt>
                <c:pt idx="561">
                  <c:v>8.0500000000001304</c:v>
                </c:pt>
                <c:pt idx="562">
                  <c:v>8.1000000000001311</c:v>
                </c:pt>
                <c:pt idx="563">
                  <c:v>8.1500000000001318</c:v>
                </c:pt>
                <c:pt idx="564">
                  <c:v>8.2000000000001219</c:v>
                </c:pt>
                <c:pt idx="565">
                  <c:v>8.2500000000001332</c:v>
                </c:pt>
                <c:pt idx="566">
                  <c:v>8.3000000000001357</c:v>
                </c:pt>
                <c:pt idx="567">
                  <c:v>8.3500000000001346</c:v>
                </c:pt>
                <c:pt idx="568">
                  <c:v>8.4000000000001354</c:v>
                </c:pt>
                <c:pt idx="569">
                  <c:v>8.4500000000001361</c:v>
                </c:pt>
                <c:pt idx="570">
                  <c:v>8.500000000000135</c:v>
                </c:pt>
                <c:pt idx="571">
                  <c:v>8.5500000000001375</c:v>
                </c:pt>
                <c:pt idx="572">
                  <c:v>8.6000000000001382</c:v>
                </c:pt>
                <c:pt idx="573">
                  <c:v>8.6500000000001407</c:v>
                </c:pt>
                <c:pt idx="574">
                  <c:v>8.700000000000129</c:v>
                </c:pt>
                <c:pt idx="575">
                  <c:v>8.7500000000001403</c:v>
                </c:pt>
                <c:pt idx="576">
                  <c:v>8.8000000000001428</c:v>
                </c:pt>
                <c:pt idx="577">
                  <c:v>8.8500000000001524</c:v>
                </c:pt>
                <c:pt idx="578">
                  <c:v>8.9000000000001425</c:v>
                </c:pt>
                <c:pt idx="579">
                  <c:v>8.9500000000001467</c:v>
                </c:pt>
                <c:pt idx="580">
                  <c:v>9.0000000000001457</c:v>
                </c:pt>
                <c:pt idx="581">
                  <c:v>9.0500000000001446</c:v>
                </c:pt>
                <c:pt idx="582">
                  <c:v>9.1000000000001453</c:v>
                </c:pt>
                <c:pt idx="583">
                  <c:v>9.150000000000146</c:v>
                </c:pt>
                <c:pt idx="584">
                  <c:v>9.200000000000145</c:v>
                </c:pt>
                <c:pt idx="585">
                  <c:v>9.2500000000001474</c:v>
                </c:pt>
                <c:pt idx="586">
                  <c:v>9.3000000000001517</c:v>
                </c:pt>
                <c:pt idx="587">
                  <c:v>9.3500000000001524</c:v>
                </c:pt>
                <c:pt idx="588">
                  <c:v>9.4000000000001496</c:v>
                </c:pt>
                <c:pt idx="589">
                  <c:v>9.4500000000001503</c:v>
                </c:pt>
                <c:pt idx="590">
                  <c:v>9.500000000000151</c:v>
                </c:pt>
                <c:pt idx="591">
                  <c:v>9.5500000000001517</c:v>
                </c:pt>
                <c:pt idx="592">
                  <c:v>9.6000000000001489</c:v>
                </c:pt>
                <c:pt idx="593">
                  <c:v>9.6500000000001531</c:v>
                </c:pt>
                <c:pt idx="594">
                  <c:v>9.7000000000001485</c:v>
                </c:pt>
                <c:pt idx="595">
                  <c:v>9.750000000000151</c:v>
                </c:pt>
                <c:pt idx="596">
                  <c:v>9.8000000000001553</c:v>
                </c:pt>
                <c:pt idx="597">
                  <c:v>9.850000000000156</c:v>
                </c:pt>
                <c:pt idx="598">
                  <c:v>9.9000000000001549</c:v>
                </c:pt>
                <c:pt idx="599">
                  <c:v>9.9500000000001574</c:v>
                </c:pt>
                <c:pt idx="600">
                  <c:v>10.000000000000158</c:v>
                </c:pt>
                <c:pt idx="601">
                  <c:v>10.050000000000159</c:v>
                </c:pt>
                <c:pt idx="602">
                  <c:v>10.10000000000016</c:v>
                </c:pt>
                <c:pt idx="603">
                  <c:v>10.15000000000016</c:v>
                </c:pt>
                <c:pt idx="604">
                  <c:v>10.200000000000161</c:v>
                </c:pt>
                <c:pt idx="605">
                  <c:v>10.250000000000162</c:v>
                </c:pt>
                <c:pt idx="606">
                  <c:v>10.300000000000162</c:v>
                </c:pt>
                <c:pt idx="607">
                  <c:v>10.35000000000017</c:v>
                </c:pt>
                <c:pt idx="608">
                  <c:v>10.400000000000164</c:v>
                </c:pt>
                <c:pt idx="609">
                  <c:v>10.450000000000164</c:v>
                </c:pt>
                <c:pt idx="610">
                  <c:v>10.500000000000165</c:v>
                </c:pt>
                <c:pt idx="611">
                  <c:v>10.550000000000166</c:v>
                </c:pt>
                <c:pt idx="612">
                  <c:v>10.600000000000167</c:v>
                </c:pt>
                <c:pt idx="613">
                  <c:v>10.650000000000167</c:v>
                </c:pt>
                <c:pt idx="614">
                  <c:v>10.700000000000168</c:v>
                </c:pt>
                <c:pt idx="615">
                  <c:v>10.750000000000169</c:v>
                </c:pt>
                <c:pt idx="616">
                  <c:v>10.800000000000169</c:v>
                </c:pt>
                <c:pt idx="617">
                  <c:v>10.85000000000017</c:v>
                </c:pt>
                <c:pt idx="618">
                  <c:v>10.900000000000171</c:v>
                </c:pt>
                <c:pt idx="619">
                  <c:v>10.950000000000172</c:v>
                </c:pt>
                <c:pt idx="620">
                  <c:v>11.000000000000171</c:v>
                </c:pt>
                <c:pt idx="621">
                  <c:v>11.050000000000173</c:v>
                </c:pt>
                <c:pt idx="622">
                  <c:v>11.100000000000168</c:v>
                </c:pt>
                <c:pt idx="623">
                  <c:v>11.150000000000173</c:v>
                </c:pt>
                <c:pt idx="624">
                  <c:v>11.200000000000168</c:v>
                </c:pt>
                <c:pt idx="625">
                  <c:v>11.250000000000171</c:v>
                </c:pt>
                <c:pt idx="626">
                  <c:v>11.300000000000177</c:v>
                </c:pt>
                <c:pt idx="627">
                  <c:v>11.350000000000177</c:v>
                </c:pt>
                <c:pt idx="628">
                  <c:v>11.400000000000178</c:v>
                </c:pt>
                <c:pt idx="629">
                  <c:v>11.450000000000179</c:v>
                </c:pt>
                <c:pt idx="630">
                  <c:v>11.500000000000178</c:v>
                </c:pt>
                <c:pt idx="631">
                  <c:v>11.55000000000018</c:v>
                </c:pt>
                <c:pt idx="632">
                  <c:v>11.600000000000181</c:v>
                </c:pt>
                <c:pt idx="633">
                  <c:v>11.650000000000182</c:v>
                </c:pt>
                <c:pt idx="634">
                  <c:v>11.700000000000172</c:v>
                </c:pt>
                <c:pt idx="635">
                  <c:v>11.750000000000183</c:v>
                </c:pt>
                <c:pt idx="636">
                  <c:v>11.800000000000184</c:v>
                </c:pt>
                <c:pt idx="637">
                  <c:v>11.850000000000184</c:v>
                </c:pt>
                <c:pt idx="638">
                  <c:v>11.900000000000185</c:v>
                </c:pt>
                <c:pt idx="639">
                  <c:v>11.950000000000186</c:v>
                </c:pt>
                <c:pt idx="640">
                  <c:v>12.000000000000187</c:v>
                </c:pt>
                <c:pt idx="641">
                  <c:v>12.050000000000187</c:v>
                </c:pt>
                <c:pt idx="642">
                  <c:v>12.100000000000188</c:v>
                </c:pt>
                <c:pt idx="643">
                  <c:v>12.150000000000189</c:v>
                </c:pt>
                <c:pt idx="644">
                  <c:v>12.200000000000188</c:v>
                </c:pt>
                <c:pt idx="645">
                  <c:v>12.25000000000019</c:v>
                </c:pt>
                <c:pt idx="646">
                  <c:v>12.300000000000194</c:v>
                </c:pt>
                <c:pt idx="647">
                  <c:v>12.350000000000202</c:v>
                </c:pt>
                <c:pt idx="648">
                  <c:v>12.400000000000192</c:v>
                </c:pt>
                <c:pt idx="649">
                  <c:v>12.450000000000196</c:v>
                </c:pt>
                <c:pt idx="650">
                  <c:v>12.500000000000194</c:v>
                </c:pt>
                <c:pt idx="651">
                  <c:v>12.550000000000194</c:v>
                </c:pt>
                <c:pt idx="652">
                  <c:v>12.600000000000195</c:v>
                </c:pt>
                <c:pt idx="653">
                  <c:v>12.650000000000196</c:v>
                </c:pt>
                <c:pt idx="654">
                  <c:v>12.700000000000195</c:v>
                </c:pt>
                <c:pt idx="655">
                  <c:v>12.750000000000197</c:v>
                </c:pt>
                <c:pt idx="656">
                  <c:v>12.800000000000209</c:v>
                </c:pt>
                <c:pt idx="657">
                  <c:v>12.850000000000209</c:v>
                </c:pt>
                <c:pt idx="658">
                  <c:v>12.900000000000199</c:v>
                </c:pt>
                <c:pt idx="659">
                  <c:v>12.950000000000211</c:v>
                </c:pt>
                <c:pt idx="660">
                  <c:v>13.000000000000204</c:v>
                </c:pt>
                <c:pt idx="661">
                  <c:v>13.050000000000212</c:v>
                </c:pt>
                <c:pt idx="662">
                  <c:v>13.100000000000202</c:v>
                </c:pt>
                <c:pt idx="663">
                  <c:v>13.150000000000206</c:v>
                </c:pt>
                <c:pt idx="664">
                  <c:v>13.200000000000204</c:v>
                </c:pt>
                <c:pt idx="665">
                  <c:v>13.250000000000204</c:v>
                </c:pt>
                <c:pt idx="666">
                  <c:v>13.300000000000216</c:v>
                </c:pt>
                <c:pt idx="667">
                  <c:v>13.350000000000222</c:v>
                </c:pt>
                <c:pt idx="668">
                  <c:v>13.400000000000206</c:v>
                </c:pt>
                <c:pt idx="669">
                  <c:v>13.450000000000221</c:v>
                </c:pt>
                <c:pt idx="670">
                  <c:v>13.500000000000218</c:v>
                </c:pt>
                <c:pt idx="671">
                  <c:v>13.550000000000219</c:v>
                </c:pt>
                <c:pt idx="672">
                  <c:v>13.600000000000209</c:v>
                </c:pt>
                <c:pt idx="673">
                  <c:v>13.650000000000221</c:v>
                </c:pt>
                <c:pt idx="674">
                  <c:v>13.700000000000212</c:v>
                </c:pt>
                <c:pt idx="675">
                  <c:v>13.75000000000022</c:v>
                </c:pt>
                <c:pt idx="676">
                  <c:v>13.800000000000223</c:v>
                </c:pt>
                <c:pt idx="677">
                  <c:v>13.850000000000227</c:v>
                </c:pt>
                <c:pt idx="678">
                  <c:v>13.900000000000222</c:v>
                </c:pt>
                <c:pt idx="679">
                  <c:v>13.950000000000227</c:v>
                </c:pt>
                <c:pt idx="680">
                  <c:v>14.00000000000022</c:v>
                </c:pt>
                <c:pt idx="681">
                  <c:v>14.050000000000226</c:v>
                </c:pt>
                <c:pt idx="682">
                  <c:v>14.100000000000216</c:v>
                </c:pt>
                <c:pt idx="683">
                  <c:v>14.150000000000222</c:v>
                </c:pt>
                <c:pt idx="684">
                  <c:v>14.20000000000022</c:v>
                </c:pt>
                <c:pt idx="685">
                  <c:v>14.25000000000022</c:v>
                </c:pt>
                <c:pt idx="686">
                  <c:v>14.300000000000226</c:v>
                </c:pt>
                <c:pt idx="687">
                  <c:v>14.350000000000231</c:v>
                </c:pt>
                <c:pt idx="688">
                  <c:v>14.400000000000222</c:v>
                </c:pt>
                <c:pt idx="689">
                  <c:v>14.450000000000232</c:v>
                </c:pt>
                <c:pt idx="690">
                  <c:v>14.500000000000222</c:v>
                </c:pt>
                <c:pt idx="691">
                  <c:v>14.550000000000226</c:v>
                </c:pt>
                <c:pt idx="692">
                  <c:v>14.600000000000223</c:v>
                </c:pt>
                <c:pt idx="693">
                  <c:v>14.650000000000224</c:v>
                </c:pt>
                <c:pt idx="694">
                  <c:v>14.700000000000225</c:v>
                </c:pt>
                <c:pt idx="695">
                  <c:v>14.750000000000226</c:v>
                </c:pt>
                <c:pt idx="696">
                  <c:v>14.800000000000226</c:v>
                </c:pt>
                <c:pt idx="697">
                  <c:v>14.850000000000241</c:v>
                </c:pt>
                <c:pt idx="698">
                  <c:v>14.900000000000238</c:v>
                </c:pt>
                <c:pt idx="699">
                  <c:v>14.950000000000239</c:v>
                </c:pt>
                <c:pt idx="700">
                  <c:v>15.000000000000229</c:v>
                </c:pt>
                <c:pt idx="701">
                  <c:v>15.050000000000241</c:v>
                </c:pt>
                <c:pt idx="702">
                  <c:v>15.100000000000232</c:v>
                </c:pt>
                <c:pt idx="703">
                  <c:v>15.150000000000242</c:v>
                </c:pt>
                <c:pt idx="704">
                  <c:v>15.200000000000232</c:v>
                </c:pt>
                <c:pt idx="705">
                  <c:v>15.250000000000234</c:v>
                </c:pt>
                <c:pt idx="706">
                  <c:v>15.300000000000246</c:v>
                </c:pt>
                <c:pt idx="707">
                  <c:v>15.350000000000252</c:v>
                </c:pt>
                <c:pt idx="708">
                  <c:v>15.400000000000245</c:v>
                </c:pt>
                <c:pt idx="709">
                  <c:v>15.450000000000248</c:v>
                </c:pt>
                <c:pt idx="710">
                  <c:v>15.500000000000236</c:v>
                </c:pt>
                <c:pt idx="711">
                  <c:v>15.550000000000251</c:v>
                </c:pt>
                <c:pt idx="712">
                  <c:v>15.600000000000239</c:v>
                </c:pt>
                <c:pt idx="713">
                  <c:v>15.650000000000249</c:v>
                </c:pt>
                <c:pt idx="714">
                  <c:v>15.700000000000239</c:v>
                </c:pt>
                <c:pt idx="715">
                  <c:v>15.75000000000025</c:v>
                </c:pt>
                <c:pt idx="716">
                  <c:v>15.800000000000255</c:v>
                </c:pt>
                <c:pt idx="717">
                  <c:v>15.850000000000257</c:v>
                </c:pt>
                <c:pt idx="718">
                  <c:v>15.900000000000253</c:v>
                </c:pt>
                <c:pt idx="719">
                  <c:v>15.950000000000257</c:v>
                </c:pt>
                <c:pt idx="720">
                  <c:v>16.000000000000242</c:v>
                </c:pt>
                <c:pt idx="721">
                  <c:v>16.050000000000242</c:v>
                </c:pt>
                <c:pt idx="722">
                  <c:v>16.100000000000243</c:v>
                </c:pt>
                <c:pt idx="723">
                  <c:v>16.150000000000244</c:v>
                </c:pt>
                <c:pt idx="724">
                  <c:v>16.200000000000227</c:v>
                </c:pt>
                <c:pt idx="725">
                  <c:v>16.250000000000242</c:v>
                </c:pt>
                <c:pt idx="726">
                  <c:v>16.300000000000246</c:v>
                </c:pt>
                <c:pt idx="727">
                  <c:v>16.350000000000247</c:v>
                </c:pt>
                <c:pt idx="728">
                  <c:v>16.400000000000226</c:v>
                </c:pt>
                <c:pt idx="729">
                  <c:v>16.450000000000227</c:v>
                </c:pt>
                <c:pt idx="730">
                  <c:v>16.500000000000249</c:v>
                </c:pt>
                <c:pt idx="731">
                  <c:v>16.550000000000249</c:v>
                </c:pt>
                <c:pt idx="732">
                  <c:v>16.60000000000025</c:v>
                </c:pt>
                <c:pt idx="733">
                  <c:v>16.650000000000251</c:v>
                </c:pt>
                <c:pt idx="734">
                  <c:v>16.700000000000252</c:v>
                </c:pt>
                <c:pt idx="735">
                  <c:v>16.750000000000252</c:v>
                </c:pt>
                <c:pt idx="736">
                  <c:v>16.800000000000253</c:v>
                </c:pt>
                <c:pt idx="737">
                  <c:v>16.850000000000254</c:v>
                </c:pt>
                <c:pt idx="738">
                  <c:v>16.900000000000233</c:v>
                </c:pt>
                <c:pt idx="739">
                  <c:v>16.950000000000252</c:v>
                </c:pt>
                <c:pt idx="740">
                  <c:v>17.000000000000256</c:v>
                </c:pt>
                <c:pt idx="741">
                  <c:v>17.050000000000257</c:v>
                </c:pt>
                <c:pt idx="742">
                  <c:v>17.100000000000257</c:v>
                </c:pt>
                <c:pt idx="743">
                  <c:v>17.150000000000258</c:v>
                </c:pt>
                <c:pt idx="744">
                  <c:v>17.200000000000259</c:v>
                </c:pt>
                <c:pt idx="745">
                  <c:v>17.250000000000259</c:v>
                </c:pt>
                <c:pt idx="746">
                  <c:v>17.30000000000026</c:v>
                </c:pt>
                <c:pt idx="747">
                  <c:v>17.350000000000261</c:v>
                </c:pt>
                <c:pt idx="748">
                  <c:v>17.40000000000024</c:v>
                </c:pt>
                <c:pt idx="749">
                  <c:v>17.450000000000262</c:v>
                </c:pt>
                <c:pt idx="750">
                  <c:v>17.500000000000263</c:v>
                </c:pt>
                <c:pt idx="751">
                  <c:v>17.550000000000264</c:v>
                </c:pt>
                <c:pt idx="752">
                  <c:v>17.600000000000264</c:v>
                </c:pt>
                <c:pt idx="753">
                  <c:v>17.650000000000265</c:v>
                </c:pt>
                <c:pt idx="754">
                  <c:v>17.700000000000266</c:v>
                </c:pt>
                <c:pt idx="755">
                  <c:v>17.750000000000266</c:v>
                </c:pt>
                <c:pt idx="756">
                  <c:v>17.800000000000267</c:v>
                </c:pt>
                <c:pt idx="757">
                  <c:v>17.850000000000268</c:v>
                </c:pt>
                <c:pt idx="758">
                  <c:v>17.900000000000269</c:v>
                </c:pt>
                <c:pt idx="759">
                  <c:v>17.950000000000269</c:v>
                </c:pt>
                <c:pt idx="760">
                  <c:v>18.00000000000027</c:v>
                </c:pt>
                <c:pt idx="761">
                  <c:v>18.050000000000271</c:v>
                </c:pt>
                <c:pt idx="762">
                  <c:v>18.100000000000271</c:v>
                </c:pt>
                <c:pt idx="763">
                  <c:v>18.15000000000029</c:v>
                </c:pt>
                <c:pt idx="764">
                  <c:v>18.200000000000273</c:v>
                </c:pt>
                <c:pt idx="765">
                  <c:v>18.250000000000274</c:v>
                </c:pt>
                <c:pt idx="766">
                  <c:v>18.300000000000274</c:v>
                </c:pt>
                <c:pt idx="767">
                  <c:v>18.350000000000275</c:v>
                </c:pt>
                <c:pt idx="768">
                  <c:v>18.400000000000276</c:v>
                </c:pt>
                <c:pt idx="769">
                  <c:v>18.450000000000276</c:v>
                </c:pt>
                <c:pt idx="770">
                  <c:v>18.500000000000277</c:v>
                </c:pt>
                <c:pt idx="771">
                  <c:v>18.550000000000278</c:v>
                </c:pt>
                <c:pt idx="772">
                  <c:v>18.600000000000293</c:v>
                </c:pt>
                <c:pt idx="773">
                  <c:v>18.65000000000029</c:v>
                </c:pt>
                <c:pt idx="774">
                  <c:v>18.70000000000028</c:v>
                </c:pt>
                <c:pt idx="775">
                  <c:v>18.750000000000281</c:v>
                </c:pt>
                <c:pt idx="776">
                  <c:v>18.800000000000281</c:v>
                </c:pt>
                <c:pt idx="777">
                  <c:v>18.850000000000293</c:v>
                </c:pt>
                <c:pt idx="778">
                  <c:v>18.900000000000283</c:v>
                </c:pt>
                <c:pt idx="779">
                  <c:v>18.950000000000284</c:v>
                </c:pt>
                <c:pt idx="780">
                  <c:v>19.000000000000284</c:v>
                </c:pt>
                <c:pt idx="781">
                  <c:v>19.050000000000285</c:v>
                </c:pt>
                <c:pt idx="782">
                  <c:v>19.100000000000293</c:v>
                </c:pt>
                <c:pt idx="783">
                  <c:v>19.15000000000029</c:v>
                </c:pt>
                <c:pt idx="784">
                  <c:v>19.200000000000287</c:v>
                </c:pt>
                <c:pt idx="785">
                  <c:v>19.250000000000288</c:v>
                </c:pt>
                <c:pt idx="786">
                  <c:v>19.300000000000288</c:v>
                </c:pt>
                <c:pt idx="787">
                  <c:v>19.350000000000293</c:v>
                </c:pt>
                <c:pt idx="788">
                  <c:v>19.400000000000286</c:v>
                </c:pt>
                <c:pt idx="789">
                  <c:v>19.450000000000287</c:v>
                </c:pt>
                <c:pt idx="790">
                  <c:v>19.500000000000288</c:v>
                </c:pt>
                <c:pt idx="791">
                  <c:v>19.550000000000292</c:v>
                </c:pt>
                <c:pt idx="792">
                  <c:v>19.600000000000293</c:v>
                </c:pt>
                <c:pt idx="793">
                  <c:v>19.650000000000293</c:v>
                </c:pt>
                <c:pt idx="794">
                  <c:v>19.700000000000287</c:v>
                </c:pt>
                <c:pt idx="795">
                  <c:v>19.750000000000288</c:v>
                </c:pt>
                <c:pt idx="796">
                  <c:v>19.800000000000296</c:v>
                </c:pt>
                <c:pt idx="797">
                  <c:v>19.850000000000296</c:v>
                </c:pt>
                <c:pt idx="798">
                  <c:v>19.900000000000286</c:v>
                </c:pt>
                <c:pt idx="799">
                  <c:v>19.950000000000287</c:v>
                </c:pt>
                <c:pt idx="800">
                  <c:v>20.000000000000288</c:v>
                </c:pt>
                <c:pt idx="801">
                  <c:v>20.050000000000299</c:v>
                </c:pt>
                <c:pt idx="802">
                  <c:v>20.1000000000003</c:v>
                </c:pt>
                <c:pt idx="803">
                  <c:v>20.150000000000301</c:v>
                </c:pt>
                <c:pt idx="804">
                  <c:v>20.200000000000287</c:v>
                </c:pt>
                <c:pt idx="805">
                  <c:v>20.250000000000302</c:v>
                </c:pt>
                <c:pt idx="806">
                  <c:v>20.300000000000303</c:v>
                </c:pt>
                <c:pt idx="807">
                  <c:v>20.350000000000303</c:v>
                </c:pt>
                <c:pt idx="808">
                  <c:v>20.400000000000286</c:v>
                </c:pt>
                <c:pt idx="809">
                  <c:v>20.450000000000287</c:v>
                </c:pt>
                <c:pt idx="810">
                  <c:v>20.500000000000306</c:v>
                </c:pt>
                <c:pt idx="811">
                  <c:v>20.550000000000306</c:v>
                </c:pt>
                <c:pt idx="812">
                  <c:v>20.600000000000307</c:v>
                </c:pt>
                <c:pt idx="813">
                  <c:v>20.650000000000308</c:v>
                </c:pt>
                <c:pt idx="814">
                  <c:v>20.700000000000287</c:v>
                </c:pt>
                <c:pt idx="815">
                  <c:v>20.750000000000309</c:v>
                </c:pt>
                <c:pt idx="816">
                  <c:v>20.80000000000031</c:v>
                </c:pt>
                <c:pt idx="817">
                  <c:v>20.850000000000311</c:v>
                </c:pt>
                <c:pt idx="818">
                  <c:v>20.90000000000029</c:v>
                </c:pt>
                <c:pt idx="819">
                  <c:v>20.950000000000312</c:v>
                </c:pt>
                <c:pt idx="820">
                  <c:v>21.000000000000313</c:v>
                </c:pt>
                <c:pt idx="821">
                  <c:v>21.050000000000313</c:v>
                </c:pt>
                <c:pt idx="822">
                  <c:v>21.100000000000314</c:v>
                </c:pt>
                <c:pt idx="823">
                  <c:v>21.150000000000315</c:v>
                </c:pt>
                <c:pt idx="824">
                  <c:v>21.200000000000312</c:v>
                </c:pt>
                <c:pt idx="825">
                  <c:v>21.250000000000316</c:v>
                </c:pt>
                <c:pt idx="826">
                  <c:v>21.300000000000317</c:v>
                </c:pt>
                <c:pt idx="827">
                  <c:v>21.350000000000318</c:v>
                </c:pt>
                <c:pt idx="828">
                  <c:v>21.400000000000297</c:v>
                </c:pt>
                <c:pt idx="829">
                  <c:v>21.450000000000319</c:v>
                </c:pt>
                <c:pt idx="830">
                  <c:v>21.50000000000032</c:v>
                </c:pt>
                <c:pt idx="831">
                  <c:v>21.55000000000032</c:v>
                </c:pt>
                <c:pt idx="832">
                  <c:v>21.600000000000321</c:v>
                </c:pt>
                <c:pt idx="833">
                  <c:v>21.650000000000325</c:v>
                </c:pt>
                <c:pt idx="834">
                  <c:v>21.700000000000323</c:v>
                </c:pt>
                <c:pt idx="835">
                  <c:v>21.750000000000323</c:v>
                </c:pt>
                <c:pt idx="836">
                  <c:v>21.800000000000324</c:v>
                </c:pt>
                <c:pt idx="837">
                  <c:v>21.850000000000325</c:v>
                </c:pt>
                <c:pt idx="838">
                  <c:v>21.900000000000322</c:v>
                </c:pt>
                <c:pt idx="839">
                  <c:v>21.950000000000326</c:v>
                </c:pt>
                <c:pt idx="840">
                  <c:v>22.000000000000327</c:v>
                </c:pt>
                <c:pt idx="841">
                  <c:v>22.050000000000328</c:v>
                </c:pt>
                <c:pt idx="842">
                  <c:v>22.100000000000328</c:v>
                </c:pt>
                <c:pt idx="843">
                  <c:v>22.150000000000333</c:v>
                </c:pt>
                <c:pt idx="844">
                  <c:v>22.200000000000326</c:v>
                </c:pt>
                <c:pt idx="845">
                  <c:v>22.250000000000327</c:v>
                </c:pt>
                <c:pt idx="846">
                  <c:v>22.300000000000328</c:v>
                </c:pt>
                <c:pt idx="847">
                  <c:v>22.350000000000332</c:v>
                </c:pt>
                <c:pt idx="848">
                  <c:v>22.400000000000329</c:v>
                </c:pt>
                <c:pt idx="849">
                  <c:v>22.450000000000326</c:v>
                </c:pt>
                <c:pt idx="850">
                  <c:v>22.500000000000327</c:v>
                </c:pt>
                <c:pt idx="851">
                  <c:v>22.550000000000328</c:v>
                </c:pt>
                <c:pt idx="852">
                  <c:v>22.600000000000332</c:v>
                </c:pt>
                <c:pt idx="853">
                  <c:v>22.650000000000336</c:v>
                </c:pt>
                <c:pt idx="854">
                  <c:v>22.700000000000326</c:v>
                </c:pt>
                <c:pt idx="855">
                  <c:v>22.750000000000327</c:v>
                </c:pt>
                <c:pt idx="856">
                  <c:v>22.800000000000328</c:v>
                </c:pt>
                <c:pt idx="857">
                  <c:v>22.850000000000339</c:v>
                </c:pt>
                <c:pt idx="858">
                  <c:v>22.900000000000329</c:v>
                </c:pt>
                <c:pt idx="859">
                  <c:v>22.950000000000326</c:v>
                </c:pt>
                <c:pt idx="860">
                  <c:v>23.000000000000327</c:v>
                </c:pt>
                <c:pt idx="861">
                  <c:v>23.050000000000342</c:v>
                </c:pt>
                <c:pt idx="862">
                  <c:v>23.100000000000342</c:v>
                </c:pt>
                <c:pt idx="863">
                  <c:v>23.150000000000343</c:v>
                </c:pt>
                <c:pt idx="864">
                  <c:v>23.200000000000326</c:v>
                </c:pt>
                <c:pt idx="865">
                  <c:v>23.250000000000327</c:v>
                </c:pt>
                <c:pt idx="866">
                  <c:v>23.300000000000342</c:v>
                </c:pt>
                <c:pt idx="867">
                  <c:v>23.350000000000346</c:v>
                </c:pt>
                <c:pt idx="868">
                  <c:v>23.400000000000329</c:v>
                </c:pt>
                <c:pt idx="869">
                  <c:v>23.450000000000326</c:v>
                </c:pt>
                <c:pt idx="870">
                  <c:v>23.500000000000327</c:v>
                </c:pt>
                <c:pt idx="871">
                  <c:v>23.550000000000349</c:v>
                </c:pt>
                <c:pt idx="872">
                  <c:v>23.60000000000035</c:v>
                </c:pt>
                <c:pt idx="873">
                  <c:v>23.65000000000035</c:v>
                </c:pt>
                <c:pt idx="874">
                  <c:v>23.70000000000033</c:v>
                </c:pt>
                <c:pt idx="875">
                  <c:v>23.750000000000352</c:v>
                </c:pt>
                <c:pt idx="876">
                  <c:v>23.800000000000352</c:v>
                </c:pt>
                <c:pt idx="877">
                  <c:v>23.850000000000353</c:v>
                </c:pt>
                <c:pt idx="878">
                  <c:v>23.900000000000333</c:v>
                </c:pt>
                <c:pt idx="879">
                  <c:v>23.950000000000333</c:v>
                </c:pt>
                <c:pt idx="880">
                  <c:v>24.000000000000352</c:v>
                </c:pt>
                <c:pt idx="881">
                  <c:v>24.050000000000356</c:v>
                </c:pt>
                <c:pt idx="882">
                  <c:v>24.100000000000357</c:v>
                </c:pt>
                <c:pt idx="883">
                  <c:v>24.150000000000357</c:v>
                </c:pt>
                <c:pt idx="884">
                  <c:v>24.200000000000337</c:v>
                </c:pt>
                <c:pt idx="885">
                  <c:v>24.250000000000359</c:v>
                </c:pt>
                <c:pt idx="886">
                  <c:v>24.30000000000036</c:v>
                </c:pt>
                <c:pt idx="887">
                  <c:v>24.35000000000036</c:v>
                </c:pt>
                <c:pt idx="888">
                  <c:v>24.40000000000034</c:v>
                </c:pt>
                <c:pt idx="889">
                  <c:v>24.450000000000362</c:v>
                </c:pt>
                <c:pt idx="890">
                  <c:v>24.500000000000362</c:v>
                </c:pt>
                <c:pt idx="891">
                  <c:v>24.550000000000363</c:v>
                </c:pt>
                <c:pt idx="892">
                  <c:v>24.600000000000364</c:v>
                </c:pt>
                <c:pt idx="893">
                  <c:v>24.650000000000365</c:v>
                </c:pt>
                <c:pt idx="894">
                  <c:v>24.700000000000362</c:v>
                </c:pt>
                <c:pt idx="895">
                  <c:v>24.750000000000366</c:v>
                </c:pt>
                <c:pt idx="896">
                  <c:v>24.800000000000367</c:v>
                </c:pt>
                <c:pt idx="897">
                  <c:v>24.850000000000367</c:v>
                </c:pt>
                <c:pt idx="898">
                  <c:v>24.900000000000347</c:v>
                </c:pt>
                <c:pt idx="899">
                  <c:v>24.950000000000369</c:v>
                </c:pt>
                <c:pt idx="900">
                  <c:v>25.000000000000369</c:v>
                </c:pt>
                <c:pt idx="901">
                  <c:v>25.05000000000037</c:v>
                </c:pt>
                <c:pt idx="902">
                  <c:v>25.100000000000371</c:v>
                </c:pt>
                <c:pt idx="903">
                  <c:v>25.150000000000375</c:v>
                </c:pt>
                <c:pt idx="904">
                  <c:v>25.200000000000372</c:v>
                </c:pt>
                <c:pt idx="905">
                  <c:v>25.250000000000373</c:v>
                </c:pt>
                <c:pt idx="906">
                  <c:v>25.300000000000374</c:v>
                </c:pt>
                <c:pt idx="907">
                  <c:v>25.350000000000374</c:v>
                </c:pt>
                <c:pt idx="908">
                  <c:v>25.400000000000372</c:v>
                </c:pt>
                <c:pt idx="909">
                  <c:v>25.450000000000376</c:v>
                </c:pt>
                <c:pt idx="910">
                  <c:v>25.500000000000377</c:v>
                </c:pt>
                <c:pt idx="911">
                  <c:v>25.550000000000377</c:v>
                </c:pt>
                <c:pt idx="912">
                  <c:v>25.600000000000378</c:v>
                </c:pt>
                <c:pt idx="913">
                  <c:v>25.650000000000393</c:v>
                </c:pt>
                <c:pt idx="914">
                  <c:v>25.700000000000379</c:v>
                </c:pt>
                <c:pt idx="915">
                  <c:v>25.75000000000038</c:v>
                </c:pt>
                <c:pt idx="916">
                  <c:v>25.800000000000381</c:v>
                </c:pt>
                <c:pt idx="917">
                  <c:v>25.850000000000385</c:v>
                </c:pt>
                <c:pt idx="918">
                  <c:v>25.900000000000382</c:v>
                </c:pt>
                <c:pt idx="919">
                  <c:v>25.950000000000383</c:v>
                </c:pt>
                <c:pt idx="920">
                  <c:v>26.000000000000384</c:v>
                </c:pt>
                <c:pt idx="921">
                  <c:v>26.050000000000384</c:v>
                </c:pt>
                <c:pt idx="922">
                  <c:v>26.100000000000385</c:v>
                </c:pt>
                <c:pt idx="923">
                  <c:v>26.150000000000393</c:v>
                </c:pt>
                <c:pt idx="924">
                  <c:v>26.200000000000387</c:v>
                </c:pt>
                <c:pt idx="925">
                  <c:v>26.250000000000387</c:v>
                </c:pt>
                <c:pt idx="926">
                  <c:v>26.300000000000388</c:v>
                </c:pt>
                <c:pt idx="927">
                  <c:v>26.350000000000392</c:v>
                </c:pt>
                <c:pt idx="928">
                  <c:v>26.400000000000389</c:v>
                </c:pt>
                <c:pt idx="929">
                  <c:v>26.450000000000387</c:v>
                </c:pt>
                <c:pt idx="930">
                  <c:v>26.500000000000387</c:v>
                </c:pt>
                <c:pt idx="931">
                  <c:v>26.550000000000392</c:v>
                </c:pt>
                <c:pt idx="932">
                  <c:v>26.600000000000392</c:v>
                </c:pt>
                <c:pt idx="933">
                  <c:v>26.650000000000393</c:v>
                </c:pt>
                <c:pt idx="934">
                  <c:v>26.700000000000387</c:v>
                </c:pt>
                <c:pt idx="935">
                  <c:v>26.750000000000387</c:v>
                </c:pt>
                <c:pt idx="936">
                  <c:v>26.800000000000392</c:v>
                </c:pt>
                <c:pt idx="937">
                  <c:v>26.850000000000396</c:v>
                </c:pt>
                <c:pt idx="938">
                  <c:v>26.900000000000389</c:v>
                </c:pt>
                <c:pt idx="939">
                  <c:v>26.950000000000387</c:v>
                </c:pt>
                <c:pt idx="940">
                  <c:v>27.000000000000387</c:v>
                </c:pt>
                <c:pt idx="941">
                  <c:v>27.050000000000399</c:v>
                </c:pt>
                <c:pt idx="942">
                  <c:v>27.100000000000399</c:v>
                </c:pt>
                <c:pt idx="943">
                  <c:v>27.150000000000421</c:v>
                </c:pt>
                <c:pt idx="944">
                  <c:v>27.200000000000401</c:v>
                </c:pt>
                <c:pt idx="945">
                  <c:v>27.250000000000401</c:v>
                </c:pt>
                <c:pt idx="946">
                  <c:v>27.300000000000423</c:v>
                </c:pt>
                <c:pt idx="947">
                  <c:v>27.350000000000424</c:v>
                </c:pt>
                <c:pt idx="948">
                  <c:v>27.400000000000404</c:v>
                </c:pt>
                <c:pt idx="949">
                  <c:v>27.450000000000404</c:v>
                </c:pt>
                <c:pt idx="950">
                  <c:v>27.500000000000405</c:v>
                </c:pt>
                <c:pt idx="951">
                  <c:v>27.550000000000427</c:v>
                </c:pt>
                <c:pt idx="952">
                  <c:v>27.600000000000428</c:v>
                </c:pt>
                <c:pt idx="953">
                  <c:v>27.650000000000428</c:v>
                </c:pt>
                <c:pt idx="954">
                  <c:v>27.700000000000408</c:v>
                </c:pt>
                <c:pt idx="955">
                  <c:v>27.75000000000043</c:v>
                </c:pt>
                <c:pt idx="956">
                  <c:v>27.800000000000431</c:v>
                </c:pt>
                <c:pt idx="957">
                  <c:v>27.850000000000431</c:v>
                </c:pt>
                <c:pt idx="958">
                  <c:v>27.900000000000411</c:v>
                </c:pt>
                <c:pt idx="959">
                  <c:v>27.950000000000411</c:v>
                </c:pt>
                <c:pt idx="960">
                  <c:v>28.00000000000043</c:v>
                </c:pt>
                <c:pt idx="961">
                  <c:v>28.050000000000431</c:v>
                </c:pt>
                <c:pt idx="962">
                  <c:v>28.100000000000431</c:v>
                </c:pt>
                <c:pt idx="963">
                  <c:v>28.150000000000436</c:v>
                </c:pt>
                <c:pt idx="964">
                  <c:v>28.200000000000415</c:v>
                </c:pt>
                <c:pt idx="965">
                  <c:v>28.25000000000043</c:v>
                </c:pt>
                <c:pt idx="966">
                  <c:v>28.300000000000431</c:v>
                </c:pt>
                <c:pt idx="967">
                  <c:v>28.350000000000431</c:v>
                </c:pt>
                <c:pt idx="968">
                  <c:v>28.400000000000418</c:v>
                </c:pt>
                <c:pt idx="969">
                  <c:v>28.450000000000433</c:v>
                </c:pt>
                <c:pt idx="970">
                  <c:v>28.50000000000043</c:v>
                </c:pt>
                <c:pt idx="971">
                  <c:v>28.550000000000431</c:v>
                </c:pt>
                <c:pt idx="972">
                  <c:v>28.600000000000431</c:v>
                </c:pt>
                <c:pt idx="973">
                  <c:v>28.650000000000443</c:v>
                </c:pt>
                <c:pt idx="974">
                  <c:v>28.700000000000433</c:v>
                </c:pt>
                <c:pt idx="975">
                  <c:v>28.75000000000043</c:v>
                </c:pt>
                <c:pt idx="976">
                  <c:v>28.800000000000431</c:v>
                </c:pt>
                <c:pt idx="977">
                  <c:v>28.850000000000431</c:v>
                </c:pt>
                <c:pt idx="978">
                  <c:v>28.900000000000425</c:v>
                </c:pt>
                <c:pt idx="979">
                  <c:v>28.950000000000433</c:v>
                </c:pt>
                <c:pt idx="980">
                  <c:v>29.00000000000043</c:v>
                </c:pt>
                <c:pt idx="981">
                  <c:v>29.050000000000431</c:v>
                </c:pt>
                <c:pt idx="982">
                  <c:v>29.100000000000431</c:v>
                </c:pt>
                <c:pt idx="983">
                  <c:v>29.15000000000045</c:v>
                </c:pt>
                <c:pt idx="984">
                  <c:v>29.200000000000433</c:v>
                </c:pt>
                <c:pt idx="985">
                  <c:v>29.25000000000043</c:v>
                </c:pt>
                <c:pt idx="986">
                  <c:v>29.300000000000431</c:v>
                </c:pt>
                <c:pt idx="987">
                  <c:v>29.350000000000431</c:v>
                </c:pt>
                <c:pt idx="988">
                  <c:v>29.400000000000432</c:v>
                </c:pt>
                <c:pt idx="989">
                  <c:v>29.450000000000433</c:v>
                </c:pt>
                <c:pt idx="990">
                  <c:v>29.500000000000433</c:v>
                </c:pt>
                <c:pt idx="991">
                  <c:v>29.550000000000434</c:v>
                </c:pt>
                <c:pt idx="992">
                  <c:v>29.600000000000435</c:v>
                </c:pt>
                <c:pt idx="993">
                  <c:v>29.650000000000457</c:v>
                </c:pt>
                <c:pt idx="994">
                  <c:v>29.700000000000436</c:v>
                </c:pt>
                <c:pt idx="995">
                  <c:v>29.750000000000437</c:v>
                </c:pt>
                <c:pt idx="996">
                  <c:v>29.800000000000438</c:v>
                </c:pt>
                <c:pt idx="997">
                  <c:v>29.850000000000438</c:v>
                </c:pt>
                <c:pt idx="998">
                  <c:v>29.900000000000439</c:v>
                </c:pt>
                <c:pt idx="999">
                  <c:v>29.95000000000044</c:v>
                </c:pt>
              </c:numCache>
            </c:numRef>
          </c:xVal>
          <c:yVal>
            <c:numRef>
              <c:f>'45 degree'!$I$2:$I$1001</c:f>
              <c:numCache>
                <c:formatCode>0.00E+00</c:formatCode>
                <c:ptCount val="1000"/>
                <c:pt idx="0">
                  <c:v>-5.6639087783924112E-10</c:v>
                </c:pt>
                <c:pt idx="1">
                  <c:v>-6.2454941248459293E-10</c:v>
                </c:pt>
                <c:pt idx="2">
                  <c:v>-6.8402483408618154E-10</c:v>
                </c:pt>
                <c:pt idx="3">
                  <c:v>-7.4425500541734628E-10</c:v>
                </c:pt>
                <c:pt idx="4">
                  <c:v>-8.0465891116958189E-10</c:v>
                </c:pt>
                <c:pt idx="5">
                  <c:v>-8.6465408675136512E-10</c:v>
                </c:pt>
                <c:pt idx="6">
                  <c:v>-9.2367409290937433E-10</c:v>
                </c:pt>
                <c:pt idx="7">
                  <c:v>-9.8118515229248485E-10</c:v>
                </c:pt>
                <c:pt idx="8">
                  <c:v>-1.0367011147423728E-9</c:v>
                </c:pt>
                <c:pt idx="9">
                  <c:v>-1.0897961251829915E-9</c:v>
                </c:pt>
                <c:pt idx="10">
                  <c:v>-1.1401143704452843E-9</c:v>
                </c:pt>
                <c:pt idx="11">
                  <c:v>-1.1873766587792029E-9</c:v>
                </c:pt>
                <c:pt idx="12">
                  <c:v>-1.2313835928840029E-9</c:v>
                </c:pt>
                <c:pt idx="13">
                  <c:v>-1.2720154161736947E-9</c:v>
                </c:pt>
                <c:pt idx="14">
                  <c:v>-1.3092288752670034E-9</c:v>
                </c:pt>
                <c:pt idx="15">
                  <c:v>-1.3430513644758452E-9</c:v>
                </c:pt>
                <c:pt idx="16">
                  <c:v>-1.3735730103110638E-9</c:v>
                </c:pt>
                <c:pt idx="17">
                  <c:v>-1.4009371635700047E-9</c:v>
                </c:pt>
                <c:pt idx="18">
                  <c:v>-1.4253299599791523E-9</c:v>
                </c:pt>
                <c:pt idx="19">
                  <c:v>-1.4469696188109113E-9</c:v>
                </c:pt>
                <c:pt idx="20">
                  <c:v>-1.4660959027907257E-9</c:v>
                </c:pt>
                <c:pt idx="21">
                  <c:v>-1.482960307632803E-9</c:v>
                </c:pt>
                <c:pt idx="22">
                  <c:v>-1.4978172452879229E-9</c:v>
                </c:pt>
                <c:pt idx="23">
                  <c:v>-1.510916510128755E-9</c:v>
                </c:pt>
                <c:pt idx="24">
                  <c:v>-1.5224971768139057E-9</c:v>
                </c:pt>
                <c:pt idx="25">
                  <c:v>-1.5327830042304944E-9</c:v>
                </c:pt>
                <c:pt idx="26">
                  <c:v>-1.5419791123058429E-9</c:v>
                </c:pt>
                <c:pt idx="27">
                  <c:v>-1.5502700937139947E-9</c:v>
                </c:pt>
                <c:pt idx="28">
                  <c:v>-1.5578191916533647E-9</c:v>
                </c:pt>
                <c:pt idx="29">
                  <c:v>-1.5647683700829734E-9</c:v>
                </c:pt>
                <c:pt idx="30">
                  <c:v>-1.5712392106672229E-9</c:v>
                </c:pt>
                <c:pt idx="31">
                  <c:v>-1.5773342572329912E-9</c:v>
                </c:pt>
                <c:pt idx="32">
                  <c:v>-1.583138775048594E-9</c:v>
                </c:pt>
                <c:pt idx="33">
                  <c:v>-1.5887226807459139E-9</c:v>
                </c:pt>
                <c:pt idx="34">
                  <c:v>-1.5941425229919471E-9</c:v>
                </c:pt>
                <c:pt idx="35">
                  <c:v>-1.599443453021275E-9</c:v>
                </c:pt>
                <c:pt idx="36">
                  <c:v>-1.6046610544484144E-9</c:v>
                </c:pt>
                <c:pt idx="37">
                  <c:v>-1.6098230278764838E-9</c:v>
                </c:pt>
                <c:pt idx="38">
                  <c:v>-1.6149506769244149E-9</c:v>
                </c:pt>
                <c:pt idx="39">
                  <c:v>-1.6200601907523548E-9</c:v>
                </c:pt>
                <c:pt idx="40">
                  <c:v>-1.6251637346363757E-9</c:v>
                </c:pt>
                <c:pt idx="41">
                  <c:v>-1.6302703477886355E-9</c:v>
                </c:pt>
                <c:pt idx="42">
                  <c:v>-1.6353866767407758E-9</c:v>
                </c:pt>
                <c:pt idx="43">
                  <c:v>-1.6405175597137779E-9</c:v>
                </c:pt>
                <c:pt idx="44">
                  <c:v>-1.6456664846275647E-9</c:v>
                </c:pt>
                <c:pt idx="45">
                  <c:v>-1.650835944594896E-9</c:v>
                </c:pt>
                <c:pt idx="46">
                  <c:v>-1.6560277072517564E-9</c:v>
                </c:pt>
                <c:pt idx="47">
                  <c:v>-1.6612430175727253E-9</c:v>
                </c:pt>
                <c:pt idx="48">
                  <c:v>-1.6664827480017174E-9</c:v>
                </c:pt>
                <c:pt idx="49">
                  <c:v>-1.6717475083966961E-9</c:v>
                </c:pt>
                <c:pt idx="50">
                  <c:v>-1.6770377258311361E-9</c:v>
                </c:pt>
                <c:pt idx="51">
                  <c:v>-1.6823537019925272E-9</c:v>
                </c:pt>
                <c:pt idx="52">
                  <c:v>-1.6876956543723743E-9</c:v>
                </c:pt>
                <c:pt idx="53">
                  <c:v>-1.6930637454498547E-9</c:v>
                </c:pt>
                <c:pt idx="54">
                  <c:v>-1.6984581035649962E-9</c:v>
                </c:pt>
                <c:pt idx="55">
                  <c:v>-1.7038788376503142E-9</c:v>
                </c:pt>
                <c:pt idx="56">
                  <c:v>-1.7093260478276425E-9</c:v>
                </c:pt>
                <c:pt idx="57">
                  <c:v>-1.7147998328484436E-9</c:v>
                </c:pt>
                <c:pt idx="58">
                  <c:v>-1.7203002953459231E-9</c:v>
                </c:pt>
                <c:pt idx="59">
                  <c:v>-1.7258275455813549E-9</c:v>
                </c:pt>
                <c:pt idx="60">
                  <c:v>-1.7313817040681346E-9</c:v>
                </c:pt>
                <c:pt idx="61">
                  <c:v>-1.736962903525985E-9</c:v>
                </c:pt>
                <c:pt idx="62">
                  <c:v>-1.7425712907066439E-9</c:v>
                </c:pt>
                <c:pt idx="63">
                  <c:v>-1.7482070246144958E-9</c:v>
                </c:pt>
                <c:pt idx="64">
                  <c:v>-1.7538702837379033E-9</c:v>
                </c:pt>
                <c:pt idx="65">
                  <c:v>-1.7595612604556829E-9</c:v>
                </c:pt>
                <c:pt idx="66">
                  <c:v>-1.7652801637681661E-9</c:v>
                </c:pt>
                <c:pt idx="67">
                  <c:v>-1.7710272193203347E-9</c:v>
                </c:pt>
                <c:pt idx="68">
                  <c:v>-1.7768026691263957E-9</c:v>
                </c:pt>
                <c:pt idx="69">
                  <c:v>-1.7826067708102356E-9</c:v>
                </c:pt>
                <c:pt idx="70">
                  <c:v>-1.788439796332884E-9</c:v>
                </c:pt>
                <c:pt idx="71">
                  <c:v>-1.7943020300136163E-9</c:v>
                </c:pt>
                <c:pt idx="72">
                  <c:v>-1.8001937661004551E-9</c:v>
                </c:pt>
                <c:pt idx="73">
                  <c:v>-1.8061153057007269E-9</c:v>
                </c:pt>
                <c:pt idx="74">
                  <c:v>-1.8120669534380757E-9</c:v>
                </c:pt>
                <c:pt idx="75">
                  <c:v>-1.8180490139360067E-9</c:v>
                </c:pt>
                <c:pt idx="76">
                  <c:v>-1.8240617880722447E-9</c:v>
                </c:pt>
                <c:pt idx="77">
                  <c:v>-1.8301055697458679E-9</c:v>
                </c:pt>
                <c:pt idx="78">
                  <c:v>-1.836180643042965E-9</c:v>
                </c:pt>
                <c:pt idx="79">
                  <c:v>-1.8422872800690755E-9</c:v>
                </c:pt>
                <c:pt idx="80">
                  <c:v>-1.8484257397198458E-9</c:v>
                </c:pt>
                <c:pt idx="81">
                  <c:v>-1.8545962672436348E-9</c:v>
                </c:pt>
                <c:pt idx="82">
                  <c:v>-1.8607990947443344E-9</c:v>
                </c:pt>
                <c:pt idx="83">
                  <c:v>-1.8670344425519451E-9</c:v>
                </c:pt>
                <c:pt idx="84">
                  <c:v>-1.8733025211313376E-9</c:v>
                </c:pt>
                <c:pt idx="85">
                  <c:v>-1.8796035334836263E-9</c:v>
                </c:pt>
                <c:pt idx="86">
                  <c:v>-1.8859376777496934E-9</c:v>
                </c:pt>
                <c:pt idx="87">
                  <c:v>-1.8923051496217292E-9</c:v>
                </c:pt>
                <c:pt idx="88">
                  <c:v>-1.8987061446721069E-9</c:v>
                </c:pt>
                <c:pt idx="89">
                  <c:v>-1.9051408599322576E-9</c:v>
                </c:pt>
                <c:pt idx="90">
                  <c:v>-1.9116094951584346E-9</c:v>
                </c:pt>
                <c:pt idx="91">
                  <c:v>-1.9181122535537975E-9</c:v>
                </c:pt>
                <c:pt idx="92">
                  <c:v>-1.9246493416619662E-9</c:v>
                </c:pt>
                <c:pt idx="93">
                  <c:v>-1.9312209693827374E-9</c:v>
                </c:pt>
                <c:pt idx="94">
                  <c:v>-1.937827349482415E-9</c:v>
                </c:pt>
                <c:pt idx="95">
                  <c:v>-1.9444686970512053E-9</c:v>
                </c:pt>
                <c:pt idx="96">
                  <c:v>-1.9511452296066573E-9</c:v>
                </c:pt>
                <c:pt idx="97">
                  <c:v>-1.9578571673008175E-9</c:v>
                </c:pt>
                <c:pt idx="98">
                  <c:v>-1.9646047337707374E-9</c:v>
                </c:pt>
                <c:pt idx="99">
                  <c:v>-1.9713881576806859E-9</c:v>
                </c:pt>
                <c:pt idx="100">
                  <c:v>-1.9782076745638186E-9</c:v>
                </c:pt>
                <c:pt idx="101">
                  <c:v>-1.9850635292817983E-9</c:v>
                </c:pt>
                <c:pt idx="102">
                  <c:v>-1.9919559787823075E-9</c:v>
                </c:pt>
                <c:pt idx="103">
                  <c:v>-1.9988852945773071E-9</c:v>
                </c:pt>
                <c:pt idx="104">
                  <c:v>-2.0058517652521184E-9</c:v>
                </c:pt>
                <c:pt idx="105">
                  <c:v>-2.0128556980065529E-9</c:v>
                </c:pt>
                <c:pt idx="106">
                  <c:v>-2.0198974197785299E-9</c:v>
                </c:pt>
                <c:pt idx="107">
                  <c:v>-2.0269772771745874E-9</c:v>
                </c:pt>
                <c:pt idx="108">
                  <c:v>-2.0340956353626748E-9</c:v>
                </c:pt>
                <c:pt idx="109">
                  <c:v>-2.0412528759038526E-9</c:v>
                </c:pt>
                <c:pt idx="110">
                  <c:v>-2.0484493934825634E-9</c:v>
                </c:pt>
                <c:pt idx="111">
                  <c:v>-2.0556855918550836E-9</c:v>
                </c:pt>
                <c:pt idx="112">
                  <c:v>-2.0629618790848758E-9</c:v>
                </c:pt>
                <c:pt idx="113">
                  <c:v>-2.0702786623027164E-9</c:v>
                </c:pt>
                <c:pt idx="114">
                  <c:v>-2.0776363423529505E-9</c:v>
                </c:pt>
                <c:pt idx="115">
                  <c:v>-2.0850353086641662E-9</c:v>
                </c:pt>
                <c:pt idx="116">
                  <c:v>-2.0924759342333098E-9</c:v>
                </c:pt>
                <c:pt idx="117">
                  <c:v>-2.0999585713842151E-9</c:v>
                </c:pt>
                <c:pt idx="118">
                  <c:v>-2.1074835479571105E-9</c:v>
                </c:pt>
                <c:pt idx="119">
                  <c:v>-2.1150511644568626E-9</c:v>
                </c:pt>
                <c:pt idx="120">
                  <c:v>-2.122661692258326E-9</c:v>
                </c:pt>
                <c:pt idx="121">
                  <c:v>-2.1303153723911864E-9</c:v>
                </c:pt>
                <c:pt idx="122">
                  <c:v>-2.1380124155055238E-9</c:v>
                </c:pt>
                <c:pt idx="123">
                  <c:v>-2.1457530028185783E-9</c:v>
                </c:pt>
                <c:pt idx="124">
                  <c:v>-2.1535372879029939E-9</c:v>
                </c:pt>
                <c:pt idx="125">
                  <c:v>-2.1613653997852045E-9</c:v>
                </c:pt>
                <c:pt idx="126">
                  <c:v>-2.1692374467672002E-9</c:v>
                </c:pt>
                <c:pt idx="127">
                  <c:v>-2.177153521453928E-9</c:v>
                </c:pt>
                <c:pt idx="128">
                  <c:v>-2.1851137068149E-9</c:v>
                </c:pt>
                <c:pt idx="129">
                  <c:v>-2.1931180829589087E-9</c:v>
                </c:pt>
                <c:pt idx="130">
                  <c:v>-2.20116673504932E-9</c:v>
                </c:pt>
                <c:pt idx="131">
                  <c:v>-2.2092597616357476E-9</c:v>
                </c:pt>
                <c:pt idx="132">
                  <c:v>-2.2173972834847197E-9</c:v>
                </c:pt>
                <c:pt idx="133">
                  <c:v>-2.2255794526884597E-9</c:v>
                </c:pt>
                <c:pt idx="134">
                  <c:v>-2.2338064612578771E-9</c:v>
                </c:pt>
                <c:pt idx="135">
                  <c:v>-2.2420785492970393E-9</c:v>
                </c:pt>
                <c:pt idx="136">
                  <c:v>-2.2503960121033497E-9</c:v>
                </c:pt>
                <c:pt idx="137">
                  <c:v>-2.2587592056127384E-9</c:v>
                </c:pt>
                <c:pt idx="138">
                  <c:v>-2.2671685503367412E-9</c:v>
                </c:pt>
                <c:pt idx="139">
                  <c:v>-2.2756245327273809E-9</c:v>
                </c:pt>
                <c:pt idx="140">
                  <c:v>-2.284127704257172E-9</c:v>
                </c:pt>
                <c:pt idx="141">
                  <c:v>-2.2926786777916361E-9</c:v>
                </c:pt>
                <c:pt idx="142">
                  <c:v>-2.3012781212540811E-9</c:v>
                </c:pt>
                <c:pt idx="143">
                  <c:v>-2.3099267486868304E-9</c:v>
                </c:pt>
                <c:pt idx="144">
                  <c:v>-2.318625308888734E-9</c:v>
                </c:pt>
                <c:pt idx="145">
                  <c:v>-2.3273745718049899E-9</c:v>
                </c:pt>
                <c:pt idx="146">
                  <c:v>-2.3361753131192299E-9</c:v>
                </c:pt>
                <c:pt idx="147">
                  <c:v>-2.345028298027508E-9</c:v>
                </c:pt>
                <c:pt idx="148">
                  <c:v>-2.3539342640821495E-9</c:v>
                </c:pt>
                <c:pt idx="149">
                  <c:v>-2.3628939044032725E-9</c:v>
                </c:pt>
                <c:pt idx="150">
                  <c:v>-2.3719078517420999E-9</c:v>
                </c:pt>
                <c:pt idx="151">
                  <c:v>-2.3809766646492449E-9</c:v>
                </c:pt>
                <c:pt idx="152">
                  <c:v>-2.3901008156846171E-9</c:v>
                </c:pt>
                <c:pt idx="153">
                  <c:v>-2.3992806834382401E-9</c:v>
                </c:pt>
                <c:pt idx="154">
                  <c:v>-2.4085165486661014E-9</c:v>
                </c:pt>
                <c:pt idx="155">
                  <c:v>-2.4178085947736941E-9</c:v>
                </c:pt>
                <c:pt idx="156">
                  <c:v>-2.427156914580876E-9</c:v>
                </c:pt>
                <c:pt idx="157">
                  <c:v>-2.4365615206157163E-9</c:v>
                </c:pt>
                <c:pt idx="158">
                  <c:v>-2.4460223620721784E-9</c:v>
                </c:pt>
                <c:pt idx="159">
                  <c:v>-2.4555393460948574E-9</c:v>
                </c:pt>
                <c:pt idx="160">
                  <c:v>-2.4651123627301999E-9</c:v>
                </c:pt>
                <c:pt idx="161">
                  <c:v>-2.4747413142581636E-9</c:v>
                </c:pt>
                <c:pt idx="162">
                  <c:v>-2.4844261428456395E-9</c:v>
                </c:pt>
                <c:pt idx="163">
                  <c:v>-2.494166860908078E-9</c:v>
                </c:pt>
                <c:pt idx="164">
                  <c:v>-2.5039635774842083E-9</c:v>
                </c:pt>
                <c:pt idx="165">
                  <c:v>-2.5138165207856066E-9</c:v>
                </c:pt>
                <c:pt idx="166">
                  <c:v>-2.5237260557312606E-9</c:v>
                </c:pt>
                <c:pt idx="167">
                  <c:v>-2.5336926910326382E-9</c:v>
                </c:pt>
                <c:pt idx="168">
                  <c:v>-2.5437170803514312E-9</c:v>
                </c:pt>
                <c:pt idx="169">
                  <c:v>-2.55380001182793E-9</c:v>
                </c:pt>
                <c:pt idx="170">
                  <c:v>-2.5639423889791593E-9</c:v>
                </c:pt>
                <c:pt idx="171">
                  <c:v>-2.5741452013454597E-9</c:v>
                </c:pt>
                <c:pt idx="172">
                  <c:v>-2.5844094869995063E-9</c:v>
                </c:pt>
                <c:pt idx="173">
                  <c:v>-2.5947362894145194E-9</c:v>
                </c:pt>
                <c:pt idx="174">
                  <c:v>-2.6051266095384796E-9</c:v>
                </c:pt>
                <c:pt idx="175">
                  <c:v>-2.6155813573345495E-9</c:v>
                </c:pt>
                <c:pt idx="176">
                  <c:v>-2.626101303164067E-9</c:v>
                </c:pt>
                <c:pt idx="177">
                  <c:v>-2.6366870360503577E-9</c:v>
                </c:pt>
                <c:pt idx="178">
                  <c:v>-2.6473389280488795E-9</c:v>
                </c:pt>
                <c:pt idx="179">
                  <c:v>-2.6580571095273597E-9</c:v>
                </c:pt>
                <c:pt idx="180">
                  <c:v>-2.6688414575776603E-9</c:v>
                </c:pt>
                <c:pt idx="181">
                  <c:v>-2.67969159657533E-9</c:v>
                </c:pt>
                <c:pt idx="182">
                  <c:v>-2.6906069181535662E-9</c:v>
                </c:pt>
                <c:pt idx="183">
                  <c:v>-2.7015866140751474E-9</c:v>
                </c:pt>
                <c:pt idx="184">
                  <c:v>-2.7126297255103079E-9</c:v>
                </c:pt>
                <c:pt idx="185">
                  <c:v>-2.7237352075357321E-9</c:v>
                </c:pt>
                <c:pt idx="186">
                  <c:v>-2.7349020032426274E-9</c:v>
                </c:pt>
                <c:pt idx="187">
                  <c:v>-2.7461291307796073E-9</c:v>
                </c:pt>
                <c:pt idx="188">
                  <c:v>-2.7574157728736802E-9</c:v>
                </c:pt>
                <c:pt idx="189">
                  <c:v>-2.7687613671225343E-9</c:v>
                </c:pt>
                <c:pt idx="190">
                  <c:v>-2.7801656935619203E-9</c:v>
                </c:pt>
                <c:pt idx="191">
                  <c:v>-2.7916289515074894E-9</c:v>
                </c:pt>
                <c:pt idx="192">
                  <c:v>-2.803151821593609E-9</c:v>
                </c:pt>
                <c:pt idx="193">
                  <c:v>-2.81473550895082E-9</c:v>
                </c:pt>
                <c:pt idx="194">
                  <c:v>-2.826381760123189E-9</c:v>
                </c:pt>
                <c:pt idx="195">
                  <c:v>-2.8380928538096367E-9</c:v>
                </c:pt>
                <c:pt idx="196">
                  <c:v>-2.8498715644450082E-9</c:v>
                </c:pt>
                <c:pt idx="197">
                  <c:v>-2.861721093340128E-9</c:v>
                </c:pt>
                <c:pt idx="198">
                  <c:v>-2.8736449773871584E-9</c:v>
                </c:pt>
                <c:pt idx="199">
                  <c:v>-2.8856469715350456E-9</c:v>
                </c:pt>
                <c:pt idx="200">
                  <c:v>-2.8977309158099605E-9</c:v>
                </c:pt>
                <c:pt idx="201">
                  <c:v>-2.9099005950987657E-9</c:v>
                </c:pt>
                <c:pt idx="202">
                  <c:v>-2.9221595926753501E-9</c:v>
                </c:pt>
                <c:pt idx="203">
                  <c:v>-2.9345111562074516E-9</c:v>
                </c:pt>
                <c:pt idx="204">
                  <c:v>-2.9469580758345857E-9</c:v>
                </c:pt>
                <c:pt idx="205">
                  <c:v>-2.959502587403419E-9</c:v>
                </c:pt>
                <c:pt idx="206">
                  <c:v>-2.9721463046495454E-9</c:v>
                </c:pt>
                <c:pt idx="207">
                  <c:v>-2.9848901845240265E-9</c:v>
                </c:pt>
                <c:pt idx="208">
                  <c:v>-2.9977345273868106E-9</c:v>
                </c:pt>
                <c:pt idx="209">
                  <c:v>-3.0106790116946579E-9</c:v>
                </c:pt>
                <c:pt idx="210">
                  <c:v>-3.0237227608847419E-9</c:v>
                </c:pt>
                <c:pt idx="211">
                  <c:v>-3.0368644338852726E-9</c:v>
                </c:pt>
                <c:pt idx="212">
                  <c:v>-3.0501023393510666E-9</c:v>
                </c:pt>
                <c:pt idx="213">
                  <c:v>-3.0634345578165262E-9</c:v>
                </c:pt>
                <c:pt idx="214">
                  <c:v>-3.0768590715901458E-9</c:v>
                </c:pt>
                <c:pt idx="215">
                  <c:v>-3.0903738892690682E-9</c:v>
                </c:pt>
                <c:pt idx="216">
                  <c:v>-3.1039771598608298E-9</c:v>
                </c:pt>
                <c:pt idx="217">
                  <c:v>-3.1176672727593522E-9</c:v>
                </c:pt>
                <c:pt idx="218">
                  <c:v>-3.1314429357013855E-9</c:v>
                </c:pt>
                <c:pt idx="219">
                  <c:v>-3.1453032327381101E-9</c:v>
                </c:pt>
                <c:pt idx="220">
                  <c:v>-3.1592476583505003E-9</c:v>
                </c:pt>
                <c:pt idx="221">
                  <c:v>-3.1732761283946484E-9</c:v>
                </c:pt>
                <c:pt idx="222">
                  <c:v>-3.1873889730364107E-9</c:v>
                </c:pt>
                <c:pt idx="223">
                  <c:v>-3.2015869102470106E-9</c:v>
                </c:pt>
                <c:pt idx="224">
                  <c:v>-3.2158710068769512E-9</c:v>
                </c:pt>
                <c:pt idx="225">
                  <c:v>-3.2302426290611171E-9</c:v>
                </c:pt>
                <c:pt idx="226">
                  <c:v>-3.2447033832449E-9</c:v>
                </c:pt>
                <c:pt idx="227">
                  <c:v>-3.2592550566812601E-9</c:v>
                </c:pt>
                <c:pt idx="228">
                  <c:v>-3.2738995526653144E-9</c:v>
                </c:pt>
                <c:pt idx="229">
                  <c:v>-3.2886388304374916E-9</c:v>
                </c:pt>
                <c:pt idx="230">
                  <c:v>-3.3034748453975132E-9</c:v>
                </c:pt>
                <c:pt idx="231">
                  <c:v>-3.3184094941451356E-9</c:v>
                </c:pt>
                <c:pt idx="232">
                  <c:v>-3.333444564856219E-9</c:v>
                </c:pt>
                <c:pt idx="233">
                  <c:v>-3.3485816950167101E-9</c:v>
                </c:pt>
                <c:pt idx="234">
                  <c:v>-3.3638223363052586E-9</c:v>
                </c:pt>
                <c:pt idx="235">
                  <c:v>-3.3791677271922806E-9</c:v>
                </c:pt>
                <c:pt idx="236">
                  <c:v>-3.394618877745719E-9</c:v>
                </c:pt>
                <c:pt idx="237">
                  <c:v>-3.4101765603833816E-9</c:v>
                </c:pt>
                <c:pt idx="238">
                  <c:v>-3.425841315923718E-9</c:v>
                </c:pt>
                <c:pt idx="239">
                  <c:v>-3.4416134666033801E-9</c:v>
                </c:pt>
                <c:pt idx="240">
                  <c:v>-3.4574931424185816E-9</c:v>
                </c:pt>
                <c:pt idx="241">
                  <c:v>-3.4734803164634688E-9</c:v>
                </c:pt>
                <c:pt idx="242">
                  <c:v>-3.4895748483353758E-9</c:v>
                </c:pt>
                <c:pt idx="243">
                  <c:v>-3.5057765367412812E-9</c:v>
                </c:pt>
                <c:pt idx="244">
                  <c:v>-3.522085174353026E-9</c:v>
                </c:pt>
                <c:pt idx="245">
                  <c:v>-3.5385006062538596E-9</c:v>
                </c:pt>
                <c:pt idx="246">
                  <c:v>-3.555022787772251E-9</c:v>
                </c:pt>
                <c:pt idx="247">
                  <c:v>-3.571651839153157E-9</c:v>
                </c:pt>
                <c:pt idx="248">
                  <c:v>-3.5883880933909515E-9</c:v>
                </c:pt>
                <c:pt idx="249">
                  <c:v>-3.6052321358975105E-9</c:v>
                </c:pt>
                <c:pt idx="250">
                  <c:v>-3.6221848323128332E-9</c:v>
                </c:pt>
                <c:pt idx="251">
                  <c:v>-3.6392473461842404E-9</c:v>
                </c:pt>
                <c:pt idx="252">
                  <c:v>-3.6564211412170922E-9</c:v>
                </c:pt>
                <c:pt idx="253">
                  <c:v>-3.6737079706057228E-9</c:v>
                </c:pt>
                <c:pt idx="254">
                  <c:v>-3.6911098545373446E-9</c:v>
                </c:pt>
                <c:pt idx="255">
                  <c:v>-3.7086290428563573E-9</c:v>
                </c:pt>
                <c:pt idx="256">
                  <c:v>-3.7262679704314835E-9</c:v>
                </c:pt>
                <c:pt idx="257">
                  <c:v>-3.7440292012399856E-9</c:v>
                </c:pt>
                <c:pt idx="258">
                  <c:v>-3.7619153674225449E-9</c:v>
                </c:pt>
                <c:pt idx="259">
                  <c:v>-3.7799291067258704E-9</c:v>
                </c:pt>
                <c:pt idx="260">
                  <c:v>-3.7980729971939209E-9</c:v>
                </c:pt>
                <c:pt idx="261">
                  <c:v>-3.8163494967306851E-9</c:v>
                </c:pt>
                <c:pt idx="262">
                  <c:v>-3.83476088613023E-9</c:v>
                </c:pt>
                <c:pt idx="263">
                  <c:v>-3.8533092212403338E-9</c:v>
                </c:pt>
                <c:pt idx="264">
                  <c:v>-3.8719962968123449E-9</c:v>
                </c:pt>
                <c:pt idx="265">
                  <c:v>-3.8908236210259302E-9</c:v>
                </c:pt>
                <c:pt idx="266">
                  <c:v>-3.9097924032569227E-9</c:v>
                </c:pt>
                <c:pt idx="267">
                  <c:v>-3.9289035570975958E-9</c:v>
                </c:pt>
                <c:pt idx="268">
                  <c:v>-3.9481577161781538E-9</c:v>
                </c:pt>
                <c:pt idx="269">
                  <c:v>-3.9675552632941209E-9</c:v>
                </c:pt>
                <c:pt idx="270">
                  <c:v>-3.9870963738829043E-9</c:v>
                </c:pt>
                <c:pt idx="271">
                  <c:v>-4.0067810654973351E-9</c:v>
                </c:pt>
                <c:pt idx="272">
                  <c:v>-4.0266092572689371E-9</c:v>
                </c:pt>
                <c:pt idx="273">
                  <c:v>-4.0465808347472463E-9</c:v>
                </c:pt>
                <c:pt idx="274">
                  <c:v>-4.066695715177501E-9</c:v>
                </c:pt>
                <c:pt idx="275">
                  <c:v>-4.0869539129492749E-9</c:v>
                </c:pt>
                <c:pt idx="276">
                  <c:v>-4.1073556012128586E-9</c:v>
                </c:pt>
                <c:pt idx="277">
                  <c:v>-4.1279011664179401E-9</c:v>
                </c:pt>
                <c:pt idx="278">
                  <c:v>-4.1485912528393306E-9</c:v>
                </c:pt>
                <c:pt idx="279">
                  <c:v>-4.1694267980142226E-9</c:v>
                </c:pt>
                <c:pt idx="280">
                  <c:v>-4.1904090510464301E-9</c:v>
                </c:pt>
                <c:pt idx="281">
                  <c:v>-4.2115395783459704E-9</c:v>
                </c:pt>
                <c:pt idx="282">
                  <c:v>-4.2328202533631778E-9</c:v>
                </c:pt>
                <c:pt idx="283">
                  <c:v>-4.2542532289967924E-9</c:v>
                </c:pt>
                <c:pt idx="284">
                  <c:v>-4.2758408952777866E-9</c:v>
                </c:pt>
                <c:pt idx="285">
                  <c:v>-4.2975858199685413E-9</c:v>
                </c:pt>
                <c:pt idx="286">
                  <c:v>-4.3194906802654812E-9</c:v>
                </c:pt>
                <c:pt idx="287">
                  <c:v>-4.3415581831051982E-9</c:v>
                </c:pt>
                <c:pt idx="288">
                  <c:v>-4.3637909799604361E-9</c:v>
                </c:pt>
                <c:pt idx="289">
                  <c:v>-4.3861915815094339E-9</c:v>
                </c:pt>
                <c:pt idx="290">
                  <c:v>-4.4087622761519523E-9</c:v>
                </c:pt>
                <c:pt idx="291">
                  <c:v>-4.4315050590510539E-9</c:v>
                </c:pt>
                <c:pt idx="292">
                  <c:v>-4.4544215768155652E-9</c:v>
                </c:pt>
                <c:pt idx="293">
                  <c:v>-4.4775130926737795E-9</c:v>
                </c:pt>
                <c:pt idx="294">
                  <c:v>-4.500780474531982E-9</c:v>
                </c:pt>
                <c:pt idx="295">
                  <c:v>-4.5242242116586409E-9</c:v>
                </c:pt>
                <c:pt idx="296">
                  <c:v>-4.5478444574937903E-9</c:v>
                </c:pt>
                <c:pt idx="297">
                  <c:v>-4.5716410993186134E-9</c:v>
                </c:pt>
                <c:pt idx="298">
                  <c:v>-4.5956138519400913E-9</c:v>
                </c:pt>
                <c:pt idx="299">
                  <c:v>-4.6197623666205836E-9</c:v>
                </c:pt>
                <c:pt idx="300">
                  <c:v>-4.6440863546008707E-9</c:v>
                </c:pt>
                <c:pt idx="301">
                  <c:v>-4.6685857108563764E-9</c:v>
                </c:pt>
                <c:pt idx="302">
                  <c:v>-4.6932606335858769E-9</c:v>
                </c:pt>
                <c:pt idx="303">
                  <c:v>-4.7181117311132428E-9</c:v>
                </c:pt>
                <c:pt idx="304">
                  <c:v>-4.7431401044601842E-9</c:v>
                </c:pt>
                <c:pt idx="305">
                  <c:v>-4.7683474041634018E-9</c:v>
                </c:pt>
                <c:pt idx="306">
                  <c:v>-4.7937358546309317E-9</c:v>
                </c:pt>
                <c:pt idx="307">
                  <c:v>-4.8193082433156658E-9</c:v>
                </c:pt>
                <c:pt idx="308">
                  <c:v>-4.845067877404702E-9</c:v>
                </c:pt>
                <c:pt idx="309">
                  <c:v>-4.8710185088078931E-9</c:v>
                </c:pt>
                <c:pt idx="310">
                  <c:v>-4.8971642341637192E-9</c:v>
                </c:pt>
                <c:pt idx="311">
                  <c:v>-4.9235093752454198E-9</c:v>
                </c:pt>
                <c:pt idx="312">
                  <c:v>-4.9500583492319339E-9</c:v>
                </c:pt>
                <c:pt idx="313">
                  <c:v>-4.9768155355027081E-9</c:v>
                </c:pt>
                <c:pt idx="314">
                  <c:v>-5.0037851498140248E-9</c:v>
                </c:pt>
                <c:pt idx="315">
                  <c:v>-5.0309711309087943E-9</c:v>
                </c:pt>
                <c:pt idx="316">
                  <c:v>-5.058377046417312E-9</c:v>
                </c:pt>
                <c:pt idx="317">
                  <c:v>-5.0860060238980869E-9</c:v>
                </c:pt>
                <c:pt idx="318">
                  <c:v>-5.1138607066957812E-9</c:v>
                </c:pt>
                <c:pt idx="319">
                  <c:v>-5.1419432391081943E-9</c:v>
                </c:pt>
                <c:pt idx="320">
                  <c:v>-5.1702552764810181E-9</c:v>
                </c:pt>
                <c:pt idx="321">
                  <c:v>-5.198798017763827E-9</c:v>
                </c:pt>
                <c:pt idx="322">
                  <c:v>-5.2275722587248503E-9</c:v>
                </c:pt>
                <c:pt idx="323">
                  <c:v>-5.2565784586168943E-9</c:v>
                </c:pt>
                <c:pt idx="324">
                  <c:v>-5.2858168174670863E-9</c:v>
                </c:pt>
                <c:pt idx="325">
                  <c:v>-5.3152873578618336E-9</c:v>
                </c:pt>
                <c:pt idx="326">
                  <c:v>-5.344990006593011E-9</c:v>
                </c:pt>
                <c:pt idx="327">
                  <c:v>-5.3749246725626351E-9</c:v>
                </c:pt>
                <c:pt idx="328">
                  <c:v>-5.4050913187377944E-9</c:v>
                </c:pt>
                <c:pt idx="329">
                  <c:v>-5.4354900255934928E-9</c:v>
                </c:pt>
                <c:pt idx="330">
                  <c:v>-5.466121043668181E-9</c:v>
                </c:pt>
                <c:pt idx="331">
                  <c:v>-5.4969848372643721E-9</c:v>
                </c:pt>
                <c:pt idx="332">
                  <c:v>-5.52808211647609E-9</c:v>
                </c:pt>
                <c:pt idx="333">
                  <c:v>-5.5594138614783527E-9</c:v>
                </c:pt>
                <c:pt idx="334">
                  <c:v>-5.5909813381914162E-9</c:v>
                </c:pt>
                <c:pt idx="335">
                  <c:v>-5.6227861047512929E-9</c:v>
                </c:pt>
                <c:pt idx="336">
                  <c:v>-5.654830015498551E-9</c:v>
                </c:pt>
                <c:pt idx="337">
                  <c:v>-5.6871152168501764E-9</c:v>
                </c:pt>
                <c:pt idx="338">
                  <c:v>-5.7196441414146775E-9</c:v>
                </c:pt>
                <c:pt idx="339">
                  <c:v>-5.7524194975345077E-9</c:v>
                </c:pt>
                <c:pt idx="340">
                  <c:v>-5.7854442547408967E-9</c:v>
                </c:pt>
                <c:pt idx="341">
                  <c:v>-5.8187216285274597E-9</c:v>
                </c:pt>
                <c:pt idx="342">
                  <c:v>-5.8522550608974009E-9</c:v>
                </c:pt>
                <c:pt idx="343">
                  <c:v>-5.8860481988893018E-9</c:v>
                </c:pt>
                <c:pt idx="344">
                  <c:v>-5.9201048690413591E-9</c:v>
                </c:pt>
                <c:pt idx="345">
                  <c:v>-5.9544290491697466E-9</c:v>
                </c:pt>
                <c:pt idx="346">
                  <c:v>-5.989024838371296E-9</c:v>
                </c:pt>
                <c:pt idx="347">
                  <c:v>-6.0238964250630812E-9</c:v>
                </c:pt>
                <c:pt idx="348">
                  <c:v>-6.0590480515132842E-9</c:v>
                </c:pt>
                <c:pt idx="349">
                  <c:v>-6.0944839796487963E-9</c:v>
                </c:pt>
                <c:pt idx="350">
                  <c:v>-6.1302084567974638E-9</c:v>
                </c:pt>
                <c:pt idx="351">
                  <c:v>-6.166225682192093E-9</c:v>
                </c:pt>
                <c:pt idx="352">
                  <c:v>-6.2025397801837617E-9</c:v>
                </c:pt>
                <c:pt idx="353">
                  <c:v>-6.2391547738400692E-9</c:v>
                </c:pt>
                <c:pt idx="354">
                  <c:v>-6.2760745668309442E-9</c:v>
                </c:pt>
                <c:pt idx="355">
                  <c:v>-6.3133029333745215E-9</c:v>
                </c:pt>
                <c:pt idx="356">
                  <c:v>-6.3508435123754374E-9</c:v>
                </c:pt>
                <c:pt idx="357">
                  <c:v>-6.3886998127676746E-9</c:v>
                </c:pt>
                <c:pt idx="358">
                  <c:v>-6.4268752239447977E-9</c:v>
                </c:pt>
                <c:pt idx="359">
                  <c:v>-6.4653730328174686E-9</c:v>
                </c:pt>
                <c:pt idx="360">
                  <c:v>-6.5041964482523151E-9</c:v>
                </c:pt>
                <c:pt idx="361">
                  <c:v>-6.5433486240765837E-9</c:v>
                </c:pt>
                <c:pt idx="362">
                  <c:v>-6.5828326878090979E-9</c:v>
                </c:pt>
                <c:pt idx="363">
                  <c:v>-6.6226517652734481E-9</c:v>
                </c:pt>
                <c:pt idx="364">
                  <c:v>-6.6628090001045889E-9</c:v>
                </c:pt>
                <c:pt idx="365">
                  <c:v>-6.7033075700804382E-9</c:v>
                </c:pt>
                <c:pt idx="366">
                  <c:v>-6.7441506907686891E-9</c:v>
                </c:pt>
                <c:pt idx="367">
                  <c:v>-6.7853416095418664E-9</c:v>
                </c:pt>
                <c:pt idx="368">
                  <c:v>-6.8268835881846926E-9</c:v>
                </c:pt>
                <c:pt idx="369">
                  <c:v>-6.8687798719862625E-9</c:v>
                </c:pt>
                <c:pt idx="370">
                  <c:v>-6.9110336447790227E-9</c:v>
                </c:pt>
                <c:pt idx="371">
                  <c:v>-6.9536479742436306E-9</c:v>
                </c:pt>
                <c:pt idx="372">
                  <c:v>-6.9966257445905403E-9</c:v>
                </c:pt>
                <c:pt idx="373">
                  <c:v>-7.0399695845170375E-9</c:v>
                </c:pt>
                <c:pt idx="374">
                  <c:v>-7.0836817925986801E-9</c:v>
                </c:pt>
                <c:pt idx="375">
                  <c:v>-7.1277642602918444E-9</c:v>
                </c:pt>
                <c:pt idx="376">
                  <c:v>-7.1722184071208527E-9</c:v>
                </c:pt>
                <c:pt idx="377">
                  <c:v>-7.2170451231743025E-9</c:v>
                </c:pt>
                <c:pt idx="378">
                  <c:v>-7.2622447332974502E-9</c:v>
                </c:pt>
                <c:pt idx="379">
                  <c:v>-7.3078169828802386E-9</c:v>
                </c:pt>
                <c:pt idx="380">
                  <c:v>-7.353761050169261E-9</c:v>
                </c:pt>
                <c:pt idx="381">
                  <c:v>-7.400075591234014E-9</c:v>
                </c:pt>
                <c:pt idx="382">
                  <c:v>-7.4467588144648417E-9</c:v>
                </c:pt>
                <c:pt idx="383">
                  <c:v>-7.4938085872201267E-9</c:v>
                </c:pt>
                <c:pt idx="384">
                  <c:v>-7.54122257063499E-9</c:v>
                </c:pt>
                <c:pt idx="385">
                  <c:v>-7.5889983769979936E-9</c:v>
                </c:pt>
                <c:pt idx="386">
                  <c:v>-7.6371337436242602E-9</c:v>
                </c:pt>
                <c:pt idx="387">
                  <c:v>-7.6856267146654063E-9</c:v>
                </c:pt>
                <c:pt idx="388">
                  <c:v>-7.7344758183144201E-9</c:v>
                </c:pt>
                <c:pt idx="389">
                  <c:v>-7.783680233027647E-9</c:v>
                </c:pt>
                <c:pt idx="390">
                  <c:v>-7.8332399294419356E-9</c:v>
                </c:pt>
                <c:pt idx="391">
                  <c:v>-7.8831557803614917E-9</c:v>
                </c:pt>
                <c:pt idx="392">
                  <c:v>-7.9334296336730192E-9</c:v>
                </c:pt>
                <c:pt idx="393">
                  <c:v>-7.9840643383471828E-9</c:v>
                </c:pt>
                <c:pt idx="394">
                  <c:v>-8.0350637258877961E-9</c:v>
                </c:pt>
                <c:pt idx="395">
                  <c:v>-8.0864325490564319E-9</c:v>
                </c:pt>
                <c:pt idx="396">
                  <c:v>-8.138176378198505E-9</c:v>
                </c:pt>
                <c:pt idx="397">
                  <c:v>-8.1903014656406207E-9</c:v>
                </c:pt>
                <c:pt idx="398">
                  <c:v>-8.2428145844818008E-9</c:v>
                </c:pt>
                <c:pt idx="399">
                  <c:v>-8.2957228534124762E-9</c:v>
                </c:pt>
                <c:pt idx="400">
                  <c:v>-8.3490335570027927E-9</c:v>
                </c:pt>
                <c:pt idx="401">
                  <c:v>-8.4027539734204405E-9</c:v>
                </c:pt>
                <c:pt idx="402">
                  <c:v>-8.4568912165488608E-9</c:v>
                </c:pt>
                <c:pt idx="403">
                  <c:v>-8.5114521000964983E-9</c:v>
                </c:pt>
                <c:pt idx="404">
                  <c:v>-8.5664430305468761E-9</c:v>
                </c:pt>
                <c:pt idx="405">
                  <c:v>-8.6218699279207744E-9</c:v>
                </c:pt>
                <c:pt idx="406">
                  <c:v>-8.6777381785446415E-9</c:v>
                </c:pt>
                <c:pt idx="407">
                  <c:v>-8.7340526129304568E-9</c:v>
                </c:pt>
                <c:pt idx="408">
                  <c:v>-8.7908175085940993E-9</c:v>
                </c:pt>
                <c:pt idx="409">
                  <c:v>-8.8480366105077623E-9</c:v>
                </c:pt>
                <c:pt idx="410">
                  <c:v>-8.9057131638116671E-9</c:v>
                </c:pt>
                <c:pt idx="411">
                  <c:v>-8.9638499538235375E-9</c:v>
                </c:pt>
                <c:pt idx="412">
                  <c:v>-9.0224493443777078E-9</c:v>
                </c:pt>
                <c:pt idx="413">
                  <c:v>-9.0815133163497826E-9</c:v>
                </c:pt>
                <c:pt idx="414">
                  <c:v>-9.1410434973956164E-9</c:v>
                </c:pt>
                <c:pt idx="415">
                  <c:v>-9.2010411841502606E-9</c:v>
                </c:pt>
                <c:pt idx="416">
                  <c:v>-9.261507356089184E-9</c:v>
                </c:pt>
                <c:pt idx="417">
                  <c:v>-9.3224426793541902E-9</c:v>
                </c:pt>
                <c:pt idx="418">
                  <c:v>-9.3838475067105698E-9</c:v>
                </c:pt>
                <c:pt idx="419">
                  <c:v>-9.4457218715447302E-9</c:v>
                </c:pt>
                <c:pt idx="420">
                  <c:v>-9.5080654801913066E-9</c:v>
                </c:pt>
                <c:pt idx="421">
                  <c:v>-9.5708777051983761E-9</c:v>
                </c:pt>
                <c:pt idx="422">
                  <c:v>-9.6341575806378767E-9</c:v>
                </c:pt>
                <c:pt idx="423">
                  <c:v>-9.6979038027761184E-9</c:v>
                </c:pt>
                <c:pt idx="424">
                  <c:v>-9.7621147365332723E-9</c:v>
                </c:pt>
                <c:pt idx="425">
                  <c:v>-9.8267884290855956E-9</c:v>
                </c:pt>
                <c:pt idx="426">
                  <c:v>-9.8919226293872195E-9</c:v>
                </c:pt>
                <c:pt idx="427">
                  <c:v>-9.9575148173571342E-9</c:v>
                </c:pt>
                <c:pt idx="428">
                  <c:v>-1.0023562236872632E-8</c:v>
                </c:pt>
                <c:pt idx="429">
                  <c:v>-1.0090061937187729E-8</c:v>
                </c:pt>
                <c:pt idx="430">
                  <c:v>-1.0157010817292015E-8</c:v>
                </c:pt>
                <c:pt idx="431">
                  <c:v>-1.0224405673869932E-8</c:v>
                </c:pt>
                <c:pt idx="432">
                  <c:v>-1.0292243252671201E-8</c:v>
                </c:pt>
                <c:pt idx="433">
                  <c:v>-1.036052029496076E-8</c:v>
                </c:pt>
                <c:pt idx="434">
                  <c:v>-1.0429233584146101E-8</c:v>
                </c:pt>
                <c:pt idx="435">
                  <c:v>-1.0498379984616625E-8</c:v>
                </c:pt>
                <c:pt idx="436">
                  <c:v>-1.0567956471277914E-8</c:v>
                </c:pt>
                <c:pt idx="437">
                  <c:v>-1.0637960147829801E-8</c:v>
                </c:pt>
                <c:pt idx="438">
                  <c:v>-1.070838824898535E-8</c:v>
                </c:pt>
                <c:pt idx="439">
                  <c:v>-1.0779238127019213E-8</c:v>
                </c:pt>
                <c:pt idx="440">
                  <c:v>-1.0850507219707556E-8</c:v>
                </c:pt>
                <c:pt idx="441">
                  <c:v>-1.0922193000179821E-8</c:v>
                </c:pt>
                <c:pt idx="442">
                  <c:v>-1.0994292909702114E-8</c:v>
                </c:pt>
                <c:pt idx="443">
                  <c:v>-1.1066804276687254E-8</c:v>
                </c:pt>
                <c:pt idx="444">
                  <c:v>-1.113972422308844E-8</c:v>
                </c:pt>
                <c:pt idx="445">
                  <c:v>-1.1213049566067839E-8</c:v>
                </c:pt>
                <c:pt idx="446">
                  <c:v>-1.128677671731295E-8</c:v>
                </c:pt>
                <c:pt idx="447">
                  <c:v>-1.1360901586873631E-8</c:v>
                </c:pt>
                <c:pt idx="448">
                  <c:v>-1.1435419498671729E-8</c:v>
                </c:pt>
                <c:pt idx="449">
                  <c:v>-1.1510325115057349E-8</c:v>
                </c:pt>
                <c:pt idx="450">
                  <c:v>-1.158561238336053E-8</c:v>
                </c:pt>
                <c:pt idx="451">
                  <c:v>-1.1661274498822847E-8</c:v>
                </c:pt>
                <c:pt idx="452">
                  <c:v>-1.1737303885893117E-8</c:v>
                </c:pt>
                <c:pt idx="453">
                  <c:v>-1.1813692200381824E-8</c:v>
                </c:pt>
                <c:pt idx="454">
                  <c:v>-1.1890430340990039E-8</c:v>
                </c:pt>
                <c:pt idx="455">
                  <c:v>-1.1967508476474234E-8</c:v>
                </c:pt>
                <c:pt idx="456">
                  <c:v>-1.20449160788296E-8</c:v>
                </c:pt>
                <c:pt idx="457">
                  <c:v>-1.2122641955099601E-8</c:v>
                </c:pt>
                <c:pt idx="458">
                  <c:v>-1.2200674280929839E-8</c:v>
                </c:pt>
                <c:pt idx="459">
                  <c:v>-1.2279000625972822E-8</c:v>
                </c:pt>
                <c:pt idx="460">
                  <c:v>-1.2357607972735301E-8</c:v>
                </c:pt>
                <c:pt idx="461">
                  <c:v>-1.2436482726984218E-8</c:v>
                </c:pt>
                <c:pt idx="462">
                  <c:v>-1.2515610715312635E-8</c:v>
                </c:pt>
                <c:pt idx="463">
                  <c:v>-1.2594977176936217E-8</c:v>
                </c:pt>
                <c:pt idx="464">
                  <c:v>-1.2674566747789735E-8</c:v>
                </c:pt>
                <c:pt idx="465">
                  <c:v>-1.2754363438171118E-8</c:v>
                </c:pt>
                <c:pt idx="466">
                  <c:v>-1.2834350607835042E-8</c:v>
                </c:pt>
                <c:pt idx="467">
                  <c:v>-1.2914510938382634E-8</c:v>
                </c:pt>
                <c:pt idx="468">
                  <c:v>-1.2994826404745531E-8</c:v>
                </c:pt>
                <c:pt idx="469">
                  <c:v>-1.3075278249075741E-8</c:v>
                </c:pt>
                <c:pt idx="470">
                  <c:v>-1.31558469514213E-8</c:v>
                </c:pt>
                <c:pt idx="471">
                  <c:v>-1.3236512201435835E-8</c:v>
                </c:pt>
                <c:pt idx="472">
                  <c:v>-1.3317252870508314E-8</c:v>
                </c:pt>
                <c:pt idx="473">
                  <c:v>-1.3398046979213013E-8</c:v>
                </c:pt>
                <c:pt idx="474">
                  <c:v>-1.3478871666269456E-8</c:v>
                </c:pt>
                <c:pt idx="475">
                  <c:v>-1.3559703151177526E-8</c:v>
                </c:pt>
                <c:pt idx="476">
                  <c:v>-1.3640516696884152E-8</c:v>
                </c:pt>
                <c:pt idx="477">
                  <c:v>-1.3721286572821715E-8</c:v>
                </c:pt>
                <c:pt idx="478">
                  <c:v>-1.3801986016073839E-8</c:v>
                </c:pt>
                <c:pt idx="479">
                  <c:v>-1.388258719958526E-8</c:v>
                </c:pt>
                <c:pt idx="480">
                  <c:v>-1.3963061205555057E-8</c:v>
                </c:pt>
                <c:pt idx="481">
                  <c:v>-1.4043378009439142E-8</c:v>
                </c:pt>
                <c:pt idx="482">
                  <c:v>-1.4123506479879921E-8</c:v>
                </c:pt>
                <c:pt idx="483">
                  <c:v>-1.420341439580294E-8</c:v>
                </c:pt>
                <c:pt idx="484">
                  <c:v>-1.4283068485319637E-8</c:v>
                </c:pt>
                <c:pt idx="485">
                  <c:v>-1.4362434492087648E-8</c:v>
                </c:pt>
                <c:pt idx="486">
                  <c:v>-1.4441477269317661E-8</c:v>
                </c:pt>
                <c:pt idx="487">
                  <c:v>-1.452016090676294E-8</c:v>
                </c:pt>
                <c:pt idx="488">
                  <c:v>-1.4598448895640421E-8</c:v>
                </c:pt>
                <c:pt idx="489">
                  <c:v>-1.4676304333220329E-8</c:v>
                </c:pt>
                <c:pt idx="490">
                  <c:v>-1.4753690176680121E-8</c:v>
                </c:pt>
                <c:pt idx="491">
                  <c:v>-1.483056954929934E-8</c:v>
                </c:pt>
                <c:pt idx="492">
                  <c:v>-1.4906906111318435E-8</c:v>
                </c:pt>
                <c:pt idx="493">
                  <c:v>-1.4982664505866037E-8</c:v>
                </c:pt>
                <c:pt idx="494">
                  <c:v>-1.5057810894692335E-8</c:v>
                </c:pt>
                <c:pt idx="495">
                  <c:v>-1.5132313601977739E-8</c:v>
                </c:pt>
                <c:pt idx="496">
                  <c:v>-1.5206143887548627E-8</c:v>
                </c:pt>
                <c:pt idx="497">
                  <c:v>-1.5279276871623001E-8</c:v>
                </c:pt>
                <c:pt idx="498">
                  <c:v>-1.5351692644921723E-8</c:v>
                </c:pt>
                <c:pt idx="499">
                  <c:v>-1.5423377589367258E-8</c:v>
                </c:pt>
                <c:pt idx="500">
                  <c:v>-1.5494325944748141E-8</c:v>
                </c:pt>
                <c:pt idx="501">
                  <c:v>-1.5564541659230258E-8</c:v>
                </c:pt>
                <c:pt idx="502">
                  <c:v>-1.5634040554624021E-8</c:v>
                </c:pt>
                <c:pt idx="503">
                  <c:v>-1.5702852842474144E-8</c:v>
                </c:pt>
                <c:pt idx="504">
                  <c:v>-1.5771026018634838E-8</c:v>
                </c:pt>
                <c:pt idx="505">
                  <c:v>-1.5838628155984927E-8</c:v>
                </c:pt>
                <c:pt idx="506">
                  <c:v>-1.5905751610415372E-8</c:v>
                </c:pt>
                <c:pt idx="507">
                  <c:v>-1.5972517129110239E-8</c:v>
                </c:pt>
                <c:pt idx="508">
                  <c:v>-1.6039078339385459E-8</c:v>
                </c:pt>
                <c:pt idx="509">
                  <c:v>-1.6105626566410547E-8</c:v>
                </c:pt>
                <c:pt idx="510">
                  <c:v>-1.617239589760424E-8</c:v>
                </c:pt>
                <c:pt idx="511">
                  <c:v>-1.6239668380719739E-8</c:v>
                </c:pt>
                <c:pt idx="512">
                  <c:v>-1.6307779200822759E-8</c:v>
                </c:pt>
                <c:pt idx="513">
                  <c:v>-1.6377121644763373E-8</c:v>
                </c:pt>
                <c:pt idx="514">
                  <c:v>-1.6448151621433958E-8</c:v>
                </c:pt>
                <c:pt idx="515">
                  <c:v>-1.6521391467139354E-8</c:v>
                </c:pt>
                <c:pt idx="516">
                  <c:v>-1.6597432739066844E-8</c:v>
                </c:pt>
                <c:pt idx="517">
                  <c:v>-1.6676937680695238E-8</c:v>
                </c:pt>
                <c:pt idx="518">
                  <c:v>-1.676063903287016E-8</c:v>
                </c:pt>
                <c:pt idx="519">
                  <c:v>-1.684933788096194E-8</c:v>
                </c:pt>
                <c:pt idx="520">
                  <c:v>-1.6943899258474559E-8</c:v>
                </c:pt>
                <c:pt idx="521">
                  <c:v>-1.7045245286360541E-8</c:v>
                </c:pt>
                <c:pt idx="522">
                  <c:v>-1.7154345706724626E-8</c:v>
                </c:pt>
                <c:pt idx="523">
                  <c:v>-1.7272205775386639E-8</c:v>
                </c:pt>
                <c:pt idx="524">
                  <c:v>-1.7399851610231658E-8</c:v>
                </c:pt>
                <c:pt idx="525">
                  <c:v>-1.7538313233632838E-8</c:v>
                </c:pt>
                <c:pt idx="526">
                  <c:v>-1.768860571742206E-8</c:v>
                </c:pt>
                <c:pt idx="527">
                  <c:v>-1.7851708996276344E-8</c:v>
                </c:pt>
                <c:pt idx="528">
                  <c:v>-1.8028547090697158E-8</c:v>
                </c:pt>
                <c:pt idx="529">
                  <c:v>-1.8219967628035341E-8</c:v>
                </c:pt>
                <c:pt idx="530">
                  <c:v>-1.8426722683824046E-8</c:v>
                </c:pt>
                <c:pt idx="531">
                  <c:v>-1.864945206645876E-8</c:v>
                </c:pt>
                <c:pt idx="532">
                  <c:v>-1.8888670226956958E-8</c:v>
                </c:pt>
                <c:pt idx="533">
                  <c:v>-1.9144757986777458E-8</c:v>
                </c:pt>
                <c:pt idx="534">
                  <c:v>-1.941796024554826E-8</c:v>
                </c:pt>
                <c:pt idx="535">
                  <c:v>-1.9708390716332361E-8</c:v>
                </c:pt>
                <c:pt idx="536">
                  <c:v>-2.0016044594001551E-8</c:v>
                </c:pt>
                <c:pt idx="537">
                  <c:v>-2.0340819836551628E-8</c:v>
                </c:pt>
                <c:pt idx="538">
                  <c:v>-2.0682547478230883E-8</c:v>
                </c:pt>
                <c:pt idx="539">
                  <c:v>-2.104103105121766E-8</c:v>
                </c:pt>
                <c:pt idx="540">
                  <c:v>-2.1416094831416136E-8</c:v>
                </c:pt>
                <c:pt idx="541">
                  <c:v>-2.1807640210912875E-8</c:v>
                </c:pt>
                <c:pt idx="542">
                  <c:v>-2.2215709052615673E-8</c:v>
                </c:pt>
                <c:pt idx="543">
                  <c:v>-2.2640552425903416E-8</c:v>
                </c:pt>
                <c:pt idx="544">
                  <c:v>-2.3082702647561059E-8</c:v>
                </c:pt>
                <c:pt idx="545">
                  <c:v>-2.3543046106885548E-8</c:v>
                </c:pt>
                <c:pt idx="546">
                  <c:v>-2.4022893955554446E-8</c:v>
                </c:pt>
                <c:pt idx="547">
                  <c:v>-2.4524047403055579E-8</c:v>
                </c:pt>
                <c:pt idx="548">
                  <c:v>-2.5048854108127251E-8</c:v>
                </c:pt>
                <c:pt idx="549">
                  <c:v>-2.5600252065784283E-8</c:v>
                </c:pt>
                <c:pt idx="550">
                  <c:v>-2.6181797459710506E-8</c:v>
                </c:pt>
                <c:pt idx="551">
                  <c:v>-2.6797673198090253E-8</c:v>
                </c:pt>
                <c:pt idx="552">
                  <c:v>-2.7452675375630283E-8</c:v>
                </c:pt>
                <c:pt idx="553">
                  <c:v>-2.8152175581870999E-8</c:v>
                </c:pt>
                <c:pt idx="554">
                  <c:v>-2.8902057918190373E-8</c:v>
                </c:pt>
                <c:pt idx="555">
                  <c:v>-2.9708630764869675E-8</c:v>
                </c:pt>
                <c:pt idx="556">
                  <c:v>-3.0578514522061388E-8</c:v>
                </c:pt>
                <c:pt idx="557">
                  <c:v>-3.151850794230778E-8</c:v>
                </c:pt>
                <c:pt idx="558">
                  <c:v>-3.2535436966963819E-8</c:v>
                </c:pt>
                <c:pt idx="559">
                  <c:v>-3.3635991141828088E-8</c:v>
                </c:pt>
                <c:pt idx="560">
                  <c:v>-3.4826553687261078E-8</c:v>
                </c:pt>
                <c:pt idx="561">
                  <c:v>-3.6113031796789283E-8</c:v>
                </c:pt>
                <c:pt idx="562">
                  <c:v>-3.7500694028494679E-8</c:v>
                </c:pt>
                <c:pt idx="563">
                  <c:v>-3.8994021395697941E-8</c:v>
                </c:pt>
                <c:pt idx="564">
                  <c:v>-4.0596578050344846E-8</c:v>
                </c:pt>
                <c:pt idx="565">
                  <c:v>-4.2310906360388925E-8</c:v>
                </c:pt>
                <c:pt idx="566">
                  <c:v>-4.4138449763722951E-8</c:v>
                </c:pt>
                <c:pt idx="567">
                  <c:v>-4.6079505099889203E-8</c:v>
                </c:pt>
                <c:pt idx="568">
                  <c:v>-4.8133204627066634E-8</c:v>
                </c:pt>
                <c:pt idx="569">
                  <c:v>-5.0297526498639607E-8</c:v>
                </c:pt>
                <c:pt idx="570">
                  <c:v>-5.2569331164204724E-8</c:v>
                </c:pt>
                <c:pt idx="571">
                  <c:v>-5.4944420602209125E-8</c:v>
                </c:pt>
                <c:pt idx="572">
                  <c:v>-5.7417617138404845E-8</c:v>
                </c:pt>
                <c:pt idx="573">
                  <c:v>-5.9982858837577865E-8</c:v>
                </c:pt>
                <c:pt idx="574">
                  <c:v>-6.2633309612510764E-8</c:v>
                </c:pt>
                <c:pt idx="575">
                  <c:v>-6.5361483073429687E-8</c:v>
                </c:pt>
                <c:pt idx="576">
                  <c:v>-6.8159380832494855E-8</c:v>
                </c:pt>
                <c:pt idx="577">
                  <c:v>-7.101864695296635E-8</c:v>
                </c:pt>
                <c:pt idx="578">
                  <c:v>-7.3930741493333497E-8</c:v>
                </c:pt>
                <c:pt idx="579">
                  <c:v>-7.6887136385957745E-8</c:v>
                </c:pt>
                <c:pt idx="580">
                  <c:v>-7.9879536343763738E-8</c:v>
                </c:pt>
                <c:pt idx="581">
                  <c:v>-8.2900126905490809E-8</c:v>
                </c:pt>
                <c:pt idx="582">
                  <c:v>-8.5941849227938814E-8</c:v>
                </c:pt>
                <c:pt idx="583">
                  <c:v>-8.8998698766714866E-8</c:v>
                </c:pt>
                <c:pt idx="584">
                  <c:v>-9.2066042097909748E-8</c:v>
                </c:pt>
                <c:pt idx="585">
                  <c:v>-9.5140942359845E-8</c:v>
                </c:pt>
                <c:pt idx="586">
                  <c:v>-9.8222481273591896E-8</c:v>
                </c:pt>
                <c:pt idx="587">
                  <c:v>-1.01312062631416E-7</c:v>
                </c:pt>
                <c:pt idx="588">
                  <c:v>-1.0441368108477329E-7</c:v>
                </c:pt>
                <c:pt idx="589">
                  <c:v>-1.0753413916108619E-7</c:v>
                </c:pt>
                <c:pt idx="590">
                  <c:v>-1.106831970281023E-7</c:v>
                </c:pt>
                <c:pt idx="591">
                  <c:v>-1.1387364132334923E-7</c:v>
                </c:pt>
                <c:pt idx="592">
                  <c:v>-1.1712126382391224E-7</c:v>
                </c:pt>
                <c:pt idx="593">
                  <c:v>-1.2044474468577446E-7</c:v>
                </c:pt>
                <c:pt idx="594">
                  <c:v>-1.2386544090497131E-7</c:v>
                </c:pt>
                <c:pt idx="595">
                  <c:v>-1.2740708578145821E-7</c:v>
                </c:pt>
                <c:pt idx="596">
                  <c:v>-1.3109541033610146E-7</c:v>
                </c:pt>
                <c:pt idx="597">
                  <c:v>-1.3495770191677837E-7</c:v>
                </c:pt>
                <c:pt idx="598">
                  <c:v>-1.3902231777721625E-7</c:v>
                </c:pt>
                <c:pt idx="599">
                  <c:v>-1.4331817266330536E-7</c:v>
                </c:pt>
                <c:pt idx="600">
                  <c:v>-1.4787421936163346E-7</c:v>
                </c:pt>
                <c:pt idx="601">
                  <c:v>-1.5271893723924916E-7</c:v>
                </c:pt>
                <c:pt idx="602">
                  <c:v>-1.5787984295570348E-7</c:v>
                </c:pt>
                <c:pt idx="603">
                  <c:v>-1.6338303002031527E-7</c:v>
                </c:pt>
                <c:pt idx="604">
                  <c:v>-1.6925274096248653E-7</c:v>
                </c:pt>
                <c:pt idx="605">
                  <c:v>-1.7551097066669837E-7</c:v>
                </c:pt>
                <c:pt idx="606">
                  <c:v>-1.8217709515006145E-7</c:v>
                </c:pt>
                <c:pt idx="607">
                  <c:v>-1.8926751974970441E-7</c:v>
                </c:pt>
                <c:pt idx="608">
                  <c:v>-1.9679533903608344E-7</c:v>
                </c:pt>
                <c:pt idx="609">
                  <c:v>-2.0477000265521986E-7</c:v>
                </c:pt>
                <c:pt idx="610">
                  <c:v>-2.1319698778162843E-7</c:v>
                </c:pt>
                <c:pt idx="611">
                  <c:v>-2.2207748155822185E-7</c:v>
                </c:pt>
                <c:pt idx="612">
                  <c:v>-2.3140808645244148E-7</c:v>
                </c:pt>
                <c:pt idx="613">
                  <c:v>-2.4118056460306912E-7</c:v>
                </c:pt>
                <c:pt idx="614">
                  <c:v>-2.5138164894587498E-7</c:v>
                </c:pt>
                <c:pt idx="615">
                  <c:v>-2.6199294848826651E-7</c:v>
                </c:pt>
                <c:pt idx="616">
                  <c:v>-2.7299098091934465E-7</c:v>
                </c:pt>
                <c:pt idx="617">
                  <c:v>-2.8434736485296392E-7</c:v>
                </c:pt>
                <c:pt idx="618">
                  <c:v>-2.9602919670430676E-7</c:v>
                </c:pt>
                <c:pt idx="619">
                  <c:v>-3.0799963638770679E-7</c:v>
                </c:pt>
                <c:pt idx="620">
                  <c:v>-3.202187114686227E-7</c:v>
                </c:pt>
                <c:pt idx="621">
                  <c:v>-3.3264434056242004E-7</c:v>
                </c:pt>
                <c:pt idx="622">
                  <c:v>-3.4523356219847637E-7</c:v>
                </c:pt>
                <c:pt idx="623">
                  <c:v>-3.5794394236279379E-7</c:v>
                </c:pt>
                <c:pt idx="624">
                  <c:v>-3.707351278331234E-7</c:v>
                </c:pt>
                <c:pt idx="625">
                  <c:v>-3.8357049138053264E-7</c:v>
                </c:pt>
                <c:pt idx="626">
                  <c:v>-3.9641882333886465E-7</c:v>
                </c:pt>
                <c:pt idx="627">
                  <c:v>-4.0925600476047863E-7</c:v>
                </c:pt>
                <c:pt idx="628">
                  <c:v>-4.2206661337988249E-7</c:v>
                </c:pt>
                <c:pt idx="629">
                  <c:v>-4.3484540790342112E-7</c:v>
                </c:pt>
                <c:pt idx="630">
                  <c:v>-4.4759864376669104E-7</c:v>
                </c:pt>
                <c:pt idx="631">
                  <c:v>-4.6034518861666394E-7</c:v>
                </c:pt>
                <c:pt idx="632">
                  <c:v>-4.7311740478835505E-7</c:v>
                </c:pt>
                <c:pt idx="633">
                  <c:v>-4.8596179056552332E-7</c:v>
                </c:pt>
                <c:pt idx="634">
                  <c:v>-4.9893936661483038E-7</c:v>
                </c:pt>
                <c:pt idx="635">
                  <c:v>-5.1212580594648451E-7</c:v>
                </c:pt>
                <c:pt idx="636">
                  <c:v>-5.2561131199954488E-7</c:v>
                </c:pt>
                <c:pt idx="637">
                  <c:v>-5.3950024084490108E-7</c:v>
                </c:pt>
                <c:pt idx="638">
                  <c:v>-5.5391047395124202E-7</c:v>
                </c:pt>
                <c:pt idx="639">
                  <c:v>-5.6897252957505888E-7</c:v>
                </c:pt>
                <c:pt idx="640">
                  <c:v>-5.8482840488158523E-7</c:v>
                </c:pt>
                <c:pt idx="641">
                  <c:v>-6.0163012687170321E-7</c:v>
                </c:pt>
                <c:pt idx="642">
                  <c:v>-6.1953799588078502E-7</c:v>
                </c:pt>
                <c:pt idx="643">
                  <c:v>-6.3871849109688699E-7</c:v>
                </c:pt>
                <c:pt idx="644">
                  <c:v>-6.5934181743049375E-7</c:v>
                </c:pt>
                <c:pt idx="645">
                  <c:v>-6.8157908698267787E-7</c:v>
                </c:pt>
                <c:pt idx="646">
                  <c:v>-7.0559912226415745E-7</c:v>
                </c:pt>
                <c:pt idx="647">
                  <c:v>-7.3156490887614302E-7</c:v>
                </c:pt>
                <c:pt idx="648">
                  <c:v>-7.5962972455665304E-7</c:v>
                </c:pt>
                <c:pt idx="649">
                  <c:v>-7.8993301277312175E-7</c:v>
                </c:pt>
                <c:pt idx="650">
                  <c:v>-8.2259610032934198E-7</c:v>
                </c:pt>
                <c:pt idx="651">
                  <c:v>-8.5771784287624011E-7</c:v>
                </c:pt>
                <c:pt idx="652">
                  <c:v>-8.9537036342906602E-7</c:v>
                </c:pt>
                <c:pt idx="653">
                  <c:v>-9.3559498943593357E-7</c:v>
                </c:pt>
                <c:pt idx="654">
                  <c:v>-9.78398564549305E-7</c:v>
                </c:pt>
                <c:pt idx="655">
                  <c:v>-1.0237502708610523E-6</c:v>
                </c:pt>
                <c:pt idx="656">
                  <c:v>-1.0715790692126017E-6</c:v>
                </c:pt>
                <c:pt idx="657">
                  <c:v>-1.1217718889587923E-6</c:v>
                </c:pt>
                <c:pt idx="658">
                  <c:v>-1.174172603631934E-6</c:v>
                </c:pt>
                <c:pt idx="659">
                  <c:v>-1.2285818502902723E-6</c:v>
                </c:pt>
                <c:pt idx="660">
                  <c:v>-1.2847576722654118E-6</c:v>
                </c:pt>
                <c:pt idx="661">
                  <c:v>-1.3424169295642349E-6</c:v>
                </c:pt>
                <c:pt idx="662">
                  <c:v>-1.4012374061019525E-6</c:v>
                </c:pt>
                <c:pt idx="663">
                  <c:v>-1.4608604841548913E-6</c:v>
                </c:pt>
                <c:pt idx="664">
                  <c:v>-1.5208942794755813E-6</c:v>
                </c:pt>
                <c:pt idx="665">
                  <c:v>-1.5809170701638548E-6</c:v>
                </c:pt>
                <c:pt idx="666">
                  <c:v>-1.6404809185136844E-6</c:v>
                </c:pt>
                <c:pt idx="667">
                  <c:v>-1.6991153528678538E-6</c:v>
                </c:pt>
                <c:pt idx="668">
                  <c:v>-1.7563310323465535E-6</c:v>
                </c:pt>
                <c:pt idx="669">
                  <c:v>-1.8116233546613326E-6</c:v>
                </c:pt>
                <c:pt idx="670">
                  <c:v>-1.8644759689843255E-6</c:v>
                </c:pt>
                <c:pt idx="671">
                  <c:v>-1.9143642593834826E-6</c:v>
                </c:pt>
                <c:pt idx="672">
                  <c:v>-1.960758820422935E-6</c:v>
                </c:pt>
                <c:pt idx="673">
                  <c:v>-2.0031290384391163E-6</c:v>
                </c:pt>
                <c:pt idx="674">
                  <c:v>-2.0409468489521073E-6</c:v>
                </c:pt>
                <c:pt idx="675">
                  <c:v>-2.0736907595963868E-6</c:v>
                </c:pt>
                <c:pt idx="676">
                  <c:v>-2.1008502331895002E-6</c:v>
                </c:pt>
                <c:pt idx="677">
                  <c:v>-2.1219304126247954E-6</c:v>
                </c:pt>
                <c:pt idx="678">
                  <c:v>-2.1364572334873226E-6</c:v>
                </c:pt>
                <c:pt idx="679">
                  <c:v>-2.1439828160699264E-6</c:v>
                </c:pt>
                <c:pt idx="680">
                  <c:v>-2.1440910145143863E-6</c:v>
                </c:pt>
                <c:pt idx="681">
                  <c:v>-2.1364029968567199E-6</c:v>
                </c:pt>
                <c:pt idx="682">
                  <c:v>-2.1205826217057352E-6</c:v>
                </c:pt>
                <c:pt idx="683">
                  <c:v>-2.0963414045182597E-6</c:v>
                </c:pt>
                <c:pt idx="684">
                  <c:v>-2.0634428708196538E-6</c:v>
                </c:pt>
                <c:pt idx="685">
                  <c:v>-2.0217060997657202E-6</c:v>
                </c:pt>
                <c:pt idx="686">
                  <c:v>-1.9710083655883152E-6</c:v>
                </c:pt>
                <c:pt idx="687">
                  <c:v>-1.9112868229414149E-6</c:v>
                </c:pt>
                <c:pt idx="688">
                  <c:v>-1.8425392859510332E-6</c:v>
                </c:pt>
                <c:pt idx="689">
                  <c:v>-1.7648242019709613E-6</c:v>
                </c:pt>
                <c:pt idx="690">
                  <c:v>-1.6782600830682044E-6</c:v>
                </c:pt>
                <c:pt idx="691">
                  <c:v>-1.5830246127560013E-6</c:v>
                </c:pt>
                <c:pt idx="692">
                  <c:v>-1.4793537970330601E-6</c:v>
                </c:pt>
                <c:pt idx="693">
                  <c:v>-1.3675414043026124E-6</c:v>
                </c:pt>
                <c:pt idx="694">
                  <c:v>-1.2479389226897323E-6</c:v>
                </c:pt>
                <c:pt idx="695">
                  <c:v>-1.1209562552368016E-6</c:v>
                </c:pt>
                <c:pt idx="696">
                  <c:v>-9.8706307879505725E-7</c:v>
                </c:pt>
                <c:pt idx="697">
                  <c:v>-8.4679085628431366E-7</c:v>
                </c:pt>
                <c:pt idx="698">
                  <c:v>-7.0073514136948458E-7</c:v>
                </c:pt>
                <c:pt idx="699">
                  <c:v>-5.4955777331736887E-7</c:v>
                </c:pt>
                <c:pt idx="700">
                  <c:v>-3.9398849586583696E-7</c:v>
                </c:pt>
                <c:pt idx="701">
                  <c:v>-2.3482529387858899E-7</c:v>
                </c:pt>
                <c:pt idx="702">
                  <c:v>-7.2932958628950804E-8</c:v>
                </c:pt>
                <c:pt idx="703">
                  <c:v>9.0760758819815168E-8</c:v>
                </c:pt>
                <c:pt idx="704">
                  <c:v>2.5527179487946465E-7</c:v>
                </c:pt>
                <c:pt idx="705">
                  <c:v>4.1956944608923078E-7</c:v>
                </c:pt>
                <c:pt idx="706">
                  <c:v>5.8258916700496713E-7</c:v>
                </c:pt>
                <c:pt idx="707">
                  <c:v>7.4324820025990176E-7</c:v>
                </c:pt>
                <c:pt idx="708">
                  <c:v>9.0046364140118787E-7</c:v>
                </c:pt>
                <c:pt idx="709">
                  <c:v>1.0531721995592423E-6</c:v>
                </c:pt>
                <c:pt idx="710">
                  <c:v>1.2003508245541136E-6</c:v>
                </c:pt>
                <c:pt idx="711">
                  <c:v>1.3410372113339128E-6</c:v>
                </c:pt>
                <c:pt idx="712">
                  <c:v>1.4743491545241023E-6</c:v>
                </c:pt>
                <c:pt idx="713">
                  <c:v>1.599501819918873E-6</c:v>
                </c:pt>
                <c:pt idx="714">
                  <c:v>1.71582199203529E-6</c:v>
                </c:pt>
                <c:pt idx="715">
                  <c:v>1.8227587101097239E-6</c:v>
                </c:pt>
                <c:pt idx="716">
                  <c:v>1.9198897957596327E-6</c:v>
                </c:pt>
                <c:pt idx="717">
                  <c:v>2.0069241434929264E-6</c:v>
                </c:pt>
                <c:pt idx="718">
                  <c:v>2.0836998525695784E-6</c:v>
                </c:pt>
                <c:pt idx="719">
                  <c:v>2.1501784675793562E-6</c:v>
                </c:pt>
                <c:pt idx="720">
                  <c:v>2.2064360751105957E-6</c:v>
                </c:pt>
                <c:pt idx="721">
                  <c:v>2.2526517851142732E-6</c:v>
                </c:pt>
                <c:pt idx="722">
                  <c:v>2.2890945389599684E-6</c:v>
                </c:pt>
                <c:pt idx="723">
                  <c:v>2.3161090487458226E-6</c:v>
                </c:pt>
                <c:pt idx="724">
                  <c:v>2.3341015968749258E-6</c:v>
                </c:pt>
                <c:pt idx="725">
                  <c:v>2.3435265349137626E-6</c:v>
                </c:pt>
                <c:pt idx="726">
                  <c:v>2.3448739185889812E-6</c:v>
                </c:pt>
                <c:pt idx="727">
                  <c:v>2.3386587477483245E-6</c:v>
                </c:pt>
                <c:pt idx="728">
                  <c:v>2.3254118935038402E-6</c:v>
                </c:pt>
                <c:pt idx="729">
                  <c:v>2.3056728593643831E-6</c:v>
                </c:pt>
                <c:pt idx="730">
                  <c:v>2.2799841507091856E-6</c:v>
                </c:pt>
                <c:pt idx="731">
                  <c:v>2.2488870549185657E-6</c:v>
                </c:pt>
                <c:pt idx="732">
                  <c:v>2.2129184987682102E-6</c:v>
                </c:pt>
                <c:pt idx="733">
                  <c:v>2.1726085571836801E-6</c:v>
                </c:pt>
                <c:pt idx="734">
                  <c:v>2.1284783623142752E-6</c:v>
                </c:pt>
                <c:pt idx="735">
                  <c:v>2.081038042378704E-6</c:v>
                </c:pt>
                <c:pt idx="736">
                  <c:v>2.0307845282029685E-6</c:v>
                </c:pt>
                <c:pt idx="737">
                  <c:v>1.9781990368483953E-6</c:v>
                </c:pt>
                <c:pt idx="738">
                  <c:v>1.9237442702357735E-6</c:v>
                </c:pt>
                <c:pt idx="739">
                  <c:v>1.8678613611139429E-6</c:v>
                </c:pt>
                <c:pt idx="740">
                  <c:v>1.8109666920290212E-6</c:v>
                </c:pt>
                <c:pt idx="741">
                  <c:v>1.7534487782752431E-6</c:v>
                </c:pt>
                <c:pt idx="742">
                  <c:v>1.6956654227904631E-6</c:v>
                </c:pt>
                <c:pt idx="743">
                  <c:v>1.6379413516668233E-6</c:v>
                </c:pt>
                <c:pt idx="744">
                  <c:v>1.5805664992595915E-6</c:v>
                </c:pt>
                <c:pt idx="745">
                  <c:v>1.5237950153209013E-6</c:v>
                </c:pt>
                <c:pt idx="746">
                  <c:v>1.4678451194578029E-6</c:v>
                </c:pt>
                <c:pt idx="747">
                  <c:v>1.4128997294125813E-6</c:v>
                </c:pt>
                <c:pt idx="748">
                  <c:v>1.3591078949758142E-6</c:v>
                </c:pt>
                <c:pt idx="749">
                  <c:v>1.3065868471148123E-6</c:v>
                </c:pt>
                <c:pt idx="750">
                  <c:v>1.2554245547381212E-6</c:v>
                </c:pt>
                <c:pt idx="751">
                  <c:v>1.2056826133408713E-6</c:v>
                </c:pt>
                <c:pt idx="752">
                  <c:v>1.1573993182880001E-6</c:v>
                </c:pt>
                <c:pt idx="753">
                  <c:v>1.1105928288078632E-6</c:v>
                </c:pt>
                <c:pt idx="754">
                  <c:v>1.0652642272640599E-6</c:v>
                </c:pt>
                <c:pt idx="755">
                  <c:v>1.0214004136116812E-6</c:v>
                </c:pt>
                <c:pt idx="756">
                  <c:v>9.7897684995677544E-7</c:v>
                </c:pt>
                <c:pt idx="757">
                  <c:v>9.379600471242307E-7</c:v>
                </c:pt>
                <c:pt idx="758">
                  <c:v>8.9830984264472671E-7</c:v>
                </c:pt>
                <c:pt idx="759">
                  <c:v>8.5998148643135343E-7</c:v>
                </c:pt>
                <c:pt idx="760">
                  <c:v>8.2292753653747886E-7</c:v>
                </c:pt>
                <c:pt idx="761">
                  <c:v>7.8709961273937985E-7</c:v>
                </c:pt>
                <c:pt idx="762">
                  <c:v>7.5244998529666931E-7</c:v>
                </c:pt>
                <c:pt idx="763">
                  <c:v>7.1893298743842502E-7</c:v>
                </c:pt>
                <c:pt idx="764">
                  <c:v>6.8650626267783205E-7</c:v>
                </c:pt>
                <c:pt idx="765">
                  <c:v>6.5513178633261998E-7</c:v>
                </c:pt>
                <c:pt idx="766">
                  <c:v>6.2477660137246238E-7</c:v>
                </c:pt>
                <c:pt idx="767">
                  <c:v>5.9541328007780161E-7</c:v>
                </c:pt>
                <c:pt idx="768">
                  <c:v>5.6701999673945324E-7</c:v>
                </c:pt>
                <c:pt idx="769">
                  <c:v>5.3958025199741923E-7</c:v>
                </c:pt>
                <c:pt idx="770">
                  <c:v>5.1308226274847742E-7</c:v>
                </c:pt>
                <c:pt idx="771">
                  <c:v>4.8751794134557733E-7</c:v>
                </c:pt>
                <c:pt idx="772">
                  <c:v>4.6288167025526095E-7</c:v>
                </c:pt>
                <c:pt idx="773">
                  <c:v>4.3916880664647174E-7</c:v>
                </c:pt>
                <c:pt idx="774">
                  <c:v>4.1637413055650077E-7</c:v>
                </c:pt>
                <c:pt idx="775">
                  <c:v>3.9449028156509501E-7</c:v>
                </c:pt>
                <c:pt idx="776">
                  <c:v>3.7350634090986746E-7</c:v>
                </c:pt>
                <c:pt idx="777">
                  <c:v>3.534066372824107E-7</c:v>
                </c:pt>
                <c:pt idx="778">
                  <c:v>3.3416991575271788E-7</c:v>
                </c:pt>
                <c:pt idx="779">
                  <c:v>3.1576891312667648E-7</c:v>
                </c:pt>
                <c:pt idx="780">
                  <c:v>2.9817040935079401E-7</c:v>
                </c:pt>
                <c:pt idx="781">
                  <c:v>2.8133572978158453E-7</c:v>
                </c:pt>
                <c:pt idx="782">
                  <c:v>2.6522170080130165E-7</c:v>
                </c:pt>
                <c:pt idx="783">
                  <c:v>2.4978197323960065E-7</c:v>
                </c:pt>
                <c:pt idx="784">
                  <c:v>2.3496867273014065E-7</c:v>
                </c:pt>
                <c:pt idx="785">
                  <c:v>2.2073417791021285E-7</c:v>
                </c:pt>
                <c:pt idx="786">
                  <c:v>2.0703300474796679E-7</c:v>
                </c:pt>
                <c:pt idx="787">
                  <c:v>1.9382356911577053E-7</c:v>
                </c:pt>
                <c:pt idx="788">
                  <c:v>1.8106976313298744E-7</c:v>
                </c:pt>
                <c:pt idx="789">
                  <c:v>1.6874227068148742E-7</c:v>
                </c:pt>
                <c:pt idx="790">
                  <c:v>1.5681942407068434E-7</c:v>
                </c:pt>
                <c:pt idx="791">
                  <c:v>1.4528766894927023E-7</c:v>
                </c:pt>
                <c:pt idx="792">
                  <c:v>1.3414155737103647E-7</c:v>
                </c:pt>
                <c:pt idx="793">
                  <c:v>1.2338327435790115E-7</c:v>
                </c:pt>
                <c:pt idx="794">
                  <c:v>1.1302175761767261E-7</c:v>
                </c:pt>
                <c:pt idx="795">
                  <c:v>1.030714628281793E-7</c:v>
                </c:pt>
                <c:pt idx="796">
                  <c:v>9.3550874573769419E-8</c:v>
                </c:pt>
                <c:pt idx="797">
                  <c:v>8.4480852128181185E-8</c:v>
                </c:pt>
                <c:pt idx="798">
                  <c:v>7.5882910009654028E-8</c:v>
                </c:pt>
                <c:pt idx="799">
                  <c:v>6.7777538362003966E-8</c:v>
                </c:pt>
                <c:pt idx="800">
                  <c:v>6.018267173370808E-8</c:v>
                </c:pt>
                <c:pt idx="801">
                  <c:v>5.3112356808051552E-8</c:v>
                </c:pt>
                <c:pt idx="802">
                  <c:v>4.6575707774197222E-8</c:v>
                </c:pt>
                <c:pt idx="803">
                  <c:v>4.0576167317796898E-8</c:v>
                </c:pt>
                <c:pt idx="804">
                  <c:v>3.5111094007928579E-8</c:v>
                </c:pt>
                <c:pt idx="805">
                  <c:v>3.0171678236559087E-8</c:v>
                </c:pt>
                <c:pt idx="806">
                  <c:v>2.5743159088154585E-8</c:v>
                </c:pt>
                <c:pt idx="807">
                  <c:v>2.1805305176014717E-8</c:v>
                </c:pt>
                <c:pt idx="808">
                  <c:v>1.8333096492648937E-8</c:v>
                </c:pt>
                <c:pt idx="809">
                  <c:v>1.5297576308549535E-8</c:v>
                </c:pt>
                <c:pt idx="810">
                  <c:v>1.2666787988339229E-8</c:v>
                </c:pt>
                <c:pt idx="811">
                  <c:v>1.040674459465912E-8</c:v>
                </c:pt>
                <c:pt idx="812">
                  <c:v>8.4824031647089502E-9</c:v>
                </c:pt>
                <c:pt idx="813">
                  <c:v>6.8585539612504129E-9</c:v>
                </c:pt>
                <c:pt idx="814">
                  <c:v>5.5006360548907481E-9</c:v>
                </c:pt>
                <c:pt idx="815">
                  <c:v>4.3754187775039892E-9</c:v>
                </c:pt>
                <c:pt idx="816">
                  <c:v>3.451554340381971E-9</c:v>
                </c:pt>
                <c:pt idx="817">
                  <c:v>2.699992455582179E-9</c:v>
                </c:pt>
                <c:pt idx="818">
                  <c:v>2.0942550307682011E-9</c:v>
                </c:pt>
                <c:pt idx="819">
                  <c:v>1.6105865644222671E-9</c:v>
                </c:pt>
                <c:pt idx="820">
                  <c:v>1.2279933025888313E-9</c:v>
                </c:pt>
                <c:pt idx="821">
                  <c:v>9.2819164503176453E-10</c:v>
                </c:pt>
                <c:pt idx="822">
                  <c:v>6.9547504851130417E-10</c:v>
                </c:pt>
                <c:pt idx="823">
                  <c:v>5.1653909056330786E-10</c:v>
                </c:pt>
                <c:pt idx="824">
                  <c:v>3.8025765131687677E-10</c:v>
                </c:pt>
                <c:pt idx="825">
                  <c:v>2.7744907443183918E-10</c:v>
                </c:pt>
                <c:pt idx="826">
                  <c:v>2.0063113811806675E-10</c:v>
                </c:pt>
                <c:pt idx="827">
                  <c:v>1.4378087554460131E-10</c:v>
                </c:pt>
                <c:pt idx="828">
                  <c:v>1.0211087430790123E-10</c:v>
                </c:pt>
                <c:pt idx="829">
                  <c:v>7.1861036828276331E-11</c:v>
                </c:pt>
                <c:pt idx="830">
                  <c:v>5.0112586532079685E-11</c:v>
                </c:pt>
                <c:pt idx="831">
                  <c:v>3.4626942678945052E-11</c:v>
                </c:pt>
                <c:pt idx="832">
                  <c:v>2.3706971403843489E-11</c:v>
                </c:pt>
                <c:pt idx="833">
                  <c:v>1.6081057904999157E-11</c:v>
                </c:pt>
                <c:pt idx="834">
                  <c:v>1.0807171603364459E-11</c:v>
                </c:pt>
                <c:pt idx="835">
                  <c:v>7.1951549346657296E-12</c:v>
                </c:pt>
                <c:pt idx="836">
                  <c:v>4.7454044212459851E-12</c:v>
                </c:pt>
                <c:pt idx="837">
                  <c:v>3.100160546706588E-12</c:v>
                </c:pt>
                <c:pt idx="838">
                  <c:v>2.0058762027099206E-12</c:v>
                </c:pt>
                <c:pt idx="839">
                  <c:v>1.2852292101414626E-12</c:v>
                </c:pt>
                <c:pt idx="840">
                  <c:v>8.1522293662335881E-13</c:v>
                </c:pt>
                <c:pt idx="841">
                  <c:v>5.1172345102640021E-13</c:v>
                </c:pt>
                <c:pt idx="842">
                  <c:v>3.1761961795995128E-13</c:v>
                </c:pt>
                <c:pt idx="843">
                  <c:v>1.9476343888796861E-13</c:v>
                </c:pt>
                <c:pt idx="844">
                  <c:v>1.1769168150812459E-13</c:v>
                </c:pt>
                <c:pt idx="845">
                  <c:v>6.9737907424358276E-14</c:v>
                </c:pt>
                <c:pt idx="846">
                  <c:v>4.0314707240134945E-14</c:v>
                </c:pt>
                <c:pt idx="847">
                  <c:v>2.2455645116009738E-14</c:v>
                </c:pt>
                <c:pt idx="848">
                  <c:v>1.1664352144588864E-14</c:v>
                </c:pt>
                <c:pt idx="849">
                  <c:v>5.3017080999884995E-15</c:v>
                </c:pt>
                <c:pt idx="850">
                  <c:v>1.4730868674410575E-15</c:v>
                </c:pt>
                <c:pt idx="851">
                  <c:v>-6.9525430258399122E-16</c:v>
                </c:pt>
                <c:pt idx="852">
                  <c:v>-2.0120376857297581E-15</c:v>
                </c:pt>
                <c:pt idx="853">
                  <c:v>-2.6985116835005445E-15</c:v>
                </c:pt>
                <c:pt idx="854">
                  <c:v>-3.1467500254232035E-15</c:v>
                </c:pt>
                <c:pt idx="855">
                  <c:v>-3.3268232019959069E-15</c:v>
                </c:pt>
                <c:pt idx="856">
                  <c:v>-3.4842133181793083E-15</c:v>
                </c:pt>
                <c:pt idx="857">
                  <c:v>-3.4842133181793083E-15</c:v>
                </c:pt>
                <c:pt idx="858">
                  <c:v>-3.4842133181793083E-15</c:v>
                </c:pt>
                <c:pt idx="859">
                  <c:v>-3.4842133181793083E-15</c:v>
                </c:pt>
                <c:pt idx="860">
                  <c:v>-3.4842133181793083E-15</c:v>
                </c:pt>
                <c:pt idx="861">
                  <c:v>-3.4842133181793083E-15</c:v>
                </c:pt>
                <c:pt idx="862">
                  <c:v>-3.4842133181793083E-15</c:v>
                </c:pt>
                <c:pt idx="863">
                  <c:v>-3.4842133181793083E-15</c:v>
                </c:pt>
                <c:pt idx="864">
                  <c:v>-3.4842133181793083E-15</c:v>
                </c:pt>
                <c:pt idx="865">
                  <c:v>-3.4842133181793083E-15</c:v>
                </c:pt>
                <c:pt idx="866">
                  <c:v>-3.4842133181793083E-15</c:v>
                </c:pt>
                <c:pt idx="867">
                  <c:v>-3.4842133181793083E-15</c:v>
                </c:pt>
                <c:pt idx="868">
                  <c:v>-3.4842133181793083E-15</c:v>
                </c:pt>
                <c:pt idx="869">
                  <c:v>-3.4842133181793083E-15</c:v>
                </c:pt>
                <c:pt idx="870">
                  <c:v>-3.4842133181793083E-15</c:v>
                </c:pt>
                <c:pt idx="871">
                  <c:v>-3.4842133181793083E-15</c:v>
                </c:pt>
                <c:pt idx="872">
                  <c:v>-3.4842133181793083E-15</c:v>
                </c:pt>
                <c:pt idx="873">
                  <c:v>-3.4842133181793083E-15</c:v>
                </c:pt>
                <c:pt idx="874">
                  <c:v>-3.4842133181793083E-15</c:v>
                </c:pt>
                <c:pt idx="875">
                  <c:v>-3.4842133181793083E-15</c:v>
                </c:pt>
                <c:pt idx="876">
                  <c:v>-3.4842133181793083E-15</c:v>
                </c:pt>
                <c:pt idx="877">
                  <c:v>-3.4842133181793083E-15</c:v>
                </c:pt>
                <c:pt idx="878">
                  <c:v>-3.4842133181793083E-15</c:v>
                </c:pt>
                <c:pt idx="879">
                  <c:v>-3.4842133181793083E-15</c:v>
                </c:pt>
                <c:pt idx="880">
                  <c:v>-3.4842133181793083E-15</c:v>
                </c:pt>
                <c:pt idx="881">
                  <c:v>-3.4842133181793083E-15</c:v>
                </c:pt>
                <c:pt idx="882">
                  <c:v>-3.4842133181793083E-15</c:v>
                </c:pt>
                <c:pt idx="883">
                  <c:v>-3.4842133181793083E-15</c:v>
                </c:pt>
                <c:pt idx="884">
                  <c:v>-3.4842133181793083E-15</c:v>
                </c:pt>
                <c:pt idx="885">
                  <c:v>-3.4842133181793083E-15</c:v>
                </c:pt>
                <c:pt idx="886">
                  <c:v>-3.4842133181793083E-15</c:v>
                </c:pt>
                <c:pt idx="887">
                  <c:v>-3.4842133181793083E-15</c:v>
                </c:pt>
                <c:pt idx="888">
                  <c:v>-3.4842133181793083E-15</c:v>
                </c:pt>
                <c:pt idx="889">
                  <c:v>-3.4842133181793083E-15</c:v>
                </c:pt>
                <c:pt idx="890">
                  <c:v>-3.4842133181793083E-15</c:v>
                </c:pt>
                <c:pt idx="891">
                  <c:v>-3.4842133181793083E-15</c:v>
                </c:pt>
                <c:pt idx="892">
                  <c:v>-3.4842133181793083E-15</c:v>
                </c:pt>
                <c:pt idx="893">
                  <c:v>-3.4842133181793083E-15</c:v>
                </c:pt>
                <c:pt idx="894">
                  <c:v>-3.4842133181793083E-15</c:v>
                </c:pt>
                <c:pt idx="895">
                  <c:v>-3.4842133181793083E-15</c:v>
                </c:pt>
                <c:pt idx="896">
                  <c:v>-3.4842133181793083E-15</c:v>
                </c:pt>
                <c:pt idx="897">
                  <c:v>-3.4842133181793083E-15</c:v>
                </c:pt>
                <c:pt idx="898">
                  <c:v>-3.4842133181793083E-15</c:v>
                </c:pt>
                <c:pt idx="899">
                  <c:v>-3.4842133181793083E-15</c:v>
                </c:pt>
                <c:pt idx="900">
                  <c:v>-3.4842133181793083E-15</c:v>
                </c:pt>
                <c:pt idx="901">
                  <c:v>-3.4842133181793083E-15</c:v>
                </c:pt>
                <c:pt idx="902">
                  <c:v>-3.4842133181793083E-15</c:v>
                </c:pt>
                <c:pt idx="903">
                  <c:v>-3.4842133181793083E-15</c:v>
                </c:pt>
                <c:pt idx="904">
                  <c:v>-3.4842133181793083E-15</c:v>
                </c:pt>
                <c:pt idx="905">
                  <c:v>-3.4842133181793083E-15</c:v>
                </c:pt>
                <c:pt idx="906">
                  <c:v>-3.4842133181793083E-15</c:v>
                </c:pt>
                <c:pt idx="907">
                  <c:v>-3.4842133181793083E-15</c:v>
                </c:pt>
                <c:pt idx="908">
                  <c:v>-3.4842133181793083E-15</c:v>
                </c:pt>
                <c:pt idx="909">
                  <c:v>-3.4842133181793083E-15</c:v>
                </c:pt>
                <c:pt idx="910">
                  <c:v>-3.4842133181793083E-15</c:v>
                </c:pt>
                <c:pt idx="911">
                  <c:v>-3.4842133181793083E-15</c:v>
                </c:pt>
                <c:pt idx="912">
                  <c:v>-3.4842133181793083E-15</c:v>
                </c:pt>
                <c:pt idx="913">
                  <c:v>-3.4842133181793083E-15</c:v>
                </c:pt>
                <c:pt idx="914">
                  <c:v>-3.4842133181793083E-15</c:v>
                </c:pt>
                <c:pt idx="915">
                  <c:v>-3.4842133181793083E-15</c:v>
                </c:pt>
                <c:pt idx="916">
                  <c:v>-3.4842133181793083E-15</c:v>
                </c:pt>
                <c:pt idx="917">
                  <c:v>-3.4842133181793083E-15</c:v>
                </c:pt>
                <c:pt idx="918">
                  <c:v>-3.4842133181793083E-15</c:v>
                </c:pt>
                <c:pt idx="919">
                  <c:v>-3.4842133181793083E-15</c:v>
                </c:pt>
                <c:pt idx="920">
                  <c:v>-3.4842133181793083E-15</c:v>
                </c:pt>
                <c:pt idx="921">
                  <c:v>-3.4842133181793083E-15</c:v>
                </c:pt>
                <c:pt idx="922">
                  <c:v>-3.4842133181793083E-15</c:v>
                </c:pt>
                <c:pt idx="923">
                  <c:v>-3.4842133181793083E-15</c:v>
                </c:pt>
                <c:pt idx="924">
                  <c:v>-3.4842133181793083E-15</c:v>
                </c:pt>
                <c:pt idx="925">
                  <c:v>-3.4842133181793083E-15</c:v>
                </c:pt>
                <c:pt idx="926">
                  <c:v>-3.4842133181793083E-15</c:v>
                </c:pt>
                <c:pt idx="927">
                  <c:v>-3.4842133181793083E-15</c:v>
                </c:pt>
                <c:pt idx="928">
                  <c:v>-3.4842133181793083E-15</c:v>
                </c:pt>
                <c:pt idx="929">
                  <c:v>-3.4842133181793083E-15</c:v>
                </c:pt>
                <c:pt idx="930">
                  <c:v>-3.4842133181793083E-15</c:v>
                </c:pt>
                <c:pt idx="931">
                  <c:v>-3.4842133181793083E-15</c:v>
                </c:pt>
                <c:pt idx="932">
                  <c:v>-3.4842133181793083E-15</c:v>
                </c:pt>
                <c:pt idx="933">
                  <c:v>-3.4842133181793083E-15</c:v>
                </c:pt>
                <c:pt idx="934">
                  <c:v>-3.4842133181793083E-15</c:v>
                </c:pt>
                <c:pt idx="935">
                  <c:v>-3.4842133181793083E-15</c:v>
                </c:pt>
                <c:pt idx="936">
                  <c:v>-3.4842133181793083E-15</c:v>
                </c:pt>
                <c:pt idx="937">
                  <c:v>-3.4842133181793083E-15</c:v>
                </c:pt>
                <c:pt idx="938">
                  <c:v>-3.4842133181793083E-15</c:v>
                </c:pt>
                <c:pt idx="939">
                  <c:v>-3.4842133181793083E-15</c:v>
                </c:pt>
                <c:pt idx="940">
                  <c:v>-3.4842133181793083E-15</c:v>
                </c:pt>
                <c:pt idx="941">
                  <c:v>-3.4842133181793083E-15</c:v>
                </c:pt>
                <c:pt idx="942">
                  <c:v>-3.4842133160623401E-15</c:v>
                </c:pt>
                <c:pt idx="943">
                  <c:v>-3.4842133122242174E-15</c:v>
                </c:pt>
                <c:pt idx="944">
                  <c:v>-3.484213305334806E-15</c:v>
                </c:pt>
                <c:pt idx="945">
                  <c:v>-3.4842132930914383E-15</c:v>
                </c:pt>
                <c:pt idx="946">
                  <c:v>-3.4842132715499082E-15</c:v>
                </c:pt>
                <c:pt idx="947">
                  <c:v>-3.4842132340257466E-15</c:v>
                </c:pt>
                <c:pt idx="948">
                  <c:v>-3.484213169311237E-15</c:v>
                </c:pt>
                <c:pt idx="949">
                  <c:v>-3.4842130588147196E-15</c:v>
                </c:pt>
                <c:pt idx="950">
                  <c:v>-3.4842128720251276E-15</c:v>
                </c:pt>
                <c:pt idx="951">
                  <c:v>-3.4842125594057769E-15</c:v>
                </c:pt>
                <c:pt idx="952">
                  <c:v>-3.4842120414014212E-15</c:v>
                </c:pt>
                <c:pt idx="953">
                  <c:v>-3.4842111916151774E-15</c:v>
                </c:pt>
                <c:pt idx="954">
                  <c:v>-3.4842098114132659E-15</c:v>
                </c:pt>
                <c:pt idx="955">
                  <c:v>-3.4842075920280378E-15</c:v>
                </c:pt>
                <c:pt idx="956">
                  <c:v>-3.4842040587452806E-15</c:v>
                </c:pt>
                <c:pt idx="957">
                  <c:v>-3.4841984896684962E-15</c:v>
                </c:pt>
                <c:pt idx="958">
                  <c:v>-3.4841897991798674E-15</c:v>
                </c:pt>
                <c:pt idx="959">
                  <c:v>-3.4841763726970709E-15</c:v>
                </c:pt>
                <c:pt idx="960">
                  <c:v>-3.4841558357247653E-15</c:v>
                </c:pt>
                <c:pt idx="961">
                  <c:v>-3.4841247350302996E-15</c:v>
                </c:pt>
                <c:pt idx="962">
                  <c:v>-3.4840781056726068E-15</c:v>
                </c:pt>
                <c:pt idx="963">
                  <c:v>-3.4840088897875769E-15</c:v>
                </c:pt>
                <c:pt idx="964">
                  <c:v>-3.4839071693080569E-15</c:v>
                </c:pt>
                <c:pt idx="965">
                  <c:v>-3.483759166831848E-15</c:v>
                </c:pt>
                <c:pt idx="966">
                  <c:v>-3.4835459670996771E-15</c:v>
                </c:pt>
                <c:pt idx="967">
                  <c:v>-3.4832419058461478E-15</c:v>
                </c:pt>
                <c:pt idx="968">
                  <c:v>-3.4828125740377457E-15</c:v>
                </c:pt>
                <c:pt idx="969">
                  <c:v>-3.4822123942688027E-15</c:v>
                </c:pt>
                <c:pt idx="970">
                  <c:v>-3.4813817270594309E-15</c:v>
                </c:pt>
                <c:pt idx="971">
                  <c:v>-3.4802434976034655E-15</c:v>
                </c:pt>
                <c:pt idx="972">
                  <c:v>-3.4786993469974601E-15</c:v>
                </c:pt>
                <c:pt idx="973">
                  <c:v>-3.4766253564615466E-15</c:v>
                </c:pt>
                <c:pt idx="974">
                  <c:v>-3.4738674442154564E-15</c:v>
                </c:pt>
                <c:pt idx="975">
                  <c:v>-3.4702365681713514E-15</c:v>
                </c:pt>
                <c:pt idx="976">
                  <c:v>-3.4655039718558265E-15</c:v>
                </c:pt>
                <c:pt idx="977">
                  <c:v>-3.4593967379388267E-15</c:v>
                </c:pt>
                <c:pt idx="978">
                  <c:v>-3.4515940020125611E-15</c:v>
                </c:pt>
                <c:pt idx="979">
                  <c:v>-3.4417242576594914E-15</c:v>
                </c:pt>
                <c:pt idx="980">
                  <c:v>-3.4293641527123111E-15</c:v>
                </c:pt>
                <c:pt idx="981">
                  <c:v>-3.4140393295089458E-15</c:v>
                </c:pt>
                <c:pt idx="982">
                  <c:v>-3.3952277248916268E-15</c:v>
                </c:pt>
                <c:pt idx="983">
                  <c:v>-3.3723657750279564E-15</c:v>
                </c:pt>
                <c:pt idx="984">
                  <c:v>-3.3448578455880564E-15</c:v>
                </c:pt>
                <c:pt idx="985">
                  <c:v>-3.3120891292767616E-15</c:v>
                </c:pt>
                <c:pt idx="986">
                  <c:v>-3.273441944000876E-15</c:v>
                </c:pt>
                <c:pt idx="987">
                  <c:v>-3.228315250415441E-15</c:v>
                </c:pt>
                <c:pt idx="988">
                  <c:v>-3.1761470068770775E-15</c:v>
                </c:pt>
                <c:pt idx="989">
                  <c:v>-3.1164385176573475E-15</c:v>
                </c:pt>
                <c:pt idx="990">
                  <c:v>-3.0487799368021561E-15</c:v>
                </c:pt>
                <c:pt idx="991">
                  <c:v>-2.9728755903180899E-15</c:v>
                </c:pt>
                <c:pt idx="992">
                  <c:v>-2.8885678273218057E-15</c:v>
                </c:pt>
                <c:pt idx="993">
                  <c:v>-2.7958580492113237E-15</c:v>
                </c:pt>
                <c:pt idx="994">
                  <c:v>-2.6949233154402737E-15</c:v>
                </c:pt>
                <c:pt idx="995">
                  <c:v>-2.5861273677470974E-15</c:v>
                </c:pt>
                <c:pt idx="996">
                  <c:v>-2.4700248066880327E-15</c:v>
                </c:pt>
                <c:pt idx="997">
                  <c:v>-2.3473577353431426E-15</c:v>
                </c:pt>
                <c:pt idx="998">
                  <c:v>-2.2190445613371321E-15</c:v>
                </c:pt>
                <c:pt idx="999">
                  <c:v>-2.086160901436011E-15</c:v>
                </c:pt>
              </c:numCache>
            </c:numRef>
          </c:yVal>
        </c:ser>
        <c:ser>
          <c:idx val="2"/>
          <c:order val="2"/>
          <c:tx>
            <c:strRef>
              <c:f>'45 degree'!$J$1</c:f>
              <c:strCache>
                <c:ptCount val="1"/>
                <c:pt idx="0">
                  <c:v>X</c:v>
                </c:pt>
              </c:strCache>
            </c:strRef>
          </c:tx>
          <c:marker>
            <c:symbol val="none"/>
          </c:marker>
          <c:xVal>
            <c:numRef>
              <c:f>'45 degree'!$G$2:$G$1001</c:f>
              <c:numCache>
                <c:formatCode>0.00E+00</c:formatCode>
                <c:ptCount val="1000"/>
                <c:pt idx="0">
                  <c:v>-20</c:v>
                </c:pt>
                <c:pt idx="1">
                  <c:v>-19.95</c:v>
                </c:pt>
                <c:pt idx="2">
                  <c:v>-19.899999999999999</c:v>
                </c:pt>
                <c:pt idx="3">
                  <c:v>-19.849999999999987</c:v>
                </c:pt>
                <c:pt idx="4">
                  <c:v>-19.799999999999986</c:v>
                </c:pt>
                <c:pt idx="5">
                  <c:v>-19.749999999999989</c:v>
                </c:pt>
                <c:pt idx="6">
                  <c:v>-19.699999999999996</c:v>
                </c:pt>
                <c:pt idx="7">
                  <c:v>-19.649999999999988</c:v>
                </c:pt>
                <c:pt idx="8">
                  <c:v>-19.599999999999987</c:v>
                </c:pt>
                <c:pt idx="9">
                  <c:v>-19.549999999999986</c:v>
                </c:pt>
                <c:pt idx="10">
                  <c:v>-19.499999999999989</c:v>
                </c:pt>
                <c:pt idx="11">
                  <c:v>-19.449999999999989</c:v>
                </c:pt>
                <c:pt idx="12">
                  <c:v>-19.399999999999988</c:v>
                </c:pt>
                <c:pt idx="13">
                  <c:v>-19.349999999999987</c:v>
                </c:pt>
                <c:pt idx="14">
                  <c:v>-19.299999999999986</c:v>
                </c:pt>
                <c:pt idx="15">
                  <c:v>-19.249999999999989</c:v>
                </c:pt>
                <c:pt idx="16">
                  <c:v>-19.199999999999992</c:v>
                </c:pt>
                <c:pt idx="17">
                  <c:v>-19.149999999999988</c:v>
                </c:pt>
                <c:pt idx="18">
                  <c:v>-19.099999999999987</c:v>
                </c:pt>
                <c:pt idx="19">
                  <c:v>-19.049999999999986</c:v>
                </c:pt>
                <c:pt idx="20">
                  <c:v>-18.999999999999986</c:v>
                </c:pt>
                <c:pt idx="21">
                  <c:v>-18.949999999999982</c:v>
                </c:pt>
                <c:pt idx="22">
                  <c:v>-18.899999999999984</c:v>
                </c:pt>
                <c:pt idx="23">
                  <c:v>-18.849999999999984</c:v>
                </c:pt>
                <c:pt idx="24">
                  <c:v>-18.799999999999983</c:v>
                </c:pt>
                <c:pt idx="25">
                  <c:v>-18.749999999999982</c:v>
                </c:pt>
                <c:pt idx="26">
                  <c:v>-18.699999999999985</c:v>
                </c:pt>
                <c:pt idx="27">
                  <c:v>-18.649999999999981</c:v>
                </c:pt>
                <c:pt idx="28">
                  <c:v>-18.59999999999998</c:v>
                </c:pt>
                <c:pt idx="29">
                  <c:v>-18.549999999999979</c:v>
                </c:pt>
                <c:pt idx="30">
                  <c:v>-18.499999999999979</c:v>
                </c:pt>
                <c:pt idx="31">
                  <c:v>-18.449999999999957</c:v>
                </c:pt>
                <c:pt idx="32">
                  <c:v>-18.399999999999977</c:v>
                </c:pt>
                <c:pt idx="33">
                  <c:v>-18.349999999999977</c:v>
                </c:pt>
                <c:pt idx="34">
                  <c:v>-18.299999999999976</c:v>
                </c:pt>
                <c:pt idx="35">
                  <c:v>-18.249999999999972</c:v>
                </c:pt>
                <c:pt idx="36">
                  <c:v>-18.199999999999974</c:v>
                </c:pt>
                <c:pt idx="37">
                  <c:v>-18.149999999999974</c:v>
                </c:pt>
                <c:pt idx="38">
                  <c:v>-18.099999999999973</c:v>
                </c:pt>
                <c:pt idx="39">
                  <c:v>-18.049999999999972</c:v>
                </c:pt>
                <c:pt idx="40">
                  <c:v>-17.999999999999972</c:v>
                </c:pt>
                <c:pt idx="41">
                  <c:v>-17.94999999999995</c:v>
                </c:pt>
                <c:pt idx="42">
                  <c:v>-17.89999999999997</c:v>
                </c:pt>
                <c:pt idx="43">
                  <c:v>-17.849999999999969</c:v>
                </c:pt>
                <c:pt idx="44">
                  <c:v>-17.799999999999969</c:v>
                </c:pt>
                <c:pt idx="45">
                  <c:v>-17.749999999999947</c:v>
                </c:pt>
                <c:pt idx="46">
                  <c:v>-17.699999999999967</c:v>
                </c:pt>
                <c:pt idx="47">
                  <c:v>-17.649999999999967</c:v>
                </c:pt>
                <c:pt idx="48">
                  <c:v>-17.599999999999966</c:v>
                </c:pt>
                <c:pt idx="49">
                  <c:v>-17.549999999999962</c:v>
                </c:pt>
                <c:pt idx="50">
                  <c:v>-17.499999999999943</c:v>
                </c:pt>
                <c:pt idx="51">
                  <c:v>-17.449999999999942</c:v>
                </c:pt>
                <c:pt idx="52">
                  <c:v>-17.399999999999963</c:v>
                </c:pt>
                <c:pt idx="53">
                  <c:v>-17.349999999999962</c:v>
                </c:pt>
                <c:pt idx="54">
                  <c:v>-17.299999999999962</c:v>
                </c:pt>
                <c:pt idx="55">
                  <c:v>-17.24999999999994</c:v>
                </c:pt>
                <c:pt idx="56">
                  <c:v>-17.19999999999996</c:v>
                </c:pt>
                <c:pt idx="57">
                  <c:v>-17.149999999999959</c:v>
                </c:pt>
                <c:pt idx="58">
                  <c:v>-17.099999999999959</c:v>
                </c:pt>
                <c:pt idx="59">
                  <c:v>-17.049999999999937</c:v>
                </c:pt>
                <c:pt idx="60">
                  <c:v>-16.999999999999936</c:v>
                </c:pt>
                <c:pt idx="61">
                  <c:v>-16.949999999999935</c:v>
                </c:pt>
                <c:pt idx="62">
                  <c:v>-16.899999999999956</c:v>
                </c:pt>
                <c:pt idx="63">
                  <c:v>-16.849999999999952</c:v>
                </c:pt>
                <c:pt idx="64">
                  <c:v>-16.799999999999933</c:v>
                </c:pt>
                <c:pt idx="65">
                  <c:v>-16.749999999999932</c:v>
                </c:pt>
                <c:pt idx="66">
                  <c:v>-16.699999999999953</c:v>
                </c:pt>
                <c:pt idx="67">
                  <c:v>-16.649999999999952</c:v>
                </c:pt>
                <c:pt idx="68">
                  <c:v>-16.599999999999952</c:v>
                </c:pt>
                <c:pt idx="69">
                  <c:v>-16.54999999999993</c:v>
                </c:pt>
                <c:pt idx="70">
                  <c:v>-16.499999999999929</c:v>
                </c:pt>
                <c:pt idx="71">
                  <c:v>-16.449999999999925</c:v>
                </c:pt>
                <c:pt idx="72">
                  <c:v>-16.399999999999949</c:v>
                </c:pt>
                <c:pt idx="73">
                  <c:v>-16.349999999999927</c:v>
                </c:pt>
                <c:pt idx="74">
                  <c:v>-16.299999999999926</c:v>
                </c:pt>
                <c:pt idx="75">
                  <c:v>-16.249999999999929</c:v>
                </c:pt>
                <c:pt idx="76">
                  <c:v>-16.199999999999946</c:v>
                </c:pt>
                <c:pt idx="77">
                  <c:v>-16.149999999999942</c:v>
                </c:pt>
                <c:pt idx="78">
                  <c:v>-16.099999999999927</c:v>
                </c:pt>
                <c:pt idx="79">
                  <c:v>-16.049999999999926</c:v>
                </c:pt>
                <c:pt idx="80">
                  <c:v>-15.999999999999957</c:v>
                </c:pt>
                <c:pt idx="81">
                  <c:v>-15.949999999999955</c:v>
                </c:pt>
                <c:pt idx="82">
                  <c:v>-15.899999999999958</c:v>
                </c:pt>
                <c:pt idx="83">
                  <c:v>-15.849999999999957</c:v>
                </c:pt>
                <c:pt idx="84">
                  <c:v>-15.799999999999951</c:v>
                </c:pt>
                <c:pt idx="85">
                  <c:v>-15.74999999999995</c:v>
                </c:pt>
                <c:pt idx="86">
                  <c:v>-15.699999999999953</c:v>
                </c:pt>
                <c:pt idx="87">
                  <c:v>-15.649999999999949</c:v>
                </c:pt>
                <c:pt idx="88">
                  <c:v>-15.599999999999953</c:v>
                </c:pt>
                <c:pt idx="89">
                  <c:v>-15.549999999999947</c:v>
                </c:pt>
                <c:pt idx="90">
                  <c:v>-15.499999999999954</c:v>
                </c:pt>
                <c:pt idx="91">
                  <c:v>-15.449999999999948</c:v>
                </c:pt>
                <c:pt idx="92">
                  <c:v>-15.399999999999954</c:v>
                </c:pt>
                <c:pt idx="93">
                  <c:v>-15.349999999999948</c:v>
                </c:pt>
                <c:pt idx="94">
                  <c:v>-15.299999999999944</c:v>
                </c:pt>
                <c:pt idx="95">
                  <c:v>-15.249999999999932</c:v>
                </c:pt>
                <c:pt idx="96">
                  <c:v>-15.199999999999944</c:v>
                </c:pt>
                <c:pt idx="97">
                  <c:v>-15.149999999999936</c:v>
                </c:pt>
                <c:pt idx="98">
                  <c:v>-15.099999999999941</c:v>
                </c:pt>
                <c:pt idx="99">
                  <c:v>-15.04999999999994</c:v>
                </c:pt>
                <c:pt idx="100">
                  <c:v>-14.999999999999945</c:v>
                </c:pt>
                <c:pt idx="101">
                  <c:v>-14.949999999999939</c:v>
                </c:pt>
                <c:pt idx="102">
                  <c:v>-14.899999999999949</c:v>
                </c:pt>
                <c:pt idx="103">
                  <c:v>-14.849999999999937</c:v>
                </c:pt>
                <c:pt idx="104">
                  <c:v>-14.799999999999926</c:v>
                </c:pt>
                <c:pt idx="105">
                  <c:v>-14.749999999999925</c:v>
                </c:pt>
                <c:pt idx="106">
                  <c:v>-14.699999999999926</c:v>
                </c:pt>
                <c:pt idx="107">
                  <c:v>-14.649999999999924</c:v>
                </c:pt>
                <c:pt idx="108">
                  <c:v>-14.599999999999934</c:v>
                </c:pt>
                <c:pt idx="109">
                  <c:v>-14.549999999999924</c:v>
                </c:pt>
                <c:pt idx="110">
                  <c:v>-14.499999999999934</c:v>
                </c:pt>
                <c:pt idx="111">
                  <c:v>-14.449999999999926</c:v>
                </c:pt>
                <c:pt idx="112">
                  <c:v>-14.399999999999935</c:v>
                </c:pt>
                <c:pt idx="113">
                  <c:v>-14.34999999999993</c:v>
                </c:pt>
                <c:pt idx="114">
                  <c:v>-14.299999999999924</c:v>
                </c:pt>
                <c:pt idx="115">
                  <c:v>-14.24999999999992</c:v>
                </c:pt>
                <c:pt idx="116">
                  <c:v>-14.199999999999926</c:v>
                </c:pt>
                <c:pt idx="117">
                  <c:v>-14.14999999999992</c:v>
                </c:pt>
                <c:pt idx="118">
                  <c:v>-14.099999999999929</c:v>
                </c:pt>
                <c:pt idx="119">
                  <c:v>-14.049999999999924</c:v>
                </c:pt>
                <c:pt idx="120">
                  <c:v>-13.999999999999929</c:v>
                </c:pt>
                <c:pt idx="121">
                  <c:v>-13.949999999999926</c:v>
                </c:pt>
                <c:pt idx="122">
                  <c:v>-13.899999999999928</c:v>
                </c:pt>
                <c:pt idx="123">
                  <c:v>-13.849999999999927</c:v>
                </c:pt>
                <c:pt idx="124">
                  <c:v>-13.799999999999923</c:v>
                </c:pt>
                <c:pt idx="125">
                  <c:v>-13.74999999999992</c:v>
                </c:pt>
                <c:pt idx="126">
                  <c:v>-13.699999999999923</c:v>
                </c:pt>
                <c:pt idx="127">
                  <c:v>-13.64999999999992</c:v>
                </c:pt>
                <c:pt idx="128">
                  <c:v>-13.599999999999923</c:v>
                </c:pt>
                <c:pt idx="129">
                  <c:v>-13.549999999999919</c:v>
                </c:pt>
                <c:pt idx="130">
                  <c:v>-13.499999999999925</c:v>
                </c:pt>
                <c:pt idx="131">
                  <c:v>-13.449999999999918</c:v>
                </c:pt>
                <c:pt idx="132">
                  <c:v>-13.399999999999924</c:v>
                </c:pt>
                <c:pt idx="133">
                  <c:v>-13.349999999999918</c:v>
                </c:pt>
                <c:pt idx="134">
                  <c:v>-13.299999999999915</c:v>
                </c:pt>
                <c:pt idx="135">
                  <c:v>-13.249999999999904</c:v>
                </c:pt>
                <c:pt idx="136">
                  <c:v>-13.199999999999914</c:v>
                </c:pt>
                <c:pt idx="137">
                  <c:v>-13.149999999999904</c:v>
                </c:pt>
                <c:pt idx="138">
                  <c:v>-13.099999999999914</c:v>
                </c:pt>
                <c:pt idx="139">
                  <c:v>-13.049999999999912</c:v>
                </c:pt>
                <c:pt idx="140">
                  <c:v>-12.999999999999918</c:v>
                </c:pt>
                <c:pt idx="141">
                  <c:v>-12.94999999999991</c:v>
                </c:pt>
                <c:pt idx="142">
                  <c:v>-12.899999999999915</c:v>
                </c:pt>
                <c:pt idx="143">
                  <c:v>-12.849999999999909</c:v>
                </c:pt>
                <c:pt idx="144">
                  <c:v>-12.799999999999899</c:v>
                </c:pt>
                <c:pt idx="145">
                  <c:v>-12.749999999999897</c:v>
                </c:pt>
                <c:pt idx="146">
                  <c:v>-12.699999999999896</c:v>
                </c:pt>
                <c:pt idx="147">
                  <c:v>-12.649999999999896</c:v>
                </c:pt>
                <c:pt idx="148">
                  <c:v>-12.599999999999905</c:v>
                </c:pt>
                <c:pt idx="149">
                  <c:v>-12.549999999999894</c:v>
                </c:pt>
                <c:pt idx="150">
                  <c:v>-12.499999999999906</c:v>
                </c:pt>
                <c:pt idx="151">
                  <c:v>-12.449999999999894</c:v>
                </c:pt>
                <c:pt idx="152">
                  <c:v>-12.399999999999904</c:v>
                </c:pt>
                <c:pt idx="153">
                  <c:v>-12.349999999999902</c:v>
                </c:pt>
                <c:pt idx="154">
                  <c:v>-12.299999999999892</c:v>
                </c:pt>
                <c:pt idx="155">
                  <c:v>-12.24999999999989</c:v>
                </c:pt>
                <c:pt idx="156">
                  <c:v>-12.199999999999889</c:v>
                </c:pt>
                <c:pt idx="157">
                  <c:v>-12.149999999999888</c:v>
                </c:pt>
                <c:pt idx="158">
                  <c:v>-12.099999999999898</c:v>
                </c:pt>
                <c:pt idx="159">
                  <c:v>-12.049999999999887</c:v>
                </c:pt>
                <c:pt idx="160">
                  <c:v>-11.999999999999886</c:v>
                </c:pt>
                <c:pt idx="161">
                  <c:v>-11.949999999999886</c:v>
                </c:pt>
                <c:pt idx="162">
                  <c:v>-11.899999999999896</c:v>
                </c:pt>
                <c:pt idx="163">
                  <c:v>-11.849999999999884</c:v>
                </c:pt>
                <c:pt idx="164">
                  <c:v>-11.799999999999883</c:v>
                </c:pt>
                <c:pt idx="165">
                  <c:v>-11.749999999999883</c:v>
                </c:pt>
                <c:pt idx="166">
                  <c:v>-11.699999999999882</c:v>
                </c:pt>
                <c:pt idx="167">
                  <c:v>-11.649999999999881</c:v>
                </c:pt>
                <c:pt idx="168">
                  <c:v>-11.599999999999882</c:v>
                </c:pt>
                <c:pt idx="169">
                  <c:v>-11.54999999999988</c:v>
                </c:pt>
                <c:pt idx="170">
                  <c:v>-11.499999999999879</c:v>
                </c:pt>
                <c:pt idx="171">
                  <c:v>-11.449999999999878</c:v>
                </c:pt>
                <c:pt idx="172">
                  <c:v>-11.399999999999888</c:v>
                </c:pt>
                <c:pt idx="173">
                  <c:v>-11.349999999999877</c:v>
                </c:pt>
                <c:pt idx="174">
                  <c:v>-11.299999999999875</c:v>
                </c:pt>
                <c:pt idx="175">
                  <c:v>-11.249999999999869</c:v>
                </c:pt>
                <c:pt idx="176">
                  <c:v>-11.199999999999875</c:v>
                </c:pt>
                <c:pt idx="177">
                  <c:v>-11.149999999999871</c:v>
                </c:pt>
                <c:pt idx="178">
                  <c:v>-11.099999999999874</c:v>
                </c:pt>
                <c:pt idx="179">
                  <c:v>-11.049999999999873</c:v>
                </c:pt>
                <c:pt idx="180">
                  <c:v>-10.999999999999872</c:v>
                </c:pt>
                <c:pt idx="181">
                  <c:v>-10.949999999999871</c:v>
                </c:pt>
                <c:pt idx="182">
                  <c:v>-10.899999999999872</c:v>
                </c:pt>
                <c:pt idx="183">
                  <c:v>-10.84999999999987</c:v>
                </c:pt>
                <c:pt idx="184">
                  <c:v>-10.799999999999869</c:v>
                </c:pt>
                <c:pt idx="185">
                  <c:v>-10.749999999999869</c:v>
                </c:pt>
                <c:pt idx="186">
                  <c:v>-10.69999999999987</c:v>
                </c:pt>
                <c:pt idx="187">
                  <c:v>-10.649999999999867</c:v>
                </c:pt>
                <c:pt idx="188">
                  <c:v>-10.599999999999866</c:v>
                </c:pt>
                <c:pt idx="189">
                  <c:v>-10.549999999999866</c:v>
                </c:pt>
                <c:pt idx="190">
                  <c:v>-10.49999999999987</c:v>
                </c:pt>
                <c:pt idx="191">
                  <c:v>-10.449999999999864</c:v>
                </c:pt>
                <c:pt idx="192">
                  <c:v>-10.399999999999872</c:v>
                </c:pt>
                <c:pt idx="193">
                  <c:v>-10.349999999999866</c:v>
                </c:pt>
                <c:pt idx="194">
                  <c:v>-10.299999999999862</c:v>
                </c:pt>
                <c:pt idx="195">
                  <c:v>-10.249999999999861</c:v>
                </c:pt>
                <c:pt idx="196">
                  <c:v>-10.199999999999864</c:v>
                </c:pt>
                <c:pt idx="197">
                  <c:v>-10.14999999999986</c:v>
                </c:pt>
                <c:pt idx="198">
                  <c:v>-10.099999999999859</c:v>
                </c:pt>
                <c:pt idx="199">
                  <c:v>-10.049999999999859</c:v>
                </c:pt>
                <c:pt idx="200">
                  <c:v>-9.9999999999998597</c:v>
                </c:pt>
                <c:pt idx="201">
                  <c:v>-9.9499999999998572</c:v>
                </c:pt>
                <c:pt idx="202">
                  <c:v>-9.8999999999998565</c:v>
                </c:pt>
                <c:pt idx="203">
                  <c:v>-9.8499999999998558</c:v>
                </c:pt>
                <c:pt idx="204">
                  <c:v>-9.799999999999855</c:v>
                </c:pt>
                <c:pt idx="205">
                  <c:v>-9.749999999999849</c:v>
                </c:pt>
                <c:pt idx="206">
                  <c:v>-9.6999999999998536</c:v>
                </c:pt>
                <c:pt idx="207">
                  <c:v>-9.6499999999998529</c:v>
                </c:pt>
                <c:pt idx="208">
                  <c:v>-9.5999999999998522</c:v>
                </c:pt>
                <c:pt idx="209">
                  <c:v>-9.5499999999998515</c:v>
                </c:pt>
                <c:pt idx="210">
                  <c:v>-9.4999999999998508</c:v>
                </c:pt>
                <c:pt idx="211">
                  <c:v>-9.4499999999998501</c:v>
                </c:pt>
                <c:pt idx="212">
                  <c:v>-9.3999999999998547</c:v>
                </c:pt>
                <c:pt idx="213">
                  <c:v>-9.3499999999998504</c:v>
                </c:pt>
                <c:pt idx="214">
                  <c:v>-9.2999999999998497</c:v>
                </c:pt>
                <c:pt idx="215">
                  <c:v>-9.2499999999998472</c:v>
                </c:pt>
                <c:pt idx="216">
                  <c:v>-9.1999999999998465</c:v>
                </c:pt>
                <c:pt idx="217">
                  <c:v>-9.1499999999998458</c:v>
                </c:pt>
                <c:pt idx="218">
                  <c:v>-9.0999999999998504</c:v>
                </c:pt>
                <c:pt idx="219">
                  <c:v>-9.0499999999998444</c:v>
                </c:pt>
                <c:pt idx="220">
                  <c:v>-8.9999999999998508</c:v>
                </c:pt>
                <c:pt idx="221">
                  <c:v>-8.9499999999998447</c:v>
                </c:pt>
                <c:pt idx="222">
                  <c:v>-8.8999999999998529</c:v>
                </c:pt>
                <c:pt idx="223">
                  <c:v>-8.8499999999998504</c:v>
                </c:pt>
                <c:pt idx="224">
                  <c:v>-8.7999999999998408</c:v>
                </c:pt>
                <c:pt idx="225">
                  <c:v>-8.7499999999998401</c:v>
                </c:pt>
                <c:pt idx="226">
                  <c:v>-8.6999999999998394</c:v>
                </c:pt>
                <c:pt idx="227">
                  <c:v>-8.6499999999998387</c:v>
                </c:pt>
                <c:pt idx="228">
                  <c:v>-8.5999999999998398</c:v>
                </c:pt>
                <c:pt idx="229">
                  <c:v>-8.5499999999998373</c:v>
                </c:pt>
                <c:pt idx="230">
                  <c:v>-8.4999999999998366</c:v>
                </c:pt>
                <c:pt idx="231">
                  <c:v>-8.4499999999998376</c:v>
                </c:pt>
                <c:pt idx="232">
                  <c:v>-8.3999999999998458</c:v>
                </c:pt>
                <c:pt idx="233">
                  <c:v>-8.3499999999998344</c:v>
                </c:pt>
                <c:pt idx="234">
                  <c:v>-8.2999999999998337</c:v>
                </c:pt>
                <c:pt idx="235">
                  <c:v>-8.249999999999833</c:v>
                </c:pt>
                <c:pt idx="236">
                  <c:v>-8.1999999999998323</c:v>
                </c:pt>
                <c:pt idx="237">
                  <c:v>-8.1499999999998316</c:v>
                </c:pt>
                <c:pt idx="238">
                  <c:v>-8.0999999999998327</c:v>
                </c:pt>
                <c:pt idx="239">
                  <c:v>-8.0499999999998302</c:v>
                </c:pt>
                <c:pt idx="240">
                  <c:v>-7.9999999999998366</c:v>
                </c:pt>
                <c:pt idx="241">
                  <c:v>-7.9499999999998394</c:v>
                </c:pt>
                <c:pt idx="242">
                  <c:v>-7.8999999999998334</c:v>
                </c:pt>
                <c:pt idx="243">
                  <c:v>-7.8499999999998362</c:v>
                </c:pt>
                <c:pt idx="244">
                  <c:v>-7.7999999999998373</c:v>
                </c:pt>
                <c:pt idx="245">
                  <c:v>-7.7499999999998384</c:v>
                </c:pt>
                <c:pt idx="246">
                  <c:v>-7.6999999999998314</c:v>
                </c:pt>
                <c:pt idx="247">
                  <c:v>-7.6499999999998334</c:v>
                </c:pt>
                <c:pt idx="248">
                  <c:v>-7.5999999999998371</c:v>
                </c:pt>
                <c:pt idx="249">
                  <c:v>-7.5499999999998382</c:v>
                </c:pt>
                <c:pt idx="250">
                  <c:v>-7.4999999999998392</c:v>
                </c:pt>
                <c:pt idx="251">
                  <c:v>-7.4499999999998403</c:v>
                </c:pt>
                <c:pt idx="252">
                  <c:v>-7.3999999999998334</c:v>
                </c:pt>
                <c:pt idx="253">
                  <c:v>-7.349999999999838</c:v>
                </c:pt>
                <c:pt idx="254">
                  <c:v>-7.2999999999998391</c:v>
                </c:pt>
                <c:pt idx="255">
                  <c:v>-7.2499999999998401</c:v>
                </c:pt>
                <c:pt idx="256">
                  <c:v>-7.1999999999998332</c:v>
                </c:pt>
                <c:pt idx="257">
                  <c:v>-7.1499999999998334</c:v>
                </c:pt>
                <c:pt idx="258">
                  <c:v>-7.0999999999998389</c:v>
                </c:pt>
                <c:pt idx="259">
                  <c:v>-7.04999999999984</c:v>
                </c:pt>
                <c:pt idx="260">
                  <c:v>-6.999999999999841</c:v>
                </c:pt>
                <c:pt idx="261">
                  <c:v>-6.9499999999998421</c:v>
                </c:pt>
                <c:pt idx="262">
                  <c:v>-6.8999999999998396</c:v>
                </c:pt>
                <c:pt idx="263">
                  <c:v>-6.8499999999998398</c:v>
                </c:pt>
                <c:pt idx="264">
                  <c:v>-6.7999999999998408</c:v>
                </c:pt>
                <c:pt idx="265">
                  <c:v>-6.7499999999998419</c:v>
                </c:pt>
                <c:pt idx="266">
                  <c:v>-6.6999999999998394</c:v>
                </c:pt>
                <c:pt idx="267">
                  <c:v>-6.6499999999998405</c:v>
                </c:pt>
                <c:pt idx="268">
                  <c:v>-6.5999999999998407</c:v>
                </c:pt>
                <c:pt idx="269">
                  <c:v>-6.5499999999998417</c:v>
                </c:pt>
                <c:pt idx="270">
                  <c:v>-6.4999999999998428</c:v>
                </c:pt>
                <c:pt idx="271">
                  <c:v>-6.449999999999843</c:v>
                </c:pt>
                <c:pt idx="272">
                  <c:v>-6.3999999999998414</c:v>
                </c:pt>
                <c:pt idx="273">
                  <c:v>-6.3499999999998415</c:v>
                </c:pt>
                <c:pt idx="274">
                  <c:v>-6.2999999999998417</c:v>
                </c:pt>
                <c:pt idx="275">
                  <c:v>-6.2499999999998428</c:v>
                </c:pt>
                <c:pt idx="276">
                  <c:v>-6.1999999999998394</c:v>
                </c:pt>
                <c:pt idx="277">
                  <c:v>-6.1499999999998414</c:v>
                </c:pt>
                <c:pt idx="278">
                  <c:v>-6.0999999999998424</c:v>
                </c:pt>
                <c:pt idx="279">
                  <c:v>-6.0499999999998426</c:v>
                </c:pt>
                <c:pt idx="280">
                  <c:v>-5.9999999999998437</c:v>
                </c:pt>
                <c:pt idx="281">
                  <c:v>-5.9499999999998439</c:v>
                </c:pt>
                <c:pt idx="282">
                  <c:v>-5.8999999999998414</c:v>
                </c:pt>
                <c:pt idx="283">
                  <c:v>-5.8499999999998424</c:v>
                </c:pt>
                <c:pt idx="284">
                  <c:v>-5.7999999999998435</c:v>
                </c:pt>
                <c:pt idx="285">
                  <c:v>-5.7499999999998437</c:v>
                </c:pt>
                <c:pt idx="286">
                  <c:v>-5.6999999999998394</c:v>
                </c:pt>
                <c:pt idx="287">
                  <c:v>-5.6499999999998414</c:v>
                </c:pt>
                <c:pt idx="288">
                  <c:v>-5.5999999999998424</c:v>
                </c:pt>
                <c:pt idx="289">
                  <c:v>-5.5499999999998444</c:v>
                </c:pt>
                <c:pt idx="290">
                  <c:v>-5.4999999999998446</c:v>
                </c:pt>
                <c:pt idx="291">
                  <c:v>-5.4499999999998447</c:v>
                </c:pt>
                <c:pt idx="292">
                  <c:v>-5.3999999999998414</c:v>
                </c:pt>
                <c:pt idx="293">
                  <c:v>-5.3499999999998424</c:v>
                </c:pt>
                <c:pt idx="294">
                  <c:v>-5.2999999999998453</c:v>
                </c:pt>
                <c:pt idx="295">
                  <c:v>-5.2499999999998463</c:v>
                </c:pt>
                <c:pt idx="296">
                  <c:v>-5.1999999999998403</c:v>
                </c:pt>
                <c:pt idx="297">
                  <c:v>-5.1499999999998414</c:v>
                </c:pt>
                <c:pt idx="298">
                  <c:v>-5.0999999999998424</c:v>
                </c:pt>
                <c:pt idx="299">
                  <c:v>-5.0499999999998462</c:v>
                </c:pt>
                <c:pt idx="300">
                  <c:v>-4.9999999999998472</c:v>
                </c:pt>
                <c:pt idx="301">
                  <c:v>-4.9499999999998483</c:v>
                </c:pt>
                <c:pt idx="302">
                  <c:v>-4.8999999999998414</c:v>
                </c:pt>
                <c:pt idx="303">
                  <c:v>-4.8499999999998424</c:v>
                </c:pt>
                <c:pt idx="304">
                  <c:v>-4.7999999999998471</c:v>
                </c:pt>
                <c:pt idx="305">
                  <c:v>-4.7499999999998481</c:v>
                </c:pt>
                <c:pt idx="306">
                  <c:v>-4.6999999999998421</c:v>
                </c:pt>
                <c:pt idx="307">
                  <c:v>-4.6499999999998423</c:v>
                </c:pt>
                <c:pt idx="308">
                  <c:v>-4.5999999999998424</c:v>
                </c:pt>
                <c:pt idx="309">
                  <c:v>-4.5499999999998479</c:v>
                </c:pt>
                <c:pt idx="310">
                  <c:v>-4.499999999999849</c:v>
                </c:pt>
                <c:pt idx="311">
                  <c:v>-4.4499999999998501</c:v>
                </c:pt>
                <c:pt idx="312">
                  <c:v>-4.3999999999998431</c:v>
                </c:pt>
                <c:pt idx="313">
                  <c:v>-4.3499999999998433</c:v>
                </c:pt>
                <c:pt idx="314">
                  <c:v>-4.2999999999998488</c:v>
                </c:pt>
                <c:pt idx="315">
                  <c:v>-4.2499999999998499</c:v>
                </c:pt>
                <c:pt idx="316">
                  <c:v>-4.1999999999998439</c:v>
                </c:pt>
                <c:pt idx="317">
                  <c:v>-4.1499999999998494</c:v>
                </c:pt>
                <c:pt idx="318">
                  <c:v>-4.0999999999998495</c:v>
                </c:pt>
                <c:pt idx="319">
                  <c:v>-4.0499999999998497</c:v>
                </c:pt>
                <c:pt idx="320">
                  <c:v>-3.9999999999998401</c:v>
                </c:pt>
                <c:pt idx="321">
                  <c:v>-3.9499999999998421</c:v>
                </c:pt>
                <c:pt idx="322">
                  <c:v>-3.89999999999984</c:v>
                </c:pt>
                <c:pt idx="323">
                  <c:v>-3.8499999999998415</c:v>
                </c:pt>
                <c:pt idx="324">
                  <c:v>-3.7999999999998426</c:v>
                </c:pt>
                <c:pt idx="325">
                  <c:v>-3.7499999999998437</c:v>
                </c:pt>
                <c:pt idx="326">
                  <c:v>-3.6999999999998425</c:v>
                </c:pt>
                <c:pt idx="327">
                  <c:v>-3.6499999999998431</c:v>
                </c:pt>
                <c:pt idx="328">
                  <c:v>-3.5999999999998424</c:v>
                </c:pt>
                <c:pt idx="329">
                  <c:v>-3.5499999999998435</c:v>
                </c:pt>
                <c:pt idx="330">
                  <c:v>-3.4999999999998419</c:v>
                </c:pt>
                <c:pt idx="331">
                  <c:v>-3.4499999999998434</c:v>
                </c:pt>
                <c:pt idx="332">
                  <c:v>-3.3999999999998423</c:v>
                </c:pt>
                <c:pt idx="333">
                  <c:v>-3.3499999999998433</c:v>
                </c:pt>
                <c:pt idx="334">
                  <c:v>-3.2999999999998444</c:v>
                </c:pt>
                <c:pt idx="335">
                  <c:v>-3.2499999999998468</c:v>
                </c:pt>
                <c:pt idx="336">
                  <c:v>-3.1999999999998443</c:v>
                </c:pt>
                <c:pt idx="337">
                  <c:v>-3.1499999999998467</c:v>
                </c:pt>
                <c:pt idx="338">
                  <c:v>-3.0999999999998447</c:v>
                </c:pt>
                <c:pt idx="339">
                  <c:v>-3.0499999999998453</c:v>
                </c:pt>
                <c:pt idx="340">
                  <c:v>-2.9999999999998432</c:v>
                </c:pt>
                <c:pt idx="341">
                  <c:v>-2.9499999999998456</c:v>
                </c:pt>
                <c:pt idx="342">
                  <c:v>-2.899999999999844</c:v>
                </c:pt>
                <c:pt idx="343">
                  <c:v>-2.8499999999998455</c:v>
                </c:pt>
                <c:pt idx="344">
                  <c:v>-2.7999999999998462</c:v>
                </c:pt>
                <c:pt idx="345">
                  <c:v>-2.7499999999998477</c:v>
                </c:pt>
                <c:pt idx="346">
                  <c:v>-2.6999999999998461</c:v>
                </c:pt>
                <c:pt idx="347">
                  <c:v>-2.6499999999998467</c:v>
                </c:pt>
                <c:pt idx="348">
                  <c:v>-2.599999999999846</c:v>
                </c:pt>
                <c:pt idx="349">
                  <c:v>-2.5499999999998471</c:v>
                </c:pt>
                <c:pt idx="350">
                  <c:v>-2.499999999999845</c:v>
                </c:pt>
                <c:pt idx="351">
                  <c:v>-2.449999999999847</c:v>
                </c:pt>
                <c:pt idx="352">
                  <c:v>-2.3999999999998458</c:v>
                </c:pt>
                <c:pt idx="353">
                  <c:v>-2.3499999999998469</c:v>
                </c:pt>
                <c:pt idx="354">
                  <c:v>-2.2999999999998479</c:v>
                </c:pt>
                <c:pt idx="355">
                  <c:v>-2.2499999999998508</c:v>
                </c:pt>
                <c:pt idx="356">
                  <c:v>-2.1999999999998479</c:v>
                </c:pt>
                <c:pt idx="357">
                  <c:v>-2.1499999999998507</c:v>
                </c:pt>
                <c:pt idx="358">
                  <c:v>-2.0999999999998482</c:v>
                </c:pt>
                <c:pt idx="359">
                  <c:v>-2.0499999999998488</c:v>
                </c:pt>
                <c:pt idx="360">
                  <c:v>-1.9999999999998515</c:v>
                </c:pt>
                <c:pt idx="361">
                  <c:v>-1.9499999999998514</c:v>
                </c:pt>
                <c:pt idx="362">
                  <c:v>-1.8999999999998514</c:v>
                </c:pt>
                <c:pt idx="363">
                  <c:v>-1.84999999999985</c:v>
                </c:pt>
                <c:pt idx="364">
                  <c:v>-1.7999999999998499</c:v>
                </c:pt>
                <c:pt idx="365">
                  <c:v>-1.7499999999998497</c:v>
                </c:pt>
                <c:pt idx="366">
                  <c:v>-1.6999999999998512</c:v>
                </c:pt>
                <c:pt idx="367">
                  <c:v>-1.6499999999998498</c:v>
                </c:pt>
                <c:pt idx="368">
                  <c:v>-1.5999999999998498</c:v>
                </c:pt>
                <c:pt idx="369">
                  <c:v>-1.5499999999998497</c:v>
                </c:pt>
                <c:pt idx="370">
                  <c:v>-1.4999999999998495</c:v>
                </c:pt>
                <c:pt idx="371">
                  <c:v>-1.4499999999998492</c:v>
                </c:pt>
                <c:pt idx="372">
                  <c:v>-1.3999999999998498</c:v>
                </c:pt>
                <c:pt idx="373">
                  <c:v>-1.3499999999998498</c:v>
                </c:pt>
                <c:pt idx="374">
                  <c:v>-1.2999999999998495</c:v>
                </c:pt>
                <c:pt idx="375">
                  <c:v>-1.2499999999998492</c:v>
                </c:pt>
                <c:pt idx="376">
                  <c:v>-1.1999999999998499</c:v>
                </c:pt>
                <c:pt idx="377">
                  <c:v>-1.1499999999998498</c:v>
                </c:pt>
                <c:pt idx="378">
                  <c:v>-1.0999999999998498</c:v>
                </c:pt>
                <c:pt idx="379">
                  <c:v>-1.0499999999998493</c:v>
                </c:pt>
                <c:pt idx="380">
                  <c:v>-0.99999999999985068</c:v>
                </c:pt>
                <c:pt idx="381">
                  <c:v>-0.94999999999985063</c:v>
                </c:pt>
                <c:pt idx="382">
                  <c:v>-0.8999999999998507</c:v>
                </c:pt>
                <c:pt idx="383">
                  <c:v>-0.84999999999985065</c:v>
                </c:pt>
                <c:pt idx="384">
                  <c:v>-0.79999999999985061</c:v>
                </c:pt>
                <c:pt idx="385">
                  <c:v>-0.74999999999985112</c:v>
                </c:pt>
                <c:pt idx="386">
                  <c:v>-0.69999999999985063</c:v>
                </c:pt>
                <c:pt idx="387">
                  <c:v>-0.64999999999985114</c:v>
                </c:pt>
                <c:pt idx="388">
                  <c:v>-0.59999999999985021</c:v>
                </c:pt>
                <c:pt idx="389">
                  <c:v>-0.54999999999985061</c:v>
                </c:pt>
                <c:pt idx="390">
                  <c:v>-0.49999999999985117</c:v>
                </c:pt>
                <c:pt idx="391">
                  <c:v>-0.44999999999985096</c:v>
                </c:pt>
                <c:pt idx="392">
                  <c:v>-0.39999999999985136</c:v>
                </c:pt>
                <c:pt idx="393">
                  <c:v>-0.3499999999998511</c:v>
                </c:pt>
                <c:pt idx="394">
                  <c:v>-0.29999999999985122</c:v>
                </c:pt>
                <c:pt idx="395">
                  <c:v>-0.24999999999985043</c:v>
                </c:pt>
                <c:pt idx="396">
                  <c:v>-0.19999999999985024</c:v>
                </c:pt>
                <c:pt idx="397">
                  <c:v>-0.14999999999985042</c:v>
                </c:pt>
                <c:pt idx="398">
                  <c:v>-9.9999999999850445E-2</c:v>
                </c:pt>
                <c:pt idx="399">
                  <c:v>-4.9999999999850331E-2</c:v>
                </c:pt>
                <c:pt idx="400">
                  <c:v>1.4975520823412643E-13</c:v>
                </c:pt>
                <c:pt idx="401">
                  <c:v>5.0000000000149813E-2</c:v>
                </c:pt>
                <c:pt idx="402">
                  <c:v>0.10000000000014976</c:v>
                </c:pt>
                <c:pt idx="403">
                  <c:v>0.15000000000014976</c:v>
                </c:pt>
                <c:pt idx="404">
                  <c:v>0.20000000000014978</c:v>
                </c:pt>
                <c:pt idx="405">
                  <c:v>0.25000000000014977</c:v>
                </c:pt>
                <c:pt idx="406">
                  <c:v>0.30000000000014981</c:v>
                </c:pt>
                <c:pt idx="407">
                  <c:v>0.3500000000001498</c:v>
                </c:pt>
                <c:pt idx="408">
                  <c:v>0.40000000000014985</c:v>
                </c:pt>
                <c:pt idx="409">
                  <c:v>0.45000000000014972</c:v>
                </c:pt>
                <c:pt idx="410">
                  <c:v>0.50000000000014977</c:v>
                </c:pt>
                <c:pt idx="411">
                  <c:v>0.55000000000014981</c:v>
                </c:pt>
                <c:pt idx="412">
                  <c:v>0.60000000000015052</c:v>
                </c:pt>
                <c:pt idx="413">
                  <c:v>0.65000000000015068</c:v>
                </c:pt>
                <c:pt idx="414">
                  <c:v>0.70000000000014995</c:v>
                </c:pt>
                <c:pt idx="415">
                  <c:v>0.75000000000015066</c:v>
                </c:pt>
                <c:pt idx="416">
                  <c:v>0.80000000000015004</c:v>
                </c:pt>
                <c:pt idx="417">
                  <c:v>0.85000000000015064</c:v>
                </c:pt>
                <c:pt idx="418">
                  <c:v>0.90000000000015012</c:v>
                </c:pt>
                <c:pt idx="419">
                  <c:v>0.95000000000015061</c:v>
                </c:pt>
                <c:pt idx="420">
                  <c:v>1.0000000000001499</c:v>
                </c:pt>
                <c:pt idx="421">
                  <c:v>1.0500000000001499</c:v>
                </c:pt>
                <c:pt idx="422">
                  <c:v>1.1000000000001502</c:v>
                </c:pt>
                <c:pt idx="423">
                  <c:v>1.1500000000001502</c:v>
                </c:pt>
                <c:pt idx="424">
                  <c:v>1.2000000000001498</c:v>
                </c:pt>
                <c:pt idx="425">
                  <c:v>1.2500000000001499</c:v>
                </c:pt>
                <c:pt idx="426">
                  <c:v>1.3000000000001504</c:v>
                </c:pt>
                <c:pt idx="427">
                  <c:v>1.3500000000001504</c:v>
                </c:pt>
                <c:pt idx="428">
                  <c:v>1.4000000000001498</c:v>
                </c:pt>
                <c:pt idx="429">
                  <c:v>1.4500000000001498</c:v>
                </c:pt>
                <c:pt idx="430">
                  <c:v>1.5000000000001499</c:v>
                </c:pt>
                <c:pt idx="431">
                  <c:v>1.5500000000001506</c:v>
                </c:pt>
                <c:pt idx="432">
                  <c:v>1.6000000000001506</c:v>
                </c:pt>
                <c:pt idx="433">
                  <c:v>1.6500000000001507</c:v>
                </c:pt>
                <c:pt idx="434">
                  <c:v>1.7000000000001498</c:v>
                </c:pt>
                <c:pt idx="435">
                  <c:v>1.7500000000001508</c:v>
                </c:pt>
                <c:pt idx="436">
                  <c:v>1.8000000000001508</c:v>
                </c:pt>
                <c:pt idx="437">
                  <c:v>1.8500000000001509</c:v>
                </c:pt>
                <c:pt idx="438">
                  <c:v>1.9000000000001509</c:v>
                </c:pt>
                <c:pt idx="439">
                  <c:v>1.9500000000001509</c:v>
                </c:pt>
                <c:pt idx="440">
                  <c:v>2.000000000000151</c:v>
                </c:pt>
                <c:pt idx="441">
                  <c:v>2.0500000000001508</c:v>
                </c:pt>
                <c:pt idx="442">
                  <c:v>2.1000000000001506</c:v>
                </c:pt>
                <c:pt idx="443">
                  <c:v>2.1500000000001505</c:v>
                </c:pt>
                <c:pt idx="444">
                  <c:v>2.2000000000001512</c:v>
                </c:pt>
                <c:pt idx="445">
                  <c:v>2.2500000000001501</c:v>
                </c:pt>
                <c:pt idx="446">
                  <c:v>2.3000000000001477</c:v>
                </c:pt>
                <c:pt idx="447">
                  <c:v>2.3500000000001471</c:v>
                </c:pt>
                <c:pt idx="448">
                  <c:v>2.4000000000001487</c:v>
                </c:pt>
                <c:pt idx="449">
                  <c:v>2.4500000000001467</c:v>
                </c:pt>
                <c:pt idx="450">
                  <c:v>2.5000000000001488</c:v>
                </c:pt>
                <c:pt idx="451">
                  <c:v>2.5500000000001477</c:v>
                </c:pt>
                <c:pt idx="452">
                  <c:v>2.6000000000001489</c:v>
                </c:pt>
                <c:pt idx="453">
                  <c:v>2.6500000000001487</c:v>
                </c:pt>
                <c:pt idx="454">
                  <c:v>2.7000000000001485</c:v>
                </c:pt>
                <c:pt idx="455">
                  <c:v>2.7500000000001483</c:v>
                </c:pt>
                <c:pt idx="456">
                  <c:v>2.8000000000001477</c:v>
                </c:pt>
                <c:pt idx="457">
                  <c:v>2.8500000000001453</c:v>
                </c:pt>
                <c:pt idx="458">
                  <c:v>2.9000000000001478</c:v>
                </c:pt>
                <c:pt idx="459">
                  <c:v>2.9500000000001467</c:v>
                </c:pt>
                <c:pt idx="460">
                  <c:v>3.0000000000001474</c:v>
                </c:pt>
                <c:pt idx="461">
                  <c:v>3.0500000000001473</c:v>
                </c:pt>
                <c:pt idx="462">
                  <c:v>3.1000000000001471</c:v>
                </c:pt>
                <c:pt idx="463">
                  <c:v>3.1500000000001469</c:v>
                </c:pt>
                <c:pt idx="464">
                  <c:v>3.2000000000001472</c:v>
                </c:pt>
                <c:pt idx="465">
                  <c:v>3.2500000000001465</c:v>
                </c:pt>
                <c:pt idx="466">
                  <c:v>3.3000000000001464</c:v>
                </c:pt>
                <c:pt idx="467">
                  <c:v>3.3500000000001435</c:v>
                </c:pt>
                <c:pt idx="468">
                  <c:v>3.400000000000146</c:v>
                </c:pt>
                <c:pt idx="469">
                  <c:v>3.4500000000001432</c:v>
                </c:pt>
                <c:pt idx="470">
                  <c:v>3.5000000000001457</c:v>
                </c:pt>
                <c:pt idx="471">
                  <c:v>3.5500000000001437</c:v>
                </c:pt>
                <c:pt idx="472">
                  <c:v>3.6000000000001453</c:v>
                </c:pt>
                <c:pt idx="473">
                  <c:v>3.6500000000001447</c:v>
                </c:pt>
                <c:pt idx="474">
                  <c:v>3.700000000000145</c:v>
                </c:pt>
                <c:pt idx="475">
                  <c:v>3.7500000000001448</c:v>
                </c:pt>
                <c:pt idx="476">
                  <c:v>3.8000000000001437</c:v>
                </c:pt>
                <c:pt idx="477">
                  <c:v>3.8500000000001418</c:v>
                </c:pt>
                <c:pt idx="478">
                  <c:v>3.9000000000001438</c:v>
                </c:pt>
                <c:pt idx="479">
                  <c:v>3.9500000000001427</c:v>
                </c:pt>
                <c:pt idx="480">
                  <c:v>4.0000000000001439</c:v>
                </c:pt>
                <c:pt idx="481">
                  <c:v>4.0500000000001437</c:v>
                </c:pt>
                <c:pt idx="482">
                  <c:v>4.1000000000001435</c:v>
                </c:pt>
                <c:pt idx="483">
                  <c:v>4.1500000000001425</c:v>
                </c:pt>
                <c:pt idx="484">
                  <c:v>4.2000000000001432</c:v>
                </c:pt>
                <c:pt idx="485">
                  <c:v>4.250000000000143</c:v>
                </c:pt>
                <c:pt idx="486">
                  <c:v>4.3000000000001428</c:v>
                </c:pt>
                <c:pt idx="487">
                  <c:v>4.3500000000001426</c:v>
                </c:pt>
                <c:pt idx="488">
                  <c:v>4.4000000000001434</c:v>
                </c:pt>
                <c:pt idx="489">
                  <c:v>4.4500000000001423</c:v>
                </c:pt>
                <c:pt idx="490">
                  <c:v>4.5000000000001421</c:v>
                </c:pt>
                <c:pt idx="491">
                  <c:v>4.5500000000001419</c:v>
                </c:pt>
                <c:pt idx="492">
                  <c:v>4.6000000000001418</c:v>
                </c:pt>
                <c:pt idx="493">
                  <c:v>4.6500000000001416</c:v>
                </c:pt>
                <c:pt idx="494">
                  <c:v>4.7000000000001414</c:v>
                </c:pt>
                <c:pt idx="495">
                  <c:v>4.7500000000001412</c:v>
                </c:pt>
                <c:pt idx="496">
                  <c:v>4.800000000000141</c:v>
                </c:pt>
                <c:pt idx="497">
                  <c:v>4.8500000000001409</c:v>
                </c:pt>
                <c:pt idx="498">
                  <c:v>4.9000000000001434</c:v>
                </c:pt>
                <c:pt idx="499">
                  <c:v>4.9500000000001414</c:v>
                </c:pt>
                <c:pt idx="500">
                  <c:v>5.0000000000001403</c:v>
                </c:pt>
                <c:pt idx="501">
                  <c:v>5.0500000000001402</c:v>
                </c:pt>
                <c:pt idx="502">
                  <c:v>5.10000000000014</c:v>
                </c:pt>
                <c:pt idx="503">
                  <c:v>5.1500000000001398</c:v>
                </c:pt>
                <c:pt idx="504">
                  <c:v>5.2000000000001414</c:v>
                </c:pt>
                <c:pt idx="505">
                  <c:v>5.2500000000001394</c:v>
                </c:pt>
                <c:pt idx="506">
                  <c:v>5.3000000000001393</c:v>
                </c:pt>
                <c:pt idx="507">
                  <c:v>5.3500000000001391</c:v>
                </c:pt>
                <c:pt idx="508">
                  <c:v>5.4000000000001434</c:v>
                </c:pt>
                <c:pt idx="509">
                  <c:v>5.4500000000001414</c:v>
                </c:pt>
                <c:pt idx="510">
                  <c:v>5.5000000000001394</c:v>
                </c:pt>
                <c:pt idx="511">
                  <c:v>5.5500000000001384</c:v>
                </c:pt>
                <c:pt idx="512">
                  <c:v>5.6000000000001382</c:v>
                </c:pt>
                <c:pt idx="513">
                  <c:v>5.650000000000138</c:v>
                </c:pt>
                <c:pt idx="514">
                  <c:v>5.7000000000001414</c:v>
                </c:pt>
                <c:pt idx="515">
                  <c:v>5.7500000000001394</c:v>
                </c:pt>
                <c:pt idx="516">
                  <c:v>5.8000000000001384</c:v>
                </c:pt>
                <c:pt idx="517">
                  <c:v>5.8500000000001373</c:v>
                </c:pt>
                <c:pt idx="518">
                  <c:v>5.9000000000001425</c:v>
                </c:pt>
                <c:pt idx="519">
                  <c:v>5.9500000000001414</c:v>
                </c:pt>
                <c:pt idx="520">
                  <c:v>6.0000000000001394</c:v>
                </c:pt>
                <c:pt idx="521">
                  <c:v>6.0500000000001384</c:v>
                </c:pt>
                <c:pt idx="522">
                  <c:v>6.1000000000001364</c:v>
                </c:pt>
                <c:pt idx="523">
                  <c:v>6.1500000000001362</c:v>
                </c:pt>
                <c:pt idx="524">
                  <c:v>6.2000000000001414</c:v>
                </c:pt>
                <c:pt idx="525">
                  <c:v>6.2500000000001394</c:v>
                </c:pt>
                <c:pt idx="526">
                  <c:v>6.3000000000001384</c:v>
                </c:pt>
                <c:pt idx="527">
                  <c:v>6.3500000000001364</c:v>
                </c:pt>
                <c:pt idx="528">
                  <c:v>6.4000000000001407</c:v>
                </c:pt>
                <c:pt idx="529">
                  <c:v>6.4500000000001405</c:v>
                </c:pt>
                <c:pt idx="530">
                  <c:v>6.5000000000001394</c:v>
                </c:pt>
                <c:pt idx="531">
                  <c:v>6.5500000000001384</c:v>
                </c:pt>
                <c:pt idx="532">
                  <c:v>6.6000000000001364</c:v>
                </c:pt>
                <c:pt idx="533">
                  <c:v>6.6500000000001354</c:v>
                </c:pt>
                <c:pt idx="534">
                  <c:v>6.7000000000001396</c:v>
                </c:pt>
                <c:pt idx="535">
                  <c:v>6.7500000000001394</c:v>
                </c:pt>
                <c:pt idx="536">
                  <c:v>6.8000000000001339</c:v>
                </c:pt>
                <c:pt idx="537">
                  <c:v>6.8500000000001338</c:v>
                </c:pt>
                <c:pt idx="538">
                  <c:v>6.9000000000001398</c:v>
                </c:pt>
                <c:pt idx="539">
                  <c:v>6.9500000000001334</c:v>
                </c:pt>
                <c:pt idx="540">
                  <c:v>7.0000000000001332</c:v>
                </c:pt>
                <c:pt idx="541">
                  <c:v>7.050000000000133</c:v>
                </c:pt>
                <c:pt idx="542">
                  <c:v>7.1000000000001329</c:v>
                </c:pt>
                <c:pt idx="543">
                  <c:v>7.1500000000001327</c:v>
                </c:pt>
                <c:pt idx="544">
                  <c:v>7.2000000000001334</c:v>
                </c:pt>
                <c:pt idx="545">
                  <c:v>7.2500000000001323</c:v>
                </c:pt>
                <c:pt idx="546">
                  <c:v>7.3000000000001322</c:v>
                </c:pt>
                <c:pt idx="547">
                  <c:v>7.350000000000132</c:v>
                </c:pt>
                <c:pt idx="548">
                  <c:v>7.400000000000138</c:v>
                </c:pt>
                <c:pt idx="549">
                  <c:v>7.4500000000001334</c:v>
                </c:pt>
                <c:pt idx="550">
                  <c:v>7.5000000000001323</c:v>
                </c:pt>
                <c:pt idx="551">
                  <c:v>7.5500000000001313</c:v>
                </c:pt>
                <c:pt idx="552">
                  <c:v>7.6000000000001311</c:v>
                </c:pt>
                <c:pt idx="553">
                  <c:v>7.6500000000001309</c:v>
                </c:pt>
                <c:pt idx="554">
                  <c:v>7.7000000000001334</c:v>
                </c:pt>
                <c:pt idx="555">
                  <c:v>7.7500000000001323</c:v>
                </c:pt>
                <c:pt idx="556">
                  <c:v>7.8000000000001304</c:v>
                </c:pt>
                <c:pt idx="557">
                  <c:v>7.8500000000001302</c:v>
                </c:pt>
                <c:pt idx="558">
                  <c:v>7.9000000000001362</c:v>
                </c:pt>
                <c:pt idx="559">
                  <c:v>7.9500000000001334</c:v>
                </c:pt>
                <c:pt idx="560">
                  <c:v>8.0000000000001279</c:v>
                </c:pt>
                <c:pt idx="561">
                  <c:v>8.0500000000001304</c:v>
                </c:pt>
                <c:pt idx="562">
                  <c:v>8.1000000000001311</c:v>
                </c:pt>
                <c:pt idx="563">
                  <c:v>8.1500000000001318</c:v>
                </c:pt>
                <c:pt idx="564">
                  <c:v>8.2000000000001219</c:v>
                </c:pt>
                <c:pt idx="565">
                  <c:v>8.2500000000001332</c:v>
                </c:pt>
                <c:pt idx="566">
                  <c:v>8.3000000000001357</c:v>
                </c:pt>
                <c:pt idx="567">
                  <c:v>8.3500000000001346</c:v>
                </c:pt>
                <c:pt idx="568">
                  <c:v>8.4000000000001354</c:v>
                </c:pt>
                <c:pt idx="569">
                  <c:v>8.4500000000001361</c:v>
                </c:pt>
                <c:pt idx="570">
                  <c:v>8.500000000000135</c:v>
                </c:pt>
                <c:pt idx="571">
                  <c:v>8.5500000000001375</c:v>
                </c:pt>
                <c:pt idx="572">
                  <c:v>8.6000000000001382</c:v>
                </c:pt>
                <c:pt idx="573">
                  <c:v>8.6500000000001407</c:v>
                </c:pt>
                <c:pt idx="574">
                  <c:v>8.700000000000129</c:v>
                </c:pt>
                <c:pt idx="575">
                  <c:v>8.7500000000001403</c:v>
                </c:pt>
                <c:pt idx="576">
                  <c:v>8.8000000000001428</c:v>
                </c:pt>
                <c:pt idx="577">
                  <c:v>8.8500000000001524</c:v>
                </c:pt>
                <c:pt idx="578">
                  <c:v>8.9000000000001425</c:v>
                </c:pt>
                <c:pt idx="579">
                  <c:v>8.9500000000001467</c:v>
                </c:pt>
                <c:pt idx="580">
                  <c:v>9.0000000000001457</c:v>
                </c:pt>
                <c:pt idx="581">
                  <c:v>9.0500000000001446</c:v>
                </c:pt>
                <c:pt idx="582">
                  <c:v>9.1000000000001453</c:v>
                </c:pt>
                <c:pt idx="583">
                  <c:v>9.150000000000146</c:v>
                </c:pt>
                <c:pt idx="584">
                  <c:v>9.200000000000145</c:v>
                </c:pt>
                <c:pt idx="585">
                  <c:v>9.2500000000001474</c:v>
                </c:pt>
                <c:pt idx="586">
                  <c:v>9.3000000000001517</c:v>
                </c:pt>
                <c:pt idx="587">
                  <c:v>9.3500000000001524</c:v>
                </c:pt>
                <c:pt idx="588">
                  <c:v>9.4000000000001496</c:v>
                </c:pt>
                <c:pt idx="589">
                  <c:v>9.4500000000001503</c:v>
                </c:pt>
                <c:pt idx="590">
                  <c:v>9.500000000000151</c:v>
                </c:pt>
                <c:pt idx="591">
                  <c:v>9.5500000000001517</c:v>
                </c:pt>
                <c:pt idx="592">
                  <c:v>9.6000000000001489</c:v>
                </c:pt>
                <c:pt idx="593">
                  <c:v>9.6500000000001531</c:v>
                </c:pt>
                <c:pt idx="594">
                  <c:v>9.7000000000001485</c:v>
                </c:pt>
                <c:pt idx="595">
                  <c:v>9.750000000000151</c:v>
                </c:pt>
                <c:pt idx="596">
                  <c:v>9.8000000000001553</c:v>
                </c:pt>
                <c:pt idx="597">
                  <c:v>9.850000000000156</c:v>
                </c:pt>
                <c:pt idx="598">
                  <c:v>9.9000000000001549</c:v>
                </c:pt>
                <c:pt idx="599">
                  <c:v>9.9500000000001574</c:v>
                </c:pt>
                <c:pt idx="600">
                  <c:v>10.000000000000158</c:v>
                </c:pt>
                <c:pt idx="601">
                  <c:v>10.050000000000159</c:v>
                </c:pt>
                <c:pt idx="602">
                  <c:v>10.10000000000016</c:v>
                </c:pt>
                <c:pt idx="603">
                  <c:v>10.15000000000016</c:v>
                </c:pt>
                <c:pt idx="604">
                  <c:v>10.200000000000161</c:v>
                </c:pt>
                <c:pt idx="605">
                  <c:v>10.250000000000162</c:v>
                </c:pt>
                <c:pt idx="606">
                  <c:v>10.300000000000162</c:v>
                </c:pt>
                <c:pt idx="607">
                  <c:v>10.35000000000017</c:v>
                </c:pt>
                <c:pt idx="608">
                  <c:v>10.400000000000164</c:v>
                </c:pt>
                <c:pt idx="609">
                  <c:v>10.450000000000164</c:v>
                </c:pt>
                <c:pt idx="610">
                  <c:v>10.500000000000165</c:v>
                </c:pt>
                <c:pt idx="611">
                  <c:v>10.550000000000166</c:v>
                </c:pt>
                <c:pt idx="612">
                  <c:v>10.600000000000167</c:v>
                </c:pt>
                <c:pt idx="613">
                  <c:v>10.650000000000167</c:v>
                </c:pt>
                <c:pt idx="614">
                  <c:v>10.700000000000168</c:v>
                </c:pt>
                <c:pt idx="615">
                  <c:v>10.750000000000169</c:v>
                </c:pt>
                <c:pt idx="616">
                  <c:v>10.800000000000169</c:v>
                </c:pt>
                <c:pt idx="617">
                  <c:v>10.85000000000017</c:v>
                </c:pt>
                <c:pt idx="618">
                  <c:v>10.900000000000171</c:v>
                </c:pt>
                <c:pt idx="619">
                  <c:v>10.950000000000172</c:v>
                </c:pt>
                <c:pt idx="620">
                  <c:v>11.000000000000171</c:v>
                </c:pt>
                <c:pt idx="621">
                  <c:v>11.050000000000173</c:v>
                </c:pt>
                <c:pt idx="622">
                  <c:v>11.100000000000168</c:v>
                </c:pt>
                <c:pt idx="623">
                  <c:v>11.150000000000173</c:v>
                </c:pt>
                <c:pt idx="624">
                  <c:v>11.200000000000168</c:v>
                </c:pt>
                <c:pt idx="625">
                  <c:v>11.250000000000171</c:v>
                </c:pt>
                <c:pt idx="626">
                  <c:v>11.300000000000177</c:v>
                </c:pt>
                <c:pt idx="627">
                  <c:v>11.350000000000177</c:v>
                </c:pt>
                <c:pt idx="628">
                  <c:v>11.400000000000178</c:v>
                </c:pt>
                <c:pt idx="629">
                  <c:v>11.450000000000179</c:v>
                </c:pt>
                <c:pt idx="630">
                  <c:v>11.500000000000178</c:v>
                </c:pt>
                <c:pt idx="631">
                  <c:v>11.55000000000018</c:v>
                </c:pt>
                <c:pt idx="632">
                  <c:v>11.600000000000181</c:v>
                </c:pt>
                <c:pt idx="633">
                  <c:v>11.650000000000182</c:v>
                </c:pt>
                <c:pt idx="634">
                  <c:v>11.700000000000172</c:v>
                </c:pt>
                <c:pt idx="635">
                  <c:v>11.750000000000183</c:v>
                </c:pt>
                <c:pt idx="636">
                  <c:v>11.800000000000184</c:v>
                </c:pt>
                <c:pt idx="637">
                  <c:v>11.850000000000184</c:v>
                </c:pt>
                <c:pt idx="638">
                  <c:v>11.900000000000185</c:v>
                </c:pt>
                <c:pt idx="639">
                  <c:v>11.950000000000186</c:v>
                </c:pt>
                <c:pt idx="640">
                  <c:v>12.000000000000187</c:v>
                </c:pt>
                <c:pt idx="641">
                  <c:v>12.050000000000187</c:v>
                </c:pt>
                <c:pt idx="642">
                  <c:v>12.100000000000188</c:v>
                </c:pt>
                <c:pt idx="643">
                  <c:v>12.150000000000189</c:v>
                </c:pt>
                <c:pt idx="644">
                  <c:v>12.200000000000188</c:v>
                </c:pt>
                <c:pt idx="645">
                  <c:v>12.25000000000019</c:v>
                </c:pt>
                <c:pt idx="646">
                  <c:v>12.300000000000194</c:v>
                </c:pt>
                <c:pt idx="647">
                  <c:v>12.350000000000202</c:v>
                </c:pt>
                <c:pt idx="648">
                  <c:v>12.400000000000192</c:v>
                </c:pt>
                <c:pt idx="649">
                  <c:v>12.450000000000196</c:v>
                </c:pt>
                <c:pt idx="650">
                  <c:v>12.500000000000194</c:v>
                </c:pt>
                <c:pt idx="651">
                  <c:v>12.550000000000194</c:v>
                </c:pt>
                <c:pt idx="652">
                  <c:v>12.600000000000195</c:v>
                </c:pt>
                <c:pt idx="653">
                  <c:v>12.650000000000196</c:v>
                </c:pt>
                <c:pt idx="654">
                  <c:v>12.700000000000195</c:v>
                </c:pt>
                <c:pt idx="655">
                  <c:v>12.750000000000197</c:v>
                </c:pt>
                <c:pt idx="656">
                  <c:v>12.800000000000209</c:v>
                </c:pt>
                <c:pt idx="657">
                  <c:v>12.850000000000209</c:v>
                </c:pt>
                <c:pt idx="658">
                  <c:v>12.900000000000199</c:v>
                </c:pt>
                <c:pt idx="659">
                  <c:v>12.950000000000211</c:v>
                </c:pt>
                <c:pt idx="660">
                  <c:v>13.000000000000204</c:v>
                </c:pt>
                <c:pt idx="661">
                  <c:v>13.050000000000212</c:v>
                </c:pt>
                <c:pt idx="662">
                  <c:v>13.100000000000202</c:v>
                </c:pt>
                <c:pt idx="663">
                  <c:v>13.150000000000206</c:v>
                </c:pt>
                <c:pt idx="664">
                  <c:v>13.200000000000204</c:v>
                </c:pt>
                <c:pt idx="665">
                  <c:v>13.250000000000204</c:v>
                </c:pt>
                <c:pt idx="666">
                  <c:v>13.300000000000216</c:v>
                </c:pt>
                <c:pt idx="667">
                  <c:v>13.350000000000222</c:v>
                </c:pt>
                <c:pt idx="668">
                  <c:v>13.400000000000206</c:v>
                </c:pt>
                <c:pt idx="669">
                  <c:v>13.450000000000221</c:v>
                </c:pt>
                <c:pt idx="670">
                  <c:v>13.500000000000218</c:v>
                </c:pt>
                <c:pt idx="671">
                  <c:v>13.550000000000219</c:v>
                </c:pt>
                <c:pt idx="672">
                  <c:v>13.600000000000209</c:v>
                </c:pt>
                <c:pt idx="673">
                  <c:v>13.650000000000221</c:v>
                </c:pt>
                <c:pt idx="674">
                  <c:v>13.700000000000212</c:v>
                </c:pt>
                <c:pt idx="675">
                  <c:v>13.75000000000022</c:v>
                </c:pt>
                <c:pt idx="676">
                  <c:v>13.800000000000223</c:v>
                </c:pt>
                <c:pt idx="677">
                  <c:v>13.850000000000227</c:v>
                </c:pt>
                <c:pt idx="678">
                  <c:v>13.900000000000222</c:v>
                </c:pt>
                <c:pt idx="679">
                  <c:v>13.950000000000227</c:v>
                </c:pt>
                <c:pt idx="680">
                  <c:v>14.00000000000022</c:v>
                </c:pt>
                <c:pt idx="681">
                  <c:v>14.050000000000226</c:v>
                </c:pt>
                <c:pt idx="682">
                  <c:v>14.100000000000216</c:v>
                </c:pt>
                <c:pt idx="683">
                  <c:v>14.150000000000222</c:v>
                </c:pt>
                <c:pt idx="684">
                  <c:v>14.20000000000022</c:v>
                </c:pt>
                <c:pt idx="685">
                  <c:v>14.25000000000022</c:v>
                </c:pt>
                <c:pt idx="686">
                  <c:v>14.300000000000226</c:v>
                </c:pt>
                <c:pt idx="687">
                  <c:v>14.350000000000231</c:v>
                </c:pt>
                <c:pt idx="688">
                  <c:v>14.400000000000222</c:v>
                </c:pt>
                <c:pt idx="689">
                  <c:v>14.450000000000232</c:v>
                </c:pt>
                <c:pt idx="690">
                  <c:v>14.500000000000222</c:v>
                </c:pt>
                <c:pt idx="691">
                  <c:v>14.550000000000226</c:v>
                </c:pt>
                <c:pt idx="692">
                  <c:v>14.600000000000223</c:v>
                </c:pt>
                <c:pt idx="693">
                  <c:v>14.650000000000224</c:v>
                </c:pt>
                <c:pt idx="694">
                  <c:v>14.700000000000225</c:v>
                </c:pt>
                <c:pt idx="695">
                  <c:v>14.750000000000226</c:v>
                </c:pt>
                <c:pt idx="696">
                  <c:v>14.800000000000226</c:v>
                </c:pt>
                <c:pt idx="697">
                  <c:v>14.850000000000241</c:v>
                </c:pt>
                <c:pt idx="698">
                  <c:v>14.900000000000238</c:v>
                </c:pt>
                <c:pt idx="699">
                  <c:v>14.950000000000239</c:v>
                </c:pt>
                <c:pt idx="700">
                  <c:v>15.000000000000229</c:v>
                </c:pt>
                <c:pt idx="701">
                  <c:v>15.050000000000241</c:v>
                </c:pt>
                <c:pt idx="702">
                  <c:v>15.100000000000232</c:v>
                </c:pt>
                <c:pt idx="703">
                  <c:v>15.150000000000242</c:v>
                </c:pt>
                <c:pt idx="704">
                  <c:v>15.200000000000232</c:v>
                </c:pt>
                <c:pt idx="705">
                  <c:v>15.250000000000234</c:v>
                </c:pt>
                <c:pt idx="706">
                  <c:v>15.300000000000246</c:v>
                </c:pt>
                <c:pt idx="707">
                  <c:v>15.350000000000252</c:v>
                </c:pt>
                <c:pt idx="708">
                  <c:v>15.400000000000245</c:v>
                </c:pt>
                <c:pt idx="709">
                  <c:v>15.450000000000248</c:v>
                </c:pt>
                <c:pt idx="710">
                  <c:v>15.500000000000236</c:v>
                </c:pt>
                <c:pt idx="711">
                  <c:v>15.550000000000251</c:v>
                </c:pt>
                <c:pt idx="712">
                  <c:v>15.600000000000239</c:v>
                </c:pt>
                <c:pt idx="713">
                  <c:v>15.650000000000249</c:v>
                </c:pt>
                <c:pt idx="714">
                  <c:v>15.700000000000239</c:v>
                </c:pt>
                <c:pt idx="715">
                  <c:v>15.75000000000025</c:v>
                </c:pt>
                <c:pt idx="716">
                  <c:v>15.800000000000255</c:v>
                </c:pt>
                <c:pt idx="717">
                  <c:v>15.850000000000257</c:v>
                </c:pt>
                <c:pt idx="718">
                  <c:v>15.900000000000253</c:v>
                </c:pt>
                <c:pt idx="719">
                  <c:v>15.950000000000257</c:v>
                </c:pt>
                <c:pt idx="720">
                  <c:v>16.000000000000242</c:v>
                </c:pt>
                <c:pt idx="721">
                  <c:v>16.050000000000242</c:v>
                </c:pt>
                <c:pt idx="722">
                  <c:v>16.100000000000243</c:v>
                </c:pt>
                <c:pt idx="723">
                  <c:v>16.150000000000244</c:v>
                </c:pt>
                <c:pt idx="724">
                  <c:v>16.200000000000227</c:v>
                </c:pt>
                <c:pt idx="725">
                  <c:v>16.250000000000242</c:v>
                </c:pt>
                <c:pt idx="726">
                  <c:v>16.300000000000246</c:v>
                </c:pt>
                <c:pt idx="727">
                  <c:v>16.350000000000247</c:v>
                </c:pt>
                <c:pt idx="728">
                  <c:v>16.400000000000226</c:v>
                </c:pt>
                <c:pt idx="729">
                  <c:v>16.450000000000227</c:v>
                </c:pt>
                <c:pt idx="730">
                  <c:v>16.500000000000249</c:v>
                </c:pt>
                <c:pt idx="731">
                  <c:v>16.550000000000249</c:v>
                </c:pt>
                <c:pt idx="732">
                  <c:v>16.60000000000025</c:v>
                </c:pt>
                <c:pt idx="733">
                  <c:v>16.650000000000251</c:v>
                </c:pt>
                <c:pt idx="734">
                  <c:v>16.700000000000252</c:v>
                </c:pt>
                <c:pt idx="735">
                  <c:v>16.750000000000252</c:v>
                </c:pt>
                <c:pt idx="736">
                  <c:v>16.800000000000253</c:v>
                </c:pt>
                <c:pt idx="737">
                  <c:v>16.850000000000254</c:v>
                </c:pt>
                <c:pt idx="738">
                  <c:v>16.900000000000233</c:v>
                </c:pt>
                <c:pt idx="739">
                  <c:v>16.950000000000252</c:v>
                </c:pt>
                <c:pt idx="740">
                  <c:v>17.000000000000256</c:v>
                </c:pt>
                <c:pt idx="741">
                  <c:v>17.050000000000257</c:v>
                </c:pt>
                <c:pt idx="742">
                  <c:v>17.100000000000257</c:v>
                </c:pt>
                <c:pt idx="743">
                  <c:v>17.150000000000258</c:v>
                </c:pt>
                <c:pt idx="744">
                  <c:v>17.200000000000259</c:v>
                </c:pt>
                <c:pt idx="745">
                  <c:v>17.250000000000259</c:v>
                </c:pt>
                <c:pt idx="746">
                  <c:v>17.30000000000026</c:v>
                </c:pt>
                <c:pt idx="747">
                  <c:v>17.350000000000261</c:v>
                </c:pt>
                <c:pt idx="748">
                  <c:v>17.40000000000024</c:v>
                </c:pt>
                <c:pt idx="749">
                  <c:v>17.450000000000262</c:v>
                </c:pt>
                <c:pt idx="750">
                  <c:v>17.500000000000263</c:v>
                </c:pt>
                <c:pt idx="751">
                  <c:v>17.550000000000264</c:v>
                </c:pt>
                <c:pt idx="752">
                  <c:v>17.600000000000264</c:v>
                </c:pt>
                <c:pt idx="753">
                  <c:v>17.650000000000265</c:v>
                </c:pt>
                <c:pt idx="754">
                  <c:v>17.700000000000266</c:v>
                </c:pt>
                <c:pt idx="755">
                  <c:v>17.750000000000266</c:v>
                </c:pt>
                <c:pt idx="756">
                  <c:v>17.800000000000267</c:v>
                </c:pt>
                <c:pt idx="757">
                  <c:v>17.850000000000268</c:v>
                </c:pt>
                <c:pt idx="758">
                  <c:v>17.900000000000269</c:v>
                </c:pt>
                <c:pt idx="759">
                  <c:v>17.950000000000269</c:v>
                </c:pt>
                <c:pt idx="760">
                  <c:v>18.00000000000027</c:v>
                </c:pt>
                <c:pt idx="761">
                  <c:v>18.050000000000271</c:v>
                </c:pt>
                <c:pt idx="762">
                  <c:v>18.100000000000271</c:v>
                </c:pt>
                <c:pt idx="763">
                  <c:v>18.15000000000029</c:v>
                </c:pt>
                <c:pt idx="764">
                  <c:v>18.200000000000273</c:v>
                </c:pt>
                <c:pt idx="765">
                  <c:v>18.250000000000274</c:v>
                </c:pt>
                <c:pt idx="766">
                  <c:v>18.300000000000274</c:v>
                </c:pt>
                <c:pt idx="767">
                  <c:v>18.350000000000275</c:v>
                </c:pt>
                <c:pt idx="768">
                  <c:v>18.400000000000276</c:v>
                </c:pt>
                <c:pt idx="769">
                  <c:v>18.450000000000276</c:v>
                </c:pt>
                <c:pt idx="770">
                  <c:v>18.500000000000277</c:v>
                </c:pt>
                <c:pt idx="771">
                  <c:v>18.550000000000278</c:v>
                </c:pt>
                <c:pt idx="772">
                  <c:v>18.600000000000293</c:v>
                </c:pt>
                <c:pt idx="773">
                  <c:v>18.65000000000029</c:v>
                </c:pt>
                <c:pt idx="774">
                  <c:v>18.70000000000028</c:v>
                </c:pt>
                <c:pt idx="775">
                  <c:v>18.750000000000281</c:v>
                </c:pt>
                <c:pt idx="776">
                  <c:v>18.800000000000281</c:v>
                </c:pt>
                <c:pt idx="777">
                  <c:v>18.850000000000293</c:v>
                </c:pt>
                <c:pt idx="778">
                  <c:v>18.900000000000283</c:v>
                </c:pt>
                <c:pt idx="779">
                  <c:v>18.950000000000284</c:v>
                </c:pt>
                <c:pt idx="780">
                  <c:v>19.000000000000284</c:v>
                </c:pt>
                <c:pt idx="781">
                  <c:v>19.050000000000285</c:v>
                </c:pt>
                <c:pt idx="782">
                  <c:v>19.100000000000293</c:v>
                </c:pt>
                <c:pt idx="783">
                  <c:v>19.15000000000029</c:v>
                </c:pt>
                <c:pt idx="784">
                  <c:v>19.200000000000287</c:v>
                </c:pt>
                <c:pt idx="785">
                  <c:v>19.250000000000288</c:v>
                </c:pt>
                <c:pt idx="786">
                  <c:v>19.300000000000288</c:v>
                </c:pt>
                <c:pt idx="787">
                  <c:v>19.350000000000293</c:v>
                </c:pt>
                <c:pt idx="788">
                  <c:v>19.400000000000286</c:v>
                </c:pt>
                <c:pt idx="789">
                  <c:v>19.450000000000287</c:v>
                </c:pt>
                <c:pt idx="790">
                  <c:v>19.500000000000288</c:v>
                </c:pt>
                <c:pt idx="791">
                  <c:v>19.550000000000292</c:v>
                </c:pt>
                <c:pt idx="792">
                  <c:v>19.600000000000293</c:v>
                </c:pt>
                <c:pt idx="793">
                  <c:v>19.650000000000293</c:v>
                </c:pt>
                <c:pt idx="794">
                  <c:v>19.700000000000287</c:v>
                </c:pt>
                <c:pt idx="795">
                  <c:v>19.750000000000288</c:v>
                </c:pt>
                <c:pt idx="796">
                  <c:v>19.800000000000296</c:v>
                </c:pt>
                <c:pt idx="797">
                  <c:v>19.850000000000296</c:v>
                </c:pt>
                <c:pt idx="798">
                  <c:v>19.900000000000286</c:v>
                </c:pt>
                <c:pt idx="799">
                  <c:v>19.950000000000287</c:v>
                </c:pt>
                <c:pt idx="800">
                  <c:v>20.000000000000288</c:v>
                </c:pt>
                <c:pt idx="801">
                  <c:v>20.050000000000299</c:v>
                </c:pt>
                <c:pt idx="802">
                  <c:v>20.1000000000003</c:v>
                </c:pt>
                <c:pt idx="803">
                  <c:v>20.150000000000301</c:v>
                </c:pt>
                <c:pt idx="804">
                  <c:v>20.200000000000287</c:v>
                </c:pt>
                <c:pt idx="805">
                  <c:v>20.250000000000302</c:v>
                </c:pt>
                <c:pt idx="806">
                  <c:v>20.300000000000303</c:v>
                </c:pt>
                <c:pt idx="807">
                  <c:v>20.350000000000303</c:v>
                </c:pt>
                <c:pt idx="808">
                  <c:v>20.400000000000286</c:v>
                </c:pt>
                <c:pt idx="809">
                  <c:v>20.450000000000287</c:v>
                </c:pt>
                <c:pt idx="810">
                  <c:v>20.500000000000306</c:v>
                </c:pt>
                <c:pt idx="811">
                  <c:v>20.550000000000306</c:v>
                </c:pt>
                <c:pt idx="812">
                  <c:v>20.600000000000307</c:v>
                </c:pt>
                <c:pt idx="813">
                  <c:v>20.650000000000308</c:v>
                </c:pt>
                <c:pt idx="814">
                  <c:v>20.700000000000287</c:v>
                </c:pt>
                <c:pt idx="815">
                  <c:v>20.750000000000309</c:v>
                </c:pt>
                <c:pt idx="816">
                  <c:v>20.80000000000031</c:v>
                </c:pt>
                <c:pt idx="817">
                  <c:v>20.850000000000311</c:v>
                </c:pt>
                <c:pt idx="818">
                  <c:v>20.90000000000029</c:v>
                </c:pt>
                <c:pt idx="819">
                  <c:v>20.950000000000312</c:v>
                </c:pt>
                <c:pt idx="820">
                  <c:v>21.000000000000313</c:v>
                </c:pt>
                <c:pt idx="821">
                  <c:v>21.050000000000313</c:v>
                </c:pt>
                <c:pt idx="822">
                  <c:v>21.100000000000314</c:v>
                </c:pt>
                <c:pt idx="823">
                  <c:v>21.150000000000315</c:v>
                </c:pt>
                <c:pt idx="824">
                  <c:v>21.200000000000312</c:v>
                </c:pt>
                <c:pt idx="825">
                  <c:v>21.250000000000316</c:v>
                </c:pt>
                <c:pt idx="826">
                  <c:v>21.300000000000317</c:v>
                </c:pt>
                <c:pt idx="827">
                  <c:v>21.350000000000318</c:v>
                </c:pt>
                <c:pt idx="828">
                  <c:v>21.400000000000297</c:v>
                </c:pt>
                <c:pt idx="829">
                  <c:v>21.450000000000319</c:v>
                </c:pt>
                <c:pt idx="830">
                  <c:v>21.50000000000032</c:v>
                </c:pt>
                <c:pt idx="831">
                  <c:v>21.55000000000032</c:v>
                </c:pt>
                <c:pt idx="832">
                  <c:v>21.600000000000321</c:v>
                </c:pt>
                <c:pt idx="833">
                  <c:v>21.650000000000325</c:v>
                </c:pt>
                <c:pt idx="834">
                  <c:v>21.700000000000323</c:v>
                </c:pt>
                <c:pt idx="835">
                  <c:v>21.750000000000323</c:v>
                </c:pt>
                <c:pt idx="836">
                  <c:v>21.800000000000324</c:v>
                </c:pt>
                <c:pt idx="837">
                  <c:v>21.850000000000325</c:v>
                </c:pt>
                <c:pt idx="838">
                  <c:v>21.900000000000322</c:v>
                </c:pt>
                <c:pt idx="839">
                  <c:v>21.950000000000326</c:v>
                </c:pt>
                <c:pt idx="840">
                  <c:v>22.000000000000327</c:v>
                </c:pt>
                <c:pt idx="841">
                  <c:v>22.050000000000328</c:v>
                </c:pt>
                <c:pt idx="842">
                  <c:v>22.100000000000328</c:v>
                </c:pt>
                <c:pt idx="843">
                  <c:v>22.150000000000333</c:v>
                </c:pt>
                <c:pt idx="844">
                  <c:v>22.200000000000326</c:v>
                </c:pt>
                <c:pt idx="845">
                  <c:v>22.250000000000327</c:v>
                </c:pt>
                <c:pt idx="846">
                  <c:v>22.300000000000328</c:v>
                </c:pt>
                <c:pt idx="847">
                  <c:v>22.350000000000332</c:v>
                </c:pt>
                <c:pt idx="848">
                  <c:v>22.400000000000329</c:v>
                </c:pt>
                <c:pt idx="849">
                  <c:v>22.450000000000326</c:v>
                </c:pt>
                <c:pt idx="850">
                  <c:v>22.500000000000327</c:v>
                </c:pt>
                <c:pt idx="851">
                  <c:v>22.550000000000328</c:v>
                </c:pt>
                <c:pt idx="852">
                  <c:v>22.600000000000332</c:v>
                </c:pt>
                <c:pt idx="853">
                  <c:v>22.650000000000336</c:v>
                </c:pt>
                <c:pt idx="854">
                  <c:v>22.700000000000326</c:v>
                </c:pt>
                <c:pt idx="855">
                  <c:v>22.750000000000327</c:v>
                </c:pt>
                <c:pt idx="856">
                  <c:v>22.800000000000328</c:v>
                </c:pt>
                <c:pt idx="857">
                  <c:v>22.850000000000339</c:v>
                </c:pt>
                <c:pt idx="858">
                  <c:v>22.900000000000329</c:v>
                </c:pt>
                <c:pt idx="859">
                  <c:v>22.950000000000326</c:v>
                </c:pt>
                <c:pt idx="860">
                  <c:v>23.000000000000327</c:v>
                </c:pt>
                <c:pt idx="861">
                  <c:v>23.050000000000342</c:v>
                </c:pt>
                <c:pt idx="862">
                  <c:v>23.100000000000342</c:v>
                </c:pt>
                <c:pt idx="863">
                  <c:v>23.150000000000343</c:v>
                </c:pt>
                <c:pt idx="864">
                  <c:v>23.200000000000326</c:v>
                </c:pt>
                <c:pt idx="865">
                  <c:v>23.250000000000327</c:v>
                </c:pt>
                <c:pt idx="866">
                  <c:v>23.300000000000342</c:v>
                </c:pt>
                <c:pt idx="867">
                  <c:v>23.350000000000346</c:v>
                </c:pt>
                <c:pt idx="868">
                  <c:v>23.400000000000329</c:v>
                </c:pt>
                <c:pt idx="869">
                  <c:v>23.450000000000326</c:v>
                </c:pt>
                <c:pt idx="870">
                  <c:v>23.500000000000327</c:v>
                </c:pt>
                <c:pt idx="871">
                  <c:v>23.550000000000349</c:v>
                </c:pt>
                <c:pt idx="872">
                  <c:v>23.60000000000035</c:v>
                </c:pt>
                <c:pt idx="873">
                  <c:v>23.65000000000035</c:v>
                </c:pt>
                <c:pt idx="874">
                  <c:v>23.70000000000033</c:v>
                </c:pt>
                <c:pt idx="875">
                  <c:v>23.750000000000352</c:v>
                </c:pt>
                <c:pt idx="876">
                  <c:v>23.800000000000352</c:v>
                </c:pt>
                <c:pt idx="877">
                  <c:v>23.850000000000353</c:v>
                </c:pt>
                <c:pt idx="878">
                  <c:v>23.900000000000333</c:v>
                </c:pt>
                <c:pt idx="879">
                  <c:v>23.950000000000333</c:v>
                </c:pt>
                <c:pt idx="880">
                  <c:v>24.000000000000352</c:v>
                </c:pt>
                <c:pt idx="881">
                  <c:v>24.050000000000356</c:v>
                </c:pt>
                <c:pt idx="882">
                  <c:v>24.100000000000357</c:v>
                </c:pt>
                <c:pt idx="883">
                  <c:v>24.150000000000357</c:v>
                </c:pt>
                <c:pt idx="884">
                  <c:v>24.200000000000337</c:v>
                </c:pt>
                <c:pt idx="885">
                  <c:v>24.250000000000359</c:v>
                </c:pt>
                <c:pt idx="886">
                  <c:v>24.30000000000036</c:v>
                </c:pt>
                <c:pt idx="887">
                  <c:v>24.35000000000036</c:v>
                </c:pt>
                <c:pt idx="888">
                  <c:v>24.40000000000034</c:v>
                </c:pt>
                <c:pt idx="889">
                  <c:v>24.450000000000362</c:v>
                </c:pt>
                <c:pt idx="890">
                  <c:v>24.500000000000362</c:v>
                </c:pt>
                <c:pt idx="891">
                  <c:v>24.550000000000363</c:v>
                </c:pt>
                <c:pt idx="892">
                  <c:v>24.600000000000364</c:v>
                </c:pt>
                <c:pt idx="893">
                  <c:v>24.650000000000365</c:v>
                </c:pt>
                <c:pt idx="894">
                  <c:v>24.700000000000362</c:v>
                </c:pt>
                <c:pt idx="895">
                  <c:v>24.750000000000366</c:v>
                </c:pt>
                <c:pt idx="896">
                  <c:v>24.800000000000367</c:v>
                </c:pt>
                <c:pt idx="897">
                  <c:v>24.850000000000367</c:v>
                </c:pt>
                <c:pt idx="898">
                  <c:v>24.900000000000347</c:v>
                </c:pt>
                <c:pt idx="899">
                  <c:v>24.950000000000369</c:v>
                </c:pt>
                <c:pt idx="900">
                  <c:v>25.000000000000369</c:v>
                </c:pt>
                <c:pt idx="901">
                  <c:v>25.05000000000037</c:v>
                </c:pt>
                <c:pt idx="902">
                  <c:v>25.100000000000371</c:v>
                </c:pt>
                <c:pt idx="903">
                  <c:v>25.150000000000375</c:v>
                </c:pt>
                <c:pt idx="904">
                  <c:v>25.200000000000372</c:v>
                </c:pt>
                <c:pt idx="905">
                  <c:v>25.250000000000373</c:v>
                </c:pt>
                <c:pt idx="906">
                  <c:v>25.300000000000374</c:v>
                </c:pt>
                <c:pt idx="907">
                  <c:v>25.350000000000374</c:v>
                </c:pt>
                <c:pt idx="908">
                  <c:v>25.400000000000372</c:v>
                </c:pt>
                <c:pt idx="909">
                  <c:v>25.450000000000376</c:v>
                </c:pt>
                <c:pt idx="910">
                  <c:v>25.500000000000377</c:v>
                </c:pt>
                <c:pt idx="911">
                  <c:v>25.550000000000377</c:v>
                </c:pt>
                <c:pt idx="912">
                  <c:v>25.600000000000378</c:v>
                </c:pt>
                <c:pt idx="913">
                  <c:v>25.650000000000393</c:v>
                </c:pt>
                <c:pt idx="914">
                  <c:v>25.700000000000379</c:v>
                </c:pt>
                <c:pt idx="915">
                  <c:v>25.75000000000038</c:v>
                </c:pt>
                <c:pt idx="916">
                  <c:v>25.800000000000381</c:v>
                </c:pt>
                <c:pt idx="917">
                  <c:v>25.850000000000385</c:v>
                </c:pt>
                <c:pt idx="918">
                  <c:v>25.900000000000382</c:v>
                </c:pt>
                <c:pt idx="919">
                  <c:v>25.950000000000383</c:v>
                </c:pt>
                <c:pt idx="920">
                  <c:v>26.000000000000384</c:v>
                </c:pt>
                <c:pt idx="921">
                  <c:v>26.050000000000384</c:v>
                </c:pt>
                <c:pt idx="922">
                  <c:v>26.100000000000385</c:v>
                </c:pt>
                <c:pt idx="923">
                  <c:v>26.150000000000393</c:v>
                </c:pt>
                <c:pt idx="924">
                  <c:v>26.200000000000387</c:v>
                </c:pt>
                <c:pt idx="925">
                  <c:v>26.250000000000387</c:v>
                </c:pt>
                <c:pt idx="926">
                  <c:v>26.300000000000388</c:v>
                </c:pt>
                <c:pt idx="927">
                  <c:v>26.350000000000392</c:v>
                </c:pt>
                <c:pt idx="928">
                  <c:v>26.400000000000389</c:v>
                </c:pt>
                <c:pt idx="929">
                  <c:v>26.450000000000387</c:v>
                </c:pt>
                <c:pt idx="930">
                  <c:v>26.500000000000387</c:v>
                </c:pt>
                <c:pt idx="931">
                  <c:v>26.550000000000392</c:v>
                </c:pt>
                <c:pt idx="932">
                  <c:v>26.600000000000392</c:v>
                </c:pt>
                <c:pt idx="933">
                  <c:v>26.650000000000393</c:v>
                </c:pt>
                <c:pt idx="934">
                  <c:v>26.700000000000387</c:v>
                </c:pt>
                <c:pt idx="935">
                  <c:v>26.750000000000387</c:v>
                </c:pt>
                <c:pt idx="936">
                  <c:v>26.800000000000392</c:v>
                </c:pt>
                <c:pt idx="937">
                  <c:v>26.850000000000396</c:v>
                </c:pt>
                <c:pt idx="938">
                  <c:v>26.900000000000389</c:v>
                </c:pt>
                <c:pt idx="939">
                  <c:v>26.950000000000387</c:v>
                </c:pt>
                <c:pt idx="940">
                  <c:v>27.000000000000387</c:v>
                </c:pt>
                <c:pt idx="941">
                  <c:v>27.050000000000399</c:v>
                </c:pt>
                <c:pt idx="942">
                  <c:v>27.100000000000399</c:v>
                </c:pt>
                <c:pt idx="943">
                  <c:v>27.150000000000421</c:v>
                </c:pt>
                <c:pt idx="944">
                  <c:v>27.200000000000401</c:v>
                </c:pt>
                <c:pt idx="945">
                  <c:v>27.250000000000401</c:v>
                </c:pt>
                <c:pt idx="946">
                  <c:v>27.300000000000423</c:v>
                </c:pt>
                <c:pt idx="947">
                  <c:v>27.350000000000424</c:v>
                </c:pt>
                <c:pt idx="948">
                  <c:v>27.400000000000404</c:v>
                </c:pt>
                <c:pt idx="949">
                  <c:v>27.450000000000404</c:v>
                </c:pt>
                <c:pt idx="950">
                  <c:v>27.500000000000405</c:v>
                </c:pt>
                <c:pt idx="951">
                  <c:v>27.550000000000427</c:v>
                </c:pt>
                <c:pt idx="952">
                  <c:v>27.600000000000428</c:v>
                </c:pt>
                <c:pt idx="953">
                  <c:v>27.650000000000428</c:v>
                </c:pt>
                <c:pt idx="954">
                  <c:v>27.700000000000408</c:v>
                </c:pt>
                <c:pt idx="955">
                  <c:v>27.75000000000043</c:v>
                </c:pt>
                <c:pt idx="956">
                  <c:v>27.800000000000431</c:v>
                </c:pt>
                <c:pt idx="957">
                  <c:v>27.850000000000431</c:v>
                </c:pt>
                <c:pt idx="958">
                  <c:v>27.900000000000411</c:v>
                </c:pt>
                <c:pt idx="959">
                  <c:v>27.950000000000411</c:v>
                </c:pt>
                <c:pt idx="960">
                  <c:v>28.00000000000043</c:v>
                </c:pt>
                <c:pt idx="961">
                  <c:v>28.050000000000431</c:v>
                </c:pt>
                <c:pt idx="962">
                  <c:v>28.100000000000431</c:v>
                </c:pt>
                <c:pt idx="963">
                  <c:v>28.150000000000436</c:v>
                </c:pt>
                <c:pt idx="964">
                  <c:v>28.200000000000415</c:v>
                </c:pt>
                <c:pt idx="965">
                  <c:v>28.25000000000043</c:v>
                </c:pt>
                <c:pt idx="966">
                  <c:v>28.300000000000431</c:v>
                </c:pt>
                <c:pt idx="967">
                  <c:v>28.350000000000431</c:v>
                </c:pt>
                <c:pt idx="968">
                  <c:v>28.400000000000418</c:v>
                </c:pt>
                <c:pt idx="969">
                  <c:v>28.450000000000433</c:v>
                </c:pt>
                <c:pt idx="970">
                  <c:v>28.50000000000043</c:v>
                </c:pt>
                <c:pt idx="971">
                  <c:v>28.550000000000431</c:v>
                </c:pt>
                <c:pt idx="972">
                  <c:v>28.600000000000431</c:v>
                </c:pt>
                <c:pt idx="973">
                  <c:v>28.650000000000443</c:v>
                </c:pt>
                <c:pt idx="974">
                  <c:v>28.700000000000433</c:v>
                </c:pt>
                <c:pt idx="975">
                  <c:v>28.75000000000043</c:v>
                </c:pt>
                <c:pt idx="976">
                  <c:v>28.800000000000431</c:v>
                </c:pt>
                <c:pt idx="977">
                  <c:v>28.850000000000431</c:v>
                </c:pt>
                <c:pt idx="978">
                  <c:v>28.900000000000425</c:v>
                </c:pt>
                <c:pt idx="979">
                  <c:v>28.950000000000433</c:v>
                </c:pt>
                <c:pt idx="980">
                  <c:v>29.00000000000043</c:v>
                </c:pt>
                <c:pt idx="981">
                  <c:v>29.050000000000431</c:v>
                </c:pt>
                <c:pt idx="982">
                  <c:v>29.100000000000431</c:v>
                </c:pt>
                <c:pt idx="983">
                  <c:v>29.15000000000045</c:v>
                </c:pt>
                <c:pt idx="984">
                  <c:v>29.200000000000433</c:v>
                </c:pt>
                <c:pt idx="985">
                  <c:v>29.25000000000043</c:v>
                </c:pt>
                <c:pt idx="986">
                  <c:v>29.300000000000431</c:v>
                </c:pt>
                <c:pt idx="987">
                  <c:v>29.350000000000431</c:v>
                </c:pt>
                <c:pt idx="988">
                  <c:v>29.400000000000432</c:v>
                </c:pt>
                <c:pt idx="989">
                  <c:v>29.450000000000433</c:v>
                </c:pt>
                <c:pt idx="990">
                  <c:v>29.500000000000433</c:v>
                </c:pt>
                <c:pt idx="991">
                  <c:v>29.550000000000434</c:v>
                </c:pt>
                <c:pt idx="992">
                  <c:v>29.600000000000435</c:v>
                </c:pt>
                <c:pt idx="993">
                  <c:v>29.650000000000457</c:v>
                </c:pt>
                <c:pt idx="994">
                  <c:v>29.700000000000436</c:v>
                </c:pt>
                <c:pt idx="995">
                  <c:v>29.750000000000437</c:v>
                </c:pt>
                <c:pt idx="996">
                  <c:v>29.800000000000438</c:v>
                </c:pt>
                <c:pt idx="997">
                  <c:v>29.850000000000438</c:v>
                </c:pt>
                <c:pt idx="998">
                  <c:v>29.900000000000439</c:v>
                </c:pt>
                <c:pt idx="999">
                  <c:v>29.95000000000044</c:v>
                </c:pt>
              </c:numCache>
            </c:numRef>
          </c:xVal>
          <c:yVal>
            <c:numRef>
              <c:f>'45 degree'!$J$2:$J$1001</c:f>
              <c:numCache>
                <c:formatCode>0.00E+00</c:formatCode>
                <c:ptCount val="1000"/>
                <c:pt idx="0">
                  <c:v>-1.1517516698413548E-10</c:v>
                </c:pt>
                <c:pt idx="1">
                  <c:v>-1.2608197644490444E-10</c:v>
                </c:pt>
                <c:pt idx="2">
                  <c:v>-1.3712697502263535E-10</c:v>
                </c:pt>
                <c:pt idx="3">
                  <c:v>-1.4820473692659861E-10</c:v>
                </c:pt>
                <c:pt idx="4">
                  <c:v>-1.5920954650707665E-10</c:v>
                </c:pt>
                <c:pt idx="5">
                  <c:v>-1.7003854081740851E-10</c:v>
                </c:pt>
                <c:pt idx="6">
                  <c:v>-1.8059470551049148E-10</c:v>
                </c:pt>
                <c:pt idx="7">
                  <c:v>-1.9078957780515267E-10</c:v>
                </c:pt>
                <c:pt idx="8">
                  <c:v>-2.0054553430811032E-10</c:v>
                </c:pt>
                <c:pt idx="9">
                  <c:v>-2.0979756611509085E-10</c:v>
                </c:pt>
                <c:pt idx="10">
                  <c:v>-2.1849447864971705E-10</c:v>
                </c:pt>
                <c:pt idx="11">
                  <c:v>-2.2659948854199512E-10</c:v>
                </c:pt>
                <c:pt idx="12">
                  <c:v>-2.3409022427067298E-10</c:v>
                </c:pt>
                <c:pt idx="13">
                  <c:v>-2.40958179149328E-10</c:v>
                </c:pt>
                <c:pt idx="14">
                  <c:v>-2.4720768481595794E-10</c:v>
                </c:pt>
                <c:pt idx="15">
                  <c:v>-2.528544973126246E-10</c:v>
                </c:pt>
                <c:pt idx="16">
                  <c:v>-2.5792410040688155E-10</c:v>
                </c:pt>
                <c:pt idx="17">
                  <c:v>-2.6244983366305284E-10</c:v>
                </c:pt>
                <c:pt idx="18">
                  <c:v>-2.6647095859652601E-10</c:v>
                </c:pt>
                <c:pt idx="19">
                  <c:v>-2.7003075770337824E-10</c:v>
                </c:pt>
                <c:pt idx="20">
                  <c:v>-2.7317474952539061E-10</c:v>
                </c:pt>
                <c:pt idx="21">
                  <c:v>-2.7594908533588777E-10</c:v>
                </c:pt>
                <c:pt idx="22">
                  <c:v>-2.783991714830205E-10</c:v>
                </c:pt>
                <c:pt idx="23">
                  <c:v>-2.8056854734625958E-10</c:v>
                </c:pt>
                <c:pt idx="24">
                  <c:v>-2.8249802763344425E-10</c:v>
                </c:pt>
                <c:pt idx="25">
                  <c:v>-2.8422509477670603E-10</c:v>
                </c:pt>
                <c:pt idx="26">
                  <c:v>-2.8578352805432378E-10</c:v>
                </c:pt>
                <c:pt idx="27">
                  <c:v>-2.8720324205996036E-10</c:v>
                </c:pt>
                <c:pt idx="28">
                  <c:v>-2.8851029217928386E-10</c:v>
                </c:pt>
                <c:pt idx="29">
                  <c:v>-2.8972701911329496E-10</c:v>
                </c:pt>
                <c:pt idx="30">
                  <c:v>-2.9087229340426291E-10</c:v>
                </c:pt>
                <c:pt idx="31">
                  <c:v>-2.9196182615769888E-10</c:v>
                </c:pt>
                <c:pt idx="32">
                  <c:v>-2.9300851934089755E-10</c:v>
                </c:pt>
                <c:pt idx="33">
                  <c:v>-2.9402282783161424E-10</c:v>
                </c:pt>
                <c:pt idx="34">
                  <c:v>-2.9501311717090224E-10</c:v>
                </c:pt>
                <c:pt idx="35">
                  <c:v>-2.9598600188971091E-10</c:v>
                </c:pt>
                <c:pt idx="36">
                  <c:v>-2.9694665466979827E-10</c:v>
                </c:pt>
                <c:pt idx="37">
                  <c:v>-2.9789908156120111E-10</c:v>
                </c:pt>
                <c:pt idx="38">
                  <c:v>-2.9884636007653807E-10</c:v>
                </c:pt>
                <c:pt idx="39">
                  <c:v>-2.9979084129607278E-10</c:v>
                </c:pt>
                <c:pt idx="40">
                  <c:v>-3.0073431724125522E-10</c:v>
                </c:pt>
                <c:pt idx="41">
                  <c:v>-3.0167815675193006E-10</c:v>
                </c:pt>
                <c:pt idx="42">
                  <c:v>-3.0262341377953709E-10</c:v>
                </c:pt>
                <c:pt idx="43">
                  <c:v>-3.035709111737669E-10</c:v>
                </c:pt>
                <c:pt idx="44">
                  <c:v>-3.0452130468915232E-10</c:v>
                </c:pt>
                <c:pt idx="45">
                  <c:v>-3.0547513027023136E-10</c:v>
                </c:pt>
                <c:pt idx="46">
                  <c:v>-3.0643283735328408E-10</c:v>
                </c:pt>
                <c:pt idx="47">
                  <c:v>-3.0739481211766869E-10</c:v>
                </c:pt>
                <c:pt idx="48">
                  <c:v>-3.0836139198468494E-10</c:v>
                </c:pt>
                <c:pt idx="49">
                  <c:v>-3.093328739497373E-10</c:v>
                </c:pt>
                <c:pt idx="50">
                  <c:v>-3.1030951883344431E-10</c:v>
                </c:pt>
                <c:pt idx="51">
                  <c:v>-3.112915518886622E-10</c:v>
                </c:pt>
                <c:pt idx="52">
                  <c:v>-3.1227916219620042E-10</c:v>
                </c:pt>
                <c:pt idx="53">
                  <c:v>-3.1327250111079315E-10</c:v>
                </c:pt>
                <c:pt idx="54">
                  <c:v>-3.142716806648801E-10</c:v>
                </c:pt>
                <c:pt idx="55">
                  <c:v>-3.1527677305048995E-10</c:v>
                </c:pt>
                <c:pt idx="56">
                  <c:v>-3.1628781108623411E-10</c:v>
                </c:pt>
                <c:pt idx="57">
                  <c:v>-3.1730479023472218E-10</c:v>
                </c:pt>
                <c:pt idx="58">
                  <c:v>-3.1832767250317823E-10</c:v>
                </c:pt>
                <c:pt idx="59">
                  <c:v>-3.1935639193944206E-10</c:v>
                </c:pt>
                <c:pt idx="60">
                  <c:v>-3.2039086144993509E-10</c:v>
                </c:pt>
                <c:pt idx="61">
                  <c:v>-3.2143098137510424E-10</c:v>
                </c:pt>
                <c:pt idx="62">
                  <c:v>-3.2247664823195022E-10</c:v>
                </c:pt>
                <c:pt idx="63">
                  <c:v>-3.2352776458190212E-10</c:v>
                </c:pt>
                <c:pt idx="64">
                  <c:v>-3.2458424840493867E-10</c:v>
                </c:pt>
                <c:pt idx="65">
                  <c:v>-3.2564604125889491E-10</c:v>
                </c:pt>
                <c:pt idx="66">
                  <c:v>-3.2671311626256979E-10</c:v>
                </c:pt>
                <c:pt idx="67">
                  <c:v>-3.2778548361574722E-10</c:v>
                </c:pt>
                <c:pt idx="68">
                  <c:v>-3.2886319435102729E-10</c:v>
                </c:pt>
                <c:pt idx="69">
                  <c:v>-3.2994634184380483E-10</c:v>
                </c:pt>
                <c:pt idx="70">
                  <c:v>-3.3103506039629809E-10</c:v>
                </c:pt>
                <c:pt idx="71">
                  <c:v>-3.3212952188677509E-10</c:v>
                </c:pt>
                <c:pt idx="72">
                  <c:v>-3.332299295509147E-10</c:v>
                </c:pt>
                <c:pt idx="73">
                  <c:v>-3.3433650986075042E-10</c:v>
                </c:pt>
                <c:pt idx="74">
                  <c:v>-3.3544950267868277E-10</c:v>
                </c:pt>
                <c:pt idx="75">
                  <c:v>-3.3656915016376335E-10</c:v>
                </c:pt>
                <c:pt idx="76">
                  <c:v>-3.3769568495680669E-10</c:v>
                </c:pt>
                <c:pt idx="77">
                  <c:v>-3.3882931844160892E-10</c:v>
                </c:pt>
                <c:pt idx="78">
                  <c:v>-3.3997022952624606E-10</c:v>
                </c:pt>
                <c:pt idx="79">
                  <c:v>-3.4111855459198296E-10</c:v>
                </c:pt>
                <c:pt idx="80">
                  <c:v>-3.4227437938477498E-10</c:v>
                </c:pt>
                <c:pt idx="81">
                  <c:v>-3.4343773271703227E-10</c:v>
                </c:pt>
                <c:pt idx="82">
                  <c:v>-3.4460858310913302E-10</c:v>
                </c:pt>
                <c:pt idx="83">
                  <c:v>-3.4578683784554211E-10</c:v>
                </c:pt>
                <c:pt idx="84">
                  <c:v>-3.4697234491435707E-10</c:v>
                </c:pt>
                <c:pt idx="85">
                  <c:v>-3.4816489768927078E-10</c:v>
                </c:pt>
                <c:pt idx="86">
                  <c:v>-3.4936424183771598E-10</c:v>
                </c:pt>
                <c:pt idx="87">
                  <c:v>-3.5057008473023379E-10</c:v>
                </c:pt>
                <c:pt idx="88">
                  <c:v>-3.5178210605252324E-10</c:v>
                </c:pt>
                <c:pt idx="89">
                  <c:v>-3.5299997001414261E-10</c:v>
                </c:pt>
                <c:pt idx="90">
                  <c:v>-3.5422333790730598E-10</c:v>
                </c:pt>
                <c:pt idx="91">
                  <c:v>-3.5545188085263027E-10</c:v>
                </c:pt>
                <c:pt idx="92">
                  <c:v>-3.5668529211794291E-10</c:v>
                </c:pt>
                <c:pt idx="93">
                  <c:v>-3.5792329834438772E-10</c:v>
                </c:pt>
                <c:pt idx="94">
                  <c:v>-3.5916566963418672E-10</c:v>
                </c:pt>
                <c:pt idx="95">
                  <c:v>-3.6041222756687729E-10</c:v>
                </c:pt>
                <c:pt idx="96">
                  <c:v>-3.6166285155046677E-10</c:v>
                </c:pt>
                <c:pt idx="97">
                  <c:v>-3.6291748273960659E-10</c:v>
                </c:pt>
                <c:pt idx="98">
                  <c:v>-3.6417612586525179E-10</c:v>
                </c:pt>
                <c:pt idx="99">
                  <c:v>-3.6543884865715911E-10</c:v>
                </c:pt>
                <c:pt idx="100">
                  <c:v>-3.6670577923433261E-10</c:v>
                </c:pt>
                <c:pt idx="101">
                  <c:v>-3.6797710156102507E-10</c:v>
                </c:pt>
                <c:pt idx="102">
                  <c:v>-3.6925304896067019E-10</c:v>
                </c:pt>
                <c:pt idx="103">
                  <c:v>-3.7053389660774168E-10</c:v>
                </c:pt>
                <c:pt idx="104">
                  <c:v>-3.7181995257786831E-10</c:v>
                </c:pt>
                <c:pt idx="105">
                  <c:v>-3.7311154864539708E-10</c:v>
                </c:pt>
                <c:pt idx="106">
                  <c:v>-3.7440903057772059E-10</c:v>
                </c:pt>
                <c:pt idx="107">
                  <c:v>-3.757127487445006E-10</c:v>
                </c:pt>
                <c:pt idx="108">
                  <c:v>-3.7702304924070946E-10</c:v>
                </c:pt>
                <c:pt idx="109">
                  <c:v>-3.7834026588195755E-10</c:v>
                </c:pt>
                <c:pt idx="110">
                  <c:v>-3.7966471342139795E-10</c:v>
                </c:pt>
                <c:pt idx="111">
                  <c:v>-3.809966820532083E-10</c:v>
                </c:pt>
                <c:pt idx="112">
                  <c:v>-3.8233643342370331E-10</c:v>
                </c:pt>
                <c:pt idx="113">
                  <c:v>-3.8368419813593206E-10</c:v>
                </c:pt>
                <c:pt idx="114">
                  <c:v>-3.8504017477689352E-10</c:v>
                </c:pt>
                <c:pt idx="115">
                  <c:v>-3.8640453031049604E-10</c:v>
                </c:pt>
                <c:pt idx="116">
                  <c:v>-3.8777740155992427E-10</c:v>
                </c:pt>
                <c:pt idx="117">
                  <c:v>-3.8915889786296616E-10</c:v>
                </c:pt>
                <c:pt idx="118">
                  <c:v>-3.9054910419384358E-10</c:v>
                </c:pt>
                <c:pt idx="119">
                  <c:v>-3.9194808525290523E-10</c:v>
                </c:pt>
                <c:pt idx="120">
                  <c:v>-3.9335588938648186E-10</c:v>
                </c:pt>
                <c:pt idx="121">
                  <c:v>-3.9477255290892322E-10</c:v>
                </c:pt>
                <c:pt idx="122">
                  <c:v>-3.961981041836837E-10</c:v>
                </c:pt>
                <c:pt idx="123">
                  <c:v>-3.9763256736943302E-10</c:v>
                </c:pt>
                <c:pt idx="124">
                  <c:v>-3.990759661137213E-10</c:v>
                </c:pt>
                <c:pt idx="125">
                  <c:v>-4.0052832634499975E-10</c:v>
                </c:pt>
                <c:pt idx="126">
                  <c:v>-4.0198967870866647E-10</c:v>
                </c:pt>
                <c:pt idx="127">
                  <c:v>-4.0346006042836993E-10</c:v>
                </c:pt>
                <c:pt idx="128">
                  <c:v>-4.0493951624468039E-10</c:v>
                </c:pt>
                <c:pt idx="129">
                  <c:v>-4.0642809903738343E-10</c:v>
                </c:pt>
                <c:pt idx="130">
                  <c:v>-4.0792586938980625E-10</c:v>
                </c:pt>
                <c:pt idx="131">
                  <c:v>-4.0943289473100094E-10</c:v>
                </c:pt>
                <c:pt idx="132">
                  <c:v>-4.1094924775921961E-10</c:v>
                </c:pt>
                <c:pt idx="133">
                  <c:v>-4.1247500451469664E-10</c:v>
                </c:pt>
                <c:pt idx="134">
                  <c:v>-4.1401024188081131E-10</c:v>
                </c:pt>
                <c:pt idx="135">
                  <c:v>-4.1555503502148097E-10</c:v>
                </c:pt>
                <c:pt idx="136">
                  <c:v>-4.1710945469551954E-10</c:v>
                </c:pt>
                <c:pt idx="137">
                  <c:v>-4.1867356475238909E-10</c:v>
                </c:pt>
                <c:pt idx="138">
                  <c:v>-4.2024742004784698E-10</c:v>
                </c:pt>
                <c:pt idx="139">
                  <c:v>-4.2183106452007029E-10</c:v>
                </c:pt>
                <c:pt idx="140">
                  <c:v>-4.2342453035824679E-10</c:v>
                </c:pt>
                <c:pt idx="141">
                  <c:v>-4.2502783742313193E-10</c:v>
                </c:pt>
                <c:pt idx="142">
                  <c:v>-4.2664099365998351E-10</c:v>
                </c:pt>
                <c:pt idx="143">
                  <c:v>-4.2826399620439869E-10</c:v>
                </c:pt>
                <c:pt idx="144">
                  <c:v>-4.2989683286516481E-10</c:v>
                </c:pt>
                <c:pt idx="145">
                  <c:v>-4.3153948426250275E-10</c:v>
                </c:pt>
                <c:pt idx="146">
                  <c:v>-4.3319192631214117E-10</c:v>
                </c:pt>
                <c:pt idx="147">
                  <c:v>-4.3485413270773329E-10</c:v>
                </c:pt>
                <c:pt idx="148">
                  <c:v>-4.3652607748058255E-10</c:v>
                </c:pt>
                <c:pt idx="149">
                  <c:v>-4.3820773733395604E-10</c:v>
                </c:pt>
                <c:pt idx="150">
                  <c:v>-4.3989909353872103E-10</c:v>
                </c:pt>
                <c:pt idx="151">
                  <c:v>-4.4160013372051128E-10</c:v>
                </c:pt>
                <c:pt idx="152">
                  <c:v>-4.4331085294658004E-10</c:v>
                </c:pt>
                <c:pt idx="153">
                  <c:v>-4.4503125446230874E-10</c:v>
                </c:pt>
                <c:pt idx="154">
                  <c:v>-4.467613502643804E-10</c:v>
                </c:pt>
                <c:pt idx="155">
                  <c:v>-4.4850116100197437E-10</c:v>
                </c:pt>
                <c:pt idx="156">
                  <c:v>-4.5025071609045762E-10</c:v>
                </c:pt>
                <c:pt idx="157">
                  <c:v>-4.5201005345199162E-10</c:v>
                </c:pt>
                <c:pt idx="158">
                  <c:v>-4.5377921930844847E-10</c:v>
                </c:pt>
                <c:pt idx="159">
                  <c:v>-4.5555826829149636E-10</c:v>
                </c:pt>
                <c:pt idx="160">
                  <c:v>-4.573472632756977E-10</c:v>
                </c:pt>
                <c:pt idx="161">
                  <c:v>-4.5914627573228424E-10</c:v>
                </c:pt>
                <c:pt idx="162">
                  <c:v>-4.609553860416841E-10</c:v>
                </c:pt>
                <c:pt idx="163">
                  <c:v>-4.6277468392732162E-10</c:v>
                </c:pt>
                <c:pt idx="164">
                  <c:v>-4.6460426920769666E-10</c:v>
                </c:pt>
                <c:pt idx="165">
                  <c:v>-4.6644425219464903E-10</c:v>
                </c:pt>
                <c:pt idx="166">
                  <c:v>-4.6829475423966874E-10</c:v>
                </c:pt>
                <c:pt idx="167">
                  <c:v>-4.7015590822643961E-10</c:v>
                </c:pt>
                <c:pt idx="168">
                  <c:v>-4.7202785872251669E-10</c:v>
                </c:pt>
                <c:pt idx="169">
                  <c:v>-4.7391076186237093E-10</c:v>
                </c:pt>
                <c:pt idx="170">
                  <c:v>-4.7580478499568126E-10</c:v>
                </c:pt>
                <c:pt idx="171">
                  <c:v>-4.7771010583619528E-10</c:v>
                </c:pt>
                <c:pt idx="172">
                  <c:v>-4.7962691130735918E-10</c:v>
                </c:pt>
                <c:pt idx="173">
                  <c:v>-4.8155539608832494E-10</c:v>
                </c:pt>
                <c:pt idx="174">
                  <c:v>-4.8349576039613852E-10</c:v>
                </c:pt>
                <c:pt idx="175">
                  <c:v>-4.8544820754005109E-10</c:v>
                </c:pt>
                <c:pt idx="176">
                  <c:v>-4.8741294122472459E-10</c:v>
                </c:pt>
                <c:pt idx="177">
                  <c:v>-4.8939016226882913E-10</c:v>
                </c:pt>
                <c:pt idx="178">
                  <c:v>-4.9138006523941832E-10</c:v>
                </c:pt>
                <c:pt idx="179">
                  <c:v>-4.9338283489878413E-10</c:v>
                </c:pt>
                <c:pt idx="180">
                  <c:v>-4.95398642556968E-10</c:v>
                </c:pt>
                <c:pt idx="181">
                  <c:v>-4.9742764273657479E-10</c:v>
                </c:pt>
                <c:pt idx="182">
                  <c:v>-4.9946997003276825E-10</c:v>
                </c:pt>
                <c:pt idx="183">
                  <c:v>-5.0152573664580337E-10</c:v>
                </c:pt>
                <c:pt idx="184">
                  <c:v>-5.0359503050654606E-10</c:v>
                </c:pt>
                <c:pt idx="185">
                  <c:v>-5.0567791449739707E-10</c:v>
                </c:pt>
                <c:pt idx="186">
                  <c:v>-5.0777442681912439E-10</c:v>
                </c:pt>
                <c:pt idx="187">
                  <c:v>-5.098845823849705E-10</c:v>
                </c:pt>
                <c:pt idx="188">
                  <c:v>-5.1200837568448541E-10</c:v>
                </c:pt>
                <c:pt idx="189">
                  <c:v>-5.1414578485856749E-10</c:v>
                </c:pt>
                <c:pt idx="190">
                  <c:v>-5.1629677714487806E-10</c:v>
                </c:pt>
                <c:pt idx="191">
                  <c:v>-5.1846131500243062E-10</c:v>
                </c:pt>
                <c:pt idx="192">
                  <c:v>-5.2063936303537153E-10</c:v>
                </c:pt>
                <c:pt idx="193">
                  <c:v>-5.2283089521965471E-10</c:v>
                </c:pt>
                <c:pt idx="194">
                  <c:v>-5.2503590214298603E-10</c:v>
                </c:pt>
                <c:pt idx="195">
                  <c:v>-5.2725439769762514E-10</c:v>
                </c:pt>
                <c:pt idx="196">
                  <c:v>-5.294864246903042E-10</c:v>
                </c:pt>
                <c:pt idx="197">
                  <c:v>-5.3173205930487159E-10</c:v>
                </c:pt>
                <c:pt idx="198">
                  <c:v>-5.3399141396087196E-10</c:v>
                </c:pt>
                <c:pt idx="199">
                  <c:v>-5.3626463843405441E-10</c:v>
                </c:pt>
                <c:pt idx="200">
                  <c:v>-5.3855191923133842E-10</c:v>
                </c:pt>
                <c:pt idx="201">
                  <c:v>-5.4085347726538798E-10</c:v>
                </c:pt>
                <c:pt idx="202">
                  <c:v>-5.4316956405522835E-10</c:v>
                </c:pt>
                <c:pt idx="203">
                  <c:v>-5.4550045686546236E-10</c:v>
                </c:pt>
                <c:pt idx="204">
                  <c:v>-5.4784645302045521E-10</c:v>
                </c:pt>
                <c:pt idx="205">
                  <c:v>-5.5020786385277949E-10</c:v>
                </c:pt>
                <c:pt idx="206">
                  <c:v>-5.5258500880801573E-10</c:v>
                </c:pt>
                <c:pt idx="207">
                  <c:v>-5.5497820979702039E-10</c:v>
                </c:pt>
                <c:pt idx="208">
                  <c:v>-5.5738778628868663E-10</c:v>
                </c:pt>
                <c:pt idx="209">
                  <c:v>-5.5981405100248397E-10</c:v>
                </c:pt>
                <c:pt idx="210">
                  <c:v>-5.6225730643258115E-10</c:v>
                </c:pt>
                <c:pt idx="211">
                  <c:v>-5.6471784217927172E-10</c:v>
                </c:pt>
                <c:pt idx="212">
                  <c:v>-5.6719593270772355E-10</c:v>
                </c:pt>
                <c:pt idx="213">
                  <c:v>-5.6969183549477212E-10</c:v>
                </c:pt>
                <c:pt idx="214">
                  <c:v>-5.7220578923652346E-10</c:v>
                </c:pt>
                <c:pt idx="215">
                  <c:v>-5.7473801219404089E-10</c:v>
                </c:pt>
                <c:pt idx="216">
                  <c:v>-5.7728870037784171E-10</c:v>
                </c:pt>
                <c:pt idx="217">
                  <c:v>-5.7985802555202756E-10</c:v>
                </c:pt>
                <c:pt idx="218">
                  <c:v>-5.8244613337363547E-10</c:v>
                </c:pt>
                <c:pt idx="219">
                  <c:v>-5.8505314155932809E-10</c:v>
                </c:pt>
                <c:pt idx="220">
                  <c:v>-5.8767913857703002E-10</c:v>
                </c:pt>
                <c:pt idx="221">
                  <c:v>-5.9032418307933378E-10</c:v>
                </c:pt>
                <c:pt idx="222">
                  <c:v>-5.9298830426549932E-10</c:v>
                </c:pt>
                <c:pt idx="223">
                  <c:v>-5.9567150359231236E-10</c:v>
                </c:pt>
                <c:pt idx="224">
                  <c:v>-5.9837375780912258E-10</c:v>
                </c:pt>
                <c:pt idx="225">
                  <c:v>-6.0109502361305106E-10</c:v>
                </c:pt>
                <c:pt idx="226">
                  <c:v>-6.0383524349265552E-10</c:v>
                </c:pt>
                <c:pt idx="227">
                  <c:v>-6.0659435281735867E-10</c:v>
                </c:pt>
                <c:pt idx="228">
                  <c:v>-6.0937228773498799E-10</c:v>
                </c:pt>
                <c:pt idx="229">
                  <c:v>-6.12168993453766E-10</c:v>
                </c:pt>
                <c:pt idx="230">
                  <c:v>-6.1498443244170975E-10</c:v>
                </c:pt>
                <c:pt idx="231">
                  <c:v>-6.1781859183739217E-10</c:v>
                </c:pt>
                <c:pt idx="232">
                  <c:v>-6.2067148981022689E-10</c:v>
                </c:pt>
                <c:pt idx="233">
                  <c:v>-6.2354318031948548E-10</c:v>
                </c:pt>
                <c:pt idx="234">
                  <c:v>-6.2643375609063439E-10</c:v>
                </c:pt>
                <c:pt idx="235">
                  <c:v>-6.2934334940531727E-10</c:v>
                </c:pt>
                <c:pt idx="236">
                  <c:v>-6.3227213074587745E-10</c:v>
                </c:pt>
                <c:pt idx="237">
                  <c:v>-6.3522030559819843E-10</c:v>
                </c:pt>
                <c:pt idx="238">
                  <c:v>-6.3818810931842479E-10</c:v>
                </c:pt>
                <c:pt idx="239">
                  <c:v>-6.4117580091270846E-10</c:v>
                </c:pt>
                <c:pt idx="240">
                  <c:v>-6.4418365579181574E-10</c:v>
                </c:pt>
                <c:pt idx="241">
                  <c:v>-6.4721195815694815E-10</c:v>
                </c:pt>
                <c:pt idx="242">
                  <c:v>-6.5026099384780914E-10</c:v>
                </c:pt>
                <c:pt idx="243">
                  <c:v>-6.5333104376520532E-10</c:v>
                </c:pt>
                <c:pt idx="244">
                  <c:v>-6.5642237867231499E-10</c:v>
                </c:pt>
                <c:pt idx="245">
                  <c:v>-6.5953525552557974E-10</c:v>
                </c:pt>
                <c:pt idx="246">
                  <c:v>-6.6266991564774289E-10</c:v>
                </c:pt>
                <c:pt idx="247">
                  <c:v>-6.6582658484875049E-10</c:v>
                </c:pt>
                <c:pt idx="248">
                  <c:v>-6.69005475417286E-10</c:v>
                </c:pt>
                <c:pt idx="249">
                  <c:v>-6.7220678947827751E-10</c:v>
                </c:pt>
                <c:pt idx="250">
                  <c:v>-6.75430723811016E-10</c:v>
                </c:pt>
                <c:pt idx="251">
                  <c:v>-6.7867747532134881E-10</c:v>
                </c:pt>
                <c:pt idx="252">
                  <c:v>-6.8194724668376609E-10</c:v>
                </c:pt>
                <c:pt idx="253">
                  <c:v>-6.8524025181139958E-10</c:v>
                </c:pt>
                <c:pt idx="254">
                  <c:v>-6.8855672022622523E-10</c:v>
                </c:pt>
                <c:pt idx="255">
                  <c:v>-6.9189690034079552E-10</c:v>
                </c:pt>
                <c:pt idx="256">
                  <c:v>-6.9526106119521757E-10</c:v>
                </c:pt>
                <c:pt idx="257">
                  <c:v>-6.9864949220342176E-10</c:v>
                </c:pt>
                <c:pt idx="258">
                  <c:v>-7.0206250146453953E-10</c:v>
                </c:pt>
                <c:pt idx="259">
                  <c:v>-7.0550041216347834E-10</c:v>
                </c:pt>
                <c:pt idx="260">
                  <c:v>-7.0896355778438539E-10</c:v>
                </c:pt>
                <c:pt idx="261">
                  <c:v>-7.12452276522804E-10</c:v>
                </c:pt>
                <c:pt idx="262">
                  <c:v>-7.1596690512763038E-10</c:v>
                </c:pt>
                <c:pt idx="263">
                  <c:v>-7.1950777295665693E-10</c:v>
                </c:pt>
                <c:pt idx="264">
                  <c:v>-7.2307519657026327E-10</c:v>
                </c:pt>
                <c:pt idx="265">
                  <c:v>-7.2666947535808305E-10</c:v>
                </c:pt>
                <c:pt idx="266">
                  <c:v>-7.3029088849573639E-10</c:v>
                </c:pt>
                <c:pt idx="267">
                  <c:v>-7.3393969343657946E-10</c:v>
                </c:pt>
                <c:pt idx="268">
                  <c:v>-7.3761612599619542E-10</c:v>
                </c:pt>
                <c:pt idx="269">
                  <c:v>-7.4132040197823056E-10</c:v>
                </c:pt>
                <c:pt idx="270">
                  <c:v>-7.4505271998824902E-10</c:v>
                </c:pt>
                <c:pt idx="271">
                  <c:v>-7.4881326539098965E-10</c:v>
                </c:pt>
                <c:pt idx="272">
                  <c:v>-7.5260221470486962E-10</c:v>
                </c:pt>
                <c:pt idx="273">
                  <c:v>-7.5641974047201566E-10</c:v>
                </c:pt>
                <c:pt idx="274">
                  <c:v>-7.6026601590912064E-10</c:v>
                </c:pt>
                <c:pt idx="275">
                  <c:v>-7.6414121890477664E-10</c:v>
                </c:pt>
                <c:pt idx="276">
                  <c:v>-7.6804553561652533E-10</c:v>
                </c:pt>
                <c:pt idx="277">
                  <c:v>-7.7197916293703715E-10</c:v>
                </c:pt>
                <c:pt idx="278">
                  <c:v>-7.7594230998138674E-10</c:v>
                </c:pt>
                <c:pt idx="279">
                  <c:v>-7.7993519882022705E-10</c:v>
                </c:pt>
                <c:pt idx="280">
                  <c:v>-7.8395806418297842E-10</c:v>
                </c:pt>
                <c:pt idx="281">
                  <c:v>-7.8801115248618119E-10</c:v>
                </c:pt>
                <c:pt idx="282">
                  <c:v>-7.9209472060247435E-10</c:v>
                </c:pt>
                <c:pt idx="283">
                  <c:v>-7.9620903435586983E-10</c:v>
                </c:pt>
                <c:pt idx="284">
                  <c:v>-8.0035436714003147E-10</c:v>
                </c:pt>
                <c:pt idx="285">
                  <c:v>-8.0453099906266408E-10</c:v>
                </c:pt>
                <c:pt idx="286">
                  <c:v>-8.0873921654880684E-10</c:v>
                </c:pt>
                <c:pt idx="287">
                  <c:v>-8.1297931280602685E-10</c:v>
                </c:pt>
                <c:pt idx="288">
                  <c:v>-8.1725158921061182E-10</c:v>
                </c:pt>
                <c:pt idx="289">
                  <c:v>-8.2155635747327293E-10</c:v>
                </c:pt>
                <c:pt idx="290">
                  <c:v>-8.2589394282797149E-10</c:v>
                </c:pt>
                <c:pt idx="291">
                  <c:v>-8.3026468756511434E-10</c:v>
                </c:pt>
                <c:pt idx="292">
                  <c:v>-8.3466895529155074E-10</c:v>
                </c:pt>
                <c:pt idx="293">
                  <c:v>-8.3910713487590757E-10</c:v>
                </c:pt>
                <c:pt idx="294">
                  <c:v>-8.4357964426148184E-10</c:v>
                </c:pt>
                <c:pt idx="295">
                  <c:v>-8.4808693341893495E-10</c:v>
                </c:pt>
                <c:pt idx="296">
                  <c:v>-8.5262948598960121E-10</c:v>
                </c:pt>
                <c:pt idx="297">
                  <c:v>-8.5720781953203186E-10</c:v>
                </c:pt>
                <c:pt idx="298">
                  <c:v>-8.6182248372101151E-10</c:v>
                </c:pt>
                <c:pt idx="299">
                  <c:v>-8.6647405646406251E-10</c:v>
                </c:pt>
                <c:pt idx="300">
                  <c:v>-8.7116313809736987E-10</c:v>
                </c:pt>
                <c:pt idx="301">
                  <c:v>-8.7589034351370972E-10</c:v>
                </c:pt>
                <c:pt idx="302">
                  <c:v>-8.8065629279039076E-10</c:v>
                </c:pt>
                <c:pt idx="303">
                  <c:v>-8.8546160085478162E-10</c:v>
                </c:pt>
                <c:pt idx="304">
                  <c:v>-8.9030686640907818E-10</c:v>
                </c:pt>
                <c:pt idx="305">
                  <c:v>-8.951926615674249E-10</c:v>
                </c:pt>
                <c:pt idx="306">
                  <c:v>-9.0011952237726489E-10</c:v>
                </c:pt>
                <c:pt idx="307">
                  <c:v>-9.0508794119128737E-10</c:v>
                </c:pt>
                <c:pt idx="308">
                  <c:v>-9.1009836176898925E-10</c:v>
                </c:pt>
                <c:pt idx="309">
                  <c:v>-9.1515117701156434E-10</c:v>
                </c:pt>
                <c:pt idx="310">
                  <c:v>-9.2024673021421973E-10</c:v>
                </c:pt>
                <c:pt idx="311">
                  <c:v>-9.2538531954871226E-10</c:v>
                </c:pt>
                <c:pt idx="312">
                  <c:v>-9.3056720538981598E-10</c:v>
                </c:pt>
                <c:pt idx="313">
                  <c:v>-9.3579262037144878E-10</c:v>
                </c:pt>
                <c:pt idx="314">
                  <c:v>-9.4106178117773968E-10</c:v>
                </c:pt>
                <c:pt idx="315">
                  <c:v>-9.4637490159568767E-10</c:v>
                </c:pt>
                <c:pt idx="316">
                  <c:v>-9.5173220544010184E-10</c:v>
                </c:pt>
                <c:pt idx="317">
                  <c:v>-9.5713393892731193E-10</c:v>
                </c:pt>
                <c:pt idx="318">
                  <c:v>-9.6258038150669422E-10</c:v>
                </c:pt>
                <c:pt idx="319">
                  <c:v>-9.6807185464968181E-10</c:v>
                </c:pt>
                <c:pt idx="320">
                  <c:v>-9.7360872797670075E-10</c:v>
                </c:pt>
                <c:pt idx="321">
                  <c:v>-9.7919142247658281E-10</c:v>
                </c:pt>
                <c:pt idx="322">
                  <c:v>-9.8482041109439333E-10</c:v>
                </c:pt>
                <c:pt idx="323">
                  <c:v>-9.9049621652803196E-10</c:v>
                </c:pt>
                <c:pt idx="324">
                  <c:v>-9.9621940701635266E-10</c:v>
                </c:pt>
                <c:pt idx="325">
                  <c:v>-1.0019905902248212E-9</c:v>
                </c:pt>
                <c:pt idx="326">
                  <c:v>-1.007810405882662E-9</c:v>
                </c:pt>
                <c:pt idx="327">
                  <c:v>-1.0136795180952422E-9</c:v>
                </c:pt>
                <c:pt idx="328">
                  <c:v>-1.01959860722091E-9</c:v>
                </c:pt>
                <c:pt idx="329">
                  <c:v>-1.0255683623364913E-9</c:v>
                </c:pt>
                <c:pt idx="330">
                  <c:v>-1.0315894742654229E-9</c:v>
                </c:pt>
                <c:pt idx="331">
                  <c:v>-1.0376626294550129E-9</c:v>
                </c:pt>
                <c:pt idx="332">
                  <c:v>-1.0437885048837055E-9</c:v>
                </c:pt>
                <c:pt idx="333">
                  <c:v>-1.0499677638084626E-9</c:v>
                </c:pt>
                <c:pt idx="334">
                  <c:v>-1.0562010523412428E-9</c:v>
                </c:pt>
                <c:pt idx="335">
                  <c:v>-1.0624889966918152E-9</c:v>
                </c:pt>
                <c:pt idx="336">
                  <c:v>-1.0688322008524423E-9</c:v>
                </c:pt>
                <c:pt idx="337">
                  <c:v>-1.0752312446833826E-9</c:v>
                </c:pt>
                <c:pt idx="338">
                  <c:v>-1.0816866822088923E-9</c:v>
                </c:pt>
                <c:pt idx="339">
                  <c:v>-1.0881990400721123E-9</c:v>
                </c:pt>
                <c:pt idx="340">
                  <c:v>-1.0947688162370727E-9</c:v>
                </c:pt>
                <c:pt idx="341">
                  <c:v>-1.1013964792004222E-9</c:v>
                </c:pt>
                <c:pt idx="342">
                  <c:v>-1.1080824677335952E-9</c:v>
                </c:pt>
                <c:pt idx="343">
                  <c:v>-1.1148271914552943E-9</c:v>
                </c:pt>
                <c:pt idx="344">
                  <c:v>-1.1216310326312835E-9</c:v>
                </c:pt>
                <c:pt idx="345">
                  <c:v>-1.1284943492184523E-9</c:v>
                </c:pt>
                <c:pt idx="346">
                  <c:v>-1.1354174796746547E-9</c:v>
                </c:pt>
                <c:pt idx="347">
                  <c:v>-1.1424007494216344E-9</c:v>
                </c:pt>
                <c:pt idx="348">
                  <c:v>-1.1494444788799726E-9</c:v>
                </c:pt>
                <c:pt idx="349">
                  <c:v>-1.1565489932507155E-9</c:v>
                </c:pt>
                <c:pt idx="350">
                  <c:v>-1.1637146333877331E-9</c:v>
                </c:pt>
                <c:pt idx="351">
                  <c:v>-1.1709417674476429E-9</c:v>
                </c:pt>
                <c:pt idx="352">
                  <c:v>-1.1782308029824039E-9</c:v>
                </c:pt>
                <c:pt idx="353">
                  <c:v>-1.1855821984067354E-9</c:v>
                </c:pt>
                <c:pt idx="354">
                  <c:v>-1.1929964735371535E-9</c:v>
                </c:pt>
                <c:pt idx="355">
                  <c:v>-1.2004742184927521E-9</c:v>
                </c:pt>
                <c:pt idx="356">
                  <c:v>-1.208016100123644E-9</c:v>
                </c:pt>
                <c:pt idx="357">
                  <c:v>-1.2156228660778825E-9</c:v>
                </c:pt>
                <c:pt idx="358">
                  <c:v>-1.2232953456453317E-9</c:v>
                </c:pt>
                <c:pt idx="359">
                  <c:v>-1.2310344477138122E-9</c:v>
                </c:pt>
                <c:pt idx="360">
                  <c:v>-1.2388411558182037E-9</c:v>
                </c:pt>
                <c:pt idx="361">
                  <c:v>-1.2467165205770342E-9</c:v>
                </c:pt>
                <c:pt idx="362">
                  <c:v>-1.2546616501059401E-9</c:v>
                </c:pt>
                <c:pt idx="363">
                  <c:v>-1.2626776988238636E-9</c:v>
                </c:pt>
                <c:pt idx="364">
                  <c:v>-1.2707658555452632E-9</c:v>
                </c:pt>
                <c:pt idx="365">
                  <c:v>-1.2789273313676937E-9</c:v>
                </c:pt>
                <c:pt idx="366">
                  <c:v>-1.2871633480043814E-9</c:v>
                </c:pt>
                <c:pt idx="367">
                  <c:v>-1.2954751274003839E-9</c:v>
                </c:pt>
                <c:pt idx="368">
                  <c:v>-1.303863882598743E-9</c:v>
                </c:pt>
                <c:pt idx="369">
                  <c:v>-1.3123308103574333E-9</c:v>
                </c:pt>
                <c:pt idx="370">
                  <c:v>-1.3208770859714048E-9</c:v>
                </c:pt>
                <c:pt idx="371">
                  <c:v>-1.3295038595918042E-9</c:v>
                </c:pt>
                <c:pt idx="372">
                  <c:v>-1.3382122544904144E-9</c:v>
                </c:pt>
                <c:pt idx="373">
                  <c:v>-1.3470033666392544E-9</c:v>
                </c:pt>
                <c:pt idx="374">
                  <c:v>-1.3558782652925437E-9</c:v>
                </c:pt>
                <c:pt idx="375">
                  <c:v>-1.3648379944844939E-9</c:v>
                </c:pt>
                <c:pt idx="376">
                  <c:v>-1.3738835747461556E-9</c:v>
                </c:pt>
                <c:pt idx="377">
                  <c:v>-1.3830160049427158E-9</c:v>
                </c:pt>
                <c:pt idx="378">
                  <c:v>-1.3922362637979243E-9</c:v>
                </c:pt>
                <c:pt idx="379">
                  <c:v>-1.4015453113608829E-9</c:v>
                </c:pt>
                <c:pt idx="380">
                  <c:v>-1.4109440898864135E-9</c:v>
                </c:pt>
                <c:pt idx="381">
                  <c:v>-1.4204335246285859E-9</c:v>
                </c:pt>
                <c:pt idx="382">
                  <c:v>-1.4300145244669058E-9</c:v>
                </c:pt>
                <c:pt idx="383">
                  <c:v>-1.4396879824493537E-9</c:v>
                </c:pt>
                <c:pt idx="384">
                  <c:v>-1.4494547770218032E-9</c:v>
                </c:pt>
                <c:pt idx="385">
                  <c:v>-1.4593157736074735E-9</c:v>
                </c:pt>
                <c:pt idx="386">
                  <c:v>-1.4692718270404823E-9</c:v>
                </c:pt>
                <c:pt idx="387">
                  <c:v>-1.4793237850391612E-9</c:v>
                </c:pt>
                <c:pt idx="388">
                  <c:v>-1.4894724924868043E-9</c:v>
                </c:pt>
                <c:pt idx="389">
                  <c:v>-1.4997187970497128E-9</c:v>
                </c:pt>
                <c:pt idx="390">
                  <c:v>-1.5100635554653936E-9</c:v>
                </c:pt>
                <c:pt idx="391">
                  <c:v>-1.5205076403350342E-9</c:v>
                </c:pt>
                <c:pt idx="392">
                  <c:v>-1.5310519474587053E-9</c:v>
                </c:pt>
                <c:pt idx="393">
                  <c:v>-1.5416974029696629E-9</c:v>
                </c:pt>
                <c:pt idx="394">
                  <c:v>-1.5524449699906159E-9</c:v>
                </c:pt>
                <c:pt idx="395">
                  <c:v>-1.5632956544942836E-9</c:v>
                </c:pt>
                <c:pt idx="396">
                  <c:v>-1.5742505097277374E-9</c:v>
                </c:pt>
                <c:pt idx="397">
                  <c:v>-1.585310639264795E-9</c:v>
                </c:pt>
                <c:pt idx="398">
                  <c:v>-1.5964771981008855E-9</c:v>
                </c:pt>
                <c:pt idx="399">
                  <c:v>-1.6077513920204126E-9</c:v>
                </c:pt>
                <c:pt idx="400">
                  <c:v>-1.6191344748327457E-9</c:v>
                </c:pt>
                <c:pt idx="401">
                  <c:v>-1.6306277440058457E-9</c:v>
                </c:pt>
                <c:pt idx="402">
                  <c:v>-1.6422325349250178E-9</c:v>
                </c:pt>
                <c:pt idx="403">
                  <c:v>-1.6539502135834144E-9</c:v>
                </c:pt>
                <c:pt idx="404">
                  <c:v>-1.6657821687930272E-9</c:v>
                </c:pt>
                <c:pt idx="405">
                  <c:v>-1.6777298038771638E-9</c:v>
                </c:pt>
                <c:pt idx="406">
                  <c:v>-1.6897945287130057E-9</c:v>
                </c:pt>
                <c:pt idx="407">
                  <c:v>-1.7019777523427038E-9</c:v>
                </c:pt>
                <c:pt idx="408">
                  <c:v>-1.7142808765676755E-9</c:v>
                </c:pt>
                <c:pt idx="409">
                  <c:v>-1.7267052910296232E-9</c:v>
                </c:pt>
                <c:pt idx="410">
                  <c:v>-1.739252369915166E-9</c:v>
                </c:pt>
                <c:pt idx="411">
                  <c:v>-1.7519234707037349E-9</c:v>
                </c:pt>
                <c:pt idx="412">
                  <c:v>-1.7647199346370862E-9</c:v>
                </c:pt>
                <c:pt idx="413">
                  <c:v>-1.7776430890646343E-9</c:v>
                </c:pt>
                <c:pt idx="414">
                  <c:v>-1.7906942515121028E-9</c:v>
                </c:pt>
                <c:pt idx="415">
                  <c:v>-1.8038747350237446E-9</c:v>
                </c:pt>
                <c:pt idx="416">
                  <c:v>-1.8171858545540558E-9</c:v>
                </c:pt>
                <c:pt idx="417">
                  <c:v>-1.8306289338425262E-9</c:v>
                </c:pt>
                <c:pt idx="418">
                  <c:v>-1.8442053125102659E-9</c:v>
                </c:pt>
                <c:pt idx="419">
                  <c:v>-1.8579163526779439E-9</c:v>
                </c:pt>
                <c:pt idx="420">
                  <c:v>-1.8717634449439656E-9</c:v>
                </c:pt>
                <c:pt idx="421">
                  <c:v>-1.8857480129221545E-9</c:v>
                </c:pt>
                <c:pt idx="422">
                  <c:v>-1.8998715165951849E-9</c:v>
                </c:pt>
                <c:pt idx="423">
                  <c:v>-1.9141354539681764E-9</c:v>
                </c:pt>
                <c:pt idx="424">
                  <c:v>-1.9285413608681276E-9</c:v>
                </c:pt>
                <c:pt idx="425">
                  <c:v>-1.9430908092591653E-9</c:v>
                </c:pt>
                <c:pt idx="426">
                  <c:v>-1.9577854036831175E-9</c:v>
                </c:pt>
                <c:pt idx="427">
                  <c:v>-1.9726267767899653E-9</c:v>
                </c:pt>
                <c:pt idx="428">
                  <c:v>-1.9876165836908276E-9</c:v>
                </c:pt>
                <c:pt idx="429">
                  <c:v>-2.0027564956287011E-9</c:v>
                </c:pt>
                <c:pt idx="430">
                  <c:v>-2.0180481936573523E-9</c:v>
                </c:pt>
                <c:pt idx="431">
                  <c:v>-2.0334933623155191E-9</c:v>
                </c:pt>
                <c:pt idx="432">
                  <c:v>-2.0490936838626169E-9</c:v>
                </c:pt>
                <c:pt idx="433">
                  <c:v>-2.0648508332991926E-9</c:v>
                </c:pt>
                <c:pt idx="434">
                  <c:v>-2.0807664743484052E-9</c:v>
                </c:pt>
                <c:pt idx="435">
                  <c:v>-2.0968422563140432E-9</c:v>
                </c:pt>
                <c:pt idx="436">
                  <c:v>-2.1130798120283785E-9</c:v>
                </c:pt>
                <c:pt idx="437">
                  <c:v>-2.1294807566517694E-9</c:v>
                </c:pt>
                <c:pt idx="438">
                  <c:v>-2.146046687091824E-9</c:v>
                </c:pt>
                <c:pt idx="439">
                  <c:v>-2.1627791821047449E-9</c:v>
                </c:pt>
                <c:pt idx="440">
                  <c:v>-2.1796798026171978E-9</c:v>
                </c:pt>
                <c:pt idx="441">
                  <c:v>-2.1967500927593261E-9</c:v>
                </c:pt>
                <c:pt idx="442">
                  <c:v>-2.2139915813158695E-9</c:v>
                </c:pt>
                <c:pt idx="443">
                  <c:v>-2.2314057837481031E-9</c:v>
                </c:pt>
                <c:pt idx="444">
                  <c:v>-2.2489942063447704E-9</c:v>
                </c:pt>
                <c:pt idx="445">
                  <c:v>-2.2667583513261265E-9</c:v>
                </c:pt>
                <c:pt idx="446">
                  <c:v>-2.2846997248319803E-9</c:v>
                </c:pt>
                <c:pt idx="447">
                  <c:v>-2.3028198482629398E-9</c:v>
                </c:pt>
                <c:pt idx="448">
                  <c:v>-2.321120272943002E-9</c:v>
                </c:pt>
                <c:pt idx="449">
                  <c:v>-2.3396025990155526E-9</c:v>
                </c:pt>
                <c:pt idx="450">
                  <c:v>-2.358268497447634E-9</c:v>
                </c:pt>
                <c:pt idx="451">
                  <c:v>-2.3771197345025877E-9</c:v>
                </c:pt>
                <c:pt idx="452">
                  <c:v>-2.3961581976863646E-9</c:v>
                </c:pt>
                <c:pt idx="453">
                  <c:v>-2.4153859206454758E-9</c:v>
                </c:pt>
                <c:pt idx="454">
                  <c:v>-2.4348051045536312E-9</c:v>
                </c:pt>
                <c:pt idx="455">
                  <c:v>-2.4544181322596412E-9</c:v>
                </c:pt>
                <c:pt idx="456">
                  <c:v>-2.4742275714325298E-9</c:v>
                </c:pt>
                <c:pt idx="457">
                  <c:v>-2.4942361643077458E-9</c:v>
                </c:pt>
                <c:pt idx="458">
                  <c:v>-2.5144468006093368E-9</c:v>
                </c:pt>
                <c:pt idx="459">
                  <c:v>-2.5348624708266356E-9</c:v>
                </c:pt>
                <c:pt idx="460">
                  <c:v>-2.555486199741814E-9</c:v>
                </c:pt>
                <c:pt idx="461">
                  <c:v>-2.576320959258946E-9</c:v>
                </c:pt>
                <c:pt idx="462">
                  <c:v>-2.5973695638962E-9</c:v>
                </c:pt>
                <c:pt idx="463">
                  <c:v>-2.6186345526301708E-9</c:v>
                </c:pt>
                <c:pt idx="464">
                  <c:v>-2.6401180617697887E-9</c:v>
                </c:pt>
                <c:pt idx="465">
                  <c:v>-2.6618216973085201E-9</c:v>
                </c:pt>
                <c:pt idx="466">
                  <c:v>-2.6837464138452569E-9</c:v>
                </c:pt>
                <c:pt idx="467">
                  <c:v>-2.705892409298937E-9</c:v>
                </c:pt>
                <c:pt idx="468">
                  <c:v>-2.7282590445287784E-9</c:v>
                </c:pt>
                <c:pt idx="469">
                  <c:v>-2.7508447947907584E-9</c:v>
                </c:pt>
                <c:pt idx="470">
                  <c:v>-2.7736472410240413E-9</c:v>
                </c:pt>
                <c:pt idx="471">
                  <c:v>-2.796663104791966E-9</c:v>
                </c:pt>
                <c:pt idx="472">
                  <c:v>-2.8198883287140436E-9</c:v>
                </c:pt>
                <c:pt idx="473">
                  <c:v>-2.8433182022454416E-9</c:v>
                </c:pt>
                <c:pt idx="474">
                  <c:v>-2.8669475285558666E-9</c:v>
                </c:pt>
                <c:pt idx="475">
                  <c:v>-2.8907708268573412E-9</c:v>
                </c:pt>
                <c:pt idx="476">
                  <c:v>-2.9147825612891593E-9</c:v>
                </c:pt>
                <c:pt idx="477">
                  <c:v>-2.9389773852113694E-9</c:v>
                </c:pt>
                <c:pt idx="478">
                  <c:v>-2.963350388755312E-9</c:v>
                </c:pt>
                <c:pt idx="479">
                  <c:v>-2.9878973381106299E-9</c:v>
                </c:pt>
                <c:pt idx="480">
                  <c:v>-3.0126148938130248E-9</c:v>
                </c:pt>
                <c:pt idx="481">
                  <c:v>-3.0375007987484019E-9</c:v>
                </c:pt>
                <c:pt idx="482">
                  <c:v>-3.0625540260617004E-9</c:v>
                </c:pt>
                <c:pt idx="483">
                  <c:v>-3.0877748799748105E-9</c:v>
                </c:pt>
                <c:pt idx="484">
                  <c:v>-3.113165049767621E-9</c:v>
                </c:pt>
                <c:pt idx="485">
                  <c:v>-3.1387276124347812E-9</c:v>
                </c:pt>
                <c:pt idx="486">
                  <c:v>-3.16446699226802E-9</c:v>
                </c:pt>
                <c:pt idx="487">
                  <c:v>-3.1903888812621103E-9</c:v>
                </c:pt>
                <c:pt idx="488">
                  <c:v>-3.2165001292700178E-9</c:v>
                </c:pt>
                <c:pt idx="489">
                  <c:v>-3.2428086175546386E-9</c:v>
                </c:pt>
                <c:pt idx="490">
                  <c:v>-3.2693231281277438E-9</c:v>
                </c:pt>
                <c:pt idx="491">
                  <c:v>-3.2960532232538844E-9</c:v>
                </c:pt>
                <c:pt idx="492">
                  <c:v>-3.3230091515966209E-9</c:v>
                </c:pt>
                <c:pt idx="493">
                  <c:v>-3.3502017966516606E-9</c:v>
                </c:pt>
                <c:pt idx="494">
                  <c:v>-3.377642681739538E-9</c:v>
                </c:pt>
                <c:pt idx="495">
                  <c:v>-3.4053440476408017E-9</c:v>
                </c:pt>
                <c:pt idx="496">
                  <c:v>-3.4333190178497494E-9</c:v>
                </c:pt>
                <c:pt idx="497">
                  <c:v>-3.4615818654159733E-9</c:v>
                </c:pt>
                <c:pt idx="498">
                  <c:v>-3.4901483956743478E-9</c:v>
                </c:pt>
                <c:pt idx="499">
                  <c:v>-3.5190364579417007E-9</c:v>
                </c:pt>
                <c:pt idx="500">
                  <c:v>-3.5482666009170426E-9</c:v>
                </c:pt>
                <c:pt idx="501">
                  <c:v>-3.5778628839058065E-9</c:v>
                </c:pt>
                <c:pt idx="502">
                  <c:v>-3.6078538596149618E-9</c:v>
                </c:pt>
                <c:pt idx="503">
                  <c:v>-3.6382737391996198E-9</c:v>
                </c:pt>
                <c:pt idx="504">
                  <c:v>-3.6691637512930849E-9</c:v>
                </c:pt>
                <c:pt idx="505">
                  <c:v>-3.7005737044783249E-9</c:v>
                </c:pt>
                <c:pt idx="506">
                  <c:v>-3.7325637554122048E-9</c:v>
                </c:pt>
                <c:pt idx="507">
                  <c:v>-3.7652063842429453E-9</c:v>
                </c:pt>
                <c:pt idx="508">
                  <c:v>-3.7985885641647899E-9</c:v>
                </c:pt>
                <c:pt idx="509">
                  <c:v>-3.8328141062327892E-9</c:v>
                </c:pt>
                <c:pt idx="510">
                  <c:v>-3.8680061460079252E-9</c:v>
                </c:pt>
                <c:pt idx="511">
                  <c:v>-3.9043097193611425E-9</c:v>
                </c:pt>
                <c:pt idx="512">
                  <c:v>-3.9418943644364938E-9</c:v>
                </c:pt>
                <c:pt idx="513">
                  <c:v>-3.9809566593469429E-9</c:v>
                </c:pt>
                <c:pt idx="514">
                  <c:v>-4.0217225931223163E-9</c:v>
                </c:pt>
                <c:pt idx="515">
                  <c:v>-4.064449645190591E-9</c:v>
                </c:pt>
                <c:pt idx="516">
                  <c:v>-4.109428430740934E-9</c:v>
                </c:pt>
                <c:pt idx="517">
                  <c:v>-4.1569837629897162E-9</c:v>
                </c:pt>
                <c:pt idx="518">
                  <c:v>-4.2074749713468781E-9</c:v>
                </c:pt>
                <c:pt idx="519">
                  <c:v>-4.2612953228271549E-9</c:v>
                </c:pt>
                <c:pt idx="520">
                  <c:v>-4.3188703981045608E-9</c:v>
                </c:pt>
                <c:pt idx="521">
                  <c:v>-4.3806553044501967E-9</c:v>
                </c:pt>
                <c:pt idx="522">
                  <c:v>-4.4471306321517903E-9</c:v>
                </c:pt>
                <c:pt idx="523">
                  <c:v>-4.5187971145337491E-9</c:v>
                </c:pt>
                <c:pt idx="524">
                  <c:v>-4.5961690075627779E-9</c:v>
                </c:pt>
                <c:pt idx="525">
                  <c:v>-4.6797662629552427E-9</c:v>
                </c:pt>
                <c:pt idx="526">
                  <c:v>-4.7701056568757292E-9</c:v>
                </c:pt>
                <c:pt idx="527">
                  <c:v>-4.8676910955188798E-9</c:v>
                </c:pt>
                <c:pt idx="528">
                  <c:v>-4.9730034151010353E-9</c:v>
                </c:pt>
                <c:pt idx="529">
                  <c:v>-5.0864900531637796E-9</c:v>
                </c:pt>
                <c:pt idx="530">
                  <c:v>-5.2085550360309081E-9</c:v>
                </c:pt>
                <c:pt idx="531">
                  <c:v>-5.3395497842342665E-9</c:v>
                </c:pt>
                <c:pt idx="532">
                  <c:v>-5.4797652621200916E-9</c:v>
                </c:pt>
                <c:pt idx="533">
                  <c:v>-5.629426022140952E-9</c:v>
                </c:pt>
                <c:pt idx="534">
                  <c:v>-5.7886866793569989E-9</c:v>
                </c:pt>
                <c:pt idx="535">
                  <c:v>-5.9576313211689261E-9</c:v>
                </c:pt>
                <c:pt idx="536">
                  <c:v>-6.1362763062390494E-9</c:v>
                </c:pt>
                <c:pt idx="537">
                  <c:v>-6.32457681948273E-9</c:v>
                </c:pt>
                <c:pt idx="538">
                  <c:v>-6.5224374529559424E-9</c:v>
                </c:pt>
                <c:pt idx="539">
                  <c:v>-6.729726962460281E-9</c:v>
                </c:pt>
                <c:pt idx="540">
                  <c:v>-6.9462972111909755E-9</c:v>
                </c:pt>
                <c:pt idx="541">
                  <c:v>-7.1720061572197382E-9</c:v>
                </c:pt>
                <c:pt idx="542">
                  <c:v>-7.4067445914502978E-9</c:v>
                </c:pt>
                <c:pt idx="543">
                  <c:v>-7.6504661495379497E-9</c:v>
                </c:pt>
                <c:pt idx="544">
                  <c:v>-7.9032199686082132E-9</c:v>
                </c:pt>
                <c:pt idx="545">
                  <c:v>-8.1651851905474036E-9</c:v>
                </c:pt>
                <c:pt idx="546">
                  <c:v>-8.4367063576467037E-9</c:v>
                </c:pt>
                <c:pt idx="547">
                  <c:v>-8.7183286218494097E-9</c:v>
                </c:pt>
                <c:pt idx="548">
                  <c:v>-9.0108315759372578E-9</c:v>
                </c:pt>
                <c:pt idx="549">
                  <c:v>-9.3152604496976279E-9</c:v>
                </c:pt>
                <c:pt idx="550">
                  <c:v>-9.6329533952730278E-9</c:v>
                </c:pt>
                <c:pt idx="551">
                  <c:v>-9.9655636098817622E-9</c:v>
                </c:pt>
                <c:pt idx="552">
                  <c:v>-1.0315075150237037E-8</c:v>
                </c:pt>
                <c:pt idx="553">
                  <c:v>-1.0683811449364639E-8</c:v>
                </c:pt>
                <c:pt idx="554">
                  <c:v>-1.1074435765630639E-8</c:v>
                </c:pt>
                <c:pt idx="555">
                  <c:v>-1.1489943082872518E-8</c:v>
                </c:pt>
                <c:pt idx="556">
                  <c:v>-1.1933643286496128E-8</c:v>
                </c:pt>
                <c:pt idx="557">
                  <c:v>-1.2409135787002442E-8</c:v>
                </c:pt>
                <c:pt idx="558">
                  <c:v>-1.2920276104020627E-8</c:v>
                </c:pt>
                <c:pt idx="559">
                  <c:v>-1.3471135223069647E-8</c:v>
                </c:pt>
                <c:pt idx="560">
                  <c:v>-1.4065952784600622E-8</c:v>
                </c:pt>
                <c:pt idx="561">
                  <c:v>-1.4709085299876742E-8</c:v>
                </c:pt>
                <c:pt idx="562">
                  <c:v>-1.5404950668694837E-8</c:v>
                </c:pt>
                <c:pt idx="563">
                  <c:v>-1.6157970219440245E-8</c:v>
                </c:pt>
                <c:pt idx="564">
                  <c:v>-1.6972509332650361E-8</c:v>
                </c:pt>
                <c:pt idx="565">
                  <c:v>-1.7852817489157258E-8</c:v>
                </c:pt>
                <c:pt idx="566">
                  <c:v>-1.8802968374934941E-8</c:v>
                </c:pt>
                <c:pt idx="567">
                  <c:v>-1.9826800249527679E-8</c:v>
                </c:pt>
                <c:pt idx="568">
                  <c:v>-2.0927856725114457E-8</c:v>
                </c:pt>
                <c:pt idx="569">
                  <c:v>-2.2109328242597745E-8</c:v>
                </c:pt>
                <c:pt idx="570">
                  <c:v>-2.3373994105295446E-8</c:v>
                </c:pt>
                <c:pt idx="571">
                  <c:v>-2.4724165477782632E-8</c:v>
                </c:pt>
                <c:pt idx="572">
                  <c:v>-2.6161630503735458E-8</c:v>
                </c:pt>
                <c:pt idx="573">
                  <c:v>-2.7687602442087398E-8</c:v>
                </c:pt>
                <c:pt idx="574">
                  <c:v>-2.9302673379540852E-8</c:v>
                </c:pt>
                <c:pt idx="575">
                  <c:v>-3.1006775935185379E-8</c:v>
                </c:pt>
                <c:pt idx="576">
                  <c:v>-3.2799156595490081E-8</c:v>
                </c:pt>
                <c:pt idx="577">
                  <c:v>-3.4678364089394816E-8</c:v>
                </c:pt>
                <c:pt idx="578">
                  <c:v>-3.6642256882845216E-8</c:v>
                </c:pt>
                <c:pt idx="579">
                  <c:v>-3.8688033375235578E-8</c:v>
                </c:pt>
                <c:pt idx="580">
                  <c:v>-4.0812286896277954E-8</c:v>
                </c:pt>
                <c:pt idx="581">
                  <c:v>-4.3011088093210585E-8</c:v>
                </c:pt>
                <c:pt idx="582">
                  <c:v>-4.5280094115712042E-8</c:v>
                </c:pt>
                <c:pt idx="583">
                  <c:v>-4.7614682791877885E-8</c:v>
                </c:pt>
                <c:pt idx="584">
                  <c:v>-5.0010108674217795E-8</c:v>
                </c:pt>
                <c:pt idx="585">
                  <c:v>-5.2461674520081696E-8</c:v>
                </c:pt>
                <c:pt idx="586">
                  <c:v>-5.496491179904332E-8</c:v>
                </c:pt>
                <c:pt idx="587">
                  <c:v>-5.751576082419228E-8</c:v>
                </c:pt>
                <c:pt idx="588">
                  <c:v>-6.0110742152831669E-8</c:v>
                </c:pt>
                <c:pt idx="589">
                  <c:v>-6.2747109256554763E-8</c:v>
                </c:pt>
                <c:pt idx="590">
                  <c:v>-6.5422974826471369E-8</c:v>
                </c:pt>
                <c:pt idx="591">
                  <c:v>-6.8137402905002094E-8</c:v>
                </c:pt>
                <c:pt idx="592">
                  <c:v>-7.0890462881298636E-8</c:v>
                </c:pt>
                <c:pt idx="593">
                  <c:v>-7.3683242057143731E-8</c:v>
                </c:pt>
                <c:pt idx="594">
                  <c:v>-7.6517818166255838E-8</c:v>
                </c:pt>
                <c:pt idx="595">
                  <c:v>-7.9397194649891437E-8</c:v>
                </c:pt>
                <c:pt idx="596">
                  <c:v>-8.2325204806767228E-8</c:v>
                </c:pt>
                <c:pt idx="597">
                  <c:v>-8.53063934359021E-8</c:v>
                </c:pt>
                <c:pt idx="598">
                  <c:v>-8.8345885454062357E-8</c:v>
                </c:pt>
                <c:pt idx="599">
                  <c:v>-9.14492523604691E-8</c:v>
                </c:pt>
                <c:pt idx="600">
                  <c:v>-9.4622389502246115E-8</c:v>
                </c:pt>
                <c:pt idx="601">
                  <c:v>-9.7871409387240135E-8</c:v>
                </c:pt>
                <c:pt idx="602">
                  <c:v>-1.0120256598747024E-7</c:v>
                </c:pt>
                <c:pt idx="603">
                  <c:v>-1.0462221197550239E-7</c:v>
                </c:pt>
                <c:pt idx="604">
                  <c:v>-1.0813679549870139E-7</c:v>
                </c:pt>
                <c:pt idx="605">
                  <c:v>-1.1175289706211326E-7</c:v>
                </c:pt>
                <c:pt idx="606">
                  <c:v>-1.1547730214655445E-7</c:v>
                </c:pt>
                <c:pt idx="607">
                  <c:v>-1.1931710805833929E-7</c:v>
                </c:pt>
                <c:pt idx="608">
                  <c:v>-1.2327985495052534E-7</c:v>
                </c:pt>
                <c:pt idx="609">
                  <c:v>-1.2737366792541001E-7</c:v>
                </c:pt>
                <c:pt idx="610">
                  <c:v>-1.3160740280318642E-7</c:v>
                </c:pt>
                <c:pt idx="611">
                  <c:v>-1.3599077605577841E-7</c:v>
                </c:pt>
                <c:pt idx="612">
                  <c:v>-1.4053447023111701E-7</c:v>
                </c:pt>
                <c:pt idx="613">
                  <c:v>-1.4525019133018134E-7</c:v>
                </c:pt>
                <c:pt idx="614">
                  <c:v>-1.5015067483784617E-7</c:v>
                </c:pt>
                <c:pt idx="615">
                  <c:v>-1.5524961988849223E-7</c:v>
                </c:pt>
                <c:pt idx="616">
                  <c:v>-1.6056154643370353E-7</c:v>
                </c:pt>
                <c:pt idx="617">
                  <c:v>-1.6610157167380549E-7</c:v>
                </c:pt>
                <c:pt idx="618">
                  <c:v>-1.718850946047694E-7</c:v>
                </c:pt>
                <c:pt idx="619">
                  <c:v>-1.7792740037114731E-7</c:v>
                </c:pt>
                <c:pt idx="620">
                  <c:v>-1.8424318326560546E-7</c:v>
                </c:pt>
                <c:pt idx="621">
                  <c:v>-1.9084600182243436E-7</c:v>
                </c:pt>
                <c:pt idx="622">
                  <c:v>-1.9774767726136244E-7</c:v>
                </c:pt>
                <c:pt idx="623">
                  <c:v>-2.0495764592490543E-7</c:v>
                </c:pt>
                <c:pt idx="624">
                  <c:v>-2.1248229960404559E-7</c:v>
                </c:pt>
                <c:pt idx="625">
                  <c:v>-2.2032430813346448E-7</c:v>
                </c:pt>
                <c:pt idx="626">
                  <c:v>-2.2848197160516475E-7</c:v>
                </c:pt>
                <c:pt idx="627">
                  <c:v>-2.3694859383236402E-7</c:v>
                </c:pt>
                <c:pt idx="628">
                  <c:v>-2.4571192035167651E-7</c:v>
                </c:pt>
                <c:pt idx="629">
                  <c:v>-2.5475365274497478E-7</c:v>
                </c:pt>
                <c:pt idx="630">
                  <c:v>-2.6404905619079322E-7</c:v>
                </c:pt>
                <c:pt idx="631">
                  <c:v>-2.7356669859482716E-7</c:v>
                </c:pt>
                <c:pt idx="632">
                  <c:v>-2.8326832615407147E-7</c:v>
                </c:pt>
                <c:pt idx="633">
                  <c:v>-2.9310893517900459E-7</c:v>
                </c:pt>
                <c:pt idx="634">
                  <c:v>-3.0303705563013412E-7</c:v>
                </c:pt>
                <c:pt idx="635">
                  <c:v>-3.1299528963907457E-7</c:v>
                </c:pt>
                <c:pt idx="636">
                  <c:v>-3.2292115360334197E-7</c:v>
                </c:pt>
                <c:pt idx="637">
                  <c:v>-3.3274823439374481E-7</c:v>
                </c:pt>
                <c:pt idx="638">
                  <c:v>-3.4240774882243478E-7</c:v>
                </c:pt>
                <c:pt idx="639">
                  <c:v>-3.5183047049907685E-7</c:v>
                </c:pt>
                <c:pt idx="640">
                  <c:v>-3.6094905838296481E-7</c:v>
                </c:pt>
                <c:pt idx="641">
                  <c:v>-3.6970076843652384E-7</c:v>
                </c:pt>
                <c:pt idx="642">
                  <c:v>-3.7803050421191518E-7</c:v>
                </c:pt>
                <c:pt idx="643">
                  <c:v>-3.8589412101629897E-7</c:v>
                </c:pt>
                <c:pt idx="644">
                  <c:v>-3.9326189021604167E-7</c:v>
                </c:pt>
                <c:pt idx="645">
                  <c:v>-4.0012200152515393E-7</c:v>
                </c:pt>
                <c:pt idx="646">
                  <c:v>-4.0648391522244063E-7</c:v>
                </c:pt>
                <c:pt idx="647">
                  <c:v>-4.123814578307934E-7</c:v>
                </c:pt>
                <c:pt idx="648">
                  <c:v>-4.1787540463735665E-7</c:v>
                </c:pt>
                <c:pt idx="649">
                  <c:v>-4.2305549853567185E-7</c:v>
                </c:pt>
                <c:pt idx="650">
                  <c:v>-4.2804176000973796E-7</c:v>
                </c:pt>
                <c:pt idx="651">
                  <c:v>-4.3298499511280485E-7</c:v>
                </c:pt>
                <c:pt idx="652">
                  <c:v>-4.3806657393301236E-7</c:v>
                </c:pt>
                <c:pt idx="653">
                  <c:v>-4.4349746614692362E-7</c:v>
                </c:pt>
                <c:pt idx="654">
                  <c:v>-4.4951678518862932E-7</c:v>
                </c:pt>
                <c:pt idx="655">
                  <c:v>-4.5639003169318697E-7</c:v>
                </c:pt>
                <c:pt idx="656">
                  <c:v>-4.6440729684849111E-7</c:v>
                </c:pt>
                <c:pt idx="657">
                  <c:v>-4.7388184142448697E-7</c:v>
                </c:pt>
                <c:pt idx="658">
                  <c:v>-4.8514930552056934E-7</c:v>
                </c:pt>
                <c:pt idx="659">
                  <c:v>-4.9856797980490415E-7</c:v>
                </c:pt>
                <c:pt idx="660">
                  <c:v>-5.1452039357801674E-7</c:v>
                </c:pt>
                <c:pt idx="661">
                  <c:v>-5.3341639359019616E-7</c:v>
                </c:pt>
                <c:pt idx="662">
                  <c:v>-5.5569787007209842E-7</c:v>
                </c:pt>
                <c:pt idx="663">
                  <c:v>-5.8184496629551141E-7</c:v>
                </c:pt>
                <c:pt idx="664">
                  <c:v>-6.1238366966513188E-7</c:v>
                </c:pt>
                <c:pt idx="665">
                  <c:v>-6.4789419534919387E-7</c:v>
                </c:pt>
                <c:pt idx="666">
                  <c:v>-6.8901970682726543E-7</c:v>
                </c:pt>
                <c:pt idx="667">
                  <c:v>-7.3647446860049415E-7</c:v>
                </c:pt>
                <c:pt idx="668">
                  <c:v>-7.9105054252226335E-7</c:v>
                </c:pt>
                <c:pt idx="669">
                  <c:v>-8.5362197431480557E-7</c:v>
                </c:pt>
                <c:pt idx="670">
                  <c:v>-9.2514522789929657E-7</c:v>
                </c:pt>
                <c:pt idx="671">
                  <c:v>-1.0066548911902616E-6</c:v>
                </c:pt>
                <c:pt idx="672">
                  <c:v>-1.0992534397460641E-6</c:v>
                </c:pt>
                <c:pt idx="673">
                  <c:v>-1.204094246345E-6</c:v>
                </c:pt>
                <c:pt idx="674">
                  <c:v>-1.3223571764109447E-6</c:v>
                </c:pt>
                <c:pt idx="675">
                  <c:v>-1.4552163478668615E-6</c:v>
                </c:pt>
                <c:pt idx="676">
                  <c:v>-1.6038003374463824E-6</c:v>
                </c:pt>
                <c:pt idx="677">
                  <c:v>-1.769145348351274E-6</c:v>
                </c:pt>
                <c:pt idx="678">
                  <c:v>-1.952142623524175E-6</c:v>
                </c:pt>
                <c:pt idx="679">
                  <c:v>-2.1534817623998672E-6</c:v>
                </c:pt>
                <c:pt idx="680">
                  <c:v>-2.3735924999738999E-6</c:v>
                </c:pt>
                <c:pt idx="681">
                  <c:v>-2.6125875929283262E-6</c:v>
                </c:pt>
                <c:pt idx="682">
                  <c:v>-2.870210013182325E-6</c:v>
                </c:pt>
                <c:pt idx="683">
                  <c:v>-3.1457881279872172E-6</c:v>
                </c:pt>
                <c:pt idx="684">
                  <c:v>-3.4382019656419673E-6</c:v>
                </c:pt>
                <c:pt idx="685">
                  <c:v>-3.7458641338122163E-6</c:v>
                </c:pt>
                <c:pt idx="686">
                  <c:v>-4.066717703865671E-6</c:v>
                </c:pt>
                <c:pt idx="687">
                  <c:v>-4.3982529876694065E-6</c:v>
                </c:pt>
                <c:pt idx="688">
                  <c:v>-4.7375442334101399E-6</c:v>
                </c:pt>
                <c:pt idx="689">
                  <c:v>-5.0813060304031013E-6</c:v>
                </c:pt>
                <c:pt idx="690">
                  <c:v>-5.4259677155091779E-6</c:v>
                </c:pt>
                <c:pt idx="691">
                  <c:v>-5.7677631468479503E-6</c:v>
                </c:pt>
                <c:pt idx="692">
                  <c:v>-6.10283184398469E-6</c:v>
                </c:pt>
                <c:pt idx="693">
                  <c:v>-6.427326705652805E-6</c:v>
                </c:pt>
                <c:pt idx="694">
                  <c:v>-6.7375232377074764E-6</c:v>
                </c:pt>
                <c:pt idx="695">
                  <c:v>-7.0299239326295532E-6</c:v>
                </c:pt>
                <c:pt idx="696">
                  <c:v>-7.3013531087085175E-6</c:v>
                </c:pt>
                <c:pt idx="697">
                  <c:v>-7.5490365106287726E-6</c:v>
                </c:pt>
                <c:pt idx="698">
                  <c:v>-7.7706620909969742E-6</c:v>
                </c:pt>
                <c:pt idx="699">
                  <c:v>-7.9644194836027308E-6</c:v>
                </c:pt>
                <c:pt idx="700">
                  <c:v>-8.1290158902787707E-6</c:v>
                </c:pt>
                <c:pt idx="701">
                  <c:v>-8.263669739281673E-6</c:v>
                </c:pt>
                <c:pt idx="702">
                  <c:v>-8.368082794382202E-6</c:v>
                </c:pt>
                <c:pt idx="703">
                  <c:v>-8.4423940513117204E-6</c:v>
                </c:pt>
                <c:pt idx="704">
                  <c:v>-8.4871196889637811E-6</c:v>
                </c:pt>
                <c:pt idx="705">
                  <c:v>-8.5030827694551909E-6</c:v>
                </c:pt>
                <c:pt idx="706">
                  <c:v>-8.4913389828019611E-6</c:v>
                </c:pt>
                <c:pt idx="707">
                  <c:v>-8.4531022366245518E-6</c:v>
                </c:pt>
                <c:pt idx="708">
                  <c:v>-8.3896753861878031E-6</c:v>
                </c:pt>
                <c:pt idx="709">
                  <c:v>-8.3023894975645685E-6</c:v>
                </c:pt>
                <c:pt idx="710">
                  <c:v>-8.1925546927773574E-6</c:v>
                </c:pt>
                <c:pt idx="711">
                  <c:v>-8.0614246491119536E-6</c:v>
                </c:pt>
                <c:pt idx="712">
                  <c:v>-7.9101752179143004E-6</c:v>
                </c:pt>
                <c:pt idx="713">
                  <c:v>-7.7398975764188348E-6</c:v>
                </c:pt>
                <c:pt idx="714">
                  <c:v>-7.5516037653193728E-6</c:v>
                </c:pt>
                <c:pt idx="715">
                  <c:v>-7.3462439161115794E-6</c:v>
                </c:pt>
                <c:pt idx="716">
                  <c:v>-7.1247317153448615E-6</c:v>
                </c:pt>
                <c:pt idx="717">
                  <c:v>-6.8879760942972982E-6</c:v>
                </c:pt>
                <c:pt idx="718">
                  <c:v>-6.6369160318609693E-6</c:v>
                </c:pt>
                <c:pt idx="719">
                  <c:v>-6.3725545958961426E-6</c:v>
                </c:pt>
                <c:pt idx="720">
                  <c:v>-6.0959915199505963E-6</c:v>
                </c:pt>
                <c:pt idx="721">
                  <c:v>-5.8084497308937467E-6</c:v>
                </c:pt>
                <c:pt idx="722">
                  <c:v>-5.5112953564007014E-6</c:v>
                </c:pt>
                <c:pt idx="723">
                  <c:v>-5.2060494598675614E-6</c:v>
                </c:pt>
                <c:pt idx="724">
                  <c:v>-4.8943895588387199E-6</c:v>
                </c:pt>
                <c:pt idx="725">
                  <c:v>-4.578142114004748E-6</c:v>
                </c:pt>
                <c:pt idx="726">
                  <c:v>-4.2592647888227068E-6</c:v>
                </c:pt>
                <c:pt idx="727">
                  <c:v>-3.939820037326447E-6</c:v>
                </c:pt>
                <c:pt idx="728">
                  <c:v>-3.6219405205471194E-6</c:v>
                </c:pt>
                <c:pt idx="729">
                  <c:v>-3.3077884954903857E-6</c:v>
                </c:pt>
                <c:pt idx="730">
                  <c:v>-2.9995103777253682E-6</c:v>
                </c:pt>
                <c:pt idx="731">
                  <c:v>-2.6991894137369851E-6</c:v>
                </c:pt>
                <c:pt idx="732">
                  <c:v>-2.4087980127010461E-6</c:v>
                </c:pt>
                <c:pt idx="733">
                  <c:v>-2.1301522380422942E-6</c:v>
                </c:pt>
                <c:pt idx="734">
                  <c:v>-1.8648706691696636E-6</c:v>
                </c:pt>
                <c:pt idx="735">
                  <c:v>-1.6143391037715943E-6</c:v>
                </c:pt>
                <c:pt idx="736">
                  <c:v>-1.3796834283430637E-6</c:v>
                </c:pt>
                <c:pt idx="737">
                  <c:v>-1.161750559815403E-6</c:v>
                </c:pt>
                <c:pt idx="738">
                  <c:v>-9.6109928737807279E-7</c:v>
                </c:pt>
                <c:pt idx="739">
                  <c:v>-7.7800054835975467E-7</c:v>
                </c:pt>
                <c:pt idx="740">
                  <c:v>-6.1244667078514062E-7</c:v>
                </c:pt>
                <c:pt idx="741">
                  <c:v>-4.6416934958748763E-7</c:v>
                </c:pt>
                <c:pt idx="742">
                  <c:v>-3.326644497598424E-7</c:v>
                </c:pt>
                <c:pt idx="743">
                  <c:v>-2.1722277815500862E-7</c:v>
                </c:pt>
                <c:pt idx="744">
                  <c:v>-1.1696505921841514E-7</c:v>
                </c:pt>
                <c:pt idx="745">
                  <c:v>-3.0878966097154603E-8</c:v>
                </c:pt>
                <c:pt idx="746">
                  <c:v>4.2142867323963093E-8</c:v>
                </c:pt>
                <c:pt idx="747">
                  <c:v>1.03266139063296E-7</c:v>
                </c:pt>
                <c:pt idx="748">
                  <c:v>1.5368011143375736E-7</c:v>
                </c:pt>
                <c:pt idx="749">
                  <c:v>1.9456657736452748E-7</c:v>
                </c:pt>
                <c:pt idx="750">
                  <c:v>2.2707283760636243E-7</c:v>
                </c:pt>
                <c:pt idx="751">
                  <c:v>2.5228976102327051E-7</c:v>
                </c:pt>
                <c:pt idx="752">
                  <c:v>2.7123482497583447E-7</c:v>
                </c:pt>
                <c:pt idx="753">
                  <c:v>2.8483991821887964E-7</c:v>
                </c:pt>
                <c:pt idx="754">
                  <c:v>2.9394428366486001E-7</c:v>
                </c:pt>
                <c:pt idx="755">
                  <c:v>2.9929138562378182E-7</c:v>
                </c:pt>
                <c:pt idx="756">
                  <c:v>3.0152984826452337E-7</c:v>
                </c:pt>
                <c:pt idx="757">
                  <c:v>3.012170972830746E-7</c:v>
                </c:pt>
                <c:pt idx="758">
                  <c:v>2.9882565552855073E-7</c:v>
                </c:pt>
                <c:pt idx="759">
                  <c:v>2.9475108887829925E-7</c:v>
                </c:pt>
                <c:pt idx="760">
                  <c:v>2.8932079102481336E-7</c:v>
                </c:pt>
                <c:pt idx="761">
                  <c:v>2.8280354602061447E-7</c:v>
                </c:pt>
                <c:pt idx="762">
                  <c:v>2.7541883934277765E-7</c:v>
                </c:pt>
                <c:pt idx="763">
                  <c:v>2.6734585272716255E-7</c:v>
                </c:pt>
                <c:pt idx="764">
                  <c:v>2.5873173229947085E-7</c:v>
                </c:pt>
                <c:pt idx="765">
                  <c:v>2.4969881305725202E-7</c:v>
                </c:pt>
                <c:pt idx="766">
                  <c:v>2.4035081374058429E-7</c:v>
                </c:pt>
                <c:pt idx="767">
                  <c:v>2.3077786139273564E-7</c:v>
                </c:pt>
                <c:pt idx="768">
                  <c:v>2.2106030268883555E-7</c:v>
                </c:pt>
                <c:pt idx="769">
                  <c:v>2.1127148265959458E-7</c:v>
                </c:pt>
                <c:pt idx="770">
                  <c:v>2.0147948440476185E-7</c:v>
                </c:pt>
                <c:pt idx="771">
                  <c:v>1.917480184685946E-7</c:v>
                </c:pt>
                <c:pt idx="772">
                  <c:v>1.8213662366720631E-7</c:v>
                </c:pt>
                <c:pt idx="773">
                  <c:v>1.7270033432578825E-7</c:v>
                </c:pt>
                <c:pt idx="774">
                  <c:v>1.6348902645567657E-7</c:v>
                </c:pt>
                <c:pt idx="775">
                  <c:v>1.5454654124043016E-7</c:v>
                </c:pt>
                <c:pt idx="776">
                  <c:v>1.4590985559490315E-7</c:v>
                </c:pt>
                <c:pt idx="777">
                  <c:v>1.3760829346134163E-7</c:v>
                </c:pt>
                <c:pt idx="778">
                  <c:v>1.296630168606505E-7</c:v>
                </c:pt>
                <c:pt idx="779">
                  <c:v>1.2208677267286041E-7</c:v>
                </c:pt>
                <c:pt idx="780">
                  <c:v>1.148840061727354E-7</c:v>
                </c:pt>
                <c:pt idx="781">
                  <c:v>1.0805130476814126E-7</c:v>
                </c:pt>
                <c:pt idx="782">
                  <c:v>1.0157818106667828E-7</c:v>
                </c:pt>
                <c:pt idx="783">
                  <c:v>9.5448131041318394E-8</c:v>
                </c:pt>
                <c:pt idx="784">
                  <c:v>8.9639952044411802E-8</c:v>
                </c:pt>
                <c:pt idx="785">
                  <c:v>8.4129148695208385E-8</c:v>
                </c:pt>
                <c:pt idx="786">
                  <c:v>7.8889466564759425E-8</c:v>
                </c:pt>
                <c:pt idx="787">
                  <c:v>7.3894330507710694E-8</c:v>
                </c:pt>
                <c:pt idx="788">
                  <c:v>6.9118217565386409E-8</c:v>
                </c:pt>
                <c:pt idx="789">
                  <c:v>6.4537854832852655E-8</c:v>
                </c:pt>
                <c:pt idx="790">
                  <c:v>6.0133155915682221E-8</c:v>
                </c:pt>
                <c:pt idx="791">
                  <c:v>5.5887904608153006E-8</c:v>
                </c:pt>
                <c:pt idx="792">
                  <c:v>5.1790159138650727E-8</c:v>
                </c:pt>
                <c:pt idx="793">
                  <c:v>4.7832345320464065E-8</c:v>
                </c:pt>
                <c:pt idx="794">
                  <c:v>4.4011092540462507E-8</c:v>
                </c:pt>
                <c:pt idx="795">
                  <c:v>4.0326845018481962E-8</c:v>
                </c:pt>
                <c:pt idx="796">
                  <c:v>3.6783252697029831E-8</c:v>
                </c:pt>
                <c:pt idx="797">
                  <c:v>3.3386450557998237E-8</c:v>
                </c:pt>
                <c:pt idx="798">
                  <c:v>3.0144238205451274E-8</c:v>
                </c:pt>
                <c:pt idx="799">
                  <c:v>2.7065235962559417E-8</c:v>
                </c:pt>
                <c:pt idx="800">
                  <c:v>2.4158072759365663E-8</c:v>
                </c:pt>
                <c:pt idx="801">
                  <c:v>2.1430635827149879E-8</c:v>
                </c:pt>
                <c:pt idx="802">
                  <c:v>1.8889436816749439E-8</c:v>
                </c:pt>
                <c:pt idx="803">
                  <c:v>1.6539106940723537E-8</c:v>
                </c:pt>
                <c:pt idx="804">
                  <c:v>1.4382040922535028E-8</c:v>
                </c:pt>
                <c:pt idx="805">
                  <c:v>1.2418195718283339E-8</c:v>
                </c:pt>
                <c:pt idx="806">
                  <c:v>1.0645038162515739E-8</c:v>
                </c:pt>
                <c:pt idx="807">
                  <c:v>9.0576279296627593E-9</c:v>
                </c:pt>
                <c:pt idx="808">
                  <c:v>7.6488091881883885E-9</c:v>
                </c:pt>
                <c:pt idx="809">
                  <c:v>6.4095012892696847E-9</c:v>
                </c:pt>
                <c:pt idx="810">
                  <c:v>5.3290465314194812E-9</c:v>
                </c:pt>
                <c:pt idx="811">
                  <c:v>4.3955937289863431E-9</c:v>
                </c:pt>
                <c:pt idx="812">
                  <c:v>3.5965022705228606E-9</c:v>
                </c:pt>
                <c:pt idx="813">
                  <c:v>2.9187250097734983E-9</c:v>
                </c:pt>
                <c:pt idx="814">
                  <c:v>2.3491709831786349E-9</c:v>
                </c:pt>
                <c:pt idx="815">
                  <c:v>1.8750208124871242E-9</c:v>
                </c:pt>
                <c:pt idx="816">
                  <c:v>1.4839913011062231E-9</c:v>
                </c:pt>
                <c:pt idx="817">
                  <c:v>1.1645463245447354E-9</c:v>
                </c:pt>
                <c:pt idx="818">
                  <c:v>9.0604682902267011E-10</c:v>
                </c:pt>
                <c:pt idx="819">
                  <c:v>6.9884903751695857E-10</c:v>
                </c:pt>
                <c:pt idx="820">
                  <c:v>5.3435103709613924E-10</c:v>
                </c:pt>
                <c:pt idx="821">
                  <c:v>4.0500002438694786E-10</c:v>
                </c:pt>
                <c:pt idx="822">
                  <c:v>3.0425838248839416E-10</c:v>
                </c:pt>
                <c:pt idx="823">
                  <c:v>2.2655156499408675E-10</c:v>
                </c:pt>
                <c:pt idx="824">
                  <c:v>1.671880828477517E-10</c:v>
                </c:pt>
                <c:pt idx="825">
                  <c:v>1.2227469086171932E-10</c:v>
                </c:pt>
                <c:pt idx="826">
                  <c:v>8.8622171677422179E-11</c:v>
                </c:pt>
                <c:pt idx="827">
                  <c:v>6.365049122618375E-11</c:v>
                </c:pt>
                <c:pt idx="828">
                  <c:v>4.5299762325312208E-11</c:v>
                </c:pt>
                <c:pt idx="829">
                  <c:v>3.1945669871493839E-11</c:v>
                </c:pt>
                <c:pt idx="830">
                  <c:v>2.2321923358529396E-11</c:v>
                </c:pt>
                <c:pt idx="831">
                  <c:v>1.5453937454869543E-11</c:v>
                </c:pt>
                <c:pt idx="832">
                  <c:v>1.0600289592993039E-11</c:v>
                </c:pt>
                <c:pt idx="833">
                  <c:v>7.2036530304523469E-12</c:v>
                </c:pt>
                <c:pt idx="834">
                  <c:v>4.8498860040939585E-12</c:v>
                </c:pt>
                <c:pt idx="835">
                  <c:v>3.2346801267461918E-12</c:v>
                </c:pt>
                <c:pt idx="836">
                  <c:v>2.1371568126564029E-12</c:v>
                </c:pt>
                <c:pt idx="837">
                  <c:v>1.3987355592556664E-12</c:v>
                </c:pt>
                <c:pt idx="838">
                  <c:v>9.0673472383603401E-13</c:v>
                </c:pt>
                <c:pt idx="839">
                  <c:v>5.8218231476070094E-13</c:v>
                </c:pt>
                <c:pt idx="840">
                  <c:v>3.7016143740689561E-13</c:v>
                </c:pt>
                <c:pt idx="841">
                  <c:v>2.3303932350381783E-13</c:v>
                </c:pt>
                <c:pt idx="842">
                  <c:v>1.4520606270332161E-13</c:v>
                </c:pt>
                <c:pt idx="843">
                  <c:v>8.9535452196489374E-14</c:v>
                </c:pt>
                <c:pt idx="844">
                  <c:v>5.4560898766980692E-14</c:v>
                </c:pt>
                <c:pt idx="845">
                  <c:v>3.2763492468986056E-14</c:v>
                </c:pt>
                <c:pt idx="846">
                  <c:v>1.9369919743288009E-14</c:v>
                </c:pt>
                <c:pt idx="847">
                  <c:v>1.122943984621047E-14</c:v>
                </c:pt>
                <c:pt idx="848">
                  <c:v>6.302879850998337E-15</c:v>
                </c:pt>
                <c:pt idx="849">
                  <c:v>3.3964855621537635E-15</c:v>
                </c:pt>
                <c:pt idx="850">
                  <c:v>1.6414864515723085E-15</c:v>
                </c:pt>
                <c:pt idx="851">
                  <c:v>6.4845235780978902E-16</c:v>
                </c:pt>
                <c:pt idx="852">
                  <c:v>4.064548621483831E-17</c:v>
                </c:pt>
                <c:pt idx="853">
                  <c:v>-2.7466988286658648E-16</c:v>
                </c:pt>
                <c:pt idx="854">
                  <c:v>-4.8465567145932361E-16</c:v>
                </c:pt>
                <c:pt idx="855">
                  <c:v>-5.6771739677083453E-16</c:v>
                </c:pt>
                <c:pt idx="856">
                  <c:v>-6.4420346962020327E-16</c:v>
                </c:pt>
                <c:pt idx="857">
                  <c:v>-6.4420346962020327E-16</c:v>
                </c:pt>
                <c:pt idx="858">
                  <c:v>-6.4420346962020327E-16</c:v>
                </c:pt>
                <c:pt idx="859">
                  <c:v>-6.4420346962020327E-16</c:v>
                </c:pt>
                <c:pt idx="860">
                  <c:v>-6.4420346962020327E-16</c:v>
                </c:pt>
                <c:pt idx="861">
                  <c:v>-6.4420346962020327E-16</c:v>
                </c:pt>
                <c:pt idx="862">
                  <c:v>-6.4420346962020327E-16</c:v>
                </c:pt>
                <c:pt idx="863">
                  <c:v>-6.4420346962020327E-16</c:v>
                </c:pt>
                <c:pt idx="864">
                  <c:v>-6.4420346962020327E-16</c:v>
                </c:pt>
                <c:pt idx="865">
                  <c:v>-6.4420346962020327E-16</c:v>
                </c:pt>
                <c:pt idx="866">
                  <c:v>-6.4420346962020327E-16</c:v>
                </c:pt>
                <c:pt idx="867">
                  <c:v>-6.4420346962020327E-16</c:v>
                </c:pt>
                <c:pt idx="868">
                  <c:v>-6.4420346962020327E-16</c:v>
                </c:pt>
                <c:pt idx="869">
                  <c:v>-6.4420346962020327E-16</c:v>
                </c:pt>
                <c:pt idx="870">
                  <c:v>-6.4420346962020327E-16</c:v>
                </c:pt>
                <c:pt idx="871">
                  <c:v>-6.4420346962020327E-16</c:v>
                </c:pt>
                <c:pt idx="872">
                  <c:v>-6.4420346962020327E-16</c:v>
                </c:pt>
                <c:pt idx="873">
                  <c:v>-6.4420346962020327E-16</c:v>
                </c:pt>
                <c:pt idx="874">
                  <c:v>-6.4420346962020327E-16</c:v>
                </c:pt>
                <c:pt idx="875">
                  <c:v>-6.4420346962020327E-16</c:v>
                </c:pt>
                <c:pt idx="876">
                  <c:v>-6.4420346962020327E-16</c:v>
                </c:pt>
                <c:pt idx="877">
                  <c:v>-6.4420346962020327E-16</c:v>
                </c:pt>
                <c:pt idx="878">
                  <c:v>-6.4420346962020327E-16</c:v>
                </c:pt>
                <c:pt idx="879">
                  <c:v>-6.4420346962020327E-16</c:v>
                </c:pt>
                <c:pt idx="880">
                  <c:v>-6.4420346962020327E-16</c:v>
                </c:pt>
                <c:pt idx="881">
                  <c:v>-6.4420346962020327E-16</c:v>
                </c:pt>
                <c:pt idx="882">
                  <c:v>-6.4420346962020327E-16</c:v>
                </c:pt>
                <c:pt idx="883">
                  <c:v>-6.4420346962020327E-16</c:v>
                </c:pt>
                <c:pt idx="884">
                  <c:v>-6.4420346962020327E-16</c:v>
                </c:pt>
                <c:pt idx="885">
                  <c:v>-6.4420346962020327E-16</c:v>
                </c:pt>
                <c:pt idx="886">
                  <c:v>-6.4420346962020327E-16</c:v>
                </c:pt>
                <c:pt idx="887">
                  <c:v>-6.4420346962020327E-16</c:v>
                </c:pt>
                <c:pt idx="888">
                  <c:v>-6.4420346962020327E-16</c:v>
                </c:pt>
                <c:pt idx="889">
                  <c:v>-6.4420346962020327E-16</c:v>
                </c:pt>
                <c:pt idx="890">
                  <c:v>-6.4420346962020327E-16</c:v>
                </c:pt>
                <c:pt idx="891">
                  <c:v>-6.4420346962020327E-16</c:v>
                </c:pt>
                <c:pt idx="892">
                  <c:v>-6.4420346962020327E-16</c:v>
                </c:pt>
                <c:pt idx="893">
                  <c:v>-6.4420346962020327E-16</c:v>
                </c:pt>
                <c:pt idx="894">
                  <c:v>-6.4420346962020327E-16</c:v>
                </c:pt>
                <c:pt idx="895">
                  <c:v>-6.4420346962020327E-16</c:v>
                </c:pt>
                <c:pt idx="896">
                  <c:v>-6.4420346962020327E-16</c:v>
                </c:pt>
                <c:pt idx="897">
                  <c:v>-6.4420346962020327E-16</c:v>
                </c:pt>
                <c:pt idx="898">
                  <c:v>-6.4420346962020327E-16</c:v>
                </c:pt>
                <c:pt idx="899">
                  <c:v>-6.4420346962020327E-16</c:v>
                </c:pt>
                <c:pt idx="900">
                  <c:v>-6.4420346962020327E-16</c:v>
                </c:pt>
                <c:pt idx="901">
                  <c:v>-6.4420346962020327E-16</c:v>
                </c:pt>
                <c:pt idx="902">
                  <c:v>-6.4420346962020327E-16</c:v>
                </c:pt>
                <c:pt idx="903">
                  <c:v>-6.4420346962020327E-16</c:v>
                </c:pt>
                <c:pt idx="904">
                  <c:v>-6.4420346962020327E-16</c:v>
                </c:pt>
                <c:pt idx="905">
                  <c:v>-6.4420346962020327E-16</c:v>
                </c:pt>
                <c:pt idx="906">
                  <c:v>-6.4420346962020327E-16</c:v>
                </c:pt>
                <c:pt idx="907">
                  <c:v>-6.4420346962020327E-16</c:v>
                </c:pt>
                <c:pt idx="908">
                  <c:v>-6.4420346962020327E-16</c:v>
                </c:pt>
                <c:pt idx="909">
                  <c:v>-6.4420346962020327E-16</c:v>
                </c:pt>
                <c:pt idx="910">
                  <c:v>-6.4420346962020327E-16</c:v>
                </c:pt>
                <c:pt idx="911">
                  <c:v>-6.4420346962020327E-16</c:v>
                </c:pt>
                <c:pt idx="912">
                  <c:v>-6.4420346962020327E-16</c:v>
                </c:pt>
                <c:pt idx="913">
                  <c:v>-6.4420346962020327E-16</c:v>
                </c:pt>
                <c:pt idx="914">
                  <c:v>-6.4420346962020327E-16</c:v>
                </c:pt>
                <c:pt idx="915">
                  <c:v>-6.4420346962020327E-16</c:v>
                </c:pt>
                <c:pt idx="916">
                  <c:v>-6.4420346962020327E-16</c:v>
                </c:pt>
                <c:pt idx="917">
                  <c:v>-6.4420346962020327E-16</c:v>
                </c:pt>
                <c:pt idx="918">
                  <c:v>-6.4420346962020327E-16</c:v>
                </c:pt>
                <c:pt idx="919">
                  <c:v>-6.4420346962020327E-16</c:v>
                </c:pt>
                <c:pt idx="920">
                  <c:v>-6.4420346962020327E-16</c:v>
                </c:pt>
                <c:pt idx="921">
                  <c:v>-6.4420346962020327E-16</c:v>
                </c:pt>
                <c:pt idx="922">
                  <c:v>-6.4420346962020327E-16</c:v>
                </c:pt>
                <c:pt idx="923">
                  <c:v>-6.4420346962020327E-16</c:v>
                </c:pt>
                <c:pt idx="924">
                  <c:v>-6.4420346962020327E-16</c:v>
                </c:pt>
                <c:pt idx="925">
                  <c:v>-6.4420346962020327E-16</c:v>
                </c:pt>
                <c:pt idx="926">
                  <c:v>-6.4420346962020327E-16</c:v>
                </c:pt>
                <c:pt idx="927">
                  <c:v>-6.4420346962020327E-16</c:v>
                </c:pt>
                <c:pt idx="928">
                  <c:v>-6.4420346962020327E-16</c:v>
                </c:pt>
                <c:pt idx="929">
                  <c:v>-6.4420346962020327E-16</c:v>
                </c:pt>
                <c:pt idx="930">
                  <c:v>-6.4420346962020327E-16</c:v>
                </c:pt>
                <c:pt idx="931">
                  <c:v>-6.4420346962020327E-16</c:v>
                </c:pt>
                <c:pt idx="932">
                  <c:v>-6.4420346962020327E-16</c:v>
                </c:pt>
                <c:pt idx="933">
                  <c:v>-6.4420346962020327E-16</c:v>
                </c:pt>
                <c:pt idx="934">
                  <c:v>-6.4420346962020327E-16</c:v>
                </c:pt>
                <c:pt idx="935">
                  <c:v>-6.4420346962020327E-16</c:v>
                </c:pt>
                <c:pt idx="936">
                  <c:v>-6.4420346962020327E-16</c:v>
                </c:pt>
                <c:pt idx="937">
                  <c:v>-6.4420346962020327E-16</c:v>
                </c:pt>
                <c:pt idx="938">
                  <c:v>-6.4420346962020327E-16</c:v>
                </c:pt>
                <c:pt idx="939">
                  <c:v>-6.4420346962020327E-16</c:v>
                </c:pt>
                <c:pt idx="940">
                  <c:v>-6.4420346962020327E-16</c:v>
                </c:pt>
                <c:pt idx="941">
                  <c:v>-6.4420346962020327E-16</c:v>
                </c:pt>
                <c:pt idx="942">
                  <c:v>-6.4420346922879209E-16</c:v>
                </c:pt>
                <c:pt idx="943">
                  <c:v>-6.4420346851915372E-16</c:v>
                </c:pt>
                <c:pt idx="944">
                  <c:v>-6.4420346724535635E-16</c:v>
                </c:pt>
                <c:pt idx="945">
                  <c:v>-6.4420346498165264E-16</c:v>
                </c:pt>
                <c:pt idx="946">
                  <c:v>-6.4420346099879579E-16</c:v>
                </c:pt>
                <c:pt idx="947">
                  <c:v>-6.4420345406087496E-16</c:v>
                </c:pt>
                <c:pt idx="948">
                  <c:v>-6.4420344209567424E-16</c:v>
                </c:pt>
                <c:pt idx="949">
                  <c:v>-6.442034216657414E-16</c:v>
                </c:pt>
                <c:pt idx="950">
                  <c:v>-6.4420338712982424E-16</c:v>
                </c:pt>
                <c:pt idx="951">
                  <c:v>-6.4420332932898287E-16</c:v>
                </c:pt>
                <c:pt idx="952">
                  <c:v>-6.4420323355407585E-16</c:v>
                </c:pt>
                <c:pt idx="953">
                  <c:v>-6.4420307643532476E-16</c:v>
                </c:pt>
                <c:pt idx="954">
                  <c:v>-6.4420282124691386E-16</c:v>
                </c:pt>
                <c:pt idx="955">
                  <c:v>-6.4420241090014744E-16</c:v>
                </c:pt>
                <c:pt idx="956">
                  <c:v>-6.4420175762412675E-16</c:v>
                </c:pt>
                <c:pt idx="957">
                  <c:v>-6.4420072794590162E-16</c:v>
                </c:pt>
                <c:pt idx="958">
                  <c:v>-6.4419912114332871E-16</c:v>
                </c:pt>
                <c:pt idx="959">
                  <c:v>-6.4419663869291192E-16</c:v>
                </c:pt>
                <c:pt idx="960">
                  <c:v>-6.4419284156925546E-16</c:v>
                </c:pt>
                <c:pt idx="961">
                  <c:v>-6.4418709129697011E-16</c:v>
                </c:pt>
                <c:pt idx="962">
                  <c:v>-6.4417846989774058E-16</c:v>
                </c:pt>
                <c:pt idx="963">
                  <c:v>-6.4416567242835009E-16</c:v>
                </c:pt>
                <c:pt idx="964">
                  <c:v>-6.4414686511667026E-16</c:v>
                </c:pt>
                <c:pt idx="965">
                  <c:v>-6.4411950063006152E-16</c:v>
                </c:pt>
                <c:pt idx="966">
                  <c:v>-6.4408008168677413E-16</c:v>
                </c:pt>
                <c:pt idx="967">
                  <c:v>-6.4402386316723725E-16</c:v>
                </c:pt>
                <c:pt idx="968">
                  <c:v>-6.4394448311345379E-16</c:v>
                </c:pt>
                <c:pt idx="969">
                  <c:v>-6.4383351462380023E-16</c:v>
                </c:pt>
                <c:pt idx="970">
                  <c:v>-6.4367993083041253E-16</c:v>
                </c:pt>
                <c:pt idx="971">
                  <c:v>-6.4346948121157535E-16</c:v>
                </c:pt>
                <c:pt idx="972">
                  <c:v>-6.4318397998442257E-16</c:v>
                </c:pt>
                <c:pt idx="973">
                  <c:v>-6.4280051554720749E-16</c:v>
                </c:pt>
                <c:pt idx="974">
                  <c:v>-6.4229059939810931E-16</c:v>
                </c:pt>
                <c:pt idx="975">
                  <c:v>-6.4161927915110628E-16</c:v>
                </c:pt>
                <c:pt idx="976">
                  <c:v>-6.4074425954456699E-16</c:v>
                </c:pt>
                <c:pt idx="977">
                  <c:v>-6.3961508032394023E-16</c:v>
                </c:pt>
                <c:pt idx="978">
                  <c:v>-6.3817241619944351E-16</c:v>
                </c:pt>
                <c:pt idx="979">
                  <c:v>-6.3634757857445165E-16</c:v>
                </c:pt>
                <c:pt idx="980">
                  <c:v>-6.3406229298349765E-16</c:v>
                </c:pt>
                <c:pt idx="981">
                  <c:v>-6.3122885444877596E-16</c:v>
                </c:pt>
                <c:pt idx="982">
                  <c:v>-6.2775073762384757E-16</c:v>
                </c:pt>
                <c:pt idx="983">
                  <c:v>-6.2352374401596173E-16</c:v>
                </c:pt>
                <c:pt idx="984">
                  <c:v>-6.1843774555117333E-16</c:v>
                </c:pt>
                <c:pt idx="985">
                  <c:v>-6.1237906922599223E-16</c:v>
                </c:pt>
                <c:pt idx="986">
                  <c:v>-6.0523351050951533E-16</c:v>
                </c:pt>
                <c:pt idx="987">
                  <c:v>-5.9688994198328677E-16</c:v>
                </c:pt>
                <c:pt idx="988">
                  <c:v>-5.8724444659525744E-16</c:v>
                </c:pt>
                <c:pt idx="989">
                  <c:v>-5.7620481945175448E-16</c:v>
                </c:pt>
                <c:pt idx="990">
                  <c:v>-5.6369528327924659E-16</c:v>
                </c:pt>
                <c:pt idx="991">
                  <c:v>-5.4966117029622351E-16</c:v>
                </c:pt>
                <c:pt idx="992">
                  <c:v>-5.3407333210194573E-16</c:v>
                </c:pt>
                <c:pt idx="993">
                  <c:v>-5.1693202780381936E-16</c:v>
                </c:pt>
                <c:pt idx="994">
                  <c:v>-4.9826999429363512E-16</c:v>
                </c:pt>
                <c:pt idx="995">
                  <c:v>-4.781544845402897E-16</c:v>
                </c:pt>
                <c:pt idx="996">
                  <c:v>-4.5668803979771426E-16</c:v>
                </c:pt>
                <c:pt idx="997">
                  <c:v>-4.340078690526534E-16</c:v>
                </c:pt>
                <c:pt idx="998">
                  <c:v>-4.1028377860693681E-16</c:v>
                </c:pt>
                <c:pt idx="999">
                  <c:v>-3.8571464148852764E-16</c:v>
                </c:pt>
              </c:numCache>
            </c:numRef>
          </c:yVal>
        </c:ser>
        <c:axId val="138320128"/>
        <c:axId val="138752000"/>
      </c:scatterChart>
      <c:valAx>
        <c:axId val="138320128"/>
        <c:scaling>
          <c:orientation val="minMax"/>
          <c:max val="20"/>
          <c:min val="0"/>
        </c:scaling>
        <c:axPos val="b"/>
        <c:numFmt formatCode="General" sourceLinked="0"/>
        <c:tickLblPos val="nextTo"/>
        <c:crossAx val="138752000"/>
        <c:crosses val="autoZero"/>
        <c:crossBetween val="midCat"/>
      </c:valAx>
      <c:valAx>
        <c:axId val="138752000"/>
        <c:scaling>
          <c:orientation val="minMax"/>
          <c:max val="5.000000000000014E-6"/>
          <c:min val="-1.0000000000000028E-5"/>
        </c:scaling>
        <c:delete val="1"/>
        <c:axPos val="l"/>
        <c:numFmt formatCode="0.00E+00" sourceLinked="1"/>
        <c:tickLblPos val="none"/>
        <c:crossAx val="138320128"/>
        <c:crosses val="autoZero"/>
        <c:crossBetween val="midCat"/>
      </c:valAx>
      <c:spPr>
        <a:noFill/>
        <a:ln w="12700">
          <a:solidFill>
            <a:srgbClr val="4F81BD"/>
          </a:solidFill>
        </a:ln>
      </c:spPr>
    </c:plotArea>
    <c:legend>
      <c:legendPos val="r"/>
      <c:layout>
        <c:manualLayout>
          <c:xMode val="edge"/>
          <c:yMode val="edge"/>
          <c:x val="0.19327045657754321"/>
          <c:y val="0.4699095946340045"/>
          <c:w val="0.1441222688492387"/>
          <c:h val="0.16439012168933428"/>
        </c:manualLayout>
      </c:layout>
    </c:legend>
    <c:plotVisOnly val="1"/>
    <c:dispBlanksAs val="gap"/>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3.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94C5AF27-421E-4D7C-AECB-72EE3017292B}" type="datetimeFigureOut">
              <a:rPr lang="en-US" smtClean="0"/>
              <a:pPr/>
              <a:t>9/26/2011</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5E3BDA4F-7F70-4683-A4D0-95049201ADC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8AC11-D21D-4D42-BD7F-1BB308272F36}" type="slidenum">
              <a:rPr lang="en-US" smtClean="0">
                <a:solidFill>
                  <a:prstClr val="black"/>
                </a:solidFill>
              </a:rPr>
              <a:pPr/>
              <a:t>2</a:t>
            </a:fld>
            <a:endParaRPr lang="en-US"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8AC11-D21D-4D42-BD7F-1BB308272F36}" type="slidenum">
              <a:rPr lang="en-US" smtClean="0">
                <a:solidFill>
                  <a:prstClr val="black"/>
                </a:solidFill>
              </a:rPr>
              <a:pPr/>
              <a:t>32</a:t>
            </a:fld>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8AC11-D21D-4D42-BD7F-1BB308272F36}" type="slidenum">
              <a:rPr lang="en-US" smtClean="0">
                <a:solidFill>
                  <a:prstClr val="black"/>
                </a:solidFill>
              </a:rPr>
              <a:pPr/>
              <a:t>37</a:t>
            </a:fld>
            <a:endParaRPr lang="en-US"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8AC11-D21D-4D42-BD7F-1BB308272F36}" type="slidenum">
              <a:rPr lang="en-US" smtClean="0">
                <a:solidFill>
                  <a:prstClr val="black"/>
                </a:solidFill>
              </a:rPr>
              <a:pPr/>
              <a:t>40</a:t>
            </a:fld>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89" name="Rectangle 7"/>
          <p:cNvSpPr txBox="1">
            <a:spLocks noGrp="1" noChangeArrowheads="1"/>
          </p:cNvSpPr>
          <p:nvPr/>
        </p:nvSpPr>
        <p:spPr bwMode="auto">
          <a:xfrm>
            <a:off x="3956350" y="8818597"/>
            <a:ext cx="3027137" cy="463571"/>
          </a:xfrm>
          <a:prstGeom prst="rect">
            <a:avLst/>
          </a:prstGeom>
          <a:noFill/>
          <a:ln w="9525">
            <a:noFill/>
            <a:miter lim="800000"/>
            <a:headEnd/>
            <a:tailEnd/>
          </a:ln>
        </p:spPr>
        <p:txBody>
          <a:bodyPr lIns="92951" tIns="46476" rIns="92951" bIns="46476" anchor="b"/>
          <a:lstStyle/>
          <a:p>
            <a:pPr algn="r" defTabSz="929670" fontAlgn="base">
              <a:spcBef>
                <a:spcPct val="0"/>
              </a:spcBef>
              <a:spcAft>
                <a:spcPct val="0"/>
              </a:spcAft>
            </a:pPr>
            <a:fld id="{E90F35A7-A0B9-43A4-A6B6-33988CE97B71}" type="slidenum">
              <a:rPr lang="en-US" sz="1300">
                <a:solidFill>
                  <a:prstClr val="black"/>
                </a:solidFill>
                <a:latin typeface="Arial" charset="0"/>
                <a:ea typeface="ＭＳ Ｐゴシック" charset="-128"/>
              </a:rPr>
              <a:pPr algn="r" defTabSz="929670" fontAlgn="base">
                <a:spcBef>
                  <a:spcPct val="0"/>
                </a:spcBef>
                <a:spcAft>
                  <a:spcPct val="0"/>
                </a:spcAft>
              </a:pPr>
              <a:t>43</a:t>
            </a:fld>
            <a:endParaRPr lang="en-US" sz="1300" dirty="0">
              <a:solidFill>
                <a:prstClr val="black"/>
              </a:solidFill>
              <a:latin typeface="Arial" charset="0"/>
              <a:ea typeface="ＭＳ Ｐゴシック" charset="-128"/>
            </a:endParaRPr>
          </a:p>
        </p:txBody>
      </p:sp>
      <p:sp>
        <p:nvSpPr>
          <p:cNvPr id="242690" name="Slide Image Placeholder 1"/>
          <p:cNvSpPr>
            <a:spLocks noGrp="1" noRot="1" noChangeAspect="1" noTextEdit="1"/>
          </p:cNvSpPr>
          <p:nvPr>
            <p:ph type="sldImg"/>
          </p:nvPr>
        </p:nvSpPr>
        <p:spPr bwMode="auto">
          <a:noFill/>
          <a:ln>
            <a:solidFill>
              <a:srgbClr val="000000"/>
            </a:solidFill>
            <a:miter lim="800000"/>
            <a:headEnd/>
            <a:tailEnd/>
          </a:ln>
        </p:spPr>
      </p:sp>
      <p:sp>
        <p:nvSpPr>
          <p:cNvPr id="242691" name="Notes Placeholder 2"/>
          <p:cNvSpPr>
            <a:spLocks noGrp="1"/>
          </p:cNvSpPr>
          <p:nvPr>
            <p:ph type="body" idx="1"/>
          </p:nvPr>
        </p:nvSpPr>
        <p:spPr bwMode="auto">
          <a:noFill/>
        </p:spPr>
        <p:txBody>
          <a:bodyPr wrap="square" numCol="1" anchor="t" anchorCtr="0" compatLnSpc="1">
            <a:prstTxWarp prst="textNoShape">
              <a:avLst/>
            </a:prstTxWarp>
          </a:bodyPr>
          <a:lstStyle/>
          <a:p>
            <a:pPr defTabSz="439647"/>
            <a:endParaRPr lang="en-US" dirty="0" smtClean="0"/>
          </a:p>
        </p:txBody>
      </p:sp>
      <p:sp>
        <p:nvSpPr>
          <p:cNvPr id="242692" name="Slide Number Placeholder 3"/>
          <p:cNvSpPr txBox="1">
            <a:spLocks noGrp="1"/>
          </p:cNvSpPr>
          <p:nvPr/>
        </p:nvSpPr>
        <p:spPr bwMode="auto">
          <a:xfrm>
            <a:off x="3956350" y="8818597"/>
            <a:ext cx="3027137" cy="463571"/>
          </a:xfrm>
          <a:prstGeom prst="rect">
            <a:avLst/>
          </a:prstGeom>
          <a:noFill/>
          <a:ln w="9525">
            <a:noFill/>
            <a:miter lim="800000"/>
            <a:headEnd/>
            <a:tailEnd/>
          </a:ln>
        </p:spPr>
        <p:txBody>
          <a:bodyPr lIns="92951" tIns="46476" rIns="92951" bIns="46476" anchor="b"/>
          <a:lstStyle/>
          <a:p>
            <a:pPr algn="r" defTabSz="464072" fontAlgn="base">
              <a:spcBef>
                <a:spcPct val="0"/>
              </a:spcBef>
              <a:spcAft>
                <a:spcPct val="0"/>
              </a:spcAft>
            </a:pPr>
            <a:fld id="{5114B7DD-D8E6-4DF7-8452-841BCC2ED14F}" type="slidenum">
              <a:rPr lang="en-US" sz="1300">
                <a:solidFill>
                  <a:prstClr val="black"/>
                </a:solidFill>
                <a:ea typeface="ＭＳ Ｐゴシック" charset="-128"/>
              </a:rPr>
              <a:pPr algn="r" defTabSz="464072" fontAlgn="base">
                <a:spcBef>
                  <a:spcPct val="0"/>
                </a:spcBef>
                <a:spcAft>
                  <a:spcPct val="0"/>
                </a:spcAft>
              </a:pPr>
              <a:t>43</a:t>
            </a:fld>
            <a:endParaRPr lang="en-US" sz="1300" dirty="0">
              <a:solidFill>
                <a:prstClr val="black"/>
              </a:solidFill>
              <a:ea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8AC11-D21D-4D42-BD7F-1BB308272F36}" type="slidenum">
              <a:rPr lang="en-US" smtClean="0">
                <a:solidFill>
                  <a:prstClr val="black"/>
                </a:solidFill>
              </a:rPr>
              <a:pPr/>
              <a:t>47</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E88F79C-0221-4928-87F4-1B0FB69E75CD}" type="slidenum">
              <a:rPr lang="en-US" smtClean="0">
                <a:solidFill>
                  <a:srgbClr val="000000"/>
                </a:solidFill>
              </a:rPr>
              <a:pPr>
                <a:defRPr/>
              </a:pPr>
              <a:t>49</a:t>
            </a:fld>
            <a:endParaRPr lang="en-US">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8AC11-D21D-4D42-BD7F-1BB308272F36}" type="slidenum">
              <a:rPr lang="en-US" smtClean="0">
                <a:solidFill>
                  <a:prstClr val="black"/>
                </a:solidFill>
              </a:rPr>
              <a:pPr/>
              <a:t>8</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8AC11-D21D-4D42-BD7F-1BB308272F36}" type="slidenum">
              <a:rPr lang="en-US" smtClean="0">
                <a:solidFill>
                  <a:prstClr val="black"/>
                </a:solidFill>
              </a:rPr>
              <a:pPr/>
              <a:t>17</a:t>
            </a:fld>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E88F79C-0221-4928-87F4-1B0FB69E75CD}" type="slidenum">
              <a:rPr lang="en-US" smtClean="0">
                <a:solidFill>
                  <a:prstClr val="black"/>
                </a:solidFill>
              </a:rPr>
              <a:pPr>
                <a:defRPr/>
              </a:pPr>
              <a:t>18</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FF3C07-1631-4772-A497-E1CDD6B03484}" type="slidenum">
              <a:rPr lang="en-US"/>
              <a:pPr/>
              <a:t>20</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8AC11-D21D-4D42-BD7F-1BB308272F36}" type="slidenum">
              <a:rPr lang="en-US" smtClean="0">
                <a:solidFill>
                  <a:prstClr val="black"/>
                </a:solidFill>
              </a:rPr>
              <a:pPr/>
              <a:t>25</a:t>
            </a:fld>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42C84B5D-CCA7-4337-9064-57B2B9ADAA60}" type="slidenum">
              <a:rPr lang="en-US">
                <a:solidFill>
                  <a:prstClr val="black"/>
                </a:solidFill>
              </a:rPr>
              <a:pPr/>
              <a:t>27</a:t>
            </a:fld>
            <a:endParaRPr lang="en-US">
              <a:solidFill>
                <a:prstClr val="black"/>
              </a:solidFill>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xfrm>
            <a:off x="931334" y="4409758"/>
            <a:ext cx="5122333" cy="4177665"/>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F1C548-066D-4038-9618-DAB133AAA47C}" type="slidenum">
              <a:rPr lang="en-US" smtClean="0">
                <a:solidFill>
                  <a:prstClr val="black"/>
                </a:solidFill>
              </a:rPr>
              <a:pPr/>
              <a:t>28</a:t>
            </a:fld>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48AC11-D21D-4D42-BD7F-1BB308272F36}" type="slidenum">
              <a:rPr lang="en-US" smtClean="0">
                <a:solidFill>
                  <a:prstClr val="black"/>
                </a:solidFill>
              </a:rPr>
              <a:pPr/>
              <a:t>29</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A282E26-20CC-469F-952E-76CA4B17B3E0}"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FDAE4D2-E4FA-4427-ADA8-C3844D5A889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53923DA-4B3E-4DDB-84E2-2D269A502DF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E8DFDC3-019B-45FF-B010-E6D2D5BC60E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08AC6C2-E893-4217-A4D2-772E62B880F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prstClr val="black">
                  <a:tint val="75000"/>
                </a:prstClr>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prstClr val="black">
                  <a:tint val="75000"/>
                </a:prstClr>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B7D7073-6B86-49F7-A619-3A556FE0D851}"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endParaRPr lang="en-US"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9A4EEEF8-8D4B-47B1-983C-4711B1697F70}"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E5129E9-8BA3-F945-8052-F2DB1C39C97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8297249-7604-4A25-B8A8-DF2A595F9F3D}"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C848BE8-A35E-4138-8FF4-5F0CE3186CFB}"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7ABE2516-3587-48D2-B6AD-FFEF8BE12699}"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8297249-7604-4A25-B8A8-DF2A595F9F3D}"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8297249-7604-4A25-B8A8-DF2A595F9F3D}"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F8297249-7604-4A25-B8A8-DF2A595F9F3D}"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D3C1A39B-3E1B-4E8D-A960-DBAD5D7DCB3C}"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1D71C68-891F-41FB-BB0A-3FE1D615B7FA}"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solidFill>
                <a:srgbClr val="4F81BD"/>
              </a:solidFill>
            </a:endParaRPr>
          </a:p>
        </p:txBody>
      </p:sp>
      <p:sp>
        <p:nvSpPr>
          <p:cNvPr id="3" name="Rectangle 5"/>
          <p:cNvSpPr>
            <a:spLocks noGrp="1" noChangeArrowheads="1"/>
          </p:cNvSpPr>
          <p:nvPr>
            <p:ph type="ftr" sz="quarter" idx="11"/>
          </p:nvPr>
        </p:nvSpPr>
        <p:spPr>
          <a:ln/>
        </p:spPr>
        <p:txBody>
          <a:bodyPr/>
          <a:lstStyle>
            <a:lvl1pPr>
              <a:defRPr/>
            </a:lvl1pPr>
          </a:lstStyle>
          <a:p>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8553272E-A98E-4D60-A5F6-36F792DF569D}"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E60987C-486C-4915-99CD-A73B9C3FE09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43012F0-F20F-4F01-A931-1EE1C569DE7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21FD30A-AC55-4707-90E1-7FF957B57622}"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21FD30A-AC55-4707-90E1-7FF957B57622}"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srgbClr val="8071B4"/>
              </a:solidFill>
            </a:endParaRPr>
          </a:p>
        </p:txBody>
      </p:sp>
      <p:sp>
        <p:nvSpPr>
          <p:cNvPr id="3" name="Footer Placeholder 2"/>
          <p:cNvSpPr>
            <a:spLocks noGrp="1"/>
          </p:cNvSpPr>
          <p:nvPr>
            <p:ph type="ftr" sz="quarter" idx="11"/>
          </p:nvPr>
        </p:nvSpPr>
        <p:spPr/>
        <p:txBody>
          <a:bodyPr/>
          <a:lstStyle/>
          <a:p>
            <a:endParaRPr lang="en-US">
              <a:solidFill>
                <a:srgbClr val="322F31"/>
              </a:solidFill>
            </a:endParaRPr>
          </a:p>
        </p:txBody>
      </p:sp>
      <p:sp>
        <p:nvSpPr>
          <p:cNvPr id="4" name="Slide Number Placeholder 3"/>
          <p:cNvSpPr>
            <a:spLocks noGrp="1"/>
          </p:cNvSpPr>
          <p:nvPr>
            <p:ph type="sldNum" sz="quarter" idx="12"/>
          </p:nvPr>
        </p:nvSpPr>
        <p:spPr/>
        <p:txBody>
          <a:bodyPr/>
          <a:lstStyle/>
          <a:p>
            <a:fld id="{644448E4-A1FE-489D-8484-590753054700}"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1"/>
            <a:ext cx="8382000" cy="685800"/>
          </a:xfrm>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18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4"/>
          <p:cNvSpPr>
            <a:spLocks noGrp="1"/>
          </p:cNvSpPr>
          <p:nvPr>
            <p:ph type="sldNum" sz="quarter" idx="10"/>
          </p:nvPr>
        </p:nvSpPr>
        <p:spPr>
          <a:xfrm>
            <a:off x="0" y="6553200"/>
            <a:ext cx="457200" cy="304800"/>
          </a:xfrm>
        </p:spPr>
        <p:txBody>
          <a:bodyPr/>
          <a:lstStyle>
            <a:lvl1pPr>
              <a:defRPr/>
            </a:lvl1pPr>
          </a:lstStyle>
          <a:p>
            <a:fld id="{24A4F5CA-5F0E-4953-A523-6B1E0001F031}" type="slidenum">
              <a:rPr lang="en-US" smtClean="0"/>
              <a:pPr/>
              <a:t>‹#›</a:t>
            </a:fld>
            <a:endParaRPr lang="en-US"/>
          </a:p>
        </p:txBody>
      </p:sp>
    </p:spTree>
    <p:extLst>
      <p:ext uri="{BB962C8B-B14F-4D97-AF65-F5344CB8AC3E}">
        <p14:creationId xmlns:p14="http://schemas.microsoft.com/office/powerpoint/2010/main" xmlns="" val="355188526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2723" y="87923"/>
            <a:ext cx="7391400" cy="914400"/>
          </a:xfrm>
        </p:spPr>
        <p:txBody>
          <a:bodyPr>
            <a:normAutofit/>
          </a:bodyPr>
          <a:lstStyle>
            <a:lvl1pPr algn="l">
              <a:defRPr sz="4000"/>
            </a:lvl1pPr>
          </a:lstStyle>
          <a:p>
            <a:r>
              <a:rPr lang="en-US" dirty="0" smtClean="0"/>
              <a:t>Click to edit Master title style</a:t>
            </a:r>
            <a:endParaRPr lang="en-US" dirty="0"/>
          </a:p>
        </p:txBody>
      </p:sp>
      <p:sp>
        <p:nvSpPr>
          <p:cNvPr id="3" name="Content Placeholder 2"/>
          <p:cNvSpPr>
            <a:spLocks noGrp="1"/>
          </p:cNvSpPr>
          <p:nvPr>
            <p:ph idx="1"/>
          </p:nvPr>
        </p:nvSpPr>
        <p:spPr>
          <a:xfrm>
            <a:off x="381000" y="1219200"/>
            <a:ext cx="8305800" cy="5029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569075"/>
            <a:ext cx="1371600" cy="365125"/>
          </a:xfrm>
          <a:prstGeom prst="rect">
            <a:avLst/>
          </a:prstGeom>
        </p:spPr>
        <p:txBody>
          <a:bodyPr/>
          <a:lstStyle>
            <a:lvl1pPr>
              <a:defRPr/>
            </a:lvl1pPr>
          </a:lstStyle>
          <a:p>
            <a:endParaRPr lang="en-US" dirty="0">
              <a:solidFill>
                <a:prstClr val="black"/>
              </a:solidFill>
            </a:endParaRPr>
          </a:p>
        </p:txBody>
      </p:sp>
      <p:sp>
        <p:nvSpPr>
          <p:cNvPr id="5" name="Footer Placeholder 4"/>
          <p:cNvSpPr>
            <a:spLocks noGrp="1"/>
          </p:cNvSpPr>
          <p:nvPr>
            <p:ph type="ftr" sz="quarter" idx="11"/>
          </p:nvPr>
        </p:nvSpPr>
        <p:spPr>
          <a:xfrm>
            <a:off x="1963093" y="6563762"/>
            <a:ext cx="5257800" cy="365125"/>
          </a:xfrm>
          <a:prstGeom prst="rect">
            <a:avLst/>
          </a:prstGeom>
        </p:spPr>
        <p:txBody>
          <a:bodyPr/>
          <a:lstStyle>
            <a:lvl1pPr algn="ctr">
              <a:defRPr/>
            </a:lvl1pPr>
          </a:lstStyle>
          <a:p>
            <a:endParaRPr lang="en-US" dirty="0">
              <a:solidFill>
                <a:prstClr val="black"/>
              </a:solidFill>
            </a:endParaRPr>
          </a:p>
        </p:txBody>
      </p:sp>
      <p:sp>
        <p:nvSpPr>
          <p:cNvPr id="6" name="Slide Number Placeholder 5"/>
          <p:cNvSpPr>
            <a:spLocks noGrp="1"/>
          </p:cNvSpPr>
          <p:nvPr>
            <p:ph type="sldNum" sz="quarter" idx="12"/>
          </p:nvPr>
        </p:nvSpPr>
        <p:spPr>
          <a:xfrm>
            <a:off x="7799560" y="6579637"/>
            <a:ext cx="914400" cy="365125"/>
          </a:xfrm>
        </p:spPr>
        <p:txBody>
          <a:bodyPr/>
          <a:lstStyle/>
          <a:p>
            <a:fld id="{9B48AAD8-6CD3-42FA-A537-8DCD176E3E97}" type="slidenum">
              <a:rPr lang="en-US" smtClean="0">
                <a:solidFill>
                  <a:prstClr val="black">
                    <a:tint val="75000"/>
                  </a:prstClr>
                </a:solidFill>
              </a:rPr>
              <a:pPr/>
              <a:t>‹#›</a:t>
            </a:fld>
            <a:endParaRPr lang="en-US">
              <a:solidFill>
                <a:prstClr val="black">
                  <a:tint val="75000"/>
                </a:prstClr>
              </a:solidFill>
            </a:endParaRPr>
          </a:p>
        </p:txBody>
      </p:sp>
      <p:cxnSp>
        <p:nvCxnSpPr>
          <p:cNvPr id="11" name="Straight Connector 10"/>
          <p:cNvCxnSpPr>
            <a:cxnSpLocks noChangeShapeType="1"/>
          </p:cNvCxnSpPr>
          <p:nvPr userDrawn="1"/>
        </p:nvCxnSpPr>
        <p:spPr bwMode="auto">
          <a:xfrm>
            <a:off x="0" y="1066800"/>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cxnSp>
        <p:nvCxnSpPr>
          <p:cNvPr id="12" name="Straight Connector 11"/>
          <p:cNvCxnSpPr>
            <a:cxnSpLocks noChangeShapeType="1"/>
          </p:cNvCxnSpPr>
          <p:nvPr userDrawn="1"/>
        </p:nvCxnSpPr>
        <p:spPr bwMode="auto">
          <a:xfrm>
            <a:off x="0" y="6399212"/>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2723" y="87923"/>
            <a:ext cx="7391400" cy="914400"/>
          </a:xfrm>
        </p:spPr>
        <p:txBody>
          <a:bodyPr>
            <a:normAutofit/>
          </a:bodyPr>
          <a:lstStyle>
            <a:lvl1pPr algn="l">
              <a:defRPr sz="4000"/>
            </a:lvl1pPr>
          </a:lstStyle>
          <a:p>
            <a:r>
              <a:rPr lang="en-US" dirty="0" smtClean="0"/>
              <a:t>Click to edit Master title style</a:t>
            </a:r>
            <a:endParaRPr lang="en-US" dirty="0"/>
          </a:p>
        </p:txBody>
      </p:sp>
      <p:sp>
        <p:nvSpPr>
          <p:cNvPr id="3" name="Content Placeholder 2"/>
          <p:cNvSpPr>
            <a:spLocks noGrp="1"/>
          </p:cNvSpPr>
          <p:nvPr>
            <p:ph idx="1"/>
          </p:nvPr>
        </p:nvSpPr>
        <p:spPr>
          <a:xfrm>
            <a:off x="381000" y="1219200"/>
            <a:ext cx="8305800" cy="5029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569075"/>
            <a:ext cx="1371600" cy="365125"/>
          </a:xfrm>
          <a:prstGeom prst="rect">
            <a:avLst/>
          </a:prstGeom>
        </p:spPr>
        <p:txBody>
          <a:bodyPr/>
          <a:lstStyle>
            <a:lvl1pPr>
              <a:defRPr/>
            </a:lvl1pPr>
          </a:lstStyle>
          <a:p>
            <a:endParaRPr lang="en-US" dirty="0">
              <a:solidFill>
                <a:prstClr val="black"/>
              </a:solidFill>
            </a:endParaRPr>
          </a:p>
        </p:txBody>
      </p:sp>
      <p:sp>
        <p:nvSpPr>
          <p:cNvPr id="5" name="Footer Placeholder 4"/>
          <p:cNvSpPr>
            <a:spLocks noGrp="1"/>
          </p:cNvSpPr>
          <p:nvPr>
            <p:ph type="ftr" sz="quarter" idx="11"/>
          </p:nvPr>
        </p:nvSpPr>
        <p:spPr>
          <a:xfrm>
            <a:off x="1963093" y="6563762"/>
            <a:ext cx="5257800" cy="365125"/>
          </a:xfrm>
          <a:prstGeom prst="rect">
            <a:avLst/>
          </a:prstGeom>
        </p:spPr>
        <p:txBody>
          <a:bodyPr/>
          <a:lstStyle>
            <a:lvl1pPr algn="ctr">
              <a:defRPr/>
            </a:lvl1pPr>
          </a:lstStyle>
          <a:p>
            <a:endParaRPr lang="en-US" dirty="0">
              <a:solidFill>
                <a:prstClr val="black"/>
              </a:solidFill>
            </a:endParaRPr>
          </a:p>
        </p:txBody>
      </p:sp>
      <p:sp>
        <p:nvSpPr>
          <p:cNvPr id="6" name="Slide Number Placeholder 5"/>
          <p:cNvSpPr>
            <a:spLocks noGrp="1"/>
          </p:cNvSpPr>
          <p:nvPr>
            <p:ph type="sldNum" sz="quarter" idx="12"/>
          </p:nvPr>
        </p:nvSpPr>
        <p:spPr>
          <a:xfrm>
            <a:off x="7799560" y="6579637"/>
            <a:ext cx="914400" cy="365125"/>
          </a:xfrm>
        </p:spPr>
        <p:txBody>
          <a:bodyPr/>
          <a:lstStyle/>
          <a:p>
            <a:fld id="{9B48AAD8-6CD3-42FA-A537-8DCD176E3E97}" type="slidenum">
              <a:rPr lang="en-US" smtClean="0">
                <a:solidFill>
                  <a:prstClr val="black">
                    <a:tint val="75000"/>
                  </a:prstClr>
                </a:solidFill>
              </a:rPr>
              <a:pPr/>
              <a:t>‹#›</a:t>
            </a:fld>
            <a:endParaRPr lang="en-US">
              <a:solidFill>
                <a:prstClr val="black">
                  <a:tint val="75000"/>
                </a:prstClr>
              </a:solidFill>
            </a:endParaRPr>
          </a:p>
        </p:txBody>
      </p:sp>
      <p:cxnSp>
        <p:nvCxnSpPr>
          <p:cNvPr id="11" name="Straight Connector 10"/>
          <p:cNvCxnSpPr>
            <a:cxnSpLocks noChangeShapeType="1"/>
          </p:cNvCxnSpPr>
          <p:nvPr userDrawn="1"/>
        </p:nvCxnSpPr>
        <p:spPr bwMode="auto">
          <a:xfrm>
            <a:off x="0" y="1066800"/>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cxnSp>
        <p:nvCxnSpPr>
          <p:cNvPr id="12" name="Straight Connector 11"/>
          <p:cNvCxnSpPr>
            <a:cxnSpLocks noChangeShapeType="1"/>
          </p:cNvCxnSpPr>
          <p:nvPr userDrawn="1"/>
        </p:nvCxnSpPr>
        <p:spPr bwMode="auto">
          <a:xfrm>
            <a:off x="0" y="6399212"/>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D426332C-9781-4611-9419-72BC149ECBA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2723" y="87923"/>
            <a:ext cx="7391400" cy="914400"/>
          </a:xfrm>
        </p:spPr>
        <p:txBody>
          <a:bodyPr>
            <a:normAutofit/>
          </a:bodyPr>
          <a:lstStyle>
            <a:lvl1pPr algn="l">
              <a:defRPr sz="4000"/>
            </a:lvl1pPr>
          </a:lstStyle>
          <a:p>
            <a:r>
              <a:rPr lang="en-US" dirty="0" smtClean="0"/>
              <a:t>Click to edit Master title style</a:t>
            </a:r>
            <a:endParaRPr lang="en-US" dirty="0"/>
          </a:p>
        </p:txBody>
      </p:sp>
      <p:sp>
        <p:nvSpPr>
          <p:cNvPr id="3" name="Content Placeholder 2"/>
          <p:cNvSpPr>
            <a:spLocks noGrp="1"/>
          </p:cNvSpPr>
          <p:nvPr>
            <p:ph idx="1"/>
          </p:nvPr>
        </p:nvSpPr>
        <p:spPr>
          <a:xfrm>
            <a:off x="381000" y="1219200"/>
            <a:ext cx="8305800" cy="5029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569075"/>
            <a:ext cx="1371600" cy="365125"/>
          </a:xfrm>
          <a:prstGeom prst="rect">
            <a:avLst/>
          </a:prstGeom>
        </p:spPr>
        <p:txBody>
          <a:bodyPr/>
          <a:lstStyle>
            <a:lvl1pPr>
              <a:defRPr/>
            </a:lvl1pPr>
          </a:lstStyle>
          <a:p>
            <a:endParaRPr lang="en-US" dirty="0">
              <a:solidFill>
                <a:prstClr val="black"/>
              </a:solidFill>
            </a:endParaRPr>
          </a:p>
        </p:txBody>
      </p:sp>
      <p:sp>
        <p:nvSpPr>
          <p:cNvPr id="5" name="Footer Placeholder 4"/>
          <p:cNvSpPr>
            <a:spLocks noGrp="1"/>
          </p:cNvSpPr>
          <p:nvPr>
            <p:ph type="ftr" sz="quarter" idx="11"/>
          </p:nvPr>
        </p:nvSpPr>
        <p:spPr>
          <a:xfrm>
            <a:off x="1963093" y="6563762"/>
            <a:ext cx="5257800" cy="365125"/>
          </a:xfrm>
          <a:prstGeom prst="rect">
            <a:avLst/>
          </a:prstGeom>
        </p:spPr>
        <p:txBody>
          <a:bodyPr/>
          <a:lstStyle>
            <a:lvl1pPr algn="ctr">
              <a:defRPr/>
            </a:lvl1pPr>
          </a:lstStyle>
          <a:p>
            <a:endParaRPr lang="en-US" dirty="0">
              <a:solidFill>
                <a:prstClr val="black"/>
              </a:solidFill>
            </a:endParaRPr>
          </a:p>
        </p:txBody>
      </p:sp>
      <p:sp>
        <p:nvSpPr>
          <p:cNvPr id="6" name="Slide Number Placeholder 5"/>
          <p:cNvSpPr>
            <a:spLocks noGrp="1"/>
          </p:cNvSpPr>
          <p:nvPr>
            <p:ph type="sldNum" sz="quarter" idx="12"/>
          </p:nvPr>
        </p:nvSpPr>
        <p:spPr>
          <a:xfrm>
            <a:off x="7799560" y="6579637"/>
            <a:ext cx="914400" cy="365125"/>
          </a:xfrm>
        </p:spPr>
        <p:txBody>
          <a:bodyPr/>
          <a:lstStyle/>
          <a:p>
            <a:fld id="{9B48AAD8-6CD3-42FA-A537-8DCD176E3E97}" type="slidenum">
              <a:rPr lang="en-US" smtClean="0">
                <a:solidFill>
                  <a:prstClr val="black">
                    <a:tint val="75000"/>
                  </a:prstClr>
                </a:solidFill>
              </a:rPr>
              <a:pPr/>
              <a:t>‹#›</a:t>
            </a:fld>
            <a:endParaRPr lang="en-US">
              <a:solidFill>
                <a:prstClr val="black">
                  <a:tint val="75000"/>
                </a:prstClr>
              </a:solidFill>
            </a:endParaRPr>
          </a:p>
        </p:txBody>
      </p:sp>
      <p:cxnSp>
        <p:nvCxnSpPr>
          <p:cNvPr id="11" name="Straight Connector 10"/>
          <p:cNvCxnSpPr>
            <a:cxnSpLocks noChangeShapeType="1"/>
          </p:cNvCxnSpPr>
          <p:nvPr userDrawn="1"/>
        </p:nvCxnSpPr>
        <p:spPr bwMode="auto">
          <a:xfrm>
            <a:off x="0" y="1066800"/>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cxnSp>
        <p:nvCxnSpPr>
          <p:cNvPr id="12" name="Straight Connector 11"/>
          <p:cNvCxnSpPr>
            <a:cxnSpLocks noChangeShapeType="1"/>
          </p:cNvCxnSpPr>
          <p:nvPr userDrawn="1"/>
        </p:nvCxnSpPr>
        <p:spPr bwMode="auto">
          <a:xfrm>
            <a:off x="0" y="6399212"/>
            <a:ext cx="9144000" cy="1588"/>
          </a:xfrm>
          <a:prstGeom prst="line">
            <a:avLst/>
          </a:prstGeom>
          <a:noFill/>
          <a:ln w="101600" cmpd="tri">
            <a:solidFill>
              <a:srgbClr val="0C5C6A"/>
            </a:solidFill>
            <a:round/>
            <a:headEnd/>
            <a:tailEnd/>
          </a:ln>
          <a:effectLst>
            <a:outerShdw dist="23000" dir="5400000" rotWithShape="0">
              <a:srgbClr val="808080">
                <a:alpha val="34999"/>
              </a:srgbClr>
            </a:outerShdw>
          </a:effectLst>
        </p:spPr>
      </p:cxnSp>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BBD6CA4E-C20E-4142-913D-2A2A6BC6DCB0}"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CC99"/>
              </a:solidFill>
            </a:endParaRPr>
          </a:p>
        </p:txBody>
      </p:sp>
      <p:sp>
        <p:nvSpPr>
          <p:cNvPr id="5" name="Rectangle 6"/>
          <p:cNvSpPr>
            <a:spLocks noGrp="1" noChangeArrowheads="1"/>
          </p:cNvSpPr>
          <p:nvPr>
            <p:ph type="sldNum" sz="quarter" idx="11"/>
          </p:nvPr>
        </p:nvSpPr>
        <p:spPr/>
        <p:txBody>
          <a:bodyPr/>
          <a:lstStyle>
            <a:lvl1pPr>
              <a:defRPr/>
            </a:lvl1pPr>
          </a:lstStyle>
          <a:p>
            <a:pPr>
              <a:defRPr/>
            </a:pPr>
            <a:r>
              <a:rPr lang="en-GB">
                <a:solidFill>
                  <a:srgbClr val="00CC99"/>
                </a:solidFill>
              </a:rPr>
              <a:t>Slide </a:t>
            </a:r>
            <a:fld id="{217EBCB1-509F-48F6-9B92-9444D385DCC5}" type="slidenum">
              <a:rPr lang="en-GB">
                <a:solidFill>
                  <a:srgbClr val="00CC99"/>
                </a:solidFill>
              </a:rPr>
              <a:pPr>
                <a:defRPr/>
              </a:pPr>
              <a:t>‹#›</a:t>
            </a:fld>
            <a:endParaRPr lang="en-GB">
              <a:solidFill>
                <a:srgbClr val="00CC99"/>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D31EC26C-11C4-4038-BE5A-C6642D68B7B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2E9E28-AD59-4BBB-8786-01F196210E6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24.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5.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26.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27.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4.xml"/><Relationship Id="rId1" Type="http://schemas.openxmlformats.org/officeDocument/2006/relationships/slideLayout" Target="../slideLayouts/slideLayout28.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29.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30.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31.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32.xml"/></Relationships>
</file>

<file path=ppt/slideMasters/_rels/slideMaster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9.xml"/><Relationship Id="rId1" Type="http://schemas.openxmlformats.org/officeDocument/2006/relationships/slideLayout" Target="../slideLayouts/slideLayout33.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0.xml"/><Relationship Id="rId1" Type="http://schemas.openxmlformats.org/officeDocument/2006/relationships/slideLayout" Target="../slideLayouts/slideLayout34.xml"/></Relationships>
</file>

<file path=ppt/slideMasters/_rels/slideMaster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2" Type="http://schemas.openxmlformats.org/officeDocument/2006/relationships/theme" Target="../theme/theme23.xml"/><Relationship Id="rId1" Type="http://schemas.openxmlformats.org/officeDocument/2006/relationships/slideLayout" Target="../slideLayouts/slideLayout35.xml"/></Relationships>
</file>

<file path=ppt/slideMasters/_rels/slideMaster24.xml.rels><?xml version="1.0" encoding="UTF-8" standalone="yes"?>
<Relationships xmlns="http://schemas.openxmlformats.org/package/2006/relationships"><Relationship Id="rId2" Type="http://schemas.openxmlformats.org/officeDocument/2006/relationships/theme" Target="../theme/theme24.xml"/><Relationship Id="rId1" Type="http://schemas.openxmlformats.org/officeDocument/2006/relationships/slideLayout" Target="../slideLayouts/slideLayout36.xml"/></Relationships>
</file>

<file path=ppt/slideMasters/_rels/slideMaster25.xml.rels><?xml version="1.0" encoding="UTF-8" standalone="yes"?>
<Relationships xmlns="http://schemas.openxmlformats.org/package/2006/relationships"><Relationship Id="rId2" Type="http://schemas.openxmlformats.org/officeDocument/2006/relationships/theme" Target="../theme/theme25.xml"/><Relationship Id="rId1" Type="http://schemas.openxmlformats.org/officeDocument/2006/relationships/slideLayout" Target="../slideLayouts/slideLayout37.xml"/></Relationships>
</file>

<file path=ppt/slideMasters/_rels/slideMaster26.xml.rels><?xml version="1.0" encoding="UTF-8" standalone="yes"?>
<Relationships xmlns="http://schemas.openxmlformats.org/package/2006/relationships"><Relationship Id="rId2" Type="http://schemas.openxmlformats.org/officeDocument/2006/relationships/theme" Target="../theme/theme26.xml"/><Relationship Id="rId1" Type="http://schemas.openxmlformats.org/officeDocument/2006/relationships/slideLayout" Target="../slideLayouts/slideLayout38.xml"/></Relationships>
</file>

<file path=ppt/slideMasters/_rels/slideMaster27.xml.rels><?xml version="1.0" encoding="UTF-8" standalone="yes"?>
<Relationships xmlns="http://schemas.openxmlformats.org/package/2006/relationships"><Relationship Id="rId2" Type="http://schemas.openxmlformats.org/officeDocument/2006/relationships/theme" Target="../theme/theme27.xml"/><Relationship Id="rId1" Type="http://schemas.openxmlformats.org/officeDocument/2006/relationships/slideLayout" Target="../slideLayouts/slideLayout39.xml"/></Relationships>
</file>

<file path=ppt/slideMasters/_rels/slideMaster28.xml.rels><?xml version="1.0" encoding="UTF-8" standalone="yes"?>
<Relationships xmlns="http://schemas.openxmlformats.org/package/2006/relationships"><Relationship Id="rId2" Type="http://schemas.openxmlformats.org/officeDocument/2006/relationships/theme" Target="../theme/theme28.xml"/><Relationship Id="rId1" Type="http://schemas.openxmlformats.org/officeDocument/2006/relationships/slideLayout" Target="../slideLayouts/slideLayout40.xml"/></Relationships>
</file>

<file path=ppt/slideMasters/_rels/slideMaster29.xml.rels><?xml version="1.0" encoding="UTF-8" standalone="yes"?>
<Relationships xmlns="http://schemas.openxmlformats.org/package/2006/relationships"><Relationship Id="rId2" Type="http://schemas.openxmlformats.org/officeDocument/2006/relationships/theme" Target="../theme/theme29.xml"/><Relationship Id="rId1"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2E9E28-AD59-4BBB-8786-01F196210E6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297249-7604-4A25-B8A8-DF2A595F9F3D}" type="slidenum">
              <a:rPr lang="en-US" smtClean="0">
                <a:solidFill>
                  <a:prstClr val="black">
                    <a:tint val="75000"/>
                  </a:prstClr>
                </a:solidFill>
              </a: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7"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297249-7604-4A25-B8A8-DF2A595F9F3D}" type="slidenum">
              <a:rPr lang="en-US" smtClean="0">
                <a:solidFill>
                  <a:prstClr val="black">
                    <a:tint val="75000"/>
                  </a:prstClr>
                </a:solidFill>
              </a: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1"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u="none">
                <a:latin typeface="+mn-lt"/>
              </a:defRPr>
            </a:lvl1pPr>
          </a:lstStyle>
          <a:p>
            <a:pPr fontAlgn="base">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u="none">
                <a:latin typeface="+mn-lt"/>
              </a:defRPr>
            </a:lvl1pPr>
          </a:lstStyle>
          <a:p>
            <a:pPr fontAlgn="base">
              <a:spcBef>
                <a:spcPct val="0"/>
              </a:spcBef>
              <a:spcAft>
                <a:spcPct val="0"/>
              </a:spcAft>
              <a:defRPr/>
            </a:pPr>
            <a:fld id="{F9AF6551-3032-4ACE-8C87-A559F397C4BB}" type="slidenum">
              <a:rPr lang="en-US">
                <a:solidFill>
                  <a:srgbClr val="000000"/>
                </a:solidFill>
              </a:rPr>
              <a:pPr fontAlgn="base">
                <a:spcBef>
                  <a:spcPct val="0"/>
                </a:spcBef>
                <a:spcAft>
                  <a:spcPct val="0"/>
                </a:spcAft>
                <a:defRPr/>
              </a:pPr>
              <a:t>‹#›</a:t>
            </a:fld>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693"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D71C68-891F-41FB-BB0A-3FE1D615B7FA}"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4754" name="Picture 18" descr="REVBG_Slide4_Blue"/>
          <p:cNvPicPr>
            <a:picLocks noChangeAspect="1" noChangeArrowheads="1"/>
          </p:cNvPicPr>
          <p:nvPr/>
        </p:nvPicPr>
        <p:blipFill>
          <a:blip r:embed="rId3" cstate="print"/>
          <a:srcRect/>
          <a:stretch>
            <a:fillRect/>
          </a:stretch>
        </p:blipFill>
        <p:spPr bwMode="auto">
          <a:xfrm>
            <a:off x="0" y="0"/>
            <a:ext cx="9145588" cy="6859588"/>
          </a:xfrm>
          <a:prstGeom prst="rect">
            <a:avLst/>
          </a:prstGeom>
          <a:noFill/>
          <a:ln w="9525">
            <a:noFill/>
            <a:miter lim="800000"/>
            <a:headEnd/>
            <a:tailEnd/>
          </a:ln>
        </p:spPr>
      </p:pic>
      <p:sp>
        <p:nvSpPr>
          <p:cNvPr id="74755" name="Rectangle 3"/>
          <p:cNvSpPr>
            <a:spLocks noGrp="1" noChangeArrowheads="1"/>
          </p:cNvSpPr>
          <p:nvPr>
            <p:ph type="body" idx="1"/>
          </p:nvPr>
        </p:nvSpPr>
        <p:spPr bwMode="auto">
          <a:xfrm>
            <a:off x="762000" y="1828800"/>
            <a:ext cx="76200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057400" y="6223000"/>
            <a:ext cx="1143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400">
                <a:solidFill>
                  <a:schemeClr val="accent1"/>
                </a:solidFill>
              </a:defRPr>
            </a:lvl1pPr>
          </a:lstStyle>
          <a:p>
            <a:pPr fontAlgn="base">
              <a:spcBef>
                <a:spcPct val="0"/>
              </a:spcBef>
              <a:spcAft>
                <a:spcPct val="0"/>
              </a:spcAft>
            </a:pPr>
            <a:endParaRPr lang="en-US">
              <a:solidFill>
                <a:srgbClr val="4F81BD"/>
              </a:solidFill>
            </a:endParaRPr>
          </a:p>
        </p:txBody>
      </p:sp>
      <p:sp>
        <p:nvSpPr>
          <p:cNvPr id="1029" name="Rectangle 5"/>
          <p:cNvSpPr>
            <a:spLocks noGrp="1" noChangeArrowheads="1"/>
          </p:cNvSpPr>
          <p:nvPr>
            <p:ph type="ftr" sz="quarter" idx="3"/>
          </p:nvPr>
        </p:nvSpPr>
        <p:spPr bwMode="auto">
          <a:xfrm>
            <a:off x="3181350" y="6235700"/>
            <a:ext cx="30099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324600" y="6235700"/>
            <a:ext cx="990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400">
                <a:solidFill>
                  <a:srgbClr val="042B7F"/>
                </a:solidFill>
                <a:ea typeface="+mn-ea"/>
              </a:defRPr>
            </a:lvl1pPr>
          </a:lstStyle>
          <a:p>
            <a:pPr fontAlgn="base">
              <a:spcBef>
                <a:spcPct val="0"/>
              </a:spcBef>
              <a:spcAft>
                <a:spcPct val="0"/>
              </a:spcAft>
              <a:defRPr/>
            </a:pPr>
            <a:fld id="{BED3F50A-2351-4833-81CC-7077017E5040}" type="slidenum">
              <a:rPr lang="en-US"/>
              <a:pPr fontAlgn="base">
                <a:spcBef>
                  <a:spcPct val="0"/>
                </a:spcBef>
                <a:spcAft>
                  <a:spcPct val="0"/>
                </a:spcAft>
                <a:defRPr/>
              </a:pPr>
              <a:t>‹#›</a:t>
            </a:fld>
            <a:endParaRPr lang="en-US"/>
          </a:p>
        </p:txBody>
      </p:sp>
      <p:sp>
        <p:nvSpPr>
          <p:cNvPr id="74759" name="Rectangle 2"/>
          <p:cNvSpPr>
            <a:spLocks noGrp="1" noChangeArrowheads="1"/>
          </p:cNvSpPr>
          <p:nvPr>
            <p:ph type="title"/>
          </p:nvPr>
        </p:nvSpPr>
        <p:spPr bwMode="auto">
          <a:xfrm>
            <a:off x="381000" y="304800"/>
            <a:ext cx="8382000" cy="1090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97" r:id="rId1"/>
  </p:sldLayoutIdLst>
  <p:hf hdr="0" ftr="0" dt="0"/>
  <p:txStyles>
    <p:titleStyle>
      <a:lvl1pPr algn="l" rtl="0" eaLnBrk="0" fontAlgn="base" hangingPunct="0">
        <a:lnSpc>
          <a:spcPct val="80000"/>
        </a:lnSpc>
        <a:spcBef>
          <a:spcPct val="0"/>
        </a:spcBef>
        <a:spcAft>
          <a:spcPct val="0"/>
        </a:spcAft>
        <a:defRPr sz="3600" b="1">
          <a:solidFill>
            <a:srgbClr val="042B7F"/>
          </a:solidFill>
          <a:latin typeface="+mj-lt"/>
          <a:ea typeface="+mj-ea"/>
          <a:cs typeface="+mj-cs"/>
        </a:defRPr>
      </a:lvl1pPr>
      <a:lvl2pPr algn="l" rtl="0" eaLnBrk="0" fontAlgn="base" hangingPunct="0">
        <a:lnSpc>
          <a:spcPct val="80000"/>
        </a:lnSpc>
        <a:spcBef>
          <a:spcPct val="0"/>
        </a:spcBef>
        <a:spcAft>
          <a:spcPct val="0"/>
        </a:spcAft>
        <a:defRPr sz="3600" b="1">
          <a:solidFill>
            <a:srgbClr val="042B7F"/>
          </a:solidFill>
          <a:latin typeface="Arial" charset="0"/>
          <a:ea typeface="ＭＳ Ｐゴシック" pitchFamily="-106" charset="-128"/>
        </a:defRPr>
      </a:lvl2pPr>
      <a:lvl3pPr algn="l" rtl="0" eaLnBrk="0" fontAlgn="base" hangingPunct="0">
        <a:lnSpc>
          <a:spcPct val="80000"/>
        </a:lnSpc>
        <a:spcBef>
          <a:spcPct val="0"/>
        </a:spcBef>
        <a:spcAft>
          <a:spcPct val="0"/>
        </a:spcAft>
        <a:defRPr sz="3600" b="1">
          <a:solidFill>
            <a:srgbClr val="042B7F"/>
          </a:solidFill>
          <a:latin typeface="Arial" charset="0"/>
          <a:ea typeface="ＭＳ Ｐゴシック" pitchFamily="-106" charset="-128"/>
        </a:defRPr>
      </a:lvl3pPr>
      <a:lvl4pPr algn="l" rtl="0" eaLnBrk="0" fontAlgn="base" hangingPunct="0">
        <a:lnSpc>
          <a:spcPct val="80000"/>
        </a:lnSpc>
        <a:spcBef>
          <a:spcPct val="0"/>
        </a:spcBef>
        <a:spcAft>
          <a:spcPct val="0"/>
        </a:spcAft>
        <a:defRPr sz="3600" b="1">
          <a:solidFill>
            <a:srgbClr val="042B7F"/>
          </a:solidFill>
          <a:latin typeface="Arial" charset="0"/>
          <a:ea typeface="ＭＳ Ｐゴシック" pitchFamily="-106" charset="-128"/>
        </a:defRPr>
      </a:lvl4pPr>
      <a:lvl5pPr algn="l" rtl="0" eaLnBrk="0" fontAlgn="base" hangingPunct="0">
        <a:lnSpc>
          <a:spcPct val="80000"/>
        </a:lnSpc>
        <a:spcBef>
          <a:spcPct val="0"/>
        </a:spcBef>
        <a:spcAft>
          <a:spcPct val="0"/>
        </a:spcAft>
        <a:defRPr sz="3600" b="1">
          <a:solidFill>
            <a:srgbClr val="042B7F"/>
          </a:solidFill>
          <a:latin typeface="Arial" charset="0"/>
          <a:ea typeface="ＭＳ Ｐゴシック" pitchFamily="-106" charset="-128"/>
        </a:defRPr>
      </a:lvl5pPr>
      <a:lvl6pPr marL="457200" algn="l" rtl="0" eaLnBrk="0" fontAlgn="base" hangingPunct="0">
        <a:lnSpc>
          <a:spcPct val="80000"/>
        </a:lnSpc>
        <a:spcBef>
          <a:spcPct val="0"/>
        </a:spcBef>
        <a:spcAft>
          <a:spcPct val="0"/>
        </a:spcAft>
        <a:defRPr sz="3600" b="1">
          <a:solidFill>
            <a:srgbClr val="042B7F"/>
          </a:solidFill>
          <a:latin typeface="Arial" charset="0"/>
          <a:ea typeface="ＭＳ Ｐゴシック" pitchFamily="-106" charset="-128"/>
        </a:defRPr>
      </a:lvl6pPr>
      <a:lvl7pPr marL="914400" algn="l" rtl="0" eaLnBrk="0" fontAlgn="base" hangingPunct="0">
        <a:lnSpc>
          <a:spcPct val="80000"/>
        </a:lnSpc>
        <a:spcBef>
          <a:spcPct val="0"/>
        </a:spcBef>
        <a:spcAft>
          <a:spcPct val="0"/>
        </a:spcAft>
        <a:defRPr sz="3600" b="1">
          <a:solidFill>
            <a:srgbClr val="042B7F"/>
          </a:solidFill>
          <a:latin typeface="Arial" charset="0"/>
          <a:ea typeface="ＭＳ Ｐゴシック" pitchFamily="-106" charset="-128"/>
        </a:defRPr>
      </a:lvl7pPr>
      <a:lvl8pPr marL="1371600" algn="l" rtl="0" eaLnBrk="0" fontAlgn="base" hangingPunct="0">
        <a:lnSpc>
          <a:spcPct val="80000"/>
        </a:lnSpc>
        <a:spcBef>
          <a:spcPct val="0"/>
        </a:spcBef>
        <a:spcAft>
          <a:spcPct val="0"/>
        </a:spcAft>
        <a:defRPr sz="3600" b="1">
          <a:solidFill>
            <a:srgbClr val="042B7F"/>
          </a:solidFill>
          <a:latin typeface="Arial" charset="0"/>
          <a:ea typeface="ＭＳ Ｐゴシック" pitchFamily="-106" charset="-128"/>
        </a:defRPr>
      </a:lvl8pPr>
      <a:lvl9pPr marL="1828800" algn="l" rtl="0" eaLnBrk="0" fontAlgn="base" hangingPunct="0">
        <a:lnSpc>
          <a:spcPct val="80000"/>
        </a:lnSpc>
        <a:spcBef>
          <a:spcPct val="0"/>
        </a:spcBef>
        <a:spcAft>
          <a:spcPct val="0"/>
        </a:spcAft>
        <a:defRPr sz="3600" b="1">
          <a:solidFill>
            <a:srgbClr val="042B7F"/>
          </a:solidFill>
          <a:latin typeface="Arial" charset="0"/>
          <a:ea typeface="ＭＳ Ｐゴシック" pitchFamily="-106" charset="-128"/>
        </a:defRPr>
      </a:lvl9pPr>
    </p:titleStyle>
    <p:bodyStyle>
      <a:lvl1pPr marL="342900" indent="-342900" algn="l" rtl="0" eaLnBrk="0" fontAlgn="base" hangingPunct="0">
        <a:spcBef>
          <a:spcPct val="20000"/>
        </a:spcBef>
        <a:spcAft>
          <a:spcPct val="0"/>
        </a:spcAft>
        <a:buClr>
          <a:srgbClr val="042B7F"/>
        </a:buClr>
        <a:buSzPct val="110000"/>
        <a:buFont typeface="Wingdings" pitchFamily="2" charset="2"/>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042B7F"/>
        </a:buClr>
        <a:buSzPct val="90000"/>
        <a:buFont typeface="Times" pitchFamily="18" charset="0"/>
        <a:buChar char="•"/>
        <a:defRPr sz="2000">
          <a:solidFill>
            <a:schemeClr val="tx1"/>
          </a:solidFill>
          <a:latin typeface="+mn-lt"/>
          <a:ea typeface="+mn-ea"/>
        </a:defRPr>
      </a:lvl2pPr>
      <a:lvl3pPr marL="1085850" indent="-228600" algn="l" rtl="0" eaLnBrk="0" fontAlgn="base" hangingPunct="0">
        <a:lnSpc>
          <a:spcPct val="80000"/>
        </a:lnSpc>
        <a:spcBef>
          <a:spcPct val="20000"/>
        </a:spcBef>
        <a:spcAft>
          <a:spcPct val="0"/>
        </a:spcAft>
        <a:buClr>
          <a:srgbClr val="042B7F"/>
        </a:buClr>
        <a:buSzPct val="90000"/>
        <a:buChar char="-"/>
        <a:defRPr sz="2400">
          <a:solidFill>
            <a:schemeClr val="tx1"/>
          </a:solidFill>
          <a:latin typeface="+mn-lt"/>
          <a:ea typeface="+mn-ea"/>
        </a:defRPr>
      </a:lvl3pPr>
      <a:lvl4pPr marL="1428750" indent="-228600" algn="l" rtl="0" eaLnBrk="0" fontAlgn="base" hangingPunct="0">
        <a:lnSpc>
          <a:spcPct val="80000"/>
        </a:lnSpc>
        <a:spcBef>
          <a:spcPct val="20000"/>
        </a:spcBef>
        <a:spcAft>
          <a:spcPct val="0"/>
        </a:spcAft>
        <a:buClr>
          <a:srgbClr val="042B7F"/>
        </a:buClr>
        <a:buSzPct val="90000"/>
        <a:buChar char="-"/>
        <a:defRPr sz="2000">
          <a:solidFill>
            <a:schemeClr val="tx1"/>
          </a:solidFill>
          <a:latin typeface="+mn-lt"/>
          <a:ea typeface="+mn-ea"/>
        </a:defRPr>
      </a:lvl4pPr>
      <a:lvl5pPr marL="1771650" indent="-228600" algn="l" rtl="0" eaLnBrk="0" fontAlgn="base" hangingPunct="0">
        <a:lnSpc>
          <a:spcPct val="80000"/>
        </a:lnSpc>
        <a:spcBef>
          <a:spcPct val="20000"/>
        </a:spcBef>
        <a:spcAft>
          <a:spcPct val="0"/>
        </a:spcAft>
        <a:buClr>
          <a:srgbClr val="042B7F"/>
        </a:buClr>
        <a:buSzPct val="90000"/>
        <a:buChar char="-"/>
        <a:defRPr sz="2000">
          <a:solidFill>
            <a:schemeClr val="tx1"/>
          </a:solidFill>
          <a:latin typeface="+mn-lt"/>
          <a:ea typeface="+mn-ea"/>
        </a:defRPr>
      </a:lvl5pPr>
      <a:lvl6pPr marL="2228850" indent="-228600" algn="l" rtl="0" eaLnBrk="0" fontAlgn="base" hangingPunct="0">
        <a:lnSpc>
          <a:spcPct val="80000"/>
        </a:lnSpc>
        <a:spcBef>
          <a:spcPct val="20000"/>
        </a:spcBef>
        <a:spcAft>
          <a:spcPct val="0"/>
        </a:spcAft>
        <a:buClr>
          <a:srgbClr val="042B7F"/>
        </a:buClr>
        <a:buSzPct val="90000"/>
        <a:buChar char="-"/>
        <a:defRPr sz="2000">
          <a:solidFill>
            <a:schemeClr val="tx1"/>
          </a:solidFill>
          <a:latin typeface="+mn-lt"/>
          <a:ea typeface="+mn-ea"/>
        </a:defRPr>
      </a:lvl6pPr>
      <a:lvl7pPr marL="2686050" indent="-228600" algn="l" rtl="0" eaLnBrk="0" fontAlgn="base" hangingPunct="0">
        <a:lnSpc>
          <a:spcPct val="80000"/>
        </a:lnSpc>
        <a:spcBef>
          <a:spcPct val="20000"/>
        </a:spcBef>
        <a:spcAft>
          <a:spcPct val="0"/>
        </a:spcAft>
        <a:buClr>
          <a:srgbClr val="042B7F"/>
        </a:buClr>
        <a:buSzPct val="90000"/>
        <a:buChar char="-"/>
        <a:defRPr sz="2000">
          <a:solidFill>
            <a:schemeClr val="tx1"/>
          </a:solidFill>
          <a:latin typeface="+mn-lt"/>
          <a:ea typeface="+mn-ea"/>
        </a:defRPr>
      </a:lvl7pPr>
      <a:lvl8pPr marL="3143250" indent="-228600" algn="l" rtl="0" eaLnBrk="0" fontAlgn="base" hangingPunct="0">
        <a:lnSpc>
          <a:spcPct val="80000"/>
        </a:lnSpc>
        <a:spcBef>
          <a:spcPct val="20000"/>
        </a:spcBef>
        <a:spcAft>
          <a:spcPct val="0"/>
        </a:spcAft>
        <a:buClr>
          <a:srgbClr val="042B7F"/>
        </a:buClr>
        <a:buSzPct val="90000"/>
        <a:buChar char="-"/>
        <a:defRPr sz="2000">
          <a:solidFill>
            <a:schemeClr val="tx1"/>
          </a:solidFill>
          <a:latin typeface="+mn-lt"/>
          <a:ea typeface="+mn-ea"/>
        </a:defRPr>
      </a:lvl8pPr>
      <a:lvl9pPr marL="3600450" indent="-228600" algn="l" rtl="0" eaLnBrk="0" fontAlgn="base" hangingPunct="0">
        <a:lnSpc>
          <a:spcPct val="80000"/>
        </a:lnSpc>
        <a:spcBef>
          <a:spcPct val="20000"/>
        </a:spcBef>
        <a:spcAft>
          <a:spcPct val="0"/>
        </a:spcAft>
        <a:buClr>
          <a:srgbClr val="042B7F"/>
        </a:buClr>
        <a:buSzPct val="90000"/>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0" fontAlgn="base" hangingPunct="0">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54D76BC9-0FB7-4A0D-8F2A-E01B1103027C}" type="slidenum">
              <a:rPr lang="en-US" smtClean="0">
                <a:solidFill>
                  <a:srgbClr val="000000"/>
                </a:solidFill>
              </a:rPr>
              <a:pPr eaLnBrk="0" fontAlgn="base" hangingPunct="0">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charset="0"/>
        </a:defRPr>
      </a:lvl2pPr>
      <a:lvl3pPr algn="ctr" rtl="0" fontAlgn="base">
        <a:spcBef>
          <a:spcPct val="0"/>
        </a:spcBef>
        <a:spcAft>
          <a:spcPct val="0"/>
        </a:spcAft>
        <a:defRPr sz="4400">
          <a:solidFill>
            <a:schemeClr val="tx2"/>
          </a:solidFill>
          <a:latin typeface="Times" charset="0"/>
        </a:defRPr>
      </a:lvl3pPr>
      <a:lvl4pPr algn="ctr" rtl="0" fontAlgn="base">
        <a:spcBef>
          <a:spcPct val="0"/>
        </a:spcBef>
        <a:spcAft>
          <a:spcPct val="0"/>
        </a:spcAft>
        <a:defRPr sz="4400">
          <a:solidFill>
            <a:schemeClr val="tx2"/>
          </a:solidFill>
          <a:latin typeface="Times" charset="0"/>
        </a:defRPr>
      </a:lvl4pPr>
      <a:lvl5pPr algn="ctr" rtl="0" fontAlgn="base">
        <a:spcBef>
          <a:spcPct val="0"/>
        </a:spcBef>
        <a:spcAft>
          <a:spcPct val="0"/>
        </a:spcAft>
        <a:defRPr sz="4400">
          <a:solidFill>
            <a:schemeClr val="tx2"/>
          </a:solidFill>
          <a:latin typeface="Times" charset="0"/>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0" y="6381750"/>
            <a:ext cx="457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82C431A-A3CC-47F8-B3D3-77278AC7227F}" type="slidenum">
              <a:rPr lang="en-US" smtClean="0">
                <a:solidFill>
                  <a:srgbClr val="000000"/>
                </a:solidFill>
              </a:rPr>
              <a:pPr fontAlgn="base">
                <a:spcBef>
                  <a:spcPct val="0"/>
                </a:spcBef>
                <a:spcAft>
                  <a:spcPct val="0"/>
                </a:spcAft>
              </a:pPr>
              <a:t>‹#›</a:t>
            </a:fld>
            <a:endParaRPr lang="en-US" smtClean="0">
              <a:solidFill>
                <a:srgbClr val="000000"/>
              </a:solidFill>
            </a:endParaRPr>
          </a:p>
        </p:txBody>
      </p:sp>
      <p:sp>
        <p:nvSpPr>
          <p:cNvPr id="1031" name="Rectangle 7"/>
          <p:cNvSpPr>
            <a:spLocks noChangeArrowheads="1"/>
          </p:cNvSpPr>
          <p:nvPr userDrawn="1"/>
        </p:nvSpPr>
        <p:spPr bwMode="auto">
          <a:xfrm>
            <a:off x="8743950" y="0"/>
            <a:ext cx="400050" cy="304800"/>
          </a:xfrm>
          <a:prstGeom prst="rect">
            <a:avLst/>
          </a:prstGeom>
          <a:noFill/>
          <a:ln w="9525">
            <a:noFill/>
            <a:miter lim="800000"/>
            <a:headEnd/>
            <a:tailEnd/>
          </a:ln>
          <a:effectLst/>
        </p:spPr>
        <p:txBody>
          <a:bodyPr>
            <a:spAutoFit/>
          </a:bodyPr>
          <a:lstStyle/>
          <a:p>
            <a:pPr fontAlgn="base">
              <a:spcBef>
                <a:spcPct val="0"/>
              </a:spcBef>
              <a:spcAft>
                <a:spcPct val="0"/>
              </a:spcAft>
            </a:pPr>
            <a:fld id="{3864D01A-8FE0-4489-9503-748C52938963}" type="slidenum">
              <a:rPr lang="en-US" sz="1400" smtClean="0">
                <a:solidFill>
                  <a:srgbClr val="000000"/>
                </a:solidFill>
              </a:rPr>
              <a:pPr fontAlgn="base">
                <a:spcBef>
                  <a:spcPct val="0"/>
                </a:spcBef>
                <a:spcAft>
                  <a:spcPct val="0"/>
                </a:spcAft>
              </a:pPr>
              <a:t>‹#›</a:t>
            </a:fld>
            <a:endParaRPr lang="en-US" sz="1400"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709" r:id="rId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1FD30A-AC55-4707-90E1-7FF957B57622}"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13"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1FD30A-AC55-4707-90E1-7FF957B57622}"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1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8" descr="REVBG_Slide4_Blu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1" name="Rectangle 3"/>
          <p:cNvSpPr>
            <a:spLocks noGrp="1" noChangeArrowheads="1"/>
          </p:cNvSpPr>
          <p:nvPr>
            <p:ph type="body" idx="1"/>
          </p:nvPr>
        </p:nvSpPr>
        <p:spPr bwMode="auto">
          <a:xfrm>
            <a:off x="762000" y="1828800"/>
            <a:ext cx="76200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828800" y="6400800"/>
            <a:ext cx="1143000" cy="279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000" i="1">
                <a:solidFill>
                  <a:schemeClr val="accent1"/>
                </a:solidFill>
                <a:latin typeface="Arial" pitchFamily="-65" charset="0"/>
                <a:ea typeface="ＭＳ Ｐゴシック" pitchFamily="-65" charset="-128"/>
                <a:cs typeface="ＭＳ Ｐゴシック" pitchFamily="-65" charset="-128"/>
              </a:defRPr>
            </a:lvl1pPr>
          </a:lstStyle>
          <a:p>
            <a:endParaRPr lang="en-US">
              <a:solidFill>
                <a:srgbClr val="8071B4"/>
              </a:solidFill>
            </a:endParaRPr>
          </a:p>
        </p:txBody>
      </p:sp>
      <p:sp>
        <p:nvSpPr>
          <p:cNvPr id="1029" name="Rectangle 5"/>
          <p:cNvSpPr>
            <a:spLocks noGrp="1" noChangeArrowheads="1"/>
          </p:cNvSpPr>
          <p:nvPr>
            <p:ph type="ftr" sz="quarter" idx="3"/>
          </p:nvPr>
        </p:nvSpPr>
        <p:spPr bwMode="auto">
          <a:xfrm>
            <a:off x="2971800" y="6400800"/>
            <a:ext cx="3810000" cy="2921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eaLnBrk="0" hangingPunct="0">
              <a:defRPr sz="1050" i="1">
                <a:latin typeface="Arial" pitchFamily="-65" charset="0"/>
                <a:ea typeface="ＭＳ Ｐゴシック" pitchFamily="-65" charset="-128"/>
                <a:cs typeface="ＭＳ Ｐゴシック" pitchFamily="-65" charset="-128"/>
              </a:defRPr>
            </a:lvl1pPr>
          </a:lstStyle>
          <a:p>
            <a:endParaRPr lang="en-US">
              <a:solidFill>
                <a:srgbClr val="322F31"/>
              </a:solidFill>
            </a:endParaRPr>
          </a:p>
        </p:txBody>
      </p:sp>
      <p:sp>
        <p:nvSpPr>
          <p:cNvPr id="1030" name="Rectangle 6"/>
          <p:cNvSpPr>
            <a:spLocks noGrp="1" noChangeArrowheads="1"/>
          </p:cNvSpPr>
          <p:nvPr>
            <p:ph type="sldNum" sz="quarter" idx="4"/>
          </p:nvPr>
        </p:nvSpPr>
        <p:spPr bwMode="auto">
          <a:xfrm>
            <a:off x="6858000" y="6400800"/>
            <a:ext cx="457200" cy="304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050" i="1">
                <a:solidFill>
                  <a:srgbClr val="042B7F"/>
                </a:solidFill>
                <a:latin typeface="Arial" pitchFamily="-65" charset="0"/>
                <a:ea typeface="ＭＳ Ｐゴシック" pitchFamily="-65" charset="-128"/>
                <a:cs typeface="ＭＳ Ｐゴシック" pitchFamily="-65" charset="-128"/>
              </a:defRPr>
            </a:lvl1pPr>
          </a:lstStyle>
          <a:p>
            <a:fld id="{24A4F5CA-5F0E-4953-A523-6B1E0001F031}" type="slidenum">
              <a:rPr lang="en-US" smtClean="0"/>
              <a:pPr/>
              <a:t>‹#›</a:t>
            </a:fld>
            <a:endParaRPr lang="en-US"/>
          </a:p>
        </p:txBody>
      </p:sp>
      <p:sp>
        <p:nvSpPr>
          <p:cNvPr id="2055" name="Rectangle 2"/>
          <p:cNvSpPr>
            <a:spLocks noGrp="1" noChangeArrowheads="1"/>
          </p:cNvSpPr>
          <p:nvPr>
            <p:ph type="title"/>
          </p:nvPr>
        </p:nvSpPr>
        <p:spPr bwMode="auto">
          <a:xfrm>
            <a:off x="381000" y="304800"/>
            <a:ext cx="8382000" cy="1090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17" r:id="rId1"/>
  </p:sldLayoutIdLst>
  <p:timing>
    <p:tnLst>
      <p:par>
        <p:cTn id="1" dur="indefinite" restart="never" nodeType="tmRoot"/>
      </p:par>
    </p:tnLst>
  </p:timing>
  <p:hf hdr="0" ftr="0" dt="0"/>
  <p:txStyles>
    <p:titleStyle>
      <a:lvl1pPr algn="l" rtl="0" eaLnBrk="1" fontAlgn="base" hangingPunct="1">
        <a:lnSpc>
          <a:spcPct val="80000"/>
        </a:lnSpc>
        <a:spcBef>
          <a:spcPct val="0"/>
        </a:spcBef>
        <a:spcAft>
          <a:spcPct val="0"/>
        </a:spcAft>
        <a:defRPr sz="3600" b="1">
          <a:solidFill>
            <a:srgbClr val="042B7F"/>
          </a:solidFill>
          <a:latin typeface="+mj-lt"/>
          <a:ea typeface="+mj-ea"/>
          <a:cs typeface="ＭＳ Ｐゴシック" pitchFamily="-65" charset="-128"/>
        </a:defRPr>
      </a:lvl1pPr>
      <a:lvl2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2pPr>
      <a:lvl3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3pPr>
      <a:lvl4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4pPr>
      <a:lvl5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5pPr>
      <a:lvl6pPr marL="4572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6pPr>
      <a:lvl7pPr marL="9144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7pPr>
      <a:lvl8pPr marL="13716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8pPr>
      <a:lvl9pPr marL="18288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9pPr>
    </p:titleStyle>
    <p:bodyStyle>
      <a:lvl1pPr marL="342900" indent="-342900" algn="l" rtl="0" eaLnBrk="1" fontAlgn="base" hangingPunct="1">
        <a:spcBef>
          <a:spcPct val="20000"/>
        </a:spcBef>
        <a:spcAft>
          <a:spcPct val="0"/>
        </a:spcAft>
        <a:buClr>
          <a:srgbClr val="042B7F"/>
        </a:buClr>
        <a:buSzPct val="110000"/>
        <a:buFont typeface="Wingdings" pitchFamily="2" charset="2"/>
        <a:buChar char="§"/>
        <a:defRPr sz="2400">
          <a:solidFill>
            <a:schemeClr val="tx1"/>
          </a:solidFill>
          <a:latin typeface="+mn-lt"/>
          <a:ea typeface="+mn-ea"/>
          <a:cs typeface="ＭＳ Ｐゴシック" pitchFamily="-65" charset="-128"/>
        </a:defRPr>
      </a:lvl1pPr>
      <a:lvl2pPr marL="742950" indent="-285750" algn="l" rtl="0" eaLnBrk="1" fontAlgn="base" hangingPunct="1">
        <a:spcBef>
          <a:spcPct val="20000"/>
        </a:spcBef>
        <a:spcAft>
          <a:spcPct val="0"/>
        </a:spcAft>
        <a:buClr>
          <a:srgbClr val="042B7F"/>
        </a:buClr>
        <a:buSzPct val="90000"/>
        <a:buFont typeface="Times" pitchFamily="18" charset="0"/>
        <a:buChar char="•"/>
        <a:defRPr sz="2000">
          <a:solidFill>
            <a:schemeClr val="tx1"/>
          </a:solidFill>
          <a:latin typeface="+mn-lt"/>
          <a:ea typeface="+mn-ea"/>
          <a:cs typeface="ＭＳ Ｐゴシック"/>
        </a:defRPr>
      </a:lvl2pPr>
      <a:lvl3pPr marL="1085850" indent="-228600" algn="l" rtl="0" eaLnBrk="1" fontAlgn="base" hangingPunct="1">
        <a:lnSpc>
          <a:spcPct val="80000"/>
        </a:lnSpc>
        <a:spcBef>
          <a:spcPct val="20000"/>
        </a:spcBef>
        <a:spcAft>
          <a:spcPct val="0"/>
        </a:spcAft>
        <a:buClr>
          <a:srgbClr val="042B7F"/>
        </a:buClr>
        <a:buSzPct val="90000"/>
        <a:buChar char="-"/>
        <a:defRPr sz="2400">
          <a:solidFill>
            <a:schemeClr val="tx1"/>
          </a:solidFill>
          <a:latin typeface="+mn-lt"/>
          <a:ea typeface="+mn-ea"/>
          <a:cs typeface="ＭＳ Ｐゴシック"/>
        </a:defRPr>
      </a:lvl3pPr>
      <a:lvl4pPr marL="1428750" indent="-228600" algn="l" rtl="0" eaLnBrk="1" fontAlgn="base" hangingPunct="1">
        <a:lnSpc>
          <a:spcPct val="80000"/>
        </a:lnSpc>
        <a:spcBef>
          <a:spcPct val="20000"/>
        </a:spcBef>
        <a:spcAft>
          <a:spcPct val="0"/>
        </a:spcAft>
        <a:buClr>
          <a:srgbClr val="042B7F"/>
        </a:buClr>
        <a:buSzPct val="90000"/>
        <a:buChar char="-"/>
        <a:defRPr sz="2000">
          <a:solidFill>
            <a:schemeClr val="tx1"/>
          </a:solidFill>
          <a:latin typeface="+mn-lt"/>
          <a:ea typeface="+mn-ea"/>
          <a:cs typeface="ＭＳ Ｐゴシック"/>
        </a:defRPr>
      </a:lvl4pPr>
      <a:lvl5pPr marL="1771650" indent="-228600" algn="l" rtl="0" eaLnBrk="1" fontAlgn="base" hangingPunct="1">
        <a:lnSpc>
          <a:spcPct val="80000"/>
        </a:lnSpc>
        <a:spcBef>
          <a:spcPct val="20000"/>
        </a:spcBef>
        <a:spcAft>
          <a:spcPct val="0"/>
        </a:spcAft>
        <a:buClr>
          <a:srgbClr val="042B7F"/>
        </a:buClr>
        <a:buSzPct val="90000"/>
        <a:buChar char="-"/>
        <a:defRPr sz="2000">
          <a:solidFill>
            <a:schemeClr val="tx1"/>
          </a:solidFill>
          <a:latin typeface="+mn-lt"/>
          <a:ea typeface="+mn-ea"/>
          <a:cs typeface="ＭＳ Ｐゴシック"/>
        </a:defRPr>
      </a:lvl5pPr>
      <a:lvl6pPr marL="22288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6pPr>
      <a:lvl7pPr marL="26860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7pPr>
      <a:lvl8pPr marL="31432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8pPr>
      <a:lvl9pPr marL="36004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0" y="6381750"/>
            <a:ext cx="457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F7050DE-35BE-4C5C-B809-9CE747036D7B}" type="slidenum">
              <a:rPr lang="en-US" smtClean="0">
                <a:solidFill>
                  <a:srgbClr val="000000"/>
                </a:solidFill>
              </a:rPr>
              <a:pPr fontAlgn="base">
                <a:spcBef>
                  <a:spcPct val="0"/>
                </a:spcBef>
                <a:spcAft>
                  <a:spcPct val="0"/>
                </a:spcAft>
              </a:pPr>
              <a:t>‹#›</a:t>
            </a:fld>
            <a:endParaRPr lang="en-US" smtClean="0">
              <a:solidFill>
                <a:srgbClr val="000000"/>
              </a:solidFill>
            </a:endParaRPr>
          </a:p>
        </p:txBody>
      </p:sp>
      <p:sp>
        <p:nvSpPr>
          <p:cNvPr id="1031" name="Rectangle 7"/>
          <p:cNvSpPr>
            <a:spLocks noChangeArrowheads="1"/>
          </p:cNvSpPr>
          <p:nvPr userDrawn="1"/>
        </p:nvSpPr>
        <p:spPr bwMode="auto">
          <a:xfrm>
            <a:off x="8743950" y="0"/>
            <a:ext cx="400050" cy="304800"/>
          </a:xfrm>
          <a:prstGeom prst="rect">
            <a:avLst/>
          </a:prstGeom>
          <a:noFill/>
          <a:ln w="9525">
            <a:noFill/>
            <a:miter lim="800000"/>
            <a:headEnd/>
            <a:tailEnd/>
          </a:ln>
          <a:effectLst/>
        </p:spPr>
        <p:txBody>
          <a:bodyPr>
            <a:spAutoFit/>
          </a:bodyPr>
          <a:lstStyle/>
          <a:p>
            <a:pPr fontAlgn="base">
              <a:spcBef>
                <a:spcPct val="0"/>
              </a:spcBef>
              <a:spcAft>
                <a:spcPct val="0"/>
              </a:spcAft>
            </a:pPr>
            <a:fld id="{F5C649DA-60B4-4574-A050-964BFD4918D9}" type="slidenum">
              <a:rPr lang="en-US" sz="1400" smtClean="0">
                <a:solidFill>
                  <a:srgbClr val="000000"/>
                </a:solidFill>
              </a:rPr>
              <a:pPr fontAlgn="base">
                <a:spcBef>
                  <a:spcPct val="0"/>
                </a:spcBef>
                <a:spcAft>
                  <a:spcPct val="0"/>
                </a:spcAft>
              </a:pPr>
              <a:t>‹#›</a:t>
            </a:fld>
            <a:endParaRPr lang="en-US" sz="1400"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667" r:id="rId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8" descr="REVBG_Slide4_Blu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1" name="Rectangle 3"/>
          <p:cNvSpPr>
            <a:spLocks noGrp="1" noChangeArrowheads="1"/>
          </p:cNvSpPr>
          <p:nvPr>
            <p:ph type="body" idx="1"/>
          </p:nvPr>
        </p:nvSpPr>
        <p:spPr bwMode="auto">
          <a:xfrm>
            <a:off x="762000" y="1828800"/>
            <a:ext cx="76200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828800" y="6400800"/>
            <a:ext cx="1143000" cy="279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000" i="1">
                <a:solidFill>
                  <a:schemeClr val="accent1"/>
                </a:solidFill>
                <a:latin typeface="Arial" pitchFamily="-65" charset="0"/>
                <a:ea typeface="ＭＳ Ｐゴシック" pitchFamily="-65" charset="-128"/>
                <a:cs typeface="ＭＳ Ｐゴシック" pitchFamily="-65" charset="-128"/>
              </a:defRPr>
            </a:lvl1pPr>
          </a:lstStyle>
          <a:p>
            <a:endParaRPr lang="en-US">
              <a:solidFill>
                <a:srgbClr val="8071B4"/>
              </a:solidFill>
            </a:endParaRPr>
          </a:p>
        </p:txBody>
      </p:sp>
      <p:sp>
        <p:nvSpPr>
          <p:cNvPr id="1029" name="Rectangle 5"/>
          <p:cNvSpPr>
            <a:spLocks noGrp="1" noChangeArrowheads="1"/>
          </p:cNvSpPr>
          <p:nvPr>
            <p:ph type="ftr" sz="quarter" idx="3"/>
          </p:nvPr>
        </p:nvSpPr>
        <p:spPr bwMode="auto">
          <a:xfrm>
            <a:off x="2971800" y="6400800"/>
            <a:ext cx="3810000" cy="2921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eaLnBrk="0" hangingPunct="0">
              <a:defRPr sz="1050" i="1">
                <a:latin typeface="Arial" pitchFamily="-65" charset="0"/>
                <a:ea typeface="ＭＳ Ｐゴシック" pitchFamily="-65" charset="-128"/>
                <a:cs typeface="ＭＳ Ｐゴシック" pitchFamily="-65" charset="-128"/>
              </a:defRPr>
            </a:lvl1pPr>
          </a:lstStyle>
          <a:p>
            <a:endParaRPr lang="en-US">
              <a:solidFill>
                <a:srgbClr val="322F31"/>
              </a:solidFill>
            </a:endParaRPr>
          </a:p>
        </p:txBody>
      </p:sp>
      <p:sp>
        <p:nvSpPr>
          <p:cNvPr id="1030" name="Rectangle 6"/>
          <p:cNvSpPr>
            <a:spLocks noGrp="1" noChangeArrowheads="1"/>
          </p:cNvSpPr>
          <p:nvPr>
            <p:ph type="sldNum" sz="quarter" idx="4"/>
          </p:nvPr>
        </p:nvSpPr>
        <p:spPr bwMode="auto">
          <a:xfrm>
            <a:off x="6858000" y="6400800"/>
            <a:ext cx="457200" cy="304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050" i="1">
                <a:solidFill>
                  <a:srgbClr val="042B7F"/>
                </a:solidFill>
                <a:latin typeface="Arial" pitchFamily="-65" charset="0"/>
                <a:ea typeface="ＭＳ Ｐゴシック" pitchFamily="-65" charset="-128"/>
                <a:cs typeface="ＭＳ Ｐゴシック" pitchFamily="-65" charset="-128"/>
              </a:defRPr>
            </a:lvl1pPr>
          </a:lstStyle>
          <a:p>
            <a:fld id="{24A4F5CA-5F0E-4953-A523-6B1E0001F031}" type="slidenum">
              <a:rPr lang="en-US" smtClean="0"/>
              <a:pPr/>
              <a:t>‹#›</a:t>
            </a:fld>
            <a:endParaRPr lang="en-US"/>
          </a:p>
        </p:txBody>
      </p:sp>
      <p:sp>
        <p:nvSpPr>
          <p:cNvPr id="2055" name="Rectangle 2"/>
          <p:cNvSpPr>
            <a:spLocks noGrp="1" noChangeArrowheads="1"/>
          </p:cNvSpPr>
          <p:nvPr>
            <p:ph type="title"/>
          </p:nvPr>
        </p:nvSpPr>
        <p:spPr bwMode="auto">
          <a:xfrm>
            <a:off x="381000" y="304800"/>
            <a:ext cx="8382000" cy="1090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19" r:id="rId1"/>
  </p:sldLayoutIdLst>
  <p:timing>
    <p:tnLst>
      <p:par>
        <p:cTn id="1" dur="indefinite" restart="never" nodeType="tmRoot"/>
      </p:par>
    </p:tnLst>
  </p:timing>
  <p:hf hdr="0" ftr="0" dt="0"/>
  <p:txStyles>
    <p:titleStyle>
      <a:lvl1pPr algn="l" rtl="0" eaLnBrk="1" fontAlgn="base" hangingPunct="1">
        <a:lnSpc>
          <a:spcPct val="80000"/>
        </a:lnSpc>
        <a:spcBef>
          <a:spcPct val="0"/>
        </a:spcBef>
        <a:spcAft>
          <a:spcPct val="0"/>
        </a:spcAft>
        <a:defRPr sz="3600" b="1">
          <a:solidFill>
            <a:srgbClr val="042B7F"/>
          </a:solidFill>
          <a:latin typeface="+mj-lt"/>
          <a:ea typeface="+mj-ea"/>
          <a:cs typeface="ＭＳ Ｐゴシック" pitchFamily="-65" charset="-128"/>
        </a:defRPr>
      </a:lvl1pPr>
      <a:lvl2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2pPr>
      <a:lvl3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3pPr>
      <a:lvl4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4pPr>
      <a:lvl5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5pPr>
      <a:lvl6pPr marL="4572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6pPr>
      <a:lvl7pPr marL="9144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7pPr>
      <a:lvl8pPr marL="13716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8pPr>
      <a:lvl9pPr marL="18288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9pPr>
    </p:titleStyle>
    <p:bodyStyle>
      <a:lvl1pPr marL="342900" indent="-342900" algn="l" rtl="0" eaLnBrk="1" fontAlgn="base" hangingPunct="1">
        <a:spcBef>
          <a:spcPct val="20000"/>
        </a:spcBef>
        <a:spcAft>
          <a:spcPct val="0"/>
        </a:spcAft>
        <a:buClr>
          <a:srgbClr val="042B7F"/>
        </a:buClr>
        <a:buSzPct val="110000"/>
        <a:buFont typeface="Wingdings" pitchFamily="2" charset="2"/>
        <a:buChar char="§"/>
        <a:defRPr sz="2400">
          <a:solidFill>
            <a:schemeClr val="tx1"/>
          </a:solidFill>
          <a:latin typeface="+mn-lt"/>
          <a:ea typeface="+mn-ea"/>
          <a:cs typeface="ＭＳ Ｐゴシック" pitchFamily="-65" charset="-128"/>
        </a:defRPr>
      </a:lvl1pPr>
      <a:lvl2pPr marL="742950" indent="-285750" algn="l" rtl="0" eaLnBrk="1" fontAlgn="base" hangingPunct="1">
        <a:spcBef>
          <a:spcPct val="20000"/>
        </a:spcBef>
        <a:spcAft>
          <a:spcPct val="0"/>
        </a:spcAft>
        <a:buClr>
          <a:srgbClr val="042B7F"/>
        </a:buClr>
        <a:buSzPct val="90000"/>
        <a:buFont typeface="Times" pitchFamily="18" charset="0"/>
        <a:buChar char="•"/>
        <a:defRPr sz="2000">
          <a:solidFill>
            <a:schemeClr val="tx1"/>
          </a:solidFill>
          <a:latin typeface="+mn-lt"/>
          <a:ea typeface="+mn-ea"/>
          <a:cs typeface="ＭＳ Ｐゴシック"/>
        </a:defRPr>
      </a:lvl2pPr>
      <a:lvl3pPr marL="1085850" indent="-228600" algn="l" rtl="0" eaLnBrk="1" fontAlgn="base" hangingPunct="1">
        <a:lnSpc>
          <a:spcPct val="80000"/>
        </a:lnSpc>
        <a:spcBef>
          <a:spcPct val="20000"/>
        </a:spcBef>
        <a:spcAft>
          <a:spcPct val="0"/>
        </a:spcAft>
        <a:buClr>
          <a:srgbClr val="042B7F"/>
        </a:buClr>
        <a:buSzPct val="90000"/>
        <a:buChar char="-"/>
        <a:defRPr sz="2400">
          <a:solidFill>
            <a:schemeClr val="tx1"/>
          </a:solidFill>
          <a:latin typeface="+mn-lt"/>
          <a:ea typeface="+mn-ea"/>
          <a:cs typeface="ＭＳ Ｐゴシック"/>
        </a:defRPr>
      </a:lvl3pPr>
      <a:lvl4pPr marL="1428750" indent="-228600" algn="l" rtl="0" eaLnBrk="1" fontAlgn="base" hangingPunct="1">
        <a:lnSpc>
          <a:spcPct val="80000"/>
        </a:lnSpc>
        <a:spcBef>
          <a:spcPct val="20000"/>
        </a:spcBef>
        <a:spcAft>
          <a:spcPct val="0"/>
        </a:spcAft>
        <a:buClr>
          <a:srgbClr val="042B7F"/>
        </a:buClr>
        <a:buSzPct val="90000"/>
        <a:buChar char="-"/>
        <a:defRPr sz="2000">
          <a:solidFill>
            <a:schemeClr val="tx1"/>
          </a:solidFill>
          <a:latin typeface="+mn-lt"/>
          <a:ea typeface="+mn-ea"/>
          <a:cs typeface="ＭＳ Ｐゴシック"/>
        </a:defRPr>
      </a:lvl4pPr>
      <a:lvl5pPr marL="1771650" indent="-228600" algn="l" rtl="0" eaLnBrk="1" fontAlgn="base" hangingPunct="1">
        <a:lnSpc>
          <a:spcPct val="80000"/>
        </a:lnSpc>
        <a:spcBef>
          <a:spcPct val="20000"/>
        </a:spcBef>
        <a:spcAft>
          <a:spcPct val="0"/>
        </a:spcAft>
        <a:buClr>
          <a:srgbClr val="042B7F"/>
        </a:buClr>
        <a:buSzPct val="90000"/>
        <a:buChar char="-"/>
        <a:defRPr sz="2000">
          <a:solidFill>
            <a:schemeClr val="tx1"/>
          </a:solidFill>
          <a:latin typeface="+mn-lt"/>
          <a:ea typeface="+mn-ea"/>
          <a:cs typeface="ＭＳ Ｐゴシック"/>
        </a:defRPr>
      </a:lvl5pPr>
      <a:lvl6pPr marL="22288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6pPr>
      <a:lvl7pPr marL="26860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7pPr>
      <a:lvl8pPr marL="31432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8pPr>
      <a:lvl9pPr marL="36004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8" descr="REVBG_Slide4_Blu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1" name="Rectangle 3"/>
          <p:cNvSpPr>
            <a:spLocks noGrp="1" noChangeArrowheads="1"/>
          </p:cNvSpPr>
          <p:nvPr>
            <p:ph type="body" idx="1"/>
          </p:nvPr>
        </p:nvSpPr>
        <p:spPr bwMode="auto">
          <a:xfrm>
            <a:off x="762000" y="1828800"/>
            <a:ext cx="76200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828800" y="6400800"/>
            <a:ext cx="1143000" cy="279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000" i="1">
                <a:solidFill>
                  <a:schemeClr val="accent1"/>
                </a:solidFill>
                <a:latin typeface="Arial" pitchFamily="-65" charset="0"/>
                <a:ea typeface="ＭＳ Ｐゴシック" pitchFamily="-65" charset="-128"/>
                <a:cs typeface="ＭＳ Ｐゴシック" pitchFamily="-65" charset="-128"/>
              </a:defRPr>
            </a:lvl1pPr>
          </a:lstStyle>
          <a:p>
            <a:endParaRPr lang="en-US">
              <a:solidFill>
                <a:srgbClr val="8071B4"/>
              </a:solidFill>
            </a:endParaRPr>
          </a:p>
        </p:txBody>
      </p:sp>
      <p:sp>
        <p:nvSpPr>
          <p:cNvPr id="1029" name="Rectangle 5"/>
          <p:cNvSpPr>
            <a:spLocks noGrp="1" noChangeArrowheads="1"/>
          </p:cNvSpPr>
          <p:nvPr>
            <p:ph type="ftr" sz="quarter" idx="3"/>
          </p:nvPr>
        </p:nvSpPr>
        <p:spPr bwMode="auto">
          <a:xfrm>
            <a:off x="2971800" y="6400800"/>
            <a:ext cx="3810000" cy="2921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eaLnBrk="0" hangingPunct="0">
              <a:defRPr sz="1050" i="1">
                <a:latin typeface="Arial" pitchFamily="-65" charset="0"/>
                <a:ea typeface="ＭＳ Ｐゴシック" pitchFamily="-65" charset="-128"/>
                <a:cs typeface="ＭＳ Ｐゴシック" pitchFamily="-65" charset="-128"/>
              </a:defRPr>
            </a:lvl1pPr>
          </a:lstStyle>
          <a:p>
            <a:endParaRPr lang="en-US">
              <a:solidFill>
                <a:srgbClr val="322F31"/>
              </a:solidFill>
            </a:endParaRPr>
          </a:p>
        </p:txBody>
      </p:sp>
      <p:sp>
        <p:nvSpPr>
          <p:cNvPr id="1030" name="Rectangle 6"/>
          <p:cNvSpPr>
            <a:spLocks noGrp="1" noChangeArrowheads="1"/>
          </p:cNvSpPr>
          <p:nvPr>
            <p:ph type="sldNum" sz="quarter" idx="4"/>
          </p:nvPr>
        </p:nvSpPr>
        <p:spPr bwMode="auto">
          <a:xfrm>
            <a:off x="6858000" y="6400800"/>
            <a:ext cx="457200" cy="304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050" i="1">
                <a:solidFill>
                  <a:srgbClr val="042B7F"/>
                </a:solidFill>
                <a:latin typeface="Arial" pitchFamily="-65" charset="0"/>
                <a:ea typeface="ＭＳ Ｐゴシック" pitchFamily="-65" charset="-128"/>
                <a:cs typeface="ＭＳ Ｐゴシック" pitchFamily="-65" charset="-128"/>
              </a:defRPr>
            </a:lvl1pPr>
          </a:lstStyle>
          <a:p>
            <a:fld id="{24A4F5CA-5F0E-4953-A523-6B1E0001F031}" type="slidenum">
              <a:rPr lang="en-US" smtClean="0"/>
              <a:pPr/>
              <a:t>‹#›</a:t>
            </a:fld>
            <a:endParaRPr lang="en-US"/>
          </a:p>
        </p:txBody>
      </p:sp>
      <p:sp>
        <p:nvSpPr>
          <p:cNvPr id="2055" name="Rectangle 2"/>
          <p:cNvSpPr>
            <a:spLocks noGrp="1" noChangeArrowheads="1"/>
          </p:cNvSpPr>
          <p:nvPr>
            <p:ph type="title"/>
          </p:nvPr>
        </p:nvSpPr>
        <p:spPr bwMode="auto">
          <a:xfrm>
            <a:off x="381000" y="304800"/>
            <a:ext cx="8382000" cy="1090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l" rtl="0" eaLnBrk="1" fontAlgn="base" hangingPunct="1">
        <a:lnSpc>
          <a:spcPct val="80000"/>
        </a:lnSpc>
        <a:spcBef>
          <a:spcPct val="0"/>
        </a:spcBef>
        <a:spcAft>
          <a:spcPct val="0"/>
        </a:spcAft>
        <a:defRPr sz="3600" b="1">
          <a:solidFill>
            <a:srgbClr val="042B7F"/>
          </a:solidFill>
          <a:latin typeface="+mj-lt"/>
          <a:ea typeface="+mj-ea"/>
          <a:cs typeface="ＭＳ Ｐゴシック" pitchFamily="-65" charset="-128"/>
        </a:defRPr>
      </a:lvl1pPr>
      <a:lvl2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2pPr>
      <a:lvl3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3pPr>
      <a:lvl4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4pPr>
      <a:lvl5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5pPr>
      <a:lvl6pPr marL="4572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6pPr>
      <a:lvl7pPr marL="9144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7pPr>
      <a:lvl8pPr marL="13716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8pPr>
      <a:lvl9pPr marL="18288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9pPr>
    </p:titleStyle>
    <p:bodyStyle>
      <a:lvl1pPr marL="342900" indent="-342900" algn="l" rtl="0" eaLnBrk="1" fontAlgn="base" hangingPunct="1">
        <a:spcBef>
          <a:spcPct val="20000"/>
        </a:spcBef>
        <a:spcAft>
          <a:spcPct val="0"/>
        </a:spcAft>
        <a:buClr>
          <a:srgbClr val="042B7F"/>
        </a:buClr>
        <a:buSzPct val="110000"/>
        <a:buFont typeface="Wingdings" pitchFamily="2" charset="2"/>
        <a:buChar char="§"/>
        <a:defRPr sz="2400">
          <a:solidFill>
            <a:schemeClr val="tx1"/>
          </a:solidFill>
          <a:latin typeface="+mn-lt"/>
          <a:ea typeface="+mn-ea"/>
          <a:cs typeface="ＭＳ Ｐゴシック" pitchFamily="-65" charset="-128"/>
        </a:defRPr>
      </a:lvl1pPr>
      <a:lvl2pPr marL="742950" indent="-285750" algn="l" rtl="0" eaLnBrk="1" fontAlgn="base" hangingPunct="1">
        <a:spcBef>
          <a:spcPct val="20000"/>
        </a:spcBef>
        <a:spcAft>
          <a:spcPct val="0"/>
        </a:spcAft>
        <a:buClr>
          <a:srgbClr val="042B7F"/>
        </a:buClr>
        <a:buSzPct val="90000"/>
        <a:buFont typeface="Times" pitchFamily="18" charset="0"/>
        <a:buChar char="•"/>
        <a:defRPr sz="2000">
          <a:solidFill>
            <a:schemeClr val="tx1"/>
          </a:solidFill>
          <a:latin typeface="+mn-lt"/>
          <a:ea typeface="+mn-ea"/>
          <a:cs typeface="ＭＳ Ｐゴシック"/>
        </a:defRPr>
      </a:lvl2pPr>
      <a:lvl3pPr marL="1085850" indent="-228600" algn="l" rtl="0" eaLnBrk="1" fontAlgn="base" hangingPunct="1">
        <a:lnSpc>
          <a:spcPct val="80000"/>
        </a:lnSpc>
        <a:spcBef>
          <a:spcPct val="20000"/>
        </a:spcBef>
        <a:spcAft>
          <a:spcPct val="0"/>
        </a:spcAft>
        <a:buClr>
          <a:srgbClr val="042B7F"/>
        </a:buClr>
        <a:buSzPct val="90000"/>
        <a:buChar char="-"/>
        <a:defRPr sz="2400">
          <a:solidFill>
            <a:schemeClr val="tx1"/>
          </a:solidFill>
          <a:latin typeface="+mn-lt"/>
          <a:ea typeface="+mn-ea"/>
          <a:cs typeface="ＭＳ Ｐゴシック"/>
        </a:defRPr>
      </a:lvl3pPr>
      <a:lvl4pPr marL="1428750" indent="-228600" algn="l" rtl="0" eaLnBrk="1" fontAlgn="base" hangingPunct="1">
        <a:lnSpc>
          <a:spcPct val="80000"/>
        </a:lnSpc>
        <a:spcBef>
          <a:spcPct val="20000"/>
        </a:spcBef>
        <a:spcAft>
          <a:spcPct val="0"/>
        </a:spcAft>
        <a:buClr>
          <a:srgbClr val="042B7F"/>
        </a:buClr>
        <a:buSzPct val="90000"/>
        <a:buChar char="-"/>
        <a:defRPr sz="2000">
          <a:solidFill>
            <a:schemeClr val="tx1"/>
          </a:solidFill>
          <a:latin typeface="+mn-lt"/>
          <a:ea typeface="+mn-ea"/>
          <a:cs typeface="ＭＳ Ｐゴシック"/>
        </a:defRPr>
      </a:lvl4pPr>
      <a:lvl5pPr marL="1771650" indent="-228600" algn="l" rtl="0" eaLnBrk="1" fontAlgn="base" hangingPunct="1">
        <a:lnSpc>
          <a:spcPct val="80000"/>
        </a:lnSpc>
        <a:spcBef>
          <a:spcPct val="20000"/>
        </a:spcBef>
        <a:spcAft>
          <a:spcPct val="0"/>
        </a:spcAft>
        <a:buClr>
          <a:srgbClr val="042B7F"/>
        </a:buClr>
        <a:buSzPct val="90000"/>
        <a:buChar char="-"/>
        <a:defRPr sz="2000">
          <a:solidFill>
            <a:schemeClr val="tx1"/>
          </a:solidFill>
          <a:latin typeface="+mn-lt"/>
          <a:ea typeface="+mn-ea"/>
          <a:cs typeface="ＭＳ Ｐゴシック"/>
        </a:defRPr>
      </a:lvl5pPr>
      <a:lvl6pPr marL="22288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6pPr>
      <a:lvl7pPr marL="26860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7pPr>
      <a:lvl8pPr marL="31432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8pPr>
      <a:lvl9pPr marL="36004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8" descr="REVBG_Slide4_Blu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1" name="Rectangle 3"/>
          <p:cNvSpPr>
            <a:spLocks noGrp="1" noChangeArrowheads="1"/>
          </p:cNvSpPr>
          <p:nvPr>
            <p:ph type="body" idx="1"/>
          </p:nvPr>
        </p:nvSpPr>
        <p:spPr bwMode="auto">
          <a:xfrm>
            <a:off x="762000" y="1828800"/>
            <a:ext cx="76200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828800" y="6400800"/>
            <a:ext cx="1143000" cy="279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000" i="1">
                <a:solidFill>
                  <a:schemeClr val="accent1"/>
                </a:solidFill>
                <a:latin typeface="Arial" pitchFamily="-65" charset="0"/>
                <a:ea typeface="ＭＳ Ｐゴシック" pitchFamily="-65" charset="-128"/>
                <a:cs typeface="ＭＳ Ｐゴシック" pitchFamily="-65" charset="-128"/>
              </a:defRPr>
            </a:lvl1pPr>
          </a:lstStyle>
          <a:p>
            <a:endParaRPr lang="en-US">
              <a:solidFill>
                <a:srgbClr val="8071B4"/>
              </a:solidFill>
            </a:endParaRPr>
          </a:p>
        </p:txBody>
      </p:sp>
      <p:sp>
        <p:nvSpPr>
          <p:cNvPr id="1029" name="Rectangle 5"/>
          <p:cNvSpPr>
            <a:spLocks noGrp="1" noChangeArrowheads="1"/>
          </p:cNvSpPr>
          <p:nvPr>
            <p:ph type="ftr" sz="quarter" idx="3"/>
          </p:nvPr>
        </p:nvSpPr>
        <p:spPr bwMode="auto">
          <a:xfrm>
            <a:off x="2971800" y="6400800"/>
            <a:ext cx="3810000" cy="2921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eaLnBrk="0" hangingPunct="0">
              <a:defRPr sz="1050" i="1">
                <a:latin typeface="Arial" pitchFamily="-65" charset="0"/>
                <a:ea typeface="ＭＳ Ｐゴシック" pitchFamily="-65" charset="-128"/>
                <a:cs typeface="ＭＳ Ｐゴシック" pitchFamily="-65" charset="-128"/>
              </a:defRPr>
            </a:lvl1pPr>
          </a:lstStyle>
          <a:p>
            <a:endParaRPr lang="en-US">
              <a:solidFill>
                <a:srgbClr val="322F31"/>
              </a:solidFill>
            </a:endParaRPr>
          </a:p>
        </p:txBody>
      </p:sp>
      <p:sp>
        <p:nvSpPr>
          <p:cNvPr id="1030" name="Rectangle 6"/>
          <p:cNvSpPr>
            <a:spLocks noGrp="1" noChangeArrowheads="1"/>
          </p:cNvSpPr>
          <p:nvPr>
            <p:ph type="sldNum" sz="quarter" idx="4"/>
          </p:nvPr>
        </p:nvSpPr>
        <p:spPr bwMode="auto">
          <a:xfrm>
            <a:off x="6858000" y="6400800"/>
            <a:ext cx="457200" cy="304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050" i="1">
                <a:solidFill>
                  <a:srgbClr val="042B7F"/>
                </a:solidFill>
                <a:latin typeface="Arial" pitchFamily="-65" charset="0"/>
                <a:ea typeface="ＭＳ Ｐゴシック" pitchFamily="-65" charset="-128"/>
                <a:cs typeface="ＭＳ Ｐゴシック" pitchFamily="-65" charset="-128"/>
              </a:defRPr>
            </a:lvl1pPr>
          </a:lstStyle>
          <a:p>
            <a:fld id="{24A4F5CA-5F0E-4953-A523-6B1E0001F031}" type="slidenum">
              <a:rPr lang="en-US" smtClean="0"/>
              <a:pPr/>
              <a:t>‹#›</a:t>
            </a:fld>
            <a:endParaRPr lang="en-US"/>
          </a:p>
        </p:txBody>
      </p:sp>
      <p:sp>
        <p:nvSpPr>
          <p:cNvPr id="2055" name="Rectangle 2"/>
          <p:cNvSpPr>
            <a:spLocks noGrp="1" noChangeArrowheads="1"/>
          </p:cNvSpPr>
          <p:nvPr>
            <p:ph type="title"/>
          </p:nvPr>
        </p:nvSpPr>
        <p:spPr bwMode="auto">
          <a:xfrm>
            <a:off x="381000" y="304800"/>
            <a:ext cx="8382000" cy="1090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l" rtl="0" eaLnBrk="1" fontAlgn="base" hangingPunct="1">
        <a:lnSpc>
          <a:spcPct val="80000"/>
        </a:lnSpc>
        <a:spcBef>
          <a:spcPct val="0"/>
        </a:spcBef>
        <a:spcAft>
          <a:spcPct val="0"/>
        </a:spcAft>
        <a:defRPr sz="3600" b="1">
          <a:solidFill>
            <a:srgbClr val="042B7F"/>
          </a:solidFill>
          <a:latin typeface="+mj-lt"/>
          <a:ea typeface="+mj-ea"/>
          <a:cs typeface="ＭＳ Ｐゴシック" pitchFamily="-65" charset="-128"/>
        </a:defRPr>
      </a:lvl1pPr>
      <a:lvl2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2pPr>
      <a:lvl3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3pPr>
      <a:lvl4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4pPr>
      <a:lvl5pPr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cs typeface="ＭＳ Ｐゴシック" pitchFamily="-65" charset="-128"/>
        </a:defRPr>
      </a:lvl5pPr>
      <a:lvl6pPr marL="4572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6pPr>
      <a:lvl7pPr marL="9144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7pPr>
      <a:lvl8pPr marL="13716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8pPr>
      <a:lvl9pPr marL="1828800" algn="l" rtl="0" eaLnBrk="1" fontAlgn="base" hangingPunct="1">
        <a:lnSpc>
          <a:spcPct val="80000"/>
        </a:lnSpc>
        <a:spcBef>
          <a:spcPct val="0"/>
        </a:spcBef>
        <a:spcAft>
          <a:spcPct val="0"/>
        </a:spcAft>
        <a:defRPr sz="3600" b="1">
          <a:solidFill>
            <a:srgbClr val="042B7F"/>
          </a:solidFill>
          <a:latin typeface="Arial" charset="0"/>
          <a:ea typeface="ＭＳ Ｐゴシック" pitchFamily="48" charset="-128"/>
        </a:defRPr>
      </a:lvl9pPr>
    </p:titleStyle>
    <p:bodyStyle>
      <a:lvl1pPr marL="342900" indent="-342900" algn="l" rtl="0" eaLnBrk="1" fontAlgn="base" hangingPunct="1">
        <a:spcBef>
          <a:spcPct val="20000"/>
        </a:spcBef>
        <a:spcAft>
          <a:spcPct val="0"/>
        </a:spcAft>
        <a:buClr>
          <a:srgbClr val="042B7F"/>
        </a:buClr>
        <a:buSzPct val="110000"/>
        <a:buFont typeface="Wingdings" pitchFamily="2" charset="2"/>
        <a:buChar char="§"/>
        <a:defRPr sz="2400">
          <a:solidFill>
            <a:schemeClr val="tx1"/>
          </a:solidFill>
          <a:latin typeface="+mn-lt"/>
          <a:ea typeface="+mn-ea"/>
          <a:cs typeface="ＭＳ Ｐゴシック" pitchFamily="-65" charset="-128"/>
        </a:defRPr>
      </a:lvl1pPr>
      <a:lvl2pPr marL="742950" indent="-285750" algn="l" rtl="0" eaLnBrk="1" fontAlgn="base" hangingPunct="1">
        <a:spcBef>
          <a:spcPct val="20000"/>
        </a:spcBef>
        <a:spcAft>
          <a:spcPct val="0"/>
        </a:spcAft>
        <a:buClr>
          <a:srgbClr val="042B7F"/>
        </a:buClr>
        <a:buSzPct val="90000"/>
        <a:buFont typeface="Times" pitchFamily="18" charset="0"/>
        <a:buChar char="•"/>
        <a:defRPr sz="2000">
          <a:solidFill>
            <a:schemeClr val="tx1"/>
          </a:solidFill>
          <a:latin typeface="+mn-lt"/>
          <a:ea typeface="+mn-ea"/>
          <a:cs typeface="ＭＳ Ｐゴシック"/>
        </a:defRPr>
      </a:lvl2pPr>
      <a:lvl3pPr marL="1085850" indent="-228600" algn="l" rtl="0" eaLnBrk="1" fontAlgn="base" hangingPunct="1">
        <a:lnSpc>
          <a:spcPct val="80000"/>
        </a:lnSpc>
        <a:spcBef>
          <a:spcPct val="20000"/>
        </a:spcBef>
        <a:spcAft>
          <a:spcPct val="0"/>
        </a:spcAft>
        <a:buClr>
          <a:srgbClr val="042B7F"/>
        </a:buClr>
        <a:buSzPct val="90000"/>
        <a:buChar char="-"/>
        <a:defRPr sz="2400">
          <a:solidFill>
            <a:schemeClr val="tx1"/>
          </a:solidFill>
          <a:latin typeface="+mn-lt"/>
          <a:ea typeface="+mn-ea"/>
          <a:cs typeface="ＭＳ Ｐゴシック"/>
        </a:defRPr>
      </a:lvl3pPr>
      <a:lvl4pPr marL="1428750" indent="-228600" algn="l" rtl="0" eaLnBrk="1" fontAlgn="base" hangingPunct="1">
        <a:lnSpc>
          <a:spcPct val="80000"/>
        </a:lnSpc>
        <a:spcBef>
          <a:spcPct val="20000"/>
        </a:spcBef>
        <a:spcAft>
          <a:spcPct val="0"/>
        </a:spcAft>
        <a:buClr>
          <a:srgbClr val="042B7F"/>
        </a:buClr>
        <a:buSzPct val="90000"/>
        <a:buChar char="-"/>
        <a:defRPr sz="2000">
          <a:solidFill>
            <a:schemeClr val="tx1"/>
          </a:solidFill>
          <a:latin typeface="+mn-lt"/>
          <a:ea typeface="+mn-ea"/>
          <a:cs typeface="ＭＳ Ｐゴシック"/>
        </a:defRPr>
      </a:lvl4pPr>
      <a:lvl5pPr marL="1771650" indent="-228600" algn="l" rtl="0" eaLnBrk="1" fontAlgn="base" hangingPunct="1">
        <a:lnSpc>
          <a:spcPct val="80000"/>
        </a:lnSpc>
        <a:spcBef>
          <a:spcPct val="20000"/>
        </a:spcBef>
        <a:spcAft>
          <a:spcPct val="0"/>
        </a:spcAft>
        <a:buClr>
          <a:srgbClr val="042B7F"/>
        </a:buClr>
        <a:buSzPct val="90000"/>
        <a:buChar char="-"/>
        <a:defRPr sz="2000">
          <a:solidFill>
            <a:schemeClr val="tx1"/>
          </a:solidFill>
          <a:latin typeface="+mn-lt"/>
          <a:ea typeface="+mn-ea"/>
          <a:cs typeface="ＭＳ Ｐゴシック"/>
        </a:defRPr>
      </a:lvl5pPr>
      <a:lvl6pPr marL="22288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6pPr>
      <a:lvl7pPr marL="26860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7pPr>
      <a:lvl8pPr marL="31432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8pPr>
      <a:lvl9pPr marL="3600450" indent="-228600" algn="l" rtl="0" eaLnBrk="1" fontAlgn="base" hangingPunct="1">
        <a:lnSpc>
          <a:spcPct val="80000"/>
        </a:lnSpc>
        <a:spcBef>
          <a:spcPct val="20000"/>
        </a:spcBef>
        <a:spcAft>
          <a:spcPct val="0"/>
        </a:spcAft>
        <a:buClr>
          <a:srgbClr val="042B7F"/>
        </a:buClr>
        <a:buSzPct val="90000"/>
        <a:buChar char="-"/>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239000" y="6356350"/>
            <a:ext cx="1447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8AAD8-6CD3-42FA-A537-8DCD176E3E97}" type="slidenum">
              <a:rPr lang="en-US" smtClean="0">
                <a:solidFill>
                  <a:prstClr val="black">
                    <a:tint val="75000"/>
                  </a:prstClr>
                </a:solidFill>
              </a:rPr>
              <a:pPr/>
              <a:t>‹#›</a:t>
            </a:fld>
            <a:endParaRPr lang="en-US">
              <a:solidFill>
                <a:prstClr val="black">
                  <a:tint val="75000"/>
                </a:prstClr>
              </a:solidFill>
            </a:endParaRPr>
          </a:p>
        </p:txBody>
      </p:sp>
      <p:sp>
        <p:nvSpPr>
          <p:cNvPr id="7" name="Footer Placeholder 4"/>
          <p:cNvSpPr>
            <a:spLocks noGrp="1"/>
          </p:cNvSpPr>
          <p:nvPr>
            <p:ph type="ftr" sz="quarter" idx="3"/>
          </p:nvPr>
        </p:nvSpPr>
        <p:spPr>
          <a:xfrm>
            <a:off x="2209800" y="6400799"/>
            <a:ext cx="4648200" cy="304801"/>
          </a:xfrm>
          <a:prstGeom prst="rect">
            <a:avLst/>
          </a:prstGeom>
        </p:spPr>
        <p:txBody>
          <a:bodyPr/>
          <a:lstStyle>
            <a:lvl1pPr>
              <a:defRPr sz="1200" baseline="0"/>
            </a:lvl1pPr>
          </a:lstStyle>
          <a:p>
            <a:pPr algn="ctr">
              <a:defRPr/>
            </a:pPr>
            <a:endParaRPr lang="en-US" dirty="0">
              <a:solidFill>
                <a:prstClr val="black">
                  <a:tint val="75000"/>
                </a:prstClr>
              </a:solidFill>
            </a:endParaRPr>
          </a:p>
        </p:txBody>
      </p:sp>
      <p:sp>
        <p:nvSpPr>
          <p:cNvPr id="8" name="Date Placeholder 3"/>
          <p:cNvSpPr>
            <a:spLocks noGrp="1"/>
          </p:cNvSpPr>
          <p:nvPr>
            <p:ph type="dt" sz="half" idx="2"/>
          </p:nvPr>
        </p:nvSpPr>
        <p:spPr>
          <a:xfrm>
            <a:off x="457200" y="6356350"/>
            <a:ext cx="1066800" cy="365125"/>
          </a:xfrm>
          <a:prstGeom prst="rect">
            <a:avLst/>
          </a:prstGeom>
        </p:spPr>
        <p:txBody>
          <a:bodyPr/>
          <a:lstStyle>
            <a:lvl1pPr>
              <a:defRPr sz="1200"/>
            </a:lvl1pPr>
          </a:lstStyle>
          <a:p>
            <a:endParaRPr lang="en-US" dirty="0">
              <a:solidFill>
                <a:prstClr val="black"/>
              </a:solidFill>
            </a:endParaRPr>
          </a:p>
        </p:txBody>
      </p:sp>
    </p:spTree>
  </p:cSld>
  <p:clrMap bg1="lt1" tx1="dk1" bg2="lt2" tx2="dk2" accent1="accent1" accent2="accent2" accent3="accent3" accent4="accent4" accent5="accent5" accent6="accent6" hlink="hlink" folHlink="folHlink"/>
  <p:sldLayoutIdLst>
    <p:sldLayoutId id="214748372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239000" y="6356350"/>
            <a:ext cx="1447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8AAD8-6CD3-42FA-A537-8DCD176E3E97}" type="slidenum">
              <a:rPr lang="en-US" smtClean="0">
                <a:solidFill>
                  <a:prstClr val="black">
                    <a:tint val="75000"/>
                  </a:prstClr>
                </a:solidFill>
              </a:rPr>
              <a:pPr/>
              <a:t>‹#›</a:t>
            </a:fld>
            <a:endParaRPr lang="en-US">
              <a:solidFill>
                <a:prstClr val="black">
                  <a:tint val="75000"/>
                </a:prstClr>
              </a:solidFill>
            </a:endParaRPr>
          </a:p>
        </p:txBody>
      </p:sp>
      <p:sp>
        <p:nvSpPr>
          <p:cNvPr id="7" name="Footer Placeholder 4"/>
          <p:cNvSpPr>
            <a:spLocks noGrp="1"/>
          </p:cNvSpPr>
          <p:nvPr>
            <p:ph type="ftr" sz="quarter" idx="3"/>
          </p:nvPr>
        </p:nvSpPr>
        <p:spPr>
          <a:xfrm>
            <a:off x="2209800" y="6400799"/>
            <a:ext cx="4648200" cy="304801"/>
          </a:xfrm>
          <a:prstGeom prst="rect">
            <a:avLst/>
          </a:prstGeom>
        </p:spPr>
        <p:txBody>
          <a:bodyPr/>
          <a:lstStyle>
            <a:lvl1pPr>
              <a:defRPr sz="1200" baseline="0"/>
            </a:lvl1pPr>
          </a:lstStyle>
          <a:p>
            <a:pPr algn="ctr">
              <a:defRPr/>
            </a:pPr>
            <a:endParaRPr lang="en-US" dirty="0">
              <a:solidFill>
                <a:prstClr val="black">
                  <a:tint val="75000"/>
                </a:prstClr>
              </a:solidFill>
            </a:endParaRPr>
          </a:p>
        </p:txBody>
      </p:sp>
      <p:sp>
        <p:nvSpPr>
          <p:cNvPr id="8" name="Date Placeholder 3"/>
          <p:cNvSpPr>
            <a:spLocks noGrp="1"/>
          </p:cNvSpPr>
          <p:nvPr>
            <p:ph type="dt" sz="half" idx="2"/>
          </p:nvPr>
        </p:nvSpPr>
        <p:spPr>
          <a:xfrm>
            <a:off x="457200" y="6356350"/>
            <a:ext cx="1066800" cy="365125"/>
          </a:xfrm>
          <a:prstGeom prst="rect">
            <a:avLst/>
          </a:prstGeom>
        </p:spPr>
        <p:txBody>
          <a:bodyPr/>
          <a:lstStyle>
            <a:lvl1pPr>
              <a:defRPr sz="1200"/>
            </a:lvl1pPr>
          </a:lstStyle>
          <a:p>
            <a:endParaRPr lang="en-US" dirty="0">
              <a:solidFill>
                <a:prstClr val="black"/>
              </a:solidFill>
            </a:endParaRPr>
          </a:p>
        </p:txBody>
      </p:sp>
    </p:spTree>
  </p:cSld>
  <p:clrMap bg1="lt1" tx1="dk1" bg2="lt2" tx2="dk2" accent1="accent1" accent2="accent2" accent3="accent3" accent4="accent4" accent5="accent5" accent6="accent6" hlink="hlink" folHlink="folHlink"/>
  <p:sldLayoutIdLst>
    <p:sldLayoutId id="2147483727"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0" y="6381750"/>
            <a:ext cx="457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8D8CA130-D18F-4808-B828-FB0F1D6F8CE2}" type="slidenum">
              <a:rPr lang="en-US">
                <a:solidFill>
                  <a:srgbClr val="000000"/>
                </a:solidFill>
              </a:rPr>
              <a:pPr fontAlgn="base">
                <a:spcBef>
                  <a:spcPct val="0"/>
                </a:spcBef>
                <a:spcAft>
                  <a:spcPct val="0"/>
                </a:spcAft>
                <a:defRPr/>
              </a:pPr>
              <a:t>‹#›</a:t>
            </a:fld>
            <a:endParaRPr lang="en-US">
              <a:solidFill>
                <a:srgbClr val="000000"/>
              </a:solidFill>
            </a:endParaRPr>
          </a:p>
        </p:txBody>
      </p:sp>
      <p:sp>
        <p:nvSpPr>
          <p:cNvPr id="1031" name="Rectangle 7"/>
          <p:cNvSpPr>
            <a:spLocks noChangeArrowheads="1"/>
          </p:cNvSpPr>
          <p:nvPr userDrawn="1"/>
        </p:nvSpPr>
        <p:spPr bwMode="auto">
          <a:xfrm>
            <a:off x="8743950" y="0"/>
            <a:ext cx="400050" cy="304800"/>
          </a:xfrm>
          <a:prstGeom prst="rect">
            <a:avLst/>
          </a:prstGeom>
          <a:noFill/>
          <a:ln w="9525">
            <a:noFill/>
            <a:miter lim="800000"/>
            <a:headEnd/>
            <a:tailEnd/>
          </a:ln>
          <a:effectLst/>
        </p:spPr>
        <p:txBody>
          <a:bodyPr>
            <a:spAutoFit/>
          </a:bodyPr>
          <a:lstStyle/>
          <a:p>
            <a:pPr fontAlgn="base">
              <a:spcBef>
                <a:spcPct val="0"/>
              </a:spcBef>
              <a:spcAft>
                <a:spcPct val="0"/>
              </a:spcAft>
              <a:defRPr/>
            </a:pPr>
            <a:fld id="{E913AEE9-502B-4139-8859-B833238F6427}" type="slidenum">
              <a:rPr lang="en-US" sz="1400">
                <a:solidFill>
                  <a:srgbClr val="000000"/>
                </a:solidFill>
              </a:rPr>
              <a:pPr fontAlgn="base">
                <a:spcBef>
                  <a:spcPct val="0"/>
                </a:spcBef>
                <a:spcAft>
                  <a:spcPct val="0"/>
                </a:spcAft>
                <a:defRPr/>
              </a:pPr>
              <a:t>‹#›</a:t>
            </a:fld>
            <a:endParaRPr lang="en-US" sz="1400">
              <a:solidFill>
                <a:srgbClr val="000000"/>
              </a:solidFill>
            </a:endParaRPr>
          </a:p>
        </p:txBody>
      </p:sp>
    </p:spTree>
  </p:cSld>
  <p:clrMap bg1="lt1" tx1="dk1" bg2="lt2" tx2="dk2" accent1="accent1" accent2="accent2" accent3="accent3" accent4="accent4" accent5="accent5" accent6="accent6" hlink="hlink" folHlink="folHlink"/>
  <p:sldLayoutIdLst>
    <p:sldLayoutId id="2147483733"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239000" y="6356350"/>
            <a:ext cx="1447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8AAD8-6CD3-42FA-A537-8DCD176E3E97}" type="slidenum">
              <a:rPr lang="en-US" smtClean="0">
                <a:solidFill>
                  <a:prstClr val="black">
                    <a:tint val="75000"/>
                  </a:prstClr>
                </a:solidFill>
              </a:rPr>
              <a:pPr/>
              <a:t>‹#›</a:t>
            </a:fld>
            <a:endParaRPr lang="en-US">
              <a:solidFill>
                <a:prstClr val="black">
                  <a:tint val="75000"/>
                </a:prstClr>
              </a:solidFill>
            </a:endParaRPr>
          </a:p>
        </p:txBody>
      </p:sp>
      <p:sp>
        <p:nvSpPr>
          <p:cNvPr id="7" name="Footer Placeholder 4"/>
          <p:cNvSpPr>
            <a:spLocks noGrp="1"/>
          </p:cNvSpPr>
          <p:nvPr>
            <p:ph type="ftr" sz="quarter" idx="3"/>
          </p:nvPr>
        </p:nvSpPr>
        <p:spPr>
          <a:xfrm>
            <a:off x="2209800" y="6400799"/>
            <a:ext cx="4648200" cy="304801"/>
          </a:xfrm>
          <a:prstGeom prst="rect">
            <a:avLst/>
          </a:prstGeom>
        </p:spPr>
        <p:txBody>
          <a:bodyPr/>
          <a:lstStyle>
            <a:lvl1pPr>
              <a:defRPr sz="1200" baseline="0"/>
            </a:lvl1pPr>
          </a:lstStyle>
          <a:p>
            <a:pPr algn="ctr">
              <a:defRPr/>
            </a:pPr>
            <a:endParaRPr lang="en-US" dirty="0">
              <a:solidFill>
                <a:prstClr val="black">
                  <a:tint val="75000"/>
                </a:prstClr>
              </a:solidFill>
            </a:endParaRPr>
          </a:p>
        </p:txBody>
      </p:sp>
      <p:sp>
        <p:nvSpPr>
          <p:cNvPr id="8" name="Date Placeholder 3"/>
          <p:cNvSpPr>
            <a:spLocks noGrp="1"/>
          </p:cNvSpPr>
          <p:nvPr>
            <p:ph type="dt" sz="half" idx="2"/>
          </p:nvPr>
        </p:nvSpPr>
        <p:spPr>
          <a:xfrm>
            <a:off x="457200" y="6356350"/>
            <a:ext cx="1066800" cy="365125"/>
          </a:xfrm>
          <a:prstGeom prst="rect">
            <a:avLst/>
          </a:prstGeom>
        </p:spPr>
        <p:txBody>
          <a:bodyPr/>
          <a:lstStyle>
            <a:lvl1pPr>
              <a:defRPr sz="1200"/>
            </a:lvl1pPr>
          </a:lstStyle>
          <a:p>
            <a:endParaRPr lang="en-US" dirty="0">
              <a:solidFill>
                <a:prstClr val="black"/>
              </a:solidFill>
            </a:endParaRPr>
          </a:p>
        </p:txBody>
      </p:sp>
    </p:spTree>
  </p:cSld>
  <p:clrMap bg1="lt1" tx1="dk1" bg2="lt2" tx2="dk2" accent1="accent1" accent2="accent2" accent3="accent3" accent4="accent4" accent5="accent5" accent6="accent6" hlink="hlink" folHlink="folHlink"/>
  <p:sldLayoutIdLst>
    <p:sldLayoutId id="214748373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6" name="Rectangle 4"/>
          <p:cNvSpPr>
            <a:spLocks noGrp="1" noChangeArrowheads="1"/>
          </p:cNvSpPr>
          <p:nvPr>
            <p:ph type="sldNum" sz="quarter" idx="4"/>
          </p:nvPr>
        </p:nvSpPr>
        <p:spPr bwMode="auto">
          <a:xfrm>
            <a:off x="0" y="6534150"/>
            <a:ext cx="5334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i="0">
                <a:latin typeface="Arial" charset="0"/>
                <a:cs typeface="Arial" charset="0"/>
              </a:defRPr>
            </a:lvl1pPr>
          </a:lstStyle>
          <a:p>
            <a:pPr fontAlgn="base">
              <a:spcBef>
                <a:spcPct val="0"/>
              </a:spcBef>
              <a:spcAft>
                <a:spcPct val="0"/>
              </a:spcAft>
              <a:defRPr/>
            </a:pPr>
            <a:fld id="{C82D6446-D54C-4CE1-A00B-2C9E8196EF76}" type="slidenum">
              <a:rPr lang="en-US">
                <a:solidFill>
                  <a:srgbClr val="000000"/>
                </a:solidFill>
              </a:rPr>
              <a:pPr fontAlgn="base">
                <a:spcBef>
                  <a:spcPct val="0"/>
                </a:spcBef>
                <a:spcAft>
                  <a:spcPct val="0"/>
                </a:spcAft>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37"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body" idx="1"/>
          </p:nvPr>
        </p:nvSpPr>
        <p:spPr bwMode="auto">
          <a:xfrm>
            <a:off x="281354" y="609600"/>
            <a:ext cx="8581292" cy="5715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633046" y="6400800"/>
            <a:ext cx="2895600" cy="228600"/>
          </a:xfrm>
          <a:prstGeom prst="rect">
            <a:avLst/>
          </a:prstGeom>
          <a:noFill/>
          <a:ln>
            <a:noFill/>
          </a:ln>
          <a:effectLst/>
          <a:extLst>
            <a:ext uri="{909E8E84-426E-40dd-AFC4-6F175D3DCCD1}"/>
            <a:ext uri="{91240B29-F687-4f45-9708-019B960494DF}"/>
            <a:ext uri="{AF507438-7753-43e0-B8FC-AC1667EBCBE1}"/>
            <a:ext uri="{FAA26D3D-D897-4be2-8F04-BA451C77F1D7}"/>
          </a:extLst>
        </p:spPr>
        <p:txBody>
          <a:bodyPr vert="horz" wrap="square" lIns="91440" tIns="45720" rIns="91440" bIns="45720" numCol="1" anchor="t" anchorCtr="0" compatLnSpc="1">
            <a:prstTxWarp prst="textNoShape">
              <a:avLst/>
            </a:prstTxWarp>
          </a:bodyPr>
          <a:lstStyle>
            <a:lvl1pPr>
              <a:defRPr sz="1200" i="1" baseline="0">
                <a:solidFill>
                  <a:schemeClr val="accent1"/>
                </a:solidFill>
                <a:latin typeface="Helvetica" charset="0"/>
                <a:ea typeface="ＭＳ Ｐゴシック" charset="0"/>
                <a:cs typeface="ＭＳ Ｐゴシック" charset="0"/>
              </a:defRPr>
            </a:lvl1pPr>
          </a:lstStyle>
          <a:p>
            <a:pPr eaLnBrk="0" fontAlgn="base" hangingPunct="0">
              <a:spcBef>
                <a:spcPct val="0"/>
              </a:spcBef>
              <a:spcAft>
                <a:spcPct val="0"/>
              </a:spcAft>
              <a:defRPr/>
            </a:pPr>
            <a:endParaRPr lang="en-GB">
              <a:solidFill>
                <a:srgbClr val="00CC99"/>
              </a:solidFill>
            </a:endParaRPr>
          </a:p>
        </p:txBody>
      </p:sp>
      <p:sp>
        <p:nvSpPr>
          <p:cNvPr id="3076" name="AutoShape 8"/>
          <p:cNvSpPr>
            <a:spLocks noGrp="1" noChangeArrowheads="1"/>
          </p:cNvSpPr>
          <p:nvPr>
            <p:ph type="title"/>
          </p:nvPr>
        </p:nvSpPr>
        <p:spPr bwMode="auto">
          <a:xfrm>
            <a:off x="0" y="0"/>
            <a:ext cx="9144000" cy="533400"/>
          </a:xfrm>
          <a:prstGeom prst="bevel">
            <a:avLst>
              <a:gd name="adj" fmla="val 3787"/>
            </a:avLst>
          </a:prstGeom>
          <a:gradFill rotWithShape="0">
            <a:gsLst>
              <a:gs pos="0">
                <a:srgbClr val="002F47"/>
              </a:gs>
              <a:gs pos="100000">
                <a:srgbClr val="006699"/>
              </a:gs>
            </a:gsLst>
            <a:lin ang="0" scaled="1"/>
          </a:gradFill>
          <a:ln w="9525">
            <a:solidFill>
              <a:srgbClr val="006699"/>
            </a:solidFill>
            <a:miter lim="800000"/>
            <a:headEnd/>
            <a:tailEnd/>
          </a:ln>
        </p:spPr>
        <p:txBody>
          <a:bodyPr vert="horz" wrap="square" lIns="91440" tIns="45720" rIns="91440" bIns="45720" numCol="1" anchor="ctr" anchorCtr="0" compatLnSpc="1">
            <a:prstTxWarp prst="textNoShape">
              <a:avLst/>
            </a:prstTxWarp>
          </a:bodyPr>
          <a:lstStyle/>
          <a:p>
            <a:pPr lvl="0"/>
            <a:r>
              <a:rPr lang="it-IT" smtClean="0"/>
              <a:t>Click to edit Master title style</a:t>
            </a:r>
          </a:p>
        </p:txBody>
      </p:sp>
      <p:sp>
        <p:nvSpPr>
          <p:cNvPr id="8" name="Rectangle 6"/>
          <p:cNvSpPr>
            <a:spLocks noGrp="1" noChangeArrowheads="1"/>
          </p:cNvSpPr>
          <p:nvPr>
            <p:ph type="sldNum" sz="quarter" idx="4"/>
          </p:nvPr>
        </p:nvSpPr>
        <p:spPr bwMode="auto">
          <a:xfrm>
            <a:off x="6682154" y="6400800"/>
            <a:ext cx="1905000" cy="228600"/>
          </a:xfrm>
          <a:prstGeom prst="rect">
            <a:avLst/>
          </a:prstGeom>
          <a:extLst>
            <a:ext uri="{909E8E84-426E-40dd-AFC4-6F175D3DCCD1}"/>
            <a:ext uri="{91240B29-F687-4f45-9708-019B960494DF}"/>
            <a:ext uri="{AF507438-7753-43e0-B8FC-AC1667EBCBE1}"/>
            <a:ext uri="{FAA26D3D-D897-4be2-8F04-BA451C77F1D7}"/>
          </a:extLst>
        </p:spPr>
        <p:txBody>
          <a:bodyPr vert="horz" wrap="square" lIns="91440" tIns="45720" rIns="91440" bIns="45720" numCol="1" anchor="t" anchorCtr="0" compatLnSpc="1">
            <a:prstTxWarp prst="textNoShape">
              <a:avLst/>
            </a:prstTxWarp>
          </a:bodyPr>
          <a:lstStyle>
            <a:lvl1pPr algn="r">
              <a:defRPr sz="1200" i="1" baseline="0">
                <a:solidFill>
                  <a:schemeClr val="accent1"/>
                </a:solidFill>
                <a:latin typeface="Helvetica" charset="0"/>
                <a:ea typeface="ＭＳ Ｐゴシック" charset="-128"/>
              </a:defRPr>
            </a:lvl1pPr>
          </a:lstStyle>
          <a:p>
            <a:pPr eaLnBrk="0" fontAlgn="base" hangingPunct="0">
              <a:spcBef>
                <a:spcPct val="0"/>
              </a:spcBef>
              <a:spcAft>
                <a:spcPct val="0"/>
              </a:spcAft>
              <a:defRPr/>
            </a:pPr>
            <a:r>
              <a:rPr lang="en-GB">
                <a:solidFill>
                  <a:srgbClr val="00CC99"/>
                </a:solidFill>
              </a:rPr>
              <a:t>Slide </a:t>
            </a:r>
            <a:fld id="{566A1511-7D49-4350-9355-81A97E08CAC2}" type="slidenum">
              <a:rPr lang="en-GB">
                <a:solidFill>
                  <a:srgbClr val="00CC99"/>
                </a:solidFill>
              </a:rPr>
              <a:pPr eaLnBrk="0" fontAlgn="base" hangingPunct="0">
                <a:spcBef>
                  <a:spcPct val="0"/>
                </a:spcBef>
                <a:spcAft>
                  <a:spcPct val="0"/>
                </a:spcAft>
                <a:defRPr/>
              </a:pPr>
              <a:t>‹#›</a:t>
            </a:fld>
            <a:endParaRPr lang="en-GB">
              <a:solidFill>
                <a:srgbClr val="00CC99"/>
              </a:solidFill>
            </a:endParaRPr>
          </a:p>
        </p:txBody>
      </p:sp>
    </p:spTree>
  </p:cSld>
  <p:clrMap bg1="lt1" tx1="dk1" bg2="lt2" tx2="dk2" accent1="accent1" accent2="accent2" accent3="accent3" accent4="accent4" accent5="accent5" accent6="accent6" hlink="hlink" folHlink="folHlink"/>
  <p:sldLayoutIdLst>
    <p:sldLayoutId id="2147483739" r:id="rId1"/>
  </p:sldLayoutIdLst>
  <p:timing>
    <p:tnLst>
      <p:par>
        <p:cTn id="1" dur="indefinite" restart="never" nodeType="tmRoot"/>
      </p:par>
    </p:tnLst>
  </p:timing>
  <p:hf hdr="0" ftr="0" dt="0"/>
  <p:txStyles>
    <p:titleStyle>
      <a:lvl1pPr algn="ctr" rtl="0" eaLnBrk="0" fontAlgn="base" hangingPunct="0">
        <a:spcBef>
          <a:spcPct val="0"/>
        </a:spcBef>
        <a:spcAft>
          <a:spcPct val="0"/>
        </a:spcAft>
        <a:defRPr sz="2800">
          <a:solidFill>
            <a:schemeClr val="bg1"/>
          </a:solidFill>
          <a:latin typeface="+mj-lt"/>
          <a:ea typeface="+mj-ea"/>
          <a:cs typeface="ＭＳ Ｐゴシック" charset="0"/>
        </a:defRPr>
      </a:lvl1pPr>
      <a:lvl2pPr algn="ctr" rtl="0" eaLnBrk="0" fontAlgn="base" hangingPunct="0">
        <a:spcBef>
          <a:spcPct val="0"/>
        </a:spcBef>
        <a:spcAft>
          <a:spcPct val="0"/>
        </a:spcAft>
        <a:defRPr sz="2800">
          <a:solidFill>
            <a:schemeClr val="bg1"/>
          </a:solidFill>
          <a:latin typeface="Helvetica" charset="0"/>
          <a:ea typeface="ＭＳ Ｐゴシック" charset="0"/>
          <a:cs typeface="ＭＳ Ｐゴシック" charset="0"/>
        </a:defRPr>
      </a:lvl2pPr>
      <a:lvl3pPr algn="ctr" rtl="0" eaLnBrk="0" fontAlgn="base" hangingPunct="0">
        <a:spcBef>
          <a:spcPct val="0"/>
        </a:spcBef>
        <a:spcAft>
          <a:spcPct val="0"/>
        </a:spcAft>
        <a:defRPr sz="2800">
          <a:solidFill>
            <a:schemeClr val="bg1"/>
          </a:solidFill>
          <a:latin typeface="Helvetica" charset="0"/>
          <a:ea typeface="ＭＳ Ｐゴシック" charset="0"/>
          <a:cs typeface="ＭＳ Ｐゴシック" charset="0"/>
        </a:defRPr>
      </a:lvl3pPr>
      <a:lvl4pPr algn="ctr" rtl="0" eaLnBrk="0" fontAlgn="base" hangingPunct="0">
        <a:spcBef>
          <a:spcPct val="0"/>
        </a:spcBef>
        <a:spcAft>
          <a:spcPct val="0"/>
        </a:spcAft>
        <a:defRPr sz="2800">
          <a:solidFill>
            <a:schemeClr val="bg1"/>
          </a:solidFill>
          <a:latin typeface="Helvetica" charset="0"/>
          <a:ea typeface="ＭＳ Ｐゴシック" charset="0"/>
          <a:cs typeface="ＭＳ Ｐゴシック" charset="0"/>
        </a:defRPr>
      </a:lvl4pPr>
      <a:lvl5pPr algn="ctr" rtl="0" eaLnBrk="0" fontAlgn="base" hangingPunct="0">
        <a:spcBef>
          <a:spcPct val="0"/>
        </a:spcBef>
        <a:spcAft>
          <a:spcPct val="0"/>
        </a:spcAft>
        <a:defRPr sz="2800">
          <a:solidFill>
            <a:schemeClr val="bg1"/>
          </a:solidFill>
          <a:latin typeface="Helvetica" charset="0"/>
          <a:ea typeface="ＭＳ Ｐゴシック" charset="0"/>
          <a:cs typeface="ＭＳ Ｐゴシック" charset="0"/>
        </a:defRPr>
      </a:lvl5pPr>
      <a:lvl6pPr marL="457200" algn="ctr" rtl="0" eaLnBrk="0" fontAlgn="base" hangingPunct="0">
        <a:spcBef>
          <a:spcPct val="0"/>
        </a:spcBef>
        <a:spcAft>
          <a:spcPct val="0"/>
        </a:spcAft>
        <a:defRPr sz="2800">
          <a:solidFill>
            <a:schemeClr val="bg1"/>
          </a:solidFill>
          <a:latin typeface="Helvetica" charset="0"/>
          <a:ea typeface="ＭＳ Ｐゴシック" charset="0"/>
        </a:defRPr>
      </a:lvl6pPr>
      <a:lvl7pPr marL="914400" algn="ctr" rtl="0" eaLnBrk="0" fontAlgn="base" hangingPunct="0">
        <a:spcBef>
          <a:spcPct val="0"/>
        </a:spcBef>
        <a:spcAft>
          <a:spcPct val="0"/>
        </a:spcAft>
        <a:defRPr sz="2800">
          <a:solidFill>
            <a:schemeClr val="bg1"/>
          </a:solidFill>
          <a:latin typeface="Helvetica" charset="0"/>
          <a:ea typeface="ＭＳ Ｐゴシック" charset="0"/>
        </a:defRPr>
      </a:lvl7pPr>
      <a:lvl8pPr marL="1371600" algn="ctr" rtl="0" eaLnBrk="0" fontAlgn="base" hangingPunct="0">
        <a:spcBef>
          <a:spcPct val="0"/>
        </a:spcBef>
        <a:spcAft>
          <a:spcPct val="0"/>
        </a:spcAft>
        <a:defRPr sz="2800">
          <a:solidFill>
            <a:schemeClr val="bg1"/>
          </a:solidFill>
          <a:latin typeface="Helvetica" charset="0"/>
          <a:ea typeface="ＭＳ Ｐゴシック" charset="0"/>
        </a:defRPr>
      </a:lvl8pPr>
      <a:lvl9pPr marL="1828800" algn="ctr" rtl="0" eaLnBrk="0" fontAlgn="base" hangingPunct="0">
        <a:spcBef>
          <a:spcPct val="0"/>
        </a:spcBef>
        <a:spcAft>
          <a:spcPct val="0"/>
        </a:spcAft>
        <a:defRPr sz="2800">
          <a:solidFill>
            <a:schemeClr val="bg1"/>
          </a:solidFill>
          <a:latin typeface="Helvetica" charset="0"/>
          <a:ea typeface="ＭＳ Ｐゴシック" charset="0"/>
        </a:defRPr>
      </a:lvl9pPr>
    </p:titleStyle>
    <p:bodyStyle>
      <a:lvl1pPr marL="342900" indent="-342900" algn="l" rtl="0" eaLnBrk="0" fontAlgn="base" hangingPunct="0">
        <a:spcBef>
          <a:spcPct val="20000"/>
        </a:spcBef>
        <a:spcAft>
          <a:spcPct val="0"/>
        </a:spcAft>
        <a:buClr>
          <a:srgbClr val="FF0000"/>
        </a:buClr>
        <a:buFont typeface="Zapf Dingbats" pitchFamily="-32" charset="2"/>
        <a:buChar char="l"/>
        <a:defRPr>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rgbClr val="FF0000"/>
        </a:buClr>
        <a:buSzPct val="155000"/>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har char="•"/>
        <a:defRPr>
          <a:solidFill>
            <a:schemeClr val="tx1"/>
          </a:solidFill>
          <a:latin typeface="+mn-lt"/>
          <a:ea typeface="+mn-ea"/>
        </a:defRPr>
      </a:lvl3pPr>
      <a:lvl4pPr marL="1600200" indent="-228600" algn="l" rtl="0" eaLnBrk="0" fontAlgn="base" hangingPunct="0">
        <a:spcBef>
          <a:spcPct val="20000"/>
        </a:spcBef>
        <a:spcAft>
          <a:spcPct val="0"/>
        </a:spcAft>
        <a:buChar char="–"/>
        <a:defRPr>
          <a:solidFill>
            <a:schemeClr val="tx1"/>
          </a:solidFill>
          <a:latin typeface="+mj-lt"/>
          <a:ea typeface="+mn-ea"/>
        </a:defRPr>
      </a:lvl4pPr>
      <a:lvl5pPr marL="2057400" indent="-228600" algn="l" rtl="0" eaLnBrk="0" fontAlgn="base" hangingPunct="0">
        <a:spcBef>
          <a:spcPct val="20000"/>
        </a:spcBef>
        <a:spcAft>
          <a:spcPct val="0"/>
        </a:spcAft>
        <a:buChar char="»"/>
        <a:defRPr>
          <a:solidFill>
            <a:schemeClr val="tx1"/>
          </a:solidFill>
          <a:latin typeface="+mj-lt"/>
          <a:ea typeface="+mn-ea"/>
        </a:defRPr>
      </a:lvl5pPr>
      <a:lvl6pPr marL="2514600" indent="-228600" algn="l" rtl="0" eaLnBrk="0" fontAlgn="base" hangingPunct="0">
        <a:spcBef>
          <a:spcPct val="20000"/>
        </a:spcBef>
        <a:spcAft>
          <a:spcPct val="0"/>
        </a:spcAft>
        <a:buChar char="»"/>
        <a:defRPr>
          <a:solidFill>
            <a:schemeClr val="tx1"/>
          </a:solidFill>
          <a:latin typeface="+mj-lt"/>
          <a:ea typeface="+mn-ea"/>
        </a:defRPr>
      </a:lvl6pPr>
      <a:lvl7pPr marL="2971800" indent="-228600" algn="l" rtl="0" eaLnBrk="0" fontAlgn="base" hangingPunct="0">
        <a:spcBef>
          <a:spcPct val="20000"/>
        </a:spcBef>
        <a:spcAft>
          <a:spcPct val="0"/>
        </a:spcAft>
        <a:buChar char="»"/>
        <a:defRPr>
          <a:solidFill>
            <a:schemeClr val="tx1"/>
          </a:solidFill>
          <a:latin typeface="+mj-lt"/>
          <a:ea typeface="+mn-ea"/>
        </a:defRPr>
      </a:lvl7pPr>
      <a:lvl8pPr marL="3429000" indent="-228600" algn="l" rtl="0" eaLnBrk="0" fontAlgn="base" hangingPunct="0">
        <a:spcBef>
          <a:spcPct val="20000"/>
        </a:spcBef>
        <a:spcAft>
          <a:spcPct val="0"/>
        </a:spcAft>
        <a:buChar char="»"/>
        <a:defRPr>
          <a:solidFill>
            <a:schemeClr val="tx1"/>
          </a:solidFill>
          <a:latin typeface="+mj-lt"/>
          <a:ea typeface="+mn-ea"/>
        </a:defRPr>
      </a:lvl8pPr>
      <a:lvl9pPr marL="3886200" indent="-228600" algn="l" rtl="0" eaLnBrk="0" fontAlgn="base" hangingPunct="0">
        <a:spcBef>
          <a:spcPct val="20000"/>
        </a:spcBef>
        <a:spcAft>
          <a:spcPct val="0"/>
        </a:spcAft>
        <a:buChar char="»"/>
        <a:defRPr>
          <a:solidFill>
            <a:schemeClr val="tx1"/>
          </a:solidFill>
          <a:latin typeface="+mj-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pitchFamily="34" charset="0"/>
              </a:defRPr>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pitchFamily="34" charset="0"/>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Arial" pitchFamily="34" charset="0"/>
              </a:defRPr>
            </a:lvl1pPr>
          </a:lstStyle>
          <a:p>
            <a:pPr fontAlgn="base">
              <a:spcBef>
                <a:spcPct val="0"/>
              </a:spcBef>
              <a:spcAft>
                <a:spcPct val="0"/>
              </a:spcAft>
              <a:defRPr/>
            </a:pPr>
            <a:fld id="{52FBCBDA-D485-47FF-B20C-787E6A66A786}" type="slidenum">
              <a:rPr lang="en-US">
                <a:solidFill>
                  <a:srgbClr val="000000"/>
                </a:solidFill>
              </a:rPr>
              <a:pPr fontAlgn="base">
                <a:spcBef>
                  <a:spcPct val="0"/>
                </a:spcBef>
                <a:spcAft>
                  <a:spcPct val="0"/>
                </a:spcAft>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41"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0" y="6381750"/>
            <a:ext cx="457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F7050DE-35BE-4C5C-B809-9CE747036D7B}" type="slidenum">
              <a:rPr lang="en-US" smtClean="0">
                <a:solidFill>
                  <a:srgbClr val="000000"/>
                </a:solidFill>
              </a:rPr>
              <a:pPr fontAlgn="base">
                <a:spcBef>
                  <a:spcPct val="0"/>
                </a:spcBef>
                <a:spcAft>
                  <a:spcPct val="0"/>
                </a:spcAft>
              </a:pPr>
              <a:t>‹#›</a:t>
            </a:fld>
            <a:endParaRPr lang="en-US" smtClean="0">
              <a:solidFill>
                <a:srgbClr val="000000"/>
              </a:solidFill>
            </a:endParaRPr>
          </a:p>
        </p:txBody>
      </p:sp>
      <p:sp>
        <p:nvSpPr>
          <p:cNvPr id="1031" name="Rectangle 7"/>
          <p:cNvSpPr>
            <a:spLocks noChangeArrowheads="1"/>
          </p:cNvSpPr>
          <p:nvPr userDrawn="1"/>
        </p:nvSpPr>
        <p:spPr bwMode="auto">
          <a:xfrm>
            <a:off x="8743950" y="0"/>
            <a:ext cx="400050" cy="304800"/>
          </a:xfrm>
          <a:prstGeom prst="rect">
            <a:avLst/>
          </a:prstGeom>
          <a:noFill/>
          <a:ln w="9525">
            <a:noFill/>
            <a:miter lim="800000"/>
            <a:headEnd/>
            <a:tailEnd/>
          </a:ln>
          <a:effectLst/>
        </p:spPr>
        <p:txBody>
          <a:bodyPr>
            <a:spAutoFit/>
          </a:bodyPr>
          <a:lstStyle/>
          <a:p>
            <a:pPr fontAlgn="base">
              <a:spcBef>
                <a:spcPct val="0"/>
              </a:spcBef>
              <a:spcAft>
                <a:spcPct val="0"/>
              </a:spcAft>
            </a:pPr>
            <a:fld id="{F5C649DA-60B4-4574-A050-964BFD4918D9}" type="slidenum">
              <a:rPr lang="en-US" sz="1400" smtClean="0">
                <a:solidFill>
                  <a:srgbClr val="000000"/>
                </a:solidFill>
              </a:rPr>
              <a:pPr fontAlgn="base">
                <a:spcBef>
                  <a:spcPct val="0"/>
                </a:spcBef>
                <a:spcAft>
                  <a:spcPct val="0"/>
                </a:spcAft>
              </a:pPr>
              <a:t>‹#›</a:t>
            </a:fld>
            <a:endParaRPr lang="en-US" sz="1400"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669" r:id="rId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0" fontAlgn="base" hangingPunct="0">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CADB4A56-7F98-4D2E-B5BA-702007DA653B}" type="slidenum">
              <a:rPr lang="en-US" smtClean="0">
                <a:solidFill>
                  <a:srgbClr val="000000"/>
                </a:solidFill>
              </a:rPr>
              <a:pPr eaLnBrk="0" fontAlgn="base" hangingPunct="0">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671" r:id="rId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charset="0"/>
        </a:defRPr>
      </a:lvl2pPr>
      <a:lvl3pPr algn="ctr" rtl="0" fontAlgn="base">
        <a:spcBef>
          <a:spcPct val="0"/>
        </a:spcBef>
        <a:spcAft>
          <a:spcPct val="0"/>
        </a:spcAft>
        <a:defRPr sz="4400">
          <a:solidFill>
            <a:schemeClr val="tx2"/>
          </a:solidFill>
          <a:latin typeface="Times" charset="0"/>
        </a:defRPr>
      </a:lvl3pPr>
      <a:lvl4pPr algn="ctr" rtl="0" fontAlgn="base">
        <a:spcBef>
          <a:spcPct val="0"/>
        </a:spcBef>
        <a:spcAft>
          <a:spcPct val="0"/>
        </a:spcAft>
        <a:defRPr sz="4400">
          <a:solidFill>
            <a:schemeClr val="tx2"/>
          </a:solidFill>
          <a:latin typeface="Times" charset="0"/>
        </a:defRPr>
      </a:lvl4pPr>
      <a:lvl5pPr algn="ctr" rtl="0" fontAlgn="base">
        <a:spcBef>
          <a:spcPct val="0"/>
        </a:spcBef>
        <a:spcAft>
          <a:spcPct val="0"/>
        </a:spcAft>
        <a:defRPr sz="4400">
          <a:solidFill>
            <a:schemeClr val="tx2"/>
          </a:solidFill>
          <a:latin typeface="Times" charset="0"/>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0" fontAlgn="base" hangingPunct="0">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CADB4A56-7F98-4D2E-B5BA-702007DA653B}" type="slidenum">
              <a:rPr lang="en-US" smtClean="0">
                <a:solidFill>
                  <a:srgbClr val="000000"/>
                </a:solidFill>
              </a:rPr>
              <a:pPr eaLnBrk="0" fontAlgn="base" hangingPunct="0">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charset="0"/>
        </a:defRPr>
      </a:lvl2pPr>
      <a:lvl3pPr algn="ctr" rtl="0" fontAlgn="base">
        <a:spcBef>
          <a:spcPct val="0"/>
        </a:spcBef>
        <a:spcAft>
          <a:spcPct val="0"/>
        </a:spcAft>
        <a:defRPr sz="4400">
          <a:solidFill>
            <a:schemeClr val="tx2"/>
          </a:solidFill>
          <a:latin typeface="Times" charset="0"/>
        </a:defRPr>
      </a:lvl3pPr>
      <a:lvl4pPr algn="ctr" rtl="0" fontAlgn="base">
        <a:spcBef>
          <a:spcPct val="0"/>
        </a:spcBef>
        <a:spcAft>
          <a:spcPct val="0"/>
        </a:spcAft>
        <a:defRPr sz="4400">
          <a:solidFill>
            <a:schemeClr val="tx2"/>
          </a:solidFill>
          <a:latin typeface="Times" charset="0"/>
        </a:defRPr>
      </a:lvl4pPr>
      <a:lvl5pPr algn="ctr" rtl="0" fontAlgn="base">
        <a:spcBef>
          <a:spcPct val="0"/>
        </a:spcBef>
        <a:spcAft>
          <a:spcPct val="0"/>
        </a:spcAft>
        <a:defRPr sz="4400">
          <a:solidFill>
            <a:schemeClr val="tx2"/>
          </a:solidFill>
          <a:latin typeface="Times" charset="0"/>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028E2D69-CDB3-43D9-A717-E8898694785F}"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2E5129E9-8BA3-F945-8052-F2DB1C39C972}" type="slidenum">
              <a:rPr lang="en-US" smtClean="0">
                <a:solidFill>
                  <a:prstClr val="black">
                    <a:tint val="75000"/>
                  </a:prstClr>
                </a:solidFill>
              </a:rPr>
              <a:pPr defTabSz="457200"/>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81" r:id="rId3"/>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297249-7604-4A25-B8A8-DF2A595F9F3D}" type="slidenum">
              <a:rPr lang="en-US" smtClean="0">
                <a:solidFill>
                  <a:prstClr val="black">
                    <a:tint val="75000"/>
                  </a:prstClr>
                </a:solidFill>
              </a: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0" r:id="rId1"/>
    <p:sldLayoutId id="2147483682" r:id="rId2"/>
    <p:sldLayoutId id="2147483683"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297249-7604-4A25-B8A8-DF2A595F9F3D}" type="slidenum">
              <a:rPr lang="en-US" smtClean="0">
                <a:solidFill>
                  <a:prstClr val="black">
                    <a:tint val="75000"/>
                  </a:prstClr>
                </a:solidFill>
              </a: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21.wmf"/></Relationships>
</file>

<file path=ppt/slides/_rels/slide21.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35.xml"/><Relationship Id="rId5" Type="http://schemas.openxmlformats.org/officeDocument/2006/relationships/image" Target="../media/image25.gif"/><Relationship Id="rId4" Type="http://schemas.openxmlformats.org/officeDocument/2006/relationships/image" Target="../media/image24.gif"/></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emf"/><Relationship Id="rId1" Type="http://schemas.openxmlformats.org/officeDocument/2006/relationships/slideLayout" Target="../slideLayouts/slideLayout19.xml"/><Relationship Id="rId4" Type="http://schemas.openxmlformats.org/officeDocument/2006/relationships/image" Target="../media/image29.wmf"/></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34.xml"/><Relationship Id="rId4" Type="http://schemas.openxmlformats.org/officeDocument/2006/relationships/image" Target="../media/image32.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33.xml"/><Relationship Id="rId5" Type="http://schemas.openxmlformats.org/officeDocument/2006/relationships/image" Target="../media/image36.png"/><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slideLayout" Target="../slideLayouts/slideLayout22.xml"/><Relationship Id="rId1" Type="http://schemas.openxmlformats.org/officeDocument/2006/relationships/vmlDrawing" Target="../drawings/vmlDrawing1.vml"/><Relationship Id="rId5" Type="http://schemas.openxmlformats.org/officeDocument/2006/relationships/image" Target="../media/image39.wmf"/><Relationship Id="rId4" Type="http://schemas.openxmlformats.org/officeDocument/2006/relationships/oleObject" Target="../embeddings/oleObject1.bin"/></Relationships>
</file>

<file path=ppt/slides/_rels/slide31.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slideLayout" Target="../slideLayouts/slideLayout23.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1.xml"/><Relationship Id="rId1" Type="http://schemas.openxmlformats.org/officeDocument/2006/relationships/vmlDrawing" Target="../drawings/vmlDrawing4.vml"/></Relationships>
</file>

<file path=ppt/slides/_rels/slide36.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slideLayout" Target="../slideLayouts/slideLayout18.xml"/><Relationship Id="rId1" Type="http://schemas.openxmlformats.org/officeDocument/2006/relationships/vmlDrawing" Target="../drawings/vmlDrawing5.vml"/><Relationship Id="rId5" Type="http://schemas.openxmlformats.org/officeDocument/2006/relationships/oleObject" Target="../embeddings/oleObject7.bin"/><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5.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png"/></Relationships>
</file>

<file path=ppt/slides/_rels/slide42.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slideLayout" Target="../slideLayouts/slideLayout26.xml"/><Relationship Id="rId1" Type="http://schemas.openxmlformats.org/officeDocument/2006/relationships/vmlDrawing" Target="../drawings/vmlDrawing6.vml"/><Relationship Id="rId5" Type="http://schemas.openxmlformats.org/officeDocument/2006/relationships/image" Target="../media/image62.wmf"/><Relationship Id="rId4" Type="http://schemas.openxmlformats.org/officeDocument/2006/relationships/oleObject" Target="../embeddings/oleObject8.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8.xml"/><Relationship Id="rId1" Type="http://schemas.openxmlformats.org/officeDocument/2006/relationships/vmlDrawing" Target="../drawings/vmlDrawing7.vml"/><Relationship Id="rId4" Type="http://schemas.openxmlformats.org/officeDocument/2006/relationships/oleObject" Target="../embeddings/Microsoft_Office_Excel_97-2003_Worksheet1.xls"/></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8.xml"/><Relationship Id="rId1" Type="http://schemas.openxmlformats.org/officeDocument/2006/relationships/vmlDrawing" Target="../drawings/vmlDrawing8.vml"/><Relationship Id="rId5" Type="http://schemas.openxmlformats.org/officeDocument/2006/relationships/oleObject" Target="../embeddings/oleObject10.bin"/><Relationship Id="rId4" Type="http://schemas.openxmlformats.org/officeDocument/2006/relationships/image" Target="../media/image66.wmf"/></Relationships>
</file>

<file path=ppt/slides/_rels/slide45.x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slideLayout" Target="../slideLayouts/slideLayout31.xml"/></Relationships>
</file>

<file path=ppt/slides/_rels/slide4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jpeg"/><Relationship Id="rId1" Type="http://schemas.openxmlformats.org/officeDocument/2006/relationships/slideLayout" Target="../slideLayouts/slideLayout19.xml"/><Relationship Id="rId6" Type="http://schemas.openxmlformats.org/officeDocument/2006/relationships/image" Target="../media/image74.png"/><Relationship Id="rId5" Type="http://schemas.openxmlformats.org/officeDocument/2006/relationships/image" Target="../media/image73.wmf"/><Relationship Id="rId4" Type="http://schemas.openxmlformats.org/officeDocument/2006/relationships/image" Target="../media/image72.wmf"/></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9.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jpeg"/><Relationship Id="rId1" Type="http://schemas.openxmlformats.org/officeDocument/2006/relationships/slideLayout" Target="../slideLayouts/slideLayout21.xml"/></Relationships>
</file>

<file path=ppt/slides/_rels/slide5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gif"/><Relationship Id="rId1" Type="http://schemas.openxmlformats.org/officeDocument/2006/relationships/slideLayout" Target="../slideLayouts/slideLayout21.xml"/></Relationships>
</file>

<file path=ppt/slides/_rels/slide56.x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slideLayout" Target="../slideLayouts/slideLayout32.xml"/></Relationships>
</file>

<file path=ppt/slides/_rels/slide5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37.xml"/></Relationships>
</file>

<file path=ppt/slides/_rels/slide58.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609600"/>
            <a:ext cx="8305800" cy="5878532"/>
          </a:xfrm>
          <a:prstGeom prst="rect">
            <a:avLst/>
          </a:prstGeom>
          <a:noFill/>
        </p:spPr>
        <p:txBody>
          <a:bodyPr wrap="square" rtlCol="0">
            <a:spAutoFit/>
          </a:bodyPr>
          <a:lstStyle/>
          <a:p>
            <a:pPr algn="ctr"/>
            <a:r>
              <a:rPr lang="en-US" sz="2800" b="1" dirty="0" smtClean="0">
                <a:solidFill>
                  <a:srgbClr val="002060"/>
                </a:solidFill>
                <a:latin typeface="Arial" pitchFamily="34" charset="0"/>
                <a:cs typeface="Arial" pitchFamily="34" charset="0"/>
              </a:rPr>
              <a:t>Cryogenic Electronics for Very Large Liquid Argon Neutrino and Nucleon Decay Detectors</a:t>
            </a:r>
            <a:endParaRPr lang="en-US" sz="2800" dirty="0" smtClean="0">
              <a:solidFill>
                <a:srgbClr val="002060"/>
              </a:solidFill>
              <a:latin typeface="Arial" pitchFamily="34" charset="0"/>
              <a:cs typeface="Arial" pitchFamily="34" charset="0"/>
            </a:endParaRPr>
          </a:p>
          <a:p>
            <a:pPr algn="ctr"/>
            <a:r>
              <a:rPr lang="en-US" sz="2800" dirty="0" smtClean="0">
                <a:solidFill>
                  <a:srgbClr val="002060"/>
                </a:solidFill>
                <a:latin typeface="Arial" pitchFamily="34" charset="0"/>
                <a:cs typeface="Arial" pitchFamily="34" charset="0"/>
              </a:rPr>
              <a:t> </a:t>
            </a:r>
          </a:p>
          <a:p>
            <a:pPr algn="ctr"/>
            <a:r>
              <a:rPr lang="en-US" sz="2800" dirty="0" smtClean="0">
                <a:solidFill>
                  <a:srgbClr val="002060"/>
                </a:solidFill>
                <a:latin typeface="Arial" pitchFamily="34" charset="0"/>
                <a:cs typeface="Arial" pitchFamily="34" charset="0"/>
              </a:rPr>
              <a:t>Veljko Radeka</a:t>
            </a:r>
          </a:p>
          <a:p>
            <a:pPr algn="ctr"/>
            <a:r>
              <a:rPr lang="en-US" sz="2800" dirty="0" smtClean="0">
                <a:solidFill>
                  <a:srgbClr val="002060"/>
                </a:solidFill>
                <a:latin typeface="Arial" pitchFamily="34" charset="0"/>
                <a:cs typeface="Arial" pitchFamily="34" charset="0"/>
              </a:rPr>
              <a:t>BNL</a:t>
            </a:r>
          </a:p>
          <a:p>
            <a:pPr algn="ctr"/>
            <a:endParaRPr lang="en-US" sz="2800" dirty="0" smtClean="0">
              <a:solidFill>
                <a:srgbClr val="002060"/>
              </a:solidFill>
              <a:latin typeface="Arial" pitchFamily="34" charset="0"/>
              <a:cs typeface="Arial" pitchFamily="34" charset="0"/>
            </a:endParaRPr>
          </a:p>
          <a:p>
            <a:pPr algn="ctr"/>
            <a:r>
              <a:rPr lang="en-US" sz="2000" b="1" dirty="0" smtClean="0">
                <a:solidFill>
                  <a:srgbClr val="002060"/>
                </a:solidFill>
                <a:latin typeface="Arial" pitchFamily="34" charset="0"/>
                <a:cs typeface="Arial" pitchFamily="34" charset="0"/>
              </a:rPr>
              <a:t>Acknowledgements:</a:t>
            </a:r>
          </a:p>
          <a:p>
            <a:endParaRPr lang="en-US" sz="2000" b="1" dirty="0" smtClean="0">
              <a:solidFill>
                <a:srgbClr val="002060"/>
              </a:solidFill>
              <a:latin typeface="Arial" pitchFamily="34" charset="0"/>
              <a:cs typeface="Arial" pitchFamily="34" charset="0"/>
            </a:endParaRPr>
          </a:p>
          <a:p>
            <a:pPr algn="ctr"/>
            <a:r>
              <a:rPr lang="en-US" sz="2000" b="1" dirty="0" smtClean="0">
                <a:solidFill>
                  <a:srgbClr val="002060"/>
                </a:solidFill>
                <a:latin typeface="Arial" pitchFamily="34" charset="0"/>
                <a:cs typeface="Arial" pitchFamily="34" charset="0"/>
              </a:rPr>
              <a:t>BNL</a:t>
            </a:r>
            <a:r>
              <a:rPr lang="en-US" sz="2000" dirty="0" smtClean="0">
                <a:solidFill>
                  <a:srgbClr val="002060"/>
                </a:solidFill>
                <a:latin typeface="Arial" pitchFamily="34" charset="0"/>
                <a:cs typeface="Arial" pitchFamily="34" charset="0"/>
              </a:rPr>
              <a:t>:  G. De Geronimo, S. Li, H. Chen, C. Thorn, B. Yu, A. D’Andragora,          S. Rescia</a:t>
            </a:r>
          </a:p>
          <a:p>
            <a:r>
              <a:rPr lang="en-US" sz="2000" b="1" dirty="0" smtClean="0">
                <a:solidFill>
                  <a:srgbClr val="002060"/>
                </a:solidFill>
                <a:latin typeface="Arial" pitchFamily="34" charset="0"/>
                <a:cs typeface="Arial" pitchFamily="34" charset="0"/>
              </a:rPr>
              <a:t>FNAL</a:t>
            </a:r>
            <a:r>
              <a:rPr lang="en-US" sz="2000" dirty="0" smtClean="0">
                <a:solidFill>
                  <a:srgbClr val="002060"/>
                </a:solidFill>
                <a:latin typeface="Arial" pitchFamily="34" charset="0"/>
                <a:cs typeface="Arial" pitchFamily="34" charset="0"/>
              </a:rPr>
              <a:t>: G. Deptuch, R. Yarema</a:t>
            </a:r>
          </a:p>
          <a:p>
            <a:r>
              <a:rPr lang="en-US" sz="2000" b="1" dirty="0" smtClean="0">
                <a:solidFill>
                  <a:srgbClr val="002060"/>
                </a:solidFill>
                <a:latin typeface="Arial" pitchFamily="34" charset="0"/>
                <a:cs typeface="Arial" pitchFamily="34" charset="0"/>
              </a:rPr>
              <a:t>Georgia Tech</a:t>
            </a:r>
            <a:r>
              <a:rPr lang="en-US" sz="2000" dirty="0" smtClean="0">
                <a:solidFill>
                  <a:srgbClr val="002060"/>
                </a:solidFill>
                <a:latin typeface="Arial" pitchFamily="34" charset="0"/>
                <a:cs typeface="Arial" pitchFamily="34" charset="0"/>
              </a:rPr>
              <a:t>: J. Cressler</a:t>
            </a:r>
          </a:p>
          <a:p>
            <a:endParaRPr lang="en-US" sz="2000" dirty="0" smtClean="0">
              <a:solidFill>
                <a:srgbClr val="002060"/>
              </a:solidFill>
              <a:latin typeface="Arial" pitchFamily="34" charset="0"/>
              <a:cs typeface="Arial" pitchFamily="34" charset="0"/>
            </a:endParaRPr>
          </a:p>
          <a:p>
            <a:endParaRPr lang="en-US" sz="2000" dirty="0" smtClean="0">
              <a:solidFill>
                <a:srgbClr val="002060"/>
              </a:solidFill>
              <a:latin typeface="Arial" pitchFamily="34" charset="0"/>
              <a:cs typeface="Arial" pitchFamily="34" charset="0"/>
            </a:endParaRPr>
          </a:p>
          <a:p>
            <a:pPr algn="ctr"/>
            <a:r>
              <a:rPr lang="en-US" sz="2000" dirty="0" smtClean="0">
                <a:solidFill>
                  <a:srgbClr val="002060"/>
                </a:solidFill>
                <a:latin typeface="Arial" pitchFamily="34" charset="0"/>
                <a:cs typeface="Arial" pitchFamily="34" charset="0"/>
              </a:rPr>
              <a:t>TWEPP 2011, Vienna, Sept. 26-30</a:t>
            </a:r>
          </a:p>
          <a:p>
            <a:pPr algn="ctr"/>
            <a:endParaRPr lang="en-US" sz="2800" dirty="0">
              <a:solidFill>
                <a:srgbClr val="002060"/>
              </a:solidFill>
              <a:latin typeface="Arial" pitchFamily="34" charset="0"/>
              <a:cs typeface="Arial" pitchFamily="34" charset="0"/>
            </a:endParaRPr>
          </a:p>
        </p:txBody>
      </p:sp>
      <p:pic>
        <p:nvPicPr>
          <p:cNvPr id="4" name="Picture 4" descr="C:\Documents and Settings\Gianluigi\Desktop\Logo_BNL.jpg"/>
          <p:cNvPicPr>
            <a:picLocks noChangeAspect="1" noChangeArrowheads="1"/>
          </p:cNvPicPr>
          <p:nvPr/>
        </p:nvPicPr>
        <p:blipFill>
          <a:blip r:embed="rId2" cstate="print"/>
          <a:srcRect/>
          <a:stretch>
            <a:fillRect/>
          </a:stretch>
        </p:blipFill>
        <p:spPr bwMode="auto">
          <a:xfrm>
            <a:off x="6858000" y="5867400"/>
            <a:ext cx="1872762" cy="685800"/>
          </a:xfrm>
          <a:prstGeom prst="rect">
            <a:avLst/>
          </a:prstGeom>
          <a:noFill/>
        </p:spPr>
      </p:pic>
      <p:pic>
        <p:nvPicPr>
          <p:cNvPr id="5" name="Picture 8" descr="SC-Banner-RGB-psdthumb.jpg"/>
          <p:cNvPicPr>
            <a:picLocks noChangeAspect="1"/>
          </p:cNvPicPr>
          <p:nvPr/>
        </p:nvPicPr>
        <p:blipFill>
          <a:blip r:embed="rId3" cstate="print"/>
          <a:srcRect/>
          <a:stretch>
            <a:fillRect/>
          </a:stretch>
        </p:blipFill>
        <p:spPr bwMode="auto">
          <a:xfrm>
            <a:off x="533400" y="5791200"/>
            <a:ext cx="1798638" cy="715963"/>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753923DA-4B3E-4DDB-84E2-2D269A502DFB}" type="slidenum">
              <a:rPr lang="en-US" smtClean="0">
                <a:solidFill>
                  <a:srgbClr val="000000"/>
                </a:solidFill>
              </a:rPr>
              <a:pPr/>
              <a:t>1</a:t>
            </a:fld>
            <a:endParaRPr lang="en-US">
              <a:solidFill>
                <a:srgbClr val="0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 3"/>
          <p:cNvSpPr txBox="1">
            <a:spLocks noGrp="1"/>
          </p:cNvSpPr>
          <p:nvPr/>
        </p:nvSpPr>
        <p:spPr>
          <a:xfrm>
            <a:off x="457200" y="6356350"/>
            <a:ext cx="2133600" cy="365125"/>
          </a:xfrm>
          <a:prstGeom prst="rect">
            <a:avLst/>
          </a:prstGeom>
          <a:noFill/>
        </p:spPr>
        <p:txBody>
          <a:bodyPr anchor="ctr"/>
          <a:lstStyle/>
          <a:p>
            <a:pPr fontAlgn="base">
              <a:spcBef>
                <a:spcPct val="0"/>
              </a:spcBef>
              <a:spcAft>
                <a:spcPct val="0"/>
              </a:spcAft>
            </a:pPr>
            <a:fld id="{5EFAEAED-4405-4A4E-BA98-72C59D9F0EC1}" type="slidenum">
              <a:rPr kumimoji="1" lang="en-US" altLang="ja-JP" sz="1200" smtClean="0">
                <a:solidFill>
                  <a:srgbClr val="898989"/>
                </a:solidFill>
                <a:latin typeface="Arial" pitchFamily="34" charset="0"/>
                <a:ea typeface="ＭＳ Ｐゴシック" pitchFamily="50" charset="-128"/>
              </a:rPr>
              <a:pPr fontAlgn="base">
                <a:spcBef>
                  <a:spcPct val="0"/>
                </a:spcBef>
                <a:spcAft>
                  <a:spcPct val="0"/>
                </a:spcAft>
              </a:pPr>
              <a:t>10</a:t>
            </a:fld>
            <a:endParaRPr kumimoji="1" lang="en-US" altLang="ja-JP" sz="1200" smtClean="0">
              <a:solidFill>
                <a:srgbClr val="898989"/>
              </a:solidFill>
              <a:latin typeface="Arial" pitchFamily="34" charset="0"/>
              <a:ea typeface="ＭＳ Ｐゴシック" pitchFamily="50" charset="-128"/>
            </a:endParaRPr>
          </a:p>
        </p:txBody>
      </p:sp>
      <p:sp>
        <p:nvSpPr>
          <p:cNvPr id="30723" name="Rectangle 1"/>
          <p:cNvSpPr>
            <a:spLocks noChangeArrowheads="1"/>
          </p:cNvSpPr>
          <p:nvPr/>
        </p:nvSpPr>
        <p:spPr bwMode="auto">
          <a:xfrm>
            <a:off x="98425" y="36513"/>
            <a:ext cx="8991600" cy="766762"/>
          </a:xfrm>
          <a:prstGeom prst="rect">
            <a:avLst/>
          </a:prstGeom>
          <a:noFill/>
          <a:ln w="9525">
            <a:noFill/>
            <a:miter lim="800000"/>
            <a:headEnd/>
            <a:tailEnd/>
          </a:ln>
        </p:spPr>
        <p:txBody>
          <a:bodyPr anchor="ctr"/>
          <a:lstStyle/>
          <a:p>
            <a:pPr algn="ctr" fontAlgn="base">
              <a:spcBef>
                <a:spcPct val="0"/>
              </a:spcBef>
              <a:spcAft>
                <a:spcPct val="0"/>
              </a:spcAft>
            </a:pPr>
            <a:r>
              <a:rPr lang="en-US" altLang="ja-JP" sz="4400" b="1" smtClean="0">
                <a:solidFill>
                  <a:srgbClr val="000000"/>
                </a:solidFill>
                <a:effectLst>
                  <a:outerShdw blurRad="38100" dist="38100" dir="2700000" algn="tl">
                    <a:srgbClr val="C0C0C0"/>
                  </a:outerShdw>
                </a:effectLst>
                <a:latin typeface="Arial" pitchFamily="34" charset="0"/>
                <a:ea typeface="ＭＳ Ｐゴシック" pitchFamily="50" charset="-128"/>
              </a:rPr>
              <a:t>J-PARC to Okinoshima</a:t>
            </a:r>
          </a:p>
        </p:txBody>
      </p:sp>
      <p:pic>
        <p:nvPicPr>
          <p:cNvPr id="30724" name="Picture 2"/>
          <p:cNvPicPr>
            <a:picLocks noChangeAspect="1" noChangeArrowheads="1"/>
          </p:cNvPicPr>
          <p:nvPr/>
        </p:nvPicPr>
        <p:blipFill>
          <a:blip r:embed="rId2" cstate="print"/>
          <a:srcRect/>
          <a:stretch>
            <a:fillRect/>
          </a:stretch>
        </p:blipFill>
        <p:spPr bwMode="auto">
          <a:xfrm>
            <a:off x="0" y="3048000"/>
            <a:ext cx="8958263" cy="3448050"/>
          </a:xfrm>
          <a:prstGeom prst="rect">
            <a:avLst/>
          </a:prstGeom>
          <a:noFill/>
          <a:ln w="12700">
            <a:noFill/>
            <a:miter lim="800000"/>
            <a:headEnd/>
            <a:tailEnd/>
          </a:ln>
        </p:spPr>
      </p:pic>
      <p:sp>
        <p:nvSpPr>
          <p:cNvPr id="30725" name="Rectangle 3"/>
          <p:cNvSpPr>
            <a:spLocks/>
          </p:cNvSpPr>
          <p:nvPr/>
        </p:nvSpPr>
        <p:spPr bwMode="auto">
          <a:xfrm>
            <a:off x="76200" y="1524000"/>
            <a:ext cx="6248400" cy="1295400"/>
          </a:xfrm>
          <a:prstGeom prst="rect">
            <a:avLst/>
          </a:prstGeom>
          <a:noFill/>
          <a:ln w="12700">
            <a:solidFill>
              <a:srgbClr val="CC3300"/>
            </a:solidFill>
            <a:miter lim="800000"/>
            <a:headEnd/>
            <a:tailEnd/>
          </a:ln>
        </p:spPr>
        <p:txBody>
          <a:bodyPr lIns="0" tIns="0" rIns="0" bIns="0" anchor="ctr"/>
          <a:lstStyle/>
          <a:p>
            <a:pPr fontAlgn="base">
              <a:spcBef>
                <a:spcPct val="0"/>
              </a:spcBef>
              <a:spcAft>
                <a:spcPct val="0"/>
              </a:spcAft>
            </a:pPr>
            <a:r>
              <a:rPr kumimoji="1" lang="en-US" altLang="ja-JP" sz="2800" b="1" smtClean="0">
                <a:solidFill>
                  <a:srgbClr val="000000"/>
                </a:solidFill>
                <a:effectLst>
                  <a:outerShdw blurRad="38100" dist="38100" dir="2700000" algn="tl">
                    <a:srgbClr val="C0C0C0"/>
                  </a:outerShdw>
                </a:effectLst>
                <a:latin typeface="Arial" pitchFamily="34" charset="0"/>
                <a:ea typeface="ＭＳ Ｐゴシック" pitchFamily="50" charset="-128"/>
              </a:rPr>
              <a:t>Distance = 658 km</a:t>
            </a:r>
          </a:p>
          <a:p>
            <a:pPr fontAlgn="base">
              <a:spcBef>
                <a:spcPct val="0"/>
              </a:spcBef>
              <a:spcAft>
                <a:spcPct val="0"/>
              </a:spcAft>
            </a:pPr>
            <a:r>
              <a:rPr kumimoji="1" lang="en-US" altLang="ja-JP" sz="2800" b="1" smtClean="0">
                <a:solidFill>
                  <a:srgbClr val="000000"/>
                </a:solidFill>
                <a:effectLst>
                  <a:outerShdw blurRad="38100" dist="38100" dir="2700000" algn="tl">
                    <a:srgbClr val="C0C0C0"/>
                  </a:outerShdw>
                </a:effectLst>
                <a:latin typeface="Arial" pitchFamily="34" charset="0"/>
                <a:ea typeface="ＭＳ Ｐゴシック" pitchFamily="50" charset="-128"/>
              </a:rPr>
              <a:t>Off-axis angle = 0.76</a:t>
            </a:r>
            <a:r>
              <a:rPr kumimoji="1" lang="en-US" altLang="ja-JP" sz="2800" b="1" baseline="32000" smtClean="0">
                <a:solidFill>
                  <a:srgbClr val="000000"/>
                </a:solidFill>
                <a:effectLst>
                  <a:outerShdw blurRad="38100" dist="38100" dir="2700000" algn="tl">
                    <a:srgbClr val="C0C0C0"/>
                  </a:outerShdw>
                </a:effectLst>
                <a:latin typeface="Arial" pitchFamily="34" charset="0"/>
                <a:ea typeface="ＭＳ Ｐゴシック" pitchFamily="50" charset="-128"/>
              </a:rPr>
              <a:t>o</a:t>
            </a:r>
            <a:r>
              <a:rPr kumimoji="1" lang="en-US" altLang="ja-JP" sz="2800" b="1" smtClean="0">
                <a:solidFill>
                  <a:srgbClr val="000000"/>
                </a:solidFill>
                <a:effectLst>
                  <a:outerShdw blurRad="38100" dist="38100" dir="2700000" algn="tl">
                    <a:srgbClr val="C0C0C0"/>
                  </a:outerShdw>
                </a:effectLst>
                <a:latin typeface="Arial" pitchFamily="34" charset="0"/>
                <a:ea typeface="ＭＳ Ｐゴシック" pitchFamily="50" charset="-128"/>
              </a:rPr>
              <a:t>  (2.5</a:t>
            </a:r>
            <a:r>
              <a:rPr kumimoji="1" lang="en-US" altLang="ja-JP" sz="2800" b="1" baseline="32000" smtClean="0">
                <a:solidFill>
                  <a:srgbClr val="000000"/>
                </a:solidFill>
                <a:effectLst>
                  <a:outerShdw blurRad="38100" dist="38100" dir="2700000" algn="tl">
                    <a:srgbClr val="C0C0C0"/>
                  </a:outerShdw>
                </a:effectLst>
                <a:latin typeface="Arial" pitchFamily="34" charset="0"/>
                <a:ea typeface="ＭＳ Ｐゴシック" pitchFamily="50" charset="-128"/>
              </a:rPr>
              <a:t>o</a:t>
            </a:r>
            <a:r>
              <a:rPr kumimoji="1" lang="en-US" altLang="ja-JP" sz="2800" b="1" smtClean="0">
                <a:solidFill>
                  <a:srgbClr val="000000"/>
                </a:solidFill>
                <a:effectLst>
                  <a:outerShdw blurRad="38100" dist="38100" dir="2700000" algn="tl">
                    <a:srgbClr val="C0C0C0"/>
                  </a:outerShdw>
                </a:effectLst>
                <a:latin typeface="Arial" pitchFamily="34" charset="0"/>
                <a:ea typeface="ＭＳ Ｐゴシック" pitchFamily="50" charset="-128"/>
              </a:rPr>
              <a:t> @ SK)</a:t>
            </a:r>
          </a:p>
          <a:p>
            <a:pPr fontAlgn="base">
              <a:spcBef>
                <a:spcPct val="0"/>
              </a:spcBef>
              <a:spcAft>
                <a:spcPct val="0"/>
              </a:spcAft>
            </a:pPr>
            <a:r>
              <a:rPr kumimoji="1" lang="en-US" altLang="ja-JP" sz="2800" b="1" smtClean="0">
                <a:solidFill>
                  <a:srgbClr val="000000"/>
                </a:solidFill>
                <a:effectLst>
                  <a:outerShdw blurRad="38100" dist="38100" dir="2700000" algn="tl">
                    <a:srgbClr val="C0C0C0"/>
                  </a:outerShdw>
                </a:effectLst>
                <a:latin typeface="Arial" pitchFamily="34" charset="0"/>
                <a:ea typeface="ＭＳ Ｐゴシック" pitchFamily="50" charset="-128"/>
              </a:rPr>
              <a:t>100 kton liquid Argon</a:t>
            </a:r>
          </a:p>
        </p:txBody>
      </p:sp>
      <p:sp>
        <p:nvSpPr>
          <p:cNvPr id="30726" name="AutoShape 4"/>
          <p:cNvSpPr>
            <a:spLocks/>
          </p:cNvSpPr>
          <p:nvPr/>
        </p:nvSpPr>
        <p:spPr bwMode="auto">
          <a:xfrm rot="10800000">
            <a:off x="1231900" y="3535363"/>
            <a:ext cx="1849438" cy="1162050"/>
          </a:xfrm>
          <a:custGeom>
            <a:avLst/>
            <a:gdLst>
              <a:gd name="T0" fmla="*/ 23598349 w 11435"/>
              <a:gd name="T1" fmla="*/ 44365234 h 21600"/>
              <a:gd name="T2" fmla="*/ 0 60000 65536"/>
              <a:gd name="T3" fmla="*/ 0 w 11435"/>
              <a:gd name="T4" fmla="*/ 0 h 21600"/>
              <a:gd name="T5" fmla="*/ 11435 w 11435"/>
              <a:gd name="T6" fmla="*/ 21600 h 21600"/>
            </a:gdLst>
            <a:ahLst/>
            <a:cxnLst>
              <a:cxn ang="T2">
                <a:pos x="T0" y="T1"/>
              </a:cxn>
            </a:cxnLst>
            <a:rect l="T3" t="T4" r="T5" b="T6"/>
            <a:pathLst>
              <a:path w="11435" h="21600">
                <a:moveTo>
                  <a:pt x="1823" y="0"/>
                </a:moveTo>
                <a:cubicBezTo>
                  <a:pt x="1009" y="0"/>
                  <a:pt x="327" y="1616"/>
                  <a:pt x="93" y="3832"/>
                </a:cubicBezTo>
                <a:lnTo>
                  <a:pt x="-10165" y="2492"/>
                </a:lnTo>
                <a:lnTo>
                  <a:pt x="0" y="6246"/>
                </a:lnTo>
                <a:lnTo>
                  <a:pt x="0" y="16117"/>
                </a:lnTo>
                <a:cubicBezTo>
                  <a:pt x="0" y="19145"/>
                  <a:pt x="816" y="21600"/>
                  <a:pt x="1823" y="21600"/>
                </a:cubicBezTo>
                <a:lnTo>
                  <a:pt x="9612" y="21600"/>
                </a:lnTo>
                <a:cubicBezTo>
                  <a:pt x="10619" y="21600"/>
                  <a:pt x="11435" y="19145"/>
                  <a:pt x="11435" y="16117"/>
                </a:cubicBezTo>
                <a:lnTo>
                  <a:pt x="11435" y="5483"/>
                </a:lnTo>
                <a:cubicBezTo>
                  <a:pt x="11435" y="2455"/>
                  <a:pt x="10619" y="0"/>
                  <a:pt x="9612" y="0"/>
                </a:cubicBezTo>
                <a:lnTo>
                  <a:pt x="1823" y="0"/>
                </a:lnTo>
                <a:close/>
                <a:moveTo>
                  <a:pt x="1823" y="0"/>
                </a:moveTo>
              </a:path>
            </a:pathLst>
          </a:custGeom>
          <a:solidFill>
            <a:srgbClr val="E6E6E6"/>
          </a:solidFill>
          <a:ln w="25400" cap="flat">
            <a:solidFill>
              <a:schemeClr val="tx1"/>
            </a:solidFill>
            <a:prstDash val="solid"/>
            <a:miter lim="800000"/>
            <a:headEnd type="none" w="med" len="med"/>
            <a:tailEnd type="none" w="med" len="med"/>
          </a:ln>
        </p:spPr>
        <p:txBody>
          <a:bodyPr lIns="0" tIns="0" rIns="0" bIns="0"/>
          <a:lstStyle/>
          <a:p>
            <a:pPr fontAlgn="base">
              <a:spcBef>
                <a:spcPct val="0"/>
              </a:spcBef>
              <a:spcAft>
                <a:spcPct val="0"/>
              </a:spcAft>
            </a:pPr>
            <a:endParaRPr lang="en-US" sz="2400" smtClean="0">
              <a:solidFill>
                <a:srgbClr val="000000"/>
              </a:solidFill>
            </a:endParaRPr>
          </a:p>
        </p:txBody>
      </p:sp>
      <p:pic>
        <p:nvPicPr>
          <p:cNvPr id="30727" name="Picture 5"/>
          <p:cNvPicPr>
            <a:picLocks noChangeArrowheads="1"/>
          </p:cNvPicPr>
          <p:nvPr/>
        </p:nvPicPr>
        <p:blipFill>
          <a:blip r:embed="rId3" cstate="print"/>
          <a:srcRect t="25580" r="25989" b="17038"/>
          <a:stretch>
            <a:fillRect/>
          </a:stretch>
        </p:blipFill>
        <p:spPr bwMode="auto">
          <a:xfrm>
            <a:off x="1485900" y="3730625"/>
            <a:ext cx="1365250" cy="768350"/>
          </a:xfrm>
          <a:prstGeom prst="rect">
            <a:avLst/>
          </a:prstGeom>
          <a:noFill/>
          <a:ln w="12700">
            <a:noFill/>
            <a:miter lim="800000"/>
            <a:headEnd/>
            <a:tailEnd/>
          </a:ln>
        </p:spPr>
      </p:pic>
      <p:sp>
        <p:nvSpPr>
          <p:cNvPr id="30728" name="Rectangle 14"/>
          <p:cNvSpPr>
            <a:spLocks/>
          </p:cNvSpPr>
          <p:nvPr/>
        </p:nvSpPr>
        <p:spPr bwMode="auto">
          <a:xfrm>
            <a:off x="646113" y="6430963"/>
            <a:ext cx="7318375" cy="365125"/>
          </a:xfrm>
          <a:prstGeom prst="rect">
            <a:avLst/>
          </a:prstGeom>
          <a:noFill/>
          <a:ln w="12700">
            <a:noFill/>
            <a:miter lim="800000"/>
            <a:headEnd/>
            <a:tailEnd/>
          </a:ln>
        </p:spPr>
        <p:txBody>
          <a:bodyPr wrap="none" lIns="0" tIns="0" rIns="0" bIns="0" anchor="ctr">
            <a:spAutoFit/>
          </a:bodyPr>
          <a:lstStyle/>
          <a:p>
            <a:pPr fontAlgn="base">
              <a:spcBef>
                <a:spcPct val="0"/>
              </a:spcBef>
              <a:spcAft>
                <a:spcPct val="0"/>
              </a:spcAft>
            </a:pPr>
            <a:r>
              <a:rPr kumimoji="1" lang="en-US" altLang="ja-JP" sz="2400" b="1" dirty="0" smtClean="0">
                <a:solidFill>
                  <a:srgbClr val="A50021"/>
                </a:solidFill>
                <a:effectLst>
                  <a:outerShdw blurRad="38100" dist="38100" dir="2700000" algn="tl">
                    <a:srgbClr val="C0C0C0"/>
                  </a:outerShdw>
                </a:effectLst>
                <a:latin typeface="Arial" pitchFamily="34" charset="0"/>
                <a:ea typeface="ＭＳ Ｐゴシック" pitchFamily="50" charset="-128"/>
              </a:rPr>
              <a:t>➙ Good coverage of 1</a:t>
            </a:r>
            <a:r>
              <a:rPr kumimoji="1" lang="en-US" altLang="ja-JP" sz="2400" b="1" baseline="32000" dirty="0" smtClean="0">
                <a:solidFill>
                  <a:srgbClr val="A50021"/>
                </a:solidFill>
                <a:effectLst>
                  <a:outerShdw blurRad="38100" dist="38100" dir="2700000" algn="tl">
                    <a:srgbClr val="C0C0C0"/>
                  </a:outerShdw>
                </a:effectLst>
                <a:latin typeface="Arial" pitchFamily="34" charset="0"/>
                <a:ea typeface="ＭＳ Ｐゴシック" pitchFamily="50" charset="-128"/>
              </a:rPr>
              <a:t>st</a:t>
            </a:r>
            <a:r>
              <a:rPr kumimoji="1" lang="en-US" altLang="ja-JP" sz="2400" b="1" dirty="0" smtClean="0">
                <a:solidFill>
                  <a:srgbClr val="A50021"/>
                </a:solidFill>
                <a:effectLst>
                  <a:outerShdw blurRad="38100" dist="38100" dir="2700000" algn="tl">
                    <a:srgbClr val="C0C0C0"/>
                  </a:outerShdw>
                </a:effectLst>
                <a:latin typeface="Arial" pitchFamily="34" charset="0"/>
                <a:ea typeface="ＭＳ Ｐゴシック" pitchFamily="50" charset="-128"/>
              </a:rPr>
              <a:t> &amp; 2</a:t>
            </a:r>
            <a:r>
              <a:rPr kumimoji="1" lang="en-US" altLang="ja-JP" sz="2400" b="1" baseline="32000" dirty="0" smtClean="0">
                <a:solidFill>
                  <a:srgbClr val="A50021"/>
                </a:solidFill>
                <a:effectLst>
                  <a:outerShdw blurRad="38100" dist="38100" dir="2700000" algn="tl">
                    <a:srgbClr val="C0C0C0"/>
                  </a:outerShdw>
                </a:effectLst>
                <a:latin typeface="Arial" pitchFamily="34" charset="0"/>
                <a:ea typeface="ＭＳ Ｐゴシック" pitchFamily="50" charset="-128"/>
              </a:rPr>
              <a:t>nd</a:t>
            </a:r>
            <a:r>
              <a:rPr kumimoji="1" lang="en-US" altLang="ja-JP" sz="2400" b="1" dirty="0" smtClean="0">
                <a:solidFill>
                  <a:srgbClr val="A50021"/>
                </a:solidFill>
                <a:effectLst>
                  <a:outerShdw blurRad="38100" dist="38100" dir="2700000" algn="tl">
                    <a:srgbClr val="C0C0C0"/>
                  </a:outerShdw>
                </a:effectLst>
                <a:latin typeface="Arial" pitchFamily="34" charset="0"/>
                <a:ea typeface="ＭＳ Ｐゴシック" pitchFamily="50" charset="-128"/>
              </a:rPr>
              <a:t> oscillation maximum</a:t>
            </a:r>
          </a:p>
        </p:txBody>
      </p:sp>
      <p:sp>
        <p:nvSpPr>
          <p:cNvPr id="30729" name="Rectangle 16"/>
          <p:cNvSpPr>
            <a:spLocks/>
          </p:cNvSpPr>
          <p:nvPr/>
        </p:nvSpPr>
        <p:spPr bwMode="auto">
          <a:xfrm>
            <a:off x="7848600" y="457200"/>
            <a:ext cx="1204913" cy="198438"/>
          </a:xfrm>
          <a:prstGeom prst="rect">
            <a:avLst/>
          </a:prstGeom>
          <a:noFill/>
          <a:ln w="12700">
            <a:noFill/>
            <a:miter lim="800000"/>
            <a:headEnd/>
            <a:tailEnd/>
          </a:ln>
        </p:spPr>
        <p:txBody>
          <a:bodyPr wrap="none" lIns="0" tIns="0" rIns="0" bIns="0" anchor="ctr">
            <a:spAutoFit/>
          </a:bodyPr>
          <a:lstStyle/>
          <a:p>
            <a:pPr fontAlgn="base">
              <a:spcBef>
                <a:spcPts val="1125"/>
              </a:spcBef>
              <a:spcAft>
                <a:spcPct val="0"/>
              </a:spcAft>
            </a:pPr>
            <a:r>
              <a:rPr kumimoji="1" lang="en-US" altLang="ja-JP" sz="1300" smtClean="0">
                <a:solidFill>
                  <a:srgbClr val="000000"/>
                </a:solidFill>
                <a:latin typeface="Arial" pitchFamily="34" charset="0"/>
                <a:ea typeface="ＭＳ Ｐゴシック" pitchFamily="50" charset="-128"/>
                <a:cs typeface="Arial" pitchFamily="34" charset="0"/>
                <a:sym typeface="Arial" pitchFamily="34" charset="0"/>
              </a:rPr>
              <a:t>arXiv:0804.2111</a:t>
            </a:r>
          </a:p>
        </p:txBody>
      </p:sp>
      <p:sp>
        <p:nvSpPr>
          <p:cNvPr id="10" name="Slide Number Placeholder 9"/>
          <p:cNvSpPr>
            <a:spLocks noGrp="1"/>
          </p:cNvSpPr>
          <p:nvPr>
            <p:ph type="sldNum" sz="quarter" idx="12"/>
          </p:nvPr>
        </p:nvSpPr>
        <p:spPr/>
        <p:txBody>
          <a:bodyPr/>
          <a:lstStyle/>
          <a:p>
            <a:fld id="{908AC6C2-E893-4217-A4D2-772E62B880F5}" type="slidenum">
              <a:rPr lang="en-US" smtClean="0">
                <a:solidFill>
                  <a:srgbClr val="000000"/>
                </a:solidFill>
              </a:rPr>
              <a:pPr/>
              <a:t>10</a:t>
            </a:fld>
            <a:endParaRPr lang="en-US">
              <a:solidFill>
                <a:srgbClr val="0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52400" y="112403"/>
            <a:ext cx="8839200" cy="65931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57200" y="685800"/>
            <a:ext cx="8382000" cy="5641624"/>
          </a:xfrm>
          <a:prstGeom prst="rect">
            <a:avLst/>
          </a:prstGeom>
          <a:noFill/>
          <a:ln w="9525">
            <a:noFill/>
            <a:miter lim="800000"/>
            <a:headEnd/>
            <a:tailEnd/>
          </a:ln>
        </p:spPr>
      </p:pic>
      <p:sp>
        <p:nvSpPr>
          <p:cNvPr id="3" name="TextBox 2"/>
          <p:cNvSpPr txBox="1"/>
          <p:nvPr/>
        </p:nvSpPr>
        <p:spPr>
          <a:xfrm>
            <a:off x="2667000" y="6019800"/>
            <a:ext cx="3581400" cy="400110"/>
          </a:xfrm>
          <a:prstGeom prst="rect">
            <a:avLst/>
          </a:prstGeom>
          <a:noFill/>
        </p:spPr>
        <p:txBody>
          <a:bodyPr wrap="square" rtlCol="0">
            <a:spAutoFit/>
          </a:bodyPr>
          <a:lstStyle/>
          <a:p>
            <a:r>
              <a:rPr lang="en-US" sz="2000" dirty="0" smtClean="0">
                <a:latin typeface="Arial" pitchFamily="34" charset="0"/>
                <a:cs typeface="Arial" pitchFamily="34" charset="0"/>
              </a:rPr>
              <a:t>From: A. Rubbia, GLA2011</a:t>
            </a:r>
            <a:endParaRPr lang="en-US"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E8DFDC3-019B-45FF-B010-E6D2D5BC60E9}" type="slidenum">
              <a:rPr lang="en-US" smtClean="0">
                <a:solidFill>
                  <a:srgbClr val="000000"/>
                </a:solidFill>
              </a:rPr>
              <a:pPr/>
              <a:t>12</a:t>
            </a:fld>
            <a:endParaRPr lang="en-US">
              <a:solidFill>
                <a:srgbClr val="000000"/>
              </a:solidFill>
            </a:endParaRPr>
          </a:p>
        </p:txBody>
      </p:sp>
      <p:sp>
        <p:nvSpPr>
          <p:cNvPr id="5" name="TextBox 4"/>
          <p:cNvSpPr txBox="1"/>
          <p:nvPr/>
        </p:nvSpPr>
        <p:spPr>
          <a:xfrm>
            <a:off x="1371600" y="228600"/>
            <a:ext cx="7010400" cy="830997"/>
          </a:xfrm>
          <a:prstGeom prst="rect">
            <a:avLst/>
          </a:prstGeom>
          <a:noFill/>
        </p:spPr>
        <p:txBody>
          <a:bodyPr wrap="square" rtlCol="0">
            <a:spAutoFit/>
          </a:bodyPr>
          <a:lstStyle/>
          <a:p>
            <a:pPr algn="ctr"/>
            <a:r>
              <a:rPr lang="en-US" sz="2400" b="1" dirty="0" smtClean="0">
                <a:solidFill>
                  <a:srgbClr val="002060"/>
                </a:solidFill>
                <a:latin typeface="Arial" pitchFamily="34" charset="0"/>
                <a:cs typeface="Arial" pitchFamily="34" charset="0"/>
              </a:rPr>
              <a:t>Probability of neutrino oscillations </a:t>
            </a:r>
            <a:r>
              <a:rPr lang="en-US" sz="2400" b="1" dirty="0" err="1" smtClean="0">
                <a:solidFill>
                  <a:srgbClr val="002060"/>
                </a:solidFill>
                <a:latin typeface="Arial" pitchFamily="34" charset="0"/>
                <a:cs typeface="Arial" pitchFamily="34" charset="0"/>
              </a:rPr>
              <a:t>vs</a:t>
            </a:r>
            <a:r>
              <a:rPr lang="en-US" sz="2400" b="1" dirty="0" smtClean="0">
                <a:solidFill>
                  <a:srgbClr val="002060"/>
                </a:solidFill>
                <a:latin typeface="Arial" pitchFamily="34" charset="0"/>
                <a:cs typeface="Arial" pitchFamily="34" charset="0"/>
              </a:rPr>
              <a:t> neutrino energy</a:t>
            </a:r>
            <a:endParaRPr lang="en-US" sz="2400" b="1" dirty="0">
              <a:solidFill>
                <a:srgbClr val="002060"/>
              </a:solidFill>
              <a:latin typeface="Arial" pitchFamily="34" charset="0"/>
              <a:cs typeface="Arial" pitchFamily="34" charset="0"/>
            </a:endParaRPr>
          </a:p>
        </p:txBody>
      </p:sp>
      <p:sp>
        <p:nvSpPr>
          <p:cNvPr id="6" name="Rectangle 5"/>
          <p:cNvSpPr/>
          <p:nvPr/>
        </p:nvSpPr>
        <p:spPr bwMode="auto">
          <a:xfrm>
            <a:off x="533400" y="685800"/>
            <a:ext cx="11430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Times" charset="0"/>
            </a:endParaRPr>
          </a:p>
        </p:txBody>
      </p:sp>
      <p:sp>
        <p:nvSpPr>
          <p:cNvPr id="7" name="Rectangle 6"/>
          <p:cNvSpPr/>
          <p:nvPr/>
        </p:nvSpPr>
        <p:spPr bwMode="auto">
          <a:xfrm>
            <a:off x="8534400" y="838200"/>
            <a:ext cx="457200" cy="381000"/>
          </a:xfrm>
          <a:prstGeom prst="rect">
            <a:avLst/>
          </a:prstGeom>
          <a:solidFill>
            <a:schemeClr val="bg1"/>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Times"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155389"/>
            <a:ext cx="9144000" cy="6702612"/>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908AC6C2-E893-4217-A4D2-772E62B880F5}" type="slidenum">
              <a:rPr lang="en-US" smtClean="0">
                <a:solidFill>
                  <a:srgbClr val="000000"/>
                </a:solidFill>
              </a:rPr>
              <a:pPr/>
              <a:t>13</a:t>
            </a:fld>
            <a:endParaRPr lang="en-US">
              <a:solidFill>
                <a:srgbClr val="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76200" y="0"/>
            <a:ext cx="9067800" cy="6659717"/>
          </a:xfrm>
          <a:prstGeom prst="rect">
            <a:avLst/>
          </a:prstGeom>
          <a:noFill/>
          <a:ln w="9525">
            <a:noFill/>
            <a:miter lim="800000"/>
            <a:headEnd/>
            <a:tailEnd/>
          </a:ln>
        </p:spPr>
      </p:pic>
      <p:sp>
        <p:nvSpPr>
          <p:cNvPr id="3" name="TextBox 2"/>
          <p:cNvSpPr txBox="1"/>
          <p:nvPr/>
        </p:nvSpPr>
        <p:spPr>
          <a:xfrm>
            <a:off x="2743200" y="533400"/>
            <a:ext cx="2590800" cy="584775"/>
          </a:xfrm>
          <a:prstGeom prst="rect">
            <a:avLst/>
          </a:prstGeom>
          <a:noFill/>
        </p:spPr>
        <p:txBody>
          <a:bodyPr wrap="square" rtlCol="0">
            <a:spAutoFit/>
          </a:bodyPr>
          <a:lstStyle/>
          <a:p>
            <a:pPr algn="ctr"/>
            <a:r>
              <a:rPr lang="en-US" sz="3200" dirty="0" smtClean="0"/>
              <a:t>for </a:t>
            </a:r>
            <a:r>
              <a:rPr lang="en-US" sz="3200" b="1" dirty="0" smtClean="0">
                <a:latin typeface="Comic Sans MS" pitchFamily="66" charset="0"/>
              </a:rPr>
              <a:t>LBNE</a:t>
            </a:r>
            <a:endParaRPr lang="en-US" sz="3200" b="1" dirty="0">
              <a:latin typeface="Comic Sans MS" pitchFamily="66" charset="0"/>
            </a:endParaRPr>
          </a:p>
        </p:txBody>
      </p:sp>
      <p:sp>
        <p:nvSpPr>
          <p:cNvPr id="4" name="Slide Number Placeholder 3"/>
          <p:cNvSpPr>
            <a:spLocks noGrp="1"/>
          </p:cNvSpPr>
          <p:nvPr>
            <p:ph type="sldNum" sz="quarter" idx="12"/>
          </p:nvPr>
        </p:nvSpPr>
        <p:spPr/>
        <p:txBody>
          <a:bodyPr/>
          <a:lstStyle/>
          <a:p>
            <a:fld id="{992E9E28-AD59-4BBB-8786-01F196210E62}"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solidFill>
                  <a:srgbClr val="002060"/>
                </a:solidFill>
              </a:rPr>
              <a:t>Hyper-K (~20xS-K)</a:t>
            </a:r>
            <a:br>
              <a:rPr lang="en-US" sz="3600" b="1" dirty="0" smtClean="0">
                <a:solidFill>
                  <a:srgbClr val="002060"/>
                </a:solidFill>
              </a:rPr>
            </a:br>
            <a:r>
              <a:rPr lang="en-US" sz="3600" b="1" dirty="0" smtClean="0">
                <a:solidFill>
                  <a:srgbClr val="002060"/>
                </a:solidFill>
              </a:rPr>
              <a:t> </a:t>
            </a:r>
            <a:r>
              <a:rPr lang="en-US" sz="2800" dirty="0" smtClean="0">
                <a:solidFill>
                  <a:srgbClr val="002060"/>
                </a:solidFill>
              </a:rPr>
              <a:t>Total (</a:t>
            </a:r>
            <a:r>
              <a:rPr lang="en-US" sz="2800" dirty="0" err="1" smtClean="0">
                <a:solidFill>
                  <a:srgbClr val="002060"/>
                </a:solidFill>
              </a:rPr>
              <a:t>fiducial</a:t>
            </a:r>
            <a:r>
              <a:rPr lang="en-US" sz="2800" dirty="0" smtClean="0">
                <a:solidFill>
                  <a:srgbClr val="002060"/>
                </a:solidFill>
              </a:rPr>
              <a:t>) vol. ~0.99(0.56) </a:t>
            </a:r>
            <a:r>
              <a:rPr lang="en-US" sz="2800" dirty="0" err="1" smtClean="0">
                <a:solidFill>
                  <a:srgbClr val="002060"/>
                </a:solidFill>
              </a:rPr>
              <a:t>Mton</a:t>
            </a:r>
            <a:r>
              <a:rPr lang="en-US" sz="2800" dirty="0" smtClean="0">
                <a:solidFill>
                  <a:srgbClr val="002060"/>
                </a:solidFill>
              </a:rPr>
              <a:t> H</a:t>
            </a:r>
            <a:r>
              <a:rPr lang="en-US" sz="2800" baseline="-25000" dirty="0" smtClean="0">
                <a:solidFill>
                  <a:srgbClr val="002060"/>
                </a:solidFill>
              </a:rPr>
              <a:t>2</a:t>
            </a:r>
            <a:r>
              <a:rPr lang="en-US" sz="2800" dirty="0" smtClean="0">
                <a:solidFill>
                  <a:srgbClr val="002060"/>
                </a:solidFill>
              </a:rPr>
              <a:t>O</a:t>
            </a:r>
            <a:endParaRPr lang="en-US" sz="2800" dirty="0">
              <a:solidFill>
                <a:srgbClr val="002060"/>
              </a:solidFill>
            </a:endParaRPr>
          </a:p>
        </p:txBody>
      </p:sp>
      <p:pic>
        <p:nvPicPr>
          <p:cNvPr id="104450" name="Picture 2"/>
          <p:cNvPicPr>
            <a:picLocks noChangeAspect="1" noChangeArrowheads="1"/>
          </p:cNvPicPr>
          <p:nvPr/>
        </p:nvPicPr>
        <p:blipFill>
          <a:blip r:embed="rId2" cstate="print"/>
          <a:srcRect/>
          <a:stretch>
            <a:fillRect/>
          </a:stretch>
        </p:blipFill>
        <p:spPr bwMode="auto">
          <a:xfrm>
            <a:off x="110180" y="1524000"/>
            <a:ext cx="9033820" cy="4724400"/>
          </a:xfrm>
          <a:prstGeom prst="rect">
            <a:avLst/>
          </a:prstGeom>
          <a:noFill/>
          <a:ln w="9525">
            <a:noFill/>
            <a:miter lim="800000"/>
            <a:headEnd/>
            <a:tailEnd/>
          </a:ln>
        </p:spPr>
      </p:pic>
      <p:sp>
        <p:nvSpPr>
          <p:cNvPr id="4" name="TextBox 3"/>
          <p:cNvSpPr txBox="1"/>
          <p:nvPr/>
        </p:nvSpPr>
        <p:spPr>
          <a:xfrm>
            <a:off x="6477000" y="5257800"/>
            <a:ext cx="2057400" cy="646331"/>
          </a:xfrm>
          <a:prstGeom prst="rect">
            <a:avLst/>
          </a:prstGeom>
          <a:noFill/>
        </p:spPr>
        <p:txBody>
          <a:bodyPr wrap="square" rtlCol="0">
            <a:spAutoFit/>
          </a:bodyPr>
          <a:lstStyle/>
          <a:p>
            <a:r>
              <a:rPr lang="en-US" dirty="0" smtClean="0"/>
              <a:t>From the Letter of Intent, Sept 2011</a:t>
            </a:r>
            <a:endParaRPr lang="en-US" dirty="0"/>
          </a:p>
        </p:txBody>
      </p:sp>
      <p:sp>
        <p:nvSpPr>
          <p:cNvPr id="5" name="Slide Number Placeholder 4"/>
          <p:cNvSpPr>
            <a:spLocks noGrp="1"/>
          </p:cNvSpPr>
          <p:nvPr>
            <p:ph type="sldNum" sz="quarter" idx="12"/>
          </p:nvPr>
        </p:nvSpPr>
        <p:spPr/>
        <p:txBody>
          <a:bodyPr/>
          <a:lstStyle/>
          <a:p>
            <a:fld id="{992E9E28-AD59-4BBB-8786-01F196210E62}" type="slidenum">
              <a:rPr lang="en-US" smtClean="0"/>
              <a:pPr/>
              <a:t>15</a:t>
            </a:fld>
            <a:endParaRPr lang="en-US"/>
          </a:p>
        </p:txBody>
      </p:sp>
      <p:sp>
        <p:nvSpPr>
          <p:cNvPr id="7" name="TextBox 6"/>
          <p:cNvSpPr txBox="1"/>
          <p:nvPr/>
        </p:nvSpPr>
        <p:spPr>
          <a:xfrm>
            <a:off x="533400" y="5715000"/>
            <a:ext cx="2971800" cy="400110"/>
          </a:xfrm>
          <a:prstGeom prst="rect">
            <a:avLst/>
          </a:prstGeom>
          <a:noFill/>
        </p:spPr>
        <p:txBody>
          <a:bodyPr wrap="square" rtlCol="0">
            <a:spAutoFit/>
          </a:bodyPr>
          <a:lstStyle/>
          <a:p>
            <a:r>
              <a:rPr lang="en-US" sz="2000" dirty="0" smtClean="0"/>
              <a:t>~99 k 20” + 25 k 8” PMs</a:t>
            </a:r>
            <a:endParaRPr lang="en-US"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52400" y="279645"/>
            <a:ext cx="8763000" cy="6444297"/>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992E9E28-AD59-4BBB-8786-01F196210E62}" type="slidenum">
              <a:rPr lang="en-US" smtClean="0"/>
              <a:pPr/>
              <a:t>16</a:t>
            </a:fld>
            <a:endParaRPr lang="en-US"/>
          </a:p>
        </p:txBody>
      </p:sp>
      <p:sp>
        <p:nvSpPr>
          <p:cNvPr id="4" name="Rectangle 3"/>
          <p:cNvSpPr/>
          <p:nvPr/>
        </p:nvSpPr>
        <p:spPr>
          <a:xfrm>
            <a:off x="8763000" y="6553200"/>
            <a:ext cx="1524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914400"/>
            <a:ext cx="7543800" cy="5181600"/>
          </a:xfrm>
        </p:spPr>
        <p:txBody>
          <a:bodyPr>
            <a:noAutofit/>
          </a:bodyPr>
          <a:lstStyle/>
          <a:p>
            <a:pPr algn="l"/>
            <a:r>
              <a:rPr lang="en-US" sz="2400" i="1" dirty="0" smtClean="0">
                <a:latin typeface="Comic Sans MS" pitchFamily="66" charset="0"/>
                <a:cs typeface="Arial" pitchFamily="34" charset="0"/>
              </a:rPr>
              <a:t>Outline</a:t>
            </a:r>
            <a:r>
              <a:rPr lang="en-US" sz="2400" dirty="0" smtClean="0">
                <a:latin typeface="Comic Sans MS" pitchFamily="66" charset="0"/>
                <a:cs typeface="Arial" pitchFamily="34" charset="0"/>
              </a:rPr>
              <a:t>:</a:t>
            </a:r>
          </a:p>
          <a:p>
            <a:pPr marL="457200" indent="-457200" algn="l">
              <a:buAutoNum type="arabicPeriod"/>
            </a:pPr>
            <a:r>
              <a:rPr lang="en-US" sz="2400" dirty="0" smtClean="0">
                <a:latin typeface="Comic Sans MS" pitchFamily="66" charset="0"/>
                <a:cs typeface="Arial" pitchFamily="34" charset="0"/>
              </a:rPr>
              <a:t>Solar neutrino deficit and neutrino oscillations</a:t>
            </a:r>
          </a:p>
          <a:p>
            <a:pPr marL="457200" indent="-457200" algn="l">
              <a:buAutoNum type="arabicPeriod"/>
            </a:pPr>
            <a:r>
              <a:rPr lang="en-US" sz="2400" dirty="0" smtClean="0">
                <a:latin typeface="Comic Sans MS" pitchFamily="66" charset="0"/>
                <a:cs typeface="Arial" pitchFamily="34" charset="0"/>
              </a:rPr>
              <a:t>Giant </a:t>
            </a:r>
            <a:r>
              <a:rPr lang="en-US" sz="2400" dirty="0" err="1" smtClean="0">
                <a:latin typeface="Comic Sans MS" pitchFamily="66" charset="0"/>
                <a:cs typeface="Arial" pitchFamily="34" charset="0"/>
              </a:rPr>
              <a:t>Lar</a:t>
            </a:r>
            <a:r>
              <a:rPr lang="en-US" sz="2400" dirty="0" smtClean="0">
                <a:latin typeface="Comic Sans MS" pitchFamily="66" charset="0"/>
                <a:cs typeface="Arial" pitchFamily="34" charset="0"/>
              </a:rPr>
              <a:t> facility plans (and dreams!)</a:t>
            </a:r>
          </a:p>
          <a:p>
            <a:pPr marL="457200" indent="-457200" algn="l">
              <a:buAutoNum type="arabicPeriod"/>
            </a:pPr>
            <a:r>
              <a:rPr lang="en-US" sz="2400" b="1" dirty="0" smtClean="0">
                <a:solidFill>
                  <a:srgbClr val="002060"/>
                </a:solidFill>
                <a:latin typeface="Comic Sans MS" pitchFamily="66" charset="0"/>
                <a:cs typeface="Arial" pitchFamily="34" charset="0"/>
              </a:rPr>
              <a:t>TPC and signal formation</a:t>
            </a:r>
          </a:p>
          <a:p>
            <a:pPr marL="457200" indent="-457200" algn="l">
              <a:buAutoNum type="arabicPeriod"/>
            </a:pPr>
            <a:r>
              <a:rPr lang="en-US" sz="2400" dirty="0" smtClean="0">
                <a:latin typeface="Comic Sans MS" pitchFamily="66" charset="0"/>
                <a:cs typeface="Arial" pitchFamily="34" charset="0"/>
              </a:rPr>
              <a:t>Giant TPCs  readout challenge and essential block diagram</a:t>
            </a:r>
          </a:p>
          <a:p>
            <a:pPr marL="457200" indent="-457200" algn="l">
              <a:buAutoNum type="arabicPeriod"/>
            </a:pPr>
            <a:r>
              <a:rPr lang="en-US" sz="2400" dirty="0" smtClean="0">
                <a:latin typeface="Comic Sans MS" pitchFamily="66" charset="0"/>
                <a:cs typeface="Arial" pitchFamily="34" charset="0"/>
              </a:rPr>
              <a:t>CMOS properties vs temperature</a:t>
            </a:r>
          </a:p>
          <a:p>
            <a:pPr marL="457200" indent="-457200" algn="l">
              <a:buAutoNum type="arabicPeriod"/>
            </a:pPr>
            <a:r>
              <a:rPr lang="en-US" sz="2400" dirty="0" smtClean="0">
                <a:latin typeface="Comic Sans MS" pitchFamily="66" charset="0"/>
                <a:cs typeface="Arial" pitchFamily="34" charset="0"/>
              </a:rPr>
              <a:t>CMOS lifetime and electronics reliability</a:t>
            </a:r>
          </a:p>
          <a:p>
            <a:pPr marL="457200" indent="-457200" algn="l">
              <a:buAutoNum type="arabicPeriod"/>
            </a:pPr>
            <a:r>
              <a:rPr lang="en-US" sz="2400" dirty="0" smtClean="0">
                <a:latin typeface="Comic Sans MS" pitchFamily="66" charset="0"/>
                <a:cs typeface="Arial" pitchFamily="34" charset="0"/>
              </a:rPr>
              <a:t>ASIC design </a:t>
            </a:r>
          </a:p>
          <a:p>
            <a:pPr marL="457200" indent="-457200" algn="l">
              <a:buAutoNum type="arabicPeriod"/>
            </a:pPr>
            <a:r>
              <a:rPr lang="en-US" sz="2400" dirty="0" smtClean="0">
                <a:latin typeface="Comic Sans MS" pitchFamily="66" charset="0"/>
                <a:cs typeface="Arial" pitchFamily="34" charset="0"/>
              </a:rPr>
              <a:t>ASIC results</a:t>
            </a:r>
          </a:p>
          <a:p>
            <a:pPr marL="457200" indent="-457200" algn="l">
              <a:buAutoNum type="arabicPeriod"/>
            </a:pPr>
            <a:r>
              <a:rPr lang="en-US" sz="2400" dirty="0" smtClean="0">
                <a:latin typeface="Comic Sans MS" pitchFamily="66" charset="0"/>
                <a:cs typeface="Arial" pitchFamily="34" charset="0"/>
              </a:rPr>
              <a:t>Summary and future developments</a:t>
            </a:r>
          </a:p>
          <a:p>
            <a:pPr marL="457200" indent="-457200" algn="l">
              <a:buAutoNum type="arabicPeriod"/>
            </a:pPr>
            <a:endParaRPr lang="en-US" sz="2400" dirty="0">
              <a:latin typeface="Comic Sans MS" pitchFamily="66" charset="0"/>
              <a:cs typeface="Arial" pitchFamily="34" charset="0"/>
            </a:endParaRPr>
          </a:p>
        </p:txBody>
      </p:sp>
      <p:sp>
        <p:nvSpPr>
          <p:cNvPr id="5" name="Slide Number Placeholder 4"/>
          <p:cNvSpPr>
            <a:spLocks noGrp="1"/>
          </p:cNvSpPr>
          <p:nvPr>
            <p:ph type="sldNum" sz="quarter" idx="12"/>
          </p:nvPr>
        </p:nvSpPr>
        <p:spPr/>
        <p:txBody>
          <a:bodyPr/>
          <a:lstStyle/>
          <a:p>
            <a:fld id="{F8297249-7604-4A25-B8A8-DF2A595F9F3D}" type="slidenum">
              <a:rPr lang="en-US" smtClean="0">
                <a:solidFill>
                  <a:prstClr val="black">
                    <a:tint val="75000"/>
                  </a:prstClr>
                </a:solidFill>
              </a:rPr>
              <a:pPr/>
              <a:t>17</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a:xfrm>
            <a:off x="228600" y="304800"/>
            <a:ext cx="7414539" cy="6237549"/>
            <a:chOff x="37781" y="17477"/>
            <a:chExt cx="7414539" cy="6237549"/>
          </a:xfrm>
        </p:grpSpPr>
        <p:pic>
          <p:nvPicPr>
            <p:cNvPr id="6" name="Picture 2" descr="C:\Documents and Settings\flanni\Desktop\TPC.gif"/>
            <p:cNvPicPr>
              <a:picLocks noChangeAspect="1" noChangeArrowheads="1" noCrop="1"/>
            </p:cNvPicPr>
            <p:nvPr/>
          </p:nvPicPr>
          <p:blipFill>
            <a:blip r:embed="rId3" cstate="email"/>
            <a:srcRect/>
            <a:stretch>
              <a:fillRect/>
            </a:stretch>
          </p:blipFill>
          <p:spPr bwMode="auto">
            <a:xfrm>
              <a:off x="37781" y="17477"/>
              <a:ext cx="7414539" cy="6237549"/>
            </a:xfrm>
            <a:prstGeom prst="rect">
              <a:avLst/>
            </a:prstGeom>
            <a:noFill/>
            <a:ln w="9525">
              <a:noFill/>
              <a:miter lim="800000"/>
              <a:headEnd/>
              <a:tailEnd/>
            </a:ln>
          </p:spPr>
        </p:pic>
        <p:sp>
          <p:nvSpPr>
            <p:cNvPr id="11" name="Rectangle 10"/>
            <p:cNvSpPr/>
            <p:nvPr/>
          </p:nvSpPr>
          <p:spPr bwMode="auto">
            <a:xfrm>
              <a:off x="6113505" y="5511623"/>
              <a:ext cx="1086787" cy="50966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sz="2400" b="1" i="1" dirty="0" smtClean="0">
                <a:solidFill>
                  <a:prstClr val="black"/>
                </a:solidFill>
                <a:latin typeface="Arial" charset="0"/>
                <a:cs typeface="Arial" charset="0"/>
              </a:endParaRPr>
            </a:p>
          </p:txBody>
        </p:sp>
        <p:cxnSp>
          <p:nvCxnSpPr>
            <p:cNvPr id="13" name="Straight Arrow Connector 12"/>
            <p:cNvCxnSpPr/>
            <p:nvPr/>
          </p:nvCxnSpPr>
          <p:spPr bwMode="auto">
            <a:xfrm>
              <a:off x="4283968" y="5850125"/>
              <a:ext cx="599607" cy="1588"/>
            </a:xfrm>
            <a:prstGeom prst="straightConnector1">
              <a:avLst/>
            </a:prstGeom>
            <a:solidFill>
              <a:schemeClr val="tx1"/>
            </a:solidFill>
            <a:ln w="9525" cap="flat" cmpd="sng" algn="ctr">
              <a:solidFill>
                <a:srgbClr val="000000"/>
              </a:solidFill>
              <a:prstDash val="solid"/>
              <a:round/>
              <a:headEnd type="none" w="med" len="med"/>
              <a:tailEnd type="arrow"/>
            </a:ln>
            <a:effectLst/>
          </p:spPr>
        </p:cxnSp>
        <p:sp>
          <p:nvSpPr>
            <p:cNvPr id="14" name="TextBox 13"/>
            <p:cNvSpPr txBox="1"/>
            <p:nvPr/>
          </p:nvSpPr>
          <p:spPr>
            <a:xfrm>
              <a:off x="4377072" y="5905303"/>
              <a:ext cx="315792" cy="184666"/>
            </a:xfrm>
            <a:prstGeom prst="rect">
              <a:avLst/>
            </a:prstGeom>
            <a:noFill/>
          </p:spPr>
          <p:txBody>
            <a:bodyPr wrap="none" lIns="0" tIns="0" rIns="0" bIns="0" rtlCol="0">
              <a:spAutoFit/>
            </a:bodyPr>
            <a:lstStyle/>
            <a:p>
              <a:r>
                <a:rPr lang="en-US" sz="1200" dirty="0" smtClean="0">
                  <a:solidFill>
                    <a:prstClr val="black"/>
                  </a:solidFill>
                </a:rPr>
                <a:t>time</a:t>
              </a:r>
              <a:endParaRPr lang="en-US" sz="1200" dirty="0">
                <a:solidFill>
                  <a:prstClr val="black"/>
                </a:solidFill>
              </a:endParaRPr>
            </a:p>
          </p:txBody>
        </p:sp>
      </p:grpSp>
      <p:sp>
        <p:nvSpPr>
          <p:cNvPr id="10" name="TextBox 9"/>
          <p:cNvSpPr txBox="1"/>
          <p:nvPr/>
        </p:nvSpPr>
        <p:spPr>
          <a:xfrm>
            <a:off x="6629400" y="381000"/>
            <a:ext cx="2514600" cy="6247864"/>
          </a:xfrm>
          <a:prstGeom prst="rect">
            <a:avLst/>
          </a:prstGeom>
          <a:solidFill>
            <a:schemeClr val="tx2">
              <a:lumMod val="20000"/>
              <a:lumOff val="80000"/>
            </a:schemeClr>
          </a:solidFill>
          <a:ln>
            <a:noFill/>
          </a:ln>
          <a:effectLst/>
        </p:spPr>
        <p:txBody>
          <a:bodyPr wrap="square" lIns="45720" tIns="45720" rIns="45720" bIns="45720" rtlCol="0">
            <a:spAutoFit/>
          </a:bodyPr>
          <a:lstStyle/>
          <a:p>
            <a:pPr>
              <a:buFont typeface="Arial" pitchFamily="34" charset="0"/>
              <a:buChar char="•"/>
            </a:pPr>
            <a:r>
              <a:rPr lang="en-US" sz="1600" dirty="0" smtClean="0">
                <a:solidFill>
                  <a:prstClr val="black"/>
                </a:solidFill>
                <a:latin typeface="Arial" pitchFamily="34" charset="0"/>
                <a:cs typeface="Arial" pitchFamily="34" charset="0"/>
              </a:rPr>
              <a:t> Sense (anode) wires    (up to ~ 10m long):</a:t>
            </a:r>
          </a:p>
          <a:p>
            <a:r>
              <a:rPr lang="en-US" sz="1600" dirty="0" smtClean="0">
                <a:solidFill>
                  <a:prstClr val="black"/>
                </a:solidFill>
                <a:latin typeface="Arial" pitchFamily="34" charset="0"/>
                <a:cs typeface="Arial" pitchFamily="34" charset="0"/>
              </a:rPr>
              <a:t>     ~14-</a:t>
            </a:r>
            <a:r>
              <a:rPr lang="en-US" sz="1600" b="1" dirty="0" smtClean="0">
                <a:solidFill>
                  <a:srgbClr val="C00000"/>
                </a:solidFill>
                <a:latin typeface="Arial" pitchFamily="34" charset="0"/>
                <a:cs typeface="Arial" pitchFamily="34" charset="0"/>
              </a:rPr>
              <a:t>31 </a:t>
            </a:r>
            <a:r>
              <a:rPr lang="en-US" sz="1600" b="1" dirty="0" err="1" smtClean="0">
                <a:solidFill>
                  <a:srgbClr val="C00000"/>
                </a:solidFill>
                <a:latin typeface="Arial" pitchFamily="34" charset="0"/>
                <a:cs typeface="Arial" pitchFamily="34" charset="0"/>
              </a:rPr>
              <a:t>kwires</a:t>
            </a:r>
            <a:r>
              <a:rPr lang="en-US" sz="1600" b="1" dirty="0" smtClean="0">
                <a:solidFill>
                  <a:srgbClr val="C00000"/>
                </a:solidFill>
                <a:latin typeface="Arial" pitchFamily="34" charset="0"/>
                <a:cs typeface="Arial" pitchFamily="34" charset="0"/>
              </a:rPr>
              <a:t>/</a:t>
            </a:r>
            <a:r>
              <a:rPr lang="en-US" sz="1600" b="1" dirty="0" err="1" smtClean="0">
                <a:solidFill>
                  <a:srgbClr val="C00000"/>
                </a:solidFill>
                <a:latin typeface="Arial" pitchFamily="34" charset="0"/>
                <a:cs typeface="Arial" pitchFamily="34" charset="0"/>
              </a:rPr>
              <a:t>kton</a:t>
            </a:r>
            <a:endParaRPr lang="en-US" sz="1600" dirty="0" smtClean="0">
              <a:solidFill>
                <a:prstClr val="black"/>
              </a:solidFill>
              <a:latin typeface="Arial" pitchFamily="34" charset="0"/>
              <a:cs typeface="Arial" pitchFamily="34" charset="0"/>
            </a:endParaRPr>
          </a:p>
          <a:p>
            <a:r>
              <a:rPr lang="en-US" sz="1600" dirty="0" smtClean="0">
                <a:solidFill>
                  <a:prstClr val="black"/>
                </a:solidFill>
                <a:latin typeface="Arial" pitchFamily="34" charset="0"/>
                <a:cs typeface="Arial" pitchFamily="34" charset="0"/>
              </a:rPr>
              <a:t>     </a:t>
            </a:r>
          </a:p>
          <a:p>
            <a:pPr lvl="1">
              <a:buFont typeface="Arial" pitchFamily="34" charset="0"/>
              <a:buChar char="•"/>
            </a:pPr>
            <a:r>
              <a:rPr lang="en-US" sz="1600" dirty="0" smtClean="0">
                <a:solidFill>
                  <a:prstClr val="black"/>
                </a:solidFill>
                <a:latin typeface="Arial" pitchFamily="34" charset="0"/>
                <a:cs typeface="Arial" pitchFamily="34" charset="0"/>
              </a:rPr>
              <a:t> up to </a:t>
            </a:r>
            <a:r>
              <a:rPr lang="en-US" sz="1600" b="1" dirty="0" smtClean="0">
                <a:solidFill>
                  <a:srgbClr val="C00000"/>
                </a:solidFill>
                <a:latin typeface="Arial" pitchFamily="34" charset="0"/>
                <a:cs typeface="Arial" pitchFamily="34" charset="0"/>
              </a:rPr>
              <a:t>200 pF/wire</a:t>
            </a:r>
          </a:p>
          <a:p>
            <a:pPr lvl="1">
              <a:buFont typeface="Arial" pitchFamily="34" charset="0"/>
              <a:buChar char="•"/>
            </a:pPr>
            <a:r>
              <a:rPr lang="en-US" sz="1600" dirty="0" smtClean="0">
                <a:solidFill>
                  <a:prstClr val="black"/>
                </a:solidFill>
                <a:latin typeface="Arial" pitchFamily="34" charset="0"/>
                <a:cs typeface="Arial" pitchFamily="34" charset="0"/>
              </a:rPr>
              <a:t> collecting (Y)</a:t>
            </a:r>
          </a:p>
          <a:p>
            <a:pPr lvl="1">
              <a:buFont typeface="Arial" pitchFamily="34" charset="0"/>
              <a:buChar char="•"/>
            </a:pPr>
            <a:r>
              <a:rPr lang="en-US" sz="1600" dirty="0" smtClean="0">
                <a:solidFill>
                  <a:prstClr val="black"/>
                </a:solidFill>
                <a:latin typeface="Arial" pitchFamily="34" charset="0"/>
                <a:cs typeface="Arial" pitchFamily="34" charset="0"/>
              </a:rPr>
              <a:t> non-collecting (U,V)</a:t>
            </a:r>
          </a:p>
          <a:p>
            <a:pPr>
              <a:buFont typeface="Arial" pitchFamily="34" charset="0"/>
              <a:buChar char="•"/>
            </a:pPr>
            <a:r>
              <a:rPr lang="en-US" sz="1600" dirty="0" smtClean="0">
                <a:solidFill>
                  <a:prstClr val="black"/>
                </a:solidFill>
                <a:latin typeface="Arial" pitchFamily="34" charset="0"/>
                <a:cs typeface="Arial" pitchFamily="34" charset="0"/>
              </a:rPr>
              <a:t> charge sensitivity</a:t>
            </a:r>
          </a:p>
          <a:p>
            <a:pPr lvl="1">
              <a:buFont typeface="Arial" pitchFamily="34" charset="0"/>
              <a:buChar char="•"/>
            </a:pPr>
            <a:r>
              <a:rPr lang="en-US" sz="1600" dirty="0" smtClean="0">
                <a:solidFill>
                  <a:prstClr val="black"/>
                </a:solidFill>
                <a:latin typeface="Arial" pitchFamily="34" charset="0"/>
                <a:cs typeface="Arial" pitchFamily="34" charset="0"/>
              </a:rPr>
              <a:t> range ~</a:t>
            </a:r>
            <a:r>
              <a:rPr lang="en-US" sz="1600" dirty="0" smtClean="0">
                <a:solidFill>
                  <a:srgbClr val="960000"/>
                </a:solidFill>
                <a:latin typeface="Arial" pitchFamily="34" charset="0"/>
                <a:cs typeface="Arial" pitchFamily="34" charset="0"/>
              </a:rPr>
              <a:t>300 fC</a:t>
            </a:r>
          </a:p>
          <a:p>
            <a:pPr lvl="1">
              <a:buFont typeface="Arial" pitchFamily="34" charset="0"/>
              <a:buChar char="•"/>
            </a:pPr>
            <a:r>
              <a:rPr lang="en-US" sz="1600" dirty="0" smtClean="0">
                <a:solidFill>
                  <a:prstClr val="black"/>
                </a:solidFill>
                <a:latin typeface="Arial" pitchFamily="34" charset="0"/>
                <a:cs typeface="Arial" pitchFamily="34" charset="0"/>
              </a:rPr>
              <a:t> ENC &lt; </a:t>
            </a:r>
            <a:r>
              <a:rPr lang="en-US" sz="1600" dirty="0" smtClean="0">
                <a:solidFill>
                  <a:srgbClr val="960000"/>
                </a:solidFill>
                <a:latin typeface="Arial" pitchFamily="34" charset="0"/>
                <a:cs typeface="Arial" pitchFamily="34" charset="0"/>
              </a:rPr>
              <a:t>1,000 e</a:t>
            </a:r>
            <a:r>
              <a:rPr lang="en-US" sz="1600" baseline="30000" dirty="0" smtClean="0">
                <a:solidFill>
                  <a:srgbClr val="960000"/>
                </a:solidFill>
                <a:latin typeface="Arial" pitchFamily="34" charset="0"/>
                <a:cs typeface="Arial" pitchFamily="34" charset="0"/>
              </a:rPr>
              <a:t>-</a:t>
            </a:r>
            <a:endParaRPr lang="en-US" sz="1600" dirty="0" smtClean="0">
              <a:solidFill>
                <a:prstClr val="black"/>
              </a:solidFill>
              <a:latin typeface="Arial" pitchFamily="34" charset="0"/>
              <a:cs typeface="Arial" pitchFamily="34" charset="0"/>
            </a:endParaRPr>
          </a:p>
          <a:p>
            <a:r>
              <a:rPr lang="en-US" sz="1600" dirty="0" smtClean="0">
                <a:solidFill>
                  <a:prstClr val="black"/>
                </a:solidFill>
                <a:latin typeface="Arial" pitchFamily="34" charset="0"/>
                <a:cs typeface="Arial" pitchFamily="34" charset="0"/>
              </a:rPr>
              <a:t> </a:t>
            </a:r>
          </a:p>
          <a:p>
            <a:pPr>
              <a:buFont typeface="Arial" pitchFamily="34" charset="0"/>
              <a:buChar char="•"/>
            </a:pPr>
            <a:r>
              <a:rPr lang="en-US" sz="1600" dirty="0" smtClean="0">
                <a:solidFill>
                  <a:prstClr val="black"/>
                </a:solidFill>
                <a:latin typeface="Arial" pitchFamily="34" charset="0"/>
                <a:cs typeface="Arial" pitchFamily="34" charset="0"/>
              </a:rPr>
              <a:t>sample/buffer events</a:t>
            </a:r>
          </a:p>
          <a:p>
            <a:pPr lvl="1">
              <a:buFont typeface="Arial" pitchFamily="34" charset="0"/>
              <a:buChar char="•"/>
            </a:pPr>
            <a:r>
              <a:rPr lang="en-US" sz="1600" dirty="0" smtClean="0">
                <a:solidFill>
                  <a:prstClr val="black"/>
                </a:solidFill>
                <a:latin typeface="Arial" pitchFamily="34" charset="0"/>
                <a:cs typeface="Arial" pitchFamily="34" charset="0"/>
              </a:rPr>
              <a:t> ADC </a:t>
            </a:r>
            <a:r>
              <a:rPr lang="en-US" sz="1600" dirty="0" smtClean="0">
                <a:solidFill>
                  <a:srgbClr val="C00000"/>
                </a:solidFill>
                <a:latin typeface="Arial" pitchFamily="34" charset="0"/>
                <a:cs typeface="Arial" pitchFamily="34" charset="0"/>
              </a:rPr>
              <a:t>10</a:t>
            </a:r>
            <a:r>
              <a:rPr lang="en-US" sz="1600" dirty="0" smtClean="0">
                <a:solidFill>
                  <a:prstClr val="black"/>
                </a:solidFill>
                <a:latin typeface="Arial" pitchFamily="34" charset="0"/>
                <a:cs typeface="Arial" pitchFamily="34" charset="0"/>
              </a:rPr>
              <a:t>-</a:t>
            </a:r>
            <a:r>
              <a:rPr lang="en-US" sz="1600" dirty="0" smtClean="0">
                <a:solidFill>
                  <a:srgbClr val="960000"/>
                </a:solidFill>
                <a:latin typeface="Arial" pitchFamily="34" charset="0"/>
                <a:cs typeface="Arial" pitchFamily="34" charset="0"/>
              </a:rPr>
              <a:t>12-bit,        1-2 MS/s</a:t>
            </a:r>
          </a:p>
          <a:p>
            <a:pPr lvl="1">
              <a:buFont typeface="Arial" pitchFamily="34" charset="0"/>
              <a:buChar char="•"/>
            </a:pPr>
            <a:r>
              <a:rPr lang="en-US" sz="1600" dirty="0" smtClean="0">
                <a:solidFill>
                  <a:prstClr val="black"/>
                </a:solidFill>
                <a:latin typeface="Arial" pitchFamily="34" charset="0"/>
                <a:cs typeface="Arial" pitchFamily="34" charset="0"/>
              </a:rPr>
              <a:t> </a:t>
            </a:r>
            <a:r>
              <a:rPr lang="en-US" sz="1600" b="1" dirty="0" smtClean="0">
                <a:solidFill>
                  <a:srgbClr val="960000"/>
                </a:solidFill>
                <a:latin typeface="Arial" pitchFamily="34" charset="0"/>
                <a:cs typeface="Arial" pitchFamily="34" charset="0"/>
              </a:rPr>
              <a:t>3,000 deep</a:t>
            </a:r>
            <a:r>
              <a:rPr lang="en-US" sz="1600" b="1" dirty="0" smtClean="0">
                <a:solidFill>
                  <a:prstClr val="black"/>
                </a:solidFill>
                <a:latin typeface="Arial" pitchFamily="34" charset="0"/>
                <a:cs typeface="Arial" pitchFamily="34" charset="0"/>
              </a:rPr>
              <a:t> </a:t>
            </a:r>
            <a:r>
              <a:rPr lang="en-US" sz="1600" b="1" dirty="0" smtClean="0">
                <a:solidFill>
                  <a:srgbClr val="C00000"/>
                </a:solidFill>
                <a:latin typeface="Arial" pitchFamily="34" charset="0"/>
                <a:cs typeface="Arial" pitchFamily="34" charset="0"/>
              </a:rPr>
              <a:t>buffer</a:t>
            </a:r>
          </a:p>
          <a:p>
            <a:r>
              <a:rPr lang="en-US" sz="1600" dirty="0" smtClean="0">
                <a:solidFill>
                  <a:prstClr val="black"/>
                </a:solidFill>
                <a:latin typeface="Arial" pitchFamily="34" charset="0"/>
                <a:cs typeface="Arial" pitchFamily="34" charset="0"/>
              </a:rPr>
              <a:t> </a:t>
            </a:r>
          </a:p>
          <a:p>
            <a:pPr>
              <a:buFont typeface="Arial" pitchFamily="34" charset="0"/>
              <a:buChar char="•"/>
            </a:pPr>
            <a:r>
              <a:rPr lang="en-US" sz="1600" b="1" dirty="0" smtClean="0">
                <a:solidFill>
                  <a:srgbClr val="C00000"/>
                </a:solidFill>
                <a:latin typeface="Arial" pitchFamily="34" charset="0"/>
                <a:cs typeface="Arial" pitchFamily="34" charset="0"/>
              </a:rPr>
              <a:t>digital </a:t>
            </a:r>
            <a:r>
              <a:rPr lang="en-US" sz="1600" b="1" u="sng" dirty="0" smtClean="0">
                <a:solidFill>
                  <a:srgbClr val="C00000"/>
                </a:solidFill>
                <a:latin typeface="Arial" pitchFamily="34" charset="0"/>
                <a:cs typeface="Arial" pitchFamily="34" charset="0"/>
              </a:rPr>
              <a:t>multiplexing</a:t>
            </a:r>
          </a:p>
          <a:p>
            <a:pPr lvl="1">
              <a:buFont typeface="Arial" pitchFamily="34" charset="0"/>
              <a:buChar char="•"/>
            </a:pPr>
            <a:r>
              <a:rPr lang="en-US" sz="1600" dirty="0" smtClean="0">
                <a:solidFill>
                  <a:prstClr val="black"/>
                </a:solidFill>
                <a:latin typeface="Arial" pitchFamily="34" charset="0"/>
                <a:cs typeface="Arial" pitchFamily="34" charset="0"/>
              </a:rPr>
              <a:t>  </a:t>
            </a:r>
            <a:r>
              <a:rPr lang="en-US" sz="1600" b="1" u="sng" dirty="0" smtClean="0">
                <a:solidFill>
                  <a:srgbClr val="C00000"/>
                </a:solidFill>
                <a:latin typeface="Arial" pitchFamily="34" charset="0"/>
                <a:cs typeface="Arial" pitchFamily="34" charset="0"/>
              </a:rPr>
              <a:t>128:1</a:t>
            </a:r>
            <a:r>
              <a:rPr lang="en-US" sz="1600" dirty="0" smtClean="0">
                <a:solidFill>
                  <a:prstClr val="black"/>
                </a:solidFill>
                <a:latin typeface="Arial" pitchFamily="34" charset="0"/>
                <a:cs typeface="Arial" pitchFamily="34" charset="0"/>
              </a:rPr>
              <a:t> to</a:t>
            </a:r>
            <a:r>
              <a:rPr lang="en-US" sz="1600" dirty="0" smtClean="0">
                <a:solidFill>
                  <a:srgbClr val="960000"/>
                </a:solidFill>
                <a:latin typeface="Arial" pitchFamily="34" charset="0"/>
                <a:cs typeface="Arial" pitchFamily="34" charset="0"/>
              </a:rPr>
              <a:t>1024:1</a:t>
            </a:r>
            <a:r>
              <a:rPr lang="en-US" sz="1600" dirty="0" smtClean="0">
                <a:solidFill>
                  <a:prstClr val="black"/>
                </a:solidFill>
                <a:latin typeface="Arial" pitchFamily="34" charset="0"/>
                <a:cs typeface="Arial" pitchFamily="34" charset="0"/>
              </a:rPr>
              <a:t> two-three stages</a:t>
            </a:r>
          </a:p>
          <a:p>
            <a:pPr lvl="1"/>
            <a:endParaRPr lang="en-US" sz="1600" dirty="0" smtClean="0">
              <a:solidFill>
                <a:prstClr val="black"/>
              </a:solidFill>
              <a:latin typeface="Arial" pitchFamily="34" charset="0"/>
              <a:cs typeface="Arial" pitchFamily="34" charset="0"/>
            </a:endParaRPr>
          </a:p>
          <a:p>
            <a:pPr lvl="1">
              <a:buFont typeface="Arial" pitchFamily="34" charset="0"/>
              <a:buChar char="•"/>
            </a:pPr>
            <a:r>
              <a:rPr lang="en-US" sz="1600" b="1" dirty="0" smtClean="0">
                <a:solidFill>
                  <a:srgbClr val="C00000"/>
                </a:solidFill>
                <a:latin typeface="Arial" pitchFamily="34" charset="0"/>
                <a:cs typeface="Arial" pitchFamily="34" charset="0"/>
              </a:rPr>
              <a:t>power constraint</a:t>
            </a:r>
          </a:p>
          <a:p>
            <a:pPr lvl="1">
              <a:buFont typeface="Arial" pitchFamily="34" charset="0"/>
              <a:buChar char="•"/>
            </a:pPr>
            <a:r>
              <a:rPr lang="en-US" sz="1600" dirty="0" smtClean="0">
                <a:solidFill>
                  <a:prstClr val="black"/>
                </a:solidFill>
                <a:latin typeface="Arial" pitchFamily="34" charset="0"/>
                <a:cs typeface="Arial" pitchFamily="34" charset="0"/>
              </a:rPr>
              <a:t> </a:t>
            </a:r>
            <a:r>
              <a:rPr lang="en-US" sz="1600" b="1" u="sng" dirty="0" smtClean="0">
                <a:solidFill>
                  <a:srgbClr val="960000"/>
                </a:solidFill>
                <a:latin typeface="Arial" pitchFamily="34" charset="0"/>
                <a:cs typeface="Arial" pitchFamily="34" charset="0"/>
              </a:rPr>
              <a:t>~ 10 mW </a:t>
            </a:r>
            <a:r>
              <a:rPr lang="en-US" sz="1600" u="sng" dirty="0" smtClean="0">
                <a:solidFill>
                  <a:srgbClr val="960000"/>
                </a:solidFill>
                <a:latin typeface="Arial" pitchFamily="34" charset="0"/>
                <a:cs typeface="Arial" pitchFamily="34" charset="0"/>
              </a:rPr>
              <a:t>/wire</a:t>
            </a:r>
          </a:p>
          <a:p>
            <a:r>
              <a:rPr lang="en-US" sz="1600" dirty="0" smtClean="0">
                <a:solidFill>
                  <a:prstClr val="black"/>
                </a:solidFill>
                <a:latin typeface="Arial" pitchFamily="34" charset="0"/>
                <a:cs typeface="Arial" pitchFamily="34" charset="0"/>
              </a:rPr>
              <a:t> </a:t>
            </a:r>
          </a:p>
          <a:p>
            <a:pPr>
              <a:buFont typeface="Arial" pitchFamily="34" charset="0"/>
              <a:buChar char="•"/>
            </a:pPr>
            <a:r>
              <a:rPr lang="en-US" sz="1600" dirty="0" smtClean="0">
                <a:solidFill>
                  <a:prstClr val="black"/>
                </a:solidFill>
                <a:latin typeface="Arial" pitchFamily="34" charset="0"/>
                <a:cs typeface="Arial" pitchFamily="34" charset="0"/>
              </a:rPr>
              <a:t>operation in LAr</a:t>
            </a:r>
          </a:p>
          <a:p>
            <a:pPr lvl="1">
              <a:buFont typeface="Arial" pitchFamily="34" charset="0"/>
              <a:buChar char="•"/>
            </a:pPr>
            <a:r>
              <a:rPr lang="en-US" sz="1600" dirty="0" smtClean="0">
                <a:solidFill>
                  <a:prstClr val="black"/>
                </a:solidFill>
                <a:latin typeface="Arial" pitchFamily="34" charset="0"/>
                <a:cs typeface="Arial" pitchFamily="34" charset="0"/>
              </a:rPr>
              <a:t> </a:t>
            </a:r>
            <a:r>
              <a:rPr lang="en-US" sz="1600" dirty="0" smtClean="0">
                <a:solidFill>
                  <a:srgbClr val="960000"/>
                </a:solidFill>
                <a:latin typeface="Arial" pitchFamily="34" charset="0"/>
                <a:cs typeface="Arial" pitchFamily="34" charset="0"/>
              </a:rPr>
              <a:t> </a:t>
            </a:r>
            <a:r>
              <a:rPr lang="en-US" sz="1600" b="1" u="sng" dirty="0" smtClean="0">
                <a:solidFill>
                  <a:srgbClr val="960000"/>
                </a:solidFill>
                <a:latin typeface="Arial" pitchFamily="34" charset="0"/>
                <a:cs typeface="Arial" pitchFamily="34" charset="0"/>
              </a:rPr>
              <a:t>&gt; 30 years</a:t>
            </a:r>
            <a:endParaRPr lang="en-US" sz="1600" b="1" u="sng" dirty="0">
              <a:solidFill>
                <a:srgbClr val="960000"/>
              </a:solidFill>
              <a:latin typeface="Arial" pitchFamily="34" charset="0"/>
              <a:cs typeface="Arial" pitchFamily="34" charset="0"/>
            </a:endParaRPr>
          </a:p>
        </p:txBody>
      </p:sp>
      <p:sp>
        <p:nvSpPr>
          <p:cNvPr id="12" name="TextBox 11"/>
          <p:cNvSpPr txBox="1"/>
          <p:nvPr/>
        </p:nvSpPr>
        <p:spPr>
          <a:xfrm>
            <a:off x="152400" y="990600"/>
            <a:ext cx="2133600" cy="646331"/>
          </a:xfrm>
          <a:prstGeom prst="rect">
            <a:avLst/>
          </a:prstGeom>
          <a:noFill/>
        </p:spPr>
        <p:txBody>
          <a:bodyPr wrap="square" rtlCol="0">
            <a:spAutoFit/>
          </a:bodyPr>
          <a:lstStyle/>
          <a:p>
            <a:r>
              <a:rPr lang="en-US" dirty="0" err="1" smtClean="0"/>
              <a:t>dE</a:t>
            </a:r>
            <a:r>
              <a:rPr lang="en-US" dirty="0" smtClean="0"/>
              <a:t>/</a:t>
            </a:r>
            <a:r>
              <a:rPr lang="en-US" dirty="0" err="1" smtClean="0"/>
              <a:t>dx</a:t>
            </a:r>
            <a:r>
              <a:rPr lang="en-US" dirty="0" smtClean="0"/>
              <a:t> of 1 MIP: 2.1MeV/cm</a:t>
            </a:r>
          </a:p>
        </p:txBody>
      </p:sp>
      <p:sp>
        <p:nvSpPr>
          <p:cNvPr id="15" name="Rectangle 5"/>
          <p:cNvSpPr txBox="1">
            <a:spLocks noChangeArrowheads="1"/>
          </p:cNvSpPr>
          <p:nvPr/>
        </p:nvSpPr>
        <p:spPr bwMode="auto">
          <a:xfrm>
            <a:off x="762000" y="304800"/>
            <a:ext cx="4038600" cy="609600"/>
          </a:xfrm>
          <a:prstGeom prst="rect">
            <a:avLst/>
          </a:prstGeom>
          <a:noFill/>
          <a:ln w="9525">
            <a:noFill/>
            <a:miter lim="800000"/>
            <a:headEnd/>
            <a:tailEnd/>
          </a:ln>
        </p:spPr>
        <p:txBody>
          <a:bodyPr anchor="ctr"/>
          <a:lstStyle/>
          <a:p>
            <a:pPr>
              <a:lnSpc>
                <a:spcPct val="80000"/>
              </a:lnSpc>
              <a:defRPr/>
            </a:pPr>
            <a:r>
              <a:rPr lang="en-US" sz="2800" b="1" kern="0" dirty="0">
                <a:solidFill>
                  <a:srgbClr val="042B7F"/>
                </a:solidFill>
                <a:latin typeface="+mj-lt"/>
                <a:ea typeface="+mj-ea"/>
                <a:cs typeface="+mj-cs"/>
              </a:rPr>
              <a:t>How Does a </a:t>
            </a:r>
            <a:r>
              <a:rPr lang="en-US" sz="2800" b="1" kern="0" dirty="0" err="1">
                <a:solidFill>
                  <a:srgbClr val="042B7F"/>
                </a:solidFill>
                <a:latin typeface="+mj-lt"/>
                <a:ea typeface="+mj-ea"/>
                <a:cs typeface="+mj-cs"/>
              </a:rPr>
              <a:t>LArTPC</a:t>
            </a:r>
            <a:r>
              <a:rPr lang="en-US" sz="2800" b="1" kern="0" dirty="0">
                <a:solidFill>
                  <a:srgbClr val="042B7F"/>
                </a:solidFill>
                <a:latin typeface="+mj-lt"/>
                <a:ea typeface="+mj-ea"/>
                <a:cs typeface="+mj-cs"/>
              </a:rPr>
              <a:t> Work</a:t>
            </a:r>
          </a:p>
        </p:txBody>
      </p:sp>
      <p:sp>
        <p:nvSpPr>
          <p:cNvPr id="16" name="TextBox 15"/>
          <p:cNvSpPr txBox="1"/>
          <p:nvPr/>
        </p:nvSpPr>
        <p:spPr>
          <a:xfrm>
            <a:off x="685800" y="6248400"/>
            <a:ext cx="3429000" cy="369332"/>
          </a:xfrm>
          <a:prstGeom prst="rect">
            <a:avLst/>
          </a:prstGeom>
          <a:noFill/>
        </p:spPr>
        <p:txBody>
          <a:bodyPr wrap="square" rtlCol="0">
            <a:spAutoFit/>
          </a:bodyPr>
          <a:lstStyle/>
          <a:p>
            <a:r>
              <a:rPr lang="en-US" dirty="0" smtClean="0"/>
              <a:t>First proposed by C. Rubbia, 1977</a:t>
            </a:r>
            <a:endParaRPr lang="en-US" dirty="0"/>
          </a:p>
        </p:txBody>
      </p:sp>
      <p:sp>
        <p:nvSpPr>
          <p:cNvPr id="17" name="Slide Number Placeholder 16"/>
          <p:cNvSpPr>
            <a:spLocks noGrp="1"/>
          </p:cNvSpPr>
          <p:nvPr>
            <p:ph type="sldNum" sz="quarter" idx="12"/>
          </p:nvPr>
        </p:nvSpPr>
        <p:spPr/>
        <p:txBody>
          <a:bodyPr/>
          <a:lstStyle/>
          <a:p>
            <a:pPr>
              <a:defRPr/>
            </a:pPr>
            <a:fld id="{CB7D7073-6B86-49F7-A619-3A556FE0D851}" type="slidenum">
              <a:rPr lang="en-US" smtClean="0">
                <a:solidFill>
                  <a:prstClr val="black">
                    <a:tint val="75000"/>
                  </a:prstClr>
                </a:solidFill>
              </a:rPr>
              <a:pPr>
                <a:defRPr/>
              </a:pPr>
              <a:t>18</a:t>
            </a:fld>
            <a:endParaRPr lang="en-US" dirty="0">
              <a:solidFill>
                <a:prstClr val="black">
                  <a:tint val="75000"/>
                </a:prstClr>
              </a:solidFill>
            </a:endParaRPr>
          </a:p>
        </p:txBody>
      </p:sp>
    </p:spTree>
    <p:extLst>
      <p:ext uri="{BB962C8B-B14F-4D97-AF65-F5344CB8AC3E}">
        <p14:creationId xmlns:p14="http://schemas.microsoft.com/office/powerpoint/2010/main" xmlns="" val="182145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it-IT" smtClean="0">
                <a:solidFill>
                  <a:srgbClr val="FFFFFF"/>
                </a:solidFill>
              </a:rPr>
              <a:t>First CNGS neutrino interaction in ICARUS T600</a:t>
            </a:r>
            <a:endParaRPr lang="en-US" smtClean="0">
              <a:solidFill>
                <a:srgbClr val="FFFFFF"/>
              </a:solidFill>
            </a:endParaRPr>
          </a:p>
        </p:txBody>
      </p:sp>
      <p:pic>
        <p:nvPicPr>
          <p:cNvPr id="11267" name="Picture 16" descr="Run9081Event98_Collection_right_I_zoom.jpg"/>
          <p:cNvPicPr>
            <a:picLocks noChangeAspect="1"/>
          </p:cNvPicPr>
          <p:nvPr/>
        </p:nvPicPr>
        <p:blipFill>
          <a:blip r:embed="rId2" cstate="print"/>
          <a:srcRect/>
          <a:stretch>
            <a:fillRect/>
          </a:stretch>
        </p:blipFill>
        <p:spPr bwMode="auto">
          <a:xfrm>
            <a:off x="533402" y="877891"/>
            <a:ext cx="8033238" cy="2625725"/>
          </a:xfrm>
          <a:prstGeom prst="rect">
            <a:avLst/>
          </a:prstGeom>
          <a:noFill/>
          <a:ln w="9525">
            <a:noFill/>
            <a:miter lim="800000"/>
            <a:headEnd/>
            <a:tailEnd/>
          </a:ln>
        </p:spPr>
      </p:pic>
      <p:sp>
        <p:nvSpPr>
          <p:cNvPr id="11268" name="Rectangle 5"/>
          <p:cNvSpPr>
            <a:spLocks noChangeArrowheads="1"/>
          </p:cNvSpPr>
          <p:nvPr/>
        </p:nvSpPr>
        <p:spPr bwMode="auto">
          <a:xfrm>
            <a:off x="844062" y="1058864"/>
            <a:ext cx="1938351" cy="40011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000" smtClean="0">
                <a:solidFill>
                  <a:srgbClr val="000000"/>
                </a:solidFill>
              </a:rPr>
              <a:t>Collection view</a:t>
            </a:r>
            <a:endParaRPr lang="en-US" sz="2000" smtClean="0">
              <a:solidFill>
                <a:srgbClr val="000000"/>
              </a:solidFill>
            </a:endParaRPr>
          </a:p>
        </p:txBody>
      </p:sp>
      <p:sp>
        <p:nvSpPr>
          <p:cNvPr id="11269" name="Rectangle 7"/>
          <p:cNvSpPr>
            <a:spLocks noChangeArrowheads="1"/>
          </p:cNvSpPr>
          <p:nvPr/>
        </p:nvSpPr>
        <p:spPr bwMode="auto">
          <a:xfrm>
            <a:off x="559777" y="3421064"/>
            <a:ext cx="2837636" cy="40011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000" smtClean="0">
                <a:solidFill>
                  <a:srgbClr val="000000"/>
                </a:solidFill>
              </a:rPr>
              <a:t>Wire coordinate (8 m)</a:t>
            </a:r>
            <a:endParaRPr lang="en-US" sz="2000" smtClean="0">
              <a:solidFill>
                <a:srgbClr val="000000"/>
              </a:solidFill>
            </a:endParaRPr>
          </a:p>
        </p:txBody>
      </p:sp>
      <p:sp>
        <p:nvSpPr>
          <p:cNvPr id="11270" name="Rectangle 10"/>
          <p:cNvSpPr>
            <a:spLocks noChangeArrowheads="1"/>
          </p:cNvSpPr>
          <p:nvPr/>
        </p:nvSpPr>
        <p:spPr bwMode="auto">
          <a:xfrm rot="16200000">
            <a:off x="-1543229" y="2397095"/>
            <a:ext cx="3653564" cy="40011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000" smtClean="0">
                <a:solidFill>
                  <a:srgbClr val="000000"/>
                </a:solidFill>
              </a:rPr>
              <a:t>Drift time coordinate (1.4 m)</a:t>
            </a:r>
            <a:endParaRPr lang="en-US" sz="2000" smtClean="0">
              <a:solidFill>
                <a:srgbClr val="000000"/>
              </a:solidFill>
            </a:endParaRPr>
          </a:p>
        </p:txBody>
      </p:sp>
      <p:pic>
        <p:nvPicPr>
          <p:cNvPr id="11271" name="Picture 19"/>
          <p:cNvPicPr>
            <a:picLocks noChangeAspect="1"/>
          </p:cNvPicPr>
          <p:nvPr/>
        </p:nvPicPr>
        <p:blipFill>
          <a:blip r:embed="rId3" cstate="print"/>
          <a:srcRect/>
          <a:stretch>
            <a:fillRect/>
          </a:stretch>
        </p:blipFill>
        <p:spPr bwMode="auto">
          <a:xfrm>
            <a:off x="3212124" y="3571875"/>
            <a:ext cx="5016012" cy="2819400"/>
          </a:xfrm>
          <a:prstGeom prst="rect">
            <a:avLst/>
          </a:prstGeom>
          <a:noFill/>
          <a:ln w="28575">
            <a:solidFill>
              <a:srgbClr val="C00000"/>
            </a:solidFill>
            <a:miter lim="800000"/>
            <a:headEnd/>
            <a:tailEnd/>
          </a:ln>
        </p:spPr>
      </p:pic>
      <p:sp>
        <p:nvSpPr>
          <p:cNvPr id="13" name="Oval 12"/>
          <p:cNvSpPr/>
          <p:nvPr/>
        </p:nvSpPr>
        <p:spPr>
          <a:xfrm>
            <a:off x="5630008" y="1743075"/>
            <a:ext cx="2110154" cy="1371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sz="2000" baseline="-25000">
              <a:solidFill>
                <a:srgbClr val="FFFFFF"/>
              </a:solidFill>
            </a:endParaRPr>
          </a:p>
        </p:txBody>
      </p:sp>
      <p:cxnSp>
        <p:nvCxnSpPr>
          <p:cNvPr id="14" name="Straight Connector 13"/>
          <p:cNvCxnSpPr/>
          <p:nvPr/>
        </p:nvCxnSpPr>
        <p:spPr>
          <a:xfrm rot="10800000" flipV="1">
            <a:off x="3168162" y="2352675"/>
            <a:ext cx="2461846" cy="12192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735767" y="2428875"/>
            <a:ext cx="492369" cy="1143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275" name="Rectangle 15"/>
          <p:cNvSpPr>
            <a:spLocks noChangeArrowheads="1"/>
          </p:cNvSpPr>
          <p:nvPr/>
        </p:nvSpPr>
        <p:spPr bwMode="auto">
          <a:xfrm>
            <a:off x="609600" y="4343400"/>
            <a:ext cx="2518997" cy="646331"/>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GB" dirty="0" smtClean="0">
                <a:solidFill>
                  <a:srgbClr val="000000"/>
                </a:solidFill>
              </a:rPr>
              <a:t>CNGS </a:t>
            </a:r>
            <a:r>
              <a:rPr lang="en-GB" dirty="0" err="1" smtClean="0">
                <a:solidFill>
                  <a:srgbClr val="000000"/>
                </a:solidFill>
                <a:latin typeface="Symbol" pitchFamily="18" charset="2"/>
              </a:rPr>
              <a:t>n</a:t>
            </a:r>
            <a:r>
              <a:rPr lang="en-GB" dirty="0" smtClean="0">
                <a:solidFill>
                  <a:srgbClr val="000000"/>
                </a:solidFill>
              </a:rPr>
              <a:t> beam direction</a:t>
            </a:r>
            <a:endParaRPr lang="en-US" dirty="0" smtClean="0">
              <a:solidFill>
                <a:srgbClr val="000000"/>
              </a:solidFill>
            </a:endParaRPr>
          </a:p>
        </p:txBody>
      </p:sp>
      <p:sp>
        <p:nvSpPr>
          <p:cNvPr id="11276" name="Line 9"/>
          <p:cNvSpPr>
            <a:spLocks noChangeShapeType="1"/>
          </p:cNvSpPr>
          <p:nvPr/>
        </p:nvSpPr>
        <p:spPr bwMode="auto">
          <a:xfrm flipH="1" flipV="1">
            <a:off x="1336432" y="5095875"/>
            <a:ext cx="940777" cy="0"/>
          </a:xfrm>
          <a:prstGeom prst="line">
            <a:avLst/>
          </a:prstGeom>
          <a:noFill/>
          <a:ln w="36720">
            <a:solidFill>
              <a:srgbClr val="000000"/>
            </a:solidFill>
            <a:round/>
            <a:headEnd/>
            <a:tailEnd type="triangle" w="med" len="med"/>
          </a:ln>
        </p:spPr>
        <p:txBody>
          <a:bodyPr lIns="82945" tIns="41473" rIns="82945" bIns="41473"/>
          <a:lstStyle/>
          <a:p>
            <a:pPr eaLnBrk="0" fontAlgn="base" hangingPunct="0">
              <a:spcBef>
                <a:spcPct val="0"/>
              </a:spcBef>
              <a:spcAft>
                <a:spcPct val="0"/>
              </a:spcAft>
            </a:pPr>
            <a:endParaRPr lang="en-US" sz="2000" baseline="-25000" smtClean="0">
              <a:solidFill>
                <a:srgbClr val="000000"/>
              </a:solidFill>
            </a:endParaRPr>
          </a:p>
        </p:txBody>
      </p:sp>
      <p:sp>
        <p:nvSpPr>
          <p:cNvPr id="11277" name="Rectangle 12"/>
          <p:cNvSpPr>
            <a:spLocks noChangeArrowheads="1"/>
          </p:cNvSpPr>
          <p:nvPr/>
        </p:nvSpPr>
        <p:spPr bwMode="auto">
          <a:xfrm>
            <a:off x="1143000" y="5257800"/>
            <a:ext cx="1211873" cy="519112"/>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GB" sz="2800" dirty="0" smtClean="0">
                <a:solidFill>
                  <a:srgbClr val="C00000"/>
                </a:solidFill>
                <a:latin typeface="Symbol" pitchFamily="18" charset="2"/>
              </a:rPr>
              <a:t>n</a:t>
            </a:r>
            <a:r>
              <a:rPr lang="en-GB" sz="2800" baseline="-25000" dirty="0" smtClean="0">
                <a:solidFill>
                  <a:srgbClr val="C00000"/>
                </a:solidFill>
                <a:latin typeface="Symbol" pitchFamily="18" charset="2"/>
              </a:rPr>
              <a:t>m</a:t>
            </a:r>
            <a:r>
              <a:rPr lang="en-GB" sz="2800" dirty="0" smtClean="0">
                <a:solidFill>
                  <a:srgbClr val="C00000"/>
                </a:solidFill>
              </a:rPr>
              <a:t> </a:t>
            </a:r>
            <a:r>
              <a:rPr lang="en-GB" sz="2800" dirty="0" smtClean="0">
                <a:solidFill>
                  <a:srgbClr val="C00000"/>
                </a:solidFill>
                <a:latin typeface="Andalus" pitchFamily="2" charset="-78"/>
                <a:cs typeface="Andalus" pitchFamily="2" charset="-78"/>
              </a:rPr>
              <a:t>CC</a:t>
            </a:r>
            <a:r>
              <a:rPr lang="en-GB" sz="2800" dirty="0" smtClean="0">
                <a:solidFill>
                  <a:srgbClr val="C00000"/>
                </a:solidFill>
              </a:rPr>
              <a:t> </a:t>
            </a:r>
            <a:endParaRPr lang="en-US" sz="2800" dirty="0" smtClean="0">
              <a:solidFill>
                <a:srgbClr val="C00000"/>
              </a:solidFill>
            </a:endParaRPr>
          </a:p>
        </p:txBody>
      </p:sp>
      <p:sp>
        <p:nvSpPr>
          <p:cNvPr id="16" name="Rectangle 15"/>
          <p:cNvSpPr/>
          <p:nvPr/>
        </p:nvSpPr>
        <p:spPr>
          <a:xfrm>
            <a:off x="685800" y="5867400"/>
            <a:ext cx="1438214" cy="369332"/>
          </a:xfrm>
          <a:prstGeom prst="rect">
            <a:avLst/>
          </a:prstGeom>
        </p:spPr>
        <p:txBody>
          <a:bodyPr wrap="none">
            <a:spAutoFit/>
          </a:bodyPr>
          <a:lstStyle/>
          <a:p>
            <a:pPr>
              <a:buFont typeface="Zapf Dingbats" pitchFamily="-32" charset="2"/>
              <a:buNone/>
            </a:pPr>
            <a:r>
              <a:rPr lang="en-GB" dirty="0" smtClean="0"/>
              <a:t>A. </a:t>
            </a:r>
            <a:r>
              <a:rPr lang="en-GB" dirty="0" err="1" smtClean="0"/>
              <a:t>Guglielmi</a:t>
            </a:r>
            <a:endParaRPr lang="en-GB" dirty="0" smtClean="0"/>
          </a:p>
        </p:txBody>
      </p:sp>
      <p:sp>
        <p:nvSpPr>
          <p:cNvPr id="17" name="Slide Number Placeholder 16"/>
          <p:cNvSpPr>
            <a:spLocks noGrp="1"/>
          </p:cNvSpPr>
          <p:nvPr>
            <p:ph type="sldNum" sz="quarter" idx="11"/>
          </p:nvPr>
        </p:nvSpPr>
        <p:spPr/>
        <p:txBody>
          <a:bodyPr/>
          <a:lstStyle/>
          <a:p>
            <a:pPr>
              <a:defRPr/>
            </a:pPr>
            <a:r>
              <a:rPr lang="en-GB" smtClean="0">
                <a:solidFill>
                  <a:srgbClr val="00CC99"/>
                </a:solidFill>
              </a:rPr>
              <a:t>Slide </a:t>
            </a:r>
            <a:fld id="{217EBCB1-509F-48F6-9B92-9444D385DCC5}" type="slidenum">
              <a:rPr lang="en-GB" smtClean="0">
                <a:solidFill>
                  <a:srgbClr val="00CC99"/>
                </a:solidFill>
              </a:rPr>
              <a:pPr>
                <a:defRPr/>
              </a:pPr>
              <a:t>19</a:t>
            </a:fld>
            <a:endParaRPr lang="en-GB">
              <a:solidFill>
                <a:srgbClr val="00CC9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5"/>
          <p:cNvSpPr txBox="1">
            <a:spLocks noChangeArrowheads="1"/>
          </p:cNvSpPr>
          <p:nvPr/>
        </p:nvSpPr>
        <p:spPr bwMode="auto">
          <a:xfrm>
            <a:off x="1371600" y="-1295400"/>
            <a:ext cx="4953000" cy="7712075"/>
          </a:xfrm>
          <a:prstGeom prst="rect">
            <a:avLst/>
          </a:prstGeom>
          <a:noFill/>
          <a:ln w="9525">
            <a:noFill/>
            <a:miter lim="800000"/>
            <a:headEnd/>
            <a:tailEnd/>
          </a:ln>
          <a:effectLst/>
        </p:spPr>
        <p:txBody>
          <a:bodyPr>
            <a:spAutoFit/>
          </a:bodyPr>
          <a:lstStyle/>
          <a:p>
            <a:pPr algn="ctr" eaLnBrk="0" fontAlgn="base" hangingPunct="0">
              <a:spcBef>
                <a:spcPct val="50000"/>
              </a:spcBef>
              <a:spcAft>
                <a:spcPct val="0"/>
              </a:spcAft>
            </a:pPr>
            <a:r>
              <a:rPr lang="en-US" sz="50000" dirty="0" smtClean="0">
                <a:solidFill>
                  <a:srgbClr val="FF9933"/>
                </a:solidFill>
                <a:sym typeface="Symbol" pitchFamily="18" charset="2"/>
              </a:rPr>
              <a:t></a:t>
            </a:r>
            <a:endParaRPr lang="en-US" sz="50000" dirty="0" smtClean="0">
              <a:solidFill>
                <a:srgbClr val="FF9933"/>
              </a:solidFill>
            </a:endParaRPr>
          </a:p>
        </p:txBody>
      </p:sp>
      <p:sp>
        <p:nvSpPr>
          <p:cNvPr id="3" name="Subtitle 2"/>
          <p:cNvSpPr>
            <a:spLocks noGrp="1"/>
          </p:cNvSpPr>
          <p:nvPr>
            <p:ph type="subTitle" idx="1"/>
          </p:nvPr>
        </p:nvSpPr>
        <p:spPr>
          <a:xfrm>
            <a:off x="914400" y="914400"/>
            <a:ext cx="7543800" cy="5181600"/>
          </a:xfrm>
        </p:spPr>
        <p:txBody>
          <a:bodyPr>
            <a:noAutofit/>
          </a:bodyPr>
          <a:lstStyle/>
          <a:p>
            <a:pPr algn="l"/>
            <a:r>
              <a:rPr lang="en-US" sz="2400" b="1" i="1" dirty="0" smtClean="0">
                <a:solidFill>
                  <a:srgbClr val="002060"/>
                </a:solidFill>
                <a:latin typeface="Comic Sans MS" pitchFamily="66" charset="0"/>
                <a:cs typeface="Arial" pitchFamily="34" charset="0"/>
              </a:rPr>
              <a:t>Outline</a:t>
            </a:r>
            <a:r>
              <a:rPr lang="en-US" sz="2400" b="1" dirty="0" smtClean="0">
                <a:solidFill>
                  <a:srgbClr val="002060"/>
                </a:solidFill>
                <a:latin typeface="Comic Sans MS" pitchFamily="66" charset="0"/>
                <a:cs typeface="Arial" pitchFamily="34" charset="0"/>
              </a:rPr>
              <a:t>:</a:t>
            </a:r>
          </a:p>
          <a:p>
            <a:pPr marL="457200" indent="-457200" algn="l">
              <a:buAutoNum type="arabicPeriod"/>
            </a:pPr>
            <a:r>
              <a:rPr lang="en-US" sz="2400" b="1" dirty="0" smtClean="0">
                <a:solidFill>
                  <a:srgbClr val="002060"/>
                </a:solidFill>
                <a:latin typeface="Comic Sans MS" pitchFamily="66" charset="0"/>
                <a:cs typeface="Arial" pitchFamily="34" charset="0"/>
              </a:rPr>
              <a:t>Solar neutrino deficit and neutrino oscillations</a:t>
            </a:r>
          </a:p>
          <a:p>
            <a:pPr marL="457200" indent="-457200" algn="l">
              <a:buAutoNum type="arabicPeriod"/>
            </a:pPr>
            <a:r>
              <a:rPr lang="en-US" sz="2400" b="1" dirty="0" smtClean="0">
                <a:solidFill>
                  <a:srgbClr val="002060"/>
                </a:solidFill>
                <a:latin typeface="Comic Sans MS" pitchFamily="66" charset="0"/>
                <a:cs typeface="Arial" pitchFamily="34" charset="0"/>
              </a:rPr>
              <a:t>Giant </a:t>
            </a:r>
            <a:r>
              <a:rPr lang="en-US" sz="2400" b="1" dirty="0" err="1" smtClean="0">
                <a:solidFill>
                  <a:srgbClr val="002060"/>
                </a:solidFill>
                <a:latin typeface="Comic Sans MS" pitchFamily="66" charset="0"/>
                <a:cs typeface="Arial" pitchFamily="34" charset="0"/>
              </a:rPr>
              <a:t>Lar</a:t>
            </a:r>
            <a:r>
              <a:rPr lang="en-US" sz="2400" b="1" dirty="0" smtClean="0">
                <a:solidFill>
                  <a:srgbClr val="002060"/>
                </a:solidFill>
                <a:latin typeface="Comic Sans MS" pitchFamily="66" charset="0"/>
                <a:cs typeface="Arial" pitchFamily="34" charset="0"/>
              </a:rPr>
              <a:t> facility dreams and plans</a:t>
            </a:r>
          </a:p>
          <a:p>
            <a:pPr marL="457200" indent="-457200" algn="l">
              <a:buAutoNum type="arabicPeriod"/>
            </a:pPr>
            <a:r>
              <a:rPr lang="en-US" sz="2400" b="1" dirty="0" smtClean="0">
                <a:solidFill>
                  <a:srgbClr val="002060"/>
                </a:solidFill>
                <a:latin typeface="Comic Sans MS" pitchFamily="66" charset="0"/>
                <a:cs typeface="Arial" pitchFamily="34" charset="0"/>
              </a:rPr>
              <a:t>TPC and signal formation</a:t>
            </a:r>
          </a:p>
          <a:p>
            <a:pPr marL="457200" indent="-457200" algn="l">
              <a:buAutoNum type="arabicPeriod"/>
            </a:pPr>
            <a:r>
              <a:rPr lang="en-US" sz="2400" b="1" dirty="0" smtClean="0">
                <a:solidFill>
                  <a:srgbClr val="002060"/>
                </a:solidFill>
                <a:latin typeface="Comic Sans MS" pitchFamily="66" charset="0"/>
                <a:cs typeface="Arial" pitchFamily="34" charset="0"/>
              </a:rPr>
              <a:t>Giant TPCs  readout challenge and essential block diagram</a:t>
            </a:r>
          </a:p>
          <a:p>
            <a:pPr marL="457200" indent="-457200" algn="l">
              <a:buAutoNum type="arabicPeriod"/>
            </a:pPr>
            <a:r>
              <a:rPr lang="en-US" sz="2400" b="1" dirty="0" smtClean="0">
                <a:solidFill>
                  <a:srgbClr val="002060"/>
                </a:solidFill>
                <a:latin typeface="Comic Sans MS" pitchFamily="66" charset="0"/>
                <a:cs typeface="Arial" pitchFamily="34" charset="0"/>
              </a:rPr>
              <a:t>CMOS properties vs temperature</a:t>
            </a:r>
          </a:p>
          <a:p>
            <a:pPr marL="457200" indent="-457200" algn="l">
              <a:buAutoNum type="arabicPeriod"/>
            </a:pPr>
            <a:r>
              <a:rPr lang="en-US" sz="2400" b="1" dirty="0" smtClean="0">
                <a:solidFill>
                  <a:srgbClr val="002060"/>
                </a:solidFill>
                <a:latin typeface="Comic Sans MS" pitchFamily="66" charset="0"/>
                <a:cs typeface="Arial" pitchFamily="34" charset="0"/>
              </a:rPr>
              <a:t>CMOS lifetime and electronics reliability</a:t>
            </a:r>
          </a:p>
          <a:p>
            <a:pPr marL="457200" indent="-457200" algn="l">
              <a:buAutoNum type="arabicPeriod"/>
            </a:pPr>
            <a:r>
              <a:rPr lang="en-US" sz="2400" b="1" dirty="0" smtClean="0">
                <a:solidFill>
                  <a:srgbClr val="002060"/>
                </a:solidFill>
                <a:latin typeface="Comic Sans MS" pitchFamily="66" charset="0"/>
                <a:cs typeface="Arial" pitchFamily="34" charset="0"/>
              </a:rPr>
              <a:t>ASIC design </a:t>
            </a:r>
          </a:p>
          <a:p>
            <a:pPr marL="457200" indent="-457200" algn="l">
              <a:buAutoNum type="arabicPeriod"/>
            </a:pPr>
            <a:r>
              <a:rPr lang="en-US" sz="2400" b="1" dirty="0" smtClean="0">
                <a:solidFill>
                  <a:srgbClr val="002060"/>
                </a:solidFill>
                <a:latin typeface="Comic Sans MS" pitchFamily="66" charset="0"/>
                <a:cs typeface="Arial" pitchFamily="34" charset="0"/>
              </a:rPr>
              <a:t>ASIC results</a:t>
            </a:r>
          </a:p>
          <a:p>
            <a:pPr marL="457200" indent="-457200" algn="l">
              <a:buAutoNum type="arabicPeriod"/>
            </a:pPr>
            <a:r>
              <a:rPr lang="en-US" sz="2400" b="1" dirty="0" smtClean="0">
                <a:solidFill>
                  <a:srgbClr val="002060"/>
                </a:solidFill>
                <a:latin typeface="Comic Sans MS" pitchFamily="66" charset="0"/>
                <a:cs typeface="Arial" pitchFamily="34" charset="0"/>
              </a:rPr>
              <a:t>Summary and future developments</a:t>
            </a:r>
          </a:p>
          <a:p>
            <a:pPr marL="457200" indent="-457200" algn="l">
              <a:buAutoNum type="arabicPeriod"/>
            </a:pPr>
            <a:endParaRPr lang="en-US" sz="2400" b="1" dirty="0">
              <a:solidFill>
                <a:srgbClr val="002060"/>
              </a:solidFill>
              <a:latin typeface="Comic Sans MS" pitchFamily="66" charset="0"/>
              <a:cs typeface="Arial" pitchFamily="34" charset="0"/>
            </a:endParaRPr>
          </a:p>
        </p:txBody>
      </p:sp>
      <p:sp>
        <p:nvSpPr>
          <p:cNvPr id="5" name="Slide Number Placeholder 4"/>
          <p:cNvSpPr>
            <a:spLocks noGrp="1"/>
          </p:cNvSpPr>
          <p:nvPr>
            <p:ph type="sldNum" sz="quarter" idx="12"/>
          </p:nvPr>
        </p:nvSpPr>
        <p:spPr/>
        <p:txBody>
          <a:bodyPr/>
          <a:lstStyle/>
          <a:p>
            <a:fld id="{F8297249-7604-4A25-B8A8-DF2A595F9F3D}" type="slidenum">
              <a:rPr lang="en-US" smtClean="0">
                <a:solidFill>
                  <a:prstClr val="black">
                    <a:tint val="75000"/>
                  </a:prstClr>
                </a:solidFill>
              </a:rPr>
              <a:pPr/>
              <a:t>2</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5"/>
          <p:cNvSpPr>
            <a:spLocks noGrp="1" noChangeArrowheads="1"/>
          </p:cNvSpPr>
          <p:nvPr>
            <p:ph type="title" idx="4294967295"/>
          </p:nvPr>
        </p:nvSpPr>
        <p:spPr>
          <a:xfrm>
            <a:off x="457200" y="274638"/>
            <a:ext cx="8080375" cy="638175"/>
          </a:xfrm>
        </p:spPr>
        <p:txBody>
          <a:bodyPr>
            <a:normAutofit fontScale="90000"/>
          </a:bodyPr>
          <a:lstStyle/>
          <a:p>
            <a:r>
              <a:rPr lang="en-US" dirty="0"/>
              <a:t>Advantages of </a:t>
            </a:r>
            <a:r>
              <a:rPr lang="en-US" dirty="0" err="1"/>
              <a:t>LAr</a:t>
            </a:r>
            <a:r>
              <a:rPr lang="en-US" dirty="0"/>
              <a:t> TPCs</a:t>
            </a:r>
          </a:p>
        </p:txBody>
      </p:sp>
      <p:pic>
        <p:nvPicPr>
          <p:cNvPr id="62467" name="Picture 4"/>
          <p:cNvPicPr>
            <a:picLocks noGrp="1" noChangeAspect="1" noChangeArrowheads="1"/>
          </p:cNvPicPr>
          <p:nvPr>
            <p:ph sz="half" idx="4294967295"/>
          </p:nvPr>
        </p:nvPicPr>
        <p:blipFill>
          <a:blip r:embed="rId3" cstate="print"/>
          <a:srcRect t="10635"/>
          <a:stretch>
            <a:fillRect/>
          </a:stretch>
        </p:blipFill>
        <p:spPr>
          <a:xfrm>
            <a:off x="152400" y="1295400"/>
            <a:ext cx="5394325" cy="3062288"/>
          </a:xfrm>
          <a:noFill/>
        </p:spPr>
      </p:pic>
      <p:pic>
        <p:nvPicPr>
          <p:cNvPr id="62468" name="Picture 11"/>
          <p:cNvPicPr>
            <a:picLocks noGrp="1" noChangeAspect="1" noChangeArrowheads="1"/>
          </p:cNvPicPr>
          <p:nvPr>
            <p:ph sz="quarter" idx="4294967295"/>
          </p:nvPr>
        </p:nvPicPr>
        <p:blipFill>
          <a:blip r:embed="rId4" cstate="print"/>
          <a:srcRect/>
          <a:stretch>
            <a:fillRect/>
          </a:stretch>
        </p:blipFill>
        <p:spPr>
          <a:xfrm>
            <a:off x="5791200" y="1406525"/>
            <a:ext cx="3352800" cy="2740025"/>
          </a:xfrm>
          <a:noFill/>
        </p:spPr>
      </p:pic>
      <p:sp>
        <p:nvSpPr>
          <p:cNvPr id="62469" name="Text Box 7"/>
          <p:cNvSpPr txBox="1">
            <a:spLocks noChangeArrowheads="1"/>
          </p:cNvSpPr>
          <p:nvPr/>
        </p:nvSpPr>
        <p:spPr bwMode="auto">
          <a:xfrm>
            <a:off x="381000" y="914400"/>
            <a:ext cx="7696200" cy="366713"/>
          </a:xfrm>
          <a:prstGeom prst="rect">
            <a:avLst/>
          </a:prstGeom>
          <a:noFill/>
          <a:ln w="9525">
            <a:noFill/>
            <a:miter lim="800000"/>
            <a:headEnd/>
            <a:tailEnd/>
          </a:ln>
        </p:spPr>
        <p:txBody>
          <a:bodyPr>
            <a:spAutoFit/>
          </a:bodyPr>
          <a:lstStyle/>
          <a:p>
            <a:pPr>
              <a:spcBef>
                <a:spcPct val="50000"/>
              </a:spcBef>
            </a:pPr>
            <a:r>
              <a:rPr lang="en-US">
                <a:latin typeface="Arial" charset="0"/>
                <a:ea typeface="ＭＳ Ｐゴシック" pitchFamily="34" charset="-128"/>
              </a:rPr>
              <a:t>Neutrino interactions recorded in the small LAr TPC at FNAL: ArgoNeut</a:t>
            </a:r>
          </a:p>
        </p:txBody>
      </p:sp>
      <p:sp>
        <p:nvSpPr>
          <p:cNvPr id="62470" name="Text Box 8"/>
          <p:cNvSpPr txBox="1">
            <a:spLocks noChangeArrowheads="1"/>
          </p:cNvSpPr>
          <p:nvPr/>
        </p:nvSpPr>
        <p:spPr bwMode="auto">
          <a:xfrm>
            <a:off x="685800" y="4495800"/>
            <a:ext cx="3657600" cy="2031325"/>
          </a:xfrm>
          <a:prstGeom prst="rect">
            <a:avLst/>
          </a:prstGeom>
          <a:solidFill>
            <a:srgbClr val="FFFF66"/>
          </a:solidFill>
          <a:ln w="9525">
            <a:noFill/>
            <a:miter lim="800000"/>
            <a:headEnd/>
            <a:tailEnd/>
          </a:ln>
        </p:spPr>
        <p:txBody>
          <a:bodyPr>
            <a:spAutoFit/>
          </a:bodyPr>
          <a:lstStyle/>
          <a:p>
            <a:pPr>
              <a:buFontTx/>
              <a:buChar char="•"/>
            </a:pPr>
            <a:r>
              <a:rPr lang="en-US" dirty="0">
                <a:latin typeface="Arial" charset="0"/>
                <a:ea typeface="ＭＳ Ｐゴシック" pitchFamily="34" charset="-128"/>
              </a:rPr>
              <a:t>Full 3D event reconstruction </a:t>
            </a:r>
          </a:p>
          <a:p>
            <a:pPr lvl="1"/>
            <a:r>
              <a:rPr lang="en-US" dirty="0">
                <a:latin typeface="Arial" charset="0"/>
                <a:ea typeface="ＭＳ Ｐゴシック" pitchFamily="34" charset="-128"/>
              </a:rPr>
              <a:t>sub-mm position resolution</a:t>
            </a:r>
          </a:p>
          <a:p>
            <a:pPr>
              <a:buFontTx/>
              <a:buChar char="•"/>
            </a:pPr>
            <a:r>
              <a:rPr lang="en-US" dirty="0" err="1">
                <a:latin typeface="Arial" charset="0"/>
                <a:ea typeface="ＭＳ Ｐゴシック" pitchFamily="34" charset="-128"/>
              </a:rPr>
              <a:t>dE</a:t>
            </a:r>
            <a:r>
              <a:rPr lang="en-US" dirty="0">
                <a:latin typeface="Arial" charset="0"/>
                <a:ea typeface="ＭＳ Ｐゴシック" pitchFamily="34" charset="-128"/>
              </a:rPr>
              <a:t>/</a:t>
            </a:r>
            <a:r>
              <a:rPr lang="en-US" dirty="0" err="1">
                <a:latin typeface="Arial" charset="0"/>
                <a:ea typeface="ＭＳ Ｐゴシック" pitchFamily="34" charset="-128"/>
              </a:rPr>
              <a:t>dx</a:t>
            </a:r>
            <a:r>
              <a:rPr lang="en-US" dirty="0">
                <a:latin typeface="Arial" charset="0"/>
                <a:ea typeface="ＭＳ Ｐゴシック" pitchFamily="34" charset="-128"/>
              </a:rPr>
              <a:t> for particle ID </a:t>
            </a:r>
          </a:p>
          <a:p>
            <a:pPr lvl="1"/>
            <a:r>
              <a:rPr lang="en-US" dirty="0">
                <a:latin typeface="Arial" charset="0"/>
                <a:ea typeface="ＭＳ Ｐゴシック" pitchFamily="34" charset="-128"/>
              </a:rPr>
              <a:t>e/</a:t>
            </a:r>
            <a:r>
              <a:rPr lang="en-US" dirty="0">
                <a:latin typeface="Symbol" pitchFamily="18" charset="2"/>
                <a:ea typeface="ＭＳ Ｐゴシック" pitchFamily="34" charset="-128"/>
              </a:rPr>
              <a:t>g</a:t>
            </a:r>
            <a:r>
              <a:rPr lang="en-US" dirty="0">
                <a:latin typeface="Arial" charset="0"/>
                <a:ea typeface="ＭＳ Ｐゴシック" pitchFamily="34" charset="-128"/>
              </a:rPr>
              <a:t> separation &gt;90%</a:t>
            </a:r>
          </a:p>
          <a:p>
            <a:pPr>
              <a:buFontTx/>
              <a:buChar char="•"/>
            </a:pPr>
            <a:r>
              <a:rPr lang="en-US" dirty="0">
                <a:latin typeface="Arial" charset="0"/>
                <a:ea typeface="ＭＳ Ｐゴシック" pitchFamily="34" charset="-128"/>
              </a:rPr>
              <a:t>Low energy threshold </a:t>
            </a:r>
            <a:r>
              <a:rPr lang="en-US" dirty="0" smtClean="0">
                <a:latin typeface="Arial" charset="0"/>
                <a:ea typeface="ＭＳ Ｐゴシック" pitchFamily="34" charset="-128"/>
              </a:rPr>
              <a:t> &lt;5 </a:t>
            </a:r>
            <a:r>
              <a:rPr lang="en-US" dirty="0" err="1">
                <a:latin typeface="Arial" charset="0"/>
                <a:ea typeface="ＭＳ Ｐゴシック" pitchFamily="34" charset="-128"/>
              </a:rPr>
              <a:t>MeV</a:t>
            </a:r>
            <a:endParaRPr lang="en-US" dirty="0">
              <a:latin typeface="Arial" charset="0"/>
              <a:ea typeface="ＭＳ Ｐゴシック" pitchFamily="34" charset="-128"/>
            </a:endParaRPr>
          </a:p>
          <a:p>
            <a:pPr>
              <a:buFontTx/>
              <a:buChar char="•"/>
            </a:pPr>
            <a:endParaRPr lang="en-US" dirty="0" smtClean="0">
              <a:latin typeface="Arial" charset="0"/>
              <a:ea typeface="ＭＳ Ｐゴシック" pitchFamily="34" charset="-128"/>
            </a:endParaRPr>
          </a:p>
          <a:p>
            <a:pPr>
              <a:buFontTx/>
              <a:buChar char="•"/>
            </a:pPr>
            <a:r>
              <a:rPr lang="en-US" dirty="0" smtClean="0">
                <a:latin typeface="Arial" charset="0"/>
                <a:ea typeface="ＭＳ Ｐゴシック" pitchFamily="34" charset="-128"/>
              </a:rPr>
              <a:t>Scalable </a:t>
            </a:r>
            <a:r>
              <a:rPr lang="en-US" dirty="0">
                <a:latin typeface="Arial" charset="0"/>
                <a:ea typeface="ＭＳ Ｐゴシック" pitchFamily="34" charset="-128"/>
              </a:rPr>
              <a:t>to multi‐kiloton size</a:t>
            </a:r>
          </a:p>
        </p:txBody>
      </p:sp>
      <p:sp>
        <p:nvSpPr>
          <p:cNvPr id="3086" name="Text Box 14"/>
          <p:cNvSpPr txBox="1">
            <a:spLocks noChangeArrowheads="1"/>
          </p:cNvSpPr>
          <p:nvPr/>
        </p:nvSpPr>
        <p:spPr bwMode="auto">
          <a:xfrm>
            <a:off x="5486400" y="4495800"/>
            <a:ext cx="2895600" cy="2024063"/>
          </a:xfrm>
          <a:prstGeom prst="rect">
            <a:avLst/>
          </a:prstGeom>
          <a:solidFill>
            <a:schemeClr val="accent3">
              <a:lumMod val="20000"/>
              <a:lumOff val="80000"/>
            </a:schemeClr>
          </a:solidFill>
          <a:ln w="9525">
            <a:solidFill>
              <a:schemeClr val="accent1"/>
            </a:solidFill>
            <a:miter lim="800000"/>
            <a:headEnd/>
            <a:tailEnd/>
          </a:ln>
          <a:effectLst/>
        </p:spPr>
        <p:txBody>
          <a:bodyPr>
            <a:spAutoFit/>
          </a:bodyPr>
          <a:lstStyle/>
          <a:p>
            <a:r>
              <a:rPr lang="en-US">
                <a:latin typeface="Arial" charset="0"/>
                <a:ea typeface="ＭＳ Ｐゴシック" pitchFamily="34" charset="-128"/>
              </a:rPr>
              <a:t>Optimized TPC geometry</a:t>
            </a:r>
          </a:p>
          <a:p>
            <a:endParaRPr lang="en-US">
              <a:latin typeface="Arial" charset="0"/>
              <a:ea typeface="ＭＳ Ｐゴシック" pitchFamily="34" charset="-128"/>
            </a:endParaRPr>
          </a:p>
          <a:p>
            <a:r>
              <a:rPr lang="en-US">
                <a:latin typeface="Arial" charset="0"/>
                <a:ea typeface="ＭＳ Ｐゴシック" pitchFamily="34" charset="-128"/>
              </a:rPr>
              <a:t>Low noise electronics</a:t>
            </a:r>
          </a:p>
          <a:p>
            <a:endParaRPr lang="en-US">
              <a:latin typeface="Arial" charset="0"/>
              <a:ea typeface="ＭＳ Ｐゴシック" pitchFamily="34" charset="-128"/>
            </a:endParaRPr>
          </a:p>
          <a:p>
            <a:r>
              <a:rPr lang="en-US">
                <a:latin typeface="Arial" charset="0"/>
                <a:ea typeface="ＭＳ Ｐゴシック" pitchFamily="34" charset="-128"/>
              </a:rPr>
              <a:t>Multiplexed readout</a:t>
            </a:r>
          </a:p>
          <a:p>
            <a:endParaRPr lang="en-US">
              <a:latin typeface="Arial" charset="0"/>
              <a:ea typeface="ＭＳ Ｐゴシック" pitchFamily="34" charset="-128"/>
            </a:endParaRPr>
          </a:p>
          <a:p>
            <a:r>
              <a:rPr lang="en-US">
                <a:latin typeface="Arial" charset="0"/>
                <a:ea typeface="ＭＳ Ｐゴシック" pitchFamily="34" charset="-128"/>
              </a:rPr>
              <a:t>High LAr purity</a:t>
            </a:r>
          </a:p>
        </p:txBody>
      </p:sp>
      <p:sp>
        <p:nvSpPr>
          <p:cNvPr id="62472" name="Line 16"/>
          <p:cNvSpPr>
            <a:spLocks noChangeShapeType="1"/>
          </p:cNvSpPr>
          <p:nvPr/>
        </p:nvSpPr>
        <p:spPr bwMode="auto">
          <a:xfrm>
            <a:off x="4191000" y="4648200"/>
            <a:ext cx="1219200" cy="0"/>
          </a:xfrm>
          <a:prstGeom prst="line">
            <a:avLst/>
          </a:prstGeom>
          <a:noFill/>
          <a:ln w="25400">
            <a:solidFill>
              <a:schemeClr val="hlink"/>
            </a:solidFill>
            <a:round/>
            <a:headEnd/>
            <a:tailEnd type="triangle" w="lg" len="lg"/>
          </a:ln>
        </p:spPr>
        <p:txBody>
          <a:bodyPr/>
          <a:lstStyle/>
          <a:p>
            <a:endParaRPr lang="en-US"/>
          </a:p>
        </p:txBody>
      </p:sp>
      <p:sp>
        <p:nvSpPr>
          <p:cNvPr id="62473" name="Line 17"/>
          <p:cNvSpPr>
            <a:spLocks noChangeShapeType="1"/>
          </p:cNvSpPr>
          <p:nvPr/>
        </p:nvSpPr>
        <p:spPr bwMode="auto">
          <a:xfrm>
            <a:off x="4191000" y="5257800"/>
            <a:ext cx="1219200" cy="0"/>
          </a:xfrm>
          <a:prstGeom prst="line">
            <a:avLst/>
          </a:prstGeom>
          <a:noFill/>
          <a:ln w="25400">
            <a:solidFill>
              <a:schemeClr val="hlink"/>
            </a:solidFill>
            <a:round/>
            <a:headEnd/>
            <a:tailEnd type="triangle" w="lg" len="lg"/>
          </a:ln>
        </p:spPr>
        <p:txBody>
          <a:bodyPr/>
          <a:lstStyle/>
          <a:p>
            <a:endParaRPr lang="en-US"/>
          </a:p>
        </p:txBody>
      </p:sp>
      <p:sp>
        <p:nvSpPr>
          <p:cNvPr id="62474" name="Line 18"/>
          <p:cNvSpPr>
            <a:spLocks noChangeShapeType="1"/>
          </p:cNvSpPr>
          <p:nvPr/>
        </p:nvSpPr>
        <p:spPr bwMode="auto">
          <a:xfrm flipV="1">
            <a:off x="4191000" y="5334000"/>
            <a:ext cx="1219200" cy="533400"/>
          </a:xfrm>
          <a:prstGeom prst="line">
            <a:avLst/>
          </a:prstGeom>
          <a:noFill/>
          <a:ln w="25400">
            <a:solidFill>
              <a:schemeClr val="hlink"/>
            </a:solidFill>
            <a:round/>
            <a:headEnd/>
            <a:tailEnd type="triangle" w="lg" len="lg"/>
          </a:ln>
        </p:spPr>
        <p:txBody>
          <a:bodyPr/>
          <a:lstStyle/>
          <a:p>
            <a:endParaRPr lang="en-US"/>
          </a:p>
        </p:txBody>
      </p:sp>
      <p:sp>
        <p:nvSpPr>
          <p:cNvPr id="62475" name="Line 19"/>
          <p:cNvSpPr>
            <a:spLocks noChangeShapeType="1"/>
          </p:cNvSpPr>
          <p:nvPr/>
        </p:nvSpPr>
        <p:spPr bwMode="auto">
          <a:xfrm>
            <a:off x="4191000" y="6400800"/>
            <a:ext cx="1219200" cy="0"/>
          </a:xfrm>
          <a:prstGeom prst="line">
            <a:avLst/>
          </a:prstGeom>
          <a:noFill/>
          <a:ln w="25400">
            <a:solidFill>
              <a:schemeClr val="hlink"/>
            </a:solidFill>
            <a:round/>
            <a:headEnd/>
            <a:tailEnd type="triangle" w="lg" len="lg"/>
          </a:ln>
        </p:spPr>
        <p:txBody>
          <a:bodyPr/>
          <a:lstStyle/>
          <a:p>
            <a:endParaRPr lang="en-US"/>
          </a:p>
        </p:txBody>
      </p:sp>
      <p:sp>
        <p:nvSpPr>
          <p:cNvPr id="62476" name="Line 20"/>
          <p:cNvSpPr>
            <a:spLocks noChangeShapeType="1"/>
          </p:cNvSpPr>
          <p:nvPr/>
        </p:nvSpPr>
        <p:spPr bwMode="auto">
          <a:xfrm flipV="1">
            <a:off x="4191000" y="5867400"/>
            <a:ext cx="1219200" cy="533400"/>
          </a:xfrm>
          <a:prstGeom prst="line">
            <a:avLst/>
          </a:prstGeom>
          <a:noFill/>
          <a:ln w="25400">
            <a:solidFill>
              <a:schemeClr val="hlink"/>
            </a:solidFill>
            <a:round/>
            <a:headEnd/>
            <a:tailEnd type="triangle" w="lg" len="lg"/>
          </a:ln>
        </p:spPr>
        <p:txBody>
          <a:bodyPr/>
          <a:lstStyle/>
          <a:p>
            <a:endParaRPr lang="en-US"/>
          </a:p>
        </p:txBody>
      </p:sp>
      <p:sp>
        <p:nvSpPr>
          <p:cNvPr id="62477" name="Line 21"/>
          <p:cNvSpPr>
            <a:spLocks noChangeShapeType="1"/>
          </p:cNvSpPr>
          <p:nvPr/>
        </p:nvSpPr>
        <p:spPr bwMode="auto">
          <a:xfrm flipV="1">
            <a:off x="4191000" y="5410200"/>
            <a:ext cx="1219200" cy="990600"/>
          </a:xfrm>
          <a:prstGeom prst="line">
            <a:avLst/>
          </a:prstGeom>
          <a:noFill/>
          <a:ln w="25400">
            <a:solidFill>
              <a:schemeClr val="hlink"/>
            </a:solidFill>
            <a:round/>
            <a:headEnd/>
            <a:tailEnd type="triangle" w="lg" len="lg"/>
          </a:ln>
        </p:spPr>
        <p:txBody>
          <a:bodyPr/>
          <a:lstStyle/>
          <a:p>
            <a:endParaRPr lang="en-US"/>
          </a:p>
        </p:txBody>
      </p:sp>
      <p:sp>
        <p:nvSpPr>
          <p:cNvPr id="62478" name="Line 22"/>
          <p:cNvSpPr>
            <a:spLocks noChangeShapeType="1"/>
          </p:cNvSpPr>
          <p:nvPr/>
        </p:nvSpPr>
        <p:spPr bwMode="auto">
          <a:xfrm flipV="1">
            <a:off x="4191000" y="4724400"/>
            <a:ext cx="1219200" cy="1676400"/>
          </a:xfrm>
          <a:prstGeom prst="line">
            <a:avLst/>
          </a:prstGeom>
          <a:noFill/>
          <a:ln w="25400">
            <a:solidFill>
              <a:schemeClr val="hlink"/>
            </a:solidFill>
            <a:round/>
            <a:headEnd/>
            <a:tailEnd type="triangle" w="lg" len="lg"/>
          </a:ln>
        </p:spPr>
        <p:txBody>
          <a:bodyPr/>
          <a:lstStyle/>
          <a:p>
            <a:endParaRPr lang="en-US"/>
          </a:p>
        </p:txBody>
      </p:sp>
      <p:sp>
        <p:nvSpPr>
          <p:cNvPr id="62479" name="Line 23"/>
          <p:cNvSpPr>
            <a:spLocks noChangeShapeType="1"/>
          </p:cNvSpPr>
          <p:nvPr/>
        </p:nvSpPr>
        <p:spPr bwMode="auto">
          <a:xfrm>
            <a:off x="4191000" y="4648200"/>
            <a:ext cx="1219200" cy="533400"/>
          </a:xfrm>
          <a:prstGeom prst="line">
            <a:avLst/>
          </a:prstGeom>
          <a:noFill/>
          <a:ln w="25400">
            <a:solidFill>
              <a:schemeClr val="hlink"/>
            </a:solidFill>
            <a:round/>
            <a:headEnd/>
            <a:tailEnd type="triangle" w="lg" len="lg"/>
          </a:ln>
        </p:spPr>
        <p:txBody>
          <a:bodyPr/>
          <a:lstStyle/>
          <a:p>
            <a:endParaRPr lang="en-US"/>
          </a:p>
        </p:txBody>
      </p:sp>
      <p:sp>
        <p:nvSpPr>
          <p:cNvPr id="62480" name="Line 24"/>
          <p:cNvSpPr>
            <a:spLocks noChangeShapeType="1"/>
          </p:cNvSpPr>
          <p:nvPr/>
        </p:nvSpPr>
        <p:spPr bwMode="auto">
          <a:xfrm>
            <a:off x="4191000" y="5867400"/>
            <a:ext cx="1219200" cy="457200"/>
          </a:xfrm>
          <a:prstGeom prst="line">
            <a:avLst/>
          </a:prstGeom>
          <a:noFill/>
          <a:ln w="25400">
            <a:solidFill>
              <a:schemeClr val="hlink"/>
            </a:solidFill>
            <a:round/>
            <a:headEnd/>
            <a:tailEnd type="triangle" w="lg" len="lg"/>
          </a:ln>
        </p:spPr>
        <p:txBody>
          <a:bodyPr/>
          <a:lstStyle/>
          <a:p>
            <a:endParaRPr lang="en-US"/>
          </a:p>
        </p:txBody>
      </p:sp>
      <p:sp>
        <p:nvSpPr>
          <p:cNvPr id="62481" name="Line 25"/>
          <p:cNvSpPr>
            <a:spLocks noChangeShapeType="1"/>
          </p:cNvSpPr>
          <p:nvPr/>
        </p:nvSpPr>
        <p:spPr bwMode="auto">
          <a:xfrm>
            <a:off x="4191000" y="5257800"/>
            <a:ext cx="1219200" cy="990600"/>
          </a:xfrm>
          <a:prstGeom prst="line">
            <a:avLst/>
          </a:prstGeom>
          <a:noFill/>
          <a:ln w="25400">
            <a:solidFill>
              <a:schemeClr val="hlink"/>
            </a:solidFill>
            <a:round/>
            <a:headEnd/>
            <a:tailEnd type="triangle" w="lg" len="lg"/>
          </a:ln>
        </p:spPr>
        <p:txBody>
          <a:bodyPr/>
          <a:lstStyle/>
          <a:p>
            <a:endParaRPr lang="en-US"/>
          </a:p>
        </p:txBody>
      </p:sp>
      <p:sp>
        <p:nvSpPr>
          <p:cNvPr id="20" name="Slide Number Placeholder 19"/>
          <p:cNvSpPr>
            <a:spLocks noGrp="1"/>
          </p:cNvSpPr>
          <p:nvPr>
            <p:ph type="sldNum" sz="quarter" idx="12"/>
          </p:nvPr>
        </p:nvSpPr>
        <p:spPr/>
        <p:txBody>
          <a:bodyPr/>
          <a:lstStyle/>
          <a:p>
            <a:fld id="{644448E4-A1FE-489D-8484-590753054700}"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pPr algn="ctr"/>
            <a:r>
              <a:rPr lang="en-US" sz="2400" b="1" dirty="0" smtClean="0">
                <a:solidFill>
                  <a:srgbClr val="002060"/>
                </a:solidFill>
                <a:cs typeface="Arial" pitchFamily="34" charset="0"/>
              </a:rPr>
              <a:t>Signal Formation:  Induced Signals from a Track Segment</a:t>
            </a:r>
            <a:endParaRPr lang="en-US" sz="2400" b="1" dirty="0">
              <a:solidFill>
                <a:srgbClr val="002060"/>
              </a:solidFill>
              <a:cs typeface="Arial" pitchFamily="34" charset="0"/>
            </a:endParaRPr>
          </a:p>
        </p:txBody>
      </p:sp>
      <p:sp>
        <p:nvSpPr>
          <p:cNvPr id="6" name="Slide Number Placeholder 5"/>
          <p:cNvSpPr>
            <a:spLocks noGrp="1"/>
          </p:cNvSpPr>
          <p:nvPr>
            <p:ph type="sldNum" sz="quarter" idx="12"/>
          </p:nvPr>
        </p:nvSpPr>
        <p:spPr/>
        <p:txBody>
          <a:bodyPr/>
          <a:lstStyle/>
          <a:p>
            <a:fld id="{9B48AAD8-6CD3-42FA-A537-8DCD176E3E97}" type="slidenum">
              <a:rPr lang="en-US" smtClean="0">
                <a:solidFill>
                  <a:prstClr val="black">
                    <a:tint val="75000"/>
                  </a:prstClr>
                </a:solidFill>
              </a:rPr>
              <a:pPr/>
              <a:t>21</a:t>
            </a:fld>
            <a:endParaRPr lang="en-US">
              <a:solidFill>
                <a:prstClr val="black">
                  <a:tint val="75000"/>
                </a:prstClr>
              </a:solidFill>
            </a:endParaRPr>
          </a:p>
        </p:txBody>
      </p:sp>
      <p:pic>
        <p:nvPicPr>
          <p:cNvPr id="7" name="Picture 2" descr="C:\Users\yubo\Documents\LBNE\TPC\signal\drift-lines1.gif"/>
          <p:cNvPicPr>
            <a:picLocks noChangeAspect="1" noChangeArrowheads="1"/>
          </p:cNvPicPr>
          <p:nvPr/>
        </p:nvPicPr>
        <p:blipFill>
          <a:blip r:embed="rId2" cstate="print"/>
          <a:srcRect/>
          <a:stretch>
            <a:fillRect/>
          </a:stretch>
        </p:blipFill>
        <p:spPr bwMode="auto">
          <a:xfrm>
            <a:off x="457200" y="1143000"/>
            <a:ext cx="4229101" cy="4762500"/>
          </a:xfrm>
          <a:prstGeom prst="rect">
            <a:avLst/>
          </a:prstGeom>
          <a:noFill/>
        </p:spPr>
      </p:pic>
      <p:cxnSp>
        <p:nvCxnSpPr>
          <p:cNvPr id="8" name="Straight Connector 7"/>
          <p:cNvCxnSpPr/>
          <p:nvPr/>
        </p:nvCxnSpPr>
        <p:spPr>
          <a:xfrm rot="5400000">
            <a:off x="2133600" y="1828800"/>
            <a:ext cx="990600" cy="99060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828800" y="5486400"/>
            <a:ext cx="1676400" cy="1295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0" name="Picture 3" descr="C:\Users\yubo\Documents\LBNE\TPC\signal\drift-lines2.gif"/>
          <p:cNvPicPr>
            <a:picLocks noChangeAspect="1" noChangeArrowheads="1"/>
          </p:cNvPicPr>
          <p:nvPr/>
        </p:nvPicPr>
        <p:blipFill>
          <a:blip r:embed="rId3" cstate="print"/>
          <a:srcRect/>
          <a:stretch>
            <a:fillRect/>
          </a:stretch>
        </p:blipFill>
        <p:spPr bwMode="auto">
          <a:xfrm>
            <a:off x="457200" y="1143000"/>
            <a:ext cx="4229101" cy="4762500"/>
          </a:xfrm>
          <a:prstGeom prst="rect">
            <a:avLst/>
          </a:prstGeom>
          <a:noFill/>
        </p:spPr>
      </p:pic>
      <p:pic>
        <p:nvPicPr>
          <p:cNvPr id="11" name="Picture 4" descr="C:\Users\yubo\Documents\LBNE\TPC\signal\waveform1.gif"/>
          <p:cNvPicPr>
            <a:picLocks noChangeAspect="1" noChangeArrowheads="1"/>
          </p:cNvPicPr>
          <p:nvPr/>
        </p:nvPicPr>
        <p:blipFill>
          <a:blip r:embed="rId4" cstate="print"/>
          <a:srcRect/>
          <a:stretch>
            <a:fillRect/>
          </a:stretch>
        </p:blipFill>
        <p:spPr bwMode="auto">
          <a:xfrm>
            <a:off x="4305301" y="1905000"/>
            <a:ext cx="4359965" cy="3656013"/>
          </a:xfrm>
          <a:prstGeom prst="rect">
            <a:avLst/>
          </a:prstGeom>
          <a:noFill/>
        </p:spPr>
      </p:pic>
      <p:sp>
        <p:nvSpPr>
          <p:cNvPr id="12" name="Rectangle 11"/>
          <p:cNvSpPr/>
          <p:nvPr/>
        </p:nvSpPr>
        <p:spPr>
          <a:xfrm>
            <a:off x="4305301" y="1905000"/>
            <a:ext cx="4343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5" descr="C:\Users\yubo\Documents\LBNE\TPC\signal\waveform2.gif"/>
          <p:cNvPicPr>
            <a:picLocks noChangeAspect="1" noChangeArrowheads="1"/>
          </p:cNvPicPr>
          <p:nvPr/>
        </p:nvPicPr>
        <p:blipFill>
          <a:blip r:embed="rId5" cstate="print"/>
          <a:srcRect/>
          <a:stretch>
            <a:fillRect/>
          </a:stretch>
        </p:blipFill>
        <p:spPr bwMode="auto">
          <a:xfrm>
            <a:off x="4343400" y="1905000"/>
            <a:ext cx="4359965" cy="3656013"/>
          </a:xfrm>
          <a:prstGeom prst="rect">
            <a:avLst/>
          </a:prstGeom>
          <a:noFill/>
        </p:spPr>
      </p:pic>
      <p:sp>
        <p:nvSpPr>
          <p:cNvPr id="15" name="TextBox 14"/>
          <p:cNvSpPr txBox="1"/>
          <p:nvPr/>
        </p:nvSpPr>
        <p:spPr>
          <a:xfrm>
            <a:off x="8305800" y="4343400"/>
            <a:ext cx="838200" cy="369332"/>
          </a:xfrm>
          <a:prstGeom prst="rect">
            <a:avLst/>
          </a:prstGeom>
          <a:noFill/>
        </p:spPr>
        <p:txBody>
          <a:bodyPr wrap="square" rtlCol="0">
            <a:spAutoFit/>
          </a:bodyPr>
          <a:lstStyle/>
          <a:p>
            <a:r>
              <a:rPr lang="en-US" dirty="0" smtClean="0"/>
              <a:t>[µs]</a:t>
            </a:r>
            <a:endParaRPr lang="en-US" dirty="0"/>
          </a:p>
        </p:txBody>
      </p:sp>
      <p:sp>
        <p:nvSpPr>
          <p:cNvPr id="14" name="TextBox 13"/>
          <p:cNvSpPr txBox="1"/>
          <p:nvPr/>
        </p:nvSpPr>
        <p:spPr>
          <a:xfrm>
            <a:off x="533400" y="5867400"/>
            <a:ext cx="8229600" cy="584775"/>
          </a:xfrm>
          <a:prstGeom prst="rect">
            <a:avLst/>
          </a:prstGeom>
          <a:noFill/>
        </p:spPr>
        <p:txBody>
          <a:bodyPr wrap="square" rtlCol="0">
            <a:spAutoFit/>
          </a:bodyPr>
          <a:lstStyle/>
          <a:p>
            <a:r>
              <a:rPr lang="en-US" sz="1600" dirty="0" smtClean="0">
                <a:solidFill>
                  <a:prstClr val="black"/>
                </a:solidFill>
              </a:rPr>
              <a:t>LBNE style wire arrangement:  3 instrumented wire planes + 1 grid plane</a:t>
            </a:r>
          </a:p>
          <a:p>
            <a:r>
              <a:rPr lang="en-US" sz="1600" dirty="0" smtClean="0">
                <a:solidFill>
                  <a:prstClr val="black"/>
                </a:solidFill>
              </a:rPr>
              <a:t>Raw current waveforms convolved with a 0.5µs </a:t>
            </a:r>
            <a:r>
              <a:rPr lang="en-US" sz="1600" dirty="0" err="1" smtClean="0">
                <a:solidFill>
                  <a:prstClr val="black"/>
                </a:solidFill>
              </a:rPr>
              <a:t>gaussian</a:t>
            </a:r>
            <a:r>
              <a:rPr lang="en-US" sz="1600" dirty="0" smtClean="0">
                <a:solidFill>
                  <a:prstClr val="black"/>
                </a:solidFill>
              </a:rPr>
              <a:t> (~1/2 drift length) to mimic diffusion</a:t>
            </a:r>
            <a:endParaRPr lang="en-US" sz="1600" dirty="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repeatCount="5000" fill="hold" nodeType="clickEffect">
                                  <p:stCondLst>
                                    <p:cond delay="500"/>
                                  </p:stCondLst>
                                  <p:childTnLst>
                                    <p:animMotion origin="layout" path="M 5.55112E-17 -3.51145E-6 L 0.00417 0.54962 " pathEditMode="relative" rAng="0" ptsTypes="AA">
                                      <p:cBhvr>
                                        <p:cTn id="6" dur="5000" fill="hold"/>
                                        <p:tgtEl>
                                          <p:spTgt spid="8"/>
                                        </p:tgtEl>
                                        <p:attrNameLst>
                                          <p:attrName>ppt_x</p:attrName>
                                          <p:attrName>ppt_y</p:attrName>
                                        </p:attrNameLst>
                                      </p:cBhvr>
                                      <p:rCtr x="2" y="275"/>
                                    </p:animMotion>
                                  </p:childTnLst>
                                </p:cTn>
                              </p:par>
                              <p:par>
                                <p:cTn id="7" presetID="63" presetClass="path" presetSubtype="0" repeatCount="5000" fill="hold" grpId="0" nodeType="withEffect">
                                  <p:stCondLst>
                                    <p:cond delay="0"/>
                                  </p:stCondLst>
                                  <p:childTnLst>
                                    <p:animMotion origin="layout" path="M 1.11022E-16 -3.42124E-6 L 0.47083 -3.42124E-6 " pathEditMode="relative" rAng="0" ptsTypes="AA">
                                      <p:cBhvr>
                                        <p:cTn id="8" dur="5000" fill="hold"/>
                                        <p:tgtEl>
                                          <p:spTgt spid="12"/>
                                        </p:tgtEl>
                                        <p:attrNameLst>
                                          <p:attrName>ppt_x</p:attrName>
                                          <p:attrName>ppt_y</p:attrName>
                                        </p:attrNameLst>
                                      </p:cBhvr>
                                      <p:rCtr x="23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Potential Distribution Near the Wires</a:t>
            </a:r>
          </a:p>
        </p:txBody>
      </p:sp>
      <p:sp>
        <p:nvSpPr>
          <p:cNvPr id="6" name="Slide Number Placeholder 5"/>
          <p:cNvSpPr>
            <a:spLocks noGrp="1"/>
          </p:cNvSpPr>
          <p:nvPr>
            <p:ph type="sldNum" sz="quarter" idx="12"/>
          </p:nvPr>
        </p:nvSpPr>
        <p:spPr/>
        <p:txBody>
          <a:bodyPr/>
          <a:lstStyle/>
          <a:p>
            <a:fld id="{9B48AAD8-6CD3-42FA-A537-8DCD176E3E97}" type="slidenum">
              <a:rPr lang="en-US" smtClean="0">
                <a:solidFill>
                  <a:prstClr val="black">
                    <a:tint val="75000"/>
                  </a:prstClr>
                </a:solidFill>
              </a:rPr>
              <a:pPr/>
              <a:t>22</a:t>
            </a:fld>
            <a:endParaRPr lang="en-US">
              <a:solidFill>
                <a:prstClr val="black">
                  <a:tint val="75000"/>
                </a:prstClr>
              </a:solidFill>
            </a:endParaRPr>
          </a:p>
        </p:txBody>
      </p:sp>
      <p:pic>
        <p:nvPicPr>
          <p:cNvPr id="2050" name="Picture 2" descr="C:\Users\yubo.BNL\Documents\LBNE\TPC\bias\potential 3d.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95400" y="1331260"/>
            <a:ext cx="7691438" cy="4909701"/>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152400" y="1676400"/>
            <a:ext cx="2057400" cy="3293209"/>
          </a:xfrm>
          <a:prstGeom prst="rect">
            <a:avLst/>
          </a:prstGeom>
          <a:noFill/>
        </p:spPr>
        <p:txBody>
          <a:bodyPr wrap="square" rtlCol="0">
            <a:spAutoFit/>
          </a:bodyPr>
          <a:lstStyle/>
          <a:p>
            <a:r>
              <a:rPr lang="en-US" sz="1600" dirty="0" smtClean="0">
                <a:solidFill>
                  <a:prstClr val="black"/>
                </a:solidFill>
              </a:rPr>
              <a:t>Bias Voltages for 3mm pitch:</a:t>
            </a:r>
          </a:p>
          <a:p>
            <a:r>
              <a:rPr lang="en-US" sz="1600" dirty="0" smtClean="0">
                <a:solidFill>
                  <a:prstClr val="black"/>
                </a:solidFill>
              </a:rPr>
              <a:t>V</a:t>
            </a:r>
            <a:r>
              <a:rPr lang="en-US" sz="1600" baseline="-25000" dirty="0" smtClean="0">
                <a:solidFill>
                  <a:prstClr val="black"/>
                </a:solidFill>
              </a:rPr>
              <a:t>G</a:t>
            </a:r>
            <a:r>
              <a:rPr lang="en-US" sz="1600" dirty="0" smtClean="0">
                <a:solidFill>
                  <a:prstClr val="black"/>
                </a:solidFill>
              </a:rPr>
              <a:t> = -480V</a:t>
            </a:r>
          </a:p>
          <a:p>
            <a:r>
              <a:rPr lang="en-US" sz="1600" dirty="0" smtClean="0">
                <a:solidFill>
                  <a:prstClr val="black"/>
                </a:solidFill>
              </a:rPr>
              <a:t>V</a:t>
            </a:r>
            <a:r>
              <a:rPr lang="en-US" sz="1600" baseline="-25000" dirty="0" smtClean="0">
                <a:solidFill>
                  <a:prstClr val="black"/>
                </a:solidFill>
              </a:rPr>
              <a:t>U</a:t>
            </a:r>
            <a:r>
              <a:rPr lang="en-US" sz="1600" dirty="0" smtClean="0">
                <a:solidFill>
                  <a:prstClr val="black"/>
                </a:solidFill>
              </a:rPr>
              <a:t> = -280V</a:t>
            </a:r>
          </a:p>
          <a:p>
            <a:r>
              <a:rPr lang="en-US" sz="1600" dirty="0" smtClean="0">
                <a:solidFill>
                  <a:prstClr val="black"/>
                </a:solidFill>
              </a:rPr>
              <a:t>V</a:t>
            </a:r>
            <a:r>
              <a:rPr lang="en-US" sz="1600" baseline="-25000" dirty="0" smtClean="0">
                <a:solidFill>
                  <a:prstClr val="black"/>
                </a:solidFill>
              </a:rPr>
              <a:t>V</a:t>
            </a:r>
            <a:r>
              <a:rPr lang="en-US" sz="1600" dirty="0" smtClean="0">
                <a:solidFill>
                  <a:prstClr val="black"/>
                </a:solidFill>
              </a:rPr>
              <a:t> = 0</a:t>
            </a:r>
          </a:p>
          <a:p>
            <a:r>
              <a:rPr lang="en-US" sz="1600" dirty="0" smtClean="0">
                <a:solidFill>
                  <a:prstClr val="black"/>
                </a:solidFill>
              </a:rPr>
              <a:t>V</a:t>
            </a:r>
            <a:r>
              <a:rPr lang="en-US" sz="1600" baseline="-25000" dirty="0" smtClean="0">
                <a:solidFill>
                  <a:prstClr val="black"/>
                </a:solidFill>
              </a:rPr>
              <a:t>X</a:t>
            </a:r>
            <a:r>
              <a:rPr lang="en-US" sz="1600" dirty="0" smtClean="0">
                <a:solidFill>
                  <a:prstClr val="black"/>
                </a:solidFill>
              </a:rPr>
              <a:t> = +700V</a:t>
            </a:r>
          </a:p>
          <a:p>
            <a:endParaRPr lang="en-US" sz="1600" dirty="0" smtClean="0">
              <a:solidFill>
                <a:prstClr val="black"/>
              </a:solidFill>
            </a:endParaRPr>
          </a:p>
          <a:p>
            <a:r>
              <a:rPr lang="en-US" sz="1600" dirty="0" smtClean="0">
                <a:solidFill>
                  <a:prstClr val="black"/>
                </a:solidFill>
              </a:rPr>
              <a:t>For 5mm wire pitch:</a:t>
            </a:r>
          </a:p>
          <a:p>
            <a:r>
              <a:rPr lang="en-US" sz="1600" dirty="0" smtClean="0">
                <a:solidFill>
                  <a:prstClr val="black"/>
                </a:solidFill>
              </a:rPr>
              <a:t>V</a:t>
            </a:r>
            <a:r>
              <a:rPr lang="en-US" sz="1600" baseline="-25000" dirty="0" smtClean="0">
                <a:solidFill>
                  <a:prstClr val="black"/>
                </a:solidFill>
              </a:rPr>
              <a:t>G</a:t>
            </a:r>
            <a:r>
              <a:rPr lang="en-US" sz="1600" dirty="0" smtClean="0">
                <a:solidFill>
                  <a:prstClr val="black"/>
                </a:solidFill>
              </a:rPr>
              <a:t> = -690V</a:t>
            </a:r>
          </a:p>
          <a:p>
            <a:r>
              <a:rPr lang="en-US" sz="1600" dirty="0" smtClean="0">
                <a:solidFill>
                  <a:prstClr val="black"/>
                </a:solidFill>
              </a:rPr>
              <a:t>V</a:t>
            </a:r>
            <a:r>
              <a:rPr lang="en-US" sz="1600" baseline="-25000" dirty="0" smtClean="0">
                <a:solidFill>
                  <a:prstClr val="black"/>
                </a:solidFill>
              </a:rPr>
              <a:t>U</a:t>
            </a:r>
            <a:r>
              <a:rPr lang="en-US" sz="1600" dirty="0" smtClean="0">
                <a:solidFill>
                  <a:prstClr val="black"/>
                </a:solidFill>
              </a:rPr>
              <a:t> = -385V</a:t>
            </a:r>
          </a:p>
          <a:p>
            <a:r>
              <a:rPr lang="en-US" sz="1600" dirty="0" smtClean="0">
                <a:solidFill>
                  <a:prstClr val="black"/>
                </a:solidFill>
              </a:rPr>
              <a:t>V</a:t>
            </a:r>
            <a:r>
              <a:rPr lang="en-US" sz="1600" baseline="-25000" dirty="0" smtClean="0">
                <a:solidFill>
                  <a:prstClr val="black"/>
                </a:solidFill>
              </a:rPr>
              <a:t>V</a:t>
            </a:r>
            <a:r>
              <a:rPr lang="en-US" sz="1600" dirty="0" smtClean="0">
                <a:solidFill>
                  <a:prstClr val="black"/>
                </a:solidFill>
              </a:rPr>
              <a:t> = 0</a:t>
            </a:r>
          </a:p>
          <a:p>
            <a:r>
              <a:rPr lang="en-US" sz="1600" dirty="0" smtClean="0">
                <a:solidFill>
                  <a:prstClr val="black"/>
                </a:solidFill>
              </a:rPr>
              <a:t>V</a:t>
            </a:r>
            <a:r>
              <a:rPr lang="en-US" sz="1600" baseline="-25000" dirty="0" smtClean="0">
                <a:solidFill>
                  <a:prstClr val="black"/>
                </a:solidFill>
              </a:rPr>
              <a:t>X</a:t>
            </a:r>
            <a:r>
              <a:rPr lang="en-US" sz="1600" dirty="0" smtClean="0">
                <a:solidFill>
                  <a:prstClr val="black"/>
                </a:solidFill>
              </a:rPr>
              <a:t> = +900V</a:t>
            </a:r>
          </a:p>
          <a:p>
            <a:endParaRPr lang="en-US" sz="1600" dirty="0">
              <a:solidFill>
                <a:prstClr val="black"/>
              </a:solidFill>
            </a:endParaRPr>
          </a:p>
        </p:txBody>
      </p:sp>
    </p:spTree>
    <p:extLst>
      <p:ext uri="{BB962C8B-B14F-4D97-AF65-F5344CB8AC3E}">
        <p14:creationId xmlns:p14="http://schemas.microsoft.com/office/powerpoint/2010/main" xmlns="" val="239489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10800000">
                                      <p:cBhvr>
                                        <p:cTn id="6" dur="500" fill="hold"/>
                                        <p:tgtEl>
                                          <p:spTgt spid="20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133" name="Picture 5"/>
          <p:cNvPicPr>
            <a:picLocks noChangeAspect="1" noChangeArrowheads="1"/>
          </p:cNvPicPr>
          <p:nvPr/>
        </p:nvPicPr>
        <p:blipFill>
          <a:blip r:embed="rId2" cstate="print"/>
          <a:srcRect/>
          <a:stretch>
            <a:fillRect/>
          </a:stretch>
        </p:blipFill>
        <p:spPr bwMode="auto">
          <a:xfrm>
            <a:off x="182535" y="1836295"/>
            <a:ext cx="5465870" cy="4564506"/>
          </a:xfrm>
          <a:prstGeom prst="rect">
            <a:avLst/>
          </a:prstGeom>
          <a:noFill/>
          <a:ln w="9525">
            <a:noFill/>
            <a:miter lim="800000"/>
            <a:headEnd/>
            <a:tailEnd/>
          </a:ln>
          <a:effectLst/>
        </p:spPr>
      </p:pic>
      <p:pic>
        <p:nvPicPr>
          <p:cNvPr id="176134" name="Picture 6"/>
          <p:cNvPicPr>
            <a:picLocks noChangeAspect="1" noChangeArrowheads="1"/>
          </p:cNvPicPr>
          <p:nvPr/>
        </p:nvPicPr>
        <p:blipFill>
          <a:blip r:embed="rId3" cstate="print"/>
          <a:srcRect/>
          <a:stretch>
            <a:fillRect/>
          </a:stretch>
        </p:blipFill>
        <p:spPr bwMode="auto">
          <a:xfrm rot="16200000">
            <a:off x="5658309" y="2615073"/>
            <a:ext cx="4961508" cy="1755040"/>
          </a:xfrm>
          <a:prstGeom prst="rect">
            <a:avLst/>
          </a:prstGeom>
          <a:noFill/>
          <a:ln w="9525">
            <a:noFill/>
            <a:miter lim="800000"/>
            <a:headEnd/>
            <a:tailEnd/>
          </a:ln>
          <a:effectLst/>
        </p:spPr>
      </p:pic>
      <p:grpSp>
        <p:nvGrpSpPr>
          <p:cNvPr id="2" name="Group 37"/>
          <p:cNvGrpSpPr/>
          <p:nvPr/>
        </p:nvGrpSpPr>
        <p:grpSpPr>
          <a:xfrm>
            <a:off x="5731338" y="506159"/>
            <a:ext cx="1519904" cy="6276891"/>
            <a:chOff x="5753823" y="573614"/>
            <a:chExt cx="1519904" cy="6276891"/>
          </a:xfrm>
        </p:grpSpPr>
        <p:pic>
          <p:nvPicPr>
            <p:cNvPr id="176130" name="Picture 2"/>
            <p:cNvPicPr>
              <a:picLocks noChangeAspect="1" noChangeArrowheads="1"/>
            </p:cNvPicPr>
            <p:nvPr/>
          </p:nvPicPr>
          <p:blipFill>
            <a:blip r:embed="rId4" cstate="print"/>
            <a:srcRect r="5343" b="15000"/>
            <a:stretch>
              <a:fillRect/>
            </a:stretch>
          </p:blipFill>
          <p:spPr bwMode="auto">
            <a:xfrm rot="16200000">
              <a:off x="3294309" y="3033128"/>
              <a:ext cx="6087331" cy="1168303"/>
            </a:xfrm>
            <a:prstGeom prst="rect">
              <a:avLst/>
            </a:prstGeom>
            <a:noFill/>
            <a:ln w="9525">
              <a:noFill/>
              <a:miter lim="800000"/>
              <a:headEnd/>
              <a:tailEnd/>
            </a:ln>
            <a:effectLst/>
          </p:spPr>
        </p:pic>
        <p:cxnSp>
          <p:nvCxnSpPr>
            <p:cNvPr id="22" name="Straight Arrow Connector 21"/>
            <p:cNvCxnSpPr/>
            <p:nvPr/>
          </p:nvCxnSpPr>
          <p:spPr bwMode="auto">
            <a:xfrm>
              <a:off x="5875269" y="6637136"/>
              <a:ext cx="1011836" cy="1588"/>
            </a:xfrm>
            <a:prstGeom prst="straightConnector1">
              <a:avLst/>
            </a:prstGeom>
            <a:solidFill>
              <a:schemeClr val="tx1"/>
            </a:solidFill>
            <a:ln w="12700" cap="flat" cmpd="sng" algn="ctr">
              <a:solidFill>
                <a:srgbClr val="000000"/>
              </a:solidFill>
              <a:prstDash val="solid"/>
              <a:round/>
              <a:headEnd type="triangle" w="med" len="med"/>
              <a:tailEnd type="triangle"/>
            </a:ln>
            <a:effectLst/>
          </p:spPr>
        </p:cxnSp>
        <p:sp>
          <p:nvSpPr>
            <p:cNvPr id="23" name="TextBox 22"/>
            <p:cNvSpPr txBox="1"/>
            <p:nvPr/>
          </p:nvSpPr>
          <p:spPr>
            <a:xfrm>
              <a:off x="6230581" y="6665839"/>
              <a:ext cx="392735" cy="184666"/>
            </a:xfrm>
            <a:prstGeom prst="rect">
              <a:avLst/>
            </a:prstGeom>
            <a:noFill/>
          </p:spPr>
          <p:txBody>
            <a:bodyPr wrap="none" lIns="0" tIns="0" rIns="0" bIns="0" rtlCol="0">
              <a:spAutoFit/>
            </a:bodyPr>
            <a:lstStyle/>
            <a:p>
              <a:r>
                <a:rPr lang="en-US" sz="1200" dirty="0" smtClean="0">
                  <a:solidFill>
                    <a:prstClr val="black"/>
                  </a:solidFill>
                </a:rPr>
                <a:t>2.5 m</a:t>
              </a:r>
              <a:endParaRPr lang="en-US" sz="1200" dirty="0">
                <a:solidFill>
                  <a:prstClr val="black"/>
                </a:solidFill>
              </a:endParaRPr>
            </a:p>
          </p:txBody>
        </p:sp>
        <p:cxnSp>
          <p:nvCxnSpPr>
            <p:cNvPr id="30" name="Straight Arrow Connector 29"/>
            <p:cNvCxnSpPr/>
            <p:nvPr/>
          </p:nvCxnSpPr>
          <p:spPr bwMode="auto">
            <a:xfrm rot="5400000" flipH="1" flipV="1">
              <a:off x="5571721" y="5021948"/>
              <a:ext cx="2795665" cy="1588"/>
            </a:xfrm>
            <a:prstGeom prst="straightConnector1">
              <a:avLst/>
            </a:prstGeom>
            <a:solidFill>
              <a:schemeClr val="tx1"/>
            </a:solidFill>
            <a:ln w="12700" cap="flat" cmpd="sng" algn="ctr">
              <a:solidFill>
                <a:srgbClr val="000000"/>
              </a:solidFill>
              <a:prstDash val="solid"/>
              <a:round/>
              <a:headEnd type="triangle" w="med" len="med"/>
              <a:tailEnd type="triangle"/>
            </a:ln>
            <a:effectLst/>
          </p:spPr>
        </p:cxnSp>
        <p:sp>
          <p:nvSpPr>
            <p:cNvPr id="36" name="TextBox 35"/>
            <p:cNvSpPr txBox="1"/>
            <p:nvPr/>
          </p:nvSpPr>
          <p:spPr>
            <a:xfrm>
              <a:off x="7009232" y="4899499"/>
              <a:ext cx="264495" cy="184666"/>
            </a:xfrm>
            <a:prstGeom prst="rect">
              <a:avLst/>
            </a:prstGeom>
            <a:noFill/>
          </p:spPr>
          <p:txBody>
            <a:bodyPr wrap="none" lIns="0" tIns="0" rIns="0" bIns="0" rtlCol="0">
              <a:spAutoFit/>
            </a:bodyPr>
            <a:lstStyle/>
            <a:p>
              <a:r>
                <a:rPr lang="en-US" sz="1200" dirty="0" smtClean="0">
                  <a:solidFill>
                    <a:prstClr val="black"/>
                  </a:solidFill>
                </a:rPr>
                <a:t>7 m</a:t>
              </a:r>
              <a:endParaRPr lang="en-US" sz="1200" dirty="0">
                <a:solidFill>
                  <a:prstClr val="black"/>
                </a:solidFill>
              </a:endParaRPr>
            </a:p>
          </p:txBody>
        </p:sp>
      </p:grpSp>
      <p:sp>
        <p:nvSpPr>
          <p:cNvPr id="37" name="TextBox 36"/>
          <p:cNvSpPr txBox="1"/>
          <p:nvPr/>
        </p:nvSpPr>
        <p:spPr>
          <a:xfrm>
            <a:off x="662911" y="5994022"/>
            <a:ext cx="461986" cy="338554"/>
          </a:xfrm>
          <a:prstGeom prst="rect">
            <a:avLst/>
          </a:prstGeom>
          <a:noFill/>
        </p:spPr>
        <p:txBody>
          <a:bodyPr wrap="none" rtlCol="0">
            <a:spAutoFit/>
          </a:bodyPr>
          <a:lstStyle/>
          <a:p>
            <a:r>
              <a:rPr lang="en-US" sz="1600" dirty="0" smtClean="0">
                <a:solidFill>
                  <a:prstClr val="black"/>
                </a:solidFill>
              </a:rPr>
              <a:t>LAr</a:t>
            </a:r>
            <a:endParaRPr lang="en-US" sz="1600" dirty="0">
              <a:solidFill>
                <a:prstClr val="black"/>
              </a:solidFill>
            </a:endParaRPr>
          </a:p>
        </p:txBody>
      </p:sp>
      <p:cxnSp>
        <p:nvCxnSpPr>
          <p:cNvPr id="40" name="Straight Arrow Connector 39"/>
          <p:cNvCxnSpPr/>
          <p:nvPr/>
        </p:nvCxnSpPr>
        <p:spPr bwMode="auto">
          <a:xfrm rot="10800000">
            <a:off x="6805538" y="846947"/>
            <a:ext cx="719524" cy="269821"/>
          </a:xfrm>
          <a:prstGeom prst="straightConnector1">
            <a:avLst/>
          </a:prstGeom>
          <a:solidFill>
            <a:schemeClr val="tx1"/>
          </a:solidFill>
          <a:ln w="9525" cap="flat" cmpd="sng" algn="ctr">
            <a:solidFill>
              <a:srgbClr val="000000"/>
            </a:solidFill>
            <a:prstDash val="solid"/>
            <a:round/>
            <a:headEnd type="none" w="med" len="med"/>
            <a:tailEnd type="triangle"/>
          </a:ln>
          <a:effectLst/>
        </p:spPr>
      </p:cxnSp>
      <p:cxnSp>
        <p:nvCxnSpPr>
          <p:cNvPr id="43" name="Straight Arrow Connector 42"/>
          <p:cNvCxnSpPr/>
          <p:nvPr/>
        </p:nvCxnSpPr>
        <p:spPr bwMode="auto">
          <a:xfrm rot="10800000">
            <a:off x="6460761" y="824459"/>
            <a:ext cx="974360" cy="404734"/>
          </a:xfrm>
          <a:prstGeom prst="straightConnector1">
            <a:avLst/>
          </a:prstGeom>
          <a:solidFill>
            <a:schemeClr val="tx1"/>
          </a:solidFill>
          <a:ln w="9525" cap="flat" cmpd="sng" algn="ctr">
            <a:solidFill>
              <a:srgbClr val="000000"/>
            </a:solidFill>
            <a:prstDash val="solid"/>
            <a:round/>
            <a:headEnd type="none" w="med" len="med"/>
            <a:tailEnd type="triangle"/>
          </a:ln>
          <a:effectLst/>
        </p:spPr>
      </p:cxnSp>
      <p:cxnSp>
        <p:nvCxnSpPr>
          <p:cNvPr id="45" name="Straight Arrow Connector 44"/>
          <p:cNvCxnSpPr/>
          <p:nvPr/>
        </p:nvCxnSpPr>
        <p:spPr bwMode="auto">
          <a:xfrm rot="10800000">
            <a:off x="6528217" y="1041817"/>
            <a:ext cx="846947" cy="307299"/>
          </a:xfrm>
          <a:prstGeom prst="straightConnector1">
            <a:avLst/>
          </a:prstGeom>
          <a:solidFill>
            <a:schemeClr val="tx1"/>
          </a:solidFill>
          <a:ln w="9525" cap="flat" cmpd="sng" algn="ctr">
            <a:solidFill>
              <a:srgbClr val="000000"/>
            </a:solidFill>
            <a:prstDash val="solid"/>
            <a:round/>
            <a:headEnd type="none" w="med" len="med"/>
            <a:tailEnd type="triangle"/>
          </a:ln>
          <a:effectLst/>
        </p:spPr>
      </p:cxnSp>
      <p:sp>
        <p:nvSpPr>
          <p:cNvPr id="49" name="TextBox 48"/>
          <p:cNvSpPr txBox="1"/>
          <p:nvPr/>
        </p:nvSpPr>
        <p:spPr>
          <a:xfrm>
            <a:off x="7238029" y="5943600"/>
            <a:ext cx="1905971" cy="738664"/>
          </a:xfrm>
          <a:prstGeom prst="rect">
            <a:avLst/>
          </a:prstGeom>
          <a:noFill/>
        </p:spPr>
        <p:txBody>
          <a:bodyPr wrap="square" lIns="0" tIns="0" rIns="0" bIns="0" rtlCol="0">
            <a:spAutoFit/>
          </a:bodyPr>
          <a:lstStyle/>
          <a:p>
            <a:r>
              <a:rPr lang="en-US" sz="1600" dirty="0" smtClean="0">
                <a:solidFill>
                  <a:prstClr val="black"/>
                </a:solidFill>
              </a:rPr>
              <a:t>front-end electronics</a:t>
            </a:r>
          </a:p>
          <a:p>
            <a:r>
              <a:rPr lang="en-US" sz="1600" dirty="0" smtClean="0">
                <a:solidFill>
                  <a:srgbClr val="8E0000"/>
                </a:solidFill>
              </a:rPr>
              <a:t>~ 2560-3840 channels/APA</a:t>
            </a:r>
            <a:endParaRPr lang="en-US" sz="1600" dirty="0">
              <a:solidFill>
                <a:srgbClr val="8E0000"/>
              </a:solidFill>
            </a:endParaRPr>
          </a:p>
        </p:txBody>
      </p:sp>
      <p:cxnSp>
        <p:nvCxnSpPr>
          <p:cNvPr id="58" name="Straight Arrow Connector 57"/>
          <p:cNvCxnSpPr/>
          <p:nvPr/>
        </p:nvCxnSpPr>
        <p:spPr bwMode="auto">
          <a:xfrm rot="16200000" flipH="1">
            <a:off x="3282223" y="1670777"/>
            <a:ext cx="1482772" cy="1036818"/>
          </a:xfrm>
          <a:prstGeom prst="straightConnector1">
            <a:avLst/>
          </a:prstGeom>
          <a:solidFill>
            <a:schemeClr val="tx1"/>
          </a:solidFill>
          <a:ln w="19050" cap="flat" cmpd="sng" algn="ctr">
            <a:solidFill>
              <a:schemeClr val="accent1"/>
            </a:solidFill>
            <a:prstDash val="solid"/>
            <a:round/>
            <a:headEnd type="none" w="med" len="med"/>
            <a:tailEnd type="triangle"/>
          </a:ln>
          <a:effectLst/>
        </p:spPr>
      </p:cxnSp>
      <p:cxnSp>
        <p:nvCxnSpPr>
          <p:cNvPr id="63" name="Straight Arrow Connector 62"/>
          <p:cNvCxnSpPr/>
          <p:nvPr/>
        </p:nvCxnSpPr>
        <p:spPr bwMode="auto">
          <a:xfrm rot="16200000" flipH="1">
            <a:off x="5445178" y="955622"/>
            <a:ext cx="610851" cy="71206"/>
          </a:xfrm>
          <a:prstGeom prst="straightConnector1">
            <a:avLst/>
          </a:prstGeom>
          <a:solidFill>
            <a:schemeClr val="tx1"/>
          </a:solidFill>
          <a:ln w="9525" cap="flat" cmpd="sng" algn="ctr">
            <a:solidFill>
              <a:srgbClr val="000000"/>
            </a:solidFill>
            <a:prstDash val="solid"/>
            <a:round/>
            <a:headEnd type="none" w="med" len="med"/>
            <a:tailEnd type="triangle"/>
          </a:ln>
          <a:effectLst/>
        </p:spPr>
      </p:cxnSp>
      <p:sp>
        <p:nvSpPr>
          <p:cNvPr id="71" name="TextBox 70"/>
          <p:cNvSpPr txBox="1"/>
          <p:nvPr/>
        </p:nvSpPr>
        <p:spPr>
          <a:xfrm>
            <a:off x="7331301" y="699754"/>
            <a:ext cx="1234312" cy="246221"/>
          </a:xfrm>
          <a:prstGeom prst="rect">
            <a:avLst/>
          </a:prstGeom>
          <a:noFill/>
        </p:spPr>
        <p:txBody>
          <a:bodyPr wrap="none" lIns="0" tIns="0" rIns="0" bIns="0" rtlCol="0">
            <a:spAutoFit/>
          </a:bodyPr>
          <a:lstStyle/>
          <a:p>
            <a:r>
              <a:rPr lang="en-US" sz="1600" dirty="0" smtClean="0">
                <a:solidFill>
                  <a:prstClr val="black"/>
                </a:solidFill>
              </a:rPr>
              <a:t>U, V, Y wires</a:t>
            </a:r>
            <a:endParaRPr lang="en-US" sz="1600" dirty="0">
              <a:solidFill>
                <a:prstClr val="black"/>
              </a:solidFill>
            </a:endParaRPr>
          </a:p>
        </p:txBody>
      </p:sp>
      <p:sp>
        <p:nvSpPr>
          <p:cNvPr id="72" name="TextBox 71"/>
          <p:cNvSpPr txBox="1"/>
          <p:nvPr/>
        </p:nvSpPr>
        <p:spPr>
          <a:xfrm>
            <a:off x="228600" y="685800"/>
            <a:ext cx="5410200" cy="738664"/>
          </a:xfrm>
          <a:prstGeom prst="rect">
            <a:avLst/>
          </a:prstGeom>
          <a:noFill/>
        </p:spPr>
        <p:txBody>
          <a:bodyPr wrap="square" lIns="0" tIns="0" rIns="0" bIns="0" rtlCol="0">
            <a:spAutoFit/>
          </a:bodyPr>
          <a:lstStyle/>
          <a:p>
            <a:pPr algn="ctr"/>
            <a:endParaRPr lang="en-US" sz="1600" dirty="0" smtClean="0">
              <a:solidFill>
                <a:prstClr val="black"/>
              </a:solidFill>
              <a:latin typeface="Arial" pitchFamily="34" charset="0"/>
              <a:cs typeface="Arial" pitchFamily="34" charset="0"/>
            </a:endParaRPr>
          </a:p>
          <a:p>
            <a:pPr algn="ctr"/>
            <a:r>
              <a:rPr lang="en-US" sz="1600" b="1" dirty="0" smtClean="0">
                <a:solidFill>
                  <a:srgbClr val="C00000"/>
                </a:solidFill>
                <a:latin typeface="Arial" pitchFamily="34" charset="0"/>
                <a:cs typeface="Arial" pitchFamily="34" charset="0"/>
              </a:rPr>
              <a:t>~5 APAs/kton</a:t>
            </a:r>
            <a:r>
              <a:rPr lang="en-US" sz="1600" dirty="0" smtClean="0">
                <a:solidFill>
                  <a:prstClr val="black"/>
                </a:solidFill>
                <a:latin typeface="Arial" pitchFamily="34" charset="0"/>
                <a:cs typeface="Arial" pitchFamily="34" charset="0"/>
              </a:rPr>
              <a:t>, </a:t>
            </a:r>
            <a:r>
              <a:rPr lang="en-US" sz="1600" dirty="0" smtClean="0">
                <a:solidFill>
                  <a:prstClr val="black"/>
                </a:solidFill>
                <a:latin typeface="Arial" pitchFamily="34" charset="0"/>
                <a:cs typeface="Arial" pitchFamily="34" charset="0"/>
              </a:rPr>
              <a:t>~4.5mm </a:t>
            </a:r>
            <a:r>
              <a:rPr lang="en-US" sz="1600" dirty="0" smtClean="0">
                <a:solidFill>
                  <a:prstClr val="black"/>
                </a:solidFill>
                <a:latin typeface="Arial" pitchFamily="34" charset="0"/>
                <a:cs typeface="Arial" pitchFamily="34" charset="0"/>
              </a:rPr>
              <a:t>wire pitch, 3.8m drift , </a:t>
            </a:r>
            <a:r>
              <a:rPr lang="en-US" sz="1600" dirty="0" smtClean="0">
                <a:solidFill>
                  <a:prstClr val="black"/>
                </a:solidFill>
                <a:latin typeface="Arial" pitchFamily="34" charset="0"/>
                <a:cs typeface="Arial" pitchFamily="34" charset="0"/>
              </a:rPr>
              <a:t>                     2560 </a:t>
            </a:r>
            <a:r>
              <a:rPr lang="en-US" sz="1600" dirty="0" smtClean="0">
                <a:solidFill>
                  <a:prstClr val="black"/>
                </a:solidFill>
                <a:latin typeface="Arial" pitchFamily="34" charset="0"/>
                <a:cs typeface="Arial" pitchFamily="34" charset="0"/>
              </a:rPr>
              <a:t>wires/APA</a:t>
            </a:r>
            <a:endParaRPr lang="en-US" sz="1600" dirty="0">
              <a:solidFill>
                <a:prstClr val="black"/>
              </a:solidFill>
              <a:latin typeface="Arial" pitchFamily="34" charset="0"/>
              <a:cs typeface="Arial" pitchFamily="34" charset="0"/>
            </a:endParaRPr>
          </a:p>
        </p:txBody>
      </p:sp>
      <p:sp>
        <p:nvSpPr>
          <p:cNvPr id="26" name="Text Box 196"/>
          <p:cNvSpPr txBox="1">
            <a:spLocks noChangeArrowheads="1"/>
          </p:cNvSpPr>
          <p:nvPr/>
        </p:nvSpPr>
        <p:spPr bwMode="auto">
          <a:xfrm>
            <a:off x="304800" y="74910"/>
            <a:ext cx="8458200" cy="461665"/>
          </a:xfrm>
          <a:prstGeom prst="rect">
            <a:avLst/>
          </a:prstGeom>
          <a:solidFill>
            <a:schemeClr val="accent1">
              <a:lumMod val="20000"/>
              <a:lumOff val="80000"/>
            </a:schemeClr>
          </a:solidFill>
          <a:ln w="9525">
            <a:noFill/>
            <a:miter lim="800000"/>
            <a:headEnd/>
            <a:tailEnd/>
          </a:ln>
          <a:effectLst>
            <a:outerShdw dist="35921" dir="2700000" algn="ctr" rotWithShape="0">
              <a:schemeClr val="bg2"/>
            </a:outerShdw>
          </a:effectLst>
        </p:spPr>
        <p:txBody>
          <a:bodyPr wrap="square">
            <a:spAutoFit/>
          </a:bodyPr>
          <a:lstStyle/>
          <a:p>
            <a:pPr>
              <a:defRPr/>
            </a:pPr>
            <a:r>
              <a:rPr lang="en-US" sz="2400" dirty="0" smtClean="0">
                <a:solidFill>
                  <a:prstClr val="black"/>
                </a:solidFill>
              </a:rPr>
              <a:t>Anode Plane Assembly (APA)           modular TPC in a large cryostat</a:t>
            </a:r>
            <a:endParaRPr lang="en-US" sz="2400" dirty="0">
              <a:solidFill>
                <a:prstClr val="black"/>
              </a:solidFill>
            </a:endParaRPr>
          </a:p>
        </p:txBody>
      </p:sp>
      <p:sp>
        <p:nvSpPr>
          <p:cNvPr id="27" name="Oval 26"/>
          <p:cNvSpPr/>
          <p:nvPr/>
        </p:nvSpPr>
        <p:spPr bwMode="auto">
          <a:xfrm>
            <a:off x="4542021" y="2273504"/>
            <a:ext cx="756084" cy="833722"/>
          </a:xfrm>
          <a:prstGeom prst="ellipse">
            <a:avLst/>
          </a:prstGeom>
          <a:noFill/>
          <a:ln w="349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sz="2400" b="1" i="1" dirty="0" smtClean="0">
              <a:solidFill>
                <a:prstClr val="black"/>
              </a:solidFill>
              <a:latin typeface="Arial" charset="0"/>
              <a:cs typeface="Arial" charset="0"/>
            </a:endParaRPr>
          </a:p>
        </p:txBody>
      </p:sp>
      <p:sp>
        <p:nvSpPr>
          <p:cNvPr id="28" name="TextBox 27"/>
          <p:cNvSpPr txBox="1"/>
          <p:nvPr/>
        </p:nvSpPr>
        <p:spPr>
          <a:xfrm>
            <a:off x="228600" y="3352800"/>
            <a:ext cx="1847634" cy="3046988"/>
          </a:xfrm>
          <a:prstGeom prst="rect">
            <a:avLst/>
          </a:prstGeom>
          <a:solidFill>
            <a:srgbClr val="FFF6BE"/>
          </a:solidFill>
          <a:ln>
            <a:solidFill>
              <a:schemeClr val="tx1"/>
            </a:solidFill>
          </a:ln>
        </p:spPr>
        <p:txBody>
          <a:bodyPr wrap="square" rtlCol="0">
            <a:spAutoFit/>
          </a:bodyPr>
          <a:lstStyle/>
          <a:p>
            <a:r>
              <a:rPr lang="en-US" sz="1600" dirty="0" smtClean="0">
                <a:solidFill>
                  <a:prstClr val="black"/>
                </a:solidFill>
                <a:latin typeface="Arial" pitchFamily="34" charset="0"/>
                <a:cs typeface="Arial" pitchFamily="34" charset="0"/>
              </a:rPr>
              <a:t>APAs are structural and electrical units containing all sense wires and readout electronics. </a:t>
            </a:r>
            <a:r>
              <a:rPr lang="en-US" sz="1600" dirty="0" smtClean="0">
                <a:solidFill>
                  <a:srgbClr val="C00000"/>
                </a:solidFill>
                <a:latin typeface="Arial" pitchFamily="34" charset="0"/>
                <a:cs typeface="Arial" pitchFamily="34" charset="0"/>
              </a:rPr>
              <a:t>They can be tested in LN2 , stored and transported in shipping containers.</a:t>
            </a:r>
            <a:endParaRPr lang="en-US" sz="1600" dirty="0">
              <a:solidFill>
                <a:srgbClr val="C00000"/>
              </a:solidFill>
              <a:latin typeface="Arial" pitchFamily="34" charset="0"/>
              <a:cs typeface="Arial" pitchFamily="34" charset="0"/>
            </a:endParaRPr>
          </a:p>
        </p:txBody>
      </p:sp>
      <p:sp>
        <p:nvSpPr>
          <p:cNvPr id="29" name="Right Arrow 28"/>
          <p:cNvSpPr/>
          <p:nvPr/>
        </p:nvSpPr>
        <p:spPr>
          <a:xfrm>
            <a:off x="4038600" y="228600"/>
            <a:ext cx="609600" cy="228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cxnSp>
        <p:nvCxnSpPr>
          <p:cNvPr id="32" name="Straight Arrow Connector 31"/>
          <p:cNvCxnSpPr/>
          <p:nvPr/>
        </p:nvCxnSpPr>
        <p:spPr>
          <a:xfrm rot="5400000" flipH="1" flipV="1">
            <a:off x="6934200" y="5181600"/>
            <a:ext cx="121920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rot="10800000" flipV="1">
            <a:off x="6629400" y="6172200"/>
            <a:ext cx="5334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Slide Number Placeholder 32"/>
          <p:cNvSpPr>
            <a:spLocks noGrp="1"/>
          </p:cNvSpPr>
          <p:nvPr>
            <p:ph type="sldNum" sz="quarter" idx="12"/>
          </p:nvPr>
        </p:nvSpPr>
        <p:spPr/>
        <p:txBody>
          <a:bodyPr/>
          <a:lstStyle/>
          <a:p>
            <a:fld id="{2E5129E9-8BA3-F945-8052-F2DB1C39C972}" type="slidenum">
              <a:rPr lang="en-US" smtClean="0">
                <a:solidFill>
                  <a:prstClr val="black">
                    <a:tint val="75000"/>
                  </a:prstClr>
                </a:solidFill>
              </a:rPr>
              <a:pPr/>
              <a:t>23</a:t>
            </a:fld>
            <a:endParaRPr lang="en-US" dirty="0">
              <a:solidFill>
                <a:prstClr val="black">
                  <a:tint val="75000"/>
                </a:prst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LAr40 Conceptual Design at 800L</a:t>
            </a:r>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8599" y="1212035"/>
            <a:ext cx="8734425" cy="55582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Slide Number Placeholder 3"/>
          <p:cNvSpPr>
            <a:spLocks noGrp="1"/>
          </p:cNvSpPr>
          <p:nvPr>
            <p:ph type="sldNum" sz="quarter" idx="10"/>
          </p:nvPr>
        </p:nvSpPr>
        <p:spPr/>
        <p:txBody>
          <a:bodyPr/>
          <a:lstStyle/>
          <a:p>
            <a:fld id="{24A4F5CA-5F0E-4953-A523-6B1E0001F031}" type="slidenum">
              <a:rPr lang="en-US" smtClean="0"/>
              <a:pPr/>
              <a:t>24</a:t>
            </a:fld>
            <a:endParaRPr lang="en-US"/>
          </a:p>
        </p:txBody>
      </p:sp>
      <p:grpSp>
        <p:nvGrpSpPr>
          <p:cNvPr id="6" name="Group 23"/>
          <p:cNvGrpSpPr>
            <a:grpSpLocks/>
          </p:cNvGrpSpPr>
          <p:nvPr/>
        </p:nvGrpSpPr>
        <p:grpSpPr bwMode="auto">
          <a:xfrm>
            <a:off x="3886200" y="3810000"/>
            <a:ext cx="2272632" cy="2102856"/>
            <a:chOff x="1295400" y="1398588"/>
            <a:chExt cx="7315200" cy="4773612"/>
          </a:xfrm>
        </p:grpSpPr>
        <p:pic>
          <p:nvPicPr>
            <p:cNvPr id="7" name="Picture 4" descr="FullDetector"/>
            <p:cNvPicPr>
              <a:picLocks noChangeAspect="1" noChangeArrowheads="1"/>
            </p:cNvPicPr>
            <p:nvPr/>
          </p:nvPicPr>
          <p:blipFill>
            <a:blip r:embed="rId3" cstate="print"/>
            <a:srcRect/>
            <a:stretch>
              <a:fillRect/>
            </a:stretch>
          </p:blipFill>
          <p:spPr bwMode="auto">
            <a:xfrm>
              <a:off x="1295400" y="1398588"/>
              <a:ext cx="7315200" cy="4773612"/>
            </a:xfrm>
            <a:prstGeom prst="rect">
              <a:avLst/>
            </a:prstGeom>
            <a:noFill/>
            <a:ln w="9525">
              <a:noFill/>
              <a:miter lim="800000"/>
              <a:headEnd/>
              <a:tailEnd/>
            </a:ln>
          </p:spPr>
        </p:pic>
        <p:sp>
          <p:nvSpPr>
            <p:cNvPr id="8" name="AutoShape 31"/>
            <p:cNvSpPr>
              <a:spLocks noChangeArrowheads="1"/>
            </p:cNvSpPr>
            <p:nvPr/>
          </p:nvSpPr>
          <p:spPr bwMode="auto">
            <a:xfrm>
              <a:off x="2971800" y="5872163"/>
              <a:ext cx="1219200" cy="228600"/>
            </a:xfrm>
            <a:prstGeom prst="roundRect">
              <a:avLst>
                <a:gd name="adj" fmla="val 16667"/>
              </a:avLst>
            </a:prstGeom>
            <a:solidFill>
              <a:srgbClr val="3366FF">
                <a:alpha val="56078"/>
              </a:srgbClr>
            </a:solidFill>
            <a:ln w="9525">
              <a:noFill/>
              <a:round/>
              <a:headEnd/>
              <a:tailEnd/>
            </a:ln>
          </p:spPr>
          <p:txBody>
            <a:bodyPr wrap="none" anchor="ctr">
              <a:prstTxWarp prst="textNoShape">
                <a:avLst/>
              </a:prstTxWarp>
            </a:bodyPr>
            <a:lstStyle/>
            <a:p>
              <a:pPr defTabSz="457200" eaLnBrk="1" fontAlgn="auto" hangingPunct="1">
                <a:spcBef>
                  <a:spcPts val="0"/>
                </a:spcBef>
                <a:spcAft>
                  <a:spcPts val="0"/>
                </a:spcAft>
              </a:pPr>
              <a:endParaRPr lang="en-US" sz="1800">
                <a:solidFill>
                  <a:prstClr val="white"/>
                </a:solidFill>
                <a:latin typeface="Book Antiqua" charset="0"/>
                <a:ea typeface="+mn-ea"/>
                <a:cs typeface="+mn-cs"/>
              </a:endParaRPr>
            </a:p>
          </p:txBody>
        </p:sp>
        <p:sp>
          <p:nvSpPr>
            <p:cNvPr id="9" name="AutoShape 34"/>
            <p:cNvSpPr>
              <a:spLocks noChangeArrowheads="1"/>
            </p:cNvSpPr>
            <p:nvPr/>
          </p:nvSpPr>
          <p:spPr bwMode="auto">
            <a:xfrm>
              <a:off x="5624513" y="5857875"/>
              <a:ext cx="838200" cy="228600"/>
            </a:xfrm>
            <a:prstGeom prst="roundRect">
              <a:avLst>
                <a:gd name="adj" fmla="val 16667"/>
              </a:avLst>
            </a:prstGeom>
            <a:solidFill>
              <a:srgbClr val="00FF00">
                <a:alpha val="56078"/>
              </a:srgbClr>
            </a:solidFill>
            <a:ln w="9525">
              <a:noFill/>
              <a:round/>
              <a:headEnd/>
              <a:tailEnd/>
            </a:ln>
          </p:spPr>
          <p:txBody>
            <a:bodyPr wrap="none" anchor="ctr">
              <a:prstTxWarp prst="textNoShape">
                <a:avLst/>
              </a:prstTxWarp>
            </a:bodyPr>
            <a:lstStyle/>
            <a:p>
              <a:pPr defTabSz="457200" eaLnBrk="1" fontAlgn="auto" hangingPunct="1">
                <a:spcBef>
                  <a:spcPts val="0"/>
                </a:spcBef>
                <a:spcAft>
                  <a:spcPts val="0"/>
                </a:spcAft>
              </a:pPr>
              <a:endParaRPr lang="en-US" sz="1800">
                <a:solidFill>
                  <a:prstClr val="white"/>
                </a:solidFill>
                <a:latin typeface="Book Antiqua" charset="0"/>
                <a:ea typeface="+mn-ea"/>
                <a:cs typeface="+mn-cs"/>
              </a:endParaRPr>
            </a:p>
          </p:txBody>
        </p:sp>
        <p:sp>
          <p:nvSpPr>
            <p:cNvPr id="10" name="AutoShape 35"/>
            <p:cNvSpPr>
              <a:spLocks noChangeArrowheads="1"/>
            </p:cNvSpPr>
            <p:nvPr/>
          </p:nvSpPr>
          <p:spPr bwMode="auto">
            <a:xfrm>
              <a:off x="3810000" y="1474788"/>
              <a:ext cx="1219200" cy="228600"/>
            </a:xfrm>
            <a:prstGeom prst="roundRect">
              <a:avLst>
                <a:gd name="adj" fmla="val 16667"/>
              </a:avLst>
            </a:prstGeom>
            <a:solidFill>
              <a:srgbClr val="FFFF00">
                <a:alpha val="56078"/>
              </a:srgbClr>
            </a:solidFill>
            <a:ln w="9525">
              <a:noFill/>
              <a:round/>
              <a:headEnd/>
              <a:tailEnd/>
            </a:ln>
          </p:spPr>
          <p:txBody>
            <a:bodyPr wrap="none" anchor="ctr">
              <a:prstTxWarp prst="textNoShape">
                <a:avLst/>
              </a:prstTxWarp>
            </a:bodyPr>
            <a:lstStyle/>
            <a:p>
              <a:pPr defTabSz="457200" eaLnBrk="1" fontAlgn="auto" hangingPunct="1">
                <a:spcBef>
                  <a:spcPts val="0"/>
                </a:spcBef>
                <a:spcAft>
                  <a:spcPts val="0"/>
                </a:spcAft>
              </a:pPr>
              <a:endParaRPr lang="en-US" sz="1800">
                <a:solidFill>
                  <a:prstClr val="white"/>
                </a:solidFill>
                <a:latin typeface="Book Antiqua" charset="0"/>
                <a:ea typeface="+mn-ea"/>
                <a:cs typeface="+mn-cs"/>
              </a:endParaRPr>
            </a:p>
          </p:txBody>
        </p:sp>
        <p:sp>
          <p:nvSpPr>
            <p:cNvPr id="11" name="AutoShape 36"/>
            <p:cNvSpPr>
              <a:spLocks noChangeArrowheads="1"/>
            </p:cNvSpPr>
            <p:nvPr/>
          </p:nvSpPr>
          <p:spPr bwMode="auto">
            <a:xfrm>
              <a:off x="2209800" y="1474788"/>
              <a:ext cx="1295400" cy="228600"/>
            </a:xfrm>
            <a:prstGeom prst="roundRect">
              <a:avLst>
                <a:gd name="adj" fmla="val 16667"/>
              </a:avLst>
            </a:prstGeom>
            <a:solidFill>
              <a:srgbClr val="FF0000">
                <a:alpha val="56078"/>
              </a:srgbClr>
            </a:solidFill>
            <a:ln w="9525">
              <a:noFill/>
              <a:round/>
              <a:headEnd/>
              <a:tailEnd/>
            </a:ln>
          </p:spPr>
          <p:txBody>
            <a:bodyPr wrap="none" anchor="ctr">
              <a:prstTxWarp prst="textNoShape">
                <a:avLst/>
              </a:prstTxWarp>
            </a:bodyPr>
            <a:lstStyle/>
            <a:p>
              <a:pPr defTabSz="457200" eaLnBrk="1" fontAlgn="auto" hangingPunct="1">
                <a:spcBef>
                  <a:spcPts val="0"/>
                </a:spcBef>
                <a:spcAft>
                  <a:spcPts val="0"/>
                </a:spcAft>
              </a:pPr>
              <a:endParaRPr lang="en-US" sz="1800">
                <a:solidFill>
                  <a:prstClr val="white"/>
                </a:solidFill>
                <a:latin typeface="Book Antiqua" charset="0"/>
                <a:ea typeface="+mn-ea"/>
                <a:cs typeface="+mn-cs"/>
              </a:endParaRPr>
            </a:p>
          </p:txBody>
        </p:sp>
        <p:sp>
          <p:nvSpPr>
            <p:cNvPr id="12" name="AutoShape 37"/>
            <p:cNvSpPr>
              <a:spLocks noChangeArrowheads="1"/>
            </p:cNvSpPr>
            <p:nvPr/>
          </p:nvSpPr>
          <p:spPr bwMode="auto">
            <a:xfrm>
              <a:off x="5181600" y="1474788"/>
              <a:ext cx="1905000" cy="228600"/>
            </a:xfrm>
            <a:prstGeom prst="roundRect">
              <a:avLst>
                <a:gd name="adj" fmla="val 16667"/>
              </a:avLst>
            </a:prstGeom>
            <a:solidFill>
              <a:srgbClr val="FFFF00">
                <a:alpha val="56078"/>
              </a:srgbClr>
            </a:solidFill>
            <a:ln w="9525">
              <a:noFill/>
              <a:round/>
              <a:headEnd/>
              <a:tailEnd/>
            </a:ln>
          </p:spPr>
          <p:txBody>
            <a:bodyPr wrap="none" anchor="ctr">
              <a:prstTxWarp prst="textNoShape">
                <a:avLst/>
              </a:prstTxWarp>
            </a:bodyPr>
            <a:lstStyle/>
            <a:p>
              <a:pPr defTabSz="457200" eaLnBrk="1" fontAlgn="auto" hangingPunct="1">
                <a:spcBef>
                  <a:spcPts val="0"/>
                </a:spcBef>
                <a:spcAft>
                  <a:spcPts val="0"/>
                </a:spcAft>
              </a:pPr>
              <a:endParaRPr lang="en-US" sz="1800">
                <a:solidFill>
                  <a:prstClr val="white"/>
                </a:solidFill>
                <a:latin typeface="Book Antiqua" charset="0"/>
                <a:ea typeface="+mn-ea"/>
                <a:cs typeface="+mn-cs"/>
              </a:endParaRPr>
            </a:p>
          </p:txBody>
        </p:sp>
        <p:sp>
          <p:nvSpPr>
            <p:cNvPr id="13" name="AutoShape 38"/>
            <p:cNvSpPr>
              <a:spLocks noChangeArrowheads="1"/>
            </p:cNvSpPr>
            <p:nvPr/>
          </p:nvSpPr>
          <p:spPr bwMode="auto">
            <a:xfrm>
              <a:off x="4267200" y="5872163"/>
              <a:ext cx="1295400" cy="228600"/>
            </a:xfrm>
            <a:prstGeom prst="roundRect">
              <a:avLst>
                <a:gd name="adj" fmla="val 16667"/>
              </a:avLst>
            </a:prstGeom>
            <a:solidFill>
              <a:srgbClr val="3366FF">
                <a:alpha val="56078"/>
              </a:srgbClr>
            </a:solidFill>
            <a:ln w="9525">
              <a:noFill/>
              <a:round/>
              <a:headEnd/>
              <a:tailEnd/>
            </a:ln>
          </p:spPr>
          <p:txBody>
            <a:bodyPr wrap="none" anchor="ctr">
              <a:prstTxWarp prst="textNoShape">
                <a:avLst/>
              </a:prstTxWarp>
            </a:bodyPr>
            <a:lstStyle/>
            <a:p>
              <a:pPr defTabSz="457200" eaLnBrk="1" fontAlgn="auto" hangingPunct="1">
                <a:spcBef>
                  <a:spcPts val="0"/>
                </a:spcBef>
                <a:spcAft>
                  <a:spcPts val="0"/>
                </a:spcAft>
              </a:pPr>
              <a:endParaRPr lang="en-US" sz="1800">
                <a:solidFill>
                  <a:prstClr val="white"/>
                </a:solidFill>
                <a:latin typeface="Book Antiqua" charset="0"/>
                <a:ea typeface="+mn-ea"/>
                <a:cs typeface="+mn-cs"/>
              </a:endParaRPr>
            </a:p>
          </p:txBody>
        </p:sp>
        <p:sp>
          <p:nvSpPr>
            <p:cNvPr id="14" name="AutoShape 39"/>
            <p:cNvSpPr>
              <a:spLocks noChangeArrowheads="1"/>
            </p:cNvSpPr>
            <p:nvPr/>
          </p:nvSpPr>
          <p:spPr bwMode="auto">
            <a:xfrm>
              <a:off x="6548438" y="5872163"/>
              <a:ext cx="990600" cy="228600"/>
            </a:xfrm>
            <a:prstGeom prst="roundRect">
              <a:avLst>
                <a:gd name="adj" fmla="val 16667"/>
              </a:avLst>
            </a:prstGeom>
            <a:solidFill>
              <a:srgbClr val="00FF00">
                <a:alpha val="56078"/>
              </a:srgbClr>
            </a:solidFill>
            <a:ln w="9525">
              <a:noFill/>
              <a:round/>
              <a:headEnd/>
              <a:tailEnd/>
            </a:ln>
          </p:spPr>
          <p:txBody>
            <a:bodyPr wrap="none" anchor="ctr">
              <a:prstTxWarp prst="textNoShape">
                <a:avLst/>
              </a:prstTxWarp>
            </a:bodyPr>
            <a:lstStyle/>
            <a:p>
              <a:pPr defTabSz="457200" eaLnBrk="1" fontAlgn="auto" hangingPunct="1">
                <a:spcBef>
                  <a:spcPts val="0"/>
                </a:spcBef>
                <a:spcAft>
                  <a:spcPts val="0"/>
                </a:spcAft>
              </a:pPr>
              <a:endParaRPr lang="en-US" sz="1800">
                <a:solidFill>
                  <a:prstClr val="white"/>
                </a:solidFill>
                <a:latin typeface="Book Antiqua" charset="0"/>
                <a:ea typeface="+mn-ea"/>
                <a:cs typeface="+mn-cs"/>
              </a:endParaRPr>
            </a:p>
          </p:txBody>
        </p:sp>
        <p:sp>
          <p:nvSpPr>
            <p:cNvPr id="15" name="AutoShape 40"/>
            <p:cNvSpPr>
              <a:spLocks noChangeArrowheads="1"/>
            </p:cNvSpPr>
            <p:nvPr/>
          </p:nvSpPr>
          <p:spPr bwMode="auto">
            <a:xfrm>
              <a:off x="7599363" y="5872163"/>
              <a:ext cx="838200" cy="228600"/>
            </a:xfrm>
            <a:prstGeom prst="roundRect">
              <a:avLst>
                <a:gd name="adj" fmla="val 16667"/>
              </a:avLst>
            </a:prstGeom>
            <a:solidFill>
              <a:srgbClr val="00FF00">
                <a:alpha val="56078"/>
              </a:srgbClr>
            </a:solidFill>
            <a:ln w="9525">
              <a:noFill/>
              <a:round/>
              <a:headEnd/>
              <a:tailEnd/>
            </a:ln>
          </p:spPr>
          <p:txBody>
            <a:bodyPr wrap="none" anchor="ctr">
              <a:prstTxWarp prst="textNoShape">
                <a:avLst/>
              </a:prstTxWarp>
            </a:bodyPr>
            <a:lstStyle/>
            <a:p>
              <a:pPr defTabSz="457200" eaLnBrk="1" fontAlgn="auto" hangingPunct="1">
                <a:spcBef>
                  <a:spcPts val="0"/>
                </a:spcBef>
                <a:spcAft>
                  <a:spcPts val="0"/>
                </a:spcAft>
              </a:pPr>
              <a:endParaRPr lang="en-US" sz="1800">
                <a:solidFill>
                  <a:prstClr val="white"/>
                </a:solidFill>
                <a:latin typeface="Book Antiqua" charset="0"/>
                <a:ea typeface="+mn-ea"/>
                <a:cs typeface="+mn-cs"/>
              </a:endParaRPr>
            </a:p>
          </p:txBody>
        </p:sp>
      </p:grpSp>
      <p:pic>
        <p:nvPicPr>
          <p:cNvPr id="16" name="Picture 15" descr="SeaWolf.jpg"/>
          <p:cNvPicPr>
            <a:picLocks noChangeAspect="1"/>
          </p:cNvPicPr>
          <p:nvPr/>
        </p:nvPicPr>
        <p:blipFill>
          <a:blip r:embed="rId4" cstate="print"/>
          <a:stretch>
            <a:fillRect/>
          </a:stretch>
        </p:blipFill>
        <p:spPr>
          <a:xfrm>
            <a:off x="3505200" y="3886200"/>
            <a:ext cx="3130509" cy="2120667"/>
          </a:xfrm>
          <a:prstGeom prst="rect">
            <a:avLst/>
          </a:prstGeom>
        </p:spPr>
      </p:pic>
    </p:spTree>
    <p:extLst>
      <p:ext uri="{BB962C8B-B14F-4D97-AF65-F5344CB8AC3E}">
        <p14:creationId xmlns:p14="http://schemas.microsoft.com/office/powerpoint/2010/main" xmlns="" val="159085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heckerboard(across)">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914400"/>
            <a:ext cx="7543800" cy="5181600"/>
          </a:xfrm>
        </p:spPr>
        <p:txBody>
          <a:bodyPr>
            <a:noAutofit/>
          </a:bodyPr>
          <a:lstStyle/>
          <a:p>
            <a:pPr algn="l"/>
            <a:r>
              <a:rPr lang="en-US" sz="2400" i="1" dirty="0" smtClean="0">
                <a:latin typeface="Comic Sans MS" pitchFamily="66" charset="0"/>
                <a:cs typeface="Arial" pitchFamily="34" charset="0"/>
              </a:rPr>
              <a:t>Outline</a:t>
            </a:r>
            <a:r>
              <a:rPr lang="en-US" sz="2400" dirty="0" smtClean="0">
                <a:latin typeface="Comic Sans MS" pitchFamily="66" charset="0"/>
                <a:cs typeface="Arial" pitchFamily="34" charset="0"/>
              </a:rPr>
              <a:t>:</a:t>
            </a:r>
          </a:p>
          <a:p>
            <a:pPr marL="457200" indent="-457200" algn="l">
              <a:buAutoNum type="arabicPeriod"/>
            </a:pPr>
            <a:r>
              <a:rPr lang="en-US" sz="2400" dirty="0" smtClean="0">
                <a:latin typeface="Comic Sans MS" pitchFamily="66" charset="0"/>
                <a:cs typeface="Arial" pitchFamily="34" charset="0"/>
              </a:rPr>
              <a:t>Solar neutrino deficit and neutrino oscillations</a:t>
            </a:r>
          </a:p>
          <a:p>
            <a:pPr marL="457200" indent="-457200" algn="l">
              <a:buAutoNum type="arabicPeriod"/>
            </a:pPr>
            <a:r>
              <a:rPr lang="en-US" sz="2400" dirty="0" smtClean="0">
                <a:latin typeface="Comic Sans MS" pitchFamily="66" charset="0"/>
                <a:cs typeface="Arial" pitchFamily="34" charset="0"/>
              </a:rPr>
              <a:t>Giant </a:t>
            </a:r>
            <a:r>
              <a:rPr lang="en-US" sz="2400" dirty="0" err="1" smtClean="0">
                <a:latin typeface="Comic Sans MS" pitchFamily="66" charset="0"/>
                <a:cs typeface="Arial" pitchFamily="34" charset="0"/>
              </a:rPr>
              <a:t>Lar</a:t>
            </a:r>
            <a:r>
              <a:rPr lang="en-US" sz="2400" dirty="0" smtClean="0">
                <a:latin typeface="Comic Sans MS" pitchFamily="66" charset="0"/>
                <a:cs typeface="Arial" pitchFamily="34" charset="0"/>
              </a:rPr>
              <a:t> facility plans (and dreams!)</a:t>
            </a:r>
          </a:p>
          <a:p>
            <a:pPr marL="457200" indent="-457200" algn="l">
              <a:buAutoNum type="arabicPeriod"/>
            </a:pPr>
            <a:r>
              <a:rPr lang="en-US" sz="2400" dirty="0" smtClean="0">
                <a:solidFill>
                  <a:schemeClr val="bg1">
                    <a:lumMod val="50000"/>
                  </a:schemeClr>
                </a:solidFill>
                <a:latin typeface="Comic Sans MS" pitchFamily="66" charset="0"/>
                <a:cs typeface="Arial" pitchFamily="34" charset="0"/>
              </a:rPr>
              <a:t>TPC and signal formation</a:t>
            </a:r>
          </a:p>
          <a:p>
            <a:pPr marL="457200" indent="-457200" algn="l">
              <a:buAutoNum type="arabicPeriod"/>
            </a:pPr>
            <a:r>
              <a:rPr lang="en-US" sz="2400" b="1" dirty="0" smtClean="0">
                <a:solidFill>
                  <a:srgbClr val="002060"/>
                </a:solidFill>
                <a:latin typeface="Comic Sans MS" pitchFamily="66" charset="0"/>
                <a:cs typeface="Arial" pitchFamily="34" charset="0"/>
              </a:rPr>
              <a:t>Giant TPCs  readout challenge and essential block diagram</a:t>
            </a:r>
          </a:p>
          <a:p>
            <a:pPr marL="457200" indent="-457200" algn="l">
              <a:buAutoNum type="arabicPeriod"/>
            </a:pPr>
            <a:r>
              <a:rPr lang="en-US" sz="2400" dirty="0" smtClean="0">
                <a:latin typeface="Comic Sans MS" pitchFamily="66" charset="0"/>
                <a:cs typeface="Arial" pitchFamily="34" charset="0"/>
              </a:rPr>
              <a:t>CMOS properties vs temperature</a:t>
            </a:r>
          </a:p>
          <a:p>
            <a:pPr marL="457200" indent="-457200" algn="l">
              <a:buAutoNum type="arabicPeriod"/>
            </a:pPr>
            <a:r>
              <a:rPr lang="en-US" sz="2400" dirty="0" smtClean="0">
                <a:latin typeface="Comic Sans MS" pitchFamily="66" charset="0"/>
                <a:cs typeface="Arial" pitchFamily="34" charset="0"/>
              </a:rPr>
              <a:t>CMOS lifetime and electronics reliability</a:t>
            </a:r>
          </a:p>
          <a:p>
            <a:pPr marL="457200" indent="-457200" algn="l">
              <a:buAutoNum type="arabicPeriod"/>
            </a:pPr>
            <a:r>
              <a:rPr lang="en-US" sz="2400" dirty="0" smtClean="0">
                <a:latin typeface="Comic Sans MS" pitchFamily="66" charset="0"/>
                <a:cs typeface="Arial" pitchFamily="34" charset="0"/>
              </a:rPr>
              <a:t>ASIC design </a:t>
            </a:r>
          </a:p>
          <a:p>
            <a:pPr marL="457200" indent="-457200" algn="l">
              <a:buAutoNum type="arabicPeriod"/>
            </a:pPr>
            <a:r>
              <a:rPr lang="en-US" sz="2400" dirty="0" smtClean="0">
                <a:latin typeface="Comic Sans MS" pitchFamily="66" charset="0"/>
                <a:cs typeface="Arial" pitchFamily="34" charset="0"/>
              </a:rPr>
              <a:t>ASIC results</a:t>
            </a:r>
          </a:p>
          <a:p>
            <a:pPr marL="457200" indent="-457200" algn="l">
              <a:buAutoNum type="arabicPeriod"/>
            </a:pPr>
            <a:r>
              <a:rPr lang="en-US" sz="2400" dirty="0" smtClean="0">
                <a:latin typeface="Comic Sans MS" pitchFamily="66" charset="0"/>
                <a:cs typeface="Arial" pitchFamily="34" charset="0"/>
              </a:rPr>
              <a:t>Summary and future developments</a:t>
            </a:r>
          </a:p>
          <a:p>
            <a:pPr marL="457200" indent="-457200" algn="l">
              <a:buAutoNum type="arabicPeriod"/>
            </a:pPr>
            <a:endParaRPr lang="en-US" sz="2400" dirty="0">
              <a:latin typeface="Comic Sans MS" pitchFamily="66" charset="0"/>
              <a:cs typeface="Arial" pitchFamily="34" charset="0"/>
            </a:endParaRPr>
          </a:p>
        </p:txBody>
      </p:sp>
      <p:sp>
        <p:nvSpPr>
          <p:cNvPr id="5" name="Slide Number Placeholder 4"/>
          <p:cNvSpPr>
            <a:spLocks noGrp="1"/>
          </p:cNvSpPr>
          <p:nvPr>
            <p:ph type="sldNum" sz="quarter" idx="12"/>
          </p:nvPr>
        </p:nvSpPr>
        <p:spPr/>
        <p:txBody>
          <a:bodyPr/>
          <a:lstStyle/>
          <a:p>
            <a:fld id="{F8297249-7604-4A25-B8A8-DF2A595F9F3D}" type="slidenum">
              <a:rPr lang="en-US" smtClean="0">
                <a:solidFill>
                  <a:prstClr val="black">
                    <a:tint val="75000"/>
                  </a:prstClr>
                </a:solidFill>
              </a:rPr>
              <a:pPr/>
              <a:t>25</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609600"/>
            <a:ext cx="9144000" cy="6025366"/>
          </a:xfrm>
          <a:prstGeom prst="rect">
            <a:avLst/>
          </a:prstGeom>
          <a:noFill/>
          <a:ln w="9525">
            <a:noFill/>
            <a:miter lim="800000"/>
            <a:headEnd/>
            <a:tailEnd/>
          </a:ln>
        </p:spPr>
      </p:pic>
      <p:sp>
        <p:nvSpPr>
          <p:cNvPr id="3" name="TextBox 2"/>
          <p:cNvSpPr txBox="1"/>
          <p:nvPr/>
        </p:nvSpPr>
        <p:spPr>
          <a:xfrm>
            <a:off x="609600" y="76200"/>
            <a:ext cx="7620000" cy="523220"/>
          </a:xfrm>
          <a:prstGeom prst="rect">
            <a:avLst/>
          </a:prstGeom>
          <a:noFill/>
        </p:spPr>
        <p:txBody>
          <a:bodyPr wrap="square" rtlCol="0">
            <a:spAutoFit/>
          </a:bodyPr>
          <a:lstStyle/>
          <a:p>
            <a:pPr algn="ctr"/>
            <a:r>
              <a:rPr lang="en-US" sz="2800" b="1" dirty="0" smtClean="0">
                <a:solidFill>
                  <a:srgbClr val="002060"/>
                </a:solidFill>
              </a:rPr>
              <a:t>ICARUS 600 ton </a:t>
            </a:r>
            <a:r>
              <a:rPr lang="en-US" sz="2800" b="1" dirty="0" err="1" smtClean="0">
                <a:solidFill>
                  <a:srgbClr val="002060"/>
                </a:solidFill>
              </a:rPr>
              <a:t>LAr</a:t>
            </a:r>
            <a:r>
              <a:rPr lang="en-US" sz="2800" b="1" dirty="0" smtClean="0">
                <a:solidFill>
                  <a:srgbClr val="002060"/>
                </a:solidFill>
              </a:rPr>
              <a:t> TPC (pioneered by C. Rubbia)</a:t>
            </a:r>
            <a:endParaRPr lang="en-US" sz="2800" b="1" dirty="0">
              <a:solidFill>
                <a:srgbClr val="002060"/>
              </a:solidFill>
            </a:endParaRPr>
          </a:p>
        </p:txBody>
      </p:sp>
      <p:sp>
        <p:nvSpPr>
          <p:cNvPr id="4" name="Slide Number Placeholder 3"/>
          <p:cNvSpPr>
            <a:spLocks noGrp="1"/>
          </p:cNvSpPr>
          <p:nvPr>
            <p:ph type="sldNum" sz="quarter" idx="12"/>
          </p:nvPr>
        </p:nvSpPr>
        <p:spPr>
          <a:xfrm>
            <a:off x="6400800" y="6324600"/>
            <a:ext cx="2133600" cy="365125"/>
          </a:xfrm>
        </p:spPr>
        <p:txBody>
          <a:bodyPr/>
          <a:lstStyle/>
          <a:p>
            <a:fld id="{992E9E28-AD59-4BBB-8786-01F196210E62}" type="slidenum">
              <a:rPr lang="en-US" smtClean="0"/>
              <a:pPr/>
              <a:t>26</a:t>
            </a:fld>
            <a:endParaRPr lang="en-US" dirty="0"/>
          </a:p>
        </p:txBody>
      </p:sp>
      <p:sp>
        <p:nvSpPr>
          <p:cNvPr id="5" name="Rectangle 4"/>
          <p:cNvSpPr/>
          <p:nvPr/>
        </p:nvSpPr>
        <p:spPr>
          <a:xfrm>
            <a:off x="8458200" y="6400800"/>
            <a:ext cx="6858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762000" y="1066800"/>
            <a:ext cx="7239000" cy="4956586"/>
          </a:xfrm>
          <a:prstGeom prst="rect">
            <a:avLst/>
          </a:prstGeom>
          <a:noFill/>
          <a:ln w="9525">
            <a:noFill/>
            <a:miter lim="800000"/>
            <a:headEnd/>
            <a:tailEnd/>
          </a:ln>
        </p:spPr>
      </p:pic>
      <p:pic>
        <p:nvPicPr>
          <p:cNvPr id="1027" name="Picture 3" descr="C:\DESIGNS\MicroBooNE\tmp\warm_e.gif"/>
          <p:cNvPicPr>
            <a:picLocks noChangeAspect="1" noChangeArrowheads="1"/>
          </p:cNvPicPr>
          <p:nvPr/>
        </p:nvPicPr>
        <p:blipFill>
          <a:blip r:embed="rId4" cstate="print"/>
          <a:srcRect b="15686"/>
          <a:stretch>
            <a:fillRect/>
          </a:stretch>
        </p:blipFill>
        <p:spPr bwMode="auto">
          <a:xfrm>
            <a:off x="381000" y="1066800"/>
            <a:ext cx="3117850" cy="3276600"/>
          </a:xfrm>
          <a:prstGeom prst="rect">
            <a:avLst/>
          </a:prstGeom>
          <a:noFill/>
          <a:ln w="9525">
            <a:noFill/>
            <a:miter lim="800000"/>
            <a:headEnd/>
            <a:tailEnd/>
          </a:ln>
        </p:spPr>
      </p:pic>
      <p:pic>
        <p:nvPicPr>
          <p:cNvPr id="1029" name="Picture 5" descr="C:\DESIGNS\MicroBooNE\tmp\cold_e2.gif"/>
          <p:cNvPicPr>
            <a:picLocks noChangeAspect="1" noChangeArrowheads="1"/>
          </p:cNvPicPr>
          <p:nvPr/>
        </p:nvPicPr>
        <p:blipFill>
          <a:blip r:embed="rId5" cstate="print"/>
          <a:srcRect/>
          <a:stretch>
            <a:fillRect/>
          </a:stretch>
        </p:blipFill>
        <p:spPr bwMode="auto">
          <a:xfrm>
            <a:off x="4705350" y="838200"/>
            <a:ext cx="3371850" cy="5486400"/>
          </a:xfrm>
          <a:prstGeom prst="rect">
            <a:avLst/>
          </a:prstGeom>
          <a:noFill/>
          <a:ln w="9525">
            <a:noFill/>
            <a:miter lim="800000"/>
            <a:headEnd/>
            <a:tailEnd/>
          </a:ln>
        </p:spPr>
      </p:pic>
      <p:sp>
        <p:nvSpPr>
          <p:cNvPr id="10" name="TextBox 9"/>
          <p:cNvSpPr txBox="1">
            <a:spLocks noChangeArrowheads="1"/>
          </p:cNvSpPr>
          <p:nvPr/>
        </p:nvSpPr>
        <p:spPr bwMode="auto">
          <a:xfrm>
            <a:off x="5029200" y="5943600"/>
            <a:ext cx="3200400" cy="304800"/>
          </a:xfrm>
          <a:prstGeom prst="rect">
            <a:avLst/>
          </a:prstGeom>
          <a:noFill/>
          <a:ln w="9525">
            <a:noFill/>
            <a:miter lim="800000"/>
            <a:headEnd/>
            <a:tailEnd/>
          </a:ln>
        </p:spPr>
        <p:txBody>
          <a:bodyPr>
            <a:spAutoFit/>
          </a:bodyPr>
          <a:lstStyle/>
          <a:p>
            <a:r>
              <a:rPr lang="en-US" sz="1400">
                <a:solidFill>
                  <a:srgbClr val="322F31"/>
                </a:solidFill>
                <a:cs typeface="Arial" pitchFamily="34" charset="0"/>
              </a:rPr>
              <a:t>Stacked detectors for large cryostats</a:t>
            </a:r>
          </a:p>
        </p:txBody>
      </p:sp>
      <p:sp>
        <p:nvSpPr>
          <p:cNvPr id="11" name="Title 18"/>
          <p:cNvSpPr txBox="1">
            <a:spLocks/>
          </p:cNvSpPr>
          <p:nvPr/>
        </p:nvSpPr>
        <p:spPr>
          <a:xfrm>
            <a:off x="304800" y="152400"/>
            <a:ext cx="8534400" cy="838200"/>
          </a:xfrm>
          <a:prstGeom prst="rect">
            <a:avLst/>
          </a:prstGeom>
        </p:spPr>
        <p:txBody>
          <a:bodyPr/>
          <a:lstStyle/>
          <a:p>
            <a:pPr eaLnBrk="0" hangingPunct="0">
              <a:defRPr/>
            </a:pPr>
            <a:r>
              <a:rPr lang="en-US" sz="2800" b="1" kern="0" dirty="0" smtClean="0">
                <a:solidFill>
                  <a:srgbClr val="042B7F"/>
                </a:solidFill>
                <a:cs typeface="ＭＳ Ｐゴシック" pitchFamily="-65" charset="-128"/>
              </a:rPr>
              <a:t>Key Technology in Building Large Scale </a:t>
            </a:r>
            <a:r>
              <a:rPr lang="en-US" sz="2800" b="1" kern="0" dirty="0" err="1" smtClean="0">
                <a:solidFill>
                  <a:srgbClr val="042B7F"/>
                </a:solidFill>
                <a:cs typeface="ＭＳ Ｐゴシック" pitchFamily="-65" charset="-128"/>
              </a:rPr>
              <a:t>LArTPC</a:t>
            </a:r>
            <a:r>
              <a:rPr lang="en-US" sz="2800" b="1" kern="0" dirty="0">
                <a:solidFill>
                  <a:srgbClr val="042B7F"/>
                </a:solidFill>
                <a:cs typeface="ＭＳ Ｐゴシック" pitchFamily="-65" charset="-128"/>
              </a:rPr>
              <a:t>: </a:t>
            </a:r>
            <a:r>
              <a:rPr lang="en-US" sz="2800" b="1" kern="0" dirty="0" smtClean="0">
                <a:solidFill>
                  <a:srgbClr val="042B7F"/>
                </a:solidFill>
                <a:cs typeface="ＭＳ Ｐゴシック" pitchFamily="-65" charset="-128"/>
              </a:rPr>
              <a:t>Cold </a:t>
            </a:r>
            <a:r>
              <a:rPr lang="en-US" sz="2800" b="1" kern="0" dirty="0">
                <a:solidFill>
                  <a:srgbClr val="042B7F"/>
                </a:solidFill>
                <a:cs typeface="ＭＳ Ｐゴシック" pitchFamily="-65" charset="-128"/>
              </a:rPr>
              <a:t>Electronics</a:t>
            </a:r>
          </a:p>
        </p:txBody>
      </p:sp>
      <p:sp>
        <p:nvSpPr>
          <p:cNvPr id="14" name="Slide Number Placeholder 16"/>
          <p:cNvSpPr txBox="1">
            <a:spLocks/>
          </p:cNvSpPr>
          <p:nvPr/>
        </p:nvSpPr>
        <p:spPr>
          <a:xfrm>
            <a:off x="76200" y="6629400"/>
            <a:ext cx="457200" cy="228600"/>
          </a:xfrm>
          <a:prstGeom prst="rect">
            <a:avLst/>
          </a:prstGeom>
        </p:spPr>
        <p:txBody>
          <a:bodyPr/>
          <a:lstStyle/>
          <a:p>
            <a:fld id="{5057C650-E188-4C8D-866A-743722B3A7F2}" type="slidenum">
              <a:rPr lang="en-US" sz="1000" i="1">
                <a:solidFill>
                  <a:srgbClr val="322F31"/>
                </a:solidFill>
              </a:rPr>
              <a:pPr/>
              <a:t>27</a:t>
            </a:fld>
            <a:endParaRPr lang="en-US" sz="1000" i="1">
              <a:solidFill>
                <a:srgbClr val="322F31"/>
              </a:solidFill>
            </a:endParaRPr>
          </a:p>
        </p:txBody>
      </p:sp>
      <p:sp>
        <p:nvSpPr>
          <p:cNvPr id="9228" name="Text Box 12"/>
          <p:cNvSpPr txBox="1">
            <a:spLocks noChangeArrowheads="1"/>
          </p:cNvSpPr>
          <p:nvPr/>
        </p:nvSpPr>
        <p:spPr bwMode="auto">
          <a:xfrm>
            <a:off x="457200" y="3962400"/>
            <a:ext cx="4724400" cy="2701925"/>
          </a:xfrm>
          <a:prstGeom prst="rect">
            <a:avLst/>
          </a:prstGeom>
          <a:solidFill>
            <a:schemeClr val="bg1"/>
          </a:solidFill>
          <a:ln w="9525">
            <a:noFill/>
            <a:miter lim="800000"/>
            <a:headEnd/>
            <a:tailEnd/>
          </a:ln>
        </p:spPr>
        <p:txBody>
          <a:bodyPr>
            <a:spAutoFit/>
          </a:bodyPr>
          <a:lstStyle/>
          <a:p>
            <a:pPr>
              <a:spcBef>
                <a:spcPct val="50000"/>
              </a:spcBef>
            </a:pPr>
            <a:r>
              <a:rPr lang="en-US" dirty="0">
                <a:solidFill>
                  <a:srgbClr val="322F31"/>
                </a:solidFill>
              </a:rPr>
              <a:t>Having front-end electronics in the cryostat, close to the wire electrodes yields the best SNR</a:t>
            </a:r>
          </a:p>
          <a:p>
            <a:pPr>
              <a:spcBef>
                <a:spcPct val="50000"/>
              </a:spcBef>
            </a:pPr>
            <a:r>
              <a:rPr lang="en-US" dirty="0">
                <a:solidFill>
                  <a:srgbClr val="322F31"/>
                </a:solidFill>
              </a:rPr>
              <a:t>Highly multiplexed circuits with fewer digital output lines not only greatly reduce the number of cryostat penetrations, but also  give the designers of both the TPC and the cryostat the freedom to choose the optimum configurations </a:t>
            </a:r>
          </a:p>
        </p:txBody>
      </p:sp>
      <p:sp>
        <p:nvSpPr>
          <p:cNvPr id="12" name="TextBox 11"/>
          <p:cNvSpPr txBox="1"/>
          <p:nvPr/>
        </p:nvSpPr>
        <p:spPr>
          <a:xfrm>
            <a:off x="4114800" y="1219200"/>
            <a:ext cx="4038600" cy="2308324"/>
          </a:xfrm>
          <a:prstGeom prst="rect">
            <a:avLst/>
          </a:prstGeom>
          <a:noFill/>
        </p:spPr>
        <p:txBody>
          <a:bodyPr wrap="square" rtlCol="0">
            <a:spAutoFit/>
          </a:bodyPr>
          <a:lstStyle/>
          <a:p>
            <a:r>
              <a:rPr lang="en-US" dirty="0" smtClean="0">
                <a:solidFill>
                  <a:srgbClr val="322F31"/>
                </a:solidFill>
              </a:rPr>
              <a:t>A typical readout configuration with warm electronics:  long cables connect the sense wires to the FEE, resulting in large electronics noise.  To reduce the cable length, one has to implement cold </a:t>
            </a:r>
            <a:r>
              <a:rPr lang="en-US" dirty="0" err="1" smtClean="0">
                <a:solidFill>
                  <a:srgbClr val="322F31"/>
                </a:solidFill>
              </a:rPr>
              <a:t>feedthroughs</a:t>
            </a:r>
            <a:r>
              <a:rPr lang="en-US" dirty="0" smtClean="0">
                <a:solidFill>
                  <a:srgbClr val="322F31"/>
                </a:solidFill>
              </a:rPr>
              <a:t> below the liquid level, which increases the cryostat complexity.</a:t>
            </a:r>
            <a:endParaRPr lang="en-US" dirty="0">
              <a:solidFill>
                <a:srgbClr val="322F31"/>
              </a:solidFill>
            </a:endParaRPr>
          </a:p>
        </p:txBody>
      </p:sp>
      <p:sp>
        <p:nvSpPr>
          <p:cNvPr id="17" name="TextBox 16"/>
          <p:cNvSpPr txBox="1"/>
          <p:nvPr/>
        </p:nvSpPr>
        <p:spPr>
          <a:xfrm>
            <a:off x="1143000" y="5934670"/>
            <a:ext cx="6705600" cy="923330"/>
          </a:xfrm>
          <a:prstGeom prst="rect">
            <a:avLst/>
          </a:prstGeom>
          <a:noFill/>
        </p:spPr>
        <p:txBody>
          <a:bodyPr wrap="square" rtlCol="0">
            <a:spAutoFit/>
          </a:bodyPr>
          <a:lstStyle/>
          <a:p>
            <a:r>
              <a:rPr lang="en-US" dirty="0" smtClean="0">
                <a:solidFill>
                  <a:srgbClr val="C00000"/>
                </a:solidFill>
              </a:rPr>
              <a:t>Noise (ENC) </a:t>
            </a:r>
            <a:r>
              <a:rPr lang="en-US" i="1" dirty="0" err="1" smtClean="0">
                <a:solidFill>
                  <a:srgbClr val="C00000"/>
                </a:solidFill>
              </a:rPr>
              <a:t>vs</a:t>
            </a:r>
            <a:r>
              <a:rPr lang="en-US" dirty="0" smtClean="0">
                <a:solidFill>
                  <a:srgbClr val="C00000"/>
                </a:solidFill>
              </a:rPr>
              <a:t> Sense Wire and Signal Cable Length  -                                   in relation to MIP Signal for 3x3 and 5x5 mm Wire Spacing</a:t>
            </a:r>
          </a:p>
          <a:p>
            <a:endParaRPr lang="en-US"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2050"/>
                                        </p:tgtEl>
                                      </p:cBhvr>
                                      <p:by x="50000" y="50000"/>
                                    </p:animScale>
                                  </p:childTnLst>
                                </p:cTn>
                              </p:par>
                              <p:par>
                                <p:cTn id="7" presetID="49" presetClass="path" presetSubtype="0" accel="50000" decel="50000" fill="hold" nodeType="withEffect">
                                  <p:stCondLst>
                                    <p:cond delay="0"/>
                                  </p:stCondLst>
                                  <p:childTnLst>
                                    <p:animMotion origin="layout" path="M 3.33333E-6 1.85014E-8 L -0.2375 0.28284 " pathEditMode="relative" rAng="0" ptsTypes="AA">
                                      <p:cBhvr>
                                        <p:cTn id="8" dur="1000" fill="hold"/>
                                        <p:tgtEl>
                                          <p:spTgt spid="2050"/>
                                        </p:tgtEl>
                                        <p:attrNameLst>
                                          <p:attrName>ppt_x</p:attrName>
                                          <p:attrName>ppt_y</p:attrName>
                                        </p:attrNameLst>
                                      </p:cBhvr>
                                      <p:rCtr x="-119" y="141"/>
                                    </p:animMotion>
                                  </p:childTnLst>
                                </p:cTn>
                              </p:par>
                              <p:par>
                                <p:cTn id="9" presetID="1" presetClass="entr" presetSubtype="0" fill="hold" nodeType="with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1029"/>
                                        </p:tgtEl>
                                        <p:attrNameLst>
                                          <p:attrName>style.visibility</p:attrName>
                                        </p:attrNameLst>
                                      </p:cBhvr>
                                      <p:to>
                                        <p:strVal val="visible"/>
                                      </p:to>
                                    </p:set>
                                    <p:animEffect transition="in" filter="blinds(horizontal)">
                                      <p:cBhvr>
                                        <p:cTn id="19" dur="500"/>
                                        <p:tgtEl>
                                          <p:spTgt spid="1029"/>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par>
                                <p:cTn id="22" presetID="1" presetClass="exit" presetSubtype="0" fill="hold" grpId="1" nodeType="withEffect">
                                  <p:stCondLst>
                                    <p:cond delay="0"/>
                                  </p:stCondLst>
                                  <p:childTnLst>
                                    <p:set>
                                      <p:cBhvr>
                                        <p:cTn id="23" dur="1" fill="hold">
                                          <p:stCondLst>
                                            <p:cond delay="0"/>
                                          </p:stCondLst>
                                        </p:cTn>
                                        <p:tgtEl>
                                          <p:spTgt spid="12"/>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92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228" grpId="0" animBg="1"/>
      <p:bldP spid="12" grpId="0"/>
      <p:bldP spid="12" grpId="1"/>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 name="Rectangle 1049"/>
          <p:cNvSpPr/>
          <p:nvPr/>
        </p:nvSpPr>
        <p:spPr>
          <a:xfrm>
            <a:off x="152400" y="2438400"/>
            <a:ext cx="381000" cy="22860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52400" y="381000"/>
            <a:ext cx="8763000" cy="639762"/>
          </a:xfrm>
        </p:spPr>
        <p:txBody>
          <a:bodyPr>
            <a:normAutofit fontScale="90000"/>
          </a:bodyPr>
          <a:lstStyle/>
          <a:p>
            <a:r>
              <a:rPr lang="en-US" sz="3200" b="1" dirty="0" smtClean="0">
                <a:solidFill>
                  <a:schemeClr val="tx2">
                    <a:lumMod val="75000"/>
                  </a:schemeClr>
                </a:solidFill>
                <a:latin typeface="Comic Sans MS" pitchFamily="66" charset="0"/>
              </a:rPr>
              <a:t> Readout Electronics Outline for very large TPCs</a:t>
            </a:r>
            <a:endParaRPr lang="en-US" sz="3200" b="1" dirty="0">
              <a:solidFill>
                <a:schemeClr val="tx2">
                  <a:lumMod val="75000"/>
                </a:schemeClr>
              </a:solidFill>
              <a:latin typeface="Comic Sans MS" pitchFamily="66" charset="0"/>
            </a:endParaRPr>
          </a:p>
        </p:txBody>
      </p:sp>
      <p:grpSp>
        <p:nvGrpSpPr>
          <p:cNvPr id="3" name="Group 4"/>
          <p:cNvGrpSpPr>
            <a:grpSpLocks noChangeAspect="1"/>
          </p:cNvGrpSpPr>
          <p:nvPr/>
        </p:nvGrpSpPr>
        <p:grpSpPr bwMode="auto">
          <a:xfrm>
            <a:off x="609600" y="990600"/>
            <a:ext cx="8307388" cy="5759450"/>
            <a:chOff x="287" y="603"/>
            <a:chExt cx="5233" cy="3628"/>
          </a:xfrm>
        </p:grpSpPr>
        <p:sp>
          <p:nvSpPr>
            <p:cNvPr id="3075" name="AutoShape 3"/>
            <p:cNvSpPr>
              <a:spLocks noChangeAspect="1" noChangeArrowheads="1" noTextEdit="1"/>
            </p:cNvSpPr>
            <p:nvPr/>
          </p:nvSpPr>
          <p:spPr bwMode="auto">
            <a:xfrm>
              <a:off x="288" y="603"/>
              <a:ext cx="5232" cy="36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nvGrpSpPr>
            <p:cNvPr id="4" name="Group 205"/>
            <p:cNvGrpSpPr>
              <a:grpSpLocks/>
            </p:cNvGrpSpPr>
            <p:nvPr/>
          </p:nvGrpSpPr>
          <p:grpSpPr bwMode="auto">
            <a:xfrm>
              <a:off x="287" y="703"/>
              <a:ext cx="5101" cy="3199"/>
              <a:chOff x="287" y="703"/>
              <a:chExt cx="5101" cy="3199"/>
            </a:xfrm>
          </p:grpSpPr>
          <p:sp>
            <p:nvSpPr>
              <p:cNvPr id="3077" name="Rectangle 5"/>
              <p:cNvSpPr>
                <a:spLocks noChangeArrowheads="1"/>
              </p:cNvSpPr>
              <p:nvPr/>
            </p:nvSpPr>
            <p:spPr bwMode="auto">
              <a:xfrm>
                <a:off x="298" y="1026"/>
                <a:ext cx="4488" cy="2866"/>
              </a:xfrm>
              <a:prstGeom prst="rect">
                <a:avLst/>
              </a:prstGeom>
              <a:solidFill>
                <a:srgbClr val="F0F8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78" name="Freeform 6"/>
              <p:cNvSpPr>
                <a:spLocks noEditPoints="1"/>
              </p:cNvSpPr>
              <p:nvPr/>
            </p:nvSpPr>
            <p:spPr bwMode="auto">
              <a:xfrm>
                <a:off x="288" y="1016"/>
                <a:ext cx="4507" cy="2886"/>
              </a:xfrm>
              <a:custGeom>
                <a:avLst/>
                <a:gdLst/>
                <a:ahLst/>
                <a:cxnLst>
                  <a:cxn ang="0">
                    <a:pos x="39" y="0"/>
                  </a:cxn>
                  <a:cxn ang="0">
                    <a:pos x="17992" y="0"/>
                  </a:cxn>
                  <a:cxn ang="0">
                    <a:pos x="17992" y="77"/>
                  </a:cxn>
                  <a:cxn ang="0">
                    <a:pos x="39" y="77"/>
                  </a:cxn>
                  <a:cxn ang="0">
                    <a:pos x="39" y="0"/>
                  </a:cxn>
                  <a:cxn ang="0">
                    <a:pos x="17992" y="0"/>
                  </a:cxn>
                  <a:cxn ang="0">
                    <a:pos x="18029" y="0"/>
                  </a:cxn>
                  <a:cxn ang="0">
                    <a:pos x="18029" y="38"/>
                  </a:cxn>
                  <a:cxn ang="0">
                    <a:pos x="17992" y="38"/>
                  </a:cxn>
                  <a:cxn ang="0">
                    <a:pos x="17992" y="0"/>
                  </a:cxn>
                  <a:cxn ang="0">
                    <a:pos x="18029" y="38"/>
                  </a:cxn>
                  <a:cxn ang="0">
                    <a:pos x="18029" y="11504"/>
                  </a:cxn>
                  <a:cxn ang="0">
                    <a:pos x="17952" y="11504"/>
                  </a:cxn>
                  <a:cxn ang="0">
                    <a:pos x="17952" y="38"/>
                  </a:cxn>
                  <a:cxn ang="0">
                    <a:pos x="18029" y="38"/>
                  </a:cxn>
                  <a:cxn ang="0">
                    <a:pos x="18029" y="11504"/>
                  </a:cxn>
                  <a:cxn ang="0">
                    <a:pos x="18029" y="11543"/>
                  </a:cxn>
                  <a:cxn ang="0">
                    <a:pos x="17992" y="11543"/>
                  </a:cxn>
                  <a:cxn ang="0">
                    <a:pos x="17992" y="11504"/>
                  </a:cxn>
                  <a:cxn ang="0">
                    <a:pos x="18029" y="11504"/>
                  </a:cxn>
                  <a:cxn ang="0">
                    <a:pos x="17992" y="11543"/>
                  </a:cxn>
                  <a:cxn ang="0">
                    <a:pos x="39" y="11543"/>
                  </a:cxn>
                  <a:cxn ang="0">
                    <a:pos x="39" y="11466"/>
                  </a:cxn>
                  <a:cxn ang="0">
                    <a:pos x="17992" y="11466"/>
                  </a:cxn>
                  <a:cxn ang="0">
                    <a:pos x="17992" y="11543"/>
                  </a:cxn>
                  <a:cxn ang="0">
                    <a:pos x="39" y="11543"/>
                  </a:cxn>
                  <a:cxn ang="0">
                    <a:pos x="0" y="11543"/>
                  </a:cxn>
                  <a:cxn ang="0">
                    <a:pos x="0" y="11504"/>
                  </a:cxn>
                  <a:cxn ang="0">
                    <a:pos x="39" y="11504"/>
                  </a:cxn>
                  <a:cxn ang="0">
                    <a:pos x="39" y="11543"/>
                  </a:cxn>
                  <a:cxn ang="0">
                    <a:pos x="0" y="11504"/>
                  </a:cxn>
                  <a:cxn ang="0">
                    <a:pos x="0" y="38"/>
                  </a:cxn>
                  <a:cxn ang="0">
                    <a:pos x="77" y="38"/>
                  </a:cxn>
                  <a:cxn ang="0">
                    <a:pos x="77" y="11504"/>
                  </a:cxn>
                  <a:cxn ang="0">
                    <a:pos x="0" y="11504"/>
                  </a:cxn>
                  <a:cxn ang="0">
                    <a:pos x="0" y="38"/>
                  </a:cxn>
                  <a:cxn ang="0">
                    <a:pos x="0" y="0"/>
                  </a:cxn>
                  <a:cxn ang="0">
                    <a:pos x="39" y="0"/>
                  </a:cxn>
                  <a:cxn ang="0">
                    <a:pos x="39" y="38"/>
                  </a:cxn>
                  <a:cxn ang="0">
                    <a:pos x="0" y="38"/>
                  </a:cxn>
                </a:cxnLst>
                <a:rect l="0" t="0" r="r" b="b"/>
                <a:pathLst>
                  <a:path w="18029" h="11543">
                    <a:moveTo>
                      <a:pt x="39" y="0"/>
                    </a:moveTo>
                    <a:lnTo>
                      <a:pt x="17992" y="0"/>
                    </a:lnTo>
                    <a:lnTo>
                      <a:pt x="17992" y="77"/>
                    </a:lnTo>
                    <a:lnTo>
                      <a:pt x="39" y="77"/>
                    </a:lnTo>
                    <a:lnTo>
                      <a:pt x="39" y="0"/>
                    </a:lnTo>
                    <a:close/>
                    <a:moveTo>
                      <a:pt x="17992" y="0"/>
                    </a:moveTo>
                    <a:lnTo>
                      <a:pt x="18029" y="0"/>
                    </a:lnTo>
                    <a:lnTo>
                      <a:pt x="18029" y="38"/>
                    </a:lnTo>
                    <a:lnTo>
                      <a:pt x="17992" y="38"/>
                    </a:lnTo>
                    <a:lnTo>
                      <a:pt x="17992" y="0"/>
                    </a:lnTo>
                    <a:close/>
                    <a:moveTo>
                      <a:pt x="18029" y="38"/>
                    </a:moveTo>
                    <a:lnTo>
                      <a:pt x="18029" y="11504"/>
                    </a:lnTo>
                    <a:lnTo>
                      <a:pt x="17952" y="11504"/>
                    </a:lnTo>
                    <a:lnTo>
                      <a:pt x="17952" y="38"/>
                    </a:lnTo>
                    <a:lnTo>
                      <a:pt x="18029" y="38"/>
                    </a:lnTo>
                    <a:close/>
                    <a:moveTo>
                      <a:pt x="18029" y="11504"/>
                    </a:moveTo>
                    <a:lnTo>
                      <a:pt x="18029" y="11543"/>
                    </a:lnTo>
                    <a:lnTo>
                      <a:pt x="17992" y="11543"/>
                    </a:lnTo>
                    <a:lnTo>
                      <a:pt x="17992" y="11504"/>
                    </a:lnTo>
                    <a:lnTo>
                      <a:pt x="18029" y="11504"/>
                    </a:lnTo>
                    <a:close/>
                    <a:moveTo>
                      <a:pt x="17992" y="11543"/>
                    </a:moveTo>
                    <a:lnTo>
                      <a:pt x="39" y="11543"/>
                    </a:lnTo>
                    <a:lnTo>
                      <a:pt x="39" y="11466"/>
                    </a:lnTo>
                    <a:lnTo>
                      <a:pt x="17992" y="11466"/>
                    </a:lnTo>
                    <a:lnTo>
                      <a:pt x="17992" y="11543"/>
                    </a:lnTo>
                    <a:close/>
                    <a:moveTo>
                      <a:pt x="39" y="11543"/>
                    </a:moveTo>
                    <a:lnTo>
                      <a:pt x="0" y="11543"/>
                    </a:lnTo>
                    <a:lnTo>
                      <a:pt x="0" y="11504"/>
                    </a:lnTo>
                    <a:lnTo>
                      <a:pt x="39" y="11504"/>
                    </a:lnTo>
                    <a:lnTo>
                      <a:pt x="39" y="11543"/>
                    </a:lnTo>
                    <a:close/>
                    <a:moveTo>
                      <a:pt x="0" y="11504"/>
                    </a:moveTo>
                    <a:lnTo>
                      <a:pt x="0" y="38"/>
                    </a:lnTo>
                    <a:lnTo>
                      <a:pt x="77" y="38"/>
                    </a:lnTo>
                    <a:lnTo>
                      <a:pt x="77" y="11504"/>
                    </a:lnTo>
                    <a:lnTo>
                      <a:pt x="0" y="11504"/>
                    </a:lnTo>
                    <a:close/>
                    <a:moveTo>
                      <a:pt x="0" y="38"/>
                    </a:moveTo>
                    <a:lnTo>
                      <a:pt x="0" y="0"/>
                    </a:lnTo>
                    <a:lnTo>
                      <a:pt x="39" y="0"/>
                    </a:lnTo>
                    <a:lnTo>
                      <a:pt x="39" y="38"/>
                    </a:lnTo>
                    <a:lnTo>
                      <a:pt x="0" y="38"/>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79" name="Rectangle 7"/>
              <p:cNvSpPr>
                <a:spLocks noChangeArrowheads="1"/>
              </p:cNvSpPr>
              <p:nvPr/>
            </p:nvSpPr>
            <p:spPr bwMode="auto">
              <a:xfrm>
                <a:off x="487" y="1057"/>
                <a:ext cx="2622" cy="2270"/>
              </a:xfrm>
              <a:prstGeom prst="rect">
                <a:avLst/>
              </a:prstGeom>
              <a:solidFill>
                <a:srgbClr val="FFFCB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80" name="Rectangle 8"/>
              <p:cNvSpPr>
                <a:spLocks noChangeArrowheads="1"/>
              </p:cNvSpPr>
              <p:nvPr/>
            </p:nvSpPr>
            <p:spPr bwMode="auto">
              <a:xfrm>
                <a:off x="487" y="1057"/>
                <a:ext cx="2622" cy="2270"/>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81" name="Line 9"/>
              <p:cNvSpPr>
                <a:spLocks noChangeShapeType="1"/>
              </p:cNvSpPr>
              <p:nvPr/>
            </p:nvSpPr>
            <p:spPr bwMode="auto">
              <a:xfrm flipH="1">
                <a:off x="3271" y="1920"/>
                <a:ext cx="280"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82" name="Line 10"/>
              <p:cNvSpPr>
                <a:spLocks noChangeShapeType="1"/>
              </p:cNvSpPr>
              <p:nvPr/>
            </p:nvSpPr>
            <p:spPr bwMode="auto">
              <a:xfrm flipH="1">
                <a:off x="3271" y="1873"/>
                <a:ext cx="280"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83" name="Line 11"/>
              <p:cNvSpPr>
                <a:spLocks noChangeShapeType="1"/>
              </p:cNvSpPr>
              <p:nvPr/>
            </p:nvSpPr>
            <p:spPr bwMode="auto">
              <a:xfrm flipH="1">
                <a:off x="3271" y="1795"/>
                <a:ext cx="280"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84" name="Line 12"/>
              <p:cNvSpPr>
                <a:spLocks noChangeShapeType="1"/>
              </p:cNvSpPr>
              <p:nvPr/>
            </p:nvSpPr>
            <p:spPr bwMode="auto">
              <a:xfrm flipH="1">
                <a:off x="3271" y="1717"/>
                <a:ext cx="280"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85" name="Line 13"/>
              <p:cNvSpPr>
                <a:spLocks noChangeShapeType="1"/>
              </p:cNvSpPr>
              <p:nvPr/>
            </p:nvSpPr>
            <p:spPr bwMode="auto">
              <a:xfrm flipH="1">
                <a:off x="3271" y="1639"/>
                <a:ext cx="280"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86" name="Line 14"/>
              <p:cNvSpPr>
                <a:spLocks noChangeShapeType="1"/>
              </p:cNvSpPr>
              <p:nvPr/>
            </p:nvSpPr>
            <p:spPr bwMode="auto">
              <a:xfrm flipH="1">
                <a:off x="3271" y="1904"/>
                <a:ext cx="327"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87" name="Line 15"/>
              <p:cNvSpPr>
                <a:spLocks noChangeShapeType="1"/>
              </p:cNvSpPr>
              <p:nvPr/>
            </p:nvSpPr>
            <p:spPr bwMode="auto">
              <a:xfrm flipH="1">
                <a:off x="3271" y="1842"/>
                <a:ext cx="327"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88" name="Line 16"/>
              <p:cNvSpPr>
                <a:spLocks noChangeShapeType="1"/>
              </p:cNvSpPr>
              <p:nvPr/>
            </p:nvSpPr>
            <p:spPr bwMode="auto">
              <a:xfrm flipH="1">
                <a:off x="3271" y="1764"/>
                <a:ext cx="327"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89" name="Line 17"/>
              <p:cNvSpPr>
                <a:spLocks noChangeShapeType="1"/>
              </p:cNvSpPr>
              <p:nvPr/>
            </p:nvSpPr>
            <p:spPr bwMode="auto">
              <a:xfrm flipH="1">
                <a:off x="3271" y="1686"/>
                <a:ext cx="327"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90" name="Line 18"/>
              <p:cNvSpPr>
                <a:spLocks noChangeShapeType="1"/>
              </p:cNvSpPr>
              <p:nvPr/>
            </p:nvSpPr>
            <p:spPr bwMode="auto">
              <a:xfrm flipH="1">
                <a:off x="3271" y="1608"/>
                <a:ext cx="327"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91" name="Line 19"/>
              <p:cNvSpPr>
                <a:spLocks noChangeShapeType="1"/>
              </p:cNvSpPr>
              <p:nvPr/>
            </p:nvSpPr>
            <p:spPr bwMode="auto">
              <a:xfrm flipH="1">
                <a:off x="3271" y="1889"/>
                <a:ext cx="374"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92" name="Line 20"/>
              <p:cNvSpPr>
                <a:spLocks noChangeShapeType="1"/>
              </p:cNvSpPr>
              <p:nvPr/>
            </p:nvSpPr>
            <p:spPr bwMode="auto">
              <a:xfrm flipH="1">
                <a:off x="3271" y="1811"/>
                <a:ext cx="374"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93" name="Line 21"/>
              <p:cNvSpPr>
                <a:spLocks noChangeShapeType="1"/>
              </p:cNvSpPr>
              <p:nvPr/>
            </p:nvSpPr>
            <p:spPr bwMode="auto">
              <a:xfrm flipH="1">
                <a:off x="3271" y="1733"/>
                <a:ext cx="374"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94" name="Line 22"/>
              <p:cNvSpPr>
                <a:spLocks noChangeShapeType="1"/>
              </p:cNvSpPr>
              <p:nvPr/>
            </p:nvSpPr>
            <p:spPr bwMode="auto">
              <a:xfrm flipH="1">
                <a:off x="3271" y="1655"/>
                <a:ext cx="374"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95" name="Line 23"/>
              <p:cNvSpPr>
                <a:spLocks noChangeShapeType="1"/>
              </p:cNvSpPr>
              <p:nvPr/>
            </p:nvSpPr>
            <p:spPr bwMode="auto">
              <a:xfrm flipH="1">
                <a:off x="3271" y="1577"/>
                <a:ext cx="374"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96" name="Line 24"/>
              <p:cNvSpPr>
                <a:spLocks noChangeShapeType="1"/>
              </p:cNvSpPr>
              <p:nvPr/>
            </p:nvSpPr>
            <p:spPr bwMode="auto">
              <a:xfrm flipH="1">
                <a:off x="3271" y="1858"/>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97" name="Line 25"/>
              <p:cNvSpPr>
                <a:spLocks noChangeShapeType="1"/>
              </p:cNvSpPr>
              <p:nvPr/>
            </p:nvSpPr>
            <p:spPr bwMode="auto">
              <a:xfrm flipH="1">
                <a:off x="3271" y="1780"/>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98" name="Line 26"/>
              <p:cNvSpPr>
                <a:spLocks noChangeShapeType="1"/>
              </p:cNvSpPr>
              <p:nvPr/>
            </p:nvSpPr>
            <p:spPr bwMode="auto">
              <a:xfrm flipH="1">
                <a:off x="3271" y="1702"/>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99" name="Line 27"/>
              <p:cNvSpPr>
                <a:spLocks noChangeShapeType="1"/>
              </p:cNvSpPr>
              <p:nvPr/>
            </p:nvSpPr>
            <p:spPr bwMode="auto">
              <a:xfrm flipH="1">
                <a:off x="3271" y="1623"/>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00" name="Line 28"/>
              <p:cNvSpPr>
                <a:spLocks noChangeShapeType="1"/>
              </p:cNvSpPr>
              <p:nvPr/>
            </p:nvSpPr>
            <p:spPr bwMode="auto">
              <a:xfrm flipH="1">
                <a:off x="3271" y="1561"/>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01" name="Line 29"/>
              <p:cNvSpPr>
                <a:spLocks noChangeShapeType="1"/>
              </p:cNvSpPr>
              <p:nvPr/>
            </p:nvSpPr>
            <p:spPr bwMode="auto">
              <a:xfrm flipH="1">
                <a:off x="3271" y="1827"/>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02" name="Line 30"/>
              <p:cNvSpPr>
                <a:spLocks noChangeShapeType="1"/>
              </p:cNvSpPr>
              <p:nvPr/>
            </p:nvSpPr>
            <p:spPr bwMode="auto">
              <a:xfrm flipH="1">
                <a:off x="3271" y="1748"/>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03" name="Line 31"/>
              <p:cNvSpPr>
                <a:spLocks noChangeShapeType="1"/>
              </p:cNvSpPr>
              <p:nvPr/>
            </p:nvSpPr>
            <p:spPr bwMode="auto">
              <a:xfrm flipH="1">
                <a:off x="3271" y="1670"/>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04" name="Line 32"/>
              <p:cNvSpPr>
                <a:spLocks noChangeShapeType="1"/>
              </p:cNvSpPr>
              <p:nvPr/>
            </p:nvSpPr>
            <p:spPr bwMode="auto">
              <a:xfrm flipH="1">
                <a:off x="3271" y="1592"/>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05" name="Line 33"/>
              <p:cNvSpPr>
                <a:spLocks noChangeShapeType="1"/>
              </p:cNvSpPr>
              <p:nvPr/>
            </p:nvSpPr>
            <p:spPr bwMode="auto">
              <a:xfrm flipH="1">
                <a:off x="3271" y="1546"/>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06" name="Rectangle 34"/>
              <p:cNvSpPr>
                <a:spLocks noChangeArrowheads="1"/>
              </p:cNvSpPr>
              <p:nvPr/>
            </p:nvSpPr>
            <p:spPr bwMode="auto">
              <a:xfrm>
                <a:off x="3233" y="2068"/>
                <a:ext cx="13" cy="1684"/>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07" name="Rectangle 35"/>
              <p:cNvSpPr>
                <a:spLocks noChangeArrowheads="1"/>
              </p:cNvSpPr>
              <p:nvPr/>
            </p:nvSpPr>
            <p:spPr bwMode="auto">
              <a:xfrm>
                <a:off x="3239" y="2062"/>
                <a:ext cx="432"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08" name="Rectangle 36"/>
              <p:cNvSpPr>
                <a:spLocks noChangeArrowheads="1"/>
              </p:cNvSpPr>
              <p:nvPr/>
            </p:nvSpPr>
            <p:spPr bwMode="auto">
              <a:xfrm>
                <a:off x="2803" y="2185"/>
                <a:ext cx="348" cy="12"/>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09" name="Rectangle 37"/>
              <p:cNvSpPr>
                <a:spLocks noChangeArrowheads="1"/>
              </p:cNvSpPr>
              <p:nvPr/>
            </p:nvSpPr>
            <p:spPr bwMode="auto">
              <a:xfrm>
                <a:off x="2079" y="1097"/>
                <a:ext cx="1055"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16 channel mixed signal</a:t>
                </a:r>
                <a:endParaRPr lang="en-US" dirty="0" smtClean="0">
                  <a:solidFill>
                    <a:prstClr val="black"/>
                  </a:solidFill>
                  <a:latin typeface="Arial" pitchFamily="34" charset="0"/>
                </a:endParaRPr>
              </a:p>
            </p:txBody>
          </p:sp>
          <p:sp>
            <p:nvSpPr>
              <p:cNvPr id="3110" name="Rectangle 38"/>
              <p:cNvSpPr>
                <a:spLocks noChangeArrowheads="1"/>
              </p:cNvSpPr>
              <p:nvPr/>
            </p:nvSpPr>
            <p:spPr bwMode="auto">
              <a:xfrm>
                <a:off x="2171" y="1206"/>
                <a:ext cx="873"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C00000"/>
                    </a:solidFill>
                    <a:latin typeface="Arial" pitchFamily="34" charset="0"/>
                  </a:rPr>
                  <a:t>Front End ASIC (x8)</a:t>
                </a:r>
                <a:endParaRPr lang="en-US" dirty="0" smtClean="0">
                  <a:solidFill>
                    <a:prstClr val="black"/>
                  </a:solidFill>
                  <a:latin typeface="Arial" pitchFamily="34" charset="0"/>
                </a:endParaRPr>
              </a:p>
            </p:txBody>
          </p:sp>
          <p:sp>
            <p:nvSpPr>
              <p:cNvPr id="3111" name="Rectangle 39"/>
              <p:cNvSpPr>
                <a:spLocks noChangeArrowheads="1"/>
              </p:cNvSpPr>
              <p:nvPr/>
            </p:nvSpPr>
            <p:spPr bwMode="auto">
              <a:xfrm>
                <a:off x="2323" y="2812"/>
                <a:ext cx="729"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b="1" dirty="0" smtClean="0">
                    <a:solidFill>
                      <a:srgbClr val="000000"/>
                    </a:solidFill>
                    <a:latin typeface="Arial" pitchFamily="34" charset="0"/>
                  </a:rPr>
                  <a:t>CM or LV differential</a:t>
                </a:r>
                <a:endParaRPr lang="en-US" dirty="0" smtClean="0">
                  <a:solidFill>
                    <a:prstClr val="black"/>
                  </a:solidFill>
                  <a:latin typeface="Arial" pitchFamily="34" charset="0"/>
                </a:endParaRPr>
              </a:p>
            </p:txBody>
          </p:sp>
          <p:sp>
            <p:nvSpPr>
              <p:cNvPr id="3112" name="Rectangle 40"/>
              <p:cNvSpPr>
                <a:spLocks noChangeArrowheads="1"/>
              </p:cNvSpPr>
              <p:nvPr/>
            </p:nvSpPr>
            <p:spPr bwMode="auto">
              <a:xfrm>
                <a:off x="2397" y="2891"/>
                <a:ext cx="57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b="1" dirty="0" smtClean="0">
                    <a:solidFill>
                      <a:srgbClr val="000000"/>
                    </a:solidFill>
                    <a:latin typeface="Arial" pitchFamily="34" charset="0"/>
                  </a:rPr>
                  <a:t>digital signaling</a:t>
                </a:r>
                <a:endParaRPr lang="en-US" dirty="0" smtClean="0">
                  <a:solidFill>
                    <a:prstClr val="black"/>
                  </a:solidFill>
                  <a:latin typeface="Arial" pitchFamily="34" charset="0"/>
                </a:endParaRPr>
              </a:p>
            </p:txBody>
          </p:sp>
          <p:sp>
            <p:nvSpPr>
              <p:cNvPr id="3113" name="Rectangle 41"/>
              <p:cNvSpPr>
                <a:spLocks noChangeArrowheads="1"/>
              </p:cNvSpPr>
              <p:nvPr/>
            </p:nvSpPr>
            <p:spPr bwMode="auto">
              <a:xfrm>
                <a:off x="2527" y="2972"/>
                <a:ext cx="324"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C00000"/>
                    </a:solidFill>
                    <a:latin typeface="Arial" pitchFamily="34" charset="0"/>
                  </a:rPr>
                  <a:t>1 Mb/s</a:t>
                </a:r>
                <a:endParaRPr lang="en-US" dirty="0" smtClean="0">
                  <a:solidFill>
                    <a:prstClr val="black"/>
                  </a:solidFill>
                  <a:latin typeface="Arial" pitchFamily="34" charset="0"/>
                </a:endParaRPr>
              </a:p>
            </p:txBody>
          </p:sp>
          <p:sp>
            <p:nvSpPr>
              <p:cNvPr id="3114" name="Rectangle 42"/>
              <p:cNvSpPr>
                <a:spLocks noChangeArrowheads="1"/>
              </p:cNvSpPr>
              <p:nvPr/>
            </p:nvSpPr>
            <p:spPr bwMode="auto">
              <a:xfrm>
                <a:off x="3584" y="1117"/>
                <a:ext cx="932" cy="18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900" b="1" i="1" dirty="0" smtClean="0">
                    <a:solidFill>
                      <a:srgbClr val="000099"/>
                    </a:solidFill>
                    <a:latin typeface="Arial" pitchFamily="34" charset="0"/>
                  </a:rPr>
                  <a:t>LAr Cryostat</a:t>
                </a:r>
                <a:endParaRPr lang="en-US" dirty="0" smtClean="0">
                  <a:solidFill>
                    <a:prstClr val="black"/>
                  </a:solidFill>
                  <a:latin typeface="Arial" pitchFamily="34" charset="0"/>
                </a:endParaRPr>
              </a:p>
            </p:txBody>
          </p:sp>
          <p:sp>
            <p:nvSpPr>
              <p:cNvPr id="3115" name="Rectangle 43"/>
              <p:cNvSpPr>
                <a:spLocks noChangeArrowheads="1"/>
              </p:cNvSpPr>
              <p:nvPr/>
            </p:nvSpPr>
            <p:spPr bwMode="auto">
              <a:xfrm>
                <a:off x="344" y="1293"/>
                <a:ext cx="204"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16" name="Freeform 44"/>
              <p:cNvSpPr>
                <a:spLocks/>
              </p:cNvSpPr>
              <p:nvPr/>
            </p:nvSpPr>
            <p:spPr bwMode="auto">
              <a:xfrm>
                <a:off x="3968" y="1799"/>
                <a:ext cx="1216" cy="13"/>
              </a:xfrm>
              <a:custGeom>
                <a:avLst/>
                <a:gdLst/>
                <a:ahLst/>
                <a:cxnLst>
                  <a:cxn ang="0">
                    <a:pos x="4863" y="26"/>
                  </a:cxn>
                  <a:cxn ang="0">
                    <a:pos x="4837" y="0"/>
                  </a:cxn>
                  <a:cxn ang="0">
                    <a:pos x="0" y="0"/>
                  </a:cxn>
                  <a:cxn ang="0">
                    <a:pos x="0" y="51"/>
                  </a:cxn>
                  <a:cxn ang="0">
                    <a:pos x="4837" y="51"/>
                  </a:cxn>
                  <a:cxn ang="0">
                    <a:pos x="4863" y="26"/>
                  </a:cxn>
                </a:cxnLst>
                <a:rect l="0" t="0" r="r" b="b"/>
                <a:pathLst>
                  <a:path w="4863" h="51">
                    <a:moveTo>
                      <a:pt x="4863" y="26"/>
                    </a:moveTo>
                    <a:lnTo>
                      <a:pt x="4837" y="0"/>
                    </a:lnTo>
                    <a:lnTo>
                      <a:pt x="0" y="0"/>
                    </a:lnTo>
                    <a:lnTo>
                      <a:pt x="0" y="51"/>
                    </a:lnTo>
                    <a:lnTo>
                      <a:pt x="4837" y="51"/>
                    </a:lnTo>
                    <a:lnTo>
                      <a:pt x="4863" y="26"/>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17" name="Freeform 45"/>
              <p:cNvSpPr>
                <a:spLocks/>
              </p:cNvSpPr>
              <p:nvPr/>
            </p:nvSpPr>
            <p:spPr bwMode="auto">
              <a:xfrm>
                <a:off x="5177" y="1806"/>
                <a:ext cx="7" cy="6"/>
              </a:xfrm>
              <a:custGeom>
                <a:avLst/>
                <a:gdLst/>
                <a:ahLst/>
                <a:cxnLst>
                  <a:cxn ang="0">
                    <a:pos x="26" y="0"/>
                  </a:cxn>
                  <a:cxn ang="0">
                    <a:pos x="26" y="25"/>
                  </a:cxn>
                  <a:cxn ang="0">
                    <a:pos x="0" y="25"/>
                  </a:cxn>
                  <a:cxn ang="0">
                    <a:pos x="26" y="0"/>
                  </a:cxn>
                </a:cxnLst>
                <a:rect l="0" t="0" r="r" b="b"/>
                <a:pathLst>
                  <a:path w="26" h="25">
                    <a:moveTo>
                      <a:pt x="26" y="0"/>
                    </a:moveTo>
                    <a:lnTo>
                      <a:pt x="26" y="25"/>
                    </a:lnTo>
                    <a:lnTo>
                      <a:pt x="0" y="25"/>
                    </a:lnTo>
                    <a:lnTo>
                      <a:pt x="26"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18" name="Freeform 46"/>
              <p:cNvSpPr>
                <a:spLocks/>
              </p:cNvSpPr>
              <p:nvPr/>
            </p:nvSpPr>
            <p:spPr bwMode="auto">
              <a:xfrm>
                <a:off x="5171" y="1090"/>
                <a:ext cx="17" cy="716"/>
              </a:xfrm>
              <a:custGeom>
                <a:avLst/>
                <a:gdLst/>
                <a:ahLst/>
                <a:cxnLst>
                  <a:cxn ang="0">
                    <a:pos x="17" y="0"/>
                  </a:cxn>
                  <a:cxn ang="0">
                    <a:pos x="0" y="2861"/>
                  </a:cxn>
                  <a:cxn ang="0">
                    <a:pos x="51" y="2861"/>
                  </a:cxn>
                  <a:cxn ang="0">
                    <a:pos x="68" y="0"/>
                  </a:cxn>
                  <a:cxn ang="0">
                    <a:pos x="17" y="0"/>
                  </a:cxn>
                </a:cxnLst>
                <a:rect l="0" t="0" r="r" b="b"/>
                <a:pathLst>
                  <a:path w="68" h="2861">
                    <a:moveTo>
                      <a:pt x="17" y="0"/>
                    </a:moveTo>
                    <a:lnTo>
                      <a:pt x="0" y="2861"/>
                    </a:lnTo>
                    <a:lnTo>
                      <a:pt x="51" y="2861"/>
                    </a:lnTo>
                    <a:lnTo>
                      <a:pt x="68" y="0"/>
                    </a:lnTo>
                    <a:lnTo>
                      <a:pt x="17"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19" name="Freeform 47"/>
              <p:cNvSpPr>
                <a:spLocks/>
              </p:cNvSpPr>
              <p:nvPr/>
            </p:nvSpPr>
            <p:spPr bwMode="auto">
              <a:xfrm>
                <a:off x="5143" y="1045"/>
                <a:ext cx="77" cy="90"/>
              </a:xfrm>
              <a:custGeom>
                <a:avLst/>
                <a:gdLst/>
                <a:ahLst/>
                <a:cxnLst>
                  <a:cxn ang="0">
                    <a:pos x="0" y="360"/>
                  </a:cxn>
                  <a:cxn ang="0">
                    <a:pos x="6" y="356"/>
                  </a:cxn>
                  <a:cxn ang="0">
                    <a:pos x="14" y="353"/>
                  </a:cxn>
                  <a:cxn ang="0">
                    <a:pos x="22" y="349"/>
                  </a:cxn>
                  <a:cxn ang="0">
                    <a:pos x="29" y="346"/>
                  </a:cxn>
                  <a:cxn ang="0">
                    <a:pos x="37" y="344"/>
                  </a:cxn>
                  <a:cxn ang="0">
                    <a:pos x="43" y="341"/>
                  </a:cxn>
                  <a:cxn ang="0">
                    <a:pos x="51" y="339"/>
                  </a:cxn>
                  <a:cxn ang="0">
                    <a:pos x="57" y="336"/>
                  </a:cxn>
                  <a:cxn ang="0">
                    <a:pos x="65" y="333"/>
                  </a:cxn>
                  <a:cxn ang="0">
                    <a:pos x="72" y="332"/>
                  </a:cxn>
                  <a:cxn ang="0">
                    <a:pos x="80" y="331"/>
                  </a:cxn>
                  <a:cxn ang="0">
                    <a:pos x="86" y="328"/>
                  </a:cxn>
                  <a:cxn ang="0">
                    <a:pos x="94" y="327"/>
                  </a:cxn>
                  <a:cxn ang="0">
                    <a:pos x="101" y="326"/>
                  </a:cxn>
                  <a:cxn ang="0">
                    <a:pos x="108" y="324"/>
                  </a:cxn>
                  <a:cxn ang="0">
                    <a:pos x="116" y="324"/>
                  </a:cxn>
                  <a:cxn ang="0">
                    <a:pos x="123" y="323"/>
                  </a:cxn>
                  <a:cxn ang="0">
                    <a:pos x="131" y="323"/>
                  </a:cxn>
                  <a:cxn ang="0">
                    <a:pos x="137" y="322"/>
                  </a:cxn>
                  <a:cxn ang="0">
                    <a:pos x="145" y="322"/>
                  </a:cxn>
                  <a:cxn ang="0">
                    <a:pos x="152" y="322"/>
                  </a:cxn>
                  <a:cxn ang="0">
                    <a:pos x="159" y="322"/>
                  </a:cxn>
                  <a:cxn ang="0">
                    <a:pos x="166" y="322"/>
                  </a:cxn>
                  <a:cxn ang="0">
                    <a:pos x="174" y="323"/>
                  </a:cxn>
                  <a:cxn ang="0">
                    <a:pos x="180" y="323"/>
                  </a:cxn>
                  <a:cxn ang="0">
                    <a:pos x="188" y="324"/>
                  </a:cxn>
                  <a:cxn ang="0">
                    <a:pos x="195" y="324"/>
                  </a:cxn>
                  <a:cxn ang="0">
                    <a:pos x="203" y="326"/>
                  </a:cxn>
                  <a:cxn ang="0">
                    <a:pos x="209" y="327"/>
                  </a:cxn>
                  <a:cxn ang="0">
                    <a:pos x="217" y="328"/>
                  </a:cxn>
                  <a:cxn ang="0">
                    <a:pos x="224" y="329"/>
                  </a:cxn>
                  <a:cxn ang="0">
                    <a:pos x="231" y="332"/>
                  </a:cxn>
                  <a:cxn ang="0">
                    <a:pos x="238" y="333"/>
                  </a:cxn>
                  <a:cxn ang="0">
                    <a:pos x="246" y="336"/>
                  </a:cxn>
                  <a:cxn ang="0">
                    <a:pos x="254" y="339"/>
                  </a:cxn>
                  <a:cxn ang="0">
                    <a:pos x="260" y="340"/>
                  </a:cxn>
                  <a:cxn ang="0">
                    <a:pos x="268" y="343"/>
                  </a:cxn>
                  <a:cxn ang="0">
                    <a:pos x="275" y="346"/>
                  </a:cxn>
                  <a:cxn ang="0">
                    <a:pos x="282" y="349"/>
                  </a:cxn>
                  <a:cxn ang="0">
                    <a:pos x="289" y="352"/>
                  </a:cxn>
                  <a:cxn ang="0">
                    <a:pos x="297" y="356"/>
                  </a:cxn>
                  <a:cxn ang="0">
                    <a:pos x="303" y="358"/>
                  </a:cxn>
                  <a:cxn ang="0">
                    <a:pos x="157" y="0"/>
                  </a:cxn>
                </a:cxnLst>
                <a:rect l="0" t="0" r="r" b="b"/>
                <a:pathLst>
                  <a:path w="309" h="361">
                    <a:moveTo>
                      <a:pt x="157" y="0"/>
                    </a:moveTo>
                    <a:lnTo>
                      <a:pt x="0" y="360"/>
                    </a:lnTo>
                    <a:lnTo>
                      <a:pt x="0" y="360"/>
                    </a:lnTo>
                    <a:lnTo>
                      <a:pt x="2" y="358"/>
                    </a:lnTo>
                    <a:lnTo>
                      <a:pt x="5" y="357"/>
                    </a:lnTo>
                    <a:lnTo>
                      <a:pt x="6" y="356"/>
                    </a:lnTo>
                    <a:lnTo>
                      <a:pt x="9" y="354"/>
                    </a:lnTo>
                    <a:lnTo>
                      <a:pt x="12" y="353"/>
                    </a:lnTo>
                    <a:lnTo>
                      <a:pt x="14" y="353"/>
                    </a:lnTo>
                    <a:lnTo>
                      <a:pt x="17" y="352"/>
                    </a:lnTo>
                    <a:lnTo>
                      <a:pt x="19" y="350"/>
                    </a:lnTo>
                    <a:lnTo>
                      <a:pt x="22" y="349"/>
                    </a:lnTo>
                    <a:lnTo>
                      <a:pt x="23" y="348"/>
                    </a:lnTo>
                    <a:lnTo>
                      <a:pt x="26" y="348"/>
                    </a:lnTo>
                    <a:lnTo>
                      <a:pt x="29" y="346"/>
                    </a:lnTo>
                    <a:lnTo>
                      <a:pt x="31" y="345"/>
                    </a:lnTo>
                    <a:lnTo>
                      <a:pt x="34" y="344"/>
                    </a:lnTo>
                    <a:lnTo>
                      <a:pt x="37" y="344"/>
                    </a:lnTo>
                    <a:lnTo>
                      <a:pt x="38" y="343"/>
                    </a:lnTo>
                    <a:lnTo>
                      <a:pt x="40" y="341"/>
                    </a:lnTo>
                    <a:lnTo>
                      <a:pt x="43" y="341"/>
                    </a:lnTo>
                    <a:lnTo>
                      <a:pt x="46" y="340"/>
                    </a:lnTo>
                    <a:lnTo>
                      <a:pt x="48" y="339"/>
                    </a:lnTo>
                    <a:lnTo>
                      <a:pt x="51" y="339"/>
                    </a:lnTo>
                    <a:lnTo>
                      <a:pt x="54" y="337"/>
                    </a:lnTo>
                    <a:lnTo>
                      <a:pt x="55" y="337"/>
                    </a:lnTo>
                    <a:lnTo>
                      <a:pt x="57" y="336"/>
                    </a:lnTo>
                    <a:lnTo>
                      <a:pt x="60" y="336"/>
                    </a:lnTo>
                    <a:lnTo>
                      <a:pt x="63" y="335"/>
                    </a:lnTo>
                    <a:lnTo>
                      <a:pt x="65" y="333"/>
                    </a:lnTo>
                    <a:lnTo>
                      <a:pt x="68" y="333"/>
                    </a:lnTo>
                    <a:lnTo>
                      <a:pt x="69" y="332"/>
                    </a:lnTo>
                    <a:lnTo>
                      <a:pt x="72" y="332"/>
                    </a:lnTo>
                    <a:lnTo>
                      <a:pt x="74" y="332"/>
                    </a:lnTo>
                    <a:lnTo>
                      <a:pt x="77" y="331"/>
                    </a:lnTo>
                    <a:lnTo>
                      <a:pt x="80" y="331"/>
                    </a:lnTo>
                    <a:lnTo>
                      <a:pt x="82" y="329"/>
                    </a:lnTo>
                    <a:lnTo>
                      <a:pt x="85" y="329"/>
                    </a:lnTo>
                    <a:lnTo>
                      <a:pt x="86" y="328"/>
                    </a:lnTo>
                    <a:lnTo>
                      <a:pt x="89" y="328"/>
                    </a:lnTo>
                    <a:lnTo>
                      <a:pt x="91" y="328"/>
                    </a:lnTo>
                    <a:lnTo>
                      <a:pt x="94" y="327"/>
                    </a:lnTo>
                    <a:lnTo>
                      <a:pt x="97" y="327"/>
                    </a:lnTo>
                    <a:lnTo>
                      <a:pt x="99" y="327"/>
                    </a:lnTo>
                    <a:lnTo>
                      <a:pt x="101" y="326"/>
                    </a:lnTo>
                    <a:lnTo>
                      <a:pt x="103" y="326"/>
                    </a:lnTo>
                    <a:lnTo>
                      <a:pt x="106" y="326"/>
                    </a:lnTo>
                    <a:lnTo>
                      <a:pt x="108" y="324"/>
                    </a:lnTo>
                    <a:lnTo>
                      <a:pt x="111" y="324"/>
                    </a:lnTo>
                    <a:lnTo>
                      <a:pt x="114" y="324"/>
                    </a:lnTo>
                    <a:lnTo>
                      <a:pt x="116" y="324"/>
                    </a:lnTo>
                    <a:lnTo>
                      <a:pt x="118" y="323"/>
                    </a:lnTo>
                    <a:lnTo>
                      <a:pt x="120" y="323"/>
                    </a:lnTo>
                    <a:lnTo>
                      <a:pt x="123" y="323"/>
                    </a:lnTo>
                    <a:lnTo>
                      <a:pt x="125" y="323"/>
                    </a:lnTo>
                    <a:lnTo>
                      <a:pt x="128" y="323"/>
                    </a:lnTo>
                    <a:lnTo>
                      <a:pt x="131" y="323"/>
                    </a:lnTo>
                    <a:lnTo>
                      <a:pt x="132" y="323"/>
                    </a:lnTo>
                    <a:lnTo>
                      <a:pt x="135" y="322"/>
                    </a:lnTo>
                    <a:lnTo>
                      <a:pt x="137" y="322"/>
                    </a:lnTo>
                    <a:lnTo>
                      <a:pt x="140" y="322"/>
                    </a:lnTo>
                    <a:lnTo>
                      <a:pt x="142" y="322"/>
                    </a:lnTo>
                    <a:lnTo>
                      <a:pt x="145" y="322"/>
                    </a:lnTo>
                    <a:lnTo>
                      <a:pt x="146" y="322"/>
                    </a:lnTo>
                    <a:lnTo>
                      <a:pt x="149" y="322"/>
                    </a:lnTo>
                    <a:lnTo>
                      <a:pt x="152" y="322"/>
                    </a:lnTo>
                    <a:lnTo>
                      <a:pt x="154" y="322"/>
                    </a:lnTo>
                    <a:lnTo>
                      <a:pt x="157" y="322"/>
                    </a:lnTo>
                    <a:lnTo>
                      <a:pt x="159" y="322"/>
                    </a:lnTo>
                    <a:lnTo>
                      <a:pt x="162" y="322"/>
                    </a:lnTo>
                    <a:lnTo>
                      <a:pt x="163" y="322"/>
                    </a:lnTo>
                    <a:lnTo>
                      <a:pt x="166" y="322"/>
                    </a:lnTo>
                    <a:lnTo>
                      <a:pt x="169" y="322"/>
                    </a:lnTo>
                    <a:lnTo>
                      <a:pt x="171" y="322"/>
                    </a:lnTo>
                    <a:lnTo>
                      <a:pt x="174" y="323"/>
                    </a:lnTo>
                    <a:lnTo>
                      <a:pt x="176" y="323"/>
                    </a:lnTo>
                    <a:lnTo>
                      <a:pt x="178" y="323"/>
                    </a:lnTo>
                    <a:lnTo>
                      <a:pt x="180" y="323"/>
                    </a:lnTo>
                    <a:lnTo>
                      <a:pt x="183" y="323"/>
                    </a:lnTo>
                    <a:lnTo>
                      <a:pt x="186" y="323"/>
                    </a:lnTo>
                    <a:lnTo>
                      <a:pt x="188" y="324"/>
                    </a:lnTo>
                    <a:lnTo>
                      <a:pt x="191" y="324"/>
                    </a:lnTo>
                    <a:lnTo>
                      <a:pt x="192" y="324"/>
                    </a:lnTo>
                    <a:lnTo>
                      <a:pt x="195" y="324"/>
                    </a:lnTo>
                    <a:lnTo>
                      <a:pt x="197" y="326"/>
                    </a:lnTo>
                    <a:lnTo>
                      <a:pt x="200" y="326"/>
                    </a:lnTo>
                    <a:lnTo>
                      <a:pt x="203" y="326"/>
                    </a:lnTo>
                    <a:lnTo>
                      <a:pt x="205" y="326"/>
                    </a:lnTo>
                    <a:lnTo>
                      <a:pt x="208" y="327"/>
                    </a:lnTo>
                    <a:lnTo>
                      <a:pt x="209" y="327"/>
                    </a:lnTo>
                    <a:lnTo>
                      <a:pt x="212" y="327"/>
                    </a:lnTo>
                    <a:lnTo>
                      <a:pt x="214" y="328"/>
                    </a:lnTo>
                    <a:lnTo>
                      <a:pt x="217" y="328"/>
                    </a:lnTo>
                    <a:lnTo>
                      <a:pt x="220" y="329"/>
                    </a:lnTo>
                    <a:lnTo>
                      <a:pt x="222" y="329"/>
                    </a:lnTo>
                    <a:lnTo>
                      <a:pt x="224" y="329"/>
                    </a:lnTo>
                    <a:lnTo>
                      <a:pt x="226" y="331"/>
                    </a:lnTo>
                    <a:lnTo>
                      <a:pt x="229" y="331"/>
                    </a:lnTo>
                    <a:lnTo>
                      <a:pt x="231" y="332"/>
                    </a:lnTo>
                    <a:lnTo>
                      <a:pt x="234" y="332"/>
                    </a:lnTo>
                    <a:lnTo>
                      <a:pt x="237" y="333"/>
                    </a:lnTo>
                    <a:lnTo>
                      <a:pt x="238" y="333"/>
                    </a:lnTo>
                    <a:lnTo>
                      <a:pt x="241" y="335"/>
                    </a:lnTo>
                    <a:lnTo>
                      <a:pt x="243" y="335"/>
                    </a:lnTo>
                    <a:lnTo>
                      <a:pt x="246" y="336"/>
                    </a:lnTo>
                    <a:lnTo>
                      <a:pt x="248" y="336"/>
                    </a:lnTo>
                    <a:lnTo>
                      <a:pt x="251" y="337"/>
                    </a:lnTo>
                    <a:lnTo>
                      <a:pt x="254" y="339"/>
                    </a:lnTo>
                    <a:lnTo>
                      <a:pt x="255" y="339"/>
                    </a:lnTo>
                    <a:lnTo>
                      <a:pt x="258" y="340"/>
                    </a:lnTo>
                    <a:lnTo>
                      <a:pt x="260" y="340"/>
                    </a:lnTo>
                    <a:lnTo>
                      <a:pt x="263" y="341"/>
                    </a:lnTo>
                    <a:lnTo>
                      <a:pt x="265" y="343"/>
                    </a:lnTo>
                    <a:lnTo>
                      <a:pt x="268" y="343"/>
                    </a:lnTo>
                    <a:lnTo>
                      <a:pt x="269" y="344"/>
                    </a:lnTo>
                    <a:lnTo>
                      <a:pt x="272" y="345"/>
                    </a:lnTo>
                    <a:lnTo>
                      <a:pt x="275" y="346"/>
                    </a:lnTo>
                    <a:lnTo>
                      <a:pt x="277" y="346"/>
                    </a:lnTo>
                    <a:lnTo>
                      <a:pt x="280" y="348"/>
                    </a:lnTo>
                    <a:lnTo>
                      <a:pt x="282" y="349"/>
                    </a:lnTo>
                    <a:lnTo>
                      <a:pt x="284" y="350"/>
                    </a:lnTo>
                    <a:lnTo>
                      <a:pt x="286" y="350"/>
                    </a:lnTo>
                    <a:lnTo>
                      <a:pt x="289" y="352"/>
                    </a:lnTo>
                    <a:lnTo>
                      <a:pt x="292" y="353"/>
                    </a:lnTo>
                    <a:lnTo>
                      <a:pt x="294" y="354"/>
                    </a:lnTo>
                    <a:lnTo>
                      <a:pt x="297" y="356"/>
                    </a:lnTo>
                    <a:lnTo>
                      <a:pt x="298" y="357"/>
                    </a:lnTo>
                    <a:lnTo>
                      <a:pt x="301" y="358"/>
                    </a:lnTo>
                    <a:lnTo>
                      <a:pt x="303" y="358"/>
                    </a:lnTo>
                    <a:lnTo>
                      <a:pt x="306" y="360"/>
                    </a:lnTo>
                    <a:lnTo>
                      <a:pt x="309" y="361"/>
                    </a:lnTo>
                    <a:lnTo>
                      <a:pt x="157"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20" name="Freeform 48"/>
              <p:cNvSpPr>
                <a:spLocks/>
              </p:cNvSpPr>
              <p:nvPr/>
            </p:nvSpPr>
            <p:spPr bwMode="auto">
              <a:xfrm>
                <a:off x="4237" y="1656"/>
                <a:ext cx="7" cy="299"/>
              </a:xfrm>
              <a:custGeom>
                <a:avLst/>
                <a:gdLst/>
                <a:ahLst/>
                <a:cxnLst>
                  <a:cxn ang="0">
                    <a:pos x="29" y="9"/>
                  </a:cxn>
                  <a:cxn ang="0">
                    <a:pos x="29" y="1190"/>
                  </a:cxn>
                  <a:cxn ang="0">
                    <a:pos x="3" y="1197"/>
                  </a:cxn>
                  <a:cxn ang="0">
                    <a:pos x="1" y="599"/>
                  </a:cxn>
                  <a:cxn ang="0">
                    <a:pos x="0" y="0"/>
                  </a:cxn>
                  <a:cxn ang="0">
                    <a:pos x="29" y="9"/>
                  </a:cxn>
                </a:cxnLst>
                <a:rect l="0" t="0" r="r" b="b"/>
                <a:pathLst>
                  <a:path w="29" h="1197">
                    <a:moveTo>
                      <a:pt x="29" y="9"/>
                    </a:moveTo>
                    <a:lnTo>
                      <a:pt x="29" y="1190"/>
                    </a:lnTo>
                    <a:lnTo>
                      <a:pt x="3" y="1197"/>
                    </a:lnTo>
                    <a:lnTo>
                      <a:pt x="1" y="599"/>
                    </a:lnTo>
                    <a:lnTo>
                      <a:pt x="0" y="0"/>
                    </a:lnTo>
                    <a:lnTo>
                      <a:pt x="29" y="9"/>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21" name="Freeform 49"/>
              <p:cNvSpPr>
                <a:spLocks/>
              </p:cNvSpPr>
              <p:nvPr/>
            </p:nvSpPr>
            <p:spPr bwMode="auto">
              <a:xfrm>
                <a:off x="4237" y="1656"/>
                <a:ext cx="14" cy="299"/>
              </a:xfrm>
              <a:custGeom>
                <a:avLst/>
                <a:gdLst/>
                <a:ahLst/>
                <a:cxnLst>
                  <a:cxn ang="0">
                    <a:pos x="58" y="17"/>
                  </a:cxn>
                  <a:cxn ang="0">
                    <a:pos x="58" y="1181"/>
                  </a:cxn>
                  <a:cxn ang="0">
                    <a:pos x="3" y="1197"/>
                  </a:cxn>
                  <a:cxn ang="0">
                    <a:pos x="1" y="599"/>
                  </a:cxn>
                  <a:cxn ang="0">
                    <a:pos x="0" y="0"/>
                  </a:cxn>
                  <a:cxn ang="0">
                    <a:pos x="58" y="17"/>
                  </a:cxn>
                </a:cxnLst>
                <a:rect l="0" t="0" r="r" b="b"/>
                <a:pathLst>
                  <a:path w="58" h="1197">
                    <a:moveTo>
                      <a:pt x="58" y="17"/>
                    </a:moveTo>
                    <a:lnTo>
                      <a:pt x="58" y="1181"/>
                    </a:lnTo>
                    <a:lnTo>
                      <a:pt x="3" y="1197"/>
                    </a:lnTo>
                    <a:lnTo>
                      <a:pt x="1" y="599"/>
                    </a:lnTo>
                    <a:lnTo>
                      <a:pt x="0" y="0"/>
                    </a:lnTo>
                    <a:lnTo>
                      <a:pt x="58" y="17"/>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22" name="Freeform 50"/>
              <p:cNvSpPr>
                <a:spLocks/>
              </p:cNvSpPr>
              <p:nvPr/>
            </p:nvSpPr>
            <p:spPr bwMode="auto">
              <a:xfrm>
                <a:off x="4244" y="1658"/>
                <a:ext cx="14" cy="295"/>
              </a:xfrm>
              <a:custGeom>
                <a:avLst/>
                <a:gdLst/>
                <a:ahLst/>
                <a:cxnLst>
                  <a:cxn ang="0">
                    <a:pos x="0" y="1181"/>
                  </a:cxn>
                  <a:cxn ang="0">
                    <a:pos x="0" y="0"/>
                  </a:cxn>
                  <a:cxn ang="0">
                    <a:pos x="57" y="16"/>
                  </a:cxn>
                  <a:cxn ang="0">
                    <a:pos x="57" y="1164"/>
                  </a:cxn>
                  <a:cxn ang="0">
                    <a:pos x="0" y="1181"/>
                  </a:cxn>
                </a:cxnLst>
                <a:rect l="0" t="0" r="r" b="b"/>
                <a:pathLst>
                  <a:path w="57" h="1181">
                    <a:moveTo>
                      <a:pt x="0" y="1181"/>
                    </a:moveTo>
                    <a:lnTo>
                      <a:pt x="0" y="0"/>
                    </a:lnTo>
                    <a:lnTo>
                      <a:pt x="57" y="16"/>
                    </a:lnTo>
                    <a:lnTo>
                      <a:pt x="57" y="1164"/>
                    </a:lnTo>
                    <a:lnTo>
                      <a:pt x="0" y="1181"/>
                    </a:lnTo>
                    <a:close/>
                  </a:path>
                </a:pathLst>
              </a:custGeom>
              <a:solidFill>
                <a:srgbClr val="81BE2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23" name="Freeform 51"/>
              <p:cNvSpPr>
                <a:spLocks/>
              </p:cNvSpPr>
              <p:nvPr/>
            </p:nvSpPr>
            <p:spPr bwMode="auto">
              <a:xfrm>
                <a:off x="4251" y="1660"/>
                <a:ext cx="14" cy="291"/>
              </a:xfrm>
              <a:custGeom>
                <a:avLst/>
                <a:gdLst/>
                <a:ahLst/>
                <a:cxnLst>
                  <a:cxn ang="0">
                    <a:pos x="0" y="1164"/>
                  </a:cxn>
                  <a:cxn ang="0">
                    <a:pos x="0" y="0"/>
                  </a:cxn>
                  <a:cxn ang="0">
                    <a:pos x="57" y="16"/>
                  </a:cxn>
                  <a:cxn ang="0">
                    <a:pos x="57" y="1149"/>
                  </a:cxn>
                  <a:cxn ang="0">
                    <a:pos x="0" y="1164"/>
                  </a:cxn>
                </a:cxnLst>
                <a:rect l="0" t="0" r="r" b="b"/>
                <a:pathLst>
                  <a:path w="57" h="1164">
                    <a:moveTo>
                      <a:pt x="0" y="1164"/>
                    </a:moveTo>
                    <a:lnTo>
                      <a:pt x="0" y="0"/>
                    </a:lnTo>
                    <a:lnTo>
                      <a:pt x="57" y="16"/>
                    </a:lnTo>
                    <a:lnTo>
                      <a:pt x="57" y="1149"/>
                    </a:lnTo>
                    <a:lnTo>
                      <a:pt x="0" y="1164"/>
                    </a:lnTo>
                    <a:close/>
                  </a:path>
                </a:pathLst>
              </a:custGeom>
              <a:solidFill>
                <a:srgbClr val="7FBA3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24" name="Freeform 52"/>
              <p:cNvSpPr>
                <a:spLocks/>
              </p:cNvSpPr>
              <p:nvPr/>
            </p:nvSpPr>
            <p:spPr bwMode="auto">
              <a:xfrm>
                <a:off x="4258" y="1662"/>
                <a:ext cx="14" cy="287"/>
              </a:xfrm>
              <a:custGeom>
                <a:avLst/>
                <a:gdLst/>
                <a:ahLst/>
                <a:cxnLst>
                  <a:cxn ang="0">
                    <a:pos x="0" y="1148"/>
                  </a:cxn>
                  <a:cxn ang="0">
                    <a:pos x="0" y="0"/>
                  </a:cxn>
                  <a:cxn ang="0">
                    <a:pos x="58" y="16"/>
                  </a:cxn>
                  <a:cxn ang="0">
                    <a:pos x="58" y="1133"/>
                  </a:cxn>
                  <a:cxn ang="0">
                    <a:pos x="0" y="1148"/>
                  </a:cxn>
                </a:cxnLst>
                <a:rect l="0" t="0" r="r" b="b"/>
                <a:pathLst>
                  <a:path w="58" h="1148">
                    <a:moveTo>
                      <a:pt x="0" y="1148"/>
                    </a:moveTo>
                    <a:lnTo>
                      <a:pt x="0" y="0"/>
                    </a:lnTo>
                    <a:lnTo>
                      <a:pt x="58" y="16"/>
                    </a:lnTo>
                    <a:lnTo>
                      <a:pt x="58" y="1133"/>
                    </a:lnTo>
                    <a:lnTo>
                      <a:pt x="0" y="1148"/>
                    </a:lnTo>
                    <a:close/>
                  </a:path>
                </a:pathLst>
              </a:custGeom>
              <a:solidFill>
                <a:srgbClr val="7DB63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25" name="Freeform 53"/>
              <p:cNvSpPr>
                <a:spLocks/>
              </p:cNvSpPr>
              <p:nvPr/>
            </p:nvSpPr>
            <p:spPr bwMode="auto">
              <a:xfrm>
                <a:off x="4265" y="1664"/>
                <a:ext cx="15" cy="283"/>
              </a:xfrm>
              <a:custGeom>
                <a:avLst/>
                <a:gdLst/>
                <a:ahLst/>
                <a:cxnLst>
                  <a:cxn ang="0">
                    <a:pos x="0" y="1133"/>
                  </a:cxn>
                  <a:cxn ang="0">
                    <a:pos x="0" y="0"/>
                  </a:cxn>
                  <a:cxn ang="0">
                    <a:pos x="58" y="16"/>
                  </a:cxn>
                  <a:cxn ang="0">
                    <a:pos x="58" y="1117"/>
                  </a:cxn>
                  <a:cxn ang="0">
                    <a:pos x="0" y="1133"/>
                  </a:cxn>
                </a:cxnLst>
                <a:rect l="0" t="0" r="r" b="b"/>
                <a:pathLst>
                  <a:path w="58" h="1133">
                    <a:moveTo>
                      <a:pt x="0" y="1133"/>
                    </a:moveTo>
                    <a:lnTo>
                      <a:pt x="0" y="0"/>
                    </a:lnTo>
                    <a:lnTo>
                      <a:pt x="58" y="16"/>
                    </a:lnTo>
                    <a:lnTo>
                      <a:pt x="58" y="1117"/>
                    </a:lnTo>
                    <a:lnTo>
                      <a:pt x="0" y="1133"/>
                    </a:lnTo>
                    <a:close/>
                  </a:path>
                </a:pathLst>
              </a:custGeom>
              <a:solidFill>
                <a:srgbClr val="7BB24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26" name="Freeform 54"/>
              <p:cNvSpPr>
                <a:spLocks/>
              </p:cNvSpPr>
              <p:nvPr/>
            </p:nvSpPr>
            <p:spPr bwMode="auto">
              <a:xfrm>
                <a:off x="4272" y="1666"/>
                <a:ext cx="15" cy="279"/>
              </a:xfrm>
              <a:custGeom>
                <a:avLst/>
                <a:gdLst/>
                <a:ahLst/>
                <a:cxnLst>
                  <a:cxn ang="0">
                    <a:pos x="0" y="1117"/>
                  </a:cxn>
                  <a:cxn ang="0">
                    <a:pos x="0" y="0"/>
                  </a:cxn>
                  <a:cxn ang="0">
                    <a:pos x="58" y="17"/>
                  </a:cxn>
                  <a:cxn ang="0">
                    <a:pos x="58" y="1100"/>
                  </a:cxn>
                  <a:cxn ang="0">
                    <a:pos x="0" y="1117"/>
                  </a:cxn>
                </a:cxnLst>
                <a:rect l="0" t="0" r="r" b="b"/>
                <a:pathLst>
                  <a:path w="58" h="1117">
                    <a:moveTo>
                      <a:pt x="0" y="1117"/>
                    </a:moveTo>
                    <a:lnTo>
                      <a:pt x="0" y="0"/>
                    </a:lnTo>
                    <a:lnTo>
                      <a:pt x="58" y="17"/>
                    </a:lnTo>
                    <a:lnTo>
                      <a:pt x="58" y="1100"/>
                    </a:lnTo>
                    <a:lnTo>
                      <a:pt x="0" y="1117"/>
                    </a:lnTo>
                    <a:close/>
                  </a:path>
                </a:pathLst>
              </a:custGeom>
              <a:solidFill>
                <a:srgbClr val="79AD48"/>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27" name="Freeform 55"/>
              <p:cNvSpPr>
                <a:spLocks/>
              </p:cNvSpPr>
              <p:nvPr/>
            </p:nvSpPr>
            <p:spPr bwMode="auto">
              <a:xfrm>
                <a:off x="4280" y="1668"/>
                <a:ext cx="14" cy="275"/>
              </a:xfrm>
              <a:custGeom>
                <a:avLst/>
                <a:gdLst/>
                <a:ahLst/>
                <a:cxnLst>
                  <a:cxn ang="0">
                    <a:pos x="0" y="1101"/>
                  </a:cxn>
                  <a:cxn ang="0">
                    <a:pos x="0" y="0"/>
                  </a:cxn>
                  <a:cxn ang="0">
                    <a:pos x="57" y="17"/>
                  </a:cxn>
                  <a:cxn ang="0">
                    <a:pos x="57" y="1084"/>
                  </a:cxn>
                  <a:cxn ang="0">
                    <a:pos x="0" y="1101"/>
                  </a:cxn>
                </a:cxnLst>
                <a:rect l="0" t="0" r="r" b="b"/>
                <a:pathLst>
                  <a:path w="57" h="1101">
                    <a:moveTo>
                      <a:pt x="0" y="1101"/>
                    </a:moveTo>
                    <a:lnTo>
                      <a:pt x="0" y="0"/>
                    </a:lnTo>
                    <a:lnTo>
                      <a:pt x="57" y="17"/>
                    </a:lnTo>
                    <a:lnTo>
                      <a:pt x="57" y="1084"/>
                    </a:lnTo>
                    <a:lnTo>
                      <a:pt x="0" y="1101"/>
                    </a:lnTo>
                    <a:close/>
                  </a:path>
                </a:pathLst>
              </a:custGeom>
              <a:solidFill>
                <a:srgbClr val="77A94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28" name="Freeform 56"/>
              <p:cNvSpPr>
                <a:spLocks/>
              </p:cNvSpPr>
              <p:nvPr/>
            </p:nvSpPr>
            <p:spPr bwMode="auto">
              <a:xfrm>
                <a:off x="4287" y="1670"/>
                <a:ext cx="15" cy="271"/>
              </a:xfrm>
              <a:custGeom>
                <a:avLst/>
                <a:gdLst/>
                <a:ahLst/>
                <a:cxnLst>
                  <a:cxn ang="0">
                    <a:pos x="0" y="1083"/>
                  </a:cxn>
                  <a:cxn ang="0">
                    <a:pos x="0" y="0"/>
                  </a:cxn>
                  <a:cxn ang="0">
                    <a:pos x="58" y="16"/>
                  </a:cxn>
                  <a:cxn ang="0">
                    <a:pos x="58" y="1067"/>
                  </a:cxn>
                  <a:cxn ang="0">
                    <a:pos x="0" y="1083"/>
                  </a:cxn>
                </a:cxnLst>
                <a:rect l="0" t="0" r="r" b="b"/>
                <a:pathLst>
                  <a:path w="58" h="1083">
                    <a:moveTo>
                      <a:pt x="0" y="1083"/>
                    </a:moveTo>
                    <a:lnTo>
                      <a:pt x="0" y="0"/>
                    </a:lnTo>
                    <a:lnTo>
                      <a:pt x="58" y="16"/>
                    </a:lnTo>
                    <a:lnTo>
                      <a:pt x="58" y="1067"/>
                    </a:lnTo>
                    <a:lnTo>
                      <a:pt x="0" y="1083"/>
                    </a:lnTo>
                    <a:close/>
                  </a:path>
                </a:pathLst>
              </a:custGeom>
              <a:solidFill>
                <a:srgbClr val="75A55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29" name="Freeform 57"/>
              <p:cNvSpPr>
                <a:spLocks/>
              </p:cNvSpPr>
              <p:nvPr/>
            </p:nvSpPr>
            <p:spPr bwMode="auto">
              <a:xfrm>
                <a:off x="4294" y="1672"/>
                <a:ext cx="15" cy="267"/>
              </a:xfrm>
              <a:custGeom>
                <a:avLst/>
                <a:gdLst/>
                <a:ahLst/>
                <a:cxnLst>
                  <a:cxn ang="0">
                    <a:pos x="0" y="1067"/>
                  </a:cxn>
                  <a:cxn ang="0">
                    <a:pos x="0" y="0"/>
                  </a:cxn>
                  <a:cxn ang="0">
                    <a:pos x="59" y="15"/>
                  </a:cxn>
                  <a:cxn ang="0">
                    <a:pos x="59" y="1051"/>
                  </a:cxn>
                  <a:cxn ang="0">
                    <a:pos x="0" y="1067"/>
                  </a:cxn>
                </a:cxnLst>
                <a:rect l="0" t="0" r="r" b="b"/>
                <a:pathLst>
                  <a:path w="59" h="1067">
                    <a:moveTo>
                      <a:pt x="0" y="1067"/>
                    </a:moveTo>
                    <a:lnTo>
                      <a:pt x="0" y="0"/>
                    </a:lnTo>
                    <a:lnTo>
                      <a:pt x="59" y="15"/>
                    </a:lnTo>
                    <a:lnTo>
                      <a:pt x="59" y="1051"/>
                    </a:lnTo>
                    <a:lnTo>
                      <a:pt x="0" y="1067"/>
                    </a:lnTo>
                    <a:close/>
                  </a:path>
                </a:pathLst>
              </a:custGeom>
              <a:solidFill>
                <a:srgbClr val="74A25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30" name="Freeform 58"/>
              <p:cNvSpPr>
                <a:spLocks/>
              </p:cNvSpPr>
              <p:nvPr/>
            </p:nvSpPr>
            <p:spPr bwMode="auto">
              <a:xfrm>
                <a:off x="4302" y="1674"/>
                <a:ext cx="14" cy="263"/>
              </a:xfrm>
              <a:custGeom>
                <a:avLst/>
                <a:gdLst/>
                <a:ahLst/>
                <a:cxnLst>
                  <a:cxn ang="0">
                    <a:pos x="0" y="1051"/>
                  </a:cxn>
                  <a:cxn ang="0">
                    <a:pos x="0" y="0"/>
                  </a:cxn>
                  <a:cxn ang="0">
                    <a:pos x="58" y="15"/>
                  </a:cxn>
                  <a:cxn ang="0">
                    <a:pos x="58" y="1035"/>
                  </a:cxn>
                  <a:cxn ang="0">
                    <a:pos x="0" y="1051"/>
                  </a:cxn>
                </a:cxnLst>
                <a:rect l="0" t="0" r="r" b="b"/>
                <a:pathLst>
                  <a:path w="58" h="1051">
                    <a:moveTo>
                      <a:pt x="0" y="1051"/>
                    </a:moveTo>
                    <a:lnTo>
                      <a:pt x="0" y="0"/>
                    </a:lnTo>
                    <a:lnTo>
                      <a:pt x="58" y="15"/>
                    </a:lnTo>
                    <a:lnTo>
                      <a:pt x="58" y="1035"/>
                    </a:lnTo>
                    <a:lnTo>
                      <a:pt x="0" y="1051"/>
                    </a:lnTo>
                    <a:close/>
                  </a:path>
                </a:pathLst>
              </a:custGeom>
              <a:solidFill>
                <a:srgbClr val="719E5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31" name="Freeform 59"/>
              <p:cNvSpPr>
                <a:spLocks/>
              </p:cNvSpPr>
              <p:nvPr/>
            </p:nvSpPr>
            <p:spPr bwMode="auto">
              <a:xfrm>
                <a:off x="4309" y="1676"/>
                <a:ext cx="14" cy="259"/>
              </a:xfrm>
              <a:custGeom>
                <a:avLst/>
                <a:gdLst/>
                <a:ahLst/>
                <a:cxnLst>
                  <a:cxn ang="0">
                    <a:pos x="0" y="1036"/>
                  </a:cxn>
                  <a:cxn ang="0">
                    <a:pos x="0" y="0"/>
                  </a:cxn>
                  <a:cxn ang="0">
                    <a:pos x="58" y="16"/>
                  </a:cxn>
                  <a:cxn ang="0">
                    <a:pos x="58" y="1019"/>
                  </a:cxn>
                  <a:cxn ang="0">
                    <a:pos x="0" y="1036"/>
                  </a:cxn>
                </a:cxnLst>
                <a:rect l="0" t="0" r="r" b="b"/>
                <a:pathLst>
                  <a:path w="58" h="1036">
                    <a:moveTo>
                      <a:pt x="0" y="1036"/>
                    </a:moveTo>
                    <a:lnTo>
                      <a:pt x="0" y="0"/>
                    </a:lnTo>
                    <a:lnTo>
                      <a:pt x="58" y="16"/>
                    </a:lnTo>
                    <a:lnTo>
                      <a:pt x="58" y="1019"/>
                    </a:lnTo>
                    <a:lnTo>
                      <a:pt x="0" y="1036"/>
                    </a:lnTo>
                    <a:close/>
                  </a:path>
                </a:pathLst>
              </a:custGeom>
              <a:solidFill>
                <a:srgbClr val="6F995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32" name="Freeform 60"/>
              <p:cNvSpPr>
                <a:spLocks/>
              </p:cNvSpPr>
              <p:nvPr/>
            </p:nvSpPr>
            <p:spPr bwMode="auto">
              <a:xfrm>
                <a:off x="4316" y="1678"/>
                <a:ext cx="14" cy="255"/>
              </a:xfrm>
              <a:custGeom>
                <a:avLst/>
                <a:gdLst/>
                <a:ahLst/>
                <a:cxnLst>
                  <a:cxn ang="0">
                    <a:pos x="0" y="1020"/>
                  </a:cxn>
                  <a:cxn ang="0">
                    <a:pos x="0" y="0"/>
                  </a:cxn>
                  <a:cxn ang="0">
                    <a:pos x="57" y="17"/>
                  </a:cxn>
                  <a:cxn ang="0">
                    <a:pos x="57" y="1003"/>
                  </a:cxn>
                  <a:cxn ang="0">
                    <a:pos x="0" y="1020"/>
                  </a:cxn>
                </a:cxnLst>
                <a:rect l="0" t="0" r="r" b="b"/>
                <a:pathLst>
                  <a:path w="57" h="1020">
                    <a:moveTo>
                      <a:pt x="0" y="1020"/>
                    </a:moveTo>
                    <a:lnTo>
                      <a:pt x="0" y="0"/>
                    </a:lnTo>
                    <a:lnTo>
                      <a:pt x="57" y="17"/>
                    </a:lnTo>
                    <a:lnTo>
                      <a:pt x="57" y="1003"/>
                    </a:lnTo>
                    <a:lnTo>
                      <a:pt x="0" y="1020"/>
                    </a:lnTo>
                    <a:close/>
                  </a:path>
                </a:pathLst>
              </a:custGeom>
              <a:solidFill>
                <a:srgbClr val="6D965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33" name="Freeform 61"/>
              <p:cNvSpPr>
                <a:spLocks/>
              </p:cNvSpPr>
              <p:nvPr/>
            </p:nvSpPr>
            <p:spPr bwMode="auto">
              <a:xfrm>
                <a:off x="4323" y="1680"/>
                <a:ext cx="15" cy="251"/>
              </a:xfrm>
              <a:custGeom>
                <a:avLst/>
                <a:gdLst/>
                <a:ahLst/>
                <a:cxnLst>
                  <a:cxn ang="0">
                    <a:pos x="0" y="1003"/>
                  </a:cxn>
                  <a:cxn ang="0">
                    <a:pos x="0" y="0"/>
                  </a:cxn>
                  <a:cxn ang="0">
                    <a:pos x="57" y="17"/>
                  </a:cxn>
                  <a:cxn ang="0">
                    <a:pos x="57" y="988"/>
                  </a:cxn>
                  <a:cxn ang="0">
                    <a:pos x="0" y="1003"/>
                  </a:cxn>
                </a:cxnLst>
                <a:rect l="0" t="0" r="r" b="b"/>
                <a:pathLst>
                  <a:path w="57" h="1003">
                    <a:moveTo>
                      <a:pt x="0" y="1003"/>
                    </a:moveTo>
                    <a:lnTo>
                      <a:pt x="0" y="0"/>
                    </a:lnTo>
                    <a:lnTo>
                      <a:pt x="57" y="17"/>
                    </a:lnTo>
                    <a:lnTo>
                      <a:pt x="57" y="988"/>
                    </a:lnTo>
                    <a:lnTo>
                      <a:pt x="0" y="1003"/>
                    </a:lnTo>
                    <a:close/>
                  </a:path>
                </a:pathLst>
              </a:custGeom>
              <a:solidFill>
                <a:srgbClr val="6B925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34" name="Freeform 62"/>
              <p:cNvSpPr>
                <a:spLocks/>
              </p:cNvSpPr>
              <p:nvPr/>
            </p:nvSpPr>
            <p:spPr bwMode="auto">
              <a:xfrm>
                <a:off x="4330" y="1682"/>
                <a:ext cx="15" cy="247"/>
              </a:xfrm>
              <a:custGeom>
                <a:avLst/>
                <a:gdLst/>
                <a:ahLst/>
                <a:cxnLst>
                  <a:cxn ang="0">
                    <a:pos x="0" y="986"/>
                  </a:cxn>
                  <a:cxn ang="0">
                    <a:pos x="0" y="0"/>
                  </a:cxn>
                  <a:cxn ang="0">
                    <a:pos x="58" y="16"/>
                  </a:cxn>
                  <a:cxn ang="0">
                    <a:pos x="58" y="971"/>
                  </a:cxn>
                  <a:cxn ang="0">
                    <a:pos x="0" y="986"/>
                  </a:cxn>
                </a:cxnLst>
                <a:rect l="0" t="0" r="r" b="b"/>
                <a:pathLst>
                  <a:path w="58" h="986">
                    <a:moveTo>
                      <a:pt x="0" y="986"/>
                    </a:moveTo>
                    <a:lnTo>
                      <a:pt x="0" y="0"/>
                    </a:lnTo>
                    <a:lnTo>
                      <a:pt x="58" y="16"/>
                    </a:lnTo>
                    <a:lnTo>
                      <a:pt x="58" y="971"/>
                    </a:lnTo>
                    <a:lnTo>
                      <a:pt x="0" y="986"/>
                    </a:lnTo>
                    <a:close/>
                  </a:path>
                </a:pathLst>
              </a:custGeom>
              <a:solidFill>
                <a:srgbClr val="698F6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35" name="Freeform 63"/>
              <p:cNvSpPr>
                <a:spLocks/>
              </p:cNvSpPr>
              <p:nvPr/>
            </p:nvSpPr>
            <p:spPr bwMode="auto">
              <a:xfrm>
                <a:off x="4338" y="1684"/>
                <a:ext cx="14" cy="243"/>
              </a:xfrm>
              <a:custGeom>
                <a:avLst/>
                <a:gdLst/>
                <a:ahLst/>
                <a:cxnLst>
                  <a:cxn ang="0">
                    <a:pos x="0" y="971"/>
                  </a:cxn>
                  <a:cxn ang="0">
                    <a:pos x="0" y="0"/>
                  </a:cxn>
                  <a:cxn ang="0">
                    <a:pos x="58" y="16"/>
                  </a:cxn>
                  <a:cxn ang="0">
                    <a:pos x="58" y="955"/>
                  </a:cxn>
                  <a:cxn ang="0">
                    <a:pos x="0" y="971"/>
                  </a:cxn>
                </a:cxnLst>
                <a:rect l="0" t="0" r="r" b="b"/>
                <a:pathLst>
                  <a:path w="58" h="971">
                    <a:moveTo>
                      <a:pt x="0" y="971"/>
                    </a:moveTo>
                    <a:lnTo>
                      <a:pt x="0" y="0"/>
                    </a:lnTo>
                    <a:lnTo>
                      <a:pt x="58" y="16"/>
                    </a:lnTo>
                    <a:lnTo>
                      <a:pt x="58" y="955"/>
                    </a:lnTo>
                    <a:lnTo>
                      <a:pt x="0" y="971"/>
                    </a:lnTo>
                    <a:close/>
                  </a:path>
                </a:pathLst>
              </a:custGeom>
              <a:solidFill>
                <a:srgbClr val="678C6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36" name="Freeform 64"/>
              <p:cNvSpPr>
                <a:spLocks/>
              </p:cNvSpPr>
              <p:nvPr/>
            </p:nvSpPr>
            <p:spPr bwMode="auto">
              <a:xfrm>
                <a:off x="4345" y="1686"/>
                <a:ext cx="14" cy="239"/>
              </a:xfrm>
              <a:custGeom>
                <a:avLst/>
                <a:gdLst/>
                <a:ahLst/>
                <a:cxnLst>
                  <a:cxn ang="0">
                    <a:pos x="0" y="955"/>
                  </a:cxn>
                  <a:cxn ang="0">
                    <a:pos x="0" y="0"/>
                  </a:cxn>
                  <a:cxn ang="0">
                    <a:pos x="58" y="16"/>
                  </a:cxn>
                  <a:cxn ang="0">
                    <a:pos x="58" y="938"/>
                  </a:cxn>
                  <a:cxn ang="0">
                    <a:pos x="0" y="955"/>
                  </a:cxn>
                </a:cxnLst>
                <a:rect l="0" t="0" r="r" b="b"/>
                <a:pathLst>
                  <a:path w="58" h="955">
                    <a:moveTo>
                      <a:pt x="0" y="955"/>
                    </a:moveTo>
                    <a:lnTo>
                      <a:pt x="0" y="0"/>
                    </a:lnTo>
                    <a:lnTo>
                      <a:pt x="58" y="16"/>
                    </a:lnTo>
                    <a:lnTo>
                      <a:pt x="58" y="938"/>
                    </a:lnTo>
                    <a:lnTo>
                      <a:pt x="0" y="955"/>
                    </a:lnTo>
                    <a:close/>
                  </a:path>
                </a:pathLst>
              </a:custGeom>
              <a:solidFill>
                <a:srgbClr val="66886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37" name="Freeform 65"/>
              <p:cNvSpPr>
                <a:spLocks/>
              </p:cNvSpPr>
              <p:nvPr/>
            </p:nvSpPr>
            <p:spPr bwMode="auto">
              <a:xfrm>
                <a:off x="4352" y="1688"/>
                <a:ext cx="14" cy="235"/>
              </a:xfrm>
              <a:custGeom>
                <a:avLst/>
                <a:gdLst/>
                <a:ahLst/>
                <a:cxnLst>
                  <a:cxn ang="0">
                    <a:pos x="0" y="939"/>
                  </a:cxn>
                  <a:cxn ang="0">
                    <a:pos x="0" y="0"/>
                  </a:cxn>
                  <a:cxn ang="0">
                    <a:pos x="57" y="15"/>
                  </a:cxn>
                  <a:cxn ang="0">
                    <a:pos x="57" y="922"/>
                  </a:cxn>
                  <a:cxn ang="0">
                    <a:pos x="0" y="939"/>
                  </a:cxn>
                </a:cxnLst>
                <a:rect l="0" t="0" r="r" b="b"/>
                <a:pathLst>
                  <a:path w="57" h="939">
                    <a:moveTo>
                      <a:pt x="0" y="939"/>
                    </a:moveTo>
                    <a:lnTo>
                      <a:pt x="0" y="0"/>
                    </a:lnTo>
                    <a:lnTo>
                      <a:pt x="57" y="15"/>
                    </a:lnTo>
                    <a:lnTo>
                      <a:pt x="57" y="922"/>
                    </a:lnTo>
                    <a:lnTo>
                      <a:pt x="0" y="939"/>
                    </a:lnTo>
                    <a:close/>
                  </a:path>
                </a:pathLst>
              </a:custGeom>
              <a:solidFill>
                <a:srgbClr val="64846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38" name="Freeform 66"/>
              <p:cNvSpPr>
                <a:spLocks/>
              </p:cNvSpPr>
              <p:nvPr/>
            </p:nvSpPr>
            <p:spPr bwMode="auto">
              <a:xfrm>
                <a:off x="4359" y="1690"/>
                <a:ext cx="15" cy="231"/>
              </a:xfrm>
              <a:custGeom>
                <a:avLst/>
                <a:gdLst/>
                <a:ahLst/>
                <a:cxnLst>
                  <a:cxn ang="0">
                    <a:pos x="0" y="922"/>
                  </a:cxn>
                  <a:cxn ang="0">
                    <a:pos x="0" y="0"/>
                  </a:cxn>
                  <a:cxn ang="0">
                    <a:pos x="57" y="17"/>
                  </a:cxn>
                  <a:cxn ang="0">
                    <a:pos x="57" y="906"/>
                  </a:cxn>
                  <a:cxn ang="0">
                    <a:pos x="0" y="922"/>
                  </a:cxn>
                </a:cxnLst>
                <a:rect l="0" t="0" r="r" b="b"/>
                <a:pathLst>
                  <a:path w="57" h="922">
                    <a:moveTo>
                      <a:pt x="0" y="922"/>
                    </a:moveTo>
                    <a:lnTo>
                      <a:pt x="0" y="0"/>
                    </a:lnTo>
                    <a:lnTo>
                      <a:pt x="57" y="17"/>
                    </a:lnTo>
                    <a:lnTo>
                      <a:pt x="57" y="906"/>
                    </a:lnTo>
                    <a:lnTo>
                      <a:pt x="0" y="922"/>
                    </a:lnTo>
                    <a:close/>
                  </a:path>
                </a:pathLst>
              </a:custGeom>
              <a:solidFill>
                <a:srgbClr val="62816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39" name="Freeform 67"/>
              <p:cNvSpPr>
                <a:spLocks/>
              </p:cNvSpPr>
              <p:nvPr/>
            </p:nvSpPr>
            <p:spPr bwMode="auto">
              <a:xfrm>
                <a:off x="4366" y="1692"/>
                <a:ext cx="15" cy="227"/>
              </a:xfrm>
              <a:custGeom>
                <a:avLst/>
                <a:gdLst/>
                <a:ahLst/>
                <a:cxnLst>
                  <a:cxn ang="0">
                    <a:pos x="0" y="907"/>
                  </a:cxn>
                  <a:cxn ang="0">
                    <a:pos x="0" y="0"/>
                  </a:cxn>
                  <a:cxn ang="0">
                    <a:pos x="58" y="17"/>
                  </a:cxn>
                  <a:cxn ang="0">
                    <a:pos x="58" y="891"/>
                  </a:cxn>
                  <a:cxn ang="0">
                    <a:pos x="0" y="907"/>
                  </a:cxn>
                </a:cxnLst>
                <a:rect l="0" t="0" r="r" b="b"/>
                <a:pathLst>
                  <a:path w="58" h="907">
                    <a:moveTo>
                      <a:pt x="0" y="907"/>
                    </a:moveTo>
                    <a:lnTo>
                      <a:pt x="0" y="0"/>
                    </a:lnTo>
                    <a:lnTo>
                      <a:pt x="58" y="17"/>
                    </a:lnTo>
                    <a:lnTo>
                      <a:pt x="58" y="891"/>
                    </a:lnTo>
                    <a:lnTo>
                      <a:pt x="0" y="907"/>
                    </a:lnTo>
                    <a:close/>
                  </a:path>
                </a:pathLst>
              </a:custGeom>
              <a:solidFill>
                <a:srgbClr val="607E6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40" name="Freeform 68"/>
              <p:cNvSpPr>
                <a:spLocks/>
              </p:cNvSpPr>
              <p:nvPr/>
            </p:nvSpPr>
            <p:spPr bwMode="auto">
              <a:xfrm>
                <a:off x="4374" y="1694"/>
                <a:ext cx="14" cy="223"/>
              </a:xfrm>
              <a:custGeom>
                <a:avLst/>
                <a:gdLst/>
                <a:ahLst/>
                <a:cxnLst>
                  <a:cxn ang="0">
                    <a:pos x="0" y="889"/>
                  </a:cxn>
                  <a:cxn ang="0">
                    <a:pos x="0" y="0"/>
                  </a:cxn>
                  <a:cxn ang="0">
                    <a:pos x="58" y="15"/>
                  </a:cxn>
                  <a:cxn ang="0">
                    <a:pos x="58" y="873"/>
                  </a:cxn>
                  <a:cxn ang="0">
                    <a:pos x="0" y="889"/>
                  </a:cxn>
                </a:cxnLst>
                <a:rect l="0" t="0" r="r" b="b"/>
                <a:pathLst>
                  <a:path w="58" h="889">
                    <a:moveTo>
                      <a:pt x="0" y="889"/>
                    </a:moveTo>
                    <a:lnTo>
                      <a:pt x="0" y="0"/>
                    </a:lnTo>
                    <a:lnTo>
                      <a:pt x="58" y="15"/>
                    </a:lnTo>
                    <a:lnTo>
                      <a:pt x="58" y="873"/>
                    </a:lnTo>
                    <a:lnTo>
                      <a:pt x="0" y="889"/>
                    </a:lnTo>
                    <a:close/>
                  </a:path>
                </a:pathLst>
              </a:custGeom>
              <a:solidFill>
                <a:srgbClr val="5E7B6A"/>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41" name="Freeform 69"/>
              <p:cNvSpPr>
                <a:spLocks/>
              </p:cNvSpPr>
              <p:nvPr/>
            </p:nvSpPr>
            <p:spPr bwMode="auto">
              <a:xfrm>
                <a:off x="4381" y="1696"/>
                <a:ext cx="14" cy="219"/>
              </a:xfrm>
              <a:custGeom>
                <a:avLst/>
                <a:gdLst/>
                <a:ahLst/>
                <a:cxnLst>
                  <a:cxn ang="0">
                    <a:pos x="0" y="874"/>
                  </a:cxn>
                  <a:cxn ang="0">
                    <a:pos x="0" y="0"/>
                  </a:cxn>
                  <a:cxn ang="0">
                    <a:pos x="57" y="16"/>
                  </a:cxn>
                  <a:cxn ang="0">
                    <a:pos x="57" y="857"/>
                  </a:cxn>
                  <a:cxn ang="0">
                    <a:pos x="0" y="874"/>
                  </a:cxn>
                </a:cxnLst>
                <a:rect l="0" t="0" r="r" b="b"/>
                <a:pathLst>
                  <a:path w="57" h="874">
                    <a:moveTo>
                      <a:pt x="0" y="874"/>
                    </a:moveTo>
                    <a:lnTo>
                      <a:pt x="0" y="0"/>
                    </a:lnTo>
                    <a:lnTo>
                      <a:pt x="57" y="16"/>
                    </a:lnTo>
                    <a:lnTo>
                      <a:pt x="57" y="857"/>
                    </a:lnTo>
                    <a:lnTo>
                      <a:pt x="0" y="874"/>
                    </a:lnTo>
                    <a:close/>
                  </a:path>
                </a:pathLst>
              </a:custGeom>
              <a:solidFill>
                <a:srgbClr val="5C776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42" name="Freeform 70"/>
              <p:cNvSpPr>
                <a:spLocks/>
              </p:cNvSpPr>
              <p:nvPr/>
            </p:nvSpPr>
            <p:spPr bwMode="auto">
              <a:xfrm>
                <a:off x="4388" y="1698"/>
                <a:ext cx="15" cy="215"/>
              </a:xfrm>
              <a:custGeom>
                <a:avLst/>
                <a:gdLst/>
                <a:ahLst/>
                <a:cxnLst>
                  <a:cxn ang="0">
                    <a:pos x="0" y="858"/>
                  </a:cxn>
                  <a:cxn ang="0">
                    <a:pos x="0" y="0"/>
                  </a:cxn>
                  <a:cxn ang="0">
                    <a:pos x="59" y="16"/>
                  </a:cxn>
                  <a:cxn ang="0">
                    <a:pos x="59" y="841"/>
                  </a:cxn>
                  <a:cxn ang="0">
                    <a:pos x="0" y="858"/>
                  </a:cxn>
                </a:cxnLst>
                <a:rect l="0" t="0" r="r" b="b"/>
                <a:pathLst>
                  <a:path w="59" h="858">
                    <a:moveTo>
                      <a:pt x="0" y="858"/>
                    </a:moveTo>
                    <a:lnTo>
                      <a:pt x="0" y="0"/>
                    </a:lnTo>
                    <a:lnTo>
                      <a:pt x="59" y="16"/>
                    </a:lnTo>
                    <a:lnTo>
                      <a:pt x="59" y="841"/>
                    </a:lnTo>
                    <a:lnTo>
                      <a:pt x="0" y="858"/>
                    </a:lnTo>
                    <a:close/>
                  </a:path>
                </a:pathLst>
              </a:custGeom>
              <a:solidFill>
                <a:srgbClr val="5B746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43" name="Freeform 71"/>
              <p:cNvSpPr>
                <a:spLocks/>
              </p:cNvSpPr>
              <p:nvPr/>
            </p:nvSpPr>
            <p:spPr bwMode="auto">
              <a:xfrm>
                <a:off x="4395" y="1700"/>
                <a:ext cx="15" cy="211"/>
              </a:xfrm>
              <a:custGeom>
                <a:avLst/>
                <a:gdLst/>
                <a:ahLst/>
                <a:cxnLst>
                  <a:cxn ang="0">
                    <a:pos x="0" y="841"/>
                  </a:cxn>
                  <a:cxn ang="0">
                    <a:pos x="0" y="0"/>
                  </a:cxn>
                  <a:cxn ang="0">
                    <a:pos x="59" y="16"/>
                  </a:cxn>
                  <a:cxn ang="0">
                    <a:pos x="59" y="825"/>
                  </a:cxn>
                  <a:cxn ang="0">
                    <a:pos x="0" y="841"/>
                  </a:cxn>
                </a:cxnLst>
                <a:rect l="0" t="0" r="r" b="b"/>
                <a:pathLst>
                  <a:path w="59" h="841">
                    <a:moveTo>
                      <a:pt x="0" y="841"/>
                    </a:moveTo>
                    <a:lnTo>
                      <a:pt x="0" y="0"/>
                    </a:lnTo>
                    <a:lnTo>
                      <a:pt x="59" y="16"/>
                    </a:lnTo>
                    <a:lnTo>
                      <a:pt x="59" y="825"/>
                    </a:lnTo>
                    <a:lnTo>
                      <a:pt x="0" y="841"/>
                    </a:lnTo>
                    <a:close/>
                  </a:path>
                </a:pathLst>
              </a:custGeom>
              <a:solidFill>
                <a:srgbClr val="59716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44" name="Freeform 72"/>
              <p:cNvSpPr>
                <a:spLocks/>
              </p:cNvSpPr>
              <p:nvPr/>
            </p:nvSpPr>
            <p:spPr bwMode="auto">
              <a:xfrm>
                <a:off x="4403" y="1702"/>
                <a:ext cx="14" cy="207"/>
              </a:xfrm>
              <a:custGeom>
                <a:avLst/>
                <a:gdLst/>
                <a:ahLst/>
                <a:cxnLst>
                  <a:cxn ang="0">
                    <a:pos x="0" y="825"/>
                  </a:cxn>
                  <a:cxn ang="0">
                    <a:pos x="0" y="0"/>
                  </a:cxn>
                  <a:cxn ang="0">
                    <a:pos x="57" y="17"/>
                  </a:cxn>
                  <a:cxn ang="0">
                    <a:pos x="57" y="810"/>
                  </a:cxn>
                  <a:cxn ang="0">
                    <a:pos x="0" y="825"/>
                  </a:cxn>
                </a:cxnLst>
                <a:rect l="0" t="0" r="r" b="b"/>
                <a:pathLst>
                  <a:path w="57" h="825">
                    <a:moveTo>
                      <a:pt x="0" y="825"/>
                    </a:moveTo>
                    <a:lnTo>
                      <a:pt x="0" y="0"/>
                    </a:lnTo>
                    <a:lnTo>
                      <a:pt x="57" y="17"/>
                    </a:lnTo>
                    <a:lnTo>
                      <a:pt x="57" y="810"/>
                    </a:lnTo>
                    <a:lnTo>
                      <a:pt x="0" y="825"/>
                    </a:lnTo>
                    <a:close/>
                  </a:path>
                </a:pathLst>
              </a:custGeom>
              <a:solidFill>
                <a:srgbClr val="576E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45" name="Freeform 73"/>
              <p:cNvSpPr>
                <a:spLocks/>
              </p:cNvSpPr>
              <p:nvPr/>
            </p:nvSpPr>
            <p:spPr bwMode="auto">
              <a:xfrm>
                <a:off x="4410" y="1704"/>
                <a:ext cx="14" cy="203"/>
              </a:xfrm>
              <a:custGeom>
                <a:avLst/>
                <a:gdLst/>
                <a:ahLst/>
                <a:cxnLst>
                  <a:cxn ang="0">
                    <a:pos x="0" y="809"/>
                  </a:cxn>
                  <a:cxn ang="0">
                    <a:pos x="0" y="0"/>
                  </a:cxn>
                  <a:cxn ang="0">
                    <a:pos x="58" y="17"/>
                  </a:cxn>
                  <a:cxn ang="0">
                    <a:pos x="58" y="794"/>
                  </a:cxn>
                  <a:cxn ang="0">
                    <a:pos x="0" y="809"/>
                  </a:cxn>
                </a:cxnLst>
                <a:rect l="0" t="0" r="r" b="b"/>
                <a:pathLst>
                  <a:path w="58" h="809">
                    <a:moveTo>
                      <a:pt x="0" y="809"/>
                    </a:moveTo>
                    <a:lnTo>
                      <a:pt x="0" y="0"/>
                    </a:lnTo>
                    <a:lnTo>
                      <a:pt x="58" y="17"/>
                    </a:lnTo>
                    <a:lnTo>
                      <a:pt x="58" y="794"/>
                    </a:lnTo>
                    <a:lnTo>
                      <a:pt x="0" y="809"/>
                    </a:lnTo>
                    <a:close/>
                  </a:path>
                </a:pathLst>
              </a:custGeom>
              <a:solidFill>
                <a:srgbClr val="566B7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46" name="Freeform 74"/>
              <p:cNvSpPr>
                <a:spLocks/>
              </p:cNvSpPr>
              <p:nvPr/>
            </p:nvSpPr>
            <p:spPr bwMode="auto">
              <a:xfrm>
                <a:off x="4417" y="1707"/>
                <a:ext cx="14" cy="198"/>
              </a:xfrm>
              <a:custGeom>
                <a:avLst/>
                <a:gdLst/>
                <a:ahLst/>
                <a:cxnLst>
                  <a:cxn ang="0">
                    <a:pos x="0" y="793"/>
                  </a:cxn>
                  <a:cxn ang="0">
                    <a:pos x="0" y="0"/>
                  </a:cxn>
                  <a:cxn ang="0">
                    <a:pos x="58" y="16"/>
                  </a:cxn>
                  <a:cxn ang="0">
                    <a:pos x="58" y="777"/>
                  </a:cxn>
                  <a:cxn ang="0">
                    <a:pos x="0" y="793"/>
                  </a:cxn>
                </a:cxnLst>
                <a:rect l="0" t="0" r="r" b="b"/>
                <a:pathLst>
                  <a:path w="58" h="793">
                    <a:moveTo>
                      <a:pt x="0" y="793"/>
                    </a:moveTo>
                    <a:lnTo>
                      <a:pt x="0" y="0"/>
                    </a:lnTo>
                    <a:lnTo>
                      <a:pt x="58" y="16"/>
                    </a:lnTo>
                    <a:lnTo>
                      <a:pt x="58" y="777"/>
                    </a:lnTo>
                    <a:lnTo>
                      <a:pt x="0" y="793"/>
                    </a:lnTo>
                    <a:close/>
                  </a:path>
                </a:pathLst>
              </a:custGeom>
              <a:solidFill>
                <a:srgbClr val="5468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47" name="Freeform 75"/>
              <p:cNvSpPr>
                <a:spLocks/>
              </p:cNvSpPr>
              <p:nvPr/>
            </p:nvSpPr>
            <p:spPr bwMode="auto">
              <a:xfrm>
                <a:off x="4424" y="1708"/>
                <a:ext cx="15" cy="195"/>
              </a:xfrm>
              <a:custGeom>
                <a:avLst/>
                <a:gdLst/>
                <a:ahLst/>
                <a:cxnLst>
                  <a:cxn ang="0">
                    <a:pos x="0" y="777"/>
                  </a:cxn>
                  <a:cxn ang="0">
                    <a:pos x="0" y="0"/>
                  </a:cxn>
                  <a:cxn ang="0">
                    <a:pos x="57" y="16"/>
                  </a:cxn>
                  <a:cxn ang="0">
                    <a:pos x="57" y="760"/>
                  </a:cxn>
                  <a:cxn ang="0">
                    <a:pos x="0" y="777"/>
                  </a:cxn>
                </a:cxnLst>
                <a:rect l="0" t="0" r="r" b="b"/>
                <a:pathLst>
                  <a:path w="57" h="777">
                    <a:moveTo>
                      <a:pt x="0" y="777"/>
                    </a:moveTo>
                    <a:lnTo>
                      <a:pt x="0" y="0"/>
                    </a:lnTo>
                    <a:lnTo>
                      <a:pt x="57" y="16"/>
                    </a:lnTo>
                    <a:lnTo>
                      <a:pt x="57" y="760"/>
                    </a:lnTo>
                    <a:lnTo>
                      <a:pt x="0" y="777"/>
                    </a:lnTo>
                    <a:close/>
                  </a:path>
                </a:pathLst>
              </a:custGeom>
              <a:solidFill>
                <a:srgbClr val="5265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48" name="Freeform 76"/>
              <p:cNvSpPr>
                <a:spLocks/>
              </p:cNvSpPr>
              <p:nvPr/>
            </p:nvSpPr>
            <p:spPr bwMode="auto">
              <a:xfrm>
                <a:off x="4431" y="1710"/>
                <a:ext cx="15" cy="191"/>
              </a:xfrm>
              <a:custGeom>
                <a:avLst/>
                <a:gdLst/>
                <a:ahLst/>
                <a:cxnLst>
                  <a:cxn ang="0">
                    <a:pos x="0" y="761"/>
                  </a:cxn>
                  <a:cxn ang="0">
                    <a:pos x="0" y="0"/>
                  </a:cxn>
                  <a:cxn ang="0">
                    <a:pos x="57" y="15"/>
                  </a:cxn>
                  <a:cxn ang="0">
                    <a:pos x="57" y="744"/>
                  </a:cxn>
                  <a:cxn ang="0">
                    <a:pos x="0" y="761"/>
                  </a:cxn>
                </a:cxnLst>
                <a:rect l="0" t="0" r="r" b="b"/>
                <a:pathLst>
                  <a:path w="57" h="761">
                    <a:moveTo>
                      <a:pt x="0" y="761"/>
                    </a:moveTo>
                    <a:lnTo>
                      <a:pt x="0" y="0"/>
                    </a:lnTo>
                    <a:lnTo>
                      <a:pt x="57" y="15"/>
                    </a:lnTo>
                    <a:lnTo>
                      <a:pt x="57" y="744"/>
                    </a:lnTo>
                    <a:lnTo>
                      <a:pt x="0" y="761"/>
                    </a:lnTo>
                    <a:close/>
                  </a:path>
                </a:pathLst>
              </a:custGeom>
              <a:solidFill>
                <a:srgbClr val="5062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49" name="Freeform 77"/>
              <p:cNvSpPr>
                <a:spLocks/>
              </p:cNvSpPr>
              <p:nvPr/>
            </p:nvSpPr>
            <p:spPr bwMode="auto">
              <a:xfrm>
                <a:off x="4439" y="1712"/>
                <a:ext cx="14" cy="186"/>
              </a:xfrm>
              <a:custGeom>
                <a:avLst/>
                <a:gdLst/>
                <a:ahLst/>
                <a:cxnLst>
                  <a:cxn ang="0">
                    <a:pos x="0" y="744"/>
                  </a:cxn>
                  <a:cxn ang="0">
                    <a:pos x="0" y="0"/>
                  </a:cxn>
                  <a:cxn ang="0">
                    <a:pos x="58" y="15"/>
                  </a:cxn>
                  <a:cxn ang="0">
                    <a:pos x="58" y="728"/>
                  </a:cxn>
                  <a:cxn ang="0">
                    <a:pos x="0" y="744"/>
                  </a:cxn>
                </a:cxnLst>
                <a:rect l="0" t="0" r="r" b="b"/>
                <a:pathLst>
                  <a:path w="58" h="744">
                    <a:moveTo>
                      <a:pt x="0" y="744"/>
                    </a:moveTo>
                    <a:lnTo>
                      <a:pt x="0" y="0"/>
                    </a:lnTo>
                    <a:lnTo>
                      <a:pt x="58" y="15"/>
                    </a:lnTo>
                    <a:lnTo>
                      <a:pt x="58" y="728"/>
                    </a:lnTo>
                    <a:lnTo>
                      <a:pt x="0" y="744"/>
                    </a:lnTo>
                    <a:close/>
                  </a:path>
                </a:pathLst>
              </a:custGeom>
              <a:solidFill>
                <a:srgbClr val="4F60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50" name="Freeform 78"/>
              <p:cNvSpPr>
                <a:spLocks/>
              </p:cNvSpPr>
              <p:nvPr/>
            </p:nvSpPr>
            <p:spPr bwMode="auto">
              <a:xfrm>
                <a:off x="4446" y="1714"/>
                <a:ext cx="14" cy="182"/>
              </a:xfrm>
              <a:custGeom>
                <a:avLst/>
                <a:gdLst/>
                <a:ahLst/>
                <a:cxnLst>
                  <a:cxn ang="0">
                    <a:pos x="0" y="729"/>
                  </a:cxn>
                  <a:cxn ang="0">
                    <a:pos x="0" y="0"/>
                  </a:cxn>
                  <a:cxn ang="0">
                    <a:pos x="58" y="17"/>
                  </a:cxn>
                  <a:cxn ang="0">
                    <a:pos x="58" y="713"/>
                  </a:cxn>
                  <a:cxn ang="0">
                    <a:pos x="0" y="729"/>
                  </a:cxn>
                </a:cxnLst>
                <a:rect l="0" t="0" r="r" b="b"/>
                <a:pathLst>
                  <a:path w="58" h="729">
                    <a:moveTo>
                      <a:pt x="0" y="729"/>
                    </a:moveTo>
                    <a:lnTo>
                      <a:pt x="0" y="0"/>
                    </a:lnTo>
                    <a:lnTo>
                      <a:pt x="58" y="17"/>
                    </a:lnTo>
                    <a:lnTo>
                      <a:pt x="58" y="713"/>
                    </a:lnTo>
                    <a:lnTo>
                      <a:pt x="0" y="729"/>
                    </a:lnTo>
                    <a:close/>
                  </a:path>
                </a:pathLst>
              </a:custGeom>
              <a:solidFill>
                <a:srgbClr val="4D5D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51" name="Freeform 79"/>
              <p:cNvSpPr>
                <a:spLocks/>
              </p:cNvSpPr>
              <p:nvPr/>
            </p:nvSpPr>
            <p:spPr bwMode="auto">
              <a:xfrm>
                <a:off x="4453" y="1716"/>
                <a:ext cx="14" cy="179"/>
              </a:xfrm>
              <a:custGeom>
                <a:avLst/>
                <a:gdLst/>
                <a:ahLst/>
                <a:cxnLst>
                  <a:cxn ang="0">
                    <a:pos x="0" y="713"/>
                  </a:cxn>
                  <a:cxn ang="0">
                    <a:pos x="0" y="0"/>
                  </a:cxn>
                  <a:cxn ang="0">
                    <a:pos x="58" y="17"/>
                  </a:cxn>
                  <a:cxn ang="0">
                    <a:pos x="58" y="697"/>
                  </a:cxn>
                  <a:cxn ang="0">
                    <a:pos x="0" y="713"/>
                  </a:cxn>
                </a:cxnLst>
                <a:rect l="0" t="0" r="r" b="b"/>
                <a:pathLst>
                  <a:path w="58" h="713">
                    <a:moveTo>
                      <a:pt x="0" y="713"/>
                    </a:moveTo>
                    <a:lnTo>
                      <a:pt x="0" y="0"/>
                    </a:lnTo>
                    <a:lnTo>
                      <a:pt x="58" y="17"/>
                    </a:lnTo>
                    <a:lnTo>
                      <a:pt x="58" y="697"/>
                    </a:lnTo>
                    <a:lnTo>
                      <a:pt x="0" y="713"/>
                    </a:lnTo>
                    <a:close/>
                  </a:path>
                </a:pathLst>
              </a:custGeom>
              <a:solidFill>
                <a:srgbClr val="4C5A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52" name="Freeform 80"/>
              <p:cNvSpPr>
                <a:spLocks/>
              </p:cNvSpPr>
              <p:nvPr/>
            </p:nvSpPr>
            <p:spPr bwMode="auto">
              <a:xfrm>
                <a:off x="4460" y="1719"/>
                <a:ext cx="15" cy="174"/>
              </a:xfrm>
              <a:custGeom>
                <a:avLst/>
                <a:gdLst/>
                <a:ahLst/>
                <a:cxnLst>
                  <a:cxn ang="0">
                    <a:pos x="0" y="696"/>
                  </a:cxn>
                  <a:cxn ang="0">
                    <a:pos x="0" y="0"/>
                  </a:cxn>
                  <a:cxn ang="0">
                    <a:pos x="57" y="16"/>
                  </a:cxn>
                  <a:cxn ang="0">
                    <a:pos x="57" y="679"/>
                  </a:cxn>
                  <a:cxn ang="0">
                    <a:pos x="0" y="696"/>
                  </a:cxn>
                </a:cxnLst>
                <a:rect l="0" t="0" r="r" b="b"/>
                <a:pathLst>
                  <a:path w="57" h="696">
                    <a:moveTo>
                      <a:pt x="0" y="696"/>
                    </a:moveTo>
                    <a:lnTo>
                      <a:pt x="0" y="0"/>
                    </a:lnTo>
                    <a:lnTo>
                      <a:pt x="57" y="16"/>
                    </a:lnTo>
                    <a:lnTo>
                      <a:pt x="57" y="679"/>
                    </a:lnTo>
                    <a:lnTo>
                      <a:pt x="0" y="696"/>
                    </a:lnTo>
                    <a:close/>
                  </a:path>
                </a:pathLst>
              </a:custGeom>
              <a:solidFill>
                <a:srgbClr val="4A57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53" name="Freeform 81"/>
              <p:cNvSpPr>
                <a:spLocks/>
              </p:cNvSpPr>
              <p:nvPr/>
            </p:nvSpPr>
            <p:spPr bwMode="auto">
              <a:xfrm>
                <a:off x="4467" y="1721"/>
                <a:ext cx="15" cy="170"/>
              </a:xfrm>
              <a:custGeom>
                <a:avLst/>
                <a:gdLst/>
                <a:ahLst/>
                <a:cxnLst>
                  <a:cxn ang="0">
                    <a:pos x="0" y="680"/>
                  </a:cxn>
                  <a:cxn ang="0">
                    <a:pos x="0" y="0"/>
                  </a:cxn>
                  <a:cxn ang="0">
                    <a:pos x="57" y="16"/>
                  </a:cxn>
                  <a:cxn ang="0">
                    <a:pos x="57" y="663"/>
                  </a:cxn>
                  <a:cxn ang="0">
                    <a:pos x="0" y="680"/>
                  </a:cxn>
                </a:cxnLst>
                <a:rect l="0" t="0" r="r" b="b"/>
                <a:pathLst>
                  <a:path w="57" h="680">
                    <a:moveTo>
                      <a:pt x="0" y="680"/>
                    </a:moveTo>
                    <a:lnTo>
                      <a:pt x="0" y="0"/>
                    </a:lnTo>
                    <a:lnTo>
                      <a:pt x="57" y="16"/>
                    </a:lnTo>
                    <a:lnTo>
                      <a:pt x="57" y="663"/>
                    </a:lnTo>
                    <a:lnTo>
                      <a:pt x="0" y="680"/>
                    </a:lnTo>
                    <a:close/>
                  </a:path>
                </a:pathLst>
              </a:custGeom>
              <a:solidFill>
                <a:srgbClr val="485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54" name="Freeform 82"/>
              <p:cNvSpPr>
                <a:spLocks/>
              </p:cNvSpPr>
              <p:nvPr/>
            </p:nvSpPr>
            <p:spPr bwMode="auto">
              <a:xfrm>
                <a:off x="4475" y="1723"/>
                <a:ext cx="14" cy="165"/>
              </a:xfrm>
              <a:custGeom>
                <a:avLst/>
                <a:gdLst/>
                <a:ahLst/>
                <a:cxnLst>
                  <a:cxn ang="0">
                    <a:pos x="0" y="663"/>
                  </a:cxn>
                  <a:cxn ang="0">
                    <a:pos x="0" y="0"/>
                  </a:cxn>
                  <a:cxn ang="0">
                    <a:pos x="58" y="16"/>
                  </a:cxn>
                  <a:cxn ang="0">
                    <a:pos x="58" y="647"/>
                  </a:cxn>
                  <a:cxn ang="0">
                    <a:pos x="0" y="663"/>
                  </a:cxn>
                </a:cxnLst>
                <a:rect l="0" t="0" r="r" b="b"/>
                <a:pathLst>
                  <a:path w="58" h="663">
                    <a:moveTo>
                      <a:pt x="0" y="663"/>
                    </a:moveTo>
                    <a:lnTo>
                      <a:pt x="0" y="0"/>
                    </a:lnTo>
                    <a:lnTo>
                      <a:pt x="58" y="16"/>
                    </a:lnTo>
                    <a:lnTo>
                      <a:pt x="58" y="647"/>
                    </a:lnTo>
                    <a:lnTo>
                      <a:pt x="0" y="663"/>
                    </a:lnTo>
                    <a:close/>
                  </a:path>
                </a:pathLst>
              </a:custGeom>
              <a:solidFill>
                <a:srgbClr val="465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55" name="Freeform 83"/>
              <p:cNvSpPr>
                <a:spLocks/>
              </p:cNvSpPr>
              <p:nvPr/>
            </p:nvSpPr>
            <p:spPr bwMode="auto">
              <a:xfrm>
                <a:off x="4482" y="1724"/>
                <a:ext cx="14" cy="162"/>
              </a:xfrm>
              <a:custGeom>
                <a:avLst/>
                <a:gdLst/>
                <a:ahLst/>
                <a:cxnLst>
                  <a:cxn ang="0">
                    <a:pos x="0" y="647"/>
                  </a:cxn>
                  <a:cxn ang="0">
                    <a:pos x="0" y="0"/>
                  </a:cxn>
                  <a:cxn ang="0">
                    <a:pos x="58" y="16"/>
                  </a:cxn>
                  <a:cxn ang="0">
                    <a:pos x="58" y="632"/>
                  </a:cxn>
                  <a:cxn ang="0">
                    <a:pos x="0" y="647"/>
                  </a:cxn>
                </a:cxnLst>
                <a:rect l="0" t="0" r="r" b="b"/>
                <a:pathLst>
                  <a:path w="58" h="647">
                    <a:moveTo>
                      <a:pt x="0" y="647"/>
                    </a:moveTo>
                    <a:lnTo>
                      <a:pt x="0" y="0"/>
                    </a:lnTo>
                    <a:lnTo>
                      <a:pt x="58" y="16"/>
                    </a:lnTo>
                    <a:lnTo>
                      <a:pt x="58" y="632"/>
                    </a:lnTo>
                    <a:lnTo>
                      <a:pt x="0" y="647"/>
                    </a:lnTo>
                    <a:close/>
                  </a:path>
                </a:pathLst>
              </a:custGeom>
              <a:solidFill>
                <a:srgbClr val="454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56" name="Freeform 84"/>
              <p:cNvSpPr>
                <a:spLocks/>
              </p:cNvSpPr>
              <p:nvPr/>
            </p:nvSpPr>
            <p:spPr bwMode="auto">
              <a:xfrm>
                <a:off x="4489" y="1726"/>
                <a:ext cx="15" cy="158"/>
              </a:xfrm>
              <a:custGeom>
                <a:avLst/>
                <a:gdLst/>
                <a:ahLst/>
                <a:cxnLst>
                  <a:cxn ang="0">
                    <a:pos x="0" y="631"/>
                  </a:cxn>
                  <a:cxn ang="0">
                    <a:pos x="0" y="0"/>
                  </a:cxn>
                  <a:cxn ang="0">
                    <a:pos x="59" y="17"/>
                  </a:cxn>
                  <a:cxn ang="0">
                    <a:pos x="59" y="616"/>
                  </a:cxn>
                  <a:cxn ang="0">
                    <a:pos x="0" y="631"/>
                  </a:cxn>
                </a:cxnLst>
                <a:rect l="0" t="0" r="r" b="b"/>
                <a:pathLst>
                  <a:path w="59" h="631">
                    <a:moveTo>
                      <a:pt x="0" y="631"/>
                    </a:moveTo>
                    <a:lnTo>
                      <a:pt x="0" y="0"/>
                    </a:lnTo>
                    <a:lnTo>
                      <a:pt x="59" y="17"/>
                    </a:lnTo>
                    <a:lnTo>
                      <a:pt x="59" y="616"/>
                    </a:lnTo>
                    <a:lnTo>
                      <a:pt x="0" y="631"/>
                    </a:lnTo>
                    <a:close/>
                  </a:path>
                </a:pathLst>
              </a:custGeom>
              <a:solidFill>
                <a:srgbClr val="444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57" name="Freeform 85"/>
              <p:cNvSpPr>
                <a:spLocks/>
              </p:cNvSpPr>
              <p:nvPr/>
            </p:nvSpPr>
            <p:spPr bwMode="auto">
              <a:xfrm>
                <a:off x="4496" y="1728"/>
                <a:ext cx="15" cy="154"/>
              </a:xfrm>
              <a:custGeom>
                <a:avLst/>
                <a:gdLst/>
                <a:ahLst/>
                <a:cxnLst>
                  <a:cxn ang="0">
                    <a:pos x="0" y="616"/>
                  </a:cxn>
                  <a:cxn ang="0">
                    <a:pos x="0" y="0"/>
                  </a:cxn>
                  <a:cxn ang="0">
                    <a:pos x="30" y="9"/>
                  </a:cxn>
                  <a:cxn ang="0">
                    <a:pos x="59" y="17"/>
                  </a:cxn>
                  <a:cxn ang="0">
                    <a:pos x="59" y="599"/>
                  </a:cxn>
                  <a:cxn ang="0">
                    <a:pos x="31" y="606"/>
                  </a:cxn>
                  <a:cxn ang="0">
                    <a:pos x="0" y="616"/>
                  </a:cxn>
                </a:cxnLst>
                <a:rect l="0" t="0" r="r" b="b"/>
                <a:pathLst>
                  <a:path w="59" h="616">
                    <a:moveTo>
                      <a:pt x="0" y="616"/>
                    </a:moveTo>
                    <a:lnTo>
                      <a:pt x="0" y="0"/>
                    </a:lnTo>
                    <a:lnTo>
                      <a:pt x="30" y="9"/>
                    </a:lnTo>
                    <a:lnTo>
                      <a:pt x="59" y="17"/>
                    </a:lnTo>
                    <a:lnTo>
                      <a:pt x="59" y="599"/>
                    </a:lnTo>
                    <a:lnTo>
                      <a:pt x="31" y="606"/>
                    </a:lnTo>
                    <a:lnTo>
                      <a:pt x="0" y="616"/>
                    </a:lnTo>
                    <a:close/>
                  </a:path>
                </a:pathLst>
              </a:custGeom>
              <a:solidFill>
                <a:srgbClr val="424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58" name="Freeform 86"/>
              <p:cNvSpPr>
                <a:spLocks/>
              </p:cNvSpPr>
              <p:nvPr/>
            </p:nvSpPr>
            <p:spPr bwMode="auto">
              <a:xfrm>
                <a:off x="4504" y="1731"/>
                <a:ext cx="14" cy="149"/>
              </a:xfrm>
              <a:custGeom>
                <a:avLst/>
                <a:gdLst/>
                <a:ahLst/>
                <a:cxnLst>
                  <a:cxn ang="0">
                    <a:pos x="0" y="599"/>
                  </a:cxn>
                  <a:cxn ang="0">
                    <a:pos x="0" y="0"/>
                  </a:cxn>
                  <a:cxn ang="0">
                    <a:pos x="0" y="0"/>
                  </a:cxn>
                  <a:cxn ang="0">
                    <a:pos x="57" y="15"/>
                  </a:cxn>
                  <a:cxn ang="0">
                    <a:pos x="57" y="582"/>
                  </a:cxn>
                  <a:cxn ang="0">
                    <a:pos x="1" y="597"/>
                  </a:cxn>
                  <a:cxn ang="0">
                    <a:pos x="0" y="599"/>
                  </a:cxn>
                </a:cxnLst>
                <a:rect l="0" t="0" r="r" b="b"/>
                <a:pathLst>
                  <a:path w="57" h="599">
                    <a:moveTo>
                      <a:pt x="0" y="599"/>
                    </a:moveTo>
                    <a:lnTo>
                      <a:pt x="0" y="0"/>
                    </a:lnTo>
                    <a:lnTo>
                      <a:pt x="0" y="0"/>
                    </a:lnTo>
                    <a:lnTo>
                      <a:pt x="57" y="15"/>
                    </a:lnTo>
                    <a:lnTo>
                      <a:pt x="57" y="582"/>
                    </a:lnTo>
                    <a:lnTo>
                      <a:pt x="1" y="597"/>
                    </a:lnTo>
                    <a:lnTo>
                      <a:pt x="0" y="599"/>
                    </a:lnTo>
                    <a:close/>
                  </a:path>
                </a:pathLst>
              </a:custGeom>
              <a:solidFill>
                <a:srgbClr val="4145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59" name="Freeform 87"/>
              <p:cNvSpPr>
                <a:spLocks/>
              </p:cNvSpPr>
              <p:nvPr/>
            </p:nvSpPr>
            <p:spPr bwMode="auto">
              <a:xfrm>
                <a:off x="4511" y="1733"/>
                <a:ext cx="14" cy="145"/>
              </a:xfrm>
              <a:custGeom>
                <a:avLst/>
                <a:gdLst/>
                <a:ahLst/>
                <a:cxnLst>
                  <a:cxn ang="0">
                    <a:pos x="0" y="582"/>
                  </a:cxn>
                  <a:cxn ang="0">
                    <a:pos x="0" y="0"/>
                  </a:cxn>
                  <a:cxn ang="0">
                    <a:pos x="57" y="15"/>
                  </a:cxn>
                  <a:cxn ang="0">
                    <a:pos x="57" y="566"/>
                  </a:cxn>
                  <a:cxn ang="0">
                    <a:pos x="0" y="582"/>
                  </a:cxn>
                </a:cxnLst>
                <a:rect l="0" t="0" r="r" b="b"/>
                <a:pathLst>
                  <a:path w="57" h="582">
                    <a:moveTo>
                      <a:pt x="0" y="582"/>
                    </a:moveTo>
                    <a:lnTo>
                      <a:pt x="0" y="0"/>
                    </a:lnTo>
                    <a:lnTo>
                      <a:pt x="57" y="15"/>
                    </a:lnTo>
                    <a:lnTo>
                      <a:pt x="57" y="566"/>
                    </a:lnTo>
                    <a:lnTo>
                      <a:pt x="0" y="582"/>
                    </a:lnTo>
                    <a:close/>
                  </a:path>
                </a:pathLst>
              </a:custGeom>
              <a:solidFill>
                <a:srgbClr val="3F42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60" name="Freeform 88"/>
              <p:cNvSpPr>
                <a:spLocks/>
              </p:cNvSpPr>
              <p:nvPr/>
            </p:nvSpPr>
            <p:spPr bwMode="auto">
              <a:xfrm>
                <a:off x="4518" y="1735"/>
                <a:ext cx="14" cy="141"/>
              </a:xfrm>
              <a:custGeom>
                <a:avLst/>
                <a:gdLst/>
                <a:ahLst/>
                <a:cxnLst>
                  <a:cxn ang="0">
                    <a:pos x="0" y="567"/>
                  </a:cxn>
                  <a:cxn ang="0">
                    <a:pos x="0" y="0"/>
                  </a:cxn>
                  <a:cxn ang="0">
                    <a:pos x="58" y="16"/>
                  </a:cxn>
                  <a:cxn ang="0">
                    <a:pos x="58" y="551"/>
                  </a:cxn>
                  <a:cxn ang="0">
                    <a:pos x="0" y="567"/>
                  </a:cxn>
                </a:cxnLst>
                <a:rect l="0" t="0" r="r" b="b"/>
                <a:pathLst>
                  <a:path w="58" h="567">
                    <a:moveTo>
                      <a:pt x="0" y="567"/>
                    </a:moveTo>
                    <a:lnTo>
                      <a:pt x="0" y="0"/>
                    </a:lnTo>
                    <a:lnTo>
                      <a:pt x="58" y="16"/>
                    </a:lnTo>
                    <a:lnTo>
                      <a:pt x="58" y="551"/>
                    </a:lnTo>
                    <a:lnTo>
                      <a:pt x="0" y="567"/>
                    </a:lnTo>
                    <a:close/>
                  </a:path>
                </a:pathLst>
              </a:custGeom>
              <a:solidFill>
                <a:srgbClr val="3E3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61" name="Freeform 89"/>
              <p:cNvSpPr>
                <a:spLocks/>
              </p:cNvSpPr>
              <p:nvPr/>
            </p:nvSpPr>
            <p:spPr bwMode="auto">
              <a:xfrm>
                <a:off x="4525" y="1737"/>
                <a:ext cx="15" cy="137"/>
              </a:xfrm>
              <a:custGeom>
                <a:avLst/>
                <a:gdLst/>
                <a:ahLst/>
                <a:cxnLst>
                  <a:cxn ang="0">
                    <a:pos x="0" y="551"/>
                  </a:cxn>
                  <a:cxn ang="0">
                    <a:pos x="0" y="0"/>
                  </a:cxn>
                  <a:cxn ang="0">
                    <a:pos x="58" y="16"/>
                  </a:cxn>
                  <a:cxn ang="0">
                    <a:pos x="58" y="535"/>
                  </a:cxn>
                  <a:cxn ang="0">
                    <a:pos x="0" y="551"/>
                  </a:cxn>
                </a:cxnLst>
                <a:rect l="0" t="0" r="r" b="b"/>
                <a:pathLst>
                  <a:path w="58" h="551">
                    <a:moveTo>
                      <a:pt x="0" y="551"/>
                    </a:moveTo>
                    <a:lnTo>
                      <a:pt x="0" y="0"/>
                    </a:lnTo>
                    <a:lnTo>
                      <a:pt x="58" y="16"/>
                    </a:lnTo>
                    <a:lnTo>
                      <a:pt x="58" y="535"/>
                    </a:lnTo>
                    <a:lnTo>
                      <a:pt x="0" y="551"/>
                    </a:lnTo>
                    <a:close/>
                  </a:path>
                </a:pathLst>
              </a:custGeom>
              <a:solidFill>
                <a:srgbClr val="3C3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62" name="Freeform 90"/>
              <p:cNvSpPr>
                <a:spLocks/>
              </p:cNvSpPr>
              <p:nvPr/>
            </p:nvSpPr>
            <p:spPr bwMode="auto">
              <a:xfrm>
                <a:off x="4532" y="1739"/>
                <a:ext cx="15" cy="133"/>
              </a:xfrm>
              <a:custGeom>
                <a:avLst/>
                <a:gdLst/>
                <a:ahLst/>
                <a:cxnLst>
                  <a:cxn ang="0">
                    <a:pos x="0" y="535"/>
                  </a:cxn>
                  <a:cxn ang="0">
                    <a:pos x="0" y="0"/>
                  </a:cxn>
                  <a:cxn ang="0">
                    <a:pos x="57" y="17"/>
                  </a:cxn>
                  <a:cxn ang="0">
                    <a:pos x="57" y="518"/>
                  </a:cxn>
                  <a:cxn ang="0">
                    <a:pos x="0" y="535"/>
                  </a:cxn>
                </a:cxnLst>
                <a:rect l="0" t="0" r="r" b="b"/>
                <a:pathLst>
                  <a:path w="57" h="535">
                    <a:moveTo>
                      <a:pt x="0" y="535"/>
                    </a:moveTo>
                    <a:lnTo>
                      <a:pt x="0" y="0"/>
                    </a:lnTo>
                    <a:lnTo>
                      <a:pt x="57" y="17"/>
                    </a:lnTo>
                    <a:lnTo>
                      <a:pt x="57" y="518"/>
                    </a:lnTo>
                    <a:lnTo>
                      <a:pt x="0" y="535"/>
                    </a:lnTo>
                    <a:close/>
                  </a:path>
                </a:pathLst>
              </a:custGeom>
              <a:solidFill>
                <a:srgbClr val="393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63" name="Freeform 91"/>
              <p:cNvSpPr>
                <a:spLocks/>
              </p:cNvSpPr>
              <p:nvPr/>
            </p:nvSpPr>
            <p:spPr bwMode="auto">
              <a:xfrm>
                <a:off x="4540" y="1741"/>
                <a:ext cx="14" cy="129"/>
              </a:xfrm>
              <a:custGeom>
                <a:avLst/>
                <a:gdLst/>
                <a:ahLst/>
                <a:cxnLst>
                  <a:cxn ang="0">
                    <a:pos x="0" y="519"/>
                  </a:cxn>
                  <a:cxn ang="0">
                    <a:pos x="0" y="0"/>
                  </a:cxn>
                  <a:cxn ang="0">
                    <a:pos x="57" y="17"/>
                  </a:cxn>
                  <a:cxn ang="0">
                    <a:pos x="57" y="502"/>
                  </a:cxn>
                  <a:cxn ang="0">
                    <a:pos x="0" y="519"/>
                  </a:cxn>
                </a:cxnLst>
                <a:rect l="0" t="0" r="r" b="b"/>
                <a:pathLst>
                  <a:path w="57" h="519">
                    <a:moveTo>
                      <a:pt x="0" y="519"/>
                    </a:moveTo>
                    <a:lnTo>
                      <a:pt x="0" y="0"/>
                    </a:lnTo>
                    <a:lnTo>
                      <a:pt x="57" y="17"/>
                    </a:lnTo>
                    <a:lnTo>
                      <a:pt x="57" y="502"/>
                    </a:lnTo>
                    <a:lnTo>
                      <a:pt x="0" y="519"/>
                    </a:lnTo>
                    <a:close/>
                  </a:path>
                </a:pathLst>
              </a:custGeom>
              <a:solidFill>
                <a:srgbClr val="373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64" name="Freeform 92"/>
              <p:cNvSpPr>
                <a:spLocks/>
              </p:cNvSpPr>
              <p:nvPr/>
            </p:nvSpPr>
            <p:spPr bwMode="auto">
              <a:xfrm>
                <a:off x="4547" y="1743"/>
                <a:ext cx="14" cy="125"/>
              </a:xfrm>
              <a:custGeom>
                <a:avLst/>
                <a:gdLst/>
                <a:ahLst/>
                <a:cxnLst>
                  <a:cxn ang="0">
                    <a:pos x="0" y="501"/>
                  </a:cxn>
                  <a:cxn ang="0">
                    <a:pos x="0" y="0"/>
                  </a:cxn>
                  <a:cxn ang="0">
                    <a:pos x="58" y="16"/>
                  </a:cxn>
                  <a:cxn ang="0">
                    <a:pos x="58" y="485"/>
                  </a:cxn>
                  <a:cxn ang="0">
                    <a:pos x="0" y="501"/>
                  </a:cxn>
                </a:cxnLst>
                <a:rect l="0" t="0" r="r" b="b"/>
                <a:pathLst>
                  <a:path w="58" h="501">
                    <a:moveTo>
                      <a:pt x="0" y="501"/>
                    </a:moveTo>
                    <a:lnTo>
                      <a:pt x="0" y="0"/>
                    </a:lnTo>
                    <a:lnTo>
                      <a:pt x="58" y="16"/>
                    </a:lnTo>
                    <a:lnTo>
                      <a:pt x="58" y="485"/>
                    </a:lnTo>
                    <a:lnTo>
                      <a:pt x="0" y="501"/>
                    </a:lnTo>
                    <a:close/>
                  </a:path>
                </a:pathLst>
              </a:custGeom>
              <a:solidFill>
                <a:srgbClr val="363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65" name="Freeform 93"/>
              <p:cNvSpPr>
                <a:spLocks/>
              </p:cNvSpPr>
              <p:nvPr/>
            </p:nvSpPr>
            <p:spPr bwMode="auto">
              <a:xfrm>
                <a:off x="4554" y="1745"/>
                <a:ext cx="14" cy="121"/>
              </a:xfrm>
              <a:custGeom>
                <a:avLst/>
                <a:gdLst/>
                <a:ahLst/>
                <a:cxnLst>
                  <a:cxn ang="0">
                    <a:pos x="0" y="485"/>
                  </a:cxn>
                  <a:cxn ang="0">
                    <a:pos x="0" y="0"/>
                  </a:cxn>
                  <a:cxn ang="0">
                    <a:pos x="58" y="16"/>
                  </a:cxn>
                  <a:cxn ang="0">
                    <a:pos x="58" y="470"/>
                  </a:cxn>
                  <a:cxn ang="0">
                    <a:pos x="0" y="485"/>
                  </a:cxn>
                </a:cxnLst>
                <a:rect l="0" t="0" r="r" b="b"/>
                <a:pathLst>
                  <a:path w="58" h="485">
                    <a:moveTo>
                      <a:pt x="0" y="485"/>
                    </a:moveTo>
                    <a:lnTo>
                      <a:pt x="0" y="0"/>
                    </a:lnTo>
                    <a:lnTo>
                      <a:pt x="58" y="16"/>
                    </a:lnTo>
                    <a:lnTo>
                      <a:pt x="58" y="470"/>
                    </a:lnTo>
                    <a:lnTo>
                      <a:pt x="0" y="485"/>
                    </a:lnTo>
                    <a:close/>
                  </a:path>
                </a:pathLst>
              </a:custGeom>
              <a:solidFill>
                <a:srgbClr val="342D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66" name="Freeform 94"/>
              <p:cNvSpPr>
                <a:spLocks/>
              </p:cNvSpPr>
              <p:nvPr/>
            </p:nvSpPr>
            <p:spPr bwMode="auto">
              <a:xfrm>
                <a:off x="4561" y="1747"/>
                <a:ext cx="15" cy="117"/>
              </a:xfrm>
              <a:custGeom>
                <a:avLst/>
                <a:gdLst/>
                <a:ahLst/>
                <a:cxnLst>
                  <a:cxn ang="0">
                    <a:pos x="0" y="469"/>
                  </a:cxn>
                  <a:cxn ang="0">
                    <a:pos x="0" y="0"/>
                  </a:cxn>
                  <a:cxn ang="0">
                    <a:pos x="57" y="16"/>
                  </a:cxn>
                  <a:cxn ang="0">
                    <a:pos x="57" y="454"/>
                  </a:cxn>
                  <a:cxn ang="0">
                    <a:pos x="0" y="469"/>
                  </a:cxn>
                </a:cxnLst>
                <a:rect l="0" t="0" r="r" b="b"/>
                <a:pathLst>
                  <a:path w="57" h="469">
                    <a:moveTo>
                      <a:pt x="0" y="469"/>
                    </a:moveTo>
                    <a:lnTo>
                      <a:pt x="0" y="0"/>
                    </a:lnTo>
                    <a:lnTo>
                      <a:pt x="57" y="16"/>
                    </a:lnTo>
                    <a:lnTo>
                      <a:pt x="57" y="454"/>
                    </a:lnTo>
                    <a:lnTo>
                      <a:pt x="0" y="469"/>
                    </a:lnTo>
                    <a:close/>
                  </a:path>
                </a:pathLst>
              </a:custGeom>
              <a:solidFill>
                <a:srgbClr val="3328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67" name="Freeform 95"/>
              <p:cNvSpPr>
                <a:spLocks/>
              </p:cNvSpPr>
              <p:nvPr/>
            </p:nvSpPr>
            <p:spPr bwMode="auto">
              <a:xfrm>
                <a:off x="4568" y="1749"/>
                <a:ext cx="15" cy="113"/>
              </a:xfrm>
              <a:custGeom>
                <a:avLst/>
                <a:gdLst/>
                <a:ahLst/>
                <a:cxnLst>
                  <a:cxn ang="0">
                    <a:pos x="0" y="454"/>
                  </a:cxn>
                  <a:cxn ang="0">
                    <a:pos x="0" y="0"/>
                  </a:cxn>
                  <a:cxn ang="0">
                    <a:pos x="57" y="15"/>
                  </a:cxn>
                  <a:cxn ang="0">
                    <a:pos x="57" y="437"/>
                  </a:cxn>
                  <a:cxn ang="0">
                    <a:pos x="0" y="454"/>
                  </a:cxn>
                </a:cxnLst>
                <a:rect l="0" t="0" r="r" b="b"/>
                <a:pathLst>
                  <a:path w="57" h="454">
                    <a:moveTo>
                      <a:pt x="0" y="454"/>
                    </a:moveTo>
                    <a:lnTo>
                      <a:pt x="0" y="0"/>
                    </a:lnTo>
                    <a:lnTo>
                      <a:pt x="57" y="15"/>
                    </a:lnTo>
                    <a:lnTo>
                      <a:pt x="57" y="437"/>
                    </a:lnTo>
                    <a:lnTo>
                      <a:pt x="0" y="454"/>
                    </a:lnTo>
                    <a:close/>
                  </a:path>
                </a:pathLst>
              </a:custGeom>
              <a:solidFill>
                <a:srgbClr val="3124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68" name="Freeform 96"/>
              <p:cNvSpPr>
                <a:spLocks/>
              </p:cNvSpPr>
              <p:nvPr/>
            </p:nvSpPr>
            <p:spPr bwMode="auto">
              <a:xfrm>
                <a:off x="4576" y="1751"/>
                <a:ext cx="14" cy="109"/>
              </a:xfrm>
              <a:custGeom>
                <a:avLst/>
                <a:gdLst/>
                <a:ahLst/>
                <a:cxnLst>
                  <a:cxn ang="0">
                    <a:pos x="0" y="438"/>
                  </a:cxn>
                  <a:cxn ang="0">
                    <a:pos x="0" y="0"/>
                  </a:cxn>
                  <a:cxn ang="0">
                    <a:pos x="58" y="15"/>
                  </a:cxn>
                  <a:cxn ang="0">
                    <a:pos x="58" y="421"/>
                  </a:cxn>
                  <a:cxn ang="0">
                    <a:pos x="0" y="438"/>
                  </a:cxn>
                </a:cxnLst>
                <a:rect l="0" t="0" r="r" b="b"/>
                <a:pathLst>
                  <a:path w="58" h="438">
                    <a:moveTo>
                      <a:pt x="0" y="438"/>
                    </a:moveTo>
                    <a:lnTo>
                      <a:pt x="0" y="0"/>
                    </a:lnTo>
                    <a:lnTo>
                      <a:pt x="58" y="15"/>
                    </a:lnTo>
                    <a:lnTo>
                      <a:pt x="58" y="421"/>
                    </a:lnTo>
                    <a:lnTo>
                      <a:pt x="0" y="438"/>
                    </a:lnTo>
                    <a:close/>
                  </a:path>
                </a:pathLst>
              </a:custGeom>
              <a:solidFill>
                <a:srgbClr val="2F20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69" name="Freeform 97"/>
              <p:cNvSpPr>
                <a:spLocks/>
              </p:cNvSpPr>
              <p:nvPr/>
            </p:nvSpPr>
            <p:spPr bwMode="auto">
              <a:xfrm>
                <a:off x="4583" y="1753"/>
                <a:ext cx="15" cy="105"/>
              </a:xfrm>
              <a:custGeom>
                <a:avLst/>
                <a:gdLst/>
                <a:ahLst/>
                <a:cxnLst>
                  <a:cxn ang="0">
                    <a:pos x="0" y="422"/>
                  </a:cxn>
                  <a:cxn ang="0">
                    <a:pos x="0" y="0"/>
                  </a:cxn>
                  <a:cxn ang="0">
                    <a:pos x="59" y="17"/>
                  </a:cxn>
                  <a:cxn ang="0">
                    <a:pos x="59" y="406"/>
                  </a:cxn>
                  <a:cxn ang="0">
                    <a:pos x="0" y="422"/>
                  </a:cxn>
                </a:cxnLst>
                <a:rect l="0" t="0" r="r" b="b"/>
                <a:pathLst>
                  <a:path w="59" h="422">
                    <a:moveTo>
                      <a:pt x="0" y="422"/>
                    </a:moveTo>
                    <a:lnTo>
                      <a:pt x="0" y="0"/>
                    </a:lnTo>
                    <a:lnTo>
                      <a:pt x="59" y="17"/>
                    </a:lnTo>
                    <a:lnTo>
                      <a:pt x="59" y="406"/>
                    </a:lnTo>
                    <a:lnTo>
                      <a:pt x="0" y="422"/>
                    </a:lnTo>
                    <a:close/>
                  </a:path>
                </a:pathLst>
              </a:custGeom>
              <a:solidFill>
                <a:srgbClr val="2C1C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70" name="Freeform 98"/>
              <p:cNvSpPr>
                <a:spLocks noEditPoints="1"/>
              </p:cNvSpPr>
              <p:nvPr/>
            </p:nvSpPr>
            <p:spPr bwMode="auto">
              <a:xfrm>
                <a:off x="4590" y="1755"/>
                <a:ext cx="8" cy="101"/>
              </a:xfrm>
              <a:custGeom>
                <a:avLst/>
                <a:gdLst/>
                <a:ahLst/>
                <a:cxnLst>
                  <a:cxn ang="0">
                    <a:pos x="0" y="406"/>
                  </a:cxn>
                  <a:cxn ang="0">
                    <a:pos x="0" y="0"/>
                  </a:cxn>
                  <a:cxn ang="0">
                    <a:pos x="30" y="9"/>
                  </a:cxn>
                  <a:cxn ang="0">
                    <a:pos x="30" y="398"/>
                  </a:cxn>
                  <a:cxn ang="0">
                    <a:pos x="0" y="406"/>
                  </a:cxn>
                  <a:cxn ang="0">
                    <a:pos x="30" y="9"/>
                  </a:cxn>
                  <a:cxn ang="0">
                    <a:pos x="30" y="398"/>
                  </a:cxn>
                  <a:cxn ang="0">
                    <a:pos x="30" y="9"/>
                  </a:cxn>
                </a:cxnLst>
                <a:rect l="0" t="0" r="r" b="b"/>
                <a:pathLst>
                  <a:path w="30" h="406">
                    <a:moveTo>
                      <a:pt x="0" y="406"/>
                    </a:moveTo>
                    <a:lnTo>
                      <a:pt x="0" y="0"/>
                    </a:lnTo>
                    <a:lnTo>
                      <a:pt x="30" y="9"/>
                    </a:lnTo>
                    <a:lnTo>
                      <a:pt x="30" y="398"/>
                    </a:lnTo>
                    <a:lnTo>
                      <a:pt x="0" y="406"/>
                    </a:lnTo>
                    <a:close/>
                    <a:moveTo>
                      <a:pt x="30" y="9"/>
                    </a:moveTo>
                    <a:lnTo>
                      <a:pt x="30" y="398"/>
                    </a:lnTo>
                    <a:lnTo>
                      <a:pt x="30" y="9"/>
                    </a:lnTo>
                    <a:close/>
                  </a:path>
                </a:pathLst>
              </a:custGeom>
              <a:solidFill>
                <a:srgbClr val="2816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71" name="Rectangle 99"/>
              <p:cNvSpPr>
                <a:spLocks noChangeArrowheads="1"/>
              </p:cNvSpPr>
              <p:nvPr/>
            </p:nvSpPr>
            <p:spPr bwMode="auto">
              <a:xfrm>
                <a:off x="4598" y="1757"/>
                <a:ext cx="1" cy="97"/>
              </a:xfrm>
              <a:prstGeom prst="rect">
                <a:avLst/>
              </a:prstGeom>
              <a:solidFill>
                <a:srgbClr val="28166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72" name="Freeform 100"/>
              <p:cNvSpPr>
                <a:spLocks/>
              </p:cNvSpPr>
              <p:nvPr/>
            </p:nvSpPr>
            <p:spPr bwMode="auto">
              <a:xfrm>
                <a:off x="4237" y="1656"/>
                <a:ext cx="361" cy="299"/>
              </a:xfrm>
              <a:custGeom>
                <a:avLst/>
                <a:gdLst/>
                <a:ahLst/>
                <a:cxnLst>
                  <a:cxn ang="0">
                    <a:pos x="1444" y="793"/>
                  </a:cxn>
                  <a:cxn ang="0">
                    <a:pos x="1070" y="897"/>
                  </a:cxn>
                  <a:cxn ang="0">
                    <a:pos x="3" y="1197"/>
                  </a:cxn>
                  <a:cxn ang="0">
                    <a:pos x="1" y="599"/>
                  </a:cxn>
                  <a:cxn ang="0">
                    <a:pos x="0" y="0"/>
                  </a:cxn>
                  <a:cxn ang="0">
                    <a:pos x="1069" y="300"/>
                  </a:cxn>
                  <a:cxn ang="0">
                    <a:pos x="1444" y="404"/>
                  </a:cxn>
                  <a:cxn ang="0">
                    <a:pos x="1444" y="793"/>
                  </a:cxn>
                </a:cxnLst>
                <a:rect l="0" t="0" r="r" b="b"/>
                <a:pathLst>
                  <a:path w="1444" h="1197">
                    <a:moveTo>
                      <a:pt x="1444" y="793"/>
                    </a:moveTo>
                    <a:lnTo>
                      <a:pt x="1070" y="897"/>
                    </a:lnTo>
                    <a:lnTo>
                      <a:pt x="3" y="1197"/>
                    </a:lnTo>
                    <a:lnTo>
                      <a:pt x="1" y="599"/>
                    </a:lnTo>
                    <a:lnTo>
                      <a:pt x="0" y="0"/>
                    </a:lnTo>
                    <a:lnTo>
                      <a:pt x="1069" y="300"/>
                    </a:lnTo>
                    <a:lnTo>
                      <a:pt x="1444" y="404"/>
                    </a:lnTo>
                    <a:lnTo>
                      <a:pt x="1444" y="793"/>
                    </a:lnTo>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73" name="Line 101"/>
              <p:cNvSpPr>
                <a:spLocks noChangeShapeType="1"/>
              </p:cNvSpPr>
              <p:nvPr/>
            </p:nvSpPr>
            <p:spPr bwMode="auto">
              <a:xfrm>
                <a:off x="4598" y="1757"/>
                <a:ext cx="1" cy="97"/>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74" name="Rectangle 102"/>
              <p:cNvSpPr>
                <a:spLocks noChangeArrowheads="1"/>
              </p:cNvSpPr>
              <p:nvPr/>
            </p:nvSpPr>
            <p:spPr bwMode="auto">
              <a:xfrm>
                <a:off x="4298" y="1753"/>
                <a:ext cx="221" cy="1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200" b="1" dirty="0" smtClean="0">
                    <a:solidFill>
                      <a:srgbClr val="FFFFFF"/>
                    </a:solidFill>
                    <a:latin typeface="Arial" pitchFamily="34" charset="0"/>
                  </a:rPr>
                  <a:t>N:N</a:t>
                </a:r>
                <a:endParaRPr lang="en-US" dirty="0" smtClean="0">
                  <a:solidFill>
                    <a:prstClr val="black"/>
                  </a:solidFill>
                  <a:latin typeface="Arial" pitchFamily="34" charset="0"/>
                </a:endParaRPr>
              </a:p>
            </p:txBody>
          </p:sp>
          <p:sp>
            <p:nvSpPr>
              <p:cNvPr id="3175" name="Rectangle 103"/>
              <p:cNvSpPr>
                <a:spLocks noChangeArrowheads="1"/>
              </p:cNvSpPr>
              <p:nvPr/>
            </p:nvSpPr>
            <p:spPr bwMode="auto">
              <a:xfrm rot="16200000">
                <a:off x="4859" y="2636"/>
                <a:ext cx="96"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F</a:t>
                </a:r>
                <a:endParaRPr lang="en-US" dirty="0" smtClean="0">
                  <a:solidFill>
                    <a:prstClr val="black"/>
                  </a:solidFill>
                  <a:latin typeface="Arial" pitchFamily="34" charset="0"/>
                </a:endParaRPr>
              </a:p>
            </p:txBody>
          </p:sp>
          <p:sp>
            <p:nvSpPr>
              <p:cNvPr id="3176" name="Rectangle 104"/>
              <p:cNvSpPr>
                <a:spLocks noChangeArrowheads="1"/>
              </p:cNvSpPr>
              <p:nvPr/>
            </p:nvSpPr>
            <p:spPr bwMode="auto">
              <a:xfrm rot="16200000">
                <a:off x="4861" y="2584"/>
                <a:ext cx="9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e</a:t>
                </a:r>
                <a:endParaRPr lang="en-US" dirty="0" smtClean="0">
                  <a:solidFill>
                    <a:prstClr val="black"/>
                  </a:solidFill>
                  <a:latin typeface="Arial" pitchFamily="34" charset="0"/>
                </a:endParaRPr>
              </a:p>
            </p:txBody>
          </p:sp>
          <p:sp>
            <p:nvSpPr>
              <p:cNvPr id="3177" name="Rectangle 105"/>
              <p:cNvSpPr>
                <a:spLocks noChangeArrowheads="1"/>
              </p:cNvSpPr>
              <p:nvPr/>
            </p:nvSpPr>
            <p:spPr bwMode="auto">
              <a:xfrm rot="16200000">
                <a:off x="4861" y="2535"/>
                <a:ext cx="9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e</a:t>
                </a:r>
                <a:endParaRPr lang="en-US" dirty="0" smtClean="0">
                  <a:solidFill>
                    <a:prstClr val="black"/>
                  </a:solidFill>
                  <a:latin typeface="Arial" pitchFamily="34" charset="0"/>
                </a:endParaRPr>
              </a:p>
            </p:txBody>
          </p:sp>
          <p:sp>
            <p:nvSpPr>
              <p:cNvPr id="3178" name="Rectangle 106"/>
              <p:cNvSpPr>
                <a:spLocks noChangeArrowheads="1"/>
              </p:cNvSpPr>
              <p:nvPr/>
            </p:nvSpPr>
            <p:spPr bwMode="auto">
              <a:xfrm rot="16200000">
                <a:off x="4860" y="2484"/>
                <a:ext cx="96"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d</a:t>
                </a:r>
                <a:endParaRPr lang="en-US" dirty="0" smtClean="0">
                  <a:solidFill>
                    <a:prstClr val="black"/>
                  </a:solidFill>
                  <a:latin typeface="Arial" pitchFamily="34" charset="0"/>
                </a:endParaRPr>
              </a:p>
            </p:txBody>
          </p:sp>
          <p:sp>
            <p:nvSpPr>
              <p:cNvPr id="3179" name="Rectangle 107"/>
              <p:cNvSpPr>
                <a:spLocks noChangeArrowheads="1"/>
              </p:cNvSpPr>
              <p:nvPr/>
            </p:nvSpPr>
            <p:spPr bwMode="auto">
              <a:xfrm rot="16200000">
                <a:off x="4872" y="2442"/>
                <a:ext cx="72"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t</a:t>
                </a:r>
                <a:endParaRPr lang="en-US" dirty="0" smtClean="0">
                  <a:solidFill>
                    <a:prstClr val="black"/>
                  </a:solidFill>
                  <a:latin typeface="Arial" pitchFamily="34" charset="0"/>
                </a:endParaRPr>
              </a:p>
            </p:txBody>
          </p:sp>
          <p:sp>
            <p:nvSpPr>
              <p:cNvPr id="3180" name="Rectangle 108"/>
              <p:cNvSpPr>
                <a:spLocks noChangeArrowheads="1"/>
              </p:cNvSpPr>
              <p:nvPr/>
            </p:nvSpPr>
            <p:spPr bwMode="auto">
              <a:xfrm rot="16200000">
                <a:off x="4860" y="2401"/>
                <a:ext cx="96"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h</a:t>
                </a:r>
                <a:endParaRPr lang="en-US" dirty="0" smtClean="0">
                  <a:solidFill>
                    <a:prstClr val="black"/>
                  </a:solidFill>
                  <a:latin typeface="Arial" pitchFamily="34" charset="0"/>
                </a:endParaRPr>
              </a:p>
            </p:txBody>
          </p:sp>
          <p:sp>
            <p:nvSpPr>
              <p:cNvPr id="3181" name="Rectangle 109"/>
              <p:cNvSpPr>
                <a:spLocks noChangeArrowheads="1"/>
              </p:cNvSpPr>
              <p:nvPr/>
            </p:nvSpPr>
            <p:spPr bwMode="auto">
              <a:xfrm rot="16200000">
                <a:off x="4869" y="2355"/>
                <a:ext cx="77"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r</a:t>
                </a:r>
                <a:endParaRPr lang="en-US" dirty="0" smtClean="0">
                  <a:solidFill>
                    <a:prstClr val="black"/>
                  </a:solidFill>
                  <a:latin typeface="Arial" pitchFamily="34" charset="0"/>
                </a:endParaRPr>
              </a:p>
            </p:txBody>
          </p:sp>
          <p:sp>
            <p:nvSpPr>
              <p:cNvPr id="3182" name="Rectangle 110"/>
              <p:cNvSpPr>
                <a:spLocks noChangeArrowheads="1"/>
              </p:cNvSpPr>
              <p:nvPr/>
            </p:nvSpPr>
            <p:spPr bwMode="auto">
              <a:xfrm rot="16200000">
                <a:off x="4861" y="2312"/>
                <a:ext cx="96"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o</a:t>
                </a:r>
                <a:endParaRPr lang="en-US" dirty="0" smtClean="0">
                  <a:solidFill>
                    <a:prstClr val="black"/>
                  </a:solidFill>
                  <a:latin typeface="Arial" pitchFamily="34" charset="0"/>
                </a:endParaRPr>
              </a:p>
            </p:txBody>
          </p:sp>
          <p:sp>
            <p:nvSpPr>
              <p:cNvPr id="3183" name="Rectangle 111"/>
              <p:cNvSpPr>
                <a:spLocks noChangeArrowheads="1"/>
              </p:cNvSpPr>
              <p:nvPr/>
            </p:nvSpPr>
            <p:spPr bwMode="auto">
              <a:xfrm rot="16200000">
                <a:off x="4861" y="2258"/>
                <a:ext cx="96"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u</a:t>
                </a:r>
                <a:endParaRPr lang="en-US" dirty="0" smtClean="0">
                  <a:solidFill>
                    <a:prstClr val="black"/>
                  </a:solidFill>
                  <a:latin typeface="Arial" pitchFamily="34" charset="0"/>
                </a:endParaRPr>
              </a:p>
            </p:txBody>
          </p:sp>
          <p:sp>
            <p:nvSpPr>
              <p:cNvPr id="3184" name="Rectangle 112"/>
              <p:cNvSpPr>
                <a:spLocks noChangeArrowheads="1"/>
              </p:cNvSpPr>
              <p:nvPr/>
            </p:nvSpPr>
            <p:spPr bwMode="auto">
              <a:xfrm rot="16200000">
                <a:off x="4861" y="2204"/>
                <a:ext cx="96"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g</a:t>
                </a:r>
                <a:endParaRPr lang="en-US" dirty="0" smtClean="0">
                  <a:solidFill>
                    <a:prstClr val="black"/>
                  </a:solidFill>
                  <a:latin typeface="Arial" pitchFamily="34" charset="0"/>
                </a:endParaRPr>
              </a:p>
            </p:txBody>
          </p:sp>
          <p:sp>
            <p:nvSpPr>
              <p:cNvPr id="3185" name="Rectangle 113"/>
              <p:cNvSpPr>
                <a:spLocks noChangeArrowheads="1"/>
              </p:cNvSpPr>
              <p:nvPr/>
            </p:nvSpPr>
            <p:spPr bwMode="auto">
              <a:xfrm rot="16200000">
                <a:off x="4861" y="2151"/>
                <a:ext cx="96"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h</a:t>
                </a:r>
                <a:endParaRPr lang="en-US" dirty="0" smtClean="0">
                  <a:solidFill>
                    <a:prstClr val="black"/>
                  </a:solidFill>
                  <a:latin typeface="Arial" pitchFamily="34" charset="0"/>
                </a:endParaRPr>
              </a:p>
            </p:txBody>
          </p:sp>
          <p:sp>
            <p:nvSpPr>
              <p:cNvPr id="3186" name="Rectangle 114"/>
              <p:cNvSpPr>
                <a:spLocks noChangeArrowheads="1"/>
              </p:cNvSpPr>
              <p:nvPr/>
            </p:nvSpPr>
            <p:spPr bwMode="auto">
              <a:xfrm rot="16200000">
                <a:off x="4864" y="2099"/>
                <a:ext cx="9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s</a:t>
                </a:r>
                <a:endParaRPr lang="en-US" dirty="0" smtClean="0">
                  <a:solidFill>
                    <a:prstClr val="black"/>
                  </a:solidFill>
                  <a:latin typeface="Arial" pitchFamily="34" charset="0"/>
                </a:endParaRPr>
              </a:p>
            </p:txBody>
          </p:sp>
          <p:sp>
            <p:nvSpPr>
              <p:cNvPr id="3187" name="Rectangle 115"/>
              <p:cNvSpPr>
                <a:spLocks noChangeArrowheads="1"/>
              </p:cNvSpPr>
              <p:nvPr/>
            </p:nvSpPr>
            <p:spPr bwMode="auto">
              <a:xfrm>
                <a:off x="481" y="3412"/>
                <a:ext cx="1196" cy="149"/>
              </a:xfrm>
              <a:prstGeom prst="rect">
                <a:avLst/>
              </a:prstGeom>
              <a:solidFill>
                <a:srgbClr val="FFFCC8"/>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88" name="Rectangle 116"/>
              <p:cNvSpPr>
                <a:spLocks noChangeArrowheads="1"/>
              </p:cNvSpPr>
              <p:nvPr/>
            </p:nvSpPr>
            <p:spPr bwMode="auto">
              <a:xfrm>
                <a:off x="481" y="3412"/>
                <a:ext cx="1196" cy="149"/>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89" name="Rectangle 117"/>
              <p:cNvSpPr>
                <a:spLocks noChangeArrowheads="1"/>
              </p:cNvSpPr>
              <p:nvPr/>
            </p:nvSpPr>
            <p:spPr bwMode="auto">
              <a:xfrm>
                <a:off x="481" y="3677"/>
                <a:ext cx="1196" cy="150"/>
              </a:xfrm>
              <a:prstGeom prst="rect">
                <a:avLst/>
              </a:prstGeom>
              <a:solidFill>
                <a:srgbClr val="FFFCC8"/>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90" name="Rectangle 118"/>
              <p:cNvSpPr>
                <a:spLocks noChangeArrowheads="1"/>
              </p:cNvSpPr>
              <p:nvPr/>
            </p:nvSpPr>
            <p:spPr bwMode="auto">
              <a:xfrm>
                <a:off x="481" y="3677"/>
                <a:ext cx="1196" cy="150"/>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91" name="Rectangle 119"/>
              <p:cNvSpPr>
                <a:spLocks noChangeArrowheads="1"/>
              </p:cNvSpPr>
              <p:nvPr/>
            </p:nvSpPr>
            <p:spPr bwMode="auto">
              <a:xfrm>
                <a:off x="987" y="3499"/>
                <a:ext cx="256" cy="1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dirty="0" smtClean="0">
                    <a:solidFill>
                      <a:srgbClr val="1F1A17"/>
                    </a:solidFill>
                    <a:latin typeface="Arial" pitchFamily="34" charset="0"/>
                  </a:rPr>
                  <a:t>. . .</a:t>
                </a:r>
                <a:endParaRPr lang="en-US" dirty="0" smtClean="0">
                  <a:solidFill>
                    <a:prstClr val="black"/>
                  </a:solidFill>
                  <a:latin typeface="Arial" pitchFamily="34" charset="0"/>
                </a:endParaRPr>
              </a:p>
            </p:txBody>
          </p:sp>
          <p:sp>
            <p:nvSpPr>
              <p:cNvPr id="3192" name="Freeform 120"/>
              <p:cNvSpPr>
                <a:spLocks noEditPoints="1"/>
              </p:cNvSpPr>
              <p:nvPr/>
            </p:nvSpPr>
            <p:spPr bwMode="auto">
              <a:xfrm>
                <a:off x="1677" y="1989"/>
                <a:ext cx="1957" cy="1504"/>
              </a:xfrm>
              <a:custGeom>
                <a:avLst/>
                <a:gdLst/>
                <a:ahLst/>
                <a:cxnLst>
                  <a:cxn ang="0">
                    <a:pos x="0" y="5947"/>
                  </a:cxn>
                  <a:cxn ang="0">
                    <a:pos x="6059" y="5964"/>
                  </a:cxn>
                  <a:cxn ang="0">
                    <a:pos x="6059" y="6015"/>
                  </a:cxn>
                  <a:cxn ang="0">
                    <a:pos x="0" y="5998"/>
                  </a:cxn>
                  <a:cxn ang="0">
                    <a:pos x="0" y="5947"/>
                  </a:cxn>
                  <a:cxn ang="0">
                    <a:pos x="6085" y="5990"/>
                  </a:cxn>
                  <a:cxn ang="0">
                    <a:pos x="6085" y="6015"/>
                  </a:cxn>
                  <a:cxn ang="0">
                    <a:pos x="6059" y="6015"/>
                  </a:cxn>
                  <a:cxn ang="0">
                    <a:pos x="6059" y="5990"/>
                  </a:cxn>
                  <a:cxn ang="0">
                    <a:pos x="6085" y="5990"/>
                  </a:cxn>
                  <a:cxn ang="0">
                    <a:pos x="6034" y="5990"/>
                  </a:cxn>
                  <a:cxn ang="0">
                    <a:pos x="6034" y="25"/>
                  </a:cxn>
                  <a:cxn ang="0">
                    <a:pos x="6085" y="25"/>
                  </a:cxn>
                  <a:cxn ang="0">
                    <a:pos x="6085" y="5990"/>
                  </a:cxn>
                  <a:cxn ang="0">
                    <a:pos x="6034" y="5990"/>
                  </a:cxn>
                  <a:cxn ang="0">
                    <a:pos x="6034" y="25"/>
                  </a:cxn>
                  <a:cxn ang="0">
                    <a:pos x="6034" y="0"/>
                  </a:cxn>
                  <a:cxn ang="0">
                    <a:pos x="6059" y="0"/>
                  </a:cxn>
                  <a:cxn ang="0">
                    <a:pos x="6059" y="25"/>
                  </a:cxn>
                  <a:cxn ang="0">
                    <a:pos x="6034" y="25"/>
                  </a:cxn>
                  <a:cxn ang="0">
                    <a:pos x="6059" y="0"/>
                  </a:cxn>
                  <a:cxn ang="0">
                    <a:pos x="7828" y="0"/>
                  </a:cxn>
                  <a:cxn ang="0">
                    <a:pos x="7828" y="51"/>
                  </a:cxn>
                  <a:cxn ang="0">
                    <a:pos x="6059" y="51"/>
                  </a:cxn>
                  <a:cxn ang="0">
                    <a:pos x="6059" y="0"/>
                  </a:cxn>
                </a:cxnLst>
                <a:rect l="0" t="0" r="r" b="b"/>
                <a:pathLst>
                  <a:path w="7828" h="6015">
                    <a:moveTo>
                      <a:pt x="0" y="5947"/>
                    </a:moveTo>
                    <a:lnTo>
                      <a:pt x="6059" y="5964"/>
                    </a:lnTo>
                    <a:lnTo>
                      <a:pt x="6059" y="6015"/>
                    </a:lnTo>
                    <a:lnTo>
                      <a:pt x="0" y="5998"/>
                    </a:lnTo>
                    <a:lnTo>
                      <a:pt x="0" y="5947"/>
                    </a:lnTo>
                    <a:close/>
                    <a:moveTo>
                      <a:pt x="6085" y="5990"/>
                    </a:moveTo>
                    <a:lnTo>
                      <a:pt x="6085" y="6015"/>
                    </a:lnTo>
                    <a:lnTo>
                      <a:pt x="6059" y="6015"/>
                    </a:lnTo>
                    <a:lnTo>
                      <a:pt x="6059" y="5990"/>
                    </a:lnTo>
                    <a:lnTo>
                      <a:pt x="6085" y="5990"/>
                    </a:lnTo>
                    <a:close/>
                    <a:moveTo>
                      <a:pt x="6034" y="5990"/>
                    </a:moveTo>
                    <a:lnTo>
                      <a:pt x="6034" y="25"/>
                    </a:lnTo>
                    <a:lnTo>
                      <a:pt x="6085" y="25"/>
                    </a:lnTo>
                    <a:lnTo>
                      <a:pt x="6085" y="5990"/>
                    </a:lnTo>
                    <a:lnTo>
                      <a:pt x="6034" y="5990"/>
                    </a:lnTo>
                    <a:close/>
                    <a:moveTo>
                      <a:pt x="6034" y="25"/>
                    </a:moveTo>
                    <a:lnTo>
                      <a:pt x="6034" y="0"/>
                    </a:lnTo>
                    <a:lnTo>
                      <a:pt x="6059" y="0"/>
                    </a:lnTo>
                    <a:lnTo>
                      <a:pt x="6059" y="25"/>
                    </a:lnTo>
                    <a:lnTo>
                      <a:pt x="6034" y="25"/>
                    </a:lnTo>
                    <a:close/>
                    <a:moveTo>
                      <a:pt x="6059" y="0"/>
                    </a:moveTo>
                    <a:lnTo>
                      <a:pt x="7828" y="0"/>
                    </a:lnTo>
                    <a:lnTo>
                      <a:pt x="7828" y="51"/>
                    </a:lnTo>
                    <a:lnTo>
                      <a:pt x="6059" y="51"/>
                    </a:lnTo>
                    <a:lnTo>
                      <a:pt x="6059"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93" name="Rectangle 121"/>
              <p:cNvSpPr>
                <a:spLocks noChangeArrowheads="1"/>
              </p:cNvSpPr>
              <p:nvPr/>
            </p:nvSpPr>
            <p:spPr bwMode="auto">
              <a:xfrm>
                <a:off x="1677" y="3745"/>
                <a:ext cx="1562" cy="14"/>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94" name="Rectangle 122"/>
              <p:cNvSpPr>
                <a:spLocks noChangeArrowheads="1"/>
              </p:cNvSpPr>
              <p:nvPr/>
            </p:nvSpPr>
            <p:spPr bwMode="auto">
              <a:xfrm>
                <a:off x="711" y="3422"/>
                <a:ext cx="767"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500" dirty="0" smtClean="0">
                    <a:solidFill>
                      <a:srgbClr val="1F1A17"/>
                    </a:solidFill>
                    <a:latin typeface="Arial" pitchFamily="34" charset="0"/>
                  </a:rPr>
                  <a:t>128 ch FE MB</a:t>
                </a:r>
                <a:endParaRPr lang="en-US" dirty="0" smtClean="0">
                  <a:solidFill>
                    <a:prstClr val="black"/>
                  </a:solidFill>
                  <a:latin typeface="Arial" pitchFamily="34" charset="0"/>
                </a:endParaRPr>
              </a:p>
            </p:txBody>
          </p:sp>
          <p:sp>
            <p:nvSpPr>
              <p:cNvPr id="3195" name="Rectangle 123"/>
              <p:cNvSpPr>
                <a:spLocks noChangeArrowheads="1"/>
              </p:cNvSpPr>
              <p:nvPr/>
            </p:nvSpPr>
            <p:spPr bwMode="auto">
              <a:xfrm>
                <a:off x="711" y="3688"/>
                <a:ext cx="767"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500" dirty="0" smtClean="0">
                    <a:solidFill>
                      <a:srgbClr val="1F1A17"/>
                    </a:solidFill>
                    <a:latin typeface="Arial" pitchFamily="34" charset="0"/>
                  </a:rPr>
                  <a:t>128 ch FE MB</a:t>
                </a:r>
                <a:endParaRPr lang="en-US" dirty="0" smtClean="0">
                  <a:solidFill>
                    <a:prstClr val="black"/>
                  </a:solidFill>
                  <a:latin typeface="Arial" pitchFamily="34" charset="0"/>
                </a:endParaRPr>
              </a:p>
            </p:txBody>
          </p:sp>
          <p:sp>
            <p:nvSpPr>
              <p:cNvPr id="3196" name="Freeform 124"/>
              <p:cNvSpPr>
                <a:spLocks/>
              </p:cNvSpPr>
              <p:nvPr/>
            </p:nvSpPr>
            <p:spPr bwMode="auto">
              <a:xfrm>
                <a:off x="2002" y="1252"/>
                <a:ext cx="141" cy="9"/>
              </a:xfrm>
              <a:custGeom>
                <a:avLst/>
                <a:gdLst/>
                <a:ahLst/>
                <a:cxnLst>
                  <a:cxn ang="0">
                    <a:pos x="2" y="34"/>
                  </a:cxn>
                  <a:cxn ang="0">
                    <a:pos x="567" y="27"/>
                  </a:cxn>
                  <a:cxn ang="0">
                    <a:pos x="567" y="0"/>
                  </a:cxn>
                  <a:cxn ang="0">
                    <a:pos x="0" y="8"/>
                  </a:cxn>
                  <a:cxn ang="0">
                    <a:pos x="2" y="34"/>
                  </a:cxn>
                </a:cxnLst>
                <a:rect l="0" t="0" r="r" b="b"/>
                <a:pathLst>
                  <a:path w="567" h="34">
                    <a:moveTo>
                      <a:pt x="2" y="34"/>
                    </a:moveTo>
                    <a:lnTo>
                      <a:pt x="567" y="27"/>
                    </a:lnTo>
                    <a:lnTo>
                      <a:pt x="567" y="0"/>
                    </a:lnTo>
                    <a:lnTo>
                      <a:pt x="0" y="8"/>
                    </a:lnTo>
                    <a:lnTo>
                      <a:pt x="2" y="34"/>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97" name="Freeform 125"/>
              <p:cNvSpPr>
                <a:spLocks/>
              </p:cNvSpPr>
              <p:nvPr/>
            </p:nvSpPr>
            <p:spPr bwMode="auto">
              <a:xfrm>
                <a:off x="1979" y="1238"/>
                <a:ext cx="46" cy="39"/>
              </a:xfrm>
              <a:custGeom>
                <a:avLst/>
                <a:gdLst/>
                <a:ahLst/>
                <a:cxnLst>
                  <a:cxn ang="0">
                    <a:pos x="183" y="156"/>
                  </a:cxn>
                  <a:cxn ang="0">
                    <a:pos x="180" y="153"/>
                  </a:cxn>
                  <a:cxn ang="0">
                    <a:pos x="179" y="149"/>
                  </a:cxn>
                  <a:cxn ang="0">
                    <a:pos x="178" y="145"/>
                  </a:cxn>
                  <a:cxn ang="0">
                    <a:pos x="175" y="142"/>
                  </a:cxn>
                  <a:cxn ang="0">
                    <a:pos x="174" y="138"/>
                  </a:cxn>
                  <a:cxn ang="0">
                    <a:pos x="173" y="134"/>
                  </a:cxn>
                  <a:cxn ang="0">
                    <a:pos x="171" y="130"/>
                  </a:cxn>
                  <a:cxn ang="0">
                    <a:pos x="170" y="128"/>
                  </a:cxn>
                  <a:cxn ang="0">
                    <a:pos x="169" y="124"/>
                  </a:cxn>
                  <a:cxn ang="0">
                    <a:pos x="167" y="120"/>
                  </a:cxn>
                  <a:cxn ang="0">
                    <a:pos x="167" y="116"/>
                  </a:cxn>
                  <a:cxn ang="0">
                    <a:pos x="166" y="112"/>
                  </a:cxn>
                  <a:cxn ang="0">
                    <a:pos x="165" y="109"/>
                  </a:cxn>
                  <a:cxn ang="0">
                    <a:pos x="165" y="105"/>
                  </a:cxn>
                  <a:cxn ang="0">
                    <a:pos x="163" y="102"/>
                  </a:cxn>
                  <a:cxn ang="0">
                    <a:pos x="163" y="98"/>
                  </a:cxn>
                  <a:cxn ang="0">
                    <a:pos x="163" y="94"/>
                  </a:cxn>
                  <a:cxn ang="0">
                    <a:pos x="162" y="91"/>
                  </a:cxn>
                  <a:cxn ang="0">
                    <a:pos x="162" y="87"/>
                  </a:cxn>
                  <a:cxn ang="0">
                    <a:pos x="162" y="83"/>
                  </a:cxn>
                  <a:cxn ang="0">
                    <a:pos x="162" y="79"/>
                  </a:cxn>
                  <a:cxn ang="0">
                    <a:pos x="162" y="77"/>
                  </a:cxn>
                  <a:cxn ang="0">
                    <a:pos x="162" y="73"/>
                  </a:cxn>
                  <a:cxn ang="0">
                    <a:pos x="162" y="69"/>
                  </a:cxn>
                  <a:cxn ang="0">
                    <a:pos x="162" y="65"/>
                  </a:cxn>
                  <a:cxn ang="0">
                    <a:pos x="162" y="61"/>
                  </a:cxn>
                  <a:cxn ang="0">
                    <a:pos x="163" y="58"/>
                  </a:cxn>
                  <a:cxn ang="0">
                    <a:pos x="163" y="54"/>
                  </a:cxn>
                  <a:cxn ang="0">
                    <a:pos x="163" y="51"/>
                  </a:cxn>
                  <a:cxn ang="0">
                    <a:pos x="165" y="47"/>
                  </a:cxn>
                  <a:cxn ang="0">
                    <a:pos x="166" y="43"/>
                  </a:cxn>
                  <a:cxn ang="0">
                    <a:pos x="166" y="39"/>
                  </a:cxn>
                  <a:cxn ang="0">
                    <a:pos x="167" y="36"/>
                  </a:cxn>
                  <a:cxn ang="0">
                    <a:pos x="169" y="32"/>
                  </a:cxn>
                  <a:cxn ang="0">
                    <a:pos x="169" y="28"/>
                  </a:cxn>
                  <a:cxn ang="0">
                    <a:pos x="170" y="24"/>
                  </a:cxn>
                  <a:cxn ang="0">
                    <a:pos x="171" y="20"/>
                  </a:cxn>
                  <a:cxn ang="0">
                    <a:pos x="173" y="18"/>
                  </a:cxn>
                  <a:cxn ang="0">
                    <a:pos x="174" y="14"/>
                  </a:cxn>
                  <a:cxn ang="0">
                    <a:pos x="177" y="10"/>
                  </a:cxn>
                  <a:cxn ang="0">
                    <a:pos x="178" y="6"/>
                  </a:cxn>
                  <a:cxn ang="0">
                    <a:pos x="179" y="2"/>
                  </a:cxn>
                  <a:cxn ang="0">
                    <a:pos x="0" y="81"/>
                  </a:cxn>
                </a:cxnLst>
                <a:rect l="0" t="0" r="r" b="b"/>
                <a:pathLst>
                  <a:path w="183" h="156">
                    <a:moveTo>
                      <a:pt x="0" y="81"/>
                    </a:moveTo>
                    <a:lnTo>
                      <a:pt x="183" y="156"/>
                    </a:lnTo>
                    <a:lnTo>
                      <a:pt x="183" y="156"/>
                    </a:lnTo>
                    <a:lnTo>
                      <a:pt x="182" y="155"/>
                    </a:lnTo>
                    <a:lnTo>
                      <a:pt x="182" y="154"/>
                    </a:lnTo>
                    <a:lnTo>
                      <a:pt x="180" y="153"/>
                    </a:lnTo>
                    <a:lnTo>
                      <a:pt x="180" y="151"/>
                    </a:lnTo>
                    <a:lnTo>
                      <a:pt x="179" y="150"/>
                    </a:lnTo>
                    <a:lnTo>
                      <a:pt x="179" y="149"/>
                    </a:lnTo>
                    <a:lnTo>
                      <a:pt x="178" y="147"/>
                    </a:lnTo>
                    <a:lnTo>
                      <a:pt x="178" y="146"/>
                    </a:lnTo>
                    <a:lnTo>
                      <a:pt x="178" y="145"/>
                    </a:lnTo>
                    <a:lnTo>
                      <a:pt x="177" y="145"/>
                    </a:lnTo>
                    <a:lnTo>
                      <a:pt x="177" y="143"/>
                    </a:lnTo>
                    <a:lnTo>
                      <a:pt x="175" y="142"/>
                    </a:lnTo>
                    <a:lnTo>
                      <a:pt x="175" y="141"/>
                    </a:lnTo>
                    <a:lnTo>
                      <a:pt x="175" y="139"/>
                    </a:lnTo>
                    <a:lnTo>
                      <a:pt x="174" y="138"/>
                    </a:lnTo>
                    <a:lnTo>
                      <a:pt x="174" y="137"/>
                    </a:lnTo>
                    <a:lnTo>
                      <a:pt x="173" y="136"/>
                    </a:lnTo>
                    <a:lnTo>
                      <a:pt x="173" y="134"/>
                    </a:lnTo>
                    <a:lnTo>
                      <a:pt x="173" y="133"/>
                    </a:lnTo>
                    <a:lnTo>
                      <a:pt x="171" y="132"/>
                    </a:lnTo>
                    <a:lnTo>
                      <a:pt x="171" y="130"/>
                    </a:lnTo>
                    <a:lnTo>
                      <a:pt x="171" y="129"/>
                    </a:lnTo>
                    <a:lnTo>
                      <a:pt x="170" y="129"/>
                    </a:lnTo>
                    <a:lnTo>
                      <a:pt x="170" y="128"/>
                    </a:lnTo>
                    <a:lnTo>
                      <a:pt x="170" y="126"/>
                    </a:lnTo>
                    <a:lnTo>
                      <a:pt x="170" y="125"/>
                    </a:lnTo>
                    <a:lnTo>
                      <a:pt x="169" y="124"/>
                    </a:lnTo>
                    <a:lnTo>
                      <a:pt x="169" y="122"/>
                    </a:lnTo>
                    <a:lnTo>
                      <a:pt x="169" y="121"/>
                    </a:lnTo>
                    <a:lnTo>
                      <a:pt x="167" y="120"/>
                    </a:lnTo>
                    <a:lnTo>
                      <a:pt x="167" y="119"/>
                    </a:lnTo>
                    <a:lnTo>
                      <a:pt x="167" y="117"/>
                    </a:lnTo>
                    <a:lnTo>
                      <a:pt x="167" y="116"/>
                    </a:lnTo>
                    <a:lnTo>
                      <a:pt x="166" y="115"/>
                    </a:lnTo>
                    <a:lnTo>
                      <a:pt x="166" y="113"/>
                    </a:lnTo>
                    <a:lnTo>
                      <a:pt x="166" y="112"/>
                    </a:lnTo>
                    <a:lnTo>
                      <a:pt x="166" y="112"/>
                    </a:lnTo>
                    <a:lnTo>
                      <a:pt x="166" y="111"/>
                    </a:lnTo>
                    <a:lnTo>
                      <a:pt x="165" y="109"/>
                    </a:lnTo>
                    <a:lnTo>
                      <a:pt x="165" y="108"/>
                    </a:lnTo>
                    <a:lnTo>
                      <a:pt x="165" y="107"/>
                    </a:lnTo>
                    <a:lnTo>
                      <a:pt x="165" y="105"/>
                    </a:lnTo>
                    <a:lnTo>
                      <a:pt x="165" y="104"/>
                    </a:lnTo>
                    <a:lnTo>
                      <a:pt x="165" y="103"/>
                    </a:lnTo>
                    <a:lnTo>
                      <a:pt x="163" y="102"/>
                    </a:lnTo>
                    <a:lnTo>
                      <a:pt x="163" y="100"/>
                    </a:lnTo>
                    <a:lnTo>
                      <a:pt x="163" y="99"/>
                    </a:lnTo>
                    <a:lnTo>
                      <a:pt x="163" y="98"/>
                    </a:lnTo>
                    <a:lnTo>
                      <a:pt x="163" y="96"/>
                    </a:lnTo>
                    <a:lnTo>
                      <a:pt x="163" y="95"/>
                    </a:lnTo>
                    <a:lnTo>
                      <a:pt x="163" y="94"/>
                    </a:lnTo>
                    <a:lnTo>
                      <a:pt x="163" y="94"/>
                    </a:lnTo>
                    <a:lnTo>
                      <a:pt x="162" y="92"/>
                    </a:lnTo>
                    <a:lnTo>
                      <a:pt x="162" y="91"/>
                    </a:lnTo>
                    <a:lnTo>
                      <a:pt x="162" y="90"/>
                    </a:lnTo>
                    <a:lnTo>
                      <a:pt x="162" y="88"/>
                    </a:lnTo>
                    <a:lnTo>
                      <a:pt x="162" y="87"/>
                    </a:lnTo>
                    <a:lnTo>
                      <a:pt x="162" y="86"/>
                    </a:lnTo>
                    <a:lnTo>
                      <a:pt x="162" y="85"/>
                    </a:lnTo>
                    <a:lnTo>
                      <a:pt x="162" y="83"/>
                    </a:lnTo>
                    <a:lnTo>
                      <a:pt x="162" y="82"/>
                    </a:lnTo>
                    <a:lnTo>
                      <a:pt x="162" y="81"/>
                    </a:lnTo>
                    <a:lnTo>
                      <a:pt x="162" y="79"/>
                    </a:lnTo>
                    <a:lnTo>
                      <a:pt x="162" y="78"/>
                    </a:lnTo>
                    <a:lnTo>
                      <a:pt x="162" y="77"/>
                    </a:lnTo>
                    <a:lnTo>
                      <a:pt x="162" y="77"/>
                    </a:lnTo>
                    <a:lnTo>
                      <a:pt x="162" y="75"/>
                    </a:lnTo>
                    <a:lnTo>
                      <a:pt x="162" y="74"/>
                    </a:lnTo>
                    <a:lnTo>
                      <a:pt x="162" y="73"/>
                    </a:lnTo>
                    <a:lnTo>
                      <a:pt x="162" y="71"/>
                    </a:lnTo>
                    <a:lnTo>
                      <a:pt x="162" y="70"/>
                    </a:lnTo>
                    <a:lnTo>
                      <a:pt x="162" y="69"/>
                    </a:lnTo>
                    <a:lnTo>
                      <a:pt x="162" y="68"/>
                    </a:lnTo>
                    <a:lnTo>
                      <a:pt x="162" y="66"/>
                    </a:lnTo>
                    <a:lnTo>
                      <a:pt x="162" y="65"/>
                    </a:lnTo>
                    <a:lnTo>
                      <a:pt x="162" y="64"/>
                    </a:lnTo>
                    <a:lnTo>
                      <a:pt x="162" y="62"/>
                    </a:lnTo>
                    <a:lnTo>
                      <a:pt x="162" y="61"/>
                    </a:lnTo>
                    <a:lnTo>
                      <a:pt x="162" y="60"/>
                    </a:lnTo>
                    <a:lnTo>
                      <a:pt x="163" y="58"/>
                    </a:lnTo>
                    <a:lnTo>
                      <a:pt x="163" y="58"/>
                    </a:lnTo>
                    <a:lnTo>
                      <a:pt x="163" y="57"/>
                    </a:lnTo>
                    <a:lnTo>
                      <a:pt x="163" y="56"/>
                    </a:lnTo>
                    <a:lnTo>
                      <a:pt x="163" y="54"/>
                    </a:lnTo>
                    <a:lnTo>
                      <a:pt x="163" y="53"/>
                    </a:lnTo>
                    <a:lnTo>
                      <a:pt x="163" y="52"/>
                    </a:lnTo>
                    <a:lnTo>
                      <a:pt x="163" y="51"/>
                    </a:lnTo>
                    <a:lnTo>
                      <a:pt x="165" y="49"/>
                    </a:lnTo>
                    <a:lnTo>
                      <a:pt x="165" y="48"/>
                    </a:lnTo>
                    <a:lnTo>
                      <a:pt x="165" y="47"/>
                    </a:lnTo>
                    <a:lnTo>
                      <a:pt x="165" y="45"/>
                    </a:lnTo>
                    <a:lnTo>
                      <a:pt x="165" y="44"/>
                    </a:lnTo>
                    <a:lnTo>
                      <a:pt x="166" y="43"/>
                    </a:lnTo>
                    <a:lnTo>
                      <a:pt x="166" y="41"/>
                    </a:lnTo>
                    <a:lnTo>
                      <a:pt x="166" y="40"/>
                    </a:lnTo>
                    <a:lnTo>
                      <a:pt x="166" y="39"/>
                    </a:lnTo>
                    <a:lnTo>
                      <a:pt x="166" y="39"/>
                    </a:lnTo>
                    <a:lnTo>
                      <a:pt x="167" y="37"/>
                    </a:lnTo>
                    <a:lnTo>
                      <a:pt x="167" y="36"/>
                    </a:lnTo>
                    <a:lnTo>
                      <a:pt x="167" y="35"/>
                    </a:lnTo>
                    <a:lnTo>
                      <a:pt x="167" y="34"/>
                    </a:lnTo>
                    <a:lnTo>
                      <a:pt x="169" y="32"/>
                    </a:lnTo>
                    <a:lnTo>
                      <a:pt x="169" y="31"/>
                    </a:lnTo>
                    <a:lnTo>
                      <a:pt x="169" y="30"/>
                    </a:lnTo>
                    <a:lnTo>
                      <a:pt x="169" y="28"/>
                    </a:lnTo>
                    <a:lnTo>
                      <a:pt x="170" y="27"/>
                    </a:lnTo>
                    <a:lnTo>
                      <a:pt x="170" y="26"/>
                    </a:lnTo>
                    <a:lnTo>
                      <a:pt x="170" y="24"/>
                    </a:lnTo>
                    <a:lnTo>
                      <a:pt x="171" y="23"/>
                    </a:lnTo>
                    <a:lnTo>
                      <a:pt x="171" y="22"/>
                    </a:lnTo>
                    <a:lnTo>
                      <a:pt x="171" y="20"/>
                    </a:lnTo>
                    <a:lnTo>
                      <a:pt x="173" y="19"/>
                    </a:lnTo>
                    <a:lnTo>
                      <a:pt x="173" y="19"/>
                    </a:lnTo>
                    <a:lnTo>
                      <a:pt x="173" y="18"/>
                    </a:lnTo>
                    <a:lnTo>
                      <a:pt x="174" y="17"/>
                    </a:lnTo>
                    <a:lnTo>
                      <a:pt x="174" y="15"/>
                    </a:lnTo>
                    <a:lnTo>
                      <a:pt x="174" y="14"/>
                    </a:lnTo>
                    <a:lnTo>
                      <a:pt x="175" y="13"/>
                    </a:lnTo>
                    <a:lnTo>
                      <a:pt x="175" y="11"/>
                    </a:lnTo>
                    <a:lnTo>
                      <a:pt x="177" y="10"/>
                    </a:lnTo>
                    <a:lnTo>
                      <a:pt x="177" y="9"/>
                    </a:lnTo>
                    <a:lnTo>
                      <a:pt x="177" y="7"/>
                    </a:lnTo>
                    <a:lnTo>
                      <a:pt x="178" y="6"/>
                    </a:lnTo>
                    <a:lnTo>
                      <a:pt x="178" y="5"/>
                    </a:lnTo>
                    <a:lnTo>
                      <a:pt x="179" y="3"/>
                    </a:lnTo>
                    <a:lnTo>
                      <a:pt x="179" y="2"/>
                    </a:lnTo>
                    <a:lnTo>
                      <a:pt x="179" y="1"/>
                    </a:lnTo>
                    <a:lnTo>
                      <a:pt x="180" y="0"/>
                    </a:lnTo>
                    <a:lnTo>
                      <a:pt x="0" y="81"/>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98" name="Freeform 126"/>
              <p:cNvSpPr>
                <a:spLocks/>
              </p:cNvSpPr>
              <p:nvPr/>
            </p:nvSpPr>
            <p:spPr bwMode="auto">
              <a:xfrm>
                <a:off x="2370" y="3114"/>
                <a:ext cx="28" cy="64"/>
              </a:xfrm>
              <a:custGeom>
                <a:avLst/>
                <a:gdLst/>
                <a:ahLst/>
                <a:cxnLst>
                  <a:cxn ang="0">
                    <a:pos x="111" y="254"/>
                  </a:cxn>
                  <a:cxn ang="0">
                    <a:pos x="63" y="254"/>
                  </a:cxn>
                  <a:cxn ang="0">
                    <a:pos x="63" y="72"/>
                  </a:cxn>
                  <a:cxn ang="0">
                    <a:pos x="50" y="84"/>
                  </a:cxn>
                  <a:cxn ang="0">
                    <a:pos x="34" y="93"/>
                  </a:cxn>
                  <a:cxn ang="0">
                    <a:pos x="18" y="102"/>
                  </a:cxn>
                  <a:cxn ang="0">
                    <a:pos x="0" y="109"/>
                  </a:cxn>
                  <a:cxn ang="0">
                    <a:pos x="0" y="64"/>
                  </a:cxn>
                  <a:cxn ang="0">
                    <a:pos x="11" y="61"/>
                  </a:cxn>
                  <a:cxn ang="0">
                    <a:pos x="21" y="55"/>
                  </a:cxn>
                  <a:cxn ang="0">
                    <a:pos x="31" y="49"/>
                  </a:cxn>
                  <a:cxn ang="0">
                    <a:pos x="42" y="41"/>
                  </a:cxn>
                  <a:cxn ang="0">
                    <a:pos x="52" y="32"/>
                  </a:cxn>
                  <a:cxn ang="0">
                    <a:pos x="60" y="23"/>
                  </a:cxn>
                  <a:cxn ang="0">
                    <a:pos x="67" y="12"/>
                  </a:cxn>
                  <a:cxn ang="0">
                    <a:pos x="72" y="0"/>
                  </a:cxn>
                  <a:cxn ang="0">
                    <a:pos x="111" y="0"/>
                  </a:cxn>
                  <a:cxn ang="0">
                    <a:pos x="111" y="254"/>
                  </a:cxn>
                </a:cxnLst>
                <a:rect l="0" t="0" r="r" b="b"/>
                <a:pathLst>
                  <a:path w="111" h="254">
                    <a:moveTo>
                      <a:pt x="111" y="254"/>
                    </a:moveTo>
                    <a:lnTo>
                      <a:pt x="63" y="254"/>
                    </a:lnTo>
                    <a:lnTo>
                      <a:pt x="63" y="72"/>
                    </a:lnTo>
                    <a:lnTo>
                      <a:pt x="50" y="84"/>
                    </a:lnTo>
                    <a:lnTo>
                      <a:pt x="34" y="93"/>
                    </a:lnTo>
                    <a:lnTo>
                      <a:pt x="18" y="102"/>
                    </a:lnTo>
                    <a:lnTo>
                      <a:pt x="0" y="109"/>
                    </a:lnTo>
                    <a:lnTo>
                      <a:pt x="0" y="64"/>
                    </a:lnTo>
                    <a:lnTo>
                      <a:pt x="11" y="61"/>
                    </a:lnTo>
                    <a:lnTo>
                      <a:pt x="21" y="55"/>
                    </a:lnTo>
                    <a:lnTo>
                      <a:pt x="31" y="49"/>
                    </a:lnTo>
                    <a:lnTo>
                      <a:pt x="42" y="41"/>
                    </a:lnTo>
                    <a:lnTo>
                      <a:pt x="52" y="32"/>
                    </a:lnTo>
                    <a:lnTo>
                      <a:pt x="60" y="23"/>
                    </a:lnTo>
                    <a:lnTo>
                      <a:pt x="67" y="12"/>
                    </a:lnTo>
                    <a:lnTo>
                      <a:pt x="72" y="0"/>
                    </a:lnTo>
                    <a:lnTo>
                      <a:pt x="111" y="0"/>
                    </a:lnTo>
                    <a:lnTo>
                      <a:pt x="111" y="25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99" name="Freeform 127"/>
              <p:cNvSpPr>
                <a:spLocks/>
              </p:cNvSpPr>
              <p:nvPr/>
            </p:nvSpPr>
            <p:spPr bwMode="auto">
              <a:xfrm>
                <a:off x="2414" y="3114"/>
                <a:ext cx="43" cy="64"/>
              </a:xfrm>
              <a:custGeom>
                <a:avLst/>
                <a:gdLst/>
                <a:ahLst/>
                <a:cxnLst>
                  <a:cxn ang="0">
                    <a:pos x="170" y="254"/>
                  </a:cxn>
                  <a:cxn ang="0">
                    <a:pos x="3" y="241"/>
                  </a:cxn>
                  <a:cxn ang="0">
                    <a:pos x="10" y="217"/>
                  </a:cxn>
                  <a:cxn ang="0">
                    <a:pos x="25" y="194"/>
                  </a:cxn>
                  <a:cxn ang="0">
                    <a:pos x="52" y="164"/>
                  </a:cxn>
                  <a:cxn ang="0">
                    <a:pos x="86" y="131"/>
                  </a:cxn>
                  <a:cxn ang="0">
                    <a:pos x="106" y="110"/>
                  </a:cxn>
                  <a:cxn ang="0">
                    <a:pos x="115" y="97"/>
                  </a:cxn>
                  <a:cxn ang="0">
                    <a:pos x="120" y="81"/>
                  </a:cxn>
                  <a:cxn ang="0">
                    <a:pos x="120" y="67"/>
                  </a:cxn>
                  <a:cxn ang="0">
                    <a:pos x="116" y="54"/>
                  </a:cxn>
                  <a:cxn ang="0">
                    <a:pos x="107" y="46"/>
                  </a:cxn>
                  <a:cxn ang="0">
                    <a:pos x="95" y="41"/>
                  </a:cxn>
                  <a:cxn ang="0">
                    <a:pos x="81" y="41"/>
                  </a:cxn>
                  <a:cxn ang="0">
                    <a:pos x="69" y="46"/>
                  </a:cxn>
                  <a:cxn ang="0">
                    <a:pos x="60" y="55"/>
                  </a:cxn>
                  <a:cxn ang="0">
                    <a:pos x="55" y="71"/>
                  </a:cxn>
                  <a:cxn ang="0">
                    <a:pos x="5" y="75"/>
                  </a:cxn>
                  <a:cxn ang="0">
                    <a:pos x="9" y="57"/>
                  </a:cxn>
                  <a:cxn ang="0">
                    <a:pos x="14" y="41"/>
                  </a:cxn>
                  <a:cxn ang="0">
                    <a:pos x="22" y="28"/>
                  </a:cxn>
                  <a:cxn ang="0">
                    <a:pos x="33" y="19"/>
                  </a:cxn>
                  <a:cxn ang="0">
                    <a:pos x="59" y="6"/>
                  </a:cxn>
                  <a:cxn ang="0">
                    <a:pos x="90" y="0"/>
                  </a:cxn>
                  <a:cxn ang="0">
                    <a:pos x="107" y="2"/>
                  </a:cxn>
                  <a:cxn ang="0">
                    <a:pos x="123" y="6"/>
                  </a:cxn>
                  <a:cxn ang="0">
                    <a:pos x="137" y="12"/>
                  </a:cxn>
                  <a:cxn ang="0">
                    <a:pos x="148" y="21"/>
                  </a:cxn>
                  <a:cxn ang="0">
                    <a:pos x="158" y="32"/>
                  </a:cxn>
                  <a:cxn ang="0">
                    <a:pos x="165" y="44"/>
                  </a:cxn>
                  <a:cxn ang="0">
                    <a:pos x="169" y="57"/>
                  </a:cxn>
                  <a:cxn ang="0">
                    <a:pos x="170" y="71"/>
                  </a:cxn>
                  <a:cxn ang="0">
                    <a:pos x="169" y="88"/>
                  </a:cxn>
                  <a:cxn ang="0">
                    <a:pos x="163" y="104"/>
                  </a:cxn>
                  <a:cxn ang="0">
                    <a:pos x="156" y="119"/>
                  </a:cxn>
                  <a:cxn ang="0">
                    <a:pos x="144" y="135"/>
                  </a:cxn>
                  <a:cxn ang="0">
                    <a:pos x="112" y="168"/>
                  </a:cxn>
                  <a:cxn ang="0">
                    <a:pos x="84" y="195"/>
                  </a:cxn>
                  <a:cxn ang="0">
                    <a:pos x="73" y="210"/>
                  </a:cxn>
                </a:cxnLst>
                <a:rect l="0" t="0" r="r" b="b"/>
                <a:pathLst>
                  <a:path w="170" h="254">
                    <a:moveTo>
                      <a:pt x="170" y="210"/>
                    </a:moveTo>
                    <a:lnTo>
                      <a:pt x="170" y="254"/>
                    </a:lnTo>
                    <a:lnTo>
                      <a:pt x="0" y="254"/>
                    </a:lnTo>
                    <a:lnTo>
                      <a:pt x="3" y="241"/>
                    </a:lnTo>
                    <a:lnTo>
                      <a:pt x="5" y="229"/>
                    </a:lnTo>
                    <a:lnTo>
                      <a:pt x="10" y="217"/>
                    </a:lnTo>
                    <a:lnTo>
                      <a:pt x="17" y="206"/>
                    </a:lnTo>
                    <a:lnTo>
                      <a:pt x="25" y="194"/>
                    </a:lnTo>
                    <a:lnTo>
                      <a:pt x="37" y="180"/>
                    </a:lnTo>
                    <a:lnTo>
                      <a:pt x="52" y="164"/>
                    </a:lnTo>
                    <a:lnTo>
                      <a:pt x="71" y="146"/>
                    </a:lnTo>
                    <a:lnTo>
                      <a:pt x="86" y="131"/>
                    </a:lnTo>
                    <a:lnTo>
                      <a:pt x="97" y="119"/>
                    </a:lnTo>
                    <a:lnTo>
                      <a:pt x="106" y="110"/>
                    </a:lnTo>
                    <a:lnTo>
                      <a:pt x="111" y="104"/>
                    </a:lnTo>
                    <a:lnTo>
                      <a:pt x="115" y="97"/>
                    </a:lnTo>
                    <a:lnTo>
                      <a:pt x="119" y="89"/>
                    </a:lnTo>
                    <a:lnTo>
                      <a:pt x="120" y="81"/>
                    </a:lnTo>
                    <a:lnTo>
                      <a:pt x="122" y="75"/>
                    </a:lnTo>
                    <a:lnTo>
                      <a:pt x="120" y="67"/>
                    </a:lnTo>
                    <a:lnTo>
                      <a:pt x="119" y="61"/>
                    </a:lnTo>
                    <a:lnTo>
                      <a:pt x="116" y="54"/>
                    </a:lnTo>
                    <a:lnTo>
                      <a:pt x="112" y="50"/>
                    </a:lnTo>
                    <a:lnTo>
                      <a:pt x="107" y="46"/>
                    </a:lnTo>
                    <a:lnTo>
                      <a:pt x="102" y="44"/>
                    </a:lnTo>
                    <a:lnTo>
                      <a:pt x="95" y="41"/>
                    </a:lnTo>
                    <a:lnTo>
                      <a:pt x="89" y="41"/>
                    </a:lnTo>
                    <a:lnTo>
                      <a:pt x="81" y="41"/>
                    </a:lnTo>
                    <a:lnTo>
                      <a:pt x="74" y="44"/>
                    </a:lnTo>
                    <a:lnTo>
                      <a:pt x="69" y="46"/>
                    </a:lnTo>
                    <a:lnTo>
                      <a:pt x="64" y="50"/>
                    </a:lnTo>
                    <a:lnTo>
                      <a:pt x="60" y="55"/>
                    </a:lnTo>
                    <a:lnTo>
                      <a:pt x="57" y="62"/>
                    </a:lnTo>
                    <a:lnTo>
                      <a:pt x="55" y="71"/>
                    </a:lnTo>
                    <a:lnTo>
                      <a:pt x="54" y="80"/>
                    </a:lnTo>
                    <a:lnTo>
                      <a:pt x="5" y="75"/>
                    </a:lnTo>
                    <a:lnTo>
                      <a:pt x="6" y="66"/>
                    </a:lnTo>
                    <a:lnTo>
                      <a:pt x="9" y="57"/>
                    </a:lnTo>
                    <a:lnTo>
                      <a:pt x="12" y="49"/>
                    </a:lnTo>
                    <a:lnTo>
                      <a:pt x="14" y="41"/>
                    </a:lnTo>
                    <a:lnTo>
                      <a:pt x="18" y="34"/>
                    </a:lnTo>
                    <a:lnTo>
                      <a:pt x="22" y="28"/>
                    </a:lnTo>
                    <a:lnTo>
                      <a:pt x="27" y="23"/>
                    </a:lnTo>
                    <a:lnTo>
                      <a:pt x="33" y="19"/>
                    </a:lnTo>
                    <a:lnTo>
                      <a:pt x="44" y="11"/>
                    </a:lnTo>
                    <a:lnTo>
                      <a:pt x="59" y="6"/>
                    </a:lnTo>
                    <a:lnTo>
                      <a:pt x="73" y="2"/>
                    </a:lnTo>
                    <a:lnTo>
                      <a:pt x="90" y="0"/>
                    </a:lnTo>
                    <a:lnTo>
                      <a:pt x="98" y="2"/>
                    </a:lnTo>
                    <a:lnTo>
                      <a:pt x="107" y="2"/>
                    </a:lnTo>
                    <a:lnTo>
                      <a:pt x="115" y="4"/>
                    </a:lnTo>
                    <a:lnTo>
                      <a:pt x="123" y="6"/>
                    </a:lnTo>
                    <a:lnTo>
                      <a:pt x="129" y="8"/>
                    </a:lnTo>
                    <a:lnTo>
                      <a:pt x="137" y="12"/>
                    </a:lnTo>
                    <a:lnTo>
                      <a:pt x="142" y="16"/>
                    </a:lnTo>
                    <a:lnTo>
                      <a:pt x="148" y="21"/>
                    </a:lnTo>
                    <a:lnTo>
                      <a:pt x="153" y="27"/>
                    </a:lnTo>
                    <a:lnTo>
                      <a:pt x="158" y="32"/>
                    </a:lnTo>
                    <a:lnTo>
                      <a:pt x="161" y="37"/>
                    </a:lnTo>
                    <a:lnTo>
                      <a:pt x="165" y="44"/>
                    </a:lnTo>
                    <a:lnTo>
                      <a:pt x="167" y="50"/>
                    </a:lnTo>
                    <a:lnTo>
                      <a:pt x="169" y="57"/>
                    </a:lnTo>
                    <a:lnTo>
                      <a:pt x="170" y="63"/>
                    </a:lnTo>
                    <a:lnTo>
                      <a:pt x="170" y="71"/>
                    </a:lnTo>
                    <a:lnTo>
                      <a:pt x="170" y="79"/>
                    </a:lnTo>
                    <a:lnTo>
                      <a:pt x="169" y="88"/>
                    </a:lnTo>
                    <a:lnTo>
                      <a:pt x="166" y="96"/>
                    </a:lnTo>
                    <a:lnTo>
                      <a:pt x="163" y="104"/>
                    </a:lnTo>
                    <a:lnTo>
                      <a:pt x="160" y="112"/>
                    </a:lnTo>
                    <a:lnTo>
                      <a:pt x="156" y="119"/>
                    </a:lnTo>
                    <a:lnTo>
                      <a:pt x="150" y="127"/>
                    </a:lnTo>
                    <a:lnTo>
                      <a:pt x="144" y="135"/>
                    </a:lnTo>
                    <a:lnTo>
                      <a:pt x="132" y="149"/>
                    </a:lnTo>
                    <a:lnTo>
                      <a:pt x="112" y="168"/>
                    </a:lnTo>
                    <a:lnTo>
                      <a:pt x="94" y="185"/>
                    </a:lnTo>
                    <a:lnTo>
                      <a:pt x="84" y="195"/>
                    </a:lnTo>
                    <a:lnTo>
                      <a:pt x="78" y="203"/>
                    </a:lnTo>
                    <a:lnTo>
                      <a:pt x="73" y="210"/>
                    </a:lnTo>
                    <a:lnTo>
                      <a:pt x="170" y="2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00" name="Freeform 128"/>
              <p:cNvSpPr>
                <a:spLocks noEditPoints="1"/>
              </p:cNvSpPr>
              <p:nvPr/>
            </p:nvSpPr>
            <p:spPr bwMode="auto">
              <a:xfrm>
                <a:off x="2465" y="3114"/>
                <a:ext cx="41" cy="65"/>
              </a:xfrm>
              <a:custGeom>
                <a:avLst/>
                <a:gdLst/>
                <a:ahLst/>
                <a:cxnLst>
                  <a:cxn ang="0">
                    <a:pos x="27" y="109"/>
                  </a:cxn>
                  <a:cxn ang="0">
                    <a:pos x="12" y="89"/>
                  </a:cxn>
                  <a:cxn ang="0">
                    <a:pos x="7" y="66"/>
                  </a:cxn>
                  <a:cxn ang="0">
                    <a:pos x="10" y="46"/>
                  </a:cxn>
                  <a:cxn ang="0">
                    <a:pos x="19" y="29"/>
                  </a:cxn>
                  <a:cxn ang="0">
                    <a:pos x="32" y="15"/>
                  </a:cxn>
                  <a:cxn ang="0">
                    <a:pos x="51" y="6"/>
                  </a:cxn>
                  <a:cxn ang="0">
                    <a:pos x="100" y="2"/>
                  </a:cxn>
                  <a:cxn ang="0">
                    <a:pos x="129" y="11"/>
                  </a:cxn>
                  <a:cxn ang="0">
                    <a:pos x="144" y="24"/>
                  </a:cxn>
                  <a:cxn ang="0">
                    <a:pos x="153" y="40"/>
                  </a:cxn>
                  <a:cxn ang="0">
                    <a:pos x="159" y="59"/>
                  </a:cxn>
                  <a:cxn ang="0">
                    <a:pos x="157" y="83"/>
                  </a:cxn>
                  <a:cxn ang="0">
                    <a:pos x="144" y="104"/>
                  </a:cxn>
                  <a:cxn ang="0">
                    <a:pos x="125" y="118"/>
                  </a:cxn>
                  <a:cxn ang="0">
                    <a:pos x="149" y="135"/>
                  </a:cxn>
                  <a:cxn ang="0">
                    <a:pos x="164" y="160"/>
                  </a:cxn>
                  <a:cxn ang="0">
                    <a:pos x="166" y="189"/>
                  </a:cxn>
                  <a:cxn ang="0">
                    <a:pos x="161" y="211"/>
                  </a:cxn>
                  <a:cxn ang="0">
                    <a:pos x="149" y="231"/>
                  </a:cxn>
                  <a:cxn ang="0">
                    <a:pos x="132" y="246"/>
                  </a:cxn>
                  <a:cxn ang="0">
                    <a:pos x="112" y="255"/>
                  </a:cxn>
                  <a:cxn ang="0">
                    <a:pos x="85" y="258"/>
                  </a:cxn>
                  <a:cxn ang="0">
                    <a:pos x="46" y="251"/>
                  </a:cxn>
                  <a:cxn ang="0">
                    <a:pos x="28" y="241"/>
                  </a:cxn>
                  <a:cxn ang="0">
                    <a:pos x="11" y="223"/>
                  </a:cxn>
                  <a:cxn ang="0">
                    <a:pos x="3" y="199"/>
                  </a:cxn>
                  <a:cxn ang="0">
                    <a:pos x="2" y="172"/>
                  </a:cxn>
                  <a:cxn ang="0">
                    <a:pos x="11" y="144"/>
                  </a:cxn>
                  <a:cxn ang="0">
                    <a:pos x="33" y="123"/>
                  </a:cxn>
                  <a:cxn ang="0">
                    <a:pos x="54" y="76"/>
                  </a:cxn>
                  <a:cxn ang="0">
                    <a:pos x="62" y="92"/>
                  </a:cxn>
                  <a:cxn ang="0">
                    <a:pos x="76" y="100"/>
                  </a:cxn>
                  <a:cxn ang="0">
                    <a:pos x="96" y="98"/>
                  </a:cxn>
                  <a:cxn ang="0">
                    <a:pos x="109" y="87"/>
                  </a:cxn>
                  <a:cxn ang="0">
                    <a:pos x="113" y="70"/>
                  </a:cxn>
                  <a:cxn ang="0">
                    <a:pos x="109" y="51"/>
                  </a:cxn>
                  <a:cxn ang="0">
                    <a:pos x="96" y="41"/>
                  </a:cxn>
                  <a:cxn ang="0">
                    <a:pos x="78" y="40"/>
                  </a:cxn>
                  <a:cxn ang="0">
                    <a:pos x="62" y="47"/>
                  </a:cxn>
                  <a:cxn ang="0">
                    <a:pos x="54" y="63"/>
                  </a:cxn>
                  <a:cxn ang="0">
                    <a:pos x="49" y="186"/>
                  </a:cxn>
                  <a:cxn ang="0">
                    <a:pos x="59" y="208"/>
                  </a:cxn>
                  <a:cxn ang="0">
                    <a:pos x="78" y="219"/>
                  </a:cxn>
                  <a:cxn ang="0">
                    <a:pos x="98" y="217"/>
                  </a:cxn>
                  <a:cxn ang="0">
                    <a:pos x="114" y="203"/>
                  </a:cxn>
                  <a:cxn ang="0">
                    <a:pos x="119" y="178"/>
                  </a:cxn>
                  <a:cxn ang="0">
                    <a:pos x="114" y="155"/>
                  </a:cxn>
                  <a:cxn ang="0">
                    <a:pos x="97" y="142"/>
                  </a:cxn>
                  <a:cxn ang="0">
                    <a:pos x="75" y="139"/>
                  </a:cxn>
                  <a:cxn ang="0">
                    <a:pos x="58" y="151"/>
                  </a:cxn>
                  <a:cxn ang="0">
                    <a:pos x="49" y="170"/>
                  </a:cxn>
                </a:cxnLst>
                <a:rect l="0" t="0" r="r" b="b"/>
                <a:pathLst>
                  <a:path w="166" h="258">
                    <a:moveTo>
                      <a:pt x="44" y="118"/>
                    </a:moveTo>
                    <a:lnTo>
                      <a:pt x="34" y="114"/>
                    </a:lnTo>
                    <a:lnTo>
                      <a:pt x="27" y="109"/>
                    </a:lnTo>
                    <a:lnTo>
                      <a:pt x="21" y="102"/>
                    </a:lnTo>
                    <a:lnTo>
                      <a:pt x="16" y="96"/>
                    </a:lnTo>
                    <a:lnTo>
                      <a:pt x="12" y="89"/>
                    </a:lnTo>
                    <a:lnTo>
                      <a:pt x="10" y="81"/>
                    </a:lnTo>
                    <a:lnTo>
                      <a:pt x="8" y="74"/>
                    </a:lnTo>
                    <a:lnTo>
                      <a:pt x="7" y="66"/>
                    </a:lnTo>
                    <a:lnTo>
                      <a:pt x="7" y="59"/>
                    </a:lnTo>
                    <a:lnTo>
                      <a:pt x="8" y="53"/>
                    </a:lnTo>
                    <a:lnTo>
                      <a:pt x="10" y="46"/>
                    </a:lnTo>
                    <a:lnTo>
                      <a:pt x="12" y="40"/>
                    </a:lnTo>
                    <a:lnTo>
                      <a:pt x="15" y="34"/>
                    </a:lnTo>
                    <a:lnTo>
                      <a:pt x="19" y="29"/>
                    </a:lnTo>
                    <a:lnTo>
                      <a:pt x="23" y="24"/>
                    </a:lnTo>
                    <a:lnTo>
                      <a:pt x="27" y="19"/>
                    </a:lnTo>
                    <a:lnTo>
                      <a:pt x="32" y="15"/>
                    </a:lnTo>
                    <a:lnTo>
                      <a:pt x="38" y="11"/>
                    </a:lnTo>
                    <a:lnTo>
                      <a:pt x="44" y="8"/>
                    </a:lnTo>
                    <a:lnTo>
                      <a:pt x="51" y="6"/>
                    </a:lnTo>
                    <a:lnTo>
                      <a:pt x="66" y="2"/>
                    </a:lnTo>
                    <a:lnTo>
                      <a:pt x="83" y="0"/>
                    </a:lnTo>
                    <a:lnTo>
                      <a:pt x="100" y="2"/>
                    </a:lnTo>
                    <a:lnTo>
                      <a:pt x="115" y="6"/>
                    </a:lnTo>
                    <a:lnTo>
                      <a:pt x="122" y="8"/>
                    </a:lnTo>
                    <a:lnTo>
                      <a:pt x="129" y="11"/>
                    </a:lnTo>
                    <a:lnTo>
                      <a:pt x="134" y="15"/>
                    </a:lnTo>
                    <a:lnTo>
                      <a:pt x="139" y="19"/>
                    </a:lnTo>
                    <a:lnTo>
                      <a:pt x="144" y="24"/>
                    </a:lnTo>
                    <a:lnTo>
                      <a:pt x="148" y="29"/>
                    </a:lnTo>
                    <a:lnTo>
                      <a:pt x="151" y="34"/>
                    </a:lnTo>
                    <a:lnTo>
                      <a:pt x="153" y="40"/>
                    </a:lnTo>
                    <a:lnTo>
                      <a:pt x="156" y="46"/>
                    </a:lnTo>
                    <a:lnTo>
                      <a:pt x="157" y="53"/>
                    </a:lnTo>
                    <a:lnTo>
                      <a:pt x="159" y="59"/>
                    </a:lnTo>
                    <a:lnTo>
                      <a:pt x="159" y="66"/>
                    </a:lnTo>
                    <a:lnTo>
                      <a:pt x="159" y="75"/>
                    </a:lnTo>
                    <a:lnTo>
                      <a:pt x="157" y="83"/>
                    </a:lnTo>
                    <a:lnTo>
                      <a:pt x="153" y="91"/>
                    </a:lnTo>
                    <a:lnTo>
                      <a:pt x="149" y="97"/>
                    </a:lnTo>
                    <a:lnTo>
                      <a:pt x="144" y="104"/>
                    </a:lnTo>
                    <a:lnTo>
                      <a:pt x="139" y="109"/>
                    </a:lnTo>
                    <a:lnTo>
                      <a:pt x="132" y="114"/>
                    </a:lnTo>
                    <a:lnTo>
                      <a:pt x="125" y="118"/>
                    </a:lnTo>
                    <a:lnTo>
                      <a:pt x="134" y="123"/>
                    </a:lnTo>
                    <a:lnTo>
                      <a:pt x="143" y="129"/>
                    </a:lnTo>
                    <a:lnTo>
                      <a:pt x="149" y="135"/>
                    </a:lnTo>
                    <a:lnTo>
                      <a:pt x="156" y="143"/>
                    </a:lnTo>
                    <a:lnTo>
                      <a:pt x="161" y="151"/>
                    </a:lnTo>
                    <a:lnTo>
                      <a:pt x="164" y="160"/>
                    </a:lnTo>
                    <a:lnTo>
                      <a:pt x="166" y="169"/>
                    </a:lnTo>
                    <a:lnTo>
                      <a:pt x="166" y="180"/>
                    </a:lnTo>
                    <a:lnTo>
                      <a:pt x="166" y="189"/>
                    </a:lnTo>
                    <a:lnTo>
                      <a:pt x="165" y="197"/>
                    </a:lnTo>
                    <a:lnTo>
                      <a:pt x="164" y="204"/>
                    </a:lnTo>
                    <a:lnTo>
                      <a:pt x="161" y="211"/>
                    </a:lnTo>
                    <a:lnTo>
                      <a:pt x="159" y="219"/>
                    </a:lnTo>
                    <a:lnTo>
                      <a:pt x="155" y="225"/>
                    </a:lnTo>
                    <a:lnTo>
                      <a:pt x="149" y="231"/>
                    </a:lnTo>
                    <a:lnTo>
                      <a:pt x="144" y="237"/>
                    </a:lnTo>
                    <a:lnTo>
                      <a:pt x="139" y="242"/>
                    </a:lnTo>
                    <a:lnTo>
                      <a:pt x="132" y="246"/>
                    </a:lnTo>
                    <a:lnTo>
                      <a:pt x="126" y="250"/>
                    </a:lnTo>
                    <a:lnTo>
                      <a:pt x="119" y="253"/>
                    </a:lnTo>
                    <a:lnTo>
                      <a:pt x="112" y="255"/>
                    </a:lnTo>
                    <a:lnTo>
                      <a:pt x="102" y="257"/>
                    </a:lnTo>
                    <a:lnTo>
                      <a:pt x="95" y="258"/>
                    </a:lnTo>
                    <a:lnTo>
                      <a:pt x="85" y="258"/>
                    </a:lnTo>
                    <a:lnTo>
                      <a:pt x="68" y="257"/>
                    </a:lnTo>
                    <a:lnTo>
                      <a:pt x="54" y="254"/>
                    </a:lnTo>
                    <a:lnTo>
                      <a:pt x="46" y="251"/>
                    </a:lnTo>
                    <a:lnTo>
                      <a:pt x="40" y="249"/>
                    </a:lnTo>
                    <a:lnTo>
                      <a:pt x="34" y="245"/>
                    </a:lnTo>
                    <a:lnTo>
                      <a:pt x="28" y="241"/>
                    </a:lnTo>
                    <a:lnTo>
                      <a:pt x="21" y="234"/>
                    </a:lnTo>
                    <a:lnTo>
                      <a:pt x="16" y="229"/>
                    </a:lnTo>
                    <a:lnTo>
                      <a:pt x="11" y="223"/>
                    </a:lnTo>
                    <a:lnTo>
                      <a:pt x="8" y="215"/>
                    </a:lnTo>
                    <a:lnTo>
                      <a:pt x="4" y="207"/>
                    </a:lnTo>
                    <a:lnTo>
                      <a:pt x="3" y="199"/>
                    </a:lnTo>
                    <a:lnTo>
                      <a:pt x="2" y="191"/>
                    </a:lnTo>
                    <a:lnTo>
                      <a:pt x="0" y="182"/>
                    </a:lnTo>
                    <a:lnTo>
                      <a:pt x="2" y="172"/>
                    </a:lnTo>
                    <a:lnTo>
                      <a:pt x="3" y="163"/>
                    </a:lnTo>
                    <a:lnTo>
                      <a:pt x="7" y="153"/>
                    </a:lnTo>
                    <a:lnTo>
                      <a:pt x="11" y="144"/>
                    </a:lnTo>
                    <a:lnTo>
                      <a:pt x="17" y="136"/>
                    </a:lnTo>
                    <a:lnTo>
                      <a:pt x="24" y="130"/>
                    </a:lnTo>
                    <a:lnTo>
                      <a:pt x="33" y="123"/>
                    </a:lnTo>
                    <a:lnTo>
                      <a:pt x="44" y="118"/>
                    </a:lnTo>
                    <a:close/>
                    <a:moveTo>
                      <a:pt x="53" y="70"/>
                    </a:moveTo>
                    <a:lnTo>
                      <a:pt x="54" y="76"/>
                    </a:lnTo>
                    <a:lnTo>
                      <a:pt x="55" y="83"/>
                    </a:lnTo>
                    <a:lnTo>
                      <a:pt x="58" y="88"/>
                    </a:lnTo>
                    <a:lnTo>
                      <a:pt x="62" y="92"/>
                    </a:lnTo>
                    <a:lnTo>
                      <a:pt x="66" y="96"/>
                    </a:lnTo>
                    <a:lnTo>
                      <a:pt x="71" y="98"/>
                    </a:lnTo>
                    <a:lnTo>
                      <a:pt x="76" y="100"/>
                    </a:lnTo>
                    <a:lnTo>
                      <a:pt x="83" y="100"/>
                    </a:lnTo>
                    <a:lnTo>
                      <a:pt x="89" y="100"/>
                    </a:lnTo>
                    <a:lnTo>
                      <a:pt x="96" y="98"/>
                    </a:lnTo>
                    <a:lnTo>
                      <a:pt x="101" y="96"/>
                    </a:lnTo>
                    <a:lnTo>
                      <a:pt x="105" y="92"/>
                    </a:lnTo>
                    <a:lnTo>
                      <a:pt x="109" y="87"/>
                    </a:lnTo>
                    <a:lnTo>
                      <a:pt x="112" y="81"/>
                    </a:lnTo>
                    <a:lnTo>
                      <a:pt x="113" y="76"/>
                    </a:lnTo>
                    <a:lnTo>
                      <a:pt x="113" y="70"/>
                    </a:lnTo>
                    <a:lnTo>
                      <a:pt x="113" y="63"/>
                    </a:lnTo>
                    <a:lnTo>
                      <a:pt x="112" y="57"/>
                    </a:lnTo>
                    <a:lnTo>
                      <a:pt x="109" y="51"/>
                    </a:lnTo>
                    <a:lnTo>
                      <a:pt x="105" y="47"/>
                    </a:lnTo>
                    <a:lnTo>
                      <a:pt x="101" y="44"/>
                    </a:lnTo>
                    <a:lnTo>
                      <a:pt x="96" y="41"/>
                    </a:lnTo>
                    <a:lnTo>
                      <a:pt x="91" y="40"/>
                    </a:lnTo>
                    <a:lnTo>
                      <a:pt x="84" y="40"/>
                    </a:lnTo>
                    <a:lnTo>
                      <a:pt x="78" y="40"/>
                    </a:lnTo>
                    <a:lnTo>
                      <a:pt x="71" y="41"/>
                    </a:lnTo>
                    <a:lnTo>
                      <a:pt x="66" y="44"/>
                    </a:lnTo>
                    <a:lnTo>
                      <a:pt x="62" y="47"/>
                    </a:lnTo>
                    <a:lnTo>
                      <a:pt x="58" y="51"/>
                    </a:lnTo>
                    <a:lnTo>
                      <a:pt x="55" y="57"/>
                    </a:lnTo>
                    <a:lnTo>
                      <a:pt x="54" y="63"/>
                    </a:lnTo>
                    <a:lnTo>
                      <a:pt x="53" y="70"/>
                    </a:lnTo>
                    <a:close/>
                    <a:moveTo>
                      <a:pt x="49" y="177"/>
                    </a:moveTo>
                    <a:lnTo>
                      <a:pt x="49" y="186"/>
                    </a:lnTo>
                    <a:lnTo>
                      <a:pt x="51" y="195"/>
                    </a:lnTo>
                    <a:lnTo>
                      <a:pt x="54" y="202"/>
                    </a:lnTo>
                    <a:lnTo>
                      <a:pt x="59" y="208"/>
                    </a:lnTo>
                    <a:lnTo>
                      <a:pt x="64" y="214"/>
                    </a:lnTo>
                    <a:lnTo>
                      <a:pt x="71" y="216"/>
                    </a:lnTo>
                    <a:lnTo>
                      <a:pt x="78" y="219"/>
                    </a:lnTo>
                    <a:lnTo>
                      <a:pt x="84" y="220"/>
                    </a:lnTo>
                    <a:lnTo>
                      <a:pt x="92" y="219"/>
                    </a:lnTo>
                    <a:lnTo>
                      <a:pt x="98" y="217"/>
                    </a:lnTo>
                    <a:lnTo>
                      <a:pt x="104" y="214"/>
                    </a:lnTo>
                    <a:lnTo>
                      <a:pt x="109" y="208"/>
                    </a:lnTo>
                    <a:lnTo>
                      <a:pt x="114" y="203"/>
                    </a:lnTo>
                    <a:lnTo>
                      <a:pt x="117" y="195"/>
                    </a:lnTo>
                    <a:lnTo>
                      <a:pt x="118" y="187"/>
                    </a:lnTo>
                    <a:lnTo>
                      <a:pt x="119" y="178"/>
                    </a:lnTo>
                    <a:lnTo>
                      <a:pt x="118" y="169"/>
                    </a:lnTo>
                    <a:lnTo>
                      <a:pt x="117" y="161"/>
                    </a:lnTo>
                    <a:lnTo>
                      <a:pt x="114" y="155"/>
                    </a:lnTo>
                    <a:lnTo>
                      <a:pt x="109" y="149"/>
                    </a:lnTo>
                    <a:lnTo>
                      <a:pt x="104" y="144"/>
                    </a:lnTo>
                    <a:lnTo>
                      <a:pt x="97" y="142"/>
                    </a:lnTo>
                    <a:lnTo>
                      <a:pt x="91" y="139"/>
                    </a:lnTo>
                    <a:lnTo>
                      <a:pt x="84" y="139"/>
                    </a:lnTo>
                    <a:lnTo>
                      <a:pt x="75" y="139"/>
                    </a:lnTo>
                    <a:lnTo>
                      <a:pt x="68" y="142"/>
                    </a:lnTo>
                    <a:lnTo>
                      <a:pt x="62" y="146"/>
                    </a:lnTo>
                    <a:lnTo>
                      <a:pt x="58" y="151"/>
                    </a:lnTo>
                    <a:lnTo>
                      <a:pt x="54" y="157"/>
                    </a:lnTo>
                    <a:lnTo>
                      <a:pt x="51" y="164"/>
                    </a:lnTo>
                    <a:lnTo>
                      <a:pt x="49" y="170"/>
                    </a:lnTo>
                    <a:lnTo>
                      <a:pt x="49" y="17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01" name="Freeform 129"/>
              <p:cNvSpPr>
                <a:spLocks/>
              </p:cNvSpPr>
              <p:nvPr/>
            </p:nvSpPr>
            <p:spPr bwMode="auto">
              <a:xfrm>
                <a:off x="2539" y="3131"/>
                <a:ext cx="43" cy="48"/>
              </a:xfrm>
              <a:custGeom>
                <a:avLst/>
                <a:gdLst/>
                <a:ahLst/>
                <a:cxnLst>
                  <a:cxn ang="0">
                    <a:pos x="123" y="67"/>
                  </a:cxn>
                  <a:cxn ang="0">
                    <a:pos x="119" y="55"/>
                  </a:cxn>
                  <a:cxn ang="0">
                    <a:pos x="111" y="46"/>
                  </a:cxn>
                  <a:cxn ang="0">
                    <a:pos x="102" y="41"/>
                  </a:cxn>
                  <a:cxn ang="0">
                    <a:pos x="89" y="38"/>
                  </a:cxn>
                  <a:cxn ang="0">
                    <a:pos x="73" y="42"/>
                  </a:cxn>
                  <a:cxn ang="0">
                    <a:pos x="60" y="51"/>
                  </a:cxn>
                  <a:cxn ang="0">
                    <a:pos x="52" y="67"/>
                  </a:cxn>
                  <a:cxn ang="0">
                    <a:pos x="50" y="93"/>
                  </a:cxn>
                  <a:cxn ang="0">
                    <a:pos x="52" y="120"/>
                  </a:cxn>
                  <a:cxn ang="0">
                    <a:pos x="60" y="139"/>
                  </a:cxn>
                  <a:cxn ang="0">
                    <a:pos x="73" y="148"/>
                  </a:cxn>
                  <a:cxn ang="0">
                    <a:pos x="90" y="152"/>
                  </a:cxn>
                  <a:cxn ang="0">
                    <a:pos x="102" y="149"/>
                  </a:cxn>
                  <a:cxn ang="0">
                    <a:pos x="112" y="144"/>
                  </a:cxn>
                  <a:cxn ang="0">
                    <a:pos x="120" y="133"/>
                  </a:cxn>
                  <a:cxn ang="0">
                    <a:pos x="126" y="116"/>
                  </a:cxn>
                  <a:cxn ang="0">
                    <a:pos x="167" y="140"/>
                  </a:cxn>
                  <a:cxn ang="0">
                    <a:pos x="154" y="165"/>
                  </a:cxn>
                  <a:cxn ang="0">
                    <a:pos x="139" y="178"/>
                  </a:cxn>
                  <a:cxn ang="0">
                    <a:pos x="127" y="184"/>
                  </a:cxn>
                  <a:cxn ang="0">
                    <a:pos x="105" y="190"/>
                  </a:cxn>
                  <a:cxn ang="0">
                    <a:pos x="78" y="191"/>
                  </a:cxn>
                  <a:cxn ang="0">
                    <a:pos x="60" y="187"/>
                  </a:cxn>
                  <a:cxn ang="0">
                    <a:pos x="44" y="182"/>
                  </a:cxn>
                  <a:cxn ang="0">
                    <a:pos x="30" y="171"/>
                  </a:cxn>
                  <a:cxn ang="0">
                    <a:pos x="18" y="160"/>
                  </a:cxn>
                  <a:cxn ang="0">
                    <a:pos x="9" y="144"/>
                  </a:cxn>
                  <a:cxn ang="0">
                    <a:pos x="3" y="127"/>
                  </a:cxn>
                  <a:cxn ang="0">
                    <a:pos x="0" y="107"/>
                  </a:cxn>
                  <a:cxn ang="0">
                    <a:pos x="0" y="85"/>
                  </a:cxn>
                  <a:cxn ang="0">
                    <a:pos x="3" y="64"/>
                  </a:cxn>
                  <a:cxn ang="0">
                    <a:pos x="9" y="47"/>
                  </a:cxn>
                  <a:cxn ang="0">
                    <a:pos x="18" y="31"/>
                  </a:cxn>
                  <a:cxn ang="0">
                    <a:pos x="30" y="20"/>
                  </a:cxn>
                  <a:cxn ang="0">
                    <a:pos x="44" y="11"/>
                  </a:cxn>
                  <a:cxn ang="0">
                    <a:pos x="60" y="4"/>
                  </a:cxn>
                  <a:cxn ang="0">
                    <a:pos x="78" y="0"/>
                  </a:cxn>
                  <a:cxn ang="0">
                    <a:pos x="105" y="1"/>
                  </a:cxn>
                  <a:cxn ang="0">
                    <a:pos x="131" y="8"/>
                  </a:cxn>
                  <a:cxn ang="0">
                    <a:pos x="150" y="22"/>
                  </a:cxn>
                  <a:cxn ang="0">
                    <a:pos x="165" y="45"/>
                  </a:cxn>
                </a:cxnLst>
                <a:rect l="0" t="0" r="r" b="b"/>
                <a:pathLst>
                  <a:path w="173" h="191">
                    <a:moveTo>
                      <a:pt x="170" y="59"/>
                    </a:moveTo>
                    <a:lnTo>
                      <a:pt x="123" y="67"/>
                    </a:lnTo>
                    <a:lnTo>
                      <a:pt x="120" y="60"/>
                    </a:lnTo>
                    <a:lnTo>
                      <a:pt x="119" y="55"/>
                    </a:lnTo>
                    <a:lnTo>
                      <a:pt x="115" y="50"/>
                    </a:lnTo>
                    <a:lnTo>
                      <a:pt x="111" y="46"/>
                    </a:lnTo>
                    <a:lnTo>
                      <a:pt x="107" y="42"/>
                    </a:lnTo>
                    <a:lnTo>
                      <a:pt x="102" y="41"/>
                    </a:lnTo>
                    <a:lnTo>
                      <a:pt x="95" y="39"/>
                    </a:lnTo>
                    <a:lnTo>
                      <a:pt x="89" y="38"/>
                    </a:lnTo>
                    <a:lnTo>
                      <a:pt x="81" y="39"/>
                    </a:lnTo>
                    <a:lnTo>
                      <a:pt x="73" y="42"/>
                    </a:lnTo>
                    <a:lnTo>
                      <a:pt x="67" y="46"/>
                    </a:lnTo>
                    <a:lnTo>
                      <a:pt x="60" y="51"/>
                    </a:lnTo>
                    <a:lnTo>
                      <a:pt x="56" y="58"/>
                    </a:lnTo>
                    <a:lnTo>
                      <a:pt x="52" y="67"/>
                    </a:lnTo>
                    <a:lnTo>
                      <a:pt x="50" y="79"/>
                    </a:lnTo>
                    <a:lnTo>
                      <a:pt x="50" y="93"/>
                    </a:lnTo>
                    <a:lnTo>
                      <a:pt x="50" y="107"/>
                    </a:lnTo>
                    <a:lnTo>
                      <a:pt x="52" y="120"/>
                    </a:lnTo>
                    <a:lnTo>
                      <a:pt x="56" y="131"/>
                    </a:lnTo>
                    <a:lnTo>
                      <a:pt x="60" y="139"/>
                    </a:lnTo>
                    <a:lnTo>
                      <a:pt x="67" y="144"/>
                    </a:lnTo>
                    <a:lnTo>
                      <a:pt x="73" y="148"/>
                    </a:lnTo>
                    <a:lnTo>
                      <a:pt x="81" y="150"/>
                    </a:lnTo>
                    <a:lnTo>
                      <a:pt x="90" y="152"/>
                    </a:lnTo>
                    <a:lnTo>
                      <a:pt x="97" y="152"/>
                    </a:lnTo>
                    <a:lnTo>
                      <a:pt x="102" y="149"/>
                    </a:lnTo>
                    <a:lnTo>
                      <a:pt x="107" y="148"/>
                    </a:lnTo>
                    <a:lnTo>
                      <a:pt x="112" y="144"/>
                    </a:lnTo>
                    <a:lnTo>
                      <a:pt x="116" y="139"/>
                    </a:lnTo>
                    <a:lnTo>
                      <a:pt x="120" y="133"/>
                    </a:lnTo>
                    <a:lnTo>
                      <a:pt x="123" y="126"/>
                    </a:lnTo>
                    <a:lnTo>
                      <a:pt x="126" y="116"/>
                    </a:lnTo>
                    <a:lnTo>
                      <a:pt x="173" y="126"/>
                    </a:lnTo>
                    <a:lnTo>
                      <a:pt x="167" y="140"/>
                    </a:lnTo>
                    <a:lnTo>
                      <a:pt x="162" y="154"/>
                    </a:lnTo>
                    <a:lnTo>
                      <a:pt x="154" y="165"/>
                    </a:lnTo>
                    <a:lnTo>
                      <a:pt x="144" y="174"/>
                    </a:lnTo>
                    <a:lnTo>
                      <a:pt x="139" y="178"/>
                    </a:lnTo>
                    <a:lnTo>
                      <a:pt x="132" y="182"/>
                    </a:lnTo>
                    <a:lnTo>
                      <a:pt x="127" y="184"/>
                    </a:lnTo>
                    <a:lnTo>
                      <a:pt x="119" y="187"/>
                    </a:lnTo>
                    <a:lnTo>
                      <a:pt x="105" y="190"/>
                    </a:lnTo>
                    <a:lnTo>
                      <a:pt x="88" y="191"/>
                    </a:lnTo>
                    <a:lnTo>
                      <a:pt x="78" y="191"/>
                    </a:lnTo>
                    <a:lnTo>
                      <a:pt x="68" y="190"/>
                    </a:lnTo>
                    <a:lnTo>
                      <a:pt x="60" y="187"/>
                    </a:lnTo>
                    <a:lnTo>
                      <a:pt x="51" y="184"/>
                    </a:lnTo>
                    <a:lnTo>
                      <a:pt x="44" y="182"/>
                    </a:lnTo>
                    <a:lnTo>
                      <a:pt x="37" y="177"/>
                    </a:lnTo>
                    <a:lnTo>
                      <a:pt x="30" y="171"/>
                    </a:lnTo>
                    <a:lnTo>
                      <a:pt x="24" y="166"/>
                    </a:lnTo>
                    <a:lnTo>
                      <a:pt x="18" y="160"/>
                    </a:lnTo>
                    <a:lnTo>
                      <a:pt x="13" y="152"/>
                    </a:lnTo>
                    <a:lnTo>
                      <a:pt x="9" y="144"/>
                    </a:lnTo>
                    <a:lnTo>
                      <a:pt x="5" y="136"/>
                    </a:lnTo>
                    <a:lnTo>
                      <a:pt x="3" y="127"/>
                    </a:lnTo>
                    <a:lnTo>
                      <a:pt x="1" y="116"/>
                    </a:lnTo>
                    <a:lnTo>
                      <a:pt x="0" y="107"/>
                    </a:lnTo>
                    <a:lnTo>
                      <a:pt x="0" y="96"/>
                    </a:lnTo>
                    <a:lnTo>
                      <a:pt x="0" y="85"/>
                    </a:lnTo>
                    <a:lnTo>
                      <a:pt x="1" y="75"/>
                    </a:lnTo>
                    <a:lnTo>
                      <a:pt x="3" y="64"/>
                    </a:lnTo>
                    <a:lnTo>
                      <a:pt x="5" y="56"/>
                    </a:lnTo>
                    <a:lnTo>
                      <a:pt x="9" y="47"/>
                    </a:lnTo>
                    <a:lnTo>
                      <a:pt x="13" y="39"/>
                    </a:lnTo>
                    <a:lnTo>
                      <a:pt x="18" y="31"/>
                    </a:lnTo>
                    <a:lnTo>
                      <a:pt x="24" y="25"/>
                    </a:lnTo>
                    <a:lnTo>
                      <a:pt x="30" y="20"/>
                    </a:lnTo>
                    <a:lnTo>
                      <a:pt x="37" y="14"/>
                    </a:lnTo>
                    <a:lnTo>
                      <a:pt x="44" y="11"/>
                    </a:lnTo>
                    <a:lnTo>
                      <a:pt x="52" y="7"/>
                    </a:lnTo>
                    <a:lnTo>
                      <a:pt x="60" y="4"/>
                    </a:lnTo>
                    <a:lnTo>
                      <a:pt x="69" y="1"/>
                    </a:lnTo>
                    <a:lnTo>
                      <a:pt x="78" y="0"/>
                    </a:lnTo>
                    <a:lnTo>
                      <a:pt x="89" y="0"/>
                    </a:lnTo>
                    <a:lnTo>
                      <a:pt x="105" y="1"/>
                    </a:lnTo>
                    <a:lnTo>
                      <a:pt x="119" y="4"/>
                    </a:lnTo>
                    <a:lnTo>
                      <a:pt x="131" y="8"/>
                    </a:lnTo>
                    <a:lnTo>
                      <a:pt x="141" y="14"/>
                    </a:lnTo>
                    <a:lnTo>
                      <a:pt x="150" y="22"/>
                    </a:lnTo>
                    <a:lnTo>
                      <a:pt x="158" y="33"/>
                    </a:lnTo>
                    <a:lnTo>
                      <a:pt x="165" y="45"/>
                    </a:lnTo>
                    <a:lnTo>
                      <a:pt x="17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02" name="Freeform 130"/>
              <p:cNvSpPr>
                <a:spLocks/>
              </p:cNvSpPr>
              <p:nvPr/>
            </p:nvSpPr>
            <p:spPr bwMode="auto">
              <a:xfrm>
                <a:off x="2590" y="3114"/>
                <a:ext cx="42" cy="64"/>
              </a:xfrm>
              <a:custGeom>
                <a:avLst/>
                <a:gdLst/>
                <a:ahLst/>
                <a:cxnLst>
                  <a:cxn ang="0">
                    <a:pos x="48" y="0"/>
                  </a:cxn>
                  <a:cxn ang="0">
                    <a:pos x="48" y="93"/>
                  </a:cxn>
                  <a:cxn ang="0">
                    <a:pos x="55" y="86"/>
                  </a:cxn>
                  <a:cxn ang="0">
                    <a:pos x="61" y="81"/>
                  </a:cxn>
                  <a:cxn ang="0">
                    <a:pos x="68" y="76"/>
                  </a:cxn>
                  <a:cxn ang="0">
                    <a:pos x="74" y="72"/>
                  </a:cxn>
                  <a:cxn ang="0">
                    <a:pos x="81" y="69"/>
                  </a:cxn>
                  <a:cxn ang="0">
                    <a:pos x="89" y="66"/>
                  </a:cxn>
                  <a:cxn ang="0">
                    <a:pos x="96" y="65"/>
                  </a:cxn>
                  <a:cxn ang="0">
                    <a:pos x="104" y="65"/>
                  </a:cxn>
                  <a:cxn ang="0">
                    <a:pos x="112" y="65"/>
                  </a:cxn>
                  <a:cxn ang="0">
                    <a:pos x="120" y="66"/>
                  </a:cxn>
                  <a:cxn ang="0">
                    <a:pos x="128" y="69"/>
                  </a:cxn>
                  <a:cxn ang="0">
                    <a:pos x="134" y="72"/>
                  </a:cxn>
                  <a:cxn ang="0">
                    <a:pos x="141" y="74"/>
                  </a:cxn>
                  <a:cxn ang="0">
                    <a:pos x="146" y="78"/>
                  </a:cxn>
                  <a:cxn ang="0">
                    <a:pos x="151" y="82"/>
                  </a:cxn>
                  <a:cxn ang="0">
                    <a:pos x="155" y="87"/>
                  </a:cxn>
                  <a:cxn ang="0">
                    <a:pos x="161" y="98"/>
                  </a:cxn>
                  <a:cxn ang="0">
                    <a:pos x="164" y="108"/>
                  </a:cxn>
                  <a:cxn ang="0">
                    <a:pos x="166" y="124"/>
                  </a:cxn>
                  <a:cxn ang="0">
                    <a:pos x="167" y="145"/>
                  </a:cxn>
                  <a:cxn ang="0">
                    <a:pos x="167" y="252"/>
                  </a:cxn>
                  <a:cxn ang="0">
                    <a:pos x="119" y="252"/>
                  </a:cxn>
                  <a:cxn ang="0">
                    <a:pos x="119" y="155"/>
                  </a:cxn>
                  <a:cxn ang="0">
                    <a:pos x="117" y="132"/>
                  </a:cxn>
                  <a:cxn ang="0">
                    <a:pos x="115" y="119"/>
                  </a:cxn>
                  <a:cxn ang="0">
                    <a:pos x="111" y="112"/>
                  </a:cxn>
                  <a:cxn ang="0">
                    <a:pos x="106" y="107"/>
                  </a:cxn>
                  <a:cxn ang="0">
                    <a:pos x="102" y="104"/>
                  </a:cxn>
                  <a:cxn ang="0">
                    <a:pos x="98" y="103"/>
                  </a:cxn>
                  <a:cxn ang="0">
                    <a:pos x="92" y="103"/>
                  </a:cxn>
                  <a:cxn ang="0">
                    <a:pos x="89" y="102"/>
                  </a:cxn>
                  <a:cxn ang="0">
                    <a:pos x="82" y="103"/>
                  </a:cxn>
                  <a:cxn ang="0">
                    <a:pos x="77" y="104"/>
                  </a:cxn>
                  <a:cxn ang="0">
                    <a:pos x="72" y="106"/>
                  </a:cxn>
                  <a:cxn ang="0">
                    <a:pos x="66" y="108"/>
                  </a:cxn>
                  <a:cxn ang="0">
                    <a:pos x="62" y="111"/>
                  </a:cxn>
                  <a:cxn ang="0">
                    <a:pos x="58" y="115"/>
                  </a:cxn>
                  <a:cxn ang="0">
                    <a:pos x="55" y="120"/>
                  </a:cxn>
                  <a:cxn ang="0">
                    <a:pos x="52" y="125"/>
                  </a:cxn>
                  <a:cxn ang="0">
                    <a:pos x="51" y="132"/>
                  </a:cxn>
                  <a:cxn ang="0">
                    <a:pos x="49" y="141"/>
                  </a:cxn>
                  <a:cxn ang="0">
                    <a:pos x="48" y="150"/>
                  </a:cxn>
                  <a:cxn ang="0">
                    <a:pos x="48" y="161"/>
                  </a:cxn>
                  <a:cxn ang="0">
                    <a:pos x="48" y="252"/>
                  </a:cxn>
                  <a:cxn ang="0">
                    <a:pos x="0" y="252"/>
                  </a:cxn>
                  <a:cxn ang="0">
                    <a:pos x="0" y="0"/>
                  </a:cxn>
                  <a:cxn ang="0">
                    <a:pos x="48" y="0"/>
                  </a:cxn>
                </a:cxnLst>
                <a:rect l="0" t="0" r="r" b="b"/>
                <a:pathLst>
                  <a:path w="167" h="252">
                    <a:moveTo>
                      <a:pt x="48" y="0"/>
                    </a:moveTo>
                    <a:lnTo>
                      <a:pt x="48" y="93"/>
                    </a:lnTo>
                    <a:lnTo>
                      <a:pt x="55" y="86"/>
                    </a:lnTo>
                    <a:lnTo>
                      <a:pt x="61" y="81"/>
                    </a:lnTo>
                    <a:lnTo>
                      <a:pt x="68" y="76"/>
                    </a:lnTo>
                    <a:lnTo>
                      <a:pt x="74" y="72"/>
                    </a:lnTo>
                    <a:lnTo>
                      <a:pt x="81" y="69"/>
                    </a:lnTo>
                    <a:lnTo>
                      <a:pt x="89" y="66"/>
                    </a:lnTo>
                    <a:lnTo>
                      <a:pt x="96" y="65"/>
                    </a:lnTo>
                    <a:lnTo>
                      <a:pt x="104" y="65"/>
                    </a:lnTo>
                    <a:lnTo>
                      <a:pt x="112" y="65"/>
                    </a:lnTo>
                    <a:lnTo>
                      <a:pt x="120" y="66"/>
                    </a:lnTo>
                    <a:lnTo>
                      <a:pt x="128" y="69"/>
                    </a:lnTo>
                    <a:lnTo>
                      <a:pt x="134" y="72"/>
                    </a:lnTo>
                    <a:lnTo>
                      <a:pt x="141" y="74"/>
                    </a:lnTo>
                    <a:lnTo>
                      <a:pt x="146" y="78"/>
                    </a:lnTo>
                    <a:lnTo>
                      <a:pt x="151" y="82"/>
                    </a:lnTo>
                    <a:lnTo>
                      <a:pt x="155" y="87"/>
                    </a:lnTo>
                    <a:lnTo>
                      <a:pt x="161" y="98"/>
                    </a:lnTo>
                    <a:lnTo>
                      <a:pt x="164" y="108"/>
                    </a:lnTo>
                    <a:lnTo>
                      <a:pt x="166" y="124"/>
                    </a:lnTo>
                    <a:lnTo>
                      <a:pt x="167" y="145"/>
                    </a:lnTo>
                    <a:lnTo>
                      <a:pt x="167" y="252"/>
                    </a:lnTo>
                    <a:lnTo>
                      <a:pt x="119" y="252"/>
                    </a:lnTo>
                    <a:lnTo>
                      <a:pt x="119" y="155"/>
                    </a:lnTo>
                    <a:lnTo>
                      <a:pt x="117" y="132"/>
                    </a:lnTo>
                    <a:lnTo>
                      <a:pt x="115" y="119"/>
                    </a:lnTo>
                    <a:lnTo>
                      <a:pt x="111" y="112"/>
                    </a:lnTo>
                    <a:lnTo>
                      <a:pt x="106" y="107"/>
                    </a:lnTo>
                    <a:lnTo>
                      <a:pt x="102" y="104"/>
                    </a:lnTo>
                    <a:lnTo>
                      <a:pt x="98" y="103"/>
                    </a:lnTo>
                    <a:lnTo>
                      <a:pt x="92" y="103"/>
                    </a:lnTo>
                    <a:lnTo>
                      <a:pt x="89" y="102"/>
                    </a:lnTo>
                    <a:lnTo>
                      <a:pt x="82" y="103"/>
                    </a:lnTo>
                    <a:lnTo>
                      <a:pt x="77" y="104"/>
                    </a:lnTo>
                    <a:lnTo>
                      <a:pt x="72" y="106"/>
                    </a:lnTo>
                    <a:lnTo>
                      <a:pt x="66" y="108"/>
                    </a:lnTo>
                    <a:lnTo>
                      <a:pt x="62" y="111"/>
                    </a:lnTo>
                    <a:lnTo>
                      <a:pt x="58" y="115"/>
                    </a:lnTo>
                    <a:lnTo>
                      <a:pt x="55" y="120"/>
                    </a:lnTo>
                    <a:lnTo>
                      <a:pt x="52" y="125"/>
                    </a:lnTo>
                    <a:lnTo>
                      <a:pt x="51" y="132"/>
                    </a:lnTo>
                    <a:lnTo>
                      <a:pt x="49" y="141"/>
                    </a:lnTo>
                    <a:lnTo>
                      <a:pt x="48" y="150"/>
                    </a:lnTo>
                    <a:lnTo>
                      <a:pt x="48" y="161"/>
                    </a:lnTo>
                    <a:lnTo>
                      <a:pt x="48" y="252"/>
                    </a:lnTo>
                    <a:lnTo>
                      <a:pt x="0" y="252"/>
                    </a:lnTo>
                    <a:lnTo>
                      <a:pt x="0" y="0"/>
                    </a:lnTo>
                    <a:lnTo>
                      <a:pt x="4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03" name="Freeform 131"/>
              <p:cNvSpPr>
                <a:spLocks noEditPoints="1"/>
              </p:cNvSpPr>
              <p:nvPr/>
            </p:nvSpPr>
            <p:spPr bwMode="auto">
              <a:xfrm>
                <a:off x="2641" y="3131"/>
                <a:ext cx="43" cy="48"/>
              </a:xfrm>
              <a:custGeom>
                <a:avLst/>
                <a:gdLst/>
                <a:ahLst/>
                <a:cxnLst>
                  <a:cxn ang="0">
                    <a:pos x="6" y="52"/>
                  </a:cxn>
                  <a:cxn ang="0">
                    <a:pos x="16" y="29"/>
                  </a:cxn>
                  <a:cxn ang="0">
                    <a:pos x="32" y="13"/>
                  </a:cxn>
                  <a:cxn ang="0">
                    <a:pos x="54" y="4"/>
                  </a:cxn>
                  <a:cxn ang="0">
                    <a:pos x="85" y="0"/>
                  </a:cxn>
                  <a:cxn ang="0">
                    <a:pos x="113" y="3"/>
                  </a:cxn>
                  <a:cxn ang="0">
                    <a:pos x="134" y="8"/>
                  </a:cxn>
                  <a:cxn ang="0">
                    <a:pos x="147" y="17"/>
                  </a:cxn>
                  <a:cxn ang="0">
                    <a:pos x="156" y="28"/>
                  </a:cxn>
                  <a:cxn ang="0">
                    <a:pos x="161" y="45"/>
                  </a:cxn>
                  <a:cxn ang="0">
                    <a:pos x="163" y="71"/>
                  </a:cxn>
                  <a:cxn ang="0">
                    <a:pos x="163" y="148"/>
                  </a:cxn>
                  <a:cxn ang="0">
                    <a:pos x="168" y="174"/>
                  </a:cxn>
                  <a:cxn ang="0">
                    <a:pos x="125" y="187"/>
                  </a:cxn>
                  <a:cxn ang="0">
                    <a:pos x="121" y="173"/>
                  </a:cxn>
                  <a:cxn ang="0">
                    <a:pos x="118" y="167"/>
                  </a:cxn>
                  <a:cxn ang="0">
                    <a:pos x="105" y="178"/>
                  </a:cxn>
                  <a:cxn ang="0">
                    <a:pos x="92" y="184"/>
                  </a:cxn>
                  <a:cxn ang="0">
                    <a:pos x="78" y="190"/>
                  </a:cxn>
                  <a:cxn ang="0">
                    <a:pos x="62" y="191"/>
                  </a:cxn>
                  <a:cxn ang="0">
                    <a:pos x="37" y="187"/>
                  </a:cxn>
                  <a:cxn ang="0">
                    <a:pos x="17" y="175"/>
                  </a:cxn>
                  <a:cxn ang="0">
                    <a:pos x="4" y="158"/>
                  </a:cxn>
                  <a:cxn ang="0">
                    <a:pos x="0" y="137"/>
                  </a:cxn>
                  <a:cxn ang="0">
                    <a:pos x="3" y="123"/>
                  </a:cxn>
                  <a:cxn ang="0">
                    <a:pos x="8" y="110"/>
                  </a:cxn>
                  <a:cxn ang="0">
                    <a:pos x="17" y="98"/>
                  </a:cxn>
                  <a:cxn ang="0">
                    <a:pos x="29" y="92"/>
                  </a:cxn>
                  <a:cxn ang="0">
                    <a:pos x="67" y="80"/>
                  </a:cxn>
                  <a:cxn ang="0">
                    <a:pos x="96" y="73"/>
                  </a:cxn>
                  <a:cxn ang="0">
                    <a:pos x="114" y="68"/>
                  </a:cxn>
                  <a:cxn ang="0">
                    <a:pos x="114" y="56"/>
                  </a:cxn>
                  <a:cxn ang="0">
                    <a:pos x="110" y="47"/>
                  </a:cxn>
                  <a:cxn ang="0">
                    <a:pos x="104" y="41"/>
                  </a:cxn>
                  <a:cxn ang="0">
                    <a:pos x="91" y="38"/>
                  </a:cxn>
                  <a:cxn ang="0">
                    <a:pos x="76" y="38"/>
                  </a:cxn>
                  <a:cxn ang="0">
                    <a:pos x="66" y="41"/>
                  </a:cxn>
                  <a:cxn ang="0">
                    <a:pos x="58" y="46"/>
                  </a:cxn>
                  <a:cxn ang="0">
                    <a:pos x="53" y="54"/>
                  </a:cxn>
                  <a:cxn ang="0">
                    <a:pos x="114" y="99"/>
                  </a:cxn>
                  <a:cxn ang="0">
                    <a:pos x="85" y="107"/>
                  </a:cxn>
                  <a:cxn ang="0">
                    <a:pos x="59" y="115"/>
                  </a:cxn>
                  <a:cxn ang="0">
                    <a:pos x="51" y="123"/>
                  </a:cxn>
                  <a:cxn ang="0">
                    <a:pos x="49" y="132"/>
                  </a:cxn>
                  <a:cxn ang="0">
                    <a:pos x="51" y="141"/>
                  </a:cxn>
                  <a:cxn ang="0">
                    <a:pos x="57" y="149"/>
                  </a:cxn>
                  <a:cxn ang="0">
                    <a:pos x="66" y="156"/>
                  </a:cxn>
                  <a:cxn ang="0">
                    <a:pos x="76" y="157"/>
                  </a:cxn>
                  <a:cxn ang="0">
                    <a:pos x="89" y="154"/>
                  </a:cxn>
                  <a:cxn ang="0">
                    <a:pos x="101" y="148"/>
                  </a:cxn>
                  <a:cxn ang="0">
                    <a:pos x="109" y="141"/>
                  </a:cxn>
                  <a:cxn ang="0">
                    <a:pos x="113" y="132"/>
                  </a:cxn>
                  <a:cxn ang="0">
                    <a:pos x="114" y="109"/>
                  </a:cxn>
                </a:cxnLst>
                <a:rect l="0" t="0" r="r" b="b"/>
                <a:pathLst>
                  <a:path w="173" h="191">
                    <a:moveTo>
                      <a:pt x="50" y="60"/>
                    </a:moveTo>
                    <a:lnTo>
                      <a:pt x="6" y="52"/>
                    </a:lnTo>
                    <a:lnTo>
                      <a:pt x="11" y="39"/>
                    </a:lnTo>
                    <a:lnTo>
                      <a:pt x="16" y="29"/>
                    </a:lnTo>
                    <a:lnTo>
                      <a:pt x="23" y="20"/>
                    </a:lnTo>
                    <a:lnTo>
                      <a:pt x="32" y="13"/>
                    </a:lnTo>
                    <a:lnTo>
                      <a:pt x="41" y="8"/>
                    </a:lnTo>
                    <a:lnTo>
                      <a:pt x="54" y="4"/>
                    </a:lnTo>
                    <a:lnTo>
                      <a:pt x="68" y="1"/>
                    </a:lnTo>
                    <a:lnTo>
                      <a:pt x="85" y="0"/>
                    </a:lnTo>
                    <a:lnTo>
                      <a:pt x="100" y="1"/>
                    </a:lnTo>
                    <a:lnTo>
                      <a:pt x="113" y="3"/>
                    </a:lnTo>
                    <a:lnTo>
                      <a:pt x="125" y="4"/>
                    </a:lnTo>
                    <a:lnTo>
                      <a:pt x="134" y="8"/>
                    </a:lnTo>
                    <a:lnTo>
                      <a:pt x="140" y="12"/>
                    </a:lnTo>
                    <a:lnTo>
                      <a:pt x="147" y="17"/>
                    </a:lnTo>
                    <a:lnTo>
                      <a:pt x="152" y="22"/>
                    </a:lnTo>
                    <a:lnTo>
                      <a:pt x="156" y="28"/>
                    </a:lnTo>
                    <a:lnTo>
                      <a:pt x="159" y="34"/>
                    </a:lnTo>
                    <a:lnTo>
                      <a:pt x="161" y="45"/>
                    </a:lnTo>
                    <a:lnTo>
                      <a:pt x="161" y="56"/>
                    </a:lnTo>
                    <a:lnTo>
                      <a:pt x="163" y="71"/>
                    </a:lnTo>
                    <a:lnTo>
                      <a:pt x="161" y="127"/>
                    </a:lnTo>
                    <a:lnTo>
                      <a:pt x="163" y="148"/>
                    </a:lnTo>
                    <a:lnTo>
                      <a:pt x="164" y="162"/>
                    </a:lnTo>
                    <a:lnTo>
                      <a:pt x="168" y="174"/>
                    </a:lnTo>
                    <a:lnTo>
                      <a:pt x="173" y="187"/>
                    </a:lnTo>
                    <a:lnTo>
                      <a:pt x="125" y="187"/>
                    </a:lnTo>
                    <a:lnTo>
                      <a:pt x="123" y="181"/>
                    </a:lnTo>
                    <a:lnTo>
                      <a:pt x="121" y="173"/>
                    </a:lnTo>
                    <a:lnTo>
                      <a:pt x="119" y="169"/>
                    </a:lnTo>
                    <a:lnTo>
                      <a:pt x="118" y="167"/>
                    </a:lnTo>
                    <a:lnTo>
                      <a:pt x="112" y="173"/>
                    </a:lnTo>
                    <a:lnTo>
                      <a:pt x="105" y="178"/>
                    </a:lnTo>
                    <a:lnTo>
                      <a:pt x="98" y="182"/>
                    </a:lnTo>
                    <a:lnTo>
                      <a:pt x="92" y="184"/>
                    </a:lnTo>
                    <a:lnTo>
                      <a:pt x="85" y="187"/>
                    </a:lnTo>
                    <a:lnTo>
                      <a:pt x="78" y="190"/>
                    </a:lnTo>
                    <a:lnTo>
                      <a:pt x="70" y="191"/>
                    </a:lnTo>
                    <a:lnTo>
                      <a:pt x="62" y="191"/>
                    </a:lnTo>
                    <a:lnTo>
                      <a:pt x="49" y="190"/>
                    </a:lnTo>
                    <a:lnTo>
                      <a:pt x="37" y="187"/>
                    </a:lnTo>
                    <a:lnTo>
                      <a:pt x="27" y="182"/>
                    </a:lnTo>
                    <a:lnTo>
                      <a:pt x="17" y="175"/>
                    </a:lnTo>
                    <a:lnTo>
                      <a:pt x="10" y="167"/>
                    </a:lnTo>
                    <a:lnTo>
                      <a:pt x="4" y="158"/>
                    </a:lnTo>
                    <a:lnTo>
                      <a:pt x="2" y="148"/>
                    </a:lnTo>
                    <a:lnTo>
                      <a:pt x="0" y="137"/>
                    </a:lnTo>
                    <a:lnTo>
                      <a:pt x="2" y="130"/>
                    </a:lnTo>
                    <a:lnTo>
                      <a:pt x="3" y="123"/>
                    </a:lnTo>
                    <a:lnTo>
                      <a:pt x="6" y="115"/>
                    </a:lnTo>
                    <a:lnTo>
                      <a:pt x="8" y="110"/>
                    </a:lnTo>
                    <a:lnTo>
                      <a:pt x="12" y="103"/>
                    </a:lnTo>
                    <a:lnTo>
                      <a:pt x="17" y="98"/>
                    </a:lnTo>
                    <a:lnTo>
                      <a:pt x="23" y="94"/>
                    </a:lnTo>
                    <a:lnTo>
                      <a:pt x="29" y="92"/>
                    </a:lnTo>
                    <a:lnTo>
                      <a:pt x="45" y="85"/>
                    </a:lnTo>
                    <a:lnTo>
                      <a:pt x="67" y="80"/>
                    </a:lnTo>
                    <a:lnTo>
                      <a:pt x="83" y="77"/>
                    </a:lnTo>
                    <a:lnTo>
                      <a:pt x="96" y="73"/>
                    </a:lnTo>
                    <a:lnTo>
                      <a:pt x="106" y="71"/>
                    </a:lnTo>
                    <a:lnTo>
                      <a:pt x="114" y="68"/>
                    </a:lnTo>
                    <a:lnTo>
                      <a:pt x="114" y="63"/>
                    </a:lnTo>
                    <a:lnTo>
                      <a:pt x="114" y="56"/>
                    </a:lnTo>
                    <a:lnTo>
                      <a:pt x="113" y="51"/>
                    </a:lnTo>
                    <a:lnTo>
                      <a:pt x="110" y="47"/>
                    </a:lnTo>
                    <a:lnTo>
                      <a:pt x="108" y="43"/>
                    </a:lnTo>
                    <a:lnTo>
                      <a:pt x="104" y="41"/>
                    </a:lnTo>
                    <a:lnTo>
                      <a:pt x="97" y="39"/>
                    </a:lnTo>
                    <a:lnTo>
                      <a:pt x="91" y="38"/>
                    </a:lnTo>
                    <a:lnTo>
                      <a:pt x="81" y="37"/>
                    </a:lnTo>
                    <a:lnTo>
                      <a:pt x="76" y="38"/>
                    </a:lnTo>
                    <a:lnTo>
                      <a:pt x="70" y="38"/>
                    </a:lnTo>
                    <a:lnTo>
                      <a:pt x="66" y="41"/>
                    </a:lnTo>
                    <a:lnTo>
                      <a:pt x="62" y="42"/>
                    </a:lnTo>
                    <a:lnTo>
                      <a:pt x="58" y="46"/>
                    </a:lnTo>
                    <a:lnTo>
                      <a:pt x="55" y="50"/>
                    </a:lnTo>
                    <a:lnTo>
                      <a:pt x="53" y="54"/>
                    </a:lnTo>
                    <a:lnTo>
                      <a:pt x="50" y="60"/>
                    </a:lnTo>
                    <a:close/>
                    <a:moveTo>
                      <a:pt x="114" y="99"/>
                    </a:moveTo>
                    <a:lnTo>
                      <a:pt x="102" y="102"/>
                    </a:lnTo>
                    <a:lnTo>
                      <a:pt x="85" y="107"/>
                    </a:lnTo>
                    <a:lnTo>
                      <a:pt x="68" y="111"/>
                    </a:lnTo>
                    <a:lnTo>
                      <a:pt x="59" y="115"/>
                    </a:lnTo>
                    <a:lnTo>
                      <a:pt x="54" y="119"/>
                    </a:lnTo>
                    <a:lnTo>
                      <a:pt x="51" y="123"/>
                    </a:lnTo>
                    <a:lnTo>
                      <a:pt x="50" y="127"/>
                    </a:lnTo>
                    <a:lnTo>
                      <a:pt x="49" y="132"/>
                    </a:lnTo>
                    <a:lnTo>
                      <a:pt x="50" y="137"/>
                    </a:lnTo>
                    <a:lnTo>
                      <a:pt x="51" y="141"/>
                    </a:lnTo>
                    <a:lnTo>
                      <a:pt x="54" y="145"/>
                    </a:lnTo>
                    <a:lnTo>
                      <a:pt x="57" y="149"/>
                    </a:lnTo>
                    <a:lnTo>
                      <a:pt x="61" y="153"/>
                    </a:lnTo>
                    <a:lnTo>
                      <a:pt x="66" y="156"/>
                    </a:lnTo>
                    <a:lnTo>
                      <a:pt x="71" y="157"/>
                    </a:lnTo>
                    <a:lnTo>
                      <a:pt x="76" y="157"/>
                    </a:lnTo>
                    <a:lnTo>
                      <a:pt x="83" y="157"/>
                    </a:lnTo>
                    <a:lnTo>
                      <a:pt x="89" y="154"/>
                    </a:lnTo>
                    <a:lnTo>
                      <a:pt x="95" y="152"/>
                    </a:lnTo>
                    <a:lnTo>
                      <a:pt x="101" y="148"/>
                    </a:lnTo>
                    <a:lnTo>
                      <a:pt x="105" y="145"/>
                    </a:lnTo>
                    <a:lnTo>
                      <a:pt x="109" y="141"/>
                    </a:lnTo>
                    <a:lnTo>
                      <a:pt x="112" y="137"/>
                    </a:lnTo>
                    <a:lnTo>
                      <a:pt x="113" y="132"/>
                    </a:lnTo>
                    <a:lnTo>
                      <a:pt x="114" y="123"/>
                    </a:lnTo>
                    <a:lnTo>
                      <a:pt x="114" y="109"/>
                    </a:lnTo>
                    <a:lnTo>
                      <a:pt x="114" y="9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04" name="Freeform 132"/>
              <p:cNvSpPr>
                <a:spLocks/>
              </p:cNvSpPr>
              <p:nvPr/>
            </p:nvSpPr>
            <p:spPr bwMode="auto">
              <a:xfrm>
                <a:off x="2693" y="3131"/>
                <a:ext cx="42" cy="47"/>
              </a:xfrm>
              <a:custGeom>
                <a:avLst/>
                <a:gdLst/>
                <a:ahLst/>
                <a:cxnLst>
                  <a:cxn ang="0">
                    <a:pos x="167" y="187"/>
                  </a:cxn>
                  <a:cxn ang="0">
                    <a:pos x="119" y="187"/>
                  </a:cxn>
                  <a:cxn ang="0">
                    <a:pos x="119" y="94"/>
                  </a:cxn>
                  <a:cxn ang="0">
                    <a:pos x="117" y="69"/>
                  </a:cxn>
                  <a:cxn ang="0">
                    <a:pos x="115" y="55"/>
                  </a:cxn>
                  <a:cxn ang="0">
                    <a:pos x="113" y="51"/>
                  </a:cxn>
                  <a:cxn ang="0">
                    <a:pos x="111" y="48"/>
                  </a:cxn>
                  <a:cxn ang="0">
                    <a:pos x="108" y="45"/>
                  </a:cxn>
                  <a:cxn ang="0">
                    <a:pos x="106" y="42"/>
                  </a:cxn>
                  <a:cxn ang="0">
                    <a:pos x="102" y="39"/>
                  </a:cxn>
                  <a:cxn ang="0">
                    <a:pos x="98" y="38"/>
                  </a:cxn>
                  <a:cxn ang="0">
                    <a:pos x="93" y="38"/>
                  </a:cxn>
                  <a:cxn ang="0">
                    <a:pos x="89" y="37"/>
                  </a:cxn>
                  <a:cxn ang="0">
                    <a:pos x="82" y="38"/>
                  </a:cxn>
                  <a:cxn ang="0">
                    <a:pos x="77" y="39"/>
                  </a:cxn>
                  <a:cxn ang="0">
                    <a:pos x="70" y="41"/>
                  </a:cxn>
                  <a:cxn ang="0">
                    <a:pos x="65" y="45"/>
                  </a:cxn>
                  <a:cxn ang="0">
                    <a:pos x="61" y="48"/>
                  </a:cxn>
                  <a:cxn ang="0">
                    <a:pos x="57" y="52"/>
                  </a:cxn>
                  <a:cxn ang="0">
                    <a:pos x="55" y="56"/>
                  </a:cxn>
                  <a:cxn ang="0">
                    <a:pos x="52" y="63"/>
                  </a:cxn>
                  <a:cxn ang="0">
                    <a:pos x="51" y="69"/>
                  </a:cxn>
                  <a:cxn ang="0">
                    <a:pos x="49" y="79"/>
                  </a:cxn>
                  <a:cxn ang="0">
                    <a:pos x="48" y="90"/>
                  </a:cxn>
                  <a:cxn ang="0">
                    <a:pos x="48" y="105"/>
                  </a:cxn>
                  <a:cxn ang="0">
                    <a:pos x="48" y="187"/>
                  </a:cxn>
                  <a:cxn ang="0">
                    <a:pos x="0" y="187"/>
                  </a:cxn>
                  <a:cxn ang="0">
                    <a:pos x="0" y="4"/>
                  </a:cxn>
                  <a:cxn ang="0">
                    <a:pos x="44" y="4"/>
                  </a:cxn>
                  <a:cxn ang="0">
                    <a:pos x="44" y="31"/>
                  </a:cxn>
                  <a:cxn ang="0">
                    <a:pos x="51" y="24"/>
                  </a:cxn>
                  <a:cxn ang="0">
                    <a:pos x="57" y="17"/>
                  </a:cxn>
                  <a:cxn ang="0">
                    <a:pos x="65" y="12"/>
                  </a:cxn>
                  <a:cxn ang="0">
                    <a:pos x="72" y="8"/>
                  </a:cxn>
                  <a:cxn ang="0">
                    <a:pos x="79" y="4"/>
                  </a:cxn>
                  <a:cxn ang="0">
                    <a:pos x="87" y="3"/>
                  </a:cxn>
                  <a:cxn ang="0">
                    <a:pos x="96" y="1"/>
                  </a:cxn>
                  <a:cxn ang="0">
                    <a:pos x="106" y="0"/>
                  </a:cxn>
                  <a:cxn ang="0">
                    <a:pos x="113" y="0"/>
                  </a:cxn>
                  <a:cxn ang="0">
                    <a:pos x="120" y="1"/>
                  </a:cxn>
                  <a:cxn ang="0">
                    <a:pos x="128" y="4"/>
                  </a:cxn>
                  <a:cxn ang="0">
                    <a:pos x="134" y="7"/>
                  </a:cxn>
                  <a:cxn ang="0">
                    <a:pos x="141" y="9"/>
                  </a:cxn>
                  <a:cxn ang="0">
                    <a:pos x="146" y="13"/>
                  </a:cxn>
                  <a:cxn ang="0">
                    <a:pos x="150" y="17"/>
                  </a:cxn>
                  <a:cxn ang="0">
                    <a:pos x="154" y="21"/>
                  </a:cxn>
                  <a:cxn ang="0">
                    <a:pos x="161" y="30"/>
                  </a:cxn>
                  <a:cxn ang="0">
                    <a:pos x="164" y="41"/>
                  </a:cxn>
                  <a:cxn ang="0">
                    <a:pos x="166" y="55"/>
                  </a:cxn>
                  <a:cxn ang="0">
                    <a:pos x="167" y="73"/>
                  </a:cxn>
                  <a:cxn ang="0">
                    <a:pos x="167" y="187"/>
                  </a:cxn>
                </a:cxnLst>
                <a:rect l="0" t="0" r="r" b="b"/>
                <a:pathLst>
                  <a:path w="167" h="187">
                    <a:moveTo>
                      <a:pt x="167" y="187"/>
                    </a:moveTo>
                    <a:lnTo>
                      <a:pt x="119" y="187"/>
                    </a:lnTo>
                    <a:lnTo>
                      <a:pt x="119" y="94"/>
                    </a:lnTo>
                    <a:lnTo>
                      <a:pt x="117" y="69"/>
                    </a:lnTo>
                    <a:lnTo>
                      <a:pt x="115" y="55"/>
                    </a:lnTo>
                    <a:lnTo>
                      <a:pt x="113" y="51"/>
                    </a:lnTo>
                    <a:lnTo>
                      <a:pt x="111" y="48"/>
                    </a:lnTo>
                    <a:lnTo>
                      <a:pt x="108" y="45"/>
                    </a:lnTo>
                    <a:lnTo>
                      <a:pt x="106" y="42"/>
                    </a:lnTo>
                    <a:lnTo>
                      <a:pt x="102" y="39"/>
                    </a:lnTo>
                    <a:lnTo>
                      <a:pt x="98" y="38"/>
                    </a:lnTo>
                    <a:lnTo>
                      <a:pt x="93" y="38"/>
                    </a:lnTo>
                    <a:lnTo>
                      <a:pt x="89" y="37"/>
                    </a:lnTo>
                    <a:lnTo>
                      <a:pt x="82" y="38"/>
                    </a:lnTo>
                    <a:lnTo>
                      <a:pt x="77" y="39"/>
                    </a:lnTo>
                    <a:lnTo>
                      <a:pt x="70" y="41"/>
                    </a:lnTo>
                    <a:lnTo>
                      <a:pt x="65" y="45"/>
                    </a:lnTo>
                    <a:lnTo>
                      <a:pt x="61" y="48"/>
                    </a:lnTo>
                    <a:lnTo>
                      <a:pt x="57" y="52"/>
                    </a:lnTo>
                    <a:lnTo>
                      <a:pt x="55" y="56"/>
                    </a:lnTo>
                    <a:lnTo>
                      <a:pt x="52" y="63"/>
                    </a:lnTo>
                    <a:lnTo>
                      <a:pt x="51" y="69"/>
                    </a:lnTo>
                    <a:lnTo>
                      <a:pt x="49" y="79"/>
                    </a:lnTo>
                    <a:lnTo>
                      <a:pt x="48" y="90"/>
                    </a:lnTo>
                    <a:lnTo>
                      <a:pt x="48" y="105"/>
                    </a:lnTo>
                    <a:lnTo>
                      <a:pt x="48" y="187"/>
                    </a:lnTo>
                    <a:lnTo>
                      <a:pt x="0" y="187"/>
                    </a:lnTo>
                    <a:lnTo>
                      <a:pt x="0" y="4"/>
                    </a:lnTo>
                    <a:lnTo>
                      <a:pt x="44" y="4"/>
                    </a:lnTo>
                    <a:lnTo>
                      <a:pt x="44" y="31"/>
                    </a:lnTo>
                    <a:lnTo>
                      <a:pt x="51" y="24"/>
                    </a:lnTo>
                    <a:lnTo>
                      <a:pt x="57" y="17"/>
                    </a:lnTo>
                    <a:lnTo>
                      <a:pt x="65" y="12"/>
                    </a:lnTo>
                    <a:lnTo>
                      <a:pt x="72" y="8"/>
                    </a:lnTo>
                    <a:lnTo>
                      <a:pt x="79" y="4"/>
                    </a:lnTo>
                    <a:lnTo>
                      <a:pt x="87" y="3"/>
                    </a:lnTo>
                    <a:lnTo>
                      <a:pt x="96" y="1"/>
                    </a:lnTo>
                    <a:lnTo>
                      <a:pt x="106" y="0"/>
                    </a:lnTo>
                    <a:lnTo>
                      <a:pt x="113" y="0"/>
                    </a:lnTo>
                    <a:lnTo>
                      <a:pt x="120" y="1"/>
                    </a:lnTo>
                    <a:lnTo>
                      <a:pt x="128" y="4"/>
                    </a:lnTo>
                    <a:lnTo>
                      <a:pt x="134" y="7"/>
                    </a:lnTo>
                    <a:lnTo>
                      <a:pt x="141" y="9"/>
                    </a:lnTo>
                    <a:lnTo>
                      <a:pt x="146" y="13"/>
                    </a:lnTo>
                    <a:lnTo>
                      <a:pt x="150" y="17"/>
                    </a:lnTo>
                    <a:lnTo>
                      <a:pt x="154" y="21"/>
                    </a:lnTo>
                    <a:lnTo>
                      <a:pt x="161" y="30"/>
                    </a:lnTo>
                    <a:lnTo>
                      <a:pt x="164" y="41"/>
                    </a:lnTo>
                    <a:lnTo>
                      <a:pt x="166" y="55"/>
                    </a:lnTo>
                    <a:lnTo>
                      <a:pt x="167" y="73"/>
                    </a:lnTo>
                    <a:lnTo>
                      <a:pt x="167" y="18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05" name="Freeform 133"/>
              <p:cNvSpPr>
                <a:spLocks/>
              </p:cNvSpPr>
              <p:nvPr/>
            </p:nvSpPr>
            <p:spPr bwMode="auto">
              <a:xfrm>
                <a:off x="2747" y="3131"/>
                <a:ext cx="42" cy="47"/>
              </a:xfrm>
              <a:custGeom>
                <a:avLst/>
                <a:gdLst/>
                <a:ahLst/>
                <a:cxnLst>
                  <a:cxn ang="0">
                    <a:pos x="168" y="187"/>
                  </a:cxn>
                  <a:cxn ang="0">
                    <a:pos x="119" y="187"/>
                  </a:cxn>
                  <a:cxn ang="0">
                    <a:pos x="119" y="94"/>
                  </a:cxn>
                  <a:cxn ang="0">
                    <a:pos x="118" y="69"/>
                  </a:cxn>
                  <a:cxn ang="0">
                    <a:pos x="116" y="55"/>
                  </a:cxn>
                  <a:cxn ang="0">
                    <a:pos x="114" y="51"/>
                  </a:cxn>
                  <a:cxn ang="0">
                    <a:pos x="112" y="48"/>
                  </a:cxn>
                  <a:cxn ang="0">
                    <a:pos x="109" y="45"/>
                  </a:cxn>
                  <a:cxn ang="0">
                    <a:pos x="105" y="42"/>
                  </a:cxn>
                  <a:cxn ang="0">
                    <a:pos x="102" y="39"/>
                  </a:cxn>
                  <a:cxn ang="0">
                    <a:pos x="99" y="38"/>
                  </a:cxn>
                  <a:cxn ang="0">
                    <a:pos x="93" y="38"/>
                  </a:cxn>
                  <a:cxn ang="0">
                    <a:pos x="89" y="37"/>
                  </a:cxn>
                  <a:cxn ang="0">
                    <a:pos x="83" y="38"/>
                  </a:cxn>
                  <a:cxn ang="0">
                    <a:pos x="76" y="39"/>
                  </a:cxn>
                  <a:cxn ang="0">
                    <a:pos x="71" y="41"/>
                  </a:cxn>
                  <a:cxn ang="0">
                    <a:pos x="66" y="45"/>
                  </a:cxn>
                  <a:cxn ang="0">
                    <a:pos x="62" y="48"/>
                  </a:cxn>
                  <a:cxn ang="0">
                    <a:pos x="58" y="52"/>
                  </a:cxn>
                  <a:cxn ang="0">
                    <a:pos x="55" y="56"/>
                  </a:cxn>
                  <a:cxn ang="0">
                    <a:pos x="53" y="63"/>
                  </a:cxn>
                  <a:cxn ang="0">
                    <a:pos x="51" y="69"/>
                  </a:cxn>
                  <a:cxn ang="0">
                    <a:pos x="50" y="79"/>
                  </a:cxn>
                  <a:cxn ang="0">
                    <a:pos x="49" y="90"/>
                  </a:cxn>
                  <a:cxn ang="0">
                    <a:pos x="49" y="105"/>
                  </a:cxn>
                  <a:cxn ang="0">
                    <a:pos x="49" y="187"/>
                  </a:cxn>
                  <a:cxn ang="0">
                    <a:pos x="0" y="187"/>
                  </a:cxn>
                  <a:cxn ang="0">
                    <a:pos x="0" y="4"/>
                  </a:cxn>
                  <a:cxn ang="0">
                    <a:pos x="45" y="4"/>
                  </a:cxn>
                  <a:cxn ang="0">
                    <a:pos x="45" y="31"/>
                  </a:cxn>
                  <a:cxn ang="0">
                    <a:pos x="51" y="24"/>
                  </a:cxn>
                  <a:cxn ang="0">
                    <a:pos x="58" y="17"/>
                  </a:cxn>
                  <a:cxn ang="0">
                    <a:pos x="65" y="12"/>
                  </a:cxn>
                  <a:cxn ang="0">
                    <a:pos x="72" y="8"/>
                  </a:cxn>
                  <a:cxn ang="0">
                    <a:pos x="80" y="4"/>
                  </a:cxn>
                  <a:cxn ang="0">
                    <a:pos x="88" y="3"/>
                  </a:cxn>
                  <a:cxn ang="0">
                    <a:pos x="97" y="1"/>
                  </a:cxn>
                  <a:cxn ang="0">
                    <a:pos x="106" y="0"/>
                  </a:cxn>
                  <a:cxn ang="0">
                    <a:pos x="114" y="0"/>
                  </a:cxn>
                  <a:cxn ang="0">
                    <a:pos x="121" y="1"/>
                  </a:cxn>
                  <a:cxn ang="0">
                    <a:pos x="129" y="4"/>
                  </a:cxn>
                  <a:cxn ang="0">
                    <a:pos x="135" y="7"/>
                  </a:cxn>
                  <a:cxn ang="0">
                    <a:pos x="142" y="9"/>
                  </a:cxn>
                  <a:cxn ang="0">
                    <a:pos x="147" y="13"/>
                  </a:cxn>
                  <a:cxn ang="0">
                    <a:pos x="151" y="17"/>
                  </a:cxn>
                  <a:cxn ang="0">
                    <a:pos x="155" y="21"/>
                  </a:cxn>
                  <a:cxn ang="0">
                    <a:pos x="161" y="30"/>
                  </a:cxn>
                  <a:cxn ang="0">
                    <a:pos x="165" y="41"/>
                  </a:cxn>
                  <a:cxn ang="0">
                    <a:pos x="167" y="55"/>
                  </a:cxn>
                  <a:cxn ang="0">
                    <a:pos x="168" y="73"/>
                  </a:cxn>
                  <a:cxn ang="0">
                    <a:pos x="168" y="187"/>
                  </a:cxn>
                </a:cxnLst>
                <a:rect l="0" t="0" r="r" b="b"/>
                <a:pathLst>
                  <a:path w="168" h="187">
                    <a:moveTo>
                      <a:pt x="168" y="187"/>
                    </a:moveTo>
                    <a:lnTo>
                      <a:pt x="119" y="187"/>
                    </a:lnTo>
                    <a:lnTo>
                      <a:pt x="119" y="94"/>
                    </a:lnTo>
                    <a:lnTo>
                      <a:pt x="118" y="69"/>
                    </a:lnTo>
                    <a:lnTo>
                      <a:pt x="116" y="55"/>
                    </a:lnTo>
                    <a:lnTo>
                      <a:pt x="114" y="51"/>
                    </a:lnTo>
                    <a:lnTo>
                      <a:pt x="112" y="48"/>
                    </a:lnTo>
                    <a:lnTo>
                      <a:pt x="109" y="45"/>
                    </a:lnTo>
                    <a:lnTo>
                      <a:pt x="105" y="42"/>
                    </a:lnTo>
                    <a:lnTo>
                      <a:pt x="102" y="39"/>
                    </a:lnTo>
                    <a:lnTo>
                      <a:pt x="99" y="38"/>
                    </a:lnTo>
                    <a:lnTo>
                      <a:pt x="93" y="38"/>
                    </a:lnTo>
                    <a:lnTo>
                      <a:pt x="89" y="37"/>
                    </a:lnTo>
                    <a:lnTo>
                      <a:pt x="83" y="38"/>
                    </a:lnTo>
                    <a:lnTo>
                      <a:pt x="76" y="39"/>
                    </a:lnTo>
                    <a:lnTo>
                      <a:pt x="71" y="41"/>
                    </a:lnTo>
                    <a:lnTo>
                      <a:pt x="66" y="45"/>
                    </a:lnTo>
                    <a:lnTo>
                      <a:pt x="62" y="48"/>
                    </a:lnTo>
                    <a:lnTo>
                      <a:pt x="58" y="52"/>
                    </a:lnTo>
                    <a:lnTo>
                      <a:pt x="55" y="56"/>
                    </a:lnTo>
                    <a:lnTo>
                      <a:pt x="53" y="63"/>
                    </a:lnTo>
                    <a:lnTo>
                      <a:pt x="51" y="69"/>
                    </a:lnTo>
                    <a:lnTo>
                      <a:pt x="50" y="79"/>
                    </a:lnTo>
                    <a:lnTo>
                      <a:pt x="49" y="90"/>
                    </a:lnTo>
                    <a:lnTo>
                      <a:pt x="49" y="105"/>
                    </a:lnTo>
                    <a:lnTo>
                      <a:pt x="49" y="187"/>
                    </a:lnTo>
                    <a:lnTo>
                      <a:pt x="0" y="187"/>
                    </a:lnTo>
                    <a:lnTo>
                      <a:pt x="0" y="4"/>
                    </a:lnTo>
                    <a:lnTo>
                      <a:pt x="45" y="4"/>
                    </a:lnTo>
                    <a:lnTo>
                      <a:pt x="45" y="31"/>
                    </a:lnTo>
                    <a:lnTo>
                      <a:pt x="51" y="24"/>
                    </a:lnTo>
                    <a:lnTo>
                      <a:pt x="58" y="17"/>
                    </a:lnTo>
                    <a:lnTo>
                      <a:pt x="65" y="12"/>
                    </a:lnTo>
                    <a:lnTo>
                      <a:pt x="72" y="8"/>
                    </a:lnTo>
                    <a:lnTo>
                      <a:pt x="80" y="4"/>
                    </a:lnTo>
                    <a:lnTo>
                      <a:pt x="88" y="3"/>
                    </a:lnTo>
                    <a:lnTo>
                      <a:pt x="97" y="1"/>
                    </a:lnTo>
                    <a:lnTo>
                      <a:pt x="106" y="0"/>
                    </a:lnTo>
                    <a:lnTo>
                      <a:pt x="114" y="0"/>
                    </a:lnTo>
                    <a:lnTo>
                      <a:pt x="121" y="1"/>
                    </a:lnTo>
                    <a:lnTo>
                      <a:pt x="129" y="4"/>
                    </a:lnTo>
                    <a:lnTo>
                      <a:pt x="135" y="7"/>
                    </a:lnTo>
                    <a:lnTo>
                      <a:pt x="142" y="9"/>
                    </a:lnTo>
                    <a:lnTo>
                      <a:pt x="147" y="13"/>
                    </a:lnTo>
                    <a:lnTo>
                      <a:pt x="151" y="17"/>
                    </a:lnTo>
                    <a:lnTo>
                      <a:pt x="155" y="21"/>
                    </a:lnTo>
                    <a:lnTo>
                      <a:pt x="161" y="30"/>
                    </a:lnTo>
                    <a:lnTo>
                      <a:pt x="165" y="41"/>
                    </a:lnTo>
                    <a:lnTo>
                      <a:pt x="167" y="55"/>
                    </a:lnTo>
                    <a:lnTo>
                      <a:pt x="168" y="73"/>
                    </a:lnTo>
                    <a:lnTo>
                      <a:pt x="168" y="18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06" name="Freeform 134"/>
              <p:cNvSpPr>
                <a:spLocks noEditPoints="1"/>
              </p:cNvSpPr>
              <p:nvPr/>
            </p:nvSpPr>
            <p:spPr bwMode="auto">
              <a:xfrm>
                <a:off x="2798" y="3131"/>
                <a:ext cx="43" cy="48"/>
              </a:xfrm>
              <a:custGeom>
                <a:avLst/>
                <a:gdLst/>
                <a:ahLst/>
                <a:cxnLst>
                  <a:cxn ang="0">
                    <a:pos x="169" y="137"/>
                  </a:cxn>
                  <a:cxn ang="0">
                    <a:pos x="157" y="160"/>
                  </a:cxn>
                  <a:cxn ang="0">
                    <a:pos x="140" y="177"/>
                  </a:cxn>
                  <a:cxn ang="0">
                    <a:pos x="116" y="187"/>
                  </a:cxn>
                  <a:cxn ang="0">
                    <a:pos x="89" y="191"/>
                  </a:cxn>
                  <a:cxn ang="0">
                    <a:pos x="67" y="190"/>
                  </a:cxn>
                  <a:cxn ang="0">
                    <a:pos x="47" y="183"/>
                  </a:cxn>
                  <a:cxn ang="0">
                    <a:pos x="31" y="174"/>
                  </a:cxn>
                  <a:cxn ang="0">
                    <a:pos x="18" y="160"/>
                  </a:cxn>
                  <a:cxn ang="0">
                    <a:pos x="10" y="147"/>
                  </a:cxn>
                  <a:cxn ang="0">
                    <a:pos x="5" y="132"/>
                  </a:cxn>
                  <a:cxn ang="0">
                    <a:pos x="0" y="97"/>
                  </a:cxn>
                  <a:cxn ang="0">
                    <a:pos x="1" y="76"/>
                  </a:cxn>
                  <a:cxn ang="0">
                    <a:pos x="6" y="56"/>
                  </a:cxn>
                  <a:cxn ang="0">
                    <a:pos x="14" y="41"/>
                  </a:cxn>
                  <a:cxn ang="0">
                    <a:pos x="25" y="26"/>
                  </a:cxn>
                  <a:cxn ang="0">
                    <a:pos x="37" y="14"/>
                  </a:cxn>
                  <a:cxn ang="0">
                    <a:pos x="51" y="7"/>
                  </a:cxn>
                  <a:cxn ang="0">
                    <a:pos x="67" y="1"/>
                  </a:cxn>
                  <a:cxn ang="0">
                    <a:pos x="85" y="0"/>
                  </a:cxn>
                  <a:cxn ang="0">
                    <a:pos x="103" y="1"/>
                  </a:cxn>
                  <a:cxn ang="0">
                    <a:pos x="122" y="7"/>
                  </a:cxn>
                  <a:cxn ang="0">
                    <a:pos x="136" y="16"/>
                  </a:cxn>
                  <a:cxn ang="0">
                    <a:pos x="149" y="28"/>
                  </a:cxn>
                  <a:cxn ang="0">
                    <a:pos x="159" y="42"/>
                  </a:cxn>
                  <a:cxn ang="0">
                    <a:pos x="166" y="62"/>
                  </a:cxn>
                  <a:cxn ang="0">
                    <a:pos x="170" y="84"/>
                  </a:cxn>
                  <a:cxn ang="0">
                    <a:pos x="171" y="110"/>
                  </a:cxn>
                  <a:cxn ang="0">
                    <a:pos x="51" y="120"/>
                  </a:cxn>
                  <a:cxn ang="0">
                    <a:pos x="57" y="136"/>
                  </a:cxn>
                  <a:cxn ang="0">
                    <a:pos x="68" y="148"/>
                  </a:cxn>
                  <a:cxn ang="0">
                    <a:pos x="82" y="154"/>
                  </a:cxn>
                  <a:cxn ang="0">
                    <a:pos x="95" y="154"/>
                  </a:cxn>
                  <a:cxn ang="0">
                    <a:pos x="105" y="152"/>
                  </a:cxn>
                  <a:cxn ang="0">
                    <a:pos x="112" y="145"/>
                  </a:cxn>
                  <a:cxn ang="0">
                    <a:pos x="119" y="135"/>
                  </a:cxn>
                  <a:cxn ang="0">
                    <a:pos x="123" y="80"/>
                  </a:cxn>
                  <a:cxn ang="0">
                    <a:pos x="120" y="62"/>
                  </a:cxn>
                  <a:cxn ang="0">
                    <a:pos x="112" y="48"/>
                  </a:cxn>
                  <a:cxn ang="0">
                    <a:pos x="101" y="39"/>
                  </a:cxn>
                  <a:cxn ang="0">
                    <a:pos x="88" y="37"/>
                  </a:cxn>
                  <a:cxn ang="0">
                    <a:pos x="73" y="41"/>
                  </a:cxn>
                  <a:cxn ang="0">
                    <a:pos x="61" y="48"/>
                  </a:cxn>
                  <a:cxn ang="0">
                    <a:pos x="54" y="63"/>
                  </a:cxn>
                  <a:cxn ang="0">
                    <a:pos x="51" y="80"/>
                  </a:cxn>
                </a:cxnLst>
                <a:rect l="0" t="0" r="r" b="b"/>
                <a:pathLst>
                  <a:path w="171" h="191">
                    <a:moveTo>
                      <a:pt x="120" y="128"/>
                    </a:moveTo>
                    <a:lnTo>
                      <a:pt x="169" y="137"/>
                    </a:lnTo>
                    <a:lnTo>
                      <a:pt x="163" y="149"/>
                    </a:lnTo>
                    <a:lnTo>
                      <a:pt x="157" y="160"/>
                    </a:lnTo>
                    <a:lnTo>
                      <a:pt x="149" y="170"/>
                    </a:lnTo>
                    <a:lnTo>
                      <a:pt x="140" y="177"/>
                    </a:lnTo>
                    <a:lnTo>
                      <a:pt x="129" y="183"/>
                    </a:lnTo>
                    <a:lnTo>
                      <a:pt x="116" y="187"/>
                    </a:lnTo>
                    <a:lnTo>
                      <a:pt x="103" y="190"/>
                    </a:lnTo>
                    <a:lnTo>
                      <a:pt x="89" y="191"/>
                    </a:lnTo>
                    <a:lnTo>
                      <a:pt x="77" y="191"/>
                    </a:lnTo>
                    <a:lnTo>
                      <a:pt x="67" y="190"/>
                    </a:lnTo>
                    <a:lnTo>
                      <a:pt x="57" y="187"/>
                    </a:lnTo>
                    <a:lnTo>
                      <a:pt x="47" y="183"/>
                    </a:lnTo>
                    <a:lnTo>
                      <a:pt x="39" y="179"/>
                    </a:lnTo>
                    <a:lnTo>
                      <a:pt x="31" y="174"/>
                    </a:lnTo>
                    <a:lnTo>
                      <a:pt x="25" y="167"/>
                    </a:lnTo>
                    <a:lnTo>
                      <a:pt x="18" y="160"/>
                    </a:lnTo>
                    <a:lnTo>
                      <a:pt x="14" y="153"/>
                    </a:lnTo>
                    <a:lnTo>
                      <a:pt x="10" y="147"/>
                    </a:lnTo>
                    <a:lnTo>
                      <a:pt x="8" y="140"/>
                    </a:lnTo>
                    <a:lnTo>
                      <a:pt x="5" y="132"/>
                    </a:lnTo>
                    <a:lnTo>
                      <a:pt x="1" y="115"/>
                    </a:lnTo>
                    <a:lnTo>
                      <a:pt x="0" y="97"/>
                    </a:lnTo>
                    <a:lnTo>
                      <a:pt x="1" y="86"/>
                    </a:lnTo>
                    <a:lnTo>
                      <a:pt x="1" y="76"/>
                    </a:lnTo>
                    <a:lnTo>
                      <a:pt x="4" y="65"/>
                    </a:lnTo>
                    <a:lnTo>
                      <a:pt x="6" y="56"/>
                    </a:lnTo>
                    <a:lnTo>
                      <a:pt x="9" y="48"/>
                    </a:lnTo>
                    <a:lnTo>
                      <a:pt x="14" y="41"/>
                    </a:lnTo>
                    <a:lnTo>
                      <a:pt x="18" y="33"/>
                    </a:lnTo>
                    <a:lnTo>
                      <a:pt x="25" y="26"/>
                    </a:lnTo>
                    <a:lnTo>
                      <a:pt x="30" y="20"/>
                    </a:lnTo>
                    <a:lnTo>
                      <a:pt x="37" y="14"/>
                    </a:lnTo>
                    <a:lnTo>
                      <a:pt x="44" y="11"/>
                    </a:lnTo>
                    <a:lnTo>
                      <a:pt x="51" y="7"/>
                    </a:lnTo>
                    <a:lnTo>
                      <a:pt x="59" y="4"/>
                    </a:lnTo>
                    <a:lnTo>
                      <a:pt x="67" y="1"/>
                    </a:lnTo>
                    <a:lnTo>
                      <a:pt x="76" y="0"/>
                    </a:lnTo>
                    <a:lnTo>
                      <a:pt x="85" y="0"/>
                    </a:lnTo>
                    <a:lnTo>
                      <a:pt x="94" y="0"/>
                    </a:lnTo>
                    <a:lnTo>
                      <a:pt x="103" y="1"/>
                    </a:lnTo>
                    <a:lnTo>
                      <a:pt x="112" y="4"/>
                    </a:lnTo>
                    <a:lnTo>
                      <a:pt x="122" y="7"/>
                    </a:lnTo>
                    <a:lnTo>
                      <a:pt x="128" y="11"/>
                    </a:lnTo>
                    <a:lnTo>
                      <a:pt x="136" y="16"/>
                    </a:lnTo>
                    <a:lnTo>
                      <a:pt x="142" y="21"/>
                    </a:lnTo>
                    <a:lnTo>
                      <a:pt x="149" y="28"/>
                    </a:lnTo>
                    <a:lnTo>
                      <a:pt x="154" y="34"/>
                    </a:lnTo>
                    <a:lnTo>
                      <a:pt x="159" y="42"/>
                    </a:lnTo>
                    <a:lnTo>
                      <a:pt x="163" y="51"/>
                    </a:lnTo>
                    <a:lnTo>
                      <a:pt x="166" y="62"/>
                    </a:lnTo>
                    <a:lnTo>
                      <a:pt x="169" y="72"/>
                    </a:lnTo>
                    <a:lnTo>
                      <a:pt x="170" y="84"/>
                    </a:lnTo>
                    <a:lnTo>
                      <a:pt x="171" y="97"/>
                    </a:lnTo>
                    <a:lnTo>
                      <a:pt x="171" y="110"/>
                    </a:lnTo>
                    <a:lnTo>
                      <a:pt x="50" y="110"/>
                    </a:lnTo>
                    <a:lnTo>
                      <a:pt x="51" y="120"/>
                    </a:lnTo>
                    <a:lnTo>
                      <a:pt x="54" y="128"/>
                    </a:lnTo>
                    <a:lnTo>
                      <a:pt x="57" y="136"/>
                    </a:lnTo>
                    <a:lnTo>
                      <a:pt x="61" y="143"/>
                    </a:lnTo>
                    <a:lnTo>
                      <a:pt x="68" y="148"/>
                    </a:lnTo>
                    <a:lnTo>
                      <a:pt x="74" y="152"/>
                    </a:lnTo>
                    <a:lnTo>
                      <a:pt x="82" y="154"/>
                    </a:lnTo>
                    <a:lnTo>
                      <a:pt x="90" y="154"/>
                    </a:lnTo>
                    <a:lnTo>
                      <a:pt x="95" y="154"/>
                    </a:lnTo>
                    <a:lnTo>
                      <a:pt x="101" y="153"/>
                    </a:lnTo>
                    <a:lnTo>
                      <a:pt x="105" y="152"/>
                    </a:lnTo>
                    <a:lnTo>
                      <a:pt x="108" y="149"/>
                    </a:lnTo>
                    <a:lnTo>
                      <a:pt x="112" y="145"/>
                    </a:lnTo>
                    <a:lnTo>
                      <a:pt x="116" y="141"/>
                    </a:lnTo>
                    <a:lnTo>
                      <a:pt x="119" y="135"/>
                    </a:lnTo>
                    <a:lnTo>
                      <a:pt x="120" y="128"/>
                    </a:lnTo>
                    <a:close/>
                    <a:moveTo>
                      <a:pt x="123" y="80"/>
                    </a:moveTo>
                    <a:lnTo>
                      <a:pt x="123" y="71"/>
                    </a:lnTo>
                    <a:lnTo>
                      <a:pt x="120" y="62"/>
                    </a:lnTo>
                    <a:lnTo>
                      <a:pt x="118" y="54"/>
                    </a:lnTo>
                    <a:lnTo>
                      <a:pt x="112" y="48"/>
                    </a:lnTo>
                    <a:lnTo>
                      <a:pt x="107" y="43"/>
                    </a:lnTo>
                    <a:lnTo>
                      <a:pt x="101" y="39"/>
                    </a:lnTo>
                    <a:lnTo>
                      <a:pt x="94" y="38"/>
                    </a:lnTo>
                    <a:lnTo>
                      <a:pt x="88" y="37"/>
                    </a:lnTo>
                    <a:lnTo>
                      <a:pt x="80" y="38"/>
                    </a:lnTo>
                    <a:lnTo>
                      <a:pt x="73" y="41"/>
                    </a:lnTo>
                    <a:lnTo>
                      <a:pt x="67" y="43"/>
                    </a:lnTo>
                    <a:lnTo>
                      <a:pt x="61" y="48"/>
                    </a:lnTo>
                    <a:lnTo>
                      <a:pt x="56" y="55"/>
                    </a:lnTo>
                    <a:lnTo>
                      <a:pt x="54" y="63"/>
                    </a:lnTo>
                    <a:lnTo>
                      <a:pt x="51" y="71"/>
                    </a:lnTo>
                    <a:lnTo>
                      <a:pt x="51" y="80"/>
                    </a:lnTo>
                    <a:lnTo>
                      <a:pt x="123" y="8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07" name="Rectangle 135"/>
              <p:cNvSpPr>
                <a:spLocks noChangeArrowheads="1"/>
              </p:cNvSpPr>
              <p:nvPr/>
            </p:nvSpPr>
            <p:spPr bwMode="auto">
              <a:xfrm>
                <a:off x="2850" y="3114"/>
                <a:ext cx="12" cy="6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08" name="Freeform 136"/>
              <p:cNvSpPr>
                <a:spLocks/>
              </p:cNvSpPr>
              <p:nvPr/>
            </p:nvSpPr>
            <p:spPr bwMode="auto">
              <a:xfrm>
                <a:off x="2900" y="3114"/>
                <a:ext cx="43" cy="64"/>
              </a:xfrm>
              <a:custGeom>
                <a:avLst/>
                <a:gdLst/>
                <a:ahLst/>
                <a:cxnLst>
                  <a:cxn ang="0">
                    <a:pos x="0" y="252"/>
                  </a:cxn>
                  <a:cxn ang="0">
                    <a:pos x="0" y="0"/>
                  </a:cxn>
                  <a:cxn ang="0">
                    <a:pos x="173" y="0"/>
                  </a:cxn>
                  <a:cxn ang="0">
                    <a:pos x="173" y="43"/>
                  </a:cxn>
                  <a:cxn ang="0">
                    <a:pos x="51" y="43"/>
                  </a:cxn>
                  <a:cxn ang="0">
                    <a:pos x="51" y="102"/>
                  </a:cxn>
                  <a:cxn ang="0">
                    <a:pos x="157" y="102"/>
                  </a:cxn>
                  <a:cxn ang="0">
                    <a:pos x="157" y="145"/>
                  </a:cxn>
                  <a:cxn ang="0">
                    <a:pos x="51" y="145"/>
                  </a:cxn>
                  <a:cxn ang="0">
                    <a:pos x="51" y="252"/>
                  </a:cxn>
                  <a:cxn ang="0">
                    <a:pos x="0" y="252"/>
                  </a:cxn>
                </a:cxnLst>
                <a:rect l="0" t="0" r="r" b="b"/>
                <a:pathLst>
                  <a:path w="173" h="252">
                    <a:moveTo>
                      <a:pt x="0" y="252"/>
                    </a:moveTo>
                    <a:lnTo>
                      <a:pt x="0" y="0"/>
                    </a:lnTo>
                    <a:lnTo>
                      <a:pt x="173" y="0"/>
                    </a:lnTo>
                    <a:lnTo>
                      <a:pt x="173" y="43"/>
                    </a:lnTo>
                    <a:lnTo>
                      <a:pt x="51" y="43"/>
                    </a:lnTo>
                    <a:lnTo>
                      <a:pt x="51" y="102"/>
                    </a:lnTo>
                    <a:lnTo>
                      <a:pt x="157" y="102"/>
                    </a:lnTo>
                    <a:lnTo>
                      <a:pt x="157" y="145"/>
                    </a:lnTo>
                    <a:lnTo>
                      <a:pt x="51" y="145"/>
                    </a:lnTo>
                    <a:lnTo>
                      <a:pt x="51" y="252"/>
                    </a:lnTo>
                    <a:lnTo>
                      <a:pt x="0" y="25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09" name="Freeform 137"/>
              <p:cNvSpPr>
                <a:spLocks/>
              </p:cNvSpPr>
              <p:nvPr/>
            </p:nvSpPr>
            <p:spPr bwMode="auto">
              <a:xfrm>
                <a:off x="2954" y="3114"/>
                <a:ext cx="48" cy="64"/>
              </a:xfrm>
              <a:custGeom>
                <a:avLst/>
                <a:gdLst/>
                <a:ahLst/>
                <a:cxnLst>
                  <a:cxn ang="0">
                    <a:pos x="0" y="252"/>
                  </a:cxn>
                  <a:cxn ang="0">
                    <a:pos x="0" y="0"/>
                  </a:cxn>
                  <a:cxn ang="0">
                    <a:pos x="187" y="0"/>
                  </a:cxn>
                  <a:cxn ang="0">
                    <a:pos x="187" y="43"/>
                  </a:cxn>
                  <a:cxn ang="0">
                    <a:pos x="51" y="43"/>
                  </a:cxn>
                  <a:cxn ang="0">
                    <a:pos x="51" y="99"/>
                  </a:cxn>
                  <a:cxn ang="0">
                    <a:pos x="178" y="99"/>
                  </a:cxn>
                  <a:cxn ang="0">
                    <a:pos x="178" y="141"/>
                  </a:cxn>
                  <a:cxn ang="0">
                    <a:pos x="51" y="141"/>
                  </a:cxn>
                  <a:cxn ang="0">
                    <a:pos x="51" y="209"/>
                  </a:cxn>
                  <a:cxn ang="0">
                    <a:pos x="192" y="209"/>
                  </a:cxn>
                  <a:cxn ang="0">
                    <a:pos x="192" y="252"/>
                  </a:cxn>
                  <a:cxn ang="0">
                    <a:pos x="0" y="252"/>
                  </a:cxn>
                </a:cxnLst>
                <a:rect l="0" t="0" r="r" b="b"/>
                <a:pathLst>
                  <a:path w="192" h="252">
                    <a:moveTo>
                      <a:pt x="0" y="252"/>
                    </a:moveTo>
                    <a:lnTo>
                      <a:pt x="0" y="0"/>
                    </a:lnTo>
                    <a:lnTo>
                      <a:pt x="187" y="0"/>
                    </a:lnTo>
                    <a:lnTo>
                      <a:pt x="187" y="43"/>
                    </a:lnTo>
                    <a:lnTo>
                      <a:pt x="51" y="43"/>
                    </a:lnTo>
                    <a:lnTo>
                      <a:pt x="51" y="99"/>
                    </a:lnTo>
                    <a:lnTo>
                      <a:pt x="178" y="99"/>
                    </a:lnTo>
                    <a:lnTo>
                      <a:pt x="178" y="141"/>
                    </a:lnTo>
                    <a:lnTo>
                      <a:pt x="51" y="141"/>
                    </a:lnTo>
                    <a:lnTo>
                      <a:pt x="51" y="209"/>
                    </a:lnTo>
                    <a:lnTo>
                      <a:pt x="192" y="209"/>
                    </a:lnTo>
                    <a:lnTo>
                      <a:pt x="192" y="252"/>
                    </a:lnTo>
                    <a:lnTo>
                      <a:pt x="0" y="25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10" name="Freeform 138"/>
              <p:cNvSpPr>
                <a:spLocks/>
              </p:cNvSpPr>
              <p:nvPr/>
            </p:nvSpPr>
            <p:spPr bwMode="auto">
              <a:xfrm>
                <a:off x="2323" y="3213"/>
                <a:ext cx="61" cy="63"/>
              </a:xfrm>
              <a:custGeom>
                <a:avLst/>
                <a:gdLst/>
                <a:ahLst/>
                <a:cxnLst>
                  <a:cxn ang="0">
                    <a:pos x="0" y="253"/>
                  </a:cxn>
                  <a:cxn ang="0">
                    <a:pos x="0" y="0"/>
                  </a:cxn>
                  <a:cxn ang="0">
                    <a:pos x="76" y="0"/>
                  </a:cxn>
                  <a:cxn ang="0">
                    <a:pos x="121" y="172"/>
                  </a:cxn>
                  <a:cxn ang="0">
                    <a:pos x="167" y="0"/>
                  </a:cxn>
                  <a:cxn ang="0">
                    <a:pos x="244" y="0"/>
                  </a:cxn>
                  <a:cxn ang="0">
                    <a:pos x="244" y="253"/>
                  </a:cxn>
                  <a:cxn ang="0">
                    <a:pos x="196" y="253"/>
                  </a:cxn>
                  <a:cxn ang="0">
                    <a:pos x="196" y="54"/>
                  </a:cxn>
                  <a:cxn ang="0">
                    <a:pos x="146" y="253"/>
                  </a:cxn>
                  <a:cxn ang="0">
                    <a:pos x="96" y="253"/>
                  </a:cxn>
                  <a:cxn ang="0">
                    <a:pos x="47" y="54"/>
                  </a:cxn>
                  <a:cxn ang="0">
                    <a:pos x="47" y="253"/>
                  </a:cxn>
                  <a:cxn ang="0">
                    <a:pos x="0" y="253"/>
                  </a:cxn>
                </a:cxnLst>
                <a:rect l="0" t="0" r="r" b="b"/>
                <a:pathLst>
                  <a:path w="244" h="253">
                    <a:moveTo>
                      <a:pt x="0" y="253"/>
                    </a:moveTo>
                    <a:lnTo>
                      <a:pt x="0" y="0"/>
                    </a:lnTo>
                    <a:lnTo>
                      <a:pt x="76" y="0"/>
                    </a:lnTo>
                    <a:lnTo>
                      <a:pt x="121" y="172"/>
                    </a:lnTo>
                    <a:lnTo>
                      <a:pt x="167" y="0"/>
                    </a:lnTo>
                    <a:lnTo>
                      <a:pt x="244" y="0"/>
                    </a:lnTo>
                    <a:lnTo>
                      <a:pt x="244" y="253"/>
                    </a:lnTo>
                    <a:lnTo>
                      <a:pt x="196" y="253"/>
                    </a:lnTo>
                    <a:lnTo>
                      <a:pt x="196" y="54"/>
                    </a:lnTo>
                    <a:lnTo>
                      <a:pt x="146" y="253"/>
                    </a:lnTo>
                    <a:lnTo>
                      <a:pt x="96" y="253"/>
                    </a:lnTo>
                    <a:lnTo>
                      <a:pt x="47" y="54"/>
                    </a:lnTo>
                    <a:lnTo>
                      <a:pt x="47" y="253"/>
                    </a:lnTo>
                    <a:lnTo>
                      <a:pt x="0" y="25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11" name="Freeform 139"/>
              <p:cNvSpPr>
                <a:spLocks noEditPoints="1"/>
              </p:cNvSpPr>
              <p:nvPr/>
            </p:nvSpPr>
            <p:spPr bwMode="auto">
              <a:xfrm>
                <a:off x="2394" y="3229"/>
                <a:ext cx="47" cy="48"/>
              </a:xfrm>
              <a:custGeom>
                <a:avLst/>
                <a:gdLst/>
                <a:ahLst/>
                <a:cxnLst>
                  <a:cxn ang="0">
                    <a:pos x="0" y="81"/>
                  </a:cxn>
                  <a:cxn ang="0">
                    <a:pos x="6" y="57"/>
                  </a:cxn>
                  <a:cxn ang="0">
                    <a:pos x="18" y="35"/>
                  </a:cxn>
                  <a:cxn ang="0">
                    <a:pos x="35" y="18"/>
                  </a:cxn>
                  <a:cxn ang="0">
                    <a:pos x="56" y="6"/>
                  </a:cxn>
                  <a:cxn ang="0">
                    <a:pos x="81" y="0"/>
                  </a:cxn>
                  <a:cxn ang="0">
                    <a:pos x="103" y="0"/>
                  </a:cxn>
                  <a:cxn ang="0">
                    <a:pos x="122" y="4"/>
                  </a:cxn>
                  <a:cxn ang="0">
                    <a:pos x="139" y="10"/>
                  </a:cxn>
                  <a:cxn ang="0">
                    <a:pos x="155" y="21"/>
                  </a:cxn>
                  <a:cxn ang="0">
                    <a:pos x="168" y="34"/>
                  </a:cxn>
                  <a:cxn ang="0">
                    <a:pos x="177" y="48"/>
                  </a:cxn>
                  <a:cxn ang="0">
                    <a:pos x="184" y="65"/>
                  </a:cxn>
                  <a:cxn ang="0">
                    <a:pos x="188" y="85"/>
                  </a:cxn>
                  <a:cxn ang="0">
                    <a:pos x="188" y="104"/>
                  </a:cxn>
                  <a:cxn ang="0">
                    <a:pos x="184" y="124"/>
                  </a:cxn>
                  <a:cxn ang="0">
                    <a:pos x="177" y="141"/>
                  </a:cxn>
                  <a:cxn ang="0">
                    <a:pos x="167" y="157"/>
                  </a:cxn>
                  <a:cxn ang="0">
                    <a:pos x="154" y="170"/>
                  </a:cxn>
                  <a:cxn ang="0">
                    <a:pos x="139" y="180"/>
                  </a:cxn>
                  <a:cxn ang="0">
                    <a:pos x="122" y="187"/>
                  </a:cxn>
                  <a:cxn ang="0">
                    <a:pos x="104" y="191"/>
                  </a:cxn>
                  <a:cxn ang="0">
                    <a:pos x="81" y="189"/>
                  </a:cxn>
                  <a:cxn ang="0">
                    <a:pos x="57" y="184"/>
                  </a:cxn>
                  <a:cxn ang="0">
                    <a:pos x="35" y="172"/>
                  </a:cxn>
                  <a:cxn ang="0">
                    <a:pos x="18" y="157"/>
                  </a:cxn>
                  <a:cxn ang="0">
                    <a:pos x="6" y="134"/>
                  </a:cxn>
                  <a:cxn ang="0">
                    <a:pos x="0" y="107"/>
                  </a:cxn>
                  <a:cxn ang="0">
                    <a:pos x="49" y="95"/>
                  </a:cxn>
                  <a:cxn ang="0">
                    <a:pos x="52" y="119"/>
                  </a:cxn>
                  <a:cxn ang="0">
                    <a:pos x="61" y="137"/>
                  </a:cxn>
                  <a:cxn ang="0">
                    <a:pos x="77" y="148"/>
                  </a:cxn>
                  <a:cxn ang="0">
                    <a:pos x="94" y="151"/>
                  </a:cxn>
                  <a:cxn ang="0">
                    <a:pos x="111" y="148"/>
                  </a:cxn>
                  <a:cxn ang="0">
                    <a:pos x="125" y="137"/>
                  </a:cxn>
                  <a:cxn ang="0">
                    <a:pos x="136" y="119"/>
                  </a:cxn>
                  <a:cxn ang="0">
                    <a:pos x="138" y="95"/>
                  </a:cxn>
                  <a:cxn ang="0">
                    <a:pos x="136" y="70"/>
                  </a:cxn>
                  <a:cxn ang="0">
                    <a:pos x="125" y="53"/>
                  </a:cxn>
                  <a:cxn ang="0">
                    <a:pos x="111" y="43"/>
                  </a:cxn>
                  <a:cxn ang="0">
                    <a:pos x="94" y="39"/>
                  </a:cxn>
                  <a:cxn ang="0">
                    <a:pos x="77" y="43"/>
                  </a:cxn>
                  <a:cxn ang="0">
                    <a:pos x="61" y="53"/>
                  </a:cxn>
                  <a:cxn ang="0">
                    <a:pos x="52" y="72"/>
                  </a:cxn>
                  <a:cxn ang="0">
                    <a:pos x="49" y="95"/>
                  </a:cxn>
                </a:cxnLst>
                <a:rect l="0" t="0" r="r" b="b"/>
                <a:pathLst>
                  <a:path w="188" h="191">
                    <a:moveTo>
                      <a:pt x="0" y="93"/>
                    </a:moveTo>
                    <a:lnTo>
                      <a:pt x="0" y="81"/>
                    </a:lnTo>
                    <a:lnTo>
                      <a:pt x="2" y="69"/>
                    </a:lnTo>
                    <a:lnTo>
                      <a:pt x="6" y="57"/>
                    </a:lnTo>
                    <a:lnTo>
                      <a:pt x="11" y="45"/>
                    </a:lnTo>
                    <a:lnTo>
                      <a:pt x="18" y="35"/>
                    </a:lnTo>
                    <a:lnTo>
                      <a:pt x="26" y="26"/>
                    </a:lnTo>
                    <a:lnTo>
                      <a:pt x="35" y="18"/>
                    </a:lnTo>
                    <a:lnTo>
                      <a:pt x="44" y="11"/>
                    </a:lnTo>
                    <a:lnTo>
                      <a:pt x="56" y="6"/>
                    </a:lnTo>
                    <a:lnTo>
                      <a:pt x="68" y="2"/>
                    </a:lnTo>
                    <a:lnTo>
                      <a:pt x="81" y="0"/>
                    </a:lnTo>
                    <a:lnTo>
                      <a:pt x="94" y="0"/>
                    </a:lnTo>
                    <a:lnTo>
                      <a:pt x="103" y="0"/>
                    </a:lnTo>
                    <a:lnTo>
                      <a:pt x="113" y="1"/>
                    </a:lnTo>
                    <a:lnTo>
                      <a:pt x="122" y="4"/>
                    </a:lnTo>
                    <a:lnTo>
                      <a:pt x="132" y="6"/>
                    </a:lnTo>
                    <a:lnTo>
                      <a:pt x="139" y="10"/>
                    </a:lnTo>
                    <a:lnTo>
                      <a:pt x="147" y="14"/>
                    </a:lnTo>
                    <a:lnTo>
                      <a:pt x="155" y="21"/>
                    </a:lnTo>
                    <a:lnTo>
                      <a:pt x="162" y="26"/>
                    </a:lnTo>
                    <a:lnTo>
                      <a:pt x="168" y="34"/>
                    </a:lnTo>
                    <a:lnTo>
                      <a:pt x="173" y="40"/>
                    </a:lnTo>
                    <a:lnTo>
                      <a:pt x="177" y="48"/>
                    </a:lnTo>
                    <a:lnTo>
                      <a:pt x="181" y="57"/>
                    </a:lnTo>
                    <a:lnTo>
                      <a:pt x="184" y="65"/>
                    </a:lnTo>
                    <a:lnTo>
                      <a:pt x="187" y="74"/>
                    </a:lnTo>
                    <a:lnTo>
                      <a:pt x="188" y="85"/>
                    </a:lnTo>
                    <a:lnTo>
                      <a:pt x="188" y="95"/>
                    </a:lnTo>
                    <a:lnTo>
                      <a:pt x="188" y="104"/>
                    </a:lnTo>
                    <a:lnTo>
                      <a:pt x="187" y="115"/>
                    </a:lnTo>
                    <a:lnTo>
                      <a:pt x="184" y="124"/>
                    </a:lnTo>
                    <a:lnTo>
                      <a:pt x="181" y="132"/>
                    </a:lnTo>
                    <a:lnTo>
                      <a:pt x="177" y="141"/>
                    </a:lnTo>
                    <a:lnTo>
                      <a:pt x="173" y="149"/>
                    </a:lnTo>
                    <a:lnTo>
                      <a:pt x="167" y="157"/>
                    </a:lnTo>
                    <a:lnTo>
                      <a:pt x="162" y="163"/>
                    </a:lnTo>
                    <a:lnTo>
                      <a:pt x="154" y="170"/>
                    </a:lnTo>
                    <a:lnTo>
                      <a:pt x="147" y="175"/>
                    </a:lnTo>
                    <a:lnTo>
                      <a:pt x="139" y="180"/>
                    </a:lnTo>
                    <a:lnTo>
                      <a:pt x="130" y="184"/>
                    </a:lnTo>
                    <a:lnTo>
                      <a:pt x="122" y="187"/>
                    </a:lnTo>
                    <a:lnTo>
                      <a:pt x="113" y="189"/>
                    </a:lnTo>
                    <a:lnTo>
                      <a:pt x="104" y="191"/>
                    </a:lnTo>
                    <a:lnTo>
                      <a:pt x="94" y="191"/>
                    </a:lnTo>
                    <a:lnTo>
                      <a:pt x="81" y="189"/>
                    </a:lnTo>
                    <a:lnTo>
                      <a:pt x="69" y="188"/>
                    </a:lnTo>
                    <a:lnTo>
                      <a:pt x="57" y="184"/>
                    </a:lnTo>
                    <a:lnTo>
                      <a:pt x="45" y="179"/>
                    </a:lnTo>
                    <a:lnTo>
                      <a:pt x="35" y="172"/>
                    </a:lnTo>
                    <a:lnTo>
                      <a:pt x="26" y="165"/>
                    </a:lnTo>
                    <a:lnTo>
                      <a:pt x="18" y="157"/>
                    </a:lnTo>
                    <a:lnTo>
                      <a:pt x="11" y="146"/>
                    </a:lnTo>
                    <a:lnTo>
                      <a:pt x="6" y="134"/>
                    </a:lnTo>
                    <a:lnTo>
                      <a:pt x="2" y="121"/>
                    </a:lnTo>
                    <a:lnTo>
                      <a:pt x="0" y="107"/>
                    </a:lnTo>
                    <a:lnTo>
                      <a:pt x="0" y="93"/>
                    </a:lnTo>
                    <a:close/>
                    <a:moveTo>
                      <a:pt x="49" y="95"/>
                    </a:moveTo>
                    <a:lnTo>
                      <a:pt x="49" y="108"/>
                    </a:lnTo>
                    <a:lnTo>
                      <a:pt x="52" y="119"/>
                    </a:lnTo>
                    <a:lnTo>
                      <a:pt x="56" y="129"/>
                    </a:lnTo>
                    <a:lnTo>
                      <a:pt x="61" y="137"/>
                    </a:lnTo>
                    <a:lnTo>
                      <a:pt x="69" y="144"/>
                    </a:lnTo>
                    <a:lnTo>
                      <a:pt x="77" y="148"/>
                    </a:lnTo>
                    <a:lnTo>
                      <a:pt x="85" y="150"/>
                    </a:lnTo>
                    <a:lnTo>
                      <a:pt x="94" y="151"/>
                    </a:lnTo>
                    <a:lnTo>
                      <a:pt x="103" y="150"/>
                    </a:lnTo>
                    <a:lnTo>
                      <a:pt x="111" y="148"/>
                    </a:lnTo>
                    <a:lnTo>
                      <a:pt x="119" y="144"/>
                    </a:lnTo>
                    <a:lnTo>
                      <a:pt x="125" y="137"/>
                    </a:lnTo>
                    <a:lnTo>
                      <a:pt x="130" y="129"/>
                    </a:lnTo>
                    <a:lnTo>
                      <a:pt x="136" y="119"/>
                    </a:lnTo>
                    <a:lnTo>
                      <a:pt x="137" y="108"/>
                    </a:lnTo>
                    <a:lnTo>
                      <a:pt x="138" y="95"/>
                    </a:lnTo>
                    <a:lnTo>
                      <a:pt x="137" y="82"/>
                    </a:lnTo>
                    <a:lnTo>
                      <a:pt x="136" y="70"/>
                    </a:lnTo>
                    <a:lnTo>
                      <a:pt x="130" y="61"/>
                    </a:lnTo>
                    <a:lnTo>
                      <a:pt x="125" y="53"/>
                    </a:lnTo>
                    <a:lnTo>
                      <a:pt x="119" y="47"/>
                    </a:lnTo>
                    <a:lnTo>
                      <a:pt x="111" y="43"/>
                    </a:lnTo>
                    <a:lnTo>
                      <a:pt x="103" y="40"/>
                    </a:lnTo>
                    <a:lnTo>
                      <a:pt x="94" y="39"/>
                    </a:lnTo>
                    <a:lnTo>
                      <a:pt x="85" y="40"/>
                    </a:lnTo>
                    <a:lnTo>
                      <a:pt x="77" y="43"/>
                    </a:lnTo>
                    <a:lnTo>
                      <a:pt x="69" y="47"/>
                    </a:lnTo>
                    <a:lnTo>
                      <a:pt x="61" y="53"/>
                    </a:lnTo>
                    <a:lnTo>
                      <a:pt x="56" y="61"/>
                    </a:lnTo>
                    <a:lnTo>
                      <a:pt x="52" y="72"/>
                    </a:lnTo>
                    <a:lnTo>
                      <a:pt x="49" y="82"/>
                    </a:lnTo>
                    <a:lnTo>
                      <a:pt x="49" y="9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12" name="Freeform 140"/>
              <p:cNvSpPr>
                <a:spLocks/>
              </p:cNvSpPr>
              <p:nvPr/>
            </p:nvSpPr>
            <p:spPr bwMode="auto">
              <a:xfrm>
                <a:off x="2446" y="3214"/>
                <a:ext cx="26" cy="63"/>
              </a:xfrm>
              <a:custGeom>
                <a:avLst/>
                <a:gdLst/>
                <a:ahLst/>
                <a:cxnLst>
                  <a:cxn ang="0">
                    <a:pos x="104" y="64"/>
                  </a:cxn>
                  <a:cxn ang="0">
                    <a:pos x="104" y="103"/>
                  </a:cxn>
                  <a:cxn ang="0">
                    <a:pos x="71" y="103"/>
                  </a:cxn>
                  <a:cxn ang="0">
                    <a:pos x="71" y="176"/>
                  </a:cxn>
                  <a:cxn ang="0">
                    <a:pos x="71" y="193"/>
                  </a:cxn>
                  <a:cxn ang="0">
                    <a:pos x="72" y="202"/>
                  </a:cxn>
                  <a:cxn ang="0">
                    <a:pos x="73" y="205"/>
                  </a:cxn>
                  <a:cxn ang="0">
                    <a:pos x="76" y="208"/>
                  </a:cxn>
                  <a:cxn ang="0">
                    <a:pos x="80" y="210"/>
                  </a:cxn>
                  <a:cxn ang="0">
                    <a:pos x="84" y="210"/>
                  </a:cxn>
                  <a:cxn ang="0">
                    <a:pos x="93" y="209"/>
                  </a:cxn>
                  <a:cxn ang="0">
                    <a:pos x="104" y="206"/>
                  </a:cxn>
                  <a:cxn ang="0">
                    <a:pos x="107" y="243"/>
                  </a:cxn>
                  <a:cxn ang="0">
                    <a:pos x="100" y="247"/>
                  </a:cxn>
                  <a:cxn ang="0">
                    <a:pos x="90" y="248"/>
                  </a:cxn>
                  <a:cxn ang="0">
                    <a:pos x="80" y="249"/>
                  </a:cxn>
                  <a:cxn ang="0">
                    <a:pos x="70" y="251"/>
                  </a:cxn>
                  <a:cxn ang="0">
                    <a:pos x="58" y="249"/>
                  </a:cxn>
                  <a:cxn ang="0">
                    <a:pos x="46" y="247"/>
                  </a:cxn>
                  <a:cxn ang="0">
                    <a:pos x="41" y="244"/>
                  </a:cxn>
                  <a:cxn ang="0">
                    <a:pos x="37" y="242"/>
                  </a:cxn>
                  <a:cxn ang="0">
                    <a:pos x="33" y="238"/>
                  </a:cxn>
                  <a:cxn ang="0">
                    <a:pos x="30" y="235"/>
                  </a:cxn>
                  <a:cxn ang="0">
                    <a:pos x="26" y="227"/>
                  </a:cxn>
                  <a:cxn ang="0">
                    <a:pos x="24" y="215"/>
                  </a:cxn>
                  <a:cxn ang="0">
                    <a:pos x="22" y="204"/>
                  </a:cxn>
                  <a:cxn ang="0">
                    <a:pos x="22" y="181"/>
                  </a:cxn>
                  <a:cxn ang="0">
                    <a:pos x="22" y="103"/>
                  </a:cxn>
                  <a:cxn ang="0">
                    <a:pos x="0" y="103"/>
                  </a:cxn>
                  <a:cxn ang="0">
                    <a:pos x="0" y="64"/>
                  </a:cxn>
                  <a:cxn ang="0">
                    <a:pos x="22" y="64"/>
                  </a:cxn>
                  <a:cxn ang="0">
                    <a:pos x="22" y="27"/>
                  </a:cxn>
                  <a:cxn ang="0">
                    <a:pos x="71" y="0"/>
                  </a:cxn>
                  <a:cxn ang="0">
                    <a:pos x="71" y="64"/>
                  </a:cxn>
                  <a:cxn ang="0">
                    <a:pos x="104" y="64"/>
                  </a:cxn>
                </a:cxnLst>
                <a:rect l="0" t="0" r="r" b="b"/>
                <a:pathLst>
                  <a:path w="107" h="251">
                    <a:moveTo>
                      <a:pt x="104" y="64"/>
                    </a:moveTo>
                    <a:lnTo>
                      <a:pt x="104" y="103"/>
                    </a:lnTo>
                    <a:lnTo>
                      <a:pt x="71" y="103"/>
                    </a:lnTo>
                    <a:lnTo>
                      <a:pt x="71" y="176"/>
                    </a:lnTo>
                    <a:lnTo>
                      <a:pt x="71" y="193"/>
                    </a:lnTo>
                    <a:lnTo>
                      <a:pt x="72" y="202"/>
                    </a:lnTo>
                    <a:lnTo>
                      <a:pt x="73" y="205"/>
                    </a:lnTo>
                    <a:lnTo>
                      <a:pt x="76" y="208"/>
                    </a:lnTo>
                    <a:lnTo>
                      <a:pt x="80" y="210"/>
                    </a:lnTo>
                    <a:lnTo>
                      <a:pt x="84" y="210"/>
                    </a:lnTo>
                    <a:lnTo>
                      <a:pt x="93" y="209"/>
                    </a:lnTo>
                    <a:lnTo>
                      <a:pt x="104" y="206"/>
                    </a:lnTo>
                    <a:lnTo>
                      <a:pt x="107" y="243"/>
                    </a:lnTo>
                    <a:lnTo>
                      <a:pt x="100" y="247"/>
                    </a:lnTo>
                    <a:lnTo>
                      <a:pt x="90" y="248"/>
                    </a:lnTo>
                    <a:lnTo>
                      <a:pt x="80" y="249"/>
                    </a:lnTo>
                    <a:lnTo>
                      <a:pt x="70" y="251"/>
                    </a:lnTo>
                    <a:lnTo>
                      <a:pt x="58" y="249"/>
                    </a:lnTo>
                    <a:lnTo>
                      <a:pt x="46" y="247"/>
                    </a:lnTo>
                    <a:lnTo>
                      <a:pt x="41" y="244"/>
                    </a:lnTo>
                    <a:lnTo>
                      <a:pt x="37" y="242"/>
                    </a:lnTo>
                    <a:lnTo>
                      <a:pt x="33" y="238"/>
                    </a:lnTo>
                    <a:lnTo>
                      <a:pt x="30" y="235"/>
                    </a:lnTo>
                    <a:lnTo>
                      <a:pt x="26" y="227"/>
                    </a:lnTo>
                    <a:lnTo>
                      <a:pt x="24" y="215"/>
                    </a:lnTo>
                    <a:lnTo>
                      <a:pt x="22" y="204"/>
                    </a:lnTo>
                    <a:lnTo>
                      <a:pt x="22" y="181"/>
                    </a:lnTo>
                    <a:lnTo>
                      <a:pt x="22" y="103"/>
                    </a:lnTo>
                    <a:lnTo>
                      <a:pt x="0" y="103"/>
                    </a:lnTo>
                    <a:lnTo>
                      <a:pt x="0" y="64"/>
                    </a:lnTo>
                    <a:lnTo>
                      <a:pt x="22" y="64"/>
                    </a:lnTo>
                    <a:lnTo>
                      <a:pt x="22" y="27"/>
                    </a:lnTo>
                    <a:lnTo>
                      <a:pt x="71" y="0"/>
                    </a:lnTo>
                    <a:lnTo>
                      <a:pt x="71" y="64"/>
                    </a:lnTo>
                    <a:lnTo>
                      <a:pt x="104" y="6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13" name="Freeform 141"/>
              <p:cNvSpPr>
                <a:spLocks/>
              </p:cNvSpPr>
              <p:nvPr/>
            </p:nvSpPr>
            <p:spPr bwMode="auto">
              <a:xfrm>
                <a:off x="2480" y="3213"/>
                <a:ext cx="41" cy="63"/>
              </a:xfrm>
              <a:custGeom>
                <a:avLst/>
                <a:gdLst/>
                <a:ahLst/>
                <a:cxnLst>
                  <a:cxn ang="0">
                    <a:pos x="48" y="0"/>
                  </a:cxn>
                  <a:cxn ang="0">
                    <a:pos x="48" y="93"/>
                  </a:cxn>
                  <a:cxn ang="0">
                    <a:pos x="54" y="87"/>
                  </a:cxn>
                  <a:cxn ang="0">
                    <a:pos x="60" y="81"/>
                  </a:cxn>
                  <a:cxn ang="0">
                    <a:pos x="66" y="76"/>
                  </a:cxn>
                  <a:cxn ang="0">
                    <a:pos x="74" y="72"/>
                  </a:cxn>
                  <a:cxn ang="0">
                    <a:pos x="81" y="70"/>
                  </a:cxn>
                  <a:cxn ang="0">
                    <a:pos x="88" y="67"/>
                  </a:cxn>
                  <a:cxn ang="0">
                    <a:pos x="96" y="66"/>
                  </a:cxn>
                  <a:cxn ang="0">
                    <a:pos x="104" y="66"/>
                  </a:cxn>
                  <a:cxn ang="0">
                    <a:pos x="112" y="66"/>
                  </a:cxn>
                  <a:cxn ang="0">
                    <a:pos x="120" y="67"/>
                  </a:cxn>
                  <a:cxn ang="0">
                    <a:pos x="128" y="70"/>
                  </a:cxn>
                  <a:cxn ang="0">
                    <a:pos x="134" y="72"/>
                  </a:cxn>
                  <a:cxn ang="0">
                    <a:pos x="141" y="75"/>
                  </a:cxn>
                  <a:cxn ang="0">
                    <a:pos x="146" y="79"/>
                  </a:cxn>
                  <a:cxn ang="0">
                    <a:pos x="150" y="83"/>
                  </a:cxn>
                  <a:cxn ang="0">
                    <a:pos x="154" y="88"/>
                  </a:cxn>
                  <a:cxn ang="0">
                    <a:pos x="160" y="98"/>
                  </a:cxn>
                  <a:cxn ang="0">
                    <a:pos x="163" y="109"/>
                  </a:cxn>
                  <a:cxn ang="0">
                    <a:pos x="166" y="123"/>
                  </a:cxn>
                  <a:cxn ang="0">
                    <a:pos x="166" y="146"/>
                  </a:cxn>
                  <a:cxn ang="0">
                    <a:pos x="166" y="253"/>
                  </a:cxn>
                  <a:cxn ang="0">
                    <a:pos x="117" y="253"/>
                  </a:cxn>
                  <a:cxn ang="0">
                    <a:pos x="117" y="156"/>
                  </a:cxn>
                  <a:cxn ang="0">
                    <a:pos x="117" y="132"/>
                  </a:cxn>
                  <a:cxn ang="0">
                    <a:pos x="115" y="119"/>
                  </a:cxn>
                  <a:cxn ang="0">
                    <a:pos x="111" y="113"/>
                  </a:cxn>
                  <a:cxn ang="0">
                    <a:pos x="105" y="108"/>
                  </a:cxn>
                  <a:cxn ang="0">
                    <a:pos x="102" y="105"/>
                  </a:cxn>
                  <a:cxn ang="0">
                    <a:pos x="98" y="104"/>
                  </a:cxn>
                  <a:cxn ang="0">
                    <a:pos x="92" y="102"/>
                  </a:cxn>
                  <a:cxn ang="0">
                    <a:pos x="87" y="102"/>
                  </a:cxn>
                  <a:cxn ang="0">
                    <a:pos x="82" y="102"/>
                  </a:cxn>
                  <a:cxn ang="0">
                    <a:pos x="77" y="104"/>
                  </a:cxn>
                  <a:cxn ang="0">
                    <a:pos x="71" y="106"/>
                  </a:cxn>
                  <a:cxn ang="0">
                    <a:pos x="66" y="109"/>
                  </a:cxn>
                  <a:cxn ang="0">
                    <a:pos x="62" y="111"/>
                  </a:cxn>
                  <a:cxn ang="0">
                    <a:pos x="58" y="115"/>
                  </a:cxn>
                  <a:cxn ang="0">
                    <a:pos x="54" y="121"/>
                  </a:cxn>
                  <a:cxn ang="0">
                    <a:pos x="52" y="126"/>
                  </a:cxn>
                  <a:cxn ang="0">
                    <a:pos x="51" y="132"/>
                  </a:cxn>
                  <a:cxn ang="0">
                    <a:pos x="49" y="140"/>
                  </a:cxn>
                  <a:cxn ang="0">
                    <a:pos x="48" y="149"/>
                  </a:cxn>
                  <a:cxn ang="0">
                    <a:pos x="48" y="161"/>
                  </a:cxn>
                  <a:cxn ang="0">
                    <a:pos x="48" y="253"/>
                  </a:cxn>
                  <a:cxn ang="0">
                    <a:pos x="0" y="253"/>
                  </a:cxn>
                  <a:cxn ang="0">
                    <a:pos x="0" y="0"/>
                  </a:cxn>
                  <a:cxn ang="0">
                    <a:pos x="48" y="0"/>
                  </a:cxn>
                </a:cxnLst>
                <a:rect l="0" t="0" r="r" b="b"/>
                <a:pathLst>
                  <a:path w="166" h="253">
                    <a:moveTo>
                      <a:pt x="48" y="0"/>
                    </a:moveTo>
                    <a:lnTo>
                      <a:pt x="48" y="93"/>
                    </a:lnTo>
                    <a:lnTo>
                      <a:pt x="54" y="87"/>
                    </a:lnTo>
                    <a:lnTo>
                      <a:pt x="60" y="81"/>
                    </a:lnTo>
                    <a:lnTo>
                      <a:pt x="66" y="76"/>
                    </a:lnTo>
                    <a:lnTo>
                      <a:pt x="74" y="72"/>
                    </a:lnTo>
                    <a:lnTo>
                      <a:pt x="81" y="70"/>
                    </a:lnTo>
                    <a:lnTo>
                      <a:pt x="88" y="67"/>
                    </a:lnTo>
                    <a:lnTo>
                      <a:pt x="96" y="66"/>
                    </a:lnTo>
                    <a:lnTo>
                      <a:pt x="104" y="66"/>
                    </a:lnTo>
                    <a:lnTo>
                      <a:pt x="112" y="66"/>
                    </a:lnTo>
                    <a:lnTo>
                      <a:pt x="120" y="67"/>
                    </a:lnTo>
                    <a:lnTo>
                      <a:pt x="128" y="70"/>
                    </a:lnTo>
                    <a:lnTo>
                      <a:pt x="134" y="72"/>
                    </a:lnTo>
                    <a:lnTo>
                      <a:pt x="141" y="75"/>
                    </a:lnTo>
                    <a:lnTo>
                      <a:pt x="146" y="79"/>
                    </a:lnTo>
                    <a:lnTo>
                      <a:pt x="150" y="83"/>
                    </a:lnTo>
                    <a:lnTo>
                      <a:pt x="154" y="88"/>
                    </a:lnTo>
                    <a:lnTo>
                      <a:pt x="160" y="98"/>
                    </a:lnTo>
                    <a:lnTo>
                      <a:pt x="163" y="109"/>
                    </a:lnTo>
                    <a:lnTo>
                      <a:pt x="166" y="123"/>
                    </a:lnTo>
                    <a:lnTo>
                      <a:pt x="166" y="146"/>
                    </a:lnTo>
                    <a:lnTo>
                      <a:pt x="166" y="253"/>
                    </a:lnTo>
                    <a:lnTo>
                      <a:pt x="117" y="253"/>
                    </a:lnTo>
                    <a:lnTo>
                      <a:pt x="117" y="156"/>
                    </a:lnTo>
                    <a:lnTo>
                      <a:pt x="117" y="132"/>
                    </a:lnTo>
                    <a:lnTo>
                      <a:pt x="115" y="119"/>
                    </a:lnTo>
                    <a:lnTo>
                      <a:pt x="111" y="113"/>
                    </a:lnTo>
                    <a:lnTo>
                      <a:pt x="105" y="108"/>
                    </a:lnTo>
                    <a:lnTo>
                      <a:pt x="102" y="105"/>
                    </a:lnTo>
                    <a:lnTo>
                      <a:pt x="98" y="104"/>
                    </a:lnTo>
                    <a:lnTo>
                      <a:pt x="92" y="102"/>
                    </a:lnTo>
                    <a:lnTo>
                      <a:pt x="87" y="102"/>
                    </a:lnTo>
                    <a:lnTo>
                      <a:pt x="82" y="102"/>
                    </a:lnTo>
                    <a:lnTo>
                      <a:pt x="77" y="104"/>
                    </a:lnTo>
                    <a:lnTo>
                      <a:pt x="71" y="106"/>
                    </a:lnTo>
                    <a:lnTo>
                      <a:pt x="66" y="109"/>
                    </a:lnTo>
                    <a:lnTo>
                      <a:pt x="62" y="111"/>
                    </a:lnTo>
                    <a:lnTo>
                      <a:pt x="58" y="115"/>
                    </a:lnTo>
                    <a:lnTo>
                      <a:pt x="54" y="121"/>
                    </a:lnTo>
                    <a:lnTo>
                      <a:pt x="52" y="126"/>
                    </a:lnTo>
                    <a:lnTo>
                      <a:pt x="51" y="132"/>
                    </a:lnTo>
                    <a:lnTo>
                      <a:pt x="49" y="140"/>
                    </a:lnTo>
                    <a:lnTo>
                      <a:pt x="48" y="149"/>
                    </a:lnTo>
                    <a:lnTo>
                      <a:pt x="48" y="161"/>
                    </a:lnTo>
                    <a:lnTo>
                      <a:pt x="48" y="253"/>
                    </a:lnTo>
                    <a:lnTo>
                      <a:pt x="0" y="253"/>
                    </a:lnTo>
                    <a:lnTo>
                      <a:pt x="0" y="0"/>
                    </a:lnTo>
                    <a:lnTo>
                      <a:pt x="4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14" name="Freeform 142"/>
              <p:cNvSpPr>
                <a:spLocks noEditPoints="1"/>
              </p:cNvSpPr>
              <p:nvPr/>
            </p:nvSpPr>
            <p:spPr bwMode="auto">
              <a:xfrm>
                <a:off x="2530" y="3229"/>
                <a:ext cx="43" cy="48"/>
              </a:xfrm>
              <a:custGeom>
                <a:avLst/>
                <a:gdLst/>
                <a:ahLst/>
                <a:cxnLst>
                  <a:cxn ang="0">
                    <a:pos x="169" y="136"/>
                  </a:cxn>
                  <a:cxn ang="0">
                    <a:pos x="157" y="159"/>
                  </a:cxn>
                  <a:cxn ang="0">
                    <a:pos x="140" y="176"/>
                  </a:cxn>
                  <a:cxn ang="0">
                    <a:pos x="116" y="187"/>
                  </a:cxn>
                  <a:cxn ang="0">
                    <a:pos x="89" y="191"/>
                  </a:cxn>
                  <a:cxn ang="0">
                    <a:pos x="67" y="188"/>
                  </a:cxn>
                  <a:cxn ang="0">
                    <a:pos x="47" y="183"/>
                  </a:cxn>
                  <a:cxn ang="0">
                    <a:pos x="31" y="172"/>
                  </a:cxn>
                  <a:cxn ang="0">
                    <a:pos x="18" y="159"/>
                  </a:cxn>
                  <a:cxn ang="0">
                    <a:pos x="10" y="146"/>
                  </a:cxn>
                  <a:cxn ang="0">
                    <a:pos x="5" y="131"/>
                  </a:cxn>
                  <a:cxn ang="0">
                    <a:pos x="0" y="97"/>
                  </a:cxn>
                  <a:cxn ang="0">
                    <a:pos x="1" y="76"/>
                  </a:cxn>
                  <a:cxn ang="0">
                    <a:pos x="6" y="56"/>
                  </a:cxn>
                  <a:cxn ang="0">
                    <a:pos x="13" y="39"/>
                  </a:cxn>
                  <a:cxn ang="0">
                    <a:pos x="24" y="26"/>
                  </a:cxn>
                  <a:cxn ang="0">
                    <a:pos x="37" y="14"/>
                  </a:cxn>
                  <a:cxn ang="0">
                    <a:pos x="51" y="6"/>
                  </a:cxn>
                  <a:cxn ang="0">
                    <a:pos x="67" y="1"/>
                  </a:cxn>
                  <a:cxn ang="0">
                    <a:pos x="84" y="0"/>
                  </a:cxn>
                  <a:cxn ang="0">
                    <a:pos x="103" y="1"/>
                  </a:cxn>
                  <a:cxn ang="0">
                    <a:pos x="120" y="6"/>
                  </a:cxn>
                  <a:cxn ang="0">
                    <a:pos x="136" y="14"/>
                  </a:cxn>
                  <a:cxn ang="0">
                    <a:pos x="149" y="26"/>
                  </a:cxn>
                  <a:cxn ang="0">
                    <a:pos x="160" y="42"/>
                  </a:cxn>
                  <a:cxn ang="0">
                    <a:pos x="166" y="61"/>
                  </a:cxn>
                  <a:cxn ang="0">
                    <a:pos x="170" y="83"/>
                  </a:cxn>
                  <a:cxn ang="0">
                    <a:pos x="171" y="110"/>
                  </a:cxn>
                  <a:cxn ang="0">
                    <a:pos x="51" y="119"/>
                  </a:cxn>
                  <a:cxn ang="0">
                    <a:pos x="56" y="136"/>
                  </a:cxn>
                  <a:cxn ang="0">
                    <a:pos x="68" y="148"/>
                  </a:cxn>
                  <a:cxn ang="0">
                    <a:pos x="81" y="154"/>
                  </a:cxn>
                  <a:cxn ang="0">
                    <a:pos x="95" y="154"/>
                  </a:cxn>
                  <a:cxn ang="0">
                    <a:pos x="105" y="151"/>
                  </a:cxn>
                  <a:cxn ang="0">
                    <a:pos x="112" y="145"/>
                  </a:cxn>
                  <a:cxn ang="0">
                    <a:pos x="118" y="134"/>
                  </a:cxn>
                  <a:cxn ang="0">
                    <a:pos x="123" y="80"/>
                  </a:cxn>
                  <a:cxn ang="0">
                    <a:pos x="120" y="61"/>
                  </a:cxn>
                  <a:cxn ang="0">
                    <a:pos x="112" y="48"/>
                  </a:cxn>
                  <a:cxn ang="0">
                    <a:pos x="101" y="39"/>
                  </a:cxn>
                  <a:cxn ang="0">
                    <a:pos x="88" y="36"/>
                  </a:cxn>
                  <a:cxn ang="0">
                    <a:pos x="73" y="39"/>
                  </a:cxn>
                  <a:cxn ang="0">
                    <a:pos x="61" y="48"/>
                  </a:cxn>
                  <a:cxn ang="0">
                    <a:pos x="54" y="61"/>
                  </a:cxn>
                  <a:cxn ang="0">
                    <a:pos x="51" y="80"/>
                  </a:cxn>
                </a:cxnLst>
                <a:rect l="0" t="0" r="r" b="b"/>
                <a:pathLst>
                  <a:path w="171" h="191">
                    <a:moveTo>
                      <a:pt x="120" y="128"/>
                    </a:moveTo>
                    <a:lnTo>
                      <a:pt x="169" y="136"/>
                    </a:lnTo>
                    <a:lnTo>
                      <a:pt x="163" y="149"/>
                    </a:lnTo>
                    <a:lnTo>
                      <a:pt x="157" y="159"/>
                    </a:lnTo>
                    <a:lnTo>
                      <a:pt x="149" y="168"/>
                    </a:lnTo>
                    <a:lnTo>
                      <a:pt x="140" y="176"/>
                    </a:lnTo>
                    <a:lnTo>
                      <a:pt x="128" y="183"/>
                    </a:lnTo>
                    <a:lnTo>
                      <a:pt x="116" y="187"/>
                    </a:lnTo>
                    <a:lnTo>
                      <a:pt x="103" y="189"/>
                    </a:lnTo>
                    <a:lnTo>
                      <a:pt x="89" y="191"/>
                    </a:lnTo>
                    <a:lnTo>
                      <a:pt x="77" y="189"/>
                    </a:lnTo>
                    <a:lnTo>
                      <a:pt x="67" y="188"/>
                    </a:lnTo>
                    <a:lnTo>
                      <a:pt x="56" y="185"/>
                    </a:lnTo>
                    <a:lnTo>
                      <a:pt x="47" y="183"/>
                    </a:lnTo>
                    <a:lnTo>
                      <a:pt x="39" y="179"/>
                    </a:lnTo>
                    <a:lnTo>
                      <a:pt x="31" y="172"/>
                    </a:lnTo>
                    <a:lnTo>
                      <a:pt x="25" y="167"/>
                    </a:lnTo>
                    <a:lnTo>
                      <a:pt x="18" y="159"/>
                    </a:lnTo>
                    <a:lnTo>
                      <a:pt x="14" y="153"/>
                    </a:lnTo>
                    <a:lnTo>
                      <a:pt x="10" y="146"/>
                    </a:lnTo>
                    <a:lnTo>
                      <a:pt x="8" y="138"/>
                    </a:lnTo>
                    <a:lnTo>
                      <a:pt x="5" y="131"/>
                    </a:lnTo>
                    <a:lnTo>
                      <a:pt x="1" y="115"/>
                    </a:lnTo>
                    <a:lnTo>
                      <a:pt x="0" y="97"/>
                    </a:lnTo>
                    <a:lnTo>
                      <a:pt x="0" y="85"/>
                    </a:lnTo>
                    <a:lnTo>
                      <a:pt x="1" y="76"/>
                    </a:lnTo>
                    <a:lnTo>
                      <a:pt x="4" y="65"/>
                    </a:lnTo>
                    <a:lnTo>
                      <a:pt x="6" y="56"/>
                    </a:lnTo>
                    <a:lnTo>
                      <a:pt x="9" y="47"/>
                    </a:lnTo>
                    <a:lnTo>
                      <a:pt x="13" y="39"/>
                    </a:lnTo>
                    <a:lnTo>
                      <a:pt x="18" y="32"/>
                    </a:lnTo>
                    <a:lnTo>
                      <a:pt x="24" y="26"/>
                    </a:lnTo>
                    <a:lnTo>
                      <a:pt x="30" y="19"/>
                    </a:lnTo>
                    <a:lnTo>
                      <a:pt x="37" y="14"/>
                    </a:lnTo>
                    <a:lnTo>
                      <a:pt x="43" y="10"/>
                    </a:lnTo>
                    <a:lnTo>
                      <a:pt x="51" y="6"/>
                    </a:lnTo>
                    <a:lnTo>
                      <a:pt x="59" y="4"/>
                    </a:lnTo>
                    <a:lnTo>
                      <a:pt x="67" y="1"/>
                    </a:lnTo>
                    <a:lnTo>
                      <a:pt x="76" y="0"/>
                    </a:lnTo>
                    <a:lnTo>
                      <a:pt x="84" y="0"/>
                    </a:lnTo>
                    <a:lnTo>
                      <a:pt x="94" y="0"/>
                    </a:lnTo>
                    <a:lnTo>
                      <a:pt x="103" y="1"/>
                    </a:lnTo>
                    <a:lnTo>
                      <a:pt x="112" y="4"/>
                    </a:lnTo>
                    <a:lnTo>
                      <a:pt x="120" y="6"/>
                    </a:lnTo>
                    <a:lnTo>
                      <a:pt x="128" y="10"/>
                    </a:lnTo>
                    <a:lnTo>
                      <a:pt x="136" y="14"/>
                    </a:lnTo>
                    <a:lnTo>
                      <a:pt x="143" y="21"/>
                    </a:lnTo>
                    <a:lnTo>
                      <a:pt x="149" y="26"/>
                    </a:lnTo>
                    <a:lnTo>
                      <a:pt x="154" y="34"/>
                    </a:lnTo>
                    <a:lnTo>
                      <a:pt x="160" y="42"/>
                    </a:lnTo>
                    <a:lnTo>
                      <a:pt x="163" y="51"/>
                    </a:lnTo>
                    <a:lnTo>
                      <a:pt x="166" y="61"/>
                    </a:lnTo>
                    <a:lnTo>
                      <a:pt x="169" y="72"/>
                    </a:lnTo>
                    <a:lnTo>
                      <a:pt x="170" y="83"/>
                    </a:lnTo>
                    <a:lnTo>
                      <a:pt x="171" y="95"/>
                    </a:lnTo>
                    <a:lnTo>
                      <a:pt x="171" y="110"/>
                    </a:lnTo>
                    <a:lnTo>
                      <a:pt x="50" y="110"/>
                    </a:lnTo>
                    <a:lnTo>
                      <a:pt x="51" y="119"/>
                    </a:lnTo>
                    <a:lnTo>
                      <a:pt x="54" y="128"/>
                    </a:lnTo>
                    <a:lnTo>
                      <a:pt x="56" y="136"/>
                    </a:lnTo>
                    <a:lnTo>
                      <a:pt x="61" y="142"/>
                    </a:lnTo>
                    <a:lnTo>
                      <a:pt x="68" y="148"/>
                    </a:lnTo>
                    <a:lnTo>
                      <a:pt x="75" y="151"/>
                    </a:lnTo>
                    <a:lnTo>
                      <a:pt x="81" y="154"/>
                    </a:lnTo>
                    <a:lnTo>
                      <a:pt x="89" y="154"/>
                    </a:lnTo>
                    <a:lnTo>
                      <a:pt x="95" y="154"/>
                    </a:lnTo>
                    <a:lnTo>
                      <a:pt x="99" y="153"/>
                    </a:lnTo>
                    <a:lnTo>
                      <a:pt x="105" y="151"/>
                    </a:lnTo>
                    <a:lnTo>
                      <a:pt x="109" y="149"/>
                    </a:lnTo>
                    <a:lnTo>
                      <a:pt x="112" y="145"/>
                    </a:lnTo>
                    <a:lnTo>
                      <a:pt x="115" y="140"/>
                    </a:lnTo>
                    <a:lnTo>
                      <a:pt x="118" y="134"/>
                    </a:lnTo>
                    <a:lnTo>
                      <a:pt x="120" y="128"/>
                    </a:lnTo>
                    <a:close/>
                    <a:moveTo>
                      <a:pt x="123" y="80"/>
                    </a:moveTo>
                    <a:lnTo>
                      <a:pt x="123" y="69"/>
                    </a:lnTo>
                    <a:lnTo>
                      <a:pt x="120" y="61"/>
                    </a:lnTo>
                    <a:lnTo>
                      <a:pt x="116" y="53"/>
                    </a:lnTo>
                    <a:lnTo>
                      <a:pt x="112" y="48"/>
                    </a:lnTo>
                    <a:lnTo>
                      <a:pt x="107" y="43"/>
                    </a:lnTo>
                    <a:lnTo>
                      <a:pt x="101" y="39"/>
                    </a:lnTo>
                    <a:lnTo>
                      <a:pt x="94" y="38"/>
                    </a:lnTo>
                    <a:lnTo>
                      <a:pt x="88" y="36"/>
                    </a:lnTo>
                    <a:lnTo>
                      <a:pt x="80" y="38"/>
                    </a:lnTo>
                    <a:lnTo>
                      <a:pt x="73" y="39"/>
                    </a:lnTo>
                    <a:lnTo>
                      <a:pt x="67" y="43"/>
                    </a:lnTo>
                    <a:lnTo>
                      <a:pt x="61" y="48"/>
                    </a:lnTo>
                    <a:lnTo>
                      <a:pt x="56" y="55"/>
                    </a:lnTo>
                    <a:lnTo>
                      <a:pt x="54" y="61"/>
                    </a:lnTo>
                    <a:lnTo>
                      <a:pt x="51" y="70"/>
                    </a:lnTo>
                    <a:lnTo>
                      <a:pt x="51" y="80"/>
                    </a:lnTo>
                    <a:lnTo>
                      <a:pt x="123" y="8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15" name="Freeform 143"/>
              <p:cNvSpPr>
                <a:spLocks noEditPoints="1"/>
              </p:cNvSpPr>
              <p:nvPr/>
            </p:nvSpPr>
            <p:spPr bwMode="auto">
              <a:xfrm>
                <a:off x="2583" y="3213"/>
                <a:ext cx="44" cy="64"/>
              </a:xfrm>
              <a:custGeom>
                <a:avLst/>
                <a:gdLst/>
                <a:ahLst/>
                <a:cxnLst>
                  <a:cxn ang="0">
                    <a:pos x="0" y="0"/>
                  </a:cxn>
                  <a:cxn ang="0">
                    <a:pos x="49" y="91"/>
                  </a:cxn>
                  <a:cxn ang="0">
                    <a:pos x="60" y="80"/>
                  </a:cxn>
                  <a:cxn ang="0">
                    <a:pos x="72" y="72"/>
                  </a:cxn>
                  <a:cxn ang="0">
                    <a:pos x="87" y="67"/>
                  </a:cxn>
                  <a:cxn ang="0">
                    <a:pos x="101" y="66"/>
                  </a:cxn>
                  <a:cxn ang="0">
                    <a:pos x="117" y="67"/>
                  </a:cxn>
                  <a:cxn ang="0">
                    <a:pos x="132" y="72"/>
                  </a:cxn>
                  <a:cxn ang="0">
                    <a:pos x="145" y="79"/>
                  </a:cxn>
                  <a:cxn ang="0">
                    <a:pos x="157" y="89"/>
                  </a:cxn>
                  <a:cxn ang="0">
                    <a:pos x="166" y="104"/>
                  </a:cxn>
                  <a:cxn ang="0">
                    <a:pos x="173" y="119"/>
                  </a:cxn>
                  <a:cxn ang="0">
                    <a:pos x="177" y="138"/>
                  </a:cxn>
                  <a:cxn ang="0">
                    <a:pos x="178" y="159"/>
                  </a:cxn>
                  <a:cxn ang="0">
                    <a:pos x="177" y="181"/>
                  </a:cxn>
                  <a:cxn ang="0">
                    <a:pos x="173" y="200"/>
                  </a:cxn>
                  <a:cxn ang="0">
                    <a:pos x="166" y="217"/>
                  </a:cxn>
                  <a:cxn ang="0">
                    <a:pos x="156" y="232"/>
                  </a:cxn>
                  <a:cxn ang="0">
                    <a:pos x="144" y="242"/>
                  </a:cxn>
                  <a:cxn ang="0">
                    <a:pos x="131" y="250"/>
                  </a:cxn>
                  <a:cxn ang="0">
                    <a:pos x="117" y="255"/>
                  </a:cxn>
                  <a:cxn ang="0">
                    <a:pos x="102" y="257"/>
                  </a:cxn>
                  <a:cxn ang="0">
                    <a:pos x="87" y="254"/>
                  </a:cxn>
                  <a:cxn ang="0">
                    <a:pos x="71" y="249"/>
                  </a:cxn>
                  <a:cxn ang="0">
                    <a:pos x="56" y="238"/>
                  </a:cxn>
                  <a:cxn ang="0">
                    <a:pos x="45" y="225"/>
                  </a:cxn>
                  <a:cxn ang="0">
                    <a:pos x="0" y="253"/>
                  </a:cxn>
                  <a:cxn ang="0">
                    <a:pos x="49" y="170"/>
                  </a:cxn>
                  <a:cxn ang="0">
                    <a:pos x="53" y="191"/>
                  </a:cxn>
                  <a:cxn ang="0">
                    <a:pos x="63" y="207"/>
                  </a:cxn>
                  <a:cxn ang="0">
                    <a:pos x="80" y="217"/>
                  </a:cxn>
                  <a:cxn ang="0">
                    <a:pos x="98" y="217"/>
                  </a:cxn>
                  <a:cxn ang="0">
                    <a:pos x="111" y="211"/>
                  </a:cxn>
                  <a:cxn ang="0">
                    <a:pos x="122" y="197"/>
                  </a:cxn>
                  <a:cxn ang="0">
                    <a:pos x="128" y="176"/>
                  </a:cxn>
                  <a:cxn ang="0">
                    <a:pos x="128" y="147"/>
                  </a:cxn>
                  <a:cxn ang="0">
                    <a:pos x="122" y="125"/>
                  </a:cxn>
                  <a:cxn ang="0">
                    <a:pos x="111" y="110"/>
                  </a:cxn>
                  <a:cxn ang="0">
                    <a:pos x="97" y="104"/>
                  </a:cxn>
                  <a:cxn ang="0">
                    <a:pos x="80" y="104"/>
                  </a:cxn>
                  <a:cxn ang="0">
                    <a:pos x="66" y="110"/>
                  </a:cxn>
                  <a:cxn ang="0">
                    <a:pos x="54" y="123"/>
                  </a:cxn>
                  <a:cxn ang="0">
                    <a:pos x="49" y="144"/>
                  </a:cxn>
                </a:cxnLst>
                <a:rect l="0" t="0" r="r" b="b"/>
                <a:pathLst>
                  <a:path w="178" h="257">
                    <a:moveTo>
                      <a:pt x="0" y="253"/>
                    </a:moveTo>
                    <a:lnTo>
                      <a:pt x="0" y="0"/>
                    </a:lnTo>
                    <a:lnTo>
                      <a:pt x="49" y="0"/>
                    </a:lnTo>
                    <a:lnTo>
                      <a:pt x="49" y="91"/>
                    </a:lnTo>
                    <a:lnTo>
                      <a:pt x="54" y="85"/>
                    </a:lnTo>
                    <a:lnTo>
                      <a:pt x="60" y="80"/>
                    </a:lnTo>
                    <a:lnTo>
                      <a:pt x="66" y="76"/>
                    </a:lnTo>
                    <a:lnTo>
                      <a:pt x="72" y="72"/>
                    </a:lnTo>
                    <a:lnTo>
                      <a:pt x="80" y="70"/>
                    </a:lnTo>
                    <a:lnTo>
                      <a:pt x="87" y="67"/>
                    </a:lnTo>
                    <a:lnTo>
                      <a:pt x="93" y="66"/>
                    </a:lnTo>
                    <a:lnTo>
                      <a:pt x="101" y="66"/>
                    </a:lnTo>
                    <a:lnTo>
                      <a:pt x="109" y="66"/>
                    </a:lnTo>
                    <a:lnTo>
                      <a:pt x="117" y="67"/>
                    </a:lnTo>
                    <a:lnTo>
                      <a:pt x="124" y="70"/>
                    </a:lnTo>
                    <a:lnTo>
                      <a:pt x="132" y="72"/>
                    </a:lnTo>
                    <a:lnTo>
                      <a:pt x="139" y="75"/>
                    </a:lnTo>
                    <a:lnTo>
                      <a:pt x="145" y="79"/>
                    </a:lnTo>
                    <a:lnTo>
                      <a:pt x="151" y="84"/>
                    </a:lnTo>
                    <a:lnTo>
                      <a:pt x="157" y="89"/>
                    </a:lnTo>
                    <a:lnTo>
                      <a:pt x="162" y="96"/>
                    </a:lnTo>
                    <a:lnTo>
                      <a:pt x="166" y="104"/>
                    </a:lnTo>
                    <a:lnTo>
                      <a:pt x="170" y="111"/>
                    </a:lnTo>
                    <a:lnTo>
                      <a:pt x="173" y="119"/>
                    </a:lnTo>
                    <a:lnTo>
                      <a:pt x="176" y="128"/>
                    </a:lnTo>
                    <a:lnTo>
                      <a:pt x="177" y="138"/>
                    </a:lnTo>
                    <a:lnTo>
                      <a:pt x="178" y="148"/>
                    </a:lnTo>
                    <a:lnTo>
                      <a:pt x="178" y="159"/>
                    </a:lnTo>
                    <a:lnTo>
                      <a:pt x="178" y="170"/>
                    </a:lnTo>
                    <a:lnTo>
                      <a:pt x="177" y="181"/>
                    </a:lnTo>
                    <a:lnTo>
                      <a:pt x="176" y="191"/>
                    </a:lnTo>
                    <a:lnTo>
                      <a:pt x="173" y="200"/>
                    </a:lnTo>
                    <a:lnTo>
                      <a:pt x="170" y="210"/>
                    </a:lnTo>
                    <a:lnTo>
                      <a:pt x="166" y="217"/>
                    </a:lnTo>
                    <a:lnTo>
                      <a:pt x="161" y="224"/>
                    </a:lnTo>
                    <a:lnTo>
                      <a:pt x="156" y="232"/>
                    </a:lnTo>
                    <a:lnTo>
                      <a:pt x="151" y="237"/>
                    </a:lnTo>
                    <a:lnTo>
                      <a:pt x="144" y="242"/>
                    </a:lnTo>
                    <a:lnTo>
                      <a:pt x="138" y="246"/>
                    </a:lnTo>
                    <a:lnTo>
                      <a:pt x="131" y="250"/>
                    </a:lnTo>
                    <a:lnTo>
                      <a:pt x="124" y="253"/>
                    </a:lnTo>
                    <a:lnTo>
                      <a:pt x="117" y="255"/>
                    </a:lnTo>
                    <a:lnTo>
                      <a:pt x="110" y="257"/>
                    </a:lnTo>
                    <a:lnTo>
                      <a:pt x="102" y="257"/>
                    </a:lnTo>
                    <a:lnTo>
                      <a:pt x="94" y="255"/>
                    </a:lnTo>
                    <a:lnTo>
                      <a:pt x="87" y="254"/>
                    </a:lnTo>
                    <a:lnTo>
                      <a:pt x="79" y="251"/>
                    </a:lnTo>
                    <a:lnTo>
                      <a:pt x="71" y="249"/>
                    </a:lnTo>
                    <a:lnTo>
                      <a:pt x="63" y="245"/>
                    </a:lnTo>
                    <a:lnTo>
                      <a:pt x="56" y="238"/>
                    </a:lnTo>
                    <a:lnTo>
                      <a:pt x="50" y="233"/>
                    </a:lnTo>
                    <a:lnTo>
                      <a:pt x="45" y="225"/>
                    </a:lnTo>
                    <a:lnTo>
                      <a:pt x="45" y="253"/>
                    </a:lnTo>
                    <a:lnTo>
                      <a:pt x="0" y="253"/>
                    </a:lnTo>
                    <a:close/>
                    <a:moveTo>
                      <a:pt x="47" y="157"/>
                    </a:moveTo>
                    <a:lnTo>
                      <a:pt x="49" y="170"/>
                    </a:lnTo>
                    <a:lnTo>
                      <a:pt x="50" y="182"/>
                    </a:lnTo>
                    <a:lnTo>
                      <a:pt x="53" y="191"/>
                    </a:lnTo>
                    <a:lnTo>
                      <a:pt x="56" y="199"/>
                    </a:lnTo>
                    <a:lnTo>
                      <a:pt x="63" y="207"/>
                    </a:lnTo>
                    <a:lnTo>
                      <a:pt x="71" y="214"/>
                    </a:lnTo>
                    <a:lnTo>
                      <a:pt x="80" y="217"/>
                    </a:lnTo>
                    <a:lnTo>
                      <a:pt x="90" y="219"/>
                    </a:lnTo>
                    <a:lnTo>
                      <a:pt x="98" y="217"/>
                    </a:lnTo>
                    <a:lnTo>
                      <a:pt x="105" y="215"/>
                    </a:lnTo>
                    <a:lnTo>
                      <a:pt x="111" y="211"/>
                    </a:lnTo>
                    <a:lnTo>
                      <a:pt x="118" y="204"/>
                    </a:lnTo>
                    <a:lnTo>
                      <a:pt x="122" y="197"/>
                    </a:lnTo>
                    <a:lnTo>
                      <a:pt x="126" y="187"/>
                    </a:lnTo>
                    <a:lnTo>
                      <a:pt x="128" y="176"/>
                    </a:lnTo>
                    <a:lnTo>
                      <a:pt x="128" y="161"/>
                    </a:lnTo>
                    <a:lnTo>
                      <a:pt x="128" y="147"/>
                    </a:lnTo>
                    <a:lnTo>
                      <a:pt x="126" y="135"/>
                    </a:lnTo>
                    <a:lnTo>
                      <a:pt x="122" y="125"/>
                    </a:lnTo>
                    <a:lnTo>
                      <a:pt x="118" y="117"/>
                    </a:lnTo>
                    <a:lnTo>
                      <a:pt x="111" y="110"/>
                    </a:lnTo>
                    <a:lnTo>
                      <a:pt x="105" y="106"/>
                    </a:lnTo>
                    <a:lnTo>
                      <a:pt x="97" y="104"/>
                    </a:lnTo>
                    <a:lnTo>
                      <a:pt x="88" y="102"/>
                    </a:lnTo>
                    <a:lnTo>
                      <a:pt x="80" y="104"/>
                    </a:lnTo>
                    <a:lnTo>
                      <a:pt x="72" y="106"/>
                    </a:lnTo>
                    <a:lnTo>
                      <a:pt x="66" y="110"/>
                    </a:lnTo>
                    <a:lnTo>
                      <a:pt x="59" y="115"/>
                    </a:lnTo>
                    <a:lnTo>
                      <a:pt x="54" y="123"/>
                    </a:lnTo>
                    <a:lnTo>
                      <a:pt x="51" y="134"/>
                    </a:lnTo>
                    <a:lnTo>
                      <a:pt x="49" y="144"/>
                    </a:lnTo>
                    <a:lnTo>
                      <a:pt x="47" y="15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16" name="Freeform 144"/>
              <p:cNvSpPr>
                <a:spLocks noEditPoints="1"/>
              </p:cNvSpPr>
              <p:nvPr/>
            </p:nvSpPr>
            <p:spPr bwMode="auto">
              <a:xfrm>
                <a:off x="2634" y="3229"/>
                <a:ext cx="47" cy="48"/>
              </a:xfrm>
              <a:custGeom>
                <a:avLst/>
                <a:gdLst/>
                <a:ahLst/>
                <a:cxnLst>
                  <a:cxn ang="0">
                    <a:pos x="0" y="81"/>
                  </a:cxn>
                  <a:cxn ang="0">
                    <a:pos x="6" y="57"/>
                  </a:cxn>
                  <a:cxn ang="0">
                    <a:pos x="18" y="35"/>
                  </a:cxn>
                  <a:cxn ang="0">
                    <a:pos x="35" y="18"/>
                  </a:cxn>
                  <a:cxn ang="0">
                    <a:pos x="56" y="6"/>
                  </a:cxn>
                  <a:cxn ang="0">
                    <a:pos x="81" y="0"/>
                  </a:cxn>
                  <a:cxn ang="0">
                    <a:pos x="103" y="0"/>
                  </a:cxn>
                  <a:cxn ang="0">
                    <a:pos x="123" y="4"/>
                  </a:cxn>
                  <a:cxn ang="0">
                    <a:pos x="140" y="10"/>
                  </a:cxn>
                  <a:cxn ang="0">
                    <a:pos x="154" y="21"/>
                  </a:cxn>
                  <a:cxn ang="0">
                    <a:pos x="167" y="34"/>
                  </a:cxn>
                  <a:cxn ang="0">
                    <a:pos x="178" y="48"/>
                  </a:cxn>
                  <a:cxn ang="0">
                    <a:pos x="184" y="65"/>
                  </a:cxn>
                  <a:cxn ang="0">
                    <a:pos x="188" y="85"/>
                  </a:cxn>
                  <a:cxn ang="0">
                    <a:pos x="188" y="104"/>
                  </a:cxn>
                  <a:cxn ang="0">
                    <a:pos x="184" y="124"/>
                  </a:cxn>
                  <a:cxn ang="0">
                    <a:pos x="178" y="141"/>
                  </a:cxn>
                  <a:cxn ang="0">
                    <a:pos x="167" y="157"/>
                  </a:cxn>
                  <a:cxn ang="0">
                    <a:pos x="154" y="170"/>
                  </a:cxn>
                  <a:cxn ang="0">
                    <a:pos x="140" y="180"/>
                  </a:cxn>
                  <a:cxn ang="0">
                    <a:pos x="123" y="187"/>
                  </a:cxn>
                  <a:cxn ang="0">
                    <a:pos x="105" y="191"/>
                  </a:cxn>
                  <a:cxn ang="0">
                    <a:pos x="81" y="189"/>
                  </a:cxn>
                  <a:cxn ang="0">
                    <a:pos x="57" y="184"/>
                  </a:cxn>
                  <a:cxn ang="0">
                    <a:pos x="35" y="172"/>
                  </a:cxn>
                  <a:cxn ang="0">
                    <a:pos x="18" y="157"/>
                  </a:cxn>
                  <a:cxn ang="0">
                    <a:pos x="6" y="134"/>
                  </a:cxn>
                  <a:cxn ang="0">
                    <a:pos x="0" y="107"/>
                  </a:cxn>
                  <a:cxn ang="0">
                    <a:pos x="50" y="95"/>
                  </a:cxn>
                  <a:cxn ang="0">
                    <a:pos x="52" y="119"/>
                  </a:cxn>
                  <a:cxn ang="0">
                    <a:pos x="61" y="137"/>
                  </a:cxn>
                  <a:cxn ang="0">
                    <a:pos x="76" y="148"/>
                  </a:cxn>
                  <a:cxn ang="0">
                    <a:pos x="94" y="151"/>
                  </a:cxn>
                  <a:cxn ang="0">
                    <a:pos x="111" y="148"/>
                  </a:cxn>
                  <a:cxn ang="0">
                    <a:pos x="125" y="137"/>
                  </a:cxn>
                  <a:cxn ang="0">
                    <a:pos x="135" y="119"/>
                  </a:cxn>
                  <a:cxn ang="0">
                    <a:pos x="139" y="95"/>
                  </a:cxn>
                  <a:cxn ang="0">
                    <a:pos x="135" y="70"/>
                  </a:cxn>
                  <a:cxn ang="0">
                    <a:pos x="125" y="53"/>
                  </a:cxn>
                  <a:cxn ang="0">
                    <a:pos x="111" y="43"/>
                  </a:cxn>
                  <a:cxn ang="0">
                    <a:pos x="94" y="39"/>
                  </a:cxn>
                  <a:cxn ang="0">
                    <a:pos x="76" y="43"/>
                  </a:cxn>
                  <a:cxn ang="0">
                    <a:pos x="61" y="53"/>
                  </a:cxn>
                  <a:cxn ang="0">
                    <a:pos x="52" y="72"/>
                  </a:cxn>
                  <a:cxn ang="0">
                    <a:pos x="50" y="95"/>
                  </a:cxn>
                </a:cxnLst>
                <a:rect l="0" t="0" r="r" b="b"/>
                <a:pathLst>
                  <a:path w="188" h="191">
                    <a:moveTo>
                      <a:pt x="0" y="93"/>
                    </a:moveTo>
                    <a:lnTo>
                      <a:pt x="0" y="81"/>
                    </a:lnTo>
                    <a:lnTo>
                      <a:pt x="3" y="69"/>
                    </a:lnTo>
                    <a:lnTo>
                      <a:pt x="6" y="57"/>
                    </a:lnTo>
                    <a:lnTo>
                      <a:pt x="12" y="45"/>
                    </a:lnTo>
                    <a:lnTo>
                      <a:pt x="18" y="35"/>
                    </a:lnTo>
                    <a:lnTo>
                      <a:pt x="26" y="26"/>
                    </a:lnTo>
                    <a:lnTo>
                      <a:pt x="35" y="18"/>
                    </a:lnTo>
                    <a:lnTo>
                      <a:pt x="44" y="11"/>
                    </a:lnTo>
                    <a:lnTo>
                      <a:pt x="56" y="6"/>
                    </a:lnTo>
                    <a:lnTo>
                      <a:pt x="68" y="2"/>
                    </a:lnTo>
                    <a:lnTo>
                      <a:pt x="81" y="0"/>
                    </a:lnTo>
                    <a:lnTo>
                      <a:pt x="94" y="0"/>
                    </a:lnTo>
                    <a:lnTo>
                      <a:pt x="103" y="0"/>
                    </a:lnTo>
                    <a:lnTo>
                      <a:pt x="114" y="1"/>
                    </a:lnTo>
                    <a:lnTo>
                      <a:pt x="123" y="4"/>
                    </a:lnTo>
                    <a:lnTo>
                      <a:pt x="132" y="6"/>
                    </a:lnTo>
                    <a:lnTo>
                      <a:pt x="140" y="10"/>
                    </a:lnTo>
                    <a:lnTo>
                      <a:pt x="148" y="14"/>
                    </a:lnTo>
                    <a:lnTo>
                      <a:pt x="154" y="21"/>
                    </a:lnTo>
                    <a:lnTo>
                      <a:pt x="162" y="26"/>
                    </a:lnTo>
                    <a:lnTo>
                      <a:pt x="167" y="34"/>
                    </a:lnTo>
                    <a:lnTo>
                      <a:pt x="174" y="40"/>
                    </a:lnTo>
                    <a:lnTo>
                      <a:pt x="178" y="48"/>
                    </a:lnTo>
                    <a:lnTo>
                      <a:pt x="182" y="57"/>
                    </a:lnTo>
                    <a:lnTo>
                      <a:pt x="184" y="65"/>
                    </a:lnTo>
                    <a:lnTo>
                      <a:pt x="187" y="74"/>
                    </a:lnTo>
                    <a:lnTo>
                      <a:pt x="188" y="85"/>
                    </a:lnTo>
                    <a:lnTo>
                      <a:pt x="188" y="95"/>
                    </a:lnTo>
                    <a:lnTo>
                      <a:pt x="188" y="104"/>
                    </a:lnTo>
                    <a:lnTo>
                      <a:pt x="187" y="115"/>
                    </a:lnTo>
                    <a:lnTo>
                      <a:pt x="184" y="124"/>
                    </a:lnTo>
                    <a:lnTo>
                      <a:pt x="182" y="132"/>
                    </a:lnTo>
                    <a:lnTo>
                      <a:pt x="178" y="141"/>
                    </a:lnTo>
                    <a:lnTo>
                      <a:pt x="174" y="149"/>
                    </a:lnTo>
                    <a:lnTo>
                      <a:pt x="167" y="157"/>
                    </a:lnTo>
                    <a:lnTo>
                      <a:pt x="162" y="163"/>
                    </a:lnTo>
                    <a:lnTo>
                      <a:pt x="154" y="170"/>
                    </a:lnTo>
                    <a:lnTo>
                      <a:pt x="148" y="175"/>
                    </a:lnTo>
                    <a:lnTo>
                      <a:pt x="140" y="180"/>
                    </a:lnTo>
                    <a:lnTo>
                      <a:pt x="131" y="184"/>
                    </a:lnTo>
                    <a:lnTo>
                      <a:pt x="123" y="187"/>
                    </a:lnTo>
                    <a:lnTo>
                      <a:pt x="114" y="189"/>
                    </a:lnTo>
                    <a:lnTo>
                      <a:pt x="105" y="191"/>
                    </a:lnTo>
                    <a:lnTo>
                      <a:pt x="94" y="191"/>
                    </a:lnTo>
                    <a:lnTo>
                      <a:pt x="81" y="189"/>
                    </a:lnTo>
                    <a:lnTo>
                      <a:pt x="69" y="188"/>
                    </a:lnTo>
                    <a:lnTo>
                      <a:pt x="57" y="184"/>
                    </a:lnTo>
                    <a:lnTo>
                      <a:pt x="46" y="179"/>
                    </a:lnTo>
                    <a:lnTo>
                      <a:pt x="35" y="172"/>
                    </a:lnTo>
                    <a:lnTo>
                      <a:pt x="26" y="165"/>
                    </a:lnTo>
                    <a:lnTo>
                      <a:pt x="18" y="157"/>
                    </a:lnTo>
                    <a:lnTo>
                      <a:pt x="12" y="146"/>
                    </a:lnTo>
                    <a:lnTo>
                      <a:pt x="6" y="134"/>
                    </a:lnTo>
                    <a:lnTo>
                      <a:pt x="3" y="121"/>
                    </a:lnTo>
                    <a:lnTo>
                      <a:pt x="0" y="107"/>
                    </a:lnTo>
                    <a:lnTo>
                      <a:pt x="0" y="93"/>
                    </a:lnTo>
                    <a:close/>
                    <a:moveTo>
                      <a:pt x="50" y="95"/>
                    </a:moveTo>
                    <a:lnTo>
                      <a:pt x="50" y="108"/>
                    </a:lnTo>
                    <a:lnTo>
                      <a:pt x="52" y="119"/>
                    </a:lnTo>
                    <a:lnTo>
                      <a:pt x="56" y="129"/>
                    </a:lnTo>
                    <a:lnTo>
                      <a:pt x="61" y="137"/>
                    </a:lnTo>
                    <a:lnTo>
                      <a:pt x="69" y="144"/>
                    </a:lnTo>
                    <a:lnTo>
                      <a:pt x="76" y="148"/>
                    </a:lnTo>
                    <a:lnTo>
                      <a:pt x="85" y="150"/>
                    </a:lnTo>
                    <a:lnTo>
                      <a:pt x="94" y="151"/>
                    </a:lnTo>
                    <a:lnTo>
                      <a:pt x="103" y="150"/>
                    </a:lnTo>
                    <a:lnTo>
                      <a:pt x="111" y="148"/>
                    </a:lnTo>
                    <a:lnTo>
                      <a:pt x="119" y="144"/>
                    </a:lnTo>
                    <a:lnTo>
                      <a:pt x="125" y="137"/>
                    </a:lnTo>
                    <a:lnTo>
                      <a:pt x="131" y="129"/>
                    </a:lnTo>
                    <a:lnTo>
                      <a:pt x="135" y="119"/>
                    </a:lnTo>
                    <a:lnTo>
                      <a:pt x="137" y="108"/>
                    </a:lnTo>
                    <a:lnTo>
                      <a:pt x="139" y="95"/>
                    </a:lnTo>
                    <a:lnTo>
                      <a:pt x="137" y="82"/>
                    </a:lnTo>
                    <a:lnTo>
                      <a:pt x="135" y="70"/>
                    </a:lnTo>
                    <a:lnTo>
                      <a:pt x="131" y="61"/>
                    </a:lnTo>
                    <a:lnTo>
                      <a:pt x="125" y="53"/>
                    </a:lnTo>
                    <a:lnTo>
                      <a:pt x="119" y="47"/>
                    </a:lnTo>
                    <a:lnTo>
                      <a:pt x="111" y="43"/>
                    </a:lnTo>
                    <a:lnTo>
                      <a:pt x="103" y="40"/>
                    </a:lnTo>
                    <a:lnTo>
                      <a:pt x="94" y="39"/>
                    </a:lnTo>
                    <a:lnTo>
                      <a:pt x="85" y="40"/>
                    </a:lnTo>
                    <a:lnTo>
                      <a:pt x="76" y="43"/>
                    </a:lnTo>
                    <a:lnTo>
                      <a:pt x="69" y="47"/>
                    </a:lnTo>
                    <a:lnTo>
                      <a:pt x="61" y="53"/>
                    </a:lnTo>
                    <a:lnTo>
                      <a:pt x="56" y="61"/>
                    </a:lnTo>
                    <a:lnTo>
                      <a:pt x="52" y="72"/>
                    </a:lnTo>
                    <a:lnTo>
                      <a:pt x="50" y="82"/>
                    </a:lnTo>
                    <a:lnTo>
                      <a:pt x="50" y="9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17" name="Freeform 145"/>
              <p:cNvSpPr>
                <a:spLocks noEditPoints="1"/>
              </p:cNvSpPr>
              <p:nvPr/>
            </p:nvSpPr>
            <p:spPr bwMode="auto">
              <a:xfrm>
                <a:off x="2688" y="3229"/>
                <a:ext cx="43" cy="48"/>
              </a:xfrm>
              <a:custGeom>
                <a:avLst/>
                <a:gdLst/>
                <a:ahLst/>
                <a:cxnLst>
                  <a:cxn ang="0">
                    <a:pos x="5" y="52"/>
                  </a:cxn>
                  <a:cxn ang="0">
                    <a:pos x="16" y="28"/>
                  </a:cxn>
                  <a:cxn ang="0">
                    <a:pos x="31" y="13"/>
                  </a:cxn>
                  <a:cxn ang="0">
                    <a:pos x="54" y="2"/>
                  </a:cxn>
                  <a:cxn ang="0">
                    <a:pos x="85" y="0"/>
                  </a:cxn>
                  <a:cxn ang="0">
                    <a:pos x="113" y="1"/>
                  </a:cxn>
                  <a:cxn ang="0">
                    <a:pos x="134" y="8"/>
                  </a:cxn>
                  <a:cxn ang="0">
                    <a:pos x="147" y="15"/>
                  </a:cxn>
                  <a:cxn ang="0">
                    <a:pos x="156" y="27"/>
                  </a:cxn>
                  <a:cxn ang="0">
                    <a:pos x="160" y="43"/>
                  </a:cxn>
                  <a:cxn ang="0">
                    <a:pos x="162" y="70"/>
                  </a:cxn>
                  <a:cxn ang="0">
                    <a:pos x="162" y="148"/>
                  </a:cxn>
                  <a:cxn ang="0">
                    <a:pos x="168" y="174"/>
                  </a:cxn>
                  <a:cxn ang="0">
                    <a:pos x="124" y="187"/>
                  </a:cxn>
                  <a:cxn ang="0">
                    <a:pos x="120" y="172"/>
                  </a:cxn>
                  <a:cxn ang="0">
                    <a:pos x="118" y="166"/>
                  </a:cxn>
                  <a:cxn ang="0">
                    <a:pos x="105" y="176"/>
                  </a:cxn>
                  <a:cxn ang="0">
                    <a:pos x="92" y="184"/>
                  </a:cxn>
                  <a:cxn ang="0">
                    <a:pos x="77" y="189"/>
                  </a:cxn>
                  <a:cxn ang="0">
                    <a:pos x="62" y="191"/>
                  </a:cxn>
                  <a:cxn ang="0">
                    <a:pos x="35" y="187"/>
                  </a:cxn>
                  <a:cxn ang="0">
                    <a:pos x="17" y="175"/>
                  </a:cxn>
                  <a:cxn ang="0">
                    <a:pos x="4" y="158"/>
                  </a:cxn>
                  <a:cxn ang="0">
                    <a:pos x="0" y="137"/>
                  </a:cxn>
                  <a:cxn ang="0">
                    <a:pos x="3" y="121"/>
                  </a:cxn>
                  <a:cxn ang="0">
                    <a:pos x="8" y="108"/>
                  </a:cxn>
                  <a:cxn ang="0">
                    <a:pos x="17" y="98"/>
                  </a:cxn>
                  <a:cxn ang="0">
                    <a:pos x="29" y="90"/>
                  </a:cxn>
                  <a:cxn ang="0">
                    <a:pos x="67" y="80"/>
                  </a:cxn>
                  <a:cxn ang="0">
                    <a:pos x="96" y="73"/>
                  </a:cxn>
                  <a:cxn ang="0">
                    <a:pos x="114" y="68"/>
                  </a:cxn>
                  <a:cxn ang="0">
                    <a:pos x="114" y="56"/>
                  </a:cxn>
                  <a:cxn ang="0">
                    <a:pos x="110" y="45"/>
                  </a:cxn>
                  <a:cxn ang="0">
                    <a:pos x="103" y="40"/>
                  </a:cxn>
                  <a:cxn ang="0">
                    <a:pos x="90" y="36"/>
                  </a:cxn>
                  <a:cxn ang="0">
                    <a:pos x="75" y="36"/>
                  </a:cxn>
                  <a:cxn ang="0">
                    <a:pos x="66" y="39"/>
                  </a:cxn>
                  <a:cxn ang="0">
                    <a:pos x="58" y="44"/>
                  </a:cxn>
                  <a:cxn ang="0">
                    <a:pos x="52" y="53"/>
                  </a:cxn>
                  <a:cxn ang="0">
                    <a:pos x="114" y="99"/>
                  </a:cxn>
                  <a:cxn ang="0">
                    <a:pos x="85" y="106"/>
                  </a:cxn>
                  <a:cxn ang="0">
                    <a:pos x="59" y="115"/>
                  </a:cxn>
                  <a:cxn ang="0">
                    <a:pos x="51" y="123"/>
                  </a:cxn>
                  <a:cxn ang="0">
                    <a:pos x="49" y="132"/>
                  </a:cxn>
                  <a:cxn ang="0">
                    <a:pos x="51" y="141"/>
                  </a:cxn>
                  <a:cxn ang="0">
                    <a:pos x="56" y="149"/>
                  </a:cxn>
                  <a:cxn ang="0">
                    <a:pos x="66" y="154"/>
                  </a:cxn>
                  <a:cxn ang="0">
                    <a:pos x="76" y="157"/>
                  </a:cxn>
                  <a:cxn ang="0">
                    <a:pos x="89" y="154"/>
                  </a:cxn>
                  <a:cxn ang="0">
                    <a:pos x="101" y="148"/>
                  </a:cxn>
                  <a:cxn ang="0">
                    <a:pos x="109" y="141"/>
                  </a:cxn>
                  <a:cxn ang="0">
                    <a:pos x="113" y="132"/>
                  </a:cxn>
                  <a:cxn ang="0">
                    <a:pos x="114" y="108"/>
                  </a:cxn>
                </a:cxnLst>
                <a:rect l="0" t="0" r="r" b="b"/>
                <a:pathLst>
                  <a:path w="173" h="191">
                    <a:moveTo>
                      <a:pt x="50" y="60"/>
                    </a:moveTo>
                    <a:lnTo>
                      <a:pt x="5" y="52"/>
                    </a:lnTo>
                    <a:lnTo>
                      <a:pt x="9" y="39"/>
                    </a:lnTo>
                    <a:lnTo>
                      <a:pt x="16" y="28"/>
                    </a:lnTo>
                    <a:lnTo>
                      <a:pt x="22" y="19"/>
                    </a:lnTo>
                    <a:lnTo>
                      <a:pt x="31" y="13"/>
                    </a:lnTo>
                    <a:lnTo>
                      <a:pt x="41" y="6"/>
                    </a:lnTo>
                    <a:lnTo>
                      <a:pt x="54" y="2"/>
                    </a:lnTo>
                    <a:lnTo>
                      <a:pt x="68" y="1"/>
                    </a:lnTo>
                    <a:lnTo>
                      <a:pt x="85" y="0"/>
                    </a:lnTo>
                    <a:lnTo>
                      <a:pt x="100" y="0"/>
                    </a:lnTo>
                    <a:lnTo>
                      <a:pt x="113" y="1"/>
                    </a:lnTo>
                    <a:lnTo>
                      <a:pt x="124" y="4"/>
                    </a:lnTo>
                    <a:lnTo>
                      <a:pt x="134" y="8"/>
                    </a:lnTo>
                    <a:lnTo>
                      <a:pt x="140" y="11"/>
                    </a:lnTo>
                    <a:lnTo>
                      <a:pt x="147" y="15"/>
                    </a:lnTo>
                    <a:lnTo>
                      <a:pt x="152" y="21"/>
                    </a:lnTo>
                    <a:lnTo>
                      <a:pt x="156" y="27"/>
                    </a:lnTo>
                    <a:lnTo>
                      <a:pt x="158" y="34"/>
                    </a:lnTo>
                    <a:lnTo>
                      <a:pt x="160" y="43"/>
                    </a:lnTo>
                    <a:lnTo>
                      <a:pt x="161" y="56"/>
                    </a:lnTo>
                    <a:lnTo>
                      <a:pt x="162" y="70"/>
                    </a:lnTo>
                    <a:lnTo>
                      <a:pt x="161" y="127"/>
                    </a:lnTo>
                    <a:lnTo>
                      <a:pt x="162" y="148"/>
                    </a:lnTo>
                    <a:lnTo>
                      <a:pt x="164" y="162"/>
                    </a:lnTo>
                    <a:lnTo>
                      <a:pt x="168" y="174"/>
                    </a:lnTo>
                    <a:lnTo>
                      <a:pt x="173" y="187"/>
                    </a:lnTo>
                    <a:lnTo>
                      <a:pt x="124" y="187"/>
                    </a:lnTo>
                    <a:lnTo>
                      <a:pt x="122" y="180"/>
                    </a:lnTo>
                    <a:lnTo>
                      <a:pt x="120" y="172"/>
                    </a:lnTo>
                    <a:lnTo>
                      <a:pt x="119" y="168"/>
                    </a:lnTo>
                    <a:lnTo>
                      <a:pt x="118" y="166"/>
                    </a:lnTo>
                    <a:lnTo>
                      <a:pt x="111" y="172"/>
                    </a:lnTo>
                    <a:lnTo>
                      <a:pt x="105" y="176"/>
                    </a:lnTo>
                    <a:lnTo>
                      <a:pt x="98" y="182"/>
                    </a:lnTo>
                    <a:lnTo>
                      <a:pt x="92" y="184"/>
                    </a:lnTo>
                    <a:lnTo>
                      <a:pt x="84" y="187"/>
                    </a:lnTo>
                    <a:lnTo>
                      <a:pt x="77" y="189"/>
                    </a:lnTo>
                    <a:lnTo>
                      <a:pt x="69" y="191"/>
                    </a:lnTo>
                    <a:lnTo>
                      <a:pt x="62" y="191"/>
                    </a:lnTo>
                    <a:lnTo>
                      <a:pt x="49" y="189"/>
                    </a:lnTo>
                    <a:lnTo>
                      <a:pt x="35" y="187"/>
                    </a:lnTo>
                    <a:lnTo>
                      <a:pt x="26" y="182"/>
                    </a:lnTo>
                    <a:lnTo>
                      <a:pt x="17" y="175"/>
                    </a:lnTo>
                    <a:lnTo>
                      <a:pt x="9" y="167"/>
                    </a:lnTo>
                    <a:lnTo>
                      <a:pt x="4" y="158"/>
                    </a:lnTo>
                    <a:lnTo>
                      <a:pt x="1" y="148"/>
                    </a:lnTo>
                    <a:lnTo>
                      <a:pt x="0" y="137"/>
                    </a:lnTo>
                    <a:lnTo>
                      <a:pt x="1" y="129"/>
                    </a:lnTo>
                    <a:lnTo>
                      <a:pt x="3" y="121"/>
                    </a:lnTo>
                    <a:lnTo>
                      <a:pt x="4" y="115"/>
                    </a:lnTo>
                    <a:lnTo>
                      <a:pt x="8" y="108"/>
                    </a:lnTo>
                    <a:lnTo>
                      <a:pt x="12" y="103"/>
                    </a:lnTo>
                    <a:lnTo>
                      <a:pt x="17" y="98"/>
                    </a:lnTo>
                    <a:lnTo>
                      <a:pt x="22" y="94"/>
                    </a:lnTo>
                    <a:lnTo>
                      <a:pt x="29" y="90"/>
                    </a:lnTo>
                    <a:lnTo>
                      <a:pt x="45" y="85"/>
                    </a:lnTo>
                    <a:lnTo>
                      <a:pt x="67" y="80"/>
                    </a:lnTo>
                    <a:lnTo>
                      <a:pt x="83" y="76"/>
                    </a:lnTo>
                    <a:lnTo>
                      <a:pt x="96" y="73"/>
                    </a:lnTo>
                    <a:lnTo>
                      <a:pt x="106" y="70"/>
                    </a:lnTo>
                    <a:lnTo>
                      <a:pt x="114" y="68"/>
                    </a:lnTo>
                    <a:lnTo>
                      <a:pt x="114" y="62"/>
                    </a:lnTo>
                    <a:lnTo>
                      <a:pt x="114" y="56"/>
                    </a:lnTo>
                    <a:lnTo>
                      <a:pt x="113" y="51"/>
                    </a:lnTo>
                    <a:lnTo>
                      <a:pt x="110" y="45"/>
                    </a:lnTo>
                    <a:lnTo>
                      <a:pt x="107" y="43"/>
                    </a:lnTo>
                    <a:lnTo>
                      <a:pt x="103" y="40"/>
                    </a:lnTo>
                    <a:lnTo>
                      <a:pt x="97" y="38"/>
                    </a:lnTo>
                    <a:lnTo>
                      <a:pt x="90" y="36"/>
                    </a:lnTo>
                    <a:lnTo>
                      <a:pt x="81" y="36"/>
                    </a:lnTo>
                    <a:lnTo>
                      <a:pt x="75" y="36"/>
                    </a:lnTo>
                    <a:lnTo>
                      <a:pt x="69" y="38"/>
                    </a:lnTo>
                    <a:lnTo>
                      <a:pt x="66" y="39"/>
                    </a:lnTo>
                    <a:lnTo>
                      <a:pt x="62" y="42"/>
                    </a:lnTo>
                    <a:lnTo>
                      <a:pt x="58" y="44"/>
                    </a:lnTo>
                    <a:lnTo>
                      <a:pt x="55" y="48"/>
                    </a:lnTo>
                    <a:lnTo>
                      <a:pt x="52" y="53"/>
                    </a:lnTo>
                    <a:lnTo>
                      <a:pt x="50" y="60"/>
                    </a:lnTo>
                    <a:close/>
                    <a:moveTo>
                      <a:pt x="114" y="99"/>
                    </a:moveTo>
                    <a:lnTo>
                      <a:pt x="102" y="102"/>
                    </a:lnTo>
                    <a:lnTo>
                      <a:pt x="85" y="106"/>
                    </a:lnTo>
                    <a:lnTo>
                      <a:pt x="68" y="111"/>
                    </a:lnTo>
                    <a:lnTo>
                      <a:pt x="59" y="115"/>
                    </a:lnTo>
                    <a:lnTo>
                      <a:pt x="54" y="117"/>
                    </a:lnTo>
                    <a:lnTo>
                      <a:pt x="51" y="123"/>
                    </a:lnTo>
                    <a:lnTo>
                      <a:pt x="50" y="127"/>
                    </a:lnTo>
                    <a:lnTo>
                      <a:pt x="49" y="132"/>
                    </a:lnTo>
                    <a:lnTo>
                      <a:pt x="50" y="136"/>
                    </a:lnTo>
                    <a:lnTo>
                      <a:pt x="51" y="141"/>
                    </a:lnTo>
                    <a:lnTo>
                      <a:pt x="54" y="145"/>
                    </a:lnTo>
                    <a:lnTo>
                      <a:pt x="56" y="149"/>
                    </a:lnTo>
                    <a:lnTo>
                      <a:pt x="60" y="153"/>
                    </a:lnTo>
                    <a:lnTo>
                      <a:pt x="66" y="154"/>
                    </a:lnTo>
                    <a:lnTo>
                      <a:pt x="71" y="155"/>
                    </a:lnTo>
                    <a:lnTo>
                      <a:pt x="76" y="157"/>
                    </a:lnTo>
                    <a:lnTo>
                      <a:pt x="83" y="155"/>
                    </a:lnTo>
                    <a:lnTo>
                      <a:pt x="89" y="154"/>
                    </a:lnTo>
                    <a:lnTo>
                      <a:pt x="94" y="151"/>
                    </a:lnTo>
                    <a:lnTo>
                      <a:pt x="101" y="148"/>
                    </a:lnTo>
                    <a:lnTo>
                      <a:pt x="105" y="145"/>
                    </a:lnTo>
                    <a:lnTo>
                      <a:pt x="109" y="141"/>
                    </a:lnTo>
                    <a:lnTo>
                      <a:pt x="111" y="136"/>
                    </a:lnTo>
                    <a:lnTo>
                      <a:pt x="113" y="132"/>
                    </a:lnTo>
                    <a:lnTo>
                      <a:pt x="114" y="123"/>
                    </a:lnTo>
                    <a:lnTo>
                      <a:pt x="114" y="108"/>
                    </a:lnTo>
                    <a:lnTo>
                      <a:pt x="114" y="9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18" name="Freeform 146"/>
              <p:cNvSpPr>
                <a:spLocks/>
              </p:cNvSpPr>
              <p:nvPr/>
            </p:nvSpPr>
            <p:spPr bwMode="auto">
              <a:xfrm>
                <a:off x="2740" y="3229"/>
                <a:ext cx="29" cy="47"/>
              </a:xfrm>
              <a:custGeom>
                <a:avLst/>
                <a:gdLst/>
                <a:ahLst/>
                <a:cxnLst>
                  <a:cxn ang="0">
                    <a:pos x="48" y="187"/>
                  </a:cxn>
                  <a:cxn ang="0">
                    <a:pos x="0" y="187"/>
                  </a:cxn>
                  <a:cxn ang="0">
                    <a:pos x="0" y="4"/>
                  </a:cxn>
                  <a:cxn ang="0">
                    <a:pos x="45" y="4"/>
                  </a:cxn>
                  <a:cxn ang="0">
                    <a:pos x="45" y="30"/>
                  </a:cxn>
                  <a:cxn ang="0">
                    <a:pos x="50" y="21"/>
                  </a:cxn>
                  <a:cxn ang="0">
                    <a:pos x="55" y="14"/>
                  </a:cxn>
                  <a:cxn ang="0">
                    <a:pos x="60" y="9"/>
                  </a:cxn>
                  <a:cxn ang="0">
                    <a:pos x="65" y="5"/>
                  </a:cxn>
                  <a:cxn ang="0">
                    <a:pos x="71" y="2"/>
                  </a:cxn>
                  <a:cxn ang="0">
                    <a:pos x="75" y="1"/>
                  </a:cxn>
                  <a:cxn ang="0">
                    <a:pos x="81" y="0"/>
                  </a:cxn>
                  <a:cxn ang="0">
                    <a:pos x="86" y="0"/>
                  </a:cxn>
                  <a:cxn ang="0">
                    <a:pos x="94" y="0"/>
                  </a:cxn>
                  <a:cxn ang="0">
                    <a:pos x="102" y="2"/>
                  </a:cxn>
                  <a:cxn ang="0">
                    <a:pos x="110" y="5"/>
                  </a:cxn>
                  <a:cxn ang="0">
                    <a:pos x="118" y="9"/>
                  </a:cxn>
                  <a:cxn ang="0">
                    <a:pos x="103" y="51"/>
                  </a:cxn>
                  <a:cxn ang="0">
                    <a:pos x="97" y="47"/>
                  </a:cxn>
                  <a:cxn ang="0">
                    <a:pos x="92" y="45"/>
                  </a:cxn>
                  <a:cxn ang="0">
                    <a:pos x="86" y="43"/>
                  </a:cxn>
                  <a:cxn ang="0">
                    <a:pos x="81" y="43"/>
                  </a:cxn>
                  <a:cxn ang="0">
                    <a:pos x="76" y="43"/>
                  </a:cxn>
                  <a:cxn ang="0">
                    <a:pos x="71" y="44"/>
                  </a:cxn>
                  <a:cxn ang="0">
                    <a:pos x="67" y="45"/>
                  </a:cxn>
                  <a:cxn ang="0">
                    <a:pos x="63" y="48"/>
                  </a:cxn>
                  <a:cxn ang="0">
                    <a:pos x="60" y="52"/>
                  </a:cxn>
                  <a:cxn ang="0">
                    <a:pos x="56" y="56"/>
                  </a:cxn>
                  <a:cxn ang="0">
                    <a:pos x="54" y="62"/>
                  </a:cxn>
                  <a:cxn ang="0">
                    <a:pos x="52" y="69"/>
                  </a:cxn>
                  <a:cxn ang="0">
                    <a:pos x="50" y="78"/>
                  </a:cxn>
                  <a:cxn ang="0">
                    <a:pos x="48" y="91"/>
                  </a:cxn>
                  <a:cxn ang="0">
                    <a:pos x="48" y="108"/>
                  </a:cxn>
                  <a:cxn ang="0">
                    <a:pos x="48" y="131"/>
                  </a:cxn>
                  <a:cxn ang="0">
                    <a:pos x="48" y="187"/>
                  </a:cxn>
                </a:cxnLst>
                <a:rect l="0" t="0" r="r" b="b"/>
                <a:pathLst>
                  <a:path w="118" h="187">
                    <a:moveTo>
                      <a:pt x="48" y="187"/>
                    </a:moveTo>
                    <a:lnTo>
                      <a:pt x="0" y="187"/>
                    </a:lnTo>
                    <a:lnTo>
                      <a:pt x="0" y="4"/>
                    </a:lnTo>
                    <a:lnTo>
                      <a:pt x="45" y="4"/>
                    </a:lnTo>
                    <a:lnTo>
                      <a:pt x="45" y="30"/>
                    </a:lnTo>
                    <a:lnTo>
                      <a:pt x="50" y="21"/>
                    </a:lnTo>
                    <a:lnTo>
                      <a:pt x="55" y="14"/>
                    </a:lnTo>
                    <a:lnTo>
                      <a:pt x="60" y="9"/>
                    </a:lnTo>
                    <a:lnTo>
                      <a:pt x="65" y="5"/>
                    </a:lnTo>
                    <a:lnTo>
                      <a:pt x="71" y="2"/>
                    </a:lnTo>
                    <a:lnTo>
                      <a:pt x="75" y="1"/>
                    </a:lnTo>
                    <a:lnTo>
                      <a:pt x="81" y="0"/>
                    </a:lnTo>
                    <a:lnTo>
                      <a:pt x="86" y="0"/>
                    </a:lnTo>
                    <a:lnTo>
                      <a:pt x="94" y="0"/>
                    </a:lnTo>
                    <a:lnTo>
                      <a:pt x="102" y="2"/>
                    </a:lnTo>
                    <a:lnTo>
                      <a:pt x="110" y="5"/>
                    </a:lnTo>
                    <a:lnTo>
                      <a:pt x="118" y="9"/>
                    </a:lnTo>
                    <a:lnTo>
                      <a:pt x="103" y="51"/>
                    </a:lnTo>
                    <a:lnTo>
                      <a:pt x="97" y="47"/>
                    </a:lnTo>
                    <a:lnTo>
                      <a:pt x="92" y="45"/>
                    </a:lnTo>
                    <a:lnTo>
                      <a:pt x="86" y="43"/>
                    </a:lnTo>
                    <a:lnTo>
                      <a:pt x="81" y="43"/>
                    </a:lnTo>
                    <a:lnTo>
                      <a:pt x="76" y="43"/>
                    </a:lnTo>
                    <a:lnTo>
                      <a:pt x="71" y="44"/>
                    </a:lnTo>
                    <a:lnTo>
                      <a:pt x="67" y="45"/>
                    </a:lnTo>
                    <a:lnTo>
                      <a:pt x="63" y="48"/>
                    </a:lnTo>
                    <a:lnTo>
                      <a:pt x="60" y="52"/>
                    </a:lnTo>
                    <a:lnTo>
                      <a:pt x="56" y="56"/>
                    </a:lnTo>
                    <a:lnTo>
                      <a:pt x="54" y="62"/>
                    </a:lnTo>
                    <a:lnTo>
                      <a:pt x="52" y="69"/>
                    </a:lnTo>
                    <a:lnTo>
                      <a:pt x="50" y="78"/>
                    </a:lnTo>
                    <a:lnTo>
                      <a:pt x="48" y="91"/>
                    </a:lnTo>
                    <a:lnTo>
                      <a:pt x="48" y="108"/>
                    </a:lnTo>
                    <a:lnTo>
                      <a:pt x="48" y="131"/>
                    </a:lnTo>
                    <a:lnTo>
                      <a:pt x="48" y="18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19" name="Freeform 147"/>
              <p:cNvSpPr>
                <a:spLocks noEditPoints="1"/>
              </p:cNvSpPr>
              <p:nvPr/>
            </p:nvSpPr>
            <p:spPr bwMode="auto">
              <a:xfrm>
                <a:off x="2772" y="3213"/>
                <a:ext cx="44" cy="64"/>
              </a:xfrm>
              <a:custGeom>
                <a:avLst/>
                <a:gdLst/>
                <a:ahLst/>
                <a:cxnLst>
                  <a:cxn ang="0">
                    <a:pos x="134" y="253"/>
                  </a:cxn>
                  <a:cxn ang="0">
                    <a:pos x="128" y="233"/>
                  </a:cxn>
                  <a:cxn ang="0">
                    <a:pos x="115" y="245"/>
                  </a:cxn>
                  <a:cxn ang="0">
                    <a:pos x="100" y="253"/>
                  </a:cxn>
                  <a:cxn ang="0">
                    <a:pos x="84" y="255"/>
                  </a:cxn>
                  <a:cxn ang="0">
                    <a:pos x="70" y="257"/>
                  </a:cxn>
                  <a:cxn ang="0">
                    <a:pos x="54" y="253"/>
                  </a:cxn>
                  <a:cxn ang="0">
                    <a:pos x="41" y="246"/>
                  </a:cxn>
                  <a:cxn ang="0">
                    <a:pos x="29" y="237"/>
                  </a:cxn>
                  <a:cxn ang="0">
                    <a:pos x="17" y="224"/>
                  </a:cxn>
                  <a:cxn ang="0">
                    <a:pos x="9" y="210"/>
                  </a:cxn>
                  <a:cxn ang="0">
                    <a:pos x="3" y="191"/>
                  </a:cxn>
                  <a:cxn ang="0">
                    <a:pos x="0" y="172"/>
                  </a:cxn>
                  <a:cxn ang="0">
                    <a:pos x="0" y="149"/>
                  </a:cxn>
                  <a:cxn ang="0">
                    <a:pos x="3" y="128"/>
                  </a:cxn>
                  <a:cxn ang="0">
                    <a:pos x="9" y="111"/>
                  </a:cxn>
                  <a:cxn ang="0">
                    <a:pos x="17" y="96"/>
                  </a:cxn>
                  <a:cxn ang="0">
                    <a:pos x="28" y="84"/>
                  </a:cxn>
                  <a:cxn ang="0">
                    <a:pos x="41" y="75"/>
                  </a:cxn>
                  <a:cxn ang="0">
                    <a:pos x="54" y="70"/>
                  </a:cxn>
                  <a:cxn ang="0">
                    <a:pos x="70" y="66"/>
                  </a:cxn>
                  <a:cxn ang="0">
                    <a:pos x="85" y="66"/>
                  </a:cxn>
                  <a:cxn ang="0">
                    <a:pos x="100" y="70"/>
                  </a:cxn>
                  <a:cxn ang="0">
                    <a:pos x="113" y="76"/>
                  </a:cxn>
                  <a:cxn ang="0">
                    <a:pos x="125" y="85"/>
                  </a:cxn>
                  <a:cxn ang="0">
                    <a:pos x="131" y="0"/>
                  </a:cxn>
                  <a:cxn ang="0">
                    <a:pos x="179" y="253"/>
                  </a:cxn>
                  <a:cxn ang="0">
                    <a:pos x="50" y="170"/>
                  </a:cxn>
                  <a:cxn ang="0">
                    <a:pos x="54" y="191"/>
                  </a:cxn>
                  <a:cxn ang="0">
                    <a:pos x="64" y="208"/>
                  </a:cxn>
                  <a:cxn ang="0">
                    <a:pos x="80" y="217"/>
                  </a:cxn>
                  <a:cxn ang="0">
                    <a:pos x="98" y="217"/>
                  </a:cxn>
                  <a:cxn ang="0">
                    <a:pos x="113" y="211"/>
                  </a:cxn>
                  <a:cxn ang="0">
                    <a:pos x="125" y="197"/>
                  </a:cxn>
                  <a:cxn ang="0">
                    <a:pos x="130" y="176"/>
                  </a:cxn>
                  <a:cxn ang="0">
                    <a:pos x="130" y="147"/>
                  </a:cxn>
                  <a:cxn ang="0">
                    <a:pos x="125" y="125"/>
                  </a:cxn>
                  <a:cxn ang="0">
                    <a:pos x="113" y="110"/>
                  </a:cxn>
                  <a:cxn ang="0">
                    <a:pos x="98" y="104"/>
                  </a:cxn>
                  <a:cxn ang="0">
                    <a:pos x="81" y="104"/>
                  </a:cxn>
                  <a:cxn ang="0">
                    <a:pos x="67" y="110"/>
                  </a:cxn>
                  <a:cxn ang="0">
                    <a:pos x="57" y="123"/>
                  </a:cxn>
                  <a:cxn ang="0">
                    <a:pos x="50" y="144"/>
                  </a:cxn>
                </a:cxnLst>
                <a:rect l="0" t="0" r="r" b="b"/>
                <a:pathLst>
                  <a:path w="179" h="257">
                    <a:moveTo>
                      <a:pt x="179" y="253"/>
                    </a:moveTo>
                    <a:lnTo>
                      <a:pt x="134" y="253"/>
                    </a:lnTo>
                    <a:lnTo>
                      <a:pt x="134" y="225"/>
                    </a:lnTo>
                    <a:lnTo>
                      <a:pt x="128" y="233"/>
                    </a:lnTo>
                    <a:lnTo>
                      <a:pt x="122" y="240"/>
                    </a:lnTo>
                    <a:lnTo>
                      <a:pt x="115" y="245"/>
                    </a:lnTo>
                    <a:lnTo>
                      <a:pt x="108" y="249"/>
                    </a:lnTo>
                    <a:lnTo>
                      <a:pt x="100" y="253"/>
                    </a:lnTo>
                    <a:lnTo>
                      <a:pt x="92" y="254"/>
                    </a:lnTo>
                    <a:lnTo>
                      <a:pt x="84" y="255"/>
                    </a:lnTo>
                    <a:lnTo>
                      <a:pt x="77" y="257"/>
                    </a:lnTo>
                    <a:lnTo>
                      <a:pt x="70" y="257"/>
                    </a:lnTo>
                    <a:lnTo>
                      <a:pt x="62" y="255"/>
                    </a:lnTo>
                    <a:lnTo>
                      <a:pt x="54" y="253"/>
                    </a:lnTo>
                    <a:lnTo>
                      <a:pt x="47" y="250"/>
                    </a:lnTo>
                    <a:lnTo>
                      <a:pt x="41" y="246"/>
                    </a:lnTo>
                    <a:lnTo>
                      <a:pt x="34" y="242"/>
                    </a:lnTo>
                    <a:lnTo>
                      <a:pt x="29" y="237"/>
                    </a:lnTo>
                    <a:lnTo>
                      <a:pt x="22" y="231"/>
                    </a:lnTo>
                    <a:lnTo>
                      <a:pt x="17" y="224"/>
                    </a:lnTo>
                    <a:lnTo>
                      <a:pt x="13" y="217"/>
                    </a:lnTo>
                    <a:lnTo>
                      <a:pt x="9" y="210"/>
                    </a:lnTo>
                    <a:lnTo>
                      <a:pt x="5" y="200"/>
                    </a:lnTo>
                    <a:lnTo>
                      <a:pt x="3" y="191"/>
                    </a:lnTo>
                    <a:lnTo>
                      <a:pt x="2" y="182"/>
                    </a:lnTo>
                    <a:lnTo>
                      <a:pt x="0" y="172"/>
                    </a:lnTo>
                    <a:lnTo>
                      <a:pt x="0" y="160"/>
                    </a:lnTo>
                    <a:lnTo>
                      <a:pt x="0" y="149"/>
                    </a:lnTo>
                    <a:lnTo>
                      <a:pt x="2" y="139"/>
                    </a:lnTo>
                    <a:lnTo>
                      <a:pt x="3" y="128"/>
                    </a:lnTo>
                    <a:lnTo>
                      <a:pt x="5" y="119"/>
                    </a:lnTo>
                    <a:lnTo>
                      <a:pt x="9" y="111"/>
                    </a:lnTo>
                    <a:lnTo>
                      <a:pt x="12" y="104"/>
                    </a:lnTo>
                    <a:lnTo>
                      <a:pt x="17" y="96"/>
                    </a:lnTo>
                    <a:lnTo>
                      <a:pt x="22" y="89"/>
                    </a:lnTo>
                    <a:lnTo>
                      <a:pt x="28" y="84"/>
                    </a:lnTo>
                    <a:lnTo>
                      <a:pt x="34" y="79"/>
                    </a:lnTo>
                    <a:lnTo>
                      <a:pt x="41" y="75"/>
                    </a:lnTo>
                    <a:lnTo>
                      <a:pt x="47" y="72"/>
                    </a:lnTo>
                    <a:lnTo>
                      <a:pt x="54" y="70"/>
                    </a:lnTo>
                    <a:lnTo>
                      <a:pt x="62" y="67"/>
                    </a:lnTo>
                    <a:lnTo>
                      <a:pt x="70" y="66"/>
                    </a:lnTo>
                    <a:lnTo>
                      <a:pt x="77" y="66"/>
                    </a:lnTo>
                    <a:lnTo>
                      <a:pt x="85" y="66"/>
                    </a:lnTo>
                    <a:lnTo>
                      <a:pt x="92" y="67"/>
                    </a:lnTo>
                    <a:lnTo>
                      <a:pt x="100" y="70"/>
                    </a:lnTo>
                    <a:lnTo>
                      <a:pt x="106" y="72"/>
                    </a:lnTo>
                    <a:lnTo>
                      <a:pt x="113" y="76"/>
                    </a:lnTo>
                    <a:lnTo>
                      <a:pt x="119" y="80"/>
                    </a:lnTo>
                    <a:lnTo>
                      <a:pt x="125" y="85"/>
                    </a:lnTo>
                    <a:lnTo>
                      <a:pt x="131" y="91"/>
                    </a:lnTo>
                    <a:lnTo>
                      <a:pt x="131" y="0"/>
                    </a:lnTo>
                    <a:lnTo>
                      <a:pt x="179" y="0"/>
                    </a:lnTo>
                    <a:lnTo>
                      <a:pt x="179" y="253"/>
                    </a:lnTo>
                    <a:close/>
                    <a:moveTo>
                      <a:pt x="50" y="157"/>
                    </a:moveTo>
                    <a:lnTo>
                      <a:pt x="50" y="170"/>
                    </a:lnTo>
                    <a:lnTo>
                      <a:pt x="51" y="182"/>
                    </a:lnTo>
                    <a:lnTo>
                      <a:pt x="54" y="191"/>
                    </a:lnTo>
                    <a:lnTo>
                      <a:pt x="58" y="199"/>
                    </a:lnTo>
                    <a:lnTo>
                      <a:pt x="64" y="208"/>
                    </a:lnTo>
                    <a:lnTo>
                      <a:pt x="72" y="214"/>
                    </a:lnTo>
                    <a:lnTo>
                      <a:pt x="80" y="217"/>
                    </a:lnTo>
                    <a:lnTo>
                      <a:pt x="91" y="219"/>
                    </a:lnTo>
                    <a:lnTo>
                      <a:pt x="98" y="217"/>
                    </a:lnTo>
                    <a:lnTo>
                      <a:pt x="106" y="215"/>
                    </a:lnTo>
                    <a:lnTo>
                      <a:pt x="113" y="211"/>
                    </a:lnTo>
                    <a:lnTo>
                      <a:pt x="119" y="204"/>
                    </a:lnTo>
                    <a:lnTo>
                      <a:pt x="125" y="197"/>
                    </a:lnTo>
                    <a:lnTo>
                      <a:pt x="128" y="186"/>
                    </a:lnTo>
                    <a:lnTo>
                      <a:pt x="130" y="176"/>
                    </a:lnTo>
                    <a:lnTo>
                      <a:pt x="131" y="161"/>
                    </a:lnTo>
                    <a:lnTo>
                      <a:pt x="130" y="147"/>
                    </a:lnTo>
                    <a:lnTo>
                      <a:pt x="128" y="135"/>
                    </a:lnTo>
                    <a:lnTo>
                      <a:pt x="125" y="125"/>
                    </a:lnTo>
                    <a:lnTo>
                      <a:pt x="119" y="117"/>
                    </a:lnTo>
                    <a:lnTo>
                      <a:pt x="113" y="110"/>
                    </a:lnTo>
                    <a:lnTo>
                      <a:pt x="106" y="106"/>
                    </a:lnTo>
                    <a:lnTo>
                      <a:pt x="98" y="104"/>
                    </a:lnTo>
                    <a:lnTo>
                      <a:pt x="91" y="102"/>
                    </a:lnTo>
                    <a:lnTo>
                      <a:pt x="81" y="104"/>
                    </a:lnTo>
                    <a:lnTo>
                      <a:pt x="75" y="106"/>
                    </a:lnTo>
                    <a:lnTo>
                      <a:pt x="67" y="110"/>
                    </a:lnTo>
                    <a:lnTo>
                      <a:pt x="62" y="117"/>
                    </a:lnTo>
                    <a:lnTo>
                      <a:pt x="57" y="123"/>
                    </a:lnTo>
                    <a:lnTo>
                      <a:pt x="53" y="134"/>
                    </a:lnTo>
                    <a:lnTo>
                      <a:pt x="50" y="144"/>
                    </a:lnTo>
                    <a:lnTo>
                      <a:pt x="50" y="15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25" name="Rectangle 153"/>
              <p:cNvSpPr>
                <a:spLocks noChangeArrowheads="1"/>
              </p:cNvSpPr>
              <p:nvPr/>
            </p:nvSpPr>
            <p:spPr bwMode="auto">
              <a:xfrm>
                <a:off x="5099" y="703"/>
                <a:ext cx="199" cy="1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b="1" dirty="0" smtClean="0">
                    <a:solidFill>
                      <a:srgbClr val="1F1A17"/>
                    </a:solidFill>
                    <a:latin typeface="Arial" pitchFamily="34" charset="0"/>
                  </a:rPr>
                  <a:t>to</a:t>
                </a:r>
                <a:endParaRPr lang="en-US" dirty="0" smtClean="0">
                  <a:solidFill>
                    <a:prstClr val="black"/>
                  </a:solidFill>
                  <a:latin typeface="Arial" pitchFamily="34" charset="0"/>
                </a:endParaRPr>
              </a:p>
            </p:txBody>
          </p:sp>
          <p:sp>
            <p:nvSpPr>
              <p:cNvPr id="3226" name="Rectangle 154"/>
              <p:cNvSpPr>
                <a:spLocks noChangeArrowheads="1"/>
              </p:cNvSpPr>
              <p:nvPr/>
            </p:nvSpPr>
            <p:spPr bwMode="auto">
              <a:xfrm>
                <a:off x="5010" y="860"/>
                <a:ext cx="378" cy="1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b="1" dirty="0" smtClean="0">
                    <a:solidFill>
                      <a:srgbClr val="1F1A17"/>
                    </a:solidFill>
                    <a:latin typeface="Arial" pitchFamily="34" charset="0"/>
                  </a:rPr>
                  <a:t>DAQ</a:t>
                </a:r>
                <a:endParaRPr lang="en-US" dirty="0" smtClean="0">
                  <a:solidFill>
                    <a:prstClr val="black"/>
                  </a:solidFill>
                  <a:latin typeface="Arial" pitchFamily="34" charset="0"/>
                </a:endParaRPr>
              </a:p>
            </p:txBody>
          </p:sp>
          <p:sp>
            <p:nvSpPr>
              <p:cNvPr id="3227" name="Rectangle 155"/>
              <p:cNvSpPr>
                <a:spLocks noChangeArrowheads="1"/>
              </p:cNvSpPr>
              <p:nvPr/>
            </p:nvSpPr>
            <p:spPr bwMode="auto">
              <a:xfrm>
                <a:off x="3804" y="3655"/>
                <a:ext cx="747" cy="21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900" b="1" dirty="0" smtClean="0">
                    <a:solidFill>
                      <a:srgbClr val="1F1A17"/>
                    </a:solidFill>
                    <a:latin typeface="Arial" pitchFamily="34" charset="0"/>
                  </a:rPr>
                  <a:t>One APA</a:t>
                </a:r>
                <a:endParaRPr lang="en-US" dirty="0" smtClean="0">
                  <a:solidFill>
                    <a:prstClr val="black"/>
                  </a:solidFill>
                  <a:latin typeface="Arial" pitchFamily="34" charset="0"/>
                </a:endParaRPr>
              </a:p>
            </p:txBody>
          </p:sp>
          <p:sp>
            <p:nvSpPr>
              <p:cNvPr id="3228" name="Rectangle 156"/>
              <p:cNvSpPr>
                <a:spLocks noChangeArrowheads="1"/>
              </p:cNvSpPr>
              <p:nvPr/>
            </p:nvSpPr>
            <p:spPr bwMode="auto">
              <a:xfrm rot="16080000">
                <a:off x="396" y="2931"/>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endParaRPr lang="en-US" dirty="0" smtClean="0">
                  <a:solidFill>
                    <a:prstClr val="black"/>
                  </a:solidFill>
                  <a:latin typeface="Arial" pitchFamily="34" charset="0"/>
                </a:endParaRPr>
              </a:p>
            </p:txBody>
          </p:sp>
          <p:sp>
            <p:nvSpPr>
              <p:cNvPr id="3229" name="Rectangle 157"/>
              <p:cNvSpPr>
                <a:spLocks noChangeArrowheads="1"/>
              </p:cNvSpPr>
              <p:nvPr/>
            </p:nvSpPr>
            <p:spPr bwMode="auto">
              <a:xfrm rot="16080000">
                <a:off x="394" y="2859"/>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endParaRPr lang="en-US" dirty="0" smtClean="0">
                  <a:solidFill>
                    <a:prstClr val="black"/>
                  </a:solidFill>
                  <a:latin typeface="Arial" pitchFamily="34" charset="0"/>
                </a:endParaRPr>
              </a:p>
            </p:txBody>
          </p:sp>
          <p:sp>
            <p:nvSpPr>
              <p:cNvPr id="3230" name="Rectangle 158"/>
              <p:cNvSpPr>
                <a:spLocks noChangeArrowheads="1"/>
              </p:cNvSpPr>
              <p:nvPr/>
            </p:nvSpPr>
            <p:spPr bwMode="auto">
              <a:xfrm rot="16080000">
                <a:off x="393" y="2787"/>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endParaRPr lang="en-US" dirty="0" smtClean="0">
                  <a:solidFill>
                    <a:prstClr val="black"/>
                  </a:solidFill>
                  <a:latin typeface="Arial" pitchFamily="34" charset="0"/>
                </a:endParaRPr>
              </a:p>
            </p:txBody>
          </p:sp>
          <p:sp>
            <p:nvSpPr>
              <p:cNvPr id="3231" name="Rectangle 159"/>
              <p:cNvSpPr>
                <a:spLocks noChangeArrowheads="1"/>
              </p:cNvSpPr>
              <p:nvPr/>
            </p:nvSpPr>
            <p:spPr bwMode="auto">
              <a:xfrm rot="16080000">
                <a:off x="391" y="2716"/>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endParaRPr lang="en-US" dirty="0" smtClean="0">
                  <a:solidFill>
                    <a:prstClr val="black"/>
                  </a:solidFill>
                  <a:latin typeface="Arial" pitchFamily="34" charset="0"/>
                </a:endParaRPr>
              </a:p>
            </p:txBody>
          </p:sp>
          <p:sp>
            <p:nvSpPr>
              <p:cNvPr id="3232" name="Rectangle 160"/>
              <p:cNvSpPr>
                <a:spLocks noChangeArrowheads="1"/>
              </p:cNvSpPr>
              <p:nvPr/>
            </p:nvSpPr>
            <p:spPr bwMode="auto">
              <a:xfrm rot="16080000">
                <a:off x="344" y="2659"/>
                <a:ext cx="93" cy="1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600" dirty="0" smtClean="0">
                    <a:solidFill>
                      <a:srgbClr val="1F1A17"/>
                    </a:solidFill>
                    <a:latin typeface="Arial" pitchFamily="34" charset="0"/>
                  </a:rPr>
                  <a:t> </a:t>
                </a:r>
                <a:endParaRPr lang="en-US" dirty="0" smtClean="0">
                  <a:solidFill>
                    <a:prstClr val="black"/>
                  </a:solidFill>
                  <a:latin typeface="Arial" pitchFamily="34" charset="0"/>
                </a:endParaRPr>
              </a:p>
            </p:txBody>
          </p:sp>
          <p:sp>
            <p:nvSpPr>
              <p:cNvPr id="3234" name="Rectangle 162"/>
              <p:cNvSpPr>
                <a:spLocks noChangeArrowheads="1"/>
              </p:cNvSpPr>
              <p:nvPr/>
            </p:nvSpPr>
            <p:spPr bwMode="auto">
              <a:xfrm rot="16080000">
                <a:off x="387" y="2522"/>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endParaRPr lang="en-US" dirty="0" smtClean="0">
                  <a:solidFill>
                    <a:prstClr val="black"/>
                  </a:solidFill>
                  <a:latin typeface="Arial" pitchFamily="34" charset="0"/>
                </a:endParaRPr>
              </a:p>
            </p:txBody>
          </p:sp>
          <p:sp>
            <p:nvSpPr>
              <p:cNvPr id="3236" name="Rectangle 164"/>
              <p:cNvSpPr>
                <a:spLocks noChangeArrowheads="1"/>
              </p:cNvSpPr>
              <p:nvPr/>
            </p:nvSpPr>
            <p:spPr bwMode="auto">
              <a:xfrm rot="16080000">
                <a:off x="384" y="2382"/>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endParaRPr lang="en-US" dirty="0" smtClean="0">
                  <a:solidFill>
                    <a:prstClr val="black"/>
                  </a:solidFill>
                  <a:latin typeface="Arial" pitchFamily="34" charset="0"/>
                </a:endParaRPr>
              </a:p>
            </p:txBody>
          </p:sp>
          <p:sp>
            <p:nvSpPr>
              <p:cNvPr id="3237" name="Rectangle 165"/>
              <p:cNvSpPr>
                <a:spLocks noChangeArrowheads="1"/>
              </p:cNvSpPr>
              <p:nvPr/>
            </p:nvSpPr>
            <p:spPr bwMode="auto">
              <a:xfrm rot="16080000">
                <a:off x="383" y="2314"/>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endParaRPr lang="en-US" dirty="0" smtClean="0">
                  <a:solidFill>
                    <a:prstClr val="black"/>
                  </a:solidFill>
                  <a:latin typeface="Arial" pitchFamily="34" charset="0"/>
                </a:endParaRPr>
              </a:p>
            </p:txBody>
          </p:sp>
          <p:sp>
            <p:nvSpPr>
              <p:cNvPr id="3238" name="Rectangle 166"/>
              <p:cNvSpPr>
                <a:spLocks noChangeArrowheads="1"/>
              </p:cNvSpPr>
              <p:nvPr/>
            </p:nvSpPr>
            <p:spPr bwMode="auto">
              <a:xfrm rot="16080000">
                <a:off x="336" y="2257"/>
                <a:ext cx="93" cy="1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600" dirty="0" smtClean="0">
                    <a:solidFill>
                      <a:srgbClr val="1F1A17"/>
                    </a:solidFill>
                    <a:latin typeface="Arial" pitchFamily="34" charset="0"/>
                  </a:rPr>
                  <a:t> </a:t>
                </a:r>
                <a:endParaRPr lang="en-US" dirty="0" smtClean="0">
                  <a:solidFill>
                    <a:prstClr val="black"/>
                  </a:solidFill>
                  <a:latin typeface="Arial" pitchFamily="34" charset="0"/>
                </a:endParaRPr>
              </a:p>
            </p:txBody>
          </p:sp>
          <p:sp>
            <p:nvSpPr>
              <p:cNvPr id="3241" name="Rectangle 169"/>
              <p:cNvSpPr>
                <a:spLocks noChangeArrowheads="1"/>
              </p:cNvSpPr>
              <p:nvPr/>
            </p:nvSpPr>
            <p:spPr bwMode="auto">
              <a:xfrm rot="16080000">
                <a:off x="379" y="2071"/>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endParaRPr lang="en-US" dirty="0" smtClean="0">
                  <a:solidFill>
                    <a:prstClr val="black"/>
                  </a:solidFill>
                  <a:latin typeface="Arial" pitchFamily="34" charset="0"/>
                </a:endParaRPr>
              </a:p>
            </p:txBody>
          </p:sp>
          <p:sp>
            <p:nvSpPr>
              <p:cNvPr id="3242" name="Rectangle 170"/>
              <p:cNvSpPr>
                <a:spLocks noChangeArrowheads="1"/>
              </p:cNvSpPr>
              <p:nvPr/>
            </p:nvSpPr>
            <p:spPr bwMode="auto">
              <a:xfrm rot="16080000">
                <a:off x="376" y="2013"/>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endParaRPr lang="en-US" dirty="0" smtClean="0">
                  <a:solidFill>
                    <a:prstClr val="black"/>
                  </a:solidFill>
                  <a:latin typeface="Arial" pitchFamily="34" charset="0"/>
                </a:endParaRPr>
              </a:p>
            </p:txBody>
          </p:sp>
          <p:sp>
            <p:nvSpPr>
              <p:cNvPr id="3243" name="Rectangle 171"/>
              <p:cNvSpPr>
                <a:spLocks noChangeArrowheads="1"/>
              </p:cNvSpPr>
              <p:nvPr/>
            </p:nvSpPr>
            <p:spPr bwMode="auto">
              <a:xfrm rot="16080000">
                <a:off x="374" y="1945"/>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endParaRPr lang="en-US" dirty="0" smtClean="0">
                  <a:solidFill>
                    <a:prstClr val="black"/>
                  </a:solidFill>
                  <a:latin typeface="Arial" pitchFamily="34" charset="0"/>
                </a:endParaRPr>
              </a:p>
            </p:txBody>
          </p:sp>
          <p:sp>
            <p:nvSpPr>
              <p:cNvPr id="3244" name="Freeform 172"/>
              <p:cNvSpPr>
                <a:spLocks noEditPoints="1"/>
              </p:cNvSpPr>
              <p:nvPr/>
            </p:nvSpPr>
            <p:spPr bwMode="auto">
              <a:xfrm>
                <a:off x="341" y="3569"/>
                <a:ext cx="140" cy="190"/>
              </a:xfrm>
              <a:custGeom>
                <a:avLst/>
                <a:gdLst/>
                <a:ahLst/>
                <a:cxnLst>
                  <a:cxn ang="0">
                    <a:pos x="52" y="0"/>
                  </a:cxn>
                  <a:cxn ang="0">
                    <a:pos x="53" y="727"/>
                  </a:cxn>
                  <a:cxn ang="0">
                    <a:pos x="1" y="727"/>
                  </a:cxn>
                  <a:cxn ang="0">
                    <a:pos x="0" y="0"/>
                  </a:cxn>
                  <a:cxn ang="0">
                    <a:pos x="52" y="0"/>
                  </a:cxn>
                  <a:cxn ang="0">
                    <a:pos x="27" y="753"/>
                  </a:cxn>
                  <a:cxn ang="0">
                    <a:pos x="1" y="753"/>
                  </a:cxn>
                  <a:cxn ang="0">
                    <a:pos x="1" y="727"/>
                  </a:cxn>
                  <a:cxn ang="0">
                    <a:pos x="27" y="727"/>
                  </a:cxn>
                  <a:cxn ang="0">
                    <a:pos x="27" y="753"/>
                  </a:cxn>
                  <a:cxn ang="0">
                    <a:pos x="27" y="702"/>
                  </a:cxn>
                  <a:cxn ang="0">
                    <a:pos x="561" y="707"/>
                  </a:cxn>
                  <a:cxn ang="0">
                    <a:pos x="561" y="758"/>
                  </a:cxn>
                  <a:cxn ang="0">
                    <a:pos x="27" y="753"/>
                  </a:cxn>
                  <a:cxn ang="0">
                    <a:pos x="27" y="702"/>
                  </a:cxn>
                  <a:cxn ang="0">
                    <a:pos x="561" y="758"/>
                  </a:cxn>
                  <a:cxn ang="0">
                    <a:pos x="27" y="753"/>
                  </a:cxn>
                  <a:cxn ang="0">
                    <a:pos x="27" y="702"/>
                  </a:cxn>
                  <a:cxn ang="0">
                    <a:pos x="561" y="707"/>
                  </a:cxn>
                  <a:cxn ang="0">
                    <a:pos x="561" y="758"/>
                  </a:cxn>
                  <a:cxn ang="0">
                    <a:pos x="27" y="702"/>
                  </a:cxn>
                  <a:cxn ang="0">
                    <a:pos x="561" y="707"/>
                  </a:cxn>
                  <a:cxn ang="0">
                    <a:pos x="561" y="758"/>
                  </a:cxn>
                  <a:cxn ang="0">
                    <a:pos x="27" y="753"/>
                  </a:cxn>
                  <a:cxn ang="0">
                    <a:pos x="27" y="702"/>
                  </a:cxn>
                </a:cxnLst>
                <a:rect l="0" t="0" r="r" b="b"/>
                <a:pathLst>
                  <a:path w="561" h="758">
                    <a:moveTo>
                      <a:pt x="52" y="0"/>
                    </a:moveTo>
                    <a:lnTo>
                      <a:pt x="53" y="727"/>
                    </a:lnTo>
                    <a:lnTo>
                      <a:pt x="1" y="727"/>
                    </a:lnTo>
                    <a:lnTo>
                      <a:pt x="0" y="0"/>
                    </a:lnTo>
                    <a:lnTo>
                      <a:pt x="52" y="0"/>
                    </a:lnTo>
                    <a:close/>
                    <a:moveTo>
                      <a:pt x="27" y="753"/>
                    </a:moveTo>
                    <a:lnTo>
                      <a:pt x="1" y="753"/>
                    </a:lnTo>
                    <a:lnTo>
                      <a:pt x="1" y="727"/>
                    </a:lnTo>
                    <a:lnTo>
                      <a:pt x="27" y="727"/>
                    </a:lnTo>
                    <a:lnTo>
                      <a:pt x="27" y="753"/>
                    </a:lnTo>
                    <a:close/>
                    <a:moveTo>
                      <a:pt x="27" y="702"/>
                    </a:moveTo>
                    <a:lnTo>
                      <a:pt x="561" y="707"/>
                    </a:lnTo>
                    <a:lnTo>
                      <a:pt x="561" y="758"/>
                    </a:lnTo>
                    <a:lnTo>
                      <a:pt x="27" y="753"/>
                    </a:lnTo>
                    <a:lnTo>
                      <a:pt x="27" y="702"/>
                    </a:lnTo>
                    <a:close/>
                    <a:moveTo>
                      <a:pt x="561" y="758"/>
                    </a:moveTo>
                    <a:lnTo>
                      <a:pt x="27" y="753"/>
                    </a:lnTo>
                    <a:lnTo>
                      <a:pt x="27" y="702"/>
                    </a:lnTo>
                    <a:lnTo>
                      <a:pt x="561" y="707"/>
                    </a:lnTo>
                    <a:lnTo>
                      <a:pt x="561" y="758"/>
                    </a:lnTo>
                    <a:close/>
                    <a:moveTo>
                      <a:pt x="27" y="702"/>
                    </a:moveTo>
                    <a:lnTo>
                      <a:pt x="561" y="707"/>
                    </a:lnTo>
                    <a:lnTo>
                      <a:pt x="561" y="758"/>
                    </a:lnTo>
                    <a:lnTo>
                      <a:pt x="27" y="753"/>
                    </a:lnTo>
                    <a:lnTo>
                      <a:pt x="27" y="702"/>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45" name="Freeform 173"/>
              <p:cNvSpPr>
                <a:spLocks noEditPoints="1"/>
              </p:cNvSpPr>
              <p:nvPr/>
            </p:nvSpPr>
            <p:spPr bwMode="auto">
              <a:xfrm>
                <a:off x="339" y="2404"/>
                <a:ext cx="13" cy="1"/>
              </a:xfrm>
              <a:custGeom>
                <a:avLst/>
                <a:gdLst/>
                <a:ahLst/>
                <a:cxnLst>
                  <a:cxn ang="0">
                    <a:pos x="52" y="0"/>
                  </a:cxn>
                  <a:cxn ang="0">
                    <a:pos x="52" y="0"/>
                  </a:cxn>
                  <a:cxn ang="0">
                    <a:pos x="0" y="0"/>
                  </a:cxn>
                  <a:cxn ang="0">
                    <a:pos x="0" y="0"/>
                  </a:cxn>
                  <a:cxn ang="0">
                    <a:pos x="52" y="0"/>
                  </a:cxn>
                  <a:cxn ang="0">
                    <a:pos x="0" y="0"/>
                  </a:cxn>
                  <a:cxn ang="0">
                    <a:pos x="0" y="0"/>
                  </a:cxn>
                  <a:cxn ang="0">
                    <a:pos x="52" y="0"/>
                  </a:cxn>
                  <a:cxn ang="0">
                    <a:pos x="52" y="0"/>
                  </a:cxn>
                  <a:cxn ang="0">
                    <a:pos x="0" y="0"/>
                  </a:cxn>
                </a:cxnLst>
                <a:rect l="0" t="0" r="r" b="b"/>
                <a:pathLst>
                  <a:path w="52">
                    <a:moveTo>
                      <a:pt x="52" y="0"/>
                    </a:moveTo>
                    <a:lnTo>
                      <a:pt x="52" y="0"/>
                    </a:lnTo>
                    <a:lnTo>
                      <a:pt x="0" y="0"/>
                    </a:lnTo>
                    <a:lnTo>
                      <a:pt x="0" y="0"/>
                    </a:lnTo>
                    <a:lnTo>
                      <a:pt x="52" y="0"/>
                    </a:lnTo>
                    <a:close/>
                    <a:moveTo>
                      <a:pt x="0" y="0"/>
                    </a:moveTo>
                    <a:lnTo>
                      <a:pt x="0" y="0"/>
                    </a:lnTo>
                    <a:lnTo>
                      <a:pt x="52" y="0"/>
                    </a:lnTo>
                    <a:lnTo>
                      <a:pt x="52" y="0"/>
                    </a:lnTo>
                    <a:lnTo>
                      <a:pt x="0"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46" name="Freeform 174"/>
              <p:cNvSpPr>
                <a:spLocks noEditPoints="1"/>
              </p:cNvSpPr>
              <p:nvPr/>
            </p:nvSpPr>
            <p:spPr bwMode="auto">
              <a:xfrm>
                <a:off x="337" y="1299"/>
                <a:ext cx="15" cy="453"/>
              </a:xfrm>
              <a:custGeom>
                <a:avLst/>
                <a:gdLst/>
                <a:ahLst/>
                <a:cxnLst>
                  <a:cxn ang="0">
                    <a:pos x="52" y="0"/>
                  </a:cxn>
                  <a:cxn ang="0">
                    <a:pos x="52" y="592"/>
                  </a:cxn>
                  <a:cxn ang="0">
                    <a:pos x="0" y="592"/>
                  </a:cxn>
                  <a:cxn ang="0">
                    <a:pos x="0" y="0"/>
                  </a:cxn>
                  <a:cxn ang="0">
                    <a:pos x="52" y="0"/>
                  </a:cxn>
                  <a:cxn ang="0">
                    <a:pos x="0" y="592"/>
                  </a:cxn>
                  <a:cxn ang="0">
                    <a:pos x="0" y="592"/>
                  </a:cxn>
                  <a:cxn ang="0">
                    <a:pos x="26" y="592"/>
                  </a:cxn>
                  <a:cxn ang="0">
                    <a:pos x="0" y="592"/>
                  </a:cxn>
                  <a:cxn ang="0">
                    <a:pos x="52" y="592"/>
                  </a:cxn>
                  <a:cxn ang="0">
                    <a:pos x="52" y="742"/>
                  </a:cxn>
                  <a:cxn ang="0">
                    <a:pos x="1" y="742"/>
                  </a:cxn>
                  <a:cxn ang="0">
                    <a:pos x="0" y="592"/>
                  </a:cxn>
                  <a:cxn ang="0">
                    <a:pos x="52" y="592"/>
                  </a:cxn>
                  <a:cxn ang="0">
                    <a:pos x="52" y="742"/>
                  </a:cxn>
                  <a:cxn ang="0">
                    <a:pos x="52" y="743"/>
                  </a:cxn>
                  <a:cxn ang="0">
                    <a:pos x="1" y="743"/>
                  </a:cxn>
                  <a:cxn ang="0">
                    <a:pos x="1" y="742"/>
                  </a:cxn>
                  <a:cxn ang="0">
                    <a:pos x="52" y="742"/>
                  </a:cxn>
                  <a:cxn ang="0">
                    <a:pos x="52" y="743"/>
                  </a:cxn>
                  <a:cxn ang="0">
                    <a:pos x="57" y="1811"/>
                  </a:cxn>
                  <a:cxn ang="0">
                    <a:pos x="5" y="1811"/>
                  </a:cxn>
                  <a:cxn ang="0">
                    <a:pos x="1" y="743"/>
                  </a:cxn>
                  <a:cxn ang="0">
                    <a:pos x="52" y="743"/>
                  </a:cxn>
                  <a:cxn ang="0">
                    <a:pos x="5" y="1811"/>
                  </a:cxn>
                  <a:cxn ang="0">
                    <a:pos x="1" y="743"/>
                  </a:cxn>
                  <a:cxn ang="0">
                    <a:pos x="52" y="743"/>
                  </a:cxn>
                  <a:cxn ang="0">
                    <a:pos x="57" y="1811"/>
                  </a:cxn>
                  <a:cxn ang="0">
                    <a:pos x="5" y="1811"/>
                  </a:cxn>
                </a:cxnLst>
                <a:rect l="0" t="0" r="r" b="b"/>
                <a:pathLst>
                  <a:path w="57" h="1811">
                    <a:moveTo>
                      <a:pt x="52" y="0"/>
                    </a:moveTo>
                    <a:lnTo>
                      <a:pt x="52" y="592"/>
                    </a:lnTo>
                    <a:lnTo>
                      <a:pt x="0" y="592"/>
                    </a:lnTo>
                    <a:lnTo>
                      <a:pt x="0" y="0"/>
                    </a:lnTo>
                    <a:lnTo>
                      <a:pt x="52" y="0"/>
                    </a:lnTo>
                    <a:close/>
                    <a:moveTo>
                      <a:pt x="0" y="592"/>
                    </a:moveTo>
                    <a:lnTo>
                      <a:pt x="0" y="592"/>
                    </a:lnTo>
                    <a:lnTo>
                      <a:pt x="26" y="592"/>
                    </a:lnTo>
                    <a:lnTo>
                      <a:pt x="0" y="592"/>
                    </a:lnTo>
                    <a:close/>
                    <a:moveTo>
                      <a:pt x="52" y="592"/>
                    </a:moveTo>
                    <a:lnTo>
                      <a:pt x="52" y="742"/>
                    </a:lnTo>
                    <a:lnTo>
                      <a:pt x="1" y="742"/>
                    </a:lnTo>
                    <a:lnTo>
                      <a:pt x="0" y="592"/>
                    </a:lnTo>
                    <a:lnTo>
                      <a:pt x="52" y="592"/>
                    </a:lnTo>
                    <a:close/>
                    <a:moveTo>
                      <a:pt x="52" y="742"/>
                    </a:moveTo>
                    <a:lnTo>
                      <a:pt x="52" y="743"/>
                    </a:lnTo>
                    <a:lnTo>
                      <a:pt x="1" y="743"/>
                    </a:lnTo>
                    <a:lnTo>
                      <a:pt x="1" y="742"/>
                    </a:lnTo>
                    <a:lnTo>
                      <a:pt x="52" y="742"/>
                    </a:lnTo>
                    <a:close/>
                    <a:moveTo>
                      <a:pt x="52" y="743"/>
                    </a:moveTo>
                    <a:lnTo>
                      <a:pt x="57" y="1811"/>
                    </a:lnTo>
                    <a:lnTo>
                      <a:pt x="5" y="1811"/>
                    </a:lnTo>
                    <a:lnTo>
                      <a:pt x="1" y="743"/>
                    </a:lnTo>
                    <a:lnTo>
                      <a:pt x="52" y="743"/>
                    </a:lnTo>
                    <a:close/>
                    <a:moveTo>
                      <a:pt x="5" y="1811"/>
                    </a:moveTo>
                    <a:lnTo>
                      <a:pt x="1" y="743"/>
                    </a:lnTo>
                    <a:lnTo>
                      <a:pt x="52" y="743"/>
                    </a:lnTo>
                    <a:lnTo>
                      <a:pt x="57" y="1811"/>
                    </a:lnTo>
                    <a:lnTo>
                      <a:pt x="5" y="1811"/>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47" name="Rectangle 175"/>
              <p:cNvSpPr>
                <a:spLocks noChangeArrowheads="1"/>
              </p:cNvSpPr>
              <p:nvPr/>
            </p:nvSpPr>
            <p:spPr bwMode="auto">
              <a:xfrm>
                <a:off x="4579" y="1904"/>
                <a:ext cx="413"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48" name="Rectangle 176"/>
              <p:cNvSpPr>
                <a:spLocks noChangeArrowheads="1"/>
              </p:cNvSpPr>
              <p:nvPr/>
            </p:nvSpPr>
            <p:spPr bwMode="auto">
              <a:xfrm>
                <a:off x="4579" y="2010"/>
                <a:ext cx="413" cy="12"/>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49" name="Rectangle 177"/>
              <p:cNvSpPr>
                <a:spLocks noChangeArrowheads="1"/>
              </p:cNvSpPr>
              <p:nvPr/>
            </p:nvSpPr>
            <p:spPr bwMode="auto">
              <a:xfrm>
                <a:off x="3968" y="2115"/>
                <a:ext cx="1024"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50" name="Freeform 178"/>
              <p:cNvSpPr>
                <a:spLocks noEditPoints="1"/>
              </p:cNvSpPr>
              <p:nvPr/>
            </p:nvSpPr>
            <p:spPr bwMode="auto">
              <a:xfrm>
                <a:off x="5025" y="1875"/>
                <a:ext cx="57" cy="73"/>
              </a:xfrm>
              <a:custGeom>
                <a:avLst/>
                <a:gdLst/>
                <a:ahLst/>
                <a:cxnLst>
                  <a:cxn ang="0">
                    <a:pos x="0" y="0"/>
                  </a:cxn>
                  <a:cxn ang="0">
                    <a:pos x="130" y="0"/>
                  </a:cxn>
                  <a:cxn ang="0">
                    <a:pos x="157" y="5"/>
                  </a:cxn>
                  <a:cxn ang="0">
                    <a:pos x="180" y="15"/>
                  </a:cxn>
                  <a:cxn ang="0">
                    <a:pos x="195" y="28"/>
                  </a:cxn>
                  <a:cxn ang="0">
                    <a:pos x="207" y="46"/>
                  </a:cxn>
                  <a:cxn ang="0">
                    <a:pos x="214" y="66"/>
                  </a:cxn>
                  <a:cxn ang="0">
                    <a:pos x="214" y="85"/>
                  </a:cxn>
                  <a:cxn ang="0">
                    <a:pos x="208" y="102"/>
                  </a:cxn>
                  <a:cxn ang="0">
                    <a:pos x="198" y="119"/>
                  </a:cxn>
                  <a:cxn ang="0">
                    <a:pos x="182" y="132"/>
                  </a:cxn>
                  <a:cxn ang="0">
                    <a:pos x="185" y="143"/>
                  </a:cxn>
                  <a:cxn ang="0">
                    <a:pos x="206" y="156"/>
                  </a:cxn>
                  <a:cxn ang="0">
                    <a:pos x="220" y="176"/>
                  </a:cxn>
                  <a:cxn ang="0">
                    <a:pos x="228" y="198"/>
                  </a:cxn>
                  <a:cxn ang="0">
                    <a:pos x="228" y="220"/>
                  </a:cxn>
                  <a:cxn ang="0">
                    <a:pos x="224" y="240"/>
                  </a:cxn>
                  <a:cxn ang="0">
                    <a:pos x="215" y="257"/>
                  </a:cxn>
                  <a:cxn ang="0">
                    <a:pos x="203" y="271"/>
                  </a:cxn>
                  <a:cxn ang="0">
                    <a:pos x="190" y="280"/>
                  </a:cxn>
                  <a:cxn ang="0">
                    <a:pos x="174" y="288"/>
                  </a:cxn>
                  <a:cxn ang="0">
                    <a:pos x="153" y="293"/>
                  </a:cxn>
                  <a:cxn ang="0">
                    <a:pos x="130" y="296"/>
                  </a:cxn>
                  <a:cxn ang="0">
                    <a:pos x="0" y="296"/>
                  </a:cxn>
                  <a:cxn ang="0">
                    <a:pos x="105" y="125"/>
                  </a:cxn>
                  <a:cxn ang="0">
                    <a:pos x="144" y="121"/>
                  </a:cxn>
                  <a:cxn ang="0">
                    <a:pos x="157" y="115"/>
                  </a:cxn>
                  <a:cxn ang="0">
                    <a:pos x="166" y="106"/>
                  </a:cxn>
                  <a:cxn ang="0">
                    <a:pos x="173" y="94"/>
                  </a:cxn>
                  <a:cxn ang="0">
                    <a:pos x="174" y="80"/>
                  </a:cxn>
                  <a:cxn ang="0">
                    <a:pos x="173" y="67"/>
                  </a:cxn>
                  <a:cxn ang="0">
                    <a:pos x="168" y="54"/>
                  </a:cxn>
                  <a:cxn ang="0">
                    <a:pos x="159" y="45"/>
                  </a:cxn>
                  <a:cxn ang="0">
                    <a:pos x="147" y="39"/>
                  </a:cxn>
                  <a:cxn ang="0">
                    <a:pos x="129" y="36"/>
                  </a:cxn>
                  <a:cxn ang="0">
                    <a:pos x="101" y="36"/>
                  </a:cxn>
                  <a:cxn ang="0">
                    <a:pos x="40" y="125"/>
                  </a:cxn>
                  <a:cxn ang="0">
                    <a:pos x="115" y="261"/>
                  </a:cxn>
                  <a:cxn ang="0">
                    <a:pos x="143" y="259"/>
                  </a:cxn>
                  <a:cxn ang="0">
                    <a:pos x="165" y="251"/>
                  </a:cxn>
                  <a:cxn ang="0">
                    <a:pos x="174" y="245"/>
                  </a:cxn>
                  <a:cxn ang="0">
                    <a:pos x="181" y="234"/>
                  </a:cxn>
                  <a:cxn ang="0">
                    <a:pos x="186" y="224"/>
                  </a:cxn>
                  <a:cxn ang="0">
                    <a:pos x="187" y="210"/>
                  </a:cxn>
                  <a:cxn ang="0">
                    <a:pos x="185" y="195"/>
                  </a:cxn>
                  <a:cxn ang="0">
                    <a:pos x="178" y="181"/>
                  </a:cxn>
                  <a:cxn ang="0">
                    <a:pos x="168" y="170"/>
                  </a:cxn>
                  <a:cxn ang="0">
                    <a:pos x="155" y="164"/>
                  </a:cxn>
                  <a:cxn ang="0">
                    <a:pos x="135" y="161"/>
                  </a:cxn>
                  <a:cxn ang="0">
                    <a:pos x="110" y="160"/>
                  </a:cxn>
                  <a:cxn ang="0">
                    <a:pos x="40" y="261"/>
                  </a:cxn>
                </a:cxnLst>
                <a:rect l="0" t="0" r="r" b="b"/>
                <a:pathLst>
                  <a:path w="229" h="296">
                    <a:moveTo>
                      <a:pt x="0" y="296"/>
                    </a:moveTo>
                    <a:lnTo>
                      <a:pt x="0" y="0"/>
                    </a:lnTo>
                    <a:lnTo>
                      <a:pt x="113" y="0"/>
                    </a:lnTo>
                    <a:lnTo>
                      <a:pt x="130" y="0"/>
                    </a:lnTo>
                    <a:lnTo>
                      <a:pt x="144" y="3"/>
                    </a:lnTo>
                    <a:lnTo>
                      <a:pt x="157" y="5"/>
                    </a:lnTo>
                    <a:lnTo>
                      <a:pt x="169" y="9"/>
                    </a:lnTo>
                    <a:lnTo>
                      <a:pt x="180" y="15"/>
                    </a:lnTo>
                    <a:lnTo>
                      <a:pt x="187" y="20"/>
                    </a:lnTo>
                    <a:lnTo>
                      <a:pt x="195" y="28"/>
                    </a:lnTo>
                    <a:lnTo>
                      <a:pt x="202" y="37"/>
                    </a:lnTo>
                    <a:lnTo>
                      <a:pt x="207" y="46"/>
                    </a:lnTo>
                    <a:lnTo>
                      <a:pt x="211" y="55"/>
                    </a:lnTo>
                    <a:lnTo>
                      <a:pt x="214" y="66"/>
                    </a:lnTo>
                    <a:lnTo>
                      <a:pt x="214" y="76"/>
                    </a:lnTo>
                    <a:lnTo>
                      <a:pt x="214" y="85"/>
                    </a:lnTo>
                    <a:lnTo>
                      <a:pt x="211" y="94"/>
                    </a:lnTo>
                    <a:lnTo>
                      <a:pt x="208" y="102"/>
                    </a:lnTo>
                    <a:lnTo>
                      <a:pt x="203" y="111"/>
                    </a:lnTo>
                    <a:lnTo>
                      <a:pt x="198" y="119"/>
                    </a:lnTo>
                    <a:lnTo>
                      <a:pt x="190" y="127"/>
                    </a:lnTo>
                    <a:lnTo>
                      <a:pt x="182" y="132"/>
                    </a:lnTo>
                    <a:lnTo>
                      <a:pt x="172" y="139"/>
                    </a:lnTo>
                    <a:lnTo>
                      <a:pt x="185" y="143"/>
                    </a:lnTo>
                    <a:lnTo>
                      <a:pt x="195" y="149"/>
                    </a:lnTo>
                    <a:lnTo>
                      <a:pt x="206" y="156"/>
                    </a:lnTo>
                    <a:lnTo>
                      <a:pt x="214" y="165"/>
                    </a:lnTo>
                    <a:lnTo>
                      <a:pt x="220" y="176"/>
                    </a:lnTo>
                    <a:lnTo>
                      <a:pt x="225" y="186"/>
                    </a:lnTo>
                    <a:lnTo>
                      <a:pt x="228" y="198"/>
                    </a:lnTo>
                    <a:lnTo>
                      <a:pt x="229" y="210"/>
                    </a:lnTo>
                    <a:lnTo>
                      <a:pt x="228" y="220"/>
                    </a:lnTo>
                    <a:lnTo>
                      <a:pt x="227" y="230"/>
                    </a:lnTo>
                    <a:lnTo>
                      <a:pt x="224" y="240"/>
                    </a:lnTo>
                    <a:lnTo>
                      <a:pt x="220" y="249"/>
                    </a:lnTo>
                    <a:lnTo>
                      <a:pt x="215" y="257"/>
                    </a:lnTo>
                    <a:lnTo>
                      <a:pt x="210" y="264"/>
                    </a:lnTo>
                    <a:lnTo>
                      <a:pt x="203" y="271"/>
                    </a:lnTo>
                    <a:lnTo>
                      <a:pt x="198" y="276"/>
                    </a:lnTo>
                    <a:lnTo>
                      <a:pt x="190" y="280"/>
                    </a:lnTo>
                    <a:lnTo>
                      <a:pt x="182" y="284"/>
                    </a:lnTo>
                    <a:lnTo>
                      <a:pt x="174" y="288"/>
                    </a:lnTo>
                    <a:lnTo>
                      <a:pt x="164" y="291"/>
                    </a:lnTo>
                    <a:lnTo>
                      <a:pt x="153" y="293"/>
                    </a:lnTo>
                    <a:lnTo>
                      <a:pt x="142" y="295"/>
                    </a:lnTo>
                    <a:lnTo>
                      <a:pt x="130" y="296"/>
                    </a:lnTo>
                    <a:lnTo>
                      <a:pt x="115" y="296"/>
                    </a:lnTo>
                    <a:lnTo>
                      <a:pt x="0" y="296"/>
                    </a:lnTo>
                    <a:close/>
                    <a:moveTo>
                      <a:pt x="40" y="125"/>
                    </a:moveTo>
                    <a:lnTo>
                      <a:pt x="105" y="125"/>
                    </a:lnTo>
                    <a:lnTo>
                      <a:pt x="129" y="123"/>
                    </a:lnTo>
                    <a:lnTo>
                      <a:pt x="144" y="121"/>
                    </a:lnTo>
                    <a:lnTo>
                      <a:pt x="151" y="118"/>
                    </a:lnTo>
                    <a:lnTo>
                      <a:pt x="157" y="115"/>
                    </a:lnTo>
                    <a:lnTo>
                      <a:pt x="163" y="111"/>
                    </a:lnTo>
                    <a:lnTo>
                      <a:pt x="166" y="106"/>
                    </a:lnTo>
                    <a:lnTo>
                      <a:pt x="170" y="101"/>
                    </a:lnTo>
                    <a:lnTo>
                      <a:pt x="173" y="94"/>
                    </a:lnTo>
                    <a:lnTo>
                      <a:pt x="174" y="88"/>
                    </a:lnTo>
                    <a:lnTo>
                      <a:pt x="174" y="80"/>
                    </a:lnTo>
                    <a:lnTo>
                      <a:pt x="174" y="74"/>
                    </a:lnTo>
                    <a:lnTo>
                      <a:pt x="173" y="67"/>
                    </a:lnTo>
                    <a:lnTo>
                      <a:pt x="170" y="60"/>
                    </a:lnTo>
                    <a:lnTo>
                      <a:pt x="168" y="54"/>
                    </a:lnTo>
                    <a:lnTo>
                      <a:pt x="164" y="50"/>
                    </a:lnTo>
                    <a:lnTo>
                      <a:pt x="159" y="45"/>
                    </a:lnTo>
                    <a:lnTo>
                      <a:pt x="153" y="42"/>
                    </a:lnTo>
                    <a:lnTo>
                      <a:pt x="147" y="39"/>
                    </a:lnTo>
                    <a:lnTo>
                      <a:pt x="139" y="37"/>
                    </a:lnTo>
                    <a:lnTo>
                      <a:pt x="129" y="36"/>
                    </a:lnTo>
                    <a:lnTo>
                      <a:pt x="115" y="36"/>
                    </a:lnTo>
                    <a:lnTo>
                      <a:pt x="101" y="36"/>
                    </a:lnTo>
                    <a:lnTo>
                      <a:pt x="40" y="36"/>
                    </a:lnTo>
                    <a:lnTo>
                      <a:pt x="40" y="125"/>
                    </a:lnTo>
                    <a:close/>
                    <a:moveTo>
                      <a:pt x="40" y="261"/>
                    </a:moveTo>
                    <a:lnTo>
                      <a:pt x="115" y="261"/>
                    </a:lnTo>
                    <a:lnTo>
                      <a:pt x="132" y="261"/>
                    </a:lnTo>
                    <a:lnTo>
                      <a:pt x="143" y="259"/>
                    </a:lnTo>
                    <a:lnTo>
                      <a:pt x="155" y="257"/>
                    </a:lnTo>
                    <a:lnTo>
                      <a:pt x="165" y="251"/>
                    </a:lnTo>
                    <a:lnTo>
                      <a:pt x="170" y="249"/>
                    </a:lnTo>
                    <a:lnTo>
                      <a:pt x="174" y="245"/>
                    </a:lnTo>
                    <a:lnTo>
                      <a:pt x="178" y="240"/>
                    </a:lnTo>
                    <a:lnTo>
                      <a:pt x="181" y="234"/>
                    </a:lnTo>
                    <a:lnTo>
                      <a:pt x="184" y="229"/>
                    </a:lnTo>
                    <a:lnTo>
                      <a:pt x="186" y="224"/>
                    </a:lnTo>
                    <a:lnTo>
                      <a:pt x="186" y="217"/>
                    </a:lnTo>
                    <a:lnTo>
                      <a:pt x="187" y="210"/>
                    </a:lnTo>
                    <a:lnTo>
                      <a:pt x="186" y="202"/>
                    </a:lnTo>
                    <a:lnTo>
                      <a:pt x="185" y="195"/>
                    </a:lnTo>
                    <a:lnTo>
                      <a:pt x="182" y="187"/>
                    </a:lnTo>
                    <a:lnTo>
                      <a:pt x="178" y="181"/>
                    </a:lnTo>
                    <a:lnTo>
                      <a:pt x="173" y="176"/>
                    </a:lnTo>
                    <a:lnTo>
                      <a:pt x="168" y="170"/>
                    </a:lnTo>
                    <a:lnTo>
                      <a:pt x="161" y="168"/>
                    </a:lnTo>
                    <a:lnTo>
                      <a:pt x="155" y="164"/>
                    </a:lnTo>
                    <a:lnTo>
                      <a:pt x="146" y="162"/>
                    </a:lnTo>
                    <a:lnTo>
                      <a:pt x="135" y="161"/>
                    </a:lnTo>
                    <a:lnTo>
                      <a:pt x="123" y="160"/>
                    </a:lnTo>
                    <a:lnTo>
                      <a:pt x="110" y="160"/>
                    </a:lnTo>
                    <a:lnTo>
                      <a:pt x="40" y="160"/>
                    </a:lnTo>
                    <a:lnTo>
                      <a:pt x="40" y="261"/>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51" name="Freeform 179"/>
              <p:cNvSpPr>
                <a:spLocks noEditPoints="1"/>
              </p:cNvSpPr>
              <p:nvPr/>
            </p:nvSpPr>
            <p:spPr bwMode="auto">
              <a:xfrm>
                <a:off x="5094" y="1875"/>
                <a:ext cx="10" cy="73"/>
              </a:xfrm>
              <a:custGeom>
                <a:avLst/>
                <a:gdLst/>
                <a:ahLst/>
                <a:cxnLst>
                  <a:cxn ang="0">
                    <a:pos x="0" y="42"/>
                  </a:cxn>
                  <a:cxn ang="0">
                    <a:pos x="0" y="0"/>
                  </a:cxn>
                  <a:cxn ang="0">
                    <a:pos x="38" y="0"/>
                  </a:cxn>
                  <a:cxn ang="0">
                    <a:pos x="38" y="42"/>
                  </a:cxn>
                  <a:cxn ang="0">
                    <a:pos x="0" y="42"/>
                  </a:cxn>
                  <a:cxn ang="0">
                    <a:pos x="0" y="296"/>
                  </a:cxn>
                  <a:cxn ang="0">
                    <a:pos x="0" y="81"/>
                  </a:cxn>
                  <a:cxn ang="0">
                    <a:pos x="38" y="81"/>
                  </a:cxn>
                  <a:cxn ang="0">
                    <a:pos x="38" y="296"/>
                  </a:cxn>
                  <a:cxn ang="0">
                    <a:pos x="0" y="296"/>
                  </a:cxn>
                </a:cxnLst>
                <a:rect l="0" t="0" r="r" b="b"/>
                <a:pathLst>
                  <a:path w="38" h="296">
                    <a:moveTo>
                      <a:pt x="0" y="42"/>
                    </a:moveTo>
                    <a:lnTo>
                      <a:pt x="0" y="0"/>
                    </a:lnTo>
                    <a:lnTo>
                      <a:pt x="38" y="0"/>
                    </a:lnTo>
                    <a:lnTo>
                      <a:pt x="38" y="42"/>
                    </a:lnTo>
                    <a:lnTo>
                      <a:pt x="0" y="42"/>
                    </a:lnTo>
                    <a:close/>
                    <a:moveTo>
                      <a:pt x="0" y="296"/>
                    </a:moveTo>
                    <a:lnTo>
                      <a:pt x="0" y="81"/>
                    </a:lnTo>
                    <a:lnTo>
                      <a:pt x="38" y="81"/>
                    </a:lnTo>
                    <a:lnTo>
                      <a:pt x="38" y="296"/>
                    </a:lnTo>
                    <a:lnTo>
                      <a:pt x="0" y="296"/>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52" name="Freeform 180"/>
              <p:cNvSpPr>
                <a:spLocks noEditPoints="1"/>
              </p:cNvSpPr>
              <p:nvPr/>
            </p:nvSpPr>
            <p:spPr bwMode="auto">
              <a:xfrm>
                <a:off x="5115" y="1894"/>
                <a:ext cx="50" cy="56"/>
              </a:xfrm>
              <a:custGeom>
                <a:avLst/>
                <a:gdLst/>
                <a:ahLst/>
                <a:cxnLst>
                  <a:cxn ang="0">
                    <a:pos x="136" y="208"/>
                  </a:cxn>
                  <a:cxn ang="0">
                    <a:pos x="107" y="221"/>
                  </a:cxn>
                  <a:cxn ang="0">
                    <a:pos x="76" y="225"/>
                  </a:cxn>
                  <a:cxn ang="0">
                    <a:pos x="37" y="217"/>
                  </a:cxn>
                  <a:cxn ang="0">
                    <a:pos x="20" y="207"/>
                  </a:cxn>
                  <a:cxn ang="0">
                    <a:pos x="8" y="194"/>
                  </a:cxn>
                  <a:cxn ang="0">
                    <a:pos x="0" y="164"/>
                  </a:cxn>
                  <a:cxn ang="0">
                    <a:pos x="5" y="141"/>
                  </a:cxn>
                  <a:cxn ang="0">
                    <a:pos x="16" y="123"/>
                  </a:cxn>
                  <a:cxn ang="0">
                    <a:pos x="39" y="107"/>
                  </a:cxn>
                  <a:cxn ang="0">
                    <a:pos x="86" y="97"/>
                  </a:cxn>
                  <a:cxn ang="0">
                    <a:pos x="141" y="88"/>
                  </a:cxn>
                  <a:cxn ang="0">
                    <a:pos x="153" y="75"/>
                  </a:cxn>
                  <a:cxn ang="0">
                    <a:pos x="148" y="49"/>
                  </a:cxn>
                  <a:cxn ang="0">
                    <a:pos x="126" y="34"/>
                  </a:cxn>
                  <a:cxn ang="0">
                    <a:pos x="88" y="32"/>
                  </a:cxn>
                  <a:cxn ang="0">
                    <a:pos x="62" y="39"/>
                  </a:cxn>
                  <a:cxn ang="0">
                    <a:pos x="47" y="62"/>
                  </a:cxn>
                  <a:cxn ang="0">
                    <a:pos x="9" y="56"/>
                  </a:cxn>
                  <a:cxn ang="0">
                    <a:pos x="24" y="30"/>
                  </a:cxn>
                  <a:cxn ang="0">
                    <a:pos x="46" y="12"/>
                  </a:cxn>
                  <a:cxn ang="0">
                    <a:pos x="80" y="3"/>
                  </a:cxn>
                  <a:cxn ang="0">
                    <a:pos x="119" y="1"/>
                  </a:cxn>
                  <a:cxn ang="0">
                    <a:pos x="152" y="7"/>
                  </a:cxn>
                  <a:cxn ang="0">
                    <a:pos x="173" y="18"/>
                  </a:cxn>
                  <a:cxn ang="0">
                    <a:pos x="185" y="34"/>
                  </a:cxn>
                  <a:cxn ang="0">
                    <a:pos x="191" y="62"/>
                  </a:cxn>
                  <a:cxn ang="0">
                    <a:pos x="191" y="153"/>
                  </a:cxn>
                  <a:cxn ang="0">
                    <a:pos x="194" y="194"/>
                  </a:cxn>
                  <a:cxn ang="0">
                    <a:pos x="164" y="220"/>
                  </a:cxn>
                  <a:cxn ang="0">
                    <a:pos x="153" y="113"/>
                  </a:cxn>
                  <a:cxn ang="0">
                    <a:pos x="111" y="123"/>
                  </a:cxn>
                  <a:cxn ang="0">
                    <a:pos x="60" y="134"/>
                  </a:cxn>
                  <a:cxn ang="0">
                    <a:pos x="48" y="141"/>
                  </a:cxn>
                  <a:cxn ang="0">
                    <a:pos x="42" y="153"/>
                  </a:cxn>
                  <a:cxn ang="0">
                    <a:pos x="41" y="169"/>
                  </a:cxn>
                  <a:cxn ang="0">
                    <a:pos x="51" y="187"/>
                  </a:cxn>
                  <a:cxn ang="0">
                    <a:pos x="75" y="195"/>
                  </a:cxn>
                  <a:cxn ang="0">
                    <a:pos x="105" y="194"/>
                  </a:cxn>
                  <a:cxn ang="0">
                    <a:pos x="131" y="182"/>
                  </a:cxn>
                  <a:cxn ang="0">
                    <a:pos x="148" y="162"/>
                  </a:cxn>
                  <a:cxn ang="0">
                    <a:pos x="153" y="137"/>
                  </a:cxn>
                </a:cxnLst>
                <a:rect l="0" t="0" r="r" b="b"/>
                <a:pathLst>
                  <a:path w="203" h="225">
                    <a:moveTo>
                      <a:pt x="157" y="194"/>
                    </a:moveTo>
                    <a:lnTo>
                      <a:pt x="147" y="202"/>
                    </a:lnTo>
                    <a:lnTo>
                      <a:pt x="136" y="208"/>
                    </a:lnTo>
                    <a:lnTo>
                      <a:pt x="126" y="213"/>
                    </a:lnTo>
                    <a:lnTo>
                      <a:pt x="116" y="217"/>
                    </a:lnTo>
                    <a:lnTo>
                      <a:pt x="107" y="221"/>
                    </a:lnTo>
                    <a:lnTo>
                      <a:pt x="97" y="222"/>
                    </a:lnTo>
                    <a:lnTo>
                      <a:pt x="86" y="224"/>
                    </a:lnTo>
                    <a:lnTo>
                      <a:pt x="76" y="225"/>
                    </a:lnTo>
                    <a:lnTo>
                      <a:pt x="59" y="224"/>
                    </a:lnTo>
                    <a:lnTo>
                      <a:pt x="43" y="220"/>
                    </a:lnTo>
                    <a:lnTo>
                      <a:pt x="37" y="217"/>
                    </a:lnTo>
                    <a:lnTo>
                      <a:pt x="30" y="215"/>
                    </a:lnTo>
                    <a:lnTo>
                      <a:pt x="25" y="212"/>
                    </a:lnTo>
                    <a:lnTo>
                      <a:pt x="20" y="207"/>
                    </a:lnTo>
                    <a:lnTo>
                      <a:pt x="16" y="203"/>
                    </a:lnTo>
                    <a:lnTo>
                      <a:pt x="12" y="198"/>
                    </a:lnTo>
                    <a:lnTo>
                      <a:pt x="8" y="194"/>
                    </a:lnTo>
                    <a:lnTo>
                      <a:pt x="5" y="187"/>
                    </a:lnTo>
                    <a:lnTo>
                      <a:pt x="1" y="177"/>
                    </a:lnTo>
                    <a:lnTo>
                      <a:pt x="0" y="164"/>
                    </a:lnTo>
                    <a:lnTo>
                      <a:pt x="1" y="156"/>
                    </a:lnTo>
                    <a:lnTo>
                      <a:pt x="3" y="148"/>
                    </a:lnTo>
                    <a:lnTo>
                      <a:pt x="5" y="141"/>
                    </a:lnTo>
                    <a:lnTo>
                      <a:pt x="8" y="135"/>
                    </a:lnTo>
                    <a:lnTo>
                      <a:pt x="12" y="128"/>
                    </a:lnTo>
                    <a:lnTo>
                      <a:pt x="16" y="123"/>
                    </a:lnTo>
                    <a:lnTo>
                      <a:pt x="21" y="118"/>
                    </a:lnTo>
                    <a:lnTo>
                      <a:pt x="28" y="114"/>
                    </a:lnTo>
                    <a:lnTo>
                      <a:pt x="39" y="107"/>
                    </a:lnTo>
                    <a:lnTo>
                      <a:pt x="54" y="102"/>
                    </a:lnTo>
                    <a:lnTo>
                      <a:pt x="68" y="100"/>
                    </a:lnTo>
                    <a:lnTo>
                      <a:pt x="86" y="97"/>
                    </a:lnTo>
                    <a:lnTo>
                      <a:pt x="109" y="93"/>
                    </a:lnTo>
                    <a:lnTo>
                      <a:pt x="126" y="90"/>
                    </a:lnTo>
                    <a:lnTo>
                      <a:pt x="141" y="88"/>
                    </a:lnTo>
                    <a:lnTo>
                      <a:pt x="153" y="84"/>
                    </a:lnTo>
                    <a:lnTo>
                      <a:pt x="153" y="77"/>
                    </a:lnTo>
                    <a:lnTo>
                      <a:pt x="153" y="75"/>
                    </a:lnTo>
                    <a:lnTo>
                      <a:pt x="153" y="64"/>
                    </a:lnTo>
                    <a:lnTo>
                      <a:pt x="151" y="55"/>
                    </a:lnTo>
                    <a:lnTo>
                      <a:pt x="148" y="49"/>
                    </a:lnTo>
                    <a:lnTo>
                      <a:pt x="143" y="43"/>
                    </a:lnTo>
                    <a:lnTo>
                      <a:pt x="135" y="38"/>
                    </a:lnTo>
                    <a:lnTo>
                      <a:pt x="126" y="34"/>
                    </a:lnTo>
                    <a:lnTo>
                      <a:pt x="114" y="32"/>
                    </a:lnTo>
                    <a:lnTo>
                      <a:pt x="101" y="30"/>
                    </a:lnTo>
                    <a:lnTo>
                      <a:pt x="88" y="32"/>
                    </a:lnTo>
                    <a:lnTo>
                      <a:pt x="77" y="33"/>
                    </a:lnTo>
                    <a:lnTo>
                      <a:pt x="69" y="35"/>
                    </a:lnTo>
                    <a:lnTo>
                      <a:pt x="62" y="39"/>
                    </a:lnTo>
                    <a:lnTo>
                      <a:pt x="56" y="45"/>
                    </a:lnTo>
                    <a:lnTo>
                      <a:pt x="51" y="52"/>
                    </a:lnTo>
                    <a:lnTo>
                      <a:pt x="47" y="62"/>
                    </a:lnTo>
                    <a:lnTo>
                      <a:pt x="43" y="72"/>
                    </a:lnTo>
                    <a:lnTo>
                      <a:pt x="7" y="67"/>
                    </a:lnTo>
                    <a:lnTo>
                      <a:pt x="9" y="56"/>
                    </a:lnTo>
                    <a:lnTo>
                      <a:pt x="13" y="46"/>
                    </a:lnTo>
                    <a:lnTo>
                      <a:pt x="18" y="38"/>
                    </a:lnTo>
                    <a:lnTo>
                      <a:pt x="24" y="30"/>
                    </a:lnTo>
                    <a:lnTo>
                      <a:pt x="30" y="24"/>
                    </a:lnTo>
                    <a:lnTo>
                      <a:pt x="37" y="17"/>
                    </a:lnTo>
                    <a:lnTo>
                      <a:pt x="46" y="12"/>
                    </a:lnTo>
                    <a:lnTo>
                      <a:pt x="56" y="8"/>
                    </a:lnTo>
                    <a:lnTo>
                      <a:pt x="67" y="5"/>
                    </a:lnTo>
                    <a:lnTo>
                      <a:pt x="80" y="3"/>
                    </a:lnTo>
                    <a:lnTo>
                      <a:pt x="92" y="1"/>
                    </a:lnTo>
                    <a:lnTo>
                      <a:pt x="106" y="0"/>
                    </a:lnTo>
                    <a:lnTo>
                      <a:pt x="119" y="1"/>
                    </a:lnTo>
                    <a:lnTo>
                      <a:pt x="131" y="3"/>
                    </a:lnTo>
                    <a:lnTo>
                      <a:pt x="143" y="4"/>
                    </a:lnTo>
                    <a:lnTo>
                      <a:pt x="152" y="7"/>
                    </a:lnTo>
                    <a:lnTo>
                      <a:pt x="160" y="11"/>
                    </a:lnTo>
                    <a:lnTo>
                      <a:pt x="168" y="15"/>
                    </a:lnTo>
                    <a:lnTo>
                      <a:pt x="173" y="18"/>
                    </a:lnTo>
                    <a:lnTo>
                      <a:pt x="178" y="24"/>
                    </a:lnTo>
                    <a:lnTo>
                      <a:pt x="182" y="29"/>
                    </a:lnTo>
                    <a:lnTo>
                      <a:pt x="185" y="34"/>
                    </a:lnTo>
                    <a:lnTo>
                      <a:pt x="187" y="41"/>
                    </a:lnTo>
                    <a:lnTo>
                      <a:pt x="190" y="49"/>
                    </a:lnTo>
                    <a:lnTo>
                      <a:pt x="191" y="62"/>
                    </a:lnTo>
                    <a:lnTo>
                      <a:pt x="191" y="81"/>
                    </a:lnTo>
                    <a:lnTo>
                      <a:pt x="191" y="130"/>
                    </a:lnTo>
                    <a:lnTo>
                      <a:pt x="191" y="153"/>
                    </a:lnTo>
                    <a:lnTo>
                      <a:pt x="191" y="171"/>
                    </a:lnTo>
                    <a:lnTo>
                      <a:pt x="192" y="185"/>
                    </a:lnTo>
                    <a:lnTo>
                      <a:pt x="194" y="194"/>
                    </a:lnTo>
                    <a:lnTo>
                      <a:pt x="196" y="207"/>
                    </a:lnTo>
                    <a:lnTo>
                      <a:pt x="203" y="220"/>
                    </a:lnTo>
                    <a:lnTo>
                      <a:pt x="164" y="220"/>
                    </a:lnTo>
                    <a:lnTo>
                      <a:pt x="160" y="208"/>
                    </a:lnTo>
                    <a:lnTo>
                      <a:pt x="157" y="194"/>
                    </a:lnTo>
                    <a:close/>
                    <a:moveTo>
                      <a:pt x="153" y="113"/>
                    </a:moveTo>
                    <a:lnTo>
                      <a:pt x="141" y="117"/>
                    </a:lnTo>
                    <a:lnTo>
                      <a:pt x="128" y="119"/>
                    </a:lnTo>
                    <a:lnTo>
                      <a:pt x="111" y="123"/>
                    </a:lnTo>
                    <a:lnTo>
                      <a:pt x="93" y="126"/>
                    </a:lnTo>
                    <a:lnTo>
                      <a:pt x="73" y="130"/>
                    </a:lnTo>
                    <a:lnTo>
                      <a:pt x="60" y="134"/>
                    </a:lnTo>
                    <a:lnTo>
                      <a:pt x="55" y="135"/>
                    </a:lnTo>
                    <a:lnTo>
                      <a:pt x="51" y="139"/>
                    </a:lnTo>
                    <a:lnTo>
                      <a:pt x="48" y="141"/>
                    </a:lnTo>
                    <a:lnTo>
                      <a:pt x="46" y="145"/>
                    </a:lnTo>
                    <a:lnTo>
                      <a:pt x="43" y="149"/>
                    </a:lnTo>
                    <a:lnTo>
                      <a:pt x="42" y="153"/>
                    </a:lnTo>
                    <a:lnTo>
                      <a:pt x="41" y="157"/>
                    </a:lnTo>
                    <a:lnTo>
                      <a:pt x="41" y="162"/>
                    </a:lnTo>
                    <a:lnTo>
                      <a:pt x="41" y="169"/>
                    </a:lnTo>
                    <a:lnTo>
                      <a:pt x="43" y="175"/>
                    </a:lnTo>
                    <a:lnTo>
                      <a:pt x="47" y="182"/>
                    </a:lnTo>
                    <a:lnTo>
                      <a:pt x="51" y="187"/>
                    </a:lnTo>
                    <a:lnTo>
                      <a:pt x="58" y="191"/>
                    </a:lnTo>
                    <a:lnTo>
                      <a:pt x="65" y="194"/>
                    </a:lnTo>
                    <a:lnTo>
                      <a:pt x="75" y="195"/>
                    </a:lnTo>
                    <a:lnTo>
                      <a:pt x="85" y="196"/>
                    </a:lnTo>
                    <a:lnTo>
                      <a:pt x="96" y="195"/>
                    </a:lnTo>
                    <a:lnTo>
                      <a:pt x="105" y="194"/>
                    </a:lnTo>
                    <a:lnTo>
                      <a:pt x="114" y="191"/>
                    </a:lnTo>
                    <a:lnTo>
                      <a:pt x="123" y="187"/>
                    </a:lnTo>
                    <a:lnTo>
                      <a:pt x="131" y="182"/>
                    </a:lnTo>
                    <a:lnTo>
                      <a:pt x="137" y="177"/>
                    </a:lnTo>
                    <a:lnTo>
                      <a:pt x="143" y="169"/>
                    </a:lnTo>
                    <a:lnTo>
                      <a:pt x="148" y="162"/>
                    </a:lnTo>
                    <a:lnTo>
                      <a:pt x="151" y="154"/>
                    </a:lnTo>
                    <a:lnTo>
                      <a:pt x="152" y="147"/>
                    </a:lnTo>
                    <a:lnTo>
                      <a:pt x="153" y="137"/>
                    </a:lnTo>
                    <a:lnTo>
                      <a:pt x="153" y="126"/>
                    </a:lnTo>
                    <a:lnTo>
                      <a:pt x="153" y="113"/>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53" name="Freeform 181"/>
              <p:cNvSpPr>
                <a:spLocks/>
              </p:cNvSpPr>
              <p:nvPr/>
            </p:nvSpPr>
            <p:spPr bwMode="auto">
              <a:xfrm>
                <a:off x="5173" y="1894"/>
                <a:ext cx="46" cy="56"/>
              </a:xfrm>
              <a:custGeom>
                <a:avLst/>
                <a:gdLst/>
                <a:ahLst/>
                <a:cxnLst>
                  <a:cxn ang="0">
                    <a:pos x="37" y="151"/>
                  </a:cxn>
                  <a:cxn ang="0">
                    <a:pos x="42" y="169"/>
                  </a:cxn>
                  <a:cxn ang="0">
                    <a:pos x="54" y="183"/>
                  </a:cxn>
                  <a:cxn ang="0">
                    <a:pos x="71" y="192"/>
                  </a:cxn>
                  <a:cxn ang="0">
                    <a:pos x="93" y="195"/>
                  </a:cxn>
                  <a:cxn ang="0">
                    <a:pos x="115" y="192"/>
                  </a:cxn>
                  <a:cxn ang="0">
                    <a:pos x="131" y="185"/>
                  </a:cxn>
                  <a:cxn ang="0">
                    <a:pos x="140" y="174"/>
                  </a:cxn>
                  <a:cxn ang="0">
                    <a:pos x="144" y="161"/>
                  </a:cxn>
                  <a:cxn ang="0">
                    <a:pos x="141" y="149"/>
                  </a:cxn>
                  <a:cxn ang="0">
                    <a:pos x="132" y="141"/>
                  </a:cxn>
                  <a:cxn ang="0">
                    <a:pos x="94" y="130"/>
                  </a:cxn>
                  <a:cxn ang="0">
                    <a:pos x="60" y="119"/>
                  </a:cxn>
                  <a:cxn ang="0">
                    <a:pos x="38" y="111"/>
                  </a:cxn>
                  <a:cxn ang="0">
                    <a:pos x="24" y="102"/>
                  </a:cxn>
                  <a:cxn ang="0">
                    <a:pos x="15" y="92"/>
                  </a:cxn>
                  <a:cxn ang="0">
                    <a:pos x="8" y="77"/>
                  </a:cxn>
                  <a:cxn ang="0">
                    <a:pos x="5" y="63"/>
                  </a:cxn>
                  <a:cxn ang="0">
                    <a:pos x="8" y="49"/>
                  </a:cxn>
                  <a:cxn ang="0">
                    <a:pos x="13" y="35"/>
                  </a:cxn>
                  <a:cxn ang="0">
                    <a:pos x="21" y="25"/>
                  </a:cxn>
                  <a:cxn ang="0">
                    <a:pos x="32" y="16"/>
                  </a:cxn>
                  <a:cxn ang="0">
                    <a:pos x="55" y="5"/>
                  </a:cxn>
                  <a:cxn ang="0">
                    <a:pos x="87" y="0"/>
                  </a:cxn>
                  <a:cxn ang="0">
                    <a:pos x="111" y="3"/>
                  </a:cxn>
                  <a:cxn ang="0">
                    <a:pos x="132" y="8"/>
                  </a:cxn>
                  <a:cxn ang="0">
                    <a:pos x="149" y="17"/>
                  </a:cxn>
                  <a:cxn ang="0">
                    <a:pos x="161" y="28"/>
                  </a:cxn>
                  <a:cxn ang="0">
                    <a:pos x="169" y="42"/>
                  </a:cxn>
                  <a:cxn ang="0">
                    <a:pos x="174" y="60"/>
                  </a:cxn>
                  <a:cxn ang="0">
                    <a:pos x="136" y="58"/>
                  </a:cxn>
                  <a:cxn ang="0">
                    <a:pos x="128" y="45"/>
                  </a:cxn>
                  <a:cxn ang="0">
                    <a:pos x="117" y="35"/>
                  </a:cxn>
                  <a:cxn ang="0">
                    <a:pos x="100" y="32"/>
                  </a:cxn>
                  <a:cxn ang="0">
                    <a:pos x="77" y="32"/>
                  </a:cxn>
                  <a:cxn ang="0">
                    <a:pos x="59" y="35"/>
                  </a:cxn>
                  <a:cxn ang="0">
                    <a:pos x="49" y="43"/>
                  </a:cxn>
                  <a:cxn ang="0">
                    <a:pos x="42" y="52"/>
                  </a:cxn>
                  <a:cxn ang="0">
                    <a:pos x="43" y="66"/>
                  </a:cxn>
                  <a:cxn ang="0">
                    <a:pos x="53" y="76"/>
                  </a:cxn>
                  <a:cxn ang="0">
                    <a:pos x="72" y="84"/>
                  </a:cxn>
                  <a:cxn ang="0">
                    <a:pos x="111" y="94"/>
                  </a:cxn>
                  <a:cxn ang="0">
                    <a:pos x="139" y="103"/>
                  </a:cxn>
                  <a:cxn ang="0">
                    <a:pos x="156" y="110"/>
                  </a:cxn>
                  <a:cxn ang="0">
                    <a:pos x="169" y="120"/>
                  </a:cxn>
                  <a:cxn ang="0">
                    <a:pos x="177" y="132"/>
                  </a:cxn>
                  <a:cxn ang="0">
                    <a:pos x="182" y="148"/>
                  </a:cxn>
                  <a:cxn ang="0">
                    <a:pos x="182" y="166"/>
                  </a:cxn>
                  <a:cxn ang="0">
                    <a:pos x="175" y="183"/>
                  </a:cxn>
                  <a:cxn ang="0">
                    <a:pos x="165" y="199"/>
                  </a:cxn>
                  <a:cxn ang="0">
                    <a:pos x="149" y="211"/>
                  </a:cxn>
                  <a:cxn ang="0">
                    <a:pos x="130" y="220"/>
                  </a:cxn>
                  <a:cxn ang="0">
                    <a:pos x="106" y="224"/>
                  </a:cxn>
                  <a:cxn ang="0">
                    <a:pos x="73" y="224"/>
                  </a:cxn>
                  <a:cxn ang="0">
                    <a:pos x="49" y="217"/>
                  </a:cxn>
                  <a:cxn ang="0">
                    <a:pos x="34" y="211"/>
                  </a:cxn>
                  <a:cxn ang="0">
                    <a:pos x="22" y="203"/>
                  </a:cxn>
                  <a:cxn ang="0">
                    <a:pos x="13" y="192"/>
                  </a:cxn>
                  <a:cxn ang="0">
                    <a:pos x="7" y="179"/>
                  </a:cxn>
                  <a:cxn ang="0">
                    <a:pos x="2" y="164"/>
                  </a:cxn>
                </a:cxnLst>
                <a:rect l="0" t="0" r="r" b="b"/>
                <a:pathLst>
                  <a:path w="182" h="225">
                    <a:moveTo>
                      <a:pt x="0" y="156"/>
                    </a:moveTo>
                    <a:lnTo>
                      <a:pt x="37" y="151"/>
                    </a:lnTo>
                    <a:lnTo>
                      <a:pt x="38" y="160"/>
                    </a:lnTo>
                    <a:lnTo>
                      <a:pt x="42" y="169"/>
                    </a:lnTo>
                    <a:lnTo>
                      <a:pt x="47" y="177"/>
                    </a:lnTo>
                    <a:lnTo>
                      <a:pt x="54" y="183"/>
                    </a:lnTo>
                    <a:lnTo>
                      <a:pt x="62" y="188"/>
                    </a:lnTo>
                    <a:lnTo>
                      <a:pt x="71" y="192"/>
                    </a:lnTo>
                    <a:lnTo>
                      <a:pt x="81" y="194"/>
                    </a:lnTo>
                    <a:lnTo>
                      <a:pt x="93" y="195"/>
                    </a:lnTo>
                    <a:lnTo>
                      <a:pt x="105" y="194"/>
                    </a:lnTo>
                    <a:lnTo>
                      <a:pt x="115" y="192"/>
                    </a:lnTo>
                    <a:lnTo>
                      <a:pt x="124" y="188"/>
                    </a:lnTo>
                    <a:lnTo>
                      <a:pt x="131" y="185"/>
                    </a:lnTo>
                    <a:lnTo>
                      <a:pt x="136" y="179"/>
                    </a:lnTo>
                    <a:lnTo>
                      <a:pt x="140" y="174"/>
                    </a:lnTo>
                    <a:lnTo>
                      <a:pt x="143" y="168"/>
                    </a:lnTo>
                    <a:lnTo>
                      <a:pt x="144" y="161"/>
                    </a:lnTo>
                    <a:lnTo>
                      <a:pt x="143" y="154"/>
                    </a:lnTo>
                    <a:lnTo>
                      <a:pt x="141" y="149"/>
                    </a:lnTo>
                    <a:lnTo>
                      <a:pt x="138" y="145"/>
                    </a:lnTo>
                    <a:lnTo>
                      <a:pt x="132" y="141"/>
                    </a:lnTo>
                    <a:lnTo>
                      <a:pt x="119" y="136"/>
                    </a:lnTo>
                    <a:lnTo>
                      <a:pt x="94" y="130"/>
                    </a:lnTo>
                    <a:lnTo>
                      <a:pt x="76" y="124"/>
                    </a:lnTo>
                    <a:lnTo>
                      <a:pt x="60" y="119"/>
                    </a:lnTo>
                    <a:lnTo>
                      <a:pt x="47" y="115"/>
                    </a:lnTo>
                    <a:lnTo>
                      <a:pt x="38" y="111"/>
                    </a:lnTo>
                    <a:lnTo>
                      <a:pt x="30" y="107"/>
                    </a:lnTo>
                    <a:lnTo>
                      <a:pt x="24" y="102"/>
                    </a:lnTo>
                    <a:lnTo>
                      <a:pt x="19" y="97"/>
                    </a:lnTo>
                    <a:lnTo>
                      <a:pt x="15" y="92"/>
                    </a:lnTo>
                    <a:lnTo>
                      <a:pt x="11" y="85"/>
                    </a:lnTo>
                    <a:lnTo>
                      <a:pt x="8" y="77"/>
                    </a:lnTo>
                    <a:lnTo>
                      <a:pt x="7" y="71"/>
                    </a:lnTo>
                    <a:lnTo>
                      <a:pt x="5" y="63"/>
                    </a:lnTo>
                    <a:lnTo>
                      <a:pt x="7" y="55"/>
                    </a:lnTo>
                    <a:lnTo>
                      <a:pt x="8" y="49"/>
                    </a:lnTo>
                    <a:lnTo>
                      <a:pt x="9" y="42"/>
                    </a:lnTo>
                    <a:lnTo>
                      <a:pt x="13" y="35"/>
                    </a:lnTo>
                    <a:lnTo>
                      <a:pt x="16" y="30"/>
                    </a:lnTo>
                    <a:lnTo>
                      <a:pt x="21" y="25"/>
                    </a:lnTo>
                    <a:lnTo>
                      <a:pt x="25" y="20"/>
                    </a:lnTo>
                    <a:lnTo>
                      <a:pt x="32" y="16"/>
                    </a:lnTo>
                    <a:lnTo>
                      <a:pt x="41" y="9"/>
                    </a:lnTo>
                    <a:lnTo>
                      <a:pt x="55" y="5"/>
                    </a:lnTo>
                    <a:lnTo>
                      <a:pt x="70" y="1"/>
                    </a:lnTo>
                    <a:lnTo>
                      <a:pt x="87" y="0"/>
                    </a:lnTo>
                    <a:lnTo>
                      <a:pt x="100" y="1"/>
                    </a:lnTo>
                    <a:lnTo>
                      <a:pt x="111" y="3"/>
                    </a:lnTo>
                    <a:lnTo>
                      <a:pt x="122" y="5"/>
                    </a:lnTo>
                    <a:lnTo>
                      <a:pt x="132" y="8"/>
                    </a:lnTo>
                    <a:lnTo>
                      <a:pt x="141" y="12"/>
                    </a:lnTo>
                    <a:lnTo>
                      <a:pt x="149" y="17"/>
                    </a:lnTo>
                    <a:lnTo>
                      <a:pt x="156" y="22"/>
                    </a:lnTo>
                    <a:lnTo>
                      <a:pt x="161" y="28"/>
                    </a:lnTo>
                    <a:lnTo>
                      <a:pt x="165" y="34"/>
                    </a:lnTo>
                    <a:lnTo>
                      <a:pt x="169" y="42"/>
                    </a:lnTo>
                    <a:lnTo>
                      <a:pt x="172" y="51"/>
                    </a:lnTo>
                    <a:lnTo>
                      <a:pt x="174" y="60"/>
                    </a:lnTo>
                    <a:lnTo>
                      <a:pt x="138" y="66"/>
                    </a:lnTo>
                    <a:lnTo>
                      <a:pt x="136" y="58"/>
                    </a:lnTo>
                    <a:lnTo>
                      <a:pt x="132" y="51"/>
                    </a:lnTo>
                    <a:lnTo>
                      <a:pt x="128" y="45"/>
                    </a:lnTo>
                    <a:lnTo>
                      <a:pt x="123" y="39"/>
                    </a:lnTo>
                    <a:lnTo>
                      <a:pt x="117" y="35"/>
                    </a:lnTo>
                    <a:lnTo>
                      <a:pt x="109" y="33"/>
                    </a:lnTo>
                    <a:lnTo>
                      <a:pt x="100" y="32"/>
                    </a:lnTo>
                    <a:lnTo>
                      <a:pt x="89" y="30"/>
                    </a:lnTo>
                    <a:lnTo>
                      <a:pt x="77" y="32"/>
                    </a:lnTo>
                    <a:lnTo>
                      <a:pt x="67" y="33"/>
                    </a:lnTo>
                    <a:lnTo>
                      <a:pt x="59" y="35"/>
                    </a:lnTo>
                    <a:lnTo>
                      <a:pt x="53" y="39"/>
                    </a:lnTo>
                    <a:lnTo>
                      <a:pt x="49" y="43"/>
                    </a:lnTo>
                    <a:lnTo>
                      <a:pt x="45" y="47"/>
                    </a:lnTo>
                    <a:lnTo>
                      <a:pt x="42" y="52"/>
                    </a:lnTo>
                    <a:lnTo>
                      <a:pt x="42" y="58"/>
                    </a:lnTo>
                    <a:lnTo>
                      <a:pt x="43" y="66"/>
                    </a:lnTo>
                    <a:lnTo>
                      <a:pt x="46" y="71"/>
                    </a:lnTo>
                    <a:lnTo>
                      <a:pt x="53" y="76"/>
                    </a:lnTo>
                    <a:lnTo>
                      <a:pt x="60" y="81"/>
                    </a:lnTo>
                    <a:lnTo>
                      <a:pt x="72" y="84"/>
                    </a:lnTo>
                    <a:lnTo>
                      <a:pt x="93" y="90"/>
                    </a:lnTo>
                    <a:lnTo>
                      <a:pt x="111" y="94"/>
                    </a:lnTo>
                    <a:lnTo>
                      <a:pt x="127" y="100"/>
                    </a:lnTo>
                    <a:lnTo>
                      <a:pt x="139" y="103"/>
                    </a:lnTo>
                    <a:lnTo>
                      <a:pt x="149" y="107"/>
                    </a:lnTo>
                    <a:lnTo>
                      <a:pt x="156" y="110"/>
                    </a:lnTo>
                    <a:lnTo>
                      <a:pt x="162" y="115"/>
                    </a:lnTo>
                    <a:lnTo>
                      <a:pt x="169" y="120"/>
                    </a:lnTo>
                    <a:lnTo>
                      <a:pt x="173" y="126"/>
                    </a:lnTo>
                    <a:lnTo>
                      <a:pt x="177" y="132"/>
                    </a:lnTo>
                    <a:lnTo>
                      <a:pt x="179" y="140"/>
                    </a:lnTo>
                    <a:lnTo>
                      <a:pt x="182" y="148"/>
                    </a:lnTo>
                    <a:lnTo>
                      <a:pt x="182" y="157"/>
                    </a:lnTo>
                    <a:lnTo>
                      <a:pt x="182" y="166"/>
                    </a:lnTo>
                    <a:lnTo>
                      <a:pt x="179" y="174"/>
                    </a:lnTo>
                    <a:lnTo>
                      <a:pt x="175" y="183"/>
                    </a:lnTo>
                    <a:lnTo>
                      <a:pt x="172" y="191"/>
                    </a:lnTo>
                    <a:lnTo>
                      <a:pt x="165" y="199"/>
                    </a:lnTo>
                    <a:lnTo>
                      <a:pt x="158" y="205"/>
                    </a:lnTo>
                    <a:lnTo>
                      <a:pt x="149" y="211"/>
                    </a:lnTo>
                    <a:lnTo>
                      <a:pt x="140" y="216"/>
                    </a:lnTo>
                    <a:lnTo>
                      <a:pt x="130" y="220"/>
                    </a:lnTo>
                    <a:lnTo>
                      <a:pt x="118" y="222"/>
                    </a:lnTo>
                    <a:lnTo>
                      <a:pt x="106" y="224"/>
                    </a:lnTo>
                    <a:lnTo>
                      <a:pt x="93" y="225"/>
                    </a:lnTo>
                    <a:lnTo>
                      <a:pt x="73" y="224"/>
                    </a:lnTo>
                    <a:lnTo>
                      <a:pt x="56" y="220"/>
                    </a:lnTo>
                    <a:lnTo>
                      <a:pt x="49" y="217"/>
                    </a:lnTo>
                    <a:lnTo>
                      <a:pt x="41" y="215"/>
                    </a:lnTo>
                    <a:lnTo>
                      <a:pt x="34" y="211"/>
                    </a:lnTo>
                    <a:lnTo>
                      <a:pt x="29" y="207"/>
                    </a:lnTo>
                    <a:lnTo>
                      <a:pt x="22" y="203"/>
                    </a:lnTo>
                    <a:lnTo>
                      <a:pt x="19" y="198"/>
                    </a:lnTo>
                    <a:lnTo>
                      <a:pt x="13" y="192"/>
                    </a:lnTo>
                    <a:lnTo>
                      <a:pt x="9" y="186"/>
                    </a:lnTo>
                    <a:lnTo>
                      <a:pt x="7" y="179"/>
                    </a:lnTo>
                    <a:lnTo>
                      <a:pt x="4" y="171"/>
                    </a:lnTo>
                    <a:lnTo>
                      <a:pt x="2" y="164"/>
                    </a:lnTo>
                    <a:lnTo>
                      <a:pt x="0" y="156"/>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54" name="Freeform 182"/>
              <p:cNvSpPr>
                <a:spLocks noEditPoints="1"/>
              </p:cNvSpPr>
              <p:nvPr/>
            </p:nvSpPr>
            <p:spPr bwMode="auto">
              <a:xfrm>
                <a:off x="5025" y="1979"/>
                <a:ext cx="58" cy="74"/>
              </a:xfrm>
              <a:custGeom>
                <a:avLst/>
                <a:gdLst/>
                <a:ahLst/>
                <a:cxnLst>
                  <a:cxn ang="0">
                    <a:pos x="0" y="296"/>
                  </a:cxn>
                  <a:cxn ang="0">
                    <a:pos x="0" y="0"/>
                  </a:cxn>
                  <a:cxn ang="0">
                    <a:pos x="113" y="0"/>
                  </a:cxn>
                  <a:cxn ang="0">
                    <a:pos x="128" y="0"/>
                  </a:cxn>
                  <a:cxn ang="0">
                    <a:pos x="141" y="0"/>
                  </a:cxn>
                  <a:cxn ang="0">
                    <a:pos x="151" y="2"/>
                  </a:cxn>
                  <a:cxn ang="0">
                    <a:pos x="159" y="3"/>
                  </a:cxn>
                  <a:cxn ang="0">
                    <a:pos x="171" y="6"/>
                  </a:cxn>
                  <a:cxn ang="0">
                    <a:pos x="180" y="8"/>
                  </a:cxn>
                  <a:cxn ang="0">
                    <a:pos x="189" y="12"/>
                  </a:cxn>
                  <a:cxn ang="0">
                    <a:pos x="197" y="16"/>
                  </a:cxn>
                  <a:cxn ang="0">
                    <a:pos x="205" y="23"/>
                  </a:cxn>
                  <a:cxn ang="0">
                    <a:pos x="210" y="29"/>
                  </a:cxn>
                  <a:cxn ang="0">
                    <a:pos x="217" y="37"/>
                  </a:cxn>
                  <a:cxn ang="0">
                    <a:pos x="222" y="45"/>
                  </a:cxn>
                  <a:cxn ang="0">
                    <a:pos x="226" y="54"/>
                  </a:cxn>
                  <a:cxn ang="0">
                    <a:pos x="229" y="65"/>
                  </a:cxn>
                  <a:cxn ang="0">
                    <a:pos x="230" y="75"/>
                  </a:cxn>
                  <a:cxn ang="0">
                    <a:pos x="231" y="85"/>
                  </a:cxn>
                  <a:cxn ang="0">
                    <a:pos x="230" y="95"/>
                  </a:cxn>
                  <a:cxn ang="0">
                    <a:pos x="230" y="104"/>
                  </a:cxn>
                  <a:cxn ang="0">
                    <a:pos x="227" y="112"/>
                  </a:cxn>
                  <a:cxn ang="0">
                    <a:pos x="225" y="121"/>
                  </a:cxn>
                  <a:cxn ang="0">
                    <a:pos x="221" y="129"/>
                  </a:cxn>
                  <a:cxn ang="0">
                    <a:pos x="217" y="135"/>
                  </a:cxn>
                  <a:cxn ang="0">
                    <a:pos x="212" y="143"/>
                  </a:cxn>
                  <a:cxn ang="0">
                    <a:pos x="206" y="150"/>
                  </a:cxn>
                  <a:cxn ang="0">
                    <a:pos x="200" y="156"/>
                  </a:cxn>
                  <a:cxn ang="0">
                    <a:pos x="192" y="161"/>
                  </a:cxn>
                  <a:cxn ang="0">
                    <a:pos x="182" y="165"/>
                  </a:cxn>
                  <a:cxn ang="0">
                    <a:pos x="171" y="169"/>
                  </a:cxn>
                  <a:cxn ang="0">
                    <a:pos x="159" y="172"/>
                  </a:cxn>
                  <a:cxn ang="0">
                    <a:pos x="147" y="174"/>
                  </a:cxn>
                  <a:cxn ang="0">
                    <a:pos x="133" y="176"/>
                  </a:cxn>
                  <a:cxn ang="0">
                    <a:pos x="117" y="176"/>
                  </a:cxn>
                  <a:cxn ang="0">
                    <a:pos x="39" y="176"/>
                  </a:cxn>
                  <a:cxn ang="0">
                    <a:pos x="39" y="296"/>
                  </a:cxn>
                  <a:cxn ang="0">
                    <a:pos x="0" y="296"/>
                  </a:cxn>
                  <a:cxn ang="0">
                    <a:pos x="39" y="140"/>
                  </a:cxn>
                  <a:cxn ang="0">
                    <a:pos x="117" y="140"/>
                  </a:cxn>
                  <a:cxn ang="0">
                    <a:pos x="136" y="139"/>
                  </a:cxn>
                  <a:cxn ang="0">
                    <a:pos x="151" y="136"/>
                  </a:cxn>
                  <a:cxn ang="0">
                    <a:pos x="158" y="135"/>
                  </a:cxn>
                  <a:cxn ang="0">
                    <a:pos x="163" y="133"/>
                  </a:cxn>
                  <a:cxn ang="0">
                    <a:pos x="168" y="130"/>
                  </a:cxn>
                  <a:cxn ang="0">
                    <a:pos x="174" y="126"/>
                  </a:cxn>
                  <a:cxn ang="0">
                    <a:pos x="180" y="118"/>
                  </a:cxn>
                  <a:cxn ang="0">
                    <a:pos x="185" y="109"/>
                  </a:cxn>
                  <a:cxn ang="0">
                    <a:pos x="188" y="99"/>
                  </a:cxn>
                  <a:cxn ang="0">
                    <a:pos x="189" y="87"/>
                  </a:cxn>
                  <a:cxn ang="0">
                    <a:pos x="189" y="78"/>
                  </a:cxn>
                  <a:cxn ang="0">
                    <a:pos x="187" y="70"/>
                  </a:cxn>
                  <a:cxn ang="0">
                    <a:pos x="184" y="62"/>
                  </a:cxn>
                  <a:cxn ang="0">
                    <a:pos x="180" y="55"/>
                  </a:cxn>
                  <a:cxn ang="0">
                    <a:pos x="175" y="49"/>
                  </a:cxn>
                  <a:cxn ang="0">
                    <a:pos x="168" y="44"/>
                  </a:cxn>
                  <a:cxn ang="0">
                    <a:pos x="162" y="40"/>
                  </a:cxn>
                  <a:cxn ang="0">
                    <a:pos x="154" y="37"/>
                  </a:cxn>
                  <a:cxn ang="0">
                    <a:pos x="140" y="36"/>
                  </a:cxn>
                  <a:cxn ang="0">
                    <a:pos x="117" y="34"/>
                  </a:cxn>
                  <a:cxn ang="0">
                    <a:pos x="39" y="34"/>
                  </a:cxn>
                  <a:cxn ang="0">
                    <a:pos x="39" y="140"/>
                  </a:cxn>
                </a:cxnLst>
                <a:rect l="0" t="0" r="r" b="b"/>
                <a:pathLst>
                  <a:path w="231" h="296">
                    <a:moveTo>
                      <a:pt x="0" y="296"/>
                    </a:moveTo>
                    <a:lnTo>
                      <a:pt x="0" y="0"/>
                    </a:lnTo>
                    <a:lnTo>
                      <a:pt x="113" y="0"/>
                    </a:lnTo>
                    <a:lnTo>
                      <a:pt x="128" y="0"/>
                    </a:lnTo>
                    <a:lnTo>
                      <a:pt x="141" y="0"/>
                    </a:lnTo>
                    <a:lnTo>
                      <a:pt x="151" y="2"/>
                    </a:lnTo>
                    <a:lnTo>
                      <a:pt x="159" y="3"/>
                    </a:lnTo>
                    <a:lnTo>
                      <a:pt x="171" y="6"/>
                    </a:lnTo>
                    <a:lnTo>
                      <a:pt x="180" y="8"/>
                    </a:lnTo>
                    <a:lnTo>
                      <a:pt x="189" y="12"/>
                    </a:lnTo>
                    <a:lnTo>
                      <a:pt x="197" y="16"/>
                    </a:lnTo>
                    <a:lnTo>
                      <a:pt x="205" y="23"/>
                    </a:lnTo>
                    <a:lnTo>
                      <a:pt x="210" y="29"/>
                    </a:lnTo>
                    <a:lnTo>
                      <a:pt x="217" y="37"/>
                    </a:lnTo>
                    <a:lnTo>
                      <a:pt x="222" y="45"/>
                    </a:lnTo>
                    <a:lnTo>
                      <a:pt x="226" y="54"/>
                    </a:lnTo>
                    <a:lnTo>
                      <a:pt x="229" y="65"/>
                    </a:lnTo>
                    <a:lnTo>
                      <a:pt x="230" y="75"/>
                    </a:lnTo>
                    <a:lnTo>
                      <a:pt x="231" y="85"/>
                    </a:lnTo>
                    <a:lnTo>
                      <a:pt x="230" y="95"/>
                    </a:lnTo>
                    <a:lnTo>
                      <a:pt x="230" y="104"/>
                    </a:lnTo>
                    <a:lnTo>
                      <a:pt x="227" y="112"/>
                    </a:lnTo>
                    <a:lnTo>
                      <a:pt x="225" y="121"/>
                    </a:lnTo>
                    <a:lnTo>
                      <a:pt x="221" y="129"/>
                    </a:lnTo>
                    <a:lnTo>
                      <a:pt x="217" y="135"/>
                    </a:lnTo>
                    <a:lnTo>
                      <a:pt x="212" y="143"/>
                    </a:lnTo>
                    <a:lnTo>
                      <a:pt x="206" y="150"/>
                    </a:lnTo>
                    <a:lnTo>
                      <a:pt x="200" y="156"/>
                    </a:lnTo>
                    <a:lnTo>
                      <a:pt x="192" y="161"/>
                    </a:lnTo>
                    <a:lnTo>
                      <a:pt x="182" y="165"/>
                    </a:lnTo>
                    <a:lnTo>
                      <a:pt x="171" y="169"/>
                    </a:lnTo>
                    <a:lnTo>
                      <a:pt x="159" y="172"/>
                    </a:lnTo>
                    <a:lnTo>
                      <a:pt x="147" y="174"/>
                    </a:lnTo>
                    <a:lnTo>
                      <a:pt x="133" y="176"/>
                    </a:lnTo>
                    <a:lnTo>
                      <a:pt x="117" y="176"/>
                    </a:lnTo>
                    <a:lnTo>
                      <a:pt x="39" y="176"/>
                    </a:lnTo>
                    <a:lnTo>
                      <a:pt x="39" y="296"/>
                    </a:lnTo>
                    <a:lnTo>
                      <a:pt x="0" y="296"/>
                    </a:lnTo>
                    <a:close/>
                    <a:moveTo>
                      <a:pt x="39" y="140"/>
                    </a:moveTo>
                    <a:lnTo>
                      <a:pt x="117" y="140"/>
                    </a:lnTo>
                    <a:lnTo>
                      <a:pt x="136" y="139"/>
                    </a:lnTo>
                    <a:lnTo>
                      <a:pt x="151" y="136"/>
                    </a:lnTo>
                    <a:lnTo>
                      <a:pt x="158" y="135"/>
                    </a:lnTo>
                    <a:lnTo>
                      <a:pt x="163" y="133"/>
                    </a:lnTo>
                    <a:lnTo>
                      <a:pt x="168" y="130"/>
                    </a:lnTo>
                    <a:lnTo>
                      <a:pt x="174" y="126"/>
                    </a:lnTo>
                    <a:lnTo>
                      <a:pt x="180" y="118"/>
                    </a:lnTo>
                    <a:lnTo>
                      <a:pt x="185" y="109"/>
                    </a:lnTo>
                    <a:lnTo>
                      <a:pt x="188" y="99"/>
                    </a:lnTo>
                    <a:lnTo>
                      <a:pt x="189" y="87"/>
                    </a:lnTo>
                    <a:lnTo>
                      <a:pt x="189" y="78"/>
                    </a:lnTo>
                    <a:lnTo>
                      <a:pt x="187" y="70"/>
                    </a:lnTo>
                    <a:lnTo>
                      <a:pt x="184" y="62"/>
                    </a:lnTo>
                    <a:lnTo>
                      <a:pt x="180" y="55"/>
                    </a:lnTo>
                    <a:lnTo>
                      <a:pt x="175" y="49"/>
                    </a:lnTo>
                    <a:lnTo>
                      <a:pt x="168" y="44"/>
                    </a:lnTo>
                    <a:lnTo>
                      <a:pt x="162" y="40"/>
                    </a:lnTo>
                    <a:lnTo>
                      <a:pt x="154" y="37"/>
                    </a:lnTo>
                    <a:lnTo>
                      <a:pt x="140" y="36"/>
                    </a:lnTo>
                    <a:lnTo>
                      <a:pt x="117" y="34"/>
                    </a:lnTo>
                    <a:lnTo>
                      <a:pt x="39" y="34"/>
                    </a:lnTo>
                    <a:lnTo>
                      <a:pt x="39" y="14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55" name="Freeform 183"/>
              <p:cNvSpPr>
                <a:spLocks noEditPoints="1"/>
              </p:cNvSpPr>
              <p:nvPr/>
            </p:nvSpPr>
            <p:spPr bwMode="auto">
              <a:xfrm>
                <a:off x="5091" y="1998"/>
                <a:ext cx="51" cy="56"/>
              </a:xfrm>
              <a:custGeom>
                <a:avLst/>
                <a:gdLst/>
                <a:ahLst/>
                <a:cxnLst>
                  <a:cxn ang="0">
                    <a:pos x="1" y="98"/>
                  </a:cxn>
                  <a:cxn ang="0">
                    <a:pos x="5" y="72"/>
                  </a:cxn>
                  <a:cxn ang="0">
                    <a:pos x="14" y="50"/>
                  </a:cxn>
                  <a:cxn ang="0">
                    <a:pos x="26" y="32"/>
                  </a:cxn>
                  <a:cxn ang="0">
                    <a:pos x="41" y="19"/>
                  </a:cxn>
                  <a:cxn ang="0">
                    <a:pos x="57" y="9"/>
                  </a:cxn>
                  <a:cxn ang="0">
                    <a:pos x="74" y="4"/>
                  </a:cxn>
                  <a:cxn ang="0">
                    <a:pos x="94" y="2"/>
                  </a:cxn>
                  <a:cxn ang="0">
                    <a:pos x="115" y="2"/>
                  </a:cxn>
                  <a:cxn ang="0">
                    <a:pos x="134" y="4"/>
                  </a:cxn>
                  <a:cxn ang="0">
                    <a:pos x="154" y="12"/>
                  </a:cxn>
                  <a:cxn ang="0">
                    <a:pos x="170" y="23"/>
                  </a:cxn>
                  <a:cxn ang="0">
                    <a:pos x="184" y="37"/>
                  </a:cxn>
                  <a:cxn ang="0">
                    <a:pos x="194" y="54"/>
                  </a:cxn>
                  <a:cxn ang="0">
                    <a:pos x="202" y="75"/>
                  </a:cxn>
                  <a:cxn ang="0">
                    <a:pos x="205" y="97"/>
                  </a:cxn>
                  <a:cxn ang="0">
                    <a:pos x="205" y="128"/>
                  </a:cxn>
                  <a:cxn ang="0">
                    <a:pos x="198" y="161"/>
                  </a:cxn>
                  <a:cxn ang="0">
                    <a:pos x="187" y="186"/>
                  </a:cxn>
                  <a:cxn ang="0">
                    <a:pos x="167" y="204"/>
                  </a:cxn>
                  <a:cxn ang="0">
                    <a:pos x="143" y="217"/>
                  </a:cxn>
                  <a:cxn ang="0">
                    <a:pos x="117" y="224"/>
                  </a:cxn>
                  <a:cxn ang="0">
                    <a:pos x="92" y="224"/>
                  </a:cxn>
                  <a:cxn ang="0">
                    <a:pos x="72" y="220"/>
                  </a:cxn>
                  <a:cxn ang="0">
                    <a:pos x="52" y="214"/>
                  </a:cxn>
                  <a:cxn ang="0">
                    <a:pos x="36" y="203"/>
                  </a:cxn>
                  <a:cxn ang="0">
                    <a:pos x="22" y="189"/>
                  </a:cxn>
                  <a:cxn ang="0">
                    <a:pos x="11" y="170"/>
                  </a:cxn>
                  <a:cxn ang="0">
                    <a:pos x="5" y="149"/>
                  </a:cxn>
                  <a:cxn ang="0">
                    <a:pos x="1" y="126"/>
                  </a:cxn>
                  <a:cxn ang="0">
                    <a:pos x="39" y="113"/>
                  </a:cxn>
                  <a:cxn ang="0">
                    <a:pos x="40" y="132"/>
                  </a:cxn>
                  <a:cxn ang="0">
                    <a:pos x="43" y="148"/>
                  </a:cxn>
                  <a:cxn ang="0">
                    <a:pos x="49" y="162"/>
                  </a:cxn>
                  <a:cxn ang="0">
                    <a:pos x="57" y="174"/>
                  </a:cxn>
                  <a:cxn ang="0">
                    <a:pos x="66" y="183"/>
                  </a:cxn>
                  <a:cxn ang="0">
                    <a:pos x="78" y="190"/>
                  </a:cxn>
                  <a:cxn ang="0">
                    <a:pos x="90" y="194"/>
                  </a:cxn>
                  <a:cxn ang="0">
                    <a:pos x="103" y="195"/>
                  </a:cxn>
                  <a:cxn ang="0">
                    <a:pos x="116" y="194"/>
                  </a:cxn>
                  <a:cxn ang="0">
                    <a:pos x="129" y="190"/>
                  </a:cxn>
                  <a:cxn ang="0">
                    <a:pos x="140" y="183"/>
                  </a:cxn>
                  <a:cxn ang="0">
                    <a:pos x="149" y="174"/>
                  </a:cxn>
                  <a:cxn ang="0">
                    <a:pos x="158" y="162"/>
                  </a:cxn>
                  <a:cxn ang="0">
                    <a:pos x="163" y="148"/>
                  </a:cxn>
                  <a:cxn ang="0">
                    <a:pos x="168" y="111"/>
                  </a:cxn>
                  <a:cxn ang="0">
                    <a:pos x="163" y="76"/>
                  </a:cxn>
                  <a:cxn ang="0">
                    <a:pos x="158" y="63"/>
                  </a:cxn>
                  <a:cxn ang="0">
                    <a:pos x="149" y="51"/>
                  </a:cxn>
                  <a:cxn ang="0">
                    <a:pos x="140" y="42"/>
                  </a:cxn>
                  <a:cxn ang="0">
                    <a:pos x="129" y="36"/>
                  </a:cxn>
                  <a:cxn ang="0">
                    <a:pos x="116" y="32"/>
                  </a:cxn>
                  <a:cxn ang="0">
                    <a:pos x="103" y="30"/>
                  </a:cxn>
                  <a:cxn ang="0">
                    <a:pos x="90" y="32"/>
                  </a:cxn>
                  <a:cxn ang="0">
                    <a:pos x="78" y="36"/>
                  </a:cxn>
                  <a:cxn ang="0">
                    <a:pos x="66" y="42"/>
                  </a:cxn>
                  <a:cxn ang="0">
                    <a:pos x="57" y="51"/>
                  </a:cxn>
                  <a:cxn ang="0">
                    <a:pos x="49" y="63"/>
                  </a:cxn>
                  <a:cxn ang="0">
                    <a:pos x="43" y="76"/>
                  </a:cxn>
                  <a:cxn ang="0">
                    <a:pos x="40" y="93"/>
                  </a:cxn>
                  <a:cxn ang="0">
                    <a:pos x="39" y="113"/>
                  </a:cxn>
                </a:cxnLst>
                <a:rect l="0" t="0" r="r" b="b"/>
                <a:pathLst>
                  <a:path w="206" h="224">
                    <a:moveTo>
                      <a:pt x="0" y="113"/>
                    </a:moveTo>
                    <a:lnTo>
                      <a:pt x="1" y="98"/>
                    </a:lnTo>
                    <a:lnTo>
                      <a:pt x="2" y="85"/>
                    </a:lnTo>
                    <a:lnTo>
                      <a:pt x="5" y="72"/>
                    </a:lnTo>
                    <a:lnTo>
                      <a:pt x="9" y="60"/>
                    </a:lnTo>
                    <a:lnTo>
                      <a:pt x="14" y="50"/>
                    </a:lnTo>
                    <a:lnTo>
                      <a:pt x="19" y="41"/>
                    </a:lnTo>
                    <a:lnTo>
                      <a:pt x="26" y="32"/>
                    </a:lnTo>
                    <a:lnTo>
                      <a:pt x="34" y="24"/>
                    </a:lnTo>
                    <a:lnTo>
                      <a:pt x="41" y="19"/>
                    </a:lnTo>
                    <a:lnTo>
                      <a:pt x="49" y="15"/>
                    </a:lnTo>
                    <a:lnTo>
                      <a:pt x="57" y="9"/>
                    </a:lnTo>
                    <a:lnTo>
                      <a:pt x="65" y="7"/>
                    </a:lnTo>
                    <a:lnTo>
                      <a:pt x="74" y="4"/>
                    </a:lnTo>
                    <a:lnTo>
                      <a:pt x="83" y="2"/>
                    </a:lnTo>
                    <a:lnTo>
                      <a:pt x="94" y="2"/>
                    </a:lnTo>
                    <a:lnTo>
                      <a:pt x="103" y="0"/>
                    </a:lnTo>
                    <a:lnTo>
                      <a:pt x="115" y="2"/>
                    </a:lnTo>
                    <a:lnTo>
                      <a:pt x="125" y="3"/>
                    </a:lnTo>
                    <a:lnTo>
                      <a:pt x="134" y="4"/>
                    </a:lnTo>
                    <a:lnTo>
                      <a:pt x="145" y="8"/>
                    </a:lnTo>
                    <a:lnTo>
                      <a:pt x="154" y="12"/>
                    </a:lnTo>
                    <a:lnTo>
                      <a:pt x="162" y="17"/>
                    </a:lnTo>
                    <a:lnTo>
                      <a:pt x="170" y="23"/>
                    </a:lnTo>
                    <a:lnTo>
                      <a:pt x="177" y="29"/>
                    </a:lnTo>
                    <a:lnTo>
                      <a:pt x="184" y="37"/>
                    </a:lnTo>
                    <a:lnTo>
                      <a:pt x="189" y="46"/>
                    </a:lnTo>
                    <a:lnTo>
                      <a:pt x="194" y="54"/>
                    </a:lnTo>
                    <a:lnTo>
                      <a:pt x="198" y="64"/>
                    </a:lnTo>
                    <a:lnTo>
                      <a:pt x="202" y="75"/>
                    </a:lnTo>
                    <a:lnTo>
                      <a:pt x="204" y="85"/>
                    </a:lnTo>
                    <a:lnTo>
                      <a:pt x="205" y="97"/>
                    </a:lnTo>
                    <a:lnTo>
                      <a:pt x="206" y="109"/>
                    </a:lnTo>
                    <a:lnTo>
                      <a:pt x="205" y="128"/>
                    </a:lnTo>
                    <a:lnTo>
                      <a:pt x="202" y="147"/>
                    </a:lnTo>
                    <a:lnTo>
                      <a:pt x="198" y="161"/>
                    </a:lnTo>
                    <a:lnTo>
                      <a:pt x="193" y="174"/>
                    </a:lnTo>
                    <a:lnTo>
                      <a:pt x="187" y="186"/>
                    </a:lnTo>
                    <a:lnTo>
                      <a:pt x="177" y="195"/>
                    </a:lnTo>
                    <a:lnTo>
                      <a:pt x="167" y="204"/>
                    </a:lnTo>
                    <a:lnTo>
                      <a:pt x="157" y="211"/>
                    </a:lnTo>
                    <a:lnTo>
                      <a:pt x="143" y="217"/>
                    </a:lnTo>
                    <a:lnTo>
                      <a:pt x="130" y="221"/>
                    </a:lnTo>
                    <a:lnTo>
                      <a:pt x="117" y="224"/>
                    </a:lnTo>
                    <a:lnTo>
                      <a:pt x="103" y="224"/>
                    </a:lnTo>
                    <a:lnTo>
                      <a:pt x="92" y="224"/>
                    </a:lnTo>
                    <a:lnTo>
                      <a:pt x="81" y="223"/>
                    </a:lnTo>
                    <a:lnTo>
                      <a:pt x="72" y="220"/>
                    </a:lnTo>
                    <a:lnTo>
                      <a:pt x="61" y="217"/>
                    </a:lnTo>
                    <a:lnTo>
                      <a:pt x="52" y="214"/>
                    </a:lnTo>
                    <a:lnTo>
                      <a:pt x="44" y="208"/>
                    </a:lnTo>
                    <a:lnTo>
                      <a:pt x="36" y="203"/>
                    </a:lnTo>
                    <a:lnTo>
                      <a:pt x="28" y="195"/>
                    </a:lnTo>
                    <a:lnTo>
                      <a:pt x="22" y="189"/>
                    </a:lnTo>
                    <a:lnTo>
                      <a:pt x="17" y="180"/>
                    </a:lnTo>
                    <a:lnTo>
                      <a:pt x="11" y="170"/>
                    </a:lnTo>
                    <a:lnTo>
                      <a:pt x="7" y="160"/>
                    </a:lnTo>
                    <a:lnTo>
                      <a:pt x="5" y="149"/>
                    </a:lnTo>
                    <a:lnTo>
                      <a:pt x="2" y="138"/>
                    </a:lnTo>
                    <a:lnTo>
                      <a:pt x="1" y="126"/>
                    </a:lnTo>
                    <a:lnTo>
                      <a:pt x="0" y="113"/>
                    </a:lnTo>
                    <a:close/>
                    <a:moveTo>
                      <a:pt x="39" y="113"/>
                    </a:moveTo>
                    <a:lnTo>
                      <a:pt x="39" y="122"/>
                    </a:lnTo>
                    <a:lnTo>
                      <a:pt x="40" y="132"/>
                    </a:lnTo>
                    <a:lnTo>
                      <a:pt x="41" y="140"/>
                    </a:lnTo>
                    <a:lnTo>
                      <a:pt x="43" y="148"/>
                    </a:lnTo>
                    <a:lnTo>
                      <a:pt x="45" y="156"/>
                    </a:lnTo>
                    <a:lnTo>
                      <a:pt x="49" y="162"/>
                    </a:lnTo>
                    <a:lnTo>
                      <a:pt x="53" y="169"/>
                    </a:lnTo>
                    <a:lnTo>
                      <a:pt x="57" y="174"/>
                    </a:lnTo>
                    <a:lnTo>
                      <a:pt x="61" y="180"/>
                    </a:lnTo>
                    <a:lnTo>
                      <a:pt x="66" y="183"/>
                    </a:lnTo>
                    <a:lnTo>
                      <a:pt x="72" y="186"/>
                    </a:lnTo>
                    <a:lnTo>
                      <a:pt x="78" y="190"/>
                    </a:lnTo>
                    <a:lnTo>
                      <a:pt x="83" y="191"/>
                    </a:lnTo>
                    <a:lnTo>
                      <a:pt x="90" y="194"/>
                    </a:lnTo>
                    <a:lnTo>
                      <a:pt x="96" y="194"/>
                    </a:lnTo>
                    <a:lnTo>
                      <a:pt x="103" y="195"/>
                    </a:lnTo>
                    <a:lnTo>
                      <a:pt x="109" y="194"/>
                    </a:lnTo>
                    <a:lnTo>
                      <a:pt x="116" y="194"/>
                    </a:lnTo>
                    <a:lnTo>
                      <a:pt x="123" y="191"/>
                    </a:lnTo>
                    <a:lnTo>
                      <a:pt x="129" y="190"/>
                    </a:lnTo>
                    <a:lnTo>
                      <a:pt x="134" y="186"/>
                    </a:lnTo>
                    <a:lnTo>
                      <a:pt x="140" y="183"/>
                    </a:lnTo>
                    <a:lnTo>
                      <a:pt x="145" y="180"/>
                    </a:lnTo>
                    <a:lnTo>
                      <a:pt x="149" y="174"/>
                    </a:lnTo>
                    <a:lnTo>
                      <a:pt x="154" y="169"/>
                    </a:lnTo>
                    <a:lnTo>
                      <a:pt x="158" y="162"/>
                    </a:lnTo>
                    <a:lnTo>
                      <a:pt x="160" y="156"/>
                    </a:lnTo>
                    <a:lnTo>
                      <a:pt x="163" y="148"/>
                    </a:lnTo>
                    <a:lnTo>
                      <a:pt x="167" y="131"/>
                    </a:lnTo>
                    <a:lnTo>
                      <a:pt x="168" y="111"/>
                    </a:lnTo>
                    <a:lnTo>
                      <a:pt x="167" y="93"/>
                    </a:lnTo>
                    <a:lnTo>
                      <a:pt x="163" y="76"/>
                    </a:lnTo>
                    <a:lnTo>
                      <a:pt x="160" y="70"/>
                    </a:lnTo>
                    <a:lnTo>
                      <a:pt x="158" y="63"/>
                    </a:lnTo>
                    <a:lnTo>
                      <a:pt x="154" y="57"/>
                    </a:lnTo>
                    <a:lnTo>
                      <a:pt x="149" y="51"/>
                    </a:lnTo>
                    <a:lnTo>
                      <a:pt x="145" y="46"/>
                    </a:lnTo>
                    <a:lnTo>
                      <a:pt x="140" y="42"/>
                    </a:lnTo>
                    <a:lnTo>
                      <a:pt x="134" y="38"/>
                    </a:lnTo>
                    <a:lnTo>
                      <a:pt x="129" y="36"/>
                    </a:lnTo>
                    <a:lnTo>
                      <a:pt x="123" y="33"/>
                    </a:lnTo>
                    <a:lnTo>
                      <a:pt x="116" y="32"/>
                    </a:lnTo>
                    <a:lnTo>
                      <a:pt x="109" y="30"/>
                    </a:lnTo>
                    <a:lnTo>
                      <a:pt x="103" y="30"/>
                    </a:lnTo>
                    <a:lnTo>
                      <a:pt x="96" y="30"/>
                    </a:lnTo>
                    <a:lnTo>
                      <a:pt x="90" y="32"/>
                    </a:lnTo>
                    <a:lnTo>
                      <a:pt x="83" y="33"/>
                    </a:lnTo>
                    <a:lnTo>
                      <a:pt x="78" y="36"/>
                    </a:lnTo>
                    <a:lnTo>
                      <a:pt x="72" y="38"/>
                    </a:lnTo>
                    <a:lnTo>
                      <a:pt x="66" y="42"/>
                    </a:lnTo>
                    <a:lnTo>
                      <a:pt x="61" y="46"/>
                    </a:lnTo>
                    <a:lnTo>
                      <a:pt x="57" y="51"/>
                    </a:lnTo>
                    <a:lnTo>
                      <a:pt x="53" y="57"/>
                    </a:lnTo>
                    <a:lnTo>
                      <a:pt x="49" y="63"/>
                    </a:lnTo>
                    <a:lnTo>
                      <a:pt x="45" y="70"/>
                    </a:lnTo>
                    <a:lnTo>
                      <a:pt x="43" y="76"/>
                    </a:lnTo>
                    <a:lnTo>
                      <a:pt x="41" y="84"/>
                    </a:lnTo>
                    <a:lnTo>
                      <a:pt x="40" y="93"/>
                    </a:lnTo>
                    <a:lnTo>
                      <a:pt x="39" y="102"/>
                    </a:lnTo>
                    <a:lnTo>
                      <a:pt x="39" y="113"/>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56" name="Freeform 184"/>
              <p:cNvSpPr>
                <a:spLocks/>
              </p:cNvSpPr>
              <p:nvPr/>
            </p:nvSpPr>
            <p:spPr bwMode="auto">
              <a:xfrm>
                <a:off x="5147" y="1999"/>
                <a:ext cx="75" cy="54"/>
              </a:xfrm>
              <a:custGeom>
                <a:avLst/>
                <a:gdLst/>
                <a:ahLst/>
                <a:cxnLst>
                  <a:cxn ang="0">
                    <a:pos x="67" y="214"/>
                  </a:cxn>
                  <a:cxn ang="0">
                    <a:pos x="0" y="0"/>
                  </a:cxn>
                  <a:cxn ang="0">
                    <a:pos x="38" y="0"/>
                  </a:cxn>
                  <a:cxn ang="0">
                    <a:pos x="74" y="122"/>
                  </a:cxn>
                  <a:cxn ang="0">
                    <a:pos x="87" y="170"/>
                  </a:cxn>
                  <a:cxn ang="0">
                    <a:pos x="88" y="166"/>
                  </a:cxn>
                  <a:cxn ang="0">
                    <a:pos x="89" y="156"/>
                  </a:cxn>
                  <a:cxn ang="0">
                    <a:pos x="93" y="143"/>
                  </a:cxn>
                  <a:cxn ang="0">
                    <a:pos x="97" y="125"/>
                  </a:cxn>
                  <a:cxn ang="0">
                    <a:pos x="132" y="0"/>
                  </a:cxn>
                  <a:cxn ang="0">
                    <a:pos x="170" y="0"/>
                  </a:cxn>
                  <a:cxn ang="0">
                    <a:pos x="204" y="124"/>
                  </a:cxn>
                  <a:cxn ang="0">
                    <a:pos x="215" y="164"/>
                  </a:cxn>
                  <a:cxn ang="0">
                    <a:pos x="228" y="124"/>
                  </a:cxn>
                  <a:cxn ang="0">
                    <a:pos x="264" y="0"/>
                  </a:cxn>
                  <a:cxn ang="0">
                    <a:pos x="301" y="0"/>
                  </a:cxn>
                  <a:cxn ang="0">
                    <a:pos x="233" y="214"/>
                  </a:cxn>
                  <a:cxn ang="0">
                    <a:pos x="194" y="214"/>
                  </a:cxn>
                  <a:cxn ang="0">
                    <a:pos x="159" y="86"/>
                  </a:cxn>
                  <a:cxn ang="0">
                    <a:pos x="151" y="49"/>
                  </a:cxn>
                  <a:cxn ang="0">
                    <a:pos x="106" y="214"/>
                  </a:cxn>
                  <a:cxn ang="0">
                    <a:pos x="67" y="214"/>
                  </a:cxn>
                </a:cxnLst>
                <a:rect l="0" t="0" r="r" b="b"/>
                <a:pathLst>
                  <a:path w="301" h="214">
                    <a:moveTo>
                      <a:pt x="67" y="214"/>
                    </a:moveTo>
                    <a:lnTo>
                      <a:pt x="0" y="0"/>
                    </a:lnTo>
                    <a:lnTo>
                      <a:pt x="38" y="0"/>
                    </a:lnTo>
                    <a:lnTo>
                      <a:pt x="74" y="122"/>
                    </a:lnTo>
                    <a:lnTo>
                      <a:pt x="87" y="170"/>
                    </a:lnTo>
                    <a:lnTo>
                      <a:pt x="88" y="166"/>
                    </a:lnTo>
                    <a:lnTo>
                      <a:pt x="89" y="156"/>
                    </a:lnTo>
                    <a:lnTo>
                      <a:pt x="93" y="143"/>
                    </a:lnTo>
                    <a:lnTo>
                      <a:pt x="97" y="125"/>
                    </a:lnTo>
                    <a:lnTo>
                      <a:pt x="132" y="0"/>
                    </a:lnTo>
                    <a:lnTo>
                      <a:pt x="170" y="0"/>
                    </a:lnTo>
                    <a:lnTo>
                      <a:pt x="204" y="124"/>
                    </a:lnTo>
                    <a:lnTo>
                      <a:pt x="215" y="164"/>
                    </a:lnTo>
                    <a:lnTo>
                      <a:pt x="228" y="124"/>
                    </a:lnTo>
                    <a:lnTo>
                      <a:pt x="264" y="0"/>
                    </a:lnTo>
                    <a:lnTo>
                      <a:pt x="301" y="0"/>
                    </a:lnTo>
                    <a:lnTo>
                      <a:pt x="233" y="214"/>
                    </a:lnTo>
                    <a:lnTo>
                      <a:pt x="194" y="214"/>
                    </a:lnTo>
                    <a:lnTo>
                      <a:pt x="159" y="86"/>
                    </a:lnTo>
                    <a:lnTo>
                      <a:pt x="151" y="49"/>
                    </a:lnTo>
                    <a:lnTo>
                      <a:pt x="106" y="214"/>
                    </a:lnTo>
                    <a:lnTo>
                      <a:pt x="67" y="214"/>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57" name="Freeform 185"/>
              <p:cNvSpPr>
                <a:spLocks noEditPoints="1"/>
              </p:cNvSpPr>
              <p:nvPr/>
            </p:nvSpPr>
            <p:spPr bwMode="auto">
              <a:xfrm>
                <a:off x="5226" y="1998"/>
                <a:ext cx="51" cy="56"/>
              </a:xfrm>
              <a:custGeom>
                <a:avLst/>
                <a:gdLst/>
                <a:ahLst/>
                <a:cxnLst>
                  <a:cxn ang="0">
                    <a:pos x="202" y="155"/>
                  </a:cxn>
                  <a:cxn ang="0">
                    <a:pos x="189" y="185"/>
                  </a:cxn>
                  <a:cxn ang="0">
                    <a:pos x="180" y="197"/>
                  </a:cxn>
                  <a:cxn ang="0">
                    <a:pos x="168" y="207"/>
                  </a:cxn>
                  <a:cxn ang="0">
                    <a:pos x="155" y="215"/>
                  </a:cxn>
                  <a:cxn ang="0">
                    <a:pos x="140" y="220"/>
                  </a:cxn>
                  <a:cxn ang="0">
                    <a:pos x="105" y="224"/>
                  </a:cxn>
                  <a:cxn ang="0">
                    <a:pos x="83" y="223"/>
                  </a:cxn>
                  <a:cxn ang="0">
                    <a:pos x="62" y="217"/>
                  </a:cxn>
                  <a:cxn ang="0">
                    <a:pos x="45" y="208"/>
                  </a:cxn>
                  <a:cxn ang="0">
                    <a:pos x="29" y="195"/>
                  </a:cxn>
                  <a:cxn ang="0">
                    <a:pos x="17" y="180"/>
                  </a:cxn>
                  <a:cxn ang="0">
                    <a:pos x="8" y="161"/>
                  </a:cxn>
                  <a:cxn ang="0">
                    <a:pos x="3" y="139"/>
                  </a:cxn>
                  <a:cxn ang="0">
                    <a:pos x="0" y="114"/>
                  </a:cxn>
                  <a:cxn ang="0">
                    <a:pos x="3" y="89"/>
                  </a:cxn>
                  <a:cxn ang="0">
                    <a:pos x="8" y="67"/>
                  </a:cxn>
                  <a:cxn ang="0">
                    <a:pos x="17" y="47"/>
                  </a:cxn>
                  <a:cxn ang="0">
                    <a:pos x="29" y="30"/>
                  </a:cxn>
                  <a:cxn ang="0">
                    <a:pos x="45" y="17"/>
                  </a:cxn>
                  <a:cxn ang="0">
                    <a:pos x="62" y="8"/>
                  </a:cxn>
                  <a:cxn ang="0">
                    <a:pos x="82" y="3"/>
                  </a:cxn>
                  <a:cxn ang="0">
                    <a:pos x="104" y="0"/>
                  </a:cxn>
                  <a:cxn ang="0">
                    <a:pos x="125" y="3"/>
                  </a:cxn>
                  <a:cxn ang="0">
                    <a:pos x="143" y="8"/>
                  </a:cxn>
                  <a:cxn ang="0">
                    <a:pos x="160" y="17"/>
                  </a:cxn>
                  <a:cxn ang="0">
                    <a:pos x="176" y="30"/>
                  </a:cxn>
                  <a:cxn ang="0">
                    <a:pos x="187" y="46"/>
                  </a:cxn>
                  <a:cxn ang="0">
                    <a:pos x="197" y="66"/>
                  </a:cxn>
                  <a:cxn ang="0">
                    <a:pos x="202" y="87"/>
                  </a:cxn>
                  <a:cxn ang="0">
                    <a:pos x="203" y="111"/>
                  </a:cxn>
                  <a:cxn ang="0">
                    <a:pos x="203" y="122"/>
                  </a:cxn>
                  <a:cxn ang="0">
                    <a:pos x="41" y="139"/>
                  </a:cxn>
                  <a:cxn ang="0">
                    <a:pos x="49" y="160"/>
                  </a:cxn>
                  <a:cxn ang="0">
                    <a:pos x="55" y="170"/>
                  </a:cxn>
                  <a:cxn ang="0">
                    <a:pos x="70" y="185"/>
                  </a:cxn>
                  <a:cxn ang="0">
                    <a:pos x="92" y="194"/>
                  </a:cxn>
                  <a:cxn ang="0">
                    <a:pos x="116" y="194"/>
                  </a:cxn>
                  <a:cxn ang="0">
                    <a:pos x="133" y="189"/>
                  </a:cxn>
                  <a:cxn ang="0">
                    <a:pos x="147" y="178"/>
                  </a:cxn>
                  <a:cxn ang="0">
                    <a:pos x="159" y="161"/>
                  </a:cxn>
                  <a:cxn ang="0">
                    <a:pos x="41" y="92"/>
                  </a:cxn>
                  <a:cxn ang="0">
                    <a:pos x="163" y="79"/>
                  </a:cxn>
                  <a:cxn ang="0">
                    <a:pos x="155" y="59"/>
                  </a:cxn>
                  <a:cxn ang="0">
                    <a:pos x="146" y="46"/>
                  </a:cxn>
                  <a:cxn ang="0">
                    <a:pos x="135" y="38"/>
                  </a:cxn>
                  <a:cxn ang="0">
                    <a:pos x="123" y="33"/>
                  </a:cxn>
                  <a:cxn ang="0">
                    <a:pos x="110" y="30"/>
                  </a:cxn>
                  <a:cxn ang="0">
                    <a:pos x="92" y="32"/>
                  </a:cxn>
                  <a:cxn ang="0">
                    <a:pos x="70" y="40"/>
                  </a:cxn>
                  <a:cxn ang="0">
                    <a:pos x="53" y="57"/>
                  </a:cxn>
                  <a:cxn ang="0">
                    <a:pos x="44" y="79"/>
                  </a:cxn>
                </a:cxnLst>
                <a:rect l="0" t="0" r="r" b="b"/>
                <a:pathLst>
                  <a:path w="203" h="224">
                    <a:moveTo>
                      <a:pt x="164" y="151"/>
                    </a:moveTo>
                    <a:lnTo>
                      <a:pt x="202" y="155"/>
                    </a:lnTo>
                    <a:lnTo>
                      <a:pt x="197" y="170"/>
                    </a:lnTo>
                    <a:lnTo>
                      <a:pt x="189" y="185"/>
                    </a:lnTo>
                    <a:lnTo>
                      <a:pt x="185" y="191"/>
                    </a:lnTo>
                    <a:lnTo>
                      <a:pt x="180" y="197"/>
                    </a:lnTo>
                    <a:lnTo>
                      <a:pt x="174" y="202"/>
                    </a:lnTo>
                    <a:lnTo>
                      <a:pt x="168" y="207"/>
                    </a:lnTo>
                    <a:lnTo>
                      <a:pt x="163" y="211"/>
                    </a:lnTo>
                    <a:lnTo>
                      <a:pt x="155" y="215"/>
                    </a:lnTo>
                    <a:lnTo>
                      <a:pt x="148" y="217"/>
                    </a:lnTo>
                    <a:lnTo>
                      <a:pt x="140" y="220"/>
                    </a:lnTo>
                    <a:lnTo>
                      <a:pt x="123" y="224"/>
                    </a:lnTo>
                    <a:lnTo>
                      <a:pt x="105" y="224"/>
                    </a:lnTo>
                    <a:lnTo>
                      <a:pt x="93" y="224"/>
                    </a:lnTo>
                    <a:lnTo>
                      <a:pt x="83" y="223"/>
                    </a:lnTo>
                    <a:lnTo>
                      <a:pt x="72" y="220"/>
                    </a:lnTo>
                    <a:lnTo>
                      <a:pt x="62" y="217"/>
                    </a:lnTo>
                    <a:lnTo>
                      <a:pt x="53" y="214"/>
                    </a:lnTo>
                    <a:lnTo>
                      <a:pt x="45" y="208"/>
                    </a:lnTo>
                    <a:lnTo>
                      <a:pt x="37" y="202"/>
                    </a:lnTo>
                    <a:lnTo>
                      <a:pt x="29" y="195"/>
                    </a:lnTo>
                    <a:lnTo>
                      <a:pt x="23" y="187"/>
                    </a:lnTo>
                    <a:lnTo>
                      <a:pt x="17" y="180"/>
                    </a:lnTo>
                    <a:lnTo>
                      <a:pt x="12" y="170"/>
                    </a:lnTo>
                    <a:lnTo>
                      <a:pt x="8" y="161"/>
                    </a:lnTo>
                    <a:lnTo>
                      <a:pt x="4" y="151"/>
                    </a:lnTo>
                    <a:lnTo>
                      <a:pt x="3" y="139"/>
                    </a:lnTo>
                    <a:lnTo>
                      <a:pt x="2" y="127"/>
                    </a:lnTo>
                    <a:lnTo>
                      <a:pt x="0" y="114"/>
                    </a:lnTo>
                    <a:lnTo>
                      <a:pt x="2" y="101"/>
                    </a:lnTo>
                    <a:lnTo>
                      <a:pt x="3" y="89"/>
                    </a:lnTo>
                    <a:lnTo>
                      <a:pt x="4" y="77"/>
                    </a:lnTo>
                    <a:lnTo>
                      <a:pt x="8" y="67"/>
                    </a:lnTo>
                    <a:lnTo>
                      <a:pt x="12" y="57"/>
                    </a:lnTo>
                    <a:lnTo>
                      <a:pt x="17" y="47"/>
                    </a:lnTo>
                    <a:lnTo>
                      <a:pt x="23" y="38"/>
                    </a:lnTo>
                    <a:lnTo>
                      <a:pt x="29" y="30"/>
                    </a:lnTo>
                    <a:lnTo>
                      <a:pt x="37" y="24"/>
                    </a:lnTo>
                    <a:lnTo>
                      <a:pt x="45" y="17"/>
                    </a:lnTo>
                    <a:lnTo>
                      <a:pt x="53" y="12"/>
                    </a:lnTo>
                    <a:lnTo>
                      <a:pt x="62" y="8"/>
                    </a:lnTo>
                    <a:lnTo>
                      <a:pt x="72" y="4"/>
                    </a:lnTo>
                    <a:lnTo>
                      <a:pt x="82" y="3"/>
                    </a:lnTo>
                    <a:lnTo>
                      <a:pt x="92" y="2"/>
                    </a:lnTo>
                    <a:lnTo>
                      <a:pt x="104" y="0"/>
                    </a:lnTo>
                    <a:lnTo>
                      <a:pt x="114" y="2"/>
                    </a:lnTo>
                    <a:lnTo>
                      <a:pt x="125" y="3"/>
                    </a:lnTo>
                    <a:lnTo>
                      <a:pt x="134" y="4"/>
                    </a:lnTo>
                    <a:lnTo>
                      <a:pt x="143" y="8"/>
                    </a:lnTo>
                    <a:lnTo>
                      <a:pt x="152" y="12"/>
                    </a:lnTo>
                    <a:lnTo>
                      <a:pt x="160" y="17"/>
                    </a:lnTo>
                    <a:lnTo>
                      <a:pt x="168" y="23"/>
                    </a:lnTo>
                    <a:lnTo>
                      <a:pt x="176" y="30"/>
                    </a:lnTo>
                    <a:lnTo>
                      <a:pt x="182" y="37"/>
                    </a:lnTo>
                    <a:lnTo>
                      <a:pt x="187" y="46"/>
                    </a:lnTo>
                    <a:lnTo>
                      <a:pt x="193" y="55"/>
                    </a:lnTo>
                    <a:lnTo>
                      <a:pt x="197" y="66"/>
                    </a:lnTo>
                    <a:lnTo>
                      <a:pt x="199" y="76"/>
                    </a:lnTo>
                    <a:lnTo>
                      <a:pt x="202" y="87"/>
                    </a:lnTo>
                    <a:lnTo>
                      <a:pt x="203" y="100"/>
                    </a:lnTo>
                    <a:lnTo>
                      <a:pt x="203" y="111"/>
                    </a:lnTo>
                    <a:lnTo>
                      <a:pt x="203" y="117"/>
                    </a:lnTo>
                    <a:lnTo>
                      <a:pt x="203" y="122"/>
                    </a:lnTo>
                    <a:lnTo>
                      <a:pt x="40" y="122"/>
                    </a:lnTo>
                    <a:lnTo>
                      <a:pt x="41" y="139"/>
                    </a:lnTo>
                    <a:lnTo>
                      <a:pt x="46" y="153"/>
                    </a:lnTo>
                    <a:lnTo>
                      <a:pt x="49" y="160"/>
                    </a:lnTo>
                    <a:lnTo>
                      <a:pt x="51" y="165"/>
                    </a:lnTo>
                    <a:lnTo>
                      <a:pt x="55" y="170"/>
                    </a:lnTo>
                    <a:lnTo>
                      <a:pt x="59" y="176"/>
                    </a:lnTo>
                    <a:lnTo>
                      <a:pt x="70" y="185"/>
                    </a:lnTo>
                    <a:lnTo>
                      <a:pt x="80" y="190"/>
                    </a:lnTo>
                    <a:lnTo>
                      <a:pt x="92" y="194"/>
                    </a:lnTo>
                    <a:lnTo>
                      <a:pt x="106" y="195"/>
                    </a:lnTo>
                    <a:lnTo>
                      <a:pt x="116" y="194"/>
                    </a:lnTo>
                    <a:lnTo>
                      <a:pt x="125" y="193"/>
                    </a:lnTo>
                    <a:lnTo>
                      <a:pt x="133" y="189"/>
                    </a:lnTo>
                    <a:lnTo>
                      <a:pt x="140" y="185"/>
                    </a:lnTo>
                    <a:lnTo>
                      <a:pt x="147" y="178"/>
                    </a:lnTo>
                    <a:lnTo>
                      <a:pt x="153" y="170"/>
                    </a:lnTo>
                    <a:lnTo>
                      <a:pt x="159" y="161"/>
                    </a:lnTo>
                    <a:lnTo>
                      <a:pt x="164" y="151"/>
                    </a:lnTo>
                    <a:close/>
                    <a:moveTo>
                      <a:pt x="41" y="92"/>
                    </a:moveTo>
                    <a:lnTo>
                      <a:pt x="164" y="92"/>
                    </a:lnTo>
                    <a:lnTo>
                      <a:pt x="163" y="79"/>
                    </a:lnTo>
                    <a:lnTo>
                      <a:pt x="159" y="68"/>
                    </a:lnTo>
                    <a:lnTo>
                      <a:pt x="155" y="59"/>
                    </a:lnTo>
                    <a:lnTo>
                      <a:pt x="150" y="51"/>
                    </a:lnTo>
                    <a:lnTo>
                      <a:pt x="146" y="46"/>
                    </a:lnTo>
                    <a:lnTo>
                      <a:pt x="140" y="42"/>
                    </a:lnTo>
                    <a:lnTo>
                      <a:pt x="135" y="38"/>
                    </a:lnTo>
                    <a:lnTo>
                      <a:pt x="130" y="36"/>
                    </a:lnTo>
                    <a:lnTo>
                      <a:pt x="123" y="33"/>
                    </a:lnTo>
                    <a:lnTo>
                      <a:pt x="117" y="32"/>
                    </a:lnTo>
                    <a:lnTo>
                      <a:pt x="110" y="30"/>
                    </a:lnTo>
                    <a:lnTo>
                      <a:pt x="104" y="30"/>
                    </a:lnTo>
                    <a:lnTo>
                      <a:pt x="92" y="32"/>
                    </a:lnTo>
                    <a:lnTo>
                      <a:pt x="80" y="34"/>
                    </a:lnTo>
                    <a:lnTo>
                      <a:pt x="70" y="40"/>
                    </a:lnTo>
                    <a:lnTo>
                      <a:pt x="61" y="47"/>
                    </a:lnTo>
                    <a:lnTo>
                      <a:pt x="53" y="57"/>
                    </a:lnTo>
                    <a:lnTo>
                      <a:pt x="48" y="67"/>
                    </a:lnTo>
                    <a:lnTo>
                      <a:pt x="44" y="79"/>
                    </a:lnTo>
                    <a:lnTo>
                      <a:pt x="41" y="92"/>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58" name="Freeform 186"/>
              <p:cNvSpPr>
                <a:spLocks/>
              </p:cNvSpPr>
              <p:nvPr/>
            </p:nvSpPr>
            <p:spPr bwMode="auto">
              <a:xfrm>
                <a:off x="5288" y="1998"/>
                <a:ext cx="30" cy="55"/>
              </a:xfrm>
              <a:custGeom>
                <a:avLst/>
                <a:gdLst/>
                <a:ahLst/>
                <a:cxnLst>
                  <a:cxn ang="0">
                    <a:pos x="0" y="220"/>
                  </a:cxn>
                  <a:cxn ang="0">
                    <a:pos x="0" y="6"/>
                  </a:cxn>
                  <a:cxn ang="0">
                    <a:pos x="33" y="6"/>
                  </a:cxn>
                  <a:cxn ang="0">
                    <a:pos x="33" y="38"/>
                  </a:cxn>
                  <a:cxn ang="0">
                    <a:pos x="39" y="28"/>
                  </a:cxn>
                  <a:cxn ang="0">
                    <a:pos x="46" y="19"/>
                  </a:cxn>
                  <a:cxn ang="0">
                    <a:pos x="51" y="12"/>
                  </a:cxn>
                  <a:cxn ang="0">
                    <a:pos x="56" y="8"/>
                  </a:cxn>
                  <a:cxn ang="0">
                    <a:pos x="63" y="4"/>
                  </a:cxn>
                  <a:cxn ang="0">
                    <a:pos x="68" y="3"/>
                  </a:cxn>
                  <a:cxn ang="0">
                    <a:pos x="74" y="2"/>
                  </a:cxn>
                  <a:cxn ang="0">
                    <a:pos x="81" y="0"/>
                  </a:cxn>
                  <a:cxn ang="0">
                    <a:pos x="90" y="2"/>
                  </a:cxn>
                  <a:cxn ang="0">
                    <a:pos x="99" y="3"/>
                  </a:cxn>
                  <a:cxn ang="0">
                    <a:pos x="109" y="7"/>
                  </a:cxn>
                  <a:cxn ang="0">
                    <a:pos x="119" y="12"/>
                  </a:cxn>
                  <a:cxn ang="0">
                    <a:pos x="106" y="46"/>
                  </a:cxn>
                  <a:cxn ang="0">
                    <a:pos x="99" y="42"/>
                  </a:cxn>
                  <a:cxn ang="0">
                    <a:pos x="93" y="40"/>
                  </a:cxn>
                  <a:cxn ang="0">
                    <a:pos x="85" y="38"/>
                  </a:cxn>
                  <a:cxn ang="0">
                    <a:pos x="78" y="38"/>
                  </a:cxn>
                  <a:cxn ang="0">
                    <a:pos x="73" y="38"/>
                  </a:cxn>
                  <a:cxn ang="0">
                    <a:pos x="67" y="40"/>
                  </a:cxn>
                  <a:cxn ang="0">
                    <a:pos x="61" y="42"/>
                  </a:cxn>
                  <a:cxn ang="0">
                    <a:pos x="56" y="45"/>
                  </a:cxn>
                  <a:cxn ang="0">
                    <a:pos x="52" y="49"/>
                  </a:cxn>
                  <a:cxn ang="0">
                    <a:pos x="48" y="54"/>
                  </a:cxn>
                  <a:cxn ang="0">
                    <a:pos x="46" y="59"/>
                  </a:cxn>
                  <a:cxn ang="0">
                    <a:pos x="43" y="66"/>
                  </a:cxn>
                  <a:cxn ang="0">
                    <a:pos x="40" y="75"/>
                  </a:cxn>
                  <a:cxn ang="0">
                    <a:pos x="38" y="85"/>
                  </a:cxn>
                  <a:cxn ang="0">
                    <a:pos x="37" y="96"/>
                  </a:cxn>
                  <a:cxn ang="0">
                    <a:pos x="37" y="108"/>
                  </a:cxn>
                  <a:cxn ang="0">
                    <a:pos x="37" y="220"/>
                  </a:cxn>
                  <a:cxn ang="0">
                    <a:pos x="0" y="220"/>
                  </a:cxn>
                </a:cxnLst>
                <a:rect l="0" t="0" r="r" b="b"/>
                <a:pathLst>
                  <a:path w="119" h="220">
                    <a:moveTo>
                      <a:pt x="0" y="220"/>
                    </a:moveTo>
                    <a:lnTo>
                      <a:pt x="0" y="6"/>
                    </a:lnTo>
                    <a:lnTo>
                      <a:pt x="33" y="6"/>
                    </a:lnTo>
                    <a:lnTo>
                      <a:pt x="33" y="38"/>
                    </a:lnTo>
                    <a:lnTo>
                      <a:pt x="39" y="28"/>
                    </a:lnTo>
                    <a:lnTo>
                      <a:pt x="46" y="19"/>
                    </a:lnTo>
                    <a:lnTo>
                      <a:pt x="51" y="12"/>
                    </a:lnTo>
                    <a:lnTo>
                      <a:pt x="56" y="8"/>
                    </a:lnTo>
                    <a:lnTo>
                      <a:pt x="63" y="4"/>
                    </a:lnTo>
                    <a:lnTo>
                      <a:pt x="68" y="3"/>
                    </a:lnTo>
                    <a:lnTo>
                      <a:pt x="74" y="2"/>
                    </a:lnTo>
                    <a:lnTo>
                      <a:pt x="81" y="0"/>
                    </a:lnTo>
                    <a:lnTo>
                      <a:pt x="90" y="2"/>
                    </a:lnTo>
                    <a:lnTo>
                      <a:pt x="99" y="3"/>
                    </a:lnTo>
                    <a:lnTo>
                      <a:pt x="109" y="7"/>
                    </a:lnTo>
                    <a:lnTo>
                      <a:pt x="119" y="12"/>
                    </a:lnTo>
                    <a:lnTo>
                      <a:pt x="106" y="46"/>
                    </a:lnTo>
                    <a:lnTo>
                      <a:pt x="99" y="42"/>
                    </a:lnTo>
                    <a:lnTo>
                      <a:pt x="93" y="40"/>
                    </a:lnTo>
                    <a:lnTo>
                      <a:pt x="85" y="38"/>
                    </a:lnTo>
                    <a:lnTo>
                      <a:pt x="78" y="38"/>
                    </a:lnTo>
                    <a:lnTo>
                      <a:pt x="73" y="38"/>
                    </a:lnTo>
                    <a:lnTo>
                      <a:pt x="67" y="40"/>
                    </a:lnTo>
                    <a:lnTo>
                      <a:pt x="61" y="42"/>
                    </a:lnTo>
                    <a:lnTo>
                      <a:pt x="56" y="45"/>
                    </a:lnTo>
                    <a:lnTo>
                      <a:pt x="52" y="49"/>
                    </a:lnTo>
                    <a:lnTo>
                      <a:pt x="48" y="54"/>
                    </a:lnTo>
                    <a:lnTo>
                      <a:pt x="46" y="59"/>
                    </a:lnTo>
                    <a:lnTo>
                      <a:pt x="43" y="66"/>
                    </a:lnTo>
                    <a:lnTo>
                      <a:pt x="40" y="75"/>
                    </a:lnTo>
                    <a:lnTo>
                      <a:pt x="38" y="85"/>
                    </a:lnTo>
                    <a:lnTo>
                      <a:pt x="37" y="96"/>
                    </a:lnTo>
                    <a:lnTo>
                      <a:pt x="37" y="108"/>
                    </a:lnTo>
                    <a:lnTo>
                      <a:pt x="37" y="220"/>
                    </a:lnTo>
                    <a:lnTo>
                      <a:pt x="0" y="22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59" name="Freeform 187"/>
              <p:cNvSpPr>
                <a:spLocks/>
              </p:cNvSpPr>
              <p:nvPr/>
            </p:nvSpPr>
            <p:spPr bwMode="auto">
              <a:xfrm>
                <a:off x="5022" y="2080"/>
                <a:ext cx="67" cy="76"/>
              </a:xfrm>
              <a:custGeom>
                <a:avLst/>
                <a:gdLst/>
                <a:ahLst/>
                <a:cxnLst>
                  <a:cxn ang="0">
                    <a:pos x="268" y="208"/>
                  </a:cxn>
                  <a:cxn ang="0">
                    <a:pos x="260" y="230"/>
                  </a:cxn>
                  <a:cxn ang="0">
                    <a:pos x="250" y="249"/>
                  </a:cxn>
                  <a:cxn ang="0">
                    <a:pos x="238" y="266"/>
                  </a:cxn>
                  <a:cxn ang="0">
                    <a:pos x="222" y="281"/>
                  </a:cxn>
                  <a:cxn ang="0">
                    <a:pos x="205" y="291"/>
                  </a:cxn>
                  <a:cxn ang="0">
                    <a:pos x="186" y="299"/>
                  </a:cxn>
                  <a:cxn ang="0">
                    <a:pos x="165" y="304"/>
                  </a:cxn>
                  <a:cxn ang="0">
                    <a:pos x="142" y="306"/>
                  </a:cxn>
                  <a:cxn ang="0">
                    <a:pos x="119" y="304"/>
                  </a:cxn>
                  <a:cxn ang="0">
                    <a:pos x="98" y="300"/>
                  </a:cxn>
                  <a:cxn ang="0">
                    <a:pos x="80" y="295"/>
                  </a:cxn>
                  <a:cxn ang="0">
                    <a:pos x="63" y="286"/>
                  </a:cxn>
                  <a:cxn ang="0">
                    <a:pos x="48" y="276"/>
                  </a:cxn>
                  <a:cxn ang="0">
                    <a:pos x="35" y="262"/>
                  </a:cxn>
                  <a:cxn ang="0">
                    <a:pos x="25" y="247"/>
                  </a:cxn>
                  <a:cxn ang="0">
                    <a:pos x="16" y="230"/>
                  </a:cxn>
                  <a:cxn ang="0">
                    <a:pos x="4" y="192"/>
                  </a:cxn>
                  <a:cxn ang="0">
                    <a:pos x="0" y="150"/>
                  </a:cxn>
                  <a:cxn ang="0">
                    <a:pos x="4" y="107"/>
                  </a:cxn>
                  <a:cxn ang="0">
                    <a:pos x="10" y="89"/>
                  </a:cxn>
                  <a:cxn ang="0">
                    <a:pos x="18" y="70"/>
                  </a:cxn>
                  <a:cxn ang="0">
                    <a:pos x="27" y="55"/>
                  </a:cxn>
                  <a:cxn ang="0">
                    <a:pos x="40" y="40"/>
                  </a:cxn>
                  <a:cxn ang="0">
                    <a:pos x="54" y="28"/>
                  </a:cxn>
                  <a:cxn ang="0">
                    <a:pos x="69" y="18"/>
                  </a:cxn>
                  <a:cxn ang="0">
                    <a:pos x="105" y="5"/>
                  </a:cxn>
                  <a:cxn ang="0">
                    <a:pos x="142" y="0"/>
                  </a:cxn>
                  <a:cxn ang="0">
                    <a:pos x="165" y="1"/>
                  </a:cxn>
                  <a:cxn ang="0">
                    <a:pos x="184" y="6"/>
                  </a:cxn>
                  <a:cxn ang="0">
                    <a:pos x="203" y="13"/>
                  </a:cxn>
                  <a:cxn ang="0">
                    <a:pos x="220" y="23"/>
                  </a:cxn>
                  <a:cxn ang="0">
                    <a:pos x="234" y="35"/>
                  </a:cxn>
                  <a:cxn ang="0">
                    <a:pos x="246" y="49"/>
                  </a:cxn>
                  <a:cxn ang="0">
                    <a:pos x="255" y="66"/>
                  </a:cxn>
                  <a:cxn ang="0">
                    <a:pos x="263" y="86"/>
                  </a:cxn>
                  <a:cxn ang="0">
                    <a:pos x="217" y="81"/>
                  </a:cxn>
                  <a:cxn ang="0">
                    <a:pos x="201" y="57"/>
                  </a:cxn>
                  <a:cxn ang="0">
                    <a:pos x="182" y="41"/>
                  </a:cxn>
                  <a:cxn ang="0">
                    <a:pos x="157" y="35"/>
                  </a:cxn>
                  <a:cxn ang="0">
                    <a:pos x="125" y="35"/>
                  </a:cxn>
                  <a:cxn ang="0">
                    <a:pos x="97" y="43"/>
                  </a:cxn>
                  <a:cxn ang="0">
                    <a:pos x="73" y="58"/>
                  </a:cxn>
                  <a:cxn ang="0">
                    <a:pos x="56" y="81"/>
                  </a:cxn>
                  <a:cxn ang="0">
                    <a:pos x="47" y="108"/>
                  </a:cxn>
                  <a:cxn ang="0">
                    <a:pos x="42" y="136"/>
                  </a:cxn>
                  <a:cxn ang="0">
                    <a:pos x="42" y="168"/>
                  </a:cxn>
                  <a:cxn ang="0">
                    <a:pos x="47" y="201"/>
                  </a:cxn>
                  <a:cxn ang="0">
                    <a:pos x="59" y="230"/>
                  </a:cxn>
                  <a:cxn ang="0">
                    <a:pos x="76" y="251"/>
                  </a:cxn>
                  <a:cxn ang="0">
                    <a:pos x="99" y="264"/>
                  </a:cxn>
                  <a:cxn ang="0">
                    <a:pos x="125" y="272"/>
                  </a:cxn>
                  <a:cxn ang="0">
                    <a:pos x="156" y="272"/>
                  </a:cxn>
                  <a:cxn ang="0">
                    <a:pos x="176" y="265"/>
                  </a:cxn>
                  <a:cxn ang="0">
                    <a:pos x="190" y="257"/>
                  </a:cxn>
                  <a:cxn ang="0">
                    <a:pos x="201" y="248"/>
                  </a:cxn>
                  <a:cxn ang="0">
                    <a:pos x="212" y="236"/>
                  </a:cxn>
                  <a:cxn ang="0">
                    <a:pos x="222" y="214"/>
                  </a:cxn>
                </a:cxnLst>
                <a:rect l="0" t="0" r="r" b="b"/>
                <a:pathLst>
                  <a:path w="268" h="306">
                    <a:moveTo>
                      <a:pt x="228" y="197"/>
                    </a:moveTo>
                    <a:lnTo>
                      <a:pt x="268" y="208"/>
                    </a:lnTo>
                    <a:lnTo>
                      <a:pt x="264" y="218"/>
                    </a:lnTo>
                    <a:lnTo>
                      <a:pt x="260" y="230"/>
                    </a:lnTo>
                    <a:lnTo>
                      <a:pt x="255" y="240"/>
                    </a:lnTo>
                    <a:lnTo>
                      <a:pt x="250" y="249"/>
                    </a:lnTo>
                    <a:lnTo>
                      <a:pt x="245" y="259"/>
                    </a:lnTo>
                    <a:lnTo>
                      <a:pt x="238" y="266"/>
                    </a:lnTo>
                    <a:lnTo>
                      <a:pt x="230" y="274"/>
                    </a:lnTo>
                    <a:lnTo>
                      <a:pt x="222" y="281"/>
                    </a:lnTo>
                    <a:lnTo>
                      <a:pt x="214" y="286"/>
                    </a:lnTo>
                    <a:lnTo>
                      <a:pt x="205" y="291"/>
                    </a:lnTo>
                    <a:lnTo>
                      <a:pt x="196" y="296"/>
                    </a:lnTo>
                    <a:lnTo>
                      <a:pt x="186" y="299"/>
                    </a:lnTo>
                    <a:lnTo>
                      <a:pt x="175" y="302"/>
                    </a:lnTo>
                    <a:lnTo>
                      <a:pt x="165" y="304"/>
                    </a:lnTo>
                    <a:lnTo>
                      <a:pt x="154" y="306"/>
                    </a:lnTo>
                    <a:lnTo>
                      <a:pt x="142" y="306"/>
                    </a:lnTo>
                    <a:lnTo>
                      <a:pt x="131" y="306"/>
                    </a:lnTo>
                    <a:lnTo>
                      <a:pt x="119" y="304"/>
                    </a:lnTo>
                    <a:lnTo>
                      <a:pt x="108" y="303"/>
                    </a:lnTo>
                    <a:lnTo>
                      <a:pt x="98" y="300"/>
                    </a:lnTo>
                    <a:lnTo>
                      <a:pt x="88" y="298"/>
                    </a:lnTo>
                    <a:lnTo>
                      <a:pt x="80" y="295"/>
                    </a:lnTo>
                    <a:lnTo>
                      <a:pt x="71" y="291"/>
                    </a:lnTo>
                    <a:lnTo>
                      <a:pt x="63" y="286"/>
                    </a:lnTo>
                    <a:lnTo>
                      <a:pt x="55" y="281"/>
                    </a:lnTo>
                    <a:lnTo>
                      <a:pt x="48" y="276"/>
                    </a:lnTo>
                    <a:lnTo>
                      <a:pt x="42" y="269"/>
                    </a:lnTo>
                    <a:lnTo>
                      <a:pt x="35" y="262"/>
                    </a:lnTo>
                    <a:lnTo>
                      <a:pt x="30" y="255"/>
                    </a:lnTo>
                    <a:lnTo>
                      <a:pt x="25" y="247"/>
                    </a:lnTo>
                    <a:lnTo>
                      <a:pt x="20" y="239"/>
                    </a:lnTo>
                    <a:lnTo>
                      <a:pt x="16" y="230"/>
                    </a:lnTo>
                    <a:lnTo>
                      <a:pt x="9" y="211"/>
                    </a:lnTo>
                    <a:lnTo>
                      <a:pt x="4" y="192"/>
                    </a:lnTo>
                    <a:lnTo>
                      <a:pt x="1" y="171"/>
                    </a:lnTo>
                    <a:lnTo>
                      <a:pt x="0" y="150"/>
                    </a:lnTo>
                    <a:lnTo>
                      <a:pt x="1" y="128"/>
                    </a:lnTo>
                    <a:lnTo>
                      <a:pt x="4" y="107"/>
                    </a:lnTo>
                    <a:lnTo>
                      <a:pt x="6" y="98"/>
                    </a:lnTo>
                    <a:lnTo>
                      <a:pt x="10" y="89"/>
                    </a:lnTo>
                    <a:lnTo>
                      <a:pt x="14" y="79"/>
                    </a:lnTo>
                    <a:lnTo>
                      <a:pt x="18" y="70"/>
                    </a:lnTo>
                    <a:lnTo>
                      <a:pt x="22" y="62"/>
                    </a:lnTo>
                    <a:lnTo>
                      <a:pt x="27" y="55"/>
                    </a:lnTo>
                    <a:lnTo>
                      <a:pt x="34" y="47"/>
                    </a:lnTo>
                    <a:lnTo>
                      <a:pt x="40" y="40"/>
                    </a:lnTo>
                    <a:lnTo>
                      <a:pt x="47" y="34"/>
                    </a:lnTo>
                    <a:lnTo>
                      <a:pt x="54" y="28"/>
                    </a:lnTo>
                    <a:lnTo>
                      <a:pt x="61" y="23"/>
                    </a:lnTo>
                    <a:lnTo>
                      <a:pt x="69" y="18"/>
                    </a:lnTo>
                    <a:lnTo>
                      <a:pt x="86" y="10"/>
                    </a:lnTo>
                    <a:lnTo>
                      <a:pt x="105" y="5"/>
                    </a:lnTo>
                    <a:lnTo>
                      <a:pt x="123" y="1"/>
                    </a:lnTo>
                    <a:lnTo>
                      <a:pt x="142" y="0"/>
                    </a:lnTo>
                    <a:lnTo>
                      <a:pt x="154" y="1"/>
                    </a:lnTo>
                    <a:lnTo>
                      <a:pt x="165" y="1"/>
                    </a:lnTo>
                    <a:lnTo>
                      <a:pt x="175" y="4"/>
                    </a:lnTo>
                    <a:lnTo>
                      <a:pt x="184" y="6"/>
                    </a:lnTo>
                    <a:lnTo>
                      <a:pt x="194" y="9"/>
                    </a:lnTo>
                    <a:lnTo>
                      <a:pt x="203" y="13"/>
                    </a:lnTo>
                    <a:lnTo>
                      <a:pt x="212" y="18"/>
                    </a:lnTo>
                    <a:lnTo>
                      <a:pt x="220" y="23"/>
                    </a:lnTo>
                    <a:lnTo>
                      <a:pt x="228" y="28"/>
                    </a:lnTo>
                    <a:lnTo>
                      <a:pt x="234" y="35"/>
                    </a:lnTo>
                    <a:lnTo>
                      <a:pt x="241" y="43"/>
                    </a:lnTo>
                    <a:lnTo>
                      <a:pt x="246" y="49"/>
                    </a:lnTo>
                    <a:lnTo>
                      <a:pt x="251" y="58"/>
                    </a:lnTo>
                    <a:lnTo>
                      <a:pt x="255" y="66"/>
                    </a:lnTo>
                    <a:lnTo>
                      <a:pt x="259" y="77"/>
                    </a:lnTo>
                    <a:lnTo>
                      <a:pt x="263" y="86"/>
                    </a:lnTo>
                    <a:lnTo>
                      <a:pt x="224" y="95"/>
                    </a:lnTo>
                    <a:lnTo>
                      <a:pt x="217" y="81"/>
                    </a:lnTo>
                    <a:lnTo>
                      <a:pt x="211" y="68"/>
                    </a:lnTo>
                    <a:lnTo>
                      <a:pt x="201" y="57"/>
                    </a:lnTo>
                    <a:lnTo>
                      <a:pt x="192" y="48"/>
                    </a:lnTo>
                    <a:lnTo>
                      <a:pt x="182" y="41"/>
                    </a:lnTo>
                    <a:lnTo>
                      <a:pt x="170" y="38"/>
                    </a:lnTo>
                    <a:lnTo>
                      <a:pt x="157" y="35"/>
                    </a:lnTo>
                    <a:lnTo>
                      <a:pt x="142" y="34"/>
                    </a:lnTo>
                    <a:lnTo>
                      <a:pt x="125" y="35"/>
                    </a:lnTo>
                    <a:lnTo>
                      <a:pt x="110" y="38"/>
                    </a:lnTo>
                    <a:lnTo>
                      <a:pt x="97" y="43"/>
                    </a:lnTo>
                    <a:lnTo>
                      <a:pt x="84" y="49"/>
                    </a:lnTo>
                    <a:lnTo>
                      <a:pt x="73" y="58"/>
                    </a:lnTo>
                    <a:lnTo>
                      <a:pt x="64" y="69"/>
                    </a:lnTo>
                    <a:lnTo>
                      <a:pt x="56" y="81"/>
                    </a:lnTo>
                    <a:lnTo>
                      <a:pt x="51" y="94"/>
                    </a:lnTo>
                    <a:lnTo>
                      <a:pt x="47" y="108"/>
                    </a:lnTo>
                    <a:lnTo>
                      <a:pt x="43" y="121"/>
                    </a:lnTo>
                    <a:lnTo>
                      <a:pt x="42" y="136"/>
                    </a:lnTo>
                    <a:lnTo>
                      <a:pt x="42" y="150"/>
                    </a:lnTo>
                    <a:lnTo>
                      <a:pt x="42" y="168"/>
                    </a:lnTo>
                    <a:lnTo>
                      <a:pt x="44" y="185"/>
                    </a:lnTo>
                    <a:lnTo>
                      <a:pt x="47" y="201"/>
                    </a:lnTo>
                    <a:lnTo>
                      <a:pt x="52" y="217"/>
                    </a:lnTo>
                    <a:lnTo>
                      <a:pt x="59" y="230"/>
                    </a:lnTo>
                    <a:lnTo>
                      <a:pt x="67" y="240"/>
                    </a:lnTo>
                    <a:lnTo>
                      <a:pt x="76" y="251"/>
                    </a:lnTo>
                    <a:lnTo>
                      <a:pt x="88" y="259"/>
                    </a:lnTo>
                    <a:lnTo>
                      <a:pt x="99" y="264"/>
                    </a:lnTo>
                    <a:lnTo>
                      <a:pt x="112" y="269"/>
                    </a:lnTo>
                    <a:lnTo>
                      <a:pt x="125" y="272"/>
                    </a:lnTo>
                    <a:lnTo>
                      <a:pt x="139" y="272"/>
                    </a:lnTo>
                    <a:lnTo>
                      <a:pt x="156" y="272"/>
                    </a:lnTo>
                    <a:lnTo>
                      <a:pt x="170" y="268"/>
                    </a:lnTo>
                    <a:lnTo>
                      <a:pt x="176" y="265"/>
                    </a:lnTo>
                    <a:lnTo>
                      <a:pt x="184" y="261"/>
                    </a:lnTo>
                    <a:lnTo>
                      <a:pt x="190" y="257"/>
                    </a:lnTo>
                    <a:lnTo>
                      <a:pt x="196" y="253"/>
                    </a:lnTo>
                    <a:lnTo>
                      <a:pt x="201" y="248"/>
                    </a:lnTo>
                    <a:lnTo>
                      <a:pt x="207" y="243"/>
                    </a:lnTo>
                    <a:lnTo>
                      <a:pt x="212" y="236"/>
                    </a:lnTo>
                    <a:lnTo>
                      <a:pt x="216" y="230"/>
                    </a:lnTo>
                    <a:lnTo>
                      <a:pt x="222" y="214"/>
                    </a:lnTo>
                    <a:lnTo>
                      <a:pt x="228" y="197"/>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60" name="Freeform 188"/>
              <p:cNvSpPr>
                <a:spLocks noEditPoints="1"/>
              </p:cNvSpPr>
              <p:nvPr/>
            </p:nvSpPr>
            <p:spPr bwMode="auto">
              <a:xfrm>
                <a:off x="5097" y="2100"/>
                <a:ext cx="51" cy="56"/>
              </a:xfrm>
              <a:custGeom>
                <a:avLst/>
                <a:gdLst/>
                <a:ahLst/>
                <a:cxnLst>
                  <a:cxn ang="0">
                    <a:pos x="1" y="97"/>
                  </a:cxn>
                  <a:cxn ang="0">
                    <a:pos x="5" y="72"/>
                  </a:cxn>
                  <a:cxn ang="0">
                    <a:pos x="13" y="50"/>
                  </a:cxn>
                  <a:cxn ang="0">
                    <a:pos x="26" y="31"/>
                  </a:cxn>
                  <a:cxn ang="0">
                    <a:pos x="42" y="18"/>
                  </a:cxn>
                  <a:cxn ang="0">
                    <a:pos x="58" y="9"/>
                  </a:cxn>
                  <a:cxn ang="0">
                    <a:pos x="75" y="3"/>
                  </a:cxn>
                  <a:cxn ang="0">
                    <a:pos x="93" y="0"/>
                  </a:cxn>
                  <a:cxn ang="0">
                    <a:pos x="115" y="0"/>
                  </a:cxn>
                  <a:cxn ang="0">
                    <a:pos x="135" y="4"/>
                  </a:cxn>
                  <a:cxn ang="0">
                    <a:pos x="153" y="10"/>
                  </a:cxn>
                  <a:cxn ang="0">
                    <a:pos x="170" y="22"/>
                  </a:cxn>
                  <a:cxn ang="0">
                    <a:pos x="185" y="37"/>
                  </a:cxn>
                  <a:cxn ang="0">
                    <a:pos x="195" y="54"/>
                  </a:cxn>
                  <a:cxn ang="0">
                    <a:pos x="203" y="73"/>
                  </a:cxn>
                  <a:cxn ang="0">
                    <a:pos x="205" y="97"/>
                  </a:cxn>
                  <a:cxn ang="0">
                    <a:pos x="205" y="128"/>
                  </a:cxn>
                  <a:cxn ang="0">
                    <a:pos x="199" y="161"/>
                  </a:cxn>
                  <a:cxn ang="0">
                    <a:pos x="186" y="184"/>
                  </a:cxn>
                  <a:cxn ang="0">
                    <a:pos x="168" y="203"/>
                  </a:cxn>
                  <a:cxn ang="0">
                    <a:pos x="144" y="216"/>
                  </a:cxn>
                  <a:cxn ang="0">
                    <a:pos x="118" y="222"/>
                  </a:cxn>
                  <a:cxn ang="0">
                    <a:pos x="92" y="224"/>
                  </a:cxn>
                  <a:cxn ang="0">
                    <a:pos x="72" y="220"/>
                  </a:cxn>
                  <a:cxn ang="0">
                    <a:pos x="52" y="212"/>
                  </a:cxn>
                  <a:cxn ang="0">
                    <a:pos x="37" y="201"/>
                  </a:cxn>
                  <a:cxn ang="0">
                    <a:pos x="22" y="187"/>
                  </a:cxn>
                  <a:cxn ang="0">
                    <a:pos x="12" y="170"/>
                  </a:cxn>
                  <a:cxn ang="0">
                    <a:pos x="4" y="149"/>
                  </a:cxn>
                  <a:cxn ang="0">
                    <a:pos x="1" y="124"/>
                  </a:cxn>
                  <a:cxn ang="0">
                    <a:pos x="39" y="111"/>
                  </a:cxn>
                  <a:cxn ang="0">
                    <a:pos x="39" y="131"/>
                  </a:cxn>
                  <a:cxn ang="0">
                    <a:pos x="43" y="148"/>
                  </a:cxn>
                  <a:cxn ang="0">
                    <a:pos x="50" y="162"/>
                  </a:cxn>
                  <a:cxn ang="0">
                    <a:pos x="58" y="173"/>
                  </a:cxn>
                  <a:cxn ang="0">
                    <a:pos x="67" y="182"/>
                  </a:cxn>
                  <a:cxn ang="0">
                    <a:pos x="79" y="188"/>
                  </a:cxn>
                  <a:cxn ang="0">
                    <a:pos x="90" y="192"/>
                  </a:cxn>
                  <a:cxn ang="0">
                    <a:pos x="103" y="194"/>
                  </a:cxn>
                  <a:cxn ang="0">
                    <a:pos x="117" y="192"/>
                  </a:cxn>
                  <a:cxn ang="0">
                    <a:pos x="128" y="188"/>
                  </a:cxn>
                  <a:cxn ang="0">
                    <a:pos x="140" y="182"/>
                  </a:cxn>
                  <a:cxn ang="0">
                    <a:pos x="149" y="173"/>
                  </a:cxn>
                  <a:cxn ang="0">
                    <a:pos x="157" y="161"/>
                  </a:cxn>
                  <a:cxn ang="0">
                    <a:pos x="164" y="148"/>
                  </a:cxn>
                  <a:cxn ang="0">
                    <a:pos x="168" y="110"/>
                  </a:cxn>
                  <a:cxn ang="0">
                    <a:pos x="164" y="76"/>
                  </a:cxn>
                  <a:cxn ang="0">
                    <a:pos x="157" y="61"/>
                  </a:cxn>
                  <a:cxn ang="0">
                    <a:pos x="149" y="50"/>
                  </a:cxn>
                  <a:cxn ang="0">
                    <a:pos x="140" y="42"/>
                  </a:cxn>
                  <a:cxn ang="0">
                    <a:pos x="128" y="35"/>
                  </a:cxn>
                  <a:cxn ang="0">
                    <a:pos x="117" y="31"/>
                  </a:cxn>
                  <a:cxn ang="0">
                    <a:pos x="103" y="30"/>
                  </a:cxn>
                  <a:cxn ang="0">
                    <a:pos x="90" y="31"/>
                  </a:cxn>
                  <a:cxn ang="0">
                    <a:pos x="79" y="35"/>
                  </a:cxn>
                  <a:cxn ang="0">
                    <a:pos x="67" y="42"/>
                  </a:cxn>
                  <a:cxn ang="0">
                    <a:pos x="58" y="50"/>
                  </a:cxn>
                  <a:cxn ang="0">
                    <a:pos x="50" y="61"/>
                  </a:cxn>
                  <a:cxn ang="0">
                    <a:pos x="43" y="76"/>
                  </a:cxn>
                  <a:cxn ang="0">
                    <a:pos x="39" y="93"/>
                  </a:cxn>
                  <a:cxn ang="0">
                    <a:pos x="39" y="111"/>
                  </a:cxn>
                </a:cxnLst>
                <a:rect l="0" t="0" r="r" b="b"/>
                <a:pathLst>
                  <a:path w="207" h="224">
                    <a:moveTo>
                      <a:pt x="0" y="111"/>
                    </a:moveTo>
                    <a:lnTo>
                      <a:pt x="1" y="97"/>
                    </a:lnTo>
                    <a:lnTo>
                      <a:pt x="3" y="84"/>
                    </a:lnTo>
                    <a:lnTo>
                      <a:pt x="5" y="72"/>
                    </a:lnTo>
                    <a:lnTo>
                      <a:pt x="9" y="60"/>
                    </a:lnTo>
                    <a:lnTo>
                      <a:pt x="13" y="50"/>
                    </a:lnTo>
                    <a:lnTo>
                      <a:pt x="20" y="39"/>
                    </a:lnTo>
                    <a:lnTo>
                      <a:pt x="26" y="31"/>
                    </a:lnTo>
                    <a:lnTo>
                      <a:pt x="34" y="24"/>
                    </a:lnTo>
                    <a:lnTo>
                      <a:pt x="42" y="18"/>
                    </a:lnTo>
                    <a:lnTo>
                      <a:pt x="50" y="13"/>
                    </a:lnTo>
                    <a:lnTo>
                      <a:pt x="58" y="9"/>
                    </a:lnTo>
                    <a:lnTo>
                      <a:pt x="66" y="5"/>
                    </a:lnTo>
                    <a:lnTo>
                      <a:pt x="75" y="3"/>
                    </a:lnTo>
                    <a:lnTo>
                      <a:pt x="84" y="1"/>
                    </a:lnTo>
                    <a:lnTo>
                      <a:pt x="93" y="0"/>
                    </a:lnTo>
                    <a:lnTo>
                      <a:pt x="103" y="0"/>
                    </a:lnTo>
                    <a:lnTo>
                      <a:pt x="115" y="0"/>
                    </a:lnTo>
                    <a:lnTo>
                      <a:pt x="126" y="1"/>
                    </a:lnTo>
                    <a:lnTo>
                      <a:pt x="135" y="4"/>
                    </a:lnTo>
                    <a:lnTo>
                      <a:pt x="145" y="7"/>
                    </a:lnTo>
                    <a:lnTo>
                      <a:pt x="153" y="10"/>
                    </a:lnTo>
                    <a:lnTo>
                      <a:pt x="162" y="16"/>
                    </a:lnTo>
                    <a:lnTo>
                      <a:pt x="170" y="22"/>
                    </a:lnTo>
                    <a:lnTo>
                      <a:pt x="178" y="29"/>
                    </a:lnTo>
                    <a:lnTo>
                      <a:pt x="185" y="37"/>
                    </a:lnTo>
                    <a:lnTo>
                      <a:pt x="190" y="44"/>
                    </a:lnTo>
                    <a:lnTo>
                      <a:pt x="195" y="54"/>
                    </a:lnTo>
                    <a:lnTo>
                      <a:pt x="199" y="63"/>
                    </a:lnTo>
                    <a:lnTo>
                      <a:pt x="203" y="73"/>
                    </a:lnTo>
                    <a:lnTo>
                      <a:pt x="204" y="85"/>
                    </a:lnTo>
                    <a:lnTo>
                      <a:pt x="205" y="97"/>
                    </a:lnTo>
                    <a:lnTo>
                      <a:pt x="207" y="109"/>
                    </a:lnTo>
                    <a:lnTo>
                      <a:pt x="205" y="128"/>
                    </a:lnTo>
                    <a:lnTo>
                      <a:pt x="203" y="145"/>
                    </a:lnTo>
                    <a:lnTo>
                      <a:pt x="199" y="161"/>
                    </a:lnTo>
                    <a:lnTo>
                      <a:pt x="194" y="174"/>
                    </a:lnTo>
                    <a:lnTo>
                      <a:pt x="186" y="184"/>
                    </a:lnTo>
                    <a:lnTo>
                      <a:pt x="178" y="195"/>
                    </a:lnTo>
                    <a:lnTo>
                      <a:pt x="168" y="203"/>
                    </a:lnTo>
                    <a:lnTo>
                      <a:pt x="157" y="211"/>
                    </a:lnTo>
                    <a:lnTo>
                      <a:pt x="144" y="216"/>
                    </a:lnTo>
                    <a:lnTo>
                      <a:pt x="131" y="220"/>
                    </a:lnTo>
                    <a:lnTo>
                      <a:pt x="118" y="222"/>
                    </a:lnTo>
                    <a:lnTo>
                      <a:pt x="103" y="224"/>
                    </a:lnTo>
                    <a:lnTo>
                      <a:pt x="92" y="224"/>
                    </a:lnTo>
                    <a:lnTo>
                      <a:pt x="81" y="222"/>
                    </a:lnTo>
                    <a:lnTo>
                      <a:pt x="72" y="220"/>
                    </a:lnTo>
                    <a:lnTo>
                      <a:pt x="62" y="216"/>
                    </a:lnTo>
                    <a:lnTo>
                      <a:pt x="52" y="212"/>
                    </a:lnTo>
                    <a:lnTo>
                      <a:pt x="45" y="207"/>
                    </a:lnTo>
                    <a:lnTo>
                      <a:pt x="37" y="201"/>
                    </a:lnTo>
                    <a:lnTo>
                      <a:pt x="29" y="195"/>
                    </a:lnTo>
                    <a:lnTo>
                      <a:pt x="22" y="187"/>
                    </a:lnTo>
                    <a:lnTo>
                      <a:pt x="17" y="179"/>
                    </a:lnTo>
                    <a:lnTo>
                      <a:pt x="12" y="170"/>
                    </a:lnTo>
                    <a:lnTo>
                      <a:pt x="8" y="160"/>
                    </a:lnTo>
                    <a:lnTo>
                      <a:pt x="4" y="149"/>
                    </a:lnTo>
                    <a:lnTo>
                      <a:pt x="3" y="137"/>
                    </a:lnTo>
                    <a:lnTo>
                      <a:pt x="1" y="124"/>
                    </a:lnTo>
                    <a:lnTo>
                      <a:pt x="0" y="111"/>
                    </a:lnTo>
                    <a:close/>
                    <a:moveTo>
                      <a:pt x="39" y="111"/>
                    </a:moveTo>
                    <a:lnTo>
                      <a:pt x="39" y="122"/>
                    </a:lnTo>
                    <a:lnTo>
                      <a:pt x="39" y="131"/>
                    </a:lnTo>
                    <a:lnTo>
                      <a:pt x="42" y="140"/>
                    </a:lnTo>
                    <a:lnTo>
                      <a:pt x="43" y="148"/>
                    </a:lnTo>
                    <a:lnTo>
                      <a:pt x="46" y="154"/>
                    </a:lnTo>
                    <a:lnTo>
                      <a:pt x="50" y="162"/>
                    </a:lnTo>
                    <a:lnTo>
                      <a:pt x="52" y="167"/>
                    </a:lnTo>
                    <a:lnTo>
                      <a:pt x="58" y="173"/>
                    </a:lnTo>
                    <a:lnTo>
                      <a:pt x="62" y="178"/>
                    </a:lnTo>
                    <a:lnTo>
                      <a:pt x="67" y="182"/>
                    </a:lnTo>
                    <a:lnTo>
                      <a:pt x="72" y="186"/>
                    </a:lnTo>
                    <a:lnTo>
                      <a:pt x="79" y="188"/>
                    </a:lnTo>
                    <a:lnTo>
                      <a:pt x="84" y="191"/>
                    </a:lnTo>
                    <a:lnTo>
                      <a:pt x="90" y="192"/>
                    </a:lnTo>
                    <a:lnTo>
                      <a:pt x="97" y="194"/>
                    </a:lnTo>
                    <a:lnTo>
                      <a:pt x="103" y="194"/>
                    </a:lnTo>
                    <a:lnTo>
                      <a:pt x="110" y="194"/>
                    </a:lnTo>
                    <a:lnTo>
                      <a:pt x="117" y="192"/>
                    </a:lnTo>
                    <a:lnTo>
                      <a:pt x="123" y="191"/>
                    </a:lnTo>
                    <a:lnTo>
                      <a:pt x="128" y="188"/>
                    </a:lnTo>
                    <a:lnTo>
                      <a:pt x="135" y="186"/>
                    </a:lnTo>
                    <a:lnTo>
                      <a:pt x="140" y="182"/>
                    </a:lnTo>
                    <a:lnTo>
                      <a:pt x="145" y="178"/>
                    </a:lnTo>
                    <a:lnTo>
                      <a:pt x="149" y="173"/>
                    </a:lnTo>
                    <a:lnTo>
                      <a:pt x="154" y="167"/>
                    </a:lnTo>
                    <a:lnTo>
                      <a:pt x="157" y="161"/>
                    </a:lnTo>
                    <a:lnTo>
                      <a:pt x="161" y="154"/>
                    </a:lnTo>
                    <a:lnTo>
                      <a:pt x="164" y="148"/>
                    </a:lnTo>
                    <a:lnTo>
                      <a:pt x="166" y="129"/>
                    </a:lnTo>
                    <a:lnTo>
                      <a:pt x="168" y="110"/>
                    </a:lnTo>
                    <a:lnTo>
                      <a:pt x="166" y="92"/>
                    </a:lnTo>
                    <a:lnTo>
                      <a:pt x="164" y="76"/>
                    </a:lnTo>
                    <a:lnTo>
                      <a:pt x="161" y="68"/>
                    </a:lnTo>
                    <a:lnTo>
                      <a:pt x="157" y="61"/>
                    </a:lnTo>
                    <a:lnTo>
                      <a:pt x="154" y="56"/>
                    </a:lnTo>
                    <a:lnTo>
                      <a:pt x="149" y="50"/>
                    </a:lnTo>
                    <a:lnTo>
                      <a:pt x="145" y="46"/>
                    </a:lnTo>
                    <a:lnTo>
                      <a:pt x="140" y="42"/>
                    </a:lnTo>
                    <a:lnTo>
                      <a:pt x="135" y="38"/>
                    </a:lnTo>
                    <a:lnTo>
                      <a:pt x="128" y="35"/>
                    </a:lnTo>
                    <a:lnTo>
                      <a:pt x="123" y="33"/>
                    </a:lnTo>
                    <a:lnTo>
                      <a:pt x="117" y="31"/>
                    </a:lnTo>
                    <a:lnTo>
                      <a:pt x="110" y="30"/>
                    </a:lnTo>
                    <a:lnTo>
                      <a:pt x="103" y="30"/>
                    </a:lnTo>
                    <a:lnTo>
                      <a:pt x="97" y="30"/>
                    </a:lnTo>
                    <a:lnTo>
                      <a:pt x="90" y="31"/>
                    </a:lnTo>
                    <a:lnTo>
                      <a:pt x="84" y="33"/>
                    </a:lnTo>
                    <a:lnTo>
                      <a:pt x="79" y="35"/>
                    </a:lnTo>
                    <a:lnTo>
                      <a:pt x="72" y="38"/>
                    </a:lnTo>
                    <a:lnTo>
                      <a:pt x="67" y="42"/>
                    </a:lnTo>
                    <a:lnTo>
                      <a:pt x="62" y="46"/>
                    </a:lnTo>
                    <a:lnTo>
                      <a:pt x="58" y="50"/>
                    </a:lnTo>
                    <a:lnTo>
                      <a:pt x="52" y="55"/>
                    </a:lnTo>
                    <a:lnTo>
                      <a:pt x="50" y="61"/>
                    </a:lnTo>
                    <a:lnTo>
                      <a:pt x="46" y="68"/>
                    </a:lnTo>
                    <a:lnTo>
                      <a:pt x="43" y="76"/>
                    </a:lnTo>
                    <a:lnTo>
                      <a:pt x="42" y="84"/>
                    </a:lnTo>
                    <a:lnTo>
                      <a:pt x="39" y="93"/>
                    </a:lnTo>
                    <a:lnTo>
                      <a:pt x="39" y="102"/>
                    </a:lnTo>
                    <a:lnTo>
                      <a:pt x="39" y="111"/>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61" name="Freeform 189"/>
              <p:cNvSpPr>
                <a:spLocks/>
              </p:cNvSpPr>
              <p:nvPr/>
            </p:nvSpPr>
            <p:spPr bwMode="auto">
              <a:xfrm>
                <a:off x="5159" y="2100"/>
                <a:ext cx="44" cy="55"/>
              </a:xfrm>
              <a:custGeom>
                <a:avLst/>
                <a:gdLst/>
                <a:ahLst/>
                <a:cxnLst>
                  <a:cxn ang="0">
                    <a:pos x="0" y="218"/>
                  </a:cxn>
                  <a:cxn ang="0">
                    <a:pos x="0" y="4"/>
                  </a:cxn>
                  <a:cxn ang="0">
                    <a:pos x="34" y="4"/>
                  </a:cxn>
                  <a:cxn ang="0">
                    <a:pos x="34" y="35"/>
                  </a:cxn>
                  <a:cxn ang="0">
                    <a:pos x="39" y="26"/>
                  </a:cxn>
                  <a:cxn ang="0">
                    <a:pos x="47" y="20"/>
                  </a:cxn>
                  <a:cxn ang="0">
                    <a:pos x="55" y="13"/>
                  </a:cxn>
                  <a:cxn ang="0">
                    <a:pos x="63" y="8"/>
                  </a:cxn>
                  <a:cxn ang="0">
                    <a:pos x="72" y="5"/>
                  </a:cxn>
                  <a:cxn ang="0">
                    <a:pos x="82" y="1"/>
                  </a:cxn>
                  <a:cxn ang="0">
                    <a:pos x="93" y="0"/>
                  </a:cxn>
                  <a:cxn ang="0">
                    <a:pos x="103" y="0"/>
                  </a:cxn>
                  <a:cxn ang="0">
                    <a:pos x="112" y="0"/>
                  </a:cxn>
                  <a:cxn ang="0">
                    <a:pos x="123" y="1"/>
                  </a:cxn>
                  <a:cxn ang="0">
                    <a:pos x="131" y="4"/>
                  </a:cxn>
                  <a:cxn ang="0">
                    <a:pos x="140" y="7"/>
                  </a:cxn>
                  <a:cxn ang="0">
                    <a:pos x="148" y="10"/>
                  </a:cxn>
                  <a:cxn ang="0">
                    <a:pos x="154" y="14"/>
                  </a:cxn>
                  <a:cxn ang="0">
                    <a:pos x="160" y="20"/>
                  </a:cxn>
                  <a:cxn ang="0">
                    <a:pos x="165" y="25"/>
                  </a:cxn>
                  <a:cxn ang="0">
                    <a:pos x="169" y="31"/>
                  </a:cxn>
                  <a:cxn ang="0">
                    <a:pos x="171" y="37"/>
                  </a:cxn>
                  <a:cxn ang="0">
                    <a:pos x="174" y="44"/>
                  </a:cxn>
                  <a:cxn ang="0">
                    <a:pos x="177" y="52"/>
                  </a:cxn>
                  <a:cxn ang="0">
                    <a:pos x="178" y="65"/>
                  </a:cxn>
                  <a:cxn ang="0">
                    <a:pos x="178" y="88"/>
                  </a:cxn>
                  <a:cxn ang="0">
                    <a:pos x="178" y="218"/>
                  </a:cxn>
                  <a:cxn ang="0">
                    <a:pos x="141" y="218"/>
                  </a:cxn>
                  <a:cxn ang="0">
                    <a:pos x="141" y="89"/>
                  </a:cxn>
                  <a:cxn ang="0">
                    <a:pos x="141" y="78"/>
                  </a:cxn>
                  <a:cxn ang="0">
                    <a:pos x="140" y="69"/>
                  </a:cxn>
                  <a:cxn ang="0">
                    <a:pos x="139" y="61"/>
                  </a:cxn>
                  <a:cxn ang="0">
                    <a:pos x="137" y="55"/>
                  </a:cxn>
                  <a:cxn ang="0">
                    <a:pos x="135" y="50"/>
                  </a:cxn>
                  <a:cxn ang="0">
                    <a:pos x="131" y="46"/>
                  </a:cxn>
                  <a:cxn ang="0">
                    <a:pos x="127" y="42"/>
                  </a:cxn>
                  <a:cxn ang="0">
                    <a:pos x="122" y="38"/>
                  </a:cxn>
                  <a:cxn ang="0">
                    <a:pos x="115" y="35"/>
                  </a:cxn>
                  <a:cxn ang="0">
                    <a:pos x="110" y="33"/>
                  </a:cxn>
                  <a:cxn ang="0">
                    <a:pos x="103" y="31"/>
                  </a:cxn>
                  <a:cxn ang="0">
                    <a:pos x="95" y="31"/>
                  </a:cxn>
                  <a:cxn ang="0">
                    <a:pos x="84" y="33"/>
                  </a:cxn>
                  <a:cxn ang="0">
                    <a:pos x="73" y="35"/>
                  </a:cxn>
                  <a:cxn ang="0">
                    <a:pos x="64" y="39"/>
                  </a:cxn>
                  <a:cxn ang="0">
                    <a:pos x="55" y="46"/>
                  </a:cxn>
                  <a:cxn ang="0">
                    <a:pos x="51" y="50"/>
                  </a:cxn>
                  <a:cxn ang="0">
                    <a:pos x="47" y="55"/>
                  </a:cxn>
                  <a:cxn ang="0">
                    <a:pos x="44" y="60"/>
                  </a:cxn>
                  <a:cxn ang="0">
                    <a:pos x="42" y="67"/>
                  </a:cxn>
                  <a:cxn ang="0">
                    <a:pos x="38" y="82"/>
                  </a:cxn>
                  <a:cxn ang="0">
                    <a:pos x="37" y="102"/>
                  </a:cxn>
                  <a:cxn ang="0">
                    <a:pos x="37" y="218"/>
                  </a:cxn>
                  <a:cxn ang="0">
                    <a:pos x="0" y="218"/>
                  </a:cxn>
                </a:cxnLst>
                <a:rect l="0" t="0" r="r" b="b"/>
                <a:pathLst>
                  <a:path w="178" h="218">
                    <a:moveTo>
                      <a:pt x="0" y="218"/>
                    </a:moveTo>
                    <a:lnTo>
                      <a:pt x="0" y="4"/>
                    </a:lnTo>
                    <a:lnTo>
                      <a:pt x="34" y="4"/>
                    </a:lnTo>
                    <a:lnTo>
                      <a:pt x="34" y="35"/>
                    </a:lnTo>
                    <a:lnTo>
                      <a:pt x="39" y="26"/>
                    </a:lnTo>
                    <a:lnTo>
                      <a:pt x="47" y="20"/>
                    </a:lnTo>
                    <a:lnTo>
                      <a:pt x="55" y="13"/>
                    </a:lnTo>
                    <a:lnTo>
                      <a:pt x="63" y="8"/>
                    </a:lnTo>
                    <a:lnTo>
                      <a:pt x="72" y="5"/>
                    </a:lnTo>
                    <a:lnTo>
                      <a:pt x="82" y="1"/>
                    </a:lnTo>
                    <a:lnTo>
                      <a:pt x="93" y="0"/>
                    </a:lnTo>
                    <a:lnTo>
                      <a:pt x="103" y="0"/>
                    </a:lnTo>
                    <a:lnTo>
                      <a:pt x="112" y="0"/>
                    </a:lnTo>
                    <a:lnTo>
                      <a:pt x="123" y="1"/>
                    </a:lnTo>
                    <a:lnTo>
                      <a:pt x="131" y="4"/>
                    </a:lnTo>
                    <a:lnTo>
                      <a:pt x="140" y="7"/>
                    </a:lnTo>
                    <a:lnTo>
                      <a:pt x="148" y="10"/>
                    </a:lnTo>
                    <a:lnTo>
                      <a:pt x="154" y="14"/>
                    </a:lnTo>
                    <a:lnTo>
                      <a:pt x="160" y="20"/>
                    </a:lnTo>
                    <a:lnTo>
                      <a:pt x="165" y="25"/>
                    </a:lnTo>
                    <a:lnTo>
                      <a:pt x="169" y="31"/>
                    </a:lnTo>
                    <a:lnTo>
                      <a:pt x="171" y="37"/>
                    </a:lnTo>
                    <a:lnTo>
                      <a:pt x="174" y="44"/>
                    </a:lnTo>
                    <a:lnTo>
                      <a:pt x="177" y="52"/>
                    </a:lnTo>
                    <a:lnTo>
                      <a:pt x="178" y="65"/>
                    </a:lnTo>
                    <a:lnTo>
                      <a:pt x="178" y="88"/>
                    </a:lnTo>
                    <a:lnTo>
                      <a:pt x="178" y="218"/>
                    </a:lnTo>
                    <a:lnTo>
                      <a:pt x="141" y="218"/>
                    </a:lnTo>
                    <a:lnTo>
                      <a:pt x="141" y="89"/>
                    </a:lnTo>
                    <a:lnTo>
                      <a:pt x="141" y="78"/>
                    </a:lnTo>
                    <a:lnTo>
                      <a:pt x="140" y="69"/>
                    </a:lnTo>
                    <a:lnTo>
                      <a:pt x="139" y="61"/>
                    </a:lnTo>
                    <a:lnTo>
                      <a:pt x="137" y="55"/>
                    </a:lnTo>
                    <a:lnTo>
                      <a:pt x="135" y="50"/>
                    </a:lnTo>
                    <a:lnTo>
                      <a:pt x="131" y="46"/>
                    </a:lnTo>
                    <a:lnTo>
                      <a:pt x="127" y="42"/>
                    </a:lnTo>
                    <a:lnTo>
                      <a:pt x="122" y="38"/>
                    </a:lnTo>
                    <a:lnTo>
                      <a:pt x="115" y="35"/>
                    </a:lnTo>
                    <a:lnTo>
                      <a:pt x="110" y="33"/>
                    </a:lnTo>
                    <a:lnTo>
                      <a:pt x="103" y="31"/>
                    </a:lnTo>
                    <a:lnTo>
                      <a:pt x="95" y="31"/>
                    </a:lnTo>
                    <a:lnTo>
                      <a:pt x="84" y="33"/>
                    </a:lnTo>
                    <a:lnTo>
                      <a:pt x="73" y="35"/>
                    </a:lnTo>
                    <a:lnTo>
                      <a:pt x="64" y="39"/>
                    </a:lnTo>
                    <a:lnTo>
                      <a:pt x="55" y="46"/>
                    </a:lnTo>
                    <a:lnTo>
                      <a:pt x="51" y="50"/>
                    </a:lnTo>
                    <a:lnTo>
                      <a:pt x="47" y="55"/>
                    </a:lnTo>
                    <a:lnTo>
                      <a:pt x="44" y="60"/>
                    </a:lnTo>
                    <a:lnTo>
                      <a:pt x="42" y="67"/>
                    </a:lnTo>
                    <a:lnTo>
                      <a:pt x="38" y="82"/>
                    </a:lnTo>
                    <a:lnTo>
                      <a:pt x="37" y="102"/>
                    </a:lnTo>
                    <a:lnTo>
                      <a:pt x="37" y="218"/>
                    </a:lnTo>
                    <a:lnTo>
                      <a:pt x="0" y="218"/>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62" name="Freeform 190"/>
              <p:cNvSpPr>
                <a:spLocks/>
              </p:cNvSpPr>
              <p:nvPr/>
            </p:nvSpPr>
            <p:spPr bwMode="auto">
              <a:xfrm>
                <a:off x="5213" y="2083"/>
                <a:ext cx="26" cy="73"/>
              </a:xfrm>
              <a:custGeom>
                <a:avLst/>
                <a:gdLst/>
                <a:ahLst/>
                <a:cxnLst>
                  <a:cxn ang="0">
                    <a:pos x="103" y="257"/>
                  </a:cxn>
                  <a:cxn ang="0">
                    <a:pos x="108" y="289"/>
                  </a:cxn>
                  <a:cxn ang="0">
                    <a:pos x="93" y="292"/>
                  </a:cxn>
                  <a:cxn ang="0">
                    <a:pos x="80" y="292"/>
                  </a:cxn>
                  <a:cxn ang="0">
                    <a:pos x="70" y="292"/>
                  </a:cxn>
                  <a:cxn ang="0">
                    <a:pos x="62" y="291"/>
                  </a:cxn>
                  <a:cxn ang="0">
                    <a:pos x="54" y="289"/>
                  </a:cxn>
                  <a:cxn ang="0">
                    <a:pos x="49" y="287"/>
                  </a:cxn>
                  <a:cxn ang="0">
                    <a:pos x="44" y="283"/>
                  </a:cxn>
                  <a:cxn ang="0">
                    <a:pos x="38" y="279"/>
                  </a:cxn>
                  <a:cxn ang="0">
                    <a:pos x="36" y="275"/>
                  </a:cxn>
                  <a:cxn ang="0">
                    <a:pos x="33" y="270"/>
                  </a:cxn>
                  <a:cxn ang="0">
                    <a:pos x="31" y="263"/>
                  </a:cxn>
                  <a:cxn ang="0">
                    <a:pos x="29" y="254"/>
                  </a:cxn>
                  <a:cxn ang="0">
                    <a:pos x="28" y="242"/>
                  </a:cxn>
                  <a:cxn ang="0">
                    <a:pos x="28" y="227"/>
                  </a:cxn>
                  <a:cxn ang="0">
                    <a:pos x="28" y="104"/>
                  </a:cxn>
                  <a:cxn ang="0">
                    <a:pos x="0" y="104"/>
                  </a:cxn>
                  <a:cxn ang="0">
                    <a:pos x="0" y="75"/>
                  </a:cxn>
                  <a:cxn ang="0">
                    <a:pos x="28" y="75"/>
                  </a:cxn>
                  <a:cxn ang="0">
                    <a:pos x="28" y="23"/>
                  </a:cxn>
                  <a:cxn ang="0">
                    <a:pos x="66" y="0"/>
                  </a:cxn>
                  <a:cxn ang="0">
                    <a:pos x="66" y="75"/>
                  </a:cxn>
                  <a:cxn ang="0">
                    <a:pos x="103" y="75"/>
                  </a:cxn>
                  <a:cxn ang="0">
                    <a:pos x="103" y="104"/>
                  </a:cxn>
                  <a:cxn ang="0">
                    <a:pos x="66" y="104"/>
                  </a:cxn>
                  <a:cxn ang="0">
                    <a:pos x="66" y="229"/>
                  </a:cxn>
                  <a:cxn ang="0">
                    <a:pos x="66" y="242"/>
                  </a:cxn>
                  <a:cxn ang="0">
                    <a:pos x="67" y="249"/>
                  </a:cxn>
                  <a:cxn ang="0">
                    <a:pos x="70" y="253"/>
                  </a:cxn>
                  <a:cxn ang="0">
                    <a:pos x="74" y="255"/>
                  </a:cxn>
                  <a:cxn ang="0">
                    <a:pos x="79" y="258"/>
                  </a:cxn>
                  <a:cxn ang="0">
                    <a:pos x="87" y="258"/>
                  </a:cxn>
                  <a:cxn ang="0">
                    <a:pos x="93" y="258"/>
                  </a:cxn>
                  <a:cxn ang="0">
                    <a:pos x="103" y="257"/>
                  </a:cxn>
                </a:cxnLst>
                <a:rect l="0" t="0" r="r" b="b"/>
                <a:pathLst>
                  <a:path w="108" h="292">
                    <a:moveTo>
                      <a:pt x="103" y="257"/>
                    </a:moveTo>
                    <a:lnTo>
                      <a:pt x="108" y="289"/>
                    </a:lnTo>
                    <a:lnTo>
                      <a:pt x="93" y="292"/>
                    </a:lnTo>
                    <a:lnTo>
                      <a:pt x="80" y="292"/>
                    </a:lnTo>
                    <a:lnTo>
                      <a:pt x="70" y="292"/>
                    </a:lnTo>
                    <a:lnTo>
                      <a:pt x="62" y="291"/>
                    </a:lnTo>
                    <a:lnTo>
                      <a:pt x="54" y="289"/>
                    </a:lnTo>
                    <a:lnTo>
                      <a:pt x="49" y="287"/>
                    </a:lnTo>
                    <a:lnTo>
                      <a:pt x="44" y="283"/>
                    </a:lnTo>
                    <a:lnTo>
                      <a:pt x="38" y="279"/>
                    </a:lnTo>
                    <a:lnTo>
                      <a:pt x="36" y="275"/>
                    </a:lnTo>
                    <a:lnTo>
                      <a:pt x="33" y="270"/>
                    </a:lnTo>
                    <a:lnTo>
                      <a:pt x="31" y="263"/>
                    </a:lnTo>
                    <a:lnTo>
                      <a:pt x="29" y="254"/>
                    </a:lnTo>
                    <a:lnTo>
                      <a:pt x="28" y="242"/>
                    </a:lnTo>
                    <a:lnTo>
                      <a:pt x="28" y="227"/>
                    </a:lnTo>
                    <a:lnTo>
                      <a:pt x="28" y="104"/>
                    </a:lnTo>
                    <a:lnTo>
                      <a:pt x="0" y="104"/>
                    </a:lnTo>
                    <a:lnTo>
                      <a:pt x="0" y="75"/>
                    </a:lnTo>
                    <a:lnTo>
                      <a:pt x="28" y="75"/>
                    </a:lnTo>
                    <a:lnTo>
                      <a:pt x="28" y="23"/>
                    </a:lnTo>
                    <a:lnTo>
                      <a:pt x="66" y="0"/>
                    </a:lnTo>
                    <a:lnTo>
                      <a:pt x="66" y="75"/>
                    </a:lnTo>
                    <a:lnTo>
                      <a:pt x="103" y="75"/>
                    </a:lnTo>
                    <a:lnTo>
                      <a:pt x="103" y="104"/>
                    </a:lnTo>
                    <a:lnTo>
                      <a:pt x="66" y="104"/>
                    </a:lnTo>
                    <a:lnTo>
                      <a:pt x="66" y="229"/>
                    </a:lnTo>
                    <a:lnTo>
                      <a:pt x="66" y="242"/>
                    </a:lnTo>
                    <a:lnTo>
                      <a:pt x="67" y="249"/>
                    </a:lnTo>
                    <a:lnTo>
                      <a:pt x="70" y="253"/>
                    </a:lnTo>
                    <a:lnTo>
                      <a:pt x="74" y="255"/>
                    </a:lnTo>
                    <a:lnTo>
                      <a:pt x="79" y="258"/>
                    </a:lnTo>
                    <a:lnTo>
                      <a:pt x="87" y="258"/>
                    </a:lnTo>
                    <a:lnTo>
                      <a:pt x="93" y="258"/>
                    </a:lnTo>
                    <a:lnTo>
                      <a:pt x="103" y="257"/>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63" name="Freeform 191"/>
              <p:cNvSpPr>
                <a:spLocks/>
              </p:cNvSpPr>
              <p:nvPr/>
            </p:nvSpPr>
            <p:spPr bwMode="auto">
              <a:xfrm>
                <a:off x="5247" y="2100"/>
                <a:ext cx="30" cy="55"/>
              </a:xfrm>
              <a:custGeom>
                <a:avLst/>
                <a:gdLst/>
                <a:ahLst/>
                <a:cxnLst>
                  <a:cxn ang="0">
                    <a:pos x="0" y="218"/>
                  </a:cxn>
                  <a:cxn ang="0">
                    <a:pos x="0" y="4"/>
                  </a:cxn>
                  <a:cxn ang="0">
                    <a:pos x="33" y="4"/>
                  </a:cxn>
                  <a:cxn ang="0">
                    <a:pos x="33" y="37"/>
                  </a:cxn>
                  <a:cxn ang="0">
                    <a:pos x="39" y="26"/>
                  </a:cxn>
                  <a:cxn ang="0">
                    <a:pos x="46" y="18"/>
                  </a:cxn>
                  <a:cxn ang="0">
                    <a:pos x="51" y="12"/>
                  </a:cxn>
                  <a:cxn ang="0">
                    <a:pos x="56" y="7"/>
                  </a:cxn>
                  <a:cxn ang="0">
                    <a:pos x="63" y="4"/>
                  </a:cxn>
                  <a:cxn ang="0">
                    <a:pos x="68" y="1"/>
                  </a:cxn>
                  <a:cxn ang="0">
                    <a:pos x="75" y="0"/>
                  </a:cxn>
                  <a:cxn ang="0">
                    <a:pos x="81" y="0"/>
                  </a:cxn>
                  <a:cxn ang="0">
                    <a:pos x="90" y="0"/>
                  </a:cxn>
                  <a:cxn ang="0">
                    <a:pos x="100" y="3"/>
                  </a:cxn>
                  <a:cxn ang="0">
                    <a:pos x="109" y="7"/>
                  </a:cxn>
                  <a:cxn ang="0">
                    <a:pos x="119" y="12"/>
                  </a:cxn>
                  <a:cxn ang="0">
                    <a:pos x="106" y="44"/>
                  </a:cxn>
                  <a:cxn ang="0">
                    <a:pos x="100" y="42"/>
                  </a:cxn>
                  <a:cxn ang="0">
                    <a:pos x="93" y="39"/>
                  </a:cxn>
                  <a:cxn ang="0">
                    <a:pos x="85" y="38"/>
                  </a:cxn>
                  <a:cxn ang="0">
                    <a:pos x="79" y="37"/>
                  </a:cxn>
                  <a:cxn ang="0">
                    <a:pos x="73" y="38"/>
                  </a:cxn>
                  <a:cxn ang="0">
                    <a:pos x="67" y="39"/>
                  </a:cxn>
                  <a:cxn ang="0">
                    <a:pos x="62" y="42"/>
                  </a:cxn>
                  <a:cxn ang="0">
                    <a:pos x="56" y="44"/>
                  </a:cxn>
                  <a:cxn ang="0">
                    <a:pos x="52" y="48"/>
                  </a:cxn>
                  <a:cxn ang="0">
                    <a:pos x="49" y="52"/>
                  </a:cxn>
                  <a:cxn ang="0">
                    <a:pos x="46" y="59"/>
                  </a:cxn>
                  <a:cxn ang="0">
                    <a:pos x="43" y="64"/>
                  </a:cxn>
                  <a:cxn ang="0">
                    <a:pos x="41" y="75"/>
                  </a:cxn>
                  <a:cxn ang="0">
                    <a:pos x="38" y="85"/>
                  </a:cxn>
                  <a:cxn ang="0">
                    <a:pos x="37" y="95"/>
                  </a:cxn>
                  <a:cxn ang="0">
                    <a:pos x="37" y="106"/>
                  </a:cxn>
                  <a:cxn ang="0">
                    <a:pos x="37" y="218"/>
                  </a:cxn>
                  <a:cxn ang="0">
                    <a:pos x="0" y="218"/>
                  </a:cxn>
                </a:cxnLst>
                <a:rect l="0" t="0" r="r" b="b"/>
                <a:pathLst>
                  <a:path w="119" h="218">
                    <a:moveTo>
                      <a:pt x="0" y="218"/>
                    </a:moveTo>
                    <a:lnTo>
                      <a:pt x="0" y="4"/>
                    </a:lnTo>
                    <a:lnTo>
                      <a:pt x="33" y="4"/>
                    </a:lnTo>
                    <a:lnTo>
                      <a:pt x="33" y="37"/>
                    </a:lnTo>
                    <a:lnTo>
                      <a:pt x="39" y="26"/>
                    </a:lnTo>
                    <a:lnTo>
                      <a:pt x="46" y="18"/>
                    </a:lnTo>
                    <a:lnTo>
                      <a:pt x="51" y="12"/>
                    </a:lnTo>
                    <a:lnTo>
                      <a:pt x="56" y="7"/>
                    </a:lnTo>
                    <a:lnTo>
                      <a:pt x="63" y="4"/>
                    </a:lnTo>
                    <a:lnTo>
                      <a:pt x="68" y="1"/>
                    </a:lnTo>
                    <a:lnTo>
                      <a:pt x="75" y="0"/>
                    </a:lnTo>
                    <a:lnTo>
                      <a:pt x="81" y="0"/>
                    </a:lnTo>
                    <a:lnTo>
                      <a:pt x="90" y="0"/>
                    </a:lnTo>
                    <a:lnTo>
                      <a:pt x="100" y="3"/>
                    </a:lnTo>
                    <a:lnTo>
                      <a:pt x="109" y="7"/>
                    </a:lnTo>
                    <a:lnTo>
                      <a:pt x="119" y="12"/>
                    </a:lnTo>
                    <a:lnTo>
                      <a:pt x="106" y="44"/>
                    </a:lnTo>
                    <a:lnTo>
                      <a:pt x="100" y="42"/>
                    </a:lnTo>
                    <a:lnTo>
                      <a:pt x="93" y="39"/>
                    </a:lnTo>
                    <a:lnTo>
                      <a:pt x="85" y="38"/>
                    </a:lnTo>
                    <a:lnTo>
                      <a:pt x="79" y="37"/>
                    </a:lnTo>
                    <a:lnTo>
                      <a:pt x="73" y="38"/>
                    </a:lnTo>
                    <a:lnTo>
                      <a:pt x="67" y="39"/>
                    </a:lnTo>
                    <a:lnTo>
                      <a:pt x="62" y="42"/>
                    </a:lnTo>
                    <a:lnTo>
                      <a:pt x="56" y="44"/>
                    </a:lnTo>
                    <a:lnTo>
                      <a:pt x="52" y="48"/>
                    </a:lnTo>
                    <a:lnTo>
                      <a:pt x="49" y="52"/>
                    </a:lnTo>
                    <a:lnTo>
                      <a:pt x="46" y="59"/>
                    </a:lnTo>
                    <a:lnTo>
                      <a:pt x="43" y="64"/>
                    </a:lnTo>
                    <a:lnTo>
                      <a:pt x="41" y="75"/>
                    </a:lnTo>
                    <a:lnTo>
                      <a:pt x="38" y="85"/>
                    </a:lnTo>
                    <a:lnTo>
                      <a:pt x="37" y="95"/>
                    </a:lnTo>
                    <a:lnTo>
                      <a:pt x="37" y="106"/>
                    </a:lnTo>
                    <a:lnTo>
                      <a:pt x="37" y="218"/>
                    </a:lnTo>
                    <a:lnTo>
                      <a:pt x="0" y="218"/>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64" name="Freeform 192"/>
              <p:cNvSpPr>
                <a:spLocks noEditPoints="1"/>
              </p:cNvSpPr>
              <p:nvPr/>
            </p:nvSpPr>
            <p:spPr bwMode="auto">
              <a:xfrm>
                <a:off x="5279" y="2100"/>
                <a:ext cx="51" cy="56"/>
              </a:xfrm>
              <a:custGeom>
                <a:avLst/>
                <a:gdLst/>
                <a:ahLst/>
                <a:cxnLst>
                  <a:cxn ang="0">
                    <a:pos x="1" y="97"/>
                  </a:cxn>
                  <a:cxn ang="0">
                    <a:pos x="5" y="72"/>
                  </a:cxn>
                  <a:cxn ang="0">
                    <a:pos x="13" y="50"/>
                  </a:cxn>
                  <a:cxn ang="0">
                    <a:pos x="26" y="31"/>
                  </a:cxn>
                  <a:cxn ang="0">
                    <a:pos x="42" y="18"/>
                  </a:cxn>
                  <a:cxn ang="0">
                    <a:pos x="58" y="9"/>
                  </a:cxn>
                  <a:cxn ang="0">
                    <a:pos x="75" y="3"/>
                  </a:cxn>
                  <a:cxn ang="0">
                    <a:pos x="93" y="0"/>
                  </a:cxn>
                  <a:cxn ang="0">
                    <a:pos x="114" y="0"/>
                  </a:cxn>
                  <a:cxn ang="0">
                    <a:pos x="135" y="4"/>
                  </a:cxn>
                  <a:cxn ang="0">
                    <a:pos x="153" y="10"/>
                  </a:cxn>
                  <a:cxn ang="0">
                    <a:pos x="170" y="22"/>
                  </a:cxn>
                  <a:cxn ang="0">
                    <a:pos x="184" y="37"/>
                  </a:cxn>
                  <a:cxn ang="0">
                    <a:pos x="195" y="54"/>
                  </a:cxn>
                  <a:cxn ang="0">
                    <a:pos x="201" y="73"/>
                  </a:cxn>
                  <a:cxn ang="0">
                    <a:pos x="205" y="97"/>
                  </a:cxn>
                  <a:cxn ang="0">
                    <a:pos x="205" y="128"/>
                  </a:cxn>
                  <a:cxn ang="0">
                    <a:pos x="199" y="161"/>
                  </a:cxn>
                  <a:cxn ang="0">
                    <a:pos x="186" y="184"/>
                  </a:cxn>
                  <a:cxn ang="0">
                    <a:pos x="167" y="203"/>
                  </a:cxn>
                  <a:cxn ang="0">
                    <a:pos x="144" y="216"/>
                  </a:cxn>
                  <a:cxn ang="0">
                    <a:pos x="118" y="222"/>
                  </a:cxn>
                  <a:cxn ang="0">
                    <a:pos x="92" y="224"/>
                  </a:cxn>
                  <a:cxn ang="0">
                    <a:pos x="71" y="220"/>
                  </a:cxn>
                  <a:cxn ang="0">
                    <a:pos x="52" y="212"/>
                  </a:cxn>
                  <a:cxn ang="0">
                    <a:pos x="37" y="201"/>
                  </a:cxn>
                  <a:cxn ang="0">
                    <a:pos x="22" y="187"/>
                  </a:cxn>
                  <a:cxn ang="0">
                    <a:pos x="12" y="170"/>
                  </a:cxn>
                  <a:cxn ang="0">
                    <a:pos x="4" y="149"/>
                  </a:cxn>
                  <a:cxn ang="0">
                    <a:pos x="0" y="124"/>
                  </a:cxn>
                  <a:cxn ang="0">
                    <a:pos x="38" y="111"/>
                  </a:cxn>
                  <a:cxn ang="0">
                    <a:pos x="39" y="131"/>
                  </a:cxn>
                  <a:cxn ang="0">
                    <a:pos x="43" y="148"/>
                  </a:cxn>
                  <a:cxn ang="0">
                    <a:pos x="48" y="162"/>
                  </a:cxn>
                  <a:cxn ang="0">
                    <a:pos x="56" y="173"/>
                  </a:cxn>
                  <a:cxn ang="0">
                    <a:pos x="67" y="182"/>
                  </a:cxn>
                  <a:cxn ang="0">
                    <a:pos x="77" y="188"/>
                  </a:cxn>
                  <a:cxn ang="0">
                    <a:pos x="90" y="192"/>
                  </a:cxn>
                  <a:cxn ang="0">
                    <a:pos x="103" y="194"/>
                  </a:cxn>
                  <a:cxn ang="0">
                    <a:pos x="116" y="192"/>
                  </a:cxn>
                  <a:cxn ang="0">
                    <a:pos x="128" y="188"/>
                  </a:cxn>
                  <a:cxn ang="0">
                    <a:pos x="140" y="182"/>
                  </a:cxn>
                  <a:cxn ang="0">
                    <a:pos x="149" y="173"/>
                  </a:cxn>
                  <a:cxn ang="0">
                    <a:pos x="157" y="161"/>
                  </a:cxn>
                  <a:cxn ang="0">
                    <a:pos x="164" y="148"/>
                  </a:cxn>
                  <a:cxn ang="0">
                    <a:pos x="167" y="110"/>
                  </a:cxn>
                  <a:cxn ang="0">
                    <a:pos x="164" y="76"/>
                  </a:cxn>
                  <a:cxn ang="0">
                    <a:pos x="157" y="61"/>
                  </a:cxn>
                  <a:cxn ang="0">
                    <a:pos x="149" y="50"/>
                  </a:cxn>
                  <a:cxn ang="0">
                    <a:pos x="140" y="42"/>
                  </a:cxn>
                  <a:cxn ang="0">
                    <a:pos x="128" y="35"/>
                  </a:cxn>
                  <a:cxn ang="0">
                    <a:pos x="116" y="31"/>
                  </a:cxn>
                  <a:cxn ang="0">
                    <a:pos x="103" y="30"/>
                  </a:cxn>
                  <a:cxn ang="0">
                    <a:pos x="90" y="31"/>
                  </a:cxn>
                  <a:cxn ang="0">
                    <a:pos x="77" y="35"/>
                  </a:cxn>
                  <a:cxn ang="0">
                    <a:pos x="67" y="42"/>
                  </a:cxn>
                  <a:cxn ang="0">
                    <a:pos x="56" y="50"/>
                  </a:cxn>
                  <a:cxn ang="0">
                    <a:pos x="48" y="61"/>
                  </a:cxn>
                  <a:cxn ang="0">
                    <a:pos x="43" y="76"/>
                  </a:cxn>
                  <a:cxn ang="0">
                    <a:pos x="39" y="93"/>
                  </a:cxn>
                  <a:cxn ang="0">
                    <a:pos x="38" y="111"/>
                  </a:cxn>
                </a:cxnLst>
                <a:rect l="0" t="0" r="r" b="b"/>
                <a:pathLst>
                  <a:path w="205" h="224">
                    <a:moveTo>
                      <a:pt x="0" y="111"/>
                    </a:moveTo>
                    <a:lnTo>
                      <a:pt x="1" y="97"/>
                    </a:lnTo>
                    <a:lnTo>
                      <a:pt x="3" y="84"/>
                    </a:lnTo>
                    <a:lnTo>
                      <a:pt x="5" y="72"/>
                    </a:lnTo>
                    <a:lnTo>
                      <a:pt x="9" y="60"/>
                    </a:lnTo>
                    <a:lnTo>
                      <a:pt x="13" y="50"/>
                    </a:lnTo>
                    <a:lnTo>
                      <a:pt x="20" y="39"/>
                    </a:lnTo>
                    <a:lnTo>
                      <a:pt x="26" y="31"/>
                    </a:lnTo>
                    <a:lnTo>
                      <a:pt x="34" y="24"/>
                    </a:lnTo>
                    <a:lnTo>
                      <a:pt x="42" y="18"/>
                    </a:lnTo>
                    <a:lnTo>
                      <a:pt x="48" y="13"/>
                    </a:lnTo>
                    <a:lnTo>
                      <a:pt x="58" y="9"/>
                    </a:lnTo>
                    <a:lnTo>
                      <a:pt x="65" y="5"/>
                    </a:lnTo>
                    <a:lnTo>
                      <a:pt x="75" y="3"/>
                    </a:lnTo>
                    <a:lnTo>
                      <a:pt x="84" y="1"/>
                    </a:lnTo>
                    <a:lnTo>
                      <a:pt x="93" y="0"/>
                    </a:lnTo>
                    <a:lnTo>
                      <a:pt x="103" y="0"/>
                    </a:lnTo>
                    <a:lnTo>
                      <a:pt x="114" y="0"/>
                    </a:lnTo>
                    <a:lnTo>
                      <a:pt x="124" y="1"/>
                    </a:lnTo>
                    <a:lnTo>
                      <a:pt x="135" y="4"/>
                    </a:lnTo>
                    <a:lnTo>
                      <a:pt x="144" y="7"/>
                    </a:lnTo>
                    <a:lnTo>
                      <a:pt x="153" y="10"/>
                    </a:lnTo>
                    <a:lnTo>
                      <a:pt x="162" y="16"/>
                    </a:lnTo>
                    <a:lnTo>
                      <a:pt x="170" y="22"/>
                    </a:lnTo>
                    <a:lnTo>
                      <a:pt x="177" y="29"/>
                    </a:lnTo>
                    <a:lnTo>
                      <a:pt x="184" y="37"/>
                    </a:lnTo>
                    <a:lnTo>
                      <a:pt x="190" y="44"/>
                    </a:lnTo>
                    <a:lnTo>
                      <a:pt x="195" y="54"/>
                    </a:lnTo>
                    <a:lnTo>
                      <a:pt x="199" y="63"/>
                    </a:lnTo>
                    <a:lnTo>
                      <a:pt x="201" y="73"/>
                    </a:lnTo>
                    <a:lnTo>
                      <a:pt x="204" y="85"/>
                    </a:lnTo>
                    <a:lnTo>
                      <a:pt x="205" y="97"/>
                    </a:lnTo>
                    <a:lnTo>
                      <a:pt x="205" y="109"/>
                    </a:lnTo>
                    <a:lnTo>
                      <a:pt x="205" y="128"/>
                    </a:lnTo>
                    <a:lnTo>
                      <a:pt x="203" y="145"/>
                    </a:lnTo>
                    <a:lnTo>
                      <a:pt x="199" y="161"/>
                    </a:lnTo>
                    <a:lnTo>
                      <a:pt x="194" y="174"/>
                    </a:lnTo>
                    <a:lnTo>
                      <a:pt x="186" y="184"/>
                    </a:lnTo>
                    <a:lnTo>
                      <a:pt x="178" y="195"/>
                    </a:lnTo>
                    <a:lnTo>
                      <a:pt x="167" y="203"/>
                    </a:lnTo>
                    <a:lnTo>
                      <a:pt x="156" y="211"/>
                    </a:lnTo>
                    <a:lnTo>
                      <a:pt x="144" y="216"/>
                    </a:lnTo>
                    <a:lnTo>
                      <a:pt x="131" y="220"/>
                    </a:lnTo>
                    <a:lnTo>
                      <a:pt x="118" y="222"/>
                    </a:lnTo>
                    <a:lnTo>
                      <a:pt x="103" y="224"/>
                    </a:lnTo>
                    <a:lnTo>
                      <a:pt x="92" y="224"/>
                    </a:lnTo>
                    <a:lnTo>
                      <a:pt x="81" y="222"/>
                    </a:lnTo>
                    <a:lnTo>
                      <a:pt x="71" y="220"/>
                    </a:lnTo>
                    <a:lnTo>
                      <a:pt x="61" y="216"/>
                    </a:lnTo>
                    <a:lnTo>
                      <a:pt x="52" y="212"/>
                    </a:lnTo>
                    <a:lnTo>
                      <a:pt x="44" y="207"/>
                    </a:lnTo>
                    <a:lnTo>
                      <a:pt x="37" y="201"/>
                    </a:lnTo>
                    <a:lnTo>
                      <a:pt x="29" y="195"/>
                    </a:lnTo>
                    <a:lnTo>
                      <a:pt x="22" y="187"/>
                    </a:lnTo>
                    <a:lnTo>
                      <a:pt x="16" y="179"/>
                    </a:lnTo>
                    <a:lnTo>
                      <a:pt x="12" y="170"/>
                    </a:lnTo>
                    <a:lnTo>
                      <a:pt x="8" y="160"/>
                    </a:lnTo>
                    <a:lnTo>
                      <a:pt x="4" y="149"/>
                    </a:lnTo>
                    <a:lnTo>
                      <a:pt x="1" y="137"/>
                    </a:lnTo>
                    <a:lnTo>
                      <a:pt x="0" y="124"/>
                    </a:lnTo>
                    <a:lnTo>
                      <a:pt x="0" y="111"/>
                    </a:lnTo>
                    <a:close/>
                    <a:moveTo>
                      <a:pt x="38" y="111"/>
                    </a:moveTo>
                    <a:lnTo>
                      <a:pt x="39" y="122"/>
                    </a:lnTo>
                    <a:lnTo>
                      <a:pt x="39" y="131"/>
                    </a:lnTo>
                    <a:lnTo>
                      <a:pt x="41" y="140"/>
                    </a:lnTo>
                    <a:lnTo>
                      <a:pt x="43" y="148"/>
                    </a:lnTo>
                    <a:lnTo>
                      <a:pt x="46" y="154"/>
                    </a:lnTo>
                    <a:lnTo>
                      <a:pt x="48" y="162"/>
                    </a:lnTo>
                    <a:lnTo>
                      <a:pt x="52" y="167"/>
                    </a:lnTo>
                    <a:lnTo>
                      <a:pt x="56" y="173"/>
                    </a:lnTo>
                    <a:lnTo>
                      <a:pt x="61" y="178"/>
                    </a:lnTo>
                    <a:lnTo>
                      <a:pt x="67" y="182"/>
                    </a:lnTo>
                    <a:lnTo>
                      <a:pt x="72" y="186"/>
                    </a:lnTo>
                    <a:lnTo>
                      <a:pt x="77" y="188"/>
                    </a:lnTo>
                    <a:lnTo>
                      <a:pt x="84" y="191"/>
                    </a:lnTo>
                    <a:lnTo>
                      <a:pt x="90" y="192"/>
                    </a:lnTo>
                    <a:lnTo>
                      <a:pt x="97" y="194"/>
                    </a:lnTo>
                    <a:lnTo>
                      <a:pt x="103" y="194"/>
                    </a:lnTo>
                    <a:lnTo>
                      <a:pt x="110" y="194"/>
                    </a:lnTo>
                    <a:lnTo>
                      <a:pt x="116" y="192"/>
                    </a:lnTo>
                    <a:lnTo>
                      <a:pt x="123" y="191"/>
                    </a:lnTo>
                    <a:lnTo>
                      <a:pt x="128" y="188"/>
                    </a:lnTo>
                    <a:lnTo>
                      <a:pt x="135" y="186"/>
                    </a:lnTo>
                    <a:lnTo>
                      <a:pt x="140" y="182"/>
                    </a:lnTo>
                    <a:lnTo>
                      <a:pt x="144" y="178"/>
                    </a:lnTo>
                    <a:lnTo>
                      <a:pt x="149" y="173"/>
                    </a:lnTo>
                    <a:lnTo>
                      <a:pt x="153" y="167"/>
                    </a:lnTo>
                    <a:lnTo>
                      <a:pt x="157" y="161"/>
                    </a:lnTo>
                    <a:lnTo>
                      <a:pt x="161" y="154"/>
                    </a:lnTo>
                    <a:lnTo>
                      <a:pt x="164" y="148"/>
                    </a:lnTo>
                    <a:lnTo>
                      <a:pt x="166" y="129"/>
                    </a:lnTo>
                    <a:lnTo>
                      <a:pt x="167" y="110"/>
                    </a:lnTo>
                    <a:lnTo>
                      <a:pt x="166" y="92"/>
                    </a:lnTo>
                    <a:lnTo>
                      <a:pt x="164" y="76"/>
                    </a:lnTo>
                    <a:lnTo>
                      <a:pt x="161" y="68"/>
                    </a:lnTo>
                    <a:lnTo>
                      <a:pt x="157" y="61"/>
                    </a:lnTo>
                    <a:lnTo>
                      <a:pt x="153" y="56"/>
                    </a:lnTo>
                    <a:lnTo>
                      <a:pt x="149" y="50"/>
                    </a:lnTo>
                    <a:lnTo>
                      <a:pt x="144" y="46"/>
                    </a:lnTo>
                    <a:lnTo>
                      <a:pt x="140" y="42"/>
                    </a:lnTo>
                    <a:lnTo>
                      <a:pt x="133" y="38"/>
                    </a:lnTo>
                    <a:lnTo>
                      <a:pt x="128" y="35"/>
                    </a:lnTo>
                    <a:lnTo>
                      <a:pt x="123" y="33"/>
                    </a:lnTo>
                    <a:lnTo>
                      <a:pt x="116" y="31"/>
                    </a:lnTo>
                    <a:lnTo>
                      <a:pt x="110" y="30"/>
                    </a:lnTo>
                    <a:lnTo>
                      <a:pt x="103" y="30"/>
                    </a:lnTo>
                    <a:lnTo>
                      <a:pt x="97" y="30"/>
                    </a:lnTo>
                    <a:lnTo>
                      <a:pt x="90" y="31"/>
                    </a:lnTo>
                    <a:lnTo>
                      <a:pt x="84" y="33"/>
                    </a:lnTo>
                    <a:lnTo>
                      <a:pt x="77" y="35"/>
                    </a:lnTo>
                    <a:lnTo>
                      <a:pt x="72" y="38"/>
                    </a:lnTo>
                    <a:lnTo>
                      <a:pt x="67" y="42"/>
                    </a:lnTo>
                    <a:lnTo>
                      <a:pt x="61" y="46"/>
                    </a:lnTo>
                    <a:lnTo>
                      <a:pt x="56" y="50"/>
                    </a:lnTo>
                    <a:lnTo>
                      <a:pt x="52" y="55"/>
                    </a:lnTo>
                    <a:lnTo>
                      <a:pt x="48" y="61"/>
                    </a:lnTo>
                    <a:lnTo>
                      <a:pt x="46" y="68"/>
                    </a:lnTo>
                    <a:lnTo>
                      <a:pt x="43" y="76"/>
                    </a:lnTo>
                    <a:lnTo>
                      <a:pt x="41" y="84"/>
                    </a:lnTo>
                    <a:lnTo>
                      <a:pt x="39" y="93"/>
                    </a:lnTo>
                    <a:lnTo>
                      <a:pt x="39" y="102"/>
                    </a:lnTo>
                    <a:lnTo>
                      <a:pt x="38" y="111"/>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65" name="Rectangle 193"/>
              <p:cNvSpPr>
                <a:spLocks noChangeArrowheads="1"/>
              </p:cNvSpPr>
              <p:nvPr/>
            </p:nvSpPr>
            <p:spPr bwMode="auto">
              <a:xfrm>
                <a:off x="5341" y="2081"/>
                <a:ext cx="10" cy="74"/>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66" name="Freeform 194"/>
              <p:cNvSpPr>
                <a:spLocks/>
              </p:cNvSpPr>
              <p:nvPr/>
            </p:nvSpPr>
            <p:spPr bwMode="auto">
              <a:xfrm>
                <a:off x="3300" y="3384"/>
                <a:ext cx="61" cy="63"/>
              </a:xfrm>
              <a:custGeom>
                <a:avLst/>
                <a:gdLst/>
                <a:ahLst/>
                <a:cxnLst>
                  <a:cxn ang="0">
                    <a:pos x="0" y="250"/>
                  </a:cxn>
                  <a:cxn ang="0">
                    <a:pos x="0" y="0"/>
                  </a:cxn>
                  <a:cxn ang="0">
                    <a:pos x="76" y="0"/>
                  </a:cxn>
                  <a:cxn ang="0">
                    <a:pos x="122" y="171"/>
                  </a:cxn>
                  <a:cxn ang="0">
                    <a:pos x="168" y="0"/>
                  </a:cxn>
                  <a:cxn ang="0">
                    <a:pos x="244" y="0"/>
                  </a:cxn>
                  <a:cxn ang="0">
                    <a:pos x="244" y="250"/>
                  </a:cxn>
                  <a:cxn ang="0">
                    <a:pos x="196" y="250"/>
                  </a:cxn>
                  <a:cxn ang="0">
                    <a:pos x="196" y="52"/>
                  </a:cxn>
                  <a:cxn ang="0">
                    <a:pos x="147" y="250"/>
                  </a:cxn>
                  <a:cxn ang="0">
                    <a:pos x="97" y="250"/>
                  </a:cxn>
                  <a:cxn ang="0">
                    <a:pos x="47" y="52"/>
                  </a:cxn>
                  <a:cxn ang="0">
                    <a:pos x="47" y="250"/>
                  </a:cxn>
                  <a:cxn ang="0">
                    <a:pos x="0" y="250"/>
                  </a:cxn>
                </a:cxnLst>
                <a:rect l="0" t="0" r="r" b="b"/>
                <a:pathLst>
                  <a:path w="244" h="250">
                    <a:moveTo>
                      <a:pt x="0" y="250"/>
                    </a:moveTo>
                    <a:lnTo>
                      <a:pt x="0" y="0"/>
                    </a:lnTo>
                    <a:lnTo>
                      <a:pt x="76" y="0"/>
                    </a:lnTo>
                    <a:lnTo>
                      <a:pt x="122" y="171"/>
                    </a:lnTo>
                    <a:lnTo>
                      <a:pt x="168" y="0"/>
                    </a:lnTo>
                    <a:lnTo>
                      <a:pt x="244" y="0"/>
                    </a:lnTo>
                    <a:lnTo>
                      <a:pt x="244" y="250"/>
                    </a:lnTo>
                    <a:lnTo>
                      <a:pt x="196" y="250"/>
                    </a:lnTo>
                    <a:lnTo>
                      <a:pt x="196" y="52"/>
                    </a:lnTo>
                    <a:lnTo>
                      <a:pt x="147" y="250"/>
                    </a:lnTo>
                    <a:lnTo>
                      <a:pt x="97" y="250"/>
                    </a:lnTo>
                    <a:lnTo>
                      <a:pt x="47" y="52"/>
                    </a:lnTo>
                    <a:lnTo>
                      <a:pt x="47" y="250"/>
                    </a:lnTo>
                    <a:lnTo>
                      <a:pt x="0" y="250"/>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67" name="Freeform 195"/>
              <p:cNvSpPr>
                <a:spLocks/>
              </p:cNvSpPr>
              <p:nvPr/>
            </p:nvSpPr>
            <p:spPr bwMode="auto">
              <a:xfrm>
                <a:off x="3374" y="3402"/>
                <a:ext cx="41" cy="46"/>
              </a:xfrm>
              <a:custGeom>
                <a:avLst/>
                <a:gdLst/>
                <a:ahLst/>
                <a:cxnLst>
                  <a:cxn ang="0">
                    <a:pos x="121" y="181"/>
                  </a:cxn>
                  <a:cxn ang="0">
                    <a:pos x="121" y="155"/>
                  </a:cxn>
                  <a:cxn ang="0">
                    <a:pos x="115" y="161"/>
                  </a:cxn>
                  <a:cxn ang="0">
                    <a:pos x="110" y="168"/>
                  </a:cxn>
                  <a:cxn ang="0">
                    <a:pos x="102" y="173"/>
                  </a:cxn>
                  <a:cxn ang="0">
                    <a:pos x="94" y="177"/>
                  </a:cxn>
                  <a:cxn ang="0">
                    <a:pos x="87" y="181"/>
                  </a:cxn>
                  <a:cxn ang="0">
                    <a:pos x="79" y="183"/>
                  </a:cxn>
                  <a:cxn ang="0">
                    <a:pos x="70" y="185"/>
                  </a:cxn>
                  <a:cxn ang="0">
                    <a:pos x="60" y="186"/>
                  </a:cxn>
                  <a:cxn ang="0">
                    <a:pos x="51" y="185"/>
                  </a:cxn>
                  <a:cxn ang="0">
                    <a:pos x="43" y="183"/>
                  </a:cxn>
                  <a:cxn ang="0">
                    <a:pos x="36" y="181"/>
                  </a:cxn>
                  <a:cxn ang="0">
                    <a:pos x="28" y="177"/>
                  </a:cxn>
                  <a:cxn ang="0">
                    <a:pos x="21" y="173"/>
                  </a:cxn>
                  <a:cxn ang="0">
                    <a:pos x="15" y="168"/>
                  </a:cxn>
                  <a:cxn ang="0">
                    <a:pos x="11" y="161"/>
                  </a:cxn>
                  <a:cxn ang="0">
                    <a:pos x="7" y="155"/>
                  </a:cxn>
                  <a:cxn ang="0">
                    <a:pos x="4" y="147"/>
                  </a:cxn>
                  <a:cxn ang="0">
                    <a:pos x="2" y="138"/>
                  </a:cxn>
                  <a:cxn ang="0">
                    <a:pos x="0" y="127"/>
                  </a:cxn>
                  <a:cxn ang="0">
                    <a:pos x="0" y="114"/>
                  </a:cxn>
                  <a:cxn ang="0">
                    <a:pos x="0" y="0"/>
                  </a:cxn>
                  <a:cxn ang="0">
                    <a:pos x="49" y="0"/>
                  </a:cxn>
                  <a:cxn ang="0">
                    <a:pos x="49" y="83"/>
                  </a:cxn>
                  <a:cxn ang="0">
                    <a:pos x="49" y="101"/>
                  </a:cxn>
                  <a:cxn ang="0">
                    <a:pos x="49" y="114"/>
                  </a:cxn>
                  <a:cxn ang="0">
                    <a:pos x="50" y="125"/>
                  </a:cxn>
                  <a:cxn ang="0">
                    <a:pos x="51" y="130"/>
                  </a:cxn>
                  <a:cxn ang="0">
                    <a:pos x="53" y="134"/>
                  </a:cxn>
                  <a:cxn ang="0">
                    <a:pos x="55" y="138"/>
                  </a:cxn>
                  <a:cxn ang="0">
                    <a:pos x="58" y="142"/>
                  </a:cxn>
                  <a:cxn ang="0">
                    <a:pos x="60" y="144"/>
                  </a:cxn>
                  <a:cxn ang="0">
                    <a:pos x="64" y="145"/>
                  </a:cxn>
                  <a:cxn ang="0">
                    <a:pos x="68" y="148"/>
                  </a:cxn>
                  <a:cxn ang="0">
                    <a:pos x="74" y="148"/>
                  </a:cxn>
                  <a:cxn ang="0">
                    <a:pos x="79" y="149"/>
                  </a:cxn>
                  <a:cxn ang="0">
                    <a:pos x="84" y="148"/>
                  </a:cxn>
                  <a:cxn ang="0">
                    <a:pos x="91" y="147"/>
                  </a:cxn>
                  <a:cxn ang="0">
                    <a:pos x="96" y="145"/>
                  </a:cxn>
                  <a:cxn ang="0">
                    <a:pos x="101" y="142"/>
                  </a:cxn>
                  <a:cxn ang="0">
                    <a:pos x="105" y="139"/>
                  </a:cxn>
                  <a:cxn ang="0">
                    <a:pos x="109" y="135"/>
                  </a:cxn>
                  <a:cxn ang="0">
                    <a:pos x="111" y="130"/>
                  </a:cxn>
                  <a:cxn ang="0">
                    <a:pos x="114" y="126"/>
                  </a:cxn>
                  <a:cxn ang="0">
                    <a:pos x="115" y="118"/>
                  </a:cxn>
                  <a:cxn ang="0">
                    <a:pos x="117" y="108"/>
                  </a:cxn>
                  <a:cxn ang="0">
                    <a:pos x="118" y="94"/>
                  </a:cxn>
                  <a:cxn ang="0">
                    <a:pos x="118" y="76"/>
                  </a:cxn>
                  <a:cxn ang="0">
                    <a:pos x="118" y="0"/>
                  </a:cxn>
                  <a:cxn ang="0">
                    <a:pos x="166" y="0"/>
                  </a:cxn>
                  <a:cxn ang="0">
                    <a:pos x="166" y="181"/>
                  </a:cxn>
                  <a:cxn ang="0">
                    <a:pos x="121" y="181"/>
                  </a:cxn>
                </a:cxnLst>
                <a:rect l="0" t="0" r="r" b="b"/>
                <a:pathLst>
                  <a:path w="166" h="186">
                    <a:moveTo>
                      <a:pt x="121" y="181"/>
                    </a:moveTo>
                    <a:lnTo>
                      <a:pt x="121" y="155"/>
                    </a:lnTo>
                    <a:lnTo>
                      <a:pt x="115" y="161"/>
                    </a:lnTo>
                    <a:lnTo>
                      <a:pt x="110" y="168"/>
                    </a:lnTo>
                    <a:lnTo>
                      <a:pt x="102" y="173"/>
                    </a:lnTo>
                    <a:lnTo>
                      <a:pt x="94" y="177"/>
                    </a:lnTo>
                    <a:lnTo>
                      <a:pt x="87" y="181"/>
                    </a:lnTo>
                    <a:lnTo>
                      <a:pt x="79" y="183"/>
                    </a:lnTo>
                    <a:lnTo>
                      <a:pt x="70" y="185"/>
                    </a:lnTo>
                    <a:lnTo>
                      <a:pt x="60" y="186"/>
                    </a:lnTo>
                    <a:lnTo>
                      <a:pt x="51" y="185"/>
                    </a:lnTo>
                    <a:lnTo>
                      <a:pt x="43" y="183"/>
                    </a:lnTo>
                    <a:lnTo>
                      <a:pt x="36" y="181"/>
                    </a:lnTo>
                    <a:lnTo>
                      <a:pt x="28" y="177"/>
                    </a:lnTo>
                    <a:lnTo>
                      <a:pt x="21" y="173"/>
                    </a:lnTo>
                    <a:lnTo>
                      <a:pt x="15" y="168"/>
                    </a:lnTo>
                    <a:lnTo>
                      <a:pt x="11" y="161"/>
                    </a:lnTo>
                    <a:lnTo>
                      <a:pt x="7" y="155"/>
                    </a:lnTo>
                    <a:lnTo>
                      <a:pt x="4" y="147"/>
                    </a:lnTo>
                    <a:lnTo>
                      <a:pt x="2" y="138"/>
                    </a:lnTo>
                    <a:lnTo>
                      <a:pt x="0" y="127"/>
                    </a:lnTo>
                    <a:lnTo>
                      <a:pt x="0" y="114"/>
                    </a:lnTo>
                    <a:lnTo>
                      <a:pt x="0" y="0"/>
                    </a:lnTo>
                    <a:lnTo>
                      <a:pt x="49" y="0"/>
                    </a:lnTo>
                    <a:lnTo>
                      <a:pt x="49" y="83"/>
                    </a:lnTo>
                    <a:lnTo>
                      <a:pt x="49" y="101"/>
                    </a:lnTo>
                    <a:lnTo>
                      <a:pt x="49" y="114"/>
                    </a:lnTo>
                    <a:lnTo>
                      <a:pt x="50" y="125"/>
                    </a:lnTo>
                    <a:lnTo>
                      <a:pt x="51" y="130"/>
                    </a:lnTo>
                    <a:lnTo>
                      <a:pt x="53" y="134"/>
                    </a:lnTo>
                    <a:lnTo>
                      <a:pt x="55" y="138"/>
                    </a:lnTo>
                    <a:lnTo>
                      <a:pt x="58" y="142"/>
                    </a:lnTo>
                    <a:lnTo>
                      <a:pt x="60" y="144"/>
                    </a:lnTo>
                    <a:lnTo>
                      <a:pt x="64" y="145"/>
                    </a:lnTo>
                    <a:lnTo>
                      <a:pt x="68" y="148"/>
                    </a:lnTo>
                    <a:lnTo>
                      <a:pt x="74" y="148"/>
                    </a:lnTo>
                    <a:lnTo>
                      <a:pt x="79" y="149"/>
                    </a:lnTo>
                    <a:lnTo>
                      <a:pt x="84" y="148"/>
                    </a:lnTo>
                    <a:lnTo>
                      <a:pt x="91" y="147"/>
                    </a:lnTo>
                    <a:lnTo>
                      <a:pt x="96" y="145"/>
                    </a:lnTo>
                    <a:lnTo>
                      <a:pt x="101" y="142"/>
                    </a:lnTo>
                    <a:lnTo>
                      <a:pt x="105" y="139"/>
                    </a:lnTo>
                    <a:lnTo>
                      <a:pt x="109" y="135"/>
                    </a:lnTo>
                    <a:lnTo>
                      <a:pt x="111" y="130"/>
                    </a:lnTo>
                    <a:lnTo>
                      <a:pt x="114" y="126"/>
                    </a:lnTo>
                    <a:lnTo>
                      <a:pt x="115" y="118"/>
                    </a:lnTo>
                    <a:lnTo>
                      <a:pt x="117" y="108"/>
                    </a:lnTo>
                    <a:lnTo>
                      <a:pt x="118" y="94"/>
                    </a:lnTo>
                    <a:lnTo>
                      <a:pt x="118" y="76"/>
                    </a:lnTo>
                    <a:lnTo>
                      <a:pt x="118" y="0"/>
                    </a:lnTo>
                    <a:lnTo>
                      <a:pt x="166" y="0"/>
                    </a:lnTo>
                    <a:lnTo>
                      <a:pt x="166" y="181"/>
                    </a:lnTo>
                    <a:lnTo>
                      <a:pt x="121" y="181"/>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68" name="Rectangle 196"/>
              <p:cNvSpPr>
                <a:spLocks noChangeArrowheads="1"/>
              </p:cNvSpPr>
              <p:nvPr/>
            </p:nvSpPr>
            <p:spPr bwMode="auto">
              <a:xfrm>
                <a:off x="3428" y="3384"/>
                <a:ext cx="12" cy="63"/>
              </a:xfrm>
              <a:prstGeom prst="rect">
                <a:avLst/>
              </a:prstGeom>
              <a:solidFill>
                <a:srgbClr val="C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69" name="Freeform 197"/>
              <p:cNvSpPr>
                <a:spLocks/>
              </p:cNvSpPr>
              <p:nvPr/>
            </p:nvSpPr>
            <p:spPr bwMode="auto">
              <a:xfrm>
                <a:off x="3447" y="3385"/>
                <a:ext cx="27" cy="63"/>
              </a:xfrm>
              <a:custGeom>
                <a:avLst/>
                <a:gdLst/>
                <a:ahLst/>
                <a:cxnLst>
                  <a:cxn ang="0">
                    <a:pos x="103" y="65"/>
                  </a:cxn>
                  <a:cxn ang="0">
                    <a:pos x="103" y="103"/>
                  </a:cxn>
                  <a:cxn ang="0">
                    <a:pos x="70" y="103"/>
                  </a:cxn>
                  <a:cxn ang="0">
                    <a:pos x="70" y="176"/>
                  </a:cxn>
                  <a:cxn ang="0">
                    <a:pos x="70" y="193"/>
                  </a:cxn>
                  <a:cxn ang="0">
                    <a:pos x="70" y="203"/>
                  </a:cxn>
                  <a:cxn ang="0">
                    <a:pos x="72" y="205"/>
                  </a:cxn>
                  <a:cxn ang="0">
                    <a:pos x="75" y="208"/>
                  </a:cxn>
                  <a:cxn ang="0">
                    <a:pos x="78" y="210"/>
                  </a:cxn>
                  <a:cxn ang="0">
                    <a:pos x="83" y="210"/>
                  </a:cxn>
                  <a:cxn ang="0">
                    <a:pos x="91" y="209"/>
                  </a:cxn>
                  <a:cxn ang="0">
                    <a:pos x="103" y="207"/>
                  </a:cxn>
                  <a:cxn ang="0">
                    <a:pos x="107" y="243"/>
                  </a:cxn>
                  <a:cxn ang="0">
                    <a:pos x="98" y="247"/>
                  </a:cxn>
                  <a:cxn ang="0">
                    <a:pos x="89" y="248"/>
                  </a:cxn>
                  <a:cxn ang="0">
                    <a:pos x="79" y="250"/>
                  </a:cxn>
                  <a:cxn ang="0">
                    <a:pos x="69" y="251"/>
                  </a:cxn>
                  <a:cxn ang="0">
                    <a:pos x="56" y="250"/>
                  </a:cxn>
                  <a:cxn ang="0">
                    <a:pos x="45" y="246"/>
                  </a:cxn>
                  <a:cxn ang="0">
                    <a:pos x="40" y="243"/>
                  </a:cxn>
                  <a:cxn ang="0">
                    <a:pos x="36" y="241"/>
                  </a:cxn>
                  <a:cxn ang="0">
                    <a:pos x="32" y="238"/>
                  </a:cxn>
                  <a:cxn ang="0">
                    <a:pos x="30" y="235"/>
                  </a:cxn>
                  <a:cxn ang="0">
                    <a:pos x="26" y="226"/>
                  </a:cxn>
                  <a:cxn ang="0">
                    <a:pos x="23" y="216"/>
                  </a:cxn>
                  <a:cxn ang="0">
                    <a:pos x="22" y="204"/>
                  </a:cxn>
                  <a:cxn ang="0">
                    <a:pos x="21" y="182"/>
                  </a:cxn>
                  <a:cxn ang="0">
                    <a:pos x="21" y="103"/>
                  </a:cxn>
                  <a:cxn ang="0">
                    <a:pos x="0" y="103"/>
                  </a:cxn>
                  <a:cxn ang="0">
                    <a:pos x="0" y="65"/>
                  </a:cxn>
                  <a:cxn ang="0">
                    <a:pos x="21" y="65"/>
                  </a:cxn>
                  <a:cxn ang="0">
                    <a:pos x="21" y="29"/>
                  </a:cxn>
                  <a:cxn ang="0">
                    <a:pos x="70" y="0"/>
                  </a:cxn>
                  <a:cxn ang="0">
                    <a:pos x="70" y="65"/>
                  </a:cxn>
                  <a:cxn ang="0">
                    <a:pos x="103" y="65"/>
                  </a:cxn>
                </a:cxnLst>
                <a:rect l="0" t="0" r="r" b="b"/>
                <a:pathLst>
                  <a:path w="107" h="251">
                    <a:moveTo>
                      <a:pt x="103" y="65"/>
                    </a:moveTo>
                    <a:lnTo>
                      <a:pt x="103" y="103"/>
                    </a:lnTo>
                    <a:lnTo>
                      <a:pt x="70" y="103"/>
                    </a:lnTo>
                    <a:lnTo>
                      <a:pt x="70" y="176"/>
                    </a:lnTo>
                    <a:lnTo>
                      <a:pt x="70" y="193"/>
                    </a:lnTo>
                    <a:lnTo>
                      <a:pt x="70" y="203"/>
                    </a:lnTo>
                    <a:lnTo>
                      <a:pt x="72" y="205"/>
                    </a:lnTo>
                    <a:lnTo>
                      <a:pt x="75" y="208"/>
                    </a:lnTo>
                    <a:lnTo>
                      <a:pt x="78" y="210"/>
                    </a:lnTo>
                    <a:lnTo>
                      <a:pt x="83" y="210"/>
                    </a:lnTo>
                    <a:lnTo>
                      <a:pt x="91" y="209"/>
                    </a:lnTo>
                    <a:lnTo>
                      <a:pt x="103" y="207"/>
                    </a:lnTo>
                    <a:lnTo>
                      <a:pt x="107" y="243"/>
                    </a:lnTo>
                    <a:lnTo>
                      <a:pt x="98" y="247"/>
                    </a:lnTo>
                    <a:lnTo>
                      <a:pt x="89" y="248"/>
                    </a:lnTo>
                    <a:lnTo>
                      <a:pt x="79" y="250"/>
                    </a:lnTo>
                    <a:lnTo>
                      <a:pt x="69" y="251"/>
                    </a:lnTo>
                    <a:lnTo>
                      <a:pt x="56" y="250"/>
                    </a:lnTo>
                    <a:lnTo>
                      <a:pt x="45" y="246"/>
                    </a:lnTo>
                    <a:lnTo>
                      <a:pt x="40" y="243"/>
                    </a:lnTo>
                    <a:lnTo>
                      <a:pt x="36" y="241"/>
                    </a:lnTo>
                    <a:lnTo>
                      <a:pt x="32" y="238"/>
                    </a:lnTo>
                    <a:lnTo>
                      <a:pt x="30" y="235"/>
                    </a:lnTo>
                    <a:lnTo>
                      <a:pt x="26" y="226"/>
                    </a:lnTo>
                    <a:lnTo>
                      <a:pt x="23" y="216"/>
                    </a:lnTo>
                    <a:lnTo>
                      <a:pt x="22" y="204"/>
                    </a:lnTo>
                    <a:lnTo>
                      <a:pt x="21" y="182"/>
                    </a:lnTo>
                    <a:lnTo>
                      <a:pt x="21" y="103"/>
                    </a:lnTo>
                    <a:lnTo>
                      <a:pt x="0" y="103"/>
                    </a:lnTo>
                    <a:lnTo>
                      <a:pt x="0" y="65"/>
                    </a:lnTo>
                    <a:lnTo>
                      <a:pt x="21" y="65"/>
                    </a:lnTo>
                    <a:lnTo>
                      <a:pt x="21" y="29"/>
                    </a:lnTo>
                    <a:lnTo>
                      <a:pt x="70" y="0"/>
                    </a:lnTo>
                    <a:lnTo>
                      <a:pt x="70" y="65"/>
                    </a:lnTo>
                    <a:lnTo>
                      <a:pt x="103" y="65"/>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70" name="Freeform 198"/>
              <p:cNvSpPr>
                <a:spLocks noEditPoints="1"/>
              </p:cNvSpPr>
              <p:nvPr/>
            </p:nvSpPr>
            <p:spPr bwMode="auto">
              <a:xfrm>
                <a:off x="3481" y="3384"/>
                <a:ext cx="12" cy="63"/>
              </a:xfrm>
              <a:custGeom>
                <a:avLst/>
                <a:gdLst/>
                <a:ahLst/>
                <a:cxnLst>
                  <a:cxn ang="0">
                    <a:pos x="0" y="44"/>
                  </a:cxn>
                  <a:cxn ang="0">
                    <a:pos x="0" y="0"/>
                  </a:cxn>
                  <a:cxn ang="0">
                    <a:pos x="48" y="0"/>
                  </a:cxn>
                  <a:cxn ang="0">
                    <a:pos x="48" y="44"/>
                  </a:cxn>
                  <a:cxn ang="0">
                    <a:pos x="0" y="44"/>
                  </a:cxn>
                  <a:cxn ang="0">
                    <a:pos x="0" y="250"/>
                  </a:cxn>
                  <a:cxn ang="0">
                    <a:pos x="0" y="69"/>
                  </a:cxn>
                  <a:cxn ang="0">
                    <a:pos x="48" y="69"/>
                  </a:cxn>
                  <a:cxn ang="0">
                    <a:pos x="48" y="250"/>
                  </a:cxn>
                  <a:cxn ang="0">
                    <a:pos x="0" y="250"/>
                  </a:cxn>
                </a:cxnLst>
                <a:rect l="0" t="0" r="r" b="b"/>
                <a:pathLst>
                  <a:path w="48" h="250">
                    <a:moveTo>
                      <a:pt x="0" y="44"/>
                    </a:moveTo>
                    <a:lnTo>
                      <a:pt x="0" y="0"/>
                    </a:lnTo>
                    <a:lnTo>
                      <a:pt x="48" y="0"/>
                    </a:lnTo>
                    <a:lnTo>
                      <a:pt x="48" y="44"/>
                    </a:lnTo>
                    <a:lnTo>
                      <a:pt x="0" y="44"/>
                    </a:lnTo>
                    <a:close/>
                    <a:moveTo>
                      <a:pt x="0" y="250"/>
                    </a:moveTo>
                    <a:lnTo>
                      <a:pt x="0" y="69"/>
                    </a:lnTo>
                    <a:lnTo>
                      <a:pt x="48" y="69"/>
                    </a:lnTo>
                    <a:lnTo>
                      <a:pt x="48" y="250"/>
                    </a:lnTo>
                    <a:lnTo>
                      <a:pt x="0" y="250"/>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71" name="Freeform 199"/>
              <p:cNvSpPr>
                <a:spLocks noEditPoints="1"/>
              </p:cNvSpPr>
              <p:nvPr/>
            </p:nvSpPr>
            <p:spPr bwMode="auto">
              <a:xfrm>
                <a:off x="3505" y="3401"/>
                <a:ext cx="45" cy="63"/>
              </a:xfrm>
              <a:custGeom>
                <a:avLst/>
                <a:gdLst/>
                <a:ahLst/>
                <a:cxnLst>
                  <a:cxn ang="0">
                    <a:pos x="46" y="5"/>
                  </a:cxn>
                  <a:cxn ang="0">
                    <a:pos x="50" y="25"/>
                  </a:cxn>
                  <a:cxn ang="0">
                    <a:pos x="62" y="13"/>
                  </a:cxn>
                  <a:cxn ang="0">
                    <a:pos x="78" y="5"/>
                  </a:cxn>
                  <a:cxn ang="0">
                    <a:pos x="93" y="1"/>
                  </a:cxn>
                  <a:cxn ang="0">
                    <a:pos x="110" y="1"/>
                  </a:cxn>
                  <a:cxn ang="0">
                    <a:pos x="125" y="4"/>
                  </a:cxn>
                  <a:cxn ang="0">
                    <a:pos x="139" y="11"/>
                  </a:cxn>
                  <a:cxn ang="0">
                    <a:pos x="151" y="20"/>
                  </a:cxn>
                  <a:cxn ang="0">
                    <a:pos x="161" y="31"/>
                  </a:cxn>
                  <a:cxn ang="0">
                    <a:pos x="170" y="47"/>
                  </a:cxn>
                  <a:cxn ang="0">
                    <a:pos x="176" y="64"/>
                  </a:cxn>
                  <a:cxn ang="0">
                    <a:pos x="178" y="84"/>
                  </a:cxn>
                  <a:cxn ang="0">
                    <a:pos x="178" y="106"/>
                  </a:cxn>
                  <a:cxn ang="0">
                    <a:pos x="176" y="126"/>
                  </a:cxn>
                  <a:cxn ang="0">
                    <a:pos x="170" y="144"/>
                  </a:cxn>
                  <a:cxn ang="0">
                    <a:pos x="161" y="158"/>
                  </a:cxn>
                  <a:cxn ang="0">
                    <a:pos x="151" y="171"/>
                  </a:cxn>
                  <a:cxn ang="0">
                    <a:pos x="138" y="181"/>
                  </a:cxn>
                  <a:cxn ang="0">
                    <a:pos x="125" y="187"/>
                  </a:cxn>
                  <a:cxn ang="0">
                    <a:pos x="110" y="190"/>
                  </a:cxn>
                  <a:cxn ang="0">
                    <a:pos x="95" y="190"/>
                  </a:cxn>
                  <a:cxn ang="0">
                    <a:pos x="82" y="187"/>
                  </a:cxn>
                  <a:cxn ang="0">
                    <a:pos x="68" y="181"/>
                  </a:cxn>
                  <a:cxn ang="0">
                    <a:pos x="55" y="170"/>
                  </a:cxn>
                  <a:cxn ang="0">
                    <a:pos x="49" y="255"/>
                  </a:cxn>
                  <a:cxn ang="0">
                    <a:pos x="0" y="5"/>
                  </a:cxn>
                  <a:cxn ang="0">
                    <a:pos x="49" y="107"/>
                  </a:cxn>
                  <a:cxn ang="0">
                    <a:pos x="55" y="130"/>
                  </a:cxn>
                  <a:cxn ang="0">
                    <a:pos x="67" y="144"/>
                  </a:cxn>
                  <a:cxn ang="0">
                    <a:pos x="82" y="152"/>
                  </a:cxn>
                  <a:cxn ang="0">
                    <a:pos x="99" y="152"/>
                  </a:cxn>
                  <a:cxn ang="0">
                    <a:pos x="113" y="145"/>
                  </a:cxn>
                  <a:cxn ang="0">
                    <a:pos x="123" y="131"/>
                  </a:cxn>
                  <a:cxn ang="0">
                    <a:pos x="129" y="109"/>
                  </a:cxn>
                  <a:cxn ang="0">
                    <a:pos x="129" y="81"/>
                  </a:cxn>
                  <a:cxn ang="0">
                    <a:pos x="123" y="60"/>
                  </a:cxn>
                  <a:cxn ang="0">
                    <a:pos x="112" y="46"/>
                  </a:cxn>
                  <a:cxn ang="0">
                    <a:pos x="97" y="39"/>
                  </a:cxn>
                  <a:cxn ang="0">
                    <a:pos x="82" y="39"/>
                  </a:cxn>
                  <a:cxn ang="0">
                    <a:pos x="66" y="46"/>
                  </a:cxn>
                  <a:cxn ang="0">
                    <a:pos x="55" y="60"/>
                  </a:cxn>
                  <a:cxn ang="0">
                    <a:pos x="49" y="80"/>
                  </a:cxn>
                </a:cxnLst>
                <a:rect l="0" t="0" r="r" b="b"/>
                <a:pathLst>
                  <a:path w="178" h="255">
                    <a:moveTo>
                      <a:pt x="0" y="5"/>
                    </a:moveTo>
                    <a:lnTo>
                      <a:pt x="46" y="5"/>
                    </a:lnTo>
                    <a:lnTo>
                      <a:pt x="46" y="31"/>
                    </a:lnTo>
                    <a:lnTo>
                      <a:pt x="50" y="25"/>
                    </a:lnTo>
                    <a:lnTo>
                      <a:pt x="57" y="18"/>
                    </a:lnTo>
                    <a:lnTo>
                      <a:pt x="62" y="13"/>
                    </a:lnTo>
                    <a:lnTo>
                      <a:pt x="70" y="9"/>
                    </a:lnTo>
                    <a:lnTo>
                      <a:pt x="78" y="5"/>
                    </a:lnTo>
                    <a:lnTo>
                      <a:pt x="85" y="3"/>
                    </a:lnTo>
                    <a:lnTo>
                      <a:pt x="93" y="1"/>
                    </a:lnTo>
                    <a:lnTo>
                      <a:pt x="102" y="0"/>
                    </a:lnTo>
                    <a:lnTo>
                      <a:pt x="110" y="1"/>
                    </a:lnTo>
                    <a:lnTo>
                      <a:pt x="118" y="3"/>
                    </a:lnTo>
                    <a:lnTo>
                      <a:pt x="125" y="4"/>
                    </a:lnTo>
                    <a:lnTo>
                      <a:pt x="133" y="7"/>
                    </a:lnTo>
                    <a:lnTo>
                      <a:pt x="139" y="11"/>
                    </a:lnTo>
                    <a:lnTo>
                      <a:pt x="144" y="14"/>
                    </a:lnTo>
                    <a:lnTo>
                      <a:pt x="151" y="20"/>
                    </a:lnTo>
                    <a:lnTo>
                      <a:pt x="156" y="25"/>
                    </a:lnTo>
                    <a:lnTo>
                      <a:pt x="161" y="31"/>
                    </a:lnTo>
                    <a:lnTo>
                      <a:pt x="167" y="39"/>
                    </a:lnTo>
                    <a:lnTo>
                      <a:pt x="170" y="47"/>
                    </a:lnTo>
                    <a:lnTo>
                      <a:pt x="173" y="55"/>
                    </a:lnTo>
                    <a:lnTo>
                      <a:pt x="176" y="64"/>
                    </a:lnTo>
                    <a:lnTo>
                      <a:pt x="177" y="73"/>
                    </a:lnTo>
                    <a:lnTo>
                      <a:pt x="178" y="84"/>
                    </a:lnTo>
                    <a:lnTo>
                      <a:pt x="178" y="94"/>
                    </a:lnTo>
                    <a:lnTo>
                      <a:pt x="178" y="106"/>
                    </a:lnTo>
                    <a:lnTo>
                      <a:pt x="177" y="116"/>
                    </a:lnTo>
                    <a:lnTo>
                      <a:pt x="176" y="126"/>
                    </a:lnTo>
                    <a:lnTo>
                      <a:pt x="173" y="135"/>
                    </a:lnTo>
                    <a:lnTo>
                      <a:pt x="170" y="144"/>
                    </a:lnTo>
                    <a:lnTo>
                      <a:pt x="167" y="152"/>
                    </a:lnTo>
                    <a:lnTo>
                      <a:pt x="161" y="158"/>
                    </a:lnTo>
                    <a:lnTo>
                      <a:pt x="156" y="165"/>
                    </a:lnTo>
                    <a:lnTo>
                      <a:pt x="151" y="171"/>
                    </a:lnTo>
                    <a:lnTo>
                      <a:pt x="144" y="177"/>
                    </a:lnTo>
                    <a:lnTo>
                      <a:pt x="138" y="181"/>
                    </a:lnTo>
                    <a:lnTo>
                      <a:pt x="131" y="184"/>
                    </a:lnTo>
                    <a:lnTo>
                      <a:pt x="125" y="187"/>
                    </a:lnTo>
                    <a:lnTo>
                      <a:pt x="118" y="188"/>
                    </a:lnTo>
                    <a:lnTo>
                      <a:pt x="110" y="190"/>
                    </a:lnTo>
                    <a:lnTo>
                      <a:pt x="102" y="191"/>
                    </a:lnTo>
                    <a:lnTo>
                      <a:pt x="95" y="190"/>
                    </a:lnTo>
                    <a:lnTo>
                      <a:pt x="88" y="188"/>
                    </a:lnTo>
                    <a:lnTo>
                      <a:pt x="82" y="187"/>
                    </a:lnTo>
                    <a:lnTo>
                      <a:pt x="75" y="184"/>
                    </a:lnTo>
                    <a:lnTo>
                      <a:pt x="68" y="181"/>
                    </a:lnTo>
                    <a:lnTo>
                      <a:pt x="62" y="177"/>
                    </a:lnTo>
                    <a:lnTo>
                      <a:pt x="55" y="170"/>
                    </a:lnTo>
                    <a:lnTo>
                      <a:pt x="49" y="164"/>
                    </a:lnTo>
                    <a:lnTo>
                      <a:pt x="49" y="255"/>
                    </a:lnTo>
                    <a:lnTo>
                      <a:pt x="0" y="255"/>
                    </a:lnTo>
                    <a:lnTo>
                      <a:pt x="0" y="5"/>
                    </a:lnTo>
                    <a:close/>
                    <a:moveTo>
                      <a:pt x="49" y="93"/>
                    </a:moveTo>
                    <a:lnTo>
                      <a:pt x="49" y="107"/>
                    </a:lnTo>
                    <a:lnTo>
                      <a:pt x="51" y="119"/>
                    </a:lnTo>
                    <a:lnTo>
                      <a:pt x="55" y="130"/>
                    </a:lnTo>
                    <a:lnTo>
                      <a:pt x="61" y="137"/>
                    </a:lnTo>
                    <a:lnTo>
                      <a:pt x="67" y="144"/>
                    </a:lnTo>
                    <a:lnTo>
                      <a:pt x="74" y="149"/>
                    </a:lnTo>
                    <a:lnTo>
                      <a:pt x="82" y="152"/>
                    </a:lnTo>
                    <a:lnTo>
                      <a:pt x="91" y="152"/>
                    </a:lnTo>
                    <a:lnTo>
                      <a:pt x="99" y="152"/>
                    </a:lnTo>
                    <a:lnTo>
                      <a:pt x="106" y="149"/>
                    </a:lnTo>
                    <a:lnTo>
                      <a:pt x="113" y="145"/>
                    </a:lnTo>
                    <a:lnTo>
                      <a:pt x="118" y="139"/>
                    </a:lnTo>
                    <a:lnTo>
                      <a:pt x="123" y="131"/>
                    </a:lnTo>
                    <a:lnTo>
                      <a:pt x="127" y="122"/>
                    </a:lnTo>
                    <a:lnTo>
                      <a:pt x="129" y="109"/>
                    </a:lnTo>
                    <a:lnTo>
                      <a:pt x="130" y="94"/>
                    </a:lnTo>
                    <a:lnTo>
                      <a:pt x="129" y="81"/>
                    </a:lnTo>
                    <a:lnTo>
                      <a:pt x="127" y="69"/>
                    </a:lnTo>
                    <a:lnTo>
                      <a:pt x="123" y="60"/>
                    </a:lnTo>
                    <a:lnTo>
                      <a:pt x="118" y="52"/>
                    </a:lnTo>
                    <a:lnTo>
                      <a:pt x="112" y="46"/>
                    </a:lnTo>
                    <a:lnTo>
                      <a:pt x="105" y="42"/>
                    </a:lnTo>
                    <a:lnTo>
                      <a:pt x="97" y="39"/>
                    </a:lnTo>
                    <a:lnTo>
                      <a:pt x="89" y="38"/>
                    </a:lnTo>
                    <a:lnTo>
                      <a:pt x="82" y="39"/>
                    </a:lnTo>
                    <a:lnTo>
                      <a:pt x="74" y="42"/>
                    </a:lnTo>
                    <a:lnTo>
                      <a:pt x="66" y="46"/>
                    </a:lnTo>
                    <a:lnTo>
                      <a:pt x="61" y="52"/>
                    </a:lnTo>
                    <a:lnTo>
                      <a:pt x="55" y="60"/>
                    </a:lnTo>
                    <a:lnTo>
                      <a:pt x="51" y="69"/>
                    </a:lnTo>
                    <a:lnTo>
                      <a:pt x="49" y="80"/>
                    </a:lnTo>
                    <a:lnTo>
                      <a:pt x="49" y="93"/>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72" name="Rectangle 200"/>
              <p:cNvSpPr>
                <a:spLocks noChangeArrowheads="1"/>
              </p:cNvSpPr>
              <p:nvPr/>
            </p:nvSpPr>
            <p:spPr bwMode="auto">
              <a:xfrm>
                <a:off x="3560" y="3384"/>
                <a:ext cx="12" cy="63"/>
              </a:xfrm>
              <a:prstGeom prst="rect">
                <a:avLst/>
              </a:prstGeom>
              <a:solidFill>
                <a:srgbClr val="C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73" name="Freeform 201"/>
              <p:cNvSpPr>
                <a:spLocks noEditPoints="1"/>
              </p:cNvSpPr>
              <p:nvPr/>
            </p:nvSpPr>
            <p:spPr bwMode="auto">
              <a:xfrm>
                <a:off x="3581" y="3401"/>
                <a:ext cx="42" cy="47"/>
              </a:xfrm>
              <a:custGeom>
                <a:avLst/>
                <a:gdLst/>
                <a:ahLst/>
                <a:cxnLst>
                  <a:cxn ang="0">
                    <a:pos x="168" y="136"/>
                  </a:cxn>
                  <a:cxn ang="0">
                    <a:pos x="156" y="160"/>
                  </a:cxn>
                  <a:cxn ang="0">
                    <a:pos x="139" y="177"/>
                  </a:cxn>
                  <a:cxn ang="0">
                    <a:pos x="117" y="187"/>
                  </a:cxn>
                  <a:cxn ang="0">
                    <a:pos x="88" y="191"/>
                  </a:cxn>
                  <a:cxn ang="0">
                    <a:pos x="66" y="188"/>
                  </a:cxn>
                  <a:cxn ang="0">
                    <a:pos x="47" y="183"/>
                  </a:cxn>
                  <a:cxn ang="0">
                    <a:pos x="30" y="173"/>
                  </a:cxn>
                  <a:cxn ang="0">
                    <a:pos x="19" y="160"/>
                  </a:cxn>
                  <a:cxn ang="0">
                    <a:pos x="9" y="147"/>
                  </a:cxn>
                  <a:cxn ang="0">
                    <a:pos x="4" y="131"/>
                  </a:cxn>
                  <a:cxn ang="0">
                    <a:pos x="0" y="97"/>
                  </a:cxn>
                  <a:cxn ang="0">
                    <a:pos x="2" y="76"/>
                  </a:cxn>
                  <a:cxn ang="0">
                    <a:pos x="5" y="56"/>
                  </a:cxn>
                  <a:cxn ang="0">
                    <a:pos x="13" y="41"/>
                  </a:cxn>
                  <a:cxn ang="0">
                    <a:pos x="24" y="26"/>
                  </a:cxn>
                  <a:cxn ang="0">
                    <a:pos x="37" y="14"/>
                  </a:cxn>
                  <a:cxn ang="0">
                    <a:pos x="50" y="7"/>
                  </a:cxn>
                  <a:cxn ang="0">
                    <a:pos x="66" y="3"/>
                  </a:cxn>
                  <a:cxn ang="0">
                    <a:pos x="84" y="0"/>
                  </a:cxn>
                  <a:cxn ang="0">
                    <a:pos x="102" y="3"/>
                  </a:cxn>
                  <a:cxn ang="0">
                    <a:pos x="121" y="7"/>
                  </a:cxn>
                  <a:cxn ang="0">
                    <a:pos x="135" y="16"/>
                  </a:cxn>
                  <a:cxn ang="0">
                    <a:pos x="148" y="28"/>
                  </a:cxn>
                  <a:cxn ang="0">
                    <a:pos x="159" y="42"/>
                  </a:cxn>
                  <a:cxn ang="0">
                    <a:pos x="165" y="62"/>
                  </a:cxn>
                  <a:cxn ang="0">
                    <a:pos x="169" y="84"/>
                  </a:cxn>
                  <a:cxn ang="0">
                    <a:pos x="170" y="110"/>
                  </a:cxn>
                  <a:cxn ang="0">
                    <a:pos x="50" y="119"/>
                  </a:cxn>
                  <a:cxn ang="0">
                    <a:pos x="56" y="136"/>
                  </a:cxn>
                  <a:cxn ang="0">
                    <a:pos x="67" y="148"/>
                  </a:cxn>
                  <a:cxn ang="0">
                    <a:pos x="81" y="154"/>
                  </a:cxn>
                  <a:cxn ang="0">
                    <a:pos x="94" y="154"/>
                  </a:cxn>
                  <a:cxn ang="0">
                    <a:pos x="104" y="150"/>
                  </a:cxn>
                  <a:cxn ang="0">
                    <a:pos x="111" y="145"/>
                  </a:cxn>
                  <a:cxn ang="0">
                    <a:pos x="118" y="135"/>
                  </a:cxn>
                  <a:cxn ang="0">
                    <a:pos x="122" y="80"/>
                  </a:cxn>
                  <a:cxn ang="0">
                    <a:pos x="119" y="62"/>
                  </a:cxn>
                  <a:cxn ang="0">
                    <a:pos x="111" y="48"/>
                  </a:cxn>
                  <a:cxn ang="0">
                    <a:pos x="100" y="41"/>
                  </a:cxn>
                  <a:cxn ang="0">
                    <a:pos x="87" y="37"/>
                  </a:cxn>
                  <a:cxn ang="0">
                    <a:pos x="72" y="41"/>
                  </a:cxn>
                  <a:cxn ang="0">
                    <a:pos x="60" y="48"/>
                  </a:cxn>
                  <a:cxn ang="0">
                    <a:pos x="53" y="63"/>
                  </a:cxn>
                  <a:cxn ang="0">
                    <a:pos x="50" y="80"/>
                  </a:cxn>
                </a:cxnLst>
                <a:rect l="0" t="0" r="r" b="b"/>
                <a:pathLst>
                  <a:path w="170" h="191">
                    <a:moveTo>
                      <a:pt x="119" y="128"/>
                    </a:moveTo>
                    <a:lnTo>
                      <a:pt x="168" y="136"/>
                    </a:lnTo>
                    <a:lnTo>
                      <a:pt x="162" y="149"/>
                    </a:lnTo>
                    <a:lnTo>
                      <a:pt x="156" y="160"/>
                    </a:lnTo>
                    <a:lnTo>
                      <a:pt x="148" y="169"/>
                    </a:lnTo>
                    <a:lnTo>
                      <a:pt x="139" y="177"/>
                    </a:lnTo>
                    <a:lnTo>
                      <a:pt x="128" y="183"/>
                    </a:lnTo>
                    <a:lnTo>
                      <a:pt x="117" y="187"/>
                    </a:lnTo>
                    <a:lnTo>
                      <a:pt x="102" y="190"/>
                    </a:lnTo>
                    <a:lnTo>
                      <a:pt x="88" y="191"/>
                    </a:lnTo>
                    <a:lnTo>
                      <a:pt x="77" y="190"/>
                    </a:lnTo>
                    <a:lnTo>
                      <a:pt x="66" y="188"/>
                    </a:lnTo>
                    <a:lnTo>
                      <a:pt x="56" y="186"/>
                    </a:lnTo>
                    <a:lnTo>
                      <a:pt x="47" y="183"/>
                    </a:lnTo>
                    <a:lnTo>
                      <a:pt x="38" y="178"/>
                    </a:lnTo>
                    <a:lnTo>
                      <a:pt x="30" y="173"/>
                    </a:lnTo>
                    <a:lnTo>
                      <a:pt x="24" y="166"/>
                    </a:lnTo>
                    <a:lnTo>
                      <a:pt x="19" y="160"/>
                    </a:lnTo>
                    <a:lnTo>
                      <a:pt x="13" y="153"/>
                    </a:lnTo>
                    <a:lnTo>
                      <a:pt x="9" y="147"/>
                    </a:lnTo>
                    <a:lnTo>
                      <a:pt x="7" y="139"/>
                    </a:lnTo>
                    <a:lnTo>
                      <a:pt x="4" y="131"/>
                    </a:lnTo>
                    <a:lnTo>
                      <a:pt x="2" y="115"/>
                    </a:lnTo>
                    <a:lnTo>
                      <a:pt x="0" y="97"/>
                    </a:lnTo>
                    <a:lnTo>
                      <a:pt x="0" y="86"/>
                    </a:lnTo>
                    <a:lnTo>
                      <a:pt x="2" y="76"/>
                    </a:lnTo>
                    <a:lnTo>
                      <a:pt x="3" y="65"/>
                    </a:lnTo>
                    <a:lnTo>
                      <a:pt x="5" y="56"/>
                    </a:lnTo>
                    <a:lnTo>
                      <a:pt x="9" y="48"/>
                    </a:lnTo>
                    <a:lnTo>
                      <a:pt x="13" y="41"/>
                    </a:lnTo>
                    <a:lnTo>
                      <a:pt x="19" y="33"/>
                    </a:lnTo>
                    <a:lnTo>
                      <a:pt x="24" y="26"/>
                    </a:lnTo>
                    <a:lnTo>
                      <a:pt x="30" y="20"/>
                    </a:lnTo>
                    <a:lnTo>
                      <a:pt x="37" y="14"/>
                    </a:lnTo>
                    <a:lnTo>
                      <a:pt x="43" y="11"/>
                    </a:lnTo>
                    <a:lnTo>
                      <a:pt x="50" y="7"/>
                    </a:lnTo>
                    <a:lnTo>
                      <a:pt x="58" y="4"/>
                    </a:lnTo>
                    <a:lnTo>
                      <a:pt x="66" y="3"/>
                    </a:lnTo>
                    <a:lnTo>
                      <a:pt x="75" y="1"/>
                    </a:lnTo>
                    <a:lnTo>
                      <a:pt x="84" y="0"/>
                    </a:lnTo>
                    <a:lnTo>
                      <a:pt x="93" y="1"/>
                    </a:lnTo>
                    <a:lnTo>
                      <a:pt x="102" y="3"/>
                    </a:lnTo>
                    <a:lnTo>
                      <a:pt x="111" y="4"/>
                    </a:lnTo>
                    <a:lnTo>
                      <a:pt x="121" y="7"/>
                    </a:lnTo>
                    <a:lnTo>
                      <a:pt x="128" y="11"/>
                    </a:lnTo>
                    <a:lnTo>
                      <a:pt x="135" y="16"/>
                    </a:lnTo>
                    <a:lnTo>
                      <a:pt x="142" y="21"/>
                    </a:lnTo>
                    <a:lnTo>
                      <a:pt x="148" y="28"/>
                    </a:lnTo>
                    <a:lnTo>
                      <a:pt x="153" y="34"/>
                    </a:lnTo>
                    <a:lnTo>
                      <a:pt x="159" y="42"/>
                    </a:lnTo>
                    <a:lnTo>
                      <a:pt x="162" y="51"/>
                    </a:lnTo>
                    <a:lnTo>
                      <a:pt x="165" y="62"/>
                    </a:lnTo>
                    <a:lnTo>
                      <a:pt x="168" y="72"/>
                    </a:lnTo>
                    <a:lnTo>
                      <a:pt x="169" y="84"/>
                    </a:lnTo>
                    <a:lnTo>
                      <a:pt x="170" y="96"/>
                    </a:lnTo>
                    <a:lnTo>
                      <a:pt x="170" y="110"/>
                    </a:lnTo>
                    <a:lnTo>
                      <a:pt x="50" y="110"/>
                    </a:lnTo>
                    <a:lnTo>
                      <a:pt x="50" y="119"/>
                    </a:lnTo>
                    <a:lnTo>
                      <a:pt x="53" y="128"/>
                    </a:lnTo>
                    <a:lnTo>
                      <a:pt x="56" y="136"/>
                    </a:lnTo>
                    <a:lnTo>
                      <a:pt x="62" y="143"/>
                    </a:lnTo>
                    <a:lnTo>
                      <a:pt x="67" y="148"/>
                    </a:lnTo>
                    <a:lnTo>
                      <a:pt x="74" y="152"/>
                    </a:lnTo>
                    <a:lnTo>
                      <a:pt x="81" y="154"/>
                    </a:lnTo>
                    <a:lnTo>
                      <a:pt x="89" y="154"/>
                    </a:lnTo>
                    <a:lnTo>
                      <a:pt x="94" y="154"/>
                    </a:lnTo>
                    <a:lnTo>
                      <a:pt x="100" y="153"/>
                    </a:lnTo>
                    <a:lnTo>
                      <a:pt x="104" y="150"/>
                    </a:lnTo>
                    <a:lnTo>
                      <a:pt x="108" y="148"/>
                    </a:lnTo>
                    <a:lnTo>
                      <a:pt x="111" y="145"/>
                    </a:lnTo>
                    <a:lnTo>
                      <a:pt x="115" y="140"/>
                    </a:lnTo>
                    <a:lnTo>
                      <a:pt x="118" y="135"/>
                    </a:lnTo>
                    <a:lnTo>
                      <a:pt x="119" y="128"/>
                    </a:lnTo>
                    <a:close/>
                    <a:moveTo>
                      <a:pt x="122" y="80"/>
                    </a:moveTo>
                    <a:lnTo>
                      <a:pt x="122" y="71"/>
                    </a:lnTo>
                    <a:lnTo>
                      <a:pt x="119" y="62"/>
                    </a:lnTo>
                    <a:lnTo>
                      <a:pt x="117" y="54"/>
                    </a:lnTo>
                    <a:lnTo>
                      <a:pt x="111" y="48"/>
                    </a:lnTo>
                    <a:lnTo>
                      <a:pt x="106" y="43"/>
                    </a:lnTo>
                    <a:lnTo>
                      <a:pt x="100" y="41"/>
                    </a:lnTo>
                    <a:lnTo>
                      <a:pt x="93" y="38"/>
                    </a:lnTo>
                    <a:lnTo>
                      <a:pt x="87" y="37"/>
                    </a:lnTo>
                    <a:lnTo>
                      <a:pt x="79" y="38"/>
                    </a:lnTo>
                    <a:lnTo>
                      <a:pt x="72" y="41"/>
                    </a:lnTo>
                    <a:lnTo>
                      <a:pt x="66" y="43"/>
                    </a:lnTo>
                    <a:lnTo>
                      <a:pt x="60" y="48"/>
                    </a:lnTo>
                    <a:lnTo>
                      <a:pt x="56" y="55"/>
                    </a:lnTo>
                    <a:lnTo>
                      <a:pt x="53" y="63"/>
                    </a:lnTo>
                    <a:lnTo>
                      <a:pt x="51" y="71"/>
                    </a:lnTo>
                    <a:lnTo>
                      <a:pt x="50" y="80"/>
                    </a:lnTo>
                    <a:lnTo>
                      <a:pt x="122" y="80"/>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74" name="Freeform 202"/>
              <p:cNvSpPr>
                <a:spLocks/>
              </p:cNvSpPr>
              <p:nvPr/>
            </p:nvSpPr>
            <p:spPr bwMode="auto">
              <a:xfrm>
                <a:off x="3627" y="3402"/>
                <a:ext cx="48" cy="45"/>
              </a:xfrm>
              <a:custGeom>
                <a:avLst/>
                <a:gdLst/>
                <a:ahLst/>
                <a:cxnLst>
                  <a:cxn ang="0">
                    <a:pos x="0" y="181"/>
                  </a:cxn>
                  <a:cxn ang="0">
                    <a:pos x="67" y="88"/>
                  </a:cxn>
                  <a:cxn ang="0">
                    <a:pos x="4" y="0"/>
                  </a:cxn>
                  <a:cxn ang="0">
                    <a:pos x="63" y="0"/>
                  </a:cxn>
                  <a:cxn ang="0">
                    <a:pos x="94" y="50"/>
                  </a:cxn>
                  <a:cxn ang="0">
                    <a:pos x="128" y="0"/>
                  </a:cxn>
                  <a:cxn ang="0">
                    <a:pos x="186" y="0"/>
                  </a:cxn>
                  <a:cxn ang="0">
                    <a:pos x="124" y="85"/>
                  </a:cxn>
                  <a:cxn ang="0">
                    <a:pos x="191" y="181"/>
                  </a:cxn>
                  <a:cxn ang="0">
                    <a:pos x="132" y="181"/>
                  </a:cxn>
                  <a:cxn ang="0">
                    <a:pos x="94" y="125"/>
                  </a:cxn>
                  <a:cxn ang="0">
                    <a:pos x="58" y="181"/>
                  </a:cxn>
                  <a:cxn ang="0">
                    <a:pos x="0" y="181"/>
                  </a:cxn>
                </a:cxnLst>
                <a:rect l="0" t="0" r="r" b="b"/>
                <a:pathLst>
                  <a:path w="191" h="181">
                    <a:moveTo>
                      <a:pt x="0" y="181"/>
                    </a:moveTo>
                    <a:lnTo>
                      <a:pt x="67" y="88"/>
                    </a:lnTo>
                    <a:lnTo>
                      <a:pt x="4" y="0"/>
                    </a:lnTo>
                    <a:lnTo>
                      <a:pt x="63" y="0"/>
                    </a:lnTo>
                    <a:lnTo>
                      <a:pt x="94" y="50"/>
                    </a:lnTo>
                    <a:lnTo>
                      <a:pt x="128" y="0"/>
                    </a:lnTo>
                    <a:lnTo>
                      <a:pt x="186" y="0"/>
                    </a:lnTo>
                    <a:lnTo>
                      <a:pt x="124" y="85"/>
                    </a:lnTo>
                    <a:lnTo>
                      <a:pt x="191" y="181"/>
                    </a:lnTo>
                    <a:lnTo>
                      <a:pt x="132" y="181"/>
                    </a:lnTo>
                    <a:lnTo>
                      <a:pt x="94" y="125"/>
                    </a:lnTo>
                    <a:lnTo>
                      <a:pt x="58" y="181"/>
                    </a:lnTo>
                    <a:lnTo>
                      <a:pt x="0" y="181"/>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75" name="Freeform 203"/>
              <p:cNvSpPr>
                <a:spLocks noEditPoints="1"/>
              </p:cNvSpPr>
              <p:nvPr/>
            </p:nvSpPr>
            <p:spPr bwMode="auto">
              <a:xfrm>
                <a:off x="3678" y="3401"/>
                <a:ext cx="43" cy="47"/>
              </a:xfrm>
              <a:custGeom>
                <a:avLst/>
                <a:gdLst/>
                <a:ahLst/>
                <a:cxnLst>
                  <a:cxn ang="0">
                    <a:pos x="169" y="136"/>
                  </a:cxn>
                  <a:cxn ang="0">
                    <a:pos x="157" y="160"/>
                  </a:cxn>
                  <a:cxn ang="0">
                    <a:pos x="139" y="177"/>
                  </a:cxn>
                  <a:cxn ang="0">
                    <a:pos x="117" y="187"/>
                  </a:cxn>
                  <a:cxn ang="0">
                    <a:pos x="89" y="191"/>
                  </a:cxn>
                  <a:cxn ang="0">
                    <a:pos x="67" y="188"/>
                  </a:cxn>
                  <a:cxn ang="0">
                    <a:pos x="47" y="183"/>
                  </a:cxn>
                  <a:cxn ang="0">
                    <a:pos x="32" y="173"/>
                  </a:cxn>
                  <a:cxn ang="0">
                    <a:pos x="19" y="160"/>
                  </a:cxn>
                  <a:cxn ang="0">
                    <a:pos x="11" y="147"/>
                  </a:cxn>
                  <a:cxn ang="0">
                    <a:pos x="6" y="131"/>
                  </a:cxn>
                  <a:cxn ang="0">
                    <a:pos x="0" y="97"/>
                  </a:cxn>
                  <a:cxn ang="0">
                    <a:pos x="2" y="76"/>
                  </a:cxn>
                  <a:cxn ang="0">
                    <a:pos x="7" y="56"/>
                  </a:cxn>
                  <a:cxn ang="0">
                    <a:pos x="13" y="41"/>
                  </a:cxn>
                  <a:cxn ang="0">
                    <a:pos x="24" y="26"/>
                  </a:cxn>
                  <a:cxn ang="0">
                    <a:pos x="37" y="14"/>
                  </a:cxn>
                  <a:cxn ang="0">
                    <a:pos x="51" y="7"/>
                  </a:cxn>
                  <a:cxn ang="0">
                    <a:pos x="67" y="3"/>
                  </a:cxn>
                  <a:cxn ang="0">
                    <a:pos x="84" y="0"/>
                  </a:cxn>
                  <a:cxn ang="0">
                    <a:pos x="104" y="3"/>
                  </a:cxn>
                  <a:cxn ang="0">
                    <a:pos x="121" y="7"/>
                  </a:cxn>
                  <a:cxn ang="0">
                    <a:pos x="136" y="16"/>
                  </a:cxn>
                  <a:cxn ang="0">
                    <a:pos x="148" y="28"/>
                  </a:cxn>
                  <a:cxn ang="0">
                    <a:pos x="159" y="42"/>
                  </a:cxn>
                  <a:cxn ang="0">
                    <a:pos x="166" y="62"/>
                  </a:cxn>
                  <a:cxn ang="0">
                    <a:pos x="170" y="84"/>
                  </a:cxn>
                  <a:cxn ang="0">
                    <a:pos x="172" y="110"/>
                  </a:cxn>
                  <a:cxn ang="0">
                    <a:pos x="51" y="119"/>
                  </a:cxn>
                  <a:cxn ang="0">
                    <a:pos x="57" y="136"/>
                  </a:cxn>
                  <a:cxn ang="0">
                    <a:pos x="68" y="148"/>
                  </a:cxn>
                  <a:cxn ang="0">
                    <a:pos x="81" y="154"/>
                  </a:cxn>
                  <a:cxn ang="0">
                    <a:pos x="95" y="154"/>
                  </a:cxn>
                  <a:cxn ang="0">
                    <a:pos x="105" y="150"/>
                  </a:cxn>
                  <a:cxn ang="0">
                    <a:pos x="113" y="145"/>
                  </a:cxn>
                  <a:cxn ang="0">
                    <a:pos x="118" y="135"/>
                  </a:cxn>
                  <a:cxn ang="0">
                    <a:pos x="123" y="80"/>
                  </a:cxn>
                  <a:cxn ang="0">
                    <a:pos x="121" y="62"/>
                  </a:cxn>
                  <a:cxn ang="0">
                    <a:pos x="113" y="48"/>
                  </a:cxn>
                  <a:cxn ang="0">
                    <a:pos x="101" y="41"/>
                  </a:cxn>
                  <a:cxn ang="0">
                    <a:pos x="87" y="37"/>
                  </a:cxn>
                  <a:cxn ang="0">
                    <a:pos x="72" y="41"/>
                  </a:cxn>
                  <a:cxn ang="0">
                    <a:pos x="62" y="48"/>
                  </a:cxn>
                  <a:cxn ang="0">
                    <a:pos x="54" y="63"/>
                  </a:cxn>
                  <a:cxn ang="0">
                    <a:pos x="51" y="80"/>
                  </a:cxn>
                </a:cxnLst>
                <a:rect l="0" t="0" r="r" b="b"/>
                <a:pathLst>
                  <a:path w="172" h="191">
                    <a:moveTo>
                      <a:pt x="121" y="128"/>
                    </a:moveTo>
                    <a:lnTo>
                      <a:pt x="169" y="136"/>
                    </a:lnTo>
                    <a:lnTo>
                      <a:pt x="164" y="149"/>
                    </a:lnTo>
                    <a:lnTo>
                      <a:pt x="157" y="160"/>
                    </a:lnTo>
                    <a:lnTo>
                      <a:pt x="148" y="169"/>
                    </a:lnTo>
                    <a:lnTo>
                      <a:pt x="139" y="177"/>
                    </a:lnTo>
                    <a:lnTo>
                      <a:pt x="129" y="183"/>
                    </a:lnTo>
                    <a:lnTo>
                      <a:pt x="117" y="187"/>
                    </a:lnTo>
                    <a:lnTo>
                      <a:pt x="104" y="190"/>
                    </a:lnTo>
                    <a:lnTo>
                      <a:pt x="89" y="191"/>
                    </a:lnTo>
                    <a:lnTo>
                      <a:pt x="78" y="190"/>
                    </a:lnTo>
                    <a:lnTo>
                      <a:pt x="67" y="188"/>
                    </a:lnTo>
                    <a:lnTo>
                      <a:pt x="57" y="186"/>
                    </a:lnTo>
                    <a:lnTo>
                      <a:pt x="47" y="183"/>
                    </a:lnTo>
                    <a:lnTo>
                      <a:pt x="40" y="178"/>
                    </a:lnTo>
                    <a:lnTo>
                      <a:pt x="32" y="173"/>
                    </a:lnTo>
                    <a:lnTo>
                      <a:pt x="25" y="166"/>
                    </a:lnTo>
                    <a:lnTo>
                      <a:pt x="19" y="160"/>
                    </a:lnTo>
                    <a:lnTo>
                      <a:pt x="15" y="153"/>
                    </a:lnTo>
                    <a:lnTo>
                      <a:pt x="11" y="147"/>
                    </a:lnTo>
                    <a:lnTo>
                      <a:pt x="8" y="139"/>
                    </a:lnTo>
                    <a:lnTo>
                      <a:pt x="6" y="131"/>
                    </a:lnTo>
                    <a:lnTo>
                      <a:pt x="2" y="115"/>
                    </a:lnTo>
                    <a:lnTo>
                      <a:pt x="0" y="97"/>
                    </a:lnTo>
                    <a:lnTo>
                      <a:pt x="0" y="86"/>
                    </a:lnTo>
                    <a:lnTo>
                      <a:pt x="2" y="76"/>
                    </a:lnTo>
                    <a:lnTo>
                      <a:pt x="4" y="65"/>
                    </a:lnTo>
                    <a:lnTo>
                      <a:pt x="7" y="56"/>
                    </a:lnTo>
                    <a:lnTo>
                      <a:pt x="10" y="48"/>
                    </a:lnTo>
                    <a:lnTo>
                      <a:pt x="13" y="41"/>
                    </a:lnTo>
                    <a:lnTo>
                      <a:pt x="19" y="33"/>
                    </a:lnTo>
                    <a:lnTo>
                      <a:pt x="24" y="26"/>
                    </a:lnTo>
                    <a:lnTo>
                      <a:pt x="30" y="20"/>
                    </a:lnTo>
                    <a:lnTo>
                      <a:pt x="37" y="14"/>
                    </a:lnTo>
                    <a:lnTo>
                      <a:pt x="44" y="11"/>
                    </a:lnTo>
                    <a:lnTo>
                      <a:pt x="51" y="7"/>
                    </a:lnTo>
                    <a:lnTo>
                      <a:pt x="59" y="4"/>
                    </a:lnTo>
                    <a:lnTo>
                      <a:pt x="67" y="3"/>
                    </a:lnTo>
                    <a:lnTo>
                      <a:pt x="75" y="1"/>
                    </a:lnTo>
                    <a:lnTo>
                      <a:pt x="84" y="0"/>
                    </a:lnTo>
                    <a:lnTo>
                      <a:pt x="95" y="1"/>
                    </a:lnTo>
                    <a:lnTo>
                      <a:pt x="104" y="3"/>
                    </a:lnTo>
                    <a:lnTo>
                      <a:pt x="113" y="4"/>
                    </a:lnTo>
                    <a:lnTo>
                      <a:pt x="121" y="7"/>
                    </a:lnTo>
                    <a:lnTo>
                      <a:pt x="129" y="11"/>
                    </a:lnTo>
                    <a:lnTo>
                      <a:pt x="136" y="16"/>
                    </a:lnTo>
                    <a:lnTo>
                      <a:pt x="143" y="21"/>
                    </a:lnTo>
                    <a:lnTo>
                      <a:pt x="148" y="28"/>
                    </a:lnTo>
                    <a:lnTo>
                      <a:pt x="155" y="34"/>
                    </a:lnTo>
                    <a:lnTo>
                      <a:pt x="159" y="42"/>
                    </a:lnTo>
                    <a:lnTo>
                      <a:pt x="163" y="51"/>
                    </a:lnTo>
                    <a:lnTo>
                      <a:pt x="166" y="62"/>
                    </a:lnTo>
                    <a:lnTo>
                      <a:pt x="169" y="72"/>
                    </a:lnTo>
                    <a:lnTo>
                      <a:pt x="170" y="84"/>
                    </a:lnTo>
                    <a:lnTo>
                      <a:pt x="172" y="96"/>
                    </a:lnTo>
                    <a:lnTo>
                      <a:pt x="172" y="110"/>
                    </a:lnTo>
                    <a:lnTo>
                      <a:pt x="50" y="110"/>
                    </a:lnTo>
                    <a:lnTo>
                      <a:pt x="51" y="119"/>
                    </a:lnTo>
                    <a:lnTo>
                      <a:pt x="54" y="128"/>
                    </a:lnTo>
                    <a:lnTo>
                      <a:pt x="57" y="136"/>
                    </a:lnTo>
                    <a:lnTo>
                      <a:pt x="62" y="143"/>
                    </a:lnTo>
                    <a:lnTo>
                      <a:pt x="68" y="148"/>
                    </a:lnTo>
                    <a:lnTo>
                      <a:pt x="75" y="152"/>
                    </a:lnTo>
                    <a:lnTo>
                      <a:pt x="81" y="154"/>
                    </a:lnTo>
                    <a:lnTo>
                      <a:pt x="89" y="154"/>
                    </a:lnTo>
                    <a:lnTo>
                      <a:pt x="95" y="154"/>
                    </a:lnTo>
                    <a:lnTo>
                      <a:pt x="100" y="153"/>
                    </a:lnTo>
                    <a:lnTo>
                      <a:pt x="105" y="150"/>
                    </a:lnTo>
                    <a:lnTo>
                      <a:pt x="109" y="148"/>
                    </a:lnTo>
                    <a:lnTo>
                      <a:pt x="113" y="145"/>
                    </a:lnTo>
                    <a:lnTo>
                      <a:pt x="115" y="140"/>
                    </a:lnTo>
                    <a:lnTo>
                      <a:pt x="118" y="135"/>
                    </a:lnTo>
                    <a:lnTo>
                      <a:pt x="121" y="128"/>
                    </a:lnTo>
                    <a:close/>
                    <a:moveTo>
                      <a:pt x="123" y="80"/>
                    </a:moveTo>
                    <a:lnTo>
                      <a:pt x="122" y="71"/>
                    </a:lnTo>
                    <a:lnTo>
                      <a:pt x="121" y="62"/>
                    </a:lnTo>
                    <a:lnTo>
                      <a:pt x="117" y="54"/>
                    </a:lnTo>
                    <a:lnTo>
                      <a:pt x="113" y="48"/>
                    </a:lnTo>
                    <a:lnTo>
                      <a:pt x="108" y="43"/>
                    </a:lnTo>
                    <a:lnTo>
                      <a:pt x="101" y="41"/>
                    </a:lnTo>
                    <a:lnTo>
                      <a:pt x="95" y="38"/>
                    </a:lnTo>
                    <a:lnTo>
                      <a:pt x="87" y="37"/>
                    </a:lnTo>
                    <a:lnTo>
                      <a:pt x="80" y="38"/>
                    </a:lnTo>
                    <a:lnTo>
                      <a:pt x="72" y="41"/>
                    </a:lnTo>
                    <a:lnTo>
                      <a:pt x="67" y="43"/>
                    </a:lnTo>
                    <a:lnTo>
                      <a:pt x="62" y="48"/>
                    </a:lnTo>
                    <a:lnTo>
                      <a:pt x="57" y="55"/>
                    </a:lnTo>
                    <a:lnTo>
                      <a:pt x="54" y="63"/>
                    </a:lnTo>
                    <a:lnTo>
                      <a:pt x="51" y="71"/>
                    </a:lnTo>
                    <a:lnTo>
                      <a:pt x="51" y="80"/>
                    </a:lnTo>
                    <a:lnTo>
                      <a:pt x="123" y="80"/>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76" name="Freeform 204"/>
              <p:cNvSpPr>
                <a:spLocks/>
              </p:cNvSpPr>
              <p:nvPr/>
            </p:nvSpPr>
            <p:spPr bwMode="auto">
              <a:xfrm>
                <a:off x="3730" y="3401"/>
                <a:ext cx="30" cy="46"/>
              </a:xfrm>
              <a:custGeom>
                <a:avLst/>
                <a:gdLst/>
                <a:ahLst/>
                <a:cxnLst>
                  <a:cxn ang="0">
                    <a:pos x="49" y="186"/>
                  </a:cxn>
                  <a:cxn ang="0">
                    <a:pos x="0" y="186"/>
                  </a:cxn>
                  <a:cxn ang="0">
                    <a:pos x="0" y="5"/>
                  </a:cxn>
                  <a:cxn ang="0">
                    <a:pos x="45" y="5"/>
                  </a:cxn>
                  <a:cxn ang="0">
                    <a:pos x="45" y="30"/>
                  </a:cxn>
                  <a:cxn ang="0">
                    <a:pos x="51" y="22"/>
                  </a:cxn>
                  <a:cxn ang="0">
                    <a:pos x="57" y="16"/>
                  </a:cxn>
                  <a:cxn ang="0">
                    <a:pos x="62" y="11"/>
                  </a:cxn>
                  <a:cxn ang="0">
                    <a:pos x="66" y="7"/>
                  </a:cxn>
                  <a:cxn ang="0">
                    <a:pos x="71" y="4"/>
                  </a:cxn>
                  <a:cxn ang="0">
                    <a:pos x="76" y="1"/>
                  </a:cxn>
                  <a:cxn ang="0">
                    <a:pos x="81" y="1"/>
                  </a:cxn>
                  <a:cxn ang="0">
                    <a:pos x="87" y="0"/>
                  </a:cxn>
                  <a:cxn ang="0">
                    <a:pos x="96" y="1"/>
                  </a:cxn>
                  <a:cxn ang="0">
                    <a:pos x="104" y="3"/>
                  </a:cxn>
                  <a:cxn ang="0">
                    <a:pos x="111" y="5"/>
                  </a:cxn>
                  <a:cxn ang="0">
                    <a:pos x="119" y="9"/>
                  </a:cxn>
                  <a:cxn ang="0">
                    <a:pos x="104" y="51"/>
                  </a:cxn>
                  <a:cxn ang="0">
                    <a:pos x="98" y="48"/>
                  </a:cxn>
                  <a:cxn ang="0">
                    <a:pos x="92" y="46"/>
                  </a:cxn>
                  <a:cxn ang="0">
                    <a:pos x="87" y="45"/>
                  </a:cxn>
                  <a:cxn ang="0">
                    <a:pos x="81" y="43"/>
                  </a:cxn>
                  <a:cxn ang="0">
                    <a:pos x="76" y="45"/>
                  </a:cxn>
                  <a:cxn ang="0">
                    <a:pos x="72" y="45"/>
                  </a:cxn>
                  <a:cxn ang="0">
                    <a:pos x="68" y="47"/>
                  </a:cxn>
                  <a:cxn ang="0">
                    <a:pos x="64" y="50"/>
                  </a:cxn>
                  <a:cxn ang="0">
                    <a:pos x="60" y="52"/>
                  </a:cxn>
                  <a:cxn ang="0">
                    <a:pos x="58" y="58"/>
                  </a:cxn>
                  <a:cxn ang="0">
                    <a:pos x="55" y="63"/>
                  </a:cxn>
                  <a:cxn ang="0">
                    <a:pos x="53" y="69"/>
                  </a:cxn>
                  <a:cxn ang="0">
                    <a:pos x="51" y="79"/>
                  </a:cxn>
                  <a:cxn ang="0">
                    <a:pos x="50" y="92"/>
                  </a:cxn>
                  <a:cxn ang="0">
                    <a:pos x="49" y="109"/>
                  </a:cxn>
                  <a:cxn ang="0">
                    <a:pos x="49" y="131"/>
                  </a:cxn>
                  <a:cxn ang="0">
                    <a:pos x="49" y="186"/>
                  </a:cxn>
                </a:cxnLst>
                <a:rect l="0" t="0" r="r" b="b"/>
                <a:pathLst>
                  <a:path w="119" h="186">
                    <a:moveTo>
                      <a:pt x="49" y="186"/>
                    </a:moveTo>
                    <a:lnTo>
                      <a:pt x="0" y="186"/>
                    </a:lnTo>
                    <a:lnTo>
                      <a:pt x="0" y="5"/>
                    </a:lnTo>
                    <a:lnTo>
                      <a:pt x="45" y="5"/>
                    </a:lnTo>
                    <a:lnTo>
                      <a:pt x="45" y="30"/>
                    </a:lnTo>
                    <a:lnTo>
                      <a:pt x="51" y="22"/>
                    </a:lnTo>
                    <a:lnTo>
                      <a:pt x="57" y="16"/>
                    </a:lnTo>
                    <a:lnTo>
                      <a:pt x="62" y="11"/>
                    </a:lnTo>
                    <a:lnTo>
                      <a:pt x="66" y="7"/>
                    </a:lnTo>
                    <a:lnTo>
                      <a:pt x="71" y="4"/>
                    </a:lnTo>
                    <a:lnTo>
                      <a:pt x="76" y="1"/>
                    </a:lnTo>
                    <a:lnTo>
                      <a:pt x="81" y="1"/>
                    </a:lnTo>
                    <a:lnTo>
                      <a:pt x="87" y="0"/>
                    </a:lnTo>
                    <a:lnTo>
                      <a:pt x="96" y="1"/>
                    </a:lnTo>
                    <a:lnTo>
                      <a:pt x="104" y="3"/>
                    </a:lnTo>
                    <a:lnTo>
                      <a:pt x="111" y="5"/>
                    </a:lnTo>
                    <a:lnTo>
                      <a:pt x="119" y="9"/>
                    </a:lnTo>
                    <a:lnTo>
                      <a:pt x="104" y="51"/>
                    </a:lnTo>
                    <a:lnTo>
                      <a:pt x="98" y="48"/>
                    </a:lnTo>
                    <a:lnTo>
                      <a:pt x="92" y="46"/>
                    </a:lnTo>
                    <a:lnTo>
                      <a:pt x="87" y="45"/>
                    </a:lnTo>
                    <a:lnTo>
                      <a:pt x="81" y="43"/>
                    </a:lnTo>
                    <a:lnTo>
                      <a:pt x="76" y="45"/>
                    </a:lnTo>
                    <a:lnTo>
                      <a:pt x="72" y="45"/>
                    </a:lnTo>
                    <a:lnTo>
                      <a:pt x="68" y="47"/>
                    </a:lnTo>
                    <a:lnTo>
                      <a:pt x="64" y="50"/>
                    </a:lnTo>
                    <a:lnTo>
                      <a:pt x="60" y="52"/>
                    </a:lnTo>
                    <a:lnTo>
                      <a:pt x="58" y="58"/>
                    </a:lnTo>
                    <a:lnTo>
                      <a:pt x="55" y="63"/>
                    </a:lnTo>
                    <a:lnTo>
                      <a:pt x="53" y="69"/>
                    </a:lnTo>
                    <a:lnTo>
                      <a:pt x="51" y="79"/>
                    </a:lnTo>
                    <a:lnTo>
                      <a:pt x="50" y="92"/>
                    </a:lnTo>
                    <a:lnTo>
                      <a:pt x="49" y="109"/>
                    </a:lnTo>
                    <a:lnTo>
                      <a:pt x="49" y="131"/>
                    </a:lnTo>
                    <a:lnTo>
                      <a:pt x="49" y="186"/>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nvGrpSpPr>
            <p:cNvPr id="5" name="Group 406"/>
            <p:cNvGrpSpPr>
              <a:grpSpLocks/>
            </p:cNvGrpSpPr>
            <p:nvPr/>
          </p:nvGrpSpPr>
          <p:grpSpPr bwMode="auto">
            <a:xfrm>
              <a:off x="570" y="1086"/>
              <a:ext cx="3635" cy="2460"/>
              <a:chOff x="570" y="1086"/>
              <a:chExt cx="3635" cy="2460"/>
            </a:xfrm>
          </p:grpSpPr>
          <p:sp>
            <p:nvSpPr>
              <p:cNvPr id="3278" name="Freeform 206"/>
              <p:cNvSpPr>
                <a:spLocks/>
              </p:cNvSpPr>
              <p:nvPr/>
            </p:nvSpPr>
            <p:spPr bwMode="auto">
              <a:xfrm>
                <a:off x="3759" y="3383"/>
                <a:ext cx="24" cy="65"/>
              </a:xfrm>
              <a:custGeom>
                <a:avLst/>
                <a:gdLst/>
                <a:ahLst/>
                <a:cxnLst>
                  <a:cxn ang="0">
                    <a:pos x="0" y="260"/>
                  </a:cxn>
                  <a:cxn ang="0">
                    <a:pos x="63" y="0"/>
                  </a:cxn>
                  <a:cxn ang="0">
                    <a:pos x="98" y="0"/>
                  </a:cxn>
                  <a:cxn ang="0">
                    <a:pos x="35" y="260"/>
                  </a:cxn>
                  <a:cxn ang="0">
                    <a:pos x="0" y="260"/>
                  </a:cxn>
                </a:cxnLst>
                <a:rect l="0" t="0" r="r" b="b"/>
                <a:pathLst>
                  <a:path w="98" h="260">
                    <a:moveTo>
                      <a:pt x="0" y="260"/>
                    </a:moveTo>
                    <a:lnTo>
                      <a:pt x="63" y="0"/>
                    </a:lnTo>
                    <a:lnTo>
                      <a:pt x="98" y="0"/>
                    </a:lnTo>
                    <a:lnTo>
                      <a:pt x="35" y="260"/>
                    </a:lnTo>
                    <a:lnTo>
                      <a:pt x="0" y="260"/>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79" name="Freeform 207"/>
              <p:cNvSpPr>
                <a:spLocks/>
              </p:cNvSpPr>
              <p:nvPr/>
            </p:nvSpPr>
            <p:spPr bwMode="auto">
              <a:xfrm>
                <a:off x="3788" y="3383"/>
                <a:ext cx="54" cy="65"/>
              </a:xfrm>
              <a:custGeom>
                <a:avLst/>
                <a:gdLst/>
                <a:ahLst/>
                <a:cxnLst>
                  <a:cxn ang="0">
                    <a:pos x="220" y="179"/>
                  </a:cxn>
                  <a:cxn ang="0">
                    <a:pos x="213" y="199"/>
                  </a:cxn>
                  <a:cxn ang="0">
                    <a:pos x="204" y="214"/>
                  </a:cxn>
                  <a:cxn ang="0">
                    <a:pos x="194" y="229"/>
                  </a:cxn>
                  <a:cxn ang="0">
                    <a:pos x="182" y="239"/>
                  </a:cxn>
                  <a:cxn ang="0">
                    <a:pos x="168" y="248"/>
                  </a:cxn>
                  <a:cxn ang="0">
                    <a:pos x="152" y="255"/>
                  </a:cxn>
                  <a:cxn ang="0">
                    <a:pos x="134" y="259"/>
                  </a:cxn>
                  <a:cxn ang="0">
                    <a:pos x="115" y="260"/>
                  </a:cxn>
                  <a:cxn ang="0">
                    <a:pos x="90" y="257"/>
                  </a:cxn>
                  <a:cxn ang="0">
                    <a:pos x="70" y="251"/>
                  </a:cxn>
                  <a:cxn ang="0">
                    <a:pos x="50" y="240"/>
                  </a:cxn>
                  <a:cxn ang="0">
                    <a:pos x="32" y="226"/>
                  </a:cxn>
                  <a:cxn ang="0">
                    <a:pos x="19" y="206"/>
                  </a:cxn>
                  <a:cxn ang="0">
                    <a:pos x="8" y="185"/>
                  </a:cxn>
                  <a:cxn ang="0">
                    <a:pos x="2" y="161"/>
                  </a:cxn>
                  <a:cxn ang="0">
                    <a:pos x="0" y="132"/>
                  </a:cxn>
                  <a:cxn ang="0">
                    <a:pos x="2" y="103"/>
                  </a:cxn>
                  <a:cxn ang="0">
                    <a:pos x="8" y="77"/>
                  </a:cxn>
                  <a:cxn ang="0">
                    <a:pos x="19" y="53"/>
                  </a:cxn>
                  <a:cxn ang="0">
                    <a:pos x="33" y="35"/>
                  </a:cxn>
                  <a:cxn ang="0">
                    <a:pos x="50" y="19"/>
                  </a:cxn>
                  <a:cxn ang="0">
                    <a:pos x="70" y="9"/>
                  </a:cxn>
                  <a:cxn ang="0">
                    <a:pos x="93" y="2"/>
                  </a:cxn>
                  <a:cxn ang="0">
                    <a:pos x="118" y="0"/>
                  </a:cxn>
                  <a:cxn ang="0">
                    <a:pos x="140" y="2"/>
                  </a:cxn>
                  <a:cxn ang="0">
                    <a:pos x="160" y="8"/>
                  </a:cxn>
                  <a:cxn ang="0">
                    <a:pos x="178" y="15"/>
                  </a:cxn>
                  <a:cxn ang="0">
                    <a:pos x="192" y="27"/>
                  </a:cxn>
                  <a:cxn ang="0">
                    <a:pos x="208" y="47"/>
                  </a:cxn>
                  <a:cxn ang="0">
                    <a:pos x="219" y="74"/>
                  </a:cxn>
                  <a:cxn ang="0">
                    <a:pos x="165" y="77"/>
                  </a:cxn>
                  <a:cxn ang="0">
                    <a:pos x="156" y="61"/>
                  </a:cxn>
                  <a:cxn ang="0">
                    <a:pos x="143" y="49"/>
                  </a:cxn>
                  <a:cxn ang="0">
                    <a:pos x="124" y="44"/>
                  </a:cxn>
                  <a:cxn ang="0">
                    <a:pos x="109" y="44"/>
                  </a:cxn>
                  <a:cxn ang="0">
                    <a:pos x="96" y="47"/>
                  </a:cxn>
                  <a:cxn ang="0">
                    <a:pos x="84" y="51"/>
                  </a:cxn>
                  <a:cxn ang="0">
                    <a:pos x="75" y="59"/>
                  </a:cxn>
                  <a:cxn ang="0">
                    <a:pos x="66" y="69"/>
                  </a:cxn>
                  <a:cxn ang="0">
                    <a:pos x="59" y="82"/>
                  </a:cxn>
                  <a:cxn ang="0">
                    <a:pos x="54" y="107"/>
                  </a:cxn>
                  <a:cxn ang="0">
                    <a:pos x="54" y="150"/>
                  </a:cxn>
                  <a:cxn ang="0">
                    <a:pos x="59" y="178"/>
                  </a:cxn>
                  <a:cxn ang="0">
                    <a:pos x="66" y="191"/>
                  </a:cxn>
                  <a:cxn ang="0">
                    <a:pos x="73" y="201"/>
                  </a:cxn>
                  <a:cxn ang="0">
                    <a:pos x="84" y="209"/>
                  </a:cxn>
                  <a:cxn ang="0">
                    <a:pos x="96" y="213"/>
                  </a:cxn>
                  <a:cxn ang="0">
                    <a:pos x="107" y="216"/>
                  </a:cxn>
                  <a:cxn ang="0">
                    <a:pos x="124" y="216"/>
                  </a:cxn>
                  <a:cxn ang="0">
                    <a:pos x="141" y="209"/>
                  </a:cxn>
                  <a:cxn ang="0">
                    <a:pos x="156" y="196"/>
                  </a:cxn>
                  <a:cxn ang="0">
                    <a:pos x="166" y="176"/>
                  </a:cxn>
                </a:cxnLst>
                <a:rect l="0" t="0" r="r" b="b"/>
                <a:pathLst>
                  <a:path w="220" h="260">
                    <a:moveTo>
                      <a:pt x="170" y="163"/>
                    </a:moveTo>
                    <a:lnTo>
                      <a:pt x="220" y="179"/>
                    </a:lnTo>
                    <a:lnTo>
                      <a:pt x="216" y="188"/>
                    </a:lnTo>
                    <a:lnTo>
                      <a:pt x="213" y="199"/>
                    </a:lnTo>
                    <a:lnTo>
                      <a:pt x="209" y="206"/>
                    </a:lnTo>
                    <a:lnTo>
                      <a:pt x="204" y="214"/>
                    </a:lnTo>
                    <a:lnTo>
                      <a:pt x="199" y="222"/>
                    </a:lnTo>
                    <a:lnTo>
                      <a:pt x="194" y="229"/>
                    </a:lnTo>
                    <a:lnTo>
                      <a:pt x="189" y="234"/>
                    </a:lnTo>
                    <a:lnTo>
                      <a:pt x="182" y="239"/>
                    </a:lnTo>
                    <a:lnTo>
                      <a:pt x="175" y="244"/>
                    </a:lnTo>
                    <a:lnTo>
                      <a:pt x="168" y="248"/>
                    </a:lnTo>
                    <a:lnTo>
                      <a:pt x="160" y="252"/>
                    </a:lnTo>
                    <a:lnTo>
                      <a:pt x="152" y="255"/>
                    </a:lnTo>
                    <a:lnTo>
                      <a:pt x="143" y="257"/>
                    </a:lnTo>
                    <a:lnTo>
                      <a:pt x="134" y="259"/>
                    </a:lnTo>
                    <a:lnTo>
                      <a:pt x="124" y="259"/>
                    </a:lnTo>
                    <a:lnTo>
                      <a:pt x="115" y="260"/>
                    </a:lnTo>
                    <a:lnTo>
                      <a:pt x="102" y="259"/>
                    </a:lnTo>
                    <a:lnTo>
                      <a:pt x="90" y="257"/>
                    </a:lnTo>
                    <a:lnTo>
                      <a:pt x="80" y="255"/>
                    </a:lnTo>
                    <a:lnTo>
                      <a:pt x="70" y="251"/>
                    </a:lnTo>
                    <a:lnTo>
                      <a:pt x="59" y="247"/>
                    </a:lnTo>
                    <a:lnTo>
                      <a:pt x="50" y="240"/>
                    </a:lnTo>
                    <a:lnTo>
                      <a:pt x="41" y="234"/>
                    </a:lnTo>
                    <a:lnTo>
                      <a:pt x="32" y="226"/>
                    </a:lnTo>
                    <a:lnTo>
                      <a:pt x="25" y="217"/>
                    </a:lnTo>
                    <a:lnTo>
                      <a:pt x="19" y="206"/>
                    </a:lnTo>
                    <a:lnTo>
                      <a:pt x="12" y="196"/>
                    </a:lnTo>
                    <a:lnTo>
                      <a:pt x="8" y="185"/>
                    </a:lnTo>
                    <a:lnTo>
                      <a:pt x="4" y="174"/>
                    </a:lnTo>
                    <a:lnTo>
                      <a:pt x="2" y="161"/>
                    </a:lnTo>
                    <a:lnTo>
                      <a:pt x="0" y="146"/>
                    </a:lnTo>
                    <a:lnTo>
                      <a:pt x="0" y="132"/>
                    </a:lnTo>
                    <a:lnTo>
                      <a:pt x="0" y="117"/>
                    </a:lnTo>
                    <a:lnTo>
                      <a:pt x="2" y="103"/>
                    </a:lnTo>
                    <a:lnTo>
                      <a:pt x="4" y="89"/>
                    </a:lnTo>
                    <a:lnTo>
                      <a:pt x="8" y="77"/>
                    </a:lnTo>
                    <a:lnTo>
                      <a:pt x="12" y="65"/>
                    </a:lnTo>
                    <a:lnTo>
                      <a:pt x="19" y="53"/>
                    </a:lnTo>
                    <a:lnTo>
                      <a:pt x="25" y="44"/>
                    </a:lnTo>
                    <a:lnTo>
                      <a:pt x="33" y="35"/>
                    </a:lnTo>
                    <a:lnTo>
                      <a:pt x="41" y="27"/>
                    </a:lnTo>
                    <a:lnTo>
                      <a:pt x="50" y="19"/>
                    </a:lnTo>
                    <a:lnTo>
                      <a:pt x="59" y="14"/>
                    </a:lnTo>
                    <a:lnTo>
                      <a:pt x="70" y="9"/>
                    </a:lnTo>
                    <a:lnTo>
                      <a:pt x="81" y="5"/>
                    </a:lnTo>
                    <a:lnTo>
                      <a:pt x="93" y="2"/>
                    </a:lnTo>
                    <a:lnTo>
                      <a:pt x="105" y="1"/>
                    </a:lnTo>
                    <a:lnTo>
                      <a:pt x="118" y="0"/>
                    </a:lnTo>
                    <a:lnTo>
                      <a:pt x="130" y="1"/>
                    </a:lnTo>
                    <a:lnTo>
                      <a:pt x="140" y="2"/>
                    </a:lnTo>
                    <a:lnTo>
                      <a:pt x="151" y="4"/>
                    </a:lnTo>
                    <a:lnTo>
                      <a:pt x="160" y="8"/>
                    </a:lnTo>
                    <a:lnTo>
                      <a:pt x="169" y="11"/>
                    </a:lnTo>
                    <a:lnTo>
                      <a:pt x="178" y="15"/>
                    </a:lnTo>
                    <a:lnTo>
                      <a:pt x="186" y="21"/>
                    </a:lnTo>
                    <a:lnTo>
                      <a:pt x="192" y="27"/>
                    </a:lnTo>
                    <a:lnTo>
                      <a:pt x="202" y="36"/>
                    </a:lnTo>
                    <a:lnTo>
                      <a:pt x="208" y="47"/>
                    </a:lnTo>
                    <a:lnTo>
                      <a:pt x="213" y="60"/>
                    </a:lnTo>
                    <a:lnTo>
                      <a:pt x="219" y="74"/>
                    </a:lnTo>
                    <a:lnTo>
                      <a:pt x="169" y="86"/>
                    </a:lnTo>
                    <a:lnTo>
                      <a:pt x="165" y="77"/>
                    </a:lnTo>
                    <a:lnTo>
                      <a:pt x="161" y="68"/>
                    </a:lnTo>
                    <a:lnTo>
                      <a:pt x="156" y="61"/>
                    </a:lnTo>
                    <a:lnTo>
                      <a:pt x="149" y="55"/>
                    </a:lnTo>
                    <a:lnTo>
                      <a:pt x="143" y="49"/>
                    </a:lnTo>
                    <a:lnTo>
                      <a:pt x="134" y="47"/>
                    </a:lnTo>
                    <a:lnTo>
                      <a:pt x="124" y="44"/>
                    </a:lnTo>
                    <a:lnTo>
                      <a:pt x="115" y="43"/>
                    </a:lnTo>
                    <a:lnTo>
                      <a:pt x="109" y="44"/>
                    </a:lnTo>
                    <a:lnTo>
                      <a:pt x="102" y="44"/>
                    </a:lnTo>
                    <a:lnTo>
                      <a:pt x="96" y="47"/>
                    </a:lnTo>
                    <a:lnTo>
                      <a:pt x="90" y="48"/>
                    </a:lnTo>
                    <a:lnTo>
                      <a:pt x="84" y="51"/>
                    </a:lnTo>
                    <a:lnTo>
                      <a:pt x="79" y="55"/>
                    </a:lnTo>
                    <a:lnTo>
                      <a:pt x="75" y="59"/>
                    </a:lnTo>
                    <a:lnTo>
                      <a:pt x="70" y="64"/>
                    </a:lnTo>
                    <a:lnTo>
                      <a:pt x="66" y="69"/>
                    </a:lnTo>
                    <a:lnTo>
                      <a:pt x="62" y="76"/>
                    </a:lnTo>
                    <a:lnTo>
                      <a:pt x="59" y="82"/>
                    </a:lnTo>
                    <a:lnTo>
                      <a:pt x="56" y="90"/>
                    </a:lnTo>
                    <a:lnTo>
                      <a:pt x="54" y="107"/>
                    </a:lnTo>
                    <a:lnTo>
                      <a:pt x="53" y="128"/>
                    </a:lnTo>
                    <a:lnTo>
                      <a:pt x="54" y="150"/>
                    </a:lnTo>
                    <a:lnTo>
                      <a:pt x="56" y="170"/>
                    </a:lnTo>
                    <a:lnTo>
                      <a:pt x="59" y="178"/>
                    </a:lnTo>
                    <a:lnTo>
                      <a:pt x="62" y="184"/>
                    </a:lnTo>
                    <a:lnTo>
                      <a:pt x="66" y="191"/>
                    </a:lnTo>
                    <a:lnTo>
                      <a:pt x="70" y="196"/>
                    </a:lnTo>
                    <a:lnTo>
                      <a:pt x="73" y="201"/>
                    </a:lnTo>
                    <a:lnTo>
                      <a:pt x="79" y="205"/>
                    </a:lnTo>
                    <a:lnTo>
                      <a:pt x="84" y="209"/>
                    </a:lnTo>
                    <a:lnTo>
                      <a:pt x="89" y="212"/>
                    </a:lnTo>
                    <a:lnTo>
                      <a:pt x="96" y="213"/>
                    </a:lnTo>
                    <a:lnTo>
                      <a:pt x="101" y="216"/>
                    </a:lnTo>
                    <a:lnTo>
                      <a:pt x="107" y="216"/>
                    </a:lnTo>
                    <a:lnTo>
                      <a:pt x="114" y="217"/>
                    </a:lnTo>
                    <a:lnTo>
                      <a:pt x="124" y="216"/>
                    </a:lnTo>
                    <a:lnTo>
                      <a:pt x="134" y="213"/>
                    </a:lnTo>
                    <a:lnTo>
                      <a:pt x="141" y="209"/>
                    </a:lnTo>
                    <a:lnTo>
                      <a:pt x="149" y="204"/>
                    </a:lnTo>
                    <a:lnTo>
                      <a:pt x="156" y="196"/>
                    </a:lnTo>
                    <a:lnTo>
                      <a:pt x="161" y="187"/>
                    </a:lnTo>
                    <a:lnTo>
                      <a:pt x="166" y="176"/>
                    </a:lnTo>
                    <a:lnTo>
                      <a:pt x="170" y="163"/>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80" name="Freeform 208"/>
              <p:cNvSpPr>
                <a:spLocks noEditPoints="1"/>
              </p:cNvSpPr>
              <p:nvPr/>
            </p:nvSpPr>
            <p:spPr bwMode="auto">
              <a:xfrm>
                <a:off x="3850" y="3401"/>
                <a:ext cx="47" cy="47"/>
              </a:xfrm>
              <a:custGeom>
                <a:avLst/>
                <a:gdLst/>
                <a:ahLst/>
                <a:cxnLst>
                  <a:cxn ang="0">
                    <a:pos x="2" y="81"/>
                  </a:cxn>
                  <a:cxn ang="0">
                    <a:pos x="7" y="58"/>
                  </a:cxn>
                  <a:cxn ang="0">
                    <a:pos x="19" y="37"/>
                  </a:cxn>
                  <a:cxn ang="0">
                    <a:pos x="36" y="18"/>
                  </a:cxn>
                  <a:cxn ang="0">
                    <a:pos x="58" y="7"/>
                  </a:cxn>
                  <a:cxn ang="0">
                    <a:pos x="81" y="1"/>
                  </a:cxn>
                  <a:cxn ang="0">
                    <a:pos x="105" y="1"/>
                  </a:cxn>
                  <a:cxn ang="0">
                    <a:pos x="123" y="4"/>
                  </a:cxn>
                  <a:cxn ang="0">
                    <a:pos x="140" y="11"/>
                  </a:cxn>
                  <a:cxn ang="0">
                    <a:pos x="156" y="21"/>
                  </a:cxn>
                  <a:cxn ang="0">
                    <a:pos x="169" y="34"/>
                  </a:cxn>
                  <a:cxn ang="0">
                    <a:pos x="178" y="50"/>
                  </a:cxn>
                  <a:cxn ang="0">
                    <a:pos x="185" y="67"/>
                  </a:cxn>
                  <a:cxn ang="0">
                    <a:pos x="189" y="85"/>
                  </a:cxn>
                  <a:cxn ang="0">
                    <a:pos x="189" y="105"/>
                  </a:cxn>
                  <a:cxn ang="0">
                    <a:pos x="185" y="124"/>
                  </a:cxn>
                  <a:cxn ang="0">
                    <a:pos x="178" y="141"/>
                  </a:cxn>
                  <a:cxn ang="0">
                    <a:pos x="169" y="157"/>
                  </a:cxn>
                  <a:cxn ang="0">
                    <a:pos x="156" y="170"/>
                  </a:cxn>
                  <a:cxn ang="0">
                    <a:pos x="140" y="181"/>
                  </a:cxn>
                  <a:cxn ang="0">
                    <a:pos x="123" y="187"/>
                  </a:cxn>
                  <a:cxn ang="0">
                    <a:pos x="105" y="190"/>
                  </a:cxn>
                  <a:cxn ang="0">
                    <a:pos x="83" y="190"/>
                  </a:cxn>
                  <a:cxn ang="0">
                    <a:pos x="59" y="184"/>
                  </a:cxn>
                  <a:cxn ang="0">
                    <a:pos x="37" y="173"/>
                  </a:cxn>
                  <a:cxn ang="0">
                    <a:pos x="19" y="156"/>
                  </a:cxn>
                  <a:cxn ang="0">
                    <a:pos x="7" y="135"/>
                  </a:cxn>
                  <a:cxn ang="0">
                    <a:pos x="2" y="109"/>
                  </a:cxn>
                  <a:cxn ang="0">
                    <a:pos x="50" y="96"/>
                  </a:cxn>
                  <a:cxn ang="0">
                    <a:pos x="54" y="119"/>
                  </a:cxn>
                  <a:cxn ang="0">
                    <a:pos x="63" y="137"/>
                  </a:cxn>
                  <a:cxn ang="0">
                    <a:pos x="78" y="148"/>
                  </a:cxn>
                  <a:cxn ang="0">
                    <a:pos x="95" y="152"/>
                  </a:cxn>
                  <a:cxn ang="0">
                    <a:pos x="113" y="148"/>
                  </a:cxn>
                  <a:cxn ang="0">
                    <a:pos x="127" y="137"/>
                  </a:cxn>
                  <a:cxn ang="0">
                    <a:pos x="136" y="119"/>
                  </a:cxn>
                  <a:cxn ang="0">
                    <a:pos x="139" y="96"/>
                  </a:cxn>
                  <a:cxn ang="0">
                    <a:pos x="136" y="72"/>
                  </a:cxn>
                  <a:cxn ang="0">
                    <a:pos x="127" y="54"/>
                  </a:cxn>
                  <a:cxn ang="0">
                    <a:pos x="113" y="43"/>
                  </a:cxn>
                  <a:cxn ang="0">
                    <a:pos x="95" y="39"/>
                  </a:cxn>
                  <a:cxn ang="0">
                    <a:pos x="78" y="43"/>
                  </a:cxn>
                  <a:cxn ang="0">
                    <a:pos x="63" y="54"/>
                  </a:cxn>
                  <a:cxn ang="0">
                    <a:pos x="54" y="72"/>
                  </a:cxn>
                  <a:cxn ang="0">
                    <a:pos x="50" y="96"/>
                  </a:cxn>
                </a:cxnLst>
                <a:rect l="0" t="0" r="r" b="b"/>
                <a:pathLst>
                  <a:path w="189" h="191">
                    <a:moveTo>
                      <a:pt x="0" y="93"/>
                    </a:moveTo>
                    <a:lnTo>
                      <a:pt x="2" y="81"/>
                    </a:lnTo>
                    <a:lnTo>
                      <a:pt x="4" y="69"/>
                    </a:lnTo>
                    <a:lnTo>
                      <a:pt x="7" y="58"/>
                    </a:lnTo>
                    <a:lnTo>
                      <a:pt x="12" y="47"/>
                    </a:lnTo>
                    <a:lnTo>
                      <a:pt x="19" y="37"/>
                    </a:lnTo>
                    <a:lnTo>
                      <a:pt x="27" y="26"/>
                    </a:lnTo>
                    <a:lnTo>
                      <a:pt x="36" y="18"/>
                    </a:lnTo>
                    <a:lnTo>
                      <a:pt x="46" y="12"/>
                    </a:lnTo>
                    <a:lnTo>
                      <a:pt x="58" y="7"/>
                    </a:lnTo>
                    <a:lnTo>
                      <a:pt x="70" y="4"/>
                    </a:lnTo>
                    <a:lnTo>
                      <a:pt x="81" y="1"/>
                    </a:lnTo>
                    <a:lnTo>
                      <a:pt x="95" y="0"/>
                    </a:lnTo>
                    <a:lnTo>
                      <a:pt x="105" y="1"/>
                    </a:lnTo>
                    <a:lnTo>
                      <a:pt x="114" y="3"/>
                    </a:lnTo>
                    <a:lnTo>
                      <a:pt x="123" y="4"/>
                    </a:lnTo>
                    <a:lnTo>
                      <a:pt x="132" y="7"/>
                    </a:lnTo>
                    <a:lnTo>
                      <a:pt x="140" y="11"/>
                    </a:lnTo>
                    <a:lnTo>
                      <a:pt x="148" y="16"/>
                    </a:lnTo>
                    <a:lnTo>
                      <a:pt x="156" y="21"/>
                    </a:lnTo>
                    <a:lnTo>
                      <a:pt x="163" y="28"/>
                    </a:lnTo>
                    <a:lnTo>
                      <a:pt x="169" y="34"/>
                    </a:lnTo>
                    <a:lnTo>
                      <a:pt x="174" y="42"/>
                    </a:lnTo>
                    <a:lnTo>
                      <a:pt x="178" y="50"/>
                    </a:lnTo>
                    <a:lnTo>
                      <a:pt x="182" y="58"/>
                    </a:lnTo>
                    <a:lnTo>
                      <a:pt x="185" y="67"/>
                    </a:lnTo>
                    <a:lnTo>
                      <a:pt x="187" y="76"/>
                    </a:lnTo>
                    <a:lnTo>
                      <a:pt x="189" y="85"/>
                    </a:lnTo>
                    <a:lnTo>
                      <a:pt x="189" y="96"/>
                    </a:lnTo>
                    <a:lnTo>
                      <a:pt x="189" y="105"/>
                    </a:lnTo>
                    <a:lnTo>
                      <a:pt x="187" y="115"/>
                    </a:lnTo>
                    <a:lnTo>
                      <a:pt x="185" y="124"/>
                    </a:lnTo>
                    <a:lnTo>
                      <a:pt x="182" y="132"/>
                    </a:lnTo>
                    <a:lnTo>
                      <a:pt x="178" y="141"/>
                    </a:lnTo>
                    <a:lnTo>
                      <a:pt x="174" y="149"/>
                    </a:lnTo>
                    <a:lnTo>
                      <a:pt x="169" y="157"/>
                    </a:lnTo>
                    <a:lnTo>
                      <a:pt x="163" y="164"/>
                    </a:lnTo>
                    <a:lnTo>
                      <a:pt x="156" y="170"/>
                    </a:lnTo>
                    <a:lnTo>
                      <a:pt x="148" y="175"/>
                    </a:lnTo>
                    <a:lnTo>
                      <a:pt x="140" y="181"/>
                    </a:lnTo>
                    <a:lnTo>
                      <a:pt x="132" y="183"/>
                    </a:lnTo>
                    <a:lnTo>
                      <a:pt x="123" y="187"/>
                    </a:lnTo>
                    <a:lnTo>
                      <a:pt x="114" y="188"/>
                    </a:lnTo>
                    <a:lnTo>
                      <a:pt x="105" y="190"/>
                    </a:lnTo>
                    <a:lnTo>
                      <a:pt x="95" y="191"/>
                    </a:lnTo>
                    <a:lnTo>
                      <a:pt x="83" y="190"/>
                    </a:lnTo>
                    <a:lnTo>
                      <a:pt x="71" y="187"/>
                    </a:lnTo>
                    <a:lnTo>
                      <a:pt x="59" y="184"/>
                    </a:lnTo>
                    <a:lnTo>
                      <a:pt x="47" y="179"/>
                    </a:lnTo>
                    <a:lnTo>
                      <a:pt x="37" y="173"/>
                    </a:lnTo>
                    <a:lnTo>
                      <a:pt x="27" y="165"/>
                    </a:lnTo>
                    <a:lnTo>
                      <a:pt x="19" y="156"/>
                    </a:lnTo>
                    <a:lnTo>
                      <a:pt x="12" y="147"/>
                    </a:lnTo>
                    <a:lnTo>
                      <a:pt x="7" y="135"/>
                    </a:lnTo>
                    <a:lnTo>
                      <a:pt x="4" y="122"/>
                    </a:lnTo>
                    <a:lnTo>
                      <a:pt x="2" y="109"/>
                    </a:lnTo>
                    <a:lnTo>
                      <a:pt x="0" y="93"/>
                    </a:lnTo>
                    <a:close/>
                    <a:moveTo>
                      <a:pt x="50" y="96"/>
                    </a:moveTo>
                    <a:lnTo>
                      <a:pt x="51" y="109"/>
                    </a:lnTo>
                    <a:lnTo>
                      <a:pt x="54" y="119"/>
                    </a:lnTo>
                    <a:lnTo>
                      <a:pt x="58" y="130"/>
                    </a:lnTo>
                    <a:lnTo>
                      <a:pt x="63" y="137"/>
                    </a:lnTo>
                    <a:lnTo>
                      <a:pt x="70" y="143"/>
                    </a:lnTo>
                    <a:lnTo>
                      <a:pt x="78" y="148"/>
                    </a:lnTo>
                    <a:lnTo>
                      <a:pt x="85" y="150"/>
                    </a:lnTo>
                    <a:lnTo>
                      <a:pt x="95" y="152"/>
                    </a:lnTo>
                    <a:lnTo>
                      <a:pt x="104" y="150"/>
                    </a:lnTo>
                    <a:lnTo>
                      <a:pt x="113" y="148"/>
                    </a:lnTo>
                    <a:lnTo>
                      <a:pt x="119" y="143"/>
                    </a:lnTo>
                    <a:lnTo>
                      <a:pt x="127" y="137"/>
                    </a:lnTo>
                    <a:lnTo>
                      <a:pt x="132" y="130"/>
                    </a:lnTo>
                    <a:lnTo>
                      <a:pt x="136" y="119"/>
                    </a:lnTo>
                    <a:lnTo>
                      <a:pt x="139" y="109"/>
                    </a:lnTo>
                    <a:lnTo>
                      <a:pt x="139" y="96"/>
                    </a:lnTo>
                    <a:lnTo>
                      <a:pt x="139" y="82"/>
                    </a:lnTo>
                    <a:lnTo>
                      <a:pt x="136" y="72"/>
                    </a:lnTo>
                    <a:lnTo>
                      <a:pt x="132" y="62"/>
                    </a:lnTo>
                    <a:lnTo>
                      <a:pt x="127" y="54"/>
                    </a:lnTo>
                    <a:lnTo>
                      <a:pt x="119" y="48"/>
                    </a:lnTo>
                    <a:lnTo>
                      <a:pt x="113" y="43"/>
                    </a:lnTo>
                    <a:lnTo>
                      <a:pt x="104" y="41"/>
                    </a:lnTo>
                    <a:lnTo>
                      <a:pt x="95" y="39"/>
                    </a:lnTo>
                    <a:lnTo>
                      <a:pt x="85" y="41"/>
                    </a:lnTo>
                    <a:lnTo>
                      <a:pt x="78" y="43"/>
                    </a:lnTo>
                    <a:lnTo>
                      <a:pt x="70" y="48"/>
                    </a:lnTo>
                    <a:lnTo>
                      <a:pt x="63" y="54"/>
                    </a:lnTo>
                    <a:lnTo>
                      <a:pt x="58" y="62"/>
                    </a:lnTo>
                    <a:lnTo>
                      <a:pt x="54" y="72"/>
                    </a:lnTo>
                    <a:lnTo>
                      <a:pt x="51" y="82"/>
                    </a:lnTo>
                    <a:lnTo>
                      <a:pt x="50" y="96"/>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81" name="Freeform 209"/>
              <p:cNvSpPr>
                <a:spLocks/>
              </p:cNvSpPr>
              <p:nvPr/>
            </p:nvSpPr>
            <p:spPr bwMode="auto">
              <a:xfrm>
                <a:off x="3907" y="3401"/>
                <a:ext cx="41" cy="46"/>
              </a:xfrm>
              <a:custGeom>
                <a:avLst/>
                <a:gdLst/>
                <a:ahLst/>
                <a:cxnLst>
                  <a:cxn ang="0">
                    <a:pos x="166" y="186"/>
                  </a:cxn>
                  <a:cxn ang="0">
                    <a:pos x="117" y="186"/>
                  </a:cxn>
                  <a:cxn ang="0">
                    <a:pos x="117" y="94"/>
                  </a:cxn>
                  <a:cxn ang="0">
                    <a:pos x="117" y="69"/>
                  </a:cxn>
                  <a:cxn ang="0">
                    <a:pos x="115" y="55"/>
                  </a:cxn>
                  <a:cxn ang="0">
                    <a:pos x="113" y="51"/>
                  </a:cxn>
                  <a:cxn ang="0">
                    <a:pos x="111" y="48"/>
                  </a:cxn>
                  <a:cxn ang="0">
                    <a:pos x="108" y="45"/>
                  </a:cxn>
                  <a:cxn ang="0">
                    <a:pos x="104" y="42"/>
                  </a:cxn>
                  <a:cxn ang="0">
                    <a:pos x="100" y="41"/>
                  </a:cxn>
                  <a:cxn ang="0">
                    <a:pos x="96" y="38"/>
                  </a:cxn>
                  <a:cxn ang="0">
                    <a:pos x="93" y="38"/>
                  </a:cxn>
                  <a:cxn ang="0">
                    <a:pos x="87" y="37"/>
                  </a:cxn>
                  <a:cxn ang="0">
                    <a:pos x="82" y="38"/>
                  </a:cxn>
                  <a:cxn ang="0">
                    <a:pos x="76" y="39"/>
                  </a:cxn>
                  <a:cxn ang="0">
                    <a:pos x="70" y="41"/>
                  </a:cxn>
                  <a:cxn ang="0">
                    <a:pos x="65" y="45"/>
                  </a:cxn>
                  <a:cxn ang="0">
                    <a:pos x="61" y="48"/>
                  </a:cxn>
                  <a:cxn ang="0">
                    <a:pos x="57" y="52"/>
                  </a:cxn>
                  <a:cxn ang="0">
                    <a:pos x="53" y="58"/>
                  </a:cxn>
                  <a:cxn ang="0">
                    <a:pos x="52" y="63"/>
                  </a:cxn>
                  <a:cxn ang="0">
                    <a:pos x="51" y="69"/>
                  </a:cxn>
                  <a:cxn ang="0">
                    <a:pos x="49" y="79"/>
                  </a:cxn>
                  <a:cxn ang="0">
                    <a:pos x="48" y="90"/>
                  </a:cxn>
                  <a:cxn ang="0">
                    <a:pos x="48" y="105"/>
                  </a:cxn>
                  <a:cxn ang="0">
                    <a:pos x="48" y="186"/>
                  </a:cxn>
                  <a:cxn ang="0">
                    <a:pos x="0" y="186"/>
                  </a:cxn>
                  <a:cxn ang="0">
                    <a:pos x="0" y="5"/>
                  </a:cxn>
                  <a:cxn ang="0">
                    <a:pos x="44" y="5"/>
                  </a:cxn>
                  <a:cxn ang="0">
                    <a:pos x="44" y="31"/>
                  </a:cxn>
                  <a:cxn ang="0">
                    <a:pos x="51" y="24"/>
                  </a:cxn>
                  <a:cxn ang="0">
                    <a:pos x="57" y="18"/>
                  </a:cxn>
                  <a:cxn ang="0">
                    <a:pos x="64" y="13"/>
                  </a:cxn>
                  <a:cxn ang="0">
                    <a:pos x="72" y="8"/>
                  </a:cxn>
                  <a:cxn ang="0">
                    <a:pos x="79" y="5"/>
                  </a:cxn>
                  <a:cxn ang="0">
                    <a:pos x="87" y="3"/>
                  </a:cxn>
                  <a:cxn ang="0">
                    <a:pos x="96" y="1"/>
                  </a:cxn>
                  <a:cxn ang="0">
                    <a:pos x="104" y="0"/>
                  </a:cxn>
                  <a:cxn ang="0">
                    <a:pos x="112" y="1"/>
                  </a:cxn>
                  <a:cxn ang="0">
                    <a:pos x="120" y="1"/>
                  </a:cxn>
                  <a:cxn ang="0">
                    <a:pos x="127" y="4"/>
                  </a:cxn>
                  <a:cxn ang="0">
                    <a:pos x="134" y="7"/>
                  </a:cxn>
                  <a:cxn ang="0">
                    <a:pos x="140" y="9"/>
                  </a:cxn>
                  <a:cxn ang="0">
                    <a:pos x="146" y="13"/>
                  </a:cxn>
                  <a:cxn ang="0">
                    <a:pos x="150" y="17"/>
                  </a:cxn>
                  <a:cxn ang="0">
                    <a:pos x="154" y="21"/>
                  </a:cxn>
                  <a:cxn ang="0">
                    <a:pos x="159" y="30"/>
                  </a:cxn>
                  <a:cxn ang="0">
                    <a:pos x="163" y="41"/>
                  </a:cxn>
                  <a:cxn ang="0">
                    <a:pos x="166" y="55"/>
                  </a:cxn>
                  <a:cxn ang="0">
                    <a:pos x="166" y="73"/>
                  </a:cxn>
                  <a:cxn ang="0">
                    <a:pos x="166" y="186"/>
                  </a:cxn>
                </a:cxnLst>
                <a:rect l="0" t="0" r="r" b="b"/>
                <a:pathLst>
                  <a:path w="166" h="186">
                    <a:moveTo>
                      <a:pt x="166" y="186"/>
                    </a:moveTo>
                    <a:lnTo>
                      <a:pt x="117" y="186"/>
                    </a:lnTo>
                    <a:lnTo>
                      <a:pt x="117" y="94"/>
                    </a:lnTo>
                    <a:lnTo>
                      <a:pt x="117" y="69"/>
                    </a:lnTo>
                    <a:lnTo>
                      <a:pt x="115" y="55"/>
                    </a:lnTo>
                    <a:lnTo>
                      <a:pt x="113" y="51"/>
                    </a:lnTo>
                    <a:lnTo>
                      <a:pt x="111" y="48"/>
                    </a:lnTo>
                    <a:lnTo>
                      <a:pt x="108" y="45"/>
                    </a:lnTo>
                    <a:lnTo>
                      <a:pt x="104" y="42"/>
                    </a:lnTo>
                    <a:lnTo>
                      <a:pt x="100" y="41"/>
                    </a:lnTo>
                    <a:lnTo>
                      <a:pt x="96" y="38"/>
                    </a:lnTo>
                    <a:lnTo>
                      <a:pt x="93" y="38"/>
                    </a:lnTo>
                    <a:lnTo>
                      <a:pt x="87" y="37"/>
                    </a:lnTo>
                    <a:lnTo>
                      <a:pt x="82" y="38"/>
                    </a:lnTo>
                    <a:lnTo>
                      <a:pt x="76" y="39"/>
                    </a:lnTo>
                    <a:lnTo>
                      <a:pt x="70" y="41"/>
                    </a:lnTo>
                    <a:lnTo>
                      <a:pt x="65" y="45"/>
                    </a:lnTo>
                    <a:lnTo>
                      <a:pt x="61" y="48"/>
                    </a:lnTo>
                    <a:lnTo>
                      <a:pt x="57" y="52"/>
                    </a:lnTo>
                    <a:lnTo>
                      <a:pt x="53" y="58"/>
                    </a:lnTo>
                    <a:lnTo>
                      <a:pt x="52" y="63"/>
                    </a:lnTo>
                    <a:lnTo>
                      <a:pt x="51" y="69"/>
                    </a:lnTo>
                    <a:lnTo>
                      <a:pt x="49" y="79"/>
                    </a:lnTo>
                    <a:lnTo>
                      <a:pt x="48" y="90"/>
                    </a:lnTo>
                    <a:lnTo>
                      <a:pt x="48" y="105"/>
                    </a:lnTo>
                    <a:lnTo>
                      <a:pt x="48" y="186"/>
                    </a:lnTo>
                    <a:lnTo>
                      <a:pt x="0" y="186"/>
                    </a:lnTo>
                    <a:lnTo>
                      <a:pt x="0" y="5"/>
                    </a:lnTo>
                    <a:lnTo>
                      <a:pt x="44" y="5"/>
                    </a:lnTo>
                    <a:lnTo>
                      <a:pt x="44" y="31"/>
                    </a:lnTo>
                    <a:lnTo>
                      <a:pt x="51" y="24"/>
                    </a:lnTo>
                    <a:lnTo>
                      <a:pt x="57" y="18"/>
                    </a:lnTo>
                    <a:lnTo>
                      <a:pt x="64" y="13"/>
                    </a:lnTo>
                    <a:lnTo>
                      <a:pt x="72" y="8"/>
                    </a:lnTo>
                    <a:lnTo>
                      <a:pt x="79" y="5"/>
                    </a:lnTo>
                    <a:lnTo>
                      <a:pt x="87" y="3"/>
                    </a:lnTo>
                    <a:lnTo>
                      <a:pt x="96" y="1"/>
                    </a:lnTo>
                    <a:lnTo>
                      <a:pt x="104" y="0"/>
                    </a:lnTo>
                    <a:lnTo>
                      <a:pt x="112" y="1"/>
                    </a:lnTo>
                    <a:lnTo>
                      <a:pt x="120" y="1"/>
                    </a:lnTo>
                    <a:lnTo>
                      <a:pt x="127" y="4"/>
                    </a:lnTo>
                    <a:lnTo>
                      <a:pt x="134" y="7"/>
                    </a:lnTo>
                    <a:lnTo>
                      <a:pt x="140" y="9"/>
                    </a:lnTo>
                    <a:lnTo>
                      <a:pt x="146" y="13"/>
                    </a:lnTo>
                    <a:lnTo>
                      <a:pt x="150" y="17"/>
                    </a:lnTo>
                    <a:lnTo>
                      <a:pt x="154" y="21"/>
                    </a:lnTo>
                    <a:lnTo>
                      <a:pt x="159" y="30"/>
                    </a:lnTo>
                    <a:lnTo>
                      <a:pt x="163" y="41"/>
                    </a:lnTo>
                    <a:lnTo>
                      <a:pt x="166" y="55"/>
                    </a:lnTo>
                    <a:lnTo>
                      <a:pt x="166" y="73"/>
                    </a:lnTo>
                    <a:lnTo>
                      <a:pt x="166" y="186"/>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82" name="Freeform 210"/>
              <p:cNvSpPr>
                <a:spLocks/>
              </p:cNvSpPr>
              <p:nvPr/>
            </p:nvSpPr>
            <p:spPr bwMode="auto">
              <a:xfrm>
                <a:off x="3956" y="3385"/>
                <a:ext cx="27" cy="63"/>
              </a:xfrm>
              <a:custGeom>
                <a:avLst/>
                <a:gdLst/>
                <a:ahLst/>
                <a:cxnLst>
                  <a:cxn ang="0">
                    <a:pos x="104" y="65"/>
                  </a:cxn>
                  <a:cxn ang="0">
                    <a:pos x="104" y="103"/>
                  </a:cxn>
                  <a:cxn ang="0">
                    <a:pos x="71" y="103"/>
                  </a:cxn>
                  <a:cxn ang="0">
                    <a:pos x="71" y="176"/>
                  </a:cxn>
                  <a:cxn ang="0">
                    <a:pos x="71" y="193"/>
                  </a:cxn>
                  <a:cxn ang="0">
                    <a:pos x="71" y="203"/>
                  </a:cxn>
                  <a:cxn ang="0">
                    <a:pos x="73" y="205"/>
                  </a:cxn>
                  <a:cxn ang="0">
                    <a:pos x="75" y="208"/>
                  </a:cxn>
                  <a:cxn ang="0">
                    <a:pos x="79" y="210"/>
                  </a:cxn>
                  <a:cxn ang="0">
                    <a:pos x="85" y="210"/>
                  </a:cxn>
                  <a:cxn ang="0">
                    <a:pos x="92" y="209"/>
                  </a:cxn>
                  <a:cxn ang="0">
                    <a:pos x="104" y="207"/>
                  </a:cxn>
                  <a:cxn ang="0">
                    <a:pos x="108" y="243"/>
                  </a:cxn>
                  <a:cxn ang="0">
                    <a:pos x="99" y="247"/>
                  </a:cxn>
                  <a:cxn ang="0">
                    <a:pos x="90" y="248"/>
                  </a:cxn>
                  <a:cxn ang="0">
                    <a:pos x="81" y="250"/>
                  </a:cxn>
                  <a:cxn ang="0">
                    <a:pos x="70" y="251"/>
                  </a:cxn>
                  <a:cxn ang="0">
                    <a:pos x="57" y="250"/>
                  </a:cxn>
                  <a:cxn ang="0">
                    <a:pos x="47" y="246"/>
                  </a:cxn>
                  <a:cxn ang="0">
                    <a:pos x="41" y="243"/>
                  </a:cxn>
                  <a:cxn ang="0">
                    <a:pos x="37" y="241"/>
                  </a:cxn>
                  <a:cxn ang="0">
                    <a:pos x="34" y="238"/>
                  </a:cxn>
                  <a:cxn ang="0">
                    <a:pos x="31" y="235"/>
                  </a:cxn>
                  <a:cxn ang="0">
                    <a:pos x="27" y="226"/>
                  </a:cxn>
                  <a:cxn ang="0">
                    <a:pos x="24" y="216"/>
                  </a:cxn>
                  <a:cxn ang="0">
                    <a:pos x="23" y="204"/>
                  </a:cxn>
                  <a:cxn ang="0">
                    <a:pos x="22" y="182"/>
                  </a:cxn>
                  <a:cxn ang="0">
                    <a:pos x="22" y="103"/>
                  </a:cxn>
                  <a:cxn ang="0">
                    <a:pos x="0" y="103"/>
                  </a:cxn>
                  <a:cxn ang="0">
                    <a:pos x="0" y="65"/>
                  </a:cxn>
                  <a:cxn ang="0">
                    <a:pos x="22" y="65"/>
                  </a:cxn>
                  <a:cxn ang="0">
                    <a:pos x="22" y="29"/>
                  </a:cxn>
                  <a:cxn ang="0">
                    <a:pos x="71" y="0"/>
                  </a:cxn>
                  <a:cxn ang="0">
                    <a:pos x="71" y="65"/>
                  </a:cxn>
                  <a:cxn ang="0">
                    <a:pos x="104" y="65"/>
                  </a:cxn>
                </a:cxnLst>
                <a:rect l="0" t="0" r="r" b="b"/>
                <a:pathLst>
                  <a:path w="108" h="251">
                    <a:moveTo>
                      <a:pt x="104" y="65"/>
                    </a:moveTo>
                    <a:lnTo>
                      <a:pt x="104" y="103"/>
                    </a:lnTo>
                    <a:lnTo>
                      <a:pt x="71" y="103"/>
                    </a:lnTo>
                    <a:lnTo>
                      <a:pt x="71" y="176"/>
                    </a:lnTo>
                    <a:lnTo>
                      <a:pt x="71" y="193"/>
                    </a:lnTo>
                    <a:lnTo>
                      <a:pt x="71" y="203"/>
                    </a:lnTo>
                    <a:lnTo>
                      <a:pt x="73" y="205"/>
                    </a:lnTo>
                    <a:lnTo>
                      <a:pt x="75" y="208"/>
                    </a:lnTo>
                    <a:lnTo>
                      <a:pt x="79" y="210"/>
                    </a:lnTo>
                    <a:lnTo>
                      <a:pt x="85" y="210"/>
                    </a:lnTo>
                    <a:lnTo>
                      <a:pt x="92" y="209"/>
                    </a:lnTo>
                    <a:lnTo>
                      <a:pt x="104" y="207"/>
                    </a:lnTo>
                    <a:lnTo>
                      <a:pt x="108" y="243"/>
                    </a:lnTo>
                    <a:lnTo>
                      <a:pt x="99" y="247"/>
                    </a:lnTo>
                    <a:lnTo>
                      <a:pt x="90" y="248"/>
                    </a:lnTo>
                    <a:lnTo>
                      <a:pt x="81" y="250"/>
                    </a:lnTo>
                    <a:lnTo>
                      <a:pt x="70" y="251"/>
                    </a:lnTo>
                    <a:lnTo>
                      <a:pt x="57" y="250"/>
                    </a:lnTo>
                    <a:lnTo>
                      <a:pt x="47" y="246"/>
                    </a:lnTo>
                    <a:lnTo>
                      <a:pt x="41" y="243"/>
                    </a:lnTo>
                    <a:lnTo>
                      <a:pt x="37" y="241"/>
                    </a:lnTo>
                    <a:lnTo>
                      <a:pt x="34" y="238"/>
                    </a:lnTo>
                    <a:lnTo>
                      <a:pt x="31" y="235"/>
                    </a:lnTo>
                    <a:lnTo>
                      <a:pt x="27" y="226"/>
                    </a:lnTo>
                    <a:lnTo>
                      <a:pt x="24" y="216"/>
                    </a:lnTo>
                    <a:lnTo>
                      <a:pt x="23" y="204"/>
                    </a:lnTo>
                    <a:lnTo>
                      <a:pt x="22" y="182"/>
                    </a:lnTo>
                    <a:lnTo>
                      <a:pt x="22" y="103"/>
                    </a:lnTo>
                    <a:lnTo>
                      <a:pt x="0" y="103"/>
                    </a:lnTo>
                    <a:lnTo>
                      <a:pt x="0" y="65"/>
                    </a:lnTo>
                    <a:lnTo>
                      <a:pt x="22" y="65"/>
                    </a:lnTo>
                    <a:lnTo>
                      <a:pt x="22" y="29"/>
                    </a:lnTo>
                    <a:lnTo>
                      <a:pt x="71" y="0"/>
                    </a:lnTo>
                    <a:lnTo>
                      <a:pt x="71" y="65"/>
                    </a:lnTo>
                    <a:lnTo>
                      <a:pt x="104" y="65"/>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83" name="Freeform 211"/>
              <p:cNvSpPr>
                <a:spLocks/>
              </p:cNvSpPr>
              <p:nvPr/>
            </p:nvSpPr>
            <p:spPr bwMode="auto">
              <a:xfrm>
                <a:off x="3990" y="3401"/>
                <a:ext cx="29" cy="46"/>
              </a:xfrm>
              <a:custGeom>
                <a:avLst/>
                <a:gdLst/>
                <a:ahLst/>
                <a:cxnLst>
                  <a:cxn ang="0">
                    <a:pos x="48" y="186"/>
                  </a:cxn>
                  <a:cxn ang="0">
                    <a:pos x="0" y="186"/>
                  </a:cxn>
                  <a:cxn ang="0">
                    <a:pos x="0" y="5"/>
                  </a:cxn>
                  <a:cxn ang="0">
                    <a:pos x="44" y="5"/>
                  </a:cxn>
                  <a:cxn ang="0">
                    <a:pos x="44" y="30"/>
                  </a:cxn>
                  <a:cxn ang="0">
                    <a:pos x="49" y="22"/>
                  </a:cxn>
                  <a:cxn ang="0">
                    <a:pos x="54" y="16"/>
                  </a:cxn>
                  <a:cxn ang="0">
                    <a:pos x="60" y="11"/>
                  </a:cxn>
                  <a:cxn ang="0">
                    <a:pos x="65" y="7"/>
                  </a:cxn>
                  <a:cxn ang="0">
                    <a:pos x="70" y="4"/>
                  </a:cxn>
                  <a:cxn ang="0">
                    <a:pos x="74" y="1"/>
                  </a:cxn>
                  <a:cxn ang="0">
                    <a:pos x="81" y="1"/>
                  </a:cxn>
                  <a:cxn ang="0">
                    <a:pos x="86" y="0"/>
                  </a:cxn>
                  <a:cxn ang="0">
                    <a:pos x="94" y="1"/>
                  </a:cxn>
                  <a:cxn ang="0">
                    <a:pos x="102" y="3"/>
                  </a:cxn>
                  <a:cxn ang="0">
                    <a:pos x="109" y="5"/>
                  </a:cxn>
                  <a:cxn ang="0">
                    <a:pos x="117" y="9"/>
                  </a:cxn>
                  <a:cxn ang="0">
                    <a:pos x="103" y="51"/>
                  </a:cxn>
                  <a:cxn ang="0">
                    <a:pos x="96" y="48"/>
                  </a:cxn>
                  <a:cxn ang="0">
                    <a:pos x="91" y="46"/>
                  </a:cxn>
                  <a:cxn ang="0">
                    <a:pos x="86" y="45"/>
                  </a:cxn>
                  <a:cxn ang="0">
                    <a:pos x="79" y="43"/>
                  </a:cxn>
                  <a:cxn ang="0">
                    <a:pos x="75" y="45"/>
                  </a:cxn>
                  <a:cxn ang="0">
                    <a:pos x="70" y="45"/>
                  </a:cxn>
                  <a:cxn ang="0">
                    <a:pos x="66" y="47"/>
                  </a:cxn>
                  <a:cxn ang="0">
                    <a:pos x="62" y="50"/>
                  </a:cxn>
                  <a:cxn ang="0">
                    <a:pos x="60" y="52"/>
                  </a:cxn>
                  <a:cxn ang="0">
                    <a:pos x="57" y="58"/>
                  </a:cxn>
                  <a:cxn ang="0">
                    <a:pos x="54" y="63"/>
                  </a:cxn>
                  <a:cxn ang="0">
                    <a:pos x="52" y="69"/>
                  </a:cxn>
                  <a:cxn ang="0">
                    <a:pos x="49" y="79"/>
                  </a:cxn>
                  <a:cxn ang="0">
                    <a:pos x="49" y="92"/>
                  </a:cxn>
                  <a:cxn ang="0">
                    <a:pos x="48" y="109"/>
                  </a:cxn>
                  <a:cxn ang="0">
                    <a:pos x="48" y="131"/>
                  </a:cxn>
                  <a:cxn ang="0">
                    <a:pos x="48" y="186"/>
                  </a:cxn>
                </a:cxnLst>
                <a:rect l="0" t="0" r="r" b="b"/>
                <a:pathLst>
                  <a:path w="117" h="186">
                    <a:moveTo>
                      <a:pt x="48" y="186"/>
                    </a:moveTo>
                    <a:lnTo>
                      <a:pt x="0" y="186"/>
                    </a:lnTo>
                    <a:lnTo>
                      <a:pt x="0" y="5"/>
                    </a:lnTo>
                    <a:lnTo>
                      <a:pt x="44" y="5"/>
                    </a:lnTo>
                    <a:lnTo>
                      <a:pt x="44" y="30"/>
                    </a:lnTo>
                    <a:lnTo>
                      <a:pt x="49" y="22"/>
                    </a:lnTo>
                    <a:lnTo>
                      <a:pt x="54" y="16"/>
                    </a:lnTo>
                    <a:lnTo>
                      <a:pt x="60" y="11"/>
                    </a:lnTo>
                    <a:lnTo>
                      <a:pt x="65" y="7"/>
                    </a:lnTo>
                    <a:lnTo>
                      <a:pt x="70" y="4"/>
                    </a:lnTo>
                    <a:lnTo>
                      <a:pt x="74" y="1"/>
                    </a:lnTo>
                    <a:lnTo>
                      <a:pt x="81" y="1"/>
                    </a:lnTo>
                    <a:lnTo>
                      <a:pt x="86" y="0"/>
                    </a:lnTo>
                    <a:lnTo>
                      <a:pt x="94" y="1"/>
                    </a:lnTo>
                    <a:lnTo>
                      <a:pt x="102" y="3"/>
                    </a:lnTo>
                    <a:lnTo>
                      <a:pt x="109" y="5"/>
                    </a:lnTo>
                    <a:lnTo>
                      <a:pt x="117" y="9"/>
                    </a:lnTo>
                    <a:lnTo>
                      <a:pt x="103" y="51"/>
                    </a:lnTo>
                    <a:lnTo>
                      <a:pt x="96" y="48"/>
                    </a:lnTo>
                    <a:lnTo>
                      <a:pt x="91" y="46"/>
                    </a:lnTo>
                    <a:lnTo>
                      <a:pt x="86" y="45"/>
                    </a:lnTo>
                    <a:lnTo>
                      <a:pt x="79" y="43"/>
                    </a:lnTo>
                    <a:lnTo>
                      <a:pt x="75" y="45"/>
                    </a:lnTo>
                    <a:lnTo>
                      <a:pt x="70" y="45"/>
                    </a:lnTo>
                    <a:lnTo>
                      <a:pt x="66" y="47"/>
                    </a:lnTo>
                    <a:lnTo>
                      <a:pt x="62" y="50"/>
                    </a:lnTo>
                    <a:lnTo>
                      <a:pt x="60" y="52"/>
                    </a:lnTo>
                    <a:lnTo>
                      <a:pt x="57" y="58"/>
                    </a:lnTo>
                    <a:lnTo>
                      <a:pt x="54" y="63"/>
                    </a:lnTo>
                    <a:lnTo>
                      <a:pt x="52" y="69"/>
                    </a:lnTo>
                    <a:lnTo>
                      <a:pt x="49" y="79"/>
                    </a:lnTo>
                    <a:lnTo>
                      <a:pt x="49" y="92"/>
                    </a:lnTo>
                    <a:lnTo>
                      <a:pt x="48" y="109"/>
                    </a:lnTo>
                    <a:lnTo>
                      <a:pt x="48" y="131"/>
                    </a:lnTo>
                    <a:lnTo>
                      <a:pt x="48" y="186"/>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84" name="Freeform 212"/>
              <p:cNvSpPr>
                <a:spLocks noEditPoints="1"/>
              </p:cNvSpPr>
              <p:nvPr/>
            </p:nvSpPr>
            <p:spPr bwMode="auto">
              <a:xfrm>
                <a:off x="4022" y="3401"/>
                <a:ext cx="47" cy="47"/>
              </a:xfrm>
              <a:custGeom>
                <a:avLst/>
                <a:gdLst/>
                <a:ahLst/>
                <a:cxnLst>
                  <a:cxn ang="0">
                    <a:pos x="0" y="81"/>
                  </a:cxn>
                  <a:cxn ang="0">
                    <a:pos x="6" y="58"/>
                  </a:cxn>
                  <a:cxn ang="0">
                    <a:pos x="18" y="37"/>
                  </a:cxn>
                  <a:cxn ang="0">
                    <a:pos x="35" y="18"/>
                  </a:cxn>
                  <a:cxn ang="0">
                    <a:pos x="56" y="7"/>
                  </a:cxn>
                  <a:cxn ang="0">
                    <a:pos x="81" y="1"/>
                  </a:cxn>
                  <a:cxn ang="0">
                    <a:pos x="103" y="1"/>
                  </a:cxn>
                  <a:cxn ang="0">
                    <a:pos x="123" y="4"/>
                  </a:cxn>
                  <a:cxn ang="0">
                    <a:pos x="140" y="11"/>
                  </a:cxn>
                  <a:cxn ang="0">
                    <a:pos x="154" y="21"/>
                  </a:cxn>
                  <a:cxn ang="0">
                    <a:pos x="167" y="34"/>
                  </a:cxn>
                  <a:cxn ang="0">
                    <a:pos x="178" y="50"/>
                  </a:cxn>
                  <a:cxn ang="0">
                    <a:pos x="184" y="67"/>
                  </a:cxn>
                  <a:cxn ang="0">
                    <a:pos x="187" y="85"/>
                  </a:cxn>
                  <a:cxn ang="0">
                    <a:pos x="187" y="105"/>
                  </a:cxn>
                  <a:cxn ang="0">
                    <a:pos x="184" y="124"/>
                  </a:cxn>
                  <a:cxn ang="0">
                    <a:pos x="178" y="141"/>
                  </a:cxn>
                  <a:cxn ang="0">
                    <a:pos x="167" y="157"/>
                  </a:cxn>
                  <a:cxn ang="0">
                    <a:pos x="154" y="170"/>
                  </a:cxn>
                  <a:cxn ang="0">
                    <a:pos x="138" y="181"/>
                  </a:cxn>
                  <a:cxn ang="0">
                    <a:pos x="123" y="187"/>
                  </a:cxn>
                  <a:cxn ang="0">
                    <a:pos x="103" y="190"/>
                  </a:cxn>
                  <a:cxn ang="0">
                    <a:pos x="81" y="190"/>
                  </a:cxn>
                  <a:cxn ang="0">
                    <a:pos x="57" y="184"/>
                  </a:cxn>
                  <a:cxn ang="0">
                    <a:pos x="35" y="173"/>
                  </a:cxn>
                  <a:cxn ang="0">
                    <a:pos x="18" y="156"/>
                  </a:cxn>
                  <a:cxn ang="0">
                    <a:pos x="6" y="135"/>
                  </a:cxn>
                  <a:cxn ang="0">
                    <a:pos x="0" y="109"/>
                  </a:cxn>
                  <a:cxn ang="0">
                    <a:pos x="48" y="96"/>
                  </a:cxn>
                  <a:cxn ang="0">
                    <a:pos x="52" y="119"/>
                  </a:cxn>
                  <a:cxn ang="0">
                    <a:pos x="61" y="137"/>
                  </a:cxn>
                  <a:cxn ang="0">
                    <a:pos x="76" y="148"/>
                  </a:cxn>
                  <a:cxn ang="0">
                    <a:pos x="94" y="152"/>
                  </a:cxn>
                  <a:cxn ang="0">
                    <a:pos x="111" y="148"/>
                  </a:cxn>
                  <a:cxn ang="0">
                    <a:pos x="125" y="137"/>
                  </a:cxn>
                  <a:cxn ang="0">
                    <a:pos x="134" y="119"/>
                  </a:cxn>
                  <a:cxn ang="0">
                    <a:pos x="138" y="96"/>
                  </a:cxn>
                  <a:cxn ang="0">
                    <a:pos x="134" y="72"/>
                  </a:cxn>
                  <a:cxn ang="0">
                    <a:pos x="125" y="54"/>
                  </a:cxn>
                  <a:cxn ang="0">
                    <a:pos x="111" y="43"/>
                  </a:cxn>
                  <a:cxn ang="0">
                    <a:pos x="94" y="39"/>
                  </a:cxn>
                  <a:cxn ang="0">
                    <a:pos x="76" y="43"/>
                  </a:cxn>
                  <a:cxn ang="0">
                    <a:pos x="61" y="54"/>
                  </a:cxn>
                  <a:cxn ang="0">
                    <a:pos x="52" y="72"/>
                  </a:cxn>
                  <a:cxn ang="0">
                    <a:pos x="48" y="96"/>
                  </a:cxn>
                </a:cxnLst>
                <a:rect l="0" t="0" r="r" b="b"/>
                <a:pathLst>
                  <a:path w="188" h="191">
                    <a:moveTo>
                      <a:pt x="0" y="93"/>
                    </a:moveTo>
                    <a:lnTo>
                      <a:pt x="0" y="81"/>
                    </a:lnTo>
                    <a:lnTo>
                      <a:pt x="2" y="69"/>
                    </a:lnTo>
                    <a:lnTo>
                      <a:pt x="6" y="58"/>
                    </a:lnTo>
                    <a:lnTo>
                      <a:pt x="12" y="47"/>
                    </a:lnTo>
                    <a:lnTo>
                      <a:pt x="18" y="37"/>
                    </a:lnTo>
                    <a:lnTo>
                      <a:pt x="26" y="26"/>
                    </a:lnTo>
                    <a:lnTo>
                      <a:pt x="35" y="18"/>
                    </a:lnTo>
                    <a:lnTo>
                      <a:pt x="44" y="12"/>
                    </a:lnTo>
                    <a:lnTo>
                      <a:pt x="56" y="7"/>
                    </a:lnTo>
                    <a:lnTo>
                      <a:pt x="68" y="4"/>
                    </a:lnTo>
                    <a:lnTo>
                      <a:pt x="81" y="1"/>
                    </a:lnTo>
                    <a:lnTo>
                      <a:pt x="94" y="0"/>
                    </a:lnTo>
                    <a:lnTo>
                      <a:pt x="103" y="1"/>
                    </a:lnTo>
                    <a:lnTo>
                      <a:pt x="114" y="3"/>
                    </a:lnTo>
                    <a:lnTo>
                      <a:pt x="123" y="4"/>
                    </a:lnTo>
                    <a:lnTo>
                      <a:pt x="131" y="7"/>
                    </a:lnTo>
                    <a:lnTo>
                      <a:pt x="140" y="11"/>
                    </a:lnTo>
                    <a:lnTo>
                      <a:pt x="148" y="16"/>
                    </a:lnTo>
                    <a:lnTo>
                      <a:pt x="154" y="21"/>
                    </a:lnTo>
                    <a:lnTo>
                      <a:pt x="161" y="28"/>
                    </a:lnTo>
                    <a:lnTo>
                      <a:pt x="167" y="34"/>
                    </a:lnTo>
                    <a:lnTo>
                      <a:pt x="172" y="42"/>
                    </a:lnTo>
                    <a:lnTo>
                      <a:pt x="178" y="50"/>
                    </a:lnTo>
                    <a:lnTo>
                      <a:pt x="182" y="58"/>
                    </a:lnTo>
                    <a:lnTo>
                      <a:pt x="184" y="67"/>
                    </a:lnTo>
                    <a:lnTo>
                      <a:pt x="185" y="76"/>
                    </a:lnTo>
                    <a:lnTo>
                      <a:pt x="187" y="85"/>
                    </a:lnTo>
                    <a:lnTo>
                      <a:pt x="188" y="96"/>
                    </a:lnTo>
                    <a:lnTo>
                      <a:pt x="187" y="105"/>
                    </a:lnTo>
                    <a:lnTo>
                      <a:pt x="185" y="115"/>
                    </a:lnTo>
                    <a:lnTo>
                      <a:pt x="184" y="124"/>
                    </a:lnTo>
                    <a:lnTo>
                      <a:pt x="182" y="132"/>
                    </a:lnTo>
                    <a:lnTo>
                      <a:pt x="178" y="141"/>
                    </a:lnTo>
                    <a:lnTo>
                      <a:pt x="172" y="149"/>
                    </a:lnTo>
                    <a:lnTo>
                      <a:pt x="167" y="157"/>
                    </a:lnTo>
                    <a:lnTo>
                      <a:pt x="161" y="164"/>
                    </a:lnTo>
                    <a:lnTo>
                      <a:pt x="154" y="170"/>
                    </a:lnTo>
                    <a:lnTo>
                      <a:pt x="146" y="175"/>
                    </a:lnTo>
                    <a:lnTo>
                      <a:pt x="138" y="181"/>
                    </a:lnTo>
                    <a:lnTo>
                      <a:pt x="131" y="183"/>
                    </a:lnTo>
                    <a:lnTo>
                      <a:pt x="123" y="187"/>
                    </a:lnTo>
                    <a:lnTo>
                      <a:pt x="114" y="188"/>
                    </a:lnTo>
                    <a:lnTo>
                      <a:pt x="103" y="190"/>
                    </a:lnTo>
                    <a:lnTo>
                      <a:pt x="94" y="191"/>
                    </a:lnTo>
                    <a:lnTo>
                      <a:pt x="81" y="190"/>
                    </a:lnTo>
                    <a:lnTo>
                      <a:pt x="69" y="187"/>
                    </a:lnTo>
                    <a:lnTo>
                      <a:pt x="57" y="184"/>
                    </a:lnTo>
                    <a:lnTo>
                      <a:pt x="46" y="179"/>
                    </a:lnTo>
                    <a:lnTo>
                      <a:pt x="35" y="173"/>
                    </a:lnTo>
                    <a:lnTo>
                      <a:pt x="26" y="165"/>
                    </a:lnTo>
                    <a:lnTo>
                      <a:pt x="18" y="156"/>
                    </a:lnTo>
                    <a:lnTo>
                      <a:pt x="12" y="147"/>
                    </a:lnTo>
                    <a:lnTo>
                      <a:pt x="6" y="135"/>
                    </a:lnTo>
                    <a:lnTo>
                      <a:pt x="2" y="122"/>
                    </a:lnTo>
                    <a:lnTo>
                      <a:pt x="0" y="109"/>
                    </a:lnTo>
                    <a:lnTo>
                      <a:pt x="0" y="93"/>
                    </a:lnTo>
                    <a:close/>
                    <a:moveTo>
                      <a:pt x="48" y="96"/>
                    </a:moveTo>
                    <a:lnTo>
                      <a:pt x="49" y="109"/>
                    </a:lnTo>
                    <a:lnTo>
                      <a:pt x="52" y="119"/>
                    </a:lnTo>
                    <a:lnTo>
                      <a:pt x="56" y="130"/>
                    </a:lnTo>
                    <a:lnTo>
                      <a:pt x="61" y="137"/>
                    </a:lnTo>
                    <a:lnTo>
                      <a:pt x="69" y="143"/>
                    </a:lnTo>
                    <a:lnTo>
                      <a:pt x="76" y="148"/>
                    </a:lnTo>
                    <a:lnTo>
                      <a:pt x="85" y="150"/>
                    </a:lnTo>
                    <a:lnTo>
                      <a:pt x="94" y="152"/>
                    </a:lnTo>
                    <a:lnTo>
                      <a:pt x="103" y="150"/>
                    </a:lnTo>
                    <a:lnTo>
                      <a:pt x="111" y="148"/>
                    </a:lnTo>
                    <a:lnTo>
                      <a:pt x="119" y="143"/>
                    </a:lnTo>
                    <a:lnTo>
                      <a:pt x="125" y="137"/>
                    </a:lnTo>
                    <a:lnTo>
                      <a:pt x="131" y="130"/>
                    </a:lnTo>
                    <a:lnTo>
                      <a:pt x="134" y="119"/>
                    </a:lnTo>
                    <a:lnTo>
                      <a:pt x="137" y="109"/>
                    </a:lnTo>
                    <a:lnTo>
                      <a:pt x="138" y="96"/>
                    </a:lnTo>
                    <a:lnTo>
                      <a:pt x="137" y="82"/>
                    </a:lnTo>
                    <a:lnTo>
                      <a:pt x="134" y="72"/>
                    </a:lnTo>
                    <a:lnTo>
                      <a:pt x="131" y="62"/>
                    </a:lnTo>
                    <a:lnTo>
                      <a:pt x="125" y="54"/>
                    </a:lnTo>
                    <a:lnTo>
                      <a:pt x="119" y="48"/>
                    </a:lnTo>
                    <a:lnTo>
                      <a:pt x="111" y="43"/>
                    </a:lnTo>
                    <a:lnTo>
                      <a:pt x="103" y="41"/>
                    </a:lnTo>
                    <a:lnTo>
                      <a:pt x="94" y="39"/>
                    </a:lnTo>
                    <a:lnTo>
                      <a:pt x="85" y="41"/>
                    </a:lnTo>
                    <a:lnTo>
                      <a:pt x="76" y="43"/>
                    </a:lnTo>
                    <a:lnTo>
                      <a:pt x="69" y="48"/>
                    </a:lnTo>
                    <a:lnTo>
                      <a:pt x="61" y="54"/>
                    </a:lnTo>
                    <a:lnTo>
                      <a:pt x="56" y="62"/>
                    </a:lnTo>
                    <a:lnTo>
                      <a:pt x="52" y="72"/>
                    </a:lnTo>
                    <a:lnTo>
                      <a:pt x="49" y="82"/>
                    </a:lnTo>
                    <a:lnTo>
                      <a:pt x="48" y="96"/>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85" name="Rectangle 213"/>
              <p:cNvSpPr>
                <a:spLocks noChangeArrowheads="1"/>
              </p:cNvSpPr>
              <p:nvPr/>
            </p:nvSpPr>
            <p:spPr bwMode="auto">
              <a:xfrm>
                <a:off x="4078" y="3384"/>
                <a:ext cx="12" cy="63"/>
              </a:xfrm>
              <a:prstGeom prst="rect">
                <a:avLst/>
              </a:prstGeom>
              <a:solidFill>
                <a:srgbClr val="C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86" name="Rectangle 214"/>
              <p:cNvSpPr>
                <a:spLocks noChangeArrowheads="1"/>
              </p:cNvSpPr>
              <p:nvPr/>
            </p:nvSpPr>
            <p:spPr bwMode="auto">
              <a:xfrm>
                <a:off x="4102" y="3384"/>
                <a:ext cx="13" cy="63"/>
              </a:xfrm>
              <a:prstGeom prst="rect">
                <a:avLst/>
              </a:prstGeom>
              <a:solidFill>
                <a:srgbClr val="C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87" name="Freeform 215"/>
              <p:cNvSpPr>
                <a:spLocks noEditPoints="1"/>
              </p:cNvSpPr>
              <p:nvPr/>
            </p:nvSpPr>
            <p:spPr bwMode="auto">
              <a:xfrm>
                <a:off x="4123" y="3401"/>
                <a:ext cx="43" cy="47"/>
              </a:xfrm>
              <a:custGeom>
                <a:avLst/>
                <a:gdLst/>
                <a:ahLst/>
                <a:cxnLst>
                  <a:cxn ang="0">
                    <a:pos x="168" y="136"/>
                  </a:cxn>
                  <a:cxn ang="0">
                    <a:pos x="156" y="160"/>
                  </a:cxn>
                  <a:cxn ang="0">
                    <a:pos x="138" y="177"/>
                  </a:cxn>
                  <a:cxn ang="0">
                    <a:pos x="116" y="187"/>
                  </a:cxn>
                  <a:cxn ang="0">
                    <a:pos x="88" y="191"/>
                  </a:cxn>
                  <a:cxn ang="0">
                    <a:pos x="66" y="188"/>
                  </a:cxn>
                  <a:cxn ang="0">
                    <a:pos x="47" y="183"/>
                  </a:cxn>
                  <a:cxn ang="0">
                    <a:pos x="31" y="173"/>
                  </a:cxn>
                  <a:cxn ang="0">
                    <a:pos x="18" y="160"/>
                  </a:cxn>
                  <a:cxn ang="0">
                    <a:pos x="10" y="147"/>
                  </a:cxn>
                  <a:cxn ang="0">
                    <a:pos x="5" y="131"/>
                  </a:cxn>
                  <a:cxn ang="0">
                    <a:pos x="0" y="97"/>
                  </a:cxn>
                  <a:cxn ang="0">
                    <a:pos x="2" y="76"/>
                  </a:cxn>
                  <a:cxn ang="0">
                    <a:pos x="6" y="56"/>
                  </a:cxn>
                  <a:cxn ang="0">
                    <a:pos x="14" y="41"/>
                  </a:cxn>
                  <a:cxn ang="0">
                    <a:pos x="24" y="26"/>
                  </a:cxn>
                  <a:cxn ang="0">
                    <a:pos x="36" y="14"/>
                  </a:cxn>
                  <a:cxn ang="0">
                    <a:pos x="51" y="7"/>
                  </a:cxn>
                  <a:cxn ang="0">
                    <a:pos x="66" y="3"/>
                  </a:cxn>
                  <a:cxn ang="0">
                    <a:pos x="83" y="0"/>
                  </a:cxn>
                  <a:cxn ang="0">
                    <a:pos x="103" y="3"/>
                  </a:cxn>
                  <a:cxn ang="0">
                    <a:pos x="120" y="7"/>
                  </a:cxn>
                  <a:cxn ang="0">
                    <a:pos x="136" y="16"/>
                  </a:cxn>
                  <a:cxn ang="0">
                    <a:pos x="149" y="28"/>
                  </a:cxn>
                  <a:cxn ang="0">
                    <a:pos x="158" y="42"/>
                  </a:cxn>
                  <a:cxn ang="0">
                    <a:pos x="166" y="62"/>
                  </a:cxn>
                  <a:cxn ang="0">
                    <a:pos x="170" y="84"/>
                  </a:cxn>
                  <a:cxn ang="0">
                    <a:pos x="171" y="110"/>
                  </a:cxn>
                  <a:cxn ang="0">
                    <a:pos x="51" y="119"/>
                  </a:cxn>
                  <a:cxn ang="0">
                    <a:pos x="56" y="136"/>
                  </a:cxn>
                  <a:cxn ang="0">
                    <a:pos x="68" y="148"/>
                  </a:cxn>
                  <a:cxn ang="0">
                    <a:pos x="81" y="154"/>
                  </a:cxn>
                  <a:cxn ang="0">
                    <a:pos x="95" y="154"/>
                  </a:cxn>
                  <a:cxn ang="0">
                    <a:pos x="104" y="150"/>
                  </a:cxn>
                  <a:cxn ang="0">
                    <a:pos x="112" y="145"/>
                  </a:cxn>
                  <a:cxn ang="0">
                    <a:pos x="117" y="135"/>
                  </a:cxn>
                  <a:cxn ang="0">
                    <a:pos x="122" y="80"/>
                  </a:cxn>
                  <a:cxn ang="0">
                    <a:pos x="120" y="62"/>
                  </a:cxn>
                  <a:cxn ang="0">
                    <a:pos x="112" y="48"/>
                  </a:cxn>
                  <a:cxn ang="0">
                    <a:pos x="100" y="41"/>
                  </a:cxn>
                  <a:cxn ang="0">
                    <a:pos x="87" y="37"/>
                  </a:cxn>
                  <a:cxn ang="0">
                    <a:pos x="73" y="41"/>
                  </a:cxn>
                  <a:cxn ang="0">
                    <a:pos x="61" y="48"/>
                  </a:cxn>
                  <a:cxn ang="0">
                    <a:pos x="53" y="63"/>
                  </a:cxn>
                  <a:cxn ang="0">
                    <a:pos x="51" y="80"/>
                  </a:cxn>
                </a:cxnLst>
                <a:rect l="0" t="0" r="r" b="b"/>
                <a:pathLst>
                  <a:path w="171" h="191">
                    <a:moveTo>
                      <a:pt x="120" y="128"/>
                    </a:moveTo>
                    <a:lnTo>
                      <a:pt x="168" y="136"/>
                    </a:lnTo>
                    <a:lnTo>
                      <a:pt x="163" y="149"/>
                    </a:lnTo>
                    <a:lnTo>
                      <a:pt x="156" y="160"/>
                    </a:lnTo>
                    <a:lnTo>
                      <a:pt x="149" y="169"/>
                    </a:lnTo>
                    <a:lnTo>
                      <a:pt x="138" y="177"/>
                    </a:lnTo>
                    <a:lnTo>
                      <a:pt x="128" y="183"/>
                    </a:lnTo>
                    <a:lnTo>
                      <a:pt x="116" y="187"/>
                    </a:lnTo>
                    <a:lnTo>
                      <a:pt x="103" y="190"/>
                    </a:lnTo>
                    <a:lnTo>
                      <a:pt x="88" y="191"/>
                    </a:lnTo>
                    <a:lnTo>
                      <a:pt x="77" y="190"/>
                    </a:lnTo>
                    <a:lnTo>
                      <a:pt x="66" y="188"/>
                    </a:lnTo>
                    <a:lnTo>
                      <a:pt x="56" y="186"/>
                    </a:lnTo>
                    <a:lnTo>
                      <a:pt x="47" y="183"/>
                    </a:lnTo>
                    <a:lnTo>
                      <a:pt x="39" y="178"/>
                    </a:lnTo>
                    <a:lnTo>
                      <a:pt x="31" y="173"/>
                    </a:lnTo>
                    <a:lnTo>
                      <a:pt x="24" y="166"/>
                    </a:lnTo>
                    <a:lnTo>
                      <a:pt x="18" y="160"/>
                    </a:lnTo>
                    <a:lnTo>
                      <a:pt x="14" y="153"/>
                    </a:lnTo>
                    <a:lnTo>
                      <a:pt x="10" y="147"/>
                    </a:lnTo>
                    <a:lnTo>
                      <a:pt x="7" y="139"/>
                    </a:lnTo>
                    <a:lnTo>
                      <a:pt x="5" y="131"/>
                    </a:lnTo>
                    <a:lnTo>
                      <a:pt x="1" y="115"/>
                    </a:lnTo>
                    <a:lnTo>
                      <a:pt x="0" y="97"/>
                    </a:lnTo>
                    <a:lnTo>
                      <a:pt x="1" y="86"/>
                    </a:lnTo>
                    <a:lnTo>
                      <a:pt x="2" y="76"/>
                    </a:lnTo>
                    <a:lnTo>
                      <a:pt x="3" y="65"/>
                    </a:lnTo>
                    <a:lnTo>
                      <a:pt x="6" y="56"/>
                    </a:lnTo>
                    <a:lnTo>
                      <a:pt x="10" y="48"/>
                    </a:lnTo>
                    <a:lnTo>
                      <a:pt x="14" y="41"/>
                    </a:lnTo>
                    <a:lnTo>
                      <a:pt x="18" y="33"/>
                    </a:lnTo>
                    <a:lnTo>
                      <a:pt x="24" y="26"/>
                    </a:lnTo>
                    <a:lnTo>
                      <a:pt x="30" y="20"/>
                    </a:lnTo>
                    <a:lnTo>
                      <a:pt x="36" y="14"/>
                    </a:lnTo>
                    <a:lnTo>
                      <a:pt x="44" y="11"/>
                    </a:lnTo>
                    <a:lnTo>
                      <a:pt x="51" y="7"/>
                    </a:lnTo>
                    <a:lnTo>
                      <a:pt x="58" y="4"/>
                    </a:lnTo>
                    <a:lnTo>
                      <a:pt x="66" y="3"/>
                    </a:lnTo>
                    <a:lnTo>
                      <a:pt x="75" y="1"/>
                    </a:lnTo>
                    <a:lnTo>
                      <a:pt x="83" y="0"/>
                    </a:lnTo>
                    <a:lnTo>
                      <a:pt x="94" y="1"/>
                    </a:lnTo>
                    <a:lnTo>
                      <a:pt x="103" y="3"/>
                    </a:lnTo>
                    <a:lnTo>
                      <a:pt x="112" y="4"/>
                    </a:lnTo>
                    <a:lnTo>
                      <a:pt x="120" y="7"/>
                    </a:lnTo>
                    <a:lnTo>
                      <a:pt x="128" y="11"/>
                    </a:lnTo>
                    <a:lnTo>
                      <a:pt x="136" y="16"/>
                    </a:lnTo>
                    <a:lnTo>
                      <a:pt x="142" y="21"/>
                    </a:lnTo>
                    <a:lnTo>
                      <a:pt x="149" y="28"/>
                    </a:lnTo>
                    <a:lnTo>
                      <a:pt x="154" y="34"/>
                    </a:lnTo>
                    <a:lnTo>
                      <a:pt x="158" y="42"/>
                    </a:lnTo>
                    <a:lnTo>
                      <a:pt x="162" y="51"/>
                    </a:lnTo>
                    <a:lnTo>
                      <a:pt x="166" y="62"/>
                    </a:lnTo>
                    <a:lnTo>
                      <a:pt x="168" y="72"/>
                    </a:lnTo>
                    <a:lnTo>
                      <a:pt x="170" y="84"/>
                    </a:lnTo>
                    <a:lnTo>
                      <a:pt x="171" y="96"/>
                    </a:lnTo>
                    <a:lnTo>
                      <a:pt x="171" y="110"/>
                    </a:lnTo>
                    <a:lnTo>
                      <a:pt x="49" y="110"/>
                    </a:lnTo>
                    <a:lnTo>
                      <a:pt x="51" y="119"/>
                    </a:lnTo>
                    <a:lnTo>
                      <a:pt x="53" y="128"/>
                    </a:lnTo>
                    <a:lnTo>
                      <a:pt x="56" y="136"/>
                    </a:lnTo>
                    <a:lnTo>
                      <a:pt x="61" y="143"/>
                    </a:lnTo>
                    <a:lnTo>
                      <a:pt x="68" y="148"/>
                    </a:lnTo>
                    <a:lnTo>
                      <a:pt x="74" y="152"/>
                    </a:lnTo>
                    <a:lnTo>
                      <a:pt x="81" y="154"/>
                    </a:lnTo>
                    <a:lnTo>
                      <a:pt x="90" y="154"/>
                    </a:lnTo>
                    <a:lnTo>
                      <a:pt x="95" y="154"/>
                    </a:lnTo>
                    <a:lnTo>
                      <a:pt x="100" y="153"/>
                    </a:lnTo>
                    <a:lnTo>
                      <a:pt x="104" y="150"/>
                    </a:lnTo>
                    <a:lnTo>
                      <a:pt x="108" y="148"/>
                    </a:lnTo>
                    <a:lnTo>
                      <a:pt x="112" y="145"/>
                    </a:lnTo>
                    <a:lnTo>
                      <a:pt x="115" y="140"/>
                    </a:lnTo>
                    <a:lnTo>
                      <a:pt x="117" y="135"/>
                    </a:lnTo>
                    <a:lnTo>
                      <a:pt x="120" y="128"/>
                    </a:lnTo>
                    <a:close/>
                    <a:moveTo>
                      <a:pt x="122" y="80"/>
                    </a:moveTo>
                    <a:lnTo>
                      <a:pt x="122" y="71"/>
                    </a:lnTo>
                    <a:lnTo>
                      <a:pt x="120" y="62"/>
                    </a:lnTo>
                    <a:lnTo>
                      <a:pt x="116" y="54"/>
                    </a:lnTo>
                    <a:lnTo>
                      <a:pt x="112" y="48"/>
                    </a:lnTo>
                    <a:lnTo>
                      <a:pt x="107" y="43"/>
                    </a:lnTo>
                    <a:lnTo>
                      <a:pt x="100" y="41"/>
                    </a:lnTo>
                    <a:lnTo>
                      <a:pt x="94" y="38"/>
                    </a:lnTo>
                    <a:lnTo>
                      <a:pt x="87" y="37"/>
                    </a:lnTo>
                    <a:lnTo>
                      <a:pt x="79" y="38"/>
                    </a:lnTo>
                    <a:lnTo>
                      <a:pt x="73" y="41"/>
                    </a:lnTo>
                    <a:lnTo>
                      <a:pt x="66" y="43"/>
                    </a:lnTo>
                    <a:lnTo>
                      <a:pt x="61" y="48"/>
                    </a:lnTo>
                    <a:lnTo>
                      <a:pt x="56" y="55"/>
                    </a:lnTo>
                    <a:lnTo>
                      <a:pt x="53" y="63"/>
                    </a:lnTo>
                    <a:lnTo>
                      <a:pt x="51" y="71"/>
                    </a:lnTo>
                    <a:lnTo>
                      <a:pt x="51" y="80"/>
                    </a:lnTo>
                    <a:lnTo>
                      <a:pt x="122" y="80"/>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88" name="Freeform 216"/>
              <p:cNvSpPr>
                <a:spLocks/>
              </p:cNvSpPr>
              <p:nvPr/>
            </p:nvSpPr>
            <p:spPr bwMode="auto">
              <a:xfrm>
                <a:off x="4175" y="3401"/>
                <a:ext cx="30" cy="46"/>
              </a:xfrm>
              <a:custGeom>
                <a:avLst/>
                <a:gdLst/>
                <a:ahLst/>
                <a:cxnLst>
                  <a:cxn ang="0">
                    <a:pos x="48" y="186"/>
                  </a:cxn>
                  <a:cxn ang="0">
                    <a:pos x="0" y="186"/>
                  </a:cxn>
                  <a:cxn ang="0">
                    <a:pos x="0" y="5"/>
                  </a:cxn>
                  <a:cxn ang="0">
                    <a:pos x="45" y="5"/>
                  </a:cxn>
                  <a:cxn ang="0">
                    <a:pos x="45" y="30"/>
                  </a:cxn>
                  <a:cxn ang="0">
                    <a:pos x="51" y="22"/>
                  </a:cxn>
                  <a:cxn ang="0">
                    <a:pos x="56" y="16"/>
                  </a:cxn>
                  <a:cxn ang="0">
                    <a:pos x="61" y="11"/>
                  </a:cxn>
                  <a:cxn ang="0">
                    <a:pos x="66" y="7"/>
                  </a:cxn>
                  <a:cxn ang="0">
                    <a:pos x="70" y="4"/>
                  </a:cxn>
                  <a:cxn ang="0">
                    <a:pos x="75" y="1"/>
                  </a:cxn>
                  <a:cxn ang="0">
                    <a:pos x="81" y="1"/>
                  </a:cxn>
                  <a:cxn ang="0">
                    <a:pos x="87" y="0"/>
                  </a:cxn>
                  <a:cxn ang="0">
                    <a:pos x="95" y="1"/>
                  </a:cxn>
                  <a:cxn ang="0">
                    <a:pos x="103" y="3"/>
                  </a:cxn>
                  <a:cxn ang="0">
                    <a:pos x="111" y="5"/>
                  </a:cxn>
                  <a:cxn ang="0">
                    <a:pos x="119" y="9"/>
                  </a:cxn>
                  <a:cxn ang="0">
                    <a:pos x="103" y="51"/>
                  </a:cxn>
                  <a:cxn ang="0">
                    <a:pos x="98" y="48"/>
                  </a:cxn>
                  <a:cxn ang="0">
                    <a:pos x="91" y="46"/>
                  </a:cxn>
                  <a:cxn ang="0">
                    <a:pos x="86" y="45"/>
                  </a:cxn>
                  <a:cxn ang="0">
                    <a:pos x="81" y="43"/>
                  </a:cxn>
                  <a:cxn ang="0">
                    <a:pos x="75" y="45"/>
                  </a:cxn>
                  <a:cxn ang="0">
                    <a:pos x="71" y="45"/>
                  </a:cxn>
                  <a:cxn ang="0">
                    <a:pos x="68" y="47"/>
                  </a:cxn>
                  <a:cxn ang="0">
                    <a:pos x="64" y="50"/>
                  </a:cxn>
                  <a:cxn ang="0">
                    <a:pos x="60" y="52"/>
                  </a:cxn>
                  <a:cxn ang="0">
                    <a:pos x="57" y="58"/>
                  </a:cxn>
                  <a:cxn ang="0">
                    <a:pos x="54" y="63"/>
                  </a:cxn>
                  <a:cxn ang="0">
                    <a:pos x="52" y="69"/>
                  </a:cxn>
                  <a:cxn ang="0">
                    <a:pos x="51" y="79"/>
                  </a:cxn>
                  <a:cxn ang="0">
                    <a:pos x="49" y="92"/>
                  </a:cxn>
                  <a:cxn ang="0">
                    <a:pos x="49" y="109"/>
                  </a:cxn>
                  <a:cxn ang="0">
                    <a:pos x="48" y="131"/>
                  </a:cxn>
                  <a:cxn ang="0">
                    <a:pos x="48" y="186"/>
                  </a:cxn>
                </a:cxnLst>
                <a:rect l="0" t="0" r="r" b="b"/>
                <a:pathLst>
                  <a:path w="119" h="186">
                    <a:moveTo>
                      <a:pt x="48" y="186"/>
                    </a:moveTo>
                    <a:lnTo>
                      <a:pt x="0" y="186"/>
                    </a:lnTo>
                    <a:lnTo>
                      <a:pt x="0" y="5"/>
                    </a:lnTo>
                    <a:lnTo>
                      <a:pt x="45" y="5"/>
                    </a:lnTo>
                    <a:lnTo>
                      <a:pt x="45" y="30"/>
                    </a:lnTo>
                    <a:lnTo>
                      <a:pt x="51" y="22"/>
                    </a:lnTo>
                    <a:lnTo>
                      <a:pt x="56" y="16"/>
                    </a:lnTo>
                    <a:lnTo>
                      <a:pt x="61" y="11"/>
                    </a:lnTo>
                    <a:lnTo>
                      <a:pt x="66" y="7"/>
                    </a:lnTo>
                    <a:lnTo>
                      <a:pt x="70" y="4"/>
                    </a:lnTo>
                    <a:lnTo>
                      <a:pt x="75" y="1"/>
                    </a:lnTo>
                    <a:lnTo>
                      <a:pt x="81" y="1"/>
                    </a:lnTo>
                    <a:lnTo>
                      <a:pt x="87" y="0"/>
                    </a:lnTo>
                    <a:lnTo>
                      <a:pt x="95" y="1"/>
                    </a:lnTo>
                    <a:lnTo>
                      <a:pt x="103" y="3"/>
                    </a:lnTo>
                    <a:lnTo>
                      <a:pt x="111" y="5"/>
                    </a:lnTo>
                    <a:lnTo>
                      <a:pt x="119" y="9"/>
                    </a:lnTo>
                    <a:lnTo>
                      <a:pt x="103" y="51"/>
                    </a:lnTo>
                    <a:lnTo>
                      <a:pt x="98" y="48"/>
                    </a:lnTo>
                    <a:lnTo>
                      <a:pt x="91" y="46"/>
                    </a:lnTo>
                    <a:lnTo>
                      <a:pt x="86" y="45"/>
                    </a:lnTo>
                    <a:lnTo>
                      <a:pt x="81" y="43"/>
                    </a:lnTo>
                    <a:lnTo>
                      <a:pt x="75" y="45"/>
                    </a:lnTo>
                    <a:lnTo>
                      <a:pt x="71" y="45"/>
                    </a:lnTo>
                    <a:lnTo>
                      <a:pt x="68" y="47"/>
                    </a:lnTo>
                    <a:lnTo>
                      <a:pt x="64" y="50"/>
                    </a:lnTo>
                    <a:lnTo>
                      <a:pt x="60" y="52"/>
                    </a:lnTo>
                    <a:lnTo>
                      <a:pt x="57" y="58"/>
                    </a:lnTo>
                    <a:lnTo>
                      <a:pt x="54" y="63"/>
                    </a:lnTo>
                    <a:lnTo>
                      <a:pt x="52" y="69"/>
                    </a:lnTo>
                    <a:lnTo>
                      <a:pt x="51" y="79"/>
                    </a:lnTo>
                    <a:lnTo>
                      <a:pt x="49" y="92"/>
                    </a:lnTo>
                    <a:lnTo>
                      <a:pt x="49" y="109"/>
                    </a:lnTo>
                    <a:lnTo>
                      <a:pt x="48" y="131"/>
                    </a:lnTo>
                    <a:lnTo>
                      <a:pt x="48" y="186"/>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89" name="Freeform 217"/>
              <p:cNvSpPr>
                <a:spLocks noEditPoints="1"/>
              </p:cNvSpPr>
              <p:nvPr/>
            </p:nvSpPr>
            <p:spPr bwMode="auto">
              <a:xfrm>
                <a:off x="3644" y="3482"/>
                <a:ext cx="63" cy="63"/>
              </a:xfrm>
              <a:custGeom>
                <a:avLst/>
                <a:gdLst/>
                <a:ahLst/>
                <a:cxnLst>
                  <a:cxn ang="0">
                    <a:pos x="252" y="251"/>
                  </a:cxn>
                  <a:cxn ang="0">
                    <a:pos x="198" y="251"/>
                  </a:cxn>
                  <a:cxn ang="0">
                    <a:pos x="175" y="194"/>
                  </a:cxn>
                  <a:cxn ang="0">
                    <a:pos x="75" y="194"/>
                  </a:cxn>
                  <a:cxn ang="0">
                    <a:pos x="54" y="251"/>
                  </a:cxn>
                  <a:cxn ang="0">
                    <a:pos x="0" y="251"/>
                  </a:cxn>
                  <a:cxn ang="0">
                    <a:pos x="98" y="0"/>
                  </a:cxn>
                  <a:cxn ang="0">
                    <a:pos x="152" y="0"/>
                  </a:cxn>
                  <a:cxn ang="0">
                    <a:pos x="252" y="251"/>
                  </a:cxn>
                  <a:cxn ang="0">
                    <a:pos x="158" y="152"/>
                  </a:cxn>
                  <a:cxn ang="0">
                    <a:pos x="124" y="59"/>
                  </a:cxn>
                  <a:cxn ang="0">
                    <a:pos x="90" y="152"/>
                  </a:cxn>
                  <a:cxn ang="0">
                    <a:pos x="158" y="152"/>
                  </a:cxn>
                </a:cxnLst>
                <a:rect l="0" t="0" r="r" b="b"/>
                <a:pathLst>
                  <a:path w="252" h="251">
                    <a:moveTo>
                      <a:pt x="252" y="251"/>
                    </a:moveTo>
                    <a:lnTo>
                      <a:pt x="198" y="251"/>
                    </a:lnTo>
                    <a:lnTo>
                      <a:pt x="175" y="194"/>
                    </a:lnTo>
                    <a:lnTo>
                      <a:pt x="75" y="194"/>
                    </a:lnTo>
                    <a:lnTo>
                      <a:pt x="54" y="251"/>
                    </a:lnTo>
                    <a:lnTo>
                      <a:pt x="0" y="251"/>
                    </a:lnTo>
                    <a:lnTo>
                      <a:pt x="98" y="0"/>
                    </a:lnTo>
                    <a:lnTo>
                      <a:pt x="152" y="0"/>
                    </a:lnTo>
                    <a:lnTo>
                      <a:pt x="252" y="251"/>
                    </a:lnTo>
                    <a:close/>
                    <a:moveTo>
                      <a:pt x="158" y="152"/>
                    </a:moveTo>
                    <a:lnTo>
                      <a:pt x="124" y="59"/>
                    </a:lnTo>
                    <a:lnTo>
                      <a:pt x="90" y="152"/>
                    </a:lnTo>
                    <a:lnTo>
                      <a:pt x="158" y="152"/>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90" name="Freeform 218"/>
              <p:cNvSpPr>
                <a:spLocks/>
              </p:cNvSpPr>
              <p:nvPr/>
            </p:nvSpPr>
            <p:spPr bwMode="auto">
              <a:xfrm>
                <a:off x="3711" y="3481"/>
                <a:ext cx="51" cy="65"/>
              </a:xfrm>
              <a:custGeom>
                <a:avLst/>
                <a:gdLst/>
                <a:ahLst/>
                <a:cxnLst>
                  <a:cxn ang="0">
                    <a:pos x="52" y="181"/>
                  </a:cxn>
                  <a:cxn ang="0">
                    <a:pos x="67" y="205"/>
                  </a:cxn>
                  <a:cxn ang="0">
                    <a:pos x="93" y="216"/>
                  </a:cxn>
                  <a:cxn ang="0">
                    <a:pos x="125" y="215"/>
                  </a:cxn>
                  <a:cxn ang="0">
                    <a:pos x="146" y="200"/>
                  </a:cxn>
                  <a:cxn ang="0">
                    <a:pos x="154" y="182"/>
                  </a:cxn>
                  <a:cxn ang="0">
                    <a:pos x="150" y="170"/>
                  </a:cxn>
                  <a:cxn ang="0">
                    <a:pos x="141" y="161"/>
                  </a:cxn>
                  <a:cxn ang="0">
                    <a:pos x="124" y="154"/>
                  </a:cxn>
                  <a:cxn ang="0">
                    <a:pos x="89" y="145"/>
                  </a:cxn>
                  <a:cxn ang="0">
                    <a:pos x="42" y="127"/>
                  </a:cxn>
                  <a:cxn ang="0">
                    <a:pos x="22" y="109"/>
                  </a:cxn>
                  <a:cxn ang="0">
                    <a:pos x="12" y="90"/>
                  </a:cxn>
                  <a:cxn ang="0">
                    <a:pos x="9" y="69"/>
                  </a:cxn>
                  <a:cxn ang="0">
                    <a:pos x="14" y="42"/>
                  </a:cxn>
                  <a:cxn ang="0">
                    <a:pos x="33" y="20"/>
                  </a:cxn>
                  <a:cxn ang="0">
                    <a:pos x="61" y="4"/>
                  </a:cxn>
                  <a:cxn ang="0">
                    <a:pos x="101" y="0"/>
                  </a:cxn>
                  <a:cxn ang="0">
                    <a:pos x="133" y="3"/>
                  </a:cxn>
                  <a:cxn ang="0">
                    <a:pos x="158" y="12"/>
                  </a:cxn>
                  <a:cxn ang="0">
                    <a:pos x="178" y="26"/>
                  </a:cxn>
                  <a:cxn ang="0">
                    <a:pos x="191" y="45"/>
                  </a:cxn>
                  <a:cxn ang="0">
                    <a:pos x="196" y="67"/>
                  </a:cxn>
                  <a:cxn ang="0">
                    <a:pos x="144" y="69"/>
                  </a:cxn>
                  <a:cxn ang="0">
                    <a:pos x="132" y="50"/>
                  </a:cxn>
                  <a:cxn ang="0">
                    <a:pos x="110" y="42"/>
                  </a:cxn>
                  <a:cxn ang="0">
                    <a:pos x="80" y="45"/>
                  </a:cxn>
                  <a:cxn ang="0">
                    <a:pos x="61" y="54"/>
                  </a:cxn>
                  <a:cxn ang="0">
                    <a:pos x="57" y="67"/>
                  </a:cxn>
                  <a:cxn ang="0">
                    <a:pos x="61" y="79"/>
                  </a:cxn>
                  <a:cxn ang="0">
                    <a:pos x="81" y="90"/>
                  </a:cxn>
                  <a:cxn ang="0">
                    <a:pos x="129" y="102"/>
                  </a:cxn>
                  <a:cxn ang="0">
                    <a:pos x="166" y="116"/>
                  </a:cxn>
                  <a:cxn ang="0">
                    <a:pos x="189" y="135"/>
                  </a:cxn>
                  <a:cxn ang="0">
                    <a:pos x="201" y="160"/>
                  </a:cxn>
                  <a:cxn ang="0">
                    <a:pos x="204" y="192"/>
                  </a:cxn>
                  <a:cxn ang="0">
                    <a:pos x="192" y="222"/>
                  </a:cxn>
                  <a:cxn ang="0">
                    <a:pos x="169" y="245"/>
                  </a:cxn>
                  <a:cxn ang="0">
                    <a:pos x="133" y="256"/>
                  </a:cxn>
                  <a:cxn ang="0">
                    <a:pos x="91" y="259"/>
                  </a:cxn>
                  <a:cxn ang="0">
                    <a:pos x="61" y="254"/>
                  </a:cxn>
                  <a:cxn ang="0">
                    <a:pos x="36" y="242"/>
                  </a:cxn>
                  <a:cxn ang="0">
                    <a:pos x="18" y="225"/>
                  </a:cxn>
                  <a:cxn ang="0">
                    <a:pos x="6" y="201"/>
                  </a:cxn>
                  <a:cxn ang="0">
                    <a:pos x="0" y="173"/>
                  </a:cxn>
                </a:cxnLst>
                <a:rect l="0" t="0" r="r" b="b"/>
                <a:pathLst>
                  <a:path w="204" h="259">
                    <a:moveTo>
                      <a:pt x="0" y="173"/>
                    </a:moveTo>
                    <a:lnTo>
                      <a:pt x="50" y="169"/>
                    </a:lnTo>
                    <a:lnTo>
                      <a:pt x="52" y="181"/>
                    </a:lnTo>
                    <a:lnTo>
                      <a:pt x="56" y="190"/>
                    </a:lnTo>
                    <a:lnTo>
                      <a:pt x="61" y="199"/>
                    </a:lnTo>
                    <a:lnTo>
                      <a:pt x="67" y="205"/>
                    </a:lnTo>
                    <a:lnTo>
                      <a:pt x="74" y="211"/>
                    </a:lnTo>
                    <a:lnTo>
                      <a:pt x="84" y="213"/>
                    </a:lnTo>
                    <a:lnTo>
                      <a:pt x="93" y="216"/>
                    </a:lnTo>
                    <a:lnTo>
                      <a:pt x="104" y="217"/>
                    </a:lnTo>
                    <a:lnTo>
                      <a:pt x="115" y="216"/>
                    </a:lnTo>
                    <a:lnTo>
                      <a:pt x="125" y="215"/>
                    </a:lnTo>
                    <a:lnTo>
                      <a:pt x="135" y="211"/>
                    </a:lnTo>
                    <a:lnTo>
                      <a:pt x="141" y="207"/>
                    </a:lnTo>
                    <a:lnTo>
                      <a:pt x="146" y="200"/>
                    </a:lnTo>
                    <a:lnTo>
                      <a:pt x="150" y="195"/>
                    </a:lnTo>
                    <a:lnTo>
                      <a:pt x="153" y="188"/>
                    </a:lnTo>
                    <a:lnTo>
                      <a:pt x="154" y="182"/>
                    </a:lnTo>
                    <a:lnTo>
                      <a:pt x="153" y="178"/>
                    </a:lnTo>
                    <a:lnTo>
                      <a:pt x="152" y="174"/>
                    </a:lnTo>
                    <a:lnTo>
                      <a:pt x="150" y="170"/>
                    </a:lnTo>
                    <a:lnTo>
                      <a:pt x="148" y="167"/>
                    </a:lnTo>
                    <a:lnTo>
                      <a:pt x="145" y="164"/>
                    </a:lnTo>
                    <a:lnTo>
                      <a:pt x="141" y="161"/>
                    </a:lnTo>
                    <a:lnTo>
                      <a:pt x="136" y="158"/>
                    </a:lnTo>
                    <a:lnTo>
                      <a:pt x="129" y="156"/>
                    </a:lnTo>
                    <a:lnTo>
                      <a:pt x="124" y="154"/>
                    </a:lnTo>
                    <a:lnTo>
                      <a:pt x="115" y="152"/>
                    </a:lnTo>
                    <a:lnTo>
                      <a:pt x="103" y="149"/>
                    </a:lnTo>
                    <a:lnTo>
                      <a:pt x="89" y="145"/>
                    </a:lnTo>
                    <a:lnTo>
                      <a:pt x="70" y="140"/>
                    </a:lnTo>
                    <a:lnTo>
                      <a:pt x="55" y="133"/>
                    </a:lnTo>
                    <a:lnTo>
                      <a:pt x="42" y="127"/>
                    </a:lnTo>
                    <a:lnTo>
                      <a:pt x="31" y="120"/>
                    </a:lnTo>
                    <a:lnTo>
                      <a:pt x="26" y="115"/>
                    </a:lnTo>
                    <a:lnTo>
                      <a:pt x="22" y="109"/>
                    </a:lnTo>
                    <a:lnTo>
                      <a:pt x="18" y="103"/>
                    </a:lnTo>
                    <a:lnTo>
                      <a:pt x="14" y="97"/>
                    </a:lnTo>
                    <a:lnTo>
                      <a:pt x="12" y="90"/>
                    </a:lnTo>
                    <a:lnTo>
                      <a:pt x="10" y="84"/>
                    </a:lnTo>
                    <a:lnTo>
                      <a:pt x="9" y="77"/>
                    </a:lnTo>
                    <a:lnTo>
                      <a:pt x="9" y="69"/>
                    </a:lnTo>
                    <a:lnTo>
                      <a:pt x="9" y="60"/>
                    </a:lnTo>
                    <a:lnTo>
                      <a:pt x="12" y="51"/>
                    </a:lnTo>
                    <a:lnTo>
                      <a:pt x="14" y="42"/>
                    </a:lnTo>
                    <a:lnTo>
                      <a:pt x="19" y="34"/>
                    </a:lnTo>
                    <a:lnTo>
                      <a:pt x="26" y="26"/>
                    </a:lnTo>
                    <a:lnTo>
                      <a:pt x="33" y="20"/>
                    </a:lnTo>
                    <a:lnTo>
                      <a:pt x="42" y="13"/>
                    </a:lnTo>
                    <a:lnTo>
                      <a:pt x="51" y="8"/>
                    </a:lnTo>
                    <a:lnTo>
                      <a:pt x="61" y="4"/>
                    </a:lnTo>
                    <a:lnTo>
                      <a:pt x="73" y="1"/>
                    </a:lnTo>
                    <a:lnTo>
                      <a:pt x="86" y="0"/>
                    </a:lnTo>
                    <a:lnTo>
                      <a:pt x="101" y="0"/>
                    </a:lnTo>
                    <a:lnTo>
                      <a:pt x="112" y="0"/>
                    </a:lnTo>
                    <a:lnTo>
                      <a:pt x="123" y="1"/>
                    </a:lnTo>
                    <a:lnTo>
                      <a:pt x="133" y="3"/>
                    </a:lnTo>
                    <a:lnTo>
                      <a:pt x="142" y="5"/>
                    </a:lnTo>
                    <a:lnTo>
                      <a:pt x="150" y="8"/>
                    </a:lnTo>
                    <a:lnTo>
                      <a:pt x="158" y="12"/>
                    </a:lnTo>
                    <a:lnTo>
                      <a:pt x="166" y="16"/>
                    </a:lnTo>
                    <a:lnTo>
                      <a:pt x="172" y="21"/>
                    </a:lnTo>
                    <a:lnTo>
                      <a:pt x="178" y="26"/>
                    </a:lnTo>
                    <a:lnTo>
                      <a:pt x="183" y="31"/>
                    </a:lnTo>
                    <a:lnTo>
                      <a:pt x="187" y="38"/>
                    </a:lnTo>
                    <a:lnTo>
                      <a:pt x="191" y="45"/>
                    </a:lnTo>
                    <a:lnTo>
                      <a:pt x="193" y="52"/>
                    </a:lnTo>
                    <a:lnTo>
                      <a:pt x="195" y="59"/>
                    </a:lnTo>
                    <a:lnTo>
                      <a:pt x="196" y="67"/>
                    </a:lnTo>
                    <a:lnTo>
                      <a:pt x="197" y="76"/>
                    </a:lnTo>
                    <a:lnTo>
                      <a:pt x="146" y="79"/>
                    </a:lnTo>
                    <a:lnTo>
                      <a:pt x="144" y="69"/>
                    </a:lnTo>
                    <a:lnTo>
                      <a:pt x="141" y="62"/>
                    </a:lnTo>
                    <a:lnTo>
                      <a:pt x="137" y="55"/>
                    </a:lnTo>
                    <a:lnTo>
                      <a:pt x="132" y="50"/>
                    </a:lnTo>
                    <a:lnTo>
                      <a:pt x="127" y="46"/>
                    </a:lnTo>
                    <a:lnTo>
                      <a:pt x="119" y="43"/>
                    </a:lnTo>
                    <a:lnTo>
                      <a:pt x="110" y="42"/>
                    </a:lnTo>
                    <a:lnTo>
                      <a:pt x="101" y="42"/>
                    </a:lnTo>
                    <a:lnTo>
                      <a:pt x="90" y="42"/>
                    </a:lnTo>
                    <a:lnTo>
                      <a:pt x="80" y="45"/>
                    </a:lnTo>
                    <a:lnTo>
                      <a:pt x="72" y="47"/>
                    </a:lnTo>
                    <a:lnTo>
                      <a:pt x="65" y="51"/>
                    </a:lnTo>
                    <a:lnTo>
                      <a:pt x="61" y="54"/>
                    </a:lnTo>
                    <a:lnTo>
                      <a:pt x="59" y="58"/>
                    </a:lnTo>
                    <a:lnTo>
                      <a:pt x="57" y="62"/>
                    </a:lnTo>
                    <a:lnTo>
                      <a:pt x="57" y="67"/>
                    </a:lnTo>
                    <a:lnTo>
                      <a:pt x="57" y="71"/>
                    </a:lnTo>
                    <a:lnTo>
                      <a:pt x="59" y="75"/>
                    </a:lnTo>
                    <a:lnTo>
                      <a:pt x="61" y="79"/>
                    </a:lnTo>
                    <a:lnTo>
                      <a:pt x="65" y="81"/>
                    </a:lnTo>
                    <a:lnTo>
                      <a:pt x="72" y="85"/>
                    </a:lnTo>
                    <a:lnTo>
                      <a:pt x="81" y="90"/>
                    </a:lnTo>
                    <a:lnTo>
                      <a:pt x="95" y="94"/>
                    </a:lnTo>
                    <a:lnTo>
                      <a:pt x="111" y="98"/>
                    </a:lnTo>
                    <a:lnTo>
                      <a:pt x="129" y="102"/>
                    </a:lnTo>
                    <a:lnTo>
                      <a:pt x="144" y="107"/>
                    </a:lnTo>
                    <a:lnTo>
                      <a:pt x="157" y="111"/>
                    </a:lnTo>
                    <a:lnTo>
                      <a:pt x="166" y="116"/>
                    </a:lnTo>
                    <a:lnTo>
                      <a:pt x="175" y="122"/>
                    </a:lnTo>
                    <a:lnTo>
                      <a:pt x="183" y="127"/>
                    </a:lnTo>
                    <a:lnTo>
                      <a:pt x="189" y="135"/>
                    </a:lnTo>
                    <a:lnTo>
                      <a:pt x="195" y="141"/>
                    </a:lnTo>
                    <a:lnTo>
                      <a:pt x="199" y="150"/>
                    </a:lnTo>
                    <a:lnTo>
                      <a:pt x="201" y="160"/>
                    </a:lnTo>
                    <a:lnTo>
                      <a:pt x="204" y="170"/>
                    </a:lnTo>
                    <a:lnTo>
                      <a:pt x="204" y="182"/>
                    </a:lnTo>
                    <a:lnTo>
                      <a:pt x="204" y="192"/>
                    </a:lnTo>
                    <a:lnTo>
                      <a:pt x="201" y="203"/>
                    </a:lnTo>
                    <a:lnTo>
                      <a:pt x="197" y="212"/>
                    </a:lnTo>
                    <a:lnTo>
                      <a:pt x="192" y="222"/>
                    </a:lnTo>
                    <a:lnTo>
                      <a:pt x="186" y="232"/>
                    </a:lnTo>
                    <a:lnTo>
                      <a:pt x="178" y="238"/>
                    </a:lnTo>
                    <a:lnTo>
                      <a:pt x="169" y="245"/>
                    </a:lnTo>
                    <a:lnTo>
                      <a:pt x="158" y="250"/>
                    </a:lnTo>
                    <a:lnTo>
                      <a:pt x="146" y="254"/>
                    </a:lnTo>
                    <a:lnTo>
                      <a:pt x="133" y="256"/>
                    </a:lnTo>
                    <a:lnTo>
                      <a:pt x="119" y="259"/>
                    </a:lnTo>
                    <a:lnTo>
                      <a:pt x="103" y="259"/>
                    </a:lnTo>
                    <a:lnTo>
                      <a:pt x="91" y="259"/>
                    </a:lnTo>
                    <a:lnTo>
                      <a:pt x="81" y="258"/>
                    </a:lnTo>
                    <a:lnTo>
                      <a:pt x="70" y="256"/>
                    </a:lnTo>
                    <a:lnTo>
                      <a:pt x="61" y="254"/>
                    </a:lnTo>
                    <a:lnTo>
                      <a:pt x="52" y="251"/>
                    </a:lnTo>
                    <a:lnTo>
                      <a:pt x="44" y="247"/>
                    </a:lnTo>
                    <a:lnTo>
                      <a:pt x="36" y="242"/>
                    </a:lnTo>
                    <a:lnTo>
                      <a:pt x="30" y="237"/>
                    </a:lnTo>
                    <a:lnTo>
                      <a:pt x="23" y="232"/>
                    </a:lnTo>
                    <a:lnTo>
                      <a:pt x="18" y="225"/>
                    </a:lnTo>
                    <a:lnTo>
                      <a:pt x="14" y="218"/>
                    </a:lnTo>
                    <a:lnTo>
                      <a:pt x="9" y="211"/>
                    </a:lnTo>
                    <a:lnTo>
                      <a:pt x="6" y="201"/>
                    </a:lnTo>
                    <a:lnTo>
                      <a:pt x="4" y="194"/>
                    </a:lnTo>
                    <a:lnTo>
                      <a:pt x="1" y="183"/>
                    </a:lnTo>
                    <a:lnTo>
                      <a:pt x="0" y="173"/>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91" name="Rectangle 219"/>
              <p:cNvSpPr>
                <a:spLocks noChangeArrowheads="1"/>
              </p:cNvSpPr>
              <p:nvPr/>
            </p:nvSpPr>
            <p:spPr bwMode="auto">
              <a:xfrm>
                <a:off x="3772" y="3482"/>
                <a:ext cx="13" cy="63"/>
              </a:xfrm>
              <a:prstGeom prst="rect">
                <a:avLst/>
              </a:prstGeom>
              <a:solidFill>
                <a:srgbClr val="C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92" name="Freeform 220"/>
              <p:cNvSpPr>
                <a:spLocks/>
              </p:cNvSpPr>
              <p:nvPr/>
            </p:nvSpPr>
            <p:spPr bwMode="auto">
              <a:xfrm>
                <a:off x="3795" y="3481"/>
                <a:ext cx="55" cy="65"/>
              </a:xfrm>
              <a:custGeom>
                <a:avLst/>
                <a:gdLst/>
                <a:ahLst/>
                <a:cxnLst>
                  <a:cxn ang="0">
                    <a:pos x="220" y="178"/>
                  </a:cxn>
                  <a:cxn ang="0">
                    <a:pos x="213" y="198"/>
                  </a:cxn>
                  <a:cxn ang="0">
                    <a:pos x="204" y="215"/>
                  </a:cxn>
                  <a:cxn ang="0">
                    <a:pos x="194" y="228"/>
                  </a:cxn>
                  <a:cxn ang="0">
                    <a:pos x="182" y="239"/>
                  </a:cxn>
                  <a:cxn ang="0">
                    <a:pos x="167" y="249"/>
                  </a:cxn>
                  <a:cxn ang="0">
                    <a:pos x="152" y="254"/>
                  </a:cxn>
                  <a:cxn ang="0">
                    <a:pos x="135" y="258"/>
                  </a:cxn>
                  <a:cxn ang="0">
                    <a:pos x="115" y="259"/>
                  </a:cxn>
                  <a:cxn ang="0">
                    <a:pos x="92" y="256"/>
                  </a:cxn>
                  <a:cxn ang="0">
                    <a:pos x="69" y="251"/>
                  </a:cxn>
                  <a:cxn ang="0">
                    <a:pos x="50" y="239"/>
                  </a:cxn>
                  <a:cxn ang="0">
                    <a:pos x="33" y="225"/>
                  </a:cxn>
                  <a:cxn ang="0">
                    <a:pos x="18" y="207"/>
                  </a:cxn>
                  <a:cxn ang="0">
                    <a:pos x="8" y="184"/>
                  </a:cxn>
                  <a:cxn ang="0">
                    <a:pos x="3" y="160"/>
                  </a:cxn>
                  <a:cxn ang="0">
                    <a:pos x="0" y="132"/>
                  </a:cxn>
                  <a:cxn ang="0">
                    <a:pos x="3" y="102"/>
                  </a:cxn>
                  <a:cxn ang="0">
                    <a:pos x="8" y="76"/>
                  </a:cxn>
                  <a:cxn ang="0">
                    <a:pos x="18" y="54"/>
                  </a:cxn>
                  <a:cxn ang="0">
                    <a:pos x="33" y="34"/>
                  </a:cxn>
                  <a:cxn ang="0">
                    <a:pos x="50" y="20"/>
                  </a:cxn>
                  <a:cxn ang="0">
                    <a:pos x="71" y="8"/>
                  </a:cxn>
                  <a:cxn ang="0">
                    <a:pos x="93" y="1"/>
                  </a:cxn>
                  <a:cxn ang="0">
                    <a:pos x="118" y="0"/>
                  </a:cxn>
                  <a:cxn ang="0">
                    <a:pos x="140" y="1"/>
                  </a:cxn>
                  <a:cxn ang="0">
                    <a:pos x="160" y="7"/>
                  </a:cxn>
                  <a:cxn ang="0">
                    <a:pos x="178" y="14"/>
                  </a:cxn>
                  <a:cxn ang="0">
                    <a:pos x="194" y="28"/>
                  </a:cxn>
                  <a:cxn ang="0">
                    <a:pos x="208" y="47"/>
                  </a:cxn>
                  <a:cxn ang="0">
                    <a:pos x="218" y="73"/>
                  </a:cxn>
                  <a:cxn ang="0">
                    <a:pos x="166" y="76"/>
                  </a:cxn>
                  <a:cxn ang="0">
                    <a:pos x="157" y="60"/>
                  </a:cxn>
                  <a:cxn ang="0">
                    <a:pos x="143" y="50"/>
                  </a:cxn>
                  <a:cxn ang="0">
                    <a:pos x="126" y="43"/>
                  </a:cxn>
                  <a:cxn ang="0">
                    <a:pos x="109" y="43"/>
                  </a:cxn>
                  <a:cxn ang="0">
                    <a:pos x="95" y="46"/>
                  </a:cxn>
                  <a:cxn ang="0">
                    <a:pos x="85" y="51"/>
                  </a:cxn>
                  <a:cxn ang="0">
                    <a:pos x="75" y="59"/>
                  </a:cxn>
                  <a:cxn ang="0">
                    <a:pos x="65" y="68"/>
                  </a:cxn>
                  <a:cxn ang="0">
                    <a:pos x="59" y="81"/>
                  </a:cxn>
                  <a:cxn ang="0">
                    <a:pos x="54" y="107"/>
                  </a:cxn>
                  <a:cxn ang="0">
                    <a:pos x="54" y="150"/>
                  </a:cxn>
                  <a:cxn ang="0">
                    <a:pos x="59" y="177"/>
                  </a:cxn>
                  <a:cxn ang="0">
                    <a:pos x="65" y="190"/>
                  </a:cxn>
                  <a:cxn ang="0">
                    <a:pos x="75" y="200"/>
                  </a:cxn>
                  <a:cxn ang="0">
                    <a:pos x="84" y="208"/>
                  </a:cxn>
                  <a:cxn ang="0">
                    <a:pos x="95" y="213"/>
                  </a:cxn>
                  <a:cxn ang="0">
                    <a:pos x="107" y="216"/>
                  </a:cxn>
                  <a:cxn ang="0">
                    <a:pos x="124" y="215"/>
                  </a:cxn>
                  <a:cxn ang="0">
                    <a:pos x="141" y="208"/>
                  </a:cxn>
                  <a:cxn ang="0">
                    <a:pos x="156" y="196"/>
                  </a:cxn>
                  <a:cxn ang="0">
                    <a:pos x="166" y="175"/>
                  </a:cxn>
                </a:cxnLst>
                <a:rect l="0" t="0" r="r" b="b"/>
                <a:pathLst>
                  <a:path w="220" h="259">
                    <a:moveTo>
                      <a:pt x="170" y="162"/>
                    </a:moveTo>
                    <a:lnTo>
                      <a:pt x="220" y="178"/>
                    </a:lnTo>
                    <a:lnTo>
                      <a:pt x="217" y="188"/>
                    </a:lnTo>
                    <a:lnTo>
                      <a:pt x="213" y="198"/>
                    </a:lnTo>
                    <a:lnTo>
                      <a:pt x="209" y="205"/>
                    </a:lnTo>
                    <a:lnTo>
                      <a:pt x="204" y="215"/>
                    </a:lnTo>
                    <a:lnTo>
                      <a:pt x="200" y="221"/>
                    </a:lnTo>
                    <a:lnTo>
                      <a:pt x="194" y="228"/>
                    </a:lnTo>
                    <a:lnTo>
                      <a:pt x="188" y="234"/>
                    </a:lnTo>
                    <a:lnTo>
                      <a:pt x="182" y="239"/>
                    </a:lnTo>
                    <a:lnTo>
                      <a:pt x="175" y="243"/>
                    </a:lnTo>
                    <a:lnTo>
                      <a:pt x="167" y="249"/>
                    </a:lnTo>
                    <a:lnTo>
                      <a:pt x="160" y="251"/>
                    </a:lnTo>
                    <a:lnTo>
                      <a:pt x="152" y="254"/>
                    </a:lnTo>
                    <a:lnTo>
                      <a:pt x="144" y="256"/>
                    </a:lnTo>
                    <a:lnTo>
                      <a:pt x="135" y="258"/>
                    </a:lnTo>
                    <a:lnTo>
                      <a:pt x="126" y="259"/>
                    </a:lnTo>
                    <a:lnTo>
                      <a:pt x="115" y="259"/>
                    </a:lnTo>
                    <a:lnTo>
                      <a:pt x="103" y="259"/>
                    </a:lnTo>
                    <a:lnTo>
                      <a:pt x="92" y="256"/>
                    </a:lnTo>
                    <a:lnTo>
                      <a:pt x="80" y="254"/>
                    </a:lnTo>
                    <a:lnTo>
                      <a:pt x="69" y="251"/>
                    </a:lnTo>
                    <a:lnTo>
                      <a:pt x="59" y="246"/>
                    </a:lnTo>
                    <a:lnTo>
                      <a:pt x="50" y="239"/>
                    </a:lnTo>
                    <a:lnTo>
                      <a:pt x="41" y="233"/>
                    </a:lnTo>
                    <a:lnTo>
                      <a:pt x="33" y="225"/>
                    </a:lnTo>
                    <a:lnTo>
                      <a:pt x="25" y="216"/>
                    </a:lnTo>
                    <a:lnTo>
                      <a:pt x="18" y="207"/>
                    </a:lnTo>
                    <a:lnTo>
                      <a:pt x="13" y="196"/>
                    </a:lnTo>
                    <a:lnTo>
                      <a:pt x="8" y="184"/>
                    </a:lnTo>
                    <a:lnTo>
                      <a:pt x="5" y="173"/>
                    </a:lnTo>
                    <a:lnTo>
                      <a:pt x="3" y="160"/>
                    </a:lnTo>
                    <a:lnTo>
                      <a:pt x="0" y="147"/>
                    </a:lnTo>
                    <a:lnTo>
                      <a:pt x="0" y="132"/>
                    </a:lnTo>
                    <a:lnTo>
                      <a:pt x="0" y="116"/>
                    </a:lnTo>
                    <a:lnTo>
                      <a:pt x="3" y="102"/>
                    </a:lnTo>
                    <a:lnTo>
                      <a:pt x="5" y="89"/>
                    </a:lnTo>
                    <a:lnTo>
                      <a:pt x="8" y="76"/>
                    </a:lnTo>
                    <a:lnTo>
                      <a:pt x="13" y="64"/>
                    </a:lnTo>
                    <a:lnTo>
                      <a:pt x="18" y="54"/>
                    </a:lnTo>
                    <a:lnTo>
                      <a:pt x="25" y="43"/>
                    </a:lnTo>
                    <a:lnTo>
                      <a:pt x="33" y="34"/>
                    </a:lnTo>
                    <a:lnTo>
                      <a:pt x="41" y="26"/>
                    </a:lnTo>
                    <a:lnTo>
                      <a:pt x="50" y="20"/>
                    </a:lnTo>
                    <a:lnTo>
                      <a:pt x="60" y="13"/>
                    </a:lnTo>
                    <a:lnTo>
                      <a:pt x="71" y="8"/>
                    </a:lnTo>
                    <a:lnTo>
                      <a:pt x="81" y="4"/>
                    </a:lnTo>
                    <a:lnTo>
                      <a:pt x="93" y="1"/>
                    </a:lnTo>
                    <a:lnTo>
                      <a:pt x="105" y="0"/>
                    </a:lnTo>
                    <a:lnTo>
                      <a:pt x="118" y="0"/>
                    </a:lnTo>
                    <a:lnTo>
                      <a:pt x="129" y="0"/>
                    </a:lnTo>
                    <a:lnTo>
                      <a:pt x="140" y="1"/>
                    </a:lnTo>
                    <a:lnTo>
                      <a:pt x="150" y="4"/>
                    </a:lnTo>
                    <a:lnTo>
                      <a:pt x="160" y="7"/>
                    </a:lnTo>
                    <a:lnTo>
                      <a:pt x="169" y="11"/>
                    </a:lnTo>
                    <a:lnTo>
                      <a:pt x="178" y="14"/>
                    </a:lnTo>
                    <a:lnTo>
                      <a:pt x="186" y="21"/>
                    </a:lnTo>
                    <a:lnTo>
                      <a:pt x="194" y="28"/>
                    </a:lnTo>
                    <a:lnTo>
                      <a:pt x="201" y="35"/>
                    </a:lnTo>
                    <a:lnTo>
                      <a:pt x="208" y="47"/>
                    </a:lnTo>
                    <a:lnTo>
                      <a:pt x="215" y="59"/>
                    </a:lnTo>
                    <a:lnTo>
                      <a:pt x="218" y="73"/>
                    </a:lnTo>
                    <a:lnTo>
                      <a:pt x="169" y="85"/>
                    </a:lnTo>
                    <a:lnTo>
                      <a:pt x="166" y="76"/>
                    </a:lnTo>
                    <a:lnTo>
                      <a:pt x="162" y="68"/>
                    </a:lnTo>
                    <a:lnTo>
                      <a:pt x="157" y="60"/>
                    </a:lnTo>
                    <a:lnTo>
                      <a:pt x="150" y="54"/>
                    </a:lnTo>
                    <a:lnTo>
                      <a:pt x="143" y="50"/>
                    </a:lnTo>
                    <a:lnTo>
                      <a:pt x="135" y="46"/>
                    </a:lnTo>
                    <a:lnTo>
                      <a:pt x="126" y="43"/>
                    </a:lnTo>
                    <a:lnTo>
                      <a:pt x="115" y="43"/>
                    </a:lnTo>
                    <a:lnTo>
                      <a:pt x="109" y="43"/>
                    </a:lnTo>
                    <a:lnTo>
                      <a:pt x="102" y="45"/>
                    </a:lnTo>
                    <a:lnTo>
                      <a:pt x="95" y="46"/>
                    </a:lnTo>
                    <a:lnTo>
                      <a:pt x="90" y="48"/>
                    </a:lnTo>
                    <a:lnTo>
                      <a:pt x="85" y="51"/>
                    </a:lnTo>
                    <a:lnTo>
                      <a:pt x="80" y="54"/>
                    </a:lnTo>
                    <a:lnTo>
                      <a:pt x="75" y="59"/>
                    </a:lnTo>
                    <a:lnTo>
                      <a:pt x="71" y="63"/>
                    </a:lnTo>
                    <a:lnTo>
                      <a:pt x="65" y="68"/>
                    </a:lnTo>
                    <a:lnTo>
                      <a:pt x="63" y="75"/>
                    </a:lnTo>
                    <a:lnTo>
                      <a:pt x="59" y="81"/>
                    </a:lnTo>
                    <a:lnTo>
                      <a:pt x="58" y="89"/>
                    </a:lnTo>
                    <a:lnTo>
                      <a:pt x="54" y="107"/>
                    </a:lnTo>
                    <a:lnTo>
                      <a:pt x="52" y="128"/>
                    </a:lnTo>
                    <a:lnTo>
                      <a:pt x="54" y="150"/>
                    </a:lnTo>
                    <a:lnTo>
                      <a:pt x="58" y="169"/>
                    </a:lnTo>
                    <a:lnTo>
                      <a:pt x="59" y="177"/>
                    </a:lnTo>
                    <a:lnTo>
                      <a:pt x="63" y="184"/>
                    </a:lnTo>
                    <a:lnTo>
                      <a:pt x="65" y="190"/>
                    </a:lnTo>
                    <a:lnTo>
                      <a:pt x="69" y="196"/>
                    </a:lnTo>
                    <a:lnTo>
                      <a:pt x="75" y="200"/>
                    </a:lnTo>
                    <a:lnTo>
                      <a:pt x="78" y="204"/>
                    </a:lnTo>
                    <a:lnTo>
                      <a:pt x="84" y="208"/>
                    </a:lnTo>
                    <a:lnTo>
                      <a:pt x="89" y="211"/>
                    </a:lnTo>
                    <a:lnTo>
                      <a:pt x="95" y="213"/>
                    </a:lnTo>
                    <a:lnTo>
                      <a:pt x="102" y="215"/>
                    </a:lnTo>
                    <a:lnTo>
                      <a:pt x="107" y="216"/>
                    </a:lnTo>
                    <a:lnTo>
                      <a:pt x="115" y="216"/>
                    </a:lnTo>
                    <a:lnTo>
                      <a:pt x="124" y="215"/>
                    </a:lnTo>
                    <a:lnTo>
                      <a:pt x="133" y="213"/>
                    </a:lnTo>
                    <a:lnTo>
                      <a:pt x="141" y="208"/>
                    </a:lnTo>
                    <a:lnTo>
                      <a:pt x="149" y="203"/>
                    </a:lnTo>
                    <a:lnTo>
                      <a:pt x="156" y="196"/>
                    </a:lnTo>
                    <a:lnTo>
                      <a:pt x="162" y="187"/>
                    </a:lnTo>
                    <a:lnTo>
                      <a:pt x="166" y="175"/>
                    </a:lnTo>
                    <a:lnTo>
                      <a:pt x="170" y="162"/>
                    </a:lnTo>
                    <a:close/>
                  </a:path>
                </a:pathLst>
              </a:cu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93" name="Rectangle 221"/>
              <p:cNvSpPr>
                <a:spLocks noChangeArrowheads="1"/>
              </p:cNvSpPr>
              <p:nvPr/>
            </p:nvSpPr>
            <p:spPr bwMode="auto">
              <a:xfrm>
                <a:off x="673" y="3026"/>
                <a:ext cx="1276" cy="180"/>
              </a:xfrm>
              <a:prstGeom prst="rect">
                <a:avLst/>
              </a:prstGeom>
              <a:solidFill>
                <a:srgbClr val="F5C49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94" name="Rectangle 222"/>
              <p:cNvSpPr>
                <a:spLocks noChangeArrowheads="1"/>
              </p:cNvSpPr>
              <p:nvPr/>
            </p:nvSpPr>
            <p:spPr bwMode="auto">
              <a:xfrm>
                <a:off x="673" y="3026"/>
                <a:ext cx="1276" cy="180"/>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95" name="Line 223"/>
              <p:cNvSpPr>
                <a:spLocks noChangeShapeType="1"/>
              </p:cNvSpPr>
              <p:nvPr/>
            </p:nvSpPr>
            <p:spPr bwMode="auto">
              <a:xfrm flipH="1">
                <a:off x="570" y="306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96" name="Line 224"/>
              <p:cNvSpPr>
                <a:spLocks noChangeShapeType="1"/>
              </p:cNvSpPr>
              <p:nvPr/>
            </p:nvSpPr>
            <p:spPr bwMode="auto">
              <a:xfrm flipH="1">
                <a:off x="570" y="305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97" name="Line 225"/>
              <p:cNvSpPr>
                <a:spLocks noChangeShapeType="1"/>
              </p:cNvSpPr>
              <p:nvPr/>
            </p:nvSpPr>
            <p:spPr bwMode="auto">
              <a:xfrm flipH="1">
                <a:off x="570" y="304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98" name="Line 226"/>
              <p:cNvSpPr>
                <a:spLocks noChangeShapeType="1"/>
              </p:cNvSpPr>
              <p:nvPr/>
            </p:nvSpPr>
            <p:spPr bwMode="auto">
              <a:xfrm flipH="1">
                <a:off x="570" y="303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99" name="Line 227"/>
              <p:cNvSpPr>
                <a:spLocks noChangeShapeType="1"/>
              </p:cNvSpPr>
              <p:nvPr/>
            </p:nvSpPr>
            <p:spPr bwMode="auto">
              <a:xfrm flipH="1">
                <a:off x="570" y="3111"/>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00" name="Line 228"/>
              <p:cNvSpPr>
                <a:spLocks noChangeShapeType="1"/>
              </p:cNvSpPr>
              <p:nvPr/>
            </p:nvSpPr>
            <p:spPr bwMode="auto">
              <a:xfrm flipH="1">
                <a:off x="570" y="3100"/>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01" name="Line 229"/>
              <p:cNvSpPr>
                <a:spLocks noChangeShapeType="1"/>
              </p:cNvSpPr>
              <p:nvPr/>
            </p:nvSpPr>
            <p:spPr bwMode="auto">
              <a:xfrm flipH="1">
                <a:off x="570" y="3090"/>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02" name="Line 230"/>
              <p:cNvSpPr>
                <a:spLocks noChangeShapeType="1"/>
              </p:cNvSpPr>
              <p:nvPr/>
            </p:nvSpPr>
            <p:spPr bwMode="auto">
              <a:xfrm flipH="1">
                <a:off x="570" y="307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03" name="Line 231"/>
              <p:cNvSpPr>
                <a:spLocks noChangeShapeType="1"/>
              </p:cNvSpPr>
              <p:nvPr/>
            </p:nvSpPr>
            <p:spPr bwMode="auto">
              <a:xfrm flipH="1">
                <a:off x="570" y="315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04" name="Line 232"/>
              <p:cNvSpPr>
                <a:spLocks noChangeShapeType="1"/>
              </p:cNvSpPr>
              <p:nvPr/>
            </p:nvSpPr>
            <p:spPr bwMode="auto">
              <a:xfrm flipH="1">
                <a:off x="570" y="314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05" name="Line 233"/>
              <p:cNvSpPr>
                <a:spLocks noChangeShapeType="1"/>
              </p:cNvSpPr>
              <p:nvPr/>
            </p:nvSpPr>
            <p:spPr bwMode="auto">
              <a:xfrm flipH="1">
                <a:off x="570" y="3131"/>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06" name="Line 234"/>
              <p:cNvSpPr>
                <a:spLocks noChangeShapeType="1"/>
              </p:cNvSpPr>
              <p:nvPr/>
            </p:nvSpPr>
            <p:spPr bwMode="auto">
              <a:xfrm flipH="1">
                <a:off x="570" y="3121"/>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07" name="Line 235"/>
              <p:cNvSpPr>
                <a:spLocks noChangeShapeType="1"/>
              </p:cNvSpPr>
              <p:nvPr/>
            </p:nvSpPr>
            <p:spPr bwMode="auto">
              <a:xfrm flipH="1">
                <a:off x="570" y="318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08" name="Line 236"/>
              <p:cNvSpPr>
                <a:spLocks noChangeShapeType="1"/>
              </p:cNvSpPr>
              <p:nvPr/>
            </p:nvSpPr>
            <p:spPr bwMode="auto">
              <a:xfrm flipH="1">
                <a:off x="570" y="317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09" name="Line 237"/>
              <p:cNvSpPr>
                <a:spLocks noChangeShapeType="1"/>
              </p:cNvSpPr>
              <p:nvPr/>
            </p:nvSpPr>
            <p:spPr bwMode="auto">
              <a:xfrm flipH="1">
                <a:off x="570" y="316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10" name="Line 238"/>
              <p:cNvSpPr>
                <a:spLocks noChangeShapeType="1"/>
              </p:cNvSpPr>
              <p:nvPr/>
            </p:nvSpPr>
            <p:spPr bwMode="auto">
              <a:xfrm flipH="1">
                <a:off x="570" y="3194"/>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11" name="Rectangle 239"/>
              <p:cNvSpPr>
                <a:spLocks noChangeArrowheads="1"/>
              </p:cNvSpPr>
              <p:nvPr/>
            </p:nvSpPr>
            <p:spPr bwMode="auto">
              <a:xfrm>
                <a:off x="673" y="2811"/>
                <a:ext cx="1276" cy="179"/>
              </a:xfrm>
              <a:prstGeom prst="rect">
                <a:avLst/>
              </a:prstGeom>
              <a:solidFill>
                <a:srgbClr val="F5C49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12" name="Rectangle 240"/>
              <p:cNvSpPr>
                <a:spLocks noChangeArrowheads="1"/>
              </p:cNvSpPr>
              <p:nvPr/>
            </p:nvSpPr>
            <p:spPr bwMode="auto">
              <a:xfrm>
                <a:off x="673" y="2811"/>
                <a:ext cx="1276" cy="179"/>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13" name="Line 241"/>
              <p:cNvSpPr>
                <a:spLocks noChangeShapeType="1"/>
              </p:cNvSpPr>
              <p:nvPr/>
            </p:nvSpPr>
            <p:spPr bwMode="auto">
              <a:xfrm flipH="1">
                <a:off x="570" y="2854"/>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14" name="Line 242"/>
              <p:cNvSpPr>
                <a:spLocks noChangeShapeType="1"/>
              </p:cNvSpPr>
              <p:nvPr/>
            </p:nvSpPr>
            <p:spPr bwMode="auto">
              <a:xfrm flipH="1">
                <a:off x="570" y="284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15" name="Line 243"/>
              <p:cNvSpPr>
                <a:spLocks noChangeShapeType="1"/>
              </p:cNvSpPr>
              <p:nvPr/>
            </p:nvSpPr>
            <p:spPr bwMode="auto">
              <a:xfrm flipH="1">
                <a:off x="570" y="283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16" name="Line 244"/>
              <p:cNvSpPr>
                <a:spLocks noChangeShapeType="1"/>
              </p:cNvSpPr>
              <p:nvPr/>
            </p:nvSpPr>
            <p:spPr bwMode="auto">
              <a:xfrm flipH="1">
                <a:off x="570" y="282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17" name="Line 245"/>
              <p:cNvSpPr>
                <a:spLocks noChangeShapeType="1"/>
              </p:cNvSpPr>
              <p:nvPr/>
            </p:nvSpPr>
            <p:spPr bwMode="auto">
              <a:xfrm flipH="1">
                <a:off x="570" y="2896"/>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18" name="Line 246"/>
              <p:cNvSpPr>
                <a:spLocks noChangeShapeType="1"/>
              </p:cNvSpPr>
              <p:nvPr/>
            </p:nvSpPr>
            <p:spPr bwMode="auto">
              <a:xfrm flipH="1">
                <a:off x="570" y="2885"/>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19" name="Line 247"/>
              <p:cNvSpPr>
                <a:spLocks noChangeShapeType="1"/>
              </p:cNvSpPr>
              <p:nvPr/>
            </p:nvSpPr>
            <p:spPr bwMode="auto">
              <a:xfrm flipH="1">
                <a:off x="570" y="2875"/>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20" name="Line 248"/>
              <p:cNvSpPr>
                <a:spLocks noChangeShapeType="1"/>
              </p:cNvSpPr>
              <p:nvPr/>
            </p:nvSpPr>
            <p:spPr bwMode="auto">
              <a:xfrm flipH="1">
                <a:off x="570" y="2864"/>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21" name="Line 249"/>
              <p:cNvSpPr>
                <a:spLocks noChangeShapeType="1"/>
              </p:cNvSpPr>
              <p:nvPr/>
            </p:nvSpPr>
            <p:spPr bwMode="auto">
              <a:xfrm flipH="1">
                <a:off x="570" y="2937"/>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22" name="Line 250"/>
              <p:cNvSpPr>
                <a:spLocks noChangeShapeType="1"/>
              </p:cNvSpPr>
              <p:nvPr/>
            </p:nvSpPr>
            <p:spPr bwMode="auto">
              <a:xfrm flipH="1">
                <a:off x="570" y="2927"/>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23" name="Line 251"/>
              <p:cNvSpPr>
                <a:spLocks noChangeShapeType="1"/>
              </p:cNvSpPr>
              <p:nvPr/>
            </p:nvSpPr>
            <p:spPr bwMode="auto">
              <a:xfrm flipH="1">
                <a:off x="570" y="2916"/>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24" name="Line 252"/>
              <p:cNvSpPr>
                <a:spLocks noChangeShapeType="1"/>
              </p:cNvSpPr>
              <p:nvPr/>
            </p:nvSpPr>
            <p:spPr bwMode="auto">
              <a:xfrm flipH="1">
                <a:off x="570" y="2906"/>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25" name="Line 253"/>
              <p:cNvSpPr>
                <a:spLocks noChangeShapeType="1"/>
              </p:cNvSpPr>
              <p:nvPr/>
            </p:nvSpPr>
            <p:spPr bwMode="auto">
              <a:xfrm flipH="1">
                <a:off x="570" y="296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26" name="Line 254"/>
              <p:cNvSpPr>
                <a:spLocks noChangeShapeType="1"/>
              </p:cNvSpPr>
              <p:nvPr/>
            </p:nvSpPr>
            <p:spPr bwMode="auto">
              <a:xfrm flipH="1">
                <a:off x="570" y="295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27" name="Line 255"/>
              <p:cNvSpPr>
                <a:spLocks noChangeShapeType="1"/>
              </p:cNvSpPr>
              <p:nvPr/>
            </p:nvSpPr>
            <p:spPr bwMode="auto">
              <a:xfrm flipH="1">
                <a:off x="570" y="294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28" name="Line 256"/>
              <p:cNvSpPr>
                <a:spLocks noChangeShapeType="1"/>
              </p:cNvSpPr>
              <p:nvPr/>
            </p:nvSpPr>
            <p:spPr bwMode="auto">
              <a:xfrm flipH="1">
                <a:off x="570" y="297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29" name="Rectangle 257"/>
              <p:cNvSpPr>
                <a:spLocks noChangeArrowheads="1"/>
              </p:cNvSpPr>
              <p:nvPr/>
            </p:nvSpPr>
            <p:spPr bwMode="auto">
              <a:xfrm>
                <a:off x="673" y="2596"/>
                <a:ext cx="1276" cy="179"/>
              </a:xfrm>
              <a:prstGeom prst="rect">
                <a:avLst/>
              </a:prstGeom>
              <a:solidFill>
                <a:srgbClr val="F5C49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30" name="Rectangle 258"/>
              <p:cNvSpPr>
                <a:spLocks noChangeArrowheads="1"/>
              </p:cNvSpPr>
              <p:nvPr/>
            </p:nvSpPr>
            <p:spPr bwMode="auto">
              <a:xfrm>
                <a:off x="673" y="2596"/>
                <a:ext cx="1276" cy="179"/>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31" name="Line 259"/>
              <p:cNvSpPr>
                <a:spLocks noChangeShapeType="1"/>
              </p:cNvSpPr>
              <p:nvPr/>
            </p:nvSpPr>
            <p:spPr bwMode="auto">
              <a:xfrm flipH="1">
                <a:off x="570" y="263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32" name="Line 260"/>
              <p:cNvSpPr>
                <a:spLocks noChangeShapeType="1"/>
              </p:cNvSpPr>
              <p:nvPr/>
            </p:nvSpPr>
            <p:spPr bwMode="auto">
              <a:xfrm flipH="1">
                <a:off x="570" y="262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33" name="Line 261"/>
              <p:cNvSpPr>
                <a:spLocks noChangeShapeType="1"/>
              </p:cNvSpPr>
              <p:nvPr/>
            </p:nvSpPr>
            <p:spPr bwMode="auto">
              <a:xfrm flipH="1">
                <a:off x="570" y="261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34" name="Line 262"/>
              <p:cNvSpPr>
                <a:spLocks noChangeShapeType="1"/>
              </p:cNvSpPr>
              <p:nvPr/>
            </p:nvSpPr>
            <p:spPr bwMode="auto">
              <a:xfrm flipH="1">
                <a:off x="570" y="260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35" name="Line 263"/>
              <p:cNvSpPr>
                <a:spLocks noChangeShapeType="1"/>
              </p:cNvSpPr>
              <p:nvPr/>
            </p:nvSpPr>
            <p:spPr bwMode="auto">
              <a:xfrm flipH="1">
                <a:off x="570" y="2680"/>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36" name="Line 264"/>
              <p:cNvSpPr>
                <a:spLocks noChangeShapeType="1"/>
              </p:cNvSpPr>
              <p:nvPr/>
            </p:nvSpPr>
            <p:spPr bwMode="auto">
              <a:xfrm flipH="1">
                <a:off x="570" y="2670"/>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37" name="Line 265"/>
              <p:cNvSpPr>
                <a:spLocks noChangeShapeType="1"/>
              </p:cNvSpPr>
              <p:nvPr/>
            </p:nvSpPr>
            <p:spPr bwMode="auto">
              <a:xfrm flipH="1">
                <a:off x="570" y="2660"/>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38" name="Line 266"/>
              <p:cNvSpPr>
                <a:spLocks noChangeShapeType="1"/>
              </p:cNvSpPr>
              <p:nvPr/>
            </p:nvSpPr>
            <p:spPr bwMode="auto">
              <a:xfrm flipH="1">
                <a:off x="570" y="264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39" name="Line 267"/>
              <p:cNvSpPr>
                <a:spLocks noChangeShapeType="1"/>
              </p:cNvSpPr>
              <p:nvPr/>
            </p:nvSpPr>
            <p:spPr bwMode="auto">
              <a:xfrm flipH="1">
                <a:off x="570" y="272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40" name="Line 268"/>
              <p:cNvSpPr>
                <a:spLocks noChangeShapeType="1"/>
              </p:cNvSpPr>
              <p:nvPr/>
            </p:nvSpPr>
            <p:spPr bwMode="auto">
              <a:xfrm flipH="1">
                <a:off x="570" y="271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41" name="Line 269"/>
              <p:cNvSpPr>
                <a:spLocks noChangeShapeType="1"/>
              </p:cNvSpPr>
              <p:nvPr/>
            </p:nvSpPr>
            <p:spPr bwMode="auto">
              <a:xfrm flipH="1">
                <a:off x="570" y="2701"/>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42" name="Line 270"/>
              <p:cNvSpPr>
                <a:spLocks noChangeShapeType="1"/>
              </p:cNvSpPr>
              <p:nvPr/>
            </p:nvSpPr>
            <p:spPr bwMode="auto">
              <a:xfrm flipH="1">
                <a:off x="570" y="2691"/>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43" name="Line 271"/>
              <p:cNvSpPr>
                <a:spLocks noChangeShapeType="1"/>
              </p:cNvSpPr>
              <p:nvPr/>
            </p:nvSpPr>
            <p:spPr bwMode="auto">
              <a:xfrm flipH="1">
                <a:off x="570" y="275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44" name="Line 272"/>
              <p:cNvSpPr>
                <a:spLocks noChangeShapeType="1"/>
              </p:cNvSpPr>
              <p:nvPr/>
            </p:nvSpPr>
            <p:spPr bwMode="auto">
              <a:xfrm flipH="1">
                <a:off x="570" y="274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45" name="Line 273"/>
              <p:cNvSpPr>
                <a:spLocks noChangeShapeType="1"/>
              </p:cNvSpPr>
              <p:nvPr/>
            </p:nvSpPr>
            <p:spPr bwMode="auto">
              <a:xfrm flipH="1">
                <a:off x="570" y="273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46" name="Line 274"/>
              <p:cNvSpPr>
                <a:spLocks noChangeShapeType="1"/>
              </p:cNvSpPr>
              <p:nvPr/>
            </p:nvSpPr>
            <p:spPr bwMode="auto">
              <a:xfrm flipH="1">
                <a:off x="570" y="2764"/>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47" name="Rectangle 275"/>
              <p:cNvSpPr>
                <a:spLocks noChangeArrowheads="1"/>
              </p:cNvSpPr>
              <p:nvPr/>
            </p:nvSpPr>
            <p:spPr bwMode="auto">
              <a:xfrm>
                <a:off x="673" y="2381"/>
                <a:ext cx="1276" cy="179"/>
              </a:xfrm>
              <a:prstGeom prst="rect">
                <a:avLst/>
              </a:prstGeom>
              <a:solidFill>
                <a:srgbClr val="F5C49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48" name="Rectangle 276"/>
              <p:cNvSpPr>
                <a:spLocks noChangeArrowheads="1"/>
              </p:cNvSpPr>
              <p:nvPr/>
            </p:nvSpPr>
            <p:spPr bwMode="auto">
              <a:xfrm>
                <a:off x="673" y="2381"/>
                <a:ext cx="1276" cy="179"/>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49" name="Line 277"/>
              <p:cNvSpPr>
                <a:spLocks noChangeShapeType="1"/>
              </p:cNvSpPr>
              <p:nvPr/>
            </p:nvSpPr>
            <p:spPr bwMode="auto">
              <a:xfrm flipH="1">
                <a:off x="570" y="2424"/>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50" name="Line 278"/>
              <p:cNvSpPr>
                <a:spLocks noChangeShapeType="1"/>
              </p:cNvSpPr>
              <p:nvPr/>
            </p:nvSpPr>
            <p:spPr bwMode="auto">
              <a:xfrm flipH="1">
                <a:off x="570" y="241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51" name="Line 279"/>
              <p:cNvSpPr>
                <a:spLocks noChangeShapeType="1"/>
              </p:cNvSpPr>
              <p:nvPr/>
            </p:nvSpPr>
            <p:spPr bwMode="auto">
              <a:xfrm flipH="1">
                <a:off x="570" y="240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52" name="Line 280"/>
              <p:cNvSpPr>
                <a:spLocks noChangeShapeType="1"/>
              </p:cNvSpPr>
              <p:nvPr/>
            </p:nvSpPr>
            <p:spPr bwMode="auto">
              <a:xfrm flipH="1">
                <a:off x="570" y="239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53" name="Line 281"/>
              <p:cNvSpPr>
                <a:spLocks noChangeShapeType="1"/>
              </p:cNvSpPr>
              <p:nvPr/>
            </p:nvSpPr>
            <p:spPr bwMode="auto">
              <a:xfrm flipH="1">
                <a:off x="570" y="2465"/>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54" name="Line 282"/>
              <p:cNvSpPr>
                <a:spLocks noChangeShapeType="1"/>
              </p:cNvSpPr>
              <p:nvPr/>
            </p:nvSpPr>
            <p:spPr bwMode="auto">
              <a:xfrm flipH="1">
                <a:off x="570" y="2455"/>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55" name="Line 283"/>
              <p:cNvSpPr>
                <a:spLocks noChangeShapeType="1"/>
              </p:cNvSpPr>
              <p:nvPr/>
            </p:nvSpPr>
            <p:spPr bwMode="auto">
              <a:xfrm flipH="1">
                <a:off x="570" y="2444"/>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56" name="Line 284"/>
              <p:cNvSpPr>
                <a:spLocks noChangeShapeType="1"/>
              </p:cNvSpPr>
              <p:nvPr/>
            </p:nvSpPr>
            <p:spPr bwMode="auto">
              <a:xfrm flipH="1">
                <a:off x="570" y="2434"/>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57" name="Line 285"/>
              <p:cNvSpPr>
                <a:spLocks noChangeShapeType="1"/>
              </p:cNvSpPr>
              <p:nvPr/>
            </p:nvSpPr>
            <p:spPr bwMode="auto">
              <a:xfrm flipH="1">
                <a:off x="570" y="2507"/>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58" name="Line 286"/>
              <p:cNvSpPr>
                <a:spLocks noChangeShapeType="1"/>
              </p:cNvSpPr>
              <p:nvPr/>
            </p:nvSpPr>
            <p:spPr bwMode="auto">
              <a:xfrm flipH="1">
                <a:off x="570" y="2496"/>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59" name="Line 287"/>
              <p:cNvSpPr>
                <a:spLocks noChangeShapeType="1"/>
              </p:cNvSpPr>
              <p:nvPr/>
            </p:nvSpPr>
            <p:spPr bwMode="auto">
              <a:xfrm flipH="1">
                <a:off x="570" y="2486"/>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60" name="Line 288"/>
              <p:cNvSpPr>
                <a:spLocks noChangeShapeType="1"/>
              </p:cNvSpPr>
              <p:nvPr/>
            </p:nvSpPr>
            <p:spPr bwMode="auto">
              <a:xfrm flipH="1">
                <a:off x="570" y="2476"/>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61" name="Line 289"/>
              <p:cNvSpPr>
                <a:spLocks noChangeShapeType="1"/>
              </p:cNvSpPr>
              <p:nvPr/>
            </p:nvSpPr>
            <p:spPr bwMode="auto">
              <a:xfrm flipH="1">
                <a:off x="570" y="253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62" name="Line 290"/>
              <p:cNvSpPr>
                <a:spLocks noChangeShapeType="1"/>
              </p:cNvSpPr>
              <p:nvPr/>
            </p:nvSpPr>
            <p:spPr bwMode="auto">
              <a:xfrm flipH="1">
                <a:off x="570" y="252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63" name="Line 291"/>
              <p:cNvSpPr>
                <a:spLocks noChangeShapeType="1"/>
              </p:cNvSpPr>
              <p:nvPr/>
            </p:nvSpPr>
            <p:spPr bwMode="auto">
              <a:xfrm flipH="1">
                <a:off x="570" y="2517"/>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64" name="Line 292"/>
              <p:cNvSpPr>
                <a:spLocks noChangeShapeType="1"/>
              </p:cNvSpPr>
              <p:nvPr/>
            </p:nvSpPr>
            <p:spPr bwMode="auto">
              <a:xfrm flipH="1">
                <a:off x="570" y="254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65" name="Rectangle 293"/>
              <p:cNvSpPr>
                <a:spLocks noChangeArrowheads="1"/>
              </p:cNvSpPr>
              <p:nvPr/>
            </p:nvSpPr>
            <p:spPr bwMode="auto">
              <a:xfrm>
                <a:off x="673" y="2166"/>
                <a:ext cx="1276" cy="179"/>
              </a:xfrm>
              <a:prstGeom prst="rect">
                <a:avLst/>
              </a:prstGeom>
              <a:solidFill>
                <a:srgbClr val="F5C49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66" name="Rectangle 294"/>
              <p:cNvSpPr>
                <a:spLocks noChangeArrowheads="1"/>
              </p:cNvSpPr>
              <p:nvPr/>
            </p:nvSpPr>
            <p:spPr bwMode="auto">
              <a:xfrm>
                <a:off x="673" y="2166"/>
                <a:ext cx="1276" cy="179"/>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67" name="Line 295"/>
              <p:cNvSpPr>
                <a:spLocks noChangeShapeType="1"/>
              </p:cNvSpPr>
              <p:nvPr/>
            </p:nvSpPr>
            <p:spPr bwMode="auto">
              <a:xfrm flipH="1">
                <a:off x="570" y="220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68" name="Line 296"/>
              <p:cNvSpPr>
                <a:spLocks noChangeShapeType="1"/>
              </p:cNvSpPr>
              <p:nvPr/>
            </p:nvSpPr>
            <p:spPr bwMode="auto">
              <a:xfrm flipH="1">
                <a:off x="570" y="219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69" name="Line 297"/>
              <p:cNvSpPr>
                <a:spLocks noChangeShapeType="1"/>
              </p:cNvSpPr>
              <p:nvPr/>
            </p:nvSpPr>
            <p:spPr bwMode="auto">
              <a:xfrm flipH="1">
                <a:off x="570" y="2187"/>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70" name="Line 298"/>
              <p:cNvSpPr>
                <a:spLocks noChangeShapeType="1"/>
              </p:cNvSpPr>
              <p:nvPr/>
            </p:nvSpPr>
            <p:spPr bwMode="auto">
              <a:xfrm flipH="1">
                <a:off x="570" y="2177"/>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71" name="Line 299"/>
              <p:cNvSpPr>
                <a:spLocks noChangeShapeType="1"/>
              </p:cNvSpPr>
              <p:nvPr/>
            </p:nvSpPr>
            <p:spPr bwMode="auto">
              <a:xfrm flipH="1">
                <a:off x="570" y="2250"/>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72" name="Line 300"/>
              <p:cNvSpPr>
                <a:spLocks noChangeShapeType="1"/>
              </p:cNvSpPr>
              <p:nvPr/>
            </p:nvSpPr>
            <p:spPr bwMode="auto">
              <a:xfrm flipH="1">
                <a:off x="570" y="223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73" name="Line 301"/>
              <p:cNvSpPr>
                <a:spLocks noChangeShapeType="1"/>
              </p:cNvSpPr>
              <p:nvPr/>
            </p:nvSpPr>
            <p:spPr bwMode="auto">
              <a:xfrm flipH="1">
                <a:off x="570" y="222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74" name="Line 302"/>
              <p:cNvSpPr>
                <a:spLocks noChangeShapeType="1"/>
              </p:cNvSpPr>
              <p:nvPr/>
            </p:nvSpPr>
            <p:spPr bwMode="auto">
              <a:xfrm flipH="1">
                <a:off x="570" y="221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75" name="Line 303"/>
              <p:cNvSpPr>
                <a:spLocks noChangeShapeType="1"/>
              </p:cNvSpPr>
              <p:nvPr/>
            </p:nvSpPr>
            <p:spPr bwMode="auto">
              <a:xfrm flipH="1">
                <a:off x="570" y="229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76" name="Line 304"/>
              <p:cNvSpPr>
                <a:spLocks noChangeShapeType="1"/>
              </p:cNvSpPr>
              <p:nvPr/>
            </p:nvSpPr>
            <p:spPr bwMode="auto">
              <a:xfrm flipH="1">
                <a:off x="570" y="2281"/>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77" name="Line 305"/>
              <p:cNvSpPr>
                <a:spLocks noChangeShapeType="1"/>
              </p:cNvSpPr>
              <p:nvPr/>
            </p:nvSpPr>
            <p:spPr bwMode="auto">
              <a:xfrm flipH="1">
                <a:off x="570" y="2271"/>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78" name="Line 306"/>
              <p:cNvSpPr>
                <a:spLocks noChangeShapeType="1"/>
              </p:cNvSpPr>
              <p:nvPr/>
            </p:nvSpPr>
            <p:spPr bwMode="auto">
              <a:xfrm flipH="1">
                <a:off x="570" y="2260"/>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79" name="Line 307"/>
              <p:cNvSpPr>
                <a:spLocks noChangeShapeType="1"/>
              </p:cNvSpPr>
              <p:nvPr/>
            </p:nvSpPr>
            <p:spPr bwMode="auto">
              <a:xfrm flipH="1">
                <a:off x="570" y="232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80" name="Line 308"/>
              <p:cNvSpPr>
                <a:spLocks noChangeShapeType="1"/>
              </p:cNvSpPr>
              <p:nvPr/>
            </p:nvSpPr>
            <p:spPr bwMode="auto">
              <a:xfrm flipH="1">
                <a:off x="570" y="231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81" name="Line 309"/>
              <p:cNvSpPr>
                <a:spLocks noChangeShapeType="1"/>
              </p:cNvSpPr>
              <p:nvPr/>
            </p:nvSpPr>
            <p:spPr bwMode="auto">
              <a:xfrm flipH="1">
                <a:off x="570" y="230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82" name="Line 310"/>
              <p:cNvSpPr>
                <a:spLocks noChangeShapeType="1"/>
              </p:cNvSpPr>
              <p:nvPr/>
            </p:nvSpPr>
            <p:spPr bwMode="auto">
              <a:xfrm flipH="1">
                <a:off x="570" y="233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83" name="Rectangle 311"/>
              <p:cNvSpPr>
                <a:spLocks noChangeArrowheads="1"/>
              </p:cNvSpPr>
              <p:nvPr/>
            </p:nvSpPr>
            <p:spPr bwMode="auto">
              <a:xfrm>
                <a:off x="673" y="1950"/>
                <a:ext cx="1276" cy="180"/>
              </a:xfrm>
              <a:prstGeom prst="rect">
                <a:avLst/>
              </a:prstGeom>
              <a:solidFill>
                <a:srgbClr val="F5C49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84" name="Rectangle 312"/>
              <p:cNvSpPr>
                <a:spLocks noChangeArrowheads="1"/>
              </p:cNvSpPr>
              <p:nvPr/>
            </p:nvSpPr>
            <p:spPr bwMode="auto">
              <a:xfrm>
                <a:off x="673" y="1950"/>
                <a:ext cx="1276" cy="180"/>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85" name="Line 313"/>
              <p:cNvSpPr>
                <a:spLocks noChangeShapeType="1"/>
              </p:cNvSpPr>
              <p:nvPr/>
            </p:nvSpPr>
            <p:spPr bwMode="auto">
              <a:xfrm flipH="1">
                <a:off x="570" y="199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86" name="Line 314"/>
              <p:cNvSpPr>
                <a:spLocks noChangeShapeType="1"/>
              </p:cNvSpPr>
              <p:nvPr/>
            </p:nvSpPr>
            <p:spPr bwMode="auto">
              <a:xfrm flipH="1">
                <a:off x="570" y="198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87" name="Line 315"/>
              <p:cNvSpPr>
                <a:spLocks noChangeShapeType="1"/>
              </p:cNvSpPr>
              <p:nvPr/>
            </p:nvSpPr>
            <p:spPr bwMode="auto">
              <a:xfrm flipH="1">
                <a:off x="570" y="197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88" name="Line 316"/>
              <p:cNvSpPr>
                <a:spLocks noChangeShapeType="1"/>
              </p:cNvSpPr>
              <p:nvPr/>
            </p:nvSpPr>
            <p:spPr bwMode="auto">
              <a:xfrm flipH="1">
                <a:off x="570" y="196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89" name="Line 317"/>
              <p:cNvSpPr>
                <a:spLocks noChangeShapeType="1"/>
              </p:cNvSpPr>
              <p:nvPr/>
            </p:nvSpPr>
            <p:spPr bwMode="auto">
              <a:xfrm flipH="1">
                <a:off x="570" y="2035"/>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90" name="Line 318"/>
              <p:cNvSpPr>
                <a:spLocks noChangeShapeType="1"/>
              </p:cNvSpPr>
              <p:nvPr/>
            </p:nvSpPr>
            <p:spPr bwMode="auto">
              <a:xfrm flipH="1">
                <a:off x="570" y="2024"/>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91" name="Line 319"/>
              <p:cNvSpPr>
                <a:spLocks noChangeShapeType="1"/>
              </p:cNvSpPr>
              <p:nvPr/>
            </p:nvSpPr>
            <p:spPr bwMode="auto">
              <a:xfrm flipH="1">
                <a:off x="570" y="2014"/>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92" name="Line 320"/>
              <p:cNvSpPr>
                <a:spLocks noChangeShapeType="1"/>
              </p:cNvSpPr>
              <p:nvPr/>
            </p:nvSpPr>
            <p:spPr bwMode="auto">
              <a:xfrm flipH="1">
                <a:off x="570" y="2004"/>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93" name="Line 321"/>
              <p:cNvSpPr>
                <a:spLocks noChangeShapeType="1"/>
              </p:cNvSpPr>
              <p:nvPr/>
            </p:nvSpPr>
            <p:spPr bwMode="auto">
              <a:xfrm flipH="1">
                <a:off x="570" y="2076"/>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94" name="Line 322"/>
              <p:cNvSpPr>
                <a:spLocks noChangeShapeType="1"/>
              </p:cNvSpPr>
              <p:nvPr/>
            </p:nvSpPr>
            <p:spPr bwMode="auto">
              <a:xfrm flipH="1">
                <a:off x="570" y="2066"/>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95" name="Line 323"/>
              <p:cNvSpPr>
                <a:spLocks noChangeShapeType="1"/>
              </p:cNvSpPr>
              <p:nvPr/>
            </p:nvSpPr>
            <p:spPr bwMode="auto">
              <a:xfrm flipH="1">
                <a:off x="570" y="2056"/>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96" name="Line 324"/>
              <p:cNvSpPr>
                <a:spLocks noChangeShapeType="1"/>
              </p:cNvSpPr>
              <p:nvPr/>
            </p:nvSpPr>
            <p:spPr bwMode="auto">
              <a:xfrm flipH="1">
                <a:off x="570" y="2045"/>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97" name="Line 325"/>
              <p:cNvSpPr>
                <a:spLocks noChangeShapeType="1"/>
              </p:cNvSpPr>
              <p:nvPr/>
            </p:nvSpPr>
            <p:spPr bwMode="auto">
              <a:xfrm flipH="1">
                <a:off x="570" y="210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98" name="Line 326"/>
              <p:cNvSpPr>
                <a:spLocks noChangeShapeType="1"/>
              </p:cNvSpPr>
              <p:nvPr/>
            </p:nvSpPr>
            <p:spPr bwMode="auto">
              <a:xfrm flipH="1">
                <a:off x="570" y="2097"/>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399" name="Line 327"/>
              <p:cNvSpPr>
                <a:spLocks noChangeShapeType="1"/>
              </p:cNvSpPr>
              <p:nvPr/>
            </p:nvSpPr>
            <p:spPr bwMode="auto">
              <a:xfrm flipH="1">
                <a:off x="570" y="2087"/>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00" name="Line 328"/>
              <p:cNvSpPr>
                <a:spLocks noChangeShapeType="1"/>
              </p:cNvSpPr>
              <p:nvPr/>
            </p:nvSpPr>
            <p:spPr bwMode="auto">
              <a:xfrm flipH="1">
                <a:off x="570" y="211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01" name="Rectangle 329"/>
              <p:cNvSpPr>
                <a:spLocks noChangeArrowheads="1"/>
              </p:cNvSpPr>
              <p:nvPr/>
            </p:nvSpPr>
            <p:spPr bwMode="auto">
              <a:xfrm>
                <a:off x="673" y="1735"/>
                <a:ext cx="1276" cy="179"/>
              </a:xfrm>
              <a:prstGeom prst="rect">
                <a:avLst/>
              </a:prstGeom>
              <a:solidFill>
                <a:srgbClr val="F5C49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02" name="Rectangle 330"/>
              <p:cNvSpPr>
                <a:spLocks noChangeArrowheads="1"/>
              </p:cNvSpPr>
              <p:nvPr/>
            </p:nvSpPr>
            <p:spPr bwMode="auto">
              <a:xfrm>
                <a:off x="673" y="1735"/>
                <a:ext cx="1276" cy="179"/>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03" name="Line 331"/>
              <p:cNvSpPr>
                <a:spLocks noChangeShapeType="1"/>
              </p:cNvSpPr>
              <p:nvPr/>
            </p:nvSpPr>
            <p:spPr bwMode="auto">
              <a:xfrm flipH="1">
                <a:off x="570" y="177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04" name="Line 332"/>
              <p:cNvSpPr>
                <a:spLocks noChangeShapeType="1"/>
              </p:cNvSpPr>
              <p:nvPr/>
            </p:nvSpPr>
            <p:spPr bwMode="auto">
              <a:xfrm flipH="1">
                <a:off x="570" y="176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05" name="Line 333"/>
              <p:cNvSpPr>
                <a:spLocks noChangeShapeType="1"/>
              </p:cNvSpPr>
              <p:nvPr/>
            </p:nvSpPr>
            <p:spPr bwMode="auto">
              <a:xfrm flipH="1">
                <a:off x="570" y="1757"/>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06" name="Line 334"/>
              <p:cNvSpPr>
                <a:spLocks noChangeShapeType="1"/>
              </p:cNvSpPr>
              <p:nvPr/>
            </p:nvSpPr>
            <p:spPr bwMode="auto">
              <a:xfrm flipH="1">
                <a:off x="570" y="1747"/>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07" name="Line 335"/>
              <p:cNvSpPr>
                <a:spLocks noChangeShapeType="1"/>
              </p:cNvSpPr>
              <p:nvPr/>
            </p:nvSpPr>
            <p:spPr bwMode="auto">
              <a:xfrm flipH="1">
                <a:off x="570" y="1820"/>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08" name="Line 336"/>
              <p:cNvSpPr>
                <a:spLocks noChangeShapeType="1"/>
              </p:cNvSpPr>
              <p:nvPr/>
            </p:nvSpPr>
            <p:spPr bwMode="auto">
              <a:xfrm flipH="1">
                <a:off x="570" y="180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09" name="Line 337"/>
              <p:cNvSpPr>
                <a:spLocks noChangeShapeType="1"/>
              </p:cNvSpPr>
              <p:nvPr/>
            </p:nvSpPr>
            <p:spPr bwMode="auto">
              <a:xfrm flipH="1">
                <a:off x="570" y="1799"/>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10" name="Line 338"/>
              <p:cNvSpPr>
                <a:spLocks noChangeShapeType="1"/>
              </p:cNvSpPr>
              <p:nvPr/>
            </p:nvSpPr>
            <p:spPr bwMode="auto">
              <a:xfrm flipH="1">
                <a:off x="570" y="1788"/>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11" name="Line 339"/>
              <p:cNvSpPr>
                <a:spLocks noChangeShapeType="1"/>
              </p:cNvSpPr>
              <p:nvPr/>
            </p:nvSpPr>
            <p:spPr bwMode="auto">
              <a:xfrm flipH="1">
                <a:off x="570" y="1861"/>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12" name="Line 340"/>
              <p:cNvSpPr>
                <a:spLocks noChangeShapeType="1"/>
              </p:cNvSpPr>
              <p:nvPr/>
            </p:nvSpPr>
            <p:spPr bwMode="auto">
              <a:xfrm flipH="1">
                <a:off x="570" y="1851"/>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13" name="Line 341"/>
              <p:cNvSpPr>
                <a:spLocks noChangeShapeType="1"/>
              </p:cNvSpPr>
              <p:nvPr/>
            </p:nvSpPr>
            <p:spPr bwMode="auto">
              <a:xfrm flipH="1">
                <a:off x="570" y="1841"/>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14" name="Line 342"/>
              <p:cNvSpPr>
                <a:spLocks noChangeShapeType="1"/>
              </p:cNvSpPr>
              <p:nvPr/>
            </p:nvSpPr>
            <p:spPr bwMode="auto">
              <a:xfrm flipH="1">
                <a:off x="570" y="1830"/>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15" name="Line 343"/>
              <p:cNvSpPr>
                <a:spLocks noChangeShapeType="1"/>
              </p:cNvSpPr>
              <p:nvPr/>
            </p:nvSpPr>
            <p:spPr bwMode="auto">
              <a:xfrm flipH="1">
                <a:off x="570" y="189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16" name="Line 344"/>
              <p:cNvSpPr>
                <a:spLocks noChangeShapeType="1"/>
              </p:cNvSpPr>
              <p:nvPr/>
            </p:nvSpPr>
            <p:spPr bwMode="auto">
              <a:xfrm flipH="1">
                <a:off x="570" y="188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17" name="Line 345"/>
              <p:cNvSpPr>
                <a:spLocks noChangeShapeType="1"/>
              </p:cNvSpPr>
              <p:nvPr/>
            </p:nvSpPr>
            <p:spPr bwMode="auto">
              <a:xfrm flipH="1">
                <a:off x="570" y="1872"/>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18" name="Line 346"/>
              <p:cNvSpPr>
                <a:spLocks noChangeShapeType="1"/>
              </p:cNvSpPr>
              <p:nvPr/>
            </p:nvSpPr>
            <p:spPr bwMode="auto">
              <a:xfrm flipH="1">
                <a:off x="570" y="1903"/>
                <a:ext cx="1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19" name="Freeform 347"/>
              <p:cNvSpPr>
                <a:spLocks noEditPoints="1"/>
              </p:cNvSpPr>
              <p:nvPr/>
            </p:nvSpPr>
            <p:spPr bwMode="auto">
              <a:xfrm>
                <a:off x="2576" y="2035"/>
                <a:ext cx="434" cy="695"/>
              </a:xfrm>
              <a:custGeom>
                <a:avLst/>
                <a:gdLst/>
                <a:ahLst/>
                <a:cxnLst>
                  <a:cxn ang="0">
                    <a:pos x="0" y="0"/>
                  </a:cxn>
                  <a:cxn ang="0">
                    <a:pos x="1736" y="0"/>
                  </a:cxn>
                  <a:cxn ang="0">
                    <a:pos x="1736" y="55"/>
                  </a:cxn>
                  <a:cxn ang="0">
                    <a:pos x="0" y="55"/>
                  </a:cxn>
                  <a:cxn ang="0">
                    <a:pos x="0" y="0"/>
                  </a:cxn>
                  <a:cxn ang="0">
                    <a:pos x="1736" y="2779"/>
                  </a:cxn>
                  <a:cxn ang="0">
                    <a:pos x="0" y="2779"/>
                  </a:cxn>
                  <a:cxn ang="0">
                    <a:pos x="0" y="2723"/>
                  </a:cxn>
                  <a:cxn ang="0">
                    <a:pos x="1736" y="2723"/>
                  </a:cxn>
                  <a:cxn ang="0">
                    <a:pos x="1736" y="2779"/>
                  </a:cxn>
                </a:cxnLst>
                <a:rect l="0" t="0" r="r" b="b"/>
                <a:pathLst>
                  <a:path w="1736" h="2779">
                    <a:moveTo>
                      <a:pt x="0" y="0"/>
                    </a:moveTo>
                    <a:lnTo>
                      <a:pt x="1736" y="0"/>
                    </a:lnTo>
                    <a:lnTo>
                      <a:pt x="1736" y="55"/>
                    </a:lnTo>
                    <a:lnTo>
                      <a:pt x="0" y="55"/>
                    </a:lnTo>
                    <a:lnTo>
                      <a:pt x="0" y="0"/>
                    </a:lnTo>
                    <a:close/>
                    <a:moveTo>
                      <a:pt x="1736" y="2779"/>
                    </a:moveTo>
                    <a:lnTo>
                      <a:pt x="0" y="2779"/>
                    </a:lnTo>
                    <a:lnTo>
                      <a:pt x="0" y="2723"/>
                    </a:lnTo>
                    <a:lnTo>
                      <a:pt x="1736" y="2723"/>
                    </a:lnTo>
                    <a:lnTo>
                      <a:pt x="1736" y="2779"/>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20" name="Freeform 348"/>
              <p:cNvSpPr>
                <a:spLocks noEditPoints="1"/>
              </p:cNvSpPr>
              <p:nvPr/>
            </p:nvSpPr>
            <p:spPr bwMode="auto">
              <a:xfrm>
                <a:off x="2576" y="2042"/>
                <a:ext cx="434" cy="681"/>
              </a:xfrm>
              <a:custGeom>
                <a:avLst/>
                <a:gdLst/>
                <a:ahLst/>
                <a:cxnLst>
                  <a:cxn ang="0">
                    <a:pos x="0" y="0"/>
                  </a:cxn>
                  <a:cxn ang="0">
                    <a:pos x="1736" y="0"/>
                  </a:cxn>
                  <a:cxn ang="0">
                    <a:pos x="1736" y="55"/>
                  </a:cxn>
                  <a:cxn ang="0">
                    <a:pos x="0" y="55"/>
                  </a:cxn>
                  <a:cxn ang="0">
                    <a:pos x="0" y="0"/>
                  </a:cxn>
                  <a:cxn ang="0">
                    <a:pos x="1736" y="2724"/>
                  </a:cxn>
                  <a:cxn ang="0">
                    <a:pos x="0" y="2724"/>
                  </a:cxn>
                  <a:cxn ang="0">
                    <a:pos x="0" y="2668"/>
                  </a:cxn>
                  <a:cxn ang="0">
                    <a:pos x="1736" y="2668"/>
                  </a:cxn>
                  <a:cxn ang="0">
                    <a:pos x="1736" y="2724"/>
                  </a:cxn>
                </a:cxnLst>
                <a:rect l="0" t="0" r="r" b="b"/>
                <a:pathLst>
                  <a:path w="1736" h="2724">
                    <a:moveTo>
                      <a:pt x="0" y="0"/>
                    </a:moveTo>
                    <a:lnTo>
                      <a:pt x="1736" y="0"/>
                    </a:lnTo>
                    <a:lnTo>
                      <a:pt x="1736" y="55"/>
                    </a:lnTo>
                    <a:lnTo>
                      <a:pt x="0" y="55"/>
                    </a:lnTo>
                    <a:lnTo>
                      <a:pt x="0" y="0"/>
                    </a:lnTo>
                    <a:close/>
                    <a:moveTo>
                      <a:pt x="1736" y="2724"/>
                    </a:moveTo>
                    <a:lnTo>
                      <a:pt x="0" y="2724"/>
                    </a:lnTo>
                    <a:lnTo>
                      <a:pt x="0" y="2668"/>
                    </a:lnTo>
                    <a:lnTo>
                      <a:pt x="1736" y="2668"/>
                    </a:lnTo>
                    <a:lnTo>
                      <a:pt x="1736" y="2724"/>
                    </a:lnTo>
                    <a:close/>
                  </a:path>
                </a:pathLst>
              </a:custGeom>
              <a:solidFill>
                <a:srgbClr val="81BE2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21" name="Freeform 349"/>
              <p:cNvSpPr>
                <a:spLocks noEditPoints="1"/>
              </p:cNvSpPr>
              <p:nvPr/>
            </p:nvSpPr>
            <p:spPr bwMode="auto">
              <a:xfrm>
                <a:off x="2576" y="2049"/>
                <a:ext cx="434" cy="667"/>
              </a:xfrm>
              <a:custGeom>
                <a:avLst/>
                <a:gdLst/>
                <a:ahLst/>
                <a:cxnLst>
                  <a:cxn ang="0">
                    <a:pos x="0" y="0"/>
                  </a:cxn>
                  <a:cxn ang="0">
                    <a:pos x="1736" y="0"/>
                  </a:cxn>
                  <a:cxn ang="0">
                    <a:pos x="1736" y="56"/>
                  </a:cxn>
                  <a:cxn ang="0">
                    <a:pos x="0" y="56"/>
                  </a:cxn>
                  <a:cxn ang="0">
                    <a:pos x="0" y="0"/>
                  </a:cxn>
                  <a:cxn ang="0">
                    <a:pos x="1736" y="2668"/>
                  </a:cxn>
                  <a:cxn ang="0">
                    <a:pos x="0" y="2668"/>
                  </a:cxn>
                  <a:cxn ang="0">
                    <a:pos x="0" y="2613"/>
                  </a:cxn>
                  <a:cxn ang="0">
                    <a:pos x="1736" y="2613"/>
                  </a:cxn>
                  <a:cxn ang="0">
                    <a:pos x="1736" y="2668"/>
                  </a:cxn>
                </a:cxnLst>
                <a:rect l="0" t="0" r="r" b="b"/>
                <a:pathLst>
                  <a:path w="1736" h="2668">
                    <a:moveTo>
                      <a:pt x="0" y="0"/>
                    </a:moveTo>
                    <a:lnTo>
                      <a:pt x="1736" y="0"/>
                    </a:lnTo>
                    <a:lnTo>
                      <a:pt x="1736" y="56"/>
                    </a:lnTo>
                    <a:lnTo>
                      <a:pt x="0" y="56"/>
                    </a:lnTo>
                    <a:lnTo>
                      <a:pt x="0" y="0"/>
                    </a:lnTo>
                    <a:close/>
                    <a:moveTo>
                      <a:pt x="1736" y="2668"/>
                    </a:moveTo>
                    <a:lnTo>
                      <a:pt x="0" y="2668"/>
                    </a:lnTo>
                    <a:lnTo>
                      <a:pt x="0" y="2613"/>
                    </a:lnTo>
                    <a:lnTo>
                      <a:pt x="1736" y="2613"/>
                    </a:lnTo>
                    <a:lnTo>
                      <a:pt x="1736" y="2668"/>
                    </a:lnTo>
                    <a:close/>
                  </a:path>
                </a:pathLst>
              </a:custGeom>
              <a:solidFill>
                <a:srgbClr val="7FBA3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22" name="Freeform 350"/>
              <p:cNvSpPr>
                <a:spLocks noEditPoints="1"/>
              </p:cNvSpPr>
              <p:nvPr/>
            </p:nvSpPr>
            <p:spPr bwMode="auto">
              <a:xfrm>
                <a:off x="2576" y="2056"/>
                <a:ext cx="434" cy="653"/>
              </a:xfrm>
              <a:custGeom>
                <a:avLst/>
                <a:gdLst/>
                <a:ahLst/>
                <a:cxnLst>
                  <a:cxn ang="0">
                    <a:pos x="0" y="0"/>
                  </a:cxn>
                  <a:cxn ang="0">
                    <a:pos x="1736" y="0"/>
                  </a:cxn>
                  <a:cxn ang="0">
                    <a:pos x="1736" y="56"/>
                  </a:cxn>
                  <a:cxn ang="0">
                    <a:pos x="0" y="56"/>
                  </a:cxn>
                  <a:cxn ang="0">
                    <a:pos x="0" y="0"/>
                  </a:cxn>
                  <a:cxn ang="0">
                    <a:pos x="1736" y="2613"/>
                  </a:cxn>
                  <a:cxn ang="0">
                    <a:pos x="0" y="2613"/>
                  </a:cxn>
                  <a:cxn ang="0">
                    <a:pos x="0" y="2558"/>
                  </a:cxn>
                  <a:cxn ang="0">
                    <a:pos x="1736" y="2558"/>
                  </a:cxn>
                  <a:cxn ang="0">
                    <a:pos x="1736" y="2613"/>
                  </a:cxn>
                </a:cxnLst>
                <a:rect l="0" t="0" r="r" b="b"/>
                <a:pathLst>
                  <a:path w="1736" h="2613">
                    <a:moveTo>
                      <a:pt x="0" y="0"/>
                    </a:moveTo>
                    <a:lnTo>
                      <a:pt x="1736" y="0"/>
                    </a:lnTo>
                    <a:lnTo>
                      <a:pt x="1736" y="56"/>
                    </a:lnTo>
                    <a:lnTo>
                      <a:pt x="0" y="56"/>
                    </a:lnTo>
                    <a:lnTo>
                      <a:pt x="0" y="0"/>
                    </a:lnTo>
                    <a:close/>
                    <a:moveTo>
                      <a:pt x="1736" y="2613"/>
                    </a:moveTo>
                    <a:lnTo>
                      <a:pt x="0" y="2613"/>
                    </a:lnTo>
                    <a:lnTo>
                      <a:pt x="0" y="2558"/>
                    </a:lnTo>
                    <a:lnTo>
                      <a:pt x="1736" y="2558"/>
                    </a:lnTo>
                    <a:lnTo>
                      <a:pt x="1736" y="2613"/>
                    </a:lnTo>
                    <a:close/>
                  </a:path>
                </a:pathLst>
              </a:custGeom>
              <a:solidFill>
                <a:srgbClr val="7DB63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23" name="Freeform 351"/>
              <p:cNvSpPr>
                <a:spLocks noEditPoints="1"/>
              </p:cNvSpPr>
              <p:nvPr/>
            </p:nvSpPr>
            <p:spPr bwMode="auto">
              <a:xfrm>
                <a:off x="2576" y="2063"/>
                <a:ext cx="434" cy="639"/>
              </a:xfrm>
              <a:custGeom>
                <a:avLst/>
                <a:gdLst/>
                <a:ahLst/>
                <a:cxnLst>
                  <a:cxn ang="0">
                    <a:pos x="0" y="0"/>
                  </a:cxn>
                  <a:cxn ang="0">
                    <a:pos x="1736" y="0"/>
                  </a:cxn>
                  <a:cxn ang="0">
                    <a:pos x="1736" y="55"/>
                  </a:cxn>
                  <a:cxn ang="0">
                    <a:pos x="0" y="55"/>
                  </a:cxn>
                  <a:cxn ang="0">
                    <a:pos x="0" y="0"/>
                  </a:cxn>
                  <a:cxn ang="0">
                    <a:pos x="1736" y="2557"/>
                  </a:cxn>
                  <a:cxn ang="0">
                    <a:pos x="0" y="2557"/>
                  </a:cxn>
                  <a:cxn ang="0">
                    <a:pos x="0" y="2501"/>
                  </a:cxn>
                  <a:cxn ang="0">
                    <a:pos x="1736" y="2501"/>
                  </a:cxn>
                  <a:cxn ang="0">
                    <a:pos x="1736" y="2557"/>
                  </a:cxn>
                </a:cxnLst>
                <a:rect l="0" t="0" r="r" b="b"/>
                <a:pathLst>
                  <a:path w="1736" h="2557">
                    <a:moveTo>
                      <a:pt x="0" y="0"/>
                    </a:moveTo>
                    <a:lnTo>
                      <a:pt x="1736" y="0"/>
                    </a:lnTo>
                    <a:lnTo>
                      <a:pt x="1736" y="55"/>
                    </a:lnTo>
                    <a:lnTo>
                      <a:pt x="0" y="55"/>
                    </a:lnTo>
                    <a:lnTo>
                      <a:pt x="0" y="0"/>
                    </a:lnTo>
                    <a:close/>
                    <a:moveTo>
                      <a:pt x="1736" y="2557"/>
                    </a:moveTo>
                    <a:lnTo>
                      <a:pt x="0" y="2557"/>
                    </a:lnTo>
                    <a:lnTo>
                      <a:pt x="0" y="2501"/>
                    </a:lnTo>
                    <a:lnTo>
                      <a:pt x="1736" y="2501"/>
                    </a:lnTo>
                    <a:lnTo>
                      <a:pt x="1736" y="2557"/>
                    </a:lnTo>
                    <a:close/>
                  </a:path>
                </a:pathLst>
              </a:custGeom>
              <a:solidFill>
                <a:srgbClr val="7BB24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24" name="Freeform 352"/>
              <p:cNvSpPr>
                <a:spLocks noEditPoints="1"/>
              </p:cNvSpPr>
              <p:nvPr/>
            </p:nvSpPr>
            <p:spPr bwMode="auto">
              <a:xfrm>
                <a:off x="2576" y="2070"/>
                <a:ext cx="434" cy="626"/>
              </a:xfrm>
              <a:custGeom>
                <a:avLst/>
                <a:gdLst/>
                <a:ahLst/>
                <a:cxnLst>
                  <a:cxn ang="0">
                    <a:pos x="0" y="0"/>
                  </a:cxn>
                  <a:cxn ang="0">
                    <a:pos x="1736" y="0"/>
                  </a:cxn>
                  <a:cxn ang="0">
                    <a:pos x="1736" y="55"/>
                  </a:cxn>
                  <a:cxn ang="0">
                    <a:pos x="0" y="55"/>
                  </a:cxn>
                  <a:cxn ang="0">
                    <a:pos x="0" y="0"/>
                  </a:cxn>
                  <a:cxn ang="0">
                    <a:pos x="1736" y="2502"/>
                  </a:cxn>
                  <a:cxn ang="0">
                    <a:pos x="0" y="2502"/>
                  </a:cxn>
                  <a:cxn ang="0">
                    <a:pos x="0" y="2446"/>
                  </a:cxn>
                  <a:cxn ang="0">
                    <a:pos x="1736" y="2446"/>
                  </a:cxn>
                  <a:cxn ang="0">
                    <a:pos x="1736" y="2502"/>
                  </a:cxn>
                </a:cxnLst>
                <a:rect l="0" t="0" r="r" b="b"/>
                <a:pathLst>
                  <a:path w="1736" h="2502">
                    <a:moveTo>
                      <a:pt x="0" y="0"/>
                    </a:moveTo>
                    <a:lnTo>
                      <a:pt x="1736" y="0"/>
                    </a:lnTo>
                    <a:lnTo>
                      <a:pt x="1736" y="55"/>
                    </a:lnTo>
                    <a:lnTo>
                      <a:pt x="0" y="55"/>
                    </a:lnTo>
                    <a:lnTo>
                      <a:pt x="0" y="0"/>
                    </a:lnTo>
                    <a:close/>
                    <a:moveTo>
                      <a:pt x="1736" y="2502"/>
                    </a:moveTo>
                    <a:lnTo>
                      <a:pt x="0" y="2502"/>
                    </a:lnTo>
                    <a:lnTo>
                      <a:pt x="0" y="2446"/>
                    </a:lnTo>
                    <a:lnTo>
                      <a:pt x="1736" y="2446"/>
                    </a:lnTo>
                    <a:lnTo>
                      <a:pt x="1736" y="2502"/>
                    </a:lnTo>
                    <a:close/>
                  </a:path>
                </a:pathLst>
              </a:custGeom>
              <a:solidFill>
                <a:srgbClr val="79AD48"/>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25" name="Freeform 353"/>
              <p:cNvSpPr>
                <a:spLocks noEditPoints="1"/>
              </p:cNvSpPr>
              <p:nvPr/>
            </p:nvSpPr>
            <p:spPr bwMode="auto">
              <a:xfrm>
                <a:off x="2576" y="2077"/>
                <a:ext cx="434" cy="611"/>
              </a:xfrm>
              <a:custGeom>
                <a:avLst/>
                <a:gdLst/>
                <a:ahLst/>
                <a:cxnLst>
                  <a:cxn ang="0">
                    <a:pos x="0" y="0"/>
                  </a:cxn>
                  <a:cxn ang="0">
                    <a:pos x="1736" y="0"/>
                  </a:cxn>
                  <a:cxn ang="0">
                    <a:pos x="1736" y="56"/>
                  </a:cxn>
                  <a:cxn ang="0">
                    <a:pos x="0" y="56"/>
                  </a:cxn>
                  <a:cxn ang="0">
                    <a:pos x="0" y="0"/>
                  </a:cxn>
                  <a:cxn ang="0">
                    <a:pos x="1736" y="2446"/>
                  </a:cxn>
                  <a:cxn ang="0">
                    <a:pos x="0" y="2446"/>
                  </a:cxn>
                  <a:cxn ang="0">
                    <a:pos x="0" y="2391"/>
                  </a:cxn>
                  <a:cxn ang="0">
                    <a:pos x="1736" y="2391"/>
                  </a:cxn>
                  <a:cxn ang="0">
                    <a:pos x="1736" y="2446"/>
                  </a:cxn>
                </a:cxnLst>
                <a:rect l="0" t="0" r="r" b="b"/>
                <a:pathLst>
                  <a:path w="1736" h="2446">
                    <a:moveTo>
                      <a:pt x="0" y="0"/>
                    </a:moveTo>
                    <a:lnTo>
                      <a:pt x="1736" y="0"/>
                    </a:lnTo>
                    <a:lnTo>
                      <a:pt x="1736" y="56"/>
                    </a:lnTo>
                    <a:lnTo>
                      <a:pt x="0" y="56"/>
                    </a:lnTo>
                    <a:lnTo>
                      <a:pt x="0" y="0"/>
                    </a:lnTo>
                    <a:close/>
                    <a:moveTo>
                      <a:pt x="1736" y="2446"/>
                    </a:moveTo>
                    <a:lnTo>
                      <a:pt x="0" y="2446"/>
                    </a:lnTo>
                    <a:lnTo>
                      <a:pt x="0" y="2391"/>
                    </a:lnTo>
                    <a:lnTo>
                      <a:pt x="1736" y="2391"/>
                    </a:lnTo>
                    <a:lnTo>
                      <a:pt x="1736" y="2446"/>
                    </a:lnTo>
                    <a:close/>
                  </a:path>
                </a:pathLst>
              </a:custGeom>
              <a:solidFill>
                <a:srgbClr val="77A94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26" name="Freeform 354"/>
              <p:cNvSpPr>
                <a:spLocks noEditPoints="1"/>
              </p:cNvSpPr>
              <p:nvPr/>
            </p:nvSpPr>
            <p:spPr bwMode="auto">
              <a:xfrm>
                <a:off x="2576" y="2084"/>
                <a:ext cx="434" cy="598"/>
              </a:xfrm>
              <a:custGeom>
                <a:avLst/>
                <a:gdLst/>
                <a:ahLst/>
                <a:cxnLst>
                  <a:cxn ang="0">
                    <a:pos x="0" y="0"/>
                  </a:cxn>
                  <a:cxn ang="0">
                    <a:pos x="1736" y="0"/>
                  </a:cxn>
                  <a:cxn ang="0">
                    <a:pos x="1736" y="57"/>
                  </a:cxn>
                  <a:cxn ang="0">
                    <a:pos x="0" y="57"/>
                  </a:cxn>
                  <a:cxn ang="0">
                    <a:pos x="0" y="0"/>
                  </a:cxn>
                  <a:cxn ang="0">
                    <a:pos x="1736" y="2391"/>
                  </a:cxn>
                  <a:cxn ang="0">
                    <a:pos x="0" y="2391"/>
                  </a:cxn>
                  <a:cxn ang="0">
                    <a:pos x="0" y="2335"/>
                  </a:cxn>
                  <a:cxn ang="0">
                    <a:pos x="1736" y="2335"/>
                  </a:cxn>
                  <a:cxn ang="0">
                    <a:pos x="1736" y="2391"/>
                  </a:cxn>
                </a:cxnLst>
                <a:rect l="0" t="0" r="r" b="b"/>
                <a:pathLst>
                  <a:path w="1736" h="2391">
                    <a:moveTo>
                      <a:pt x="0" y="0"/>
                    </a:moveTo>
                    <a:lnTo>
                      <a:pt x="1736" y="0"/>
                    </a:lnTo>
                    <a:lnTo>
                      <a:pt x="1736" y="57"/>
                    </a:lnTo>
                    <a:lnTo>
                      <a:pt x="0" y="57"/>
                    </a:lnTo>
                    <a:lnTo>
                      <a:pt x="0" y="0"/>
                    </a:lnTo>
                    <a:close/>
                    <a:moveTo>
                      <a:pt x="1736" y="2391"/>
                    </a:moveTo>
                    <a:lnTo>
                      <a:pt x="0" y="2391"/>
                    </a:lnTo>
                    <a:lnTo>
                      <a:pt x="0" y="2335"/>
                    </a:lnTo>
                    <a:lnTo>
                      <a:pt x="1736" y="2335"/>
                    </a:lnTo>
                    <a:lnTo>
                      <a:pt x="1736" y="2391"/>
                    </a:lnTo>
                    <a:close/>
                  </a:path>
                </a:pathLst>
              </a:custGeom>
              <a:solidFill>
                <a:srgbClr val="75A55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27" name="Freeform 355"/>
              <p:cNvSpPr>
                <a:spLocks noEditPoints="1"/>
              </p:cNvSpPr>
              <p:nvPr/>
            </p:nvSpPr>
            <p:spPr bwMode="auto">
              <a:xfrm>
                <a:off x="2576" y="2091"/>
                <a:ext cx="434" cy="584"/>
              </a:xfrm>
              <a:custGeom>
                <a:avLst/>
                <a:gdLst/>
                <a:ahLst/>
                <a:cxnLst>
                  <a:cxn ang="0">
                    <a:pos x="0" y="0"/>
                  </a:cxn>
                  <a:cxn ang="0">
                    <a:pos x="1736" y="0"/>
                  </a:cxn>
                  <a:cxn ang="0">
                    <a:pos x="1736" y="55"/>
                  </a:cxn>
                  <a:cxn ang="0">
                    <a:pos x="0" y="55"/>
                  </a:cxn>
                  <a:cxn ang="0">
                    <a:pos x="0" y="0"/>
                  </a:cxn>
                  <a:cxn ang="0">
                    <a:pos x="1736" y="2335"/>
                  </a:cxn>
                  <a:cxn ang="0">
                    <a:pos x="0" y="2335"/>
                  </a:cxn>
                  <a:cxn ang="0">
                    <a:pos x="0" y="2278"/>
                  </a:cxn>
                  <a:cxn ang="0">
                    <a:pos x="1736" y="2278"/>
                  </a:cxn>
                  <a:cxn ang="0">
                    <a:pos x="1736" y="2335"/>
                  </a:cxn>
                </a:cxnLst>
                <a:rect l="0" t="0" r="r" b="b"/>
                <a:pathLst>
                  <a:path w="1736" h="2335">
                    <a:moveTo>
                      <a:pt x="0" y="0"/>
                    </a:moveTo>
                    <a:lnTo>
                      <a:pt x="1736" y="0"/>
                    </a:lnTo>
                    <a:lnTo>
                      <a:pt x="1736" y="55"/>
                    </a:lnTo>
                    <a:lnTo>
                      <a:pt x="0" y="55"/>
                    </a:lnTo>
                    <a:lnTo>
                      <a:pt x="0" y="0"/>
                    </a:lnTo>
                    <a:close/>
                    <a:moveTo>
                      <a:pt x="1736" y="2335"/>
                    </a:moveTo>
                    <a:lnTo>
                      <a:pt x="0" y="2335"/>
                    </a:lnTo>
                    <a:lnTo>
                      <a:pt x="0" y="2278"/>
                    </a:lnTo>
                    <a:lnTo>
                      <a:pt x="1736" y="2278"/>
                    </a:lnTo>
                    <a:lnTo>
                      <a:pt x="1736" y="2335"/>
                    </a:lnTo>
                    <a:close/>
                  </a:path>
                </a:pathLst>
              </a:custGeom>
              <a:solidFill>
                <a:srgbClr val="74A25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28" name="Freeform 356"/>
              <p:cNvSpPr>
                <a:spLocks noEditPoints="1"/>
              </p:cNvSpPr>
              <p:nvPr/>
            </p:nvSpPr>
            <p:spPr bwMode="auto">
              <a:xfrm>
                <a:off x="2576" y="2098"/>
                <a:ext cx="434" cy="569"/>
              </a:xfrm>
              <a:custGeom>
                <a:avLst/>
                <a:gdLst/>
                <a:ahLst/>
                <a:cxnLst>
                  <a:cxn ang="0">
                    <a:pos x="0" y="0"/>
                  </a:cxn>
                  <a:cxn ang="0">
                    <a:pos x="1736" y="0"/>
                  </a:cxn>
                  <a:cxn ang="0">
                    <a:pos x="1736" y="54"/>
                  </a:cxn>
                  <a:cxn ang="0">
                    <a:pos x="0" y="54"/>
                  </a:cxn>
                  <a:cxn ang="0">
                    <a:pos x="0" y="0"/>
                  </a:cxn>
                  <a:cxn ang="0">
                    <a:pos x="1736" y="2278"/>
                  </a:cxn>
                  <a:cxn ang="0">
                    <a:pos x="0" y="2278"/>
                  </a:cxn>
                  <a:cxn ang="0">
                    <a:pos x="0" y="2223"/>
                  </a:cxn>
                  <a:cxn ang="0">
                    <a:pos x="1736" y="2223"/>
                  </a:cxn>
                  <a:cxn ang="0">
                    <a:pos x="1736" y="2278"/>
                  </a:cxn>
                </a:cxnLst>
                <a:rect l="0" t="0" r="r" b="b"/>
                <a:pathLst>
                  <a:path w="1736" h="2278">
                    <a:moveTo>
                      <a:pt x="0" y="0"/>
                    </a:moveTo>
                    <a:lnTo>
                      <a:pt x="1736" y="0"/>
                    </a:lnTo>
                    <a:lnTo>
                      <a:pt x="1736" y="54"/>
                    </a:lnTo>
                    <a:lnTo>
                      <a:pt x="0" y="54"/>
                    </a:lnTo>
                    <a:lnTo>
                      <a:pt x="0" y="0"/>
                    </a:lnTo>
                    <a:close/>
                    <a:moveTo>
                      <a:pt x="1736" y="2278"/>
                    </a:moveTo>
                    <a:lnTo>
                      <a:pt x="0" y="2278"/>
                    </a:lnTo>
                    <a:lnTo>
                      <a:pt x="0" y="2223"/>
                    </a:lnTo>
                    <a:lnTo>
                      <a:pt x="1736" y="2223"/>
                    </a:lnTo>
                    <a:lnTo>
                      <a:pt x="1736" y="2278"/>
                    </a:lnTo>
                    <a:close/>
                  </a:path>
                </a:pathLst>
              </a:custGeom>
              <a:solidFill>
                <a:srgbClr val="719E5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29" name="Freeform 357"/>
              <p:cNvSpPr>
                <a:spLocks noEditPoints="1"/>
              </p:cNvSpPr>
              <p:nvPr/>
            </p:nvSpPr>
            <p:spPr bwMode="auto">
              <a:xfrm>
                <a:off x="2576" y="2105"/>
                <a:ext cx="434" cy="556"/>
              </a:xfrm>
              <a:custGeom>
                <a:avLst/>
                <a:gdLst/>
                <a:ahLst/>
                <a:cxnLst>
                  <a:cxn ang="0">
                    <a:pos x="0" y="0"/>
                  </a:cxn>
                  <a:cxn ang="0">
                    <a:pos x="1736" y="0"/>
                  </a:cxn>
                  <a:cxn ang="0">
                    <a:pos x="1736" y="56"/>
                  </a:cxn>
                  <a:cxn ang="0">
                    <a:pos x="0" y="56"/>
                  </a:cxn>
                  <a:cxn ang="0">
                    <a:pos x="0" y="0"/>
                  </a:cxn>
                  <a:cxn ang="0">
                    <a:pos x="1736" y="2223"/>
                  </a:cxn>
                  <a:cxn ang="0">
                    <a:pos x="0" y="2223"/>
                  </a:cxn>
                  <a:cxn ang="0">
                    <a:pos x="0" y="2168"/>
                  </a:cxn>
                  <a:cxn ang="0">
                    <a:pos x="1736" y="2168"/>
                  </a:cxn>
                  <a:cxn ang="0">
                    <a:pos x="1736" y="2223"/>
                  </a:cxn>
                </a:cxnLst>
                <a:rect l="0" t="0" r="r" b="b"/>
                <a:pathLst>
                  <a:path w="1736" h="2223">
                    <a:moveTo>
                      <a:pt x="0" y="0"/>
                    </a:moveTo>
                    <a:lnTo>
                      <a:pt x="1736" y="0"/>
                    </a:lnTo>
                    <a:lnTo>
                      <a:pt x="1736" y="56"/>
                    </a:lnTo>
                    <a:lnTo>
                      <a:pt x="0" y="56"/>
                    </a:lnTo>
                    <a:lnTo>
                      <a:pt x="0" y="0"/>
                    </a:lnTo>
                    <a:close/>
                    <a:moveTo>
                      <a:pt x="1736" y="2223"/>
                    </a:moveTo>
                    <a:lnTo>
                      <a:pt x="0" y="2223"/>
                    </a:lnTo>
                    <a:lnTo>
                      <a:pt x="0" y="2168"/>
                    </a:lnTo>
                    <a:lnTo>
                      <a:pt x="1736" y="2168"/>
                    </a:lnTo>
                    <a:lnTo>
                      <a:pt x="1736" y="2223"/>
                    </a:lnTo>
                    <a:close/>
                  </a:path>
                </a:pathLst>
              </a:custGeom>
              <a:solidFill>
                <a:srgbClr val="6F995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30" name="Freeform 358"/>
              <p:cNvSpPr>
                <a:spLocks noEditPoints="1"/>
              </p:cNvSpPr>
              <p:nvPr/>
            </p:nvSpPr>
            <p:spPr bwMode="auto">
              <a:xfrm>
                <a:off x="2576" y="2112"/>
                <a:ext cx="434" cy="542"/>
              </a:xfrm>
              <a:custGeom>
                <a:avLst/>
                <a:gdLst/>
                <a:ahLst/>
                <a:cxnLst>
                  <a:cxn ang="0">
                    <a:pos x="0" y="0"/>
                  </a:cxn>
                  <a:cxn ang="0">
                    <a:pos x="1736" y="0"/>
                  </a:cxn>
                  <a:cxn ang="0">
                    <a:pos x="1736" y="57"/>
                  </a:cxn>
                  <a:cxn ang="0">
                    <a:pos x="0" y="57"/>
                  </a:cxn>
                  <a:cxn ang="0">
                    <a:pos x="0" y="0"/>
                  </a:cxn>
                  <a:cxn ang="0">
                    <a:pos x="1736" y="2169"/>
                  </a:cxn>
                  <a:cxn ang="0">
                    <a:pos x="0" y="2169"/>
                  </a:cxn>
                  <a:cxn ang="0">
                    <a:pos x="0" y="2113"/>
                  </a:cxn>
                  <a:cxn ang="0">
                    <a:pos x="1736" y="2113"/>
                  </a:cxn>
                  <a:cxn ang="0">
                    <a:pos x="1736" y="2169"/>
                  </a:cxn>
                </a:cxnLst>
                <a:rect l="0" t="0" r="r" b="b"/>
                <a:pathLst>
                  <a:path w="1736" h="2169">
                    <a:moveTo>
                      <a:pt x="0" y="0"/>
                    </a:moveTo>
                    <a:lnTo>
                      <a:pt x="1736" y="0"/>
                    </a:lnTo>
                    <a:lnTo>
                      <a:pt x="1736" y="57"/>
                    </a:lnTo>
                    <a:lnTo>
                      <a:pt x="0" y="57"/>
                    </a:lnTo>
                    <a:lnTo>
                      <a:pt x="0" y="0"/>
                    </a:lnTo>
                    <a:close/>
                    <a:moveTo>
                      <a:pt x="1736" y="2169"/>
                    </a:moveTo>
                    <a:lnTo>
                      <a:pt x="0" y="2169"/>
                    </a:lnTo>
                    <a:lnTo>
                      <a:pt x="0" y="2113"/>
                    </a:lnTo>
                    <a:lnTo>
                      <a:pt x="1736" y="2113"/>
                    </a:lnTo>
                    <a:lnTo>
                      <a:pt x="1736" y="2169"/>
                    </a:lnTo>
                    <a:close/>
                  </a:path>
                </a:pathLst>
              </a:custGeom>
              <a:solidFill>
                <a:srgbClr val="6D965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31" name="Freeform 359"/>
              <p:cNvSpPr>
                <a:spLocks noEditPoints="1"/>
              </p:cNvSpPr>
              <p:nvPr/>
            </p:nvSpPr>
            <p:spPr bwMode="auto">
              <a:xfrm>
                <a:off x="2576" y="2119"/>
                <a:ext cx="434" cy="528"/>
              </a:xfrm>
              <a:custGeom>
                <a:avLst/>
                <a:gdLst/>
                <a:ahLst/>
                <a:cxnLst>
                  <a:cxn ang="0">
                    <a:pos x="0" y="0"/>
                  </a:cxn>
                  <a:cxn ang="0">
                    <a:pos x="1736" y="0"/>
                  </a:cxn>
                  <a:cxn ang="0">
                    <a:pos x="1736" y="55"/>
                  </a:cxn>
                  <a:cxn ang="0">
                    <a:pos x="0" y="55"/>
                  </a:cxn>
                  <a:cxn ang="0">
                    <a:pos x="0" y="0"/>
                  </a:cxn>
                  <a:cxn ang="0">
                    <a:pos x="1736" y="2112"/>
                  </a:cxn>
                  <a:cxn ang="0">
                    <a:pos x="0" y="2112"/>
                  </a:cxn>
                  <a:cxn ang="0">
                    <a:pos x="0" y="2056"/>
                  </a:cxn>
                  <a:cxn ang="0">
                    <a:pos x="1736" y="2056"/>
                  </a:cxn>
                  <a:cxn ang="0">
                    <a:pos x="1736" y="2112"/>
                  </a:cxn>
                </a:cxnLst>
                <a:rect l="0" t="0" r="r" b="b"/>
                <a:pathLst>
                  <a:path w="1736" h="2112">
                    <a:moveTo>
                      <a:pt x="0" y="0"/>
                    </a:moveTo>
                    <a:lnTo>
                      <a:pt x="1736" y="0"/>
                    </a:lnTo>
                    <a:lnTo>
                      <a:pt x="1736" y="55"/>
                    </a:lnTo>
                    <a:lnTo>
                      <a:pt x="0" y="55"/>
                    </a:lnTo>
                    <a:lnTo>
                      <a:pt x="0" y="0"/>
                    </a:lnTo>
                    <a:close/>
                    <a:moveTo>
                      <a:pt x="1736" y="2112"/>
                    </a:moveTo>
                    <a:lnTo>
                      <a:pt x="0" y="2112"/>
                    </a:lnTo>
                    <a:lnTo>
                      <a:pt x="0" y="2056"/>
                    </a:lnTo>
                    <a:lnTo>
                      <a:pt x="1736" y="2056"/>
                    </a:lnTo>
                    <a:lnTo>
                      <a:pt x="1736" y="2112"/>
                    </a:lnTo>
                    <a:close/>
                  </a:path>
                </a:pathLst>
              </a:custGeom>
              <a:solidFill>
                <a:srgbClr val="6B925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32" name="Freeform 360"/>
              <p:cNvSpPr>
                <a:spLocks noEditPoints="1"/>
              </p:cNvSpPr>
              <p:nvPr/>
            </p:nvSpPr>
            <p:spPr bwMode="auto">
              <a:xfrm>
                <a:off x="2576" y="2126"/>
                <a:ext cx="434" cy="514"/>
              </a:xfrm>
              <a:custGeom>
                <a:avLst/>
                <a:gdLst/>
                <a:ahLst/>
                <a:cxnLst>
                  <a:cxn ang="0">
                    <a:pos x="0" y="0"/>
                  </a:cxn>
                  <a:cxn ang="0">
                    <a:pos x="1736" y="0"/>
                  </a:cxn>
                  <a:cxn ang="0">
                    <a:pos x="1736" y="55"/>
                  </a:cxn>
                  <a:cxn ang="0">
                    <a:pos x="0" y="55"/>
                  </a:cxn>
                  <a:cxn ang="0">
                    <a:pos x="0" y="0"/>
                  </a:cxn>
                  <a:cxn ang="0">
                    <a:pos x="1736" y="2056"/>
                  </a:cxn>
                  <a:cxn ang="0">
                    <a:pos x="0" y="2056"/>
                  </a:cxn>
                  <a:cxn ang="0">
                    <a:pos x="0" y="2001"/>
                  </a:cxn>
                  <a:cxn ang="0">
                    <a:pos x="1736" y="2001"/>
                  </a:cxn>
                  <a:cxn ang="0">
                    <a:pos x="1736" y="2056"/>
                  </a:cxn>
                </a:cxnLst>
                <a:rect l="0" t="0" r="r" b="b"/>
                <a:pathLst>
                  <a:path w="1736" h="2056">
                    <a:moveTo>
                      <a:pt x="0" y="0"/>
                    </a:moveTo>
                    <a:lnTo>
                      <a:pt x="1736" y="0"/>
                    </a:lnTo>
                    <a:lnTo>
                      <a:pt x="1736" y="55"/>
                    </a:lnTo>
                    <a:lnTo>
                      <a:pt x="0" y="55"/>
                    </a:lnTo>
                    <a:lnTo>
                      <a:pt x="0" y="0"/>
                    </a:lnTo>
                    <a:close/>
                    <a:moveTo>
                      <a:pt x="1736" y="2056"/>
                    </a:moveTo>
                    <a:lnTo>
                      <a:pt x="0" y="2056"/>
                    </a:lnTo>
                    <a:lnTo>
                      <a:pt x="0" y="2001"/>
                    </a:lnTo>
                    <a:lnTo>
                      <a:pt x="1736" y="2001"/>
                    </a:lnTo>
                    <a:lnTo>
                      <a:pt x="1736" y="2056"/>
                    </a:lnTo>
                    <a:close/>
                  </a:path>
                </a:pathLst>
              </a:custGeom>
              <a:solidFill>
                <a:srgbClr val="698F6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33" name="Freeform 361"/>
              <p:cNvSpPr>
                <a:spLocks noEditPoints="1"/>
              </p:cNvSpPr>
              <p:nvPr/>
            </p:nvSpPr>
            <p:spPr bwMode="auto">
              <a:xfrm>
                <a:off x="2576" y="2133"/>
                <a:ext cx="434" cy="500"/>
              </a:xfrm>
              <a:custGeom>
                <a:avLst/>
                <a:gdLst/>
                <a:ahLst/>
                <a:cxnLst>
                  <a:cxn ang="0">
                    <a:pos x="0" y="0"/>
                  </a:cxn>
                  <a:cxn ang="0">
                    <a:pos x="1736" y="0"/>
                  </a:cxn>
                  <a:cxn ang="0">
                    <a:pos x="1736" y="56"/>
                  </a:cxn>
                  <a:cxn ang="0">
                    <a:pos x="0" y="56"/>
                  </a:cxn>
                  <a:cxn ang="0">
                    <a:pos x="0" y="0"/>
                  </a:cxn>
                  <a:cxn ang="0">
                    <a:pos x="1736" y="2001"/>
                  </a:cxn>
                  <a:cxn ang="0">
                    <a:pos x="0" y="2001"/>
                  </a:cxn>
                  <a:cxn ang="0">
                    <a:pos x="0" y="1946"/>
                  </a:cxn>
                  <a:cxn ang="0">
                    <a:pos x="1736" y="1946"/>
                  </a:cxn>
                  <a:cxn ang="0">
                    <a:pos x="1736" y="2001"/>
                  </a:cxn>
                </a:cxnLst>
                <a:rect l="0" t="0" r="r" b="b"/>
                <a:pathLst>
                  <a:path w="1736" h="2001">
                    <a:moveTo>
                      <a:pt x="0" y="0"/>
                    </a:moveTo>
                    <a:lnTo>
                      <a:pt x="1736" y="0"/>
                    </a:lnTo>
                    <a:lnTo>
                      <a:pt x="1736" y="56"/>
                    </a:lnTo>
                    <a:lnTo>
                      <a:pt x="0" y="56"/>
                    </a:lnTo>
                    <a:lnTo>
                      <a:pt x="0" y="0"/>
                    </a:lnTo>
                    <a:close/>
                    <a:moveTo>
                      <a:pt x="1736" y="2001"/>
                    </a:moveTo>
                    <a:lnTo>
                      <a:pt x="0" y="2001"/>
                    </a:lnTo>
                    <a:lnTo>
                      <a:pt x="0" y="1946"/>
                    </a:lnTo>
                    <a:lnTo>
                      <a:pt x="1736" y="1946"/>
                    </a:lnTo>
                    <a:lnTo>
                      <a:pt x="1736" y="2001"/>
                    </a:lnTo>
                    <a:close/>
                  </a:path>
                </a:pathLst>
              </a:custGeom>
              <a:solidFill>
                <a:srgbClr val="678C6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34" name="Freeform 362"/>
              <p:cNvSpPr>
                <a:spLocks noEditPoints="1"/>
              </p:cNvSpPr>
              <p:nvPr/>
            </p:nvSpPr>
            <p:spPr bwMode="auto">
              <a:xfrm>
                <a:off x="2576" y="2139"/>
                <a:ext cx="434" cy="487"/>
              </a:xfrm>
              <a:custGeom>
                <a:avLst/>
                <a:gdLst/>
                <a:ahLst/>
                <a:cxnLst>
                  <a:cxn ang="0">
                    <a:pos x="0" y="0"/>
                  </a:cxn>
                  <a:cxn ang="0">
                    <a:pos x="1736" y="0"/>
                  </a:cxn>
                  <a:cxn ang="0">
                    <a:pos x="1736" y="56"/>
                  </a:cxn>
                  <a:cxn ang="0">
                    <a:pos x="0" y="56"/>
                  </a:cxn>
                  <a:cxn ang="0">
                    <a:pos x="0" y="0"/>
                  </a:cxn>
                  <a:cxn ang="0">
                    <a:pos x="1736" y="1946"/>
                  </a:cxn>
                  <a:cxn ang="0">
                    <a:pos x="0" y="1946"/>
                  </a:cxn>
                  <a:cxn ang="0">
                    <a:pos x="0" y="1889"/>
                  </a:cxn>
                  <a:cxn ang="0">
                    <a:pos x="1736" y="1889"/>
                  </a:cxn>
                  <a:cxn ang="0">
                    <a:pos x="1736" y="1946"/>
                  </a:cxn>
                </a:cxnLst>
                <a:rect l="0" t="0" r="r" b="b"/>
                <a:pathLst>
                  <a:path w="1736" h="1946">
                    <a:moveTo>
                      <a:pt x="0" y="0"/>
                    </a:moveTo>
                    <a:lnTo>
                      <a:pt x="1736" y="0"/>
                    </a:lnTo>
                    <a:lnTo>
                      <a:pt x="1736" y="56"/>
                    </a:lnTo>
                    <a:lnTo>
                      <a:pt x="0" y="56"/>
                    </a:lnTo>
                    <a:lnTo>
                      <a:pt x="0" y="0"/>
                    </a:lnTo>
                    <a:close/>
                    <a:moveTo>
                      <a:pt x="1736" y="1946"/>
                    </a:moveTo>
                    <a:lnTo>
                      <a:pt x="0" y="1946"/>
                    </a:lnTo>
                    <a:lnTo>
                      <a:pt x="0" y="1889"/>
                    </a:lnTo>
                    <a:lnTo>
                      <a:pt x="1736" y="1889"/>
                    </a:lnTo>
                    <a:lnTo>
                      <a:pt x="1736" y="1946"/>
                    </a:lnTo>
                    <a:close/>
                  </a:path>
                </a:pathLst>
              </a:custGeom>
              <a:solidFill>
                <a:srgbClr val="66886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35" name="Freeform 363"/>
              <p:cNvSpPr>
                <a:spLocks noEditPoints="1"/>
              </p:cNvSpPr>
              <p:nvPr/>
            </p:nvSpPr>
            <p:spPr bwMode="auto">
              <a:xfrm>
                <a:off x="2576" y="2147"/>
                <a:ext cx="434" cy="472"/>
              </a:xfrm>
              <a:custGeom>
                <a:avLst/>
                <a:gdLst/>
                <a:ahLst/>
                <a:cxnLst>
                  <a:cxn ang="0">
                    <a:pos x="0" y="0"/>
                  </a:cxn>
                  <a:cxn ang="0">
                    <a:pos x="1736" y="0"/>
                  </a:cxn>
                  <a:cxn ang="0">
                    <a:pos x="1736" y="55"/>
                  </a:cxn>
                  <a:cxn ang="0">
                    <a:pos x="0" y="55"/>
                  </a:cxn>
                  <a:cxn ang="0">
                    <a:pos x="0" y="0"/>
                  </a:cxn>
                  <a:cxn ang="0">
                    <a:pos x="1736" y="1890"/>
                  </a:cxn>
                  <a:cxn ang="0">
                    <a:pos x="0" y="1890"/>
                  </a:cxn>
                  <a:cxn ang="0">
                    <a:pos x="0" y="1834"/>
                  </a:cxn>
                  <a:cxn ang="0">
                    <a:pos x="1736" y="1834"/>
                  </a:cxn>
                  <a:cxn ang="0">
                    <a:pos x="1736" y="1890"/>
                  </a:cxn>
                </a:cxnLst>
                <a:rect l="0" t="0" r="r" b="b"/>
                <a:pathLst>
                  <a:path w="1736" h="1890">
                    <a:moveTo>
                      <a:pt x="0" y="0"/>
                    </a:moveTo>
                    <a:lnTo>
                      <a:pt x="1736" y="0"/>
                    </a:lnTo>
                    <a:lnTo>
                      <a:pt x="1736" y="55"/>
                    </a:lnTo>
                    <a:lnTo>
                      <a:pt x="0" y="55"/>
                    </a:lnTo>
                    <a:lnTo>
                      <a:pt x="0" y="0"/>
                    </a:lnTo>
                    <a:close/>
                    <a:moveTo>
                      <a:pt x="1736" y="1890"/>
                    </a:moveTo>
                    <a:lnTo>
                      <a:pt x="0" y="1890"/>
                    </a:lnTo>
                    <a:lnTo>
                      <a:pt x="0" y="1834"/>
                    </a:lnTo>
                    <a:lnTo>
                      <a:pt x="1736" y="1834"/>
                    </a:lnTo>
                    <a:lnTo>
                      <a:pt x="1736" y="1890"/>
                    </a:lnTo>
                    <a:close/>
                  </a:path>
                </a:pathLst>
              </a:custGeom>
              <a:solidFill>
                <a:srgbClr val="64846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36" name="Freeform 364"/>
              <p:cNvSpPr>
                <a:spLocks/>
              </p:cNvSpPr>
              <p:nvPr/>
            </p:nvSpPr>
            <p:spPr bwMode="auto">
              <a:xfrm>
                <a:off x="2576" y="2153"/>
                <a:ext cx="434" cy="459"/>
              </a:xfrm>
              <a:custGeom>
                <a:avLst/>
                <a:gdLst/>
                <a:ahLst/>
                <a:cxnLst>
                  <a:cxn ang="0">
                    <a:pos x="0" y="0"/>
                  </a:cxn>
                  <a:cxn ang="0">
                    <a:pos x="1736" y="0"/>
                  </a:cxn>
                  <a:cxn ang="0">
                    <a:pos x="1736" y="1833"/>
                  </a:cxn>
                  <a:cxn ang="0">
                    <a:pos x="0" y="1833"/>
                  </a:cxn>
                  <a:cxn ang="0">
                    <a:pos x="0" y="48"/>
                  </a:cxn>
                  <a:cxn ang="0">
                    <a:pos x="7" y="55"/>
                  </a:cxn>
                  <a:cxn ang="0">
                    <a:pos x="1730" y="55"/>
                  </a:cxn>
                  <a:cxn ang="0">
                    <a:pos x="1730" y="1779"/>
                  </a:cxn>
                  <a:cxn ang="0">
                    <a:pos x="7" y="1779"/>
                  </a:cxn>
                  <a:cxn ang="0">
                    <a:pos x="7" y="55"/>
                  </a:cxn>
                  <a:cxn ang="0">
                    <a:pos x="0" y="48"/>
                  </a:cxn>
                  <a:cxn ang="0">
                    <a:pos x="0" y="0"/>
                  </a:cxn>
                </a:cxnLst>
                <a:rect l="0" t="0" r="r" b="b"/>
                <a:pathLst>
                  <a:path w="1736" h="1833">
                    <a:moveTo>
                      <a:pt x="0" y="0"/>
                    </a:moveTo>
                    <a:lnTo>
                      <a:pt x="1736" y="0"/>
                    </a:lnTo>
                    <a:lnTo>
                      <a:pt x="1736" y="1833"/>
                    </a:lnTo>
                    <a:lnTo>
                      <a:pt x="0" y="1833"/>
                    </a:lnTo>
                    <a:lnTo>
                      <a:pt x="0" y="48"/>
                    </a:lnTo>
                    <a:lnTo>
                      <a:pt x="7" y="55"/>
                    </a:lnTo>
                    <a:lnTo>
                      <a:pt x="1730" y="55"/>
                    </a:lnTo>
                    <a:lnTo>
                      <a:pt x="1730" y="1779"/>
                    </a:lnTo>
                    <a:lnTo>
                      <a:pt x="7" y="1779"/>
                    </a:lnTo>
                    <a:lnTo>
                      <a:pt x="7" y="55"/>
                    </a:lnTo>
                    <a:lnTo>
                      <a:pt x="0" y="48"/>
                    </a:lnTo>
                    <a:lnTo>
                      <a:pt x="0" y="0"/>
                    </a:lnTo>
                    <a:close/>
                  </a:path>
                </a:pathLst>
              </a:custGeom>
              <a:solidFill>
                <a:srgbClr val="62816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37" name="Freeform 365"/>
              <p:cNvSpPr>
                <a:spLocks/>
              </p:cNvSpPr>
              <p:nvPr/>
            </p:nvSpPr>
            <p:spPr bwMode="auto">
              <a:xfrm>
                <a:off x="2576" y="2160"/>
                <a:ext cx="434" cy="445"/>
              </a:xfrm>
              <a:custGeom>
                <a:avLst/>
                <a:gdLst/>
                <a:ahLst/>
                <a:cxnLst>
                  <a:cxn ang="0">
                    <a:pos x="0" y="0"/>
                  </a:cxn>
                  <a:cxn ang="0">
                    <a:pos x="1736" y="0"/>
                  </a:cxn>
                  <a:cxn ang="0">
                    <a:pos x="1736" y="1779"/>
                  </a:cxn>
                  <a:cxn ang="0">
                    <a:pos x="0" y="1779"/>
                  </a:cxn>
                  <a:cxn ang="0">
                    <a:pos x="0" y="21"/>
                  </a:cxn>
                  <a:cxn ang="0">
                    <a:pos x="34" y="57"/>
                  </a:cxn>
                  <a:cxn ang="0">
                    <a:pos x="1702" y="57"/>
                  </a:cxn>
                  <a:cxn ang="0">
                    <a:pos x="1702" y="1724"/>
                  </a:cxn>
                  <a:cxn ang="0">
                    <a:pos x="34" y="1724"/>
                  </a:cxn>
                  <a:cxn ang="0">
                    <a:pos x="34" y="57"/>
                  </a:cxn>
                  <a:cxn ang="0">
                    <a:pos x="0" y="21"/>
                  </a:cxn>
                  <a:cxn ang="0">
                    <a:pos x="0" y="0"/>
                  </a:cxn>
                </a:cxnLst>
                <a:rect l="0" t="0" r="r" b="b"/>
                <a:pathLst>
                  <a:path w="1736" h="1779">
                    <a:moveTo>
                      <a:pt x="0" y="0"/>
                    </a:moveTo>
                    <a:lnTo>
                      <a:pt x="1736" y="0"/>
                    </a:lnTo>
                    <a:lnTo>
                      <a:pt x="1736" y="1779"/>
                    </a:lnTo>
                    <a:lnTo>
                      <a:pt x="0" y="1779"/>
                    </a:lnTo>
                    <a:lnTo>
                      <a:pt x="0" y="21"/>
                    </a:lnTo>
                    <a:lnTo>
                      <a:pt x="34" y="57"/>
                    </a:lnTo>
                    <a:lnTo>
                      <a:pt x="1702" y="57"/>
                    </a:lnTo>
                    <a:lnTo>
                      <a:pt x="1702" y="1724"/>
                    </a:lnTo>
                    <a:lnTo>
                      <a:pt x="34" y="1724"/>
                    </a:lnTo>
                    <a:lnTo>
                      <a:pt x="34" y="57"/>
                    </a:lnTo>
                    <a:lnTo>
                      <a:pt x="0" y="21"/>
                    </a:lnTo>
                    <a:lnTo>
                      <a:pt x="0" y="0"/>
                    </a:lnTo>
                    <a:close/>
                  </a:path>
                </a:pathLst>
              </a:custGeom>
              <a:solidFill>
                <a:srgbClr val="607E6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38" name="Freeform 366"/>
              <p:cNvSpPr>
                <a:spLocks/>
              </p:cNvSpPr>
              <p:nvPr/>
            </p:nvSpPr>
            <p:spPr bwMode="auto">
              <a:xfrm>
                <a:off x="2578" y="2167"/>
                <a:ext cx="431" cy="431"/>
              </a:xfrm>
              <a:custGeom>
                <a:avLst/>
                <a:gdLst/>
                <a:ahLst/>
                <a:cxnLst>
                  <a:cxn ang="0">
                    <a:pos x="0" y="0"/>
                  </a:cxn>
                  <a:cxn ang="0">
                    <a:pos x="1723" y="0"/>
                  </a:cxn>
                  <a:cxn ang="0">
                    <a:pos x="1723" y="1724"/>
                  </a:cxn>
                  <a:cxn ang="0">
                    <a:pos x="0" y="1724"/>
                  </a:cxn>
                  <a:cxn ang="0">
                    <a:pos x="0" y="0"/>
                  </a:cxn>
                  <a:cxn ang="0">
                    <a:pos x="55" y="56"/>
                  </a:cxn>
                  <a:cxn ang="0">
                    <a:pos x="1668" y="56"/>
                  </a:cxn>
                  <a:cxn ang="0">
                    <a:pos x="1668" y="1667"/>
                  </a:cxn>
                  <a:cxn ang="0">
                    <a:pos x="55" y="1667"/>
                  </a:cxn>
                  <a:cxn ang="0">
                    <a:pos x="55" y="56"/>
                  </a:cxn>
                  <a:cxn ang="0">
                    <a:pos x="0" y="0"/>
                  </a:cxn>
                </a:cxnLst>
                <a:rect l="0" t="0" r="r" b="b"/>
                <a:pathLst>
                  <a:path w="1723" h="1724">
                    <a:moveTo>
                      <a:pt x="0" y="0"/>
                    </a:moveTo>
                    <a:lnTo>
                      <a:pt x="1723" y="0"/>
                    </a:lnTo>
                    <a:lnTo>
                      <a:pt x="1723" y="1724"/>
                    </a:lnTo>
                    <a:lnTo>
                      <a:pt x="0" y="1724"/>
                    </a:lnTo>
                    <a:lnTo>
                      <a:pt x="0" y="0"/>
                    </a:lnTo>
                    <a:lnTo>
                      <a:pt x="55" y="56"/>
                    </a:lnTo>
                    <a:lnTo>
                      <a:pt x="1668" y="56"/>
                    </a:lnTo>
                    <a:lnTo>
                      <a:pt x="1668" y="1667"/>
                    </a:lnTo>
                    <a:lnTo>
                      <a:pt x="55" y="1667"/>
                    </a:lnTo>
                    <a:lnTo>
                      <a:pt x="55" y="56"/>
                    </a:lnTo>
                    <a:lnTo>
                      <a:pt x="0" y="0"/>
                    </a:lnTo>
                    <a:close/>
                  </a:path>
                </a:pathLst>
              </a:custGeom>
              <a:solidFill>
                <a:srgbClr val="5E7B6A"/>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39" name="Freeform 367"/>
              <p:cNvSpPr>
                <a:spLocks/>
              </p:cNvSpPr>
              <p:nvPr/>
            </p:nvSpPr>
            <p:spPr bwMode="auto">
              <a:xfrm>
                <a:off x="2585" y="2174"/>
                <a:ext cx="417" cy="417"/>
              </a:xfrm>
              <a:custGeom>
                <a:avLst/>
                <a:gdLst/>
                <a:ahLst/>
                <a:cxnLst>
                  <a:cxn ang="0">
                    <a:pos x="0" y="0"/>
                  </a:cxn>
                  <a:cxn ang="0">
                    <a:pos x="1668" y="0"/>
                  </a:cxn>
                  <a:cxn ang="0">
                    <a:pos x="1668" y="1667"/>
                  </a:cxn>
                  <a:cxn ang="0">
                    <a:pos x="0" y="1667"/>
                  </a:cxn>
                  <a:cxn ang="0">
                    <a:pos x="0" y="0"/>
                  </a:cxn>
                  <a:cxn ang="0">
                    <a:pos x="55" y="54"/>
                  </a:cxn>
                  <a:cxn ang="0">
                    <a:pos x="1613" y="54"/>
                  </a:cxn>
                  <a:cxn ang="0">
                    <a:pos x="1613" y="1611"/>
                  </a:cxn>
                  <a:cxn ang="0">
                    <a:pos x="55" y="1611"/>
                  </a:cxn>
                  <a:cxn ang="0">
                    <a:pos x="55" y="54"/>
                  </a:cxn>
                  <a:cxn ang="0">
                    <a:pos x="0" y="0"/>
                  </a:cxn>
                </a:cxnLst>
                <a:rect l="0" t="0" r="r" b="b"/>
                <a:pathLst>
                  <a:path w="1668" h="1667">
                    <a:moveTo>
                      <a:pt x="0" y="0"/>
                    </a:moveTo>
                    <a:lnTo>
                      <a:pt x="1668" y="0"/>
                    </a:lnTo>
                    <a:lnTo>
                      <a:pt x="1668" y="1667"/>
                    </a:lnTo>
                    <a:lnTo>
                      <a:pt x="0" y="1667"/>
                    </a:lnTo>
                    <a:lnTo>
                      <a:pt x="0" y="0"/>
                    </a:lnTo>
                    <a:lnTo>
                      <a:pt x="55" y="54"/>
                    </a:lnTo>
                    <a:lnTo>
                      <a:pt x="1613" y="54"/>
                    </a:lnTo>
                    <a:lnTo>
                      <a:pt x="1613" y="1611"/>
                    </a:lnTo>
                    <a:lnTo>
                      <a:pt x="55" y="1611"/>
                    </a:lnTo>
                    <a:lnTo>
                      <a:pt x="55" y="54"/>
                    </a:lnTo>
                    <a:lnTo>
                      <a:pt x="0" y="0"/>
                    </a:lnTo>
                    <a:close/>
                  </a:path>
                </a:pathLst>
              </a:custGeom>
              <a:solidFill>
                <a:srgbClr val="5C776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40" name="Freeform 368"/>
              <p:cNvSpPr>
                <a:spLocks/>
              </p:cNvSpPr>
              <p:nvPr/>
            </p:nvSpPr>
            <p:spPr bwMode="auto">
              <a:xfrm>
                <a:off x="2592" y="2181"/>
                <a:ext cx="403" cy="403"/>
              </a:xfrm>
              <a:custGeom>
                <a:avLst/>
                <a:gdLst/>
                <a:ahLst/>
                <a:cxnLst>
                  <a:cxn ang="0">
                    <a:pos x="0" y="0"/>
                  </a:cxn>
                  <a:cxn ang="0">
                    <a:pos x="1613" y="0"/>
                  </a:cxn>
                  <a:cxn ang="0">
                    <a:pos x="1613" y="1611"/>
                  </a:cxn>
                  <a:cxn ang="0">
                    <a:pos x="0" y="1611"/>
                  </a:cxn>
                  <a:cxn ang="0">
                    <a:pos x="0" y="0"/>
                  </a:cxn>
                  <a:cxn ang="0">
                    <a:pos x="56" y="55"/>
                  </a:cxn>
                  <a:cxn ang="0">
                    <a:pos x="1556" y="55"/>
                  </a:cxn>
                  <a:cxn ang="0">
                    <a:pos x="1556" y="1556"/>
                  </a:cxn>
                  <a:cxn ang="0">
                    <a:pos x="56" y="1556"/>
                  </a:cxn>
                  <a:cxn ang="0">
                    <a:pos x="56" y="55"/>
                  </a:cxn>
                  <a:cxn ang="0">
                    <a:pos x="0" y="0"/>
                  </a:cxn>
                </a:cxnLst>
                <a:rect l="0" t="0" r="r" b="b"/>
                <a:pathLst>
                  <a:path w="1613" h="1611">
                    <a:moveTo>
                      <a:pt x="0" y="0"/>
                    </a:moveTo>
                    <a:lnTo>
                      <a:pt x="1613" y="0"/>
                    </a:lnTo>
                    <a:lnTo>
                      <a:pt x="1613" y="1611"/>
                    </a:lnTo>
                    <a:lnTo>
                      <a:pt x="0" y="1611"/>
                    </a:lnTo>
                    <a:lnTo>
                      <a:pt x="0" y="0"/>
                    </a:lnTo>
                    <a:lnTo>
                      <a:pt x="56" y="55"/>
                    </a:lnTo>
                    <a:lnTo>
                      <a:pt x="1556" y="55"/>
                    </a:lnTo>
                    <a:lnTo>
                      <a:pt x="1556" y="1556"/>
                    </a:lnTo>
                    <a:lnTo>
                      <a:pt x="56" y="1556"/>
                    </a:lnTo>
                    <a:lnTo>
                      <a:pt x="56" y="55"/>
                    </a:lnTo>
                    <a:lnTo>
                      <a:pt x="0" y="0"/>
                    </a:lnTo>
                    <a:close/>
                  </a:path>
                </a:pathLst>
              </a:custGeom>
              <a:solidFill>
                <a:srgbClr val="5B746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41" name="Freeform 369"/>
              <p:cNvSpPr>
                <a:spLocks/>
              </p:cNvSpPr>
              <p:nvPr/>
            </p:nvSpPr>
            <p:spPr bwMode="auto">
              <a:xfrm>
                <a:off x="2599" y="2188"/>
                <a:ext cx="389" cy="389"/>
              </a:xfrm>
              <a:custGeom>
                <a:avLst/>
                <a:gdLst/>
                <a:ahLst/>
                <a:cxnLst>
                  <a:cxn ang="0">
                    <a:pos x="0" y="0"/>
                  </a:cxn>
                  <a:cxn ang="0">
                    <a:pos x="1558" y="0"/>
                  </a:cxn>
                  <a:cxn ang="0">
                    <a:pos x="1558" y="1557"/>
                  </a:cxn>
                  <a:cxn ang="0">
                    <a:pos x="0" y="1557"/>
                  </a:cxn>
                  <a:cxn ang="0">
                    <a:pos x="0" y="0"/>
                  </a:cxn>
                  <a:cxn ang="0">
                    <a:pos x="57" y="57"/>
                  </a:cxn>
                  <a:cxn ang="0">
                    <a:pos x="1502" y="57"/>
                  </a:cxn>
                  <a:cxn ang="0">
                    <a:pos x="1502" y="1502"/>
                  </a:cxn>
                  <a:cxn ang="0">
                    <a:pos x="57" y="1502"/>
                  </a:cxn>
                  <a:cxn ang="0">
                    <a:pos x="57" y="57"/>
                  </a:cxn>
                  <a:cxn ang="0">
                    <a:pos x="0" y="0"/>
                  </a:cxn>
                </a:cxnLst>
                <a:rect l="0" t="0" r="r" b="b"/>
                <a:pathLst>
                  <a:path w="1558" h="1557">
                    <a:moveTo>
                      <a:pt x="0" y="0"/>
                    </a:moveTo>
                    <a:lnTo>
                      <a:pt x="1558" y="0"/>
                    </a:lnTo>
                    <a:lnTo>
                      <a:pt x="1558" y="1557"/>
                    </a:lnTo>
                    <a:lnTo>
                      <a:pt x="0" y="1557"/>
                    </a:lnTo>
                    <a:lnTo>
                      <a:pt x="0" y="0"/>
                    </a:lnTo>
                    <a:lnTo>
                      <a:pt x="57" y="57"/>
                    </a:lnTo>
                    <a:lnTo>
                      <a:pt x="1502" y="57"/>
                    </a:lnTo>
                    <a:lnTo>
                      <a:pt x="1502" y="1502"/>
                    </a:lnTo>
                    <a:lnTo>
                      <a:pt x="57" y="1502"/>
                    </a:lnTo>
                    <a:lnTo>
                      <a:pt x="57" y="57"/>
                    </a:lnTo>
                    <a:lnTo>
                      <a:pt x="0" y="0"/>
                    </a:lnTo>
                    <a:close/>
                  </a:path>
                </a:pathLst>
              </a:custGeom>
              <a:solidFill>
                <a:srgbClr val="59716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42" name="Freeform 370"/>
              <p:cNvSpPr>
                <a:spLocks/>
              </p:cNvSpPr>
              <p:nvPr/>
            </p:nvSpPr>
            <p:spPr bwMode="auto">
              <a:xfrm>
                <a:off x="2606" y="2195"/>
                <a:ext cx="375" cy="375"/>
              </a:xfrm>
              <a:custGeom>
                <a:avLst/>
                <a:gdLst/>
                <a:ahLst/>
                <a:cxnLst>
                  <a:cxn ang="0">
                    <a:pos x="0" y="0"/>
                  </a:cxn>
                  <a:cxn ang="0">
                    <a:pos x="1500" y="0"/>
                  </a:cxn>
                  <a:cxn ang="0">
                    <a:pos x="1500" y="1501"/>
                  </a:cxn>
                  <a:cxn ang="0">
                    <a:pos x="0" y="1501"/>
                  </a:cxn>
                  <a:cxn ang="0">
                    <a:pos x="0" y="0"/>
                  </a:cxn>
                  <a:cxn ang="0">
                    <a:pos x="55" y="56"/>
                  </a:cxn>
                  <a:cxn ang="0">
                    <a:pos x="1445" y="56"/>
                  </a:cxn>
                  <a:cxn ang="0">
                    <a:pos x="1445" y="1445"/>
                  </a:cxn>
                  <a:cxn ang="0">
                    <a:pos x="55" y="1445"/>
                  </a:cxn>
                  <a:cxn ang="0">
                    <a:pos x="55" y="56"/>
                  </a:cxn>
                  <a:cxn ang="0">
                    <a:pos x="0" y="0"/>
                  </a:cxn>
                </a:cxnLst>
                <a:rect l="0" t="0" r="r" b="b"/>
                <a:pathLst>
                  <a:path w="1500" h="1501">
                    <a:moveTo>
                      <a:pt x="0" y="0"/>
                    </a:moveTo>
                    <a:lnTo>
                      <a:pt x="1500" y="0"/>
                    </a:lnTo>
                    <a:lnTo>
                      <a:pt x="1500" y="1501"/>
                    </a:lnTo>
                    <a:lnTo>
                      <a:pt x="0" y="1501"/>
                    </a:lnTo>
                    <a:lnTo>
                      <a:pt x="0" y="0"/>
                    </a:lnTo>
                    <a:lnTo>
                      <a:pt x="55" y="56"/>
                    </a:lnTo>
                    <a:lnTo>
                      <a:pt x="1445" y="56"/>
                    </a:lnTo>
                    <a:lnTo>
                      <a:pt x="1445" y="1445"/>
                    </a:lnTo>
                    <a:lnTo>
                      <a:pt x="55" y="1445"/>
                    </a:lnTo>
                    <a:lnTo>
                      <a:pt x="55" y="56"/>
                    </a:lnTo>
                    <a:lnTo>
                      <a:pt x="0" y="0"/>
                    </a:lnTo>
                    <a:close/>
                  </a:path>
                </a:pathLst>
              </a:custGeom>
              <a:solidFill>
                <a:srgbClr val="576E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43" name="Freeform 371"/>
              <p:cNvSpPr>
                <a:spLocks/>
              </p:cNvSpPr>
              <p:nvPr/>
            </p:nvSpPr>
            <p:spPr bwMode="auto">
              <a:xfrm>
                <a:off x="2613" y="2202"/>
                <a:ext cx="361" cy="361"/>
              </a:xfrm>
              <a:custGeom>
                <a:avLst/>
                <a:gdLst/>
                <a:ahLst/>
                <a:cxnLst>
                  <a:cxn ang="0">
                    <a:pos x="0" y="0"/>
                  </a:cxn>
                  <a:cxn ang="0">
                    <a:pos x="1445" y="0"/>
                  </a:cxn>
                  <a:cxn ang="0">
                    <a:pos x="1445" y="1445"/>
                  </a:cxn>
                  <a:cxn ang="0">
                    <a:pos x="0" y="1445"/>
                  </a:cxn>
                  <a:cxn ang="0">
                    <a:pos x="0" y="0"/>
                  </a:cxn>
                  <a:cxn ang="0">
                    <a:pos x="55" y="55"/>
                  </a:cxn>
                  <a:cxn ang="0">
                    <a:pos x="1390" y="55"/>
                  </a:cxn>
                  <a:cxn ang="0">
                    <a:pos x="1390" y="1389"/>
                  </a:cxn>
                  <a:cxn ang="0">
                    <a:pos x="55" y="1389"/>
                  </a:cxn>
                  <a:cxn ang="0">
                    <a:pos x="55" y="55"/>
                  </a:cxn>
                  <a:cxn ang="0">
                    <a:pos x="0" y="0"/>
                  </a:cxn>
                </a:cxnLst>
                <a:rect l="0" t="0" r="r" b="b"/>
                <a:pathLst>
                  <a:path w="1445" h="1445">
                    <a:moveTo>
                      <a:pt x="0" y="0"/>
                    </a:moveTo>
                    <a:lnTo>
                      <a:pt x="1445" y="0"/>
                    </a:lnTo>
                    <a:lnTo>
                      <a:pt x="1445" y="1445"/>
                    </a:lnTo>
                    <a:lnTo>
                      <a:pt x="0" y="1445"/>
                    </a:lnTo>
                    <a:lnTo>
                      <a:pt x="0" y="0"/>
                    </a:lnTo>
                    <a:lnTo>
                      <a:pt x="55" y="55"/>
                    </a:lnTo>
                    <a:lnTo>
                      <a:pt x="1390" y="55"/>
                    </a:lnTo>
                    <a:lnTo>
                      <a:pt x="1390" y="1389"/>
                    </a:lnTo>
                    <a:lnTo>
                      <a:pt x="55" y="1389"/>
                    </a:lnTo>
                    <a:lnTo>
                      <a:pt x="55" y="55"/>
                    </a:lnTo>
                    <a:lnTo>
                      <a:pt x="0" y="0"/>
                    </a:lnTo>
                    <a:close/>
                  </a:path>
                </a:pathLst>
              </a:custGeom>
              <a:solidFill>
                <a:srgbClr val="566B7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44" name="Freeform 372"/>
              <p:cNvSpPr>
                <a:spLocks/>
              </p:cNvSpPr>
              <p:nvPr/>
            </p:nvSpPr>
            <p:spPr bwMode="auto">
              <a:xfrm>
                <a:off x="2620" y="2209"/>
                <a:ext cx="347" cy="347"/>
              </a:xfrm>
              <a:custGeom>
                <a:avLst/>
                <a:gdLst/>
                <a:ahLst/>
                <a:cxnLst>
                  <a:cxn ang="0">
                    <a:pos x="0" y="0"/>
                  </a:cxn>
                  <a:cxn ang="0">
                    <a:pos x="1390" y="0"/>
                  </a:cxn>
                  <a:cxn ang="0">
                    <a:pos x="1390" y="1389"/>
                  </a:cxn>
                  <a:cxn ang="0">
                    <a:pos x="0" y="1389"/>
                  </a:cxn>
                  <a:cxn ang="0">
                    <a:pos x="0" y="0"/>
                  </a:cxn>
                  <a:cxn ang="0">
                    <a:pos x="56" y="55"/>
                  </a:cxn>
                  <a:cxn ang="0">
                    <a:pos x="1334" y="55"/>
                  </a:cxn>
                  <a:cxn ang="0">
                    <a:pos x="1334" y="1334"/>
                  </a:cxn>
                  <a:cxn ang="0">
                    <a:pos x="56" y="1334"/>
                  </a:cxn>
                  <a:cxn ang="0">
                    <a:pos x="56" y="55"/>
                  </a:cxn>
                  <a:cxn ang="0">
                    <a:pos x="0" y="0"/>
                  </a:cxn>
                </a:cxnLst>
                <a:rect l="0" t="0" r="r" b="b"/>
                <a:pathLst>
                  <a:path w="1390" h="1389">
                    <a:moveTo>
                      <a:pt x="0" y="0"/>
                    </a:moveTo>
                    <a:lnTo>
                      <a:pt x="1390" y="0"/>
                    </a:lnTo>
                    <a:lnTo>
                      <a:pt x="1390" y="1389"/>
                    </a:lnTo>
                    <a:lnTo>
                      <a:pt x="0" y="1389"/>
                    </a:lnTo>
                    <a:lnTo>
                      <a:pt x="0" y="0"/>
                    </a:lnTo>
                    <a:lnTo>
                      <a:pt x="56" y="55"/>
                    </a:lnTo>
                    <a:lnTo>
                      <a:pt x="1334" y="55"/>
                    </a:lnTo>
                    <a:lnTo>
                      <a:pt x="1334" y="1334"/>
                    </a:lnTo>
                    <a:lnTo>
                      <a:pt x="56" y="1334"/>
                    </a:lnTo>
                    <a:lnTo>
                      <a:pt x="56" y="55"/>
                    </a:lnTo>
                    <a:lnTo>
                      <a:pt x="0" y="0"/>
                    </a:lnTo>
                    <a:close/>
                  </a:path>
                </a:pathLst>
              </a:custGeom>
              <a:solidFill>
                <a:srgbClr val="5468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45" name="Freeform 373"/>
              <p:cNvSpPr>
                <a:spLocks/>
              </p:cNvSpPr>
              <p:nvPr/>
            </p:nvSpPr>
            <p:spPr bwMode="auto">
              <a:xfrm>
                <a:off x="2626" y="2216"/>
                <a:ext cx="334" cy="333"/>
              </a:xfrm>
              <a:custGeom>
                <a:avLst/>
                <a:gdLst/>
                <a:ahLst/>
                <a:cxnLst>
                  <a:cxn ang="0">
                    <a:pos x="0" y="0"/>
                  </a:cxn>
                  <a:cxn ang="0">
                    <a:pos x="1335" y="0"/>
                  </a:cxn>
                  <a:cxn ang="0">
                    <a:pos x="1335" y="1334"/>
                  </a:cxn>
                  <a:cxn ang="0">
                    <a:pos x="0" y="1334"/>
                  </a:cxn>
                  <a:cxn ang="0">
                    <a:pos x="0" y="0"/>
                  </a:cxn>
                  <a:cxn ang="0">
                    <a:pos x="56" y="56"/>
                  </a:cxn>
                  <a:cxn ang="0">
                    <a:pos x="1279" y="56"/>
                  </a:cxn>
                  <a:cxn ang="0">
                    <a:pos x="1279" y="1279"/>
                  </a:cxn>
                  <a:cxn ang="0">
                    <a:pos x="56" y="1279"/>
                  </a:cxn>
                  <a:cxn ang="0">
                    <a:pos x="56" y="56"/>
                  </a:cxn>
                  <a:cxn ang="0">
                    <a:pos x="0" y="0"/>
                  </a:cxn>
                </a:cxnLst>
                <a:rect l="0" t="0" r="r" b="b"/>
                <a:pathLst>
                  <a:path w="1335" h="1334">
                    <a:moveTo>
                      <a:pt x="0" y="0"/>
                    </a:moveTo>
                    <a:lnTo>
                      <a:pt x="1335" y="0"/>
                    </a:lnTo>
                    <a:lnTo>
                      <a:pt x="1335" y="1334"/>
                    </a:lnTo>
                    <a:lnTo>
                      <a:pt x="0" y="1334"/>
                    </a:lnTo>
                    <a:lnTo>
                      <a:pt x="0" y="0"/>
                    </a:lnTo>
                    <a:lnTo>
                      <a:pt x="56" y="56"/>
                    </a:lnTo>
                    <a:lnTo>
                      <a:pt x="1279" y="56"/>
                    </a:lnTo>
                    <a:lnTo>
                      <a:pt x="1279" y="1279"/>
                    </a:lnTo>
                    <a:lnTo>
                      <a:pt x="56" y="1279"/>
                    </a:lnTo>
                    <a:lnTo>
                      <a:pt x="56" y="56"/>
                    </a:lnTo>
                    <a:lnTo>
                      <a:pt x="0" y="0"/>
                    </a:lnTo>
                    <a:close/>
                  </a:path>
                </a:pathLst>
              </a:custGeom>
              <a:solidFill>
                <a:srgbClr val="5265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46" name="Freeform 374"/>
              <p:cNvSpPr>
                <a:spLocks/>
              </p:cNvSpPr>
              <p:nvPr/>
            </p:nvSpPr>
            <p:spPr bwMode="auto">
              <a:xfrm>
                <a:off x="2634" y="2223"/>
                <a:ext cx="319" cy="320"/>
              </a:xfrm>
              <a:custGeom>
                <a:avLst/>
                <a:gdLst/>
                <a:ahLst/>
                <a:cxnLst>
                  <a:cxn ang="0">
                    <a:pos x="0" y="0"/>
                  </a:cxn>
                  <a:cxn ang="0">
                    <a:pos x="1278" y="0"/>
                  </a:cxn>
                  <a:cxn ang="0">
                    <a:pos x="1278" y="1279"/>
                  </a:cxn>
                  <a:cxn ang="0">
                    <a:pos x="0" y="1279"/>
                  </a:cxn>
                  <a:cxn ang="0">
                    <a:pos x="0" y="0"/>
                  </a:cxn>
                  <a:cxn ang="0">
                    <a:pos x="55" y="56"/>
                  </a:cxn>
                  <a:cxn ang="0">
                    <a:pos x="1223" y="56"/>
                  </a:cxn>
                  <a:cxn ang="0">
                    <a:pos x="1223" y="1223"/>
                  </a:cxn>
                  <a:cxn ang="0">
                    <a:pos x="55" y="1223"/>
                  </a:cxn>
                  <a:cxn ang="0">
                    <a:pos x="55" y="56"/>
                  </a:cxn>
                  <a:cxn ang="0">
                    <a:pos x="0" y="0"/>
                  </a:cxn>
                </a:cxnLst>
                <a:rect l="0" t="0" r="r" b="b"/>
                <a:pathLst>
                  <a:path w="1278" h="1279">
                    <a:moveTo>
                      <a:pt x="0" y="0"/>
                    </a:moveTo>
                    <a:lnTo>
                      <a:pt x="1278" y="0"/>
                    </a:lnTo>
                    <a:lnTo>
                      <a:pt x="1278" y="1279"/>
                    </a:lnTo>
                    <a:lnTo>
                      <a:pt x="0" y="1279"/>
                    </a:lnTo>
                    <a:lnTo>
                      <a:pt x="0" y="0"/>
                    </a:lnTo>
                    <a:lnTo>
                      <a:pt x="55" y="56"/>
                    </a:lnTo>
                    <a:lnTo>
                      <a:pt x="1223" y="56"/>
                    </a:lnTo>
                    <a:lnTo>
                      <a:pt x="1223" y="1223"/>
                    </a:lnTo>
                    <a:lnTo>
                      <a:pt x="55" y="1223"/>
                    </a:lnTo>
                    <a:lnTo>
                      <a:pt x="55" y="56"/>
                    </a:lnTo>
                    <a:lnTo>
                      <a:pt x="0" y="0"/>
                    </a:lnTo>
                    <a:close/>
                  </a:path>
                </a:pathLst>
              </a:custGeom>
              <a:solidFill>
                <a:srgbClr val="5062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47" name="Freeform 375"/>
              <p:cNvSpPr>
                <a:spLocks/>
              </p:cNvSpPr>
              <p:nvPr/>
            </p:nvSpPr>
            <p:spPr bwMode="auto">
              <a:xfrm>
                <a:off x="2640" y="2230"/>
                <a:ext cx="306" cy="306"/>
              </a:xfrm>
              <a:custGeom>
                <a:avLst/>
                <a:gdLst/>
                <a:ahLst/>
                <a:cxnLst>
                  <a:cxn ang="0">
                    <a:pos x="0" y="0"/>
                  </a:cxn>
                  <a:cxn ang="0">
                    <a:pos x="1223" y="0"/>
                  </a:cxn>
                  <a:cxn ang="0">
                    <a:pos x="1223" y="1223"/>
                  </a:cxn>
                  <a:cxn ang="0">
                    <a:pos x="0" y="1223"/>
                  </a:cxn>
                  <a:cxn ang="0">
                    <a:pos x="0" y="0"/>
                  </a:cxn>
                  <a:cxn ang="0">
                    <a:pos x="55" y="55"/>
                  </a:cxn>
                  <a:cxn ang="0">
                    <a:pos x="1168" y="55"/>
                  </a:cxn>
                  <a:cxn ang="0">
                    <a:pos x="1168" y="1167"/>
                  </a:cxn>
                  <a:cxn ang="0">
                    <a:pos x="55" y="1167"/>
                  </a:cxn>
                  <a:cxn ang="0">
                    <a:pos x="55" y="55"/>
                  </a:cxn>
                  <a:cxn ang="0">
                    <a:pos x="0" y="0"/>
                  </a:cxn>
                </a:cxnLst>
                <a:rect l="0" t="0" r="r" b="b"/>
                <a:pathLst>
                  <a:path w="1223" h="1223">
                    <a:moveTo>
                      <a:pt x="0" y="0"/>
                    </a:moveTo>
                    <a:lnTo>
                      <a:pt x="1223" y="0"/>
                    </a:lnTo>
                    <a:lnTo>
                      <a:pt x="1223" y="1223"/>
                    </a:lnTo>
                    <a:lnTo>
                      <a:pt x="0" y="1223"/>
                    </a:lnTo>
                    <a:lnTo>
                      <a:pt x="0" y="0"/>
                    </a:lnTo>
                    <a:lnTo>
                      <a:pt x="55" y="55"/>
                    </a:lnTo>
                    <a:lnTo>
                      <a:pt x="1168" y="55"/>
                    </a:lnTo>
                    <a:lnTo>
                      <a:pt x="1168" y="1167"/>
                    </a:lnTo>
                    <a:lnTo>
                      <a:pt x="55" y="1167"/>
                    </a:lnTo>
                    <a:lnTo>
                      <a:pt x="55" y="55"/>
                    </a:lnTo>
                    <a:lnTo>
                      <a:pt x="0" y="0"/>
                    </a:lnTo>
                    <a:close/>
                  </a:path>
                </a:pathLst>
              </a:custGeom>
              <a:solidFill>
                <a:srgbClr val="4F60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48" name="Freeform 376"/>
              <p:cNvSpPr>
                <a:spLocks/>
              </p:cNvSpPr>
              <p:nvPr/>
            </p:nvSpPr>
            <p:spPr bwMode="auto">
              <a:xfrm>
                <a:off x="2647" y="2237"/>
                <a:ext cx="292" cy="291"/>
              </a:xfrm>
              <a:custGeom>
                <a:avLst/>
                <a:gdLst/>
                <a:ahLst/>
                <a:cxnLst>
                  <a:cxn ang="0">
                    <a:pos x="0" y="0"/>
                  </a:cxn>
                  <a:cxn ang="0">
                    <a:pos x="1168" y="0"/>
                  </a:cxn>
                  <a:cxn ang="0">
                    <a:pos x="1168" y="1167"/>
                  </a:cxn>
                  <a:cxn ang="0">
                    <a:pos x="0" y="1167"/>
                  </a:cxn>
                  <a:cxn ang="0">
                    <a:pos x="0" y="0"/>
                  </a:cxn>
                  <a:cxn ang="0">
                    <a:pos x="56" y="55"/>
                  </a:cxn>
                  <a:cxn ang="0">
                    <a:pos x="1112" y="55"/>
                  </a:cxn>
                  <a:cxn ang="0">
                    <a:pos x="1112" y="1112"/>
                  </a:cxn>
                  <a:cxn ang="0">
                    <a:pos x="56" y="1112"/>
                  </a:cxn>
                  <a:cxn ang="0">
                    <a:pos x="56" y="55"/>
                  </a:cxn>
                  <a:cxn ang="0">
                    <a:pos x="0" y="0"/>
                  </a:cxn>
                </a:cxnLst>
                <a:rect l="0" t="0" r="r" b="b"/>
                <a:pathLst>
                  <a:path w="1168" h="1167">
                    <a:moveTo>
                      <a:pt x="0" y="0"/>
                    </a:moveTo>
                    <a:lnTo>
                      <a:pt x="1168" y="0"/>
                    </a:lnTo>
                    <a:lnTo>
                      <a:pt x="1168" y="1167"/>
                    </a:lnTo>
                    <a:lnTo>
                      <a:pt x="0" y="1167"/>
                    </a:lnTo>
                    <a:lnTo>
                      <a:pt x="0" y="0"/>
                    </a:lnTo>
                    <a:lnTo>
                      <a:pt x="56" y="55"/>
                    </a:lnTo>
                    <a:lnTo>
                      <a:pt x="1112" y="55"/>
                    </a:lnTo>
                    <a:lnTo>
                      <a:pt x="1112" y="1112"/>
                    </a:lnTo>
                    <a:lnTo>
                      <a:pt x="56" y="1112"/>
                    </a:lnTo>
                    <a:lnTo>
                      <a:pt x="56" y="55"/>
                    </a:lnTo>
                    <a:lnTo>
                      <a:pt x="0" y="0"/>
                    </a:lnTo>
                    <a:close/>
                  </a:path>
                </a:pathLst>
              </a:custGeom>
              <a:solidFill>
                <a:srgbClr val="4D5D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49" name="Freeform 377"/>
              <p:cNvSpPr>
                <a:spLocks/>
              </p:cNvSpPr>
              <p:nvPr/>
            </p:nvSpPr>
            <p:spPr bwMode="auto">
              <a:xfrm>
                <a:off x="2654" y="2244"/>
                <a:ext cx="278" cy="278"/>
              </a:xfrm>
              <a:custGeom>
                <a:avLst/>
                <a:gdLst/>
                <a:ahLst/>
                <a:cxnLst>
                  <a:cxn ang="0">
                    <a:pos x="0" y="0"/>
                  </a:cxn>
                  <a:cxn ang="0">
                    <a:pos x="1113" y="0"/>
                  </a:cxn>
                  <a:cxn ang="0">
                    <a:pos x="1113" y="1112"/>
                  </a:cxn>
                  <a:cxn ang="0">
                    <a:pos x="0" y="1112"/>
                  </a:cxn>
                  <a:cxn ang="0">
                    <a:pos x="0" y="0"/>
                  </a:cxn>
                  <a:cxn ang="0">
                    <a:pos x="56" y="56"/>
                  </a:cxn>
                  <a:cxn ang="0">
                    <a:pos x="1057" y="56"/>
                  </a:cxn>
                  <a:cxn ang="0">
                    <a:pos x="1057" y="1057"/>
                  </a:cxn>
                  <a:cxn ang="0">
                    <a:pos x="56" y="1057"/>
                  </a:cxn>
                  <a:cxn ang="0">
                    <a:pos x="56" y="56"/>
                  </a:cxn>
                  <a:cxn ang="0">
                    <a:pos x="0" y="0"/>
                  </a:cxn>
                </a:cxnLst>
                <a:rect l="0" t="0" r="r" b="b"/>
                <a:pathLst>
                  <a:path w="1113" h="1112">
                    <a:moveTo>
                      <a:pt x="0" y="0"/>
                    </a:moveTo>
                    <a:lnTo>
                      <a:pt x="1113" y="0"/>
                    </a:lnTo>
                    <a:lnTo>
                      <a:pt x="1113" y="1112"/>
                    </a:lnTo>
                    <a:lnTo>
                      <a:pt x="0" y="1112"/>
                    </a:lnTo>
                    <a:lnTo>
                      <a:pt x="0" y="0"/>
                    </a:lnTo>
                    <a:lnTo>
                      <a:pt x="56" y="56"/>
                    </a:lnTo>
                    <a:lnTo>
                      <a:pt x="1057" y="56"/>
                    </a:lnTo>
                    <a:lnTo>
                      <a:pt x="1057" y="1057"/>
                    </a:lnTo>
                    <a:lnTo>
                      <a:pt x="56" y="1057"/>
                    </a:lnTo>
                    <a:lnTo>
                      <a:pt x="56" y="56"/>
                    </a:lnTo>
                    <a:lnTo>
                      <a:pt x="0" y="0"/>
                    </a:lnTo>
                    <a:close/>
                  </a:path>
                </a:pathLst>
              </a:custGeom>
              <a:solidFill>
                <a:srgbClr val="4C5A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50" name="Freeform 378"/>
              <p:cNvSpPr>
                <a:spLocks/>
              </p:cNvSpPr>
              <p:nvPr/>
            </p:nvSpPr>
            <p:spPr bwMode="auto">
              <a:xfrm>
                <a:off x="2661" y="2251"/>
                <a:ext cx="264" cy="264"/>
              </a:xfrm>
              <a:custGeom>
                <a:avLst/>
                <a:gdLst/>
                <a:ahLst/>
                <a:cxnLst>
                  <a:cxn ang="0">
                    <a:pos x="0" y="0"/>
                  </a:cxn>
                  <a:cxn ang="0">
                    <a:pos x="1056" y="0"/>
                  </a:cxn>
                  <a:cxn ang="0">
                    <a:pos x="1056" y="1057"/>
                  </a:cxn>
                  <a:cxn ang="0">
                    <a:pos x="0" y="1057"/>
                  </a:cxn>
                  <a:cxn ang="0">
                    <a:pos x="0" y="0"/>
                  </a:cxn>
                  <a:cxn ang="0">
                    <a:pos x="55" y="57"/>
                  </a:cxn>
                  <a:cxn ang="0">
                    <a:pos x="1001" y="57"/>
                  </a:cxn>
                  <a:cxn ang="0">
                    <a:pos x="1001" y="1001"/>
                  </a:cxn>
                  <a:cxn ang="0">
                    <a:pos x="55" y="1001"/>
                  </a:cxn>
                  <a:cxn ang="0">
                    <a:pos x="55" y="57"/>
                  </a:cxn>
                  <a:cxn ang="0">
                    <a:pos x="0" y="0"/>
                  </a:cxn>
                </a:cxnLst>
                <a:rect l="0" t="0" r="r" b="b"/>
                <a:pathLst>
                  <a:path w="1056" h="1057">
                    <a:moveTo>
                      <a:pt x="0" y="0"/>
                    </a:moveTo>
                    <a:lnTo>
                      <a:pt x="1056" y="0"/>
                    </a:lnTo>
                    <a:lnTo>
                      <a:pt x="1056" y="1057"/>
                    </a:lnTo>
                    <a:lnTo>
                      <a:pt x="0" y="1057"/>
                    </a:lnTo>
                    <a:lnTo>
                      <a:pt x="0" y="0"/>
                    </a:lnTo>
                    <a:lnTo>
                      <a:pt x="55" y="57"/>
                    </a:lnTo>
                    <a:lnTo>
                      <a:pt x="1001" y="57"/>
                    </a:lnTo>
                    <a:lnTo>
                      <a:pt x="1001" y="1001"/>
                    </a:lnTo>
                    <a:lnTo>
                      <a:pt x="55" y="1001"/>
                    </a:lnTo>
                    <a:lnTo>
                      <a:pt x="55" y="57"/>
                    </a:lnTo>
                    <a:lnTo>
                      <a:pt x="0" y="0"/>
                    </a:lnTo>
                    <a:close/>
                  </a:path>
                </a:pathLst>
              </a:custGeom>
              <a:solidFill>
                <a:srgbClr val="4A57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51" name="Freeform 379"/>
              <p:cNvSpPr>
                <a:spLocks/>
              </p:cNvSpPr>
              <p:nvPr/>
            </p:nvSpPr>
            <p:spPr bwMode="auto">
              <a:xfrm>
                <a:off x="2668" y="2258"/>
                <a:ext cx="250" cy="250"/>
              </a:xfrm>
              <a:custGeom>
                <a:avLst/>
                <a:gdLst/>
                <a:ahLst/>
                <a:cxnLst>
                  <a:cxn ang="0">
                    <a:pos x="0" y="0"/>
                  </a:cxn>
                  <a:cxn ang="0">
                    <a:pos x="1001" y="0"/>
                  </a:cxn>
                  <a:cxn ang="0">
                    <a:pos x="1001" y="1001"/>
                  </a:cxn>
                  <a:cxn ang="0">
                    <a:pos x="0" y="1001"/>
                  </a:cxn>
                  <a:cxn ang="0">
                    <a:pos x="0" y="0"/>
                  </a:cxn>
                  <a:cxn ang="0">
                    <a:pos x="55" y="55"/>
                  </a:cxn>
                  <a:cxn ang="0">
                    <a:pos x="946" y="55"/>
                  </a:cxn>
                  <a:cxn ang="0">
                    <a:pos x="946" y="944"/>
                  </a:cxn>
                  <a:cxn ang="0">
                    <a:pos x="55" y="944"/>
                  </a:cxn>
                  <a:cxn ang="0">
                    <a:pos x="55" y="55"/>
                  </a:cxn>
                  <a:cxn ang="0">
                    <a:pos x="0" y="0"/>
                  </a:cxn>
                </a:cxnLst>
                <a:rect l="0" t="0" r="r" b="b"/>
                <a:pathLst>
                  <a:path w="1001" h="1001">
                    <a:moveTo>
                      <a:pt x="0" y="0"/>
                    </a:moveTo>
                    <a:lnTo>
                      <a:pt x="1001" y="0"/>
                    </a:lnTo>
                    <a:lnTo>
                      <a:pt x="1001" y="1001"/>
                    </a:lnTo>
                    <a:lnTo>
                      <a:pt x="0" y="1001"/>
                    </a:lnTo>
                    <a:lnTo>
                      <a:pt x="0" y="0"/>
                    </a:lnTo>
                    <a:lnTo>
                      <a:pt x="55" y="55"/>
                    </a:lnTo>
                    <a:lnTo>
                      <a:pt x="946" y="55"/>
                    </a:lnTo>
                    <a:lnTo>
                      <a:pt x="946" y="944"/>
                    </a:lnTo>
                    <a:lnTo>
                      <a:pt x="55" y="944"/>
                    </a:lnTo>
                    <a:lnTo>
                      <a:pt x="55" y="55"/>
                    </a:lnTo>
                    <a:lnTo>
                      <a:pt x="0" y="0"/>
                    </a:lnTo>
                    <a:close/>
                  </a:path>
                </a:pathLst>
              </a:custGeom>
              <a:solidFill>
                <a:srgbClr val="485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52" name="Freeform 380"/>
              <p:cNvSpPr>
                <a:spLocks/>
              </p:cNvSpPr>
              <p:nvPr/>
            </p:nvSpPr>
            <p:spPr bwMode="auto">
              <a:xfrm>
                <a:off x="2675" y="2265"/>
                <a:ext cx="237" cy="236"/>
              </a:xfrm>
              <a:custGeom>
                <a:avLst/>
                <a:gdLst/>
                <a:ahLst/>
                <a:cxnLst>
                  <a:cxn ang="0">
                    <a:pos x="0" y="0"/>
                  </a:cxn>
                  <a:cxn ang="0">
                    <a:pos x="946" y="0"/>
                  </a:cxn>
                  <a:cxn ang="0">
                    <a:pos x="946" y="944"/>
                  </a:cxn>
                  <a:cxn ang="0">
                    <a:pos x="0" y="944"/>
                  </a:cxn>
                  <a:cxn ang="0">
                    <a:pos x="0" y="0"/>
                  </a:cxn>
                  <a:cxn ang="0">
                    <a:pos x="57" y="54"/>
                  </a:cxn>
                  <a:cxn ang="0">
                    <a:pos x="890" y="54"/>
                  </a:cxn>
                  <a:cxn ang="0">
                    <a:pos x="890" y="889"/>
                  </a:cxn>
                  <a:cxn ang="0">
                    <a:pos x="57" y="889"/>
                  </a:cxn>
                  <a:cxn ang="0">
                    <a:pos x="57" y="54"/>
                  </a:cxn>
                  <a:cxn ang="0">
                    <a:pos x="0" y="0"/>
                  </a:cxn>
                </a:cxnLst>
                <a:rect l="0" t="0" r="r" b="b"/>
                <a:pathLst>
                  <a:path w="946" h="944">
                    <a:moveTo>
                      <a:pt x="0" y="0"/>
                    </a:moveTo>
                    <a:lnTo>
                      <a:pt x="946" y="0"/>
                    </a:lnTo>
                    <a:lnTo>
                      <a:pt x="946" y="944"/>
                    </a:lnTo>
                    <a:lnTo>
                      <a:pt x="0" y="944"/>
                    </a:lnTo>
                    <a:lnTo>
                      <a:pt x="0" y="0"/>
                    </a:lnTo>
                    <a:lnTo>
                      <a:pt x="57" y="54"/>
                    </a:lnTo>
                    <a:lnTo>
                      <a:pt x="890" y="54"/>
                    </a:lnTo>
                    <a:lnTo>
                      <a:pt x="890" y="889"/>
                    </a:lnTo>
                    <a:lnTo>
                      <a:pt x="57" y="889"/>
                    </a:lnTo>
                    <a:lnTo>
                      <a:pt x="57" y="54"/>
                    </a:lnTo>
                    <a:lnTo>
                      <a:pt x="0" y="0"/>
                    </a:lnTo>
                    <a:close/>
                  </a:path>
                </a:pathLst>
              </a:custGeom>
              <a:solidFill>
                <a:srgbClr val="465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53" name="Freeform 381"/>
              <p:cNvSpPr>
                <a:spLocks/>
              </p:cNvSpPr>
              <p:nvPr/>
            </p:nvSpPr>
            <p:spPr bwMode="auto">
              <a:xfrm>
                <a:off x="2682" y="2272"/>
                <a:ext cx="223" cy="222"/>
              </a:xfrm>
              <a:custGeom>
                <a:avLst/>
                <a:gdLst/>
                <a:ahLst/>
                <a:cxnLst>
                  <a:cxn ang="0">
                    <a:pos x="0" y="0"/>
                  </a:cxn>
                  <a:cxn ang="0">
                    <a:pos x="891" y="0"/>
                  </a:cxn>
                  <a:cxn ang="0">
                    <a:pos x="891" y="889"/>
                  </a:cxn>
                  <a:cxn ang="0">
                    <a:pos x="0" y="889"/>
                  </a:cxn>
                  <a:cxn ang="0">
                    <a:pos x="0" y="0"/>
                  </a:cxn>
                  <a:cxn ang="0">
                    <a:pos x="56" y="56"/>
                  </a:cxn>
                  <a:cxn ang="0">
                    <a:pos x="834" y="56"/>
                  </a:cxn>
                  <a:cxn ang="0">
                    <a:pos x="834" y="834"/>
                  </a:cxn>
                  <a:cxn ang="0">
                    <a:pos x="56" y="834"/>
                  </a:cxn>
                  <a:cxn ang="0">
                    <a:pos x="56" y="56"/>
                  </a:cxn>
                  <a:cxn ang="0">
                    <a:pos x="0" y="0"/>
                  </a:cxn>
                </a:cxnLst>
                <a:rect l="0" t="0" r="r" b="b"/>
                <a:pathLst>
                  <a:path w="891" h="889">
                    <a:moveTo>
                      <a:pt x="0" y="0"/>
                    </a:moveTo>
                    <a:lnTo>
                      <a:pt x="891" y="0"/>
                    </a:lnTo>
                    <a:lnTo>
                      <a:pt x="891" y="889"/>
                    </a:lnTo>
                    <a:lnTo>
                      <a:pt x="0" y="889"/>
                    </a:lnTo>
                    <a:lnTo>
                      <a:pt x="0" y="0"/>
                    </a:lnTo>
                    <a:lnTo>
                      <a:pt x="56" y="56"/>
                    </a:lnTo>
                    <a:lnTo>
                      <a:pt x="834" y="56"/>
                    </a:lnTo>
                    <a:lnTo>
                      <a:pt x="834" y="834"/>
                    </a:lnTo>
                    <a:lnTo>
                      <a:pt x="56" y="834"/>
                    </a:lnTo>
                    <a:lnTo>
                      <a:pt x="56" y="56"/>
                    </a:lnTo>
                    <a:lnTo>
                      <a:pt x="0" y="0"/>
                    </a:lnTo>
                    <a:close/>
                  </a:path>
                </a:pathLst>
              </a:custGeom>
              <a:solidFill>
                <a:srgbClr val="454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54" name="Freeform 382"/>
              <p:cNvSpPr>
                <a:spLocks/>
              </p:cNvSpPr>
              <p:nvPr/>
            </p:nvSpPr>
            <p:spPr bwMode="auto">
              <a:xfrm>
                <a:off x="2689" y="2278"/>
                <a:ext cx="208" cy="209"/>
              </a:xfrm>
              <a:custGeom>
                <a:avLst/>
                <a:gdLst/>
                <a:ahLst/>
                <a:cxnLst>
                  <a:cxn ang="0">
                    <a:pos x="0" y="0"/>
                  </a:cxn>
                  <a:cxn ang="0">
                    <a:pos x="833" y="0"/>
                  </a:cxn>
                  <a:cxn ang="0">
                    <a:pos x="833" y="835"/>
                  </a:cxn>
                  <a:cxn ang="0">
                    <a:pos x="0" y="835"/>
                  </a:cxn>
                  <a:cxn ang="0">
                    <a:pos x="0" y="0"/>
                  </a:cxn>
                  <a:cxn ang="0">
                    <a:pos x="55" y="57"/>
                  </a:cxn>
                  <a:cxn ang="0">
                    <a:pos x="778" y="57"/>
                  </a:cxn>
                  <a:cxn ang="0">
                    <a:pos x="778" y="779"/>
                  </a:cxn>
                  <a:cxn ang="0">
                    <a:pos x="55" y="779"/>
                  </a:cxn>
                  <a:cxn ang="0">
                    <a:pos x="55" y="57"/>
                  </a:cxn>
                  <a:cxn ang="0">
                    <a:pos x="0" y="0"/>
                  </a:cxn>
                </a:cxnLst>
                <a:rect l="0" t="0" r="r" b="b"/>
                <a:pathLst>
                  <a:path w="833" h="835">
                    <a:moveTo>
                      <a:pt x="0" y="0"/>
                    </a:moveTo>
                    <a:lnTo>
                      <a:pt x="833" y="0"/>
                    </a:lnTo>
                    <a:lnTo>
                      <a:pt x="833" y="835"/>
                    </a:lnTo>
                    <a:lnTo>
                      <a:pt x="0" y="835"/>
                    </a:lnTo>
                    <a:lnTo>
                      <a:pt x="0" y="0"/>
                    </a:lnTo>
                    <a:lnTo>
                      <a:pt x="55" y="57"/>
                    </a:lnTo>
                    <a:lnTo>
                      <a:pt x="778" y="57"/>
                    </a:lnTo>
                    <a:lnTo>
                      <a:pt x="778" y="779"/>
                    </a:lnTo>
                    <a:lnTo>
                      <a:pt x="55" y="779"/>
                    </a:lnTo>
                    <a:lnTo>
                      <a:pt x="55" y="57"/>
                    </a:lnTo>
                    <a:lnTo>
                      <a:pt x="0" y="0"/>
                    </a:lnTo>
                    <a:close/>
                  </a:path>
                </a:pathLst>
              </a:custGeom>
              <a:solidFill>
                <a:srgbClr val="444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55" name="Freeform 383"/>
              <p:cNvSpPr>
                <a:spLocks/>
              </p:cNvSpPr>
              <p:nvPr/>
            </p:nvSpPr>
            <p:spPr bwMode="auto">
              <a:xfrm>
                <a:off x="2696" y="2286"/>
                <a:ext cx="195" cy="194"/>
              </a:xfrm>
              <a:custGeom>
                <a:avLst/>
                <a:gdLst/>
                <a:ahLst/>
                <a:cxnLst>
                  <a:cxn ang="0">
                    <a:pos x="0" y="0"/>
                  </a:cxn>
                  <a:cxn ang="0">
                    <a:pos x="778" y="0"/>
                  </a:cxn>
                  <a:cxn ang="0">
                    <a:pos x="778" y="778"/>
                  </a:cxn>
                  <a:cxn ang="0">
                    <a:pos x="0" y="778"/>
                  </a:cxn>
                  <a:cxn ang="0">
                    <a:pos x="0" y="0"/>
                  </a:cxn>
                  <a:cxn ang="0">
                    <a:pos x="55" y="55"/>
                  </a:cxn>
                  <a:cxn ang="0">
                    <a:pos x="723" y="55"/>
                  </a:cxn>
                  <a:cxn ang="0">
                    <a:pos x="723" y="722"/>
                  </a:cxn>
                  <a:cxn ang="0">
                    <a:pos x="55" y="722"/>
                  </a:cxn>
                  <a:cxn ang="0">
                    <a:pos x="55" y="55"/>
                  </a:cxn>
                  <a:cxn ang="0">
                    <a:pos x="0" y="0"/>
                  </a:cxn>
                </a:cxnLst>
                <a:rect l="0" t="0" r="r" b="b"/>
                <a:pathLst>
                  <a:path w="778" h="778">
                    <a:moveTo>
                      <a:pt x="0" y="0"/>
                    </a:moveTo>
                    <a:lnTo>
                      <a:pt x="778" y="0"/>
                    </a:lnTo>
                    <a:lnTo>
                      <a:pt x="778" y="778"/>
                    </a:lnTo>
                    <a:lnTo>
                      <a:pt x="0" y="778"/>
                    </a:lnTo>
                    <a:lnTo>
                      <a:pt x="0" y="0"/>
                    </a:lnTo>
                    <a:lnTo>
                      <a:pt x="55" y="55"/>
                    </a:lnTo>
                    <a:lnTo>
                      <a:pt x="723" y="55"/>
                    </a:lnTo>
                    <a:lnTo>
                      <a:pt x="723" y="722"/>
                    </a:lnTo>
                    <a:lnTo>
                      <a:pt x="55" y="722"/>
                    </a:lnTo>
                    <a:lnTo>
                      <a:pt x="55" y="55"/>
                    </a:lnTo>
                    <a:lnTo>
                      <a:pt x="0" y="0"/>
                    </a:lnTo>
                    <a:close/>
                  </a:path>
                </a:pathLst>
              </a:custGeom>
              <a:solidFill>
                <a:srgbClr val="424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56" name="Freeform 384"/>
              <p:cNvSpPr>
                <a:spLocks/>
              </p:cNvSpPr>
              <p:nvPr/>
            </p:nvSpPr>
            <p:spPr bwMode="auto">
              <a:xfrm>
                <a:off x="2703" y="2292"/>
                <a:ext cx="181" cy="181"/>
              </a:xfrm>
              <a:custGeom>
                <a:avLst/>
                <a:gdLst/>
                <a:ahLst/>
                <a:cxnLst>
                  <a:cxn ang="0">
                    <a:pos x="0" y="0"/>
                  </a:cxn>
                  <a:cxn ang="0">
                    <a:pos x="723" y="0"/>
                  </a:cxn>
                  <a:cxn ang="0">
                    <a:pos x="723" y="722"/>
                  </a:cxn>
                  <a:cxn ang="0">
                    <a:pos x="0" y="722"/>
                  </a:cxn>
                  <a:cxn ang="0">
                    <a:pos x="0" y="0"/>
                  </a:cxn>
                  <a:cxn ang="0">
                    <a:pos x="56" y="55"/>
                  </a:cxn>
                  <a:cxn ang="0">
                    <a:pos x="667" y="55"/>
                  </a:cxn>
                  <a:cxn ang="0">
                    <a:pos x="667" y="667"/>
                  </a:cxn>
                  <a:cxn ang="0">
                    <a:pos x="56" y="667"/>
                  </a:cxn>
                  <a:cxn ang="0">
                    <a:pos x="56" y="55"/>
                  </a:cxn>
                  <a:cxn ang="0">
                    <a:pos x="0" y="0"/>
                  </a:cxn>
                </a:cxnLst>
                <a:rect l="0" t="0" r="r" b="b"/>
                <a:pathLst>
                  <a:path w="723" h="722">
                    <a:moveTo>
                      <a:pt x="0" y="0"/>
                    </a:moveTo>
                    <a:lnTo>
                      <a:pt x="723" y="0"/>
                    </a:lnTo>
                    <a:lnTo>
                      <a:pt x="723" y="722"/>
                    </a:lnTo>
                    <a:lnTo>
                      <a:pt x="0" y="722"/>
                    </a:lnTo>
                    <a:lnTo>
                      <a:pt x="0" y="0"/>
                    </a:lnTo>
                    <a:lnTo>
                      <a:pt x="56" y="55"/>
                    </a:lnTo>
                    <a:lnTo>
                      <a:pt x="667" y="55"/>
                    </a:lnTo>
                    <a:lnTo>
                      <a:pt x="667" y="667"/>
                    </a:lnTo>
                    <a:lnTo>
                      <a:pt x="56" y="667"/>
                    </a:lnTo>
                    <a:lnTo>
                      <a:pt x="56" y="55"/>
                    </a:lnTo>
                    <a:lnTo>
                      <a:pt x="0" y="0"/>
                    </a:lnTo>
                    <a:close/>
                  </a:path>
                </a:pathLst>
              </a:custGeom>
              <a:solidFill>
                <a:srgbClr val="4145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57" name="Freeform 385"/>
              <p:cNvSpPr>
                <a:spLocks/>
              </p:cNvSpPr>
              <p:nvPr/>
            </p:nvSpPr>
            <p:spPr bwMode="auto">
              <a:xfrm>
                <a:off x="2710" y="2299"/>
                <a:ext cx="167" cy="167"/>
              </a:xfrm>
              <a:custGeom>
                <a:avLst/>
                <a:gdLst/>
                <a:ahLst/>
                <a:cxnLst>
                  <a:cxn ang="0">
                    <a:pos x="0" y="0"/>
                  </a:cxn>
                  <a:cxn ang="0">
                    <a:pos x="668" y="0"/>
                  </a:cxn>
                  <a:cxn ang="0">
                    <a:pos x="668" y="667"/>
                  </a:cxn>
                  <a:cxn ang="0">
                    <a:pos x="0" y="667"/>
                  </a:cxn>
                  <a:cxn ang="0">
                    <a:pos x="0" y="0"/>
                  </a:cxn>
                  <a:cxn ang="0">
                    <a:pos x="56" y="56"/>
                  </a:cxn>
                  <a:cxn ang="0">
                    <a:pos x="612" y="56"/>
                  </a:cxn>
                  <a:cxn ang="0">
                    <a:pos x="612" y="612"/>
                  </a:cxn>
                  <a:cxn ang="0">
                    <a:pos x="56" y="612"/>
                  </a:cxn>
                  <a:cxn ang="0">
                    <a:pos x="56" y="56"/>
                  </a:cxn>
                  <a:cxn ang="0">
                    <a:pos x="0" y="0"/>
                  </a:cxn>
                </a:cxnLst>
                <a:rect l="0" t="0" r="r" b="b"/>
                <a:pathLst>
                  <a:path w="668" h="667">
                    <a:moveTo>
                      <a:pt x="0" y="0"/>
                    </a:moveTo>
                    <a:lnTo>
                      <a:pt x="668" y="0"/>
                    </a:lnTo>
                    <a:lnTo>
                      <a:pt x="668" y="667"/>
                    </a:lnTo>
                    <a:lnTo>
                      <a:pt x="0" y="667"/>
                    </a:lnTo>
                    <a:lnTo>
                      <a:pt x="0" y="0"/>
                    </a:lnTo>
                    <a:lnTo>
                      <a:pt x="56" y="56"/>
                    </a:lnTo>
                    <a:lnTo>
                      <a:pt x="612" y="56"/>
                    </a:lnTo>
                    <a:lnTo>
                      <a:pt x="612" y="612"/>
                    </a:lnTo>
                    <a:lnTo>
                      <a:pt x="56" y="612"/>
                    </a:lnTo>
                    <a:lnTo>
                      <a:pt x="56" y="56"/>
                    </a:lnTo>
                    <a:lnTo>
                      <a:pt x="0" y="0"/>
                    </a:lnTo>
                    <a:close/>
                  </a:path>
                </a:pathLst>
              </a:custGeom>
              <a:solidFill>
                <a:srgbClr val="3F42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58" name="Freeform 386"/>
              <p:cNvSpPr>
                <a:spLocks/>
              </p:cNvSpPr>
              <p:nvPr/>
            </p:nvSpPr>
            <p:spPr bwMode="auto">
              <a:xfrm>
                <a:off x="2717" y="2306"/>
                <a:ext cx="153" cy="153"/>
              </a:xfrm>
              <a:custGeom>
                <a:avLst/>
                <a:gdLst/>
                <a:ahLst/>
                <a:cxnLst>
                  <a:cxn ang="0">
                    <a:pos x="0" y="0"/>
                  </a:cxn>
                  <a:cxn ang="0">
                    <a:pos x="611" y="0"/>
                  </a:cxn>
                  <a:cxn ang="0">
                    <a:pos x="611" y="612"/>
                  </a:cxn>
                  <a:cxn ang="0">
                    <a:pos x="0" y="612"/>
                  </a:cxn>
                  <a:cxn ang="0">
                    <a:pos x="0" y="0"/>
                  </a:cxn>
                  <a:cxn ang="0">
                    <a:pos x="55" y="56"/>
                  </a:cxn>
                  <a:cxn ang="0">
                    <a:pos x="556" y="56"/>
                  </a:cxn>
                  <a:cxn ang="0">
                    <a:pos x="556" y="555"/>
                  </a:cxn>
                  <a:cxn ang="0">
                    <a:pos x="55" y="555"/>
                  </a:cxn>
                  <a:cxn ang="0">
                    <a:pos x="55" y="56"/>
                  </a:cxn>
                  <a:cxn ang="0">
                    <a:pos x="0" y="0"/>
                  </a:cxn>
                </a:cxnLst>
                <a:rect l="0" t="0" r="r" b="b"/>
                <a:pathLst>
                  <a:path w="611" h="612">
                    <a:moveTo>
                      <a:pt x="0" y="0"/>
                    </a:moveTo>
                    <a:lnTo>
                      <a:pt x="611" y="0"/>
                    </a:lnTo>
                    <a:lnTo>
                      <a:pt x="611" y="612"/>
                    </a:lnTo>
                    <a:lnTo>
                      <a:pt x="0" y="612"/>
                    </a:lnTo>
                    <a:lnTo>
                      <a:pt x="0" y="0"/>
                    </a:lnTo>
                    <a:lnTo>
                      <a:pt x="55" y="56"/>
                    </a:lnTo>
                    <a:lnTo>
                      <a:pt x="556" y="56"/>
                    </a:lnTo>
                    <a:lnTo>
                      <a:pt x="556" y="555"/>
                    </a:lnTo>
                    <a:lnTo>
                      <a:pt x="55" y="555"/>
                    </a:lnTo>
                    <a:lnTo>
                      <a:pt x="55" y="56"/>
                    </a:lnTo>
                    <a:lnTo>
                      <a:pt x="0" y="0"/>
                    </a:lnTo>
                    <a:close/>
                  </a:path>
                </a:pathLst>
              </a:custGeom>
              <a:solidFill>
                <a:srgbClr val="3E3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59" name="Freeform 387"/>
              <p:cNvSpPr>
                <a:spLocks/>
              </p:cNvSpPr>
              <p:nvPr/>
            </p:nvSpPr>
            <p:spPr bwMode="auto">
              <a:xfrm>
                <a:off x="2724" y="2313"/>
                <a:ext cx="139" cy="139"/>
              </a:xfrm>
              <a:custGeom>
                <a:avLst/>
                <a:gdLst/>
                <a:ahLst/>
                <a:cxnLst>
                  <a:cxn ang="0">
                    <a:pos x="0" y="0"/>
                  </a:cxn>
                  <a:cxn ang="0">
                    <a:pos x="556" y="0"/>
                  </a:cxn>
                  <a:cxn ang="0">
                    <a:pos x="556" y="556"/>
                  </a:cxn>
                  <a:cxn ang="0">
                    <a:pos x="0" y="556"/>
                  </a:cxn>
                  <a:cxn ang="0">
                    <a:pos x="0" y="0"/>
                  </a:cxn>
                  <a:cxn ang="0">
                    <a:pos x="55" y="55"/>
                  </a:cxn>
                  <a:cxn ang="0">
                    <a:pos x="501" y="55"/>
                  </a:cxn>
                  <a:cxn ang="0">
                    <a:pos x="501" y="500"/>
                  </a:cxn>
                  <a:cxn ang="0">
                    <a:pos x="55" y="500"/>
                  </a:cxn>
                  <a:cxn ang="0">
                    <a:pos x="55" y="55"/>
                  </a:cxn>
                  <a:cxn ang="0">
                    <a:pos x="0" y="0"/>
                  </a:cxn>
                </a:cxnLst>
                <a:rect l="0" t="0" r="r" b="b"/>
                <a:pathLst>
                  <a:path w="556" h="556">
                    <a:moveTo>
                      <a:pt x="0" y="0"/>
                    </a:moveTo>
                    <a:lnTo>
                      <a:pt x="556" y="0"/>
                    </a:lnTo>
                    <a:lnTo>
                      <a:pt x="556" y="556"/>
                    </a:lnTo>
                    <a:lnTo>
                      <a:pt x="0" y="556"/>
                    </a:lnTo>
                    <a:lnTo>
                      <a:pt x="0" y="0"/>
                    </a:lnTo>
                    <a:lnTo>
                      <a:pt x="55" y="55"/>
                    </a:lnTo>
                    <a:lnTo>
                      <a:pt x="501" y="55"/>
                    </a:lnTo>
                    <a:lnTo>
                      <a:pt x="501" y="500"/>
                    </a:lnTo>
                    <a:lnTo>
                      <a:pt x="55" y="500"/>
                    </a:lnTo>
                    <a:lnTo>
                      <a:pt x="55" y="55"/>
                    </a:lnTo>
                    <a:lnTo>
                      <a:pt x="0" y="0"/>
                    </a:lnTo>
                    <a:close/>
                  </a:path>
                </a:pathLst>
              </a:custGeom>
              <a:solidFill>
                <a:srgbClr val="3C3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60" name="Freeform 388"/>
              <p:cNvSpPr>
                <a:spLocks/>
              </p:cNvSpPr>
              <p:nvPr/>
            </p:nvSpPr>
            <p:spPr bwMode="auto">
              <a:xfrm>
                <a:off x="2731" y="2320"/>
                <a:ext cx="125" cy="125"/>
              </a:xfrm>
              <a:custGeom>
                <a:avLst/>
                <a:gdLst/>
                <a:ahLst/>
                <a:cxnLst>
                  <a:cxn ang="0">
                    <a:pos x="0" y="0"/>
                  </a:cxn>
                  <a:cxn ang="0">
                    <a:pos x="501" y="0"/>
                  </a:cxn>
                  <a:cxn ang="0">
                    <a:pos x="501" y="499"/>
                  </a:cxn>
                  <a:cxn ang="0">
                    <a:pos x="0" y="499"/>
                  </a:cxn>
                  <a:cxn ang="0">
                    <a:pos x="0" y="0"/>
                  </a:cxn>
                  <a:cxn ang="0">
                    <a:pos x="56" y="55"/>
                  </a:cxn>
                  <a:cxn ang="0">
                    <a:pos x="444" y="55"/>
                  </a:cxn>
                  <a:cxn ang="0">
                    <a:pos x="444" y="445"/>
                  </a:cxn>
                  <a:cxn ang="0">
                    <a:pos x="56" y="445"/>
                  </a:cxn>
                  <a:cxn ang="0">
                    <a:pos x="56" y="55"/>
                  </a:cxn>
                  <a:cxn ang="0">
                    <a:pos x="0" y="0"/>
                  </a:cxn>
                </a:cxnLst>
                <a:rect l="0" t="0" r="r" b="b"/>
                <a:pathLst>
                  <a:path w="501" h="499">
                    <a:moveTo>
                      <a:pt x="0" y="0"/>
                    </a:moveTo>
                    <a:lnTo>
                      <a:pt x="501" y="0"/>
                    </a:lnTo>
                    <a:lnTo>
                      <a:pt x="501" y="499"/>
                    </a:lnTo>
                    <a:lnTo>
                      <a:pt x="0" y="499"/>
                    </a:lnTo>
                    <a:lnTo>
                      <a:pt x="0" y="0"/>
                    </a:lnTo>
                    <a:lnTo>
                      <a:pt x="56" y="55"/>
                    </a:lnTo>
                    <a:lnTo>
                      <a:pt x="444" y="55"/>
                    </a:lnTo>
                    <a:lnTo>
                      <a:pt x="444" y="445"/>
                    </a:lnTo>
                    <a:lnTo>
                      <a:pt x="56" y="445"/>
                    </a:lnTo>
                    <a:lnTo>
                      <a:pt x="56" y="55"/>
                    </a:lnTo>
                    <a:lnTo>
                      <a:pt x="0" y="0"/>
                    </a:lnTo>
                    <a:close/>
                  </a:path>
                </a:pathLst>
              </a:custGeom>
              <a:solidFill>
                <a:srgbClr val="393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61" name="Freeform 389"/>
              <p:cNvSpPr>
                <a:spLocks/>
              </p:cNvSpPr>
              <p:nvPr/>
            </p:nvSpPr>
            <p:spPr bwMode="auto">
              <a:xfrm>
                <a:off x="2738" y="2327"/>
                <a:ext cx="111" cy="111"/>
              </a:xfrm>
              <a:custGeom>
                <a:avLst/>
                <a:gdLst/>
                <a:ahLst/>
                <a:cxnLst>
                  <a:cxn ang="0">
                    <a:pos x="0" y="0"/>
                  </a:cxn>
                  <a:cxn ang="0">
                    <a:pos x="446" y="0"/>
                  </a:cxn>
                  <a:cxn ang="0">
                    <a:pos x="446" y="445"/>
                  </a:cxn>
                  <a:cxn ang="0">
                    <a:pos x="0" y="445"/>
                  </a:cxn>
                  <a:cxn ang="0">
                    <a:pos x="0" y="0"/>
                  </a:cxn>
                  <a:cxn ang="0">
                    <a:pos x="56" y="57"/>
                  </a:cxn>
                  <a:cxn ang="0">
                    <a:pos x="390" y="57"/>
                  </a:cxn>
                  <a:cxn ang="0">
                    <a:pos x="390" y="390"/>
                  </a:cxn>
                  <a:cxn ang="0">
                    <a:pos x="56" y="390"/>
                  </a:cxn>
                  <a:cxn ang="0">
                    <a:pos x="56" y="57"/>
                  </a:cxn>
                  <a:cxn ang="0">
                    <a:pos x="0" y="0"/>
                  </a:cxn>
                </a:cxnLst>
                <a:rect l="0" t="0" r="r" b="b"/>
                <a:pathLst>
                  <a:path w="446" h="445">
                    <a:moveTo>
                      <a:pt x="0" y="0"/>
                    </a:moveTo>
                    <a:lnTo>
                      <a:pt x="446" y="0"/>
                    </a:lnTo>
                    <a:lnTo>
                      <a:pt x="446" y="445"/>
                    </a:lnTo>
                    <a:lnTo>
                      <a:pt x="0" y="445"/>
                    </a:lnTo>
                    <a:lnTo>
                      <a:pt x="0" y="0"/>
                    </a:lnTo>
                    <a:lnTo>
                      <a:pt x="56" y="57"/>
                    </a:lnTo>
                    <a:lnTo>
                      <a:pt x="390" y="57"/>
                    </a:lnTo>
                    <a:lnTo>
                      <a:pt x="390" y="390"/>
                    </a:lnTo>
                    <a:lnTo>
                      <a:pt x="56" y="390"/>
                    </a:lnTo>
                    <a:lnTo>
                      <a:pt x="56" y="57"/>
                    </a:lnTo>
                    <a:lnTo>
                      <a:pt x="0" y="0"/>
                    </a:lnTo>
                    <a:close/>
                  </a:path>
                </a:pathLst>
              </a:custGeom>
              <a:solidFill>
                <a:srgbClr val="373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62" name="Freeform 390"/>
              <p:cNvSpPr>
                <a:spLocks/>
              </p:cNvSpPr>
              <p:nvPr/>
            </p:nvSpPr>
            <p:spPr bwMode="auto">
              <a:xfrm>
                <a:off x="2745" y="2334"/>
                <a:ext cx="97" cy="97"/>
              </a:xfrm>
              <a:custGeom>
                <a:avLst/>
                <a:gdLst/>
                <a:ahLst/>
                <a:cxnLst>
                  <a:cxn ang="0">
                    <a:pos x="0" y="0"/>
                  </a:cxn>
                  <a:cxn ang="0">
                    <a:pos x="388" y="0"/>
                  </a:cxn>
                  <a:cxn ang="0">
                    <a:pos x="388" y="390"/>
                  </a:cxn>
                  <a:cxn ang="0">
                    <a:pos x="0" y="390"/>
                  </a:cxn>
                  <a:cxn ang="0">
                    <a:pos x="0" y="0"/>
                  </a:cxn>
                  <a:cxn ang="0">
                    <a:pos x="55" y="56"/>
                  </a:cxn>
                  <a:cxn ang="0">
                    <a:pos x="334" y="56"/>
                  </a:cxn>
                  <a:cxn ang="0">
                    <a:pos x="334" y="333"/>
                  </a:cxn>
                  <a:cxn ang="0">
                    <a:pos x="55" y="333"/>
                  </a:cxn>
                  <a:cxn ang="0">
                    <a:pos x="55" y="56"/>
                  </a:cxn>
                  <a:cxn ang="0">
                    <a:pos x="0" y="0"/>
                  </a:cxn>
                </a:cxnLst>
                <a:rect l="0" t="0" r="r" b="b"/>
                <a:pathLst>
                  <a:path w="388" h="390">
                    <a:moveTo>
                      <a:pt x="0" y="0"/>
                    </a:moveTo>
                    <a:lnTo>
                      <a:pt x="388" y="0"/>
                    </a:lnTo>
                    <a:lnTo>
                      <a:pt x="388" y="390"/>
                    </a:lnTo>
                    <a:lnTo>
                      <a:pt x="0" y="390"/>
                    </a:lnTo>
                    <a:lnTo>
                      <a:pt x="0" y="0"/>
                    </a:lnTo>
                    <a:lnTo>
                      <a:pt x="55" y="56"/>
                    </a:lnTo>
                    <a:lnTo>
                      <a:pt x="334" y="56"/>
                    </a:lnTo>
                    <a:lnTo>
                      <a:pt x="334" y="333"/>
                    </a:lnTo>
                    <a:lnTo>
                      <a:pt x="55" y="333"/>
                    </a:lnTo>
                    <a:lnTo>
                      <a:pt x="55" y="56"/>
                    </a:lnTo>
                    <a:lnTo>
                      <a:pt x="0" y="0"/>
                    </a:lnTo>
                    <a:close/>
                  </a:path>
                </a:pathLst>
              </a:custGeom>
              <a:solidFill>
                <a:srgbClr val="363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63" name="Freeform 391"/>
              <p:cNvSpPr>
                <a:spLocks/>
              </p:cNvSpPr>
              <p:nvPr/>
            </p:nvSpPr>
            <p:spPr bwMode="auto">
              <a:xfrm>
                <a:off x="2752" y="2341"/>
                <a:ext cx="83" cy="84"/>
              </a:xfrm>
              <a:custGeom>
                <a:avLst/>
                <a:gdLst/>
                <a:ahLst/>
                <a:cxnLst>
                  <a:cxn ang="0">
                    <a:pos x="0" y="0"/>
                  </a:cxn>
                  <a:cxn ang="0">
                    <a:pos x="334" y="0"/>
                  </a:cxn>
                  <a:cxn ang="0">
                    <a:pos x="334" y="333"/>
                  </a:cxn>
                  <a:cxn ang="0">
                    <a:pos x="0" y="333"/>
                  </a:cxn>
                  <a:cxn ang="0">
                    <a:pos x="0" y="0"/>
                  </a:cxn>
                  <a:cxn ang="0">
                    <a:pos x="55" y="55"/>
                  </a:cxn>
                  <a:cxn ang="0">
                    <a:pos x="279" y="55"/>
                  </a:cxn>
                  <a:cxn ang="0">
                    <a:pos x="279" y="277"/>
                  </a:cxn>
                  <a:cxn ang="0">
                    <a:pos x="55" y="277"/>
                  </a:cxn>
                  <a:cxn ang="0">
                    <a:pos x="55" y="55"/>
                  </a:cxn>
                  <a:cxn ang="0">
                    <a:pos x="0" y="0"/>
                  </a:cxn>
                </a:cxnLst>
                <a:rect l="0" t="0" r="r" b="b"/>
                <a:pathLst>
                  <a:path w="334" h="333">
                    <a:moveTo>
                      <a:pt x="0" y="0"/>
                    </a:moveTo>
                    <a:lnTo>
                      <a:pt x="334" y="0"/>
                    </a:lnTo>
                    <a:lnTo>
                      <a:pt x="334" y="333"/>
                    </a:lnTo>
                    <a:lnTo>
                      <a:pt x="0" y="333"/>
                    </a:lnTo>
                    <a:lnTo>
                      <a:pt x="0" y="0"/>
                    </a:lnTo>
                    <a:lnTo>
                      <a:pt x="55" y="55"/>
                    </a:lnTo>
                    <a:lnTo>
                      <a:pt x="279" y="55"/>
                    </a:lnTo>
                    <a:lnTo>
                      <a:pt x="279" y="277"/>
                    </a:lnTo>
                    <a:lnTo>
                      <a:pt x="55" y="277"/>
                    </a:lnTo>
                    <a:lnTo>
                      <a:pt x="55" y="55"/>
                    </a:lnTo>
                    <a:lnTo>
                      <a:pt x="0" y="0"/>
                    </a:lnTo>
                    <a:close/>
                  </a:path>
                </a:pathLst>
              </a:custGeom>
              <a:solidFill>
                <a:srgbClr val="342D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64" name="Freeform 392"/>
              <p:cNvSpPr>
                <a:spLocks/>
              </p:cNvSpPr>
              <p:nvPr/>
            </p:nvSpPr>
            <p:spPr bwMode="auto">
              <a:xfrm>
                <a:off x="2758" y="2348"/>
                <a:ext cx="70" cy="69"/>
              </a:xfrm>
              <a:custGeom>
                <a:avLst/>
                <a:gdLst/>
                <a:ahLst/>
                <a:cxnLst>
                  <a:cxn ang="0">
                    <a:pos x="0" y="0"/>
                  </a:cxn>
                  <a:cxn ang="0">
                    <a:pos x="279" y="0"/>
                  </a:cxn>
                  <a:cxn ang="0">
                    <a:pos x="279" y="277"/>
                  </a:cxn>
                  <a:cxn ang="0">
                    <a:pos x="0" y="277"/>
                  </a:cxn>
                  <a:cxn ang="0">
                    <a:pos x="0" y="0"/>
                  </a:cxn>
                  <a:cxn ang="0">
                    <a:pos x="56" y="55"/>
                  </a:cxn>
                  <a:cxn ang="0">
                    <a:pos x="222" y="55"/>
                  </a:cxn>
                  <a:cxn ang="0">
                    <a:pos x="222" y="222"/>
                  </a:cxn>
                  <a:cxn ang="0">
                    <a:pos x="56" y="222"/>
                  </a:cxn>
                  <a:cxn ang="0">
                    <a:pos x="56" y="55"/>
                  </a:cxn>
                  <a:cxn ang="0">
                    <a:pos x="0" y="0"/>
                  </a:cxn>
                </a:cxnLst>
                <a:rect l="0" t="0" r="r" b="b"/>
                <a:pathLst>
                  <a:path w="279" h="277">
                    <a:moveTo>
                      <a:pt x="0" y="0"/>
                    </a:moveTo>
                    <a:lnTo>
                      <a:pt x="279" y="0"/>
                    </a:lnTo>
                    <a:lnTo>
                      <a:pt x="279" y="277"/>
                    </a:lnTo>
                    <a:lnTo>
                      <a:pt x="0" y="277"/>
                    </a:lnTo>
                    <a:lnTo>
                      <a:pt x="0" y="0"/>
                    </a:lnTo>
                    <a:lnTo>
                      <a:pt x="56" y="55"/>
                    </a:lnTo>
                    <a:lnTo>
                      <a:pt x="222" y="55"/>
                    </a:lnTo>
                    <a:lnTo>
                      <a:pt x="222" y="222"/>
                    </a:lnTo>
                    <a:lnTo>
                      <a:pt x="56" y="222"/>
                    </a:lnTo>
                    <a:lnTo>
                      <a:pt x="56" y="55"/>
                    </a:lnTo>
                    <a:lnTo>
                      <a:pt x="0" y="0"/>
                    </a:lnTo>
                    <a:close/>
                  </a:path>
                </a:pathLst>
              </a:custGeom>
              <a:solidFill>
                <a:srgbClr val="3328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65" name="Freeform 393"/>
              <p:cNvSpPr>
                <a:spLocks/>
              </p:cNvSpPr>
              <p:nvPr/>
            </p:nvSpPr>
            <p:spPr bwMode="auto">
              <a:xfrm>
                <a:off x="2765" y="2355"/>
                <a:ext cx="56" cy="55"/>
              </a:xfrm>
              <a:custGeom>
                <a:avLst/>
                <a:gdLst/>
                <a:ahLst/>
                <a:cxnLst>
                  <a:cxn ang="0">
                    <a:pos x="0" y="0"/>
                  </a:cxn>
                  <a:cxn ang="0">
                    <a:pos x="224" y="0"/>
                  </a:cxn>
                  <a:cxn ang="0">
                    <a:pos x="224" y="222"/>
                  </a:cxn>
                  <a:cxn ang="0">
                    <a:pos x="0" y="222"/>
                  </a:cxn>
                  <a:cxn ang="0">
                    <a:pos x="0" y="0"/>
                  </a:cxn>
                  <a:cxn ang="0">
                    <a:pos x="57" y="56"/>
                  </a:cxn>
                  <a:cxn ang="0">
                    <a:pos x="168" y="56"/>
                  </a:cxn>
                  <a:cxn ang="0">
                    <a:pos x="168" y="167"/>
                  </a:cxn>
                  <a:cxn ang="0">
                    <a:pos x="57" y="167"/>
                  </a:cxn>
                  <a:cxn ang="0">
                    <a:pos x="57" y="56"/>
                  </a:cxn>
                  <a:cxn ang="0">
                    <a:pos x="0" y="0"/>
                  </a:cxn>
                </a:cxnLst>
                <a:rect l="0" t="0" r="r" b="b"/>
                <a:pathLst>
                  <a:path w="224" h="222">
                    <a:moveTo>
                      <a:pt x="0" y="0"/>
                    </a:moveTo>
                    <a:lnTo>
                      <a:pt x="224" y="0"/>
                    </a:lnTo>
                    <a:lnTo>
                      <a:pt x="224" y="222"/>
                    </a:lnTo>
                    <a:lnTo>
                      <a:pt x="0" y="222"/>
                    </a:lnTo>
                    <a:lnTo>
                      <a:pt x="0" y="0"/>
                    </a:lnTo>
                    <a:lnTo>
                      <a:pt x="57" y="56"/>
                    </a:lnTo>
                    <a:lnTo>
                      <a:pt x="168" y="56"/>
                    </a:lnTo>
                    <a:lnTo>
                      <a:pt x="168" y="167"/>
                    </a:lnTo>
                    <a:lnTo>
                      <a:pt x="57" y="167"/>
                    </a:lnTo>
                    <a:lnTo>
                      <a:pt x="57" y="56"/>
                    </a:lnTo>
                    <a:lnTo>
                      <a:pt x="0" y="0"/>
                    </a:lnTo>
                    <a:close/>
                  </a:path>
                </a:pathLst>
              </a:custGeom>
              <a:solidFill>
                <a:srgbClr val="3124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66" name="Freeform 394"/>
              <p:cNvSpPr>
                <a:spLocks/>
              </p:cNvSpPr>
              <p:nvPr/>
            </p:nvSpPr>
            <p:spPr bwMode="auto">
              <a:xfrm>
                <a:off x="2773" y="2362"/>
                <a:ext cx="41" cy="42"/>
              </a:xfrm>
              <a:custGeom>
                <a:avLst/>
                <a:gdLst/>
                <a:ahLst/>
                <a:cxnLst>
                  <a:cxn ang="0">
                    <a:pos x="0" y="0"/>
                  </a:cxn>
                  <a:cxn ang="0">
                    <a:pos x="166" y="0"/>
                  </a:cxn>
                  <a:cxn ang="0">
                    <a:pos x="166" y="167"/>
                  </a:cxn>
                  <a:cxn ang="0">
                    <a:pos x="0" y="167"/>
                  </a:cxn>
                  <a:cxn ang="0">
                    <a:pos x="0" y="0"/>
                  </a:cxn>
                  <a:cxn ang="0">
                    <a:pos x="55" y="56"/>
                  </a:cxn>
                  <a:cxn ang="0">
                    <a:pos x="111" y="56"/>
                  </a:cxn>
                  <a:cxn ang="0">
                    <a:pos x="111" y="111"/>
                  </a:cxn>
                  <a:cxn ang="0">
                    <a:pos x="55" y="111"/>
                  </a:cxn>
                  <a:cxn ang="0">
                    <a:pos x="55" y="56"/>
                  </a:cxn>
                  <a:cxn ang="0">
                    <a:pos x="0" y="0"/>
                  </a:cxn>
                </a:cxnLst>
                <a:rect l="0" t="0" r="r" b="b"/>
                <a:pathLst>
                  <a:path w="166" h="167">
                    <a:moveTo>
                      <a:pt x="0" y="0"/>
                    </a:moveTo>
                    <a:lnTo>
                      <a:pt x="166" y="0"/>
                    </a:lnTo>
                    <a:lnTo>
                      <a:pt x="166" y="167"/>
                    </a:lnTo>
                    <a:lnTo>
                      <a:pt x="0" y="167"/>
                    </a:lnTo>
                    <a:lnTo>
                      <a:pt x="0" y="0"/>
                    </a:lnTo>
                    <a:lnTo>
                      <a:pt x="55" y="56"/>
                    </a:lnTo>
                    <a:lnTo>
                      <a:pt x="111" y="56"/>
                    </a:lnTo>
                    <a:lnTo>
                      <a:pt x="111" y="111"/>
                    </a:lnTo>
                    <a:lnTo>
                      <a:pt x="55" y="111"/>
                    </a:lnTo>
                    <a:lnTo>
                      <a:pt x="55" y="56"/>
                    </a:lnTo>
                    <a:lnTo>
                      <a:pt x="0" y="0"/>
                    </a:lnTo>
                    <a:close/>
                  </a:path>
                </a:pathLst>
              </a:custGeom>
              <a:solidFill>
                <a:srgbClr val="2F20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67" name="Freeform 395"/>
              <p:cNvSpPr>
                <a:spLocks/>
              </p:cNvSpPr>
              <p:nvPr/>
            </p:nvSpPr>
            <p:spPr bwMode="auto">
              <a:xfrm>
                <a:off x="2779" y="2369"/>
                <a:ext cx="28" cy="28"/>
              </a:xfrm>
              <a:custGeom>
                <a:avLst/>
                <a:gdLst/>
                <a:ahLst/>
                <a:cxnLst>
                  <a:cxn ang="0">
                    <a:pos x="0" y="0"/>
                  </a:cxn>
                  <a:cxn ang="0">
                    <a:pos x="111" y="0"/>
                  </a:cxn>
                  <a:cxn ang="0">
                    <a:pos x="111" y="111"/>
                  </a:cxn>
                  <a:cxn ang="0">
                    <a:pos x="0" y="111"/>
                  </a:cxn>
                  <a:cxn ang="0">
                    <a:pos x="0" y="0"/>
                  </a:cxn>
                  <a:cxn ang="0">
                    <a:pos x="55" y="55"/>
                  </a:cxn>
                  <a:cxn ang="0">
                    <a:pos x="55" y="55"/>
                  </a:cxn>
                  <a:cxn ang="0">
                    <a:pos x="55" y="55"/>
                  </a:cxn>
                  <a:cxn ang="0">
                    <a:pos x="55" y="55"/>
                  </a:cxn>
                  <a:cxn ang="0">
                    <a:pos x="55" y="55"/>
                  </a:cxn>
                  <a:cxn ang="0">
                    <a:pos x="0" y="0"/>
                  </a:cxn>
                </a:cxnLst>
                <a:rect l="0" t="0" r="r" b="b"/>
                <a:pathLst>
                  <a:path w="111" h="111">
                    <a:moveTo>
                      <a:pt x="0" y="0"/>
                    </a:moveTo>
                    <a:lnTo>
                      <a:pt x="111" y="0"/>
                    </a:lnTo>
                    <a:lnTo>
                      <a:pt x="111" y="111"/>
                    </a:lnTo>
                    <a:lnTo>
                      <a:pt x="0" y="111"/>
                    </a:lnTo>
                    <a:lnTo>
                      <a:pt x="0" y="0"/>
                    </a:lnTo>
                    <a:lnTo>
                      <a:pt x="55" y="55"/>
                    </a:lnTo>
                    <a:lnTo>
                      <a:pt x="55" y="55"/>
                    </a:lnTo>
                    <a:lnTo>
                      <a:pt x="55" y="55"/>
                    </a:lnTo>
                    <a:lnTo>
                      <a:pt x="55" y="55"/>
                    </a:lnTo>
                    <a:lnTo>
                      <a:pt x="55" y="55"/>
                    </a:lnTo>
                    <a:lnTo>
                      <a:pt x="0" y="0"/>
                    </a:lnTo>
                    <a:close/>
                  </a:path>
                </a:pathLst>
              </a:custGeom>
              <a:solidFill>
                <a:srgbClr val="2C1C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68" name="Rectangle 396"/>
              <p:cNvSpPr>
                <a:spLocks noChangeArrowheads="1"/>
              </p:cNvSpPr>
              <p:nvPr/>
            </p:nvSpPr>
            <p:spPr bwMode="auto">
              <a:xfrm>
                <a:off x="2786" y="2376"/>
                <a:ext cx="14" cy="14"/>
              </a:xfrm>
              <a:prstGeom prst="rect">
                <a:avLst/>
              </a:prstGeom>
              <a:solidFill>
                <a:srgbClr val="28166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69" name="Rectangle 397"/>
              <p:cNvSpPr>
                <a:spLocks noChangeArrowheads="1"/>
              </p:cNvSpPr>
              <p:nvPr/>
            </p:nvSpPr>
            <p:spPr bwMode="auto">
              <a:xfrm>
                <a:off x="2576" y="2035"/>
                <a:ext cx="434" cy="695"/>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70" name="Rectangle 398"/>
              <p:cNvSpPr>
                <a:spLocks noChangeArrowheads="1"/>
              </p:cNvSpPr>
              <p:nvPr/>
            </p:nvSpPr>
            <p:spPr bwMode="auto">
              <a:xfrm>
                <a:off x="2718" y="2318"/>
                <a:ext cx="225" cy="1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500" b="1" dirty="0" smtClean="0">
                    <a:solidFill>
                      <a:srgbClr val="FFFFFF"/>
                    </a:solidFill>
                    <a:latin typeface="Arial" pitchFamily="34" charset="0"/>
                  </a:rPr>
                  <a:t>8:1</a:t>
                </a:r>
                <a:endParaRPr lang="en-US" dirty="0" smtClean="0">
                  <a:solidFill>
                    <a:prstClr val="black"/>
                  </a:solidFill>
                  <a:latin typeface="Arial" pitchFamily="34" charset="0"/>
                </a:endParaRPr>
              </a:p>
            </p:txBody>
          </p:sp>
          <p:sp>
            <p:nvSpPr>
              <p:cNvPr id="3471" name="Rectangle 399"/>
              <p:cNvSpPr>
                <a:spLocks noChangeArrowheads="1"/>
              </p:cNvSpPr>
              <p:nvPr/>
            </p:nvSpPr>
            <p:spPr bwMode="auto">
              <a:xfrm>
                <a:off x="673" y="1086"/>
                <a:ext cx="1276" cy="618"/>
              </a:xfrm>
              <a:prstGeom prst="rect">
                <a:avLst/>
              </a:prstGeom>
              <a:solidFill>
                <a:srgbClr val="F5C49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72" name="Rectangle 400"/>
              <p:cNvSpPr>
                <a:spLocks noChangeArrowheads="1"/>
              </p:cNvSpPr>
              <p:nvPr/>
            </p:nvSpPr>
            <p:spPr bwMode="auto">
              <a:xfrm>
                <a:off x="673" y="1086"/>
                <a:ext cx="1276" cy="618"/>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73" name="Rectangle 401"/>
              <p:cNvSpPr>
                <a:spLocks noChangeArrowheads="1"/>
              </p:cNvSpPr>
              <p:nvPr/>
            </p:nvSpPr>
            <p:spPr bwMode="auto">
              <a:xfrm>
                <a:off x="851" y="1121"/>
                <a:ext cx="13" cy="72"/>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74" name="Rectangle 402"/>
              <p:cNvSpPr>
                <a:spLocks noChangeArrowheads="1"/>
              </p:cNvSpPr>
              <p:nvPr/>
            </p:nvSpPr>
            <p:spPr bwMode="auto">
              <a:xfrm>
                <a:off x="821" y="1121"/>
                <a:ext cx="13" cy="72"/>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75" name="Rectangle 403"/>
              <p:cNvSpPr>
                <a:spLocks noChangeArrowheads="1"/>
              </p:cNvSpPr>
              <p:nvPr/>
            </p:nvSpPr>
            <p:spPr bwMode="auto">
              <a:xfrm>
                <a:off x="713" y="1150"/>
                <a:ext cx="115"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76" name="Rectangle 404"/>
              <p:cNvSpPr>
                <a:spLocks noChangeArrowheads="1"/>
              </p:cNvSpPr>
              <p:nvPr/>
            </p:nvSpPr>
            <p:spPr bwMode="auto">
              <a:xfrm>
                <a:off x="857" y="1150"/>
                <a:ext cx="125"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77" name="Rectangle 405"/>
              <p:cNvSpPr>
                <a:spLocks noChangeArrowheads="1"/>
              </p:cNvSpPr>
              <p:nvPr/>
            </p:nvSpPr>
            <p:spPr bwMode="auto">
              <a:xfrm>
                <a:off x="571" y="1263"/>
                <a:ext cx="13" cy="72"/>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nvGrpSpPr>
            <p:cNvPr id="6" name="Group 607"/>
            <p:cNvGrpSpPr>
              <a:grpSpLocks/>
            </p:cNvGrpSpPr>
            <p:nvPr/>
          </p:nvGrpSpPr>
          <p:grpSpPr bwMode="auto">
            <a:xfrm>
              <a:off x="541" y="1086"/>
              <a:ext cx="1350" cy="603"/>
              <a:chOff x="541" y="1086"/>
              <a:chExt cx="1350" cy="603"/>
            </a:xfrm>
          </p:grpSpPr>
          <p:sp>
            <p:nvSpPr>
              <p:cNvPr id="3479" name="Rectangle 407"/>
              <p:cNvSpPr>
                <a:spLocks noChangeArrowheads="1"/>
              </p:cNvSpPr>
              <p:nvPr/>
            </p:nvSpPr>
            <p:spPr bwMode="auto">
              <a:xfrm>
                <a:off x="541" y="1263"/>
                <a:ext cx="13" cy="72"/>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80" name="Rectangle 408"/>
              <p:cNvSpPr>
                <a:spLocks noChangeArrowheads="1"/>
              </p:cNvSpPr>
              <p:nvPr/>
            </p:nvSpPr>
            <p:spPr bwMode="auto">
              <a:xfrm>
                <a:off x="578" y="1293"/>
                <a:ext cx="203"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81" name="Rectangle 409"/>
              <p:cNvSpPr>
                <a:spLocks noChangeArrowheads="1"/>
              </p:cNvSpPr>
              <p:nvPr/>
            </p:nvSpPr>
            <p:spPr bwMode="auto">
              <a:xfrm>
                <a:off x="707" y="1157"/>
                <a:ext cx="13" cy="142"/>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82" name="Freeform 410"/>
              <p:cNvSpPr>
                <a:spLocks noEditPoints="1"/>
              </p:cNvSpPr>
              <p:nvPr/>
            </p:nvSpPr>
            <p:spPr bwMode="auto">
              <a:xfrm>
                <a:off x="829" y="1157"/>
                <a:ext cx="160" cy="152"/>
              </a:xfrm>
              <a:custGeom>
                <a:avLst/>
                <a:gdLst/>
                <a:ahLst/>
                <a:cxnLst>
                  <a:cxn ang="0">
                    <a:pos x="0" y="557"/>
                  </a:cxn>
                  <a:cxn ang="0">
                    <a:pos x="614" y="557"/>
                  </a:cxn>
                  <a:cxn ang="0">
                    <a:pos x="614" y="610"/>
                  </a:cxn>
                  <a:cxn ang="0">
                    <a:pos x="0" y="610"/>
                  </a:cxn>
                  <a:cxn ang="0">
                    <a:pos x="0" y="557"/>
                  </a:cxn>
                  <a:cxn ang="0">
                    <a:pos x="640" y="584"/>
                  </a:cxn>
                  <a:cxn ang="0">
                    <a:pos x="640" y="610"/>
                  </a:cxn>
                  <a:cxn ang="0">
                    <a:pos x="614" y="610"/>
                  </a:cxn>
                  <a:cxn ang="0">
                    <a:pos x="614" y="584"/>
                  </a:cxn>
                  <a:cxn ang="0">
                    <a:pos x="640" y="584"/>
                  </a:cxn>
                  <a:cxn ang="0">
                    <a:pos x="588" y="584"/>
                  </a:cxn>
                  <a:cxn ang="0">
                    <a:pos x="588" y="0"/>
                  </a:cxn>
                  <a:cxn ang="0">
                    <a:pos x="640" y="0"/>
                  </a:cxn>
                  <a:cxn ang="0">
                    <a:pos x="640" y="584"/>
                  </a:cxn>
                  <a:cxn ang="0">
                    <a:pos x="588" y="584"/>
                  </a:cxn>
                </a:cxnLst>
                <a:rect l="0" t="0" r="r" b="b"/>
                <a:pathLst>
                  <a:path w="640" h="610">
                    <a:moveTo>
                      <a:pt x="0" y="557"/>
                    </a:moveTo>
                    <a:lnTo>
                      <a:pt x="614" y="557"/>
                    </a:lnTo>
                    <a:lnTo>
                      <a:pt x="614" y="610"/>
                    </a:lnTo>
                    <a:lnTo>
                      <a:pt x="0" y="610"/>
                    </a:lnTo>
                    <a:lnTo>
                      <a:pt x="0" y="557"/>
                    </a:lnTo>
                    <a:close/>
                    <a:moveTo>
                      <a:pt x="640" y="584"/>
                    </a:moveTo>
                    <a:lnTo>
                      <a:pt x="640" y="610"/>
                    </a:lnTo>
                    <a:lnTo>
                      <a:pt x="614" y="610"/>
                    </a:lnTo>
                    <a:lnTo>
                      <a:pt x="614" y="584"/>
                    </a:lnTo>
                    <a:lnTo>
                      <a:pt x="640" y="584"/>
                    </a:lnTo>
                    <a:close/>
                    <a:moveTo>
                      <a:pt x="588" y="584"/>
                    </a:moveTo>
                    <a:lnTo>
                      <a:pt x="588" y="0"/>
                    </a:lnTo>
                    <a:lnTo>
                      <a:pt x="640" y="0"/>
                    </a:lnTo>
                    <a:lnTo>
                      <a:pt x="640" y="584"/>
                    </a:lnTo>
                    <a:lnTo>
                      <a:pt x="588" y="584"/>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83" name="Rectangle 411"/>
              <p:cNvSpPr>
                <a:spLocks noChangeArrowheads="1"/>
              </p:cNvSpPr>
              <p:nvPr/>
            </p:nvSpPr>
            <p:spPr bwMode="auto">
              <a:xfrm>
                <a:off x="982" y="1296"/>
                <a:ext cx="55"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84" name="Rectangle 412"/>
              <p:cNvSpPr>
                <a:spLocks noChangeArrowheads="1"/>
              </p:cNvSpPr>
              <p:nvPr/>
            </p:nvSpPr>
            <p:spPr bwMode="auto">
              <a:xfrm>
                <a:off x="1105" y="1296"/>
                <a:ext cx="638"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85" name="Line 413"/>
              <p:cNvSpPr>
                <a:spLocks noChangeShapeType="1"/>
              </p:cNvSpPr>
              <p:nvPr/>
            </p:nvSpPr>
            <p:spPr bwMode="auto">
              <a:xfrm>
                <a:off x="1178" y="1453"/>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86" name="Line 414"/>
              <p:cNvSpPr>
                <a:spLocks noChangeShapeType="1"/>
              </p:cNvSpPr>
              <p:nvPr/>
            </p:nvSpPr>
            <p:spPr bwMode="auto">
              <a:xfrm flipH="1">
                <a:off x="570" y="1453"/>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87" name="Rectangle 415"/>
              <p:cNvSpPr>
                <a:spLocks noChangeArrowheads="1"/>
              </p:cNvSpPr>
              <p:nvPr/>
            </p:nvSpPr>
            <p:spPr bwMode="auto">
              <a:xfrm>
                <a:off x="887" y="1386"/>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488" name="Line 416"/>
              <p:cNvSpPr>
                <a:spLocks noChangeShapeType="1"/>
              </p:cNvSpPr>
              <p:nvPr/>
            </p:nvSpPr>
            <p:spPr bwMode="auto">
              <a:xfrm>
                <a:off x="1178" y="1436"/>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89" name="Line 417"/>
              <p:cNvSpPr>
                <a:spLocks noChangeShapeType="1"/>
              </p:cNvSpPr>
              <p:nvPr/>
            </p:nvSpPr>
            <p:spPr bwMode="auto">
              <a:xfrm flipH="1">
                <a:off x="570" y="1436"/>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90" name="Rectangle 418"/>
              <p:cNvSpPr>
                <a:spLocks noChangeArrowheads="1"/>
              </p:cNvSpPr>
              <p:nvPr/>
            </p:nvSpPr>
            <p:spPr bwMode="auto">
              <a:xfrm>
                <a:off x="887" y="1369"/>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491" name="Line 419"/>
              <p:cNvSpPr>
                <a:spLocks noChangeShapeType="1"/>
              </p:cNvSpPr>
              <p:nvPr/>
            </p:nvSpPr>
            <p:spPr bwMode="auto">
              <a:xfrm>
                <a:off x="1178" y="1419"/>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92" name="Line 420"/>
              <p:cNvSpPr>
                <a:spLocks noChangeShapeType="1"/>
              </p:cNvSpPr>
              <p:nvPr/>
            </p:nvSpPr>
            <p:spPr bwMode="auto">
              <a:xfrm flipH="1">
                <a:off x="570" y="1419"/>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93" name="Rectangle 421"/>
              <p:cNvSpPr>
                <a:spLocks noChangeArrowheads="1"/>
              </p:cNvSpPr>
              <p:nvPr/>
            </p:nvSpPr>
            <p:spPr bwMode="auto">
              <a:xfrm>
                <a:off x="887" y="1352"/>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494" name="Line 422"/>
              <p:cNvSpPr>
                <a:spLocks noChangeShapeType="1"/>
              </p:cNvSpPr>
              <p:nvPr/>
            </p:nvSpPr>
            <p:spPr bwMode="auto">
              <a:xfrm>
                <a:off x="1178" y="1402"/>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95" name="Line 423"/>
              <p:cNvSpPr>
                <a:spLocks noChangeShapeType="1"/>
              </p:cNvSpPr>
              <p:nvPr/>
            </p:nvSpPr>
            <p:spPr bwMode="auto">
              <a:xfrm flipH="1">
                <a:off x="570" y="1402"/>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96" name="Rectangle 424"/>
              <p:cNvSpPr>
                <a:spLocks noChangeArrowheads="1"/>
              </p:cNvSpPr>
              <p:nvPr/>
            </p:nvSpPr>
            <p:spPr bwMode="auto">
              <a:xfrm>
                <a:off x="887" y="1336"/>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497" name="Line 425"/>
              <p:cNvSpPr>
                <a:spLocks noChangeShapeType="1"/>
              </p:cNvSpPr>
              <p:nvPr/>
            </p:nvSpPr>
            <p:spPr bwMode="auto">
              <a:xfrm>
                <a:off x="1178" y="1520"/>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98" name="Line 426"/>
              <p:cNvSpPr>
                <a:spLocks noChangeShapeType="1"/>
              </p:cNvSpPr>
              <p:nvPr/>
            </p:nvSpPr>
            <p:spPr bwMode="auto">
              <a:xfrm flipH="1">
                <a:off x="570" y="1520"/>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499" name="Rectangle 427"/>
              <p:cNvSpPr>
                <a:spLocks noChangeArrowheads="1"/>
              </p:cNvSpPr>
              <p:nvPr/>
            </p:nvSpPr>
            <p:spPr bwMode="auto">
              <a:xfrm>
                <a:off x="887" y="1454"/>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00" name="Line 428"/>
              <p:cNvSpPr>
                <a:spLocks noChangeShapeType="1"/>
              </p:cNvSpPr>
              <p:nvPr/>
            </p:nvSpPr>
            <p:spPr bwMode="auto">
              <a:xfrm>
                <a:off x="1178" y="1503"/>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01" name="Line 429"/>
              <p:cNvSpPr>
                <a:spLocks noChangeShapeType="1"/>
              </p:cNvSpPr>
              <p:nvPr/>
            </p:nvSpPr>
            <p:spPr bwMode="auto">
              <a:xfrm flipH="1">
                <a:off x="570" y="1503"/>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02" name="Rectangle 430"/>
              <p:cNvSpPr>
                <a:spLocks noChangeArrowheads="1"/>
              </p:cNvSpPr>
              <p:nvPr/>
            </p:nvSpPr>
            <p:spPr bwMode="auto">
              <a:xfrm>
                <a:off x="887" y="1437"/>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03" name="Line 431"/>
              <p:cNvSpPr>
                <a:spLocks noChangeShapeType="1"/>
              </p:cNvSpPr>
              <p:nvPr/>
            </p:nvSpPr>
            <p:spPr bwMode="auto">
              <a:xfrm>
                <a:off x="1178" y="1486"/>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04" name="Line 432"/>
              <p:cNvSpPr>
                <a:spLocks noChangeShapeType="1"/>
              </p:cNvSpPr>
              <p:nvPr/>
            </p:nvSpPr>
            <p:spPr bwMode="auto">
              <a:xfrm flipH="1">
                <a:off x="570" y="1486"/>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05" name="Rectangle 433"/>
              <p:cNvSpPr>
                <a:spLocks noChangeArrowheads="1"/>
              </p:cNvSpPr>
              <p:nvPr/>
            </p:nvSpPr>
            <p:spPr bwMode="auto">
              <a:xfrm>
                <a:off x="887" y="1420"/>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06" name="Line 434"/>
              <p:cNvSpPr>
                <a:spLocks noChangeShapeType="1"/>
              </p:cNvSpPr>
              <p:nvPr/>
            </p:nvSpPr>
            <p:spPr bwMode="auto">
              <a:xfrm>
                <a:off x="1178" y="1469"/>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07" name="Line 435"/>
              <p:cNvSpPr>
                <a:spLocks noChangeShapeType="1"/>
              </p:cNvSpPr>
              <p:nvPr/>
            </p:nvSpPr>
            <p:spPr bwMode="auto">
              <a:xfrm flipH="1">
                <a:off x="570" y="1469"/>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08" name="Rectangle 436"/>
              <p:cNvSpPr>
                <a:spLocks noChangeArrowheads="1"/>
              </p:cNvSpPr>
              <p:nvPr/>
            </p:nvSpPr>
            <p:spPr bwMode="auto">
              <a:xfrm>
                <a:off x="887" y="1403"/>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09" name="Line 437"/>
              <p:cNvSpPr>
                <a:spLocks noChangeShapeType="1"/>
              </p:cNvSpPr>
              <p:nvPr/>
            </p:nvSpPr>
            <p:spPr bwMode="auto">
              <a:xfrm>
                <a:off x="1178" y="1587"/>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10" name="Line 438"/>
              <p:cNvSpPr>
                <a:spLocks noChangeShapeType="1"/>
              </p:cNvSpPr>
              <p:nvPr/>
            </p:nvSpPr>
            <p:spPr bwMode="auto">
              <a:xfrm flipH="1">
                <a:off x="570" y="1587"/>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11" name="Rectangle 439"/>
              <p:cNvSpPr>
                <a:spLocks noChangeArrowheads="1"/>
              </p:cNvSpPr>
              <p:nvPr/>
            </p:nvSpPr>
            <p:spPr bwMode="auto">
              <a:xfrm>
                <a:off x="887" y="1521"/>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12" name="Line 440"/>
              <p:cNvSpPr>
                <a:spLocks noChangeShapeType="1"/>
              </p:cNvSpPr>
              <p:nvPr/>
            </p:nvSpPr>
            <p:spPr bwMode="auto">
              <a:xfrm>
                <a:off x="1178" y="1571"/>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13" name="Line 441"/>
              <p:cNvSpPr>
                <a:spLocks noChangeShapeType="1"/>
              </p:cNvSpPr>
              <p:nvPr/>
            </p:nvSpPr>
            <p:spPr bwMode="auto">
              <a:xfrm flipH="1">
                <a:off x="570" y="1571"/>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14" name="Rectangle 442"/>
              <p:cNvSpPr>
                <a:spLocks noChangeArrowheads="1"/>
              </p:cNvSpPr>
              <p:nvPr/>
            </p:nvSpPr>
            <p:spPr bwMode="auto">
              <a:xfrm>
                <a:off x="887" y="1504"/>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15" name="Line 443"/>
              <p:cNvSpPr>
                <a:spLocks noChangeShapeType="1"/>
              </p:cNvSpPr>
              <p:nvPr/>
            </p:nvSpPr>
            <p:spPr bwMode="auto">
              <a:xfrm>
                <a:off x="1178" y="1554"/>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16" name="Line 444"/>
              <p:cNvSpPr>
                <a:spLocks noChangeShapeType="1"/>
              </p:cNvSpPr>
              <p:nvPr/>
            </p:nvSpPr>
            <p:spPr bwMode="auto">
              <a:xfrm flipH="1">
                <a:off x="570" y="1554"/>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17" name="Rectangle 445"/>
              <p:cNvSpPr>
                <a:spLocks noChangeArrowheads="1"/>
              </p:cNvSpPr>
              <p:nvPr/>
            </p:nvSpPr>
            <p:spPr bwMode="auto">
              <a:xfrm>
                <a:off x="887" y="1487"/>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18" name="Line 446"/>
              <p:cNvSpPr>
                <a:spLocks noChangeShapeType="1"/>
              </p:cNvSpPr>
              <p:nvPr/>
            </p:nvSpPr>
            <p:spPr bwMode="auto">
              <a:xfrm>
                <a:off x="1178" y="1537"/>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19" name="Line 447"/>
              <p:cNvSpPr>
                <a:spLocks noChangeShapeType="1"/>
              </p:cNvSpPr>
              <p:nvPr/>
            </p:nvSpPr>
            <p:spPr bwMode="auto">
              <a:xfrm flipH="1">
                <a:off x="570" y="1537"/>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20" name="Rectangle 448"/>
              <p:cNvSpPr>
                <a:spLocks noChangeArrowheads="1"/>
              </p:cNvSpPr>
              <p:nvPr/>
            </p:nvSpPr>
            <p:spPr bwMode="auto">
              <a:xfrm>
                <a:off x="887" y="1470"/>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21" name="Line 449"/>
              <p:cNvSpPr>
                <a:spLocks noChangeShapeType="1"/>
              </p:cNvSpPr>
              <p:nvPr/>
            </p:nvSpPr>
            <p:spPr bwMode="auto">
              <a:xfrm>
                <a:off x="1178" y="1638"/>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22" name="Line 450"/>
              <p:cNvSpPr>
                <a:spLocks noChangeShapeType="1"/>
              </p:cNvSpPr>
              <p:nvPr/>
            </p:nvSpPr>
            <p:spPr bwMode="auto">
              <a:xfrm flipH="1">
                <a:off x="570" y="1638"/>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23" name="Rectangle 451"/>
              <p:cNvSpPr>
                <a:spLocks noChangeArrowheads="1"/>
              </p:cNvSpPr>
              <p:nvPr/>
            </p:nvSpPr>
            <p:spPr bwMode="auto">
              <a:xfrm>
                <a:off x="887" y="1572"/>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24" name="Line 452"/>
              <p:cNvSpPr>
                <a:spLocks noChangeShapeType="1"/>
              </p:cNvSpPr>
              <p:nvPr/>
            </p:nvSpPr>
            <p:spPr bwMode="auto">
              <a:xfrm>
                <a:off x="1178" y="1621"/>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25" name="Line 453"/>
              <p:cNvSpPr>
                <a:spLocks noChangeShapeType="1"/>
              </p:cNvSpPr>
              <p:nvPr/>
            </p:nvSpPr>
            <p:spPr bwMode="auto">
              <a:xfrm flipH="1">
                <a:off x="570" y="1621"/>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26" name="Rectangle 454"/>
              <p:cNvSpPr>
                <a:spLocks noChangeArrowheads="1"/>
              </p:cNvSpPr>
              <p:nvPr/>
            </p:nvSpPr>
            <p:spPr bwMode="auto">
              <a:xfrm>
                <a:off x="887" y="1555"/>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27" name="Line 455"/>
              <p:cNvSpPr>
                <a:spLocks noChangeShapeType="1"/>
              </p:cNvSpPr>
              <p:nvPr/>
            </p:nvSpPr>
            <p:spPr bwMode="auto">
              <a:xfrm>
                <a:off x="1178" y="1604"/>
                <a:ext cx="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28" name="Line 456"/>
              <p:cNvSpPr>
                <a:spLocks noChangeShapeType="1"/>
              </p:cNvSpPr>
              <p:nvPr/>
            </p:nvSpPr>
            <p:spPr bwMode="auto">
              <a:xfrm flipH="1">
                <a:off x="570" y="1604"/>
                <a:ext cx="20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29" name="Rectangle 457"/>
              <p:cNvSpPr>
                <a:spLocks noChangeArrowheads="1"/>
              </p:cNvSpPr>
              <p:nvPr/>
            </p:nvSpPr>
            <p:spPr bwMode="auto">
              <a:xfrm>
                <a:off x="887" y="1538"/>
                <a:ext cx="17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dirty="0" smtClean="0">
                    <a:solidFill>
                      <a:srgbClr val="1F1A17"/>
                    </a:solidFill>
                    <a:latin typeface="Arial" pitchFamily="34" charset="0"/>
                  </a:rPr>
                  <a:t>. . . </a:t>
                </a:r>
                <a:endParaRPr lang="en-US" dirty="0" smtClean="0">
                  <a:solidFill>
                    <a:prstClr val="black"/>
                  </a:solidFill>
                  <a:latin typeface="Arial" pitchFamily="34" charset="0"/>
                </a:endParaRPr>
              </a:p>
            </p:txBody>
          </p:sp>
          <p:sp>
            <p:nvSpPr>
              <p:cNvPr id="3530" name="Freeform 458"/>
              <p:cNvSpPr>
                <a:spLocks/>
              </p:cNvSpPr>
              <p:nvPr/>
            </p:nvSpPr>
            <p:spPr bwMode="auto">
              <a:xfrm>
                <a:off x="781" y="1219"/>
                <a:ext cx="3" cy="166"/>
              </a:xfrm>
              <a:custGeom>
                <a:avLst/>
                <a:gdLst/>
                <a:ahLst/>
                <a:cxnLst>
                  <a:cxn ang="0">
                    <a:pos x="12" y="7"/>
                  </a:cxn>
                  <a:cxn ang="0">
                    <a:pos x="12" y="658"/>
                  </a:cxn>
                  <a:cxn ang="0">
                    <a:pos x="0" y="665"/>
                  </a:cxn>
                  <a:cxn ang="0">
                    <a:pos x="0" y="333"/>
                  </a:cxn>
                  <a:cxn ang="0">
                    <a:pos x="0" y="0"/>
                  </a:cxn>
                  <a:cxn ang="0">
                    <a:pos x="12" y="7"/>
                  </a:cxn>
                </a:cxnLst>
                <a:rect l="0" t="0" r="r" b="b"/>
                <a:pathLst>
                  <a:path w="12" h="665">
                    <a:moveTo>
                      <a:pt x="12" y="7"/>
                    </a:moveTo>
                    <a:lnTo>
                      <a:pt x="12" y="658"/>
                    </a:lnTo>
                    <a:lnTo>
                      <a:pt x="0" y="665"/>
                    </a:lnTo>
                    <a:lnTo>
                      <a:pt x="0" y="333"/>
                    </a:lnTo>
                    <a:lnTo>
                      <a:pt x="0" y="0"/>
                    </a:lnTo>
                    <a:lnTo>
                      <a:pt x="12" y="7"/>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31" name="Freeform 459"/>
              <p:cNvSpPr>
                <a:spLocks/>
              </p:cNvSpPr>
              <p:nvPr/>
            </p:nvSpPr>
            <p:spPr bwMode="auto">
              <a:xfrm>
                <a:off x="781" y="1219"/>
                <a:ext cx="6" cy="166"/>
              </a:xfrm>
              <a:custGeom>
                <a:avLst/>
                <a:gdLst/>
                <a:ahLst/>
                <a:cxnLst>
                  <a:cxn ang="0">
                    <a:pos x="23" y="13"/>
                  </a:cxn>
                  <a:cxn ang="0">
                    <a:pos x="23" y="652"/>
                  </a:cxn>
                  <a:cxn ang="0">
                    <a:pos x="0" y="665"/>
                  </a:cxn>
                  <a:cxn ang="0">
                    <a:pos x="0" y="333"/>
                  </a:cxn>
                  <a:cxn ang="0">
                    <a:pos x="0" y="0"/>
                  </a:cxn>
                  <a:cxn ang="0">
                    <a:pos x="23" y="13"/>
                  </a:cxn>
                </a:cxnLst>
                <a:rect l="0" t="0" r="r" b="b"/>
                <a:pathLst>
                  <a:path w="23" h="665">
                    <a:moveTo>
                      <a:pt x="23" y="13"/>
                    </a:moveTo>
                    <a:lnTo>
                      <a:pt x="23" y="652"/>
                    </a:lnTo>
                    <a:lnTo>
                      <a:pt x="0" y="665"/>
                    </a:lnTo>
                    <a:lnTo>
                      <a:pt x="0" y="333"/>
                    </a:lnTo>
                    <a:lnTo>
                      <a:pt x="0" y="0"/>
                    </a:lnTo>
                    <a:lnTo>
                      <a:pt x="23" y="13"/>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32" name="Freeform 460"/>
              <p:cNvSpPr>
                <a:spLocks/>
              </p:cNvSpPr>
              <p:nvPr/>
            </p:nvSpPr>
            <p:spPr bwMode="auto">
              <a:xfrm>
                <a:off x="784" y="1221"/>
                <a:ext cx="6" cy="163"/>
              </a:xfrm>
              <a:custGeom>
                <a:avLst/>
                <a:gdLst/>
                <a:ahLst/>
                <a:cxnLst>
                  <a:cxn ang="0">
                    <a:pos x="0" y="651"/>
                  </a:cxn>
                  <a:cxn ang="0">
                    <a:pos x="0" y="0"/>
                  </a:cxn>
                  <a:cxn ang="0">
                    <a:pos x="22" y="13"/>
                  </a:cxn>
                  <a:cxn ang="0">
                    <a:pos x="22" y="638"/>
                  </a:cxn>
                  <a:cxn ang="0">
                    <a:pos x="0" y="651"/>
                  </a:cxn>
                </a:cxnLst>
                <a:rect l="0" t="0" r="r" b="b"/>
                <a:pathLst>
                  <a:path w="22" h="651">
                    <a:moveTo>
                      <a:pt x="0" y="651"/>
                    </a:moveTo>
                    <a:lnTo>
                      <a:pt x="0" y="0"/>
                    </a:lnTo>
                    <a:lnTo>
                      <a:pt x="22" y="13"/>
                    </a:lnTo>
                    <a:lnTo>
                      <a:pt x="22" y="638"/>
                    </a:lnTo>
                    <a:lnTo>
                      <a:pt x="0" y="651"/>
                    </a:lnTo>
                    <a:close/>
                  </a:path>
                </a:pathLst>
              </a:custGeom>
              <a:solidFill>
                <a:srgbClr val="81BE2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33" name="Freeform 461"/>
              <p:cNvSpPr>
                <a:spLocks/>
              </p:cNvSpPr>
              <p:nvPr/>
            </p:nvSpPr>
            <p:spPr bwMode="auto">
              <a:xfrm>
                <a:off x="787" y="1223"/>
                <a:ext cx="6" cy="159"/>
              </a:xfrm>
              <a:custGeom>
                <a:avLst/>
                <a:gdLst/>
                <a:ahLst/>
                <a:cxnLst>
                  <a:cxn ang="0">
                    <a:pos x="0" y="639"/>
                  </a:cxn>
                  <a:cxn ang="0">
                    <a:pos x="0" y="0"/>
                  </a:cxn>
                  <a:cxn ang="0">
                    <a:pos x="23" y="13"/>
                  </a:cxn>
                  <a:cxn ang="0">
                    <a:pos x="23" y="626"/>
                  </a:cxn>
                  <a:cxn ang="0">
                    <a:pos x="0" y="639"/>
                  </a:cxn>
                </a:cxnLst>
                <a:rect l="0" t="0" r="r" b="b"/>
                <a:pathLst>
                  <a:path w="23" h="639">
                    <a:moveTo>
                      <a:pt x="0" y="639"/>
                    </a:moveTo>
                    <a:lnTo>
                      <a:pt x="0" y="0"/>
                    </a:lnTo>
                    <a:lnTo>
                      <a:pt x="23" y="13"/>
                    </a:lnTo>
                    <a:lnTo>
                      <a:pt x="23" y="626"/>
                    </a:lnTo>
                    <a:lnTo>
                      <a:pt x="0" y="639"/>
                    </a:lnTo>
                    <a:close/>
                  </a:path>
                </a:pathLst>
              </a:custGeom>
              <a:solidFill>
                <a:srgbClr val="7FBA3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34" name="Freeform 462"/>
              <p:cNvSpPr>
                <a:spLocks/>
              </p:cNvSpPr>
              <p:nvPr/>
            </p:nvSpPr>
            <p:spPr bwMode="auto">
              <a:xfrm>
                <a:off x="790" y="1224"/>
                <a:ext cx="6" cy="157"/>
              </a:xfrm>
              <a:custGeom>
                <a:avLst/>
                <a:gdLst/>
                <a:ahLst/>
                <a:cxnLst>
                  <a:cxn ang="0">
                    <a:pos x="0" y="625"/>
                  </a:cxn>
                  <a:cxn ang="0">
                    <a:pos x="0" y="0"/>
                  </a:cxn>
                  <a:cxn ang="0">
                    <a:pos x="23" y="14"/>
                  </a:cxn>
                  <a:cxn ang="0">
                    <a:pos x="23" y="612"/>
                  </a:cxn>
                  <a:cxn ang="0">
                    <a:pos x="0" y="625"/>
                  </a:cxn>
                </a:cxnLst>
                <a:rect l="0" t="0" r="r" b="b"/>
                <a:pathLst>
                  <a:path w="23" h="625">
                    <a:moveTo>
                      <a:pt x="0" y="625"/>
                    </a:moveTo>
                    <a:lnTo>
                      <a:pt x="0" y="0"/>
                    </a:lnTo>
                    <a:lnTo>
                      <a:pt x="23" y="14"/>
                    </a:lnTo>
                    <a:lnTo>
                      <a:pt x="23" y="612"/>
                    </a:lnTo>
                    <a:lnTo>
                      <a:pt x="0" y="625"/>
                    </a:lnTo>
                    <a:close/>
                  </a:path>
                </a:pathLst>
              </a:custGeom>
              <a:solidFill>
                <a:srgbClr val="7DB63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35" name="Freeform 463"/>
              <p:cNvSpPr>
                <a:spLocks/>
              </p:cNvSpPr>
              <p:nvPr/>
            </p:nvSpPr>
            <p:spPr bwMode="auto">
              <a:xfrm>
                <a:off x="793" y="1226"/>
                <a:ext cx="5" cy="153"/>
              </a:xfrm>
              <a:custGeom>
                <a:avLst/>
                <a:gdLst/>
                <a:ahLst/>
                <a:cxnLst>
                  <a:cxn ang="0">
                    <a:pos x="0" y="613"/>
                  </a:cxn>
                  <a:cxn ang="0">
                    <a:pos x="0" y="0"/>
                  </a:cxn>
                  <a:cxn ang="0">
                    <a:pos x="22" y="15"/>
                  </a:cxn>
                  <a:cxn ang="0">
                    <a:pos x="22" y="599"/>
                  </a:cxn>
                  <a:cxn ang="0">
                    <a:pos x="0" y="613"/>
                  </a:cxn>
                </a:cxnLst>
                <a:rect l="0" t="0" r="r" b="b"/>
                <a:pathLst>
                  <a:path w="22" h="613">
                    <a:moveTo>
                      <a:pt x="0" y="613"/>
                    </a:moveTo>
                    <a:lnTo>
                      <a:pt x="0" y="0"/>
                    </a:lnTo>
                    <a:lnTo>
                      <a:pt x="22" y="15"/>
                    </a:lnTo>
                    <a:lnTo>
                      <a:pt x="22" y="599"/>
                    </a:lnTo>
                    <a:lnTo>
                      <a:pt x="0" y="613"/>
                    </a:lnTo>
                    <a:close/>
                  </a:path>
                </a:pathLst>
              </a:custGeom>
              <a:solidFill>
                <a:srgbClr val="7BB24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36" name="Freeform 464"/>
              <p:cNvSpPr>
                <a:spLocks/>
              </p:cNvSpPr>
              <p:nvPr/>
            </p:nvSpPr>
            <p:spPr bwMode="auto">
              <a:xfrm>
                <a:off x="796" y="1228"/>
                <a:ext cx="5" cy="149"/>
              </a:xfrm>
              <a:custGeom>
                <a:avLst/>
                <a:gdLst/>
                <a:ahLst/>
                <a:cxnLst>
                  <a:cxn ang="0">
                    <a:pos x="0" y="598"/>
                  </a:cxn>
                  <a:cxn ang="0">
                    <a:pos x="0" y="0"/>
                  </a:cxn>
                  <a:cxn ang="0">
                    <a:pos x="23" y="13"/>
                  </a:cxn>
                  <a:cxn ang="0">
                    <a:pos x="23" y="585"/>
                  </a:cxn>
                  <a:cxn ang="0">
                    <a:pos x="0" y="598"/>
                  </a:cxn>
                </a:cxnLst>
                <a:rect l="0" t="0" r="r" b="b"/>
                <a:pathLst>
                  <a:path w="23" h="598">
                    <a:moveTo>
                      <a:pt x="0" y="598"/>
                    </a:moveTo>
                    <a:lnTo>
                      <a:pt x="0" y="0"/>
                    </a:lnTo>
                    <a:lnTo>
                      <a:pt x="23" y="13"/>
                    </a:lnTo>
                    <a:lnTo>
                      <a:pt x="23" y="585"/>
                    </a:lnTo>
                    <a:lnTo>
                      <a:pt x="0" y="598"/>
                    </a:lnTo>
                    <a:close/>
                  </a:path>
                </a:pathLst>
              </a:custGeom>
              <a:solidFill>
                <a:srgbClr val="79AD48"/>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37" name="Freeform 465"/>
              <p:cNvSpPr>
                <a:spLocks/>
              </p:cNvSpPr>
              <p:nvPr/>
            </p:nvSpPr>
            <p:spPr bwMode="auto">
              <a:xfrm>
                <a:off x="798" y="1229"/>
                <a:ext cx="6" cy="147"/>
              </a:xfrm>
              <a:custGeom>
                <a:avLst/>
                <a:gdLst/>
                <a:ahLst/>
                <a:cxnLst>
                  <a:cxn ang="0">
                    <a:pos x="0" y="584"/>
                  </a:cxn>
                  <a:cxn ang="0">
                    <a:pos x="0" y="0"/>
                  </a:cxn>
                  <a:cxn ang="0">
                    <a:pos x="23" y="13"/>
                  </a:cxn>
                  <a:cxn ang="0">
                    <a:pos x="23" y="571"/>
                  </a:cxn>
                  <a:cxn ang="0">
                    <a:pos x="0" y="584"/>
                  </a:cxn>
                </a:cxnLst>
                <a:rect l="0" t="0" r="r" b="b"/>
                <a:pathLst>
                  <a:path w="23" h="584">
                    <a:moveTo>
                      <a:pt x="0" y="584"/>
                    </a:moveTo>
                    <a:lnTo>
                      <a:pt x="0" y="0"/>
                    </a:lnTo>
                    <a:lnTo>
                      <a:pt x="23" y="13"/>
                    </a:lnTo>
                    <a:lnTo>
                      <a:pt x="23" y="571"/>
                    </a:lnTo>
                    <a:lnTo>
                      <a:pt x="0" y="584"/>
                    </a:lnTo>
                    <a:close/>
                  </a:path>
                </a:pathLst>
              </a:custGeom>
              <a:solidFill>
                <a:srgbClr val="77A94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38" name="Freeform 466"/>
              <p:cNvSpPr>
                <a:spLocks/>
              </p:cNvSpPr>
              <p:nvPr/>
            </p:nvSpPr>
            <p:spPr bwMode="auto">
              <a:xfrm>
                <a:off x="801" y="1231"/>
                <a:ext cx="6" cy="143"/>
              </a:xfrm>
              <a:custGeom>
                <a:avLst/>
                <a:gdLst/>
                <a:ahLst/>
                <a:cxnLst>
                  <a:cxn ang="0">
                    <a:pos x="0" y="572"/>
                  </a:cxn>
                  <a:cxn ang="0">
                    <a:pos x="0" y="0"/>
                  </a:cxn>
                  <a:cxn ang="0">
                    <a:pos x="22" y="13"/>
                  </a:cxn>
                  <a:cxn ang="0">
                    <a:pos x="22" y="558"/>
                  </a:cxn>
                  <a:cxn ang="0">
                    <a:pos x="0" y="572"/>
                  </a:cxn>
                </a:cxnLst>
                <a:rect l="0" t="0" r="r" b="b"/>
                <a:pathLst>
                  <a:path w="22" h="572">
                    <a:moveTo>
                      <a:pt x="0" y="572"/>
                    </a:moveTo>
                    <a:lnTo>
                      <a:pt x="0" y="0"/>
                    </a:lnTo>
                    <a:lnTo>
                      <a:pt x="22" y="13"/>
                    </a:lnTo>
                    <a:lnTo>
                      <a:pt x="22" y="558"/>
                    </a:lnTo>
                    <a:lnTo>
                      <a:pt x="0" y="572"/>
                    </a:lnTo>
                    <a:close/>
                  </a:path>
                </a:pathLst>
              </a:custGeom>
              <a:solidFill>
                <a:srgbClr val="75A55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39" name="Freeform 467"/>
              <p:cNvSpPr>
                <a:spLocks/>
              </p:cNvSpPr>
              <p:nvPr/>
            </p:nvSpPr>
            <p:spPr bwMode="auto">
              <a:xfrm>
                <a:off x="804" y="1233"/>
                <a:ext cx="6" cy="139"/>
              </a:xfrm>
              <a:custGeom>
                <a:avLst/>
                <a:gdLst/>
                <a:ahLst/>
                <a:cxnLst>
                  <a:cxn ang="0">
                    <a:pos x="0" y="558"/>
                  </a:cxn>
                  <a:cxn ang="0">
                    <a:pos x="0" y="0"/>
                  </a:cxn>
                  <a:cxn ang="0">
                    <a:pos x="23" y="13"/>
                  </a:cxn>
                  <a:cxn ang="0">
                    <a:pos x="23" y="544"/>
                  </a:cxn>
                  <a:cxn ang="0">
                    <a:pos x="0" y="558"/>
                  </a:cxn>
                </a:cxnLst>
                <a:rect l="0" t="0" r="r" b="b"/>
                <a:pathLst>
                  <a:path w="23" h="558">
                    <a:moveTo>
                      <a:pt x="0" y="558"/>
                    </a:moveTo>
                    <a:lnTo>
                      <a:pt x="0" y="0"/>
                    </a:lnTo>
                    <a:lnTo>
                      <a:pt x="23" y="13"/>
                    </a:lnTo>
                    <a:lnTo>
                      <a:pt x="23" y="544"/>
                    </a:lnTo>
                    <a:lnTo>
                      <a:pt x="0" y="558"/>
                    </a:lnTo>
                    <a:close/>
                  </a:path>
                </a:pathLst>
              </a:custGeom>
              <a:solidFill>
                <a:srgbClr val="74A25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40" name="Freeform 468"/>
              <p:cNvSpPr>
                <a:spLocks/>
              </p:cNvSpPr>
              <p:nvPr/>
            </p:nvSpPr>
            <p:spPr bwMode="auto">
              <a:xfrm>
                <a:off x="807" y="1234"/>
                <a:ext cx="6" cy="136"/>
              </a:xfrm>
              <a:custGeom>
                <a:avLst/>
                <a:gdLst/>
                <a:ahLst/>
                <a:cxnLst>
                  <a:cxn ang="0">
                    <a:pos x="0" y="545"/>
                  </a:cxn>
                  <a:cxn ang="0">
                    <a:pos x="0" y="0"/>
                  </a:cxn>
                  <a:cxn ang="0">
                    <a:pos x="23" y="14"/>
                  </a:cxn>
                  <a:cxn ang="0">
                    <a:pos x="23" y="531"/>
                  </a:cxn>
                  <a:cxn ang="0">
                    <a:pos x="0" y="545"/>
                  </a:cxn>
                </a:cxnLst>
                <a:rect l="0" t="0" r="r" b="b"/>
                <a:pathLst>
                  <a:path w="23" h="545">
                    <a:moveTo>
                      <a:pt x="0" y="545"/>
                    </a:moveTo>
                    <a:lnTo>
                      <a:pt x="0" y="0"/>
                    </a:lnTo>
                    <a:lnTo>
                      <a:pt x="23" y="14"/>
                    </a:lnTo>
                    <a:lnTo>
                      <a:pt x="23" y="531"/>
                    </a:lnTo>
                    <a:lnTo>
                      <a:pt x="0" y="545"/>
                    </a:lnTo>
                    <a:close/>
                  </a:path>
                </a:pathLst>
              </a:custGeom>
              <a:solidFill>
                <a:srgbClr val="719E5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41" name="Freeform 469"/>
              <p:cNvSpPr>
                <a:spLocks/>
              </p:cNvSpPr>
              <p:nvPr/>
            </p:nvSpPr>
            <p:spPr bwMode="auto">
              <a:xfrm>
                <a:off x="810" y="1236"/>
                <a:ext cx="5" cy="133"/>
              </a:xfrm>
              <a:custGeom>
                <a:avLst/>
                <a:gdLst/>
                <a:ahLst/>
                <a:cxnLst>
                  <a:cxn ang="0">
                    <a:pos x="0" y="531"/>
                  </a:cxn>
                  <a:cxn ang="0">
                    <a:pos x="0" y="0"/>
                  </a:cxn>
                  <a:cxn ang="0">
                    <a:pos x="22" y="13"/>
                  </a:cxn>
                  <a:cxn ang="0">
                    <a:pos x="22" y="518"/>
                  </a:cxn>
                  <a:cxn ang="0">
                    <a:pos x="0" y="531"/>
                  </a:cxn>
                </a:cxnLst>
                <a:rect l="0" t="0" r="r" b="b"/>
                <a:pathLst>
                  <a:path w="22" h="531">
                    <a:moveTo>
                      <a:pt x="0" y="531"/>
                    </a:moveTo>
                    <a:lnTo>
                      <a:pt x="0" y="0"/>
                    </a:lnTo>
                    <a:lnTo>
                      <a:pt x="22" y="13"/>
                    </a:lnTo>
                    <a:lnTo>
                      <a:pt x="22" y="518"/>
                    </a:lnTo>
                    <a:lnTo>
                      <a:pt x="0" y="531"/>
                    </a:lnTo>
                    <a:close/>
                  </a:path>
                </a:pathLst>
              </a:custGeom>
              <a:solidFill>
                <a:srgbClr val="6F995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42" name="Freeform 470"/>
              <p:cNvSpPr>
                <a:spLocks/>
              </p:cNvSpPr>
              <p:nvPr/>
            </p:nvSpPr>
            <p:spPr bwMode="auto">
              <a:xfrm>
                <a:off x="813" y="1238"/>
                <a:ext cx="5" cy="129"/>
              </a:xfrm>
              <a:custGeom>
                <a:avLst/>
                <a:gdLst/>
                <a:ahLst/>
                <a:cxnLst>
                  <a:cxn ang="0">
                    <a:pos x="0" y="517"/>
                  </a:cxn>
                  <a:cxn ang="0">
                    <a:pos x="0" y="0"/>
                  </a:cxn>
                  <a:cxn ang="0">
                    <a:pos x="23" y="13"/>
                  </a:cxn>
                  <a:cxn ang="0">
                    <a:pos x="23" y="504"/>
                  </a:cxn>
                  <a:cxn ang="0">
                    <a:pos x="0" y="517"/>
                  </a:cxn>
                </a:cxnLst>
                <a:rect l="0" t="0" r="r" b="b"/>
                <a:pathLst>
                  <a:path w="23" h="517">
                    <a:moveTo>
                      <a:pt x="0" y="517"/>
                    </a:moveTo>
                    <a:lnTo>
                      <a:pt x="0" y="0"/>
                    </a:lnTo>
                    <a:lnTo>
                      <a:pt x="23" y="13"/>
                    </a:lnTo>
                    <a:lnTo>
                      <a:pt x="23" y="504"/>
                    </a:lnTo>
                    <a:lnTo>
                      <a:pt x="0" y="517"/>
                    </a:lnTo>
                    <a:close/>
                  </a:path>
                </a:pathLst>
              </a:custGeom>
              <a:solidFill>
                <a:srgbClr val="6D965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43" name="Freeform 471"/>
              <p:cNvSpPr>
                <a:spLocks/>
              </p:cNvSpPr>
              <p:nvPr/>
            </p:nvSpPr>
            <p:spPr bwMode="auto">
              <a:xfrm>
                <a:off x="815" y="1239"/>
                <a:ext cx="6" cy="126"/>
              </a:xfrm>
              <a:custGeom>
                <a:avLst/>
                <a:gdLst/>
                <a:ahLst/>
                <a:cxnLst>
                  <a:cxn ang="0">
                    <a:pos x="0" y="505"/>
                  </a:cxn>
                  <a:cxn ang="0">
                    <a:pos x="0" y="0"/>
                  </a:cxn>
                  <a:cxn ang="0">
                    <a:pos x="23" y="13"/>
                  </a:cxn>
                  <a:cxn ang="0">
                    <a:pos x="23" y="492"/>
                  </a:cxn>
                  <a:cxn ang="0">
                    <a:pos x="0" y="505"/>
                  </a:cxn>
                </a:cxnLst>
                <a:rect l="0" t="0" r="r" b="b"/>
                <a:pathLst>
                  <a:path w="23" h="505">
                    <a:moveTo>
                      <a:pt x="0" y="505"/>
                    </a:moveTo>
                    <a:lnTo>
                      <a:pt x="0" y="0"/>
                    </a:lnTo>
                    <a:lnTo>
                      <a:pt x="23" y="13"/>
                    </a:lnTo>
                    <a:lnTo>
                      <a:pt x="23" y="492"/>
                    </a:lnTo>
                    <a:lnTo>
                      <a:pt x="0" y="505"/>
                    </a:lnTo>
                    <a:close/>
                  </a:path>
                </a:pathLst>
              </a:custGeom>
              <a:solidFill>
                <a:srgbClr val="6B925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44" name="Freeform 472"/>
              <p:cNvSpPr>
                <a:spLocks/>
              </p:cNvSpPr>
              <p:nvPr/>
            </p:nvSpPr>
            <p:spPr bwMode="auto">
              <a:xfrm>
                <a:off x="818" y="1241"/>
                <a:ext cx="6" cy="123"/>
              </a:xfrm>
              <a:custGeom>
                <a:avLst/>
                <a:gdLst/>
                <a:ahLst/>
                <a:cxnLst>
                  <a:cxn ang="0">
                    <a:pos x="0" y="491"/>
                  </a:cxn>
                  <a:cxn ang="0">
                    <a:pos x="0" y="0"/>
                  </a:cxn>
                  <a:cxn ang="0">
                    <a:pos x="22" y="13"/>
                  </a:cxn>
                  <a:cxn ang="0">
                    <a:pos x="22" y="478"/>
                  </a:cxn>
                  <a:cxn ang="0">
                    <a:pos x="0" y="491"/>
                  </a:cxn>
                </a:cxnLst>
                <a:rect l="0" t="0" r="r" b="b"/>
                <a:pathLst>
                  <a:path w="22" h="491">
                    <a:moveTo>
                      <a:pt x="0" y="491"/>
                    </a:moveTo>
                    <a:lnTo>
                      <a:pt x="0" y="0"/>
                    </a:lnTo>
                    <a:lnTo>
                      <a:pt x="22" y="13"/>
                    </a:lnTo>
                    <a:lnTo>
                      <a:pt x="22" y="478"/>
                    </a:lnTo>
                    <a:lnTo>
                      <a:pt x="0" y="491"/>
                    </a:lnTo>
                    <a:close/>
                  </a:path>
                </a:pathLst>
              </a:custGeom>
              <a:solidFill>
                <a:srgbClr val="698F6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45" name="Freeform 473"/>
              <p:cNvSpPr>
                <a:spLocks/>
              </p:cNvSpPr>
              <p:nvPr/>
            </p:nvSpPr>
            <p:spPr bwMode="auto">
              <a:xfrm>
                <a:off x="821" y="1243"/>
                <a:ext cx="6" cy="119"/>
              </a:xfrm>
              <a:custGeom>
                <a:avLst/>
                <a:gdLst/>
                <a:ahLst/>
                <a:cxnLst>
                  <a:cxn ang="0">
                    <a:pos x="0" y="479"/>
                  </a:cxn>
                  <a:cxn ang="0">
                    <a:pos x="0" y="0"/>
                  </a:cxn>
                  <a:cxn ang="0">
                    <a:pos x="23" y="13"/>
                  </a:cxn>
                  <a:cxn ang="0">
                    <a:pos x="23" y="466"/>
                  </a:cxn>
                  <a:cxn ang="0">
                    <a:pos x="0" y="479"/>
                  </a:cxn>
                </a:cxnLst>
                <a:rect l="0" t="0" r="r" b="b"/>
                <a:pathLst>
                  <a:path w="23" h="479">
                    <a:moveTo>
                      <a:pt x="0" y="479"/>
                    </a:moveTo>
                    <a:lnTo>
                      <a:pt x="0" y="0"/>
                    </a:lnTo>
                    <a:lnTo>
                      <a:pt x="23" y="13"/>
                    </a:lnTo>
                    <a:lnTo>
                      <a:pt x="23" y="466"/>
                    </a:lnTo>
                    <a:lnTo>
                      <a:pt x="0" y="479"/>
                    </a:lnTo>
                    <a:close/>
                  </a:path>
                </a:pathLst>
              </a:custGeom>
              <a:solidFill>
                <a:srgbClr val="678C6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46" name="Freeform 474"/>
              <p:cNvSpPr>
                <a:spLocks/>
              </p:cNvSpPr>
              <p:nvPr/>
            </p:nvSpPr>
            <p:spPr bwMode="auto">
              <a:xfrm>
                <a:off x="824" y="1244"/>
                <a:ext cx="6" cy="117"/>
              </a:xfrm>
              <a:custGeom>
                <a:avLst/>
                <a:gdLst/>
                <a:ahLst/>
                <a:cxnLst>
                  <a:cxn ang="0">
                    <a:pos x="0" y="465"/>
                  </a:cxn>
                  <a:cxn ang="0">
                    <a:pos x="0" y="0"/>
                  </a:cxn>
                  <a:cxn ang="0">
                    <a:pos x="23" y="14"/>
                  </a:cxn>
                  <a:cxn ang="0">
                    <a:pos x="23" y="452"/>
                  </a:cxn>
                  <a:cxn ang="0">
                    <a:pos x="0" y="465"/>
                  </a:cxn>
                </a:cxnLst>
                <a:rect l="0" t="0" r="r" b="b"/>
                <a:pathLst>
                  <a:path w="23" h="465">
                    <a:moveTo>
                      <a:pt x="0" y="465"/>
                    </a:moveTo>
                    <a:lnTo>
                      <a:pt x="0" y="0"/>
                    </a:lnTo>
                    <a:lnTo>
                      <a:pt x="23" y="14"/>
                    </a:lnTo>
                    <a:lnTo>
                      <a:pt x="23" y="452"/>
                    </a:lnTo>
                    <a:lnTo>
                      <a:pt x="0" y="465"/>
                    </a:lnTo>
                    <a:close/>
                  </a:path>
                </a:pathLst>
              </a:custGeom>
              <a:solidFill>
                <a:srgbClr val="66886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47" name="Freeform 475"/>
              <p:cNvSpPr>
                <a:spLocks/>
              </p:cNvSpPr>
              <p:nvPr/>
            </p:nvSpPr>
            <p:spPr bwMode="auto">
              <a:xfrm>
                <a:off x="827" y="1246"/>
                <a:ext cx="5" cy="113"/>
              </a:xfrm>
              <a:custGeom>
                <a:avLst/>
                <a:gdLst/>
                <a:ahLst/>
                <a:cxnLst>
                  <a:cxn ang="0">
                    <a:pos x="0" y="453"/>
                  </a:cxn>
                  <a:cxn ang="0">
                    <a:pos x="0" y="0"/>
                  </a:cxn>
                  <a:cxn ang="0">
                    <a:pos x="22" y="15"/>
                  </a:cxn>
                  <a:cxn ang="0">
                    <a:pos x="22" y="440"/>
                  </a:cxn>
                  <a:cxn ang="0">
                    <a:pos x="0" y="453"/>
                  </a:cxn>
                </a:cxnLst>
                <a:rect l="0" t="0" r="r" b="b"/>
                <a:pathLst>
                  <a:path w="22" h="453">
                    <a:moveTo>
                      <a:pt x="0" y="453"/>
                    </a:moveTo>
                    <a:lnTo>
                      <a:pt x="0" y="0"/>
                    </a:lnTo>
                    <a:lnTo>
                      <a:pt x="22" y="15"/>
                    </a:lnTo>
                    <a:lnTo>
                      <a:pt x="22" y="440"/>
                    </a:lnTo>
                    <a:lnTo>
                      <a:pt x="0" y="453"/>
                    </a:lnTo>
                    <a:close/>
                  </a:path>
                </a:pathLst>
              </a:custGeom>
              <a:solidFill>
                <a:srgbClr val="64846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48" name="Freeform 476"/>
              <p:cNvSpPr>
                <a:spLocks/>
              </p:cNvSpPr>
              <p:nvPr/>
            </p:nvSpPr>
            <p:spPr bwMode="auto">
              <a:xfrm>
                <a:off x="830" y="1248"/>
                <a:ext cx="5" cy="109"/>
              </a:xfrm>
              <a:custGeom>
                <a:avLst/>
                <a:gdLst/>
                <a:ahLst/>
                <a:cxnLst>
                  <a:cxn ang="0">
                    <a:pos x="0" y="438"/>
                  </a:cxn>
                  <a:cxn ang="0">
                    <a:pos x="0" y="0"/>
                  </a:cxn>
                  <a:cxn ang="0">
                    <a:pos x="23" y="13"/>
                  </a:cxn>
                  <a:cxn ang="0">
                    <a:pos x="23" y="425"/>
                  </a:cxn>
                  <a:cxn ang="0">
                    <a:pos x="0" y="438"/>
                  </a:cxn>
                </a:cxnLst>
                <a:rect l="0" t="0" r="r" b="b"/>
                <a:pathLst>
                  <a:path w="23" h="438">
                    <a:moveTo>
                      <a:pt x="0" y="438"/>
                    </a:moveTo>
                    <a:lnTo>
                      <a:pt x="0" y="0"/>
                    </a:lnTo>
                    <a:lnTo>
                      <a:pt x="23" y="13"/>
                    </a:lnTo>
                    <a:lnTo>
                      <a:pt x="23" y="425"/>
                    </a:lnTo>
                    <a:lnTo>
                      <a:pt x="0" y="438"/>
                    </a:lnTo>
                    <a:close/>
                  </a:path>
                </a:pathLst>
              </a:custGeom>
              <a:solidFill>
                <a:srgbClr val="62816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49" name="Freeform 477"/>
              <p:cNvSpPr>
                <a:spLocks/>
              </p:cNvSpPr>
              <p:nvPr/>
            </p:nvSpPr>
            <p:spPr bwMode="auto">
              <a:xfrm>
                <a:off x="832" y="1249"/>
                <a:ext cx="6" cy="107"/>
              </a:xfrm>
              <a:custGeom>
                <a:avLst/>
                <a:gdLst/>
                <a:ahLst/>
                <a:cxnLst>
                  <a:cxn ang="0">
                    <a:pos x="0" y="425"/>
                  </a:cxn>
                  <a:cxn ang="0">
                    <a:pos x="0" y="0"/>
                  </a:cxn>
                  <a:cxn ang="0">
                    <a:pos x="23" y="13"/>
                  </a:cxn>
                  <a:cxn ang="0">
                    <a:pos x="23" y="412"/>
                  </a:cxn>
                  <a:cxn ang="0">
                    <a:pos x="0" y="425"/>
                  </a:cxn>
                </a:cxnLst>
                <a:rect l="0" t="0" r="r" b="b"/>
                <a:pathLst>
                  <a:path w="23" h="425">
                    <a:moveTo>
                      <a:pt x="0" y="425"/>
                    </a:moveTo>
                    <a:lnTo>
                      <a:pt x="0" y="0"/>
                    </a:lnTo>
                    <a:lnTo>
                      <a:pt x="23" y="13"/>
                    </a:lnTo>
                    <a:lnTo>
                      <a:pt x="23" y="412"/>
                    </a:lnTo>
                    <a:lnTo>
                      <a:pt x="0" y="425"/>
                    </a:lnTo>
                    <a:close/>
                  </a:path>
                </a:pathLst>
              </a:custGeom>
              <a:solidFill>
                <a:srgbClr val="607E6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50" name="Freeform 478"/>
              <p:cNvSpPr>
                <a:spLocks/>
              </p:cNvSpPr>
              <p:nvPr/>
            </p:nvSpPr>
            <p:spPr bwMode="auto">
              <a:xfrm>
                <a:off x="835" y="1251"/>
                <a:ext cx="6" cy="103"/>
              </a:xfrm>
              <a:custGeom>
                <a:avLst/>
                <a:gdLst/>
                <a:ahLst/>
                <a:cxnLst>
                  <a:cxn ang="0">
                    <a:pos x="0" y="412"/>
                  </a:cxn>
                  <a:cxn ang="0">
                    <a:pos x="0" y="0"/>
                  </a:cxn>
                  <a:cxn ang="0">
                    <a:pos x="22" y="13"/>
                  </a:cxn>
                  <a:cxn ang="0">
                    <a:pos x="22" y="398"/>
                  </a:cxn>
                  <a:cxn ang="0">
                    <a:pos x="0" y="412"/>
                  </a:cxn>
                </a:cxnLst>
                <a:rect l="0" t="0" r="r" b="b"/>
                <a:pathLst>
                  <a:path w="22" h="412">
                    <a:moveTo>
                      <a:pt x="0" y="412"/>
                    </a:moveTo>
                    <a:lnTo>
                      <a:pt x="0" y="0"/>
                    </a:lnTo>
                    <a:lnTo>
                      <a:pt x="22" y="13"/>
                    </a:lnTo>
                    <a:lnTo>
                      <a:pt x="22" y="398"/>
                    </a:lnTo>
                    <a:lnTo>
                      <a:pt x="0" y="412"/>
                    </a:lnTo>
                    <a:close/>
                  </a:path>
                </a:pathLst>
              </a:custGeom>
              <a:solidFill>
                <a:srgbClr val="5E7B6A"/>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51" name="Freeform 479"/>
              <p:cNvSpPr>
                <a:spLocks/>
              </p:cNvSpPr>
              <p:nvPr/>
            </p:nvSpPr>
            <p:spPr bwMode="auto">
              <a:xfrm>
                <a:off x="838" y="1253"/>
                <a:ext cx="6" cy="99"/>
              </a:xfrm>
              <a:custGeom>
                <a:avLst/>
                <a:gdLst/>
                <a:ahLst/>
                <a:cxnLst>
                  <a:cxn ang="0">
                    <a:pos x="0" y="399"/>
                  </a:cxn>
                  <a:cxn ang="0">
                    <a:pos x="0" y="0"/>
                  </a:cxn>
                  <a:cxn ang="0">
                    <a:pos x="23" y="13"/>
                  </a:cxn>
                  <a:cxn ang="0">
                    <a:pos x="23" y="384"/>
                  </a:cxn>
                  <a:cxn ang="0">
                    <a:pos x="0" y="399"/>
                  </a:cxn>
                </a:cxnLst>
                <a:rect l="0" t="0" r="r" b="b"/>
                <a:pathLst>
                  <a:path w="23" h="399">
                    <a:moveTo>
                      <a:pt x="0" y="399"/>
                    </a:moveTo>
                    <a:lnTo>
                      <a:pt x="0" y="0"/>
                    </a:lnTo>
                    <a:lnTo>
                      <a:pt x="23" y="13"/>
                    </a:lnTo>
                    <a:lnTo>
                      <a:pt x="23" y="384"/>
                    </a:lnTo>
                    <a:lnTo>
                      <a:pt x="0" y="399"/>
                    </a:lnTo>
                    <a:close/>
                  </a:path>
                </a:pathLst>
              </a:custGeom>
              <a:solidFill>
                <a:srgbClr val="5C776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52" name="Freeform 480"/>
              <p:cNvSpPr>
                <a:spLocks/>
              </p:cNvSpPr>
              <p:nvPr/>
            </p:nvSpPr>
            <p:spPr bwMode="auto">
              <a:xfrm>
                <a:off x="841" y="1254"/>
                <a:ext cx="6" cy="96"/>
              </a:xfrm>
              <a:custGeom>
                <a:avLst/>
                <a:gdLst/>
                <a:ahLst/>
                <a:cxnLst>
                  <a:cxn ang="0">
                    <a:pos x="0" y="385"/>
                  </a:cxn>
                  <a:cxn ang="0">
                    <a:pos x="0" y="0"/>
                  </a:cxn>
                  <a:cxn ang="0">
                    <a:pos x="23" y="13"/>
                  </a:cxn>
                  <a:cxn ang="0">
                    <a:pos x="23" y="372"/>
                  </a:cxn>
                  <a:cxn ang="0">
                    <a:pos x="0" y="385"/>
                  </a:cxn>
                </a:cxnLst>
                <a:rect l="0" t="0" r="r" b="b"/>
                <a:pathLst>
                  <a:path w="23" h="385">
                    <a:moveTo>
                      <a:pt x="0" y="385"/>
                    </a:moveTo>
                    <a:lnTo>
                      <a:pt x="0" y="0"/>
                    </a:lnTo>
                    <a:lnTo>
                      <a:pt x="23" y="13"/>
                    </a:lnTo>
                    <a:lnTo>
                      <a:pt x="23" y="372"/>
                    </a:lnTo>
                    <a:lnTo>
                      <a:pt x="0" y="385"/>
                    </a:lnTo>
                    <a:close/>
                  </a:path>
                </a:pathLst>
              </a:custGeom>
              <a:solidFill>
                <a:srgbClr val="5B746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53" name="Freeform 481"/>
              <p:cNvSpPr>
                <a:spLocks/>
              </p:cNvSpPr>
              <p:nvPr/>
            </p:nvSpPr>
            <p:spPr bwMode="auto">
              <a:xfrm>
                <a:off x="844" y="1256"/>
                <a:ext cx="5" cy="93"/>
              </a:xfrm>
              <a:custGeom>
                <a:avLst/>
                <a:gdLst/>
                <a:ahLst/>
                <a:cxnLst>
                  <a:cxn ang="0">
                    <a:pos x="0" y="371"/>
                  </a:cxn>
                  <a:cxn ang="0">
                    <a:pos x="0" y="0"/>
                  </a:cxn>
                  <a:cxn ang="0">
                    <a:pos x="22" y="13"/>
                  </a:cxn>
                  <a:cxn ang="0">
                    <a:pos x="22" y="358"/>
                  </a:cxn>
                  <a:cxn ang="0">
                    <a:pos x="0" y="371"/>
                  </a:cxn>
                </a:cxnLst>
                <a:rect l="0" t="0" r="r" b="b"/>
                <a:pathLst>
                  <a:path w="22" h="371">
                    <a:moveTo>
                      <a:pt x="0" y="371"/>
                    </a:moveTo>
                    <a:lnTo>
                      <a:pt x="0" y="0"/>
                    </a:lnTo>
                    <a:lnTo>
                      <a:pt x="22" y="13"/>
                    </a:lnTo>
                    <a:lnTo>
                      <a:pt x="22" y="358"/>
                    </a:lnTo>
                    <a:lnTo>
                      <a:pt x="0" y="371"/>
                    </a:lnTo>
                    <a:close/>
                  </a:path>
                </a:pathLst>
              </a:custGeom>
              <a:solidFill>
                <a:srgbClr val="59716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54" name="Freeform 482"/>
              <p:cNvSpPr>
                <a:spLocks/>
              </p:cNvSpPr>
              <p:nvPr/>
            </p:nvSpPr>
            <p:spPr bwMode="auto">
              <a:xfrm>
                <a:off x="847" y="1258"/>
                <a:ext cx="5" cy="89"/>
              </a:xfrm>
              <a:custGeom>
                <a:avLst/>
                <a:gdLst/>
                <a:ahLst/>
                <a:cxnLst>
                  <a:cxn ang="0">
                    <a:pos x="0" y="359"/>
                  </a:cxn>
                  <a:cxn ang="0">
                    <a:pos x="0" y="0"/>
                  </a:cxn>
                  <a:cxn ang="0">
                    <a:pos x="23" y="13"/>
                  </a:cxn>
                  <a:cxn ang="0">
                    <a:pos x="23" y="346"/>
                  </a:cxn>
                  <a:cxn ang="0">
                    <a:pos x="0" y="359"/>
                  </a:cxn>
                </a:cxnLst>
                <a:rect l="0" t="0" r="r" b="b"/>
                <a:pathLst>
                  <a:path w="23" h="359">
                    <a:moveTo>
                      <a:pt x="0" y="359"/>
                    </a:moveTo>
                    <a:lnTo>
                      <a:pt x="0" y="0"/>
                    </a:lnTo>
                    <a:lnTo>
                      <a:pt x="23" y="13"/>
                    </a:lnTo>
                    <a:lnTo>
                      <a:pt x="23" y="346"/>
                    </a:lnTo>
                    <a:lnTo>
                      <a:pt x="0" y="359"/>
                    </a:lnTo>
                    <a:close/>
                  </a:path>
                </a:pathLst>
              </a:custGeom>
              <a:solidFill>
                <a:srgbClr val="576E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55" name="Freeform 483"/>
              <p:cNvSpPr>
                <a:spLocks/>
              </p:cNvSpPr>
              <p:nvPr/>
            </p:nvSpPr>
            <p:spPr bwMode="auto">
              <a:xfrm>
                <a:off x="849" y="1259"/>
                <a:ext cx="6" cy="87"/>
              </a:xfrm>
              <a:custGeom>
                <a:avLst/>
                <a:gdLst/>
                <a:ahLst/>
                <a:cxnLst>
                  <a:cxn ang="0">
                    <a:pos x="0" y="345"/>
                  </a:cxn>
                  <a:cxn ang="0">
                    <a:pos x="0" y="0"/>
                  </a:cxn>
                  <a:cxn ang="0">
                    <a:pos x="12" y="6"/>
                  </a:cxn>
                  <a:cxn ang="0">
                    <a:pos x="23" y="13"/>
                  </a:cxn>
                  <a:cxn ang="0">
                    <a:pos x="23" y="332"/>
                  </a:cxn>
                  <a:cxn ang="0">
                    <a:pos x="12" y="339"/>
                  </a:cxn>
                  <a:cxn ang="0">
                    <a:pos x="0" y="345"/>
                  </a:cxn>
                </a:cxnLst>
                <a:rect l="0" t="0" r="r" b="b"/>
                <a:pathLst>
                  <a:path w="23" h="345">
                    <a:moveTo>
                      <a:pt x="0" y="345"/>
                    </a:moveTo>
                    <a:lnTo>
                      <a:pt x="0" y="0"/>
                    </a:lnTo>
                    <a:lnTo>
                      <a:pt x="12" y="6"/>
                    </a:lnTo>
                    <a:lnTo>
                      <a:pt x="23" y="13"/>
                    </a:lnTo>
                    <a:lnTo>
                      <a:pt x="23" y="332"/>
                    </a:lnTo>
                    <a:lnTo>
                      <a:pt x="12" y="339"/>
                    </a:lnTo>
                    <a:lnTo>
                      <a:pt x="0" y="345"/>
                    </a:lnTo>
                    <a:close/>
                  </a:path>
                </a:pathLst>
              </a:custGeom>
              <a:solidFill>
                <a:srgbClr val="566B7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56" name="Freeform 484"/>
              <p:cNvSpPr>
                <a:spLocks/>
              </p:cNvSpPr>
              <p:nvPr/>
            </p:nvSpPr>
            <p:spPr bwMode="auto">
              <a:xfrm>
                <a:off x="852" y="1261"/>
                <a:ext cx="6" cy="83"/>
              </a:xfrm>
              <a:custGeom>
                <a:avLst/>
                <a:gdLst/>
                <a:ahLst/>
                <a:cxnLst>
                  <a:cxn ang="0">
                    <a:pos x="0" y="333"/>
                  </a:cxn>
                  <a:cxn ang="0">
                    <a:pos x="0" y="0"/>
                  </a:cxn>
                  <a:cxn ang="0">
                    <a:pos x="22" y="13"/>
                  </a:cxn>
                  <a:cxn ang="0">
                    <a:pos x="22" y="320"/>
                  </a:cxn>
                  <a:cxn ang="0">
                    <a:pos x="0" y="333"/>
                  </a:cxn>
                </a:cxnLst>
                <a:rect l="0" t="0" r="r" b="b"/>
                <a:pathLst>
                  <a:path w="22" h="333">
                    <a:moveTo>
                      <a:pt x="0" y="333"/>
                    </a:moveTo>
                    <a:lnTo>
                      <a:pt x="0" y="0"/>
                    </a:lnTo>
                    <a:lnTo>
                      <a:pt x="22" y="13"/>
                    </a:lnTo>
                    <a:lnTo>
                      <a:pt x="22" y="320"/>
                    </a:lnTo>
                    <a:lnTo>
                      <a:pt x="0" y="333"/>
                    </a:lnTo>
                    <a:close/>
                  </a:path>
                </a:pathLst>
              </a:custGeom>
              <a:solidFill>
                <a:srgbClr val="5468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57" name="Freeform 485"/>
              <p:cNvSpPr>
                <a:spLocks/>
              </p:cNvSpPr>
              <p:nvPr/>
            </p:nvSpPr>
            <p:spPr bwMode="auto">
              <a:xfrm>
                <a:off x="855" y="1262"/>
                <a:ext cx="6" cy="80"/>
              </a:xfrm>
              <a:custGeom>
                <a:avLst/>
                <a:gdLst/>
                <a:ahLst/>
                <a:cxnLst>
                  <a:cxn ang="0">
                    <a:pos x="0" y="319"/>
                  </a:cxn>
                  <a:cxn ang="0">
                    <a:pos x="0" y="0"/>
                  </a:cxn>
                  <a:cxn ang="0">
                    <a:pos x="23" y="13"/>
                  </a:cxn>
                  <a:cxn ang="0">
                    <a:pos x="23" y="306"/>
                  </a:cxn>
                  <a:cxn ang="0">
                    <a:pos x="0" y="319"/>
                  </a:cxn>
                </a:cxnLst>
                <a:rect l="0" t="0" r="r" b="b"/>
                <a:pathLst>
                  <a:path w="23" h="319">
                    <a:moveTo>
                      <a:pt x="0" y="319"/>
                    </a:moveTo>
                    <a:lnTo>
                      <a:pt x="0" y="0"/>
                    </a:lnTo>
                    <a:lnTo>
                      <a:pt x="23" y="13"/>
                    </a:lnTo>
                    <a:lnTo>
                      <a:pt x="23" y="306"/>
                    </a:lnTo>
                    <a:lnTo>
                      <a:pt x="0" y="319"/>
                    </a:lnTo>
                    <a:close/>
                  </a:path>
                </a:pathLst>
              </a:custGeom>
              <a:solidFill>
                <a:srgbClr val="5265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58" name="Freeform 486"/>
              <p:cNvSpPr>
                <a:spLocks/>
              </p:cNvSpPr>
              <p:nvPr/>
            </p:nvSpPr>
            <p:spPr bwMode="auto">
              <a:xfrm>
                <a:off x="858" y="1264"/>
                <a:ext cx="6" cy="77"/>
              </a:xfrm>
              <a:custGeom>
                <a:avLst/>
                <a:gdLst/>
                <a:ahLst/>
                <a:cxnLst>
                  <a:cxn ang="0">
                    <a:pos x="0" y="307"/>
                  </a:cxn>
                  <a:cxn ang="0">
                    <a:pos x="0" y="0"/>
                  </a:cxn>
                  <a:cxn ang="0">
                    <a:pos x="23" y="14"/>
                  </a:cxn>
                  <a:cxn ang="0">
                    <a:pos x="23" y="293"/>
                  </a:cxn>
                  <a:cxn ang="0">
                    <a:pos x="0" y="307"/>
                  </a:cxn>
                </a:cxnLst>
                <a:rect l="0" t="0" r="r" b="b"/>
                <a:pathLst>
                  <a:path w="23" h="307">
                    <a:moveTo>
                      <a:pt x="0" y="307"/>
                    </a:moveTo>
                    <a:lnTo>
                      <a:pt x="0" y="0"/>
                    </a:lnTo>
                    <a:lnTo>
                      <a:pt x="23" y="14"/>
                    </a:lnTo>
                    <a:lnTo>
                      <a:pt x="23" y="293"/>
                    </a:lnTo>
                    <a:lnTo>
                      <a:pt x="0" y="307"/>
                    </a:lnTo>
                    <a:close/>
                  </a:path>
                </a:pathLst>
              </a:custGeom>
              <a:solidFill>
                <a:srgbClr val="5062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59" name="Freeform 487"/>
              <p:cNvSpPr>
                <a:spLocks/>
              </p:cNvSpPr>
              <p:nvPr/>
            </p:nvSpPr>
            <p:spPr bwMode="auto">
              <a:xfrm>
                <a:off x="861" y="1266"/>
                <a:ext cx="5" cy="73"/>
              </a:xfrm>
              <a:custGeom>
                <a:avLst/>
                <a:gdLst/>
                <a:ahLst/>
                <a:cxnLst>
                  <a:cxn ang="0">
                    <a:pos x="0" y="293"/>
                  </a:cxn>
                  <a:cxn ang="0">
                    <a:pos x="0" y="0"/>
                  </a:cxn>
                  <a:cxn ang="0">
                    <a:pos x="22" y="14"/>
                  </a:cxn>
                  <a:cxn ang="0">
                    <a:pos x="22" y="280"/>
                  </a:cxn>
                  <a:cxn ang="0">
                    <a:pos x="0" y="293"/>
                  </a:cxn>
                </a:cxnLst>
                <a:rect l="0" t="0" r="r" b="b"/>
                <a:pathLst>
                  <a:path w="22" h="293">
                    <a:moveTo>
                      <a:pt x="0" y="293"/>
                    </a:moveTo>
                    <a:lnTo>
                      <a:pt x="0" y="0"/>
                    </a:lnTo>
                    <a:lnTo>
                      <a:pt x="22" y="14"/>
                    </a:lnTo>
                    <a:lnTo>
                      <a:pt x="22" y="280"/>
                    </a:lnTo>
                    <a:lnTo>
                      <a:pt x="0" y="293"/>
                    </a:lnTo>
                    <a:close/>
                  </a:path>
                </a:pathLst>
              </a:custGeom>
              <a:solidFill>
                <a:srgbClr val="4F60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60" name="Freeform 488"/>
              <p:cNvSpPr>
                <a:spLocks/>
              </p:cNvSpPr>
              <p:nvPr/>
            </p:nvSpPr>
            <p:spPr bwMode="auto">
              <a:xfrm>
                <a:off x="864" y="1267"/>
                <a:ext cx="5" cy="70"/>
              </a:xfrm>
              <a:custGeom>
                <a:avLst/>
                <a:gdLst/>
                <a:ahLst/>
                <a:cxnLst>
                  <a:cxn ang="0">
                    <a:pos x="0" y="279"/>
                  </a:cxn>
                  <a:cxn ang="0">
                    <a:pos x="0" y="0"/>
                  </a:cxn>
                  <a:cxn ang="0">
                    <a:pos x="23" y="14"/>
                  </a:cxn>
                  <a:cxn ang="0">
                    <a:pos x="23" y="266"/>
                  </a:cxn>
                  <a:cxn ang="0">
                    <a:pos x="0" y="279"/>
                  </a:cxn>
                </a:cxnLst>
                <a:rect l="0" t="0" r="r" b="b"/>
                <a:pathLst>
                  <a:path w="23" h="279">
                    <a:moveTo>
                      <a:pt x="0" y="279"/>
                    </a:moveTo>
                    <a:lnTo>
                      <a:pt x="0" y="0"/>
                    </a:lnTo>
                    <a:lnTo>
                      <a:pt x="23" y="14"/>
                    </a:lnTo>
                    <a:lnTo>
                      <a:pt x="23" y="266"/>
                    </a:lnTo>
                    <a:lnTo>
                      <a:pt x="0" y="279"/>
                    </a:lnTo>
                    <a:close/>
                  </a:path>
                </a:pathLst>
              </a:custGeom>
              <a:solidFill>
                <a:srgbClr val="4D5D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61" name="Freeform 489"/>
              <p:cNvSpPr>
                <a:spLocks/>
              </p:cNvSpPr>
              <p:nvPr/>
            </p:nvSpPr>
            <p:spPr bwMode="auto">
              <a:xfrm>
                <a:off x="866" y="1269"/>
                <a:ext cx="6" cy="67"/>
              </a:xfrm>
              <a:custGeom>
                <a:avLst/>
                <a:gdLst/>
                <a:ahLst/>
                <a:cxnLst>
                  <a:cxn ang="0">
                    <a:pos x="0" y="266"/>
                  </a:cxn>
                  <a:cxn ang="0">
                    <a:pos x="0" y="0"/>
                  </a:cxn>
                  <a:cxn ang="0">
                    <a:pos x="23" y="13"/>
                  </a:cxn>
                  <a:cxn ang="0">
                    <a:pos x="23" y="253"/>
                  </a:cxn>
                  <a:cxn ang="0">
                    <a:pos x="0" y="266"/>
                  </a:cxn>
                </a:cxnLst>
                <a:rect l="0" t="0" r="r" b="b"/>
                <a:pathLst>
                  <a:path w="23" h="266">
                    <a:moveTo>
                      <a:pt x="0" y="266"/>
                    </a:moveTo>
                    <a:lnTo>
                      <a:pt x="0" y="0"/>
                    </a:lnTo>
                    <a:lnTo>
                      <a:pt x="23" y="13"/>
                    </a:lnTo>
                    <a:lnTo>
                      <a:pt x="23" y="253"/>
                    </a:lnTo>
                    <a:lnTo>
                      <a:pt x="0" y="266"/>
                    </a:lnTo>
                    <a:close/>
                  </a:path>
                </a:pathLst>
              </a:custGeom>
              <a:solidFill>
                <a:srgbClr val="4C5A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62" name="Freeform 490"/>
              <p:cNvSpPr>
                <a:spLocks/>
              </p:cNvSpPr>
              <p:nvPr/>
            </p:nvSpPr>
            <p:spPr bwMode="auto">
              <a:xfrm>
                <a:off x="869" y="1271"/>
                <a:ext cx="6" cy="63"/>
              </a:xfrm>
              <a:custGeom>
                <a:avLst/>
                <a:gdLst/>
                <a:ahLst/>
                <a:cxnLst>
                  <a:cxn ang="0">
                    <a:pos x="0" y="252"/>
                  </a:cxn>
                  <a:cxn ang="0">
                    <a:pos x="0" y="0"/>
                  </a:cxn>
                  <a:cxn ang="0">
                    <a:pos x="22" y="13"/>
                  </a:cxn>
                  <a:cxn ang="0">
                    <a:pos x="22" y="239"/>
                  </a:cxn>
                  <a:cxn ang="0">
                    <a:pos x="0" y="252"/>
                  </a:cxn>
                </a:cxnLst>
                <a:rect l="0" t="0" r="r" b="b"/>
                <a:pathLst>
                  <a:path w="22" h="252">
                    <a:moveTo>
                      <a:pt x="0" y="252"/>
                    </a:moveTo>
                    <a:lnTo>
                      <a:pt x="0" y="0"/>
                    </a:lnTo>
                    <a:lnTo>
                      <a:pt x="22" y="13"/>
                    </a:lnTo>
                    <a:lnTo>
                      <a:pt x="22" y="239"/>
                    </a:lnTo>
                    <a:lnTo>
                      <a:pt x="0" y="252"/>
                    </a:lnTo>
                    <a:close/>
                  </a:path>
                </a:pathLst>
              </a:custGeom>
              <a:solidFill>
                <a:srgbClr val="4A57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63" name="Freeform 491"/>
              <p:cNvSpPr>
                <a:spLocks/>
              </p:cNvSpPr>
              <p:nvPr/>
            </p:nvSpPr>
            <p:spPr bwMode="auto">
              <a:xfrm>
                <a:off x="872" y="1273"/>
                <a:ext cx="6" cy="59"/>
              </a:xfrm>
              <a:custGeom>
                <a:avLst/>
                <a:gdLst/>
                <a:ahLst/>
                <a:cxnLst>
                  <a:cxn ang="0">
                    <a:pos x="0" y="240"/>
                  </a:cxn>
                  <a:cxn ang="0">
                    <a:pos x="0" y="0"/>
                  </a:cxn>
                  <a:cxn ang="0">
                    <a:pos x="23" y="14"/>
                  </a:cxn>
                  <a:cxn ang="0">
                    <a:pos x="23" y="225"/>
                  </a:cxn>
                  <a:cxn ang="0">
                    <a:pos x="0" y="240"/>
                  </a:cxn>
                </a:cxnLst>
                <a:rect l="0" t="0" r="r" b="b"/>
                <a:pathLst>
                  <a:path w="23" h="240">
                    <a:moveTo>
                      <a:pt x="0" y="240"/>
                    </a:moveTo>
                    <a:lnTo>
                      <a:pt x="0" y="0"/>
                    </a:lnTo>
                    <a:lnTo>
                      <a:pt x="23" y="14"/>
                    </a:lnTo>
                    <a:lnTo>
                      <a:pt x="23" y="225"/>
                    </a:lnTo>
                    <a:lnTo>
                      <a:pt x="0" y="240"/>
                    </a:lnTo>
                    <a:close/>
                  </a:path>
                </a:pathLst>
              </a:custGeom>
              <a:solidFill>
                <a:srgbClr val="485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64" name="Freeform 492"/>
              <p:cNvSpPr>
                <a:spLocks/>
              </p:cNvSpPr>
              <p:nvPr/>
            </p:nvSpPr>
            <p:spPr bwMode="auto">
              <a:xfrm>
                <a:off x="875" y="1274"/>
                <a:ext cx="6" cy="57"/>
              </a:xfrm>
              <a:custGeom>
                <a:avLst/>
                <a:gdLst/>
                <a:ahLst/>
                <a:cxnLst>
                  <a:cxn ang="0">
                    <a:pos x="0" y="226"/>
                  </a:cxn>
                  <a:cxn ang="0">
                    <a:pos x="0" y="0"/>
                  </a:cxn>
                  <a:cxn ang="0">
                    <a:pos x="23" y="13"/>
                  </a:cxn>
                  <a:cxn ang="0">
                    <a:pos x="23" y="212"/>
                  </a:cxn>
                  <a:cxn ang="0">
                    <a:pos x="0" y="226"/>
                  </a:cxn>
                </a:cxnLst>
                <a:rect l="0" t="0" r="r" b="b"/>
                <a:pathLst>
                  <a:path w="23" h="226">
                    <a:moveTo>
                      <a:pt x="0" y="226"/>
                    </a:moveTo>
                    <a:lnTo>
                      <a:pt x="0" y="0"/>
                    </a:lnTo>
                    <a:lnTo>
                      <a:pt x="23" y="13"/>
                    </a:lnTo>
                    <a:lnTo>
                      <a:pt x="23" y="212"/>
                    </a:lnTo>
                    <a:lnTo>
                      <a:pt x="0" y="226"/>
                    </a:lnTo>
                    <a:close/>
                  </a:path>
                </a:pathLst>
              </a:custGeom>
              <a:solidFill>
                <a:srgbClr val="465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65" name="Freeform 493"/>
              <p:cNvSpPr>
                <a:spLocks/>
              </p:cNvSpPr>
              <p:nvPr/>
            </p:nvSpPr>
            <p:spPr bwMode="auto">
              <a:xfrm>
                <a:off x="878" y="1276"/>
                <a:ext cx="5" cy="53"/>
              </a:xfrm>
              <a:custGeom>
                <a:avLst/>
                <a:gdLst/>
                <a:ahLst/>
                <a:cxnLst>
                  <a:cxn ang="0">
                    <a:pos x="0" y="211"/>
                  </a:cxn>
                  <a:cxn ang="0">
                    <a:pos x="0" y="0"/>
                  </a:cxn>
                  <a:cxn ang="0">
                    <a:pos x="22" y="13"/>
                  </a:cxn>
                  <a:cxn ang="0">
                    <a:pos x="22" y="198"/>
                  </a:cxn>
                  <a:cxn ang="0">
                    <a:pos x="0" y="211"/>
                  </a:cxn>
                </a:cxnLst>
                <a:rect l="0" t="0" r="r" b="b"/>
                <a:pathLst>
                  <a:path w="22" h="211">
                    <a:moveTo>
                      <a:pt x="0" y="211"/>
                    </a:moveTo>
                    <a:lnTo>
                      <a:pt x="0" y="0"/>
                    </a:lnTo>
                    <a:lnTo>
                      <a:pt x="22" y="13"/>
                    </a:lnTo>
                    <a:lnTo>
                      <a:pt x="22" y="198"/>
                    </a:lnTo>
                    <a:lnTo>
                      <a:pt x="0" y="211"/>
                    </a:lnTo>
                    <a:close/>
                  </a:path>
                </a:pathLst>
              </a:custGeom>
              <a:solidFill>
                <a:srgbClr val="454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66" name="Freeform 494"/>
              <p:cNvSpPr>
                <a:spLocks/>
              </p:cNvSpPr>
              <p:nvPr/>
            </p:nvSpPr>
            <p:spPr bwMode="auto">
              <a:xfrm>
                <a:off x="881" y="1278"/>
                <a:ext cx="5" cy="49"/>
              </a:xfrm>
              <a:custGeom>
                <a:avLst/>
                <a:gdLst/>
                <a:ahLst/>
                <a:cxnLst>
                  <a:cxn ang="0">
                    <a:pos x="0" y="199"/>
                  </a:cxn>
                  <a:cxn ang="0">
                    <a:pos x="0" y="0"/>
                  </a:cxn>
                  <a:cxn ang="0">
                    <a:pos x="23" y="13"/>
                  </a:cxn>
                  <a:cxn ang="0">
                    <a:pos x="23" y="186"/>
                  </a:cxn>
                  <a:cxn ang="0">
                    <a:pos x="0" y="199"/>
                  </a:cxn>
                </a:cxnLst>
                <a:rect l="0" t="0" r="r" b="b"/>
                <a:pathLst>
                  <a:path w="23" h="199">
                    <a:moveTo>
                      <a:pt x="0" y="199"/>
                    </a:moveTo>
                    <a:lnTo>
                      <a:pt x="0" y="0"/>
                    </a:lnTo>
                    <a:lnTo>
                      <a:pt x="23" y="13"/>
                    </a:lnTo>
                    <a:lnTo>
                      <a:pt x="23" y="186"/>
                    </a:lnTo>
                    <a:lnTo>
                      <a:pt x="0" y="199"/>
                    </a:lnTo>
                    <a:close/>
                  </a:path>
                </a:pathLst>
              </a:custGeom>
              <a:solidFill>
                <a:srgbClr val="444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67" name="Freeform 495"/>
              <p:cNvSpPr>
                <a:spLocks/>
              </p:cNvSpPr>
              <p:nvPr/>
            </p:nvSpPr>
            <p:spPr bwMode="auto">
              <a:xfrm>
                <a:off x="883" y="1279"/>
                <a:ext cx="6" cy="47"/>
              </a:xfrm>
              <a:custGeom>
                <a:avLst/>
                <a:gdLst/>
                <a:ahLst/>
                <a:cxnLst>
                  <a:cxn ang="0">
                    <a:pos x="0" y="185"/>
                  </a:cxn>
                  <a:cxn ang="0">
                    <a:pos x="0" y="0"/>
                  </a:cxn>
                  <a:cxn ang="0">
                    <a:pos x="23" y="13"/>
                  </a:cxn>
                  <a:cxn ang="0">
                    <a:pos x="23" y="172"/>
                  </a:cxn>
                  <a:cxn ang="0">
                    <a:pos x="0" y="185"/>
                  </a:cxn>
                </a:cxnLst>
                <a:rect l="0" t="0" r="r" b="b"/>
                <a:pathLst>
                  <a:path w="23" h="185">
                    <a:moveTo>
                      <a:pt x="0" y="185"/>
                    </a:moveTo>
                    <a:lnTo>
                      <a:pt x="0" y="0"/>
                    </a:lnTo>
                    <a:lnTo>
                      <a:pt x="23" y="13"/>
                    </a:lnTo>
                    <a:lnTo>
                      <a:pt x="23" y="172"/>
                    </a:lnTo>
                    <a:lnTo>
                      <a:pt x="0" y="185"/>
                    </a:lnTo>
                    <a:close/>
                  </a:path>
                </a:pathLst>
              </a:custGeom>
              <a:solidFill>
                <a:srgbClr val="424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68" name="Freeform 496"/>
              <p:cNvSpPr>
                <a:spLocks/>
              </p:cNvSpPr>
              <p:nvPr/>
            </p:nvSpPr>
            <p:spPr bwMode="auto">
              <a:xfrm>
                <a:off x="886" y="1281"/>
                <a:ext cx="6" cy="43"/>
              </a:xfrm>
              <a:custGeom>
                <a:avLst/>
                <a:gdLst/>
                <a:ahLst/>
                <a:cxnLst>
                  <a:cxn ang="0">
                    <a:pos x="0" y="173"/>
                  </a:cxn>
                  <a:cxn ang="0">
                    <a:pos x="0" y="0"/>
                  </a:cxn>
                  <a:cxn ang="0">
                    <a:pos x="22" y="13"/>
                  </a:cxn>
                  <a:cxn ang="0">
                    <a:pos x="22" y="160"/>
                  </a:cxn>
                  <a:cxn ang="0">
                    <a:pos x="0" y="173"/>
                  </a:cxn>
                </a:cxnLst>
                <a:rect l="0" t="0" r="r" b="b"/>
                <a:pathLst>
                  <a:path w="22" h="173">
                    <a:moveTo>
                      <a:pt x="0" y="173"/>
                    </a:moveTo>
                    <a:lnTo>
                      <a:pt x="0" y="0"/>
                    </a:lnTo>
                    <a:lnTo>
                      <a:pt x="22" y="13"/>
                    </a:lnTo>
                    <a:lnTo>
                      <a:pt x="22" y="160"/>
                    </a:lnTo>
                    <a:lnTo>
                      <a:pt x="0" y="173"/>
                    </a:lnTo>
                    <a:close/>
                  </a:path>
                </a:pathLst>
              </a:custGeom>
              <a:solidFill>
                <a:srgbClr val="4145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69" name="Freeform 497"/>
              <p:cNvSpPr>
                <a:spLocks/>
              </p:cNvSpPr>
              <p:nvPr/>
            </p:nvSpPr>
            <p:spPr bwMode="auto">
              <a:xfrm>
                <a:off x="889" y="1282"/>
                <a:ext cx="6" cy="40"/>
              </a:xfrm>
              <a:custGeom>
                <a:avLst/>
                <a:gdLst/>
                <a:ahLst/>
                <a:cxnLst>
                  <a:cxn ang="0">
                    <a:pos x="0" y="159"/>
                  </a:cxn>
                  <a:cxn ang="0">
                    <a:pos x="0" y="0"/>
                  </a:cxn>
                  <a:cxn ang="0">
                    <a:pos x="23" y="13"/>
                  </a:cxn>
                  <a:cxn ang="0">
                    <a:pos x="23" y="146"/>
                  </a:cxn>
                  <a:cxn ang="0">
                    <a:pos x="0" y="159"/>
                  </a:cxn>
                </a:cxnLst>
                <a:rect l="0" t="0" r="r" b="b"/>
                <a:pathLst>
                  <a:path w="23" h="159">
                    <a:moveTo>
                      <a:pt x="0" y="159"/>
                    </a:moveTo>
                    <a:lnTo>
                      <a:pt x="0" y="0"/>
                    </a:lnTo>
                    <a:lnTo>
                      <a:pt x="23" y="13"/>
                    </a:lnTo>
                    <a:lnTo>
                      <a:pt x="23" y="146"/>
                    </a:lnTo>
                    <a:lnTo>
                      <a:pt x="0" y="159"/>
                    </a:lnTo>
                    <a:close/>
                  </a:path>
                </a:pathLst>
              </a:custGeom>
              <a:solidFill>
                <a:srgbClr val="3F42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70" name="Freeform 498"/>
              <p:cNvSpPr>
                <a:spLocks/>
              </p:cNvSpPr>
              <p:nvPr/>
            </p:nvSpPr>
            <p:spPr bwMode="auto">
              <a:xfrm>
                <a:off x="892" y="1284"/>
                <a:ext cx="6" cy="37"/>
              </a:xfrm>
              <a:custGeom>
                <a:avLst/>
                <a:gdLst/>
                <a:ahLst/>
                <a:cxnLst>
                  <a:cxn ang="0">
                    <a:pos x="0" y="147"/>
                  </a:cxn>
                  <a:cxn ang="0">
                    <a:pos x="0" y="0"/>
                  </a:cxn>
                  <a:cxn ang="0">
                    <a:pos x="23" y="13"/>
                  </a:cxn>
                  <a:cxn ang="0">
                    <a:pos x="23" y="134"/>
                  </a:cxn>
                  <a:cxn ang="0">
                    <a:pos x="0" y="147"/>
                  </a:cxn>
                </a:cxnLst>
                <a:rect l="0" t="0" r="r" b="b"/>
                <a:pathLst>
                  <a:path w="23" h="147">
                    <a:moveTo>
                      <a:pt x="0" y="147"/>
                    </a:moveTo>
                    <a:lnTo>
                      <a:pt x="0" y="0"/>
                    </a:lnTo>
                    <a:lnTo>
                      <a:pt x="23" y="13"/>
                    </a:lnTo>
                    <a:lnTo>
                      <a:pt x="23" y="134"/>
                    </a:lnTo>
                    <a:lnTo>
                      <a:pt x="0" y="147"/>
                    </a:lnTo>
                    <a:close/>
                  </a:path>
                </a:pathLst>
              </a:custGeom>
              <a:solidFill>
                <a:srgbClr val="3E3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71" name="Freeform 499"/>
              <p:cNvSpPr>
                <a:spLocks/>
              </p:cNvSpPr>
              <p:nvPr/>
            </p:nvSpPr>
            <p:spPr bwMode="auto">
              <a:xfrm>
                <a:off x="895" y="1286"/>
                <a:ext cx="5" cy="33"/>
              </a:xfrm>
              <a:custGeom>
                <a:avLst/>
                <a:gdLst/>
                <a:ahLst/>
                <a:cxnLst>
                  <a:cxn ang="0">
                    <a:pos x="0" y="133"/>
                  </a:cxn>
                  <a:cxn ang="0">
                    <a:pos x="0" y="0"/>
                  </a:cxn>
                  <a:cxn ang="0">
                    <a:pos x="22" y="14"/>
                  </a:cxn>
                  <a:cxn ang="0">
                    <a:pos x="22" y="120"/>
                  </a:cxn>
                  <a:cxn ang="0">
                    <a:pos x="0" y="133"/>
                  </a:cxn>
                </a:cxnLst>
                <a:rect l="0" t="0" r="r" b="b"/>
                <a:pathLst>
                  <a:path w="22" h="133">
                    <a:moveTo>
                      <a:pt x="0" y="133"/>
                    </a:moveTo>
                    <a:lnTo>
                      <a:pt x="0" y="0"/>
                    </a:lnTo>
                    <a:lnTo>
                      <a:pt x="22" y="14"/>
                    </a:lnTo>
                    <a:lnTo>
                      <a:pt x="22" y="120"/>
                    </a:lnTo>
                    <a:lnTo>
                      <a:pt x="0" y="133"/>
                    </a:lnTo>
                    <a:close/>
                  </a:path>
                </a:pathLst>
              </a:custGeom>
              <a:solidFill>
                <a:srgbClr val="3C3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72" name="Freeform 500"/>
              <p:cNvSpPr>
                <a:spLocks/>
              </p:cNvSpPr>
              <p:nvPr/>
            </p:nvSpPr>
            <p:spPr bwMode="auto">
              <a:xfrm>
                <a:off x="898" y="1287"/>
                <a:ext cx="5" cy="30"/>
              </a:xfrm>
              <a:custGeom>
                <a:avLst/>
                <a:gdLst/>
                <a:ahLst/>
                <a:cxnLst>
                  <a:cxn ang="0">
                    <a:pos x="0" y="121"/>
                  </a:cxn>
                  <a:cxn ang="0">
                    <a:pos x="0" y="0"/>
                  </a:cxn>
                  <a:cxn ang="0">
                    <a:pos x="23" y="15"/>
                  </a:cxn>
                  <a:cxn ang="0">
                    <a:pos x="23" y="108"/>
                  </a:cxn>
                  <a:cxn ang="0">
                    <a:pos x="0" y="121"/>
                  </a:cxn>
                </a:cxnLst>
                <a:rect l="0" t="0" r="r" b="b"/>
                <a:pathLst>
                  <a:path w="23" h="121">
                    <a:moveTo>
                      <a:pt x="0" y="121"/>
                    </a:moveTo>
                    <a:lnTo>
                      <a:pt x="0" y="0"/>
                    </a:lnTo>
                    <a:lnTo>
                      <a:pt x="23" y="15"/>
                    </a:lnTo>
                    <a:lnTo>
                      <a:pt x="23" y="108"/>
                    </a:lnTo>
                    <a:lnTo>
                      <a:pt x="0" y="121"/>
                    </a:lnTo>
                    <a:close/>
                  </a:path>
                </a:pathLst>
              </a:custGeom>
              <a:solidFill>
                <a:srgbClr val="393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73" name="Freeform 501"/>
              <p:cNvSpPr>
                <a:spLocks/>
              </p:cNvSpPr>
              <p:nvPr/>
            </p:nvSpPr>
            <p:spPr bwMode="auto">
              <a:xfrm>
                <a:off x="900" y="1289"/>
                <a:ext cx="6" cy="27"/>
              </a:xfrm>
              <a:custGeom>
                <a:avLst/>
                <a:gdLst/>
                <a:ahLst/>
                <a:cxnLst>
                  <a:cxn ang="0">
                    <a:pos x="0" y="106"/>
                  </a:cxn>
                  <a:cxn ang="0">
                    <a:pos x="0" y="0"/>
                  </a:cxn>
                  <a:cxn ang="0">
                    <a:pos x="22" y="13"/>
                  </a:cxn>
                  <a:cxn ang="0">
                    <a:pos x="22" y="93"/>
                  </a:cxn>
                  <a:cxn ang="0">
                    <a:pos x="0" y="106"/>
                  </a:cxn>
                </a:cxnLst>
                <a:rect l="0" t="0" r="r" b="b"/>
                <a:pathLst>
                  <a:path w="22" h="106">
                    <a:moveTo>
                      <a:pt x="0" y="106"/>
                    </a:moveTo>
                    <a:lnTo>
                      <a:pt x="0" y="0"/>
                    </a:lnTo>
                    <a:lnTo>
                      <a:pt x="22" y="13"/>
                    </a:lnTo>
                    <a:lnTo>
                      <a:pt x="22" y="93"/>
                    </a:lnTo>
                    <a:lnTo>
                      <a:pt x="0" y="106"/>
                    </a:lnTo>
                    <a:close/>
                  </a:path>
                </a:pathLst>
              </a:custGeom>
              <a:solidFill>
                <a:srgbClr val="373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74" name="Freeform 502"/>
              <p:cNvSpPr>
                <a:spLocks/>
              </p:cNvSpPr>
              <p:nvPr/>
            </p:nvSpPr>
            <p:spPr bwMode="auto">
              <a:xfrm>
                <a:off x="903" y="1291"/>
                <a:ext cx="6" cy="23"/>
              </a:xfrm>
              <a:custGeom>
                <a:avLst/>
                <a:gdLst/>
                <a:ahLst/>
                <a:cxnLst>
                  <a:cxn ang="0">
                    <a:pos x="0" y="93"/>
                  </a:cxn>
                  <a:cxn ang="0">
                    <a:pos x="0" y="0"/>
                  </a:cxn>
                  <a:cxn ang="0">
                    <a:pos x="22" y="13"/>
                  </a:cxn>
                  <a:cxn ang="0">
                    <a:pos x="22" y="80"/>
                  </a:cxn>
                  <a:cxn ang="0">
                    <a:pos x="0" y="93"/>
                  </a:cxn>
                </a:cxnLst>
                <a:rect l="0" t="0" r="r" b="b"/>
                <a:pathLst>
                  <a:path w="22" h="93">
                    <a:moveTo>
                      <a:pt x="0" y="93"/>
                    </a:moveTo>
                    <a:lnTo>
                      <a:pt x="0" y="0"/>
                    </a:lnTo>
                    <a:lnTo>
                      <a:pt x="22" y="13"/>
                    </a:lnTo>
                    <a:lnTo>
                      <a:pt x="22" y="80"/>
                    </a:lnTo>
                    <a:lnTo>
                      <a:pt x="0" y="93"/>
                    </a:lnTo>
                    <a:close/>
                  </a:path>
                </a:pathLst>
              </a:custGeom>
              <a:solidFill>
                <a:srgbClr val="363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75" name="Freeform 503"/>
              <p:cNvSpPr>
                <a:spLocks/>
              </p:cNvSpPr>
              <p:nvPr/>
            </p:nvSpPr>
            <p:spPr bwMode="auto">
              <a:xfrm>
                <a:off x="906" y="1293"/>
                <a:ext cx="6" cy="20"/>
              </a:xfrm>
              <a:custGeom>
                <a:avLst/>
                <a:gdLst/>
                <a:ahLst/>
                <a:cxnLst>
                  <a:cxn ang="0">
                    <a:pos x="0" y="80"/>
                  </a:cxn>
                  <a:cxn ang="0">
                    <a:pos x="0" y="0"/>
                  </a:cxn>
                  <a:cxn ang="0">
                    <a:pos x="24" y="13"/>
                  </a:cxn>
                  <a:cxn ang="0">
                    <a:pos x="24" y="66"/>
                  </a:cxn>
                  <a:cxn ang="0">
                    <a:pos x="0" y="80"/>
                  </a:cxn>
                </a:cxnLst>
                <a:rect l="0" t="0" r="r" b="b"/>
                <a:pathLst>
                  <a:path w="24" h="80">
                    <a:moveTo>
                      <a:pt x="0" y="80"/>
                    </a:moveTo>
                    <a:lnTo>
                      <a:pt x="0" y="0"/>
                    </a:lnTo>
                    <a:lnTo>
                      <a:pt x="24" y="13"/>
                    </a:lnTo>
                    <a:lnTo>
                      <a:pt x="24" y="66"/>
                    </a:lnTo>
                    <a:lnTo>
                      <a:pt x="0" y="80"/>
                    </a:lnTo>
                    <a:close/>
                  </a:path>
                </a:pathLst>
              </a:custGeom>
              <a:solidFill>
                <a:srgbClr val="342D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76" name="Freeform 504"/>
              <p:cNvSpPr>
                <a:spLocks/>
              </p:cNvSpPr>
              <p:nvPr/>
            </p:nvSpPr>
            <p:spPr bwMode="auto">
              <a:xfrm>
                <a:off x="909" y="1294"/>
                <a:ext cx="6" cy="17"/>
              </a:xfrm>
              <a:custGeom>
                <a:avLst/>
                <a:gdLst/>
                <a:ahLst/>
                <a:cxnLst>
                  <a:cxn ang="0">
                    <a:pos x="0" y="67"/>
                  </a:cxn>
                  <a:cxn ang="0">
                    <a:pos x="0" y="0"/>
                  </a:cxn>
                  <a:cxn ang="0">
                    <a:pos x="22" y="13"/>
                  </a:cxn>
                  <a:cxn ang="0">
                    <a:pos x="22" y="52"/>
                  </a:cxn>
                  <a:cxn ang="0">
                    <a:pos x="0" y="67"/>
                  </a:cxn>
                </a:cxnLst>
                <a:rect l="0" t="0" r="r" b="b"/>
                <a:pathLst>
                  <a:path w="22" h="67">
                    <a:moveTo>
                      <a:pt x="0" y="67"/>
                    </a:moveTo>
                    <a:lnTo>
                      <a:pt x="0" y="0"/>
                    </a:lnTo>
                    <a:lnTo>
                      <a:pt x="22" y="13"/>
                    </a:lnTo>
                    <a:lnTo>
                      <a:pt x="22" y="52"/>
                    </a:lnTo>
                    <a:lnTo>
                      <a:pt x="0" y="67"/>
                    </a:lnTo>
                    <a:close/>
                  </a:path>
                </a:pathLst>
              </a:custGeom>
              <a:solidFill>
                <a:srgbClr val="3328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77" name="Freeform 505"/>
              <p:cNvSpPr>
                <a:spLocks/>
              </p:cNvSpPr>
              <p:nvPr/>
            </p:nvSpPr>
            <p:spPr bwMode="auto">
              <a:xfrm>
                <a:off x="912" y="1296"/>
                <a:ext cx="5" cy="13"/>
              </a:xfrm>
              <a:custGeom>
                <a:avLst/>
                <a:gdLst/>
                <a:ahLst/>
                <a:cxnLst>
                  <a:cxn ang="0">
                    <a:pos x="0" y="53"/>
                  </a:cxn>
                  <a:cxn ang="0">
                    <a:pos x="0" y="0"/>
                  </a:cxn>
                  <a:cxn ang="0">
                    <a:pos x="22" y="13"/>
                  </a:cxn>
                  <a:cxn ang="0">
                    <a:pos x="22" y="40"/>
                  </a:cxn>
                  <a:cxn ang="0">
                    <a:pos x="0" y="53"/>
                  </a:cxn>
                </a:cxnLst>
                <a:rect l="0" t="0" r="r" b="b"/>
                <a:pathLst>
                  <a:path w="22" h="53">
                    <a:moveTo>
                      <a:pt x="0" y="53"/>
                    </a:moveTo>
                    <a:lnTo>
                      <a:pt x="0" y="0"/>
                    </a:lnTo>
                    <a:lnTo>
                      <a:pt x="22" y="13"/>
                    </a:lnTo>
                    <a:lnTo>
                      <a:pt x="22" y="40"/>
                    </a:lnTo>
                    <a:lnTo>
                      <a:pt x="0" y="53"/>
                    </a:lnTo>
                    <a:close/>
                  </a:path>
                </a:pathLst>
              </a:custGeom>
              <a:solidFill>
                <a:srgbClr val="3124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78" name="Freeform 506"/>
              <p:cNvSpPr>
                <a:spLocks/>
              </p:cNvSpPr>
              <p:nvPr/>
            </p:nvSpPr>
            <p:spPr bwMode="auto">
              <a:xfrm>
                <a:off x="915" y="1297"/>
                <a:ext cx="5" cy="10"/>
              </a:xfrm>
              <a:custGeom>
                <a:avLst/>
                <a:gdLst/>
                <a:ahLst/>
                <a:cxnLst>
                  <a:cxn ang="0">
                    <a:pos x="0" y="39"/>
                  </a:cxn>
                  <a:cxn ang="0">
                    <a:pos x="0" y="0"/>
                  </a:cxn>
                  <a:cxn ang="0">
                    <a:pos x="24" y="13"/>
                  </a:cxn>
                  <a:cxn ang="0">
                    <a:pos x="24" y="26"/>
                  </a:cxn>
                  <a:cxn ang="0">
                    <a:pos x="0" y="39"/>
                  </a:cxn>
                </a:cxnLst>
                <a:rect l="0" t="0" r="r" b="b"/>
                <a:pathLst>
                  <a:path w="24" h="39">
                    <a:moveTo>
                      <a:pt x="0" y="39"/>
                    </a:moveTo>
                    <a:lnTo>
                      <a:pt x="0" y="0"/>
                    </a:lnTo>
                    <a:lnTo>
                      <a:pt x="24" y="13"/>
                    </a:lnTo>
                    <a:lnTo>
                      <a:pt x="24" y="26"/>
                    </a:lnTo>
                    <a:lnTo>
                      <a:pt x="0" y="39"/>
                    </a:lnTo>
                    <a:close/>
                  </a:path>
                </a:pathLst>
              </a:custGeom>
              <a:solidFill>
                <a:srgbClr val="2F20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79" name="Freeform 507"/>
              <p:cNvSpPr>
                <a:spLocks/>
              </p:cNvSpPr>
              <p:nvPr/>
            </p:nvSpPr>
            <p:spPr bwMode="auto">
              <a:xfrm>
                <a:off x="917" y="1299"/>
                <a:ext cx="6" cy="7"/>
              </a:xfrm>
              <a:custGeom>
                <a:avLst/>
                <a:gdLst/>
                <a:ahLst/>
                <a:cxnLst>
                  <a:cxn ang="0">
                    <a:pos x="0" y="27"/>
                  </a:cxn>
                  <a:cxn ang="0">
                    <a:pos x="0" y="0"/>
                  </a:cxn>
                  <a:cxn ang="0">
                    <a:pos x="22" y="14"/>
                  </a:cxn>
                  <a:cxn ang="0">
                    <a:pos x="0" y="27"/>
                  </a:cxn>
                </a:cxnLst>
                <a:rect l="0" t="0" r="r" b="b"/>
                <a:pathLst>
                  <a:path w="22" h="27">
                    <a:moveTo>
                      <a:pt x="0" y="27"/>
                    </a:moveTo>
                    <a:lnTo>
                      <a:pt x="0" y="0"/>
                    </a:lnTo>
                    <a:lnTo>
                      <a:pt x="22" y="14"/>
                    </a:lnTo>
                    <a:lnTo>
                      <a:pt x="0" y="27"/>
                    </a:lnTo>
                    <a:close/>
                  </a:path>
                </a:pathLst>
              </a:custGeom>
              <a:solidFill>
                <a:srgbClr val="2C1C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80" name="Freeform 508"/>
              <p:cNvSpPr>
                <a:spLocks/>
              </p:cNvSpPr>
              <p:nvPr/>
            </p:nvSpPr>
            <p:spPr bwMode="auto">
              <a:xfrm>
                <a:off x="920" y="1301"/>
                <a:ext cx="3" cy="3"/>
              </a:xfrm>
              <a:custGeom>
                <a:avLst/>
                <a:gdLst/>
                <a:ahLst/>
                <a:cxnLst>
                  <a:cxn ang="0">
                    <a:pos x="0" y="13"/>
                  </a:cxn>
                  <a:cxn ang="0">
                    <a:pos x="0" y="0"/>
                  </a:cxn>
                  <a:cxn ang="0">
                    <a:pos x="10" y="7"/>
                  </a:cxn>
                  <a:cxn ang="0">
                    <a:pos x="0" y="13"/>
                  </a:cxn>
                </a:cxnLst>
                <a:rect l="0" t="0" r="r" b="b"/>
                <a:pathLst>
                  <a:path w="10" h="13">
                    <a:moveTo>
                      <a:pt x="0" y="13"/>
                    </a:moveTo>
                    <a:lnTo>
                      <a:pt x="0" y="0"/>
                    </a:lnTo>
                    <a:lnTo>
                      <a:pt x="10" y="7"/>
                    </a:lnTo>
                    <a:lnTo>
                      <a:pt x="0" y="13"/>
                    </a:lnTo>
                    <a:close/>
                  </a:path>
                </a:pathLst>
              </a:custGeom>
              <a:solidFill>
                <a:srgbClr val="2816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81" name="Freeform 509"/>
              <p:cNvSpPr>
                <a:spLocks/>
              </p:cNvSpPr>
              <p:nvPr/>
            </p:nvSpPr>
            <p:spPr bwMode="auto">
              <a:xfrm>
                <a:off x="781" y="1219"/>
                <a:ext cx="142" cy="166"/>
              </a:xfrm>
              <a:custGeom>
                <a:avLst/>
                <a:gdLst/>
                <a:ahLst/>
                <a:cxnLst>
                  <a:cxn ang="0">
                    <a:pos x="566" y="333"/>
                  </a:cxn>
                  <a:cxn ang="0">
                    <a:pos x="284" y="499"/>
                  </a:cxn>
                  <a:cxn ang="0">
                    <a:pos x="0" y="665"/>
                  </a:cxn>
                  <a:cxn ang="0">
                    <a:pos x="0" y="333"/>
                  </a:cxn>
                  <a:cxn ang="0">
                    <a:pos x="0" y="0"/>
                  </a:cxn>
                  <a:cxn ang="0">
                    <a:pos x="284" y="166"/>
                  </a:cxn>
                  <a:cxn ang="0">
                    <a:pos x="566" y="333"/>
                  </a:cxn>
                </a:cxnLst>
                <a:rect l="0" t="0" r="r" b="b"/>
                <a:pathLst>
                  <a:path w="566" h="665">
                    <a:moveTo>
                      <a:pt x="566" y="333"/>
                    </a:moveTo>
                    <a:lnTo>
                      <a:pt x="284" y="499"/>
                    </a:lnTo>
                    <a:lnTo>
                      <a:pt x="0" y="665"/>
                    </a:lnTo>
                    <a:lnTo>
                      <a:pt x="0" y="333"/>
                    </a:lnTo>
                    <a:lnTo>
                      <a:pt x="0" y="0"/>
                    </a:lnTo>
                    <a:lnTo>
                      <a:pt x="284" y="166"/>
                    </a:lnTo>
                    <a:lnTo>
                      <a:pt x="566" y="333"/>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82" name="Freeform 510"/>
              <p:cNvSpPr>
                <a:spLocks/>
              </p:cNvSpPr>
              <p:nvPr/>
            </p:nvSpPr>
            <p:spPr bwMode="auto">
              <a:xfrm>
                <a:off x="1149" y="1219"/>
                <a:ext cx="3" cy="166"/>
              </a:xfrm>
              <a:custGeom>
                <a:avLst/>
                <a:gdLst/>
                <a:ahLst/>
                <a:cxnLst>
                  <a:cxn ang="0">
                    <a:pos x="0" y="658"/>
                  </a:cxn>
                  <a:cxn ang="0">
                    <a:pos x="0" y="7"/>
                  </a:cxn>
                  <a:cxn ang="0">
                    <a:pos x="12" y="0"/>
                  </a:cxn>
                  <a:cxn ang="0">
                    <a:pos x="12" y="333"/>
                  </a:cxn>
                  <a:cxn ang="0">
                    <a:pos x="12" y="665"/>
                  </a:cxn>
                  <a:cxn ang="0">
                    <a:pos x="0" y="658"/>
                  </a:cxn>
                </a:cxnLst>
                <a:rect l="0" t="0" r="r" b="b"/>
                <a:pathLst>
                  <a:path w="12" h="665">
                    <a:moveTo>
                      <a:pt x="0" y="658"/>
                    </a:moveTo>
                    <a:lnTo>
                      <a:pt x="0" y="7"/>
                    </a:lnTo>
                    <a:lnTo>
                      <a:pt x="12" y="0"/>
                    </a:lnTo>
                    <a:lnTo>
                      <a:pt x="12" y="333"/>
                    </a:lnTo>
                    <a:lnTo>
                      <a:pt x="12" y="665"/>
                    </a:lnTo>
                    <a:lnTo>
                      <a:pt x="0" y="658"/>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83" name="Freeform 511"/>
              <p:cNvSpPr>
                <a:spLocks/>
              </p:cNvSpPr>
              <p:nvPr/>
            </p:nvSpPr>
            <p:spPr bwMode="auto">
              <a:xfrm>
                <a:off x="1147" y="1219"/>
                <a:ext cx="5" cy="166"/>
              </a:xfrm>
              <a:custGeom>
                <a:avLst/>
                <a:gdLst/>
                <a:ahLst/>
                <a:cxnLst>
                  <a:cxn ang="0">
                    <a:pos x="0" y="652"/>
                  </a:cxn>
                  <a:cxn ang="0">
                    <a:pos x="0" y="13"/>
                  </a:cxn>
                  <a:cxn ang="0">
                    <a:pos x="22" y="0"/>
                  </a:cxn>
                  <a:cxn ang="0">
                    <a:pos x="22" y="333"/>
                  </a:cxn>
                  <a:cxn ang="0">
                    <a:pos x="22" y="665"/>
                  </a:cxn>
                  <a:cxn ang="0">
                    <a:pos x="0" y="652"/>
                  </a:cxn>
                </a:cxnLst>
                <a:rect l="0" t="0" r="r" b="b"/>
                <a:pathLst>
                  <a:path w="22" h="665">
                    <a:moveTo>
                      <a:pt x="0" y="652"/>
                    </a:moveTo>
                    <a:lnTo>
                      <a:pt x="0" y="13"/>
                    </a:lnTo>
                    <a:lnTo>
                      <a:pt x="22" y="0"/>
                    </a:lnTo>
                    <a:lnTo>
                      <a:pt x="22" y="333"/>
                    </a:lnTo>
                    <a:lnTo>
                      <a:pt x="22" y="665"/>
                    </a:lnTo>
                    <a:lnTo>
                      <a:pt x="0" y="652"/>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84" name="Freeform 512"/>
              <p:cNvSpPr>
                <a:spLocks/>
              </p:cNvSpPr>
              <p:nvPr/>
            </p:nvSpPr>
            <p:spPr bwMode="auto">
              <a:xfrm>
                <a:off x="1144" y="1221"/>
                <a:ext cx="5" cy="163"/>
              </a:xfrm>
              <a:custGeom>
                <a:avLst/>
                <a:gdLst/>
                <a:ahLst/>
                <a:cxnLst>
                  <a:cxn ang="0">
                    <a:pos x="22" y="0"/>
                  </a:cxn>
                  <a:cxn ang="0">
                    <a:pos x="22" y="651"/>
                  </a:cxn>
                  <a:cxn ang="0">
                    <a:pos x="0" y="638"/>
                  </a:cxn>
                  <a:cxn ang="0">
                    <a:pos x="0" y="13"/>
                  </a:cxn>
                  <a:cxn ang="0">
                    <a:pos x="22" y="0"/>
                  </a:cxn>
                </a:cxnLst>
                <a:rect l="0" t="0" r="r" b="b"/>
                <a:pathLst>
                  <a:path w="22" h="651">
                    <a:moveTo>
                      <a:pt x="22" y="0"/>
                    </a:moveTo>
                    <a:lnTo>
                      <a:pt x="22" y="651"/>
                    </a:lnTo>
                    <a:lnTo>
                      <a:pt x="0" y="638"/>
                    </a:lnTo>
                    <a:lnTo>
                      <a:pt x="0" y="13"/>
                    </a:lnTo>
                    <a:lnTo>
                      <a:pt x="22" y="0"/>
                    </a:lnTo>
                    <a:close/>
                  </a:path>
                </a:pathLst>
              </a:custGeom>
              <a:solidFill>
                <a:srgbClr val="81BE2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85" name="Freeform 513"/>
              <p:cNvSpPr>
                <a:spLocks/>
              </p:cNvSpPr>
              <p:nvPr/>
            </p:nvSpPr>
            <p:spPr bwMode="auto">
              <a:xfrm>
                <a:off x="1141" y="1223"/>
                <a:ext cx="6" cy="159"/>
              </a:xfrm>
              <a:custGeom>
                <a:avLst/>
                <a:gdLst/>
                <a:ahLst/>
                <a:cxnLst>
                  <a:cxn ang="0">
                    <a:pos x="24" y="0"/>
                  </a:cxn>
                  <a:cxn ang="0">
                    <a:pos x="24" y="639"/>
                  </a:cxn>
                  <a:cxn ang="0">
                    <a:pos x="0" y="626"/>
                  </a:cxn>
                  <a:cxn ang="0">
                    <a:pos x="0" y="13"/>
                  </a:cxn>
                  <a:cxn ang="0">
                    <a:pos x="24" y="0"/>
                  </a:cxn>
                </a:cxnLst>
                <a:rect l="0" t="0" r="r" b="b"/>
                <a:pathLst>
                  <a:path w="24" h="639">
                    <a:moveTo>
                      <a:pt x="24" y="0"/>
                    </a:moveTo>
                    <a:lnTo>
                      <a:pt x="24" y="639"/>
                    </a:lnTo>
                    <a:lnTo>
                      <a:pt x="0" y="626"/>
                    </a:lnTo>
                    <a:lnTo>
                      <a:pt x="0" y="13"/>
                    </a:lnTo>
                    <a:lnTo>
                      <a:pt x="24" y="0"/>
                    </a:lnTo>
                    <a:close/>
                  </a:path>
                </a:pathLst>
              </a:custGeom>
              <a:solidFill>
                <a:srgbClr val="7FBA3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86" name="Freeform 514"/>
              <p:cNvSpPr>
                <a:spLocks/>
              </p:cNvSpPr>
              <p:nvPr/>
            </p:nvSpPr>
            <p:spPr bwMode="auto">
              <a:xfrm>
                <a:off x="1138" y="1224"/>
                <a:ext cx="6" cy="157"/>
              </a:xfrm>
              <a:custGeom>
                <a:avLst/>
                <a:gdLst/>
                <a:ahLst/>
                <a:cxnLst>
                  <a:cxn ang="0">
                    <a:pos x="22" y="0"/>
                  </a:cxn>
                  <a:cxn ang="0">
                    <a:pos x="22" y="625"/>
                  </a:cxn>
                  <a:cxn ang="0">
                    <a:pos x="0" y="612"/>
                  </a:cxn>
                  <a:cxn ang="0">
                    <a:pos x="0" y="14"/>
                  </a:cxn>
                  <a:cxn ang="0">
                    <a:pos x="22" y="0"/>
                  </a:cxn>
                </a:cxnLst>
                <a:rect l="0" t="0" r="r" b="b"/>
                <a:pathLst>
                  <a:path w="22" h="625">
                    <a:moveTo>
                      <a:pt x="22" y="0"/>
                    </a:moveTo>
                    <a:lnTo>
                      <a:pt x="22" y="625"/>
                    </a:lnTo>
                    <a:lnTo>
                      <a:pt x="0" y="612"/>
                    </a:lnTo>
                    <a:lnTo>
                      <a:pt x="0" y="14"/>
                    </a:lnTo>
                    <a:lnTo>
                      <a:pt x="22" y="0"/>
                    </a:lnTo>
                    <a:close/>
                  </a:path>
                </a:pathLst>
              </a:custGeom>
              <a:solidFill>
                <a:srgbClr val="7DB63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87" name="Freeform 515"/>
              <p:cNvSpPr>
                <a:spLocks/>
              </p:cNvSpPr>
              <p:nvPr/>
            </p:nvSpPr>
            <p:spPr bwMode="auto">
              <a:xfrm>
                <a:off x="1135" y="1226"/>
                <a:ext cx="6" cy="153"/>
              </a:xfrm>
              <a:custGeom>
                <a:avLst/>
                <a:gdLst/>
                <a:ahLst/>
                <a:cxnLst>
                  <a:cxn ang="0">
                    <a:pos x="22" y="0"/>
                  </a:cxn>
                  <a:cxn ang="0">
                    <a:pos x="22" y="613"/>
                  </a:cxn>
                  <a:cxn ang="0">
                    <a:pos x="0" y="599"/>
                  </a:cxn>
                  <a:cxn ang="0">
                    <a:pos x="0" y="15"/>
                  </a:cxn>
                  <a:cxn ang="0">
                    <a:pos x="22" y="0"/>
                  </a:cxn>
                </a:cxnLst>
                <a:rect l="0" t="0" r="r" b="b"/>
                <a:pathLst>
                  <a:path w="22" h="613">
                    <a:moveTo>
                      <a:pt x="22" y="0"/>
                    </a:moveTo>
                    <a:lnTo>
                      <a:pt x="22" y="613"/>
                    </a:lnTo>
                    <a:lnTo>
                      <a:pt x="0" y="599"/>
                    </a:lnTo>
                    <a:lnTo>
                      <a:pt x="0" y="15"/>
                    </a:lnTo>
                    <a:lnTo>
                      <a:pt x="22" y="0"/>
                    </a:lnTo>
                    <a:close/>
                  </a:path>
                </a:pathLst>
              </a:custGeom>
              <a:solidFill>
                <a:srgbClr val="7BB24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88" name="Freeform 516"/>
              <p:cNvSpPr>
                <a:spLocks/>
              </p:cNvSpPr>
              <p:nvPr/>
            </p:nvSpPr>
            <p:spPr bwMode="auto">
              <a:xfrm>
                <a:off x="1132" y="1228"/>
                <a:ext cx="6" cy="149"/>
              </a:xfrm>
              <a:custGeom>
                <a:avLst/>
                <a:gdLst/>
                <a:ahLst/>
                <a:cxnLst>
                  <a:cxn ang="0">
                    <a:pos x="24" y="0"/>
                  </a:cxn>
                  <a:cxn ang="0">
                    <a:pos x="24" y="598"/>
                  </a:cxn>
                  <a:cxn ang="0">
                    <a:pos x="0" y="585"/>
                  </a:cxn>
                  <a:cxn ang="0">
                    <a:pos x="0" y="13"/>
                  </a:cxn>
                  <a:cxn ang="0">
                    <a:pos x="24" y="0"/>
                  </a:cxn>
                </a:cxnLst>
                <a:rect l="0" t="0" r="r" b="b"/>
                <a:pathLst>
                  <a:path w="24" h="598">
                    <a:moveTo>
                      <a:pt x="24" y="0"/>
                    </a:moveTo>
                    <a:lnTo>
                      <a:pt x="24" y="598"/>
                    </a:lnTo>
                    <a:lnTo>
                      <a:pt x="0" y="585"/>
                    </a:lnTo>
                    <a:lnTo>
                      <a:pt x="0" y="13"/>
                    </a:lnTo>
                    <a:lnTo>
                      <a:pt x="24" y="0"/>
                    </a:lnTo>
                    <a:close/>
                  </a:path>
                </a:pathLst>
              </a:custGeom>
              <a:solidFill>
                <a:srgbClr val="79AD48"/>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89" name="Freeform 517"/>
              <p:cNvSpPr>
                <a:spLocks/>
              </p:cNvSpPr>
              <p:nvPr/>
            </p:nvSpPr>
            <p:spPr bwMode="auto">
              <a:xfrm>
                <a:off x="1130" y="1229"/>
                <a:ext cx="5" cy="147"/>
              </a:xfrm>
              <a:custGeom>
                <a:avLst/>
                <a:gdLst/>
                <a:ahLst/>
                <a:cxnLst>
                  <a:cxn ang="0">
                    <a:pos x="22" y="0"/>
                  </a:cxn>
                  <a:cxn ang="0">
                    <a:pos x="22" y="584"/>
                  </a:cxn>
                  <a:cxn ang="0">
                    <a:pos x="0" y="571"/>
                  </a:cxn>
                  <a:cxn ang="0">
                    <a:pos x="0" y="13"/>
                  </a:cxn>
                  <a:cxn ang="0">
                    <a:pos x="22" y="0"/>
                  </a:cxn>
                </a:cxnLst>
                <a:rect l="0" t="0" r="r" b="b"/>
                <a:pathLst>
                  <a:path w="22" h="584">
                    <a:moveTo>
                      <a:pt x="22" y="0"/>
                    </a:moveTo>
                    <a:lnTo>
                      <a:pt x="22" y="584"/>
                    </a:lnTo>
                    <a:lnTo>
                      <a:pt x="0" y="571"/>
                    </a:lnTo>
                    <a:lnTo>
                      <a:pt x="0" y="13"/>
                    </a:lnTo>
                    <a:lnTo>
                      <a:pt x="22" y="0"/>
                    </a:lnTo>
                    <a:close/>
                  </a:path>
                </a:pathLst>
              </a:custGeom>
              <a:solidFill>
                <a:srgbClr val="77A94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90" name="Freeform 518"/>
              <p:cNvSpPr>
                <a:spLocks/>
              </p:cNvSpPr>
              <p:nvPr/>
            </p:nvSpPr>
            <p:spPr bwMode="auto">
              <a:xfrm>
                <a:off x="1127" y="1231"/>
                <a:ext cx="5" cy="143"/>
              </a:xfrm>
              <a:custGeom>
                <a:avLst/>
                <a:gdLst/>
                <a:ahLst/>
                <a:cxnLst>
                  <a:cxn ang="0">
                    <a:pos x="22" y="0"/>
                  </a:cxn>
                  <a:cxn ang="0">
                    <a:pos x="22" y="572"/>
                  </a:cxn>
                  <a:cxn ang="0">
                    <a:pos x="0" y="558"/>
                  </a:cxn>
                  <a:cxn ang="0">
                    <a:pos x="0" y="13"/>
                  </a:cxn>
                  <a:cxn ang="0">
                    <a:pos x="22" y="0"/>
                  </a:cxn>
                </a:cxnLst>
                <a:rect l="0" t="0" r="r" b="b"/>
                <a:pathLst>
                  <a:path w="22" h="572">
                    <a:moveTo>
                      <a:pt x="22" y="0"/>
                    </a:moveTo>
                    <a:lnTo>
                      <a:pt x="22" y="572"/>
                    </a:lnTo>
                    <a:lnTo>
                      <a:pt x="0" y="558"/>
                    </a:lnTo>
                    <a:lnTo>
                      <a:pt x="0" y="13"/>
                    </a:lnTo>
                    <a:lnTo>
                      <a:pt x="22" y="0"/>
                    </a:lnTo>
                    <a:close/>
                  </a:path>
                </a:pathLst>
              </a:custGeom>
              <a:solidFill>
                <a:srgbClr val="75A55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91" name="Freeform 519"/>
              <p:cNvSpPr>
                <a:spLocks/>
              </p:cNvSpPr>
              <p:nvPr/>
            </p:nvSpPr>
            <p:spPr bwMode="auto">
              <a:xfrm>
                <a:off x="1124" y="1233"/>
                <a:ext cx="6" cy="139"/>
              </a:xfrm>
              <a:custGeom>
                <a:avLst/>
                <a:gdLst/>
                <a:ahLst/>
                <a:cxnLst>
                  <a:cxn ang="0">
                    <a:pos x="24" y="0"/>
                  </a:cxn>
                  <a:cxn ang="0">
                    <a:pos x="24" y="558"/>
                  </a:cxn>
                  <a:cxn ang="0">
                    <a:pos x="0" y="544"/>
                  </a:cxn>
                  <a:cxn ang="0">
                    <a:pos x="0" y="13"/>
                  </a:cxn>
                  <a:cxn ang="0">
                    <a:pos x="24" y="0"/>
                  </a:cxn>
                </a:cxnLst>
                <a:rect l="0" t="0" r="r" b="b"/>
                <a:pathLst>
                  <a:path w="24" h="558">
                    <a:moveTo>
                      <a:pt x="24" y="0"/>
                    </a:moveTo>
                    <a:lnTo>
                      <a:pt x="24" y="558"/>
                    </a:lnTo>
                    <a:lnTo>
                      <a:pt x="0" y="544"/>
                    </a:lnTo>
                    <a:lnTo>
                      <a:pt x="0" y="13"/>
                    </a:lnTo>
                    <a:lnTo>
                      <a:pt x="24" y="0"/>
                    </a:lnTo>
                    <a:close/>
                  </a:path>
                </a:pathLst>
              </a:custGeom>
              <a:solidFill>
                <a:srgbClr val="74A25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92" name="Freeform 520"/>
              <p:cNvSpPr>
                <a:spLocks/>
              </p:cNvSpPr>
              <p:nvPr/>
            </p:nvSpPr>
            <p:spPr bwMode="auto">
              <a:xfrm>
                <a:off x="1121" y="1234"/>
                <a:ext cx="6" cy="136"/>
              </a:xfrm>
              <a:custGeom>
                <a:avLst/>
                <a:gdLst/>
                <a:ahLst/>
                <a:cxnLst>
                  <a:cxn ang="0">
                    <a:pos x="22" y="0"/>
                  </a:cxn>
                  <a:cxn ang="0">
                    <a:pos x="22" y="545"/>
                  </a:cxn>
                  <a:cxn ang="0">
                    <a:pos x="0" y="531"/>
                  </a:cxn>
                  <a:cxn ang="0">
                    <a:pos x="0" y="14"/>
                  </a:cxn>
                  <a:cxn ang="0">
                    <a:pos x="22" y="0"/>
                  </a:cxn>
                </a:cxnLst>
                <a:rect l="0" t="0" r="r" b="b"/>
                <a:pathLst>
                  <a:path w="22" h="545">
                    <a:moveTo>
                      <a:pt x="22" y="0"/>
                    </a:moveTo>
                    <a:lnTo>
                      <a:pt x="22" y="545"/>
                    </a:lnTo>
                    <a:lnTo>
                      <a:pt x="0" y="531"/>
                    </a:lnTo>
                    <a:lnTo>
                      <a:pt x="0" y="14"/>
                    </a:lnTo>
                    <a:lnTo>
                      <a:pt x="22" y="0"/>
                    </a:lnTo>
                    <a:close/>
                  </a:path>
                </a:pathLst>
              </a:custGeom>
              <a:solidFill>
                <a:srgbClr val="719E5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93" name="Freeform 521"/>
              <p:cNvSpPr>
                <a:spLocks/>
              </p:cNvSpPr>
              <p:nvPr/>
            </p:nvSpPr>
            <p:spPr bwMode="auto">
              <a:xfrm>
                <a:off x="1118" y="1236"/>
                <a:ext cx="6" cy="133"/>
              </a:xfrm>
              <a:custGeom>
                <a:avLst/>
                <a:gdLst/>
                <a:ahLst/>
                <a:cxnLst>
                  <a:cxn ang="0">
                    <a:pos x="22" y="0"/>
                  </a:cxn>
                  <a:cxn ang="0">
                    <a:pos x="22" y="531"/>
                  </a:cxn>
                  <a:cxn ang="0">
                    <a:pos x="0" y="518"/>
                  </a:cxn>
                  <a:cxn ang="0">
                    <a:pos x="0" y="13"/>
                  </a:cxn>
                  <a:cxn ang="0">
                    <a:pos x="22" y="0"/>
                  </a:cxn>
                </a:cxnLst>
                <a:rect l="0" t="0" r="r" b="b"/>
                <a:pathLst>
                  <a:path w="22" h="531">
                    <a:moveTo>
                      <a:pt x="22" y="0"/>
                    </a:moveTo>
                    <a:lnTo>
                      <a:pt x="22" y="531"/>
                    </a:lnTo>
                    <a:lnTo>
                      <a:pt x="0" y="518"/>
                    </a:lnTo>
                    <a:lnTo>
                      <a:pt x="0" y="13"/>
                    </a:lnTo>
                    <a:lnTo>
                      <a:pt x="22" y="0"/>
                    </a:lnTo>
                    <a:close/>
                  </a:path>
                </a:pathLst>
              </a:custGeom>
              <a:solidFill>
                <a:srgbClr val="6F995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94" name="Freeform 522"/>
              <p:cNvSpPr>
                <a:spLocks/>
              </p:cNvSpPr>
              <p:nvPr/>
            </p:nvSpPr>
            <p:spPr bwMode="auto">
              <a:xfrm>
                <a:off x="1115" y="1238"/>
                <a:ext cx="6" cy="129"/>
              </a:xfrm>
              <a:custGeom>
                <a:avLst/>
                <a:gdLst/>
                <a:ahLst/>
                <a:cxnLst>
                  <a:cxn ang="0">
                    <a:pos x="24" y="0"/>
                  </a:cxn>
                  <a:cxn ang="0">
                    <a:pos x="24" y="517"/>
                  </a:cxn>
                  <a:cxn ang="0">
                    <a:pos x="0" y="504"/>
                  </a:cxn>
                  <a:cxn ang="0">
                    <a:pos x="0" y="13"/>
                  </a:cxn>
                  <a:cxn ang="0">
                    <a:pos x="24" y="0"/>
                  </a:cxn>
                </a:cxnLst>
                <a:rect l="0" t="0" r="r" b="b"/>
                <a:pathLst>
                  <a:path w="24" h="517">
                    <a:moveTo>
                      <a:pt x="24" y="0"/>
                    </a:moveTo>
                    <a:lnTo>
                      <a:pt x="24" y="517"/>
                    </a:lnTo>
                    <a:lnTo>
                      <a:pt x="0" y="504"/>
                    </a:lnTo>
                    <a:lnTo>
                      <a:pt x="0" y="13"/>
                    </a:lnTo>
                    <a:lnTo>
                      <a:pt x="24" y="0"/>
                    </a:lnTo>
                    <a:close/>
                  </a:path>
                </a:pathLst>
              </a:custGeom>
              <a:solidFill>
                <a:srgbClr val="6D965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95" name="Freeform 523"/>
              <p:cNvSpPr>
                <a:spLocks/>
              </p:cNvSpPr>
              <p:nvPr/>
            </p:nvSpPr>
            <p:spPr bwMode="auto">
              <a:xfrm>
                <a:off x="1113" y="1239"/>
                <a:ext cx="5" cy="126"/>
              </a:xfrm>
              <a:custGeom>
                <a:avLst/>
                <a:gdLst/>
                <a:ahLst/>
                <a:cxnLst>
                  <a:cxn ang="0">
                    <a:pos x="22" y="0"/>
                  </a:cxn>
                  <a:cxn ang="0">
                    <a:pos x="22" y="505"/>
                  </a:cxn>
                  <a:cxn ang="0">
                    <a:pos x="0" y="492"/>
                  </a:cxn>
                  <a:cxn ang="0">
                    <a:pos x="0" y="13"/>
                  </a:cxn>
                  <a:cxn ang="0">
                    <a:pos x="22" y="0"/>
                  </a:cxn>
                </a:cxnLst>
                <a:rect l="0" t="0" r="r" b="b"/>
                <a:pathLst>
                  <a:path w="22" h="505">
                    <a:moveTo>
                      <a:pt x="22" y="0"/>
                    </a:moveTo>
                    <a:lnTo>
                      <a:pt x="22" y="505"/>
                    </a:lnTo>
                    <a:lnTo>
                      <a:pt x="0" y="492"/>
                    </a:lnTo>
                    <a:lnTo>
                      <a:pt x="0" y="13"/>
                    </a:lnTo>
                    <a:lnTo>
                      <a:pt x="22" y="0"/>
                    </a:lnTo>
                    <a:close/>
                  </a:path>
                </a:pathLst>
              </a:custGeom>
              <a:solidFill>
                <a:srgbClr val="6B925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96" name="Freeform 524"/>
              <p:cNvSpPr>
                <a:spLocks/>
              </p:cNvSpPr>
              <p:nvPr/>
            </p:nvSpPr>
            <p:spPr bwMode="auto">
              <a:xfrm>
                <a:off x="1110" y="1241"/>
                <a:ext cx="5" cy="123"/>
              </a:xfrm>
              <a:custGeom>
                <a:avLst/>
                <a:gdLst/>
                <a:ahLst/>
                <a:cxnLst>
                  <a:cxn ang="0">
                    <a:pos x="22" y="0"/>
                  </a:cxn>
                  <a:cxn ang="0">
                    <a:pos x="22" y="491"/>
                  </a:cxn>
                  <a:cxn ang="0">
                    <a:pos x="0" y="478"/>
                  </a:cxn>
                  <a:cxn ang="0">
                    <a:pos x="0" y="13"/>
                  </a:cxn>
                  <a:cxn ang="0">
                    <a:pos x="22" y="0"/>
                  </a:cxn>
                </a:cxnLst>
                <a:rect l="0" t="0" r="r" b="b"/>
                <a:pathLst>
                  <a:path w="22" h="491">
                    <a:moveTo>
                      <a:pt x="22" y="0"/>
                    </a:moveTo>
                    <a:lnTo>
                      <a:pt x="22" y="491"/>
                    </a:lnTo>
                    <a:lnTo>
                      <a:pt x="0" y="478"/>
                    </a:lnTo>
                    <a:lnTo>
                      <a:pt x="0" y="13"/>
                    </a:lnTo>
                    <a:lnTo>
                      <a:pt x="22" y="0"/>
                    </a:lnTo>
                    <a:close/>
                  </a:path>
                </a:pathLst>
              </a:custGeom>
              <a:solidFill>
                <a:srgbClr val="698F6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97" name="Freeform 525"/>
              <p:cNvSpPr>
                <a:spLocks/>
              </p:cNvSpPr>
              <p:nvPr/>
            </p:nvSpPr>
            <p:spPr bwMode="auto">
              <a:xfrm>
                <a:off x="1107" y="1243"/>
                <a:ext cx="6" cy="119"/>
              </a:xfrm>
              <a:custGeom>
                <a:avLst/>
                <a:gdLst/>
                <a:ahLst/>
                <a:cxnLst>
                  <a:cxn ang="0">
                    <a:pos x="24" y="0"/>
                  </a:cxn>
                  <a:cxn ang="0">
                    <a:pos x="24" y="479"/>
                  </a:cxn>
                  <a:cxn ang="0">
                    <a:pos x="0" y="466"/>
                  </a:cxn>
                  <a:cxn ang="0">
                    <a:pos x="0" y="13"/>
                  </a:cxn>
                  <a:cxn ang="0">
                    <a:pos x="24" y="0"/>
                  </a:cxn>
                </a:cxnLst>
                <a:rect l="0" t="0" r="r" b="b"/>
                <a:pathLst>
                  <a:path w="24" h="479">
                    <a:moveTo>
                      <a:pt x="24" y="0"/>
                    </a:moveTo>
                    <a:lnTo>
                      <a:pt x="24" y="479"/>
                    </a:lnTo>
                    <a:lnTo>
                      <a:pt x="0" y="466"/>
                    </a:lnTo>
                    <a:lnTo>
                      <a:pt x="0" y="13"/>
                    </a:lnTo>
                    <a:lnTo>
                      <a:pt x="24" y="0"/>
                    </a:lnTo>
                    <a:close/>
                  </a:path>
                </a:pathLst>
              </a:custGeom>
              <a:solidFill>
                <a:srgbClr val="678C6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98" name="Freeform 526"/>
              <p:cNvSpPr>
                <a:spLocks/>
              </p:cNvSpPr>
              <p:nvPr/>
            </p:nvSpPr>
            <p:spPr bwMode="auto">
              <a:xfrm>
                <a:off x="1104" y="1244"/>
                <a:ext cx="6" cy="117"/>
              </a:xfrm>
              <a:custGeom>
                <a:avLst/>
                <a:gdLst/>
                <a:ahLst/>
                <a:cxnLst>
                  <a:cxn ang="0">
                    <a:pos x="22" y="0"/>
                  </a:cxn>
                  <a:cxn ang="0">
                    <a:pos x="22" y="465"/>
                  </a:cxn>
                  <a:cxn ang="0">
                    <a:pos x="0" y="452"/>
                  </a:cxn>
                  <a:cxn ang="0">
                    <a:pos x="0" y="13"/>
                  </a:cxn>
                  <a:cxn ang="0">
                    <a:pos x="22" y="0"/>
                  </a:cxn>
                </a:cxnLst>
                <a:rect l="0" t="0" r="r" b="b"/>
                <a:pathLst>
                  <a:path w="22" h="465">
                    <a:moveTo>
                      <a:pt x="22" y="0"/>
                    </a:moveTo>
                    <a:lnTo>
                      <a:pt x="22" y="465"/>
                    </a:lnTo>
                    <a:lnTo>
                      <a:pt x="0" y="452"/>
                    </a:lnTo>
                    <a:lnTo>
                      <a:pt x="0" y="13"/>
                    </a:lnTo>
                    <a:lnTo>
                      <a:pt x="22" y="0"/>
                    </a:lnTo>
                    <a:close/>
                  </a:path>
                </a:pathLst>
              </a:custGeom>
              <a:solidFill>
                <a:srgbClr val="66886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599" name="Freeform 527"/>
              <p:cNvSpPr>
                <a:spLocks/>
              </p:cNvSpPr>
              <p:nvPr/>
            </p:nvSpPr>
            <p:spPr bwMode="auto">
              <a:xfrm>
                <a:off x="1101" y="1246"/>
                <a:ext cx="6" cy="113"/>
              </a:xfrm>
              <a:custGeom>
                <a:avLst/>
                <a:gdLst/>
                <a:ahLst/>
                <a:cxnLst>
                  <a:cxn ang="0">
                    <a:pos x="22" y="0"/>
                  </a:cxn>
                  <a:cxn ang="0">
                    <a:pos x="22" y="453"/>
                  </a:cxn>
                  <a:cxn ang="0">
                    <a:pos x="0" y="440"/>
                  </a:cxn>
                  <a:cxn ang="0">
                    <a:pos x="0" y="15"/>
                  </a:cxn>
                  <a:cxn ang="0">
                    <a:pos x="22" y="0"/>
                  </a:cxn>
                </a:cxnLst>
                <a:rect l="0" t="0" r="r" b="b"/>
                <a:pathLst>
                  <a:path w="22" h="453">
                    <a:moveTo>
                      <a:pt x="22" y="0"/>
                    </a:moveTo>
                    <a:lnTo>
                      <a:pt x="22" y="453"/>
                    </a:lnTo>
                    <a:lnTo>
                      <a:pt x="0" y="440"/>
                    </a:lnTo>
                    <a:lnTo>
                      <a:pt x="0" y="15"/>
                    </a:lnTo>
                    <a:lnTo>
                      <a:pt x="22" y="0"/>
                    </a:lnTo>
                    <a:close/>
                  </a:path>
                </a:pathLst>
              </a:custGeom>
              <a:solidFill>
                <a:srgbClr val="64846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00" name="Freeform 528"/>
              <p:cNvSpPr>
                <a:spLocks/>
              </p:cNvSpPr>
              <p:nvPr/>
            </p:nvSpPr>
            <p:spPr bwMode="auto">
              <a:xfrm>
                <a:off x="1098" y="1247"/>
                <a:ext cx="6" cy="110"/>
              </a:xfrm>
              <a:custGeom>
                <a:avLst/>
                <a:gdLst/>
                <a:ahLst/>
                <a:cxnLst>
                  <a:cxn ang="0">
                    <a:pos x="24" y="0"/>
                  </a:cxn>
                  <a:cxn ang="0">
                    <a:pos x="24" y="439"/>
                  </a:cxn>
                  <a:cxn ang="0">
                    <a:pos x="0" y="426"/>
                  </a:cxn>
                  <a:cxn ang="0">
                    <a:pos x="0" y="14"/>
                  </a:cxn>
                  <a:cxn ang="0">
                    <a:pos x="24" y="0"/>
                  </a:cxn>
                </a:cxnLst>
                <a:rect l="0" t="0" r="r" b="b"/>
                <a:pathLst>
                  <a:path w="24" h="439">
                    <a:moveTo>
                      <a:pt x="24" y="0"/>
                    </a:moveTo>
                    <a:lnTo>
                      <a:pt x="24" y="439"/>
                    </a:lnTo>
                    <a:lnTo>
                      <a:pt x="0" y="426"/>
                    </a:lnTo>
                    <a:lnTo>
                      <a:pt x="0" y="14"/>
                    </a:lnTo>
                    <a:lnTo>
                      <a:pt x="24" y="0"/>
                    </a:lnTo>
                    <a:close/>
                  </a:path>
                </a:pathLst>
              </a:custGeom>
              <a:solidFill>
                <a:srgbClr val="62816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01" name="Freeform 529"/>
              <p:cNvSpPr>
                <a:spLocks/>
              </p:cNvSpPr>
              <p:nvPr/>
            </p:nvSpPr>
            <p:spPr bwMode="auto">
              <a:xfrm>
                <a:off x="1096" y="1249"/>
                <a:ext cx="5" cy="107"/>
              </a:xfrm>
              <a:custGeom>
                <a:avLst/>
                <a:gdLst/>
                <a:ahLst/>
                <a:cxnLst>
                  <a:cxn ang="0">
                    <a:pos x="22" y="0"/>
                  </a:cxn>
                  <a:cxn ang="0">
                    <a:pos x="22" y="425"/>
                  </a:cxn>
                  <a:cxn ang="0">
                    <a:pos x="0" y="412"/>
                  </a:cxn>
                  <a:cxn ang="0">
                    <a:pos x="0" y="13"/>
                  </a:cxn>
                  <a:cxn ang="0">
                    <a:pos x="22" y="0"/>
                  </a:cxn>
                </a:cxnLst>
                <a:rect l="0" t="0" r="r" b="b"/>
                <a:pathLst>
                  <a:path w="22" h="425">
                    <a:moveTo>
                      <a:pt x="22" y="0"/>
                    </a:moveTo>
                    <a:lnTo>
                      <a:pt x="22" y="425"/>
                    </a:lnTo>
                    <a:lnTo>
                      <a:pt x="0" y="412"/>
                    </a:lnTo>
                    <a:lnTo>
                      <a:pt x="0" y="13"/>
                    </a:lnTo>
                    <a:lnTo>
                      <a:pt x="22" y="0"/>
                    </a:lnTo>
                    <a:close/>
                  </a:path>
                </a:pathLst>
              </a:custGeom>
              <a:solidFill>
                <a:srgbClr val="607E6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02" name="Freeform 530"/>
              <p:cNvSpPr>
                <a:spLocks/>
              </p:cNvSpPr>
              <p:nvPr/>
            </p:nvSpPr>
            <p:spPr bwMode="auto">
              <a:xfrm>
                <a:off x="1093" y="1251"/>
                <a:ext cx="5" cy="103"/>
              </a:xfrm>
              <a:custGeom>
                <a:avLst/>
                <a:gdLst/>
                <a:ahLst/>
                <a:cxnLst>
                  <a:cxn ang="0">
                    <a:pos x="22" y="0"/>
                  </a:cxn>
                  <a:cxn ang="0">
                    <a:pos x="22" y="412"/>
                  </a:cxn>
                  <a:cxn ang="0">
                    <a:pos x="0" y="398"/>
                  </a:cxn>
                  <a:cxn ang="0">
                    <a:pos x="0" y="13"/>
                  </a:cxn>
                  <a:cxn ang="0">
                    <a:pos x="22" y="0"/>
                  </a:cxn>
                </a:cxnLst>
                <a:rect l="0" t="0" r="r" b="b"/>
                <a:pathLst>
                  <a:path w="22" h="412">
                    <a:moveTo>
                      <a:pt x="22" y="0"/>
                    </a:moveTo>
                    <a:lnTo>
                      <a:pt x="22" y="412"/>
                    </a:lnTo>
                    <a:lnTo>
                      <a:pt x="0" y="398"/>
                    </a:lnTo>
                    <a:lnTo>
                      <a:pt x="0" y="13"/>
                    </a:lnTo>
                    <a:lnTo>
                      <a:pt x="22" y="0"/>
                    </a:lnTo>
                    <a:close/>
                  </a:path>
                </a:pathLst>
              </a:custGeom>
              <a:solidFill>
                <a:srgbClr val="5E7B6A"/>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03" name="Freeform 531"/>
              <p:cNvSpPr>
                <a:spLocks/>
              </p:cNvSpPr>
              <p:nvPr/>
            </p:nvSpPr>
            <p:spPr bwMode="auto">
              <a:xfrm>
                <a:off x="1090" y="1253"/>
                <a:ext cx="6" cy="99"/>
              </a:xfrm>
              <a:custGeom>
                <a:avLst/>
                <a:gdLst/>
                <a:ahLst/>
                <a:cxnLst>
                  <a:cxn ang="0">
                    <a:pos x="24" y="0"/>
                  </a:cxn>
                  <a:cxn ang="0">
                    <a:pos x="24" y="399"/>
                  </a:cxn>
                  <a:cxn ang="0">
                    <a:pos x="0" y="384"/>
                  </a:cxn>
                  <a:cxn ang="0">
                    <a:pos x="0" y="13"/>
                  </a:cxn>
                  <a:cxn ang="0">
                    <a:pos x="24" y="0"/>
                  </a:cxn>
                </a:cxnLst>
                <a:rect l="0" t="0" r="r" b="b"/>
                <a:pathLst>
                  <a:path w="24" h="399">
                    <a:moveTo>
                      <a:pt x="24" y="0"/>
                    </a:moveTo>
                    <a:lnTo>
                      <a:pt x="24" y="399"/>
                    </a:lnTo>
                    <a:lnTo>
                      <a:pt x="0" y="384"/>
                    </a:lnTo>
                    <a:lnTo>
                      <a:pt x="0" y="13"/>
                    </a:lnTo>
                    <a:lnTo>
                      <a:pt x="24" y="0"/>
                    </a:lnTo>
                    <a:close/>
                  </a:path>
                </a:pathLst>
              </a:custGeom>
              <a:solidFill>
                <a:srgbClr val="5C776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04" name="Freeform 532"/>
              <p:cNvSpPr>
                <a:spLocks/>
              </p:cNvSpPr>
              <p:nvPr/>
            </p:nvSpPr>
            <p:spPr bwMode="auto">
              <a:xfrm>
                <a:off x="1087" y="1254"/>
                <a:ext cx="6" cy="96"/>
              </a:xfrm>
              <a:custGeom>
                <a:avLst/>
                <a:gdLst/>
                <a:ahLst/>
                <a:cxnLst>
                  <a:cxn ang="0">
                    <a:pos x="22" y="0"/>
                  </a:cxn>
                  <a:cxn ang="0">
                    <a:pos x="22" y="385"/>
                  </a:cxn>
                  <a:cxn ang="0">
                    <a:pos x="0" y="372"/>
                  </a:cxn>
                  <a:cxn ang="0">
                    <a:pos x="0" y="13"/>
                  </a:cxn>
                  <a:cxn ang="0">
                    <a:pos x="22" y="0"/>
                  </a:cxn>
                </a:cxnLst>
                <a:rect l="0" t="0" r="r" b="b"/>
                <a:pathLst>
                  <a:path w="22" h="385">
                    <a:moveTo>
                      <a:pt x="22" y="0"/>
                    </a:moveTo>
                    <a:lnTo>
                      <a:pt x="22" y="385"/>
                    </a:lnTo>
                    <a:lnTo>
                      <a:pt x="0" y="372"/>
                    </a:lnTo>
                    <a:lnTo>
                      <a:pt x="0" y="13"/>
                    </a:lnTo>
                    <a:lnTo>
                      <a:pt x="22" y="0"/>
                    </a:lnTo>
                    <a:close/>
                  </a:path>
                </a:pathLst>
              </a:custGeom>
              <a:solidFill>
                <a:srgbClr val="5B746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05" name="Freeform 533"/>
              <p:cNvSpPr>
                <a:spLocks/>
              </p:cNvSpPr>
              <p:nvPr/>
            </p:nvSpPr>
            <p:spPr bwMode="auto">
              <a:xfrm>
                <a:off x="1084" y="1256"/>
                <a:ext cx="6" cy="93"/>
              </a:xfrm>
              <a:custGeom>
                <a:avLst/>
                <a:gdLst/>
                <a:ahLst/>
                <a:cxnLst>
                  <a:cxn ang="0">
                    <a:pos x="22" y="0"/>
                  </a:cxn>
                  <a:cxn ang="0">
                    <a:pos x="22" y="371"/>
                  </a:cxn>
                  <a:cxn ang="0">
                    <a:pos x="0" y="358"/>
                  </a:cxn>
                  <a:cxn ang="0">
                    <a:pos x="0" y="13"/>
                  </a:cxn>
                  <a:cxn ang="0">
                    <a:pos x="22" y="0"/>
                  </a:cxn>
                </a:cxnLst>
                <a:rect l="0" t="0" r="r" b="b"/>
                <a:pathLst>
                  <a:path w="22" h="371">
                    <a:moveTo>
                      <a:pt x="22" y="0"/>
                    </a:moveTo>
                    <a:lnTo>
                      <a:pt x="22" y="371"/>
                    </a:lnTo>
                    <a:lnTo>
                      <a:pt x="0" y="358"/>
                    </a:lnTo>
                    <a:lnTo>
                      <a:pt x="0" y="13"/>
                    </a:lnTo>
                    <a:lnTo>
                      <a:pt x="22" y="0"/>
                    </a:lnTo>
                    <a:close/>
                  </a:path>
                </a:pathLst>
              </a:custGeom>
              <a:solidFill>
                <a:srgbClr val="59716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06" name="Freeform 534"/>
              <p:cNvSpPr>
                <a:spLocks/>
              </p:cNvSpPr>
              <p:nvPr/>
            </p:nvSpPr>
            <p:spPr bwMode="auto">
              <a:xfrm>
                <a:off x="1081" y="1258"/>
                <a:ext cx="6" cy="89"/>
              </a:xfrm>
              <a:custGeom>
                <a:avLst/>
                <a:gdLst/>
                <a:ahLst/>
                <a:cxnLst>
                  <a:cxn ang="0">
                    <a:pos x="24" y="0"/>
                  </a:cxn>
                  <a:cxn ang="0">
                    <a:pos x="24" y="359"/>
                  </a:cxn>
                  <a:cxn ang="0">
                    <a:pos x="0" y="346"/>
                  </a:cxn>
                  <a:cxn ang="0">
                    <a:pos x="0" y="13"/>
                  </a:cxn>
                  <a:cxn ang="0">
                    <a:pos x="24" y="0"/>
                  </a:cxn>
                </a:cxnLst>
                <a:rect l="0" t="0" r="r" b="b"/>
                <a:pathLst>
                  <a:path w="24" h="359">
                    <a:moveTo>
                      <a:pt x="24" y="0"/>
                    </a:moveTo>
                    <a:lnTo>
                      <a:pt x="24" y="359"/>
                    </a:lnTo>
                    <a:lnTo>
                      <a:pt x="0" y="346"/>
                    </a:lnTo>
                    <a:lnTo>
                      <a:pt x="0" y="13"/>
                    </a:lnTo>
                    <a:lnTo>
                      <a:pt x="24" y="0"/>
                    </a:lnTo>
                    <a:close/>
                  </a:path>
                </a:pathLst>
              </a:custGeom>
              <a:solidFill>
                <a:srgbClr val="576E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07" name="Freeform 535"/>
              <p:cNvSpPr>
                <a:spLocks/>
              </p:cNvSpPr>
              <p:nvPr/>
            </p:nvSpPr>
            <p:spPr bwMode="auto">
              <a:xfrm>
                <a:off x="1079" y="1259"/>
                <a:ext cx="5" cy="87"/>
              </a:xfrm>
              <a:custGeom>
                <a:avLst/>
                <a:gdLst/>
                <a:ahLst/>
                <a:cxnLst>
                  <a:cxn ang="0">
                    <a:pos x="22" y="0"/>
                  </a:cxn>
                  <a:cxn ang="0">
                    <a:pos x="22" y="345"/>
                  </a:cxn>
                  <a:cxn ang="0">
                    <a:pos x="10" y="339"/>
                  </a:cxn>
                  <a:cxn ang="0">
                    <a:pos x="0" y="332"/>
                  </a:cxn>
                  <a:cxn ang="0">
                    <a:pos x="0" y="13"/>
                  </a:cxn>
                  <a:cxn ang="0">
                    <a:pos x="10" y="6"/>
                  </a:cxn>
                  <a:cxn ang="0">
                    <a:pos x="22" y="0"/>
                  </a:cxn>
                </a:cxnLst>
                <a:rect l="0" t="0" r="r" b="b"/>
                <a:pathLst>
                  <a:path w="22" h="345">
                    <a:moveTo>
                      <a:pt x="22" y="0"/>
                    </a:moveTo>
                    <a:lnTo>
                      <a:pt x="22" y="345"/>
                    </a:lnTo>
                    <a:lnTo>
                      <a:pt x="10" y="339"/>
                    </a:lnTo>
                    <a:lnTo>
                      <a:pt x="0" y="332"/>
                    </a:lnTo>
                    <a:lnTo>
                      <a:pt x="0" y="13"/>
                    </a:lnTo>
                    <a:lnTo>
                      <a:pt x="10" y="6"/>
                    </a:lnTo>
                    <a:lnTo>
                      <a:pt x="22" y="0"/>
                    </a:lnTo>
                    <a:close/>
                  </a:path>
                </a:pathLst>
              </a:custGeom>
              <a:solidFill>
                <a:srgbClr val="566B7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08" name="Freeform 536"/>
              <p:cNvSpPr>
                <a:spLocks/>
              </p:cNvSpPr>
              <p:nvPr/>
            </p:nvSpPr>
            <p:spPr bwMode="auto">
              <a:xfrm>
                <a:off x="1076" y="1261"/>
                <a:ext cx="5" cy="83"/>
              </a:xfrm>
              <a:custGeom>
                <a:avLst/>
                <a:gdLst/>
                <a:ahLst/>
                <a:cxnLst>
                  <a:cxn ang="0">
                    <a:pos x="22" y="0"/>
                  </a:cxn>
                  <a:cxn ang="0">
                    <a:pos x="22" y="333"/>
                  </a:cxn>
                  <a:cxn ang="0">
                    <a:pos x="22" y="333"/>
                  </a:cxn>
                  <a:cxn ang="0">
                    <a:pos x="0" y="320"/>
                  </a:cxn>
                  <a:cxn ang="0">
                    <a:pos x="0" y="13"/>
                  </a:cxn>
                  <a:cxn ang="0">
                    <a:pos x="22" y="0"/>
                  </a:cxn>
                  <a:cxn ang="0">
                    <a:pos x="22" y="0"/>
                  </a:cxn>
                </a:cxnLst>
                <a:rect l="0" t="0" r="r" b="b"/>
                <a:pathLst>
                  <a:path w="22" h="333">
                    <a:moveTo>
                      <a:pt x="22" y="0"/>
                    </a:moveTo>
                    <a:lnTo>
                      <a:pt x="22" y="333"/>
                    </a:lnTo>
                    <a:lnTo>
                      <a:pt x="22" y="333"/>
                    </a:lnTo>
                    <a:lnTo>
                      <a:pt x="0" y="320"/>
                    </a:lnTo>
                    <a:lnTo>
                      <a:pt x="0" y="13"/>
                    </a:lnTo>
                    <a:lnTo>
                      <a:pt x="22" y="0"/>
                    </a:lnTo>
                    <a:lnTo>
                      <a:pt x="22" y="0"/>
                    </a:lnTo>
                    <a:close/>
                  </a:path>
                </a:pathLst>
              </a:custGeom>
              <a:solidFill>
                <a:srgbClr val="5468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09" name="Freeform 537"/>
              <p:cNvSpPr>
                <a:spLocks/>
              </p:cNvSpPr>
              <p:nvPr/>
            </p:nvSpPr>
            <p:spPr bwMode="auto">
              <a:xfrm>
                <a:off x="1073" y="1262"/>
                <a:ext cx="6" cy="80"/>
              </a:xfrm>
              <a:custGeom>
                <a:avLst/>
                <a:gdLst/>
                <a:ahLst/>
                <a:cxnLst>
                  <a:cxn ang="0">
                    <a:pos x="24" y="0"/>
                  </a:cxn>
                  <a:cxn ang="0">
                    <a:pos x="24" y="319"/>
                  </a:cxn>
                  <a:cxn ang="0">
                    <a:pos x="0" y="306"/>
                  </a:cxn>
                  <a:cxn ang="0">
                    <a:pos x="0" y="13"/>
                  </a:cxn>
                  <a:cxn ang="0">
                    <a:pos x="24" y="0"/>
                  </a:cxn>
                </a:cxnLst>
                <a:rect l="0" t="0" r="r" b="b"/>
                <a:pathLst>
                  <a:path w="24" h="319">
                    <a:moveTo>
                      <a:pt x="24" y="0"/>
                    </a:moveTo>
                    <a:lnTo>
                      <a:pt x="24" y="319"/>
                    </a:lnTo>
                    <a:lnTo>
                      <a:pt x="0" y="306"/>
                    </a:lnTo>
                    <a:lnTo>
                      <a:pt x="0" y="13"/>
                    </a:lnTo>
                    <a:lnTo>
                      <a:pt x="24" y="0"/>
                    </a:lnTo>
                    <a:close/>
                  </a:path>
                </a:pathLst>
              </a:custGeom>
              <a:solidFill>
                <a:srgbClr val="5265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10" name="Freeform 538"/>
              <p:cNvSpPr>
                <a:spLocks/>
              </p:cNvSpPr>
              <p:nvPr/>
            </p:nvSpPr>
            <p:spPr bwMode="auto">
              <a:xfrm>
                <a:off x="1070" y="1264"/>
                <a:ext cx="6" cy="77"/>
              </a:xfrm>
              <a:custGeom>
                <a:avLst/>
                <a:gdLst/>
                <a:ahLst/>
                <a:cxnLst>
                  <a:cxn ang="0">
                    <a:pos x="22" y="0"/>
                  </a:cxn>
                  <a:cxn ang="0">
                    <a:pos x="22" y="307"/>
                  </a:cxn>
                  <a:cxn ang="0">
                    <a:pos x="0" y="293"/>
                  </a:cxn>
                  <a:cxn ang="0">
                    <a:pos x="0" y="14"/>
                  </a:cxn>
                  <a:cxn ang="0">
                    <a:pos x="22" y="0"/>
                  </a:cxn>
                </a:cxnLst>
                <a:rect l="0" t="0" r="r" b="b"/>
                <a:pathLst>
                  <a:path w="22" h="307">
                    <a:moveTo>
                      <a:pt x="22" y="0"/>
                    </a:moveTo>
                    <a:lnTo>
                      <a:pt x="22" y="307"/>
                    </a:lnTo>
                    <a:lnTo>
                      <a:pt x="0" y="293"/>
                    </a:lnTo>
                    <a:lnTo>
                      <a:pt x="0" y="14"/>
                    </a:lnTo>
                    <a:lnTo>
                      <a:pt x="22" y="0"/>
                    </a:lnTo>
                    <a:close/>
                  </a:path>
                </a:pathLst>
              </a:custGeom>
              <a:solidFill>
                <a:srgbClr val="5062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11" name="Freeform 539"/>
              <p:cNvSpPr>
                <a:spLocks/>
              </p:cNvSpPr>
              <p:nvPr/>
            </p:nvSpPr>
            <p:spPr bwMode="auto">
              <a:xfrm>
                <a:off x="1067" y="1266"/>
                <a:ext cx="6" cy="73"/>
              </a:xfrm>
              <a:custGeom>
                <a:avLst/>
                <a:gdLst/>
                <a:ahLst/>
                <a:cxnLst>
                  <a:cxn ang="0">
                    <a:pos x="22" y="0"/>
                  </a:cxn>
                  <a:cxn ang="0">
                    <a:pos x="22" y="293"/>
                  </a:cxn>
                  <a:cxn ang="0">
                    <a:pos x="0" y="280"/>
                  </a:cxn>
                  <a:cxn ang="0">
                    <a:pos x="0" y="14"/>
                  </a:cxn>
                  <a:cxn ang="0">
                    <a:pos x="22" y="0"/>
                  </a:cxn>
                </a:cxnLst>
                <a:rect l="0" t="0" r="r" b="b"/>
                <a:pathLst>
                  <a:path w="22" h="293">
                    <a:moveTo>
                      <a:pt x="22" y="0"/>
                    </a:moveTo>
                    <a:lnTo>
                      <a:pt x="22" y="293"/>
                    </a:lnTo>
                    <a:lnTo>
                      <a:pt x="0" y="280"/>
                    </a:lnTo>
                    <a:lnTo>
                      <a:pt x="0" y="14"/>
                    </a:lnTo>
                    <a:lnTo>
                      <a:pt x="22" y="0"/>
                    </a:lnTo>
                    <a:close/>
                  </a:path>
                </a:pathLst>
              </a:custGeom>
              <a:solidFill>
                <a:srgbClr val="4F60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12" name="Freeform 540"/>
              <p:cNvSpPr>
                <a:spLocks/>
              </p:cNvSpPr>
              <p:nvPr/>
            </p:nvSpPr>
            <p:spPr bwMode="auto">
              <a:xfrm>
                <a:off x="1064" y="1267"/>
                <a:ext cx="6" cy="70"/>
              </a:xfrm>
              <a:custGeom>
                <a:avLst/>
                <a:gdLst/>
                <a:ahLst/>
                <a:cxnLst>
                  <a:cxn ang="0">
                    <a:pos x="24" y="0"/>
                  </a:cxn>
                  <a:cxn ang="0">
                    <a:pos x="24" y="279"/>
                  </a:cxn>
                  <a:cxn ang="0">
                    <a:pos x="0" y="266"/>
                  </a:cxn>
                  <a:cxn ang="0">
                    <a:pos x="0" y="14"/>
                  </a:cxn>
                  <a:cxn ang="0">
                    <a:pos x="24" y="0"/>
                  </a:cxn>
                </a:cxnLst>
                <a:rect l="0" t="0" r="r" b="b"/>
                <a:pathLst>
                  <a:path w="24" h="279">
                    <a:moveTo>
                      <a:pt x="24" y="0"/>
                    </a:moveTo>
                    <a:lnTo>
                      <a:pt x="24" y="279"/>
                    </a:lnTo>
                    <a:lnTo>
                      <a:pt x="0" y="266"/>
                    </a:lnTo>
                    <a:lnTo>
                      <a:pt x="0" y="14"/>
                    </a:lnTo>
                    <a:lnTo>
                      <a:pt x="24" y="0"/>
                    </a:lnTo>
                    <a:close/>
                  </a:path>
                </a:pathLst>
              </a:custGeom>
              <a:solidFill>
                <a:srgbClr val="4D5D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13" name="Freeform 541"/>
              <p:cNvSpPr>
                <a:spLocks/>
              </p:cNvSpPr>
              <p:nvPr/>
            </p:nvSpPr>
            <p:spPr bwMode="auto">
              <a:xfrm>
                <a:off x="1062" y="1269"/>
                <a:ext cx="5" cy="67"/>
              </a:xfrm>
              <a:custGeom>
                <a:avLst/>
                <a:gdLst/>
                <a:ahLst/>
                <a:cxnLst>
                  <a:cxn ang="0">
                    <a:pos x="22" y="0"/>
                  </a:cxn>
                  <a:cxn ang="0">
                    <a:pos x="22" y="266"/>
                  </a:cxn>
                  <a:cxn ang="0">
                    <a:pos x="0" y="253"/>
                  </a:cxn>
                  <a:cxn ang="0">
                    <a:pos x="0" y="13"/>
                  </a:cxn>
                  <a:cxn ang="0">
                    <a:pos x="22" y="0"/>
                  </a:cxn>
                </a:cxnLst>
                <a:rect l="0" t="0" r="r" b="b"/>
                <a:pathLst>
                  <a:path w="22" h="266">
                    <a:moveTo>
                      <a:pt x="22" y="0"/>
                    </a:moveTo>
                    <a:lnTo>
                      <a:pt x="22" y="266"/>
                    </a:lnTo>
                    <a:lnTo>
                      <a:pt x="0" y="253"/>
                    </a:lnTo>
                    <a:lnTo>
                      <a:pt x="0" y="13"/>
                    </a:lnTo>
                    <a:lnTo>
                      <a:pt x="22" y="0"/>
                    </a:lnTo>
                    <a:close/>
                  </a:path>
                </a:pathLst>
              </a:custGeom>
              <a:solidFill>
                <a:srgbClr val="4C5A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14" name="Freeform 542"/>
              <p:cNvSpPr>
                <a:spLocks/>
              </p:cNvSpPr>
              <p:nvPr/>
            </p:nvSpPr>
            <p:spPr bwMode="auto">
              <a:xfrm>
                <a:off x="1059" y="1271"/>
                <a:ext cx="5" cy="63"/>
              </a:xfrm>
              <a:custGeom>
                <a:avLst/>
                <a:gdLst/>
                <a:ahLst/>
                <a:cxnLst>
                  <a:cxn ang="0">
                    <a:pos x="22" y="0"/>
                  </a:cxn>
                  <a:cxn ang="0">
                    <a:pos x="22" y="252"/>
                  </a:cxn>
                  <a:cxn ang="0">
                    <a:pos x="0" y="239"/>
                  </a:cxn>
                  <a:cxn ang="0">
                    <a:pos x="0" y="13"/>
                  </a:cxn>
                  <a:cxn ang="0">
                    <a:pos x="22" y="0"/>
                  </a:cxn>
                </a:cxnLst>
                <a:rect l="0" t="0" r="r" b="b"/>
                <a:pathLst>
                  <a:path w="22" h="252">
                    <a:moveTo>
                      <a:pt x="22" y="0"/>
                    </a:moveTo>
                    <a:lnTo>
                      <a:pt x="22" y="252"/>
                    </a:lnTo>
                    <a:lnTo>
                      <a:pt x="0" y="239"/>
                    </a:lnTo>
                    <a:lnTo>
                      <a:pt x="0" y="13"/>
                    </a:lnTo>
                    <a:lnTo>
                      <a:pt x="22" y="0"/>
                    </a:lnTo>
                    <a:close/>
                  </a:path>
                </a:pathLst>
              </a:custGeom>
              <a:solidFill>
                <a:srgbClr val="4A57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15" name="Freeform 543"/>
              <p:cNvSpPr>
                <a:spLocks/>
              </p:cNvSpPr>
              <p:nvPr/>
            </p:nvSpPr>
            <p:spPr bwMode="auto">
              <a:xfrm>
                <a:off x="1056" y="1273"/>
                <a:ext cx="6" cy="59"/>
              </a:xfrm>
              <a:custGeom>
                <a:avLst/>
                <a:gdLst/>
                <a:ahLst/>
                <a:cxnLst>
                  <a:cxn ang="0">
                    <a:pos x="24" y="0"/>
                  </a:cxn>
                  <a:cxn ang="0">
                    <a:pos x="24" y="240"/>
                  </a:cxn>
                  <a:cxn ang="0">
                    <a:pos x="0" y="225"/>
                  </a:cxn>
                  <a:cxn ang="0">
                    <a:pos x="0" y="14"/>
                  </a:cxn>
                  <a:cxn ang="0">
                    <a:pos x="24" y="0"/>
                  </a:cxn>
                </a:cxnLst>
                <a:rect l="0" t="0" r="r" b="b"/>
                <a:pathLst>
                  <a:path w="24" h="240">
                    <a:moveTo>
                      <a:pt x="24" y="0"/>
                    </a:moveTo>
                    <a:lnTo>
                      <a:pt x="24" y="240"/>
                    </a:lnTo>
                    <a:lnTo>
                      <a:pt x="0" y="225"/>
                    </a:lnTo>
                    <a:lnTo>
                      <a:pt x="0" y="14"/>
                    </a:lnTo>
                    <a:lnTo>
                      <a:pt x="24" y="0"/>
                    </a:lnTo>
                    <a:close/>
                  </a:path>
                </a:pathLst>
              </a:custGeom>
              <a:solidFill>
                <a:srgbClr val="485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16" name="Freeform 544"/>
              <p:cNvSpPr>
                <a:spLocks/>
              </p:cNvSpPr>
              <p:nvPr/>
            </p:nvSpPr>
            <p:spPr bwMode="auto">
              <a:xfrm>
                <a:off x="1053" y="1274"/>
                <a:ext cx="6" cy="57"/>
              </a:xfrm>
              <a:custGeom>
                <a:avLst/>
                <a:gdLst/>
                <a:ahLst/>
                <a:cxnLst>
                  <a:cxn ang="0">
                    <a:pos x="22" y="0"/>
                  </a:cxn>
                  <a:cxn ang="0">
                    <a:pos x="22" y="226"/>
                  </a:cxn>
                  <a:cxn ang="0">
                    <a:pos x="0" y="212"/>
                  </a:cxn>
                  <a:cxn ang="0">
                    <a:pos x="0" y="13"/>
                  </a:cxn>
                  <a:cxn ang="0">
                    <a:pos x="22" y="0"/>
                  </a:cxn>
                </a:cxnLst>
                <a:rect l="0" t="0" r="r" b="b"/>
                <a:pathLst>
                  <a:path w="22" h="226">
                    <a:moveTo>
                      <a:pt x="22" y="0"/>
                    </a:moveTo>
                    <a:lnTo>
                      <a:pt x="22" y="226"/>
                    </a:lnTo>
                    <a:lnTo>
                      <a:pt x="0" y="212"/>
                    </a:lnTo>
                    <a:lnTo>
                      <a:pt x="0" y="13"/>
                    </a:lnTo>
                    <a:lnTo>
                      <a:pt x="22" y="0"/>
                    </a:lnTo>
                    <a:close/>
                  </a:path>
                </a:pathLst>
              </a:custGeom>
              <a:solidFill>
                <a:srgbClr val="465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17" name="Freeform 545"/>
              <p:cNvSpPr>
                <a:spLocks/>
              </p:cNvSpPr>
              <p:nvPr/>
            </p:nvSpPr>
            <p:spPr bwMode="auto">
              <a:xfrm>
                <a:off x="1050" y="1276"/>
                <a:ext cx="6" cy="53"/>
              </a:xfrm>
              <a:custGeom>
                <a:avLst/>
                <a:gdLst/>
                <a:ahLst/>
                <a:cxnLst>
                  <a:cxn ang="0">
                    <a:pos x="22" y="0"/>
                  </a:cxn>
                  <a:cxn ang="0">
                    <a:pos x="22" y="211"/>
                  </a:cxn>
                  <a:cxn ang="0">
                    <a:pos x="0" y="198"/>
                  </a:cxn>
                  <a:cxn ang="0">
                    <a:pos x="0" y="13"/>
                  </a:cxn>
                  <a:cxn ang="0">
                    <a:pos x="22" y="0"/>
                  </a:cxn>
                </a:cxnLst>
                <a:rect l="0" t="0" r="r" b="b"/>
                <a:pathLst>
                  <a:path w="22" h="211">
                    <a:moveTo>
                      <a:pt x="22" y="0"/>
                    </a:moveTo>
                    <a:lnTo>
                      <a:pt x="22" y="211"/>
                    </a:lnTo>
                    <a:lnTo>
                      <a:pt x="0" y="198"/>
                    </a:lnTo>
                    <a:lnTo>
                      <a:pt x="0" y="13"/>
                    </a:lnTo>
                    <a:lnTo>
                      <a:pt x="22" y="0"/>
                    </a:lnTo>
                    <a:close/>
                  </a:path>
                </a:pathLst>
              </a:custGeom>
              <a:solidFill>
                <a:srgbClr val="454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18" name="Freeform 546"/>
              <p:cNvSpPr>
                <a:spLocks/>
              </p:cNvSpPr>
              <p:nvPr/>
            </p:nvSpPr>
            <p:spPr bwMode="auto">
              <a:xfrm>
                <a:off x="1047" y="1278"/>
                <a:ext cx="6" cy="49"/>
              </a:xfrm>
              <a:custGeom>
                <a:avLst/>
                <a:gdLst/>
                <a:ahLst/>
                <a:cxnLst>
                  <a:cxn ang="0">
                    <a:pos x="24" y="0"/>
                  </a:cxn>
                  <a:cxn ang="0">
                    <a:pos x="24" y="199"/>
                  </a:cxn>
                  <a:cxn ang="0">
                    <a:pos x="0" y="186"/>
                  </a:cxn>
                  <a:cxn ang="0">
                    <a:pos x="0" y="13"/>
                  </a:cxn>
                  <a:cxn ang="0">
                    <a:pos x="24" y="0"/>
                  </a:cxn>
                </a:cxnLst>
                <a:rect l="0" t="0" r="r" b="b"/>
                <a:pathLst>
                  <a:path w="24" h="199">
                    <a:moveTo>
                      <a:pt x="24" y="0"/>
                    </a:moveTo>
                    <a:lnTo>
                      <a:pt x="24" y="199"/>
                    </a:lnTo>
                    <a:lnTo>
                      <a:pt x="0" y="186"/>
                    </a:lnTo>
                    <a:lnTo>
                      <a:pt x="0" y="13"/>
                    </a:lnTo>
                    <a:lnTo>
                      <a:pt x="24" y="0"/>
                    </a:lnTo>
                    <a:close/>
                  </a:path>
                </a:pathLst>
              </a:custGeom>
              <a:solidFill>
                <a:srgbClr val="444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19" name="Freeform 547"/>
              <p:cNvSpPr>
                <a:spLocks/>
              </p:cNvSpPr>
              <p:nvPr/>
            </p:nvSpPr>
            <p:spPr bwMode="auto">
              <a:xfrm>
                <a:off x="1045" y="1279"/>
                <a:ext cx="5" cy="47"/>
              </a:xfrm>
              <a:custGeom>
                <a:avLst/>
                <a:gdLst/>
                <a:ahLst/>
                <a:cxnLst>
                  <a:cxn ang="0">
                    <a:pos x="22" y="0"/>
                  </a:cxn>
                  <a:cxn ang="0">
                    <a:pos x="22" y="185"/>
                  </a:cxn>
                  <a:cxn ang="0">
                    <a:pos x="0" y="172"/>
                  </a:cxn>
                  <a:cxn ang="0">
                    <a:pos x="0" y="13"/>
                  </a:cxn>
                  <a:cxn ang="0">
                    <a:pos x="22" y="0"/>
                  </a:cxn>
                </a:cxnLst>
                <a:rect l="0" t="0" r="r" b="b"/>
                <a:pathLst>
                  <a:path w="22" h="185">
                    <a:moveTo>
                      <a:pt x="22" y="0"/>
                    </a:moveTo>
                    <a:lnTo>
                      <a:pt x="22" y="185"/>
                    </a:lnTo>
                    <a:lnTo>
                      <a:pt x="0" y="172"/>
                    </a:lnTo>
                    <a:lnTo>
                      <a:pt x="0" y="13"/>
                    </a:lnTo>
                    <a:lnTo>
                      <a:pt x="22" y="0"/>
                    </a:lnTo>
                    <a:close/>
                  </a:path>
                </a:pathLst>
              </a:custGeom>
              <a:solidFill>
                <a:srgbClr val="424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20" name="Freeform 548"/>
              <p:cNvSpPr>
                <a:spLocks/>
              </p:cNvSpPr>
              <p:nvPr/>
            </p:nvSpPr>
            <p:spPr bwMode="auto">
              <a:xfrm>
                <a:off x="1042" y="1281"/>
                <a:ext cx="5" cy="43"/>
              </a:xfrm>
              <a:custGeom>
                <a:avLst/>
                <a:gdLst/>
                <a:ahLst/>
                <a:cxnLst>
                  <a:cxn ang="0">
                    <a:pos x="22" y="0"/>
                  </a:cxn>
                  <a:cxn ang="0">
                    <a:pos x="22" y="173"/>
                  </a:cxn>
                  <a:cxn ang="0">
                    <a:pos x="0" y="160"/>
                  </a:cxn>
                  <a:cxn ang="0">
                    <a:pos x="0" y="13"/>
                  </a:cxn>
                  <a:cxn ang="0">
                    <a:pos x="22" y="0"/>
                  </a:cxn>
                </a:cxnLst>
                <a:rect l="0" t="0" r="r" b="b"/>
                <a:pathLst>
                  <a:path w="22" h="173">
                    <a:moveTo>
                      <a:pt x="22" y="0"/>
                    </a:moveTo>
                    <a:lnTo>
                      <a:pt x="22" y="173"/>
                    </a:lnTo>
                    <a:lnTo>
                      <a:pt x="0" y="160"/>
                    </a:lnTo>
                    <a:lnTo>
                      <a:pt x="0" y="13"/>
                    </a:lnTo>
                    <a:lnTo>
                      <a:pt x="22" y="0"/>
                    </a:lnTo>
                    <a:close/>
                  </a:path>
                </a:pathLst>
              </a:custGeom>
              <a:solidFill>
                <a:srgbClr val="4145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21" name="Freeform 549"/>
              <p:cNvSpPr>
                <a:spLocks/>
              </p:cNvSpPr>
              <p:nvPr/>
            </p:nvSpPr>
            <p:spPr bwMode="auto">
              <a:xfrm>
                <a:off x="1039" y="1282"/>
                <a:ext cx="6" cy="40"/>
              </a:xfrm>
              <a:custGeom>
                <a:avLst/>
                <a:gdLst/>
                <a:ahLst/>
                <a:cxnLst>
                  <a:cxn ang="0">
                    <a:pos x="24" y="0"/>
                  </a:cxn>
                  <a:cxn ang="0">
                    <a:pos x="24" y="159"/>
                  </a:cxn>
                  <a:cxn ang="0">
                    <a:pos x="0" y="146"/>
                  </a:cxn>
                  <a:cxn ang="0">
                    <a:pos x="0" y="13"/>
                  </a:cxn>
                  <a:cxn ang="0">
                    <a:pos x="24" y="0"/>
                  </a:cxn>
                </a:cxnLst>
                <a:rect l="0" t="0" r="r" b="b"/>
                <a:pathLst>
                  <a:path w="24" h="159">
                    <a:moveTo>
                      <a:pt x="24" y="0"/>
                    </a:moveTo>
                    <a:lnTo>
                      <a:pt x="24" y="159"/>
                    </a:lnTo>
                    <a:lnTo>
                      <a:pt x="0" y="146"/>
                    </a:lnTo>
                    <a:lnTo>
                      <a:pt x="0" y="13"/>
                    </a:lnTo>
                    <a:lnTo>
                      <a:pt x="24" y="0"/>
                    </a:lnTo>
                    <a:close/>
                  </a:path>
                </a:pathLst>
              </a:custGeom>
              <a:solidFill>
                <a:srgbClr val="3F42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22" name="Freeform 550"/>
              <p:cNvSpPr>
                <a:spLocks/>
              </p:cNvSpPr>
              <p:nvPr/>
            </p:nvSpPr>
            <p:spPr bwMode="auto">
              <a:xfrm>
                <a:off x="1036" y="1284"/>
                <a:ext cx="6" cy="37"/>
              </a:xfrm>
              <a:custGeom>
                <a:avLst/>
                <a:gdLst/>
                <a:ahLst/>
                <a:cxnLst>
                  <a:cxn ang="0">
                    <a:pos x="22" y="0"/>
                  </a:cxn>
                  <a:cxn ang="0">
                    <a:pos x="22" y="147"/>
                  </a:cxn>
                  <a:cxn ang="0">
                    <a:pos x="0" y="134"/>
                  </a:cxn>
                  <a:cxn ang="0">
                    <a:pos x="0" y="13"/>
                  </a:cxn>
                  <a:cxn ang="0">
                    <a:pos x="22" y="0"/>
                  </a:cxn>
                </a:cxnLst>
                <a:rect l="0" t="0" r="r" b="b"/>
                <a:pathLst>
                  <a:path w="22" h="147">
                    <a:moveTo>
                      <a:pt x="22" y="0"/>
                    </a:moveTo>
                    <a:lnTo>
                      <a:pt x="22" y="147"/>
                    </a:lnTo>
                    <a:lnTo>
                      <a:pt x="0" y="134"/>
                    </a:lnTo>
                    <a:lnTo>
                      <a:pt x="0" y="13"/>
                    </a:lnTo>
                    <a:lnTo>
                      <a:pt x="22" y="0"/>
                    </a:lnTo>
                    <a:close/>
                  </a:path>
                </a:pathLst>
              </a:custGeom>
              <a:solidFill>
                <a:srgbClr val="3E3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23" name="Freeform 551"/>
              <p:cNvSpPr>
                <a:spLocks/>
              </p:cNvSpPr>
              <p:nvPr/>
            </p:nvSpPr>
            <p:spPr bwMode="auto">
              <a:xfrm>
                <a:off x="1033" y="1286"/>
                <a:ext cx="6" cy="33"/>
              </a:xfrm>
              <a:custGeom>
                <a:avLst/>
                <a:gdLst/>
                <a:ahLst/>
                <a:cxnLst>
                  <a:cxn ang="0">
                    <a:pos x="22" y="0"/>
                  </a:cxn>
                  <a:cxn ang="0">
                    <a:pos x="22" y="133"/>
                  </a:cxn>
                  <a:cxn ang="0">
                    <a:pos x="0" y="120"/>
                  </a:cxn>
                  <a:cxn ang="0">
                    <a:pos x="0" y="14"/>
                  </a:cxn>
                  <a:cxn ang="0">
                    <a:pos x="22" y="0"/>
                  </a:cxn>
                </a:cxnLst>
                <a:rect l="0" t="0" r="r" b="b"/>
                <a:pathLst>
                  <a:path w="22" h="133">
                    <a:moveTo>
                      <a:pt x="22" y="0"/>
                    </a:moveTo>
                    <a:lnTo>
                      <a:pt x="22" y="133"/>
                    </a:lnTo>
                    <a:lnTo>
                      <a:pt x="0" y="120"/>
                    </a:lnTo>
                    <a:lnTo>
                      <a:pt x="0" y="14"/>
                    </a:lnTo>
                    <a:lnTo>
                      <a:pt x="22" y="0"/>
                    </a:lnTo>
                    <a:close/>
                  </a:path>
                </a:pathLst>
              </a:custGeom>
              <a:solidFill>
                <a:srgbClr val="3C3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24" name="Freeform 552"/>
              <p:cNvSpPr>
                <a:spLocks/>
              </p:cNvSpPr>
              <p:nvPr/>
            </p:nvSpPr>
            <p:spPr bwMode="auto">
              <a:xfrm>
                <a:off x="1030" y="1287"/>
                <a:ext cx="6" cy="30"/>
              </a:xfrm>
              <a:custGeom>
                <a:avLst/>
                <a:gdLst/>
                <a:ahLst/>
                <a:cxnLst>
                  <a:cxn ang="0">
                    <a:pos x="24" y="0"/>
                  </a:cxn>
                  <a:cxn ang="0">
                    <a:pos x="24" y="121"/>
                  </a:cxn>
                  <a:cxn ang="0">
                    <a:pos x="0" y="108"/>
                  </a:cxn>
                  <a:cxn ang="0">
                    <a:pos x="0" y="15"/>
                  </a:cxn>
                  <a:cxn ang="0">
                    <a:pos x="24" y="0"/>
                  </a:cxn>
                </a:cxnLst>
                <a:rect l="0" t="0" r="r" b="b"/>
                <a:pathLst>
                  <a:path w="24" h="121">
                    <a:moveTo>
                      <a:pt x="24" y="0"/>
                    </a:moveTo>
                    <a:lnTo>
                      <a:pt x="24" y="121"/>
                    </a:lnTo>
                    <a:lnTo>
                      <a:pt x="0" y="108"/>
                    </a:lnTo>
                    <a:lnTo>
                      <a:pt x="0" y="15"/>
                    </a:lnTo>
                    <a:lnTo>
                      <a:pt x="24" y="0"/>
                    </a:lnTo>
                    <a:close/>
                  </a:path>
                </a:pathLst>
              </a:custGeom>
              <a:solidFill>
                <a:srgbClr val="393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25" name="Freeform 553"/>
              <p:cNvSpPr>
                <a:spLocks/>
              </p:cNvSpPr>
              <p:nvPr/>
            </p:nvSpPr>
            <p:spPr bwMode="auto">
              <a:xfrm>
                <a:off x="1028" y="1289"/>
                <a:ext cx="5" cy="27"/>
              </a:xfrm>
              <a:custGeom>
                <a:avLst/>
                <a:gdLst/>
                <a:ahLst/>
                <a:cxnLst>
                  <a:cxn ang="0">
                    <a:pos x="22" y="0"/>
                  </a:cxn>
                  <a:cxn ang="0">
                    <a:pos x="22" y="106"/>
                  </a:cxn>
                  <a:cxn ang="0">
                    <a:pos x="0" y="93"/>
                  </a:cxn>
                  <a:cxn ang="0">
                    <a:pos x="0" y="13"/>
                  </a:cxn>
                  <a:cxn ang="0">
                    <a:pos x="22" y="0"/>
                  </a:cxn>
                </a:cxnLst>
                <a:rect l="0" t="0" r="r" b="b"/>
                <a:pathLst>
                  <a:path w="22" h="106">
                    <a:moveTo>
                      <a:pt x="22" y="0"/>
                    </a:moveTo>
                    <a:lnTo>
                      <a:pt x="22" y="106"/>
                    </a:lnTo>
                    <a:lnTo>
                      <a:pt x="0" y="93"/>
                    </a:lnTo>
                    <a:lnTo>
                      <a:pt x="0" y="13"/>
                    </a:lnTo>
                    <a:lnTo>
                      <a:pt x="22" y="0"/>
                    </a:lnTo>
                    <a:close/>
                  </a:path>
                </a:pathLst>
              </a:custGeom>
              <a:solidFill>
                <a:srgbClr val="373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26" name="Freeform 554"/>
              <p:cNvSpPr>
                <a:spLocks/>
              </p:cNvSpPr>
              <p:nvPr/>
            </p:nvSpPr>
            <p:spPr bwMode="auto">
              <a:xfrm>
                <a:off x="1025" y="1291"/>
                <a:ext cx="5" cy="23"/>
              </a:xfrm>
              <a:custGeom>
                <a:avLst/>
                <a:gdLst/>
                <a:ahLst/>
                <a:cxnLst>
                  <a:cxn ang="0">
                    <a:pos x="22" y="0"/>
                  </a:cxn>
                  <a:cxn ang="0">
                    <a:pos x="22" y="93"/>
                  </a:cxn>
                  <a:cxn ang="0">
                    <a:pos x="0" y="80"/>
                  </a:cxn>
                  <a:cxn ang="0">
                    <a:pos x="0" y="13"/>
                  </a:cxn>
                  <a:cxn ang="0">
                    <a:pos x="22" y="0"/>
                  </a:cxn>
                </a:cxnLst>
                <a:rect l="0" t="0" r="r" b="b"/>
                <a:pathLst>
                  <a:path w="22" h="93">
                    <a:moveTo>
                      <a:pt x="22" y="0"/>
                    </a:moveTo>
                    <a:lnTo>
                      <a:pt x="22" y="93"/>
                    </a:lnTo>
                    <a:lnTo>
                      <a:pt x="0" y="80"/>
                    </a:lnTo>
                    <a:lnTo>
                      <a:pt x="0" y="13"/>
                    </a:lnTo>
                    <a:lnTo>
                      <a:pt x="22" y="0"/>
                    </a:lnTo>
                    <a:close/>
                  </a:path>
                </a:pathLst>
              </a:custGeom>
              <a:solidFill>
                <a:srgbClr val="363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27" name="Freeform 555"/>
              <p:cNvSpPr>
                <a:spLocks/>
              </p:cNvSpPr>
              <p:nvPr/>
            </p:nvSpPr>
            <p:spPr bwMode="auto">
              <a:xfrm>
                <a:off x="1022" y="1293"/>
                <a:ext cx="6" cy="20"/>
              </a:xfrm>
              <a:custGeom>
                <a:avLst/>
                <a:gdLst/>
                <a:ahLst/>
                <a:cxnLst>
                  <a:cxn ang="0">
                    <a:pos x="24" y="0"/>
                  </a:cxn>
                  <a:cxn ang="0">
                    <a:pos x="24" y="80"/>
                  </a:cxn>
                  <a:cxn ang="0">
                    <a:pos x="0" y="66"/>
                  </a:cxn>
                  <a:cxn ang="0">
                    <a:pos x="0" y="13"/>
                  </a:cxn>
                  <a:cxn ang="0">
                    <a:pos x="24" y="0"/>
                  </a:cxn>
                </a:cxnLst>
                <a:rect l="0" t="0" r="r" b="b"/>
                <a:pathLst>
                  <a:path w="24" h="80">
                    <a:moveTo>
                      <a:pt x="24" y="0"/>
                    </a:moveTo>
                    <a:lnTo>
                      <a:pt x="24" y="80"/>
                    </a:lnTo>
                    <a:lnTo>
                      <a:pt x="0" y="66"/>
                    </a:lnTo>
                    <a:lnTo>
                      <a:pt x="0" y="13"/>
                    </a:lnTo>
                    <a:lnTo>
                      <a:pt x="24" y="0"/>
                    </a:lnTo>
                    <a:close/>
                  </a:path>
                </a:pathLst>
              </a:custGeom>
              <a:solidFill>
                <a:srgbClr val="342D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28" name="Freeform 556"/>
              <p:cNvSpPr>
                <a:spLocks/>
              </p:cNvSpPr>
              <p:nvPr/>
            </p:nvSpPr>
            <p:spPr bwMode="auto">
              <a:xfrm>
                <a:off x="1019" y="1294"/>
                <a:ext cx="6" cy="17"/>
              </a:xfrm>
              <a:custGeom>
                <a:avLst/>
                <a:gdLst/>
                <a:ahLst/>
                <a:cxnLst>
                  <a:cxn ang="0">
                    <a:pos x="22" y="0"/>
                  </a:cxn>
                  <a:cxn ang="0">
                    <a:pos x="22" y="67"/>
                  </a:cxn>
                  <a:cxn ang="0">
                    <a:pos x="0" y="52"/>
                  </a:cxn>
                  <a:cxn ang="0">
                    <a:pos x="0" y="13"/>
                  </a:cxn>
                  <a:cxn ang="0">
                    <a:pos x="22" y="0"/>
                  </a:cxn>
                </a:cxnLst>
                <a:rect l="0" t="0" r="r" b="b"/>
                <a:pathLst>
                  <a:path w="22" h="67">
                    <a:moveTo>
                      <a:pt x="22" y="0"/>
                    </a:moveTo>
                    <a:lnTo>
                      <a:pt x="22" y="67"/>
                    </a:lnTo>
                    <a:lnTo>
                      <a:pt x="0" y="52"/>
                    </a:lnTo>
                    <a:lnTo>
                      <a:pt x="0" y="13"/>
                    </a:lnTo>
                    <a:lnTo>
                      <a:pt x="22" y="0"/>
                    </a:lnTo>
                    <a:close/>
                  </a:path>
                </a:pathLst>
              </a:custGeom>
              <a:solidFill>
                <a:srgbClr val="3328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29" name="Freeform 557"/>
              <p:cNvSpPr>
                <a:spLocks/>
              </p:cNvSpPr>
              <p:nvPr/>
            </p:nvSpPr>
            <p:spPr bwMode="auto">
              <a:xfrm>
                <a:off x="1016" y="1296"/>
                <a:ext cx="6" cy="13"/>
              </a:xfrm>
              <a:custGeom>
                <a:avLst/>
                <a:gdLst/>
                <a:ahLst/>
                <a:cxnLst>
                  <a:cxn ang="0">
                    <a:pos x="22" y="0"/>
                  </a:cxn>
                  <a:cxn ang="0">
                    <a:pos x="22" y="53"/>
                  </a:cxn>
                  <a:cxn ang="0">
                    <a:pos x="0" y="40"/>
                  </a:cxn>
                  <a:cxn ang="0">
                    <a:pos x="0" y="13"/>
                  </a:cxn>
                  <a:cxn ang="0">
                    <a:pos x="22" y="0"/>
                  </a:cxn>
                </a:cxnLst>
                <a:rect l="0" t="0" r="r" b="b"/>
                <a:pathLst>
                  <a:path w="22" h="53">
                    <a:moveTo>
                      <a:pt x="22" y="0"/>
                    </a:moveTo>
                    <a:lnTo>
                      <a:pt x="22" y="53"/>
                    </a:lnTo>
                    <a:lnTo>
                      <a:pt x="0" y="40"/>
                    </a:lnTo>
                    <a:lnTo>
                      <a:pt x="0" y="13"/>
                    </a:lnTo>
                    <a:lnTo>
                      <a:pt x="22" y="0"/>
                    </a:lnTo>
                    <a:close/>
                  </a:path>
                </a:pathLst>
              </a:custGeom>
              <a:solidFill>
                <a:srgbClr val="3124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30" name="Freeform 558"/>
              <p:cNvSpPr>
                <a:spLocks/>
              </p:cNvSpPr>
              <p:nvPr/>
            </p:nvSpPr>
            <p:spPr bwMode="auto">
              <a:xfrm>
                <a:off x="1013" y="1297"/>
                <a:ext cx="6" cy="10"/>
              </a:xfrm>
              <a:custGeom>
                <a:avLst/>
                <a:gdLst/>
                <a:ahLst/>
                <a:cxnLst>
                  <a:cxn ang="0">
                    <a:pos x="24" y="0"/>
                  </a:cxn>
                  <a:cxn ang="0">
                    <a:pos x="24" y="39"/>
                  </a:cxn>
                  <a:cxn ang="0">
                    <a:pos x="0" y="26"/>
                  </a:cxn>
                  <a:cxn ang="0">
                    <a:pos x="0" y="13"/>
                  </a:cxn>
                  <a:cxn ang="0">
                    <a:pos x="24" y="0"/>
                  </a:cxn>
                </a:cxnLst>
                <a:rect l="0" t="0" r="r" b="b"/>
                <a:pathLst>
                  <a:path w="24" h="39">
                    <a:moveTo>
                      <a:pt x="24" y="0"/>
                    </a:moveTo>
                    <a:lnTo>
                      <a:pt x="24" y="39"/>
                    </a:lnTo>
                    <a:lnTo>
                      <a:pt x="0" y="26"/>
                    </a:lnTo>
                    <a:lnTo>
                      <a:pt x="0" y="13"/>
                    </a:lnTo>
                    <a:lnTo>
                      <a:pt x="24" y="0"/>
                    </a:lnTo>
                    <a:close/>
                  </a:path>
                </a:pathLst>
              </a:custGeom>
              <a:solidFill>
                <a:srgbClr val="2F20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31" name="Freeform 559"/>
              <p:cNvSpPr>
                <a:spLocks/>
              </p:cNvSpPr>
              <p:nvPr/>
            </p:nvSpPr>
            <p:spPr bwMode="auto">
              <a:xfrm>
                <a:off x="1011" y="1299"/>
                <a:ext cx="5" cy="7"/>
              </a:xfrm>
              <a:custGeom>
                <a:avLst/>
                <a:gdLst/>
                <a:ahLst/>
                <a:cxnLst>
                  <a:cxn ang="0">
                    <a:pos x="22" y="0"/>
                  </a:cxn>
                  <a:cxn ang="0">
                    <a:pos x="22" y="27"/>
                  </a:cxn>
                  <a:cxn ang="0">
                    <a:pos x="0" y="14"/>
                  </a:cxn>
                  <a:cxn ang="0">
                    <a:pos x="0" y="14"/>
                  </a:cxn>
                  <a:cxn ang="0">
                    <a:pos x="22" y="0"/>
                  </a:cxn>
                </a:cxnLst>
                <a:rect l="0" t="0" r="r" b="b"/>
                <a:pathLst>
                  <a:path w="22" h="27">
                    <a:moveTo>
                      <a:pt x="22" y="0"/>
                    </a:moveTo>
                    <a:lnTo>
                      <a:pt x="22" y="27"/>
                    </a:lnTo>
                    <a:lnTo>
                      <a:pt x="0" y="14"/>
                    </a:lnTo>
                    <a:lnTo>
                      <a:pt x="0" y="14"/>
                    </a:lnTo>
                    <a:lnTo>
                      <a:pt x="22" y="0"/>
                    </a:lnTo>
                    <a:close/>
                  </a:path>
                </a:pathLst>
              </a:custGeom>
              <a:solidFill>
                <a:srgbClr val="2C1C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32" name="Freeform 560"/>
              <p:cNvSpPr>
                <a:spLocks/>
              </p:cNvSpPr>
              <p:nvPr/>
            </p:nvSpPr>
            <p:spPr bwMode="auto">
              <a:xfrm>
                <a:off x="1011" y="1301"/>
                <a:ext cx="2" cy="3"/>
              </a:xfrm>
              <a:custGeom>
                <a:avLst/>
                <a:gdLst/>
                <a:ahLst/>
                <a:cxnLst>
                  <a:cxn ang="0">
                    <a:pos x="10" y="0"/>
                  </a:cxn>
                  <a:cxn ang="0">
                    <a:pos x="10" y="13"/>
                  </a:cxn>
                  <a:cxn ang="0">
                    <a:pos x="0" y="7"/>
                  </a:cxn>
                  <a:cxn ang="0">
                    <a:pos x="10" y="0"/>
                  </a:cxn>
                </a:cxnLst>
                <a:rect l="0" t="0" r="r" b="b"/>
                <a:pathLst>
                  <a:path w="10" h="13">
                    <a:moveTo>
                      <a:pt x="10" y="0"/>
                    </a:moveTo>
                    <a:lnTo>
                      <a:pt x="10" y="13"/>
                    </a:lnTo>
                    <a:lnTo>
                      <a:pt x="0" y="7"/>
                    </a:lnTo>
                    <a:lnTo>
                      <a:pt x="10" y="0"/>
                    </a:lnTo>
                    <a:close/>
                  </a:path>
                </a:pathLst>
              </a:custGeom>
              <a:solidFill>
                <a:srgbClr val="2816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33" name="Rectangle 561"/>
              <p:cNvSpPr>
                <a:spLocks noChangeArrowheads="1"/>
              </p:cNvSpPr>
              <p:nvPr/>
            </p:nvSpPr>
            <p:spPr bwMode="auto">
              <a:xfrm>
                <a:off x="1011" y="1302"/>
                <a:ext cx="1" cy="1"/>
              </a:xfrm>
              <a:prstGeom prst="rect">
                <a:avLst/>
              </a:prstGeom>
              <a:solidFill>
                <a:srgbClr val="28166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34" name="Freeform 562"/>
              <p:cNvSpPr>
                <a:spLocks/>
              </p:cNvSpPr>
              <p:nvPr/>
            </p:nvSpPr>
            <p:spPr bwMode="auto">
              <a:xfrm>
                <a:off x="1011" y="1219"/>
                <a:ext cx="141" cy="166"/>
              </a:xfrm>
              <a:custGeom>
                <a:avLst/>
                <a:gdLst/>
                <a:ahLst/>
                <a:cxnLst>
                  <a:cxn ang="0">
                    <a:pos x="0" y="333"/>
                  </a:cxn>
                  <a:cxn ang="0">
                    <a:pos x="282" y="499"/>
                  </a:cxn>
                  <a:cxn ang="0">
                    <a:pos x="566" y="665"/>
                  </a:cxn>
                  <a:cxn ang="0">
                    <a:pos x="566" y="333"/>
                  </a:cxn>
                  <a:cxn ang="0">
                    <a:pos x="566" y="0"/>
                  </a:cxn>
                  <a:cxn ang="0">
                    <a:pos x="282" y="166"/>
                  </a:cxn>
                  <a:cxn ang="0">
                    <a:pos x="0" y="333"/>
                  </a:cxn>
                </a:cxnLst>
                <a:rect l="0" t="0" r="r" b="b"/>
                <a:pathLst>
                  <a:path w="566" h="665">
                    <a:moveTo>
                      <a:pt x="0" y="333"/>
                    </a:moveTo>
                    <a:lnTo>
                      <a:pt x="282" y="499"/>
                    </a:lnTo>
                    <a:lnTo>
                      <a:pt x="566" y="665"/>
                    </a:lnTo>
                    <a:lnTo>
                      <a:pt x="566" y="333"/>
                    </a:lnTo>
                    <a:lnTo>
                      <a:pt x="566" y="0"/>
                    </a:lnTo>
                    <a:lnTo>
                      <a:pt x="282" y="166"/>
                    </a:lnTo>
                    <a:lnTo>
                      <a:pt x="0" y="333"/>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35" name="Rectangle 563"/>
              <p:cNvSpPr>
                <a:spLocks noChangeArrowheads="1"/>
              </p:cNvSpPr>
              <p:nvPr/>
            </p:nvSpPr>
            <p:spPr bwMode="auto">
              <a:xfrm>
                <a:off x="1367" y="1086"/>
                <a:ext cx="377" cy="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800" dirty="0" smtClean="0">
                    <a:solidFill>
                      <a:srgbClr val="1F1A17"/>
                    </a:solidFill>
                    <a:latin typeface="Arial" pitchFamily="34" charset="0"/>
                  </a:rPr>
                  <a:t>3000 x12 bit</a:t>
                </a:r>
                <a:endParaRPr lang="en-US" dirty="0" smtClean="0">
                  <a:solidFill>
                    <a:prstClr val="black"/>
                  </a:solidFill>
                  <a:latin typeface="Arial" pitchFamily="34" charset="0"/>
                </a:endParaRPr>
              </a:p>
            </p:txBody>
          </p:sp>
          <p:sp>
            <p:nvSpPr>
              <p:cNvPr id="3636" name="Rectangle 564"/>
              <p:cNvSpPr>
                <a:spLocks noChangeArrowheads="1"/>
              </p:cNvSpPr>
              <p:nvPr/>
            </p:nvSpPr>
            <p:spPr bwMode="auto">
              <a:xfrm>
                <a:off x="1374" y="1158"/>
                <a:ext cx="363" cy="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800" dirty="0" smtClean="0">
                    <a:solidFill>
                      <a:srgbClr val="1F1A17"/>
                    </a:solidFill>
                    <a:latin typeface="Arial" pitchFamily="34" charset="0"/>
                  </a:rPr>
                  <a:t>per channel</a:t>
                </a:r>
                <a:endParaRPr lang="en-US" dirty="0" smtClean="0">
                  <a:solidFill>
                    <a:prstClr val="black"/>
                  </a:solidFill>
                  <a:latin typeface="Arial" pitchFamily="34" charset="0"/>
                </a:endParaRPr>
              </a:p>
            </p:txBody>
          </p:sp>
          <p:sp>
            <p:nvSpPr>
              <p:cNvPr id="3637" name="Line 565"/>
              <p:cNvSpPr>
                <a:spLocks noChangeShapeType="1"/>
              </p:cNvSpPr>
              <p:nvPr/>
            </p:nvSpPr>
            <p:spPr bwMode="auto">
              <a:xfrm flipH="1">
                <a:off x="1252" y="1449"/>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38" name="Line 566"/>
              <p:cNvSpPr>
                <a:spLocks noChangeShapeType="1"/>
              </p:cNvSpPr>
              <p:nvPr/>
            </p:nvSpPr>
            <p:spPr bwMode="auto">
              <a:xfrm flipH="1">
                <a:off x="1252" y="1432"/>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39" name="Line 567"/>
              <p:cNvSpPr>
                <a:spLocks noChangeShapeType="1"/>
              </p:cNvSpPr>
              <p:nvPr/>
            </p:nvSpPr>
            <p:spPr bwMode="auto">
              <a:xfrm flipH="1">
                <a:off x="1252" y="1415"/>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40" name="Line 568"/>
              <p:cNvSpPr>
                <a:spLocks noChangeShapeType="1"/>
              </p:cNvSpPr>
              <p:nvPr/>
            </p:nvSpPr>
            <p:spPr bwMode="auto">
              <a:xfrm flipH="1">
                <a:off x="1252" y="1399"/>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41" name="Line 569"/>
              <p:cNvSpPr>
                <a:spLocks noChangeShapeType="1"/>
              </p:cNvSpPr>
              <p:nvPr/>
            </p:nvSpPr>
            <p:spPr bwMode="auto">
              <a:xfrm flipH="1">
                <a:off x="1252" y="1517"/>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42" name="Line 570"/>
              <p:cNvSpPr>
                <a:spLocks noChangeShapeType="1"/>
              </p:cNvSpPr>
              <p:nvPr/>
            </p:nvSpPr>
            <p:spPr bwMode="auto">
              <a:xfrm flipH="1">
                <a:off x="1252" y="1500"/>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43" name="Line 571"/>
              <p:cNvSpPr>
                <a:spLocks noChangeShapeType="1"/>
              </p:cNvSpPr>
              <p:nvPr/>
            </p:nvSpPr>
            <p:spPr bwMode="auto">
              <a:xfrm flipH="1">
                <a:off x="1252" y="1483"/>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44" name="Line 572"/>
              <p:cNvSpPr>
                <a:spLocks noChangeShapeType="1"/>
              </p:cNvSpPr>
              <p:nvPr/>
            </p:nvSpPr>
            <p:spPr bwMode="auto">
              <a:xfrm flipH="1">
                <a:off x="1252" y="1466"/>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45" name="Line 573"/>
              <p:cNvSpPr>
                <a:spLocks noChangeShapeType="1"/>
              </p:cNvSpPr>
              <p:nvPr/>
            </p:nvSpPr>
            <p:spPr bwMode="auto">
              <a:xfrm flipH="1">
                <a:off x="1252" y="1584"/>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46" name="Line 574"/>
              <p:cNvSpPr>
                <a:spLocks noChangeShapeType="1"/>
              </p:cNvSpPr>
              <p:nvPr/>
            </p:nvSpPr>
            <p:spPr bwMode="auto">
              <a:xfrm flipH="1">
                <a:off x="1252" y="1567"/>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47" name="Line 575"/>
              <p:cNvSpPr>
                <a:spLocks noChangeShapeType="1"/>
              </p:cNvSpPr>
              <p:nvPr/>
            </p:nvSpPr>
            <p:spPr bwMode="auto">
              <a:xfrm flipH="1">
                <a:off x="1252" y="1550"/>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48" name="Line 576"/>
              <p:cNvSpPr>
                <a:spLocks noChangeShapeType="1"/>
              </p:cNvSpPr>
              <p:nvPr/>
            </p:nvSpPr>
            <p:spPr bwMode="auto">
              <a:xfrm flipH="1">
                <a:off x="1252" y="1533"/>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49" name="Line 577"/>
              <p:cNvSpPr>
                <a:spLocks noChangeShapeType="1"/>
              </p:cNvSpPr>
              <p:nvPr/>
            </p:nvSpPr>
            <p:spPr bwMode="auto">
              <a:xfrm flipH="1">
                <a:off x="1252" y="1635"/>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50" name="Line 578"/>
              <p:cNvSpPr>
                <a:spLocks noChangeShapeType="1"/>
              </p:cNvSpPr>
              <p:nvPr/>
            </p:nvSpPr>
            <p:spPr bwMode="auto">
              <a:xfrm flipH="1">
                <a:off x="1252" y="1618"/>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51" name="Line 579"/>
              <p:cNvSpPr>
                <a:spLocks noChangeShapeType="1"/>
              </p:cNvSpPr>
              <p:nvPr/>
            </p:nvSpPr>
            <p:spPr bwMode="auto">
              <a:xfrm flipH="1">
                <a:off x="1252" y="1601"/>
                <a:ext cx="63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52" name="Freeform 580"/>
              <p:cNvSpPr>
                <a:spLocks noEditPoints="1"/>
              </p:cNvSpPr>
              <p:nvPr/>
            </p:nvSpPr>
            <p:spPr bwMode="auto">
              <a:xfrm>
                <a:off x="1233" y="1243"/>
                <a:ext cx="140" cy="426"/>
              </a:xfrm>
              <a:custGeom>
                <a:avLst/>
                <a:gdLst/>
                <a:ahLst/>
                <a:cxnLst>
                  <a:cxn ang="0">
                    <a:pos x="0" y="0"/>
                  </a:cxn>
                  <a:cxn ang="0">
                    <a:pos x="559" y="0"/>
                  </a:cxn>
                  <a:cxn ang="0">
                    <a:pos x="559" y="34"/>
                  </a:cxn>
                  <a:cxn ang="0">
                    <a:pos x="0" y="34"/>
                  </a:cxn>
                  <a:cxn ang="0">
                    <a:pos x="0" y="0"/>
                  </a:cxn>
                  <a:cxn ang="0">
                    <a:pos x="559" y="1701"/>
                  </a:cxn>
                  <a:cxn ang="0">
                    <a:pos x="0" y="1701"/>
                  </a:cxn>
                  <a:cxn ang="0">
                    <a:pos x="0" y="1667"/>
                  </a:cxn>
                  <a:cxn ang="0">
                    <a:pos x="559" y="1667"/>
                  </a:cxn>
                  <a:cxn ang="0">
                    <a:pos x="559" y="1701"/>
                  </a:cxn>
                </a:cxnLst>
                <a:rect l="0" t="0" r="r" b="b"/>
                <a:pathLst>
                  <a:path w="559" h="1701">
                    <a:moveTo>
                      <a:pt x="0" y="0"/>
                    </a:moveTo>
                    <a:lnTo>
                      <a:pt x="559" y="0"/>
                    </a:lnTo>
                    <a:lnTo>
                      <a:pt x="559" y="34"/>
                    </a:lnTo>
                    <a:lnTo>
                      <a:pt x="0" y="34"/>
                    </a:lnTo>
                    <a:lnTo>
                      <a:pt x="0" y="0"/>
                    </a:lnTo>
                    <a:close/>
                    <a:moveTo>
                      <a:pt x="559" y="1701"/>
                    </a:moveTo>
                    <a:lnTo>
                      <a:pt x="0" y="1701"/>
                    </a:lnTo>
                    <a:lnTo>
                      <a:pt x="0" y="1667"/>
                    </a:lnTo>
                    <a:lnTo>
                      <a:pt x="559" y="1667"/>
                    </a:lnTo>
                    <a:lnTo>
                      <a:pt x="559" y="1701"/>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53" name="Freeform 581"/>
              <p:cNvSpPr>
                <a:spLocks noEditPoints="1"/>
              </p:cNvSpPr>
              <p:nvPr/>
            </p:nvSpPr>
            <p:spPr bwMode="auto">
              <a:xfrm>
                <a:off x="1233" y="1247"/>
                <a:ext cx="140" cy="417"/>
              </a:xfrm>
              <a:custGeom>
                <a:avLst/>
                <a:gdLst/>
                <a:ahLst/>
                <a:cxnLst>
                  <a:cxn ang="0">
                    <a:pos x="0" y="0"/>
                  </a:cxn>
                  <a:cxn ang="0">
                    <a:pos x="559" y="0"/>
                  </a:cxn>
                  <a:cxn ang="0">
                    <a:pos x="559" y="34"/>
                  </a:cxn>
                  <a:cxn ang="0">
                    <a:pos x="0" y="34"/>
                  </a:cxn>
                  <a:cxn ang="0">
                    <a:pos x="0" y="0"/>
                  </a:cxn>
                  <a:cxn ang="0">
                    <a:pos x="559" y="1667"/>
                  </a:cxn>
                  <a:cxn ang="0">
                    <a:pos x="0" y="1667"/>
                  </a:cxn>
                  <a:cxn ang="0">
                    <a:pos x="0" y="1633"/>
                  </a:cxn>
                  <a:cxn ang="0">
                    <a:pos x="559" y="1633"/>
                  </a:cxn>
                  <a:cxn ang="0">
                    <a:pos x="559" y="1667"/>
                  </a:cxn>
                </a:cxnLst>
                <a:rect l="0" t="0" r="r" b="b"/>
                <a:pathLst>
                  <a:path w="559" h="1667">
                    <a:moveTo>
                      <a:pt x="0" y="0"/>
                    </a:moveTo>
                    <a:lnTo>
                      <a:pt x="559" y="0"/>
                    </a:lnTo>
                    <a:lnTo>
                      <a:pt x="559" y="34"/>
                    </a:lnTo>
                    <a:lnTo>
                      <a:pt x="0" y="34"/>
                    </a:lnTo>
                    <a:lnTo>
                      <a:pt x="0" y="0"/>
                    </a:lnTo>
                    <a:close/>
                    <a:moveTo>
                      <a:pt x="559" y="1667"/>
                    </a:moveTo>
                    <a:lnTo>
                      <a:pt x="0" y="1667"/>
                    </a:lnTo>
                    <a:lnTo>
                      <a:pt x="0" y="1633"/>
                    </a:lnTo>
                    <a:lnTo>
                      <a:pt x="559" y="1633"/>
                    </a:lnTo>
                    <a:lnTo>
                      <a:pt x="559" y="1667"/>
                    </a:lnTo>
                    <a:close/>
                  </a:path>
                </a:pathLst>
              </a:custGeom>
              <a:solidFill>
                <a:srgbClr val="81BE2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54" name="Freeform 582"/>
              <p:cNvSpPr>
                <a:spLocks noEditPoints="1"/>
              </p:cNvSpPr>
              <p:nvPr/>
            </p:nvSpPr>
            <p:spPr bwMode="auto">
              <a:xfrm>
                <a:off x="1233" y="1252"/>
                <a:ext cx="140" cy="408"/>
              </a:xfrm>
              <a:custGeom>
                <a:avLst/>
                <a:gdLst/>
                <a:ahLst/>
                <a:cxnLst>
                  <a:cxn ang="0">
                    <a:pos x="0" y="0"/>
                  </a:cxn>
                  <a:cxn ang="0">
                    <a:pos x="559" y="0"/>
                  </a:cxn>
                  <a:cxn ang="0">
                    <a:pos x="559" y="34"/>
                  </a:cxn>
                  <a:cxn ang="0">
                    <a:pos x="0" y="34"/>
                  </a:cxn>
                  <a:cxn ang="0">
                    <a:pos x="0" y="0"/>
                  </a:cxn>
                  <a:cxn ang="0">
                    <a:pos x="559" y="1633"/>
                  </a:cxn>
                  <a:cxn ang="0">
                    <a:pos x="0" y="1633"/>
                  </a:cxn>
                  <a:cxn ang="0">
                    <a:pos x="0" y="1599"/>
                  </a:cxn>
                  <a:cxn ang="0">
                    <a:pos x="559" y="1599"/>
                  </a:cxn>
                  <a:cxn ang="0">
                    <a:pos x="559" y="1633"/>
                  </a:cxn>
                </a:cxnLst>
                <a:rect l="0" t="0" r="r" b="b"/>
                <a:pathLst>
                  <a:path w="559" h="1633">
                    <a:moveTo>
                      <a:pt x="0" y="0"/>
                    </a:moveTo>
                    <a:lnTo>
                      <a:pt x="559" y="0"/>
                    </a:lnTo>
                    <a:lnTo>
                      <a:pt x="559" y="34"/>
                    </a:lnTo>
                    <a:lnTo>
                      <a:pt x="0" y="34"/>
                    </a:lnTo>
                    <a:lnTo>
                      <a:pt x="0" y="0"/>
                    </a:lnTo>
                    <a:close/>
                    <a:moveTo>
                      <a:pt x="559" y="1633"/>
                    </a:moveTo>
                    <a:lnTo>
                      <a:pt x="0" y="1633"/>
                    </a:lnTo>
                    <a:lnTo>
                      <a:pt x="0" y="1599"/>
                    </a:lnTo>
                    <a:lnTo>
                      <a:pt x="559" y="1599"/>
                    </a:lnTo>
                    <a:lnTo>
                      <a:pt x="559" y="1633"/>
                    </a:lnTo>
                    <a:close/>
                  </a:path>
                </a:pathLst>
              </a:custGeom>
              <a:solidFill>
                <a:srgbClr val="7FBA3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55" name="Freeform 583"/>
              <p:cNvSpPr>
                <a:spLocks noEditPoints="1"/>
              </p:cNvSpPr>
              <p:nvPr/>
            </p:nvSpPr>
            <p:spPr bwMode="auto">
              <a:xfrm>
                <a:off x="1233" y="1256"/>
                <a:ext cx="140" cy="400"/>
              </a:xfrm>
              <a:custGeom>
                <a:avLst/>
                <a:gdLst/>
                <a:ahLst/>
                <a:cxnLst>
                  <a:cxn ang="0">
                    <a:pos x="0" y="0"/>
                  </a:cxn>
                  <a:cxn ang="0">
                    <a:pos x="559" y="0"/>
                  </a:cxn>
                  <a:cxn ang="0">
                    <a:pos x="559" y="34"/>
                  </a:cxn>
                  <a:cxn ang="0">
                    <a:pos x="0" y="34"/>
                  </a:cxn>
                  <a:cxn ang="0">
                    <a:pos x="0" y="0"/>
                  </a:cxn>
                  <a:cxn ang="0">
                    <a:pos x="559" y="1599"/>
                  </a:cxn>
                  <a:cxn ang="0">
                    <a:pos x="0" y="1599"/>
                  </a:cxn>
                  <a:cxn ang="0">
                    <a:pos x="0" y="1565"/>
                  </a:cxn>
                  <a:cxn ang="0">
                    <a:pos x="559" y="1565"/>
                  </a:cxn>
                  <a:cxn ang="0">
                    <a:pos x="559" y="1599"/>
                  </a:cxn>
                </a:cxnLst>
                <a:rect l="0" t="0" r="r" b="b"/>
                <a:pathLst>
                  <a:path w="559" h="1599">
                    <a:moveTo>
                      <a:pt x="0" y="0"/>
                    </a:moveTo>
                    <a:lnTo>
                      <a:pt x="559" y="0"/>
                    </a:lnTo>
                    <a:lnTo>
                      <a:pt x="559" y="34"/>
                    </a:lnTo>
                    <a:lnTo>
                      <a:pt x="0" y="34"/>
                    </a:lnTo>
                    <a:lnTo>
                      <a:pt x="0" y="0"/>
                    </a:lnTo>
                    <a:close/>
                    <a:moveTo>
                      <a:pt x="559" y="1599"/>
                    </a:moveTo>
                    <a:lnTo>
                      <a:pt x="0" y="1599"/>
                    </a:lnTo>
                    <a:lnTo>
                      <a:pt x="0" y="1565"/>
                    </a:lnTo>
                    <a:lnTo>
                      <a:pt x="559" y="1565"/>
                    </a:lnTo>
                    <a:lnTo>
                      <a:pt x="559" y="1599"/>
                    </a:lnTo>
                    <a:close/>
                  </a:path>
                </a:pathLst>
              </a:custGeom>
              <a:solidFill>
                <a:srgbClr val="7DB63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56" name="Freeform 584"/>
              <p:cNvSpPr>
                <a:spLocks noEditPoints="1"/>
              </p:cNvSpPr>
              <p:nvPr/>
            </p:nvSpPr>
            <p:spPr bwMode="auto">
              <a:xfrm>
                <a:off x="1233" y="1260"/>
                <a:ext cx="140" cy="392"/>
              </a:xfrm>
              <a:custGeom>
                <a:avLst/>
                <a:gdLst/>
                <a:ahLst/>
                <a:cxnLst>
                  <a:cxn ang="0">
                    <a:pos x="0" y="0"/>
                  </a:cxn>
                  <a:cxn ang="0">
                    <a:pos x="559" y="0"/>
                  </a:cxn>
                  <a:cxn ang="0">
                    <a:pos x="559" y="34"/>
                  </a:cxn>
                  <a:cxn ang="0">
                    <a:pos x="0" y="34"/>
                  </a:cxn>
                  <a:cxn ang="0">
                    <a:pos x="0" y="0"/>
                  </a:cxn>
                  <a:cxn ang="0">
                    <a:pos x="559" y="1565"/>
                  </a:cxn>
                  <a:cxn ang="0">
                    <a:pos x="0" y="1565"/>
                  </a:cxn>
                  <a:cxn ang="0">
                    <a:pos x="0" y="1531"/>
                  </a:cxn>
                  <a:cxn ang="0">
                    <a:pos x="559" y="1531"/>
                  </a:cxn>
                  <a:cxn ang="0">
                    <a:pos x="559" y="1565"/>
                  </a:cxn>
                </a:cxnLst>
                <a:rect l="0" t="0" r="r" b="b"/>
                <a:pathLst>
                  <a:path w="559" h="1565">
                    <a:moveTo>
                      <a:pt x="0" y="0"/>
                    </a:moveTo>
                    <a:lnTo>
                      <a:pt x="559" y="0"/>
                    </a:lnTo>
                    <a:lnTo>
                      <a:pt x="559" y="34"/>
                    </a:lnTo>
                    <a:lnTo>
                      <a:pt x="0" y="34"/>
                    </a:lnTo>
                    <a:lnTo>
                      <a:pt x="0" y="0"/>
                    </a:lnTo>
                    <a:close/>
                    <a:moveTo>
                      <a:pt x="559" y="1565"/>
                    </a:moveTo>
                    <a:lnTo>
                      <a:pt x="0" y="1565"/>
                    </a:lnTo>
                    <a:lnTo>
                      <a:pt x="0" y="1531"/>
                    </a:lnTo>
                    <a:lnTo>
                      <a:pt x="559" y="1531"/>
                    </a:lnTo>
                    <a:lnTo>
                      <a:pt x="559" y="1565"/>
                    </a:lnTo>
                    <a:close/>
                  </a:path>
                </a:pathLst>
              </a:custGeom>
              <a:solidFill>
                <a:srgbClr val="7BB24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57" name="Freeform 585"/>
              <p:cNvSpPr>
                <a:spLocks noEditPoints="1"/>
              </p:cNvSpPr>
              <p:nvPr/>
            </p:nvSpPr>
            <p:spPr bwMode="auto">
              <a:xfrm>
                <a:off x="1233" y="1264"/>
                <a:ext cx="140" cy="383"/>
              </a:xfrm>
              <a:custGeom>
                <a:avLst/>
                <a:gdLst/>
                <a:ahLst/>
                <a:cxnLst>
                  <a:cxn ang="0">
                    <a:pos x="0" y="0"/>
                  </a:cxn>
                  <a:cxn ang="0">
                    <a:pos x="559" y="0"/>
                  </a:cxn>
                  <a:cxn ang="0">
                    <a:pos x="559" y="34"/>
                  </a:cxn>
                  <a:cxn ang="0">
                    <a:pos x="0" y="34"/>
                  </a:cxn>
                  <a:cxn ang="0">
                    <a:pos x="0" y="0"/>
                  </a:cxn>
                  <a:cxn ang="0">
                    <a:pos x="559" y="1531"/>
                  </a:cxn>
                  <a:cxn ang="0">
                    <a:pos x="0" y="1531"/>
                  </a:cxn>
                  <a:cxn ang="0">
                    <a:pos x="0" y="1497"/>
                  </a:cxn>
                  <a:cxn ang="0">
                    <a:pos x="559" y="1497"/>
                  </a:cxn>
                  <a:cxn ang="0">
                    <a:pos x="559" y="1531"/>
                  </a:cxn>
                </a:cxnLst>
                <a:rect l="0" t="0" r="r" b="b"/>
                <a:pathLst>
                  <a:path w="559" h="1531">
                    <a:moveTo>
                      <a:pt x="0" y="0"/>
                    </a:moveTo>
                    <a:lnTo>
                      <a:pt x="559" y="0"/>
                    </a:lnTo>
                    <a:lnTo>
                      <a:pt x="559" y="34"/>
                    </a:lnTo>
                    <a:lnTo>
                      <a:pt x="0" y="34"/>
                    </a:lnTo>
                    <a:lnTo>
                      <a:pt x="0" y="0"/>
                    </a:lnTo>
                    <a:close/>
                    <a:moveTo>
                      <a:pt x="559" y="1531"/>
                    </a:moveTo>
                    <a:lnTo>
                      <a:pt x="0" y="1531"/>
                    </a:lnTo>
                    <a:lnTo>
                      <a:pt x="0" y="1497"/>
                    </a:lnTo>
                    <a:lnTo>
                      <a:pt x="559" y="1497"/>
                    </a:lnTo>
                    <a:lnTo>
                      <a:pt x="559" y="1531"/>
                    </a:lnTo>
                    <a:close/>
                  </a:path>
                </a:pathLst>
              </a:custGeom>
              <a:solidFill>
                <a:srgbClr val="79AD48"/>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58" name="Freeform 586"/>
              <p:cNvSpPr>
                <a:spLocks noEditPoints="1"/>
              </p:cNvSpPr>
              <p:nvPr/>
            </p:nvSpPr>
            <p:spPr bwMode="auto">
              <a:xfrm>
                <a:off x="1233" y="1269"/>
                <a:ext cx="140" cy="374"/>
              </a:xfrm>
              <a:custGeom>
                <a:avLst/>
                <a:gdLst/>
                <a:ahLst/>
                <a:cxnLst>
                  <a:cxn ang="0">
                    <a:pos x="0" y="0"/>
                  </a:cxn>
                  <a:cxn ang="0">
                    <a:pos x="559" y="0"/>
                  </a:cxn>
                  <a:cxn ang="0">
                    <a:pos x="559" y="34"/>
                  </a:cxn>
                  <a:cxn ang="0">
                    <a:pos x="0" y="34"/>
                  </a:cxn>
                  <a:cxn ang="0">
                    <a:pos x="0" y="0"/>
                  </a:cxn>
                  <a:cxn ang="0">
                    <a:pos x="559" y="1497"/>
                  </a:cxn>
                  <a:cxn ang="0">
                    <a:pos x="0" y="1497"/>
                  </a:cxn>
                  <a:cxn ang="0">
                    <a:pos x="0" y="1463"/>
                  </a:cxn>
                  <a:cxn ang="0">
                    <a:pos x="559" y="1463"/>
                  </a:cxn>
                  <a:cxn ang="0">
                    <a:pos x="559" y="1497"/>
                  </a:cxn>
                </a:cxnLst>
                <a:rect l="0" t="0" r="r" b="b"/>
                <a:pathLst>
                  <a:path w="559" h="1497">
                    <a:moveTo>
                      <a:pt x="0" y="0"/>
                    </a:moveTo>
                    <a:lnTo>
                      <a:pt x="559" y="0"/>
                    </a:lnTo>
                    <a:lnTo>
                      <a:pt x="559" y="34"/>
                    </a:lnTo>
                    <a:lnTo>
                      <a:pt x="0" y="34"/>
                    </a:lnTo>
                    <a:lnTo>
                      <a:pt x="0" y="0"/>
                    </a:lnTo>
                    <a:close/>
                    <a:moveTo>
                      <a:pt x="559" y="1497"/>
                    </a:moveTo>
                    <a:lnTo>
                      <a:pt x="0" y="1497"/>
                    </a:lnTo>
                    <a:lnTo>
                      <a:pt x="0" y="1463"/>
                    </a:lnTo>
                    <a:lnTo>
                      <a:pt x="559" y="1463"/>
                    </a:lnTo>
                    <a:lnTo>
                      <a:pt x="559" y="1497"/>
                    </a:lnTo>
                    <a:close/>
                  </a:path>
                </a:pathLst>
              </a:custGeom>
              <a:solidFill>
                <a:srgbClr val="77A94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59" name="Freeform 587"/>
              <p:cNvSpPr>
                <a:spLocks noEditPoints="1"/>
              </p:cNvSpPr>
              <p:nvPr/>
            </p:nvSpPr>
            <p:spPr bwMode="auto">
              <a:xfrm>
                <a:off x="1233" y="1273"/>
                <a:ext cx="140" cy="366"/>
              </a:xfrm>
              <a:custGeom>
                <a:avLst/>
                <a:gdLst/>
                <a:ahLst/>
                <a:cxnLst>
                  <a:cxn ang="0">
                    <a:pos x="0" y="0"/>
                  </a:cxn>
                  <a:cxn ang="0">
                    <a:pos x="559" y="0"/>
                  </a:cxn>
                  <a:cxn ang="0">
                    <a:pos x="559" y="34"/>
                  </a:cxn>
                  <a:cxn ang="0">
                    <a:pos x="0" y="34"/>
                  </a:cxn>
                  <a:cxn ang="0">
                    <a:pos x="0" y="0"/>
                  </a:cxn>
                  <a:cxn ang="0">
                    <a:pos x="559" y="1463"/>
                  </a:cxn>
                  <a:cxn ang="0">
                    <a:pos x="0" y="1463"/>
                  </a:cxn>
                  <a:cxn ang="0">
                    <a:pos x="0" y="1429"/>
                  </a:cxn>
                  <a:cxn ang="0">
                    <a:pos x="559" y="1429"/>
                  </a:cxn>
                  <a:cxn ang="0">
                    <a:pos x="559" y="1463"/>
                  </a:cxn>
                </a:cxnLst>
                <a:rect l="0" t="0" r="r" b="b"/>
                <a:pathLst>
                  <a:path w="559" h="1463">
                    <a:moveTo>
                      <a:pt x="0" y="0"/>
                    </a:moveTo>
                    <a:lnTo>
                      <a:pt x="559" y="0"/>
                    </a:lnTo>
                    <a:lnTo>
                      <a:pt x="559" y="34"/>
                    </a:lnTo>
                    <a:lnTo>
                      <a:pt x="0" y="34"/>
                    </a:lnTo>
                    <a:lnTo>
                      <a:pt x="0" y="0"/>
                    </a:lnTo>
                    <a:close/>
                    <a:moveTo>
                      <a:pt x="559" y="1463"/>
                    </a:moveTo>
                    <a:lnTo>
                      <a:pt x="0" y="1463"/>
                    </a:lnTo>
                    <a:lnTo>
                      <a:pt x="0" y="1429"/>
                    </a:lnTo>
                    <a:lnTo>
                      <a:pt x="559" y="1429"/>
                    </a:lnTo>
                    <a:lnTo>
                      <a:pt x="559" y="1463"/>
                    </a:lnTo>
                    <a:close/>
                  </a:path>
                </a:pathLst>
              </a:custGeom>
              <a:solidFill>
                <a:srgbClr val="75A55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60" name="Freeform 588"/>
              <p:cNvSpPr>
                <a:spLocks noEditPoints="1"/>
              </p:cNvSpPr>
              <p:nvPr/>
            </p:nvSpPr>
            <p:spPr bwMode="auto">
              <a:xfrm>
                <a:off x="1233" y="1277"/>
                <a:ext cx="140" cy="358"/>
              </a:xfrm>
              <a:custGeom>
                <a:avLst/>
                <a:gdLst/>
                <a:ahLst/>
                <a:cxnLst>
                  <a:cxn ang="0">
                    <a:pos x="0" y="0"/>
                  </a:cxn>
                  <a:cxn ang="0">
                    <a:pos x="559" y="0"/>
                  </a:cxn>
                  <a:cxn ang="0">
                    <a:pos x="559" y="34"/>
                  </a:cxn>
                  <a:cxn ang="0">
                    <a:pos x="0" y="34"/>
                  </a:cxn>
                  <a:cxn ang="0">
                    <a:pos x="0" y="0"/>
                  </a:cxn>
                  <a:cxn ang="0">
                    <a:pos x="559" y="1429"/>
                  </a:cxn>
                  <a:cxn ang="0">
                    <a:pos x="0" y="1429"/>
                  </a:cxn>
                  <a:cxn ang="0">
                    <a:pos x="0" y="1395"/>
                  </a:cxn>
                  <a:cxn ang="0">
                    <a:pos x="559" y="1395"/>
                  </a:cxn>
                  <a:cxn ang="0">
                    <a:pos x="559" y="1429"/>
                  </a:cxn>
                </a:cxnLst>
                <a:rect l="0" t="0" r="r" b="b"/>
                <a:pathLst>
                  <a:path w="559" h="1429">
                    <a:moveTo>
                      <a:pt x="0" y="0"/>
                    </a:moveTo>
                    <a:lnTo>
                      <a:pt x="559" y="0"/>
                    </a:lnTo>
                    <a:lnTo>
                      <a:pt x="559" y="34"/>
                    </a:lnTo>
                    <a:lnTo>
                      <a:pt x="0" y="34"/>
                    </a:lnTo>
                    <a:lnTo>
                      <a:pt x="0" y="0"/>
                    </a:lnTo>
                    <a:close/>
                    <a:moveTo>
                      <a:pt x="559" y="1429"/>
                    </a:moveTo>
                    <a:lnTo>
                      <a:pt x="0" y="1429"/>
                    </a:lnTo>
                    <a:lnTo>
                      <a:pt x="0" y="1395"/>
                    </a:lnTo>
                    <a:lnTo>
                      <a:pt x="559" y="1395"/>
                    </a:lnTo>
                    <a:lnTo>
                      <a:pt x="559" y="1429"/>
                    </a:lnTo>
                    <a:close/>
                  </a:path>
                </a:pathLst>
              </a:custGeom>
              <a:solidFill>
                <a:srgbClr val="74A25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61" name="Freeform 589"/>
              <p:cNvSpPr>
                <a:spLocks noEditPoints="1"/>
              </p:cNvSpPr>
              <p:nvPr/>
            </p:nvSpPr>
            <p:spPr bwMode="auto">
              <a:xfrm>
                <a:off x="1233" y="1281"/>
                <a:ext cx="140" cy="349"/>
              </a:xfrm>
              <a:custGeom>
                <a:avLst/>
                <a:gdLst/>
                <a:ahLst/>
                <a:cxnLst>
                  <a:cxn ang="0">
                    <a:pos x="0" y="0"/>
                  </a:cxn>
                  <a:cxn ang="0">
                    <a:pos x="559" y="0"/>
                  </a:cxn>
                  <a:cxn ang="0">
                    <a:pos x="559" y="34"/>
                  </a:cxn>
                  <a:cxn ang="0">
                    <a:pos x="0" y="34"/>
                  </a:cxn>
                  <a:cxn ang="0">
                    <a:pos x="0" y="0"/>
                  </a:cxn>
                  <a:cxn ang="0">
                    <a:pos x="559" y="1395"/>
                  </a:cxn>
                  <a:cxn ang="0">
                    <a:pos x="0" y="1395"/>
                  </a:cxn>
                  <a:cxn ang="0">
                    <a:pos x="0" y="1361"/>
                  </a:cxn>
                  <a:cxn ang="0">
                    <a:pos x="559" y="1361"/>
                  </a:cxn>
                  <a:cxn ang="0">
                    <a:pos x="559" y="1395"/>
                  </a:cxn>
                </a:cxnLst>
                <a:rect l="0" t="0" r="r" b="b"/>
                <a:pathLst>
                  <a:path w="559" h="1395">
                    <a:moveTo>
                      <a:pt x="0" y="0"/>
                    </a:moveTo>
                    <a:lnTo>
                      <a:pt x="559" y="0"/>
                    </a:lnTo>
                    <a:lnTo>
                      <a:pt x="559" y="34"/>
                    </a:lnTo>
                    <a:lnTo>
                      <a:pt x="0" y="34"/>
                    </a:lnTo>
                    <a:lnTo>
                      <a:pt x="0" y="0"/>
                    </a:lnTo>
                    <a:close/>
                    <a:moveTo>
                      <a:pt x="559" y="1395"/>
                    </a:moveTo>
                    <a:lnTo>
                      <a:pt x="0" y="1395"/>
                    </a:lnTo>
                    <a:lnTo>
                      <a:pt x="0" y="1361"/>
                    </a:lnTo>
                    <a:lnTo>
                      <a:pt x="559" y="1361"/>
                    </a:lnTo>
                    <a:lnTo>
                      <a:pt x="559" y="1395"/>
                    </a:lnTo>
                    <a:close/>
                  </a:path>
                </a:pathLst>
              </a:custGeom>
              <a:solidFill>
                <a:srgbClr val="719E5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62" name="Freeform 590"/>
              <p:cNvSpPr>
                <a:spLocks noEditPoints="1"/>
              </p:cNvSpPr>
              <p:nvPr/>
            </p:nvSpPr>
            <p:spPr bwMode="auto">
              <a:xfrm>
                <a:off x="1233" y="1286"/>
                <a:ext cx="140" cy="340"/>
              </a:xfrm>
              <a:custGeom>
                <a:avLst/>
                <a:gdLst/>
                <a:ahLst/>
                <a:cxnLst>
                  <a:cxn ang="0">
                    <a:pos x="0" y="0"/>
                  </a:cxn>
                  <a:cxn ang="0">
                    <a:pos x="559" y="0"/>
                  </a:cxn>
                  <a:cxn ang="0">
                    <a:pos x="559" y="34"/>
                  </a:cxn>
                  <a:cxn ang="0">
                    <a:pos x="0" y="34"/>
                  </a:cxn>
                  <a:cxn ang="0">
                    <a:pos x="0" y="0"/>
                  </a:cxn>
                  <a:cxn ang="0">
                    <a:pos x="559" y="1361"/>
                  </a:cxn>
                  <a:cxn ang="0">
                    <a:pos x="0" y="1361"/>
                  </a:cxn>
                  <a:cxn ang="0">
                    <a:pos x="0" y="1327"/>
                  </a:cxn>
                  <a:cxn ang="0">
                    <a:pos x="559" y="1327"/>
                  </a:cxn>
                  <a:cxn ang="0">
                    <a:pos x="559" y="1361"/>
                  </a:cxn>
                </a:cxnLst>
                <a:rect l="0" t="0" r="r" b="b"/>
                <a:pathLst>
                  <a:path w="559" h="1361">
                    <a:moveTo>
                      <a:pt x="0" y="0"/>
                    </a:moveTo>
                    <a:lnTo>
                      <a:pt x="559" y="0"/>
                    </a:lnTo>
                    <a:lnTo>
                      <a:pt x="559" y="34"/>
                    </a:lnTo>
                    <a:lnTo>
                      <a:pt x="0" y="34"/>
                    </a:lnTo>
                    <a:lnTo>
                      <a:pt x="0" y="0"/>
                    </a:lnTo>
                    <a:close/>
                    <a:moveTo>
                      <a:pt x="559" y="1361"/>
                    </a:moveTo>
                    <a:lnTo>
                      <a:pt x="0" y="1361"/>
                    </a:lnTo>
                    <a:lnTo>
                      <a:pt x="0" y="1327"/>
                    </a:lnTo>
                    <a:lnTo>
                      <a:pt x="559" y="1327"/>
                    </a:lnTo>
                    <a:lnTo>
                      <a:pt x="559" y="1361"/>
                    </a:lnTo>
                    <a:close/>
                  </a:path>
                </a:pathLst>
              </a:custGeom>
              <a:solidFill>
                <a:srgbClr val="6F995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63" name="Freeform 591"/>
              <p:cNvSpPr>
                <a:spLocks noEditPoints="1"/>
              </p:cNvSpPr>
              <p:nvPr/>
            </p:nvSpPr>
            <p:spPr bwMode="auto">
              <a:xfrm>
                <a:off x="1233" y="1290"/>
                <a:ext cx="140" cy="332"/>
              </a:xfrm>
              <a:custGeom>
                <a:avLst/>
                <a:gdLst/>
                <a:ahLst/>
                <a:cxnLst>
                  <a:cxn ang="0">
                    <a:pos x="0" y="0"/>
                  </a:cxn>
                  <a:cxn ang="0">
                    <a:pos x="559" y="0"/>
                  </a:cxn>
                  <a:cxn ang="0">
                    <a:pos x="559" y="34"/>
                  </a:cxn>
                  <a:cxn ang="0">
                    <a:pos x="0" y="34"/>
                  </a:cxn>
                  <a:cxn ang="0">
                    <a:pos x="0" y="0"/>
                  </a:cxn>
                  <a:cxn ang="0">
                    <a:pos x="559" y="1327"/>
                  </a:cxn>
                  <a:cxn ang="0">
                    <a:pos x="0" y="1327"/>
                  </a:cxn>
                  <a:cxn ang="0">
                    <a:pos x="0" y="1293"/>
                  </a:cxn>
                  <a:cxn ang="0">
                    <a:pos x="559" y="1293"/>
                  </a:cxn>
                  <a:cxn ang="0">
                    <a:pos x="559" y="1327"/>
                  </a:cxn>
                </a:cxnLst>
                <a:rect l="0" t="0" r="r" b="b"/>
                <a:pathLst>
                  <a:path w="559" h="1327">
                    <a:moveTo>
                      <a:pt x="0" y="0"/>
                    </a:moveTo>
                    <a:lnTo>
                      <a:pt x="559" y="0"/>
                    </a:lnTo>
                    <a:lnTo>
                      <a:pt x="559" y="34"/>
                    </a:lnTo>
                    <a:lnTo>
                      <a:pt x="0" y="34"/>
                    </a:lnTo>
                    <a:lnTo>
                      <a:pt x="0" y="0"/>
                    </a:lnTo>
                    <a:close/>
                    <a:moveTo>
                      <a:pt x="559" y="1327"/>
                    </a:moveTo>
                    <a:lnTo>
                      <a:pt x="0" y="1327"/>
                    </a:lnTo>
                    <a:lnTo>
                      <a:pt x="0" y="1293"/>
                    </a:lnTo>
                    <a:lnTo>
                      <a:pt x="559" y="1293"/>
                    </a:lnTo>
                    <a:lnTo>
                      <a:pt x="559" y="1327"/>
                    </a:lnTo>
                    <a:close/>
                  </a:path>
                </a:pathLst>
              </a:custGeom>
              <a:solidFill>
                <a:srgbClr val="6D965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64" name="Freeform 592"/>
              <p:cNvSpPr>
                <a:spLocks noEditPoints="1"/>
              </p:cNvSpPr>
              <p:nvPr/>
            </p:nvSpPr>
            <p:spPr bwMode="auto">
              <a:xfrm>
                <a:off x="1233" y="1294"/>
                <a:ext cx="140" cy="324"/>
              </a:xfrm>
              <a:custGeom>
                <a:avLst/>
                <a:gdLst/>
                <a:ahLst/>
                <a:cxnLst>
                  <a:cxn ang="0">
                    <a:pos x="0" y="0"/>
                  </a:cxn>
                  <a:cxn ang="0">
                    <a:pos x="559" y="0"/>
                  </a:cxn>
                  <a:cxn ang="0">
                    <a:pos x="559" y="34"/>
                  </a:cxn>
                  <a:cxn ang="0">
                    <a:pos x="0" y="34"/>
                  </a:cxn>
                  <a:cxn ang="0">
                    <a:pos x="0" y="0"/>
                  </a:cxn>
                  <a:cxn ang="0">
                    <a:pos x="559" y="1293"/>
                  </a:cxn>
                  <a:cxn ang="0">
                    <a:pos x="0" y="1293"/>
                  </a:cxn>
                  <a:cxn ang="0">
                    <a:pos x="0" y="1259"/>
                  </a:cxn>
                  <a:cxn ang="0">
                    <a:pos x="559" y="1259"/>
                  </a:cxn>
                  <a:cxn ang="0">
                    <a:pos x="559" y="1293"/>
                  </a:cxn>
                </a:cxnLst>
                <a:rect l="0" t="0" r="r" b="b"/>
                <a:pathLst>
                  <a:path w="559" h="1293">
                    <a:moveTo>
                      <a:pt x="0" y="0"/>
                    </a:moveTo>
                    <a:lnTo>
                      <a:pt x="559" y="0"/>
                    </a:lnTo>
                    <a:lnTo>
                      <a:pt x="559" y="34"/>
                    </a:lnTo>
                    <a:lnTo>
                      <a:pt x="0" y="34"/>
                    </a:lnTo>
                    <a:lnTo>
                      <a:pt x="0" y="0"/>
                    </a:lnTo>
                    <a:close/>
                    <a:moveTo>
                      <a:pt x="559" y="1293"/>
                    </a:moveTo>
                    <a:lnTo>
                      <a:pt x="0" y="1293"/>
                    </a:lnTo>
                    <a:lnTo>
                      <a:pt x="0" y="1259"/>
                    </a:lnTo>
                    <a:lnTo>
                      <a:pt x="559" y="1259"/>
                    </a:lnTo>
                    <a:lnTo>
                      <a:pt x="559" y="1293"/>
                    </a:lnTo>
                    <a:close/>
                  </a:path>
                </a:pathLst>
              </a:custGeom>
              <a:solidFill>
                <a:srgbClr val="6B925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65" name="Freeform 593"/>
              <p:cNvSpPr>
                <a:spLocks noEditPoints="1"/>
              </p:cNvSpPr>
              <p:nvPr/>
            </p:nvSpPr>
            <p:spPr bwMode="auto">
              <a:xfrm>
                <a:off x="1233" y="1298"/>
                <a:ext cx="140" cy="315"/>
              </a:xfrm>
              <a:custGeom>
                <a:avLst/>
                <a:gdLst/>
                <a:ahLst/>
                <a:cxnLst>
                  <a:cxn ang="0">
                    <a:pos x="0" y="0"/>
                  </a:cxn>
                  <a:cxn ang="0">
                    <a:pos x="559" y="0"/>
                  </a:cxn>
                  <a:cxn ang="0">
                    <a:pos x="559" y="34"/>
                  </a:cxn>
                  <a:cxn ang="0">
                    <a:pos x="0" y="34"/>
                  </a:cxn>
                  <a:cxn ang="0">
                    <a:pos x="0" y="0"/>
                  </a:cxn>
                  <a:cxn ang="0">
                    <a:pos x="559" y="1259"/>
                  </a:cxn>
                  <a:cxn ang="0">
                    <a:pos x="0" y="1259"/>
                  </a:cxn>
                  <a:cxn ang="0">
                    <a:pos x="0" y="1225"/>
                  </a:cxn>
                  <a:cxn ang="0">
                    <a:pos x="559" y="1225"/>
                  </a:cxn>
                  <a:cxn ang="0">
                    <a:pos x="559" y="1259"/>
                  </a:cxn>
                </a:cxnLst>
                <a:rect l="0" t="0" r="r" b="b"/>
                <a:pathLst>
                  <a:path w="559" h="1259">
                    <a:moveTo>
                      <a:pt x="0" y="0"/>
                    </a:moveTo>
                    <a:lnTo>
                      <a:pt x="559" y="0"/>
                    </a:lnTo>
                    <a:lnTo>
                      <a:pt x="559" y="34"/>
                    </a:lnTo>
                    <a:lnTo>
                      <a:pt x="0" y="34"/>
                    </a:lnTo>
                    <a:lnTo>
                      <a:pt x="0" y="0"/>
                    </a:lnTo>
                    <a:close/>
                    <a:moveTo>
                      <a:pt x="559" y="1259"/>
                    </a:moveTo>
                    <a:lnTo>
                      <a:pt x="0" y="1259"/>
                    </a:lnTo>
                    <a:lnTo>
                      <a:pt x="0" y="1225"/>
                    </a:lnTo>
                    <a:lnTo>
                      <a:pt x="559" y="1225"/>
                    </a:lnTo>
                    <a:lnTo>
                      <a:pt x="559" y="1259"/>
                    </a:lnTo>
                    <a:close/>
                  </a:path>
                </a:pathLst>
              </a:custGeom>
              <a:solidFill>
                <a:srgbClr val="698F6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66" name="Freeform 594"/>
              <p:cNvSpPr>
                <a:spLocks noEditPoints="1"/>
              </p:cNvSpPr>
              <p:nvPr/>
            </p:nvSpPr>
            <p:spPr bwMode="auto">
              <a:xfrm>
                <a:off x="1233" y="1303"/>
                <a:ext cx="140" cy="306"/>
              </a:xfrm>
              <a:custGeom>
                <a:avLst/>
                <a:gdLst/>
                <a:ahLst/>
                <a:cxnLst>
                  <a:cxn ang="0">
                    <a:pos x="0" y="0"/>
                  </a:cxn>
                  <a:cxn ang="0">
                    <a:pos x="559" y="0"/>
                  </a:cxn>
                  <a:cxn ang="0">
                    <a:pos x="559" y="34"/>
                  </a:cxn>
                  <a:cxn ang="0">
                    <a:pos x="0" y="34"/>
                  </a:cxn>
                  <a:cxn ang="0">
                    <a:pos x="0" y="0"/>
                  </a:cxn>
                  <a:cxn ang="0">
                    <a:pos x="559" y="1225"/>
                  </a:cxn>
                  <a:cxn ang="0">
                    <a:pos x="0" y="1225"/>
                  </a:cxn>
                  <a:cxn ang="0">
                    <a:pos x="0" y="1191"/>
                  </a:cxn>
                  <a:cxn ang="0">
                    <a:pos x="559" y="1191"/>
                  </a:cxn>
                  <a:cxn ang="0">
                    <a:pos x="559" y="1225"/>
                  </a:cxn>
                </a:cxnLst>
                <a:rect l="0" t="0" r="r" b="b"/>
                <a:pathLst>
                  <a:path w="559" h="1225">
                    <a:moveTo>
                      <a:pt x="0" y="0"/>
                    </a:moveTo>
                    <a:lnTo>
                      <a:pt x="559" y="0"/>
                    </a:lnTo>
                    <a:lnTo>
                      <a:pt x="559" y="34"/>
                    </a:lnTo>
                    <a:lnTo>
                      <a:pt x="0" y="34"/>
                    </a:lnTo>
                    <a:lnTo>
                      <a:pt x="0" y="0"/>
                    </a:lnTo>
                    <a:close/>
                    <a:moveTo>
                      <a:pt x="559" y="1225"/>
                    </a:moveTo>
                    <a:lnTo>
                      <a:pt x="0" y="1225"/>
                    </a:lnTo>
                    <a:lnTo>
                      <a:pt x="0" y="1191"/>
                    </a:lnTo>
                    <a:lnTo>
                      <a:pt x="559" y="1191"/>
                    </a:lnTo>
                    <a:lnTo>
                      <a:pt x="559" y="1225"/>
                    </a:lnTo>
                    <a:close/>
                  </a:path>
                </a:pathLst>
              </a:custGeom>
              <a:solidFill>
                <a:srgbClr val="678C6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67" name="Freeform 595"/>
              <p:cNvSpPr>
                <a:spLocks noEditPoints="1"/>
              </p:cNvSpPr>
              <p:nvPr/>
            </p:nvSpPr>
            <p:spPr bwMode="auto">
              <a:xfrm>
                <a:off x="1233" y="1307"/>
                <a:ext cx="140" cy="298"/>
              </a:xfrm>
              <a:custGeom>
                <a:avLst/>
                <a:gdLst/>
                <a:ahLst/>
                <a:cxnLst>
                  <a:cxn ang="0">
                    <a:pos x="0" y="0"/>
                  </a:cxn>
                  <a:cxn ang="0">
                    <a:pos x="559" y="0"/>
                  </a:cxn>
                  <a:cxn ang="0">
                    <a:pos x="559" y="34"/>
                  </a:cxn>
                  <a:cxn ang="0">
                    <a:pos x="0" y="34"/>
                  </a:cxn>
                  <a:cxn ang="0">
                    <a:pos x="0" y="0"/>
                  </a:cxn>
                  <a:cxn ang="0">
                    <a:pos x="559" y="1191"/>
                  </a:cxn>
                  <a:cxn ang="0">
                    <a:pos x="0" y="1191"/>
                  </a:cxn>
                  <a:cxn ang="0">
                    <a:pos x="0" y="1157"/>
                  </a:cxn>
                  <a:cxn ang="0">
                    <a:pos x="559" y="1157"/>
                  </a:cxn>
                  <a:cxn ang="0">
                    <a:pos x="559" y="1191"/>
                  </a:cxn>
                </a:cxnLst>
                <a:rect l="0" t="0" r="r" b="b"/>
                <a:pathLst>
                  <a:path w="559" h="1191">
                    <a:moveTo>
                      <a:pt x="0" y="0"/>
                    </a:moveTo>
                    <a:lnTo>
                      <a:pt x="559" y="0"/>
                    </a:lnTo>
                    <a:lnTo>
                      <a:pt x="559" y="34"/>
                    </a:lnTo>
                    <a:lnTo>
                      <a:pt x="0" y="34"/>
                    </a:lnTo>
                    <a:lnTo>
                      <a:pt x="0" y="0"/>
                    </a:lnTo>
                    <a:close/>
                    <a:moveTo>
                      <a:pt x="559" y="1191"/>
                    </a:moveTo>
                    <a:lnTo>
                      <a:pt x="0" y="1191"/>
                    </a:lnTo>
                    <a:lnTo>
                      <a:pt x="0" y="1157"/>
                    </a:lnTo>
                    <a:lnTo>
                      <a:pt x="559" y="1157"/>
                    </a:lnTo>
                    <a:lnTo>
                      <a:pt x="559" y="1191"/>
                    </a:lnTo>
                    <a:close/>
                  </a:path>
                </a:pathLst>
              </a:custGeom>
              <a:solidFill>
                <a:srgbClr val="66886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68" name="Freeform 596"/>
              <p:cNvSpPr>
                <a:spLocks noEditPoints="1"/>
              </p:cNvSpPr>
              <p:nvPr/>
            </p:nvSpPr>
            <p:spPr bwMode="auto">
              <a:xfrm>
                <a:off x="1233" y="1311"/>
                <a:ext cx="140" cy="290"/>
              </a:xfrm>
              <a:custGeom>
                <a:avLst/>
                <a:gdLst/>
                <a:ahLst/>
                <a:cxnLst>
                  <a:cxn ang="0">
                    <a:pos x="0" y="0"/>
                  </a:cxn>
                  <a:cxn ang="0">
                    <a:pos x="559" y="0"/>
                  </a:cxn>
                  <a:cxn ang="0">
                    <a:pos x="559" y="34"/>
                  </a:cxn>
                  <a:cxn ang="0">
                    <a:pos x="0" y="34"/>
                  </a:cxn>
                  <a:cxn ang="0">
                    <a:pos x="0" y="0"/>
                  </a:cxn>
                  <a:cxn ang="0">
                    <a:pos x="559" y="1157"/>
                  </a:cxn>
                  <a:cxn ang="0">
                    <a:pos x="0" y="1157"/>
                  </a:cxn>
                  <a:cxn ang="0">
                    <a:pos x="0" y="1123"/>
                  </a:cxn>
                  <a:cxn ang="0">
                    <a:pos x="559" y="1123"/>
                  </a:cxn>
                  <a:cxn ang="0">
                    <a:pos x="559" y="1157"/>
                  </a:cxn>
                </a:cxnLst>
                <a:rect l="0" t="0" r="r" b="b"/>
                <a:pathLst>
                  <a:path w="559" h="1157">
                    <a:moveTo>
                      <a:pt x="0" y="0"/>
                    </a:moveTo>
                    <a:lnTo>
                      <a:pt x="559" y="0"/>
                    </a:lnTo>
                    <a:lnTo>
                      <a:pt x="559" y="34"/>
                    </a:lnTo>
                    <a:lnTo>
                      <a:pt x="0" y="34"/>
                    </a:lnTo>
                    <a:lnTo>
                      <a:pt x="0" y="0"/>
                    </a:lnTo>
                    <a:close/>
                    <a:moveTo>
                      <a:pt x="559" y="1157"/>
                    </a:moveTo>
                    <a:lnTo>
                      <a:pt x="0" y="1157"/>
                    </a:lnTo>
                    <a:lnTo>
                      <a:pt x="0" y="1123"/>
                    </a:lnTo>
                    <a:lnTo>
                      <a:pt x="559" y="1123"/>
                    </a:lnTo>
                    <a:lnTo>
                      <a:pt x="559" y="1157"/>
                    </a:lnTo>
                    <a:close/>
                  </a:path>
                </a:pathLst>
              </a:custGeom>
              <a:solidFill>
                <a:srgbClr val="64846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69" name="Freeform 597"/>
              <p:cNvSpPr>
                <a:spLocks noEditPoints="1"/>
              </p:cNvSpPr>
              <p:nvPr/>
            </p:nvSpPr>
            <p:spPr bwMode="auto">
              <a:xfrm>
                <a:off x="1233" y="1315"/>
                <a:ext cx="140" cy="281"/>
              </a:xfrm>
              <a:custGeom>
                <a:avLst/>
                <a:gdLst/>
                <a:ahLst/>
                <a:cxnLst>
                  <a:cxn ang="0">
                    <a:pos x="0" y="0"/>
                  </a:cxn>
                  <a:cxn ang="0">
                    <a:pos x="559" y="0"/>
                  </a:cxn>
                  <a:cxn ang="0">
                    <a:pos x="559" y="34"/>
                  </a:cxn>
                  <a:cxn ang="0">
                    <a:pos x="0" y="34"/>
                  </a:cxn>
                  <a:cxn ang="0">
                    <a:pos x="0" y="0"/>
                  </a:cxn>
                  <a:cxn ang="0">
                    <a:pos x="559" y="1123"/>
                  </a:cxn>
                  <a:cxn ang="0">
                    <a:pos x="0" y="1123"/>
                  </a:cxn>
                  <a:cxn ang="0">
                    <a:pos x="0" y="1089"/>
                  </a:cxn>
                  <a:cxn ang="0">
                    <a:pos x="559" y="1089"/>
                  </a:cxn>
                  <a:cxn ang="0">
                    <a:pos x="559" y="1123"/>
                  </a:cxn>
                </a:cxnLst>
                <a:rect l="0" t="0" r="r" b="b"/>
                <a:pathLst>
                  <a:path w="559" h="1123">
                    <a:moveTo>
                      <a:pt x="0" y="0"/>
                    </a:moveTo>
                    <a:lnTo>
                      <a:pt x="559" y="0"/>
                    </a:lnTo>
                    <a:lnTo>
                      <a:pt x="559" y="34"/>
                    </a:lnTo>
                    <a:lnTo>
                      <a:pt x="0" y="34"/>
                    </a:lnTo>
                    <a:lnTo>
                      <a:pt x="0" y="0"/>
                    </a:lnTo>
                    <a:close/>
                    <a:moveTo>
                      <a:pt x="559" y="1123"/>
                    </a:moveTo>
                    <a:lnTo>
                      <a:pt x="0" y="1123"/>
                    </a:lnTo>
                    <a:lnTo>
                      <a:pt x="0" y="1089"/>
                    </a:lnTo>
                    <a:lnTo>
                      <a:pt x="559" y="1089"/>
                    </a:lnTo>
                    <a:lnTo>
                      <a:pt x="559" y="1123"/>
                    </a:lnTo>
                    <a:close/>
                  </a:path>
                </a:pathLst>
              </a:custGeom>
              <a:solidFill>
                <a:srgbClr val="62816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70" name="Freeform 598"/>
              <p:cNvSpPr>
                <a:spLocks noEditPoints="1"/>
              </p:cNvSpPr>
              <p:nvPr/>
            </p:nvSpPr>
            <p:spPr bwMode="auto">
              <a:xfrm>
                <a:off x="1233" y="1320"/>
                <a:ext cx="140" cy="272"/>
              </a:xfrm>
              <a:custGeom>
                <a:avLst/>
                <a:gdLst/>
                <a:ahLst/>
                <a:cxnLst>
                  <a:cxn ang="0">
                    <a:pos x="0" y="0"/>
                  </a:cxn>
                  <a:cxn ang="0">
                    <a:pos x="559" y="0"/>
                  </a:cxn>
                  <a:cxn ang="0">
                    <a:pos x="559" y="34"/>
                  </a:cxn>
                  <a:cxn ang="0">
                    <a:pos x="0" y="34"/>
                  </a:cxn>
                  <a:cxn ang="0">
                    <a:pos x="0" y="0"/>
                  </a:cxn>
                  <a:cxn ang="0">
                    <a:pos x="559" y="1089"/>
                  </a:cxn>
                  <a:cxn ang="0">
                    <a:pos x="0" y="1089"/>
                  </a:cxn>
                  <a:cxn ang="0">
                    <a:pos x="0" y="1055"/>
                  </a:cxn>
                  <a:cxn ang="0">
                    <a:pos x="559" y="1055"/>
                  </a:cxn>
                  <a:cxn ang="0">
                    <a:pos x="559" y="1089"/>
                  </a:cxn>
                </a:cxnLst>
                <a:rect l="0" t="0" r="r" b="b"/>
                <a:pathLst>
                  <a:path w="559" h="1089">
                    <a:moveTo>
                      <a:pt x="0" y="0"/>
                    </a:moveTo>
                    <a:lnTo>
                      <a:pt x="559" y="0"/>
                    </a:lnTo>
                    <a:lnTo>
                      <a:pt x="559" y="34"/>
                    </a:lnTo>
                    <a:lnTo>
                      <a:pt x="0" y="34"/>
                    </a:lnTo>
                    <a:lnTo>
                      <a:pt x="0" y="0"/>
                    </a:lnTo>
                    <a:close/>
                    <a:moveTo>
                      <a:pt x="559" y="1089"/>
                    </a:moveTo>
                    <a:lnTo>
                      <a:pt x="0" y="1089"/>
                    </a:lnTo>
                    <a:lnTo>
                      <a:pt x="0" y="1055"/>
                    </a:lnTo>
                    <a:lnTo>
                      <a:pt x="559" y="1055"/>
                    </a:lnTo>
                    <a:lnTo>
                      <a:pt x="559" y="1089"/>
                    </a:lnTo>
                    <a:close/>
                  </a:path>
                </a:pathLst>
              </a:custGeom>
              <a:solidFill>
                <a:srgbClr val="607E6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71" name="Freeform 599"/>
              <p:cNvSpPr>
                <a:spLocks noEditPoints="1"/>
              </p:cNvSpPr>
              <p:nvPr/>
            </p:nvSpPr>
            <p:spPr bwMode="auto">
              <a:xfrm>
                <a:off x="1233" y="1324"/>
                <a:ext cx="140" cy="264"/>
              </a:xfrm>
              <a:custGeom>
                <a:avLst/>
                <a:gdLst/>
                <a:ahLst/>
                <a:cxnLst>
                  <a:cxn ang="0">
                    <a:pos x="0" y="0"/>
                  </a:cxn>
                  <a:cxn ang="0">
                    <a:pos x="559" y="0"/>
                  </a:cxn>
                  <a:cxn ang="0">
                    <a:pos x="559" y="34"/>
                  </a:cxn>
                  <a:cxn ang="0">
                    <a:pos x="0" y="34"/>
                  </a:cxn>
                  <a:cxn ang="0">
                    <a:pos x="0" y="0"/>
                  </a:cxn>
                  <a:cxn ang="0">
                    <a:pos x="559" y="1055"/>
                  </a:cxn>
                  <a:cxn ang="0">
                    <a:pos x="0" y="1055"/>
                  </a:cxn>
                  <a:cxn ang="0">
                    <a:pos x="0" y="1021"/>
                  </a:cxn>
                  <a:cxn ang="0">
                    <a:pos x="559" y="1021"/>
                  </a:cxn>
                  <a:cxn ang="0">
                    <a:pos x="559" y="1055"/>
                  </a:cxn>
                </a:cxnLst>
                <a:rect l="0" t="0" r="r" b="b"/>
                <a:pathLst>
                  <a:path w="559" h="1055">
                    <a:moveTo>
                      <a:pt x="0" y="0"/>
                    </a:moveTo>
                    <a:lnTo>
                      <a:pt x="559" y="0"/>
                    </a:lnTo>
                    <a:lnTo>
                      <a:pt x="559" y="34"/>
                    </a:lnTo>
                    <a:lnTo>
                      <a:pt x="0" y="34"/>
                    </a:lnTo>
                    <a:lnTo>
                      <a:pt x="0" y="0"/>
                    </a:lnTo>
                    <a:close/>
                    <a:moveTo>
                      <a:pt x="559" y="1055"/>
                    </a:moveTo>
                    <a:lnTo>
                      <a:pt x="0" y="1055"/>
                    </a:lnTo>
                    <a:lnTo>
                      <a:pt x="0" y="1021"/>
                    </a:lnTo>
                    <a:lnTo>
                      <a:pt x="559" y="1021"/>
                    </a:lnTo>
                    <a:lnTo>
                      <a:pt x="559" y="1055"/>
                    </a:lnTo>
                    <a:close/>
                  </a:path>
                </a:pathLst>
              </a:custGeom>
              <a:solidFill>
                <a:srgbClr val="5E7B6A"/>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72" name="Freeform 600"/>
              <p:cNvSpPr>
                <a:spLocks noEditPoints="1"/>
              </p:cNvSpPr>
              <p:nvPr/>
            </p:nvSpPr>
            <p:spPr bwMode="auto">
              <a:xfrm>
                <a:off x="1233" y="1328"/>
                <a:ext cx="140" cy="256"/>
              </a:xfrm>
              <a:custGeom>
                <a:avLst/>
                <a:gdLst/>
                <a:ahLst/>
                <a:cxnLst>
                  <a:cxn ang="0">
                    <a:pos x="0" y="0"/>
                  </a:cxn>
                  <a:cxn ang="0">
                    <a:pos x="559" y="0"/>
                  </a:cxn>
                  <a:cxn ang="0">
                    <a:pos x="559" y="34"/>
                  </a:cxn>
                  <a:cxn ang="0">
                    <a:pos x="0" y="34"/>
                  </a:cxn>
                  <a:cxn ang="0">
                    <a:pos x="0" y="0"/>
                  </a:cxn>
                  <a:cxn ang="0">
                    <a:pos x="559" y="1021"/>
                  </a:cxn>
                  <a:cxn ang="0">
                    <a:pos x="0" y="1021"/>
                  </a:cxn>
                  <a:cxn ang="0">
                    <a:pos x="0" y="987"/>
                  </a:cxn>
                  <a:cxn ang="0">
                    <a:pos x="559" y="987"/>
                  </a:cxn>
                  <a:cxn ang="0">
                    <a:pos x="559" y="1021"/>
                  </a:cxn>
                </a:cxnLst>
                <a:rect l="0" t="0" r="r" b="b"/>
                <a:pathLst>
                  <a:path w="559" h="1021">
                    <a:moveTo>
                      <a:pt x="0" y="0"/>
                    </a:moveTo>
                    <a:lnTo>
                      <a:pt x="559" y="0"/>
                    </a:lnTo>
                    <a:lnTo>
                      <a:pt x="559" y="34"/>
                    </a:lnTo>
                    <a:lnTo>
                      <a:pt x="0" y="34"/>
                    </a:lnTo>
                    <a:lnTo>
                      <a:pt x="0" y="0"/>
                    </a:lnTo>
                    <a:close/>
                    <a:moveTo>
                      <a:pt x="559" y="1021"/>
                    </a:moveTo>
                    <a:lnTo>
                      <a:pt x="0" y="1021"/>
                    </a:lnTo>
                    <a:lnTo>
                      <a:pt x="0" y="987"/>
                    </a:lnTo>
                    <a:lnTo>
                      <a:pt x="559" y="987"/>
                    </a:lnTo>
                    <a:lnTo>
                      <a:pt x="559" y="1021"/>
                    </a:lnTo>
                    <a:close/>
                  </a:path>
                </a:pathLst>
              </a:custGeom>
              <a:solidFill>
                <a:srgbClr val="5C776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73" name="Freeform 601"/>
              <p:cNvSpPr>
                <a:spLocks noEditPoints="1"/>
              </p:cNvSpPr>
              <p:nvPr/>
            </p:nvSpPr>
            <p:spPr bwMode="auto">
              <a:xfrm>
                <a:off x="1233" y="1332"/>
                <a:ext cx="140" cy="247"/>
              </a:xfrm>
              <a:custGeom>
                <a:avLst/>
                <a:gdLst/>
                <a:ahLst/>
                <a:cxnLst>
                  <a:cxn ang="0">
                    <a:pos x="0" y="0"/>
                  </a:cxn>
                  <a:cxn ang="0">
                    <a:pos x="559" y="0"/>
                  </a:cxn>
                  <a:cxn ang="0">
                    <a:pos x="559" y="34"/>
                  </a:cxn>
                  <a:cxn ang="0">
                    <a:pos x="0" y="34"/>
                  </a:cxn>
                  <a:cxn ang="0">
                    <a:pos x="0" y="0"/>
                  </a:cxn>
                  <a:cxn ang="0">
                    <a:pos x="559" y="987"/>
                  </a:cxn>
                  <a:cxn ang="0">
                    <a:pos x="0" y="987"/>
                  </a:cxn>
                  <a:cxn ang="0">
                    <a:pos x="0" y="953"/>
                  </a:cxn>
                  <a:cxn ang="0">
                    <a:pos x="559" y="953"/>
                  </a:cxn>
                  <a:cxn ang="0">
                    <a:pos x="559" y="987"/>
                  </a:cxn>
                </a:cxnLst>
                <a:rect l="0" t="0" r="r" b="b"/>
                <a:pathLst>
                  <a:path w="559" h="987">
                    <a:moveTo>
                      <a:pt x="0" y="0"/>
                    </a:moveTo>
                    <a:lnTo>
                      <a:pt x="559" y="0"/>
                    </a:lnTo>
                    <a:lnTo>
                      <a:pt x="559" y="34"/>
                    </a:lnTo>
                    <a:lnTo>
                      <a:pt x="0" y="34"/>
                    </a:lnTo>
                    <a:lnTo>
                      <a:pt x="0" y="0"/>
                    </a:lnTo>
                    <a:close/>
                    <a:moveTo>
                      <a:pt x="559" y="987"/>
                    </a:moveTo>
                    <a:lnTo>
                      <a:pt x="0" y="987"/>
                    </a:lnTo>
                    <a:lnTo>
                      <a:pt x="0" y="953"/>
                    </a:lnTo>
                    <a:lnTo>
                      <a:pt x="559" y="953"/>
                    </a:lnTo>
                    <a:lnTo>
                      <a:pt x="559" y="987"/>
                    </a:lnTo>
                    <a:close/>
                  </a:path>
                </a:pathLst>
              </a:custGeom>
              <a:solidFill>
                <a:srgbClr val="5B746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74" name="Freeform 602"/>
              <p:cNvSpPr>
                <a:spLocks noEditPoints="1"/>
              </p:cNvSpPr>
              <p:nvPr/>
            </p:nvSpPr>
            <p:spPr bwMode="auto">
              <a:xfrm>
                <a:off x="1233" y="1337"/>
                <a:ext cx="140" cy="238"/>
              </a:xfrm>
              <a:custGeom>
                <a:avLst/>
                <a:gdLst/>
                <a:ahLst/>
                <a:cxnLst>
                  <a:cxn ang="0">
                    <a:pos x="0" y="0"/>
                  </a:cxn>
                  <a:cxn ang="0">
                    <a:pos x="559" y="0"/>
                  </a:cxn>
                  <a:cxn ang="0">
                    <a:pos x="559" y="34"/>
                  </a:cxn>
                  <a:cxn ang="0">
                    <a:pos x="0" y="34"/>
                  </a:cxn>
                  <a:cxn ang="0">
                    <a:pos x="0" y="0"/>
                  </a:cxn>
                  <a:cxn ang="0">
                    <a:pos x="559" y="953"/>
                  </a:cxn>
                  <a:cxn ang="0">
                    <a:pos x="0" y="953"/>
                  </a:cxn>
                  <a:cxn ang="0">
                    <a:pos x="0" y="919"/>
                  </a:cxn>
                  <a:cxn ang="0">
                    <a:pos x="559" y="919"/>
                  </a:cxn>
                  <a:cxn ang="0">
                    <a:pos x="559" y="953"/>
                  </a:cxn>
                </a:cxnLst>
                <a:rect l="0" t="0" r="r" b="b"/>
                <a:pathLst>
                  <a:path w="559" h="953">
                    <a:moveTo>
                      <a:pt x="0" y="0"/>
                    </a:moveTo>
                    <a:lnTo>
                      <a:pt x="559" y="0"/>
                    </a:lnTo>
                    <a:lnTo>
                      <a:pt x="559" y="34"/>
                    </a:lnTo>
                    <a:lnTo>
                      <a:pt x="0" y="34"/>
                    </a:lnTo>
                    <a:lnTo>
                      <a:pt x="0" y="0"/>
                    </a:lnTo>
                    <a:close/>
                    <a:moveTo>
                      <a:pt x="559" y="953"/>
                    </a:moveTo>
                    <a:lnTo>
                      <a:pt x="0" y="953"/>
                    </a:lnTo>
                    <a:lnTo>
                      <a:pt x="0" y="919"/>
                    </a:lnTo>
                    <a:lnTo>
                      <a:pt x="559" y="919"/>
                    </a:lnTo>
                    <a:lnTo>
                      <a:pt x="559" y="953"/>
                    </a:lnTo>
                    <a:close/>
                  </a:path>
                </a:pathLst>
              </a:custGeom>
              <a:solidFill>
                <a:srgbClr val="59716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75" name="Freeform 603"/>
              <p:cNvSpPr>
                <a:spLocks noEditPoints="1"/>
              </p:cNvSpPr>
              <p:nvPr/>
            </p:nvSpPr>
            <p:spPr bwMode="auto">
              <a:xfrm>
                <a:off x="1233" y="1341"/>
                <a:ext cx="140" cy="230"/>
              </a:xfrm>
              <a:custGeom>
                <a:avLst/>
                <a:gdLst/>
                <a:ahLst/>
                <a:cxnLst>
                  <a:cxn ang="0">
                    <a:pos x="0" y="0"/>
                  </a:cxn>
                  <a:cxn ang="0">
                    <a:pos x="559" y="0"/>
                  </a:cxn>
                  <a:cxn ang="0">
                    <a:pos x="559" y="34"/>
                  </a:cxn>
                  <a:cxn ang="0">
                    <a:pos x="0" y="34"/>
                  </a:cxn>
                  <a:cxn ang="0">
                    <a:pos x="0" y="0"/>
                  </a:cxn>
                  <a:cxn ang="0">
                    <a:pos x="559" y="919"/>
                  </a:cxn>
                  <a:cxn ang="0">
                    <a:pos x="0" y="919"/>
                  </a:cxn>
                  <a:cxn ang="0">
                    <a:pos x="0" y="885"/>
                  </a:cxn>
                  <a:cxn ang="0">
                    <a:pos x="559" y="885"/>
                  </a:cxn>
                  <a:cxn ang="0">
                    <a:pos x="559" y="919"/>
                  </a:cxn>
                </a:cxnLst>
                <a:rect l="0" t="0" r="r" b="b"/>
                <a:pathLst>
                  <a:path w="559" h="919">
                    <a:moveTo>
                      <a:pt x="0" y="0"/>
                    </a:moveTo>
                    <a:lnTo>
                      <a:pt x="559" y="0"/>
                    </a:lnTo>
                    <a:lnTo>
                      <a:pt x="559" y="34"/>
                    </a:lnTo>
                    <a:lnTo>
                      <a:pt x="0" y="34"/>
                    </a:lnTo>
                    <a:lnTo>
                      <a:pt x="0" y="0"/>
                    </a:lnTo>
                    <a:close/>
                    <a:moveTo>
                      <a:pt x="559" y="919"/>
                    </a:moveTo>
                    <a:lnTo>
                      <a:pt x="0" y="919"/>
                    </a:lnTo>
                    <a:lnTo>
                      <a:pt x="0" y="885"/>
                    </a:lnTo>
                    <a:lnTo>
                      <a:pt x="559" y="885"/>
                    </a:lnTo>
                    <a:lnTo>
                      <a:pt x="559" y="919"/>
                    </a:lnTo>
                    <a:close/>
                  </a:path>
                </a:pathLst>
              </a:custGeom>
              <a:solidFill>
                <a:srgbClr val="576E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76" name="Freeform 604"/>
              <p:cNvSpPr>
                <a:spLocks noEditPoints="1"/>
              </p:cNvSpPr>
              <p:nvPr/>
            </p:nvSpPr>
            <p:spPr bwMode="auto">
              <a:xfrm>
                <a:off x="1233" y="1345"/>
                <a:ext cx="140" cy="222"/>
              </a:xfrm>
              <a:custGeom>
                <a:avLst/>
                <a:gdLst/>
                <a:ahLst/>
                <a:cxnLst>
                  <a:cxn ang="0">
                    <a:pos x="0" y="0"/>
                  </a:cxn>
                  <a:cxn ang="0">
                    <a:pos x="559" y="0"/>
                  </a:cxn>
                  <a:cxn ang="0">
                    <a:pos x="559" y="34"/>
                  </a:cxn>
                  <a:cxn ang="0">
                    <a:pos x="0" y="34"/>
                  </a:cxn>
                  <a:cxn ang="0">
                    <a:pos x="0" y="0"/>
                  </a:cxn>
                  <a:cxn ang="0">
                    <a:pos x="559" y="885"/>
                  </a:cxn>
                  <a:cxn ang="0">
                    <a:pos x="0" y="885"/>
                  </a:cxn>
                  <a:cxn ang="0">
                    <a:pos x="0" y="851"/>
                  </a:cxn>
                  <a:cxn ang="0">
                    <a:pos x="559" y="851"/>
                  </a:cxn>
                  <a:cxn ang="0">
                    <a:pos x="559" y="885"/>
                  </a:cxn>
                </a:cxnLst>
                <a:rect l="0" t="0" r="r" b="b"/>
                <a:pathLst>
                  <a:path w="559" h="885">
                    <a:moveTo>
                      <a:pt x="0" y="0"/>
                    </a:moveTo>
                    <a:lnTo>
                      <a:pt x="559" y="0"/>
                    </a:lnTo>
                    <a:lnTo>
                      <a:pt x="559" y="34"/>
                    </a:lnTo>
                    <a:lnTo>
                      <a:pt x="0" y="34"/>
                    </a:lnTo>
                    <a:lnTo>
                      <a:pt x="0" y="0"/>
                    </a:lnTo>
                    <a:close/>
                    <a:moveTo>
                      <a:pt x="559" y="885"/>
                    </a:moveTo>
                    <a:lnTo>
                      <a:pt x="0" y="885"/>
                    </a:lnTo>
                    <a:lnTo>
                      <a:pt x="0" y="851"/>
                    </a:lnTo>
                    <a:lnTo>
                      <a:pt x="559" y="851"/>
                    </a:lnTo>
                    <a:lnTo>
                      <a:pt x="559" y="885"/>
                    </a:lnTo>
                    <a:close/>
                  </a:path>
                </a:pathLst>
              </a:custGeom>
              <a:solidFill>
                <a:srgbClr val="566B7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77" name="Freeform 605"/>
              <p:cNvSpPr>
                <a:spLocks noEditPoints="1"/>
              </p:cNvSpPr>
              <p:nvPr/>
            </p:nvSpPr>
            <p:spPr bwMode="auto">
              <a:xfrm>
                <a:off x="1233" y="1349"/>
                <a:ext cx="140" cy="213"/>
              </a:xfrm>
              <a:custGeom>
                <a:avLst/>
                <a:gdLst/>
                <a:ahLst/>
                <a:cxnLst>
                  <a:cxn ang="0">
                    <a:pos x="0" y="0"/>
                  </a:cxn>
                  <a:cxn ang="0">
                    <a:pos x="559" y="0"/>
                  </a:cxn>
                  <a:cxn ang="0">
                    <a:pos x="559" y="34"/>
                  </a:cxn>
                  <a:cxn ang="0">
                    <a:pos x="0" y="34"/>
                  </a:cxn>
                  <a:cxn ang="0">
                    <a:pos x="0" y="0"/>
                  </a:cxn>
                  <a:cxn ang="0">
                    <a:pos x="559" y="851"/>
                  </a:cxn>
                  <a:cxn ang="0">
                    <a:pos x="0" y="851"/>
                  </a:cxn>
                  <a:cxn ang="0">
                    <a:pos x="0" y="817"/>
                  </a:cxn>
                  <a:cxn ang="0">
                    <a:pos x="559" y="817"/>
                  </a:cxn>
                  <a:cxn ang="0">
                    <a:pos x="559" y="851"/>
                  </a:cxn>
                </a:cxnLst>
                <a:rect l="0" t="0" r="r" b="b"/>
                <a:pathLst>
                  <a:path w="559" h="851">
                    <a:moveTo>
                      <a:pt x="0" y="0"/>
                    </a:moveTo>
                    <a:lnTo>
                      <a:pt x="559" y="0"/>
                    </a:lnTo>
                    <a:lnTo>
                      <a:pt x="559" y="34"/>
                    </a:lnTo>
                    <a:lnTo>
                      <a:pt x="0" y="34"/>
                    </a:lnTo>
                    <a:lnTo>
                      <a:pt x="0" y="0"/>
                    </a:lnTo>
                    <a:close/>
                    <a:moveTo>
                      <a:pt x="559" y="851"/>
                    </a:moveTo>
                    <a:lnTo>
                      <a:pt x="0" y="851"/>
                    </a:lnTo>
                    <a:lnTo>
                      <a:pt x="0" y="817"/>
                    </a:lnTo>
                    <a:lnTo>
                      <a:pt x="559" y="817"/>
                    </a:lnTo>
                    <a:lnTo>
                      <a:pt x="559" y="851"/>
                    </a:lnTo>
                    <a:close/>
                  </a:path>
                </a:pathLst>
              </a:custGeom>
              <a:solidFill>
                <a:srgbClr val="5468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78" name="Freeform 606"/>
              <p:cNvSpPr>
                <a:spLocks noEditPoints="1"/>
              </p:cNvSpPr>
              <p:nvPr/>
            </p:nvSpPr>
            <p:spPr bwMode="auto">
              <a:xfrm>
                <a:off x="1233" y="1354"/>
                <a:ext cx="140" cy="204"/>
              </a:xfrm>
              <a:custGeom>
                <a:avLst/>
                <a:gdLst/>
                <a:ahLst/>
                <a:cxnLst>
                  <a:cxn ang="0">
                    <a:pos x="0" y="0"/>
                  </a:cxn>
                  <a:cxn ang="0">
                    <a:pos x="559" y="0"/>
                  </a:cxn>
                  <a:cxn ang="0">
                    <a:pos x="559" y="34"/>
                  </a:cxn>
                  <a:cxn ang="0">
                    <a:pos x="0" y="34"/>
                  </a:cxn>
                  <a:cxn ang="0">
                    <a:pos x="0" y="0"/>
                  </a:cxn>
                  <a:cxn ang="0">
                    <a:pos x="559" y="817"/>
                  </a:cxn>
                  <a:cxn ang="0">
                    <a:pos x="0" y="817"/>
                  </a:cxn>
                  <a:cxn ang="0">
                    <a:pos x="0" y="783"/>
                  </a:cxn>
                  <a:cxn ang="0">
                    <a:pos x="559" y="783"/>
                  </a:cxn>
                  <a:cxn ang="0">
                    <a:pos x="559" y="817"/>
                  </a:cxn>
                </a:cxnLst>
                <a:rect l="0" t="0" r="r" b="b"/>
                <a:pathLst>
                  <a:path w="559" h="817">
                    <a:moveTo>
                      <a:pt x="0" y="0"/>
                    </a:moveTo>
                    <a:lnTo>
                      <a:pt x="559" y="0"/>
                    </a:lnTo>
                    <a:lnTo>
                      <a:pt x="559" y="34"/>
                    </a:lnTo>
                    <a:lnTo>
                      <a:pt x="0" y="34"/>
                    </a:lnTo>
                    <a:lnTo>
                      <a:pt x="0" y="0"/>
                    </a:lnTo>
                    <a:close/>
                    <a:moveTo>
                      <a:pt x="559" y="817"/>
                    </a:moveTo>
                    <a:lnTo>
                      <a:pt x="0" y="817"/>
                    </a:lnTo>
                    <a:lnTo>
                      <a:pt x="0" y="783"/>
                    </a:lnTo>
                    <a:lnTo>
                      <a:pt x="559" y="783"/>
                    </a:lnTo>
                    <a:lnTo>
                      <a:pt x="559" y="817"/>
                    </a:lnTo>
                    <a:close/>
                  </a:path>
                </a:pathLst>
              </a:custGeom>
              <a:solidFill>
                <a:srgbClr val="5265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nvGrpSpPr>
            <p:cNvPr id="7" name="Group 808"/>
            <p:cNvGrpSpPr>
              <a:grpSpLocks/>
            </p:cNvGrpSpPr>
            <p:nvPr/>
          </p:nvGrpSpPr>
          <p:grpSpPr bwMode="auto">
            <a:xfrm>
              <a:off x="341" y="645"/>
              <a:ext cx="4543" cy="2848"/>
              <a:chOff x="341" y="645"/>
              <a:chExt cx="4543" cy="2848"/>
            </a:xfrm>
          </p:grpSpPr>
          <p:sp>
            <p:nvSpPr>
              <p:cNvPr id="3680" name="Freeform 608"/>
              <p:cNvSpPr>
                <a:spLocks noEditPoints="1"/>
              </p:cNvSpPr>
              <p:nvPr/>
            </p:nvSpPr>
            <p:spPr bwMode="auto">
              <a:xfrm>
                <a:off x="1233" y="1358"/>
                <a:ext cx="140" cy="196"/>
              </a:xfrm>
              <a:custGeom>
                <a:avLst/>
                <a:gdLst/>
                <a:ahLst/>
                <a:cxnLst>
                  <a:cxn ang="0">
                    <a:pos x="0" y="0"/>
                  </a:cxn>
                  <a:cxn ang="0">
                    <a:pos x="559" y="0"/>
                  </a:cxn>
                  <a:cxn ang="0">
                    <a:pos x="559" y="34"/>
                  </a:cxn>
                  <a:cxn ang="0">
                    <a:pos x="0" y="34"/>
                  </a:cxn>
                  <a:cxn ang="0">
                    <a:pos x="0" y="0"/>
                  </a:cxn>
                  <a:cxn ang="0">
                    <a:pos x="559" y="783"/>
                  </a:cxn>
                  <a:cxn ang="0">
                    <a:pos x="0" y="783"/>
                  </a:cxn>
                  <a:cxn ang="0">
                    <a:pos x="0" y="749"/>
                  </a:cxn>
                  <a:cxn ang="0">
                    <a:pos x="559" y="749"/>
                  </a:cxn>
                  <a:cxn ang="0">
                    <a:pos x="559" y="783"/>
                  </a:cxn>
                </a:cxnLst>
                <a:rect l="0" t="0" r="r" b="b"/>
                <a:pathLst>
                  <a:path w="559" h="783">
                    <a:moveTo>
                      <a:pt x="0" y="0"/>
                    </a:moveTo>
                    <a:lnTo>
                      <a:pt x="559" y="0"/>
                    </a:lnTo>
                    <a:lnTo>
                      <a:pt x="559" y="34"/>
                    </a:lnTo>
                    <a:lnTo>
                      <a:pt x="0" y="34"/>
                    </a:lnTo>
                    <a:lnTo>
                      <a:pt x="0" y="0"/>
                    </a:lnTo>
                    <a:close/>
                    <a:moveTo>
                      <a:pt x="559" y="783"/>
                    </a:moveTo>
                    <a:lnTo>
                      <a:pt x="0" y="783"/>
                    </a:lnTo>
                    <a:lnTo>
                      <a:pt x="0" y="749"/>
                    </a:lnTo>
                    <a:lnTo>
                      <a:pt x="559" y="749"/>
                    </a:lnTo>
                    <a:lnTo>
                      <a:pt x="559" y="783"/>
                    </a:lnTo>
                    <a:close/>
                  </a:path>
                </a:pathLst>
              </a:custGeom>
              <a:solidFill>
                <a:srgbClr val="5062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81" name="Freeform 609"/>
              <p:cNvSpPr>
                <a:spLocks noEditPoints="1"/>
              </p:cNvSpPr>
              <p:nvPr/>
            </p:nvSpPr>
            <p:spPr bwMode="auto">
              <a:xfrm>
                <a:off x="1233" y="1362"/>
                <a:ext cx="140" cy="188"/>
              </a:xfrm>
              <a:custGeom>
                <a:avLst/>
                <a:gdLst/>
                <a:ahLst/>
                <a:cxnLst>
                  <a:cxn ang="0">
                    <a:pos x="0" y="0"/>
                  </a:cxn>
                  <a:cxn ang="0">
                    <a:pos x="559" y="0"/>
                  </a:cxn>
                  <a:cxn ang="0">
                    <a:pos x="559" y="34"/>
                  </a:cxn>
                  <a:cxn ang="0">
                    <a:pos x="0" y="34"/>
                  </a:cxn>
                  <a:cxn ang="0">
                    <a:pos x="0" y="0"/>
                  </a:cxn>
                  <a:cxn ang="0">
                    <a:pos x="559" y="749"/>
                  </a:cxn>
                  <a:cxn ang="0">
                    <a:pos x="0" y="749"/>
                  </a:cxn>
                  <a:cxn ang="0">
                    <a:pos x="0" y="715"/>
                  </a:cxn>
                  <a:cxn ang="0">
                    <a:pos x="559" y="715"/>
                  </a:cxn>
                  <a:cxn ang="0">
                    <a:pos x="559" y="749"/>
                  </a:cxn>
                </a:cxnLst>
                <a:rect l="0" t="0" r="r" b="b"/>
                <a:pathLst>
                  <a:path w="559" h="749">
                    <a:moveTo>
                      <a:pt x="0" y="0"/>
                    </a:moveTo>
                    <a:lnTo>
                      <a:pt x="559" y="0"/>
                    </a:lnTo>
                    <a:lnTo>
                      <a:pt x="559" y="34"/>
                    </a:lnTo>
                    <a:lnTo>
                      <a:pt x="0" y="34"/>
                    </a:lnTo>
                    <a:lnTo>
                      <a:pt x="0" y="0"/>
                    </a:lnTo>
                    <a:close/>
                    <a:moveTo>
                      <a:pt x="559" y="749"/>
                    </a:moveTo>
                    <a:lnTo>
                      <a:pt x="0" y="749"/>
                    </a:lnTo>
                    <a:lnTo>
                      <a:pt x="0" y="715"/>
                    </a:lnTo>
                    <a:lnTo>
                      <a:pt x="559" y="715"/>
                    </a:lnTo>
                    <a:lnTo>
                      <a:pt x="559" y="749"/>
                    </a:lnTo>
                    <a:close/>
                  </a:path>
                </a:pathLst>
              </a:custGeom>
              <a:solidFill>
                <a:srgbClr val="4F60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82" name="Freeform 610"/>
              <p:cNvSpPr>
                <a:spLocks noEditPoints="1"/>
              </p:cNvSpPr>
              <p:nvPr/>
            </p:nvSpPr>
            <p:spPr bwMode="auto">
              <a:xfrm>
                <a:off x="1233" y="1366"/>
                <a:ext cx="140" cy="179"/>
              </a:xfrm>
              <a:custGeom>
                <a:avLst/>
                <a:gdLst/>
                <a:ahLst/>
                <a:cxnLst>
                  <a:cxn ang="0">
                    <a:pos x="0" y="0"/>
                  </a:cxn>
                  <a:cxn ang="0">
                    <a:pos x="559" y="0"/>
                  </a:cxn>
                  <a:cxn ang="0">
                    <a:pos x="559" y="34"/>
                  </a:cxn>
                  <a:cxn ang="0">
                    <a:pos x="0" y="34"/>
                  </a:cxn>
                  <a:cxn ang="0">
                    <a:pos x="0" y="0"/>
                  </a:cxn>
                  <a:cxn ang="0">
                    <a:pos x="559" y="715"/>
                  </a:cxn>
                  <a:cxn ang="0">
                    <a:pos x="0" y="715"/>
                  </a:cxn>
                  <a:cxn ang="0">
                    <a:pos x="0" y="681"/>
                  </a:cxn>
                  <a:cxn ang="0">
                    <a:pos x="559" y="681"/>
                  </a:cxn>
                  <a:cxn ang="0">
                    <a:pos x="559" y="715"/>
                  </a:cxn>
                </a:cxnLst>
                <a:rect l="0" t="0" r="r" b="b"/>
                <a:pathLst>
                  <a:path w="559" h="715">
                    <a:moveTo>
                      <a:pt x="0" y="0"/>
                    </a:moveTo>
                    <a:lnTo>
                      <a:pt x="559" y="0"/>
                    </a:lnTo>
                    <a:lnTo>
                      <a:pt x="559" y="34"/>
                    </a:lnTo>
                    <a:lnTo>
                      <a:pt x="0" y="34"/>
                    </a:lnTo>
                    <a:lnTo>
                      <a:pt x="0" y="0"/>
                    </a:lnTo>
                    <a:close/>
                    <a:moveTo>
                      <a:pt x="559" y="715"/>
                    </a:moveTo>
                    <a:lnTo>
                      <a:pt x="0" y="715"/>
                    </a:lnTo>
                    <a:lnTo>
                      <a:pt x="0" y="681"/>
                    </a:lnTo>
                    <a:lnTo>
                      <a:pt x="559" y="681"/>
                    </a:lnTo>
                    <a:lnTo>
                      <a:pt x="559" y="715"/>
                    </a:lnTo>
                    <a:close/>
                  </a:path>
                </a:pathLst>
              </a:custGeom>
              <a:solidFill>
                <a:srgbClr val="4D5D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83" name="Freeform 611"/>
              <p:cNvSpPr>
                <a:spLocks noEditPoints="1"/>
              </p:cNvSpPr>
              <p:nvPr/>
            </p:nvSpPr>
            <p:spPr bwMode="auto">
              <a:xfrm>
                <a:off x="1233" y="1371"/>
                <a:ext cx="140" cy="170"/>
              </a:xfrm>
              <a:custGeom>
                <a:avLst/>
                <a:gdLst/>
                <a:ahLst/>
                <a:cxnLst>
                  <a:cxn ang="0">
                    <a:pos x="0" y="0"/>
                  </a:cxn>
                  <a:cxn ang="0">
                    <a:pos x="559" y="0"/>
                  </a:cxn>
                  <a:cxn ang="0">
                    <a:pos x="559" y="34"/>
                  </a:cxn>
                  <a:cxn ang="0">
                    <a:pos x="0" y="34"/>
                  </a:cxn>
                  <a:cxn ang="0">
                    <a:pos x="0" y="0"/>
                  </a:cxn>
                  <a:cxn ang="0">
                    <a:pos x="559" y="681"/>
                  </a:cxn>
                  <a:cxn ang="0">
                    <a:pos x="0" y="681"/>
                  </a:cxn>
                  <a:cxn ang="0">
                    <a:pos x="0" y="647"/>
                  </a:cxn>
                  <a:cxn ang="0">
                    <a:pos x="559" y="647"/>
                  </a:cxn>
                  <a:cxn ang="0">
                    <a:pos x="559" y="681"/>
                  </a:cxn>
                </a:cxnLst>
                <a:rect l="0" t="0" r="r" b="b"/>
                <a:pathLst>
                  <a:path w="559" h="681">
                    <a:moveTo>
                      <a:pt x="0" y="0"/>
                    </a:moveTo>
                    <a:lnTo>
                      <a:pt x="559" y="0"/>
                    </a:lnTo>
                    <a:lnTo>
                      <a:pt x="559" y="34"/>
                    </a:lnTo>
                    <a:lnTo>
                      <a:pt x="0" y="34"/>
                    </a:lnTo>
                    <a:lnTo>
                      <a:pt x="0" y="0"/>
                    </a:lnTo>
                    <a:close/>
                    <a:moveTo>
                      <a:pt x="559" y="681"/>
                    </a:moveTo>
                    <a:lnTo>
                      <a:pt x="0" y="681"/>
                    </a:lnTo>
                    <a:lnTo>
                      <a:pt x="0" y="647"/>
                    </a:lnTo>
                    <a:lnTo>
                      <a:pt x="559" y="647"/>
                    </a:lnTo>
                    <a:lnTo>
                      <a:pt x="559" y="681"/>
                    </a:lnTo>
                    <a:close/>
                  </a:path>
                </a:pathLst>
              </a:custGeom>
              <a:solidFill>
                <a:srgbClr val="4C5A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84" name="Freeform 612"/>
              <p:cNvSpPr>
                <a:spLocks noEditPoints="1"/>
              </p:cNvSpPr>
              <p:nvPr/>
            </p:nvSpPr>
            <p:spPr bwMode="auto">
              <a:xfrm>
                <a:off x="1233" y="1375"/>
                <a:ext cx="140" cy="162"/>
              </a:xfrm>
              <a:custGeom>
                <a:avLst/>
                <a:gdLst/>
                <a:ahLst/>
                <a:cxnLst>
                  <a:cxn ang="0">
                    <a:pos x="0" y="0"/>
                  </a:cxn>
                  <a:cxn ang="0">
                    <a:pos x="559" y="0"/>
                  </a:cxn>
                  <a:cxn ang="0">
                    <a:pos x="559" y="34"/>
                  </a:cxn>
                  <a:cxn ang="0">
                    <a:pos x="0" y="34"/>
                  </a:cxn>
                  <a:cxn ang="0">
                    <a:pos x="0" y="0"/>
                  </a:cxn>
                  <a:cxn ang="0">
                    <a:pos x="559" y="647"/>
                  </a:cxn>
                  <a:cxn ang="0">
                    <a:pos x="0" y="647"/>
                  </a:cxn>
                  <a:cxn ang="0">
                    <a:pos x="0" y="613"/>
                  </a:cxn>
                  <a:cxn ang="0">
                    <a:pos x="559" y="613"/>
                  </a:cxn>
                  <a:cxn ang="0">
                    <a:pos x="559" y="647"/>
                  </a:cxn>
                </a:cxnLst>
                <a:rect l="0" t="0" r="r" b="b"/>
                <a:pathLst>
                  <a:path w="559" h="647">
                    <a:moveTo>
                      <a:pt x="0" y="0"/>
                    </a:moveTo>
                    <a:lnTo>
                      <a:pt x="559" y="0"/>
                    </a:lnTo>
                    <a:lnTo>
                      <a:pt x="559" y="34"/>
                    </a:lnTo>
                    <a:lnTo>
                      <a:pt x="0" y="34"/>
                    </a:lnTo>
                    <a:lnTo>
                      <a:pt x="0" y="0"/>
                    </a:lnTo>
                    <a:close/>
                    <a:moveTo>
                      <a:pt x="559" y="647"/>
                    </a:moveTo>
                    <a:lnTo>
                      <a:pt x="0" y="647"/>
                    </a:lnTo>
                    <a:lnTo>
                      <a:pt x="0" y="613"/>
                    </a:lnTo>
                    <a:lnTo>
                      <a:pt x="559" y="613"/>
                    </a:lnTo>
                    <a:lnTo>
                      <a:pt x="559" y="647"/>
                    </a:lnTo>
                    <a:close/>
                  </a:path>
                </a:pathLst>
              </a:custGeom>
              <a:solidFill>
                <a:srgbClr val="4A57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85" name="Freeform 613"/>
              <p:cNvSpPr>
                <a:spLocks/>
              </p:cNvSpPr>
              <p:nvPr/>
            </p:nvSpPr>
            <p:spPr bwMode="auto">
              <a:xfrm>
                <a:off x="1233" y="1379"/>
                <a:ext cx="140" cy="154"/>
              </a:xfrm>
              <a:custGeom>
                <a:avLst/>
                <a:gdLst/>
                <a:ahLst/>
                <a:cxnLst>
                  <a:cxn ang="0">
                    <a:pos x="0" y="0"/>
                  </a:cxn>
                  <a:cxn ang="0">
                    <a:pos x="559" y="0"/>
                  </a:cxn>
                  <a:cxn ang="0">
                    <a:pos x="559" y="613"/>
                  </a:cxn>
                  <a:cxn ang="0">
                    <a:pos x="0" y="613"/>
                  </a:cxn>
                  <a:cxn ang="0">
                    <a:pos x="0" y="27"/>
                  </a:cxn>
                  <a:cxn ang="0">
                    <a:pos x="7" y="34"/>
                  </a:cxn>
                  <a:cxn ang="0">
                    <a:pos x="552" y="34"/>
                  </a:cxn>
                  <a:cxn ang="0">
                    <a:pos x="552" y="579"/>
                  </a:cxn>
                  <a:cxn ang="0">
                    <a:pos x="7" y="579"/>
                  </a:cxn>
                  <a:cxn ang="0">
                    <a:pos x="7" y="34"/>
                  </a:cxn>
                  <a:cxn ang="0">
                    <a:pos x="0" y="27"/>
                  </a:cxn>
                  <a:cxn ang="0">
                    <a:pos x="0" y="0"/>
                  </a:cxn>
                </a:cxnLst>
                <a:rect l="0" t="0" r="r" b="b"/>
                <a:pathLst>
                  <a:path w="559" h="613">
                    <a:moveTo>
                      <a:pt x="0" y="0"/>
                    </a:moveTo>
                    <a:lnTo>
                      <a:pt x="559" y="0"/>
                    </a:lnTo>
                    <a:lnTo>
                      <a:pt x="559" y="613"/>
                    </a:lnTo>
                    <a:lnTo>
                      <a:pt x="0" y="613"/>
                    </a:lnTo>
                    <a:lnTo>
                      <a:pt x="0" y="27"/>
                    </a:lnTo>
                    <a:lnTo>
                      <a:pt x="7" y="34"/>
                    </a:lnTo>
                    <a:lnTo>
                      <a:pt x="552" y="34"/>
                    </a:lnTo>
                    <a:lnTo>
                      <a:pt x="552" y="579"/>
                    </a:lnTo>
                    <a:lnTo>
                      <a:pt x="7" y="579"/>
                    </a:lnTo>
                    <a:lnTo>
                      <a:pt x="7" y="34"/>
                    </a:lnTo>
                    <a:lnTo>
                      <a:pt x="0" y="27"/>
                    </a:lnTo>
                    <a:lnTo>
                      <a:pt x="0" y="0"/>
                    </a:lnTo>
                    <a:close/>
                  </a:path>
                </a:pathLst>
              </a:custGeom>
              <a:solidFill>
                <a:srgbClr val="485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86" name="Freeform 614"/>
              <p:cNvSpPr>
                <a:spLocks/>
              </p:cNvSpPr>
              <p:nvPr/>
            </p:nvSpPr>
            <p:spPr bwMode="auto">
              <a:xfrm>
                <a:off x="1233" y="1383"/>
                <a:ext cx="140" cy="145"/>
              </a:xfrm>
              <a:custGeom>
                <a:avLst/>
                <a:gdLst/>
                <a:ahLst/>
                <a:cxnLst>
                  <a:cxn ang="0">
                    <a:pos x="0" y="0"/>
                  </a:cxn>
                  <a:cxn ang="0">
                    <a:pos x="559" y="0"/>
                  </a:cxn>
                  <a:cxn ang="0">
                    <a:pos x="559" y="579"/>
                  </a:cxn>
                  <a:cxn ang="0">
                    <a:pos x="0" y="579"/>
                  </a:cxn>
                  <a:cxn ang="0">
                    <a:pos x="0" y="10"/>
                  </a:cxn>
                  <a:cxn ang="0">
                    <a:pos x="24" y="34"/>
                  </a:cxn>
                  <a:cxn ang="0">
                    <a:pos x="535" y="34"/>
                  </a:cxn>
                  <a:cxn ang="0">
                    <a:pos x="535" y="545"/>
                  </a:cxn>
                  <a:cxn ang="0">
                    <a:pos x="24" y="545"/>
                  </a:cxn>
                  <a:cxn ang="0">
                    <a:pos x="24" y="34"/>
                  </a:cxn>
                  <a:cxn ang="0">
                    <a:pos x="0" y="10"/>
                  </a:cxn>
                  <a:cxn ang="0">
                    <a:pos x="0" y="0"/>
                  </a:cxn>
                </a:cxnLst>
                <a:rect l="0" t="0" r="r" b="b"/>
                <a:pathLst>
                  <a:path w="559" h="579">
                    <a:moveTo>
                      <a:pt x="0" y="0"/>
                    </a:moveTo>
                    <a:lnTo>
                      <a:pt x="559" y="0"/>
                    </a:lnTo>
                    <a:lnTo>
                      <a:pt x="559" y="579"/>
                    </a:lnTo>
                    <a:lnTo>
                      <a:pt x="0" y="579"/>
                    </a:lnTo>
                    <a:lnTo>
                      <a:pt x="0" y="10"/>
                    </a:lnTo>
                    <a:lnTo>
                      <a:pt x="24" y="34"/>
                    </a:lnTo>
                    <a:lnTo>
                      <a:pt x="535" y="34"/>
                    </a:lnTo>
                    <a:lnTo>
                      <a:pt x="535" y="545"/>
                    </a:lnTo>
                    <a:lnTo>
                      <a:pt x="24" y="545"/>
                    </a:lnTo>
                    <a:lnTo>
                      <a:pt x="24" y="34"/>
                    </a:lnTo>
                    <a:lnTo>
                      <a:pt x="0" y="10"/>
                    </a:lnTo>
                    <a:lnTo>
                      <a:pt x="0" y="0"/>
                    </a:lnTo>
                    <a:close/>
                  </a:path>
                </a:pathLst>
              </a:custGeom>
              <a:solidFill>
                <a:srgbClr val="465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87" name="Freeform 615"/>
              <p:cNvSpPr>
                <a:spLocks/>
              </p:cNvSpPr>
              <p:nvPr/>
            </p:nvSpPr>
            <p:spPr bwMode="auto">
              <a:xfrm>
                <a:off x="1235" y="1388"/>
                <a:ext cx="136" cy="136"/>
              </a:xfrm>
              <a:custGeom>
                <a:avLst/>
                <a:gdLst/>
                <a:ahLst/>
                <a:cxnLst>
                  <a:cxn ang="0">
                    <a:pos x="0" y="0"/>
                  </a:cxn>
                  <a:cxn ang="0">
                    <a:pos x="545" y="0"/>
                  </a:cxn>
                  <a:cxn ang="0">
                    <a:pos x="545" y="545"/>
                  </a:cxn>
                  <a:cxn ang="0">
                    <a:pos x="0" y="545"/>
                  </a:cxn>
                  <a:cxn ang="0">
                    <a:pos x="0" y="0"/>
                  </a:cxn>
                  <a:cxn ang="0">
                    <a:pos x="34" y="34"/>
                  </a:cxn>
                  <a:cxn ang="0">
                    <a:pos x="511" y="34"/>
                  </a:cxn>
                  <a:cxn ang="0">
                    <a:pos x="511" y="511"/>
                  </a:cxn>
                  <a:cxn ang="0">
                    <a:pos x="34" y="511"/>
                  </a:cxn>
                  <a:cxn ang="0">
                    <a:pos x="34" y="34"/>
                  </a:cxn>
                  <a:cxn ang="0">
                    <a:pos x="0" y="0"/>
                  </a:cxn>
                </a:cxnLst>
                <a:rect l="0" t="0" r="r" b="b"/>
                <a:pathLst>
                  <a:path w="545" h="545">
                    <a:moveTo>
                      <a:pt x="0" y="0"/>
                    </a:moveTo>
                    <a:lnTo>
                      <a:pt x="545" y="0"/>
                    </a:lnTo>
                    <a:lnTo>
                      <a:pt x="545" y="545"/>
                    </a:lnTo>
                    <a:lnTo>
                      <a:pt x="0" y="545"/>
                    </a:lnTo>
                    <a:lnTo>
                      <a:pt x="0" y="0"/>
                    </a:lnTo>
                    <a:lnTo>
                      <a:pt x="34" y="34"/>
                    </a:lnTo>
                    <a:lnTo>
                      <a:pt x="511" y="34"/>
                    </a:lnTo>
                    <a:lnTo>
                      <a:pt x="511" y="511"/>
                    </a:lnTo>
                    <a:lnTo>
                      <a:pt x="34" y="511"/>
                    </a:lnTo>
                    <a:lnTo>
                      <a:pt x="34" y="34"/>
                    </a:lnTo>
                    <a:lnTo>
                      <a:pt x="0" y="0"/>
                    </a:lnTo>
                    <a:close/>
                  </a:path>
                </a:pathLst>
              </a:custGeom>
              <a:solidFill>
                <a:srgbClr val="454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88" name="Freeform 616"/>
              <p:cNvSpPr>
                <a:spLocks/>
              </p:cNvSpPr>
              <p:nvPr/>
            </p:nvSpPr>
            <p:spPr bwMode="auto">
              <a:xfrm>
                <a:off x="1239" y="1392"/>
                <a:ext cx="128" cy="128"/>
              </a:xfrm>
              <a:custGeom>
                <a:avLst/>
                <a:gdLst/>
                <a:ahLst/>
                <a:cxnLst>
                  <a:cxn ang="0">
                    <a:pos x="0" y="0"/>
                  </a:cxn>
                  <a:cxn ang="0">
                    <a:pos x="511" y="0"/>
                  </a:cxn>
                  <a:cxn ang="0">
                    <a:pos x="511" y="511"/>
                  </a:cxn>
                  <a:cxn ang="0">
                    <a:pos x="0" y="511"/>
                  </a:cxn>
                  <a:cxn ang="0">
                    <a:pos x="0" y="0"/>
                  </a:cxn>
                  <a:cxn ang="0">
                    <a:pos x="34" y="34"/>
                  </a:cxn>
                  <a:cxn ang="0">
                    <a:pos x="477" y="34"/>
                  </a:cxn>
                  <a:cxn ang="0">
                    <a:pos x="477" y="477"/>
                  </a:cxn>
                  <a:cxn ang="0">
                    <a:pos x="34" y="477"/>
                  </a:cxn>
                  <a:cxn ang="0">
                    <a:pos x="34" y="34"/>
                  </a:cxn>
                  <a:cxn ang="0">
                    <a:pos x="0" y="0"/>
                  </a:cxn>
                </a:cxnLst>
                <a:rect l="0" t="0" r="r" b="b"/>
                <a:pathLst>
                  <a:path w="511" h="511">
                    <a:moveTo>
                      <a:pt x="0" y="0"/>
                    </a:moveTo>
                    <a:lnTo>
                      <a:pt x="511" y="0"/>
                    </a:lnTo>
                    <a:lnTo>
                      <a:pt x="511" y="511"/>
                    </a:lnTo>
                    <a:lnTo>
                      <a:pt x="0" y="511"/>
                    </a:lnTo>
                    <a:lnTo>
                      <a:pt x="0" y="0"/>
                    </a:lnTo>
                    <a:lnTo>
                      <a:pt x="34" y="34"/>
                    </a:lnTo>
                    <a:lnTo>
                      <a:pt x="477" y="34"/>
                    </a:lnTo>
                    <a:lnTo>
                      <a:pt x="477" y="477"/>
                    </a:lnTo>
                    <a:lnTo>
                      <a:pt x="34" y="477"/>
                    </a:lnTo>
                    <a:lnTo>
                      <a:pt x="34" y="34"/>
                    </a:lnTo>
                    <a:lnTo>
                      <a:pt x="0" y="0"/>
                    </a:lnTo>
                    <a:close/>
                  </a:path>
                </a:pathLst>
              </a:custGeom>
              <a:solidFill>
                <a:srgbClr val="444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89" name="Freeform 617"/>
              <p:cNvSpPr>
                <a:spLocks/>
              </p:cNvSpPr>
              <p:nvPr/>
            </p:nvSpPr>
            <p:spPr bwMode="auto">
              <a:xfrm>
                <a:off x="1243" y="1396"/>
                <a:ext cx="120" cy="120"/>
              </a:xfrm>
              <a:custGeom>
                <a:avLst/>
                <a:gdLst/>
                <a:ahLst/>
                <a:cxnLst>
                  <a:cxn ang="0">
                    <a:pos x="0" y="0"/>
                  </a:cxn>
                  <a:cxn ang="0">
                    <a:pos x="477" y="0"/>
                  </a:cxn>
                  <a:cxn ang="0">
                    <a:pos x="477" y="477"/>
                  </a:cxn>
                  <a:cxn ang="0">
                    <a:pos x="0" y="477"/>
                  </a:cxn>
                  <a:cxn ang="0">
                    <a:pos x="0" y="0"/>
                  </a:cxn>
                  <a:cxn ang="0">
                    <a:pos x="34" y="34"/>
                  </a:cxn>
                  <a:cxn ang="0">
                    <a:pos x="443" y="34"/>
                  </a:cxn>
                  <a:cxn ang="0">
                    <a:pos x="443" y="443"/>
                  </a:cxn>
                  <a:cxn ang="0">
                    <a:pos x="34" y="443"/>
                  </a:cxn>
                  <a:cxn ang="0">
                    <a:pos x="34" y="34"/>
                  </a:cxn>
                  <a:cxn ang="0">
                    <a:pos x="0" y="0"/>
                  </a:cxn>
                </a:cxnLst>
                <a:rect l="0" t="0" r="r" b="b"/>
                <a:pathLst>
                  <a:path w="477" h="477">
                    <a:moveTo>
                      <a:pt x="0" y="0"/>
                    </a:moveTo>
                    <a:lnTo>
                      <a:pt x="477" y="0"/>
                    </a:lnTo>
                    <a:lnTo>
                      <a:pt x="477" y="477"/>
                    </a:lnTo>
                    <a:lnTo>
                      <a:pt x="0" y="477"/>
                    </a:lnTo>
                    <a:lnTo>
                      <a:pt x="0" y="0"/>
                    </a:lnTo>
                    <a:lnTo>
                      <a:pt x="34" y="34"/>
                    </a:lnTo>
                    <a:lnTo>
                      <a:pt x="443" y="34"/>
                    </a:lnTo>
                    <a:lnTo>
                      <a:pt x="443" y="443"/>
                    </a:lnTo>
                    <a:lnTo>
                      <a:pt x="34" y="443"/>
                    </a:lnTo>
                    <a:lnTo>
                      <a:pt x="34" y="34"/>
                    </a:lnTo>
                    <a:lnTo>
                      <a:pt x="0" y="0"/>
                    </a:lnTo>
                    <a:close/>
                  </a:path>
                </a:pathLst>
              </a:custGeom>
              <a:solidFill>
                <a:srgbClr val="424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90" name="Freeform 618"/>
              <p:cNvSpPr>
                <a:spLocks/>
              </p:cNvSpPr>
              <p:nvPr/>
            </p:nvSpPr>
            <p:spPr bwMode="auto">
              <a:xfrm>
                <a:off x="1247" y="1400"/>
                <a:ext cx="111" cy="111"/>
              </a:xfrm>
              <a:custGeom>
                <a:avLst/>
                <a:gdLst/>
                <a:ahLst/>
                <a:cxnLst>
                  <a:cxn ang="0">
                    <a:pos x="0" y="0"/>
                  </a:cxn>
                  <a:cxn ang="0">
                    <a:pos x="443" y="0"/>
                  </a:cxn>
                  <a:cxn ang="0">
                    <a:pos x="443" y="443"/>
                  </a:cxn>
                  <a:cxn ang="0">
                    <a:pos x="0" y="443"/>
                  </a:cxn>
                  <a:cxn ang="0">
                    <a:pos x="0" y="0"/>
                  </a:cxn>
                  <a:cxn ang="0">
                    <a:pos x="34" y="34"/>
                  </a:cxn>
                  <a:cxn ang="0">
                    <a:pos x="409" y="34"/>
                  </a:cxn>
                  <a:cxn ang="0">
                    <a:pos x="409" y="409"/>
                  </a:cxn>
                  <a:cxn ang="0">
                    <a:pos x="34" y="409"/>
                  </a:cxn>
                  <a:cxn ang="0">
                    <a:pos x="34" y="34"/>
                  </a:cxn>
                  <a:cxn ang="0">
                    <a:pos x="0" y="0"/>
                  </a:cxn>
                </a:cxnLst>
                <a:rect l="0" t="0" r="r" b="b"/>
                <a:pathLst>
                  <a:path w="443" h="443">
                    <a:moveTo>
                      <a:pt x="0" y="0"/>
                    </a:moveTo>
                    <a:lnTo>
                      <a:pt x="443" y="0"/>
                    </a:lnTo>
                    <a:lnTo>
                      <a:pt x="443" y="443"/>
                    </a:lnTo>
                    <a:lnTo>
                      <a:pt x="0" y="443"/>
                    </a:lnTo>
                    <a:lnTo>
                      <a:pt x="0" y="0"/>
                    </a:lnTo>
                    <a:lnTo>
                      <a:pt x="34" y="34"/>
                    </a:lnTo>
                    <a:lnTo>
                      <a:pt x="409" y="34"/>
                    </a:lnTo>
                    <a:lnTo>
                      <a:pt x="409" y="409"/>
                    </a:lnTo>
                    <a:lnTo>
                      <a:pt x="34" y="409"/>
                    </a:lnTo>
                    <a:lnTo>
                      <a:pt x="34" y="34"/>
                    </a:lnTo>
                    <a:lnTo>
                      <a:pt x="0" y="0"/>
                    </a:lnTo>
                    <a:close/>
                  </a:path>
                </a:pathLst>
              </a:custGeom>
              <a:solidFill>
                <a:srgbClr val="4145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91" name="Freeform 619"/>
              <p:cNvSpPr>
                <a:spLocks/>
              </p:cNvSpPr>
              <p:nvPr/>
            </p:nvSpPr>
            <p:spPr bwMode="auto">
              <a:xfrm>
                <a:off x="1252" y="1405"/>
                <a:ext cx="102" cy="102"/>
              </a:xfrm>
              <a:custGeom>
                <a:avLst/>
                <a:gdLst/>
                <a:ahLst/>
                <a:cxnLst>
                  <a:cxn ang="0">
                    <a:pos x="0" y="0"/>
                  </a:cxn>
                  <a:cxn ang="0">
                    <a:pos x="409" y="0"/>
                  </a:cxn>
                  <a:cxn ang="0">
                    <a:pos x="409" y="409"/>
                  </a:cxn>
                  <a:cxn ang="0">
                    <a:pos x="0" y="409"/>
                  </a:cxn>
                  <a:cxn ang="0">
                    <a:pos x="0" y="0"/>
                  </a:cxn>
                  <a:cxn ang="0">
                    <a:pos x="34" y="34"/>
                  </a:cxn>
                  <a:cxn ang="0">
                    <a:pos x="375" y="34"/>
                  </a:cxn>
                  <a:cxn ang="0">
                    <a:pos x="375" y="375"/>
                  </a:cxn>
                  <a:cxn ang="0">
                    <a:pos x="34" y="375"/>
                  </a:cxn>
                  <a:cxn ang="0">
                    <a:pos x="34" y="34"/>
                  </a:cxn>
                  <a:cxn ang="0">
                    <a:pos x="0" y="0"/>
                  </a:cxn>
                </a:cxnLst>
                <a:rect l="0" t="0" r="r" b="b"/>
                <a:pathLst>
                  <a:path w="409" h="409">
                    <a:moveTo>
                      <a:pt x="0" y="0"/>
                    </a:moveTo>
                    <a:lnTo>
                      <a:pt x="409" y="0"/>
                    </a:lnTo>
                    <a:lnTo>
                      <a:pt x="409" y="409"/>
                    </a:lnTo>
                    <a:lnTo>
                      <a:pt x="0" y="409"/>
                    </a:lnTo>
                    <a:lnTo>
                      <a:pt x="0" y="0"/>
                    </a:lnTo>
                    <a:lnTo>
                      <a:pt x="34" y="34"/>
                    </a:lnTo>
                    <a:lnTo>
                      <a:pt x="375" y="34"/>
                    </a:lnTo>
                    <a:lnTo>
                      <a:pt x="375" y="375"/>
                    </a:lnTo>
                    <a:lnTo>
                      <a:pt x="34" y="375"/>
                    </a:lnTo>
                    <a:lnTo>
                      <a:pt x="34" y="34"/>
                    </a:lnTo>
                    <a:lnTo>
                      <a:pt x="0" y="0"/>
                    </a:lnTo>
                    <a:close/>
                  </a:path>
                </a:pathLst>
              </a:custGeom>
              <a:solidFill>
                <a:srgbClr val="3F42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92" name="Freeform 620"/>
              <p:cNvSpPr>
                <a:spLocks/>
              </p:cNvSpPr>
              <p:nvPr/>
            </p:nvSpPr>
            <p:spPr bwMode="auto">
              <a:xfrm>
                <a:off x="1256" y="1409"/>
                <a:ext cx="94" cy="94"/>
              </a:xfrm>
              <a:custGeom>
                <a:avLst/>
                <a:gdLst/>
                <a:ahLst/>
                <a:cxnLst>
                  <a:cxn ang="0">
                    <a:pos x="0" y="0"/>
                  </a:cxn>
                  <a:cxn ang="0">
                    <a:pos x="375" y="0"/>
                  </a:cxn>
                  <a:cxn ang="0">
                    <a:pos x="375" y="375"/>
                  </a:cxn>
                  <a:cxn ang="0">
                    <a:pos x="0" y="375"/>
                  </a:cxn>
                  <a:cxn ang="0">
                    <a:pos x="0" y="0"/>
                  </a:cxn>
                  <a:cxn ang="0">
                    <a:pos x="34" y="34"/>
                  </a:cxn>
                  <a:cxn ang="0">
                    <a:pos x="341" y="34"/>
                  </a:cxn>
                  <a:cxn ang="0">
                    <a:pos x="341" y="341"/>
                  </a:cxn>
                  <a:cxn ang="0">
                    <a:pos x="34" y="341"/>
                  </a:cxn>
                  <a:cxn ang="0">
                    <a:pos x="34" y="34"/>
                  </a:cxn>
                  <a:cxn ang="0">
                    <a:pos x="0" y="0"/>
                  </a:cxn>
                </a:cxnLst>
                <a:rect l="0" t="0" r="r" b="b"/>
                <a:pathLst>
                  <a:path w="375" h="375">
                    <a:moveTo>
                      <a:pt x="0" y="0"/>
                    </a:moveTo>
                    <a:lnTo>
                      <a:pt x="375" y="0"/>
                    </a:lnTo>
                    <a:lnTo>
                      <a:pt x="375" y="375"/>
                    </a:lnTo>
                    <a:lnTo>
                      <a:pt x="0" y="375"/>
                    </a:lnTo>
                    <a:lnTo>
                      <a:pt x="0" y="0"/>
                    </a:lnTo>
                    <a:lnTo>
                      <a:pt x="34" y="34"/>
                    </a:lnTo>
                    <a:lnTo>
                      <a:pt x="341" y="34"/>
                    </a:lnTo>
                    <a:lnTo>
                      <a:pt x="341" y="341"/>
                    </a:lnTo>
                    <a:lnTo>
                      <a:pt x="34" y="341"/>
                    </a:lnTo>
                    <a:lnTo>
                      <a:pt x="34" y="34"/>
                    </a:lnTo>
                    <a:lnTo>
                      <a:pt x="0" y="0"/>
                    </a:lnTo>
                    <a:close/>
                  </a:path>
                </a:pathLst>
              </a:custGeom>
              <a:solidFill>
                <a:srgbClr val="3E3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93" name="Freeform 621"/>
              <p:cNvSpPr>
                <a:spLocks/>
              </p:cNvSpPr>
              <p:nvPr/>
            </p:nvSpPr>
            <p:spPr bwMode="auto">
              <a:xfrm>
                <a:off x="1260" y="1413"/>
                <a:ext cx="86" cy="86"/>
              </a:xfrm>
              <a:custGeom>
                <a:avLst/>
                <a:gdLst/>
                <a:ahLst/>
                <a:cxnLst>
                  <a:cxn ang="0">
                    <a:pos x="0" y="0"/>
                  </a:cxn>
                  <a:cxn ang="0">
                    <a:pos x="341" y="0"/>
                  </a:cxn>
                  <a:cxn ang="0">
                    <a:pos x="341" y="341"/>
                  </a:cxn>
                  <a:cxn ang="0">
                    <a:pos x="0" y="341"/>
                  </a:cxn>
                  <a:cxn ang="0">
                    <a:pos x="0" y="0"/>
                  </a:cxn>
                  <a:cxn ang="0">
                    <a:pos x="34" y="34"/>
                  </a:cxn>
                  <a:cxn ang="0">
                    <a:pos x="307" y="34"/>
                  </a:cxn>
                  <a:cxn ang="0">
                    <a:pos x="307" y="307"/>
                  </a:cxn>
                  <a:cxn ang="0">
                    <a:pos x="34" y="307"/>
                  </a:cxn>
                  <a:cxn ang="0">
                    <a:pos x="34" y="34"/>
                  </a:cxn>
                  <a:cxn ang="0">
                    <a:pos x="0" y="0"/>
                  </a:cxn>
                </a:cxnLst>
                <a:rect l="0" t="0" r="r" b="b"/>
                <a:pathLst>
                  <a:path w="341" h="341">
                    <a:moveTo>
                      <a:pt x="0" y="0"/>
                    </a:moveTo>
                    <a:lnTo>
                      <a:pt x="341" y="0"/>
                    </a:lnTo>
                    <a:lnTo>
                      <a:pt x="341" y="341"/>
                    </a:lnTo>
                    <a:lnTo>
                      <a:pt x="0" y="341"/>
                    </a:lnTo>
                    <a:lnTo>
                      <a:pt x="0" y="0"/>
                    </a:lnTo>
                    <a:lnTo>
                      <a:pt x="34" y="34"/>
                    </a:lnTo>
                    <a:lnTo>
                      <a:pt x="307" y="34"/>
                    </a:lnTo>
                    <a:lnTo>
                      <a:pt x="307" y="307"/>
                    </a:lnTo>
                    <a:lnTo>
                      <a:pt x="34" y="307"/>
                    </a:lnTo>
                    <a:lnTo>
                      <a:pt x="34" y="34"/>
                    </a:lnTo>
                    <a:lnTo>
                      <a:pt x="0" y="0"/>
                    </a:lnTo>
                    <a:close/>
                  </a:path>
                </a:pathLst>
              </a:custGeom>
              <a:solidFill>
                <a:srgbClr val="3C3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94" name="Freeform 622"/>
              <p:cNvSpPr>
                <a:spLocks/>
              </p:cNvSpPr>
              <p:nvPr/>
            </p:nvSpPr>
            <p:spPr bwMode="auto">
              <a:xfrm>
                <a:off x="1264" y="1417"/>
                <a:ext cx="77" cy="77"/>
              </a:xfrm>
              <a:custGeom>
                <a:avLst/>
                <a:gdLst/>
                <a:ahLst/>
                <a:cxnLst>
                  <a:cxn ang="0">
                    <a:pos x="0" y="0"/>
                  </a:cxn>
                  <a:cxn ang="0">
                    <a:pos x="307" y="0"/>
                  </a:cxn>
                  <a:cxn ang="0">
                    <a:pos x="307" y="307"/>
                  </a:cxn>
                  <a:cxn ang="0">
                    <a:pos x="0" y="307"/>
                  </a:cxn>
                  <a:cxn ang="0">
                    <a:pos x="0" y="0"/>
                  </a:cxn>
                  <a:cxn ang="0">
                    <a:pos x="34" y="34"/>
                  </a:cxn>
                  <a:cxn ang="0">
                    <a:pos x="273" y="34"/>
                  </a:cxn>
                  <a:cxn ang="0">
                    <a:pos x="273" y="272"/>
                  </a:cxn>
                  <a:cxn ang="0">
                    <a:pos x="34" y="272"/>
                  </a:cxn>
                  <a:cxn ang="0">
                    <a:pos x="34" y="34"/>
                  </a:cxn>
                  <a:cxn ang="0">
                    <a:pos x="0" y="0"/>
                  </a:cxn>
                </a:cxnLst>
                <a:rect l="0" t="0" r="r" b="b"/>
                <a:pathLst>
                  <a:path w="307" h="307">
                    <a:moveTo>
                      <a:pt x="0" y="0"/>
                    </a:moveTo>
                    <a:lnTo>
                      <a:pt x="307" y="0"/>
                    </a:lnTo>
                    <a:lnTo>
                      <a:pt x="307" y="307"/>
                    </a:lnTo>
                    <a:lnTo>
                      <a:pt x="0" y="307"/>
                    </a:lnTo>
                    <a:lnTo>
                      <a:pt x="0" y="0"/>
                    </a:lnTo>
                    <a:lnTo>
                      <a:pt x="34" y="34"/>
                    </a:lnTo>
                    <a:lnTo>
                      <a:pt x="273" y="34"/>
                    </a:lnTo>
                    <a:lnTo>
                      <a:pt x="273" y="272"/>
                    </a:lnTo>
                    <a:lnTo>
                      <a:pt x="34" y="272"/>
                    </a:lnTo>
                    <a:lnTo>
                      <a:pt x="34" y="34"/>
                    </a:lnTo>
                    <a:lnTo>
                      <a:pt x="0" y="0"/>
                    </a:lnTo>
                    <a:close/>
                  </a:path>
                </a:pathLst>
              </a:custGeom>
              <a:solidFill>
                <a:srgbClr val="393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95" name="Freeform 623"/>
              <p:cNvSpPr>
                <a:spLocks/>
              </p:cNvSpPr>
              <p:nvPr/>
            </p:nvSpPr>
            <p:spPr bwMode="auto">
              <a:xfrm>
                <a:off x="1269" y="1422"/>
                <a:ext cx="68" cy="68"/>
              </a:xfrm>
              <a:custGeom>
                <a:avLst/>
                <a:gdLst/>
                <a:ahLst/>
                <a:cxnLst>
                  <a:cxn ang="0">
                    <a:pos x="0" y="0"/>
                  </a:cxn>
                  <a:cxn ang="0">
                    <a:pos x="273" y="0"/>
                  </a:cxn>
                  <a:cxn ang="0">
                    <a:pos x="273" y="272"/>
                  </a:cxn>
                  <a:cxn ang="0">
                    <a:pos x="0" y="272"/>
                  </a:cxn>
                  <a:cxn ang="0">
                    <a:pos x="0" y="0"/>
                  </a:cxn>
                  <a:cxn ang="0">
                    <a:pos x="34" y="34"/>
                  </a:cxn>
                  <a:cxn ang="0">
                    <a:pos x="239" y="34"/>
                  </a:cxn>
                  <a:cxn ang="0">
                    <a:pos x="239" y="238"/>
                  </a:cxn>
                  <a:cxn ang="0">
                    <a:pos x="34" y="238"/>
                  </a:cxn>
                  <a:cxn ang="0">
                    <a:pos x="34" y="34"/>
                  </a:cxn>
                  <a:cxn ang="0">
                    <a:pos x="0" y="0"/>
                  </a:cxn>
                </a:cxnLst>
                <a:rect l="0" t="0" r="r" b="b"/>
                <a:pathLst>
                  <a:path w="273" h="272">
                    <a:moveTo>
                      <a:pt x="0" y="0"/>
                    </a:moveTo>
                    <a:lnTo>
                      <a:pt x="273" y="0"/>
                    </a:lnTo>
                    <a:lnTo>
                      <a:pt x="273" y="272"/>
                    </a:lnTo>
                    <a:lnTo>
                      <a:pt x="0" y="272"/>
                    </a:lnTo>
                    <a:lnTo>
                      <a:pt x="0" y="0"/>
                    </a:lnTo>
                    <a:lnTo>
                      <a:pt x="34" y="34"/>
                    </a:lnTo>
                    <a:lnTo>
                      <a:pt x="239" y="34"/>
                    </a:lnTo>
                    <a:lnTo>
                      <a:pt x="239" y="238"/>
                    </a:lnTo>
                    <a:lnTo>
                      <a:pt x="34" y="238"/>
                    </a:lnTo>
                    <a:lnTo>
                      <a:pt x="34" y="34"/>
                    </a:lnTo>
                    <a:lnTo>
                      <a:pt x="0" y="0"/>
                    </a:lnTo>
                    <a:close/>
                  </a:path>
                </a:pathLst>
              </a:custGeom>
              <a:solidFill>
                <a:srgbClr val="373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96" name="Freeform 624"/>
              <p:cNvSpPr>
                <a:spLocks/>
              </p:cNvSpPr>
              <p:nvPr/>
            </p:nvSpPr>
            <p:spPr bwMode="auto">
              <a:xfrm>
                <a:off x="1273" y="1426"/>
                <a:ext cx="60" cy="59"/>
              </a:xfrm>
              <a:custGeom>
                <a:avLst/>
                <a:gdLst/>
                <a:ahLst/>
                <a:cxnLst>
                  <a:cxn ang="0">
                    <a:pos x="0" y="0"/>
                  </a:cxn>
                  <a:cxn ang="0">
                    <a:pos x="239" y="0"/>
                  </a:cxn>
                  <a:cxn ang="0">
                    <a:pos x="239" y="238"/>
                  </a:cxn>
                  <a:cxn ang="0">
                    <a:pos x="0" y="238"/>
                  </a:cxn>
                  <a:cxn ang="0">
                    <a:pos x="0" y="0"/>
                  </a:cxn>
                  <a:cxn ang="0">
                    <a:pos x="34" y="34"/>
                  </a:cxn>
                  <a:cxn ang="0">
                    <a:pos x="205" y="34"/>
                  </a:cxn>
                  <a:cxn ang="0">
                    <a:pos x="205" y="204"/>
                  </a:cxn>
                  <a:cxn ang="0">
                    <a:pos x="34" y="204"/>
                  </a:cxn>
                  <a:cxn ang="0">
                    <a:pos x="34" y="34"/>
                  </a:cxn>
                  <a:cxn ang="0">
                    <a:pos x="0" y="0"/>
                  </a:cxn>
                </a:cxnLst>
                <a:rect l="0" t="0" r="r" b="b"/>
                <a:pathLst>
                  <a:path w="239" h="238">
                    <a:moveTo>
                      <a:pt x="0" y="0"/>
                    </a:moveTo>
                    <a:lnTo>
                      <a:pt x="239" y="0"/>
                    </a:lnTo>
                    <a:lnTo>
                      <a:pt x="239" y="238"/>
                    </a:lnTo>
                    <a:lnTo>
                      <a:pt x="0" y="238"/>
                    </a:lnTo>
                    <a:lnTo>
                      <a:pt x="0" y="0"/>
                    </a:lnTo>
                    <a:lnTo>
                      <a:pt x="34" y="34"/>
                    </a:lnTo>
                    <a:lnTo>
                      <a:pt x="205" y="34"/>
                    </a:lnTo>
                    <a:lnTo>
                      <a:pt x="205" y="204"/>
                    </a:lnTo>
                    <a:lnTo>
                      <a:pt x="34" y="204"/>
                    </a:lnTo>
                    <a:lnTo>
                      <a:pt x="34" y="34"/>
                    </a:lnTo>
                    <a:lnTo>
                      <a:pt x="0" y="0"/>
                    </a:lnTo>
                    <a:close/>
                  </a:path>
                </a:pathLst>
              </a:custGeom>
              <a:solidFill>
                <a:srgbClr val="363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97" name="Freeform 625"/>
              <p:cNvSpPr>
                <a:spLocks/>
              </p:cNvSpPr>
              <p:nvPr/>
            </p:nvSpPr>
            <p:spPr bwMode="auto">
              <a:xfrm>
                <a:off x="1277" y="1430"/>
                <a:ext cx="52" cy="51"/>
              </a:xfrm>
              <a:custGeom>
                <a:avLst/>
                <a:gdLst/>
                <a:ahLst/>
                <a:cxnLst>
                  <a:cxn ang="0">
                    <a:pos x="0" y="0"/>
                  </a:cxn>
                  <a:cxn ang="0">
                    <a:pos x="205" y="0"/>
                  </a:cxn>
                  <a:cxn ang="0">
                    <a:pos x="205" y="204"/>
                  </a:cxn>
                  <a:cxn ang="0">
                    <a:pos x="0" y="204"/>
                  </a:cxn>
                  <a:cxn ang="0">
                    <a:pos x="0" y="0"/>
                  </a:cxn>
                  <a:cxn ang="0">
                    <a:pos x="34" y="34"/>
                  </a:cxn>
                  <a:cxn ang="0">
                    <a:pos x="171" y="34"/>
                  </a:cxn>
                  <a:cxn ang="0">
                    <a:pos x="171" y="170"/>
                  </a:cxn>
                  <a:cxn ang="0">
                    <a:pos x="34" y="170"/>
                  </a:cxn>
                  <a:cxn ang="0">
                    <a:pos x="34" y="34"/>
                  </a:cxn>
                  <a:cxn ang="0">
                    <a:pos x="0" y="0"/>
                  </a:cxn>
                </a:cxnLst>
                <a:rect l="0" t="0" r="r" b="b"/>
                <a:pathLst>
                  <a:path w="205" h="204">
                    <a:moveTo>
                      <a:pt x="0" y="0"/>
                    </a:moveTo>
                    <a:lnTo>
                      <a:pt x="205" y="0"/>
                    </a:lnTo>
                    <a:lnTo>
                      <a:pt x="205" y="204"/>
                    </a:lnTo>
                    <a:lnTo>
                      <a:pt x="0" y="204"/>
                    </a:lnTo>
                    <a:lnTo>
                      <a:pt x="0" y="0"/>
                    </a:lnTo>
                    <a:lnTo>
                      <a:pt x="34" y="34"/>
                    </a:lnTo>
                    <a:lnTo>
                      <a:pt x="171" y="34"/>
                    </a:lnTo>
                    <a:lnTo>
                      <a:pt x="171" y="170"/>
                    </a:lnTo>
                    <a:lnTo>
                      <a:pt x="34" y="170"/>
                    </a:lnTo>
                    <a:lnTo>
                      <a:pt x="34" y="34"/>
                    </a:lnTo>
                    <a:lnTo>
                      <a:pt x="0" y="0"/>
                    </a:lnTo>
                    <a:close/>
                  </a:path>
                </a:pathLst>
              </a:custGeom>
              <a:solidFill>
                <a:srgbClr val="342D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98" name="Freeform 626"/>
              <p:cNvSpPr>
                <a:spLocks/>
              </p:cNvSpPr>
              <p:nvPr/>
            </p:nvSpPr>
            <p:spPr bwMode="auto">
              <a:xfrm>
                <a:off x="1281" y="1434"/>
                <a:ext cx="43" cy="43"/>
              </a:xfrm>
              <a:custGeom>
                <a:avLst/>
                <a:gdLst/>
                <a:ahLst/>
                <a:cxnLst>
                  <a:cxn ang="0">
                    <a:pos x="0" y="0"/>
                  </a:cxn>
                  <a:cxn ang="0">
                    <a:pos x="171" y="0"/>
                  </a:cxn>
                  <a:cxn ang="0">
                    <a:pos x="171" y="170"/>
                  </a:cxn>
                  <a:cxn ang="0">
                    <a:pos x="0" y="170"/>
                  </a:cxn>
                  <a:cxn ang="0">
                    <a:pos x="0" y="0"/>
                  </a:cxn>
                  <a:cxn ang="0">
                    <a:pos x="34" y="34"/>
                  </a:cxn>
                  <a:cxn ang="0">
                    <a:pos x="136" y="34"/>
                  </a:cxn>
                  <a:cxn ang="0">
                    <a:pos x="136" y="136"/>
                  </a:cxn>
                  <a:cxn ang="0">
                    <a:pos x="34" y="136"/>
                  </a:cxn>
                  <a:cxn ang="0">
                    <a:pos x="34" y="34"/>
                  </a:cxn>
                  <a:cxn ang="0">
                    <a:pos x="0" y="0"/>
                  </a:cxn>
                </a:cxnLst>
                <a:rect l="0" t="0" r="r" b="b"/>
                <a:pathLst>
                  <a:path w="171" h="170">
                    <a:moveTo>
                      <a:pt x="0" y="0"/>
                    </a:moveTo>
                    <a:lnTo>
                      <a:pt x="171" y="0"/>
                    </a:lnTo>
                    <a:lnTo>
                      <a:pt x="171" y="170"/>
                    </a:lnTo>
                    <a:lnTo>
                      <a:pt x="0" y="170"/>
                    </a:lnTo>
                    <a:lnTo>
                      <a:pt x="0" y="0"/>
                    </a:lnTo>
                    <a:lnTo>
                      <a:pt x="34" y="34"/>
                    </a:lnTo>
                    <a:lnTo>
                      <a:pt x="136" y="34"/>
                    </a:lnTo>
                    <a:lnTo>
                      <a:pt x="136" y="136"/>
                    </a:lnTo>
                    <a:lnTo>
                      <a:pt x="34" y="136"/>
                    </a:lnTo>
                    <a:lnTo>
                      <a:pt x="34" y="34"/>
                    </a:lnTo>
                    <a:lnTo>
                      <a:pt x="0" y="0"/>
                    </a:lnTo>
                    <a:close/>
                  </a:path>
                </a:pathLst>
              </a:custGeom>
              <a:solidFill>
                <a:srgbClr val="3328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699" name="Freeform 627"/>
              <p:cNvSpPr>
                <a:spLocks/>
              </p:cNvSpPr>
              <p:nvPr/>
            </p:nvSpPr>
            <p:spPr bwMode="auto">
              <a:xfrm>
                <a:off x="1286" y="1439"/>
                <a:ext cx="34" cy="34"/>
              </a:xfrm>
              <a:custGeom>
                <a:avLst/>
                <a:gdLst/>
                <a:ahLst/>
                <a:cxnLst>
                  <a:cxn ang="0">
                    <a:pos x="0" y="0"/>
                  </a:cxn>
                  <a:cxn ang="0">
                    <a:pos x="137" y="0"/>
                  </a:cxn>
                  <a:cxn ang="0">
                    <a:pos x="137" y="136"/>
                  </a:cxn>
                  <a:cxn ang="0">
                    <a:pos x="0" y="136"/>
                  </a:cxn>
                  <a:cxn ang="0">
                    <a:pos x="0" y="0"/>
                  </a:cxn>
                  <a:cxn ang="0">
                    <a:pos x="34" y="34"/>
                  </a:cxn>
                  <a:cxn ang="0">
                    <a:pos x="102" y="34"/>
                  </a:cxn>
                  <a:cxn ang="0">
                    <a:pos x="102" y="102"/>
                  </a:cxn>
                  <a:cxn ang="0">
                    <a:pos x="34" y="102"/>
                  </a:cxn>
                  <a:cxn ang="0">
                    <a:pos x="34" y="34"/>
                  </a:cxn>
                  <a:cxn ang="0">
                    <a:pos x="0" y="0"/>
                  </a:cxn>
                </a:cxnLst>
                <a:rect l="0" t="0" r="r" b="b"/>
                <a:pathLst>
                  <a:path w="137" h="136">
                    <a:moveTo>
                      <a:pt x="0" y="0"/>
                    </a:moveTo>
                    <a:lnTo>
                      <a:pt x="137" y="0"/>
                    </a:lnTo>
                    <a:lnTo>
                      <a:pt x="137" y="136"/>
                    </a:lnTo>
                    <a:lnTo>
                      <a:pt x="0" y="136"/>
                    </a:lnTo>
                    <a:lnTo>
                      <a:pt x="0" y="0"/>
                    </a:lnTo>
                    <a:lnTo>
                      <a:pt x="34" y="34"/>
                    </a:lnTo>
                    <a:lnTo>
                      <a:pt x="102" y="34"/>
                    </a:lnTo>
                    <a:lnTo>
                      <a:pt x="102" y="102"/>
                    </a:lnTo>
                    <a:lnTo>
                      <a:pt x="34" y="102"/>
                    </a:lnTo>
                    <a:lnTo>
                      <a:pt x="34" y="34"/>
                    </a:lnTo>
                    <a:lnTo>
                      <a:pt x="0" y="0"/>
                    </a:lnTo>
                    <a:close/>
                  </a:path>
                </a:pathLst>
              </a:custGeom>
              <a:solidFill>
                <a:srgbClr val="3124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00" name="Freeform 628"/>
              <p:cNvSpPr>
                <a:spLocks/>
              </p:cNvSpPr>
              <p:nvPr/>
            </p:nvSpPr>
            <p:spPr bwMode="auto">
              <a:xfrm>
                <a:off x="1290" y="1443"/>
                <a:ext cx="25" cy="25"/>
              </a:xfrm>
              <a:custGeom>
                <a:avLst/>
                <a:gdLst/>
                <a:ahLst/>
                <a:cxnLst>
                  <a:cxn ang="0">
                    <a:pos x="0" y="0"/>
                  </a:cxn>
                  <a:cxn ang="0">
                    <a:pos x="102" y="0"/>
                  </a:cxn>
                  <a:cxn ang="0">
                    <a:pos x="102" y="102"/>
                  </a:cxn>
                  <a:cxn ang="0">
                    <a:pos x="0" y="102"/>
                  </a:cxn>
                  <a:cxn ang="0">
                    <a:pos x="0" y="0"/>
                  </a:cxn>
                  <a:cxn ang="0">
                    <a:pos x="34" y="34"/>
                  </a:cxn>
                  <a:cxn ang="0">
                    <a:pos x="68" y="34"/>
                  </a:cxn>
                  <a:cxn ang="0">
                    <a:pos x="68" y="68"/>
                  </a:cxn>
                  <a:cxn ang="0">
                    <a:pos x="34" y="68"/>
                  </a:cxn>
                  <a:cxn ang="0">
                    <a:pos x="34" y="34"/>
                  </a:cxn>
                  <a:cxn ang="0">
                    <a:pos x="0" y="0"/>
                  </a:cxn>
                </a:cxnLst>
                <a:rect l="0" t="0" r="r" b="b"/>
                <a:pathLst>
                  <a:path w="102" h="102">
                    <a:moveTo>
                      <a:pt x="0" y="0"/>
                    </a:moveTo>
                    <a:lnTo>
                      <a:pt x="102" y="0"/>
                    </a:lnTo>
                    <a:lnTo>
                      <a:pt x="102" y="102"/>
                    </a:lnTo>
                    <a:lnTo>
                      <a:pt x="0" y="102"/>
                    </a:lnTo>
                    <a:lnTo>
                      <a:pt x="0" y="0"/>
                    </a:lnTo>
                    <a:lnTo>
                      <a:pt x="34" y="34"/>
                    </a:lnTo>
                    <a:lnTo>
                      <a:pt x="68" y="34"/>
                    </a:lnTo>
                    <a:lnTo>
                      <a:pt x="68" y="68"/>
                    </a:lnTo>
                    <a:lnTo>
                      <a:pt x="34" y="68"/>
                    </a:lnTo>
                    <a:lnTo>
                      <a:pt x="34" y="34"/>
                    </a:lnTo>
                    <a:lnTo>
                      <a:pt x="0" y="0"/>
                    </a:lnTo>
                    <a:close/>
                  </a:path>
                </a:pathLst>
              </a:custGeom>
              <a:solidFill>
                <a:srgbClr val="2F20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01" name="Freeform 629"/>
              <p:cNvSpPr>
                <a:spLocks/>
              </p:cNvSpPr>
              <p:nvPr/>
            </p:nvSpPr>
            <p:spPr bwMode="auto">
              <a:xfrm>
                <a:off x="1294" y="1447"/>
                <a:ext cx="17" cy="17"/>
              </a:xfrm>
              <a:custGeom>
                <a:avLst/>
                <a:gdLst/>
                <a:ahLst/>
                <a:cxnLst>
                  <a:cxn ang="0">
                    <a:pos x="0" y="0"/>
                  </a:cxn>
                  <a:cxn ang="0">
                    <a:pos x="68" y="0"/>
                  </a:cxn>
                  <a:cxn ang="0">
                    <a:pos x="68" y="68"/>
                  </a:cxn>
                  <a:cxn ang="0">
                    <a:pos x="0" y="68"/>
                  </a:cxn>
                  <a:cxn ang="0">
                    <a:pos x="0" y="0"/>
                  </a:cxn>
                  <a:cxn ang="0">
                    <a:pos x="34" y="34"/>
                  </a:cxn>
                  <a:cxn ang="0">
                    <a:pos x="34" y="34"/>
                  </a:cxn>
                  <a:cxn ang="0">
                    <a:pos x="34" y="34"/>
                  </a:cxn>
                  <a:cxn ang="0">
                    <a:pos x="34" y="34"/>
                  </a:cxn>
                  <a:cxn ang="0">
                    <a:pos x="34" y="34"/>
                  </a:cxn>
                  <a:cxn ang="0">
                    <a:pos x="0" y="0"/>
                  </a:cxn>
                </a:cxnLst>
                <a:rect l="0" t="0" r="r" b="b"/>
                <a:pathLst>
                  <a:path w="68" h="68">
                    <a:moveTo>
                      <a:pt x="0" y="0"/>
                    </a:moveTo>
                    <a:lnTo>
                      <a:pt x="68" y="0"/>
                    </a:lnTo>
                    <a:lnTo>
                      <a:pt x="68" y="68"/>
                    </a:lnTo>
                    <a:lnTo>
                      <a:pt x="0" y="68"/>
                    </a:lnTo>
                    <a:lnTo>
                      <a:pt x="0" y="0"/>
                    </a:lnTo>
                    <a:lnTo>
                      <a:pt x="34" y="34"/>
                    </a:lnTo>
                    <a:lnTo>
                      <a:pt x="34" y="34"/>
                    </a:lnTo>
                    <a:lnTo>
                      <a:pt x="34" y="34"/>
                    </a:lnTo>
                    <a:lnTo>
                      <a:pt x="34" y="34"/>
                    </a:lnTo>
                    <a:lnTo>
                      <a:pt x="34" y="34"/>
                    </a:lnTo>
                    <a:lnTo>
                      <a:pt x="0" y="0"/>
                    </a:lnTo>
                    <a:close/>
                  </a:path>
                </a:pathLst>
              </a:custGeom>
              <a:solidFill>
                <a:srgbClr val="2C1C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02" name="Rectangle 630"/>
              <p:cNvSpPr>
                <a:spLocks noChangeArrowheads="1"/>
              </p:cNvSpPr>
              <p:nvPr/>
            </p:nvSpPr>
            <p:spPr bwMode="auto">
              <a:xfrm>
                <a:off x="1298" y="1451"/>
                <a:ext cx="9" cy="9"/>
              </a:xfrm>
              <a:prstGeom prst="rect">
                <a:avLst/>
              </a:prstGeom>
              <a:solidFill>
                <a:srgbClr val="28166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03" name="Rectangle 631"/>
              <p:cNvSpPr>
                <a:spLocks noChangeArrowheads="1"/>
              </p:cNvSpPr>
              <p:nvPr/>
            </p:nvSpPr>
            <p:spPr bwMode="auto">
              <a:xfrm>
                <a:off x="1233" y="1243"/>
                <a:ext cx="140" cy="426"/>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04" name="Rectangle 632"/>
              <p:cNvSpPr>
                <a:spLocks noChangeArrowheads="1"/>
              </p:cNvSpPr>
              <p:nvPr/>
            </p:nvSpPr>
            <p:spPr bwMode="auto">
              <a:xfrm rot="16200000">
                <a:off x="1284" y="1579"/>
                <a:ext cx="63"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Z</a:t>
                </a:r>
                <a:endParaRPr lang="en-US" dirty="0" smtClean="0">
                  <a:solidFill>
                    <a:prstClr val="black"/>
                  </a:solidFill>
                  <a:latin typeface="Arial" pitchFamily="34" charset="0"/>
                </a:endParaRPr>
              </a:p>
            </p:txBody>
          </p:sp>
          <p:sp>
            <p:nvSpPr>
              <p:cNvPr id="3705" name="Rectangle 633"/>
              <p:cNvSpPr>
                <a:spLocks noChangeArrowheads="1"/>
              </p:cNvSpPr>
              <p:nvPr/>
            </p:nvSpPr>
            <p:spPr bwMode="auto">
              <a:xfrm rot="16200000">
                <a:off x="1286" y="1545"/>
                <a:ext cx="6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e</a:t>
                </a:r>
                <a:endParaRPr lang="en-US" dirty="0" smtClean="0">
                  <a:solidFill>
                    <a:prstClr val="black"/>
                  </a:solidFill>
                  <a:latin typeface="Arial" pitchFamily="34" charset="0"/>
                </a:endParaRPr>
              </a:p>
            </p:txBody>
          </p:sp>
          <p:sp>
            <p:nvSpPr>
              <p:cNvPr id="3706" name="Rectangle 634"/>
              <p:cNvSpPr>
                <a:spLocks noChangeArrowheads="1"/>
              </p:cNvSpPr>
              <p:nvPr/>
            </p:nvSpPr>
            <p:spPr bwMode="auto">
              <a:xfrm rot="16200000">
                <a:off x="1291" y="1518"/>
                <a:ext cx="5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r</a:t>
                </a:r>
                <a:endParaRPr lang="en-US" dirty="0" smtClean="0">
                  <a:solidFill>
                    <a:prstClr val="black"/>
                  </a:solidFill>
                  <a:latin typeface="Arial" pitchFamily="34" charset="0"/>
                </a:endParaRPr>
              </a:p>
            </p:txBody>
          </p:sp>
          <p:sp>
            <p:nvSpPr>
              <p:cNvPr id="3707" name="Rectangle 635"/>
              <p:cNvSpPr>
                <a:spLocks noChangeArrowheads="1"/>
              </p:cNvSpPr>
              <p:nvPr/>
            </p:nvSpPr>
            <p:spPr bwMode="auto">
              <a:xfrm rot="16200000">
                <a:off x="1284" y="1488"/>
                <a:ext cx="63"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o</a:t>
                </a:r>
                <a:endParaRPr lang="en-US" dirty="0" smtClean="0">
                  <a:solidFill>
                    <a:prstClr val="black"/>
                  </a:solidFill>
                  <a:latin typeface="Arial" pitchFamily="34" charset="0"/>
                </a:endParaRPr>
              </a:p>
            </p:txBody>
          </p:sp>
          <p:sp>
            <p:nvSpPr>
              <p:cNvPr id="3708" name="Rectangle 636"/>
              <p:cNvSpPr>
                <a:spLocks noChangeArrowheads="1"/>
              </p:cNvSpPr>
              <p:nvPr/>
            </p:nvSpPr>
            <p:spPr bwMode="auto">
              <a:xfrm rot="16200000">
                <a:off x="1294" y="1463"/>
                <a:ext cx="44"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 </a:t>
                </a:r>
                <a:endParaRPr lang="en-US" dirty="0" smtClean="0">
                  <a:solidFill>
                    <a:prstClr val="black"/>
                  </a:solidFill>
                  <a:latin typeface="Arial" pitchFamily="34" charset="0"/>
                </a:endParaRPr>
              </a:p>
            </p:txBody>
          </p:sp>
          <p:sp>
            <p:nvSpPr>
              <p:cNvPr id="3709" name="Rectangle 637"/>
              <p:cNvSpPr>
                <a:spLocks noChangeArrowheads="1"/>
              </p:cNvSpPr>
              <p:nvPr/>
            </p:nvSpPr>
            <p:spPr bwMode="auto">
              <a:xfrm rot="16200000">
                <a:off x="1283" y="1436"/>
                <a:ext cx="66"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S</a:t>
                </a:r>
                <a:endParaRPr lang="en-US" dirty="0" smtClean="0">
                  <a:solidFill>
                    <a:prstClr val="black"/>
                  </a:solidFill>
                  <a:latin typeface="Arial" pitchFamily="34" charset="0"/>
                </a:endParaRPr>
              </a:p>
            </p:txBody>
          </p:sp>
          <p:sp>
            <p:nvSpPr>
              <p:cNvPr id="3710" name="Rectangle 638"/>
              <p:cNvSpPr>
                <a:spLocks noChangeArrowheads="1"/>
              </p:cNvSpPr>
              <p:nvPr/>
            </p:nvSpPr>
            <p:spPr bwMode="auto">
              <a:xfrm rot="16200000">
                <a:off x="1284" y="1398"/>
                <a:ext cx="63"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u</a:t>
                </a:r>
                <a:endParaRPr lang="en-US" dirty="0" smtClean="0">
                  <a:solidFill>
                    <a:prstClr val="black"/>
                  </a:solidFill>
                  <a:latin typeface="Arial" pitchFamily="34" charset="0"/>
                </a:endParaRPr>
              </a:p>
            </p:txBody>
          </p:sp>
          <p:sp>
            <p:nvSpPr>
              <p:cNvPr id="3711" name="Rectangle 639"/>
              <p:cNvSpPr>
                <a:spLocks noChangeArrowheads="1"/>
              </p:cNvSpPr>
              <p:nvPr/>
            </p:nvSpPr>
            <p:spPr bwMode="auto">
              <a:xfrm rot="16200000">
                <a:off x="1284" y="1363"/>
                <a:ext cx="63"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p</a:t>
                </a:r>
                <a:endParaRPr lang="en-US" dirty="0" smtClean="0">
                  <a:solidFill>
                    <a:prstClr val="black"/>
                  </a:solidFill>
                  <a:latin typeface="Arial" pitchFamily="34" charset="0"/>
                </a:endParaRPr>
              </a:p>
            </p:txBody>
          </p:sp>
          <p:sp>
            <p:nvSpPr>
              <p:cNvPr id="3712" name="Rectangle 640"/>
              <p:cNvSpPr>
                <a:spLocks noChangeArrowheads="1"/>
              </p:cNvSpPr>
              <p:nvPr/>
            </p:nvSpPr>
            <p:spPr bwMode="auto">
              <a:xfrm rot="16200000">
                <a:off x="1284" y="1327"/>
                <a:ext cx="63"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p</a:t>
                </a:r>
                <a:endParaRPr lang="en-US" dirty="0" smtClean="0">
                  <a:solidFill>
                    <a:prstClr val="black"/>
                  </a:solidFill>
                  <a:latin typeface="Arial" pitchFamily="34" charset="0"/>
                </a:endParaRPr>
              </a:p>
            </p:txBody>
          </p:sp>
          <p:sp>
            <p:nvSpPr>
              <p:cNvPr id="3713" name="Rectangle 641"/>
              <p:cNvSpPr>
                <a:spLocks noChangeArrowheads="1"/>
              </p:cNvSpPr>
              <p:nvPr/>
            </p:nvSpPr>
            <p:spPr bwMode="auto">
              <a:xfrm rot="16200000">
                <a:off x="1291" y="1299"/>
                <a:ext cx="5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r</a:t>
                </a:r>
                <a:endParaRPr lang="en-US" dirty="0" smtClean="0">
                  <a:solidFill>
                    <a:prstClr val="black"/>
                  </a:solidFill>
                  <a:latin typeface="Arial" pitchFamily="34" charset="0"/>
                </a:endParaRPr>
              </a:p>
            </p:txBody>
          </p:sp>
          <p:sp>
            <p:nvSpPr>
              <p:cNvPr id="3714" name="Rectangle 642"/>
              <p:cNvSpPr>
                <a:spLocks noChangeArrowheads="1"/>
              </p:cNvSpPr>
              <p:nvPr/>
            </p:nvSpPr>
            <p:spPr bwMode="auto">
              <a:xfrm rot="16200000">
                <a:off x="1286" y="1271"/>
                <a:ext cx="6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e</a:t>
                </a:r>
                <a:endParaRPr lang="en-US" dirty="0" smtClean="0">
                  <a:solidFill>
                    <a:prstClr val="black"/>
                  </a:solidFill>
                  <a:latin typeface="Arial" pitchFamily="34" charset="0"/>
                </a:endParaRPr>
              </a:p>
            </p:txBody>
          </p:sp>
          <p:sp>
            <p:nvSpPr>
              <p:cNvPr id="3715" name="Rectangle 643"/>
              <p:cNvSpPr>
                <a:spLocks noChangeArrowheads="1"/>
              </p:cNvSpPr>
              <p:nvPr/>
            </p:nvSpPr>
            <p:spPr bwMode="auto">
              <a:xfrm rot="16200000">
                <a:off x="1286" y="1239"/>
                <a:ext cx="6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s</a:t>
                </a:r>
                <a:endParaRPr lang="en-US" dirty="0" smtClean="0">
                  <a:solidFill>
                    <a:prstClr val="black"/>
                  </a:solidFill>
                  <a:latin typeface="Arial" pitchFamily="34" charset="0"/>
                </a:endParaRPr>
              </a:p>
            </p:txBody>
          </p:sp>
          <p:sp>
            <p:nvSpPr>
              <p:cNvPr id="3716" name="Rectangle 644"/>
              <p:cNvSpPr>
                <a:spLocks noChangeArrowheads="1"/>
              </p:cNvSpPr>
              <p:nvPr/>
            </p:nvSpPr>
            <p:spPr bwMode="auto">
              <a:xfrm rot="16200000">
                <a:off x="1286" y="1206"/>
                <a:ext cx="6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700" b="1" dirty="0" smtClean="0">
                    <a:solidFill>
                      <a:srgbClr val="FFFFFF"/>
                    </a:solidFill>
                    <a:latin typeface="Arial" pitchFamily="34" charset="0"/>
                  </a:rPr>
                  <a:t>s</a:t>
                </a:r>
                <a:endParaRPr lang="en-US" dirty="0" smtClean="0">
                  <a:solidFill>
                    <a:prstClr val="black"/>
                  </a:solidFill>
                  <a:latin typeface="Arial" pitchFamily="34" charset="0"/>
                </a:endParaRPr>
              </a:p>
            </p:txBody>
          </p:sp>
          <p:sp>
            <p:nvSpPr>
              <p:cNvPr id="3717" name="Freeform 645"/>
              <p:cNvSpPr>
                <a:spLocks/>
              </p:cNvSpPr>
              <p:nvPr/>
            </p:nvSpPr>
            <p:spPr bwMode="auto">
              <a:xfrm>
                <a:off x="1444" y="1535"/>
                <a:ext cx="179" cy="134"/>
              </a:xfrm>
              <a:custGeom>
                <a:avLst/>
                <a:gdLst/>
                <a:ahLst/>
                <a:cxnLst>
                  <a:cxn ang="0">
                    <a:pos x="0" y="0"/>
                  </a:cxn>
                  <a:cxn ang="0">
                    <a:pos x="717" y="298"/>
                  </a:cxn>
                  <a:cxn ang="0">
                    <a:pos x="717" y="536"/>
                  </a:cxn>
                  <a:cxn ang="0">
                    <a:pos x="360" y="530"/>
                  </a:cxn>
                  <a:cxn ang="0">
                    <a:pos x="1" y="523"/>
                  </a:cxn>
                  <a:cxn ang="0">
                    <a:pos x="0" y="0"/>
                  </a:cxn>
                </a:cxnLst>
                <a:rect l="0" t="0" r="r" b="b"/>
                <a:pathLst>
                  <a:path w="717" h="536">
                    <a:moveTo>
                      <a:pt x="0" y="0"/>
                    </a:moveTo>
                    <a:lnTo>
                      <a:pt x="717" y="298"/>
                    </a:lnTo>
                    <a:lnTo>
                      <a:pt x="717" y="536"/>
                    </a:lnTo>
                    <a:lnTo>
                      <a:pt x="360" y="530"/>
                    </a:lnTo>
                    <a:lnTo>
                      <a:pt x="1" y="523"/>
                    </a:lnTo>
                    <a:lnTo>
                      <a:pt x="0" y="0"/>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18" name="Freeform 646"/>
              <p:cNvSpPr>
                <a:spLocks/>
              </p:cNvSpPr>
              <p:nvPr/>
            </p:nvSpPr>
            <p:spPr bwMode="auto">
              <a:xfrm>
                <a:off x="1444" y="1527"/>
                <a:ext cx="179" cy="90"/>
              </a:xfrm>
              <a:custGeom>
                <a:avLst/>
                <a:gdLst/>
                <a:ahLst/>
                <a:cxnLst>
                  <a:cxn ang="0">
                    <a:pos x="717" y="358"/>
                  </a:cxn>
                  <a:cxn ang="0">
                    <a:pos x="0" y="60"/>
                  </a:cxn>
                  <a:cxn ang="0">
                    <a:pos x="0" y="0"/>
                  </a:cxn>
                  <a:cxn ang="0">
                    <a:pos x="717" y="297"/>
                  </a:cxn>
                  <a:cxn ang="0">
                    <a:pos x="717" y="358"/>
                  </a:cxn>
                </a:cxnLst>
                <a:rect l="0" t="0" r="r" b="b"/>
                <a:pathLst>
                  <a:path w="717" h="358">
                    <a:moveTo>
                      <a:pt x="717" y="358"/>
                    </a:moveTo>
                    <a:lnTo>
                      <a:pt x="0" y="60"/>
                    </a:lnTo>
                    <a:lnTo>
                      <a:pt x="0" y="0"/>
                    </a:lnTo>
                    <a:lnTo>
                      <a:pt x="717" y="297"/>
                    </a:lnTo>
                    <a:lnTo>
                      <a:pt x="717" y="358"/>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19" name="Freeform 647"/>
              <p:cNvSpPr>
                <a:spLocks/>
              </p:cNvSpPr>
              <p:nvPr/>
            </p:nvSpPr>
            <p:spPr bwMode="auto">
              <a:xfrm>
                <a:off x="1444" y="1519"/>
                <a:ext cx="179" cy="90"/>
              </a:xfrm>
              <a:custGeom>
                <a:avLst/>
                <a:gdLst/>
                <a:ahLst/>
                <a:cxnLst>
                  <a:cxn ang="0">
                    <a:pos x="717" y="359"/>
                  </a:cxn>
                  <a:cxn ang="0">
                    <a:pos x="0" y="61"/>
                  </a:cxn>
                  <a:cxn ang="0">
                    <a:pos x="0" y="0"/>
                  </a:cxn>
                  <a:cxn ang="0">
                    <a:pos x="717" y="298"/>
                  </a:cxn>
                  <a:cxn ang="0">
                    <a:pos x="717" y="359"/>
                  </a:cxn>
                </a:cxnLst>
                <a:rect l="0" t="0" r="r" b="b"/>
                <a:pathLst>
                  <a:path w="717" h="359">
                    <a:moveTo>
                      <a:pt x="717" y="359"/>
                    </a:moveTo>
                    <a:lnTo>
                      <a:pt x="0" y="61"/>
                    </a:lnTo>
                    <a:lnTo>
                      <a:pt x="0" y="0"/>
                    </a:lnTo>
                    <a:lnTo>
                      <a:pt x="717" y="298"/>
                    </a:lnTo>
                    <a:lnTo>
                      <a:pt x="717" y="359"/>
                    </a:lnTo>
                    <a:close/>
                  </a:path>
                </a:pathLst>
              </a:custGeom>
              <a:solidFill>
                <a:srgbClr val="81BE2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20" name="Freeform 648"/>
              <p:cNvSpPr>
                <a:spLocks/>
              </p:cNvSpPr>
              <p:nvPr/>
            </p:nvSpPr>
            <p:spPr bwMode="auto">
              <a:xfrm>
                <a:off x="1444" y="1512"/>
                <a:ext cx="179" cy="89"/>
              </a:xfrm>
              <a:custGeom>
                <a:avLst/>
                <a:gdLst/>
                <a:ahLst/>
                <a:cxnLst>
                  <a:cxn ang="0">
                    <a:pos x="717" y="358"/>
                  </a:cxn>
                  <a:cxn ang="0">
                    <a:pos x="0" y="61"/>
                  </a:cxn>
                  <a:cxn ang="0">
                    <a:pos x="0" y="0"/>
                  </a:cxn>
                  <a:cxn ang="0">
                    <a:pos x="716" y="298"/>
                  </a:cxn>
                  <a:cxn ang="0">
                    <a:pos x="717" y="358"/>
                  </a:cxn>
                </a:cxnLst>
                <a:rect l="0" t="0" r="r" b="b"/>
                <a:pathLst>
                  <a:path w="717" h="358">
                    <a:moveTo>
                      <a:pt x="717" y="358"/>
                    </a:moveTo>
                    <a:lnTo>
                      <a:pt x="0" y="61"/>
                    </a:lnTo>
                    <a:lnTo>
                      <a:pt x="0" y="0"/>
                    </a:lnTo>
                    <a:lnTo>
                      <a:pt x="716" y="298"/>
                    </a:lnTo>
                    <a:lnTo>
                      <a:pt x="717" y="358"/>
                    </a:lnTo>
                    <a:close/>
                  </a:path>
                </a:pathLst>
              </a:custGeom>
              <a:solidFill>
                <a:srgbClr val="7FBA3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21" name="Freeform 649"/>
              <p:cNvSpPr>
                <a:spLocks/>
              </p:cNvSpPr>
              <p:nvPr/>
            </p:nvSpPr>
            <p:spPr bwMode="auto">
              <a:xfrm>
                <a:off x="1444" y="1504"/>
                <a:ext cx="179" cy="90"/>
              </a:xfrm>
              <a:custGeom>
                <a:avLst/>
                <a:gdLst/>
                <a:ahLst/>
                <a:cxnLst>
                  <a:cxn ang="0">
                    <a:pos x="718" y="359"/>
                  </a:cxn>
                  <a:cxn ang="0">
                    <a:pos x="1" y="61"/>
                  </a:cxn>
                  <a:cxn ang="0">
                    <a:pos x="0" y="0"/>
                  </a:cxn>
                  <a:cxn ang="0">
                    <a:pos x="717" y="299"/>
                  </a:cxn>
                  <a:cxn ang="0">
                    <a:pos x="718" y="359"/>
                  </a:cxn>
                </a:cxnLst>
                <a:rect l="0" t="0" r="r" b="b"/>
                <a:pathLst>
                  <a:path w="718" h="359">
                    <a:moveTo>
                      <a:pt x="718" y="359"/>
                    </a:moveTo>
                    <a:lnTo>
                      <a:pt x="1" y="61"/>
                    </a:lnTo>
                    <a:lnTo>
                      <a:pt x="0" y="0"/>
                    </a:lnTo>
                    <a:lnTo>
                      <a:pt x="717" y="299"/>
                    </a:lnTo>
                    <a:lnTo>
                      <a:pt x="718" y="359"/>
                    </a:lnTo>
                    <a:close/>
                  </a:path>
                </a:pathLst>
              </a:custGeom>
              <a:solidFill>
                <a:srgbClr val="7DB63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22" name="Freeform 650"/>
              <p:cNvSpPr>
                <a:spLocks/>
              </p:cNvSpPr>
              <p:nvPr/>
            </p:nvSpPr>
            <p:spPr bwMode="auto">
              <a:xfrm>
                <a:off x="1444" y="1497"/>
                <a:ext cx="179" cy="89"/>
              </a:xfrm>
              <a:custGeom>
                <a:avLst/>
                <a:gdLst/>
                <a:ahLst/>
                <a:cxnLst>
                  <a:cxn ang="0">
                    <a:pos x="717" y="359"/>
                  </a:cxn>
                  <a:cxn ang="0">
                    <a:pos x="1" y="61"/>
                  </a:cxn>
                  <a:cxn ang="0">
                    <a:pos x="0" y="0"/>
                  </a:cxn>
                  <a:cxn ang="0">
                    <a:pos x="717" y="297"/>
                  </a:cxn>
                  <a:cxn ang="0">
                    <a:pos x="717" y="359"/>
                  </a:cxn>
                </a:cxnLst>
                <a:rect l="0" t="0" r="r" b="b"/>
                <a:pathLst>
                  <a:path w="717" h="359">
                    <a:moveTo>
                      <a:pt x="717" y="359"/>
                    </a:moveTo>
                    <a:lnTo>
                      <a:pt x="1" y="61"/>
                    </a:lnTo>
                    <a:lnTo>
                      <a:pt x="0" y="0"/>
                    </a:lnTo>
                    <a:lnTo>
                      <a:pt x="717" y="297"/>
                    </a:lnTo>
                    <a:lnTo>
                      <a:pt x="717" y="359"/>
                    </a:lnTo>
                    <a:close/>
                  </a:path>
                </a:pathLst>
              </a:custGeom>
              <a:solidFill>
                <a:srgbClr val="7BB24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23" name="Freeform 651"/>
              <p:cNvSpPr>
                <a:spLocks/>
              </p:cNvSpPr>
              <p:nvPr/>
            </p:nvSpPr>
            <p:spPr bwMode="auto">
              <a:xfrm>
                <a:off x="1444" y="1489"/>
                <a:ext cx="179" cy="90"/>
              </a:xfrm>
              <a:custGeom>
                <a:avLst/>
                <a:gdLst/>
                <a:ahLst/>
                <a:cxnLst>
                  <a:cxn ang="0">
                    <a:pos x="717" y="360"/>
                  </a:cxn>
                  <a:cxn ang="0">
                    <a:pos x="0" y="61"/>
                  </a:cxn>
                  <a:cxn ang="0">
                    <a:pos x="0" y="0"/>
                  </a:cxn>
                  <a:cxn ang="0">
                    <a:pos x="717" y="298"/>
                  </a:cxn>
                  <a:cxn ang="0">
                    <a:pos x="717" y="360"/>
                  </a:cxn>
                </a:cxnLst>
                <a:rect l="0" t="0" r="r" b="b"/>
                <a:pathLst>
                  <a:path w="717" h="360">
                    <a:moveTo>
                      <a:pt x="717" y="360"/>
                    </a:moveTo>
                    <a:lnTo>
                      <a:pt x="0" y="61"/>
                    </a:lnTo>
                    <a:lnTo>
                      <a:pt x="0" y="0"/>
                    </a:lnTo>
                    <a:lnTo>
                      <a:pt x="717" y="298"/>
                    </a:lnTo>
                    <a:lnTo>
                      <a:pt x="717" y="360"/>
                    </a:lnTo>
                    <a:close/>
                  </a:path>
                </a:pathLst>
              </a:custGeom>
              <a:solidFill>
                <a:srgbClr val="79AD48"/>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24" name="Freeform 652"/>
              <p:cNvSpPr>
                <a:spLocks/>
              </p:cNvSpPr>
              <p:nvPr/>
            </p:nvSpPr>
            <p:spPr bwMode="auto">
              <a:xfrm>
                <a:off x="1444" y="1481"/>
                <a:ext cx="179" cy="90"/>
              </a:xfrm>
              <a:custGeom>
                <a:avLst/>
                <a:gdLst/>
                <a:ahLst/>
                <a:cxnLst>
                  <a:cxn ang="0">
                    <a:pos x="717" y="358"/>
                  </a:cxn>
                  <a:cxn ang="0">
                    <a:pos x="0" y="61"/>
                  </a:cxn>
                  <a:cxn ang="0">
                    <a:pos x="0" y="0"/>
                  </a:cxn>
                  <a:cxn ang="0">
                    <a:pos x="717" y="298"/>
                  </a:cxn>
                  <a:cxn ang="0">
                    <a:pos x="717" y="358"/>
                  </a:cxn>
                </a:cxnLst>
                <a:rect l="0" t="0" r="r" b="b"/>
                <a:pathLst>
                  <a:path w="717" h="358">
                    <a:moveTo>
                      <a:pt x="717" y="358"/>
                    </a:moveTo>
                    <a:lnTo>
                      <a:pt x="0" y="61"/>
                    </a:lnTo>
                    <a:lnTo>
                      <a:pt x="0" y="0"/>
                    </a:lnTo>
                    <a:lnTo>
                      <a:pt x="717" y="298"/>
                    </a:lnTo>
                    <a:lnTo>
                      <a:pt x="717" y="358"/>
                    </a:lnTo>
                    <a:close/>
                  </a:path>
                </a:pathLst>
              </a:custGeom>
              <a:solidFill>
                <a:srgbClr val="77A94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25" name="Freeform 653"/>
              <p:cNvSpPr>
                <a:spLocks/>
              </p:cNvSpPr>
              <p:nvPr/>
            </p:nvSpPr>
            <p:spPr bwMode="auto">
              <a:xfrm>
                <a:off x="1444" y="1474"/>
                <a:ext cx="179" cy="89"/>
              </a:xfrm>
              <a:custGeom>
                <a:avLst/>
                <a:gdLst/>
                <a:ahLst/>
                <a:cxnLst>
                  <a:cxn ang="0">
                    <a:pos x="717" y="358"/>
                  </a:cxn>
                  <a:cxn ang="0">
                    <a:pos x="0" y="60"/>
                  </a:cxn>
                  <a:cxn ang="0">
                    <a:pos x="0" y="0"/>
                  </a:cxn>
                  <a:cxn ang="0">
                    <a:pos x="717" y="297"/>
                  </a:cxn>
                  <a:cxn ang="0">
                    <a:pos x="717" y="358"/>
                  </a:cxn>
                </a:cxnLst>
                <a:rect l="0" t="0" r="r" b="b"/>
                <a:pathLst>
                  <a:path w="717" h="358">
                    <a:moveTo>
                      <a:pt x="717" y="358"/>
                    </a:moveTo>
                    <a:lnTo>
                      <a:pt x="0" y="60"/>
                    </a:lnTo>
                    <a:lnTo>
                      <a:pt x="0" y="0"/>
                    </a:lnTo>
                    <a:lnTo>
                      <a:pt x="717" y="297"/>
                    </a:lnTo>
                    <a:lnTo>
                      <a:pt x="717" y="358"/>
                    </a:lnTo>
                    <a:close/>
                  </a:path>
                </a:pathLst>
              </a:custGeom>
              <a:solidFill>
                <a:srgbClr val="75A55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26" name="Freeform 654"/>
              <p:cNvSpPr>
                <a:spLocks/>
              </p:cNvSpPr>
              <p:nvPr/>
            </p:nvSpPr>
            <p:spPr bwMode="auto">
              <a:xfrm>
                <a:off x="1444" y="1466"/>
                <a:ext cx="179" cy="90"/>
              </a:xfrm>
              <a:custGeom>
                <a:avLst/>
                <a:gdLst/>
                <a:ahLst/>
                <a:cxnLst>
                  <a:cxn ang="0">
                    <a:pos x="717" y="360"/>
                  </a:cxn>
                  <a:cxn ang="0">
                    <a:pos x="0" y="62"/>
                  </a:cxn>
                  <a:cxn ang="0">
                    <a:pos x="0" y="0"/>
                  </a:cxn>
                  <a:cxn ang="0">
                    <a:pos x="717" y="299"/>
                  </a:cxn>
                  <a:cxn ang="0">
                    <a:pos x="717" y="360"/>
                  </a:cxn>
                </a:cxnLst>
                <a:rect l="0" t="0" r="r" b="b"/>
                <a:pathLst>
                  <a:path w="717" h="360">
                    <a:moveTo>
                      <a:pt x="717" y="360"/>
                    </a:moveTo>
                    <a:lnTo>
                      <a:pt x="0" y="62"/>
                    </a:lnTo>
                    <a:lnTo>
                      <a:pt x="0" y="0"/>
                    </a:lnTo>
                    <a:lnTo>
                      <a:pt x="717" y="299"/>
                    </a:lnTo>
                    <a:lnTo>
                      <a:pt x="717" y="360"/>
                    </a:lnTo>
                    <a:close/>
                  </a:path>
                </a:pathLst>
              </a:custGeom>
              <a:solidFill>
                <a:srgbClr val="74A25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27" name="Freeform 655"/>
              <p:cNvSpPr>
                <a:spLocks/>
              </p:cNvSpPr>
              <p:nvPr/>
            </p:nvSpPr>
            <p:spPr bwMode="auto">
              <a:xfrm>
                <a:off x="1444" y="1458"/>
                <a:ext cx="179" cy="90"/>
              </a:xfrm>
              <a:custGeom>
                <a:avLst/>
                <a:gdLst/>
                <a:ahLst/>
                <a:cxnLst>
                  <a:cxn ang="0">
                    <a:pos x="717" y="359"/>
                  </a:cxn>
                  <a:cxn ang="0">
                    <a:pos x="0" y="62"/>
                  </a:cxn>
                  <a:cxn ang="0">
                    <a:pos x="0" y="0"/>
                  </a:cxn>
                  <a:cxn ang="0">
                    <a:pos x="717" y="299"/>
                  </a:cxn>
                  <a:cxn ang="0">
                    <a:pos x="717" y="359"/>
                  </a:cxn>
                </a:cxnLst>
                <a:rect l="0" t="0" r="r" b="b"/>
                <a:pathLst>
                  <a:path w="717" h="359">
                    <a:moveTo>
                      <a:pt x="717" y="359"/>
                    </a:moveTo>
                    <a:lnTo>
                      <a:pt x="0" y="62"/>
                    </a:lnTo>
                    <a:lnTo>
                      <a:pt x="0" y="0"/>
                    </a:lnTo>
                    <a:lnTo>
                      <a:pt x="717" y="299"/>
                    </a:lnTo>
                    <a:lnTo>
                      <a:pt x="717" y="359"/>
                    </a:lnTo>
                    <a:close/>
                  </a:path>
                </a:pathLst>
              </a:custGeom>
              <a:solidFill>
                <a:srgbClr val="719E5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28" name="Freeform 656"/>
              <p:cNvSpPr>
                <a:spLocks/>
              </p:cNvSpPr>
              <p:nvPr/>
            </p:nvSpPr>
            <p:spPr bwMode="auto">
              <a:xfrm>
                <a:off x="1444" y="1451"/>
                <a:ext cx="179" cy="89"/>
              </a:xfrm>
              <a:custGeom>
                <a:avLst/>
                <a:gdLst/>
                <a:ahLst/>
                <a:cxnLst>
                  <a:cxn ang="0">
                    <a:pos x="717" y="359"/>
                  </a:cxn>
                  <a:cxn ang="0">
                    <a:pos x="0" y="60"/>
                  </a:cxn>
                  <a:cxn ang="0">
                    <a:pos x="0" y="0"/>
                  </a:cxn>
                  <a:cxn ang="0">
                    <a:pos x="717" y="297"/>
                  </a:cxn>
                  <a:cxn ang="0">
                    <a:pos x="717" y="359"/>
                  </a:cxn>
                </a:cxnLst>
                <a:rect l="0" t="0" r="r" b="b"/>
                <a:pathLst>
                  <a:path w="717" h="359">
                    <a:moveTo>
                      <a:pt x="717" y="359"/>
                    </a:moveTo>
                    <a:lnTo>
                      <a:pt x="0" y="60"/>
                    </a:lnTo>
                    <a:lnTo>
                      <a:pt x="0" y="0"/>
                    </a:lnTo>
                    <a:lnTo>
                      <a:pt x="717" y="297"/>
                    </a:lnTo>
                    <a:lnTo>
                      <a:pt x="717" y="359"/>
                    </a:lnTo>
                    <a:close/>
                  </a:path>
                </a:pathLst>
              </a:custGeom>
              <a:solidFill>
                <a:srgbClr val="6F995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29" name="Freeform 657"/>
              <p:cNvSpPr>
                <a:spLocks/>
              </p:cNvSpPr>
              <p:nvPr/>
            </p:nvSpPr>
            <p:spPr bwMode="auto">
              <a:xfrm>
                <a:off x="1444" y="1443"/>
                <a:ext cx="179" cy="90"/>
              </a:xfrm>
              <a:custGeom>
                <a:avLst/>
                <a:gdLst/>
                <a:ahLst/>
                <a:cxnLst>
                  <a:cxn ang="0">
                    <a:pos x="717" y="360"/>
                  </a:cxn>
                  <a:cxn ang="0">
                    <a:pos x="0" y="61"/>
                  </a:cxn>
                  <a:cxn ang="0">
                    <a:pos x="0" y="27"/>
                  </a:cxn>
                  <a:cxn ang="0">
                    <a:pos x="0" y="0"/>
                  </a:cxn>
                  <a:cxn ang="0">
                    <a:pos x="717" y="298"/>
                  </a:cxn>
                  <a:cxn ang="0">
                    <a:pos x="717" y="360"/>
                  </a:cxn>
                </a:cxnLst>
                <a:rect l="0" t="0" r="r" b="b"/>
                <a:pathLst>
                  <a:path w="717" h="360">
                    <a:moveTo>
                      <a:pt x="717" y="360"/>
                    </a:moveTo>
                    <a:lnTo>
                      <a:pt x="0" y="61"/>
                    </a:lnTo>
                    <a:lnTo>
                      <a:pt x="0" y="27"/>
                    </a:lnTo>
                    <a:lnTo>
                      <a:pt x="0" y="0"/>
                    </a:lnTo>
                    <a:lnTo>
                      <a:pt x="717" y="298"/>
                    </a:lnTo>
                    <a:lnTo>
                      <a:pt x="717" y="360"/>
                    </a:lnTo>
                    <a:close/>
                  </a:path>
                </a:pathLst>
              </a:custGeom>
              <a:solidFill>
                <a:srgbClr val="6D965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30" name="Freeform 658"/>
              <p:cNvSpPr>
                <a:spLocks/>
              </p:cNvSpPr>
              <p:nvPr/>
            </p:nvSpPr>
            <p:spPr bwMode="auto">
              <a:xfrm>
                <a:off x="1444" y="1435"/>
                <a:ext cx="179" cy="90"/>
              </a:xfrm>
              <a:custGeom>
                <a:avLst/>
                <a:gdLst/>
                <a:ahLst/>
                <a:cxnLst>
                  <a:cxn ang="0">
                    <a:pos x="717" y="358"/>
                  </a:cxn>
                  <a:cxn ang="0">
                    <a:pos x="0" y="61"/>
                  </a:cxn>
                  <a:cxn ang="0">
                    <a:pos x="0" y="57"/>
                  </a:cxn>
                  <a:cxn ang="0">
                    <a:pos x="0" y="0"/>
                  </a:cxn>
                  <a:cxn ang="0">
                    <a:pos x="717" y="298"/>
                  </a:cxn>
                  <a:cxn ang="0">
                    <a:pos x="717" y="358"/>
                  </a:cxn>
                </a:cxnLst>
                <a:rect l="0" t="0" r="r" b="b"/>
                <a:pathLst>
                  <a:path w="717" h="358">
                    <a:moveTo>
                      <a:pt x="717" y="358"/>
                    </a:moveTo>
                    <a:lnTo>
                      <a:pt x="0" y="61"/>
                    </a:lnTo>
                    <a:lnTo>
                      <a:pt x="0" y="57"/>
                    </a:lnTo>
                    <a:lnTo>
                      <a:pt x="0" y="0"/>
                    </a:lnTo>
                    <a:lnTo>
                      <a:pt x="717" y="298"/>
                    </a:lnTo>
                    <a:lnTo>
                      <a:pt x="717" y="358"/>
                    </a:lnTo>
                    <a:close/>
                  </a:path>
                </a:pathLst>
              </a:custGeom>
              <a:solidFill>
                <a:srgbClr val="6B925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31" name="Freeform 659"/>
              <p:cNvSpPr>
                <a:spLocks/>
              </p:cNvSpPr>
              <p:nvPr/>
            </p:nvSpPr>
            <p:spPr bwMode="auto">
              <a:xfrm>
                <a:off x="1444" y="1428"/>
                <a:ext cx="179" cy="90"/>
              </a:xfrm>
              <a:custGeom>
                <a:avLst/>
                <a:gdLst/>
                <a:ahLst/>
                <a:cxnLst>
                  <a:cxn ang="0">
                    <a:pos x="717" y="358"/>
                  </a:cxn>
                  <a:cxn ang="0">
                    <a:pos x="0" y="60"/>
                  </a:cxn>
                  <a:cxn ang="0">
                    <a:pos x="0" y="0"/>
                  </a:cxn>
                  <a:cxn ang="0">
                    <a:pos x="717" y="297"/>
                  </a:cxn>
                  <a:cxn ang="0">
                    <a:pos x="717" y="358"/>
                  </a:cxn>
                </a:cxnLst>
                <a:rect l="0" t="0" r="r" b="b"/>
                <a:pathLst>
                  <a:path w="717" h="358">
                    <a:moveTo>
                      <a:pt x="717" y="358"/>
                    </a:moveTo>
                    <a:lnTo>
                      <a:pt x="0" y="60"/>
                    </a:lnTo>
                    <a:lnTo>
                      <a:pt x="0" y="0"/>
                    </a:lnTo>
                    <a:lnTo>
                      <a:pt x="717" y="297"/>
                    </a:lnTo>
                    <a:lnTo>
                      <a:pt x="717" y="358"/>
                    </a:lnTo>
                    <a:close/>
                  </a:path>
                </a:pathLst>
              </a:custGeom>
              <a:solidFill>
                <a:srgbClr val="698F6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32" name="Freeform 660"/>
              <p:cNvSpPr>
                <a:spLocks/>
              </p:cNvSpPr>
              <p:nvPr/>
            </p:nvSpPr>
            <p:spPr bwMode="auto">
              <a:xfrm>
                <a:off x="1444" y="1420"/>
                <a:ext cx="179" cy="90"/>
              </a:xfrm>
              <a:custGeom>
                <a:avLst/>
                <a:gdLst/>
                <a:ahLst/>
                <a:cxnLst>
                  <a:cxn ang="0">
                    <a:pos x="717" y="360"/>
                  </a:cxn>
                  <a:cxn ang="0">
                    <a:pos x="0" y="62"/>
                  </a:cxn>
                  <a:cxn ang="0">
                    <a:pos x="0" y="0"/>
                  </a:cxn>
                  <a:cxn ang="0">
                    <a:pos x="717" y="299"/>
                  </a:cxn>
                  <a:cxn ang="0">
                    <a:pos x="717" y="360"/>
                  </a:cxn>
                </a:cxnLst>
                <a:rect l="0" t="0" r="r" b="b"/>
                <a:pathLst>
                  <a:path w="717" h="360">
                    <a:moveTo>
                      <a:pt x="717" y="360"/>
                    </a:moveTo>
                    <a:lnTo>
                      <a:pt x="0" y="62"/>
                    </a:lnTo>
                    <a:lnTo>
                      <a:pt x="0" y="0"/>
                    </a:lnTo>
                    <a:lnTo>
                      <a:pt x="717" y="299"/>
                    </a:lnTo>
                    <a:lnTo>
                      <a:pt x="717" y="360"/>
                    </a:lnTo>
                    <a:close/>
                  </a:path>
                </a:pathLst>
              </a:custGeom>
              <a:solidFill>
                <a:srgbClr val="678C6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33" name="Freeform 661"/>
              <p:cNvSpPr>
                <a:spLocks/>
              </p:cNvSpPr>
              <p:nvPr/>
            </p:nvSpPr>
            <p:spPr bwMode="auto">
              <a:xfrm>
                <a:off x="1444" y="1413"/>
                <a:ext cx="179" cy="89"/>
              </a:xfrm>
              <a:custGeom>
                <a:avLst/>
                <a:gdLst/>
                <a:ahLst/>
                <a:cxnLst>
                  <a:cxn ang="0">
                    <a:pos x="717" y="359"/>
                  </a:cxn>
                  <a:cxn ang="0">
                    <a:pos x="0" y="62"/>
                  </a:cxn>
                  <a:cxn ang="0">
                    <a:pos x="0" y="0"/>
                  </a:cxn>
                  <a:cxn ang="0">
                    <a:pos x="715" y="298"/>
                  </a:cxn>
                  <a:cxn ang="0">
                    <a:pos x="717" y="359"/>
                  </a:cxn>
                </a:cxnLst>
                <a:rect l="0" t="0" r="r" b="b"/>
                <a:pathLst>
                  <a:path w="717" h="359">
                    <a:moveTo>
                      <a:pt x="717" y="359"/>
                    </a:moveTo>
                    <a:lnTo>
                      <a:pt x="0" y="62"/>
                    </a:lnTo>
                    <a:lnTo>
                      <a:pt x="0" y="0"/>
                    </a:lnTo>
                    <a:lnTo>
                      <a:pt x="715" y="298"/>
                    </a:lnTo>
                    <a:lnTo>
                      <a:pt x="717" y="359"/>
                    </a:lnTo>
                    <a:close/>
                  </a:path>
                </a:pathLst>
              </a:custGeom>
              <a:solidFill>
                <a:srgbClr val="66886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34" name="Freeform 662"/>
              <p:cNvSpPr>
                <a:spLocks/>
              </p:cNvSpPr>
              <p:nvPr/>
            </p:nvSpPr>
            <p:spPr bwMode="auto">
              <a:xfrm>
                <a:off x="1444" y="1405"/>
                <a:ext cx="179" cy="90"/>
              </a:xfrm>
              <a:custGeom>
                <a:avLst/>
                <a:gdLst/>
                <a:ahLst/>
                <a:cxnLst>
                  <a:cxn ang="0">
                    <a:pos x="719" y="359"/>
                  </a:cxn>
                  <a:cxn ang="0">
                    <a:pos x="2" y="60"/>
                  </a:cxn>
                  <a:cxn ang="0">
                    <a:pos x="0" y="0"/>
                  </a:cxn>
                  <a:cxn ang="0">
                    <a:pos x="717" y="298"/>
                  </a:cxn>
                  <a:cxn ang="0">
                    <a:pos x="719" y="359"/>
                  </a:cxn>
                </a:cxnLst>
                <a:rect l="0" t="0" r="r" b="b"/>
                <a:pathLst>
                  <a:path w="719" h="359">
                    <a:moveTo>
                      <a:pt x="719" y="359"/>
                    </a:moveTo>
                    <a:lnTo>
                      <a:pt x="2" y="60"/>
                    </a:lnTo>
                    <a:lnTo>
                      <a:pt x="0" y="0"/>
                    </a:lnTo>
                    <a:lnTo>
                      <a:pt x="717" y="298"/>
                    </a:lnTo>
                    <a:lnTo>
                      <a:pt x="719" y="359"/>
                    </a:lnTo>
                    <a:close/>
                  </a:path>
                </a:pathLst>
              </a:custGeom>
              <a:solidFill>
                <a:srgbClr val="64846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35" name="Freeform 663"/>
              <p:cNvSpPr>
                <a:spLocks/>
              </p:cNvSpPr>
              <p:nvPr/>
            </p:nvSpPr>
            <p:spPr bwMode="auto">
              <a:xfrm>
                <a:off x="1444" y="1398"/>
                <a:ext cx="179" cy="89"/>
              </a:xfrm>
              <a:custGeom>
                <a:avLst/>
                <a:gdLst/>
                <a:ahLst/>
                <a:cxnLst>
                  <a:cxn ang="0">
                    <a:pos x="717" y="358"/>
                  </a:cxn>
                  <a:cxn ang="0">
                    <a:pos x="2" y="60"/>
                  </a:cxn>
                  <a:cxn ang="0">
                    <a:pos x="0" y="0"/>
                  </a:cxn>
                  <a:cxn ang="0">
                    <a:pos x="717" y="297"/>
                  </a:cxn>
                  <a:cxn ang="0">
                    <a:pos x="717" y="358"/>
                  </a:cxn>
                </a:cxnLst>
                <a:rect l="0" t="0" r="r" b="b"/>
                <a:pathLst>
                  <a:path w="717" h="358">
                    <a:moveTo>
                      <a:pt x="717" y="358"/>
                    </a:moveTo>
                    <a:lnTo>
                      <a:pt x="2" y="60"/>
                    </a:lnTo>
                    <a:lnTo>
                      <a:pt x="0" y="0"/>
                    </a:lnTo>
                    <a:lnTo>
                      <a:pt x="717" y="297"/>
                    </a:lnTo>
                    <a:lnTo>
                      <a:pt x="717" y="358"/>
                    </a:lnTo>
                    <a:close/>
                  </a:path>
                </a:pathLst>
              </a:custGeom>
              <a:solidFill>
                <a:srgbClr val="62816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36" name="Freeform 664"/>
              <p:cNvSpPr>
                <a:spLocks/>
              </p:cNvSpPr>
              <p:nvPr/>
            </p:nvSpPr>
            <p:spPr bwMode="auto">
              <a:xfrm>
                <a:off x="1444" y="1390"/>
                <a:ext cx="179" cy="90"/>
              </a:xfrm>
              <a:custGeom>
                <a:avLst/>
                <a:gdLst/>
                <a:ahLst/>
                <a:cxnLst>
                  <a:cxn ang="0">
                    <a:pos x="717" y="359"/>
                  </a:cxn>
                  <a:cxn ang="0">
                    <a:pos x="0" y="61"/>
                  </a:cxn>
                  <a:cxn ang="0">
                    <a:pos x="0" y="0"/>
                  </a:cxn>
                  <a:cxn ang="0">
                    <a:pos x="717" y="298"/>
                  </a:cxn>
                  <a:cxn ang="0">
                    <a:pos x="717" y="359"/>
                  </a:cxn>
                </a:cxnLst>
                <a:rect l="0" t="0" r="r" b="b"/>
                <a:pathLst>
                  <a:path w="717" h="359">
                    <a:moveTo>
                      <a:pt x="717" y="359"/>
                    </a:moveTo>
                    <a:lnTo>
                      <a:pt x="0" y="61"/>
                    </a:lnTo>
                    <a:lnTo>
                      <a:pt x="0" y="0"/>
                    </a:lnTo>
                    <a:lnTo>
                      <a:pt x="717" y="298"/>
                    </a:lnTo>
                    <a:lnTo>
                      <a:pt x="717" y="359"/>
                    </a:lnTo>
                    <a:close/>
                  </a:path>
                </a:pathLst>
              </a:custGeom>
              <a:solidFill>
                <a:srgbClr val="607E6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37" name="Freeform 665"/>
              <p:cNvSpPr>
                <a:spLocks/>
              </p:cNvSpPr>
              <p:nvPr/>
            </p:nvSpPr>
            <p:spPr bwMode="auto">
              <a:xfrm>
                <a:off x="1444" y="1382"/>
                <a:ext cx="179" cy="90"/>
              </a:xfrm>
              <a:custGeom>
                <a:avLst/>
                <a:gdLst/>
                <a:ahLst/>
                <a:cxnLst>
                  <a:cxn ang="0">
                    <a:pos x="717" y="358"/>
                  </a:cxn>
                  <a:cxn ang="0">
                    <a:pos x="0" y="61"/>
                  </a:cxn>
                  <a:cxn ang="0">
                    <a:pos x="0" y="0"/>
                  </a:cxn>
                  <a:cxn ang="0">
                    <a:pos x="717" y="298"/>
                  </a:cxn>
                  <a:cxn ang="0">
                    <a:pos x="717" y="358"/>
                  </a:cxn>
                </a:cxnLst>
                <a:rect l="0" t="0" r="r" b="b"/>
                <a:pathLst>
                  <a:path w="717" h="358">
                    <a:moveTo>
                      <a:pt x="717" y="358"/>
                    </a:moveTo>
                    <a:lnTo>
                      <a:pt x="0" y="61"/>
                    </a:lnTo>
                    <a:lnTo>
                      <a:pt x="0" y="0"/>
                    </a:lnTo>
                    <a:lnTo>
                      <a:pt x="717" y="298"/>
                    </a:lnTo>
                    <a:lnTo>
                      <a:pt x="717" y="358"/>
                    </a:lnTo>
                    <a:close/>
                  </a:path>
                </a:pathLst>
              </a:custGeom>
              <a:solidFill>
                <a:srgbClr val="5E7B6A"/>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38" name="Freeform 666"/>
              <p:cNvSpPr>
                <a:spLocks/>
              </p:cNvSpPr>
              <p:nvPr/>
            </p:nvSpPr>
            <p:spPr bwMode="auto">
              <a:xfrm>
                <a:off x="1444" y="1375"/>
                <a:ext cx="179" cy="89"/>
              </a:xfrm>
              <a:custGeom>
                <a:avLst/>
                <a:gdLst/>
                <a:ahLst/>
                <a:cxnLst>
                  <a:cxn ang="0">
                    <a:pos x="717" y="358"/>
                  </a:cxn>
                  <a:cxn ang="0">
                    <a:pos x="0" y="60"/>
                  </a:cxn>
                  <a:cxn ang="0">
                    <a:pos x="0" y="0"/>
                  </a:cxn>
                  <a:cxn ang="0">
                    <a:pos x="717" y="296"/>
                  </a:cxn>
                  <a:cxn ang="0">
                    <a:pos x="717" y="315"/>
                  </a:cxn>
                  <a:cxn ang="0">
                    <a:pos x="717" y="358"/>
                  </a:cxn>
                </a:cxnLst>
                <a:rect l="0" t="0" r="r" b="b"/>
                <a:pathLst>
                  <a:path w="717" h="358">
                    <a:moveTo>
                      <a:pt x="717" y="358"/>
                    </a:moveTo>
                    <a:lnTo>
                      <a:pt x="0" y="60"/>
                    </a:lnTo>
                    <a:lnTo>
                      <a:pt x="0" y="0"/>
                    </a:lnTo>
                    <a:lnTo>
                      <a:pt x="717" y="296"/>
                    </a:lnTo>
                    <a:lnTo>
                      <a:pt x="717" y="315"/>
                    </a:lnTo>
                    <a:lnTo>
                      <a:pt x="717" y="358"/>
                    </a:lnTo>
                    <a:close/>
                  </a:path>
                </a:pathLst>
              </a:custGeom>
              <a:solidFill>
                <a:srgbClr val="5C776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39" name="Freeform 667"/>
              <p:cNvSpPr>
                <a:spLocks/>
              </p:cNvSpPr>
              <p:nvPr/>
            </p:nvSpPr>
            <p:spPr bwMode="auto">
              <a:xfrm>
                <a:off x="1444" y="1367"/>
                <a:ext cx="179" cy="90"/>
              </a:xfrm>
              <a:custGeom>
                <a:avLst/>
                <a:gdLst/>
                <a:ahLst/>
                <a:cxnLst>
                  <a:cxn ang="0">
                    <a:pos x="717" y="360"/>
                  </a:cxn>
                  <a:cxn ang="0">
                    <a:pos x="0" y="62"/>
                  </a:cxn>
                  <a:cxn ang="0">
                    <a:pos x="0" y="0"/>
                  </a:cxn>
                  <a:cxn ang="0">
                    <a:pos x="717" y="298"/>
                  </a:cxn>
                  <a:cxn ang="0">
                    <a:pos x="717" y="347"/>
                  </a:cxn>
                  <a:cxn ang="0">
                    <a:pos x="717" y="360"/>
                  </a:cxn>
                </a:cxnLst>
                <a:rect l="0" t="0" r="r" b="b"/>
                <a:pathLst>
                  <a:path w="717" h="360">
                    <a:moveTo>
                      <a:pt x="717" y="360"/>
                    </a:moveTo>
                    <a:lnTo>
                      <a:pt x="0" y="62"/>
                    </a:lnTo>
                    <a:lnTo>
                      <a:pt x="0" y="0"/>
                    </a:lnTo>
                    <a:lnTo>
                      <a:pt x="717" y="298"/>
                    </a:lnTo>
                    <a:lnTo>
                      <a:pt x="717" y="347"/>
                    </a:lnTo>
                    <a:lnTo>
                      <a:pt x="717" y="360"/>
                    </a:lnTo>
                    <a:close/>
                  </a:path>
                </a:pathLst>
              </a:custGeom>
              <a:solidFill>
                <a:srgbClr val="5B746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40" name="Freeform 668"/>
              <p:cNvSpPr>
                <a:spLocks/>
              </p:cNvSpPr>
              <p:nvPr/>
            </p:nvSpPr>
            <p:spPr bwMode="auto">
              <a:xfrm>
                <a:off x="1444" y="1359"/>
                <a:ext cx="179" cy="90"/>
              </a:xfrm>
              <a:custGeom>
                <a:avLst/>
                <a:gdLst/>
                <a:ahLst/>
                <a:cxnLst>
                  <a:cxn ang="0">
                    <a:pos x="717" y="358"/>
                  </a:cxn>
                  <a:cxn ang="0">
                    <a:pos x="0" y="62"/>
                  </a:cxn>
                  <a:cxn ang="0">
                    <a:pos x="0" y="0"/>
                  </a:cxn>
                  <a:cxn ang="0">
                    <a:pos x="717" y="298"/>
                  </a:cxn>
                  <a:cxn ang="0">
                    <a:pos x="717" y="358"/>
                  </a:cxn>
                </a:cxnLst>
                <a:rect l="0" t="0" r="r" b="b"/>
                <a:pathLst>
                  <a:path w="717" h="358">
                    <a:moveTo>
                      <a:pt x="717" y="358"/>
                    </a:moveTo>
                    <a:lnTo>
                      <a:pt x="0" y="62"/>
                    </a:lnTo>
                    <a:lnTo>
                      <a:pt x="0" y="0"/>
                    </a:lnTo>
                    <a:lnTo>
                      <a:pt x="717" y="298"/>
                    </a:lnTo>
                    <a:lnTo>
                      <a:pt x="717" y="358"/>
                    </a:lnTo>
                    <a:close/>
                  </a:path>
                </a:pathLst>
              </a:custGeom>
              <a:solidFill>
                <a:srgbClr val="59716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41" name="Freeform 669"/>
              <p:cNvSpPr>
                <a:spLocks/>
              </p:cNvSpPr>
              <p:nvPr/>
            </p:nvSpPr>
            <p:spPr bwMode="auto">
              <a:xfrm>
                <a:off x="1444" y="1352"/>
                <a:ext cx="179" cy="89"/>
              </a:xfrm>
              <a:custGeom>
                <a:avLst/>
                <a:gdLst/>
                <a:ahLst/>
                <a:cxnLst>
                  <a:cxn ang="0">
                    <a:pos x="717" y="358"/>
                  </a:cxn>
                  <a:cxn ang="0">
                    <a:pos x="0" y="60"/>
                  </a:cxn>
                  <a:cxn ang="0">
                    <a:pos x="0" y="0"/>
                  </a:cxn>
                  <a:cxn ang="0">
                    <a:pos x="717" y="297"/>
                  </a:cxn>
                  <a:cxn ang="0">
                    <a:pos x="717" y="358"/>
                  </a:cxn>
                </a:cxnLst>
                <a:rect l="0" t="0" r="r" b="b"/>
                <a:pathLst>
                  <a:path w="717" h="358">
                    <a:moveTo>
                      <a:pt x="717" y="358"/>
                    </a:moveTo>
                    <a:lnTo>
                      <a:pt x="0" y="60"/>
                    </a:lnTo>
                    <a:lnTo>
                      <a:pt x="0" y="0"/>
                    </a:lnTo>
                    <a:lnTo>
                      <a:pt x="717" y="297"/>
                    </a:lnTo>
                    <a:lnTo>
                      <a:pt x="717" y="358"/>
                    </a:lnTo>
                    <a:close/>
                  </a:path>
                </a:pathLst>
              </a:custGeom>
              <a:solidFill>
                <a:srgbClr val="576E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42" name="Freeform 670"/>
              <p:cNvSpPr>
                <a:spLocks/>
              </p:cNvSpPr>
              <p:nvPr/>
            </p:nvSpPr>
            <p:spPr bwMode="auto">
              <a:xfrm>
                <a:off x="1444" y="1344"/>
                <a:ext cx="179" cy="90"/>
              </a:xfrm>
              <a:custGeom>
                <a:avLst/>
                <a:gdLst/>
                <a:ahLst/>
                <a:cxnLst>
                  <a:cxn ang="0">
                    <a:pos x="717" y="359"/>
                  </a:cxn>
                  <a:cxn ang="0">
                    <a:pos x="0" y="61"/>
                  </a:cxn>
                  <a:cxn ang="0">
                    <a:pos x="0" y="0"/>
                  </a:cxn>
                  <a:cxn ang="0">
                    <a:pos x="717" y="298"/>
                  </a:cxn>
                  <a:cxn ang="0">
                    <a:pos x="717" y="359"/>
                  </a:cxn>
                </a:cxnLst>
                <a:rect l="0" t="0" r="r" b="b"/>
                <a:pathLst>
                  <a:path w="717" h="359">
                    <a:moveTo>
                      <a:pt x="717" y="359"/>
                    </a:moveTo>
                    <a:lnTo>
                      <a:pt x="0" y="61"/>
                    </a:lnTo>
                    <a:lnTo>
                      <a:pt x="0" y="0"/>
                    </a:lnTo>
                    <a:lnTo>
                      <a:pt x="717" y="298"/>
                    </a:lnTo>
                    <a:lnTo>
                      <a:pt x="717" y="359"/>
                    </a:lnTo>
                    <a:close/>
                  </a:path>
                </a:pathLst>
              </a:custGeom>
              <a:solidFill>
                <a:srgbClr val="566B7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43" name="Freeform 671"/>
              <p:cNvSpPr>
                <a:spLocks/>
              </p:cNvSpPr>
              <p:nvPr/>
            </p:nvSpPr>
            <p:spPr bwMode="auto">
              <a:xfrm>
                <a:off x="1444" y="1336"/>
                <a:ext cx="179" cy="90"/>
              </a:xfrm>
              <a:custGeom>
                <a:avLst/>
                <a:gdLst/>
                <a:ahLst/>
                <a:cxnLst>
                  <a:cxn ang="0">
                    <a:pos x="717" y="358"/>
                  </a:cxn>
                  <a:cxn ang="0">
                    <a:pos x="0" y="61"/>
                  </a:cxn>
                  <a:cxn ang="0">
                    <a:pos x="0" y="0"/>
                  </a:cxn>
                  <a:cxn ang="0">
                    <a:pos x="717" y="298"/>
                  </a:cxn>
                  <a:cxn ang="0">
                    <a:pos x="717" y="358"/>
                  </a:cxn>
                </a:cxnLst>
                <a:rect l="0" t="0" r="r" b="b"/>
                <a:pathLst>
                  <a:path w="717" h="358">
                    <a:moveTo>
                      <a:pt x="717" y="358"/>
                    </a:moveTo>
                    <a:lnTo>
                      <a:pt x="0" y="61"/>
                    </a:lnTo>
                    <a:lnTo>
                      <a:pt x="0" y="0"/>
                    </a:lnTo>
                    <a:lnTo>
                      <a:pt x="717" y="298"/>
                    </a:lnTo>
                    <a:lnTo>
                      <a:pt x="717" y="358"/>
                    </a:lnTo>
                    <a:close/>
                  </a:path>
                </a:pathLst>
              </a:custGeom>
              <a:solidFill>
                <a:srgbClr val="5468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44" name="Freeform 672"/>
              <p:cNvSpPr>
                <a:spLocks/>
              </p:cNvSpPr>
              <p:nvPr/>
            </p:nvSpPr>
            <p:spPr bwMode="auto">
              <a:xfrm>
                <a:off x="1444" y="1329"/>
                <a:ext cx="179" cy="89"/>
              </a:xfrm>
              <a:custGeom>
                <a:avLst/>
                <a:gdLst/>
                <a:ahLst/>
                <a:cxnLst>
                  <a:cxn ang="0">
                    <a:pos x="717" y="359"/>
                  </a:cxn>
                  <a:cxn ang="0">
                    <a:pos x="0" y="61"/>
                  </a:cxn>
                  <a:cxn ang="0">
                    <a:pos x="0" y="0"/>
                  </a:cxn>
                  <a:cxn ang="0">
                    <a:pos x="717" y="299"/>
                  </a:cxn>
                  <a:cxn ang="0">
                    <a:pos x="717" y="359"/>
                  </a:cxn>
                </a:cxnLst>
                <a:rect l="0" t="0" r="r" b="b"/>
                <a:pathLst>
                  <a:path w="717" h="359">
                    <a:moveTo>
                      <a:pt x="717" y="359"/>
                    </a:moveTo>
                    <a:lnTo>
                      <a:pt x="0" y="61"/>
                    </a:lnTo>
                    <a:lnTo>
                      <a:pt x="0" y="0"/>
                    </a:lnTo>
                    <a:lnTo>
                      <a:pt x="717" y="299"/>
                    </a:lnTo>
                    <a:lnTo>
                      <a:pt x="717" y="359"/>
                    </a:lnTo>
                    <a:close/>
                  </a:path>
                </a:pathLst>
              </a:custGeom>
              <a:solidFill>
                <a:srgbClr val="5265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45" name="Freeform 673"/>
              <p:cNvSpPr>
                <a:spLocks/>
              </p:cNvSpPr>
              <p:nvPr/>
            </p:nvSpPr>
            <p:spPr bwMode="auto">
              <a:xfrm>
                <a:off x="1444" y="1321"/>
                <a:ext cx="179" cy="90"/>
              </a:xfrm>
              <a:custGeom>
                <a:avLst/>
                <a:gdLst/>
                <a:ahLst/>
                <a:cxnLst>
                  <a:cxn ang="0">
                    <a:pos x="717" y="359"/>
                  </a:cxn>
                  <a:cxn ang="0">
                    <a:pos x="0" y="61"/>
                  </a:cxn>
                  <a:cxn ang="0">
                    <a:pos x="0" y="0"/>
                  </a:cxn>
                  <a:cxn ang="0">
                    <a:pos x="717" y="297"/>
                  </a:cxn>
                  <a:cxn ang="0">
                    <a:pos x="717" y="359"/>
                  </a:cxn>
                </a:cxnLst>
                <a:rect l="0" t="0" r="r" b="b"/>
                <a:pathLst>
                  <a:path w="717" h="359">
                    <a:moveTo>
                      <a:pt x="717" y="359"/>
                    </a:moveTo>
                    <a:lnTo>
                      <a:pt x="0" y="61"/>
                    </a:lnTo>
                    <a:lnTo>
                      <a:pt x="0" y="0"/>
                    </a:lnTo>
                    <a:lnTo>
                      <a:pt x="717" y="297"/>
                    </a:lnTo>
                    <a:lnTo>
                      <a:pt x="717" y="359"/>
                    </a:lnTo>
                    <a:close/>
                  </a:path>
                </a:pathLst>
              </a:custGeom>
              <a:solidFill>
                <a:srgbClr val="5062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46" name="Freeform 674"/>
              <p:cNvSpPr>
                <a:spLocks/>
              </p:cNvSpPr>
              <p:nvPr/>
            </p:nvSpPr>
            <p:spPr bwMode="auto">
              <a:xfrm>
                <a:off x="1444" y="1313"/>
                <a:ext cx="179" cy="90"/>
              </a:xfrm>
              <a:custGeom>
                <a:avLst/>
                <a:gdLst/>
                <a:ahLst/>
                <a:cxnLst>
                  <a:cxn ang="0">
                    <a:pos x="717" y="360"/>
                  </a:cxn>
                  <a:cxn ang="0">
                    <a:pos x="0" y="61"/>
                  </a:cxn>
                  <a:cxn ang="0">
                    <a:pos x="0" y="0"/>
                  </a:cxn>
                  <a:cxn ang="0">
                    <a:pos x="716" y="298"/>
                  </a:cxn>
                  <a:cxn ang="0">
                    <a:pos x="717" y="360"/>
                  </a:cxn>
                </a:cxnLst>
                <a:rect l="0" t="0" r="r" b="b"/>
                <a:pathLst>
                  <a:path w="717" h="360">
                    <a:moveTo>
                      <a:pt x="717" y="360"/>
                    </a:moveTo>
                    <a:lnTo>
                      <a:pt x="0" y="61"/>
                    </a:lnTo>
                    <a:lnTo>
                      <a:pt x="0" y="0"/>
                    </a:lnTo>
                    <a:lnTo>
                      <a:pt x="716" y="298"/>
                    </a:lnTo>
                    <a:lnTo>
                      <a:pt x="717" y="360"/>
                    </a:lnTo>
                    <a:close/>
                  </a:path>
                </a:pathLst>
              </a:custGeom>
              <a:solidFill>
                <a:srgbClr val="4F60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47" name="Freeform 675"/>
              <p:cNvSpPr>
                <a:spLocks/>
              </p:cNvSpPr>
              <p:nvPr/>
            </p:nvSpPr>
            <p:spPr bwMode="auto">
              <a:xfrm>
                <a:off x="1443" y="1306"/>
                <a:ext cx="180" cy="90"/>
              </a:xfrm>
              <a:custGeom>
                <a:avLst/>
                <a:gdLst/>
                <a:ahLst/>
                <a:cxnLst>
                  <a:cxn ang="0">
                    <a:pos x="718" y="358"/>
                  </a:cxn>
                  <a:cxn ang="0">
                    <a:pos x="1" y="61"/>
                  </a:cxn>
                  <a:cxn ang="0">
                    <a:pos x="0" y="0"/>
                  </a:cxn>
                  <a:cxn ang="0">
                    <a:pos x="717" y="298"/>
                  </a:cxn>
                  <a:cxn ang="0">
                    <a:pos x="718" y="358"/>
                  </a:cxn>
                </a:cxnLst>
                <a:rect l="0" t="0" r="r" b="b"/>
                <a:pathLst>
                  <a:path w="718" h="358">
                    <a:moveTo>
                      <a:pt x="718" y="358"/>
                    </a:moveTo>
                    <a:lnTo>
                      <a:pt x="1" y="61"/>
                    </a:lnTo>
                    <a:lnTo>
                      <a:pt x="0" y="0"/>
                    </a:lnTo>
                    <a:lnTo>
                      <a:pt x="717" y="298"/>
                    </a:lnTo>
                    <a:lnTo>
                      <a:pt x="718" y="358"/>
                    </a:lnTo>
                    <a:close/>
                  </a:path>
                </a:pathLst>
              </a:custGeom>
              <a:solidFill>
                <a:srgbClr val="4D5D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48" name="Freeform 676"/>
              <p:cNvSpPr>
                <a:spLocks/>
              </p:cNvSpPr>
              <p:nvPr/>
            </p:nvSpPr>
            <p:spPr bwMode="auto">
              <a:xfrm>
                <a:off x="1443" y="1298"/>
                <a:ext cx="179" cy="90"/>
              </a:xfrm>
              <a:custGeom>
                <a:avLst/>
                <a:gdLst/>
                <a:ahLst/>
                <a:cxnLst>
                  <a:cxn ang="0">
                    <a:pos x="717" y="358"/>
                  </a:cxn>
                  <a:cxn ang="0">
                    <a:pos x="1" y="60"/>
                  </a:cxn>
                  <a:cxn ang="0">
                    <a:pos x="0" y="0"/>
                  </a:cxn>
                  <a:cxn ang="0">
                    <a:pos x="717" y="297"/>
                  </a:cxn>
                  <a:cxn ang="0">
                    <a:pos x="717" y="358"/>
                  </a:cxn>
                </a:cxnLst>
                <a:rect l="0" t="0" r="r" b="b"/>
                <a:pathLst>
                  <a:path w="717" h="358">
                    <a:moveTo>
                      <a:pt x="717" y="358"/>
                    </a:moveTo>
                    <a:lnTo>
                      <a:pt x="1" y="60"/>
                    </a:lnTo>
                    <a:lnTo>
                      <a:pt x="0" y="0"/>
                    </a:lnTo>
                    <a:lnTo>
                      <a:pt x="717" y="297"/>
                    </a:lnTo>
                    <a:lnTo>
                      <a:pt x="717" y="358"/>
                    </a:lnTo>
                    <a:close/>
                  </a:path>
                </a:pathLst>
              </a:custGeom>
              <a:solidFill>
                <a:srgbClr val="4C5A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49" name="Freeform 677"/>
              <p:cNvSpPr>
                <a:spLocks/>
              </p:cNvSpPr>
              <p:nvPr/>
            </p:nvSpPr>
            <p:spPr bwMode="auto">
              <a:xfrm>
                <a:off x="1443" y="1291"/>
                <a:ext cx="179" cy="90"/>
              </a:xfrm>
              <a:custGeom>
                <a:avLst/>
                <a:gdLst/>
                <a:ahLst/>
                <a:cxnLst>
                  <a:cxn ang="0">
                    <a:pos x="717" y="360"/>
                  </a:cxn>
                  <a:cxn ang="0">
                    <a:pos x="0" y="62"/>
                  </a:cxn>
                  <a:cxn ang="0">
                    <a:pos x="0" y="0"/>
                  </a:cxn>
                  <a:cxn ang="0">
                    <a:pos x="717" y="299"/>
                  </a:cxn>
                  <a:cxn ang="0">
                    <a:pos x="717" y="360"/>
                  </a:cxn>
                </a:cxnLst>
                <a:rect l="0" t="0" r="r" b="b"/>
                <a:pathLst>
                  <a:path w="717" h="360">
                    <a:moveTo>
                      <a:pt x="717" y="360"/>
                    </a:moveTo>
                    <a:lnTo>
                      <a:pt x="0" y="62"/>
                    </a:lnTo>
                    <a:lnTo>
                      <a:pt x="0" y="0"/>
                    </a:lnTo>
                    <a:lnTo>
                      <a:pt x="717" y="299"/>
                    </a:lnTo>
                    <a:lnTo>
                      <a:pt x="717" y="360"/>
                    </a:lnTo>
                    <a:close/>
                  </a:path>
                </a:pathLst>
              </a:custGeom>
              <a:solidFill>
                <a:srgbClr val="4A57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50" name="Freeform 678"/>
              <p:cNvSpPr>
                <a:spLocks/>
              </p:cNvSpPr>
              <p:nvPr/>
            </p:nvSpPr>
            <p:spPr bwMode="auto">
              <a:xfrm>
                <a:off x="1443" y="1283"/>
                <a:ext cx="179" cy="90"/>
              </a:xfrm>
              <a:custGeom>
                <a:avLst/>
                <a:gdLst/>
                <a:ahLst/>
                <a:cxnLst>
                  <a:cxn ang="0">
                    <a:pos x="717" y="359"/>
                  </a:cxn>
                  <a:cxn ang="0">
                    <a:pos x="0" y="62"/>
                  </a:cxn>
                  <a:cxn ang="0">
                    <a:pos x="0" y="0"/>
                  </a:cxn>
                  <a:cxn ang="0">
                    <a:pos x="717" y="299"/>
                  </a:cxn>
                  <a:cxn ang="0">
                    <a:pos x="717" y="359"/>
                  </a:cxn>
                </a:cxnLst>
                <a:rect l="0" t="0" r="r" b="b"/>
                <a:pathLst>
                  <a:path w="717" h="359">
                    <a:moveTo>
                      <a:pt x="717" y="359"/>
                    </a:moveTo>
                    <a:lnTo>
                      <a:pt x="0" y="62"/>
                    </a:lnTo>
                    <a:lnTo>
                      <a:pt x="0" y="0"/>
                    </a:lnTo>
                    <a:lnTo>
                      <a:pt x="717" y="299"/>
                    </a:lnTo>
                    <a:lnTo>
                      <a:pt x="717" y="359"/>
                    </a:lnTo>
                    <a:close/>
                  </a:path>
                </a:pathLst>
              </a:custGeom>
              <a:solidFill>
                <a:srgbClr val="485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51" name="Freeform 679"/>
              <p:cNvSpPr>
                <a:spLocks/>
              </p:cNvSpPr>
              <p:nvPr/>
            </p:nvSpPr>
            <p:spPr bwMode="auto">
              <a:xfrm>
                <a:off x="1443" y="1276"/>
                <a:ext cx="179" cy="89"/>
              </a:xfrm>
              <a:custGeom>
                <a:avLst/>
                <a:gdLst/>
                <a:ahLst/>
                <a:cxnLst>
                  <a:cxn ang="0">
                    <a:pos x="717" y="359"/>
                  </a:cxn>
                  <a:cxn ang="0">
                    <a:pos x="0" y="60"/>
                  </a:cxn>
                  <a:cxn ang="0">
                    <a:pos x="0" y="0"/>
                  </a:cxn>
                  <a:cxn ang="0">
                    <a:pos x="717" y="297"/>
                  </a:cxn>
                  <a:cxn ang="0">
                    <a:pos x="717" y="359"/>
                  </a:cxn>
                </a:cxnLst>
                <a:rect l="0" t="0" r="r" b="b"/>
                <a:pathLst>
                  <a:path w="717" h="359">
                    <a:moveTo>
                      <a:pt x="717" y="359"/>
                    </a:moveTo>
                    <a:lnTo>
                      <a:pt x="0" y="60"/>
                    </a:lnTo>
                    <a:lnTo>
                      <a:pt x="0" y="0"/>
                    </a:lnTo>
                    <a:lnTo>
                      <a:pt x="717" y="297"/>
                    </a:lnTo>
                    <a:lnTo>
                      <a:pt x="717" y="359"/>
                    </a:lnTo>
                    <a:close/>
                  </a:path>
                </a:pathLst>
              </a:custGeom>
              <a:solidFill>
                <a:srgbClr val="465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52" name="Freeform 680"/>
              <p:cNvSpPr>
                <a:spLocks/>
              </p:cNvSpPr>
              <p:nvPr/>
            </p:nvSpPr>
            <p:spPr bwMode="auto">
              <a:xfrm>
                <a:off x="1443" y="1268"/>
                <a:ext cx="179" cy="90"/>
              </a:xfrm>
              <a:custGeom>
                <a:avLst/>
                <a:gdLst/>
                <a:ahLst/>
                <a:cxnLst>
                  <a:cxn ang="0">
                    <a:pos x="717" y="360"/>
                  </a:cxn>
                  <a:cxn ang="0">
                    <a:pos x="0" y="61"/>
                  </a:cxn>
                  <a:cxn ang="0">
                    <a:pos x="0" y="0"/>
                  </a:cxn>
                  <a:cxn ang="0">
                    <a:pos x="717" y="298"/>
                  </a:cxn>
                  <a:cxn ang="0">
                    <a:pos x="717" y="360"/>
                  </a:cxn>
                </a:cxnLst>
                <a:rect l="0" t="0" r="r" b="b"/>
                <a:pathLst>
                  <a:path w="717" h="360">
                    <a:moveTo>
                      <a:pt x="717" y="360"/>
                    </a:moveTo>
                    <a:lnTo>
                      <a:pt x="0" y="61"/>
                    </a:lnTo>
                    <a:lnTo>
                      <a:pt x="0" y="0"/>
                    </a:lnTo>
                    <a:lnTo>
                      <a:pt x="717" y="298"/>
                    </a:lnTo>
                    <a:lnTo>
                      <a:pt x="717" y="360"/>
                    </a:lnTo>
                    <a:close/>
                  </a:path>
                </a:pathLst>
              </a:custGeom>
              <a:solidFill>
                <a:srgbClr val="454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53" name="Freeform 681"/>
              <p:cNvSpPr>
                <a:spLocks/>
              </p:cNvSpPr>
              <p:nvPr/>
            </p:nvSpPr>
            <p:spPr bwMode="auto">
              <a:xfrm>
                <a:off x="1443" y="1260"/>
                <a:ext cx="179" cy="90"/>
              </a:xfrm>
              <a:custGeom>
                <a:avLst/>
                <a:gdLst/>
                <a:ahLst/>
                <a:cxnLst>
                  <a:cxn ang="0">
                    <a:pos x="717" y="358"/>
                  </a:cxn>
                  <a:cxn ang="0">
                    <a:pos x="0" y="61"/>
                  </a:cxn>
                  <a:cxn ang="0">
                    <a:pos x="0" y="0"/>
                  </a:cxn>
                  <a:cxn ang="0">
                    <a:pos x="717" y="298"/>
                  </a:cxn>
                  <a:cxn ang="0">
                    <a:pos x="717" y="358"/>
                  </a:cxn>
                </a:cxnLst>
                <a:rect l="0" t="0" r="r" b="b"/>
                <a:pathLst>
                  <a:path w="717" h="358">
                    <a:moveTo>
                      <a:pt x="717" y="358"/>
                    </a:moveTo>
                    <a:lnTo>
                      <a:pt x="0" y="61"/>
                    </a:lnTo>
                    <a:lnTo>
                      <a:pt x="0" y="0"/>
                    </a:lnTo>
                    <a:lnTo>
                      <a:pt x="717" y="298"/>
                    </a:lnTo>
                    <a:lnTo>
                      <a:pt x="717" y="358"/>
                    </a:lnTo>
                    <a:close/>
                  </a:path>
                </a:pathLst>
              </a:custGeom>
              <a:solidFill>
                <a:srgbClr val="444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54" name="Freeform 682"/>
              <p:cNvSpPr>
                <a:spLocks/>
              </p:cNvSpPr>
              <p:nvPr/>
            </p:nvSpPr>
            <p:spPr bwMode="auto">
              <a:xfrm>
                <a:off x="1443" y="1253"/>
                <a:ext cx="179" cy="89"/>
              </a:xfrm>
              <a:custGeom>
                <a:avLst/>
                <a:gdLst/>
                <a:ahLst/>
                <a:cxnLst>
                  <a:cxn ang="0">
                    <a:pos x="717" y="358"/>
                  </a:cxn>
                  <a:cxn ang="0">
                    <a:pos x="0" y="60"/>
                  </a:cxn>
                  <a:cxn ang="0">
                    <a:pos x="0" y="0"/>
                  </a:cxn>
                  <a:cxn ang="0">
                    <a:pos x="717" y="297"/>
                  </a:cxn>
                  <a:cxn ang="0">
                    <a:pos x="717" y="358"/>
                  </a:cxn>
                </a:cxnLst>
                <a:rect l="0" t="0" r="r" b="b"/>
                <a:pathLst>
                  <a:path w="717" h="358">
                    <a:moveTo>
                      <a:pt x="717" y="358"/>
                    </a:moveTo>
                    <a:lnTo>
                      <a:pt x="0" y="60"/>
                    </a:lnTo>
                    <a:lnTo>
                      <a:pt x="0" y="0"/>
                    </a:lnTo>
                    <a:lnTo>
                      <a:pt x="717" y="297"/>
                    </a:lnTo>
                    <a:lnTo>
                      <a:pt x="717" y="358"/>
                    </a:lnTo>
                    <a:close/>
                  </a:path>
                </a:pathLst>
              </a:custGeom>
              <a:solidFill>
                <a:srgbClr val="424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55" name="Freeform 683"/>
              <p:cNvSpPr>
                <a:spLocks/>
              </p:cNvSpPr>
              <p:nvPr/>
            </p:nvSpPr>
            <p:spPr bwMode="auto">
              <a:xfrm>
                <a:off x="1443" y="1245"/>
                <a:ext cx="179" cy="90"/>
              </a:xfrm>
              <a:custGeom>
                <a:avLst/>
                <a:gdLst/>
                <a:ahLst/>
                <a:cxnLst>
                  <a:cxn ang="0">
                    <a:pos x="717" y="360"/>
                  </a:cxn>
                  <a:cxn ang="0">
                    <a:pos x="0" y="62"/>
                  </a:cxn>
                  <a:cxn ang="0">
                    <a:pos x="0" y="0"/>
                  </a:cxn>
                  <a:cxn ang="0">
                    <a:pos x="717" y="299"/>
                  </a:cxn>
                  <a:cxn ang="0">
                    <a:pos x="717" y="360"/>
                  </a:cxn>
                </a:cxnLst>
                <a:rect l="0" t="0" r="r" b="b"/>
                <a:pathLst>
                  <a:path w="717" h="360">
                    <a:moveTo>
                      <a:pt x="717" y="360"/>
                    </a:moveTo>
                    <a:lnTo>
                      <a:pt x="0" y="62"/>
                    </a:lnTo>
                    <a:lnTo>
                      <a:pt x="0" y="0"/>
                    </a:lnTo>
                    <a:lnTo>
                      <a:pt x="717" y="299"/>
                    </a:lnTo>
                    <a:lnTo>
                      <a:pt x="717" y="360"/>
                    </a:lnTo>
                    <a:close/>
                  </a:path>
                </a:pathLst>
              </a:custGeom>
              <a:solidFill>
                <a:srgbClr val="4145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56" name="Freeform 684"/>
              <p:cNvSpPr>
                <a:spLocks/>
              </p:cNvSpPr>
              <p:nvPr/>
            </p:nvSpPr>
            <p:spPr bwMode="auto">
              <a:xfrm>
                <a:off x="1443" y="1237"/>
                <a:ext cx="179" cy="90"/>
              </a:xfrm>
              <a:custGeom>
                <a:avLst/>
                <a:gdLst/>
                <a:ahLst/>
                <a:cxnLst>
                  <a:cxn ang="0">
                    <a:pos x="717" y="359"/>
                  </a:cxn>
                  <a:cxn ang="0">
                    <a:pos x="0" y="62"/>
                  </a:cxn>
                  <a:cxn ang="0">
                    <a:pos x="0" y="0"/>
                  </a:cxn>
                  <a:cxn ang="0">
                    <a:pos x="717" y="298"/>
                  </a:cxn>
                  <a:cxn ang="0">
                    <a:pos x="717" y="359"/>
                  </a:cxn>
                </a:cxnLst>
                <a:rect l="0" t="0" r="r" b="b"/>
                <a:pathLst>
                  <a:path w="717" h="359">
                    <a:moveTo>
                      <a:pt x="717" y="359"/>
                    </a:moveTo>
                    <a:lnTo>
                      <a:pt x="0" y="62"/>
                    </a:lnTo>
                    <a:lnTo>
                      <a:pt x="0" y="0"/>
                    </a:lnTo>
                    <a:lnTo>
                      <a:pt x="717" y="298"/>
                    </a:lnTo>
                    <a:lnTo>
                      <a:pt x="717" y="359"/>
                    </a:lnTo>
                    <a:close/>
                  </a:path>
                </a:pathLst>
              </a:custGeom>
              <a:solidFill>
                <a:srgbClr val="3F42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57" name="Freeform 685"/>
              <p:cNvSpPr>
                <a:spLocks/>
              </p:cNvSpPr>
              <p:nvPr/>
            </p:nvSpPr>
            <p:spPr bwMode="auto">
              <a:xfrm>
                <a:off x="1443" y="1235"/>
                <a:ext cx="179" cy="84"/>
              </a:xfrm>
              <a:custGeom>
                <a:avLst/>
                <a:gdLst/>
                <a:ahLst/>
                <a:cxnLst>
                  <a:cxn ang="0">
                    <a:pos x="717" y="339"/>
                  </a:cxn>
                  <a:cxn ang="0">
                    <a:pos x="0" y="40"/>
                  </a:cxn>
                  <a:cxn ang="0">
                    <a:pos x="0" y="0"/>
                  </a:cxn>
                  <a:cxn ang="0">
                    <a:pos x="0" y="0"/>
                  </a:cxn>
                  <a:cxn ang="0">
                    <a:pos x="49" y="0"/>
                  </a:cxn>
                  <a:cxn ang="0">
                    <a:pos x="717" y="278"/>
                  </a:cxn>
                  <a:cxn ang="0">
                    <a:pos x="717" y="339"/>
                  </a:cxn>
                </a:cxnLst>
                <a:rect l="0" t="0" r="r" b="b"/>
                <a:pathLst>
                  <a:path w="717" h="339">
                    <a:moveTo>
                      <a:pt x="717" y="339"/>
                    </a:moveTo>
                    <a:lnTo>
                      <a:pt x="0" y="40"/>
                    </a:lnTo>
                    <a:lnTo>
                      <a:pt x="0" y="0"/>
                    </a:lnTo>
                    <a:lnTo>
                      <a:pt x="0" y="0"/>
                    </a:lnTo>
                    <a:lnTo>
                      <a:pt x="49" y="0"/>
                    </a:lnTo>
                    <a:lnTo>
                      <a:pt x="717" y="278"/>
                    </a:lnTo>
                    <a:lnTo>
                      <a:pt x="717" y="339"/>
                    </a:lnTo>
                    <a:close/>
                  </a:path>
                </a:pathLst>
              </a:custGeom>
              <a:solidFill>
                <a:srgbClr val="3E3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58" name="Freeform 686"/>
              <p:cNvSpPr>
                <a:spLocks/>
              </p:cNvSpPr>
              <p:nvPr/>
            </p:nvSpPr>
            <p:spPr bwMode="auto">
              <a:xfrm>
                <a:off x="1443" y="1235"/>
                <a:ext cx="179" cy="77"/>
              </a:xfrm>
              <a:custGeom>
                <a:avLst/>
                <a:gdLst/>
                <a:ahLst/>
                <a:cxnLst>
                  <a:cxn ang="0">
                    <a:pos x="717" y="308"/>
                  </a:cxn>
                  <a:cxn ang="0">
                    <a:pos x="0" y="10"/>
                  </a:cxn>
                  <a:cxn ang="0">
                    <a:pos x="0" y="0"/>
                  </a:cxn>
                  <a:cxn ang="0">
                    <a:pos x="0" y="0"/>
                  </a:cxn>
                  <a:cxn ang="0">
                    <a:pos x="126" y="2"/>
                  </a:cxn>
                  <a:cxn ang="0">
                    <a:pos x="717" y="247"/>
                  </a:cxn>
                  <a:cxn ang="0">
                    <a:pos x="717" y="308"/>
                  </a:cxn>
                </a:cxnLst>
                <a:rect l="0" t="0" r="r" b="b"/>
                <a:pathLst>
                  <a:path w="717" h="308">
                    <a:moveTo>
                      <a:pt x="717" y="308"/>
                    </a:moveTo>
                    <a:lnTo>
                      <a:pt x="0" y="10"/>
                    </a:lnTo>
                    <a:lnTo>
                      <a:pt x="0" y="0"/>
                    </a:lnTo>
                    <a:lnTo>
                      <a:pt x="0" y="0"/>
                    </a:lnTo>
                    <a:lnTo>
                      <a:pt x="126" y="2"/>
                    </a:lnTo>
                    <a:lnTo>
                      <a:pt x="717" y="247"/>
                    </a:lnTo>
                    <a:lnTo>
                      <a:pt x="717" y="308"/>
                    </a:lnTo>
                    <a:close/>
                  </a:path>
                </a:pathLst>
              </a:custGeom>
              <a:solidFill>
                <a:srgbClr val="3C3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59" name="Freeform 687"/>
              <p:cNvSpPr>
                <a:spLocks/>
              </p:cNvSpPr>
              <p:nvPr/>
            </p:nvSpPr>
            <p:spPr bwMode="auto">
              <a:xfrm>
                <a:off x="1455" y="1235"/>
                <a:ext cx="167" cy="69"/>
              </a:xfrm>
              <a:custGeom>
                <a:avLst/>
                <a:gdLst/>
                <a:ahLst/>
                <a:cxnLst>
                  <a:cxn ang="0">
                    <a:pos x="668" y="278"/>
                  </a:cxn>
                  <a:cxn ang="0">
                    <a:pos x="0" y="0"/>
                  </a:cxn>
                  <a:cxn ang="0">
                    <a:pos x="154" y="4"/>
                  </a:cxn>
                  <a:cxn ang="0">
                    <a:pos x="667" y="217"/>
                  </a:cxn>
                  <a:cxn ang="0">
                    <a:pos x="668" y="278"/>
                  </a:cxn>
                </a:cxnLst>
                <a:rect l="0" t="0" r="r" b="b"/>
                <a:pathLst>
                  <a:path w="668" h="278">
                    <a:moveTo>
                      <a:pt x="668" y="278"/>
                    </a:moveTo>
                    <a:lnTo>
                      <a:pt x="0" y="0"/>
                    </a:lnTo>
                    <a:lnTo>
                      <a:pt x="154" y="4"/>
                    </a:lnTo>
                    <a:lnTo>
                      <a:pt x="667" y="217"/>
                    </a:lnTo>
                    <a:lnTo>
                      <a:pt x="668" y="278"/>
                    </a:lnTo>
                    <a:close/>
                  </a:path>
                </a:pathLst>
              </a:custGeom>
              <a:solidFill>
                <a:srgbClr val="393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60" name="Freeform 688"/>
              <p:cNvSpPr>
                <a:spLocks/>
              </p:cNvSpPr>
              <p:nvPr/>
            </p:nvSpPr>
            <p:spPr bwMode="auto">
              <a:xfrm>
                <a:off x="1475" y="1235"/>
                <a:ext cx="147" cy="61"/>
              </a:xfrm>
              <a:custGeom>
                <a:avLst/>
                <a:gdLst/>
                <a:ahLst/>
                <a:cxnLst>
                  <a:cxn ang="0">
                    <a:pos x="591" y="245"/>
                  </a:cxn>
                  <a:cxn ang="0">
                    <a:pos x="0" y="0"/>
                  </a:cxn>
                  <a:cxn ang="0">
                    <a:pos x="153" y="3"/>
                  </a:cxn>
                  <a:cxn ang="0">
                    <a:pos x="590" y="185"/>
                  </a:cxn>
                  <a:cxn ang="0">
                    <a:pos x="591" y="245"/>
                  </a:cxn>
                </a:cxnLst>
                <a:rect l="0" t="0" r="r" b="b"/>
                <a:pathLst>
                  <a:path w="591" h="245">
                    <a:moveTo>
                      <a:pt x="591" y="245"/>
                    </a:moveTo>
                    <a:lnTo>
                      <a:pt x="0" y="0"/>
                    </a:lnTo>
                    <a:lnTo>
                      <a:pt x="153" y="3"/>
                    </a:lnTo>
                    <a:lnTo>
                      <a:pt x="590" y="185"/>
                    </a:lnTo>
                    <a:lnTo>
                      <a:pt x="591" y="245"/>
                    </a:lnTo>
                    <a:close/>
                  </a:path>
                </a:pathLst>
              </a:custGeom>
              <a:solidFill>
                <a:srgbClr val="373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61" name="Freeform 689"/>
              <p:cNvSpPr>
                <a:spLocks/>
              </p:cNvSpPr>
              <p:nvPr/>
            </p:nvSpPr>
            <p:spPr bwMode="auto">
              <a:xfrm>
                <a:off x="1494" y="1236"/>
                <a:ext cx="128" cy="53"/>
              </a:xfrm>
              <a:custGeom>
                <a:avLst/>
                <a:gdLst/>
                <a:ahLst/>
                <a:cxnLst>
                  <a:cxn ang="0">
                    <a:pos x="513" y="213"/>
                  </a:cxn>
                  <a:cxn ang="0">
                    <a:pos x="0" y="0"/>
                  </a:cxn>
                  <a:cxn ang="0">
                    <a:pos x="153" y="2"/>
                  </a:cxn>
                  <a:cxn ang="0">
                    <a:pos x="513" y="151"/>
                  </a:cxn>
                  <a:cxn ang="0">
                    <a:pos x="513" y="213"/>
                  </a:cxn>
                </a:cxnLst>
                <a:rect l="0" t="0" r="r" b="b"/>
                <a:pathLst>
                  <a:path w="513" h="213">
                    <a:moveTo>
                      <a:pt x="513" y="213"/>
                    </a:moveTo>
                    <a:lnTo>
                      <a:pt x="0" y="0"/>
                    </a:lnTo>
                    <a:lnTo>
                      <a:pt x="153" y="2"/>
                    </a:lnTo>
                    <a:lnTo>
                      <a:pt x="513" y="151"/>
                    </a:lnTo>
                    <a:lnTo>
                      <a:pt x="513" y="213"/>
                    </a:lnTo>
                    <a:close/>
                  </a:path>
                </a:pathLst>
              </a:custGeom>
              <a:solidFill>
                <a:srgbClr val="363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62" name="Freeform 690"/>
              <p:cNvSpPr>
                <a:spLocks/>
              </p:cNvSpPr>
              <p:nvPr/>
            </p:nvSpPr>
            <p:spPr bwMode="auto">
              <a:xfrm>
                <a:off x="1513" y="1236"/>
                <a:ext cx="109" cy="45"/>
              </a:xfrm>
              <a:custGeom>
                <a:avLst/>
                <a:gdLst/>
                <a:ahLst/>
                <a:cxnLst>
                  <a:cxn ang="0">
                    <a:pos x="437" y="182"/>
                  </a:cxn>
                  <a:cxn ang="0">
                    <a:pos x="0" y="0"/>
                  </a:cxn>
                  <a:cxn ang="0">
                    <a:pos x="78" y="1"/>
                  </a:cxn>
                  <a:cxn ang="0">
                    <a:pos x="154" y="3"/>
                  </a:cxn>
                  <a:cxn ang="0">
                    <a:pos x="437" y="120"/>
                  </a:cxn>
                  <a:cxn ang="0">
                    <a:pos x="437" y="182"/>
                  </a:cxn>
                </a:cxnLst>
                <a:rect l="0" t="0" r="r" b="b"/>
                <a:pathLst>
                  <a:path w="437" h="182">
                    <a:moveTo>
                      <a:pt x="437" y="182"/>
                    </a:moveTo>
                    <a:lnTo>
                      <a:pt x="0" y="0"/>
                    </a:lnTo>
                    <a:lnTo>
                      <a:pt x="78" y="1"/>
                    </a:lnTo>
                    <a:lnTo>
                      <a:pt x="154" y="3"/>
                    </a:lnTo>
                    <a:lnTo>
                      <a:pt x="437" y="120"/>
                    </a:lnTo>
                    <a:lnTo>
                      <a:pt x="437" y="182"/>
                    </a:lnTo>
                    <a:close/>
                  </a:path>
                </a:pathLst>
              </a:custGeom>
              <a:solidFill>
                <a:srgbClr val="342D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63" name="Freeform 691"/>
              <p:cNvSpPr>
                <a:spLocks/>
              </p:cNvSpPr>
              <p:nvPr/>
            </p:nvSpPr>
            <p:spPr bwMode="auto">
              <a:xfrm>
                <a:off x="1532" y="1236"/>
                <a:ext cx="90" cy="38"/>
              </a:xfrm>
              <a:custGeom>
                <a:avLst/>
                <a:gdLst/>
                <a:ahLst/>
                <a:cxnLst>
                  <a:cxn ang="0">
                    <a:pos x="360" y="149"/>
                  </a:cxn>
                  <a:cxn ang="0">
                    <a:pos x="0" y="0"/>
                  </a:cxn>
                  <a:cxn ang="0">
                    <a:pos x="1" y="0"/>
                  </a:cxn>
                  <a:cxn ang="0">
                    <a:pos x="153" y="3"/>
                  </a:cxn>
                  <a:cxn ang="0">
                    <a:pos x="360" y="89"/>
                  </a:cxn>
                  <a:cxn ang="0">
                    <a:pos x="360" y="149"/>
                  </a:cxn>
                </a:cxnLst>
                <a:rect l="0" t="0" r="r" b="b"/>
                <a:pathLst>
                  <a:path w="360" h="149">
                    <a:moveTo>
                      <a:pt x="360" y="149"/>
                    </a:moveTo>
                    <a:lnTo>
                      <a:pt x="0" y="0"/>
                    </a:lnTo>
                    <a:lnTo>
                      <a:pt x="1" y="0"/>
                    </a:lnTo>
                    <a:lnTo>
                      <a:pt x="153" y="3"/>
                    </a:lnTo>
                    <a:lnTo>
                      <a:pt x="360" y="89"/>
                    </a:lnTo>
                    <a:lnTo>
                      <a:pt x="360" y="149"/>
                    </a:lnTo>
                    <a:close/>
                  </a:path>
                </a:pathLst>
              </a:custGeom>
              <a:solidFill>
                <a:srgbClr val="3328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64" name="Freeform 692"/>
              <p:cNvSpPr>
                <a:spLocks/>
              </p:cNvSpPr>
              <p:nvPr/>
            </p:nvSpPr>
            <p:spPr bwMode="auto">
              <a:xfrm>
                <a:off x="1552" y="1237"/>
                <a:ext cx="70" cy="29"/>
              </a:xfrm>
              <a:custGeom>
                <a:avLst/>
                <a:gdLst/>
                <a:ahLst/>
                <a:cxnLst>
                  <a:cxn ang="0">
                    <a:pos x="283" y="117"/>
                  </a:cxn>
                  <a:cxn ang="0">
                    <a:pos x="0" y="0"/>
                  </a:cxn>
                  <a:cxn ang="0">
                    <a:pos x="153" y="2"/>
                  </a:cxn>
                  <a:cxn ang="0">
                    <a:pos x="283" y="56"/>
                  </a:cxn>
                  <a:cxn ang="0">
                    <a:pos x="283" y="117"/>
                  </a:cxn>
                </a:cxnLst>
                <a:rect l="0" t="0" r="r" b="b"/>
                <a:pathLst>
                  <a:path w="283" h="117">
                    <a:moveTo>
                      <a:pt x="283" y="117"/>
                    </a:moveTo>
                    <a:lnTo>
                      <a:pt x="0" y="0"/>
                    </a:lnTo>
                    <a:lnTo>
                      <a:pt x="153" y="2"/>
                    </a:lnTo>
                    <a:lnTo>
                      <a:pt x="283" y="56"/>
                    </a:lnTo>
                    <a:lnTo>
                      <a:pt x="283" y="117"/>
                    </a:lnTo>
                    <a:close/>
                  </a:path>
                </a:pathLst>
              </a:custGeom>
              <a:solidFill>
                <a:srgbClr val="3124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65" name="Freeform 693"/>
              <p:cNvSpPr>
                <a:spLocks/>
              </p:cNvSpPr>
              <p:nvPr/>
            </p:nvSpPr>
            <p:spPr bwMode="auto">
              <a:xfrm>
                <a:off x="1570" y="1237"/>
                <a:ext cx="52" cy="22"/>
              </a:xfrm>
              <a:custGeom>
                <a:avLst/>
                <a:gdLst/>
                <a:ahLst/>
                <a:cxnLst>
                  <a:cxn ang="0">
                    <a:pos x="207" y="86"/>
                  </a:cxn>
                  <a:cxn ang="0">
                    <a:pos x="0" y="0"/>
                  </a:cxn>
                  <a:cxn ang="0">
                    <a:pos x="154" y="3"/>
                  </a:cxn>
                  <a:cxn ang="0">
                    <a:pos x="207" y="25"/>
                  </a:cxn>
                  <a:cxn ang="0">
                    <a:pos x="207" y="86"/>
                  </a:cxn>
                </a:cxnLst>
                <a:rect l="0" t="0" r="r" b="b"/>
                <a:pathLst>
                  <a:path w="207" h="86">
                    <a:moveTo>
                      <a:pt x="207" y="86"/>
                    </a:moveTo>
                    <a:lnTo>
                      <a:pt x="0" y="0"/>
                    </a:lnTo>
                    <a:lnTo>
                      <a:pt x="154" y="3"/>
                    </a:lnTo>
                    <a:lnTo>
                      <a:pt x="207" y="25"/>
                    </a:lnTo>
                    <a:lnTo>
                      <a:pt x="207" y="86"/>
                    </a:lnTo>
                    <a:close/>
                  </a:path>
                </a:pathLst>
              </a:custGeom>
              <a:solidFill>
                <a:srgbClr val="2F20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66" name="Freeform 694"/>
              <p:cNvSpPr>
                <a:spLocks/>
              </p:cNvSpPr>
              <p:nvPr/>
            </p:nvSpPr>
            <p:spPr bwMode="auto">
              <a:xfrm>
                <a:off x="1590" y="1237"/>
                <a:ext cx="32" cy="14"/>
              </a:xfrm>
              <a:custGeom>
                <a:avLst/>
                <a:gdLst/>
                <a:ahLst/>
                <a:cxnLst>
                  <a:cxn ang="0">
                    <a:pos x="130" y="54"/>
                  </a:cxn>
                  <a:cxn ang="0">
                    <a:pos x="0" y="0"/>
                  </a:cxn>
                  <a:cxn ang="0">
                    <a:pos x="130" y="3"/>
                  </a:cxn>
                  <a:cxn ang="0">
                    <a:pos x="130" y="54"/>
                  </a:cxn>
                </a:cxnLst>
                <a:rect l="0" t="0" r="r" b="b"/>
                <a:pathLst>
                  <a:path w="130" h="54">
                    <a:moveTo>
                      <a:pt x="130" y="54"/>
                    </a:moveTo>
                    <a:lnTo>
                      <a:pt x="0" y="0"/>
                    </a:lnTo>
                    <a:lnTo>
                      <a:pt x="130" y="3"/>
                    </a:lnTo>
                    <a:lnTo>
                      <a:pt x="130" y="54"/>
                    </a:lnTo>
                    <a:close/>
                  </a:path>
                </a:pathLst>
              </a:custGeom>
              <a:solidFill>
                <a:srgbClr val="2C1C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67" name="Freeform 695"/>
              <p:cNvSpPr>
                <a:spLocks/>
              </p:cNvSpPr>
              <p:nvPr/>
            </p:nvSpPr>
            <p:spPr bwMode="auto">
              <a:xfrm>
                <a:off x="1609" y="1238"/>
                <a:ext cx="13" cy="5"/>
              </a:xfrm>
              <a:custGeom>
                <a:avLst/>
                <a:gdLst/>
                <a:ahLst/>
                <a:cxnLst>
                  <a:cxn ang="0">
                    <a:pos x="53" y="22"/>
                  </a:cxn>
                  <a:cxn ang="0">
                    <a:pos x="0" y="0"/>
                  </a:cxn>
                  <a:cxn ang="0">
                    <a:pos x="53" y="1"/>
                  </a:cxn>
                  <a:cxn ang="0">
                    <a:pos x="53" y="22"/>
                  </a:cxn>
                </a:cxnLst>
                <a:rect l="0" t="0" r="r" b="b"/>
                <a:pathLst>
                  <a:path w="53" h="22">
                    <a:moveTo>
                      <a:pt x="53" y="22"/>
                    </a:moveTo>
                    <a:lnTo>
                      <a:pt x="0" y="0"/>
                    </a:lnTo>
                    <a:lnTo>
                      <a:pt x="53" y="1"/>
                    </a:lnTo>
                    <a:lnTo>
                      <a:pt x="53" y="22"/>
                    </a:lnTo>
                    <a:close/>
                  </a:path>
                </a:pathLst>
              </a:custGeom>
              <a:solidFill>
                <a:srgbClr val="2816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68" name="Freeform 696"/>
              <p:cNvSpPr>
                <a:spLocks/>
              </p:cNvSpPr>
              <p:nvPr/>
            </p:nvSpPr>
            <p:spPr bwMode="auto">
              <a:xfrm>
                <a:off x="1443" y="1235"/>
                <a:ext cx="180" cy="434"/>
              </a:xfrm>
              <a:custGeom>
                <a:avLst/>
                <a:gdLst/>
                <a:ahLst/>
                <a:cxnLst>
                  <a:cxn ang="0">
                    <a:pos x="716" y="13"/>
                  </a:cxn>
                  <a:cxn ang="0">
                    <a:pos x="718" y="875"/>
                  </a:cxn>
                  <a:cxn ang="0">
                    <a:pos x="721" y="1735"/>
                  </a:cxn>
                  <a:cxn ang="0">
                    <a:pos x="364" y="1729"/>
                  </a:cxn>
                  <a:cxn ang="0">
                    <a:pos x="5" y="1722"/>
                  </a:cxn>
                  <a:cxn ang="0">
                    <a:pos x="3" y="860"/>
                  </a:cxn>
                  <a:cxn ang="0">
                    <a:pos x="0" y="0"/>
                  </a:cxn>
                  <a:cxn ang="0">
                    <a:pos x="357" y="6"/>
                  </a:cxn>
                  <a:cxn ang="0">
                    <a:pos x="716" y="13"/>
                  </a:cxn>
                </a:cxnLst>
                <a:rect l="0" t="0" r="r" b="b"/>
                <a:pathLst>
                  <a:path w="721" h="1735">
                    <a:moveTo>
                      <a:pt x="716" y="13"/>
                    </a:moveTo>
                    <a:lnTo>
                      <a:pt x="718" y="875"/>
                    </a:lnTo>
                    <a:lnTo>
                      <a:pt x="721" y="1735"/>
                    </a:lnTo>
                    <a:lnTo>
                      <a:pt x="364" y="1729"/>
                    </a:lnTo>
                    <a:lnTo>
                      <a:pt x="5" y="1722"/>
                    </a:lnTo>
                    <a:lnTo>
                      <a:pt x="3" y="860"/>
                    </a:lnTo>
                    <a:lnTo>
                      <a:pt x="0" y="0"/>
                    </a:lnTo>
                    <a:lnTo>
                      <a:pt x="357" y="6"/>
                    </a:lnTo>
                    <a:lnTo>
                      <a:pt x="716" y="13"/>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69" name="Rectangle 697"/>
              <p:cNvSpPr>
                <a:spLocks noChangeArrowheads="1"/>
              </p:cNvSpPr>
              <p:nvPr/>
            </p:nvSpPr>
            <p:spPr bwMode="auto">
              <a:xfrm rot="16200000">
                <a:off x="1497" y="1463"/>
                <a:ext cx="9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b="1" dirty="0" smtClean="0">
                    <a:solidFill>
                      <a:srgbClr val="FFFFFF"/>
                    </a:solidFill>
                    <a:latin typeface="Arial" pitchFamily="34" charset="0"/>
                  </a:rPr>
                  <a:t>B</a:t>
                </a:r>
                <a:endParaRPr lang="en-US" dirty="0" smtClean="0">
                  <a:solidFill>
                    <a:prstClr val="black"/>
                  </a:solidFill>
                  <a:latin typeface="Arial" pitchFamily="34" charset="0"/>
                </a:endParaRPr>
              </a:p>
            </p:txBody>
          </p:sp>
          <p:sp>
            <p:nvSpPr>
              <p:cNvPr id="3770" name="Rectangle 698"/>
              <p:cNvSpPr>
                <a:spLocks noChangeArrowheads="1"/>
              </p:cNvSpPr>
              <p:nvPr/>
            </p:nvSpPr>
            <p:spPr bwMode="auto">
              <a:xfrm rot="16200000">
                <a:off x="1502" y="1412"/>
                <a:ext cx="8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b="1" dirty="0" smtClean="0">
                    <a:solidFill>
                      <a:srgbClr val="FFFFFF"/>
                    </a:solidFill>
                    <a:latin typeface="Arial" pitchFamily="34" charset="0"/>
                  </a:rPr>
                  <a:t>u</a:t>
                </a:r>
                <a:endParaRPr lang="en-US" dirty="0" smtClean="0">
                  <a:solidFill>
                    <a:prstClr val="black"/>
                  </a:solidFill>
                  <a:latin typeface="Arial" pitchFamily="34" charset="0"/>
                </a:endParaRPr>
              </a:p>
            </p:txBody>
          </p:sp>
          <p:sp>
            <p:nvSpPr>
              <p:cNvPr id="3771" name="Rectangle 699"/>
              <p:cNvSpPr>
                <a:spLocks noChangeArrowheads="1"/>
              </p:cNvSpPr>
              <p:nvPr/>
            </p:nvSpPr>
            <p:spPr bwMode="auto">
              <a:xfrm rot="16200000">
                <a:off x="1512" y="1375"/>
                <a:ext cx="6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b="1" dirty="0" smtClean="0">
                    <a:solidFill>
                      <a:srgbClr val="FFFFFF"/>
                    </a:solidFill>
                    <a:latin typeface="Arial" pitchFamily="34" charset="0"/>
                  </a:rPr>
                  <a:t>f</a:t>
                </a:r>
                <a:endParaRPr lang="en-US" dirty="0" smtClean="0">
                  <a:solidFill>
                    <a:prstClr val="black"/>
                  </a:solidFill>
                  <a:latin typeface="Arial" pitchFamily="34" charset="0"/>
                </a:endParaRPr>
              </a:p>
            </p:txBody>
          </p:sp>
          <p:sp>
            <p:nvSpPr>
              <p:cNvPr id="3772" name="Rectangle 700"/>
              <p:cNvSpPr>
                <a:spLocks noChangeArrowheads="1"/>
              </p:cNvSpPr>
              <p:nvPr/>
            </p:nvSpPr>
            <p:spPr bwMode="auto">
              <a:xfrm rot="16200000">
                <a:off x="1512" y="1349"/>
                <a:ext cx="6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b="1" dirty="0" smtClean="0">
                    <a:solidFill>
                      <a:srgbClr val="FFFFFF"/>
                    </a:solidFill>
                    <a:latin typeface="Arial" pitchFamily="34" charset="0"/>
                  </a:rPr>
                  <a:t>f</a:t>
                </a:r>
                <a:endParaRPr lang="en-US" dirty="0" smtClean="0">
                  <a:solidFill>
                    <a:prstClr val="black"/>
                  </a:solidFill>
                  <a:latin typeface="Arial" pitchFamily="34" charset="0"/>
                </a:endParaRPr>
              </a:p>
            </p:txBody>
          </p:sp>
          <p:sp>
            <p:nvSpPr>
              <p:cNvPr id="3773" name="Rectangle 701"/>
              <p:cNvSpPr>
                <a:spLocks noChangeArrowheads="1"/>
              </p:cNvSpPr>
              <p:nvPr/>
            </p:nvSpPr>
            <p:spPr bwMode="auto">
              <a:xfrm rot="16200000">
                <a:off x="1504" y="1315"/>
                <a:ext cx="80"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b="1" dirty="0" smtClean="0">
                    <a:solidFill>
                      <a:srgbClr val="FFFFFF"/>
                    </a:solidFill>
                    <a:latin typeface="Arial" pitchFamily="34" charset="0"/>
                  </a:rPr>
                  <a:t>e</a:t>
                </a:r>
                <a:endParaRPr lang="en-US" dirty="0" smtClean="0">
                  <a:solidFill>
                    <a:prstClr val="black"/>
                  </a:solidFill>
                  <a:latin typeface="Arial" pitchFamily="34" charset="0"/>
                </a:endParaRPr>
              </a:p>
            </p:txBody>
          </p:sp>
          <p:sp>
            <p:nvSpPr>
              <p:cNvPr id="3774" name="Rectangle 702"/>
              <p:cNvSpPr>
                <a:spLocks noChangeArrowheads="1"/>
              </p:cNvSpPr>
              <p:nvPr/>
            </p:nvSpPr>
            <p:spPr bwMode="auto">
              <a:xfrm rot="16200000">
                <a:off x="1510" y="1278"/>
                <a:ext cx="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b="1" dirty="0" smtClean="0">
                    <a:solidFill>
                      <a:srgbClr val="FFFFFF"/>
                    </a:solidFill>
                    <a:latin typeface="Arial" pitchFamily="34" charset="0"/>
                  </a:rPr>
                  <a:t>r</a:t>
                </a:r>
                <a:endParaRPr lang="en-US" dirty="0" smtClean="0">
                  <a:solidFill>
                    <a:prstClr val="black"/>
                  </a:solidFill>
                  <a:latin typeface="Arial" pitchFamily="34" charset="0"/>
                </a:endParaRPr>
              </a:p>
            </p:txBody>
          </p:sp>
          <p:sp>
            <p:nvSpPr>
              <p:cNvPr id="3775" name="Freeform 703"/>
              <p:cNvSpPr>
                <a:spLocks noEditPoints="1"/>
              </p:cNvSpPr>
              <p:nvPr/>
            </p:nvSpPr>
            <p:spPr bwMode="auto">
              <a:xfrm>
                <a:off x="1684" y="1243"/>
                <a:ext cx="236" cy="426"/>
              </a:xfrm>
              <a:custGeom>
                <a:avLst/>
                <a:gdLst/>
                <a:ahLst/>
                <a:cxnLst>
                  <a:cxn ang="0">
                    <a:pos x="0" y="0"/>
                  </a:cxn>
                  <a:cxn ang="0">
                    <a:pos x="944" y="0"/>
                  </a:cxn>
                  <a:cxn ang="0">
                    <a:pos x="944" y="34"/>
                  </a:cxn>
                  <a:cxn ang="0">
                    <a:pos x="0" y="34"/>
                  </a:cxn>
                  <a:cxn ang="0">
                    <a:pos x="0" y="0"/>
                  </a:cxn>
                  <a:cxn ang="0">
                    <a:pos x="944" y="1701"/>
                  </a:cxn>
                  <a:cxn ang="0">
                    <a:pos x="0" y="1701"/>
                  </a:cxn>
                  <a:cxn ang="0">
                    <a:pos x="0" y="1667"/>
                  </a:cxn>
                  <a:cxn ang="0">
                    <a:pos x="944" y="1667"/>
                  </a:cxn>
                  <a:cxn ang="0">
                    <a:pos x="944" y="1701"/>
                  </a:cxn>
                </a:cxnLst>
                <a:rect l="0" t="0" r="r" b="b"/>
                <a:pathLst>
                  <a:path w="944" h="1701">
                    <a:moveTo>
                      <a:pt x="0" y="0"/>
                    </a:moveTo>
                    <a:lnTo>
                      <a:pt x="944" y="0"/>
                    </a:lnTo>
                    <a:lnTo>
                      <a:pt x="944" y="34"/>
                    </a:lnTo>
                    <a:lnTo>
                      <a:pt x="0" y="34"/>
                    </a:lnTo>
                    <a:lnTo>
                      <a:pt x="0" y="0"/>
                    </a:lnTo>
                    <a:close/>
                    <a:moveTo>
                      <a:pt x="944" y="1701"/>
                    </a:moveTo>
                    <a:lnTo>
                      <a:pt x="0" y="1701"/>
                    </a:lnTo>
                    <a:lnTo>
                      <a:pt x="0" y="1667"/>
                    </a:lnTo>
                    <a:lnTo>
                      <a:pt x="944" y="1667"/>
                    </a:lnTo>
                    <a:lnTo>
                      <a:pt x="944" y="1701"/>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76" name="Freeform 704"/>
              <p:cNvSpPr>
                <a:spLocks noEditPoints="1"/>
              </p:cNvSpPr>
              <p:nvPr/>
            </p:nvSpPr>
            <p:spPr bwMode="auto">
              <a:xfrm>
                <a:off x="1684" y="1247"/>
                <a:ext cx="236" cy="417"/>
              </a:xfrm>
              <a:custGeom>
                <a:avLst/>
                <a:gdLst/>
                <a:ahLst/>
                <a:cxnLst>
                  <a:cxn ang="0">
                    <a:pos x="0" y="0"/>
                  </a:cxn>
                  <a:cxn ang="0">
                    <a:pos x="944" y="0"/>
                  </a:cxn>
                  <a:cxn ang="0">
                    <a:pos x="944" y="34"/>
                  </a:cxn>
                  <a:cxn ang="0">
                    <a:pos x="0" y="34"/>
                  </a:cxn>
                  <a:cxn ang="0">
                    <a:pos x="0" y="0"/>
                  </a:cxn>
                  <a:cxn ang="0">
                    <a:pos x="944" y="1667"/>
                  </a:cxn>
                  <a:cxn ang="0">
                    <a:pos x="0" y="1667"/>
                  </a:cxn>
                  <a:cxn ang="0">
                    <a:pos x="0" y="1633"/>
                  </a:cxn>
                  <a:cxn ang="0">
                    <a:pos x="944" y="1633"/>
                  </a:cxn>
                  <a:cxn ang="0">
                    <a:pos x="944" y="1667"/>
                  </a:cxn>
                </a:cxnLst>
                <a:rect l="0" t="0" r="r" b="b"/>
                <a:pathLst>
                  <a:path w="944" h="1667">
                    <a:moveTo>
                      <a:pt x="0" y="0"/>
                    </a:moveTo>
                    <a:lnTo>
                      <a:pt x="944" y="0"/>
                    </a:lnTo>
                    <a:lnTo>
                      <a:pt x="944" y="34"/>
                    </a:lnTo>
                    <a:lnTo>
                      <a:pt x="0" y="34"/>
                    </a:lnTo>
                    <a:lnTo>
                      <a:pt x="0" y="0"/>
                    </a:lnTo>
                    <a:close/>
                    <a:moveTo>
                      <a:pt x="944" y="1667"/>
                    </a:moveTo>
                    <a:lnTo>
                      <a:pt x="0" y="1667"/>
                    </a:lnTo>
                    <a:lnTo>
                      <a:pt x="0" y="1633"/>
                    </a:lnTo>
                    <a:lnTo>
                      <a:pt x="944" y="1633"/>
                    </a:lnTo>
                    <a:lnTo>
                      <a:pt x="944" y="1667"/>
                    </a:lnTo>
                    <a:close/>
                  </a:path>
                </a:pathLst>
              </a:custGeom>
              <a:solidFill>
                <a:srgbClr val="81BE2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77" name="Freeform 705"/>
              <p:cNvSpPr>
                <a:spLocks noEditPoints="1"/>
              </p:cNvSpPr>
              <p:nvPr/>
            </p:nvSpPr>
            <p:spPr bwMode="auto">
              <a:xfrm>
                <a:off x="1684" y="1252"/>
                <a:ext cx="236" cy="408"/>
              </a:xfrm>
              <a:custGeom>
                <a:avLst/>
                <a:gdLst/>
                <a:ahLst/>
                <a:cxnLst>
                  <a:cxn ang="0">
                    <a:pos x="0" y="0"/>
                  </a:cxn>
                  <a:cxn ang="0">
                    <a:pos x="944" y="0"/>
                  </a:cxn>
                  <a:cxn ang="0">
                    <a:pos x="944" y="34"/>
                  </a:cxn>
                  <a:cxn ang="0">
                    <a:pos x="0" y="34"/>
                  </a:cxn>
                  <a:cxn ang="0">
                    <a:pos x="0" y="0"/>
                  </a:cxn>
                  <a:cxn ang="0">
                    <a:pos x="944" y="1633"/>
                  </a:cxn>
                  <a:cxn ang="0">
                    <a:pos x="0" y="1633"/>
                  </a:cxn>
                  <a:cxn ang="0">
                    <a:pos x="0" y="1599"/>
                  </a:cxn>
                  <a:cxn ang="0">
                    <a:pos x="944" y="1599"/>
                  </a:cxn>
                  <a:cxn ang="0">
                    <a:pos x="944" y="1633"/>
                  </a:cxn>
                </a:cxnLst>
                <a:rect l="0" t="0" r="r" b="b"/>
                <a:pathLst>
                  <a:path w="944" h="1633">
                    <a:moveTo>
                      <a:pt x="0" y="0"/>
                    </a:moveTo>
                    <a:lnTo>
                      <a:pt x="944" y="0"/>
                    </a:lnTo>
                    <a:lnTo>
                      <a:pt x="944" y="34"/>
                    </a:lnTo>
                    <a:lnTo>
                      <a:pt x="0" y="34"/>
                    </a:lnTo>
                    <a:lnTo>
                      <a:pt x="0" y="0"/>
                    </a:lnTo>
                    <a:close/>
                    <a:moveTo>
                      <a:pt x="944" y="1633"/>
                    </a:moveTo>
                    <a:lnTo>
                      <a:pt x="0" y="1633"/>
                    </a:lnTo>
                    <a:lnTo>
                      <a:pt x="0" y="1599"/>
                    </a:lnTo>
                    <a:lnTo>
                      <a:pt x="944" y="1599"/>
                    </a:lnTo>
                    <a:lnTo>
                      <a:pt x="944" y="1633"/>
                    </a:lnTo>
                    <a:close/>
                  </a:path>
                </a:pathLst>
              </a:custGeom>
              <a:solidFill>
                <a:srgbClr val="7FBA3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78" name="Freeform 706"/>
              <p:cNvSpPr>
                <a:spLocks noEditPoints="1"/>
              </p:cNvSpPr>
              <p:nvPr/>
            </p:nvSpPr>
            <p:spPr bwMode="auto">
              <a:xfrm>
                <a:off x="1684" y="1256"/>
                <a:ext cx="236" cy="400"/>
              </a:xfrm>
              <a:custGeom>
                <a:avLst/>
                <a:gdLst/>
                <a:ahLst/>
                <a:cxnLst>
                  <a:cxn ang="0">
                    <a:pos x="0" y="0"/>
                  </a:cxn>
                  <a:cxn ang="0">
                    <a:pos x="944" y="0"/>
                  </a:cxn>
                  <a:cxn ang="0">
                    <a:pos x="944" y="34"/>
                  </a:cxn>
                  <a:cxn ang="0">
                    <a:pos x="0" y="34"/>
                  </a:cxn>
                  <a:cxn ang="0">
                    <a:pos x="0" y="0"/>
                  </a:cxn>
                  <a:cxn ang="0">
                    <a:pos x="944" y="1599"/>
                  </a:cxn>
                  <a:cxn ang="0">
                    <a:pos x="0" y="1599"/>
                  </a:cxn>
                  <a:cxn ang="0">
                    <a:pos x="0" y="1565"/>
                  </a:cxn>
                  <a:cxn ang="0">
                    <a:pos x="944" y="1565"/>
                  </a:cxn>
                  <a:cxn ang="0">
                    <a:pos x="944" y="1599"/>
                  </a:cxn>
                </a:cxnLst>
                <a:rect l="0" t="0" r="r" b="b"/>
                <a:pathLst>
                  <a:path w="944" h="1599">
                    <a:moveTo>
                      <a:pt x="0" y="0"/>
                    </a:moveTo>
                    <a:lnTo>
                      <a:pt x="944" y="0"/>
                    </a:lnTo>
                    <a:lnTo>
                      <a:pt x="944" y="34"/>
                    </a:lnTo>
                    <a:lnTo>
                      <a:pt x="0" y="34"/>
                    </a:lnTo>
                    <a:lnTo>
                      <a:pt x="0" y="0"/>
                    </a:lnTo>
                    <a:close/>
                    <a:moveTo>
                      <a:pt x="944" y="1599"/>
                    </a:moveTo>
                    <a:lnTo>
                      <a:pt x="0" y="1599"/>
                    </a:lnTo>
                    <a:lnTo>
                      <a:pt x="0" y="1565"/>
                    </a:lnTo>
                    <a:lnTo>
                      <a:pt x="944" y="1565"/>
                    </a:lnTo>
                    <a:lnTo>
                      <a:pt x="944" y="1599"/>
                    </a:lnTo>
                    <a:close/>
                  </a:path>
                </a:pathLst>
              </a:custGeom>
              <a:solidFill>
                <a:srgbClr val="7DB63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79" name="Freeform 707"/>
              <p:cNvSpPr>
                <a:spLocks noEditPoints="1"/>
              </p:cNvSpPr>
              <p:nvPr/>
            </p:nvSpPr>
            <p:spPr bwMode="auto">
              <a:xfrm>
                <a:off x="1684" y="1260"/>
                <a:ext cx="236" cy="392"/>
              </a:xfrm>
              <a:custGeom>
                <a:avLst/>
                <a:gdLst/>
                <a:ahLst/>
                <a:cxnLst>
                  <a:cxn ang="0">
                    <a:pos x="0" y="0"/>
                  </a:cxn>
                  <a:cxn ang="0">
                    <a:pos x="944" y="0"/>
                  </a:cxn>
                  <a:cxn ang="0">
                    <a:pos x="944" y="34"/>
                  </a:cxn>
                  <a:cxn ang="0">
                    <a:pos x="0" y="34"/>
                  </a:cxn>
                  <a:cxn ang="0">
                    <a:pos x="0" y="0"/>
                  </a:cxn>
                  <a:cxn ang="0">
                    <a:pos x="944" y="1565"/>
                  </a:cxn>
                  <a:cxn ang="0">
                    <a:pos x="0" y="1565"/>
                  </a:cxn>
                  <a:cxn ang="0">
                    <a:pos x="0" y="1531"/>
                  </a:cxn>
                  <a:cxn ang="0">
                    <a:pos x="944" y="1531"/>
                  </a:cxn>
                  <a:cxn ang="0">
                    <a:pos x="944" y="1565"/>
                  </a:cxn>
                </a:cxnLst>
                <a:rect l="0" t="0" r="r" b="b"/>
                <a:pathLst>
                  <a:path w="944" h="1565">
                    <a:moveTo>
                      <a:pt x="0" y="0"/>
                    </a:moveTo>
                    <a:lnTo>
                      <a:pt x="944" y="0"/>
                    </a:lnTo>
                    <a:lnTo>
                      <a:pt x="944" y="34"/>
                    </a:lnTo>
                    <a:lnTo>
                      <a:pt x="0" y="34"/>
                    </a:lnTo>
                    <a:lnTo>
                      <a:pt x="0" y="0"/>
                    </a:lnTo>
                    <a:close/>
                    <a:moveTo>
                      <a:pt x="944" y="1565"/>
                    </a:moveTo>
                    <a:lnTo>
                      <a:pt x="0" y="1565"/>
                    </a:lnTo>
                    <a:lnTo>
                      <a:pt x="0" y="1531"/>
                    </a:lnTo>
                    <a:lnTo>
                      <a:pt x="944" y="1531"/>
                    </a:lnTo>
                    <a:lnTo>
                      <a:pt x="944" y="1565"/>
                    </a:lnTo>
                    <a:close/>
                  </a:path>
                </a:pathLst>
              </a:custGeom>
              <a:solidFill>
                <a:srgbClr val="7BB24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80" name="Freeform 708"/>
              <p:cNvSpPr>
                <a:spLocks noEditPoints="1"/>
              </p:cNvSpPr>
              <p:nvPr/>
            </p:nvSpPr>
            <p:spPr bwMode="auto">
              <a:xfrm>
                <a:off x="1684" y="1264"/>
                <a:ext cx="236" cy="383"/>
              </a:xfrm>
              <a:custGeom>
                <a:avLst/>
                <a:gdLst/>
                <a:ahLst/>
                <a:cxnLst>
                  <a:cxn ang="0">
                    <a:pos x="0" y="0"/>
                  </a:cxn>
                  <a:cxn ang="0">
                    <a:pos x="944" y="0"/>
                  </a:cxn>
                  <a:cxn ang="0">
                    <a:pos x="944" y="34"/>
                  </a:cxn>
                  <a:cxn ang="0">
                    <a:pos x="0" y="34"/>
                  </a:cxn>
                  <a:cxn ang="0">
                    <a:pos x="0" y="0"/>
                  </a:cxn>
                  <a:cxn ang="0">
                    <a:pos x="944" y="1531"/>
                  </a:cxn>
                  <a:cxn ang="0">
                    <a:pos x="0" y="1531"/>
                  </a:cxn>
                  <a:cxn ang="0">
                    <a:pos x="0" y="1497"/>
                  </a:cxn>
                  <a:cxn ang="0">
                    <a:pos x="944" y="1497"/>
                  </a:cxn>
                  <a:cxn ang="0">
                    <a:pos x="944" y="1531"/>
                  </a:cxn>
                </a:cxnLst>
                <a:rect l="0" t="0" r="r" b="b"/>
                <a:pathLst>
                  <a:path w="944" h="1531">
                    <a:moveTo>
                      <a:pt x="0" y="0"/>
                    </a:moveTo>
                    <a:lnTo>
                      <a:pt x="944" y="0"/>
                    </a:lnTo>
                    <a:lnTo>
                      <a:pt x="944" y="34"/>
                    </a:lnTo>
                    <a:lnTo>
                      <a:pt x="0" y="34"/>
                    </a:lnTo>
                    <a:lnTo>
                      <a:pt x="0" y="0"/>
                    </a:lnTo>
                    <a:close/>
                    <a:moveTo>
                      <a:pt x="944" y="1531"/>
                    </a:moveTo>
                    <a:lnTo>
                      <a:pt x="0" y="1531"/>
                    </a:lnTo>
                    <a:lnTo>
                      <a:pt x="0" y="1497"/>
                    </a:lnTo>
                    <a:lnTo>
                      <a:pt x="944" y="1497"/>
                    </a:lnTo>
                    <a:lnTo>
                      <a:pt x="944" y="1531"/>
                    </a:lnTo>
                    <a:close/>
                  </a:path>
                </a:pathLst>
              </a:custGeom>
              <a:solidFill>
                <a:srgbClr val="79AD48"/>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81" name="Freeform 709"/>
              <p:cNvSpPr>
                <a:spLocks noEditPoints="1"/>
              </p:cNvSpPr>
              <p:nvPr/>
            </p:nvSpPr>
            <p:spPr bwMode="auto">
              <a:xfrm>
                <a:off x="1684" y="1269"/>
                <a:ext cx="236" cy="374"/>
              </a:xfrm>
              <a:custGeom>
                <a:avLst/>
                <a:gdLst/>
                <a:ahLst/>
                <a:cxnLst>
                  <a:cxn ang="0">
                    <a:pos x="0" y="0"/>
                  </a:cxn>
                  <a:cxn ang="0">
                    <a:pos x="944" y="0"/>
                  </a:cxn>
                  <a:cxn ang="0">
                    <a:pos x="944" y="34"/>
                  </a:cxn>
                  <a:cxn ang="0">
                    <a:pos x="0" y="34"/>
                  </a:cxn>
                  <a:cxn ang="0">
                    <a:pos x="0" y="0"/>
                  </a:cxn>
                  <a:cxn ang="0">
                    <a:pos x="944" y="1497"/>
                  </a:cxn>
                  <a:cxn ang="0">
                    <a:pos x="0" y="1497"/>
                  </a:cxn>
                  <a:cxn ang="0">
                    <a:pos x="0" y="1463"/>
                  </a:cxn>
                  <a:cxn ang="0">
                    <a:pos x="944" y="1463"/>
                  </a:cxn>
                  <a:cxn ang="0">
                    <a:pos x="944" y="1497"/>
                  </a:cxn>
                </a:cxnLst>
                <a:rect l="0" t="0" r="r" b="b"/>
                <a:pathLst>
                  <a:path w="944" h="1497">
                    <a:moveTo>
                      <a:pt x="0" y="0"/>
                    </a:moveTo>
                    <a:lnTo>
                      <a:pt x="944" y="0"/>
                    </a:lnTo>
                    <a:lnTo>
                      <a:pt x="944" y="34"/>
                    </a:lnTo>
                    <a:lnTo>
                      <a:pt x="0" y="34"/>
                    </a:lnTo>
                    <a:lnTo>
                      <a:pt x="0" y="0"/>
                    </a:lnTo>
                    <a:close/>
                    <a:moveTo>
                      <a:pt x="944" y="1497"/>
                    </a:moveTo>
                    <a:lnTo>
                      <a:pt x="0" y="1497"/>
                    </a:lnTo>
                    <a:lnTo>
                      <a:pt x="0" y="1463"/>
                    </a:lnTo>
                    <a:lnTo>
                      <a:pt x="944" y="1463"/>
                    </a:lnTo>
                    <a:lnTo>
                      <a:pt x="944" y="1497"/>
                    </a:lnTo>
                    <a:close/>
                  </a:path>
                </a:pathLst>
              </a:custGeom>
              <a:solidFill>
                <a:srgbClr val="77A94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82" name="Freeform 710"/>
              <p:cNvSpPr>
                <a:spLocks noEditPoints="1"/>
              </p:cNvSpPr>
              <p:nvPr/>
            </p:nvSpPr>
            <p:spPr bwMode="auto">
              <a:xfrm>
                <a:off x="1684" y="1273"/>
                <a:ext cx="236" cy="366"/>
              </a:xfrm>
              <a:custGeom>
                <a:avLst/>
                <a:gdLst/>
                <a:ahLst/>
                <a:cxnLst>
                  <a:cxn ang="0">
                    <a:pos x="0" y="0"/>
                  </a:cxn>
                  <a:cxn ang="0">
                    <a:pos x="944" y="0"/>
                  </a:cxn>
                  <a:cxn ang="0">
                    <a:pos x="944" y="34"/>
                  </a:cxn>
                  <a:cxn ang="0">
                    <a:pos x="0" y="34"/>
                  </a:cxn>
                  <a:cxn ang="0">
                    <a:pos x="0" y="0"/>
                  </a:cxn>
                  <a:cxn ang="0">
                    <a:pos x="944" y="1463"/>
                  </a:cxn>
                  <a:cxn ang="0">
                    <a:pos x="0" y="1463"/>
                  </a:cxn>
                  <a:cxn ang="0">
                    <a:pos x="0" y="1429"/>
                  </a:cxn>
                  <a:cxn ang="0">
                    <a:pos x="944" y="1429"/>
                  </a:cxn>
                  <a:cxn ang="0">
                    <a:pos x="944" y="1463"/>
                  </a:cxn>
                </a:cxnLst>
                <a:rect l="0" t="0" r="r" b="b"/>
                <a:pathLst>
                  <a:path w="944" h="1463">
                    <a:moveTo>
                      <a:pt x="0" y="0"/>
                    </a:moveTo>
                    <a:lnTo>
                      <a:pt x="944" y="0"/>
                    </a:lnTo>
                    <a:lnTo>
                      <a:pt x="944" y="34"/>
                    </a:lnTo>
                    <a:lnTo>
                      <a:pt x="0" y="34"/>
                    </a:lnTo>
                    <a:lnTo>
                      <a:pt x="0" y="0"/>
                    </a:lnTo>
                    <a:close/>
                    <a:moveTo>
                      <a:pt x="944" y="1463"/>
                    </a:moveTo>
                    <a:lnTo>
                      <a:pt x="0" y="1463"/>
                    </a:lnTo>
                    <a:lnTo>
                      <a:pt x="0" y="1429"/>
                    </a:lnTo>
                    <a:lnTo>
                      <a:pt x="944" y="1429"/>
                    </a:lnTo>
                    <a:lnTo>
                      <a:pt x="944" y="1463"/>
                    </a:lnTo>
                    <a:close/>
                  </a:path>
                </a:pathLst>
              </a:custGeom>
              <a:solidFill>
                <a:srgbClr val="75A55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83" name="Freeform 711"/>
              <p:cNvSpPr>
                <a:spLocks noEditPoints="1"/>
              </p:cNvSpPr>
              <p:nvPr/>
            </p:nvSpPr>
            <p:spPr bwMode="auto">
              <a:xfrm>
                <a:off x="1684" y="1277"/>
                <a:ext cx="236" cy="358"/>
              </a:xfrm>
              <a:custGeom>
                <a:avLst/>
                <a:gdLst/>
                <a:ahLst/>
                <a:cxnLst>
                  <a:cxn ang="0">
                    <a:pos x="0" y="0"/>
                  </a:cxn>
                  <a:cxn ang="0">
                    <a:pos x="944" y="0"/>
                  </a:cxn>
                  <a:cxn ang="0">
                    <a:pos x="944" y="34"/>
                  </a:cxn>
                  <a:cxn ang="0">
                    <a:pos x="0" y="34"/>
                  </a:cxn>
                  <a:cxn ang="0">
                    <a:pos x="0" y="0"/>
                  </a:cxn>
                  <a:cxn ang="0">
                    <a:pos x="944" y="1429"/>
                  </a:cxn>
                  <a:cxn ang="0">
                    <a:pos x="0" y="1429"/>
                  </a:cxn>
                  <a:cxn ang="0">
                    <a:pos x="0" y="1395"/>
                  </a:cxn>
                  <a:cxn ang="0">
                    <a:pos x="944" y="1395"/>
                  </a:cxn>
                  <a:cxn ang="0">
                    <a:pos x="944" y="1429"/>
                  </a:cxn>
                </a:cxnLst>
                <a:rect l="0" t="0" r="r" b="b"/>
                <a:pathLst>
                  <a:path w="944" h="1429">
                    <a:moveTo>
                      <a:pt x="0" y="0"/>
                    </a:moveTo>
                    <a:lnTo>
                      <a:pt x="944" y="0"/>
                    </a:lnTo>
                    <a:lnTo>
                      <a:pt x="944" y="34"/>
                    </a:lnTo>
                    <a:lnTo>
                      <a:pt x="0" y="34"/>
                    </a:lnTo>
                    <a:lnTo>
                      <a:pt x="0" y="0"/>
                    </a:lnTo>
                    <a:close/>
                    <a:moveTo>
                      <a:pt x="944" y="1429"/>
                    </a:moveTo>
                    <a:lnTo>
                      <a:pt x="0" y="1429"/>
                    </a:lnTo>
                    <a:lnTo>
                      <a:pt x="0" y="1395"/>
                    </a:lnTo>
                    <a:lnTo>
                      <a:pt x="944" y="1395"/>
                    </a:lnTo>
                    <a:lnTo>
                      <a:pt x="944" y="1429"/>
                    </a:lnTo>
                    <a:close/>
                  </a:path>
                </a:pathLst>
              </a:custGeom>
              <a:solidFill>
                <a:srgbClr val="74A25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84" name="Freeform 712"/>
              <p:cNvSpPr>
                <a:spLocks noEditPoints="1"/>
              </p:cNvSpPr>
              <p:nvPr/>
            </p:nvSpPr>
            <p:spPr bwMode="auto">
              <a:xfrm>
                <a:off x="1684" y="1281"/>
                <a:ext cx="236" cy="349"/>
              </a:xfrm>
              <a:custGeom>
                <a:avLst/>
                <a:gdLst/>
                <a:ahLst/>
                <a:cxnLst>
                  <a:cxn ang="0">
                    <a:pos x="0" y="0"/>
                  </a:cxn>
                  <a:cxn ang="0">
                    <a:pos x="944" y="0"/>
                  </a:cxn>
                  <a:cxn ang="0">
                    <a:pos x="944" y="34"/>
                  </a:cxn>
                  <a:cxn ang="0">
                    <a:pos x="0" y="34"/>
                  </a:cxn>
                  <a:cxn ang="0">
                    <a:pos x="0" y="0"/>
                  </a:cxn>
                  <a:cxn ang="0">
                    <a:pos x="944" y="1395"/>
                  </a:cxn>
                  <a:cxn ang="0">
                    <a:pos x="0" y="1395"/>
                  </a:cxn>
                  <a:cxn ang="0">
                    <a:pos x="0" y="1361"/>
                  </a:cxn>
                  <a:cxn ang="0">
                    <a:pos x="944" y="1361"/>
                  </a:cxn>
                  <a:cxn ang="0">
                    <a:pos x="944" y="1395"/>
                  </a:cxn>
                </a:cxnLst>
                <a:rect l="0" t="0" r="r" b="b"/>
                <a:pathLst>
                  <a:path w="944" h="1395">
                    <a:moveTo>
                      <a:pt x="0" y="0"/>
                    </a:moveTo>
                    <a:lnTo>
                      <a:pt x="944" y="0"/>
                    </a:lnTo>
                    <a:lnTo>
                      <a:pt x="944" y="34"/>
                    </a:lnTo>
                    <a:lnTo>
                      <a:pt x="0" y="34"/>
                    </a:lnTo>
                    <a:lnTo>
                      <a:pt x="0" y="0"/>
                    </a:lnTo>
                    <a:close/>
                    <a:moveTo>
                      <a:pt x="944" y="1395"/>
                    </a:moveTo>
                    <a:lnTo>
                      <a:pt x="0" y="1395"/>
                    </a:lnTo>
                    <a:lnTo>
                      <a:pt x="0" y="1361"/>
                    </a:lnTo>
                    <a:lnTo>
                      <a:pt x="944" y="1361"/>
                    </a:lnTo>
                    <a:lnTo>
                      <a:pt x="944" y="1395"/>
                    </a:lnTo>
                    <a:close/>
                  </a:path>
                </a:pathLst>
              </a:custGeom>
              <a:solidFill>
                <a:srgbClr val="719E5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85" name="Freeform 713"/>
              <p:cNvSpPr>
                <a:spLocks noEditPoints="1"/>
              </p:cNvSpPr>
              <p:nvPr/>
            </p:nvSpPr>
            <p:spPr bwMode="auto">
              <a:xfrm>
                <a:off x="1684" y="1286"/>
                <a:ext cx="236" cy="340"/>
              </a:xfrm>
              <a:custGeom>
                <a:avLst/>
                <a:gdLst/>
                <a:ahLst/>
                <a:cxnLst>
                  <a:cxn ang="0">
                    <a:pos x="0" y="0"/>
                  </a:cxn>
                  <a:cxn ang="0">
                    <a:pos x="944" y="0"/>
                  </a:cxn>
                  <a:cxn ang="0">
                    <a:pos x="944" y="34"/>
                  </a:cxn>
                  <a:cxn ang="0">
                    <a:pos x="0" y="34"/>
                  </a:cxn>
                  <a:cxn ang="0">
                    <a:pos x="0" y="0"/>
                  </a:cxn>
                  <a:cxn ang="0">
                    <a:pos x="944" y="1361"/>
                  </a:cxn>
                  <a:cxn ang="0">
                    <a:pos x="0" y="1361"/>
                  </a:cxn>
                  <a:cxn ang="0">
                    <a:pos x="0" y="1327"/>
                  </a:cxn>
                  <a:cxn ang="0">
                    <a:pos x="944" y="1327"/>
                  </a:cxn>
                  <a:cxn ang="0">
                    <a:pos x="944" y="1361"/>
                  </a:cxn>
                </a:cxnLst>
                <a:rect l="0" t="0" r="r" b="b"/>
                <a:pathLst>
                  <a:path w="944" h="1361">
                    <a:moveTo>
                      <a:pt x="0" y="0"/>
                    </a:moveTo>
                    <a:lnTo>
                      <a:pt x="944" y="0"/>
                    </a:lnTo>
                    <a:lnTo>
                      <a:pt x="944" y="34"/>
                    </a:lnTo>
                    <a:lnTo>
                      <a:pt x="0" y="34"/>
                    </a:lnTo>
                    <a:lnTo>
                      <a:pt x="0" y="0"/>
                    </a:lnTo>
                    <a:close/>
                    <a:moveTo>
                      <a:pt x="944" y="1361"/>
                    </a:moveTo>
                    <a:lnTo>
                      <a:pt x="0" y="1361"/>
                    </a:lnTo>
                    <a:lnTo>
                      <a:pt x="0" y="1327"/>
                    </a:lnTo>
                    <a:lnTo>
                      <a:pt x="944" y="1327"/>
                    </a:lnTo>
                    <a:lnTo>
                      <a:pt x="944" y="1361"/>
                    </a:lnTo>
                    <a:close/>
                  </a:path>
                </a:pathLst>
              </a:custGeom>
              <a:solidFill>
                <a:srgbClr val="6F995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86" name="Freeform 714"/>
              <p:cNvSpPr>
                <a:spLocks noEditPoints="1"/>
              </p:cNvSpPr>
              <p:nvPr/>
            </p:nvSpPr>
            <p:spPr bwMode="auto">
              <a:xfrm>
                <a:off x="1684" y="1290"/>
                <a:ext cx="236" cy="332"/>
              </a:xfrm>
              <a:custGeom>
                <a:avLst/>
                <a:gdLst/>
                <a:ahLst/>
                <a:cxnLst>
                  <a:cxn ang="0">
                    <a:pos x="0" y="0"/>
                  </a:cxn>
                  <a:cxn ang="0">
                    <a:pos x="944" y="0"/>
                  </a:cxn>
                  <a:cxn ang="0">
                    <a:pos x="944" y="34"/>
                  </a:cxn>
                  <a:cxn ang="0">
                    <a:pos x="0" y="34"/>
                  </a:cxn>
                  <a:cxn ang="0">
                    <a:pos x="0" y="0"/>
                  </a:cxn>
                  <a:cxn ang="0">
                    <a:pos x="944" y="1327"/>
                  </a:cxn>
                  <a:cxn ang="0">
                    <a:pos x="0" y="1327"/>
                  </a:cxn>
                  <a:cxn ang="0">
                    <a:pos x="0" y="1293"/>
                  </a:cxn>
                  <a:cxn ang="0">
                    <a:pos x="944" y="1293"/>
                  </a:cxn>
                  <a:cxn ang="0">
                    <a:pos x="944" y="1327"/>
                  </a:cxn>
                </a:cxnLst>
                <a:rect l="0" t="0" r="r" b="b"/>
                <a:pathLst>
                  <a:path w="944" h="1327">
                    <a:moveTo>
                      <a:pt x="0" y="0"/>
                    </a:moveTo>
                    <a:lnTo>
                      <a:pt x="944" y="0"/>
                    </a:lnTo>
                    <a:lnTo>
                      <a:pt x="944" y="34"/>
                    </a:lnTo>
                    <a:lnTo>
                      <a:pt x="0" y="34"/>
                    </a:lnTo>
                    <a:lnTo>
                      <a:pt x="0" y="0"/>
                    </a:lnTo>
                    <a:close/>
                    <a:moveTo>
                      <a:pt x="944" y="1327"/>
                    </a:moveTo>
                    <a:lnTo>
                      <a:pt x="0" y="1327"/>
                    </a:lnTo>
                    <a:lnTo>
                      <a:pt x="0" y="1293"/>
                    </a:lnTo>
                    <a:lnTo>
                      <a:pt x="944" y="1293"/>
                    </a:lnTo>
                    <a:lnTo>
                      <a:pt x="944" y="1327"/>
                    </a:lnTo>
                    <a:close/>
                  </a:path>
                </a:pathLst>
              </a:custGeom>
              <a:solidFill>
                <a:srgbClr val="6D965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87" name="Freeform 715"/>
              <p:cNvSpPr>
                <a:spLocks noEditPoints="1"/>
              </p:cNvSpPr>
              <p:nvPr/>
            </p:nvSpPr>
            <p:spPr bwMode="auto">
              <a:xfrm>
                <a:off x="1684" y="1294"/>
                <a:ext cx="236" cy="324"/>
              </a:xfrm>
              <a:custGeom>
                <a:avLst/>
                <a:gdLst/>
                <a:ahLst/>
                <a:cxnLst>
                  <a:cxn ang="0">
                    <a:pos x="0" y="0"/>
                  </a:cxn>
                  <a:cxn ang="0">
                    <a:pos x="944" y="0"/>
                  </a:cxn>
                  <a:cxn ang="0">
                    <a:pos x="944" y="34"/>
                  </a:cxn>
                  <a:cxn ang="0">
                    <a:pos x="0" y="34"/>
                  </a:cxn>
                  <a:cxn ang="0">
                    <a:pos x="0" y="0"/>
                  </a:cxn>
                  <a:cxn ang="0">
                    <a:pos x="944" y="1293"/>
                  </a:cxn>
                  <a:cxn ang="0">
                    <a:pos x="0" y="1293"/>
                  </a:cxn>
                  <a:cxn ang="0">
                    <a:pos x="0" y="1259"/>
                  </a:cxn>
                  <a:cxn ang="0">
                    <a:pos x="944" y="1259"/>
                  </a:cxn>
                  <a:cxn ang="0">
                    <a:pos x="944" y="1293"/>
                  </a:cxn>
                </a:cxnLst>
                <a:rect l="0" t="0" r="r" b="b"/>
                <a:pathLst>
                  <a:path w="944" h="1293">
                    <a:moveTo>
                      <a:pt x="0" y="0"/>
                    </a:moveTo>
                    <a:lnTo>
                      <a:pt x="944" y="0"/>
                    </a:lnTo>
                    <a:lnTo>
                      <a:pt x="944" y="34"/>
                    </a:lnTo>
                    <a:lnTo>
                      <a:pt x="0" y="34"/>
                    </a:lnTo>
                    <a:lnTo>
                      <a:pt x="0" y="0"/>
                    </a:lnTo>
                    <a:close/>
                    <a:moveTo>
                      <a:pt x="944" y="1293"/>
                    </a:moveTo>
                    <a:lnTo>
                      <a:pt x="0" y="1293"/>
                    </a:lnTo>
                    <a:lnTo>
                      <a:pt x="0" y="1259"/>
                    </a:lnTo>
                    <a:lnTo>
                      <a:pt x="944" y="1259"/>
                    </a:lnTo>
                    <a:lnTo>
                      <a:pt x="944" y="1293"/>
                    </a:lnTo>
                    <a:close/>
                  </a:path>
                </a:pathLst>
              </a:custGeom>
              <a:solidFill>
                <a:srgbClr val="6B925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88" name="Freeform 716"/>
              <p:cNvSpPr>
                <a:spLocks noEditPoints="1"/>
              </p:cNvSpPr>
              <p:nvPr/>
            </p:nvSpPr>
            <p:spPr bwMode="auto">
              <a:xfrm>
                <a:off x="1684" y="1298"/>
                <a:ext cx="236" cy="315"/>
              </a:xfrm>
              <a:custGeom>
                <a:avLst/>
                <a:gdLst/>
                <a:ahLst/>
                <a:cxnLst>
                  <a:cxn ang="0">
                    <a:pos x="0" y="0"/>
                  </a:cxn>
                  <a:cxn ang="0">
                    <a:pos x="944" y="0"/>
                  </a:cxn>
                  <a:cxn ang="0">
                    <a:pos x="944" y="34"/>
                  </a:cxn>
                  <a:cxn ang="0">
                    <a:pos x="0" y="34"/>
                  </a:cxn>
                  <a:cxn ang="0">
                    <a:pos x="0" y="0"/>
                  </a:cxn>
                  <a:cxn ang="0">
                    <a:pos x="944" y="1259"/>
                  </a:cxn>
                  <a:cxn ang="0">
                    <a:pos x="0" y="1259"/>
                  </a:cxn>
                  <a:cxn ang="0">
                    <a:pos x="0" y="1225"/>
                  </a:cxn>
                  <a:cxn ang="0">
                    <a:pos x="944" y="1225"/>
                  </a:cxn>
                  <a:cxn ang="0">
                    <a:pos x="944" y="1259"/>
                  </a:cxn>
                </a:cxnLst>
                <a:rect l="0" t="0" r="r" b="b"/>
                <a:pathLst>
                  <a:path w="944" h="1259">
                    <a:moveTo>
                      <a:pt x="0" y="0"/>
                    </a:moveTo>
                    <a:lnTo>
                      <a:pt x="944" y="0"/>
                    </a:lnTo>
                    <a:lnTo>
                      <a:pt x="944" y="34"/>
                    </a:lnTo>
                    <a:lnTo>
                      <a:pt x="0" y="34"/>
                    </a:lnTo>
                    <a:lnTo>
                      <a:pt x="0" y="0"/>
                    </a:lnTo>
                    <a:close/>
                    <a:moveTo>
                      <a:pt x="944" y="1259"/>
                    </a:moveTo>
                    <a:lnTo>
                      <a:pt x="0" y="1259"/>
                    </a:lnTo>
                    <a:lnTo>
                      <a:pt x="0" y="1225"/>
                    </a:lnTo>
                    <a:lnTo>
                      <a:pt x="944" y="1225"/>
                    </a:lnTo>
                    <a:lnTo>
                      <a:pt x="944" y="1259"/>
                    </a:lnTo>
                    <a:close/>
                  </a:path>
                </a:pathLst>
              </a:custGeom>
              <a:solidFill>
                <a:srgbClr val="698F6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89" name="Freeform 717"/>
              <p:cNvSpPr>
                <a:spLocks noEditPoints="1"/>
              </p:cNvSpPr>
              <p:nvPr/>
            </p:nvSpPr>
            <p:spPr bwMode="auto">
              <a:xfrm>
                <a:off x="1684" y="1303"/>
                <a:ext cx="236" cy="306"/>
              </a:xfrm>
              <a:custGeom>
                <a:avLst/>
                <a:gdLst/>
                <a:ahLst/>
                <a:cxnLst>
                  <a:cxn ang="0">
                    <a:pos x="0" y="0"/>
                  </a:cxn>
                  <a:cxn ang="0">
                    <a:pos x="944" y="0"/>
                  </a:cxn>
                  <a:cxn ang="0">
                    <a:pos x="944" y="34"/>
                  </a:cxn>
                  <a:cxn ang="0">
                    <a:pos x="0" y="34"/>
                  </a:cxn>
                  <a:cxn ang="0">
                    <a:pos x="0" y="0"/>
                  </a:cxn>
                  <a:cxn ang="0">
                    <a:pos x="944" y="1225"/>
                  </a:cxn>
                  <a:cxn ang="0">
                    <a:pos x="0" y="1225"/>
                  </a:cxn>
                  <a:cxn ang="0">
                    <a:pos x="0" y="1191"/>
                  </a:cxn>
                  <a:cxn ang="0">
                    <a:pos x="944" y="1191"/>
                  </a:cxn>
                  <a:cxn ang="0">
                    <a:pos x="944" y="1225"/>
                  </a:cxn>
                </a:cxnLst>
                <a:rect l="0" t="0" r="r" b="b"/>
                <a:pathLst>
                  <a:path w="944" h="1225">
                    <a:moveTo>
                      <a:pt x="0" y="0"/>
                    </a:moveTo>
                    <a:lnTo>
                      <a:pt x="944" y="0"/>
                    </a:lnTo>
                    <a:lnTo>
                      <a:pt x="944" y="34"/>
                    </a:lnTo>
                    <a:lnTo>
                      <a:pt x="0" y="34"/>
                    </a:lnTo>
                    <a:lnTo>
                      <a:pt x="0" y="0"/>
                    </a:lnTo>
                    <a:close/>
                    <a:moveTo>
                      <a:pt x="944" y="1225"/>
                    </a:moveTo>
                    <a:lnTo>
                      <a:pt x="0" y="1225"/>
                    </a:lnTo>
                    <a:lnTo>
                      <a:pt x="0" y="1191"/>
                    </a:lnTo>
                    <a:lnTo>
                      <a:pt x="944" y="1191"/>
                    </a:lnTo>
                    <a:lnTo>
                      <a:pt x="944" y="1225"/>
                    </a:lnTo>
                    <a:close/>
                  </a:path>
                </a:pathLst>
              </a:custGeom>
              <a:solidFill>
                <a:srgbClr val="678C6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90" name="Freeform 718"/>
              <p:cNvSpPr>
                <a:spLocks noEditPoints="1"/>
              </p:cNvSpPr>
              <p:nvPr/>
            </p:nvSpPr>
            <p:spPr bwMode="auto">
              <a:xfrm>
                <a:off x="1684" y="1307"/>
                <a:ext cx="236" cy="298"/>
              </a:xfrm>
              <a:custGeom>
                <a:avLst/>
                <a:gdLst/>
                <a:ahLst/>
                <a:cxnLst>
                  <a:cxn ang="0">
                    <a:pos x="0" y="0"/>
                  </a:cxn>
                  <a:cxn ang="0">
                    <a:pos x="944" y="0"/>
                  </a:cxn>
                  <a:cxn ang="0">
                    <a:pos x="944" y="34"/>
                  </a:cxn>
                  <a:cxn ang="0">
                    <a:pos x="0" y="34"/>
                  </a:cxn>
                  <a:cxn ang="0">
                    <a:pos x="0" y="0"/>
                  </a:cxn>
                  <a:cxn ang="0">
                    <a:pos x="944" y="1191"/>
                  </a:cxn>
                  <a:cxn ang="0">
                    <a:pos x="0" y="1191"/>
                  </a:cxn>
                  <a:cxn ang="0">
                    <a:pos x="0" y="1157"/>
                  </a:cxn>
                  <a:cxn ang="0">
                    <a:pos x="944" y="1157"/>
                  </a:cxn>
                  <a:cxn ang="0">
                    <a:pos x="944" y="1191"/>
                  </a:cxn>
                </a:cxnLst>
                <a:rect l="0" t="0" r="r" b="b"/>
                <a:pathLst>
                  <a:path w="944" h="1191">
                    <a:moveTo>
                      <a:pt x="0" y="0"/>
                    </a:moveTo>
                    <a:lnTo>
                      <a:pt x="944" y="0"/>
                    </a:lnTo>
                    <a:lnTo>
                      <a:pt x="944" y="34"/>
                    </a:lnTo>
                    <a:lnTo>
                      <a:pt x="0" y="34"/>
                    </a:lnTo>
                    <a:lnTo>
                      <a:pt x="0" y="0"/>
                    </a:lnTo>
                    <a:close/>
                    <a:moveTo>
                      <a:pt x="944" y="1191"/>
                    </a:moveTo>
                    <a:lnTo>
                      <a:pt x="0" y="1191"/>
                    </a:lnTo>
                    <a:lnTo>
                      <a:pt x="0" y="1157"/>
                    </a:lnTo>
                    <a:lnTo>
                      <a:pt x="944" y="1157"/>
                    </a:lnTo>
                    <a:lnTo>
                      <a:pt x="944" y="1191"/>
                    </a:lnTo>
                    <a:close/>
                  </a:path>
                </a:pathLst>
              </a:custGeom>
              <a:solidFill>
                <a:srgbClr val="66886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91" name="Freeform 719"/>
              <p:cNvSpPr>
                <a:spLocks noEditPoints="1"/>
              </p:cNvSpPr>
              <p:nvPr/>
            </p:nvSpPr>
            <p:spPr bwMode="auto">
              <a:xfrm>
                <a:off x="1684" y="1311"/>
                <a:ext cx="236" cy="290"/>
              </a:xfrm>
              <a:custGeom>
                <a:avLst/>
                <a:gdLst/>
                <a:ahLst/>
                <a:cxnLst>
                  <a:cxn ang="0">
                    <a:pos x="0" y="0"/>
                  </a:cxn>
                  <a:cxn ang="0">
                    <a:pos x="944" y="0"/>
                  </a:cxn>
                  <a:cxn ang="0">
                    <a:pos x="944" y="34"/>
                  </a:cxn>
                  <a:cxn ang="0">
                    <a:pos x="0" y="34"/>
                  </a:cxn>
                  <a:cxn ang="0">
                    <a:pos x="0" y="0"/>
                  </a:cxn>
                  <a:cxn ang="0">
                    <a:pos x="944" y="1157"/>
                  </a:cxn>
                  <a:cxn ang="0">
                    <a:pos x="0" y="1157"/>
                  </a:cxn>
                  <a:cxn ang="0">
                    <a:pos x="0" y="1123"/>
                  </a:cxn>
                  <a:cxn ang="0">
                    <a:pos x="944" y="1123"/>
                  </a:cxn>
                  <a:cxn ang="0">
                    <a:pos x="944" y="1157"/>
                  </a:cxn>
                </a:cxnLst>
                <a:rect l="0" t="0" r="r" b="b"/>
                <a:pathLst>
                  <a:path w="944" h="1157">
                    <a:moveTo>
                      <a:pt x="0" y="0"/>
                    </a:moveTo>
                    <a:lnTo>
                      <a:pt x="944" y="0"/>
                    </a:lnTo>
                    <a:lnTo>
                      <a:pt x="944" y="34"/>
                    </a:lnTo>
                    <a:lnTo>
                      <a:pt x="0" y="34"/>
                    </a:lnTo>
                    <a:lnTo>
                      <a:pt x="0" y="0"/>
                    </a:lnTo>
                    <a:close/>
                    <a:moveTo>
                      <a:pt x="944" y="1157"/>
                    </a:moveTo>
                    <a:lnTo>
                      <a:pt x="0" y="1157"/>
                    </a:lnTo>
                    <a:lnTo>
                      <a:pt x="0" y="1123"/>
                    </a:lnTo>
                    <a:lnTo>
                      <a:pt x="944" y="1123"/>
                    </a:lnTo>
                    <a:lnTo>
                      <a:pt x="944" y="1157"/>
                    </a:lnTo>
                    <a:close/>
                  </a:path>
                </a:pathLst>
              </a:custGeom>
              <a:solidFill>
                <a:srgbClr val="64846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92" name="Freeform 720"/>
              <p:cNvSpPr>
                <a:spLocks noEditPoints="1"/>
              </p:cNvSpPr>
              <p:nvPr/>
            </p:nvSpPr>
            <p:spPr bwMode="auto">
              <a:xfrm>
                <a:off x="1684" y="1315"/>
                <a:ext cx="236" cy="281"/>
              </a:xfrm>
              <a:custGeom>
                <a:avLst/>
                <a:gdLst/>
                <a:ahLst/>
                <a:cxnLst>
                  <a:cxn ang="0">
                    <a:pos x="0" y="0"/>
                  </a:cxn>
                  <a:cxn ang="0">
                    <a:pos x="944" y="0"/>
                  </a:cxn>
                  <a:cxn ang="0">
                    <a:pos x="944" y="34"/>
                  </a:cxn>
                  <a:cxn ang="0">
                    <a:pos x="0" y="34"/>
                  </a:cxn>
                  <a:cxn ang="0">
                    <a:pos x="0" y="0"/>
                  </a:cxn>
                  <a:cxn ang="0">
                    <a:pos x="944" y="1123"/>
                  </a:cxn>
                  <a:cxn ang="0">
                    <a:pos x="0" y="1123"/>
                  </a:cxn>
                  <a:cxn ang="0">
                    <a:pos x="0" y="1089"/>
                  </a:cxn>
                  <a:cxn ang="0">
                    <a:pos x="944" y="1089"/>
                  </a:cxn>
                  <a:cxn ang="0">
                    <a:pos x="944" y="1123"/>
                  </a:cxn>
                </a:cxnLst>
                <a:rect l="0" t="0" r="r" b="b"/>
                <a:pathLst>
                  <a:path w="944" h="1123">
                    <a:moveTo>
                      <a:pt x="0" y="0"/>
                    </a:moveTo>
                    <a:lnTo>
                      <a:pt x="944" y="0"/>
                    </a:lnTo>
                    <a:lnTo>
                      <a:pt x="944" y="34"/>
                    </a:lnTo>
                    <a:lnTo>
                      <a:pt x="0" y="34"/>
                    </a:lnTo>
                    <a:lnTo>
                      <a:pt x="0" y="0"/>
                    </a:lnTo>
                    <a:close/>
                    <a:moveTo>
                      <a:pt x="944" y="1123"/>
                    </a:moveTo>
                    <a:lnTo>
                      <a:pt x="0" y="1123"/>
                    </a:lnTo>
                    <a:lnTo>
                      <a:pt x="0" y="1089"/>
                    </a:lnTo>
                    <a:lnTo>
                      <a:pt x="944" y="1089"/>
                    </a:lnTo>
                    <a:lnTo>
                      <a:pt x="944" y="1123"/>
                    </a:lnTo>
                    <a:close/>
                  </a:path>
                </a:pathLst>
              </a:custGeom>
              <a:solidFill>
                <a:srgbClr val="62816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93" name="Freeform 721"/>
              <p:cNvSpPr>
                <a:spLocks noEditPoints="1"/>
              </p:cNvSpPr>
              <p:nvPr/>
            </p:nvSpPr>
            <p:spPr bwMode="auto">
              <a:xfrm>
                <a:off x="1684" y="1320"/>
                <a:ext cx="236" cy="272"/>
              </a:xfrm>
              <a:custGeom>
                <a:avLst/>
                <a:gdLst/>
                <a:ahLst/>
                <a:cxnLst>
                  <a:cxn ang="0">
                    <a:pos x="0" y="0"/>
                  </a:cxn>
                  <a:cxn ang="0">
                    <a:pos x="944" y="0"/>
                  </a:cxn>
                  <a:cxn ang="0">
                    <a:pos x="944" y="34"/>
                  </a:cxn>
                  <a:cxn ang="0">
                    <a:pos x="0" y="34"/>
                  </a:cxn>
                  <a:cxn ang="0">
                    <a:pos x="0" y="0"/>
                  </a:cxn>
                  <a:cxn ang="0">
                    <a:pos x="944" y="1089"/>
                  </a:cxn>
                  <a:cxn ang="0">
                    <a:pos x="0" y="1089"/>
                  </a:cxn>
                  <a:cxn ang="0">
                    <a:pos x="0" y="1055"/>
                  </a:cxn>
                  <a:cxn ang="0">
                    <a:pos x="944" y="1055"/>
                  </a:cxn>
                  <a:cxn ang="0">
                    <a:pos x="944" y="1089"/>
                  </a:cxn>
                </a:cxnLst>
                <a:rect l="0" t="0" r="r" b="b"/>
                <a:pathLst>
                  <a:path w="944" h="1089">
                    <a:moveTo>
                      <a:pt x="0" y="0"/>
                    </a:moveTo>
                    <a:lnTo>
                      <a:pt x="944" y="0"/>
                    </a:lnTo>
                    <a:lnTo>
                      <a:pt x="944" y="34"/>
                    </a:lnTo>
                    <a:lnTo>
                      <a:pt x="0" y="34"/>
                    </a:lnTo>
                    <a:lnTo>
                      <a:pt x="0" y="0"/>
                    </a:lnTo>
                    <a:close/>
                    <a:moveTo>
                      <a:pt x="944" y="1089"/>
                    </a:moveTo>
                    <a:lnTo>
                      <a:pt x="0" y="1089"/>
                    </a:lnTo>
                    <a:lnTo>
                      <a:pt x="0" y="1055"/>
                    </a:lnTo>
                    <a:lnTo>
                      <a:pt x="944" y="1055"/>
                    </a:lnTo>
                    <a:lnTo>
                      <a:pt x="944" y="1089"/>
                    </a:lnTo>
                    <a:close/>
                  </a:path>
                </a:pathLst>
              </a:custGeom>
              <a:solidFill>
                <a:srgbClr val="607E6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94" name="Freeform 722"/>
              <p:cNvSpPr>
                <a:spLocks noEditPoints="1"/>
              </p:cNvSpPr>
              <p:nvPr/>
            </p:nvSpPr>
            <p:spPr bwMode="auto">
              <a:xfrm>
                <a:off x="1684" y="1324"/>
                <a:ext cx="236" cy="264"/>
              </a:xfrm>
              <a:custGeom>
                <a:avLst/>
                <a:gdLst/>
                <a:ahLst/>
                <a:cxnLst>
                  <a:cxn ang="0">
                    <a:pos x="0" y="0"/>
                  </a:cxn>
                  <a:cxn ang="0">
                    <a:pos x="944" y="0"/>
                  </a:cxn>
                  <a:cxn ang="0">
                    <a:pos x="944" y="34"/>
                  </a:cxn>
                  <a:cxn ang="0">
                    <a:pos x="0" y="34"/>
                  </a:cxn>
                  <a:cxn ang="0">
                    <a:pos x="0" y="0"/>
                  </a:cxn>
                  <a:cxn ang="0">
                    <a:pos x="944" y="1055"/>
                  </a:cxn>
                  <a:cxn ang="0">
                    <a:pos x="0" y="1055"/>
                  </a:cxn>
                  <a:cxn ang="0">
                    <a:pos x="0" y="1021"/>
                  </a:cxn>
                  <a:cxn ang="0">
                    <a:pos x="944" y="1021"/>
                  </a:cxn>
                  <a:cxn ang="0">
                    <a:pos x="944" y="1055"/>
                  </a:cxn>
                </a:cxnLst>
                <a:rect l="0" t="0" r="r" b="b"/>
                <a:pathLst>
                  <a:path w="944" h="1055">
                    <a:moveTo>
                      <a:pt x="0" y="0"/>
                    </a:moveTo>
                    <a:lnTo>
                      <a:pt x="944" y="0"/>
                    </a:lnTo>
                    <a:lnTo>
                      <a:pt x="944" y="34"/>
                    </a:lnTo>
                    <a:lnTo>
                      <a:pt x="0" y="34"/>
                    </a:lnTo>
                    <a:lnTo>
                      <a:pt x="0" y="0"/>
                    </a:lnTo>
                    <a:close/>
                    <a:moveTo>
                      <a:pt x="944" y="1055"/>
                    </a:moveTo>
                    <a:lnTo>
                      <a:pt x="0" y="1055"/>
                    </a:lnTo>
                    <a:lnTo>
                      <a:pt x="0" y="1021"/>
                    </a:lnTo>
                    <a:lnTo>
                      <a:pt x="944" y="1021"/>
                    </a:lnTo>
                    <a:lnTo>
                      <a:pt x="944" y="1055"/>
                    </a:lnTo>
                    <a:close/>
                  </a:path>
                </a:pathLst>
              </a:custGeom>
              <a:solidFill>
                <a:srgbClr val="5E7B6A"/>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95" name="Freeform 723"/>
              <p:cNvSpPr>
                <a:spLocks noEditPoints="1"/>
              </p:cNvSpPr>
              <p:nvPr/>
            </p:nvSpPr>
            <p:spPr bwMode="auto">
              <a:xfrm>
                <a:off x="1684" y="1328"/>
                <a:ext cx="236" cy="256"/>
              </a:xfrm>
              <a:custGeom>
                <a:avLst/>
                <a:gdLst/>
                <a:ahLst/>
                <a:cxnLst>
                  <a:cxn ang="0">
                    <a:pos x="0" y="0"/>
                  </a:cxn>
                  <a:cxn ang="0">
                    <a:pos x="944" y="0"/>
                  </a:cxn>
                  <a:cxn ang="0">
                    <a:pos x="944" y="34"/>
                  </a:cxn>
                  <a:cxn ang="0">
                    <a:pos x="0" y="34"/>
                  </a:cxn>
                  <a:cxn ang="0">
                    <a:pos x="0" y="0"/>
                  </a:cxn>
                  <a:cxn ang="0">
                    <a:pos x="944" y="1021"/>
                  </a:cxn>
                  <a:cxn ang="0">
                    <a:pos x="0" y="1021"/>
                  </a:cxn>
                  <a:cxn ang="0">
                    <a:pos x="0" y="987"/>
                  </a:cxn>
                  <a:cxn ang="0">
                    <a:pos x="944" y="987"/>
                  </a:cxn>
                  <a:cxn ang="0">
                    <a:pos x="944" y="1021"/>
                  </a:cxn>
                </a:cxnLst>
                <a:rect l="0" t="0" r="r" b="b"/>
                <a:pathLst>
                  <a:path w="944" h="1021">
                    <a:moveTo>
                      <a:pt x="0" y="0"/>
                    </a:moveTo>
                    <a:lnTo>
                      <a:pt x="944" y="0"/>
                    </a:lnTo>
                    <a:lnTo>
                      <a:pt x="944" y="34"/>
                    </a:lnTo>
                    <a:lnTo>
                      <a:pt x="0" y="34"/>
                    </a:lnTo>
                    <a:lnTo>
                      <a:pt x="0" y="0"/>
                    </a:lnTo>
                    <a:close/>
                    <a:moveTo>
                      <a:pt x="944" y="1021"/>
                    </a:moveTo>
                    <a:lnTo>
                      <a:pt x="0" y="1021"/>
                    </a:lnTo>
                    <a:lnTo>
                      <a:pt x="0" y="987"/>
                    </a:lnTo>
                    <a:lnTo>
                      <a:pt x="944" y="987"/>
                    </a:lnTo>
                    <a:lnTo>
                      <a:pt x="944" y="1021"/>
                    </a:lnTo>
                    <a:close/>
                  </a:path>
                </a:pathLst>
              </a:custGeom>
              <a:solidFill>
                <a:srgbClr val="5C776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96" name="Freeform 724"/>
              <p:cNvSpPr>
                <a:spLocks/>
              </p:cNvSpPr>
              <p:nvPr/>
            </p:nvSpPr>
            <p:spPr bwMode="auto">
              <a:xfrm>
                <a:off x="1684" y="1332"/>
                <a:ext cx="236" cy="247"/>
              </a:xfrm>
              <a:custGeom>
                <a:avLst/>
                <a:gdLst/>
                <a:ahLst/>
                <a:cxnLst>
                  <a:cxn ang="0">
                    <a:pos x="0" y="0"/>
                  </a:cxn>
                  <a:cxn ang="0">
                    <a:pos x="944" y="0"/>
                  </a:cxn>
                  <a:cxn ang="0">
                    <a:pos x="944" y="987"/>
                  </a:cxn>
                  <a:cxn ang="0">
                    <a:pos x="0" y="987"/>
                  </a:cxn>
                  <a:cxn ang="0">
                    <a:pos x="0" y="21"/>
                  </a:cxn>
                  <a:cxn ang="0">
                    <a:pos x="12" y="34"/>
                  </a:cxn>
                  <a:cxn ang="0">
                    <a:pos x="931" y="34"/>
                  </a:cxn>
                  <a:cxn ang="0">
                    <a:pos x="931" y="953"/>
                  </a:cxn>
                  <a:cxn ang="0">
                    <a:pos x="12" y="953"/>
                  </a:cxn>
                  <a:cxn ang="0">
                    <a:pos x="12" y="34"/>
                  </a:cxn>
                  <a:cxn ang="0">
                    <a:pos x="0" y="21"/>
                  </a:cxn>
                  <a:cxn ang="0">
                    <a:pos x="0" y="0"/>
                  </a:cxn>
                </a:cxnLst>
                <a:rect l="0" t="0" r="r" b="b"/>
                <a:pathLst>
                  <a:path w="944" h="987">
                    <a:moveTo>
                      <a:pt x="0" y="0"/>
                    </a:moveTo>
                    <a:lnTo>
                      <a:pt x="944" y="0"/>
                    </a:lnTo>
                    <a:lnTo>
                      <a:pt x="944" y="987"/>
                    </a:lnTo>
                    <a:lnTo>
                      <a:pt x="0" y="987"/>
                    </a:lnTo>
                    <a:lnTo>
                      <a:pt x="0" y="21"/>
                    </a:lnTo>
                    <a:lnTo>
                      <a:pt x="12" y="34"/>
                    </a:lnTo>
                    <a:lnTo>
                      <a:pt x="931" y="34"/>
                    </a:lnTo>
                    <a:lnTo>
                      <a:pt x="931" y="953"/>
                    </a:lnTo>
                    <a:lnTo>
                      <a:pt x="12" y="953"/>
                    </a:lnTo>
                    <a:lnTo>
                      <a:pt x="12" y="34"/>
                    </a:lnTo>
                    <a:lnTo>
                      <a:pt x="0" y="21"/>
                    </a:lnTo>
                    <a:lnTo>
                      <a:pt x="0" y="0"/>
                    </a:lnTo>
                    <a:close/>
                  </a:path>
                </a:pathLst>
              </a:custGeom>
              <a:solidFill>
                <a:srgbClr val="5B746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97" name="Freeform 725"/>
              <p:cNvSpPr>
                <a:spLocks/>
              </p:cNvSpPr>
              <p:nvPr/>
            </p:nvSpPr>
            <p:spPr bwMode="auto">
              <a:xfrm>
                <a:off x="1684" y="1337"/>
                <a:ext cx="236" cy="238"/>
              </a:xfrm>
              <a:custGeom>
                <a:avLst/>
                <a:gdLst/>
                <a:ahLst/>
                <a:cxnLst>
                  <a:cxn ang="0">
                    <a:pos x="0" y="0"/>
                  </a:cxn>
                  <a:cxn ang="0">
                    <a:pos x="944" y="0"/>
                  </a:cxn>
                  <a:cxn ang="0">
                    <a:pos x="944" y="953"/>
                  </a:cxn>
                  <a:cxn ang="0">
                    <a:pos x="0" y="953"/>
                  </a:cxn>
                  <a:cxn ang="0">
                    <a:pos x="0" y="4"/>
                  </a:cxn>
                  <a:cxn ang="0">
                    <a:pos x="29" y="34"/>
                  </a:cxn>
                  <a:cxn ang="0">
                    <a:pos x="914" y="34"/>
                  </a:cxn>
                  <a:cxn ang="0">
                    <a:pos x="914" y="919"/>
                  </a:cxn>
                  <a:cxn ang="0">
                    <a:pos x="29" y="919"/>
                  </a:cxn>
                  <a:cxn ang="0">
                    <a:pos x="29" y="34"/>
                  </a:cxn>
                  <a:cxn ang="0">
                    <a:pos x="0" y="4"/>
                  </a:cxn>
                  <a:cxn ang="0">
                    <a:pos x="0" y="0"/>
                  </a:cxn>
                </a:cxnLst>
                <a:rect l="0" t="0" r="r" b="b"/>
                <a:pathLst>
                  <a:path w="944" h="953">
                    <a:moveTo>
                      <a:pt x="0" y="0"/>
                    </a:moveTo>
                    <a:lnTo>
                      <a:pt x="944" y="0"/>
                    </a:lnTo>
                    <a:lnTo>
                      <a:pt x="944" y="953"/>
                    </a:lnTo>
                    <a:lnTo>
                      <a:pt x="0" y="953"/>
                    </a:lnTo>
                    <a:lnTo>
                      <a:pt x="0" y="4"/>
                    </a:lnTo>
                    <a:lnTo>
                      <a:pt x="29" y="34"/>
                    </a:lnTo>
                    <a:lnTo>
                      <a:pt x="914" y="34"/>
                    </a:lnTo>
                    <a:lnTo>
                      <a:pt x="914" y="919"/>
                    </a:lnTo>
                    <a:lnTo>
                      <a:pt x="29" y="919"/>
                    </a:lnTo>
                    <a:lnTo>
                      <a:pt x="29" y="34"/>
                    </a:lnTo>
                    <a:lnTo>
                      <a:pt x="0" y="4"/>
                    </a:lnTo>
                    <a:lnTo>
                      <a:pt x="0" y="0"/>
                    </a:lnTo>
                    <a:close/>
                  </a:path>
                </a:pathLst>
              </a:custGeom>
              <a:solidFill>
                <a:srgbClr val="59716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98" name="Freeform 726"/>
              <p:cNvSpPr>
                <a:spLocks/>
              </p:cNvSpPr>
              <p:nvPr/>
            </p:nvSpPr>
            <p:spPr bwMode="auto">
              <a:xfrm>
                <a:off x="1687" y="1341"/>
                <a:ext cx="230" cy="230"/>
              </a:xfrm>
              <a:custGeom>
                <a:avLst/>
                <a:gdLst/>
                <a:ahLst/>
                <a:cxnLst>
                  <a:cxn ang="0">
                    <a:pos x="0" y="0"/>
                  </a:cxn>
                  <a:cxn ang="0">
                    <a:pos x="919" y="0"/>
                  </a:cxn>
                  <a:cxn ang="0">
                    <a:pos x="919" y="919"/>
                  </a:cxn>
                  <a:cxn ang="0">
                    <a:pos x="0" y="919"/>
                  </a:cxn>
                  <a:cxn ang="0">
                    <a:pos x="0" y="0"/>
                  </a:cxn>
                  <a:cxn ang="0">
                    <a:pos x="34" y="34"/>
                  </a:cxn>
                  <a:cxn ang="0">
                    <a:pos x="885" y="34"/>
                  </a:cxn>
                  <a:cxn ang="0">
                    <a:pos x="885" y="885"/>
                  </a:cxn>
                  <a:cxn ang="0">
                    <a:pos x="34" y="885"/>
                  </a:cxn>
                  <a:cxn ang="0">
                    <a:pos x="34" y="34"/>
                  </a:cxn>
                  <a:cxn ang="0">
                    <a:pos x="0" y="0"/>
                  </a:cxn>
                </a:cxnLst>
                <a:rect l="0" t="0" r="r" b="b"/>
                <a:pathLst>
                  <a:path w="919" h="919">
                    <a:moveTo>
                      <a:pt x="0" y="0"/>
                    </a:moveTo>
                    <a:lnTo>
                      <a:pt x="919" y="0"/>
                    </a:lnTo>
                    <a:lnTo>
                      <a:pt x="919" y="919"/>
                    </a:lnTo>
                    <a:lnTo>
                      <a:pt x="0" y="919"/>
                    </a:lnTo>
                    <a:lnTo>
                      <a:pt x="0" y="0"/>
                    </a:lnTo>
                    <a:lnTo>
                      <a:pt x="34" y="34"/>
                    </a:lnTo>
                    <a:lnTo>
                      <a:pt x="885" y="34"/>
                    </a:lnTo>
                    <a:lnTo>
                      <a:pt x="885" y="885"/>
                    </a:lnTo>
                    <a:lnTo>
                      <a:pt x="34" y="885"/>
                    </a:lnTo>
                    <a:lnTo>
                      <a:pt x="34" y="34"/>
                    </a:lnTo>
                    <a:lnTo>
                      <a:pt x="0" y="0"/>
                    </a:lnTo>
                    <a:close/>
                  </a:path>
                </a:pathLst>
              </a:custGeom>
              <a:solidFill>
                <a:srgbClr val="576E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99" name="Freeform 727"/>
              <p:cNvSpPr>
                <a:spLocks/>
              </p:cNvSpPr>
              <p:nvPr/>
            </p:nvSpPr>
            <p:spPr bwMode="auto">
              <a:xfrm>
                <a:off x="1691" y="1345"/>
                <a:ext cx="222" cy="222"/>
              </a:xfrm>
              <a:custGeom>
                <a:avLst/>
                <a:gdLst/>
                <a:ahLst/>
                <a:cxnLst>
                  <a:cxn ang="0">
                    <a:pos x="0" y="0"/>
                  </a:cxn>
                  <a:cxn ang="0">
                    <a:pos x="885" y="0"/>
                  </a:cxn>
                  <a:cxn ang="0">
                    <a:pos x="885" y="885"/>
                  </a:cxn>
                  <a:cxn ang="0">
                    <a:pos x="0" y="885"/>
                  </a:cxn>
                  <a:cxn ang="0">
                    <a:pos x="0" y="0"/>
                  </a:cxn>
                  <a:cxn ang="0">
                    <a:pos x="34" y="34"/>
                  </a:cxn>
                  <a:cxn ang="0">
                    <a:pos x="851" y="34"/>
                  </a:cxn>
                  <a:cxn ang="0">
                    <a:pos x="851" y="851"/>
                  </a:cxn>
                  <a:cxn ang="0">
                    <a:pos x="34" y="851"/>
                  </a:cxn>
                  <a:cxn ang="0">
                    <a:pos x="34" y="34"/>
                  </a:cxn>
                  <a:cxn ang="0">
                    <a:pos x="0" y="0"/>
                  </a:cxn>
                </a:cxnLst>
                <a:rect l="0" t="0" r="r" b="b"/>
                <a:pathLst>
                  <a:path w="885" h="885">
                    <a:moveTo>
                      <a:pt x="0" y="0"/>
                    </a:moveTo>
                    <a:lnTo>
                      <a:pt x="885" y="0"/>
                    </a:lnTo>
                    <a:lnTo>
                      <a:pt x="885" y="885"/>
                    </a:lnTo>
                    <a:lnTo>
                      <a:pt x="0" y="885"/>
                    </a:lnTo>
                    <a:lnTo>
                      <a:pt x="0" y="0"/>
                    </a:lnTo>
                    <a:lnTo>
                      <a:pt x="34" y="34"/>
                    </a:lnTo>
                    <a:lnTo>
                      <a:pt x="851" y="34"/>
                    </a:lnTo>
                    <a:lnTo>
                      <a:pt x="851" y="851"/>
                    </a:lnTo>
                    <a:lnTo>
                      <a:pt x="34" y="851"/>
                    </a:lnTo>
                    <a:lnTo>
                      <a:pt x="34" y="34"/>
                    </a:lnTo>
                    <a:lnTo>
                      <a:pt x="0" y="0"/>
                    </a:lnTo>
                    <a:close/>
                  </a:path>
                </a:pathLst>
              </a:custGeom>
              <a:solidFill>
                <a:srgbClr val="566B7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00" name="Freeform 728"/>
              <p:cNvSpPr>
                <a:spLocks/>
              </p:cNvSpPr>
              <p:nvPr/>
            </p:nvSpPr>
            <p:spPr bwMode="auto">
              <a:xfrm>
                <a:off x="1695" y="1349"/>
                <a:ext cx="213" cy="213"/>
              </a:xfrm>
              <a:custGeom>
                <a:avLst/>
                <a:gdLst/>
                <a:ahLst/>
                <a:cxnLst>
                  <a:cxn ang="0">
                    <a:pos x="0" y="0"/>
                  </a:cxn>
                  <a:cxn ang="0">
                    <a:pos x="851" y="0"/>
                  </a:cxn>
                  <a:cxn ang="0">
                    <a:pos x="851" y="851"/>
                  </a:cxn>
                  <a:cxn ang="0">
                    <a:pos x="0" y="851"/>
                  </a:cxn>
                  <a:cxn ang="0">
                    <a:pos x="0" y="0"/>
                  </a:cxn>
                  <a:cxn ang="0">
                    <a:pos x="34" y="34"/>
                  </a:cxn>
                  <a:cxn ang="0">
                    <a:pos x="817" y="34"/>
                  </a:cxn>
                  <a:cxn ang="0">
                    <a:pos x="817" y="817"/>
                  </a:cxn>
                  <a:cxn ang="0">
                    <a:pos x="34" y="817"/>
                  </a:cxn>
                  <a:cxn ang="0">
                    <a:pos x="34" y="34"/>
                  </a:cxn>
                  <a:cxn ang="0">
                    <a:pos x="0" y="0"/>
                  </a:cxn>
                </a:cxnLst>
                <a:rect l="0" t="0" r="r" b="b"/>
                <a:pathLst>
                  <a:path w="851" h="851">
                    <a:moveTo>
                      <a:pt x="0" y="0"/>
                    </a:moveTo>
                    <a:lnTo>
                      <a:pt x="851" y="0"/>
                    </a:lnTo>
                    <a:lnTo>
                      <a:pt x="851" y="851"/>
                    </a:lnTo>
                    <a:lnTo>
                      <a:pt x="0" y="851"/>
                    </a:lnTo>
                    <a:lnTo>
                      <a:pt x="0" y="0"/>
                    </a:lnTo>
                    <a:lnTo>
                      <a:pt x="34" y="34"/>
                    </a:lnTo>
                    <a:lnTo>
                      <a:pt x="817" y="34"/>
                    </a:lnTo>
                    <a:lnTo>
                      <a:pt x="817" y="817"/>
                    </a:lnTo>
                    <a:lnTo>
                      <a:pt x="34" y="817"/>
                    </a:lnTo>
                    <a:lnTo>
                      <a:pt x="34" y="34"/>
                    </a:lnTo>
                    <a:lnTo>
                      <a:pt x="0" y="0"/>
                    </a:lnTo>
                    <a:close/>
                  </a:path>
                </a:pathLst>
              </a:custGeom>
              <a:solidFill>
                <a:srgbClr val="5468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01" name="Freeform 729"/>
              <p:cNvSpPr>
                <a:spLocks/>
              </p:cNvSpPr>
              <p:nvPr/>
            </p:nvSpPr>
            <p:spPr bwMode="auto">
              <a:xfrm>
                <a:off x="1700" y="1354"/>
                <a:ext cx="204" cy="204"/>
              </a:xfrm>
              <a:custGeom>
                <a:avLst/>
                <a:gdLst/>
                <a:ahLst/>
                <a:cxnLst>
                  <a:cxn ang="0">
                    <a:pos x="0" y="0"/>
                  </a:cxn>
                  <a:cxn ang="0">
                    <a:pos x="817" y="0"/>
                  </a:cxn>
                  <a:cxn ang="0">
                    <a:pos x="817" y="817"/>
                  </a:cxn>
                  <a:cxn ang="0">
                    <a:pos x="0" y="817"/>
                  </a:cxn>
                  <a:cxn ang="0">
                    <a:pos x="0" y="0"/>
                  </a:cxn>
                  <a:cxn ang="0">
                    <a:pos x="34" y="34"/>
                  </a:cxn>
                  <a:cxn ang="0">
                    <a:pos x="783" y="34"/>
                  </a:cxn>
                  <a:cxn ang="0">
                    <a:pos x="783" y="783"/>
                  </a:cxn>
                  <a:cxn ang="0">
                    <a:pos x="34" y="783"/>
                  </a:cxn>
                  <a:cxn ang="0">
                    <a:pos x="34" y="34"/>
                  </a:cxn>
                  <a:cxn ang="0">
                    <a:pos x="0" y="0"/>
                  </a:cxn>
                </a:cxnLst>
                <a:rect l="0" t="0" r="r" b="b"/>
                <a:pathLst>
                  <a:path w="817" h="817">
                    <a:moveTo>
                      <a:pt x="0" y="0"/>
                    </a:moveTo>
                    <a:lnTo>
                      <a:pt x="817" y="0"/>
                    </a:lnTo>
                    <a:lnTo>
                      <a:pt x="817" y="817"/>
                    </a:lnTo>
                    <a:lnTo>
                      <a:pt x="0" y="817"/>
                    </a:lnTo>
                    <a:lnTo>
                      <a:pt x="0" y="0"/>
                    </a:lnTo>
                    <a:lnTo>
                      <a:pt x="34" y="34"/>
                    </a:lnTo>
                    <a:lnTo>
                      <a:pt x="783" y="34"/>
                    </a:lnTo>
                    <a:lnTo>
                      <a:pt x="783" y="783"/>
                    </a:lnTo>
                    <a:lnTo>
                      <a:pt x="34" y="783"/>
                    </a:lnTo>
                    <a:lnTo>
                      <a:pt x="34" y="34"/>
                    </a:lnTo>
                    <a:lnTo>
                      <a:pt x="0" y="0"/>
                    </a:lnTo>
                    <a:close/>
                  </a:path>
                </a:pathLst>
              </a:custGeom>
              <a:solidFill>
                <a:srgbClr val="5265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02" name="Freeform 730"/>
              <p:cNvSpPr>
                <a:spLocks/>
              </p:cNvSpPr>
              <p:nvPr/>
            </p:nvSpPr>
            <p:spPr bwMode="auto">
              <a:xfrm>
                <a:off x="1704" y="1358"/>
                <a:ext cx="196" cy="196"/>
              </a:xfrm>
              <a:custGeom>
                <a:avLst/>
                <a:gdLst/>
                <a:ahLst/>
                <a:cxnLst>
                  <a:cxn ang="0">
                    <a:pos x="0" y="0"/>
                  </a:cxn>
                  <a:cxn ang="0">
                    <a:pos x="783" y="0"/>
                  </a:cxn>
                  <a:cxn ang="0">
                    <a:pos x="783" y="783"/>
                  </a:cxn>
                  <a:cxn ang="0">
                    <a:pos x="0" y="783"/>
                  </a:cxn>
                  <a:cxn ang="0">
                    <a:pos x="0" y="0"/>
                  </a:cxn>
                  <a:cxn ang="0">
                    <a:pos x="34" y="34"/>
                  </a:cxn>
                  <a:cxn ang="0">
                    <a:pos x="749" y="34"/>
                  </a:cxn>
                  <a:cxn ang="0">
                    <a:pos x="749" y="749"/>
                  </a:cxn>
                  <a:cxn ang="0">
                    <a:pos x="34" y="749"/>
                  </a:cxn>
                  <a:cxn ang="0">
                    <a:pos x="34" y="34"/>
                  </a:cxn>
                  <a:cxn ang="0">
                    <a:pos x="0" y="0"/>
                  </a:cxn>
                </a:cxnLst>
                <a:rect l="0" t="0" r="r" b="b"/>
                <a:pathLst>
                  <a:path w="783" h="783">
                    <a:moveTo>
                      <a:pt x="0" y="0"/>
                    </a:moveTo>
                    <a:lnTo>
                      <a:pt x="783" y="0"/>
                    </a:lnTo>
                    <a:lnTo>
                      <a:pt x="783" y="783"/>
                    </a:lnTo>
                    <a:lnTo>
                      <a:pt x="0" y="783"/>
                    </a:lnTo>
                    <a:lnTo>
                      <a:pt x="0" y="0"/>
                    </a:lnTo>
                    <a:lnTo>
                      <a:pt x="34" y="34"/>
                    </a:lnTo>
                    <a:lnTo>
                      <a:pt x="749" y="34"/>
                    </a:lnTo>
                    <a:lnTo>
                      <a:pt x="749" y="749"/>
                    </a:lnTo>
                    <a:lnTo>
                      <a:pt x="34" y="749"/>
                    </a:lnTo>
                    <a:lnTo>
                      <a:pt x="34" y="34"/>
                    </a:lnTo>
                    <a:lnTo>
                      <a:pt x="0" y="0"/>
                    </a:lnTo>
                    <a:close/>
                  </a:path>
                </a:pathLst>
              </a:custGeom>
              <a:solidFill>
                <a:srgbClr val="5062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03" name="Freeform 731"/>
              <p:cNvSpPr>
                <a:spLocks/>
              </p:cNvSpPr>
              <p:nvPr/>
            </p:nvSpPr>
            <p:spPr bwMode="auto">
              <a:xfrm>
                <a:off x="1708" y="1362"/>
                <a:ext cx="188" cy="188"/>
              </a:xfrm>
              <a:custGeom>
                <a:avLst/>
                <a:gdLst/>
                <a:ahLst/>
                <a:cxnLst>
                  <a:cxn ang="0">
                    <a:pos x="0" y="0"/>
                  </a:cxn>
                  <a:cxn ang="0">
                    <a:pos x="749" y="0"/>
                  </a:cxn>
                  <a:cxn ang="0">
                    <a:pos x="749" y="749"/>
                  </a:cxn>
                  <a:cxn ang="0">
                    <a:pos x="0" y="749"/>
                  </a:cxn>
                  <a:cxn ang="0">
                    <a:pos x="0" y="0"/>
                  </a:cxn>
                  <a:cxn ang="0">
                    <a:pos x="34" y="34"/>
                  </a:cxn>
                  <a:cxn ang="0">
                    <a:pos x="715" y="34"/>
                  </a:cxn>
                  <a:cxn ang="0">
                    <a:pos x="715" y="715"/>
                  </a:cxn>
                  <a:cxn ang="0">
                    <a:pos x="34" y="715"/>
                  </a:cxn>
                  <a:cxn ang="0">
                    <a:pos x="34" y="34"/>
                  </a:cxn>
                  <a:cxn ang="0">
                    <a:pos x="0" y="0"/>
                  </a:cxn>
                </a:cxnLst>
                <a:rect l="0" t="0" r="r" b="b"/>
                <a:pathLst>
                  <a:path w="749" h="749">
                    <a:moveTo>
                      <a:pt x="0" y="0"/>
                    </a:moveTo>
                    <a:lnTo>
                      <a:pt x="749" y="0"/>
                    </a:lnTo>
                    <a:lnTo>
                      <a:pt x="749" y="749"/>
                    </a:lnTo>
                    <a:lnTo>
                      <a:pt x="0" y="749"/>
                    </a:lnTo>
                    <a:lnTo>
                      <a:pt x="0" y="0"/>
                    </a:lnTo>
                    <a:lnTo>
                      <a:pt x="34" y="34"/>
                    </a:lnTo>
                    <a:lnTo>
                      <a:pt x="715" y="34"/>
                    </a:lnTo>
                    <a:lnTo>
                      <a:pt x="715" y="715"/>
                    </a:lnTo>
                    <a:lnTo>
                      <a:pt x="34" y="715"/>
                    </a:lnTo>
                    <a:lnTo>
                      <a:pt x="34" y="34"/>
                    </a:lnTo>
                    <a:lnTo>
                      <a:pt x="0" y="0"/>
                    </a:lnTo>
                    <a:close/>
                  </a:path>
                </a:pathLst>
              </a:custGeom>
              <a:solidFill>
                <a:srgbClr val="4F60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04" name="Freeform 732"/>
              <p:cNvSpPr>
                <a:spLocks/>
              </p:cNvSpPr>
              <p:nvPr/>
            </p:nvSpPr>
            <p:spPr bwMode="auto">
              <a:xfrm>
                <a:off x="1712" y="1366"/>
                <a:ext cx="179" cy="179"/>
              </a:xfrm>
              <a:custGeom>
                <a:avLst/>
                <a:gdLst/>
                <a:ahLst/>
                <a:cxnLst>
                  <a:cxn ang="0">
                    <a:pos x="0" y="0"/>
                  </a:cxn>
                  <a:cxn ang="0">
                    <a:pos x="715" y="0"/>
                  </a:cxn>
                  <a:cxn ang="0">
                    <a:pos x="715" y="715"/>
                  </a:cxn>
                  <a:cxn ang="0">
                    <a:pos x="0" y="715"/>
                  </a:cxn>
                  <a:cxn ang="0">
                    <a:pos x="0" y="0"/>
                  </a:cxn>
                  <a:cxn ang="0">
                    <a:pos x="34" y="34"/>
                  </a:cxn>
                  <a:cxn ang="0">
                    <a:pos x="681" y="34"/>
                  </a:cxn>
                  <a:cxn ang="0">
                    <a:pos x="681" y="681"/>
                  </a:cxn>
                  <a:cxn ang="0">
                    <a:pos x="34" y="681"/>
                  </a:cxn>
                  <a:cxn ang="0">
                    <a:pos x="34" y="34"/>
                  </a:cxn>
                  <a:cxn ang="0">
                    <a:pos x="0" y="0"/>
                  </a:cxn>
                </a:cxnLst>
                <a:rect l="0" t="0" r="r" b="b"/>
                <a:pathLst>
                  <a:path w="715" h="715">
                    <a:moveTo>
                      <a:pt x="0" y="0"/>
                    </a:moveTo>
                    <a:lnTo>
                      <a:pt x="715" y="0"/>
                    </a:lnTo>
                    <a:lnTo>
                      <a:pt x="715" y="715"/>
                    </a:lnTo>
                    <a:lnTo>
                      <a:pt x="0" y="715"/>
                    </a:lnTo>
                    <a:lnTo>
                      <a:pt x="0" y="0"/>
                    </a:lnTo>
                    <a:lnTo>
                      <a:pt x="34" y="34"/>
                    </a:lnTo>
                    <a:lnTo>
                      <a:pt x="681" y="34"/>
                    </a:lnTo>
                    <a:lnTo>
                      <a:pt x="681" y="681"/>
                    </a:lnTo>
                    <a:lnTo>
                      <a:pt x="34" y="681"/>
                    </a:lnTo>
                    <a:lnTo>
                      <a:pt x="34" y="34"/>
                    </a:lnTo>
                    <a:lnTo>
                      <a:pt x="0" y="0"/>
                    </a:lnTo>
                    <a:close/>
                  </a:path>
                </a:pathLst>
              </a:custGeom>
              <a:solidFill>
                <a:srgbClr val="4D5D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05" name="Freeform 733"/>
              <p:cNvSpPr>
                <a:spLocks/>
              </p:cNvSpPr>
              <p:nvPr/>
            </p:nvSpPr>
            <p:spPr bwMode="auto">
              <a:xfrm>
                <a:off x="1717" y="1371"/>
                <a:ext cx="170" cy="170"/>
              </a:xfrm>
              <a:custGeom>
                <a:avLst/>
                <a:gdLst/>
                <a:ahLst/>
                <a:cxnLst>
                  <a:cxn ang="0">
                    <a:pos x="0" y="0"/>
                  </a:cxn>
                  <a:cxn ang="0">
                    <a:pos x="681" y="0"/>
                  </a:cxn>
                  <a:cxn ang="0">
                    <a:pos x="681" y="681"/>
                  </a:cxn>
                  <a:cxn ang="0">
                    <a:pos x="0" y="681"/>
                  </a:cxn>
                  <a:cxn ang="0">
                    <a:pos x="0" y="0"/>
                  </a:cxn>
                  <a:cxn ang="0">
                    <a:pos x="34" y="34"/>
                  </a:cxn>
                  <a:cxn ang="0">
                    <a:pos x="647" y="34"/>
                  </a:cxn>
                  <a:cxn ang="0">
                    <a:pos x="647" y="647"/>
                  </a:cxn>
                  <a:cxn ang="0">
                    <a:pos x="34" y="647"/>
                  </a:cxn>
                  <a:cxn ang="0">
                    <a:pos x="34" y="34"/>
                  </a:cxn>
                  <a:cxn ang="0">
                    <a:pos x="0" y="0"/>
                  </a:cxn>
                </a:cxnLst>
                <a:rect l="0" t="0" r="r" b="b"/>
                <a:pathLst>
                  <a:path w="681" h="681">
                    <a:moveTo>
                      <a:pt x="0" y="0"/>
                    </a:moveTo>
                    <a:lnTo>
                      <a:pt x="681" y="0"/>
                    </a:lnTo>
                    <a:lnTo>
                      <a:pt x="681" y="681"/>
                    </a:lnTo>
                    <a:lnTo>
                      <a:pt x="0" y="681"/>
                    </a:lnTo>
                    <a:lnTo>
                      <a:pt x="0" y="0"/>
                    </a:lnTo>
                    <a:lnTo>
                      <a:pt x="34" y="34"/>
                    </a:lnTo>
                    <a:lnTo>
                      <a:pt x="647" y="34"/>
                    </a:lnTo>
                    <a:lnTo>
                      <a:pt x="647" y="647"/>
                    </a:lnTo>
                    <a:lnTo>
                      <a:pt x="34" y="647"/>
                    </a:lnTo>
                    <a:lnTo>
                      <a:pt x="34" y="34"/>
                    </a:lnTo>
                    <a:lnTo>
                      <a:pt x="0" y="0"/>
                    </a:lnTo>
                    <a:close/>
                  </a:path>
                </a:pathLst>
              </a:custGeom>
              <a:solidFill>
                <a:srgbClr val="4C5A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06" name="Freeform 734"/>
              <p:cNvSpPr>
                <a:spLocks/>
              </p:cNvSpPr>
              <p:nvPr/>
            </p:nvSpPr>
            <p:spPr bwMode="auto">
              <a:xfrm>
                <a:off x="1721" y="1375"/>
                <a:ext cx="162" cy="162"/>
              </a:xfrm>
              <a:custGeom>
                <a:avLst/>
                <a:gdLst/>
                <a:ahLst/>
                <a:cxnLst>
                  <a:cxn ang="0">
                    <a:pos x="0" y="0"/>
                  </a:cxn>
                  <a:cxn ang="0">
                    <a:pos x="647" y="0"/>
                  </a:cxn>
                  <a:cxn ang="0">
                    <a:pos x="647" y="647"/>
                  </a:cxn>
                  <a:cxn ang="0">
                    <a:pos x="0" y="647"/>
                  </a:cxn>
                  <a:cxn ang="0">
                    <a:pos x="0" y="0"/>
                  </a:cxn>
                  <a:cxn ang="0">
                    <a:pos x="35" y="34"/>
                  </a:cxn>
                  <a:cxn ang="0">
                    <a:pos x="613" y="34"/>
                  </a:cxn>
                  <a:cxn ang="0">
                    <a:pos x="613" y="613"/>
                  </a:cxn>
                  <a:cxn ang="0">
                    <a:pos x="35" y="613"/>
                  </a:cxn>
                  <a:cxn ang="0">
                    <a:pos x="35" y="34"/>
                  </a:cxn>
                  <a:cxn ang="0">
                    <a:pos x="0" y="0"/>
                  </a:cxn>
                </a:cxnLst>
                <a:rect l="0" t="0" r="r" b="b"/>
                <a:pathLst>
                  <a:path w="647" h="647">
                    <a:moveTo>
                      <a:pt x="0" y="0"/>
                    </a:moveTo>
                    <a:lnTo>
                      <a:pt x="647" y="0"/>
                    </a:lnTo>
                    <a:lnTo>
                      <a:pt x="647" y="647"/>
                    </a:lnTo>
                    <a:lnTo>
                      <a:pt x="0" y="647"/>
                    </a:lnTo>
                    <a:lnTo>
                      <a:pt x="0" y="0"/>
                    </a:lnTo>
                    <a:lnTo>
                      <a:pt x="35" y="34"/>
                    </a:lnTo>
                    <a:lnTo>
                      <a:pt x="613" y="34"/>
                    </a:lnTo>
                    <a:lnTo>
                      <a:pt x="613" y="613"/>
                    </a:lnTo>
                    <a:lnTo>
                      <a:pt x="35" y="613"/>
                    </a:lnTo>
                    <a:lnTo>
                      <a:pt x="35" y="34"/>
                    </a:lnTo>
                    <a:lnTo>
                      <a:pt x="0" y="0"/>
                    </a:lnTo>
                    <a:close/>
                  </a:path>
                </a:pathLst>
              </a:custGeom>
              <a:solidFill>
                <a:srgbClr val="4A57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07" name="Freeform 735"/>
              <p:cNvSpPr>
                <a:spLocks/>
              </p:cNvSpPr>
              <p:nvPr/>
            </p:nvSpPr>
            <p:spPr bwMode="auto">
              <a:xfrm>
                <a:off x="1725" y="1379"/>
                <a:ext cx="154" cy="154"/>
              </a:xfrm>
              <a:custGeom>
                <a:avLst/>
                <a:gdLst/>
                <a:ahLst/>
                <a:cxnLst>
                  <a:cxn ang="0">
                    <a:pos x="0" y="0"/>
                  </a:cxn>
                  <a:cxn ang="0">
                    <a:pos x="613" y="0"/>
                  </a:cxn>
                  <a:cxn ang="0">
                    <a:pos x="613" y="613"/>
                  </a:cxn>
                  <a:cxn ang="0">
                    <a:pos x="0" y="613"/>
                  </a:cxn>
                  <a:cxn ang="0">
                    <a:pos x="0" y="0"/>
                  </a:cxn>
                  <a:cxn ang="0">
                    <a:pos x="35" y="34"/>
                  </a:cxn>
                  <a:cxn ang="0">
                    <a:pos x="579" y="34"/>
                  </a:cxn>
                  <a:cxn ang="0">
                    <a:pos x="579" y="579"/>
                  </a:cxn>
                  <a:cxn ang="0">
                    <a:pos x="35" y="579"/>
                  </a:cxn>
                  <a:cxn ang="0">
                    <a:pos x="35" y="34"/>
                  </a:cxn>
                  <a:cxn ang="0">
                    <a:pos x="0" y="0"/>
                  </a:cxn>
                </a:cxnLst>
                <a:rect l="0" t="0" r="r" b="b"/>
                <a:pathLst>
                  <a:path w="613" h="613">
                    <a:moveTo>
                      <a:pt x="0" y="0"/>
                    </a:moveTo>
                    <a:lnTo>
                      <a:pt x="613" y="0"/>
                    </a:lnTo>
                    <a:lnTo>
                      <a:pt x="613" y="613"/>
                    </a:lnTo>
                    <a:lnTo>
                      <a:pt x="0" y="613"/>
                    </a:lnTo>
                    <a:lnTo>
                      <a:pt x="0" y="0"/>
                    </a:lnTo>
                    <a:lnTo>
                      <a:pt x="35" y="34"/>
                    </a:lnTo>
                    <a:lnTo>
                      <a:pt x="579" y="34"/>
                    </a:lnTo>
                    <a:lnTo>
                      <a:pt x="579" y="579"/>
                    </a:lnTo>
                    <a:lnTo>
                      <a:pt x="35" y="579"/>
                    </a:lnTo>
                    <a:lnTo>
                      <a:pt x="35" y="34"/>
                    </a:lnTo>
                    <a:lnTo>
                      <a:pt x="0" y="0"/>
                    </a:lnTo>
                    <a:close/>
                  </a:path>
                </a:pathLst>
              </a:custGeom>
              <a:solidFill>
                <a:srgbClr val="485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08" name="Freeform 736"/>
              <p:cNvSpPr>
                <a:spLocks/>
              </p:cNvSpPr>
              <p:nvPr/>
            </p:nvSpPr>
            <p:spPr bwMode="auto">
              <a:xfrm>
                <a:off x="1730" y="1383"/>
                <a:ext cx="144" cy="145"/>
              </a:xfrm>
              <a:custGeom>
                <a:avLst/>
                <a:gdLst/>
                <a:ahLst/>
                <a:cxnLst>
                  <a:cxn ang="0">
                    <a:pos x="0" y="0"/>
                  </a:cxn>
                  <a:cxn ang="0">
                    <a:pos x="578" y="0"/>
                  </a:cxn>
                  <a:cxn ang="0">
                    <a:pos x="578" y="579"/>
                  </a:cxn>
                  <a:cxn ang="0">
                    <a:pos x="0" y="579"/>
                  </a:cxn>
                  <a:cxn ang="0">
                    <a:pos x="0" y="0"/>
                  </a:cxn>
                  <a:cxn ang="0">
                    <a:pos x="34" y="34"/>
                  </a:cxn>
                  <a:cxn ang="0">
                    <a:pos x="544" y="34"/>
                  </a:cxn>
                  <a:cxn ang="0">
                    <a:pos x="544" y="545"/>
                  </a:cxn>
                  <a:cxn ang="0">
                    <a:pos x="34" y="545"/>
                  </a:cxn>
                  <a:cxn ang="0">
                    <a:pos x="34" y="34"/>
                  </a:cxn>
                  <a:cxn ang="0">
                    <a:pos x="0" y="0"/>
                  </a:cxn>
                </a:cxnLst>
                <a:rect l="0" t="0" r="r" b="b"/>
                <a:pathLst>
                  <a:path w="578" h="579">
                    <a:moveTo>
                      <a:pt x="0" y="0"/>
                    </a:moveTo>
                    <a:lnTo>
                      <a:pt x="578" y="0"/>
                    </a:lnTo>
                    <a:lnTo>
                      <a:pt x="578" y="579"/>
                    </a:lnTo>
                    <a:lnTo>
                      <a:pt x="0" y="579"/>
                    </a:lnTo>
                    <a:lnTo>
                      <a:pt x="0" y="0"/>
                    </a:lnTo>
                    <a:lnTo>
                      <a:pt x="34" y="34"/>
                    </a:lnTo>
                    <a:lnTo>
                      <a:pt x="544" y="34"/>
                    </a:lnTo>
                    <a:lnTo>
                      <a:pt x="544" y="545"/>
                    </a:lnTo>
                    <a:lnTo>
                      <a:pt x="34" y="545"/>
                    </a:lnTo>
                    <a:lnTo>
                      <a:pt x="34" y="34"/>
                    </a:lnTo>
                    <a:lnTo>
                      <a:pt x="0" y="0"/>
                    </a:lnTo>
                    <a:close/>
                  </a:path>
                </a:pathLst>
              </a:custGeom>
              <a:solidFill>
                <a:srgbClr val="465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09" name="Freeform 737"/>
              <p:cNvSpPr>
                <a:spLocks/>
              </p:cNvSpPr>
              <p:nvPr/>
            </p:nvSpPr>
            <p:spPr bwMode="auto">
              <a:xfrm>
                <a:off x="1734" y="1388"/>
                <a:ext cx="136" cy="136"/>
              </a:xfrm>
              <a:custGeom>
                <a:avLst/>
                <a:gdLst/>
                <a:ahLst/>
                <a:cxnLst>
                  <a:cxn ang="0">
                    <a:pos x="0" y="0"/>
                  </a:cxn>
                  <a:cxn ang="0">
                    <a:pos x="544" y="0"/>
                  </a:cxn>
                  <a:cxn ang="0">
                    <a:pos x="544" y="545"/>
                  </a:cxn>
                  <a:cxn ang="0">
                    <a:pos x="0" y="545"/>
                  </a:cxn>
                  <a:cxn ang="0">
                    <a:pos x="0" y="0"/>
                  </a:cxn>
                  <a:cxn ang="0">
                    <a:pos x="34" y="34"/>
                  </a:cxn>
                  <a:cxn ang="0">
                    <a:pos x="510" y="34"/>
                  </a:cxn>
                  <a:cxn ang="0">
                    <a:pos x="510" y="511"/>
                  </a:cxn>
                  <a:cxn ang="0">
                    <a:pos x="34" y="511"/>
                  </a:cxn>
                  <a:cxn ang="0">
                    <a:pos x="34" y="34"/>
                  </a:cxn>
                  <a:cxn ang="0">
                    <a:pos x="0" y="0"/>
                  </a:cxn>
                </a:cxnLst>
                <a:rect l="0" t="0" r="r" b="b"/>
                <a:pathLst>
                  <a:path w="544" h="545">
                    <a:moveTo>
                      <a:pt x="0" y="0"/>
                    </a:moveTo>
                    <a:lnTo>
                      <a:pt x="544" y="0"/>
                    </a:lnTo>
                    <a:lnTo>
                      <a:pt x="544" y="545"/>
                    </a:lnTo>
                    <a:lnTo>
                      <a:pt x="0" y="545"/>
                    </a:lnTo>
                    <a:lnTo>
                      <a:pt x="0" y="0"/>
                    </a:lnTo>
                    <a:lnTo>
                      <a:pt x="34" y="34"/>
                    </a:lnTo>
                    <a:lnTo>
                      <a:pt x="510" y="34"/>
                    </a:lnTo>
                    <a:lnTo>
                      <a:pt x="510" y="511"/>
                    </a:lnTo>
                    <a:lnTo>
                      <a:pt x="34" y="511"/>
                    </a:lnTo>
                    <a:lnTo>
                      <a:pt x="34" y="34"/>
                    </a:lnTo>
                    <a:lnTo>
                      <a:pt x="0" y="0"/>
                    </a:lnTo>
                    <a:close/>
                  </a:path>
                </a:pathLst>
              </a:custGeom>
              <a:solidFill>
                <a:srgbClr val="454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10" name="Freeform 738"/>
              <p:cNvSpPr>
                <a:spLocks/>
              </p:cNvSpPr>
              <p:nvPr/>
            </p:nvSpPr>
            <p:spPr bwMode="auto">
              <a:xfrm>
                <a:off x="1738" y="1392"/>
                <a:ext cx="128" cy="128"/>
              </a:xfrm>
              <a:custGeom>
                <a:avLst/>
                <a:gdLst/>
                <a:ahLst/>
                <a:cxnLst>
                  <a:cxn ang="0">
                    <a:pos x="0" y="0"/>
                  </a:cxn>
                  <a:cxn ang="0">
                    <a:pos x="510" y="0"/>
                  </a:cxn>
                  <a:cxn ang="0">
                    <a:pos x="510" y="511"/>
                  </a:cxn>
                  <a:cxn ang="0">
                    <a:pos x="0" y="511"/>
                  </a:cxn>
                  <a:cxn ang="0">
                    <a:pos x="0" y="0"/>
                  </a:cxn>
                  <a:cxn ang="0">
                    <a:pos x="34" y="34"/>
                  </a:cxn>
                  <a:cxn ang="0">
                    <a:pos x="476" y="34"/>
                  </a:cxn>
                  <a:cxn ang="0">
                    <a:pos x="476" y="477"/>
                  </a:cxn>
                  <a:cxn ang="0">
                    <a:pos x="34" y="477"/>
                  </a:cxn>
                  <a:cxn ang="0">
                    <a:pos x="34" y="34"/>
                  </a:cxn>
                  <a:cxn ang="0">
                    <a:pos x="0" y="0"/>
                  </a:cxn>
                </a:cxnLst>
                <a:rect l="0" t="0" r="r" b="b"/>
                <a:pathLst>
                  <a:path w="510" h="511">
                    <a:moveTo>
                      <a:pt x="0" y="0"/>
                    </a:moveTo>
                    <a:lnTo>
                      <a:pt x="510" y="0"/>
                    </a:lnTo>
                    <a:lnTo>
                      <a:pt x="510" y="511"/>
                    </a:lnTo>
                    <a:lnTo>
                      <a:pt x="0" y="511"/>
                    </a:lnTo>
                    <a:lnTo>
                      <a:pt x="0" y="0"/>
                    </a:lnTo>
                    <a:lnTo>
                      <a:pt x="34" y="34"/>
                    </a:lnTo>
                    <a:lnTo>
                      <a:pt x="476" y="34"/>
                    </a:lnTo>
                    <a:lnTo>
                      <a:pt x="476" y="477"/>
                    </a:lnTo>
                    <a:lnTo>
                      <a:pt x="34" y="477"/>
                    </a:lnTo>
                    <a:lnTo>
                      <a:pt x="34" y="34"/>
                    </a:lnTo>
                    <a:lnTo>
                      <a:pt x="0" y="0"/>
                    </a:lnTo>
                    <a:close/>
                  </a:path>
                </a:pathLst>
              </a:custGeom>
              <a:solidFill>
                <a:srgbClr val="444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11" name="Freeform 739"/>
              <p:cNvSpPr>
                <a:spLocks/>
              </p:cNvSpPr>
              <p:nvPr/>
            </p:nvSpPr>
            <p:spPr bwMode="auto">
              <a:xfrm>
                <a:off x="1742" y="1396"/>
                <a:ext cx="120" cy="120"/>
              </a:xfrm>
              <a:custGeom>
                <a:avLst/>
                <a:gdLst/>
                <a:ahLst/>
                <a:cxnLst>
                  <a:cxn ang="0">
                    <a:pos x="0" y="0"/>
                  </a:cxn>
                  <a:cxn ang="0">
                    <a:pos x="476" y="0"/>
                  </a:cxn>
                  <a:cxn ang="0">
                    <a:pos x="476" y="477"/>
                  </a:cxn>
                  <a:cxn ang="0">
                    <a:pos x="0" y="477"/>
                  </a:cxn>
                  <a:cxn ang="0">
                    <a:pos x="0" y="0"/>
                  </a:cxn>
                  <a:cxn ang="0">
                    <a:pos x="34" y="34"/>
                  </a:cxn>
                  <a:cxn ang="0">
                    <a:pos x="442" y="34"/>
                  </a:cxn>
                  <a:cxn ang="0">
                    <a:pos x="442" y="443"/>
                  </a:cxn>
                  <a:cxn ang="0">
                    <a:pos x="34" y="443"/>
                  </a:cxn>
                  <a:cxn ang="0">
                    <a:pos x="34" y="34"/>
                  </a:cxn>
                  <a:cxn ang="0">
                    <a:pos x="0" y="0"/>
                  </a:cxn>
                </a:cxnLst>
                <a:rect l="0" t="0" r="r" b="b"/>
                <a:pathLst>
                  <a:path w="476" h="477">
                    <a:moveTo>
                      <a:pt x="0" y="0"/>
                    </a:moveTo>
                    <a:lnTo>
                      <a:pt x="476" y="0"/>
                    </a:lnTo>
                    <a:lnTo>
                      <a:pt x="476" y="477"/>
                    </a:lnTo>
                    <a:lnTo>
                      <a:pt x="0" y="477"/>
                    </a:lnTo>
                    <a:lnTo>
                      <a:pt x="0" y="0"/>
                    </a:lnTo>
                    <a:lnTo>
                      <a:pt x="34" y="34"/>
                    </a:lnTo>
                    <a:lnTo>
                      <a:pt x="442" y="34"/>
                    </a:lnTo>
                    <a:lnTo>
                      <a:pt x="442" y="443"/>
                    </a:lnTo>
                    <a:lnTo>
                      <a:pt x="34" y="443"/>
                    </a:lnTo>
                    <a:lnTo>
                      <a:pt x="34" y="34"/>
                    </a:lnTo>
                    <a:lnTo>
                      <a:pt x="0" y="0"/>
                    </a:lnTo>
                    <a:close/>
                  </a:path>
                </a:pathLst>
              </a:custGeom>
              <a:solidFill>
                <a:srgbClr val="424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12" name="Freeform 740"/>
              <p:cNvSpPr>
                <a:spLocks/>
              </p:cNvSpPr>
              <p:nvPr/>
            </p:nvSpPr>
            <p:spPr bwMode="auto">
              <a:xfrm>
                <a:off x="1747" y="1400"/>
                <a:ext cx="110" cy="111"/>
              </a:xfrm>
              <a:custGeom>
                <a:avLst/>
                <a:gdLst/>
                <a:ahLst/>
                <a:cxnLst>
                  <a:cxn ang="0">
                    <a:pos x="0" y="0"/>
                  </a:cxn>
                  <a:cxn ang="0">
                    <a:pos x="442" y="0"/>
                  </a:cxn>
                  <a:cxn ang="0">
                    <a:pos x="442" y="443"/>
                  </a:cxn>
                  <a:cxn ang="0">
                    <a:pos x="0" y="443"/>
                  </a:cxn>
                  <a:cxn ang="0">
                    <a:pos x="0" y="0"/>
                  </a:cxn>
                  <a:cxn ang="0">
                    <a:pos x="34" y="34"/>
                  </a:cxn>
                  <a:cxn ang="0">
                    <a:pos x="408" y="34"/>
                  </a:cxn>
                  <a:cxn ang="0">
                    <a:pos x="408" y="409"/>
                  </a:cxn>
                  <a:cxn ang="0">
                    <a:pos x="34" y="409"/>
                  </a:cxn>
                  <a:cxn ang="0">
                    <a:pos x="34" y="34"/>
                  </a:cxn>
                  <a:cxn ang="0">
                    <a:pos x="0" y="0"/>
                  </a:cxn>
                </a:cxnLst>
                <a:rect l="0" t="0" r="r" b="b"/>
                <a:pathLst>
                  <a:path w="442" h="443">
                    <a:moveTo>
                      <a:pt x="0" y="0"/>
                    </a:moveTo>
                    <a:lnTo>
                      <a:pt x="442" y="0"/>
                    </a:lnTo>
                    <a:lnTo>
                      <a:pt x="442" y="443"/>
                    </a:lnTo>
                    <a:lnTo>
                      <a:pt x="0" y="443"/>
                    </a:lnTo>
                    <a:lnTo>
                      <a:pt x="0" y="0"/>
                    </a:lnTo>
                    <a:lnTo>
                      <a:pt x="34" y="34"/>
                    </a:lnTo>
                    <a:lnTo>
                      <a:pt x="408" y="34"/>
                    </a:lnTo>
                    <a:lnTo>
                      <a:pt x="408" y="409"/>
                    </a:lnTo>
                    <a:lnTo>
                      <a:pt x="34" y="409"/>
                    </a:lnTo>
                    <a:lnTo>
                      <a:pt x="34" y="34"/>
                    </a:lnTo>
                    <a:lnTo>
                      <a:pt x="0" y="0"/>
                    </a:lnTo>
                    <a:close/>
                  </a:path>
                </a:pathLst>
              </a:custGeom>
              <a:solidFill>
                <a:srgbClr val="4145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13" name="Freeform 741"/>
              <p:cNvSpPr>
                <a:spLocks/>
              </p:cNvSpPr>
              <p:nvPr/>
            </p:nvSpPr>
            <p:spPr bwMode="auto">
              <a:xfrm>
                <a:off x="1751" y="1405"/>
                <a:ext cx="102" cy="102"/>
              </a:xfrm>
              <a:custGeom>
                <a:avLst/>
                <a:gdLst/>
                <a:ahLst/>
                <a:cxnLst>
                  <a:cxn ang="0">
                    <a:pos x="0" y="0"/>
                  </a:cxn>
                  <a:cxn ang="0">
                    <a:pos x="408" y="0"/>
                  </a:cxn>
                  <a:cxn ang="0">
                    <a:pos x="408" y="409"/>
                  </a:cxn>
                  <a:cxn ang="0">
                    <a:pos x="0" y="409"/>
                  </a:cxn>
                  <a:cxn ang="0">
                    <a:pos x="0" y="0"/>
                  </a:cxn>
                  <a:cxn ang="0">
                    <a:pos x="34" y="34"/>
                  </a:cxn>
                  <a:cxn ang="0">
                    <a:pos x="374" y="34"/>
                  </a:cxn>
                  <a:cxn ang="0">
                    <a:pos x="374" y="375"/>
                  </a:cxn>
                  <a:cxn ang="0">
                    <a:pos x="34" y="375"/>
                  </a:cxn>
                  <a:cxn ang="0">
                    <a:pos x="34" y="34"/>
                  </a:cxn>
                  <a:cxn ang="0">
                    <a:pos x="0" y="0"/>
                  </a:cxn>
                </a:cxnLst>
                <a:rect l="0" t="0" r="r" b="b"/>
                <a:pathLst>
                  <a:path w="408" h="409">
                    <a:moveTo>
                      <a:pt x="0" y="0"/>
                    </a:moveTo>
                    <a:lnTo>
                      <a:pt x="408" y="0"/>
                    </a:lnTo>
                    <a:lnTo>
                      <a:pt x="408" y="409"/>
                    </a:lnTo>
                    <a:lnTo>
                      <a:pt x="0" y="409"/>
                    </a:lnTo>
                    <a:lnTo>
                      <a:pt x="0" y="0"/>
                    </a:lnTo>
                    <a:lnTo>
                      <a:pt x="34" y="34"/>
                    </a:lnTo>
                    <a:lnTo>
                      <a:pt x="374" y="34"/>
                    </a:lnTo>
                    <a:lnTo>
                      <a:pt x="374" y="375"/>
                    </a:lnTo>
                    <a:lnTo>
                      <a:pt x="34" y="375"/>
                    </a:lnTo>
                    <a:lnTo>
                      <a:pt x="34" y="34"/>
                    </a:lnTo>
                    <a:lnTo>
                      <a:pt x="0" y="0"/>
                    </a:lnTo>
                    <a:close/>
                  </a:path>
                </a:pathLst>
              </a:custGeom>
              <a:solidFill>
                <a:srgbClr val="3F42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14" name="Freeform 742"/>
              <p:cNvSpPr>
                <a:spLocks/>
              </p:cNvSpPr>
              <p:nvPr/>
            </p:nvSpPr>
            <p:spPr bwMode="auto">
              <a:xfrm>
                <a:off x="1755" y="1409"/>
                <a:ext cx="94" cy="94"/>
              </a:xfrm>
              <a:custGeom>
                <a:avLst/>
                <a:gdLst/>
                <a:ahLst/>
                <a:cxnLst>
                  <a:cxn ang="0">
                    <a:pos x="0" y="0"/>
                  </a:cxn>
                  <a:cxn ang="0">
                    <a:pos x="374" y="0"/>
                  </a:cxn>
                  <a:cxn ang="0">
                    <a:pos x="374" y="375"/>
                  </a:cxn>
                  <a:cxn ang="0">
                    <a:pos x="0" y="375"/>
                  </a:cxn>
                  <a:cxn ang="0">
                    <a:pos x="0" y="0"/>
                  </a:cxn>
                  <a:cxn ang="0">
                    <a:pos x="34" y="34"/>
                  </a:cxn>
                  <a:cxn ang="0">
                    <a:pos x="340" y="34"/>
                  </a:cxn>
                  <a:cxn ang="0">
                    <a:pos x="340" y="341"/>
                  </a:cxn>
                  <a:cxn ang="0">
                    <a:pos x="34" y="341"/>
                  </a:cxn>
                  <a:cxn ang="0">
                    <a:pos x="34" y="34"/>
                  </a:cxn>
                  <a:cxn ang="0">
                    <a:pos x="0" y="0"/>
                  </a:cxn>
                </a:cxnLst>
                <a:rect l="0" t="0" r="r" b="b"/>
                <a:pathLst>
                  <a:path w="374" h="375">
                    <a:moveTo>
                      <a:pt x="0" y="0"/>
                    </a:moveTo>
                    <a:lnTo>
                      <a:pt x="374" y="0"/>
                    </a:lnTo>
                    <a:lnTo>
                      <a:pt x="374" y="375"/>
                    </a:lnTo>
                    <a:lnTo>
                      <a:pt x="0" y="375"/>
                    </a:lnTo>
                    <a:lnTo>
                      <a:pt x="0" y="0"/>
                    </a:lnTo>
                    <a:lnTo>
                      <a:pt x="34" y="34"/>
                    </a:lnTo>
                    <a:lnTo>
                      <a:pt x="340" y="34"/>
                    </a:lnTo>
                    <a:lnTo>
                      <a:pt x="340" y="341"/>
                    </a:lnTo>
                    <a:lnTo>
                      <a:pt x="34" y="341"/>
                    </a:lnTo>
                    <a:lnTo>
                      <a:pt x="34" y="34"/>
                    </a:lnTo>
                    <a:lnTo>
                      <a:pt x="0" y="0"/>
                    </a:lnTo>
                    <a:close/>
                  </a:path>
                </a:pathLst>
              </a:custGeom>
              <a:solidFill>
                <a:srgbClr val="3E3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15" name="Freeform 743"/>
              <p:cNvSpPr>
                <a:spLocks/>
              </p:cNvSpPr>
              <p:nvPr/>
            </p:nvSpPr>
            <p:spPr bwMode="auto">
              <a:xfrm>
                <a:off x="1760" y="1413"/>
                <a:ext cx="85" cy="86"/>
              </a:xfrm>
              <a:custGeom>
                <a:avLst/>
                <a:gdLst/>
                <a:ahLst/>
                <a:cxnLst>
                  <a:cxn ang="0">
                    <a:pos x="0" y="0"/>
                  </a:cxn>
                  <a:cxn ang="0">
                    <a:pos x="340" y="0"/>
                  </a:cxn>
                  <a:cxn ang="0">
                    <a:pos x="340" y="341"/>
                  </a:cxn>
                  <a:cxn ang="0">
                    <a:pos x="0" y="341"/>
                  </a:cxn>
                  <a:cxn ang="0">
                    <a:pos x="0" y="0"/>
                  </a:cxn>
                  <a:cxn ang="0">
                    <a:pos x="34" y="34"/>
                  </a:cxn>
                  <a:cxn ang="0">
                    <a:pos x="306" y="34"/>
                  </a:cxn>
                  <a:cxn ang="0">
                    <a:pos x="306" y="307"/>
                  </a:cxn>
                  <a:cxn ang="0">
                    <a:pos x="34" y="307"/>
                  </a:cxn>
                  <a:cxn ang="0">
                    <a:pos x="34" y="34"/>
                  </a:cxn>
                  <a:cxn ang="0">
                    <a:pos x="0" y="0"/>
                  </a:cxn>
                </a:cxnLst>
                <a:rect l="0" t="0" r="r" b="b"/>
                <a:pathLst>
                  <a:path w="340" h="341">
                    <a:moveTo>
                      <a:pt x="0" y="0"/>
                    </a:moveTo>
                    <a:lnTo>
                      <a:pt x="340" y="0"/>
                    </a:lnTo>
                    <a:lnTo>
                      <a:pt x="340" y="341"/>
                    </a:lnTo>
                    <a:lnTo>
                      <a:pt x="0" y="341"/>
                    </a:lnTo>
                    <a:lnTo>
                      <a:pt x="0" y="0"/>
                    </a:lnTo>
                    <a:lnTo>
                      <a:pt x="34" y="34"/>
                    </a:lnTo>
                    <a:lnTo>
                      <a:pt x="306" y="34"/>
                    </a:lnTo>
                    <a:lnTo>
                      <a:pt x="306" y="307"/>
                    </a:lnTo>
                    <a:lnTo>
                      <a:pt x="34" y="307"/>
                    </a:lnTo>
                    <a:lnTo>
                      <a:pt x="34" y="34"/>
                    </a:lnTo>
                    <a:lnTo>
                      <a:pt x="0" y="0"/>
                    </a:lnTo>
                    <a:close/>
                  </a:path>
                </a:pathLst>
              </a:custGeom>
              <a:solidFill>
                <a:srgbClr val="3C3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16" name="Freeform 744"/>
              <p:cNvSpPr>
                <a:spLocks/>
              </p:cNvSpPr>
              <p:nvPr/>
            </p:nvSpPr>
            <p:spPr bwMode="auto">
              <a:xfrm>
                <a:off x="1764" y="1417"/>
                <a:ext cx="76" cy="77"/>
              </a:xfrm>
              <a:custGeom>
                <a:avLst/>
                <a:gdLst/>
                <a:ahLst/>
                <a:cxnLst>
                  <a:cxn ang="0">
                    <a:pos x="0" y="0"/>
                  </a:cxn>
                  <a:cxn ang="0">
                    <a:pos x="306" y="0"/>
                  </a:cxn>
                  <a:cxn ang="0">
                    <a:pos x="306" y="307"/>
                  </a:cxn>
                  <a:cxn ang="0">
                    <a:pos x="0" y="307"/>
                  </a:cxn>
                  <a:cxn ang="0">
                    <a:pos x="0" y="0"/>
                  </a:cxn>
                  <a:cxn ang="0">
                    <a:pos x="34" y="34"/>
                  </a:cxn>
                  <a:cxn ang="0">
                    <a:pos x="272" y="34"/>
                  </a:cxn>
                  <a:cxn ang="0">
                    <a:pos x="272" y="272"/>
                  </a:cxn>
                  <a:cxn ang="0">
                    <a:pos x="34" y="272"/>
                  </a:cxn>
                  <a:cxn ang="0">
                    <a:pos x="34" y="34"/>
                  </a:cxn>
                  <a:cxn ang="0">
                    <a:pos x="0" y="0"/>
                  </a:cxn>
                </a:cxnLst>
                <a:rect l="0" t="0" r="r" b="b"/>
                <a:pathLst>
                  <a:path w="306" h="307">
                    <a:moveTo>
                      <a:pt x="0" y="0"/>
                    </a:moveTo>
                    <a:lnTo>
                      <a:pt x="306" y="0"/>
                    </a:lnTo>
                    <a:lnTo>
                      <a:pt x="306" y="307"/>
                    </a:lnTo>
                    <a:lnTo>
                      <a:pt x="0" y="307"/>
                    </a:lnTo>
                    <a:lnTo>
                      <a:pt x="0" y="0"/>
                    </a:lnTo>
                    <a:lnTo>
                      <a:pt x="34" y="34"/>
                    </a:lnTo>
                    <a:lnTo>
                      <a:pt x="272" y="34"/>
                    </a:lnTo>
                    <a:lnTo>
                      <a:pt x="272" y="272"/>
                    </a:lnTo>
                    <a:lnTo>
                      <a:pt x="34" y="272"/>
                    </a:lnTo>
                    <a:lnTo>
                      <a:pt x="34" y="34"/>
                    </a:lnTo>
                    <a:lnTo>
                      <a:pt x="0" y="0"/>
                    </a:lnTo>
                    <a:close/>
                  </a:path>
                </a:pathLst>
              </a:custGeom>
              <a:solidFill>
                <a:srgbClr val="393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17" name="Freeform 745"/>
              <p:cNvSpPr>
                <a:spLocks/>
              </p:cNvSpPr>
              <p:nvPr/>
            </p:nvSpPr>
            <p:spPr bwMode="auto">
              <a:xfrm>
                <a:off x="1768" y="1422"/>
                <a:ext cx="68" cy="68"/>
              </a:xfrm>
              <a:custGeom>
                <a:avLst/>
                <a:gdLst/>
                <a:ahLst/>
                <a:cxnLst>
                  <a:cxn ang="0">
                    <a:pos x="0" y="0"/>
                  </a:cxn>
                  <a:cxn ang="0">
                    <a:pos x="272" y="0"/>
                  </a:cxn>
                  <a:cxn ang="0">
                    <a:pos x="272" y="272"/>
                  </a:cxn>
                  <a:cxn ang="0">
                    <a:pos x="0" y="272"/>
                  </a:cxn>
                  <a:cxn ang="0">
                    <a:pos x="0" y="0"/>
                  </a:cxn>
                  <a:cxn ang="0">
                    <a:pos x="34" y="34"/>
                  </a:cxn>
                  <a:cxn ang="0">
                    <a:pos x="238" y="34"/>
                  </a:cxn>
                  <a:cxn ang="0">
                    <a:pos x="238" y="238"/>
                  </a:cxn>
                  <a:cxn ang="0">
                    <a:pos x="34" y="238"/>
                  </a:cxn>
                  <a:cxn ang="0">
                    <a:pos x="34" y="34"/>
                  </a:cxn>
                  <a:cxn ang="0">
                    <a:pos x="0" y="0"/>
                  </a:cxn>
                </a:cxnLst>
                <a:rect l="0" t="0" r="r" b="b"/>
                <a:pathLst>
                  <a:path w="272" h="272">
                    <a:moveTo>
                      <a:pt x="0" y="0"/>
                    </a:moveTo>
                    <a:lnTo>
                      <a:pt x="272" y="0"/>
                    </a:lnTo>
                    <a:lnTo>
                      <a:pt x="272" y="272"/>
                    </a:lnTo>
                    <a:lnTo>
                      <a:pt x="0" y="272"/>
                    </a:lnTo>
                    <a:lnTo>
                      <a:pt x="0" y="0"/>
                    </a:lnTo>
                    <a:lnTo>
                      <a:pt x="34" y="34"/>
                    </a:lnTo>
                    <a:lnTo>
                      <a:pt x="238" y="34"/>
                    </a:lnTo>
                    <a:lnTo>
                      <a:pt x="238" y="238"/>
                    </a:lnTo>
                    <a:lnTo>
                      <a:pt x="34" y="238"/>
                    </a:lnTo>
                    <a:lnTo>
                      <a:pt x="34" y="34"/>
                    </a:lnTo>
                    <a:lnTo>
                      <a:pt x="0" y="0"/>
                    </a:lnTo>
                    <a:close/>
                  </a:path>
                </a:pathLst>
              </a:custGeom>
              <a:solidFill>
                <a:srgbClr val="373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18" name="Freeform 746"/>
              <p:cNvSpPr>
                <a:spLocks/>
              </p:cNvSpPr>
              <p:nvPr/>
            </p:nvSpPr>
            <p:spPr bwMode="auto">
              <a:xfrm>
                <a:off x="1772" y="1426"/>
                <a:ext cx="60" cy="59"/>
              </a:xfrm>
              <a:custGeom>
                <a:avLst/>
                <a:gdLst/>
                <a:ahLst/>
                <a:cxnLst>
                  <a:cxn ang="0">
                    <a:pos x="0" y="0"/>
                  </a:cxn>
                  <a:cxn ang="0">
                    <a:pos x="238" y="0"/>
                  </a:cxn>
                  <a:cxn ang="0">
                    <a:pos x="238" y="238"/>
                  </a:cxn>
                  <a:cxn ang="0">
                    <a:pos x="0" y="238"/>
                  </a:cxn>
                  <a:cxn ang="0">
                    <a:pos x="0" y="0"/>
                  </a:cxn>
                  <a:cxn ang="0">
                    <a:pos x="34" y="34"/>
                  </a:cxn>
                  <a:cxn ang="0">
                    <a:pos x="204" y="34"/>
                  </a:cxn>
                  <a:cxn ang="0">
                    <a:pos x="204" y="204"/>
                  </a:cxn>
                  <a:cxn ang="0">
                    <a:pos x="34" y="204"/>
                  </a:cxn>
                  <a:cxn ang="0">
                    <a:pos x="34" y="34"/>
                  </a:cxn>
                  <a:cxn ang="0">
                    <a:pos x="0" y="0"/>
                  </a:cxn>
                </a:cxnLst>
                <a:rect l="0" t="0" r="r" b="b"/>
                <a:pathLst>
                  <a:path w="238" h="238">
                    <a:moveTo>
                      <a:pt x="0" y="0"/>
                    </a:moveTo>
                    <a:lnTo>
                      <a:pt x="238" y="0"/>
                    </a:lnTo>
                    <a:lnTo>
                      <a:pt x="238" y="238"/>
                    </a:lnTo>
                    <a:lnTo>
                      <a:pt x="0" y="238"/>
                    </a:lnTo>
                    <a:lnTo>
                      <a:pt x="0" y="0"/>
                    </a:lnTo>
                    <a:lnTo>
                      <a:pt x="34" y="34"/>
                    </a:lnTo>
                    <a:lnTo>
                      <a:pt x="204" y="34"/>
                    </a:lnTo>
                    <a:lnTo>
                      <a:pt x="204" y="204"/>
                    </a:lnTo>
                    <a:lnTo>
                      <a:pt x="34" y="204"/>
                    </a:lnTo>
                    <a:lnTo>
                      <a:pt x="34" y="34"/>
                    </a:lnTo>
                    <a:lnTo>
                      <a:pt x="0" y="0"/>
                    </a:lnTo>
                    <a:close/>
                  </a:path>
                </a:pathLst>
              </a:custGeom>
              <a:solidFill>
                <a:srgbClr val="363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19" name="Freeform 747"/>
              <p:cNvSpPr>
                <a:spLocks/>
              </p:cNvSpPr>
              <p:nvPr/>
            </p:nvSpPr>
            <p:spPr bwMode="auto">
              <a:xfrm>
                <a:off x="1777" y="1430"/>
                <a:ext cx="51" cy="51"/>
              </a:xfrm>
              <a:custGeom>
                <a:avLst/>
                <a:gdLst/>
                <a:ahLst/>
                <a:cxnLst>
                  <a:cxn ang="0">
                    <a:pos x="0" y="0"/>
                  </a:cxn>
                  <a:cxn ang="0">
                    <a:pos x="204" y="0"/>
                  </a:cxn>
                  <a:cxn ang="0">
                    <a:pos x="204" y="204"/>
                  </a:cxn>
                  <a:cxn ang="0">
                    <a:pos x="0" y="204"/>
                  </a:cxn>
                  <a:cxn ang="0">
                    <a:pos x="0" y="0"/>
                  </a:cxn>
                  <a:cxn ang="0">
                    <a:pos x="34" y="34"/>
                  </a:cxn>
                  <a:cxn ang="0">
                    <a:pos x="170" y="34"/>
                  </a:cxn>
                  <a:cxn ang="0">
                    <a:pos x="170" y="170"/>
                  </a:cxn>
                  <a:cxn ang="0">
                    <a:pos x="34" y="170"/>
                  </a:cxn>
                  <a:cxn ang="0">
                    <a:pos x="34" y="34"/>
                  </a:cxn>
                  <a:cxn ang="0">
                    <a:pos x="0" y="0"/>
                  </a:cxn>
                </a:cxnLst>
                <a:rect l="0" t="0" r="r" b="b"/>
                <a:pathLst>
                  <a:path w="204" h="204">
                    <a:moveTo>
                      <a:pt x="0" y="0"/>
                    </a:moveTo>
                    <a:lnTo>
                      <a:pt x="204" y="0"/>
                    </a:lnTo>
                    <a:lnTo>
                      <a:pt x="204" y="204"/>
                    </a:lnTo>
                    <a:lnTo>
                      <a:pt x="0" y="204"/>
                    </a:lnTo>
                    <a:lnTo>
                      <a:pt x="0" y="0"/>
                    </a:lnTo>
                    <a:lnTo>
                      <a:pt x="34" y="34"/>
                    </a:lnTo>
                    <a:lnTo>
                      <a:pt x="170" y="34"/>
                    </a:lnTo>
                    <a:lnTo>
                      <a:pt x="170" y="170"/>
                    </a:lnTo>
                    <a:lnTo>
                      <a:pt x="34" y="170"/>
                    </a:lnTo>
                    <a:lnTo>
                      <a:pt x="34" y="34"/>
                    </a:lnTo>
                    <a:lnTo>
                      <a:pt x="0" y="0"/>
                    </a:lnTo>
                    <a:close/>
                  </a:path>
                </a:pathLst>
              </a:custGeom>
              <a:solidFill>
                <a:srgbClr val="342D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20" name="Freeform 748"/>
              <p:cNvSpPr>
                <a:spLocks/>
              </p:cNvSpPr>
              <p:nvPr/>
            </p:nvSpPr>
            <p:spPr bwMode="auto">
              <a:xfrm>
                <a:off x="1781" y="1434"/>
                <a:ext cx="42" cy="43"/>
              </a:xfrm>
              <a:custGeom>
                <a:avLst/>
                <a:gdLst/>
                <a:ahLst/>
                <a:cxnLst>
                  <a:cxn ang="0">
                    <a:pos x="0" y="0"/>
                  </a:cxn>
                  <a:cxn ang="0">
                    <a:pos x="170" y="0"/>
                  </a:cxn>
                  <a:cxn ang="0">
                    <a:pos x="170" y="170"/>
                  </a:cxn>
                  <a:cxn ang="0">
                    <a:pos x="0" y="170"/>
                  </a:cxn>
                  <a:cxn ang="0">
                    <a:pos x="0" y="0"/>
                  </a:cxn>
                  <a:cxn ang="0">
                    <a:pos x="34" y="34"/>
                  </a:cxn>
                  <a:cxn ang="0">
                    <a:pos x="136" y="34"/>
                  </a:cxn>
                  <a:cxn ang="0">
                    <a:pos x="136" y="136"/>
                  </a:cxn>
                  <a:cxn ang="0">
                    <a:pos x="34" y="136"/>
                  </a:cxn>
                  <a:cxn ang="0">
                    <a:pos x="34" y="34"/>
                  </a:cxn>
                  <a:cxn ang="0">
                    <a:pos x="0" y="0"/>
                  </a:cxn>
                </a:cxnLst>
                <a:rect l="0" t="0" r="r" b="b"/>
                <a:pathLst>
                  <a:path w="170" h="170">
                    <a:moveTo>
                      <a:pt x="0" y="0"/>
                    </a:moveTo>
                    <a:lnTo>
                      <a:pt x="170" y="0"/>
                    </a:lnTo>
                    <a:lnTo>
                      <a:pt x="170" y="170"/>
                    </a:lnTo>
                    <a:lnTo>
                      <a:pt x="0" y="170"/>
                    </a:lnTo>
                    <a:lnTo>
                      <a:pt x="0" y="0"/>
                    </a:lnTo>
                    <a:lnTo>
                      <a:pt x="34" y="34"/>
                    </a:lnTo>
                    <a:lnTo>
                      <a:pt x="136" y="34"/>
                    </a:lnTo>
                    <a:lnTo>
                      <a:pt x="136" y="136"/>
                    </a:lnTo>
                    <a:lnTo>
                      <a:pt x="34" y="136"/>
                    </a:lnTo>
                    <a:lnTo>
                      <a:pt x="34" y="34"/>
                    </a:lnTo>
                    <a:lnTo>
                      <a:pt x="0" y="0"/>
                    </a:lnTo>
                    <a:close/>
                  </a:path>
                </a:pathLst>
              </a:custGeom>
              <a:solidFill>
                <a:srgbClr val="3328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21" name="Freeform 749"/>
              <p:cNvSpPr>
                <a:spLocks/>
              </p:cNvSpPr>
              <p:nvPr/>
            </p:nvSpPr>
            <p:spPr bwMode="auto">
              <a:xfrm>
                <a:off x="1785" y="1439"/>
                <a:ext cx="34" cy="34"/>
              </a:xfrm>
              <a:custGeom>
                <a:avLst/>
                <a:gdLst/>
                <a:ahLst/>
                <a:cxnLst>
                  <a:cxn ang="0">
                    <a:pos x="0" y="0"/>
                  </a:cxn>
                  <a:cxn ang="0">
                    <a:pos x="136" y="0"/>
                  </a:cxn>
                  <a:cxn ang="0">
                    <a:pos x="136" y="136"/>
                  </a:cxn>
                  <a:cxn ang="0">
                    <a:pos x="0" y="136"/>
                  </a:cxn>
                  <a:cxn ang="0">
                    <a:pos x="0" y="0"/>
                  </a:cxn>
                  <a:cxn ang="0">
                    <a:pos x="34" y="34"/>
                  </a:cxn>
                  <a:cxn ang="0">
                    <a:pos x="102" y="34"/>
                  </a:cxn>
                  <a:cxn ang="0">
                    <a:pos x="102" y="102"/>
                  </a:cxn>
                  <a:cxn ang="0">
                    <a:pos x="34" y="102"/>
                  </a:cxn>
                  <a:cxn ang="0">
                    <a:pos x="34" y="34"/>
                  </a:cxn>
                  <a:cxn ang="0">
                    <a:pos x="0" y="0"/>
                  </a:cxn>
                </a:cxnLst>
                <a:rect l="0" t="0" r="r" b="b"/>
                <a:pathLst>
                  <a:path w="136" h="136">
                    <a:moveTo>
                      <a:pt x="0" y="0"/>
                    </a:moveTo>
                    <a:lnTo>
                      <a:pt x="136" y="0"/>
                    </a:lnTo>
                    <a:lnTo>
                      <a:pt x="136" y="136"/>
                    </a:lnTo>
                    <a:lnTo>
                      <a:pt x="0" y="136"/>
                    </a:lnTo>
                    <a:lnTo>
                      <a:pt x="0" y="0"/>
                    </a:lnTo>
                    <a:lnTo>
                      <a:pt x="34" y="34"/>
                    </a:lnTo>
                    <a:lnTo>
                      <a:pt x="102" y="34"/>
                    </a:lnTo>
                    <a:lnTo>
                      <a:pt x="102" y="102"/>
                    </a:lnTo>
                    <a:lnTo>
                      <a:pt x="34" y="102"/>
                    </a:lnTo>
                    <a:lnTo>
                      <a:pt x="34" y="34"/>
                    </a:lnTo>
                    <a:lnTo>
                      <a:pt x="0" y="0"/>
                    </a:lnTo>
                    <a:close/>
                  </a:path>
                </a:pathLst>
              </a:custGeom>
              <a:solidFill>
                <a:srgbClr val="3124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22" name="Freeform 750"/>
              <p:cNvSpPr>
                <a:spLocks/>
              </p:cNvSpPr>
              <p:nvPr/>
            </p:nvSpPr>
            <p:spPr bwMode="auto">
              <a:xfrm>
                <a:off x="1789" y="1443"/>
                <a:ext cx="26" cy="25"/>
              </a:xfrm>
              <a:custGeom>
                <a:avLst/>
                <a:gdLst/>
                <a:ahLst/>
                <a:cxnLst>
                  <a:cxn ang="0">
                    <a:pos x="0" y="0"/>
                  </a:cxn>
                  <a:cxn ang="0">
                    <a:pos x="102" y="0"/>
                  </a:cxn>
                  <a:cxn ang="0">
                    <a:pos x="102" y="102"/>
                  </a:cxn>
                  <a:cxn ang="0">
                    <a:pos x="0" y="102"/>
                  </a:cxn>
                  <a:cxn ang="0">
                    <a:pos x="0" y="0"/>
                  </a:cxn>
                  <a:cxn ang="0">
                    <a:pos x="34" y="34"/>
                  </a:cxn>
                  <a:cxn ang="0">
                    <a:pos x="68" y="34"/>
                  </a:cxn>
                  <a:cxn ang="0">
                    <a:pos x="68" y="68"/>
                  </a:cxn>
                  <a:cxn ang="0">
                    <a:pos x="34" y="68"/>
                  </a:cxn>
                  <a:cxn ang="0">
                    <a:pos x="34" y="34"/>
                  </a:cxn>
                  <a:cxn ang="0">
                    <a:pos x="0" y="0"/>
                  </a:cxn>
                </a:cxnLst>
                <a:rect l="0" t="0" r="r" b="b"/>
                <a:pathLst>
                  <a:path w="102" h="102">
                    <a:moveTo>
                      <a:pt x="0" y="0"/>
                    </a:moveTo>
                    <a:lnTo>
                      <a:pt x="102" y="0"/>
                    </a:lnTo>
                    <a:lnTo>
                      <a:pt x="102" y="102"/>
                    </a:lnTo>
                    <a:lnTo>
                      <a:pt x="0" y="102"/>
                    </a:lnTo>
                    <a:lnTo>
                      <a:pt x="0" y="0"/>
                    </a:lnTo>
                    <a:lnTo>
                      <a:pt x="34" y="34"/>
                    </a:lnTo>
                    <a:lnTo>
                      <a:pt x="68" y="34"/>
                    </a:lnTo>
                    <a:lnTo>
                      <a:pt x="68" y="68"/>
                    </a:lnTo>
                    <a:lnTo>
                      <a:pt x="34" y="68"/>
                    </a:lnTo>
                    <a:lnTo>
                      <a:pt x="34" y="34"/>
                    </a:lnTo>
                    <a:lnTo>
                      <a:pt x="0" y="0"/>
                    </a:lnTo>
                    <a:close/>
                  </a:path>
                </a:pathLst>
              </a:custGeom>
              <a:solidFill>
                <a:srgbClr val="2F20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23" name="Freeform 751"/>
              <p:cNvSpPr>
                <a:spLocks/>
              </p:cNvSpPr>
              <p:nvPr/>
            </p:nvSpPr>
            <p:spPr bwMode="auto">
              <a:xfrm>
                <a:off x="1794" y="1447"/>
                <a:ext cx="17" cy="17"/>
              </a:xfrm>
              <a:custGeom>
                <a:avLst/>
                <a:gdLst/>
                <a:ahLst/>
                <a:cxnLst>
                  <a:cxn ang="0">
                    <a:pos x="0" y="0"/>
                  </a:cxn>
                  <a:cxn ang="0">
                    <a:pos x="68" y="0"/>
                  </a:cxn>
                  <a:cxn ang="0">
                    <a:pos x="68" y="68"/>
                  </a:cxn>
                  <a:cxn ang="0">
                    <a:pos x="0" y="68"/>
                  </a:cxn>
                  <a:cxn ang="0">
                    <a:pos x="0" y="0"/>
                  </a:cxn>
                  <a:cxn ang="0">
                    <a:pos x="34" y="34"/>
                  </a:cxn>
                  <a:cxn ang="0">
                    <a:pos x="34" y="34"/>
                  </a:cxn>
                  <a:cxn ang="0">
                    <a:pos x="34" y="34"/>
                  </a:cxn>
                  <a:cxn ang="0">
                    <a:pos x="34" y="34"/>
                  </a:cxn>
                  <a:cxn ang="0">
                    <a:pos x="34" y="34"/>
                  </a:cxn>
                  <a:cxn ang="0">
                    <a:pos x="0" y="0"/>
                  </a:cxn>
                </a:cxnLst>
                <a:rect l="0" t="0" r="r" b="b"/>
                <a:pathLst>
                  <a:path w="68" h="68">
                    <a:moveTo>
                      <a:pt x="0" y="0"/>
                    </a:moveTo>
                    <a:lnTo>
                      <a:pt x="68" y="0"/>
                    </a:lnTo>
                    <a:lnTo>
                      <a:pt x="68" y="68"/>
                    </a:lnTo>
                    <a:lnTo>
                      <a:pt x="0" y="68"/>
                    </a:lnTo>
                    <a:lnTo>
                      <a:pt x="0" y="0"/>
                    </a:lnTo>
                    <a:lnTo>
                      <a:pt x="34" y="34"/>
                    </a:lnTo>
                    <a:lnTo>
                      <a:pt x="34" y="34"/>
                    </a:lnTo>
                    <a:lnTo>
                      <a:pt x="34" y="34"/>
                    </a:lnTo>
                    <a:lnTo>
                      <a:pt x="34" y="34"/>
                    </a:lnTo>
                    <a:lnTo>
                      <a:pt x="34" y="34"/>
                    </a:lnTo>
                    <a:lnTo>
                      <a:pt x="0" y="0"/>
                    </a:lnTo>
                    <a:close/>
                  </a:path>
                </a:pathLst>
              </a:custGeom>
              <a:solidFill>
                <a:srgbClr val="2C1C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24" name="Rectangle 752"/>
              <p:cNvSpPr>
                <a:spLocks noChangeArrowheads="1"/>
              </p:cNvSpPr>
              <p:nvPr/>
            </p:nvSpPr>
            <p:spPr bwMode="auto">
              <a:xfrm>
                <a:off x="1798" y="1451"/>
                <a:ext cx="8" cy="9"/>
              </a:xfrm>
              <a:prstGeom prst="rect">
                <a:avLst/>
              </a:prstGeom>
              <a:solidFill>
                <a:srgbClr val="28166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25" name="Rectangle 753"/>
              <p:cNvSpPr>
                <a:spLocks noChangeArrowheads="1"/>
              </p:cNvSpPr>
              <p:nvPr/>
            </p:nvSpPr>
            <p:spPr bwMode="auto">
              <a:xfrm>
                <a:off x="1684" y="1243"/>
                <a:ext cx="236" cy="426"/>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26" name="Rectangle 754"/>
              <p:cNvSpPr>
                <a:spLocks noChangeArrowheads="1"/>
              </p:cNvSpPr>
              <p:nvPr/>
            </p:nvSpPr>
            <p:spPr bwMode="auto">
              <a:xfrm>
                <a:off x="1712" y="1400"/>
                <a:ext cx="246" cy="1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200" b="1" dirty="0" smtClean="0">
                    <a:solidFill>
                      <a:srgbClr val="FFFFFF"/>
                    </a:solidFill>
                    <a:latin typeface="Arial" pitchFamily="34" charset="0"/>
                  </a:rPr>
                  <a:t>16:1</a:t>
                </a:r>
                <a:endParaRPr lang="en-US" dirty="0" smtClean="0">
                  <a:solidFill>
                    <a:prstClr val="black"/>
                  </a:solidFill>
                  <a:latin typeface="Arial" pitchFamily="34" charset="0"/>
                </a:endParaRPr>
              </a:p>
            </p:txBody>
          </p:sp>
          <p:sp>
            <p:nvSpPr>
              <p:cNvPr id="3827" name="Freeform 755"/>
              <p:cNvSpPr>
                <a:spLocks/>
              </p:cNvSpPr>
              <p:nvPr/>
            </p:nvSpPr>
            <p:spPr bwMode="auto">
              <a:xfrm>
                <a:off x="4687" y="1764"/>
                <a:ext cx="197" cy="83"/>
              </a:xfrm>
              <a:custGeom>
                <a:avLst/>
                <a:gdLst/>
                <a:ahLst/>
                <a:cxnLst>
                  <a:cxn ang="0">
                    <a:pos x="663" y="0"/>
                  </a:cxn>
                  <a:cxn ang="0">
                    <a:pos x="688" y="3"/>
                  </a:cxn>
                  <a:cxn ang="0">
                    <a:pos x="711" y="9"/>
                  </a:cxn>
                  <a:cxn ang="0">
                    <a:pos x="733" y="21"/>
                  </a:cxn>
                  <a:cxn ang="0">
                    <a:pos x="752" y="37"/>
                  </a:cxn>
                  <a:cxn ang="0">
                    <a:pos x="767" y="55"/>
                  </a:cxn>
                  <a:cxn ang="0">
                    <a:pos x="779" y="77"/>
                  </a:cxn>
                  <a:cxn ang="0">
                    <a:pos x="786" y="101"/>
                  </a:cxn>
                  <a:cxn ang="0">
                    <a:pos x="788" y="125"/>
                  </a:cxn>
                  <a:cxn ang="0">
                    <a:pos x="788" y="221"/>
                  </a:cxn>
                  <a:cxn ang="0">
                    <a:pos x="783" y="246"/>
                  </a:cxn>
                  <a:cxn ang="0">
                    <a:pos x="774" y="268"/>
                  </a:cxn>
                  <a:cxn ang="0">
                    <a:pos x="759" y="289"/>
                  </a:cxn>
                  <a:cxn ang="0">
                    <a:pos x="742" y="306"/>
                  </a:cxn>
                  <a:cxn ang="0">
                    <a:pos x="723" y="319"/>
                  </a:cxn>
                  <a:cxn ang="0">
                    <a:pos x="701" y="328"/>
                  </a:cxn>
                  <a:cxn ang="0">
                    <a:pos x="676" y="333"/>
                  </a:cxn>
                  <a:cxn ang="0">
                    <a:pos x="125" y="335"/>
                  </a:cxn>
                  <a:cxn ang="0">
                    <a:pos x="100" y="332"/>
                  </a:cxn>
                  <a:cxn ang="0">
                    <a:pos x="77" y="324"/>
                  </a:cxn>
                  <a:cxn ang="0">
                    <a:pos x="54" y="312"/>
                  </a:cxn>
                  <a:cxn ang="0">
                    <a:pos x="36" y="298"/>
                  </a:cxn>
                  <a:cxn ang="0">
                    <a:pos x="20" y="278"/>
                  </a:cxn>
                  <a:cxn ang="0">
                    <a:pos x="9" y="258"/>
                  </a:cxn>
                  <a:cxn ang="0">
                    <a:pos x="2" y="234"/>
                  </a:cxn>
                  <a:cxn ang="0">
                    <a:pos x="0" y="209"/>
                  </a:cxn>
                  <a:cxn ang="0">
                    <a:pos x="0" y="112"/>
                  </a:cxn>
                  <a:cxn ang="0">
                    <a:pos x="5" y="88"/>
                  </a:cxn>
                  <a:cxn ang="0">
                    <a:pos x="15" y="65"/>
                  </a:cxn>
                  <a:cxn ang="0">
                    <a:pos x="28" y="46"/>
                  </a:cxn>
                  <a:cxn ang="0">
                    <a:pos x="45" y="29"/>
                  </a:cxn>
                  <a:cxn ang="0">
                    <a:pos x="65" y="14"/>
                  </a:cxn>
                  <a:cxn ang="0">
                    <a:pos x="87" y="5"/>
                  </a:cxn>
                  <a:cxn ang="0">
                    <a:pos x="112" y="0"/>
                  </a:cxn>
                </a:cxnLst>
                <a:rect l="0" t="0" r="r" b="b"/>
                <a:pathLst>
                  <a:path w="788" h="335">
                    <a:moveTo>
                      <a:pt x="125" y="0"/>
                    </a:moveTo>
                    <a:lnTo>
                      <a:pt x="663" y="0"/>
                    </a:lnTo>
                    <a:lnTo>
                      <a:pt x="676" y="0"/>
                    </a:lnTo>
                    <a:lnTo>
                      <a:pt x="688" y="3"/>
                    </a:lnTo>
                    <a:lnTo>
                      <a:pt x="701" y="5"/>
                    </a:lnTo>
                    <a:lnTo>
                      <a:pt x="711" y="9"/>
                    </a:lnTo>
                    <a:lnTo>
                      <a:pt x="723" y="14"/>
                    </a:lnTo>
                    <a:lnTo>
                      <a:pt x="733" y="21"/>
                    </a:lnTo>
                    <a:lnTo>
                      <a:pt x="742" y="29"/>
                    </a:lnTo>
                    <a:lnTo>
                      <a:pt x="752" y="37"/>
                    </a:lnTo>
                    <a:lnTo>
                      <a:pt x="759" y="46"/>
                    </a:lnTo>
                    <a:lnTo>
                      <a:pt x="767" y="55"/>
                    </a:lnTo>
                    <a:lnTo>
                      <a:pt x="774" y="65"/>
                    </a:lnTo>
                    <a:lnTo>
                      <a:pt x="779" y="77"/>
                    </a:lnTo>
                    <a:lnTo>
                      <a:pt x="783" y="88"/>
                    </a:lnTo>
                    <a:lnTo>
                      <a:pt x="786" y="101"/>
                    </a:lnTo>
                    <a:lnTo>
                      <a:pt x="788" y="112"/>
                    </a:lnTo>
                    <a:lnTo>
                      <a:pt x="788" y="125"/>
                    </a:lnTo>
                    <a:lnTo>
                      <a:pt x="788" y="209"/>
                    </a:lnTo>
                    <a:lnTo>
                      <a:pt x="788" y="221"/>
                    </a:lnTo>
                    <a:lnTo>
                      <a:pt x="786" y="234"/>
                    </a:lnTo>
                    <a:lnTo>
                      <a:pt x="783" y="246"/>
                    </a:lnTo>
                    <a:lnTo>
                      <a:pt x="779" y="258"/>
                    </a:lnTo>
                    <a:lnTo>
                      <a:pt x="774" y="268"/>
                    </a:lnTo>
                    <a:lnTo>
                      <a:pt x="767" y="278"/>
                    </a:lnTo>
                    <a:lnTo>
                      <a:pt x="759" y="289"/>
                    </a:lnTo>
                    <a:lnTo>
                      <a:pt x="752" y="298"/>
                    </a:lnTo>
                    <a:lnTo>
                      <a:pt x="742" y="306"/>
                    </a:lnTo>
                    <a:lnTo>
                      <a:pt x="733" y="312"/>
                    </a:lnTo>
                    <a:lnTo>
                      <a:pt x="723" y="319"/>
                    </a:lnTo>
                    <a:lnTo>
                      <a:pt x="711" y="324"/>
                    </a:lnTo>
                    <a:lnTo>
                      <a:pt x="701" y="328"/>
                    </a:lnTo>
                    <a:lnTo>
                      <a:pt x="688" y="332"/>
                    </a:lnTo>
                    <a:lnTo>
                      <a:pt x="676" y="333"/>
                    </a:lnTo>
                    <a:lnTo>
                      <a:pt x="663" y="335"/>
                    </a:lnTo>
                    <a:lnTo>
                      <a:pt x="125" y="335"/>
                    </a:lnTo>
                    <a:lnTo>
                      <a:pt x="112" y="333"/>
                    </a:lnTo>
                    <a:lnTo>
                      <a:pt x="100" y="332"/>
                    </a:lnTo>
                    <a:lnTo>
                      <a:pt x="87" y="328"/>
                    </a:lnTo>
                    <a:lnTo>
                      <a:pt x="77" y="324"/>
                    </a:lnTo>
                    <a:lnTo>
                      <a:pt x="65" y="319"/>
                    </a:lnTo>
                    <a:lnTo>
                      <a:pt x="54" y="312"/>
                    </a:lnTo>
                    <a:lnTo>
                      <a:pt x="45" y="306"/>
                    </a:lnTo>
                    <a:lnTo>
                      <a:pt x="36" y="298"/>
                    </a:lnTo>
                    <a:lnTo>
                      <a:pt x="28" y="289"/>
                    </a:lnTo>
                    <a:lnTo>
                      <a:pt x="20" y="278"/>
                    </a:lnTo>
                    <a:lnTo>
                      <a:pt x="15" y="268"/>
                    </a:lnTo>
                    <a:lnTo>
                      <a:pt x="9" y="258"/>
                    </a:lnTo>
                    <a:lnTo>
                      <a:pt x="5" y="246"/>
                    </a:lnTo>
                    <a:lnTo>
                      <a:pt x="2" y="234"/>
                    </a:lnTo>
                    <a:lnTo>
                      <a:pt x="0" y="221"/>
                    </a:lnTo>
                    <a:lnTo>
                      <a:pt x="0" y="209"/>
                    </a:lnTo>
                    <a:lnTo>
                      <a:pt x="0" y="125"/>
                    </a:lnTo>
                    <a:lnTo>
                      <a:pt x="0" y="112"/>
                    </a:lnTo>
                    <a:lnTo>
                      <a:pt x="2" y="101"/>
                    </a:lnTo>
                    <a:lnTo>
                      <a:pt x="5" y="88"/>
                    </a:lnTo>
                    <a:lnTo>
                      <a:pt x="9" y="77"/>
                    </a:lnTo>
                    <a:lnTo>
                      <a:pt x="15" y="65"/>
                    </a:lnTo>
                    <a:lnTo>
                      <a:pt x="20" y="55"/>
                    </a:lnTo>
                    <a:lnTo>
                      <a:pt x="28" y="46"/>
                    </a:lnTo>
                    <a:lnTo>
                      <a:pt x="36" y="37"/>
                    </a:lnTo>
                    <a:lnTo>
                      <a:pt x="45" y="29"/>
                    </a:lnTo>
                    <a:lnTo>
                      <a:pt x="54" y="21"/>
                    </a:lnTo>
                    <a:lnTo>
                      <a:pt x="65" y="14"/>
                    </a:lnTo>
                    <a:lnTo>
                      <a:pt x="77" y="9"/>
                    </a:lnTo>
                    <a:lnTo>
                      <a:pt x="87" y="5"/>
                    </a:lnTo>
                    <a:lnTo>
                      <a:pt x="100" y="3"/>
                    </a:lnTo>
                    <a:lnTo>
                      <a:pt x="112" y="0"/>
                    </a:lnTo>
                    <a:lnTo>
                      <a:pt x="125" y="0"/>
                    </a:lnTo>
                    <a:close/>
                  </a:path>
                </a:pathLst>
              </a:custGeom>
              <a:solidFill>
                <a:srgbClr val="00923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28" name="Freeform 756"/>
              <p:cNvSpPr>
                <a:spLocks/>
              </p:cNvSpPr>
              <p:nvPr/>
            </p:nvSpPr>
            <p:spPr bwMode="auto">
              <a:xfrm>
                <a:off x="4687" y="1764"/>
                <a:ext cx="197" cy="83"/>
              </a:xfrm>
              <a:custGeom>
                <a:avLst/>
                <a:gdLst/>
                <a:ahLst/>
                <a:cxnLst>
                  <a:cxn ang="0">
                    <a:pos x="663" y="0"/>
                  </a:cxn>
                  <a:cxn ang="0">
                    <a:pos x="688" y="3"/>
                  </a:cxn>
                  <a:cxn ang="0">
                    <a:pos x="711" y="9"/>
                  </a:cxn>
                  <a:cxn ang="0">
                    <a:pos x="733" y="21"/>
                  </a:cxn>
                  <a:cxn ang="0">
                    <a:pos x="752" y="37"/>
                  </a:cxn>
                  <a:cxn ang="0">
                    <a:pos x="767" y="55"/>
                  </a:cxn>
                  <a:cxn ang="0">
                    <a:pos x="779" y="77"/>
                  </a:cxn>
                  <a:cxn ang="0">
                    <a:pos x="786" y="101"/>
                  </a:cxn>
                  <a:cxn ang="0">
                    <a:pos x="788" y="125"/>
                  </a:cxn>
                  <a:cxn ang="0">
                    <a:pos x="788" y="221"/>
                  </a:cxn>
                  <a:cxn ang="0">
                    <a:pos x="783" y="246"/>
                  </a:cxn>
                  <a:cxn ang="0">
                    <a:pos x="774" y="268"/>
                  </a:cxn>
                  <a:cxn ang="0">
                    <a:pos x="759" y="289"/>
                  </a:cxn>
                  <a:cxn ang="0">
                    <a:pos x="742" y="306"/>
                  </a:cxn>
                  <a:cxn ang="0">
                    <a:pos x="723" y="319"/>
                  </a:cxn>
                  <a:cxn ang="0">
                    <a:pos x="701" y="328"/>
                  </a:cxn>
                  <a:cxn ang="0">
                    <a:pos x="676" y="333"/>
                  </a:cxn>
                  <a:cxn ang="0">
                    <a:pos x="125" y="335"/>
                  </a:cxn>
                  <a:cxn ang="0">
                    <a:pos x="100" y="332"/>
                  </a:cxn>
                  <a:cxn ang="0">
                    <a:pos x="77" y="324"/>
                  </a:cxn>
                  <a:cxn ang="0">
                    <a:pos x="54" y="312"/>
                  </a:cxn>
                  <a:cxn ang="0">
                    <a:pos x="36" y="298"/>
                  </a:cxn>
                  <a:cxn ang="0">
                    <a:pos x="20" y="278"/>
                  </a:cxn>
                  <a:cxn ang="0">
                    <a:pos x="9" y="258"/>
                  </a:cxn>
                  <a:cxn ang="0">
                    <a:pos x="2" y="234"/>
                  </a:cxn>
                  <a:cxn ang="0">
                    <a:pos x="0" y="209"/>
                  </a:cxn>
                  <a:cxn ang="0">
                    <a:pos x="0" y="112"/>
                  </a:cxn>
                  <a:cxn ang="0">
                    <a:pos x="5" y="88"/>
                  </a:cxn>
                  <a:cxn ang="0">
                    <a:pos x="15" y="65"/>
                  </a:cxn>
                  <a:cxn ang="0">
                    <a:pos x="28" y="46"/>
                  </a:cxn>
                  <a:cxn ang="0">
                    <a:pos x="45" y="29"/>
                  </a:cxn>
                  <a:cxn ang="0">
                    <a:pos x="65" y="14"/>
                  </a:cxn>
                  <a:cxn ang="0">
                    <a:pos x="87" y="5"/>
                  </a:cxn>
                  <a:cxn ang="0">
                    <a:pos x="112" y="0"/>
                  </a:cxn>
                </a:cxnLst>
                <a:rect l="0" t="0" r="r" b="b"/>
                <a:pathLst>
                  <a:path w="788" h="335">
                    <a:moveTo>
                      <a:pt x="125" y="0"/>
                    </a:moveTo>
                    <a:lnTo>
                      <a:pt x="663" y="0"/>
                    </a:lnTo>
                    <a:lnTo>
                      <a:pt x="676" y="0"/>
                    </a:lnTo>
                    <a:lnTo>
                      <a:pt x="688" y="3"/>
                    </a:lnTo>
                    <a:lnTo>
                      <a:pt x="701" y="5"/>
                    </a:lnTo>
                    <a:lnTo>
                      <a:pt x="711" y="9"/>
                    </a:lnTo>
                    <a:lnTo>
                      <a:pt x="723" y="14"/>
                    </a:lnTo>
                    <a:lnTo>
                      <a:pt x="733" y="21"/>
                    </a:lnTo>
                    <a:lnTo>
                      <a:pt x="742" y="29"/>
                    </a:lnTo>
                    <a:lnTo>
                      <a:pt x="752" y="37"/>
                    </a:lnTo>
                    <a:lnTo>
                      <a:pt x="759" y="46"/>
                    </a:lnTo>
                    <a:lnTo>
                      <a:pt x="767" y="55"/>
                    </a:lnTo>
                    <a:lnTo>
                      <a:pt x="774" y="65"/>
                    </a:lnTo>
                    <a:lnTo>
                      <a:pt x="779" y="77"/>
                    </a:lnTo>
                    <a:lnTo>
                      <a:pt x="783" y="88"/>
                    </a:lnTo>
                    <a:lnTo>
                      <a:pt x="786" y="101"/>
                    </a:lnTo>
                    <a:lnTo>
                      <a:pt x="788" y="112"/>
                    </a:lnTo>
                    <a:lnTo>
                      <a:pt x="788" y="125"/>
                    </a:lnTo>
                    <a:lnTo>
                      <a:pt x="788" y="209"/>
                    </a:lnTo>
                    <a:lnTo>
                      <a:pt x="788" y="221"/>
                    </a:lnTo>
                    <a:lnTo>
                      <a:pt x="786" y="234"/>
                    </a:lnTo>
                    <a:lnTo>
                      <a:pt x="783" y="246"/>
                    </a:lnTo>
                    <a:lnTo>
                      <a:pt x="779" y="258"/>
                    </a:lnTo>
                    <a:lnTo>
                      <a:pt x="774" y="268"/>
                    </a:lnTo>
                    <a:lnTo>
                      <a:pt x="767" y="278"/>
                    </a:lnTo>
                    <a:lnTo>
                      <a:pt x="759" y="289"/>
                    </a:lnTo>
                    <a:lnTo>
                      <a:pt x="752" y="298"/>
                    </a:lnTo>
                    <a:lnTo>
                      <a:pt x="742" y="306"/>
                    </a:lnTo>
                    <a:lnTo>
                      <a:pt x="733" y="312"/>
                    </a:lnTo>
                    <a:lnTo>
                      <a:pt x="723" y="319"/>
                    </a:lnTo>
                    <a:lnTo>
                      <a:pt x="711" y="324"/>
                    </a:lnTo>
                    <a:lnTo>
                      <a:pt x="701" y="328"/>
                    </a:lnTo>
                    <a:lnTo>
                      <a:pt x="688" y="332"/>
                    </a:lnTo>
                    <a:lnTo>
                      <a:pt x="676" y="333"/>
                    </a:lnTo>
                    <a:lnTo>
                      <a:pt x="663" y="335"/>
                    </a:lnTo>
                    <a:lnTo>
                      <a:pt x="125" y="335"/>
                    </a:lnTo>
                    <a:lnTo>
                      <a:pt x="112" y="333"/>
                    </a:lnTo>
                    <a:lnTo>
                      <a:pt x="100" y="332"/>
                    </a:lnTo>
                    <a:lnTo>
                      <a:pt x="87" y="328"/>
                    </a:lnTo>
                    <a:lnTo>
                      <a:pt x="77" y="324"/>
                    </a:lnTo>
                    <a:lnTo>
                      <a:pt x="65" y="319"/>
                    </a:lnTo>
                    <a:lnTo>
                      <a:pt x="54" y="312"/>
                    </a:lnTo>
                    <a:lnTo>
                      <a:pt x="45" y="306"/>
                    </a:lnTo>
                    <a:lnTo>
                      <a:pt x="36" y="298"/>
                    </a:lnTo>
                    <a:lnTo>
                      <a:pt x="28" y="289"/>
                    </a:lnTo>
                    <a:lnTo>
                      <a:pt x="20" y="278"/>
                    </a:lnTo>
                    <a:lnTo>
                      <a:pt x="15" y="268"/>
                    </a:lnTo>
                    <a:lnTo>
                      <a:pt x="9" y="258"/>
                    </a:lnTo>
                    <a:lnTo>
                      <a:pt x="5" y="246"/>
                    </a:lnTo>
                    <a:lnTo>
                      <a:pt x="2" y="234"/>
                    </a:lnTo>
                    <a:lnTo>
                      <a:pt x="0" y="221"/>
                    </a:lnTo>
                    <a:lnTo>
                      <a:pt x="0" y="209"/>
                    </a:lnTo>
                    <a:lnTo>
                      <a:pt x="0" y="125"/>
                    </a:lnTo>
                    <a:lnTo>
                      <a:pt x="0" y="112"/>
                    </a:lnTo>
                    <a:lnTo>
                      <a:pt x="2" y="101"/>
                    </a:lnTo>
                    <a:lnTo>
                      <a:pt x="5" y="88"/>
                    </a:lnTo>
                    <a:lnTo>
                      <a:pt x="9" y="77"/>
                    </a:lnTo>
                    <a:lnTo>
                      <a:pt x="15" y="65"/>
                    </a:lnTo>
                    <a:lnTo>
                      <a:pt x="20" y="55"/>
                    </a:lnTo>
                    <a:lnTo>
                      <a:pt x="28" y="46"/>
                    </a:lnTo>
                    <a:lnTo>
                      <a:pt x="36" y="37"/>
                    </a:lnTo>
                    <a:lnTo>
                      <a:pt x="45" y="29"/>
                    </a:lnTo>
                    <a:lnTo>
                      <a:pt x="54" y="21"/>
                    </a:lnTo>
                    <a:lnTo>
                      <a:pt x="65" y="14"/>
                    </a:lnTo>
                    <a:lnTo>
                      <a:pt x="77" y="9"/>
                    </a:lnTo>
                    <a:lnTo>
                      <a:pt x="87" y="5"/>
                    </a:lnTo>
                    <a:lnTo>
                      <a:pt x="100" y="3"/>
                    </a:lnTo>
                    <a:lnTo>
                      <a:pt x="112" y="0"/>
                    </a:lnTo>
                    <a:lnTo>
                      <a:pt x="125"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29" name="Freeform 757"/>
              <p:cNvSpPr>
                <a:spLocks/>
              </p:cNvSpPr>
              <p:nvPr/>
            </p:nvSpPr>
            <p:spPr bwMode="auto">
              <a:xfrm>
                <a:off x="4687" y="2079"/>
                <a:ext cx="197" cy="84"/>
              </a:xfrm>
              <a:custGeom>
                <a:avLst/>
                <a:gdLst/>
                <a:ahLst/>
                <a:cxnLst>
                  <a:cxn ang="0">
                    <a:pos x="663" y="0"/>
                  </a:cxn>
                  <a:cxn ang="0">
                    <a:pos x="688" y="3"/>
                  </a:cxn>
                  <a:cxn ang="0">
                    <a:pos x="711" y="10"/>
                  </a:cxn>
                  <a:cxn ang="0">
                    <a:pos x="733" y="22"/>
                  </a:cxn>
                  <a:cxn ang="0">
                    <a:pos x="752" y="37"/>
                  </a:cxn>
                  <a:cxn ang="0">
                    <a:pos x="767" y="55"/>
                  </a:cxn>
                  <a:cxn ang="0">
                    <a:pos x="779" y="77"/>
                  </a:cxn>
                  <a:cxn ang="0">
                    <a:pos x="786" y="101"/>
                  </a:cxn>
                  <a:cxn ang="0">
                    <a:pos x="788" y="126"/>
                  </a:cxn>
                  <a:cxn ang="0">
                    <a:pos x="788" y="222"/>
                  </a:cxn>
                  <a:cxn ang="0">
                    <a:pos x="783" y="246"/>
                  </a:cxn>
                  <a:cxn ang="0">
                    <a:pos x="774" y="269"/>
                  </a:cxn>
                  <a:cxn ang="0">
                    <a:pos x="759" y="289"/>
                  </a:cxn>
                  <a:cxn ang="0">
                    <a:pos x="742" y="306"/>
                  </a:cxn>
                  <a:cxn ang="0">
                    <a:pos x="723" y="319"/>
                  </a:cxn>
                  <a:cxn ang="0">
                    <a:pos x="701" y="330"/>
                  </a:cxn>
                  <a:cxn ang="0">
                    <a:pos x="676" y="333"/>
                  </a:cxn>
                  <a:cxn ang="0">
                    <a:pos x="125" y="335"/>
                  </a:cxn>
                  <a:cxn ang="0">
                    <a:pos x="100" y="332"/>
                  </a:cxn>
                  <a:cxn ang="0">
                    <a:pos x="77" y="324"/>
                  </a:cxn>
                  <a:cxn ang="0">
                    <a:pos x="54" y="314"/>
                  </a:cxn>
                  <a:cxn ang="0">
                    <a:pos x="36" y="298"/>
                  </a:cxn>
                  <a:cxn ang="0">
                    <a:pos x="20" y="280"/>
                  </a:cxn>
                  <a:cxn ang="0">
                    <a:pos x="9" y="258"/>
                  </a:cxn>
                  <a:cxn ang="0">
                    <a:pos x="2" y="234"/>
                  </a:cxn>
                  <a:cxn ang="0">
                    <a:pos x="0" y="209"/>
                  </a:cxn>
                  <a:cxn ang="0">
                    <a:pos x="0" y="112"/>
                  </a:cxn>
                  <a:cxn ang="0">
                    <a:pos x="5" y="89"/>
                  </a:cxn>
                  <a:cxn ang="0">
                    <a:pos x="15" y="65"/>
                  </a:cxn>
                  <a:cxn ang="0">
                    <a:pos x="28" y="46"/>
                  </a:cxn>
                  <a:cxn ang="0">
                    <a:pos x="45" y="29"/>
                  </a:cxn>
                  <a:cxn ang="0">
                    <a:pos x="65" y="16"/>
                  </a:cxn>
                  <a:cxn ang="0">
                    <a:pos x="87" y="5"/>
                  </a:cxn>
                  <a:cxn ang="0">
                    <a:pos x="112" y="1"/>
                  </a:cxn>
                </a:cxnLst>
                <a:rect l="0" t="0" r="r" b="b"/>
                <a:pathLst>
                  <a:path w="788" h="335">
                    <a:moveTo>
                      <a:pt x="125" y="0"/>
                    </a:moveTo>
                    <a:lnTo>
                      <a:pt x="663" y="0"/>
                    </a:lnTo>
                    <a:lnTo>
                      <a:pt x="676" y="1"/>
                    </a:lnTo>
                    <a:lnTo>
                      <a:pt x="688" y="3"/>
                    </a:lnTo>
                    <a:lnTo>
                      <a:pt x="701" y="5"/>
                    </a:lnTo>
                    <a:lnTo>
                      <a:pt x="711" y="10"/>
                    </a:lnTo>
                    <a:lnTo>
                      <a:pt x="723" y="16"/>
                    </a:lnTo>
                    <a:lnTo>
                      <a:pt x="733" y="22"/>
                    </a:lnTo>
                    <a:lnTo>
                      <a:pt x="742" y="29"/>
                    </a:lnTo>
                    <a:lnTo>
                      <a:pt x="752" y="37"/>
                    </a:lnTo>
                    <a:lnTo>
                      <a:pt x="759" y="46"/>
                    </a:lnTo>
                    <a:lnTo>
                      <a:pt x="767" y="55"/>
                    </a:lnTo>
                    <a:lnTo>
                      <a:pt x="774" y="65"/>
                    </a:lnTo>
                    <a:lnTo>
                      <a:pt x="779" y="77"/>
                    </a:lnTo>
                    <a:lnTo>
                      <a:pt x="783" y="89"/>
                    </a:lnTo>
                    <a:lnTo>
                      <a:pt x="786" y="101"/>
                    </a:lnTo>
                    <a:lnTo>
                      <a:pt x="788" y="112"/>
                    </a:lnTo>
                    <a:lnTo>
                      <a:pt x="788" y="126"/>
                    </a:lnTo>
                    <a:lnTo>
                      <a:pt x="788" y="209"/>
                    </a:lnTo>
                    <a:lnTo>
                      <a:pt x="788" y="222"/>
                    </a:lnTo>
                    <a:lnTo>
                      <a:pt x="786" y="234"/>
                    </a:lnTo>
                    <a:lnTo>
                      <a:pt x="783" y="246"/>
                    </a:lnTo>
                    <a:lnTo>
                      <a:pt x="779" y="258"/>
                    </a:lnTo>
                    <a:lnTo>
                      <a:pt x="774" y="269"/>
                    </a:lnTo>
                    <a:lnTo>
                      <a:pt x="767" y="280"/>
                    </a:lnTo>
                    <a:lnTo>
                      <a:pt x="759" y="289"/>
                    </a:lnTo>
                    <a:lnTo>
                      <a:pt x="752" y="298"/>
                    </a:lnTo>
                    <a:lnTo>
                      <a:pt x="742" y="306"/>
                    </a:lnTo>
                    <a:lnTo>
                      <a:pt x="733" y="314"/>
                    </a:lnTo>
                    <a:lnTo>
                      <a:pt x="723" y="319"/>
                    </a:lnTo>
                    <a:lnTo>
                      <a:pt x="711" y="324"/>
                    </a:lnTo>
                    <a:lnTo>
                      <a:pt x="701" y="330"/>
                    </a:lnTo>
                    <a:lnTo>
                      <a:pt x="688" y="332"/>
                    </a:lnTo>
                    <a:lnTo>
                      <a:pt x="676" y="333"/>
                    </a:lnTo>
                    <a:lnTo>
                      <a:pt x="663" y="335"/>
                    </a:lnTo>
                    <a:lnTo>
                      <a:pt x="125" y="335"/>
                    </a:lnTo>
                    <a:lnTo>
                      <a:pt x="112" y="333"/>
                    </a:lnTo>
                    <a:lnTo>
                      <a:pt x="100" y="332"/>
                    </a:lnTo>
                    <a:lnTo>
                      <a:pt x="87" y="330"/>
                    </a:lnTo>
                    <a:lnTo>
                      <a:pt x="77" y="324"/>
                    </a:lnTo>
                    <a:lnTo>
                      <a:pt x="65" y="319"/>
                    </a:lnTo>
                    <a:lnTo>
                      <a:pt x="54" y="314"/>
                    </a:lnTo>
                    <a:lnTo>
                      <a:pt x="45" y="306"/>
                    </a:lnTo>
                    <a:lnTo>
                      <a:pt x="36" y="298"/>
                    </a:lnTo>
                    <a:lnTo>
                      <a:pt x="28" y="289"/>
                    </a:lnTo>
                    <a:lnTo>
                      <a:pt x="20" y="280"/>
                    </a:lnTo>
                    <a:lnTo>
                      <a:pt x="15" y="269"/>
                    </a:lnTo>
                    <a:lnTo>
                      <a:pt x="9" y="258"/>
                    </a:lnTo>
                    <a:lnTo>
                      <a:pt x="5" y="246"/>
                    </a:lnTo>
                    <a:lnTo>
                      <a:pt x="2" y="234"/>
                    </a:lnTo>
                    <a:lnTo>
                      <a:pt x="0" y="222"/>
                    </a:lnTo>
                    <a:lnTo>
                      <a:pt x="0" y="209"/>
                    </a:lnTo>
                    <a:lnTo>
                      <a:pt x="0" y="126"/>
                    </a:lnTo>
                    <a:lnTo>
                      <a:pt x="0" y="112"/>
                    </a:lnTo>
                    <a:lnTo>
                      <a:pt x="2" y="101"/>
                    </a:lnTo>
                    <a:lnTo>
                      <a:pt x="5" y="89"/>
                    </a:lnTo>
                    <a:lnTo>
                      <a:pt x="9" y="77"/>
                    </a:lnTo>
                    <a:lnTo>
                      <a:pt x="15" y="65"/>
                    </a:lnTo>
                    <a:lnTo>
                      <a:pt x="20" y="55"/>
                    </a:lnTo>
                    <a:lnTo>
                      <a:pt x="28" y="46"/>
                    </a:lnTo>
                    <a:lnTo>
                      <a:pt x="36" y="37"/>
                    </a:lnTo>
                    <a:lnTo>
                      <a:pt x="45" y="29"/>
                    </a:lnTo>
                    <a:lnTo>
                      <a:pt x="54" y="22"/>
                    </a:lnTo>
                    <a:lnTo>
                      <a:pt x="65" y="16"/>
                    </a:lnTo>
                    <a:lnTo>
                      <a:pt x="77" y="10"/>
                    </a:lnTo>
                    <a:lnTo>
                      <a:pt x="87" y="5"/>
                    </a:lnTo>
                    <a:lnTo>
                      <a:pt x="100" y="3"/>
                    </a:lnTo>
                    <a:lnTo>
                      <a:pt x="112" y="1"/>
                    </a:lnTo>
                    <a:lnTo>
                      <a:pt x="125" y="0"/>
                    </a:lnTo>
                    <a:close/>
                  </a:path>
                </a:pathLst>
              </a:custGeom>
              <a:solidFill>
                <a:srgbClr val="00923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30" name="Freeform 758"/>
              <p:cNvSpPr>
                <a:spLocks/>
              </p:cNvSpPr>
              <p:nvPr/>
            </p:nvSpPr>
            <p:spPr bwMode="auto">
              <a:xfrm>
                <a:off x="4687" y="2079"/>
                <a:ext cx="197" cy="84"/>
              </a:xfrm>
              <a:custGeom>
                <a:avLst/>
                <a:gdLst/>
                <a:ahLst/>
                <a:cxnLst>
                  <a:cxn ang="0">
                    <a:pos x="663" y="0"/>
                  </a:cxn>
                  <a:cxn ang="0">
                    <a:pos x="688" y="3"/>
                  </a:cxn>
                  <a:cxn ang="0">
                    <a:pos x="711" y="10"/>
                  </a:cxn>
                  <a:cxn ang="0">
                    <a:pos x="733" y="22"/>
                  </a:cxn>
                  <a:cxn ang="0">
                    <a:pos x="752" y="37"/>
                  </a:cxn>
                  <a:cxn ang="0">
                    <a:pos x="767" y="55"/>
                  </a:cxn>
                  <a:cxn ang="0">
                    <a:pos x="779" y="77"/>
                  </a:cxn>
                  <a:cxn ang="0">
                    <a:pos x="786" y="101"/>
                  </a:cxn>
                  <a:cxn ang="0">
                    <a:pos x="788" y="126"/>
                  </a:cxn>
                  <a:cxn ang="0">
                    <a:pos x="788" y="222"/>
                  </a:cxn>
                  <a:cxn ang="0">
                    <a:pos x="783" y="246"/>
                  </a:cxn>
                  <a:cxn ang="0">
                    <a:pos x="774" y="269"/>
                  </a:cxn>
                  <a:cxn ang="0">
                    <a:pos x="759" y="289"/>
                  </a:cxn>
                  <a:cxn ang="0">
                    <a:pos x="742" y="306"/>
                  </a:cxn>
                  <a:cxn ang="0">
                    <a:pos x="723" y="319"/>
                  </a:cxn>
                  <a:cxn ang="0">
                    <a:pos x="701" y="330"/>
                  </a:cxn>
                  <a:cxn ang="0">
                    <a:pos x="676" y="333"/>
                  </a:cxn>
                  <a:cxn ang="0">
                    <a:pos x="125" y="335"/>
                  </a:cxn>
                  <a:cxn ang="0">
                    <a:pos x="100" y="332"/>
                  </a:cxn>
                  <a:cxn ang="0">
                    <a:pos x="77" y="324"/>
                  </a:cxn>
                  <a:cxn ang="0">
                    <a:pos x="54" y="314"/>
                  </a:cxn>
                  <a:cxn ang="0">
                    <a:pos x="36" y="298"/>
                  </a:cxn>
                  <a:cxn ang="0">
                    <a:pos x="20" y="280"/>
                  </a:cxn>
                  <a:cxn ang="0">
                    <a:pos x="9" y="258"/>
                  </a:cxn>
                  <a:cxn ang="0">
                    <a:pos x="2" y="234"/>
                  </a:cxn>
                  <a:cxn ang="0">
                    <a:pos x="0" y="209"/>
                  </a:cxn>
                  <a:cxn ang="0">
                    <a:pos x="0" y="112"/>
                  </a:cxn>
                  <a:cxn ang="0">
                    <a:pos x="5" y="89"/>
                  </a:cxn>
                  <a:cxn ang="0">
                    <a:pos x="15" y="65"/>
                  </a:cxn>
                  <a:cxn ang="0">
                    <a:pos x="28" y="46"/>
                  </a:cxn>
                  <a:cxn ang="0">
                    <a:pos x="45" y="29"/>
                  </a:cxn>
                  <a:cxn ang="0">
                    <a:pos x="65" y="16"/>
                  </a:cxn>
                  <a:cxn ang="0">
                    <a:pos x="87" y="5"/>
                  </a:cxn>
                  <a:cxn ang="0">
                    <a:pos x="112" y="1"/>
                  </a:cxn>
                </a:cxnLst>
                <a:rect l="0" t="0" r="r" b="b"/>
                <a:pathLst>
                  <a:path w="788" h="335">
                    <a:moveTo>
                      <a:pt x="125" y="0"/>
                    </a:moveTo>
                    <a:lnTo>
                      <a:pt x="663" y="0"/>
                    </a:lnTo>
                    <a:lnTo>
                      <a:pt x="676" y="1"/>
                    </a:lnTo>
                    <a:lnTo>
                      <a:pt x="688" y="3"/>
                    </a:lnTo>
                    <a:lnTo>
                      <a:pt x="701" y="5"/>
                    </a:lnTo>
                    <a:lnTo>
                      <a:pt x="711" y="10"/>
                    </a:lnTo>
                    <a:lnTo>
                      <a:pt x="723" y="16"/>
                    </a:lnTo>
                    <a:lnTo>
                      <a:pt x="733" y="22"/>
                    </a:lnTo>
                    <a:lnTo>
                      <a:pt x="742" y="29"/>
                    </a:lnTo>
                    <a:lnTo>
                      <a:pt x="752" y="37"/>
                    </a:lnTo>
                    <a:lnTo>
                      <a:pt x="759" y="46"/>
                    </a:lnTo>
                    <a:lnTo>
                      <a:pt x="767" y="55"/>
                    </a:lnTo>
                    <a:lnTo>
                      <a:pt x="774" y="65"/>
                    </a:lnTo>
                    <a:lnTo>
                      <a:pt x="779" y="77"/>
                    </a:lnTo>
                    <a:lnTo>
                      <a:pt x="783" y="89"/>
                    </a:lnTo>
                    <a:lnTo>
                      <a:pt x="786" y="101"/>
                    </a:lnTo>
                    <a:lnTo>
                      <a:pt x="788" y="112"/>
                    </a:lnTo>
                    <a:lnTo>
                      <a:pt x="788" y="126"/>
                    </a:lnTo>
                    <a:lnTo>
                      <a:pt x="788" y="209"/>
                    </a:lnTo>
                    <a:lnTo>
                      <a:pt x="788" y="222"/>
                    </a:lnTo>
                    <a:lnTo>
                      <a:pt x="786" y="234"/>
                    </a:lnTo>
                    <a:lnTo>
                      <a:pt x="783" y="246"/>
                    </a:lnTo>
                    <a:lnTo>
                      <a:pt x="779" y="258"/>
                    </a:lnTo>
                    <a:lnTo>
                      <a:pt x="774" y="269"/>
                    </a:lnTo>
                    <a:lnTo>
                      <a:pt x="767" y="280"/>
                    </a:lnTo>
                    <a:lnTo>
                      <a:pt x="759" y="289"/>
                    </a:lnTo>
                    <a:lnTo>
                      <a:pt x="752" y="298"/>
                    </a:lnTo>
                    <a:lnTo>
                      <a:pt x="742" y="306"/>
                    </a:lnTo>
                    <a:lnTo>
                      <a:pt x="733" y="314"/>
                    </a:lnTo>
                    <a:lnTo>
                      <a:pt x="723" y="319"/>
                    </a:lnTo>
                    <a:lnTo>
                      <a:pt x="711" y="324"/>
                    </a:lnTo>
                    <a:lnTo>
                      <a:pt x="701" y="330"/>
                    </a:lnTo>
                    <a:lnTo>
                      <a:pt x="688" y="332"/>
                    </a:lnTo>
                    <a:lnTo>
                      <a:pt x="676" y="333"/>
                    </a:lnTo>
                    <a:lnTo>
                      <a:pt x="663" y="335"/>
                    </a:lnTo>
                    <a:lnTo>
                      <a:pt x="125" y="335"/>
                    </a:lnTo>
                    <a:lnTo>
                      <a:pt x="112" y="333"/>
                    </a:lnTo>
                    <a:lnTo>
                      <a:pt x="100" y="332"/>
                    </a:lnTo>
                    <a:lnTo>
                      <a:pt x="87" y="330"/>
                    </a:lnTo>
                    <a:lnTo>
                      <a:pt x="77" y="324"/>
                    </a:lnTo>
                    <a:lnTo>
                      <a:pt x="65" y="319"/>
                    </a:lnTo>
                    <a:lnTo>
                      <a:pt x="54" y="314"/>
                    </a:lnTo>
                    <a:lnTo>
                      <a:pt x="45" y="306"/>
                    </a:lnTo>
                    <a:lnTo>
                      <a:pt x="36" y="298"/>
                    </a:lnTo>
                    <a:lnTo>
                      <a:pt x="28" y="289"/>
                    </a:lnTo>
                    <a:lnTo>
                      <a:pt x="20" y="280"/>
                    </a:lnTo>
                    <a:lnTo>
                      <a:pt x="15" y="269"/>
                    </a:lnTo>
                    <a:lnTo>
                      <a:pt x="9" y="258"/>
                    </a:lnTo>
                    <a:lnTo>
                      <a:pt x="5" y="246"/>
                    </a:lnTo>
                    <a:lnTo>
                      <a:pt x="2" y="234"/>
                    </a:lnTo>
                    <a:lnTo>
                      <a:pt x="0" y="222"/>
                    </a:lnTo>
                    <a:lnTo>
                      <a:pt x="0" y="209"/>
                    </a:lnTo>
                    <a:lnTo>
                      <a:pt x="0" y="126"/>
                    </a:lnTo>
                    <a:lnTo>
                      <a:pt x="0" y="112"/>
                    </a:lnTo>
                    <a:lnTo>
                      <a:pt x="2" y="101"/>
                    </a:lnTo>
                    <a:lnTo>
                      <a:pt x="5" y="89"/>
                    </a:lnTo>
                    <a:lnTo>
                      <a:pt x="9" y="77"/>
                    </a:lnTo>
                    <a:lnTo>
                      <a:pt x="15" y="65"/>
                    </a:lnTo>
                    <a:lnTo>
                      <a:pt x="20" y="55"/>
                    </a:lnTo>
                    <a:lnTo>
                      <a:pt x="28" y="46"/>
                    </a:lnTo>
                    <a:lnTo>
                      <a:pt x="36" y="37"/>
                    </a:lnTo>
                    <a:lnTo>
                      <a:pt x="45" y="29"/>
                    </a:lnTo>
                    <a:lnTo>
                      <a:pt x="54" y="22"/>
                    </a:lnTo>
                    <a:lnTo>
                      <a:pt x="65" y="16"/>
                    </a:lnTo>
                    <a:lnTo>
                      <a:pt x="77" y="10"/>
                    </a:lnTo>
                    <a:lnTo>
                      <a:pt x="87" y="5"/>
                    </a:lnTo>
                    <a:lnTo>
                      <a:pt x="100" y="3"/>
                    </a:lnTo>
                    <a:lnTo>
                      <a:pt x="112" y="1"/>
                    </a:lnTo>
                    <a:lnTo>
                      <a:pt x="125"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31" name="Freeform 759"/>
              <p:cNvSpPr>
                <a:spLocks/>
              </p:cNvSpPr>
              <p:nvPr/>
            </p:nvSpPr>
            <p:spPr bwMode="auto">
              <a:xfrm>
                <a:off x="4687" y="1974"/>
                <a:ext cx="197" cy="84"/>
              </a:xfrm>
              <a:custGeom>
                <a:avLst/>
                <a:gdLst/>
                <a:ahLst/>
                <a:cxnLst>
                  <a:cxn ang="0">
                    <a:pos x="663" y="0"/>
                  </a:cxn>
                  <a:cxn ang="0">
                    <a:pos x="688" y="2"/>
                  </a:cxn>
                  <a:cxn ang="0">
                    <a:pos x="711" y="10"/>
                  </a:cxn>
                  <a:cxn ang="0">
                    <a:pos x="733" y="22"/>
                  </a:cxn>
                  <a:cxn ang="0">
                    <a:pos x="752" y="38"/>
                  </a:cxn>
                  <a:cxn ang="0">
                    <a:pos x="767" y="56"/>
                  </a:cxn>
                  <a:cxn ang="0">
                    <a:pos x="779" y="77"/>
                  </a:cxn>
                  <a:cxn ang="0">
                    <a:pos x="786" y="101"/>
                  </a:cxn>
                  <a:cxn ang="0">
                    <a:pos x="788" y="125"/>
                  </a:cxn>
                  <a:cxn ang="0">
                    <a:pos x="788" y="222"/>
                  </a:cxn>
                  <a:cxn ang="0">
                    <a:pos x="783" y="247"/>
                  </a:cxn>
                  <a:cxn ang="0">
                    <a:pos x="774" y="269"/>
                  </a:cxn>
                  <a:cxn ang="0">
                    <a:pos x="759" y="289"/>
                  </a:cxn>
                  <a:cxn ang="0">
                    <a:pos x="742" y="306"/>
                  </a:cxn>
                  <a:cxn ang="0">
                    <a:pos x="723" y="320"/>
                  </a:cxn>
                  <a:cxn ang="0">
                    <a:pos x="701" y="329"/>
                  </a:cxn>
                  <a:cxn ang="0">
                    <a:pos x="676" y="335"/>
                  </a:cxn>
                  <a:cxn ang="0">
                    <a:pos x="125" y="335"/>
                  </a:cxn>
                  <a:cxn ang="0">
                    <a:pos x="100" y="332"/>
                  </a:cxn>
                  <a:cxn ang="0">
                    <a:pos x="77" y="326"/>
                  </a:cxn>
                  <a:cxn ang="0">
                    <a:pos x="54" y="314"/>
                  </a:cxn>
                  <a:cxn ang="0">
                    <a:pos x="36" y="298"/>
                  </a:cxn>
                  <a:cxn ang="0">
                    <a:pos x="20" y="280"/>
                  </a:cxn>
                  <a:cxn ang="0">
                    <a:pos x="9" y="257"/>
                  </a:cxn>
                  <a:cxn ang="0">
                    <a:pos x="2" y="234"/>
                  </a:cxn>
                  <a:cxn ang="0">
                    <a:pos x="0" y="209"/>
                  </a:cxn>
                  <a:cxn ang="0">
                    <a:pos x="0" y="114"/>
                  </a:cxn>
                  <a:cxn ang="0">
                    <a:pos x="5" y="89"/>
                  </a:cxn>
                  <a:cxn ang="0">
                    <a:pos x="15" y="67"/>
                  </a:cxn>
                  <a:cxn ang="0">
                    <a:pos x="28" y="46"/>
                  </a:cxn>
                  <a:cxn ang="0">
                    <a:pos x="45" y="29"/>
                  </a:cxn>
                  <a:cxn ang="0">
                    <a:pos x="65" y="16"/>
                  </a:cxn>
                  <a:cxn ang="0">
                    <a:pos x="87" y="6"/>
                  </a:cxn>
                  <a:cxn ang="0">
                    <a:pos x="112" y="1"/>
                  </a:cxn>
                </a:cxnLst>
                <a:rect l="0" t="0" r="r" b="b"/>
                <a:pathLst>
                  <a:path w="788" h="335">
                    <a:moveTo>
                      <a:pt x="125" y="0"/>
                    </a:moveTo>
                    <a:lnTo>
                      <a:pt x="663" y="0"/>
                    </a:lnTo>
                    <a:lnTo>
                      <a:pt x="676" y="1"/>
                    </a:lnTo>
                    <a:lnTo>
                      <a:pt x="688" y="2"/>
                    </a:lnTo>
                    <a:lnTo>
                      <a:pt x="701" y="6"/>
                    </a:lnTo>
                    <a:lnTo>
                      <a:pt x="711" y="10"/>
                    </a:lnTo>
                    <a:lnTo>
                      <a:pt x="723" y="16"/>
                    </a:lnTo>
                    <a:lnTo>
                      <a:pt x="733" y="22"/>
                    </a:lnTo>
                    <a:lnTo>
                      <a:pt x="742" y="29"/>
                    </a:lnTo>
                    <a:lnTo>
                      <a:pt x="752" y="38"/>
                    </a:lnTo>
                    <a:lnTo>
                      <a:pt x="759" y="46"/>
                    </a:lnTo>
                    <a:lnTo>
                      <a:pt x="767" y="56"/>
                    </a:lnTo>
                    <a:lnTo>
                      <a:pt x="774" y="67"/>
                    </a:lnTo>
                    <a:lnTo>
                      <a:pt x="779" y="77"/>
                    </a:lnTo>
                    <a:lnTo>
                      <a:pt x="783" y="89"/>
                    </a:lnTo>
                    <a:lnTo>
                      <a:pt x="786" y="101"/>
                    </a:lnTo>
                    <a:lnTo>
                      <a:pt x="788" y="114"/>
                    </a:lnTo>
                    <a:lnTo>
                      <a:pt x="788" y="125"/>
                    </a:lnTo>
                    <a:lnTo>
                      <a:pt x="788" y="209"/>
                    </a:lnTo>
                    <a:lnTo>
                      <a:pt x="788" y="222"/>
                    </a:lnTo>
                    <a:lnTo>
                      <a:pt x="786" y="234"/>
                    </a:lnTo>
                    <a:lnTo>
                      <a:pt x="783" y="247"/>
                    </a:lnTo>
                    <a:lnTo>
                      <a:pt x="779" y="257"/>
                    </a:lnTo>
                    <a:lnTo>
                      <a:pt x="774" y="269"/>
                    </a:lnTo>
                    <a:lnTo>
                      <a:pt x="767" y="280"/>
                    </a:lnTo>
                    <a:lnTo>
                      <a:pt x="759" y="289"/>
                    </a:lnTo>
                    <a:lnTo>
                      <a:pt x="752" y="298"/>
                    </a:lnTo>
                    <a:lnTo>
                      <a:pt x="742" y="306"/>
                    </a:lnTo>
                    <a:lnTo>
                      <a:pt x="733" y="314"/>
                    </a:lnTo>
                    <a:lnTo>
                      <a:pt x="723" y="320"/>
                    </a:lnTo>
                    <a:lnTo>
                      <a:pt x="711" y="326"/>
                    </a:lnTo>
                    <a:lnTo>
                      <a:pt x="701" y="329"/>
                    </a:lnTo>
                    <a:lnTo>
                      <a:pt x="688" y="332"/>
                    </a:lnTo>
                    <a:lnTo>
                      <a:pt x="676" y="335"/>
                    </a:lnTo>
                    <a:lnTo>
                      <a:pt x="663" y="335"/>
                    </a:lnTo>
                    <a:lnTo>
                      <a:pt x="125" y="335"/>
                    </a:lnTo>
                    <a:lnTo>
                      <a:pt x="112" y="335"/>
                    </a:lnTo>
                    <a:lnTo>
                      <a:pt x="100" y="332"/>
                    </a:lnTo>
                    <a:lnTo>
                      <a:pt x="87" y="329"/>
                    </a:lnTo>
                    <a:lnTo>
                      <a:pt x="77" y="326"/>
                    </a:lnTo>
                    <a:lnTo>
                      <a:pt x="65" y="320"/>
                    </a:lnTo>
                    <a:lnTo>
                      <a:pt x="54" y="314"/>
                    </a:lnTo>
                    <a:lnTo>
                      <a:pt x="45" y="306"/>
                    </a:lnTo>
                    <a:lnTo>
                      <a:pt x="36" y="298"/>
                    </a:lnTo>
                    <a:lnTo>
                      <a:pt x="28" y="289"/>
                    </a:lnTo>
                    <a:lnTo>
                      <a:pt x="20" y="280"/>
                    </a:lnTo>
                    <a:lnTo>
                      <a:pt x="15" y="269"/>
                    </a:lnTo>
                    <a:lnTo>
                      <a:pt x="9" y="257"/>
                    </a:lnTo>
                    <a:lnTo>
                      <a:pt x="5" y="247"/>
                    </a:lnTo>
                    <a:lnTo>
                      <a:pt x="2" y="234"/>
                    </a:lnTo>
                    <a:lnTo>
                      <a:pt x="0" y="222"/>
                    </a:lnTo>
                    <a:lnTo>
                      <a:pt x="0" y="209"/>
                    </a:lnTo>
                    <a:lnTo>
                      <a:pt x="0" y="125"/>
                    </a:lnTo>
                    <a:lnTo>
                      <a:pt x="0" y="114"/>
                    </a:lnTo>
                    <a:lnTo>
                      <a:pt x="2" y="101"/>
                    </a:lnTo>
                    <a:lnTo>
                      <a:pt x="5" y="89"/>
                    </a:lnTo>
                    <a:lnTo>
                      <a:pt x="9" y="77"/>
                    </a:lnTo>
                    <a:lnTo>
                      <a:pt x="15" y="67"/>
                    </a:lnTo>
                    <a:lnTo>
                      <a:pt x="20" y="56"/>
                    </a:lnTo>
                    <a:lnTo>
                      <a:pt x="28" y="46"/>
                    </a:lnTo>
                    <a:lnTo>
                      <a:pt x="36" y="38"/>
                    </a:lnTo>
                    <a:lnTo>
                      <a:pt x="45" y="29"/>
                    </a:lnTo>
                    <a:lnTo>
                      <a:pt x="54" y="22"/>
                    </a:lnTo>
                    <a:lnTo>
                      <a:pt x="65" y="16"/>
                    </a:lnTo>
                    <a:lnTo>
                      <a:pt x="77" y="10"/>
                    </a:lnTo>
                    <a:lnTo>
                      <a:pt x="87" y="6"/>
                    </a:lnTo>
                    <a:lnTo>
                      <a:pt x="100" y="2"/>
                    </a:lnTo>
                    <a:lnTo>
                      <a:pt x="112" y="1"/>
                    </a:lnTo>
                    <a:lnTo>
                      <a:pt x="125" y="0"/>
                    </a:lnTo>
                    <a:close/>
                  </a:path>
                </a:pathLst>
              </a:custGeom>
              <a:solidFill>
                <a:srgbClr val="00923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32" name="Freeform 760"/>
              <p:cNvSpPr>
                <a:spLocks/>
              </p:cNvSpPr>
              <p:nvPr/>
            </p:nvSpPr>
            <p:spPr bwMode="auto">
              <a:xfrm>
                <a:off x="4687" y="1974"/>
                <a:ext cx="197" cy="84"/>
              </a:xfrm>
              <a:custGeom>
                <a:avLst/>
                <a:gdLst/>
                <a:ahLst/>
                <a:cxnLst>
                  <a:cxn ang="0">
                    <a:pos x="663" y="0"/>
                  </a:cxn>
                  <a:cxn ang="0">
                    <a:pos x="688" y="2"/>
                  </a:cxn>
                  <a:cxn ang="0">
                    <a:pos x="711" y="10"/>
                  </a:cxn>
                  <a:cxn ang="0">
                    <a:pos x="733" y="22"/>
                  </a:cxn>
                  <a:cxn ang="0">
                    <a:pos x="752" y="38"/>
                  </a:cxn>
                  <a:cxn ang="0">
                    <a:pos x="767" y="56"/>
                  </a:cxn>
                  <a:cxn ang="0">
                    <a:pos x="779" y="77"/>
                  </a:cxn>
                  <a:cxn ang="0">
                    <a:pos x="786" y="101"/>
                  </a:cxn>
                  <a:cxn ang="0">
                    <a:pos x="788" y="125"/>
                  </a:cxn>
                  <a:cxn ang="0">
                    <a:pos x="788" y="222"/>
                  </a:cxn>
                  <a:cxn ang="0">
                    <a:pos x="783" y="247"/>
                  </a:cxn>
                  <a:cxn ang="0">
                    <a:pos x="774" y="269"/>
                  </a:cxn>
                  <a:cxn ang="0">
                    <a:pos x="759" y="289"/>
                  </a:cxn>
                  <a:cxn ang="0">
                    <a:pos x="742" y="306"/>
                  </a:cxn>
                  <a:cxn ang="0">
                    <a:pos x="723" y="320"/>
                  </a:cxn>
                  <a:cxn ang="0">
                    <a:pos x="701" y="329"/>
                  </a:cxn>
                  <a:cxn ang="0">
                    <a:pos x="676" y="335"/>
                  </a:cxn>
                  <a:cxn ang="0">
                    <a:pos x="125" y="335"/>
                  </a:cxn>
                  <a:cxn ang="0">
                    <a:pos x="100" y="332"/>
                  </a:cxn>
                  <a:cxn ang="0">
                    <a:pos x="77" y="326"/>
                  </a:cxn>
                  <a:cxn ang="0">
                    <a:pos x="54" y="314"/>
                  </a:cxn>
                  <a:cxn ang="0">
                    <a:pos x="36" y="298"/>
                  </a:cxn>
                  <a:cxn ang="0">
                    <a:pos x="20" y="280"/>
                  </a:cxn>
                  <a:cxn ang="0">
                    <a:pos x="9" y="257"/>
                  </a:cxn>
                  <a:cxn ang="0">
                    <a:pos x="2" y="234"/>
                  </a:cxn>
                  <a:cxn ang="0">
                    <a:pos x="0" y="209"/>
                  </a:cxn>
                  <a:cxn ang="0">
                    <a:pos x="0" y="114"/>
                  </a:cxn>
                  <a:cxn ang="0">
                    <a:pos x="5" y="89"/>
                  </a:cxn>
                  <a:cxn ang="0">
                    <a:pos x="15" y="67"/>
                  </a:cxn>
                  <a:cxn ang="0">
                    <a:pos x="28" y="46"/>
                  </a:cxn>
                  <a:cxn ang="0">
                    <a:pos x="45" y="29"/>
                  </a:cxn>
                  <a:cxn ang="0">
                    <a:pos x="65" y="16"/>
                  </a:cxn>
                  <a:cxn ang="0">
                    <a:pos x="87" y="6"/>
                  </a:cxn>
                  <a:cxn ang="0">
                    <a:pos x="112" y="1"/>
                  </a:cxn>
                </a:cxnLst>
                <a:rect l="0" t="0" r="r" b="b"/>
                <a:pathLst>
                  <a:path w="788" h="335">
                    <a:moveTo>
                      <a:pt x="125" y="0"/>
                    </a:moveTo>
                    <a:lnTo>
                      <a:pt x="663" y="0"/>
                    </a:lnTo>
                    <a:lnTo>
                      <a:pt x="676" y="1"/>
                    </a:lnTo>
                    <a:lnTo>
                      <a:pt x="688" y="2"/>
                    </a:lnTo>
                    <a:lnTo>
                      <a:pt x="701" y="6"/>
                    </a:lnTo>
                    <a:lnTo>
                      <a:pt x="711" y="10"/>
                    </a:lnTo>
                    <a:lnTo>
                      <a:pt x="723" y="16"/>
                    </a:lnTo>
                    <a:lnTo>
                      <a:pt x="733" y="22"/>
                    </a:lnTo>
                    <a:lnTo>
                      <a:pt x="742" y="29"/>
                    </a:lnTo>
                    <a:lnTo>
                      <a:pt x="752" y="38"/>
                    </a:lnTo>
                    <a:lnTo>
                      <a:pt x="759" y="46"/>
                    </a:lnTo>
                    <a:lnTo>
                      <a:pt x="767" y="56"/>
                    </a:lnTo>
                    <a:lnTo>
                      <a:pt x="774" y="67"/>
                    </a:lnTo>
                    <a:lnTo>
                      <a:pt x="779" y="77"/>
                    </a:lnTo>
                    <a:lnTo>
                      <a:pt x="783" y="89"/>
                    </a:lnTo>
                    <a:lnTo>
                      <a:pt x="786" y="101"/>
                    </a:lnTo>
                    <a:lnTo>
                      <a:pt x="788" y="114"/>
                    </a:lnTo>
                    <a:lnTo>
                      <a:pt x="788" y="125"/>
                    </a:lnTo>
                    <a:lnTo>
                      <a:pt x="788" y="209"/>
                    </a:lnTo>
                    <a:lnTo>
                      <a:pt x="788" y="222"/>
                    </a:lnTo>
                    <a:lnTo>
                      <a:pt x="786" y="234"/>
                    </a:lnTo>
                    <a:lnTo>
                      <a:pt x="783" y="247"/>
                    </a:lnTo>
                    <a:lnTo>
                      <a:pt x="779" y="257"/>
                    </a:lnTo>
                    <a:lnTo>
                      <a:pt x="774" y="269"/>
                    </a:lnTo>
                    <a:lnTo>
                      <a:pt x="767" y="280"/>
                    </a:lnTo>
                    <a:lnTo>
                      <a:pt x="759" y="289"/>
                    </a:lnTo>
                    <a:lnTo>
                      <a:pt x="752" y="298"/>
                    </a:lnTo>
                    <a:lnTo>
                      <a:pt x="742" y="306"/>
                    </a:lnTo>
                    <a:lnTo>
                      <a:pt x="733" y="314"/>
                    </a:lnTo>
                    <a:lnTo>
                      <a:pt x="723" y="320"/>
                    </a:lnTo>
                    <a:lnTo>
                      <a:pt x="711" y="326"/>
                    </a:lnTo>
                    <a:lnTo>
                      <a:pt x="701" y="329"/>
                    </a:lnTo>
                    <a:lnTo>
                      <a:pt x="688" y="332"/>
                    </a:lnTo>
                    <a:lnTo>
                      <a:pt x="676" y="335"/>
                    </a:lnTo>
                    <a:lnTo>
                      <a:pt x="663" y="335"/>
                    </a:lnTo>
                    <a:lnTo>
                      <a:pt x="125" y="335"/>
                    </a:lnTo>
                    <a:lnTo>
                      <a:pt x="112" y="335"/>
                    </a:lnTo>
                    <a:lnTo>
                      <a:pt x="100" y="332"/>
                    </a:lnTo>
                    <a:lnTo>
                      <a:pt x="87" y="329"/>
                    </a:lnTo>
                    <a:lnTo>
                      <a:pt x="77" y="326"/>
                    </a:lnTo>
                    <a:lnTo>
                      <a:pt x="65" y="320"/>
                    </a:lnTo>
                    <a:lnTo>
                      <a:pt x="54" y="314"/>
                    </a:lnTo>
                    <a:lnTo>
                      <a:pt x="45" y="306"/>
                    </a:lnTo>
                    <a:lnTo>
                      <a:pt x="36" y="298"/>
                    </a:lnTo>
                    <a:lnTo>
                      <a:pt x="28" y="289"/>
                    </a:lnTo>
                    <a:lnTo>
                      <a:pt x="20" y="280"/>
                    </a:lnTo>
                    <a:lnTo>
                      <a:pt x="15" y="269"/>
                    </a:lnTo>
                    <a:lnTo>
                      <a:pt x="9" y="257"/>
                    </a:lnTo>
                    <a:lnTo>
                      <a:pt x="5" y="247"/>
                    </a:lnTo>
                    <a:lnTo>
                      <a:pt x="2" y="234"/>
                    </a:lnTo>
                    <a:lnTo>
                      <a:pt x="0" y="222"/>
                    </a:lnTo>
                    <a:lnTo>
                      <a:pt x="0" y="209"/>
                    </a:lnTo>
                    <a:lnTo>
                      <a:pt x="0" y="125"/>
                    </a:lnTo>
                    <a:lnTo>
                      <a:pt x="0" y="114"/>
                    </a:lnTo>
                    <a:lnTo>
                      <a:pt x="2" y="101"/>
                    </a:lnTo>
                    <a:lnTo>
                      <a:pt x="5" y="89"/>
                    </a:lnTo>
                    <a:lnTo>
                      <a:pt x="9" y="77"/>
                    </a:lnTo>
                    <a:lnTo>
                      <a:pt x="15" y="67"/>
                    </a:lnTo>
                    <a:lnTo>
                      <a:pt x="20" y="56"/>
                    </a:lnTo>
                    <a:lnTo>
                      <a:pt x="28" y="46"/>
                    </a:lnTo>
                    <a:lnTo>
                      <a:pt x="36" y="38"/>
                    </a:lnTo>
                    <a:lnTo>
                      <a:pt x="45" y="29"/>
                    </a:lnTo>
                    <a:lnTo>
                      <a:pt x="54" y="22"/>
                    </a:lnTo>
                    <a:lnTo>
                      <a:pt x="65" y="16"/>
                    </a:lnTo>
                    <a:lnTo>
                      <a:pt x="77" y="10"/>
                    </a:lnTo>
                    <a:lnTo>
                      <a:pt x="87" y="6"/>
                    </a:lnTo>
                    <a:lnTo>
                      <a:pt x="100" y="2"/>
                    </a:lnTo>
                    <a:lnTo>
                      <a:pt x="112" y="1"/>
                    </a:lnTo>
                    <a:lnTo>
                      <a:pt x="125"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33" name="Freeform 761"/>
              <p:cNvSpPr>
                <a:spLocks/>
              </p:cNvSpPr>
              <p:nvPr/>
            </p:nvSpPr>
            <p:spPr bwMode="auto">
              <a:xfrm>
                <a:off x="4687" y="1869"/>
                <a:ext cx="197" cy="83"/>
              </a:xfrm>
              <a:custGeom>
                <a:avLst/>
                <a:gdLst/>
                <a:ahLst/>
                <a:cxnLst>
                  <a:cxn ang="0">
                    <a:pos x="663" y="0"/>
                  </a:cxn>
                  <a:cxn ang="0">
                    <a:pos x="688" y="3"/>
                  </a:cxn>
                  <a:cxn ang="0">
                    <a:pos x="711" y="9"/>
                  </a:cxn>
                  <a:cxn ang="0">
                    <a:pos x="733" y="21"/>
                  </a:cxn>
                  <a:cxn ang="0">
                    <a:pos x="752" y="37"/>
                  </a:cxn>
                  <a:cxn ang="0">
                    <a:pos x="767" y="55"/>
                  </a:cxn>
                  <a:cxn ang="0">
                    <a:pos x="779" y="76"/>
                  </a:cxn>
                  <a:cxn ang="0">
                    <a:pos x="786" y="99"/>
                  </a:cxn>
                  <a:cxn ang="0">
                    <a:pos x="788" y="126"/>
                  </a:cxn>
                  <a:cxn ang="0">
                    <a:pos x="788" y="221"/>
                  </a:cxn>
                  <a:cxn ang="0">
                    <a:pos x="783" y="246"/>
                  </a:cxn>
                  <a:cxn ang="0">
                    <a:pos x="774" y="268"/>
                  </a:cxn>
                  <a:cxn ang="0">
                    <a:pos x="759" y="288"/>
                  </a:cxn>
                  <a:cxn ang="0">
                    <a:pos x="742" y="305"/>
                  </a:cxn>
                  <a:cxn ang="0">
                    <a:pos x="723" y="319"/>
                  </a:cxn>
                  <a:cxn ang="0">
                    <a:pos x="701" y="328"/>
                  </a:cxn>
                  <a:cxn ang="0">
                    <a:pos x="676" y="334"/>
                  </a:cxn>
                  <a:cxn ang="0">
                    <a:pos x="125" y="334"/>
                  </a:cxn>
                  <a:cxn ang="0">
                    <a:pos x="100" y="332"/>
                  </a:cxn>
                  <a:cxn ang="0">
                    <a:pos x="77" y="324"/>
                  </a:cxn>
                  <a:cxn ang="0">
                    <a:pos x="54" y="313"/>
                  </a:cxn>
                  <a:cxn ang="0">
                    <a:pos x="36" y="297"/>
                  </a:cxn>
                  <a:cxn ang="0">
                    <a:pos x="20" y="279"/>
                  </a:cxn>
                  <a:cxn ang="0">
                    <a:pos x="9" y="258"/>
                  </a:cxn>
                  <a:cxn ang="0">
                    <a:pos x="2" y="234"/>
                  </a:cxn>
                  <a:cxn ang="0">
                    <a:pos x="0" y="208"/>
                  </a:cxn>
                  <a:cxn ang="0">
                    <a:pos x="0" y="113"/>
                  </a:cxn>
                  <a:cxn ang="0">
                    <a:pos x="5" y="88"/>
                  </a:cxn>
                  <a:cxn ang="0">
                    <a:pos x="15" y="65"/>
                  </a:cxn>
                  <a:cxn ang="0">
                    <a:pos x="28" y="46"/>
                  </a:cxn>
                  <a:cxn ang="0">
                    <a:pos x="45" y="29"/>
                  </a:cxn>
                  <a:cxn ang="0">
                    <a:pos x="65" y="14"/>
                  </a:cxn>
                  <a:cxn ang="0">
                    <a:pos x="87" y="5"/>
                  </a:cxn>
                  <a:cxn ang="0">
                    <a:pos x="112" y="0"/>
                  </a:cxn>
                </a:cxnLst>
                <a:rect l="0" t="0" r="r" b="b"/>
                <a:pathLst>
                  <a:path w="788" h="334">
                    <a:moveTo>
                      <a:pt x="125" y="0"/>
                    </a:moveTo>
                    <a:lnTo>
                      <a:pt x="663" y="0"/>
                    </a:lnTo>
                    <a:lnTo>
                      <a:pt x="676" y="0"/>
                    </a:lnTo>
                    <a:lnTo>
                      <a:pt x="688" y="3"/>
                    </a:lnTo>
                    <a:lnTo>
                      <a:pt x="701" y="5"/>
                    </a:lnTo>
                    <a:lnTo>
                      <a:pt x="711" y="9"/>
                    </a:lnTo>
                    <a:lnTo>
                      <a:pt x="723" y="14"/>
                    </a:lnTo>
                    <a:lnTo>
                      <a:pt x="733" y="21"/>
                    </a:lnTo>
                    <a:lnTo>
                      <a:pt x="742" y="29"/>
                    </a:lnTo>
                    <a:lnTo>
                      <a:pt x="752" y="37"/>
                    </a:lnTo>
                    <a:lnTo>
                      <a:pt x="759" y="46"/>
                    </a:lnTo>
                    <a:lnTo>
                      <a:pt x="767" y="55"/>
                    </a:lnTo>
                    <a:lnTo>
                      <a:pt x="774" y="65"/>
                    </a:lnTo>
                    <a:lnTo>
                      <a:pt x="779" y="76"/>
                    </a:lnTo>
                    <a:lnTo>
                      <a:pt x="783" y="88"/>
                    </a:lnTo>
                    <a:lnTo>
                      <a:pt x="786" y="99"/>
                    </a:lnTo>
                    <a:lnTo>
                      <a:pt x="788" y="113"/>
                    </a:lnTo>
                    <a:lnTo>
                      <a:pt x="788" y="126"/>
                    </a:lnTo>
                    <a:lnTo>
                      <a:pt x="788" y="208"/>
                    </a:lnTo>
                    <a:lnTo>
                      <a:pt x="788" y="221"/>
                    </a:lnTo>
                    <a:lnTo>
                      <a:pt x="786" y="234"/>
                    </a:lnTo>
                    <a:lnTo>
                      <a:pt x="783" y="246"/>
                    </a:lnTo>
                    <a:lnTo>
                      <a:pt x="779" y="258"/>
                    </a:lnTo>
                    <a:lnTo>
                      <a:pt x="774" y="268"/>
                    </a:lnTo>
                    <a:lnTo>
                      <a:pt x="767" y="279"/>
                    </a:lnTo>
                    <a:lnTo>
                      <a:pt x="759" y="288"/>
                    </a:lnTo>
                    <a:lnTo>
                      <a:pt x="752" y="297"/>
                    </a:lnTo>
                    <a:lnTo>
                      <a:pt x="742" y="305"/>
                    </a:lnTo>
                    <a:lnTo>
                      <a:pt x="733" y="313"/>
                    </a:lnTo>
                    <a:lnTo>
                      <a:pt x="723" y="319"/>
                    </a:lnTo>
                    <a:lnTo>
                      <a:pt x="711" y="324"/>
                    </a:lnTo>
                    <a:lnTo>
                      <a:pt x="701" y="328"/>
                    </a:lnTo>
                    <a:lnTo>
                      <a:pt x="688" y="332"/>
                    </a:lnTo>
                    <a:lnTo>
                      <a:pt x="676" y="334"/>
                    </a:lnTo>
                    <a:lnTo>
                      <a:pt x="663" y="334"/>
                    </a:lnTo>
                    <a:lnTo>
                      <a:pt x="125" y="334"/>
                    </a:lnTo>
                    <a:lnTo>
                      <a:pt x="112" y="334"/>
                    </a:lnTo>
                    <a:lnTo>
                      <a:pt x="100" y="332"/>
                    </a:lnTo>
                    <a:lnTo>
                      <a:pt x="87" y="328"/>
                    </a:lnTo>
                    <a:lnTo>
                      <a:pt x="77" y="324"/>
                    </a:lnTo>
                    <a:lnTo>
                      <a:pt x="65" y="319"/>
                    </a:lnTo>
                    <a:lnTo>
                      <a:pt x="54" y="313"/>
                    </a:lnTo>
                    <a:lnTo>
                      <a:pt x="45" y="305"/>
                    </a:lnTo>
                    <a:lnTo>
                      <a:pt x="36" y="297"/>
                    </a:lnTo>
                    <a:lnTo>
                      <a:pt x="28" y="288"/>
                    </a:lnTo>
                    <a:lnTo>
                      <a:pt x="20" y="279"/>
                    </a:lnTo>
                    <a:lnTo>
                      <a:pt x="15" y="268"/>
                    </a:lnTo>
                    <a:lnTo>
                      <a:pt x="9" y="258"/>
                    </a:lnTo>
                    <a:lnTo>
                      <a:pt x="5" y="246"/>
                    </a:lnTo>
                    <a:lnTo>
                      <a:pt x="2" y="234"/>
                    </a:lnTo>
                    <a:lnTo>
                      <a:pt x="0" y="221"/>
                    </a:lnTo>
                    <a:lnTo>
                      <a:pt x="0" y="208"/>
                    </a:lnTo>
                    <a:lnTo>
                      <a:pt x="0" y="126"/>
                    </a:lnTo>
                    <a:lnTo>
                      <a:pt x="0" y="113"/>
                    </a:lnTo>
                    <a:lnTo>
                      <a:pt x="2" y="99"/>
                    </a:lnTo>
                    <a:lnTo>
                      <a:pt x="5" y="88"/>
                    </a:lnTo>
                    <a:lnTo>
                      <a:pt x="9" y="76"/>
                    </a:lnTo>
                    <a:lnTo>
                      <a:pt x="15" y="65"/>
                    </a:lnTo>
                    <a:lnTo>
                      <a:pt x="20" y="55"/>
                    </a:lnTo>
                    <a:lnTo>
                      <a:pt x="28" y="46"/>
                    </a:lnTo>
                    <a:lnTo>
                      <a:pt x="36" y="37"/>
                    </a:lnTo>
                    <a:lnTo>
                      <a:pt x="45" y="29"/>
                    </a:lnTo>
                    <a:lnTo>
                      <a:pt x="54" y="21"/>
                    </a:lnTo>
                    <a:lnTo>
                      <a:pt x="65" y="14"/>
                    </a:lnTo>
                    <a:lnTo>
                      <a:pt x="77" y="9"/>
                    </a:lnTo>
                    <a:lnTo>
                      <a:pt x="87" y="5"/>
                    </a:lnTo>
                    <a:lnTo>
                      <a:pt x="100" y="3"/>
                    </a:lnTo>
                    <a:lnTo>
                      <a:pt x="112" y="0"/>
                    </a:lnTo>
                    <a:lnTo>
                      <a:pt x="125" y="0"/>
                    </a:lnTo>
                    <a:close/>
                  </a:path>
                </a:pathLst>
              </a:custGeom>
              <a:solidFill>
                <a:srgbClr val="00923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34" name="Freeform 762"/>
              <p:cNvSpPr>
                <a:spLocks/>
              </p:cNvSpPr>
              <p:nvPr/>
            </p:nvSpPr>
            <p:spPr bwMode="auto">
              <a:xfrm>
                <a:off x="4687" y="1869"/>
                <a:ext cx="197" cy="83"/>
              </a:xfrm>
              <a:custGeom>
                <a:avLst/>
                <a:gdLst/>
                <a:ahLst/>
                <a:cxnLst>
                  <a:cxn ang="0">
                    <a:pos x="663" y="0"/>
                  </a:cxn>
                  <a:cxn ang="0">
                    <a:pos x="688" y="3"/>
                  </a:cxn>
                  <a:cxn ang="0">
                    <a:pos x="711" y="9"/>
                  </a:cxn>
                  <a:cxn ang="0">
                    <a:pos x="733" y="21"/>
                  </a:cxn>
                  <a:cxn ang="0">
                    <a:pos x="752" y="37"/>
                  </a:cxn>
                  <a:cxn ang="0">
                    <a:pos x="767" y="55"/>
                  </a:cxn>
                  <a:cxn ang="0">
                    <a:pos x="779" y="76"/>
                  </a:cxn>
                  <a:cxn ang="0">
                    <a:pos x="786" y="99"/>
                  </a:cxn>
                  <a:cxn ang="0">
                    <a:pos x="788" y="126"/>
                  </a:cxn>
                  <a:cxn ang="0">
                    <a:pos x="788" y="221"/>
                  </a:cxn>
                  <a:cxn ang="0">
                    <a:pos x="783" y="246"/>
                  </a:cxn>
                  <a:cxn ang="0">
                    <a:pos x="774" y="268"/>
                  </a:cxn>
                  <a:cxn ang="0">
                    <a:pos x="759" y="288"/>
                  </a:cxn>
                  <a:cxn ang="0">
                    <a:pos x="742" y="305"/>
                  </a:cxn>
                  <a:cxn ang="0">
                    <a:pos x="723" y="319"/>
                  </a:cxn>
                  <a:cxn ang="0">
                    <a:pos x="701" y="328"/>
                  </a:cxn>
                  <a:cxn ang="0">
                    <a:pos x="676" y="334"/>
                  </a:cxn>
                  <a:cxn ang="0">
                    <a:pos x="125" y="334"/>
                  </a:cxn>
                  <a:cxn ang="0">
                    <a:pos x="100" y="332"/>
                  </a:cxn>
                  <a:cxn ang="0">
                    <a:pos x="77" y="324"/>
                  </a:cxn>
                  <a:cxn ang="0">
                    <a:pos x="54" y="313"/>
                  </a:cxn>
                  <a:cxn ang="0">
                    <a:pos x="36" y="297"/>
                  </a:cxn>
                  <a:cxn ang="0">
                    <a:pos x="20" y="279"/>
                  </a:cxn>
                  <a:cxn ang="0">
                    <a:pos x="9" y="258"/>
                  </a:cxn>
                  <a:cxn ang="0">
                    <a:pos x="2" y="234"/>
                  </a:cxn>
                  <a:cxn ang="0">
                    <a:pos x="0" y="208"/>
                  </a:cxn>
                  <a:cxn ang="0">
                    <a:pos x="0" y="113"/>
                  </a:cxn>
                  <a:cxn ang="0">
                    <a:pos x="5" y="88"/>
                  </a:cxn>
                  <a:cxn ang="0">
                    <a:pos x="15" y="65"/>
                  </a:cxn>
                  <a:cxn ang="0">
                    <a:pos x="28" y="46"/>
                  </a:cxn>
                  <a:cxn ang="0">
                    <a:pos x="45" y="29"/>
                  </a:cxn>
                  <a:cxn ang="0">
                    <a:pos x="65" y="14"/>
                  </a:cxn>
                  <a:cxn ang="0">
                    <a:pos x="87" y="5"/>
                  </a:cxn>
                  <a:cxn ang="0">
                    <a:pos x="112" y="0"/>
                  </a:cxn>
                </a:cxnLst>
                <a:rect l="0" t="0" r="r" b="b"/>
                <a:pathLst>
                  <a:path w="788" h="334">
                    <a:moveTo>
                      <a:pt x="125" y="0"/>
                    </a:moveTo>
                    <a:lnTo>
                      <a:pt x="663" y="0"/>
                    </a:lnTo>
                    <a:lnTo>
                      <a:pt x="676" y="0"/>
                    </a:lnTo>
                    <a:lnTo>
                      <a:pt x="688" y="3"/>
                    </a:lnTo>
                    <a:lnTo>
                      <a:pt x="701" y="5"/>
                    </a:lnTo>
                    <a:lnTo>
                      <a:pt x="711" y="9"/>
                    </a:lnTo>
                    <a:lnTo>
                      <a:pt x="723" y="14"/>
                    </a:lnTo>
                    <a:lnTo>
                      <a:pt x="733" y="21"/>
                    </a:lnTo>
                    <a:lnTo>
                      <a:pt x="742" y="29"/>
                    </a:lnTo>
                    <a:lnTo>
                      <a:pt x="752" y="37"/>
                    </a:lnTo>
                    <a:lnTo>
                      <a:pt x="759" y="46"/>
                    </a:lnTo>
                    <a:lnTo>
                      <a:pt x="767" y="55"/>
                    </a:lnTo>
                    <a:lnTo>
                      <a:pt x="774" y="65"/>
                    </a:lnTo>
                    <a:lnTo>
                      <a:pt x="779" y="76"/>
                    </a:lnTo>
                    <a:lnTo>
                      <a:pt x="783" y="88"/>
                    </a:lnTo>
                    <a:lnTo>
                      <a:pt x="786" y="99"/>
                    </a:lnTo>
                    <a:lnTo>
                      <a:pt x="788" y="113"/>
                    </a:lnTo>
                    <a:lnTo>
                      <a:pt x="788" y="126"/>
                    </a:lnTo>
                    <a:lnTo>
                      <a:pt x="788" y="208"/>
                    </a:lnTo>
                    <a:lnTo>
                      <a:pt x="788" y="221"/>
                    </a:lnTo>
                    <a:lnTo>
                      <a:pt x="786" y="234"/>
                    </a:lnTo>
                    <a:lnTo>
                      <a:pt x="783" y="246"/>
                    </a:lnTo>
                    <a:lnTo>
                      <a:pt x="779" y="258"/>
                    </a:lnTo>
                    <a:lnTo>
                      <a:pt x="774" y="268"/>
                    </a:lnTo>
                    <a:lnTo>
                      <a:pt x="767" y="279"/>
                    </a:lnTo>
                    <a:lnTo>
                      <a:pt x="759" y="288"/>
                    </a:lnTo>
                    <a:lnTo>
                      <a:pt x="752" y="297"/>
                    </a:lnTo>
                    <a:lnTo>
                      <a:pt x="742" y="305"/>
                    </a:lnTo>
                    <a:lnTo>
                      <a:pt x="733" y="313"/>
                    </a:lnTo>
                    <a:lnTo>
                      <a:pt x="723" y="319"/>
                    </a:lnTo>
                    <a:lnTo>
                      <a:pt x="711" y="324"/>
                    </a:lnTo>
                    <a:lnTo>
                      <a:pt x="701" y="328"/>
                    </a:lnTo>
                    <a:lnTo>
                      <a:pt x="688" y="332"/>
                    </a:lnTo>
                    <a:lnTo>
                      <a:pt x="676" y="334"/>
                    </a:lnTo>
                    <a:lnTo>
                      <a:pt x="663" y="334"/>
                    </a:lnTo>
                    <a:lnTo>
                      <a:pt x="125" y="334"/>
                    </a:lnTo>
                    <a:lnTo>
                      <a:pt x="112" y="334"/>
                    </a:lnTo>
                    <a:lnTo>
                      <a:pt x="100" y="332"/>
                    </a:lnTo>
                    <a:lnTo>
                      <a:pt x="87" y="328"/>
                    </a:lnTo>
                    <a:lnTo>
                      <a:pt x="77" y="324"/>
                    </a:lnTo>
                    <a:lnTo>
                      <a:pt x="65" y="319"/>
                    </a:lnTo>
                    <a:lnTo>
                      <a:pt x="54" y="313"/>
                    </a:lnTo>
                    <a:lnTo>
                      <a:pt x="45" y="305"/>
                    </a:lnTo>
                    <a:lnTo>
                      <a:pt x="36" y="297"/>
                    </a:lnTo>
                    <a:lnTo>
                      <a:pt x="28" y="288"/>
                    </a:lnTo>
                    <a:lnTo>
                      <a:pt x="20" y="279"/>
                    </a:lnTo>
                    <a:lnTo>
                      <a:pt x="15" y="268"/>
                    </a:lnTo>
                    <a:lnTo>
                      <a:pt x="9" y="258"/>
                    </a:lnTo>
                    <a:lnTo>
                      <a:pt x="5" y="246"/>
                    </a:lnTo>
                    <a:lnTo>
                      <a:pt x="2" y="234"/>
                    </a:lnTo>
                    <a:lnTo>
                      <a:pt x="0" y="221"/>
                    </a:lnTo>
                    <a:lnTo>
                      <a:pt x="0" y="208"/>
                    </a:lnTo>
                    <a:lnTo>
                      <a:pt x="0" y="126"/>
                    </a:lnTo>
                    <a:lnTo>
                      <a:pt x="0" y="113"/>
                    </a:lnTo>
                    <a:lnTo>
                      <a:pt x="2" y="99"/>
                    </a:lnTo>
                    <a:lnTo>
                      <a:pt x="5" y="88"/>
                    </a:lnTo>
                    <a:lnTo>
                      <a:pt x="9" y="76"/>
                    </a:lnTo>
                    <a:lnTo>
                      <a:pt x="15" y="65"/>
                    </a:lnTo>
                    <a:lnTo>
                      <a:pt x="20" y="55"/>
                    </a:lnTo>
                    <a:lnTo>
                      <a:pt x="28" y="46"/>
                    </a:lnTo>
                    <a:lnTo>
                      <a:pt x="36" y="37"/>
                    </a:lnTo>
                    <a:lnTo>
                      <a:pt x="45" y="29"/>
                    </a:lnTo>
                    <a:lnTo>
                      <a:pt x="54" y="21"/>
                    </a:lnTo>
                    <a:lnTo>
                      <a:pt x="65" y="14"/>
                    </a:lnTo>
                    <a:lnTo>
                      <a:pt x="77" y="9"/>
                    </a:lnTo>
                    <a:lnTo>
                      <a:pt x="87" y="5"/>
                    </a:lnTo>
                    <a:lnTo>
                      <a:pt x="100" y="3"/>
                    </a:lnTo>
                    <a:lnTo>
                      <a:pt x="112" y="0"/>
                    </a:lnTo>
                    <a:lnTo>
                      <a:pt x="125"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35" name="Rectangle 763"/>
              <p:cNvSpPr>
                <a:spLocks noChangeArrowheads="1"/>
              </p:cNvSpPr>
              <p:nvPr/>
            </p:nvSpPr>
            <p:spPr bwMode="auto">
              <a:xfrm>
                <a:off x="3193" y="1392"/>
                <a:ext cx="324"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C00000"/>
                    </a:solidFill>
                    <a:latin typeface="Arial" pitchFamily="34" charset="0"/>
                  </a:rPr>
                  <a:t>8 Mb/s</a:t>
                </a:r>
                <a:endParaRPr lang="en-US" dirty="0" smtClean="0">
                  <a:solidFill>
                    <a:prstClr val="black"/>
                  </a:solidFill>
                  <a:latin typeface="Arial" pitchFamily="34" charset="0"/>
                </a:endParaRPr>
              </a:p>
            </p:txBody>
          </p:sp>
          <p:sp>
            <p:nvSpPr>
              <p:cNvPr id="3836" name="Rectangle 764"/>
              <p:cNvSpPr>
                <a:spLocks noChangeArrowheads="1"/>
              </p:cNvSpPr>
              <p:nvPr/>
            </p:nvSpPr>
            <p:spPr bwMode="auto">
              <a:xfrm>
                <a:off x="3773" y="2221"/>
                <a:ext cx="424"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C00000"/>
                    </a:solidFill>
                    <a:latin typeface="Arial" pitchFamily="34" charset="0"/>
                  </a:rPr>
                  <a:t>240 Mb/s</a:t>
                </a:r>
                <a:endParaRPr lang="en-US" dirty="0" smtClean="0">
                  <a:solidFill>
                    <a:prstClr val="black"/>
                  </a:solidFill>
                  <a:latin typeface="Arial" pitchFamily="34" charset="0"/>
                </a:endParaRPr>
              </a:p>
            </p:txBody>
          </p:sp>
          <p:sp>
            <p:nvSpPr>
              <p:cNvPr id="3837" name="Freeform 765"/>
              <p:cNvSpPr>
                <a:spLocks/>
              </p:cNvSpPr>
              <p:nvPr/>
            </p:nvSpPr>
            <p:spPr bwMode="auto">
              <a:xfrm>
                <a:off x="4041" y="1863"/>
                <a:ext cx="118" cy="331"/>
              </a:xfrm>
              <a:custGeom>
                <a:avLst/>
                <a:gdLst/>
                <a:ahLst/>
                <a:cxnLst>
                  <a:cxn ang="0">
                    <a:pos x="447" y="48"/>
                  </a:cxn>
                  <a:cxn ang="0">
                    <a:pos x="445" y="119"/>
                  </a:cxn>
                  <a:cxn ang="0">
                    <a:pos x="441" y="187"/>
                  </a:cxn>
                  <a:cxn ang="0">
                    <a:pos x="434" y="255"/>
                  </a:cxn>
                  <a:cxn ang="0">
                    <a:pos x="426" y="320"/>
                  </a:cxn>
                  <a:cxn ang="0">
                    <a:pos x="416" y="386"/>
                  </a:cxn>
                  <a:cxn ang="0">
                    <a:pos x="403" y="448"/>
                  </a:cxn>
                  <a:cxn ang="0">
                    <a:pos x="388" y="511"/>
                  </a:cxn>
                  <a:cxn ang="0">
                    <a:pos x="373" y="573"/>
                  </a:cxn>
                  <a:cxn ang="0">
                    <a:pos x="354" y="633"/>
                  </a:cxn>
                  <a:cxn ang="0">
                    <a:pos x="333" y="692"/>
                  </a:cxn>
                  <a:cxn ang="0">
                    <a:pos x="311" y="751"/>
                  </a:cxn>
                  <a:cxn ang="0">
                    <a:pos x="288" y="809"/>
                  </a:cxn>
                  <a:cxn ang="0">
                    <a:pos x="262" y="867"/>
                  </a:cxn>
                  <a:cxn ang="0">
                    <a:pos x="234" y="924"/>
                  </a:cxn>
                  <a:cxn ang="0">
                    <a:pos x="204" y="982"/>
                  </a:cxn>
                  <a:cxn ang="0">
                    <a:pos x="173" y="1040"/>
                  </a:cxn>
                  <a:cxn ang="0">
                    <a:pos x="139" y="1097"/>
                  </a:cxn>
                  <a:cxn ang="0">
                    <a:pos x="103" y="1153"/>
                  </a:cxn>
                  <a:cxn ang="0">
                    <a:pos x="67" y="1211"/>
                  </a:cxn>
                  <a:cxn ang="0">
                    <a:pos x="27" y="1270"/>
                  </a:cxn>
                  <a:cxn ang="0">
                    <a:pos x="21" y="1322"/>
                  </a:cxn>
                  <a:cxn ang="0">
                    <a:pos x="61" y="1264"/>
                  </a:cxn>
                  <a:cxn ang="0">
                    <a:pos x="101" y="1206"/>
                  </a:cxn>
                  <a:cxn ang="0">
                    <a:pos x="137" y="1148"/>
                  </a:cxn>
                  <a:cxn ang="0">
                    <a:pos x="173" y="1091"/>
                  </a:cxn>
                  <a:cxn ang="0">
                    <a:pos x="205" y="1033"/>
                  </a:cxn>
                  <a:cxn ang="0">
                    <a:pos x="237" y="975"/>
                  </a:cxn>
                  <a:cxn ang="0">
                    <a:pos x="267" y="917"/>
                  </a:cxn>
                  <a:cxn ang="0">
                    <a:pos x="294" y="859"/>
                  </a:cxn>
                  <a:cxn ang="0">
                    <a:pos x="320" y="800"/>
                  </a:cxn>
                  <a:cxn ang="0">
                    <a:pos x="344" y="740"/>
                  </a:cxn>
                  <a:cxn ang="0">
                    <a:pos x="365" y="681"/>
                  </a:cxn>
                  <a:cxn ang="0">
                    <a:pos x="384" y="620"/>
                  </a:cxn>
                  <a:cxn ang="0">
                    <a:pos x="403" y="558"/>
                  </a:cxn>
                  <a:cxn ang="0">
                    <a:pos x="418" y="495"/>
                  </a:cxn>
                  <a:cxn ang="0">
                    <a:pos x="433" y="433"/>
                  </a:cxn>
                  <a:cxn ang="0">
                    <a:pos x="445" y="369"/>
                  </a:cxn>
                  <a:cxn ang="0">
                    <a:pos x="454" y="302"/>
                  </a:cxn>
                  <a:cxn ang="0">
                    <a:pos x="462" y="235"/>
                  </a:cxn>
                  <a:cxn ang="0">
                    <a:pos x="468" y="166"/>
                  </a:cxn>
                  <a:cxn ang="0">
                    <a:pos x="472" y="95"/>
                  </a:cxn>
                  <a:cxn ang="0">
                    <a:pos x="473" y="23"/>
                  </a:cxn>
                </a:cxnLst>
                <a:rect l="0" t="0" r="r" b="b"/>
                <a:pathLst>
                  <a:path w="473" h="1322">
                    <a:moveTo>
                      <a:pt x="447" y="0"/>
                    </a:moveTo>
                    <a:lnTo>
                      <a:pt x="447" y="23"/>
                    </a:lnTo>
                    <a:lnTo>
                      <a:pt x="447" y="48"/>
                    </a:lnTo>
                    <a:lnTo>
                      <a:pt x="447" y="72"/>
                    </a:lnTo>
                    <a:lnTo>
                      <a:pt x="446" y="95"/>
                    </a:lnTo>
                    <a:lnTo>
                      <a:pt x="445" y="119"/>
                    </a:lnTo>
                    <a:lnTo>
                      <a:pt x="443" y="141"/>
                    </a:lnTo>
                    <a:lnTo>
                      <a:pt x="442" y="165"/>
                    </a:lnTo>
                    <a:lnTo>
                      <a:pt x="441" y="187"/>
                    </a:lnTo>
                    <a:lnTo>
                      <a:pt x="439" y="210"/>
                    </a:lnTo>
                    <a:lnTo>
                      <a:pt x="437" y="233"/>
                    </a:lnTo>
                    <a:lnTo>
                      <a:pt x="434" y="255"/>
                    </a:lnTo>
                    <a:lnTo>
                      <a:pt x="432" y="277"/>
                    </a:lnTo>
                    <a:lnTo>
                      <a:pt x="429" y="299"/>
                    </a:lnTo>
                    <a:lnTo>
                      <a:pt x="426" y="320"/>
                    </a:lnTo>
                    <a:lnTo>
                      <a:pt x="422" y="342"/>
                    </a:lnTo>
                    <a:lnTo>
                      <a:pt x="418" y="363"/>
                    </a:lnTo>
                    <a:lnTo>
                      <a:pt x="416" y="386"/>
                    </a:lnTo>
                    <a:lnTo>
                      <a:pt x="412" y="407"/>
                    </a:lnTo>
                    <a:lnTo>
                      <a:pt x="408" y="427"/>
                    </a:lnTo>
                    <a:lnTo>
                      <a:pt x="403" y="448"/>
                    </a:lnTo>
                    <a:lnTo>
                      <a:pt x="399" y="469"/>
                    </a:lnTo>
                    <a:lnTo>
                      <a:pt x="394" y="490"/>
                    </a:lnTo>
                    <a:lnTo>
                      <a:pt x="388" y="511"/>
                    </a:lnTo>
                    <a:lnTo>
                      <a:pt x="383" y="531"/>
                    </a:lnTo>
                    <a:lnTo>
                      <a:pt x="378" y="552"/>
                    </a:lnTo>
                    <a:lnTo>
                      <a:pt x="373" y="573"/>
                    </a:lnTo>
                    <a:lnTo>
                      <a:pt x="366" y="592"/>
                    </a:lnTo>
                    <a:lnTo>
                      <a:pt x="361" y="612"/>
                    </a:lnTo>
                    <a:lnTo>
                      <a:pt x="354" y="633"/>
                    </a:lnTo>
                    <a:lnTo>
                      <a:pt x="348" y="652"/>
                    </a:lnTo>
                    <a:lnTo>
                      <a:pt x="341" y="672"/>
                    </a:lnTo>
                    <a:lnTo>
                      <a:pt x="333" y="692"/>
                    </a:lnTo>
                    <a:lnTo>
                      <a:pt x="327" y="711"/>
                    </a:lnTo>
                    <a:lnTo>
                      <a:pt x="319" y="731"/>
                    </a:lnTo>
                    <a:lnTo>
                      <a:pt x="311" y="751"/>
                    </a:lnTo>
                    <a:lnTo>
                      <a:pt x="303" y="770"/>
                    </a:lnTo>
                    <a:lnTo>
                      <a:pt x="296" y="790"/>
                    </a:lnTo>
                    <a:lnTo>
                      <a:pt x="288" y="809"/>
                    </a:lnTo>
                    <a:lnTo>
                      <a:pt x="280" y="829"/>
                    </a:lnTo>
                    <a:lnTo>
                      <a:pt x="271" y="849"/>
                    </a:lnTo>
                    <a:lnTo>
                      <a:pt x="262" y="867"/>
                    </a:lnTo>
                    <a:lnTo>
                      <a:pt x="252" y="887"/>
                    </a:lnTo>
                    <a:lnTo>
                      <a:pt x="243" y="906"/>
                    </a:lnTo>
                    <a:lnTo>
                      <a:pt x="234" y="924"/>
                    </a:lnTo>
                    <a:lnTo>
                      <a:pt x="224" y="944"/>
                    </a:lnTo>
                    <a:lnTo>
                      <a:pt x="214" y="964"/>
                    </a:lnTo>
                    <a:lnTo>
                      <a:pt x="204" y="982"/>
                    </a:lnTo>
                    <a:lnTo>
                      <a:pt x="194" y="1002"/>
                    </a:lnTo>
                    <a:lnTo>
                      <a:pt x="183" y="1020"/>
                    </a:lnTo>
                    <a:lnTo>
                      <a:pt x="173" y="1040"/>
                    </a:lnTo>
                    <a:lnTo>
                      <a:pt x="162" y="1058"/>
                    </a:lnTo>
                    <a:lnTo>
                      <a:pt x="150" y="1077"/>
                    </a:lnTo>
                    <a:lnTo>
                      <a:pt x="139" y="1097"/>
                    </a:lnTo>
                    <a:lnTo>
                      <a:pt x="127" y="1115"/>
                    </a:lnTo>
                    <a:lnTo>
                      <a:pt x="115" y="1135"/>
                    </a:lnTo>
                    <a:lnTo>
                      <a:pt x="103" y="1153"/>
                    </a:lnTo>
                    <a:lnTo>
                      <a:pt x="91" y="1173"/>
                    </a:lnTo>
                    <a:lnTo>
                      <a:pt x="78" y="1193"/>
                    </a:lnTo>
                    <a:lnTo>
                      <a:pt x="67" y="1211"/>
                    </a:lnTo>
                    <a:lnTo>
                      <a:pt x="54" y="1230"/>
                    </a:lnTo>
                    <a:lnTo>
                      <a:pt x="40" y="1250"/>
                    </a:lnTo>
                    <a:lnTo>
                      <a:pt x="27" y="1270"/>
                    </a:lnTo>
                    <a:lnTo>
                      <a:pt x="14" y="1288"/>
                    </a:lnTo>
                    <a:lnTo>
                      <a:pt x="0" y="1308"/>
                    </a:lnTo>
                    <a:lnTo>
                      <a:pt x="21" y="1322"/>
                    </a:lnTo>
                    <a:lnTo>
                      <a:pt x="35" y="1304"/>
                    </a:lnTo>
                    <a:lnTo>
                      <a:pt x="48" y="1284"/>
                    </a:lnTo>
                    <a:lnTo>
                      <a:pt x="61" y="1264"/>
                    </a:lnTo>
                    <a:lnTo>
                      <a:pt x="74" y="1245"/>
                    </a:lnTo>
                    <a:lnTo>
                      <a:pt x="88" y="1225"/>
                    </a:lnTo>
                    <a:lnTo>
                      <a:pt x="101" y="1206"/>
                    </a:lnTo>
                    <a:lnTo>
                      <a:pt x="112" y="1187"/>
                    </a:lnTo>
                    <a:lnTo>
                      <a:pt x="125" y="1168"/>
                    </a:lnTo>
                    <a:lnTo>
                      <a:pt x="137" y="1148"/>
                    </a:lnTo>
                    <a:lnTo>
                      <a:pt x="149" y="1128"/>
                    </a:lnTo>
                    <a:lnTo>
                      <a:pt x="161" y="1110"/>
                    </a:lnTo>
                    <a:lnTo>
                      <a:pt x="173" y="1091"/>
                    </a:lnTo>
                    <a:lnTo>
                      <a:pt x="184" y="1071"/>
                    </a:lnTo>
                    <a:lnTo>
                      <a:pt x="195" y="1053"/>
                    </a:lnTo>
                    <a:lnTo>
                      <a:pt x="205" y="1033"/>
                    </a:lnTo>
                    <a:lnTo>
                      <a:pt x="217" y="1013"/>
                    </a:lnTo>
                    <a:lnTo>
                      <a:pt x="226" y="994"/>
                    </a:lnTo>
                    <a:lnTo>
                      <a:pt x="237" y="975"/>
                    </a:lnTo>
                    <a:lnTo>
                      <a:pt x="247" y="956"/>
                    </a:lnTo>
                    <a:lnTo>
                      <a:pt x="256" y="936"/>
                    </a:lnTo>
                    <a:lnTo>
                      <a:pt x="267" y="917"/>
                    </a:lnTo>
                    <a:lnTo>
                      <a:pt x="276" y="897"/>
                    </a:lnTo>
                    <a:lnTo>
                      <a:pt x="285" y="879"/>
                    </a:lnTo>
                    <a:lnTo>
                      <a:pt x="294" y="859"/>
                    </a:lnTo>
                    <a:lnTo>
                      <a:pt x="303" y="839"/>
                    </a:lnTo>
                    <a:lnTo>
                      <a:pt x="311" y="820"/>
                    </a:lnTo>
                    <a:lnTo>
                      <a:pt x="320" y="800"/>
                    </a:lnTo>
                    <a:lnTo>
                      <a:pt x="328" y="781"/>
                    </a:lnTo>
                    <a:lnTo>
                      <a:pt x="336" y="761"/>
                    </a:lnTo>
                    <a:lnTo>
                      <a:pt x="344" y="740"/>
                    </a:lnTo>
                    <a:lnTo>
                      <a:pt x="350" y="720"/>
                    </a:lnTo>
                    <a:lnTo>
                      <a:pt x="358" y="701"/>
                    </a:lnTo>
                    <a:lnTo>
                      <a:pt x="365" y="681"/>
                    </a:lnTo>
                    <a:lnTo>
                      <a:pt x="371" y="660"/>
                    </a:lnTo>
                    <a:lnTo>
                      <a:pt x="379" y="641"/>
                    </a:lnTo>
                    <a:lnTo>
                      <a:pt x="384" y="620"/>
                    </a:lnTo>
                    <a:lnTo>
                      <a:pt x="391" y="600"/>
                    </a:lnTo>
                    <a:lnTo>
                      <a:pt x="398" y="579"/>
                    </a:lnTo>
                    <a:lnTo>
                      <a:pt x="403" y="558"/>
                    </a:lnTo>
                    <a:lnTo>
                      <a:pt x="408" y="537"/>
                    </a:lnTo>
                    <a:lnTo>
                      <a:pt x="413" y="516"/>
                    </a:lnTo>
                    <a:lnTo>
                      <a:pt x="418" y="495"/>
                    </a:lnTo>
                    <a:lnTo>
                      <a:pt x="424" y="475"/>
                    </a:lnTo>
                    <a:lnTo>
                      <a:pt x="428" y="454"/>
                    </a:lnTo>
                    <a:lnTo>
                      <a:pt x="433" y="433"/>
                    </a:lnTo>
                    <a:lnTo>
                      <a:pt x="437" y="412"/>
                    </a:lnTo>
                    <a:lnTo>
                      <a:pt x="441" y="390"/>
                    </a:lnTo>
                    <a:lnTo>
                      <a:pt x="445" y="369"/>
                    </a:lnTo>
                    <a:lnTo>
                      <a:pt x="449" y="346"/>
                    </a:lnTo>
                    <a:lnTo>
                      <a:pt x="451" y="324"/>
                    </a:lnTo>
                    <a:lnTo>
                      <a:pt x="454" y="302"/>
                    </a:lnTo>
                    <a:lnTo>
                      <a:pt x="458" y="280"/>
                    </a:lnTo>
                    <a:lnTo>
                      <a:pt x="460" y="257"/>
                    </a:lnTo>
                    <a:lnTo>
                      <a:pt x="462" y="235"/>
                    </a:lnTo>
                    <a:lnTo>
                      <a:pt x="464" y="212"/>
                    </a:lnTo>
                    <a:lnTo>
                      <a:pt x="467" y="189"/>
                    </a:lnTo>
                    <a:lnTo>
                      <a:pt x="468" y="166"/>
                    </a:lnTo>
                    <a:lnTo>
                      <a:pt x="469" y="142"/>
                    </a:lnTo>
                    <a:lnTo>
                      <a:pt x="471" y="120"/>
                    </a:lnTo>
                    <a:lnTo>
                      <a:pt x="472" y="95"/>
                    </a:lnTo>
                    <a:lnTo>
                      <a:pt x="472" y="72"/>
                    </a:lnTo>
                    <a:lnTo>
                      <a:pt x="473" y="48"/>
                    </a:lnTo>
                    <a:lnTo>
                      <a:pt x="473" y="23"/>
                    </a:lnTo>
                    <a:lnTo>
                      <a:pt x="473" y="0"/>
                    </a:lnTo>
                    <a:lnTo>
                      <a:pt x="447"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38" name="Freeform 766"/>
              <p:cNvSpPr>
                <a:spLocks/>
              </p:cNvSpPr>
              <p:nvPr/>
            </p:nvSpPr>
            <p:spPr bwMode="auto">
              <a:xfrm>
                <a:off x="4137" y="1841"/>
                <a:ext cx="39" cy="45"/>
              </a:xfrm>
              <a:custGeom>
                <a:avLst/>
                <a:gdLst/>
                <a:ahLst/>
                <a:cxnLst>
                  <a:cxn ang="0">
                    <a:pos x="0" y="182"/>
                  </a:cxn>
                  <a:cxn ang="0">
                    <a:pos x="3" y="181"/>
                  </a:cxn>
                  <a:cxn ang="0">
                    <a:pos x="7" y="178"/>
                  </a:cxn>
                  <a:cxn ang="0">
                    <a:pos x="11" y="177"/>
                  </a:cxn>
                  <a:cxn ang="0">
                    <a:pos x="15" y="175"/>
                  </a:cxn>
                  <a:cxn ang="0">
                    <a:pos x="18" y="174"/>
                  </a:cxn>
                  <a:cxn ang="0">
                    <a:pos x="21" y="173"/>
                  </a:cxn>
                  <a:cxn ang="0">
                    <a:pos x="25" y="172"/>
                  </a:cxn>
                  <a:cxn ang="0">
                    <a:pos x="29" y="170"/>
                  </a:cxn>
                  <a:cxn ang="0">
                    <a:pos x="33" y="169"/>
                  </a:cxn>
                  <a:cxn ang="0">
                    <a:pos x="37" y="168"/>
                  </a:cxn>
                  <a:cxn ang="0">
                    <a:pos x="39" y="168"/>
                  </a:cxn>
                  <a:cxn ang="0">
                    <a:pos x="43" y="166"/>
                  </a:cxn>
                  <a:cxn ang="0">
                    <a:pos x="47" y="166"/>
                  </a:cxn>
                  <a:cxn ang="0">
                    <a:pos x="51" y="165"/>
                  </a:cxn>
                  <a:cxn ang="0">
                    <a:pos x="55" y="165"/>
                  </a:cxn>
                  <a:cxn ang="0">
                    <a:pos x="58" y="164"/>
                  </a:cxn>
                  <a:cxn ang="0">
                    <a:pos x="62" y="164"/>
                  </a:cxn>
                  <a:cxn ang="0">
                    <a:pos x="66" y="164"/>
                  </a:cxn>
                  <a:cxn ang="0">
                    <a:pos x="69" y="162"/>
                  </a:cxn>
                  <a:cxn ang="0">
                    <a:pos x="73" y="162"/>
                  </a:cxn>
                  <a:cxn ang="0">
                    <a:pos x="76" y="162"/>
                  </a:cxn>
                  <a:cxn ang="0">
                    <a:pos x="80" y="162"/>
                  </a:cxn>
                  <a:cxn ang="0">
                    <a:pos x="84" y="162"/>
                  </a:cxn>
                  <a:cxn ang="0">
                    <a:pos x="88" y="162"/>
                  </a:cxn>
                  <a:cxn ang="0">
                    <a:pos x="92" y="164"/>
                  </a:cxn>
                  <a:cxn ang="0">
                    <a:pos x="94" y="164"/>
                  </a:cxn>
                  <a:cxn ang="0">
                    <a:pos x="98" y="164"/>
                  </a:cxn>
                  <a:cxn ang="0">
                    <a:pos x="102" y="165"/>
                  </a:cxn>
                  <a:cxn ang="0">
                    <a:pos x="106" y="165"/>
                  </a:cxn>
                  <a:cxn ang="0">
                    <a:pos x="110" y="166"/>
                  </a:cxn>
                  <a:cxn ang="0">
                    <a:pos x="113" y="166"/>
                  </a:cxn>
                  <a:cxn ang="0">
                    <a:pos x="117" y="168"/>
                  </a:cxn>
                  <a:cxn ang="0">
                    <a:pos x="120" y="169"/>
                  </a:cxn>
                  <a:cxn ang="0">
                    <a:pos x="124" y="169"/>
                  </a:cxn>
                  <a:cxn ang="0">
                    <a:pos x="128" y="170"/>
                  </a:cxn>
                  <a:cxn ang="0">
                    <a:pos x="131" y="172"/>
                  </a:cxn>
                  <a:cxn ang="0">
                    <a:pos x="135" y="173"/>
                  </a:cxn>
                  <a:cxn ang="0">
                    <a:pos x="139" y="174"/>
                  </a:cxn>
                  <a:cxn ang="0">
                    <a:pos x="143" y="175"/>
                  </a:cxn>
                  <a:cxn ang="0">
                    <a:pos x="147" y="178"/>
                  </a:cxn>
                  <a:cxn ang="0">
                    <a:pos x="149" y="179"/>
                  </a:cxn>
                  <a:cxn ang="0">
                    <a:pos x="153" y="181"/>
                  </a:cxn>
                  <a:cxn ang="0">
                    <a:pos x="77" y="0"/>
                  </a:cxn>
                </a:cxnLst>
                <a:rect l="0" t="0" r="r" b="b"/>
                <a:pathLst>
                  <a:path w="156" h="182">
                    <a:moveTo>
                      <a:pt x="77" y="0"/>
                    </a:moveTo>
                    <a:lnTo>
                      <a:pt x="0" y="182"/>
                    </a:lnTo>
                    <a:lnTo>
                      <a:pt x="0" y="182"/>
                    </a:lnTo>
                    <a:lnTo>
                      <a:pt x="1" y="182"/>
                    </a:lnTo>
                    <a:lnTo>
                      <a:pt x="3" y="181"/>
                    </a:lnTo>
                    <a:lnTo>
                      <a:pt x="3" y="181"/>
                    </a:lnTo>
                    <a:lnTo>
                      <a:pt x="4" y="179"/>
                    </a:lnTo>
                    <a:lnTo>
                      <a:pt x="5" y="179"/>
                    </a:lnTo>
                    <a:lnTo>
                      <a:pt x="7" y="178"/>
                    </a:lnTo>
                    <a:lnTo>
                      <a:pt x="8" y="178"/>
                    </a:lnTo>
                    <a:lnTo>
                      <a:pt x="9" y="178"/>
                    </a:lnTo>
                    <a:lnTo>
                      <a:pt x="11" y="177"/>
                    </a:lnTo>
                    <a:lnTo>
                      <a:pt x="12" y="177"/>
                    </a:lnTo>
                    <a:lnTo>
                      <a:pt x="13" y="175"/>
                    </a:lnTo>
                    <a:lnTo>
                      <a:pt x="15" y="175"/>
                    </a:lnTo>
                    <a:lnTo>
                      <a:pt x="16" y="175"/>
                    </a:lnTo>
                    <a:lnTo>
                      <a:pt x="17" y="174"/>
                    </a:lnTo>
                    <a:lnTo>
                      <a:pt x="18" y="174"/>
                    </a:lnTo>
                    <a:lnTo>
                      <a:pt x="20" y="174"/>
                    </a:lnTo>
                    <a:lnTo>
                      <a:pt x="21" y="173"/>
                    </a:lnTo>
                    <a:lnTo>
                      <a:pt x="21" y="173"/>
                    </a:lnTo>
                    <a:lnTo>
                      <a:pt x="22" y="173"/>
                    </a:lnTo>
                    <a:lnTo>
                      <a:pt x="24" y="172"/>
                    </a:lnTo>
                    <a:lnTo>
                      <a:pt x="25" y="172"/>
                    </a:lnTo>
                    <a:lnTo>
                      <a:pt x="26" y="172"/>
                    </a:lnTo>
                    <a:lnTo>
                      <a:pt x="28" y="170"/>
                    </a:lnTo>
                    <a:lnTo>
                      <a:pt x="29" y="170"/>
                    </a:lnTo>
                    <a:lnTo>
                      <a:pt x="30" y="170"/>
                    </a:lnTo>
                    <a:lnTo>
                      <a:pt x="32" y="169"/>
                    </a:lnTo>
                    <a:lnTo>
                      <a:pt x="33" y="169"/>
                    </a:lnTo>
                    <a:lnTo>
                      <a:pt x="34" y="169"/>
                    </a:lnTo>
                    <a:lnTo>
                      <a:pt x="35" y="169"/>
                    </a:lnTo>
                    <a:lnTo>
                      <a:pt x="37" y="168"/>
                    </a:lnTo>
                    <a:lnTo>
                      <a:pt x="38" y="168"/>
                    </a:lnTo>
                    <a:lnTo>
                      <a:pt x="38" y="168"/>
                    </a:lnTo>
                    <a:lnTo>
                      <a:pt x="39" y="168"/>
                    </a:lnTo>
                    <a:lnTo>
                      <a:pt x="41" y="168"/>
                    </a:lnTo>
                    <a:lnTo>
                      <a:pt x="42" y="166"/>
                    </a:lnTo>
                    <a:lnTo>
                      <a:pt x="43" y="166"/>
                    </a:lnTo>
                    <a:lnTo>
                      <a:pt x="45" y="166"/>
                    </a:lnTo>
                    <a:lnTo>
                      <a:pt x="46" y="166"/>
                    </a:lnTo>
                    <a:lnTo>
                      <a:pt x="47" y="166"/>
                    </a:lnTo>
                    <a:lnTo>
                      <a:pt x="49" y="165"/>
                    </a:lnTo>
                    <a:lnTo>
                      <a:pt x="50" y="165"/>
                    </a:lnTo>
                    <a:lnTo>
                      <a:pt x="51" y="165"/>
                    </a:lnTo>
                    <a:lnTo>
                      <a:pt x="52" y="165"/>
                    </a:lnTo>
                    <a:lnTo>
                      <a:pt x="54" y="165"/>
                    </a:lnTo>
                    <a:lnTo>
                      <a:pt x="55" y="165"/>
                    </a:lnTo>
                    <a:lnTo>
                      <a:pt x="56" y="164"/>
                    </a:lnTo>
                    <a:lnTo>
                      <a:pt x="56" y="164"/>
                    </a:lnTo>
                    <a:lnTo>
                      <a:pt x="58" y="164"/>
                    </a:lnTo>
                    <a:lnTo>
                      <a:pt x="59" y="164"/>
                    </a:lnTo>
                    <a:lnTo>
                      <a:pt x="60" y="164"/>
                    </a:lnTo>
                    <a:lnTo>
                      <a:pt x="62" y="164"/>
                    </a:lnTo>
                    <a:lnTo>
                      <a:pt x="63" y="164"/>
                    </a:lnTo>
                    <a:lnTo>
                      <a:pt x="64" y="164"/>
                    </a:lnTo>
                    <a:lnTo>
                      <a:pt x="66" y="164"/>
                    </a:lnTo>
                    <a:lnTo>
                      <a:pt x="67" y="164"/>
                    </a:lnTo>
                    <a:lnTo>
                      <a:pt x="68" y="162"/>
                    </a:lnTo>
                    <a:lnTo>
                      <a:pt x="69" y="162"/>
                    </a:lnTo>
                    <a:lnTo>
                      <a:pt x="71" y="162"/>
                    </a:lnTo>
                    <a:lnTo>
                      <a:pt x="72" y="162"/>
                    </a:lnTo>
                    <a:lnTo>
                      <a:pt x="73" y="162"/>
                    </a:lnTo>
                    <a:lnTo>
                      <a:pt x="75" y="162"/>
                    </a:lnTo>
                    <a:lnTo>
                      <a:pt x="75" y="162"/>
                    </a:lnTo>
                    <a:lnTo>
                      <a:pt x="76" y="162"/>
                    </a:lnTo>
                    <a:lnTo>
                      <a:pt x="77" y="162"/>
                    </a:lnTo>
                    <a:lnTo>
                      <a:pt x="79" y="162"/>
                    </a:lnTo>
                    <a:lnTo>
                      <a:pt x="80" y="162"/>
                    </a:lnTo>
                    <a:lnTo>
                      <a:pt x="81" y="162"/>
                    </a:lnTo>
                    <a:lnTo>
                      <a:pt x="83" y="162"/>
                    </a:lnTo>
                    <a:lnTo>
                      <a:pt x="84" y="162"/>
                    </a:lnTo>
                    <a:lnTo>
                      <a:pt x="85" y="162"/>
                    </a:lnTo>
                    <a:lnTo>
                      <a:pt x="86" y="162"/>
                    </a:lnTo>
                    <a:lnTo>
                      <a:pt x="88" y="162"/>
                    </a:lnTo>
                    <a:lnTo>
                      <a:pt x="89" y="164"/>
                    </a:lnTo>
                    <a:lnTo>
                      <a:pt x="90" y="164"/>
                    </a:lnTo>
                    <a:lnTo>
                      <a:pt x="92" y="164"/>
                    </a:lnTo>
                    <a:lnTo>
                      <a:pt x="93" y="164"/>
                    </a:lnTo>
                    <a:lnTo>
                      <a:pt x="93" y="164"/>
                    </a:lnTo>
                    <a:lnTo>
                      <a:pt x="94" y="164"/>
                    </a:lnTo>
                    <a:lnTo>
                      <a:pt x="96" y="164"/>
                    </a:lnTo>
                    <a:lnTo>
                      <a:pt x="97" y="164"/>
                    </a:lnTo>
                    <a:lnTo>
                      <a:pt x="98" y="164"/>
                    </a:lnTo>
                    <a:lnTo>
                      <a:pt x="100" y="164"/>
                    </a:lnTo>
                    <a:lnTo>
                      <a:pt x="101" y="165"/>
                    </a:lnTo>
                    <a:lnTo>
                      <a:pt x="102" y="165"/>
                    </a:lnTo>
                    <a:lnTo>
                      <a:pt x="103" y="165"/>
                    </a:lnTo>
                    <a:lnTo>
                      <a:pt x="105" y="165"/>
                    </a:lnTo>
                    <a:lnTo>
                      <a:pt x="106" y="165"/>
                    </a:lnTo>
                    <a:lnTo>
                      <a:pt x="107" y="165"/>
                    </a:lnTo>
                    <a:lnTo>
                      <a:pt x="109" y="166"/>
                    </a:lnTo>
                    <a:lnTo>
                      <a:pt x="110" y="166"/>
                    </a:lnTo>
                    <a:lnTo>
                      <a:pt x="111" y="166"/>
                    </a:lnTo>
                    <a:lnTo>
                      <a:pt x="111" y="166"/>
                    </a:lnTo>
                    <a:lnTo>
                      <a:pt x="113" y="166"/>
                    </a:lnTo>
                    <a:lnTo>
                      <a:pt x="114" y="168"/>
                    </a:lnTo>
                    <a:lnTo>
                      <a:pt x="115" y="168"/>
                    </a:lnTo>
                    <a:lnTo>
                      <a:pt x="117" y="168"/>
                    </a:lnTo>
                    <a:lnTo>
                      <a:pt x="118" y="168"/>
                    </a:lnTo>
                    <a:lnTo>
                      <a:pt x="119" y="168"/>
                    </a:lnTo>
                    <a:lnTo>
                      <a:pt x="120" y="169"/>
                    </a:lnTo>
                    <a:lnTo>
                      <a:pt x="122" y="169"/>
                    </a:lnTo>
                    <a:lnTo>
                      <a:pt x="123" y="169"/>
                    </a:lnTo>
                    <a:lnTo>
                      <a:pt x="124" y="169"/>
                    </a:lnTo>
                    <a:lnTo>
                      <a:pt x="126" y="170"/>
                    </a:lnTo>
                    <a:lnTo>
                      <a:pt x="127" y="170"/>
                    </a:lnTo>
                    <a:lnTo>
                      <a:pt x="128" y="170"/>
                    </a:lnTo>
                    <a:lnTo>
                      <a:pt x="130" y="172"/>
                    </a:lnTo>
                    <a:lnTo>
                      <a:pt x="130" y="172"/>
                    </a:lnTo>
                    <a:lnTo>
                      <a:pt x="131" y="172"/>
                    </a:lnTo>
                    <a:lnTo>
                      <a:pt x="132" y="173"/>
                    </a:lnTo>
                    <a:lnTo>
                      <a:pt x="134" y="173"/>
                    </a:lnTo>
                    <a:lnTo>
                      <a:pt x="135" y="173"/>
                    </a:lnTo>
                    <a:lnTo>
                      <a:pt x="136" y="174"/>
                    </a:lnTo>
                    <a:lnTo>
                      <a:pt x="138" y="174"/>
                    </a:lnTo>
                    <a:lnTo>
                      <a:pt x="139" y="174"/>
                    </a:lnTo>
                    <a:lnTo>
                      <a:pt x="140" y="175"/>
                    </a:lnTo>
                    <a:lnTo>
                      <a:pt x="141" y="175"/>
                    </a:lnTo>
                    <a:lnTo>
                      <a:pt x="143" y="175"/>
                    </a:lnTo>
                    <a:lnTo>
                      <a:pt x="144" y="177"/>
                    </a:lnTo>
                    <a:lnTo>
                      <a:pt x="145" y="177"/>
                    </a:lnTo>
                    <a:lnTo>
                      <a:pt x="147" y="178"/>
                    </a:lnTo>
                    <a:lnTo>
                      <a:pt x="147" y="178"/>
                    </a:lnTo>
                    <a:lnTo>
                      <a:pt x="148" y="178"/>
                    </a:lnTo>
                    <a:lnTo>
                      <a:pt x="149" y="179"/>
                    </a:lnTo>
                    <a:lnTo>
                      <a:pt x="151" y="179"/>
                    </a:lnTo>
                    <a:lnTo>
                      <a:pt x="152" y="181"/>
                    </a:lnTo>
                    <a:lnTo>
                      <a:pt x="153" y="181"/>
                    </a:lnTo>
                    <a:lnTo>
                      <a:pt x="155" y="182"/>
                    </a:lnTo>
                    <a:lnTo>
                      <a:pt x="156" y="182"/>
                    </a:lnTo>
                    <a:lnTo>
                      <a:pt x="77"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39" name="Freeform 767"/>
              <p:cNvSpPr>
                <a:spLocks noEditPoints="1"/>
              </p:cNvSpPr>
              <p:nvPr/>
            </p:nvSpPr>
            <p:spPr bwMode="auto">
              <a:xfrm>
                <a:off x="341" y="3303"/>
                <a:ext cx="140" cy="190"/>
              </a:xfrm>
              <a:custGeom>
                <a:avLst/>
                <a:gdLst/>
                <a:ahLst/>
                <a:cxnLst>
                  <a:cxn ang="0">
                    <a:pos x="52" y="0"/>
                  </a:cxn>
                  <a:cxn ang="0">
                    <a:pos x="53" y="728"/>
                  </a:cxn>
                  <a:cxn ang="0">
                    <a:pos x="1" y="728"/>
                  </a:cxn>
                  <a:cxn ang="0">
                    <a:pos x="0" y="0"/>
                  </a:cxn>
                  <a:cxn ang="0">
                    <a:pos x="52" y="0"/>
                  </a:cxn>
                  <a:cxn ang="0">
                    <a:pos x="27" y="753"/>
                  </a:cxn>
                  <a:cxn ang="0">
                    <a:pos x="1" y="753"/>
                  </a:cxn>
                  <a:cxn ang="0">
                    <a:pos x="1" y="728"/>
                  </a:cxn>
                  <a:cxn ang="0">
                    <a:pos x="27" y="728"/>
                  </a:cxn>
                  <a:cxn ang="0">
                    <a:pos x="27" y="753"/>
                  </a:cxn>
                  <a:cxn ang="0">
                    <a:pos x="27" y="702"/>
                  </a:cxn>
                  <a:cxn ang="0">
                    <a:pos x="561" y="707"/>
                  </a:cxn>
                  <a:cxn ang="0">
                    <a:pos x="561" y="758"/>
                  </a:cxn>
                  <a:cxn ang="0">
                    <a:pos x="27" y="753"/>
                  </a:cxn>
                  <a:cxn ang="0">
                    <a:pos x="27" y="702"/>
                  </a:cxn>
                  <a:cxn ang="0">
                    <a:pos x="561" y="758"/>
                  </a:cxn>
                  <a:cxn ang="0">
                    <a:pos x="27" y="753"/>
                  </a:cxn>
                  <a:cxn ang="0">
                    <a:pos x="27" y="702"/>
                  </a:cxn>
                  <a:cxn ang="0">
                    <a:pos x="561" y="707"/>
                  </a:cxn>
                  <a:cxn ang="0">
                    <a:pos x="561" y="758"/>
                  </a:cxn>
                  <a:cxn ang="0">
                    <a:pos x="27" y="702"/>
                  </a:cxn>
                  <a:cxn ang="0">
                    <a:pos x="561" y="707"/>
                  </a:cxn>
                  <a:cxn ang="0">
                    <a:pos x="561" y="758"/>
                  </a:cxn>
                  <a:cxn ang="0">
                    <a:pos x="27" y="753"/>
                  </a:cxn>
                  <a:cxn ang="0">
                    <a:pos x="27" y="702"/>
                  </a:cxn>
                </a:cxnLst>
                <a:rect l="0" t="0" r="r" b="b"/>
                <a:pathLst>
                  <a:path w="561" h="758">
                    <a:moveTo>
                      <a:pt x="52" y="0"/>
                    </a:moveTo>
                    <a:lnTo>
                      <a:pt x="53" y="728"/>
                    </a:lnTo>
                    <a:lnTo>
                      <a:pt x="1" y="728"/>
                    </a:lnTo>
                    <a:lnTo>
                      <a:pt x="0" y="0"/>
                    </a:lnTo>
                    <a:lnTo>
                      <a:pt x="52" y="0"/>
                    </a:lnTo>
                    <a:close/>
                    <a:moveTo>
                      <a:pt x="27" y="753"/>
                    </a:moveTo>
                    <a:lnTo>
                      <a:pt x="1" y="753"/>
                    </a:lnTo>
                    <a:lnTo>
                      <a:pt x="1" y="728"/>
                    </a:lnTo>
                    <a:lnTo>
                      <a:pt x="27" y="728"/>
                    </a:lnTo>
                    <a:lnTo>
                      <a:pt x="27" y="753"/>
                    </a:lnTo>
                    <a:close/>
                    <a:moveTo>
                      <a:pt x="27" y="702"/>
                    </a:moveTo>
                    <a:lnTo>
                      <a:pt x="561" y="707"/>
                    </a:lnTo>
                    <a:lnTo>
                      <a:pt x="561" y="758"/>
                    </a:lnTo>
                    <a:lnTo>
                      <a:pt x="27" y="753"/>
                    </a:lnTo>
                    <a:lnTo>
                      <a:pt x="27" y="702"/>
                    </a:lnTo>
                    <a:close/>
                    <a:moveTo>
                      <a:pt x="561" y="758"/>
                    </a:moveTo>
                    <a:lnTo>
                      <a:pt x="27" y="753"/>
                    </a:lnTo>
                    <a:lnTo>
                      <a:pt x="27" y="702"/>
                    </a:lnTo>
                    <a:lnTo>
                      <a:pt x="561" y="707"/>
                    </a:lnTo>
                    <a:lnTo>
                      <a:pt x="561" y="758"/>
                    </a:lnTo>
                    <a:close/>
                    <a:moveTo>
                      <a:pt x="27" y="702"/>
                    </a:moveTo>
                    <a:lnTo>
                      <a:pt x="561" y="707"/>
                    </a:lnTo>
                    <a:lnTo>
                      <a:pt x="561" y="758"/>
                    </a:lnTo>
                    <a:lnTo>
                      <a:pt x="27" y="753"/>
                    </a:lnTo>
                    <a:lnTo>
                      <a:pt x="27" y="702"/>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40" name="Freeform 768"/>
              <p:cNvSpPr>
                <a:spLocks/>
              </p:cNvSpPr>
              <p:nvPr/>
            </p:nvSpPr>
            <p:spPr bwMode="auto">
              <a:xfrm>
                <a:off x="3994" y="1463"/>
                <a:ext cx="13" cy="210"/>
              </a:xfrm>
              <a:custGeom>
                <a:avLst/>
                <a:gdLst/>
                <a:ahLst/>
                <a:cxnLst>
                  <a:cxn ang="0">
                    <a:pos x="26" y="0"/>
                  </a:cxn>
                  <a:cxn ang="0">
                    <a:pos x="0" y="25"/>
                  </a:cxn>
                  <a:cxn ang="0">
                    <a:pos x="0" y="838"/>
                  </a:cxn>
                  <a:cxn ang="0">
                    <a:pos x="52" y="838"/>
                  </a:cxn>
                  <a:cxn ang="0">
                    <a:pos x="52" y="25"/>
                  </a:cxn>
                  <a:cxn ang="0">
                    <a:pos x="26" y="0"/>
                  </a:cxn>
                </a:cxnLst>
                <a:rect l="0" t="0" r="r" b="b"/>
                <a:pathLst>
                  <a:path w="52" h="838">
                    <a:moveTo>
                      <a:pt x="26" y="0"/>
                    </a:moveTo>
                    <a:lnTo>
                      <a:pt x="0" y="25"/>
                    </a:lnTo>
                    <a:lnTo>
                      <a:pt x="0" y="838"/>
                    </a:lnTo>
                    <a:lnTo>
                      <a:pt x="52" y="838"/>
                    </a:lnTo>
                    <a:lnTo>
                      <a:pt x="52" y="25"/>
                    </a:lnTo>
                    <a:lnTo>
                      <a:pt x="26"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41" name="Freeform 769"/>
              <p:cNvSpPr>
                <a:spLocks/>
              </p:cNvSpPr>
              <p:nvPr/>
            </p:nvSpPr>
            <p:spPr bwMode="auto">
              <a:xfrm>
                <a:off x="3994" y="1463"/>
                <a:ext cx="6" cy="6"/>
              </a:xfrm>
              <a:custGeom>
                <a:avLst/>
                <a:gdLst/>
                <a:ahLst/>
                <a:cxnLst>
                  <a:cxn ang="0">
                    <a:pos x="0" y="25"/>
                  </a:cxn>
                  <a:cxn ang="0">
                    <a:pos x="0" y="0"/>
                  </a:cxn>
                  <a:cxn ang="0">
                    <a:pos x="26" y="0"/>
                  </a:cxn>
                  <a:cxn ang="0">
                    <a:pos x="0" y="25"/>
                  </a:cxn>
                </a:cxnLst>
                <a:rect l="0" t="0" r="r" b="b"/>
                <a:pathLst>
                  <a:path w="26" h="25">
                    <a:moveTo>
                      <a:pt x="0" y="25"/>
                    </a:moveTo>
                    <a:lnTo>
                      <a:pt x="0" y="0"/>
                    </a:lnTo>
                    <a:lnTo>
                      <a:pt x="26" y="0"/>
                    </a:lnTo>
                    <a:lnTo>
                      <a:pt x="0" y="25"/>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42" name="Rectangle 770"/>
              <p:cNvSpPr>
                <a:spLocks noChangeArrowheads="1"/>
              </p:cNvSpPr>
              <p:nvPr/>
            </p:nvSpPr>
            <p:spPr bwMode="auto">
              <a:xfrm>
                <a:off x="4000" y="1463"/>
                <a:ext cx="375"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43" name="Freeform 771"/>
              <p:cNvSpPr>
                <a:spLocks/>
              </p:cNvSpPr>
              <p:nvPr/>
            </p:nvSpPr>
            <p:spPr bwMode="auto">
              <a:xfrm>
                <a:off x="4330" y="1431"/>
                <a:ext cx="90" cy="77"/>
              </a:xfrm>
              <a:custGeom>
                <a:avLst/>
                <a:gdLst/>
                <a:ahLst/>
                <a:cxnLst>
                  <a:cxn ang="0">
                    <a:pos x="0" y="0"/>
                  </a:cxn>
                  <a:cxn ang="0">
                    <a:pos x="4" y="8"/>
                  </a:cxn>
                  <a:cxn ang="0">
                    <a:pos x="8" y="15"/>
                  </a:cxn>
                  <a:cxn ang="0">
                    <a:pos x="10" y="23"/>
                  </a:cxn>
                  <a:cxn ang="0">
                    <a:pos x="13" y="29"/>
                  </a:cxn>
                  <a:cxn ang="0">
                    <a:pos x="17" y="37"/>
                  </a:cxn>
                  <a:cxn ang="0">
                    <a:pos x="20" y="44"/>
                  </a:cxn>
                  <a:cxn ang="0">
                    <a:pos x="22" y="52"/>
                  </a:cxn>
                  <a:cxn ang="0">
                    <a:pos x="23" y="58"/>
                  </a:cxn>
                  <a:cxn ang="0">
                    <a:pos x="26" y="66"/>
                  </a:cxn>
                  <a:cxn ang="0">
                    <a:pos x="29" y="72"/>
                  </a:cxn>
                  <a:cxn ang="0">
                    <a:pos x="30" y="80"/>
                  </a:cxn>
                  <a:cxn ang="0">
                    <a:pos x="31" y="88"/>
                  </a:cxn>
                  <a:cxn ang="0">
                    <a:pos x="34" y="95"/>
                  </a:cxn>
                  <a:cxn ang="0">
                    <a:pos x="35" y="103"/>
                  </a:cxn>
                  <a:cxn ang="0">
                    <a:pos x="35" y="109"/>
                  </a:cxn>
                  <a:cxn ang="0">
                    <a:pos x="37" y="117"/>
                  </a:cxn>
                  <a:cxn ang="0">
                    <a:pos x="38" y="123"/>
                  </a:cxn>
                  <a:cxn ang="0">
                    <a:pos x="38" y="131"/>
                  </a:cxn>
                  <a:cxn ang="0">
                    <a:pos x="39" y="138"/>
                  </a:cxn>
                  <a:cxn ang="0">
                    <a:pos x="39" y="146"/>
                  </a:cxn>
                  <a:cxn ang="0">
                    <a:pos x="39" y="154"/>
                  </a:cxn>
                  <a:cxn ang="0">
                    <a:pos x="39" y="160"/>
                  </a:cxn>
                  <a:cxn ang="0">
                    <a:pos x="39" y="168"/>
                  </a:cxn>
                  <a:cxn ang="0">
                    <a:pos x="39" y="174"/>
                  </a:cxn>
                  <a:cxn ang="0">
                    <a:pos x="38" y="182"/>
                  </a:cxn>
                  <a:cxn ang="0">
                    <a:pos x="38" y="189"/>
                  </a:cxn>
                  <a:cxn ang="0">
                    <a:pos x="37" y="197"/>
                  </a:cxn>
                  <a:cxn ang="0">
                    <a:pos x="35" y="203"/>
                  </a:cxn>
                  <a:cxn ang="0">
                    <a:pos x="34" y="211"/>
                  </a:cxn>
                  <a:cxn ang="0">
                    <a:pos x="33" y="219"/>
                  </a:cxn>
                  <a:cxn ang="0">
                    <a:pos x="31" y="225"/>
                  </a:cxn>
                  <a:cxn ang="0">
                    <a:pos x="30" y="233"/>
                  </a:cxn>
                  <a:cxn ang="0">
                    <a:pos x="27" y="240"/>
                  </a:cxn>
                  <a:cxn ang="0">
                    <a:pos x="26" y="248"/>
                  </a:cxn>
                  <a:cxn ang="0">
                    <a:pos x="23" y="254"/>
                  </a:cxn>
                  <a:cxn ang="0">
                    <a:pos x="21" y="262"/>
                  </a:cxn>
                  <a:cxn ang="0">
                    <a:pos x="18" y="269"/>
                  </a:cxn>
                  <a:cxn ang="0">
                    <a:pos x="16" y="276"/>
                  </a:cxn>
                  <a:cxn ang="0">
                    <a:pos x="13" y="283"/>
                  </a:cxn>
                  <a:cxn ang="0">
                    <a:pos x="9" y="291"/>
                  </a:cxn>
                  <a:cxn ang="0">
                    <a:pos x="6" y="299"/>
                  </a:cxn>
                  <a:cxn ang="0">
                    <a:pos x="2" y="305"/>
                  </a:cxn>
                  <a:cxn ang="0">
                    <a:pos x="362" y="155"/>
                  </a:cxn>
                </a:cxnLst>
                <a:rect l="0" t="0" r="r" b="b"/>
                <a:pathLst>
                  <a:path w="362" h="310">
                    <a:moveTo>
                      <a:pt x="362" y="155"/>
                    </a:moveTo>
                    <a:lnTo>
                      <a:pt x="0" y="0"/>
                    </a:lnTo>
                    <a:lnTo>
                      <a:pt x="0" y="0"/>
                    </a:lnTo>
                    <a:lnTo>
                      <a:pt x="1" y="3"/>
                    </a:lnTo>
                    <a:lnTo>
                      <a:pt x="2" y="6"/>
                    </a:lnTo>
                    <a:lnTo>
                      <a:pt x="4" y="8"/>
                    </a:lnTo>
                    <a:lnTo>
                      <a:pt x="5" y="10"/>
                    </a:lnTo>
                    <a:lnTo>
                      <a:pt x="6" y="12"/>
                    </a:lnTo>
                    <a:lnTo>
                      <a:pt x="8" y="15"/>
                    </a:lnTo>
                    <a:lnTo>
                      <a:pt x="9" y="18"/>
                    </a:lnTo>
                    <a:lnTo>
                      <a:pt x="9" y="20"/>
                    </a:lnTo>
                    <a:lnTo>
                      <a:pt x="10" y="23"/>
                    </a:lnTo>
                    <a:lnTo>
                      <a:pt x="12" y="24"/>
                    </a:lnTo>
                    <a:lnTo>
                      <a:pt x="13" y="27"/>
                    </a:lnTo>
                    <a:lnTo>
                      <a:pt x="13" y="29"/>
                    </a:lnTo>
                    <a:lnTo>
                      <a:pt x="14" y="32"/>
                    </a:lnTo>
                    <a:lnTo>
                      <a:pt x="16" y="35"/>
                    </a:lnTo>
                    <a:lnTo>
                      <a:pt x="17" y="37"/>
                    </a:lnTo>
                    <a:lnTo>
                      <a:pt x="17" y="40"/>
                    </a:lnTo>
                    <a:lnTo>
                      <a:pt x="18" y="41"/>
                    </a:lnTo>
                    <a:lnTo>
                      <a:pt x="20" y="44"/>
                    </a:lnTo>
                    <a:lnTo>
                      <a:pt x="20" y="46"/>
                    </a:lnTo>
                    <a:lnTo>
                      <a:pt x="21" y="49"/>
                    </a:lnTo>
                    <a:lnTo>
                      <a:pt x="22" y="52"/>
                    </a:lnTo>
                    <a:lnTo>
                      <a:pt x="22" y="54"/>
                    </a:lnTo>
                    <a:lnTo>
                      <a:pt x="23" y="57"/>
                    </a:lnTo>
                    <a:lnTo>
                      <a:pt x="23" y="58"/>
                    </a:lnTo>
                    <a:lnTo>
                      <a:pt x="25" y="61"/>
                    </a:lnTo>
                    <a:lnTo>
                      <a:pt x="26" y="63"/>
                    </a:lnTo>
                    <a:lnTo>
                      <a:pt x="26" y="66"/>
                    </a:lnTo>
                    <a:lnTo>
                      <a:pt x="27" y="69"/>
                    </a:lnTo>
                    <a:lnTo>
                      <a:pt x="27" y="71"/>
                    </a:lnTo>
                    <a:lnTo>
                      <a:pt x="29" y="72"/>
                    </a:lnTo>
                    <a:lnTo>
                      <a:pt x="29" y="75"/>
                    </a:lnTo>
                    <a:lnTo>
                      <a:pt x="30" y="78"/>
                    </a:lnTo>
                    <a:lnTo>
                      <a:pt x="30" y="80"/>
                    </a:lnTo>
                    <a:lnTo>
                      <a:pt x="31" y="83"/>
                    </a:lnTo>
                    <a:lnTo>
                      <a:pt x="31" y="86"/>
                    </a:lnTo>
                    <a:lnTo>
                      <a:pt x="31" y="88"/>
                    </a:lnTo>
                    <a:lnTo>
                      <a:pt x="33" y="89"/>
                    </a:lnTo>
                    <a:lnTo>
                      <a:pt x="33" y="92"/>
                    </a:lnTo>
                    <a:lnTo>
                      <a:pt x="34" y="95"/>
                    </a:lnTo>
                    <a:lnTo>
                      <a:pt x="34" y="97"/>
                    </a:lnTo>
                    <a:lnTo>
                      <a:pt x="34" y="100"/>
                    </a:lnTo>
                    <a:lnTo>
                      <a:pt x="35" y="103"/>
                    </a:lnTo>
                    <a:lnTo>
                      <a:pt x="35" y="105"/>
                    </a:lnTo>
                    <a:lnTo>
                      <a:pt x="35" y="106"/>
                    </a:lnTo>
                    <a:lnTo>
                      <a:pt x="35" y="109"/>
                    </a:lnTo>
                    <a:lnTo>
                      <a:pt x="37" y="112"/>
                    </a:lnTo>
                    <a:lnTo>
                      <a:pt x="37" y="114"/>
                    </a:lnTo>
                    <a:lnTo>
                      <a:pt x="37" y="117"/>
                    </a:lnTo>
                    <a:lnTo>
                      <a:pt x="37" y="120"/>
                    </a:lnTo>
                    <a:lnTo>
                      <a:pt x="38" y="121"/>
                    </a:lnTo>
                    <a:lnTo>
                      <a:pt x="38" y="123"/>
                    </a:lnTo>
                    <a:lnTo>
                      <a:pt x="38" y="126"/>
                    </a:lnTo>
                    <a:lnTo>
                      <a:pt x="38" y="129"/>
                    </a:lnTo>
                    <a:lnTo>
                      <a:pt x="38" y="131"/>
                    </a:lnTo>
                    <a:lnTo>
                      <a:pt x="38" y="134"/>
                    </a:lnTo>
                    <a:lnTo>
                      <a:pt x="39" y="137"/>
                    </a:lnTo>
                    <a:lnTo>
                      <a:pt x="39" y="138"/>
                    </a:lnTo>
                    <a:lnTo>
                      <a:pt x="39" y="140"/>
                    </a:lnTo>
                    <a:lnTo>
                      <a:pt x="39" y="143"/>
                    </a:lnTo>
                    <a:lnTo>
                      <a:pt x="39" y="146"/>
                    </a:lnTo>
                    <a:lnTo>
                      <a:pt x="39" y="148"/>
                    </a:lnTo>
                    <a:lnTo>
                      <a:pt x="39" y="151"/>
                    </a:lnTo>
                    <a:lnTo>
                      <a:pt x="39" y="154"/>
                    </a:lnTo>
                    <a:lnTo>
                      <a:pt x="39" y="155"/>
                    </a:lnTo>
                    <a:lnTo>
                      <a:pt x="39" y="157"/>
                    </a:lnTo>
                    <a:lnTo>
                      <a:pt x="39" y="160"/>
                    </a:lnTo>
                    <a:lnTo>
                      <a:pt x="39" y="163"/>
                    </a:lnTo>
                    <a:lnTo>
                      <a:pt x="39" y="165"/>
                    </a:lnTo>
                    <a:lnTo>
                      <a:pt x="39" y="168"/>
                    </a:lnTo>
                    <a:lnTo>
                      <a:pt x="39" y="171"/>
                    </a:lnTo>
                    <a:lnTo>
                      <a:pt x="39" y="172"/>
                    </a:lnTo>
                    <a:lnTo>
                      <a:pt x="39" y="174"/>
                    </a:lnTo>
                    <a:lnTo>
                      <a:pt x="38" y="177"/>
                    </a:lnTo>
                    <a:lnTo>
                      <a:pt x="38" y="180"/>
                    </a:lnTo>
                    <a:lnTo>
                      <a:pt x="38" y="182"/>
                    </a:lnTo>
                    <a:lnTo>
                      <a:pt x="38" y="185"/>
                    </a:lnTo>
                    <a:lnTo>
                      <a:pt x="38" y="186"/>
                    </a:lnTo>
                    <a:lnTo>
                      <a:pt x="38" y="189"/>
                    </a:lnTo>
                    <a:lnTo>
                      <a:pt x="37" y="191"/>
                    </a:lnTo>
                    <a:lnTo>
                      <a:pt x="37" y="194"/>
                    </a:lnTo>
                    <a:lnTo>
                      <a:pt x="37" y="197"/>
                    </a:lnTo>
                    <a:lnTo>
                      <a:pt x="37" y="199"/>
                    </a:lnTo>
                    <a:lnTo>
                      <a:pt x="35" y="202"/>
                    </a:lnTo>
                    <a:lnTo>
                      <a:pt x="35" y="203"/>
                    </a:lnTo>
                    <a:lnTo>
                      <a:pt x="35" y="206"/>
                    </a:lnTo>
                    <a:lnTo>
                      <a:pt x="35" y="208"/>
                    </a:lnTo>
                    <a:lnTo>
                      <a:pt x="34" y="211"/>
                    </a:lnTo>
                    <a:lnTo>
                      <a:pt x="34" y="214"/>
                    </a:lnTo>
                    <a:lnTo>
                      <a:pt x="34" y="216"/>
                    </a:lnTo>
                    <a:lnTo>
                      <a:pt x="33" y="219"/>
                    </a:lnTo>
                    <a:lnTo>
                      <a:pt x="33" y="220"/>
                    </a:lnTo>
                    <a:lnTo>
                      <a:pt x="31" y="223"/>
                    </a:lnTo>
                    <a:lnTo>
                      <a:pt x="31" y="225"/>
                    </a:lnTo>
                    <a:lnTo>
                      <a:pt x="31" y="228"/>
                    </a:lnTo>
                    <a:lnTo>
                      <a:pt x="30" y="231"/>
                    </a:lnTo>
                    <a:lnTo>
                      <a:pt x="30" y="233"/>
                    </a:lnTo>
                    <a:lnTo>
                      <a:pt x="29" y="235"/>
                    </a:lnTo>
                    <a:lnTo>
                      <a:pt x="29" y="237"/>
                    </a:lnTo>
                    <a:lnTo>
                      <a:pt x="27" y="240"/>
                    </a:lnTo>
                    <a:lnTo>
                      <a:pt x="27" y="242"/>
                    </a:lnTo>
                    <a:lnTo>
                      <a:pt x="26" y="245"/>
                    </a:lnTo>
                    <a:lnTo>
                      <a:pt x="26" y="248"/>
                    </a:lnTo>
                    <a:lnTo>
                      <a:pt x="25" y="250"/>
                    </a:lnTo>
                    <a:lnTo>
                      <a:pt x="23" y="252"/>
                    </a:lnTo>
                    <a:lnTo>
                      <a:pt x="23" y="254"/>
                    </a:lnTo>
                    <a:lnTo>
                      <a:pt x="22" y="257"/>
                    </a:lnTo>
                    <a:lnTo>
                      <a:pt x="22" y="259"/>
                    </a:lnTo>
                    <a:lnTo>
                      <a:pt x="21" y="262"/>
                    </a:lnTo>
                    <a:lnTo>
                      <a:pt x="20" y="265"/>
                    </a:lnTo>
                    <a:lnTo>
                      <a:pt x="20" y="267"/>
                    </a:lnTo>
                    <a:lnTo>
                      <a:pt x="18" y="269"/>
                    </a:lnTo>
                    <a:lnTo>
                      <a:pt x="17" y="271"/>
                    </a:lnTo>
                    <a:lnTo>
                      <a:pt x="17" y="274"/>
                    </a:lnTo>
                    <a:lnTo>
                      <a:pt x="16" y="276"/>
                    </a:lnTo>
                    <a:lnTo>
                      <a:pt x="14" y="279"/>
                    </a:lnTo>
                    <a:lnTo>
                      <a:pt x="13" y="282"/>
                    </a:lnTo>
                    <a:lnTo>
                      <a:pt x="13" y="283"/>
                    </a:lnTo>
                    <a:lnTo>
                      <a:pt x="12" y="286"/>
                    </a:lnTo>
                    <a:lnTo>
                      <a:pt x="10" y="288"/>
                    </a:lnTo>
                    <a:lnTo>
                      <a:pt x="9" y="291"/>
                    </a:lnTo>
                    <a:lnTo>
                      <a:pt x="9" y="293"/>
                    </a:lnTo>
                    <a:lnTo>
                      <a:pt x="8" y="296"/>
                    </a:lnTo>
                    <a:lnTo>
                      <a:pt x="6" y="299"/>
                    </a:lnTo>
                    <a:lnTo>
                      <a:pt x="5" y="300"/>
                    </a:lnTo>
                    <a:lnTo>
                      <a:pt x="4" y="303"/>
                    </a:lnTo>
                    <a:lnTo>
                      <a:pt x="2" y="305"/>
                    </a:lnTo>
                    <a:lnTo>
                      <a:pt x="1" y="308"/>
                    </a:lnTo>
                    <a:lnTo>
                      <a:pt x="0" y="310"/>
                    </a:lnTo>
                    <a:lnTo>
                      <a:pt x="362" y="155"/>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44" name="Rectangle 772"/>
              <p:cNvSpPr>
                <a:spLocks noChangeArrowheads="1"/>
              </p:cNvSpPr>
              <p:nvPr/>
            </p:nvSpPr>
            <p:spPr bwMode="auto">
              <a:xfrm>
                <a:off x="4031" y="1506"/>
                <a:ext cx="609"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b="1" dirty="0" smtClean="0">
                    <a:solidFill>
                      <a:srgbClr val="1F1A17"/>
                    </a:solidFill>
                    <a:latin typeface="Arial" pitchFamily="34" charset="0"/>
                  </a:rPr>
                  <a:t>Nx Redundancy</a:t>
                </a:r>
                <a:endParaRPr lang="en-US" dirty="0" smtClean="0">
                  <a:solidFill>
                    <a:prstClr val="black"/>
                  </a:solidFill>
                  <a:latin typeface="Arial" pitchFamily="34" charset="0"/>
                </a:endParaRPr>
              </a:p>
            </p:txBody>
          </p:sp>
          <p:sp>
            <p:nvSpPr>
              <p:cNvPr id="3845" name="Rectangle 773"/>
              <p:cNvSpPr>
                <a:spLocks noChangeArrowheads="1"/>
              </p:cNvSpPr>
              <p:nvPr/>
            </p:nvSpPr>
            <p:spPr bwMode="auto">
              <a:xfrm>
                <a:off x="1074" y="1102"/>
                <a:ext cx="181"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dirty="0" smtClean="0">
                    <a:solidFill>
                      <a:srgbClr val="1F1A17"/>
                    </a:solidFill>
                    <a:latin typeface="Arial" pitchFamily="34" charset="0"/>
                  </a:rPr>
                  <a:t>ADC</a:t>
                </a:r>
                <a:endParaRPr lang="en-US" dirty="0" smtClean="0">
                  <a:solidFill>
                    <a:prstClr val="black"/>
                  </a:solidFill>
                  <a:latin typeface="Arial" pitchFamily="34" charset="0"/>
                </a:endParaRPr>
              </a:p>
            </p:txBody>
          </p:sp>
          <p:sp>
            <p:nvSpPr>
              <p:cNvPr id="3846" name="Rectangle 774"/>
              <p:cNvSpPr>
                <a:spLocks noChangeArrowheads="1"/>
              </p:cNvSpPr>
              <p:nvPr/>
            </p:nvSpPr>
            <p:spPr bwMode="auto">
              <a:xfrm>
                <a:off x="3984" y="645"/>
                <a:ext cx="899" cy="3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2900" b="1" i="1" dirty="0" smtClean="0">
                    <a:solidFill>
                      <a:srgbClr val="000099"/>
                    </a:solidFill>
                    <a:latin typeface="Arial" pitchFamily="34" charset="0"/>
                  </a:rPr>
                  <a:t>Cavern</a:t>
                </a:r>
                <a:endParaRPr lang="en-US" dirty="0" smtClean="0">
                  <a:solidFill>
                    <a:prstClr val="black"/>
                  </a:solidFill>
                  <a:latin typeface="Arial" pitchFamily="34" charset="0"/>
                </a:endParaRPr>
              </a:p>
            </p:txBody>
          </p:sp>
          <p:sp>
            <p:nvSpPr>
              <p:cNvPr id="3847" name="Line 775"/>
              <p:cNvSpPr>
                <a:spLocks noChangeShapeType="1"/>
              </p:cNvSpPr>
              <p:nvPr/>
            </p:nvSpPr>
            <p:spPr bwMode="auto">
              <a:xfrm>
                <a:off x="1949" y="1395"/>
                <a:ext cx="206"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48" name="Line 776"/>
              <p:cNvSpPr>
                <a:spLocks noChangeShapeType="1"/>
              </p:cNvSpPr>
              <p:nvPr/>
            </p:nvSpPr>
            <p:spPr bwMode="auto">
              <a:xfrm flipV="1">
                <a:off x="1949" y="1822"/>
                <a:ext cx="164" cy="3"/>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49" name="Line 777"/>
              <p:cNvSpPr>
                <a:spLocks noChangeShapeType="1"/>
              </p:cNvSpPr>
              <p:nvPr/>
            </p:nvSpPr>
            <p:spPr bwMode="auto">
              <a:xfrm>
                <a:off x="1949" y="2040"/>
                <a:ext cx="106"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50" name="Line 778"/>
              <p:cNvSpPr>
                <a:spLocks noChangeShapeType="1"/>
              </p:cNvSpPr>
              <p:nvPr/>
            </p:nvSpPr>
            <p:spPr bwMode="auto">
              <a:xfrm>
                <a:off x="1949" y="2470"/>
                <a:ext cx="22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51" name="Line 779"/>
              <p:cNvSpPr>
                <a:spLocks noChangeShapeType="1"/>
              </p:cNvSpPr>
              <p:nvPr/>
            </p:nvSpPr>
            <p:spPr bwMode="auto">
              <a:xfrm>
                <a:off x="1949" y="2685"/>
                <a:ext cx="27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52" name="Line 780"/>
              <p:cNvSpPr>
                <a:spLocks noChangeShapeType="1"/>
              </p:cNvSpPr>
              <p:nvPr/>
            </p:nvSpPr>
            <p:spPr bwMode="auto">
              <a:xfrm flipV="1">
                <a:off x="1949" y="2897"/>
                <a:ext cx="319" cy="4"/>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53" name="Line 781"/>
              <p:cNvSpPr>
                <a:spLocks noChangeShapeType="1"/>
              </p:cNvSpPr>
              <p:nvPr/>
            </p:nvSpPr>
            <p:spPr bwMode="auto">
              <a:xfrm>
                <a:off x="1949" y="3116"/>
                <a:ext cx="364"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54" name="Line 782"/>
              <p:cNvSpPr>
                <a:spLocks noChangeShapeType="1"/>
              </p:cNvSpPr>
              <p:nvPr/>
            </p:nvSpPr>
            <p:spPr bwMode="auto">
              <a:xfrm flipH="1">
                <a:off x="2223" y="2498"/>
                <a:ext cx="35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55" name="Line 783"/>
              <p:cNvSpPr>
                <a:spLocks noChangeShapeType="1"/>
              </p:cNvSpPr>
              <p:nvPr/>
            </p:nvSpPr>
            <p:spPr bwMode="auto">
              <a:xfrm flipH="1">
                <a:off x="2018" y="2344"/>
                <a:ext cx="558"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56" name="Line 784"/>
              <p:cNvSpPr>
                <a:spLocks noChangeShapeType="1"/>
              </p:cNvSpPr>
              <p:nvPr/>
            </p:nvSpPr>
            <p:spPr bwMode="auto">
              <a:xfrm flipH="1">
                <a:off x="2055" y="2267"/>
                <a:ext cx="521"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57" name="Line 785"/>
              <p:cNvSpPr>
                <a:spLocks noChangeShapeType="1"/>
              </p:cNvSpPr>
              <p:nvPr/>
            </p:nvSpPr>
            <p:spPr bwMode="auto">
              <a:xfrm flipH="1">
                <a:off x="2113" y="2190"/>
                <a:ext cx="46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58" name="Line 786"/>
              <p:cNvSpPr>
                <a:spLocks noChangeShapeType="1"/>
              </p:cNvSpPr>
              <p:nvPr/>
            </p:nvSpPr>
            <p:spPr bwMode="auto">
              <a:xfrm flipH="1">
                <a:off x="2155" y="2113"/>
                <a:ext cx="421"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59" name="Line 787"/>
              <p:cNvSpPr>
                <a:spLocks noChangeShapeType="1"/>
              </p:cNvSpPr>
              <p:nvPr/>
            </p:nvSpPr>
            <p:spPr bwMode="auto">
              <a:xfrm flipH="1">
                <a:off x="2178" y="2421"/>
                <a:ext cx="398"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60" name="Line 788"/>
              <p:cNvSpPr>
                <a:spLocks noChangeShapeType="1"/>
              </p:cNvSpPr>
              <p:nvPr/>
            </p:nvSpPr>
            <p:spPr bwMode="auto">
              <a:xfrm flipH="1">
                <a:off x="2268" y="2576"/>
                <a:ext cx="308"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61" name="Line 789"/>
              <p:cNvSpPr>
                <a:spLocks noChangeShapeType="1"/>
              </p:cNvSpPr>
              <p:nvPr/>
            </p:nvSpPr>
            <p:spPr bwMode="auto">
              <a:xfrm flipH="1">
                <a:off x="2313" y="2653"/>
                <a:ext cx="263"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62" name="Rectangle 790"/>
              <p:cNvSpPr>
                <a:spLocks noChangeArrowheads="1"/>
              </p:cNvSpPr>
              <p:nvPr/>
            </p:nvSpPr>
            <p:spPr bwMode="auto">
              <a:xfrm>
                <a:off x="2221" y="1337"/>
                <a:ext cx="128"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dirty="0" smtClean="0">
                    <a:solidFill>
                      <a:srgbClr val="1F1A17"/>
                    </a:solidFill>
                    <a:latin typeface="Wingdings" pitchFamily="2" charset="2"/>
                  </a:rPr>
                  <a:t>?</a:t>
                </a:r>
                <a:endParaRPr lang="en-US" dirty="0" smtClean="0">
                  <a:solidFill>
                    <a:prstClr val="black"/>
                  </a:solidFill>
                  <a:latin typeface="Arial" pitchFamily="34" charset="0"/>
                </a:endParaRPr>
              </a:p>
            </p:txBody>
          </p:sp>
          <p:sp>
            <p:nvSpPr>
              <p:cNvPr id="3863" name="Rectangle 791"/>
              <p:cNvSpPr>
                <a:spLocks noChangeArrowheads="1"/>
              </p:cNvSpPr>
              <p:nvPr/>
            </p:nvSpPr>
            <p:spPr bwMode="auto">
              <a:xfrm>
                <a:off x="2221" y="1416"/>
                <a:ext cx="128"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dirty="0" smtClean="0">
                    <a:solidFill>
                      <a:srgbClr val="1F1A17"/>
                    </a:solidFill>
                    <a:latin typeface="Wingdings" pitchFamily="2" charset="2"/>
                  </a:rPr>
                  <a:t>?</a:t>
                </a:r>
                <a:endParaRPr lang="en-US" dirty="0" smtClean="0">
                  <a:solidFill>
                    <a:prstClr val="black"/>
                  </a:solidFill>
                  <a:latin typeface="Arial" pitchFamily="34" charset="0"/>
                </a:endParaRPr>
              </a:p>
            </p:txBody>
          </p:sp>
          <p:sp>
            <p:nvSpPr>
              <p:cNvPr id="3864" name="Rectangle 792"/>
              <p:cNvSpPr>
                <a:spLocks noChangeArrowheads="1"/>
              </p:cNvSpPr>
              <p:nvPr/>
            </p:nvSpPr>
            <p:spPr bwMode="auto">
              <a:xfrm>
                <a:off x="2221" y="1496"/>
                <a:ext cx="128"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dirty="0" smtClean="0">
                    <a:solidFill>
                      <a:srgbClr val="1F1A17"/>
                    </a:solidFill>
                    <a:latin typeface="Wingdings" pitchFamily="2" charset="2"/>
                  </a:rPr>
                  <a:t>?</a:t>
                </a:r>
                <a:endParaRPr lang="en-US" dirty="0" smtClean="0">
                  <a:solidFill>
                    <a:prstClr val="black"/>
                  </a:solidFill>
                  <a:latin typeface="Arial" pitchFamily="34" charset="0"/>
                </a:endParaRPr>
              </a:p>
            </p:txBody>
          </p:sp>
          <p:sp>
            <p:nvSpPr>
              <p:cNvPr id="3865" name="Rectangle 793"/>
              <p:cNvSpPr>
                <a:spLocks noChangeArrowheads="1"/>
              </p:cNvSpPr>
              <p:nvPr/>
            </p:nvSpPr>
            <p:spPr bwMode="auto">
              <a:xfrm>
                <a:off x="2221" y="1575"/>
                <a:ext cx="128"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dirty="0" smtClean="0">
                    <a:solidFill>
                      <a:srgbClr val="1F1A17"/>
                    </a:solidFill>
                    <a:latin typeface="Wingdings" pitchFamily="2" charset="2"/>
                  </a:rPr>
                  <a:t>?</a:t>
                </a:r>
                <a:endParaRPr lang="en-US" dirty="0" smtClean="0">
                  <a:solidFill>
                    <a:prstClr val="black"/>
                  </a:solidFill>
                  <a:latin typeface="Arial" pitchFamily="34" charset="0"/>
                </a:endParaRPr>
              </a:p>
            </p:txBody>
          </p:sp>
          <p:sp>
            <p:nvSpPr>
              <p:cNvPr id="3866" name="Rectangle 794"/>
              <p:cNvSpPr>
                <a:spLocks noChangeArrowheads="1"/>
              </p:cNvSpPr>
              <p:nvPr/>
            </p:nvSpPr>
            <p:spPr bwMode="auto">
              <a:xfrm>
                <a:off x="2221" y="1654"/>
                <a:ext cx="128"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dirty="0" smtClean="0">
                    <a:solidFill>
                      <a:srgbClr val="1F1A17"/>
                    </a:solidFill>
                    <a:latin typeface="Wingdings" pitchFamily="2" charset="2"/>
                  </a:rPr>
                  <a:t>?</a:t>
                </a:r>
                <a:endParaRPr lang="en-US" dirty="0" smtClean="0">
                  <a:solidFill>
                    <a:prstClr val="black"/>
                  </a:solidFill>
                  <a:latin typeface="Arial" pitchFamily="34" charset="0"/>
                </a:endParaRPr>
              </a:p>
            </p:txBody>
          </p:sp>
          <p:sp>
            <p:nvSpPr>
              <p:cNvPr id="3867" name="Rectangle 795"/>
              <p:cNvSpPr>
                <a:spLocks noChangeArrowheads="1"/>
              </p:cNvSpPr>
              <p:nvPr/>
            </p:nvSpPr>
            <p:spPr bwMode="auto">
              <a:xfrm>
                <a:off x="2221" y="1734"/>
                <a:ext cx="128"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dirty="0" smtClean="0">
                    <a:solidFill>
                      <a:srgbClr val="1F1A17"/>
                    </a:solidFill>
                    <a:latin typeface="Wingdings" pitchFamily="2" charset="2"/>
                  </a:rPr>
                  <a:t>?</a:t>
                </a:r>
                <a:endParaRPr lang="en-US" dirty="0" smtClean="0">
                  <a:solidFill>
                    <a:prstClr val="black"/>
                  </a:solidFill>
                  <a:latin typeface="Arial" pitchFamily="34" charset="0"/>
                </a:endParaRPr>
              </a:p>
            </p:txBody>
          </p:sp>
          <p:sp>
            <p:nvSpPr>
              <p:cNvPr id="3868" name="Rectangle 796"/>
              <p:cNvSpPr>
                <a:spLocks noChangeArrowheads="1"/>
              </p:cNvSpPr>
              <p:nvPr/>
            </p:nvSpPr>
            <p:spPr bwMode="auto">
              <a:xfrm>
                <a:off x="2221" y="1813"/>
                <a:ext cx="128"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dirty="0" smtClean="0">
                    <a:solidFill>
                      <a:srgbClr val="1F1A17"/>
                    </a:solidFill>
                    <a:latin typeface="Wingdings" pitchFamily="2" charset="2"/>
                  </a:rPr>
                  <a:t>?</a:t>
                </a:r>
                <a:endParaRPr lang="en-US" dirty="0" smtClean="0">
                  <a:solidFill>
                    <a:prstClr val="black"/>
                  </a:solidFill>
                  <a:latin typeface="Arial" pitchFamily="34" charset="0"/>
                </a:endParaRPr>
              </a:p>
            </p:txBody>
          </p:sp>
          <p:sp>
            <p:nvSpPr>
              <p:cNvPr id="3869" name="Rectangle 797"/>
              <p:cNvSpPr>
                <a:spLocks noChangeArrowheads="1"/>
              </p:cNvSpPr>
              <p:nvPr/>
            </p:nvSpPr>
            <p:spPr bwMode="auto">
              <a:xfrm>
                <a:off x="2289" y="1335"/>
                <a:ext cx="829"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b="1" dirty="0" smtClean="0">
                    <a:solidFill>
                      <a:srgbClr val="1F1A17"/>
                    </a:solidFill>
                    <a:latin typeface="Arial" pitchFamily="34" charset="0"/>
                  </a:rPr>
                  <a:t>Charge amplifier + filter</a:t>
                </a:r>
                <a:endParaRPr lang="en-US" dirty="0" smtClean="0">
                  <a:solidFill>
                    <a:prstClr val="black"/>
                  </a:solidFill>
                  <a:latin typeface="Arial" pitchFamily="34" charset="0"/>
                </a:endParaRPr>
              </a:p>
            </p:txBody>
          </p:sp>
          <p:sp>
            <p:nvSpPr>
              <p:cNvPr id="3870" name="Rectangle 798"/>
              <p:cNvSpPr>
                <a:spLocks noChangeArrowheads="1"/>
              </p:cNvSpPr>
              <p:nvPr/>
            </p:nvSpPr>
            <p:spPr bwMode="auto">
              <a:xfrm>
                <a:off x="2289" y="1414"/>
                <a:ext cx="65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b="1" dirty="0" smtClean="0">
                    <a:solidFill>
                      <a:srgbClr val="1F1A17"/>
                    </a:solidFill>
                    <a:latin typeface="Arial" pitchFamily="34" charset="0"/>
                  </a:rPr>
                  <a:t>Charge calibration</a:t>
                </a:r>
                <a:endParaRPr lang="en-US" dirty="0" smtClean="0">
                  <a:solidFill>
                    <a:prstClr val="black"/>
                  </a:solidFill>
                  <a:latin typeface="Arial" pitchFamily="34" charset="0"/>
                </a:endParaRPr>
              </a:p>
            </p:txBody>
          </p:sp>
          <p:sp>
            <p:nvSpPr>
              <p:cNvPr id="3871" name="Rectangle 799"/>
              <p:cNvSpPr>
                <a:spLocks noChangeArrowheads="1"/>
              </p:cNvSpPr>
              <p:nvPr/>
            </p:nvSpPr>
            <p:spPr bwMode="auto">
              <a:xfrm>
                <a:off x="2289" y="1494"/>
                <a:ext cx="18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b="1" dirty="0" smtClean="0">
                    <a:solidFill>
                      <a:srgbClr val="1F1A17"/>
                    </a:solidFill>
                    <a:latin typeface="Arial" pitchFamily="34" charset="0"/>
                  </a:rPr>
                  <a:t>ADC</a:t>
                </a:r>
                <a:endParaRPr lang="en-US" dirty="0" smtClean="0">
                  <a:solidFill>
                    <a:prstClr val="black"/>
                  </a:solidFill>
                  <a:latin typeface="Arial" pitchFamily="34" charset="0"/>
                </a:endParaRPr>
              </a:p>
            </p:txBody>
          </p:sp>
          <p:sp>
            <p:nvSpPr>
              <p:cNvPr id="3872" name="Rectangle 800"/>
              <p:cNvSpPr>
                <a:spLocks noChangeArrowheads="1"/>
              </p:cNvSpPr>
              <p:nvPr/>
            </p:nvSpPr>
            <p:spPr bwMode="auto">
              <a:xfrm>
                <a:off x="2289" y="1573"/>
                <a:ext cx="614"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b="1" dirty="0" smtClean="0">
                    <a:solidFill>
                      <a:srgbClr val="1F1A17"/>
                    </a:solidFill>
                    <a:latin typeface="Arial" pitchFamily="34" charset="0"/>
                  </a:rPr>
                  <a:t>Zero-suppression</a:t>
                </a:r>
                <a:endParaRPr lang="en-US" dirty="0" smtClean="0">
                  <a:solidFill>
                    <a:prstClr val="black"/>
                  </a:solidFill>
                  <a:latin typeface="Arial" pitchFamily="34" charset="0"/>
                </a:endParaRPr>
              </a:p>
            </p:txBody>
          </p:sp>
          <p:sp>
            <p:nvSpPr>
              <p:cNvPr id="3873" name="Rectangle 801"/>
              <p:cNvSpPr>
                <a:spLocks noChangeArrowheads="1"/>
              </p:cNvSpPr>
              <p:nvPr/>
            </p:nvSpPr>
            <p:spPr bwMode="auto">
              <a:xfrm>
                <a:off x="2289" y="1652"/>
                <a:ext cx="350"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b="1" dirty="0" smtClean="0">
                    <a:solidFill>
                      <a:srgbClr val="1F1A17"/>
                    </a:solidFill>
                    <a:latin typeface="Arial" pitchFamily="34" charset="0"/>
                  </a:rPr>
                  <a:t>Buffering</a:t>
                </a:r>
                <a:endParaRPr lang="en-US" dirty="0" smtClean="0">
                  <a:solidFill>
                    <a:prstClr val="black"/>
                  </a:solidFill>
                  <a:latin typeface="Arial" pitchFamily="34" charset="0"/>
                </a:endParaRPr>
              </a:p>
            </p:txBody>
          </p:sp>
          <p:sp>
            <p:nvSpPr>
              <p:cNvPr id="3874" name="Rectangle 802"/>
              <p:cNvSpPr>
                <a:spLocks noChangeArrowheads="1"/>
              </p:cNvSpPr>
              <p:nvPr/>
            </p:nvSpPr>
            <p:spPr bwMode="auto">
              <a:xfrm>
                <a:off x="2289" y="1732"/>
                <a:ext cx="67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b="1" dirty="0" smtClean="0">
                    <a:solidFill>
                      <a:srgbClr val="1F1A17"/>
                    </a:solidFill>
                    <a:latin typeface="Arial" pitchFamily="34" charset="0"/>
                  </a:rPr>
                  <a:t>Token passing bus</a:t>
                </a:r>
                <a:endParaRPr lang="en-US" dirty="0" smtClean="0">
                  <a:solidFill>
                    <a:prstClr val="black"/>
                  </a:solidFill>
                  <a:latin typeface="Arial" pitchFamily="34" charset="0"/>
                </a:endParaRPr>
              </a:p>
            </p:txBody>
          </p:sp>
          <p:sp>
            <p:nvSpPr>
              <p:cNvPr id="3875" name="Rectangle 803"/>
              <p:cNvSpPr>
                <a:spLocks noChangeArrowheads="1"/>
              </p:cNvSpPr>
              <p:nvPr/>
            </p:nvSpPr>
            <p:spPr bwMode="auto">
              <a:xfrm>
                <a:off x="2289" y="1811"/>
                <a:ext cx="832"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900" b="1" dirty="0" smtClean="0">
                    <a:solidFill>
                      <a:srgbClr val="1F1A17"/>
                    </a:solidFill>
                    <a:latin typeface="Arial" pitchFamily="34" charset="0"/>
                  </a:rPr>
                  <a:t>Register programmable</a:t>
                </a:r>
                <a:endParaRPr lang="en-US" dirty="0" smtClean="0">
                  <a:solidFill>
                    <a:prstClr val="black"/>
                  </a:solidFill>
                  <a:latin typeface="Arial" pitchFamily="34" charset="0"/>
                </a:endParaRPr>
              </a:p>
            </p:txBody>
          </p:sp>
          <p:sp>
            <p:nvSpPr>
              <p:cNvPr id="3876" name="Freeform 804"/>
              <p:cNvSpPr>
                <a:spLocks/>
              </p:cNvSpPr>
              <p:nvPr/>
            </p:nvSpPr>
            <p:spPr bwMode="auto">
              <a:xfrm>
                <a:off x="2112" y="1815"/>
                <a:ext cx="1" cy="375"/>
              </a:xfrm>
              <a:custGeom>
                <a:avLst/>
                <a:gdLst/>
                <a:ahLst/>
                <a:cxnLst>
                  <a:cxn ang="0">
                    <a:pos x="2" y="27"/>
                  </a:cxn>
                  <a:cxn ang="0">
                    <a:pos x="2" y="8"/>
                  </a:cxn>
                  <a:cxn ang="0">
                    <a:pos x="2" y="0"/>
                  </a:cxn>
                  <a:cxn ang="0">
                    <a:pos x="0" y="3"/>
                  </a:cxn>
                  <a:cxn ang="0">
                    <a:pos x="0" y="16"/>
                  </a:cxn>
                  <a:cxn ang="0">
                    <a:pos x="0" y="65"/>
                  </a:cxn>
                  <a:cxn ang="0">
                    <a:pos x="0" y="146"/>
                  </a:cxn>
                  <a:cxn ang="0">
                    <a:pos x="0" y="252"/>
                  </a:cxn>
                  <a:cxn ang="0">
                    <a:pos x="0" y="378"/>
                  </a:cxn>
                  <a:cxn ang="0">
                    <a:pos x="0" y="517"/>
                  </a:cxn>
                  <a:cxn ang="0">
                    <a:pos x="0" y="666"/>
                  </a:cxn>
                  <a:cxn ang="0">
                    <a:pos x="2" y="816"/>
                  </a:cxn>
                  <a:cxn ang="0">
                    <a:pos x="2" y="965"/>
                  </a:cxn>
                  <a:cxn ang="0">
                    <a:pos x="2" y="1105"/>
                  </a:cxn>
                  <a:cxn ang="0">
                    <a:pos x="2" y="1233"/>
                  </a:cxn>
                  <a:cxn ang="0">
                    <a:pos x="2" y="1342"/>
                  </a:cxn>
                  <a:cxn ang="0">
                    <a:pos x="3" y="1425"/>
                  </a:cxn>
                  <a:cxn ang="0">
                    <a:pos x="3" y="1480"/>
                  </a:cxn>
                  <a:cxn ang="0">
                    <a:pos x="3" y="1500"/>
                  </a:cxn>
                </a:cxnLst>
                <a:rect l="0" t="0" r="r" b="b"/>
                <a:pathLst>
                  <a:path w="3" h="1500">
                    <a:moveTo>
                      <a:pt x="2" y="27"/>
                    </a:moveTo>
                    <a:lnTo>
                      <a:pt x="2" y="8"/>
                    </a:lnTo>
                    <a:lnTo>
                      <a:pt x="2" y="0"/>
                    </a:lnTo>
                    <a:lnTo>
                      <a:pt x="0" y="3"/>
                    </a:lnTo>
                    <a:lnTo>
                      <a:pt x="0" y="16"/>
                    </a:lnTo>
                    <a:lnTo>
                      <a:pt x="0" y="65"/>
                    </a:lnTo>
                    <a:lnTo>
                      <a:pt x="0" y="146"/>
                    </a:lnTo>
                    <a:lnTo>
                      <a:pt x="0" y="252"/>
                    </a:lnTo>
                    <a:lnTo>
                      <a:pt x="0" y="378"/>
                    </a:lnTo>
                    <a:lnTo>
                      <a:pt x="0" y="517"/>
                    </a:lnTo>
                    <a:lnTo>
                      <a:pt x="0" y="666"/>
                    </a:lnTo>
                    <a:lnTo>
                      <a:pt x="2" y="816"/>
                    </a:lnTo>
                    <a:lnTo>
                      <a:pt x="2" y="965"/>
                    </a:lnTo>
                    <a:lnTo>
                      <a:pt x="2" y="1105"/>
                    </a:lnTo>
                    <a:lnTo>
                      <a:pt x="2" y="1233"/>
                    </a:lnTo>
                    <a:lnTo>
                      <a:pt x="2" y="1342"/>
                    </a:lnTo>
                    <a:lnTo>
                      <a:pt x="3" y="1425"/>
                    </a:lnTo>
                    <a:lnTo>
                      <a:pt x="3" y="1480"/>
                    </a:lnTo>
                    <a:lnTo>
                      <a:pt x="3" y="1500"/>
                    </a:lnTo>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77" name="Line 805"/>
              <p:cNvSpPr>
                <a:spLocks noChangeShapeType="1"/>
              </p:cNvSpPr>
              <p:nvPr/>
            </p:nvSpPr>
            <p:spPr bwMode="auto">
              <a:xfrm flipV="1">
                <a:off x="2018" y="2255"/>
                <a:ext cx="1" cy="89"/>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78" name="Line 806"/>
              <p:cNvSpPr>
                <a:spLocks noChangeShapeType="1"/>
              </p:cNvSpPr>
              <p:nvPr/>
            </p:nvSpPr>
            <p:spPr bwMode="auto">
              <a:xfrm flipV="1">
                <a:off x="2223" y="2498"/>
                <a:ext cx="1" cy="187"/>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79" name="Line 807"/>
              <p:cNvSpPr>
                <a:spLocks noChangeShapeType="1"/>
              </p:cNvSpPr>
              <p:nvPr/>
            </p:nvSpPr>
            <p:spPr bwMode="auto">
              <a:xfrm flipV="1">
                <a:off x="2155" y="1395"/>
                <a:ext cx="1" cy="718"/>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nvGrpSpPr>
            <p:cNvPr id="8" name="Group 1009"/>
            <p:cNvGrpSpPr>
              <a:grpSpLocks/>
            </p:cNvGrpSpPr>
            <p:nvPr/>
          </p:nvGrpSpPr>
          <p:grpSpPr bwMode="auto">
            <a:xfrm>
              <a:off x="1949" y="603"/>
              <a:ext cx="3571" cy="3628"/>
              <a:chOff x="1949" y="603"/>
              <a:chExt cx="3571" cy="3628"/>
            </a:xfrm>
          </p:grpSpPr>
          <p:sp>
            <p:nvSpPr>
              <p:cNvPr id="3881" name="Line 809"/>
              <p:cNvSpPr>
                <a:spLocks noChangeShapeType="1"/>
              </p:cNvSpPr>
              <p:nvPr/>
            </p:nvSpPr>
            <p:spPr bwMode="auto">
              <a:xfrm flipV="1">
                <a:off x="2268" y="2576"/>
                <a:ext cx="1" cy="32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82" name="Line 810"/>
              <p:cNvSpPr>
                <a:spLocks noChangeShapeType="1"/>
              </p:cNvSpPr>
              <p:nvPr/>
            </p:nvSpPr>
            <p:spPr bwMode="auto">
              <a:xfrm flipV="1">
                <a:off x="2313" y="2653"/>
                <a:ext cx="1" cy="463"/>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83" name="Line 811"/>
              <p:cNvSpPr>
                <a:spLocks noChangeShapeType="1"/>
              </p:cNvSpPr>
              <p:nvPr/>
            </p:nvSpPr>
            <p:spPr bwMode="auto">
              <a:xfrm flipV="1">
                <a:off x="2178" y="2421"/>
                <a:ext cx="1" cy="49"/>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84" name="Line 812"/>
              <p:cNvSpPr>
                <a:spLocks noChangeShapeType="1"/>
              </p:cNvSpPr>
              <p:nvPr/>
            </p:nvSpPr>
            <p:spPr bwMode="auto">
              <a:xfrm flipV="1">
                <a:off x="2055" y="2040"/>
                <a:ext cx="1" cy="227"/>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85" name="Line 813"/>
              <p:cNvSpPr>
                <a:spLocks noChangeShapeType="1"/>
              </p:cNvSpPr>
              <p:nvPr/>
            </p:nvSpPr>
            <p:spPr bwMode="auto">
              <a:xfrm>
                <a:off x="1949" y="2255"/>
                <a:ext cx="69" cy="1"/>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86" name="Line 814"/>
              <p:cNvSpPr>
                <a:spLocks noChangeShapeType="1"/>
              </p:cNvSpPr>
              <p:nvPr/>
            </p:nvSpPr>
            <p:spPr bwMode="auto">
              <a:xfrm flipH="1">
                <a:off x="3275" y="2920"/>
                <a:ext cx="280"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87" name="Line 815"/>
              <p:cNvSpPr>
                <a:spLocks noChangeShapeType="1"/>
              </p:cNvSpPr>
              <p:nvPr/>
            </p:nvSpPr>
            <p:spPr bwMode="auto">
              <a:xfrm flipH="1">
                <a:off x="3275" y="2873"/>
                <a:ext cx="280"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88" name="Line 816"/>
              <p:cNvSpPr>
                <a:spLocks noChangeShapeType="1"/>
              </p:cNvSpPr>
              <p:nvPr/>
            </p:nvSpPr>
            <p:spPr bwMode="auto">
              <a:xfrm flipH="1">
                <a:off x="3275" y="2795"/>
                <a:ext cx="280"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89" name="Line 817"/>
              <p:cNvSpPr>
                <a:spLocks noChangeShapeType="1"/>
              </p:cNvSpPr>
              <p:nvPr/>
            </p:nvSpPr>
            <p:spPr bwMode="auto">
              <a:xfrm flipH="1">
                <a:off x="3275" y="2717"/>
                <a:ext cx="280"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90" name="Line 818"/>
              <p:cNvSpPr>
                <a:spLocks noChangeShapeType="1"/>
              </p:cNvSpPr>
              <p:nvPr/>
            </p:nvSpPr>
            <p:spPr bwMode="auto">
              <a:xfrm flipH="1">
                <a:off x="3275" y="2639"/>
                <a:ext cx="280"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91" name="Line 819"/>
              <p:cNvSpPr>
                <a:spLocks noChangeShapeType="1"/>
              </p:cNvSpPr>
              <p:nvPr/>
            </p:nvSpPr>
            <p:spPr bwMode="auto">
              <a:xfrm flipH="1">
                <a:off x="3275" y="2904"/>
                <a:ext cx="327"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92" name="Line 820"/>
              <p:cNvSpPr>
                <a:spLocks noChangeShapeType="1"/>
              </p:cNvSpPr>
              <p:nvPr/>
            </p:nvSpPr>
            <p:spPr bwMode="auto">
              <a:xfrm flipH="1">
                <a:off x="3275" y="2842"/>
                <a:ext cx="327"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93" name="Line 821"/>
              <p:cNvSpPr>
                <a:spLocks noChangeShapeType="1"/>
              </p:cNvSpPr>
              <p:nvPr/>
            </p:nvSpPr>
            <p:spPr bwMode="auto">
              <a:xfrm flipH="1">
                <a:off x="3275" y="2764"/>
                <a:ext cx="327"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94" name="Line 822"/>
              <p:cNvSpPr>
                <a:spLocks noChangeShapeType="1"/>
              </p:cNvSpPr>
              <p:nvPr/>
            </p:nvSpPr>
            <p:spPr bwMode="auto">
              <a:xfrm flipH="1">
                <a:off x="3275" y="2686"/>
                <a:ext cx="327"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95" name="Line 823"/>
              <p:cNvSpPr>
                <a:spLocks noChangeShapeType="1"/>
              </p:cNvSpPr>
              <p:nvPr/>
            </p:nvSpPr>
            <p:spPr bwMode="auto">
              <a:xfrm flipH="1">
                <a:off x="3275" y="2608"/>
                <a:ext cx="327"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96" name="Line 824"/>
              <p:cNvSpPr>
                <a:spLocks noChangeShapeType="1"/>
              </p:cNvSpPr>
              <p:nvPr/>
            </p:nvSpPr>
            <p:spPr bwMode="auto">
              <a:xfrm flipH="1">
                <a:off x="3275" y="2888"/>
                <a:ext cx="374"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97" name="Line 825"/>
              <p:cNvSpPr>
                <a:spLocks noChangeShapeType="1"/>
              </p:cNvSpPr>
              <p:nvPr/>
            </p:nvSpPr>
            <p:spPr bwMode="auto">
              <a:xfrm flipH="1">
                <a:off x="3275" y="2810"/>
                <a:ext cx="374"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98" name="Line 826"/>
              <p:cNvSpPr>
                <a:spLocks noChangeShapeType="1"/>
              </p:cNvSpPr>
              <p:nvPr/>
            </p:nvSpPr>
            <p:spPr bwMode="auto">
              <a:xfrm flipH="1">
                <a:off x="3275" y="2733"/>
                <a:ext cx="374"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99" name="Line 827"/>
              <p:cNvSpPr>
                <a:spLocks noChangeShapeType="1"/>
              </p:cNvSpPr>
              <p:nvPr/>
            </p:nvSpPr>
            <p:spPr bwMode="auto">
              <a:xfrm flipH="1">
                <a:off x="3275" y="2654"/>
                <a:ext cx="374"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00" name="Line 828"/>
              <p:cNvSpPr>
                <a:spLocks noChangeShapeType="1"/>
              </p:cNvSpPr>
              <p:nvPr/>
            </p:nvSpPr>
            <p:spPr bwMode="auto">
              <a:xfrm flipH="1">
                <a:off x="3275" y="2576"/>
                <a:ext cx="374"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01" name="Line 829"/>
              <p:cNvSpPr>
                <a:spLocks noChangeShapeType="1"/>
              </p:cNvSpPr>
              <p:nvPr/>
            </p:nvSpPr>
            <p:spPr bwMode="auto">
              <a:xfrm flipH="1">
                <a:off x="3275" y="2857"/>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02" name="Line 830"/>
              <p:cNvSpPr>
                <a:spLocks noChangeShapeType="1"/>
              </p:cNvSpPr>
              <p:nvPr/>
            </p:nvSpPr>
            <p:spPr bwMode="auto">
              <a:xfrm flipH="1">
                <a:off x="3275" y="2779"/>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03" name="Line 831"/>
              <p:cNvSpPr>
                <a:spLocks noChangeShapeType="1"/>
              </p:cNvSpPr>
              <p:nvPr/>
            </p:nvSpPr>
            <p:spPr bwMode="auto">
              <a:xfrm flipH="1">
                <a:off x="3275" y="2701"/>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04" name="Line 832"/>
              <p:cNvSpPr>
                <a:spLocks noChangeShapeType="1"/>
              </p:cNvSpPr>
              <p:nvPr/>
            </p:nvSpPr>
            <p:spPr bwMode="auto">
              <a:xfrm flipH="1">
                <a:off x="3275" y="2623"/>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05" name="Line 833"/>
              <p:cNvSpPr>
                <a:spLocks noChangeShapeType="1"/>
              </p:cNvSpPr>
              <p:nvPr/>
            </p:nvSpPr>
            <p:spPr bwMode="auto">
              <a:xfrm flipH="1">
                <a:off x="3275" y="2561"/>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06" name="Line 834"/>
              <p:cNvSpPr>
                <a:spLocks noChangeShapeType="1"/>
              </p:cNvSpPr>
              <p:nvPr/>
            </p:nvSpPr>
            <p:spPr bwMode="auto">
              <a:xfrm flipH="1">
                <a:off x="3275" y="2826"/>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07" name="Line 835"/>
              <p:cNvSpPr>
                <a:spLocks noChangeShapeType="1"/>
              </p:cNvSpPr>
              <p:nvPr/>
            </p:nvSpPr>
            <p:spPr bwMode="auto">
              <a:xfrm flipH="1">
                <a:off x="3275" y="2748"/>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08" name="Line 836"/>
              <p:cNvSpPr>
                <a:spLocks noChangeShapeType="1"/>
              </p:cNvSpPr>
              <p:nvPr/>
            </p:nvSpPr>
            <p:spPr bwMode="auto">
              <a:xfrm flipH="1">
                <a:off x="3275" y="2670"/>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09" name="Line 837"/>
              <p:cNvSpPr>
                <a:spLocks noChangeShapeType="1"/>
              </p:cNvSpPr>
              <p:nvPr/>
            </p:nvSpPr>
            <p:spPr bwMode="auto">
              <a:xfrm flipH="1">
                <a:off x="3275" y="2592"/>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10" name="Line 838"/>
              <p:cNvSpPr>
                <a:spLocks noChangeShapeType="1"/>
              </p:cNvSpPr>
              <p:nvPr/>
            </p:nvSpPr>
            <p:spPr bwMode="auto">
              <a:xfrm flipH="1">
                <a:off x="3275" y="2545"/>
                <a:ext cx="421" cy="1"/>
              </a:xfrm>
              <a:prstGeom prst="line">
                <a:avLst/>
              </a:prstGeom>
              <a:noFill/>
              <a:ln w="11113">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11" name="Rectangle 839"/>
              <p:cNvSpPr>
                <a:spLocks noChangeArrowheads="1"/>
              </p:cNvSpPr>
              <p:nvPr/>
            </p:nvSpPr>
            <p:spPr bwMode="auto">
              <a:xfrm>
                <a:off x="3239" y="3062"/>
                <a:ext cx="436"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12" name="Rectangle 840"/>
              <p:cNvSpPr>
                <a:spLocks noChangeArrowheads="1"/>
              </p:cNvSpPr>
              <p:nvPr/>
            </p:nvSpPr>
            <p:spPr bwMode="auto">
              <a:xfrm>
                <a:off x="4307" y="3219"/>
                <a:ext cx="341"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Optical</a:t>
                </a:r>
                <a:endParaRPr lang="en-US" dirty="0" smtClean="0">
                  <a:solidFill>
                    <a:prstClr val="black"/>
                  </a:solidFill>
                  <a:latin typeface="Arial" pitchFamily="34" charset="0"/>
                </a:endParaRPr>
              </a:p>
            </p:txBody>
          </p:sp>
          <p:sp>
            <p:nvSpPr>
              <p:cNvPr id="3913" name="Rectangle 841"/>
              <p:cNvSpPr>
                <a:spLocks noChangeArrowheads="1"/>
              </p:cNvSpPr>
              <p:nvPr/>
            </p:nvSpPr>
            <p:spPr bwMode="auto">
              <a:xfrm>
                <a:off x="4413" y="3317"/>
                <a:ext cx="155"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or </a:t>
                </a:r>
                <a:endParaRPr lang="en-US" dirty="0" smtClean="0">
                  <a:solidFill>
                    <a:prstClr val="black"/>
                  </a:solidFill>
                  <a:latin typeface="Arial" pitchFamily="34" charset="0"/>
                </a:endParaRPr>
              </a:p>
            </p:txBody>
          </p:sp>
          <p:sp>
            <p:nvSpPr>
              <p:cNvPr id="3914" name="Rectangle 842"/>
              <p:cNvSpPr>
                <a:spLocks noChangeArrowheads="1"/>
              </p:cNvSpPr>
              <p:nvPr/>
            </p:nvSpPr>
            <p:spPr bwMode="auto">
              <a:xfrm>
                <a:off x="4303" y="3416"/>
                <a:ext cx="350"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000000"/>
                    </a:solidFill>
                    <a:latin typeface="Arial" pitchFamily="34" charset="0"/>
                  </a:rPr>
                  <a:t>Copper</a:t>
                </a:r>
                <a:endParaRPr lang="en-US" dirty="0" smtClean="0">
                  <a:solidFill>
                    <a:prstClr val="black"/>
                  </a:solidFill>
                  <a:latin typeface="Arial" pitchFamily="34" charset="0"/>
                </a:endParaRPr>
              </a:p>
            </p:txBody>
          </p:sp>
          <p:sp>
            <p:nvSpPr>
              <p:cNvPr id="3915" name="Rectangle 843"/>
              <p:cNvSpPr>
                <a:spLocks noChangeArrowheads="1"/>
              </p:cNvSpPr>
              <p:nvPr/>
            </p:nvSpPr>
            <p:spPr bwMode="auto">
              <a:xfrm>
                <a:off x="4329" y="3514"/>
                <a:ext cx="297" cy="11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DA251D"/>
                    </a:solidFill>
                    <a:latin typeface="Arial" pitchFamily="34" charset="0"/>
                  </a:rPr>
                  <a:t>Driver</a:t>
                </a:r>
                <a:endParaRPr lang="en-US" dirty="0" smtClean="0">
                  <a:solidFill>
                    <a:prstClr val="black"/>
                  </a:solidFill>
                  <a:latin typeface="Arial" pitchFamily="34" charset="0"/>
                </a:endParaRPr>
              </a:p>
            </p:txBody>
          </p:sp>
          <p:sp>
            <p:nvSpPr>
              <p:cNvPr id="3916" name="Rectangle 844"/>
              <p:cNvSpPr>
                <a:spLocks noChangeArrowheads="1"/>
              </p:cNvSpPr>
              <p:nvPr/>
            </p:nvSpPr>
            <p:spPr bwMode="auto">
              <a:xfrm>
                <a:off x="4583" y="2904"/>
                <a:ext cx="413"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17" name="Rectangle 845"/>
              <p:cNvSpPr>
                <a:spLocks noChangeArrowheads="1"/>
              </p:cNvSpPr>
              <p:nvPr/>
            </p:nvSpPr>
            <p:spPr bwMode="auto">
              <a:xfrm>
                <a:off x="4583" y="3009"/>
                <a:ext cx="413"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18" name="Rectangle 846"/>
              <p:cNvSpPr>
                <a:spLocks noChangeArrowheads="1"/>
              </p:cNvSpPr>
              <p:nvPr/>
            </p:nvSpPr>
            <p:spPr bwMode="auto">
              <a:xfrm>
                <a:off x="3972" y="3114"/>
                <a:ext cx="1024"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19" name="Freeform 847"/>
              <p:cNvSpPr>
                <a:spLocks noEditPoints="1"/>
              </p:cNvSpPr>
              <p:nvPr/>
            </p:nvSpPr>
            <p:spPr bwMode="auto">
              <a:xfrm>
                <a:off x="5029" y="2874"/>
                <a:ext cx="57" cy="74"/>
              </a:xfrm>
              <a:custGeom>
                <a:avLst/>
                <a:gdLst/>
                <a:ahLst/>
                <a:cxnLst>
                  <a:cxn ang="0">
                    <a:pos x="0" y="0"/>
                  </a:cxn>
                  <a:cxn ang="0">
                    <a:pos x="131" y="2"/>
                  </a:cxn>
                  <a:cxn ang="0">
                    <a:pos x="158" y="6"/>
                  </a:cxn>
                  <a:cxn ang="0">
                    <a:pos x="179" y="15"/>
                  </a:cxn>
                  <a:cxn ang="0">
                    <a:pos x="196" y="29"/>
                  </a:cxn>
                  <a:cxn ang="0">
                    <a:pos x="208" y="47"/>
                  </a:cxn>
                  <a:cxn ang="0">
                    <a:pos x="213" y="66"/>
                  </a:cxn>
                  <a:cxn ang="0">
                    <a:pos x="213" y="85"/>
                  </a:cxn>
                  <a:cxn ang="0">
                    <a:pos x="208" y="104"/>
                  </a:cxn>
                  <a:cxn ang="0">
                    <a:pos x="198" y="121"/>
                  </a:cxn>
                  <a:cxn ang="0">
                    <a:pos x="182" y="134"/>
                  </a:cxn>
                  <a:cxn ang="0">
                    <a:pos x="185" y="144"/>
                  </a:cxn>
                  <a:cxn ang="0">
                    <a:pos x="207" y="157"/>
                  </a:cxn>
                  <a:cxn ang="0">
                    <a:pos x="221" y="176"/>
                  </a:cxn>
                  <a:cxn ang="0">
                    <a:pos x="228" y="198"/>
                  </a:cxn>
                  <a:cxn ang="0">
                    <a:pos x="229" y="221"/>
                  </a:cxn>
                  <a:cxn ang="0">
                    <a:pos x="224" y="240"/>
                  </a:cxn>
                  <a:cxn ang="0">
                    <a:pos x="216" y="258"/>
                  </a:cxn>
                  <a:cxn ang="0">
                    <a:pos x="204" y="271"/>
                  </a:cxn>
                  <a:cxn ang="0">
                    <a:pos x="191" y="282"/>
                  </a:cxn>
                  <a:cxn ang="0">
                    <a:pos x="174" y="288"/>
                  </a:cxn>
                  <a:cxn ang="0">
                    <a:pos x="154" y="293"/>
                  </a:cxn>
                  <a:cxn ang="0">
                    <a:pos x="130" y="296"/>
                  </a:cxn>
                  <a:cxn ang="0">
                    <a:pos x="0" y="296"/>
                  </a:cxn>
                  <a:cxn ang="0">
                    <a:pos x="106" y="125"/>
                  </a:cxn>
                  <a:cxn ang="0">
                    <a:pos x="144" y="122"/>
                  </a:cxn>
                  <a:cxn ang="0">
                    <a:pos x="157" y="115"/>
                  </a:cxn>
                  <a:cxn ang="0">
                    <a:pos x="168" y="106"/>
                  </a:cxn>
                  <a:cxn ang="0">
                    <a:pos x="173" y="96"/>
                  </a:cxn>
                  <a:cxn ang="0">
                    <a:pos x="175" y="81"/>
                  </a:cxn>
                  <a:cxn ang="0">
                    <a:pos x="173" y="67"/>
                  </a:cxn>
                  <a:cxn ang="0">
                    <a:pos x="168" y="55"/>
                  </a:cxn>
                  <a:cxn ang="0">
                    <a:pos x="158" y="46"/>
                  </a:cxn>
                  <a:cxn ang="0">
                    <a:pos x="147" y="40"/>
                  </a:cxn>
                  <a:cxn ang="0">
                    <a:pos x="128" y="37"/>
                  </a:cxn>
                  <a:cxn ang="0">
                    <a:pos x="101" y="36"/>
                  </a:cxn>
                  <a:cxn ang="0">
                    <a:pos x="41" y="125"/>
                  </a:cxn>
                  <a:cxn ang="0">
                    <a:pos x="116" y="262"/>
                  </a:cxn>
                  <a:cxn ang="0">
                    <a:pos x="143" y="261"/>
                  </a:cxn>
                  <a:cxn ang="0">
                    <a:pos x="166" y="251"/>
                  </a:cxn>
                  <a:cxn ang="0">
                    <a:pos x="175" y="245"/>
                  </a:cxn>
                  <a:cxn ang="0">
                    <a:pos x="182" y="236"/>
                  </a:cxn>
                  <a:cxn ang="0">
                    <a:pos x="186" y="224"/>
                  </a:cxn>
                  <a:cxn ang="0">
                    <a:pos x="187" y="211"/>
                  </a:cxn>
                  <a:cxn ang="0">
                    <a:pos x="186" y="195"/>
                  </a:cxn>
                  <a:cxn ang="0">
                    <a:pos x="179" y="182"/>
                  </a:cxn>
                  <a:cxn ang="0">
                    <a:pos x="169" y="172"/>
                  </a:cxn>
                  <a:cxn ang="0">
                    <a:pos x="154" y="165"/>
                  </a:cxn>
                  <a:cxn ang="0">
                    <a:pos x="136" y="161"/>
                  </a:cxn>
                  <a:cxn ang="0">
                    <a:pos x="110" y="160"/>
                  </a:cxn>
                  <a:cxn ang="0">
                    <a:pos x="41" y="262"/>
                  </a:cxn>
                </a:cxnLst>
                <a:rect l="0" t="0" r="r" b="b"/>
                <a:pathLst>
                  <a:path w="229" h="296">
                    <a:moveTo>
                      <a:pt x="0" y="296"/>
                    </a:moveTo>
                    <a:lnTo>
                      <a:pt x="0" y="0"/>
                    </a:lnTo>
                    <a:lnTo>
                      <a:pt x="114" y="0"/>
                    </a:lnTo>
                    <a:lnTo>
                      <a:pt x="131" y="2"/>
                    </a:lnTo>
                    <a:lnTo>
                      <a:pt x="145" y="3"/>
                    </a:lnTo>
                    <a:lnTo>
                      <a:pt x="158" y="6"/>
                    </a:lnTo>
                    <a:lnTo>
                      <a:pt x="170" y="10"/>
                    </a:lnTo>
                    <a:lnTo>
                      <a:pt x="179" y="15"/>
                    </a:lnTo>
                    <a:lnTo>
                      <a:pt x="188" y="21"/>
                    </a:lnTo>
                    <a:lnTo>
                      <a:pt x="196" y="29"/>
                    </a:lnTo>
                    <a:lnTo>
                      <a:pt x="203" y="37"/>
                    </a:lnTo>
                    <a:lnTo>
                      <a:pt x="208" y="47"/>
                    </a:lnTo>
                    <a:lnTo>
                      <a:pt x="212" y="57"/>
                    </a:lnTo>
                    <a:lnTo>
                      <a:pt x="213" y="66"/>
                    </a:lnTo>
                    <a:lnTo>
                      <a:pt x="215" y="76"/>
                    </a:lnTo>
                    <a:lnTo>
                      <a:pt x="213" y="85"/>
                    </a:lnTo>
                    <a:lnTo>
                      <a:pt x="212" y="95"/>
                    </a:lnTo>
                    <a:lnTo>
                      <a:pt x="208" y="104"/>
                    </a:lnTo>
                    <a:lnTo>
                      <a:pt x="204" y="112"/>
                    </a:lnTo>
                    <a:lnTo>
                      <a:pt x="198" y="121"/>
                    </a:lnTo>
                    <a:lnTo>
                      <a:pt x="191" y="127"/>
                    </a:lnTo>
                    <a:lnTo>
                      <a:pt x="182" y="134"/>
                    </a:lnTo>
                    <a:lnTo>
                      <a:pt x="173" y="139"/>
                    </a:lnTo>
                    <a:lnTo>
                      <a:pt x="185" y="144"/>
                    </a:lnTo>
                    <a:lnTo>
                      <a:pt x="196" y="149"/>
                    </a:lnTo>
                    <a:lnTo>
                      <a:pt x="207" y="157"/>
                    </a:lnTo>
                    <a:lnTo>
                      <a:pt x="215" y="166"/>
                    </a:lnTo>
                    <a:lnTo>
                      <a:pt x="221" y="176"/>
                    </a:lnTo>
                    <a:lnTo>
                      <a:pt x="225" y="186"/>
                    </a:lnTo>
                    <a:lnTo>
                      <a:pt x="228" y="198"/>
                    </a:lnTo>
                    <a:lnTo>
                      <a:pt x="229" y="211"/>
                    </a:lnTo>
                    <a:lnTo>
                      <a:pt x="229" y="221"/>
                    </a:lnTo>
                    <a:lnTo>
                      <a:pt x="226" y="231"/>
                    </a:lnTo>
                    <a:lnTo>
                      <a:pt x="224" y="240"/>
                    </a:lnTo>
                    <a:lnTo>
                      <a:pt x="220" y="249"/>
                    </a:lnTo>
                    <a:lnTo>
                      <a:pt x="216" y="258"/>
                    </a:lnTo>
                    <a:lnTo>
                      <a:pt x="211" y="265"/>
                    </a:lnTo>
                    <a:lnTo>
                      <a:pt x="204" y="271"/>
                    </a:lnTo>
                    <a:lnTo>
                      <a:pt x="198" y="276"/>
                    </a:lnTo>
                    <a:lnTo>
                      <a:pt x="191" y="282"/>
                    </a:lnTo>
                    <a:lnTo>
                      <a:pt x="183" y="285"/>
                    </a:lnTo>
                    <a:lnTo>
                      <a:pt x="174" y="288"/>
                    </a:lnTo>
                    <a:lnTo>
                      <a:pt x="165" y="292"/>
                    </a:lnTo>
                    <a:lnTo>
                      <a:pt x="154" y="293"/>
                    </a:lnTo>
                    <a:lnTo>
                      <a:pt x="143" y="295"/>
                    </a:lnTo>
                    <a:lnTo>
                      <a:pt x="130" y="296"/>
                    </a:lnTo>
                    <a:lnTo>
                      <a:pt x="116" y="296"/>
                    </a:lnTo>
                    <a:lnTo>
                      <a:pt x="0" y="296"/>
                    </a:lnTo>
                    <a:close/>
                    <a:moveTo>
                      <a:pt x="41" y="125"/>
                    </a:moveTo>
                    <a:lnTo>
                      <a:pt x="106" y="125"/>
                    </a:lnTo>
                    <a:lnTo>
                      <a:pt x="128" y="125"/>
                    </a:lnTo>
                    <a:lnTo>
                      <a:pt x="144" y="122"/>
                    </a:lnTo>
                    <a:lnTo>
                      <a:pt x="152" y="119"/>
                    </a:lnTo>
                    <a:lnTo>
                      <a:pt x="157" y="115"/>
                    </a:lnTo>
                    <a:lnTo>
                      <a:pt x="162" y="112"/>
                    </a:lnTo>
                    <a:lnTo>
                      <a:pt x="168" y="106"/>
                    </a:lnTo>
                    <a:lnTo>
                      <a:pt x="170" y="101"/>
                    </a:lnTo>
                    <a:lnTo>
                      <a:pt x="173" y="96"/>
                    </a:lnTo>
                    <a:lnTo>
                      <a:pt x="174" y="88"/>
                    </a:lnTo>
                    <a:lnTo>
                      <a:pt x="175" y="81"/>
                    </a:lnTo>
                    <a:lnTo>
                      <a:pt x="174" y="74"/>
                    </a:lnTo>
                    <a:lnTo>
                      <a:pt x="173" y="67"/>
                    </a:lnTo>
                    <a:lnTo>
                      <a:pt x="171" y="61"/>
                    </a:lnTo>
                    <a:lnTo>
                      <a:pt x="168" y="55"/>
                    </a:lnTo>
                    <a:lnTo>
                      <a:pt x="164" y="50"/>
                    </a:lnTo>
                    <a:lnTo>
                      <a:pt x="158" y="46"/>
                    </a:lnTo>
                    <a:lnTo>
                      <a:pt x="153" y="42"/>
                    </a:lnTo>
                    <a:lnTo>
                      <a:pt x="147" y="40"/>
                    </a:lnTo>
                    <a:lnTo>
                      <a:pt x="139" y="38"/>
                    </a:lnTo>
                    <a:lnTo>
                      <a:pt x="128" y="37"/>
                    </a:lnTo>
                    <a:lnTo>
                      <a:pt x="116" y="36"/>
                    </a:lnTo>
                    <a:lnTo>
                      <a:pt x="101" y="36"/>
                    </a:lnTo>
                    <a:lnTo>
                      <a:pt x="41" y="36"/>
                    </a:lnTo>
                    <a:lnTo>
                      <a:pt x="41" y="125"/>
                    </a:lnTo>
                    <a:close/>
                    <a:moveTo>
                      <a:pt x="41" y="262"/>
                    </a:moveTo>
                    <a:lnTo>
                      <a:pt x="116" y="262"/>
                    </a:lnTo>
                    <a:lnTo>
                      <a:pt x="132" y="261"/>
                    </a:lnTo>
                    <a:lnTo>
                      <a:pt x="143" y="261"/>
                    </a:lnTo>
                    <a:lnTo>
                      <a:pt x="156" y="257"/>
                    </a:lnTo>
                    <a:lnTo>
                      <a:pt x="166" y="251"/>
                    </a:lnTo>
                    <a:lnTo>
                      <a:pt x="170" y="249"/>
                    </a:lnTo>
                    <a:lnTo>
                      <a:pt x="175" y="245"/>
                    </a:lnTo>
                    <a:lnTo>
                      <a:pt x="178" y="241"/>
                    </a:lnTo>
                    <a:lnTo>
                      <a:pt x="182" y="236"/>
                    </a:lnTo>
                    <a:lnTo>
                      <a:pt x="185" y="231"/>
                    </a:lnTo>
                    <a:lnTo>
                      <a:pt x="186" y="224"/>
                    </a:lnTo>
                    <a:lnTo>
                      <a:pt x="187" y="217"/>
                    </a:lnTo>
                    <a:lnTo>
                      <a:pt x="187" y="211"/>
                    </a:lnTo>
                    <a:lnTo>
                      <a:pt x="187" y="203"/>
                    </a:lnTo>
                    <a:lnTo>
                      <a:pt x="186" y="195"/>
                    </a:lnTo>
                    <a:lnTo>
                      <a:pt x="183" y="189"/>
                    </a:lnTo>
                    <a:lnTo>
                      <a:pt x="179" y="182"/>
                    </a:lnTo>
                    <a:lnTo>
                      <a:pt x="174" y="177"/>
                    </a:lnTo>
                    <a:lnTo>
                      <a:pt x="169" y="172"/>
                    </a:lnTo>
                    <a:lnTo>
                      <a:pt x="162" y="168"/>
                    </a:lnTo>
                    <a:lnTo>
                      <a:pt x="154" y="165"/>
                    </a:lnTo>
                    <a:lnTo>
                      <a:pt x="147" y="163"/>
                    </a:lnTo>
                    <a:lnTo>
                      <a:pt x="136" y="161"/>
                    </a:lnTo>
                    <a:lnTo>
                      <a:pt x="124" y="160"/>
                    </a:lnTo>
                    <a:lnTo>
                      <a:pt x="110" y="160"/>
                    </a:lnTo>
                    <a:lnTo>
                      <a:pt x="41" y="160"/>
                    </a:lnTo>
                    <a:lnTo>
                      <a:pt x="41" y="262"/>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20" name="Freeform 848"/>
              <p:cNvSpPr>
                <a:spLocks noEditPoints="1"/>
              </p:cNvSpPr>
              <p:nvPr/>
            </p:nvSpPr>
            <p:spPr bwMode="auto">
              <a:xfrm>
                <a:off x="5098" y="2874"/>
                <a:ext cx="10" cy="74"/>
              </a:xfrm>
              <a:custGeom>
                <a:avLst/>
                <a:gdLst/>
                <a:ahLst/>
                <a:cxnLst>
                  <a:cxn ang="0">
                    <a:pos x="0" y="42"/>
                  </a:cxn>
                  <a:cxn ang="0">
                    <a:pos x="0" y="0"/>
                  </a:cxn>
                  <a:cxn ang="0">
                    <a:pos x="37" y="0"/>
                  </a:cxn>
                  <a:cxn ang="0">
                    <a:pos x="37" y="42"/>
                  </a:cxn>
                  <a:cxn ang="0">
                    <a:pos x="0" y="42"/>
                  </a:cxn>
                  <a:cxn ang="0">
                    <a:pos x="0" y="296"/>
                  </a:cxn>
                  <a:cxn ang="0">
                    <a:pos x="0" y="83"/>
                  </a:cxn>
                  <a:cxn ang="0">
                    <a:pos x="37" y="83"/>
                  </a:cxn>
                  <a:cxn ang="0">
                    <a:pos x="37" y="296"/>
                  </a:cxn>
                  <a:cxn ang="0">
                    <a:pos x="0" y="296"/>
                  </a:cxn>
                </a:cxnLst>
                <a:rect l="0" t="0" r="r" b="b"/>
                <a:pathLst>
                  <a:path w="37" h="296">
                    <a:moveTo>
                      <a:pt x="0" y="42"/>
                    </a:moveTo>
                    <a:lnTo>
                      <a:pt x="0" y="0"/>
                    </a:lnTo>
                    <a:lnTo>
                      <a:pt x="37" y="0"/>
                    </a:lnTo>
                    <a:lnTo>
                      <a:pt x="37" y="42"/>
                    </a:lnTo>
                    <a:lnTo>
                      <a:pt x="0" y="42"/>
                    </a:lnTo>
                    <a:close/>
                    <a:moveTo>
                      <a:pt x="0" y="296"/>
                    </a:moveTo>
                    <a:lnTo>
                      <a:pt x="0" y="83"/>
                    </a:lnTo>
                    <a:lnTo>
                      <a:pt x="37" y="83"/>
                    </a:lnTo>
                    <a:lnTo>
                      <a:pt x="37" y="296"/>
                    </a:lnTo>
                    <a:lnTo>
                      <a:pt x="0" y="296"/>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21" name="Freeform 849"/>
              <p:cNvSpPr>
                <a:spLocks noEditPoints="1"/>
              </p:cNvSpPr>
              <p:nvPr/>
            </p:nvSpPr>
            <p:spPr bwMode="auto">
              <a:xfrm>
                <a:off x="5119" y="2893"/>
                <a:ext cx="50" cy="56"/>
              </a:xfrm>
              <a:custGeom>
                <a:avLst/>
                <a:gdLst/>
                <a:ahLst/>
                <a:cxnLst>
                  <a:cxn ang="0">
                    <a:pos x="136" y="206"/>
                  </a:cxn>
                  <a:cxn ang="0">
                    <a:pos x="106" y="219"/>
                  </a:cxn>
                  <a:cxn ang="0">
                    <a:pos x="75" y="223"/>
                  </a:cxn>
                  <a:cxn ang="0">
                    <a:pos x="37" y="217"/>
                  </a:cxn>
                  <a:cxn ang="0">
                    <a:pos x="20" y="206"/>
                  </a:cxn>
                  <a:cxn ang="0">
                    <a:pos x="8" y="192"/>
                  </a:cxn>
                  <a:cxn ang="0">
                    <a:pos x="0" y="162"/>
                  </a:cxn>
                  <a:cxn ang="0">
                    <a:pos x="4" y="139"/>
                  </a:cxn>
                  <a:cxn ang="0">
                    <a:pos x="16" y="121"/>
                  </a:cxn>
                  <a:cxn ang="0">
                    <a:pos x="39" y="105"/>
                  </a:cxn>
                  <a:cxn ang="0">
                    <a:pos x="86" y="95"/>
                  </a:cxn>
                  <a:cxn ang="0">
                    <a:pos x="141" y="86"/>
                  </a:cxn>
                  <a:cxn ang="0">
                    <a:pos x="153" y="73"/>
                  </a:cxn>
                  <a:cxn ang="0">
                    <a:pos x="147" y="47"/>
                  </a:cxn>
                  <a:cxn ang="0">
                    <a:pos x="124" y="32"/>
                  </a:cxn>
                  <a:cxn ang="0">
                    <a:pos x="88" y="30"/>
                  </a:cxn>
                  <a:cxn ang="0">
                    <a:pos x="62" y="39"/>
                  </a:cxn>
                  <a:cxn ang="0">
                    <a:pos x="46" y="60"/>
                  </a:cxn>
                  <a:cxn ang="0">
                    <a:pos x="9" y="54"/>
                  </a:cxn>
                  <a:cxn ang="0">
                    <a:pos x="22" y="28"/>
                  </a:cxn>
                  <a:cxn ang="0">
                    <a:pos x="46" y="11"/>
                  </a:cxn>
                  <a:cxn ang="0">
                    <a:pos x="79" y="1"/>
                  </a:cxn>
                  <a:cxn ang="0">
                    <a:pos x="119" y="0"/>
                  </a:cxn>
                  <a:cxn ang="0">
                    <a:pos x="152" y="6"/>
                  </a:cxn>
                  <a:cxn ang="0">
                    <a:pos x="173" y="18"/>
                  </a:cxn>
                  <a:cxn ang="0">
                    <a:pos x="185" y="34"/>
                  </a:cxn>
                  <a:cxn ang="0">
                    <a:pos x="190" y="60"/>
                  </a:cxn>
                  <a:cxn ang="0">
                    <a:pos x="191" y="151"/>
                  </a:cxn>
                  <a:cxn ang="0">
                    <a:pos x="192" y="193"/>
                  </a:cxn>
                  <a:cxn ang="0">
                    <a:pos x="164" y="218"/>
                  </a:cxn>
                  <a:cxn ang="0">
                    <a:pos x="153" y="111"/>
                  </a:cxn>
                  <a:cxn ang="0">
                    <a:pos x="111" y="121"/>
                  </a:cxn>
                  <a:cxn ang="0">
                    <a:pos x="60" y="132"/>
                  </a:cxn>
                  <a:cxn ang="0">
                    <a:pos x="47" y="139"/>
                  </a:cxn>
                  <a:cxn ang="0">
                    <a:pos x="41" y="153"/>
                  </a:cxn>
                  <a:cxn ang="0">
                    <a:pos x="41" y="168"/>
                  </a:cxn>
                  <a:cxn ang="0">
                    <a:pos x="51" y="185"/>
                  </a:cxn>
                  <a:cxn ang="0">
                    <a:pos x="73" y="194"/>
                  </a:cxn>
                  <a:cxn ang="0">
                    <a:pos x="105" y="193"/>
                  </a:cxn>
                  <a:cxn ang="0">
                    <a:pos x="130" y="180"/>
                  </a:cxn>
                  <a:cxn ang="0">
                    <a:pos x="147" y="160"/>
                  </a:cxn>
                  <a:cxn ang="0">
                    <a:pos x="153" y="136"/>
                  </a:cxn>
                </a:cxnLst>
                <a:rect l="0" t="0" r="r" b="b"/>
                <a:pathLst>
                  <a:path w="203" h="223">
                    <a:moveTo>
                      <a:pt x="156" y="192"/>
                    </a:moveTo>
                    <a:lnTo>
                      <a:pt x="145" y="200"/>
                    </a:lnTo>
                    <a:lnTo>
                      <a:pt x="136" y="206"/>
                    </a:lnTo>
                    <a:lnTo>
                      <a:pt x="126" y="211"/>
                    </a:lnTo>
                    <a:lnTo>
                      <a:pt x="116" y="217"/>
                    </a:lnTo>
                    <a:lnTo>
                      <a:pt x="106" y="219"/>
                    </a:lnTo>
                    <a:lnTo>
                      <a:pt x="97" y="222"/>
                    </a:lnTo>
                    <a:lnTo>
                      <a:pt x="86" y="223"/>
                    </a:lnTo>
                    <a:lnTo>
                      <a:pt x="75" y="223"/>
                    </a:lnTo>
                    <a:lnTo>
                      <a:pt x="58" y="222"/>
                    </a:lnTo>
                    <a:lnTo>
                      <a:pt x="43" y="219"/>
                    </a:lnTo>
                    <a:lnTo>
                      <a:pt x="37" y="217"/>
                    </a:lnTo>
                    <a:lnTo>
                      <a:pt x="30" y="214"/>
                    </a:lnTo>
                    <a:lnTo>
                      <a:pt x="25" y="210"/>
                    </a:lnTo>
                    <a:lnTo>
                      <a:pt x="20" y="206"/>
                    </a:lnTo>
                    <a:lnTo>
                      <a:pt x="14" y="201"/>
                    </a:lnTo>
                    <a:lnTo>
                      <a:pt x="11" y="197"/>
                    </a:lnTo>
                    <a:lnTo>
                      <a:pt x="8" y="192"/>
                    </a:lnTo>
                    <a:lnTo>
                      <a:pt x="5" y="187"/>
                    </a:lnTo>
                    <a:lnTo>
                      <a:pt x="1" y="175"/>
                    </a:lnTo>
                    <a:lnTo>
                      <a:pt x="0" y="162"/>
                    </a:lnTo>
                    <a:lnTo>
                      <a:pt x="0" y="154"/>
                    </a:lnTo>
                    <a:lnTo>
                      <a:pt x="1" y="147"/>
                    </a:lnTo>
                    <a:lnTo>
                      <a:pt x="4" y="139"/>
                    </a:lnTo>
                    <a:lnTo>
                      <a:pt x="8" y="133"/>
                    </a:lnTo>
                    <a:lnTo>
                      <a:pt x="12" y="126"/>
                    </a:lnTo>
                    <a:lnTo>
                      <a:pt x="16" y="121"/>
                    </a:lnTo>
                    <a:lnTo>
                      <a:pt x="21" y="117"/>
                    </a:lnTo>
                    <a:lnTo>
                      <a:pt x="26" y="112"/>
                    </a:lnTo>
                    <a:lnTo>
                      <a:pt x="39" y="105"/>
                    </a:lnTo>
                    <a:lnTo>
                      <a:pt x="54" y="100"/>
                    </a:lnTo>
                    <a:lnTo>
                      <a:pt x="67" y="98"/>
                    </a:lnTo>
                    <a:lnTo>
                      <a:pt x="86" y="95"/>
                    </a:lnTo>
                    <a:lnTo>
                      <a:pt x="107" y="92"/>
                    </a:lnTo>
                    <a:lnTo>
                      <a:pt x="126" y="90"/>
                    </a:lnTo>
                    <a:lnTo>
                      <a:pt x="141" y="86"/>
                    </a:lnTo>
                    <a:lnTo>
                      <a:pt x="153" y="82"/>
                    </a:lnTo>
                    <a:lnTo>
                      <a:pt x="153" y="77"/>
                    </a:lnTo>
                    <a:lnTo>
                      <a:pt x="153" y="73"/>
                    </a:lnTo>
                    <a:lnTo>
                      <a:pt x="152" y="62"/>
                    </a:lnTo>
                    <a:lnTo>
                      <a:pt x="151" y="54"/>
                    </a:lnTo>
                    <a:lnTo>
                      <a:pt x="147" y="47"/>
                    </a:lnTo>
                    <a:lnTo>
                      <a:pt x="143" y="41"/>
                    </a:lnTo>
                    <a:lnTo>
                      <a:pt x="135" y="36"/>
                    </a:lnTo>
                    <a:lnTo>
                      <a:pt x="124" y="32"/>
                    </a:lnTo>
                    <a:lnTo>
                      <a:pt x="114" y="30"/>
                    </a:lnTo>
                    <a:lnTo>
                      <a:pt x="101" y="30"/>
                    </a:lnTo>
                    <a:lnTo>
                      <a:pt x="88" y="30"/>
                    </a:lnTo>
                    <a:lnTo>
                      <a:pt x="77" y="32"/>
                    </a:lnTo>
                    <a:lnTo>
                      <a:pt x="68" y="35"/>
                    </a:lnTo>
                    <a:lnTo>
                      <a:pt x="62" y="39"/>
                    </a:lnTo>
                    <a:lnTo>
                      <a:pt x="55" y="44"/>
                    </a:lnTo>
                    <a:lnTo>
                      <a:pt x="51" y="51"/>
                    </a:lnTo>
                    <a:lnTo>
                      <a:pt x="46" y="60"/>
                    </a:lnTo>
                    <a:lnTo>
                      <a:pt x="43" y="70"/>
                    </a:lnTo>
                    <a:lnTo>
                      <a:pt x="7" y="65"/>
                    </a:lnTo>
                    <a:lnTo>
                      <a:pt x="9" y="54"/>
                    </a:lnTo>
                    <a:lnTo>
                      <a:pt x="13" y="45"/>
                    </a:lnTo>
                    <a:lnTo>
                      <a:pt x="17" y="36"/>
                    </a:lnTo>
                    <a:lnTo>
                      <a:pt x="22" y="28"/>
                    </a:lnTo>
                    <a:lnTo>
                      <a:pt x="29" y="22"/>
                    </a:lnTo>
                    <a:lnTo>
                      <a:pt x="37" y="17"/>
                    </a:lnTo>
                    <a:lnTo>
                      <a:pt x="46" y="11"/>
                    </a:lnTo>
                    <a:lnTo>
                      <a:pt x="56" y="7"/>
                    </a:lnTo>
                    <a:lnTo>
                      <a:pt x="67" y="3"/>
                    </a:lnTo>
                    <a:lnTo>
                      <a:pt x="79" y="1"/>
                    </a:lnTo>
                    <a:lnTo>
                      <a:pt x="92" y="0"/>
                    </a:lnTo>
                    <a:lnTo>
                      <a:pt x="106" y="0"/>
                    </a:lnTo>
                    <a:lnTo>
                      <a:pt x="119" y="0"/>
                    </a:lnTo>
                    <a:lnTo>
                      <a:pt x="131" y="1"/>
                    </a:lnTo>
                    <a:lnTo>
                      <a:pt x="141" y="3"/>
                    </a:lnTo>
                    <a:lnTo>
                      <a:pt x="152" y="6"/>
                    </a:lnTo>
                    <a:lnTo>
                      <a:pt x="160" y="10"/>
                    </a:lnTo>
                    <a:lnTo>
                      <a:pt x="166" y="13"/>
                    </a:lnTo>
                    <a:lnTo>
                      <a:pt x="173" y="18"/>
                    </a:lnTo>
                    <a:lnTo>
                      <a:pt x="177" y="22"/>
                    </a:lnTo>
                    <a:lnTo>
                      <a:pt x="181" y="27"/>
                    </a:lnTo>
                    <a:lnTo>
                      <a:pt x="185" y="34"/>
                    </a:lnTo>
                    <a:lnTo>
                      <a:pt x="187" y="40"/>
                    </a:lnTo>
                    <a:lnTo>
                      <a:pt x="188" y="47"/>
                    </a:lnTo>
                    <a:lnTo>
                      <a:pt x="190" y="60"/>
                    </a:lnTo>
                    <a:lnTo>
                      <a:pt x="191" y="81"/>
                    </a:lnTo>
                    <a:lnTo>
                      <a:pt x="191" y="129"/>
                    </a:lnTo>
                    <a:lnTo>
                      <a:pt x="191" y="151"/>
                    </a:lnTo>
                    <a:lnTo>
                      <a:pt x="191" y="170"/>
                    </a:lnTo>
                    <a:lnTo>
                      <a:pt x="192" y="184"/>
                    </a:lnTo>
                    <a:lnTo>
                      <a:pt x="192" y="193"/>
                    </a:lnTo>
                    <a:lnTo>
                      <a:pt x="196" y="206"/>
                    </a:lnTo>
                    <a:lnTo>
                      <a:pt x="203" y="218"/>
                    </a:lnTo>
                    <a:lnTo>
                      <a:pt x="164" y="218"/>
                    </a:lnTo>
                    <a:lnTo>
                      <a:pt x="158" y="206"/>
                    </a:lnTo>
                    <a:lnTo>
                      <a:pt x="156" y="192"/>
                    </a:lnTo>
                    <a:close/>
                    <a:moveTo>
                      <a:pt x="153" y="111"/>
                    </a:moveTo>
                    <a:lnTo>
                      <a:pt x="141" y="115"/>
                    </a:lnTo>
                    <a:lnTo>
                      <a:pt x="127" y="119"/>
                    </a:lnTo>
                    <a:lnTo>
                      <a:pt x="111" y="121"/>
                    </a:lnTo>
                    <a:lnTo>
                      <a:pt x="92" y="125"/>
                    </a:lnTo>
                    <a:lnTo>
                      <a:pt x="72" y="128"/>
                    </a:lnTo>
                    <a:lnTo>
                      <a:pt x="60" y="132"/>
                    </a:lnTo>
                    <a:lnTo>
                      <a:pt x="55" y="134"/>
                    </a:lnTo>
                    <a:lnTo>
                      <a:pt x="51" y="137"/>
                    </a:lnTo>
                    <a:lnTo>
                      <a:pt x="47" y="139"/>
                    </a:lnTo>
                    <a:lnTo>
                      <a:pt x="45" y="143"/>
                    </a:lnTo>
                    <a:lnTo>
                      <a:pt x="43" y="147"/>
                    </a:lnTo>
                    <a:lnTo>
                      <a:pt x="41" y="153"/>
                    </a:lnTo>
                    <a:lnTo>
                      <a:pt x="41" y="156"/>
                    </a:lnTo>
                    <a:lnTo>
                      <a:pt x="39" y="160"/>
                    </a:lnTo>
                    <a:lnTo>
                      <a:pt x="41" y="168"/>
                    </a:lnTo>
                    <a:lnTo>
                      <a:pt x="42" y="175"/>
                    </a:lnTo>
                    <a:lnTo>
                      <a:pt x="46" y="180"/>
                    </a:lnTo>
                    <a:lnTo>
                      <a:pt x="51" y="185"/>
                    </a:lnTo>
                    <a:lnTo>
                      <a:pt x="58" y="189"/>
                    </a:lnTo>
                    <a:lnTo>
                      <a:pt x="65" y="192"/>
                    </a:lnTo>
                    <a:lnTo>
                      <a:pt x="73" y="194"/>
                    </a:lnTo>
                    <a:lnTo>
                      <a:pt x="84" y="194"/>
                    </a:lnTo>
                    <a:lnTo>
                      <a:pt x="94" y="194"/>
                    </a:lnTo>
                    <a:lnTo>
                      <a:pt x="105" y="193"/>
                    </a:lnTo>
                    <a:lnTo>
                      <a:pt x="114" y="189"/>
                    </a:lnTo>
                    <a:lnTo>
                      <a:pt x="122" y="185"/>
                    </a:lnTo>
                    <a:lnTo>
                      <a:pt x="130" y="180"/>
                    </a:lnTo>
                    <a:lnTo>
                      <a:pt x="137" y="175"/>
                    </a:lnTo>
                    <a:lnTo>
                      <a:pt x="143" y="168"/>
                    </a:lnTo>
                    <a:lnTo>
                      <a:pt x="147" y="160"/>
                    </a:lnTo>
                    <a:lnTo>
                      <a:pt x="149" y="154"/>
                    </a:lnTo>
                    <a:lnTo>
                      <a:pt x="152" y="145"/>
                    </a:lnTo>
                    <a:lnTo>
                      <a:pt x="153" y="136"/>
                    </a:lnTo>
                    <a:lnTo>
                      <a:pt x="153" y="124"/>
                    </a:lnTo>
                    <a:lnTo>
                      <a:pt x="153" y="111"/>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22" name="Freeform 850"/>
              <p:cNvSpPr>
                <a:spLocks/>
              </p:cNvSpPr>
              <p:nvPr/>
            </p:nvSpPr>
            <p:spPr bwMode="auto">
              <a:xfrm>
                <a:off x="5177" y="2893"/>
                <a:ext cx="46" cy="56"/>
              </a:xfrm>
              <a:custGeom>
                <a:avLst/>
                <a:gdLst/>
                <a:ahLst/>
                <a:cxnLst>
                  <a:cxn ang="0">
                    <a:pos x="37" y="149"/>
                  </a:cxn>
                  <a:cxn ang="0">
                    <a:pos x="43" y="168"/>
                  </a:cxn>
                  <a:cxn ang="0">
                    <a:pos x="55" y="181"/>
                  </a:cxn>
                  <a:cxn ang="0">
                    <a:pos x="72" y="190"/>
                  </a:cxn>
                  <a:cxn ang="0">
                    <a:pos x="94" y="193"/>
                  </a:cxn>
                  <a:cxn ang="0">
                    <a:pos x="116" y="190"/>
                  </a:cxn>
                  <a:cxn ang="0">
                    <a:pos x="132" y="183"/>
                  </a:cxn>
                  <a:cxn ang="0">
                    <a:pos x="141" y="172"/>
                  </a:cxn>
                  <a:cxn ang="0">
                    <a:pos x="144" y="159"/>
                  </a:cxn>
                  <a:cxn ang="0">
                    <a:pos x="141" y="149"/>
                  </a:cxn>
                  <a:cxn ang="0">
                    <a:pos x="133" y="139"/>
                  </a:cxn>
                  <a:cxn ang="0">
                    <a:pos x="95" y="128"/>
                  </a:cxn>
                  <a:cxn ang="0">
                    <a:pos x="60" y="119"/>
                  </a:cxn>
                  <a:cxn ang="0">
                    <a:pos x="39" y="111"/>
                  </a:cxn>
                  <a:cxn ang="0">
                    <a:pos x="25" y="102"/>
                  </a:cxn>
                  <a:cxn ang="0">
                    <a:pos x="14" y="90"/>
                  </a:cxn>
                  <a:cxn ang="0">
                    <a:pos x="9" y="77"/>
                  </a:cxn>
                  <a:cxn ang="0">
                    <a:pos x="6" y="61"/>
                  </a:cxn>
                  <a:cxn ang="0">
                    <a:pos x="8" y="48"/>
                  </a:cxn>
                  <a:cxn ang="0">
                    <a:pos x="13" y="35"/>
                  </a:cxn>
                  <a:cxn ang="0">
                    <a:pos x="21" y="23"/>
                  </a:cxn>
                  <a:cxn ang="0">
                    <a:pos x="31" y="14"/>
                  </a:cxn>
                  <a:cxn ang="0">
                    <a:pos x="55" y="3"/>
                  </a:cxn>
                  <a:cxn ang="0">
                    <a:pos x="88" y="0"/>
                  </a:cxn>
                  <a:cxn ang="0">
                    <a:pos x="111" y="1"/>
                  </a:cxn>
                  <a:cxn ang="0">
                    <a:pos x="133" y="6"/>
                  </a:cxn>
                  <a:cxn ang="0">
                    <a:pos x="150" y="15"/>
                  </a:cxn>
                  <a:cxn ang="0">
                    <a:pos x="162" y="26"/>
                  </a:cxn>
                  <a:cxn ang="0">
                    <a:pos x="170" y="41"/>
                  </a:cxn>
                  <a:cxn ang="0">
                    <a:pos x="174" y="60"/>
                  </a:cxn>
                  <a:cxn ang="0">
                    <a:pos x="136" y="57"/>
                  </a:cxn>
                  <a:cxn ang="0">
                    <a:pos x="129" y="44"/>
                  </a:cxn>
                  <a:cxn ang="0">
                    <a:pos x="118" y="35"/>
                  </a:cxn>
                  <a:cxn ang="0">
                    <a:pos x="101" y="30"/>
                  </a:cxn>
                  <a:cxn ang="0">
                    <a:pos x="78" y="30"/>
                  </a:cxn>
                  <a:cxn ang="0">
                    <a:pos x="60" y="34"/>
                  </a:cxn>
                  <a:cxn ang="0">
                    <a:pos x="48" y="41"/>
                  </a:cxn>
                  <a:cxn ang="0">
                    <a:pos x="43" y="52"/>
                  </a:cxn>
                  <a:cxn ang="0">
                    <a:pos x="43" y="64"/>
                  </a:cxn>
                  <a:cxn ang="0">
                    <a:pos x="52" y="75"/>
                  </a:cxn>
                  <a:cxn ang="0">
                    <a:pos x="72" y="83"/>
                  </a:cxn>
                  <a:cxn ang="0">
                    <a:pos x="112" y="94"/>
                  </a:cxn>
                  <a:cxn ang="0">
                    <a:pos x="140" y="102"/>
                  </a:cxn>
                  <a:cxn ang="0">
                    <a:pos x="157" y="109"/>
                  </a:cxn>
                  <a:cxn ang="0">
                    <a:pos x="169" y="119"/>
                  </a:cxn>
                  <a:cxn ang="0">
                    <a:pos x="178" y="132"/>
                  </a:cxn>
                  <a:cxn ang="0">
                    <a:pos x="182" y="146"/>
                  </a:cxn>
                  <a:cxn ang="0">
                    <a:pos x="182" y="164"/>
                  </a:cxn>
                  <a:cxn ang="0">
                    <a:pos x="176" y="181"/>
                  </a:cxn>
                  <a:cxn ang="0">
                    <a:pos x="166" y="197"/>
                  </a:cxn>
                  <a:cxn ang="0">
                    <a:pos x="150" y="210"/>
                  </a:cxn>
                  <a:cxn ang="0">
                    <a:pos x="129" y="218"/>
                  </a:cxn>
                  <a:cxn ang="0">
                    <a:pos x="107" y="223"/>
                  </a:cxn>
                  <a:cxn ang="0">
                    <a:pos x="74" y="222"/>
                  </a:cxn>
                  <a:cxn ang="0">
                    <a:pos x="48" y="217"/>
                  </a:cxn>
                  <a:cxn ang="0">
                    <a:pos x="35" y="210"/>
                  </a:cxn>
                  <a:cxn ang="0">
                    <a:pos x="23" y="201"/>
                  </a:cxn>
                  <a:cxn ang="0">
                    <a:pos x="14" y="190"/>
                  </a:cxn>
                  <a:cxn ang="0">
                    <a:pos x="8" y="177"/>
                  </a:cxn>
                  <a:cxn ang="0">
                    <a:pos x="3" y="163"/>
                  </a:cxn>
                </a:cxnLst>
                <a:rect l="0" t="0" r="r" b="b"/>
                <a:pathLst>
                  <a:path w="183" h="223">
                    <a:moveTo>
                      <a:pt x="0" y="154"/>
                    </a:moveTo>
                    <a:lnTo>
                      <a:pt x="37" y="149"/>
                    </a:lnTo>
                    <a:lnTo>
                      <a:pt x="39" y="159"/>
                    </a:lnTo>
                    <a:lnTo>
                      <a:pt x="43" y="168"/>
                    </a:lnTo>
                    <a:lnTo>
                      <a:pt x="48" y="176"/>
                    </a:lnTo>
                    <a:lnTo>
                      <a:pt x="55" y="181"/>
                    </a:lnTo>
                    <a:lnTo>
                      <a:pt x="63" y="187"/>
                    </a:lnTo>
                    <a:lnTo>
                      <a:pt x="72" y="190"/>
                    </a:lnTo>
                    <a:lnTo>
                      <a:pt x="82" y="193"/>
                    </a:lnTo>
                    <a:lnTo>
                      <a:pt x="94" y="193"/>
                    </a:lnTo>
                    <a:lnTo>
                      <a:pt x="106" y="193"/>
                    </a:lnTo>
                    <a:lnTo>
                      <a:pt x="116" y="190"/>
                    </a:lnTo>
                    <a:lnTo>
                      <a:pt x="125" y="188"/>
                    </a:lnTo>
                    <a:lnTo>
                      <a:pt x="132" y="183"/>
                    </a:lnTo>
                    <a:lnTo>
                      <a:pt x="137" y="177"/>
                    </a:lnTo>
                    <a:lnTo>
                      <a:pt x="141" y="172"/>
                    </a:lnTo>
                    <a:lnTo>
                      <a:pt x="144" y="166"/>
                    </a:lnTo>
                    <a:lnTo>
                      <a:pt x="144" y="159"/>
                    </a:lnTo>
                    <a:lnTo>
                      <a:pt x="144" y="154"/>
                    </a:lnTo>
                    <a:lnTo>
                      <a:pt x="141" y="149"/>
                    </a:lnTo>
                    <a:lnTo>
                      <a:pt x="139" y="143"/>
                    </a:lnTo>
                    <a:lnTo>
                      <a:pt x="133" y="139"/>
                    </a:lnTo>
                    <a:lnTo>
                      <a:pt x="120" y="134"/>
                    </a:lnTo>
                    <a:lnTo>
                      <a:pt x="95" y="128"/>
                    </a:lnTo>
                    <a:lnTo>
                      <a:pt x="77" y="122"/>
                    </a:lnTo>
                    <a:lnTo>
                      <a:pt x="60" y="119"/>
                    </a:lnTo>
                    <a:lnTo>
                      <a:pt x="48" y="115"/>
                    </a:lnTo>
                    <a:lnTo>
                      <a:pt x="39" y="111"/>
                    </a:lnTo>
                    <a:lnTo>
                      <a:pt x="31" y="107"/>
                    </a:lnTo>
                    <a:lnTo>
                      <a:pt x="25" y="102"/>
                    </a:lnTo>
                    <a:lnTo>
                      <a:pt x="20" y="96"/>
                    </a:lnTo>
                    <a:lnTo>
                      <a:pt x="14" y="90"/>
                    </a:lnTo>
                    <a:lnTo>
                      <a:pt x="12" y="83"/>
                    </a:lnTo>
                    <a:lnTo>
                      <a:pt x="9" y="77"/>
                    </a:lnTo>
                    <a:lnTo>
                      <a:pt x="6" y="69"/>
                    </a:lnTo>
                    <a:lnTo>
                      <a:pt x="6" y="61"/>
                    </a:lnTo>
                    <a:lnTo>
                      <a:pt x="6" y="54"/>
                    </a:lnTo>
                    <a:lnTo>
                      <a:pt x="8" y="48"/>
                    </a:lnTo>
                    <a:lnTo>
                      <a:pt x="10" y="41"/>
                    </a:lnTo>
                    <a:lnTo>
                      <a:pt x="13" y="35"/>
                    </a:lnTo>
                    <a:lnTo>
                      <a:pt x="17" y="28"/>
                    </a:lnTo>
                    <a:lnTo>
                      <a:pt x="21" y="23"/>
                    </a:lnTo>
                    <a:lnTo>
                      <a:pt x="26" y="19"/>
                    </a:lnTo>
                    <a:lnTo>
                      <a:pt x="31" y="14"/>
                    </a:lnTo>
                    <a:lnTo>
                      <a:pt x="42" y="9"/>
                    </a:lnTo>
                    <a:lnTo>
                      <a:pt x="55" y="3"/>
                    </a:lnTo>
                    <a:lnTo>
                      <a:pt x="71" y="1"/>
                    </a:lnTo>
                    <a:lnTo>
                      <a:pt x="88" y="0"/>
                    </a:lnTo>
                    <a:lnTo>
                      <a:pt x="99" y="0"/>
                    </a:lnTo>
                    <a:lnTo>
                      <a:pt x="111" y="1"/>
                    </a:lnTo>
                    <a:lnTo>
                      <a:pt x="123" y="3"/>
                    </a:lnTo>
                    <a:lnTo>
                      <a:pt x="133" y="6"/>
                    </a:lnTo>
                    <a:lnTo>
                      <a:pt x="142" y="11"/>
                    </a:lnTo>
                    <a:lnTo>
                      <a:pt x="150" y="15"/>
                    </a:lnTo>
                    <a:lnTo>
                      <a:pt x="157" y="20"/>
                    </a:lnTo>
                    <a:lnTo>
                      <a:pt x="162" y="26"/>
                    </a:lnTo>
                    <a:lnTo>
                      <a:pt x="166" y="34"/>
                    </a:lnTo>
                    <a:lnTo>
                      <a:pt x="170" y="41"/>
                    </a:lnTo>
                    <a:lnTo>
                      <a:pt x="173" y="49"/>
                    </a:lnTo>
                    <a:lnTo>
                      <a:pt x="174" y="60"/>
                    </a:lnTo>
                    <a:lnTo>
                      <a:pt x="139" y="65"/>
                    </a:lnTo>
                    <a:lnTo>
                      <a:pt x="136" y="57"/>
                    </a:lnTo>
                    <a:lnTo>
                      <a:pt x="133" y="49"/>
                    </a:lnTo>
                    <a:lnTo>
                      <a:pt x="129" y="44"/>
                    </a:lnTo>
                    <a:lnTo>
                      <a:pt x="124" y="39"/>
                    </a:lnTo>
                    <a:lnTo>
                      <a:pt x="118" y="35"/>
                    </a:lnTo>
                    <a:lnTo>
                      <a:pt x="110" y="32"/>
                    </a:lnTo>
                    <a:lnTo>
                      <a:pt x="101" y="30"/>
                    </a:lnTo>
                    <a:lnTo>
                      <a:pt x="90" y="30"/>
                    </a:lnTo>
                    <a:lnTo>
                      <a:pt x="78" y="30"/>
                    </a:lnTo>
                    <a:lnTo>
                      <a:pt x="68" y="31"/>
                    </a:lnTo>
                    <a:lnTo>
                      <a:pt x="60" y="34"/>
                    </a:lnTo>
                    <a:lnTo>
                      <a:pt x="54" y="37"/>
                    </a:lnTo>
                    <a:lnTo>
                      <a:pt x="48" y="41"/>
                    </a:lnTo>
                    <a:lnTo>
                      <a:pt x="46" y="47"/>
                    </a:lnTo>
                    <a:lnTo>
                      <a:pt x="43" y="52"/>
                    </a:lnTo>
                    <a:lnTo>
                      <a:pt x="43" y="57"/>
                    </a:lnTo>
                    <a:lnTo>
                      <a:pt x="43" y="64"/>
                    </a:lnTo>
                    <a:lnTo>
                      <a:pt x="47" y="70"/>
                    </a:lnTo>
                    <a:lnTo>
                      <a:pt x="52" y="75"/>
                    </a:lnTo>
                    <a:lnTo>
                      <a:pt x="61" y="79"/>
                    </a:lnTo>
                    <a:lnTo>
                      <a:pt x="72" y="83"/>
                    </a:lnTo>
                    <a:lnTo>
                      <a:pt x="94" y="88"/>
                    </a:lnTo>
                    <a:lnTo>
                      <a:pt x="112" y="94"/>
                    </a:lnTo>
                    <a:lnTo>
                      <a:pt x="128" y="98"/>
                    </a:lnTo>
                    <a:lnTo>
                      <a:pt x="140" y="102"/>
                    </a:lnTo>
                    <a:lnTo>
                      <a:pt x="149" y="105"/>
                    </a:lnTo>
                    <a:lnTo>
                      <a:pt x="157" y="109"/>
                    </a:lnTo>
                    <a:lnTo>
                      <a:pt x="163" y="113"/>
                    </a:lnTo>
                    <a:lnTo>
                      <a:pt x="169" y="119"/>
                    </a:lnTo>
                    <a:lnTo>
                      <a:pt x="174" y="125"/>
                    </a:lnTo>
                    <a:lnTo>
                      <a:pt x="178" y="132"/>
                    </a:lnTo>
                    <a:lnTo>
                      <a:pt x="180" y="138"/>
                    </a:lnTo>
                    <a:lnTo>
                      <a:pt x="182" y="146"/>
                    </a:lnTo>
                    <a:lnTo>
                      <a:pt x="183" y="155"/>
                    </a:lnTo>
                    <a:lnTo>
                      <a:pt x="182" y="164"/>
                    </a:lnTo>
                    <a:lnTo>
                      <a:pt x="180" y="173"/>
                    </a:lnTo>
                    <a:lnTo>
                      <a:pt x="176" y="181"/>
                    </a:lnTo>
                    <a:lnTo>
                      <a:pt x="171" y="189"/>
                    </a:lnTo>
                    <a:lnTo>
                      <a:pt x="166" y="197"/>
                    </a:lnTo>
                    <a:lnTo>
                      <a:pt x="158" y="204"/>
                    </a:lnTo>
                    <a:lnTo>
                      <a:pt x="150" y="210"/>
                    </a:lnTo>
                    <a:lnTo>
                      <a:pt x="140" y="214"/>
                    </a:lnTo>
                    <a:lnTo>
                      <a:pt x="129" y="218"/>
                    </a:lnTo>
                    <a:lnTo>
                      <a:pt x="119" y="221"/>
                    </a:lnTo>
                    <a:lnTo>
                      <a:pt x="107" y="223"/>
                    </a:lnTo>
                    <a:lnTo>
                      <a:pt x="94" y="223"/>
                    </a:lnTo>
                    <a:lnTo>
                      <a:pt x="74" y="222"/>
                    </a:lnTo>
                    <a:lnTo>
                      <a:pt x="56" y="219"/>
                    </a:lnTo>
                    <a:lnTo>
                      <a:pt x="48" y="217"/>
                    </a:lnTo>
                    <a:lnTo>
                      <a:pt x="42" y="214"/>
                    </a:lnTo>
                    <a:lnTo>
                      <a:pt x="35" y="210"/>
                    </a:lnTo>
                    <a:lnTo>
                      <a:pt x="29" y="206"/>
                    </a:lnTo>
                    <a:lnTo>
                      <a:pt x="23" y="201"/>
                    </a:lnTo>
                    <a:lnTo>
                      <a:pt x="18" y="196"/>
                    </a:lnTo>
                    <a:lnTo>
                      <a:pt x="14" y="190"/>
                    </a:lnTo>
                    <a:lnTo>
                      <a:pt x="10" y="184"/>
                    </a:lnTo>
                    <a:lnTo>
                      <a:pt x="8" y="177"/>
                    </a:lnTo>
                    <a:lnTo>
                      <a:pt x="4" y="171"/>
                    </a:lnTo>
                    <a:lnTo>
                      <a:pt x="3" y="163"/>
                    </a:lnTo>
                    <a:lnTo>
                      <a:pt x="0" y="154"/>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23" name="Freeform 851"/>
              <p:cNvSpPr>
                <a:spLocks noEditPoints="1"/>
              </p:cNvSpPr>
              <p:nvPr/>
            </p:nvSpPr>
            <p:spPr bwMode="auto">
              <a:xfrm>
                <a:off x="5029" y="2978"/>
                <a:ext cx="58" cy="74"/>
              </a:xfrm>
              <a:custGeom>
                <a:avLst/>
                <a:gdLst/>
                <a:ahLst/>
                <a:cxnLst>
                  <a:cxn ang="0">
                    <a:pos x="0" y="295"/>
                  </a:cxn>
                  <a:cxn ang="0">
                    <a:pos x="0" y="0"/>
                  </a:cxn>
                  <a:cxn ang="0">
                    <a:pos x="115" y="0"/>
                  </a:cxn>
                  <a:cxn ang="0">
                    <a:pos x="130" y="0"/>
                  </a:cxn>
                  <a:cxn ang="0">
                    <a:pos x="142" y="1"/>
                  </a:cxn>
                  <a:cxn ang="0">
                    <a:pos x="152" y="1"/>
                  </a:cxn>
                  <a:cxn ang="0">
                    <a:pos x="161" y="2"/>
                  </a:cxn>
                  <a:cxn ang="0">
                    <a:pos x="172" y="5"/>
                  </a:cxn>
                  <a:cxn ang="0">
                    <a:pos x="182" y="7"/>
                  </a:cxn>
                  <a:cxn ang="0">
                    <a:pos x="191" y="11"/>
                  </a:cxn>
                  <a:cxn ang="0">
                    <a:pos x="199" y="17"/>
                  </a:cxn>
                  <a:cxn ang="0">
                    <a:pos x="206" y="22"/>
                  </a:cxn>
                  <a:cxn ang="0">
                    <a:pos x="212" y="28"/>
                  </a:cxn>
                  <a:cxn ang="0">
                    <a:pos x="218" y="36"/>
                  </a:cxn>
                  <a:cxn ang="0">
                    <a:pos x="223" y="45"/>
                  </a:cxn>
                  <a:cxn ang="0">
                    <a:pos x="227" y="55"/>
                  </a:cxn>
                  <a:cxn ang="0">
                    <a:pos x="231" y="64"/>
                  </a:cxn>
                  <a:cxn ang="0">
                    <a:pos x="232" y="74"/>
                  </a:cxn>
                  <a:cxn ang="0">
                    <a:pos x="232" y="85"/>
                  </a:cxn>
                  <a:cxn ang="0">
                    <a:pos x="232" y="95"/>
                  </a:cxn>
                  <a:cxn ang="0">
                    <a:pos x="231" y="103"/>
                  </a:cxn>
                  <a:cxn ang="0">
                    <a:pos x="229" y="112"/>
                  </a:cxn>
                  <a:cxn ang="0">
                    <a:pos x="227" y="120"/>
                  </a:cxn>
                  <a:cxn ang="0">
                    <a:pos x="223" y="128"/>
                  </a:cxn>
                  <a:cxn ang="0">
                    <a:pos x="219" y="136"/>
                  </a:cxn>
                  <a:cxn ang="0">
                    <a:pos x="214" y="142"/>
                  </a:cxn>
                  <a:cxn ang="0">
                    <a:pos x="208" y="149"/>
                  </a:cxn>
                  <a:cxn ang="0">
                    <a:pos x="201" y="155"/>
                  </a:cxn>
                  <a:cxn ang="0">
                    <a:pos x="193" y="160"/>
                  </a:cxn>
                  <a:cxn ang="0">
                    <a:pos x="184" y="164"/>
                  </a:cxn>
                  <a:cxn ang="0">
                    <a:pos x="173" y="168"/>
                  </a:cxn>
                  <a:cxn ang="0">
                    <a:pos x="161" y="171"/>
                  </a:cxn>
                  <a:cxn ang="0">
                    <a:pos x="148" y="174"/>
                  </a:cxn>
                  <a:cxn ang="0">
                    <a:pos x="134" y="175"/>
                  </a:cxn>
                  <a:cxn ang="0">
                    <a:pos x="119" y="175"/>
                  </a:cxn>
                  <a:cxn ang="0">
                    <a:pos x="41" y="175"/>
                  </a:cxn>
                  <a:cxn ang="0">
                    <a:pos x="41" y="295"/>
                  </a:cxn>
                  <a:cxn ang="0">
                    <a:pos x="0" y="295"/>
                  </a:cxn>
                  <a:cxn ang="0">
                    <a:pos x="41" y="141"/>
                  </a:cxn>
                  <a:cxn ang="0">
                    <a:pos x="119" y="141"/>
                  </a:cxn>
                  <a:cxn ang="0">
                    <a:pos x="138" y="140"/>
                  </a:cxn>
                  <a:cxn ang="0">
                    <a:pos x="152" y="137"/>
                  </a:cxn>
                  <a:cxn ang="0">
                    <a:pos x="159" y="134"/>
                  </a:cxn>
                  <a:cxn ang="0">
                    <a:pos x="165" y="133"/>
                  </a:cxn>
                  <a:cxn ang="0">
                    <a:pos x="170" y="129"/>
                  </a:cxn>
                  <a:cxn ang="0">
                    <a:pos x="174" y="126"/>
                  </a:cxn>
                  <a:cxn ang="0">
                    <a:pos x="182" y="119"/>
                  </a:cxn>
                  <a:cxn ang="0">
                    <a:pos x="187" y="109"/>
                  </a:cxn>
                  <a:cxn ang="0">
                    <a:pos x="190" y="99"/>
                  </a:cxn>
                  <a:cxn ang="0">
                    <a:pos x="191" y="86"/>
                  </a:cxn>
                  <a:cxn ang="0">
                    <a:pos x="190" y="78"/>
                  </a:cxn>
                  <a:cxn ang="0">
                    <a:pos x="189" y="69"/>
                  </a:cxn>
                  <a:cxn ang="0">
                    <a:pos x="186" y="61"/>
                  </a:cxn>
                  <a:cxn ang="0">
                    <a:pos x="181" y="55"/>
                  </a:cxn>
                  <a:cxn ang="0">
                    <a:pos x="176" y="48"/>
                  </a:cxn>
                  <a:cxn ang="0">
                    <a:pos x="170" y="44"/>
                  </a:cxn>
                  <a:cxn ang="0">
                    <a:pos x="164" y="40"/>
                  </a:cxn>
                  <a:cxn ang="0">
                    <a:pos x="156" y="38"/>
                  </a:cxn>
                  <a:cxn ang="0">
                    <a:pos x="142" y="35"/>
                  </a:cxn>
                  <a:cxn ang="0">
                    <a:pos x="118" y="35"/>
                  </a:cxn>
                  <a:cxn ang="0">
                    <a:pos x="41" y="35"/>
                  </a:cxn>
                  <a:cxn ang="0">
                    <a:pos x="41" y="141"/>
                  </a:cxn>
                </a:cxnLst>
                <a:rect l="0" t="0" r="r" b="b"/>
                <a:pathLst>
                  <a:path w="232" h="295">
                    <a:moveTo>
                      <a:pt x="0" y="295"/>
                    </a:moveTo>
                    <a:lnTo>
                      <a:pt x="0" y="0"/>
                    </a:lnTo>
                    <a:lnTo>
                      <a:pt x="115" y="0"/>
                    </a:lnTo>
                    <a:lnTo>
                      <a:pt x="130" y="0"/>
                    </a:lnTo>
                    <a:lnTo>
                      <a:pt x="142" y="1"/>
                    </a:lnTo>
                    <a:lnTo>
                      <a:pt x="152" y="1"/>
                    </a:lnTo>
                    <a:lnTo>
                      <a:pt x="161" y="2"/>
                    </a:lnTo>
                    <a:lnTo>
                      <a:pt x="172" y="5"/>
                    </a:lnTo>
                    <a:lnTo>
                      <a:pt x="182" y="7"/>
                    </a:lnTo>
                    <a:lnTo>
                      <a:pt x="191" y="11"/>
                    </a:lnTo>
                    <a:lnTo>
                      <a:pt x="199" y="17"/>
                    </a:lnTo>
                    <a:lnTo>
                      <a:pt x="206" y="22"/>
                    </a:lnTo>
                    <a:lnTo>
                      <a:pt x="212" y="28"/>
                    </a:lnTo>
                    <a:lnTo>
                      <a:pt x="218" y="36"/>
                    </a:lnTo>
                    <a:lnTo>
                      <a:pt x="223" y="45"/>
                    </a:lnTo>
                    <a:lnTo>
                      <a:pt x="227" y="55"/>
                    </a:lnTo>
                    <a:lnTo>
                      <a:pt x="231" y="64"/>
                    </a:lnTo>
                    <a:lnTo>
                      <a:pt x="232" y="74"/>
                    </a:lnTo>
                    <a:lnTo>
                      <a:pt x="232" y="85"/>
                    </a:lnTo>
                    <a:lnTo>
                      <a:pt x="232" y="95"/>
                    </a:lnTo>
                    <a:lnTo>
                      <a:pt x="231" y="103"/>
                    </a:lnTo>
                    <a:lnTo>
                      <a:pt x="229" y="112"/>
                    </a:lnTo>
                    <a:lnTo>
                      <a:pt x="227" y="120"/>
                    </a:lnTo>
                    <a:lnTo>
                      <a:pt x="223" y="128"/>
                    </a:lnTo>
                    <a:lnTo>
                      <a:pt x="219" y="136"/>
                    </a:lnTo>
                    <a:lnTo>
                      <a:pt x="214" y="142"/>
                    </a:lnTo>
                    <a:lnTo>
                      <a:pt x="208" y="149"/>
                    </a:lnTo>
                    <a:lnTo>
                      <a:pt x="201" y="155"/>
                    </a:lnTo>
                    <a:lnTo>
                      <a:pt x="193" y="160"/>
                    </a:lnTo>
                    <a:lnTo>
                      <a:pt x="184" y="164"/>
                    </a:lnTo>
                    <a:lnTo>
                      <a:pt x="173" y="168"/>
                    </a:lnTo>
                    <a:lnTo>
                      <a:pt x="161" y="171"/>
                    </a:lnTo>
                    <a:lnTo>
                      <a:pt x="148" y="174"/>
                    </a:lnTo>
                    <a:lnTo>
                      <a:pt x="134" y="175"/>
                    </a:lnTo>
                    <a:lnTo>
                      <a:pt x="119" y="175"/>
                    </a:lnTo>
                    <a:lnTo>
                      <a:pt x="41" y="175"/>
                    </a:lnTo>
                    <a:lnTo>
                      <a:pt x="41" y="295"/>
                    </a:lnTo>
                    <a:lnTo>
                      <a:pt x="0" y="295"/>
                    </a:lnTo>
                    <a:close/>
                    <a:moveTo>
                      <a:pt x="41" y="141"/>
                    </a:moveTo>
                    <a:lnTo>
                      <a:pt x="119" y="141"/>
                    </a:lnTo>
                    <a:lnTo>
                      <a:pt x="138" y="140"/>
                    </a:lnTo>
                    <a:lnTo>
                      <a:pt x="152" y="137"/>
                    </a:lnTo>
                    <a:lnTo>
                      <a:pt x="159" y="134"/>
                    </a:lnTo>
                    <a:lnTo>
                      <a:pt x="165" y="133"/>
                    </a:lnTo>
                    <a:lnTo>
                      <a:pt x="170" y="129"/>
                    </a:lnTo>
                    <a:lnTo>
                      <a:pt x="174" y="126"/>
                    </a:lnTo>
                    <a:lnTo>
                      <a:pt x="182" y="119"/>
                    </a:lnTo>
                    <a:lnTo>
                      <a:pt x="187" y="109"/>
                    </a:lnTo>
                    <a:lnTo>
                      <a:pt x="190" y="99"/>
                    </a:lnTo>
                    <a:lnTo>
                      <a:pt x="191" y="86"/>
                    </a:lnTo>
                    <a:lnTo>
                      <a:pt x="190" y="78"/>
                    </a:lnTo>
                    <a:lnTo>
                      <a:pt x="189" y="69"/>
                    </a:lnTo>
                    <a:lnTo>
                      <a:pt x="186" y="61"/>
                    </a:lnTo>
                    <a:lnTo>
                      <a:pt x="181" y="55"/>
                    </a:lnTo>
                    <a:lnTo>
                      <a:pt x="176" y="48"/>
                    </a:lnTo>
                    <a:lnTo>
                      <a:pt x="170" y="44"/>
                    </a:lnTo>
                    <a:lnTo>
                      <a:pt x="164" y="40"/>
                    </a:lnTo>
                    <a:lnTo>
                      <a:pt x="156" y="38"/>
                    </a:lnTo>
                    <a:lnTo>
                      <a:pt x="142" y="35"/>
                    </a:lnTo>
                    <a:lnTo>
                      <a:pt x="118" y="35"/>
                    </a:lnTo>
                    <a:lnTo>
                      <a:pt x="41" y="35"/>
                    </a:lnTo>
                    <a:lnTo>
                      <a:pt x="41" y="141"/>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24" name="Freeform 852"/>
              <p:cNvSpPr>
                <a:spLocks noEditPoints="1"/>
              </p:cNvSpPr>
              <p:nvPr/>
            </p:nvSpPr>
            <p:spPr bwMode="auto">
              <a:xfrm>
                <a:off x="5095" y="2998"/>
                <a:ext cx="51" cy="56"/>
              </a:xfrm>
              <a:custGeom>
                <a:avLst/>
                <a:gdLst/>
                <a:ahLst/>
                <a:cxnLst>
                  <a:cxn ang="0">
                    <a:pos x="1" y="97"/>
                  </a:cxn>
                  <a:cxn ang="0">
                    <a:pos x="5" y="70"/>
                  </a:cxn>
                  <a:cxn ang="0">
                    <a:pos x="13" y="49"/>
                  </a:cxn>
                  <a:cxn ang="0">
                    <a:pos x="26" y="31"/>
                  </a:cxn>
                  <a:cxn ang="0">
                    <a:pos x="41" y="18"/>
                  </a:cxn>
                  <a:cxn ang="0">
                    <a:pos x="57" y="9"/>
                  </a:cxn>
                  <a:cxn ang="0">
                    <a:pos x="74" y="2"/>
                  </a:cxn>
                  <a:cxn ang="0">
                    <a:pos x="92" y="0"/>
                  </a:cxn>
                  <a:cxn ang="0">
                    <a:pos x="113" y="0"/>
                  </a:cxn>
                  <a:cxn ang="0">
                    <a:pos x="134" y="4"/>
                  </a:cxn>
                  <a:cxn ang="0">
                    <a:pos x="153" y="10"/>
                  </a:cxn>
                  <a:cxn ang="0">
                    <a:pos x="170" y="22"/>
                  </a:cxn>
                  <a:cxn ang="0">
                    <a:pos x="184" y="36"/>
                  </a:cxn>
                  <a:cxn ang="0">
                    <a:pos x="194" y="53"/>
                  </a:cxn>
                  <a:cxn ang="0">
                    <a:pos x="201" y="73"/>
                  </a:cxn>
                  <a:cxn ang="0">
                    <a:pos x="205" y="95"/>
                  </a:cxn>
                  <a:cxn ang="0">
                    <a:pos x="205" y="128"/>
                  </a:cxn>
                  <a:cxn ang="0">
                    <a:pos x="198" y="161"/>
                  </a:cxn>
                  <a:cxn ang="0">
                    <a:pos x="185" y="184"/>
                  </a:cxn>
                  <a:cxn ang="0">
                    <a:pos x="167" y="202"/>
                  </a:cxn>
                  <a:cxn ang="0">
                    <a:pos x="143" y="216"/>
                  </a:cxn>
                  <a:cxn ang="0">
                    <a:pos x="117" y="222"/>
                  </a:cxn>
                  <a:cxn ang="0">
                    <a:pos x="91" y="222"/>
                  </a:cxn>
                  <a:cxn ang="0">
                    <a:pos x="70" y="219"/>
                  </a:cxn>
                  <a:cxn ang="0">
                    <a:pos x="52" y="212"/>
                  </a:cxn>
                  <a:cxn ang="0">
                    <a:pos x="36" y="201"/>
                  </a:cxn>
                  <a:cxn ang="0">
                    <a:pos x="22" y="187"/>
                  </a:cxn>
                  <a:cxn ang="0">
                    <a:pos x="11" y="170"/>
                  </a:cxn>
                  <a:cxn ang="0">
                    <a:pos x="4" y="149"/>
                  </a:cxn>
                  <a:cxn ang="0">
                    <a:pos x="0" y="124"/>
                  </a:cxn>
                  <a:cxn ang="0">
                    <a:pos x="38" y="111"/>
                  </a:cxn>
                  <a:cxn ang="0">
                    <a:pos x="39" y="131"/>
                  </a:cxn>
                  <a:cxn ang="0">
                    <a:pos x="43" y="148"/>
                  </a:cxn>
                  <a:cxn ang="0">
                    <a:pos x="48" y="162"/>
                  </a:cxn>
                  <a:cxn ang="0">
                    <a:pos x="56" y="172"/>
                  </a:cxn>
                  <a:cxn ang="0">
                    <a:pos x="66" y="182"/>
                  </a:cxn>
                  <a:cxn ang="0">
                    <a:pos x="77" y="188"/>
                  </a:cxn>
                  <a:cxn ang="0">
                    <a:pos x="90" y="192"/>
                  </a:cxn>
                  <a:cxn ang="0">
                    <a:pos x="103" y="193"/>
                  </a:cxn>
                  <a:cxn ang="0">
                    <a:pos x="116" y="192"/>
                  </a:cxn>
                  <a:cxn ang="0">
                    <a:pos x="128" y="188"/>
                  </a:cxn>
                  <a:cxn ang="0">
                    <a:pos x="140" y="182"/>
                  </a:cxn>
                  <a:cxn ang="0">
                    <a:pos x="149" y="172"/>
                  </a:cxn>
                  <a:cxn ang="0">
                    <a:pos x="157" y="161"/>
                  </a:cxn>
                  <a:cxn ang="0">
                    <a:pos x="163" y="146"/>
                  </a:cxn>
                  <a:cxn ang="0">
                    <a:pos x="167" y="110"/>
                  </a:cxn>
                  <a:cxn ang="0">
                    <a:pos x="163" y="76"/>
                  </a:cxn>
                  <a:cxn ang="0">
                    <a:pos x="157" y="61"/>
                  </a:cxn>
                  <a:cxn ang="0">
                    <a:pos x="149" y="49"/>
                  </a:cxn>
                  <a:cxn ang="0">
                    <a:pos x="138" y="40"/>
                  </a:cxn>
                  <a:cxn ang="0">
                    <a:pos x="128" y="35"/>
                  </a:cxn>
                  <a:cxn ang="0">
                    <a:pos x="116" y="31"/>
                  </a:cxn>
                  <a:cxn ang="0">
                    <a:pos x="103" y="30"/>
                  </a:cxn>
                  <a:cxn ang="0">
                    <a:pos x="90" y="31"/>
                  </a:cxn>
                  <a:cxn ang="0">
                    <a:pos x="77" y="35"/>
                  </a:cxn>
                  <a:cxn ang="0">
                    <a:pos x="66" y="40"/>
                  </a:cxn>
                  <a:cxn ang="0">
                    <a:pos x="56" y="49"/>
                  </a:cxn>
                  <a:cxn ang="0">
                    <a:pos x="48" y="61"/>
                  </a:cxn>
                  <a:cxn ang="0">
                    <a:pos x="43" y="76"/>
                  </a:cxn>
                  <a:cxn ang="0">
                    <a:pos x="39" y="93"/>
                  </a:cxn>
                  <a:cxn ang="0">
                    <a:pos x="38" y="111"/>
                  </a:cxn>
                </a:cxnLst>
                <a:rect l="0" t="0" r="r" b="b"/>
                <a:pathLst>
                  <a:path w="205" h="223">
                    <a:moveTo>
                      <a:pt x="0" y="111"/>
                    </a:moveTo>
                    <a:lnTo>
                      <a:pt x="1" y="97"/>
                    </a:lnTo>
                    <a:lnTo>
                      <a:pt x="2" y="83"/>
                    </a:lnTo>
                    <a:lnTo>
                      <a:pt x="5" y="70"/>
                    </a:lnTo>
                    <a:lnTo>
                      <a:pt x="9" y="60"/>
                    </a:lnTo>
                    <a:lnTo>
                      <a:pt x="13" y="49"/>
                    </a:lnTo>
                    <a:lnTo>
                      <a:pt x="19" y="39"/>
                    </a:lnTo>
                    <a:lnTo>
                      <a:pt x="26" y="31"/>
                    </a:lnTo>
                    <a:lnTo>
                      <a:pt x="34" y="23"/>
                    </a:lnTo>
                    <a:lnTo>
                      <a:pt x="41" y="18"/>
                    </a:lnTo>
                    <a:lnTo>
                      <a:pt x="48" y="13"/>
                    </a:lnTo>
                    <a:lnTo>
                      <a:pt x="57" y="9"/>
                    </a:lnTo>
                    <a:lnTo>
                      <a:pt x="65" y="5"/>
                    </a:lnTo>
                    <a:lnTo>
                      <a:pt x="74" y="2"/>
                    </a:lnTo>
                    <a:lnTo>
                      <a:pt x="83" y="1"/>
                    </a:lnTo>
                    <a:lnTo>
                      <a:pt x="92" y="0"/>
                    </a:lnTo>
                    <a:lnTo>
                      <a:pt x="103" y="0"/>
                    </a:lnTo>
                    <a:lnTo>
                      <a:pt x="113" y="0"/>
                    </a:lnTo>
                    <a:lnTo>
                      <a:pt x="124" y="1"/>
                    </a:lnTo>
                    <a:lnTo>
                      <a:pt x="134" y="4"/>
                    </a:lnTo>
                    <a:lnTo>
                      <a:pt x="143" y="6"/>
                    </a:lnTo>
                    <a:lnTo>
                      <a:pt x="153" y="10"/>
                    </a:lnTo>
                    <a:lnTo>
                      <a:pt x="162" y="15"/>
                    </a:lnTo>
                    <a:lnTo>
                      <a:pt x="170" y="22"/>
                    </a:lnTo>
                    <a:lnTo>
                      <a:pt x="176" y="29"/>
                    </a:lnTo>
                    <a:lnTo>
                      <a:pt x="184" y="36"/>
                    </a:lnTo>
                    <a:lnTo>
                      <a:pt x="189" y="44"/>
                    </a:lnTo>
                    <a:lnTo>
                      <a:pt x="194" y="53"/>
                    </a:lnTo>
                    <a:lnTo>
                      <a:pt x="198" y="63"/>
                    </a:lnTo>
                    <a:lnTo>
                      <a:pt x="201" y="73"/>
                    </a:lnTo>
                    <a:lnTo>
                      <a:pt x="204" y="83"/>
                    </a:lnTo>
                    <a:lnTo>
                      <a:pt x="205" y="95"/>
                    </a:lnTo>
                    <a:lnTo>
                      <a:pt x="205" y="108"/>
                    </a:lnTo>
                    <a:lnTo>
                      <a:pt x="205" y="128"/>
                    </a:lnTo>
                    <a:lnTo>
                      <a:pt x="202" y="145"/>
                    </a:lnTo>
                    <a:lnTo>
                      <a:pt x="198" y="161"/>
                    </a:lnTo>
                    <a:lnTo>
                      <a:pt x="193" y="174"/>
                    </a:lnTo>
                    <a:lnTo>
                      <a:pt x="185" y="184"/>
                    </a:lnTo>
                    <a:lnTo>
                      <a:pt x="177" y="195"/>
                    </a:lnTo>
                    <a:lnTo>
                      <a:pt x="167" y="202"/>
                    </a:lnTo>
                    <a:lnTo>
                      <a:pt x="155" y="210"/>
                    </a:lnTo>
                    <a:lnTo>
                      <a:pt x="143" y="216"/>
                    </a:lnTo>
                    <a:lnTo>
                      <a:pt x="130" y="219"/>
                    </a:lnTo>
                    <a:lnTo>
                      <a:pt x="117" y="222"/>
                    </a:lnTo>
                    <a:lnTo>
                      <a:pt x="103" y="223"/>
                    </a:lnTo>
                    <a:lnTo>
                      <a:pt x="91" y="222"/>
                    </a:lnTo>
                    <a:lnTo>
                      <a:pt x="81" y="221"/>
                    </a:lnTo>
                    <a:lnTo>
                      <a:pt x="70" y="219"/>
                    </a:lnTo>
                    <a:lnTo>
                      <a:pt x="61" y="216"/>
                    </a:lnTo>
                    <a:lnTo>
                      <a:pt x="52" y="212"/>
                    </a:lnTo>
                    <a:lnTo>
                      <a:pt x="44" y="206"/>
                    </a:lnTo>
                    <a:lnTo>
                      <a:pt x="36" y="201"/>
                    </a:lnTo>
                    <a:lnTo>
                      <a:pt x="28" y="195"/>
                    </a:lnTo>
                    <a:lnTo>
                      <a:pt x="22" y="187"/>
                    </a:lnTo>
                    <a:lnTo>
                      <a:pt x="15" y="179"/>
                    </a:lnTo>
                    <a:lnTo>
                      <a:pt x="11" y="170"/>
                    </a:lnTo>
                    <a:lnTo>
                      <a:pt x="7" y="159"/>
                    </a:lnTo>
                    <a:lnTo>
                      <a:pt x="4" y="149"/>
                    </a:lnTo>
                    <a:lnTo>
                      <a:pt x="1" y="137"/>
                    </a:lnTo>
                    <a:lnTo>
                      <a:pt x="0" y="124"/>
                    </a:lnTo>
                    <a:lnTo>
                      <a:pt x="0" y="111"/>
                    </a:lnTo>
                    <a:close/>
                    <a:moveTo>
                      <a:pt x="38" y="111"/>
                    </a:moveTo>
                    <a:lnTo>
                      <a:pt x="39" y="121"/>
                    </a:lnTo>
                    <a:lnTo>
                      <a:pt x="39" y="131"/>
                    </a:lnTo>
                    <a:lnTo>
                      <a:pt x="40" y="140"/>
                    </a:lnTo>
                    <a:lnTo>
                      <a:pt x="43" y="148"/>
                    </a:lnTo>
                    <a:lnTo>
                      <a:pt x="45" y="154"/>
                    </a:lnTo>
                    <a:lnTo>
                      <a:pt x="48" y="162"/>
                    </a:lnTo>
                    <a:lnTo>
                      <a:pt x="52" y="167"/>
                    </a:lnTo>
                    <a:lnTo>
                      <a:pt x="56" y="172"/>
                    </a:lnTo>
                    <a:lnTo>
                      <a:pt x="61" y="178"/>
                    </a:lnTo>
                    <a:lnTo>
                      <a:pt x="66" y="182"/>
                    </a:lnTo>
                    <a:lnTo>
                      <a:pt x="72" y="185"/>
                    </a:lnTo>
                    <a:lnTo>
                      <a:pt x="77" y="188"/>
                    </a:lnTo>
                    <a:lnTo>
                      <a:pt x="83" y="191"/>
                    </a:lnTo>
                    <a:lnTo>
                      <a:pt x="90" y="192"/>
                    </a:lnTo>
                    <a:lnTo>
                      <a:pt x="96" y="193"/>
                    </a:lnTo>
                    <a:lnTo>
                      <a:pt x="103" y="193"/>
                    </a:lnTo>
                    <a:lnTo>
                      <a:pt x="109" y="193"/>
                    </a:lnTo>
                    <a:lnTo>
                      <a:pt x="116" y="192"/>
                    </a:lnTo>
                    <a:lnTo>
                      <a:pt x="123" y="191"/>
                    </a:lnTo>
                    <a:lnTo>
                      <a:pt x="128" y="188"/>
                    </a:lnTo>
                    <a:lnTo>
                      <a:pt x="134" y="185"/>
                    </a:lnTo>
                    <a:lnTo>
                      <a:pt x="140" y="182"/>
                    </a:lnTo>
                    <a:lnTo>
                      <a:pt x="143" y="178"/>
                    </a:lnTo>
                    <a:lnTo>
                      <a:pt x="149" y="172"/>
                    </a:lnTo>
                    <a:lnTo>
                      <a:pt x="153" y="167"/>
                    </a:lnTo>
                    <a:lnTo>
                      <a:pt x="157" y="161"/>
                    </a:lnTo>
                    <a:lnTo>
                      <a:pt x="160" y="154"/>
                    </a:lnTo>
                    <a:lnTo>
                      <a:pt x="163" y="146"/>
                    </a:lnTo>
                    <a:lnTo>
                      <a:pt x="166" y="129"/>
                    </a:lnTo>
                    <a:lnTo>
                      <a:pt x="167" y="110"/>
                    </a:lnTo>
                    <a:lnTo>
                      <a:pt x="166" y="91"/>
                    </a:lnTo>
                    <a:lnTo>
                      <a:pt x="163" y="76"/>
                    </a:lnTo>
                    <a:lnTo>
                      <a:pt x="160" y="68"/>
                    </a:lnTo>
                    <a:lnTo>
                      <a:pt x="157" y="61"/>
                    </a:lnTo>
                    <a:lnTo>
                      <a:pt x="153" y="55"/>
                    </a:lnTo>
                    <a:lnTo>
                      <a:pt x="149" y="49"/>
                    </a:lnTo>
                    <a:lnTo>
                      <a:pt x="143" y="46"/>
                    </a:lnTo>
                    <a:lnTo>
                      <a:pt x="138" y="40"/>
                    </a:lnTo>
                    <a:lnTo>
                      <a:pt x="133" y="38"/>
                    </a:lnTo>
                    <a:lnTo>
                      <a:pt x="128" y="35"/>
                    </a:lnTo>
                    <a:lnTo>
                      <a:pt x="123" y="32"/>
                    </a:lnTo>
                    <a:lnTo>
                      <a:pt x="116" y="31"/>
                    </a:lnTo>
                    <a:lnTo>
                      <a:pt x="109" y="30"/>
                    </a:lnTo>
                    <a:lnTo>
                      <a:pt x="103" y="30"/>
                    </a:lnTo>
                    <a:lnTo>
                      <a:pt x="96" y="30"/>
                    </a:lnTo>
                    <a:lnTo>
                      <a:pt x="90" y="31"/>
                    </a:lnTo>
                    <a:lnTo>
                      <a:pt x="83" y="32"/>
                    </a:lnTo>
                    <a:lnTo>
                      <a:pt x="77" y="35"/>
                    </a:lnTo>
                    <a:lnTo>
                      <a:pt x="72" y="38"/>
                    </a:lnTo>
                    <a:lnTo>
                      <a:pt x="66" y="40"/>
                    </a:lnTo>
                    <a:lnTo>
                      <a:pt x="61" y="46"/>
                    </a:lnTo>
                    <a:lnTo>
                      <a:pt x="56" y="49"/>
                    </a:lnTo>
                    <a:lnTo>
                      <a:pt x="52" y="55"/>
                    </a:lnTo>
                    <a:lnTo>
                      <a:pt x="48" y="61"/>
                    </a:lnTo>
                    <a:lnTo>
                      <a:pt x="45" y="68"/>
                    </a:lnTo>
                    <a:lnTo>
                      <a:pt x="43" y="76"/>
                    </a:lnTo>
                    <a:lnTo>
                      <a:pt x="40" y="83"/>
                    </a:lnTo>
                    <a:lnTo>
                      <a:pt x="39" y="93"/>
                    </a:lnTo>
                    <a:lnTo>
                      <a:pt x="39" y="102"/>
                    </a:lnTo>
                    <a:lnTo>
                      <a:pt x="38" y="111"/>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25" name="Freeform 853"/>
              <p:cNvSpPr>
                <a:spLocks/>
              </p:cNvSpPr>
              <p:nvPr/>
            </p:nvSpPr>
            <p:spPr bwMode="auto">
              <a:xfrm>
                <a:off x="5150" y="2999"/>
                <a:ext cx="76" cy="53"/>
              </a:xfrm>
              <a:custGeom>
                <a:avLst/>
                <a:gdLst/>
                <a:ahLst/>
                <a:cxnLst>
                  <a:cxn ang="0">
                    <a:pos x="68" y="214"/>
                  </a:cxn>
                  <a:cxn ang="0">
                    <a:pos x="0" y="0"/>
                  </a:cxn>
                  <a:cxn ang="0">
                    <a:pos x="39" y="0"/>
                  </a:cxn>
                  <a:cxn ang="0">
                    <a:pos x="73" y="124"/>
                  </a:cxn>
                  <a:cxn ang="0">
                    <a:pos x="86" y="170"/>
                  </a:cxn>
                  <a:cxn ang="0">
                    <a:pos x="88" y="166"/>
                  </a:cxn>
                  <a:cxn ang="0">
                    <a:pos x="90" y="157"/>
                  </a:cxn>
                  <a:cxn ang="0">
                    <a:pos x="94" y="144"/>
                  </a:cxn>
                  <a:cxn ang="0">
                    <a:pos x="98" y="125"/>
                  </a:cxn>
                  <a:cxn ang="0">
                    <a:pos x="133" y="0"/>
                  </a:cxn>
                  <a:cxn ang="0">
                    <a:pos x="171" y="0"/>
                  </a:cxn>
                  <a:cxn ang="0">
                    <a:pos x="204" y="124"/>
                  </a:cxn>
                  <a:cxn ang="0">
                    <a:pos x="216" y="166"/>
                  </a:cxn>
                  <a:cxn ang="0">
                    <a:pos x="228" y="124"/>
                  </a:cxn>
                  <a:cxn ang="0">
                    <a:pos x="265" y="0"/>
                  </a:cxn>
                  <a:cxn ang="0">
                    <a:pos x="302" y="0"/>
                  </a:cxn>
                  <a:cxn ang="0">
                    <a:pos x="233" y="214"/>
                  </a:cxn>
                  <a:cxn ang="0">
                    <a:pos x="195" y="214"/>
                  </a:cxn>
                  <a:cxn ang="0">
                    <a:pos x="160" y="86"/>
                  </a:cxn>
                  <a:cxn ang="0">
                    <a:pos x="150" y="49"/>
                  </a:cxn>
                  <a:cxn ang="0">
                    <a:pos x="106" y="214"/>
                  </a:cxn>
                  <a:cxn ang="0">
                    <a:pos x="68" y="214"/>
                  </a:cxn>
                </a:cxnLst>
                <a:rect l="0" t="0" r="r" b="b"/>
                <a:pathLst>
                  <a:path w="302" h="214">
                    <a:moveTo>
                      <a:pt x="68" y="214"/>
                    </a:moveTo>
                    <a:lnTo>
                      <a:pt x="0" y="0"/>
                    </a:lnTo>
                    <a:lnTo>
                      <a:pt x="39" y="0"/>
                    </a:lnTo>
                    <a:lnTo>
                      <a:pt x="73" y="124"/>
                    </a:lnTo>
                    <a:lnTo>
                      <a:pt x="86" y="170"/>
                    </a:lnTo>
                    <a:lnTo>
                      <a:pt x="88" y="166"/>
                    </a:lnTo>
                    <a:lnTo>
                      <a:pt x="90" y="157"/>
                    </a:lnTo>
                    <a:lnTo>
                      <a:pt x="94" y="144"/>
                    </a:lnTo>
                    <a:lnTo>
                      <a:pt x="98" y="125"/>
                    </a:lnTo>
                    <a:lnTo>
                      <a:pt x="133" y="0"/>
                    </a:lnTo>
                    <a:lnTo>
                      <a:pt x="171" y="0"/>
                    </a:lnTo>
                    <a:lnTo>
                      <a:pt x="204" y="124"/>
                    </a:lnTo>
                    <a:lnTo>
                      <a:pt x="216" y="166"/>
                    </a:lnTo>
                    <a:lnTo>
                      <a:pt x="228" y="124"/>
                    </a:lnTo>
                    <a:lnTo>
                      <a:pt x="265" y="0"/>
                    </a:lnTo>
                    <a:lnTo>
                      <a:pt x="302" y="0"/>
                    </a:lnTo>
                    <a:lnTo>
                      <a:pt x="233" y="214"/>
                    </a:lnTo>
                    <a:lnTo>
                      <a:pt x="195" y="214"/>
                    </a:lnTo>
                    <a:lnTo>
                      <a:pt x="160" y="86"/>
                    </a:lnTo>
                    <a:lnTo>
                      <a:pt x="150" y="49"/>
                    </a:lnTo>
                    <a:lnTo>
                      <a:pt x="106" y="214"/>
                    </a:lnTo>
                    <a:lnTo>
                      <a:pt x="68" y="214"/>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26" name="Freeform 854"/>
              <p:cNvSpPr>
                <a:spLocks noEditPoints="1"/>
              </p:cNvSpPr>
              <p:nvPr/>
            </p:nvSpPr>
            <p:spPr bwMode="auto">
              <a:xfrm>
                <a:off x="5231" y="2998"/>
                <a:ext cx="50" cy="56"/>
              </a:xfrm>
              <a:custGeom>
                <a:avLst/>
                <a:gdLst/>
                <a:ahLst/>
                <a:cxnLst>
                  <a:cxn ang="0">
                    <a:pos x="202" y="154"/>
                  </a:cxn>
                  <a:cxn ang="0">
                    <a:pos x="189" y="183"/>
                  </a:cxn>
                  <a:cxn ang="0">
                    <a:pos x="180" y="195"/>
                  </a:cxn>
                  <a:cxn ang="0">
                    <a:pos x="168" y="205"/>
                  </a:cxn>
                  <a:cxn ang="0">
                    <a:pos x="155" y="213"/>
                  </a:cxn>
                  <a:cxn ang="0">
                    <a:pos x="140" y="218"/>
                  </a:cxn>
                  <a:cxn ang="0">
                    <a:pos x="105" y="223"/>
                  </a:cxn>
                  <a:cxn ang="0">
                    <a:pos x="83" y="221"/>
                  </a:cxn>
                  <a:cxn ang="0">
                    <a:pos x="62" y="216"/>
                  </a:cxn>
                  <a:cxn ang="0">
                    <a:pos x="44" y="206"/>
                  </a:cxn>
                  <a:cxn ang="0">
                    <a:pos x="29" y="195"/>
                  </a:cxn>
                  <a:cxn ang="0">
                    <a:pos x="16" y="179"/>
                  </a:cxn>
                  <a:cxn ang="0">
                    <a:pos x="7" y="159"/>
                  </a:cxn>
                  <a:cxn ang="0">
                    <a:pos x="2" y="138"/>
                  </a:cxn>
                  <a:cxn ang="0">
                    <a:pos x="0" y="114"/>
                  </a:cxn>
                  <a:cxn ang="0">
                    <a:pos x="2" y="87"/>
                  </a:cxn>
                  <a:cxn ang="0">
                    <a:pos x="7" y="65"/>
                  </a:cxn>
                  <a:cxn ang="0">
                    <a:pos x="16" y="46"/>
                  </a:cxn>
                  <a:cxn ang="0">
                    <a:pos x="29" y="30"/>
                  </a:cxn>
                  <a:cxn ang="0">
                    <a:pos x="45" y="17"/>
                  </a:cxn>
                  <a:cxn ang="0">
                    <a:pos x="62" y="6"/>
                  </a:cxn>
                  <a:cxn ang="0">
                    <a:pos x="82" y="1"/>
                  </a:cxn>
                  <a:cxn ang="0">
                    <a:pos x="102" y="0"/>
                  </a:cxn>
                  <a:cxn ang="0">
                    <a:pos x="123" y="1"/>
                  </a:cxn>
                  <a:cxn ang="0">
                    <a:pos x="143" y="6"/>
                  </a:cxn>
                  <a:cxn ang="0">
                    <a:pos x="160" y="15"/>
                  </a:cxn>
                  <a:cxn ang="0">
                    <a:pos x="174" y="29"/>
                  </a:cxn>
                  <a:cxn ang="0">
                    <a:pos x="187" y="44"/>
                  </a:cxn>
                  <a:cxn ang="0">
                    <a:pos x="195" y="64"/>
                  </a:cxn>
                  <a:cxn ang="0">
                    <a:pos x="201" y="86"/>
                  </a:cxn>
                  <a:cxn ang="0">
                    <a:pos x="203" y="111"/>
                  </a:cxn>
                  <a:cxn ang="0">
                    <a:pos x="203" y="120"/>
                  </a:cxn>
                  <a:cxn ang="0">
                    <a:pos x="41" y="137"/>
                  </a:cxn>
                  <a:cxn ang="0">
                    <a:pos x="48" y="158"/>
                  </a:cxn>
                  <a:cxn ang="0">
                    <a:pos x="55" y="170"/>
                  </a:cxn>
                  <a:cxn ang="0">
                    <a:pos x="70" y="183"/>
                  </a:cxn>
                  <a:cxn ang="0">
                    <a:pos x="92" y="192"/>
                  </a:cxn>
                  <a:cxn ang="0">
                    <a:pos x="116" y="193"/>
                  </a:cxn>
                  <a:cxn ang="0">
                    <a:pos x="133" y="188"/>
                  </a:cxn>
                  <a:cxn ang="0">
                    <a:pos x="147" y="176"/>
                  </a:cxn>
                  <a:cxn ang="0">
                    <a:pos x="159" y="161"/>
                  </a:cxn>
                  <a:cxn ang="0">
                    <a:pos x="41" y="91"/>
                  </a:cxn>
                  <a:cxn ang="0">
                    <a:pos x="161" y="78"/>
                  </a:cxn>
                  <a:cxn ang="0">
                    <a:pos x="155" y="57"/>
                  </a:cxn>
                  <a:cxn ang="0">
                    <a:pos x="144" y="46"/>
                  </a:cxn>
                  <a:cxn ang="0">
                    <a:pos x="135" y="38"/>
                  </a:cxn>
                  <a:cxn ang="0">
                    <a:pos x="123" y="32"/>
                  </a:cxn>
                  <a:cxn ang="0">
                    <a:pos x="110" y="30"/>
                  </a:cxn>
                  <a:cxn ang="0">
                    <a:pos x="91" y="30"/>
                  </a:cxn>
                  <a:cxn ang="0">
                    <a:pos x="70" y="39"/>
                  </a:cxn>
                  <a:cxn ang="0">
                    <a:pos x="53" y="55"/>
                  </a:cxn>
                  <a:cxn ang="0">
                    <a:pos x="42" y="77"/>
                  </a:cxn>
                </a:cxnLst>
                <a:rect l="0" t="0" r="r" b="b"/>
                <a:pathLst>
                  <a:path w="203" h="223">
                    <a:moveTo>
                      <a:pt x="163" y="149"/>
                    </a:moveTo>
                    <a:lnTo>
                      <a:pt x="202" y="154"/>
                    </a:lnTo>
                    <a:lnTo>
                      <a:pt x="197" y="170"/>
                    </a:lnTo>
                    <a:lnTo>
                      <a:pt x="189" y="183"/>
                    </a:lnTo>
                    <a:lnTo>
                      <a:pt x="184" y="189"/>
                    </a:lnTo>
                    <a:lnTo>
                      <a:pt x="180" y="195"/>
                    </a:lnTo>
                    <a:lnTo>
                      <a:pt x="174" y="200"/>
                    </a:lnTo>
                    <a:lnTo>
                      <a:pt x="168" y="205"/>
                    </a:lnTo>
                    <a:lnTo>
                      <a:pt x="161" y="209"/>
                    </a:lnTo>
                    <a:lnTo>
                      <a:pt x="155" y="213"/>
                    </a:lnTo>
                    <a:lnTo>
                      <a:pt x="147" y="216"/>
                    </a:lnTo>
                    <a:lnTo>
                      <a:pt x="140" y="218"/>
                    </a:lnTo>
                    <a:lnTo>
                      <a:pt x="123" y="222"/>
                    </a:lnTo>
                    <a:lnTo>
                      <a:pt x="105" y="223"/>
                    </a:lnTo>
                    <a:lnTo>
                      <a:pt x="93" y="222"/>
                    </a:lnTo>
                    <a:lnTo>
                      <a:pt x="83" y="221"/>
                    </a:lnTo>
                    <a:lnTo>
                      <a:pt x="72" y="219"/>
                    </a:lnTo>
                    <a:lnTo>
                      <a:pt x="62" y="216"/>
                    </a:lnTo>
                    <a:lnTo>
                      <a:pt x="53" y="212"/>
                    </a:lnTo>
                    <a:lnTo>
                      <a:pt x="44" y="206"/>
                    </a:lnTo>
                    <a:lnTo>
                      <a:pt x="36" y="201"/>
                    </a:lnTo>
                    <a:lnTo>
                      <a:pt x="29" y="195"/>
                    </a:lnTo>
                    <a:lnTo>
                      <a:pt x="23" y="187"/>
                    </a:lnTo>
                    <a:lnTo>
                      <a:pt x="16" y="179"/>
                    </a:lnTo>
                    <a:lnTo>
                      <a:pt x="11" y="170"/>
                    </a:lnTo>
                    <a:lnTo>
                      <a:pt x="7" y="159"/>
                    </a:lnTo>
                    <a:lnTo>
                      <a:pt x="4" y="149"/>
                    </a:lnTo>
                    <a:lnTo>
                      <a:pt x="2" y="138"/>
                    </a:lnTo>
                    <a:lnTo>
                      <a:pt x="0" y="125"/>
                    </a:lnTo>
                    <a:lnTo>
                      <a:pt x="0" y="114"/>
                    </a:lnTo>
                    <a:lnTo>
                      <a:pt x="0" y="100"/>
                    </a:lnTo>
                    <a:lnTo>
                      <a:pt x="2" y="87"/>
                    </a:lnTo>
                    <a:lnTo>
                      <a:pt x="4" y="76"/>
                    </a:lnTo>
                    <a:lnTo>
                      <a:pt x="7" y="65"/>
                    </a:lnTo>
                    <a:lnTo>
                      <a:pt x="12" y="55"/>
                    </a:lnTo>
                    <a:lnTo>
                      <a:pt x="16" y="46"/>
                    </a:lnTo>
                    <a:lnTo>
                      <a:pt x="23" y="38"/>
                    </a:lnTo>
                    <a:lnTo>
                      <a:pt x="29" y="30"/>
                    </a:lnTo>
                    <a:lnTo>
                      <a:pt x="36" y="22"/>
                    </a:lnTo>
                    <a:lnTo>
                      <a:pt x="45" y="17"/>
                    </a:lnTo>
                    <a:lnTo>
                      <a:pt x="53" y="12"/>
                    </a:lnTo>
                    <a:lnTo>
                      <a:pt x="62" y="6"/>
                    </a:lnTo>
                    <a:lnTo>
                      <a:pt x="71" y="4"/>
                    </a:lnTo>
                    <a:lnTo>
                      <a:pt x="82" y="1"/>
                    </a:lnTo>
                    <a:lnTo>
                      <a:pt x="92" y="0"/>
                    </a:lnTo>
                    <a:lnTo>
                      <a:pt x="102" y="0"/>
                    </a:lnTo>
                    <a:lnTo>
                      <a:pt x="114" y="0"/>
                    </a:lnTo>
                    <a:lnTo>
                      <a:pt x="123" y="1"/>
                    </a:lnTo>
                    <a:lnTo>
                      <a:pt x="134" y="4"/>
                    </a:lnTo>
                    <a:lnTo>
                      <a:pt x="143" y="6"/>
                    </a:lnTo>
                    <a:lnTo>
                      <a:pt x="152" y="10"/>
                    </a:lnTo>
                    <a:lnTo>
                      <a:pt x="160" y="15"/>
                    </a:lnTo>
                    <a:lnTo>
                      <a:pt x="168" y="22"/>
                    </a:lnTo>
                    <a:lnTo>
                      <a:pt x="174" y="29"/>
                    </a:lnTo>
                    <a:lnTo>
                      <a:pt x="181" y="36"/>
                    </a:lnTo>
                    <a:lnTo>
                      <a:pt x="187" y="44"/>
                    </a:lnTo>
                    <a:lnTo>
                      <a:pt x="191" y="53"/>
                    </a:lnTo>
                    <a:lnTo>
                      <a:pt x="195" y="64"/>
                    </a:lnTo>
                    <a:lnTo>
                      <a:pt x="199" y="74"/>
                    </a:lnTo>
                    <a:lnTo>
                      <a:pt x="201" y="86"/>
                    </a:lnTo>
                    <a:lnTo>
                      <a:pt x="202" y="98"/>
                    </a:lnTo>
                    <a:lnTo>
                      <a:pt x="203" y="111"/>
                    </a:lnTo>
                    <a:lnTo>
                      <a:pt x="203" y="115"/>
                    </a:lnTo>
                    <a:lnTo>
                      <a:pt x="203" y="120"/>
                    </a:lnTo>
                    <a:lnTo>
                      <a:pt x="38" y="120"/>
                    </a:lnTo>
                    <a:lnTo>
                      <a:pt x="41" y="137"/>
                    </a:lnTo>
                    <a:lnTo>
                      <a:pt x="45" y="151"/>
                    </a:lnTo>
                    <a:lnTo>
                      <a:pt x="48" y="158"/>
                    </a:lnTo>
                    <a:lnTo>
                      <a:pt x="51" y="165"/>
                    </a:lnTo>
                    <a:lnTo>
                      <a:pt x="55" y="170"/>
                    </a:lnTo>
                    <a:lnTo>
                      <a:pt x="59" y="175"/>
                    </a:lnTo>
                    <a:lnTo>
                      <a:pt x="70" y="183"/>
                    </a:lnTo>
                    <a:lnTo>
                      <a:pt x="80" y="188"/>
                    </a:lnTo>
                    <a:lnTo>
                      <a:pt x="92" y="192"/>
                    </a:lnTo>
                    <a:lnTo>
                      <a:pt x="105" y="193"/>
                    </a:lnTo>
                    <a:lnTo>
                      <a:pt x="116" y="193"/>
                    </a:lnTo>
                    <a:lnTo>
                      <a:pt x="125" y="191"/>
                    </a:lnTo>
                    <a:lnTo>
                      <a:pt x="133" y="188"/>
                    </a:lnTo>
                    <a:lnTo>
                      <a:pt x="140" y="183"/>
                    </a:lnTo>
                    <a:lnTo>
                      <a:pt x="147" y="176"/>
                    </a:lnTo>
                    <a:lnTo>
                      <a:pt x="153" y="170"/>
                    </a:lnTo>
                    <a:lnTo>
                      <a:pt x="159" y="161"/>
                    </a:lnTo>
                    <a:lnTo>
                      <a:pt x="163" y="149"/>
                    </a:lnTo>
                    <a:close/>
                    <a:moveTo>
                      <a:pt x="41" y="91"/>
                    </a:moveTo>
                    <a:lnTo>
                      <a:pt x="164" y="91"/>
                    </a:lnTo>
                    <a:lnTo>
                      <a:pt x="161" y="78"/>
                    </a:lnTo>
                    <a:lnTo>
                      <a:pt x="159" y="66"/>
                    </a:lnTo>
                    <a:lnTo>
                      <a:pt x="155" y="57"/>
                    </a:lnTo>
                    <a:lnTo>
                      <a:pt x="150" y="51"/>
                    </a:lnTo>
                    <a:lnTo>
                      <a:pt x="144" y="46"/>
                    </a:lnTo>
                    <a:lnTo>
                      <a:pt x="140" y="42"/>
                    </a:lnTo>
                    <a:lnTo>
                      <a:pt x="135" y="38"/>
                    </a:lnTo>
                    <a:lnTo>
                      <a:pt x="129" y="35"/>
                    </a:lnTo>
                    <a:lnTo>
                      <a:pt x="123" y="32"/>
                    </a:lnTo>
                    <a:lnTo>
                      <a:pt x="117" y="31"/>
                    </a:lnTo>
                    <a:lnTo>
                      <a:pt x="110" y="30"/>
                    </a:lnTo>
                    <a:lnTo>
                      <a:pt x="104" y="30"/>
                    </a:lnTo>
                    <a:lnTo>
                      <a:pt x="91" y="30"/>
                    </a:lnTo>
                    <a:lnTo>
                      <a:pt x="80" y="34"/>
                    </a:lnTo>
                    <a:lnTo>
                      <a:pt x="70" y="39"/>
                    </a:lnTo>
                    <a:lnTo>
                      <a:pt x="61" y="46"/>
                    </a:lnTo>
                    <a:lnTo>
                      <a:pt x="53" y="55"/>
                    </a:lnTo>
                    <a:lnTo>
                      <a:pt x="46" y="65"/>
                    </a:lnTo>
                    <a:lnTo>
                      <a:pt x="42" y="77"/>
                    </a:lnTo>
                    <a:lnTo>
                      <a:pt x="41" y="91"/>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27" name="Freeform 855"/>
              <p:cNvSpPr>
                <a:spLocks/>
              </p:cNvSpPr>
              <p:nvPr/>
            </p:nvSpPr>
            <p:spPr bwMode="auto">
              <a:xfrm>
                <a:off x="5292" y="2998"/>
                <a:ext cx="30" cy="54"/>
              </a:xfrm>
              <a:custGeom>
                <a:avLst/>
                <a:gdLst/>
                <a:ahLst/>
                <a:cxnLst>
                  <a:cxn ang="0">
                    <a:pos x="0" y="218"/>
                  </a:cxn>
                  <a:cxn ang="0">
                    <a:pos x="0" y="4"/>
                  </a:cxn>
                  <a:cxn ang="0">
                    <a:pos x="34" y="4"/>
                  </a:cxn>
                  <a:cxn ang="0">
                    <a:pos x="34" y="36"/>
                  </a:cxn>
                  <a:cxn ang="0">
                    <a:pos x="40" y="26"/>
                  </a:cxn>
                  <a:cxn ang="0">
                    <a:pos x="45" y="18"/>
                  </a:cxn>
                  <a:cxn ang="0">
                    <a:pos x="52" y="12"/>
                  </a:cxn>
                  <a:cxn ang="0">
                    <a:pos x="57" y="6"/>
                  </a:cxn>
                  <a:cxn ang="0">
                    <a:pos x="62" y="4"/>
                  </a:cxn>
                  <a:cxn ang="0">
                    <a:pos x="69" y="1"/>
                  </a:cxn>
                  <a:cxn ang="0">
                    <a:pos x="74" y="0"/>
                  </a:cxn>
                  <a:cxn ang="0">
                    <a:pos x="81" y="0"/>
                  </a:cxn>
                  <a:cxn ang="0">
                    <a:pos x="90" y="0"/>
                  </a:cxn>
                  <a:cxn ang="0">
                    <a:pos x="100" y="2"/>
                  </a:cxn>
                  <a:cxn ang="0">
                    <a:pos x="110" y="6"/>
                  </a:cxn>
                  <a:cxn ang="0">
                    <a:pos x="119" y="12"/>
                  </a:cxn>
                  <a:cxn ang="0">
                    <a:pos x="107" y="44"/>
                  </a:cxn>
                  <a:cxn ang="0">
                    <a:pos x="99" y="42"/>
                  </a:cxn>
                  <a:cxn ang="0">
                    <a:pos x="93" y="39"/>
                  </a:cxn>
                  <a:cxn ang="0">
                    <a:pos x="86" y="38"/>
                  </a:cxn>
                  <a:cxn ang="0">
                    <a:pos x="79" y="36"/>
                  </a:cxn>
                  <a:cxn ang="0">
                    <a:pos x="73" y="38"/>
                  </a:cxn>
                  <a:cxn ang="0">
                    <a:pos x="68" y="39"/>
                  </a:cxn>
                  <a:cxn ang="0">
                    <a:pos x="62" y="40"/>
                  </a:cxn>
                  <a:cxn ang="0">
                    <a:pos x="57" y="44"/>
                  </a:cxn>
                  <a:cxn ang="0">
                    <a:pos x="53" y="48"/>
                  </a:cxn>
                  <a:cxn ang="0">
                    <a:pos x="49" y="52"/>
                  </a:cxn>
                  <a:cxn ang="0">
                    <a:pos x="45" y="57"/>
                  </a:cxn>
                  <a:cxn ang="0">
                    <a:pos x="43" y="64"/>
                  </a:cxn>
                  <a:cxn ang="0">
                    <a:pos x="40" y="74"/>
                  </a:cxn>
                  <a:cxn ang="0">
                    <a:pos x="39" y="85"/>
                  </a:cxn>
                  <a:cxn ang="0">
                    <a:pos x="38" y="95"/>
                  </a:cxn>
                  <a:cxn ang="0">
                    <a:pos x="38" y="106"/>
                  </a:cxn>
                  <a:cxn ang="0">
                    <a:pos x="38" y="218"/>
                  </a:cxn>
                  <a:cxn ang="0">
                    <a:pos x="0" y="218"/>
                  </a:cxn>
                </a:cxnLst>
                <a:rect l="0" t="0" r="r" b="b"/>
                <a:pathLst>
                  <a:path w="119" h="218">
                    <a:moveTo>
                      <a:pt x="0" y="218"/>
                    </a:moveTo>
                    <a:lnTo>
                      <a:pt x="0" y="4"/>
                    </a:lnTo>
                    <a:lnTo>
                      <a:pt x="34" y="4"/>
                    </a:lnTo>
                    <a:lnTo>
                      <a:pt x="34" y="36"/>
                    </a:lnTo>
                    <a:lnTo>
                      <a:pt x="40" y="26"/>
                    </a:lnTo>
                    <a:lnTo>
                      <a:pt x="45" y="18"/>
                    </a:lnTo>
                    <a:lnTo>
                      <a:pt x="52" y="12"/>
                    </a:lnTo>
                    <a:lnTo>
                      <a:pt x="57" y="6"/>
                    </a:lnTo>
                    <a:lnTo>
                      <a:pt x="62" y="4"/>
                    </a:lnTo>
                    <a:lnTo>
                      <a:pt x="69" y="1"/>
                    </a:lnTo>
                    <a:lnTo>
                      <a:pt x="74" y="0"/>
                    </a:lnTo>
                    <a:lnTo>
                      <a:pt x="81" y="0"/>
                    </a:lnTo>
                    <a:lnTo>
                      <a:pt x="90" y="0"/>
                    </a:lnTo>
                    <a:lnTo>
                      <a:pt x="100" y="2"/>
                    </a:lnTo>
                    <a:lnTo>
                      <a:pt x="110" y="6"/>
                    </a:lnTo>
                    <a:lnTo>
                      <a:pt x="119" y="12"/>
                    </a:lnTo>
                    <a:lnTo>
                      <a:pt x="107" y="44"/>
                    </a:lnTo>
                    <a:lnTo>
                      <a:pt x="99" y="42"/>
                    </a:lnTo>
                    <a:lnTo>
                      <a:pt x="93" y="39"/>
                    </a:lnTo>
                    <a:lnTo>
                      <a:pt x="86" y="38"/>
                    </a:lnTo>
                    <a:lnTo>
                      <a:pt x="79" y="36"/>
                    </a:lnTo>
                    <a:lnTo>
                      <a:pt x="73" y="38"/>
                    </a:lnTo>
                    <a:lnTo>
                      <a:pt x="68" y="39"/>
                    </a:lnTo>
                    <a:lnTo>
                      <a:pt x="62" y="40"/>
                    </a:lnTo>
                    <a:lnTo>
                      <a:pt x="57" y="44"/>
                    </a:lnTo>
                    <a:lnTo>
                      <a:pt x="53" y="48"/>
                    </a:lnTo>
                    <a:lnTo>
                      <a:pt x="49" y="52"/>
                    </a:lnTo>
                    <a:lnTo>
                      <a:pt x="45" y="57"/>
                    </a:lnTo>
                    <a:lnTo>
                      <a:pt x="43" y="64"/>
                    </a:lnTo>
                    <a:lnTo>
                      <a:pt x="40" y="74"/>
                    </a:lnTo>
                    <a:lnTo>
                      <a:pt x="39" y="85"/>
                    </a:lnTo>
                    <a:lnTo>
                      <a:pt x="38" y="95"/>
                    </a:lnTo>
                    <a:lnTo>
                      <a:pt x="38" y="106"/>
                    </a:lnTo>
                    <a:lnTo>
                      <a:pt x="38" y="218"/>
                    </a:lnTo>
                    <a:lnTo>
                      <a:pt x="0" y="218"/>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28" name="Freeform 856"/>
              <p:cNvSpPr>
                <a:spLocks/>
              </p:cNvSpPr>
              <p:nvPr/>
            </p:nvSpPr>
            <p:spPr bwMode="auto">
              <a:xfrm>
                <a:off x="5026" y="3080"/>
                <a:ext cx="67" cy="76"/>
              </a:xfrm>
              <a:custGeom>
                <a:avLst/>
                <a:gdLst/>
                <a:ahLst/>
                <a:cxnLst>
                  <a:cxn ang="0">
                    <a:pos x="267" y="207"/>
                  </a:cxn>
                  <a:cxn ang="0">
                    <a:pos x="260" y="229"/>
                  </a:cxn>
                  <a:cxn ang="0">
                    <a:pos x="250" y="249"/>
                  </a:cxn>
                  <a:cxn ang="0">
                    <a:pos x="237" y="266"/>
                  </a:cxn>
                  <a:cxn ang="0">
                    <a:pos x="222" y="280"/>
                  </a:cxn>
                  <a:cxn ang="0">
                    <a:pos x="205" y="292"/>
                  </a:cxn>
                  <a:cxn ang="0">
                    <a:pos x="186" y="300"/>
                  </a:cxn>
                  <a:cxn ang="0">
                    <a:pos x="165" y="303"/>
                  </a:cxn>
                  <a:cxn ang="0">
                    <a:pos x="141" y="305"/>
                  </a:cxn>
                  <a:cxn ang="0">
                    <a:pos x="119" y="305"/>
                  </a:cxn>
                  <a:cxn ang="0">
                    <a:pos x="98" y="301"/>
                  </a:cxn>
                  <a:cxn ang="0">
                    <a:pos x="78" y="294"/>
                  </a:cxn>
                  <a:cxn ang="0">
                    <a:pos x="63" y="286"/>
                  </a:cxn>
                  <a:cxn ang="0">
                    <a:pos x="48" y="275"/>
                  </a:cxn>
                  <a:cxn ang="0">
                    <a:pos x="35" y="262"/>
                  </a:cxn>
                  <a:cxn ang="0">
                    <a:pos x="25" y="247"/>
                  </a:cxn>
                  <a:cxn ang="0">
                    <a:pos x="16" y="230"/>
                  </a:cxn>
                  <a:cxn ang="0">
                    <a:pos x="4" y="191"/>
                  </a:cxn>
                  <a:cxn ang="0">
                    <a:pos x="0" y="150"/>
                  </a:cxn>
                  <a:cxn ang="0">
                    <a:pos x="4" y="107"/>
                  </a:cxn>
                  <a:cxn ang="0">
                    <a:pos x="9" y="88"/>
                  </a:cxn>
                  <a:cxn ang="0">
                    <a:pos x="17" y="69"/>
                  </a:cxn>
                  <a:cxn ang="0">
                    <a:pos x="27" y="54"/>
                  </a:cxn>
                  <a:cxn ang="0">
                    <a:pos x="39" y="39"/>
                  </a:cxn>
                  <a:cxn ang="0">
                    <a:pos x="54" y="27"/>
                  </a:cxn>
                  <a:cxn ang="0">
                    <a:pos x="69" y="17"/>
                  </a:cxn>
                  <a:cxn ang="0">
                    <a:pos x="105" y="4"/>
                  </a:cxn>
                  <a:cxn ang="0">
                    <a:pos x="142" y="0"/>
                  </a:cxn>
                  <a:cxn ang="0">
                    <a:pos x="165" y="1"/>
                  </a:cxn>
                  <a:cxn ang="0">
                    <a:pos x="184" y="5"/>
                  </a:cxn>
                  <a:cxn ang="0">
                    <a:pos x="203" y="12"/>
                  </a:cxn>
                  <a:cxn ang="0">
                    <a:pos x="218" y="22"/>
                  </a:cxn>
                  <a:cxn ang="0">
                    <a:pos x="233" y="35"/>
                  </a:cxn>
                  <a:cxn ang="0">
                    <a:pos x="246" y="50"/>
                  </a:cxn>
                  <a:cxn ang="0">
                    <a:pos x="255" y="67"/>
                  </a:cxn>
                  <a:cxn ang="0">
                    <a:pos x="262" y="86"/>
                  </a:cxn>
                  <a:cxn ang="0">
                    <a:pos x="217" y="80"/>
                  </a:cxn>
                  <a:cxn ang="0">
                    <a:pos x="201" y="56"/>
                  </a:cxn>
                  <a:cxn ang="0">
                    <a:pos x="182" y="42"/>
                  </a:cxn>
                  <a:cxn ang="0">
                    <a:pos x="156" y="34"/>
                  </a:cxn>
                  <a:cxn ang="0">
                    <a:pos x="125" y="34"/>
                  </a:cxn>
                  <a:cxn ang="0">
                    <a:pos x="95" y="42"/>
                  </a:cxn>
                  <a:cxn ang="0">
                    <a:pos x="72" y="59"/>
                  </a:cxn>
                  <a:cxn ang="0">
                    <a:pos x="56" y="80"/>
                  </a:cxn>
                  <a:cxn ang="0">
                    <a:pos x="46" y="107"/>
                  </a:cxn>
                  <a:cxn ang="0">
                    <a:pos x="42" y="136"/>
                  </a:cxn>
                  <a:cxn ang="0">
                    <a:pos x="42" y="169"/>
                  </a:cxn>
                  <a:cxn ang="0">
                    <a:pos x="47" y="201"/>
                  </a:cxn>
                  <a:cxn ang="0">
                    <a:pos x="59" y="229"/>
                  </a:cxn>
                  <a:cxn ang="0">
                    <a:pos x="76" y="250"/>
                  </a:cxn>
                  <a:cxn ang="0">
                    <a:pos x="99" y="264"/>
                  </a:cxn>
                  <a:cxn ang="0">
                    <a:pos x="125" y="271"/>
                  </a:cxn>
                  <a:cxn ang="0">
                    <a:pos x="154" y="271"/>
                  </a:cxn>
                  <a:cxn ang="0">
                    <a:pos x="177" y="264"/>
                  </a:cxn>
                  <a:cxn ang="0">
                    <a:pos x="190" y="258"/>
                  </a:cxn>
                  <a:cxn ang="0">
                    <a:pos x="201" y="249"/>
                  </a:cxn>
                  <a:cxn ang="0">
                    <a:pos x="211" y="237"/>
                  </a:cxn>
                  <a:cxn ang="0">
                    <a:pos x="222" y="215"/>
                  </a:cxn>
                </a:cxnLst>
                <a:rect l="0" t="0" r="r" b="b"/>
                <a:pathLst>
                  <a:path w="267" h="305">
                    <a:moveTo>
                      <a:pt x="228" y="196"/>
                    </a:moveTo>
                    <a:lnTo>
                      <a:pt x="267" y="207"/>
                    </a:lnTo>
                    <a:lnTo>
                      <a:pt x="264" y="218"/>
                    </a:lnTo>
                    <a:lnTo>
                      <a:pt x="260" y="229"/>
                    </a:lnTo>
                    <a:lnTo>
                      <a:pt x="255" y="239"/>
                    </a:lnTo>
                    <a:lnTo>
                      <a:pt x="250" y="249"/>
                    </a:lnTo>
                    <a:lnTo>
                      <a:pt x="243" y="258"/>
                    </a:lnTo>
                    <a:lnTo>
                      <a:pt x="237" y="266"/>
                    </a:lnTo>
                    <a:lnTo>
                      <a:pt x="230" y="273"/>
                    </a:lnTo>
                    <a:lnTo>
                      <a:pt x="222" y="280"/>
                    </a:lnTo>
                    <a:lnTo>
                      <a:pt x="213" y="286"/>
                    </a:lnTo>
                    <a:lnTo>
                      <a:pt x="205" y="292"/>
                    </a:lnTo>
                    <a:lnTo>
                      <a:pt x="195" y="296"/>
                    </a:lnTo>
                    <a:lnTo>
                      <a:pt x="186" y="300"/>
                    </a:lnTo>
                    <a:lnTo>
                      <a:pt x="175" y="302"/>
                    </a:lnTo>
                    <a:lnTo>
                      <a:pt x="165" y="303"/>
                    </a:lnTo>
                    <a:lnTo>
                      <a:pt x="153" y="305"/>
                    </a:lnTo>
                    <a:lnTo>
                      <a:pt x="141" y="305"/>
                    </a:lnTo>
                    <a:lnTo>
                      <a:pt x="129" y="305"/>
                    </a:lnTo>
                    <a:lnTo>
                      <a:pt x="119" y="305"/>
                    </a:lnTo>
                    <a:lnTo>
                      <a:pt x="107" y="302"/>
                    </a:lnTo>
                    <a:lnTo>
                      <a:pt x="98" y="301"/>
                    </a:lnTo>
                    <a:lnTo>
                      <a:pt x="88" y="298"/>
                    </a:lnTo>
                    <a:lnTo>
                      <a:pt x="78" y="294"/>
                    </a:lnTo>
                    <a:lnTo>
                      <a:pt x="71" y="290"/>
                    </a:lnTo>
                    <a:lnTo>
                      <a:pt x="63" y="286"/>
                    </a:lnTo>
                    <a:lnTo>
                      <a:pt x="55" y="281"/>
                    </a:lnTo>
                    <a:lnTo>
                      <a:pt x="48" y="275"/>
                    </a:lnTo>
                    <a:lnTo>
                      <a:pt x="42" y="269"/>
                    </a:lnTo>
                    <a:lnTo>
                      <a:pt x="35" y="262"/>
                    </a:lnTo>
                    <a:lnTo>
                      <a:pt x="30" y="255"/>
                    </a:lnTo>
                    <a:lnTo>
                      <a:pt x="25" y="247"/>
                    </a:lnTo>
                    <a:lnTo>
                      <a:pt x="20" y="238"/>
                    </a:lnTo>
                    <a:lnTo>
                      <a:pt x="16" y="230"/>
                    </a:lnTo>
                    <a:lnTo>
                      <a:pt x="8" y="211"/>
                    </a:lnTo>
                    <a:lnTo>
                      <a:pt x="4" y="191"/>
                    </a:lnTo>
                    <a:lnTo>
                      <a:pt x="0" y="171"/>
                    </a:lnTo>
                    <a:lnTo>
                      <a:pt x="0" y="150"/>
                    </a:lnTo>
                    <a:lnTo>
                      <a:pt x="0" y="128"/>
                    </a:lnTo>
                    <a:lnTo>
                      <a:pt x="4" y="107"/>
                    </a:lnTo>
                    <a:lnTo>
                      <a:pt x="6" y="97"/>
                    </a:lnTo>
                    <a:lnTo>
                      <a:pt x="9" y="88"/>
                    </a:lnTo>
                    <a:lnTo>
                      <a:pt x="13" y="79"/>
                    </a:lnTo>
                    <a:lnTo>
                      <a:pt x="17" y="69"/>
                    </a:lnTo>
                    <a:lnTo>
                      <a:pt x="22" y="61"/>
                    </a:lnTo>
                    <a:lnTo>
                      <a:pt x="27" y="54"/>
                    </a:lnTo>
                    <a:lnTo>
                      <a:pt x="33" y="46"/>
                    </a:lnTo>
                    <a:lnTo>
                      <a:pt x="39" y="39"/>
                    </a:lnTo>
                    <a:lnTo>
                      <a:pt x="46" y="33"/>
                    </a:lnTo>
                    <a:lnTo>
                      <a:pt x="54" y="27"/>
                    </a:lnTo>
                    <a:lnTo>
                      <a:pt x="61" y="22"/>
                    </a:lnTo>
                    <a:lnTo>
                      <a:pt x="69" y="17"/>
                    </a:lnTo>
                    <a:lnTo>
                      <a:pt x="86" y="9"/>
                    </a:lnTo>
                    <a:lnTo>
                      <a:pt x="105" y="4"/>
                    </a:lnTo>
                    <a:lnTo>
                      <a:pt x="123" y="1"/>
                    </a:lnTo>
                    <a:lnTo>
                      <a:pt x="142" y="0"/>
                    </a:lnTo>
                    <a:lnTo>
                      <a:pt x="153" y="0"/>
                    </a:lnTo>
                    <a:lnTo>
                      <a:pt x="165" y="1"/>
                    </a:lnTo>
                    <a:lnTo>
                      <a:pt x="174" y="3"/>
                    </a:lnTo>
                    <a:lnTo>
                      <a:pt x="184" y="5"/>
                    </a:lnTo>
                    <a:lnTo>
                      <a:pt x="194" y="9"/>
                    </a:lnTo>
                    <a:lnTo>
                      <a:pt x="203" y="12"/>
                    </a:lnTo>
                    <a:lnTo>
                      <a:pt x="211" y="17"/>
                    </a:lnTo>
                    <a:lnTo>
                      <a:pt x="218" y="22"/>
                    </a:lnTo>
                    <a:lnTo>
                      <a:pt x="226" y="29"/>
                    </a:lnTo>
                    <a:lnTo>
                      <a:pt x="233" y="35"/>
                    </a:lnTo>
                    <a:lnTo>
                      <a:pt x="239" y="42"/>
                    </a:lnTo>
                    <a:lnTo>
                      <a:pt x="246" y="50"/>
                    </a:lnTo>
                    <a:lnTo>
                      <a:pt x="250" y="58"/>
                    </a:lnTo>
                    <a:lnTo>
                      <a:pt x="255" y="67"/>
                    </a:lnTo>
                    <a:lnTo>
                      <a:pt x="259" y="76"/>
                    </a:lnTo>
                    <a:lnTo>
                      <a:pt x="262" y="86"/>
                    </a:lnTo>
                    <a:lnTo>
                      <a:pt x="222" y="96"/>
                    </a:lnTo>
                    <a:lnTo>
                      <a:pt x="217" y="80"/>
                    </a:lnTo>
                    <a:lnTo>
                      <a:pt x="209" y="67"/>
                    </a:lnTo>
                    <a:lnTo>
                      <a:pt x="201" y="56"/>
                    </a:lnTo>
                    <a:lnTo>
                      <a:pt x="192" y="48"/>
                    </a:lnTo>
                    <a:lnTo>
                      <a:pt x="182" y="42"/>
                    </a:lnTo>
                    <a:lnTo>
                      <a:pt x="170" y="37"/>
                    </a:lnTo>
                    <a:lnTo>
                      <a:pt x="156" y="34"/>
                    </a:lnTo>
                    <a:lnTo>
                      <a:pt x="141" y="33"/>
                    </a:lnTo>
                    <a:lnTo>
                      <a:pt x="125" y="34"/>
                    </a:lnTo>
                    <a:lnTo>
                      <a:pt x="110" y="37"/>
                    </a:lnTo>
                    <a:lnTo>
                      <a:pt x="95" y="42"/>
                    </a:lnTo>
                    <a:lnTo>
                      <a:pt x="84" y="50"/>
                    </a:lnTo>
                    <a:lnTo>
                      <a:pt x="72" y="59"/>
                    </a:lnTo>
                    <a:lnTo>
                      <a:pt x="63" y="68"/>
                    </a:lnTo>
                    <a:lnTo>
                      <a:pt x="56" y="80"/>
                    </a:lnTo>
                    <a:lnTo>
                      <a:pt x="51" y="93"/>
                    </a:lnTo>
                    <a:lnTo>
                      <a:pt x="46" y="107"/>
                    </a:lnTo>
                    <a:lnTo>
                      <a:pt x="43" y="122"/>
                    </a:lnTo>
                    <a:lnTo>
                      <a:pt x="42" y="136"/>
                    </a:lnTo>
                    <a:lnTo>
                      <a:pt x="40" y="150"/>
                    </a:lnTo>
                    <a:lnTo>
                      <a:pt x="42" y="169"/>
                    </a:lnTo>
                    <a:lnTo>
                      <a:pt x="43" y="186"/>
                    </a:lnTo>
                    <a:lnTo>
                      <a:pt x="47" y="201"/>
                    </a:lnTo>
                    <a:lnTo>
                      <a:pt x="52" y="216"/>
                    </a:lnTo>
                    <a:lnTo>
                      <a:pt x="59" y="229"/>
                    </a:lnTo>
                    <a:lnTo>
                      <a:pt x="67" y="241"/>
                    </a:lnTo>
                    <a:lnTo>
                      <a:pt x="76" y="250"/>
                    </a:lnTo>
                    <a:lnTo>
                      <a:pt x="88" y="258"/>
                    </a:lnTo>
                    <a:lnTo>
                      <a:pt x="99" y="264"/>
                    </a:lnTo>
                    <a:lnTo>
                      <a:pt x="112" y="268"/>
                    </a:lnTo>
                    <a:lnTo>
                      <a:pt x="125" y="271"/>
                    </a:lnTo>
                    <a:lnTo>
                      <a:pt x="139" y="272"/>
                    </a:lnTo>
                    <a:lnTo>
                      <a:pt x="154" y="271"/>
                    </a:lnTo>
                    <a:lnTo>
                      <a:pt x="170" y="267"/>
                    </a:lnTo>
                    <a:lnTo>
                      <a:pt x="177" y="264"/>
                    </a:lnTo>
                    <a:lnTo>
                      <a:pt x="183" y="262"/>
                    </a:lnTo>
                    <a:lnTo>
                      <a:pt x="190" y="258"/>
                    </a:lnTo>
                    <a:lnTo>
                      <a:pt x="196" y="252"/>
                    </a:lnTo>
                    <a:lnTo>
                      <a:pt x="201" y="249"/>
                    </a:lnTo>
                    <a:lnTo>
                      <a:pt x="207" y="242"/>
                    </a:lnTo>
                    <a:lnTo>
                      <a:pt x="211" y="237"/>
                    </a:lnTo>
                    <a:lnTo>
                      <a:pt x="216" y="229"/>
                    </a:lnTo>
                    <a:lnTo>
                      <a:pt x="222" y="215"/>
                    </a:lnTo>
                    <a:lnTo>
                      <a:pt x="228" y="196"/>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29" name="Freeform 857"/>
              <p:cNvSpPr>
                <a:spLocks noEditPoints="1"/>
              </p:cNvSpPr>
              <p:nvPr/>
            </p:nvSpPr>
            <p:spPr bwMode="auto">
              <a:xfrm>
                <a:off x="5101" y="3100"/>
                <a:ext cx="51" cy="56"/>
              </a:xfrm>
              <a:custGeom>
                <a:avLst/>
                <a:gdLst/>
                <a:ahLst/>
                <a:cxnLst>
                  <a:cxn ang="0">
                    <a:pos x="0" y="98"/>
                  </a:cxn>
                  <a:cxn ang="0">
                    <a:pos x="5" y="72"/>
                  </a:cxn>
                  <a:cxn ang="0">
                    <a:pos x="13" y="50"/>
                  </a:cxn>
                  <a:cxn ang="0">
                    <a:pos x="26" y="32"/>
                  </a:cxn>
                  <a:cxn ang="0">
                    <a:pos x="41" y="18"/>
                  </a:cxn>
                  <a:cxn ang="0">
                    <a:pos x="56" y="9"/>
                  </a:cxn>
                  <a:cxn ang="0">
                    <a:pos x="75" y="4"/>
                  </a:cxn>
                  <a:cxn ang="0">
                    <a:pos x="93" y="0"/>
                  </a:cxn>
                  <a:cxn ang="0">
                    <a:pos x="114" y="1"/>
                  </a:cxn>
                  <a:cxn ang="0">
                    <a:pos x="135" y="4"/>
                  </a:cxn>
                  <a:cxn ang="0">
                    <a:pos x="153" y="12"/>
                  </a:cxn>
                  <a:cxn ang="0">
                    <a:pos x="170" y="22"/>
                  </a:cxn>
                  <a:cxn ang="0">
                    <a:pos x="183" y="37"/>
                  </a:cxn>
                  <a:cxn ang="0">
                    <a:pos x="195" y="54"/>
                  </a:cxn>
                  <a:cxn ang="0">
                    <a:pos x="202" y="75"/>
                  </a:cxn>
                  <a:cxn ang="0">
                    <a:pos x="206" y="97"/>
                  </a:cxn>
                  <a:cxn ang="0">
                    <a:pos x="206" y="128"/>
                  </a:cxn>
                  <a:cxn ang="0">
                    <a:pos x="199" y="161"/>
                  </a:cxn>
                  <a:cxn ang="0">
                    <a:pos x="186" y="186"/>
                  </a:cxn>
                  <a:cxn ang="0">
                    <a:pos x="168" y="204"/>
                  </a:cxn>
                  <a:cxn ang="0">
                    <a:pos x="144" y="217"/>
                  </a:cxn>
                  <a:cxn ang="0">
                    <a:pos x="117" y="224"/>
                  </a:cxn>
                  <a:cxn ang="0">
                    <a:pos x="92" y="224"/>
                  </a:cxn>
                  <a:cxn ang="0">
                    <a:pos x="71" y="220"/>
                  </a:cxn>
                  <a:cxn ang="0">
                    <a:pos x="52" y="213"/>
                  </a:cxn>
                  <a:cxn ang="0">
                    <a:pos x="35" y="202"/>
                  </a:cxn>
                  <a:cxn ang="0">
                    <a:pos x="22" y="187"/>
                  </a:cxn>
                  <a:cxn ang="0">
                    <a:pos x="11" y="170"/>
                  </a:cxn>
                  <a:cxn ang="0">
                    <a:pos x="4" y="149"/>
                  </a:cxn>
                  <a:cxn ang="0">
                    <a:pos x="0" y="126"/>
                  </a:cxn>
                  <a:cxn ang="0">
                    <a:pos x="38" y="113"/>
                  </a:cxn>
                  <a:cxn ang="0">
                    <a:pos x="39" y="132"/>
                  </a:cxn>
                  <a:cxn ang="0">
                    <a:pos x="43" y="148"/>
                  </a:cxn>
                  <a:cxn ang="0">
                    <a:pos x="49" y="162"/>
                  </a:cxn>
                  <a:cxn ang="0">
                    <a:pos x="56" y="174"/>
                  </a:cxn>
                  <a:cxn ang="0">
                    <a:pos x="67" y="183"/>
                  </a:cxn>
                  <a:cxn ang="0">
                    <a:pos x="77" y="190"/>
                  </a:cxn>
                  <a:cxn ang="0">
                    <a:pos x="89" y="194"/>
                  </a:cxn>
                  <a:cxn ang="0">
                    <a:pos x="103" y="195"/>
                  </a:cxn>
                  <a:cxn ang="0">
                    <a:pos x="117" y="194"/>
                  </a:cxn>
                  <a:cxn ang="0">
                    <a:pos x="128" y="190"/>
                  </a:cxn>
                  <a:cxn ang="0">
                    <a:pos x="139" y="183"/>
                  </a:cxn>
                  <a:cxn ang="0">
                    <a:pos x="149" y="174"/>
                  </a:cxn>
                  <a:cxn ang="0">
                    <a:pos x="157" y="162"/>
                  </a:cxn>
                  <a:cxn ang="0">
                    <a:pos x="162" y="148"/>
                  </a:cxn>
                  <a:cxn ang="0">
                    <a:pos x="168" y="111"/>
                  </a:cxn>
                  <a:cxn ang="0">
                    <a:pos x="162" y="76"/>
                  </a:cxn>
                  <a:cxn ang="0">
                    <a:pos x="157" y="63"/>
                  </a:cxn>
                  <a:cxn ang="0">
                    <a:pos x="149" y="51"/>
                  </a:cxn>
                  <a:cxn ang="0">
                    <a:pos x="139" y="42"/>
                  </a:cxn>
                  <a:cxn ang="0">
                    <a:pos x="128" y="35"/>
                  </a:cxn>
                  <a:cxn ang="0">
                    <a:pos x="117" y="32"/>
                  </a:cxn>
                  <a:cxn ang="0">
                    <a:pos x="103" y="30"/>
                  </a:cxn>
                  <a:cxn ang="0">
                    <a:pos x="89" y="32"/>
                  </a:cxn>
                  <a:cxn ang="0">
                    <a:pos x="77" y="35"/>
                  </a:cxn>
                  <a:cxn ang="0">
                    <a:pos x="67" y="42"/>
                  </a:cxn>
                  <a:cxn ang="0">
                    <a:pos x="56" y="51"/>
                  </a:cxn>
                  <a:cxn ang="0">
                    <a:pos x="49" y="63"/>
                  </a:cxn>
                  <a:cxn ang="0">
                    <a:pos x="43" y="76"/>
                  </a:cxn>
                  <a:cxn ang="0">
                    <a:pos x="39" y="93"/>
                  </a:cxn>
                  <a:cxn ang="0">
                    <a:pos x="38" y="113"/>
                  </a:cxn>
                </a:cxnLst>
                <a:rect l="0" t="0" r="r" b="b"/>
                <a:pathLst>
                  <a:path w="206" h="224">
                    <a:moveTo>
                      <a:pt x="0" y="113"/>
                    </a:moveTo>
                    <a:lnTo>
                      <a:pt x="0" y="98"/>
                    </a:lnTo>
                    <a:lnTo>
                      <a:pt x="3" y="84"/>
                    </a:lnTo>
                    <a:lnTo>
                      <a:pt x="5" y="72"/>
                    </a:lnTo>
                    <a:lnTo>
                      <a:pt x="8" y="60"/>
                    </a:lnTo>
                    <a:lnTo>
                      <a:pt x="13" y="50"/>
                    </a:lnTo>
                    <a:lnTo>
                      <a:pt x="20" y="41"/>
                    </a:lnTo>
                    <a:lnTo>
                      <a:pt x="26" y="32"/>
                    </a:lnTo>
                    <a:lnTo>
                      <a:pt x="34" y="24"/>
                    </a:lnTo>
                    <a:lnTo>
                      <a:pt x="41" y="18"/>
                    </a:lnTo>
                    <a:lnTo>
                      <a:pt x="49" y="13"/>
                    </a:lnTo>
                    <a:lnTo>
                      <a:pt x="56" y="9"/>
                    </a:lnTo>
                    <a:lnTo>
                      <a:pt x="66" y="7"/>
                    </a:lnTo>
                    <a:lnTo>
                      <a:pt x="75" y="4"/>
                    </a:lnTo>
                    <a:lnTo>
                      <a:pt x="84" y="1"/>
                    </a:lnTo>
                    <a:lnTo>
                      <a:pt x="93" y="0"/>
                    </a:lnTo>
                    <a:lnTo>
                      <a:pt x="103" y="0"/>
                    </a:lnTo>
                    <a:lnTo>
                      <a:pt x="114" y="1"/>
                    </a:lnTo>
                    <a:lnTo>
                      <a:pt x="124" y="3"/>
                    </a:lnTo>
                    <a:lnTo>
                      <a:pt x="135" y="4"/>
                    </a:lnTo>
                    <a:lnTo>
                      <a:pt x="144" y="8"/>
                    </a:lnTo>
                    <a:lnTo>
                      <a:pt x="153" y="12"/>
                    </a:lnTo>
                    <a:lnTo>
                      <a:pt x="162" y="17"/>
                    </a:lnTo>
                    <a:lnTo>
                      <a:pt x="170" y="22"/>
                    </a:lnTo>
                    <a:lnTo>
                      <a:pt x="177" y="29"/>
                    </a:lnTo>
                    <a:lnTo>
                      <a:pt x="183" y="37"/>
                    </a:lnTo>
                    <a:lnTo>
                      <a:pt x="190" y="45"/>
                    </a:lnTo>
                    <a:lnTo>
                      <a:pt x="195" y="54"/>
                    </a:lnTo>
                    <a:lnTo>
                      <a:pt x="199" y="64"/>
                    </a:lnTo>
                    <a:lnTo>
                      <a:pt x="202" y="75"/>
                    </a:lnTo>
                    <a:lnTo>
                      <a:pt x="204" y="85"/>
                    </a:lnTo>
                    <a:lnTo>
                      <a:pt x="206" y="97"/>
                    </a:lnTo>
                    <a:lnTo>
                      <a:pt x="206" y="109"/>
                    </a:lnTo>
                    <a:lnTo>
                      <a:pt x="206" y="128"/>
                    </a:lnTo>
                    <a:lnTo>
                      <a:pt x="203" y="147"/>
                    </a:lnTo>
                    <a:lnTo>
                      <a:pt x="199" y="161"/>
                    </a:lnTo>
                    <a:lnTo>
                      <a:pt x="194" y="174"/>
                    </a:lnTo>
                    <a:lnTo>
                      <a:pt x="186" y="186"/>
                    </a:lnTo>
                    <a:lnTo>
                      <a:pt x="178" y="195"/>
                    </a:lnTo>
                    <a:lnTo>
                      <a:pt x="168" y="204"/>
                    </a:lnTo>
                    <a:lnTo>
                      <a:pt x="156" y="211"/>
                    </a:lnTo>
                    <a:lnTo>
                      <a:pt x="144" y="217"/>
                    </a:lnTo>
                    <a:lnTo>
                      <a:pt x="131" y="221"/>
                    </a:lnTo>
                    <a:lnTo>
                      <a:pt x="117" y="224"/>
                    </a:lnTo>
                    <a:lnTo>
                      <a:pt x="103" y="224"/>
                    </a:lnTo>
                    <a:lnTo>
                      <a:pt x="92" y="224"/>
                    </a:lnTo>
                    <a:lnTo>
                      <a:pt x="81" y="222"/>
                    </a:lnTo>
                    <a:lnTo>
                      <a:pt x="71" y="220"/>
                    </a:lnTo>
                    <a:lnTo>
                      <a:pt x="62" y="217"/>
                    </a:lnTo>
                    <a:lnTo>
                      <a:pt x="52" y="213"/>
                    </a:lnTo>
                    <a:lnTo>
                      <a:pt x="43" y="208"/>
                    </a:lnTo>
                    <a:lnTo>
                      <a:pt x="35" y="202"/>
                    </a:lnTo>
                    <a:lnTo>
                      <a:pt x="29" y="195"/>
                    </a:lnTo>
                    <a:lnTo>
                      <a:pt x="22" y="187"/>
                    </a:lnTo>
                    <a:lnTo>
                      <a:pt x="16" y="179"/>
                    </a:lnTo>
                    <a:lnTo>
                      <a:pt x="11" y="170"/>
                    </a:lnTo>
                    <a:lnTo>
                      <a:pt x="7" y="160"/>
                    </a:lnTo>
                    <a:lnTo>
                      <a:pt x="4" y="149"/>
                    </a:lnTo>
                    <a:lnTo>
                      <a:pt x="1" y="137"/>
                    </a:lnTo>
                    <a:lnTo>
                      <a:pt x="0" y="126"/>
                    </a:lnTo>
                    <a:lnTo>
                      <a:pt x="0" y="113"/>
                    </a:lnTo>
                    <a:close/>
                    <a:moveTo>
                      <a:pt x="38" y="113"/>
                    </a:moveTo>
                    <a:lnTo>
                      <a:pt x="38" y="122"/>
                    </a:lnTo>
                    <a:lnTo>
                      <a:pt x="39" y="132"/>
                    </a:lnTo>
                    <a:lnTo>
                      <a:pt x="41" y="140"/>
                    </a:lnTo>
                    <a:lnTo>
                      <a:pt x="43" y="148"/>
                    </a:lnTo>
                    <a:lnTo>
                      <a:pt x="46" y="156"/>
                    </a:lnTo>
                    <a:lnTo>
                      <a:pt x="49" y="162"/>
                    </a:lnTo>
                    <a:lnTo>
                      <a:pt x="52" y="169"/>
                    </a:lnTo>
                    <a:lnTo>
                      <a:pt x="56" y="174"/>
                    </a:lnTo>
                    <a:lnTo>
                      <a:pt x="62" y="179"/>
                    </a:lnTo>
                    <a:lnTo>
                      <a:pt x="67" y="183"/>
                    </a:lnTo>
                    <a:lnTo>
                      <a:pt x="72" y="186"/>
                    </a:lnTo>
                    <a:lnTo>
                      <a:pt x="77" y="190"/>
                    </a:lnTo>
                    <a:lnTo>
                      <a:pt x="84" y="191"/>
                    </a:lnTo>
                    <a:lnTo>
                      <a:pt x="89" y="194"/>
                    </a:lnTo>
                    <a:lnTo>
                      <a:pt x="96" y="194"/>
                    </a:lnTo>
                    <a:lnTo>
                      <a:pt x="103" y="195"/>
                    </a:lnTo>
                    <a:lnTo>
                      <a:pt x="110" y="194"/>
                    </a:lnTo>
                    <a:lnTo>
                      <a:pt x="117" y="194"/>
                    </a:lnTo>
                    <a:lnTo>
                      <a:pt x="123" y="191"/>
                    </a:lnTo>
                    <a:lnTo>
                      <a:pt x="128" y="190"/>
                    </a:lnTo>
                    <a:lnTo>
                      <a:pt x="134" y="186"/>
                    </a:lnTo>
                    <a:lnTo>
                      <a:pt x="139" y="183"/>
                    </a:lnTo>
                    <a:lnTo>
                      <a:pt x="144" y="178"/>
                    </a:lnTo>
                    <a:lnTo>
                      <a:pt x="149" y="174"/>
                    </a:lnTo>
                    <a:lnTo>
                      <a:pt x="153" y="169"/>
                    </a:lnTo>
                    <a:lnTo>
                      <a:pt x="157" y="162"/>
                    </a:lnTo>
                    <a:lnTo>
                      <a:pt x="160" y="156"/>
                    </a:lnTo>
                    <a:lnTo>
                      <a:pt x="162" y="148"/>
                    </a:lnTo>
                    <a:lnTo>
                      <a:pt x="166" y="131"/>
                    </a:lnTo>
                    <a:lnTo>
                      <a:pt x="168" y="111"/>
                    </a:lnTo>
                    <a:lnTo>
                      <a:pt x="166" y="93"/>
                    </a:lnTo>
                    <a:lnTo>
                      <a:pt x="162" y="76"/>
                    </a:lnTo>
                    <a:lnTo>
                      <a:pt x="160" y="69"/>
                    </a:lnTo>
                    <a:lnTo>
                      <a:pt x="157" y="63"/>
                    </a:lnTo>
                    <a:lnTo>
                      <a:pt x="153" y="56"/>
                    </a:lnTo>
                    <a:lnTo>
                      <a:pt x="149" y="51"/>
                    </a:lnTo>
                    <a:lnTo>
                      <a:pt x="144" y="46"/>
                    </a:lnTo>
                    <a:lnTo>
                      <a:pt x="139" y="42"/>
                    </a:lnTo>
                    <a:lnTo>
                      <a:pt x="134" y="38"/>
                    </a:lnTo>
                    <a:lnTo>
                      <a:pt x="128" y="35"/>
                    </a:lnTo>
                    <a:lnTo>
                      <a:pt x="122" y="33"/>
                    </a:lnTo>
                    <a:lnTo>
                      <a:pt x="117" y="32"/>
                    </a:lnTo>
                    <a:lnTo>
                      <a:pt x="110" y="30"/>
                    </a:lnTo>
                    <a:lnTo>
                      <a:pt x="103" y="30"/>
                    </a:lnTo>
                    <a:lnTo>
                      <a:pt x="96" y="30"/>
                    </a:lnTo>
                    <a:lnTo>
                      <a:pt x="89" y="32"/>
                    </a:lnTo>
                    <a:lnTo>
                      <a:pt x="84" y="33"/>
                    </a:lnTo>
                    <a:lnTo>
                      <a:pt x="77" y="35"/>
                    </a:lnTo>
                    <a:lnTo>
                      <a:pt x="72" y="38"/>
                    </a:lnTo>
                    <a:lnTo>
                      <a:pt x="67" y="42"/>
                    </a:lnTo>
                    <a:lnTo>
                      <a:pt x="62" y="46"/>
                    </a:lnTo>
                    <a:lnTo>
                      <a:pt x="56" y="51"/>
                    </a:lnTo>
                    <a:lnTo>
                      <a:pt x="52" y="56"/>
                    </a:lnTo>
                    <a:lnTo>
                      <a:pt x="49" y="63"/>
                    </a:lnTo>
                    <a:lnTo>
                      <a:pt x="46" y="69"/>
                    </a:lnTo>
                    <a:lnTo>
                      <a:pt x="43" y="76"/>
                    </a:lnTo>
                    <a:lnTo>
                      <a:pt x="41" y="84"/>
                    </a:lnTo>
                    <a:lnTo>
                      <a:pt x="39" y="93"/>
                    </a:lnTo>
                    <a:lnTo>
                      <a:pt x="38" y="102"/>
                    </a:lnTo>
                    <a:lnTo>
                      <a:pt x="38" y="113"/>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30" name="Freeform 858"/>
              <p:cNvSpPr>
                <a:spLocks/>
              </p:cNvSpPr>
              <p:nvPr/>
            </p:nvSpPr>
            <p:spPr bwMode="auto">
              <a:xfrm>
                <a:off x="5163" y="3100"/>
                <a:ext cx="45" cy="55"/>
              </a:xfrm>
              <a:custGeom>
                <a:avLst/>
                <a:gdLst/>
                <a:ahLst/>
                <a:cxnLst>
                  <a:cxn ang="0">
                    <a:pos x="0" y="220"/>
                  </a:cxn>
                  <a:cxn ang="0">
                    <a:pos x="0" y="5"/>
                  </a:cxn>
                  <a:cxn ang="0">
                    <a:pos x="33" y="5"/>
                  </a:cxn>
                  <a:cxn ang="0">
                    <a:pos x="33" y="35"/>
                  </a:cxn>
                  <a:cxn ang="0">
                    <a:pos x="39" y="28"/>
                  </a:cxn>
                  <a:cxn ang="0">
                    <a:pos x="46" y="20"/>
                  </a:cxn>
                  <a:cxn ang="0">
                    <a:pos x="54" y="15"/>
                  </a:cxn>
                  <a:cxn ang="0">
                    <a:pos x="63" y="9"/>
                  </a:cxn>
                  <a:cxn ang="0">
                    <a:pos x="72" y="5"/>
                  </a:cxn>
                  <a:cxn ang="0">
                    <a:pos x="81" y="3"/>
                  </a:cxn>
                  <a:cxn ang="0">
                    <a:pos x="92" y="1"/>
                  </a:cxn>
                  <a:cxn ang="0">
                    <a:pos x="103" y="0"/>
                  </a:cxn>
                  <a:cxn ang="0">
                    <a:pos x="112" y="1"/>
                  </a:cxn>
                  <a:cxn ang="0">
                    <a:pos x="122" y="3"/>
                  </a:cxn>
                  <a:cxn ang="0">
                    <a:pos x="131" y="4"/>
                  </a:cxn>
                  <a:cxn ang="0">
                    <a:pos x="140" y="8"/>
                  </a:cxn>
                  <a:cxn ang="0">
                    <a:pos x="146" y="11"/>
                  </a:cxn>
                  <a:cxn ang="0">
                    <a:pos x="154" y="16"/>
                  </a:cxn>
                  <a:cxn ang="0">
                    <a:pos x="160" y="20"/>
                  </a:cxn>
                  <a:cxn ang="0">
                    <a:pos x="165" y="25"/>
                  </a:cxn>
                  <a:cxn ang="0">
                    <a:pos x="167" y="32"/>
                  </a:cxn>
                  <a:cxn ang="0">
                    <a:pos x="171" y="38"/>
                  </a:cxn>
                  <a:cxn ang="0">
                    <a:pos x="174" y="45"/>
                  </a:cxn>
                  <a:cxn ang="0">
                    <a:pos x="175" y="52"/>
                  </a:cxn>
                  <a:cxn ang="0">
                    <a:pos x="178" y="67"/>
                  </a:cxn>
                  <a:cxn ang="0">
                    <a:pos x="178" y="88"/>
                  </a:cxn>
                  <a:cxn ang="0">
                    <a:pos x="178" y="220"/>
                  </a:cxn>
                  <a:cxn ang="0">
                    <a:pos x="141" y="220"/>
                  </a:cxn>
                  <a:cxn ang="0">
                    <a:pos x="141" y="89"/>
                  </a:cxn>
                  <a:cxn ang="0">
                    <a:pos x="140" y="79"/>
                  </a:cxn>
                  <a:cxn ang="0">
                    <a:pos x="140" y="69"/>
                  </a:cxn>
                  <a:cxn ang="0">
                    <a:pos x="139" y="62"/>
                  </a:cxn>
                  <a:cxn ang="0">
                    <a:pos x="136" y="56"/>
                  </a:cxn>
                  <a:cxn ang="0">
                    <a:pos x="133" y="51"/>
                  </a:cxn>
                  <a:cxn ang="0">
                    <a:pos x="131" y="46"/>
                  </a:cxn>
                  <a:cxn ang="0">
                    <a:pos x="126" y="42"/>
                  </a:cxn>
                  <a:cxn ang="0">
                    <a:pos x="120" y="38"/>
                  </a:cxn>
                  <a:cxn ang="0">
                    <a:pos x="115" y="35"/>
                  </a:cxn>
                  <a:cxn ang="0">
                    <a:pos x="109" y="34"/>
                  </a:cxn>
                  <a:cxn ang="0">
                    <a:pos x="102" y="33"/>
                  </a:cxn>
                  <a:cxn ang="0">
                    <a:pos x="95" y="32"/>
                  </a:cxn>
                  <a:cxn ang="0">
                    <a:pos x="84" y="33"/>
                  </a:cxn>
                  <a:cxn ang="0">
                    <a:pos x="73" y="35"/>
                  </a:cxn>
                  <a:cxn ang="0">
                    <a:pos x="63" y="41"/>
                  </a:cxn>
                  <a:cxn ang="0">
                    <a:pos x="54" y="46"/>
                  </a:cxn>
                  <a:cxn ang="0">
                    <a:pos x="50" y="51"/>
                  </a:cxn>
                  <a:cxn ang="0">
                    <a:pos x="46" y="55"/>
                  </a:cxn>
                  <a:cxn ang="0">
                    <a:pos x="43" y="62"/>
                  </a:cxn>
                  <a:cxn ang="0">
                    <a:pos x="41" y="68"/>
                  </a:cxn>
                  <a:cxn ang="0">
                    <a:pos x="38" y="84"/>
                  </a:cxn>
                  <a:cxn ang="0">
                    <a:pos x="37" y="102"/>
                  </a:cxn>
                  <a:cxn ang="0">
                    <a:pos x="37" y="220"/>
                  </a:cxn>
                  <a:cxn ang="0">
                    <a:pos x="0" y="220"/>
                  </a:cxn>
                </a:cxnLst>
                <a:rect l="0" t="0" r="r" b="b"/>
                <a:pathLst>
                  <a:path w="178" h="220">
                    <a:moveTo>
                      <a:pt x="0" y="220"/>
                    </a:moveTo>
                    <a:lnTo>
                      <a:pt x="0" y="5"/>
                    </a:lnTo>
                    <a:lnTo>
                      <a:pt x="33" y="5"/>
                    </a:lnTo>
                    <a:lnTo>
                      <a:pt x="33" y="35"/>
                    </a:lnTo>
                    <a:lnTo>
                      <a:pt x="39" y="28"/>
                    </a:lnTo>
                    <a:lnTo>
                      <a:pt x="46" y="20"/>
                    </a:lnTo>
                    <a:lnTo>
                      <a:pt x="54" y="15"/>
                    </a:lnTo>
                    <a:lnTo>
                      <a:pt x="63" y="9"/>
                    </a:lnTo>
                    <a:lnTo>
                      <a:pt x="72" y="5"/>
                    </a:lnTo>
                    <a:lnTo>
                      <a:pt x="81" y="3"/>
                    </a:lnTo>
                    <a:lnTo>
                      <a:pt x="92" y="1"/>
                    </a:lnTo>
                    <a:lnTo>
                      <a:pt x="103" y="0"/>
                    </a:lnTo>
                    <a:lnTo>
                      <a:pt x="112" y="1"/>
                    </a:lnTo>
                    <a:lnTo>
                      <a:pt x="122" y="3"/>
                    </a:lnTo>
                    <a:lnTo>
                      <a:pt x="131" y="4"/>
                    </a:lnTo>
                    <a:lnTo>
                      <a:pt x="140" y="8"/>
                    </a:lnTo>
                    <a:lnTo>
                      <a:pt x="146" y="11"/>
                    </a:lnTo>
                    <a:lnTo>
                      <a:pt x="154" y="16"/>
                    </a:lnTo>
                    <a:lnTo>
                      <a:pt x="160" y="20"/>
                    </a:lnTo>
                    <a:lnTo>
                      <a:pt x="165" y="25"/>
                    </a:lnTo>
                    <a:lnTo>
                      <a:pt x="167" y="32"/>
                    </a:lnTo>
                    <a:lnTo>
                      <a:pt x="171" y="38"/>
                    </a:lnTo>
                    <a:lnTo>
                      <a:pt x="174" y="45"/>
                    </a:lnTo>
                    <a:lnTo>
                      <a:pt x="175" y="52"/>
                    </a:lnTo>
                    <a:lnTo>
                      <a:pt x="178" y="67"/>
                    </a:lnTo>
                    <a:lnTo>
                      <a:pt x="178" y="88"/>
                    </a:lnTo>
                    <a:lnTo>
                      <a:pt x="178" y="220"/>
                    </a:lnTo>
                    <a:lnTo>
                      <a:pt x="141" y="220"/>
                    </a:lnTo>
                    <a:lnTo>
                      <a:pt x="141" y="89"/>
                    </a:lnTo>
                    <a:lnTo>
                      <a:pt x="140" y="79"/>
                    </a:lnTo>
                    <a:lnTo>
                      <a:pt x="140" y="69"/>
                    </a:lnTo>
                    <a:lnTo>
                      <a:pt x="139" y="62"/>
                    </a:lnTo>
                    <a:lnTo>
                      <a:pt x="136" y="56"/>
                    </a:lnTo>
                    <a:lnTo>
                      <a:pt x="133" y="51"/>
                    </a:lnTo>
                    <a:lnTo>
                      <a:pt x="131" y="46"/>
                    </a:lnTo>
                    <a:lnTo>
                      <a:pt x="126" y="42"/>
                    </a:lnTo>
                    <a:lnTo>
                      <a:pt x="120" y="38"/>
                    </a:lnTo>
                    <a:lnTo>
                      <a:pt x="115" y="35"/>
                    </a:lnTo>
                    <a:lnTo>
                      <a:pt x="109" y="34"/>
                    </a:lnTo>
                    <a:lnTo>
                      <a:pt x="102" y="33"/>
                    </a:lnTo>
                    <a:lnTo>
                      <a:pt x="95" y="32"/>
                    </a:lnTo>
                    <a:lnTo>
                      <a:pt x="84" y="33"/>
                    </a:lnTo>
                    <a:lnTo>
                      <a:pt x="73" y="35"/>
                    </a:lnTo>
                    <a:lnTo>
                      <a:pt x="63" y="41"/>
                    </a:lnTo>
                    <a:lnTo>
                      <a:pt x="54" y="46"/>
                    </a:lnTo>
                    <a:lnTo>
                      <a:pt x="50" y="51"/>
                    </a:lnTo>
                    <a:lnTo>
                      <a:pt x="46" y="55"/>
                    </a:lnTo>
                    <a:lnTo>
                      <a:pt x="43" y="62"/>
                    </a:lnTo>
                    <a:lnTo>
                      <a:pt x="41" y="68"/>
                    </a:lnTo>
                    <a:lnTo>
                      <a:pt x="38" y="84"/>
                    </a:lnTo>
                    <a:lnTo>
                      <a:pt x="37" y="102"/>
                    </a:lnTo>
                    <a:lnTo>
                      <a:pt x="37" y="220"/>
                    </a:lnTo>
                    <a:lnTo>
                      <a:pt x="0" y="22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31" name="Freeform 859"/>
              <p:cNvSpPr>
                <a:spLocks/>
              </p:cNvSpPr>
              <p:nvPr/>
            </p:nvSpPr>
            <p:spPr bwMode="auto">
              <a:xfrm>
                <a:off x="5217" y="3083"/>
                <a:ext cx="27" cy="73"/>
              </a:xfrm>
              <a:custGeom>
                <a:avLst/>
                <a:gdLst/>
                <a:ahLst/>
                <a:cxnLst>
                  <a:cxn ang="0">
                    <a:pos x="103" y="256"/>
                  </a:cxn>
                  <a:cxn ang="0">
                    <a:pos x="108" y="288"/>
                  </a:cxn>
                  <a:cxn ang="0">
                    <a:pos x="92" y="290"/>
                  </a:cxn>
                  <a:cxn ang="0">
                    <a:pos x="79" y="291"/>
                  </a:cxn>
                  <a:cxn ang="0">
                    <a:pos x="70" y="291"/>
                  </a:cxn>
                  <a:cxn ang="0">
                    <a:pos x="62" y="290"/>
                  </a:cxn>
                  <a:cxn ang="0">
                    <a:pos x="54" y="288"/>
                  </a:cxn>
                  <a:cxn ang="0">
                    <a:pos x="48" y="285"/>
                  </a:cxn>
                  <a:cxn ang="0">
                    <a:pos x="42" y="281"/>
                  </a:cxn>
                  <a:cxn ang="0">
                    <a:pos x="38" y="278"/>
                  </a:cxn>
                  <a:cxn ang="0">
                    <a:pos x="34" y="273"/>
                  </a:cxn>
                  <a:cxn ang="0">
                    <a:pos x="32" y="268"/>
                  </a:cxn>
                  <a:cxn ang="0">
                    <a:pos x="31" y="261"/>
                  </a:cxn>
                  <a:cxn ang="0">
                    <a:pos x="29" y="252"/>
                  </a:cxn>
                  <a:cxn ang="0">
                    <a:pos x="28" y="240"/>
                  </a:cxn>
                  <a:cxn ang="0">
                    <a:pos x="28" y="226"/>
                  </a:cxn>
                  <a:cxn ang="0">
                    <a:pos x="28" y="103"/>
                  </a:cxn>
                  <a:cxn ang="0">
                    <a:pos x="0" y="103"/>
                  </a:cxn>
                  <a:cxn ang="0">
                    <a:pos x="0" y="74"/>
                  </a:cxn>
                  <a:cxn ang="0">
                    <a:pos x="28" y="74"/>
                  </a:cxn>
                  <a:cxn ang="0">
                    <a:pos x="28" y="21"/>
                  </a:cxn>
                  <a:cxn ang="0">
                    <a:pos x="65" y="0"/>
                  </a:cxn>
                  <a:cxn ang="0">
                    <a:pos x="65" y="74"/>
                  </a:cxn>
                  <a:cxn ang="0">
                    <a:pos x="103" y="74"/>
                  </a:cxn>
                  <a:cxn ang="0">
                    <a:pos x="103" y="103"/>
                  </a:cxn>
                  <a:cxn ang="0">
                    <a:pos x="65" y="103"/>
                  </a:cxn>
                  <a:cxn ang="0">
                    <a:pos x="65" y="227"/>
                  </a:cxn>
                  <a:cxn ang="0">
                    <a:pos x="66" y="240"/>
                  </a:cxn>
                  <a:cxn ang="0">
                    <a:pos x="67" y="247"/>
                  </a:cxn>
                  <a:cxn ang="0">
                    <a:pos x="70" y="252"/>
                  </a:cxn>
                  <a:cxn ang="0">
                    <a:pos x="74" y="255"/>
                  </a:cxn>
                  <a:cxn ang="0">
                    <a:pos x="79" y="256"/>
                  </a:cxn>
                  <a:cxn ang="0">
                    <a:pos x="86" y="257"/>
                  </a:cxn>
                  <a:cxn ang="0">
                    <a:pos x="93" y="257"/>
                  </a:cxn>
                  <a:cxn ang="0">
                    <a:pos x="103" y="256"/>
                  </a:cxn>
                </a:cxnLst>
                <a:rect l="0" t="0" r="r" b="b"/>
                <a:pathLst>
                  <a:path w="108" h="291">
                    <a:moveTo>
                      <a:pt x="103" y="256"/>
                    </a:moveTo>
                    <a:lnTo>
                      <a:pt x="108" y="288"/>
                    </a:lnTo>
                    <a:lnTo>
                      <a:pt x="92" y="290"/>
                    </a:lnTo>
                    <a:lnTo>
                      <a:pt x="79" y="291"/>
                    </a:lnTo>
                    <a:lnTo>
                      <a:pt x="70" y="291"/>
                    </a:lnTo>
                    <a:lnTo>
                      <a:pt x="62" y="290"/>
                    </a:lnTo>
                    <a:lnTo>
                      <a:pt x="54" y="288"/>
                    </a:lnTo>
                    <a:lnTo>
                      <a:pt x="48" y="285"/>
                    </a:lnTo>
                    <a:lnTo>
                      <a:pt x="42" y="281"/>
                    </a:lnTo>
                    <a:lnTo>
                      <a:pt x="38" y="278"/>
                    </a:lnTo>
                    <a:lnTo>
                      <a:pt x="34" y="273"/>
                    </a:lnTo>
                    <a:lnTo>
                      <a:pt x="32" y="268"/>
                    </a:lnTo>
                    <a:lnTo>
                      <a:pt x="31" y="261"/>
                    </a:lnTo>
                    <a:lnTo>
                      <a:pt x="29" y="252"/>
                    </a:lnTo>
                    <a:lnTo>
                      <a:pt x="28" y="240"/>
                    </a:lnTo>
                    <a:lnTo>
                      <a:pt x="28" y="226"/>
                    </a:lnTo>
                    <a:lnTo>
                      <a:pt x="28" y="103"/>
                    </a:lnTo>
                    <a:lnTo>
                      <a:pt x="0" y="103"/>
                    </a:lnTo>
                    <a:lnTo>
                      <a:pt x="0" y="74"/>
                    </a:lnTo>
                    <a:lnTo>
                      <a:pt x="28" y="74"/>
                    </a:lnTo>
                    <a:lnTo>
                      <a:pt x="28" y="21"/>
                    </a:lnTo>
                    <a:lnTo>
                      <a:pt x="65" y="0"/>
                    </a:lnTo>
                    <a:lnTo>
                      <a:pt x="65" y="74"/>
                    </a:lnTo>
                    <a:lnTo>
                      <a:pt x="103" y="74"/>
                    </a:lnTo>
                    <a:lnTo>
                      <a:pt x="103" y="103"/>
                    </a:lnTo>
                    <a:lnTo>
                      <a:pt x="65" y="103"/>
                    </a:lnTo>
                    <a:lnTo>
                      <a:pt x="65" y="227"/>
                    </a:lnTo>
                    <a:lnTo>
                      <a:pt x="66" y="240"/>
                    </a:lnTo>
                    <a:lnTo>
                      <a:pt x="67" y="247"/>
                    </a:lnTo>
                    <a:lnTo>
                      <a:pt x="70" y="252"/>
                    </a:lnTo>
                    <a:lnTo>
                      <a:pt x="74" y="255"/>
                    </a:lnTo>
                    <a:lnTo>
                      <a:pt x="79" y="256"/>
                    </a:lnTo>
                    <a:lnTo>
                      <a:pt x="86" y="257"/>
                    </a:lnTo>
                    <a:lnTo>
                      <a:pt x="93" y="257"/>
                    </a:lnTo>
                    <a:lnTo>
                      <a:pt x="103" y="256"/>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32" name="Freeform 860"/>
              <p:cNvSpPr>
                <a:spLocks/>
              </p:cNvSpPr>
              <p:nvPr/>
            </p:nvSpPr>
            <p:spPr bwMode="auto">
              <a:xfrm>
                <a:off x="5251" y="3100"/>
                <a:ext cx="30" cy="55"/>
              </a:xfrm>
              <a:custGeom>
                <a:avLst/>
                <a:gdLst/>
                <a:ahLst/>
                <a:cxnLst>
                  <a:cxn ang="0">
                    <a:pos x="0" y="220"/>
                  </a:cxn>
                  <a:cxn ang="0">
                    <a:pos x="0" y="5"/>
                  </a:cxn>
                  <a:cxn ang="0">
                    <a:pos x="34" y="5"/>
                  </a:cxn>
                  <a:cxn ang="0">
                    <a:pos x="34" y="38"/>
                  </a:cxn>
                  <a:cxn ang="0">
                    <a:pos x="40" y="28"/>
                  </a:cxn>
                  <a:cxn ang="0">
                    <a:pos x="46" y="18"/>
                  </a:cxn>
                  <a:cxn ang="0">
                    <a:pos x="52" y="12"/>
                  </a:cxn>
                  <a:cxn ang="0">
                    <a:pos x="57" y="8"/>
                  </a:cxn>
                  <a:cxn ang="0">
                    <a:pos x="63" y="4"/>
                  </a:cxn>
                  <a:cxn ang="0">
                    <a:pos x="69" y="3"/>
                  </a:cxn>
                  <a:cxn ang="0">
                    <a:pos x="74" y="1"/>
                  </a:cxn>
                  <a:cxn ang="0">
                    <a:pos x="81" y="0"/>
                  </a:cxn>
                  <a:cxn ang="0">
                    <a:pos x="90" y="1"/>
                  </a:cxn>
                  <a:cxn ang="0">
                    <a:pos x="101" y="3"/>
                  </a:cxn>
                  <a:cxn ang="0">
                    <a:pos x="110" y="7"/>
                  </a:cxn>
                  <a:cxn ang="0">
                    <a:pos x="119" y="12"/>
                  </a:cxn>
                  <a:cxn ang="0">
                    <a:pos x="107" y="46"/>
                  </a:cxn>
                  <a:cxn ang="0">
                    <a:pos x="99" y="42"/>
                  </a:cxn>
                  <a:cxn ang="0">
                    <a:pos x="93" y="39"/>
                  </a:cxn>
                  <a:cxn ang="0">
                    <a:pos x="86" y="38"/>
                  </a:cxn>
                  <a:cxn ang="0">
                    <a:pos x="80" y="38"/>
                  </a:cxn>
                  <a:cxn ang="0">
                    <a:pos x="73" y="38"/>
                  </a:cxn>
                  <a:cxn ang="0">
                    <a:pos x="68" y="39"/>
                  </a:cxn>
                  <a:cxn ang="0">
                    <a:pos x="63" y="42"/>
                  </a:cxn>
                  <a:cxn ang="0">
                    <a:pos x="57" y="45"/>
                  </a:cxn>
                  <a:cxn ang="0">
                    <a:pos x="53" y="49"/>
                  </a:cxn>
                  <a:cxn ang="0">
                    <a:pos x="50" y="54"/>
                  </a:cxn>
                  <a:cxn ang="0">
                    <a:pos x="46" y="59"/>
                  </a:cxn>
                  <a:cxn ang="0">
                    <a:pos x="43" y="66"/>
                  </a:cxn>
                  <a:cxn ang="0">
                    <a:pos x="40" y="75"/>
                  </a:cxn>
                  <a:cxn ang="0">
                    <a:pos x="39" y="85"/>
                  </a:cxn>
                  <a:cxn ang="0">
                    <a:pos x="38" y="96"/>
                  </a:cxn>
                  <a:cxn ang="0">
                    <a:pos x="38" y="107"/>
                  </a:cxn>
                  <a:cxn ang="0">
                    <a:pos x="38" y="220"/>
                  </a:cxn>
                  <a:cxn ang="0">
                    <a:pos x="0" y="220"/>
                  </a:cxn>
                </a:cxnLst>
                <a:rect l="0" t="0" r="r" b="b"/>
                <a:pathLst>
                  <a:path w="119" h="220">
                    <a:moveTo>
                      <a:pt x="0" y="220"/>
                    </a:moveTo>
                    <a:lnTo>
                      <a:pt x="0" y="5"/>
                    </a:lnTo>
                    <a:lnTo>
                      <a:pt x="34" y="5"/>
                    </a:lnTo>
                    <a:lnTo>
                      <a:pt x="34" y="38"/>
                    </a:lnTo>
                    <a:lnTo>
                      <a:pt x="40" y="28"/>
                    </a:lnTo>
                    <a:lnTo>
                      <a:pt x="46" y="18"/>
                    </a:lnTo>
                    <a:lnTo>
                      <a:pt x="52" y="12"/>
                    </a:lnTo>
                    <a:lnTo>
                      <a:pt x="57" y="8"/>
                    </a:lnTo>
                    <a:lnTo>
                      <a:pt x="63" y="4"/>
                    </a:lnTo>
                    <a:lnTo>
                      <a:pt x="69" y="3"/>
                    </a:lnTo>
                    <a:lnTo>
                      <a:pt x="74" y="1"/>
                    </a:lnTo>
                    <a:lnTo>
                      <a:pt x="81" y="0"/>
                    </a:lnTo>
                    <a:lnTo>
                      <a:pt x="90" y="1"/>
                    </a:lnTo>
                    <a:lnTo>
                      <a:pt x="101" y="3"/>
                    </a:lnTo>
                    <a:lnTo>
                      <a:pt x="110" y="7"/>
                    </a:lnTo>
                    <a:lnTo>
                      <a:pt x="119" y="12"/>
                    </a:lnTo>
                    <a:lnTo>
                      <a:pt x="107" y="46"/>
                    </a:lnTo>
                    <a:lnTo>
                      <a:pt x="99" y="42"/>
                    </a:lnTo>
                    <a:lnTo>
                      <a:pt x="93" y="39"/>
                    </a:lnTo>
                    <a:lnTo>
                      <a:pt x="86" y="38"/>
                    </a:lnTo>
                    <a:lnTo>
                      <a:pt x="80" y="38"/>
                    </a:lnTo>
                    <a:lnTo>
                      <a:pt x="73" y="38"/>
                    </a:lnTo>
                    <a:lnTo>
                      <a:pt x="68" y="39"/>
                    </a:lnTo>
                    <a:lnTo>
                      <a:pt x="63" y="42"/>
                    </a:lnTo>
                    <a:lnTo>
                      <a:pt x="57" y="45"/>
                    </a:lnTo>
                    <a:lnTo>
                      <a:pt x="53" y="49"/>
                    </a:lnTo>
                    <a:lnTo>
                      <a:pt x="50" y="54"/>
                    </a:lnTo>
                    <a:lnTo>
                      <a:pt x="46" y="59"/>
                    </a:lnTo>
                    <a:lnTo>
                      <a:pt x="43" y="66"/>
                    </a:lnTo>
                    <a:lnTo>
                      <a:pt x="40" y="75"/>
                    </a:lnTo>
                    <a:lnTo>
                      <a:pt x="39" y="85"/>
                    </a:lnTo>
                    <a:lnTo>
                      <a:pt x="38" y="96"/>
                    </a:lnTo>
                    <a:lnTo>
                      <a:pt x="38" y="107"/>
                    </a:lnTo>
                    <a:lnTo>
                      <a:pt x="38" y="220"/>
                    </a:lnTo>
                    <a:lnTo>
                      <a:pt x="0" y="22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33" name="Freeform 861"/>
              <p:cNvSpPr>
                <a:spLocks noEditPoints="1"/>
              </p:cNvSpPr>
              <p:nvPr/>
            </p:nvSpPr>
            <p:spPr bwMode="auto">
              <a:xfrm>
                <a:off x="5283" y="3100"/>
                <a:ext cx="52" cy="56"/>
              </a:xfrm>
              <a:custGeom>
                <a:avLst/>
                <a:gdLst/>
                <a:ahLst/>
                <a:cxnLst>
                  <a:cxn ang="0">
                    <a:pos x="0" y="98"/>
                  </a:cxn>
                  <a:cxn ang="0">
                    <a:pos x="4" y="72"/>
                  </a:cxn>
                  <a:cxn ang="0">
                    <a:pos x="13" y="50"/>
                  </a:cxn>
                  <a:cxn ang="0">
                    <a:pos x="26" y="32"/>
                  </a:cxn>
                  <a:cxn ang="0">
                    <a:pos x="41" y="18"/>
                  </a:cxn>
                  <a:cxn ang="0">
                    <a:pos x="56" y="9"/>
                  </a:cxn>
                  <a:cxn ang="0">
                    <a:pos x="73" y="4"/>
                  </a:cxn>
                  <a:cxn ang="0">
                    <a:pos x="93" y="0"/>
                  </a:cxn>
                  <a:cxn ang="0">
                    <a:pos x="114" y="1"/>
                  </a:cxn>
                  <a:cxn ang="0">
                    <a:pos x="135" y="4"/>
                  </a:cxn>
                  <a:cxn ang="0">
                    <a:pos x="153" y="12"/>
                  </a:cxn>
                  <a:cxn ang="0">
                    <a:pos x="169" y="22"/>
                  </a:cxn>
                  <a:cxn ang="0">
                    <a:pos x="183" y="37"/>
                  </a:cxn>
                  <a:cxn ang="0">
                    <a:pos x="194" y="54"/>
                  </a:cxn>
                  <a:cxn ang="0">
                    <a:pos x="201" y="75"/>
                  </a:cxn>
                  <a:cxn ang="0">
                    <a:pos x="205" y="97"/>
                  </a:cxn>
                  <a:cxn ang="0">
                    <a:pos x="204" y="128"/>
                  </a:cxn>
                  <a:cxn ang="0">
                    <a:pos x="199" y="161"/>
                  </a:cxn>
                  <a:cxn ang="0">
                    <a:pos x="186" y="186"/>
                  </a:cxn>
                  <a:cxn ang="0">
                    <a:pos x="167" y="204"/>
                  </a:cxn>
                  <a:cxn ang="0">
                    <a:pos x="144" y="217"/>
                  </a:cxn>
                  <a:cxn ang="0">
                    <a:pos x="116" y="224"/>
                  </a:cxn>
                  <a:cxn ang="0">
                    <a:pos x="92" y="224"/>
                  </a:cxn>
                  <a:cxn ang="0">
                    <a:pos x="71" y="220"/>
                  </a:cxn>
                  <a:cxn ang="0">
                    <a:pos x="52" y="213"/>
                  </a:cxn>
                  <a:cxn ang="0">
                    <a:pos x="35" y="202"/>
                  </a:cxn>
                  <a:cxn ang="0">
                    <a:pos x="21" y="187"/>
                  </a:cxn>
                  <a:cxn ang="0">
                    <a:pos x="10" y="170"/>
                  </a:cxn>
                  <a:cxn ang="0">
                    <a:pos x="4" y="149"/>
                  </a:cxn>
                  <a:cxn ang="0">
                    <a:pos x="0" y="126"/>
                  </a:cxn>
                  <a:cxn ang="0">
                    <a:pos x="38" y="113"/>
                  </a:cxn>
                  <a:cxn ang="0">
                    <a:pos x="39" y="132"/>
                  </a:cxn>
                  <a:cxn ang="0">
                    <a:pos x="43" y="148"/>
                  </a:cxn>
                  <a:cxn ang="0">
                    <a:pos x="48" y="162"/>
                  </a:cxn>
                  <a:cxn ang="0">
                    <a:pos x="56" y="174"/>
                  </a:cxn>
                  <a:cxn ang="0">
                    <a:pos x="67" y="183"/>
                  </a:cxn>
                  <a:cxn ang="0">
                    <a:pos x="77" y="190"/>
                  </a:cxn>
                  <a:cxn ang="0">
                    <a:pos x="89" y="194"/>
                  </a:cxn>
                  <a:cxn ang="0">
                    <a:pos x="102" y="195"/>
                  </a:cxn>
                  <a:cxn ang="0">
                    <a:pos x="116" y="194"/>
                  </a:cxn>
                  <a:cxn ang="0">
                    <a:pos x="128" y="190"/>
                  </a:cxn>
                  <a:cxn ang="0">
                    <a:pos x="139" y="183"/>
                  </a:cxn>
                  <a:cxn ang="0">
                    <a:pos x="149" y="174"/>
                  </a:cxn>
                  <a:cxn ang="0">
                    <a:pos x="157" y="162"/>
                  </a:cxn>
                  <a:cxn ang="0">
                    <a:pos x="162" y="148"/>
                  </a:cxn>
                  <a:cxn ang="0">
                    <a:pos x="167" y="111"/>
                  </a:cxn>
                  <a:cxn ang="0">
                    <a:pos x="162" y="76"/>
                  </a:cxn>
                  <a:cxn ang="0">
                    <a:pos x="157" y="63"/>
                  </a:cxn>
                  <a:cxn ang="0">
                    <a:pos x="149" y="51"/>
                  </a:cxn>
                  <a:cxn ang="0">
                    <a:pos x="139" y="42"/>
                  </a:cxn>
                  <a:cxn ang="0">
                    <a:pos x="128" y="35"/>
                  </a:cxn>
                  <a:cxn ang="0">
                    <a:pos x="116" y="32"/>
                  </a:cxn>
                  <a:cxn ang="0">
                    <a:pos x="102" y="30"/>
                  </a:cxn>
                  <a:cxn ang="0">
                    <a:pos x="89" y="32"/>
                  </a:cxn>
                  <a:cxn ang="0">
                    <a:pos x="77" y="35"/>
                  </a:cxn>
                  <a:cxn ang="0">
                    <a:pos x="67" y="42"/>
                  </a:cxn>
                  <a:cxn ang="0">
                    <a:pos x="56" y="51"/>
                  </a:cxn>
                  <a:cxn ang="0">
                    <a:pos x="48" y="63"/>
                  </a:cxn>
                  <a:cxn ang="0">
                    <a:pos x="43" y="76"/>
                  </a:cxn>
                  <a:cxn ang="0">
                    <a:pos x="39" y="93"/>
                  </a:cxn>
                  <a:cxn ang="0">
                    <a:pos x="38" y="113"/>
                  </a:cxn>
                </a:cxnLst>
                <a:rect l="0" t="0" r="r" b="b"/>
                <a:pathLst>
                  <a:path w="205" h="224">
                    <a:moveTo>
                      <a:pt x="0" y="113"/>
                    </a:moveTo>
                    <a:lnTo>
                      <a:pt x="0" y="98"/>
                    </a:lnTo>
                    <a:lnTo>
                      <a:pt x="1" y="84"/>
                    </a:lnTo>
                    <a:lnTo>
                      <a:pt x="4" y="72"/>
                    </a:lnTo>
                    <a:lnTo>
                      <a:pt x="8" y="60"/>
                    </a:lnTo>
                    <a:lnTo>
                      <a:pt x="13" y="50"/>
                    </a:lnTo>
                    <a:lnTo>
                      <a:pt x="18" y="41"/>
                    </a:lnTo>
                    <a:lnTo>
                      <a:pt x="26" y="32"/>
                    </a:lnTo>
                    <a:lnTo>
                      <a:pt x="34" y="24"/>
                    </a:lnTo>
                    <a:lnTo>
                      <a:pt x="41" y="18"/>
                    </a:lnTo>
                    <a:lnTo>
                      <a:pt x="48" y="13"/>
                    </a:lnTo>
                    <a:lnTo>
                      <a:pt x="56" y="9"/>
                    </a:lnTo>
                    <a:lnTo>
                      <a:pt x="65" y="7"/>
                    </a:lnTo>
                    <a:lnTo>
                      <a:pt x="73" y="4"/>
                    </a:lnTo>
                    <a:lnTo>
                      <a:pt x="82" y="1"/>
                    </a:lnTo>
                    <a:lnTo>
                      <a:pt x="93" y="0"/>
                    </a:lnTo>
                    <a:lnTo>
                      <a:pt x="102" y="0"/>
                    </a:lnTo>
                    <a:lnTo>
                      <a:pt x="114" y="1"/>
                    </a:lnTo>
                    <a:lnTo>
                      <a:pt x="124" y="3"/>
                    </a:lnTo>
                    <a:lnTo>
                      <a:pt x="135" y="4"/>
                    </a:lnTo>
                    <a:lnTo>
                      <a:pt x="144" y="8"/>
                    </a:lnTo>
                    <a:lnTo>
                      <a:pt x="153" y="12"/>
                    </a:lnTo>
                    <a:lnTo>
                      <a:pt x="161" y="17"/>
                    </a:lnTo>
                    <a:lnTo>
                      <a:pt x="169" y="22"/>
                    </a:lnTo>
                    <a:lnTo>
                      <a:pt x="177" y="29"/>
                    </a:lnTo>
                    <a:lnTo>
                      <a:pt x="183" y="37"/>
                    </a:lnTo>
                    <a:lnTo>
                      <a:pt x="190" y="45"/>
                    </a:lnTo>
                    <a:lnTo>
                      <a:pt x="194" y="54"/>
                    </a:lnTo>
                    <a:lnTo>
                      <a:pt x="199" y="64"/>
                    </a:lnTo>
                    <a:lnTo>
                      <a:pt x="201" y="75"/>
                    </a:lnTo>
                    <a:lnTo>
                      <a:pt x="204" y="85"/>
                    </a:lnTo>
                    <a:lnTo>
                      <a:pt x="205" y="97"/>
                    </a:lnTo>
                    <a:lnTo>
                      <a:pt x="205" y="109"/>
                    </a:lnTo>
                    <a:lnTo>
                      <a:pt x="204" y="128"/>
                    </a:lnTo>
                    <a:lnTo>
                      <a:pt x="203" y="147"/>
                    </a:lnTo>
                    <a:lnTo>
                      <a:pt x="199" y="161"/>
                    </a:lnTo>
                    <a:lnTo>
                      <a:pt x="192" y="174"/>
                    </a:lnTo>
                    <a:lnTo>
                      <a:pt x="186" y="186"/>
                    </a:lnTo>
                    <a:lnTo>
                      <a:pt x="177" y="195"/>
                    </a:lnTo>
                    <a:lnTo>
                      <a:pt x="167" y="204"/>
                    </a:lnTo>
                    <a:lnTo>
                      <a:pt x="156" y="211"/>
                    </a:lnTo>
                    <a:lnTo>
                      <a:pt x="144" y="217"/>
                    </a:lnTo>
                    <a:lnTo>
                      <a:pt x="131" y="221"/>
                    </a:lnTo>
                    <a:lnTo>
                      <a:pt x="116" y="224"/>
                    </a:lnTo>
                    <a:lnTo>
                      <a:pt x="102" y="224"/>
                    </a:lnTo>
                    <a:lnTo>
                      <a:pt x="92" y="224"/>
                    </a:lnTo>
                    <a:lnTo>
                      <a:pt x="81" y="222"/>
                    </a:lnTo>
                    <a:lnTo>
                      <a:pt x="71" y="220"/>
                    </a:lnTo>
                    <a:lnTo>
                      <a:pt x="61" y="217"/>
                    </a:lnTo>
                    <a:lnTo>
                      <a:pt x="52" y="213"/>
                    </a:lnTo>
                    <a:lnTo>
                      <a:pt x="43" y="208"/>
                    </a:lnTo>
                    <a:lnTo>
                      <a:pt x="35" y="202"/>
                    </a:lnTo>
                    <a:lnTo>
                      <a:pt x="27" y="195"/>
                    </a:lnTo>
                    <a:lnTo>
                      <a:pt x="21" y="187"/>
                    </a:lnTo>
                    <a:lnTo>
                      <a:pt x="16" y="179"/>
                    </a:lnTo>
                    <a:lnTo>
                      <a:pt x="10" y="170"/>
                    </a:lnTo>
                    <a:lnTo>
                      <a:pt x="7" y="160"/>
                    </a:lnTo>
                    <a:lnTo>
                      <a:pt x="4" y="149"/>
                    </a:lnTo>
                    <a:lnTo>
                      <a:pt x="1" y="137"/>
                    </a:lnTo>
                    <a:lnTo>
                      <a:pt x="0" y="126"/>
                    </a:lnTo>
                    <a:lnTo>
                      <a:pt x="0" y="113"/>
                    </a:lnTo>
                    <a:close/>
                    <a:moveTo>
                      <a:pt x="38" y="113"/>
                    </a:moveTo>
                    <a:lnTo>
                      <a:pt x="38" y="122"/>
                    </a:lnTo>
                    <a:lnTo>
                      <a:pt x="39" y="132"/>
                    </a:lnTo>
                    <a:lnTo>
                      <a:pt x="41" y="140"/>
                    </a:lnTo>
                    <a:lnTo>
                      <a:pt x="43" y="148"/>
                    </a:lnTo>
                    <a:lnTo>
                      <a:pt x="44" y="156"/>
                    </a:lnTo>
                    <a:lnTo>
                      <a:pt x="48" y="162"/>
                    </a:lnTo>
                    <a:lnTo>
                      <a:pt x="52" y="169"/>
                    </a:lnTo>
                    <a:lnTo>
                      <a:pt x="56" y="174"/>
                    </a:lnTo>
                    <a:lnTo>
                      <a:pt x="61" y="179"/>
                    </a:lnTo>
                    <a:lnTo>
                      <a:pt x="67" y="183"/>
                    </a:lnTo>
                    <a:lnTo>
                      <a:pt x="72" y="186"/>
                    </a:lnTo>
                    <a:lnTo>
                      <a:pt x="77" y="190"/>
                    </a:lnTo>
                    <a:lnTo>
                      <a:pt x="84" y="191"/>
                    </a:lnTo>
                    <a:lnTo>
                      <a:pt x="89" y="194"/>
                    </a:lnTo>
                    <a:lnTo>
                      <a:pt x="95" y="194"/>
                    </a:lnTo>
                    <a:lnTo>
                      <a:pt x="102" y="195"/>
                    </a:lnTo>
                    <a:lnTo>
                      <a:pt x="110" y="194"/>
                    </a:lnTo>
                    <a:lnTo>
                      <a:pt x="116" y="194"/>
                    </a:lnTo>
                    <a:lnTo>
                      <a:pt x="122" y="191"/>
                    </a:lnTo>
                    <a:lnTo>
                      <a:pt x="128" y="190"/>
                    </a:lnTo>
                    <a:lnTo>
                      <a:pt x="133" y="186"/>
                    </a:lnTo>
                    <a:lnTo>
                      <a:pt x="139" y="183"/>
                    </a:lnTo>
                    <a:lnTo>
                      <a:pt x="144" y="178"/>
                    </a:lnTo>
                    <a:lnTo>
                      <a:pt x="149" y="174"/>
                    </a:lnTo>
                    <a:lnTo>
                      <a:pt x="153" y="169"/>
                    </a:lnTo>
                    <a:lnTo>
                      <a:pt x="157" y="162"/>
                    </a:lnTo>
                    <a:lnTo>
                      <a:pt x="160" y="156"/>
                    </a:lnTo>
                    <a:lnTo>
                      <a:pt x="162" y="148"/>
                    </a:lnTo>
                    <a:lnTo>
                      <a:pt x="166" y="131"/>
                    </a:lnTo>
                    <a:lnTo>
                      <a:pt x="167" y="111"/>
                    </a:lnTo>
                    <a:lnTo>
                      <a:pt x="166" y="93"/>
                    </a:lnTo>
                    <a:lnTo>
                      <a:pt x="162" y="76"/>
                    </a:lnTo>
                    <a:lnTo>
                      <a:pt x="160" y="69"/>
                    </a:lnTo>
                    <a:lnTo>
                      <a:pt x="157" y="63"/>
                    </a:lnTo>
                    <a:lnTo>
                      <a:pt x="153" y="56"/>
                    </a:lnTo>
                    <a:lnTo>
                      <a:pt x="149" y="51"/>
                    </a:lnTo>
                    <a:lnTo>
                      <a:pt x="144" y="46"/>
                    </a:lnTo>
                    <a:lnTo>
                      <a:pt x="139" y="42"/>
                    </a:lnTo>
                    <a:lnTo>
                      <a:pt x="133" y="38"/>
                    </a:lnTo>
                    <a:lnTo>
                      <a:pt x="128" y="35"/>
                    </a:lnTo>
                    <a:lnTo>
                      <a:pt x="122" y="33"/>
                    </a:lnTo>
                    <a:lnTo>
                      <a:pt x="116" y="32"/>
                    </a:lnTo>
                    <a:lnTo>
                      <a:pt x="110" y="30"/>
                    </a:lnTo>
                    <a:lnTo>
                      <a:pt x="102" y="30"/>
                    </a:lnTo>
                    <a:lnTo>
                      <a:pt x="95" y="30"/>
                    </a:lnTo>
                    <a:lnTo>
                      <a:pt x="89" y="32"/>
                    </a:lnTo>
                    <a:lnTo>
                      <a:pt x="84" y="33"/>
                    </a:lnTo>
                    <a:lnTo>
                      <a:pt x="77" y="35"/>
                    </a:lnTo>
                    <a:lnTo>
                      <a:pt x="72" y="38"/>
                    </a:lnTo>
                    <a:lnTo>
                      <a:pt x="67" y="42"/>
                    </a:lnTo>
                    <a:lnTo>
                      <a:pt x="61" y="46"/>
                    </a:lnTo>
                    <a:lnTo>
                      <a:pt x="56" y="51"/>
                    </a:lnTo>
                    <a:lnTo>
                      <a:pt x="52" y="56"/>
                    </a:lnTo>
                    <a:lnTo>
                      <a:pt x="48" y="63"/>
                    </a:lnTo>
                    <a:lnTo>
                      <a:pt x="44" y="69"/>
                    </a:lnTo>
                    <a:lnTo>
                      <a:pt x="43" y="76"/>
                    </a:lnTo>
                    <a:lnTo>
                      <a:pt x="41" y="84"/>
                    </a:lnTo>
                    <a:lnTo>
                      <a:pt x="39" y="93"/>
                    </a:lnTo>
                    <a:lnTo>
                      <a:pt x="38" y="102"/>
                    </a:lnTo>
                    <a:lnTo>
                      <a:pt x="38" y="113"/>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34" name="Rectangle 862"/>
              <p:cNvSpPr>
                <a:spLocks noChangeArrowheads="1"/>
              </p:cNvSpPr>
              <p:nvPr/>
            </p:nvSpPr>
            <p:spPr bwMode="auto">
              <a:xfrm>
                <a:off x="5345" y="3081"/>
                <a:ext cx="10" cy="74"/>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35" name="Freeform 863"/>
              <p:cNvSpPr>
                <a:spLocks/>
              </p:cNvSpPr>
              <p:nvPr/>
            </p:nvSpPr>
            <p:spPr bwMode="auto">
              <a:xfrm>
                <a:off x="4691" y="3079"/>
                <a:ext cx="198" cy="83"/>
              </a:xfrm>
              <a:custGeom>
                <a:avLst/>
                <a:gdLst/>
                <a:ahLst/>
                <a:cxnLst>
                  <a:cxn ang="0">
                    <a:pos x="663" y="0"/>
                  </a:cxn>
                  <a:cxn ang="0">
                    <a:pos x="688" y="3"/>
                  </a:cxn>
                  <a:cxn ang="0">
                    <a:pos x="711" y="11"/>
                  </a:cxn>
                  <a:cxn ang="0">
                    <a:pos x="732" y="22"/>
                  </a:cxn>
                  <a:cxn ang="0">
                    <a:pos x="752" y="38"/>
                  </a:cxn>
                  <a:cxn ang="0">
                    <a:pos x="766" y="56"/>
                  </a:cxn>
                  <a:cxn ang="0">
                    <a:pos x="778" y="77"/>
                  </a:cxn>
                  <a:cxn ang="0">
                    <a:pos x="786" y="101"/>
                  </a:cxn>
                  <a:cxn ang="0">
                    <a:pos x="788" y="127"/>
                  </a:cxn>
                  <a:cxn ang="0">
                    <a:pos x="787" y="222"/>
                  </a:cxn>
                  <a:cxn ang="0">
                    <a:pos x="783" y="247"/>
                  </a:cxn>
                  <a:cxn ang="0">
                    <a:pos x="773" y="270"/>
                  </a:cxn>
                  <a:cxn ang="0">
                    <a:pos x="759" y="289"/>
                  </a:cxn>
                  <a:cxn ang="0">
                    <a:pos x="742" y="306"/>
                  </a:cxn>
                  <a:cxn ang="0">
                    <a:pos x="722" y="321"/>
                  </a:cxn>
                  <a:cxn ang="0">
                    <a:pos x="699" y="330"/>
                  </a:cxn>
                  <a:cxn ang="0">
                    <a:pos x="676" y="335"/>
                  </a:cxn>
                  <a:cxn ang="0">
                    <a:pos x="125" y="335"/>
                  </a:cxn>
                  <a:cxn ang="0">
                    <a:pos x="99" y="332"/>
                  </a:cxn>
                  <a:cxn ang="0">
                    <a:pos x="75" y="326"/>
                  </a:cxn>
                  <a:cxn ang="0">
                    <a:pos x="54" y="314"/>
                  </a:cxn>
                  <a:cxn ang="0">
                    <a:pos x="36" y="298"/>
                  </a:cxn>
                  <a:cxn ang="0">
                    <a:pos x="20" y="280"/>
                  </a:cxn>
                  <a:cxn ang="0">
                    <a:pos x="9" y="259"/>
                  </a:cxn>
                  <a:cxn ang="0">
                    <a:pos x="2" y="236"/>
                  </a:cxn>
                  <a:cxn ang="0">
                    <a:pos x="0" y="209"/>
                  </a:cxn>
                  <a:cxn ang="0">
                    <a:pos x="0" y="114"/>
                  </a:cxn>
                  <a:cxn ang="0">
                    <a:pos x="5" y="89"/>
                  </a:cxn>
                  <a:cxn ang="0">
                    <a:pos x="14" y="67"/>
                  </a:cxn>
                  <a:cxn ang="0">
                    <a:pos x="28" y="47"/>
                  </a:cxn>
                  <a:cxn ang="0">
                    <a:pos x="45" y="29"/>
                  </a:cxn>
                  <a:cxn ang="0">
                    <a:pos x="65" y="16"/>
                  </a:cxn>
                  <a:cxn ang="0">
                    <a:pos x="87" y="7"/>
                  </a:cxn>
                  <a:cxn ang="0">
                    <a:pos x="112" y="1"/>
                  </a:cxn>
                </a:cxnLst>
                <a:rect l="0" t="0" r="r" b="b"/>
                <a:pathLst>
                  <a:path w="788" h="335">
                    <a:moveTo>
                      <a:pt x="125" y="0"/>
                    </a:moveTo>
                    <a:lnTo>
                      <a:pt x="663" y="0"/>
                    </a:lnTo>
                    <a:lnTo>
                      <a:pt x="676" y="1"/>
                    </a:lnTo>
                    <a:lnTo>
                      <a:pt x="688" y="3"/>
                    </a:lnTo>
                    <a:lnTo>
                      <a:pt x="699" y="7"/>
                    </a:lnTo>
                    <a:lnTo>
                      <a:pt x="711" y="11"/>
                    </a:lnTo>
                    <a:lnTo>
                      <a:pt x="722" y="16"/>
                    </a:lnTo>
                    <a:lnTo>
                      <a:pt x="732" y="22"/>
                    </a:lnTo>
                    <a:lnTo>
                      <a:pt x="742" y="29"/>
                    </a:lnTo>
                    <a:lnTo>
                      <a:pt x="752" y="38"/>
                    </a:lnTo>
                    <a:lnTo>
                      <a:pt x="759" y="47"/>
                    </a:lnTo>
                    <a:lnTo>
                      <a:pt x="766" y="56"/>
                    </a:lnTo>
                    <a:lnTo>
                      <a:pt x="773" y="67"/>
                    </a:lnTo>
                    <a:lnTo>
                      <a:pt x="778" y="77"/>
                    </a:lnTo>
                    <a:lnTo>
                      <a:pt x="783" y="89"/>
                    </a:lnTo>
                    <a:lnTo>
                      <a:pt x="786" y="101"/>
                    </a:lnTo>
                    <a:lnTo>
                      <a:pt x="787" y="114"/>
                    </a:lnTo>
                    <a:lnTo>
                      <a:pt x="788" y="127"/>
                    </a:lnTo>
                    <a:lnTo>
                      <a:pt x="788" y="209"/>
                    </a:lnTo>
                    <a:lnTo>
                      <a:pt x="787" y="222"/>
                    </a:lnTo>
                    <a:lnTo>
                      <a:pt x="786" y="236"/>
                    </a:lnTo>
                    <a:lnTo>
                      <a:pt x="783" y="247"/>
                    </a:lnTo>
                    <a:lnTo>
                      <a:pt x="778" y="259"/>
                    </a:lnTo>
                    <a:lnTo>
                      <a:pt x="773" y="270"/>
                    </a:lnTo>
                    <a:lnTo>
                      <a:pt x="766" y="280"/>
                    </a:lnTo>
                    <a:lnTo>
                      <a:pt x="759" y="289"/>
                    </a:lnTo>
                    <a:lnTo>
                      <a:pt x="752" y="298"/>
                    </a:lnTo>
                    <a:lnTo>
                      <a:pt x="742" y="306"/>
                    </a:lnTo>
                    <a:lnTo>
                      <a:pt x="732" y="314"/>
                    </a:lnTo>
                    <a:lnTo>
                      <a:pt x="722" y="321"/>
                    </a:lnTo>
                    <a:lnTo>
                      <a:pt x="711" y="326"/>
                    </a:lnTo>
                    <a:lnTo>
                      <a:pt x="699" y="330"/>
                    </a:lnTo>
                    <a:lnTo>
                      <a:pt x="688" y="332"/>
                    </a:lnTo>
                    <a:lnTo>
                      <a:pt x="676" y="335"/>
                    </a:lnTo>
                    <a:lnTo>
                      <a:pt x="663" y="335"/>
                    </a:lnTo>
                    <a:lnTo>
                      <a:pt x="125" y="335"/>
                    </a:lnTo>
                    <a:lnTo>
                      <a:pt x="112" y="335"/>
                    </a:lnTo>
                    <a:lnTo>
                      <a:pt x="99" y="332"/>
                    </a:lnTo>
                    <a:lnTo>
                      <a:pt x="87" y="330"/>
                    </a:lnTo>
                    <a:lnTo>
                      <a:pt x="75" y="326"/>
                    </a:lnTo>
                    <a:lnTo>
                      <a:pt x="65" y="321"/>
                    </a:lnTo>
                    <a:lnTo>
                      <a:pt x="54" y="314"/>
                    </a:lnTo>
                    <a:lnTo>
                      <a:pt x="45" y="306"/>
                    </a:lnTo>
                    <a:lnTo>
                      <a:pt x="36" y="298"/>
                    </a:lnTo>
                    <a:lnTo>
                      <a:pt x="28" y="289"/>
                    </a:lnTo>
                    <a:lnTo>
                      <a:pt x="20" y="280"/>
                    </a:lnTo>
                    <a:lnTo>
                      <a:pt x="14" y="270"/>
                    </a:lnTo>
                    <a:lnTo>
                      <a:pt x="9" y="259"/>
                    </a:lnTo>
                    <a:lnTo>
                      <a:pt x="5" y="247"/>
                    </a:lnTo>
                    <a:lnTo>
                      <a:pt x="2" y="236"/>
                    </a:lnTo>
                    <a:lnTo>
                      <a:pt x="0" y="222"/>
                    </a:lnTo>
                    <a:lnTo>
                      <a:pt x="0" y="209"/>
                    </a:lnTo>
                    <a:lnTo>
                      <a:pt x="0" y="127"/>
                    </a:lnTo>
                    <a:lnTo>
                      <a:pt x="0" y="114"/>
                    </a:lnTo>
                    <a:lnTo>
                      <a:pt x="2" y="101"/>
                    </a:lnTo>
                    <a:lnTo>
                      <a:pt x="5" y="89"/>
                    </a:lnTo>
                    <a:lnTo>
                      <a:pt x="9" y="77"/>
                    </a:lnTo>
                    <a:lnTo>
                      <a:pt x="14" y="67"/>
                    </a:lnTo>
                    <a:lnTo>
                      <a:pt x="20" y="56"/>
                    </a:lnTo>
                    <a:lnTo>
                      <a:pt x="28" y="47"/>
                    </a:lnTo>
                    <a:lnTo>
                      <a:pt x="36" y="38"/>
                    </a:lnTo>
                    <a:lnTo>
                      <a:pt x="45" y="29"/>
                    </a:lnTo>
                    <a:lnTo>
                      <a:pt x="54" y="22"/>
                    </a:lnTo>
                    <a:lnTo>
                      <a:pt x="65" y="16"/>
                    </a:lnTo>
                    <a:lnTo>
                      <a:pt x="75" y="11"/>
                    </a:lnTo>
                    <a:lnTo>
                      <a:pt x="87" y="7"/>
                    </a:lnTo>
                    <a:lnTo>
                      <a:pt x="99" y="3"/>
                    </a:lnTo>
                    <a:lnTo>
                      <a:pt x="112" y="1"/>
                    </a:lnTo>
                    <a:lnTo>
                      <a:pt x="125" y="0"/>
                    </a:lnTo>
                    <a:close/>
                  </a:path>
                </a:pathLst>
              </a:custGeom>
              <a:solidFill>
                <a:srgbClr val="00923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36" name="Freeform 864"/>
              <p:cNvSpPr>
                <a:spLocks/>
              </p:cNvSpPr>
              <p:nvPr/>
            </p:nvSpPr>
            <p:spPr bwMode="auto">
              <a:xfrm>
                <a:off x="4691" y="3079"/>
                <a:ext cx="198" cy="83"/>
              </a:xfrm>
              <a:custGeom>
                <a:avLst/>
                <a:gdLst/>
                <a:ahLst/>
                <a:cxnLst>
                  <a:cxn ang="0">
                    <a:pos x="663" y="0"/>
                  </a:cxn>
                  <a:cxn ang="0">
                    <a:pos x="688" y="3"/>
                  </a:cxn>
                  <a:cxn ang="0">
                    <a:pos x="711" y="11"/>
                  </a:cxn>
                  <a:cxn ang="0">
                    <a:pos x="732" y="22"/>
                  </a:cxn>
                  <a:cxn ang="0">
                    <a:pos x="752" y="38"/>
                  </a:cxn>
                  <a:cxn ang="0">
                    <a:pos x="766" y="56"/>
                  </a:cxn>
                  <a:cxn ang="0">
                    <a:pos x="778" y="77"/>
                  </a:cxn>
                  <a:cxn ang="0">
                    <a:pos x="786" y="101"/>
                  </a:cxn>
                  <a:cxn ang="0">
                    <a:pos x="788" y="127"/>
                  </a:cxn>
                  <a:cxn ang="0">
                    <a:pos x="787" y="222"/>
                  </a:cxn>
                  <a:cxn ang="0">
                    <a:pos x="783" y="247"/>
                  </a:cxn>
                  <a:cxn ang="0">
                    <a:pos x="773" y="270"/>
                  </a:cxn>
                  <a:cxn ang="0">
                    <a:pos x="759" y="289"/>
                  </a:cxn>
                  <a:cxn ang="0">
                    <a:pos x="742" y="306"/>
                  </a:cxn>
                  <a:cxn ang="0">
                    <a:pos x="722" y="321"/>
                  </a:cxn>
                  <a:cxn ang="0">
                    <a:pos x="699" y="330"/>
                  </a:cxn>
                  <a:cxn ang="0">
                    <a:pos x="676" y="335"/>
                  </a:cxn>
                  <a:cxn ang="0">
                    <a:pos x="125" y="335"/>
                  </a:cxn>
                  <a:cxn ang="0">
                    <a:pos x="99" y="332"/>
                  </a:cxn>
                  <a:cxn ang="0">
                    <a:pos x="75" y="326"/>
                  </a:cxn>
                  <a:cxn ang="0">
                    <a:pos x="54" y="314"/>
                  </a:cxn>
                  <a:cxn ang="0">
                    <a:pos x="36" y="298"/>
                  </a:cxn>
                  <a:cxn ang="0">
                    <a:pos x="20" y="280"/>
                  </a:cxn>
                  <a:cxn ang="0">
                    <a:pos x="9" y="259"/>
                  </a:cxn>
                  <a:cxn ang="0">
                    <a:pos x="2" y="236"/>
                  </a:cxn>
                  <a:cxn ang="0">
                    <a:pos x="0" y="209"/>
                  </a:cxn>
                  <a:cxn ang="0">
                    <a:pos x="0" y="114"/>
                  </a:cxn>
                  <a:cxn ang="0">
                    <a:pos x="5" y="89"/>
                  </a:cxn>
                  <a:cxn ang="0">
                    <a:pos x="14" y="67"/>
                  </a:cxn>
                  <a:cxn ang="0">
                    <a:pos x="28" y="47"/>
                  </a:cxn>
                  <a:cxn ang="0">
                    <a:pos x="45" y="29"/>
                  </a:cxn>
                  <a:cxn ang="0">
                    <a:pos x="65" y="16"/>
                  </a:cxn>
                  <a:cxn ang="0">
                    <a:pos x="87" y="7"/>
                  </a:cxn>
                  <a:cxn ang="0">
                    <a:pos x="112" y="1"/>
                  </a:cxn>
                </a:cxnLst>
                <a:rect l="0" t="0" r="r" b="b"/>
                <a:pathLst>
                  <a:path w="788" h="335">
                    <a:moveTo>
                      <a:pt x="125" y="0"/>
                    </a:moveTo>
                    <a:lnTo>
                      <a:pt x="663" y="0"/>
                    </a:lnTo>
                    <a:lnTo>
                      <a:pt x="676" y="1"/>
                    </a:lnTo>
                    <a:lnTo>
                      <a:pt x="688" y="3"/>
                    </a:lnTo>
                    <a:lnTo>
                      <a:pt x="699" y="7"/>
                    </a:lnTo>
                    <a:lnTo>
                      <a:pt x="711" y="11"/>
                    </a:lnTo>
                    <a:lnTo>
                      <a:pt x="722" y="16"/>
                    </a:lnTo>
                    <a:lnTo>
                      <a:pt x="732" y="22"/>
                    </a:lnTo>
                    <a:lnTo>
                      <a:pt x="742" y="29"/>
                    </a:lnTo>
                    <a:lnTo>
                      <a:pt x="752" y="38"/>
                    </a:lnTo>
                    <a:lnTo>
                      <a:pt x="759" y="47"/>
                    </a:lnTo>
                    <a:lnTo>
                      <a:pt x="766" y="56"/>
                    </a:lnTo>
                    <a:lnTo>
                      <a:pt x="773" y="67"/>
                    </a:lnTo>
                    <a:lnTo>
                      <a:pt x="778" y="77"/>
                    </a:lnTo>
                    <a:lnTo>
                      <a:pt x="783" y="89"/>
                    </a:lnTo>
                    <a:lnTo>
                      <a:pt x="786" y="101"/>
                    </a:lnTo>
                    <a:lnTo>
                      <a:pt x="787" y="114"/>
                    </a:lnTo>
                    <a:lnTo>
                      <a:pt x="788" y="127"/>
                    </a:lnTo>
                    <a:lnTo>
                      <a:pt x="788" y="209"/>
                    </a:lnTo>
                    <a:lnTo>
                      <a:pt x="787" y="222"/>
                    </a:lnTo>
                    <a:lnTo>
                      <a:pt x="786" y="236"/>
                    </a:lnTo>
                    <a:lnTo>
                      <a:pt x="783" y="247"/>
                    </a:lnTo>
                    <a:lnTo>
                      <a:pt x="778" y="259"/>
                    </a:lnTo>
                    <a:lnTo>
                      <a:pt x="773" y="270"/>
                    </a:lnTo>
                    <a:lnTo>
                      <a:pt x="766" y="280"/>
                    </a:lnTo>
                    <a:lnTo>
                      <a:pt x="759" y="289"/>
                    </a:lnTo>
                    <a:lnTo>
                      <a:pt x="752" y="298"/>
                    </a:lnTo>
                    <a:lnTo>
                      <a:pt x="742" y="306"/>
                    </a:lnTo>
                    <a:lnTo>
                      <a:pt x="732" y="314"/>
                    </a:lnTo>
                    <a:lnTo>
                      <a:pt x="722" y="321"/>
                    </a:lnTo>
                    <a:lnTo>
                      <a:pt x="711" y="326"/>
                    </a:lnTo>
                    <a:lnTo>
                      <a:pt x="699" y="330"/>
                    </a:lnTo>
                    <a:lnTo>
                      <a:pt x="688" y="332"/>
                    </a:lnTo>
                    <a:lnTo>
                      <a:pt x="676" y="335"/>
                    </a:lnTo>
                    <a:lnTo>
                      <a:pt x="663" y="335"/>
                    </a:lnTo>
                    <a:lnTo>
                      <a:pt x="125" y="335"/>
                    </a:lnTo>
                    <a:lnTo>
                      <a:pt x="112" y="335"/>
                    </a:lnTo>
                    <a:lnTo>
                      <a:pt x="99" y="332"/>
                    </a:lnTo>
                    <a:lnTo>
                      <a:pt x="87" y="330"/>
                    </a:lnTo>
                    <a:lnTo>
                      <a:pt x="75" y="326"/>
                    </a:lnTo>
                    <a:lnTo>
                      <a:pt x="65" y="321"/>
                    </a:lnTo>
                    <a:lnTo>
                      <a:pt x="54" y="314"/>
                    </a:lnTo>
                    <a:lnTo>
                      <a:pt x="45" y="306"/>
                    </a:lnTo>
                    <a:lnTo>
                      <a:pt x="36" y="298"/>
                    </a:lnTo>
                    <a:lnTo>
                      <a:pt x="28" y="289"/>
                    </a:lnTo>
                    <a:lnTo>
                      <a:pt x="20" y="280"/>
                    </a:lnTo>
                    <a:lnTo>
                      <a:pt x="14" y="270"/>
                    </a:lnTo>
                    <a:lnTo>
                      <a:pt x="9" y="259"/>
                    </a:lnTo>
                    <a:lnTo>
                      <a:pt x="5" y="247"/>
                    </a:lnTo>
                    <a:lnTo>
                      <a:pt x="2" y="236"/>
                    </a:lnTo>
                    <a:lnTo>
                      <a:pt x="0" y="222"/>
                    </a:lnTo>
                    <a:lnTo>
                      <a:pt x="0" y="209"/>
                    </a:lnTo>
                    <a:lnTo>
                      <a:pt x="0" y="127"/>
                    </a:lnTo>
                    <a:lnTo>
                      <a:pt x="0" y="114"/>
                    </a:lnTo>
                    <a:lnTo>
                      <a:pt x="2" y="101"/>
                    </a:lnTo>
                    <a:lnTo>
                      <a:pt x="5" y="89"/>
                    </a:lnTo>
                    <a:lnTo>
                      <a:pt x="9" y="77"/>
                    </a:lnTo>
                    <a:lnTo>
                      <a:pt x="14" y="67"/>
                    </a:lnTo>
                    <a:lnTo>
                      <a:pt x="20" y="56"/>
                    </a:lnTo>
                    <a:lnTo>
                      <a:pt x="28" y="47"/>
                    </a:lnTo>
                    <a:lnTo>
                      <a:pt x="36" y="38"/>
                    </a:lnTo>
                    <a:lnTo>
                      <a:pt x="45" y="29"/>
                    </a:lnTo>
                    <a:lnTo>
                      <a:pt x="54" y="22"/>
                    </a:lnTo>
                    <a:lnTo>
                      <a:pt x="65" y="16"/>
                    </a:lnTo>
                    <a:lnTo>
                      <a:pt x="75" y="11"/>
                    </a:lnTo>
                    <a:lnTo>
                      <a:pt x="87" y="7"/>
                    </a:lnTo>
                    <a:lnTo>
                      <a:pt x="99" y="3"/>
                    </a:lnTo>
                    <a:lnTo>
                      <a:pt x="112" y="1"/>
                    </a:lnTo>
                    <a:lnTo>
                      <a:pt x="125"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37" name="Freeform 865"/>
              <p:cNvSpPr>
                <a:spLocks/>
              </p:cNvSpPr>
              <p:nvPr/>
            </p:nvSpPr>
            <p:spPr bwMode="auto">
              <a:xfrm>
                <a:off x="4691" y="2974"/>
                <a:ext cx="198" cy="84"/>
              </a:xfrm>
              <a:custGeom>
                <a:avLst/>
                <a:gdLst/>
                <a:ahLst/>
                <a:cxnLst>
                  <a:cxn ang="0">
                    <a:pos x="663" y="0"/>
                  </a:cxn>
                  <a:cxn ang="0">
                    <a:pos x="688" y="3"/>
                  </a:cxn>
                  <a:cxn ang="0">
                    <a:pos x="711" y="9"/>
                  </a:cxn>
                  <a:cxn ang="0">
                    <a:pos x="732" y="21"/>
                  </a:cxn>
                  <a:cxn ang="0">
                    <a:pos x="752" y="37"/>
                  </a:cxn>
                  <a:cxn ang="0">
                    <a:pos x="766" y="55"/>
                  </a:cxn>
                  <a:cxn ang="0">
                    <a:pos x="778" y="76"/>
                  </a:cxn>
                  <a:cxn ang="0">
                    <a:pos x="786" y="100"/>
                  </a:cxn>
                  <a:cxn ang="0">
                    <a:pos x="788" y="126"/>
                  </a:cxn>
                  <a:cxn ang="0">
                    <a:pos x="787" y="221"/>
                  </a:cxn>
                  <a:cxn ang="0">
                    <a:pos x="783" y="246"/>
                  </a:cxn>
                  <a:cxn ang="0">
                    <a:pos x="773" y="268"/>
                  </a:cxn>
                  <a:cxn ang="0">
                    <a:pos x="759" y="289"/>
                  </a:cxn>
                  <a:cxn ang="0">
                    <a:pos x="742" y="306"/>
                  </a:cxn>
                  <a:cxn ang="0">
                    <a:pos x="722" y="319"/>
                  </a:cxn>
                  <a:cxn ang="0">
                    <a:pos x="699" y="329"/>
                  </a:cxn>
                  <a:cxn ang="0">
                    <a:pos x="676" y="334"/>
                  </a:cxn>
                  <a:cxn ang="0">
                    <a:pos x="125" y="335"/>
                  </a:cxn>
                  <a:cxn ang="0">
                    <a:pos x="99" y="332"/>
                  </a:cxn>
                  <a:cxn ang="0">
                    <a:pos x="75" y="325"/>
                  </a:cxn>
                  <a:cxn ang="0">
                    <a:pos x="54" y="313"/>
                  </a:cxn>
                  <a:cxn ang="0">
                    <a:pos x="36" y="297"/>
                  </a:cxn>
                  <a:cxn ang="0">
                    <a:pos x="20" y="279"/>
                  </a:cxn>
                  <a:cxn ang="0">
                    <a:pos x="9" y="258"/>
                  </a:cxn>
                  <a:cxn ang="0">
                    <a:pos x="2" y="234"/>
                  </a:cxn>
                  <a:cxn ang="0">
                    <a:pos x="0" y="210"/>
                  </a:cxn>
                  <a:cxn ang="0">
                    <a:pos x="0" y="113"/>
                  </a:cxn>
                  <a:cxn ang="0">
                    <a:pos x="5" y="88"/>
                  </a:cxn>
                  <a:cxn ang="0">
                    <a:pos x="14" y="66"/>
                  </a:cxn>
                  <a:cxn ang="0">
                    <a:pos x="28" y="46"/>
                  </a:cxn>
                  <a:cxn ang="0">
                    <a:pos x="45" y="29"/>
                  </a:cxn>
                  <a:cxn ang="0">
                    <a:pos x="65" y="15"/>
                  </a:cxn>
                  <a:cxn ang="0">
                    <a:pos x="87" y="6"/>
                  </a:cxn>
                  <a:cxn ang="0">
                    <a:pos x="112" y="0"/>
                  </a:cxn>
                </a:cxnLst>
                <a:rect l="0" t="0" r="r" b="b"/>
                <a:pathLst>
                  <a:path w="788" h="335">
                    <a:moveTo>
                      <a:pt x="125" y="0"/>
                    </a:moveTo>
                    <a:lnTo>
                      <a:pt x="663" y="0"/>
                    </a:lnTo>
                    <a:lnTo>
                      <a:pt x="676" y="0"/>
                    </a:lnTo>
                    <a:lnTo>
                      <a:pt x="688" y="3"/>
                    </a:lnTo>
                    <a:lnTo>
                      <a:pt x="699" y="6"/>
                    </a:lnTo>
                    <a:lnTo>
                      <a:pt x="711" y="9"/>
                    </a:lnTo>
                    <a:lnTo>
                      <a:pt x="722" y="15"/>
                    </a:lnTo>
                    <a:lnTo>
                      <a:pt x="732" y="21"/>
                    </a:lnTo>
                    <a:lnTo>
                      <a:pt x="742" y="29"/>
                    </a:lnTo>
                    <a:lnTo>
                      <a:pt x="752" y="37"/>
                    </a:lnTo>
                    <a:lnTo>
                      <a:pt x="759" y="46"/>
                    </a:lnTo>
                    <a:lnTo>
                      <a:pt x="766" y="55"/>
                    </a:lnTo>
                    <a:lnTo>
                      <a:pt x="773" y="66"/>
                    </a:lnTo>
                    <a:lnTo>
                      <a:pt x="778" y="76"/>
                    </a:lnTo>
                    <a:lnTo>
                      <a:pt x="783" y="88"/>
                    </a:lnTo>
                    <a:lnTo>
                      <a:pt x="786" y="100"/>
                    </a:lnTo>
                    <a:lnTo>
                      <a:pt x="787" y="113"/>
                    </a:lnTo>
                    <a:lnTo>
                      <a:pt x="788" y="126"/>
                    </a:lnTo>
                    <a:lnTo>
                      <a:pt x="788" y="210"/>
                    </a:lnTo>
                    <a:lnTo>
                      <a:pt x="787" y="221"/>
                    </a:lnTo>
                    <a:lnTo>
                      <a:pt x="786" y="234"/>
                    </a:lnTo>
                    <a:lnTo>
                      <a:pt x="783" y="246"/>
                    </a:lnTo>
                    <a:lnTo>
                      <a:pt x="778" y="258"/>
                    </a:lnTo>
                    <a:lnTo>
                      <a:pt x="773" y="268"/>
                    </a:lnTo>
                    <a:lnTo>
                      <a:pt x="766" y="279"/>
                    </a:lnTo>
                    <a:lnTo>
                      <a:pt x="759" y="289"/>
                    </a:lnTo>
                    <a:lnTo>
                      <a:pt x="752" y="297"/>
                    </a:lnTo>
                    <a:lnTo>
                      <a:pt x="742" y="306"/>
                    </a:lnTo>
                    <a:lnTo>
                      <a:pt x="732" y="313"/>
                    </a:lnTo>
                    <a:lnTo>
                      <a:pt x="722" y="319"/>
                    </a:lnTo>
                    <a:lnTo>
                      <a:pt x="711" y="325"/>
                    </a:lnTo>
                    <a:lnTo>
                      <a:pt x="699" y="329"/>
                    </a:lnTo>
                    <a:lnTo>
                      <a:pt x="688" y="332"/>
                    </a:lnTo>
                    <a:lnTo>
                      <a:pt x="676" y="334"/>
                    </a:lnTo>
                    <a:lnTo>
                      <a:pt x="663" y="335"/>
                    </a:lnTo>
                    <a:lnTo>
                      <a:pt x="125" y="335"/>
                    </a:lnTo>
                    <a:lnTo>
                      <a:pt x="112" y="334"/>
                    </a:lnTo>
                    <a:lnTo>
                      <a:pt x="99" y="332"/>
                    </a:lnTo>
                    <a:lnTo>
                      <a:pt x="87" y="329"/>
                    </a:lnTo>
                    <a:lnTo>
                      <a:pt x="75" y="325"/>
                    </a:lnTo>
                    <a:lnTo>
                      <a:pt x="65" y="319"/>
                    </a:lnTo>
                    <a:lnTo>
                      <a:pt x="54" y="313"/>
                    </a:lnTo>
                    <a:lnTo>
                      <a:pt x="45" y="306"/>
                    </a:lnTo>
                    <a:lnTo>
                      <a:pt x="36" y="297"/>
                    </a:lnTo>
                    <a:lnTo>
                      <a:pt x="28" y="289"/>
                    </a:lnTo>
                    <a:lnTo>
                      <a:pt x="20" y="279"/>
                    </a:lnTo>
                    <a:lnTo>
                      <a:pt x="14" y="268"/>
                    </a:lnTo>
                    <a:lnTo>
                      <a:pt x="9" y="258"/>
                    </a:lnTo>
                    <a:lnTo>
                      <a:pt x="5" y="246"/>
                    </a:lnTo>
                    <a:lnTo>
                      <a:pt x="2" y="234"/>
                    </a:lnTo>
                    <a:lnTo>
                      <a:pt x="0" y="221"/>
                    </a:lnTo>
                    <a:lnTo>
                      <a:pt x="0" y="210"/>
                    </a:lnTo>
                    <a:lnTo>
                      <a:pt x="0" y="126"/>
                    </a:lnTo>
                    <a:lnTo>
                      <a:pt x="0" y="113"/>
                    </a:lnTo>
                    <a:lnTo>
                      <a:pt x="2" y="100"/>
                    </a:lnTo>
                    <a:lnTo>
                      <a:pt x="5" y="88"/>
                    </a:lnTo>
                    <a:lnTo>
                      <a:pt x="9" y="76"/>
                    </a:lnTo>
                    <a:lnTo>
                      <a:pt x="14" y="66"/>
                    </a:lnTo>
                    <a:lnTo>
                      <a:pt x="20" y="55"/>
                    </a:lnTo>
                    <a:lnTo>
                      <a:pt x="28" y="46"/>
                    </a:lnTo>
                    <a:lnTo>
                      <a:pt x="36" y="37"/>
                    </a:lnTo>
                    <a:lnTo>
                      <a:pt x="45" y="29"/>
                    </a:lnTo>
                    <a:lnTo>
                      <a:pt x="54" y="21"/>
                    </a:lnTo>
                    <a:lnTo>
                      <a:pt x="65" y="15"/>
                    </a:lnTo>
                    <a:lnTo>
                      <a:pt x="75" y="9"/>
                    </a:lnTo>
                    <a:lnTo>
                      <a:pt x="87" y="6"/>
                    </a:lnTo>
                    <a:lnTo>
                      <a:pt x="99" y="3"/>
                    </a:lnTo>
                    <a:lnTo>
                      <a:pt x="112" y="0"/>
                    </a:lnTo>
                    <a:lnTo>
                      <a:pt x="125" y="0"/>
                    </a:lnTo>
                    <a:close/>
                  </a:path>
                </a:pathLst>
              </a:custGeom>
              <a:solidFill>
                <a:srgbClr val="00923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38" name="Freeform 866"/>
              <p:cNvSpPr>
                <a:spLocks/>
              </p:cNvSpPr>
              <p:nvPr/>
            </p:nvSpPr>
            <p:spPr bwMode="auto">
              <a:xfrm>
                <a:off x="4691" y="2974"/>
                <a:ext cx="198" cy="84"/>
              </a:xfrm>
              <a:custGeom>
                <a:avLst/>
                <a:gdLst/>
                <a:ahLst/>
                <a:cxnLst>
                  <a:cxn ang="0">
                    <a:pos x="663" y="0"/>
                  </a:cxn>
                  <a:cxn ang="0">
                    <a:pos x="688" y="3"/>
                  </a:cxn>
                  <a:cxn ang="0">
                    <a:pos x="711" y="9"/>
                  </a:cxn>
                  <a:cxn ang="0">
                    <a:pos x="732" y="21"/>
                  </a:cxn>
                  <a:cxn ang="0">
                    <a:pos x="752" y="37"/>
                  </a:cxn>
                  <a:cxn ang="0">
                    <a:pos x="766" y="55"/>
                  </a:cxn>
                  <a:cxn ang="0">
                    <a:pos x="778" y="76"/>
                  </a:cxn>
                  <a:cxn ang="0">
                    <a:pos x="786" y="100"/>
                  </a:cxn>
                  <a:cxn ang="0">
                    <a:pos x="788" y="126"/>
                  </a:cxn>
                  <a:cxn ang="0">
                    <a:pos x="787" y="221"/>
                  </a:cxn>
                  <a:cxn ang="0">
                    <a:pos x="783" y="246"/>
                  </a:cxn>
                  <a:cxn ang="0">
                    <a:pos x="773" y="268"/>
                  </a:cxn>
                  <a:cxn ang="0">
                    <a:pos x="759" y="289"/>
                  </a:cxn>
                  <a:cxn ang="0">
                    <a:pos x="742" y="306"/>
                  </a:cxn>
                  <a:cxn ang="0">
                    <a:pos x="722" y="319"/>
                  </a:cxn>
                  <a:cxn ang="0">
                    <a:pos x="699" y="329"/>
                  </a:cxn>
                  <a:cxn ang="0">
                    <a:pos x="676" y="334"/>
                  </a:cxn>
                  <a:cxn ang="0">
                    <a:pos x="125" y="335"/>
                  </a:cxn>
                  <a:cxn ang="0">
                    <a:pos x="99" y="332"/>
                  </a:cxn>
                  <a:cxn ang="0">
                    <a:pos x="75" y="325"/>
                  </a:cxn>
                  <a:cxn ang="0">
                    <a:pos x="54" y="313"/>
                  </a:cxn>
                  <a:cxn ang="0">
                    <a:pos x="36" y="297"/>
                  </a:cxn>
                  <a:cxn ang="0">
                    <a:pos x="20" y="279"/>
                  </a:cxn>
                  <a:cxn ang="0">
                    <a:pos x="9" y="258"/>
                  </a:cxn>
                  <a:cxn ang="0">
                    <a:pos x="2" y="234"/>
                  </a:cxn>
                  <a:cxn ang="0">
                    <a:pos x="0" y="210"/>
                  </a:cxn>
                  <a:cxn ang="0">
                    <a:pos x="0" y="113"/>
                  </a:cxn>
                  <a:cxn ang="0">
                    <a:pos x="5" y="88"/>
                  </a:cxn>
                  <a:cxn ang="0">
                    <a:pos x="14" y="66"/>
                  </a:cxn>
                  <a:cxn ang="0">
                    <a:pos x="28" y="46"/>
                  </a:cxn>
                  <a:cxn ang="0">
                    <a:pos x="45" y="29"/>
                  </a:cxn>
                  <a:cxn ang="0">
                    <a:pos x="65" y="15"/>
                  </a:cxn>
                  <a:cxn ang="0">
                    <a:pos x="87" y="6"/>
                  </a:cxn>
                  <a:cxn ang="0">
                    <a:pos x="112" y="0"/>
                  </a:cxn>
                </a:cxnLst>
                <a:rect l="0" t="0" r="r" b="b"/>
                <a:pathLst>
                  <a:path w="788" h="335">
                    <a:moveTo>
                      <a:pt x="125" y="0"/>
                    </a:moveTo>
                    <a:lnTo>
                      <a:pt x="663" y="0"/>
                    </a:lnTo>
                    <a:lnTo>
                      <a:pt x="676" y="0"/>
                    </a:lnTo>
                    <a:lnTo>
                      <a:pt x="688" y="3"/>
                    </a:lnTo>
                    <a:lnTo>
                      <a:pt x="699" y="6"/>
                    </a:lnTo>
                    <a:lnTo>
                      <a:pt x="711" y="9"/>
                    </a:lnTo>
                    <a:lnTo>
                      <a:pt x="722" y="15"/>
                    </a:lnTo>
                    <a:lnTo>
                      <a:pt x="732" y="21"/>
                    </a:lnTo>
                    <a:lnTo>
                      <a:pt x="742" y="29"/>
                    </a:lnTo>
                    <a:lnTo>
                      <a:pt x="752" y="37"/>
                    </a:lnTo>
                    <a:lnTo>
                      <a:pt x="759" y="46"/>
                    </a:lnTo>
                    <a:lnTo>
                      <a:pt x="766" y="55"/>
                    </a:lnTo>
                    <a:lnTo>
                      <a:pt x="773" y="66"/>
                    </a:lnTo>
                    <a:lnTo>
                      <a:pt x="778" y="76"/>
                    </a:lnTo>
                    <a:lnTo>
                      <a:pt x="783" y="88"/>
                    </a:lnTo>
                    <a:lnTo>
                      <a:pt x="786" y="100"/>
                    </a:lnTo>
                    <a:lnTo>
                      <a:pt x="787" y="113"/>
                    </a:lnTo>
                    <a:lnTo>
                      <a:pt x="788" y="126"/>
                    </a:lnTo>
                    <a:lnTo>
                      <a:pt x="788" y="210"/>
                    </a:lnTo>
                    <a:lnTo>
                      <a:pt x="787" y="221"/>
                    </a:lnTo>
                    <a:lnTo>
                      <a:pt x="786" y="234"/>
                    </a:lnTo>
                    <a:lnTo>
                      <a:pt x="783" y="246"/>
                    </a:lnTo>
                    <a:lnTo>
                      <a:pt x="778" y="258"/>
                    </a:lnTo>
                    <a:lnTo>
                      <a:pt x="773" y="268"/>
                    </a:lnTo>
                    <a:lnTo>
                      <a:pt x="766" y="279"/>
                    </a:lnTo>
                    <a:lnTo>
                      <a:pt x="759" y="289"/>
                    </a:lnTo>
                    <a:lnTo>
                      <a:pt x="752" y="297"/>
                    </a:lnTo>
                    <a:lnTo>
                      <a:pt x="742" y="306"/>
                    </a:lnTo>
                    <a:lnTo>
                      <a:pt x="732" y="313"/>
                    </a:lnTo>
                    <a:lnTo>
                      <a:pt x="722" y="319"/>
                    </a:lnTo>
                    <a:lnTo>
                      <a:pt x="711" y="325"/>
                    </a:lnTo>
                    <a:lnTo>
                      <a:pt x="699" y="329"/>
                    </a:lnTo>
                    <a:lnTo>
                      <a:pt x="688" y="332"/>
                    </a:lnTo>
                    <a:lnTo>
                      <a:pt x="676" y="334"/>
                    </a:lnTo>
                    <a:lnTo>
                      <a:pt x="663" y="335"/>
                    </a:lnTo>
                    <a:lnTo>
                      <a:pt x="125" y="335"/>
                    </a:lnTo>
                    <a:lnTo>
                      <a:pt x="112" y="334"/>
                    </a:lnTo>
                    <a:lnTo>
                      <a:pt x="99" y="332"/>
                    </a:lnTo>
                    <a:lnTo>
                      <a:pt x="87" y="329"/>
                    </a:lnTo>
                    <a:lnTo>
                      <a:pt x="75" y="325"/>
                    </a:lnTo>
                    <a:lnTo>
                      <a:pt x="65" y="319"/>
                    </a:lnTo>
                    <a:lnTo>
                      <a:pt x="54" y="313"/>
                    </a:lnTo>
                    <a:lnTo>
                      <a:pt x="45" y="306"/>
                    </a:lnTo>
                    <a:lnTo>
                      <a:pt x="36" y="297"/>
                    </a:lnTo>
                    <a:lnTo>
                      <a:pt x="28" y="289"/>
                    </a:lnTo>
                    <a:lnTo>
                      <a:pt x="20" y="279"/>
                    </a:lnTo>
                    <a:lnTo>
                      <a:pt x="14" y="268"/>
                    </a:lnTo>
                    <a:lnTo>
                      <a:pt x="9" y="258"/>
                    </a:lnTo>
                    <a:lnTo>
                      <a:pt x="5" y="246"/>
                    </a:lnTo>
                    <a:lnTo>
                      <a:pt x="2" y="234"/>
                    </a:lnTo>
                    <a:lnTo>
                      <a:pt x="0" y="221"/>
                    </a:lnTo>
                    <a:lnTo>
                      <a:pt x="0" y="210"/>
                    </a:lnTo>
                    <a:lnTo>
                      <a:pt x="0" y="126"/>
                    </a:lnTo>
                    <a:lnTo>
                      <a:pt x="0" y="113"/>
                    </a:lnTo>
                    <a:lnTo>
                      <a:pt x="2" y="100"/>
                    </a:lnTo>
                    <a:lnTo>
                      <a:pt x="5" y="88"/>
                    </a:lnTo>
                    <a:lnTo>
                      <a:pt x="9" y="76"/>
                    </a:lnTo>
                    <a:lnTo>
                      <a:pt x="14" y="66"/>
                    </a:lnTo>
                    <a:lnTo>
                      <a:pt x="20" y="55"/>
                    </a:lnTo>
                    <a:lnTo>
                      <a:pt x="28" y="46"/>
                    </a:lnTo>
                    <a:lnTo>
                      <a:pt x="36" y="37"/>
                    </a:lnTo>
                    <a:lnTo>
                      <a:pt x="45" y="29"/>
                    </a:lnTo>
                    <a:lnTo>
                      <a:pt x="54" y="21"/>
                    </a:lnTo>
                    <a:lnTo>
                      <a:pt x="65" y="15"/>
                    </a:lnTo>
                    <a:lnTo>
                      <a:pt x="75" y="9"/>
                    </a:lnTo>
                    <a:lnTo>
                      <a:pt x="87" y="6"/>
                    </a:lnTo>
                    <a:lnTo>
                      <a:pt x="99" y="3"/>
                    </a:lnTo>
                    <a:lnTo>
                      <a:pt x="112" y="0"/>
                    </a:lnTo>
                    <a:lnTo>
                      <a:pt x="125"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39" name="Freeform 867"/>
              <p:cNvSpPr>
                <a:spLocks/>
              </p:cNvSpPr>
              <p:nvPr/>
            </p:nvSpPr>
            <p:spPr bwMode="auto">
              <a:xfrm>
                <a:off x="4691" y="2869"/>
                <a:ext cx="198" cy="83"/>
              </a:xfrm>
              <a:custGeom>
                <a:avLst/>
                <a:gdLst/>
                <a:ahLst/>
                <a:cxnLst>
                  <a:cxn ang="0">
                    <a:pos x="663" y="0"/>
                  </a:cxn>
                  <a:cxn ang="0">
                    <a:pos x="688" y="3"/>
                  </a:cxn>
                  <a:cxn ang="0">
                    <a:pos x="711" y="11"/>
                  </a:cxn>
                  <a:cxn ang="0">
                    <a:pos x="732" y="21"/>
                  </a:cxn>
                  <a:cxn ang="0">
                    <a:pos x="752" y="37"/>
                  </a:cxn>
                  <a:cxn ang="0">
                    <a:pos x="766" y="55"/>
                  </a:cxn>
                  <a:cxn ang="0">
                    <a:pos x="778" y="77"/>
                  </a:cxn>
                  <a:cxn ang="0">
                    <a:pos x="786" y="101"/>
                  </a:cxn>
                  <a:cxn ang="0">
                    <a:pos x="788" y="126"/>
                  </a:cxn>
                  <a:cxn ang="0">
                    <a:pos x="787" y="222"/>
                  </a:cxn>
                  <a:cxn ang="0">
                    <a:pos x="783" y="246"/>
                  </a:cxn>
                  <a:cxn ang="0">
                    <a:pos x="773" y="270"/>
                  </a:cxn>
                  <a:cxn ang="0">
                    <a:pos x="759" y="289"/>
                  </a:cxn>
                  <a:cxn ang="0">
                    <a:pos x="742" y="306"/>
                  </a:cxn>
                  <a:cxn ang="0">
                    <a:pos x="722" y="319"/>
                  </a:cxn>
                  <a:cxn ang="0">
                    <a:pos x="699" y="330"/>
                  </a:cxn>
                  <a:cxn ang="0">
                    <a:pos x="676" y="334"/>
                  </a:cxn>
                  <a:cxn ang="0">
                    <a:pos x="125" y="335"/>
                  </a:cxn>
                  <a:cxn ang="0">
                    <a:pos x="99" y="332"/>
                  </a:cxn>
                  <a:cxn ang="0">
                    <a:pos x="75" y="325"/>
                  </a:cxn>
                  <a:cxn ang="0">
                    <a:pos x="54" y="313"/>
                  </a:cxn>
                  <a:cxn ang="0">
                    <a:pos x="36" y="298"/>
                  </a:cxn>
                  <a:cxn ang="0">
                    <a:pos x="20" y="279"/>
                  </a:cxn>
                  <a:cxn ang="0">
                    <a:pos x="9" y="258"/>
                  </a:cxn>
                  <a:cxn ang="0">
                    <a:pos x="2" y="234"/>
                  </a:cxn>
                  <a:cxn ang="0">
                    <a:pos x="0" y="209"/>
                  </a:cxn>
                  <a:cxn ang="0">
                    <a:pos x="0" y="113"/>
                  </a:cxn>
                  <a:cxn ang="0">
                    <a:pos x="5" y="89"/>
                  </a:cxn>
                  <a:cxn ang="0">
                    <a:pos x="14" y="66"/>
                  </a:cxn>
                  <a:cxn ang="0">
                    <a:pos x="28" y="46"/>
                  </a:cxn>
                  <a:cxn ang="0">
                    <a:pos x="45" y="29"/>
                  </a:cxn>
                  <a:cxn ang="0">
                    <a:pos x="65" y="16"/>
                  </a:cxn>
                  <a:cxn ang="0">
                    <a:pos x="87" y="5"/>
                  </a:cxn>
                  <a:cxn ang="0">
                    <a:pos x="112" y="0"/>
                  </a:cxn>
                </a:cxnLst>
                <a:rect l="0" t="0" r="r" b="b"/>
                <a:pathLst>
                  <a:path w="788" h="335">
                    <a:moveTo>
                      <a:pt x="125" y="0"/>
                    </a:moveTo>
                    <a:lnTo>
                      <a:pt x="663" y="0"/>
                    </a:lnTo>
                    <a:lnTo>
                      <a:pt x="676" y="0"/>
                    </a:lnTo>
                    <a:lnTo>
                      <a:pt x="688" y="3"/>
                    </a:lnTo>
                    <a:lnTo>
                      <a:pt x="699" y="5"/>
                    </a:lnTo>
                    <a:lnTo>
                      <a:pt x="711" y="11"/>
                    </a:lnTo>
                    <a:lnTo>
                      <a:pt x="722" y="16"/>
                    </a:lnTo>
                    <a:lnTo>
                      <a:pt x="732" y="21"/>
                    </a:lnTo>
                    <a:lnTo>
                      <a:pt x="742" y="29"/>
                    </a:lnTo>
                    <a:lnTo>
                      <a:pt x="752" y="37"/>
                    </a:lnTo>
                    <a:lnTo>
                      <a:pt x="759" y="46"/>
                    </a:lnTo>
                    <a:lnTo>
                      <a:pt x="766" y="55"/>
                    </a:lnTo>
                    <a:lnTo>
                      <a:pt x="773" y="66"/>
                    </a:lnTo>
                    <a:lnTo>
                      <a:pt x="778" y="77"/>
                    </a:lnTo>
                    <a:lnTo>
                      <a:pt x="783" y="89"/>
                    </a:lnTo>
                    <a:lnTo>
                      <a:pt x="786" y="101"/>
                    </a:lnTo>
                    <a:lnTo>
                      <a:pt x="787" y="113"/>
                    </a:lnTo>
                    <a:lnTo>
                      <a:pt x="788" y="126"/>
                    </a:lnTo>
                    <a:lnTo>
                      <a:pt x="788" y="209"/>
                    </a:lnTo>
                    <a:lnTo>
                      <a:pt x="787" y="222"/>
                    </a:lnTo>
                    <a:lnTo>
                      <a:pt x="786" y="234"/>
                    </a:lnTo>
                    <a:lnTo>
                      <a:pt x="783" y="246"/>
                    </a:lnTo>
                    <a:lnTo>
                      <a:pt x="778" y="258"/>
                    </a:lnTo>
                    <a:lnTo>
                      <a:pt x="773" y="270"/>
                    </a:lnTo>
                    <a:lnTo>
                      <a:pt x="766" y="279"/>
                    </a:lnTo>
                    <a:lnTo>
                      <a:pt x="759" y="289"/>
                    </a:lnTo>
                    <a:lnTo>
                      <a:pt x="752" y="298"/>
                    </a:lnTo>
                    <a:lnTo>
                      <a:pt x="742" y="306"/>
                    </a:lnTo>
                    <a:lnTo>
                      <a:pt x="732" y="313"/>
                    </a:lnTo>
                    <a:lnTo>
                      <a:pt x="722" y="319"/>
                    </a:lnTo>
                    <a:lnTo>
                      <a:pt x="711" y="325"/>
                    </a:lnTo>
                    <a:lnTo>
                      <a:pt x="699" y="330"/>
                    </a:lnTo>
                    <a:lnTo>
                      <a:pt x="688" y="332"/>
                    </a:lnTo>
                    <a:lnTo>
                      <a:pt x="676" y="334"/>
                    </a:lnTo>
                    <a:lnTo>
                      <a:pt x="663" y="335"/>
                    </a:lnTo>
                    <a:lnTo>
                      <a:pt x="125" y="335"/>
                    </a:lnTo>
                    <a:lnTo>
                      <a:pt x="112" y="334"/>
                    </a:lnTo>
                    <a:lnTo>
                      <a:pt x="99" y="332"/>
                    </a:lnTo>
                    <a:lnTo>
                      <a:pt x="87" y="330"/>
                    </a:lnTo>
                    <a:lnTo>
                      <a:pt x="75" y="325"/>
                    </a:lnTo>
                    <a:lnTo>
                      <a:pt x="65" y="319"/>
                    </a:lnTo>
                    <a:lnTo>
                      <a:pt x="54" y="313"/>
                    </a:lnTo>
                    <a:lnTo>
                      <a:pt x="45" y="306"/>
                    </a:lnTo>
                    <a:lnTo>
                      <a:pt x="36" y="298"/>
                    </a:lnTo>
                    <a:lnTo>
                      <a:pt x="28" y="289"/>
                    </a:lnTo>
                    <a:lnTo>
                      <a:pt x="20" y="279"/>
                    </a:lnTo>
                    <a:lnTo>
                      <a:pt x="14" y="270"/>
                    </a:lnTo>
                    <a:lnTo>
                      <a:pt x="9" y="258"/>
                    </a:lnTo>
                    <a:lnTo>
                      <a:pt x="5" y="246"/>
                    </a:lnTo>
                    <a:lnTo>
                      <a:pt x="2" y="234"/>
                    </a:lnTo>
                    <a:lnTo>
                      <a:pt x="0" y="222"/>
                    </a:lnTo>
                    <a:lnTo>
                      <a:pt x="0" y="209"/>
                    </a:lnTo>
                    <a:lnTo>
                      <a:pt x="0" y="126"/>
                    </a:lnTo>
                    <a:lnTo>
                      <a:pt x="0" y="113"/>
                    </a:lnTo>
                    <a:lnTo>
                      <a:pt x="2" y="101"/>
                    </a:lnTo>
                    <a:lnTo>
                      <a:pt x="5" y="89"/>
                    </a:lnTo>
                    <a:lnTo>
                      <a:pt x="9" y="77"/>
                    </a:lnTo>
                    <a:lnTo>
                      <a:pt x="14" y="66"/>
                    </a:lnTo>
                    <a:lnTo>
                      <a:pt x="20" y="55"/>
                    </a:lnTo>
                    <a:lnTo>
                      <a:pt x="28" y="46"/>
                    </a:lnTo>
                    <a:lnTo>
                      <a:pt x="36" y="37"/>
                    </a:lnTo>
                    <a:lnTo>
                      <a:pt x="45" y="29"/>
                    </a:lnTo>
                    <a:lnTo>
                      <a:pt x="54" y="21"/>
                    </a:lnTo>
                    <a:lnTo>
                      <a:pt x="65" y="16"/>
                    </a:lnTo>
                    <a:lnTo>
                      <a:pt x="75" y="11"/>
                    </a:lnTo>
                    <a:lnTo>
                      <a:pt x="87" y="5"/>
                    </a:lnTo>
                    <a:lnTo>
                      <a:pt x="99" y="3"/>
                    </a:lnTo>
                    <a:lnTo>
                      <a:pt x="112" y="0"/>
                    </a:lnTo>
                    <a:lnTo>
                      <a:pt x="125" y="0"/>
                    </a:lnTo>
                    <a:close/>
                  </a:path>
                </a:pathLst>
              </a:custGeom>
              <a:solidFill>
                <a:srgbClr val="00923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40" name="Freeform 868"/>
              <p:cNvSpPr>
                <a:spLocks/>
              </p:cNvSpPr>
              <p:nvPr/>
            </p:nvSpPr>
            <p:spPr bwMode="auto">
              <a:xfrm>
                <a:off x="4691" y="2869"/>
                <a:ext cx="198" cy="83"/>
              </a:xfrm>
              <a:custGeom>
                <a:avLst/>
                <a:gdLst/>
                <a:ahLst/>
                <a:cxnLst>
                  <a:cxn ang="0">
                    <a:pos x="663" y="0"/>
                  </a:cxn>
                  <a:cxn ang="0">
                    <a:pos x="688" y="3"/>
                  </a:cxn>
                  <a:cxn ang="0">
                    <a:pos x="711" y="11"/>
                  </a:cxn>
                  <a:cxn ang="0">
                    <a:pos x="732" y="21"/>
                  </a:cxn>
                  <a:cxn ang="0">
                    <a:pos x="752" y="37"/>
                  </a:cxn>
                  <a:cxn ang="0">
                    <a:pos x="766" y="55"/>
                  </a:cxn>
                  <a:cxn ang="0">
                    <a:pos x="778" y="77"/>
                  </a:cxn>
                  <a:cxn ang="0">
                    <a:pos x="786" y="101"/>
                  </a:cxn>
                  <a:cxn ang="0">
                    <a:pos x="788" y="126"/>
                  </a:cxn>
                  <a:cxn ang="0">
                    <a:pos x="787" y="222"/>
                  </a:cxn>
                  <a:cxn ang="0">
                    <a:pos x="783" y="246"/>
                  </a:cxn>
                  <a:cxn ang="0">
                    <a:pos x="773" y="270"/>
                  </a:cxn>
                  <a:cxn ang="0">
                    <a:pos x="759" y="289"/>
                  </a:cxn>
                  <a:cxn ang="0">
                    <a:pos x="742" y="306"/>
                  </a:cxn>
                  <a:cxn ang="0">
                    <a:pos x="722" y="319"/>
                  </a:cxn>
                  <a:cxn ang="0">
                    <a:pos x="699" y="330"/>
                  </a:cxn>
                  <a:cxn ang="0">
                    <a:pos x="676" y="334"/>
                  </a:cxn>
                  <a:cxn ang="0">
                    <a:pos x="125" y="335"/>
                  </a:cxn>
                  <a:cxn ang="0">
                    <a:pos x="99" y="332"/>
                  </a:cxn>
                  <a:cxn ang="0">
                    <a:pos x="75" y="325"/>
                  </a:cxn>
                  <a:cxn ang="0">
                    <a:pos x="54" y="313"/>
                  </a:cxn>
                  <a:cxn ang="0">
                    <a:pos x="36" y="298"/>
                  </a:cxn>
                  <a:cxn ang="0">
                    <a:pos x="20" y="279"/>
                  </a:cxn>
                  <a:cxn ang="0">
                    <a:pos x="9" y="258"/>
                  </a:cxn>
                  <a:cxn ang="0">
                    <a:pos x="2" y="234"/>
                  </a:cxn>
                  <a:cxn ang="0">
                    <a:pos x="0" y="209"/>
                  </a:cxn>
                  <a:cxn ang="0">
                    <a:pos x="0" y="113"/>
                  </a:cxn>
                  <a:cxn ang="0">
                    <a:pos x="5" y="89"/>
                  </a:cxn>
                  <a:cxn ang="0">
                    <a:pos x="14" y="66"/>
                  </a:cxn>
                  <a:cxn ang="0">
                    <a:pos x="28" y="46"/>
                  </a:cxn>
                  <a:cxn ang="0">
                    <a:pos x="45" y="29"/>
                  </a:cxn>
                  <a:cxn ang="0">
                    <a:pos x="65" y="16"/>
                  </a:cxn>
                  <a:cxn ang="0">
                    <a:pos x="87" y="5"/>
                  </a:cxn>
                  <a:cxn ang="0">
                    <a:pos x="112" y="0"/>
                  </a:cxn>
                </a:cxnLst>
                <a:rect l="0" t="0" r="r" b="b"/>
                <a:pathLst>
                  <a:path w="788" h="335">
                    <a:moveTo>
                      <a:pt x="125" y="0"/>
                    </a:moveTo>
                    <a:lnTo>
                      <a:pt x="663" y="0"/>
                    </a:lnTo>
                    <a:lnTo>
                      <a:pt x="676" y="0"/>
                    </a:lnTo>
                    <a:lnTo>
                      <a:pt x="688" y="3"/>
                    </a:lnTo>
                    <a:lnTo>
                      <a:pt x="699" y="5"/>
                    </a:lnTo>
                    <a:lnTo>
                      <a:pt x="711" y="11"/>
                    </a:lnTo>
                    <a:lnTo>
                      <a:pt x="722" y="16"/>
                    </a:lnTo>
                    <a:lnTo>
                      <a:pt x="732" y="21"/>
                    </a:lnTo>
                    <a:lnTo>
                      <a:pt x="742" y="29"/>
                    </a:lnTo>
                    <a:lnTo>
                      <a:pt x="752" y="37"/>
                    </a:lnTo>
                    <a:lnTo>
                      <a:pt x="759" y="46"/>
                    </a:lnTo>
                    <a:lnTo>
                      <a:pt x="766" y="55"/>
                    </a:lnTo>
                    <a:lnTo>
                      <a:pt x="773" y="66"/>
                    </a:lnTo>
                    <a:lnTo>
                      <a:pt x="778" y="77"/>
                    </a:lnTo>
                    <a:lnTo>
                      <a:pt x="783" y="89"/>
                    </a:lnTo>
                    <a:lnTo>
                      <a:pt x="786" y="101"/>
                    </a:lnTo>
                    <a:lnTo>
                      <a:pt x="787" y="113"/>
                    </a:lnTo>
                    <a:lnTo>
                      <a:pt x="788" y="126"/>
                    </a:lnTo>
                    <a:lnTo>
                      <a:pt x="788" y="209"/>
                    </a:lnTo>
                    <a:lnTo>
                      <a:pt x="787" y="222"/>
                    </a:lnTo>
                    <a:lnTo>
                      <a:pt x="786" y="234"/>
                    </a:lnTo>
                    <a:lnTo>
                      <a:pt x="783" y="246"/>
                    </a:lnTo>
                    <a:lnTo>
                      <a:pt x="778" y="258"/>
                    </a:lnTo>
                    <a:lnTo>
                      <a:pt x="773" y="270"/>
                    </a:lnTo>
                    <a:lnTo>
                      <a:pt x="766" y="279"/>
                    </a:lnTo>
                    <a:lnTo>
                      <a:pt x="759" y="289"/>
                    </a:lnTo>
                    <a:lnTo>
                      <a:pt x="752" y="298"/>
                    </a:lnTo>
                    <a:lnTo>
                      <a:pt x="742" y="306"/>
                    </a:lnTo>
                    <a:lnTo>
                      <a:pt x="732" y="313"/>
                    </a:lnTo>
                    <a:lnTo>
                      <a:pt x="722" y="319"/>
                    </a:lnTo>
                    <a:lnTo>
                      <a:pt x="711" y="325"/>
                    </a:lnTo>
                    <a:lnTo>
                      <a:pt x="699" y="330"/>
                    </a:lnTo>
                    <a:lnTo>
                      <a:pt x="688" y="332"/>
                    </a:lnTo>
                    <a:lnTo>
                      <a:pt x="676" y="334"/>
                    </a:lnTo>
                    <a:lnTo>
                      <a:pt x="663" y="335"/>
                    </a:lnTo>
                    <a:lnTo>
                      <a:pt x="125" y="335"/>
                    </a:lnTo>
                    <a:lnTo>
                      <a:pt x="112" y="334"/>
                    </a:lnTo>
                    <a:lnTo>
                      <a:pt x="99" y="332"/>
                    </a:lnTo>
                    <a:lnTo>
                      <a:pt x="87" y="330"/>
                    </a:lnTo>
                    <a:lnTo>
                      <a:pt x="75" y="325"/>
                    </a:lnTo>
                    <a:lnTo>
                      <a:pt x="65" y="319"/>
                    </a:lnTo>
                    <a:lnTo>
                      <a:pt x="54" y="313"/>
                    </a:lnTo>
                    <a:lnTo>
                      <a:pt x="45" y="306"/>
                    </a:lnTo>
                    <a:lnTo>
                      <a:pt x="36" y="298"/>
                    </a:lnTo>
                    <a:lnTo>
                      <a:pt x="28" y="289"/>
                    </a:lnTo>
                    <a:lnTo>
                      <a:pt x="20" y="279"/>
                    </a:lnTo>
                    <a:lnTo>
                      <a:pt x="14" y="270"/>
                    </a:lnTo>
                    <a:lnTo>
                      <a:pt x="9" y="258"/>
                    </a:lnTo>
                    <a:lnTo>
                      <a:pt x="5" y="246"/>
                    </a:lnTo>
                    <a:lnTo>
                      <a:pt x="2" y="234"/>
                    </a:lnTo>
                    <a:lnTo>
                      <a:pt x="0" y="222"/>
                    </a:lnTo>
                    <a:lnTo>
                      <a:pt x="0" y="209"/>
                    </a:lnTo>
                    <a:lnTo>
                      <a:pt x="0" y="126"/>
                    </a:lnTo>
                    <a:lnTo>
                      <a:pt x="0" y="113"/>
                    </a:lnTo>
                    <a:lnTo>
                      <a:pt x="2" y="101"/>
                    </a:lnTo>
                    <a:lnTo>
                      <a:pt x="5" y="89"/>
                    </a:lnTo>
                    <a:lnTo>
                      <a:pt x="9" y="77"/>
                    </a:lnTo>
                    <a:lnTo>
                      <a:pt x="14" y="66"/>
                    </a:lnTo>
                    <a:lnTo>
                      <a:pt x="20" y="55"/>
                    </a:lnTo>
                    <a:lnTo>
                      <a:pt x="28" y="46"/>
                    </a:lnTo>
                    <a:lnTo>
                      <a:pt x="36" y="37"/>
                    </a:lnTo>
                    <a:lnTo>
                      <a:pt x="45" y="29"/>
                    </a:lnTo>
                    <a:lnTo>
                      <a:pt x="54" y="21"/>
                    </a:lnTo>
                    <a:lnTo>
                      <a:pt x="65" y="16"/>
                    </a:lnTo>
                    <a:lnTo>
                      <a:pt x="75" y="11"/>
                    </a:lnTo>
                    <a:lnTo>
                      <a:pt x="87" y="5"/>
                    </a:lnTo>
                    <a:lnTo>
                      <a:pt x="99" y="3"/>
                    </a:lnTo>
                    <a:lnTo>
                      <a:pt x="112" y="0"/>
                    </a:lnTo>
                    <a:lnTo>
                      <a:pt x="125"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41" name="Rectangle 869"/>
              <p:cNvSpPr>
                <a:spLocks noChangeArrowheads="1"/>
              </p:cNvSpPr>
              <p:nvPr/>
            </p:nvSpPr>
            <p:spPr bwMode="auto">
              <a:xfrm>
                <a:off x="3777" y="3220"/>
                <a:ext cx="424"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100" b="1" dirty="0" smtClean="0">
                    <a:solidFill>
                      <a:srgbClr val="C00000"/>
                    </a:solidFill>
                    <a:latin typeface="Arial" pitchFamily="34" charset="0"/>
                  </a:rPr>
                  <a:t>240 Mb/s</a:t>
                </a:r>
                <a:endParaRPr lang="en-US" dirty="0" smtClean="0">
                  <a:solidFill>
                    <a:prstClr val="black"/>
                  </a:solidFill>
                  <a:latin typeface="Arial" pitchFamily="34" charset="0"/>
                </a:endParaRPr>
              </a:p>
            </p:txBody>
          </p:sp>
          <p:sp>
            <p:nvSpPr>
              <p:cNvPr id="3942" name="Freeform 870"/>
              <p:cNvSpPr>
                <a:spLocks/>
              </p:cNvSpPr>
              <p:nvPr/>
            </p:nvSpPr>
            <p:spPr bwMode="auto">
              <a:xfrm>
                <a:off x="4045" y="2863"/>
                <a:ext cx="119" cy="331"/>
              </a:xfrm>
              <a:custGeom>
                <a:avLst/>
                <a:gdLst/>
                <a:ahLst/>
                <a:cxnLst>
                  <a:cxn ang="0">
                    <a:pos x="447" y="48"/>
                  </a:cxn>
                  <a:cxn ang="0">
                    <a:pos x="445" y="119"/>
                  </a:cxn>
                  <a:cxn ang="0">
                    <a:pos x="441" y="188"/>
                  </a:cxn>
                  <a:cxn ang="0">
                    <a:pos x="434" y="255"/>
                  </a:cxn>
                  <a:cxn ang="0">
                    <a:pos x="425" y="322"/>
                  </a:cxn>
                  <a:cxn ang="0">
                    <a:pos x="415" y="386"/>
                  </a:cxn>
                  <a:cxn ang="0">
                    <a:pos x="403" y="450"/>
                  </a:cxn>
                  <a:cxn ang="0">
                    <a:pos x="388" y="511"/>
                  </a:cxn>
                  <a:cxn ang="0">
                    <a:pos x="371" y="573"/>
                  </a:cxn>
                  <a:cxn ang="0">
                    <a:pos x="353" y="633"/>
                  </a:cxn>
                  <a:cxn ang="0">
                    <a:pos x="333" y="693"/>
                  </a:cxn>
                  <a:cxn ang="0">
                    <a:pos x="311" y="752"/>
                  </a:cxn>
                  <a:cxn ang="0">
                    <a:pos x="288" y="809"/>
                  </a:cxn>
                  <a:cxn ang="0">
                    <a:pos x="262" y="868"/>
                  </a:cxn>
                  <a:cxn ang="0">
                    <a:pos x="234" y="926"/>
                  </a:cxn>
                  <a:cxn ang="0">
                    <a:pos x="204" y="983"/>
                  </a:cxn>
                  <a:cxn ang="0">
                    <a:pos x="173" y="1040"/>
                  </a:cxn>
                  <a:cxn ang="0">
                    <a:pos x="139" y="1097"/>
                  </a:cxn>
                  <a:cxn ang="0">
                    <a:pos x="103" y="1155"/>
                  </a:cxn>
                  <a:cxn ang="0">
                    <a:pos x="65" y="1212"/>
                  </a:cxn>
                  <a:cxn ang="0">
                    <a:pos x="27" y="1270"/>
                  </a:cxn>
                  <a:cxn ang="0">
                    <a:pos x="21" y="1323"/>
                  </a:cxn>
                  <a:cxn ang="0">
                    <a:pos x="61" y="1265"/>
                  </a:cxn>
                  <a:cxn ang="0">
                    <a:pos x="101" y="1207"/>
                  </a:cxn>
                  <a:cxn ang="0">
                    <a:pos x="137" y="1150"/>
                  </a:cxn>
                  <a:cxn ang="0">
                    <a:pos x="173" y="1092"/>
                  </a:cxn>
                  <a:cxn ang="0">
                    <a:pos x="205" y="1033"/>
                  </a:cxn>
                  <a:cxn ang="0">
                    <a:pos x="237" y="976"/>
                  </a:cxn>
                  <a:cxn ang="0">
                    <a:pos x="265" y="918"/>
                  </a:cxn>
                  <a:cxn ang="0">
                    <a:pos x="294" y="859"/>
                  </a:cxn>
                  <a:cxn ang="0">
                    <a:pos x="319" y="800"/>
                  </a:cxn>
                  <a:cxn ang="0">
                    <a:pos x="343" y="741"/>
                  </a:cxn>
                  <a:cxn ang="0">
                    <a:pos x="365" y="681"/>
                  </a:cxn>
                  <a:cxn ang="0">
                    <a:pos x="384" y="621"/>
                  </a:cxn>
                  <a:cxn ang="0">
                    <a:pos x="403" y="560"/>
                  </a:cxn>
                  <a:cxn ang="0">
                    <a:pos x="418" y="497"/>
                  </a:cxn>
                  <a:cxn ang="0">
                    <a:pos x="432" y="433"/>
                  </a:cxn>
                  <a:cxn ang="0">
                    <a:pos x="445" y="369"/>
                  </a:cxn>
                  <a:cxn ang="0">
                    <a:pos x="454" y="303"/>
                  </a:cxn>
                  <a:cxn ang="0">
                    <a:pos x="462" y="235"/>
                  </a:cxn>
                  <a:cxn ang="0">
                    <a:pos x="468" y="167"/>
                  </a:cxn>
                  <a:cxn ang="0">
                    <a:pos x="471" y="97"/>
                  </a:cxn>
                  <a:cxn ang="0">
                    <a:pos x="473" y="25"/>
                  </a:cxn>
                </a:cxnLst>
                <a:rect l="0" t="0" r="r" b="b"/>
                <a:pathLst>
                  <a:path w="473" h="1323">
                    <a:moveTo>
                      <a:pt x="447" y="0"/>
                    </a:moveTo>
                    <a:lnTo>
                      <a:pt x="447" y="25"/>
                    </a:lnTo>
                    <a:lnTo>
                      <a:pt x="447" y="48"/>
                    </a:lnTo>
                    <a:lnTo>
                      <a:pt x="446" y="72"/>
                    </a:lnTo>
                    <a:lnTo>
                      <a:pt x="446" y="95"/>
                    </a:lnTo>
                    <a:lnTo>
                      <a:pt x="445" y="119"/>
                    </a:lnTo>
                    <a:lnTo>
                      <a:pt x="443" y="142"/>
                    </a:lnTo>
                    <a:lnTo>
                      <a:pt x="442" y="165"/>
                    </a:lnTo>
                    <a:lnTo>
                      <a:pt x="441" y="188"/>
                    </a:lnTo>
                    <a:lnTo>
                      <a:pt x="438" y="210"/>
                    </a:lnTo>
                    <a:lnTo>
                      <a:pt x="435" y="233"/>
                    </a:lnTo>
                    <a:lnTo>
                      <a:pt x="434" y="255"/>
                    </a:lnTo>
                    <a:lnTo>
                      <a:pt x="432" y="277"/>
                    </a:lnTo>
                    <a:lnTo>
                      <a:pt x="429" y="299"/>
                    </a:lnTo>
                    <a:lnTo>
                      <a:pt x="425" y="322"/>
                    </a:lnTo>
                    <a:lnTo>
                      <a:pt x="422" y="343"/>
                    </a:lnTo>
                    <a:lnTo>
                      <a:pt x="418" y="365"/>
                    </a:lnTo>
                    <a:lnTo>
                      <a:pt x="415" y="386"/>
                    </a:lnTo>
                    <a:lnTo>
                      <a:pt x="411" y="407"/>
                    </a:lnTo>
                    <a:lnTo>
                      <a:pt x="407" y="429"/>
                    </a:lnTo>
                    <a:lnTo>
                      <a:pt x="403" y="450"/>
                    </a:lnTo>
                    <a:lnTo>
                      <a:pt x="398" y="471"/>
                    </a:lnTo>
                    <a:lnTo>
                      <a:pt x="394" y="490"/>
                    </a:lnTo>
                    <a:lnTo>
                      <a:pt x="388" y="511"/>
                    </a:lnTo>
                    <a:lnTo>
                      <a:pt x="383" y="532"/>
                    </a:lnTo>
                    <a:lnTo>
                      <a:pt x="378" y="552"/>
                    </a:lnTo>
                    <a:lnTo>
                      <a:pt x="371" y="573"/>
                    </a:lnTo>
                    <a:lnTo>
                      <a:pt x="366" y="594"/>
                    </a:lnTo>
                    <a:lnTo>
                      <a:pt x="360" y="613"/>
                    </a:lnTo>
                    <a:lnTo>
                      <a:pt x="353" y="633"/>
                    </a:lnTo>
                    <a:lnTo>
                      <a:pt x="347" y="653"/>
                    </a:lnTo>
                    <a:lnTo>
                      <a:pt x="340" y="673"/>
                    </a:lnTo>
                    <a:lnTo>
                      <a:pt x="333" y="693"/>
                    </a:lnTo>
                    <a:lnTo>
                      <a:pt x="327" y="713"/>
                    </a:lnTo>
                    <a:lnTo>
                      <a:pt x="319" y="732"/>
                    </a:lnTo>
                    <a:lnTo>
                      <a:pt x="311" y="752"/>
                    </a:lnTo>
                    <a:lnTo>
                      <a:pt x="303" y="772"/>
                    </a:lnTo>
                    <a:lnTo>
                      <a:pt x="296" y="791"/>
                    </a:lnTo>
                    <a:lnTo>
                      <a:pt x="288" y="809"/>
                    </a:lnTo>
                    <a:lnTo>
                      <a:pt x="279" y="829"/>
                    </a:lnTo>
                    <a:lnTo>
                      <a:pt x="271" y="849"/>
                    </a:lnTo>
                    <a:lnTo>
                      <a:pt x="262" y="868"/>
                    </a:lnTo>
                    <a:lnTo>
                      <a:pt x="252" y="887"/>
                    </a:lnTo>
                    <a:lnTo>
                      <a:pt x="243" y="906"/>
                    </a:lnTo>
                    <a:lnTo>
                      <a:pt x="234" y="926"/>
                    </a:lnTo>
                    <a:lnTo>
                      <a:pt x="224" y="944"/>
                    </a:lnTo>
                    <a:lnTo>
                      <a:pt x="214" y="964"/>
                    </a:lnTo>
                    <a:lnTo>
                      <a:pt x="204" y="983"/>
                    </a:lnTo>
                    <a:lnTo>
                      <a:pt x="194" y="1002"/>
                    </a:lnTo>
                    <a:lnTo>
                      <a:pt x="183" y="1021"/>
                    </a:lnTo>
                    <a:lnTo>
                      <a:pt x="173" y="1040"/>
                    </a:lnTo>
                    <a:lnTo>
                      <a:pt x="161" y="1059"/>
                    </a:lnTo>
                    <a:lnTo>
                      <a:pt x="150" y="1078"/>
                    </a:lnTo>
                    <a:lnTo>
                      <a:pt x="139" y="1097"/>
                    </a:lnTo>
                    <a:lnTo>
                      <a:pt x="127" y="1117"/>
                    </a:lnTo>
                    <a:lnTo>
                      <a:pt x="115" y="1135"/>
                    </a:lnTo>
                    <a:lnTo>
                      <a:pt x="103" y="1155"/>
                    </a:lnTo>
                    <a:lnTo>
                      <a:pt x="91" y="1173"/>
                    </a:lnTo>
                    <a:lnTo>
                      <a:pt x="78" y="1193"/>
                    </a:lnTo>
                    <a:lnTo>
                      <a:pt x="65" y="1212"/>
                    </a:lnTo>
                    <a:lnTo>
                      <a:pt x="54" y="1232"/>
                    </a:lnTo>
                    <a:lnTo>
                      <a:pt x="40" y="1250"/>
                    </a:lnTo>
                    <a:lnTo>
                      <a:pt x="27" y="1270"/>
                    </a:lnTo>
                    <a:lnTo>
                      <a:pt x="13" y="1289"/>
                    </a:lnTo>
                    <a:lnTo>
                      <a:pt x="0" y="1309"/>
                    </a:lnTo>
                    <a:lnTo>
                      <a:pt x="21" y="1323"/>
                    </a:lnTo>
                    <a:lnTo>
                      <a:pt x="34" y="1304"/>
                    </a:lnTo>
                    <a:lnTo>
                      <a:pt x="48" y="1284"/>
                    </a:lnTo>
                    <a:lnTo>
                      <a:pt x="61" y="1265"/>
                    </a:lnTo>
                    <a:lnTo>
                      <a:pt x="74" y="1245"/>
                    </a:lnTo>
                    <a:lnTo>
                      <a:pt x="88" y="1227"/>
                    </a:lnTo>
                    <a:lnTo>
                      <a:pt x="101" y="1207"/>
                    </a:lnTo>
                    <a:lnTo>
                      <a:pt x="112" y="1187"/>
                    </a:lnTo>
                    <a:lnTo>
                      <a:pt x="125" y="1168"/>
                    </a:lnTo>
                    <a:lnTo>
                      <a:pt x="137" y="1150"/>
                    </a:lnTo>
                    <a:lnTo>
                      <a:pt x="149" y="1130"/>
                    </a:lnTo>
                    <a:lnTo>
                      <a:pt x="161" y="1110"/>
                    </a:lnTo>
                    <a:lnTo>
                      <a:pt x="173" y="1092"/>
                    </a:lnTo>
                    <a:lnTo>
                      <a:pt x="183" y="1072"/>
                    </a:lnTo>
                    <a:lnTo>
                      <a:pt x="195" y="1053"/>
                    </a:lnTo>
                    <a:lnTo>
                      <a:pt x="205" y="1033"/>
                    </a:lnTo>
                    <a:lnTo>
                      <a:pt x="216" y="1015"/>
                    </a:lnTo>
                    <a:lnTo>
                      <a:pt x="226" y="995"/>
                    </a:lnTo>
                    <a:lnTo>
                      <a:pt x="237" y="976"/>
                    </a:lnTo>
                    <a:lnTo>
                      <a:pt x="247" y="956"/>
                    </a:lnTo>
                    <a:lnTo>
                      <a:pt x="256" y="938"/>
                    </a:lnTo>
                    <a:lnTo>
                      <a:pt x="265" y="918"/>
                    </a:lnTo>
                    <a:lnTo>
                      <a:pt x="276" y="898"/>
                    </a:lnTo>
                    <a:lnTo>
                      <a:pt x="285" y="879"/>
                    </a:lnTo>
                    <a:lnTo>
                      <a:pt x="294" y="859"/>
                    </a:lnTo>
                    <a:lnTo>
                      <a:pt x="302" y="840"/>
                    </a:lnTo>
                    <a:lnTo>
                      <a:pt x="311" y="820"/>
                    </a:lnTo>
                    <a:lnTo>
                      <a:pt x="319" y="800"/>
                    </a:lnTo>
                    <a:lnTo>
                      <a:pt x="327" y="781"/>
                    </a:lnTo>
                    <a:lnTo>
                      <a:pt x="335" y="761"/>
                    </a:lnTo>
                    <a:lnTo>
                      <a:pt x="343" y="741"/>
                    </a:lnTo>
                    <a:lnTo>
                      <a:pt x="350" y="722"/>
                    </a:lnTo>
                    <a:lnTo>
                      <a:pt x="358" y="701"/>
                    </a:lnTo>
                    <a:lnTo>
                      <a:pt x="365" y="681"/>
                    </a:lnTo>
                    <a:lnTo>
                      <a:pt x="371" y="662"/>
                    </a:lnTo>
                    <a:lnTo>
                      <a:pt x="378" y="641"/>
                    </a:lnTo>
                    <a:lnTo>
                      <a:pt x="384" y="621"/>
                    </a:lnTo>
                    <a:lnTo>
                      <a:pt x="391" y="600"/>
                    </a:lnTo>
                    <a:lnTo>
                      <a:pt x="396" y="579"/>
                    </a:lnTo>
                    <a:lnTo>
                      <a:pt x="403" y="560"/>
                    </a:lnTo>
                    <a:lnTo>
                      <a:pt x="408" y="539"/>
                    </a:lnTo>
                    <a:lnTo>
                      <a:pt x="413" y="518"/>
                    </a:lnTo>
                    <a:lnTo>
                      <a:pt x="418" y="497"/>
                    </a:lnTo>
                    <a:lnTo>
                      <a:pt x="424" y="476"/>
                    </a:lnTo>
                    <a:lnTo>
                      <a:pt x="428" y="455"/>
                    </a:lnTo>
                    <a:lnTo>
                      <a:pt x="432" y="433"/>
                    </a:lnTo>
                    <a:lnTo>
                      <a:pt x="437" y="412"/>
                    </a:lnTo>
                    <a:lnTo>
                      <a:pt x="441" y="391"/>
                    </a:lnTo>
                    <a:lnTo>
                      <a:pt x="445" y="369"/>
                    </a:lnTo>
                    <a:lnTo>
                      <a:pt x="447" y="347"/>
                    </a:lnTo>
                    <a:lnTo>
                      <a:pt x="451" y="324"/>
                    </a:lnTo>
                    <a:lnTo>
                      <a:pt x="454" y="303"/>
                    </a:lnTo>
                    <a:lnTo>
                      <a:pt x="456" y="281"/>
                    </a:lnTo>
                    <a:lnTo>
                      <a:pt x="459" y="258"/>
                    </a:lnTo>
                    <a:lnTo>
                      <a:pt x="462" y="235"/>
                    </a:lnTo>
                    <a:lnTo>
                      <a:pt x="464" y="213"/>
                    </a:lnTo>
                    <a:lnTo>
                      <a:pt x="466" y="190"/>
                    </a:lnTo>
                    <a:lnTo>
                      <a:pt x="468" y="167"/>
                    </a:lnTo>
                    <a:lnTo>
                      <a:pt x="469" y="144"/>
                    </a:lnTo>
                    <a:lnTo>
                      <a:pt x="471" y="120"/>
                    </a:lnTo>
                    <a:lnTo>
                      <a:pt x="471" y="97"/>
                    </a:lnTo>
                    <a:lnTo>
                      <a:pt x="472" y="73"/>
                    </a:lnTo>
                    <a:lnTo>
                      <a:pt x="472" y="48"/>
                    </a:lnTo>
                    <a:lnTo>
                      <a:pt x="473" y="25"/>
                    </a:lnTo>
                    <a:lnTo>
                      <a:pt x="473" y="0"/>
                    </a:lnTo>
                    <a:lnTo>
                      <a:pt x="447"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43" name="Freeform 871"/>
              <p:cNvSpPr>
                <a:spLocks/>
              </p:cNvSpPr>
              <p:nvPr/>
            </p:nvSpPr>
            <p:spPr bwMode="auto">
              <a:xfrm>
                <a:off x="4141" y="2840"/>
                <a:ext cx="39" cy="46"/>
              </a:xfrm>
              <a:custGeom>
                <a:avLst/>
                <a:gdLst/>
                <a:ahLst/>
                <a:cxnLst>
                  <a:cxn ang="0">
                    <a:pos x="0" y="183"/>
                  </a:cxn>
                  <a:cxn ang="0">
                    <a:pos x="4" y="181"/>
                  </a:cxn>
                  <a:cxn ang="0">
                    <a:pos x="8" y="180"/>
                  </a:cxn>
                  <a:cxn ang="0">
                    <a:pos x="12" y="178"/>
                  </a:cxn>
                  <a:cxn ang="0">
                    <a:pos x="14" y="177"/>
                  </a:cxn>
                  <a:cxn ang="0">
                    <a:pos x="18" y="174"/>
                  </a:cxn>
                  <a:cxn ang="0">
                    <a:pos x="22" y="173"/>
                  </a:cxn>
                  <a:cxn ang="0">
                    <a:pos x="26" y="172"/>
                  </a:cxn>
                  <a:cxn ang="0">
                    <a:pos x="30" y="170"/>
                  </a:cxn>
                  <a:cxn ang="0">
                    <a:pos x="33" y="170"/>
                  </a:cxn>
                  <a:cxn ang="0">
                    <a:pos x="36" y="169"/>
                  </a:cxn>
                  <a:cxn ang="0">
                    <a:pos x="40" y="168"/>
                  </a:cxn>
                  <a:cxn ang="0">
                    <a:pos x="44" y="168"/>
                  </a:cxn>
                  <a:cxn ang="0">
                    <a:pos x="48" y="166"/>
                  </a:cxn>
                  <a:cxn ang="0">
                    <a:pos x="51" y="165"/>
                  </a:cxn>
                  <a:cxn ang="0">
                    <a:pos x="55" y="165"/>
                  </a:cxn>
                  <a:cxn ang="0">
                    <a:pos x="59" y="165"/>
                  </a:cxn>
                  <a:cxn ang="0">
                    <a:pos x="63" y="164"/>
                  </a:cxn>
                  <a:cxn ang="0">
                    <a:pos x="67" y="164"/>
                  </a:cxn>
                  <a:cxn ang="0">
                    <a:pos x="69" y="164"/>
                  </a:cxn>
                  <a:cxn ang="0">
                    <a:pos x="73" y="164"/>
                  </a:cxn>
                  <a:cxn ang="0">
                    <a:pos x="77" y="164"/>
                  </a:cxn>
                  <a:cxn ang="0">
                    <a:pos x="81" y="164"/>
                  </a:cxn>
                  <a:cxn ang="0">
                    <a:pos x="85" y="164"/>
                  </a:cxn>
                  <a:cxn ang="0">
                    <a:pos x="87" y="164"/>
                  </a:cxn>
                  <a:cxn ang="0">
                    <a:pos x="91" y="164"/>
                  </a:cxn>
                  <a:cxn ang="0">
                    <a:pos x="95" y="164"/>
                  </a:cxn>
                  <a:cxn ang="0">
                    <a:pos x="99" y="165"/>
                  </a:cxn>
                  <a:cxn ang="0">
                    <a:pos x="103" y="165"/>
                  </a:cxn>
                  <a:cxn ang="0">
                    <a:pos x="106" y="166"/>
                  </a:cxn>
                  <a:cxn ang="0">
                    <a:pos x="110" y="166"/>
                  </a:cxn>
                  <a:cxn ang="0">
                    <a:pos x="114" y="168"/>
                  </a:cxn>
                  <a:cxn ang="0">
                    <a:pos x="118" y="168"/>
                  </a:cxn>
                  <a:cxn ang="0">
                    <a:pos x="122" y="169"/>
                  </a:cxn>
                  <a:cxn ang="0">
                    <a:pos x="124" y="170"/>
                  </a:cxn>
                  <a:cxn ang="0">
                    <a:pos x="128" y="172"/>
                  </a:cxn>
                  <a:cxn ang="0">
                    <a:pos x="132" y="173"/>
                  </a:cxn>
                  <a:cxn ang="0">
                    <a:pos x="136" y="174"/>
                  </a:cxn>
                  <a:cxn ang="0">
                    <a:pos x="140" y="176"/>
                  </a:cxn>
                  <a:cxn ang="0">
                    <a:pos x="142" y="177"/>
                  </a:cxn>
                  <a:cxn ang="0">
                    <a:pos x="146" y="178"/>
                  </a:cxn>
                  <a:cxn ang="0">
                    <a:pos x="150" y="180"/>
                  </a:cxn>
                  <a:cxn ang="0">
                    <a:pos x="154" y="182"/>
                  </a:cxn>
                  <a:cxn ang="0">
                    <a:pos x="78" y="0"/>
                  </a:cxn>
                </a:cxnLst>
                <a:rect l="0" t="0" r="r" b="b"/>
                <a:pathLst>
                  <a:path w="157" h="183">
                    <a:moveTo>
                      <a:pt x="78" y="0"/>
                    </a:moveTo>
                    <a:lnTo>
                      <a:pt x="0" y="183"/>
                    </a:lnTo>
                    <a:lnTo>
                      <a:pt x="0" y="183"/>
                    </a:lnTo>
                    <a:lnTo>
                      <a:pt x="1" y="182"/>
                    </a:lnTo>
                    <a:lnTo>
                      <a:pt x="2" y="182"/>
                    </a:lnTo>
                    <a:lnTo>
                      <a:pt x="4" y="181"/>
                    </a:lnTo>
                    <a:lnTo>
                      <a:pt x="5" y="181"/>
                    </a:lnTo>
                    <a:lnTo>
                      <a:pt x="6" y="180"/>
                    </a:lnTo>
                    <a:lnTo>
                      <a:pt x="8" y="180"/>
                    </a:lnTo>
                    <a:lnTo>
                      <a:pt x="9" y="180"/>
                    </a:lnTo>
                    <a:lnTo>
                      <a:pt x="10" y="178"/>
                    </a:lnTo>
                    <a:lnTo>
                      <a:pt x="12" y="178"/>
                    </a:lnTo>
                    <a:lnTo>
                      <a:pt x="13" y="177"/>
                    </a:lnTo>
                    <a:lnTo>
                      <a:pt x="14" y="177"/>
                    </a:lnTo>
                    <a:lnTo>
                      <a:pt x="14" y="177"/>
                    </a:lnTo>
                    <a:lnTo>
                      <a:pt x="16" y="176"/>
                    </a:lnTo>
                    <a:lnTo>
                      <a:pt x="17" y="176"/>
                    </a:lnTo>
                    <a:lnTo>
                      <a:pt x="18" y="174"/>
                    </a:lnTo>
                    <a:lnTo>
                      <a:pt x="19" y="174"/>
                    </a:lnTo>
                    <a:lnTo>
                      <a:pt x="21" y="174"/>
                    </a:lnTo>
                    <a:lnTo>
                      <a:pt x="22" y="173"/>
                    </a:lnTo>
                    <a:lnTo>
                      <a:pt x="23" y="173"/>
                    </a:lnTo>
                    <a:lnTo>
                      <a:pt x="25" y="173"/>
                    </a:lnTo>
                    <a:lnTo>
                      <a:pt x="26" y="172"/>
                    </a:lnTo>
                    <a:lnTo>
                      <a:pt x="27" y="172"/>
                    </a:lnTo>
                    <a:lnTo>
                      <a:pt x="29" y="172"/>
                    </a:lnTo>
                    <a:lnTo>
                      <a:pt x="30" y="170"/>
                    </a:lnTo>
                    <a:lnTo>
                      <a:pt x="31" y="170"/>
                    </a:lnTo>
                    <a:lnTo>
                      <a:pt x="33" y="170"/>
                    </a:lnTo>
                    <a:lnTo>
                      <a:pt x="33" y="170"/>
                    </a:lnTo>
                    <a:lnTo>
                      <a:pt x="34" y="169"/>
                    </a:lnTo>
                    <a:lnTo>
                      <a:pt x="35" y="169"/>
                    </a:lnTo>
                    <a:lnTo>
                      <a:pt x="36" y="169"/>
                    </a:lnTo>
                    <a:lnTo>
                      <a:pt x="38" y="169"/>
                    </a:lnTo>
                    <a:lnTo>
                      <a:pt x="39" y="168"/>
                    </a:lnTo>
                    <a:lnTo>
                      <a:pt x="40" y="168"/>
                    </a:lnTo>
                    <a:lnTo>
                      <a:pt x="42" y="168"/>
                    </a:lnTo>
                    <a:lnTo>
                      <a:pt x="43" y="168"/>
                    </a:lnTo>
                    <a:lnTo>
                      <a:pt x="44" y="168"/>
                    </a:lnTo>
                    <a:lnTo>
                      <a:pt x="46" y="166"/>
                    </a:lnTo>
                    <a:lnTo>
                      <a:pt x="47" y="166"/>
                    </a:lnTo>
                    <a:lnTo>
                      <a:pt x="48" y="166"/>
                    </a:lnTo>
                    <a:lnTo>
                      <a:pt x="50" y="166"/>
                    </a:lnTo>
                    <a:lnTo>
                      <a:pt x="51" y="166"/>
                    </a:lnTo>
                    <a:lnTo>
                      <a:pt x="51" y="165"/>
                    </a:lnTo>
                    <a:lnTo>
                      <a:pt x="52" y="165"/>
                    </a:lnTo>
                    <a:lnTo>
                      <a:pt x="53" y="165"/>
                    </a:lnTo>
                    <a:lnTo>
                      <a:pt x="55" y="165"/>
                    </a:lnTo>
                    <a:lnTo>
                      <a:pt x="56" y="165"/>
                    </a:lnTo>
                    <a:lnTo>
                      <a:pt x="57" y="165"/>
                    </a:lnTo>
                    <a:lnTo>
                      <a:pt x="59" y="165"/>
                    </a:lnTo>
                    <a:lnTo>
                      <a:pt x="60" y="164"/>
                    </a:lnTo>
                    <a:lnTo>
                      <a:pt x="61" y="164"/>
                    </a:lnTo>
                    <a:lnTo>
                      <a:pt x="63" y="164"/>
                    </a:lnTo>
                    <a:lnTo>
                      <a:pt x="64" y="164"/>
                    </a:lnTo>
                    <a:lnTo>
                      <a:pt x="65" y="164"/>
                    </a:lnTo>
                    <a:lnTo>
                      <a:pt x="67" y="164"/>
                    </a:lnTo>
                    <a:lnTo>
                      <a:pt x="68" y="164"/>
                    </a:lnTo>
                    <a:lnTo>
                      <a:pt x="69" y="164"/>
                    </a:lnTo>
                    <a:lnTo>
                      <a:pt x="69" y="164"/>
                    </a:lnTo>
                    <a:lnTo>
                      <a:pt x="70" y="164"/>
                    </a:lnTo>
                    <a:lnTo>
                      <a:pt x="72" y="164"/>
                    </a:lnTo>
                    <a:lnTo>
                      <a:pt x="73" y="164"/>
                    </a:lnTo>
                    <a:lnTo>
                      <a:pt x="74" y="164"/>
                    </a:lnTo>
                    <a:lnTo>
                      <a:pt x="76" y="164"/>
                    </a:lnTo>
                    <a:lnTo>
                      <a:pt x="77" y="164"/>
                    </a:lnTo>
                    <a:lnTo>
                      <a:pt x="78" y="164"/>
                    </a:lnTo>
                    <a:lnTo>
                      <a:pt x="80" y="164"/>
                    </a:lnTo>
                    <a:lnTo>
                      <a:pt x="81" y="164"/>
                    </a:lnTo>
                    <a:lnTo>
                      <a:pt x="82" y="164"/>
                    </a:lnTo>
                    <a:lnTo>
                      <a:pt x="84" y="164"/>
                    </a:lnTo>
                    <a:lnTo>
                      <a:pt x="85" y="164"/>
                    </a:lnTo>
                    <a:lnTo>
                      <a:pt x="86" y="164"/>
                    </a:lnTo>
                    <a:lnTo>
                      <a:pt x="86" y="164"/>
                    </a:lnTo>
                    <a:lnTo>
                      <a:pt x="87" y="164"/>
                    </a:lnTo>
                    <a:lnTo>
                      <a:pt x="89" y="164"/>
                    </a:lnTo>
                    <a:lnTo>
                      <a:pt x="90" y="164"/>
                    </a:lnTo>
                    <a:lnTo>
                      <a:pt x="91" y="164"/>
                    </a:lnTo>
                    <a:lnTo>
                      <a:pt x="93" y="164"/>
                    </a:lnTo>
                    <a:lnTo>
                      <a:pt x="94" y="164"/>
                    </a:lnTo>
                    <a:lnTo>
                      <a:pt x="95" y="164"/>
                    </a:lnTo>
                    <a:lnTo>
                      <a:pt x="97" y="164"/>
                    </a:lnTo>
                    <a:lnTo>
                      <a:pt x="98" y="165"/>
                    </a:lnTo>
                    <a:lnTo>
                      <a:pt x="99" y="165"/>
                    </a:lnTo>
                    <a:lnTo>
                      <a:pt x="101" y="165"/>
                    </a:lnTo>
                    <a:lnTo>
                      <a:pt x="102" y="165"/>
                    </a:lnTo>
                    <a:lnTo>
                      <a:pt x="103" y="165"/>
                    </a:lnTo>
                    <a:lnTo>
                      <a:pt x="104" y="165"/>
                    </a:lnTo>
                    <a:lnTo>
                      <a:pt x="104" y="165"/>
                    </a:lnTo>
                    <a:lnTo>
                      <a:pt x="106" y="166"/>
                    </a:lnTo>
                    <a:lnTo>
                      <a:pt x="107" y="166"/>
                    </a:lnTo>
                    <a:lnTo>
                      <a:pt x="108" y="166"/>
                    </a:lnTo>
                    <a:lnTo>
                      <a:pt x="110" y="166"/>
                    </a:lnTo>
                    <a:lnTo>
                      <a:pt x="111" y="166"/>
                    </a:lnTo>
                    <a:lnTo>
                      <a:pt x="112" y="168"/>
                    </a:lnTo>
                    <a:lnTo>
                      <a:pt x="114" y="168"/>
                    </a:lnTo>
                    <a:lnTo>
                      <a:pt x="115" y="168"/>
                    </a:lnTo>
                    <a:lnTo>
                      <a:pt x="116" y="168"/>
                    </a:lnTo>
                    <a:lnTo>
                      <a:pt x="118" y="168"/>
                    </a:lnTo>
                    <a:lnTo>
                      <a:pt x="119" y="169"/>
                    </a:lnTo>
                    <a:lnTo>
                      <a:pt x="120" y="169"/>
                    </a:lnTo>
                    <a:lnTo>
                      <a:pt x="122" y="169"/>
                    </a:lnTo>
                    <a:lnTo>
                      <a:pt x="123" y="169"/>
                    </a:lnTo>
                    <a:lnTo>
                      <a:pt x="123" y="170"/>
                    </a:lnTo>
                    <a:lnTo>
                      <a:pt x="124" y="170"/>
                    </a:lnTo>
                    <a:lnTo>
                      <a:pt x="125" y="170"/>
                    </a:lnTo>
                    <a:lnTo>
                      <a:pt x="127" y="170"/>
                    </a:lnTo>
                    <a:lnTo>
                      <a:pt x="128" y="172"/>
                    </a:lnTo>
                    <a:lnTo>
                      <a:pt x="129" y="172"/>
                    </a:lnTo>
                    <a:lnTo>
                      <a:pt x="131" y="172"/>
                    </a:lnTo>
                    <a:lnTo>
                      <a:pt x="132" y="173"/>
                    </a:lnTo>
                    <a:lnTo>
                      <a:pt x="133" y="173"/>
                    </a:lnTo>
                    <a:lnTo>
                      <a:pt x="135" y="173"/>
                    </a:lnTo>
                    <a:lnTo>
                      <a:pt x="136" y="174"/>
                    </a:lnTo>
                    <a:lnTo>
                      <a:pt x="137" y="174"/>
                    </a:lnTo>
                    <a:lnTo>
                      <a:pt x="139" y="174"/>
                    </a:lnTo>
                    <a:lnTo>
                      <a:pt x="140" y="176"/>
                    </a:lnTo>
                    <a:lnTo>
                      <a:pt x="141" y="176"/>
                    </a:lnTo>
                    <a:lnTo>
                      <a:pt x="141" y="177"/>
                    </a:lnTo>
                    <a:lnTo>
                      <a:pt x="142" y="177"/>
                    </a:lnTo>
                    <a:lnTo>
                      <a:pt x="144" y="177"/>
                    </a:lnTo>
                    <a:lnTo>
                      <a:pt x="145" y="178"/>
                    </a:lnTo>
                    <a:lnTo>
                      <a:pt x="146" y="178"/>
                    </a:lnTo>
                    <a:lnTo>
                      <a:pt x="148" y="180"/>
                    </a:lnTo>
                    <a:lnTo>
                      <a:pt x="149" y="180"/>
                    </a:lnTo>
                    <a:lnTo>
                      <a:pt x="150" y="180"/>
                    </a:lnTo>
                    <a:lnTo>
                      <a:pt x="152" y="181"/>
                    </a:lnTo>
                    <a:lnTo>
                      <a:pt x="153" y="181"/>
                    </a:lnTo>
                    <a:lnTo>
                      <a:pt x="154" y="182"/>
                    </a:lnTo>
                    <a:lnTo>
                      <a:pt x="156" y="182"/>
                    </a:lnTo>
                    <a:lnTo>
                      <a:pt x="157" y="183"/>
                    </a:lnTo>
                    <a:lnTo>
                      <a:pt x="78"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44" name="Freeform 872"/>
              <p:cNvSpPr>
                <a:spLocks/>
              </p:cNvSpPr>
              <p:nvPr/>
            </p:nvSpPr>
            <p:spPr bwMode="auto">
              <a:xfrm>
                <a:off x="3998" y="2463"/>
                <a:ext cx="13" cy="210"/>
              </a:xfrm>
              <a:custGeom>
                <a:avLst/>
                <a:gdLst/>
                <a:ahLst/>
                <a:cxnLst>
                  <a:cxn ang="0">
                    <a:pos x="24" y="0"/>
                  </a:cxn>
                  <a:cxn ang="0">
                    <a:pos x="0" y="26"/>
                  </a:cxn>
                  <a:cxn ang="0">
                    <a:pos x="0" y="840"/>
                  </a:cxn>
                  <a:cxn ang="0">
                    <a:pos x="51" y="840"/>
                  </a:cxn>
                  <a:cxn ang="0">
                    <a:pos x="51" y="26"/>
                  </a:cxn>
                  <a:cxn ang="0">
                    <a:pos x="24" y="0"/>
                  </a:cxn>
                </a:cxnLst>
                <a:rect l="0" t="0" r="r" b="b"/>
                <a:pathLst>
                  <a:path w="51" h="840">
                    <a:moveTo>
                      <a:pt x="24" y="0"/>
                    </a:moveTo>
                    <a:lnTo>
                      <a:pt x="0" y="26"/>
                    </a:lnTo>
                    <a:lnTo>
                      <a:pt x="0" y="840"/>
                    </a:lnTo>
                    <a:lnTo>
                      <a:pt x="51" y="840"/>
                    </a:lnTo>
                    <a:lnTo>
                      <a:pt x="51" y="26"/>
                    </a:lnTo>
                    <a:lnTo>
                      <a:pt x="24"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45" name="Freeform 873"/>
              <p:cNvSpPr>
                <a:spLocks/>
              </p:cNvSpPr>
              <p:nvPr/>
            </p:nvSpPr>
            <p:spPr bwMode="auto">
              <a:xfrm>
                <a:off x="3998" y="2463"/>
                <a:ext cx="6" cy="6"/>
              </a:xfrm>
              <a:custGeom>
                <a:avLst/>
                <a:gdLst/>
                <a:ahLst/>
                <a:cxnLst>
                  <a:cxn ang="0">
                    <a:pos x="0" y="26"/>
                  </a:cxn>
                  <a:cxn ang="0">
                    <a:pos x="0" y="0"/>
                  </a:cxn>
                  <a:cxn ang="0">
                    <a:pos x="24" y="0"/>
                  </a:cxn>
                  <a:cxn ang="0">
                    <a:pos x="0" y="26"/>
                  </a:cxn>
                </a:cxnLst>
                <a:rect l="0" t="0" r="r" b="b"/>
                <a:pathLst>
                  <a:path w="24" h="26">
                    <a:moveTo>
                      <a:pt x="0" y="26"/>
                    </a:moveTo>
                    <a:lnTo>
                      <a:pt x="0" y="0"/>
                    </a:lnTo>
                    <a:lnTo>
                      <a:pt x="24" y="0"/>
                    </a:lnTo>
                    <a:lnTo>
                      <a:pt x="0" y="26"/>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46" name="Rectangle 874"/>
              <p:cNvSpPr>
                <a:spLocks noChangeArrowheads="1"/>
              </p:cNvSpPr>
              <p:nvPr/>
            </p:nvSpPr>
            <p:spPr bwMode="auto">
              <a:xfrm>
                <a:off x="4004" y="2463"/>
                <a:ext cx="375"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47" name="Freeform 875"/>
              <p:cNvSpPr>
                <a:spLocks/>
              </p:cNvSpPr>
              <p:nvPr/>
            </p:nvSpPr>
            <p:spPr bwMode="auto">
              <a:xfrm>
                <a:off x="4334" y="2430"/>
                <a:ext cx="90" cy="78"/>
              </a:xfrm>
              <a:custGeom>
                <a:avLst/>
                <a:gdLst/>
                <a:ahLst/>
                <a:cxnLst>
                  <a:cxn ang="0">
                    <a:pos x="0" y="0"/>
                  </a:cxn>
                  <a:cxn ang="0">
                    <a:pos x="4" y="7"/>
                  </a:cxn>
                  <a:cxn ang="0">
                    <a:pos x="6" y="15"/>
                  </a:cxn>
                  <a:cxn ang="0">
                    <a:pos x="10" y="22"/>
                  </a:cxn>
                  <a:cxn ang="0">
                    <a:pos x="13" y="30"/>
                  </a:cxn>
                  <a:cxn ang="0">
                    <a:pos x="16" y="36"/>
                  </a:cxn>
                  <a:cxn ang="0">
                    <a:pos x="18" y="44"/>
                  </a:cxn>
                  <a:cxn ang="0">
                    <a:pos x="21" y="51"/>
                  </a:cxn>
                  <a:cxn ang="0">
                    <a:pos x="23" y="58"/>
                  </a:cxn>
                  <a:cxn ang="0">
                    <a:pos x="26" y="65"/>
                  </a:cxn>
                  <a:cxn ang="0">
                    <a:pos x="27" y="73"/>
                  </a:cxn>
                  <a:cxn ang="0">
                    <a:pos x="30" y="79"/>
                  </a:cxn>
                  <a:cxn ang="0">
                    <a:pos x="31" y="87"/>
                  </a:cxn>
                  <a:cxn ang="0">
                    <a:pos x="33" y="95"/>
                  </a:cxn>
                  <a:cxn ang="0">
                    <a:pos x="34" y="102"/>
                  </a:cxn>
                  <a:cxn ang="0">
                    <a:pos x="35" y="109"/>
                  </a:cxn>
                  <a:cxn ang="0">
                    <a:pos x="37" y="116"/>
                  </a:cxn>
                  <a:cxn ang="0">
                    <a:pos x="37" y="124"/>
                  </a:cxn>
                  <a:cxn ang="0">
                    <a:pos x="38" y="130"/>
                  </a:cxn>
                  <a:cxn ang="0">
                    <a:pos x="38" y="138"/>
                  </a:cxn>
                  <a:cxn ang="0">
                    <a:pos x="39" y="145"/>
                  </a:cxn>
                  <a:cxn ang="0">
                    <a:pos x="39" y="153"/>
                  </a:cxn>
                  <a:cxn ang="0">
                    <a:pos x="39" y="160"/>
                  </a:cxn>
                  <a:cxn ang="0">
                    <a:pos x="38" y="167"/>
                  </a:cxn>
                  <a:cxn ang="0">
                    <a:pos x="38" y="175"/>
                  </a:cxn>
                  <a:cxn ang="0">
                    <a:pos x="38" y="181"/>
                  </a:cxn>
                  <a:cxn ang="0">
                    <a:pos x="37" y="189"/>
                  </a:cxn>
                  <a:cxn ang="0">
                    <a:pos x="37" y="196"/>
                  </a:cxn>
                  <a:cxn ang="0">
                    <a:pos x="35" y="204"/>
                  </a:cxn>
                  <a:cxn ang="0">
                    <a:pos x="34" y="210"/>
                  </a:cxn>
                  <a:cxn ang="0">
                    <a:pos x="33" y="218"/>
                  </a:cxn>
                  <a:cxn ang="0">
                    <a:pos x="31" y="226"/>
                  </a:cxn>
                  <a:cxn ang="0">
                    <a:pos x="29" y="232"/>
                  </a:cxn>
                  <a:cxn ang="0">
                    <a:pos x="27" y="240"/>
                  </a:cxn>
                  <a:cxn ang="0">
                    <a:pos x="25" y="247"/>
                  </a:cxn>
                  <a:cxn ang="0">
                    <a:pos x="23" y="255"/>
                  </a:cxn>
                  <a:cxn ang="0">
                    <a:pos x="21" y="261"/>
                  </a:cxn>
                  <a:cxn ang="0">
                    <a:pos x="18" y="269"/>
                  </a:cxn>
                  <a:cxn ang="0">
                    <a:pos x="16" y="276"/>
                  </a:cxn>
                  <a:cxn ang="0">
                    <a:pos x="12" y="283"/>
                  </a:cxn>
                  <a:cxn ang="0">
                    <a:pos x="9" y="290"/>
                  </a:cxn>
                  <a:cxn ang="0">
                    <a:pos x="6" y="298"/>
                  </a:cxn>
                  <a:cxn ang="0">
                    <a:pos x="3" y="306"/>
                  </a:cxn>
                  <a:cxn ang="0">
                    <a:pos x="361" y="155"/>
                  </a:cxn>
                </a:cxnLst>
                <a:rect l="0" t="0" r="r" b="b"/>
                <a:pathLst>
                  <a:path w="361" h="310">
                    <a:moveTo>
                      <a:pt x="361" y="155"/>
                    </a:moveTo>
                    <a:lnTo>
                      <a:pt x="0" y="0"/>
                    </a:lnTo>
                    <a:lnTo>
                      <a:pt x="0" y="0"/>
                    </a:lnTo>
                    <a:lnTo>
                      <a:pt x="1" y="2"/>
                    </a:lnTo>
                    <a:lnTo>
                      <a:pt x="3" y="5"/>
                    </a:lnTo>
                    <a:lnTo>
                      <a:pt x="4" y="7"/>
                    </a:lnTo>
                    <a:lnTo>
                      <a:pt x="5" y="10"/>
                    </a:lnTo>
                    <a:lnTo>
                      <a:pt x="6" y="13"/>
                    </a:lnTo>
                    <a:lnTo>
                      <a:pt x="6" y="15"/>
                    </a:lnTo>
                    <a:lnTo>
                      <a:pt x="8" y="17"/>
                    </a:lnTo>
                    <a:lnTo>
                      <a:pt x="9" y="19"/>
                    </a:lnTo>
                    <a:lnTo>
                      <a:pt x="10" y="22"/>
                    </a:lnTo>
                    <a:lnTo>
                      <a:pt x="12" y="24"/>
                    </a:lnTo>
                    <a:lnTo>
                      <a:pt x="12" y="27"/>
                    </a:lnTo>
                    <a:lnTo>
                      <a:pt x="13" y="30"/>
                    </a:lnTo>
                    <a:lnTo>
                      <a:pt x="14" y="31"/>
                    </a:lnTo>
                    <a:lnTo>
                      <a:pt x="16" y="34"/>
                    </a:lnTo>
                    <a:lnTo>
                      <a:pt x="16" y="36"/>
                    </a:lnTo>
                    <a:lnTo>
                      <a:pt x="17" y="39"/>
                    </a:lnTo>
                    <a:lnTo>
                      <a:pt x="18" y="41"/>
                    </a:lnTo>
                    <a:lnTo>
                      <a:pt x="18" y="44"/>
                    </a:lnTo>
                    <a:lnTo>
                      <a:pt x="20" y="47"/>
                    </a:lnTo>
                    <a:lnTo>
                      <a:pt x="21" y="48"/>
                    </a:lnTo>
                    <a:lnTo>
                      <a:pt x="21" y="51"/>
                    </a:lnTo>
                    <a:lnTo>
                      <a:pt x="22" y="53"/>
                    </a:lnTo>
                    <a:lnTo>
                      <a:pt x="23" y="56"/>
                    </a:lnTo>
                    <a:lnTo>
                      <a:pt x="23" y="58"/>
                    </a:lnTo>
                    <a:lnTo>
                      <a:pt x="25" y="61"/>
                    </a:lnTo>
                    <a:lnTo>
                      <a:pt x="25" y="64"/>
                    </a:lnTo>
                    <a:lnTo>
                      <a:pt x="26" y="65"/>
                    </a:lnTo>
                    <a:lnTo>
                      <a:pt x="26" y="68"/>
                    </a:lnTo>
                    <a:lnTo>
                      <a:pt x="27" y="70"/>
                    </a:lnTo>
                    <a:lnTo>
                      <a:pt x="27" y="73"/>
                    </a:lnTo>
                    <a:lnTo>
                      <a:pt x="29" y="75"/>
                    </a:lnTo>
                    <a:lnTo>
                      <a:pt x="29" y="78"/>
                    </a:lnTo>
                    <a:lnTo>
                      <a:pt x="30" y="79"/>
                    </a:lnTo>
                    <a:lnTo>
                      <a:pt x="30" y="82"/>
                    </a:lnTo>
                    <a:lnTo>
                      <a:pt x="31" y="85"/>
                    </a:lnTo>
                    <a:lnTo>
                      <a:pt x="31" y="87"/>
                    </a:lnTo>
                    <a:lnTo>
                      <a:pt x="31" y="90"/>
                    </a:lnTo>
                    <a:lnTo>
                      <a:pt x="33" y="92"/>
                    </a:lnTo>
                    <a:lnTo>
                      <a:pt x="33" y="95"/>
                    </a:lnTo>
                    <a:lnTo>
                      <a:pt x="34" y="96"/>
                    </a:lnTo>
                    <a:lnTo>
                      <a:pt x="34" y="99"/>
                    </a:lnTo>
                    <a:lnTo>
                      <a:pt x="34" y="102"/>
                    </a:lnTo>
                    <a:lnTo>
                      <a:pt x="34" y="104"/>
                    </a:lnTo>
                    <a:lnTo>
                      <a:pt x="35" y="107"/>
                    </a:lnTo>
                    <a:lnTo>
                      <a:pt x="35" y="109"/>
                    </a:lnTo>
                    <a:lnTo>
                      <a:pt x="35" y="112"/>
                    </a:lnTo>
                    <a:lnTo>
                      <a:pt x="37" y="113"/>
                    </a:lnTo>
                    <a:lnTo>
                      <a:pt x="37" y="116"/>
                    </a:lnTo>
                    <a:lnTo>
                      <a:pt x="37" y="119"/>
                    </a:lnTo>
                    <a:lnTo>
                      <a:pt x="37" y="121"/>
                    </a:lnTo>
                    <a:lnTo>
                      <a:pt x="37" y="124"/>
                    </a:lnTo>
                    <a:lnTo>
                      <a:pt x="38" y="126"/>
                    </a:lnTo>
                    <a:lnTo>
                      <a:pt x="38" y="128"/>
                    </a:lnTo>
                    <a:lnTo>
                      <a:pt x="38" y="130"/>
                    </a:lnTo>
                    <a:lnTo>
                      <a:pt x="38" y="133"/>
                    </a:lnTo>
                    <a:lnTo>
                      <a:pt x="38" y="136"/>
                    </a:lnTo>
                    <a:lnTo>
                      <a:pt x="38" y="138"/>
                    </a:lnTo>
                    <a:lnTo>
                      <a:pt x="38" y="141"/>
                    </a:lnTo>
                    <a:lnTo>
                      <a:pt x="38" y="143"/>
                    </a:lnTo>
                    <a:lnTo>
                      <a:pt x="39" y="145"/>
                    </a:lnTo>
                    <a:lnTo>
                      <a:pt x="39" y="147"/>
                    </a:lnTo>
                    <a:lnTo>
                      <a:pt x="39" y="150"/>
                    </a:lnTo>
                    <a:lnTo>
                      <a:pt x="39" y="153"/>
                    </a:lnTo>
                    <a:lnTo>
                      <a:pt x="39" y="155"/>
                    </a:lnTo>
                    <a:lnTo>
                      <a:pt x="39" y="158"/>
                    </a:lnTo>
                    <a:lnTo>
                      <a:pt x="39" y="160"/>
                    </a:lnTo>
                    <a:lnTo>
                      <a:pt x="39" y="162"/>
                    </a:lnTo>
                    <a:lnTo>
                      <a:pt x="39" y="164"/>
                    </a:lnTo>
                    <a:lnTo>
                      <a:pt x="38" y="167"/>
                    </a:lnTo>
                    <a:lnTo>
                      <a:pt x="38" y="170"/>
                    </a:lnTo>
                    <a:lnTo>
                      <a:pt x="38" y="172"/>
                    </a:lnTo>
                    <a:lnTo>
                      <a:pt x="38" y="175"/>
                    </a:lnTo>
                    <a:lnTo>
                      <a:pt x="38" y="176"/>
                    </a:lnTo>
                    <a:lnTo>
                      <a:pt x="38" y="179"/>
                    </a:lnTo>
                    <a:lnTo>
                      <a:pt x="38" y="181"/>
                    </a:lnTo>
                    <a:lnTo>
                      <a:pt x="38" y="184"/>
                    </a:lnTo>
                    <a:lnTo>
                      <a:pt x="37" y="187"/>
                    </a:lnTo>
                    <a:lnTo>
                      <a:pt x="37" y="189"/>
                    </a:lnTo>
                    <a:lnTo>
                      <a:pt x="37" y="192"/>
                    </a:lnTo>
                    <a:lnTo>
                      <a:pt x="37" y="193"/>
                    </a:lnTo>
                    <a:lnTo>
                      <a:pt x="37" y="196"/>
                    </a:lnTo>
                    <a:lnTo>
                      <a:pt x="35" y="198"/>
                    </a:lnTo>
                    <a:lnTo>
                      <a:pt x="35" y="201"/>
                    </a:lnTo>
                    <a:lnTo>
                      <a:pt x="35" y="204"/>
                    </a:lnTo>
                    <a:lnTo>
                      <a:pt x="34" y="206"/>
                    </a:lnTo>
                    <a:lnTo>
                      <a:pt x="34" y="209"/>
                    </a:lnTo>
                    <a:lnTo>
                      <a:pt x="34" y="210"/>
                    </a:lnTo>
                    <a:lnTo>
                      <a:pt x="34" y="213"/>
                    </a:lnTo>
                    <a:lnTo>
                      <a:pt x="33" y="215"/>
                    </a:lnTo>
                    <a:lnTo>
                      <a:pt x="33" y="218"/>
                    </a:lnTo>
                    <a:lnTo>
                      <a:pt x="31" y="221"/>
                    </a:lnTo>
                    <a:lnTo>
                      <a:pt x="31" y="223"/>
                    </a:lnTo>
                    <a:lnTo>
                      <a:pt x="31" y="226"/>
                    </a:lnTo>
                    <a:lnTo>
                      <a:pt x="30" y="227"/>
                    </a:lnTo>
                    <a:lnTo>
                      <a:pt x="30" y="230"/>
                    </a:lnTo>
                    <a:lnTo>
                      <a:pt x="29" y="232"/>
                    </a:lnTo>
                    <a:lnTo>
                      <a:pt x="29" y="235"/>
                    </a:lnTo>
                    <a:lnTo>
                      <a:pt x="27" y="238"/>
                    </a:lnTo>
                    <a:lnTo>
                      <a:pt x="27" y="240"/>
                    </a:lnTo>
                    <a:lnTo>
                      <a:pt x="26" y="242"/>
                    </a:lnTo>
                    <a:lnTo>
                      <a:pt x="26" y="244"/>
                    </a:lnTo>
                    <a:lnTo>
                      <a:pt x="25" y="247"/>
                    </a:lnTo>
                    <a:lnTo>
                      <a:pt x="25" y="249"/>
                    </a:lnTo>
                    <a:lnTo>
                      <a:pt x="23" y="252"/>
                    </a:lnTo>
                    <a:lnTo>
                      <a:pt x="23" y="255"/>
                    </a:lnTo>
                    <a:lnTo>
                      <a:pt x="22" y="257"/>
                    </a:lnTo>
                    <a:lnTo>
                      <a:pt x="21" y="259"/>
                    </a:lnTo>
                    <a:lnTo>
                      <a:pt x="21" y="261"/>
                    </a:lnTo>
                    <a:lnTo>
                      <a:pt x="20" y="264"/>
                    </a:lnTo>
                    <a:lnTo>
                      <a:pt x="18" y="266"/>
                    </a:lnTo>
                    <a:lnTo>
                      <a:pt x="18" y="269"/>
                    </a:lnTo>
                    <a:lnTo>
                      <a:pt x="17" y="272"/>
                    </a:lnTo>
                    <a:lnTo>
                      <a:pt x="16" y="274"/>
                    </a:lnTo>
                    <a:lnTo>
                      <a:pt x="16" y="276"/>
                    </a:lnTo>
                    <a:lnTo>
                      <a:pt x="14" y="278"/>
                    </a:lnTo>
                    <a:lnTo>
                      <a:pt x="13" y="281"/>
                    </a:lnTo>
                    <a:lnTo>
                      <a:pt x="12" y="283"/>
                    </a:lnTo>
                    <a:lnTo>
                      <a:pt x="12" y="286"/>
                    </a:lnTo>
                    <a:lnTo>
                      <a:pt x="10" y="289"/>
                    </a:lnTo>
                    <a:lnTo>
                      <a:pt x="9" y="290"/>
                    </a:lnTo>
                    <a:lnTo>
                      <a:pt x="8" y="293"/>
                    </a:lnTo>
                    <a:lnTo>
                      <a:pt x="6" y="295"/>
                    </a:lnTo>
                    <a:lnTo>
                      <a:pt x="6" y="298"/>
                    </a:lnTo>
                    <a:lnTo>
                      <a:pt x="5" y="300"/>
                    </a:lnTo>
                    <a:lnTo>
                      <a:pt x="4" y="303"/>
                    </a:lnTo>
                    <a:lnTo>
                      <a:pt x="3" y="306"/>
                    </a:lnTo>
                    <a:lnTo>
                      <a:pt x="1" y="307"/>
                    </a:lnTo>
                    <a:lnTo>
                      <a:pt x="0" y="310"/>
                    </a:lnTo>
                    <a:lnTo>
                      <a:pt x="361" y="155"/>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48" name="Rectangle 876"/>
              <p:cNvSpPr>
                <a:spLocks noChangeArrowheads="1"/>
              </p:cNvSpPr>
              <p:nvPr/>
            </p:nvSpPr>
            <p:spPr bwMode="auto">
              <a:xfrm>
                <a:off x="4035" y="2506"/>
                <a:ext cx="609"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000" b="1" dirty="0" smtClean="0">
                    <a:solidFill>
                      <a:srgbClr val="1F1A17"/>
                    </a:solidFill>
                    <a:latin typeface="Arial" pitchFamily="34" charset="0"/>
                  </a:rPr>
                  <a:t>Nx Redundancy</a:t>
                </a:r>
                <a:endParaRPr lang="en-US" dirty="0" smtClean="0">
                  <a:solidFill>
                    <a:prstClr val="black"/>
                  </a:solidFill>
                  <a:latin typeface="Arial" pitchFamily="34" charset="0"/>
                </a:endParaRPr>
              </a:p>
            </p:txBody>
          </p:sp>
          <p:sp>
            <p:nvSpPr>
              <p:cNvPr id="3949" name="Freeform 877"/>
              <p:cNvSpPr>
                <a:spLocks/>
              </p:cNvSpPr>
              <p:nvPr/>
            </p:nvSpPr>
            <p:spPr bwMode="auto">
              <a:xfrm>
                <a:off x="3972" y="2799"/>
                <a:ext cx="1216" cy="13"/>
              </a:xfrm>
              <a:custGeom>
                <a:avLst/>
                <a:gdLst/>
                <a:ahLst/>
                <a:cxnLst>
                  <a:cxn ang="0">
                    <a:pos x="4863" y="26"/>
                  </a:cxn>
                  <a:cxn ang="0">
                    <a:pos x="4837" y="0"/>
                  </a:cxn>
                  <a:cxn ang="0">
                    <a:pos x="0" y="0"/>
                  </a:cxn>
                  <a:cxn ang="0">
                    <a:pos x="0" y="53"/>
                  </a:cxn>
                  <a:cxn ang="0">
                    <a:pos x="4837" y="53"/>
                  </a:cxn>
                  <a:cxn ang="0">
                    <a:pos x="4863" y="26"/>
                  </a:cxn>
                </a:cxnLst>
                <a:rect l="0" t="0" r="r" b="b"/>
                <a:pathLst>
                  <a:path w="4863" h="53">
                    <a:moveTo>
                      <a:pt x="4863" y="26"/>
                    </a:moveTo>
                    <a:lnTo>
                      <a:pt x="4837" y="0"/>
                    </a:lnTo>
                    <a:lnTo>
                      <a:pt x="0" y="0"/>
                    </a:lnTo>
                    <a:lnTo>
                      <a:pt x="0" y="53"/>
                    </a:lnTo>
                    <a:lnTo>
                      <a:pt x="4837" y="53"/>
                    </a:lnTo>
                    <a:lnTo>
                      <a:pt x="4863" y="26"/>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50" name="Freeform 878"/>
              <p:cNvSpPr>
                <a:spLocks/>
              </p:cNvSpPr>
              <p:nvPr/>
            </p:nvSpPr>
            <p:spPr bwMode="auto">
              <a:xfrm>
                <a:off x="5182" y="2805"/>
                <a:ext cx="6" cy="7"/>
              </a:xfrm>
              <a:custGeom>
                <a:avLst/>
                <a:gdLst/>
                <a:ahLst/>
                <a:cxnLst>
                  <a:cxn ang="0">
                    <a:pos x="26" y="0"/>
                  </a:cxn>
                  <a:cxn ang="0">
                    <a:pos x="25" y="27"/>
                  </a:cxn>
                  <a:cxn ang="0">
                    <a:pos x="0" y="27"/>
                  </a:cxn>
                  <a:cxn ang="0">
                    <a:pos x="26" y="0"/>
                  </a:cxn>
                </a:cxnLst>
                <a:rect l="0" t="0" r="r" b="b"/>
                <a:pathLst>
                  <a:path w="26" h="27">
                    <a:moveTo>
                      <a:pt x="26" y="0"/>
                    </a:moveTo>
                    <a:lnTo>
                      <a:pt x="25" y="27"/>
                    </a:lnTo>
                    <a:lnTo>
                      <a:pt x="0" y="27"/>
                    </a:lnTo>
                    <a:lnTo>
                      <a:pt x="26"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51" name="Freeform 879"/>
              <p:cNvSpPr>
                <a:spLocks/>
              </p:cNvSpPr>
              <p:nvPr/>
            </p:nvSpPr>
            <p:spPr bwMode="auto">
              <a:xfrm>
                <a:off x="5175" y="2336"/>
                <a:ext cx="16" cy="469"/>
              </a:xfrm>
              <a:custGeom>
                <a:avLst/>
                <a:gdLst/>
                <a:ahLst/>
                <a:cxnLst>
                  <a:cxn ang="0">
                    <a:pos x="12" y="0"/>
                  </a:cxn>
                  <a:cxn ang="0">
                    <a:pos x="0" y="1876"/>
                  </a:cxn>
                  <a:cxn ang="0">
                    <a:pos x="52" y="1876"/>
                  </a:cxn>
                  <a:cxn ang="0">
                    <a:pos x="63" y="0"/>
                  </a:cxn>
                  <a:cxn ang="0">
                    <a:pos x="12" y="0"/>
                  </a:cxn>
                </a:cxnLst>
                <a:rect l="0" t="0" r="r" b="b"/>
                <a:pathLst>
                  <a:path w="63" h="1876">
                    <a:moveTo>
                      <a:pt x="12" y="0"/>
                    </a:moveTo>
                    <a:lnTo>
                      <a:pt x="0" y="1876"/>
                    </a:lnTo>
                    <a:lnTo>
                      <a:pt x="52" y="1876"/>
                    </a:lnTo>
                    <a:lnTo>
                      <a:pt x="63" y="0"/>
                    </a:lnTo>
                    <a:lnTo>
                      <a:pt x="12"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52" name="Freeform 880"/>
              <p:cNvSpPr>
                <a:spLocks/>
              </p:cNvSpPr>
              <p:nvPr/>
            </p:nvSpPr>
            <p:spPr bwMode="auto">
              <a:xfrm>
                <a:off x="5146" y="2291"/>
                <a:ext cx="77" cy="90"/>
              </a:xfrm>
              <a:custGeom>
                <a:avLst/>
                <a:gdLst/>
                <a:ahLst/>
                <a:cxnLst>
                  <a:cxn ang="0">
                    <a:pos x="0" y="359"/>
                  </a:cxn>
                  <a:cxn ang="0">
                    <a:pos x="7" y="356"/>
                  </a:cxn>
                  <a:cxn ang="0">
                    <a:pos x="15" y="352"/>
                  </a:cxn>
                  <a:cxn ang="0">
                    <a:pos x="23" y="349"/>
                  </a:cxn>
                  <a:cxn ang="0">
                    <a:pos x="29" y="345"/>
                  </a:cxn>
                  <a:cxn ang="0">
                    <a:pos x="37" y="343"/>
                  </a:cxn>
                  <a:cxn ang="0">
                    <a:pos x="44" y="340"/>
                  </a:cxn>
                  <a:cxn ang="0">
                    <a:pos x="51" y="338"/>
                  </a:cxn>
                  <a:cxn ang="0">
                    <a:pos x="58" y="336"/>
                  </a:cxn>
                  <a:cxn ang="0">
                    <a:pos x="66" y="334"/>
                  </a:cxn>
                  <a:cxn ang="0">
                    <a:pos x="72" y="331"/>
                  </a:cxn>
                  <a:cxn ang="0">
                    <a:pos x="80" y="330"/>
                  </a:cxn>
                  <a:cxn ang="0">
                    <a:pos x="87" y="328"/>
                  </a:cxn>
                  <a:cxn ang="0">
                    <a:pos x="95" y="327"/>
                  </a:cxn>
                  <a:cxn ang="0">
                    <a:pos x="101" y="326"/>
                  </a:cxn>
                  <a:cxn ang="0">
                    <a:pos x="109" y="325"/>
                  </a:cxn>
                  <a:cxn ang="0">
                    <a:pos x="117" y="323"/>
                  </a:cxn>
                  <a:cxn ang="0">
                    <a:pos x="123" y="323"/>
                  </a:cxn>
                  <a:cxn ang="0">
                    <a:pos x="131" y="322"/>
                  </a:cxn>
                  <a:cxn ang="0">
                    <a:pos x="138" y="322"/>
                  </a:cxn>
                  <a:cxn ang="0">
                    <a:pos x="146" y="322"/>
                  </a:cxn>
                  <a:cxn ang="0">
                    <a:pos x="152" y="322"/>
                  </a:cxn>
                  <a:cxn ang="0">
                    <a:pos x="160" y="322"/>
                  </a:cxn>
                  <a:cxn ang="0">
                    <a:pos x="166" y="322"/>
                  </a:cxn>
                  <a:cxn ang="0">
                    <a:pos x="174" y="322"/>
                  </a:cxn>
                  <a:cxn ang="0">
                    <a:pos x="181" y="323"/>
                  </a:cxn>
                  <a:cxn ang="0">
                    <a:pos x="189" y="323"/>
                  </a:cxn>
                  <a:cxn ang="0">
                    <a:pos x="195" y="325"/>
                  </a:cxn>
                  <a:cxn ang="0">
                    <a:pos x="203" y="326"/>
                  </a:cxn>
                  <a:cxn ang="0">
                    <a:pos x="210" y="327"/>
                  </a:cxn>
                  <a:cxn ang="0">
                    <a:pos x="217" y="328"/>
                  </a:cxn>
                  <a:cxn ang="0">
                    <a:pos x="224" y="330"/>
                  </a:cxn>
                  <a:cxn ang="0">
                    <a:pos x="232" y="331"/>
                  </a:cxn>
                  <a:cxn ang="0">
                    <a:pos x="238" y="334"/>
                  </a:cxn>
                  <a:cxn ang="0">
                    <a:pos x="246" y="335"/>
                  </a:cxn>
                  <a:cxn ang="0">
                    <a:pos x="254" y="338"/>
                  </a:cxn>
                  <a:cxn ang="0">
                    <a:pos x="261" y="340"/>
                  </a:cxn>
                  <a:cxn ang="0">
                    <a:pos x="268" y="343"/>
                  </a:cxn>
                  <a:cxn ang="0">
                    <a:pos x="275" y="345"/>
                  </a:cxn>
                  <a:cxn ang="0">
                    <a:pos x="283" y="348"/>
                  </a:cxn>
                  <a:cxn ang="0">
                    <a:pos x="289" y="352"/>
                  </a:cxn>
                  <a:cxn ang="0">
                    <a:pos x="297" y="355"/>
                  </a:cxn>
                  <a:cxn ang="0">
                    <a:pos x="304" y="359"/>
                  </a:cxn>
                  <a:cxn ang="0">
                    <a:pos x="157" y="0"/>
                  </a:cxn>
                </a:cxnLst>
                <a:rect l="0" t="0" r="r" b="b"/>
                <a:pathLst>
                  <a:path w="309" h="361">
                    <a:moveTo>
                      <a:pt x="157" y="0"/>
                    </a:moveTo>
                    <a:lnTo>
                      <a:pt x="0" y="359"/>
                    </a:lnTo>
                    <a:lnTo>
                      <a:pt x="0" y="359"/>
                    </a:lnTo>
                    <a:lnTo>
                      <a:pt x="3" y="357"/>
                    </a:lnTo>
                    <a:lnTo>
                      <a:pt x="6" y="356"/>
                    </a:lnTo>
                    <a:lnTo>
                      <a:pt x="7" y="356"/>
                    </a:lnTo>
                    <a:lnTo>
                      <a:pt x="9" y="355"/>
                    </a:lnTo>
                    <a:lnTo>
                      <a:pt x="12" y="353"/>
                    </a:lnTo>
                    <a:lnTo>
                      <a:pt x="15" y="352"/>
                    </a:lnTo>
                    <a:lnTo>
                      <a:pt x="17" y="351"/>
                    </a:lnTo>
                    <a:lnTo>
                      <a:pt x="20" y="349"/>
                    </a:lnTo>
                    <a:lnTo>
                      <a:pt x="23" y="349"/>
                    </a:lnTo>
                    <a:lnTo>
                      <a:pt x="24" y="348"/>
                    </a:lnTo>
                    <a:lnTo>
                      <a:pt x="27" y="347"/>
                    </a:lnTo>
                    <a:lnTo>
                      <a:pt x="29" y="345"/>
                    </a:lnTo>
                    <a:lnTo>
                      <a:pt x="32" y="345"/>
                    </a:lnTo>
                    <a:lnTo>
                      <a:pt x="34" y="344"/>
                    </a:lnTo>
                    <a:lnTo>
                      <a:pt x="37" y="343"/>
                    </a:lnTo>
                    <a:lnTo>
                      <a:pt x="38" y="343"/>
                    </a:lnTo>
                    <a:lnTo>
                      <a:pt x="41" y="342"/>
                    </a:lnTo>
                    <a:lnTo>
                      <a:pt x="44" y="340"/>
                    </a:lnTo>
                    <a:lnTo>
                      <a:pt x="46" y="340"/>
                    </a:lnTo>
                    <a:lnTo>
                      <a:pt x="49" y="339"/>
                    </a:lnTo>
                    <a:lnTo>
                      <a:pt x="51" y="338"/>
                    </a:lnTo>
                    <a:lnTo>
                      <a:pt x="54" y="338"/>
                    </a:lnTo>
                    <a:lnTo>
                      <a:pt x="55" y="336"/>
                    </a:lnTo>
                    <a:lnTo>
                      <a:pt x="58" y="336"/>
                    </a:lnTo>
                    <a:lnTo>
                      <a:pt x="61" y="335"/>
                    </a:lnTo>
                    <a:lnTo>
                      <a:pt x="63" y="334"/>
                    </a:lnTo>
                    <a:lnTo>
                      <a:pt x="66" y="334"/>
                    </a:lnTo>
                    <a:lnTo>
                      <a:pt x="68" y="332"/>
                    </a:lnTo>
                    <a:lnTo>
                      <a:pt x="70" y="332"/>
                    </a:lnTo>
                    <a:lnTo>
                      <a:pt x="72" y="331"/>
                    </a:lnTo>
                    <a:lnTo>
                      <a:pt x="75" y="331"/>
                    </a:lnTo>
                    <a:lnTo>
                      <a:pt x="78" y="331"/>
                    </a:lnTo>
                    <a:lnTo>
                      <a:pt x="80" y="330"/>
                    </a:lnTo>
                    <a:lnTo>
                      <a:pt x="83" y="330"/>
                    </a:lnTo>
                    <a:lnTo>
                      <a:pt x="85" y="328"/>
                    </a:lnTo>
                    <a:lnTo>
                      <a:pt x="87" y="328"/>
                    </a:lnTo>
                    <a:lnTo>
                      <a:pt x="89" y="327"/>
                    </a:lnTo>
                    <a:lnTo>
                      <a:pt x="92" y="327"/>
                    </a:lnTo>
                    <a:lnTo>
                      <a:pt x="95" y="327"/>
                    </a:lnTo>
                    <a:lnTo>
                      <a:pt x="97" y="326"/>
                    </a:lnTo>
                    <a:lnTo>
                      <a:pt x="100" y="326"/>
                    </a:lnTo>
                    <a:lnTo>
                      <a:pt x="101" y="326"/>
                    </a:lnTo>
                    <a:lnTo>
                      <a:pt x="104" y="325"/>
                    </a:lnTo>
                    <a:lnTo>
                      <a:pt x="106" y="325"/>
                    </a:lnTo>
                    <a:lnTo>
                      <a:pt x="109" y="325"/>
                    </a:lnTo>
                    <a:lnTo>
                      <a:pt x="112" y="325"/>
                    </a:lnTo>
                    <a:lnTo>
                      <a:pt x="114" y="323"/>
                    </a:lnTo>
                    <a:lnTo>
                      <a:pt x="117" y="323"/>
                    </a:lnTo>
                    <a:lnTo>
                      <a:pt x="118" y="323"/>
                    </a:lnTo>
                    <a:lnTo>
                      <a:pt x="121" y="323"/>
                    </a:lnTo>
                    <a:lnTo>
                      <a:pt x="123" y="323"/>
                    </a:lnTo>
                    <a:lnTo>
                      <a:pt x="126" y="322"/>
                    </a:lnTo>
                    <a:lnTo>
                      <a:pt x="129" y="322"/>
                    </a:lnTo>
                    <a:lnTo>
                      <a:pt x="131" y="322"/>
                    </a:lnTo>
                    <a:lnTo>
                      <a:pt x="132" y="322"/>
                    </a:lnTo>
                    <a:lnTo>
                      <a:pt x="135" y="322"/>
                    </a:lnTo>
                    <a:lnTo>
                      <a:pt x="138" y="322"/>
                    </a:lnTo>
                    <a:lnTo>
                      <a:pt x="140" y="322"/>
                    </a:lnTo>
                    <a:lnTo>
                      <a:pt x="143" y="322"/>
                    </a:lnTo>
                    <a:lnTo>
                      <a:pt x="146" y="322"/>
                    </a:lnTo>
                    <a:lnTo>
                      <a:pt x="147" y="322"/>
                    </a:lnTo>
                    <a:lnTo>
                      <a:pt x="149" y="322"/>
                    </a:lnTo>
                    <a:lnTo>
                      <a:pt x="152" y="322"/>
                    </a:lnTo>
                    <a:lnTo>
                      <a:pt x="155" y="322"/>
                    </a:lnTo>
                    <a:lnTo>
                      <a:pt x="157" y="322"/>
                    </a:lnTo>
                    <a:lnTo>
                      <a:pt x="160" y="322"/>
                    </a:lnTo>
                    <a:lnTo>
                      <a:pt x="163" y="322"/>
                    </a:lnTo>
                    <a:lnTo>
                      <a:pt x="164" y="322"/>
                    </a:lnTo>
                    <a:lnTo>
                      <a:pt x="166" y="322"/>
                    </a:lnTo>
                    <a:lnTo>
                      <a:pt x="169" y="322"/>
                    </a:lnTo>
                    <a:lnTo>
                      <a:pt x="172" y="322"/>
                    </a:lnTo>
                    <a:lnTo>
                      <a:pt x="174" y="322"/>
                    </a:lnTo>
                    <a:lnTo>
                      <a:pt x="177" y="322"/>
                    </a:lnTo>
                    <a:lnTo>
                      <a:pt x="178" y="322"/>
                    </a:lnTo>
                    <a:lnTo>
                      <a:pt x="181" y="323"/>
                    </a:lnTo>
                    <a:lnTo>
                      <a:pt x="183" y="323"/>
                    </a:lnTo>
                    <a:lnTo>
                      <a:pt x="186" y="323"/>
                    </a:lnTo>
                    <a:lnTo>
                      <a:pt x="189" y="323"/>
                    </a:lnTo>
                    <a:lnTo>
                      <a:pt x="191" y="323"/>
                    </a:lnTo>
                    <a:lnTo>
                      <a:pt x="193" y="325"/>
                    </a:lnTo>
                    <a:lnTo>
                      <a:pt x="195" y="325"/>
                    </a:lnTo>
                    <a:lnTo>
                      <a:pt x="198" y="325"/>
                    </a:lnTo>
                    <a:lnTo>
                      <a:pt x="200" y="325"/>
                    </a:lnTo>
                    <a:lnTo>
                      <a:pt x="203" y="326"/>
                    </a:lnTo>
                    <a:lnTo>
                      <a:pt x="206" y="326"/>
                    </a:lnTo>
                    <a:lnTo>
                      <a:pt x="208" y="326"/>
                    </a:lnTo>
                    <a:lnTo>
                      <a:pt x="210" y="327"/>
                    </a:lnTo>
                    <a:lnTo>
                      <a:pt x="212" y="327"/>
                    </a:lnTo>
                    <a:lnTo>
                      <a:pt x="215" y="327"/>
                    </a:lnTo>
                    <a:lnTo>
                      <a:pt x="217" y="328"/>
                    </a:lnTo>
                    <a:lnTo>
                      <a:pt x="220" y="328"/>
                    </a:lnTo>
                    <a:lnTo>
                      <a:pt x="223" y="328"/>
                    </a:lnTo>
                    <a:lnTo>
                      <a:pt x="224" y="330"/>
                    </a:lnTo>
                    <a:lnTo>
                      <a:pt x="227" y="330"/>
                    </a:lnTo>
                    <a:lnTo>
                      <a:pt x="229" y="331"/>
                    </a:lnTo>
                    <a:lnTo>
                      <a:pt x="232" y="331"/>
                    </a:lnTo>
                    <a:lnTo>
                      <a:pt x="234" y="332"/>
                    </a:lnTo>
                    <a:lnTo>
                      <a:pt x="237" y="332"/>
                    </a:lnTo>
                    <a:lnTo>
                      <a:pt x="238" y="334"/>
                    </a:lnTo>
                    <a:lnTo>
                      <a:pt x="241" y="334"/>
                    </a:lnTo>
                    <a:lnTo>
                      <a:pt x="244" y="335"/>
                    </a:lnTo>
                    <a:lnTo>
                      <a:pt x="246" y="335"/>
                    </a:lnTo>
                    <a:lnTo>
                      <a:pt x="249" y="336"/>
                    </a:lnTo>
                    <a:lnTo>
                      <a:pt x="251" y="336"/>
                    </a:lnTo>
                    <a:lnTo>
                      <a:pt x="254" y="338"/>
                    </a:lnTo>
                    <a:lnTo>
                      <a:pt x="255" y="339"/>
                    </a:lnTo>
                    <a:lnTo>
                      <a:pt x="258" y="339"/>
                    </a:lnTo>
                    <a:lnTo>
                      <a:pt x="261" y="340"/>
                    </a:lnTo>
                    <a:lnTo>
                      <a:pt x="263" y="342"/>
                    </a:lnTo>
                    <a:lnTo>
                      <a:pt x="266" y="342"/>
                    </a:lnTo>
                    <a:lnTo>
                      <a:pt x="268" y="343"/>
                    </a:lnTo>
                    <a:lnTo>
                      <a:pt x="270" y="344"/>
                    </a:lnTo>
                    <a:lnTo>
                      <a:pt x="272" y="344"/>
                    </a:lnTo>
                    <a:lnTo>
                      <a:pt x="275" y="345"/>
                    </a:lnTo>
                    <a:lnTo>
                      <a:pt x="278" y="347"/>
                    </a:lnTo>
                    <a:lnTo>
                      <a:pt x="280" y="348"/>
                    </a:lnTo>
                    <a:lnTo>
                      <a:pt x="283" y="348"/>
                    </a:lnTo>
                    <a:lnTo>
                      <a:pt x="284" y="349"/>
                    </a:lnTo>
                    <a:lnTo>
                      <a:pt x="287" y="351"/>
                    </a:lnTo>
                    <a:lnTo>
                      <a:pt x="289" y="352"/>
                    </a:lnTo>
                    <a:lnTo>
                      <a:pt x="292" y="353"/>
                    </a:lnTo>
                    <a:lnTo>
                      <a:pt x="295" y="353"/>
                    </a:lnTo>
                    <a:lnTo>
                      <a:pt x="297" y="355"/>
                    </a:lnTo>
                    <a:lnTo>
                      <a:pt x="299" y="356"/>
                    </a:lnTo>
                    <a:lnTo>
                      <a:pt x="301" y="357"/>
                    </a:lnTo>
                    <a:lnTo>
                      <a:pt x="304" y="359"/>
                    </a:lnTo>
                    <a:lnTo>
                      <a:pt x="306" y="360"/>
                    </a:lnTo>
                    <a:lnTo>
                      <a:pt x="309" y="361"/>
                    </a:lnTo>
                    <a:lnTo>
                      <a:pt x="157"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53" name="Freeform 881"/>
              <p:cNvSpPr>
                <a:spLocks/>
              </p:cNvSpPr>
              <p:nvPr/>
            </p:nvSpPr>
            <p:spPr bwMode="auto">
              <a:xfrm>
                <a:off x="4241" y="2656"/>
                <a:ext cx="7" cy="299"/>
              </a:xfrm>
              <a:custGeom>
                <a:avLst/>
                <a:gdLst/>
                <a:ahLst/>
                <a:cxnLst>
                  <a:cxn ang="0">
                    <a:pos x="29" y="8"/>
                  </a:cxn>
                  <a:cxn ang="0">
                    <a:pos x="29" y="1189"/>
                  </a:cxn>
                  <a:cxn ang="0">
                    <a:pos x="3" y="1196"/>
                  </a:cxn>
                  <a:cxn ang="0">
                    <a:pos x="1" y="597"/>
                  </a:cxn>
                  <a:cxn ang="0">
                    <a:pos x="0" y="0"/>
                  </a:cxn>
                  <a:cxn ang="0">
                    <a:pos x="29" y="8"/>
                  </a:cxn>
                </a:cxnLst>
                <a:rect l="0" t="0" r="r" b="b"/>
                <a:pathLst>
                  <a:path w="29" h="1196">
                    <a:moveTo>
                      <a:pt x="29" y="8"/>
                    </a:moveTo>
                    <a:lnTo>
                      <a:pt x="29" y="1189"/>
                    </a:lnTo>
                    <a:lnTo>
                      <a:pt x="3" y="1196"/>
                    </a:lnTo>
                    <a:lnTo>
                      <a:pt x="1" y="597"/>
                    </a:lnTo>
                    <a:lnTo>
                      <a:pt x="0" y="0"/>
                    </a:lnTo>
                    <a:lnTo>
                      <a:pt x="29" y="8"/>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54" name="Freeform 882"/>
              <p:cNvSpPr>
                <a:spLocks/>
              </p:cNvSpPr>
              <p:nvPr/>
            </p:nvSpPr>
            <p:spPr bwMode="auto">
              <a:xfrm>
                <a:off x="4241" y="2656"/>
                <a:ext cx="14" cy="299"/>
              </a:xfrm>
              <a:custGeom>
                <a:avLst/>
                <a:gdLst/>
                <a:ahLst/>
                <a:cxnLst>
                  <a:cxn ang="0">
                    <a:pos x="58" y="15"/>
                  </a:cxn>
                  <a:cxn ang="0">
                    <a:pos x="58" y="1181"/>
                  </a:cxn>
                  <a:cxn ang="0">
                    <a:pos x="3" y="1196"/>
                  </a:cxn>
                  <a:cxn ang="0">
                    <a:pos x="1" y="597"/>
                  </a:cxn>
                  <a:cxn ang="0">
                    <a:pos x="0" y="0"/>
                  </a:cxn>
                  <a:cxn ang="0">
                    <a:pos x="58" y="15"/>
                  </a:cxn>
                </a:cxnLst>
                <a:rect l="0" t="0" r="r" b="b"/>
                <a:pathLst>
                  <a:path w="58" h="1196">
                    <a:moveTo>
                      <a:pt x="58" y="15"/>
                    </a:moveTo>
                    <a:lnTo>
                      <a:pt x="58" y="1181"/>
                    </a:lnTo>
                    <a:lnTo>
                      <a:pt x="3" y="1196"/>
                    </a:lnTo>
                    <a:lnTo>
                      <a:pt x="1" y="597"/>
                    </a:lnTo>
                    <a:lnTo>
                      <a:pt x="0" y="0"/>
                    </a:lnTo>
                    <a:lnTo>
                      <a:pt x="58" y="15"/>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55" name="Freeform 883"/>
              <p:cNvSpPr>
                <a:spLocks/>
              </p:cNvSpPr>
              <p:nvPr/>
            </p:nvSpPr>
            <p:spPr bwMode="auto">
              <a:xfrm>
                <a:off x="4248" y="2658"/>
                <a:ext cx="14" cy="295"/>
              </a:xfrm>
              <a:custGeom>
                <a:avLst/>
                <a:gdLst/>
                <a:ahLst/>
                <a:cxnLst>
                  <a:cxn ang="0">
                    <a:pos x="0" y="1181"/>
                  </a:cxn>
                  <a:cxn ang="0">
                    <a:pos x="0" y="0"/>
                  </a:cxn>
                  <a:cxn ang="0">
                    <a:pos x="57" y="15"/>
                  </a:cxn>
                  <a:cxn ang="0">
                    <a:pos x="57" y="1165"/>
                  </a:cxn>
                  <a:cxn ang="0">
                    <a:pos x="0" y="1181"/>
                  </a:cxn>
                </a:cxnLst>
                <a:rect l="0" t="0" r="r" b="b"/>
                <a:pathLst>
                  <a:path w="57" h="1181">
                    <a:moveTo>
                      <a:pt x="0" y="1181"/>
                    </a:moveTo>
                    <a:lnTo>
                      <a:pt x="0" y="0"/>
                    </a:lnTo>
                    <a:lnTo>
                      <a:pt x="57" y="15"/>
                    </a:lnTo>
                    <a:lnTo>
                      <a:pt x="57" y="1165"/>
                    </a:lnTo>
                    <a:lnTo>
                      <a:pt x="0" y="1181"/>
                    </a:lnTo>
                    <a:close/>
                  </a:path>
                </a:pathLst>
              </a:custGeom>
              <a:solidFill>
                <a:srgbClr val="81BE2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56" name="Freeform 884"/>
              <p:cNvSpPr>
                <a:spLocks/>
              </p:cNvSpPr>
              <p:nvPr/>
            </p:nvSpPr>
            <p:spPr bwMode="auto">
              <a:xfrm>
                <a:off x="4255" y="2660"/>
                <a:ext cx="15" cy="291"/>
              </a:xfrm>
              <a:custGeom>
                <a:avLst/>
                <a:gdLst/>
                <a:ahLst/>
                <a:cxnLst>
                  <a:cxn ang="0">
                    <a:pos x="0" y="1166"/>
                  </a:cxn>
                  <a:cxn ang="0">
                    <a:pos x="0" y="0"/>
                  </a:cxn>
                  <a:cxn ang="0">
                    <a:pos x="57" y="17"/>
                  </a:cxn>
                  <a:cxn ang="0">
                    <a:pos x="57" y="1149"/>
                  </a:cxn>
                  <a:cxn ang="0">
                    <a:pos x="0" y="1166"/>
                  </a:cxn>
                </a:cxnLst>
                <a:rect l="0" t="0" r="r" b="b"/>
                <a:pathLst>
                  <a:path w="57" h="1166">
                    <a:moveTo>
                      <a:pt x="0" y="1166"/>
                    </a:moveTo>
                    <a:lnTo>
                      <a:pt x="0" y="0"/>
                    </a:lnTo>
                    <a:lnTo>
                      <a:pt x="57" y="17"/>
                    </a:lnTo>
                    <a:lnTo>
                      <a:pt x="57" y="1149"/>
                    </a:lnTo>
                    <a:lnTo>
                      <a:pt x="0" y="1166"/>
                    </a:lnTo>
                    <a:close/>
                  </a:path>
                </a:pathLst>
              </a:custGeom>
              <a:solidFill>
                <a:srgbClr val="7FBA3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57" name="Freeform 885"/>
              <p:cNvSpPr>
                <a:spLocks/>
              </p:cNvSpPr>
              <p:nvPr/>
            </p:nvSpPr>
            <p:spPr bwMode="auto">
              <a:xfrm>
                <a:off x="4262" y="2662"/>
                <a:ext cx="15" cy="287"/>
              </a:xfrm>
              <a:custGeom>
                <a:avLst/>
                <a:gdLst/>
                <a:ahLst/>
                <a:cxnLst>
                  <a:cxn ang="0">
                    <a:pos x="0" y="1150"/>
                  </a:cxn>
                  <a:cxn ang="0">
                    <a:pos x="0" y="0"/>
                  </a:cxn>
                  <a:cxn ang="0">
                    <a:pos x="58" y="17"/>
                  </a:cxn>
                  <a:cxn ang="0">
                    <a:pos x="58" y="1133"/>
                  </a:cxn>
                  <a:cxn ang="0">
                    <a:pos x="0" y="1150"/>
                  </a:cxn>
                </a:cxnLst>
                <a:rect l="0" t="0" r="r" b="b"/>
                <a:pathLst>
                  <a:path w="58" h="1150">
                    <a:moveTo>
                      <a:pt x="0" y="1150"/>
                    </a:moveTo>
                    <a:lnTo>
                      <a:pt x="0" y="0"/>
                    </a:lnTo>
                    <a:lnTo>
                      <a:pt x="58" y="17"/>
                    </a:lnTo>
                    <a:lnTo>
                      <a:pt x="58" y="1133"/>
                    </a:lnTo>
                    <a:lnTo>
                      <a:pt x="0" y="1150"/>
                    </a:lnTo>
                    <a:close/>
                  </a:path>
                </a:pathLst>
              </a:custGeom>
              <a:solidFill>
                <a:srgbClr val="7DB63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58" name="Freeform 886"/>
              <p:cNvSpPr>
                <a:spLocks/>
              </p:cNvSpPr>
              <p:nvPr/>
            </p:nvSpPr>
            <p:spPr bwMode="auto">
              <a:xfrm>
                <a:off x="4270" y="2664"/>
                <a:ext cx="14" cy="283"/>
              </a:xfrm>
              <a:custGeom>
                <a:avLst/>
                <a:gdLst/>
                <a:ahLst/>
                <a:cxnLst>
                  <a:cxn ang="0">
                    <a:pos x="0" y="1132"/>
                  </a:cxn>
                  <a:cxn ang="0">
                    <a:pos x="0" y="0"/>
                  </a:cxn>
                  <a:cxn ang="0">
                    <a:pos x="58" y="16"/>
                  </a:cxn>
                  <a:cxn ang="0">
                    <a:pos x="58" y="1116"/>
                  </a:cxn>
                  <a:cxn ang="0">
                    <a:pos x="0" y="1132"/>
                  </a:cxn>
                </a:cxnLst>
                <a:rect l="0" t="0" r="r" b="b"/>
                <a:pathLst>
                  <a:path w="58" h="1132">
                    <a:moveTo>
                      <a:pt x="0" y="1132"/>
                    </a:moveTo>
                    <a:lnTo>
                      <a:pt x="0" y="0"/>
                    </a:lnTo>
                    <a:lnTo>
                      <a:pt x="58" y="16"/>
                    </a:lnTo>
                    <a:lnTo>
                      <a:pt x="58" y="1116"/>
                    </a:lnTo>
                    <a:lnTo>
                      <a:pt x="0" y="1132"/>
                    </a:lnTo>
                    <a:close/>
                  </a:path>
                </a:pathLst>
              </a:custGeom>
              <a:solidFill>
                <a:srgbClr val="7BB24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59" name="Freeform 887"/>
              <p:cNvSpPr>
                <a:spLocks/>
              </p:cNvSpPr>
              <p:nvPr/>
            </p:nvSpPr>
            <p:spPr bwMode="auto">
              <a:xfrm>
                <a:off x="4277" y="2666"/>
                <a:ext cx="14" cy="279"/>
              </a:xfrm>
              <a:custGeom>
                <a:avLst/>
                <a:gdLst/>
                <a:ahLst/>
                <a:cxnLst>
                  <a:cxn ang="0">
                    <a:pos x="0" y="1116"/>
                  </a:cxn>
                  <a:cxn ang="0">
                    <a:pos x="0" y="0"/>
                  </a:cxn>
                  <a:cxn ang="0">
                    <a:pos x="58" y="16"/>
                  </a:cxn>
                  <a:cxn ang="0">
                    <a:pos x="58" y="1100"/>
                  </a:cxn>
                  <a:cxn ang="0">
                    <a:pos x="0" y="1116"/>
                  </a:cxn>
                </a:cxnLst>
                <a:rect l="0" t="0" r="r" b="b"/>
                <a:pathLst>
                  <a:path w="58" h="1116">
                    <a:moveTo>
                      <a:pt x="0" y="1116"/>
                    </a:moveTo>
                    <a:lnTo>
                      <a:pt x="0" y="0"/>
                    </a:lnTo>
                    <a:lnTo>
                      <a:pt x="58" y="16"/>
                    </a:lnTo>
                    <a:lnTo>
                      <a:pt x="58" y="1100"/>
                    </a:lnTo>
                    <a:lnTo>
                      <a:pt x="0" y="1116"/>
                    </a:lnTo>
                    <a:close/>
                  </a:path>
                </a:pathLst>
              </a:custGeom>
              <a:solidFill>
                <a:srgbClr val="79AD48"/>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60" name="Freeform 888"/>
              <p:cNvSpPr>
                <a:spLocks/>
              </p:cNvSpPr>
              <p:nvPr/>
            </p:nvSpPr>
            <p:spPr bwMode="auto">
              <a:xfrm>
                <a:off x="4284" y="2668"/>
                <a:ext cx="14" cy="275"/>
              </a:xfrm>
              <a:custGeom>
                <a:avLst/>
                <a:gdLst/>
                <a:ahLst/>
                <a:cxnLst>
                  <a:cxn ang="0">
                    <a:pos x="0" y="1100"/>
                  </a:cxn>
                  <a:cxn ang="0">
                    <a:pos x="0" y="0"/>
                  </a:cxn>
                  <a:cxn ang="0">
                    <a:pos x="57" y="16"/>
                  </a:cxn>
                  <a:cxn ang="0">
                    <a:pos x="57" y="1084"/>
                  </a:cxn>
                  <a:cxn ang="0">
                    <a:pos x="0" y="1100"/>
                  </a:cxn>
                </a:cxnLst>
                <a:rect l="0" t="0" r="r" b="b"/>
                <a:pathLst>
                  <a:path w="57" h="1100">
                    <a:moveTo>
                      <a:pt x="0" y="1100"/>
                    </a:moveTo>
                    <a:lnTo>
                      <a:pt x="0" y="0"/>
                    </a:lnTo>
                    <a:lnTo>
                      <a:pt x="57" y="16"/>
                    </a:lnTo>
                    <a:lnTo>
                      <a:pt x="57" y="1084"/>
                    </a:lnTo>
                    <a:lnTo>
                      <a:pt x="0" y="1100"/>
                    </a:lnTo>
                    <a:close/>
                  </a:path>
                </a:pathLst>
              </a:custGeom>
              <a:solidFill>
                <a:srgbClr val="77A94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61" name="Freeform 889"/>
              <p:cNvSpPr>
                <a:spLocks/>
              </p:cNvSpPr>
              <p:nvPr/>
            </p:nvSpPr>
            <p:spPr bwMode="auto">
              <a:xfrm>
                <a:off x="4291" y="2670"/>
                <a:ext cx="15" cy="271"/>
              </a:xfrm>
              <a:custGeom>
                <a:avLst/>
                <a:gdLst/>
                <a:ahLst/>
                <a:cxnLst>
                  <a:cxn ang="0">
                    <a:pos x="0" y="1084"/>
                  </a:cxn>
                  <a:cxn ang="0">
                    <a:pos x="0" y="0"/>
                  </a:cxn>
                  <a:cxn ang="0">
                    <a:pos x="57" y="16"/>
                  </a:cxn>
                  <a:cxn ang="0">
                    <a:pos x="57" y="1067"/>
                  </a:cxn>
                  <a:cxn ang="0">
                    <a:pos x="0" y="1084"/>
                  </a:cxn>
                </a:cxnLst>
                <a:rect l="0" t="0" r="r" b="b"/>
                <a:pathLst>
                  <a:path w="57" h="1084">
                    <a:moveTo>
                      <a:pt x="0" y="1084"/>
                    </a:moveTo>
                    <a:lnTo>
                      <a:pt x="0" y="0"/>
                    </a:lnTo>
                    <a:lnTo>
                      <a:pt x="57" y="16"/>
                    </a:lnTo>
                    <a:lnTo>
                      <a:pt x="57" y="1067"/>
                    </a:lnTo>
                    <a:lnTo>
                      <a:pt x="0" y="1084"/>
                    </a:lnTo>
                    <a:close/>
                  </a:path>
                </a:pathLst>
              </a:custGeom>
              <a:solidFill>
                <a:srgbClr val="75A55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62" name="Freeform 890"/>
              <p:cNvSpPr>
                <a:spLocks/>
              </p:cNvSpPr>
              <p:nvPr/>
            </p:nvSpPr>
            <p:spPr bwMode="auto">
              <a:xfrm>
                <a:off x="4298" y="2672"/>
                <a:ext cx="15" cy="267"/>
              </a:xfrm>
              <a:custGeom>
                <a:avLst/>
                <a:gdLst/>
                <a:ahLst/>
                <a:cxnLst>
                  <a:cxn ang="0">
                    <a:pos x="0" y="1068"/>
                  </a:cxn>
                  <a:cxn ang="0">
                    <a:pos x="0" y="0"/>
                  </a:cxn>
                  <a:cxn ang="0">
                    <a:pos x="58" y="17"/>
                  </a:cxn>
                  <a:cxn ang="0">
                    <a:pos x="58" y="1051"/>
                  </a:cxn>
                  <a:cxn ang="0">
                    <a:pos x="0" y="1068"/>
                  </a:cxn>
                </a:cxnLst>
                <a:rect l="0" t="0" r="r" b="b"/>
                <a:pathLst>
                  <a:path w="58" h="1068">
                    <a:moveTo>
                      <a:pt x="0" y="1068"/>
                    </a:moveTo>
                    <a:lnTo>
                      <a:pt x="0" y="0"/>
                    </a:lnTo>
                    <a:lnTo>
                      <a:pt x="58" y="17"/>
                    </a:lnTo>
                    <a:lnTo>
                      <a:pt x="58" y="1051"/>
                    </a:lnTo>
                    <a:lnTo>
                      <a:pt x="0" y="1068"/>
                    </a:lnTo>
                    <a:close/>
                  </a:path>
                </a:pathLst>
              </a:custGeom>
              <a:solidFill>
                <a:srgbClr val="74A25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63" name="Freeform 891"/>
              <p:cNvSpPr>
                <a:spLocks/>
              </p:cNvSpPr>
              <p:nvPr/>
            </p:nvSpPr>
            <p:spPr bwMode="auto">
              <a:xfrm>
                <a:off x="4306" y="2674"/>
                <a:ext cx="14" cy="263"/>
              </a:xfrm>
              <a:custGeom>
                <a:avLst/>
                <a:gdLst/>
                <a:ahLst/>
                <a:cxnLst>
                  <a:cxn ang="0">
                    <a:pos x="0" y="1051"/>
                  </a:cxn>
                  <a:cxn ang="0">
                    <a:pos x="0" y="0"/>
                  </a:cxn>
                  <a:cxn ang="0">
                    <a:pos x="58" y="17"/>
                  </a:cxn>
                  <a:cxn ang="0">
                    <a:pos x="58" y="1035"/>
                  </a:cxn>
                  <a:cxn ang="0">
                    <a:pos x="0" y="1051"/>
                  </a:cxn>
                </a:cxnLst>
                <a:rect l="0" t="0" r="r" b="b"/>
                <a:pathLst>
                  <a:path w="58" h="1051">
                    <a:moveTo>
                      <a:pt x="0" y="1051"/>
                    </a:moveTo>
                    <a:lnTo>
                      <a:pt x="0" y="0"/>
                    </a:lnTo>
                    <a:lnTo>
                      <a:pt x="58" y="17"/>
                    </a:lnTo>
                    <a:lnTo>
                      <a:pt x="58" y="1035"/>
                    </a:lnTo>
                    <a:lnTo>
                      <a:pt x="0" y="1051"/>
                    </a:lnTo>
                    <a:close/>
                  </a:path>
                </a:pathLst>
              </a:custGeom>
              <a:solidFill>
                <a:srgbClr val="719E5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64" name="Freeform 892"/>
              <p:cNvSpPr>
                <a:spLocks/>
              </p:cNvSpPr>
              <p:nvPr/>
            </p:nvSpPr>
            <p:spPr bwMode="auto">
              <a:xfrm>
                <a:off x="4313" y="2676"/>
                <a:ext cx="14" cy="259"/>
              </a:xfrm>
              <a:custGeom>
                <a:avLst/>
                <a:gdLst/>
                <a:ahLst/>
                <a:cxnLst>
                  <a:cxn ang="0">
                    <a:pos x="0" y="1034"/>
                  </a:cxn>
                  <a:cxn ang="0">
                    <a:pos x="0" y="0"/>
                  </a:cxn>
                  <a:cxn ang="0">
                    <a:pos x="57" y="16"/>
                  </a:cxn>
                  <a:cxn ang="0">
                    <a:pos x="57" y="1019"/>
                  </a:cxn>
                  <a:cxn ang="0">
                    <a:pos x="0" y="1034"/>
                  </a:cxn>
                </a:cxnLst>
                <a:rect l="0" t="0" r="r" b="b"/>
                <a:pathLst>
                  <a:path w="57" h="1034">
                    <a:moveTo>
                      <a:pt x="0" y="1034"/>
                    </a:moveTo>
                    <a:lnTo>
                      <a:pt x="0" y="0"/>
                    </a:lnTo>
                    <a:lnTo>
                      <a:pt x="57" y="16"/>
                    </a:lnTo>
                    <a:lnTo>
                      <a:pt x="57" y="1019"/>
                    </a:lnTo>
                    <a:lnTo>
                      <a:pt x="0" y="1034"/>
                    </a:lnTo>
                    <a:close/>
                  </a:path>
                </a:pathLst>
              </a:custGeom>
              <a:solidFill>
                <a:srgbClr val="6F995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65" name="Freeform 893"/>
              <p:cNvSpPr>
                <a:spLocks/>
              </p:cNvSpPr>
              <p:nvPr/>
            </p:nvSpPr>
            <p:spPr bwMode="auto">
              <a:xfrm>
                <a:off x="4320" y="2678"/>
                <a:ext cx="14" cy="255"/>
              </a:xfrm>
              <a:custGeom>
                <a:avLst/>
                <a:gdLst/>
                <a:ahLst/>
                <a:cxnLst>
                  <a:cxn ang="0">
                    <a:pos x="0" y="1018"/>
                  </a:cxn>
                  <a:cxn ang="0">
                    <a:pos x="0" y="0"/>
                  </a:cxn>
                  <a:cxn ang="0">
                    <a:pos x="57" y="15"/>
                  </a:cxn>
                  <a:cxn ang="0">
                    <a:pos x="57" y="1003"/>
                  </a:cxn>
                  <a:cxn ang="0">
                    <a:pos x="0" y="1018"/>
                  </a:cxn>
                </a:cxnLst>
                <a:rect l="0" t="0" r="r" b="b"/>
                <a:pathLst>
                  <a:path w="57" h="1018">
                    <a:moveTo>
                      <a:pt x="0" y="1018"/>
                    </a:moveTo>
                    <a:lnTo>
                      <a:pt x="0" y="0"/>
                    </a:lnTo>
                    <a:lnTo>
                      <a:pt x="57" y="15"/>
                    </a:lnTo>
                    <a:lnTo>
                      <a:pt x="57" y="1003"/>
                    </a:lnTo>
                    <a:lnTo>
                      <a:pt x="0" y="1018"/>
                    </a:lnTo>
                    <a:close/>
                  </a:path>
                </a:pathLst>
              </a:custGeom>
              <a:solidFill>
                <a:srgbClr val="6D965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66" name="Freeform 894"/>
              <p:cNvSpPr>
                <a:spLocks/>
              </p:cNvSpPr>
              <p:nvPr/>
            </p:nvSpPr>
            <p:spPr bwMode="auto">
              <a:xfrm>
                <a:off x="4327" y="2680"/>
                <a:ext cx="15" cy="251"/>
              </a:xfrm>
              <a:custGeom>
                <a:avLst/>
                <a:gdLst/>
                <a:ahLst/>
                <a:cxnLst>
                  <a:cxn ang="0">
                    <a:pos x="0" y="1003"/>
                  </a:cxn>
                  <a:cxn ang="0">
                    <a:pos x="0" y="0"/>
                  </a:cxn>
                  <a:cxn ang="0">
                    <a:pos x="59" y="15"/>
                  </a:cxn>
                  <a:cxn ang="0">
                    <a:pos x="59" y="986"/>
                  </a:cxn>
                  <a:cxn ang="0">
                    <a:pos x="0" y="1003"/>
                  </a:cxn>
                </a:cxnLst>
                <a:rect l="0" t="0" r="r" b="b"/>
                <a:pathLst>
                  <a:path w="59" h="1003">
                    <a:moveTo>
                      <a:pt x="0" y="1003"/>
                    </a:moveTo>
                    <a:lnTo>
                      <a:pt x="0" y="0"/>
                    </a:lnTo>
                    <a:lnTo>
                      <a:pt x="59" y="15"/>
                    </a:lnTo>
                    <a:lnTo>
                      <a:pt x="59" y="986"/>
                    </a:lnTo>
                    <a:lnTo>
                      <a:pt x="0" y="1003"/>
                    </a:lnTo>
                    <a:close/>
                  </a:path>
                </a:pathLst>
              </a:custGeom>
              <a:solidFill>
                <a:srgbClr val="6B925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67" name="Freeform 895"/>
              <p:cNvSpPr>
                <a:spLocks/>
              </p:cNvSpPr>
              <p:nvPr/>
            </p:nvSpPr>
            <p:spPr bwMode="auto">
              <a:xfrm>
                <a:off x="4334" y="2682"/>
                <a:ext cx="15" cy="247"/>
              </a:xfrm>
              <a:custGeom>
                <a:avLst/>
                <a:gdLst/>
                <a:ahLst/>
                <a:cxnLst>
                  <a:cxn ang="0">
                    <a:pos x="0" y="988"/>
                  </a:cxn>
                  <a:cxn ang="0">
                    <a:pos x="0" y="0"/>
                  </a:cxn>
                  <a:cxn ang="0">
                    <a:pos x="59" y="16"/>
                  </a:cxn>
                  <a:cxn ang="0">
                    <a:pos x="59" y="971"/>
                  </a:cxn>
                  <a:cxn ang="0">
                    <a:pos x="0" y="988"/>
                  </a:cxn>
                </a:cxnLst>
                <a:rect l="0" t="0" r="r" b="b"/>
                <a:pathLst>
                  <a:path w="59" h="988">
                    <a:moveTo>
                      <a:pt x="0" y="988"/>
                    </a:moveTo>
                    <a:lnTo>
                      <a:pt x="0" y="0"/>
                    </a:lnTo>
                    <a:lnTo>
                      <a:pt x="59" y="16"/>
                    </a:lnTo>
                    <a:lnTo>
                      <a:pt x="59" y="971"/>
                    </a:lnTo>
                    <a:lnTo>
                      <a:pt x="0" y="988"/>
                    </a:lnTo>
                    <a:close/>
                  </a:path>
                </a:pathLst>
              </a:custGeom>
              <a:solidFill>
                <a:srgbClr val="698F6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68" name="Freeform 896"/>
              <p:cNvSpPr>
                <a:spLocks/>
              </p:cNvSpPr>
              <p:nvPr/>
            </p:nvSpPr>
            <p:spPr bwMode="auto">
              <a:xfrm>
                <a:off x="4342" y="2684"/>
                <a:ext cx="14" cy="242"/>
              </a:xfrm>
              <a:custGeom>
                <a:avLst/>
                <a:gdLst/>
                <a:ahLst/>
                <a:cxnLst>
                  <a:cxn ang="0">
                    <a:pos x="0" y="971"/>
                  </a:cxn>
                  <a:cxn ang="0">
                    <a:pos x="0" y="0"/>
                  </a:cxn>
                  <a:cxn ang="0">
                    <a:pos x="58" y="17"/>
                  </a:cxn>
                  <a:cxn ang="0">
                    <a:pos x="58" y="955"/>
                  </a:cxn>
                  <a:cxn ang="0">
                    <a:pos x="0" y="971"/>
                  </a:cxn>
                </a:cxnLst>
                <a:rect l="0" t="0" r="r" b="b"/>
                <a:pathLst>
                  <a:path w="58" h="971">
                    <a:moveTo>
                      <a:pt x="0" y="971"/>
                    </a:moveTo>
                    <a:lnTo>
                      <a:pt x="0" y="0"/>
                    </a:lnTo>
                    <a:lnTo>
                      <a:pt x="58" y="17"/>
                    </a:lnTo>
                    <a:lnTo>
                      <a:pt x="58" y="955"/>
                    </a:lnTo>
                    <a:lnTo>
                      <a:pt x="0" y="971"/>
                    </a:lnTo>
                    <a:close/>
                  </a:path>
                </a:pathLst>
              </a:custGeom>
              <a:solidFill>
                <a:srgbClr val="678C6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69" name="Freeform 897"/>
              <p:cNvSpPr>
                <a:spLocks/>
              </p:cNvSpPr>
              <p:nvPr/>
            </p:nvSpPr>
            <p:spPr bwMode="auto">
              <a:xfrm>
                <a:off x="4349" y="2686"/>
                <a:ext cx="14" cy="238"/>
              </a:xfrm>
              <a:custGeom>
                <a:avLst/>
                <a:gdLst/>
                <a:ahLst/>
                <a:cxnLst>
                  <a:cxn ang="0">
                    <a:pos x="0" y="955"/>
                  </a:cxn>
                  <a:cxn ang="0">
                    <a:pos x="0" y="0"/>
                  </a:cxn>
                  <a:cxn ang="0">
                    <a:pos x="58" y="17"/>
                  </a:cxn>
                  <a:cxn ang="0">
                    <a:pos x="58" y="939"/>
                  </a:cxn>
                  <a:cxn ang="0">
                    <a:pos x="0" y="955"/>
                  </a:cxn>
                </a:cxnLst>
                <a:rect l="0" t="0" r="r" b="b"/>
                <a:pathLst>
                  <a:path w="58" h="955">
                    <a:moveTo>
                      <a:pt x="0" y="955"/>
                    </a:moveTo>
                    <a:lnTo>
                      <a:pt x="0" y="0"/>
                    </a:lnTo>
                    <a:lnTo>
                      <a:pt x="58" y="17"/>
                    </a:lnTo>
                    <a:lnTo>
                      <a:pt x="58" y="939"/>
                    </a:lnTo>
                    <a:lnTo>
                      <a:pt x="0" y="955"/>
                    </a:lnTo>
                    <a:close/>
                  </a:path>
                </a:pathLst>
              </a:custGeom>
              <a:solidFill>
                <a:srgbClr val="66886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70" name="Freeform 898"/>
              <p:cNvSpPr>
                <a:spLocks/>
              </p:cNvSpPr>
              <p:nvPr/>
            </p:nvSpPr>
            <p:spPr bwMode="auto">
              <a:xfrm>
                <a:off x="4356" y="2688"/>
                <a:ext cx="15" cy="234"/>
              </a:xfrm>
              <a:custGeom>
                <a:avLst/>
                <a:gdLst/>
                <a:ahLst/>
                <a:cxnLst>
                  <a:cxn ang="0">
                    <a:pos x="0" y="938"/>
                  </a:cxn>
                  <a:cxn ang="0">
                    <a:pos x="0" y="0"/>
                  </a:cxn>
                  <a:cxn ang="0">
                    <a:pos x="57" y="16"/>
                  </a:cxn>
                  <a:cxn ang="0">
                    <a:pos x="57" y="922"/>
                  </a:cxn>
                  <a:cxn ang="0">
                    <a:pos x="0" y="938"/>
                  </a:cxn>
                </a:cxnLst>
                <a:rect l="0" t="0" r="r" b="b"/>
                <a:pathLst>
                  <a:path w="57" h="938">
                    <a:moveTo>
                      <a:pt x="0" y="938"/>
                    </a:moveTo>
                    <a:lnTo>
                      <a:pt x="0" y="0"/>
                    </a:lnTo>
                    <a:lnTo>
                      <a:pt x="57" y="16"/>
                    </a:lnTo>
                    <a:lnTo>
                      <a:pt x="57" y="922"/>
                    </a:lnTo>
                    <a:lnTo>
                      <a:pt x="0" y="938"/>
                    </a:lnTo>
                    <a:close/>
                  </a:path>
                </a:pathLst>
              </a:custGeom>
              <a:solidFill>
                <a:srgbClr val="64846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71" name="Freeform 899"/>
              <p:cNvSpPr>
                <a:spLocks/>
              </p:cNvSpPr>
              <p:nvPr/>
            </p:nvSpPr>
            <p:spPr bwMode="auto">
              <a:xfrm>
                <a:off x="4363" y="2690"/>
                <a:ext cx="15" cy="231"/>
              </a:xfrm>
              <a:custGeom>
                <a:avLst/>
                <a:gdLst/>
                <a:ahLst/>
                <a:cxnLst>
                  <a:cxn ang="0">
                    <a:pos x="0" y="922"/>
                  </a:cxn>
                  <a:cxn ang="0">
                    <a:pos x="0" y="0"/>
                  </a:cxn>
                  <a:cxn ang="0">
                    <a:pos x="57" y="16"/>
                  </a:cxn>
                  <a:cxn ang="0">
                    <a:pos x="57" y="906"/>
                  </a:cxn>
                  <a:cxn ang="0">
                    <a:pos x="0" y="922"/>
                  </a:cxn>
                </a:cxnLst>
                <a:rect l="0" t="0" r="r" b="b"/>
                <a:pathLst>
                  <a:path w="57" h="922">
                    <a:moveTo>
                      <a:pt x="0" y="922"/>
                    </a:moveTo>
                    <a:lnTo>
                      <a:pt x="0" y="0"/>
                    </a:lnTo>
                    <a:lnTo>
                      <a:pt x="57" y="16"/>
                    </a:lnTo>
                    <a:lnTo>
                      <a:pt x="57" y="906"/>
                    </a:lnTo>
                    <a:lnTo>
                      <a:pt x="0" y="922"/>
                    </a:lnTo>
                    <a:close/>
                  </a:path>
                </a:pathLst>
              </a:custGeom>
              <a:solidFill>
                <a:srgbClr val="62816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72" name="Freeform 900"/>
              <p:cNvSpPr>
                <a:spLocks/>
              </p:cNvSpPr>
              <p:nvPr/>
            </p:nvSpPr>
            <p:spPr bwMode="auto">
              <a:xfrm>
                <a:off x="4371" y="2692"/>
                <a:ext cx="14" cy="227"/>
              </a:xfrm>
              <a:custGeom>
                <a:avLst/>
                <a:gdLst/>
                <a:ahLst/>
                <a:cxnLst>
                  <a:cxn ang="0">
                    <a:pos x="0" y="906"/>
                  </a:cxn>
                  <a:cxn ang="0">
                    <a:pos x="0" y="0"/>
                  </a:cxn>
                  <a:cxn ang="0">
                    <a:pos x="58" y="16"/>
                  </a:cxn>
                  <a:cxn ang="0">
                    <a:pos x="58" y="889"/>
                  </a:cxn>
                  <a:cxn ang="0">
                    <a:pos x="0" y="906"/>
                  </a:cxn>
                </a:cxnLst>
                <a:rect l="0" t="0" r="r" b="b"/>
                <a:pathLst>
                  <a:path w="58" h="906">
                    <a:moveTo>
                      <a:pt x="0" y="906"/>
                    </a:moveTo>
                    <a:lnTo>
                      <a:pt x="0" y="0"/>
                    </a:lnTo>
                    <a:lnTo>
                      <a:pt x="58" y="16"/>
                    </a:lnTo>
                    <a:lnTo>
                      <a:pt x="58" y="889"/>
                    </a:lnTo>
                    <a:lnTo>
                      <a:pt x="0" y="906"/>
                    </a:lnTo>
                    <a:close/>
                  </a:path>
                </a:pathLst>
              </a:custGeom>
              <a:solidFill>
                <a:srgbClr val="607E6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73" name="Freeform 901"/>
              <p:cNvSpPr>
                <a:spLocks/>
              </p:cNvSpPr>
              <p:nvPr/>
            </p:nvSpPr>
            <p:spPr bwMode="auto">
              <a:xfrm>
                <a:off x="4378" y="2694"/>
                <a:ext cx="14" cy="223"/>
              </a:xfrm>
              <a:custGeom>
                <a:avLst/>
                <a:gdLst/>
                <a:ahLst/>
                <a:cxnLst>
                  <a:cxn ang="0">
                    <a:pos x="0" y="890"/>
                  </a:cxn>
                  <a:cxn ang="0">
                    <a:pos x="0" y="0"/>
                  </a:cxn>
                  <a:cxn ang="0">
                    <a:pos x="58" y="15"/>
                  </a:cxn>
                  <a:cxn ang="0">
                    <a:pos x="58" y="873"/>
                  </a:cxn>
                  <a:cxn ang="0">
                    <a:pos x="0" y="890"/>
                  </a:cxn>
                </a:cxnLst>
                <a:rect l="0" t="0" r="r" b="b"/>
                <a:pathLst>
                  <a:path w="58" h="890">
                    <a:moveTo>
                      <a:pt x="0" y="890"/>
                    </a:moveTo>
                    <a:lnTo>
                      <a:pt x="0" y="0"/>
                    </a:lnTo>
                    <a:lnTo>
                      <a:pt x="58" y="15"/>
                    </a:lnTo>
                    <a:lnTo>
                      <a:pt x="58" y="873"/>
                    </a:lnTo>
                    <a:lnTo>
                      <a:pt x="0" y="890"/>
                    </a:lnTo>
                    <a:close/>
                  </a:path>
                </a:pathLst>
              </a:custGeom>
              <a:solidFill>
                <a:srgbClr val="5E7B6A"/>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74" name="Freeform 902"/>
              <p:cNvSpPr>
                <a:spLocks/>
              </p:cNvSpPr>
              <p:nvPr/>
            </p:nvSpPr>
            <p:spPr bwMode="auto">
              <a:xfrm>
                <a:off x="4385" y="2696"/>
                <a:ext cx="14" cy="218"/>
              </a:xfrm>
              <a:custGeom>
                <a:avLst/>
                <a:gdLst/>
                <a:ahLst/>
                <a:cxnLst>
                  <a:cxn ang="0">
                    <a:pos x="0" y="873"/>
                  </a:cxn>
                  <a:cxn ang="0">
                    <a:pos x="0" y="0"/>
                  </a:cxn>
                  <a:cxn ang="0">
                    <a:pos x="57" y="17"/>
                  </a:cxn>
                  <a:cxn ang="0">
                    <a:pos x="57" y="858"/>
                  </a:cxn>
                  <a:cxn ang="0">
                    <a:pos x="0" y="873"/>
                  </a:cxn>
                </a:cxnLst>
                <a:rect l="0" t="0" r="r" b="b"/>
                <a:pathLst>
                  <a:path w="57" h="873">
                    <a:moveTo>
                      <a:pt x="0" y="873"/>
                    </a:moveTo>
                    <a:lnTo>
                      <a:pt x="0" y="0"/>
                    </a:lnTo>
                    <a:lnTo>
                      <a:pt x="57" y="17"/>
                    </a:lnTo>
                    <a:lnTo>
                      <a:pt x="57" y="858"/>
                    </a:lnTo>
                    <a:lnTo>
                      <a:pt x="0" y="873"/>
                    </a:lnTo>
                    <a:close/>
                  </a:path>
                </a:pathLst>
              </a:custGeom>
              <a:solidFill>
                <a:srgbClr val="5C776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75" name="Freeform 903"/>
              <p:cNvSpPr>
                <a:spLocks/>
              </p:cNvSpPr>
              <p:nvPr/>
            </p:nvSpPr>
            <p:spPr bwMode="auto">
              <a:xfrm>
                <a:off x="4392" y="2698"/>
                <a:ext cx="15" cy="214"/>
              </a:xfrm>
              <a:custGeom>
                <a:avLst/>
                <a:gdLst/>
                <a:ahLst/>
                <a:cxnLst>
                  <a:cxn ang="0">
                    <a:pos x="0" y="858"/>
                  </a:cxn>
                  <a:cxn ang="0">
                    <a:pos x="0" y="0"/>
                  </a:cxn>
                  <a:cxn ang="0">
                    <a:pos x="57" y="17"/>
                  </a:cxn>
                  <a:cxn ang="0">
                    <a:pos x="57" y="843"/>
                  </a:cxn>
                  <a:cxn ang="0">
                    <a:pos x="0" y="858"/>
                  </a:cxn>
                </a:cxnLst>
                <a:rect l="0" t="0" r="r" b="b"/>
                <a:pathLst>
                  <a:path w="57" h="858">
                    <a:moveTo>
                      <a:pt x="0" y="858"/>
                    </a:moveTo>
                    <a:lnTo>
                      <a:pt x="0" y="0"/>
                    </a:lnTo>
                    <a:lnTo>
                      <a:pt x="57" y="17"/>
                    </a:lnTo>
                    <a:lnTo>
                      <a:pt x="57" y="843"/>
                    </a:lnTo>
                    <a:lnTo>
                      <a:pt x="0" y="858"/>
                    </a:lnTo>
                    <a:close/>
                  </a:path>
                </a:pathLst>
              </a:custGeom>
              <a:solidFill>
                <a:srgbClr val="5B746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76" name="Freeform 904"/>
              <p:cNvSpPr>
                <a:spLocks/>
              </p:cNvSpPr>
              <p:nvPr/>
            </p:nvSpPr>
            <p:spPr bwMode="auto">
              <a:xfrm>
                <a:off x="4399" y="2700"/>
                <a:ext cx="15" cy="210"/>
              </a:xfrm>
              <a:custGeom>
                <a:avLst/>
                <a:gdLst/>
                <a:ahLst/>
                <a:cxnLst>
                  <a:cxn ang="0">
                    <a:pos x="0" y="841"/>
                  </a:cxn>
                  <a:cxn ang="0">
                    <a:pos x="0" y="0"/>
                  </a:cxn>
                  <a:cxn ang="0">
                    <a:pos x="58" y="15"/>
                  </a:cxn>
                  <a:cxn ang="0">
                    <a:pos x="58" y="825"/>
                  </a:cxn>
                  <a:cxn ang="0">
                    <a:pos x="0" y="841"/>
                  </a:cxn>
                </a:cxnLst>
                <a:rect l="0" t="0" r="r" b="b"/>
                <a:pathLst>
                  <a:path w="58" h="841">
                    <a:moveTo>
                      <a:pt x="0" y="841"/>
                    </a:moveTo>
                    <a:lnTo>
                      <a:pt x="0" y="0"/>
                    </a:lnTo>
                    <a:lnTo>
                      <a:pt x="58" y="15"/>
                    </a:lnTo>
                    <a:lnTo>
                      <a:pt x="58" y="825"/>
                    </a:lnTo>
                    <a:lnTo>
                      <a:pt x="0" y="841"/>
                    </a:lnTo>
                    <a:close/>
                  </a:path>
                </a:pathLst>
              </a:custGeom>
              <a:solidFill>
                <a:srgbClr val="59716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77" name="Freeform 905"/>
              <p:cNvSpPr>
                <a:spLocks/>
              </p:cNvSpPr>
              <p:nvPr/>
            </p:nvSpPr>
            <p:spPr bwMode="auto">
              <a:xfrm>
                <a:off x="4407" y="2702"/>
                <a:ext cx="14" cy="206"/>
              </a:xfrm>
              <a:custGeom>
                <a:avLst/>
                <a:gdLst/>
                <a:ahLst/>
                <a:cxnLst>
                  <a:cxn ang="0">
                    <a:pos x="0" y="826"/>
                  </a:cxn>
                  <a:cxn ang="0">
                    <a:pos x="0" y="0"/>
                  </a:cxn>
                  <a:cxn ang="0">
                    <a:pos x="58" y="16"/>
                  </a:cxn>
                  <a:cxn ang="0">
                    <a:pos x="58" y="809"/>
                  </a:cxn>
                  <a:cxn ang="0">
                    <a:pos x="0" y="826"/>
                  </a:cxn>
                </a:cxnLst>
                <a:rect l="0" t="0" r="r" b="b"/>
                <a:pathLst>
                  <a:path w="58" h="826">
                    <a:moveTo>
                      <a:pt x="0" y="826"/>
                    </a:moveTo>
                    <a:lnTo>
                      <a:pt x="0" y="0"/>
                    </a:lnTo>
                    <a:lnTo>
                      <a:pt x="58" y="16"/>
                    </a:lnTo>
                    <a:lnTo>
                      <a:pt x="58" y="809"/>
                    </a:lnTo>
                    <a:lnTo>
                      <a:pt x="0" y="826"/>
                    </a:lnTo>
                    <a:close/>
                  </a:path>
                </a:pathLst>
              </a:custGeom>
              <a:solidFill>
                <a:srgbClr val="576E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78" name="Freeform 906"/>
              <p:cNvSpPr>
                <a:spLocks/>
              </p:cNvSpPr>
              <p:nvPr/>
            </p:nvSpPr>
            <p:spPr bwMode="auto">
              <a:xfrm>
                <a:off x="4414" y="2704"/>
                <a:ext cx="14" cy="202"/>
              </a:xfrm>
              <a:custGeom>
                <a:avLst/>
                <a:gdLst/>
                <a:ahLst/>
                <a:cxnLst>
                  <a:cxn ang="0">
                    <a:pos x="0" y="810"/>
                  </a:cxn>
                  <a:cxn ang="0">
                    <a:pos x="0" y="0"/>
                  </a:cxn>
                  <a:cxn ang="0">
                    <a:pos x="58" y="16"/>
                  </a:cxn>
                  <a:cxn ang="0">
                    <a:pos x="58" y="793"/>
                  </a:cxn>
                  <a:cxn ang="0">
                    <a:pos x="0" y="810"/>
                  </a:cxn>
                </a:cxnLst>
                <a:rect l="0" t="0" r="r" b="b"/>
                <a:pathLst>
                  <a:path w="58" h="810">
                    <a:moveTo>
                      <a:pt x="0" y="810"/>
                    </a:moveTo>
                    <a:lnTo>
                      <a:pt x="0" y="0"/>
                    </a:lnTo>
                    <a:lnTo>
                      <a:pt x="58" y="16"/>
                    </a:lnTo>
                    <a:lnTo>
                      <a:pt x="58" y="793"/>
                    </a:lnTo>
                    <a:lnTo>
                      <a:pt x="0" y="810"/>
                    </a:lnTo>
                    <a:close/>
                  </a:path>
                </a:pathLst>
              </a:custGeom>
              <a:solidFill>
                <a:srgbClr val="566B7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79" name="Freeform 907"/>
              <p:cNvSpPr>
                <a:spLocks/>
              </p:cNvSpPr>
              <p:nvPr/>
            </p:nvSpPr>
            <p:spPr bwMode="auto">
              <a:xfrm>
                <a:off x="4421" y="2706"/>
                <a:ext cx="14" cy="198"/>
              </a:xfrm>
              <a:custGeom>
                <a:avLst/>
                <a:gdLst/>
                <a:ahLst/>
                <a:cxnLst>
                  <a:cxn ang="0">
                    <a:pos x="0" y="793"/>
                  </a:cxn>
                  <a:cxn ang="0">
                    <a:pos x="0" y="0"/>
                  </a:cxn>
                  <a:cxn ang="0">
                    <a:pos x="57" y="16"/>
                  </a:cxn>
                  <a:cxn ang="0">
                    <a:pos x="57" y="777"/>
                  </a:cxn>
                  <a:cxn ang="0">
                    <a:pos x="0" y="793"/>
                  </a:cxn>
                </a:cxnLst>
                <a:rect l="0" t="0" r="r" b="b"/>
                <a:pathLst>
                  <a:path w="57" h="793">
                    <a:moveTo>
                      <a:pt x="0" y="793"/>
                    </a:moveTo>
                    <a:lnTo>
                      <a:pt x="0" y="0"/>
                    </a:lnTo>
                    <a:lnTo>
                      <a:pt x="57" y="16"/>
                    </a:lnTo>
                    <a:lnTo>
                      <a:pt x="57" y="777"/>
                    </a:lnTo>
                    <a:lnTo>
                      <a:pt x="0" y="793"/>
                    </a:lnTo>
                    <a:close/>
                  </a:path>
                </a:pathLst>
              </a:custGeom>
              <a:solidFill>
                <a:srgbClr val="5468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80" name="Freeform 908"/>
              <p:cNvSpPr>
                <a:spLocks/>
              </p:cNvSpPr>
              <p:nvPr/>
            </p:nvSpPr>
            <p:spPr bwMode="auto">
              <a:xfrm>
                <a:off x="4428" y="2708"/>
                <a:ext cx="15" cy="194"/>
              </a:xfrm>
              <a:custGeom>
                <a:avLst/>
                <a:gdLst/>
                <a:ahLst/>
                <a:cxnLst>
                  <a:cxn ang="0">
                    <a:pos x="0" y="777"/>
                  </a:cxn>
                  <a:cxn ang="0">
                    <a:pos x="0" y="0"/>
                  </a:cxn>
                  <a:cxn ang="0">
                    <a:pos x="58" y="16"/>
                  </a:cxn>
                  <a:cxn ang="0">
                    <a:pos x="58" y="761"/>
                  </a:cxn>
                  <a:cxn ang="0">
                    <a:pos x="0" y="777"/>
                  </a:cxn>
                </a:cxnLst>
                <a:rect l="0" t="0" r="r" b="b"/>
                <a:pathLst>
                  <a:path w="58" h="777">
                    <a:moveTo>
                      <a:pt x="0" y="777"/>
                    </a:moveTo>
                    <a:lnTo>
                      <a:pt x="0" y="0"/>
                    </a:lnTo>
                    <a:lnTo>
                      <a:pt x="58" y="16"/>
                    </a:lnTo>
                    <a:lnTo>
                      <a:pt x="58" y="761"/>
                    </a:lnTo>
                    <a:lnTo>
                      <a:pt x="0" y="777"/>
                    </a:lnTo>
                    <a:close/>
                  </a:path>
                </a:pathLst>
              </a:custGeom>
              <a:solidFill>
                <a:srgbClr val="5265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81" name="Freeform 909"/>
              <p:cNvSpPr>
                <a:spLocks/>
              </p:cNvSpPr>
              <p:nvPr/>
            </p:nvSpPr>
            <p:spPr bwMode="auto">
              <a:xfrm>
                <a:off x="4435" y="2710"/>
                <a:ext cx="15" cy="190"/>
              </a:xfrm>
              <a:custGeom>
                <a:avLst/>
                <a:gdLst/>
                <a:ahLst/>
                <a:cxnLst>
                  <a:cxn ang="0">
                    <a:pos x="0" y="761"/>
                  </a:cxn>
                  <a:cxn ang="0">
                    <a:pos x="0" y="0"/>
                  </a:cxn>
                  <a:cxn ang="0">
                    <a:pos x="59" y="17"/>
                  </a:cxn>
                  <a:cxn ang="0">
                    <a:pos x="59" y="745"/>
                  </a:cxn>
                  <a:cxn ang="0">
                    <a:pos x="0" y="761"/>
                  </a:cxn>
                </a:cxnLst>
                <a:rect l="0" t="0" r="r" b="b"/>
                <a:pathLst>
                  <a:path w="59" h="761">
                    <a:moveTo>
                      <a:pt x="0" y="761"/>
                    </a:moveTo>
                    <a:lnTo>
                      <a:pt x="0" y="0"/>
                    </a:lnTo>
                    <a:lnTo>
                      <a:pt x="59" y="17"/>
                    </a:lnTo>
                    <a:lnTo>
                      <a:pt x="59" y="745"/>
                    </a:lnTo>
                    <a:lnTo>
                      <a:pt x="0" y="761"/>
                    </a:lnTo>
                    <a:close/>
                  </a:path>
                </a:pathLst>
              </a:custGeom>
              <a:solidFill>
                <a:srgbClr val="5062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82" name="Freeform 910"/>
              <p:cNvSpPr>
                <a:spLocks/>
              </p:cNvSpPr>
              <p:nvPr/>
            </p:nvSpPr>
            <p:spPr bwMode="auto">
              <a:xfrm>
                <a:off x="4443" y="2712"/>
                <a:ext cx="14" cy="186"/>
              </a:xfrm>
              <a:custGeom>
                <a:avLst/>
                <a:gdLst/>
                <a:ahLst/>
                <a:cxnLst>
                  <a:cxn ang="0">
                    <a:pos x="0" y="745"/>
                  </a:cxn>
                  <a:cxn ang="0">
                    <a:pos x="0" y="0"/>
                  </a:cxn>
                  <a:cxn ang="0">
                    <a:pos x="58" y="17"/>
                  </a:cxn>
                  <a:cxn ang="0">
                    <a:pos x="58" y="728"/>
                  </a:cxn>
                  <a:cxn ang="0">
                    <a:pos x="0" y="745"/>
                  </a:cxn>
                </a:cxnLst>
                <a:rect l="0" t="0" r="r" b="b"/>
                <a:pathLst>
                  <a:path w="58" h="745">
                    <a:moveTo>
                      <a:pt x="0" y="745"/>
                    </a:moveTo>
                    <a:lnTo>
                      <a:pt x="0" y="0"/>
                    </a:lnTo>
                    <a:lnTo>
                      <a:pt x="58" y="17"/>
                    </a:lnTo>
                    <a:lnTo>
                      <a:pt x="58" y="728"/>
                    </a:lnTo>
                    <a:lnTo>
                      <a:pt x="0" y="745"/>
                    </a:lnTo>
                    <a:close/>
                  </a:path>
                </a:pathLst>
              </a:custGeom>
              <a:solidFill>
                <a:srgbClr val="4F60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83" name="Freeform 911"/>
              <p:cNvSpPr>
                <a:spLocks/>
              </p:cNvSpPr>
              <p:nvPr/>
            </p:nvSpPr>
            <p:spPr bwMode="auto">
              <a:xfrm>
                <a:off x="4450" y="2714"/>
                <a:ext cx="14" cy="182"/>
              </a:xfrm>
              <a:custGeom>
                <a:avLst/>
                <a:gdLst/>
                <a:ahLst/>
                <a:cxnLst>
                  <a:cxn ang="0">
                    <a:pos x="0" y="728"/>
                  </a:cxn>
                  <a:cxn ang="0">
                    <a:pos x="0" y="0"/>
                  </a:cxn>
                  <a:cxn ang="0">
                    <a:pos x="58" y="16"/>
                  </a:cxn>
                  <a:cxn ang="0">
                    <a:pos x="58" y="711"/>
                  </a:cxn>
                  <a:cxn ang="0">
                    <a:pos x="0" y="728"/>
                  </a:cxn>
                </a:cxnLst>
                <a:rect l="0" t="0" r="r" b="b"/>
                <a:pathLst>
                  <a:path w="58" h="728">
                    <a:moveTo>
                      <a:pt x="0" y="728"/>
                    </a:moveTo>
                    <a:lnTo>
                      <a:pt x="0" y="0"/>
                    </a:lnTo>
                    <a:lnTo>
                      <a:pt x="58" y="16"/>
                    </a:lnTo>
                    <a:lnTo>
                      <a:pt x="58" y="711"/>
                    </a:lnTo>
                    <a:lnTo>
                      <a:pt x="0" y="728"/>
                    </a:lnTo>
                    <a:close/>
                  </a:path>
                </a:pathLst>
              </a:custGeom>
              <a:solidFill>
                <a:srgbClr val="4D5D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84" name="Freeform 912"/>
              <p:cNvSpPr>
                <a:spLocks/>
              </p:cNvSpPr>
              <p:nvPr/>
            </p:nvSpPr>
            <p:spPr bwMode="auto">
              <a:xfrm>
                <a:off x="4457" y="2716"/>
                <a:ext cx="15" cy="178"/>
              </a:xfrm>
              <a:custGeom>
                <a:avLst/>
                <a:gdLst/>
                <a:ahLst/>
                <a:cxnLst>
                  <a:cxn ang="0">
                    <a:pos x="0" y="711"/>
                  </a:cxn>
                  <a:cxn ang="0">
                    <a:pos x="0" y="0"/>
                  </a:cxn>
                  <a:cxn ang="0">
                    <a:pos x="58" y="15"/>
                  </a:cxn>
                  <a:cxn ang="0">
                    <a:pos x="58" y="695"/>
                  </a:cxn>
                  <a:cxn ang="0">
                    <a:pos x="0" y="711"/>
                  </a:cxn>
                </a:cxnLst>
                <a:rect l="0" t="0" r="r" b="b"/>
                <a:pathLst>
                  <a:path w="58" h="711">
                    <a:moveTo>
                      <a:pt x="0" y="711"/>
                    </a:moveTo>
                    <a:lnTo>
                      <a:pt x="0" y="0"/>
                    </a:lnTo>
                    <a:lnTo>
                      <a:pt x="58" y="15"/>
                    </a:lnTo>
                    <a:lnTo>
                      <a:pt x="58" y="695"/>
                    </a:lnTo>
                    <a:lnTo>
                      <a:pt x="0" y="711"/>
                    </a:lnTo>
                    <a:close/>
                  </a:path>
                </a:pathLst>
              </a:custGeom>
              <a:solidFill>
                <a:srgbClr val="4C5A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85" name="Freeform 913"/>
              <p:cNvSpPr>
                <a:spLocks/>
              </p:cNvSpPr>
              <p:nvPr/>
            </p:nvSpPr>
            <p:spPr bwMode="auto">
              <a:xfrm>
                <a:off x="4464" y="2718"/>
                <a:ext cx="15" cy="174"/>
              </a:xfrm>
              <a:custGeom>
                <a:avLst/>
                <a:gdLst/>
                <a:ahLst/>
                <a:cxnLst>
                  <a:cxn ang="0">
                    <a:pos x="0" y="695"/>
                  </a:cxn>
                  <a:cxn ang="0">
                    <a:pos x="0" y="0"/>
                  </a:cxn>
                  <a:cxn ang="0">
                    <a:pos x="57" y="15"/>
                  </a:cxn>
                  <a:cxn ang="0">
                    <a:pos x="57" y="680"/>
                  </a:cxn>
                  <a:cxn ang="0">
                    <a:pos x="0" y="695"/>
                  </a:cxn>
                </a:cxnLst>
                <a:rect l="0" t="0" r="r" b="b"/>
                <a:pathLst>
                  <a:path w="57" h="695">
                    <a:moveTo>
                      <a:pt x="0" y="695"/>
                    </a:moveTo>
                    <a:lnTo>
                      <a:pt x="0" y="0"/>
                    </a:lnTo>
                    <a:lnTo>
                      <a:pt x="57" y="15"/>
                    </a:lnTo>
                    <a:lnTo>
                      <a:pt x="57" y="680"/>
                    </a:lnTo>
                    <a:lnTo>
                      <a:pt x="0" y="695"/>
                    </a:lnTo>
                    <a:close/>
                  </a:path>
                </a:pathLst>
              </a:custGeom>
              <a:solidFill>
                <a:srgbClr val="4A57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86" name="Freeform 914"/>
              <p:cNvSpPr>
                <a:spLocks/>
              </p:cNvSpPr>
              <p:nvPr/>
            </p:nvSpPr>
            <p:spPr bwMode="auto">
              <a:xfrm>
                <a:off x="4472" y="2720"/>
                <a:ext cx="14" cy="170"/>
              </a:xfrm>
              <a:custGeom>
                <a:avLst/>
                <a:gdLst/>
                <a:ahLst/>
                <a:cxnLst>
                  <a:cxn ang="0">
                    <a:pos x="0" y="680"/>
                  </a:cxn>
                  <a:cxn ang="0">
                    <a:pos x="0" y="0"/>
                  </a:cxn>
                  <a:cxn ang="0">
                    <a:pos x="57" y="16"/>
                  </a:cxn>
                  <a:cxn ang="0">
                    <a:pos x="57" y="665"/>
                  </a:cxn>
                  <a:cxn ang="0">
                    <a:pos x="0" y="680"/>
                  </a:cxn>
                </a:cxnLst>
                <a:rect l="0" t="0" r="r" b="b"/>
                <a:pathLst>
                  <a:path w="57" h="680">
                    <a:moveTo>
                      <a:pt x="0" y="680"/>
                    </a:moveTo>
                    <a:lnTo>
                      <a:pt x="0" y="0"/>
                    </a:lnTo>
                    <a:lnTo>
                      <a:pt x="57" y="16"/>
                    </a:lnTo>
                    <a:lnTo>
                      <a:pt x="57" y="665"/>
                    </a:lnTo>
                    <a:lnTo>
                      <a:pt x="0" y="680"/>
                    </a:lnTo>
                    <a:close/>
                  </a:path>
                </a:pathLst>
              </a:custGeom>
              <a:solidFill>
                <a:srgbClr val="485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87" name="Freeform 915"/>
              <p:cNvSpPr>
                <a:spLocks/>
              </p:cNvSpPr>
              <p:nvPr/>
            </p:nvSpPr>
            <p:spPr bwMode="auto">
              <a:xfrm>
                <a:off x="4479" y="2722"/>
                <a:ext cx="14" cy="166"/>
              </a:xfrm>
              <a:custGeom>
                <a:avLst/>
                <a:gdLst/>
                <a:ahLst/>
                <a:cxnLst>
                  <a:cxn ang="0">
                    <a:pos x="0" y="665"/>
                  </a:cxn>
                  <a:cxn ang="0">
                    <a:pos x="0" y="0"/>
                  </a:cxn>
                  <a:cxn ang="0">
                    <a:pos x="58" y="17"/>
                  </a:cxn>
                  <a:cxn ang="0">
                    <a:pos x="58" y="648"/>
                  </a:cxn>
                  <a:cxn ang="0">
                    <a:pos x="0" y="665"/>
                  </a:cxn>
                </a:cxnLst>
                <a:rect l="0" t="0" r="r" b="b"/>
                <a:pathLst>
                  <a:path w="58" h="665">
                    <a:moveTo>
                      <a:pt x="0" y="665"/>
                    </a:moveTo>
                    <a:lnTo>
                      <a:pt x="0" y="0"/>
                    </a:lnTo>
                    <a:lnTo>
                      <a:pt x="58" y="17"/>
                    </a:lnTo>
                    <a:lnTo>
                      <a:pt x="58" y="648"/>
                    </a:lnTo>
                    <a:lnTo>
                      <a:pt x="0" y="665"/>
                    </a:lnTo>
                    <a:close/>
                  </a:path>
                </a:pathLst>
              </a:custGeom>
              <a:solidFill>
                <a:srgbClr val="465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88" name="Freeform 916"/>
              <p:cNvSpPr>
                <a:spLocks/>
              </p:cNvSpPr>
              <p:nvPr/>
            </p:nvSpPr>
            <p:spPr bwMode="auto">
              <a:xfrm>
                <a:off x="4486" y="2724"/>
                <a:ext cx="14" cy="162"/>
              </a:xfrm>
              <a:custGeom>
                <a:avLst/>
                <a:gdLst/>
                <a:ahLst/>
                <a:cxnLst>
                  <a:cxn ang="0">
                    <a:pos x="0" y="649"/>
                  </a:cxn>
                  <a:cxn ang="0">
                    <a:pos x="0" y="0"/>
                  </a:cxn>
                  <a:cxn ang="0">
                    <a:pos x="58" y="17"/>
                  </a:cxn>
                  <a:cxn ang="0">
                    <a:pos x="58" y="632"/>
                  </a:cxn>
                  <a:cxn ang="0">
                    <a:pos x="0" y="649"/>
                  </a:cxn>
                </a:cxnLst>
                <a:rect l="0" t="0" r="r" b="b"/>
                <a:pathLst>
                  <a:path w="58" h="649">
                    <a:moveTo>
                      <a:pt x="0" y="649"/>
                    </a:moveTo>
                    <a:lnTo>
                      <a:pt x="0" y="0"/>
                    </a:lnTo>
                    <a:lnTo>
                      <a:pt x="58" y="17"/>
                    </a:lnTo>
                    <a:lnTo>
                      <a:pt x="58" y="632"/>
                    </a:lnTo>
                    <a:lnTo>
                      <a:pt x="0" y="649"/>
                    </a:lnTo>
                    <a:close/>
                  </a:path>
                </a:pathLst>
              </a:custGeom>
              <a:solidFill>
                <a:srgbClr val="454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89" name="Freeform 917"/>
              <p:cNvSpPr>
                <a:spLocks/>
              </p:cNvSpPr>
              <p:nvPr/>
            </p:nvSpPr>
            <p:spPr bwMode="auto">
              <a:xfrm>
                <a:off x="4493" y="2726"/>
                <a:ext cx="15" cy="158"/>
              </a:xfrm>
              <a:custGeom>
                <a:avLst/>
                <a:gdLst/>
                <a:ahLst/>
                <a:cxnLst>
                  <a:cxn ang="0">
                    <a:pos x="0" y="631"/>
                  </a:cxn>
                  <a:cxn ang="0">
                    <a:pos x="0" y="0"/>
                  </a:cxn>
                  <a:cxn ang="0">
                    <a:pos x="57" y="16"/>
                  </a:cxn>
                  <a:cxn ang="0">
                    <a:pos x="57" y="615"/>
                  </a:cxn>
                  <a:cxn ang="0">
                    <a:pos x="0" y="631"/>
                  </a:cxn>
                </a:cxnLst>
                <a:rect l="0" t="0" r="r" b="b"/>
                <a:pathLst>
                  <a:path w="57" h="631">
                    <a:moveTo>
                      <a:pt x="0" y="631"/>
                    </a:moveTo>
                    <a:lnTo>
                      <a:pt x="0" y="0"/>
                    </a:lnTo>
                    <a:lnTo>
                      <a:pt x="57" y="16"/>
                    </a:lnTo>
                    <a:lnTo>
                      <a:pt x="57" y="615"/>
                    </a:lnTo>
                    <a:lnTo>
                      <a:pt x="0" y="631"/>
                    </a:lnTo>
                    <a:close/>
                  </a:path>
                </a:pathLst>
              </a:custGeom>
              <a:solidFill>
                <a:srgbClr val="444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90" name="Freeform 918"/>
              <p:cNvSpPr>
                <a:spLocks/>
              </p:cNvSpPr>
              <p:nvPr/>
            </p:nvSpPr>
            <p:spPr bwMode="auto">
              <a:xfrm>
                <a:off x="4500" y="2728"/>
                <a:ext cx="15" cy="154"/>
              </a:xfrm>
              <a:custGeom>
                <a:avLst/>
                <a:gdLst/>
                <a:ahLst/>
                <a:cxnLst>
                  <a:cxn ang="0">
                    <a:pos x="0" y="615"/>
                  </a:cxn>
                  <a:cxn ang="0">
                    <a:pos x="0" y="0"/>
                  </a:cxn>
                  <a:cxn ang="0">
                    <a:pos x="30" y="8"/>
                  </a:cxn>
                  <a:cxn ang="0">
                    <a:pos x="57" y="16"/>
                  </a:cxn>
                  <a:cxn ang="0">
                    <a:pos x="57" y="599"/>
                  </a:cxn>
                  <a:cxn ang="0">
                    <a:pos x="31" y="606"/>
                  </a:cxn>
                  <a:cxn ang="0">
                    <a:pos x="0" y="615"/>
                  </a:cxn>
                </a:cxnLst>
                <a:rect l="0" t="0" r="r" b="b"/>
                <a:pathLst>
                  <a:path w="57" h="615">
                    <a:moveTo>
                      <a:pt x="0" y="615"/>
                    </a:moveTo>
                    <a:lnTo>
                      <a:pt x="0" y="0"/>
                    </a:lnTo>
                    <a:lnTo>
                      <a:pt x="30" y="8"/>
                    </a:lnTo>
                    <a:lnTo>
                      <a:pt x="57" y="16"/>
                    </a:lnTo>
                    <a:lnTo>
                      <a:pt x="57" y="599"/>
                    </a:lnTo>
                    <a:lnTo>
                      <a:pt x="31" y="606"/>
                    </a:lnTo>
                    <a:lnTo>
                      <a:pt x="0" y="615"/>
                    </a:lnTo>
                    <a:close/>
                  </a:path>
                </a:pathLst>
              </a:custGeom>
              <a:solidFill>
                <a:srgbClr val="424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91" name="Freeform 919"/>
              <p:cNvSpPr>
                <a:spLocks/>
              </p:cNvSpPr>
              <p:nvPr/>
            </p:nvSpPr>
            <p:spPr bwMode="auto">
              <a:xfrm>
                <a:off x="4508" y="2730"/>
                <a:ext cx="14" cy="150"/>
              </a:xfrm>
              <a:custGeom>
                <a:avLst/>
                <a:gdLst/>
                <a:ahLst/>
                <a:cxnLst>
                  <a:cxn ang="0">
                    <a:pos x="0" y="599"/>
                  </a:cxn>
                  <a:cxn ang="0">
                    <a:pos x="0" y="0"/>
                  </a:cxn>
                  <a:cxn ang="0">
                    <a:pos x="2" y="0"/>
                  </a:cxn>
                  <a:cxn ang="0">
                    <a:pos x="58" y="16"/>
                  </a:cxn>
                  <a:cxn ang="0">
                    <a:pos x="58" y="583"/>
                  </a:cxn>
                  <a:cxn ang="0">
                    <a:pos x="3" y="598"/>
                  </a:cxn>
                  <a:cxn ang="0">
                    <a:pos x="0" y="599"/>
                  </a:cxn>
                </a:cxnLst>
                <a:rect l="0" t="0" r="r" b="b"/>
                <a:pathLst>
                  <a:path w="58" h="599">
                    <a:moveTo>
                      <a:pt x="0" y="599"/>
                    </a:moveTo>
                    <a:lnTo>
                      <a:pt x="0" y="0"/>
                    </a:lnTo>
                    <a:lnTo>
                      <a:pt x="2" y="0"/>
                    </a:lnTo>
                    <a:lnTo>
                      <a:pt x="58" y="16"/>
                    </a:lnTo>
                    <a:lnTo>
                      <a:pt x="58" y="583"/>
                    </a:lnTo>
                    <a:lnTo>
                      <a:pt x="3" y="598"/>
                    </a:lnTo>
                    <a:lnTo>
                      <a:pt x="0" y="599"/>
                    </a:lnTo>
                    <a:close/>
                  </a:path>
                </a:pathLst>
              </a:custGeom>
              <a:solidFill>
                <a:srgbClr val="4145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92" name="Freeform 920"/>
              <p:cNvSpPr>
                <a:spLocks/>
              </p:cNvSpPr>
              <p:nvPr/>
            </p:nvSpPr>
            <p:spPr bwMode="auto">
              <a:xfrm>
                <a:off x="4515" y="2732"/>
                <a:ext cx="14" cy="146"/>
              </a:xfrm>
              <a:custGeom>
                <a:avLst/>
                <a:gdLst/>
                <a:ahLst/>
                <a:cxnLst>
                  <a:cxn ang="0">
                    <a:pos x="0" y="583"/>
                  </a:cxn>
                  <a:cxn ang="0">
                    <a:pos x="0" y="0"/>
                  </a:cxn>
                  <a:cxn ang="0">
                    <a:pos x="58" y="15"/>
                  </a:cxn>
                  <a:cxn ang="0">
                    <a:pos x="58" y="566"/>
                  </a:cxn>
                  <a:cxn ang="0">
                    <a:pos x="0" y="583"/>
                  </a:cxn>
                </a:cxnLst>
                <a:rect l="0" t="0" r="r" b="b"/>
                <a:pathLst>
                  <a:path w="58" h="583">
                    <a:moveTo>
                      <a:pt x="0" y="583"/>
                    </a:moveTo>
                    <a:lnTo>
                      <a:pt x="0" y="0"/>
                    </a:lnTo>
                    <a:lnTo>
                      <a:pt x="58" y="15"/>
                    </a:lnTo>
                    <a:lnTo>
                      <a:pt x="58" y="566"/>
                    </a:lnTo>
                    <a:lnTo>
                      <a:pt x="0" y="583"/>
                    </a:lnTo>
                    <a:close/>
                  </a:path>
                </a:pathLst>
              </a:custGeom>
              <a:solidFill>
                <a:srgbClr val="3F42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93" name="Freeform 921"/>
              <p:cNvSpPr>
                <a:spLocks/>
              </p:cNvSpPr>
              <p:nvPr/>
            </p:nvSpPr>
            <p:spPr bwMode="auto">
              <a:xfrm>
                <a:off x="4522" y="2734"/>
                <a:ext cx="14" cy="142"/>
              </a:xfrm>
              <a:custGeom>
                <a:avLst/>
                <a:gdLst/>
                <a:ahLst/>
                <a:cxnLst>
                  <a:cxn ang="0">
                    <a:pos x="0" y="567"/>
                  </a:cxn>
                  <a:cxn ang="0">
                    <a:pos x="0" y="0"/>
                  </a:cxn>
                  <a:cxn ang="0">
                    <a:pos x="58" y="17"/>
                  </a:cxn>
                  <a:cxn ang="0">
                    <a:pos x="58" y="550"/>
                  </a:cxn>
                  <a:cxn ang="0">
                    <a:pos x="0" y="567"/>
                  </a:cxn>
                </a:cxnLst>
                <a:rect l="0" t="0" r="r" b="b"/>
                <a:pathLst>
                  <a:path w="58" h="567">
                    <a:moveTo>
                      <a:pt x="0" y="567"/>
                    </a:moveTo>
                    <a:lnTo>
                      <a:pt x="0" y="0"/>
                    </a:lnTo>
                    <a:lnTo>
                      <a:pt x="58" y="17"/>
                    </a:lnTo>
                    <a:lnTo>
                      <a:pt x="58" y="550"/>
                    </a:lnTo>
                    <a:lnTo>
                      <a:pt x="0" y="567"/>
                    </a:lnTo>
                    <a:close/>
                  </a:path>
                </a:pathLst>
              </a:custGeom>
              <a:solidFill>
                <a:srgbClr val="3E3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94" name="Freeform 922"/>
              <p:cNvSpPr>
                <a:spLocks/>
              </p:cNvSpPr>
              <p:nvPr/>
            </p:nvSpPr>
            <p:spPr bwMode="auto">
              <a:xfrm>
                <a:off x="4529" y="2736"/>
                <a:ext cx="15" cy="138"/>
              </a:xfrm>
              <a:custGeom>
                <a:avLst/>
                <a:gdLst/>
                <a:ahLst/>
                <a:cxnLst>
                  <a:cxn ang="0">
                    <a:pos x="0" y="551"/>
                  </a:cxn>
                  <a:cxn ang="0">
                    <a:pos x="0" y="0"/>
                  </a:cxn>
                  <a:cxn ang="0">
                    <a:pos x="59" y="17"/>
                  </a:cxn>
                  <a:cxn ang="0">
                    <a:pos x="59" y="535"/>
                  </a:cxn>
                  <a:cxn ang="0">
                    <a:pos x="0" y="551"/>
                  </a:cxn>
                </a:cxnLst>
                <a:rect l="0" t="0" r="r" b="b"/>
                <a:pathLst>
                  <a:path w="59" h="551">
                    <a:moveTo>
                      <a:pt x="0" y="551"/>
                    </a:moveTo>
                    <a:lnTo>
                      <a:pt x="0" y="0"/>
                    </a:lnTo>
                    <a:lnTo>
                      <a:pt x="59" y="17"/>
                    </a:lnTo>
                    <a:lnTo>
                      <a:pt x="59" y="535"/>
                    </a:lnTo>
                    <a:lnTo>
                      <a:pt x="0" y="551"/>
                    </a:lnTo>
                    <a:close/>
                  </a:path>
                </a:pathLst>
              </a:custGeom>
              <a:solidFill>
                <a:srgbClr val="3C3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95" name="Freeform 923"/>
              <p:cNvSpPr>
                <a:spLocks/>
              </p:cNvSpPr>
              <p:nvPr/>
            </p:nvSpPr>
            <p:spPr bwMode="auto">
              <a:xfrm>
                <a:off x="4536" y="2738"/>
                <a:ext cx="15" cy="134"/>
              </a:xfrm>
              <a:custGeom>
                <a:avLst/>
                <a:gdLst/>
                <a:ahLst/>
                <a:cxnLst>
                  <a:cxn ang="0">
                    <a:pos x="0" y="533"/>
                  </a:cxn>
                  <a:cxn ang="0">
                    <a:pos x="0" y="0"/>
                  </a:cxn>
                  <a:cxn ang="0">
                    <a:pos x="58" y="15"/>
                  </a:cxn>
                  <a:cxn ang="0">
                    <a:pos x="58" y="518"/>
                  </a:cxn>
                  <a:cxn ang="0">
                    <a:pos x="0" y="533"/>
                  </a:cxn>
                </a:cxnLst>
                <a:rect l="0" t="0" r="r" b="b"/>
                <a:pathLst>
                  <a:path w="58" h="533">
                    <a:moveTo>
                      <a:pt x="0" y="533"/>
                    </a:moveTo>
                    <a:lnTo>
                      <a:pt x="0" y="0"/>
                    </a:lnTo>
                    <a:lnTo>
                      <a:pt x="58" y="15"/>
                    </a:lnTo>
                    <a:lnTo>
                      <a:pt x="58" y="518"/>
                    </a:lnTo>
                    <a:lnTo>
                      <a:pt x="0" y="533"/>
                    </a:lnTo>
                    <a:close/>
                  </a:path>
                </a:pathLst>
              </a:custGeom>
              <a:solidFill>
                <a:srgbClr val="393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96" name="Freeform 924"/>
              <p:cNvSpPr>
                <a:spLocks/>
              </p:cNvSpPr>
              <p:nvPr/>
            </p:nvSpPr>
            <p:spPr bwMode="auto">
              <a:xfrm>
                <a:off x="4544" y="2740"/>
                <a:ext cx="14" cy="130"/>
              </a:xfrm>
              <a:custGeom>
                <a:avLst/>
                <a:gdLst/>
                <a:ahLst/>
                <a:cxnLst>
                  <a:cxn ang="0">
                    <a:pos x="0" y="518"/>
                  </a:cxn>
                  <a:cxn ang="0">
                    <a:pos x="0" y="0"/>
                  </a:cxn>
                  <a:cxn ang="0">
                    <a:pos x="57" y="16"/>
                  </a:cxn>
                  <a:cxn ang="0">
                    <a:pos x="57" y="503"/>
                  </a:cxn>
                  <a:cxn ang="0">
                    <a:pos x="0" y="518"/>
                  </a:cxn>
                </a:cxnLst>
                <a:rect l="0" t="0" r="r" b="b"/>
                <a:pathLst>
                  <a:path w="57" h="518">
                    <a:moveTo>
                      <a:pt x="0" y="518"/>
                    </a:moveTo>
                    <a:lnTo>
                      <a:pt x="0" y="0"/>
                    </a:lnTo>
                    <a:lnTo>
                      <a:pt x="57" y="16"/>
                    </a:lnTo>
                    <a:lnTo>
                      <a:pt x="57" y="503"/>
                    </a:lnTo>
                    <a:lnTo>
                      <a:pt x="0" y="518"/>
                    </a:lnTo>
                    <a:close/>
                  </a:path>
                </a:pathLst>
              </a:custGeom>
              <a:solidFill>
                <a:srgbClr val="373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97" name="Freeform 925"/>
              <p:cNvSpPr>
                <a:spLocks/>
              </p:cNvSpPr>
              <p:nvPr/>
            </p:nvSpPr>
            <p:spPr bwMode="auto">
              <a:xfrm>
                <a:off x="4551" y="2742"/>
                <a:ext cx="14" cy="126"/>
              </a:xfrm>
              <a:custGeom>
                <a:avLst/>
                <a:gdLst/>
                <a:ahLst/>
                <a:cxnLst>
                  <a:cxn ang="0">
                    <a:pos x="0" y="503"/>
                  </a:cxn>
                  <a:cxn ang="0">
                    <a:pos x="0" y="0"/>
                  </a:cxn>
                  <a:cxn ang="0">
                    <a:pos x="58" y="16"/>
                  </a:cxn>
                  <a:cxn ang="0">
                    <a:pos x="58" y="486"/>
                  </a:cxn>
                  <a:cxn ang="0">
                    <a:pos x="0" y="503"/>
                  </a:cxn>
                </a:cxnLst>
                <a:rect l="0" t="0" r="r" b="b"/>
                <a:pathLst>
                  <a:path w="58" h="503">
                    <a:moveTo>
                      <a:pt x="0" y="503"/>
                    </a:moveTo>
                    <a:lnTo>
                      <a:pt x="0" y="0"/>
                    </a:lnTo>
                    <a:lnTo>
                      <a:pt x="58" y="16"/>
                    </a:lnTo>
                    <a:lnTo>
                      <a:pt x="58" y="486"/>
                    </a:lnTo>
                    <a:lnTo>
                      <a:pt x="0" y="503"/>
                    </a:lnTo>
                    <a:close/>
                  </a:path>
                </a:pathLst>
              </a:custGeom>
              <a:solidFill>
                <a:srgbClr val="363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98" name="Freeform 926"/>
              <p:cNvSpPr>
                <a:spLocks/>
              </p:cNvSpPr>
              <p:nvPr/>
            </p:nvSpPr>
            <p:spPr bwMode="auto">
              <a:xfrm>
                <a:off x="4558" y="2744"/>
                <a:ext cx="15" cy="122"/>
              </a:xfrm>
              <a:custGeom>
                <a:avLst/>
                <a:gdLst/>
                <a:ahLst/>
                <a:cxnLst>
                  <a:cxn ang="0">
                    <a:pos x="0" y="487"/>
                  </a:cxn>
                  <a:cxn ang="0">
                    <a:pos x="0" y="0"/>
                  </a:cxn>
                  <a:cxn ang="0">
                    <a:pos x="58" y="16"/>
                  </a:cxn>
                  <a:cxn ang="0">
                    <a:pos x="58" y="470"/>
                  </a:cxn>
                  <a:cxn ang="0">
                    <a:pos x="0" y="487"/>
                  </a:cxn>
                </a:cxnLst>
                <a:rect l="0" t="0" r="r" b="b"/>
                <a:pathLst>
                  <a:path w="58" h="487">
                    <a:moveTo>
                      <a:pt x="0" y="487"/>
                    </a:moveTo>
                    <a:lnTo>
                      <a:pt x="0" y="0"/>
                    </a:lnTo>
                    <a:lnTo>
                      <a:pt x="58" y="16"/>
                    </a:lnTo>
                    <a:lnTo>
                      <a:pt x="58" y="470"/>
                    </a:lnTo>
                    <a:lnTo>
                      <a:pt x="0" y="487"/>
                    </a:lnTo>
                    <a:close/>
                  </a:path>
                </a:pathLst>
              </a:custGeom>
              <a:solidFill>
                <a:srgbClr val="342D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99" name="Freeform 927"/>
              <p:cNvSpPr>
                <a:spLocks/>
              </p:cNvSpPr>
              <p:nvPr/>
            </p:nvSpPr>
            <p:spPr bwMode="auto">
              <a:xfrm>
                <a:off x="4565" y="2746"/>
                <a:ext cx="15" cy="118"/>
              </a:xfrm>
              <a:custGeom>
                <a:avLst/>
                <a:gdLst/>
                <a:ahLst/>
                <a:cxnLst>
                  <a:cxn ang="0">
                    <a:pos x="0" y="470"/>
                  </a:cxn>
                  <a:cxn ang="0">
                    <a:pos x="0" y="0"/>
                  </a:cxn>
                  <a:cxn ang="0">
                    <a:pos x="58" y="17"/>
                  </a:cxn>
                  <a:cxn ang="0">
                    <a:pos x="58" y="454"/>
                  </a:cxn>
                  <a:cxn ang="0">
                    <a:pos x="0" y="470"/>
                  </a:cxn>
                </a:cxnLst>
                <a:rect l="0" t="0" r="r" b="b"/>
                <a:pathLst>
                  <a:path w="58" h="470">
                    <a:moveTo>
                      <a:pt x="0" y="470"/>
                    </a:moveTo>
                    <a:lnTo>
                      <a:pt x="0" y="0"/>
                    </a:lnTo>
                    <a:lnTo>
                      <a:pt x="58" y="17"/>
                    </a:lnTo>
                    <a:lnTo>
                      <a:pt x="58" y="454"/>
                    </a:lnTo>
                    <a:lnTo>
                      <a:pt x="0" y="470"/>
                    </a:lnTo>
                    <a:close/>
                  </a:path>
                </a:pathLst>
              </a:custGeom>
              <a:solidFill>
                <a:srgbClr val="3328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00" name="Freeform 928"/>
              <p:cNvSpPr>
                <a:spLocks/>
              </p:cNvSpPr>
              <p:nvPr/>
            </p:nvSpPr>
            <p:spPr bwMode="auto">
              <a:xfrm>
                <a:off x="4573" y="2748"/>
                <a:ext cx="14" cy="114"/>
              </a:xfrm>
              <a:custGeom>
                <a:avLst/>
                <a:gdLst/>
                <a:ahLst/>
                <a:cxnLst>
                  <a:cxn ang="0">
                    <a:pos x="0" y="454"/>
                  </a:cxn>
                  <a:cxn ang="0">
                    <a:pos x="0" y="0"/>
                  </a:cxn>
                  <a:cxn ang="0">
                    <a:pos x="57" y="17"/>
                  </a:cxn>
                  <a:cxn ang="0">
                    <a:pos x="57" y="438"/>
                  </a:cxn>
                  <a:cxn ang="0">
                    <a:pos x="0" y="454"/>
                  </a:cxn>
                </a:cxnLst>
                <a:rect l="0" t="0" r="r" b="b"/>
                <a:pathLst>
                  <a:path w="57" h="454">
                    <a:moveTo>
                      <a:pt x="0" y="454"/>
                    </a:moveTo>
                    <a:lnTo>
                      <a:pt x="0" y="0"/>
                    </a:lnTo>
                    <a:lnTo>
                      <a:pt x="57" y="17"/>
                    </a:lnTo>
                    <a:lnTo>
                      <a:pt x="57" y="438"/>
                    </a:lnTo>
                    <a:lnTo>
                      <a:pt x="0" y="454"/>
                    </a:lnTo>
                    <a:close/>
                  </a:path>
                </a:pathLst>
              </a:custGeom>
              <a:solidFill>
                <a:srgbClr val="3124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01" name="Freeform 929"/>
              <p:cNvSpPr>
                <a:spLocks/>
              </p:cNvSpPr>
              <p:nvPr/>
            </p:nvSpPr>
            <p:spPr bwMode="auto">
              <a:xfrm>
                <a:off x="4580" y="2751"/>
                <a:ext cx="14" cy="109"/>
              </a:xfrm>
              <a:custGeom>
                <a:avLst/>
                <a:gdLst/>
                <a:ahLst/>
                <a:cxnLst>
                  <a:cxn ang="0">
                    <a:pos x="0" y="437"/>
                  </a:cxn>
                  <a:cxn ang="0">
                    <a:pos x="0" y="0"/>
                  </a:cxn>
                  <a:cxn ang="0">
                    <a:pos x="57" y="16"/>
                  </a:cxn>
                  <a:cxn ang="0">
                    <a:pos x="57" y="421"/>
                  </a:cxn>
                  <a:cxn ang="0">
                    <a:pos x="0" y="437"/>
                  </a:cxn>
                </a:cxnLst>
                <a:rect l="0" t="0" r="r" b="b"/>
                <a:pathLst>
                  <a:path w="57" h="437">
                    <a:moveTo>
                      <a:pt x="0" y="437"/>
                    </a:moveTo>
                    <a:lnTo>
                      <a:pt x="0" y="0"/>
                    </a:lnTo>
                    <a:lnTo>
                      <a:pt x="57" y="16"/>
                    </a:lnTo>
                    <a:lnTo>
                      <a:pt x="57" y="421"/>
                    </a:lnTo>
                    <a:lnTo>
                      <a:pt x="0" y="437"/>
                    </a:lnTo>
                    <a:close/>
                  </a:path>
                </a:pathLst>
              </a:custGeom>
              <a:solidFill>
                <a:srgbClr val="2F20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02" name="Freeform 930"/>
              <p:cNvSpPr>
                <a:spLocks/>
              </p:cNvSpPr>
              <p:nvPr/>
            </p:nvSpPr>
            <p:spPr bwMode="auto">
              <a:xfrm>
                <a:off x="4587" y="2752"/>
                <a:ext cx="14" cy="106"/>
              </a:xfrm>
              <a:custGeom>
                <a:avLst/>
                <a:gdLst/>
                <a:ahLst/>
                <a:cxnLst>
                  <a:cxn ang="0">
                    <a:pos x="0" y="421"/>
                  </a:cxn>
                  <a:cxn ang="0">
                    <a:pos x="0" y="0"/>
                  </a:cxn>
                  <a:cxn ang="0">
                    <a:pos x="58" y="16"/>
                  </a:cxn>
                  <a:cxn ang="0">
                    <a:pos x="58" y="404"/>
                  </a:cxn>
                  <a:cxn ang="0">
                    <a:pos x="0" y="421"/>
                  </a:cxn>
                </a:cxnLst>
                <a:rect l="0" t="0" r="r" b="b"/>
                <a:pathLst>
                  <a:path w="58" h="421">
                    <a:moveTo>
                      <a:pt x="0" y="421"/>
                    </a:moveTo>
                    <a:lnTo>
                      <a:pt x="0" y="0"/>
                    </a:lnTo>
                    <a:lnTo>
                      <a:pt x="58" y="16"/>
                    </a:lnTo>
                    <a:lnTo>
                      <a:pt x="58" y="404"/>
                    </a:lnTo>
                    <a:lnTo>
                      <a:pt x="0" y="421"/>
                    </a:lnTo>
                    <a:close/>
                  </a:path>
                </a:pathLst>
              </a:custGeom>
              <a:solidFill>
                <a:srgbClr val="2C1C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03" name="Freeform 931"/>
              <p:cNvSpPr>
                <a:spLocks noEditPoints="1"/>
              </p:cNvSpPr>
              <p:nvPr/>
            </p:nvSpPr>
            <p:spPr bwMode="auto">
              <a:xfrm>
                <a:off x="4594" y="2754"/>
                <a:ext cx="7" cy="102"/>
              </a:xfrm>
              <a:custGeom>
                <a:avLst/>
                <a:gdLst/>
                <a:ahLst/>
                <a:cxnLst>
                  <a:cxn ang="0">
                    <a:pos x="0" y="405"/>
                  </a:cxn>
                  <a:cxn ang="0">
                    <a:pos x="0" y="0"/>
                  </a:cxn>
                  <a:cxn ang="0">
                    <a:pos x="29" y="8"/>
                  </a:cxn>
                  <a:cxn ang="0">
                    <a:pos x="29" y="396"/>
                  </a:cxn>
                  <a:cxn ang="0">
                    <a:pos x="0" y="405"/>
                  </a:cxn>
                  <a:cxn ang="0">
                    <a:pos x="29" y="8"/>
                  </a:cxn>
                  <a:cxn ang="0">
                    <a:pos x="29" y="396"/>
                  </a:cxn>
                  <a:cxn ang="0">
                    <a:pos x="29" y="8"/>
                  </a:cxn>
                </a:cxnLst>
                <a:rect l="0" t="0" r="r" b="b"/>
                <a:pathLst>
                  <a:path w="29" h="405">
                    <a:moveTo>
                      <a:pt x="0" y="405"/>
                    </a:moveTo>
                    <a:lnTo>
                      <a:pt x="0" y="0"/>
                    </a:lnTo>
                    <a:lnTo>
                      <a:pt x="29" y="8"/>
                    </a:lnTo>
                    <a:lnTo>
                      <a:pt x="29" y="396"/>
                    </a:lnTo>
                    <a:lnTo>
                      <a:pt x="0" y="405"/>
                    </a:lnTo>
                    <a:close/>
                    <a:moveTo>
                      <a:pt x="29" y="8"/>
                    </a:moveTo>
                    <a:lnTo>
                      <a:pt x="29" y="396"/>
                    </a:lnTo>
                    <a:lnTo>
                      <a:pt x="29" y="8"/>
                    </a:lnTo>
                    <a:close/>
                  </a:path>
                </a:pathLst>
              </a:custGeom>
              <a:solidFill>
                <a:srgbClr val="2816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04" name="Rectangle 932"/>
              <p:cNvSpPr>
                <a:spLocks noChangeArrowheads="1"/>
              </p:cNvSpPr>
              <p:nvPr/>
            </p:nvSpPr>
            <p:spPr bwMode="auto">
              <a:xfrm>
                <a:off x="4601" y="2756"/>
                <a:ext cx="1" cy="97"/>
              </a:xfrm>
              <a:prstGeom prst="rect">
                <a:avLst/>
              </a:prstGeom>
              <a:solidFill>
                <a:srgbClr val="28166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05" name="Freeform 933"/>
              <p:cNvSpPr>
                <a:spLocks/>
              </p:cNvSpPr>
              <p:nvPr/>
            </p:nvSpPr>
            <p:spPr bwMode="auto">
              <a:xfrm>
                <a:off x="4241" y="2656"/>
                <a:ext cx="360" cy="299"/>
              </a:xfrm>
              <a:custGeom>
                <a:avLst/>
                <a:gdLst/>
                <a:ahLst/>
                <a:cxnLst>
                  <a:cxn ang="0">
                    <a:pos x="1443" y="791"/>
                  </a:cxn>
                  <a:cxn ang="0">
                    <a:pos x="1070" y="896"/>
                  </a:cxn>
                  <a:cxn ang="0">
                    <a:pos x="3" y="1196"/>
                  </a:cxn>
                  <a:cxn ang="0">
                    <a:pos x="1" y="597"/>
                  </a:cxn>
                  <a:cxn ang="0">
                    <a:pos x="0" y="0"/>
                  </a:cxn>
                  <a:cxn ang="0">
                    <a:pos x="1069" y="298"/>
                  </a:cxn>
                  <a:cxn ang="0">
                    <a:pos x="1443" y="403"/>
                  </a:cxn>
                  <a:cxn ang="0">
                    <a:pos x="1443" y="791"/>
                  </a:cxn>
                </a:cxnLst>
                <a:rect l="0" t="0" r="r" b="b"/>
                <a:pathLst>
                  <a:path w="1443" h="1196">
                    <a:moveTo>
                      <a:pt x="1443" y="791"/>
                    </a:moveTo>
                    <a:lnTo>
                      <a:pt x="1070" y="896"/>
                    </a:lnTo>
                    <a:lnTo>
                      <a:pt x="3" y="1196"/>
                    </a:lnTo>
                    <a:lnTo>
                      <a:pt x="1" y="597"/>
                    </a:lnTo>
                    <a:lnTo>
                      <a:pt x="0" y="0"/>
                    </a:lnTo>
                    <a:lnTo>
                      <a:pt x="1069" y="298"/>
                    </a:lnTo>
                    <a:lnTo>
                      <a:pt x="1443" y="403"/>
                    </a:lnTo>
                    <a:lnTo>
                      <a:pt x="1443" y="791"/>
                    </a:lnTo>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06" name="Line 934"/>
              <p:cNvSpPr>
                <a:spLocks noChangeShapeType="1"/>
              </p:cNvSpPr>
              <p:nvPr/>
            </p:nvSpPr>
            <p:spPr bwMode="auto">
              <a:xfrm>
                <a:off x="4601" y="2756"/>
                <a:ext cx="1" cy="97"/>
              </a:xfrm>
              <a:prstGeom prst="line">
                <a:avLst/>
              </a:pr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07" name="Rectangle 935"/>
              <p:cNvSpPr>
                <a:spLocks noChangeArrowheads="1"/>
              </p:cNvSpPr>
              <p:nvPr/>
            </p:nvSpPr>
            <p:spPr bwMode="auto">
              <a:xfrm>
                <a:off x="4302" y="2752"/>
                <a:ext cx="221" cy="1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200" b="1" dirty="0" smtClean="0">
                    <a:solidFill>
                      <a:srgbClr val="FFFFFF"/>
                    </a:solidFill>
                    <a:latin typeface="Arial" pitchFamily="34" charset="0"/>
                  </a:rPr>
                  <a:t>N:N</a:t>
                </a:r>
                <a:endParaRPr lang="en-US" dirty="0" smtClean="0">
                  <a:solidFill>
                    <a:prstClr val="black"/>
                  </a:solidFill>
                  <a:latin typeface="Arial" pitchFamily="34" charset="0"/>
                </a:endParaRPr>
              </a:p>
            </p:txBody>
          </p:sp>
          <p:sp>
            <p:nvSpPr>
              <p:cNvPr id="4008" name="Rectangle 936"/>
              <p:cNvSpPr>
                <a:spLocks noChangeArrowheads="1"/>
              </p:cNvSpPr>
              <p:nvPr/>
            </p:nvSpPr>
            <p:spPr bwMode="auto">
              <a:xfrm>
                <a:off x="3151" y="1488"/>
                <a:ext cx="520"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09" name="Rectangle 937"/>
              <p:cNvSpPr>
                <a:spLocks noChangeArrowheads="1"/>
              </p:cNvSpPr>
              <p:nvPr/>
            </p:nvSpPr>
            <p:spPr bwMode="auto">
              <a:xfrm>
                <a:off x="3151" y="2486"/>
                <a:ext cx="520"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10" name="Rectangle 938"/>
              <p:cNvSpPr>
                <a:spLocks noChangeArrowheads="1"/>
              </p:cNvSpPr>
              <p:nvPr/>
            </p:nvSpPr>
            <p:spPr bwMode="auto">
              <a:xfrm>
                <a:off x="3144" y="1495"/>
                <a:ext cx="13" cy="998"/>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11" name="Freeform 939"/>
              <p:cNvSpPr>
                <a:spLocks noEditPoints="1"/>
              </p:cNvSpPr>
              <p:nvPr/>
            </p:nvSpPr>
            <p:spPr bwMode="auto">
              <a:xfrm>
                <a:off x="2034" y="603"/>
                <a:ext cx="3486" cy="3628"/>
              </a:xfrm>
              <a:custGeom>
                <a:avLst/>
                <a:gdLst/>
                <a:ahLst/>
                <a:cxnLst>
                  <a:cxn ang="0">
                    <a:pos x="253" y="14369"/>
                  </a:cxn>
                  <a:cxn ang="0">
                    <a:pos x="488" y="14312"/>
                  </a:cxn>
                  <a:cxn ang="0">
                    <a:pos x="504" y="14386"/>
                  </a:cxn>
                  <a:cxn ang="0">
                    <a:pos x="3159" y="13840"/>
                  </a:cxn>
                  <a:cxn ang="0">
                    <a:pos x="3739" y="13871"/>
                  </a:cxn>
                  <a:cxn ang="0">
                    <a:pos x="1537" y="14165"/>
                  </a:cxn>
                  <a:cxn ang="0">
                    <a:pos x="4722" y="13789"/>
                  </a:cxn>
                  <a:cxn ang="0">
                    <a:pos x="5871" y="13889"/>
                  </a:cxn>
                  <a:cxn ang="0">
                    <a:pos x="6315" y="13828"/>
                  </a:cxn>
                  <a:cxn ang="0">
                    <a:pos x="6406" y="13909"/>
                  </a:cxn>
                  <a:cxn ang="0">
                    <a:pos x="7859" y="13926"/>
                  </a:cxn>
                  <a:cxn ang="0">
                    <a:pos x="7466" y="13969"/>
                  </a:cxn>
                  <a:cxn ang="0">
                    <a:pos x="8705" y="14054"/>
                  </a:cxn>
                  <a:cxn ang="0">
                    <a:pos x="9033" y="14114"/>
                  </a:cxn>
                  <a:cxn ang="0">
                    <a:pos x="10504" y="14350"/>
                  </a:cxn>
                  <a:cxn ang="0">
                    <a:pos x="8926" y="14173"/>
                  </a:cxn>
                  <a:cxn ang="0">
                    <a:pos x="10857" y="14273"/>
                  </a:cxn>
                  <a:cxn ang="0">
                    <a:pos x="11050" y="14262"/>
                  </a:cxn>
                  <a:cxn ang="0">
                    <a:pos x="10905" y="14270"/>
                  </a:cxn>
                  <a:cxn ang="0">
                    <a:pos x="12050" y="14076"/>
                  </a:cxn>
                  <a:cxn ang="0">
                    <a:pos x="12672" y="13764"/>
                  </a:cxn>
                  <a:cxn ang="0">
                    <a:pos x="12408" y="14014"/>
                  </a:cxn>
                  <a:cxn ang="0">
                    <a:pos x="11649" y="14261"/>
                  </a:cxn>
                  <a:cxn ang="0">
                    <a:pos x="12819" y="13743"/>
                  </a:cxn>
                  <a:cxn ang="0">
                    <a:pos x="13012" y="13493"/>
                  </a:cxn>
                  <a:cxn ang="0">
                    <a:pos x="13059" y="13246"/>
                  </a:cxn>
                  <a:cxn ang="0">
                    <a:pos x="13154" y="13038"/>
                  </a:cxn>
                  <a:cxn ang="0">
                    <a:pos x="13601" y="11616"/>
                  </a:cxn>
                  <a:cxn ang="0">
                    <a:pos x="13598" y="11942"/>
                  </a:cxn>
                  <a:cxn ang="0">
                    <a:pos x="13125" y="13103"/>
                  </a:cxn>
                  <a:cxn ang="0">
                    <a:pos x="13870" y="10481"/>
                  </a:cxn>
                  <a:cxn ang="0">
                    <a:pos x="13813" y="10234"/>
                  </a:cxn>
                  <a:cxn ang="0">
                    <a:pos x="13831" y="9948"/>
                  </a:cxn>
                  <a:cxn ang="0">
                    <a:pos x="13859" y="7846"/>
                  </a:cxn>
                  <a:cxn ang="0">
                    <a:pos x="13916" y="9817"/>
                  </a:cxn>
                  <a:cxn ang="0">
                    <a:pos x="13764" y="6962"/>
                  </a:cxn>
                  <a:cxn ang="0">
                    <a:pos x="13889" y="7273"/>
                  </a:cxn>
                  <a:cxn ang="0">
                    <a:pos x="13593" y="5949"/>
                  </a:cxn>
                  <a:cxn ang="0">
                    <a:pos x="13602" y="5305"/>
                  </a:cxn>
                  <a:cxn ang="0">
                    <a:pos x="13520" y="4757"/>
                  </a:cxn>
                  <a:cxn ang="0">
                    <a:pos x="13643" y="3446"/>
                  </a:cxn>
                  <a:cxn ang="0">
                    <a:pos x="13601" y="4663"/>
                  </a:cxn>
                  <a:cxn ang="0">
                    <a:pos x="13732" y="2579"/>
                  </a:cxn>
                  <a:cxn ang="0">
                    <a:pos x="13788" y="2883"/>
                  </a:cxn>
                  <a:cxn ang="0">
                    <a:pos x="13669" y="1823"/>
                  </a:cxn>
                  <a:cxn ang="0">
                    <a:pos x="13469" y="1114"/>
                  </a:cxn>
                  <a:cxn ang="0">
                    <a:pos x="13759" y="1874"/>
                  </a:cxn>
                  <a:cxn ang="0">
                    <a:pos x="13219" y="909"/>
                  </a:cxn>
                  <a:cxn ang="0">
                    <a:pos x="12718" y="511"/>
                  </a:cxn>
                  <a:cxn ang="0">
                    <a:pos x="12579" y="354"/>
                  </a:cxn>
                  <a:cxn ang="0">
                    <a:pos x="13160" y="738"/>
                  </a:cxn>
                  <a:cxn ang="0">
                    <a:pos x="12213" y="298"/>
                  </a:cxn>
                  <a:cxn ang="0">
                    <a:pos x="10769" y="80"/>
                  </a:cxn>
                  <a:cxn ang="0">
                    <a:pos x="9588" y="39"/>
                  </a:cxn>
                  <a:cxn ang="0">
                    <a:pos x="11269" y="33"/>
                  </a:cxn>
                  <a:cxn ang="0">
                    <a:pos x="9120" y="150"/>
                  </a:cxn>
                  <a:cxn ang="0">
                    <a:pos x="9196" y="67"/>
                  </a:cxn>
                  <a:cxn ang="0">
                    <a:pos x="7699" y="302"/>
                  </a:cxn>
                  <a:cxn ang="0">
                    <a:pos x="8319" y="140"/>
                  </a:cxn>
                  <a:cxn ang="0">
                    <a:pos x="7058" y="386"/>
                  </a:cxn>
                </a:cxnLst>
                <a:rect l="0" t="0" r="r" b="b"/>
                <a:pathLst>
                  <a:path w="13945" h="14512">
                    <a:moveTo>
                      <a:pt x="0" y="14437"/>
                    </a:moveTo>
                    <a:lnTo>
                      <a:pt x="0" y="14437"/>
                    </a:lnTo>
                    <a:lnTo>
                      <a:pt x="21" y="14512"/>
                    </a:lnTo>
                    <a:lnTo>
                      <a:pt x="21" y="14512"/>
                    </a:lnTo>
                    <a:lnTo>
                      <a:pt x="0" y="14437"/>
                    </a:lnTo>
                    <a:close/>
                    <a:moveTo>
                      <a:pt x="0" y="14437"/>
                    </a:moveTo>
                    <a:lnTo>
                      <a:pt x="0" y="14437"/>
                    </a:lnTo>
                    <a:lnTo>
                      <a:pt x="11" y="14475"/>
                    </a:lnTo>
                    <a:lnTo>
                      <a:pt x="0" y="14437"/>
                    </a:lnTo>
                    <a:close/>
                    <a:moveTo>
                      <a:pt x="0" y="14437"/>
                    </a:moveTo>
                    <a:lnTo>
                      <a:pt x="48" y="14424"/>
                    </a:lnTo>
                    <a:lnTo>
                      <a:pt x="96" y="14411"/>
                    </a:lnTo>
                    <a:lnTo>
                      <a:pt x="146" y="14398"/>
                    </a:lnTo>
                    <a:lnTo>
                      <a:pt x="198" y="14384"/>
                    </a:lnTo>
                    <a:lnTo>
                      <a:pt x="253" y="14369"/>
                    </a:lnTo>
                    <a:lnTo>
                      <a:pt x="309" y="14356"/>
                    </a:lnTo>
                    <a:lnTo>
                      <a:pt x="367" y="14341"/>
                    </a:lnTo>
                    <a:lnTo>
                      <a:pt x="427" y="14326"/>
                    </a:lnTo>
                    <a:lnTo>
                      <a:pt x="445" y="14402"/>
                    </a:lnTo>
                    <a:lnTo>
                      <a:pt x="386" y="14417"/>
                    </a:lnTo>
                    <a:lnTo>
                      <a:pt x="329" y="14431"/>
                    </a:lnTo>
                    <a:lnTo>
                      <a:pt x="274" y="14444"/>
                    </a:lnTo>
                    <a:lnTo>
                      <a:pt x="220" y="14458"/>
                    </a:lnTo>
                    <a:lnTo>
                      <a:pt x="168" y="14473"/>
                    </a:lnTo>
                    <a:lnTo>
                      <a:pt x="117" y="14486"/>
                    </a:lnTo>
                    <a:lnTo>
                      <a:pt x="68" y="14499"/>
                    </a:lnTo>
                    <a:lnTo>
                      <a:pt x="21" y="14512"/>
                    </a:lnTo>
                    <a:lnTo>
                      <a:pt x="0" y="14437"/>
                    </a:lnTo>
                    <a:close/>
                    <a:moveTo>
                      <a:pt x="427" y="14326"/>
                    </a:moveTo>
                    <a:lnTo>
                      <a:pt x="488" y="14312"/>
                    </a:lnTo>
                    <a:lnTo>
                      <a:pt x="551" y="14296"/>
                    </a:lnTo>
                    <a:lnTo>
                      <a:pt x="615" y="14282"/>
                    </a:lnTo>
                    <a:lnTo>
                      <a:pt x="681" y="14266"/>
                    </a:lnTo>
                    <a:lnTo>
                      <a:pt x="746" y="14252"/>
                    </a:lnTo>
                    <a:lnTo>
                      <a:pt x="814" y="14236"/>
                    </a:lnTo>
                    <a:lnTo>
                      <a:pt x="882" y="14220"/>
                    </a:lnTo>
                    <a:lnTo>
                      <a:pt x="951" y="14206"/>
                    </a:lnTo>
                    <a:lnTo>
                      <a:pt x="968" y="14282"/>
                    </a:lnTo>
                    <a:lnTo>
                      <a:pt x="898" y="14296"/>
                    </a:lnTo>
                    <a:lnTo>
                      <a:pt x="828" y="14312"/>
                    </a:lnTo>
                    <a:lnTo>
                      <a:pt x="760" y="14328"/>
                    </a:lnTo>
                    <a:lnTo>
                      <a:pt x="694" y="14342"/>
                    </a:lnTo>
                    <a:lnTo>
                      <a:pt x="630" y="14358"/>
                    </a:lnTo>
                    <a:lnTo>
                      <a:pt x="567" y="14372"/>
                    </a:lnTo>
                    <a:lnTo>
                      <a:pt x="504" y="14386"/>
                    </a:lnTo>
                    <a:lnTo>
                      <a:pt x="445" y="14402"/>
                    </a:lnTo>
                    <a:lnTo>
                      <a:pt x="427" y="14326"/>
                    </a:lnTo>
                    <a:close/>
                    <a:moveTo>
                      <a:pt x="951" y="14206"/>
                    </a:moveTo>
                    <a:lnTo>
                      <a:pt x="1137" y="14167"/>
                    </a:lnTo>
                    <a:lnTo>
                      <a:pt x="1328" y="14127"/>
                    </a:lnTo>
                    <a:lnTo>
                      <a:pt x="1524" y="14088"/>
                    </a:lnTo>
                    <a:lnTo>
                      <a:pt x="1724" y="14052"/>
                    </a:lnTo>
                    <a:lnTo>
                      <a:pt x="1928" y="14015"/>
                    </a:lnTo>
                    <a:lnTo>
                      <a:pt x="2134" y="13980"/>
                    </a:lnTo>
                    <a:lnTo>
                      <a:pt x="2340" y="13947"/>
                    </a:lnTo>
                    <a:lnTo>
                      <a:pt x="2548" y="13916"/>
                    </a:lnTo>
                    <a:lnTo>
                      <a:pt x="2754" y="13888"/>
                    </a:lnTo>
                    <a:lnTo>
                      <a:pt x="2958" y="13862"/>
                    </a:lnTo>
                    <a:lnTo>
                      <a:pt x="3060" y="13850"/>
                    </a:lnTo>
                    <a:lnTo>
                      <a:pt x="3159" y="13840"/>
                    </a:lnTo>
                    <a:lnTo>
                      <a:pt x="3259" y="13829"/>
                    </a:lnTo>
                    <a:lnTo>
                      <a:pt x="3357" y="13820"/>
                    </a:lnTo>
                    <a:lnTo>
                      <a:pt x="3454" y="13812"/>
                    </a:lnTo>
                    <a:lnTo>
                      <a:pt x="3549" y="13804"/>
                    </a:lnTo>
                    <a:lnTo>
                      <a:pt x="3643" y="13799"/>
                    </a:lnTo>
                    <a:lnTo>
                      <a:pt x="3736" y="13794"/>
                    </a:lnTo>
                    <a:lnTo>
                      <a:pt x="3826" y="13790"/>
                    </a:lnTo>
                    <a:lnTo>
                      <a:pt x="3915" y="13786"/>
                    </a:lnTo>
                    <a:lnTo>
                      <a:pt x="4003" y="13785"/>
                    </a:lnTo>
                    <a:lnTo>
                      <a:pt x="4088" y="13784"/>
                    </a:lnTo>
                    <a:lnTo>
                      <a:pt x="4088" y="13862"/>
                    </a:lnTo>
                    <a:lnTo>
                      <a:pt x="4003" y="13862"/>
                    </a:lnTo>
                    <a:lnTo>
                      <a:pt x="3917" y="13863"/>
                    </a:lnTo>
                    <a:lnTo>
                      <a:pt x="3829" y="13867"/>
                    </a:lnTo>
                    <a:lnTo>
                      <a:pt x="3739" y="13871"/>
                    </a:lnTo>
                    <a:lnTo>
                      <a:pt x="3646" y="13876"/>
                    </a:lnTo>
                    <a:lnTo>
                      <a:pt x="3553" y="13883"/>
                    </a:lnTo>
                    <a:lnTo>
                      <a:pt x="3457" y="13889"/>
                    </a:lnTo>
                    <a:lnTo>
                      <a:pt x="3362" y="13897"/>
                    </a:lnTo>
                    <a:lnTo>
                      <a:pt x="3264" y="13906"/>
                    </a:lnTo>
                    <a:lnTo>
                      <a:pt x="3164" y="13917"/>
                    </a:lnTo>
                    <a:lnTo>
                      <a:pt x="3065" y="13927"/>
                    </a:lnTo>
                    <a:lnTo>
                      <a:pt x="2964" y="13939"/>
                    </a:lnTo>
                    <a:lnTo>
                      <a:pt x="2762" y="13965"/>
                    </a:lnTo>
                    <a:lnTo>
                      <a:pt x="2556" y="13993"/>
                    </a:lnTo>
                    <a:lnTo>
                      <a:pt x="2351" y="14024"/>
                    </a:lnTo>
                    <a:lnTo>
                      <a:pt x="2144" y="14057"/>
                    </a:lnTo>
                    <a:lnTo>
                      <a:pt x="1940" y="14091"/>
                    </a:lnTo>
                    <a:lnTo>
                      <a:pt x="1737" y="14127"/>
                    </a:lnTo>
                    <a:lnTo>
                      <a:pt x="1537" y="14165"/>
                    </a:lnTo>
                    <a:lnTo>
                      <a:pt x="1342" y="14203"/>
                    </a:lnTo>
                    <a:lnTo>
                      <a:pt x="1151" y="14243"/>
                    </a:lnTo>
                    <a:lnTo>
                      <a:pt x="968" y="14282"/>
                    </a:lnTo>
                    <a:lnTo>
                      <a:pt x="951" y="14206"/>
                    </a:lnTo>
                    <a:close/>
                    <a:moveTo>
                      <a:pt x="4088" y="13784"/>
                    </a:moveTo>
                    <a:lnTo>
                      <a:pt x="4088" y="13784"/>
                    </a:lnTo>
                    <a:lnTo>
                      <a:pt x="4088" y="13862"/>
                    </a:lnTo>
                    <a:lnTo>
                      <a:pt x="4088" y="13862"/>
                    </a:lnTo>
                    <a:lnTo>
                      <a:pt x="4088" y="13784"/>
                    </a:lnTo>
                    <a:close/>
                    <a:moveTo>
                      <a:pt x="4088" y="13784"/>
                    </a:moveTo>
                    <a:lnTo>
                      <a:pt x="4207" y="13785"/>
                    </a:lnTo>
                    <a:lnTo>
                      <a:pt x="4330" y="13785"/>
                    </a:lnTo>
                    <a:lnTo>
                      <a:pt x="4457" y="13786"/>
                    </a:lnTo>
                    <a:lnTo>
                      <a:pt x="4588" y="13786"/>
                    </a:lnTo>
                    <a:lnTo>
                      <a:pt x="4722" y="13789"/>
                    </a:lnTo>
                    <a:lnTo>
                      <a:pt x="4860" y="13790"/>
                    </a:lnTo>
                    <a:lnTo>
                      <a:pt x="5000" y="13793"/>
                    </a:lnTo>
                    <a:lnTo>
                      <a:pt x="5142" y="13795"/>
                    </a:lnTo>
                    <a:lnTo>
                      <a:pt x="5286" y="13798"/>
                    </a:lnTo>
                    <a:lnTo>
                      <a:pt x="5431" y="13801"/>
                    </a:lnTo>
                    <a:lnTo>
                      <a:pt x="5578" y="13804"/>
                    </a:lnTo>
                    <a:lnTo>
                      <a:pt x="5726" y="13808"/>
                    </a:lnTo>
                    <a:lnTo>
                      <a:pt x="5873" y="13812"/>
                    </a:lnTo>
                    <a:lnTo>
                      <a:pt x="6021" y="13818"/>
                    </a:lnTo>
                    <a:lnTo>
                      <a:pt x="6169" y="13823"/>
                    </a:lnTo>
                    <a:lnTo>
                      <a:pt x="6315" y="13828"/>
                    </a:lnTo>
                    <a:lnTo>
                      <a:pt x="6312" y="13905"/>
                    </a:lnTo>
                    <a:lnTo>
                      <a:pt x="6165" y="13900"/>
                    </a:lnTo>
                    <a:lnTo>
                      <a:pt x="6019" y="13895"/>
                    </a:lnTo>
                    <a:lnTo>
                      <a:pt x="5871" y="13889"/>
                    </a:lnTo>
                    <a:lnTo>
                      <a:pt x="5723" y="13886"/>
                    </a:lnTo>
                    <a:lnTo>
                      <a:pt x="5575" y="13882"/>
                    </a:lnTo>
                    <a:lnTo>
                      <a:pt x="5429" y="13878"/>
                    </a:lnTo>
                    <a:lnTo>
                      <a:pt x="5283" y="13875"/>
                    </a:lnTo>
                    <a:lnTo>
                      <a:pt x="5140" y="13872"/>
                    </a:lnTo>
                    <a:lnTo>
                      <a:pt x="4997" y="13870"/>
                    </a:lnTo>
                    <a:lnTo>
                      <a:pt x="4858" y="13867"/>
                    </a:lnTo>
                    <a:lnTo>
                      <a:pt x="4721" y="13866"/>
                    </a:lnTo>
                    <a:lnTo>
                      <a:pt x="4586" y="13863"/>
                    </a:lnTo>
                    <a:lnTo>
                      <a:pt x="4455" y="13863"/>
                    </a:lnTo>
                    <a:lnTo>
                      <a:pt x="4329" y="13862"/>
                    </a:lnTo>
                    <a:lnTo>
                      <a:pt x="4207" y="13862"/>
                    </a:lnTo>
                    <a:lnTo>
                      <a:pt x="4088" y="13861"/>
                    </a:lnTo>
                    <a:lnTo>
                      <a:pt x="4088" y="13784"/>
                    </a:lnTo>
                    <a:close/>
                    <a:moveTo>
                      <a:pt x="6315" y="13828"/>
                    </a:moveTo>
                    <a:lnTo>
                      <a:pt x="6363" y="13831"/>
                    </a:lnTo>
                    <a:lnTo>
                      <a:pt x="6411" y="13832"/>
                    </a:lnTo>
                    <a:lnTo>
                      <a:pt x="6458" y="13835"/>
                    </a:lnTo>
                    <a:lnTo>
                      <a:pt x="6505" y="13836"/>
                    </a:lnTo>
                    <a:lnTo>
                      <a:pt x="6552" y="13838"/>
                    </a:lnTo>
                    <a:lnTo>
                      <a:pt x="6598" y="13840"/>
                    </a:lnTo>
                    <a:lnTo>
                      <a:pt x="6645" y="13842"/>
                    </a:lnTo>
                    <a:lnTo>
                      <a:pt x="6691" y="13845"/>
                    </a:lnTo>
                    <a:lnTo>
                      <a:pt x="6687" y="13922"/>
                    </a:lnTo>
                    <a:lnTo>
                      <a:pt x="6641" y="13920"/>
                    </a:lnTo>
                    <a:lnTo>
                      <a:pt x="6594" y="13917"/>
                    </a:lnTo>
                    <a:lnTo>
                      <a:pt x="6547" y="13916"/>
                    </a:lnTo>
                    <a:lnTo>
                      <a:pt x="6500" y="13913"/>
                    </a:lnTo>
                    <a:lnTo>
                      <a:pt x="6453" y="13912"/>
                    </a:lnTo>
                    <a:lnTo>
                      <a:pt x="6406" y="13909"/>
                    </a:lnTo>
                    <a:lnTo>
                      <a:pt x="6359" y="13908"/>
                    </a:lnTo>
                    <a:lnTo>
                      <a:pt x="6312" y="13905"/>
                    </a:lnTo>
                    <a:lnTo>
                      <a:pt x="6315" y="13828"/>
                    </a:lnTo>
                    <a:close/>
                    <a:moveTo>
                      <a:pt x="6691" y="13845"/>
                    </a:moveTo>
                    <a:lnTo>
                      <a:pt x="6809" y="13850"/>
                    </a:lnTo>
                    <a:lnTo>
                      <a:pt x="6925" y="13857"/>
                    </a:lnTo>
                    <a:lnTo>
                      <a:pt x="7040" y="13863"/>
                    </a:lnTo>
                    <a:lnTo>
                      <a:pt x="7153" y="13870"/>
                    </a:lnTo>
                    <a:lnTo>
                      <a:pt x="7262" y="13876"/>
                    </a:lnTo>
                    <a:lnTo>
                      <a:pt x="7370" y="13884"/>
                    </a:lnTo>
                    <a:lnTo>
                      <a:pt x="7473" y="13892"/>
                    </a:lnTo>
                    <a:lnTo>
                      <a:pt x="7575" y="13900"/>
                    </a:lnTo>
                    <a:lnTo>
                      <a:pt x="7673" y="13908"/>
                    </a:lnTo>
                    <a:lnTo>
                      <a:pt x="7767" y="13917"/>
                    </a:lnTo>
                    <a:lnTo>
                      <a:pt x="7859" y="13926"/>
                    </a:lnTo>
                    <a:lnTo>
                      <a:pt x="7945" y="13935"/>
                    </a:lnTo>
                    <a:lnTo>
                      <a:pt x="8028" y="13944"/>
                    </a:lnTo>
                    <a:lnTo>
                      <a:pt x="8106" y="13954"/>
                    </a:lnTo>
                    <a:lnTo>
                      <a:pt x="8179" y="13964"/>
                    </a:lnTo>
                    <a:lnTo>
                      <a:pt x="8249" y="13974"/>
                    </a:lnTo>
                    <a:lnTo>
                      <a:pt x="8237" y="14052"/>
                    </a:lnTo>
                    <a:lnTo>
                      <a:pt x="8169" y="14041"/>
                    </a:lnTo>
                    <a:lnTo>
                      <a:pt x="8096" y="14031"/>
                    </a:lnTo>
                    <a:lnTo>
                      <a:pt x="8017" y="14020"/>
                    </a:lnTo>
                    <a:lnTo>
                      <a:pt x="7936" y="14011"/>
                    </a:lnTo>
                    <a:lnTo>
                      <a:pt x="7850" y="14002"/>
                    </a:lnTo>
                    <a:lnTo>
                      <a:pt x="7759" y="13993"/>
                    </a:lnTo>
                    <a:lnTo>
                      <a:pt x="7665" y="13985"/>
                    </a:lnTo>
                    <a:lnTo>
                      <a:pt x="7567" y="13977"/>
                    </a:lnTo>
                    <a:lnTo>
                      <a:pt x="7466" y="13969"/>
                    </a:lnTo>
                    <a:lnTo>
                      <a:pt x="7363" y="13961"/>
                    </a:lnTo>
                    <a:lnTo>
                      <a:pt x="7256" y="13954"/>
                    </a:lnTo>
                    <a:lnTo>
                      <a:pt x="7146" y="13947"/>
                    </a:lnTo>
                    <a:lnTo>
                      <a:pt x="7035" y="13940"/>
                    </a:lnTo>
                    <a:lnTo>
                      <a:pt x="6921" y="13934"/>
                    </a:lnTo>
                    <a:lnTo>
                      <a:pt x="6805" y="13927"/>
                    </a:lnTo>
                    <a:lnTo>
                      <a:pt x="6687" y="13922"/>
                    </a:lnTo>
                    <a:lnTo>
                      <a:pt x="6691" y="13845"/>
                    </a:lnTo>
                    <a:close/>
                    <a:moveTo>
                      <a:pt x="8249" y="13974"/>
                    </a:moveTo>
                    <a:lnTo>
                      <a:pt x="8330" y="13988"/>
                    </a:lnTo>
                    <a:lnTo>
                      <a:pt x="8410" y="14002"/>
                    </a:lnTo>
                    <a:lnTo>
                      <a:pt x="8485" y="14015"/>
                    </a:lnTo>
                    <a:lnTo>
                      <a:pt x="8561" y="14028"/>
                    </a:lnTo>
                    <a:lnTo>
                      <a:pt x="8633" y="14041"/>
                    </a:lnTo>
                    <a:lnTo>
                      <a:pt x="8705" y="14054"/>
                    </a:lnTo>
                    <a:lnTo>
                      <a:pt x="8776" y="14067"/>
                    </a:lnTo>
                    <a:lnTo>
                      <a:pt x="8844" y="14079"/>
                    </a:lnTo>
                    <a:lnTo>
                      <a:pt x="8831" y="14155"/>
                    </a:lnTo>
                    <a:lnTo>
                      <a:pt x="8761" y="14143"/>
                    </a:lnTo>
                    <a:lnTo>
                      <a:pt x="8692" y="14130"/>
                    </a:lnTo>
                    <a:lnTo>
                      <a:pt x="8620" y="14117"/>
                    </a:lnTo>
                    <a:lnTo>
                      <a:pt x="8547" y="14104"/>
                    </a:lnTo>
                    <a:lnTo>
                      <a:pt x="8472" y="14091"/>
                    </a:lnTo>
                    <a:lnTo>
                      <a:pt x="8396" y="14078"/>
                    </a:lnTo>
                    <a:lnTo>
                      <a:pt x="8318" y="14065"/>
                    </a:lnTo>
                    <a:lnTo>
                      <a:pt x="8237" y="14052"/>
                    </a:lnTo>
                    <a:lnTo>
                      <a:pt x="8249" y="13974"/>
                    </a:lnTo>
                    <a:close/>
                    <a:moveTo>
                      <a:pt x="8844" y="14079"/>
                    </a:moveTo>
                    <a:lnTo>
                      <a:pt x="8939" y="14097"/>
                    </a:lnTo>
                    <a:lnTo>
                      <a:pt x="9033" y="14114"/>
                    </a:lnTo>
                    <a:lnTo>
                      <a:pt x="9128" y="14130"/>
                    </a:lnTo>
                    <a:lnTo>
                      <a:pt x="9221" y="14147"/>
                    </a:lnTo>
                    <a:lnTo>
                      <a:pt x="9313" y="14163"/>
                    </a:lnTo>
                    <a:lnTo>
                      <a:pt x="9408" y="14177"/>
                    </a:lnTo>
                    <a:lnTo>
                      <a:pt x="9503" y="14192"/>
                    </a:lnTo>
                    <a:lnTo>
                      <a:pt x="9600" y="14205"/>
                    </a:lnTo>
                    <a:lnTo>
                      <a:pt x="9699" y="14216"/>
                    </a:lnTo>
                    <a:lnTo>
                      <a:pt x="9801" y="14228"/>
                    </a:lnTo>
                    <a:lnTo>
                      <a:pt x="9906" y="14239"/>
                    </a:lnTo>
                    <a:lnTo>
                      <a:pt x="10016" y="14248"/>
                    </a:lnTo>
                    <a:lnTo>
                      <a:pt x="10131" y="14256"/>
                    </a:lnTo>
                    <a:lnTo>
                      <a:pt x="10250" y="14264"/>
                    </a:lnTo>
                    <a:lnTo>
                      <a:pt x="10374" y="14269"/>
                    </a:lnTo>
                    <a:lnTo>
                      <a:pt x="10505" y="14273"/>
                    </a:lnTo>
                    <a:lnTo>
                      <a:pt x="10504" y="14350"/>
                    </a:lnTo>
                    <a:lnTo>
                      <a:pt x="10372" y="14346"/>
                    </a:lnTo>
                    <a:lnTo>
                      <a:pt x="10246" y="14341"/>
                    </a:lnTo>
                    <a:lnTo>
                      <a:pt x="10126" y="14333"/>
                    </a:lnTo>
                    <a:lnTo>
                      <a:pt x="10011" y="14325"/>
                    </a:lnTo>
                    <a:lnTo>
                      <a:pt x="9899" y="14316"/>
                    </a:lnTo>
                    <a:lnTo>
                      <a:pt x="9793" y="14305"/>
                    </a:lnTo>
                    <a:lnTo>
                      <a:pt x="9690" y="14294"/>
                    </a:lnTo>
                    <a:lnTo>
                      <a:pt x="9591" y="14281"/>
                    </a:lnTo>
                    <a:lnTo>
                      <a:pt x="9493" y="14267"/>
                    </a:lnTo>
                    <a:lnTo>
                      <a:pt x="9397" y="14253"/>
                    </a:lnTo>
                    <a:lnTo>
                      <a:pt x="9303" y="14239"/>
                    </a:lnTo>
                    <a:lnTo>
                      <a:pt x="9209" y="14223"/>
                    </a:lnTo>
                    <a:lnTo>
                      <a:pt x="9115" y="14207"/>
                    </a:lnTo>
                    <a:lnTo>
                      <a:pt x="9022" y="14190"/>
                    </a:lnTo>
                    <a:lnTo>
                      <a:pt x="8926" y="14173"/>
                    </a:lnTo>
                    <a:lnTo>
                      <a:pt x="8831" y="14155"/>
                    </a:lnTo>
                    <a:lnTo>
                      <a:pt x="8844" y="14079"/>
                    </a:lnTo>
                    <a:close/>
                    <a:moveTo>
                      <a:pt x="10505" y="14273"/>
                    </a:moveTo>
                    <a:lnTo>
                      <a:pt x="10508" y="14273"/>
                    </a:lnTo>
                    <a:lnTo>
                      <a:pt x="10505" y="14350"/>
                    </a:lnTo>
                    <a:lnTo>
                      <a:pt x="10504" y="14350"/>
                    </a:lnTo>
                    <a:lnTo>
                      <a:pt x="10505" y="14273"/>
                    </a:lnTo>
                    <a:close/>
                    <a:moveTo>
                      <a:pt x="10508" y="14273"/>
                    </a:moveTo>
                    <a:lnTo>
                      <a:pt x="10557" y="14274"/>
                    </a:lnTo>
                    <a:lnTo>
                      <a:pt x="10608" y="14275"/>
                    </a:lnTo>
                    <a:lnTo>
                      <a:pt x="10658" y="14275"/>
                    </a:lnTo>
                    <a:lnTo>
                      <a:pt x="10708" y="14275"/>
                    </a:lnTo>
                    <a:lnTo>
                      <a:pt x="10757" y="14275"/>
                    </a:lnTo>
                    <a:lnTo>
                      <a:pt x="10807" y="14274"/>
                    </a:lnTo>
                    <a:lnTo>
                      <a:pt x="10857" y="14273"/>
                    </a:lnTo>
                    <a:lnTo>
                      <a:pt x="10905" y="14270"/>
                    </a:lnTo>
                    <a:lnTo>
                      <a:pt x="10909" y="14347"/>
                    </a:lnTo>
                    <a:lnTo>
                      <a:pt x="10859" y="14350"/>
                    </a:lnTo>
                    <a:lnTo>
                      <a:pt x="10810" y="14351"/>
                    </a:lnTo>
                    <a:lnTo>
                      <a:pt x="10760" y="14352"/>
                    </a:lnTo>
                    <a:lnTo>
                      <a:pt x="10709" y="14352"/>
                    </a:lnTo>
                    <a:lnTo>
                      <a:pt x="10658" y="14352"/>
                    </a:lnTo>
                    <a:lnTo>
                      <a:pt x="10607" y="14352"/>
                    </a:lnTo>
                    <a:lnTo>
                      <a:pt x="10556" y="14351"/>
                    </a:lnTo>
                    <a:lnTo>
                      <a:pt x="10505" y="14350"/>
                    </a:lnTo>
                    <a:lnTo>
                      <a:pt x="10508" y="14273"/>
                    </a:lnTo>
                    <a:close/>
                    <a:moveTo>
                      <a:pt x="10905" y="14270"/>
                    </a:moveTo>
                    <a:lnTo>
                      <a:pt x="10955" y="14267"/>
                    </a:lnTo>
                    <a:lnTo>
                      <a:pt x="11002" y="14265"/>
                    </a:lnTo>
                    <a:lnTo>
                      <a:pt x="11050" y="14262"/>
                    </a:lnTo>
                    <a:lnTo>
                      <a:pt x="11099" y="14258"/>
                    </a:lnTo>
                    <a:lnTo>
                      <a:pt x="11146" y="14254"/>
                    </a:lnTo>
                    <a:lnTo>
                      <a:pt x="11193" y="14250"/>
                    </a:lnTo>
                    <a:lnTo>
                      <a:pt x="11240" y="14245"/>
                    </a:lnTo>
                    <a:lnTo>
                      <a:pt x="11287" y="14240"/>
                    </a:lnTo>
                    <a:lnTo>
                      <a:pt x="11296" y="14317"/>
                    </a:lnTo>
                    <a:lnTo>
                      <a:pt x="11249" y="14322"/>
                    </a:lnTo>
                    <a:lnTo>
                      <a:pt x="11202" y="14326"/>
                    </a:lnTo>
                    <a:lnTo>
                      <a:pt x="11154" y="14332"/>
                    </a:lnTo>
                    <a:lnTo>
                      <a:pt x="11105" y="14335"/>
                    </a:lnTo>
                    <a:lnTo>
                      <a:pt x="11057" y="14339"/>
                    </a:lnTo>
                    <a:lnTo>
                      <a:pt x="11009" y="14342"/>
                    </a:lnTo>
                    <a:lnTo>
                      <a:pt x="10959" y="14345"/>
                    </a:lnTo>
                    <a:lnTo>
                      <a:pt x="10909" y="14347"/>
                    </a:lnTo>
                    <a:lnTo>
                      <a:pt x="10905" y="14270"/>
                    </a:lnTo>
                    <a:close/>
                    <a:moveTo>
                      <a:pt x="11287" y="14240"/>
                    </a:moveTo>
                    <a:lnTo>
                      <a:pt x="11346" y="14232"/>
                    </a:lnTo>
                    <a:lnTo>
                      <a:pt x="11404" y="14224"/>
                    </a:lnTo>
                    <a:lnTo>
                      <a:pt x="11462" y="14215"/>
                    </a:lnTo>
                    <a:lnTo>
                      <a:pt x="11519" y="14206"/>
                    </a:lnTo>
                    <a:lnTo>
                      <a:pt x="11575" y="14195"/>
                    </a:lnTo>
                    <a:lnTo>
                      <a:pt x="11631" y="14185"/>
                    </a:lnTo>
                    <a:lnTo>
                      <a:pt x="11686" y="14175"/>
                    </a:lnTo>
                    <a:lnTo>
                      <a:pt x="11740" y="14161"/>
                    </a:lnTo>
                    <a:lnTo>
                      <a:pt x="11793" y="14150"/>
                    </a:lnTo>
                    <a:lnTo>
                      <a:pt x="11847" y="14135"/>
                    </a:lnTo>
                    <a:lnTo>
                      <a:pt x="11898" y="14122"/>
                    </a:lnTo>
                    <a:lnTo>
                      <a:pt x="11949" y="14107"/>
                    </a:lnTo>
                    <a:lnTo>
                      <a:pt x="12000" y="14092"/>
                    </a:lnTo>
                    <a:lnTo>
                      <a:pt x="12050" y="14076"/>
                    </a:lnTo>
                    <a:lnTo>
                      <a:pt x="12098" y="14059"/>
                    </a:lnTo>
                    <a:lnTo>
                      <a:pt x="12145" y="14042"/>
                    </a:lnTo>
                    <a:lnTo>
                      <a:pt x="12192" y="14024"/>
                    </a:lnTo>
                    <a:lnTo>
                      <a:pt x="12238" y="14006"/>
                    </a:lnTo>
                    <a:lnTo>
                      <a:pt x="12283" y="13988"/>
                    </a:lnTo>
                    <a:lnTo>
                      <a:pt x="12326" y="13968"/>
                    </a:lnTo>
                    <a:lnTo>
                      <a:pt x="12369" y="13947"/>
                    </a:lnTo>
                    <a:lnTo>
                      <a:pt x="12411" y="13926"/>
                    </a:lnTo>
                    <a:lnTo>
                      <a:pt x="12451" y="13905"/>
                    </a:lnTo>
                    <a:lnTo>
                      <a:pt x="12491" y="13883"/>
                    </a:lnTo>
                    <a:lnTo>
                      <a:pt x="12530" y="13861"/>
                    </a:lnTo>
                    <a:lnTo>
                      <a:pt x="12566" y="13837"/>
                    </a:lnTo>
                    <a:lnTo>
                      <a:pt x="12603" y="13814"/>
                    </a:lnTo>
                    <a:lnTo>
                      <a:pt x="12638" y="13789"/>
                    </a:lnTo>
                    <a:lnTo>
                      <a:pt x="12672" y="13764"/>
                    </a:lnTo>
                    <a:lnTo>
                      <a:pt x="12705" y="13738"/>
                    </a:lnTo>
                    <a:lnTo>
                      <a:pt x="12736" y="13712"/>
                    </a:lnTo>
                    <a:lnTo>
                      <a:pt x="12766" y="13685"/>
                    </a:lnTo>
                    <a:lnTo>
                      <a:pt x="12819" y="13743"/>
                    </a:lnTo>
                    <a:lnTo>
                      <a:pt x="12787" y="13770"/>
                    </a:lnTo>
                    <a:lnTo>
                      <a:pt x="12755" y="13798"/>
                    </a:lnTo>
                    <a:lnTo>
                      <a:pt x="12721" y="13824"/>
                    </a:lnTo>
                    <a:lnTo>
                      <a:pt x="12685" y="13850"/>
                    </a:lnTo>
                    <a:lnTo>
                      <a:pt x="12649" y="13875"/>
                    </a:lnTo>
                    <a:lnTo>
                      <a:pt x="12612" y="13900"/>
                    </a:lnTo>
                    <a:lnTo>
                      <a:pt x="12573" y="13923"/>
                    </a:lnTo>
                    <a:lnTo>
                      <a:pt x="12534" y="13947"/>
                    </a:lnTo>
                    <a:lnTo>
                      <a:pt x="12492" y="13971"/>
                    </a:lnTo>
                    <a:lnTo>
                      <a:pt x="12450" y="13993"/>
                    </a:lnTo>
                    <a:lnTo>
                      <a:pt x="12408" y="14014"/>
                    </a:lnTo>
                    <a:lnTo>
                      <a:pt x="12364" y="14035"/>
                    </a:lnTo>
                    <a:lnTo>
                      <a:pt x="12318" y="14056"/>
                    </a:lnTo>
                    <a:lnTo>
                      <a:pt x="12272" y="14075"/>
                    </a:lnTo>
                    <a:lnTo>
                      <a:pt x="12225" y="14095"/>
                    </a:lnTo>
                    <a:lnTo>
                      <a:pt x="12177" y="14113"/>
                    </a:lnTo>
                    <a:lnTo>
                      <a:pt x="12128" y="14130"/>
                    </a:lnTo>
                    <a:lnTo>
                      <a:pt x="12078" y="14147"/>
                    </a:lnTo>
                    <a:lnTo>
                      <a:pt x="12027" y="14164"/>
                    </a:lnTo>
                    <a:lnTo>
                      <a:pt x="11976" y="14180"/>
                    </a:lnTo>
                    <a:lnTo>
                      <a:pt x="11923" y="14195"/>
                    </a:lnTo>
                    <a:lnTo>
                      <a:pt x="11871" y="14210"/>
                    </a:lnTo>
                    <a:lnTo>
                      <a:pt x="11816" y="14223"/>
                    </a:lnTo>
                    <a:lnTo>
                      <a:pt x="11761" y="14236"/>
                    </a:lnTo>
                    <a:lnTo>
                      <a:pt x="11706" y="14249"/>
                    </a:lnTo>
                    <a:lnTo>
                      <a:pt x="11649" y="14261"/>
                    </a:lnTo>
                    <a:lnTo>
                      <a:pt x="11592" y="14271"/>
                    </a:lnTo>
                    <a:lnTo>
                      <a:pt x="11534" y="14282"/>
                    </a:lnTo>
                    <a:lnTo>
                      <a:pt x="11475" y="14292"/>
                    </a:lnTo>
                    <a:lnTo>
                      <a:pt x="11417" y="14300"/>
                    </a:lnTo>
                    <a:lnTo>
                      <a:pt x="11356" y="14309"/>
                    </a:lnTo>
                    <a:lnTo>
                      <a:pt x="11296" y="14317"/>
                    </a:lnTo>
                    <a:lnTo>
                      <a:pt x="11287" y="14240"/>
                    </a:lnTo>
                    <a:close/>
                    <a:moveTo>
                      <a:pt x="12819" y="13743"/>
                    </a:moveTo>
                    <a:lnTo>
                      <a:pt x="12819" y="13743"/>
                    </a:lnTo>
                    <a:lnTo>
                      <a:pt x="12793" y="13714"/>
                    </a:lnTo>
                    <a:lnTo>
                      <a:pt x="12819" y="13743"/>
                    </a:lnTo>
                    <a:close/>
                    <a:moveTo>
                      <a:pt x="12766" y="13685"/>
                    </a:moveTo>
                    <a:lnTo>
                      <a:pt x="12766" y="13685"/>
                    </a:lnTo>
                    <a:lnTo>
                      <a:pt x="12819" y="13742"/>
                    </a:lnTo>
                    <a:lnTo>
                      <a:pt x="12819" y="13743"/>
                    </a:lnTo>
                    <a:lnTo>
                      <a:pt x="12766" y="13685"/>
                    </a:lnTo>
                    <a:close/>
                    <a:moveTo>
                      <a:pt x="12766" y="13685"/>
                    </a:moveTo>
                    <a:lnTo>
                      <a:pt x="12766" y="13685"/>
                    </a:lnTo>
                    <a:lnTo>
                      <a:pt x="12793" y="13714"/>
                    </a:lnTo>
                    <a:lnTo>
                      <a:pt x="12766" y="13685"/>
                    </a:lnTo>
                    <a:close/>
                    <a:moveTo>
                      <a:pt x="12766" y="13685"/>
                    </a:moveTo>
                    <a:lnTo>
                      <a:pt x="12789" y="13663"/>
                    </a:lnTo>
                    <a:lnTo>
                      <a:pt x="12811" y="13640"/>
                    </a:lnTo>
                    <a:lnTo>
                      <a:pt x="12835" y="13614"/>
                    </a:lnTo>
                    <a:lnTo>
                      <a:pt x="12857" y="13586"/>
                    </a:lnTo>
                    <a:lnTo>
                      <a:pt x="12879" y="13556"/>
                    </a:lnTo>
                    <a:lnTo>
                      <a:pt x="12901" y="13523"/>
                    </a:lnTo>
                    <a:lnTo>
                      <a:pt x="12923" y="13489"/>
                    </a:lnTo>
                    <a:lnTo>
                      <a:pt x="12947" y="13454"/>
                    </a:lnTo>
                    <a:lnTo>
                      <a:pt x="13012" y="13493"/>
                    </a:lnTo>
                    <a:lnTo>
                      <a:pt x="12989" y="13532"/>
                    </a:lnTo>
                    <a:lnTo>
                      <a:pt x="12964" y="13568"/>
                    </a:lnTo>
                    <a:lnTo>
                      <a:pt x="12940" y="13603"/>
                    </a:lnTo>
                    <a:lnTo>
                      <a:pt x="12916" y="13634"/>
                    </a:lnTo>
                    <a:lnTo>
                      <a:pt x="12892" y="13665"/>
                    </a:lnTo>
                    <a:lnTo>
                      <a:pt x="12867" y="13693"/>
                    </a:lnTo>
                    <a:lnTo>
                      <a:pt x="12844" y="13719"/>
                    </a:lnTo>
                    <a:lnTo>
                      <a:pt x="12819" y="13743"/>
                    </a:lnTo>
                    <a:lnTo>
                      <a:pt x="12766" y="13685"/>
                    </a:lnTo>
                    <a:close/>
                    <a:moveTo>
                      <a:pt x="12947" y="13454"/>
                    </a:moveTo>
                    <a:lnTo>
                      <a:pt x="12969" y="13415"/>
                    </a:lnTo>
                    <a:lnTo>
                      <a:pt x="12991" y="13375"/>
                    </a:lnTo>
                    <a:lnTo>
                      <a:pt x="13014" y="13334"/>
                    </a:lnTo>
                    <a:lnTo>
                      <a:pt x="13037" y="13290"/>
                    </a:lnTo>
                    <a:lnTo>
                      <a:pt x="13059" y="13246"/>
                    </a:lnTo>
                    <a:lnTo>
                      <a:pt x="13082" y="13200"/>
                    </a:lnTo>
                    <a:lnTo>
                      <a:pt x="13103" y="13152"/>
                    </a:lnTo>
                    <a:lnTo>
                      <a:pt x="13125" y="13103"/>
                    </a:lnTo>
                    <a:lnTo>
                      <a:pt x="13196" y="13135"/>
                    </a:lnTo>
                    <a:lnTo>
                      <a:pt x="13173" y="13185"/>
                    </a:lnTo>
                    <a:lnTo>
                      <a:pt x="13151" y="13233"/>
                    </a:lnTo>
                    <a:lnTo>
                      <a:pt x="13129" y="13280"/>
                    </a:lnTo>
                    <a:lnTo>
                      <a:pt x="13105" y="13326"/>
                    </a:lnTo>
                    <a:lnTo>
                      <a:pt x="13082" y="13370"/>
                    </a:lnTo>
                    <a:lnTo>
                      <a:pt x="13059" y="13413"/>
                    </a:lnTo>
                    <a:lnTo>
                      <a:pt x="13036" y="13454"/>
                    </a:lnTo>
                    <a:lnTo>
                      <a:pt x="13012" y="13493"/>
                    </a:lnTo>
                    <a:lnTo>
                      <a:pt x="12947" y="13454"/>
                    </a:lnTo>
                    <a:close/>
                    <a:moveTo>
                      <a:pt x="13125" y="13103"/>
                    </a:moveTo>
                    <a:lnTo>
                      <a:pt x="13154" y="13038"/>
                    </a:lnTo>
                    <a:lnTo>
                      <a:pt x="13181" y="12971"/>
                    </a:lnTo>
                    <a:lnTo>
                      <a:pt x="13209" y="12903"/>
                    </a:lnTo>
                    <a:lnTo>
                      <a:pt x="13236" y="12833"/>
                    </a:lnTo>
                    <a:lnTo>
                      <a:pt x="13262" y="12761"/>
                    </a:lnTo>
                    <a:lnTo>
                      <a:pt x="13288" y="12689"/>
                    </a:lnTo>
                    <a:lnTo>
                      <a:pt x="13315" y="12614"/>
                    </a:lnTo>
                    <a:lnTo>
                      <a:pt x="13339" y="12540"/>
                    </a:lnTo>
                    <a:lnTo>
                      <a:pt x="13364" y="12464"/>
                    </a:lnTo>
                    <a:lnTo>
                      <a:pt x="13389" y="12387"/>
                    </a:lnTo>
                    <a:lnTo>
                      <a:pt x="13413" y="12310"/>
                    </a:lnTo>
                    <a:lnTo>
                      <a:pt x="13436" y="12232"/>
                    </a:lnTo>
                    <a:lnTo>
                      <a:pt x="13482" y="12077"/>
                    </a:lnTo>
                    <a:lnTo>
                      <a:pt x="13524" y="11922"/>
                    </a:lnTo>
                    <a:lnTo>
                      <a:pt x="13564" y="11768"/>
                    </a:lnTo>
                    <a:lnTo>
                      <a:pt x="13601" y="11616"/>
                    </a:lnTo>
                    <a:lnTo>
                      <a:pt x="13635" y="11469"/>
                    </a:lnTo>
                    <a:lnTo>
                      <a:pt x="13666" y="11326"/>
                    </a:lnTo>
                    <a:lnTo>
                      <a:pt x="13694" y="11190"/>
                    </a:lnTo>
                    <a:lnTo>
                      <a:pt x="13717" y="11061"/>
                    </a:lnTo>
                    <a:lnTo>
                      <a:pt x="13737" y="10940"/>
                    </a:lnTo>
                    <a:lnTo>
                      <a:pt x="13754" y="10829"/>
                    </a:lnTo>
                    <a:lnTo>
                      <a:pt x="13830" y="10840"/>
                    </a:lnTo>
                    <a:lnTo>
                      <a:pt x="13814" y="10951"/>
                    </a:lnTo>
                    <a:lnTo>
                      <a:pt x="13793" y="11074"/>
                    </a:lnTo>
                    <a:lnTo>
                      <a:pt x="13770" y="11203"/>
                    </a:lnTo>
                    <a:lnTo>
                      <a:pt x="13741" y="11342"/>
                    </a:lnTo>
                    <a:lnTo>
                      <a:pt x="13711" y="11486"/>
                    </a:lnTo>
                    <a:lnTo>
                      <a:pt x="13676" y="11635"/>
                    </a:lnTo>
                    <a:lnTo>
                      <a:pt x="13639" y="11786"/>
                    </a:lnTo>
                    <a:lnTo>
                      <a:pt x="13598" y="11942"/>
                    </a:lnTo>
                    <a:lnTo>
                      <a:pt x="13555" y="12099"/>
                    </a:lnTo>
                    <a:lnTo>
                      <a:pt x="13511" y="12256"/>
                    </a:lnTo>
                    <a:lnTo>
                      <a:pt x="13486" y="12334"/>
                    </a:lnTo>
                    <a:lnTo>
                      <a:pt x="13462" y="12412"/>
                    </a:lnTo>
                    <a:lnTo>
                      <a:pt x="13437" y="12489"/>
                    </a:lnTo>
                    <a:lnTo>
                      <a:pt x="13413" y="12566"/>
                    </a:lnTo>
                    <a:lnTo>
                      <a:pt x="13386" y="12640"/>
                    </a:lnTo>
                    <a:lnTo>
                      <a:pt x="13360" y="12715"/>
                    </a:lnTo>
                    <a:lnTo>
                      <a:pt x="13334" y="12790"/>
                    </a:lnTo>
                    <a:lnTo>
                      <a:pt x="13308" y="12861"/>
                    </a:lnTo>
                    <a:lnTo>
                      <a:pt x="13281" y="12932"/>
                    </a:lnTo>
                    <a:lnTo>
                      <a:pt x="13252" y="13001"/>
                    </a:lnTo>
                    <a:lnTo>
                      <a:pt x="13224" y="13068"/>
                    </a:lnTo>
                    <a:lnTo>
                      <a:pt x="13196" y="13135"/>
                    </a:lnTo>
                    <a:lnTo>
                      <a:pt x="13125" y="13103"/>
                    </a:lnTo>
                    <a:close/>
                    <a:moveTo>
                      <a:pt x="13754" y="10829"/>
                    </a:moveTo>
                    <a:lnTo>
                      <a:pt x="13754" y="10828"/>
                    </a:lnTo>
                    <a:lnTo>
                      <a:pt x="13830" y="10838"/>
                    </a:lnTo>
                    <a:lnTo>
                      <a:pt x="13830" y="10840"/>
                    </a:lnTo>
                    <a:lnTo>
                      <a:pt x="13754" y="10829"/>
                    </a:lnTo>
                    <a:close/>
                    <a:moveTo>
                      <a:pt x="13754" y="10828"/>
                    </a:moveTo>
                    <a:lnTo>
                      <a:pt x="13759" y="10786"/>
                    </a:lnTo>
                    <a:lnTo>
                      <a:pt x="13764" y="10744"/>
                    </a:lnTo>
                    <a:lnTo>
                      <a:pt x="13770" y="10701"/>
                    </a:lnTo>
                    <a:lnTo>
                      <a:pt x="13775" y="10656"/>
                    </a:lnTo>
                    <a:lnTo>
                      <a:pt x="13779" y="10612"/>
                    </a:lnTo>
                    <a:lnTo>
                      <a:pt x="13784" y="10567"/>
                    </a:lnTo>
                    <a:lnTo>
                      <a:pt x="13788" y="10520"/>
                    </a:lnTo>
                    <a:lnTo>
                      <a:pt x="13793" y="10475"/>
                    </a:lnTo>
                    <a:lnTo>
                      <a:pt x="13870" y="10481"/>
                    </a:lnTo>
                    <a:lnTo>
                      <a:pt x="13865" y="10528"/>
                    </a:lnTo>
                    <a:lnTo>
                      <a:pt x="13861" y="10575"/>
                    </a:lnTo>
                    <a:lnTo>
                      <a:pt x="13856" y="10621"/>
                    </a:lnTo>
                    <a:lnTo>
                      <a:pt x="13851" y="10666"/>
                    </a:lnTo>
                    <a:lnTo>
                      <a:pt x="13846" y="10710"/>
                    </a:lnTo>
                    <a:lnTo>
                      <a:pt x="13840" y="10753"/>
                    </a:lnTo>
                    <a:lnTo>
                      <a:pt x="13835" y="10796"/>
                    </a:lnTo>
                    <a:lnTo>
                      <a:pt x="13830" y="10838"/>
                    </a:lnTo>
                    <a:lnTo>
                      <a:pt x="13754" y="10828"/>
                    </a:lnTo>
                    <a:close/>
                    <a:moveTo>
                      <a:pt x="13793" y="10475"/>
                    </a:moveTo>
                    <a:lnTo>
                      <a:pt x="13797" y="10428"/>
                    </a:lnTo>
                    <a:lnTo>
                      <a:pt x="13801" y="10380"/>
                    </a:lnTo>
                    <a:lnTo>
                      <a:pt x="13805" y="10332"/>
                    </a:lnTo>
                    <a:lnTo>
                      <a:pt x="13809" y="10284"/>
                    </a:lnTo>
                    <a:lnTo>
                      <a:pt x="13813" y="10234"/>
                    </a:lnTo>
                    <a:lnTo>
                      <a:pt x="13817" y="10183"/>
                    </a:lnTo>
                    <a:lnTo>
                      <a:pt x="13821" y="10132"/>
                    </a:lnTo>
                    <a:lnTo>
                      <a:pt x="13823" y="10081"/>
                    </a:lnTo>
                    <a:lnTo>
                      <a:pt x="13901" y="10086"/>
                    </a:lnTo>
                    <a:lnTo>
                      <a:pt x="13898" y="10136"/>
                    </a:lnTo>
                    <a:lnTo>
                      <a:pt x="13894" y="10187"/>
                    </a:lnTo>
                    <a:lnTo>
                      <a:pt x="13890" y="10237"/>
                    </a:lnTo>
                    <a:lnTo>
                      <a:pt x="13886" y="10286"/>
                    </a:lnTo>
                    <a:lnTo>
                      <a:pt x="13882" y="10336"/>
                    </a:lnTo>
                    <a:lnTo>
                      <a:pt x="13878" y="10384"/>
                    </a:lnTo>
                    <a:lnTo>
                      <a:pt x="13874" y="10434"/>
                    </a:lnTo>
                    <a:lnTo>
                      <a:pt x="13870" y="10481"/>
                    </a:lnTo>
                    <a:lnTo>
                      <a:pt x="13793" y="10475"/>
                    </a:lnTo>
                    <a:close/>
                    <a:moveTo>
                      <a:pt x="13823" y="10081"/>
                    </a:moveTo>
                    <a:lnTo>
                      <a:pt x="13831" y="9948"/>
                    </a:lnTo>
                    <a:lnTo>
                      <a:pt x="13839" y="9812"/>
                    </a:lnTo>
                    <a:lnTo>
                      <a:pt x="13846" y="9674"/>
                    </a:lnTo>
                    <a:lnTo>
                      <a:pt x="13851" y="9534"/>
                    </a:lnTo>
                    <a:lnTo>
                      <a:pt x="13856" y="9393"/>
                    </a:lnTo>
                    <a:lnTo>
                      <a:pt x="13860" y="9250"/>
                    </a:lnTo>
                    <a:lnTo>
                      <a:pt x="13863" y="9107"/>
                    </a:lnTo>
                    <a:lnTo>
                      <a:pt x="13865" y="8963"/>
                    </a:lnTo>
                    <a:lnTo>
                      <a:pt x="13867" y="8820"/>
                    </a:lnTo>
                    <a:lnTo>
                      <a:pt x="13868" y="8676"/>
                    </a:lnTo>
                    <a:lnTo>
                      <a:pt x="13868" y="8534"/>
                    </a:lnTo>
                    <a:lnTo>
                      <a:pt x="13868" y="8393"/>
                    </a:lnTo>
                    <a:lnTo>
                      <a:pt x="13867" y="8253"/>
                    </a:lnTo>
                    <a:lnTo>
                      <a:pt x="13864" y="8115"/>
                    </a:lnTo>
                    <a:lnTo>
                      <a:pt x="13861" y="7979"/>
                    </a:lnTo>
                    <a:lnTo>
                      <a:pt x="13859" y="7846"/>
                    </a:lnTo>
                    <a:lnTo>
                      <a:pt x="13936" y="7845"/>
                    </a:lnTo>
                    <a:lnTo>
                      <a:pt x="13938" y="7978"/>
                    </a:lnTo>
                    <a:lnTo>
                      <a:pt x="13941" y="8114"/>
                    </a:lnTo>
                    <a:lnTo>
                      <a:pt x="13944" y="8253"/>
                    </a:lnTo>
                    <a:lnTo>
                      <a:pt x="13945" y="8393"/>
                    </a:lnTo>
                    <a:lnTo>
                      <a:pt x="13945" y="8535"/>
                    </a:lnTo>
                    <a:lnTo>
                      <a:pt x="13945" y="8678"/>
                    </a:lnTo>
                    <a:lnTo>
                      <a:pt x="13944" y="8822"/>
                    </a:lnTo>
                    <a:lnTo>
                      <a:pt x="13942" y="8965"/>
                    </a:lnTo>
                    <a:lnTo>
                      <a:pt x="13940" y="9109"/>
                    </a:lnTo>
                    <a:lnTo>
                      <a:pt x="13937" y="9253"/>
                    </a:lnTo>
                    <a:lnTo>
                      <a:pt x="13933" y="9396"/>
                    </a:lnTo>
                    <a:lnTo>
                      <a:pt x="13928" y="9537"/>
                    </a:lnTo>
                    <a:lnTo>
                      <a:pt x="13923" y="9678"/>
                    </a:lnTo>
                    <a:lnTo>
                      <a:pt x="13916" y="9817"/>
                    </a:lnTo>
                    <a:lnTo>
                      <a:pt x="13908" y="9953"/>
                    </a:lnTo>
                    <a:lnTo>
                      <a:pt x="13901" y="10086"/>
                    </a:lnTo>
                    <a:lnTo>
                      <a:pt x="13823" y="10081"/>
                    </a:lnTo>
                    <a:close/>
                    <a:moveTo>
                      <a:pt x="13859" y="7846"/>
                    </a:moveTo>
                    <a:lnTo>
                      <a:pt x="13856" y="7765"/>
                    </a:lnTo>
                    <a:lnTo>
                      <a:pt x="13851" y="7684"/>
                    </a:lnTo>
                    <a:lnTo>
                      <a:pt x="13846" y="7604"/>
                    </a:lnTo>
                    <a:lnTo>
                      <a:pt x="13839" y="7523"/>
                    </a:lnTo>
                    <a:lnTo>
                      <a:pt x="13831" y="7443"/>
                    </a:lnTo>
                    <a:lnTo>
                      <a:pt x="13822" y="7362"/>
                    </a:lnTo>
                    <a:lnTo>
                      <a:pt x="13812" y="7282"/>
                    </a:lnTo>
                    <a:lnTo>
                      <a:pt x="13801" y="7202"/>
                    </a:lnTo>
                    <a:lnTo>
                      <a:pt x="13789" y="7123"/>
                    </a:lnTo>
                    <a:lnTo>
                      <a:pt x="13778" y="7042"/>
                    </a:lnTo>
                    <a:lnTo>
                      <a:pt x="13764" y="6962"/>
                    </a:lnTo>
                    <a:lnTo>
                      <a:pt x="13751" y="6882"/>
                    </a:lnTo>
                    <a:lnTo>
                      <a:pt x="13737" y="6802"/>
                    </a:lnTo>
                    <a:lnTo>
                      <a:pt x="13724" y="6721"/>
                    </a:lnTo>
                    <a:lnTo>
                      <a:pt x="13710" y="6641"/>
                    </a:lnTo>
                    <a:lnTo>
                      <a:pt x="13695" y="6560"/>
                    </a:lnTo>
                    <a:lnTo>
                      <a:pt x="13771" y="6547"/>
                    </a:lnTo>
                    <a:lnTo>
                      <a:pt x="13785" y="6628"/>
                    </a:lnTo>
                    <a:lnTo>
                      <a:pt x="13800" y="6709"/>
                    </a:lnTo>
                    <a:lnTo>
                      <a:pt x="13814" y="6789"/>
                    </a:lnTo>
                    <a:lnTo>
                      <a:pt x="13827" y="6870"/>
                    </a:lnTo>
                    <a:lnTo>
                      <a:pt x="13842" y="6951"/>
                    </a:lnTo>
                    <a:lnTo>
                      <a:pt x="13853" y="7031"/>
                    </a:lnTo>
                    <a:lnTo>
                      <a:pt x="13867" y="7112"/>
                    </a:lnTo>
                    <a:lnTo>
                      <a:pt x="13878" y="7192"/>
                    </a:lnTo>
                    <a:lnTo>
                      <a:pt x="13889" y="7273"/>
                    </a:lnTo>
                    <a:lnTo>
                      <a:pt x="13899" y="7354"/>
                    </a:lnTo>
                    <a:lnTo>
                      <a:pt x="13907" y="7435"/>
                    </a:lnTo>
                    <a:lnTo>
                      <a:pt x="13916" y="7516"/>
                    </a:lnTo>
                    <a:lnTo>
                      <a:pt x="13923" y="7597"/>
                    </a:lnTo>
                    <a:lnTo>
                      <a:pt x="13928" y="7680"/>
                    </a:lnTo>
                    <a:lnTo>
                      <a:pt x="13933" y="7762"/>
                    </a:lnTo>
                    <a:lnTo>
                      <a:pt x="13936" y="7845"/>
                    </a:lnTo>
                    <a:lnTo>
                      <a:pt x="13859" y="7846"/>
                    </a:lnTo>
                    <a:close/>
                    <a:moveTo>
                      <a:pt x="13695" y="6560"/>
                    </a:moveTo>
                    <a:lnTo>
                      <a:pt x="13677" y="6460"/>
                    </a:lnTo>
                    <a:lnTo>
                      <a:pt x="13660" y="6359"/>
                    </a:lnTo>
                    <a:lnTo>
                      <a:pt x="13642" y="6257"/>
                    </a:lnTo>
                    <a:lnTo>
                      <a:pt x="13625" y="6155"/>
                    </a:lnTo>
                    <a:lnTo>
                      <a:pt x="13609" y="6053"/>
                    </a:lnTo>
                    <a:lnTo>
                      <a:pt x="13593" y="5949"/>
                    </a:lnTo>
                    <a:lnTo>
                      <a:pt x="13579" y="5845"/>
                    </a:lnTo>
                    <a:lnTo>
                      <a:pt x="13564" y="5740"/>
                    </a:lnTo>
                    <a:lnTo>
                      <a:pt x="13553" y="5634"/>
                    </a:lnTo>
                    <a:lnTo>
                      <a:pt x="13541" y="5527"/>
                    </a:lnTo>
                    <a:lnTo>
                      <a:pt x="13532" y="5418"/>
                    </a:lnTo>
                    <a:lnTo>
                      <a:pt x="13525" y="5309"/>
                    </a:lnTo>
                    <a:lnTo>
                      <a:pt x="13520" y="5197"/>
                    </a:lnTo>
                    <a:lnTo>
                      <a:pt x="13516" y="5085"/>
                    </a:lnTo>
                    <a:lnTo>
                      <a:pt x="13515" y="4971"/>
                    </a:lnTo>
                    <a:lnTo>
                      <a:pt x="13516" y="4856"/>
                    </a:lnTo>
                    <a:lnTo>
                      <a:pt x="13593" y="4857"/>
                    </a:lnTo>
                    <a:lnTo>
                      <a:pt x="13592" y="4971"/>
                    </a:lnTo>
                    <a:lnTo>
                      <a:pt x="13593" y="5084"/>
                    </a:lnTo>
                    <a:lnTo>
                      <a:pt x="13597" y="5195"/>
                    </a:lnTo>
                    <a:lnTo>
                      <a:pt x="13602" y="5305"/>
                    </a:lnTo>
                    <a:lnTo>
                      <a:pt x="13609" y="5413"/>
                    </a:lnTo>
                    <a:lnTo>
                      <a:pt x="13618" y="5520"/>
                    </a:lnTo>
                    <a:lnTo>
                      <a:pt x="13630" y="5626"/>
                    </a:lnTo>
                    <a:lnTo>
                      <a:pt x="13642" y="5732"/>
                    </a:lnTo>
                    <a:lnTo>
                      <a:pt x="13655" y="5836"/>
                    </a:lnTo>
                    <a:lnTo>
                      <a:pt x="13670" y="5940"/>
                    </a:lnTo>
                    <a:lnTo>
                      <a:pt x="13685" y="6042"/>
                    </a:lnTo>
                    <a:lnTo>
                      <a:pt x="13702" y="6144"/>
                    </a:lnTo>
                    <a:lnTo>
                      <a:pt x="13719" y="6246"/>
                    </a:lnTo>
                    <a:lnTo>
                      <a:pt x="13736" y="6347"/>
                    </a:lnTo>
                    <a:lnTo>
                      <a:pt x="13754" y="6446"/>
                    </a:lnTo>
                    <a:lnTo>
                      <a:pt x="13771" y="6547"/>
                    </a:lnTo>
                    <a:lnTo>
                      <a:pt x="13695" y="6560"/>
                    </a:lnTo>
                    <a:close/>
                    <a:moveTo>
                      <a:pt x="13516" y="4856"/>
                    </a:moveTo>
                    <a:lnTo>
                      <a:pt x="13520" y="4757"/>
                    </a:lnTo>
                    <a:lnTo>
                      <a:pt x="13524" y="4660"/>
                    </a:lnTo>
                    <a:lnTo>
                      <a:pt x="13528" y="4564"/>
                    </a:lnTo>
                    <a:lnTo>
                      <a:pt x="13534" y="4470"/>
                    </a:lnTo>
                    <a:lnTo>
                      <a:pt x="13541" y="4377"/>
                    </a:lnTo>
                    <a:lnTo>
                      <a:pt x="13547" y="4286"/>
                    </a:lnTo>
                    <a:lnTo>
                      <a:pt x="13555" y="4196"/>
                    </a:lnTo>
                    <a:lnTo>
                      <a:pt x="13564" y="4108"/>
                    </a:lnTo>
                    <a:lnTo>
                      <a:pt x="13574" y="4020"/>
                    </a:lnTo>
                    <a:lnTo>
                      <a:pt x="13583" y="3934"/>
                    </a:lnTo>
                    <a:lnTo>
                      <a:pt x="13592" y="3850"/>
                    </a:lnTo>
                    <a:lnTo>
                      <a:pt x="13602" y="3767"/>
                    </a:lnTo>
                    <a:lnTo>
                      <a:pt x="13613" y="3684"/>
                    </a:lnTo>
                    <a:lnTo>
                      <a:pt x="13623" y="3604"/>
                    </a:lnTo>
                    <a:lnTo>
                      <a:pt x="13634" y="3525"/>
                    </a:lnTo>
                    <a:lnTo>
                      <a:pt x="13643" y="3446"/>
                    </a:lnTo>
                    <a:lnTo>
                      <a:pt x="13720" y="3455"/>
                    </a:lnTo>
                    <a:lnTo>
                      <a:pt x="13710" y="3534"/>
                    </a:lnTo>
                    <a:lnTo>
                      <a:pt x="13699" y="3612"/>
                    </a:lnTo>
                    <a:lnTo>
                      <a:pt x="13689" y="3693"/>
                    </a:lnTo>
                    <a:lnTo>
                      <a:pt x="13679" y="3774"/>
                    </a:lnTo>
                    <a:lnTo>
                      <a:pt x="13669" y="3858"/>
                    </a:lnTo>
                    <a:lnTo>
                      <a:pt x="13660" y="3942"/>
                    </a:lnTo>
                    <a:lnTo>
                      <a:pt x="13651" y="4027"/>
                    </a:lnTo>
                    <a:lnTo>
                      <a:pt x="13642" y="4115"/>
                    </a:lnTo>
                    <a:lnTo>
                      <a:pt x="13632" y="4202"/>
                    </a:lnTo>
                    <a:lnTo>
                      <a:pt x="13625" y="4291"/>
                    </a:lnTo>
                    <a:lnTo>
                      <a:pt x="13618" y="4383"/>
                    </a:lnTo>
                    <a:lnTo>
                      <a:pt x="13611" y="4474"/>
                    </a:lnTo>
                    <a:lnTo>
                      <a:pt x="13605" y="4568"/>
                    </a:lnTo>
                    <a:lnTo>
                      <a:pt x="13601" y="4663"/>
                    </a:lnTo>
                    <a:lnTo>
                      <a:pt x="13597" y="4759"/>
                    </a:lnTo>
                    <a:lnTo>
                      <a:pt x="13593" y="4857"/>
                    </a:lnTo>
                    <a:lnTo>
                      <a:pt x="13516" y="4856"/>
                    </a:lnTo>
                    <a:close/>
                    <a:moveTo>
                      <a:pt x="13643" y="3446"/>
                    </a:moveTo>
                    <a:lnTo>
                      <a:pt x="13655" y="3361"/>
                    </a:lnTo>
                    <a:lnTo>
                      <a:pt x="13665" y="3277"/>
                    </a:lnTo>
                    <a:lnTo>
                      <a:pt x="13676" y="3195"/>
                    </a:lnTo>
                    <a:lnTo>
                      <a:pt x="13685" y="3114"/>
                    </a:lnTo>
                    <a:lnTo>
                      <a:pt x="13694" y="3034"/>
                    </a:lnTo>
                    <a:lnTo>
                      <a:pt x="13703" y="2956"/>
                    </a:lnTo>
                    <a:lnTo>
                      <a:pt x="13711" y="2879"/>
                    </a:lnTo>
                    <a:lnTo>
                      <a:pt x="13717" y="2801"/>
                    </a:lnTo>
                    <a:lnTo>
                      <a:pt x="13724" y="2727"/>
                    </a:lnTo>
                    <a:lnTo>
                      <a:pt x="13728" y="2652"/>
                    </a:lnTo>
                    <a:lnTo>
                      <a:pt x="13732" y="2579"/>
                    </a:lnTo>
                    <a:lnTo>
                      <a:pt x="13733" y="2506"/>
                    </a:lnTo>
                    <a:lnTo>
                      <a:pt x="13734" y="2434"/>
                    </a:lnTo>
                    <a:lnTo>
                      <a:pt x="13733" y="2363"/>
                    </a:lnTo>
                    <a:lnTo>
                      <a:pt x="13730" y="2294"/>
                    </a:lnTo>
                    <a:lnTo>
                      <a:pt x="13727" y="2225"/>
                    </a:lnTo>
                    <a:lnTo>
                      <a:pt x="13804" y="2218"/>
                    </a:lnTo>
                    <a:lnTo>
                      <a:pt x="13809" y="2289"/>
                    </a:lnTo>
                    <a:lnTo>
                      <a:pt x="13810" y="2361"/>
                    </a:lnTo>
                    <a:lnTo>
                      <a:pt x="13812" y="2433"/>
                    </a:lnTo>
                    <a:lnTo>
                      <a:pt x="13812" y="2505"/>
                    </a:lnTo>
                    <a:lnTo>
                      <a:pt x="13809" y="2579"/>
                    </a:lnTo>
                    <a:lnTo>
                      <a:pt x="13805" y="2652"/>
                    </a:lnTo>
                    <a:lnTo>
                      <a:pt x="13801" y="2728"/>
                    </a:lnTo>
                    <a:lnTo>
                      <a:pt x="13795" y="2804"/>
                    </a:lnTo>
                    <a:lnTo>
                      <a:pt x="13788" y="2883"/>
                    </a:lnTo>
                    <a:lnTo>
                      <a:pt x="13780" y="2961"/>
                    </a:lnTo>
                    <a:lnTo>
                      <a:pt x="13771" y="3039"/>
                    </a:lnTo>
                    <a:lnTo>
                      <a:pt x="13762" y="3121"/>
                    </a:lnTo>
                    <a:lnTo>
                      <a:pt x="13753" y="3203"/>
                    </a:lnTo>
                    <a:lnTo>
                      <a:pt x="13742" y="3285"/>
                    </a:lnTo>
                    <a:lnTo>
                      <a:pt x="13730" y="3370"/>
                    </a:lnTo>
                    <a:lnTo>
                      <a:pt x="13720" y="3455"/>
                    </a:lnTo>
                    <a:lnTo>
                      <a:pt x="13643" y="3446"/>
                    </a:lnTo>
                    <a:close/>
                    <a:moveTo>
                      <a:pt x="13727" y="2225"/>
                    </a:moveTo>
                    <a:lnTo>
                      <a:pt x="13721" y="2158"/>
                    </a:lnTo>
                    <a:lnTo>
                      <a:pt x="13715" y="2093"/>
                    </a:lnTo>
                    <a:lnTo>
                      <a:pt x="13706" y="2026"/>
                    </a:lnTo>
                    <a:lnTo>
                      <a:pt x="13695" y="1958"/>
                    </a:lnTo>
                    <a:lnTo>
                      <a:pt x="13683" y="1890"/>
                    </a:lnTo>
                    <a:lnTo>
                      <a:pt x="13669" y="1823"/>
                    </a:lnTo>
                    <a:lnTo>
                      <a:pt x="13653" y="1755"/>
                    </a:lnTo>
                    <a:lnTo>
                      <a:pt x="13635" y="1687"/>
                    </a:lnTo>
                    <a:lnTo>
                      <a:pt x="13615" y="1619"/>
                    </a:lnTo>
                    <a:lnTo>
                      <a:pt x="13593" y="1551"/>
                    </a:lnTo>
                    <a:lnTo>
                      <a:pt x="13568" y="1483"/>
                    </a:lnTo>
                    <a:lnTo>
                      <a:pt x="13541" y="1416"/>
                    </a:lnTo>
                    <a:lnTo>
                      <a:pt x="13526" y="1384"/>
                    </a:lnTo>
                    <a:lnTo>
                      <a:pt x="13511" y="1350"/>
                    </a:lnTo>
                    <a:lnTo>
                      <a:pt x="13495" y="1317"/>
                    </a:lnTo>
                    <a:lnTo>
                      <a:pt x="13478" y="1284"/>
                    </a:lnTo>
                    <a:lnTo>
                      <a:pt x="13461" y="1252"/>
                    </a:lnTo>
                    <a:lnTo>
                      <a:pt x="13443" y="1219"/>
                    </a:lnTo>
                    <a:lnTo>
                      <a:pt x="13423" y="1188"/>
                    </a:lnTo>
                    <a:lnTo>
                      <a:pt x="13403" y="1155"/>
                    </a:lnTo>
                    <a:lnTo>
                      <a:pt x="13469" y="1114"/>
                    </a:lnTo>
                    <a:lnTo>
                      <a:pt x="13490" y="1147"/>
                    </a:lnTo>
                    <a:lnTo>
                      <a:pt x="13509" y="1181"/>
                    </a:lnTo>
                    <a:lnTo>
                      <a:pt x="13528" y="1215"/>
                    </a:lnTo>
                    <a:lnTo>
                      <a:pt x="13546" y="1248"/>
                    </a:lnTo>
                    <a:lnTo>
                      <a:pt x="13563" y="1282"/>
                    </a:lnTo>
                    <a:lnTo>
                      <a:pt x="13580" y="1317"/>
                    </a:lnTo>
                    <a:lnTo>
                      <a:pt x="13596" y="1351"/>
                    </a:lnTo>
                    <a:lnTo>
                      <a:pt x="13611" y="1385"/>
                    </a:lnTo>
                    <a:lnTo>
                      <a:pt x="13639" y="1454"/>
                    </a:lnTo>
                    <a:lnTo>
                      <a:pt x="13665" y="1524"/>
                    </a:lnTo>
                    <a:lnTo>
                      <a:pt x="13689" y="1594"/>
                    </a:lnTo>
                    <a:lnTo>
                      <a:pt x="13710" y="1665"/>
                    </a:lnTo>
                    <a:lnTo>
                      <a:pt x="13728" y="1734"/>
                    </a:lnTo>
                    <a:lnTo>
                      <a:pt x="13745" y="1805"/>
                    </a:lnTo>
                    <a:lnTo>
                      <a:pt x="13759" y="1874"/>
                    </a:lnTo>
                    <a:lnTo>
                      <a:pt x="13771" y="1945"/>
                    </a:lnTo>
                    <a:lnTo>
                      <a:pt x="13783" y="2014"/>
                    </a:lnTo>
                    <a:lnTo>
                      <a:pt x="13791" y="2082"/>
                    </a:lnTo>
                    <a:lnTo>
                      <a:pt x="13799" y="2151"/>
                    </a:lnTo>
                    <a:lnTo>
                      <a:pt x="13804" y="2218"/>
                    </a:lnTo>
                    <a:lnTo>
                      <a:pt x="13727" y="2225"/>
                    </a:lnTo>
                    <a:close/>
                    <a:moveTo>
                      <a:pt x="13403" y="1155"/>
                    </a:moveTo>
                    <a:lnTo>
                      <a:pt x="13384" y="1123"/>
                    </a:lnTo>
                    <a:lnTo>
                      <a:pt x="13363" y="1092"/>
                    </a:lnTo>
                    <a:lnTo>
                      <a:pt x="13341" y="1061"/>
                    </a:lnTo>
                    <a:lnTo>
                      <a:pt x="13318" y="1029"/>
                    </a:lnTo>
                    <a:lnTo>
                      <a:pt x="13295" y="999"/>
                    </a:lnTo>
                    <a:lnTo>
                      <a:pt x="13270" y="969"/>
                    </a:lnTo>
                    <a:lnTo>
                      <a:pt x="13245" y="939"/>
                    </a:lnTo>
                    <a:lnTo>
                      <a:pt x="13219" y="909"/>
                    </a:lnTo>
                    <a:lnTo>
                      <a:pt x="13193" y="880"/>
                    </a:lnTo>
                    <a:lnTo>
                      <a:pt x="13164" y="850"/>
                    </a:lnTo>
                    <a:lnTo>
                      <a:pt x="13137" y="823"/>
                    </a:lnTo>
                    <a:lnTo>
                      <a:pt x="13107" y="794"/>
                    </a:lnTo>
                    <a:lnTo>
                      <a:pt x="13076" y="766"/>
                    </a:lnTo>
                    <a:lnTo>
                      <a:pt x="13045" y="739"/>
                    </a:lnTo>
                    <a:lnTo>
                      <a:pt x="13012" y="711"/>
                    </a:lnTo>
                    <a:lnTo>
                      <a:pt x="12980" y="685"/>
                    </a:lnTo>
                    <a:lnTo>
                      <a:pt x="12944" y="659"/>
                    </a:lnTo>
                    <a:lnTo>
                      <a:pt x="12909" y="633"/>
                    </a:lnTo>
                    <a:lnTo>
                      <a:pt x="12874" y="608"/>
                    </a:lnTo>
                    <a:lnTo>
                      <a:pt x="12836" y="583"/>
                    </a:lnTo>
                    <a:lnTo>
                      <a:pt x="12798" y="558"/>
                    </a:lnTo>
                    <a:lnTo>
                      <a:pt x="12759" y="535"/>
                    </a:lnTo>
                    <a:lnTo>
                      <a:pt x="12718" y="511"/>
                    </a:lnTo>
                    <a:lnTo>
                      <a:pt x="12678" y="489"/>
                    </a:lnTo>
                    <a:lnTo>
                      <a:pt x="12634" y="467"/>
                    </a:lnTo>
                    <a:lnTo>
                      <a:pt x="12591" y="446"/>
                    </a:lnTo>
                    <a:lnTo>
                      <a:pt x="12547" y="425"/>
                    </a:lnTo>
                    <a:lnTo>
                      <a:pt x="12501" y="404"/>
                    </a:lnTo>
                    <a:lnTo>
                      <a:pt x="12454" y="385"/>
                    </a:lnTo>
                    <a:lnTo>
                      <a:pt x="12405" y="365"/>
                    </a:lnTo>
                    <a:lnTo>
                      <a:pt x="12357" y="347"/>
                    </a:lnTo>
                    <a:lnTo>
                      <a:pt x="12306" y="330"/>
                    </a:lnTo>
                    <a:lnTo>
                      <a:pt x="12332" y="256"/>
                    </a:lnTo>
                    <a:lnTo>
                      <a:pt x="12383" y="275"/>
                    </a:lnTo>
                    <a:lnTo>
                      <a:pt x="12434" y="293"/>
                    </a:lnTo>
                    <a:lnTo>
                      <a:pt x="12484" y="313"/>
                    </a:lnTo>
                    <a:lnTo>
                      <a:pt x="12532" y="334"/>
                    </a:lnTo>
                    <a:lnTo>
                      <a:pt x="12579" y="354"/>
                    </a:lnTo>
                    <a:lnTo>
                      <a:pt x="12627" y="377"/>
                    </a:lnTo>
                    <a:lnTo>
                      <a:pt x="12671" y="399"/>
                    </a:lnTo>
                    <a:lnTo>
                      <a:pt x="12715" y="421"/>
                    </a:lnTo>
                    <a:lnTo>
                      <a:pt x="12759" y="445"/>
                    </a:lnTo>
                    <a:lnTo>
                      <a:pt x="12799" y="470"/>
                    </a:lnTo>
                    <a:lnTo>
                      <a:pt x="12841" y="494"/>
                    </a:lnTo>
                    <a:lnTo>
                      <a:pt x="12880" y="519"/>
                    </a:lnTo>
                    <a:lnTo>
                      <a:pt x="12918" y="545"/>
                    </a:lnTo>
                    <a:lnTo>
                      <a:pt x="12956" y="572"/>
                    </a:lnTo>
                    <a:lnTo>
                      <a:pt x="12993" y="598"/>
                    </a:lnTo>
                    <a:lnTo>
                      <a:pt x="13028" y="625"/>
                    </a:lnTo>
                    <a:lnTo>
                      <a:pt x="13062" y="653"/>
                    </a:lnTo>
                    <a:lnTo>
                      <a:pt x="13096" y="680"/>
                    </a:lnTo>
                    <a:lnTo>
                      <a:pt x="13129" y="709"/>
                    </a:lnTo>
                    <a:lnTo>
                      <a:pt x="13160" y="738"/>
                    </a:lnTo>
                    <a:lnTo>
                      <a:pt x="13190" y="768"/>
                    </a:lnTo>
                    <a:lnTo>
                      <a:pt x="13220" y="798"/>
                    </a:lnTo>
                    <a:lnTo>
                      <a:pt x="13249" y="828"/>
                    </a:lnTo>
                    <a:lnTo>
                      <a:pt x="13277" y="858"/>
                    </a:lnTo>
                    <a:lnTo>
                      <a:pt x="13304" y="889"/>
                    </a:lnTo>
                    <a:lnTo>
                      <a:pt x="13330" y="921"/>
                    </a:lnTo>
                    <a:lnTo>
                      <a:pt x="13355" y="952"/>
                    </a:lnTo>
                    <a:lnTo>
                      <a:pt x="13380" y="984"/>
                    </a:lnTo>
                    <a:lnTo>
                      <a:pt x="13403" y="1016"/>
                    </a:lnTo>
                    <a:lnTo>
                      <a:pt x="13426" y="1049"/>
                    </a:lnTo>
                    <a:lnTo>
                      <a:pt x="13448" y="1082"/>
                    </a:lnTo>
                    <a:lnTo>
                      <a:pt x="13469" y="1114"/>
                    </a:lnTo>
                    <a:lnTo>
                      <a:pt x="13403" y="1155"/>
                    </a:lnTo>
                    <a:close/>
                    <a:moveTo>
                      <a:pt x="12306" y="330"/>
                    </a:moveTo>
                    <a:lnTo>
                      <a:pt x="12213" y="298"/>
                    </a:lnTo>
                    <a:lnTo>
                      <a:pt x="12119" y="269"/>
                    </a:lnTo>
                    <a:lnTo>
                      <a:pt x="12025" y="243"/>
                    </a:lnTo>
                    <a:lnTo>
                      <a:pt x="11931" y="220"/>
                    </a:lnTo>
                    <a:lnTo>
                      <a:pt x="11835" y="197"/>
                    </a:lnTo>
                    <a:lnTo>
                      <a:pt x="11740" y="178"/>
                    </a:lnTo>
                    <a:lnTo>
                      <a:pt x="11644" y="161"/>
                    </a:lnTo>
                    <a:lnTo>
                      <a:pt x="11547" y="145"/>
                    </a:lnTo>
                    <a:lnTo>
                      <a:pt x="11451" y="131"/>
                    </a:lnTo>
                    <a:lnTo>
                      <a:pt x="11354" y="119"/>
                    </a:lnTo>
                    <a:lnTo>
                      <a:pt x="11257" y="109"/>
                    </a:lnTo>
                    <a:lnTo>
                      <a:pt x="11160" y="101"/>
                    </a:lnTo>
                    <a:lnTo>
                      <a:pt x="11062" y="93"/>
                    </a:lnTo>
                    <a:lnTo>
                      <a:pt x="10964" y="88"/>
                    </a:lnTo>
                    <a:lnTo>
                      <a:pt x="10867" y="82"/>
                    </a:lnTo>
                    <a:lnTo>
                      <a:pt x="10769" y="80"/>
                    </a:lnTo>
                    <a:lnTo>
                      <a:pt x="10671" y="78"/>
                    </a:lnTo>
                    <a:lnTo>
                      <a:pt x="10572" y="77"/>
                    </a:lnTo>
                    <a:lnTo>
                      <a:pt x="10474" y="77"/>
                    </a:lnTo>
                    <a:lnTo>
                      <a:pt x="10375" y="78"/>
                    </a:lnTo>
                    <a:lnTo>
                      <a:pt x="10277" y="81"/>
                    </a:lnTo>
                    <a:lnTo>
                      <a:pt x="10179" y="84"/>
                    </a:lnTo>
                    <a:lnTo>
                      <a:pt x="10080" y="88"/>
                    </a:lnTo>
                    <a:lnTo>
                      <a:pt x="9982" y="93"/>
                    </a:lnTo>
                    <a:lnTo>
                      <a:pt x="9786" y="103"/>
                    </a:lnTo>
                    <a:lnTo>
                      <a:pt x="9589" y="116"/>
                    </a:lnTo>
                    <a:lnTo>
                      <a:pt x="9394" y="129"/>
                    </a:lnTo>
                    <a:lnTo>
                      <a:pt x="9201" y="144"/>
                    </a:lnTo>
                    <a:lnTo>
                      <a:pt x="9196" y="67"/>
                    </a:lnTo>
                    <a:lnTo>
                      <a:pt x="9391" y="52"/>
                    </a:lnTo>
                    <a:lnTo>
                      <a:pt x="9588" y="39"/>
                    </a:lnTo>
                    <a:lnTo>
                      <a:pt x="9784" y="26"/>
                    </a:lnTo>
                    <a:lnTo>
                      <a:pt x="9983" y="16"/>
                    </a:lnTo>
                    <a:lnTo>
                      <a:pt x="10081" y="10"/>
                    </a:lnTo>
                    <a:lnTo>
                      <a:pt x="10181" y="7"/>
                    </a:lnTo>
                    <a:lnTo>
                      <a:pt x="10280" y="4"/>
                    </a:lnTo>
                    <a:lnTo>
                      <a:pt x="10379" y="1"/>
                    </a:lnTo>
                    <a:lnTo>
                      <a:pt x="10479" y="0"/>
                    </a:lnTo>
                    <a:lnTo>
                      <a:pt x="10577" y="0"/>
                    </a:lnTo>
                    <a:lnTo>
                      <a:pt x="10676" y="0"/>
                    </a:lnTo>
                    <a:lnTo>
                      <a:pt x="10776" y="3"/>
                    </a:lnTo>
                    <a:lnTo>
                      <a:pt x="10875" y="5"/>
                    </a:lnTo>
                    <a:lnTo>
                      <a:pt x="10973" y="10"/>
                    </a:lnTo>
                    <a:lnTo>
                      <a:pt x="11073" y="16"/>
                    </a:lnTo>
                    <a:lnTo>
                      <a:pt x="11171" y="24"/>
                    </a:lnTo>
                    <a:lnTo>
                      <a:pt x="11269" y="33"/>
                    </a:lnTo>
                    <a:lnTo>
                      <a:pt x="11367" y="43"/>
                    </a:lnTo>
                    <a:lnTo>
                      <a:pt x="11465" y="55"/>
                    </a:lnTo>
                    <a:lnTo>
                      <a:pt x="11563" y="69"/>
                    </a:lnTo>
                    <a:lnTo>
                      <a:pt x="11660" y="85"/>
                    </a:lnTo>
                    <a:lnTo>
                      <a:pt x="11757" y="103"/>
                    </a:lnTo>
                    <a:lnTo>
                      <a:pt x="11854" y="123"/>
                    </a:lnTo>
                    <a:lnTo>
                      <a:pt x="11950" y="145"/>
                    </a:lnTo>
                    <a:lnTo>
                      <a:pt x="12046" y="169"/>
                    </a:lnTo>
                    <a:lnTo>
                      <a:pt x="12141" y="196"/>
                    </a:lnTo>
                    <a:lnTo>
                      <a:pt x="12237" y="225"/>
                    </a:lnTo>
                    <a:lnTo>
                      <a:pt x="12332" y="256"/>
                    </a:lnTo>
                    <a:lnTo>
                      <a:pt x="12306" y="330"/>
                    </a:lnTo>
                    <a:close/>
                    <a:moveTo>
                      <a:pt x="9201" y="144"/>
                    </a:moveTo>
                    <a:lnTo>
                      <a:pt x="9160" y="148"/>
                    </a:lnTo>
                    <a:lnTo>
                      <a:pt x="9120" y="150"/>
                    </a:lnTo>
                    <a:lnTo>
                      <a:pt x="9081" y="153"/>
                    </a:lnTo>
                    <a:lnTo>
                      <a:pt x="9040" y="156"/>
                    </a:lnTo>
                    <a:lnTo>
                      <a:pt x="8999" y="160"/>
                    </a:lnTo>
                    <a:lnTo>
                      <a:pt x="8959" y="162"/>
                    </a:lnTo>
                    <a:lnTo>
                      <a:pt x="8917" y="165"/>
                    </a:lnTo>
                    <a:lnTo>
                      <a:pt x="8877" y="167"/>
                    </a:lnTo>
                    <a:lnTo>
                      <a:pt x="8871" y="90"/>
                    </a:lnTo>
                    <a:lnTo>
                      <a:pt x="8911" y="88"/>
                    </a:lnTo>
                    <a:lnTo>
                      <a:pt x="8951" y="85"/>
                    </a:lnTo>
                    <a:lnTo>
                      <a:pt x="8992" y="82"/>
                    </a:lnTo>
                    <a:lnTo>
                      <a:pt x="9032" y="80"/>
                    </a:lnTo>
                    <a:lnTo>
                      <a:pt x="9073" y="76"/>
                    </a:lnTo>
                    <a:lnTo>
                      <a:pt x="9113" y="73"/>
                    </a:lnTo>
                    <a:lnTo>
                      <a:pt x="9154" y="71"/>
                    </a:lnTo>
                    <a:lnTo>
                      <a:pt x="9196" y="67"/>
                    </a:lnTo>
                    <a:lnTo>
                      <a:pt x="9201" y="144"/>
                    </a:lnTo>
                    <a:close/>
                    <a:moveTo>
                      <a:pt x="8877" y="167"/>
                    </a:moveTo>
                    <a:lnTo>
                      <a:pt x="8756" y="177"/>
                    </a:lnTo>
                    <a:lnTo>
                      <a:pt x="8641" y="186"/>
                    </a:lnTo>
                    <a:lnTo>
                      <a:pt x="8531" y="196"/>
                    </a:lnTo>
                    <a:lnTo>
                      <a:pt x="8427" y="207"/>
                    </a:lnTo>
                    <a:lnTo>
                      <a:pt x="8328" y="216"/>
                    </a:lnTo>
                    <a:lnTo>
                      <a:pt x="8234" y="228"/>
                    </a:lnTo>
                    <a:lnTo>
                      <a:pt x="8145" y="238"/>
                    </a:lnTo>
                    <a:lnTo>
                      <a:pt x="8060" y="248"/>
                    </a:lnTo>
                    <a:lnTo>
                      <a:pt x="7981" y="259"/>
                    </a:lnTo>
                    <a:lnTo>
                      <a:pt x="7905" y="271"/>
                    </a:lnTo>
                    <a:lnTo>
                      <a:pt x="7833" y="281"/>
                    </a:lnTo>
                    <a:lnTo>
                      <a:pt x="7765" y="292"/>
                    </a:lnTo>
                    <a:lnTo>
                      <a:pt x="7699" y="302"/>
                    </a:lnTo>
                    <a:lnTo>
                      <a:pt x="7639" y="311"/>
                    </a:lnTo>
                    <a:lnTo>
                      <a:pt x="7582" y="322"/>
                    </a:lnTo>
                    <a:lnTo>
                      <a:pt x="7527" y="331"/>
                    </a:lnTo>
                    <a:lnTo>
                      <a:pt x="7514" y="254"/>
                    </a:lnTo>
                    <a:lnTo>
                      <a:pt x="7569" y="245"/>
                    </a:lnTo>
                    <a:lnTo>
                      <a:pt x="7626" y="235"/>
                    </a:lnTo>
                    <a:lnTo>
                      <a:pt x="7688" y="225"/>
                    </a:lnTo>
                    <a:lnTo>
                      <a:pt x="7753" y="214"/>
                    </a:lnTo>
                    <a:lnTo>
                      <a:pt x="7821" y="204"/>
                    </a:lnTo>
                    <a:lnTo>
                      <a:pt x="7893" y="194"/>
                    </a:lnTo>
                    <a:lnTo>
                      <a:pt x="7970" y="183"/>
                    </a:lnTo>
                    <a:lnTo>
                      <a:pt x="8051" y="171"/>
                    </a:lnTo>
                    <a:lnTo>
                      <a:pt x="8136" y="161"/>
                    </a:lnTo>
                    <a:lnTo>
                      <a:pt x="8225" y="150"/>
                    </a:lnTo>
                    <a:lnTo>
                      <a:pt x="8319" y="140"/>
                    </a:lnTo>
                    <a:lnTo>
                      <a:pt x="8420" y="129"/>
                    </a:lnTo>
                    <a:lnTo>
                      <a:pt x="8525" y="119"/>
                    </a:lnTo>
                    <a:lnTo>
                      <a:pt x="8635" y="109"/>
                    </a:lnTo>
                    <a:lnTo>
                      <a:pt x="8750" y="99"/>
                    </a:lnTo>
                    <a:lnTo>
                      <a:pt x="8871" y="90"/>
                    </a:lnTo>
                    <a:lnTo>
                      <a:pt x="8877" y="167"/>
                    </a:lnTo>
                    <a:close/>
                    <a:moveTo>
                      <a:pt x="7527" y="331"/>
                    </a:moveTo>
                    <a:lnTo>
                      <a:pt x="7453" y="343"/>
                    </a:lnTo>
                    <a:lnTo>
                      <a:pt x="7385" y="354"/>
                    </a:lnTo>
                    <a:lnTo>
                      <a:pt x="7323" y="364"/>
                    </a:lnTo>
                    <a:lnTo>
                      <a:pt x="7262" y="371"/>
                    </a:lnTo>
                    <a:lnTo>
                      <a:pt x="7207" y="378"/>
                    </a:lnTo>
                    <a:lnTo>
                      <a:pt x="7155" y="383"/>
                    </a:lnTo>
                    <a:lnTo>
                      <a:pt x="7105" y="386"/>
                    </a:lnTo>
                    <a:lnTo>
                      <a:pt x="7058" y="386"/>
                    </a:lnTo>
                    <a:lnTo>
                      <a:pt x="7060" y="309"/>
                    </a:lnTo>
                    <a:lnTo>
                      <a:pt x="7105" y="309"/>
                    </a:lnTo>
                    <a:lnTo>
                      <a:pt x="7153" y="306"/>
                    </a:lnTo>
                    <a:lnTo>
                      <a:pt x="7202" y="301"/>
                    </a:lnTo>
                    <a:lnTo>
                      <a:pt x="7256" y="296"/>
                    </a:lnTo>
                    <a:lnTo>
                      <a:pt x="7313" y="286"/>
                    </a:lnTo>
                    <a:lnTo>
                      <a:pt x="7375" y="277"/>
                    </a:lnTo>
                    <a:lnTo>
                      <a:pt x="7442" y="267"/>
                    </a:lnTo>
                    <a:lnTo>
                      <a:pt x="7514" y="254"/>
                    </a:lnTo>
                    <a:lnTo>
                      <a:pt x="7527" y="331"/>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12" name="Freeform 940"/>
              <p:cNvSpPr>
                <a:spLocks noEditPoints="1"/>
              </p:cNvSpPr>
              <p:nvPr/>
            </p:nvSpPr>
            <p:spPr bwMode="auto">
              <a:xfrm>
                <a:off x="3534" y="1458"/>
                <a:ext cx="434" cy="695"/>
              </a:xfrm>
              <a:custGeom>
                <a:avLst/>
                <a:gdLst/>
                <a:ahLst/>
                <a:cxnLst>
                  <a:cxn ang="0">
                    <a:pos x="0" y="0"/>
                  </a:cxn>
                  <a:cxn ang="0">
                    <a:pos x="1737" y="0"/>
                  </a:cxn>
                  <a:cxn ang="0">
                    <a:pos x="1737" y="56"/>
                  </a:cxn>
                  <a:cxn ang="0">
                    <a:pos x="0" y="56"/>
                  </a:cxn>
                  <a:cxn ang="0">
                    <a:pos x="0" y="0"/>
                  </a:cxn>
                  <a:cxn ang="0">
                    <a:pos x="1737" y="2779"/>
                  </a:cxn>
                  <a:cxn ang="0">
                    <a:pos x="0" y="2779"/>
                  </a:cxn>
                  <a:cxn ang="0">
                    <a:pos x="0" y="2724"/>
                  </a:cxn>
                  <a:cxn ang="0">
                    <a:pos x="1737" y="2724"/>
                  </a:cxn>
                  <a:cxn ang="0">
                    <a:pos x="1737" y="2779"/>
                  </a:cxn>
                </a:cxnLst>
                <a:rect l="0" t="0" r="r" b="b"/>
                <a:pathLst>
                  <a:path w="1737" h="2779">
                    <a:moveTo>
                      <a:pt x="0" y="0"/>
                    </a:moveTo>
                    <a:lnTo>
                      <a:pt x="1737" y="0"/>
                    </a:lnTo>
                    <a:lnTo>
                      <a:pt x="1737" y="56"/>
                    </a:lnTo>
                    <a:lnTo>
                      <a:pt x="0" y="56"/>
                    </a:lnTo>
                    <a:lnTo>
                      <a:pt x="0" y="0"/>
                    </a:lnTo>
                    <a:close/>
                    <a:moveTo>
                      <a:pt x="1737" y="2779"/>
                    </a:moveTo>
                    <a:lnTo>
                      <a:pt x="0" y="2779"/>
                    </a:lnTo>
                    <a:lnTo>
                      <a:pt x="0" y="2724"/>
                    </a:lnTo>
                    <a:lnTo>
                      <a:pt x="1737" y="2724"/>
                    </a:lnTo>
                    <a:lnTo>
                      <a:pt x="1737" y="2779"/>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13" name="Freeform 941"/>
              <p:cNvSpPr>
                <a:spLocks noEditPoints="1"/>
              </p:cNvSpPr>
              <p:nvPr/>
            </p:nvSpPr>
            <p:spPr bwMode="auto">
              <a:xfrm>
                <a:off x="3534" y="1465"/>
                <a:ext cx="434" cy="681"/>
              </a:xfrm>
              <a:custGeom>
                <a:avLst/>
                <a:gdLst/>
                <a:ahLst/>
                <a:cxnLst>
                  <a:cxn ang="0">
                    <a:pos x="0" y="0"/>
                  </a:cxn>
                  <a:cxn ang="0">
                    <a:pos x="1737" y="0"/>
                  </a:cxn>
                  <a:cxn ang="0">
                    <a:pos x="1737" y="56"/>
                  </a:cxn>
                  <a:cxn ang="0">
                    <a:pos x="0" y="56"/>
                  </a:cxn>
                  <a:cxn ang="0">
                    <a:pos x="0" y="0"/>
                  </a:cxn>
                  <a:cxn ang="0">
                    <a:pos x="1737" y="2724"/>
                  </a:cxn>
                  <a:cxn ang="0">
                    <a:pos x="0" y="2724"/>
                  </a:cxn>
                  <a:cxn ang="0">
                    <a:pos x="0" y="2669"/>
                  </a:cxn>
                  <a:cxn ang="0">
                    <a:pos x="1737" y="2669"/>
                  </a:cxn>
                  <a:cxn ang="0">
                    <a:pos x="1737" y="2724"/>
                  </a:cxn>
                </a:cxnLst>
                <a:rect l="0" t="0" r="r" b="b"/>
                <a:pathLst>
                  <a:path w="1737" h="2724">
                    <a:moveTo>
                      <a:pt x="0" y="0"/>
                    </a:moveTo>
                    <a:lnTo>
                      <a:pt x="1737" y="0"/>
                    </a:lnTo>
                    <a:lnTo>
                      <a:pt x="1737" y="56"/>
                    </a:lnTo>
                    <a:lnTo>
                      <a:pt x="0" y="56"/>
                    </a:lnTo>
                    <a:lnTo>
                      <a:pt x="0" y="0"/>
                    </a:lnTo>
                    <a:close/>
                    <a:moveTo>
                      <a:pt x="1737" y="2724"/>
                    </a:moveTo>
                    <a:lnTo>
                      <a:pt x="0" y="2724"/>
                    </a:lnTo>
                    <a:lnTo>
                      <a:pt x="0" y="2669"/>
                    </a:lnTo>
                    <a:lnTo>
                      <a:pt x="1737" y="2669"/>
                    </a:lnTo>
                    <a:lnTo>
                      <a:pt x="1737" y="2724"/>
                    </a:lnTo>
                    <a:close/>
                  </a:path>
                </a:pathLst>
              </a:custGeom>
              <a:solidFill>
                <a:srgbClr val="81BE2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14" name="Freeform 942"/>
              <p:cNvSpPr>
                <a:spLocks noEditPoints="1"/>
              </p:cNvSpPr>
              <p:nvPr/>
            </p:nvSpPr>
            <p:spPr bwMode="auto">
              <a:xfrm>
                <a:off x="3534" y="1472"/>
                <a:ext cx="434" cy="667"/>
              </a:xfrm>
              <a:custGeom>
                <a:avLst/>
                <a:gdLst/>
                <a:ahLst/>
                <a:cxnLst>
                  <a:cxn ang="0">
                    <a:pos x="0" y="0"/>
                  </a:cxn>
                  <a:cxn ang="0">
                    <a:pos x="1737" y="0"/>
                  </a:cxn>
                  <a:cxn ang="0">
                    <a:pos x="1737" y="55"/>
                  </a:cxn>
                  <a:cxn ang="0">
                    <a:pos x="0" y="55"/>
                  </a:cxn>
                  <a:cxn ang="0">
                    <a:pos x="0" y="0"/>
                  </a:cxn>
                  <a:cxn ang="0">
                    <a:pos x="1737" y="2668"/>
                  </a:cxn>
                  <a:cxn ang="0">
                    <a:pos x="0" y="2668"/>
                  </a:cxn>
                  <a:cxn ang="0">
                    <a:pos x="0" y="2612"/>
                  </a:cxn>
                  <a:cxn ang="0">
                    <a:pos x="1737" y="2612"/>
                  </a:cxn>
                  <a:cxn ang="0">
                    <a:pos x="1737" y="2668"/>
                  </a:cxn>
                </a:cxnLst>
                <a:rect l="0" t="0" r="r" b="b"/>
                <a:pathLst>
                  <a:path w="1737" h="2668">
                    <a:moveTo>
                      <a:pt x="0" y="0"/>
                    </a:moveTo>
                    <a:lnTo>
                      <a:pt x="1737" y="0"/>
                    </a:lnTo>
                    <a:lnTo>
                      <a:pt x="1737" y="55"/>
                    </a:lnTo>
                    <a:lnTo>
                      <a:pt x="0" y="55"/>
                    </a:lnTo>
                    <a:lnTo>
                      <a:pt x="0" y="0"/>
                    </a:lnTo>
                    <a:close/>
                    <a:moveTo>
                      <a:pt x="1737" y="2668"/>
                    </a:moveTo>
                    <a:lnTo>
                      <a:pt x="0" y="2668"/>
                    </a:lnTo>
                    <a:lnTo>
                      <a:pt x="0" y="2612"/>
                    </a:lnTo>
                    <a:lnTo>
                      <a:pt x="1737" y="2612"/>
                    </a:lnTo>
                    <a:lnTo>
                      <a:pt x="1737" y="2668"/>
                    </a:lnTo>
                    <a:close/>
                  </a:path>
                </a:pathLst>
              </a:custGeom>
              <a:solidFill>
                <a:srgbClr val="7FBA3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15" name="Freeform 943"/>
              <p:cNvSpPr>
                <a:spLocks noEditPoints="1"/>
              </p:cNvSpPr>
              <p:nvPr/>
            </p:nvSpPr>
            <p:spPr bwMode="auto">
              <a:xfrm>
                <a:off x="3534" y="1479"/>
                <a:ext cx="434" cy="653"/>
              </a:xfrm>
              <a:custGeom>
                <a:avLst/>
                <a:gdLst/>
                <a:ahLst/>
                <a:cxnLst>
                  <a:cxn ang="0">
                    <a:pos x="0" y="0"/>
                  </a:cxn>
                  <a:cxn ang="0">
                    <a:pos x="1737" y="0"/>
                  </a:cxn>
                  <a:cxn ang="0">
                    <a:pos x="1737" y="55"/>
                  </a:cxn>
                  <a:cxn ang="0">
                    <a:pos x="0" y="55"/>
                  </a:cxn>
                  <a:cxn ang="0">
                    <a:pos x="0" y="0"/>
                  </a:cxn>
                  <a:cxn ang="0">
                    <a:pos x="1737" y="2613"/>
                  </a:cxn>
                  <a:cxn ang="0">
                    <a:pos x="0" y="2613"/>
                  </a:cxn>
                  <a:cxn ang="0">
                    <a:pos x="0" y="2557"/>
                  </a:cxn>
                  <a:cxn ang="0">
                    <a:pos x="1737" y="2557"/>
                  </a:cxn>
                  <a:cxn ang="0">
                    <a:pos x="1737" y="2613"/>
                  </a:cxn>
                </a:cxnLst>
                <a:rect l="0" t="0" r="r" b="b"/>
                <a:pathLst>
                  <a:path w="1737" h="2613">
                    <a:moveTo>
                      <a:pt x="0" y="0"/>
                    </a:moveTo>
                    <a:lnTo>
                      <a:pt x="1737" y="0"/>
                    </a:lnTo>
                    <a:lnTo>
                      <a:pt x="1737" y="55"/>
                    </a:lnTo>
                    <a:lnTo>
                      <a:pt x="0" y="55"/>
                    </a:lnTo>
                    <a:lnTo>
                      <a:pt x="0" y="0"/>
                    </a:lnTo>
                    <a:close/>
                    <a:moveTo>
                      <a:pt x="1737" y="2613"/>
                    </a:moveTo>
                    <a:lnTo>
                      <a:pt x="0" y="2613"/>
                    </a:lnTo>
                    <a:lnTo>
                      <a:pt x="0" y="2557"/>
                    </a:lnTo>
                    <a:lnTo>
                      <a:pt x="1737" y="2557"/>
                    </a:lnTo>
                    <a:lnTo>
                      <a:pt x="1737" y="2613"/>
                    </a:lnTo>
                    <a:close/>
                  </a:path>
                </a:pathLst>
              </a:custGeom>
              <a:solidFill>
                <a:srgbClr val="7DB63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16" name="Freeform 944"/>
              <p:cNvSpPr>
                <a:spLocks noEditPoints="1"/>
              </p:cNvSpPr>
              <p:nvPr/>
            </p:nvSpPr>
            <p:spPr bwMode="auto">
              <a:xfrm>
                <a:off x="3534" y="1486"/>
                <a:ext cx="434" cy="639"/>
              </a:xfrm>
              <a:custGeom>
                <a:avLst/>
                <a:gdLst/>
                <a:ahLst/>
                <a:cxnLst>
                  <a:cxn ang="0">
                    <a:pos x="0" y="0"/>
                  </a:cxn>
                  <a:cxn ang="0">
                    <a:pos x="1737" y="0"/>
                  </a:cxn>
                  <a:cxn ang="0">
                    <a:pos x="1737" y="56"/>
                  </a:cxn>
                  <a:cxn ang="0">
                    <a:pos x="0" y="56"/>
                  </a:cxn>
                  <a:cxn ang="0">
                    <a:pos x="0" y="0"/>
                  </a:cxn>
                  <a:cxn ang="0">
                    <a:pos x="1737" y="2557"/>
                  </a:cxn>
                  <a:cxn ang="0">
                    <a:pos x="0" y="2557"/>
                  </a:cxn>
                  <a:cxn ang="0">
                    <a:pos x="0" y="2502"/>
                  </a:cxn>
                  <a:cxn ang="0">
                    <a:pos x="1737" y="2502"/>
                  </a:cxn>
                  <a:cxn ang="0">
                    <a:pos x="1737" y="2557"/>
                  </a:cxn>
                </a:cxnLst>
                <a:rect l="0" t="0" r="r" b="b"/>
                <a:pathLst>
                  <a:path w="1737" h="2557">
                    <a:moveTo>
                      <a:pt x="0" y="0"/>
                    </a:moveTo>
                    <a:lnTo>
                      <a:pt x="1737" y="0"/>
                    </a:lnTo>
                    <a:lnTo>
                      <a:pt x="1737" y="56"/>
                    </a:lnTo>
                    <a:lnTo>
                      <a:pt x="0" y="56"/>
                    </a:lnTo>
                    <a:lnTo>
                      <a:pt x="0" y="0"/>
                    </a:lnTo>
                    <a:close/>
                    <a:moveTo>
                      <a:pt x="1737" y="2557"/>
                    </a:moveTo>
                    <a:lnTo>
                      <a:pt x="0" y="2557"/>
                    </a:lnTo>
                    <a:lnTo>
                      <a:pt x="0" y="2502"/>
                    </a:lnTo>
                    <a:lnTo>
                      <a:pt x="1737" y="2502"/>
                    </a:lnTo>
                    <a:lnTo>
                      <a:pt x="1737" y="2557"/>
                    </a:lnTo>
                    <a:close/>
                  </a:path>
                </a:pathLst>
              </a:custGeom>
              <a:solidFill>
                <a:srgbClr val="7BB24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17" name="Freeform 945"/>
              <p:cNvSpPr>
                <a:spLocks noEditPoints="1"/>
              </p:cNvSpPr>
              <p:nvPr/>
            </p:nvSpPr>
            <p:spPr bwMode="auto">
              <a:xfrm>
                <a:off x="3534" y="1493"/>
                <a:ext cx="434" cy="625"/>
              </a:xfrm>
              <a:custGeom>
                <a:avLst/>
                <a:gdLst/>
                <a:ahLst/>
                <a:cxnLst>
                  <a:cxn ang="0">
                    <a:pos x="0" y="0"/>
                  </a:cxn>
                  <a:cxn ang="0">
                    <a:pos x="1737" y="0"/>
                  </a:cxn>
                  <a:cxn ang="0">
                    <a:pos x="1737" y="56"/>
                  </a:cxn>
                  <a:cxn ang="0">
                    <a:pos x="0" y="56"/>
                  </a:cxn>
                  <a:cxn ang="0">
                    <a:pos x="0" y="0"/>
                  </a:cxn>
                  <a:cxn ang="0">
                    <a:pos x="1737" y="2502"/>
                  </a:cxn>
                  <a:cxn ang="0">
                    <a:pos x="0" y="2502"/>
                  </a:cxn>
                  <a:cxn ang="0">
                    <a:pos x="0" y="2447"/>
                  </a:cxn>
                  <a:cxn ang="0">
                    <a:pos x="1737" y="2447"/>
                  </a:cxn>
                  <a:cxn ang="0">
                    <a:pos x="1737" y="2502"/>
                  </a:cxn>
                </a:cxnLst>
                <a:rect l="0" t="0" r="r" b="b"/>
                <a:pathLst>
                  <a:path w="1737" h="2502">
                    <a:moveTo>
                      <a:pt x="0" y="0"/>
                    </a:moveTo>
                    <a:lnTo>
                      <a:pt x="1737" y="0"/>
                    </a:lnTo>
                    <a:lnTo>
                      <a:pt x="1737" y="56"/>
                    </a:lnTo>
                    <a:lnTo>
                      <a:pt x="0" y="56"/>
                    </a:lnTo>
                    <a:lnTo>
                      <a:pt x="0" y="0"/>
                    </a:lnTo>
                    <a:close/>
                    <a:moveTo>
                      <a:pt x="1737" y="2502"/>
                    </a:moveTo>
                    <a:lnTo>
                      <a:pt x="0" y="2502"/>
                    </a:lnTo>
                    <a:lnTo>
                      <a:pt x="0" y="2447"/>
                    </a:lnTo>
                    <a:lnTo>
                      <a:pt x="1737" y="2447"/>
                    </a:lnTo>
                    <a:lnTo>
                      <a:pt x="1737" y="2502"/>
                    </a:lnTo>
                    <a:close/>
                  </a:path>
                </a:pathLst>
              </a:custGeom>
              <a:solidFill>
                <a:srgbClr val="79AD48"/>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18" name="Freeform 946"/>
              <p:cNvSpPr>
                <a:spLocks noEditPoints="1"/>
              </p:cNvSpPr>
              <p:nvPr/>
            </p:nvSpPr>
            <p:spPr bwMode="auto">
              <a:xfrm>
                <a:off x="3534" y="1500"/>
                <a:ext cx="434" cy="611"/>
              </a:xfrm>
              <a:custGeom>
                <a:avLst/>
                <a:gdLst/>
                <a:ahLst/>
                <a:cxnLst>
                  <a:cxn ang="0">
                    <a:pos x="0" y="0"/>
                  </a:cxn>
                  <a:cxn ang="0">
                    <a:pos x="1737" y="0"/>
                  </a:cxn>
                  <a:cxn ang="0">
                    <a:pos x="1737" y="55"/>
                  </a:cxn>
                  <a:cxn ang="0">
                    <a:pos x="0" y="55"/>
                  </a:cxn>
                  <a:cxn ang="0">
                    <a:pos x="0" y="0"/>
                  </a:cxn>
                  <a:cxn ang="0">
                    <a:pos x="1737" y="2446"/>
                  </a:cxn>
                  <a:cxn ang="0">
                    <a:pos x="0" y="2446"/>
                  </a:cxn>
                  <a:cxn ang="0">
                    <a:pos x="0" y="2390"/>
                  </a:cxn>
                  <a:cxn ang="0">
                    <a:pos x="1737" y="2390"/>
                  </a:cxn>
                  <a:cxn ang="0">
                    <a:pos x="1737" y="2446"/>
                  </a:cxn>
                </a:cxnLst>
                <a:rect l="0" t="0" r="r" b="b"/>
                <a:pathLst>
                  <a:path w="1737" h="2446">
                    <a:moveTo>
                      <a:pt x="0" y="0"/>
                    </a:moveTo>
                    <a:lnTo>
                      <a:pt x="1737" y="0"/>
                    </a:lnTo>
                    <a:lnTo>
                      <a:pt x="1737" y="55"/>
                    </a:lnTo>
                    <a:lnTo>
                      <a:pt x="0" y="55"/>
                    </a:lnTo>
                    <a:lnTo>
                      <a:pt x="0" y="0"/>
                    </a:lnTo>
                    <a:close/>
                    <a:moveTo>
                      <a:pt x="1737" y="2446"/>
                    </a:moveTo>
                    <a:lnTo>
                      <a:pt x="0" y="2446"/>
                    </a:lnTo>
                    <a:lnTo>
                      <a:pt x="0" y="2390"/>
                    </a:lnTo>
                    <a:lnTo>
                      <a:pt x="1737" y="2390"/>
                    </a:lnTo>
                    <a:lnTo>
                      <a:pt x="1737" y="2446"/>
                    </a:lnTo>
                    <a:close/>
                  </a:path>
                </a:pathLst>
              </a:custGeom>
              <a:solidFill>
                <a:srgbClr val="77A94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19" name="Freeform 947"/>
              <p:cNvSpPr>
                <a:spLocks noEditPoints="1"/>
              </p:cNvSpPr>
              <p:nvPr/>
            </p:nvSpPr>
            <p:spPr bwMode="auto">
              <a:xfrm>
                <a:off x="3534" y="1507"/>
                <a:ext cx="434" cy="597"/>
              </a:xfrm>
              <a:custGeom>
                <a:avLst/>
                <a:gdLst/>
                <a:ahLst/>
                <a:cxnLst>
                  <a:cxn ang="0">
                    <a:pos x="0" y="0"/>
                  </a:cxn>
                  <a:cxn ang="0">
                    <a:pos x="1737" y="0"/>
                  </a:cxn>
                  <a:cxn ang="0">
                    <a:pos x="1737" y="55"/>
                  </a:cxn>
                  <a:cxn ang="0">
                    <a:pos x="0" y="55"/>
                  </a:cxn>
                  <a:cxn ang="0">
                    <a:pos x="0" y="0"/>
                  </a:cxn>
                  <a:cxn ang="0">
                    <a:pos x="1737" y="2391"/>
                  </a:cxn>
                  <a:cxn ang="0">
                    <a:pos x="0" y="2391"/>
                  </a:cxn>
                  <a:cxn ang="0">
                    <a:pos x="0" y="2334"/>
                  </a:cxn>
                  <a:cxn ang="0">
                    <a:pos x="1737" y="2334"/>
                  </a:cxn>
                  <a:cxn ang="0">
                    <a:pos x="1737" y="2391"/>
                  </a:cxn>
                </a:cxnLst>
                <a:rect l="0" t="0" r="r" b="b"/>
                <a:pathLst>
                  <a:path w="1737" h="2391">
                    <a:moveTo>
                      <a:pt x="0" y="0"/>
                    </a:moveTo>
                    <a:lnTo>
                      <a:pt x="1737" y="0"/>
                    </a:lnTo>
                    <a:lnTo>
                      <a:pt x="1737" y="55"/>
                    </a:lnTo>
                    <a:lnTo>
                      <a:pt x="0" y="55"/>
                    </a:lnTo>
                    <a:lnTo>
                      <a:pt x="0" y="0"/>
                    </a:lnTo>
                    <a:close/>
                    <a:moveTo>
                      <a:pt x="1737" y="2391"/>
                    </a:moveTo>
                    <a:lnTo>
                      <a:pt x="0" y="2391"/>
                    </a:lnTo>
                    <a:lnTo>
                      <a:pt x="0" y="2334"/>
                    </a:lnTo>
                    <a:lnTo>
                      <a:pt x="1737" y="2334"/>
                    </a:lnTo>
                    <a:lnTo>
                      <a:pt x="1737" y="2391"/>
                    </a:lnTo>
                    <a:close/>
                  </a:path>
                </a:pathLst>
              </a:custGeom>
              <a:solidFill>
                <a:srgbClr val="75A55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20" name="Freeform 948"/>
              <p:cNvSpPr>
                <a:spLocks noEditPoints="1"/>
              </p:cNvSpPr>
              <p:nvPr/>
            </p:nvSpPr>
            <p:spPr bwMode="auto">
              <a:xfrm>
                <a:off x="3534" y="1514"/>
                <a:ext cx="434" cy="583"/>
              </a:xfrm>
              <a:custGeom>
                <a:avLst/>
                <a:gdLst/>
                <a:ahLst/>
                <a:cxnLst>
                  <a:cxn ang="0">
                    <a:pos x="0" y="0"/>
                  </a:cxn>
                  <a:cxn ang="0">
                    <a:pos x="1737" y="0"/>
                  </a:cxn>
                  <a:cxn ang="0">
                    <a:pos x="1737" y="57"/>
                  </a:cxn>
                  <a:cxn ang="0">
                    <a:pos x="0" y="57"/>
                  </a:cxn>
                  <a:cxn ang="0">
                    <a:pos x="0" y="0"/>
                  </a:cxn>
                  <a:cxn ang="0">
                    <a:pos x="1737" y="2335"/>
                  </a:cxn>
                  <a:cxn ang="0">
                    <a:pos x="0" y="2335"/>
                  </a:cxn>
                  <a:cxn ang="0">
                    <a:pos x="0" y="2280"/>
                  </a:cxn>
                  <a:cxn ang="0">
                    <a:pos x="1737" y="2280"/>
                  </a:cxn>
                  <a:cxn ang="0">
                    <a:pos x="1737" y="2335"/>
                  </a:cxn>
                </a:cxnLst>
                <a:rect l="0" t="0" r="r" b="b"/>
                <a:pathLst>
                  <a:path w="1737" h="2335">
                    <a:moveTo>
                      <a:pt x="0" y="0"/>
                    </a:moveTo>
                    <a:lnTo>
                      <a:pt x="1737" y="0"/>
                    </a:lnTo>
                    <a:lnTo>
                      <a:pt x="1737" y="57"/>
                    </a:lnTo>
                    <a:lnTo>
                      <a:pt x="0" y="57"/>
                    </a:lnTo>
                    <a:lnTo>
                      <a:pt x="0" y="0"/>
                    </a:lnTo>
                    <a:close/>
                    <a:moveTo>
                      <a:pt x="1737" y="2335"/>
                    </a:moveTo>
                    <a:lnTo>
                      <a:pt x="0" y="2335"/>
                    </a:lnTo>
                    <a:lnTo>
                      <a:pt x="0" y="2280"/>
                    </a:lnTo>
                    <a:lnTo>
                      <a:pt x="1737" y="2280"/>
                    </a:lnTo>
                    <a:lnTo>
                      <a:pt x="1737" y="2335"/>
                    </a:lnTo>
                    <a:close/>
                  </a:path>
                </a:pathLst>
              </a:custGeom>
              <a:solidFill>
                <a:srgbClr val="74A25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21" name="Freeform 949"/>
              <p:cNvSpPr>
                <a:spLocks noEditPoints="1"/>
              </p:cNvSpPr>
              <p:nvPr/>
            </p:nvSpPr>
            <p:spPr bwMode="auto">
              <a:xfrm>
                <a:off x="3534" y="1520"/>
                <a:ext cx="434" cy="570"/>
              </a:xfrm>
              <a:custGeom>
                <a:avLst/>
                <a:gdLst/>
                <a:ahLst/>
                <a:cxnLst>
                  <a:cxn ang="0">
                    <a:pos x="0" y="0"/>
                  </a:cxn>
                  <a:cxn ang="0">
                    <a:pos x="1737" y="0"/>
                  </a:cxn>
                  <a:cxn ang="0">
                    <a:pos x="1737" y="56"/>
                  </a:cxn>
                  <a:cxn ang="0">
                    <a:pos x="0" y="56"/>
                  </a:cxn>
                  <a:cxn ang="0">
                    <a:pos x="0" y="0"/>
                  </a:cxn>
                  <a:cxn ang="0">
                    <a:pos x="1737" y="2279"/>
                  </a:cxn>
                  <a:cxn ang="0">
                    <a:pos x="0" y="2279"/>
                  </a:cxn>
                  <a:cxn ang="0">
                    <a:pos x="0" y="2225"/>
                  </a:cxn>
                  <a:cxn ang="0">
                    <a:pos x="1737" y="2225"/>
                  </a:cxn>
                  <a:cxn ang="0">
                    <a:pos x="1737" y="2279"/>
                  </a:cxn>
                </a:cxnLst>
                <a:rect l="0" t="0" r="r" b="b"/>
                <a:pathLst>
                  <a:path w="1737" h="2279">
                    <a:moveTo>
                      <a:pt x="0" y="0"/>
                    </a:moveTo>
                    <a:lnTo>
                      <a:pt x="1737" y="0"/>
                    </a:lnTo>
                    <a:lnTo>
                      <a:pt x="1737" y="56"/>
                    </a:lnTo>
                    <a:lnTo>
                      <a:pt x="0" y="56"/>
                    </a:lnTo>
                    <a:lnTo>
                      <a:pt x="0" y="0"/>
                    </a:lnTo>
                    <a:close/>
                    <a:moveTo>
                      <a:pt x="1737" y="2279"/>
                    </a:moveTo>
                    <a:lnTo>
                      <a:pt x="0" y="2279"/>
                    </a:lnTo>
                    <a:lnTo>
                      <a:pt x="0" y="2225"/>
                    </a:lnTo>
                    <a:lnTo>
                      <a:pt x="1737" y="2225"/>
                    </a:lnTo>
                    <a:lnTo>
                      <a:pt x="1737" y="2279"/>
                    </a:lnTo>
                    <a:close/>
                  </a:path>
                </a:pathLst>
              </a:custGeom>
              <a:solidFill>
                <a:srgbClr val="719E5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22" name="Freeform 950"/>
              <p:cNvSpPr>
                <a:spLocks noEditPoints="1"/>
              </p:cNvSpPr>
              <p:nvPr/>
            </p:nvSpPr>
            <p:spPr bwMode="auto">
              <a:xfrm>
                <a:off x="3534" y="1528"/>
                <a:ext cx="434" cy="555"/>
              </a:xfrm>
              <a:custGeom>
                <a:avLst/>
                <a:gdLst/>
                <a:ahLst/>
                <a:cxnLst>
                  <a:cxn ang="0">
                    <a:pos x="0" y="0"/>
                  </a:cxn>
                  <a:cxn ang="0">
                    <a:pos x="1737" y="0"/>
                  </a:cxn>
                  <a:cxn ang="0">
                    <a:pos x="1737" y="55"/>
                  </a:cxn>
                  <a:cxn ang="0">
                    <a:pos x="0" y="55"/>
                  </a:cxn>
                  <a:cxn ang="0">
                    <a:pos x="0" y="0"/>
                  </a:cxn>
                  <a:cxn ang="0">
                    <a:pos x="1737" y="2223"/>
                  </a:cxn>
                  <a:cxn ang="0">
                    <a:pos x="0" y="2223"/>
                  </a:cxn>
                  <a:cxn ang="0">
                    <a:pos x="0" y="2167"/>
                  </a:cxn>
                  <a:cxn ang="0">
                    <a:pos x="1737" y="2167"/>
                  </a:cxn>
                  <a:cxn ang="0">
                    <a:pos x="1737" y="2223"/>
                  </a:cxn>
                </a:cxnLst>
                <a:rect l="0" t="0" r="r" b="b"/>
                <a:pathLst>
                  <a:path w="1737" h="2223">
                    <a:moveTo>
                      <a:pt x="0" y="0"/>
                    </a:moveTo>
                    <a:lnTo>
                      <a:pt x="1737" y="0"/>
                    </a:lnTo>
                    <a:lnTo>
                      <a:pt x="1737" y="55"/>
                    </a:lnTo>
                    <a:lnTo>
                      <a:pt x="0" y="55"/>
                    </a:lnTo>
                    <a:lnTo>
                      <a:pt x="0" y="0"/>
                    </a:lnTo>
                    <a:close/>
                    <a:moveTo>
                      <a:pt x="1737" y="2223"/>
                    </a:moveTo>
                    <a:lnTo>
                      <a:pt x="0" y="2223"/>
                    </a:lnTo>
                    <a:lnTo>
                      <a:pt x="0" y="2167"/>
                    </a:lnTo>
                    <a:lnTo>
                      <a:pt x="1737" y="2167"/>
                    </a:lnTo>
                    <a:lnTo>
                      <a:pt x="1737" y="2223"/>
                    </a:lnTo>
                    <a:close/>
                  </a:path>
                </a:pathLst>
              </a:custGeom>
              <a:solidFill>
                <a:srgbClr val="6F995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23" name="Freeform 951"/>
              <p:cNvSpPr>
                <a:spLocks noEditPoints="1"/>
              </p:cNvSpPr>
              <p:nvPr/>
            </p:nvSpPr>
            <p:spPr bwMode="auto">
              <a:xfrm>
                <a:off x="3534" y="1535"/>
                <a:ext cx="434" cy="542"/>
              </a:xfrm>
              <a:custGeom>
                <a:avLst/>
                <a:gdLst/>
                <a:ahLst/>
                <a:cxnLst>
                  <a:cxn ang="0">
                    <a:pos x="0" y="0"/>
                  </a:cxn>
                  <a:cxn ang="0">
                    <a:pos x="1737" y="0"/>
                  </a:cxn>
                  <a:cxn ang="0">
                    <a:pos x="1737" y="55"/>
                  </a:cxn>
                  <a:cxn ang="0">
                    <a:pos x="0" y="55"/>
                  </a:cxn>
                  <a:cxn ang="0">
                    <a:pos x="0" y="0"/>
                  </a:cxn>
                  <a:cxn ang="0">
                    <a:pos x="1737" y="2169"/>
                  </a:cxn>
                  <a:cxn ang="0">
                    <a:pos x="0" y="2169"/>
                  </a:cxn>
                  <a:cxn ang="0">
                    <a:pos x="0" y="2112"/>
                  </a:cxn>
                  <a:cxn ang="0">
                    <a:pos x="1737" y="2112"/>
                  </a:cxn>
                  <a:cxn ang="0">
                    <a:pos x="1737" y="2169"/>
                  </a:cxn>
                </a:cxnLst>
                <a:rect l="0" t="0" r="r" b="b"/>
                <a:pathLst>
                  <a:path w="1737" h="2169">
                    <a:moveTo>
                      <a:pt x="0" y="0"/>
                    </a:moveTo>
                    <a:lnTo>
                      <a:pt x="1737" y="0"/>
                    </a:lnTo>
                    <a:lnTo>
                      <a:pt x="1737" y="55"/>
                    </a:lnTo>
                    <a:lnTo>
                      <a:pt x="0" y="55"/>
                    </a:lnTo>
                    <a:lnTo>
                      <a:pt x="0" y="0"/>
                    </a:lnTo>
                    <a:close/>
                    <a:moveTo>
                      <a:pt x="1737" y="2169"/>
                    </a:moveTo>
                    <a:lnTo>
                      <a:pt x="0" y="2169"/>
                    </a:lnTo>
                    <a:lnTo>
                      <a:pt x="0" y="2112"/>
                    </a:lnTo>
                    <a:lnTo>
                      <a:pt x="1737" y="2112"/>
                    </a:lnTo>
                    <a:lnTo>
                      <a:pt x="1737" y="2169"/>
                    </a:lnTo>
                    <a:close/>
                  </a:path>
                </a:pathLst>
              </a:custGeom>
              <a:solidFill>
                <a:srgbClr val="6D965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24" name="Freeform 952"/>
              <p:cNvSpPr>
                <a:spLocks noEditPoints="1"/>
              </p:cNvSpPr>
              <p:nvPr/>
            </p:nvSpPr>
            <p:spPr bwMode="auto">
              <a:xfrm>
                <a:off x="3534" y="1541"/>
                <a:ext cx="434" cy="528"/>
              </a:xfrm>
              <a:custGeom>
                <a:avLst/>
                <a:gdLst/>
                <a:ahLst/>
                <a:cxnLst>
                  <a:cxn ang="0">
                    <a:pos x="0" y="0"/>
                  </a:cxn>
                  <a:cxn ang="0">
                    <a:pos x="1737" y="0"/>
                  </a:cxn>
                  <a:cxn ang="0">
                    <a:pos x="1737" y="56"/>
                  </a:cxn>
                  <a:cxn ang="0">
                    <a:pos x="0" y="56"/>
                  </a:cxn>
                  <a:cxn ang="0">
                    <a:pos x="0" y="0"/>
                  </a:cxn>
                  <a:cxn ang="0">
                    <a:pos x="1737" y="2112"/>
                  </a:cxn>
                  <a:cxn ang="0">
                    <a:pos x="0" y="2112"/>
                  </a:cxn>
                  <a:cxn ang="0">
                    <a:pos x="0" y="2057"/>
                  </a:cxn>
                  <a:cxn ang="0">
                    <a:pos x="1737" y="2057"/>
                  </a:cxn>
                  <a:cxn ang="0">
                    <a:pos x="1737" y="2112"/>
                  </a:cxn>
                </a:cxnLst>
                <a:rect l="0" t="0" r="r" b="b"/>
                <a:pathLst>
                  <a:path w="1737" h="2112">
                    <a:moveTo>
                      <a:pt x="0" y="0"/>
                    </a:moveTo>
                    <a:lnTo>
                      <a:pt x="1737" y="0"/>
                    </a:lnTo>
                    <a:lnTo>
                      <a:pt x="1737" y="56"/>
                    </a:lnTo>
                    <a:lnTo>
                      <a:pt x="0" y="56"/>
                    </a:lnTo>
                    <a:lnTo>
                      <a:pt x="0" y="0"/>
                    </a:lnTo>
                    <a:close/>
                    <a:moveTo>
                      <a:pt x="1737" y="2112"/>
                    </a:moveTo>
                    <a:lnTo>
                      <a:pt x="0" y="2112"/>
                    </a:lnTo>
                    <a:lnTo>
                      <a:pt x="0" y="2057"/>
                    </a:lnTo>
                    <a:lnTo>
                      <a:pt x="1737" y="2057"/>
                    </a:lnTo>
                    <a:lnTo>
                      <a:pt x="1737" y="2112"/>
                    </a:lnTo>
                    <a:close/>
                  </a:path>
                </a:pathLst>
              </a:custGeom>
              <a:solidFill>
                <a:srgbClr val="6B925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25" name="Freeform 953"/>
              <p:cNvSpPr>
                <a:spLocks noEditPoints="1"/>
              </p:cNvSpPr>
              <p:nvPr/>
            </p:nvSpPr>
            <p:spPr bwMode="auto">
              <a:xfrm>
                <a:off x="3534" y="1548"/>
                <a:ext cx="434" cy="515"/>
              </a:xfrm>
              <a:custGeom>
                <a:avLst/>
                <a:gdLst/>
                <a:ahLst/>
                <a:cxnLst>
                  <a:cxn ang="0">
                    <a:pos x="0" y="0"/>
                  </a:cxn>
                  <a:cxn ang="0">
                    <a:pos x="1737" y="0"/>
                  </a:cxn>
                  <a:cxn ang="0">
                    <a:pos x="1737" y="56"/>
                  </a:cxn>
                  <a:cxn ang="0">
                    <a:pos x="0" y="56"/>
                  </a:cxn>
                  <a:cxn ang="0">
                    <a:pos x="0" y="0"/>
                  </a:cxn>
                  <a:cxn ang="0">
                    <a:pos x="1737" y="2057"/>
                  </a:cxn>
                  <a:cxn ang="0">
                    <a:pos x="0" y="2057"/>
                  </a:cxn>
                  <a:cxn ang="0">
                    <a:pos x="0" y="2002"/>
                  </a:cxn>
                  <a:cxn ang="0">
                    <a:pos x="1737" y="2002"/>
                  </a:cxn>
                  <a:cxn ang="0">
                    <a:pos x="1737" y="2057"/>
                  </a:cxn>
                </a:cxnLst>
                <a:rect l="0" t="0" r="r" b="b"/>
                <a:pathLst>
                  <a:path w="1737" h="2057">
                    <a:moveTo>
                      <a:pt x="0" y="0"/>
                    </a:moveTo>
                    <a:lnTo>
                      <a:pt x="1737" y="0"/>
                    </a:lnTo>
                    <a:lnTo>
                      <a:pt x="1737" y="56"/>
                    </a:lnTo>
                    <a:lnTo>
                      <a:pt x="0" y="56"/>
                    </a:lnTo>
                    <a:lnTo>
                      <a:pt x="0" y="0"/>
                    </a:lnTo>
                    <a:close/>
                    <a:moveTo>
                      <a:pt x="1737" y="2057"/>
                    </a:moveTo>
                    <a:lnTo>
                      <a:pt x="0" y="2057"/>
                    </a:lnTo>
                    <a:lnTo>
                      <a:pt x="0" y="2002"/>
                    </a:lnTo>
                    <a:lnTo>
                      <a:pt x="1737" y="2002"/>
                    </a:lnTo>
                    <a:lnTo>
                      <a:pt x="1737" y="2057"/>
                    </a:lnTo>
                    <a:close/>
                  </a:path>
                </a:pathLst>
              </a:custGeom>
              <a:solidFill>
                <a:srgbClr val="698F6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26" name="Freeform 954"/>
              <p:cNvSpPr>
                <a:spLocks noEditPoints="1"/>
              </p:cNvSpPr>
              <p:nvPr/>
            </p:nvSpPr>
            <p:spPr bwMode="auto">
              <a:xfrm>
                <a:off x="3534" y="1555"/>
                <a:ext cx="434" cy="501"/>
              </a:xfrm>
              <a:custGeom>
                <a:avLst/>
                <a:gdLst/>
                <a:ahLst/>
                <a:cxnLst>
                  <a:cxn ang="0">
                    <a:pos x="0" y="0"/>
                  </a:cxn>
                  <a:cxn ang="0">
                    <a:pos x="1737" y="0"/>
                  </a:cxn>
                  <a:cxn ang="0">
                    <a:pos x="1737" y="55"/>
                  </a:cxn>
                  <a:cxn ang="0">
                    <a:pos x="0" y="55"/>
                  </a:cxn>
                  <a:cxn ang="0">
                    <a:pos x="0" y="0"/>
                  </a:cxn>
                  <a:cxn ang="0">
                    <a:pos x="1737" y="2001"/>
                  </a:cxn>
                  <a:cxn ang="0">
                    <a:pos x="0" y="2001"/>
                  </a:cxn>
                  <a:cxn ang="0">
                    <a:pos x="0" y="1945"/>
                  </a:cxn>
                  <a:cxn ang="0">
                    <a:pos x="1737" y="1945"/>
                  </a:cxn>
                  <a:cxn ang="0">
                    <a:pos x="1737" y="2001"/>
                  </a:cxn>
                </a:cxnLst>
                <a:rect l="0" t="0" r="r" b="b"/>
                <a:pathLst>
                  <a:path w="1737" h="2001">
                    <a:moveTo>
                      <a:pt x="0" y="0"/>
                    </a:moveTo>
                    <a:lnTo>
                      <a:pt x="1737" y="0"/>
                    </a:lnTo>
                    <a:lnTo>
                      <a:pt x="1737" y="55"/>
                    </a:lnTo>
                    <a:lnTo>
                      <a:pt x="0" y="55"/>
                    </a:lnTo>
                    <a:lnTo>
                      <a:pt x="0" y="0"/>
                    </a:lnTo>
                    <a:close/>
                    <a:moveTo>
                      <a:pt x="1737" y="2001"/>
                    </a:moveTo>
                    <a:lnTo>
                      <a:pt x="0" y="2001"/>
                    </a:lnTo>
                    <a:lnTo>
                      <a:pt x="0" y="1945"/>
                    </a:lnTo>
                    <a:lnTo>
                      <a:pt x="1737" y="1945"/>
                    </a:lnTo>
                    <a:lnTo>
                      <a:pt x="1737" y="2001"/>
                    </a:lnTo>
                    <a:close/>
                  </a:path>
                </a:pathLst>
              </a:custGeom>
              <a:solidFill>
                <a:srgbClr val="678C6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27" name="Freeform 955"/>
              <p:cNvSpPr>
                <a:spLocks noEditPoints="1"/>
              </p:cNvSpPr>
              <p:nvPr/>
            </p:nvSpPr>
            <p:spPr bwMode="auto">
              <a:xfrm>
                <a:off x="3534" y="1562"/>
                <a:ext cx="434" cy="487"/>
              </a:xfrm>
              <a:custGeom>
                <a:avLst/>
                <a:gdLst/>
                <a:ahLst/>
                <a:cxnLst>
                  <a:cxn ang="0">
                    <a:pos x="0" y="0"/>
                  </a:cxn>
                  <a:cxn ang="0">
                    <a:pos x="1737" y="0"/>
                  </a:cxn>
                  <a:cxn ang="0">
                    <a:pos x="1737" y="55"/>
                  </a:cxn>
                  <a:cxn ang="0">
                    <a:pos x="0" y="55"/>
                  </a:cxn>
                  <a:cxn ang="0">
                    <a:pos x="0" y="0"/>
                  </a:cxn>
                  <a:cxn ang="0">
                    <a:pos x="1737" y="1946"/>
                  </a:cxn>
                  <a:cxn ang="0">
                    <a:pos x="0" y="1946"/>
                  </a:cxn>
                  <a:cxn ang="0">
                    <a:pos x="0" y="1890"/>
                  </a:cxn>
                  <a:cxn ang="0">
                    <a:pos x="1737" y="1890"/>
                  </a:cxn>
                  <a:cxn ang="0">
                    <a:pos x="1737" y="1946"/>
                  </a:cxn>
                </a:cxnLst>
                <a:rect l="0" t="0" r="r" b="b"/>
                <a:pathLst>
                  <a:path w="1737" h="1946">
                    <a:moveTo>
                      <a:pt x="0" y="0"/>
                    </a:moveTo>
                    <a:lnTo>
                      <a:pt x="1737" y="0"/>
                    </a:lnTo>
                    <a:lnTo>
                      <a:pt x="1737" y="55"/>
                    </a:lnTo>
                    <a:lnTo>
                      <a:pt x="0" y="55"/>
                    </a:lnTo>
                    <a:lnTo>
                      <a:pt x="0" y="0"/>
                    </a:lnTo>
                    <a:close/>
                    <a:moveTo>
                      <a:pt x="1737" y="1946"/>
                    </a:moveTo>
                    <a:lnTo>
                      <a:pt x="0" y="1946"/>
                    </a:lnTo>
                    <a:lnTo>
                      <a:pt x="0" y="1890"/>
                    </a:lnTo>
                    <a:lnTo>
                      <a:pt x="1737" y="1890"/>
                    </a:lnTo>
                    <a:lnTo>
                      <a:pt x="1737" y="1946"/>
                    </a:lnTo>
                    <a:close/>
                  </a:path>
                </a:pathLst>
              </a:custGeom>
              <a:solidFill>
                <a:srgbClr val="66886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28" name="Freeform 956"/>
              <p:cNvSpPr>
                <a:spLocks noEditPoints="1"/>
              </p:cNvSpPr>
              <p:nvPr/>
            </p:nvSpPr>
            <p:spPr bwMode="auto">
              <a:xfrm>
                <a:off x="3534" y="1569"/>
                <a:ext cx="434" cy="473"/>
              </a:xfrm>
              <a:custGeom>
                <a:avLst/>
                <a:gdLst/>
                <a:ahLst/>
                <a:cxnLst>
                  <a:cxn ang="0">
                    <a:pos x="0" y="0"/>
                  </a:cxn>
                  <a:cxn ang="0">
                    <a:pos x="1737" y="0"/>
                  </a:cxn>
                  <a:cxn ang="0">
                    <a:pos x="1737" y="56"/>
                  </a:cxn>
                  <a:cxn ang="0">
                    <a:pos x="0" y="56"/>
                  </a:cxn>
                  <a:cxn ang="0">
                    <a:pos x="0" y="0"/>
                  </a:cxn>
                  <a:cxn ang="0">
                    <a:pos x="1737" y="1890"/>
                  </a:cxn>
                  <a:cxn ang="0">
                    <a:pos x="0" y="1890"/>
                  </a:cxn>
                  <a:cxn ang="0">
                    <a:pos x="0" y="1835"/>
                  </a:cxn>
                  <a:cxn ang="0">
                    <a:pos x="1737" y="1835"/>
                  </a:cxn>
                  <a:cxn ang="0">
                    <a:pos x="1737" y="1890"/>
                  </a:cxn>
                </a:cxnLst>
                <a:rect l="0" t="0" r="r" b="b"/>
                <a:pathLst>
                  <a:path w="1737" h="1890">
                    <a:moveTo>
                      <a:pt x="0" y="0"/>
                    </a:moveTo>
                    <a:lnTo>
                      <a:pt x="1737" y="0"/>
                    </a:lnTo>
                    <a:lnTo>
                      <a:pt x="1737" y="56"/>
                    </a:lnTo>
                    <a:lnTo>
                      <a:pt x="0" y="56"/>
                    </a:lnTo>
                    <a:lnTo>
                      <a:pt x="0" y="0"/>
                    </a:lnTo>
                    <a:close/>
                    <a:moveTo>
                      <a:pt x="1737" y="1890"/>
                    </a:moveTo>
                    <a:lnTo>
                      <a:pt x="0" y="1890"/>
                    </a:lnTo>
                    <a:lnTo>
                      <a:pt x="0" y="1835"/>
                    </a:lnTo>
                    <a:lnTo>
                      <a:pt x="1737" y="1835"/>
                    </a:lnTo>
                    <a:lnTo>
                      <a:pt x="1737" y="1890"/>
                    </a:lnTo>
                    <a:close/>
                  </a:path>
                </a:pathLst>
              </a:custGeom>
              <a:solidFill>
                <a:srgbClr val="64846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29" name="Freeform 957"/>
              <p:cNvSpPr>
                <a:spLocks/>
              </p:cNvSpPr>
              <p:nvPr/>
            </p:nvSpPr>
            <p:spPr bwMode="auto">
              <a:xfrm>
                <a:off x="3534" y="1576"/>
                <a:ext cx="434" cy="459"/>
              </a:xfrm>
              <a:custGeom>
                <a:avLst/>
                <a:gdLst/>
                <a:ahLst/>
                <a:cxnLst>
                  <a:cxn ang="0">
                    <a:pos x="0" y="0"/>
                  </a:cxn>
                  <a:cxn ang="0">
                    <a:pos x="1737" y="0"/>
                  </a:cxn>
                  <a:cxn ang="0">
                    <a:pos x="1737" y="1835"/>
                  </a:cxn>
                  <a:cxn ang="0">
                    <a:pos x="0" y="1835"/>
                  </a:cxn>
                  <a:cxn ang="0">
                    <a:pos x="0" y="50"/>
                  </a:cxn>
                  <a:cxn ang="0">
                    <a:pos x="7" y="56"/>
                  </a:cxn>
                  <a:cxn ang="0">
                    <a:pos x="1731" y="56"/>
                  </a:cxn>
                  <a:cxn ang="0">
                    <a:pos x="1731" y="1780"/>
                  </a:cxn>
                  <a:cxn ang="0">
                    <a:pos x="7" y="1780"/>
                  </a:cxn>
                  <a:cxn ang="0">
                    <a:pos x="7" y="56"/>
                  </a:cxn>
                  <a:cxn ang="0">
                    <a:pos x="0" y="50"/>
                  </a:cxn>
                  <a:cxn ang="0">
                    <a:pos x="0" y="0"/>
                  </a:cxn>
                </a:cxnLst>
                <a:rect l="0" t="0" r="r" b="b"/>
                <a:pathLst>
                  <a:path w="1737" h="1835">
                    <a:moveTo>
                      <a:pt x="0" y="0"/>
                    </a:moveTo>
                    <a:lnTo>
                      <a:pt x="1737" y="0"/>
                    </a:lnTo>
                    <a:lnTo>
                      <a:pt x="1737" y="1835"/>
                    </a:lnTo>
                    <a:lnTo>
                      <a:pt x="0" y="1835"/>
                    </a:lnTo>
                    <a:lnTo>
                      <a:pt x="0" y="50"/>
                    </a:lnTo>
                    <a:lnTo>
                      <a:pt x="7" y="56"/>
                    </a:lnTo>
                    <a:lnTo>
                      <a:pt x="1731" y="56"/>
                    </a:lnTo>
                    <a:lnTo>
                      <a:pt x="1731" y="1780"/>
                    </a:lnTo>
                    <a:lnTo>
                      <a:pt x="7" y="1780"/>
                    </a:lnTo>
                    <a:lnTo>
                      <a:pt x="7" y="56"/>
                    </a:lnTo>
                    <a:lnTo>
                      <a:pt x="0" y="50"/>
                    </a:lnTo>
                    <a:lnTo>
                      <a:pt x="0" y="0"/>
                    </a:lnTo>
                    <a:close/>
                  </a:path>
                </a:pathLst>
              </a:custGeom>
              <a:solidFill>
                <a:srgbClr val="62816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30" name="Freeform 958"/>
              <p:cNvSpPr>
                <a:spLocks/>
              </p:cNvSpPr>
              <p:nvPr/>
            </p:nvSpPr>
            <p:spPr bwMode="auto">
              <a:xfrm>
                <a:off x="3534" y="1583"/>
                <a:ext cx="434" cy="445"/>
              </a:xfrm>
              <a:custGeom>
                <a:avLst/>
                <a:gdLst/>
                <a:ahLst/>
                <a:cxnLst>
                  <a:cxn ang="0">
                    <a:pos x="0" y="0"/>
                  </a:cxn>
                  <a:cxn ang="0">
                    <a:pos x="1737" y="0"/>
                  </a:cxn>
                  <a:cxn ang="0">
                    <a:pos x="1737" y="1779"/>
                  </a:cxn>
                  <a:cxn ang="0">
                    <a:pos x="0" y="1779"/>
                  </a:cxn>
                  <a:cxn ang="0">
                    <a:pos x="0" y="21"/>
                  </a:cxn>
                  <a:cxn ang="0">
                    <a:pos x="36" y="55"/>
                  </a:cxn>
                  <a:cxn ang="0">
                    <a:pos x="1703" y="55"/>
                  </a:cxn>
                  <a:cxn ang="0">
                    <a:pos x="1703" y="1722"/>
                  </a:cxn>
                  <a:cxn ang="0">
                    <a:pos x="36" y="1722"/>
                  </a:cxn>
                  <a:cxn ang="0">
                    <a:pos x="36" y="55"/>
                  </a:cxn>
                  <a:cxn ang="0">
                    <a:pos x="0" y="21"/>
                  </a:cxn>
                  <a:cxn ang="0">
                    <a:pos x="0" y="0"/>
                  </a:cxn>
                </a:cxnLst>
                <a:rect l="0" t="0" r="r" b="b"/>
                <a:pathLst>
                  <a:path w="1737" h="1779">
                    <a:moveTo>
                      <a:pt x="0" y="0"/>
                    </a:moveTo>
                    <a:lnTo>
                      <a:pt x="1737" y="0"/>
                    </a:lnTo>
                    <a:lnTo>
                      <a:pt x="1737" y="1779"/>
                    </a:lnTo>
                    <a:lnTo>
                      <a:pt x="0" y="1779"/>
                    </a:lnTo>
                    <a:lnTo>
                      <a:pt x="0" y="21"/>
                    </a:lnTo>
                    <a:lnTo>
                      <a:pt x="36" y="55"/>
                    </a:lnTo>
                    <a:lnTo>
                      <a:pt x="1703" y="55"/>
                    </a:lnTo>
                    <a:lnTo>
                      <a:pt x="1703" y="1722"/>
                    </a:lnTo>
                    <a:lnTo>
                      <a:pt x="36" y="1722"/>
                    </a:lnTo>
                    <a:lnTo>
                      <a:pt x="36" y="55"/>
                    </a:lnTo>
                    <a:lnTo>
                      <a:pt x="0" y="21"/>
                    </a:lnTo>
                    <a:lnTo>
                      <a:pt x="0" y="0"/>
                    </a:lnTo>
                    <a:close/>
                  </a:path>
                </a:pathLst>
              </a:custGeom>
              <a:solidFill>
                <a:srgbClr val="607E6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31" name="Freeform 959"/>
              <p:cNvSpPr>
                <a:spLocks/>
              </p:cNvSpPr>
              <p:nvPr/>
            </p:nvSpPr>
            <p:spPr bwMode="auto">
              <a:xfrm>
                <a:off x="3535" y="1590"/>
                <a:ext cx="431" cy="431"/>
              </a:xfrm>
              <a:custGeom>
                <a:avLst/>
                <a:gdLst/>
                <a:ahLst/>
                <a:cxnLst>
                  <a:cxn ang="0">
                    <a:pos x="0" y="0"/>
                  </a:cxn>
                  <a:cxn ang="0">
                    <a:pos x="1724" y="0"/>
                  </a:cxn>
                  <a:cxn ang="0">
                    <a:pos x="1724" y="1724"/>
                  </a:cxn>
                  <a:cxn ang="0">
                    <a:pos x="0" y="1724"/>
                  </a:cxn>
                  <a:cxn ang="0">
                    <a:pos x="0" y="0"/>
                  </a:cxn>
                  <a:cxn ang="0">
                    <a:pos x="56" y="55"/>
                  </a:cxn>
                  <a:cxn ang="0">
                    <a:pos x="1667" y="55"/>
                  </a:cxn>
                  <a:cxn ang="0">
                    <a:pos x="1667" y="1668"/>
                  </a:cxn>
                  <a:cxn ang="0">
                    <a:pos x="56" y="1668"/>
                  </a:cxn>
                  <a:cxn ang="0">
                    <a:pos x="56" y="55"/>
                  </a:cxn>
                  <a:cxn ang="0">
                    <a:pos x="0" y="0"/>
                  </a:cxn>
                </a:cxnLst>
                <a:rect l="0" t="0" r="r" b="b"/>
                <a:pathLst>
                  <a:path w="1724" h="1724">
                    <a:moveTo>
                      <a:pt x="0" y="0"/>
                    </a:moveTo>
                    <a:lnTo>
                      <a:pt x="1724" y="0"/>
                    </a:lnTo>
                    <a:lnTo>
                      <a:pt x="1724" y="1724"/>
                    </a:lnTo>
                    <a:lnTo>
                      <a:pt x="0" y="1724"/>
                    </a:lnTo>
                    <a:lnTo>
                      <a:pt x="0" y="0"/>
                    </a:lnTo>
                    <a:lnTo>
                      <a:pt x="56" y="55"/>
                    </a:lnTo>
                    <a:lnTo>
                      <a:pt x="1667" y="55"/>
                    </a:lnTo>
                    <a:lnTo>
                      <a:pt x="1667" y="1668"/>
                    </a:lnTo>
                    <a:lnTo>
                      <a:pt x="56" y="1668"/>
                    </a:lnTo>
                    <a:lnTo>
                      <a:pt x="56" y="55"/>
                    </a:lnTo>
                    <a:lnTo>
                      <a:pt x="0" y="0"/>
                    </a:lnTo>
                    <a:close/>
                  </a:path>
                </a:pathLst>
              </a:custGeom>
              <a:solidFill>
                <a:srgbClr val="5E7B6A"/>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32" name="Freeform 960"/>
              <p:cNvSpPr>
                <a:spLocks/>
              </p:cNvSpPr>
              <p:nvPr/>
            </p:nvSpPr>
            <p:spPr bwMode="auto">
              <a:xfrm>
                <a:off x="3543" y="1597"/>
                <a:ext cx="417" cy="417"/>
              </a:xfrm>
              <a:custGeom>
                <a:avLst/>
                <a:gdLst/>
                <a:ahLst/>
                <a:cxnLst>
                  <a:cxn ang="0">
                    <a:pos x="0" y="0"/>
                  </a:cxn>
                  <a:cxn ang="0">
                    <a:pos x="1667" y="0"/>
                  </a:cxn>
                  <a:cxn ang="0">
                    <a:pos x="1667" y="1667"/>
                  </a:cxn>
                  <a:cxn ang="0">
                    <a:pos x="0" y="1667"/>
                  </a:cxn>
                  <a:cxn ang="0">
                    <a:pos x="0" y="0"/>
                  </a:cxn>
                  <a:cxn ang="0">
                    <a:pos x="54" y="56"/>
                  </a:cxn>
                  <a:cxn ang="0">
                    <a:pos x="1611" y="56"/>
                  </a:cxn>
                  <a:cxn ang="0">
                    <a:pos x="1611" y="1612"/>
                  </a:cxn>
                  <a:cxn ang="0">
                    <a:pos x="54" y="1612"/>
                  </a:cxn>
                  <a:cxn ang="0">
                    <a:pos x="54" y="56"/>
                  </a:cxn>
                  <a:cxn ang="0">
                    <a:pos x="0" y="0"/>
                  </a:cxn>
                </a:cxnLst>
                <a:rect l="0" t="0" r="r" b="b"/>
                <a:pathLst>
                  <a:path w="1667" h="1667">
                    <a:moveTo>
                      <a:pt x="0" y="0"/>
                    </a:moveTo>
                    <a:lnTo>
                      <a:pt x="1667" y="0"/>
                    </a:lnTo>
                    <a:lnTo>
                      <a:pt x="1667" y="1667"/>
                    </a:lnTo>
                    <a:lnTo>
                      <a:pt x="0" y="1667"/>
                    </a:lnTo>
                    <a:lnTo>
                      <a:pt x="0" y="0"/>
                    </a:lnTo>
                    <a:lnTo>
                      <a:pt x="54" y="56"/>
                    </a:lnTo>
                    <a:lnTo>
                      <a:pt x="1611" y="56"/>
                    </a:lnTo>
                    <a:lnTo>
                      <a:pt x="1611" y="1612"/>
                    </a:lnTo>
                    <a:lnTo>
                      <a:pt x="54" y="1612"/>
                    </a:lnTo>
                    <a:lnTo>
                      <a:pt x="54" y="56"/>
                    </a:lnTo>
                    <a:lnTo>
                      <a:pt x="0" y="0"/>
                    </a:lnTo>
                    <a:close/>
                  </a:path>
                </a:pathLst>
              </a:custGeom>
              <a:solidFill>
                <a:srgbClr val="5C776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33" name="Freeform 961"/>
              <p:cNvSpPr>
                <a:spLocks/>
              </p:cNvSpPr>
              <p:nvPr/>
            </p:nvSpPr>
            <p:spPr bwMode="auto">
              <a:xfrm>
                <a:off x="3549" y="1604"/>
                <a:ext cx="403" cy="403"/>
              </a:xfrm>
              <a:custGeom>
                <a:avLst/>
                <a:gdLst/>
                <a:ahLst/>
                <a:cxnLst>
                  <a:cxn ang="0">
                    <a:pos x="0" y="0"/>
                  </a:cxn>
                  <a:cxn ang="0">
                    <a:pos x="1611" y="0"/>
                  </a:cxn>
                  <a:cxn ang="0">
                    <a:pos x="1611" y="1613"/>
                  </a:cxn>
                  <a:cxn ang="0">
                    <a:pos x="0" y="1613"/>
                  </a:cxn>
                  <a:cxn ang="0">
                    <a:pos x="0" y="0"/>
                  </a:cxn>
                  <a:cxn ang="0">
                    <a:pos x="55" y="57"/>
                  </a:cxn>
                  <a:cxn ang="0">
                    <a:pos x="1557" y="57"/>
                  </a:cxn>
                  <a:cxn ang="0">
                    <a:pos x="1557" y="1558"/>
                  </a:cxn>
                  <a:cxn ang="0">
                    <a:pos x="55" y="1558"/>
                  </a:cxn>
                  <a:cxn ang="0">
                    <a:pos x="55" y="57"/>
                  </a:cxn>
                  <a:cxn ang="0">
                    <a:pos x="0" y="0"/>
                  </a:cxn>
                </a:cxnLst>
                <a:rect l="0" t="0" r="r" b="b"/>
                <a:pathLst>
                  <a:path w="1611" h="1613">
                    <a:moveTo>
                      <a:pt x="0" y="0"/>
                    </a:moveTo>
                    <a:lnTo>
                      <a:pt x="1611" y="0"/>
                    </a:lnTo>
                    <a:lnTo>
                      <a:pt x="1611" y="1613"/>
                    </a:lnTo>
                    <a:lnTo>
                      <a:pt x="0" y="1613"/>
                    </a:lnTo>
                    <a:lnTo>
                      <a:pt x="0" y="0"/>
                    </a:lnTo>
                    <a:lnTo>
                      <a:pt x="55" y="57"/>
                    </a:lnTo>
                    <a:lnTo>
                      <a:pt x="1557" y="57"/>
                    </a:lnTo>
                    <a:lnTo>
                      <a:pt x="1557" y="1558"/>
                    </a:lnTo>
                    <a:lnTo>
                      <a:pt x="55" y="1558"/>
                    </a:lnTo>
                    <a:lnTo>
                      <a:pt x="55" y="57"/>
                    </a:lnTo>
                    <a:lnTo>
                      <a:pt x="0" y="0"/>
                    </a:lnTo>
                    <a:close/>
                  </a:path>
                </a:pathLst>
              </a:custGeom>
              <a:solidFill>
                <a:srgbClr val="5B746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34" name="Freeform 962"/>
              <p:cNvSpPr>
                <a:spLocks/>
              </p:cNvSpPr>
              <p:nvPr/>
            </p:nvSpPr>
            <p:spPr bwMode="auto">
              <a:xfrm>
                <a:off x="3556" y="1611"/>
                <a:ext cx="389" cy="389"/>
              </a:xfrm>
              <a:custGeom>
                <a:avLst/>
                <a:gdLst/>
                <a:ahLst/>
                <a:cxnLst>
                  <a:cxn ang="0">
                    <a:pos x="0" y="0"/>
                  </a:cxn>
                  <a:cxn ang="0">
                    <a:pos x="1557" y="0"/>
                  </a:cxn>
                  <a:cxn ang="0">
                    <a:pos x="1557" y="1556"/>
                  </a:cxn>
                  <a:cxn ang="0">
                    <a:pos x="0" y="1556"/>
                  </a:cxn>
                  <a:cxn ang="0">
                    <a:pos x="0" y="0"/>
                  </a:cxn>
                  <a:cxn ang="0">
                    <a:pos x="57" y="55"/>
                  </a:cxn>
                  <a:cxn ang="0">
                    <a:pos x="1502" y="55"/>
                  </a:cxn>
                  <a:cxn ang="0">
                    <a:pos x="1502" y="1500"/>
                  </a:cxn>
                  <a:cxn ang="0">
                    <a:pos x="57" y="1500"/>
                  </a:cxn>
                  <a:cxn ang="0">
                    <a:pos x="57" y="55"/>
                  </a:cxn>
                  <a:cxn ang="0">
                    <a:pos x="0" y="0"/>
                  </a:cxn>
                </a:cxnLst>
                <a:rect l="0" t="0" r="r" b="b"/>
                <a:pathLst>
                  <a:path w="1557" h="1556">
                    <a:moveTo>
                      <a:pt x="0" y="0"/>
                    </a:moveTo>
                    <a:lnTo>
                      <a:pt x="1557" y="0"/>
                    </a:lnTo>
                    <a:lnTo>
                      <a:pt x="1557" y="1556"/>
                    </a:lnTo>
                    <a:lnTo>
                      <a:pt x="0" y="1556"/>
                    </a:lnTo>
                    <a:lnTo>
                      <a:pt x="0" y="0"/>
                    </a:lnTo>
                    <a:lnTo>
                      <a:pt x="57" y="55"/>
                    </a:lnTo>
                    <a:lnTo>
                      <a:pt x="1502" y="55"/>
                    </a:lnTo>
                    <a:lnTo>
                      <a:pt x="1502" y="1500"/>
                    </a:lnTo>
                    <a:lnTo>
                      <a:pt x="57" y="1500"/>
                    </a:lnTo>
                    <a:lnTo>
                      <a:pt x="57" y="55"/>
                    </a:lnTo>
                    <a:lnTo>
                      <a:pt x="0" y="0"/>
                    </a:lnTo>
                    <a:close/>
                  </a:path>
                </a:pathLst>
              </a:custGeom>
              <a:solidFill>
                <a:srgbClr val="59716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35" name="Freeform 963"/>
              <p:cNvSpPr>
                <a:spLocks/>
              </p:cNvSpPr>
              <p:nvPr/>
            </p:nvSpPr>
            <p:spPr bwMode="auto">
              <a:xfrm>
                <a:off x="3563" y="1618"/>
                <a:ext cx="376" cy="375"/>
              </a:xfrm>
              <a:custGeom>
                <a:avLst/>
                <a:gdLst/>
                <a:ahLst/>
                <a:cxnLst>
                  <a:cxn ang="0">
                    <a:pos x="0" y="0"/>
                  </a:cxn>
                  <a:cxn ang="0">
                    <a:pos x="1502" y="0"/>
                  </a:cxn>
                  <a:cxn ang="0">
                    <a:pos x="1502" y="1501"/>
                  </a:cxn>
                  <a:cxn ang="0">
                    <a:pos x="0" y="1501"/>
                  </a:cxn>
                  <a:cxn ang="0">
                    <a:pos x="0" y="0"/>
                  </a:cxn>
                  <a:cxn ang="0">
                    <a:pos x="56" y="55"/>
                  </a:cxn>
                  <a:cxn ang="0">
                    <a:pos x="1445" y="55"/>
                  </a:cxn>
                  <a:cxn ang="0">
                    <a:pos x="1445" y="1445"/>
                  </a:cxn>
                  <a:cxn ang="0">
                    <a:pos x="56" y="1445"/>
                  </a:cxn>
                  <a:cxn ang="0">
                    <a:pos x="56" y="55"/>
                  </a:cxn>
                  <a:cxn ang="0">
                    <a:pos x="0" y="0"/>
                  </a:cxn>
                </a:cxnLst>
                <a:rect l="0" t="0" r="r" b="b"/>
                <a:pathLst>
                  <a:path w="1502" h="1501">
                    <a:moveTo>
                      <a:pt x="0" y="0"/>
                    </a:moveTo>
                    <a:lnTo>
                      <a:pt x="1502" y="0"/>
                    </a:lnTo>
                    <a:lnTo>
                      <a:pt x="1502" y="1501"/>
                    </a:lnTo>
                    <a:lnTo>
                      <a:pt x="0" y="1501"/>
                    </a:lnTo>
                    <a:lnTo>
                      <a:pt x="0" y="0"/>
                    </a:lnTo>
                    <a:lnTo>
                      <a:pt x="56" y="55"/>
                    </a:lnTo>
                    <a:lnTo>
                      <a:pt x="1445" y="55"/>
                    </a:lnTo>
                    <a:lnTo>
                      <a:pt x="1445" y="1445"/>
                    </a:lnTo>
                    <a:lnTo>
                      <a:pt x="56" y="1445"/>
                    </a:lnTo>
                    <a:lnTo>
                      <a:pt x="56" y="55"/>
                    </a:lnTo>
                    <a:lnTo>
                      <a:pt x="0" y="0"/>
                    </a:lnTo>
                    <a:close/>
                  </a:path>
                </a:pathLst>
              </a:custGeom>
              <a:solidFill>
                <a:srgbClr val="576E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36" name="Freeform 964"/>
              <p:cNvSpPr>
                <a:spLocks/>
              </p:cNvSpPr>
              <p:nvPr/>
            </p:nvSpPr>
            <p:spPr bwMode="auto">
              <a:xfrm>
                <a:off x="3570" y="1625"/>
                <a:ext cx="362" cy="361"/>
              </a:xfrm>
              <a:custGeom>
                <a:avLst/>
                <a:gdLst/>
                <a:ahLst/>
                <a:cxnLst>
                  <a:cxn ang="0">
                    <a:pos x="0" y="0"/>
                  </a:cxn>
                  <a:cxn ang="0">
                    <a:pos x="1445" y="0"/>
                  </a:cxn>
                  <a:cxn ang="0">
                    <a:pos x="1445" y="1445"/>
                  </a:cxn>
                  <a:cxn ang="0">
                    <a:pos x="0" y="1445"/>
                  </a:cxn>
                  <a:cxn ang="0">
                    <a:pos x="0" y="0"/>
                  </a:cxn>
                  <a:cxn ang="0">
                    <a:pos x="55" y="56"/>
                  </a:cxn>
                  <a:cxn ang="0">
                    <a:pos x="1389" y="56"/>
                  </a:cxn>
                  <a:cxn ang="0">
                    <a:pos x="1389" y="1390"/>
                  </a:cxn>
                  <a:cxn ang="0">
                    <a:pos x="55" y="1390"/>
                  </a:cxn>
                  <a:cxn ang="0">
                    <a:pos x="55" y="56"/>
                  </a:cxn>
                  <a:cxn ang="0">
                    <a:pos x="0" y="0"/>
                  </a:cxn>
                </a:cxnLst>
                <a:rect l="0" t="0" r="r" b="b"/>
                <a:pathLst>
                  <a:path w="1445" h="1445">
                    <a:moveTo>
                      <a:pt x="0" y="0"/>
                    </a:moveTo>
                    <a:lnTo>
                      <a:pt x="1445" y="0"/>
                    </a:lnTo>
                    <a:lnTo>
                      <a:pt x="1445" y="1445"/>
                    </a:lnTo>
                    <a:lnTo>
                      <a:pt x="0" y="1445"/>
                    </a:lnTo>
                    <a:lnTo>
                      <a:pt x="0" y="0"/>
                    </a:lnTo>
                    <a:lnTo>
                      <a:pt x="55" y="56"/>
                    </a:lnTo>
                    <a:lnTo>
                      <a:pt x="1389" y="56"/>
                    </a:lnTo>
                    <a:lnTo>
                      <a:pt x="1389" y="1390"/>
                    </a:lnTo>
                    <a:lnTo>
                      <a:pt x="55" y="1390"/>
                    </a:lnTo>
                    <a:lnTo>
                      <a:pt x="55" y="56"/>
                    </a:lnTo>
                    <a:lnTo>
                      <a:pt x="0" y="0"/>
                    </a:lnTo>
                    <a:close/>
                  </a:path>
                </a:pathLst>
              </a:custGeom>
              <a:solidFill>
                <a:srgbClr val="566B7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37" name="Freeform 965"/>
              <p:cNvSpPr>
                <a:spLocks/>
              </p:cNvSpPr>
              <p:nvPr/>
            </p:nvSpPr>
            <p:spPr bwMode="auto">
              <a:xfrm>
                <a:off x="3577" y="1632"/>
                <a:ext cx="348" cy="347"/>
              </a:xfrm>
              <a:custGeom>
                <a:avLst/>
                <a:gdLst/>
                <a:ahLst/>
                <a:cxnLst>
                  <a:cxn ang="0">
                    <a:pos x="0" y="0"/>
                  </a:cxn>
                  <a:cxn ang="0">
                    <a:pos x="1389" y="0"/>
                  </a:cxn>
                  <a:cxn ang="0">
                    <a:pos x="1389" y="1390"/>
                  </a:cxn>
                  <a:cxn ang="0">
                    <a:pos x="0" y="1390"/>
                  </a:cxn>
                  <a:cxn ang="0">
                    <a:pos x="0" y="0"/>
                  </a:cxn>
                  <a:cxn ang="0">
                    <a:pos x="55" y="56"/>
                  </a:cxn>
                  <a:cxn ang="0">
                    <a:pos x="1334" y="56"/>
                  </a:cxn>
                  <a:cxn ang="0">
                    <a:pos x="1334" y="1335"/>
                  </a:cxn>
                  <a:cxn ang="0">
                    <a:pos x="55" y="1335"/>
                  </a:cxn>
                  <a:cxn ang="0">
                    <a:pos x="55" y="56"/>
                  </a:cxn>
                  <a:cxn ang="0">
                    <a:pos x="0" y="0"/>
                  </a:cxn>
                </a:cxnLst>
                <a:rect l="0" t="0" r="r" b="b"/>
                <a:pathLst>
                  <a:path w="1389" h="1390">
                    <a:moveTo>
                      <a:pt x="0" y="0"/>
                    </a:moveTo>
                    <a:lnTo>
                      <a:pt x="1389" y="0"/>
                    </a:lnTo>
                    <a:lnTo>
                      <a:pt x="1389" y="1390"/>
                    </a:lnTo>
                    <a:lnTo>
                      <a:pt x="0" y="1390"/>
                    </a:lnTo>
                    <a:lnTo>
                      <a:pt x="0" y="0"/>
                    </a:lnTo>
                    <a:lnTo>
                      <a:pt x="55" y="56"/>
                    </a:lnTo>
                    <a:lnTo>
                      <a:pt x="1334" y="56"/>
                    </a:lnTo>
                    <a:lnTo>
                      <a:pt x="1334" y="1335"/>
                    </a:lnTo>
                    <a:lnTo>
                      <a:pt x="55" y="1335"/>
                    </a:lnTo>
                    <a:lnTo>
                      <a:pt x="55" y="56"/>
                    </a:lnTo>
                    <a:lnTo>
                      <a:pt x="0" y="0"/>
                    </a:lnTo>
                    <a:close/>
                  </a:path>
                </a:pathLst>
              </a:custGeom>
              <a:solidFill>
                <a:srgbClr val="5468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38" name="Freeform 966"/>
              <p:cNvSpPr>
                <a:spLocks/>
              </p:cNvSpPr>
              <p:nvPr/>
            </p:nvSpPr>
            <p:spPr bwMode="auto">
              <a:xfrm>
                <a:off x="3584" y="1639"/>
                <a:ext cx="334" cy="333"/>
              </a:xfrm>
              <a:custGeom>
                <a:avLst/>
                <a:gdLst/>
                <a:ahLst/>
                <a:cxnLst>
                  <a:cxn ang="0">
                    <a:pos x="0" y="0"/>
                  </a:cxn>
                  <a:cxn ang="0">
                    <a:pos x="1334" y="0"/>
                  </a:cxn>
                  <a:cxn ang="0">
                    <a:pos x="1334" y="1334"/>
                  </a:cxn>
                  <a:cxn ang="0">
                    <a:pos x="0" y="1334"/>
                  </a:cxn>
                  <a:cxn ang="0">
                    <a:pos x="0" y="0"/>
                  </a:cxn>
                  <a:cxn ang="0">
                    <a:pos x="56" y="55"/>
                  </a:cxn>
                  <a:cxn ang="0">
                    <a:pos x="1279" y="55"/>
                  </a:cxn>
                  <a:cxn ang="0">
                    <a:pos x="1279" y="1278"/>
                  </a:cxn>
                  <a:cxn ang="0">
                    <a:pos x="56" y="1278"/>
                  </a:cxn>
                  <a:cxn ang="0">
                    <a:pos x="56" y="55"/>
                  </a:cxn>
                  <a:cxn ang="0">
                    <a:pos x="0" y="0"/>
                  </a:cxn>
                </a:cxnLst>
                <a:rect l="0" t="0" r="r" b="b"/>
                <a:pathLst>
                  <a:path w="1334" h="1334">
                    <a:moveTo>
                      <a:pt x="0" y="0"/>
                    </a:moveTo>
                    <a:lnTo>
                      <a:pt x="1334" y="0"/>
                    </a:lnTo>
                    <a:lnTo>
                      <a:pt x="1334" y="1334"/>
                    </a:lnTo>
                    <a:lnTo>
                      <a:pt x="0" y="1334"/>
                    </a:lnTo>
                    <a:lnTo>
                      <a:pt x="0" y="0"/>
                    </a:lnTo>
                    <a:lnTo>
                      <a:pt x="56" y="55"/>
                    </a:lnTo>
                    <a:lnTo>
                      <a:pt x="1279" y="55"/>
                    </a:lnTo>
                    <a:lnTo>
                      <a:pt x="1279" y="1278"/>
                    </a:lnTo>
                    <a:lnTo>
                      <a:pt x="56" y="1278"/>
                    </a:lnTo>
                    <a:lnTo>
                      <a:pt x="56" y="55"/>
                    </a:lnTo>
                    <a:lnTo>
                      <a:pt x="0" y="0"/>
                    </a:lnTo>
                    <a:close/>
                  </a:path>
                </a:pathLst>
              </a:custGeom>
              <a:solidFill>
                <a:srgbClr val="5265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39" name="Freeform 967"/>
              <p:cNvSpPr>
                <a:spLocks/>
              </p:cNvSpPr>
              <p:nvPr/>
            </p:nvSpPr>
            <p:spPr bwMode="auto">
              <a:xfrm>
                <a:off x="3591" y="1646"/>
                <a:ext cx="320" cy="319"/>
              </a:xfrm>
              <a:custGeom>
                <a:avLst/>
                <a:gdLst/>
                <a:ahLst/>
                <a:cxnLst>
                  <a:cxn ang="0">
                    <a:pos x="0" y="0"/>
                  </a:cxn>
                  <a:cxn ang="0">
                    <a:pos x="1279" y="0"/>
                  </a:cxn>
                  <a:cxn ang="0">
                    <a:pos x="1279" y="1279"/>
                  </a:cxn>
                  <a:cxn ang="0">
                    <a:pos x="0" y="1279"/>
                  </a:cxn>
                  <a:cxn ang="0">
                    <a:pos x="0" y="0"/>
                  </a:cxn>
                  <a:cxn ang="0">
                    <a:pos x="56" y="55"/>
                  </a:cxn>
                  <a:cxn ang="0">
                    <a:pos x="1223" y="55"/>
                  </a:cxn>
                  <a:cxn ang="0">
                    <a:pos x="1223" y="1223"/>
                  </a:cxn>
                  <a:cxn ang="0">
                    <a:pos x="56" y="1223"/>
                  </a:cxn>
                  <a:cxn ang="0">
                    <a:pos x="56" y="55"/>
                  </a:cxn>
                  <a:cxn ang="0">
                    <a:pos x="0" y="0"/>
                  </a:cxn>
                </a:cxnLst>
                <a:rect l="0" t="0" r="r" b="b"/>
                <a:pathLst>
                  <a:path w="1279" h="1279">
                    <a:moveTo>
                      <a:pt x="0" y="0"/>
                    </a:moveTo>
                    <a:lnTo>
                      <a:pt x="1279" y="0"/>
                    </a:lnTo>
                    <a:lnTo>
                      <a:pt x="1279" y="1279"/>
                    </a:lnTo>
                    <a:lnTo>
                      <a:pt x="0" y="1279"/>
                    </a:lnTo>
                    <a:lnTo>
                      <a:pt x="0" y="0"/>
                    </a:lnTo>
                    <a:lnTo>
                      <a:pt x="56" y="55"/>
                    </a:lnTo>
                    <a:lnTo>
                      <a:pt x="1223" y="55"/>
                    </a:lnTo>
                    <a:lnTo>
                      <a:pt x="1223" y="1223"/>
                    </a:lnTo>
                    <a:lnTo>
                      <a:pt x="56" y="1223"/>
                    </a:lnTo>
                    <a:lnTo>
                      <a:pt x="56" y="55"/>
                    </a:lnTo>
                    <a:lnTo>
                      <a:pt x="0" y="0"/>
                    </a:lnTo>
                    <a:close/>
                  </a:path>
                </a:pathLst>
              </a:custGeom>
              <a:solidFill>
                <a:srgbClr val="5062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40" name="Freeform 968"/>
              <p:cNvSpPr>
                <a:spLocks/>
              </p:cNvSpPr>
              <p:nvPr/>
            </p:nvSpPr>
            <p:spPr bwMode="auto">
              <a:xfrm>
                <a:off x="3598" y="1653"/>
                <a:ext cx="306" cy="305"/>
              </a:xfrm>
              <a:custGeom>
                <a:avLst/>
                <a:gdLst/>
                <a:ahLst/>
                <a:cxnLst>
                  <a:cxn ang="0">
                    <a:pos x="0" y="0"/>
                  </a:cxn>
                  <a:cxn ang="0">
                    <a:pos x="1223" y="0"/>
                  </a:cxn>
                  <a:cxn ang="0">
                    <a:pos x="1223" y="1223"/>
                  </a:cxn>
                  <a:cxn ang="0">
                    <a:pos x="0" y="1223"/>
                  </a:cxn>
                  <a:cxn ang="0">
                    <a:pos x="0" y="0"/>
                  </a:cxn>
                  <a:cxn ang="0">
                    <a:pos x="55" y="56"/>
                  </a:cxn>
                  <a:cxn ang="0">
                    <a:pos x="1167" y="56"/>
                  </a:cxn>
                  <a:cxn ang="0">
                    <a:pos x="1167" y="1168"/>
                  </a:cxn>
                  <a:cxn ang="0">
                    <a:pos x="55" y="1168"/>
                  </a:cxn>
                  <a:cxn ang="0">
                    <a:pos x="55" y="56"/>
                  </a:cxn>
                  <a:cxn ang="0">
                    <a:pos x="0" y="0"/>
                  </a:cxn>
                </a:cxnLst>
                <a:rect l="0" t="0" r="r" b="b"/>
                <a:pathLst>
                  <a:path w="1223" h="1223">
                    <a:moveTo>
                      <a:pt x="0" y="0"/>
                    </a:moveTo>
                    <a:lnTo>
                      <a:pt x="1223" y="0"/>
                    </a:lnTo>
                    <a:lnTo>
                      <a:pt x="1223" y="1223"/>
                    </a:lnTo>
                    <a:lnTo>
                      <a:pt x="0" y="1223"/>
                    </a:lnTo>
                    <a:lnTo>
                      <a:pt x="0" y="0"/>
                    </a:lnTo>
                    <a:lnTo>
                      <a:pt x="55" y="56"/>
                    </a:lnTo>
                    <a:lnTo>
                      <a:pt x="1167" y="56"/>
                    </a:lnTo>
                    <a:lnTo>
                      <a:pt x="1167" y="1168"/>
                    </a:lnTo>
                    <a:lnTo>
                      <a:pt x="55" y="1168"/>
                    </a:lnTo>
                    <a:lnTo>
                      <a:pt x="55" y="56"/>
                    </a:lnTo>
                    <a:lnTo>
                      <a:pt x="0" y="0"/>
                    </a:lnTo>
                    <a:close/>
                  </a:path>
                </a:pathLst>
              </a:custGeom>
              <a:solidFill>
                <a:srgbClr val="4F60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41" name="Freeform 969"/>
              <p:cNvSpPr>
                <a:spLocks/>
              </p:cNvSpPr>
              <p:nvPr/>
            </p:nvSpPr>
            <p:spPr bwMode="auto">
              <a:xfrm>
                <a:off x="3605" y="1659"/>
                <a:ext cx="292" cy="292"/>
              </a:xfrm>
              <a:custGeom>
                <a:avLst/>
                <a:gdLst/>
                <a:ahLst/>
                <a:cxnLst>
                  <a:cxn ang="0">
                    <a:pos x="0" y="0"/>
                  </a:cxn>
                  <a:cxn ang="0">
                    <a:pos x="1167" y="0"/>
                  </a:cxn>
                  <a:cxn ang="0">
                    <a:pos x="1167" y="1168"/>
                  </a:cxn>
                  <a:cxn ang="0">
                    <a:pos x="0" y="1168"/>
                  </a:cxn>
                  <a:cxn ang="0">
                    <a:pos x="0" y="0"/>
                  </a:cxn>
                  <a:cxn ang="0">
                    <a:pos x="55" y="56"/>
                  </a:cxn>
                  <a:cxn ang="0">
                    <a:pos x="1112" y="56"/>
                  </a:cxn>
                  <a:cxn ang="0">
                    <a:pos x="1112" y="1113"/>
                  </a:cxn>
                  <a:cxn ang="0">
                    <a:pos x="55" y="1113"/>
                  </a:cxn>
                  <a:cxn ang="0">
                    <a:pos x="55" y="56"/>
                  </a:cxn>
                  <a:cxn ang="0">
                    <a:pos x="0" y="0"/>
                  </a:cxn>
                </a:cxnLst>
                <a:rect l="0" t="0" r="r" b="b"/>
                <a:pathLst>
                  <a:path w="1167" h="1168">
                    <a:moveTo>
                      <a:pt x="0" y="0"/>
                    </a:moveTo>
                    <a:lnTo>
                      <a:pt x="1167" y="0"/>
                    </a:lnTo>
                    <a:lnTo>
                      <a:pt x="1167" y="1168"/>
                    </a:lnTo>
                    <a:lnTo>
                      <a:pt x="0" y="1168"/>
                    </a:lnTo>
                    <a:lnTo>
                      <a:pt x="0" y="0"/>
                    </a:lnTo>
                    <a:lnTo>
                      <a:pt x="55" y="56"/>
                    </a:lnTo>
                    <a:lnTo>
                      <a:pt x="1112" y="56"/>
                    </a:lnTo>
                    <a:lnTo>
                      <a:pt x="1112" y="1113"/>
                    </a:lnTo>
                    <a:lnTo>
                      <a:pt x="55" y="1113"/>
                    </a:lnTo>
                    <a:lnTo>
                      <a:pt x="55" y="56"/>
                    </a:lnTo>
                    <a:lnTo>
                      <a:pt x="0" y="0"/>
                    </a:lnTo>
                    <a:close/>
                  </a:path>
                </a:pathLst>
              </a:custGeom>
              <a:solidFill>
                <a:srgbClr val="4D5D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42" name="Freeform 970"/>
              <p:cNvSpPr>
                <a:spLocks/>
              </p:cNvSpPr>
              <p:nvPr/>
            </p:nvSpPr>
            <p:spPr bwMode="auto">
              <a:xfrm>
                <a:off x="3612" y="1667"/>
                <a:ext cx="278" cy="278"/>
              </a:xfrm>
              <a:custGeom>
                <a:avLst/>
                <a:gdLst/>
                <a:ahLst/>
                <a:cxnLst>
                  <a:cxn ang="0">
                    <a:pos x="0" y="0"/>
                  </a:cxn>
                  <a:cxn ang="0">
                    <a:pos x="1112" y="0"/>
                  </a:cxn>
                  <a:cxn ang="0">
                    <a:pos x="1112" y="1112"/>
                  </a:cxn>
                  <a:cxn ang="0">
                    <a:pos x="0" y="1112"/>
                  </a:cxn>
                  <a:cxn ang="0">
                    <a:pos x="0" y="0"/>
                  </a:cxn>
                  <a:cxn ang="0">
                    <a:pos x="56" y="55"/>
                  </a:cxn>
                  <a:cxn ang="0">
                    <a:pos x="1057" y="55"/>
                  </a:cxn>
                  <a:cxn ang="0">
                    <a:pos x="1057" y="1056"/>
                  </a:cxn>
                  <a:cxn ang="0">
                    <a:pos x="56" y="1056"/>
                  </a:cxn>
                  <a:cxn ang="0">
                    <a:pos x="56" y="55"/>
                  </a:cxn>
                  <a:cxn ang="0">
                    <a:pos x="0" y="0"/>
                  </a:cxn>
                </a:cxnLst>
                <a:rect l="0" t="0" r="r" b="b"/>
                <a:pathLst>
                  <a:path w="1112" h="1112">
                    <a:moveTo>
                      <a:pt x="0" y="0"/>
                    </a:moveTo>
                    <a:lnTo>
                      <a:pt x="1112" y="0"/>
                    </a:lnTo>
                    <a:lnTo>
                      <a:pt x="1112" y="1112"/>
                    </a:lnTo>
                    <a:lnTo>
                      <a:pt x="0" y="1112"/>
                    </a:lnTo>
                    <a:lnTo>
                      <a:pt x="0" y="0"/>
                    </a:lnTo>
                    <a:lnTo>
                      <a:pt x="56" y="55"/>
                    </a:lnTo>
                    <a:lnTo>
                      <a:pt x="1057" y="55"/>
                    </a:lnTo>
                    <a:lnTo>
                      <a:pt x="1057" y="1056"/>
                    </a:lnTo>
                    <a:lnTo>
                      <a:pt x="56" y="1056"/>
                    </a:lnTo>
                    <a:lnTo>
                      <a:pt x="56" y="55"/>
                    </a:lnTo>
                    <a:lnTo>
                      <a:pt x="0" y="0"/>
                    </a:lnTo>
                    <a:close/>
                  </a:path>
                </a:pathLst>
              </a:custGeom>
              <a:solidFill>
                <a:srgbClr val="4C5A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43" name="Freeform 971"/>
              <p:cNvSpPr>
                <a:spLocks/>
              </p:cNvSpPr>
              <p:nvPr/>
            </p:nvSpPr>
            <p:spPr bwMode="auto">
              <a:xfrm>
                <a:off x="3619" y="1673"/>
                <a:ext cx="264" cy="265"/>
              </a:xfrm>
              <a:custGeom>
                <a:avLst/>
                <a:gdLst/>
                <a:ahLst/>
                <a:cxnLst>
                  <a:cxn ang="0">
                    <a:pos x="0" y="0"/>
                  </a:cxn>
                  <a:cxn ang="0">
                    <a:pos x="1057" y="0"/>
                  </a:cxn>
                  <a:cxn ang="0">
                    <a:pos x="1057" y="1057"/>
                  </a:cxn>
                  <a:cxn ang="0">
                    <a:pos x="0" y="1057"/>
                  </a:cxn>
                  <a:cxn ang="0">
                    <a:pos x="0" y="0"/>
                  </a:cxn>
                  <a:cxn ang="0">
                    <a:pos x="57" y="55"/>
                  </a:cxn>
                  <a:cxn ang="0">
                    <a:pos x="1001" y="55"/>
                  </a:cxn>
                  <a:cxn ang="0">
                    <a:pos x="1001" y="1000"/>
                  </a:cxn>
                  <a:cxn ang="0">
                    <a:pos x="57" y="1000"/>
                  </a:cxn>
                  <a:cxn ang="0">
                    <a:pos x="57" y="55"/>
                  </a:cxn>
                  <a:cxn ang="0">
                    <a:pos x="0" y="0"/>
                  </a:cxn>
                </a:cxnLst>
                <a:rect l="0" t="0" r="r" b="b"/>
                <a:pathLst>
                  <a:path w="1057" h="1057">
                    <a:moveTo>
                      <a:pt x="0" y="0"/>
                    </a:moveTo>
                    <a:lnTo>
                      <a:pt x="1057" y="0"/>
                    </a:lnTo>
                    <a:lnTo>
                      <a:pt x="1057" y="1057"/>
                    </a:lnTo>
                    <a:lnTo>
                      <a:pt x="0" y="1057"/>
                    </a:lnTo>
                    <a:lnTo>
                      <a:pt x="0" y="0"/>
                    </a:lnTo>
                    <a:lnTo>
                      <a:pt x="57" y="55"/>
                    </a:lnTo>
                    <a:lnTo>
                      <a:pt x="1001" y="55"/>
                    </a:lnTo>
                    <a:lnTo>
                      <a:pt x="1001" y="1000"/>
                    </a:lnTo>
                    <a:lnTo>
                      <a:pt x="57" y="1000"/>
                    </a:lnTo>
                    <a:lnTo>
                      <a:pt x="57" y="55"/>
                    </a:lnTo>
                    <a:lnTo>
                      <a:pt x="0" y="0"/>
                    </a:lnTo>
                    <a:close/>
                  </a:path>
                </a:pathLst>
              </a:custGeom>
              <a:solidFill>
                <a:srgbClr val="4A57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44" name="Freeform 972"/>
              <p:cNvSpPr>
                <a:spLocks/>
              </p:cNvSpPr>
              <p:nvPr/>
            </p:nvSpPr>
            <p:spPr bwMode="auto">
              <a:xfrm>
                <a:off x="3626" y="1680"/>
                <a:ext cx="250" cy="250"/>
              </a:xfrm>
              <a:custGeom>
                <a:avLst/>
                <a:gdLst/>
                <a:ahLst/>
                <a:cxnLst>
                  <a:cxn ang="0">
                    <a:pos x="0" y="0"/>
                  </a:cxn>
                  <a:cxn ang="0">
                    <a:pos x="1001" y="0"/>
                  </a:cxn>
                  <a:cxn ang="0">
                    <a:pos x="1001" y="1001"/>
                  </a:cxn>
                  <a:cxn ang="0">
                    <a:pos x="0" y="1001"/>
                  </a:cxn>
                  <a:cxn ang="0">
                    <a:pos x="0" y="0"/>
                  </a:cxn>
                  <a:cxn ang="0">
                    <a:pos x="55" y="57"/>
                  </a:cxn>
                  <a:cxn ang="0">
                    <a:pos x="944" y="57"/>
                  </a:cxn>
                  <a:cxn ang="0">
                    <a:pos x="944" y="946"/>
                  </a:cxn>
                  <a:cxn ang="0">
                    <a:pos x="55" y="946"/>
                  </a:cxn>
                  <a:cxn ang="0">
                    <a:pos x="55" y="57"/>
                  </a:cxn>
                  <a:cxn ang="0">
                    <a:pos x="0" y="0"/>
                  </a:cxn>
                </a:cxnLst>
                <a:rect l="0" t="0" r="r" b="b"/>
                <a:pathLst>
                  <a:path w="1001" h="1001">
                    <a:moveTo>
                      <a:pt x="0" y="0"/>
                    </a:moveTo>
                    <a:lnTo>
                      <a:pt x="1001" y="0"/>
                    </a:lnTo>
                    <a:lnTo>
                      <a:pt x="1001" y="1001"/>
                    </a:lnTo>
                    <a:lnTo>
                      <a:pt x="0" y="1001"/>
                    </a:lnTo>
                    <a:lnTo>
                      <a:pt x="0" y="0"/>
                    </a:lnTo>
                    <a:lnTo>
                      <a:pt x="55" y="57"/>
                    </a:lnTo>
                    <a:lnTo>
                      <a:pt x="944" y="57"/>
                    </a:lnTo>
                    <a:lnTo>
                      <a:pt x="944" y="946"/>
                    </a:lnTo>
                    <a:lnTo>
                      <a:pt x="55" y="946"/>
                    </a:lnTo>
                    <a:lnTo>
                      <a:pt x="55" y="57"/>
                    </a:lnTo>
                    <a:lnTo>
                      <a:pt x="0" y="0"/>
                    </a:lnTo>
                    <a:close/>
                  </a:path>
                </a:pathLst>
              </a:custGeom>
              <a:solidFill>
                <a:srgbClr val="485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45" name="Freeform 973"/>
              <p:cNvSpPr>
                <a:spLocks/>
              </p:cNvSpPr>
              <p:nvPr/>
            </p:nvSpPr>
            <p:spPr bwMode="auto">
              <a:xfrm>
                <a:off x="3633" y="1687"/>
                <a:ext cx="236" cy="237"/>
              </a:xfrm>
              <a:custGeom>
                <a:avLst/>
                <a:gdLst/>
                <a:ahLst/>
                <a:cxnLst>
                  <a:cxn ang="0">
                    <a:pos x="0" y="0"/>
                  </a:cxn>
                  <a:cxn ang="0">
                    <a:pos x="944" y="0"/>
                  </a:cxn>
                  <a:cxn ang="0">
                    <a:pos x="944" y="945"/>
                  </a:cxn>
                  <a:cxn ang="0">
                    <a:pos x="0" y="945"/>
                  </a:cxn>
                  <a:cxn ang="0">
                    <a:pos x="0" y="0"/>
                  </a:cxn>
                  <a:cxn ang="0">
                    <a:pos x="54" y="56"/>
                  </a:cxn>
                  <a:cxn ang="0">
                    <a:pos x="889" y="56"/>
                  </a:cxn>
                  <a:cxn ang="0">
                    <a:pos x="889" y="891"/>
                  </a:cxn>
                  <a:cxn ang="0">
                    <a:pos x="54" y="891"/>
                  </a:cxn>
                  <a:cxn ang="0">
                    <a:pos x="54" y="56"/>
                  </a:cxn>
                  <a:cxn ang="0">
                    <a:pos x="0" y="0"/>
                  </a:cxn>
                </a:cxnLst>
                <a:rect l="0" t="0" r="r" b="b"/>
                <a:pathLst>
                  <a:path w="944" h="945">
                    <a:moveTo>
                      <a:pt x="0" y="0"/>
                    </a:moveTo>
                    <a:lnTo>
                      <a:pt x="944" y="0"/>
                    </a:lnTo>
                    <a:lnTo>
                      <a:pt x="944" y="945"/>
                    </a:lnTo>
                    <a:lnTo>
                      <a:pt x="0" y="945"/>
                    </a:lnTo>
                    <a:lnTo>
                      <a:pt x="0" y="0"/>
                    </a:lnTo>
                    <a:lnTo>
                      <a:pt x="54" y="56"/>
                    </a:lnTo>
                    <a:lnTo>
                      <a:pt x="889" y="56"/>
                    </a:lnTo>
                    <a:lnTo>
                      <a:pt x="889" y="891"/>
                    </a:lnTo>
                    <a:lnTo>
                      <a:pt x="54" y="891"/>
                    </a:lnTo>
                    <a:lnTo>
                      <a:pt x="54" y="56"/>
                    </a:lnTo>
                    <a:lnTo>
                      <a:pt x="0" y="0"/>
                    </a:lnTo>
                    <a:close/>
                  </a:path>
                </a:pathLst>
              </a:custGeom>
              <a:solidFill>
                <a:srgbClr val="465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46" name="Freeform 974"/>
              <p:cNvSpPr>
                <a:spLocks/>
              </p:cNvSpPr>
              <p:nvPr/>
            </p:nvSpPr>
            <p:spPr bwMode="auto">
              <a:xfrm>
                <a:off x="3640" y="1694"/>
                <a:ext cx="222" cy="223"/>
              </a:xfrm>
              <a:custGeom>
                <a:avLst/>
                <a:gdLst/>
                <a:ahLst/>
                <a:cxnLst>
                  <a:cxn ang="0">
                    <a:pos x="0" y="0"/>
                  </a:cxn>
                  <a:cxn ang="0">
                    <a:pos x="889" y="0"/>
                  </a:cxn>
                  <a:cxn ang="0">
                    <a:pos x="889" y="889"/>
                  </a:cxn>
                  <a:cxn ang="0">
                    <a:pos x="0" y="889"/>
                  </a:cxn>
                  <a:cxn ang="0">
                    <a:pos x="0" y="0"/>
                  </a:cxn>
                  <a:cxn ang="0">
                    <a:pos x="56" y="55"/>
                  </a:cxn>
                  <a:cxn ang="0">
                    <a:pos x="835" y="55"/>
                  </a:cxn>
                  <a:cxn ang="0">
                    <a:pos x="835" y="833"/>
                  </a:cxn>
                  <a:cxn ang="0">
                    <a:pos x="56" y="833"/>
                  </a:cxn>
                  <a:cxn ang="0">
                    <a:pos x="56" y="55"/>
                  </a:cxn>
                  <a:cxn ang="0">
                    <a:pos x="0" y="0"/>
                  </a:cxn>
                </a:cxnLst>
                <a:rect l="0" t="0" r="r" b="b"/>
                <a:pathLst>
                  <a:path w="889" h="889">
                    <a:moveTo>
                      <a:pt x="0" y="0"/>
                    </a:moveTo>
                    <a:lnTo>
                      <a:pt x="889" y="0"/>
                    </a:lnTo>
                    <a:lnTo>
                      <a:pt x="889" y="889"/>
                    </a:lnTo>
                    <a:lnTo>
                      <a:pt x="0" y="889"/>
                    </a:lnTo>
                    <a:lnTo>
                      <a:pt x="0" y="0"/>
                    </a:lnTo>
                    <a:lnTo>
                      <a:pt x="56" y="55"/>
                    </a:lnTo>
                    <a:lnTo>
                      <a:pt x="835" y="55"/>
                    </a:lnTo>
                    <a:lnTo>
                      <a:pt x="835" y="833"/>
                    </a:lnTo>
                    <a:lnTo>
                      <a:pt x="56" y="833"/>
                    </a:lnTo>
                    <a:lnTo>
                      <a:pt x="56" y="55"/>
                    </a:lnTo>
                    <a:lnTo>
                      <a:pt x="0" y="0"/>
                    </a:lnTo>
                    <a:close/>
                  </a:path>
                </a:pathLst>
              </a:custGeom>
              <a:solidFill>
                <a:srgbClr val="454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47" name="Freeform 975"/>
              <p:cNvSpPr>
                <a:spLocks/>
              </p:cNvSpPr>
              <p:nvPr/>
            </p:nvSpPr>
            <p:spPr bwMode="auto">
              <a:xfrm>
                <a:off x="3647" y="1701"/>
                <a:ext cx="208" cy="209"/>
              </a:xfrm>
              <a:custGeom>
                <a:avLst/>
                <a:gdLst/>
                <a:ahLst/>
                <a:cxnLst>
                  <a:cxn ang="0">
                    <a:pos x="0" y="0"/>
                  </a:cxn>
                  <a:cxn ang="0">
                    <a:pos x="835" y="0"/>
                  </a:cxn>
                  <a:cxn ang="0">
                    <a:pos x="835" y="835"/>
                  </a:cxn>
                  <a:cxn ang="0">
                    <a:pos x="0" y="835"/>
                  </a:cxn>
                  <a:cxn ang="0">
                    <a:pos x="0" y="0"/>
                  </a:cxn>
                  <a:cxn ang="0">
                    <a:pos x="57" y="55"/>
                  </a:cxn>
                  <a:cxn ang="0">
                    <a:pos x="779" y="55"/>
                  </a:cxn>
                  <a:cxn ang="0">
                    <a:pos x="779" y="778"/>
                  </a:cxn>
                  <a:cxn ang="0">
                    <a:pos x="57" y="778"/>
                  </a:cxn>
                  <a:cxn ang="0">
                    <a:pos x="57" y="55"/>
                  </a:cxn>
                  <a:cxn ang="0">
                    <a:pos x="0" y="0"/>
                  </a:cxn>
                </a:cxnLst>
                <a:rect l="0" t="0" r="r" b="b"/>
                <a:pathLst>
                  <a:path w="835" h="835">
                    <a:moveTo>
                      <a:pt x="0" y="0"/>
                    </a:moveTo>
                    <a:lnTo>
                      <a:pt x="835" y="0"/>
                    </a:lnTo>
                    <a:lnTo>
                      <a:pt x="835" y="835"/>
                    </a:lnTo>
                    <a:lnTo>
                      <a:pt x="0" y="835"/>
                    </a:lnTo>
                    <a:lnTo>
                      <a:pt x="0" y="0"/>
                    </a:lnTo>
                    <a:lnTo>
                      <a:pt x="57" y="55"/>
                    </a:lnTo>
                    <a:lnTo>
                      <a:pt x="779" y="55"/>
                    </a:lnTo>
                    <a:lnTo>
                      <a:pt x="779" y="778"/>
                    </a:lnTo>
                    <a:lnTo>
                      <a:pt x="57" y="778"/>
                    </a:lnTo>
                    <a:lnTo>
                      <a:pt x="57" y="55"/>
                    </a:lnTo>
                    <a:lnTo>
                      <a:pt x="0" y="0"/>
                    </a:lnTo>
                    <a:close/>
                  </a:path>
                </a:pathLst>
              </a:custGeom>
              <a:solidFill>
                <a:srgbClr val="444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48" name="Freeform 976"/>
              <p:cNvSpPr>
                <a:spLocks/>
              </p:cNvSpPr>
              <p:nvPr/>
            </p:nvSpPr>
            <p:spPr bwMode="auto">
              <a:xfrm>
                <a:off x="3654" y="1708"/>
                <a:ext cx="194" cy="195"/>
              </a:xfrm>
              <a:custGeom>
                <a:avLst/>
                <a:gdLst/>
                <a:ahLst/>
                <a:cxnLst>
                  <a:cxn ang="0">
                    <a:pos x="0" y="0"/>
                  </a:cxn>
                  <a:cxn ang="0">
                    <a:pos x="779" y="0"/>
                  </a:cxn>
                  <a:cxn ang="0">
                    <a:pos x="779" y="778"/>
                  </a:cxn>
                  <a:cxn ang="0">
                    <a:pos x="0" y="778"/>
                  </a:cxn>
                  <a:cxn ang="0">
                    <a:pos x="0" y="0"/>
                  </a:cxn>
                  <a:cxn ang="0">
                    <a:pos x="55" y="56"/>
                  </a:cxn>
                  <a:cxn ang="0">
                    <a:pos x="722" y="56"/>
                  </a:cxn>
                  <a:cxn ang="0">
                    <a:pos x="722" y="723"/>
                  </a:cxn>
                  <a:cxn ang="0">
                    <a:pos x="55" y="723"/>
                  </a:cxn>
                  <a:cxn ang="0">
                    <a:pos x="55" y="56"/>
                  </a:cxn>
                  <a:cxn ang="0">
                    <a:pos x="0" y="0"/>
                  </a:cxn>
                </a:cxnLst>
                <a:rect l="0" t="0" r="r" b="b"/>
                <a:pathLst>
                  <a:path w="779" h="778">
                    <a:moveTo>
                      <a:pt x="0" y="0"/>
                    </a:moveTo>
                    <a:lnTo>
                      <a:pt x="779" y="0"/>
                    </a:lnTo>
                    <a:lnTo>
                      <a:pt x="779" y="778"/>
                    </a:lnTo>
                    <a:lnTo>
                      <a:pt x="0" y="778"/>
                    </a:lnTo>
                    <a:lnTo>
                      <a:pt x="0" y="0"/>
                    </a:lnTo>
                    <a:lnTo>
                      <a:pt x="55" y="56"/>
                    </a:lnTo>
                    <a:lnTo>
                      <a:pt x="722" y="56"/>
                    </a:lnTo>
                    <a:lnTo>
                      <a:pt x="722" y="723"/>
                    </a:lnTo>
                    <a:lnTo>
                      <a:pt x="55" y="723"/>
                    </a:lnTo>
                    <a:lnTo>
                      <a:pt x="55" y="56"/>
                    </a:lnTo>
                    <a:lnTo>
                      <a:pt x="0" y="0"/>
                    </a:lnTo>
                    <a:close/>
                  </a:path>
                </a:pathLst>
              </a:custGeom>
              <a:solidFill>
                <a:srgbClr val="424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49" name="Freeform 977"/>
              <p:cNvSpPr>
                <a:spLocks/>
              </p:cNvSpPr>
              <p:nvPr/>
            </p:nvSpPr>
            <p:spPr bwMode="auto">
              <a:xfrm>
                <a:off x="3661" y="1715"/>
                <a:ext cx="180" cy="181"/>
              </a:xfrm>
              <a:custGeom>
                <a:avLst/>
                <a:gdLst/>
                <a:ahLst/>
                <a:cxnLst>
                  <a:cxn ang="0">
                    <a:pos x="0" y="0"/>
                  </a:cxn>
                  <a:cxn ang="0">
                    <a:pos x="722" y="0"/>
                  </a:cxn>
                  <a:cxn ang="0">
                    <a:pos x="722" y="723"/>
                  </a:cxn>
                  <a:cxn ang="0">
                    <a:pos x="0" y="723"/>
                  </a:cxn>
                  <a:cxn ang="0">
                    <a:pos x="0" y="0"/>
                  </a:cxn>
                  <a:cxn ang="0">
                    <a:pos x="55" y="56"/>
                  </a:cxn>
                  <a:cxn ang="0">
                    <a:pos x="667" y="56"/>
                  </a:cxn>
                  <a:cxn ang="0">
                    <a:pos x="667" y="668"/>
                  </a:cxn>
                  <a:cxn ang="0">
                    <a:pos x="55" y="668"/>
                  </a:cxn>
                  <a:cxn ang="0">
                    <a:pos x="55" y="56"/>
                  </a:cxn>
                  <a:cxn ang="0">
                    <a:pos x="0" y="0"/>
                  </a:cxn>
                </a:cxnLst>
                <a:rect l="0" t="0" r="r" b="b"/>
                <a:pathLst>
                  <a:path w="722" h="723">
                    <a:moveTo>
                      <a:pt x="0" y="0"/>
                    </a:moveTo>
                    <a:lnTo>
                      <a:pt x="722" y="0"/>
                    </a:lnTo>
                    <a:lnTo>
                      <a:pt x="722" y="723"/>
                    </a:lnTo>
                    <a:lnTo>
                      <a:pt x="0" y="723"/>
                    </a:lnTo>
                    <a:lnTo>
                      <a:pt x="0" y="0"/>
                    </a:lnTo>
                    <a:lnTo>
                      <a:pt x="55" y="56"/>
                    </a:lnTo>
                    <a:lnTo>
                      <a:pt x="667" y="56"/>
                    </a:lnTo>
                    <a:lnTo>
                      <a:pt x="667" y="668"/>
                    </a:lnTo>
                    <a:lnTo>
                      <a:pt x="55" y="668"/>
                    </a:lnTo>
                    <a:lnTo>
                      <a:pt x="55" y="56"/>
                    </a:lnTo>
                    <a:lnTo>
                      <a:pt x="0" y="0"/>
                    </a:lnTo>
                    <a:close/>
                  </a:path>
                </a:pathLst>
              </a:custGeom>
              <a:solidFill>
                <a:srgbClr val="4145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50" name="Freeform 978"/>
              <p:cNvSpPr>
                <a:spLocks/>
              </p:cNvSpPr>
              <p:nvPr/>
            </p:nvSpPr>
            <p:spPr bwMode="auto">
              <a:xfrm>
                <a:off x="3668" y="1722"/>
                <a:ext cx="166" cy="167"/>
              </a:xfrm>
              <a:custGeom>
                <a:avLst/>
                <a:gdLst/>
                <a:ahLst/>
                <a:cxnLst>
                  <a:cxn ang="0">
                    <a:pos x="0" y="0"/>
                  </a:cxn>
                  <a:cxn ang="0">
                    <a:pos x="667" y="0"/>
                  </a:cxn>
                  <a:cxn ang="0">
                    <a:pos x="667" y="667"/>
                  </a:cxn>
                  <a:cxn ang="0">
                    <a:pos x="0" y="667"/>
                  </a:cxn>
                  <a:cxn ang="0">
                    <a:pos x="0" y="0"/>
                  </a:cxn>
                  <a:cxn ang="0">
                    <a:pos x="56" y="55"/>
                  </a:cxn>
                  <a:cxn ang="0">
                    <a:pos x="612" y="55"/>
                  </a:cxn>
                  <a:cxn ang="0">
                    <a:pos x="612" y="611"/>
                  </a:cxn>
                  <a:cxn ang="0">
                    <a:pos x="56" y="611"/>
                  </a:cxn>
                  <a:cxn ang="0">
                    <a:pos x="56" y="55"/>
                  </a:cxn>
                  <a:cxn ang="0">
                    <a:pos x="0" y="0"/>
                  </a:cxn>
                </a:cxnLst>
                <a:rect l="0" t="0" r="r" b="b"/>
                <a:pathLst>
                  <a:path w="667" h="667">
                    <a:moveTo>
                      <a:pt x="0" y="0"/>
                    </a:moveTo>
                    <a:lnTo>
                      <a:pt x="667" y="0"/>
                    </a:lnTo>
                    <a:lnTo>
                      <a:pt x="667" y="667"/>
                    </a:lnTo>
                    <a:lnTo>
                      <a:pt x="0" y="667"/>
                    </a:lnTo>
                    <a:lnTo>
                      <a:pt x="0" y="0"/>
                    </a:lnTo>
                    <a:lnTo>
                      <a:pt x="56" y="55"/>
                    </a:lnTo>
                    <a:lnTo>
                      <a:pt x="612" y="55"/>
                    </a:lnTo>
                    <a:lnTo>
                      <a:pt x="612" y="611"/>
                    </a:lnTo>
                    <a:lnTo>
                      <a:pt x="56" y="611"/>
                    </a:lnTo>
                    <a:lnTo>
                      <a:pt x="56" y="55"/>
                    </a:lnTo>
                    <a:lnTo>
                      <a:pt x="0" y="0"/>
                    </a:lnTo>
                    <a:close/>
                  </a:path>
                </a:pathLst>
              </a:custGeom>
              <a:solidFill>
                <a:srgbClr val="3F42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51" name="Freeform 979"/>
              <p:cNvSpPr>
                <a:spLocks/>
              </p:cNvSpPr>
              <p:nvPr/>
            </p:nvSpPr>
            <p:spPr bwMode="auto">
              <a:xfrm>
                <a:off x="3674" y="1729"/>
                <a:ext cx="153" cy="153"/>
              </a:xfrm>
              <a:custGeom>
                <a:avLst/>
                <a:gdLst/>
                <a:ahLst/>
                <a:cxnLst>
                  <a:cxn ang="0">
                    <a:pos x="0" y="0"/>
                  </a:cxn>
                  <a:cxn ang="0">
                    <a:pos x="612" y="0"/>
                  </a:cxn>
                  <a:cxn ang="0">
                    <a:pos x="612" y="612"/>
                  </a:cxn>
                  <a:cxn ang="0">
                    <a:pos x="0" y="612"/>
                  </a:cxn>
                  <a:cxn ang="0">
                    <a:pos x="0" y="0"/>
                  </a:cxn>
                  <a:cxn ang="0">
                    <a:pos x="56" y="55"/>
                  </a:cxn>
                  <a:cxn ang="0">
                    <a:pos x="556" y="55"/>
                  </a:cxn>
                  <a:cxn ang="0">
                    <a:pos x="556" y="556"/>
                  </a:cxn>
                  <a:cxn ang="0">
                    <a:pos x="56" y="556"/>
                  </a:cxn>
                  <a:cxn ang="0">
                    <a:pos x="56" y="55"/>
                  </a:cxn>
                  <a:cxn ang="0">
                    <a:pos x="0" y="0"/>
                  </a:cxn>
                </a:cxnLst>
                <a:rect l="0" t="0" r="r" b="b"/>
                <a:pathLst>
                  <a:path w="612" h="612">
                    <a:moveTo>
                      <a:pt x="0" y="0"/>
                    </a:moveTo>
                    <a:lnTo>
                      <a:pt x="612" y="0"/>
                    </a:lnTo>
                    <a:lnTo>
                      <a:pt x="612" y="612"/>
                    </a:lnTo>
                    <a:lnTo>
                      <a:pt x="0" y="612"/>
                    </a:lnTo>
                    <a:lnTo>
                      <a:pt x="0" y="0"/>
                    </a:lnTo>
                    <a:lnTo>
                      <a:pt x="56" y="55"/>
                    </a:lnTo>
                    <a:lnTo>
                      <a:pt x="556" y="55"/>
                    </a:lnTo>
                    <a:lnTo>
                      <a:pt x="556" y="556"/>
                    </a:lnTo>
                    <a:lnTo>
                      <a:pt x="56" y="556"/>
                    </a:lnTo>
                    <a:lnTo>
                      <a:pt x="56" y="55"/>
                    </a:lnTo>
                    <a:lnTo>
                      <a:pt x="0" y="0"/>
                    </a:lnTo>
                    <a:close/>
                  </a:path>
                </a:pathLst>
              </a:custGeom>
              <a:solidFill>
                <a:srgbClr val="3E3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52" name="Freeform 980"/>
              <p:cNvSpPr>
                <a:spLocks/>
              </p:cNvSpPr>
              <p:nvPr/>
            </p:nvSpPr>
            <p:spPr bwMode="auto">
              <a:xfrm>
                <a:off x="3682" y="1736"/>
                <a:ext cx="139" cy="139"/>
              </a:xfrm>
              <a:custGeom>
                <a:avLst/>
                <a:gdLst/>
                <a:ahLst/>
                <a:cxnLst>
                  <a:cxn ang="0">
                    <a:pos x="0" y="0"/>
                  </a:cxn>
                  <a:cxn ang="0">
                    <a:pos x="556" y="0"/>
                  </a:cxn>
                  <a:cxn ang="0">
                    <a:pos x="556" y="556"/>
                  </a:cxn>
                  <a:cxn ang="0">
                    <a:pos x="0" y="556"/>
                  </a:cxn>
                  <a:cxn ang="0">
                    <a:pos x="0" y="0"/>
                  </a:cxn>
                  <a:cxn ang="0">
                    <a:pos x="55" y="56"/>
                  </a:cxn>
                  <a:cxn ang="0">
                    <a:pos x="500" y="56"/>
                  </a:cxn>
                  <a:cxn ang="0">
                    <a:pos x="500" y="501"/>
                  </a:cxn>
                  <a:cxn ang="0">
                    <a:pos x="55" y="501"/>
                  </a:cxn>
                  <a:cxn ang="0">
                    <a:pos x="55" y="56"/>
                  </a:cxn>
                  <a:cxn ang="0">
                    <a:pos x="0" y="0"/>
                  </a:cxn>
                </a:cxnLst>
                <a:rect l="0" t="0" r="r" b="b"/>
                <a:pathLst>
                  <a:path w="556" h="556">
                    <a:moveTo>
                      <a:pt x="0" y="0"/>
                    </a:moveTo>
                    <a:lnTo>
                      <a:pt x="556" y="0"/>
                    </a:lnTo>
                    <a:lnTo>
                      <a:pt x="556" y="556"/>
                    </a:lnTo>
                    <a:lnTo>
                      <a:pt x="0" y="556"/>
                    </a:lnTo>
                    <a:lnTo>
                      <a:pt x="0" y="0"/>
                    </a:lnTo>
                    <a:lnTo>
                      <a:pt x="55" y="56"/>
                    </a:lnTo>
                    <a:lnTo>
                      <a:pt x="500" y="56"/>
                    </a:lnTo>
                    <a:lnTo>
                      <a:pt x="500" y="501"/>
                    </a:lnTo>
                    <a:lnTo>
                      <a:pt x="55" y="501"/>
                    </a:lnTo>
                    <a:lnTo>
                      <a:pt x="55" y="56"/>
                    </a:lnTo>
                    <a:lnTo>
                      <a:pt x="0" y="0"/>
                    </a:lnTo>
                    <a:close/>
                  </a:path>
                </a:pathLst>
              </a:custGeom>
              <a:solidFill>
                <a:srgbClr val="3C3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53" name="Freeform 981"/>
              <p:cNvSpPr>
                <a:spLocks/>
              </p:cNvSpPr>
              <p:nvPr/>
            </p:nvSpPr>
            <p:spPr bwMode="auto">
              <a:xfrm>
                <a:off x="3688" y="1743"/>
                <a:ext cx="125" cy="125"/>
              </a:xfrm>
              <a:custGeom>
                <a:avLst/>
                <a:gdLst/>
                <a:ahLst/>
                <a:cxnLst>
                  <a:cxn ang="0">
                    <a:pos x="0" y="0"/>
                  </a:cxn>
                  <a:cxn ang="0">
                    <a:pos x="500" y="0"/>
                  </a:cxn>
                  <a:cxn ang="0">
                    <a:pos x="500" y="501"/>
                  </a:cxn>
                  <a:cxn ang="0">
                    <a:pos x="0" y="501"/>
                  </a:cxn>
                  <a:cxn ang="0">
                    <a:pos x="0" y="0"/>
                  </a:cxn>
                  <a:cxn ang="0">
                    <a:pos x="55" y="56"/>
                  </a:cxn>
                  <a:cxn ang="0">
                    <a:pos x="445" y="56"/>
                  </a:cxn>
                  <a:cxn ang="0">
                    <a:pos x="445" y="446"/>
                  </a:cxn>
                  <a:cxn ang="0">
                    <a:pos x="55" y="446"/>
                  </a:cxn>
                  <a:cxn ang="0">
                    <a:pos x="55" y="56"/>
                  </a:cxn>
                  <a:cxn ang="0">
                    <a:pos x="0" y="0"/>
                  </a:cxn>
                </a:cxnLst>
                <a:rect l="0" t="0" r="r" b="b"/>
                <a:pathLst>
                  <a:path w="500" h="501">
                    <a:moveTo>
                      <a:pt x="0" y="0"/>
                    </a:moveTo>
                    <a:lnTo>
                      <a:pt x="500" y="0"/>
                    </a:lnTo>
                    <a:lnTo>
                      <a:pt x="500" y="501"/>
                    </a:lnTo>
                    <a:lnTo>
                      <a:pt x="0" y="501"/>
                    </a:lnTo>
                    <a:lnTo>
                      <a:pt x="0" y="0"/>
                    </a:lnTo>
                    <a:lnTo>
                      <a:pt x="55" y="56"/>
                    </a:lnTo>
                    <a:lnTo>
                      <a:pt x="445" y="56"/>
                    </a:lnTo>
                    <a:lnTo>
                      <a:pt x="445" y="446"/>
                    </a:lnTo>
                    <a:lnTo>
                      <a:pt x="55" y="446"/>
                    </a:lnTo>
                    <a:lnTo>
                      <a:pt x="55" y="56"/>
                    </a:lnTo>
                    <a:lnTo>
                      <a:pt x="0" y="0"/>
                    </a:lnTo>
                    <a:close/>
                  </a:path>
                </a:pathLst>
              </a:custGeom>
              <a:solidFill>
                <a:srgbClr val="393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54" name="Freeform 982"/>
              <p:cNvSpPr>
                <a:spLocks/>
              </p:cNvSpPr>
              <p:nvPr/>
            </p:nvSpPr>
            <p:spPr bwMode="auto">
              <a:xfrm>
                <a:off x="3695" y="1750"/>
                <a:ext cx="112" cy="111"/>
              </a:xfrm>
              <a:custGeom>
                <a:avLst/>
                <a:gdLst/>
                <a:ahLst/>
                <a:cxnLst>
                  <a:cxn ang="0">
                    <a:pos x="0" y="0"/>
                  </a:cxn>
                  <a:cxn ang="0">
                    <a:pos x="445" y="0"/>
                  </a:cxn>
                  <a:cxn ang="0">
                    <a:pos x="445" y="445"/>
                  </a:cxn>
                  <a:cxn ang="0">
                    <a:pos x="0" y="445"/>
                  </a:cxn>
                  <a:cxn ang="0">
                    <a:pos x="0" y="0"/>
                  </a:cxn>
                  <a:cxn ang="0">
                    <a:pos x="57" y="55"/>
                  </a:cxn>
                  <a:cxn ang="0">
                    <a:pos x="390" y="55"/>
                  </a:cxn>
                  <a:cxn ang="0">
                    <a:pos x="390" y="388"/>
                  </a:cxn>
                  <a:cxn ang="0">
                    <a:pos x="57" y="388"/>
                  </a:cxn>
                  <a:cxn ang="0">
                    <a:pos x="57" y="55"/>
                  </a:cxn>
                  <a:cxn ang="0">
                    <a:pos x="0" y="0"/>
                  </a:cxn>
                </a:cxnLst>
                <a:rect l="0" t="0" r="r" b="b"/>
                <a:pathLst>
                  <a:path w="445" h="445">
                    <a:moveTo>
                      <a:pt x="0" y="0"/>
                    </a:moveTo>
                    <a:lnTo>
                      <a:pt x="445" y="0"/>
                    </a:lnTo>
                    <a:lnTo>
                      <a:pt x="445" y="445"/>
                    </a:lnTo>
                    <a:lnTo>
                      <a:pt x="0" y="445"/>
                    </a:lnTo>
                    <a:lnTo>
                      <a:pt x="0" y="0"/>
                    </a:lnTo>
                    <a:lnTo>
                      <a:pt x="57" y="55"/>
                    </a:lnTo>
                    <a:lnTo>
                      <a:pt x="390" y="55"/>
                    </a:lnTo>
                    <a:lnTo>
                      <a:pt x="390" y="388"/>
                    </a:lnTo>
                    <a:lnTo>
                      <a:pt x="57" y="388"/>
                    </a:lnTo>
                    <a:lnTo>
                      <a:pt x="57" y="55"/>
                    </a:lnTo>
                    <a:lnTo>
                      <a:pt x="0" y="0"/>
                    </a:lnTo>
                    <a:close/>
                  </a:path>
                </a:pathLst>
              </a:custGeom>
              <a:solidFill>
                <a:srgbClr val="373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55" name="Freeform 983"/>
              <p:cNvSpPr>
                <a:spLocks/>
              </p:cNvSpPr>
              <p:nvPr/>
            </p:nvSpPr>
            <p:spPr bwMode="auto">
              <a:xfrm>
                <a:off x="3702" y="1757"/>
                <a:ext cx="98" cy="97"/>
              </a:xfrm>
              <a:custGeom>
                <a:avLst/>
                <a:gdLst/>
                <a:ahLst/>
                <a:cxnLst>
                  <a:cxn ang="0">
                    <a:pos x="0" y="0"/>
                  </a:cxn>
                  <a:cxn ang="0">
                    <a:pos x="390" y="0"/>
                  </a:cxn>
                  <a:cxn ang="0">
                    <a:pos x="390" y="390"/>
                  </a:cxn>
                  <a:cxn ang="0">
                    <a:pos x="0" y="390"/>
                  </a:cxn>
                  <a:cxn ang="0">
                    <a:pos x="0" y="0"/>
                  </a:cxn>
                  <a:cxn ang="0">
                    <a:pos x="56" y="57"/>
                  </a:cxn>
                  <a:cxn ang="0">
                    <a:pos x="333" y="57"/>
                  </a:cxn>
                  <a:cxn ang="0">
                    <a:pos x="333" y="334"/>
                  </a:cxn>
                  <a:cxn ang="0">
                    <a:pos x="56" y="334"/>
                  </a:cxn>
                  <a:cxn ang="0">
                    <a:pos x="56" y="57"/>
                  </a:cxn>
                  <a:cxn ang="0">
                    <a:pos x="0" y="0"/>
                  </a:cxn>
                </a:cxnLst>
                <a:rect l="0" t="0" r="r" b="b"/>
                <a:pathLst>
                  <a:path w="390" h="390">
                    <a:moveTo>
                      <a:pt x="0" y="0"/>
                    </a:moveTo>
                    <a:lnTo>
                      <a:pt x="390" y="0"/>
                    </a:lnTo>
                    <a:lnTo>
                      <a:pt x="390" y="390"/>
                    </a:lnTo>
                    <a:lnTo>
                      <a:pt x="0" y="390"/>
                    </a:lnTo>
                    <a:lnTo>
                      <a:pt x="0" y="0"/>
                    </a:lnTo>
                    <a:lnTo>
                      <a:pt x="56" y="57"/>
                    </a:lnTo>
                    <a:lnTo>
                      <a:pt x="333" y="57"/>
                    </a:lnTo>
                    <a:lnTo>
                      <a:pt x="333" y="334"/>
                    </a:lnTo>
                    <a:lnTo>
                      <a:pt x="56" y="334"/>
                    </a:lnTo>
                    <a:lnTo>
                      <a:pt x="56" y="57"/>
                    </a:lnTo>
                    <a:lnTo>
                      <a:pt x="0" y="0"/>
                    </a:lnTo>
                    <a:close/>
                  </a:path>
                </a:pathLst>
              </a:custGeom>
              <a:solidFill>
                <a:srgbClr val="363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56" name="Freeform 984"/>
              <p:cNvSpPr>
                <a:spLocks/>
              </p:cNvSpPr>
              <p:nvPr/>
            </p:nvSpPr>
            <p:spPr bwMode="auto">
              <a:xfrm>
                <a:off x="3709" y="1764"/>
                <a:ext cx="84" cy="83"/>
              </a:xfrm>
              <a:custGeom>
                <a:avLst/>
                <a:gdLst/>
                <a:ahLst/>
                <a:cxnLst>
                  <a:cxn ang="0">
                    <a:pos x="0" y="0"/>
                  </a:cxn>
                  <a:cxn ang="0">
                    <a:pos x="333" y="0"/>
                  </a:cxn>
                  <a:cxn ang="0">
                    <a:pos x="333" y="333"/>
                  </a:cxn>
                  <a:cxn ang="0">
                    <a:pos x="0" y="333"/>
                  </a:cxn>
                  <a:cxn ang="0">
                    <a:pos x="0" y="0"/>
                  </a:cxn>
                  <a:cxn ang="0">
                    <a:pos x="55" y="56"/>
                  </a:cxn>
                  <a:cxn ang="0">
                    <a:pos x="277" y="56"/>
                  </a:cxn>
                  <a:cxn ang="0">
                    <a:pos x="277" y="278"/>
                  </a:cxn>
                  <a:cxn ang="0">
                    <a:pos x="55" y="278"/>
                  </a:cxn>
                  <a:cxn ang="0">
                    <a:pos x="55" y="56"/>
                  </a:cxn>
                  <a:cxn ang="0">
                    <a:pos x="0" y="0"/>
                  </a:cxn>
                </a:cxnLst>
                <a:rect l="0" t="0" r="r" b="b"/>
                <a:pathLst>
                  <a:path w="333" h="333">
                    <a:moveTo>
                      <a:pt x="0" y="0"/>
                    </a:moveTo>
                    <a:lnTo>
                      <a:pt x="333" y="0"/>
                    </a:lnTo>
                    <a:lnTo>
                      <a:pt x="333" y="333"/>
                    </a:lnTo>
                    <a:lnTo>
                      <a:pt x="0" y="333"/>
                    </a:lnTo>
                    <a:lnTo>
                      <a:pt x="0" y="0"/>
                    </a:lnTo>
                    <a:lnTo>
                      <a:pt x="55" y="56"/>
                    </a:lnTo>
                    <a:lnTo>
                      <a:pt x="277" y="56"/>
                    </a:lnTo>
                    <a:lnTo>
                      <a:pt x="277" y="278"/>
                    </a:lnTo>
                    <a:lnTo>
                      <a:pt x="55" y="278"/>
                    </a:lnTo>
                    <a:lnTo>
                      <a:pt x="55" y="56"/>
                    </a:lnTo>
                    <a:lnTo>
                      <a:pt x="0" y="0"/>
                    </a:lnTo>
                    <a:close/>
                  </a:path>
                </a:pathLst>
              </a:custGeom>
              <a:solidFill>
                <a:srgbClr val="342D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57" name="Freeform 985"/>
              <p:cNvSpPr>
                <a:spLocks/>
              </p:cNvSpPr>
              <p:nvPr/>
            </p:nvSpPr>
            <p:spPr bwMode="auto">
              <a:xfrm>
                <a:off x="3716" y="1771"/>
                <a:ext cx="70" cy="69"/>
              </a:xfrm>
              <a:custGeom>
                <a:avLst/>
                <a:gdLst/>
                <a:ahLst/>
                <a:cxnLst>
                  <a:cxn ang="0">
                    <a:pos x="0" y="0"/>
                  </a:cxn>
                  <a:cxn ang="0">
                    <a:pos x="277" y="0"/>
                  </a:cxn>
                  <a:cxn ang="0">
                    <a:pos x="277" y="277"/>
                  </a:cxn>
                  <a:cxn ang="0">
                    <a:pos x="0" y="277"/>
                  </a:cxn>
                  <a:cxn ang="0">
                    <a:pos x="0" y="0"/>
                  </a:cxn>
                  <a:cxn ang="0">
                    <a:pos x="55" y="55"/>
                  </a:cxn>
                  <a:cxn ang="0">
                    <a:pos x="222" y="55"/>
                  </a:cxn>
                  <a:cxn ang="0">
                    <a:pos x="222" y="222"/>
                  </a:cxn>
                  <a:cxn ang="0">
                    <a:pos x="55" y="222"/>
                  </a:cxn>
                  <a:cxn ang="0">
                    <a:pos x="55" y="55"/>
                  </a:cxn>
                  <a:cxn ang="0">
                    <a:pos x="0" y="0"/>
                  </a:cxn>
                </a:cxnLst>
                <a:rect l="0" t="0" r="r" b="b"/>
                <a:pathLst>
                  <a:path w="277" h="277">
                    <a:moveTo>
                      <a:pt x="0" y="0"/>
                    </a:moveTo>
                    <a:lnTo>
                      <a:pt x="277" y="0"/>
                    </a:lnTo>
                    <a:lnTo>
                      <a:pt x="277" y="277"/>
                    </a:lnTo>
                    <a:lnTo>
                      <a:pt x="0" y="277"/>
                    </a:lnTo>
                    <a:lnTo>
                      <a:pt x="0" y="0"/>
                    </a:lnTo>
                    <a:lnTo>
                      <a:pt x="55" y="55"/>
                    </a:lnTo>
                    <a:lnTo>
                      <a:pt x="222" y="55"/>
                    </a:lnTo>
                    <a:lnTo>
                      <a:pt x="222" y="222"/>
                    </a:lnTo>
                    <a:lnTo>
                      <a:pt x="55" y="222"/>
                    </a:lnTo>
                    <a:lnTo>
                      <a:pt x="55" y="55"/>
                    </a:lnTo>
                    <a:lnTo>
                      <a:pt x="0" y="0"/>
                    </a:lnTo>
                    <a:close/>
                  </a:path>
                </a:pathLst>
              </a:custGeom>
              <a:solidFill>
                <a:srgbClr val="3328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58" name="Freeform 986"/>
              <p:cNvSpPr>
                <a:spLocks/>
              </p:cNvSpPr>
              <p:nvPr/>
            </p:nvSpPr>
            <p:spPr bwMode="auto">
              <a:xfrm>
                <a:off x="3723" y="1778"/>
                <a:ext cx="56" cy="55"/>
              </a:xfrm>
              <a:custGeom>
                <a:avLst/>
                <a:gdLst/>
                <a:ahLst/>
                <a:cxnLst>
                  <a:cxn ang="0">
                    <a:pos x="0" y="0"/>
                  </a:cxn>
                  <a:cxn ang="0">
                    <a:pos x="222" y="0"/>
                  </a:cxn>
                  <a:cxn ang="0">
                    <a:pos x="222" y="222"/>
                  </a:cxn>
                  <a:cxn ang="0">
                    <a:pos x="0" y="222"/>
                  </a:cxn>
                  <a:cxn ang="0">
                    <a:pos x="0" y="0"/>
                  </a:cxn>
                  <a:cxn ang="0">
                    <a:pos x="56" y="55"/>
                  </a:cxn>
                  <a:cxn ang="0">
                    <a:pos x="167" y="55"/>
                  </a:cxn>
                  <a:cxn ang="0">
                    <a:pos x="167" y="166"/>
                  </a:cxn>
                  <a:cxn ang="0">
                    <a:pos x="56" y="166"/>
                  </a:cxn>
                  <a:cxn ang="0">
                    <a:pos x="56" y="55"/>
                  </a:cxn>
                  <a:cxn ang="0">
                    <a:pos x="0" y="0"/>
                  </a:cxn>
                </a:cxnLst>
                <a:rect l="0" t="0" r="r" b="b"/>
                <a:pathLst>
                  <a:path w="222" h="222">
                    <a:moveTo>
                      <a:pt x="0" y="0"/>
                    </a:moveTo>
                    <a:lnTo>
                      <a:pt x="222" y="0"/>
                    </a:lnTo>
                    <a:lnTo>
                      <a:pt x="222" y="222"/>
                    </a:lnTo>
                    <a:lnTo>
                      <a:pt x="0" y="222"/>
                    </a:lnTo>
                    <a:lnTo>
                      <a:pt x="0" y="0"/>
                    </a:lnTo>
                    <a:lnTo>
                      <a:pt x="56" y="55"/>
                    </a:lnTo>
                    <a:lnTo>
                      <a:pt x="167" y="55"/>
                    </a:lnTo>
                    <a:lnTo>
                      <a:pt x="167" y="166"/>
                    </a:lnTo>
                    <a:lnTo>
                      <a:pt x="56" y="166"/>
                    </a:lnTo>
                    <a:lnTo>
                      <a:pt x="56" y="55"/>
                    </a:lnTo>
                    <a:lnTo>
                      <a:pt x="0" y="0"/>
                    </a:lnTo>
                    <a:close/>
                  </a:path>
                </a:pathLst>
              </a:custGeom>
              <a:solidFill>
                <a:srgbClr val="3124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59" name="Freeform 987"/>
              <p:cNvSpPr>
                <a:spLocks/>
              </p:cNvSpPr>
              <p:nvPr/>
            </p:nvSpPr>
            <p:spPr bwMode="auto">
              <a:xfrm>
                <a:off x="3730" y="1785"/>
                <a:ext cx="42" cy="42"/>
              </a:xfrm>
              <a:custGeom>
                <a:avLst/>
                <a:gdLst/>
                <a:ahLst/>
                <a:cxnLst>
                  <a:cxn ang="0">
                    <a:pos x="0" y="0"/>
                  </a:cxn>
                  <a:cxn ang="0">
                    <a:pos x="167" y="0"/>
                  </a:cxn>
                  <a:cxn ang="0">
                    <a:pos x="167" y="167"/>
                  </a:cxn>
                  <a:cxn ang="0">
                    <a:pos x="0" y="167"/>
                  </a:cxn>
                  <a:cxn ang="0">
                    <a:pos x="0" y="0"/>
                  </a:cxn>
                  <a:cxn ang="0">
                    <a:pos x="56" y="56"/>
                  </a:cxn>
                  <a:cxn ang="0">
                    <a:pos x="111" y="56"/>
                  </a:cxn>
                  <a:cxn ang="0">
                    <a:pos x="111" y="111"/>
                  </a:cxn>
                  <a:cxn ang="0">
                    <a:pos x="56" y="111"/>
                  </a:cxn>
                  <a:cxn ang="0">
                    <a:pos x="56" y="56"/>
                  </a:cxn>
                  <a:cxn ang="0">
                    <a:pos x="0" y="0"/>
                  </a:cxn>
                </a:cxnLst>
                <a:rect l="0" t="0" r="r" b="b"/>
                <a:pathLst>
                  <a:path w="167" h="167">
                    <a:moveTo>
                      <a:pt x="0" y="0"/>
                    </a:moveTo>
                    <a:lnTo>
                      <a:pt x="167" y="0"/>
                    </a:lnTo>
                    <a:lnTo>
                      <a:pt x="167" y="167"/>
                    </a:lnTo>
                    <a:lnTo>
                      <a:pt x="0" y="167"/>
                    </a:lnTo>
                    <a:lnTo>
                      <a:pt x="0" y="0"/>
                    </a:lnTo>
                    <a:lnTo>
                      <a:pt x="56" y="56"/>
                    </a:lnTo>
                    <a:lnTo>
                      <a:pt x="111" y="56"/>
                    </a:lnTo>
                    <a:lnTo>
                      <a:pt x="111" y="111"/>
                    </a:lnTo>
                    <a:lnTo>
                      <a:pt x="56" y="111"/>
                    </a:lnTo>
                    <a:lnTo>
                      <a:pt x="56" y="56"/>
                    </a:lnTo>
                    <a:lnTo>
                      <a:pt x="0" y="0"/>
                    </a:lnTo>
                    <a:close/>
                  </a:path>
                </a:pathLst>
              </a:custGeom>
              <a:solidFill>
                <a:srgbClr val="2F20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60" name="Freeform 988"/>
              <p:cNvSpPr>
                <a:spLocks/>
              </p:cNvSpPr>
              <p:nvPr/>
            </p:nvSpPr>
            <p:spPr bwMode="auto">
              <a:xfrm>
                <a:off x="3737" y="1792"/>
                <a:ext cx="28" cy="27"/>
              </a:xfrm>
              <a:custGeom>
                <a:avLst/>
                <a:gdLst/>
                <a:ahLst/>
                <a:cxnLst>
                  <a:cxn ang="0">
                    <a:pos x="0" y="0"/>
                  </a:cxn>
                  <a:cxn ang="0">
                    <a:pos x="111" y="0"/>
                  </a:cxn>
                  <a:cxn ang="0">
                    <a:pos x="111" y="111"/>
                  </a:cxn>
                  <a:cxn ang="0">
                    <a:pos x="0" y="111"/>
                  </a:cxn>
                  <a:cxn ang="0">
                    <a:pos x="0" y="0"/>
                  </a:cxn>
                  <a:cxn ang="0">
                    <a:pos x="55" y="56"/>
                  </a:cxn>
                  <a:cxn ang="0">
                    <a:pos x="55" y="56"/>
                  </a:cxn>
                  <a:cxn ang="0">
                    <a:pos x="55" y="56"/>
                  </a:cxn>
                  <a:cxn ang="0">
                    <a:pos x="55" y="56"/>
                  </a:cxn>
                  <a:cxn ang="0">
                    <a:pos x="55" y="56"/>
                  </a:cxn>
                  <a:cxn ang="0">
                    <a:pos x="0" y="0"/>
                  </a:cxn>
                </a:cxnLst>
                <a:rect l="0" t="0" r="r" b="b"/>
                <a:pathLst>
                  <a:path w="111" h="111">
                    <a:moveTo>
                      <a:pt x="0" y="0"/>
                    </a:moveTo>
                    <a:lnTo>
                      <a:pt x="111" y="0"/>
                    </a:lnTo>
                    <a:lnTo>
                      <a:pt x="111" y="111"/>
                    </a:lnTo>
                    <a:lnTo>
                      <a:pt x="0" y="111"/>
                    </a:lnTo>
                    <a:lnTo>
                      <a:pt x="0" y="0"/>
                    </a:lnTo>
                    <a:lnTo>
                      <a:pt x="55" y="56"/>
                    </a:lnTo>
                    <a:lnTo>
                      <a:pt x="55" y="56"/>
                    </a:lnTo>
                    <a:lnTo>
                      <a:pt x="55" y="56"/>
                    </a:lnTo>
                    <a:lnTo>
                      <a:pt x="55" y="56"/>
                    </a:lnTo>
                    <a:lnTo>
                      <a:pt x="55" y="56"/>
                    </a:lnTo>
                    <a:lnTo>
                      <a:pt x="0" y="0"/>
                    </a:lnTo>
                    <a:close/>
                  </a:path>
                </a:pathLst>
              </a:custGeom>
              <a:solidFill>
                <a:srgbClr val="2C1C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61" name="Rectangle 989"/>
              <p:cNvSpPr>
                <a:spLocks noChangeArrowheads="1"/>
              </p:cNvSpPr>
              <p:nvPr/>
            </p:nvSpPr>
            <p:spPr bwMode="auto">
              <a:xfrm>
                <a:off x="3744" y="1799"/>
                <a:ext cx="14" cy="13"/>
              </a:xfrm>
              <a:prstGeom prst="rect">
                <a:avLst/>
              </a:prstGeom>
              <a:solidFill>
                <a:srgbClr val="28166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62" name="Rectangle 990"/>
              <p:cNvSpPr>
                <a:spLocks noChangeArrowheads="1"/>
              </p:cNvSpPr>
              <p:nvPr/>
            </p:nvSpPr>
            <p:spPr bwMode="auto">
              <a:xfrm>
                <a:off x="3534" y="1458"/>
                <a:ext cx="434" cy="695"/>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63" name="Rectangle 991"/>
              <p:cNvSpPr>
                <a:spLocks noChangeArrowheads="1"/>
              </p:cNvSpPr>
              <p:nvPr/>
            </p:nvSpPr>
            <p:spPr bwMode="auto">
              <a:xfrm>
                <a:off x="3643" y="1741"/>
                <a:ext cx="290" cy="1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500" b="1" dirty="0" smtClean="0">
                    <a:solidFill>
                      <a:srgbClr val="FFFFFF"/>
                    </a:solidFill>
                    <a:latin typeface="Arial" pitchFamily="34" charset="0"/>
                  </a:rPr>
                  <a:t>30:1</a:t>
                </a:r>
                <a:endParaRPr lang="en-US" dirty="0" smtClean="0">
                  <a:solidFill>
                    <a:prstClr val="black"/>
                  </a:solidFill>
                  <a:latin typeface="Arial" pitchFamily="34" charset="0"/>
                </a:endParaRPr>
              </a:p>
            </p:txBody>
          </p:sp>
          <p:sp>
            <p:nvSpPr>
              <p:cNvPr id="4064" name="Freeform 992"/>
              <p:cNvSpPr>
                <a:spLocks/>
              </p:cNvSpPr>
              <p:nvPr/>
            </p:nvSpPr>
            <p:spPr bwMode="auto">
              <a:xfrm>
                <a:off x="3169" y="2969"/>
                <a:ext cx="46" cy="46"/>
              </a:xfrm>
              <a:custGeom>
                <a:avLst/>
                <a:gdLst/>
                <a:ahLst/>
                <a:cxnLst>
                  <a:cxn ang="0">
                    <a:pos x="102" y="0"/>
                  </a:cxn>
                  <a:cxn ang="0">
                    <a:pos x="119" y="4"/>
                  </a:cxn>
                  <a:cxn ang="0">
                    <a:pos x="136" y="10"/>
                  </a:cxn>
                  <a:cxn ang="0">
                    <a:pos x="151" y="21"/>
                  </a:cxn>
                  <a:cxn ang="0">
                    <a:pos x="164" y="32"/>
                  </a:cxn>
                  <a:cxn ang="0">
                    <a:pos x="173" y="47"/>
                  </a:cxn>
                  <a:cxn ang="0">
                    <a:pos x="181" y="64"/>
                  </a:cxn>
                  <a:cxn ang="0">
                    <a:pos x="183" y="82"/>
                  </a:cxn>
                  <a:cxn ang="0">
                    <a:pos x="183" y="100"/>
                  </a:cxn>
                  <a:cxn ang="0">
                    <a:pos x="181" y="119"/>
                  </a:cxn>
                  <a:cxn ang="0">
                    <a:pos x="173" y="134"/>
                  </a:cxn>
                  <a:cxn ang="0">
                    <a:pos x="164" y="150"/>
                  </a:cxn>
                  <a:cxn ang="0">
                    <a:pos x="151" y="162"/>
                  </a:cxn>
                  <a:cxn ang="0">
                    <a:pos x="136" y="172"/>
                  </a:cxn>
                  <a:cxn ang="0">
                    <a:pos x="119" y="179"/>
                  </a:cxn>
                  <a:cxn ang="0">
                    <a:pos x="102" y="183"/>
                  </a:cxn>
                  <a:cxn ang="0">
                    <a:pos x="83" y="183"/>
                  </a:cxn>
                  <a:cxn ang="0">
                    <a:pos x="66" y="179"/>
                  </a:cxn>
                  <a:cxn ang="0">
                    <a:pos x="49" y="172"/>
                  </a:cxn>
                  <a:cxn ang="0">
                    <a:pos x="34" y="162"/>
                  </a:cxn>
                  <a:cxn ang="0">
                    <a:pos x="21" y="150"/>
                  </a:cxn>
                  <a:cxn ang="0">
                    <a:pos x="12" y="134"/>
                  </a:cxn>
                  <a:cxn ang="0">
                    <a:pos x="4" y="119"/>
                  </a:cxn>
                  <a:cxn ang="0">
                    <a:pos x="1" y="100"/>
                  </a:cxn>
                  <a:cxn ang="0">
                    <a:pos x="1" y="82"/>
                  </a:cxn>
                  <a:cxn ang="0">
                    <a:pos x="4" y="64"/>
                  </a:cxn>
                  <a:cxn ang="0">
                    <a:pos x="12" y="47"/>
                  </a:cxn>
                  <a:cxn ang="0">
                    <a:pos x="21" y="32"/>
                  </a:cxn>
                  <a:cxn ang="0">
                    <a:pos x="34" y="21"/>
                  </a:cxn>
                  <a:cxn ang="0">
                    <a:pos x="49" y="10"/>
                  </a:cxn>
                  <a:cxn ang="0">
                    <a:pos x="66" y="4"/>
                  </a:cxn>
                  <a:cxn ang="0">
                    <a:pos x="83" y="0"/>
                  </a:cxn>
                </a:cxnLst>
                <a:rect l="0" t="0" r="r" b="b"/>
                <a:pathLst>
                  <a:path w="185" h="183">
                    <a:moveTo>
                      <a:pt x="92" y="0"/>
                    </a:moveTo>
                    <a:lnTo>
                      <a:pt x="102" y="0"/>
                    </a:lnTo>
                    <a:lnTo>
                      <a:pt x="111" y="1"/>
                    </a:lnTo>
                    <a:lnTo>
                      <a:pt x="119" y="4"/>
                    </a:lnTo>
                    <a:lnTo>
                      <a:pt x="128" y="6"/>
                    </a:lnTo>
                    <a:lnTo>
                      <a:pt x="136" y="10"/>
                    </a:lnTo>
                    <a:lnTo>
                      <a:pt x="144" y="15"/>
                    </a:lnTo>
                    <a:lnTo>
                      <a:pt x="151" y="21"/>
                    </a:lnTo>
                    <a:lnTo>
                      <a:pt x="157" y="26"/>
                    </a:lnTo>
                    <a:lnTo>
                      <a:pt x="164" y="32"/>
                    </a:lnTo>
                    <a:lnTo>
                      <a:pt x="169" y="40"/>
                    </a:lnTo>
                    <a:lnTo>
                      <a:pt x="173" y="47"/>
                    </a:lnTo>
                    <a:lnTo>
                      <a:pt x="177" y="56"/>
                    </a:lnTo>
                    <a:lnTo>
                      <a:pt x="181" y="64"/>
                    </a:lnTo>
                    <a:lnTo>
                      <a:pt x="182" y="73"/>
                    </a:lnTo>
                    <a:lnTo>
                      <a:pt x="183" y="82"/>
                    </a:lnTo>
                    <a:lnTo>
                      <a:pt x="185" y="91"/>
                    </a:lnTo>
                    <a:lnTo>
                      <a:pt x="183" y="100"/>
                    </a:lnTo>
                    <a:lnTo>
                      <a:pt x="182" y="110"/>
                    </a:lnTo>
                    <a:lnTo>
                      <a:pt x="181" y="119"/>
                    </a:lnTo>
                    <a:lnTo>
                      <a:pt x="177" y="127"/>
                    </a:lnTo>
                    <a:lnTo>
                      <a:pt x="173" y="134"/>
                    </a:lnTo>
                    <a:lnTo>
                      <a:pt x="169" y="142"/>
                    </a:lnTo>
                    <a:lnTo>
                      <a:pt x="164" y="150"/>
                    </a:lnTo>
                    <a:lnTo>
                      <a:pt x="157" y="157"/>
                    </a:lnTo>
                    <a:lnTo>
                      <a:pt x="151" y="162"/>
                    </a:lnTo>
                    <a:lnTo>
                      <a:pt x="144" y="167"/>
                    </a:lnTo>
                    <a:lnTo>
                      <a:pt x="136" y="172"/>
                    </a:lnTo>
                    <a:lnTo>
                      <a:pt x="128" y="176"/>
                    </a:lnTo>
                    <a:lnTo>
                      <a:pt x="119" y="179"/>
                    </a:lnTo>
                    <a:lnTo>
                      <a:pt x="111" y="181"/>
                    </a:lnTo>
                    <a:lnTo>
                      <a:pt x="102" y="183"/>
                    </a:lnTo>
                    <a:lnTo>
                      <a:pt x="92" y="183"/>
                    </a:lnTo>
                    <a:lnTo>
                      <a:pt x="83" y="183"/>
                    </a:lnTo>
                    <a:lnTo>
                      <a:pt x="73" y="181"/>
                    </a:lnTo>
                    <a:lnTo>
                      <a:pt x="66" y="179"/>
                    </a:lnTo>
                    <a:lnTo>
                      <a:pt x="56" y="176"/>
                    </a:lnTo>
                    <a:lnTo>
                      <a:pt x="49" y="172"/>
                    </a:lnTo>
                    <a:lnTo>
                      <a:pt x="41" y="167"/>
                    </a:lnTo>
                    <a:lnTo>
                      <a:pt x="34" y="162"/>
                    </a:lnTo>
                    <a:lnTo>
                      <a:pt x="28" y="157"/>
                    </a:lnTo>
                    <a:lnTo>
                      <a:pt x="21" y="150"/>
                    </a:lnTo>
                    <a:lnTo>
                      <a:pt x="16" y="142"/>
                    </a:lnTo>
                    <a:lnTo>
                      <a:pt x="12" y="134"/>
                    </a:lnTo>
                    <a:lnTo>
                      <a:pt x="8" y="127"/>
                    </a:lnTo>
                    <a:lnTo>
                      <a:pt x="4" y="119"/>
                    </a:lnTo>
                    <a:lnTo>
                      <a:pt x="3" y="110"/>
                    </a:lnTo>
                    <a:lnTo>
                      <a:pt x="1" y="100"/>
                    </a:lnTo>
                    <a:lnTo>
                      <a:pt x="0" y="91"/>
                    </a:lnTo>
                    <a:lnTo>
                      <a:pt x="1" y="82"/>
                    </a:lnTo>
                    <a:lnTo>
                      <a:pt x="3" y="73"/>
                    </a:lnTo>
                    <a:lnTo>
                      <a:pt x="4" y="64"/>
                    </a:lnTo>
                    <a:lnTo>
                      <a:pt x="8" y="56"/>
                    </a:lnTo>
                    <a:lnTo>
                      <a:pt x="12" y="47"/>
                    </a:lnTo>
                    <a:lnTo>
                      <a:pt x="16" y="40"/>
                    </a:lnTo>
                    <a:lnTo>
                      <a:pt x="21" y="32"/>
                    </a:lnTo>
                    <a:lnTo>
                      <a:pt x="28" y="26"/>
                    </a:lnTo>
                    <a:lnTo>
                      <a:pt x="34" y="21"/>
                    </a:lnTo>
                    <a:lnTo>
                      <a:pt x="41" y="15"/>
                    </a:lnTo>
                    <a:lnTo>
                      <a:pt x="49" y="10"/>
                    </a:lnTo>
                    <a:lnTo>
                      <a:pt x="56" y="6"/>
                    </a:lnTo>
                    <a:lnTo>
                      <a:pt x="66" y="4"/>
                    </a:lnTo>
                    <a:lnTo>
                      <a:pt x="73" y="1"/>
                    </a:lnTo>
                    <a:lnTo>
                      <a:pt x="83" y="0"/>
                    </a:lnTo>
                    <a:lnTo>
                      <a:pt x="92"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65" name="Freeform 993"/>
              <p:cNvSpPr>
                <a:spLocks/>
              </p:cNvSpPr>
              <p:nvPr/>
            </p:nvSpPr>
            <p:spPr bwMode="auto">
              <a:xfrm>
                <a:off x="3169" y="2969"/>
                <a:ext cx="46" cy="46"/>
              </a:xfrm>
              <a:custGeom>
                <a:avLst/>
                <a:gdLst/>
                <a:ahLst/>
                <a:cxnLst>
                  <a:cxn ang="0">
                    <a:pos x="102" y="0"/>
                  </a:cxn>
                  <a:cxn ang="0">
                    <a:pos x="119" y="4"/>
                  </a:cxn>
                  <a:cxn ang="0">
                    <a:pos x="136" y="10"/>
                  </a:cxn>
                  <a:cxn ang="0">
                    <a:pos x="151" y="21"/>
                  </a:cxn>
                  <a:cxn ang="0">
                    <a:pos x="164" y="32"/>
                  </a:cxn>
                  <a:cxn ang="0">
                    <a:pos x="173" y="47"/>
                  </a:cxn>
                  <a:cxn ang="0">
                    <a:pos x="181" y="64"/>
                  </a:cxn>
                  <a:cxn ang="0">
                    <a:pos x="183" y="82"/>
                  </a:cxn>
                  <a:cxn ang="0">
                    <a:pos x="183" y="100"/>
                  </a:cxn>
                  <a:cxn ang="0">
                    <a:pos x="181" y="119"/>
                  </a:cxn>
                  <a:cxn ang="0">
                    <a:pos x="173" y="134"/>
                  </a:cxn>
                  <a:cxn ang="0">
                    <a:pos x="164" y="150"/>
                  </a:cxn>
                  <a:cxn ang="0">
                    <a:pos x="151" y="162"/>
                  </a:cxn>
                  <a:cxn ang="0">
                    <a:pos x="136" y="172"/>
                  </a:cxn>
                  <a:cxn ang="0">
                    <a:pos x="119" y="179"/>
                  </a:cxn>
                  <a:cxn ang="0">
                    <a:pos x="102" y="183"/>
                  </a:cxn>
                  <a:cxn ang="0">
                    <a:pos x="83" y="183"/>
                  </a:cxn>
                  <a:cxn ang="0">
                    <a:pos x="66" y="179"/>
                  </a:cxn>
                  <a:cxn ang="0">
                    <a:pos x="49" y="172"/>
                  </a:cxn>
                  <a:cxn ang="0">
                    <a:pos x="34" y="162"/>
                  </a:cxn>
                  <a:cxn ang="0">
                    <a:pos x="21" y="150"/>
                  </a:cxn>
                  <a:cxn ang="0">
                    <a:pos x="12" y="134"/>
                  </a:cxn>
                  <a:cxn ang="0">
                    <a:pos x="4" y="119"/>
                  </a:cxn>
                  <a:cxn ang="0">
                    <a:pos x="1" y="100"/>
                  </a:cxn>
                  <a:cxn ang="0">
                    <a:pos x="1" y="82"/>
                  </a:cxn>
                  <a:cxn ang="0">
                    <a:pos x="4" y="64"/>
                  </a:cxn>
                  <a:cxn ang="0">
                    <a:pos x="12" y="47"/>
                  </a:cxn>
                  <a:cxn ang="0">
                    <a:pos x="21" y="32"/>
                  </a:cxn>
                  <a:cxn ang="0">
                    <a:pos x="34" y="21"/>
                  </a:cxn>
                  <a:cxn ang="0">
                    <a:pos x="49" y="10"/>
                  </a:cxn>
                  <a:cxn ang="0">
                    <a:pos x="66" y="4"/>
                  </a:cxn>
                  <a:cxn ang="0">
                    <a:pos x="83" y="0"/>
                  </a:cxn>
                </a:cxnLst>
                <a:rect l="0" t="0" r="r" b="b"/>
                <a:pathLst>
                  <a:path w="185" h="183">
                    <a:moveTo>
                      <a:pt x="92" y="0"/>
                    </a:moveTo>
                    <a:lnTo>
                      <a:pt x="102" y="0"/>
                    </a:lnTo>
                    <a:lnTo>
                      <a:pt x="111" y="1"/>
                    </a:lnTo>
                    <a:lnTo>
                      <a:pt x="119" y="4"/>
                    </a:lnTo>
                    <a:lnTo>
                      <a:pt x="128" y="6"/>
                    </a:lnTo>
                    <a:lnTo>
                      <a:pt x="136" y="10"/>
                    </a:lnTo>
                    <a:lnTo>
                      <a:pt x="144" y="15"/>
                    </a:lnTo>
                    <a:lnTo>
                      <a:pt x="151" y="21"/>
                    </a:lnTo>
                    <a:lnTo>
                      <a:pt x="157" y="26"/>
                    </a:lnTo>
                    <a:lnTo>
                      <a:pt x="164" y="32"/>
                    </a:lnTo>
                    <a:lnTo>
                      <a:pt x="169" y="40"/>
                    </a:lnTo>
                    <a:lnTo>
                      <a:pt x="173" y="47"/>
                    </a:lnTo>
                    <a:lnTo>
                      <a:pt x="177" y="56"/>
                    </a:lnTo>
                    <a:lnTo>
                      <a:pt x="181" y="64"/>
                    </a:lnTo>
                    <a:lnTo>
                      <a:pt x="182" y="73"/>
                    </a:lnTo>
                    <a:lnTo>
                      <a:pt x="183" y="82"/>
                    </a:lnTo>
                    <a:lnTo>
                      <a:pt x="185" y="91"/>
                    </a:lnTo>
                    <a:lnTo>
                      <a:pt x="183" y="100"/>
                    </a:lnTo>
                    <a:lnTo>
                      <a:pt x="182" y="110"/>
                    </a:lnTo>
                    <a:lnTo>
                      <a:pt x="181" y="119"/>
                    </a:lnTo>
                    <a:lnTo>
                      <a:pt x="177" y="127"/>
                    </a:lnTo>
                    <a:lnTo>
                      <a:pt x="173" y="134"/>
                    </a:lnTo>
                    <a:lnTo>
                      <a:pt x="169" y="142"/>
                    </a:lnTo>
                    <a:lnTo>
                      <a:pt x="164" y="150"/>
                    </a:lnTo>
                    <a:lnTo>
                      <a:pt x="157" y="157"/>
                    </a:lnTo>
                    <a:lnTo>
                      <a:pt x="151" y="162"/>
                    </a:lnTo>
                    <a:lnTo>
                      <a:pt x="144" y="167"/>
                    </a:lnTo>
                    <a:lnTo>
                      <a:pt x="136" y="172"/>
                    </a:lnTo>
                    <a:lnTo>
                      <a:pt x="128" y="176"/>
                    </a:lnTo>
                    <a:lnTo>
                      <a:pt x="119" y="179"/>
                    </a:lnTo>
                    <a:lnTo>
                      <a:pt x="111" y="181"/>
                    </a:lnTo>
                    <a:lnTo>
                      <a:pt x="102" y="183"/>
                    </a:lnTo>
                    <a:lnTo>
                      <a:pt x="92" y="183"/>
                    </a:lnTo>
                    <a:lnTo>
                      <a:pt x="83" y="183"/>
                    </a:lnTo>
                    <a:lnTo>
                      <a:pt x="73" y="181"/>
                    </a:lnTo>
                    <a:lnTo>
                      <a:pt x="66" y="179"/>
                    </a:lnTo>
                    <a:lnTo>
                      <a:pt x="56" y="176"/>
                    </a:lnTo>
                    <a:lnTo>
                      <a:pt x="49" y="172"/>
                    </a:lnTo>
                    <a:lnTo>
                      <a:pt x="41" y="167"/>
                    </a:lnTo>
                    <a:lnTo>
                      <a:pt x="34" y="162"/>
                    </a:lnTo>
                    <a:lnTo>
                      <a:pt x="28" y="157"/>
                    </a:lnTo>
                    <a:lnTo>
                      <a:pt x="21" y="150"/>
                    </a:lnTo>
                    <a:lnTo>
                      <a:pt x="16" y="142"/>
                    </a:lnTo>
                    <a:lnTo>
                      <a:pt x="12" y="134"/>
                    </a:lnTo>
                    <a:lnTo>
                      <a:pt x="8" y="127"/>
                    </a:lnTo>
                    <a:lnTo>
                      <a:pt x="4" y="119"/>
                    </a:lnTo>
                    <a:lnTo>
                      <a:pt x="3" y="110"/>
                    </a:lnTo>
                    <a:lnTo>
                      <a:pt x="1" y="100"/>
                    </a:lnTo>
                    <a:lnTo>
                      <a:pt x="0" y="91"/>
                    </a:lnTo>
                    <a:lnTo>
                      <a:pt x="1" y="82"/>
                    </a:lnTo>
                    <a:lnTo>
                      <a:pt x="3" y="73"/>
                    </a:lnTo>
                    <a:lnTo>
                      <a:pt x="4" y="64"/>
                    </a:lnTo>
                    <a:lnTo>
                      <a:pt x="8" y="56"/>
                    </a:lnTo>
                    <a:lnTo>
                      <a:pt x="12" y="47"/>
                    </a:lnTo>
                    <a:lnTo>
                      <a:pt x="16" y="40"/>
                    </a:lnTo>
                    <a:lnTo>
                      <a:pt x="21" y="32"/>
                    </a:lnTo>
                    <a:lnTo>
                      <a:pt x="28" y="26"/>
                    </a:lnTo>
                    <a:lnTo>
                      <a:pt x="34" y="21"/>
                    </a:lnTo>
                    <a:lnTo>
                      <a:pt x="41" y="15"/>
                    </a:lnTo>
                    <a:lnTo>
                      <a:pt x="49" y="10"/>
                    </a:lnTo>
                    <a:lnTo>
                      <a:pt x="56" y="6"/>
                    </a:lnTo>
                    <a:lnTo>
                      <a:pt x="66" y="4"/>
                    </a:lnTo>
                    <a:lnTo>
                      <a:pt x="73" y="1"/>
                    </a:lnTo>
                    <a:lnTo>
                      <a:pt x="83" y="0"/>
                    </a:lnTo>
                    <a:lnTo>
                      <a:pt x="92"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66" name="Freeform 994"/>
              <p:cNvSpPr>
                <a:spLocks/>
              </p:cNvSpPr>
              <p:nvPr/>
            </p:nvSpPr>
            <p:spPr bwMode="auto">
              <a:xfrm>
                <a:off x="3128" y="2168"/>
                <a:ext cx="45" cy="46"/>
              </a:xfrm>
              <a:custGeom>
                <a:avLst/>
                <a:gdLst/>
                <a:ahLst/>
                <a:cxnLst>
                  <a:cxn ang="0">
                    <a:pos x="100" y="2"/>
                  </a:cxn>
                  <a:cxn ang="0">
                    <a:pos x="119" y="4"/>
                  </a:cxn>
                  <a:cxn ang="0">
                    <a:pos x="134" y="12"/>
                  </a:cxn>
                  <a:cxn ang="0">
                    <a:pos x="150" y="21"/>
                  </a:cxn>
                  <a:cxn ang="0">
                    <a:pos x="162" y="34"/>
                  </a:cxn>
                  <a:cxn ang="0">
                    <a:pos x="172" y="49"/>
                  </a:cxn>
                  <a:cxn ang="0">
                    <a:pos x="179" y="66"/>
                  </a:cxn>
                  <a:cxn ang="0">
                    <a:pos x="183" y="83"/>
                  </a:cxn>
                  <a:cxn ang="0">
                    <a:pos x="183" y="102"/>
                  </a:cxn>
                  <a:cxn ang="0">
                    <a:pos x="179" y="119"/>
                  </a:cxn>
                  <a:cxn ang="0">
                    <a:pos x="172" y="136"/>
                  </a:cxn>
                  <a:cxn ang="0">
                    <a:pos x="162" y="151"/>
                  </a:cxn>
                  <a:cxn ang="0">
                    <a:pos x="150" y="164"/>
                  </a:cxn>
                  <a:cxn ang="0">
                    <a:pos x="134" y="173"/>
                  </a:cxn>
                  <a:cxn ang="0">
                    <a:pos x="119" y="181"/>
                  </a:cxn>
                  <a:cxn ang="0">
                    <a:pos x="100" y="185"/>
                  </a:cxn>
                  <a:cxn ang="0">
                    <a:pos x="82" y="185"/>
                  </a:cxn>
                  <a:cxn ang="0">
                    <a:pos x="64" y="181"/>
                  </a:cxn>
                  <a:cxn ang="0">
                    <a:pos x="47" y="173"/>
                  </a:cxn>
                  <a:cxn ang="0">
                    <a:pos x="32" y="164"/>
                  </a:cxn>
                  <a:cxn ang="0">
                    <a:pos x="21" y="151"/>
                  </a:cxn>
                  <a:cxn ang="0">
                    <a:pos x="10" y="136"/>
                  </a:cxn>
                  <a:cxn ang="0">
                    <a:pos x="4" y="119"/>
                  </a:cxn>
                  <a:cxn ang="0">
                    <a:pos x="0" y="102"/>
                  </a:cxn>
                  <a:cxn ang="0">
                    <a:pos x="0" y="83"/>
                  </a:cxn>
                  <a:cxn ang="0">
                    <a:pos x="4" y="66"/>
                  </a:cxn>
                  <a:cxn ang="0">
                    <a:pos x="10" y="49"/>
                  </a:cxn>
                  <a:cxn ang="0">
                    <a:pos x="21" y="34"/>
                  </a:cxn>
                  <a:cxn ang="0">
                    <a:pos x="32" y="21"/>
                  </a:cxn>
                  <a:cxn ang="0">
                    <a:pos x="47" y="12"/>
                  </a:cxn>
                  <a:cxn ang="0">
                    <a:pos x="64" y="4"/>
                  </a:cxn>
                  <a:cxn ang="0">
                    <a:pos x="82" y="2"/>
                  </a:cxn>
                </a:cxnLst>
                <a:rect l="0" t="0" r="r" b="b"/>
                <a:pathLst>
                  <a:path w="183" h="185">
                    <a:moveTo>
                      <a:pt x="91" y="0"/>
                    </a:moveTo>
                    <a:lnTo>
                      <a:pt x="100" y="2"/>
                    </a:lnTo>
                    <a:lnTo>
                      <a:pt x="110" y="3"/>
                    </a:lnTo>
                    <a:lnTo>
                      <a:pt x="119" y="4"/>
                    </a:lnTo>
                    <a:lnTo>
                      <a:pt x="127" y="8"/>
                    </a:lnTo>
                    <a:lnTo>
                      <a:pt x="134" y="12"/>
                    </a:lnTo>
                    <a:lnTo>
                      <a:pt x="142" y="16"/>
                    </a:lnTo>
                    <a:lnTo>
                      <a:pt x="150" y="21"/>
                    </a:lnTo>
                    <a:lnTo>
                      <a:pt x="157" y="28"/>
                    </a:lnTo>
                    <a:lnTo>
                      <a:pt x="162" y="34"/>
                    </a:lnTo>
                    <a:lnTo>
                      <a:pt x="167" y="41"/>
                    </a:lnTo>
                    <a:lnTo>
                      <a:pt x="172" y="49"/>
                    </a:lnTo>
                    <a:lnTo>
                      <a:pt x="176" y="57"/>
                    </a:lnTo>
                    <a:lnTo>
                      <a:pt x="179" y="66"/>
                    </a:lnTo>
                    <a:lnTo>
                      <a:pt x="181" y="74"/>
                    </a:lnTo>
                    <a:lnTo>
                      <a:pt x="183" y="83"/>
                    </a:lnTo>
                    <a:lnTo>
                      <a:pt x="183" y="93"/>
                    </a:lnTo>
                    <a:lnTo>
                      <a:pt x="183" y="102"/>
                    </a:lnTo>
                    <a:lnTo>
                      <a:pt x="181" y="112"/>
                    </a:lnTo>
                    <a:lnTo>
                      <a:pt x="179" y="119"/>
                    </a:lnTo>
                    <a:lnTo>
                      <a:pt x="176" y="129"/>
                    </a:lnTo>
                    <a:lnTo>
                      <a:pt x="172" y="136"/>
                    </a:lnTo>
                    <a:lnTo>
                      <a:pt x="167" y="144"/>
                    </a:lnTo>
                    <a:lnTo>
                      <a:pt x="162" y="151"/>
                    </a:lnTo>
                    <a:lnTo>
                      <a:pt x="157" y="157"/>
                    </a:lnTo>
                    <a:lnTo>
                      <a:pt x="150" y="164"/>
                    </a:lnTo>
                    <a:lnTo>
                      <a:pt x="142" y="169"/>
                    </a:lnTo>
                    <a:lnTo>
                      <a:pt x="134" y="173"/>
                    </a:lnTo>
                    <a:lnTo>
                      <a:pt x="127" y="177"/>
                    </a:lnTo>
                    <a:lnTo>
                      <a:pt x="119" y="181"/>
                    </a:lnTo>
                    <a:lnTo>
                      <a:pt x="110" y="182"/>
                    </a:lnTo>
                    <a:lnTo>
                      <a:pt x="100" y="185"/>
                    </a:lnTo>
                    <a:lnTo>
                      <a:pt x="91" y="185"/>
                    </a:lnTo>
                    <a:lnTo>
                      <a:pt x="82" y="185"/>
                    </a:lnTo>
                    <a:lnTo>
                      <a:pt x="73" y="182"/>
                    </a:lnTo>
                    <a:lnTo>
                      <a:pt x="64" y="181"/>
                    </a:lnTo>
                    <a:lnTo>
                      <a:pt x="56" y="177"/>
                    </a:lnTo>
                    <a:lnTo>
                      <a:pt x="47" y="173"/>
                    </a:lnTo>
                    <a:lnTo>
                      <a:pt x="40" y="169"/>
                    </a:lnTo>
                    <a:lnTo>
                      <a:pt x="32" y="164"/>
                    </a:lnTo>
                    <a:lnTo>
                      <a:pt x="26" y="157"/>
                    </a:lnTo>
                    <a:lnTo>
                      <a:pt x="21" y="151"/>
                    </a:lnTo>
                    <a:lnTo>
                      <a:pt x="15" y="144"/>
                    </a:lnTo>
                    <a:lnTo>
                      <a:pt x="10" y="136"/>
                    </a:lnTo>
                    <a:lnTo>
                      <a:pt x="6" y="129"/>
                    </a:lnTo>
                    <a:lnTo>
                      <a:pt x="4" y="119"/>
                    </a:lnTo>
                    <a:lnTo>
                      <a:pt x="1" y="112"/>
                    </a:lnTo>
                    <a:lnTo>
                      <a:pt x="0" y="102"/>
                    </a:lnTo>
                    <a:lnTo>
                      <a:pt x="0" y="93"/>
                    </a:lnTo>
                    <a:lnTo>
                      <a:pt x="0" y="83"/>
                    </a:lnTo>
                    <a:lnTo>
                      <a:pt x="1" y="74"/>
                    </a:lnTo>
                    <a:lnTo>
                      <a:pt x="4" y="66"/>
                    </a:lnTo>
                    <a:lnTo>
                      <a:pt x="6" y="57"/>
                    </a:lnTo>
                    <a:lnTo>
                      <a:pt x="10" y="49"/>
                    </a:lnTo>
                    <a:lnTo>
                      <a:pt x="15" y="41"/>
                    </a:lnTo>
                    <a:lnTo>
                      <a:pt x="21" y="34"/>
                    </a:lnTo>
                    <a:lnTo>
                      <a:pt x="26" y="28"/>
                    </a:lnTo>
                    <a:lnTo>
                      <a:pt x="32" y="21"/>
                    </a:lnTo>
                    <a:lnTo>
                      <a:pt x="40" y="16"/>
                    </a:lnTo>
                    <a:lnTo>
                      <a:pt x="47" y="12"/>
                    </a:lnTo>
                    <a:lnTo>
                      <a:pt x="56" y="8"/>
                    </a:lnTo>
                    <a:lnTo>
                      <a:pt x="64" y="4"/>
                    </a:lnTo>
                    <a:lnTo>
                      <a:pt x="73" y="3"/>
                    </a:lnTo>
                    <a:lnTo>
                      <a:pt x="82" y="2"/>
                    </a:lnTo>
                    <a:lnTo>
                      <a:pt x="91"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67" name="Freeform 995"/>
              <p:cNvSpPr>
                <a:spLocks/>
              </p:cNvSpPr>
              <p:nvPr/>
            </p:nvSpPr>
            <p:spPr bwMode="auto">
              <a:xfrm>
                <a:off x="3128" y="2168"/>
                <a:ext cx="45" cy="46"/>
              </a:xfrm>
              <a:custGeom>
                <a:avLst/>
                <a:gdLst/>
                <a:ahLst/>
                <a:cxnLst>
                  <a:cxn ang="0">
                    <a:pos x="100" y="2"/>
                  </a:cxn>
                  <a:cxn ang="0">
                    <a:pos x="119" y="4"/>
                  </a:cxn>
                  <a:cxn ang="0">
                    <a:pos x="134" y="12"/>
                  </a:cxn>
                  <a:cxn ang="0">
                    <a:pos x="150" y="21"/>
                  </a:cxn>
                  <a:cxn ang="0">
                    <a:pos x="162" y="34"/>
                  </a:cxn>
                  <a:cxn ang="0">
                    <a:pos x="172" y="49"/>
                  </a:cxn>
                  <a:cxn ang="0">
                    <a:pos x="179" y="66"/>
                  </a:cxn>
                  <a:cxn ang="0">
                    <a:pos x="183" y="83"/>
                  </a:cxn>
                  <a:cxn ang="0">
                    <a:pos x="183" y="102"/>
                  </a:cxn>
                  <a:cxn ang="0">
                    <a:pos x="179" y="119"/>
                  </a:cxn>
                  <a:cxn ang="0">
                    <a:pos x="172" y="136"/>
                  </a:cxn>
                  <a:cxn ang="0">
                    <a:pos x="162" y="151"/>
                  </a:cxn>
                  <a:cxn ang="0">
                    <a:pos x="150" y="164"/>
                  </a:cxn>
                  <a:cxn ang="0">
                    <a:pos x="134" y="173"/>
                  </a:cxn>
                  <a:cxn ang="0">
                    <a:pos x="119" y="181"/>
                  </a:cxn>
                  <a:cxn ang="0">
                    <a:pos x="100" y="185"/>
                  </a:cxn>
                  <a:cxn ang="0">
                    <a:pos x="82" y="185"/>
                  </a:cxn>
                  <a:cxn ang="0">
                    <a:pos x="64" y="181"/>
                  </a:cxn>
                  <a:cxn ang="0">
                    <a:pos x="47" y="173"/>
                  </a:cxn>
                  <a:cxn ang="0">
                    <a:pos x="32" y="164"/>
                  </a:cxn>
                  <a:cxn ang="0">
                    <a:pos x="21" y="151"/>
                  </a:cxn>
                  <a:cxn ang="0">
                    <a:pos x="10" y="136"/>
                  </a:cxn>
                  <a:cxn ang="0">
                    <a:pos x="4" y="119"/>
                  </a:cxn>
                  <a:cxn ang="0">
                    <a:pos x="0" y="102"/>
                  </a:cxn>
                  <a:cxn ang="0">
                    <a:pos x="0" y="83"/>
                  </a:cxn>
                  <a:cxn ang="0">
                    <a:pos x="4" y="66"/>
                  </a:cxn>
                  <a:cxn ang="0">
                    <a:pos x="10" y="49"/>
                  </a:cxn>
                  <a:cxn ang="0">
                    <a:pos x="21" y="34"/>
                  </a:cxn>
                  <a:cxn ang="0">
                    <a:pos x="32" y="21"/>
                  </a:cxn>
                  <a:cxn ang="0">
                    <a:pos x="47" y="12"/>
                  </a:cxn>
                  <a:cxn ang="0">
                    <a:pos x="64" y="4"/>
                  </a:cxn>
                  <a:cxn ang="0">
                    <a:pos x="82" y="2"/>
                  </a:cxn>
                </a:cxnLst>
                <a:rect l="0" t="0" r="r" b="b"/>
                <a:pathLst>
                  <a:path w="183" h="185">
                    <a:moveTo>
                      <a:pt x="91" y="0"/>
                    </a:moveTo>
                    <a:lnTo>
                      <a:pt x="100" y="2"/>
                    </a:lnTo>
                    <a:lnTo>
                      <a:pt x="110" y="3"/>
                    </a:lnTo>
                    <a:lnTo>
                      <a:pt x="119" y="4"/>
                    </a:lnTo>
                    <a:lnTo>
                      <a:pt x="127" y="8"/>
                    </a:lnTo>
                    <a:lnTo>
                      <a:pt x="134" y="12"/>
                    </a:lnTo>
                    <a:lnTo>
                      <a:pt x="142" y="16"/>
                    </a:lnTo>
                    <a:lnTo>
                      <a:pt x="150" y="21"/>
                    </a:lnTo>
                    <a:lnTo>
                      <a:pt x="157" y="28"/>
                    </a:lnTo>
                    <a:lnTo>
                      <a:pt x="162" y="34"/>
                    </a:lnTo>
                    <a:lnTo>
                      <a:pt x="167" y="41"/>
                    </a:lnTo>
                    <a:lnTo>
                      <a:pt x="172" y="49"/>
                    </a:lnTo>
                    <a:lnTo>
                      <a:pt x="176" y="57"/>
                    </a:lnTo>
                    <a:lnTo>
                      <a:pt x="179" y="66"/>
                    </a:lnTo>
                    <a:lnTo>
                      <a:pt x="181" y="74"/>
                    </a:lnTo>
                    <a:lnTo>
                      <a:pt x="183" y="83"/>
                    </a:lnTo>
                    <a:lnTo>
                      <a:pt x="183" y="93"/>
                    </a:lnTo>
                    <a:lnTo>
                      <a:pt x="183" y="102"/>
                    </a:lnTo>
                    <a:lnTo>
                      <a:pt x="181" y="112"/>
                    </a:lnTo>
                    <a:lnTo>
                      <a:pt x="179" y="119"/>
                    </a:lnTo>
                    <a:lnTo>
                      <a:pt x="176" y="129"/>
                    </a:lnTo>
                    <a:lnTo>
                      <a:pt x="172" y="136"/>
                    </a:lnTo>
                    <a:lnTo>
                      <a:pt x="167" y="144"/>
                    </a:lnTo>
                    <a:lnTo>
                      <a:pt x="162" y="151"/>
                    </a:lnTo>
                    <a:lnTo>
                      <a:pt x="157" y="157"/>
                    </a:lnTo>
                    <a:lnTo>
                      <a:pt x="150" y="164"/>
                    </a:lnTo>
                    <a:lnTo>
                      <a:pt x="142" y="169"/>
                    </a:lnTo>
                    <a:lnTo>
                      <a:pt x="134" y="173"/>
                    </a:lnTo>
                    <a:lnTo>
                      <a:pt x="127" y="177"/>
                    </a:lnTo>
                    <a:lnTo>
                      <a:pt x="119" y="181"/>
                    </a:lnTo>
                    <a:lnTo>
                      <a:pt x="110" y="182"/>
                    </a:lnTo>
                    <a:lnTo>
                      <a:pt x="100" y="185"/>
                    </a:lnTo>
                    <a:lnTo>
                      <a:pt x="91" y="185"/>
                    </a:lnTo>
                    <a:lnTo>
                      <a:pt x="82" y="185"/>
                    </a:lnTo>
                    <a:lnTo>
                      <a:pt x="73" y="182"/>
                    </a:lnTo>
                    <a:lnTo>
                      <a:pt x="64" y="181"/>
                    </a:lnTo>
                    <a:lnTo>
                      <a:pt x="56" y="177"/>
                    </a:lnTo>
                    <a:lnTo>
                      <a:pt x="47" y="173"/>
                    </a:lnTo>
                    <a:lnTo>
                      <a:pt x="40" y="169"/>
                    </a:lnTo>
                    <a:lnTo>
                      <a:pt x="32" y="164"/>
                    </a:lnTo>
                    <a:lnTo>
                      <a:pt x="26" y="157"/>
                    </a:lnTo>
                    <a:lnTo>
                      <a:pt x="21" y="151"/>
                    </a:lnTo>
                    <a:lnTo>
                      <a:pt x="15" y="144"/>
                    </a:lnTo>
                    <a:lnTo>
                      <a:pt x="10" y="136"/>
                    </a:lnTo>
                    <a:lnTo>
                      <a:pt x="6" y="129"/>
                    </a:lnTo>
                    <a:lnTo>
                      <a:pt x="4" y="119"/>
                    </a:lnTo>
                    <a:lnTo>
                      <a:pt x="1" y="112"/>
                    </a:lnTo>
                    <a:lnTo>
                      <a:pt x="0" y="102"/>
                    </a:lnTo>
                    <a:lnTo>
                      <a:pt x="0" y="93"/>
                    </a:lnTo>
                    <a:lnTo>
                      <a:pt x="0" y="83"/>
                    </a:lnTo>
                    <a:lnTo>
                      <a:pt x="1" y="74"/>
                    </a:lnTo>
                    <a:lnTo>
                      <a:pt x="4" y="66"/>
                    </a:lnTo>
                    <a:lnTo>
                      <a:pt x="6" y="57"/>
                    </a:lnTo>
                    <a:lnTo>
                      <a:pt x="10" y="49"/>
                    </a:lnTo>
                    <a:lnTo>
                      <a:pt x="15" y="41"/>
                    </a:lnTo>
                    <a:lnTo>
                      <a:pt x="21" y="34"/>
                    </a:lnTo>
                    <a:lnTo>
                      <a:pt x="26" y="28"/>
                    </a:lnTo>
                    <a:lnTo>
                      <a:pt x="32" y="21"/>
                    </a:lnTo>
                    <a:lnTo>
                      <a:pt x="40" y="16"/>
                    </a:lnTo>
                    <a:lnTo>
                      <a:pt x="47" y="12"/>
                    </a:lnTo>
                    <a:lnTo>
                      <a:pt x="56" y="8"/>
                    </a:lnTo>
                    <a:lnTo>
                      <a:pt x="64" y="4"/>
                    </a:lnTo>
                    <a:lnTo>
                      <a:pt x="73" y="3"/>
                    </a:lnTo>
                    <a:lnTo>
                      <a:pt x="82" y="2"/>
                    </a:lnTo>
                    <a:lnTo>
                      <a:pt x="91"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68" name="Freeform 996"/>
              <p:cNvSpPr>
                <a:spLocks/>
              </p:cNvSpPr>
              <p:nvPr/>
            </p:nvSpPr>
            <p:spPr bwMode="auto">
              <a:xfrm>
                <a:off x="3216" y="3045"/>
                <a:ext cx="46" cy="46"/>
              </a:xfrm>
              <a:custGeom>
                <a:avLst/>
                <a:gdLst/>
                <a:ahLst/>
                <a:cxnLst>
                  <a:cxn ang="0">
                    <a:pos x="101" y="2"/>
                  </a:cxn>
                  <a:cxn ang="0">
                    <a:pos x="119" y="4"/>
                  </a:cxn>
                  <a:cxn ang="0">
                    <a:pos x="136" y="12"/>
                  </a:cxn>
                  <a:cxn ang="0">
                    <a:pos x="151" y="21"/>
                  </a:cxn>
                  <a:cxn ang="0">
                    <a:pos x="162" y="34"/>
                  </a:cxn>
                  <a:cxn ang="0">
                    <a:pos x="173" y="49"/>
                  </a:cxn>
                  <a:cxn ang="0">
                    <a:pos x="179" y="66"/>
                  </a:cxn>
                  <a:cxn ang="0">
                    <a:pos x="183" y="83"/>
                  </a:cxn>
                  <a:cxn ang="0">
                    <a:pos x="183" y="102"/>
                  </a:cxn>
                  <a:cxn ang="0">
                    <a:pos x="179" y="119"/>
                  </a:cxn>
                  <a:cxn ang="0">
                    <a:pos x="173" y="136"/>
                  </a:cxn>
                  <a:cxn ang="0">
                    <a:pos x="162" y="151"/>
                  </a:cxn>
                  <a:cxn ang="0">
                    <a:pos x="151" y="164"/>
                  </a:cxn>
                  <a:cxn ang="0">
                    <a:pos x="136" y="173"/>
                  </a:cxn>
                  <a:cxn ang="0">
                    <a:pos x="119" y="181"/>
                  </a:cxn>
                  <a:cxn ang="0">
                    <a:pos x="101" y="185"/>
                  </a:cxn>
                  <a:cxn ang="0">
                    <a:pos x="83" y="185"/>
                  </a:cxn>
                  <a:cxn ang="0">
                    <a:pos x="64" y="181"/>
                  </a:cxn>
                  <a:cxn ang="0">
                    <a:pos x="49" y="173"/>
                  </a:cxn>
                  <a:cxn ang="0">
                    <a:pos x="33" y="164"/>
                  </a:cxn>
                  <a:cxn ang="0">
                    <a:pos x="21" y="151"/>
                  </a:cxn>
                  <a:cxn ang="0">
                    <a:pos x="11" y="136"/>
                  </a:cxn>
                  <a:cxn ang="0">
                    <a:pos x="4" y="119"/>
                  </a:cxn>
                  <a:cxn ang="0">
                    <a:pos x="0" y="102"/>
                  </a:cxn>
                  <a:cxn ang="0">
                    <a:pos x="0" y="83"/>
                  </a:cxn>
                  <a:cxn ang="0">
                    <a:pos x="4" y="66"/>
                  </a:cxn>
                  <a:cxn ang="0">
                    <a:pos x="11" y="49"/>
                  </a:cxn>
                  <a:cxn ang="0">
                    <a:pos x="21" y="34"/>
                  </a:cxn>
                  <a:cxn ang="0">
                    <a:pos x="33" y="21"/>
                  </a:cxn>
                  <a:cxn ang="0">
                    <a:pos x="49" y="12"/>
                  </a:cxn>
                  <a:cxn ang="0">
                    <a:pos x="64" y="4"/>
                  </a:cxn>
                  <a:cxn ang="0">
                    <a:pos x="83" y="2"/>
                  </a:cxn>
                </a:cxnLst>
                <a:rect l="0" t="0" r="r" b="b"/>
                <a:pathLst>
                  <a:path w="183" h="185">
                    <a:moveTo>
                      <a:pt x="92" y="0"/>
                    </a:moveTo>
                    <a:lnTo>
                      <a:pt x="101" y="2"/>
                    </a:lnTo>
                    <a:lnTo>
                      <a:pt x="110" y="3"/>
                    </a:lnTo>
                    <a:lnTo>
                      <a:pt x="119" y="4"/>
                    </a:lnTo>
                    <a:lnTo>
                      <a:pt x="127" y="8"/>
                    </a:lnTo>
                    <a:lnTo>
                      <a:pt x="136" y="12"/>
                    </a:lnTo>
                    <a:lnTo>
                      <a:pt x="143" y="16"/>
                    </a:lnTo>
                    <a:lnTo>
                      <a:pt x="151" y="21"/>
                    </a:lnTo>
                    <a:lnTo>
                      <a:pt x="157" y="28"/>
                    </a:lnTo>
                    <a:lnTo>
                      <a:pt x="162" y="34"/>
                    </a:lnTo>
                    <a:lnTo>
                      <a:pt x="168" y="41"/>
                    </a:lnTo>
                    <a:lnTo>
                      <a:pt x="173" y="49"/>
                    </a:lnTo>
                    <a:lnTo>
                      <a:pt x="177" y="57"/>
                    </a:lnTo>
                    <a:lnTo>
                      <a:pt x="179" y="66"/>
                    </a:lnTo>
                    <a:lnTo>
                      <a:pt x="182" y="74"/>
                    </a:lnTo>
                    <a:lnTo>
                      <a:pt x="183" y="83"/>
                    </a:lnTo>
                    <a:lnTo>
                      <a:pt x="183" y="93"/>
                    </a:lnTo>
                    <a:lnTo>
                      <a:pt x="183" y="102"/>
                    </a:lnTo>
                    <a:lnTo>
                      <a:pt x="182" y="112"/>
                    </a:lnTo>
                    <a:lnTo>
                      <a:pt x="179" y="119"/>
                    </a:lnTo>
                    <a:lnTo>
                      <a:pt x="177" y="129"/>
                    </a:lnTo>
                    <a:lnTo>
                      <a:pt x="173" y="136"/>
                    </a:lnTo>
                    <a:lnTo>
                      <a:pt x="168" y="144"/>
                    </a:lnTo>
                    <a:lnTo>
                      <a:pt x="162" y="151"/>
                    </a:lnTo>
                    <a:lnTo>
                      <a:pt x="157" y="157"/>
                    </a:lnTo>
                    <a:lnTo>
                      <a:pt x="151" y="164"/>
                    </a:lnTo>
                    <a:lnTo>
                      <a:pt x="143" y="169"/>
                    </a:lnTo>
                    <a:lnTo>
                      <a:pt x="136" y="173"/>
                    </a:lnTo>
                    <a:lnTo>
                      <a:pt x="127" y="177"/>
                    </a:lnTo>
                    <a:lnTo>
                      <a:pt x="119" y="181"/>
                    </a:lnTo>
                    <a:lnTo>
                      <a:pt x="110" y="182"/>
                    </a:lnTo>
                    <a:lnTo>
                      <a:pt x="101" y="185"/>
                    </a:lnTo>
                    <a:lnTo>
                      <a:pt x="92" y="185"/>
                    </a:lnTo>
                    <a:lnTo>
                      <a:pt x="83" y="185"/>
                    </a:lnTo>
                    <a:lnTo>
                      <a:pt x="73" y="182"/>
                    </a:lnTo>
                    <a:lnTo>
                      <a:pt x="64" y="181"/>
                    </a:lnTo>
                    <a:lnTo>
                      <a:pt x="56" y="177"/>
                    </a:lnTo>
                    <a:lnTo>
                      <a:pt x="49" y="173"/>
                    </a:lnTo>
                    <a:lnTo>
                      <a:pt x="41" y="169"/>
                    </a:lnTo>
                    <a:lnTo>
                      <a:pt x="33" y="164"/>
                    </a:lnTo>
                    <a:lnTo>
                      <a:pt x="26" y="157"/>
                    </a:lnTo>
                    <a:lnTo>
                      <a:pt x="21" y="151"/>
                    </a:lnTo>
                    <a:lnTo>
                      <a:pt x="16" y="144"/>
                    </a:lnTo>
                    <a:lnTo>
                      <a:pt x="11" y="136"/>
                    </a:lnTo>
                    <a:lnTo>
                      <a:pt x="7" y="129"/>
                    </a:lnTo>
                    <a:lnTo>
                      <a:pt x="4" y="119"/>
                    </a:lnTo>
                    <a:lnTo>
                      <a:pt x="1" y="112"/>
                    </a:lnTo>
                    <a:lnTo>
                      <a:pt x="0" y="102"/>
                    </a:lnTo>
                    <a:lnTo>
                      <a:pt x="0" y="93"/>
                    </a:lnTo>
                    <a:lnTo>
                      <a:pt x="0" y="83"/>
                    </a:lnTo>
                    <a:lnTo>
                      <a:pt x="1" y="74"/>
                    </a:lnTo>
                    <a:lnTo>
                      <a:pt x="4" y="66"/>
                    </a:lnTo>
                    <a:lnTo>
                      <a:pt x="7" y="57"/>
                    </a:lnTo>
                    <a:lnTo>
                      <a:pt x="11" y="49"/>
                    </a:lnTo>
                    <a:lnTo>
                      <a:pt x="16" y="41"/>
                    </a:lnTo>
                    <a:lnTo>
                      <a:pt x="21" y="34"/>
                    </a:lnTo>
                    <a:lnTo>
                      <a:pt x="26" y="28"/>
                    </a:lnTo>
                    <a:lnTo>
                      <a:pt x="33" y="21"/>
                    </a:lnTo>
                    <a:lnTo>
                      <a:pt x="41" y="16"/>
                    </a:lnTo>
                    <a:lnTo>
                      <a:pt x="49" y="12"/>
                    </a:lnTo>
                    <a:lnTo>
                      <a:pt x="56" y="8"/>
                    </a:lnTo>
                    <a:lnTo>
                      <a:pt x="64" y="4"/>
                    </a:lnTo>
                    <a:lnTo>
                      <a:pt x="73" y="3"/>
                    </a:lnTo>
                    <a:lnTo>
                      <a:pt x="83" y="2"/>
                    </a:lnTo>
                    <a:lnTo>
                      <a:pt x="92" y="0"/>
                    </a:lnTo>
                    <a:close/>
                  </a:path>
                </a:pathLst>
              </a:custGeom>
              <a:solidFill>
                <a:srgbClr val="1F1A1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69" name="Freeform 997"/>
              <p:cNvSpPr>
                <a:spLocks/>
              </p:cNvSpPr>
              <p:nvPr/>
            </p:nvSpPr>
            <p:spPr bwMode="auto">
              <a:xfrm>
                <a:off x="3216" y="3045"/>
                <a:ext cx="46" cy="46"/>
              </a:xfrm>
              <a:custGeom>
                <a:avLst/>
                <a:gdLst/>
                <a:ahLst/>
                <a:cxnLst>
                  <a:cxn ang="0">
                    <a:pos x="101" y="2"/>
                  </a:cxn>
                  <a:cxn ang="0">
                    <a:pos x="119" y="4"/>
                  </a:cxn>
                  <a:cxn ang="0">
                    <a:pos x="136" y="12"/>
                  </a:cxn>
                  <a:cxn ang="0">
                    <a:pos x="151" y="21"/>
                  </a:cxn>
                  <a:cxn ang="0">
                    <a:pos x="162" y="34"/>
                  </a:cxn>
                  <a:cxn ang="0">
                    <a:pos x="173" y="49"/>
                  </a:cxn>
                  <a:cxn ang="0">
                    <a:pos x="179" y="66"/>
                  </a:cxn>
                  <a:cxn ang="0">
                    <a:pos x="183" y="83"/>
                  </a:cxn>
                  <a:cxn ang="0">
                    <a:pos x="183" y="102"/>
                  </a:cxn>
                  <a:cxn ang="0">
                    <a:pos x="179" y="119"/>
                  </a:cxn>
                  <a:cxn ang="0">
                    <a:pos x="173" y="136"/>
                  </a:cxn>
                  <a:cxn ang="0">
                    <a:pos x="162" y="151"/>
                  </a:cxn>
                  <a:cxn ang="0">
                    <a:pos x="151" y="164"/>
                  </a:cxn>
                  <a:cxn ang="0">
                    <a:pos x="136" y="173"/>
                  </a:cxn>
                  <a:cxn ang="0">
                    <a:pos x="119" y="181"/>
                  </a:cxn>
                  <a:cxn ang="0">
                    <a:pos x="101" y="185"/>
                  </a:cxn>
                  <a:cxn ang="0">
                    <a:pos x="83" y="185"/>
                  </a:cxn>
                  <a:cxn ang="0">
                    <a:pos x="64" y="181"/>
                  </a:cxn>
                  <a:cxn ang="0">
                    <a:pos x="49" y="173"/>
                  </a:cxn>
                  <a:cxn ang="0">
                    <a:pos x="33" y="164"/>
                  </a:cxn>
                  <a:cxn ang="0">
                    <a:pos x="21" y="151"/>
                  </a:cxn>
                  <a:cxn ang="0">
                    <a:pos x="11" y="136"/>
                  </a:cxn>
                  <a:cxn ang="0">
                    <a:pos x="4" y="119"/>
                  </a:cxn>
                  <a:cxn ang="0">
                    <a:pos x="0" y="102"/>
                  </a:cxn>
                  <a:cxn ang="0">
                    <a:pos x="0" y="83"/>
                  </a:cxn>
                  <a:cxn ang="0">
                    <a:pos x="4" y="66"/>
                  </a:cxn>
                  <a:cxn ang="0">
                    <a:pos x="11" y="49"/>
                  </a:cxn>
                  <a:cxn ang="0">
                    <a:pos x="21" y="34"/>
                  </a:cxn>
                  <a:cxn ang="0">
                    <a:pos x="33" y="21"/>
                  </a:cxn>
                  <a:cxn ang="0">
                    <a:pos x="49" y="12"/>
                  </a:cxn>
                  <a:cxn ang="0">
                    <a:pos x="64" y="4"/>
                  </a:cxn>
                  <a:cxn ang="0">
                    <a:pos x="83" y="2"/>
                  </a:cxn>
                </a:cxnLst>
                <a:rect l="0" t="0" r="r" b="b"/>
                <a:pathLst>
                  <a:path w="183" h="185">
                    <a:moveTo>
                      <a:pt x="92" y="0"/>
                    </a:moveTo>
                    <a:lnTo>
                      <a:pt x="101" y="2"/>
                    </a:lnTo>
                    <a:lnTo>
                      <a:pt x="110" y="3"/>
                    </a:lnTo>
                    <a:lnTo>
                      <a:pt x="119" y="4"/>
                    </a:lnTo>
                    <a:lnTo>
                      <a:pt x="127" y="8"/>
                    </a:lnTo>
                    <a:lnTo>
                      <a:pt x="136" y="12"/>
                    </a:lnTo>
                    <a:lnTo>
                      <a:pt x="143" y="16"/>
                    </a:lnTo>
                    <a:lnTo>
                      <a:pt x="151" y="21"/>
                    </a:lnTo>
                    <a:lnTo>
                      <a:pt x="157" y="28"/>
                    </a:lnTo>
                    <a:lnTo>
                      <a:pt x="162" y="34"/>
                    </a:lnTo>
                    <a:lnTo>
                      <a:pt x="168" y="41"/>
                    </a:lnTo>
                    <a:lnTo>
                      <a:pt x="173" y="49"/>
                    </a:lnTo>
                    <a:lnTo>
                      <a:pt x="177" y="57"/>
                    </a:lnTo>
                    <a:lnTo>
                      <a:pt x="179" y="66"/>
                    </a:lnTo>
                    <a:lnTo>
                      <a:pt x="182" y="74"/>
                    </a:lnTo>
                    <a:lnTo>
                      <a:pt x="183" y="83"/>
                    </a:lnTo>
                    <a:lnTo>
                      <a:pt x="183" y="93"/>
                    </a:lnTo>
                    <a:lnTo>
                      <a:pt x="183" y="102"/>
                    </a:lnTo>
                    <a:lnTo>
                      <a:pt x="182" y="112"/>
                    </a:lnTo>
                    <a:lnTo>
                      <a:pt x="179" y="119"/>
                    </a:lnTo>
                    <a:lnTo>
                      <a:pt x="177" y="129"/>
                    </a:lnTo>
                    <a:lnTo>
                      <a:pt x="173" y="136"/>
                    </a:lnTo>
                    <a:lnTo>
                      <a:pt x="168" y="144"/>
                    </a:lnTo>
                    <a:lnTo>
                      <a:pt x="162" y="151"/>
                    </a:lnTo>
                    <a:lnTo>
                      <a:pt x="157" y="157"/>
                    </a:lnTo>
                    <a:lnTo>
                      <a:pt x="151" y="164"/>
                    </a:lnTo>
                    <a:lnTo>
                      <a:pt x="143" y="169"/>
                    </a:lnTo>
                    <a:lnTo>
                      <a:pt x="136" y="173"/>
                    </a:lnTo>
                    <a:lnTo>
                      <a:pt x="127" y="177"/>
                    </a:lnTo>
                    <a:lnTo>
                      <a:pt x="119" y="181"/>
                    </a:lnTo>
                    <a:lnTo>
                      <a:pt x="110" y="182"/>
                    </a:lnTo>
                    <a:lnTo>
                      <a:pt x="101" y="185"/>
                    </a:lnTo>
                    <a:lnTo>
                      <a:pt x="92" y="185"/>
                    </a:lnTo>
                    <a:lnTo>
                      <a:pt x="83" y="185"/>
                    </a:lnTo>
                    <a:lnTo>
                      <a:pt x="73" y="182"/>
                    </a:lnTo>
                    <a:lnTo>
                      <a:pt x="64" y="181"/>
                    </a:lnTo>
                    <a:lnTo>
                      <a:pt x="56" y="177"/>
                    </a:lnTo>
                    <a:lnTo>
                      <a:pt x="49" y="173"/>
                    </a:lnTo>
                    <a:lnTo>
                      <a:pt x="41" y="169"/>
                    </a:lnTo>
                    <a:lnTo>
                      <a:pt x="33" y="164"/>
                    </a:lnTo>
                    <a:lnTo>
                      <a:pt x="26" y="157"/>
                    </a:lnTo>
                    <a:lnTo>
                      <a:pt x="21" y="151"/>
                    </a:lnTo>
                    <a:lnTo>
                      <a:pt x="16" y="144"/>
                    </a:lnTo>
                    <a:lnTo>
                      <a:pt x="11" y="136"/>
                    </a:lnTo>
                    <a:lnTo>
                      <a:pt x="7" y="129"/>
                    </a:lnTo>
                    <a:lnTo>
                      <a:pt x="4" y="119"/>
                    </a:lnTo>
                    <a:lnTo>
                      <a:pt x="1" y="112"/>
                    </a:lnTo>
                    <a:lnTo>
                      <a:pt x="0" y="102"/>
                    </a:lnTo>
                    <a:lnTo>
                      <a:pt x="0" y="93"/>
                    </a:lnTo>
                    <a:lnTo>
                      <a:pt x="0" y="83"/>
                    </a:lnTo>
                    <a:lnTo>
                      <a:pt x="1" y="74"/>
                    </a:lnTo>
                    <a:lnTo>
                      <a:pt x="4" y="66"/>
                    </a:lnTo>
                    <a:lnTo>
                      <a:pt x="7" y="57"/>
                    </a:lnTo>
                    <a:lnTo>
                      <a:pt x="11" y="49"/>
                    </a:lnTo>
                    <a:lnTo>
                      <a:pt x="16" y="41"/>
                    </a:lnTo>
                    <a:lnTo>
                      <a:pt x="21" y="34"/>
                    </a:lnTo>
                    <a:lnTo>
                      <a:pt x="26" y="28"/>
                    </a:lnTo>
                    <a:lnTo>
                      <a:pt x="33" y="21"/>
                    </a:lnTo>
                    <a:lnTo>
                      <a:pt x="41" y="16"/>
                    </a:lnTo>
                    <a:lnTo>
                      <a:pt x="49" y="12"/>
                    </a:lnTo>
                    <a:lnTo>
                      <a:pt x="56" y="8"/>
                    </a:lnTo>
                    <a:lnTo>
                      <a:pt x="64" y="4"/>
                    </a:lnTo>
                    <a:lnTo>
                      <a:pt x="73" y="3"/>
                    </a:lnTo>
                    <a:lnTo>
                      <a:pt x="83" y="2"/>
                    </a:lnTo>
                    <a:lnTo>
                      <a:pt x="92"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70" name="Rectangle 998"/>
              <p:cNvSpPr>
                <a:spLocks noChangeArrowheads="1"/>
              </p:cNvSpPr>
              <p:nvPr/>
            </p:nvSpPr>
            <p:spPr bwMode="auto">
              <a:xfrm>
                <a:off x="3191" y="2985"/>
                <a:ext cx="480" cy="13"/>
              </a:xfrm>
              <a:prstGeom prst="rect">
                <a:avLst/>
              </a:prstGeom>
              <a:solidFill>
                <a:srgbClr val="1F1A17"/>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71" name="Freeform 999"/>
              <p:cNvSpPr>
                <a:spLocks noEditPoints="1"/>
              </p:cNvSpPr>
              <p:nvPr/>
            </p:nvSpPr>
            <p:spPr bwMode="auto">
              <a:xfrm>
                <a:off x="3538" y="2458"/>
                <a:ext cx="434" cy="695"/>
              </a:xfrm>
              <a:custGeom>
                <a:avLst/>
                <a:gdLst/>
                <a:ahLst/>
                <a:cxnLst>
                  <a:cxn ang="0">
                    <a:pos x="0" y="0"/>
                  </a:cxn>
                  <a:cxn ang="0">
                    <a:pos x="1737" y="0"/>
                  </a:cxn>
                  <a:cxn ang="0">
                    <a:pos x="1737" y="55"/>
                  </a:cxn>
                  <a:cxn ang="0">
                    <a:pos x="0" y="55"/>
                  </a:cxn>
                  <a:cxn ang="0">
                    <a:pos x="0" y="0"/>
                  </a:cxn>
                  <a:cxn ang="0">
                    <a:pos x="1737" y="2780"/>
                  </a:cxn>
                  <a:cxn ang="0">
                    <a:pos x="0" y="2780"/>
                  </a:cxn>
                  <a:cxn ang="0">
                    <a:pos x="0" y="2723"/>
                  </a:cxn>
                  <a:cxn ang="0">
                    <a:pos x="1737" y="2723"/>
                  </a:cxn>
                  <a:cxn ang="0">
                    <a:pos x="1737" y="2780"/>
                  </a:cxn>
                </a:cxnLst>
                <a:rect l="0" t="0" r="r" b="b"/>
                <a:pathLst>
                  <a:path w="1737" h="2780">
                    <a:moveTo>
                      <a:pt x="0" y="0"/>
                    </a:moveTo>
                    <a:lnTo>
                      <a:pt x="1737" y="0"/>
                    </a:lnTo>
                    <a:lnTo>
                      <a:pt x="1737" y="55"/>
                    </a:lnTo>
                    <a:lnTo>
                      <a:pt x="0" y="55"/>
                    </a:lnTo>
                    <a:lnTo>
                      <a:pt x="0" y="0"/>
                    </a:lnTo>
                    <a:close/>
                    <a:moveTo>
                      <a:pt x="1737" y="2780"/>
                    </a:moveTo>
                    <a:lnTo>
                      <a:pt x="0" y="2780"/>
                    </a:lnTo>
                    <a:lnTo>
                      <a:pt x="0" y="2723"/>
                    </a:lnTo>
                    <a:lnTo>
                      <a:pt x="1737" y="2723"/>
                    </a:lnTo>
                    <a:lnTo>
                      <a:pt x="1737" y="2780"/>
                    </a:lnTo>
                    <a:close/>
                  </a:path>
                </a:pathLst>
              </a:custGeom>
              <a:solidFill>
                <a:srgbClr val="84C22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72" name="Freeform 1000"/>
              <p:cNvSpPr>
                <a:spLocks noEditPoints="1"/>
              </p:cNvSpPr>
              <p:nvPr/>
            </p:nvSpPr>
            <p:spPr bwMode="auto">
              <a:xfrm>
                <a:off x="3538" y="2465"/>
                <a:ext cx="434" cy="681"/>
              </a:xfrm>
              <a:custGeom>
                <a:avLst/>
                <a:gdLst/>
                <a:ahLst/>
                <a:cxnLst>
                  <a:cxn ang="0">
                    <a:pos x="0" y="0"/>
                  </a:cxn>
                  <a:cxn ang="0">
                    <a:pos x="1737" y="0"/>
                  </a:cxn>
                  <a:cxn ang="0">
                    <a:pos x="1737" y="55"/>
                  </a:cxn>
                  <a:cxn ang="0">
                    <a:pos x="0" y="55"/>
                  </a:cxn>
                  <a:cxn ang="0">
                    <a:pos x="0" y="0"/>
                  </a:cxn>
                  <a:cxn ang="0">
                    <a:pos x="1737" y="2724"/>
                  </a:cxn>
                  <a:cxn ang="0">
                    <a:pos x="0" y="2724"/>
                  </a:cxn>
                  <a:cxn ang="0">
                    <a:pos x="0" y="2668"/>
                  </a:cxn>
                  <a:cxn ang="0">
                    <a:pos x="1737" y="2668"/>
                  </a:cxn>
                  <a:cxn ang="0">
                    <a:pos x="1737" y="2724"/>
                  </a:cxn>
                </a:cxnLst>
                <a:rect l="0" t="0" r="r" b="b"/>
                <a:pathLst>
                  <a:path w="1737" h="2724">
                    <a:moveTo>
                      <a:pt x="0" y="0"/>
                    </a:moveTo>
                    <a:lnTo>
                      <a:pt x="1737" y="0"/>
                    </a:lnTo>
                    <a:lnTo>
                      <a:pt x="1737" y="55"/>
                    </a:lnTo>
                    <a:lnTo>
                      <a:pt x="0" y="55"/>
                    </a:lnTo>
                    <a:lnTo>
                      <a:pt x="0" y="0"/>
                    </a:lnTo>
                    <a:close/>
                    <a:moveTo>
                      <a:pt x="1737" y="2724"/>
                    </a:moveTo>
                    <a:lnTo>
                      <a:pt x="0" y="2724"/>
                    </a:lnTo>
                    <a:lnTo>
                      <a:pt x="0" y="2668"/>
                    </a:lnTo>
                    <a:lnTo>
                      <a:pt x="1737" y="2668"/>
                    </a:lnTo>
                    <a:lnTo>
                      <a:pt x="1737" y="2724"/>
                    </a:lnTo>
                    <a:close/>
                  </a:path>
                </a:pathLst>
              </a:custGeom>
              <a:solidFill>
                <a:srgbClr val="81BE2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73" name="Freeform 1001"/>
              <p:cNvSpPr>
                <a:spLocks noEditPoints="1"/>
              </p:cNvSpPr>
              <p:nvPr/>
            </p:nvSpPr>
            <p:spPr bwMode="auto">
              <a:xfrm>
                <a:off x="3538" y="2472"/>
                <a:ext cx="434" cy="667"/>
              </a:xfrm>
              <a:custGeom>
                <a:avLst/>
                <a:gdLst/>
                <a:ahLst/>
                <a:cxnLst>
                  <a:cxn ang="0">
                    <a:pos x="0" y="0"/>
                  </a:cxn>
                  <a:cxn ang="0">
                    <a:pos x="1737" y="0"/>
                  </a:cxn>
                  <a:cxn ang="0">
                    <a:pos x="1737" y="57"/>
                  </a:cxn>
                  <a:cxn ang="0">
                    <a:pos x="0" y="57"/>
                  </a:cxn>
                  <a:cxn ang="0">
                    <a:pos x="0" y="0"/>
                  </a:cxn>
                  <a:cxn ang="0">
                    <a:pos x="1737" y="2668"/>
                  </a:cxn>
                  <a:cxn ang="0">
                    <a:pos x="0" y="2668"/>
                  </a:cxn>
                  <a:cxn ang="0">
                    <a:pos x="0" y="2614"/>
                  </a:cxn>
                  <a:cxn ang="0">
                    <a:pos x="1737" y="2614"/>
                  </a:cxn>
                  <a:cxn ang="0">
                    <a:pos x="1737" y="2668"/>
                  </a:cxn>
                </a:cxnLst>
                <a:rect l="0" t="0" r="r" b="b"/>
                <a:pathLst>
                  <a:path w="1737" h="2668">
                    <a:moveTo>
                      <a:pt x="0" y="0"/>
                    </a:moveTo>
                    <a:lnTo>
                      <a:pt x="1737" y="0"/>
                    </a:lnTo>
                    <a:lnTo>
                      <a:pt x="1737" y="57"/>
                    </a:lnTo>
                    <a:lnTo>
                      <a:pt x="0" y="57"/>
                    </a:lnTo>
                    <a:lnTo>
                      <a:pt x="0" y="0"/>
                    </a:lnTo>
                    <a:close/>
                    <a:moveTo>
                      <a:pt x="1737" y="2668"/>
                    </a:moveTo>
                    <a:lnTo>
                      <a:pt x="0" y="2668"/>
                    </a:lnTo>
                    <a:lnTo>
                      <a:pt x="0" y="2614"/>
                    </a:lnTo>
                    <a:lnTo>
                      <a:pt x="1737" y="2614"/>
                    </a:lnTo>
                    <a:lnTo>
                      <a:pt x="1737" y="2668"/>
                    </a:lnTo>
                    <a:close/>
                  </a:path>
                </a:pathLst>
              </a:custGeom>
              <a:solidFill>
                <a:srgbClr val="7FBA3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74" name="Freeform 1002"/>
              <p:cNvSpPr>
                <a:spLocks noEditPoints="1"/>
              </p:cNvSpPr>
              <p:nvPr/>
            </p:nvSpPr>
            <p:spPr bwMode="auto">
              <a:xfrm>
                <a:off x="3538" y="2478"/>
                <a:ext cx="434" cy="654"/>
              </a:xfrm>
              <a:custGeom>
                <a:avLst/>
                <a:gdLst/>
                <a:ahLst/>
                <a:cxnLst>
                  <a:cxn ang="0">
                    <a:pos x="0" y="0"/>
                  </a:cxn>
                  <a:cxn ang="0">
                    <a:pos x="1737" y="0"/>
                  </a:cxn>
                  <a:cxn ang="0">
                    <a:pos x="1737" y="56"/>
                  </a:cxn>
                  <a:cxn ang="0">
                    <a:pos x="0" y="56"/>
                  </a:cxn>
                  <a:cxn ang="0">
                    <a:pos x="0" y="0"/>
                  </a:cxn>
                  <a:cxn ang="0">
                    <a:pos x="1737" y="2613"/>
                  </a:cxn>
                  <a:cxn ang="0">
                    <a:pos x="0" y="2613"/>
                  </a:cxn>
                  <a:cxn ang="0">
                    <a:pos x="0" y="2558"/>
                  </a:cxn>
                  <a:cxn ang="0">
                    <a:pos x="1737" y="2558"/>
                  </a:cxn>
                  <a:cxn ang="0">
                    <a:pos x="1737" y="2613"/>
                  </a:cxn>
                </a:cxnLst>
                <a:rect l="0" t="0" r="r" b="b"/>
                <a:pathLst>
                  <a:path w="1737" h="2613">
                    <a:moveTo>
                      <a:pt x="0" y="0"/>
                    </a:moveTo>
                    <a:lnTo>
                      <a:pt x="1737" y="0"/>
                    </a:lnTo>
                    <a:lnTo>
                      <a:pt x="1737" y="56"/>
                    </a:lnTo>
                    <a:lnTo>
                      <a:pt x="0" y="56"/>
                    </a:lnTo>
                    <a:lnTo>
                      <a:pt x="0" y="0"/>
                    </a:lnTo>
                    <a:close/>
                    <a:moveTo>
                      <a:pt x="1737" y="2613"/>
                    </a:moveTo>
                    <a:lnTo>
                      <a:pt x="0" y="2613"/>
                    </a:lnTo>
                    <a:lnTo>
                      <a:pt x="0" y="2558"/>
                    </a:lnTo>
                    <a:lnTo>
                      <a:pt x="1737" y="2558"/>
                    </a:lnTo>
                    <a:lnTo>
                      <a:pt x="1737" y="2613"/>
                    </a:lnTo>
                    <a:close/>
                  </a:path>
                </a:pathLst>
              </a:custGeom>
              <a:solidFill>
                <a:srgbClr val="7DB63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75" name="Freeform 1003"/>
              <p:cNvSpPr>
                <a:spLocks noEditPoints="1"/>
              </p:cNvSpPr>
              <p:nvPr/>
            </p:nvSpPr>
            <p:spPr bwMode="auto">
              <a:xfrm>
                <a:off x="3538" y="2486"/>
                <a:ext cx="434" cy="639"/>
              </a:xfrm>
              <a:custGeom>
                <a:avLst/>
                <a:gdLst/>
                <a:ahLst/>
                <a:cxnLst>
                  <a:cxn ang="0">
                    <a:pos x="0" y="0"/>
                  </a:cxn>
                  <a:cxn ang="0">
                    <a:pos x="1737" y="0"/>
                  </a:cxn>
                  <a:cxn ang="0">
                    <a:pos x="1737" y="55"/>
                  </a:cxn>
                  <a:cxn ang="0">
                    <a:pos x="0" y="55"/>
                  </a:cxn>
                  <a:cxn ang="0">
                    <a:pos x="0" y="0"/>
                  </a:cxn>
                  <a:cxn ang="0">
                    <a:pos x="1737" y="2557"/>
                  </a:cxn>
                  <a:cxn ang="0">
                    <a:pos x="0" y="2557"/>
                  </a:cxn>
                  <a:cxn ang="0">
                    <a:pos x="0" y="2500"/>
                  </a:cxn>
                  <a:cxn ang="0">
                    <a:pos x="1737" y="2500"/>
                  </a:cxn>
                  <a:cxn ang="0">
                    <a:pos x="1737" y="2557"/>
                  </a:cxn>
                </a:cxnLst>
                <a:rect l="0" t="0" r="r" b="b"/>
                <a:pathLst>
                  <a:path w="1737" h="2557">
                    <a:moveTo>
                      <a:pt x="0" y="0"/>
                    </a:moveTo>
                    <a:lnTo>
                      <a:pt x="1737" y="0"/>
                    </a:lnTo>
                    <a:lnTo>
                      <a:pt x="1737" y="55"/>
                    </a:lnTo>
                    <a:lnTo>
                      <a:pt x="0" y="55"/>
                    </a:lnTo>
                    <a:lnTo>
                      <a:pt x="0" y="0"/>
                    </a:lnTo>
                    <a:close/>
                    <a:moveTo>
                      <a:pt x="1737" y="2557"/>
                    </a:moveTo>
                    <a:lnTo>
                      <a:pt x="0" y="2557"/>
                    </a:lnTo>
                    <a:lnTo>
                      <a:pt x="0" y="2500"/>
                    </a:lnTo>
                    <a:lnTo>
                      <a:pt x="1737" y="2500"/>
                    </a:lnTo>
                    <a:lnTo>
                      <a:pt x="1737" y="2557"/>
                    </a:lnTo>
                    <a:close/>
                  </a:path>
                </a:pathLst>
              </a:custGeom>
              <a:solidFill>
                <a:srgbClr val="7BB24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76" name="Freeform 1004"/>
              <p:cNvSpPr>
                <a:spLocks noEditPoints="1"/>
              </p:cNvSpPr>
              <p:nvPr/>
            </p:nvSpPr>
            <p:spPr bwMode="auto">
              <a:xfrm>
                <a:off x="3538" y="2493"/>
                <a:ext cx="434" cy="625"/>
              </a:xfrm>
              <a:custGeom>
                <a:avLst/>
                <a:gdLst/>
                <a:ahLst/>
                <a:cxnLst>
                  <a:cxn ang="0">
                    <a:pos x="0" y="0"/>
                  </a:cxn>
                  <a:cxn ang="0">
                    <a:pos x="1737" y="0"/>
                  </a:cxn>
                  <a:cxn ang="0">
                    <a:pos x="1737" y="55"/>
                  </a:cxn>
                  <a:cxn ang="0">
                    <a:pos x="0" y="55"/>
                  </a:cxn>
                  <a:cxn ang="0">
                    <a:pos x="0" y="0"/>
                  </a:cxn>
                  <a:cxn ang="0">
                    <a:pos x="1737" y="2502"/>
                  </a:cxn>
                  <a:cxn ang="0">
                    <a:pos x="0" y="2502"/>
                  </a:cxn>
                  <a:cxn ang="0">
                    <a:pos x="0" y="2446"/>
                  </a:cxn>
                  <a:cxn ang="0">
                    <a:pos x="1737" y="2446"/>
                  </a:cxn>
                  <a:cxn ang="0">
                    <a:pos x="1737" y="2502"/>
                  </a:cxn>
                </a:cxnLst>
                <a:rect l="0" t="0" r="r" b="b"/>
                <a:pathLst>
                  <a:path w="1737" h="2502">
                    <a:moveTo>
                      <a:pt x="0" y="0"/>
                    </a:moveTo>
                    <a:lnTo>
                      <a:pt x="1737" y="0"/>
                    </a:lnTo>
                    <a:lnTo>
                      <a:pt x="1737" y="55"/>
                    </a:lnTo>
                    <a:lnTo>
                      <a:pt x="0" y="55"/>
                    </a:lnTo>
                    <a:lnTo>
                      <a:pt x="0" y="0"/>
                    </a:lnTo>
                    <a:close/>
                    <a:moveTo>
                      <a:pt x="1737" y="2502"/>
                    </a:moveTo>
                    <a:lnTo>
                      <a:pt x="0" y="2502"/>
                    </a:lnTo>
                    <a:lnTo>
                      <a:pt x="0" y="2446"/>
                    </a:lnTo>
                    <a:lnTo>
                      <a:pt x="1737" y="2446"/>
                    </a:lnTo>
                    <a:lnTo>
                      <a:pt x="1737" y="2502"/>
                    </a:lnTo>
                    <a:close/>
                  </a:path>
                </a:pathLst>
              </a:custGeom>
              <a:solidFill>
                <a:srgbClr val="79AD48"/>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77" name="Freeform 1005"/>
              <p:cNvSpPr>
                <a:spLocks noEditPoints="1"/>
              </p:cNvSpPr>
              <p:nvPr/>
            </p:nvSpPr>
            <p:spPr bwMode="auto">
              <a:xfrm>
                <a:off x="3538" y="2499"/>
                <a:ext cx="434" cy="612"/>
              </a:xfrm>
              <a:custGeom>
                <a:avLst/>
                <a:gdLst/>
                <a:ahLst/>
                <a:cxnLst>
                  <a:cxn ang="0">
                    <a:pos x="0" y="0"/>
                  </a:cxn>
                  <a:cxn ang="0">
                    <a:pos x="1737" y="0"/>
                  </a:cxn>
                  <a:cxn ang="0">
                    <a:pos x="1737" y="56"/>
                  </a:cxn>
                  <a:cxn ang="0">
                    <a:pos x="0" y="56"/>
                  </a:cxn>
                  <a:cxn ang="0">
                    <a:pos x="0" y="0"/>
                  </a:cxn>
                  <a:cxn ang="0">
                    <a:pos x="1737" y="2445"/>
                  </a:cxn>
                  <a:cxn ang="0">
                    <a:pos x="0" y="2445"/>
                  </a:cxn>
                  <a:cxn ang="0">
                    <a:pos x="0" y="2390"/>
                  </a:cxn>
                  <a:cxn ang="0">
                    <a:pos x="1737" y="2390"/>
                  </a:cxn>
                  <a:cxn ang="0">
                    <a:pos x="1737" y="2445"/>
                  </a:cxn>
                </a:cxnLst>
                <a:rect l="0" t="0" r="r" b="b"/>
                <a:pathLst>
                  <a:path w="1737" h="2445">
                    <a:moveTo>
                      <a:pt x="0" y="0"/>
                    </a:moveTo>
                    <a:lnTo>
                      <a:pt x="1737" y="0"/>
                    </a:lnTo>
                    <a:lnTo>
                      <a:pt x="1737" y="56"/>
                    </a:lnTo>
                    <a:lnTo>
                      <a:pt x="0" y="56"/>
                    </a:lnTo>
                    <a:lnTo>
                      <a:pt x="0" y="0"/>
                    </a:lnTo>
                    <a:close/>
                    <a:moveTo>
                      <a:pt x="1737" y="2445"/>
                    </a:moveTo>
                    <a:lnTo>
                      <a:pt x="0" y="2445"/>
                    </a:lnTo>
                    <a:lnTo>
                      <a:pt x="0" y="2390"/>
                    </a:lnTo>
                    <a:lnTo>
                      <a:pt x="1737" y="2390"/>
                    </a:lnTo>
                    <a:lnTo>
                      <a:pt x="1737" y="2445"/>
                    </a:lnTo>
                    <a:close/>
                  </a:path>
                </a:pathLst>
              </a:custGeom>
              <a:solidFill>
                <a:srgbClr val="77A94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78" name="Freeform 1006"/>
              <p:cNvSpPr>
                <a:spLocks noEditPoints="1"/>
              </p:cNvSpPr>
              <p:nvPr/>
            </p:nvSpPr>
            <p:spPr bwMode="auto">
              <a:xfrm>
                <a:off x="3538" y="2506"/>
                <a:ext cx="434" cy="598"/>
              </a:xfrm>
              <a:custGeom>
                <a:avLst/>
                <a:gdLst/>
                <a:ahLst/>
                <a:cxnLst>
                  <a:cxn ang="0">
                    <a:pos x="0" y="0"/>
                  </a:cxn>
                  <a:cxn ang="0">
                    <a:pos x="1737" y="0"/>
                  </a:cxn>
                  <a:cxn ang="0">
                    <a:pos x="1737" y="56"/>
                  </a:cxn>
                  <a:cxn ang="0">
                    <a:pos x="0" y="56"/>
                  </a:cxn>
                  <a:cxn ang="0">
                    <a:pos x="0" y="0"/>
                  </a:cxn>
                  <a:cxn ang="0">
                    <a:pos x="1737" y="2391"/>
                  </a:cxn>
                  <a:cxn ang="0">
                    <a:pos x="0" y="2391"/>
                  </a:cxn>
                  <a:cxn ang="0">
                    <a:pos x="0" y="2336"/>
                  </a:cxn>
                  <a:cxn ang="0">
                    <a:pos x="1737" y="2336"/>
                  </a:cxn>
                  <a:cxn ang="0">
                    <a:pos x="1737" y="2391"/>
                  </a:cxn>
                </a:cxnLst>
                <a:rect l="0" t="0" r="r" b="b"/>
                <a:pathLst>
                  <a:path w="1737" h="2391">
                    <a:moveTo>
                      <a:pt x="0" y="0"/>
                    </a:moveTo>
                    <a:lnTo>
                      <a:pt x="1737" y="0"/>
                    </a:lnTo>
                    <a:lnTo>
                      <a:pt x="1737" y="56"/>
                    </a:lnTo>
                    <a:lnTo>
                      <a:pt x="0" y="56"/>
                    </a:lnTo>
                    <a:lnTo>
                      <a:pt x="0" y="0"/>
                    </a:lnTo>
                    <a:close/>
                    <a:moveTo>
                      <a:pt x="1737" y="2391"/>
                    </a:moveTo>
                    <a:lnTo>
                      <a:pt x="0" y="2391"/>
                    </a:lnTo>
                    <a:lnTo>
                      <a:pt x="0" y="2336"/>
                    </a:lnTo>
                    <a:lnTo>
                      <a:pt x="1737" y="2336"/>
                    </a:lnTo>
                    <a:lnTo>
                      <a:pt x="1737" y="2391"/>
                    </a:lnTo>
                    <a:close/>
                  </a:path>
                </a:pathLst>
              </a:custGeom>
              <a:solidFill>
                <a:srgbClr val="75A55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79" name="Freeform 1007"/>
              <p:cNvSpPr>
                <a:spLocks noEditPoints="1"/>
              </p:cNvSpPr>
              <p:nvPr/>
            </p:nvSpPr>
            <p:spPr bwMode="auto">
              <a:xfrm>
                <a:off x="3538" y="2513"/>
                <a:ext cx="434" cy="584"/>
              </a:xfrm>
              <a:custGeom>
                <a:avLst/>
                <a:gdLst/>
                <a:ahLst/>
                <a:cxnLst>
                  <a:cxn ang="0">
                    <a:pos x="0" y="0"/>
                  </a:cxn>
                  <a:cxn ang="0">
                    <a:pos x="1737" y="0"/>
                  </a:cxn>
                  <a:cxn ang="0">
                    <a:pos x="1737" y="55"/>
                  </a:cxn>
                  <a:cxn ang="0">
                    <a:pos x="0" y="55"/>
                  </a:cxn>
                  <a:cxn ang="0">
                    <a:pos x="0" y="0"/>
                  </a:cxn>
                  <a:cxn ang="0">
                    <a:pos x="1737" y="2334"/>
                  </a:cxn>
                  <a:cxn ang="0">
                    <a:pos x="0" y="2334"/>
                  </a:cxn>
                  <a:cxn ang="0">
                    <a:pos x="0" y="2278"/>
                  </a:cxn>
                  <a:cxn ang="0">
                    <a:pos x="1737" y="2278"/>
                  </a:cxn>
                  <a:cxn ang="0">
                    <a:pos x="1737" y="2334"/>
                  </a:cxn>
                </a:cxnLst>
                <a:rect l="0" t="0" r="r" b="b"/>
                <a:pathLst>
                  <a:path w="1737" h="2334">
                    <a:moveTo>
                      <a:pt x="0" y="0"/>
                    </a:moveTo>
                    <a:lnTo>
                      <a:pt x="1737" y="0"/>
                    </a:lnTo>
                    <a:lnTo>
                      <a:pt x="1737" y="55"/>
                    </a:lnTo>
                    <a:lnTo>
                      <a:pt x="0" y="55"/>
                    </a:lnTo>
                    <a:lnTo>
                      <a:pt x="0" y="0"/>
                    </a:lnTo>
                    <a:close/>
                    <a:moveTo>
                      <a:pt x="1737" y="2334"/>
                    </a:moveTo>
                    <a:lnTo>
                      <a:pt x="0" y="2334"/>
                    </a:lnTo>
                    <a:lnTo>
                      <a:pt x="0" y="2278"/>
                    </a:lnTo>
                    <a:lnTo>
                      <a:pt x="1737" y="2278"/>
                    </a:lnTo>
                    <a:lnTo>
                      <a:pt x="1737" y="2334"/>
                    </a:lnTo>
                    <a:close/>
                  </a:path>
                </a:pathLst>
              </a:custGeom>
              <a:solidFill>
                <a:srgbClr val="74A25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80" name="Freeform 1008"/>
              <p:cNvSpPr>
                <a:spLocks noEditPoints="1"/>
              </p:cNvSpPr>
              <p:nvPr/>
            </p:nvSpPr>
            <p:spPr bwMode="auto">
              <a:xfrm>
                <a:off x="3538" y="2520"/>
                <a:ext cx="434" cy="570"/>
              </a:xfrm>
              <a:custGeom>
                <a:avLst/>
                <a:gdLst/>
                <a:ahLst/>
                <a:cxnLst>
                  <a:cxn ang="0">
                    <a:pos x="0" y="0"/>
                  </a:cxn>
                  <a:cxn ang="0">
                    <a:pos x="1737" y="0"/>
                  </a:cxn>
                  <a:cxn ang="0">
                    <a:pos x="1737" y="55"/>
                  </a:cxn>
                  <a:cxn ang="0">
                    <a:pos x="0" y="55"/>
                  </a:cxn>
                  <a:cxn ang="0">
                    <a:pos x="0" y="0"/>
                  </a:cxn>
                  <a:cxn ang="0">
                    <a:pos x="1737" y="2280"/>
                  </a:cxn>
                  <a:cxn ang="0">
                    <a:pos x="0" y="2280"/>
                  </a:cxn>
                  <a:cxn ang="0">
                    <a:pos x="0" y="2224"/>
                  </a:cxn>
                  <a:cxn ang="0">
                    <a:pos x="1737" y="2224"/>
                  </a:cxn>
                  <a:cxn ang="0">
                    <a:pos x="1737" y="2280"/>
                  </a:cxn>
                </a:cxnLst>
                <a:rect l="0" t="0" r="r" b="b"/>
                <a:pathLst>
                  <a:path w="1737" h="2280">
                    <a:moveTo>
                      <a:pt x="0" y="0"/>
                    </a:moveTo>
                    <a:lnTo>
                      <a:pt x="1737" y="0"/>
                    </a:lnTo>
                    <a:lnTo>
                      <a:pt x="1737" y="55"/>
                    </a:lnTo>
                    <a:lnTo>
                      <a:pt x="0" y="55"/>
                    </a:lnTo>
                    <a:lnTo>
                      <a:pt x="0" y="0"/>
                    </a:lnTo>
                    <a:close/>
                    <a:moveTo>
                      <a:pt x="1737" y="2280"/>
                    </a:moveTo>
                    <a:lnTo>
                      <a:pt x="0" y="2280"/>
                    </a:lnTo>
                    <a:lnTo>
                      <a:pt x="0" y="2224"/>
                    </a:lnTo>
                    <a:lnTo>
                      <a:pt x="1737" y="2224"/>
                    </a:lnTo>
                    <a:lnTo>
                      <a:pt x="1737" y="2280"/>
                    </a:lnTo>
                    <a:close/>
                  </a:path>
                </a:pathLst>
              </a:custGeom>
              <a:solidFill>
                <a:srgbClr val="719E5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4082" name="Freeform 1010"/>
            <p:cNvSpPr>
              <a:spLocks noEditPoints="1"/>
            </p:cNvSpPr>
            <p:nvPr/>
          </p:nvSpPr>
          <p:spPr bwMode="auto">
            <a:xfrm>
              <a:off x="3538" y="2527"/>
              <a:ext cx="434" cy="556"/>
            </a:xfrm>
            <a:custGeom>
              <a:avLst/>
              <a:gdLst/>
              <a:ahLst/>
              <a:cxnLst>
                <a:cxn ang="0">
                  <a:pos x="0" y="0"/>
                </a:cxn>
                <a:cxn ang="0">
                  <a:pos x="1737" y="0"/>
                </a:cxn>
                <a:cxn ang="0">
                  <a:pos x="1737" y="56"/>
                </a:cxn>
                <a:cxn ang="0">
                  <a:pos x="0" y="56"/>
                </a:cxn>
                <a:cxn ang="0">
                  <a:pos x="0" y="0"/>
                </a:cxn>
                <a:cxn ang="0">
                  <a:pos x="1737" y="2223"/>
                </a:cxn>
                <a:cxn ang="0">
                  <a:pos x="0" y="2223"/>
                </a:cxn>
                <a:cxn ang="0">
                  <a:pos x="0" y="2168"/>
                </a:cxn>
                <a:cxn ang="0">
                  <a:pos x="1737" y="2168"/>
                </a:cxn>
                <a:cxn ang="0">
                  <a:pos x="1737" y="2223"/>
                </a:cxn>
              </a:cxnLst>
              <a:rect l="0" t="0" r="r" b="b"/>
              <a:pathLst>
                <a:path w="1737" h="2223">
                  <a:moveTo>
                    <a:pt x="0" y="0"/>
                  </a:moveTo>
                  <a:lnTo>
                    <a:pt x="1737" y="0"/>
                  </a:lnTo>
                  <a:lnTo>
                    <a:pt x="1737" y="56"/>
                  </a:lnTo>
                  <a:lnTo>
                    <a:pt x="0" y="56"/>
                  </a:lnTo>
                  <a:lnTo>
                    <a:pt x="0" y="0"/>
                  </a:lnTo>
                  <a:close/>
                  <a:moveTo>
                    <a:pt x="1737" y="2223"/>
                  </a:moveTo>
                  <a:lnTo>
                    <a:pt x="0" y="2223"/>
                  </a:lnTo>
                  <a:lnTo>
                    <a:pt x="0" y="2168"/>
                  </a:lnTo>
                  <a:lnTo>
                    <a:pt x="1737" y="2168"/>
                  </a:lnTo>
                  <a:lnTo>
                    <a:pt x="1737" y="2223"/>
                  </a:lnTo>
                  <a:close/>
                </a:path>
              </a:pathLst>
            </a:custGeom>
            <a:solidFill>
              <a:srgbClr val="6F995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83" name="Freeform 1011"/>
            <p:cNvSpPr>
              <a:spLocks noEditPoints="1"/>
            </p:cNvSpPr>
            <p:nvPr/>
          </p:nvSpPr>
          <p:spPr bwMode="auto">
            <a:xfrm>
              <a:off x="3538" y="2534"/>
              <a:ext cx="434" cy="542"/>
            </a:xfrm>
            <a:custGeom>
              <a:avLst/>
              <a:gdLst/>
              <a:ahLst/>
              <a:cxnLst>
                <a:cxn ang="0">
                  <a:pos x="0" y="0"/>
                </a:cxn>
                <a:cxn ang="0">
                  <a:pos x="1737" y="0"/>
                </a:cxn>
                <a:cxn ang="0">
                  <a:pos x="1737" y="56"/>
                </a:cxn>
                <a:cxn ang="0">
                  <a:pos x="0" y="56"/>
                </a:cxn>
                <a:cxn ang="0">
                  <a:pos x="0" y="0"/>
                </a:cxn>
                <a:cxn ang="0">
                  <a:pos x="1737" y="2169"/>
                </a:cxn>
                <a:cxn ang="0">
                  <a:pos x="0" y="2169"/>
                </a:cxn>
                <a:cxn ang="0">
                  <a:pos x="0" y="2114"/>
                </a:cxn>
                <a:cxn ang="0">
                  <a:pos x="1737" y="2114"/>
                </a:cxn>
                <a:cxn ang="0">
                  <a:pos x="1737" y="2169"/>
                </a:cxn>
              </a:cxnLst>
              <a:rect l="0" t="0" r="r" b="b"/>
              <a:pathLst>
                <a:path w="1737" h="2169">
                  <a:moveTo>
                    <a:pt x="0" y="0"/>
                  </a:moveTo>
                  <a:lnTo>
                    <a:pt x="1737" y="0"/>
                  </a:lnTo>
                  <a:lnTo>
                    <a:pt x="1737" y="56"/>
                  </a:lnTo>
                  <a:lnTo>
                    <a:pt x="0" y="56"/>
                  </a:lnTo>
                  <a:lnTo>
                    <a:pt x="0" y="0"/>
                  </a:lnTo>
                  <a:close/>
                  <a:moveTo>
                    <a:pt x="1737" y="2169"/>
                  </a:moveTo>
                  <a:lnTo>
                    <a:pt x="0" y="2169"/>
                  </a:lnTo>
                  <a:lnTo>
                    <a:pt x="0" y="2114"/>
                  </a:lnTo>
                  <a:lnTo>
                    <a:pt x="1737" y="2114"/>
                  </a:lnTo>
                  <a:lnTo>
                    <a:pt x="1737" y="2169"/>
                  </a:lnTo>
                  <a:close/>
                </a:path>
              </a:pathLst>
            </a:custGeom>
            <a:solidFill>
              <a:srgbClr val="6D965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84" name="Freeform 1012"/>
            <p:cNvSpPr>
              <a:spLocks noEditPoints="1"/>
            </p:cNvSpPr>
            <p:nvPr/>
          </p:nvSpPr>
          <p:spPr bwMode="auto">
            <a:xfrm>
              <a:off x="3538" y="2541"/>
              <a:ext cx="434" cy="528"/>
            </a:xfrm>
            <a:custGeom>
              <a:avLst/>
              <a:gdLst/>
              <a:ahLst/>
              <a:cxnLst>
                <a:cxn ang="0">
                  <a:pos x="0" y="0"/>
                </a:cxn>
                <a:cxn ang="0">
                  <a:pos x="1737" y="0"/>
                </a:cxn>
                <a:cxn ang="0">
                  <a:pos x="1737" y="55"/>
                </a:cxn>
                <a:cxn ang="0">
                  <a:pos x="0" y="55"/>
                </a:cxn>
                <a:cxn ang="0">
                  <a:pos x="0" y="0"/>
                </a:cxn>
                <a:cxn ang="0">
                  <a:pos x="1737" y="2112"/>
                </a:cxn>
                <a:cxn ang="0">
                  <a:pos x="0" y="2112"/>
                </a:cxn>
                <a:cxn ang="0">
                  <a:pos x="0" y="2056"/>
                </a:cxn>
                <a:cxn ang="0">
                  <a:pos x="1737" y="2056"/>
                </a:cxn>
                <a:cxn ang="0">
                  <a:pos x="1737" y="2112"/>
                </a:cxn>
              </a:cxnLst>
              <a:rect l="0" t="0" r="r" b="b"/>
              <a:pathLst>
                <a:path w="1737" h="2112">
                  <a:moveTo>
                    <a:pt x="0" y="0"/>
                  </a:moveTo>
                  <a:lnTo>
                    <a:pt x="1737" y="0"/>
                  </a:lnTo>
                  <a:lnTo>
                    <a:pt x="1737" y="55"/>
                  </a:lnTo>
                  <a:lnTo>
                    <a:pt x="0" y="55"/>
                  </a:lnTo>
                  <a:lnTo>
                    <a:pt x="0" y="0"/>
                  </a:lnTo>
                  <a:close/>
                  <a:moveTo>
                    <a:pt x="1737" y="2112"/>
                  </a:moveTo>
                  <a:lnTo>
                    <a:pt x="0" y="2112"/>
                  </a:lnTo>
                  <a:lnTo>
                    <a:pt x="0" y="2056"/>
                  </a:lnTo>
                  <a:lnTo>
                    <a:pt x="1737" y="2056"/>
                  </a:lnTo>
                  <a:lnTo>
                    <a:pt x="1737" y="2112"/>
                  </a:lnTo>
                  <a:close/>
                </a:path>
              </a:pathLst>
            </a:custGeom>
            <a:solidFill>
              <a:srgbClr val="6B925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85" name="Freeform 1013"/>
            <p:cNvSpPr>
              <a:spLocks noEditPoints="1"/>
            </p:cNvSpPr>
            <p:nvPr/>
          </p:nvSpPr>
          <p:spPr bwMode="auto">
            <a:xfrm>
              <a:off x="3538" y="2548"/>
              <a:ext cx="434" cy="514"/>
            </a:xfrm>
            <a:custGeom>
              <a:avLst/>
              <a:gdLst/>
              <a:ahLst/>
              <a:cxnLst>
                <a:cxn ang="0">
                  <a:pos x="0" y="0"/>
                </a:cxn>
                <a:cxn ang="0">
                  <a:pos x="1737" y="0"/>
                </a:cxn>
                <a:cxn ang="0">
                  <a:pos x="1737" y="55"/>
                </a:cxn>
                <a:cxn ang="0">
                  <a:pos x="0" y="55"/>
                </a:cxn>
                <a:cxn ang="0">
                  <a:pos x="0" y="0"/>
                </a:cxn>
                <a:cxn ang="0">
                  <a:pos x="1737" y="2058"/>
                </a:cxn>
                <a:cxn ang="0">
                  <a:pos x="0" y="2058"/>
                </a:cxn>
                <a:cxn ang="0">
                  <a:pos x="0" y="2001"/>
                </a:cxn>
                <a:cxn ang="0">
                  <a:pos x="1737" y="2001"/>
                </a:cxn>
                <a:cxn ang="0">
                  <a:pos x="1737" y="2058"/>
                </a:cxn>
              </a:cxnLst>
              <a:rect l="0" t="0" r="r" b="b"/>
              <a:pathLst>
                <a:path w="1737" h="2058">
                  <a:moveTo>
                    <a:pt x="0" y="0"/>
                  </a:moveTo>
                  <a:lnTo>
                    <a:pt x="1737" y="0"/>
                  </a:lnTo>
                  <a:lnTo>
                    <a:pt x="1737" y="55"/>
                  </a:lnTo>
                  <a:lnTo>
                    <a:pt x="0" y="55"/>
                  </a:lnTo>
                  <a:lnTo>
                    <a:pt x="0" y="0"/>
                  </a:lnTo>
                  <a:close/>
                  <a:moveTo>
                    <a:pt x="1737" y="2058"/>
                  </a:moveTo>
                  <a:lnTo>
                    <a:pt x="0" y="2058"/>
                  </a:lnTo>
                  <a:lnTo>
                    <a:pt x="0" y="2001"/>
                  </a:lnTo>
                  <a:lnTo>
                    <a:pt x="1737" y="2001"/>
                  </a:lnTo>
                  <a:lnTo>
                    <a:pt x="1737" y="2058"/>
                  </a:lnTo>
                  <a:close/>
                </a:path>
              </a:pathLst>
            </a:custGeom>
            <a:solidFill>
              <a:srgbClr val="698F6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86" name="Freeform 1014"/>
            <p:cNvSpPr>
              <a:spLocks noEditPoints="1"/>
            </p:cNvSpPr>
            <p:nvPr/>
          </p:nvSpPr>
          <p:spPr bwMode="auto">
            <a:xfrm>
              <a:off x="3538" y="2555"/>
              <a:ext cx="434" cy="500"/>
            </a:xfrm>
            <a:custGeom>
              <a:avLst/>
              <a:gdLst/>
              <a:ahLst/>
              <a:cxnLst>
                <a:cxn ang="0">
                  <a:pos x="0" y="0"/>
                </a:cxn>
                <a:cxn ang="0">
                  <a:pos x="1737" y="0"/>
                </a:cxn>
                <a:cxn ang="0">
                  <a:pos x="1737" y="56"/>
                </a:cxn>
                <a:cxn ang="0">
                  <a:pos x="0" y="56"/>
                </a:cxn>
                <a:cxn ang="0">
                  <a:pos x="0" y="0"/>
                </a:cxn>
                <a:cxn ang="0">
                  <a:pos x="1737" y="2001"/>
                </a:cxn>
                <a:cxn ang="0">
                  <a:pos x="0" y="2001"/>
                </a:cxn>
                <a:cxn ang="0">
                  <a:pos x="0" y="1946"/>
                </a:cxn>
                <a:cxn ang="0">
                  <a:pos x="1737" y="1946"/>
                </a:cxn>
                <a:cxn ang="0">
                  <a:pos x="1737" y="2001"/>
                </a:cxn>
              </a:cxnLst>
              <a:rect l="0" t="0" r="r" b="b"/>
              <a:pathLst>
                <a:path w="1737" h="2001">
                  <a:moveTo>
                    <a:pt x="0" y="0"/>
                  </a:moveTo>
                  <a:lnTo>
                    <a:pt x="1737" y="0"/>
                  </a:lnTo>
                  <a:lnTo>
                    <a:pt x="1737" y="56"/>
                  </a:lnTo>
                  <a:lnTo>
                    <a:pt x="0" y="56"/>
                  </a:lnTo>
                  <a:lnTo>
                    <a:pt x="0" y="0"/>
                  </a:lnTo>
                  <a:close/>
                  <a:moveTo>
                    <a:pt x="1737" y="2001"/>
                  </a:moveTo>
                  <a:lnTo>
                    <a:pt x="0" y="2001"/>
                  </a:lnTo>
                  <a:lnTo>
                    <a:pt x="0" y="1946"/>
                  </a:lnTo>
                  <a:lnTo>
                    <a:pt x="1737" y="1946"/>
                  </a:lnTo>
                  <a:lnTo>
                    <a:pt x="1737" y="2001"/>
                  </a:lnTo>
                  <a:close/>
                </a:path>
              </a:pathLst>
            </a:custGeom>
            <a:solidFill>
              <a:srgbClr val="678C6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87" name="Freeform 1015"/>
            <p:cNvSpPr>
              <a:spLocks noEditPoints="1"/>
            </p:cNvSpPr>
            <p:nvPr/>
          </p:nvSpPr>
          <p:spPr bwMode="auto">
            <a:xfrm>
              <a:off x="3538" y="2562"/>
              <a:ext cx="434" cy="486"/>
            </a:xfrm>
            <a:custGeom>
              <a:avLst/>
              <a:gdLst/>
              <a:ahLst/>
              <a:cxnLst>
                <a:cxn ang="0">
                  <a:pos x="0" y="0"/>
                </a:cxn>
                <a:cxn ang="0">
                  <a:pos x="1737" y="0"/>
                </a:cxn>
                <a:cxn ang="0">
                  <a:pos x="1737" y="57"/>
                </a:cxn>
                <a:cxn ang="0">
                  <a:pos x="0" y="57"/>
                </a:cxn>
                <a:cxn ang="0">
                  <a:pos x="0" y="0"/>
                </a:cxn>
                <a:cxn ang="0">
                  <a:pos x="1737" y="1946"/>
                </a:cxn>
                <a:cxn ang="0">
                  <a:pos x="0" y="1946"/>
                </a:cxn>
                <a:cxn ang="0">
                  <a:pos x="0" y="1892"/>
                </a:cxn>
                <a:cxn ang="0">
                  <a:pos x="1737" y="1892"/>
                </a:cxn>
                <a:cxn ang="0">
                  <a:pos x="1737" y="1946"/>
                </a:cxn>
              </a:cxnLst>
              <a:rect l="0" t="0" r="r" b="b"/>
              <a:pathLst>
                <a:path w="1737" h="1946">
                  <a:moveTo>
                    <a:pt x="0" y="0"/>
                  </a:moveTo>
                  <a:lnTo>
                    <a:pt x="1737" y="0"/>
                  </a:lnTo>
                  <a:lnTo>
                    <a:pt x="1737" y="57"/>
                  </a:lnTo>
                  <a:lnTo>
                    <a:pt x="0" y="57"/>
                  </a:lnTo>
                  <a:lnTo>
                    <a:pt x="0" y="0"/>
                  </a:lnTo>
                  <a:close/>
                  <a:moveTo>
                    <a:pt x="1737" y="1946"/>
                  </a:moveTo>
                  <a:lnTo>
                    <a:pt x="0" y="1946"/>
                  </a:lnTo>
                  <a:lnTo>
                    <a:pt x="0" y="1892"/>
                  </a:lnTo>
                  <a:lnTo>
                    <a:pt x="1737" y="1892"/>
                  </a:lnTo>
                  <a:lnTo>
                    <a:pt x="1737" y="1946"/>
                  </a:lnTo>
                  <a:close/>
                </a:path>
              </a:pathLst>
            </a:custGeom>
            <a:solidFill>
              <a:srgbClr val="66886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88" name="Freeform 1016"/>
            <p:cNvSpPr>
              <a:spLocks noEditPoints="1"/>
            </p:cNvSpPr>
            <p:nvPr/>
          </p:nvSpPr>
          <p:spPr bwMode="auto">
            <a:xfrm>
              <a:off x="3538" y="2569"/>
              <a:ext cx="434" cy="473"/>
            </a:xfrm>
            <a:custGeom>
              <a:avLst/>
              <a:gdLst/>
              <a:ahLst/>
              <a:cxnLst>
                <a:cxn ang="0">
                  <a:pos x="0" y="0"/>
                </a:cxn>
                <a:cxn ang="0">
                  <a:pos x="1737" y="0"/>
                </a:cxn>
                <a:cxn ang="0">
                  <a:pos x="1737" y="55"/>
                </a:cxn>
                <a:cxn ang="0">
                  <a:pos x="0" y="55"/>
                </a:cxn>
                <a:cxn ang="0">
                  <a:pos x="0" y="0"/>
                </a:cxn>
                <a:cxn ang="0">
                  <a:pos x="1737" y="1890"/>
                </a:cxn>
                <a:cxn ang="0">
                  <a:pos x="0" y="1890"/>
                </a:cxn>
                <a:cxn ang="0">
                  <a:pos x="0" y="1834"/>
                </a:cxn>
                <a:cxn ang="0">
                  <a:pos x="1737" y="1834"/>
                </a:cxn>
                <a:cxn ang="0">
                  <a:pos x="1737" y="1890"/>
                </a:cxn>
              </a:cxnLst>
              <a:rect l="0" t="0" r="r" b="b"/>
              <a:pathLst>
                <a:path w="1737" h="1890">
                  <a:moveTo>
                    <a:pt x="0" y="0"/>
                  </a:moveTo>
                  <a:lnTo>
                    <a:pt x="1737" y="0"/>
                  </a:lnTo>
                  <a:lnTo>
                    <a:pt x="1737" y="55"/>
                  </a:lnTo>
                  <a:lnTo>
                    <a:pt x="0" y="55"/>
                  </a:lnTo>
                  <a:lnTo>
                    <a:pt x="0" y="0"/>
                  </a:lnTo>
                  <a:close/>
                  <a:moveTo>
                    <a:pt x="1737" y="1890"/>
                  </a:moveTo>
                  <a:lnTo>
                    <a:pt x="0" y="1890"/>
                  </a:lnTo>
                  <a:lnTo>
                    <a:pt x="0" y="1834"/>
                  </a:lnTo>
                  <a:lnTo>
                    <a:pt x="1737" y="1834"/>
                  </a:lnTo>
                  <a:lnTo>
                    <a:pt x="1737" y="1890"/>
                  </a:lnTo>
                  <a:close/>
                </a:path>
              </a:pathLst>
            </a:custGeom>
            <a:solidFill>
              <a:srgbClr val="64846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89" name="Freeform 1017"/>
            <p:cNvSpPr>
              <a:spLocks/>
            </p:cNvSpPr>
            <p:nvPr/>
          </p:nvSpPr>
          <p:spPr bwMode="auto">
            <a:xfrm>
              <a:off x="3538" y="2576"/>
              <a:ext cx="434" cy="459"/>
            </a:xfrm>
            <a:custGeom>
              <a:avLst/>
              <a:gdLst/>
              <a:ahLst/>
              <a:cxnLst>
                <a:cxn ang="0">
                  <a:pos x="0" y="0"/>
                </a:cxn>
                <a:cxn ang="0">
                  <a:pos x="1737" y="0"/>
                </a:cxn>
                <a:cxn ang="0">
                  <a:pos x="1737" y="1835"/>
                </a:cxn>
                <a:cxn ang="0">
                  <a:pos x="0" y="1835"/>
                </a:cxn>
                <a:cxn ang="0">
                  <a:pos x="0" y="48"/>
                </a:cxn>
                <a:cxn ang="0">
                  <a:pos x="7" y="55"/>
                </a:cxn>
                <a:cxn ang="0">
                  <a:pos x="1731" y="55"/>
                </a:cxn>
                <a:cxn ang="0">
                  <a:pos x="1731" y="1778"/>
                </a:cxn>
                <a:cxn ang="0">
                  <a:pos x="7" y="1778"/>
                </a:cxn>
                <a:cxn ang="0">
                  <a:pos x="7" y="55"/>
                </a:cxn>
                <a:cxn ang="0">
                  <a:pos x="0" y="48"/>
                </a:cxn>
                <a:cxn ang="0">
                  <a:pos x="0" y="0"/>
                </a:cxn>
              </a:cxnLst>
              <a:rect l="0" t="0" r="r" b="b"/>
              <a:pathLst>
                <a:path w="1737" h="1835">
                  <a:moveTo>
                    <a:pt x="0" y="0"/>
                  </a:moveTo>
                  <a:lnTo>
                    <a:pt x="1737" y="0"/>
                  </a:lnTo>
                  <a:lnTo>
                    <a:pt x="1737" y="1835"/>
                  </a:lnTo>
                  <a:lnTo>
                    <a:pt x="0" y="1835"/>
                  </a:lnTo>
                  <a:lnTo>
                    <a:pt x="0" y="48"/>
                  </a:lnTo>
                  <a:lnTo>
                    <a:pt x="7" y="55"/>
                  </a:lnTo>
                  <a:lnTo>
                    <a:pt x="1731" y="55"/>
                  </a:lnTo>
                  <a:lnTo>
                    <a:pt x="1731" y="1778"/>
                  </a:lnTo>
                  <a:lnTo>
                    <a:pt x="7" y="1778"/>
                  </a:lnTo>
                  <a:lnTo>
                    <a:pt x="7" y="55"/>
                  </a:lnTo>
                  <a:lnTo>
                    <a:pt x="0" y="48"/>
                  </a:lnTo>
                  <a:lnTo>
                    <a:pt x="0" y="0"/>
                  </a:lnTo>
                  <a:close/>
                </a:path>
              </a:pathLst>
            </a:custGeom>
            <a:solidFill>
              <a:srgbClr val="628167"/>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90" name="Freeform 1018"/>
            <p:cNvSpPr>
              <a:spLocks/>
            </p:cNvSpPr>
            <p:nvPr/>
          </p:nvSpPr>
          <p:spPr bwMode="auto">
            <a:xfrm>
              <a:off x="3538" y="2583"/>
              <a:ext cx="434" cy="444"/>
            </a:xfrm>
            <a:custGeom>
              <a:avLst/>
              <a:gdLst/>
              <a:ahLst/>
              <a:cxnLst>
                <a:cxn ang="0">
                  <a:pos x="0" y="0"/>
                </a:cxn>
                <a:cxn ang="0">
                  <a:pos x="1737" y="0"/>
                </a:cxn>
                <a:cxn ang="0">
                  <a:pos x="1737" y="1779"/>
                </a:cxn>
                <a:cxn ang="0">
                  <a:pos x="0" y="1779"/>
                </a:cxn>
                <a:cxn ang="0">
                  <a:pos x="0" y="21"/>
                </a:cxn>
                <a:cxn ang="0">
                  <a:pos x="34" y="56"/>
                </a:cxn>
                <a:cxn ang="0">
                  <a:pos x="1702" y="56"/>
                </a:cxn>
                <a:cxn ang="0">
                  <a:pos x="1702" y="1724"/>
                </a:cxn>
                <a:cxn ang="0">
                  <a:pos x="34" y="1724"/>
                </a:cxn>
                <a:cxn ang="0">
                  <a:pos x="34" y="56"/>
                </a:cxn>
                <a:cxn ang="0">
                  <a:pos x="0" y="21"/>
                </a:cxn>
                <a:cxn ang="0">
                  <a:pos x="0" y="0"/>
                </a:cxn>
              </a:cxnLst>
              <a:rect l="0" t="0" r="r" b="b"/>
              <a:pathLst>
                <a:path w="1737" h="1779">
                  <a:moveTo>
                    <a:pt x="0" y="0"/>
                  </a:moveTo>
                  <a:lnTo>
                    <a:pt x="1737" y="0"/>
                  </a:lnTo>
                  <a:lnTo>
                    <a:pt x="1737" y="1779"/>
                  </a:lnTo>
                  <a:lnTo>
                    <a:pt x="0" y="1779"/>
                  </a:lnTo>
                  <a:lnTo>
                    <a:pt x="0" y="21"/>
                  </a:lnTo>
                  <a:lnTo>
                    <a:pt x="34" y="56"/>
                  </a:lnTo>
                  <a:lnTo>
                    <a:pt x="1702" y="56"/>
                  </a:lnTo>
                  <a:lnTo>
                    <a:pt x="1702" y="1724"/>
                  </a:lnTo>
                  <a:lnTo>
                    <a:pt x="34" y="1724"/>
                  </a:lnTo>
                  <a:lnTo>
                    <a:pt x="34" y="56"/>
                  </a:lnTo>
                  <a:lnTo>
                    <a:pt x="0" y="21"/>
                  </a:lnTo>
                  <a:lnTo>
                    <a:pt x="0" y="0"/>
                  </a:lnTo>
                  <a:close/>
                </a:path>
              </a:pathLst>
            </a:custGeom>
            <a:solidFill>
              <a:srgbClr val="607E69"/>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91" name="Freeform 1019"/>
            <p:cNvSpPr>
              <a:spLocks/>
            </p:cNvSpPr>
            <p:nvPr/>
          </p:nvSpPr>
          <p:spPr bwMode="auto">
            <a:xfrm>
              <a:off x="3540" y="2590"/>
              <a:ext cx="431" cy="431"/>
            </a:xfrm>
            <a:custGeom>
              <a:avLst/>
              <a:gdLst/>
              <a:ahLst/>
              <a:cxnLst>
                <a:cxn ang="0">
                  <a:pos x="0" y="0"/>
                </a:cxn>
                <a:cxn ang="0">
                  <a:pos x="1724" y="0"/>
                </a:cxn>
                <a:cxn ang="0">
                  <a:pos x="1724" y="1723"/>
                </a:cxn>
                <a:cxn ang="0">
                  <a:pos x="0" y="1723"/>
                </a:cxn>
                <a:cxn ang="0">
                  <a:pos x="0" y="0"/>
                </a:cxn>
                <a:cxn ang="0">
                  <a:pos x="55" y="56"/>
                </a:cxn>
                <a:cxn ang="0">
                  <a:pos x="1667" y="56"/>
                </a:cxn>
                <a:cxn ang="0">
                  <a:pos x="1667" y="1668"/>
                </a:cxn>
                <a:cxn ang="0">
                  <a:pos x="55" y="1668"/>
                </a:cxn>
                <a:cxn ang="0">
                  <a:pos x="55" y="56"/>
                </a:cxn>
                <a:cxn ang="0">
                  <a:pos x="0" y="0"/>
                </a:cxn>
              </a:cxnLst>
              <a:rect l="0" t="0" r="r" b="b"/>
              <a:pathLst>
                <a:path w="1724" h="1723">
                  <a:moveTo>
                    <a:pt x="0" y="0"/>
                  </a:moveTo>
                  <a:lnTo>
                    <a:pt x="1724" y="0"/>
                  </a:lnTo>
                  <a:lnTo>
                    <a:pt x="1724" y="1723"/>
                  </a:lnTo>
                  <a:lnTo>
                    <a:pt x="0" y="1723"/>
                  </a:lnTo>
                  <a:lnTo>
                    <a:pt x="0" y="0"/>
                  </a:lnTo>
                  <a:lnTo>
                    <a:pt x="55" y="56"/>
                  </a:lnTo>
                  <a:lnTo>
                    <a:pt x="1667" y="56"/>
                  </a:lnTo>
                  <a:lnTo>
                    <a:pt x="1667" y="1668"/>
                  </a:lnTo>
                  <a:lnTo>
                    <a:pt x="55" y="1668"/>
                  </a:lnTo>
                  <a:lnTo>
                    <a:pt x="55" y="56"/>
                  </a:lnTo>
                  <a:lnTo>
                    <a:pt x="0" y="0"/>
                  </a:lnTo>
                  <a:close/>
                </a:path>
              </a:pathLst>
            </a:custGeom>
            <a:solidFill>
              <a:srgbClr val="5E7B6A"/>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92" name="Freeform 1020"/>
            <p:cNvSpPr>
              <a:spLocks/>
            </p:cNvSpPr>
            <p:nvPr/>
          </p:nvSpPr>
          <p:spPr bwMode="auto">
            <a:xfrm>
              <a:off x="3547" y="2597"/>
              <a:ext cx="416" cy="417"/>
            </a:xfrm>
            <a:custGeom>
              <a:avLst/>
              <a:gdLst/>
              <a:ahLst/>
              <a:cxnLst>
                <a:cxn ang="0">
                  <a:pos x="0" y="0"/>
                </a:cxn>
                <a:cxn ang="0">
                  <a:pos x="1668" y="0"/>
                </a:cxn>
                <a:cxn ang="0">
                  <a:pos x="1668" y="1668"/>
                </a:cxn>
                <a:cxn ang="0">
                  <a:pos x="0" y="1668"/>
                </a:cxn>
                <a:cxn ang="0">
                  <a:pos x="0" y="0"/>
                </a:cxn>
                <a:cxn ang="0">
                  <a:pos x="56" y="55"/>
                </a:cxn>
                <a:cxn ang="0">
                  <a:pos x="1613" y="55"/>
                </a:cxn>
                <a:cxn ang="0">
                  <a:pos x="1613" y="1612"/>
                </a:cxn>
                <a:cxn ang="0">
                  <a:pos x="56" y="1612"/>
                </a:cxn>
                <a:cxn ang="0">
                  <a:pos x="56" y="55"/>
                </a:cxn>
                <a:cxn ang="0">
                  <a:pos x="0" y="0"/>
                </a:cxn>
              </a:cxnLst>
              <a:rect l="0" t="0" r="r" b="b"/>
              <a:pathLst>
                <a:path w="1668" h="1668">
                  <a:moveTo>
                    <a:pt x="0" y="0"/>
                  </a:moveTo>
                  <a:lnTo>
                    <a:pt x="1668" y="0"/>
                  </a:lnTo>
                  <a:lnTo>
                    <a:pt x="1668" y="1668"/>
                  </a:lnTo>
                  <a:lnTo>
                    <a:pt x="0" y="1668"/>
                  </a:lnTo>
                  <a:lnTo>
                    <a:pt x="0" y="0"/>
                  </a:lnTo>
                  <a:lnTo>
                    <a:pt x="56" y="55"/>
                  </a:lnTo>
                  <a:lnTo>
                    <a:pt x="1613" y="55"/>
                  </a:lnTo>
                  <a:lnTo>
                    <a:pt x="1613" y="1612"/>
                  </a:lnTo>
                  <a:lnTo>
                    <a:pt x="56" y="1612"/>
                  </a:lnTo>
                  <a:lnTo>
                    <a:pt x="56" y="55"/>
                  </a:lnTo>
                  <a:lnTo>
                    <a:pt x="0" y="0"/>
                  </a:lnTo>
                  <a:close/>
                </a:path>
              </a:pathLst>
            </a:custGeom>
            <a:solidFill>
              <a:srgbClr val="5C776C"/>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93" name="Freeform 1021"/>
            <p:cNvSpPr>
              <a:spLocks/>
            </p:cNvSpPr>
            <p:nvPr/>
          </p:nvSpPr>
          <p:spPr bwMode="auto">
            <a:xfrm>
              <a:off x="3553" y="2604"/>
              <a:ext cx="404" cy="403"/>
            </a:xfrm>
            <a:custGeom>
              <a:avLst/>
              <a:gdLst/>
              <a:ahLst/>
              <a:cxnLst>
                <a:cxn ang="0">
                  <a:pos x="0" y="0"/>
                </a:cxn>
                <a:cxn ang="0">
                  <a:pos x="1612" y="0"/>
                </a:cxn>
                <a:cxn ang="0">
                  <a:pos x="1612" y="1612"/>
                </a:cxn>
                <a:cxn ang="0">
                  <a:pos x="0" y="1612"/>
                </a:cxn>
                <a:cxn ang="0">
                  <a:pos x="0" y="0"/>
                </a:cxn>
                <a:cxn ang="0">
                  <a:pos x="56" y="55"/>
                </a:cxn>
                <a:cxn ang="0">
                  <a:pos x="1558" y="55"/>
                </a:cxn>
                <a:cxn ang="0">
                  <a:pos x="1558" y="1556"/>
                </a:cxn>
                <a:cxn ang="0">
                  <a:pos x="56" y="1556"/>
                </a:cxn>
                <a:cxn ang="0">
                  <a:pos x="56" y="55"/>
                </a:cxn>
                <a:cxn ang="0">
                  <a:pos x="0" y="0"/>
                </a:cxn>
              </a:cxnLst>
              <a:rect l="0" t="0" r="r" b="b"/>
              <a:pathLst>
                <a:path w="1612" h="1612">
                  <a:moveTo>
                    <a:pt x="0" y="0"/>
                  </a:moveTo>
                  <a:lnTo>
                    <a:pt x="1612" y="0"/>
                  </a:lnTo>
                  <a:lnTo>
                    <a:pt x="1612" y="1612"/>
                  </a:lnTo>
                  <a:lnTo>
                    <a:pt x="0" y="1612"/>
                  </a:lnTo>
                  <a:lnTo>
                    <a:pt x="0" y="0"/>
                  </a:lnTo>
                  <a:lnTo>
                    <a:pt x="56" y="55"/>
                  </a:lnTo>
                  <a:lnTo>
                    <a:pt x="1558" y="55"/>
                  </a:lnTo>
                  <a:lnTo>
                    <a:pt x="1558" y="1556"/>
                  </a:lnTo>
                  <a:lnTo>
                    <a:pt x="56" y="1556"/>
                  </a:lnTo>
                  <a:lnTo>
                    <a:pt x="56" y="55"/>
                  </a:lnTo>
                  <a:lnTo>
                    <a:pt x="0" y="0"/>
                  </a:lnTo>
                  <a:close/>
                </a:path>
              </a:pathLst>
            </a:custGeom>
            <a:solidFill>
              <a:srgbClr val="5B746D"/>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94" name="Freeform 1022"/>
            <p:cNvSpPr>
              <a:spLocks/>
            </p:cNvSpPr>
            <p:nvPr/>
          </p:nvSpPr>
          <p:spPr bwMode="auto">
            <a:xfrm>
              <a:off x="3561" y="2611"/>
              <a:ext cx="389" cy="389"/>
            </a:xfrm>
            <a:custGeom>
              <a:avLst/>
              <a:gdLst/>
              <a:ahLst/>
              <a:cxnLst>
                <a:cxn ang="0">
                  <a:pos x="0" y="0"/>
                </a:cxn>
                <a:cxn ang="0">
                  <a:pos x="1557" y="0"/>
                </a:cxn>
                <a:cxn ang="0">
                  <a:pos x="1557" y="1557"/>
                </a:cxn>
                <a:cxn ang="0">
                  <a:pos x="0" y="1557"/>
                </a:cxn>
                <a:cxn ang="0">
                  <a:pos x="0" y="0"/>
                </a:cxn>
                <a:cxn ang="0">
                  <a:pos x="55" y="56"/>
                </a:cxn>
                <a:cxn ang="0">
                  <a:pos x="1501" y="56"/>
                </a:cxn>
                <a:cxn ang="0">
                  <a:pos x="1501" y="1502"/>
                </a:cxn>
                <a:cxn ang="0">
                  <a:pos x="55" y="1502"/>
                </a:cxn>
                <a:cxn ang="0">
                  <a:pos x="55" y="56"/>
                </a:cxn>
                <a:cxn ang="0">
                  <a:pos x="0" y="0"/>
                </a:cxn>
              </a:cxnLst>
              <a:rect l="0" t="0" r="r" b="b"/>
              <a:pathLst>
                <a:path w="1557" h="1557">
                  <a:moveTo>
                    <a:pt x="0" y="0"/>
                  </a:moveTo>
                  <a:lnTo>
                    <a:pt x="1557" y="0"/>
                  </a:lnTo>
                  <a:lnTo>
                    <a:pt x="1557" y="1557"/>
                  </a:lnTo>
                  <a:lnTo>
                    <a:pt x="0" y="1557"/>
                  </a:lnTo>
                  <a:lnTo>
                    <a:pt x="0" y="0"/>
                  </a:lnTo>
                  <a:lnTo>
                    <a:pt x="55" y="56"/>
                  </a:lnTo>
                  <a:lnTo>
                    <a:pt x="1501" y="56"/>
                  </a:lnTo>
                  <a:lnTo>
                    <a:pt x="1501" y="1502"/>
                  </a:lnTo>
                  <a:lnTo>
                    <a:pt x="55" y="1502"/>
                  </a:lnTo>
                  <a:lnTo>
                    <a:pt x="55" y="56"/>
                  </a:lnTo>
                  <a:lnTo>
                    <a:pt x="0" y="0"/>
                  </a:lnTo>
                  <a:close/>
                </a:path>
              </a:pathLst>
            </a:custGeom>
            <a:solidFill>
              <a:srgbClr val="59716E"/>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95" name="Freeform 1023"/>
            <p:cNvSpPr>
              <a:spLocks/>
            </p:cNvSpPr>
            <p:nvPr/>
          </p:nvSpPr>
          <p:spPr bwMode="auto">
            <a:xfrm>
              <a:off x="3567" y="2617"/>
              <a:ext cx="376" cy="376"/>
            </a:xfrm>
            <a:custGeom>
              <a:avLst/>
              <a:gdLst/>
              <a:ahLst/>
              <a:cxnLst>
                <a:cxn ang="0">
                  <a:pos x="0" y="0"/>
                </a:cxn>
                <a:cxn ang="0">
                  <a:pos x="1502" y="0"/>
                </a:cxn>
                <a:cxn ang="0">
                  <a:pos x="1502" y="1501"/>
                </a:cxn>
                <a:cxn ang="0">
                  <a:pos x="0" y="1501"/>
                </a:cxn>
                <a:cxn ang="0">
                  <a:pos x="0" y="0"/>
                </a:cxn>
                <a:cxn ang="0">
                  <a:pos x="55" y="56"/>
                </a:cxn>
                <a:cxn ang="0">
                  <a:pos x="1445" y="56"/>
                </a:cxn>
                <a:cxn ang="0">
                  <a:pos x="1445" y="1446"/>
                </a:cxn>
                <a:cxn ang="0">
                  <a:pos x="55" y="1446"/>
                </a:cxn>
                <a:cxn ang="0">
                  <a:pos x="55" y="56"/>
                </a:cxn>
                <a:cxn ang="0">
                  <a:pos x="0" y="0"/>
                </a:cxn>
              </a:cxnLst>
              <a:rect l="0" t="0" r="r" b="b"/>
              <a:pathLst>
                <a:path w="1502" h="1501">
                  <a:moveTo>
                    <a:pt x="0" y="0"/>
                  </a:moveTo>
                  <a:lnTo>
                    <a:pt x="1502" y="0"/>
                  </a:lnTo>
                  <a:lnTo>
                    <a:pt x="1502" y="1501"/>
                  </a:lnTo>
                  <a:lnTo>
                    <a:pt x="0" y="1501"/>
                  </a:lnTo>
                  <a:lnTo>
                    <a:pt x="0" y="0"/>
                  </a:lnTo>
                  <a:lnTo>
                    <a:pt x="55" y="56"/>
                  </a:lnTo>
                  <a:lnTo>
                    <a:pt x="1445" y="56"/>
                  </a:lnTo>
                  <a:lnTo>
                    <a:pt x="1445" y="1446"/>
                  </a:lnTo>
                  <a:lnTo>
                    <a:pt x="55" y="1446"/>
                  </a:lnTo>
                  <a:lnTo>
                    <a:pt x="55" y="56"/>
                  </a:lnTo>
                  <a:lnTo>
                    <a:pt x="0" y="0"/>
                  </a:lnTo>
                  <a:close/>
                </a:path>
              </a:pathLst>
            </a:custGeom>
            <a:solidFill>
              <a:srgbClr val="576E6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96" name="Freeform 1024"/>
            <p:cNvSpPr>
              <a:spLocks/>
            </p:cNvSpPr>
            <p:nvPr/>
          </p:nvSpPr>
          <p:spPr bwMode="auto">
            <a:xfrm>
              <a:off x="3574" y="2625"/>
              <a:ext cx="362" cy="361"/>
            </a:xfrm>
            <a:custGeom>
              <a:avLst/>
              <a:gdLst/>
              <a:ahLst/>
              <a:cxnLst>
                <a:cxn ang="0">
                  <a:pos x="0" y="0"/>
                </a:cxn>
                <a:cxn ang="0">
                  <a:pos x="1446" y="0"/>
                </a:cxn>
                <a:cxn ang="0">
                  <a:pos x="1446" y="1446"/>
                </a:cxn>
                <a:cxn ang="0">
                  <a:pos x="0" y="1446"/>
                </a:cxn>
                <a:cxn ang="0">
                  <a:pos x="0" y="0"/>
                </a:cxn>
                <a:cxn ang="0">
                  <a:pos x="57" y="55"/>
                </a:cxn>
                <a:cxn ang="0">
                  <a:pos x="1391" y="55"/>
                </a:cxn>
                <a:cxn ang="0">
                  <a:pos x="1391" y="1389"/>
                </a:cxn>
                <a:cxn ang="0">
                  <a:pos x="57" y="1389"/>
                </a:cxn>
                <a:cxn ang="0">
                  <a:pos x="57" y="55"/>
                </a:cxn>
                <a:cxn ang="0">
                  <a:pos x="0" y="0"/>
                </a:cxn>
              </a:cxnLst>
              <a:rect l="0" t="0" r="r" b="b"/>
              <a:pathLst>
                <a:path w="1446" h="1446">
                  <a:moveTo>
                    <a:pt x="0" y="0"/>
                  </a:moveTo>
                  <a:lnTo>
                    <a:pt x="1446" y="0"/>
                  </a:lnTo>
                  <a:lnTo>
                    <a:pt x="1446" y="1446"/>
                  </a:lnTo>
                  <a:lnTo>
                    <a:pt x="0" y="1446"/>
                  </a:lnTo>
                  <a:lnTo>
                    <a:pt x="0" y="0"/>
                  </a:lnTo>
                  <a:lnTo>
                    <a:pt x="57" y="55"/>
                  </a:lnTo>
                  <a:lnTo>
                    <a:pt x="1391" y="55"/>
                  </a:lnTo>
                  <a:lnTo>
                    <a:pt x="1391" y="1389"/>
                  </a:lnTo>
                  <a:lnTo>
                    <a:pt x="57" y="1389"/>
                  </a:lnTo>
                  <a:lnTo>
                    <a:pt x="57" y="55"/>
                  </a:lnTo>
                  <a:lnTo>
                    <a:pt x="0" y="0"/>
                  </a:lnTo>
                  <a:close/>
                </a:path>
              </a:pathLst>
            </a:custGeom>
            <a:solidFill>
              <a:srgbClr val="566B70"/>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97" name="Freeform 1025"/>
            <p:cNvSpPr>
              <a:spLocks/>
            </p:cNvSpPr>
            <p:nvPr/>
          </p:nvSpPr>
          <p:spPr bwMode="auto">
            <a:xfrm>
              <a:off x="3581" y="2631"/>
              <a:ext cx="348" cy="348"/>
            </a:xfrm>
            <a:custGeom>
              <a:avLst/>
              <a:gdLst/>
              <a:ahLst/>
              <a:cxnLst>
                <a:cxn ang="0">
                  <a:pos x="0" y="0"/>
                </a:cxn>
                <a:cxn ang="0">
                  <a:pos x="1390" y="0"/>
                </a:cxn>
                <a:cxn ang="0">
                  <a:pos x="1390" y="1390"/>
                </a:cxn>
                <a:cxn ang="0">
                  <a:pos x="0" y="1390"/>
                </a:cxn>
                <a:cxn ang="0">
                  <a:pos x="0" y="0"/>
                </a:cxn>
                <a:cxn ang="0">
                  <a:pos x="56" y="55"/>
                </a:cxn>
                <a:cxn ang="0">
                  <a:pos x="1335" y="55"/>
                </a:cxn>
                <a:cxn ang="0">
                  <a:pos x="1335" y="1334"/>
                </a:cxn>
                <a:cxn ang="0">
                  <a:pos x="56" y="1334"/>
                </a:cxn>
                <a:cxn ang="0">
                  <a:pos x="56" y="55"/>
                </a:cxn>
                <a:cxn ang="0">
                  <a:pos x="0" y="0"/>
                </a:cxn>
              </a:cxnLst>
              <a:rect l="0" t="0" r="r" b="b"/>
              <a:pathLst>
                <a:path w="1390" h="1390">
                  <a:moveTo>
                    <a:pt x="0" y="0"/>
                  </a:moveTo>
                  <a:lnTo>
                    <a:pt x="1390" y="0"/>
                  </a:lnTo>
                  <a:lnTo>
                    <a:pt x="1390" y="1390"/>
                  </a:lnTo>
                  <a:lnTo>
                    <a:pt x="0" y="1390"/>
                  </a:lnTo>
                  <a:lnTo>
                    <a:pt x="0" y="0"/>
                  </a:lnTo>
                  <a:lnTo>
                    <a:pt x="56" y="55"/>
                  </a:lnTo>
                  <a:lnTo>
                    <a:pt x="1335" y="55"/>
                  </a:lnTo>
                  <a:lnTo>
                    <a:pt x="1335" y="1334"/>
                  </a:lnTo>
                  <a:lnTo>
                    <a:pt x="56" y="1334"/>
                  </a:lnTo>
                  <a:lnTo>
                    <a:pt x="56" y="55"/>
                  </a:lnTo>
                  <a:lnTo>
                    <a:pt x="0" y="0"/>
                  </a:lnTo>
                  <a:close/>
                </a:path>
              </a:pathLst>
            </a:custGeom>
            <a:solidFill>
              <a:srgbClr val="5468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98" name="Freeform 1026"/>
            <p:cNvSpPr>
              <a:spLocks/>
            </p:cNvSpPr>
            <p:nvPr/>
          </p:nvSpPr>
          <p:spPr bwMode="auto">
            <a:xfrm>
              <a:off x="3588" y="2638"/>
              <a:ext cx="334" cy="334"/>
            </a:xfrm>
            <a:custGeom>
              <a:avLst/>
              <a:gdLst/>
              <a:ahLst/>
              <a:cxnLst>
                <a:cxn ang="0">
                  <a:pos x="0" y="0"/>
                </a:cxn>
                <a:cxn ang="0">
                  <a:pos x="1334" y="0"/>
                </a:cxn>
                <a:cxn ang="0">
                  <a:pos x="1334" y="1334"/>
                </a:cxn>
                <a:cxn ang="0">
                  <a:pos x="0" y="1334"/>
                </a:cxn>
                <a:cxn ang="0">
                  <a:pos x="0" y="0"/>
                </a:cxn>
                <a:cxn ang="0">
                  <a:pos x="55" y="57"/>
                </a:cxn>
                <a:cxn ang="0">
                  <a:pos x="1278" y="57"/>
                </a:cxn>
                <a:cxn ang="0">
                  <a:pos x="1278" y="1280"/>
                </a:cxn>
                <a:cxn ang="0">
                  <a:pos x="55" y="1280"/>
                </a:cxn>
                <a:cxn ang="0">
                  <a:pos x="55" y="57"/>
                </a:cxn>
                <a:cxn ang="0">
                  <a:pos x="0" y="0"/>
                </a:cxn>
              </a:cxnLst>
              <a:rect l="0" t="0" r="r" b="b"/>
              <a:pathLst>
                <a:path w="1334" h="1334">
                  <a:moveTo>
                    <a:pt x="0" y="0"/>
                  </a:moveTo>
                  <a:lnTo>
                    <a:pt x="1334" y="0"/>
                  </a:lnTo>
                  <a:lnTo>
                    <a:pt x="1334" y="1334"/>
                  </a:lnTo>
                  <a:lnTo>
                    <a:pt x="0" y="1334"/>
                  </a:lnTo>
                  <a:lnTo>
                    <a:pt x="0" y="0"/>
                  </a:lnTo>
                  <a:lnTo>
                    <a:pt x="55" y="57"/>
                  </a:lnTo>
                  <a:lnTo>
                    <a:pt x="1278" y="57"/>
                  </a:lnTo>
                  <a:lnTo>
                    <a:pt x="1278" y="1280"/>
                  </a:lnTo>
                  <a:lnTo>
                    <a:pt x="55" y="1280"/>
                  </a:lnTo>
                  <a:lnTo>
                    <a:pt x="55" y="57"/>
                  </a:lnTo>
                  <a:lnTo>
                    <a:pt x="0" y="0"/>
                  </a:lnTo>
                  <a:close/>
                </a:path>
              </a:pathLst>
            </a:custGeom>
            <a:solidFill>
              <a:srgbClr val="5265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99" name="Freeform 1027"/>
            <p:cNvSpPr>
              <a:spLocks/>
            </p:cNvSpPr>
            <p:nvPr/>
          </p:nvSpPr>
          <p:spPr bwMode="auto">
            <a:xfrm>
              <a:off x="3595" y="2645"/>
              <a:ext cx="320" cy="320"/>
            </a:xfrm>
            <a:custGeom>
              <a:avLst/>
              <a:gdLst/>
              <a:ahLst/>
              <a:cxnLst>
                <a:cxn ang="0">
                  <a:pos x="0" y="0"/>
                </a:cxn>
                <a:cxn ang="0">
                  <a:pos x="1279" y="0"/>
                </a:cxn>
                <a:cxn ang="0">
                  <a:pos x="1279" y="1279"/>
                </a:cxn>
                <a:cxn ang="0">
                  <a:pos x="0" y="1279"/>
                </a:cxn>
                <a:cxn ang="0">
                  <a:pos x="0" y="0"/>
                </a:cxn>
                <a:cxn ang="0">
                  <a:pos x="55" y="56"/>
                </a:cxn>
                <a:cxn ang="0">
                  <a:pos x="1223" y="56"/>
                </a:cxn>
                <a:cxn ang="0">
                  <a:pos x="1223" y="1224"/>
                </a:cxn>
                <a:cxn ang="0">
                  <a:pos x="55" y="1224"/>
                </a:cxn>
                <a:cxn ang="0">
                  <a:pos x="55" y="56"/>
                </a:cxn>
                <a:cxn ang="0">
                  <a:pos x="0" y="0"/>
                </a:cxn>
              </a:cxnLst>
              <a:rect l="0" t="0" r="r" b="b"/>
              <a:pathLst>
                <a:path w="1279" h="1279">
                  <a:moveTo>
                    <a:pt x="0" y="0"/>
                  </a:moveTo>
                  <a:lnTo>
                    <a:pt x="1279" y="0"/>
                  </a:lnTo>
                  <a:lnTo>
                    <a:pt x="1279" y="1279"/>
                  </a:lnTo>
                  <a:lnTo>
                    <a:pt x="0" y="1279"/>
                  </a:lnTo>
                  <a:lnTo>
                    <a:pt x="0" y="0"/>
                  </a:lnTo>
                  <a:lnTo>
                    <a:pt x="55" y="56"/>
                  </a:lnTo>
                  <a:lnTo>
                    <a:pt x="1223" y="56"/>
                  </a:lnTo>
                  <a:lnTo>
                    <a:pt x="1223" y="1224"/>
                  </a:lnTo>
                  <a:lnTo>
                    <a:pt x="55" y="1224"/>
                  </a:lnTo>
                  <a:lnTo>
                    <a:pt x="55" y="56"/>
                  </a:lnTo>
                  <a:lnTo>
                    <a:pt x="0" y="0"/>
                  </a:lnTo>
                  <a:close/>
                </a:path>
              </a:pathLst>
            </a:custGeom>
            <a:solidFill>
              <a:srgbClr val="5062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00" name="Freeform 1028"/>
            <p:cNvSpPr>
              <a:spLocks/>
            </p:cNvSpPr>
            <p:nvPr/>
          </p:nvSpPr>
          <p:spPr bwMode="auto">
            <a:xfrm>
              <a:off x="3602" y="2652"/>
              <a:ext cx="306" cy="306"/>
            </a:xfrm>
            <a:custGeom>
              <a:avLst/>
              <a:gdLst/>
              <a:ahLst/>
              <a:cxnLst>
                <a:cxn ang="0">
                  <a:pos x="0" y="0"/>
                </a:cxn>
                <a:cxn ang="0">
                  <a:pos x="1223" y="0"/>
                </a:cxn>
                <a:cxn ang="0">
                  <a:pos x="1223" y="1223"/>
                </a:cxn>
                <a:cxn ang="0">
                  <a:pos x="0" y="1223"/>
                </a:cxn>
                <a:cxn ang="0">
                  <a:pos x="0" y="0"/>
                </a:cxn>
                <a:cxn ang="0">
                  <a:pos x="56" y="55"/>
                </a:cxn>
                <a:cxn ang="0">
                  <a:pos x="1168" y="55"/>
                </a:cxn>
                <a:cxn ang="0">
                  <a:pos x="1168" y="1166"/>
                </a:cxn>
                <a:cxn ang="0">
                  <a:pos x="56" y="1166"/>
                </a:cxn>
                <a:cxn ang="0">
                  <a:pos x="56" y="55"/>
                </a:cxn>
                <a:cxn ang="0">
                  <a:pos x="0" y="0"/>
                </a:cxn>
              </a:cxnLst>
              <a:rect l="0" t="0" r="r" b="b"/>
              <a:pathLst>
                <a:path w="1223" h="1223">
                  <a:moveTo>
                    <a:pt x="0" y="0"/>
                  </a:moveTo>
                  <a:lnTo>
                    <a:pt x="1223" y="0"/>
                  </a:lnTo>
                  <a:lnTo>
                    <a:pt x="1223" y="1223"/>
                  </a:lnTo>
                  <a:lnTo>
                    <a:pt x="0" y="1223"/>
                  </a:lnTo>
                  <a:lnTo>
                    <a:pt x="0" y="0"/>
                  </a:lnTo>
                  <a:lnTo>
                    <a:pt x="56" y="55"/>
                  </a:lnTo>
                  <a:lnTo>
                    <a:pt x="1168" y="55"/>
                  </a:lnTo>
                  <a:lnTo>
                    <a:pt x="1168" y="1166"/>
                  </a:lnTo>
                  <a:lnTo>
                    <a:pt x="56" y="1166"/>
                  </a:lnTo>
                  <a:lnTo>
                    <a:pt x="56" y="55"/>
                  </a:lnTo>
                  <a:lnTo>
                    <a:pt x="0" y="0"/>
                  </a:lnTo>
                  <a:close/>
                </a:path>
              </a:pathLst>
            </a:custGeom>
            <a:solidFill>
              <a:srgbClr val="4F60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01" name="Freeform 1029"/>
            <p:cNvSpPr>
              <a:spLocks/>
            </p:cNvSpPr>
            <p:nvPr/>
          </p:nvSpPr>
          <p:spPr bwMode="auto">
            <a:xfrm>
              <a:off x="3609" y="2659"/>
              <a:ext cx="292" cy="292"/>
            </a:xfrm>
            <a:custGeom>
              <a:avLst/>
              <a:gdLst/>
              <a:ahLst/>
              <a:cxnLst>
                <a:cxn ang="0">
                  <a:pos x="0" y="0"/>
                </a:cxn>
                <a:cxn ang="0">
                  <a:pos x="1168" y="0"/>
                </a:cxn>
                <a:cxn ang="0">
                  <a:pos x="1168" y="1168"/>
                </a:cxn>
                <a:cxn ang="0">
                  <a:pos x="0" y="1168"/>
                </a:cxn>
                <a:cxn ang="0">
                  <a:pos x="0" y="0"/>
                </a:cxn>
                <a:cxn ang="0">
                  <a:pos x="56" y="55"/>
                </a:cxn>
                <a:cxn ang="0">
                  <a:pos x="1113" y="55"/>
                </a:cxn>
                <a:cxn ang="0">
                  <a:pos x="1113" y="1112"/>
                </a:cxn>
                <a:cxn ang="0">
                  <a:pos x="56" y="1112"/>
                </a:cxn>
                <a:cxn ang="0">
                  <a:pos x="56" y="55"/>
                </a:cxn>
                <a:cxn ang="0">
                  <a:pos x="0" y="0"/>
                </a:cxn>
              </a:cxnLst>
              <a:rect l="0" t="0" r="r" b="b"/>
              <a:pathLst>
                <a:path w="1168" h="1168">
                  <a:moveTo>
                    <a:pt x="0" y="0"/>
                  </a:moveTo>
                  <a:lnTo>
                    <a:pt x="1168" y="0"/>
                  </a:lnTo>
                  <a:lnTo>
                    <a:pt x="1168" y="1168"/>
                  </a:lnTo>
                  <a:lnTo>
                    <a:pt x="0" y="1168"/>
                  </a:lnTo>
                  <a:lnTo>
                    <a:pt x="0" y="0"/>
                  </a:lnTo>
                  <a:lnTo>
                    <a:pt x="56" y="55"/>
                  </a:lnTo>
                  <a:lnTo>
                    <a:pt x="1113" y="55"/>
                  </a:lnTo>
                  <a:lnTo>
                    <a:pt x="1113" y="1112"/>
                  </a:lnTo>
                  <a:lnTo>
                    <a:pt x="56" y="1112"/>
                  </a:lnTo>
                  <a:lnTo>
                    <a:pt x="56" y="55"/>
                  </a:lnTo>
                  <a:lnTo>
                    <a:pt x="0" y="0"/>
                  </a:lnTo>
                  <a:close/>
                </a:path>
              </a:pathLst>
            </a:custGeom>
            <a:solidFill>
              <a:srgbClr val="4D5D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02" name="Freeform 1030"/>
            <p:cNvSpPr>
              <a:spLocks/>
            </p:cNvSpPr>
            <p:nvPr/>
          </p:nvSpPr>
          <p:spPr bwMode="auto">
            <a:xfrm>
              <a:off x="3616" y="2666"/>
              <a:ext cx="278" cy="278"/>
            </a:xfrm>
            <a:custGeom>
              <a:avLst/>
              <a:gdLst/>
              <a:ahLst/>
              <a:cxnLst>
                <a:cxn ang="0">
                  <a:pos x="0" y="0"/>
                </a:cxn>
                <a:cxn ang="0">
                  <a:pos x="1112" y="0"/>
                </a:cxn>
                <a:cxn ang="0">
                  <a:pos x="1112" y="1111"/>
                </a:cxn>
                <a:cxn ang="0">
                  <a:pos x="0" y="1111"/>
                </a:cxn>
                <a:cxn ang="0">
                  <a:pos x="0" y="0"/>
                </a:cxn>
                <a:cxn ang="0">
                  <a:pos x="55" y="56"/>
                </a:cxn>
                <a:cxn ang="0">
                  <a:pos x="1055" y="56"/>
                </a:cxn>
                <a:cxn ang="0">
                  <a:pos x="1055" y="1056"/>
                </a:cxn>
                <a:cxn ang="0">
                  <a:pos x="55" y="1056"/>
                </a:cxn>
                <a:cxn ang="0">
                  <a:pos x="55" y="56"/>
                </a:cxn>
                <a:cxn ang="0">
                  <a:pos x="0" y="0"/>
                </a:cxn>
              </a:cxnLst>
              <a:rect l="0" t="0" r="r" b="b"/>
              <a:pathLst>
                <a:path w="1112" h="1111">
                  <a:moveTo>
                    <a:pt x="0" y="0"/>
                  </a:moveTo>
                  <a:lnTo>
                    <a:pt x="1112" y="0"/>
                  </a:lnTo>
                  <a:lnTo>
                    <a:pt x="1112" y="1111"/>
                  </a:lnTo>
                  <a:lnTo>
                    <a:pt x="0" y="1111"/>
                  </a:lnTo>
                  <a:lnTo>
                    <a:pt x="0" y="0"/>
                  </a:lnTo>
                  <a:lnTo>
                    <a:pt x="55" y="56"/>
                  </a:lnTo>
                  <a:lnTo>
                    <a:pt x="1055" y="56"/>
                  </a:lnTo>
                  <a:lnTo>
                    <a:pt x="1055" y="1056"/>
                  </a:lnTo>
                  <a:lnTo>
                    <a:pt x="55" y="1056"/>
                  </a:lnTo>
                  <a:lnTo>
                    <a:pt x="55" y="56"/>
                  </a:lnTo>
                  <a:lnTo>
                    <a:pt x="0" y="0"/>
                  </a:lnTo>
                  <a:close/>
                </a:path>
              </a:pathLst>
            </a:custGeom>
            <a:solidFill>
              <a:srgbClr val="4C5A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03" name="Freeform 1031"/>
            <p:cNvSpPr>
              <a:spLocks/>
            </p:cNvSpPr>
            <p:nvPr/>
          </p:nvSpPr>
          <p:spPr bwMode="auto">
            <a:xfrm>
              <a:off x="3623" y="2673"/>
              <a:ext cx="264" cy="264"/>
            </a:xfrm>
            <a:custGeom>
              <a:avLst/>
              <a:gdLst/>
              <a:ahLst/>
              <a:cxnLst>
                <a:cxn ang="0">
                  <a:pos x="0" y="0"/>
                </a:cxn>
                <a:cxn ang="0">
                  <a:pos x="1057" y="0"/>
                </a:cxn>
                <a:cxn ang="0">
                  <a:pos x="1057" y="1057"/>
                </a:cxn>
                <a:cxn ang="0">
                  <a:pos x="0" y="1057"/>
                </a:cxn>
                <a:cxn ang="0">
                  <a:pos x="0" y="0"/>
                </a:cxn>
                <a:cxn ang="0">
                  <a:pos x="55" y="56"/>
                </a:cxn>
                <a:cxn ang="0">
                  <a:pos x="1001" y="56"/>
                </a:cxn>
                <a:cxn ang="0">
                  <a:pos x="1001" y="1001"/>
                </a:cxn>
                <a:cxn ang="0">
                  <a:pos x="55" y="1001"/>
                </a:cxn>
                <a:cxn ang="0">
                  <a:pos x="55" y="56"/>
                </a:cxn>
                <a:cxn ang="0">
                  <a:pos x="0" y="0"/>
                </a:cxn>
              </a:cxnLst>
              <a:rect l="0" t="0" r="r" b="b"/>
              <a:pathLst>
                <a:path w="1057" h="1057">
                  <a:moveTo>
                    <a:pt x="0" y="0"/>
                  </a:moveTo>
                  <a:lnTo>
                    <a:pt x="1057" y="0"/>
                  </a:lnTo>
                  <a:lnTo>
                    <a:pt x="1057" y="1057"/>
                  </a:lnTo>
                  <a:lnTo>
                    <a:pt x="0" y="1057"/>
                  </a:lnTo>
                  <a:lnTo>
                    <a:pt x="0" y="0"/>
                  </a:lnTo>
                  <a:lnTo>
                    <a:pt x="55" y="56"/>
                  </a:lnTo>
                  <a:lnTo>
                    <a:pt x="1001" y="56"/>
                  </a:lnTo>
                  <a:lnTo>
                    <a:pt x="1001" y="1001"/>
                  </a:lnTo>
                  <a:lnTo>
                    <a:pt x="55" y="1001"/>
                  </a:lnTo>
                  <a:lnTo>
                    <a:pt x="55" y="56"/>
                  </a:lnTo>
                  <a:lnTo>
                    <a:pt x="0" y="0"/>
                  </a:lnTo>
                  <a:close/>
                </a:path>
              </a:pathLst>
            </a:custGeom>
            <a:solidFill>
              <a:srgbClr val="4A57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04" name="Freeform 1032"/>
            <p:cNvSpPr>
              <a:spLocks/>
            </p:cNvSpPr>
            <p:nvPr/>
          </p:nvSpPr>
          <p:spPr bwMode="auto">
            <a:xfrm>
              <a:off x="3630" y="2680"/>
              <a:ext cx="250" cy="250"/>
            </a:xfrm>
            <a:custGeom>
              <a:avLst/>
              <a:gdLst/>
              <a:ahLst/>
              <a:cxnLst>
                <a:cxn ang="0">
                  <a:pos x="0" y="0"/>
                </a:cxn>
                <a:cxn ang="0">
                  <a:pos x="1000" y="0"/>
                </a:cxn>
                <a:cxn ang="0">
                  <a:pos x="1000" y="1000"/>
                </a:cxn>
                <a:cxn ang="0">
                  <a:pos x="0" y="1000"/>
                </a:cxn>
                <a:cxn ang="0">
                  <a:pos x="0" y="0"/>
                </a:cxn>
                <a:cxn ang="0">
                  <a:pos x="56" y="55"/>
                </a:cxn>
                <a:cxn ang="0">
                  <a:pos x="945" y="55"/>
                </a:cxn>
                <a:cxn ang="0">
                  <a:pos x="945" y="944"/>
                </a:cxn>
                <a:cxn ang="0">
                  <a:pos x="56" y="944"/>
                </a:cxn>
                <a:cxn ang="0">
                  <a:pos x="56" y="55"/>
                </a:cxn>
                <a:cxn ang="0">
                  <a:pos x="0" y="0"/>
                </a:cxn>
              </a:cxnLst>
              <a:rect l="0" t="0" r="r" b="b"/>
              <a:pathLst>
                <a:path w="1000" h="1000">
                  <a:moveTo>
                    <a:pt x="0" y="0"/>
                  </a:moveTo>
                  <a:lnTo>
                    <a:pt x="1000" y="0"/>
                  </a:lnTo>
                  <a:lnTo>
                    <a:pt x="1000" y="1000"/>
                  </a:lnTo>
                  <a:lnTo>
                    <a:pt x="0" y="1000"/>
                  </a:lnTo>
                  <a:lnTo>
                    <a:pt x="0" y="0"/>
                  </a:lnTo>
                  <a:lnTo>
                    <a:pt x="56" y="55"/>
                  </a:lnTo>
                  <a:lnTo>
                    <a:pt x="945" y="55"/>
                  </a:lnTo>
                  <a:lnTo>
                    <a:pt x="945" y="944"/>
                  </a:lnTo>
                  <a:lnTo>
                    <a:pt x="56" y="944"/>
                  </a:lnTo>
                  <a:lnTo>
                    <a:pt x="56" y="55"/>
                  </a:lnTo>
                  <a:lnTo>
                    <a:pt x="0" y="0"/>
                  </a:lnTo>
                  <a:close/>
                </a:path>
              </a:pathLst>
            </a:custGeom>
            <a:solidFill>
              <a:srgbClr val="485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05" name="Freeform 1033"/>
            <p:cNvSpPr>
              <a:spLocks/>
            </p:cNvSpPr>
            <p:nvPr/>
          </p:nvSpPr>
          <p:spPr bwMode="auto">
            <a:xfrm>
              <a:off x="3637" y="2687"/>
              <a:ext cx="236" cy="236"/>
            </a:xfrm>
            <a:custGeom>
              <a:avLst/>
              <a:gdLst/>
              <a:ahLst/>
              <a:cxnLst>
                <a:cxn ang="0">
                  <a:pos x="0" y="0"/>
                </a:cxn>
                <a:cxn ang="0">
                  <a:pos x="946" y="0"/>
                </a:cxn>
                <a:cxn ang="0">
                  <a:pos x="946" y="945"/>
                </a:cxn>
                <a:cxn ang="0">
                  <a:pos x="0" y="945"/>
                </a:cxn>
                <a:cxn ang="0">
                  <a:pos x="0" y="0"/>
                </a:cxn>
                <a:cxn ang="0">
                  <a:pos x="56" y="55"/>
                </a:cxn>
                <a:cxn ang="0">
                  <a:pos x="891" y="55"/>
                </a:cxn>
                <a:cxn ang="0">
                  <a:pos x="891" y="890"/>
                </a:cxn>
                <a:cxn ang="0">
                  <a:pos x="56" y="890"/>
                </a:cxn>
                <a:cxn ang="0">
                  <a:pos x="56" y="55"/>
                </a:cxn>
                <a:cxn ang="0">
                  <a:pos x="0" y="0"/>
                </a:cxn>
              </a:cxnLst>
              <a:rect l="0" t="0" r="r" b="b"/>
              <a:pathLst>
                <a:path w="946" h="945">
                  <a:moveTo>
                    <a:pt x="0" y="0"/>
                  </a:moveTo>
                  <a:lnTo>
                    <a:pt x="946" y="0"/>
                  </a:lnTo>
                  <a:lnTo>
                    <a:pt x="946" y="945"/>
                  </a:lnTo>
                  <a:lnTo>
                    <a:pt x="0" y="945"/>
                  </a:lnTo>
                  <a:lnTo>
                    <a:pt x="0" y="0"/>
                  </a:lnTo>
                  <a:lnTo>
                    <a:pt x="56" y="55"/>
                  </a:lnTo>
                  <a:lnTo>
                    <a:pt x="891" y="55"/>
                  </a:lnTo>
                  <a:lnTo>
                    <a:pt x="891" y="890"/>
                  </a:lnTo>
                  <a:lnTo>
                    <a:pt x="56" y="890"/>
                  </a:lnTo>
                  <a:lnTo>
                    <a:pt x="56" y="55"/>
                  </a:lnTo>
                  <a:lnTo>
                    <a:pt x="0" y="0"/>
                  </a:lnTo>
                  <a:close/>
                </a:path>
              </a:pathLst>
            </a:custGeom>
            <a:solidFill>
              <a:srgbClr val="465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06" name="Freeform 1034"/>
            <p:cNvSpPr>
              <a:spLocks/>
            </p:cNvSpPr>
            <p:nvPr/>
          </p:nvSpPr>
          <p:spPr bwMode="auto">
            <a:xfrm>
              <a:off x="3644" y="2694"/>
              <a:ext cx="222" cy="222"/>
            </a:xfrm>
            <a:custGeom>
              <a:avLst/>
              <a:gdLst/>
              <a:ahLst/>
              <a:cxnLst>
                <a:cxn ang="0">
                  <a:pos x="0" y="0"/>
                </a:cxn>
                <a:cxn ang="0">
                  <a:pos x="889" y="0"/>
                </a:cxn>
                <a:cxn ang="0">
                  <a:pos x="889" y="889"/>
                </a:cxn>
                <a:cxn ang="0">
                  <a:pos x="0" y="889"/>
                </a:cxn>
                <a:cxn ang="0">
                  <a:pos x="0" y="0"/>
                </a:cxn>
                <a:cxn ang="0">
                  <a:pos x="55" y="56"/>
                </a:cxn>
                <a:cxn ang="0">
                  <a:pos x="833" y="56"/>
                </a:cxn>
                <a:cxn ang="0">
                  <a:pos x="833" y="834"/>
                </a:cxn>
                <a:cxn ang="0">
                  <a:pos x="55" y="834"/>
                </a:cxn>
                <a:cxn ang="0">
                  <a:pos x="55" y="56"/>
                </a:cxn>
                <a:cxn ang="0">
                  <a:pos x="0" y="0"/>
                </a:cxn>
              </a:cxnLst>
              <a:rect l="0" t="0" r="r" b="b"/>
              <a:pathLst>
                <a:path w="889" h="889">
                  <a:moveTo>
                    <a:pt x="0" y="0"/>
                  </a:moveTo>
                  <a:lnTo>
                    <a:pt x="889" y="0"/>
                  </a:lnTo>
                  <a:lnTo>
                    <a:pt x="889" y="889"/>
                  </a:lnTo>
                  <a:lnTo>
                    <a:pt x="0" y="889"/>
                  </a:lnTo>
                  <a:lnTo>
                    <a:pt x="0" y="0"/>
                  </a:lnTo>
                  <a:lnTo>
                    <a:pt x="55" y="56"/>
                  </a:lnTo>
                  <a:lnTo>
                    <a:pt x="833" y="56"/>
                  </a:lnTo>
                  <a:lnTo>
                    <a:pt x="833" y="834"/>
                  </a:lnTo>
                  <a:lnTo>
                    <a:pt x="55" y="834"/>
                  </a:lnTo>
                  <a:lnTo>
                    <a:pt x="55" y="56"/>
                  </a:lnTo>
                  <a:lnTo>
                    <a:pt x="0" y="0"/>
                  </a:lnTo>
                  <a:close/>
                </a:path>
              </a:pathLst>
            </a:custGeom>
            <a:solidFill>
              <a:srgbClr val="454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07" name="Freeform 1035"/>
            <p:cNvSpPr>
              <a:spLocks/>
            </p:cNvSpPr>
            <p:nvPr/>
          </p:nvSpPr>
          <p:spPr bwMode="auto">
            <a:xfrm>
              <a:off x="3651" y="2701"/>
              <a:ext cx="208" cy="208"/>
            </a:xfrm>
            <a:custGeom>
              <a:avLst/>
              <a:gdLst/>
              <a:ahLst/>
              <a:cxnLst>
                <a:cxn ang="0">
                  <a:pos x="0" y="0"/>
                </a:cxn>
                <a:cxn ang="0">
                  <a:pos x="835" y="0"/>
                </a:cxn>
                <a:cxn ang="0">
                  <a:pos x="835" y="835"/>
                </a:cxn>
                <a:cxn ang="0">
                  <a:pos x="0" y="835"/>
                </a:cxn>
                <a:cxn ang="0">
                  <a:pos x="0" y="0"/>
                </a:cxn>
                <a:cxn ang="0">
                  <a:pos x="55" y="56"/>
                </a:cxn>
                <a:cxn ang="0">
                  <a:pos x="779" y="56"/>
                </a:cxn>
                <a:cxn ang="0">
                  <a:pos x="779" y="778"/>
                </a:cxn>
                <a:cxn ang="0">
                  <a:pos x="55" y="778"/>
                </a:cxn>
                <a:cxn ang="0">
                  <a:pos x="55" y="56"/>
                </a:cxn>
                <a:cxn ang="0">
                  <a:pos x="0" y="0"/>
                </a:cxn>
              </a:cxnLst>
              <a:rect l="0" t="0" r="r" b="b"/>
              <a:pathLst>
                <a:path w="835" h="835">
                  <a:moveTo>
                    <a:pt x="0" y="0"/>
                  </a:moveTo>
                  <a:lnTo>
                    <a:pt x="835" y="0"/>
                  </a:lnTo>
                  <a:lnTo>
                    <a:pt x="835" y="835"/>
                  </a:lnTo>
                  <a:lnTo>
                    <a:pt x="0" y="835"/>
                  </a:lnTo>
                  <a:lnTo>
                    <a:pt x="0" y="0"/>
                  </a:lnTo>
                  <a:lnTo>
                    <a:pt x="55" y="56"/>
                  </a:lnTo>
                  <a:lnTo>
                    <a:pt x="779" y="56"/>
                  </a:lnTo>
                  <a:lnTo>
                    <a:pt x="779" y="778"/>
                  </a:lnTo>
                  <a:lnTo>
                    <a:pt x="55" y="778"/>
                  </a:lnTo>
                  <a:lnTo>
                    <a:pt x="55" y="56"/>
                  </a:lnTo>
                  <a:lnTo>
                    <a:pt x="0" y="0"/>
                  </a:lnTo>
                  <a:close/>
                </a:path>
              </a:pathLst>
            </a:custGeom>
            <a:solidFill>
              <a:srgbClr val="444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08" name="Freeform 1036"/>
            <p:cNvSpPr>
              <a:spLocks/>
            </p:cNvSpPr>
            <p:nvPr/>
          </p:nvSpPr>
          <p:spPr bwMode="auto">
            <a:xfrm>
              <a:off x="3658" y="2708"/>
              <a:ext cx="194" cy="195"/>
            </a:xfrm>
            <a:custGeom>
              <a:avLst/>
              <a:gdLst/>
              <a:ahLst/>
              <a:cxnLst>
                <a:cxn ang="0">
                  <a:pos x="0" y="0"/>
                </a:cxn>
                <a:cxn ang="0">
                  <a:pos x="778" y="0"/>
                </a:cxn>
                <a:cxn ang="0">
                  <a:pos x="778" y="778"/>
                </a:cxn>
                <a:cxn ang="0">
                  <a:pos x="0" y="778"/>
                </a:cxn>
                <a:cxn ang="0">
                  <a:pos x="0" y="0"/>
                </a:cxn>
                <a:cxn ang="0">
                  <a:pos x="56" y="55"/>
                </a:cxn>
                <a:cxn ang="0">
                  <a:pos x="723" y="55"/>
                </a:cxn>
                <a:cxn ang="0">
                  <a:pos x="723" y="722"/>
                </a:cxn>
                <a:cxn ang="0">
                  <a:pos x="56" y="722"/>
                </a:cxn>
                <a:cxn ang="0">
                  <a:pos x="56" y="55"/>
                </a:cxn>
                <a:cxn ang="0">
                  <a:pos x="0" y="0"/>
                </a:cxn>
              </a:cxnLst>
              <a:rect l="0" t="0" r="r" b="b"/>
              <a:pathLst>
                <a:path w="778" h="778">
                  <a:moveTo>
                    <a:pt x="0" y="0"/>
                  </a:moveTo>
                  <a:lnTo>
                    <a:pt x="778" y="0"/>
                  </a:lnTo>
                  <a:lnTo>
                    <a:pt x="778" y="778"/>
                  </a:lnTo>
                  <a:lnTo>
                    <a:pt x="0" y="778"/>
                  </a:lnTo>
                  <a:lnTo>
                    <a:pt x="0" y="0"/>
                  </a:lnTo>
                  <a:lnTo>
                    <a:pt x="56" y="55"/>
                  </a:lnTo>
                  <a:lnTo>
                    <a:pt x="723" y="55"/>
                  </a:lnTo>
                  <a:lnTo>
                    <a:pt x="723" y="722"/>
                  </a:lnTo>
                  <a:lnTo>
                    <a:pt x="56" y="722"/>
                  </a:lnTo>
                  <a:lnTo>
                    <a:pt x="56" y="55"/>
                  </a:lnTo>
                  <a:lnTo>
                    <a:pt x="0" y="0"/>
                  </a:lnTo>
                  <a:close/>
                </a:path>
              </a:pathLst>
            </a:custGeom>
            <a:solidFill>
              <a:srgbClr val="424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09" name="Freeform 1037"/>
            <p:cNvSpPr>
              <a:spLocks/>
            </p:cNvSpPr>
            <p:nvPr/>
          </p:nvSpPr>
          <p:spPr bwMode="auto">
            <a:xfrm>
              <a:off x="3665" y="2715"/>
              <a:ext cx="180" cy="180"/>
            </a:xfrm>
            <a:custGeom>
              <a:avLst/>
              <a:gdLst/>
              <a:ahLst/>
              <a:cxnLst>
                <a:cxn ang="0">
                  <a:pos x="0" y="0"/>
                </a:cxn>
                <a:cxn ang="0">
                  <a:pos x="722" y="0"/>
                </a:cxn>
                <a:cxn ang="0">
                  <a:pos x="722" y="722"/>
                </a:cxn>
                <a:cxn ang="0">
                  <a:pos x="0" y="722"/>
                </a:cxn>
                <a:cxn ang="0">
                  <a:pos x="0" y="0"/>
                </a:cxn>
                <a:cxn ang="0">
                  <a:pos x="55" y="55"/>
                </a:cxn>
                <a:cxn ang="0">
                  <a:pos x="667" y="55"/>
                </a:cxn>
                <a:cxn ang="0">
                  <a:pos x="667" y="667"/>
                </a:cxn>
                <a:cxn ang="0">
                  <a:pos x="55" y="667"/>
                </a:cxn>
                <a:cxn ang="0">
                  <a:pos x="55" y="55"/>
                </a:cxn>
                <a:cxn ang="0">
                  <a:pos x="0" y="0"/>
                </a:cxn>
              </a:cxnLst>
              <a:rect l="0" t="0" r="r" b="b"/>
              <a:pathLst>
                <a:path w="722" h="722">
                  <a:moveTo>
                    <a:pt x="0" y="0"/>
                  </a:moveTo>
                  <a:lnTo>
                    <a:pt x="722" y="0"/>
                  </a:lnTo>
                  <a:lnTo>
                    <a:pt x="722" y="722"/>
                  </a:lnTo>
                  <a:lnTo>
                    <a:pt x="0" y="722"/>
                  </a:lnTo>
                  <a:lnTo>
                    <a:pt x="0" y="0"/>
                  </a:lnTo>
                  <a:lnTo>
                    <a:pt x="55" y="55"/>
                  </a:lnTo>
                  <a:lnTo>
                    <a:pt x="667" y="55"/>
                  </a:lnTo>
                  <a:lnTo>
                    <a:pt x="667" y="667"/>
                  </a:lnTo>
                  <a:lnTo>
                    <a:pt x="55" y="667"/>
                  </a:lnTo>
                  <a:lnTo>
                    <a:pt x="55" y="55"/>
                  </a:lnTo>
                  <a:lnTo>
                    <a:pt x="0" y="0"/>
                  </a:lnTo>
                  <a:close/>
                </a:path>
              </a:pathLst>
            </a:custGeom>
            <a:solidFill>
              <a:srgbClr val="4145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10" name="Freeform 1038"/>
            <p:cNvSpPr>
              <a:spLocks/>
            </p:cNvSpPr>
            <p:nvPr/>
          </p:nvSpPr>
          <p:spPr bwMode="auto">
            <a:xfrm>
              <a:off x="3672" y="2722"/>
              <a:ext cx="167" cy="166"/>
            </a:xfrm>
            <a:custGeom>
              <a:avLst/>
              <a:gdLst/>
              <a:ahLst/>
              <a:cxnLst>
                <a:cxn ang="0">
                  <a:pos x="0" y="0"/>
                </a:cxn>
                <a:cxn ang="0">
                  <a:pos x="667" y="0"/>
                </a:cxn>
                <a:cxn ang="0">
                  <a:pos x="667" y="667"/>
                </a:cxn>
                <a:cxn ang="0">
                  <a:pos x="0" y="667"/>
                </a:cxn>
                <a:cxn ang="0">
                  <a:pos x="0" y="0"/>
                </a:cxn>
                <a:cxn ang="0">
                  <a:pos x="55" y="56"/>
                </a:cxn>
                <a:cxn ang="0">
                  <a:pos x="611" y="56"/>
                </a:cxn>
                <a:cxn ang="0">
                  <a:pos x="611" y="612"/>
                </a:cxn>
                <a:cxn ang="0">
                  <a:pos x="55" y="612"/>
                </a:cxn>
                <a:cxn ang="0">
                  <a:pos x="55" y="56"/>
                </a:cxn>
                <a:cxn ang="0">
                  <a:pos x="0" y="0"/>
                </a:cxn>
              </a:cxnLst>
              <a:rect l="0" t="0" r="r" b="b"/>
              <a:pathLst>
                <a:path w="667" h="667">
                  <a:moveTo>
                    <a:pt x="0" y="0"/>
                  </a:moveTo>
                  <a:lnTo>
                    <a:pt x="667" y="0"/>
                  </a:lnTo>
                  <a:lnTo>
                    <a:pt x="667" y="667"/>
                  </a:lnTo>
                  <a:lnTo>
                    <a:pt x="0" y="667"/>
                  </a:lnTo>
                  <a:lnTo>
                    <a:pt x="0" y="0"/>
                  </a:lnTo>
                  <a:lnTo>
                    <a:pt x="55" y="56"/>
                  </a:lnTo>
                  <a:lnTo>
                    <a:pt x="611" y="56"/>
                  </a:lnTo>
                  <a:lnTo>
                    <a:pt x="611" y="612"/>
                  </a:lnTo>
                  <a:lnTo>
                    <a:pt x="55" y="612"/>
                  </a:lnTo>
                  <a:lnTo>
                    <a:pt x="55" y="56"/>
                  </a:lnTo>
                  <a:lnTo>
                    <a:pt x="0" y="0"/>
                  </a:lnTo>
                  <a:close/>
                </a:path>
              </a:pathLst>
            </a:custGeom>
            <a:solidFill>
              <a:srgbClr val="3F42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11" name="Freeform 1039"/>
            <p:cNvSpPr>
              <a:spLocks/>
            </p:cNvSpPr>
            <p:nvPr/>
          </p:nvSpPr>
          <p:spPr bwMode="auto">
            <a:xfrm>
              <a:off x="3679" y="2729"/>
              <a:ext cx="153" cy="153"/>
            </a:xfrm>
            <a:custGeom>
              <a:avLst/>
              <a:gdLst/>
              <a:ahLst/>
              <a:cxnLst>
                <a:cxn ang="0">
                  <a:pos x="0" y="0"/>
                </a:cxn>
                <a:cxn ang="0">
                  <a:pos x="612" y="0"/>
                </a:cxn>
                <a:cxn ang="0">
                  <a:pos x="612" y="612"/>
                </a:cxn>
                <a:cxn ang="0">
                  <a:pos x="0" y="612"/>
                </a:cxn>
                <a:cxn ang="0">
                  <a:pos x="0" y="0"/>
                </a:cxn>
                <a:cxn ang="0">
                  <a:pos x="56" y="57"/>
                </a:cxn>
                <a:cxn ang="0">
                  <a:pos x="556" y="57"/>
                </a:cxn>
                <a:cxn ang="0">
                  <a:pos x="556" y="556"/>
                </a:cxn>
                <a:cxn ang="0">
                  <a:pos x="56" y="556"/>
                </a:cxn>
                <a:cxn ang="0">
                  <a:pos x="56" y="57"/>
                </a:cxn>
                <a:cxn ang="0">
                  <a:pos x="0" y="0"/>
                </a:cxn>
              </a:cxnLst>
              <a:rect l="0" t="0" r="r" b="b"/>
              <a:pathLst>
                <a:path w="612" h="612">
                  <a:moveTo>
                    <a:pt x="0" y="0"/>
                  </a:moveTo>
                  <a:lnTo>
                    <a:pt x="612" y="0"/>
                  </a:lnTo>
                  <a:lnTo>
                    <a:pt x="612" y="612"/>
                  </a:lnTo>
                  <a:lnTo>
                    <a:pt x="0" y="612"/>
                  </a:lnTo>
                  <a:lnTo>
                    <a:pt x="0" y="0"/>
                  </a:lnTo>
                  <a:lnTo>
                    <a:pt x="56" y="57"/>
                  </a:lnTo>
                  <a:lnTo>
                    <a:pt x="556" y="57"/>
                  </a:lnTo>
                  <a:lnTo>
                    <a:pt x="556" y="556"/>
                  </a:lnTo>
                  <a:lnTo>
                    <a:pt x="56" y="556"/>
                  </a:lnTo>
                  <a:lnTo>
                    <a:pt x="56" y="57"/>
                  </a:lnTo>
                  <a:lnTo>
                    <a:pt x="0" y="0"/>
                  </a:lnTo>
                  <a:close/>
                </a:path>
              </a:pathLst>
            </a:custGeom>
            <a:solidFill>
              <a:srgbClr val="3E3F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12" name="Freeform 1040"/>
            <p:cNvSpPr>
              <a:spLocks/>
            </p:cNvSpPr>
            <p:nvPr/>
          </p:nvSpPr>
          <p:spPr bwMode="auto">
            <a:xfrm>
              <a:off x="3686" y="2736"/>
              <a:ext cx="139" cy="139"/>
            </a:xfrm>
            <a:custGeom>
              <a:avLst/>
              <a:gdLst/>
              <a:ahLst/>
              <a:cxnLst>
                <a:cxn ang="0">
                  <a:pos x="0" y="0"/>
                </a:cxn>
                <a:cxn ang="0">
                  <a:pos x="556" y="0"/>
                </a:cxn>
                <a:cxn ang="0">
                  <a:pos x="556" y="556"/>
                </a:cxn>
                <a:cxn ang="0">
                  <a:pos x="0" y="556"/>
                </a:cxn>
                <a:cxn ang="0">
                  <a:pos x="0" y="0"/>
                </a:cxn>
                <a:cxn ang="0">
                  <a:pos x="56" y="55"/>
                </a:cxn>
                <a:cxn ang="0">
                  <a:pos x="501" y="55"/>
                </a:cxn>
                <a:cxn ang="0">
                  <a:pos x="501" y="500"/>
                </a:cxn>
                <a:cxn ang="0">
                  <a:pos x="56" y="500"/>
                </a:cxn>
                <a:cxn ang="0">
                  <a:pos x="56" y="55"/>
                </a:cxn>
                <a:cxn ang="0">
                  <a:pos x="0" y="0"/>
                </a:cxn>
              </a:cxnLst>
              <a:rect l="0" t="0" r="r" b="b"/>
              <a:pathLst>
                <a:path w="556" h="556">
                  <a:moveTo>
                    <a:pt x="0" y="0"/>
                  </a:moveTo>
                  <a:lnTo>
                    <a:pt x="556" y="0"/>
                  </a:lnTo>
                  <a:lnTo>
                    <a:pt x="556" y="556"/>
                  </a:lnTo>
                  <a:lnTo>
                    <a:pt x="0" y="556"/>
                  </a:lnTo>
                  <a:lnTo>
                    <a:pt x="0" y="0"/>
                  </a:lnTo>
                  <a:lnTo>
                    <a:pt x="56" y="55"/>
                  </a:lnTo>
                  <a:lnTo>
                    <a:pt x="501" y="55"/>
                  </a:lnTo>
                  <a:lnTo>
                    <a:pt x="501" y="500"/>
                  </a:lnTo>
                  <a:lnTo>
                    <a:pt x="56" y="500"/>
                  </a:lnTo>
                  <a:lnTo>
                    <a:pt x="56" y="55"/>
                  </a:lnTo>
                  <a:lnTo>
                    <a:pt x="0" y="0"/>
                  </a:lnTo>
                  <a:close/>
                </a:path>
              </a:pathLst>
            </a:custGeom>
            <a:solidFill>
              <a:srgbClr val="3C3B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13" name="Freeform 1041"/>
            <p:cNvSpPr>
              <a:spLocks/>
            </p:cNvSpPr>
            <p:nvPr/>
          </p:nvSpPr>
          <p:spPr bwMode="auto">
            <a:xfrm>
              <a:off x="3693" y="2743"/>
              <a:ext cx="125" cy="125"/>
            </a:xfrm>
            <a:custGeom>
              <a:avLst/>
              <a:gdLst/>
              <a:ahLst/>
              <a:cxnLst>
                <a:cxn ang="0">
                  <a:pos x="0" y="0"/>
                </a:cxn>
                <a:cxn ang="0">
                  <a:pos x="500" y="0"/>
                </a:cxn>
                <a:cxn ang="0">
                  <a:pos x="500" y="499"/>
                </a:cxn>
                <a:cxn ang="0">
                  <a:pos x="0" y="499"/>
                </a:cxn>
                <a:cxn ang="0">
                  <a:pos x="0" y="0"/>
                </a:cxn>
                <a:cxn ang="0">
                  <a:pos x="55" y="55"/>
                </a:cxn>
                <a:cxn ang="0">
                  <a:pos x="445" y="55"/>
                </a:cxn>
                <a:cxn ang="0">
                  <a:pos x="445" y="444"/>
                </a:cxn>
                <a:cxn ang="0">
                  <a:pos x="55" y="444"/>
                </a:cxn>
                <a:cxn ang="0">
                  <a:pos x="55" y="55"/>
                </a:cxn>
                <a:cxn ang="0">
                  <a:pos x="0" y="0"/>
                </a:cxn>
              </a:cxnLst>
              <a:rect l="0" t="0" r="r" b="b"/>
              <a:pathLst>
                <a:path w="500" h="499">
                  <a:moveTo>
                    <a:pt x="0" y="0"/>
                  </a:moveTo>
                  <a:lnTo>
                    <a:pt x="500" y="0"/>
                  </a:lnTo>
                  <a:lnTo>
                    <a:pt x="500" y="499"/>
                  </a:lnTo>
                  <a:lnTo>
                    <a:pt x="0" y="499"/>
                  </a:lnTo>
                  <a:lnTo>
                    <a:pt x="0" y="0"/>
                  </a:lnTo>
                  <a:lnTo>
                    <a:pt x="55" y="55"/>
                  </a:lnTo>
                  <a:lnTo>
                    <a:pt x="445" y="55"/>
                  </a:lnTo>
                  <a:lnTo>
                    <a:pt x="445" y="444"/>
                  </a:lnTo>
                  <a:lnTo>
                    <a:pt x="55" y="444"/>
                  </a:lnTo>
                  <a:lnTo>
                    <a:pt x="55" y="55"/>
                  </a:lnTo>
                  <a:lnTo>
                    <a:pt x="0" y="0"/>
                  </a:lnTo>
                  <a:close/>
                </a:path>
              </a:pathLst>
            </a:custGeom>
            <a:solidFill>
              <a:srgbClr val="393876"/>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14" name="Freeform 1042"/>
            <p:cNvSpPr>
              <a:spLocks/>
            </p:cNvSpPr>
            <p:nvPr/>
          </p:nvSpPr>
          <p:spPr bwMode="auto">
            <a:xfrm>
              <a:off x="3700" y="2750"/>
              <a:ext cx="111" cy="111"/>
            </a:xfrm>
            <a:custGeom>
              <a:avLst/>
              <a:gdLst/>
              <a:ahLst/>
              <a:cxnLst>
                <a:cxn ang="0">
                  <a:pos x="0" y="0"/>
                </a:cxn>
                <a:cxn ang="0">
                  <a:pos x="445" y="0"/>
                </a:cxn>
                <a:cxn ang="0">
                  <a:pos x="445" y="445"/>
                </a:cxn>
                <a:cxn ang="0">
                  <a:pos x="0" y="445"/>
                </a:cxn>
                <a:cxn ang="0">
                  <a:pos x="0" y="0"/>
                </a:cxn>
                <a:cxn ang="0">
                  <a:pos x="55" y="56"/>
                </a:cxn>
                <a:cxn ang="0">
                  <a:pos x="389" y="56"/>
                </a:cxn>
                <a:cxn ang="0">
                  <a:pos x="389" y="390"/>
                </a:cxn>
                <a:cxn ang="0">
                  <a:pos x="55" y="390"/>
                </a:cxn>
                <a:cxn ang="0">
                  <a:pos x="55" y="56"/>
                </a:cxn>
                <a:cxn ang="0">
                  <a:pos x="0" y="0"/>
                </a:cxn>
              </a:cxnLst>
              <a:rect l="0" t="0" r="r" b="b"/>
              <a:pathLst>
                <a:path w="445" h="445">
                  <a:moveTo>
                    <a:pt x="0" y="0"/>
                  </a:moveTo>
                  <a:lnTo>
                    <a:pt x="445" y="0"/>
                  </a:lnTo>
                  <a:lnTo>
                    <a:pt x="445" y="445"/>
                  </a:lnTo>
                  <a:lnTo>
                    <a:pt x="0" y="445"/>
                  </a:lnTo>
                  <a:lnTo>
                    <a:pt x="0" y="0"/>
                  </a:lnTo>
                  <a:lnTo>
                    <a:pt x="55" y="56"/>
                  </a:lnTo>
                  <a:lnTo>
                    <a:pt x="389" y="56"/>
                  </a:lnTo>
                  <a:lnTo>
                    <a:pt x="389" y="390"/>
                  </a:lnTo>
                  <a:lnTo>
                    <a:pt x="55" y="390"/>
                  </a:lnTo>
                  <a:lnTo>
                    <a:pt x="55" y="56"/>
                  </a:lnTo>
                  <a:lnTo>
                    <a:pt x="0" y="0"/>
                  </a:lnTo>
                  <a:close/>
                </a:path>
              </a:pathLst>
            </a:custGeom>
            <a:solidFill>
              <a:srgbClr val="3734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15" name="Freeform 1043"/>
            <p:cNvSpPr>
              <a:spLocks/>
            </p:cNvSpPr>
            <p:nvPr/>
          </p:nvSpPr>
          <p:spPr bwMode="auto">
            <a:xfrm>
              <a:off x="3706" y="2756"/>
              <a:ext cx="98" cy="98"/>
            </a:xfrm>
            <a:custGeom>
              <a:avLst/>
              <a:gdLst/>
              <a:ahLst/>
              <a:cxnLst>
                <a:cxn ang="0">
                  <a:pos x="0" y="0"/>
                </a:cxn>
                <a:cxn ang="0">
                  <a:pos x="390" y="0"/>
                </a:cxn>
                <a:cxn ang="0">
                  <a:pos x="390" y="389"/>
                </a:cxn>
                <a:cxn ang="0">
                  <a:pos x="0" y="389"/>
                </a:cxn>
                <a:cxn ang="0">
                  <a:pos x="0" y="0"/>
                </a:cxn>
                <a:cxn ang="0">
                  <a:pos x="56" y="56"/>
                </a:cxn>
                <a:cxn ang="0">
                  <a:pos x="333" y="56"/>
                </a:cxn>
                <a:cxn ang="0">
                  <a:pos x="333" y="333"/>
                </a:cxn>
                <a:cxn ang="0">
                  <a:pos x="56" y="333"/>
                </a:cxn>
                <a:cxn ang="0">
                  <a:pos x="56" y="56"/>
                </a:cxn>
                <a:cxn ang="0">
                  <a:pos x="0" y="0"/>
                </a:cxn>
              </a:cxnLst>
              <a:rect l="0" t="0" r="r" b="b"/>
              <a:pathLst>
                <a:path w="390" h="389">
                  <a:moveTo>
                    <a:pt x="0" y="0"/>
                  </a:moveTo>
                  <a:lnTo>
                    <a:pt x="390" y="0"/>
                  </a:lnTo>
                  <a:lnTo>
                    <a:pt x="390" y="389"/>
                  </a:lnTo>
                  <a:lnTo>
                    <a:pt x="0" y="389"/>
                  </a:lnTo>
                  <a:lnTo>
                    <a:pt x="0" y="0"/>
                  </a:lnTo>
                  <a:lnTo>
                    <a:pt x="56" y="56"/>
                  </a:lnTo>
                  <a:lnTo>
                    <a:pt x="333" y="56"/>
                  </a:lnTo>
                  <a:lnTo>
                    <a:pt x="333" y="333"/>
                  </a:lnTo>
                  <a:lnTo>
                    <a:pt x="56" y="333"/>
                  </a:lnTo>
                  <a:lnTo>
                    <a:pt x="56" y="56"/>
                  </a:lnTo>
                  <a:lnTo>
                    <a:pt x="0" y="0"/>
                  </a:lnTo>
                  <a:close/>
                </a:path>
              </a:pathLst>
            </a:custGeom>
            <a:solidFill>
              <a:srgbClr val="363175"/>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16" name="Freeform 1044"/>
            <p:cNvSpPr>
              <a:spLocks/>
            </p:cNvSpPr>
            <p:nvPr/>
          </p:nvSpPr>
          <p:spPr bwMode="auto">
            <a:xfrm>
              <a:off x="3713" y="2764"/>
              <a:ext cx="84" cy="83"/>
            </a:xfrm>
            <a:custGeom>
              <a:avLst/>
              <a:gdLst/>
              <a:ahLst/>
              <a:cxnLst>
                <a:cxn ang="0">
                  <a:pos x="0" y="0"/>
                </a:cxn>
                <a:cxn ang="0">
                  <a:pos x="334" y="0"/>
                </a:cxn>
                <a:cxn ang="0">
                  <a:pos x="334" y="334"/>
                </a:cxn>
                <a:cxn ang="0">
                  <a:pos x="0" y="334"/>
                </a:cxn>
                <a:cxn ang="0">
                  <a:pos x="0" y="0"/>
                </a:cxn>
                <a:cxn ang="0">
                  <a:pos x="57" y="55"/>
                </a:cxn>
                <a:cxn ang="0">
                  <a:pos x="279" y="55"/>
                </a:cxn>
                <a:cxn ang="0">
                  <a:pos x="279" y="278"/>
                </a:cxn>
                <a:cxn ang="0">
                  <a:pos x="57" y="278"/>
                </a:cxn>
                <a:cxn ang="0">
                  <a:pos x="57" y="55"/>
                </a:cxn>
                <a:cxn ang="0">
                  <a:pos x="0" y="0"/>
                </a:cxn>
              </a:cxnLst>
              <a:rect l="0" t="0" r="r" b="b"/>
              <a:pathLst>
                <a:path w="334" h="334">
                  <a:moveTo>
                    <a:pt x="0" y="0"/>
                  </a:moveTo>
                  <a:lnTo>
                    <a:pt x="334" y="0"/>
                  </a:lnTo>
                  <a:lnTo>
                    <a:pt x="334" y="334"/>
                  </a:lnTo>
                  <a:lnTo>
                    <a:pt x="0" y="334"/>
                  </a:lnTo>
                  <a:lnTo>
                    <a:pt x="0" y="0"/>
                  </a:lnTo>
                  <a:lnTo>
                    <a:pt x="57" y="55"/>
                  </a:lnTo>
                  <a:lnTo>
                    <a:pt x="279" y="55"/>
                  </a:lnTo>
                  <a:lnTo>
                    <a:pt x="279" y="278"/>
                  </a:lnTo>
                  <a:lnTo>
                    <a:pt x="57" y="278"/>
                  </a:lnTo>
                  <a:lnTo>
                    <a:pt x="57" y="55"/>
                  </a:lnTo>
                  <a:lnTo>
                    <a:pt x="0" y="0"/>
                  </a:lnTo>
                  <a:close/>
                </a:path>
              </a:pathLst>
            </a:custGeom>
            <a:solidFill>
              <a:srgbClr val="342D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17" name="Freeform 1045"/>
            <p:cNvSpPr>
              <a:spLocks/>
            </p:cNvSpPr>
            <p:nvPr/>
          </p:nvSpPr>
          <p:spPr bwMode="auto">
            <a:xfrm>
              <a:off x="3721" y="2770"/>
              <a:ext cx="69" cy="70"/>
            </a:xfrm>
            <a:custGeom>
              <a:avLst/>
              <a:gdLst/>
              <a:ahLst/>
              <a:cxnLst>
                <a:cxn ang="0">
                  <a:pos x="0" y="0"/>
                </a:cxn>
                <a:cxn ang="0">
                  <a:pos x="277" y="0"/>
                </a:cxn>
                <a:cxn ang="0">
                  <a:pos x="277" y="277"/>
                </a:cxn>
                <a:cxn ang="0">
                  <a:pos x="0" y="277"/>
                </a:cxn>
                <a:cxn ang="0">
                  <a:pos x="0" y="0"/>
                </a:cxn>
                <a:cxn ang="0">
                  <a:pos x="55" y="55"/>
                </a:cxn>
                <a:cxn ang="0">
                  <a:pos x="222" y="55"/>
                </a:cxn>
                <a:cxn ang="0">
                  <a:pos x="222" y="222"/>
                </a:cxn>
                <a:cxn ang="0">
                  <a:pos x="55" y="222"/>
                </a:cxn>
                <a:cxn ang="0">
                  <a:pos x="55" y="55"/>
                </a:cxn>
                <a:cxn ang="0">
                  <a:pos x="0" y="0"/>
                </a:cxn>
              </a:cxnLst>
              <a:rect l="0" t="0" r="r" b="b"/>
              <a:pathLst>
                <a:path w="277" h="277">
                  <a:moveTo>
                    <a:pt x="0" y="0"/>
                  </a:moveTo>
                  <a:lnTo>
                    <a:pt x="277" y="0"/>
                  </a:lnTo>
                  <a:lnTo>
                    <a:pt x="277" y="277"/>
                  </a:lnTo>
                  <a:lnTo>
                    <a:pt x="0" y="277"/>
                  </a:lnTo>
                  <a:lnTo>
                    <a:pt x="0" y="0"/>
                  </a:lnTo>
                  <a:lnTo>
                    <a:pt x="55" y="55"/>
                  </a:lnTo>
                  <a:lnTo>
                    <a:pt x="222" y="55"/>
                  </a:lnTo>
                  <a:lnTo>
                    <a:pt x="222" y="222"/>
                  </a:lnTo>
                  <a:lnTo>
                    <a:pt x="55" y="222"/>
                  </a:lnTo>
                  <a:lnTo>
                    <a:pt x="55" y="55"/>
                  </a:lnTo>
                  <a:lnTo>
                    <a:pt x="0" y="0"/>
                  </a:lnTo>
                  <a:close/>
                </a:path>
              </a:pathLst>
            </a:custGeom>
            <a:solidFill>
              <a:srgbClr val="332874"/>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18" name="Freeform 1046"/>
            <p:cNvSpPr>
              <a:spLocks/>
            </p:cNvSpPr>
            <p:nvPr/>
          </p:nvSpPr>
          <p:spPr bwMode="auto">
            <a:xfrm>
              <a:off x="3727" y="2777"/>
              <a:ext cx="56" cy="56"/>
            </a:xfrm>
            <a:custGeom>
              <a:avLst/>
              <a:gdLst/>
              <a:ahLst/>
              <a:cxnLst>
                <a:cxn ang="0">
                  <a:pos x="0" y="0"/>
                </a:cxn>
                <a:cxn ang="0">
                  <a:pos x="222" y="0"/>
                </a:cxn>
                <a:cxn ang="0">
                  <a:pos x="222" y="223"/>
                </a:cxn>
                <a:cxn ang="0">
                  <a:pos x="0" y="223"/>
                </a:cxn>
                <a:cxn ang="0">
                  <a:pos x="0" y="0"/>
                </a:cxn>
                <a:cxn ang="0">
                  <a:pos x="54" y="56"/>
                </a:cxn>
                <a:cxn ang="0">
                  <a:pos x="166" y="56"/>
                </a:cxn>
                <a:cxn ang="0">
                  <a:pos x="166" y="168"/>
                </a:cxn>
                <a:cxn ang="0">
                  <a:pos x="54" y="168"/>
                </a:cxn>
                <a:cxn ang="0">
                  <a:pos x="54" y="56"/>
                </a:cxn>
                <a:cxn ang="0">
                  <a:pos x="0" y="0"/>
                </a:cxn>
              </a:cxnLst>
              <a:rect l="0" t="0" r="r" b="b"/>
              <a:pathLst>
                <a:path w="222" h="223">
                  <a:moveTo>
                    <a:pt x="0" y="0"/>
                  </a:moveTo>
                  <a:lnTo>
                    <a:pt x="222" y="0"/>
                  </a:lnTo>
                  <a:lnTo>
                    <a:pt x="222" y="223"/>
                  </a:lnTo>
                  <a:lnTo>
                    <a:pt x="0" y="223"/>
                  </a:lnTo>
                  <a:lnTo>
                    <a:pt x="0" y="0"/>
                  </a:lnTo>
                  <a:lnTo>
                    <a:pt x="54" y="56"/>
                  </a:lnTo>
                  <a:lnTo>
                    <a:pt x="166" y="56"/>
                  </a:lnTo>
                  <a:lnTo>
                    <a:pt x="166" y="168"/>
                  </a:lnTo>
                  <a:lnTo>
                    <a:pt x="54" y="168"/>
                  </a:lnTo>
                  <a:lnTo>
                    <a:pt x="54" y="56"/>
                  </a:lnTo>
                  <a:lnTo>
                    <a:pt x="0" y="0"/>
                  </a:lnTo>
                  <a:close/>
                </a:path>
              </a:pathLst>
            </a:custGeom>
            <a:solidFill>
              <a:srgbClr val="312473"/>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19" name="Freeform 1047"/>
            <p:cNvSpPr>
              <a:spLocks/>
            </p:cNvSpPr>
            <p:nvPr/>
          </p:nvSpPr>
          <p:spPr bwMode="auto">
            <a:xfrm>
              <a:off x="3734" y="2784"/>
              <a:ext cx="42" cy="42"/>
            </a:xfrm>
            <a:custGeom>
              <a:avLst/>
              <a:gdLst/>
              <a:ahLst/>
              <a:cxnLst>
                <a:cxn ang="0">
                  <a:pos x="0" y="0"/>
                </a:cxn>
                <a:cxn ang="0">
                  <a:pos x="167" y="0"/>
                </a:cxn>
                <a:cxn ang="0">
                  <a:pos x="167" y="167"/>
                </a:cxn>
                <a:cxn ang="0">
                  <a:pos x="0" y="167"/>
                </a:cxn>
                <a:cxn ang="0">
                  <a:pos x="0" y="0"/>
                </a:cxn>
                <a:cxn ang="0">
                  <a:pos x="56" y="56"/>
                </a:cxn>
                <a:cxn ang="0">
                  <a:pos x="111" y="56"/>
                </a:cxn>
                <a:cxn ang="0">
                  <a:pos x="111" y="111"/>
                </a:cxn>
                <a:cxn ang="0">
                  <a:pos x="56" y="111"/>
                </a:cxn>
                <a:cxn ang="0">
                  <a:pos x="56" y="56"/>
                </a:cxn>
                <a:cxn ang="0">
                  <a:pos x="0" y="0"/>
                </a:cxn>
              </a:cxnLst>
              <a:rect l="0" t="0" r="r" b="b"/>
              <a:pathLst>
                <a:path w="167" h="167">
                  <a:moveTo>
                    <a:pt x="0" y="0"/>
                  </a:moveTo>
                  <a:lnTo>
                    <a:pt x="167" y="0"/>
                  </a:lnTo>
                  <a:lnTo>
                    <a:pt x="167" y="167"/>
                  </a:lnTo>
                  <a:lnTo>
                    <a:pt x="0" y="167"/>
                  </a:lnTo>
                  <a:lnTo>
                    <a:pt x="0" y="0"/>
                  </a:lnTo>
                  <a:lnTo>
                    <a:pt x="56" y="56"/>
                  </a:lnTo>
                  <a:lnTo>
                    <a:pt x="111" y="56"/>
                  </a:lnTo>
                  <a:lnTo>
                    <a:pt x="111" y="111"/>
                  </a:lnTo>
                  <a:lnTo>
                    <a:pt x="56" y="111"/>
                  </a:lnTo>
                  <a:lnTo>
                    <a:pt x="56" y="56"/>
                  </a:lnTo>
                  <a:lnTo>
                    <a:pt x="0" y="0"/>
                  </a:lnTo>
                  <a:close/>
                </a:path>
              </a:pathLst>
            </a:custGeom>
            <a:solidFill>
              <a:srgbClr val="2F207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20" name="Freeform 1048"/>
            <p:cNvSpPr>
              <a:spLocks/>
            </p:cNvSpPr>
            <p:nvPr/>
          </p:nvSpPr>
          <p:spPr bwMode="auto">
            <a:xfrm>
              <a:off x="3741" y="2791"/>
              <a:ext cx="28" cy="28"/>
            </a:xfrm>
            <a:custGeom>
              <a:avLst/>
              <a:gdLst/>
              <a:ahLst/>
              <a:cxnLst>
                <a:cxn ang="0">
                  <a:pos x="0" y="0"/>
                </a:cxn>
                <a:cxn ang="0">
                  <a:pos x="112" y="0"/>
                </a:cxn>
                <a:cxn ang="0">
                  <a:pos x="112" y="112"/>
                </a:cxn>
                <a:cxn ang="0">
                  <a:pos x="0" y="112"/>
                </a:cxn>
                <a:cxn ang="0">
                  <a:pos x="0" y="0"/>
                </a:cxn>
                <a:cxn ang="0">
                  <a:pos x="57" y="55"/>
                </a:cxn>
                <a:cxn ang="0">
                  <a:pos x="57" y="55"/>
                </a:cxn>
                <a:cxn ang="0">
                  <a:pos x="57" y="55"/>
                </a:cxn>
                <a:cxn ang="0">
                  <a:pos x="57" y="55"/>
                </a:cxn>
                <a:cxn ang="0">
                  <a:pos x="57" y="55"/>
                </a:cxn>
                <a:cxn ang="0">
                  <a:pos x="0" y="0"/>
                </a:cxn>
              </a:cxnLst>
              <a:rect l="0" t="0" r="r" b="b"/>
              <a:pathLst>
                <a:path w="112" h="112">
                  <a:moveTo>
                    <a:pt x="0" y="0"/>
                  </a:moveTo>
                  <a:lnTo>
                    <a:pt x="112" y="0"/>
                  </a:lnTo>
                  <a:lnTo>
                    <a:pt x="112" y="112"/>
                  </a:lnTo>
                  <a:lnTo>
                    <a:pt x="0" y="112"/>
                  </a:lnTo>
                  <a:lnTo>
                    <a:pt x="0" y="0"/>
                  </a:lnTo>
                  <a:lnTo>
                    <a:pt x="57" y="55"/>
                  </a:lnTo>
                  <a:lnTo>
                    <a:pt x="57" y="55"/>
                  </a:lnTo>
                  <a:lnTo>
                    <a:pt x="57" y="55"/>
                  </a:lnTo>
                  <a:lnTo>
                    <a:pt x="57" y="55"/>
                  </a:lnTo>
                  <a:lnTo>
                    <a:pt x="57" y="55"/>
                  </a:lnTo>
                  <a:lnTo>
                    <a:pt x="0" y="0"/>
                  </a:lnTo>
                  <a:close/>
                </a:path>
              </a:pathLst>
            </a:custGeom>
            <a:solidFill>
              <a:srgbClr val="2C1C7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21" name="Rectangle 1049"/>
            <p:cNvSpPr>
              <a:spLocks noChangeArrowheads="1"/>
            </p:cNvSpPr>
            <p:nvPr/>
          </p:nvSpPr>
          <p:spPr bwMode="auto">
            <a:xfrm>
              <a:off x="3748" y="2798"/>
              <a:ext cx="14" cy="14"/>
            </a:xfrm>
            <a:prstGeom prst="rect">
              <a:avLst/>
            </a:prstGeom>
            <a:solidFill>
              <a:srgbClr val="28166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22" name="Rectangle 1050"/>
            <p:cNvSpPr>
              <a:spLocks noChangeArrowheads="1"/>
            </p:cNvSpPr>
            <p:nvPr/>
          </p:nvSpPr>
          <p:spPr bwMode="auto">
            <a:xfrm>
              <a:off x="3538" y="2458"/>
              <a:ext cx="434" cy="695"/>
            </a:xfrm>
            <a:prstGeom prst="rect">
              <a:avLst/>
            </a:prstGeom>
            <a:noFill/>
            <a:ln w="1588">
              <a:solidFill>
                <a:srgbClr val="1F1A17"/>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23" name="Rectangle 1051"/>
            <p:cNvSpPr>
              <a:spLocks noChangeArrowheads="1"/>
            </p:cNvSpPr>
            <p:nvPr/>
          </p:nvSpPr>
          <p:spPr bwMode="auto">
            <a:xfrm>
              <a:off x="3648" y="2741"/>
              <a:ext cx="290" cy="1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sz="1500" b="1" dirty="0" smtClean="0">
                  <a:solidFill>
                    <a:srgbClr val="FFFFFF"/>
                  </a:solidFill>
                  <a:latin typeface="Arial" pitchFamily="34" charset="0"/>
                </a:rPr>
                <a:t>30:1</a:t>
              </a:r>
              <a:endParaRPr lang="en-US" dirty="0" smtClean="0">
                <a:solidFill>
                  <a:prstClr val="black"/>
                </a:solidFill>
                <a:latin typeface="Arial" pitchFamily="34" charset="0"/>
              </a:endParaRPr>
            </a:p>
          </p:txBody>
        </p:sp>
        <p:sp>
          <p:nvSpPr>
            <p:cNvPr id="4124" name="Freeform 1052"/>
            <p:cNvSpPr>
              <a:spLocks/>
            </p:cNvSpPr>
            <p:nvPr/>
          </p:nvSpPr>
          <p:spPr bwMode="auto">
            <a:xfrm>
              <a:off x="4691" y="2763"/>
              <a:ext cx="198" cy="84"/>
            </a:xfrm>
            <a:custGeom>
              <a:avLst/>
              <a:gdLst/>
              <a:ahLst/>
              <a:cxnLst>
                <a:cxn ang="0">
                  <a:pos x="663" y="0"/>
                </a:cxn>
                <a:cxn ang="0">
                  <a:pos x="688" y="3"/>
                </a:cxn>
                <a:cxn ang="0">
                  <a:pos x="711" y="10"/>
                </a:cxn>
                <a:cxn ang="0">
                  <a:pos x="732" y="22"/>
                </a:cxn>
                <a:cxn ang="0">
                  <a:pos x="752" y="37"/>
                </a:cxn>
                <a:cxn ang="0">
                  <a:pos x="766" y="56"/>
                </a:cxn>
                <a:cxn ang="0">
                  <a:pos x="778" y="77"/>
                </a:cxn>
                <a:cxn ang="0">
                  <a:pos x="786" y="101"/>
                </a:cxn>
                <a:cxn ang="0">
                  <a:pos x="788" y="126"/>
                </a:cxn>
                <a:cxn ang="0">
                  <a:pos x="787" y="222"/>
                </a:cxn>
                <a:cxn ang="0">
                  <a:pos x="783" y="247"/>
                </a:cxn>
                <a:cxn ang="0">
                  <a:pos x="773" y="269"/>
                </a:cxn>
                <a:cxn ang="0">
                  <a:pos x="759" y="289"/>
                </a:cxn>
                <a:cxn ang="0">
                  <a:pos x="742" y="306"/>
                </a:cxn>
                <a:cxn ang="0">
                  <a:pos x="722" y="320"/>
                </a:cxn>
                <a:cxn ang="0">
                  <a:pos x="699" y="330"/>
                </a:cxn>
                <a:cxn ang="0">
                  <a:pos x="676" y="335"/>
                </a:cxn>
                <a:cxn ang="0">
                  <a:pos x="125" y="335"/>
                </a:cxn>
                <a:cxn ang="0">
                  <a:pos x="99" y="332"/>
                </a:cxn>
                <a:cxn ang="0">
                  <a:pos x="75" y="326"/>
                </a:cxn>
                <a:cxn ang="0">
                  <a:pos x="54" y="314"/>
                </a:cxn>
                <a:cxn ang="0">
                  <a:pos x="36" y="298"/>
                </a:cxn>
                <a:cxn ang="0">
                  <a:pos x="20" y="280"/>
                </a:cxn>
                <a:cxn ang="0">
                  <a:pos x="9" y="258"/>
                </a:cxn>
                <a:cxn ang="0">
                  <a:pos x="2" y="234"/>
                </a:cxn>
                <a:cxn ang="0">
                  <a:pos x="0" y="209"/>
                </a:cxn>
                <a:cxn ang="0">
                  <a:pos x="0" y="114"/>
                </a:cxn>
                <a:cxn ang="0">
                  <a:pos x="5" y="89"/>
                </a:cxn>
                <a:cxn ang="0">
                  <a:pos x="14" y="67"/>
                </a:cxn>
                <a:cxn ang="0">
                  <a:pos x="28" y="46"/>
                </a:cxn>
                <a:cxn ang="0">
                  <a:pos x="45" y="29"/>
                </a:cxn>
                <a:cxn ang="0">
                  <a:pos x="65" y="16"/>
                </a:cxn>
                <a:cxn ang="0">
                  <a:pos x="87" y="7"/>
                </a:cxn>
                <a:cxn ang="0">
                  <a:pos x="112" y="1"/>
                </a:cxn>
              </a:cxnLst>
              <a:rect l="0" t="0" r="r" b="b"/>
              <a:pathLst>
                <a:path w="788" h="335">
                  <a:moveTo>
                    <a:pt x="125" y="0"/>
                  </a:moveTo>
                  <a:lnTo>
                    <a:pt x="663" y="0"/>
                  </a:lnTo>
                  <a:lnTo>
                    <a:pt x="676" y="1"/>
                  </a:lnTo>
                  <a:lnTo>
                    <a:pt x="688" y="3"/>
                  </a:lnTo>
                  <a:lnTo>
                    <a:pt x="699" y="7"/>
                  </a:lnTo>
                  <a:lnTo>
                    <a:pt x="711" y="10"/>
                  </a:lnTo>
                  <a:lnTo>
                    <a:pt x="722" y="16"/>
                  </a:lnTo>
                  <a:lnTo>
                    <a:pt x="732" y="22"/>
                  </a:lnTo>
                  <a:lnTo>
                    <a:pt x="742" y="29"/>
                  </a:lnTo>
                  <a:lnTo>
                    <a:pt x="752" y="37"/>
                  </a:lnTo>
                  <a:lnTo>
                    <a:pt x="759" y="46"/>
                  </a:lnTo>
                  <a:lnTo>
                    <a:pt x="766" y="56"/>
                  </a:lnTo>
                  <a:lnTo>
                    <a:pt x="773" y="67"/>
                  </a:lnTo>
                  <a:lnTo>
                    <a:pt x="778" y="77"/>
                  </a:lnTo>
                  <a:lnTo>
                    <a:pt x="783" y="89"/>
                  </a:lnTo>
                  <a:lnTo>
                    <a:pt x="786" y="101"/>
                  </a:lnTo>
                  <a:lnTo>
                    <a:pt x="787" y="114"/>
                  </a:lnTo>
                  <a:lnTo>
                    <a:pt x="788" y="126"/>
                  </a:lnTo>
                  <a:lnTo>
                    <a:pt x="788" y="209"/>
                  </a:lnTo>
                  <a:lnTo>
                    <a:pt x="787" y="222"/>
                  </a:lnTo>
                  <a:lnTo>
                    <a:pt x="786" y="234"/>
                  </a:lnTo>
                  <a:lnTo>
                    <a:pt x="783" y="247"/>
                  </a:lnTo>
                  <a:lnTo>
                    <a:pt x="778" y="258"/>
                  </a:lnTo>
                  <a:lnTo>
                    <a:pt x="773" y="269"/>
                  </a:lnTo>
                  <a:lnTo>
                    <a:pt x="766" y="280"/>
                  </a:lnTo>
                  <a:lnTo>
                    <a:pt x="759" y="289"/>
                  </a:lnTo>
                  <a:lnTo>
                    <a:pt x="752" y="298"/>
                  </a:lnTo>
                  <a:lnTo>
                    <a:pt x="742" y="306"/>
                  </a:lnTo>
                  <a:lnTo>
                    <a:pt x="732" y="314"/>
                  </a:lnTo>
                  <a:lnTo>
                    <a:pt x="722" y="320"/>
                  </a:lnTo>
                  <a:lnTo>
                    <a:pt x="711" y="326"/>
                  </a:lnTo>
                  <a:lnTo>
                    <a:pt x="699" y="330"/>
                  </a:lnTo>
                  <a:lnTo>
                    <a:pt x="688" y="332"/>
                  </a:lnTo>
                  <a:lnTo>
                    <a:pt x="676" y="335"/>
                  </a:lnTo>
                  <a:lnTo>
                    <a:pt x="663" y="335"/>
                  </a:lnTo>
                  <a:lnTo>
                    <a:pt x="125" y="335"/>
                  </a:lnTo>
                  <a:lnTo>
                    <a:pt x="112" y="335"/>
                  </a:lnTo>
                  <a:lnTo>
                    <a:pt x="99" y="332"/>
                  </a:lnTo>
                  <a:lnTo>
                    <a:pt x="87" y="330"/>
                  </a:lnTo>
                  <a:lnTo>
                    <a:pt x="75" y="326"/>
                  </a:lnTo>
                  <a:lnTo>
                    <a:pt x="65" y="320"/>
                  </a:lnTo>
                  <a:lnTo>
                    <a:pt x="54" y="314"/>
                  </a:lnTo>
                  <a:lnTo>
                    <a:pt x="45" y="306"/>
                  </a:lnTo>
                  <a:lnTo>
                    <a:pt x="36" y="298"/>
                  </a:lnTo>
                  <a:lnTo>
                    <a:pt x="28" y="289"/>
                  </a:lnTo>
                  <a:lnTo>
                    <a:pt x="20" y="280"/>
                  </a:lnTo>
                  <a:lnTo>
                    <a:pt x="14" y="269"/>
                  </a:lnTo>
                  <a:lnTo>
                    <a:pt x="9" y="258"/>
                  </a:lnTo>
                  <a:lnTo>
                    <a:pt x="5" y="247"/>
                  </a:lnTo>
                  <a:lnTo>
                    <a:pt x="2" y="234"/>
                  </a:lnTo>
                  <a:lnTo>
                    <a:pt x="0" y="222"/>
                  </a:lnTo>
                  <a:lnTo>
                    <a:pt x="0" y="209"/>
                  </a:lnTo>
                  <a:lnTo>
                    <a:pt x="0" y="126"/>
                  </a:lnTo>
                  <a:lnTo>
                    <a:pt x="0" y="114"/>
                  </a:lnTo>
                  <a:lnTo>
                    <a:pt x="2" y="101"/>
                  </a:lnTo>
                  <a:lnTo>
                    <a:pt x="5" y="89"/>
                  </a:lnTo>
                  <a:lnTo>
                    <a:pt x="9" y="77"/>
                  </a:lnTo>
                  <a:lnTo>
                    <a:pt x="14" y="67"/>
                  </a:lnTo>
                  <a:lnTo>
                    <a:pt x="20" y="56"/>
                  </a:lnTo>
                  <a:lnTo>
                    <a:pt x="28" y="46"/>
                  </a:lnTo>
                  <a:lnTo>
                    <a:pt x="36" y="37"/>
                  </a:lnTo>
                  <a:lnTo>
                    <a:pt x="45" y="29"/>
                  </a:lnTo>
                  <a:lnTo>
                    <a:pt x="54" y="22"/>
                  </a:lnTo>
                  <a:lnTo>
                    <a:pt x="65" y="16"/>
                  </a:lnTo>
                  <a:lnTo>
                    <a:pt x="75" y="10"/>
                  </a:lnTo>
                  <a:lnTo>
                    <a:pt x="87" y="7"/>
                  </a:lnTo>
                  <a:lnTo>
                    <a:pt x="99" y="3"/>
                  </a:lnTo>
                  <a:lnTo>
                    <a:pt x="112" y="1"/>
                  </a:lnTo>
                  <a:lnTo>
                    <a:pt x="125" y="0"/>
                  </a:lnTo>
                  <a:close/>
                </a:path>
              </a:pathLst>
            </a:custGeom>
            <a:solidFill>
              <a:srgbClr val="00923F"/>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25" name="Freeform 1053"/>
            <p:cNvSpPr>
              <a:spLocks/>
            </p:cNvSpPr>
            <p:nvPr/>
          </p:nvSpPr>
          <p:spPr bwMode="auto">
            <a:xfrm>
              <a:off x="4691" y="2763"/>
              <a:ext cx="198" cy="84"/>
            </a:xfrm>
            <a:custGeom>
              <a:avLst/>
              <a:gdLst/>
              <a:ahLst/>
              <a:cxnLst>
                <a:cxn ang="0">
                  <a:pos x="663" y="0"/>
                </a:cxn>
                <a:cxn ang="0">
                  <a:pos x="688" y="3"/>
                </a:cxn>
                <a:cxn ang="0">
                  <a:pos x="711" y="10"/>
                </a:cxn>
                <a:cxn ang="0">
                  <a:pos x="732" y="22"/>
                </a:cxn>
                <a:cxn ang="0">
                  <a:pos x="752" y="37"/>
                </a:cxn>
                <a:cxn ang="0">
                  <a:pos x="766" y="56"/>
                </a:cxn>
                <a:cxn ang="0">
                  <a:pos x="778" y="77"/>
                </a:cxn>
                <a:cxn ang="0">
                  <a:pos x="786" y="101"/>
                </a:cxn>
                <a:cxn ang="0">
                  <a:pos x="788" y="126"/>
                </a:cxn>
                <a:cxn ang="0">
                  <a:pos x="787" y="222"/>
                </a:cxn>
                <a:cxn ang="0">
                  <a:pos x="783" y="247"/>
                </a:cxn>
                <a:cxn ang="0">
                  <a:pos x="773" y="269"/>
                </a:cxn>
                <a:cxn ang="0">
                  <a:pos x="759" y="289"/>
                </a:cxn>
                <a:cxn ang="0">
                  <a:pos x="742" y="306"/>
                </a:cxn>
                <a:cxn ang="0">
                  <a:pos x="722" y="320"/>
                </a:cxn>
                <a:cxn ang="0">
                  <a:pos x="699" y="330"/>
                </a:cxn>
                <a:cxn ang="0">
                  <a:pos x="676" y="335"/>
                </a:cxn>
                <a:cxn ang="0">
                  <a:pos x="125" y="335"/>
                </a:cxn>
                <a:cxn ang="0">
                  <a:pos x="99" y="332"/>
                </a:cxn>
                <a:cxn ang="0">
                  <a:pos x="75" y="326"/>
                </a:cxn>
                <a:cxn ang="0">
                  <a:pos x="54" y="314"/>
                </a:cxn>
                <a:cxn ang="0">
                  <a:pos x="36" y="298"/>
                </a:cxn>
                <a:cxn ang="0">
                  <a:pos x="20" y="280"/>
                </a:cxn>
                <a:cxn ang="0">
                  <a:pos x="9" y="258"/>
                </a:cxn>
                <a:cxn ang="0">
                  <a:pos x="2" y="234"/>
                </a:cxn>
                <a:cxn ang="0">
                  <a:pos x="0" y="209"/>
                </a:cxn>
                <a:cxn ang="0">
                  <a:pos x="0" y="114"/>
                </a:cxn>
                <a:cxn ang="0">
                  <a:pos x="5" y="89"/>
                </a:cxn>
                <a:cxn ang="0">
                  <a:pos x="14" y="67"/>
                </a:cxn>
                <a:cxn ang="0">
                  <a:pos x="28" y="46"/>
                </a:cxn>
                <a:cxn ang="0">
                  <a:pos x="45" y="29"/>
                </a:cxn>
                <a:cxn ang="0">
                  <a:pos x="65" y="16"/>
                </a:cxn>
                <a:cxn ang="0">
                  <a:pos x="87" y="7"/>
                </a:cxn>
                <a:cxn ang="0">
                  <a:pos x="112" y="1"/>
                </a:cxn>
              </a:cxnLst>
              <a:rect l="0" t="0" r="r" b="b"/>
              <a:pathLst>
                <a:path w="788" h="335">
                  <a:moveTo>
                    <a:pt x="125" y="0"/>
                  </a:moveTo>
                  <a:lnTo>
                    <a:pt x="663" y="0"/>
                  </a:lnTo>
                  <a:lnTo>
                    <a:pt x="676" y="1"/>
                  </a:lnTo>
                  <a:lnTo>
                    <a:pt x="688" y="3"/>
                  </a:lnTo>
                  <a:lnTo>
                    <a:pt x="699" y="7"/>
                  </a:lnTo>
                  <a:lnTo>
                    <a:pt x="711" y="10"/>
                  </a:lnTo>
                  <a:lnTo>
                    <a:pt x="722" y="16"/>
                  </a:lnTo>
                  <a:lnTo>
                    <a:pt x="732" y="22"/>
                  </a:lnTo>
                  <a:lnTo>
                    <a:pt x="742" y="29"/>
                  </a:lnTo>
                  <a:lnTo>
                    <a:pt x="752" y="37"/>
                  </a:lnTo>
                  <a:lnTo>
                    <a:pt x="759" y="46"/>
                  </a:lnTo>
                  <a:lnTo>
                    <a:pt x="766" y="56"/>
                  </a:lnTo>
                  <a:lnTo>
                    <a:pt x="773" y="67"/>
                  </a:lnTo>
                  <a:lnTo>
                    <a:pt x="778" y="77"/>
                  </a:lnTo>
                  <a:lnTo>
                    <a:pt x="783" y="89"/>
                  </a:lnTo>
                  <a:lnTo>
                    <a:pt x="786" y="101"/>
                  </a:lnTo>
                  <a:lnTo>
                    <a:pt x="787" y="114"/>
                  </a:lnTo>
                  <a:lnTo>
                    <a:pt x="788" y="126"/>
                  </a:lnTo>
                  <a:lnTo>
                    <a:pt x="788" y="209"/>
                  </a:lnTo>
                  <a:lnTo>
                    <a:pt x="787" y="222"/>
                  </a:lnTo>
                  <a:lnTo>
                    <a:pt x="786" y="234"/>
                  </a:lnTo>
                  <a:lnTo>
                    <a:pt x="783" y="247"/>
                  </a:lnTo>
                  <a:lnTo>
                    <a:pt x="778" y="258"/>
                  </a:lnTo>
                  <a:lnTo>
                    <a:pt x="773" y="269"/>
                  </a:lnTo>
                  <a:lnTo>
                    <a:pt x="766" y="280"/>
                  </a:lnTo>
                  <a:lnTo>
                    <a:pt x="759" y="289"/>
                  </a:lnTo>
                  <a:lnTo>
                    <a:pt x="752" y="298"/>
                  </a:lnTo>
                  <a:lnTo>
                    <a:pt x="742" y="306"/>
                  </a:lnTo>
                  <a:lnTo>
                    <a:pt x="732" y="314"/>
                  </a:lnTo>
                  <a:lnTo>
                    <a:pt x="722" y="320"/>
                  </a:lnTo>
                  <a:lnTo>
                    <a:pt x="711" y="326"/>
                  </a:lnTo>
                  <a:lnTo>
                    <a:pt x="699" y="330"/>
                  </a:lnTo>
                  <a:lnTo>
                    <a:pt x="688" y="332"/>
                  </a:lnTo>
                  <a:lnTo>
                    <a:pt x="676" y="335"/>
                  </a:lnTo>
                  <a:lnTo>
                    <a:pt x="663" y="335"/>
                  </a:lnTo>
                  <a:lnTo>
                    <a:pt x="125" y="335"/>
                  </a:lnTo>
                  <a:lnTo>
                    <a:pt x="112" y="335"/>
                  </a:lnTo>
                  <a:lnTo>
                    <a:pt x="99" y="332"/>
                  </a:lnTo>
                  <a:lnTo>
                    <a:pt x="87" y="330"/>
                  </a:lnTo>
                  <a:lnTo>
                    <a:pt x="75" y="326"/>
                  </a:lnTo>
                  <a:lnTo>
                    <a:pt x="65" y="320"/>
                  </a:lnTo>
                  <a:lnTo>
                    <a:pt x="54" y="314"/>
                  </a:lnTo>
                  <a:lnTo>
                    <a:pt x="45" y="306"/>
                  </a:lnTo>
                  <a:lnTo>
                    <a:pt x="36" y="298"/>
                  </a:lnTo>
                  <a:lnTo>
                    <a:pt x="28" y="289"/>
                  </a:lnTo>
                  <a:lnTo>
                    <a:pt x="20" y="280"/>
                  </a:lnTo>
                  <a:lnTo>
                    <a:pt x="14" y="269"/>
                  </a:lnTo>
                  <a:lnTo>
                    <a:pt x="9" y="258"/>
                  </a:lnTo>
                  <a:lnTo>
                    <a:pt x="5" y="247"/>
                  </a:lnTo>
                  <a:lnTo>
                    <a:pt x="2" y="234"/>
                  </a:lnTo>
                  <a:lnTo>
                    <a:pt x="0" y="222"/>
                  </a:lnTo>
                  <a:lnTo>
                    <a:pt x="0" y="209"/>
                  </a:lnTo>
                  <a:lnTo>
                    <a:pt x="0" y="126"/>
                  </a:lnTo>
                  <a:lnTo>
                    <a:pt x="0" y="114"/>
                  </a:lnTo>
                  <a:lnTo>
                    <a:pt x="2" y="101"/>
                  </a:lnTo>
                  <a:lnTo>
                    <a:pt x="5" y="89"/>
                  </a:lnTo>
                  <a:lnTo>
                    <a:pt x="9" y="77"/>
                  </a:lnTo>
                  <a:lnTo>
                    <a:pt x="14" y="67"/>
                  </a:lnTo>
                  <a:lnTo>
                    <a:pt x="20" y="56"/>
                  </a:lnTo>
                  <a:lnTo>
                    <a:pt x="28" y="46"/>
                  </a:lnTo>
                  <a:lnTo>
                    <a:pt x="36" y="37"/>
                  </a:lnTo>
                  <a:lnTo>
                    <a:pt x="45" y="29"/>
                  </a:lnTo>
                  <a:lnTo>
                    <a:pt x="54" y="22"/>
                  </a:lnTo>
                  <a:lnTo>
                    <a:pt x="65" y="16"/>
                  </a:lnTo>
                  <a:lnTo>
                    <a:pt x="75" y="10"/>
                  </a:lnTo>
                  <a:lnTo>
                    <a:pt x="87" y="7"/>
                  </a:lnTo>
                  <a:lnTo>
                    <a:pt x="99" y="3"/>
                  </a:lnTo>
                  <a:lnTo>
                    <a:pt x="112" y="1"/>
                  </a:lnTo>
                  <a:lnTo>
                    <a:pt x="125" y="0"/>
                  </a:lnTo>
                  <a:close/>
                </a:path>
              </a:pathLst>
            </a:custGeom>
            <a:noFill/>
            <a:ln w="1588">
              <a:solidFill>
                <a:srgbClr val="1F1A17"/>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1049" name="TextBox 1048"/>
          <p:cNvSpPr txBox="1"/>
          <p:nvPr/>
        </p:nvSpPr>
        <p:spPr>
          <a:xfrm rot="16200000">
            <a:off x="-897523" y="3335923"/>
            <a:ext cx="2438400" cy="338554"/>
          </a:xfrm>
          <a:prstGeom prst="rect">
            <a:avLst/>
          </a:prstGeom>
          <a:noFill/>
        </p:spPr>
        <p:txBody>
          <a:bodyPr wrap="square" rtlCol="0">
            <a:spAutoFit/>
          </a:bodyPr>
          <a:lstStyle/>
          <a:p>
            <a:r>
              <a:rPr lang="en-US" sz="1600" dirty="0" smtClean="0">
                <a:solidFill>
                  <a:prstClr val="black"/>
                </a:solidFill>
                <a:latin typeface="Arial" pitchFamily="34" charset="0"/>
                <a:cs typeface="Arial" pitchFamily="34" charset="0"/>
              </a:rPr>
              <a:t> 3840 (2304) wires/APA</a:t>
            </a:r>
            <a:endParaRPr lang="en-US" sz="1600" dirty="0">
              <a:solidFill>
                <a:prstClr val="black"/>
              </a:solidFill>
              <a:latin typeface="Arial" pitchFamily="34" charset="0"/>
              <a:cs typeface="Arial" pitchFamily="34" charset="0"/>
            </a:endParaRPr>
          </a:p>
        </p:txBody>
      </p:sp>
      <p:cxnSp>
        <p:nvCxnSpPr>
          <p:cNvPr id="1052" name="Straight Connector 1051"/>
          <p:cNvCxnSpPr>
            <a:endCxn id="3078" idx="26"/>
          </p:cNvCxnSpPr>
          <p:nvPr/>
        </p:nvCxnSpPr>
        <p:spPr>
          <a:xfrm rot="5400000" flipH="1" flipV="1">
            <a:off x="-8515" y="1971097"/>
            <a:ext cx="933019" cy="3063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4" name="Straight Connector 1053"/>
          <p:cNvCxnSpPr>
            <a:stCxn id="1049" idx="1"/>
          </p:cNvCxnSpPr>
          <p:nvPr/>
        </p:nvCxnSpPr>
        <p:spPr>
          <a:xfrm rot="16200000" flipH="1">
            <a:off x="-182062" y="5228138"/>
            <a:ext cx="1295400" cy="287923"/>
          </a:xfrm>
          <a:prstGeom prst="line">
            <a:avLst/>
          </a:prstGeom>
        </p:spPr>
        <p:style>
          <a:lnRef idx="1">
            <a:schemeClr val="accent1"/>
          </a:lnRef>
          <a:fillRef idx="0">
            <a:schemeClr val="accent1"/>
          </a:fillRef>
          <a:effectRef idx="0">
            <a:schemeClr val="accent1"/>
          </a:effectRef>
          <a:fontRef idx="minor">
            <a:schemeClr val="tx1"/>
          </a:fontRef>
        </p:style>
      </p:cxnSp>
      <p:sp>
        <p:nvSpPr>
          <p:cNvPr id="1051" name="Slide Number Placeholder 1050"/>
          <p:cNvSpPr>
            <a:spLocks noGrp="1"/>
          </p:cNvSpPr>
          <p:nvPr>
            <p:ph type="sldNum" sz="quarter" idx="12"/>
          </p:nvPr>
        </p:nvSpPr>
        <p:spPr/>
        <p:txBody>
          <a:bodyPr/>
          <a:lstStyle/>
          <a:p>
            <a:fld id="{5C848BE8-A35E-4138-8FF4-5F0CE3186CFB}" type="slidenum">
              <a:rPr lang="en-US" smtClean="0">
                <a:solidFill>
                  <a:prstClr val="black">
                    <a:tint val="75000"/>
                  </a:prstClr>
                </a:solidFill>
              </a:rPr>
              <a:pPr/>
              <a:t>28</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914400"/>
            <a:ext cx="7543800" cy="5181600"/>
          </a:xfrm>
        </p:spPr>
        <p:txBody>
          <a:bodyPr>
            <a:noAutofit/>
          </a:bodyPr>
          <a:lstStyle/>
          <a:p>
            <a:pPr algn="l"/>
            <a:r>
              <a:rPr lang="en-US" sz="2400" i="1" dirty="0" smtClean="0">
                <a:latin typeface="Comic Sans MS" pitchFamily="66" charset="0"/>
                <a:cs typeface="Arial" pitchFamily="34" charset="0"/>
              </a:rPr>
              <a:t>Outline</a:t>
            </a:r>
            <a:r>
              <a:rPr lang="en-US" sz="2400" dirty="0" smtClean="0">
                <a:latin typeface="Comic Sans MS" pitchFamily="66" charset="0"/>
                <a:cs typeface="Arial" pitchFamily="34" charset="0"/>
              </a:rPr>
              <a:t>:</a:t>
            </a:r>
          </a:p>
          <a:p>
            <a:pPr marL="457200" indent="-457200" algn="l">
              <a:buAutoNum type="arabicPeriod"/>
            </a:pPr>
            <a:r>
              <a:rPr lang="en-US" sz="2400" dirty="0" smtClean="0">
                <a:latin typeface="Comic Sans MS" pitchFamily="66" charset="0"/>
                <a:cs typeface="Arial" pitchFamily="34" charset="0"/>
              </a:rPr>
              <a:t>Solar neutrino deficit and neutrino oscillations</a:t>
            </a:r>
          </a:p>
          <a:p>
            <a:pPr marL="457200" indent="-457200" algn="l">
              <a:buAutoNum type="arabicPeriod"/>
            </a:pPr>
            <a:r>
              <a:rPr lang="en-US" sz="2400" dirty="0" smtClean="0">
                <a:latin typeface="Comic Sans MS" pitchFamily="66" charset="0"/>
                <a:cs typeface="Arial" pitchFamily="34" charset="0"/>
              </a:rPr>
              <a:t>Giant </a:t>
            </a:r>
            <a:r>
              <a:rPr lang="en-US" sz="2400" dirty="0" err="1" smtClean="0">
                <a:latin typeface="Comic Sans MS" pitchFamily="66" charset="0"/>
                <a:cs typeface="Arial" pitchFamily="34" charset="0"/>
              </a:rPr>
              <a:t>Lar</a:t>
            </a:r>
            <a:r>
              <a:rPr lang="en-US" sz="2400" dirty="0" smtClean="0">
                <a:latin typeface="Comic Sans MS" pitchFamily="66" charset="0"/>
                <a:cs typeface="Arial" pitchFamily="34" charset="0"/>
              </a:rPr>
              <a:t> facility plans (and dreams!)</a:t>
            </a:r>
          </a:p>
          <a:p>
            <a:pPr marL="457200" indent="-457200" algn="l">
              <a:buAutoNum type="arabicPeriod"/>
            </a:pPr>
            <a:r>
              <a:rPr lang="en-US" sz="2400" dirty="0" smtClean="0">
                <a:solidFill>
                  <a:schemeClr val="bg1">
                    <a:lumMod val="50000"/>
                  </a:schemeClr>
                </a:solidFill>
                <a:latin typeface="Comic Sans MS" pitchFamily="66" charset="0"/>
                <a:cs typeface="Arial" pitchFamily="34" charset="0"/>
              </a:rPr>
              <a:t>TPC and signal formation</a:t>
            </a:r>
          </a:p>
          <a:p>
            <a:pPr marL="457200" indent="-457200" algn="l">
              <a:buAutoNum type="arabicPeriod"/>
            </a:pPr>
            <a:r>
              <a:rPr lang="en-US" sz="2400" dirty="0" smtClean="0">
                <a:latin typeface="Comic Sans MS" pitchFamily="66" charset="0"/>
                <a:cs typeface="Arial" pitchFamily="34" charset="0"/>
              </a:rPr>
              <a:t>Giant TPCs  readout challenge and essential block diagram</a:t>
            </a:r>
          </a:p>
          <a:p>
            <a:pPr marL="457200" indent="-457200" algn="l">
              <a:buAutoNum type="arabicPeriod"/>
            </a:pPr>
            <a:r>
              <a:rPr lang="en-US" sz="2400" b="1" dirty="0" smtClean="0">
                <a:solidFill>
                  <a:srgbClr val="002060"/>
                </a:solidFill>
                <a:latin typeface="Comic Sans MS" pitchFamily="66" charset="0"/>
                <a:cs typeface="Arial" pitchFamily="34" charset="0"/>
              </a:rPr>
              <a:t>CMOS properties vs temperature</a:t>
            </a:r>
          </a:p>
          <a:p>
            <a:pPr marL="457200" indent="-457200" algn="l">
              <a:buAutoNum type="arabicPeriod"/>
            </a:pPr>
            <a:r>
              <a:rPr lang="en-US" sz="2400" dirty="0" smtClean="0">
                <a:latin typeface="Comic Sans MS" pitchFamily="66" charset="0"/>
                <a:cs typeface="Arial" pitchFamily="34" charset="0"/>
              </a:rPr>
              <a:t>CMOS lifetime and electronics reliability</a:t>
            </a:r>
          </a:p>
          <a:p>
            <a:pPr marL="457200" indent="-457200" algn="l">
              <a:buAutoNum type="arabicPeriod"/>
            </a:pPr>
            <a:r>
              <a:rPr lang="en-US" sz="2400" dirty="0" smtClean="0">
                <a:latin typeface="Comic Sans MS" pitchFamily="66" charset="0"/>
                <a:cs typeface="Arial" pitchFamily="34" charset="0"/>
              </a:rPr>
              <a:t>ASIC design </a:t>
            </a:r>
          </a:p>
          <a:p>
            <a:pPr marL="457200" indent="-457200" algn="l">
              <a:buAutoNum type="arabicPeriod"/>
            </a:pPr>
            <a:r>
              <a:rPr lang="en-US" sz="2400" dirty="0" smtClean="0">
                <a:latin typeface="Comic Sans MS" pitchFamily="66" charset="0"/>
                <a:cs typeface="Arial" pitchFamily="34" charset="0"/>
              </a:rPr>
              <a:t>ASIC results</a:t>
            </a:r>
          </a:p>
          <a:p>
            <a:pPr marL="457200" indent="-457200" algn="l">
              <a:buAutoNum type="arabicPeriod"/>
            </a:pPr>
            <a:r>
              <a:rPr lang="en-US" sz="2400" dirty="0" smtClean="0">
                <a:latin typeface="Comic Sans MS" pitchFamily="66" charset="0"/>
                <a:cs typeface="Arial" pitchFamily="34" charset="0"/>
              </a:rPr>
              <a:t>Summary and future developments</a:t>
            </a:r>
          </a:p>
          <a:p>
            <a:pPr marL="457200" indent="-457200" algn="l">
              <a:buAutoNum type="arabicPeriod"/>
            </a:pPr>
            <a:endParaRPr lang="en-US" sz="2400" dirty="0">
              <a:latin typeface="Comic Sans MS" pitchFamily="66" charset="0"/>
              <a:cs typeface="Arial" pitchFamily="34" charset="0"/>
            </a:endParaRPr>
          </a:p>
        </p:txBody>
      </p:sp>
      <p:sp>
        <p:nvSpPr>
          <p:cNvPr id="5" name="Slide Number Placeholder 4"/>
          <p:cNvSpPr>
            <a:spLocks noGrp="1"/>
          </p:cNvSpPr>
          <p:nvPr>
            <p:ph type="sldNum" sz="quarter" idx="12"/>
          </p:nvPr>
        </p:nvSpPr>
        <p:spPr/>
        <p:txBody>
          <a:bodyPr/>
          <a:lstStyle/>
          <a:p>
            <a:fld id="{F8297249-7604-4A25-B8A8-DF2A595F9F3D}" type="slidenum">
              <a:rPr lang="en-US" smtClean="0">
                <a:solidFill>
                  <a:prstClr val="black">
                    <a:tint val="75000"/>
                  </a:prstClr>
                </a:solidFill>
              </a:rPr>
              <a:pPr/>
              <a:t>29</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28600" y="152400"/>
            <a:ext cx="8589715" cy="6478277"/>
          </a:xfrm>
          <a:prstGeom prst="rect">
            <a:avLst/>
          </a:prstGeom>
          <a:noFill/>
          <a:ln w="9525">
            <a:noFill/>
            <a:miter lim="800000"/>
            <a:headEnd/>
            <a:tailEnd/>
          </a:ln>
        </p:spPr>
      </p:pic>
      <p:sp>
        <p:nvSpPr>
          <p:cNvPr id="4" name="Rectangle 3"/>
          <p:cNvSpPr/>
          <p:nvPr/>
        </p:nvSpPr>
        <p:spPr>
          <a:xfrm>
            <a:off x="8458200" y="6324600"/>
            <a:ext cx="228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
          </a:xfrm>
        </p:spPr>
        <p:txBody>
          <a:bodyPr>
            <a:noAutofit/>
          </a:bodyPr>
          <a:lstStyle/>
          <a:p>
            <a:r>
              <a:rPr lang="en-US" sz="2800" b="1" dirty="0" smtClean="0">
                <a:solidFill>
                  <a:srgbClr val="002060"/>
                </a:solidFill>
                <a:latin typeface="Comic Sans MS" pitchFamily="66" charset="0"/>
              </a:rPr>
              <a:t>CMOS static characteristics </a:t>
            </a:r>
            <a:r>
              <a:rPr lang="en-US" sz="2800" b="1" dirty="0" err="1" smtClean="0">
                <a:solidFill>
                  <a:srgbClr val="002060"/>
                </a:solidFill>
                <a:latin typeface="Comic Sans MS" pitchFamily="66" charset="0"/>
              </a:rPr>
              <a:t>vs</a:t>
            </a:r>
            <a:r>
              <a:rPr lang="en-US" sz="2800" b="1" dirty="0" smtClean="0">
                <a:solidFill>
                  <a:srgbClr val="002060"/>
                </a:solidFill>
                <a:latin typeface="Comic Sans MS" pitchFamily="66" charset="0"/>
              </a:rPr>
              <a:t> T</a:t>
            </a:r>
            <a:r>
              <a:rPr lang="en-US" sz="2800" b="1" dirty="0" smtClean="0">
                <a:solidFill>
                  <a:srgbClr val="002060"/>
                </a:solidFill>
              </a:rPr>
              <a:t/>
            </a:r>
            <a:br>
              <a:rPr lang="en-US" sz="2800" b="1" dirty="0" smtClean="0">
                <a:solidFill>
                  <a:srgbClr val="002060"/>
                </a:solidFill>
              </a:rPr>
            </a:br>
            <a:endParaRPr lang="en-US" sz="2800" b="1" dirty="0">
              <a:solidFill>
                <a:srgbClr val="002060"/>
              </a:solidFill>
            </a:endParaRPr>
          </a:p>
        </p:txBody>
      </p:sp>
      <p:sp>
        <p:nvSpPr>
          <p:cNvPr id="3" name="Slide Number Placeholder 2"/>
          <p:cNvSpPr>
            <a:spLocks noGrp="1"/>
          </p:cNvSpPr>
          <p:nvPr>
            <p:ph type="sldNum" sz="quarter" idx="12"/>
          </p:nvPr>
        </p:nvSpPr>
        <p:spPr/>
        <p:txBody>
          <a:bodyPr/>
          <a:lstStyle/>
          <a:p>
            <a:fld id="{7ABE2516-3587-48D2-B6AD-FFEF8BE12699}" type="slidenum">
              <a:rPr lang="en-US" smtClean="0">
                <a:solidFill>
                  <a:prstClr val="black">
                    <a:tint val="75000"/>
                  </a:prstClr>
                </a:solidFill>
              </a:rPr>
              <a:pPr/>
              <a:t>30</a:t>
            </a:fld>
            <a:endParaRPr lang="en-US" dirty="0">
              <a:solidFill>
                <a:prstClr val="black">
                  <a:tint val="75000"/>
                </a:prstClr>
              </a:solidFill>
            </a:endParaRPr>
          </a:p>
        </p:txBody>
      </p:sp>
      <p:pic>
        <p:nvPicPr>
          <p:cNvPr id="6" name="Picture 2"/>
          <p:cNvPicPr>
            <a:picLocks noChangeAspect="1" noChangeArrowheads="1"/>
          </p:cNvPicPr>
          <p:nvPr/>
        </p:nvPicPr>
        <p:blipFill>
          <a:blip r:embed="rId3" cstate="print"/>
          <a:srcRect/>
          <a:stretch>
            <a:fillRect/>
          </a:stretch>
        </p:blipFill>
        <p:spPr bwMode="auto">
          <a:xfrm>
            <a:off x="-152400" y="838200"/>
            <a:ext cx="5031177" cy="3887728"/>
          </a:xfrm>
          <a:prstGeom prst="rect">
            <a:avLst/>
          </a:prstGeom>
          <a:noFill/>
          <a:ln w="9525">
            <a:noFill/>
            <a:miter lim="800000"/>
            <a:headEnd/>
            <a:tailEnd/>
          </a:ln>
          <a:effectLst/>
        </p:spPr>
      </p:pic>
      <p:graphicFrame>
        <p:nvGraphicFramePr>
          <p:cNvPr id="8" name="Object 3"/>
          <p:cNvGraphicFramePr>
            <a:graphicFrameLocks noChangeAspect="1"/>
          </p:cNvGraphicFramePr>
          <p:nvPr/>
        </p:nvGraphicFramePr>
        <p:xfrm>
          <a:off x="2819400" y="4648200"/>
          <a:ext cx="3481387" cy="762000"/>
        </p:xfrm>
        <a:graphic>
          <a:graphicData uri="http://schemas.openxmlformats.org/presentationml/2006/ole">
            <p:oleObj spid="_x0000_s6146" name="Equation" r:id="rId4" imgW="2197080" imgH="457200" progId="Equation.DSMT4">
              <p:embed/>
            </p:oleObj>
          </a:graphicData>
        </a:graphic>
      </p:graphicFrame>
      <p:pic>
        <p:nvPicPr>
          <p:cNvPr id="9" name="Picture 7"/>
          <p:cNvPicPr>
            <a:picLocks noChangeAspect="1" noChangeArrowheads="1"/>
          </p:cNvPicPr>
          <p:nvPr/>
        </p:nvPicPr>
        <p:blipFill>
          <a:blip r:embed="rId5" cstate="print"/>
          <a:srcRect l="2347" r="9387" b="3071"/>
          <a:stretch>
            <a:fillRect/>
          </a:stretch>
        </p:blipFill>
        <p:spPr bwMode="auto">
          <a:xfrm>
            <a:off x="4267200" y="924824"/>
            <a:ext cx="4734474" cy="3676331"/>
          </a:xfrm>
          <a:prstGeom prst="rect">
            <a:avLst/>
          </a:prstGeom>
          <a:noFill/>
          <a:ln w="9525">
            <a:noFill/>
            <a:miter lim="800000"/>
            <a:headEnd/>
            <a:tailEnd/>
          </a:ln>
          <a:effectLst/>
        </p:spPr>
      </p:pic>
      <p:sp>
        <p:nvSpPr>
          <p:cNvPr id="11" name="Text Box 14"/>
          <p:cNvSpPr txBox="1">
            <a:spLocks noChangeArrowheads="1"/>
          </p:cNvSpPr>
          <p:nvPr/>
        </p:nvSpPr>
        <p:spPr bwMode="auto">
          <a:xfrm>
            <a:off x="6248400" y="914400"/>
            <a:ext cx="837745" cy="377560"/>
          </a:xfrm>
          <a:prstGeom prst="rect">
            <a:avLst/>
          </a:prstGeom>
          <a:noFill/>
          <a:ln w="9525">
            <a:noFill/>
            <a:miter lim="800000"/>
            <a:headEnd/>
            <a:tailEnd/>
          </a:ln>
        </p:spPr>
        <p:txBody>
          <a:bodyPr wrap="square">
            <a:spAutoFit/>
          </a:bodyPr>
          <a:lstStyle/>
          <a:p>
            <a:r>
              <a:rPr lang="en-US" sz="2000" dirty="0" smtClean="0">
                <a:solidFill>
                  <a:prstClr val="black"/>
                </a:solidFill>
              </a:rPr>
              <a:t>g</a:t>
            </a:r>
            <a:r>
              <a:rPr lang="en-US" sz="2000" baseline="-25000" dirty="0" smtClean="0">
                <a:solidFill>
                  <a:prstClr val="black"/>
                </a:solidFill>
              </a:rPr>
              <a:t>m</a:t>
            </a:r>
            <a:r>
              <a:rPr lang="en-US" sz="2000" dirty="0" smtClean="0">
                <a:solidFill>
                  <a:prstClr val="black"/>
                </a:solidFill>
              </a:rPr>
              <a:t>/I</a:t>
            </a:r>
            <a:r>
              <a:rPr lang="en-US" sz="2000" baseline="-25000" dirty="0" smtClean="0">
                <a:solidFill>
                  <a:prstClr val="black"/>
                </a:solidFill>
              </a:rPr>
              <a:t>D</a:t>
            </a:r>
            <a:endParaRPr lang="en-US" sz="2000" baseline="-25000" dirty="0">
              <a:solidFill>
                <a:prstClr val="black"/>
              </a:solidFill>
            </a:endParaRPr>
          </a:p>
        </p:txBody>
      </p:sp>
      <p:sp>
        <p:nvSpPr>
          <p:cNvPr id="12" name="TextBox 11"/>
          <p:cNvSpPr txBox="1"/>
          <p:nvPr/>
        </p:nvSpPr>
        <p:spPr>
          <a:xfrm>
            <a:off x="685800" y="5534561"/>
            <a:ext cx="8077200" cy="1323439"/>
          </a:xfrm>
          <a:prstGeom prst="rect">
            <a:avLst/>
          </a:prstGeom>
          <a:noFill/>
        </p:spPr>
        <p:txBody>
          <a:bodyPr wrap="square" rtlCol="0">
            <a:spAutoFit/>
          </a:bodyPr>
          <a:lstStyle/>
          <a:p>
            <a:r>
              <a:rPr lang="en-US" sz="2000" dirty="0" smtClean="0">
                <a:solidFill>
                  <a:prstClr val="black">
                    <a:lumMod val="95000"/>
                    <a:lumOff val="5000"/>
                  </a:prstClr>
                </a:solidFill>
                <a:latin typeface="Comic Sans MS" pitchFamily="66" charset="0"/>
              </a:rPr>
              <a:t> At 77-89K, charge carrier </a:t>
            </a:r>
            <a:r>
              <a:rPr lang="en-US" sz="2000" b="1" i="1" dirty="0" smtClean="0">
                <a:solidFill>
                  <a:prstClr val="black">
                    <a:lumMod val="95000"/>
                    <a:lumOff val="5000"/>
                  </a:prstClr>
                </a:solidFill>
                <a:latin typeface="Comic Sans MS" pitchFamily="66" charset="0"/>
              </a:rPr>
              <a:t>mobility</a:t>
            </a:r>
            <a:r>
              <a:rPr lang="en-US" sz="2000" dirty="0" smtClean="0">
                <a:solidFill>
                  <a:prstClr val="black">
                    <a:lumMod val="95000"/>
                    <a:lumOff val="5000"/>
                  </a:prstClr>
                </a:solidFill>
                <a:latin typeface="Comic Sans MS" pitchFamily="66" charset="0"/>
              </a:rPr>
              <a:t> in silicon </a:t>
            </a:r>
            <a:r>
              <a:rPr lang="en-US" sz="2000" i="1" u="sng" dirty="0" smtClean="0">
                <a:solidFill>
                  <a:prstClr val="black">
                    <a:lumMod val="95000"/>
                    <a:lumOff val="5000"/>
                  </a:prstClr>
                </a:solidFill>
                <a:latin typeface="Comic Sans MS" pitchFamily="66" charset="0"/>
              </a:rPr>
              <a:t>increases</a:t>
            </a:r>
            <a:r>
              <a:rPr lang="en-US" sz="2000" dirty="0" smtClean="0">
                <a:solidFill>
                  <a:prstClr val="black">
                    <a:lumMod val="95000"/>
                    <a:lumOff val="5000"/>
                  </a:prstClr>
                </a:solidFill>
                <a:latin typeface="Comic Sans MS" pitchFamily="66" charset="0"/>
              </a:rPr>
              <a:t>, </a:t>
            </a:r>
            <a:r>
              <a:rPr lang="en-US" sz="2000" b="1" i="1" dirty="0" smtClean="0">
                <a:solidFill>
                  <a:prstClr val="black">
                    <a:lumMod val="95000"/>
                    <a:lumOff val="5000"/>
                  </a:prstClr>
                </a:solidFill>
                <a:latin typeface="Comic Sans MS" pitchFamily="66" charset="0"/>
              </a:rPr>
              <a:t>thermal fluctuations </a:t>
            </a:r>
            <a:r>
              <a:rPr lang="en-US" sz="2000" i="1" u="sng" dirty="0" smtClean="0">
                <a:solidFill>
                  <a:prstClr val="black">
                    <a:lumMod val="95000"/>
                    <a:lumOff val="5000"/>
                  </a:prstClr>
                </a:solidFill>
                <a:latin typeface="Comic Sans MS" pitchFamily="66" charset="0"/>
              </a:rPr>
              <a:t>decrease</a:t>
            </a:r>
            <a:r>
              <a:rPr lang="en-US" sz="2000" i="1" dirty="0" smtClean="0">
                <a:solidFill>
                  <a:prstClr val="black">
                    <a:lumMod val="95000"/>
                    <a:lumOff val="5000"/>
                  </a:prstClr>
                </a:solidFill>
                <a:latin typeface="Comic Sans MS" pitchFamily="66" charset="0"/>
              </a:rPr>
              <a:t> </a:t>
            </a:r>
            <a:r>
              <a:rPr lang="en-US" sz="2000" dirty="0" smtClean="0">
                <a:solidFill>
                  <a:prstClr val="black">
                    <a:lumMod val="95000"/>
                    <a:lumOff val="5000"/>
                  </a:prstClr>
                </a:solidFill>
                <a:latin typeface="Comic Sans MS" pitchFamily="66" charset="0"/>
              </a:rPr>
              <a:t>with </a:t>
            </a:r>
            <a:r>
              <a:rPr lang="en-US" sz="2000" b="1" i="1" dirty="0" smtClean="0">
                <a:solidFill>
                  <a:srgbClr val="C00000"/>
                </a:solidFill>
                <a:latin typeface="Comic Sans MS" pitchFamily="66" charset="0"/>
              </a:rPr>
              <a:t>kT/e</a:t>
            </a:r>
            <a:r>
              <a:rPr lang="en-US" sz="2000" dirty="0" smtClean="0">
                <a:solidFill>
                  <a:prstClr val="black">
                    <a:lumMod val="95000"/>
                    <a:lumOff val="5000"/>
                  </a:prstClr>
                </a:solidFill>
                <a:latin typeface="Comic Sans MS" pitchFamily="66" charset="0"/>
              </a:rPr>
              <a:t>, resulting in a </a:t>
            </a:r>
            <a:r>
              <a:rPr lang="en-US" sz="2000" b="1" i="1" u="sng" dirty="0" smtClean="0">
                <a:solidFill>
                  <a:prstClr val="black">
                    <a:lumMod val="95000"/>
                    <a:lumOff val="5000"/>
                  </a:prstClr>
                </a:solidFill>
                <a:latin typeface="Comic Sans MS" pitchFamily="66" charset="0"/>
              </a:rPr>
              <a:t>higher</a:t>
            </a:r>
            <a:r>
              <a:rPr lang="en-US" sz="2000" b="1" i="1" dirty="0" smtClean="0">
                <a:solidFill>
                  <a:prstClr val="black">
                    <a:lumMod val="95000"/>
                    <a:lumOff val="5000"/>
                  </a:prstClr>
                </a:solidFill>
                <a:latin typeface="Comic Sans MS" pitchFamily="66" charset="0"/>
              </a:rPr>
              <a:t> gain</a:t>
            </a:r>
            <a:r>
              <a:rPr lang="en-US" sz="2000" i="1" dirty="0" smtClean="0">
                <a:solidFill>
                  <a:prstClr val="black">
                    <a:lumMod val="95000"/>
                    <a:lumOff val="5000"/>
                  </a:prstClr>
                </a:solidFill>
                <a:latin typeface="Comic Sans MS" pitchFamily="66" charset="0"/>
              </a:rPr>
              <a:t>, </a:t>
            </a:r>
            <a:r>
              <a:rPr lang="en-US" sz="2000" b="1" i="1" u="sng" dirty="0" smtClean="0">
                <a:solidFill>
                  <a:prstClr val="black">
                    <a:lumMod val="95000"/>
                    <a:lumOff val="5000"/>
                  </a:prstClr>
                </a:solidFill>
                <a:latin typeface="Comic Sans MS" pitchFamily="66" charset="0"/>
              </a:rPr>
              <a:t>higher</a:t>
            </a:r>
            <a:r>
              <a:rPr lang="en-US" sz="2000" b="1" i="1" dirty="0" smtClean="0">
                <a:solidFill>
                  <a:prstClr val="black">
                    <a:lumMod val="95000"/>
                    <a:lumOff val="5000"/>
                  </a:prstClr>
                </a:solidFill>
                <a:latin typeface="Comic Sans MS" pitchFamily="66" charset="0"/>
              </a:rPr>
              <a:t> </a:t>
            </a:r>
            <a:r>
              <a:rPr lang="en-US" sz="2000" b="1" i="1" dirty="0" smtClean="0">
                <a:solidFill>
                  <a:srgbClr val="C00000"/>
                </a:solidFill>
                <a:latin typeface="Comic Sans MS" pitchFamily="66" charset="0"/>
              </a:rPr>
              <a:t>g</a:t>
            </a:r>
            <a:r>
              <a:rPr lang="en-US" sz="2000" b="1" i="1" baseline="-25000" dirty="0" smtClean="0">
                <a:solidFill>
                  <a:srgbClr val="C00000"/>
                </a:solidFill>
                <a:latin typeface="Comic Sans MS" pitchFamily="66" charset="0"/>
              </a:rPr>
              <a:t>m</a:t>
            </a:r>
            <a:r>
              <a:rPr lang="en-US" sz="2000" b="1" i="1" dirty="0" smtClean="0">
                <a:solidFill>
                  <a:srgbClr val="C00000"/>
                </a:solidFill>
                <a:latin typeface="Comic Sans MS" pitchFamily="66" charset="0"/>
              </a:rPr>
              <a:t> /I</a:t>
            </a:r>
            <a:r>
              <a:rPr lang="en-US" sz="2000" dirty="0" smtClean="0">
                <a:solidFill>
                  <a:srgbClr val="C00000"/>
                </a:solidFill>
                <a:latin typeface="Comic Sans MS" pitchFamily="66" charset="0"/>
              </a:rPr>
              <a:t>, </a:t>
            </a:r>
            <a:r>
              <a:rPr lang="en-US" sz="2000" b="1" i="1" u="sng" dirty="0" smtClean="0">
                <a:solidFill>
                  <a:prstClr val="black">
                    <a:lumMod val="95000"/>
                    <a:lumOff val="5000"/>
                  </a:prstClr>
                </a:solidFill>
                <a:latin typeface="Comic Sans MS" pitchFamily="66" charset="0"/>
              </a:rPr>
              <a:t>higher</a:t>
            </a:r>
            <a:r>
              <a:rPr lang="en-US" sz="2000" b="1" i="1" dirty="0" smtClean="0">
                <a:solidFill>
                  <a:prstClr val="black">
                    <a:lumMod val="95000"/>
                    <a:lumOff val="5000"/>
                  </a:prstClr>
                </a:solidFill>
                <a:latin typeface="Comic Sans MS" pitchFamily="66" charset="0"/>
              </a:rPr>
              <a:t> speed </a:t>
            </a:r>
            <a:r>
              <a:rPr lang="en-US" sz="2000" dirty="0" smtClean="0">
                <a:solidFill>
                  <a:prstClr val="black">
                    <a:lumMod val="95000"/>
                    <a:lumOff val="5000"/>
                  </a:prstClr>
                </a:solidFill>
                <a:latin typeface="Comic Sans MS" pitchFamily="66" charset="0"/>
              </a:rPr>
              <a:t>and </a:t>
            </a:r>
            <a:r>
              <a:rPr lang="en-US" sz="2000" b="1" i="1" u="sng" dirty="0" smtClean="0">
                <a:solidFill>
                  <a:prstClr val="black">
                    <a:lumMod val="95000"/>
                    <a:lumOff val="5000"/>
                  </a:prstClr>
                </a:solidFill>
                <a:latin typeface="Comic Sans MS" pitchFamily="66" charset="0"/>
              </a:rPr>
              <a:t>lower</a:t>
            </a:r>
            <a:r>
              <a:rPr lang="en-US" sz="2000" b="1" i="1" dirty="0" smtClean="0">
                <a:solidFill>
                  <a:prstClr val="black">
                    <a:lumMod val="95000"/>
                    <a:lumOff val="5000"/>
                  </a:prstClr>
                </a:solidFill>
                <a:latin typeface="Comic Sans MS" pitchFamily="66" charset="0"/>
              </a:rPr>
              <a:t> noise</a:t>
            </a:r>
            <a:r>
              <a:rPr lang="en-US" sz="2000" dirty="0" smtClean="0">
                <a:solidFill>
                  <a:prstClr val="black">
                    <a:lumMod val="95000"/>
                    <a:lumOff val="5000"/>
                  </a:prstClr>
                </a:solidFill>
                <a:latin typeface="Comic Sans MS" pitchFamily="66" charset="0"/>
              </a:rPr>
              <a:t>.</a:t>
            </a:r>
          </a:p>
          <a:p>
            <a:endParaRPr lang="en-US" sz="2000" dirty="0">
              <a:solidFill>
                <a:prstClr val="black">
                  <a:lumMod val="95000"/>
                  <a:lumOff val="5000"/>
                </a:prstClr>
              </a:solidFill>
              <a:latin typeface="Comic Sans MS" pitchFamily="66" charset="0"/>
            </a:endParaRPr>
          </a:p>
        </p:txBody>
      </p:sp>
      <p:sp>
        <p:nvSpPr>
          <p:cNvPr id="13" name="TextBox 12"/>
          <p:cNvSpPr txBox="1"/>
          <p:nvPr/>
        </p:nvSpPr>
        <p:spPr>
          <a:xfrm>
            <a:off x="152400" y="4724400"/>
            <a:ext cx="2133600" cy="646331"/>
          </a:xfrm>
          <a:prstGeom prst="rect">
            <a:avLst/>
          </a:prstGeom>
          <a:noFill/>
        </p:spPr>
        <p:txBody>
          <a:bodyPr wrap="square" rtlCol="0">
            <a:spAutoFit/>
          </a:bodyPr>
          <a:lstStyle/>
          <a:p>
            <a:pPr algn="ctr"/>
            <a:r>
              <a:rPr lang="en-US" i="1" dirty="0" err="1" smtClean="0">
                <a:solidFill>
                  <a:prstClr val="black"/>
                </a:solidFill>
                <a:latin typeface="Arial" pitchFamily="34" charset="0"/>
                <a:cs typeface="Arial" pitchFamily="34" charset="0"/>
              </a:rPr>
              <a:t>Transconductance</a:t>
            </a:r>
            <a:r>
              <a:rPr lang="en-US" i="1" dirty="0" smtClean="0">
                <a:solidFill>
                  <a:prstClr val="black"/>
                </a:solidFill>
                <a:latin typeface="Arial" pitchFamily="34" charset="0"/>
                <a:cs typeface="Arial" pitchFamily="34" charset="0"/>
              </a:rPr>
              <a:t>//drain current</a:t>
            </a:r>
            <a:endParaRPr lang="en-US" i="1" dirty="0">
              <a:solidFill>
                <a:prstClr val="black"/>
              </a:solidFill>
              <a:latin typeface="Arial" pitchFamily="34" charset="0"/>
              <a:cs typeface="Arial" pitchFamily="34" charset="0"/>
            </a:endParaRPr>
          </a:p>
        </p:txBody>
      </p:sp>
      <p:sp>
        <p:nvSpPr>
          <p:cNvPr id="14" name="Right Arrow 13"/>
          <p:cNvSpPr/>
          <p:nvPr/>
        </p:nvSpPr>
        <p:spPr>
          <a:xfrm>
            <a:off x="2286000" y="4953000"/>
            <a:ext cx="457200" cy="152400"/>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6" name="Straight Arrow Connector 15"/>
          <p:cNvCxnSpPr/>
          <p:nvPr/>
        </p:nvCxnSpPr>
        <p:spPr>
          <a:xfrm rot="5400000" flipH="1" flipV="1">
            <a:off x="4000500" y="3924300"/>
            <a:ext cx="838200" cy="762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400" name="Picture 8"/>
          <p:cNvPicPr>
            <a:picLocks noChangeAspect="1" noChangeArrowheads="1"/>
          </p:cNvPicPr>
          <p:nvPr/>
        </p:nvPicPr>
        <p:blipFill>
          <a:blip r:embed="rId2" cstate="print"/>
          <a:srcRect t="6143" r="11733" b="3071"/>
          <a:stretch>
            <a:fillRect/>
          </a:stretch>
        </p:blipFill>
        <p:spPr bwMode="auto">
          <a:xfrm>
            <a:off x="4038600" y="1219200"/>
            <a:ext cx="4949153" cy="3889457"/>
          </a:xfrm>
          <a:prstGeom prst="rect">
            <a:avLst/>
          </a:prstGeom>
          <a:noFill/>
          <a:ln w="9525">
            <a:noFill/>
            <a:miter lim="800000"/>
            <a:headEnd/>
            <a:tailEnd/>
          </a:ln>
          <a:effectLst/>
        </p:spPr>
      </p:pic>
      <p:sp>
        <p:nvSpPr>
          <p:cNvPr id="9" name="TextBox 8"/>
          <p:cNvSpPr txBox="1"/>
          <p:nvPr/>
        </p:nvSpPr>
        <p:spPr>
          <a:xfrm>
            <a:off x="3733800" y="5029200"/>
            <a:ext cx="1524000" cy="400110"/>
          </a:xfrm>
          <a:prstGeom prst="rect">
            <a:avLst/>
          </a:prstGeom>
          <a:noFill/>
        </p:spPr>
        <p:txBody>
          <a:bodyPr wrap="square" rtlCol="0">
            <a:spAutoFit/>
          </a:bodyPr>
          <a:lstStyle/>
          <a:p>
            <a:r>
              <a:rPr lang="en-US" sz="2000" b="1" dirty="0" smtClean="0">
                <a:solidFill>
                  <a:prstClr val="black"/>
                </a:solidFill>
              </a:rPr>
              <a:t>1.3nV/Hz</a:t>
            </a:r>
            <a:r>
              <a:rPr lang="en-US" sz="2000" b="1" baseline="30000" dirty="0" smtClean="0">
                <a:solidFill>
                  <a:prstClr val="black"/>
                </a:solidFill>
              </a:rPr>
              <a:t>1/2</a:t>
            </a:r>
            <a:endParaRPr lang="en-US" sz="2000" b="1" dirty="0">
              <a:solidFill>
                <a:prstClr val="black"/>
              </a:solidFill>
            </a:endParaRPr>
          </a:p>
        </p:txBody>
      </p:sp>
      <p:sp>
        <p:nvSpPr>
          <p:cNvPr id="10" name="TextBox 9"/>
          <p:cNvSpPr txBox="1"/>
          <p:nvPr/>
        </p:nvSpPr>
        <p:spPr>
          <a:xfrm>
            <a:off x="7391400" y="5105400"/>
            <a:ext cx="1600200" cy="400110"/>
          </a:xfrm>
          <a:prstGeom prst="rect">
            <a:avLst/>
          </a:prstGeom>
          <a:noFill/>
        </p:spPr>
        <p:txBody>
          <a:bodyPr wrap="square" rtlCol="0">
            <a:spAutoFit/>
          </a:bodyPr>
          <a:lstStyle/>
          <a:p>
            <a:r>
              <a:rPr lang="en-US" sz="2000" b="1" dirty="0" smtClean="0">
                <a:solidFill>
                  <a:prstClr val="black"/>
                </a:solidFill>
              </a:rPr>
              <a:t>0.65nV/Hz</a:t>
            </a:r>
            <a:r>
              <a:rPr lang="en-US" sz="2000" b="1" baseline="30000" dirty="0" smtClean="0">
                <a:solidFill>
                  <a:prstClr val="black"/>
                </a:solidFill>
              </a:rPr>
              <a:t>1/2</a:t>
            </a:r>
            <a:endParaRPr lang="en-US" sz="2000" b="1" dirty="0">
              <a:solidFill>
                <a:prstClr val="black"/>
              </a:solidFill>
            </a:endParaRPr>
          </a:p>
        </p:txBody>
      </p:sp>
      <p:sp>
        <p:nvSpPr>
          <p:cNvPr id="6" name="Rectangle 5"/>
          <p:cNvSpPr/>
          <p:nvPr/>
        </p:nvSpPr>
        <p:spPr>
          <a:xfrm>
            <a:off x="4267200" y="1600200"/>
            <a:ext cx="304800" cy="2971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7399" name="Picture 7"/>
          <p:cNvPicPr>
            <a:picLocks noChangeAspect="1" noChangeArrowheads="1"/>
          </p:cNvPicPr>
          <p:nvPr/>
        </p:nvPicPr>
        <p:blipFill>
          <a:blip r:embed="rId3" cstate="print"/>
          <a:srcRect t="6143" r="11733" b="3071"/>
          <a:stretch>
            <a:fillRect/>
          </a:stretch>
        </p:blipFill>
        <p:spPr bwMode="auto">
          <a:xfrm>
            <a:off x="-152400" y="1219200"/>
            <a:ext cx="4973764" cy="3908798"/>
          </a:xfrm>
          <a:prstGeom prst="rect">
            <a:avLst/>
          </a:prstGeom>
          <a:noFill/>
          <a:ln w="9525">
            <a:noFill/>
            <a:miter lim="800000"/>
            <a:headEnd/>
            <a:tailEnd/>
          </a:ln>
          <a:effectLst/>
        </p:spPr>
      </p:pic>
      <p:cxnSp>
        <p:nvCxnSpPr>
          <p:cNvPr id="8" name="Straight Arrow Connector 7"/>
          <p:cNvCxnSpPr/>
          <p:nvPr/>
        </p:nvCxnSpPr>
        <p:spPr>
          <a:xfrm flipV="1">
            <a:off x="4191000" y="3733800"/>
            <a:ext cx="381000" cy="1295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7772400" y="3886200"/>
            <a:ext cx="990600" cy="1295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14600" y="533400"/>
            <a:ext cx="4572000" cy="461665"/>
          </a:xfrm>
          <a:prstGeom prst="rect">
            <a:avLst/>
          </a:prstGeom>
          <a:noFill/>
        </p:spPr>
        <p:txBody>
          <a:bodyPr wrap="square" rtlCol="0">
            <a:spAutoFit/>
          </a:bodyPr>
          <a:lstStyle/>
          <a:p>
            <a:r>
              <a:rPr lang="en-US" sz="2400" b="1" dirty="0" smtClean="0">
                <a:solidFill>
                  <a:srgbClr val="002060"/>
                </a:solidFill>
              </a:rPr>
              <a:t>CMOS Noise Spectral Density </a:t>
            </a:r>
            <a:r>
              <a:rPr lang="en-US" sz="2400" b="1" i="1" dirty="0" err="1" smtClean="0">
                <a:solidFill>
                  <a:srgbClr val="002060"/>
                </a:solidFill>
              </a:rPr>
              <a:t>vs</a:t>
            </a:r>
            <a:r>
              <a:rPr lang="en-US" sz="2400" b="1" dirty="0" smtClean="0">
                <a:solidFill>
                  <a:srgbClr val="002060"/>
                </a:solidFill>
              </a:rPr>
              <a:t> T</a:t>
            </a:r>
            <a:endParaRPr lang="en-US" sz="2400" b="1" dirty="0">
              <a:solidFill>
                <a:srgbClr val="002060"/>
              </a:solidFill>
            </a:endParaRPr>
          </a:p>
        </p:txBody>
      </p:sp>
      <p:sp>
        <p:nvSpPr>
          <p:cNvPr id="21" name="TextBox 20"/>
          <p:cNvSpPr txBox="1"/>
          <p:nvPr/>
        </p:nvSpPr>
        <p:spPr>
          <a:xfrm>
            <a:off x="1676400" y="5486400"/>
            <a:ext cx="5791200" cy="923330"/>
          </a:xfrm>
          <a:prstGeom prst="rect">
            <a:avLst/>
          </a:prstGeom>
          <a:noFill/>
        </p:spPr>
        <p:txBody>
          <a:bodyPr wrap="square" rtlCol="0">
            <a:spAutoFit/>
          </a:bodyPr>
          <a:lstStyle/>
          <a:p>
            <a:r>
              <a:rPr lang="en-US" dirty="0" smtClean="0"/>
              <a:t>TSMC 180nm: Noise lower by a factor of 2 </a:t>
            </a:r>
            <a:r>
              <a:rPr lang="en-US" smtClean="0"/>
              <a:t>at 77K </a:t>
            </a:r>
            <a:r>
              <a:rPr lang="en-US" dirty="0" smtClean="0"/>
              <a:t>across the spectrum for PMOS, only white for NMOS ; (1/f further reduced at longer L)</a:t>
            </a:r>
            <a:endParaRPr lang="en-US" dirty="0"/>
          </a:p>
        </p:txBody>
      </p:sp>
      <p:sp>
        <p:nvSpPr>
          <p:cNvPr id="11" name="Slide Number Placeholder 10"/>
          <p:cNvSpPr>
            <a:spLocks noGrp="1"/>
          </p:cNvSpPr>
          <p:nvPr>
            <p:ph type="sldNum" sz="quarter" idx="12"/>
          </p:nvPr>
        </p:nvSpPr>
        <p:spPr/>
        <p:txBody>
          <a:bodyPr/>
          <a:lstStyle/>
          <a:p>
            <a:fld id="{A1D71C68-891F-41FB-BB0A-3FE1D615B7FA}" type="slidenum">
              <a:rPr lang="en-US" smtClean="0">
                <a:solidFill>
                  <a:prstClr val="black">
                    <a:tint val="75000"/>
                  </a:prstClr>
                </a:solidFill>
              </a:rPr>
              <a:pPr/>
              <a:t>31</a:t>
            </a:fld>
            <a:endParaRPr lang="en-US">
              <a:solidFill>
                <a:prstClr val="black">
                  <a:tint val="75000"/>
                </a:prstClr>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914400"/>
            <a:ext cx="7543800" cy="5181600"/>
          </a:xfrm>
        </p:spPr>
        <p:txBody>
          <a:bodyPr>
            <a:noAutofit/>
          </a:bodyPr>
          <a:lstStyle/>
          <a:p>
            <a:pPr algn="l"/>
            <a:r>
              <a:rPr lang="en-US" sz="2400" i="1" dirty="0" smtClean="0">
                <a:latin typeface="Comic Sans MS" pitchFamily="66" charset="0"/>
                <a:cs typeface="Arial" pitchFamily="34" charset="0"/>
              </a:rPr>
              <a:t>Outline</a:t>
            </a:r>
            <a:r>
              <a:rPr lang="en-US" sz="2400" dirty="0" smtClean="0">
                <a:latin typeface="Comic Sans MS" pitchFamily="66" charset="0"/>
                <a:cs typeface="Arial" pitchFamily="34" charset="0"/>
              </a:rPr>
              <a:t>:</a:t>
            </a:r>
          </a:p>
          <a:p>
            <a:pPr marL="457200" indent="-457200" algn="l">
              <a:buAutoNum type="arabicPeriod"/>
            </a:pPr>
            <a:r>
              <a:rPr lang="en-US" sz="2400" dirty="0" smtClean="0">
                <a:latin typeface="Comic Sans MS" pitchFamily="66" charset="0"/>
                <a:cs typeface="Arial" pitchFamily="34" charset="0"/>
              </a:rPr>
              <a:t>Solar neutrino deficit and neutrino oscillations</a:t>
            </a:r>
          </a:p>
          <a:p>
            <a:pPr marL="457200" indent="-457200" algn="l">
              <a:buAutoNum type="arabicPeriod"/>
            </a:pPr>
            <a:r>
              <a:rPr lang="en-US" sz="2400" dirty="0" smtClean="0">
                <a:latin typeface="Comic Sans MS" pitchFamily="66" charset="0"/>
                <a:cs typeface="Arial" pitchFamily="34" charset="0"/>
              </a:rPr>
              <a:t>Giant </a:t>
            </a:r>
            <a:r>
              <a:rPr lang="en-US" sz="2400" dirty="0" err="1" smtClean="0">
                <a:latin typeface="Comic Sans MS" pitchFamily="66" charset="0"/>
                <a:cs typeface="Arial" pitchFamily="34" charset="0"/>
              </a:rPr>
              <a:t>Lar</a:t>
            </a:r>
            <a:r>
              <a:rPr lang="en-US" sz="2400" dirty="0" smtClean="0">
                <a:latin typeface="Comic Sans MS" pitchFamily="66" charset="0"/>
                <a:cs typeface="Arial" pitchFamily="34" charset="0"/>
              </a:rPr>
              <a:t> facility plans (and dreams!)</a:t>
            </a:r>
          </a:p>
          <a:p>
            <a:pPr marL="457200" indent="-457200" algn="l">
              <a:buAutoNum type="arabicPeriod"/>
            </a:pPr>
            <a:r>
              <a:rPr lang="en-US" sz="2400" dirty="0" smtClean="0">
                <a:solidFill>
                  <a:schemeClr val="bg1">
                    <a:lumMod val="50000"/>
                  </a:schemeClr>
                </a:solidFill>
                <a:latin typeface="Comic Sans MS" pitchFamily="66" charset="0"/>
                <a:cs typeface="Arial" pitchFamily="34" charset="0"/>
              </a:rPr>
              <a:t>TPC and signal formation</a:t>
            </a:r>
          </a:p>
          <a:p>
            <a:pPr marL="457200" indent="-457200" algn="l">
              <a:buAutoNum type="arabicPeriod"/>
            </a:pPr>
            <a:r>
              <a:rPr lang="en-US" sz="2400" dirty="0" smtClean="0">
                <a:latin typeface="Comic Sans MS" pitchFamily="66" charset="0"/>
                <a:cs typeface="Arial" pitchFamily="34" charset="0"/>
              </a:rPr>
              <a:t>Giant TPCs  readout challenge and essential block diagram</a:t>
            </a:r>
          </a:p>
          <a:p>
            <a:pPr marL="457200" indent="-457200" algn="l">
              <a:buAutoNum type="arabicPeriod"/>
            </a:pPr>
            <a:r>
              <a:rPr lang="en-US" sz="2400" dirty="0" smtClean="0">
                <a:latin typeface="Comic Sans MS" pitchFamily="66" charset="0"/>
                <a:cs typeface="Arial" pitchFamily="34" charset="0"/>
              </a:rPr>
              <a:t>CMOS properties vs temperature</a:t>
            </a:r>
          </a:p>
          <a:p>
            <a:pPr marL="457200" indent="-457200" algn="l">
              <a:buAutoNum type="arabicPeriod"/>
            </a:pPr>
            <a:r>
              <a:rPr lang="en-US" sz="2400" b="1" dirty="0" smtClean="0">
                <a:solidFill>
                  <a:srgbClr val="002060"/>
                </a:solidFill>
                <a:latin typeface="Comic Sans MS" pitchFamily="66" charset="0"/>
                <a:cs typeface="Arial" pitchFamily="34" charset="0"/>
              </a:rPr>
              <a:t>CMOS lifetime and electronics reliability</a:t>
            </a:r>
          </a:p>
          <a:p>
            <a:pPr marL="457200" indent="-457200" algn="l">
              <a:buAutoNum type="arabicPeriod"/>
            </a:pPr>
            <a:r>
              <a:rPr lang="en-US" sz="2400" dirty="0" smtClean="0">
                <a:latin typeface="Comic Sans MS" pitchFamily="66" charset="0"/>
                <a:cs typeface="Arial" pitchFamily="34" charset="0"/>
              </a:rPr>
              <a:t>ASIC design </a:t>
            </a:r>
          </a:p>
          <a:p>
            <a:pPr marL="457200" indent="-457200" algn="l">
              <a:buAutoNum type="arabicPeriod"/>
            </a:pPr>
            <a:r>
              <a:rPr lang="en-US" sz="2400" dirty="0" smtClean="0">
                <a:latin typeface="Comic Sans MS" pitchFamily="66" charset="0"/>
                <a:cs typeface="Arial" pitchFamily="34" charset="0"/>
              </a:rPr>
              <a:t>ASIC results</a:t>
            </a:r>
          </a:p>
          <a:p>
            <a:pPr marL="457200" indent="-457200" algn="l">
              <a:buAutoNum type="arabicPeriod"/>
            </a:pPr>
            <a:r>
              <a:rPr lang="en-US" sz="2400" dirty="0" smtClean="0">
                <a:latin typeface="Comic Sans MS" pitchFamily="66" charset="0"/>
                <a:cs typeface="Arial" pitchFamily="34" charset="0"/>
              </a:rPr>
              <a:t>Summary and future developments</a:t>
            </a:r>
          </a:p>
          <a:p>
            <a:pPr marL="457200" indent="-457200" algn="l">
              <a:buAutoNum type="arabicPeriod"/>
            </a:pPr>
            <a:endParaRPr lang="en-US" sz="2400" dirty="0">
              <a:latin typeface="Comic Sans MS" pitchFamily="66" charset="0"/>
              <a:cs typeface="Arial" pitchFamily="34" charset="0"/>
            </a:endParaRPr>
          </a:p>
        </p:txBody>
      </p:sp>
      <p:sp>
        <p:nvSpPr>
          <p:cNvPr id="5" name="Slide Number Placeholder 4"/>
          <p:cNvSpPr>
            <a:spLocks noGrp="1"/>
          </p:cNvSpPr>
          <p:nvPr>
            <p:ph type="sldNum" sz="quarter" idx="12"/>
          </p:nvPr>
        </p:nvSpPr>
        <p:spPr/>
        <p:txBody>
          <a:bodyPr/>
          <a:lstStyle/>
          <a:p>
            <a:fld id="{F8297249-7604-4A25-B8A8-DF2A595F9F3D}" type="slidenum">
              <a:rPr lang="en-US" smtClean="0">
                <a:solidFill>
                  <a:prstClr val="black">
                    <a:tint val="75000"/>
                  </a:prstClr>
                </a:solidFill>
              </a:rPr>
              <a:pPr/>
              <a:t>32</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lifetime Id vs Ib Id_092211.jpg"/>
          <p:cNvPicPr>
            <a:picLocks noChangeAspect="1"/>
          </p:cNvPicPr>
          <p:nvPr/>
        </p:nvPicPr>
        <p:blipFill>
          <a:blip r:embed="rId3" cstate="print"/>
          <a:stretch>
            <a:fillRect/>
          </a:stretch>
        </p:blipFill>
        <p:spPr>
          <a:xfrm>
            <a:off x="4038599" y="2942254"/>
            <a:ext cx="5105401" cy="3915746"/>
          </a:xfrm>
          <a:prstGeom prst="rect">
            <a:avLst/>
          </a:prstGeom>
        </p:spPr>
      </p:pic>
      <p:sp>
        <p:nvSpPr>
          <p:cNvPr id="3" name="Subtitle 2"/>
          <p:cNvSpPr>
            <a:spLocks noGrp="1"/>
          </p:cNvSpPr>
          <p:nvPr>
            <p:ph type="subTitle" idx="1"/>
          </p:nvPr>
        </p:nvSpPr>
        <p:spPr>
          <a:xfrm>
            <a:off x="152400" y="533400"/>
            <a:ext cx="4495800" cy="6096000"/>
          </a:xfrm>
        </p:spPr>
        <p:txBody>
          <a:bodyPr>
            <a:noAutofit/>
          </a:bodyPr>
          <a:lstStyle/>
          <a:p>
            <a:pPr algn="l"/>
            <a:r>
              <a:rPr lang="en-US" sz="1600" b="1" i="1" dirty="0" smtClean="0">
                <a:solidFill>
                  <a:srgbClr val="C00000"/>
                </a:solidFill>
                <a:latin typeface="Arial" pitchFamily="34" charset="0"/>
                <a:cs typeface="Arial" pitchFamily="34" charset="0"/>
              </a:rPr>
              <a:t>Chemistry slows down at 89K. </a:t>
            </a:r>
          </a:p>
          <a:p>
            <a:pPr algn="l"/>
            <a:r>
              <a:rPr lang="en-US" sz="1600" b="1" i="1" u="sng" dirty="0" smtClean="0">
                <a:solidFill>
                  <a:srgbClr val="C00000"/>
                </a:solidFill>
                <a:latin typeface="Arial" pitchFamily="34" charset="0"/>
                <a:cs typeface="Arial" pitchFamily="34" charset="0"/>
              </a:rPr>
              <a:t>What is left of aging processes?</a:t>
            </a:r>
          </a:p>
          <a:p>
            <a:pPr algn="l">
              <a:buFont typeface="Arial" pitchFamily="34" charset="0"/>
              <a:buChar char="•"/>
            </a:pPr>
            <a:r>
              <a:rPr lang="en-US" sz="1600" b="1" i="1" dirty="0" smtClean="0">
                <a:solidFill>
                  <a:srgbClr val="C00000"/>
                </a:solidFill>
                <a:latin typeface="Arial" pitchFamily="34" charset="0"/>
                <a:cs typeface="Arial" pitchFamily="34" charset="0"/>
              </a:rPr>
              <a:t>Impact ionization .</a:t>
            </a:r>
            <a:r>
              <a:rPr lang="en-US" sz="1600" dirty="0" smtClean="0">
                <a:solidFill>
                  <a:schemeClr val="tx1"/>
                </a:solidFill>
                <a:latin typeface="Arial" pitchFamily="34" charset="0"/>
                <a:cs typeface="Arial" pitchFamily="34" charset="0"/>
              </a:rPr>
              <a:t> Creation of </a:t>
            </a:r>
            <a:r>
              <a:rPr lang="en-US" sz="1600" i="1" dirty="0" smtClean="0">
                <a:solidFill>
                  <a:srgbClr val="C00000"/>
                </a:solidFill>
                <a:latin typeface="Arial" pitchFamily="34" charset="0"/>
                <a:cs typeface="Arial" pitchFamily="34" charset="0"/>
              </a:rPr>
              <a:t>interface states </a:t>
            </a:r>
            <a:r>
              <a:rPr lang="en-US" sz="1600" dirty="0" smtClean="0">
                <a:solidFill>
                  <a:schemeClr val="tx1"/>
                </a:solidFill>
                <a:latin typeface="Arial" pitchFamily="34" charset="0"/>
                <a:cs typeface="Arial" pitchFamily="34" charset="0"/>
              </a:rPr>
              <a:t>by (</a:t>
            </a:r>
            <a:r>
              <a:rPr lang="en-US" sz="1600" i="1" dirty="0" smtClean="0">
                <a:solidFill>
                  <a:schemeClr val="tx1"/>
                </a:solidFill>
                <a:latin typeface="Arial" pitchFamily="34" charset="0"/>
                <a:cs typeface="Arial" pitchFamily="34" charset="0"/>
              </a:rPr>
              <a:t>some</a:t>
            </a:r>
            <a:r>
              <a:rPr lang="en-US" sz="1600" dirty="0" smtClean="0">
                <a:solidFill>
                  <a:schemeClr val="tx1"/>
                </a:solidFill>
                <a:latin typeface="Arial" pitchFamily="34" charset="0"/>
                <a:cs typeface="Arial" pitchFamily="34" charset="0"/>
              </a:rPr>
              <a:t>) hot electrons causes a decrease in mobility, transconductance (gain),  </a:t>
            </a:r>
            <a:r>
              <a:rPr lang="en-US" sz="1600" b="1" i="1" dirty="0" smtClean="0">
                <a:solidFill>
                  <a:schemeClr val="tx1"/>
                </a:solidFill>
                <a:latin typeface="Arial" pitchFamily="34" charset="0"/>
                <a:cs typeface="Arial" pitchFamily="34" charset="0"/>
              </a:rPr>
              <a:t>f</a:t>
            </a:r>
            <a:r>
              <a:rPr lang="en-US" sz="1600" b="1" i="1" baseline="-25000" dirty="0" smtClean="0">
                <a:solidFill>
                  <a:schemeClr val="tx1"/>
                </a:solidFill>
                <a:latin typeface="Arial" pitchFamily="34" charset="0"/>
                <a:cs typeface="Arial" pitchFamily="34" charset="0"/>
              </a:rPr>
              <a:t>t</a:t>
            </a:r>
            <a:r>
              <a:rPr lang="en-US" sz="1600" baseline="-25000" dirty="0" smtClean="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  and a threshold shift. </a:t>
            </a:r>
          </a:p>
          <a:p>
            <a:pPr algn="l">
              <a:buFont typeface="Arial" pitchFamily="34" charset="0"/>
              <a:buChar char="•"/>
            </a:pPr>
            <a:r>
              <a:rPr lang="en-US" sz="1600" dirty="0" smtClean="0">
                <a:solidFill>
                  <a:schemeClr val="tx1"/>
                </a:solidFill>
                <a:latin typeface="Arial" pitchFamily="34" charset="0"/>
                <a:cs typeface="Arial" pitchFamily="34" charset="0"/>
              </a:rPr>
              <a:t> This limits the effective </a:t>
            </a:r>
            <a:r>
              <a:rPr lang="en-US" sz="1600" b="1" i="1" dirty="0" smtClean="0">
                <a:solidFill>
                  <a:srgbClr val="C00000"/>
                </a:solidFill>
                <a:latin typeface="Arial" pitchFamily="34" charset="0"/>
                <a:cs typeface="Arial" pitchFamily="34" charset="0"/>
              </a:rPr>
              <a:t>lifetime</a:t>
            </a:r>
            <a:r>
              <a:rPr lang="en-US" sz="1600" dirty="0" smtClean="0">
                <a:solidFill>
                  <a:schemeClr val="tx1"/>
                </a:solidFill>
                <a:latin typeface="Arial" pitchFamily="34" charset="0"/>
                <a:cs typeface="Arial" pitchFamily="34" charset="0"/>
              </a:rPr>
              <a:t> of the device at any temperature   (defined in industry as </a:t>
            </a:r>
            <a:r>
              <a:rPr lang="en-US" sz="1600" i="1" dirty="0" smtClean="0">
                <a:solidFill>
                  <a:srgbClr val="C00000"/>
                </a:solidFill>
                <a:latin typeface="Arial" pitchFamily="34" charset="0"/>
                <a:cs typeface="Arial" pitchFamily="34" charset="0"/>
              </a:rPr>
              <a:t>10% decrease in transconductance  </a:t>
            </a:r>
            <a:r>
              <a:rPr lang="en-US" sz="1600" b="1" i="1" dirty="0" smtClean="0">
                <a:solidFill>
                  <a:srgbClr val="C00000"/>
                </a:solidFill>
                <a:latin typeface="Arial" pitchFamily="34" charset="0"/>
                <a:cs typeface="Arial" pitchFamily="34" charset="0"/>
              </a:rPr>
              <a:t>g</a:t>
            </a:r>
            <a:r>
              <a:rPr lang="en-US" sz="1600" b="1" i="1" baseline="-25000" dirty="0" smtClean="0">
                <a:solidFill>
                  <a:srgbClr val="C00000"/>
                </a:solidFill>
                <a:latin typeface="Arial" pitchFamily="34" charset="0"/>
                <a:cs typeface="Arial" pitchFamily="34" charset="0"/>
              </a:rPr>
              <a:t>m</a:t>
            </a:r>
            <a:r>
              <a:rPr lang="en-US" sz="1600" dirty="0" smtClean="0">
                <a:solidFill>
                  <a:schemeClr val="tx1"/>
                </a:solidFill>
                <a:latin typeface="Arial" pitchFamily="34" charset="0"/>
                <a:cs typeface="Arial" pitchFamily="34" charset="0"/>
              </a:rPr>
              <a:t>). </a:t>
            </a:r>
          </a:p>
          <a:p>
            <a:pPr algn="l">
              <a:buFont typeface="Arial" pitchFamily="34" charset="0"/>
              <a:buChar char="•"/>
            </a:pPr>
            <a:endParaRPr lang="en-US" sz="1600" i="1" u="sng" dirty="0" smtClean="0">
              <a:solidFill>
                <a:srgbClr val="C00000"/>
              </a:solidFill>
              <a:latin typeface="Arial" pitchFamily="34" charset="0"/>
              <a:cs typeface="Arial" pitchFamily="34" charset="0"/>
            </a:endParaRPr>
          </a:p>
          <a:p>
            <a:pPr algn="l">
              <a:buFont typeface="Arial" pitchFamily="34" charset="0"/>
              <a:buChar char="•"/>
            </a:pPr>
            <a:r>
              <a:rPr lang="en-US" sz="1600" b="1" i="1" u="sng" dirty="0" smtClean="0">
                <a:solidFill>
                  <a:srgbClr val="C00000"/>
                </a:solidFill>
                <a:latin typeface="Arial" pitchFamily="34" charset="0"/>
                <a:cs typeface="Arial" pitchFamily="34" charset="0"/>
              </a:rPr>
              <a:t>Accelerated</a:t>
            </a:r>
            <a:r>
              <a:rPr lang="en-US" sz="1600" b="1" u="sng" dirty="0" smtClean="0">
                <a:solidFill>
                  <a:schemeClr val="tx1"/>
                </a:solidFill>
                <a:latin typeface="Arial" pitchFamily="34" charset="0"/>
                <a:cs typeface="Arial" pitchFamily="34" charset="0"/>
              </a:rPr>
              <a:t> </a:t>
            </a:r>
            <a:r>
              <a:rPr lang="en-US" sz="1600" b="1" i="1" u="sng" dirty="0" smtClean="0">
                <a:solidFill>
                  <a:srgbClr val="C00000"/>
                </a:solidFill>
                <a:latin typeface="Arial" pitchFamily="34" charset="0"/>
                <a:cs typeface="Arial" pitchFamily="34" charset="0"/>
              </a:rPr>
              <a:t>lifetime testing </a:t>
            </a:r>
            <a:r>
              <a:rPr lang="en-US" sz="1600" dirty="0" smtClean="0">
                <a:solidFill>
                  <a:schemeClr val="tx1"/>
                </a:solidFill>
                <a:latin typeface="Arial" pitchFamily="34" charset="0"/>
                <a:cs typeface="Arial" pitchFamily="34" charset="0"/>
              </a:rPr>
              <a:t>is performed  by stressing the device, at increased drain-source voltages and by measuring the </a:t>
            </a:r>
            <a:r>
              <a:rPr lang="en-US" sz="1600" b="1" i="1" dirty="0" smtClean="0">
                <a:solidFill>
                  <a:srgbClr val="C00000"/>
                </a:solidFill>
                <a:latin typeface="Arial" pitchFamily="34" charset="0"/>
                <a:cs typeface="Arial" pitchFamily="34" charset="0"/>
              </a:rPr>
              <a:t>substrate current </a:t>
            </a:r>
            <a:r>
              <a:rPr lang="en-US" sz="1600" dirty="0" smtClean="0">
                <a:solidFill>
                  <a:schemeClr val="tx1"/>
                </a:solidFill>
                <a:latin typeface="Arial" pitchFamily="34" charset="0"/>
                <a:cs typeface="Arial" pitchFamily="34" charset="0"/>
              </a:rPr>
              <a:t>(</a:t>
            </a:r>
            <a:r>
              <a:rPr lang="en-US" sz="1600" i="1" dirty="0" smtClean="0">
                <a:solidFill>
                  <a:schemeClr val="tx1"/>
                </a:solidFill>
                <a:latin typeface="Arial" pitchFamily="34" charset="0"/>
                <a:cs typeface="Arial" pitchFamily="34" charset="0"/>
              </a:rPr>
              <a:t>a very sensitive </a:t>
            </a:r>
            <a:r>
              <a:rPr lang="en-US" sz="1600" i="1" dirty="0" smtClean="0">
                <a:solidFill>
                  <a:schemeClr val="tx1"/>
                </a:solidFill>
                <a:latin typeface="Arial" pitchFamily="34" charset="0"/>
                <a:cs typeface="Arial" pitchFamily="34" charset="0"/>
              </a:rPr>
              <a:t> </a:t>
            </a:r>
            <a:r>
              <a:rPr lang="en-US" sz="1600" i="1" dirty="0" smtClean="0">
                <a:solidFill>
                  <a:schemeClr val="tx1"/>
                </a:solidFill>
                <a:latin typeface="Arial" pitchFamily="34" charset="0"/>
                <a:cs typeface="Arial" pitchFamily="34" charset="0"/>
              </a:rPr>
              <a:t>quantitative indicator</a:t>
            </a:r>
            <a:r>
              <a:rPr lang="en-US" sz="1600" dirty="0" smtClean="0">
                <a:solidFill>
                  <a:schemeClr val="tx1"/>
                </a:solidFill>
                <a:latin typeface="Arial" pitchFamily="34" charset="0"/>
                <a:cs typeface="Arial" pitchFamily="34" charset="0"/>
              </a:rPr>
              <a:t>) .</a:t>
            </a:r>
          </a:p>
          <a:p>
            <a:pPr algn="l"/>
            <a:endParaRPr lang="en-US" sz="1600" i="1" dirty="0" smtClean="0">
              <a:solidFill>
                <a:srgbClr val="C00000"/>
              </a:solidFill>
              <a:latin typeface="Arial" pitchFamily="34" charset="0"/>
              <a:cs typeface="Arial" pitchFamily="34" charset="0"/>
            </a:endParaRPr>
          </a:p>
          <a:p>
            <a:pPr algn="l"/>
            <a:r>
              <a:rPr lang="en-US" sz="1600" dirty="0" smtClean="0">
                <a:solidFill>
                  <a:srgbClr val="C00000"/>
                </a:solidFill>
                <a:latin typeface="Arial" pitchFamily="34" charset="0"/>
                <a:cs typeface="Arial" pitchFamily="34" charset="0"/>
              </a:rPr>
              <a:t> </a:t>
            </a:r>
          </a:p>
          <a:p>
            <a:pPr algn="l"/>
            <a:r>
              <a:rPr lang="en-US" sz="1600" dirty="0" smtClean="0">
                <a:solidFill>
                  <a:schemeClr val="tx1"/>
                </a:solidFill>
                <a:latin typeface="Arial" pitchFamily="34" charset="0"/>
                <a:cs typeface="Arial" pitchFamily="34" charset="0"/>
              </a:rPr>
              <a:t> </a:t>
            </a:r>
            <a:endParaRPr lang="en-US" sz="1600" dirty="0">
              <a:solidFill>
                <a:schemeClr val="tx1"/>
              </a:solidFill>
              <a:latin typeface="Arial" pitchFamily="34" charset="0"/>
              <a:cs typeface="Arial" pitchFamily="34" charset="0"/>
            </a:endParaRPr>
          </a:p>
        </p:txBody>
      </p:sp>
      <p:pic>
        <p:nvPicPr>
          <p:cNvPr id="6" name="Picture 5"/>
          <p:cNvPicPr/>
          <p:nvPr/>
        </p:nvPicPr>
        <p:blipFill>
          <a:blip r:embed="rId4" cstate="print"/>
          <a:srcRect/>
          <a:stretch>
            <a:fillRect/>
          </a:stretch>
        </p:blipFill>
        <p:spPr bwMode="auto">
          <a:xfrm>
            <a:off x="4876800" y="381000"/>
            <a:ext cx="3581400" cy="2743200"/>
          </a:xfrm>
          <a:prstGeom prst="rect">
            <a:avLst/>
          </a:prstGeom>
          <a:noFill/>
          <a:ln w="9525">
            <a:noFill/>
            <a:miter lim="800000"/>
            <a:headEnd/>
            <a:tailEnd/>
          </a:ln>
        </p:spPr>
      </p:pic>
      <p:sp>
        <p:nvSpPr>
          <p:cNvPr id="2" name="Title 1"/>
          <p:cNvSpPr>
            <a:spLocks noGrp="1"/>
          </p:cNvSpPr>
          <p:nvPr>
            <p:ph type="ctrTitle"/>
          </p:nvPr>
        </p:nvSpPr>
        <p:spPr>
          <a:xfrm>
            <a:off x="609600" y="152400"/>
            <a:ext cx="7772400" cy="457200"/>
          </a:xfrm>
        </p:spPr>
        <p:txBody>
          <a:bodyPr>
            <a:noAutofit/>
          </a:bodyPr>
          <a:lstStyle/>
          <a:p>
            <a:r>
              <a:rPr lang="en-US" sz="2800" b="1" dirty="0" smtClean="0"/>
              <a:t>Impact Ionization and CMOS </a:t>
            </a:r>
            <a:r>
              <a:rPr lang="en-US" sz="2800" b="1" i="1" dirty="0" smtClean="0">
                <a:solidFill>
                  <a:srgbClr val="C00000"/>
                </a:solidFill>
              </a:rPr>
              <a:t>Lifetime</a:t>
            </a:r>
            <a:endParaRPr lang="en-US" sz="2800" b="1" i="1" dirty="0">
              <a:solidFill>
                <a:srgbClr val="C00000"/>
              </a:solidFill>
            </a:endParaRPr>
          </a:p>
        </p:txBody>
      </p:sp>
      <p:cxnSp>
        <p:nvCxnSpPr>
          <p:cNvPr id="8" name="Straight Arrow Connector 7"/>
          <p:cNvCxnSpPr/>
          <p:nvPr/>
        </p:nvCxnSpPr>
        <p:spPr>
          <a:xfrm>
            <a:off x="4114800" y="1295400"/>
            <a:ext cx="2971800" cy="38100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4038600" y="2819400"/>
            <a:ext cx="1219200" cy="9906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aphicFrame>
        <p:nvGraphicFramePr>
          <p:cNvPr id="21" name="Object 20"/>
          <p:cNvGraphicFramePr>
            <a:graphicFrameLocks noChangeAspect="1"/>
          </p:cNvGraphicFramePr>
          <p:nvPr/>
        </p:nvGraphicFramePr>
        <p:xfrm>
          <a:off x="762000" y="4343400"/>
          <a:ext cx="2667000" cy="914400"/>
        </p:xfrm>
        <a:graphic>
          <a:graphicData uri="http://schemas.openxmlformats.org/presentationml/2006/ole">
            <p:oleObj spid="_x0000_s111617" name="Equation" r:id="rId5" imgW="1333440" imgH="457200" progId="Equation.DSMT4">
              <p:embed/>
            </p:oleObj>
          </a:graphicData>
        </a:graphic>
      </p:graphicFrame>
      <p:graphicFrame>
        <p:nvGraphicFramePr>
          <p:cNvPr id="22" name="Object 21"/>
          <p:cNvGraphicFramePr>
            <a:graphicFrameLocks noChangeAspect="1"/>
          </p:cNvGraphicFramePr>
          <p:nvPr/>
        </p:nvGraphicFramePr>
        <p:xfrm>
          <a:off x="609600" y="5334000"/>
          <a:ext cx="3046413" cy="974725"/>
        </p:xfrm>
        <a:graphic>
          <a:graphicData uri="http://schemas.openxmlformats.org/presentationml/2006/ole">
            <p:oleObj spid="_x0000_s111618" name="Equation" r:id="rId6" imgW="1904760" imgH="609480" progId="Equation.DSMT4">
              <p:embed/>
            </p:oleObj>
          </a:graphicData>
        </a:graphic>
      </p:graphicFrame>
      <p:sp>
        <p:nvSpPr>
          <p:cNvPr id="24" name="Rectangle 23"/>
          <p:cNvSpPr/>
          <p:nvPr/>
        </p:nvSpPr>
        <p:spPr>
          <a:xfrm>
            <a:off x="6629400" y="3962400"/>
            <a:ext cx="16764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553200" y="3657600"/>
            <a:ext cx="1676400" cy="369332"/>
          </a:xfrm>
          <a:prstGeom prst="rect">
            <a:avLst/>
          </a:prstGeom>
          <a:noFill/>
        </p:spPr>
        <p:txBody>
          <a:bodyPr wrap="square" rtlCol="0">
            <a:spAutoFit/>
          </a:bodyPr>
          <a:lstStyle/>
          <a:p>
            <a:r>
              <a:rPr lang="en-US" b="1" i="1" dirty="0" smtClean="0">
                <a:solidFill>
                  <a:srgbClr val="C00000"/>
                </a:solidFill>
                <a:latin typeface="Comic Sans MS" pitchFamily="66" charset="0"/>
              </a:rPr>
              <a:t>“Stress plot”</a:t>
            </a:r>
            <a:endParaRPr lang="en-US" b="1" i="1" dirty="0">
              <a:solidFill>
                <a:srgbClr val="C00000"/>
              </a:solidFill>
              <a:latin typeface="Comic Sans MS" pitchFamily="66" charset="0"/>
            </a:endParaRPr>
          </a:p>
        </p:txBody>
      </p:sp>
      <p:cxnSp>
        <p:nvCxnSpPr>
          <p:cNvPr id="14" name="Straight Connector 13"/>
          <p:cNvCxnSpPr/>
          <p:nvPr/>
        </p:nvCxnSpPr>
        <p:spPr>
          <a:xfrm rot="16200000" flipV="1">
            <a:off x="4381500" y="4000500"/>
            <a:ext cx="2819400" cy="167640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7" name="Slide Number Placeholder 16"/>
          <p:cNvSpPr>
            <a:spLocks noGrp="1"/>
          </p:cNvSpPr>
          <p:nvPr>
            <p:ph type="sldNum" sz="quarter" idx="12"/>
          </p:nvPr>
        </p:nvSpPr>
        <p:spPr/>
        <p:txBody>
          <a:bodyPr/>
          <a:lstStyle/>
          <a:p>
            <a:fld id="{F8297249-7604-4A25-B8A8-DF2A595F9F3D}" type="slidenum">
              <a:rPr lang="en-US" smtClean="0">
                <a:solidFill>
                  <a:prstClr val="black">
                    <a:tint val="75000"/>
                  </a:prstClr>
                </a:solidFill>
              </a:rPr>
              <a:pPr/>
              <a:t>33</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3" cstate="print"/>
          <a:srcRect/>
          <a:stretch>
            <a:fillRect/>
          </a:stretch>
        </p:blipFill>
        <p:spPr bwMode="auto">
          <a:xfrm>
            <a:off x="457200" y="1729970"/>
            <a:ext cx="7010400" cy="5128030"/>
          </a:xfrm>
          <a:prstGeom prst="rect">
            <a:avLst/>
          </a:prstGeom>
          <a:noFill/>
          <a:ln w="9525">
            <a:noFill/>
            <a:miter lim="800000"/>
            <a:headEnd/>
            <a:tailEnd/>
          </a:ln>
        </p:spPr>
      </p:pic>
      <p:graphicFrame>
        <p:nvGraphicFramePr>
          <p:cNvPr id="150530" name="Object 2"/>
          <p:cNvGraphicFramePr>
            <a:graphicFrameLocks noChangeAspect="1"/>
          </p:cNvGraphicFramePr>
          <p:nvPr/>
        </p:nvGraphicFramePr>
        <p:xfrm>
          <a:off x="2806700" y="990600"/>
          <a:ext cx="2667000" cy="914400"/>
        </p:xfrm>
        <a:graphic>
          <a:graphicData uri="http://schemas.openxmlformats.org/presentationml/2006/ole">
            <p:oleObj spid="_x0000_s150530" name="Equation" r:id="rId4" imgW="1333440" imgH="457200" progId="Equation.DSMT4">
              <p:embed/>
            </p:oleObj>
          </a:graphicData>
        </a:graphic>
      </p:graphicFrame>
      <p:sp>
        <p:nvSpPr>
          <p:cNvPr id="5" name="TextBox 4"/>
          <p:cNvSpPr txBox="1"/>
          <p:nvPr/>
        </p:nvSpPr>
        <p:spPr>
          <a:xfrm>
            <a:off x="381000" y="533400"/>
            <a:ext cx="8077200" cy="461665"/>
          </a:xfrm>
          <a:prstGeom prst="rect">
            <a:avLst/>
          </a:prstGeom>
          <a:noFill/>
        </p:spPr>
        <p:txBody>
          <a:bodyPr wrap="square" rtlCol="0">
            <a:spAutoFit/>
          </a:bodyPr>
          <a:lstStyle/>
          <a:p>
            <a:r>
              <a:rPr lang="en-US" sz="2400" b="1" dirty="0" smtClean="0">
                <a:solidFill>
                  <a:srgbClr val="002060"/>
                </a:solidFill>
              </a:rPr>
              <a:t>J. </a:t>
            </a:r>
            <a:r>
              <a:rPr lang="en-US" sz="2400" b="1" dirty="0" err="1" smtClean="0">
                <a:solidFill>
                  <a:srgbClr val="002060"/>
                </a:solidFill>
              </a:rPr>
              <a:t>Cressler</a:t>
            </a:r>
            <a:r>
              <a:rPr lang="en-US" sz="2400" b="1" dirty="0" smtClean="0">
                <a:solidFill>
                  <a:srgbClr val="002060"/>
                </a:solidFill>
              </a:rPr>
              <a:t>, et </a:t>
            </a:r>
            <a:r>
              <a:rPr lang="en-US" sz="2400" b="1" dirty="0" smtClean="0">
                <a:solidFill>
                  <a:srgbClr val="002060"/>
                </a:solidFill>
              </a:rPr>
              <a:t>al. (Georgia Tech ) measurements confirming:  </a:t>
            </a:r>
            <a:endParaRPr lang="en-US" sz="2400" b="1" dirty="0">
              <a:solidFill>
                <a:srgbClr val="002060"/>
              </a:solidFill>
            </a:endParaRPr>
          </a:p>
        </p:txBody>
      </p:sp>
      <p:graphicFrame>
        <p:nvGraphicFramePr>
          <p:cNvPr id="6" name="Object 5"/>
          <p:cNvGraphicFramePr>
            <a:graphicFrameLocks noChangeAspect="1"/>
          </p:cNvGraphicFramePr>
          <p:nvPr/>
        </p:nvGraphicFramePr>
        <p:xfrm>
          <a:off x="6934200" y="990600"/>
          <a:ext cx="1117600" cy="558800"/>
        </p:xfrm>
        <a:graphic>
          <a:graphicData uri="http://schemas.openxmlformats.org/presentationml/2006/ole">
            <p:oleObj spid="_x0000_s150531" name="Equation" r:id="rId5" imgW="355320" imgH="177480" progId="Equation.DSMT4">
              <p:embed/>
            </p:oleObj>
          </a:graphicData>
        </a:graphic>
      </p:graphicFrame>
      <p:cxnSp>
        <p:nvCxnSpPr>
          <p:cNvPr id="8" name="Straight Connector 7"/>
          <p:cNvCxnSpPr/>
          <p:nvPr/>
        </p:nvCxnSpPr>
        <p:spPr>
          <a:xfrm rot="16200000" flipH="1">
            <a:off x="3695700" y="2628900"/>
            <a:ext cx="3886200" cy="274320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4724400" y="1524000"/>
            <a:ext cx="2743200" cy="1066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992E9E28-AD59-4BBB-8786-01F196210E62}"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9"/>
          <p:cNvGraphicFramePr>
            <a:graphicFrameLocks noChangeAspect="1"/>
          </p:cNvGraphicFramePr>
          <p:nvPr/>
        </p:nvGraphicFramePr>
        <p:xfrm>
          <a:off x="228600" y="606425"/>
          <a:ext cx="8181975" cy="6251575"/>
        </p:xfrm>
        <a:graphic>
          <a:graphicData uri="http://schemas.openxmlformats.org/presentationml/2006/ole">
            <p:oleObj spid="_x0000_s148482" name="Graph" r:id="rId3" imgW="3896280" imgH="2977200" progId="Origin50.Graph">
              <p:embed/>
            </p:oleObj>
          </a:graphicData>
        </a:graphic>
      </p:graphicFrame>
      <p:sp>
        <p:nvSpPr>
          <p:cNvPr id="1028" name="Line 7"/>
          <p:cNvSpPr>
            <a:spLocks noChangeShapeType="1"/>
          </p:cNvSpPr>
          <p:nvPr/>
        </p:nvSpPr>
        <p:spPr bwMode="auto">
          <a:xfrm flipV="1">
            <a:off x="6629400" y="1371600"/>
            <a:ext cx="0" cy="1219200"/>
          </a:xfrm>
          <a:prstGeom prst="line">
            <a:avLst/>
          </a:prstGeom>
          <a:noFill/>
          <a:ln w="9525" cap="rnd">
            <a:solidFill>
              <a:schemeClr val="tx1"/>
            </a:solidFill>
            <a:prstDash val="sysDot"/>
            <a:round/>
            <a:headEnd type="arrow" w="med" len="med"/>
            <a:tailEnd/>
          </a:ln>
        </p:spPr>
        <p:txBody>
          <a:bodyPr/>
          <a:lstStyle/>
          <a:p>
            <a:pPr fontAlgn="base">
              <a:spcBef>
                <a:spcPct val="0"/>
              </a:spcBef>
              <a:spcAft>
                <a:spcPct val="0"/>
              </a:spcAft>
            </a:pPr>
            <a:endParaRPr lang="en-US" smtClean="0">
              <a:solidFill>
                <a:srgbClr val="000000"/>
              </a:solidFill>
            </a:endParaRPr>
          </a:p>
        </p:txBody>
      </p:sp>
      <p:sp>
        <p:nvSpPr>
          <p:cNvPr id="1029" name="Text Box 8"/>
          <p:cNvSpPr txBox="1">
            <a:spLocks noChangeArrowheads="1"/>
          </p:cNvSpPr>
          <p:nvPr/>
        </p:nvSpPr>
        <p:spPr bwMode="auto">
          <a:xfrm>
            <a:off x="6248400" y="2590800"/>
            <a:ext cx="930275" cy="304800"/>
          </a:xfrm>
          <a:prstGeom prst="rect">
            <a:avLst/>
          </a:prstGeom>
          <a:noFill/>
          <a:ln w="9525">
            <a:noFill/>
            <a:miter lim="800000"/>
            <a:headEnd/>
            <a:tailEnd/>
          </a:ln>
        </p:spPr>
        <p:txBody>
          <a:bodyPr wrap="none">
            <a:spAutoFit/>
          </a:bodyPr>
          <a:lstStyle/>
          <a:p>
            <a:pPr fontAlgn="base">
              <a:spcBef>
                <a:spcPct val="0"/>
              </a:spcBef>
              <a:spcAft>
                <a:spcPct val="0"/>
              </a:spcAft>
            </a:pPr>
            <a:r>
              <a:rPr lang="en-US" sz="1400" dirty="0" smtClean="0">
                <a:solidFill>
                  <a:srgbClr val="000000"/>
                </a:solidFill>
              </a:rPr>
              <a:t>V</a:t>
            </a:r>
            <a:r>
              <a:rPr lang="en-US" sz="1400" baseline="-25000" dirty="0" smtClean="0">
                <a:solidFill>
                  <a:srgbClr val="000000"/>
                </a:solidFill>
              </a:rPr>
              <a:t>DS</a:t>
            </a:r>
            <a:r>
              <a:rPr lang="en-US" sz="1400" dirty="0" smtClean="0">
                <a:solidFill>
                  <a:srgbClr val="000000"/>
                </a:solidFill>
              </a:rPr>
              <a:t>=1.6V</a:t>
            </a:r>
          </a:p>
        </p:txBody>
      </p:sp>
      <p:sp>
        <p:nvSpPr>
          <p:cNvPr id="8" name="Rectangle 7"/>
          <p:cNvSpPr/>
          <p:nvPr/>
        </p:nvSpPr>
        <p:spPr>
          <a:xfrm>
            <a:off x="4495800" y="4038600"/>
            <a:ext cx="27432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6019800" y="5791200"/>
            <a:ext cx="2667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4114800" y="3886200"/>
            <a:ext cx="3810000" cy="0"/>
          </a:xfrm>
          <a:prstGeom prst="line">
            <a:avLst/>
          </a:prstGeom>
          <a:ln w="28575">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1524000" y="2895600"/>
            <a:ext cx="4495800" cy="0"/>
          </a:xfrm>
          <a:prstGeom prst="line">
            <a:avLst/>
          </a:prstGeom>
          <a:ln w="19050">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715000" y="1676400"/>
            <a:ext cx="1143000" cy="369332"/>
          </a:xfrm>
          <a:prstGeom prst="rect">
            <a:avLst/>
          </a:prstGeom>
          <a:noFill/>
        </p:spPr>
        <p:txBody>
          <a:bodyPr wrap="square" rtlCol="0">
            <a:spAutoFit/>
          </a:bodyPr>
          <a:lstStyle/>
          <a:p>
            <a:r>
              <a:rPr lang="en-US" dirty="0" smtClean="0"/>
              <a:t>1.8V</a:t>
            </a:r>
            <a:endParaRPr lang="en-US" dirty="0"/>
          </a:p>
        </p:txBody>
      </p:sp>
      <p:sp>
        <p:nvSpPr>
          <p:cNvPr id="20" name="TextBox 19"/>
          <p:cNvSpPr txBox="1"/>
          <p:nvPr/>
        </p:nvSpPr>
        <p:spPr>
          <a:xfrm>
            <a:off x="3505200" y="5105400"/>
            <a:ext cx="2057400" cy="369332"/>
          </a:xfrm>
          <a:prstGeom prst="rect">
            <a:avLst/>
          </a:prstGeom>
          <a:noFill/>
        </p:spPr>
        <p:txBody>
          <a:bodyPr wrap="square" rtlCol="0">
            <a:spAutoFit/>
          </a:bodyPr>
          <a:lstStyle/>
          <a:p>
            <a:r>
              <a:rPr lang="en-US" dirty="0" smtClean="0"/>
              <a:t>3.2, 3.0, 2.8V</a:t>
            </a:r>
            <a:endParaRPr lang="en-US" dirty="0"/>
          </a:p>
        </p:txBody>
      </p:sp>
      <p:cxnSp>
        <p:nvCxnSpPr>
          <p:cNvPr id="22" name="Straight Arrow Connector 21"/>
          <p:cNvCxnSpPr/>
          <p:nvPr/>
        </p:nvCxnSpPr>
        <p:spPr>
          <a:xfrm rot="5400000" flipH="1" flipV="1">
            <a:off x="3619500" y="4991100"/>
            <a:ext cx="228600" cy="1588"/>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6200000" flipV="1">
            <a:off x="3771900" y="4686300"/>
            <a:ext cx="533400" cy="3048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V="1">
            <a:off x="4000500" y="4457700"/>
            <a:ext cx="762000" cy="5334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600200" y="381000"/>
            <a:ext cx="5638800" cy="830997"/>
          </a:xfrm>
          <a:prstGeom prst="rect">
            <a:avLst/>
          </a:prstGeom>
          <a:noFill/>
        </p:spPr>
        <p:txBody>
          <a:bodyPr wrap="square" rtlCol="0">
            <a:spAutoFit/>
          </a:bodyPr>
          <a:lstStyle/>
          <a:p>
            <a:pPr algn="ctr"/>
            <a:r>
              <a:rPr lang="en-US" sz="2400" dirty="0" smtClean="0">
                <a:solidFill>
                  <a:srgbClr val="002060"/>
                </a:solidFill>
              </a:rPr>
              <a:t>NMOS 180nm TSMC lifetime </a:t>
            </a:r>
            <a:r>
              <a:rPr lang="en-US" sz="2400" dirty="0" err="1" smtClean="0">
                <a:solidFill>
                  <a:srgbClr val="002060"/>
                </a:solidFill>
              </a:rPr>
              <a:t>vs</a:t>
            </a:r>
            <a:r>
              <a:rPr lang="en-US" sz="2400" dirty="0" smtClean="0">
                <a:solidFill>
                  <a:srgbClr val="002060"/>
                </a:solidFill>
              </a:rPr>
              <a:t> </a:t>
            </a:r>
            <a:r>
              <a:rPr lang="en-US" sz="2400" dirty="0" err="1" smtClean="0">
                <a:solidFill>
                  <a:srgbClr val="002060"/>
                </a:solidFill>
              </a:rPr>
              <a:t>Vds</a:t>
            </a:r>
            <a:r>
              <a:rPr lang="en-US" sz="2400" dirty="0" smtClean="0">
                <a:solidFill>
                  <a:srgbClr val="002060"/>
                </a:solidFill>
              </a:rPr>
              <a:t> (preliminary)</a:t>
            </a:r>
            <a:endParaRPr lang="en-US" sz="2400" dirty="0">
              <a:solidFill>
                <a:srgbClr val="002060"/>
              </a:solidFill>
            </a:endParaRPr>
          </a:p>
        </p:txBody>
      </p:sp>
      <p:sp>
        <p:nvSpPr>
          <p:cNvPr id="33" name="Slide Number Placeholder 32"/>
          <p:cNvSpPr>
            <a:spLocks noGrp="1"/>
          </p:cNvSpPr>
          <p:nvPr>
            <p:ph type="sldNum" sz="quarter" idx="12"/>
          </p:nvPr>
        </p:nvSpPr>
        <p:spPr/>
        <p:txBody>
          <a:bodyPr/>
          <a:lstStyle/>
          <a:p>
            <a:pPr>
              <a:defRPr/>
            </a:pPr>
            <a:fld id="{D31EC26C-11C4-4038-BE5A-C6642D68B7BF}" type="slidenum">
              <a:rPr lang="en-US" smtClean="0">
                <a:solidFill>
                  <a:srgbClr val="000000"/>
                </a:solidFill>
              </a:rPr>
              <a:pPr>
                <a:defRPr/>
              </a:pPr>
              <a:t>35</a:t>
            </a:fld>
            <a:endParaRPr lang="en-US">
              <a:solidFill>
                <a:srgbClr val="00000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53000" y="3124200"/>
            <a:ext cx="762000" cy="19812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8" name="Rectangle 27"/>
          <p:cNvSpPr/>
          <p:nvPr/>
        </p:nvSpPr>
        <p:spPr>
          <a:xfrm>
            <a:off x="7315200" y="990600"/>
            <a:ext cx="1828800" cy="36576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 name="Rectangle 4"/>
          <p:cNvSpPr/>
          <p:nvPr/>
        </p:nvSpPr>
        <p:spPr>
          <a:xfrm>
            <a:off x="6781800" y="3886200"/>
            <a:ext cx="304800" cy="17526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457200" y="152400"/>
            <a:ext cx="8229600" cy="533400"/>
          </a:xfrm>
        </p:spPr>
        <p:txBody>
          <a:bodyPr>
            <a:normAutofit/>
          </a:bodyPr>
          <a:lstStyle/>
          <a:p>
            <a:r>
              <a:rPr lang="en-US" sz="2800" b="1" dirty="0" smtClean="0">
                <a:latin typeface="Arial" pitchFamily="34" charset="0"/>
                <a:cs typeface="Arial" pitchFamily="34" charset="0"/>
              </a:rPr>
              <a:t>Designing CMOS for low power = long lifetime</a:t>
            </a:r>
            <a:endParaRPr lang="en-US" sz="2800" b="1" dirty="0">
              <a:latin typeface="Arial" pitchFamily="34" charset="0"/>
              <a:cs typeface="Arial" pitchFamily="34" charset="0"/>
            </a:endParaRPr>
          </a:p>
        </p:txBody>
      </p:sp>
      <p:sp>
        <p:nvSpPr>
          <p:cNvPr id="6" name="TextBox 5"/>
          <p:cNvSpPr txBox="1"/>
          <p:nvPr/>
        </p:nvSpPr>
        <p:spPr>
          <a:xfrm>
            <a:off x="609600" y="6019800"/>
            <a:ext cx="4876800" cy="646331"/>
          </a:xfrm>
          <a:prstGeom prst="rect">
            <a:avLst/>
          </a:prstGeom>
          <a:noFill/>
        </p:spPr>
        <p:txBody>
          <a:bodyPr wrap="square" rtlCol="0">
            <a:spAutoFit/>
          </a:bodyPr>
          <a:lstStyle/>
          <a:p>
            <a:r>
              <a:rPr lang="en-US" b="1" u="sng" dirty="0" smtClean="0">
                <a:solidFill>
                  <a:prstClr val="black"/>
                </a:solidFill>
              </a:rPr>
              <a:t>Design region </a:t>
            </a:r>
            <a:r>
              <a:rPr lang="en-US" b="1" u="sng" dirty="0" smtClean="0">
                <a:solidFill>
                  <a:prstClr val="black"/>
                </a:solidFill>
              </a:rPr>
              <a:t>(approx.) for </a:t>
            </a:r>
            <a:r>
              <a:rPr lang="en-US" b="1" u="sng" dirty="0" smtClean="0">
                <a:solidFill>
                  <a:prstClr val="black"/>
                </a:solidFill>
              </a:rPr>
              <a:t>low power and long lifetime at 77K (moderate inversion)  </a:t>
            </a:r>
            <a:endParaRPr lang="en-US" b="1" u="sng" dirty="0">
              <a:solidFill>
                <a:prstClr val="black"/>
              </a:solidFill>
            </a:endParaRPr>
          </a:p>
        </p:txBody>
      </p:sp>
      <p:sp>
        <p:nvSpPr>
          <p:cNvPr id="13" name="TextBox 12"/>
          <p:cNvSpPr txBox="1"/>
          <p:nvPr/>
        </p:nvSpPr>
        <p:spPr>
          <a:xfrm>
            <a:off x="7391400" y="5486400"/>
            <a:ext cx="1219200" cy="923330"/>
          </a:xfrm>
          <a:prstGeom prst="rect">
            <a:avLst/>
          </a:prstGeom>
          <a:noFill/>
        </p:spPr>
        <p:txBody>
          <a:bodyPr wrap="square" rtlCol="0">
            <a:spAutoFit/>
          </a:bodyPr>
          <a:lstStyle/>
          <a:p>
            <a:r>
              <a:rPr lang="en-US" b="1" u="sng" dirty="0" smtClean="0">
                <a:solidFill>
                  <a:srgbClr val="C00000"/>
                </a:solidFill>
              </a:rPr>
              <a:t>Life time testing region</a:t>
            </a:r>
            <a:endParaRPr lang="en-US" b="1" u="sng" dirty="0">
              <a:solidFill>
                <a:srgbClr val="C00000"/>
              </a:solidFill>
            </a:endParaRPr>
          </a:p>
        </p:txBody>
      </p:sp>
      <p:cxnSp>
        <p:nvCxnSpPr>
          <p:cNvPr id="15" name="Straight Arrow Connector 14"/>
          <p:cNvCxnSpPr>
            <a:stCxn id="13" idx="1"/>
            <a:endCxn id="5" idx="2"/>
          </p:cNvCxnSpPr>
          <p:nvPr/>
        </p:nvCxnSpPr>
        <p:spPr>
          <a:xfrm flipH="1" flipV="1">
            <a:off x="6934200" y="5638800"/>
            <a:ext cx="457200" cy="30926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315200" y="990600"/>
            <a:ext cx="1828800" cy="4708981"/>
          </a:xfrm>
          <a:prstGeom prst="rect">
            <a:avLst/>
          </a:prstGeom>
          <a:noFill/>
        </p:spPr>
        <p:txBody>
          <a:bodyPr wrap="square" rtlCol="0">
            <a:spAutoFit/>
          </a:bodyPr>
          <a:lstStyle/>
          <a:p>
            <a:pPr>
              <a:buFont typeface="Arial" pitchFamily="34" charset="0"/>
              <a:buChar char="•"/>
            </a:pPr>
            <a:r>
              <a:rPr lang="en-US" i="1" dirty="0" smtClean="0">
                <a:solidFill>
                  <a:prstClr val="black"/>
                </a:solidFill>
                <a:latin typeface="Arial" pitchFamily="34" charset="0"/>
                <a:cs typeface="Arial" pitchFamily="34" charset="0"/>
              </a:rPr>
              <a:t>Lifetime ≈</a:t>
            </a:r>
            <a:r>
              <a:rPr lang="en-US" dirty="0" smtClean="0">
                <a:solidFill>
                  <a:prstClr val="black"/>
                </a:solidFill>
                <a:latin typeface="Arial" pitchFamily="34" charset="0"/>
                <a:cs typeface="Arial" pitchFamily="34" charset="0"/>
              </a:rPr>
              <a:t> 1/(current  density)</a:t>
            </a:r>
          </a:p>
          <a:p>
            <a:pPr>
              <a:buFont typeface="Arial" pitchFamily="34" charset="0"/>
              <a:buChar char="•"/>
            </a:pPr>
            <a:r>
              <a:rPr lang="en-US" dirty="0" smtClean="0">
                <a:solidFill>
                  <a:prstClr val="black"/>
                </a:solidFill>
                <a:latin typeface="Arial" pitchFamily="34" charset="0"/>
                <a:cs typeface="Arial" pitchFamily="34" charset="0"/>
              </a:rPr>
              <a:t>Additional conservative guidelines:</a:t>
            </a:r>
            <a:endParaRPr lang="en-US" b="1" dirty="0" smtClean="0">
              <a:solidFill>
                <a:prstClr val="black"/>
              </a:solidFill>
              <a:latin typeface="Arial" pitchFamily="34" charset="0"/>
              <a:cs typeface="Arial" pitchFamily="34" charset="0"/>
            </a:endParaRPr>
          </a:p>
          <a:p>
            <a:r>
              <a:rPr lang="en-US" b="1" dirty="0" smtClean="0">
                <a:solidFill>
                  <a:prstClr val="black"/>
                </a:solidFill>
                <a:latin typeface="Arial" pitchFamily="34" charset="0"/>
                <a:cs typeface="Arial" pitchFamily="34" charset="0"/>
              </a:rPr>
              <a:t>V</a:t>
            </a:r>
            <a:r>
              <a:rPr lang="en-US" b="1" baseline="-25000" dirty="0" smtClean="0">
                <a:solidFill>
                  <a:prstClr val="black"/>
                </a:solidFill>
                <a:latin typeface="Arial" pitchFamily="34" charset="0"/>
                <a:cs typeface="Arial" pitchFamily="34" charset="0"/>
              </a:rPr>
              <a:t>DD</a:t>
            </a:r>
            <a:r>
              <a:rPr lang="en-US" b="1" dirty="0" smtClean="0">
                <a:solidFill>
                  <a:prstClr val="black"/>
                </a:solidFill>
                <a:latin typeface="Arial" pitchFamily="34" charset="0"/>
                <a:cs typeface="Arial" pitchFamily="34" charset="0"/>
              </a:rPr>
              <a:t>-10%, </a:t>
            </a:r>
          </a:p>
          <a:p>
            <a:r>
              <a:rPr lang="en-US" b="1" dirty="0" smtClean="0">
                <a:solidFill>
                  <a:prstClr val="black"/>
                </a:solidFill>
                <a:latin typeface="Arial" pitchFamily="34" charset="0"/>
                <a:cs typeface="Arial" pitchFamily="34" charset="0"/>
              </a:rPr>
              <a:t> L&gt;1.5 L</a:t>
            </a:r>
            <a:r>
              <a:rPr lang="en-US" b="1" baseline="-25000" dirty="0" smtClean="0">
                <a:solidFill>
                  <a:prstClr val="black"/>
                </a:solidFill>
                <a:latin typeface="Arial" pitchFamily="34" charset="0"/>
                <a:cs typeface="Arial" pitchFamily="34" charset="0"/>
              </a:rPr>
              <a:t>min        </a:t>
            </a:r>
          </a:p>
          <a:p>
            <a:endParaRPr lang="en-US" b="1" baseline="-25000" dirty="0" smtClean="0">
              <a:solidFill>
                <a:prstClr val="black"/>
              </a:solidFill>
              <a:latin typeface="Arial" pitchFamily="34" charset="0"/>
              <a:cs typeface="Arial" pitchFamily="34" charset="0"/>
            </a:endParaRPr>
          </a:p>
          <a:p>
            <a:pPr>
              <a:buFont typeface="Arial" pitchFamily="34" charset="0"/>
              <a:buChar char="•"/>
            </a:pPr>
            <a:r>
              <a:rPr lang="en-US" i="1" dirty="0" smtClean="0">
                <a:solidFill>
                  <a:prstClr val="black"/>
                </a:solidFill>
                <a:latin typeface="Arial" pitchFamily="34" charset="0"/>
                <a:cs typeface="Arial" pitchFamily="34" charset="0"/>
              </a:rPr>
              <a:t>Digital</a:t>
            </a:r>
            <a:r>
              <a:rPr lang="en-US" b="1" dirty="0" smtClean="0">
                <a:solidFill>
                  <a:prstClr val="black"/>
                </a:solidFill>
                <a:latin typeface="Arial" pitchFamily="34" charset="0"/>
                <a:cs typeface="Arial" pitchFamily="34" charset="0"/>
              </a:rPr>
              <a:t>: + </a:t>
            </a:r>
            <a:r>
              <a:rPr lang="en-US" dirty="0" smtClean="0">
                <a:solidFill>
                  <a:prstClr val="black"/>
                </a:solidFill>
                <a:latin typeface="Arial" pitchFamily="34" charset="0"/>
                <a:cs typeface="Arial" pitchFamily="34" charset="0"/>
              </a:rPr>
              <a:t>clock frequency </a:t>
            </a:r>
            <a:r>
              <a:rPr lang="en-US" b="1" dirty="0" smtClean="0">
                <a:solidFill>
                  <a:prstClr val="black"/>
                </a:solidFill>
                <a:latin typeface="Arial" pitchFamily="34" charset="0"/>
                <a:cs typeface="Arial" pitchFamily="34" charset="0"/>
              </a:rPr>
              <a:t> &lt;&lt;</a:t>
            </a:r>
          </a:p>
          <a:p>
            <a:r>
              <a:rPr lang="en-US" dirty="0" smtClean="0">
                <a:solidFill>
                  <a:prstClr val="black"/>
                </a:solidFill>
                <a:latin typeface="Arial" pitchFamily="34" charset="0"/>
                <a:cs typeface="Arial" pitchFamily="34" charset="0"/>
              </a:rPr>
              <a:t>   ring oscillator frequency </a:t>
            </a:r>
            <a:endParaRPr lang="en-US" b="1" dirty="0" smtClean="0">
              <a:solidFill>
                <a:prstClr val="black"/>
              </a:solidFill>
              <a:latin typeface="Arial" pitchFamily="34" charset="0"/>
              <a:cs typeface="Arial" pitchFamily="34" charset="0"/>
            </a:endParaRPr>
          </a:p>
          <a:p>
            <a:endParaRPr lang="en-US" b="1" baseline="-25000" dirty="0" smtClean="0">
              <a:solidFill>
                <a:prstClr val="black"/>
              </a:solidFill>
              <a:latin typeface="Arial" pitchFamily="34" charset="0"/>
              <a:cs typeface="Arial" pitchFamily="34" charset="0"/>
            </a:endParaRPr>
          </a:p>
          <a:p>
            <a:endParaRPr lang="en-US" b="1" baseline="-25000" dirty="0" smtClean="0">
              <a:solidFill>
                <a:prstClr val="black"/>
              </a:solidFill>
              <a:latin typeface="Arial" pitchFamily="34" charset="0"/>
              <a:cs typeface="Arial" pitchFamily="34" charset="0"/>
            </a:endParaRPr>
          </a:p>
          <a:p>
            <a:endParaRPr lang="en-US" b="1" baseline="-25000" dirty="0" smtClean="0">
              <a:solidFill>
                <a:prstClr val="black"/>
              </a:solidFill>
              <a:latin typeface="Arial" pitchFamily="34" charset="0"/>
              <a:cs typeface="Arial" pitchFamily="34" charset="0"/>
            </a:endParaRPr>
          </a:p>
          <a:p>
            <a:endParaRPr lang="en-US" b="1" dirty="0" smtClean="0">
              <a:solidFill>
                <a:prstClr val="black"/>
              </a:solidFill>
              <a:latin typeface="Arial" pitchFamily="34" charset="0"/>
              <a:cs typeface="Arial" pitchFamily="34" charset="0"/>
            </a:endParaRPr>
          </a:p>
          <a:p>
            <a:endParaRPr lang="en-US" dirty="0">
              <a:solidFill>
                <a:prstClr val="black"/>
              </a:solidFill>
              <a:latin typeface="Arial" pitchFamily="34" charset="0"/>
              <a:cs typeface="Arial" pitchFamily="34" charset="0"/>
            </a:endParaRPr>
          </a:p>
        </p:txBody>
      </p:sp>
      <p:cxnSp>
        <p:nvCxnSpPr>
          <p:cNvPr id="24" name="Straight Arrow Connector 23"/>
          <p:cNvCxnSpPr>
            <a:endCxn id="4" idx="2"/>
          </p:cNvCxnSpPr>
          <p:nvPr/>
        </p:nvCxnSpPr>
        <p:spPr>
          <a:xfrm rot="5400000" flipH="1" flipV="1">
            <a:off x="4648200" y="5410200"/>
            <a:ext cx="990600" cy="3810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3" name="Picture 7"/>
          <p:cNvPicPr>
            <a:picLocks noChangeAspect="1" noChangeArrowheads="1"/>
          </p:cNvPicPr>
          <p:nvPr/>
        </p:nvPicPr>
        <p:blipFill>
          <a:blip r:embed="rId2" cstate="print"/>
          <a:srcRect l="2347" r="9387" b="3071"/>
          <a:stretch>
            <a:fillRect/>
          </a:stretch>
        </p:blipFill>
        <p:spPr bwMode="auto">
          <a:xfrm>
            <a:off x="0" y="152400"/>
            <a:ext cx="7467600" cy="5798610"/>
          </a:xfrm>
          <a:prstGeom prst="rect">
            <a:avLst/>
          </a:prstGeom>
          <a:noFill/>
          <a:ln w="9525">
            <a:noFill/>
            <a:miter lim="800000"/>
            <a:headEnd/>
            <a:tailEnd/>
          </a:ln>
          <a:effectLst/>
        </p:spPr>
      </p:pic>
      <p:sp>
        <p:nvSpPr>
          <p:cNvPr id="17" name="Slide Number Placeholder 16"/>
          <p:cNvSpPr>
            <a:spLocks noGrp="1"/>
          </p:cNvSpPr>
          <p:nvPr>
            <p:ph type="sldNum" sz="quarter" idx="12"/>
          </p:nvPr>
        </p:nvSpPr>
        <p:spPr/>
        <p:txBody>
          <a:bodyPr/>
          <a:lstStyle/>
          <a:p>
            <a:fld id="{F8297249-7604-4A25-B8A8-DF2A595F9F3D}" type="slidenum">
              <a:rPr lang="en-US" smtClean="0">
                <a:solidFill>
                  <a:prstClr val="black">
                    <a:tint val="75000"/>
                  </a:prstClr>
                </a:solidFill>
              </a:rPr>
              <a:pPr/>
              <a:t>36</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914400"/>
            <a:ext cx="7543800" cy="5181600"/>
          </a:xfrm>
        </p:spPr>
        <p:txBody>
          <a:bodyPr>
            <a:noAutofit/>
          </a:bodyPr>
          <a:lstStyle/>
          <a:p>
            <a:pPr algn="l"/>
            <a:r>
              <a:rPr lang="en-US" sz="2400" i="1" dirty="0" smtClean="0">
                <a:latin typeface="Comic Sans MS" pitchFamily="66" charset="0"/>
                <a:cs typeface="Arial" pitchFamily="34" charset="0"/>
              </a:rPr>
              <a:t>Outline</a:t>
            </a:r>
            <a:r>
              <a:rPr lang="en-US" sz="2400" dirty="0" smtClean="0">
                <a:latin typeface="Comic Sans MS" pitchFamily="66" charset="0"/>
                <a:cs typeface="Arial" pitchFamily="34" charset="0"/>
              </a:rPr>
              <a:t>:</a:t>
            </a:r>
          </a:p>
          <a:p>
            <a:pPr marL="457200" indent="-457200" algn="l">
              <a:buAutoNum type="arabicPeriod"/>
            </a:pPr>
            <a:r>
              <a:rPr lang="en-US" sz="2400" dirty="0" smtClean="0">
                <a:latin typeface="Comic Sans MS" pitchFamily="66" charset="0"/>
                <a:cs typeface="Arial" pitchFamily="34" charset="0"/>
              </a:rPr>
              <a:t>Solar neutrino deficit and neutrino oscillations</a:t>
            </a:r>
          </a:p>
          <a:p>
            <a:pPr marL="457200" indent="-457200" algn="l">
              <a:buAutoNum type="arabicPeriod"/>
            </a:pPr>
            <a:r>
              <a:rPr lang="en-US" sz="2400" dirty="0" smtClean="0">
                <a:latin typeface="Comic Sans MS" pitchFamily="66" charset="0"/>
                <a:cs typeface="Arial" pitchFamily="34" charset="0"/>
              </a:rPr>
              <a:t>Giant </a:t>
            </a:r>
            <a:r>
              <a:rPr lang="en-US" sz="2400" dirty="0" err="1" smtClean="0">
                <a:latin typeface="Comic Sans MS" pitchFamily="66" charset="0"/>
                <a:cs typeface="Arial" pitchFamily="34" charset="0"/>
              </a:rPr>
              <a:t>Lar</a:t>
            </a:r>
            <a:r>
              <a:rPr lang="en-US" sz="2400" dirty="0" smtClean="0">
                <a:latin typeface="Comic Sans MS" pitchFamily="66" charset="0"/>
                <a:cs typeface="Arial" pitchFamily="34" charset="0"/>
              </a:rPr>
              <a:t> facility plans (and dreams!)</a:t>
            </a:r>
          </a:p>
          <a:p>
            <a:pPr marL="457200" indent="-457200" algn="l">
              <a:buAutoNum type="arabicPeriod"/>
            </a:pPr>
            <a:r>
              <a:rPr lang="en-US" sz="2400" dirty="0" smtClean="0">
                <a:solidFill>
                  <a:schemeClr val="bg1">
                    <a:lumMod val="50000"/>
                  </a:schemeClr>
                </a:solidFill>
                <a:latin typeface="Comic Sans MS" pitchFamily="66" charset="0"/>
                <a:cs typeface="Arial" pitchFamily="34" charset="0"/>
              </a:rPr>
              <a:t>TPC and signal formation</a:t>
            </a:r>
          </a:p>
          <a:p>
            <a:pPr marL="457200" indent="-457200" algn="l">
              <a:buAutoNum type="arabicPeriod"/>
            </a:pPr>
            <a:r>
              <a:rPr lang="en-US" sz="2400" dirty="0" smtClean="0">
                <a:latin typeface="Comic Sans MS" pitchFamily="66" charset="0"/>
                <a:cs typeface="Arial" pitchFamily="34" charset="0"/>
              </a:rPr>
              <a:t>Giant TPCs  readout challenge and essential block diagram</a:t>
            </a:r>
          </a:p>
          <a:p>
            <a:pPr marL="457200" indent="-457200" algn="l">
              <a:buAutoNum type="arabicPeriod"/>
            </a:pPr>
            <a:r>
              <a:rPr lang="en-US" sz="2400" dirty="0" smtClean="0">
                <a:latin typeface="Comic Sans MS" pitchFamily="66" charset="0"/>
                <a:cs typeface="Arial" pitchFamily="34" charset="0"/>
              </a:rPr>
              <a:t>CMOS properties vs temperature</a:t>
            </a:r>
          </a:p>
          <a:p>
            <a:pPr marL="457200" indent="-457200" algn="l">
              <a:buAutoNum type="arabicPeriod"/>
            </a:pPr>
            <a:r>
              <a:rPr lang="en-US" sz="2400" dirty="0" smtClean="0">
                <a:latin typeface="Comic Sans MS" pitchFamily="66" charset="0"/>
                <a:cs typeface="Arial" pitchFamily="34" charset="0"/>
              </a:rPr>
              <a:t>CMOS lifetime and electronics reliability</a:t>
            </a:r>
          </a:p>
          <a:p>
            <a:pPr marL="457200" indent="-457200" algn="l">
              <a:buAutoNum type="arabicPeriod"/>
            </a:pPr>
            <a:r>
              <a:rPr lang="en-US" sz="2400" b="1" dirty="0" smtClean="0">
                <a:solidFill>
                  <a:srgbClr val="002060"/>
                </a:solidFill>
                <a:latin typeface="Comic Sans MS" pitchFamily="66" charset="0"/>
                <a:cs typeface="Arial" pitchFamily="34" charset="0"/>
              </a:rPr>
              <a:t>ASIC design </a:t>
            </a:r>
          </a:p>
          <a:p>
            <a:pPr marL="457200" indent="-457200" algn="l">
              <a:buAutoNum type="arabicPeriod"/>
            </a:pPr>
            <a:r>
              <a:rPr lang="en-US" sz="2400" dirty="0" smtClean="0">
                <a:latin typeface="Comic Sans MS" pitchFamily="66" charset="0"/>
                <a:cs typeface="Arial" pitchFamily="34" charset="0"/>
              </a:rPr>
              <a:t>ASIC results</a:t>
            </a:r>
          </a:p>
          <a:p>
            <a:pPr marL="457200" indent="-457200" algn="l">
              <a:buAutoNum type="arabicPeriod"/>
            </a:pPr>
            <a:r>
              <a:rPr lang="en-US" sz="2400" dirty="0" smtClean="0">
                <a:latin typeface="Comic Sans MS" pitchFamily="66" charset="0"/>
                <a:cs typeface="Arial" pitchFamily="34" charset="0"/>
              </a:rPr>
              <a:t>Summary and future developments</a:t>
            </a:r>
          </a:p>
          <a:p>
            <a:pPr marL="457200" indent="-457200" algn="l">
              <a:buAutoNum type="arabicPeriod"/>
            </a:pPr>
            <a:endParaRPr lang="en-US" sz="2400" dirty="0">
              <a:latin typeface="Comic Sans MS" pitchFamily="66" charset="0"/>
              <a:cs typeface="Arial" pitchFamily="34" charset="0"/>
            </a:endParaRPr>
          </a:p>
        </p:txBody>
      </p:sp>
      <p:sp>
        <p:nvSpPr>
          <p:cNvPr id="5" name="Slide Number Placeholder 4"/>
          <p:cNvSpPr>
            <a:spLocks noGrp="1"/>
          </p:cNvSpPr>
          <p:nvPr>
            <p:ph type="sldNum" sz="quarter" idx="12"/>
          </p:nvPr>
        </p:nvSpPr>
        <p:spPr/>
        <p:txBody>
          <a:bodyPr/>
          <a:lstStyle/>
          <a:p>
            <a:fld id="{F8297249-7604-4A25-B8A8-DF2A595F9F3D}" type="slidenum">
              <a:rPr lang="en-US" smtClean="0">
                <a:solidFill>
                  <a:prstClr val="black">
                    <a:tint val="75000"/>
                  </a:prstClr>
                </a:solidFill>
              </a:rPr>
              <a:pPr/>
              <a:t>37</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3"/>
          <p:cNvSpPr txBox="1">
            <a:spLocks noChangeArrowheads="1"/>
          </p:cNvSpPr>
          <p:nvPr/>
        </p:nvSpPr>
        <p:spPr bwMode="auto">
          <a:xfrm>
            <a:off x="152400" y="3962400"/>
            <a:ext cx="4091880" cy="2462213"/>
          </a:xfrm>
          <a:prstGeom prst="rect">
            <a:avLst/>
          </a:prstGeom>
          <a:noFill/>
          <a:ln w="9525">
            <a:noFill/>
            <a:miter lim="800000"/>
            <a:headEnd/>
            <a:tailEnd/>
          </a:ln>
        </p:spPr>
        <p:txBody>
          <a:bodyPr wrap="square" lIns="0" tIns="0" rIns="0" bIns="0">
            <a:spAutoFit/>
          </a:bodyPr>
          <a:lstStyle/>
          <a:p>
            <a:pPr>
              <a:buFont typeface="Arial" pitchFamily="34" charset="0"/>
              <a:buChar char="•"/>
            </a:pPr>
            <a:r>
              <a:rPr lang="en-US" sz="1600" dirty="0" smtClean="0">
                <a:solidFill>
                  <a:prstClr val="black"/>
                </a:solidFill>
                <a:latin typeface="Arial" pitchFamily="34" charset="0"/>
                <a:cs typeface="Arial" pitchFamily="34" charset="0"/>
              </a:rPr>
              <a:t> 16 channels</a:t>
            </a:r>
          </a:p>
          <a:p>
            <a:pPr>
              <a:buFont typeface="Arial" pitchFamily="34" charset="0"/>
              <a:buChar char="•"/>
            </a:pPr>
            <a:r>
              <a:rPr lang="en-US" sz="1600" dirty="0" smtClean="0">
                <a:solidFill>
                  <a:prstClr val="black"/>
                </a:solidFill>
                <a:latin typeface="Arial" pitchFamily="34" charset="0"/>
                <a:cs typeface="Arial" pitchFamily="34" charset="0"/>
              </a:rPr>
              <a:t> charge amplifier, high-order anti-aliasing filter</a:t>
            </a:r>
          </a:p>
          <a:p>
            <a:pPr>
              <a:buFont typeface="Arial" pitchFamily="34" charset="0"/>
              <a:buChar char="•"/>
            </a:pPr>
            <a:r>
              <a:rPr lang="en-US" sz="1600" dirty="0" smtClean="0">
                <a:solidFill>
                  <a:prstClr val="black"/>
                </a:solidFill>
                <a:latin typeface="Arial" pitchFamily="34" charset="0"/>
                <a:cs typeface="Arial" pitchFamily="34" charset="0"/>
              </a:rPr>
              <a:t> </a:t>
            </a:r>
            <a:r>
              <a:rPr lang="en-US" sz="1600" dirty="0" smtClean="0">
                <a:solidFill>
                  <a:srgbClr val="C00000"/>
                </a:solidFill>
                <a:latin typeface="Arial" pitchFamily="34" charset="0"/>
                <a:cs typeface="Arial" pitchFamily="34" charset="0"/>
              </a:rPr>
              <a:t>programmable gain</a:t>
            </a:r>
            <a:r>
              <a:rPr lang="en-US" sz="1600" dirty="0" smtClean="0">
                <a:solidFill>
                  <a:prstClr val="black"/>
                </a:solidFill>
                <a:latin typeface="Arial" pitchFamily="34" charset="0"/>
                <a:cs typeface="Arial" pitchFamily="34" charset="0"/>
              </a:rPr>
              <a:t>: 4.7, 7.8, 14, 25 mV/fC</a:t>
            </a:r>
          </a:p>
          <a:p>
            <a:r>
              <a:rPr lang="en-US" sz="1600" dirty="0" smtClean="0">
                <a:solidFill>
                  <a:prstClr val="black"/>
                </a:solidFill>
                <a:latin typeface="Arial" pitchFamily="34" charset="0"/>
                <a:cs typeface="Arial" pitchFamily="34" charset="0"/>
              </a:rPr>
              <a:t>       (charge 55, 100, 180, 300 fC)</a:t>
            </a:r>
          </a:p>
          <a:p>
            <a:r>
              <a:rPr lang="en-US" sz="1600" dirty="0" smtClean="0">
                <a:solidFill>
                  <a:prstClr val="black"/>
                </a:solidFill>
                <a:latin typeface="Arial" pitchFamily="34" charset="0"/>
                <a:cs typeface="Arial" pitchFamily="34" charset="0"/>
              </a:rPr>
              <a:t>  </a:t>
            </a:r>
            <a:r>
              <a:rPr lang="en-US" sz="1600" dirty="0" smtClean="0">
                <a:solidFill>
                  <a:srgbClr val="C00000"/>
                </a:solidFill>
                <a:latin typeface="Arial" pitchFamily="34" charset="0"/>
                <a:cs typeface="Arial" pitchFamily="34" charset="0"/>
              </a:rPr>
              <a:t>programmable filter </a:t>
            </a:r>
          </a:p>
          <a:p>
            <a:r>
              <a:rPr lang="en-US" sz="1600" dirty="0" smtClean="0">
                <a:solidFill>
                  <a:prstClr val="black"/>
                </a:solidFill>
                <a:latin typeface="Arial" pitchFamily="34" charset="0"/>
                <a:cs typeface="Arial" pitchFamily="34" charset="0"/>
              </a:rPr>
              <a:t>       (peaking time 0.5, 1, 2, 3 µs)</a:t>
            </a:r>
          </a:p>
          <a:p>
            <a:pPr>
              <a:buFont typeface="Arial" pitchFamily="34" charset="0"/>
              <a:buChar char="•"/>
            </a:pPr>
            <a:r>
              <a:rPr lang="en-US" sz="1600" dirty="0" smtClean="0">
                <a:solidFill>
                  <a:prstClr val="black"/>
                </a:solidFill>
                <a:latin typeface="Arial" pitchFamily="34" charset="0"/>
                <a:cs typeface="Arial" pitchFamily="34" charset="0"/>
              </a:rPr>
              <a:t> </a:t>
            </a:r>
            <a:r>
              <a:rPr lang="en-US" sz="1600" dirty="0" smtClean="0">
                <a:solidFill>
                  <a:srgbClr val="C00000"/>
                </a:solidFill>
                <a:latin typeface="Arial" pitchFamily="34" charset="0"/>
                <a:cs typeface="Arial" pitchFamily="34" charset="0"/>
              </a:rPr>
              <a:t>programmable collection/non-collection mode </a:t>
            </a:r>
            <a:r>
              <a:rPr lang="en-US" sz="1600" dirty="0" smtClean="0">
                <a:solidFill>
                  <a:prstClr val="black"/>
                </a:solidFill>
                <a:latin typeface="Arial" pitchFamily="34" charset="0"/>
                <a:cs typeface="Arial" pitchFamily="34" charset="0"/>
              </a:rPr>
              <a:t>(baseline 200, 800 mV)</a:t>
            </a:r>
          </a:p>
          <a:p>
            <a:pPr>
              <a:buFont typeface="Arial" pitchFamily="34" charset="0"/>
              <a:buChar char="•"/>
            </a:pPr>
            <a:r>
              <a:rPr lang="en-US" sz="1600" dirty="0" smtClean="0">
                <a:solidFill>
                  <a:prstClr val="black"/>
                </a:solidFill>
                <a:latin typeface="Arial" pitchFamily="34" charset="0"/>
                <a:cs typeface="Arial" pitchFamily="34" charset="0"/>
              </a:rPr>
              <a:t> </a:t>
            </a:r>
            <a:r>
              <a:rPr lang="en-US" sz="1600" dirty="0" smtClean="0">
                <a:solidFill>
                  <a:srgbClr val="C00000"/>
                </a:solidFill>
                <a:latin typeface="Arial" pitchFamily="34" charset="0"/>
                <a:cs typeface="Arial" pitchFamily="34" charset="0"/>
              </a:rPr>
              <a:t>programmable dc/ac coupling </a:t>
            </a:r>
            <a:r>
              <a:rPr lang="en-US" sz="1600" dirty="0" smtClean="0">
                <a:solidFill>
                  <a:prstClr val="black"/>
                </a:solidFill>
                <a:latin typeface="Arial" pitchFamily="34" charset="0"/>
                <a:cs typeface="Arial" pitchFamily="34" charset="0"/>
              </a:rPr>
              <a:t>(100µs) </a:t>
            </a:r>
          </a:p>
        </p:txBody>
      </p:sp>
      <p:pic>
        <p:nvPicPr>
          <p:cNvPr id="96259" name="Picture 3"/>
          <p:cNvPicPr>
            <a:picLocks noChangeAspect="1" noChangeArrowheads="1"/>
          </p:cNvPicPr>
          <p:nvPr/>
        </p:nvPicPr>
        <p:blipFill>
          <a:blip r:embed="rId2" cstate="print"/>
          <a:srcRect/>
          <a:stretch>
            <a:fillRect/>
          </a:stretch>
        </p:blipFill>
        <p:spPr bwMode="auto">
          <a:xfrm>
            <a:off x="0" y="653380"/>
            <a:ext cx="5867400" cy="3035969"/>
          </a:xfrm>
          <a:prstGeom prst="rect">
            <a:avLst/>
          </a:prstGeom>
          <a:noFill/>
          <a:ln w="9525">
            <a:noFill/>
            <a:miter lim="800000"/>
            <a:headEnd/>
            <a:tailEnd/>
          </a:ln>
          <a:effectLst/>
        </p:spPr>
      </p:pic>
      <p:sp>
        <p:nvSpPr>
          <p:cNvPr id="14" name="Text Box 63"/>
          <p:cNvSpPr txBox="1">
            <a:spLocks noChangeArrowheads="1"/>
          </p:cNvSpPr>
          <p:nvPr/>
        </p:nvSpPr>
        <p:spPr bwMode="auto">
          <a:xfrm>
            <a:off x="4419600" y="4419600"/>
            <a:ext cx="4544970" cy="1969770"/>
          </a:xfrm>
          <a:prstGeom prst="rect">
            <a:avLst/>
          </a:prstGeom>
          <a:noFill/>
          <a:ln w="9525">
            <a:noFill/>
            <a:miter lim="800000"/>
            <a:headEnd/>
            <a:tailEnd/>
          </a:ln>
        </p:spPr>
        <p:txBody>
          <a:bodyPr wrap="square" lIns="0" tIns="0" rIns="0" bIns="0">
            <a:spAutoFit/>
          </a:bodyPr>
          <a:lstStyle/>
          <a:p>
            <a:pPr>
              <a:buFont typeface="Arial" pitchFamily="34" charset="0"/>
              <a:buChar char="•"/>
            </a:pPr>
            <a:r>
              <a:rPr lang="en-US" sz="1600" dirty="0" smtClean="0">
                <a:solidFill>
                  <a:prstClr val="black"/>
                </a:solidFill>
                <a:latin typeface="Arial" pitchFamily="34" charset="0"/>
                <a:cs typeface="Arial" pitchFamily="34" charset="0"/>
              </a:rPr>
              <a:t>  band-gap referenced biasing</a:t>
            </a:r>
          </a:p>
          <a:p>
            <a:pPr>
              <a:buFont typeface="Arial" pitchFamily="34" charset="0"/>
              <a:buChar char="•"/>
            </a:pPr>
            <a:r>
              <a:rPr lang="en-US" sz="1600" dirty="0" smtClean="0">
                <a:solidFill>
                  <a:prstClr val="black"/>
                </a:solidFill>
                <a:latin typeface="Arial" pitchFamily="34" charset="0"/>
                <a:cs typeface="Arial" pitchFamily="34" charset="0"/>
              </a:rPr>
              <a:t> temperature sensor (~ 3mV/°C)</a:t>
            </a:r>
          </a:p>
          <a:p>
            <a:pPr>
              <a:buFont typeface="Arial" pitchFamily="34" charset="0"/>
              <a:buChar char="•"/>
            </a:pPr>
            <a:r>
              <a:rPr lang="en-US" sz="1600" dirty="0" smtClean="0">
                <a:solidFill>
                  <a:prstClr val="black"/>
                </a:solidFill>
                <a:latin typeface="Arial" pitchFamily="34" charset="0"/>
                <a:cs typeface="Arial" pitchFamily="34" charset="0"/>
              </a:rPr>
              <a:t> 136 registers with digital interface</a:t>
            </a:r>
          </a:p>
          <a:p>
            <a:pPr>
              <a:buFont typeface="Arial" pitchFamily="34" charset="0"/>
              <a:buChar char="•"/>
            </a:pPr>
            <a:r>
              <a:rPr lang="en-US" sz="1600" dirty="0" smtClean="0">
                <a:solidFill>
                  <a:prstClr val="black"/>
                </a:solidFill>
                <a:latin typeface="Arial" pitchFamily="34" charset="0"/>
                <a:cs typeface="Arial" pitchFamily="34" charset="0"/>
              </a:rPr>
              <a:t> 5.5 mW/channel (input MOSFET 3.9 mW)</a:t>
            </a:r>
          </a:p>
          <a:p>
            <a:pPr>
              <a:buFont typeface="Arial" pitchFamily="34" charset="0"/>
              <a:buChar char="•"/>
            </a:pPr>
            <a:r>
              <a:rPr lang="en-US" sz="1600" dirty="0" smtClean="0">
                <a:solidFill>
                  <a:prstClr val="black"/>
                </a:solidFill>
                <a:latin typeface="Arial" pitchFamily="34" charset="0"/>
                <a:cs typeface="Arial" pitchFamily="34" charset="0"/>
              </a:rPr>
              <a:t> single MOSFET test structures</a:t>
            </a:r>
          </a:p>
          <a:p>
            <a:pPr>
              <a:buFont typeface="Arial" pitchFamily="34" charset="0"/>
              <a:buChar char="•"/>
            </a:pPr>
            <a:r>
              <a:rPr lang="en-US" sz="1600" dirty="0" smtClean="0">
                <a:solidFill>
                  <a:prstClr val="black"/>
                </a:solidFill>
                <a:latin typeface="Arial" pitchFamily="34" charset="0"/>
                <a:cs typeface="Arial" pitchFamily="34" charset="0"/>
              </a:rPr>
              <a:t> ~ 15,000 MOSFETs</a:t>
            </a:r>
          </a:p>
          <a:p>
            <a:pPr>
              <a:buFont typeface="Arial" pitchFamily="34" charset="0"/>
              <a:buChar char="•"/>
            </a:pPr>
            <a:r>
              <a:rPr lang="en-US" sz="1600" dirty="0" smtClean="0">
                <a:solidFill>
                  <a:prstClr val="black"/>
                </a:solidFill>
                <a:latin typeface="Arial" pitchFamily="34" charset="0"/>
                <a:cs typeface="Arial" pitchFamily="34" charset="0"/>
              </a:rPr>
              <a:t> </a:t>
            </a:r>
            <a:r>
              <a:rPr lang="en-US" sz="1600" b="1" dirty="0" smtClean="0">
                <a:solidFill>
                  <a:srgbClr val="B40000"/>
                </a:solidFill>
                <a:latin typeface="Arial" pitchFamily="34" charset="0"/>
                <a:cs typeface="Arial" pitchFamily="34" charset="0"/>
              </a:rPr>
              <a:t>designed for room and cryogenic operation</a:t>
            </a:r>
          </a:p>
          <a:p>
            <a:pPr>
              <a:buFont typeface="Arial" pitchFamily="34" charset="0"/>
              <a:buChar char="•"/>
            </a:pPr>
            <a:r>
              <a:rPr lang="en-US" sz="1600" dirty="0" smtClean="0">
                <a:solidFill>
                  <a:prstClr val="black"/>
                </a:solidFill>
                <a:latin typeface="Arial" pitchFamily="34" charset="0"/>
                <a:cs typeface="Arial" pitchFamily="34" charset="0"/>
              </a:rPr>
              <a:t> technology CMOS 0.18 µm, 1.8 V</a:t>
            </a:r>
          </a:p>
        </p:txBody>
      </p:sp>
      <p:pic>
        <p:nvPicPr>
          <p:cNvPr id="269313" name="Picture 1"/>
          <p:cNvPicPr>
            <a:picLocks noChangeAspect="1" noChangeArrowheads="1"/>
          </p:cNvPicPr>
          <p:nvPr/>
        </p:nvPicPr>
        <p:blipFill>
          <a:blip r:embed="rId3" cstate="print"/>
          <a:srcRect/>
          <a:stretch>
            <a:fillRect/>
          </a:stretch>
        </p:blipFill>
        <p:spPr bwMode="auto">
          <a:xfrm>
            <a:off x="5819416" y="914400"/>
            <a:ext cx="3324584" cy="3216141"/>
          </a:xfrm>
          <a:prstGeom prst="rect">
            <a:avLst/>
          </a:prstGeom>
          <a:noFill/>
          <a:ln w="9525">
            <a:noFill/>
            <a:miter lim="800000"/>
            <a:headEnd/>
            <a:tailEnd/>
          </a:ln>
          <a:effectLst/>
        </p:spPr>
      </p:pic>
      <p:sp>
        <p:nvSpPr>
          <p:cNvPr id="7" name="Text Box 196"/>
          <p:cNvSpPr txBox="1">
            <a:spLocks noChangeArrowheads="1"/>
          </p:cNvSpPr>
          <p:nvPr/>
        </p:nvSpPr>
        <p:spPr bwMode="auto">
          <a:xfrm>
            <a:off x="914400" y="74910"/>
            <a:ext cx="7315200" cy="400050"/>
          </a:xfrm>
          <a:prstGeom prst="rect">
            <a:avLst/>
          </a:prstGeom>
          <a:solidFill>
            <a:schemeClr val="tx2">
              <a:lumMod val="20000"/>
              <a:lumOff val="80000"/>
            </a:schemeClr>
          </a:solidFill>
          <a:ln w="9525">
            <a:noFill/>
            <a:miter lim="800000"/>
            <a:headEnd/>
            <a:tailEnd/>
          </a:ln>
          <a:effectLst>
            <a:outerShdw dist="35921" dir="2700000" algn="ctr" rotWithShape="0">
              <a:schemeClr val="bg2"/>
            </a:outerShdw>
          </a:effectLst>
        </p:spPr>
        <p:txBody>
          <a:bodyPr>
            <a:spAutoFit/>
          </a:bodyPr>
          <a:lstStyle/>
          <a:p>
            <a:pPr algn="ctr">
              <a:defRPr/>
            </a:pPr>
            <a:r>
              <a:rPr lang="en-US" sz="2000" dirty="0" smtClean="0">
                <a:solidFill>
                  <a:prstClr val="black"/>
                </a:solidFill>
              </a:rPr>
              <a:t>Analog ASIC</a:t>
            </a:r>
            <a:endParaRPr lang="en-US" sz="2000" dirty="0">
              <a:solidFill>
                <a:prstClr val="black"/>
              </a:solidFill>
            </a:endParaRPr>
          </a:p>
        </p:txBody>
      </p:sp>
      <p:sp>
        <p:nvSpPr>
          <p:cNvPr id="9" name="Slide Number Placeholder 8"/>
          <p:cNvSpPr>
            <a:spLocks noGrp="1"/>
          </p:cNvSpPr>
          <p:nvPr>
            <p:ph type="sldNum" sz="quarter" idx="12"/>
          </p:nvPr>
        </p:nvSpPr>
        <p:spPr/>
        <p:txBody>
          <a:bodyPr/>
          <a:lstStyle/>
          <a:p>
            <a:fld id="{2E5129E9-8BA3-F945-8052-F2DB1C39C972}" type="slidenum">
              <a:rPr lang="en-US" smtClean="0">
                <a:solidFill>
                  <a:prstClr val="black">
                    <a:tint val="75000"/>
                  </a:prstClr>
                </a:solidFill>
              </a:rPr>
              <a:pPr/>
              <a:t>38</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4495800" y="6019800"/>
            <a:ext cx="4495800" cy="5334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3074" name="Picture 2"/>
          <p:cNvPicPr>
            <a:picLocks noChangeAspect="1" noChangeArrowheads="1"/>
          </p:cNvPicPr>
          <p:nvPr/>
        </p:nvPicPr>
        <p:blipFill>
          <a:blip r:embed="rId3" cstate="print"/>
          <a:srcRect b="5377"/>
          <a:stretch>
            <a:fillRect/>
          </a:stretch>
        </p:blipFill>
        <p:spPr bwMode="auto">
          <a:xfrm>
            <a:off x="685800" y="762000"/>
            <a:ext cx="7223889" cy="3895304"/>
          </a:xfrm>
          <a:prstGeom prst="rect">
            <a:avLst/>
          </a:prstGeom>
          <a:noFill/>
          <a:ln w="9525">
            <a:noFill/>
            <a:miter lim="800000"/>
            <a:headEnd/>
            <a:tailEnd/>
          </a:ln>
          <a:effectLst/>
        </p:spPr>
      </p:pic>
      <p:sp>
        <p:nvSpPr>
          <p:cNvPr id="6" name="Text Box 196"/>
          <p:cNvSpPr txBox="1">
            <a:spLocks noChangeArrowheads="1"/>
          </p:cNvSpPr>
          <p:nvPr/>
        </p:nvSpPr>
        <p:spPr bwMode="auto">
          <a:xfrm>
            <a:off x="457200" y="228600"/>
            <a:ext cx="8229600" cy="461665"/>
          </a:xfrm>
          <a:prstGeom prst="rect">
            <a:avLst/>
          </a:prstGeom>
          <a:solidFill>
            <a:schemeClr val="tx2">
              <a:lumMod val="20000"/>
              <a:lumOff val="80000"/>
            </a:schemeClr>
          </a:solidFill>
          <a:ln w="9525">
            <a:noFill/>
            <a:miter lim="800000"/>
            <a:headEnd/>
            <a:tailEnd/>
          </a:ln>
          <a:effectLst>
            <a:outerShdw dist="35921" dir="2700000" algn="ctr" rotWithShape="0">
              <a:schemeClr val="bg2"/>
            </a:outerShdw>
          </a:effectLst>
        </p:spPr>
        <p:txBody>
          <a:bodyPr wrap="square">
            <a:spAutoFit/>
          </a:bodyPr>
          <a:lstStyle/>
          <a:p>
            <a:pPr>
              <a:defRPr/>
            </a:pPr>
            <a:r>
              <a:rPr lang="en-US" sz="2400" dirty="0" smtClean="0">
                <a:solidFill>
                  <a:prstClr val="black"/>
                </a:solidFill>
              </a:rPr>
              <a:t>Cold Electronics ASIC - Front-End Detail and Calibration Scheme</a:t>
            </a:r>
            <a:endParaRPr lang="en-US" sz="2400" dirty="0">
              <a:solidFill>
                <a:prstClr val="black"/>
              </a:solidFill>
            </a:endParaRPr>
          </a:p>
        </p:txBody>
      </p:sp>
      <p:sp>
        <p:nvSpPr>
          <p:cNvPr id="7" name="Text Box 63"/>
          <p:cNvSpPr txBox="1">
            <a:spLocks noChangeArrowheads="1"/>
          </p:cNvSpPr>
          <p:nvPr/>
        </p:nvSpPr>
        <p:spPr bwMode="auto">
          <a:xfrm>
            <a:off x="3853455" y="3130268"/>
            <a:ext cx="2624837" cy="215444"/>
          </a:xfrm>
          <a:prstGeom prst="rect">
            <a:avLst/>
          </a:prstGeom>
          <a:noFill/>
          <a:ln w="9525">
            <a:noFill/>
            <a:miter lim="800000"/>
            <a:headEnd/>
            <a:tailEnd/>
          </a:ln>
        </p:spPr>
        <p:txBody>
          <a:bodyPr wrap="square" lIns="0" tIns="0" rIns="0" bIns="0">
            <a:spAutoFit/>
          </a:bodyPr>
          <a:lstStyle/>
          <a:p>
            <a:pPr>
              <a:spcBef>
                <a:spcPts val="600"/>
              </a:spcBef>
            </a:pPr>
            <a:r>
              <a:rPr lang="en-US" sz="1400" dirty="0" smtClean="0">
                <a:solidFill>
                  <a:prstClr val="black"/>
                </a:solidFill>
                <a:latin typeface="Arial" charset="0"/>
              </a:rPr>
              <a:t>N</a:t>
            </a:r>
            <a:r>
              <a:rPr lang="en-US" sz="1400" baseline="-25000" dirty="0" smtClean="0">
                <a:solidFill>
                  <a:prstClr val="black"/>
                </a:solidFill>
                <a:latin typeface="Arial" charset="0"/>
              </a:rPr>
              <a:t>1</a:t>
            </a:r>
            <a:r>
              <a:rPr lang="en-US" sz="1400" dirty="0" smtClean="0">
                <a:solidFill>
                  <a:prstClr val="black"/>
                </a:solidFill>
                <a:latin typeface="Arial" charset="0"/>
              </a:rPr>
              <a:t> = 20    </a:t>
            </a:r>
            <a:r>
              <a:rPr lang="en-US" sz="1400" dirty="0" smtClean="0">
                <a:solidFill>
                  <a:prstClr val="black"/>
                </a:solidFill>
              </a:rPr>
              <a:t>N</a:t>
            </a:r>
            <a:r>
              <a:rPr lang="en-US" sz="1400" baseline="-25000" dirty="0" smtClean="0">
                <a:solidFill>
                  <a:prstClr val="black"/>
                </a:solidFill>
              </a:rPr>
              <a:t>2</a:t>
            </a:r>
            <a:r>
              <a:rPr lang="en-US" sz="1400" dirty="0" smtClean="0">
                <a:solidFill>
                  <a:prstClr val="black"/>
                </a:solidFill>
              </a:rPr>
              <a:t> = 3, 5, 9, 16</a:t>
            </a:r>
            <a:endParaRPr lang="en-US" sz="1400" dirty="0" smtClean="0">
              <a:solidFill>
                <a:prstClr val="black"/>
              </a:solidFill>
              <a:latin typeface="Arial" charset="0"/>
            </a:endParaRPr>
          </a:p>
        </p:txBody>
      </p:sp>
      <p:sp>
        <p:nvSpPr>
          <p:cNvPr id="11" name="Text Box 63"/>
          <p:cNvSpPr txBox="1">
            <a:spLocks noChangeArrowheads="1"/>
          </p:cNvSpPr>
          <p:nvPr/>
        </p:nvSpPr>
        <p:spPr bwMode="auto">
          <a:xfrm>
            <a:off x="304800" y="5058198"/>
            <a:ext cx="8610599" cy="1461939"/>
          </a:xfrm>
          <a:prstGeom prst="rect">
            <a:avLst/>
          </a:prstGeom>
          <a:noFill/>
          <a:ln w="9525">
            <a:noFill/>
            <a:miter lim="800000"/>
            <a:headEnd/>
            <a:tailEnd/>
          </a:ln>
        </p:spPr>
        <p:txBody>
          <a:bodyPr wrap="square" lIns="0" tIns="0" rIns="0" bIns="0">
            <a:spAutoFit/>
          </a:bodyPr>
          <a:lstStyle/>
          <a:p>
            <a:pPr>
              <a:spcBef>
                <a:spcPts val="600"/>
              </a:spcBef>
            </a:pPr>
            <a:r>
              <a:rPr lang="en-US" sz="1600" dirty="0" smtClean="0">
                <a:solidFill>
                  <a:prstClr val="black"/>
                </a:solidFill>
                <a:latin typeface="Arial" pitchFamily="34" charset="0"/>
                <a:cs typeface="Arial" pitchFamily="34" charset="0"/>
              </a:rPr>
              <a:t>C</a:t>
            </a:r>
            <a:r>
              <a:rPr lang="en-US" sz="1600" baseline="-25000" dirty="0" smtClean="0">
                <a:solidFill>
                  <a:prstClr val="black"/>
                </a:solidFill>
                <a:latin typeface="Arial" pitchFamily="34" charset="0"/>
                <a:cs typeface="Arial" pitchFamily="34" charset="0"/>
              </a:rPr>
              <a:t>INJ</a:t>
            </a:r>
            <a:r>
              <a:rPr lang="en-US" sz="1600" dirty="0" smtClean="0">
                <a:solidFill>
                  <a:prstClr val="black"/>
                </a:solidFill>
                <a:latin typeface="Arial" pitchFamily="34" charset="0"/>
                <a:cs typeface="Arial" pitchFamily="34" charset="0"/>
              </a:rPr>
              <a:t> ≈ 180 fF </a:t>
            </a:r>
          </a:p>
          <a:p>
            <a:pPr>
              <a:spcBef>
                <a:spcPts val="600"/>
              </a:spcBef>
            </a:pPr>
            <a:r>
              <a:rPr lang="en-US" sz="1600" dirty="0" smtClean="0">
                <a:solidFill>
                  <a:srgbClr val="000099"/>
                </a:solidFill>
                <a:latin typeface="Arial" pitchFamily="34" charset="0"/>
                <a:cs typeface="Arial" pitchFamily="34" charset="0"/>
              </a:rPr>
              <a:t>Integrated</a:t>
            </a:r>
            <a:r>
              <a:rPr lang="en-US" sz="1600" dirty="0" smtClean="0">
                <a:solidFill>
                  <a:prstClr val="black"/>
                </a:solidFill>
                <a:latin typeface="Arial" pitchFamily="34" charset="0"/>
                <a:cs typeface="Arial" pitchFamily="34" charset="0"/>
              </a:rPr>
              <a:t> injection capacitance (10 x 18 µm²)</a:t>
            </a:r>
          </a:p>
          <a:p>
            <a:pPr>
              <a:spcBef>
                <a:spcPts val="600"/>
              </a:spcBef>
            </a:pPr>
            <a:r>
              <a:rPr lang="en-US" sz="1600" dirty="0" smtClean="0">
                <a:solidFill>
                  <a:srgbClr val="8E0000"/>
                </a:solidFill>
                <a:latin typeface="Arial" pitchFamily="34" charset="0"/>
                <a:cs typeface="Arial" pitchFamily="34" charset="0"/>
              </a:rPr>
              <a:t>Measured</a:t>
            </a:r>
            <a:r>
              <a:rPr lang="en-US" sz="1600" dirty="0" smtClean="0">
                <a:solidFill>
                  <a:prstClr val="black"/>
                </a:solidFill>
                <a:latin typeface="Arial" pitchFamily="34" charset="0"/>
                <a:cs typeface="Arial" pitchFamily="34" charset="0"/>
              </a:rPr>
              <a:t> with high-precision external capacitance</a:t>
            </a:r>
          </a:p>
          <a:p>
            <a:pPr>
              <a:spcBef>
                <a:spcPts val="600"/>
              </a:spcBef>
            </a:pPr>
            <a:r>
              <a:rPr lang="en-US" sz="1600" dirty="0" smtClean="0">
                <a:solidFill>
                  <a:prstClr val="black"/>
                </a:solidFill>
                <a:latin typeface="Arial" pitchFamily="34" charset="0"/>
                <a:cs typeface="Arial" pitchFamily="34" charset="0"/>
              </a:rPr>
              <a:t>Integrated pulse generators on ASICs              </a:t>
            </a:r>
            <a:r>
              <a:rPr lang="en-US" sz="1600" b="1" i="1" dirty="0" smtClean="0">
                <a:solidFill>
                  <a:srgbClr val="C00000"/>
                </a:solidFill>
                <a:latin typeface="Arial" pitchFamily="34" charset="0"/>
                <a:cs typeface="Arial" pitchFamily="34" charset="0"/>
              </a:rPr>
              <a:t>Charge sensitivity  calibration  of entire  TPC             					during  assembly, cooling  and operation</a:t>
            </a:r>
          </a:p>
        </p:txBody>
      </p:sp>
      <p:grpSp>
        <p:nvGrpSpPr>
          <p:cNvPr id="2" name="Group 24"/>
          <p:cNvGrpSpPr/>
          <p:nvPr/>
        </p:nvGrpSpPr>
        <p:grpSpPr>
          <a:xfrm>
            <a:off x="4343400" y="3505200"/>
            <a:ext cx="3460891" cy="1905001"/>
            <a:chOff x="4359799" y="3620740"/>
            <a:chExt cx="3460891" cy="1905001"/>
          </a:xfrm>
        </p:grpSpPr>
        <p:pic>
          <p:nvPicPr>
            <p:cNvPr id="106498" name="Picture 2" descr="C:\Documents and Settings\degeronimo.BNL\Desktop\Cap1.png"/>
            <p:cNvPicPr>
              <a:picLocks noChangeAspect="1" noChangeArrowheads="1"/>
            </p:cNvPicPr>
            <p:nvPr/>
          </p:nvPicPr>
          <p:blipFill>
            <a:blip r:embed="rId4" cstate="print"/>
            <a:srcRect l="16000" t="8000" r="5000" b="28800"/>
            <a:stretch>
              <a:fillRect/>
            </a:stretch>
          </p:blipFill>
          <p:spPr bwMode="auto">
            <a:xfrm>
              <a:off x="4722829" y="3620740"/>
              <a:ext cx="3097861" cy="1548931"/>
            </a:xfrm>
            <a:prstGeom prst="rect">
              <a:avLst/>
            </a:prstGeom>
            <a:noFill/>
          </p:spPr>
        </p:pic>
        <p:cxnSp>
          <p:nvCxnSpPr>
            <p:cNvPr id="15" name="Straight Arrow Connector 14"/>
            <p:cNvCxnSpPr/>
            <p:nvPr/>
          </p:nvCxnSpPr>
          <p:spPr bwMode="auto">
            <a:xfrm flipV="1">
              <a:off x="4359799" y="4916140"/>
              <a:ext cx="762000" cy="609601"/>
            </a:xfrm>
            <a:prstGeom prst="straightConnector1">
              <a:avLst/>
            </a:prstGeom>
            <a:solidFill>
              <a:schemeClr val="tx1"/>
            </a:solidFill>
            <a:ln w="19050" cap="flat" cmpd="sng" algn="ctr">
              <a:solidFill>
                <a:srgbClr val="92D050"/>
              </a:solidFill>
              <a:prstDash val="solid"/>
              <a:round/>
              <a:headEnd type="none" w="med" len="med"/>
              <a:tailEnd type="triangle"/>
            </a:ln>
            <a:effectLst/>
          </p:spPr>
        </p:cxnSp>
      </p:grpSp>
      <p:cxnSp>
        <p:nvCxnSpPr>
          <p:cNvPr id="18" name="Straight Arrow Connector 17"/>
          <p:cNvCxnSpPr/>
          <p:nvPr/>
        </p:nvCxnSpPr>
        <p:spPr bwMode="auto">
          <a:xfrm rot="5400000" flipH="1" flipV="1">
            <a:off x="1289959" y="4704606"/>
            <a:ext cx="369790" cy="161139"/>
          </a:xfrm>
          <a:prstGeom prst="straightConnector1">
            <a:avLst/>
          </a:prstGeom>
          <a:solidFill>
            <a:schemeClr val="tx1"/>
          </a:solidFill>
          <a:ln w="19050" cap="flat" cmpd="sng" algn="ctr">
            <a:solidFill>
              <a:srgbClr val="92D050"/>
            </a:solidFill>
            <a:prstDash val="solid"/>
            <a:round/>
            <a:headEnd type="none" w="med" len="med"/>
            <a:tailEnd type="triangle"/>
          </a:ln>
          <a:effectLst/>
        </p:spPr>
      </p:cxnSp>
      <p:grpSp>
        <p:nvGrpSpPr>
          <p:cNvPr id="3" name="Group 23"/>
          <p:cNvGrpSpPr/>
          <p:nvPr/>
        </p:nvGrpSpPr>
        <p:grpSpPr>
          <a:xfrm>
            <a:off x="4953000" y="5181600"/>
            <a:ext cx="3519488" cy="771525"/>
            <a:chOff x="5410200" y="5257800"/>
            <a:chExt cx="3519488" cy="771525"/>
          </a:xfrm>
        </p:grpSpPr>
        <p:graphicFrame>
          <p:nvGraphicFramePr>
            <p:cNvPr id="106497" name="Object 1"/>
            <p:cNvGraphicFramePr>
              <a:graphicFrameLocks noChangeAspect="1"/>
            </p:cNvGraphicFramePr>
            <p:nvPr/>
          </p:nvGraphicFramePr>
          <p:xfrm>
            <a:off x="6172200" y="5257800"/>
            <a:ext cx="2757488" cy="771525"/>
          </p:xfrm>
          <a:graphic>
            <a:graphicData uri="http://schemas.openxmlformats.org/presentationml/2006/ole">
              <p:oleObj spid="_x0000_s7170" name="Equation" r:id="rId5" imgW="1638000" imgH="457200" progId="Equation.DSMT4">
                <p:embed/>
              </p:oleObj>
            </a:graphicData>
          </a:graphic>
        </p:graphicFrame>
        <p:cxnSp>
          <p:nvCxnSpPr>
            <p:cNvPr id="22" name="Straight Arrow Connector 21"/>
            <p:cNvCxnSpPr/>
            <p:nvPr/>
          </p:nvCxnSpPr>
          <p:spPr bwMode="auto">
            <a:xfrm flipV="1">
              <a:off x="5410200" y="5638800"/>
              <a:ext cx="774569" cy="304800"/>
            </a:xfrm>
            <a:prstGeom prst="straightConnector1">
              <a:avLst/>
            </a:prstGeom>
            <a:solidFill>
              <a:schemeClr val="tx1"/>
            </a:solidFill>
            <a:ln w="28575" cap="flat" cmpd="sng" algn="ctr">
              <a:solidFill>
                <a:srgbClr val="92D050"/>
              </a:solidFill>
              <a:prstDash val="solid"/>
              <a:round/>
              <a:headEnd type="none" w="med" len="med"/>
              <a:tailEnd type="triangle"/>
            </a:ln>
            <a:effectLst/>
          </p:spPr>
        </p:cxnSp>
      </p:grpSp>
      <p:sp>
        <p:nvSpPr>
          <p:cNvPr id="17" name="Right Arrow 16"/>
          <p:cNvSpPr/>
          <p:nvPr/>
        </p:nvSpPr>
        <p:spPr>
          <a:xfrm>
            <a:off x="3810000" y="6096000"/>
            <a:ext cx="521208"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Slide Number Placeholder 15"/>
          <p:cNvSpPr>
            <a:spLocks noGrp="1"/>
          </p:cNvSpPr>
          <p:nvPr>
            <p:ph type="sldNum" sz="quarter" idx="12"/>
          </p:nvPr>
        </p:nvSpPr>
        <p:spPr>
          <a:xfrm>
            <a:off x="6629400" y="6492875"/>
            <a:ext cx="2133600" cy="365125"/>
          </a:xfrm>
        </p:spPr>
        <p:txBody>
          <a:bodyPr/>
          <a:lstStyle/>
          <a:p>
            <a:fld id="{2E5129E9-8BA3-F945-8052-F2DB1C39C972}" type="slidenum">
              <a:rPr lang="en-US" smtClean="0">
                <a:solidFill>
                  <a:prstClr val="black">
                    <a:tint val="75000"/>
                  </a:prstClr>
                </a:solidFill>
              </a:rPr>
              <a:pPr/>
              <a:t>39</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cn11-765-67"/>
          <p:cNvPicPr>
            <a:picLocks noChangeAspect="1" noChangeArrowheads="1"/>
          </p:cNvPicPr>
          <p:nvPr/>
        </p:nvPicPr>
        <p:blipFill>
          <a:blip r:embed="rId2" cstate="print"/>
          <a:srcRect/>
          <a:stretch>
            <a:fillRect/>
          </a:stretch>
        </p:blipFill>
        <p:spPr bwMode="auto">
          <a:xfrm>
            <a:off x="685800" y="762000"/>
            <a:ext cx="7767638" cy="5826125"/>
          </a:xfrm>
          <a:prstGeom prst="rect">
            <a:avLst/>
          </a:prstGeom>
          <a:noFill/>
        </p:spPr>
      </p:pic>
      <p:sp>
        <p:nvSpPr>
          <p:cNvPr id="46084" name="Text Box 4"/>
          <p:cNvSpPr txBox="1">
            <a:spLocks noChangeArrowheads="1"/>
          </p:cNvSpPr>
          <p:nvPr/>
        </p:nvSpPr>
        <p:spPr bwMode="auto">
          <a:xfrm>
            <a:off x="381000" y="228600"/>
            <a:ext cx="8229600" cy="400110"/>
          </a:xfrm>
          <a:prstGeom prst="rect">
            <a:avLst/>
          </a:prstGeom>
          <a:noFill/>
          <a:ln w="9525">
            <a:noFill/>
            <a:miter lim="800000"/>
            <a:headEnd/>
            <a:tailEnd/>
          </a:ln>
          <a:effectLst/>
        </p:spPr>
        <p:txBody>
          <a:bodyPr wrap="square">
            <a:spAutoFit/>
          </a:bodyPr>
          <a:lstStyle/>
          <a:p>
            <a:pPr algn="ctr" fontAlgn="base">
              <a:spcBef>
                <a:spcPct val="50000"/>
              </a:spcBef>
              <a:spcAft>
                <a:spcPct val="0"/>
              </a:spcAft>
            </a:pPr>
            <a:r>
              <a:rPr lang="en-US" sz="2000" dirty="0" smtClean="0">
                <a:solidFill>
                  <a:srgbClr val="002060"/>
                </a:solidFill>
              </a:rPr>
              <a:t>The C</a:t>
            </a:r>
            <a:r>
              <a:rPr lang="en-US" sz="2000" baseline="-25000" dirty="0" smtClean="0">
                <a:solidFill>
                  <a:srgbClr val="002060"/>
                </a:solidFill>
              </a:rPr>
              <a:t>2</a:t>
            </a:r>
            <a:r>
              <a:rPr lang="en-US" sz="2000" dirty="0" smtClean="0">
                <a:solidFill>
                  <a:srgbClr val="002060"/>
                </a:solidFill>
              </a:rPr>
              <a:t>Cl</a:t>
            </a:r>
            <a:r>
              <a:rPr lang="en-US" sz="2000" baseline="-25000" dirty="0" smtClean="0">
                <a:solidFill>
                  <a:srgbClr val="002060"/>
                </a:solidFill>
              </a:rPr>
              <a:t>4</a:t>
            </a:r>
            <a:r>
              <a:rPr lang="en-US" sz="2000" dirty="0" smtClean="0">
                <a:solidFill>
                  <a:srgbClr val="002060"/>
                </a:solidFill>
              </a:rPr>
              <a:t> Tank (~400m</a:t>
            </a:r>
            <a:r>
              <a:rPr lang="en-US" sz="2000" baseline="30000" dirty="0" smtClean="0">
                <a:solidFill>
                  <a:srgbClr val="002060"/>
                </a:solidFill>
              </a:rPr>
              <a:t>3</a:t>
            </a:r>
            <a:r>
              <a:rPr lang="en-US" sz="2000" dirty="0" smtClean="0">
                <a:solidFill>
                  <a:srgbClr val="002060"/>
                </a:solidFill>
              </a:rPr>
              <a:t>) - </a:t>
            </a:r>
            <a:r>
              <a:rPr lang="en-US" sz="2000" dirty="0" err="1" smtClean="0">
                <a:solidFill>
                  <a:srgbClr val="002060"/>
                </a:solidFill>
              </a:rPr>
              <a:t>Homestake</a:t>
            </a:r>
            <a:r>
              <a:rPr lang="en-US" sz="2000" dirty="0" smtClean="0">
                <a:solidFill>
                  <a:srgbClr val="002060"/>
                </a:solidFill>
              </a:rPr>
              <a:t> exp., 1478m below the surface</a:t>
            </a:r>
          </a:p>
        </p:txBody>
      </p:sp>
      <p:sp>
        <p:nvSpPr>
          <p:cNvPr id="6" name="Rectangle 5"/>
          <p:cNvSpPr/>
          <p:nvPr/>
        </p:nvSpPr>
        <p:spPr>
          <a:xfrm>
            <a:off x="5029200" y="5791200"/>
            <a:ext cx="32766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029200" y="5867400"/>
            <a:ext cx="3276600" cy="646331"/>
          </a:xfrm>
          <a:prstGeom prst="rect">
            <a:avLst/>
          </a:prstGeom>
          <a:noFill/>
        </p:spPr>
        <p:txBody>
          <a:bodyPr wrap="square" rtlCol="0">
            <a:spAutoFit/>
          </a:bodyPr>
          <a:lstStyle/>
          <a:p>
            <a:r>
              <a:rPr lang="en-US" b="1" i="1" dirty="0" smtClean="0">
                <a:solidFill>
                  <a:srgbClr val="CC0000"/>
                </a:solidFill>
              </a:rPr>
              <a:t> ~20 atoms of </a:t>
            </a:r>
            <a:r>
              <a:rPr lang="en-US" b="1" i="1" baseline="40000" dirty="0" smtClean="0">
                <a:solidFill>
                  <a:srgbClr val="CC0000"/>
                </a:solidFill>
              </a:rPr>
              <a:t>37</a:t>
            </a:r>
            <a:r>
              <a:rPr lang="en-US" b="1" i="1" dirty="0" smtClean="0">
                <a:solidFill>
                  <a:srgbClr val="CC0000"/>
                </a:solidFill>
              </a:rPr>
              <a:t>Ar</a:t>
            </a:r>
            <a:r>
              <a:rPr lang="en-US" dirty="0" smtClean="0">
                <a:solidFill>
                  <a:srgbClr val="000000"/>
                </a:solidFill>
              </a:rPr>
              <a:t> extracted  from </a:t>
            </a:r>
            <a:r>
              <a:rPr lang="en-US" b="1" i="1" dirty="0" smtClean="0">
                <a:solidFill>
                  <a:srgbClr val="CC0000"/>
                </a:solidFill>
              </a:rPr>
              <a:t>2.2x10</a:t>
            </a:r>
            <a:r>
              <a:rPr lang="en-US" b="1" i="1" baseline="40000" dirty="0" smtClean="0">
                <a:solidFill>
                  <a:srgbClr val="CC0000"/>
                </a:solidFill>
              </a:rPr>
              <a:t>30</a:t>
            </a:r>
            <a:r>
              <a:rPr lang="en-US" b="1" i="1" dirty="0" smtClean="0">
                <a:solidFill>
                  <a:srgbClr val="CC0000"/>
                </a:solidFill>
              </a:rPr>
              <a:t> atoms of </a:t>
            </a:r>
            <a:r>
              <a:rPr lang="en-US" b="1" i="1" baseline="40000" dirty="0" smtClean="0">
                <a:solidFill>
                  <a:srgbClr val="CC0000"/>
                </a:solidFill>
              </a:rPr>
              <a:t>37</a:t>
            </a:r>
            <a:r>
              <a:rPr lang="en-US" b="1" i="1" dirty="0" smtClean="0">
                <a:solidFill>
                  <a:srgbClr val="CC0000"/>
                </a:solidFill>
              </a:rPr>
              <a:t>Cl</a:t>
            </a:r>
            <a:r>
              <a:rPr lang="en-US" dirty="0" smtClean="0">
                <a:solidFill>
                  <a:srgbClr val="000000"/>
                </a:solidFill>
              </a:rPr>
              <a:t>                  </a:t>
            </a:r>
            <a:endParaRPr lang="en-US" dirty="0"/>
          </a:p>
        </p:txBody>
      </p:sp>
      <p:pic>
        <p:nvPicPr>
          <p:cNvPr id="7" name="Picture 4" descr="Picture 001"/>
          <p:cNvPicPr>
            <a:picLocks noChangeAspect="1" noChangeArrowheads="1"/>
          </p:cNvPicPr>
          <p:nvPr/>
        </p:nvPicPr>
        <p:blipFill>
          <a:blip r:embed="rId3" cstate="print"/>
          <a:srcRect/>
          <a:stretch>
            <a:fillRect/>
          </a:stretch>
        </p:blipFill>
        <p:spPr bwMode="auto">
          <a:xfrm>
            <a:off x="685800" y="3810000"/>
            <a:ext cx="3962400" cy="2743200"/>
          </a:xfrm>
          <a:prstGeom prst="rect">
            <a:avLst/>
          </a:prstGeom>
          <a:noFill/>
          <a:ln w="9525">
            <a:noFill/>
            <a:miter lim="800000"/>
            <a:headEnd/>
            <a:tailEnd/>
          </a:ln>
        </p:spPr>
      </p:pic>
      <p:sp>
        <p:nvSpPr>
          <p:cNvPr id="8" name="Rectangle 5"/>
          <p:cNvSpPr>
            <a:spLocks noChangeArrowheads="1"/>
          </p:cNvSpPr>
          <p:nvPr/>
        </p:nvSpPr>
        <p:spPr bwMode="auto">
          <a:xfrm>
            <a:off x="762000" y="4876800"/>
            <a:ext cx="3505200" cy="1143000"/>
          </a:xfrm>
          <a:prstGeom prst="rect">
            <a:avLst/>
          </a:prstGeom>
          <a:noFill/>
          <a:ln w="9525">
            <a:noFill/>
            <a:miter lim="800000"/>
            <a:headEnd/>
            <a:tailEnd/>
          </a:ln>
          <a:effectLst/>
        </p:spPr>
        <p:txBody>
          <a:bodyPr anchor="ctr"/>
          <a:lstStyle/>
          <a:p>
            <a:pPr algn="ctr" fontAlgn="base">
              <a:spcBef>
                <a:spcPct val="0"/>
              </a:spcBef>
              <a:spcAft>
                <a:spcPct val="0"/>
              </a:spcAft>
            </a:pPr>
            <a:r>
              <a:rPr lang="en-US" sz="1600" b="1" dirty="0" smtClean="0">
                <a:solidFill>
                  <a:schemeClr val="bg1"/>
                </a:solidFill>
                <a:latin typeface="Comic Sans MS" pitchFamily="66" charset="0"/>
                <a:cs typeface="Arial" pitchFamily="34" charset="0"/>
              </a:rPr>
              <a:t>Gas proportional counter used to count  </a:t>
            </a:r>
            <a:r>
              <a:rPr lang="en-US" sz="1600" b="1" baseline="60000" dirty="0" smtClean="0">
                <a:solidFill>
                  <a:schemeClr val="bg1"/>
                </a:solidFill>
                <a:latin typeface="Comic Sans MS" pitchFamily="66" charset="0"/>
                <a:cs typeface="Arial" pitchFamily="34" charset="0"/>
              </a:rPr>
              <a:t>37</a:t>
            </a:r>
            <a:r>
              <a:rPr lang="en-US" sz="1600" b="1" dirty="0" smtClean="0">
                <a:solidFill>
                  <a:schemeClr val="bg1"/>
                </a:solidFill>
                <a:latin typeface="Comic Sans MS" pitchFamily="66" charset="0"/>
                <a:cs typeface="Arial" pitchFamily="34" charset="0"/>
              </a:rPr>
              <a:t>Ar decays by detecting 2.8 </a:t>
            </a:r>
            <a:r>
              <a:rPr lang="en-US" sz="1600" b="1" dirty="0" err="1" smtClean="0">
                <a:solidFill>
                  <a:schemeClr val="bg1"/>
                </a:solidFill>
                <a:latin typeface="Comic Sans MS" pitchFamily="66" charset="0"/>
                <a:cs typeface="Arial" pitchFamily="34" charset="0"/>
              </a:rPr>
              <a:t>keV</a:t>
            </a:r>
            <a:r>
              <a:rPr lang="en-US" sz="1600" b="1" dirty="0" smtClean="0">
                <a:solidFill>
                  <a:schemeClr val="bg1"/>
                </a:solidFill>
                <a:latin typeface="Comic Sans MS" pitchFamily="66" charset="0"/>
                <a:cs typeface="Arial" pitchFamily="34" charset="0"/>
              </a:rPr>
              <a:t> Auger electrons</a:t>
            </a:r>
          </a:p>
        </p:txBody>
      </p:sp>
      <p:sp>
        <p:nvSpPr>
          <p:cNvPr id="9" name="Slide Number Placeholder 8"/>
          <p:cNvSpPr>
            <a:spLocks noGrp="1"/>
          </p:cNvSpPr>
          <p:nvPr>
            <p:ph type="sldNum" sz="quarter" idx="12"/>
          </p:nvPr>
        </p:nvSpPr>
        <p:spPr/>
        <p:txBody>
          <a:bodyPr/>
          <a:lstStyle/>
          <a:p>
            <a:fld id="{943012F0-F20F-4F01-A931-1EE1C569DE78}" type="slidenum">
              <a:rPr lang="en-US" smtClean="0">
                <a:solidFill>
                  <a:srgbClr val="000000"/>
                </a:solidFill>
              </a:rPr>
              <a:pPr/>
              <a:t>4</a:t>
            </a:fld>
            <a:endParaRPr lang="en-US">
              <a:solidFill>
                <a:srgbClr val="00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914400"/>
            <a:ext cx="7543800" cy="5181600"/>
          </a:xfrm>
        </p:spPr>
        <p:txBody>
          <a:bodyPr>
            <a:noAutofit/>
          </a:bodyPr>
          <a:lstStyle/>
          <a:p>
            <a:pPr algn="l"/>
            <a:r>
              <a:rPr lang="en-US" sz="2400" i="1" dirty="0" smtClean="0">
                <a:latin typeface="Comic Sans MS" pitchFamily="66" charset="0"/>
                <a:cs typeface="Arial" pitchFamily="34" charset="0"/>
              </a:rPr>
              <a:t>Outline</a:t>
            </a:r>
            <a:r>
              <a:rPr lang="en-US" sz="2400" dirty="0" smtClean="0">
                <a:latin typeface="Comic Sans MS" pitchFamily="66" charset="0"/>
                <a:cs typeface="Arial" pitchFamily="34" charset="0"/>
              </a:rPr>
              <a:t>:</a:t>
            </a:r>
          </a:p>
          <a:p>
            <a:pPr marL="457200" indent="-457200" algn="l">
              <a:buAutoNum type="arabicPeriod"/>
            </a:pPr>
            <a:r>
              <a:rPr lang="en-US" sz="2400" dirty="0" smtClean="0">
                <a:latin typeface="Comic Sans MS" pitchFamily="66" charset="0"/>
                <a:cs typeface="Arial" pitchFamily="34" charset="0"/>
              </a:rPr>
              <a:t>Solar neutrino deficit and neutrino oscillations</a:t>
            </a:r>
          </a:p>
          <a:p>
            <a:pPr marL="457200" indent="-457200" algn="l">
              <a:buAutoNum type="arabicPeriod"/>
            </a:pPr>
            <a:r>
              <a:rPr lang="en-US" sz="2400" dirty="0" smtClean="0">
                <a:latin typeface="Comic Sans MS" pitchFamily="66" charset="0"/>
                <a:cs typeface="Arial" pitchFamily="34" charset="0"/>
              </a:rPr>
              <a:t>Giant </a:t>
            </a:r>
            <a:r>
              <a:rPr lang="en-US" sz="2400" dirty="0" err="1" smtClean="0">
                <a:latin typeface="Comic Sans MS" pitchFamily="66" charset="0"/>
                <a:cs typeface="Arial" pitchFamily="34" charset="0"/>
              </a:rPr>
              <a:t>Lar</a:t>
            </a:r>
            <a:r>
              <a:rPr lang="en-US" sz="2400" dirty="0" smtClean="0">
                <a:latin typeface="Comic Sans MS" pitchFamily="66" charset="0"/>
                <a:cs typeface="Arial" pitchFamily="34" charset="0"/>
              </a:rPr>
              <a:t> facility plans (and dreams!)</a:t>
            </a:r>
          </a:p>
          <a:p>
            <a:pPr marL="457200" indent="-457200" algn="l">
              <a:buAutoNum type="arabicPeriod"/>
            </a:pPr>
            <a:r>
              <a:rPr lang="en-US" sz="2400" dirty="0" smtClean="0">
                <a:solidFill>
                  <a:schemeClr val="bg1">
                    <a:lumMod val="50000"/>
                  </a:schemeClr>
                </a:solidFill>
                <a:latin typeface="Comic Sans MS" pitchFamily="66" charset="0"/>
                <a:cs typeface="Arial" pitchFamily="34" charset="0"/>
              </a:rPr>
              <a:t>TPC and signal formation</a:t>
            </a:r>
          </a:p>
          <a:p>
            <a:pPr marL="457200" indent="-457200" algn="l">
              <a:buAutoNum type="arabicPeriod"/>
            </a:pPr>
            <a:r>
              <a:rPr lang="en-US" sz="2400" dirty="0" smtClean="0">
                <a:latin typeface="Comic Sans MS" pitchFamily="66" charset="0"/>
                <a:cs typeface="Arial" pitchFamily="34" charset="0"/>
              </a:rPr>
              <a:t>Giant TPCs  readout challenge and essential block diagram</a:t>
            </a:r>
          </a:p>
          <a:p>
            <a:pPr marL="457200" indent="-457200" algn="l">
              <a:buAutoNum type="arabicPeriod"/>
            </a:pPr>
            <a:r>
              <a:rPr lang="en-US" sz="2400" dirty="0" smtClean="0">
                <a:latin typeface="Comic Sans MS" pitchFamily="66" charset="0"/>
                <a:cs typeface="Arial" pitchFamily="34" charset="0"/>
              </a:rPr>
              <a:t>CMOS properties vs temperature</a:t>
            </a:r>
          </a:p>
          <a:p>
            <a:pPr marL="457200" indent="-457200" algn="l">
              <a:buAutoNum type="arabicPeriod"/>
            </a:pPr>
            <a:r>
              <a:rPr lang="en-US" sz="2400" dirty="0" smtClean="0">
                <a:latin typeface="Comic Sans MS" pitchFamily="66" charset="0"/>
                <a:cs typeface="Arial" pitchFamily="34" charset="0"/>
              </a:rPr>
              <a:t>CMOS lifetime and electronics reliability</a:t>
            </a:r>
          </a:p>
          <a:p>
            <a:pPr marL="457200" indent="-457200" algn="l">
              <a:buAutoNum type="arabicPeriod"/>
            </a:pPr>
            <a:r>
              <a:rPr lang="en-US" sz="2400" dirty="0" smtClean="0">
                <a:latin typeface="Comic Sans MS" pitchFamily="66" charset="0"/>
                <a:cs typeface="Arial" pitchFamily="34" charset="0"/>
              </a:rPr>
              <a:t>ASIC design </a:t>
            </a:r>
          </a:p>
          <a:p>
            <a:pPr marL="457200" indent="-457200" algn="l">
              <a:buAutoNum type="arabicPeriod"/>
            </a:pPr>
            <a:r>
              <a:rPr lang="en-US" sz="2400" b="1" dirty="0" smtClean="0">
                <a:solidFill>
                  <a:srgbClr val="002060"/>
                </a:solidFill>
                <a:latin typeface="Comic Sans MS" pitchFamily="66" charset="0"/>
                <a:cs typeface="Arial" pitchFamily="34" charset="0"/>
              </a:rPr>
              <a:t>ASIC results</a:t>
            </a:r>
          </a:p>
          <a:p>
            <a:pPr marL="457200" indent="-457200" algn="l">
              <a:buAutoNum type="arabicPeriod"/>
            </a:pPr>
            <a:r>
              <a:rPr lang="en-US" sz="2400" dirty="0" smtClean="0">
                <a:latin typeface="Comic Sans MS" pitchFamily="66" charset="0"/>
                <a:cs typeface="Arial" pitchFamily="34" charset="0"/>
              </a:rPr>
              <a:t>Summary and future developments</a:t>
            </a:r>
          </a:p>
          <a:p>
            <a:pPr marL="457200" indent="-457200" algn="l">
              <a:buAutoNum type="arabicPeriod"/>
            </a:pPr>
            <a:endParaRPr lang="en-US" sz="2400" dirty="0">
              <a:latin typeface="Comic Sans MS" pitchFamily="66" charset="0"/>
              <a:cs typeface="Arial" pitchFamily="34" charset="0"/>
            </a:endParaRPr>
          </a:p>
        </p:txBody>
      </p:sp>
      <p:sp>
        <p:nvSpPr>
          <p:cNvPr id="5" name="Slide Number Placeholder 4"/>
          <p:cNvSpPr>
            <a:spLocks noGrp="1"/>
          </p:cNvSpPr>
          <p:nvPr>
            <p:ph type="sldNum" sz="quarter" idx="12"/>
          </p:nvPr>
        </p:nvSpPr>
        <p:spPr/>
        <p:txBody>
          <a:bodyPr/>
          <a:lstStyle/>
          <a:p>
            <a:fld id="{F8297249-7604-4A25-B8A8-DF2A595F9F3D}" type="slidenum">
              <a:rPr lang="en-US" smtClean="0">
                <a:solidFill>
                  <a:prstClr val="black">
                    <a:tint val="75000"/>
                  </a:prstClr>
                </a:solidFill>
              </a:rPr>
              <a:pPr/>
              <a:t>40</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p:nvPr/>
        </p:nvGrpSpPr>
        <p:grpSpPr>
          <a:xfrm>
            <a:off x="4659825" y="513090"/>
            <a:ext cx="3407553" cy="3949810"/>
            <a:chOff x="4659825" y="513090"/>
            <a:chExt cx="3407553" cy="3949810"/>
          </a:xfrm>
        </p:grpSpPr>
        <p:pic>
          <p:nvPicPr>
            <p:cNvPr id="97283" name="Picture 3" descr="C:\Documents and Settings\degeronimo.BNL\Desktop\Package1.jpg"/>
            <p:cNvPicPr>
              <a:picLocks noChangeAspect="1" noChangeArrowheads="1"/>
            </p:cNvPicPr>
            <p:nvPr/>
          </p:nvPicPr>
          <p:blipFill>
            <a:blip r:embed="rId2" cstate="print"/>
            <a:srcRect l="20400" t="7200" r="16200" b="7200"/>
            <a:stretch>
              <a:fillRect/>
            </a:stretch>
          </p:blipFill>
          <p:spPr bwMode="auto">
            <a:xfrm>
              <a:off x="5093101" y="885048"/>
              <a:ext cx="2974277" cy="3011770"/>
            </a:xfrm>
            <a:prstGeom prst="rect">
              <a:avLst/>
            </a:prstGeom>
            <a:noFill/>
          </p:spPr>
        </p:pic>
        <p:sp>
          <p:nvSpPr>
            <p:cNvPr id="20495" name="Text Box 15"/>
            <p:cNvSpPr txBox="1">
              <a:spLocks noChangeArrowheads="1"/>
            </p:cNvSpPr>
            <p:nvPr/>
          </p:nvSpPr>
          <p:spPr bwMode="auto">
            <a:xfrm>
              <a:off x="5819340" y="513090"/>
              <a:ext cx="1467068" cy="307777"/>
            </a:xfrm>
            <a:prstGeom prst="rect">
              <a:avLst/>
            </a:prstGeom>
            <a:noFill/>
            <a:ln w="9525">
              <a:noFill/>
              <a:miter lim="800000"/>
              <a:headEnd/>
              <a:tailEnd/>
            </a:ln>
            <a:effectLst/>
          </p:spPr>
          <p:txBody>
            <a:bodyPr wrap="none">
              <a:spAutoFit/>
            </a:bodyPr>
            <a:lstStyle/>
            <a:p>
              <a:r>
                <a:rPr lang="en-US" sz="1400" dirty="0" smtClean="0">
                  <a:solidFill>
                    <a:srgbClr val="000099"/>
                  </a:solidFill>
                  <a:latin typeface="Arial" charset="0"/>
                </a:rPr>
                <a:t>Package Photo</a:t>
              </a:r>
              <a:endParaRPr lang="en-US" sz="1400" dirty="0">
                <a:solidFill>
                  <a:srgbClr val="000099"/>
                </a:solidFill>
                <a:latin typeface="Arial" charset="0"/>
              </a:endParaRPr>
            </a:p>
          </p:txBody>
        </p:sp>
        <p:cxnSp>
          <p:nvCxnSpPr>
            <p:cNvPr id="32" name="Straight Arrow Connector 31"/>
            <p:cNvCxnSpPr/>
            <p:nvPr/>
          </p:nvCxnSpPr>
          <p:spPr>
            <a:xfrm>
              <a:off x="5259092" y="3980485"/>
              <a:ext cx="2621796" cy="1807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4"/>
            <p:cNvCxnSpPr>
              <a:cxnSpLocks noChangeShapeType="1"/>
            </p:cNvCxnSpPr>
            <p:nvPr/>
          </p:nvCxnSpPr>
          <p:spPr bwMode="auto">
            <a:xfrm rot="5400000" flipH="1" flipV="1">
              <a:off x="3655018" y="2422888"/>
              <a:ext cx="2595964" cy="7750"/>
            </a:xfrm>
            <a:prstGeom prst="straightConnector1">
              <a:avLst/>
            </a:prstGeom>
            <a:noFill/>
            <a:ln w="9525" algn="ctr">
              <a:solidFill>
                <a:schemeClr val="tx1"/>
              </a:solidFill>
              <a:round/>
              <a:headEnd type="triangle" w="med" len="med"/>
              <a:tailEnd type="triangle" w="med" len="med"/>
            </a:ln>
          </p:spPr>
        </p:cxnSp>
        <p:sp>
          <p:nvSpPr>
            <p:cNvPr id="34" name="Text Box 37"/>
            <p:cNvSpPr txBox="1">
              <a:spLocks noChangeArrowheads="1"/>
            </p:cNvSpPr>
            <p:nvPr/>
          </p:nvSpPr>
          <p:spPr bwMode="auto">
            <a:xfrm>
              <a:off x="5873858" y="3970457"/>
              <a:ext cx="1495585" cy="492443"/>
            </a:xfrm>
            <a:prstGeom prst="rect">
              <a:avLst/>
            </a:prstGeom>
            <a:noFill/>
            <a:ln w="9525">
              <a:noFill/>
              <a:miter lim="800000"/>
              <a:headEnd/>
              <a:tailEnd/>
            </a:ln>
          </p:spPr>
          <p:txBody>
            <a:bodyPr wrap="square">
              <a:spAutoFit/>
            </a:bodyPr>
            <a:lstStyle/>
            <a:p>
              <a:pPr algn="ctr"/>
              <a:r>
                <a:rPr lang="en-US" sz="1400" b="1" dirty="0" smtClean="0">
                  <a:solidFill>
                    <a:prstClr val="black"/>
                  </a:solidFill>
                  <a:latin typeface="Arial" charset="0"/>
                </a:rPr>
                <a:t>14.0 mm</a:t>
              </a:r>
            </a:p>
            <a:p>
              <a:pPr algn="ctr"/>
              <a:r>
                <a:rPr lang="en-US" sz="1200" dirty="0" smtClean="0">
                  <a:solidFill>
                    <a:prstClr val="black"/>
                  </a:solidFill>
                </a:rPr>
                <a:t>(cavity 10.5 mm)</a:t>
              </a:r>
              <a:endParaRPr lang="en-US" sz="1200" b="1" dirty="0">
                <a:solidFill>
                  <a:prstClr val="black"/>
                </a:solidFill>
                <a:latin typeface="Arial" charset="0"/>
              </a:endParaRPr>
            </a:p>
          </p:txBody>
        </p:sp>
        <p:sp>
          <p:nvSpPr>
            <p:cNvPr id="35" name="Text Box 37"/>
            <p:cNvSpPr txBox="1">
              <a:spLocks noChangeArrowheads="1"/>
            </p:cNvSpPr>
            <p:nvPr/>
          </p:nvSpPr>
          <p:spPr bwMode="auto">
            <a:xfrm rot="16200000">
              <a:off x="4355025" y="2154574"/>
              <a:ext cx="914400" cy="304800"/>
            </a:xfrm>
            <a:prstGeom prst="rect">
              <a:avLst/>
            </a:prstGeom>
            <a:noFill/>
            <a:ln w="9525">
              <a:noFill/>
              <a:miter lim="800000"/>
              <a:headEnd/>
              <a:tailEnd/>
            </a:ln>
          </p:spPr>
          <p:txBody>
            <a:bodyPr>
              <a:spAutoFit/>
            </a:bodyPr>
            <a:lstStyle/>
            <a:p>
              <a:pPr algn="ctr"/>
              <a:r>
                <a:rPr lang="en-US" sz="1400" b="1" dirty="0" smtClean="0">
                  <a:solidFill>
                    <a:prstClr val="black"/>
                  </a:solidFill>
                  <a:latin typeface="Arial" charset="0"/>
                </a:rPr>
                <a:t>14.0 </a:t>
              </a:r>
              <a:r>
                <a:rPr lang="en-US" sz="1400" b="1" dirty="0">
                  <a:solidFill>
                    <a:prstClr val="black"/>
                  </a:solidFill>
                  <a:latin typeface="Arial" charset="0"/>
                </a:rPr>
                <a:t>mm</a:t>
              </a:r>
            </a:p>
          </p:txBody>
        </p:sp>
      </p:grpSp>
      <p:pic>
        <p:nvPicPr>
          <p:cNvPr id="37" name="Picture 2" descr="C:\Documents and Settings\degeronimo.BNL\Desktop\ASIC1.jpg"/>
          <p:cNvPicPr>
            <a:picLocks noChangeAspect="1" noChangeArrowheads="1"/>
          </p:cNvPicPr>
          <p:nvPr/>
        </p:nvPicPr>
        <p:blipFill>
          <a:blip r:embed="rId3" cstate="print"/>
          <a:srcRect l="20400" t="9600" r="11400" b="4800"/>
          <a:stretch>
            <a:fillRect/>
          </a:stretch>
        </p:blipFill>
        <p:spPr bwMode="auto">
          <a:xfrm>
            <a:off x="6100672" y="1934447"/>
            <a:ext cx="999085" cy="940488"/>
          </a:xfrm>
          <a:prstGeom prst="rect">
            <a:avLst/>
          </a:prstGeom>
          <a:noFill/>
        </p:spPr>
      </p:pic>
      <p:pic>
        <p:nvPicPr>
          <p:cNvPr id="97284" name="Picture 4"/>
          <p:cNvPicPr>
            <a:picLocks noChangeAspect="1" noChangeArrowheads="1"/>
          </p:cNvPicPr>
          <p:nvPr/>
        </p:nvPicPr>
        <p:blipFill>
          <a:blip r:embed="rId4" cstate="print"/>
          <a:srcRect l="914" t="960" r="2741" b="1921"/>
          <a:stretch>
            <a:fillRect/>
          </a:stretch>
        </p:blipFill>
        <p:spPr bwMode="auto">
          <a:xfrm>
            <a:off x="5453993" y="1332854"/>
            <a:ext cx="2219723" cy="2128471"/>
          </a:xfrm>
          <a:prstGeom prst="rect">
            <a:avLst/>
          </a:prstGeom>
          <a:noFill/>
          <a:ln w="9525">
            <a:noFill/>
            <a:miter lim="800000"/>
            <a:headEnd/>
            <a:tailEnd/>
          </a:ln>
          <a:effectLst/>
        </p:spPr>
      </p:pic>
      <p:sp>
        <p:nvSpPr>
          <p:cNvPr id="20494" name="Text Box 14"/>
          <p:cNvSpPr txBox="1">
            <a:spLocks noChangeArrowheads="1"/>
          </p:cNvSpPr>
          <p:nvPr/>
        </p:nvSpPr>
        <p:spPr bwMode="auto">
          <a:xfrm>
            <a:off x="1643646" y="652572"/>
            <a:ext cx="1019831" cy="307777"/>
          </a:xfrm>
          <a:prstGeom prst="rect">
            <a:avLst/>
          </a:prstGeom>
          <a:noFill/>
          <a:ln w="9525">
            <a:noFill/>
            <a:miter lim="800000"/>
            <a:headEnd/>
            <a:tailEnd/>
          </a:ln>
          <a:effectLst/>
        </p:spPr>
        <p:txBody>
          <a:bodyPr wrap="none">
            <a:spAutoFit/>
          </a:bodyPr>
          <a:lstStyle/>
          <a:p>
            <a:r>
              <a:rPr lang="en-US" sz="1400" dirty="0" smtClean="0">
                <a:solidFill>
                  <a:srgbClr val="000099"/>
                </a:solidFill>
                <a:latin typeface="Arial" charset="0"/>
              </a:rPr>
              <a:t>Die Photo</a:t>
            </a:r>
            <a:endParaRPr lang="en-US" sz="1400" dirty="0">
              <a:solidFill>
                <a:srgbClr val="000099"/>
              </a:solidFill>
              <a:latin typeface="Arial" charset="0"/>
            </a:endParaRPr>
          </a:p>
        </p:txBody>
      </p:sp>
      <p:sp>
        <p:nvSpPr>
          <p:cNvPr id="21" name="Text Box 196"/>
          <p:cNvSpPr txBox="1">
            <a:spLocks noChangeArrowheads="1"/>
          </p:cNvSpPr>
          <p:nvPr/>
        </p:nvSpPr>
        <p:spPr bwMode="auto">
          <a:xfrm>
            <a:off x="685800" y="152400"/>
            <a:ext cx="7696200" cy="400050"/>
          </a:xfrm>
          <a:prstGeom prst="rect">
            <a:avLst/>
          </a:prstGeom>
          <a:solidFill>
            <a:schemeClr val="accent4">
              <a:lumMod val="20000"/>
              <a:lumOff val="80000"/>
            </a:schemeClr>
          </a:solidFill>
          <a:ln w="9525">
            <a:noFill/>
            <a:miter lim="800000"/>
            <a:headEnd/>
            <a:tailEnd/>
          </a:ln>
          <a:effectLst>
            <a:outerShdw dist="35921" dir="2700000" algn="ctr" rotWithShape="0">
              <a:schemeClr val="bg2"/>
            </a:outerShdw>
          </a:effectLst>
        </p:spPr>
        <p:txBody>
          <a:bodyPr>
            <a:spAutoFit/>
          </a:bodyPr>
          <a:lstStyle/>
          <a:p>
            <a:pPr algn="ctr">
              <a:defRPr/>
            </a:pPr>
            <a:r>
              <a:rPr lang="en-US" sz="2000" dirty="0" smtClean="0">
                <a:solidFill>
                  <a:prstClr val="black"/>
                </a:solidFill>
              </a:rPr>
              <a:t>Analog ASIC: Die and Packaging, Temperature Cycling</a:t>
            </a:r>
            <a:endParaRPr lang="en-US" sz="2000" dirty="0">
              <a:solidFill>
                <a:prstClr val="black"/>
              </a:solidFill>
            </a:endParaRPr>
          </a:p>
        </p:txBody>
      </p:sp>
      <p:sp>
        <p:nvSpPr>
          <p:cNvPr id="26" name="Text Box 15"/>
          <p:cNvSpPr txBox="1">
            <a:spLocks noChangeArrowheads="1"/>
          </p:cNvSpPr>
          <p:nvPr/>
        </p:nvSpPr>
        <p:spPr bwMode="auto">
          <a:xfrm>
            <a:off x="3080594" y="4358784"/>
            <a:ext cx="1184427" cy="307777"/>
          </a:xfrm>
          <a:prstGeom prst="rect">
            <a:avLst/>
          </a:prstGeom>
          <a:noFill/>
          <a:ln w="9525">
            <a:noFill/>
            <a:miter lim="800000"/>
            <a:headEnd/>
            <a:tailEnd/>
          </a:ln>
          <a:effectLst/>
        </p:spPr>
        <p:txBody>
          <a:bodyPr wrap="none">
            <a:spAutoFit/>
          </a:bodyPr>
          <a:lstStyle/>
          <a:p>
            <a:r>
              <a:rPr lang="en-US" sz="1400" dirty="0" smtClean="0">
                <a:solidFill>
                  <a:srgbClr val="000099"/>
                </a:solidFill>
                <a:latin typeface="Arial" charset="0"/>
              </a:rPr>
              <a:t>Test Fixture</a:t>
            </a:r>
            <a:endParaRPr lang="en-US" sz="1400" dirty="0">
              <a:solidFill>
                <a:srgbClr val="000099"/>
              </a:solidFill>
              <a:latin typeface="Arial" charset="0"/>
            </a:endParaRPr>
          </a:p>
        </p:txBody>
      </p:sp>
      <p:pic>
        <p:nvPicPr>
          <p:cNvPr id="97282" name="Picture 2" descr="C:\Documents and Settings\degeronimo.BNL\Desktop\ASIC1.jpg"/>
          <p:cNvPicPr>
            <a:picLocks noChangeAspect="1" noChangeArrowheads="1"/>
          </p:cNvPicPr>
          <p:nvPr/>
        </p:nvPicPr>
        <p:blipFill>
          <a:blip r:embed="rId5" cstate="print"/>
          <a:srcRect l="20400" t="9600" r="11400" b="4800"/>
          <a:stretch>
            <a:fillRect/>
          </a:stretch>
        </p:blipFill>
        <p:spPr bwMode="auto">
          <a:xfrm>
            <a:off x="826081" y="1027582"/>
            <a:ext cx="2793623" cy="2629774"/>
          </a:xfrm>
          <a:prstGeom prst="rect">
            <a:avLst/>
          </a:prstGeom>
          <a:noFill/>
        </p:spPr>
      </p:pic>
      <p:cxnSp>
        <p:nvCxnSpPr>
          <p:cNvPr id="28" name="Straight Arrow Connector 27"/>
          <p:cNvCxnSpPr/>
          <p:nvPr/>
        </p:nvCxnSpPr>
        <p:spPr>
          <a:xfrm>
            <a:off x="844658" y="3766091"/>
            <a:ext cx="2743200" cy="1549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4"/>
          <p:cNvCxnSpPr>
            <a:cxnSpLocks noChangeShapeType="1"/>
          </p:cNvCxnSpPr>
          <p:nvPr/>
        </p:nvCxnSpPr>
        <p:spPr bwMode="auto">
          <a:xfrm rot="5400000" flipH="1" flipV="1">
            <a:off x="-619931" y="2332481"/>
            <a:ext cx="2595964" cy="7750"/>
          </a:xfrm>
          <a:prstGeom prst="straightConnector1">
            <a:avLst/>
          </a:prstGeom>
          <a:noFill/>
          <a:ln w="9525" algn="ctr">
            <a:solidFill>
              <a:schemeClr val="tx1"/>
            </a:solidFill>
            <a:round/>
            <a:headEnd type="triangle" w="med" len="med"/>
            <a:tailEnd type="triangle" w="med" len="med"/>
          </a:ln>
        </p:spPr>
      </p:cxnSp>
      <p:sp>
        <p:nvSpPr>
          <p:cNvPr id="30" name="Text Box 37"/>
          <p:cNvSpPr txBox="1">
            <a:spLocks noChangeArrowheads="1"/>
          </p:cNvSpPr>
          <p:nvPr/>
        </p:nvSpPr>
        <p:spPr bwMode="auto">
          <a:xfrm>
            <a:off x="1757847" y="3756063"/>
            <a:ext cx="914400" cy="304800"/>
          </a:xfrm>
          <a:prstGeom prst="rect">
            <a:avLst/>
          </a:prstGeom>
          <a:noFill/>
          <a:ln w="9525">
            <a:noFill/>
            <a:miter lim="800000"/>
            <a:headEnd/>
            <a:tailEnd/>
          </a:ln>
        </p:spPr>
        <p:txBody>
          <a:bodyPr>
            <a:spAutoFit/>
          </a:bodyPr>
          <a:lstStyle/>
          <a:p>
            <a:pPr algn="ctr"/>
            <a:r>
              <a:rPr lang="en-US" sz="1400" b="1" dirty="0">
                <a:solidFill>
                  <a:prstClr val="black"/>
                </a:solidFill>
                <a:latin typeface="Arial" charset="0"/>
              </a:rPr>
              <a:t>6.0 mm</a:t>
            </a:r>
          </a:p>
        </p:txBody>
      </p:sp>
      <p:sp>
        <p:nvSpPr>
          <p:cNvPr id="31" name="Text Box 37"/>
          <p:cNvSpPr txBox="1">
            <a:spLocks noChangeArrowheads="1"/>
          </p:cNvSpPr>
          <p:nvPr/>
        </p:nvSpPr>
        <p:spPr bwMode="auto">
          <a:xfrm rot="16200000">
            <a:off x="80076" y="2064167"/>
            <a:ext cx="914400" cy="304800"/>
          </a:xfrm>
          <a:prstGeom prst="rect">
            <a:avLst/>
          </a:prstGeom>
          <a:noFill/>
          <a:ln w="9525">
            <a:noFill/>
            <a:miter lim="800000"/>
            <a:headEnd/>
            <a:tailEnd/>
          </a:ln>
        </p:spPr>
        <p:txBody>
          <a:bodyPr>
            <a:spAutoFit/>
          </a:bodyPr>
          <a:lstStyle/>
          <a:p>
            <a:pPr algn="ctr"/>
            <a:r>
              <a:rPr lang="en-US" sz="1400" b="1" dirty="0">
                <a:solidFill>
                  <a:prstClr val="black"/>
                </a:solidFill>
                <a:latin typeface="Arial" charset="0"/>
              </a:rPr>
              <a:t>5.7 mm</a:t>
            </a:r>
          </a:p>
        </p:txBody>
      </p:sp>
      <p:pic>
        <p:nvPicPr>
          <p:cNvPr id="97285" name="Picture 5" descr="C:\Documents and Settings\degeronimo.BNL\Desktop\PICT1001.JPG"/>
          <p:cNvPicPr>
            <a:picLocks noChangeAspect="1" noChangeArrowheads="1"/>
          </p:cNvPicPr>
          <p:nvPr/>
        </p:nvPicPr>
        <p:blipFill>
          <a:blip r:embed="rId6" cstate="print"/>
          <a:srcRect l="18633" t="42187" r="20039" b="32812"/>
          <a:stretch>
            <a:fillRect/>
          </a:stretch>
        </p:blipFill>
        <p:spPr bwMode="auto">
          <a:xfrm flipH="1" flipV="1">
            <a:off x="602521" y="4674986"/>
            <a:ext cx="6204692" cy="1896294"/>
          </a:xfrm>
          <a:prstGeom prst="rect">
            <a:avLst/>
          </a:prstGeom>
          <a:noFill/>
        </p:spPr>
      </p:pic>
      <p:sp>
        <p:nvSpPr>
          <p:cNvPr id="23" name="Text Box 63"/>
          <p:cNvSpPr txBox="1">
            <a:spLocks noChangeArrowheads="1"/>
          </p:cNvSpPr>
          <p:nvPr/>
        </p:nvSpPr>
        <p:spPr bwMode="auto">
          <a:xfrm>
            <a:off x="6934200" y="4495800"/>
            <a:ext cx="2004139" cy="2215991"/>
          </a:xfrm>
          <a:prstGeom prst="rect">
            <a:avLst/>
          </a:prstGeom>
          <a:noFill/>
          <a:ln w="9525">
            <a:noFill/>
            <a:miter lim="800000"/>
            <a:headEnd/>
            <a:tailEnd/>
          </a:ln>
        </p:spPr>
        <p:txBody>
          <a:bodyPr wrap="square" lIns="0" tIns="0" rIns="0" bIns="0">
            <a:spAutoFit/>
          </a:bodyPr>
          <a:lstStyle/>
          <a:p>
            <a:r>
              <a:rPr lang="en-US" dirty="0" smtClean="0">
                <a:solidFill>
                  <a:srgbClr val="960000"/>
                </a:solidFill>
                <a:latin typeface="Arial" charset="0"/>
              </a:rPr>
              <a:t>Cycled (abruptly, by pouring LN over the fixture in a dewar) from 300K to 77K more than 30 times</a:t>
            </a:r>
          </a:p>
          <a:p>
            <a:endParaRPr lang="en-US" dirty="0" smtClean="0">
              <a:solidFill>
                <a:srgbClr val="960000"/>
              </a:solidFill>
              <a:latin typeface="Arial" charset="0"/>
            </a:endParaRPr>
          </a:p>
          <a:p>
            <a:r>
              <a:rPr lang="en-US" dirty="0" smtClean="0">
                <a:solidFill>
                  <a:srgbClr val="960000"/>
                </a:solidFill>
                <a:latin typeface="Arial" pitchFamily="34" charset="0"/>
                <a:cs typeface="Arial" pitchFamily="34" charset="0"/>
              </a:rPr>
              <a:t>No failure occurred</a:t>
            </a:r>
          </a:p>
        </p:txBody>
      </p:sp>
      <p:sp>
        <p:nvSpPr>
          <p:cNvPr id="22" name="Slide Number Placeholder 21"/>
          <p:cNvSpPr>
            <a:spLocks noGrp="1"/>
          </p:cNvSpPr>
          <p:nvPr>
            <p:ph type="sldNum" sz="quarter" idx="12"/>
          </p:nvPr>
        </p:nvSpPr>
        <p:spPr>
          <a:xfrm>
            <a:off x="7010400" y="6492875"/>
            <a:ext cx="2133600" cy="365125"/>
          </a:xfrm>
        </p:spPr>
        <p:txBody>
          <a:bodyPr/>
          <a:lstStyle/>
          <a:p>
            <a:fld id="{F8297249-7604-4A25-B8A8-DF2A595F9F3D}" type="slidenum">
              <a:rPr lang="en-US" smtClean="0">
                <a:solidFill>
                  <a:prstClr val="black">
                    <a:tint val="75000"/>
                  </a:prstClr>
                </a:solidFill>
              </a:rPr>
              <a:pPr/>
              <a:t>41</a:t>
            </a:fld>
            <a:endParaRPr lang="en-US" dirty="0">
              <a:solidFill>
                <a:prstClr val="black">
                  <a:tint val="75000"/>
                </a:prst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72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728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3"/>
          <p:cNvPicPr>
            <a:picLocks noChangeAspect="1" noChangeArrowheads="1"/>
          </p:cNvPicPr>
          <p:nvPr/>
        </p:nvPicPr>
        <p:blipFill>
          <a:blip r:embed="rId3" cstate="print"/>
          <a:srcRect l="7031" t="9184" r="9375" b="3061"/>
          <a:stretch>
            <a:fillRect/>
          </a:stretch>
        </p:blipFill>
        <p:spPr bwMode="auto">
          <a:xfrm>
            <a:off x="4458569" y="1676400"/>
            <a:ext cx="4740739" cy="3810000"/>
          </a:xfrm>
          <a:prstGeom prst="rect">
            <a:avLst/>
          </a:prstGeom>
          <a:noFill/>
          <a:ln w="9525">
            <a:noFill/>
            <a:miter lim="800000"/>
            <a:headEnd/>
            <a:tailEnd/>
          </a:ln>
        </p:spPr>
      </p:pic>
      <p:sp>
        <p:nvSpPr>
          <p:cNvPr id="21" name="Text Box 196"/>
          <p:cNvSpPr txBox="1">
            <a:spLocks noChangeArrowheads="1"/>
          </p:cNvSpPr>
          <p:nvPr/>
        </p:nvSpPr>
        <p:spPr bwMode="auto">
          <a:xfrm>
            <a:off x="685800" y="304800"/>
            <a:ext cx="7696200" cy="400050"/>
          </a:xfrm>
          <a:prstGeom prst="rect">
            <a:avLst/>
          </a:prstGeom>
          <a:solidFill>
            <a:schemeClr val="bg2">
              <a:lumMod val="20000"/>
              <a:lumOff val="80000"/>
            </a:schemeClr>
          </a:solidFill>
          <a:ln w="9525">
            <a:noFill/>
            <a:miter lim="800000"/>
            <a:headEnd/>
            <a:tailEnd/>
          </a:ln>
          <a:effectLst>
            <a:outerShdw dist="35921" dir="2700000" algn="ctr" rotWithShape="0">
              <a:schemeClr val="bg2"/>
            </a:outerShdw>
          </a:effectLst>
        </p:spPr>
        <p:txBody>
          <a:bodyPr>
            <a:spAutoFit/>
          </a:bodyPr>
          <a:lstStyle/>
          <a:p>
            <a:pPr algn="ctr">
              <a:defRPr/>
            </a:pPr>
            <a:r>
              <a:rPr lang="en-US" sz="2000" b="1" dirty="0">
                <a:solidFill>
                  <a:srgbClr val="000000"/>
                </a:solidFill>
              </a:rPr>
              <a:t>Cold CMOS: Results </a:t>
            </a:r>
            <a:r>
              <a:rPr lang="en-US" sz="2000" b="1" dirty="0" smtClean="0">
                <a:solidFill>
                  <a:srgbClr val="000000"/>
                </a:solidFill>
              </a:rPr>
              <a:t>from </a:t>
            </a:r>
            <a:r>
              <a:rPr lang="en-US" sz="2000" b="1" dirty="0">
                <a:solidFill>
                  <a:srgbClr val="000000"/>
                </a:solidFill>
              </a:rPr>
              <a:t>FE ASIC (1</a:t>
            </a:r>
            <a:r>
              <a:rPr lang="en-US" sz="2000" b="1" baseline="30000" dirty="0">
                <a:solidFill>
                  <a:srgbClr val="000000"/>
                </a:solidFill>
              </a:rPr>
              <a:t>st</a:t>
            </a:r>
            <a:r>
              <a:rPr lang="en-US" sz="2000" b="1" dirty="0">
                <a:solidFill>
                  <a:srgbClr val="000000"/>
                </a:solidFill>
              </a:rPr>
              <a:t> prototype cycle)</a:t>
            </a:r>
          </a:p>
        </p:txBody>
      </p:sp>
      <p:sp>
        <p:nvSpPr>
          <p:cNvPr id="1030" name="TextBox 22"/>
          <p:cNvSpPr txBox="1">
            <a:spLocks noChangeArrowheads="1"/>
          </p:cNvSpPr>
          <p:nvPr/>
        </p:nvSpPr>
        <p:spPr bwMode="auto">
          <a:xfrm>
            <a:off x="228600" y="914400"/>
            <a:ext cx="3505200" cy="646113"/>
          </a:xfrm>
          <a:prstGeom prst="rect">
            <a:avLst/>
          </a:prstGeom>
          <a:noFill/>
          <a:ln w="9525">
            <a:noFill/>
            <a:miter lim="800000"/>
            <a:headEnd/>
            <a:tailEnd/>
          </a:ln>
        </p:spPr>
        <p:txBody>
          <a:bodyPr>
            <a:spAutoFit/>
          </a:bodyPr>
          <a:lstStyle/>
          <a:p>
            <a:r>
              <a:rPr lang="en-US" dirty="0" smtClean="0">
                <a:solidFill>
                  <a:srgbClr val="000000"/>
                </a:solidFill>
              </a:rPr>
              <a:t> </a:t>
            </a:r>
            <a:r>
              <a:rPr lang="en-US" b="1" i="1" dirty="0">
                <a:solidFill>
                  <a:srgbClr val="C00000"/>
                </a:solidFill>
              </a:rPr>
              <a:t>Noise</a:t>
            </a:r>
            <a:r>
              <a:rPr lang="en-US" dirty="0">
                <a:solidFill>
                  <a:srgbClr val="000000"/>
                </a:solidFill>
              </a:rPr>
              <a:t> gets better at 77K   (220pF det. Capacitance):</a:t>
            </a:r>
          </a:p>
        </p:txBody>
      </p:sp>
      <p:sp>
        <p:nvSpPr>
          <p:cNvPr id="1031" name="Text Box 63"/>
          <p:cNvSpPr txBox="1">
            <a:spLocks noChangeArrowheads="1"/>
          </p:cNvSpPr>
          <p:nvPr/>
        </p:nvSpPr>
        <p:spPr bwMode="auto">
          <a:xfrm>
            <a:off x="609600" y="5486400"/>
            <a:ext cx="4038600" cy="1062038"/>
          </a:xfrm>
          <a:prstGeom prst="rect">
            <a:avLst/>
          </a:prstGeom>
          <a:noFill/>
          <a:ln w="9525">
            <a:noFill/>
            <a:miter lim="800000"/>
            <a:headEnd/>
            <a:tailEnd/>
          </a:ln>
        </p:spPr>
        <p:txBody>
          <a:bodyPr lIns="0" tIns="0" rIns="0" bIns="0">
            <a:spAutoFit/>
          </a:bodyPr>
          <a:lstStyle/>
          <a:p>
            <a:pPr algn="ctr">
              <a:spcBef>
                <a:spcPts val="600"/>
              </a:spcBef>
            </a:pPr>
            <a:r>
              <a:rPr lang="en-US" sz="1600" dirty="0">
                <a:solidFill>
                  <a:srgbClr val="000000"/>
                </a:solidFill>
              </a:rPr>
              <a:t> </a:t>
            </a:r>
            <a:r>
              <a:rPr lang="en-US" sz="1600" dirty="0" smtClean="0">
                <a:solidFill>
                  <a:srgbClr val="000099"/>
                </a:solidFill>
              </a:rPr>
              <a:t> </a:t>
            </a:r>
            <a:r>
              <a:rPr lang="en-US" sz="1600" dirty="0">
                <a:solidFill>
                  <a:srgbClr val="000099"/>
                </a:solidFill>
              </a:rPr>
              <a:t>Integrated</a:t>
            </a:r>
            <a:r>
              <a:rPr lang="en-US" sz="1600" dirty="0">
                <a:solidFill>
                  <a:srgbClr val="000000"/>
                </a:solidFill>
              </a:rPr>
              <a:t> </a:t>
            </a:r>
            <a:r>
              <a:rPr lang="en-US" sz="1600" b="1" i="1" dirty="0">
                <a:solidFill>
                  <a:srgbClr val="C00000"/>
                </a:solidFill>
              </a:rPr>
              <a:t>charge calibration </a:t>
            </a:r>
            <a:r>
              <a:rPr lang="en-US" sz="1600" dirty="0">
                <a:solidFill>
                  <a:srgbClr val="000000"/>
                </a:solidFill>
              </a:rPr>
              <a:t>capacitance  </a:t>
            </a:r>
            <a:r>
              <a:rPr lang="en-US" sz="1600" dirty="0" smtClean="0">
                <a:solidFill>
                  <a:srgbClr val="000000"/>
                </a:solidFill>
              </a:rPr>
              <a:t>    - </a:t>
            </a:r>
            <a:r>
              <a:rPr lang="en-US" sz="1600" u="sng" dirty="0">
                <a:solidFill>
                  <a:srgbClr val="000000"/>
                </a:solidFill>
              </a:rPr>
              <a:t>little change  with temperature</a:t>
            </a:r>
          </a:p>
          <a:p>
            <a:pPr algn="ctr">
              <a:spcBef>
                <a:spcPts val="600"/>
              </a:spcBef>
            </a:pPr>
            <a:r>
              <a:rPr lang="en-US" sz="1600" dirty="0">
                <a:solidFill>
                  <a:srgbClr val="000000"/>
                </a:solidFill>
              </a:rPr>
              <a:t>Measured with high-precision external capacitance   </a:t>
            </a:r>
          </a:p>
        </p:txBody>
      </p:sp>
      <p:graphicFrame>
        <p:nvGraphicFramePr>
          <p:cNvPr id="1026" name="Object 3"/>
          <p:cNvGraphicFramePr>
            <a:graphicFrameLocks noChangeAspect="1"/>
          </p:cNvGraphicFramePr>
          <p:nvPr/>
        </p:nvGraphicFramePr>
        <p:xfrm>
          <a:off x="5715000" y="5562600"/>
          <a:ext cx="2736850" cy="771525"/>
        </p:xfrm>
        <a:graphic>
          <a:graphicData uri="http://schemas.openxmlformats.org/presentationml/2006/ole">
            <p:oleObj spid="_x0000_s8194" name="Equation" r:id="rId4" imgW="1625400" imgH="457200" progId="Equation.3">
              <p:embed/>
            </p:oleObj>
          </a:graphicData>
        </a:graphic>
      </p:graphicFrame>
      <p:sp>
        <p:nvSpPr>
          <p:cNvPr id="1032" name="Right Arrow 32"/>
          <p:cNvSpPr>
            <a:spLocks noChangeArrowheads="1"/>
          </p:cNvSpPr>
          <p:nvPr/>
        </p:nvSpPr>
        <p:spPr bwMode="auto">
          <a:xfrm rot="20787417">
            <a:off x="4569384" y="6050461"/>
            <a:ext cx="923017" cy="87242"/>
          </a:xfrm>
          <a:prstGeom prst="rightArrow">
            <a:avLst>
              <a:gd name="adj1" fmla="val 50000"/>
              <a:gd name="adj2" fmla="val 50009"/>
            </a:avLst>
          </a:prstGeom>
          <a:solidFill>
            <a:schemeClr val="accent3">
              <a:lumMod val="75000"/>
            </a:schemeClr>
          </a:solidFill>
          <a:ln w="9525" algn="ctr">
            <a:solidFill>
              <a:srgbClr val="000000"/>
            </a:solidFill>
            <a:round/>
            <a:headEnd/>
            <a:tailEnd/>
          </a:ln>
        </p:spPr>
        <p:txBody>
          <a:bodyPr/>
          <a:lstStyle/>
          <a:p>
            <a:pPr algn="ctr"/>
            <a:endParaRPr lang="en-US" sz="2400" b="1" i="1" dirty="0">
              <a:solidFill>
                <a:srgbClr val="000000"/>
              </a:solidFill>
            </a:endParaRPr>
          </a:p>
        </p:txBody>
      </p:sp>
      <p:sp>
        <p:nvSpPr>
          <p:cNvPr id="1034" name="TextBox 34"/>
          <p:cNvSpPr txBox="1">
            <a:spLocks noChangeArrowheads="1"/>
          </p:cNvSpPr>
          <p:nvPr/>
        </p:nvSpPr>
        <p:spPr bwMode="auto">
          <a:xfrm>
            <a:off x="5181600" y="914400"/>
            <a:ext cx="3352800" cy="646113"/>
          </a:xfrm>
          <a:prstGeom prst="rect">
            <a:avLst/>
          </a:prstGeom>
          <a:noFill/>
          <a:ln w="9525">
            <a:noFill/>
            <a:miter lim="800000"/>
            <a:headEnd/>
            <a:tailEnd/>
          </a:ln>
        </p:spPr>
        <p:txBody>
          <a:bodyPr>
            <a:spAutoFit/>
          </a:bodyPr>
          <a:lstStyle/>
          <a:p>
            <a:r>
              <a:rPr lang="en-US" dirty="0" smtClean="0">
                <a:solidFill>
                  <a:srgbClr val="000000"/>
                </a:solidFill>
              </a:rPr>
              <a:t> </a:t>
            </a:r>
            <a:r>
              <a:rPr lang="en-US" b="1" i="1" dirty="0">
                <a:solidFill>
                  <a:srgbClr val="C00000"/>
                </a:solidFill>
              </a:rPr>
              <a:t>Signal</a:t>
            </a:r>
            <a:r>
              <a:rPr lang="en-US" dirty="0">
                <a:solidFill>
                  <a:srgbClr val="000000"/>
                </a:solidFill>
              </a:rPr>
              <a:t> after preamp+shaper changes little with temperature:</a:t>
            </a:r>
          </a:p>
        </p:txBody>
      </p:sp>
      <p:pic>
        <p:nvPicPr>
          <p:cNvPr id="11" name="Picture 3"/>
          <p:cNvPicPr>
            <a:picLocks noChangeAspect="1" noChangeArrowheads="1"/>
          </p:cNvPicPr>
          <p:nvPr/>
        </p:nvPicPr>
        <p:blipFill>
          <a:blip r:embed="rId5" cstate="print"/>
          <a:srcRect l="2344" r="9375" b="3061"/>
          <a:stretch>
            <a:fillRect/>
          </a:stretch>
        </p:blipFill>
        <p:spPr bwMode="auto">
          <a:xfrm>
            <a:off x="-91987" y="1295400"/>
            <a:ext cx="5075695" cy="4267200"/>
          </a:xfrm>
          <a:prstGeom prst="rect">
            <a:avLst/>
          </a:prstGeom>
          <a:noFill/>
          <a:ln w="9525">
            <a:noFill/>
            <a:miter lim="800000"/>
            <a:headEnd/>
            <a:tailEnd/>
          </a:ln>
          <a:effectLst/>
        </p:spPr>
      </p:pic>
      <p:cxnSp>
        <p:nvCxnSpPr>
          <p:cNvPr id="14" name="Straight Arrow Connector 13"/>
          <p:cNvCxnSpPr/>
          <p:nvPr/>
        </p:nvCxnSpPr>
        <p:spPr>
          <a:xfrm rot="16200000" flipH="1">
            <a:off x="6248400" y="1676400"/>
            <a:ext cx="685800" cy="381000"/>
          </a:xfrm>
          <a:prstGeom prst="straightConnector1">
            <a:avLst/>
          </a:prstGeom>
          <a:ln w="28575">
            <a:solidFill>
              <a:schemeClr val="accent3">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H="1">
            <a:off x="762000" y="2286000"/>
            <a:ext cx="2362200" cy="838200"/>
          </a:xfrm>
          <a:prstGeom prst="straightConnector1">
            <a:avLst/>
          </a:prstGeom>
          <a:ln w="28575">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a:xfrm>
            <a:off x="6781800" y="6381750"/>
            <a:ext cx="2133600" cy="476250"/>
          </a:xfrm>
        </p:spPr>
        <p:txBody>
          <a:bodyPr/>
          <a:lstStyle/>
          <a:p>
            <a:pPr>
              <a:defRPr/>
            </a:pPr>
            <a:fld id="{D3C1A39B-3E1B-4E8D-A960-DBAD5D7DCB3C}" type="slidenum">
              <a:rPr lang="en-US" smtClean="0">
                <a:solidFill>
                  <a:srgbClr val="000000"/>
                </a:solidFill>
              </a:rPr>
              <a:pPr>
                <a:defRPr/>
              </a:pPr>
              <a:t>42</a:t>
            </a:fld>
            <a:endParaRPr lang="en-US" dirty="0">
              <a:solidFill>
                <a:srgbClr val="0000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6548" name="Title 1"/>
          <p:cNvSpPr>
            <a:spLocks noGrp="1"/>
          </p:cNvSpPr>
          <p:nvPr>
            <p:ph type="title" idx="4294967295"/>
          </p:nvPr>
        </p:nvSpPr>
        <p:spPr>
          <a:xfrm>
            <a:off x="533400" y="381000"/>
            <a:ext cx="8159750" cy="685800"/>
          </a:xfrm>
        </p:spPr>
        <p:txBody>
          <a:bodyPr/>
          <a:lstStyle/>
          <a:p>
            <a:pPr algn="ctr" eaLnBrk="1" hangingPunct="1"/>
            <a:r>
              <a:rPr lang="en-US" sz="2800" dirty="0" smtClean="0"/>
              <a:t>Noise </a:t>
            </a:r>
            <a:r>
              <a:rPr lang="en-US" sz="2800" i="1" dirty="0" err="1" smtClean="0"/>
              <a:t>vs</a:t>
            </a:r>
            <a:r>
              <a:rPr lang="en-US" sz="2800" dirty="0" smtClean="0"/>
              <a:t> T in CMOS:</a:t>
            </a:r>
            <a:r>
              <a:rPr lang="en-US" sz="2800" b="0" i="1" u="sng" dirty="0" smtClean="0"/>
              <a:t> </a:t>
            </a:r>
            <a:r>
              <a:rPr lang="en-US" sz="2800" dirty="0" smtClean="0"/>
              <a:t/>
            </a:r>
            <a:br>
              <a:rPr lang="en-US" sz="2800" dirty="0" smtClean="0"/>
            </a:br>
            <a:r>
              <a:rPr lang="en-US" sz="1400" dirty="0" smtClean="0"/>
              <a:t/>
            </a:r>
            <a:br>
              <a:rPr lang="en-US" sz="1400" dirty="0" smtClean="0"/>
            </a:br>
            <a:r>
              <a:rPr lang="en-US" sz="2000" b="0" i="1" dirty="0" smtClean="0"/>
              <a:t>Existing ASIC, 0.25 µm  (not designed for </a:t>
            </a:r>
            <a:r>
              <a:rPr lang="en-US" sz="2000" b="0" i="1" dirty="0" err="1" smtClean="0"/>
              <a:t>Lar</a:t>
            </a:r>
            <a:r>
              <a:rPr lang="en-US" sz="2000" b="0" i="1" dirty="0" smtClean="0"/>
              <a:t>)</a:t>
            </a:r>
            <a:endParaRPr lang="en-US" sz="2800" b="0" i="1" dirty="0" smtClean="0"/>
          </a:p>
        </p:txBody>
      </p:sp>
      <p:sp>
        <p:nvSpPr>
          <p:cNvPr id="236551" name="Text Box 7"/>
          <p:cNvSpPr txBox="1">
            <a:spLocks noChangeArrowheads="1"/>
          </p:cNvSpPr>
          <p:nvPr/>
        </p:nvSpPr>
        <p:spPr bwMode="auto">
          <a:xfrm>
            <a:off x="539750" y="5864225"/>
            <a:ext cx="7391400" cy="646331"/>
          </a:xfrm>
          <a:prstGeom prst="rect">
            <a:avLst/>
          </a:prstGeom>
          <a:noFill/>
          <a:ln w="9525">
            <a:noFill/>
            <a:miter lim="800000"/>
            <a:headEnd/>
            <a:tailEnd/>
          </a:ln>
        </p:spPr>
        <p:txBody>
          <a:bodyPr>
            <a:spAutoFit/>
          </a:bodyPr>
          <a:lstStyle/>
          <a:p>
            <a:pPr fontAlgn="base">
              <a:spcBef>
                <a:spcPct val="50000"/>
              </a:spcBef>
              <a:spcAft>
                <a:spcPct val="0"/>
              </a:spcAft>
            </a:pPr>
            <a:r>
              <a:rPr lang="en-US" dirty="0">
                <a:solidFill>
                  <a:srgbClr val="000000"/>
                </a:solidFill>
              </a:rPr>
              <a:t>CMOS in </a:t>
            </a:r>
            <a:r>
              <a:rPr lang="en-US" dirty="0" err="1">
                <a:solidFill>
                  <a:srgbClr val="000000"/>
                </a:solidFill>
              </a:rPr>
              <a:t>LAr</a:t>
            </a:r>
            <a:r>
              <a:rPr lang="en-US" dirty="0">
                <a:solidFill>
                  <a:srgbClr val="000000"/>
                </a:solidFill>
              </a:rPr>
              <a:t> has less than half the </a:t>
            </a:r>
            <a:r>
              <a:rPr lang="en-US" dirty="0" smtClean="0">
                <a:solidFill>
                  <a:srgbClr val="000000"/>
                </a:solidFill>
              </a:rPr>
              <a:t>(white) noise </a:t>
            </a:r>
            <a:r>
              <a:rPr lang="en-US" dirty="0">
                <a:solidFill>
                  <a:srgbClr val="000000"/>
                </a:solidFill>
              </a:rPr>
              <a:t>as that at room </a:t>
            </a:r>
            <a:r>
              <a:rPr lang="en-US" dirty="0" smtClean="0">
                <a:solidFill>
                  <a:srgbClr val="000000"/>
                </a:solidFill>
              </a:rPr>
              <a:t>temperature, higher mobility and higher </a:t>
            </a:r>
            <a:r>
              <a:rPr lang="en-US" dirty="0" err="1" smtClean="0">
                <a:solidFill>
                  <a:srgbClr val="000000"/>
                </a:solidFill>
              </a:rPr>
              <a:t>transconductance</a:t>
            </a:r>
            <a:r>
              <a:rPr lang="en-US" dirty="0" smtClean="0">
                <a:solidFill>
                  <a:srgbClr val="000000"/>
                </a:solidFill>
              </a:rPr>
              <a:t>/current ratio </a:t>
            </a:r>
            <a:endParaRPr lang="en-US" dirty="0">
              <a:solidFill>
                <a:srgbClr val="000000"/>
              </a:solidFill>
            </a:endParaRPr>
          </a:p>
        </p:txBody>
      </p:sp>
      <p:graphicFrame>
        <p:nvGraphicFramePr>
          <p:cNvPr id="236546" name="Chart 1"/>
          <p:cNvGraphicFramePr>
            <a:graphicFrameLocks noChangeAspect="1"/>
          </p:cNvGraphicFramePr>
          <p:nvPr/>
        </p:nvGraphicFramePr>
        <p:xfrm>
          <a:off x="685800" y="1219200"/>
          <a:ext cx="7626350" cy="4492625"/>
        </p:xfrm>
        <a:graphic>
          <a:graphicData uri="http://schemas.openxmlformats.org/presentationml/2006/ole">
            <p:oleObj spid="_x0000_s11266" name="Chart" r:id="rId4" imgW="7648448" imgH="4314668" progId="Excel.Sheet.8">
              <p:embed/>
            </p:oleObj>
          </a:graphicData>
        </a:graphic>
      </p:graphicFrame>
      <p:sp>
        <p:nvSpPr>
          <p:cNvPr id="9" name="Rectangle 8"/>
          <p:cNvSpPr/>
          <p:nvPr/>
        </p:nvSpPr>
        <p:spPr>
          <a:xfrm>
            <a:off x="1454150" y="1368425"/>
            <a:ext cx="6172200" cy="533400"/>
          </a:xfrm>
          <a:prstGeom prst="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36549" name="TextBox 4"/>
          <p:cNvSpPr txBox="1">
            <a:spLocks noChangeArrowheads="1"/>
          </p:cNvSpPr>
          <p:nvPr/>
        </p:nvSpPr>
        <p:spPr bwMode="auto">
          <a:xfrm>
            <a:off x="7397750" y="5254625"/>
            <a:ext cx="762000" cy="366713"/>
          </a:xfrm>
          <a:prstGeom prst="rect">
            <a:avLst/>
          </a:prstGeom>
          <a:noFill/>
          <a:ln w="9525">
            <a:noFill/>
            <a:miter lim="800000"/>
            <a:headEnd/>
            <a:tailEnd/>
          </a:ln>
        </p:spPr>
        <p:txBody>
          <a:bodyPr>
            <a:spAutoFit/>
          </a:bodyPr>
          <a:lstStyle/>
          <a:p>
            <a:pPr defTabSz="457200" fontAlgn="base">
              <a:spcBef>
                <a:spcPct val="0"/>
              </a:spcBef>
              <a:spcAft>
                <a:spcPct val="0"/>
              </a:spcAft>
            </a:pPr>
            <a:r>
              <a:rPr lang="en-US">
                <a:solidFill>
                  <a:srgbClr val="000000"/>
                </a:solidFill>
              </a:rPr>
              <a:t>T [K]</a:t>
            </a:r>
          </a:p>
        </p:txBody>
      </p:sp>
      <p:sp>
        <p:nvSpPr>
          <p:cNvPr id="236550" name="TextBox 5"/>
          <p:cNvSpPr txBox="1">
            <a:spLocks noChangeArrowheads="1"/>
          </p:cNvSpPr>
          <p:nvPr/>
        </p:nvSpPr>
        <p:spPr bwMode="auto">
          <a:xfrm rot="-5400000">
            <a:off x="-418306" y="3164681"/>
            <a:ext cx="1676400" cy="369888"/>
          </a:xfrm>
          <a:prstGeom prst="rect">
            <a:avLst/>
          </a:prstGeom>
          <a:noFill/>
          <a:ln w="9525">
            <a:noFill/>
            <a:miter lim="800000"/>
            <a:headEnd/>
            <a:tailEnd/>
          </a:ln>
        </p:spPr>
        <p:txBody>
          <a:bodyPr>
            <a:spAutoFit/>
          </a:bodyPr>
          <a:lstStyle/>
          <a:p>
            <a:pPr defTabSz="457200" fontAlgn="base">
              <a:spcBef>
                <a:spcPct val="0"/>
              </a:spcBef>
              <a:spcAft>
                <a:spcPct val="0"/>
              </a:spcAft>
            </a:pPr>
            <a:r>
              <a:rPr lang="en-US">
                <a:solidFill>
                  <a:srgbClr val="000000"/>
                </a:solidFill>
              </a:rPr>
              <a:t>ENC [e rms]</a:t>
            </a:r>
          </a:p>
        </p:txBody>
      </p:sp>
      <p:sp>
        <p:nvSpPr>
          <p:cNvPr id="236552" name="Text Box 6"/>
          <p:cNvSpPr txBox="1">
            <a:spLocks noChangeArrowheads="1"/>
          </p:cNvSpPr>
          <p:nvPr/>
        </p:nvSpPr>
        <p:spPr bwMode="auto">
          <a:xfrm>
            <a:off x="2063750" y="1444625"/>
            <a:ext cx="4953000" cy="366713"/>
          </a:xfrm>
          <a:prstGeom prst="rect">
            <a:avLst/>
          </a:prstGeom>
          <a:noFill/>
          <a:ln w="9525">
            <a:noFill/>
            <a:miter lim="800000"/>
            <a:headEnd/>
            <a:tailEnd/>
          </a:ln>
        </p:spPr>
        <p:txBody>
          <a:bodyPr>
            <a:spAutoFit/>
          </a:bodyPr>
          <a:lstStyle/>
          <a:p>
            <a:pPr fontAlgn="base">
              <a:spcBef>
                <a:spcPct val="50000"/>
              </a:spcBef>
              <a:spcAft>
                <a:spcPct val="0"/>
              </a:spcAft>
            </a:pPr>
            <a:r>
              <a:rPr lang="en-US">
                <a:solidFill>
                  <a:srgbClr val="000000"/>
                </a:solidFill>
              </a:rPr>
              <a:t>ENC vs. T (Cd=100pF, 0.5µs peaking time)</a:t>
            </a:r>
          </a:p>
        </p:txBody>
      </p:sp>
      <p:sp>
        <p:nvSpPr>
          <p:cNvPr id="10" name="Slide Number Placeholder 9"/>
          <p:cNvSpPr>
            <a:spLocks noGrp="1"/>
          </p:cNvSpPr>
          <p:nvPr>
            <p:ph type="sldNum" sz="quarter" idx="12"/>
          </p:nvPr>
        </p:nvSpPr>
        <p:spPr>
          <a:xfrm>
            <a:off x="8153400" y="6248400"/>
            <a:ext cx="990600" cy="457200"/>
          </a:xfrm>
        </p:spPr>
        <p:txBody>
          <a:bodyPr/>
          <a:lstStyle/>
          <a:p>
            <a:pPr>
              <a:defRPr/>
            </a:pPr>
            <a:fld id="{8553272E-A98E-4D60-A5F6-36F792DF569D}" type="slidenum">
              <a:rPr lang="en-US" smtClean="0"/>
              <a:pPr>
                <a:defRPr/>
              </a:pPr>
              <a:t>43</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417" name="Object 1"/>
          <p:cNvGraphicFramePr>
            <a:graphicFrameLocks noChangeAspect="1"/>
          </p:cNvGraphicFramePr>
          <p:nvPr/>
        </p:nvGraphicFramePr>
        <p:xfrm>
          <a:off x="6400800" y="1066800"/>
          <a:ext cx="2667000" cy="646316"/>
        </p:xfrm>
        <a:graphic>
          <a:graphicData uri="http://schemas.openxmlformats.org/presentationml/2006/ole">
            <p:oleObj spid="_x0000_s9218" name="Equation" r:id="rId3" imgW="1892160" imgH="457200" progId="Equation.DSMT4">
              <p:embed/>
            </p:oleObj>
          </a:graphicData>
        </a:graphic>
      </p:graphicFrame>
      <p:sp>
        <p:nvSpPr>
          <p:cNvPr id="13" name="Text Box 63"/>
          <p:cNvSpPr txBox="1">
            <a:spLocks noChangeArrowheads="1"/>
          </p:cNvSpPr>
          <p:nvPr/>
        </p:nvSpPr>
        <p:spPr bwMode="auto">
          <a:xfrm>
            <a:off x="6705600" y="762000"/>
            <a:ext cx="2209799" cy="215444"/>
          </a:xfrm>
          <a:prstGeom prst="rect">
            <a:avLst/>
          </a:prstGeom>
          <a:noFill/>
          <a:ln w="9525">
            <a:noFill/>
            <a:miter lim="800000"/>
            <a:headEnd/>
            <a:tailEnd/>
          </a:ln>
        </p:spPr>
        <p:txBody>
          <a:bodyPr wrap="square" lIns="0" tIns="0" rIns="0" bIns="0">
            <a:spAutoFit/>
          </a:bodyPr>
          <a:lstStyle/>
          <a:p>
            <a:pPr>
              <a:spcBef>
                <a:spcPts val="600"/>
              </a:spcBef>
            </a:pPr>
            <a:r>
              <a:rPr lang="en-US" sz="1400" dirty="0" smtClean="0">
                <a:solidFill>
                  <a:srgbClr val="000099"/>
                </a:solidFill>
                <a:latin typeface="Arial" charset="0"/>
              </a:rPr>
              <a:t>Bandgap Reference:</a:t>
            </a:r>
            <a:endParaRPr lang="en-US" sz="1400" dirty="0" smtClean="0">
              <a:solidFill>
                <a:prstClr val="black"/>
              </a:solidFill>
              <a:latin typeface="Arial" charset="0"/>
            </a:endParaRPr>
          </a:p>
        </p:txBody>
      </p:sp>
      <p:pic>
        <p:nvPicPr>
          <p:cNvPr id="62466" name="Picture 2"/>
          <p:cNvPicPr>
            <a:picLocks noChangeAspect="1" noChangeArrowheads="1"/>
          </p:cNvPicPr>
          <p:nvPr/>
        </p:nvPicPr>
        <p:blipFill>
          <a:blip r:embed="rId4" cstate="print"/>
          <a:srcRect l="7031" t="9184" r="11719" b="3061"/>
          <a:stretch>
            <a:fillRect/>
          </a:stretch>
        </p:blipFill>
        <p:spPr bwMode="auto">
          <a:xfrm>
            <a:off x="-152400" y="1066800"/>
            <a:ext cx="6459677" cy="5595071"/>
          </a:xfrm>
          <a:prstGeom prst="rect">
            <a:avLst/>
          </a:prstGeom>
          <a:noFill/>
          <a:ln w="9525">
            <a:noFill/>
            <a:miter lim="800000"/>
            <a:headEnd/>
            <a:tailEnd/>
          </a:ln>
          <a:effectLst/>
        </p:spPr>
      </p:pic>
      <p:sp>
        <p:nvSpPr>
          <p:cNvPr id="14" name="Text Box 63"/>
          <p:cNvSpPr txBox="1">
            <a:spLocks noChangeArrowheads="1"/>
          </p:cNvSpPr>
          <p:nvPr/>
        </p:nvSpPr>
        <p:spPr bwMode="auto">
          <a:xfrm>
            <a:off x="6324600" y="3962400"/>
            <a:ext cx="2286000" cy="738664"/>
          </a:xfrm>
          <a:prstGeom prst="rect">
            <a:avLst/>
          </a:prstGeom>
          <a:noFill/>
          <a:ln w="9525">
            <a:noFill/>
            <a:miter lim="800000"/>
            <a:headEnd/>
            <a:tailEnd/>
          </a:ln>
        </p:spPr>
        <p:txBody>
          <a:bodyPr wrap="square" lIns="0" tIns="0" rIns="0" bIns="0">
            <a:spAutoFit/>
          </a:bodyPr>
          <a:lstStyle/>
          <a:p>
            <a:pPr algn="ctr">
              <a:spcBef>
                <a:spcPts val="600"/>
              </a:spcBef>
            </a:pPr>
            <a:r>
              <a:rPr lang="en-US" sz="1600" dirty="0" smtClean="0">
                <a:solidFill>
                  <a:prstClr val="black"/>
                </a:solidFill>
                <a:latin typeface="Arial" charset="0"/>
              </a:rPr>
              <a:t>Programmable </a:t>
            </a:r>
            <a:r>
              <a:rPr lang="en-US" sz="1600" dirty="0" smtClean="0">
                <a:solidFill>
                  <a:srgbClr val="960000"/>
                </a:solidFill>
                <a:latin typeface="Arial" charset="0"/>
              </a:rPr>
              <a:t>gain</a:t>
            </a:r>
            <a:r>
              <a:rPr lang="en-US" sz="1600" dirty="0" smtClean="0">
                <a:solidFill>
                  <a:prstClr val="black"/>
                </a:solidFill>
                <a:latin typeface="Arial" charset="0"/>
              </a:rPr>
              <a:t>, </a:t>
            </a:r>
            <a:r>
              <a:rPr lang="en-US" sz="1600" dirty="0" smtClean="0">
                <a:solidFill>
                  <a:srgbClr val="C00000"/>
                </a:solidFill>
                <a:latin typeface="Arial" charset="0"/>
              </a:rPr>
              <a:t>peaking time </a:t>
            </a:r>
            <a:r>
              <a:rPr lang="en-US" sz="1600" dirty="0" smtClean="0">
                <a:solidFill>
                  <a:prstClr val="black"/>
                </a:solidFill>
                <a:latin typeface="Arial" charset="0"/>
              </a:rPr>
              <a:t>and </a:t>
            </a:r>
            <a:r>
              <a:rPr lang="en-US" sz="1600" dirty="0" smtClean="0">
                <a:solidFill>
                  <a:srgbClr val="C00000"/>
                </a:solidFill>
                <a:latin typeface="Arial" charset="0"/>
              </a:rPr>
              <a:t>baseline</a:t>
            </a:r>
          </a:p>
        </p:txBody>
      </p:sp>
      <p:sp>
        <p:nvSpPr>
          <p:cNvPr id="20" name="Text Box 63"/>
          <p:cNvSpPr txBox="1">
            <a:spLocks noChangeArrowheads="1"/>
          </p:cNvSpPr>
          <p:nvPr/>
        </p:nvSpPr>
        <p:spPr bwMode="auto">
          <a:xfrm>
            <a:off x="6629400" y="4876800"/>
            <a:ext cx="1600200" cy="646331"/>
          </a:xfrm>
          <a:prstGeom prst="rect">
            <a:avLst/>
          </a:prstGeom>
          <a:noFill/>
          <a:ln w="9525">
            <a:noFill/>
            <a:miter lim="800000"/>
            <a:headEnd/>
            <a:tailEnd/>
          </a:ln>
        </p:spPr>
        <p:txBody>
          <a:bodyPr wrap="square" lIns="0" tIns="0" rIns="0" bIns="0">
            <a:spAutoFit/>
          </a:bodyPr>
          <a:lstStyle/>
          <a:p>
            <a:pPr algn="ctr">
              <a:spcBef>
                <a:spcPts val="600"/>
              </a:spcBef>
            </a:pPr>
            <a:r>
              <a:rPr lang="en-US" sz="1400" dirty="0" smtClean="0">
                <a:solidFill>
                  <a:prstClr val="black"/>
                </a:solidFill>
                <a:latin typeface="Arial" charset="0"/>
              </a:rPr>
              <a:t>Maximum </a:t>
            </a:r>
            <a:r>
              <a:rPr lang="en-US" sz="1400" dirty="0" smtClean="0">
                <a:solidFill>
                  <a:srgbClr val="C00000"/>
                </a:solidFill>
                <a:latin typeface="Arial" charset="0"/>
              </a:rPr>
              <a:t>charge</a:t>
            </a:r>
            <a:r>
              <a:rPr lang="en-US" sz="1400" dirty="0" smtClean="0">
                <a:solidFill>
                  <a:prstClr val="black"/>
                </a:solidFill>
                <a:latin typeface="Arial" charset="0"/>
              </a:rPr>
              <a:t> 55, 100, 180, 300 fC</a:t>
            </a:r>
          </a:p>
        </p:txBody>
      </p:sp>
      <p:sp>
        <p:nvSpPr>
          <p:cNvPr id="15" name="Text Box 63"/>
          <p:cNvSpPr txBox="1">
            <a:spLocks noChangeArrowheads="1"/>
          </p:cNvSpPr>
          <p:nvPr/>
        </p:nvSpPr>
        <p:spPr bwMode="auto">
          <a:xfrm>
            <a:off x="6934200" y="1752600"/>
            <a:ext cx="2057400" cy="215444"/>
          </a:xfrm>
          <a:prstGeom prst="rect">
            <a:avLst/>
          </a:prstGeom>
          <a:noFill/>
          <a:ln w="9525">
            <a:noFill/>
            <a:miter lim="800000"/>
            <a:headEnd/>
            <a:tailEnd/>
          </a:ln>
        </p:spPr>
        <p:txBody>
          <a:bodyPr wrap="square" lIns="0" tIns="0" rIns="0" bIns="0">
            <a:spAutoFit/>
          </a:bodyPr>
          <a:lstStyle/>
          <a:p>
            <a:pPr>
              <a:spcBef>
                <a:spcPts val="600"/>
              </a:spcBef>
            </a:pPr>
            <a:r>
              <a:rPr lang="en-US" sz="1400" dirty="0" smtClean="0">
                <a:solidFill>
                  <a:prstClr val="black"/>
                </a:solidFill>
                <a:latin typeface="Arial" charset="0"/>
              </a:rPr>
              <a:t>variation ≈ 1.8 %</a:t>
            </a:r>
          </a:p>
        </p:txBody>
      </p:sp>
      <p:graphicFrame>
        <p:nvGraphicFramePr>
          <p:cNvPr id="16" name="Object 1"/>
          <p:cNvGraphicFramePr>
            <a:graphicFrameLocks noChangeAspect="1"/>
          </p:cNvGraphicFramePr>
          <p:nvPr/>
        </p:nvGraphicFramePr>
        <p:xfrm>
          <a:off x="6553200" y="2438400"/>
          <a:ext cx="2414587" cy="547688"/>
        </p:xfrm>
        <a:graphic>
          <a:graphicData uri="http://schemas.openxmlformats.org/presentationml/2006/ole">
            <p:oleObj spid="_x0000_s9219" name="Equation" r:id="rId5" imgW="2019240" imgH="457200" progId="Equation.3">
              <p:embed/>
            </p:oleObj>
          </a:graphicData>
        </a:graphic>
      </p:graphicFrame>
      <p:sp>
        <p:nvSpPr>
          <p:cNvPr id="17" name="Text Box 63"/>
          <p:cNvSpPr txBox="1">
            <a:spLocks noChangeArrowheads="1"/>
          </p:cNvSpPr>
          <p:nvPr/>
        </p:nvSpPr>
        <p:spPr bwMode="auto">
          <a:xfrm>
            <a:off x="6781800" y="2133600"/>
            <a:ext cx="2032766" cy="215444"/>
          </a:xfrm>
          <a:prstGeom prst="rect">
            <a:avLst/>
          </a:prstGeom>
          <a:noFill/>
          <a:ln w="9525">
            <a:noFill/>
            <a:miter lim="800000"/>
            <a:headEnd/>
            <a:tailEnd/>
          </a:ln>
        </p:spPr>
        <p:txBody>
          <a:bodyPr wrap="square" lIns="0" tIns="0" rIns="0" bIns="0">
            <a:spAutoFit/>
          </a:bodyPr>
          <a:lstStyle/>
          <a:p>
            <a:pPr>
              <a:spcBef>
                <a:spcPts val="600"/>
              </a:spcBef>
            </a:pPr>
            <a:r>
              <a:rPr lang="en-US" sz="1400" dirty="0" smtClean="0">
                <a:solidFill>
                  <a:srgbClr val="000099"/>
                </a:solidFill>
                <a:latin typeface="Arial" pitchFamily="34" charset="0"/>
                <a:cs typeface="Arial" pitchFamily="34" charset="0"/>
              </a:rPr>
              <a:t>Temperature Sensor:</a:t>
            </a:r>
            <a:endParaRPr lang="en-US" sz="1400" dirty="0" smtClean="0">
              <a:solidFill>
                <a:prstClr val="black"/>
              </a:solidFill>
              <a:latin typeface="Arial" pitchFamily="34" charset="0"/>
              <a:cs typeface="Arial" pitchFamily="34" charset="0"/>
            </a:endParaRPr>
          </a:p>
        </p:txBody>
      </p:sp>
      <p:sp>
        <p:nvSpPr>
          <p:cNvPr id="18" name="Text Box 63"/>
          <p:cNvSpPr txBox="1">
            <a:spLocks noChangeArrowheads="1"/>
          </p:cNvSpPr>
          <p:nvPr/>
        </p:nvSpPr>
        <p:spPr bwMode="auto">
          <a:xfrm>
            <a:off x="7315200" y="3048000"/>
            <a:ext cx="1264460" cy="184666"/>
          </a:xfrm>
          <a:prstGeom prst="rect">
            <a:avLst/>
          </a:prstGeom>
          <a:noFill/>
          <a:ln w="9525">
            <a:noFill/>
            <a:miter lim="800000"/>
            <a:headEnd/>
            <a:tailEnd/>
          </a:ln>
        </p:spPr>
        <p:txBody>
          <a:bodyPr wrap="square" lIns="0" tIns="0" rIns="0" bIns="0">
            <a:spAutoFit/>
          </a:bodyPr>
          <a:lstStyle/>
          <a:p>
            <a:pPr>
              <a:spcBef>
                <a:spcPts val="600"/>
              </a:spcBef>
            </a:pPr>
            <a:r>
              <a:rPr lang="en-US" sz="1200" dirty="0" smtClean="0">
                <a:solidFill>
                  <a:prstClr val="black"/>
                </a:solidFill>
                <a:latin typeface="Arial" charset="0"/>
              </a:rPr>
              <a:t>~ 2.86 mV / °K</a:t>
            </a:r>
          </a:p>
        </p:txBody>
      </p:sp>
      <p:sp>
        <p:nvSpPr>
          <p:cNvPr id="24" name="Text Box 196"/>
          <p:cNvSpPr txBox="1">
            <a:spLocks noChangeArrowheads="1"/>
          </p:cNvSpPr>
          <p:nvPr/>
        </p:nvSpPr>
        <p:spPr bwMode="auto">
          <a:xfrm>
            <a:off x="914400" y="304800"/>
            <a:ext cx="7315200" cy="400050"/>
          </a:xfrm>
          <a:prstGeom prst="rect">
            <a:avLst/>
          </a:prstGeom>
          <a:solidFill>
            <a:schemeClr val="accent1">
              <a:lumMod val="20000"/>
              <a:lumOff val="80000"/>
            </a:schemeClr>
          </a:solidFill>
          <a:ln w="9525">
            <a:noFill/>
            <a:miter lim="800000"/>
            <a:headEnd/>
            <a:tailEnd/>
          </a:ln>
          <a:effectLst>
            <a:outerShdw dist="35921" dir="2700000" algn="ctr" rotWithShape="0">
              <a:schemeClr val="bg2"/>
            </a:outerShdw>
          </a:effectLst>
        </p:spPr>
        <p:txBody>
          <a:bodyPr>
            <a:spAutoFit/>
          </a:bodyPr>
          <a:lstStyle/>
          <a:p>
            <a:pPr>
              <a:defRPr/>
            </a:pPr>
            <a:r>
              <a:rPr lang="en-US" sz="2000" dirty="0" smtClean="0">
                <a:solidFill>
                  <a:prstClr val="black"/>
                </a:solidFill>
              </a:rPr>
              <a:t>Signal Measurements: programmable gain, peak time and baseline</a:t>
            </a:r>
            <a:endParaRPr lang="en-US" sz="2000" dirty="0">
              <a:solidFill>
                <a:prstClr val="black"/>
              </a:solidFill>
            </a:endParaRPr>
          </a:p>
        </p:txBody>
      </p:sp>
      <p:sp>
        <p:nvSpPr>
          <p:cNvPr id="12" name="Slide Number Placeholder 11"/>
          <p:cNvSpPr>
            <a:spLocks noGrp="1"/>
          </p:cNvSpPr>
          <p:nvPr>
            <p:ph type="sldNum" sz="quarter" idx="12"/>
          </p:nvPr>
        </p:nvSpPr>
        <p:spPr/>
        <p:txBody>
          <a:bodyPr/>
          <a:lstStyle/>
          <a:p>
            <a:fld id="{2E5129E9-8BA3-F945-8052-F2DB1C39C972}" type="slidenum">
              <a:rPr lang="en-US" smtClean="0">
                <a:solidFill>
                  <a:prstClr val="black">
                    <a:tint val="75000"/>
                  </a:prstClr>
                </a:solidFill>
              </a:rPr>
              <a:pPr/>
              <a:t>44</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p:cNvPicPr>
            <a:picLocks noChangeAspect="1" noChangeArrowheads="1"/>
          </p:cNvPicPr>
          <p:nvPr/>
        </p:nvPicPr>
        <p:blipFill>
          <a:blip r:embed="rId2" cstate="print"/>
          <a:srcRect/>
          <a:stretch>
            <a:fillRect/>
          </a:stretch>
        </p:blipFill>
        <p:spPr bwMode="auto">
          <a:xfrm>
            <a:off x="304800" y="439882"/>
            <a:ext cx="8305800" cy="6418118"/>
          </a:xfrm>
          <a:prstGeom prst="rect">
            <a:avLst/>
          </a:prstGeom>
          <a:noFill/>
          <a:ln w="9525">
            <a:noFill/>
            <a:miter lim="800000"/>
            <a:headEnd/>
            <a:tailEnd/>
          </a:ln>
          <a:effectLst/>
        </p:spPr>
      </p:pic>
      <p:sp>
        <p:nvSpPr>
          <p:cNvPr id="3" name="TextBox 2"/>
          <p:cNvSpPr txBox="1"/>
          <p:nvPr/>
        </p:nvSpPr>
        <p:spPr>
          <a:xfrm>
            <a:off x="1905000" y="304800"/>
            <a:ext cx="6248400" cy="523220"/>
          </a:xfrm>
          <a:prstGeom prst="rect">
            <a:avLst/>
          </a:prstGeom>
          <a:noFill/>
        </p:spPr>
        <p:txBody>
          <a:bodyPr wrap="square" rtlCol="0">
            <a:spAutoFit/>
          </a:bodyPr>
          <a:lstStyle/>
          <a:p>
            <a:r>
              <a:rPr lang="en-US" sz="2800" b="1" dirty="0" smtClean="0">
                <a:solidFill>
                  <a:srgbClr val="002060"/>
                </a:solidFill>
              </a:rPr>
              <a:t>Input transistor  ENC  optimization</a:t>
            </a:r>
            <a:endParaRPr lang="en-US" sz="2800" b="1" dirty="0">
              <a:solidFill>
                <a:srgbClr val="002060"/>
              </a:solidFill>
            </a:endParaRPr>
          </a:p>
        </p:txBody>
      </p:sp>
      <p:sp>
        <p:nvSpPr>
          <p:cNvPr id="4" name="Slide Number Placeholder 3"/>
          <p:cNvSpPr>
            <a:spLocks noGrp="1"/>
          </p:cNvSpPr>
          <p:nvPr>
            <p:ph type="sldNum" sz="quarter" idx="12"/>
          </p:nvPr>
        </p:nvSpPr>
        <p:spPr/>
        <p:txBody>
          <a:bodyPr/>
          <a:lstStyle/>
          <a:p>
            <a:fld id="{721FD30A-AC55-4707-90E1-7FF957B57622}" type="slidenum">
              <a:rPr lang="en-US" smtClean="0">
                <a:solidFill>
                  <a:prstClr val="black">
                    <a:tint val="75000"/>
                  </a:prstClr>
                </a:solidFill>
              </a:rPr>
              <a:pPr/>
              <a:t>45</a:t>
            </a:fld>
            <a:endParaRPr lang="en-US">
              <a:solidFill>
                <a:prstClr val="black">
                  <a:tint val="75000"/>
                </a:prstClr>
              </a:solidFill>
            </a:endParaRPr>
          </a:p>
        </p:txBody>
      </p:sp>
      <p:sp>
        <p:nvSpPr>
          <p:cNvPr id="5" name="TextBox 4"/>
          <p:cNvSpPr txBox="1"/>
          <p:nvPr/>
        </p:nvSpPr>
        <p:spPr>
          <a:xfrm>
            <a:off x="762000" y="6324600"/>
            <a:ext cx="2438400" cy="369332"/>
          </a:xfrm>
          <a:prstGeom prst="rect">
            <a:avLst/>
          </a:prstGeom>
          <a:noFill/>
        </p:spPr>
        <p:txBody>
          <a:bodyPr wrap="square" rtlCol="0">
            <a:spAutoFit/>
          </a:bodyPr>
          <a:lstStyle/>
          <a:p>
            <a:r>
              <a:rPr lang="en-US" dirty="0" smtClean="0"/>
              <a:t>From: G. De Geronimo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srcRect/>
          <a:stretch>
            <a:fillRect/>
          </a:stretch>
        </p:blipFill>
        <p:spPr bwMode="auto">
          <a:xfrm>
            <a:off x="4114800" y="152400"/>
            <a:ext cx="4615543" cy="3230880"/>
          </a:xfrm>
          <a:prstGeom prst="rect">
            <a:avLst/>
          </a:prstGeom>
          <a:noFill/>
          <a:ln w="9525">
            <a:noFill/>
            <a:miter lim="800000"/>
            <a:headEnd/>
            <a:tailEnd/>
          </a:ln>
        </p:spPr>
      </p:pic>
      <p:sp>
        <p:nvSpPr>
          <p:cNvPr id="2" name="Title 1"/>
          <p:cNvSpPr>
            <a:spLocks noGrp="1"/>
          </p:cNvSpPr>
          <p:nvPr>
            <p:ph type="title"/>
          </p:nvPr>
        </p:nvSpPr>
        <p:spPr>
          <a:xfrm>
            <a:off x="228600" y="381000"/>
            <a:ext cx="3429000" cy="1143000"/>
          </a:xfrm>
        </p:spPr>
        <p:txBody>
          <a:bodyPr>
            <a:noAutofit/>
          </a:bodyPr>
          <a:lstStyle/>
          <a:p>
            <a:r>
              <a:rPr lang="en-US" sz="2400" b="1" dirty="0" smtClean="0">
                <a:solidFill>
                  <a:schemeClr val="accent1">
                    <a:lumMod val="75000"/>
                  </a:schemeClr>
                </a:solidFill>
                <a:latin typeface="Arial" pitchFamily="34" charset="0"/>
                <a:cs typeface="Arial" pitchFamily="34" charset="0"/>
              </a:rPr>
              <a:t>Analog  ASIC:        </a:t>
            </a:r>
            <a:r>
              <a:rPr lang="en-US" sz="2400" b="1" i="1" u="sng" dirty="0" smtClean="0">
                <a:solidFill>
                  <a:schemeClr val="accent1">
                    <a:lumMod val="75000"/>
                  </a:schemeClr>
                </a:solidFill>
                <a:latin typeface="Arial" pitchFamily="34" charset="0"/>
                <a:cs typeface="Arial" pitchFamily="34" charset="0"/>
              </a:rPr>
              <a:t>gain and waveform uniformity</a:t>
            </a:r>
            <a:endParaRPr lang="en-US" sz="2400" b="1" i="1" u="sng" dirty="0">
              <a:solidFill>
                <a:schemeClr val="accent1">
                  <a:lumMod val="75000"/>
                </a:schemeClr>
              </a:solidFill>
              <a:latin typeface="Arial" pitchFamily="34" charset="0"/>
              <a:cs typeface="Arial" pitchFamily="34" charset="0"/>
            </a:endParaRPr>
          </a:p>
        </p:txBody>
      </p:sp>
      <p:pic>
        <p:nvPicPr>
          <p:cNvPr id="63491" name="Picture 3"/>
          <p:cNvPicPr>
            <a:picLocks noChangeAspect="1" noChangeArrowheads="1"/>
          </p:cNvPicPr>
          <p:nvPr/>
        </p:nvPicPr>
        <p:blipFill>
          <a:blip r:embed="rId3" cstate="print"/>
          <a:srcRect/>
          <a:stretch>
            <a:fillRect/>
          </a:stretch>
        </p:blipFill>
        <p:spPr bwMode="auto">
          <a:xfrm>
            <a:off x="3733800" y="3352800"/>
            <a:ext cx="5156038" cy="3335211"/>
          </a:xfrm>
          <a:prstGeom prst="rect">
            <a:avLst/>
          </a:prstGeom>
          <a:noFill/>
          <a:ln w="9525">
            <a:noFill/>
            <a:miter lim="800000"/>
            <a:headEnd/>
            <a:tailEnd/>
          </a:ln>
        </p:spPr>
      </p:pic>
      <p:sp>
        <p:nvSpPr>
          <p:cNvPr id="8" name="TextBox 7"/>
          <p:cNvSpPr txBox="1"/>
          <p:nvPr/>
        </p:nvSpPr>
        <p:spPr>
          <a:xfrm>
            <a:off x="152400" y="1828800"/>
            <a:ext cx="3733800" cy="4524315"/>
          </a:xfrm>
          <a:prstGeom prst="rect">
            <a:avLst/>
          </a:prstGeom>
          <a:noFill/>
        </p:spPr>
        <p:txBody>
          <a:bodyPr wrap="square" rtlCol="0">
            <a:spAutoFit/>
          </a:bodyPr>
          <a:lstStyle/>
          <a:p>
            <a:r>
              <a:rPr lang="en-US" dirty="0" smtClean="0">
                <a:solidFill>
                  <a:prstClr val="black"/>
                </a:solidFill>
                <a:latin typeface="Arial" pitchFamily="34" charset="0"/>
                <a:cs typeface="Arial" pitchFamily="34" charset="0"/>
              </a:rPr>
              <a:t>Four ASICs,</a:t>
            </a:r>
            <a:r>
              <a:rPr lang="en-US" b="1" dirty="0" smtClean="0">
                <a:solidFill>
                  <a:srgbClr val="C00000"/>
                </a:solidFill>
                <a:latin typeface="Arial" pitchFamily="34" charset="0"/>
                <a:cs typeface="Arial" pitchFamily="34" charset="0"/>
              </a:rPr>
              <a:t> 4x16 </a:t>
            </a:r>
            <a:r>
              <a:rPr lang="en-US" dirty="0" smtClean="0">
                <a:solidFill>
                  <a:prstClr val="black"/>
                </a:solidFill>
                <a:latin typeface="Arial" pitchFamily="34" charset="0"/>
                <a:cs typeface="Arial" pitchFamily="34" charset="0"/>
              </a:rPr>
              <a:t>channels</a:t>
            </a:r>
          </a:p>
          <a:p>
            <a:r>
              <a:rPr lang="en-US" dirty="0" smtClean="0">
                <a:solidFill>
                  <a:prstClr val="black"/>
                </a:solidFill>
                <a:latin typeface="Arial" pitchFamily="34" charset="0"/>
                <a:cs typeface="Arial" pitchFamily="34" charset="0"/>
              </a:rPr>
              <a:t>(one lead of the 32-channel cable not connected)</a:t>
            </a:r>
          </a:p>
          <a:p>
            <a:endParaRPr lang="en-US" dirty="0" smtClean="0">
              <a:solidFill>
                <a:prstClr val="black"/>
              </a:solidFill>
              <a:latin typeface="Arial" pitchFamily="34" charset="0"/>
              <a:cs typeface="Arial" pitchFamily="34" charset="0"/>
            </a:endParaRPr>
          </a:p>
          <a:p>
            <a:r>
              <a:rPr lang="en-US" dirty="0" smtClean="0">
                <a:solidFill>
                  <a:prstClr val="black"/>
                </a:solidFill>
                <a:latin typeface="Arial" pitchFamily="34" charset="0"/>
                <a:cs typeface="Arial" pitchFamily="34" charset="0"/>
              </a:rPr>
              <a:t>Residuals from a linear fit &lt; 0.3%</a:t>
            </a:r>
          </a:p>
          <a:p>
            <a:r>
              <a:rPr lang="en-US" dirty="0" smtClean="0">
                <a:solidFill>
                  <a:prstClr val="black"/>
                </a:solidFill>
                <a:latin typeface="Arial" pitchFamily="34" charset="0"/>
                <a:cs typeface="Arial" pitchFamily="34" charset="0"/>
              </a:rPr>
              <a:t>Crosstalk &lt; 0.3%</a:t>
            </a:r>
          </a:p>
          <a:p>
            <a:endParaRPr lang="en-US" dirty="0" smtClean="0">
              <a:solidFill>
                <a:prstClr val="black"/>
              </a:solidFill>
              <a:latin typeface="Arial" pitchFamily="34" charset="0"/>
              <a:cs typeface="Arial" pitchFamily="34" charset="0"/>
            </a:endParaRPr>
          </a:p>
          <a:p>
            <a:r>
              <a:rPr lang="en-US" i="1" dirty="0" smtClean="0">
                <a:solidFill>
                  <a:srgbClr val="C00000"/>
                </a:solidFill>
                <a:latin typeface="Arial" pitchFamily="34" charset="0"/>
                <a:cs typeface="Arial" pitchFamily="34" charset="0"/>
              </a:rPr>
              <a:t>These measurements performed with </a:t>
            </a:r>
            <a:r>
              <a:rPr lang="en-US" i="1" dirty="0" err="1" smtClean="0">
                <a:solidFill>
                  <a:srgbClr val="C00000"/>
                </a:solidFill>
                <a:latin typeface="Arial" pitchFamily="34" charset="0"/>
                <a:cs typeface="Arial" pitchFamily="34" charset="0"/>
              </a:rPr>
              <a:t>enire</a:t>
            </a:r>
            <a:r>
              <a:rPr lang="en-US" i="1" dirty="0" smtClean="0">
                <a:solidFill>
                  <a:srgbClr val="C00000"/>
                </a:solidFill>
                <a:latin typeface="Arial" pitchFamily="34" charset="0"/>
                <a:cs typeface="Arial" pitchFamily="34" charset="0"/>
              </a:rPr>
              <a:t> </a:t>
            </a:r>
            <a:r>
              <a:rPr lang="en-US" i="1" dirty="0" err="1" smtClean="0">
                <a:solidFill>
                  <a:srgbClr val="C00000"/>
                </a:solidFill>
                <a:latin typeface="Arial" pitchFamily="34" charset="0"/>
                <a:cs typeface="Arial" pitchFamily="34" charset="0"/>
              </a:rPr>
              <a:t>MicroBooNE</a:t>
            </a:r>
            <a:r>
              <a:rPr lang="en-US" i="1" dirty="0" smtClean="0">
                <a:solidFill>
                  <a:srgbClr val="C00000"/>
                </a:solidFill>
                <a:latin typeface="Arial" pitchFamily="34" charset="0"/>
                <a:cs typeface="Arial" pitchFamily="34" charset="0"/>
              </a:rPr>
              <a:t> </a:t>
            </a:r>
            <a:r>
              <a:rPr lang="en-US" i="1" dirty="0" smtClean="0">
                <a:solidFill>
                  <a:srgbClr val="C00000"/>
                </a:solidFill>
                <a:latin typeface="Arial" pitchFamily="34" charset="0"/>
                <a:cs typeface="Arial" pitchFamily="34" charset="0"/>
              </a:rPr>
              <a:t>signal chain</a:t>
            </a:r>
            <a:r>
              <a:rPr lang="en-US" dirty="0" smtClean="0">
                <a:solidFill>
                  <a:srgbClr val="C00000"/>
                </a:solidFill>
                <a:latin typeface="Arial" pitchFamily="34" charset="0"/>
                <a:cs typeface="Arial" pitchFamily="34" charset="0"/>
              </a:rPr>
              <a:t>:</a:t>
            </a:r>
          </a:p>
          <a:p>
            <a:r>
              <a:rPr lang="en-US" dirty="0" smtClean="0">
                <a:solidFill>
                  <a:prstClr val="black"/>
                </a:solidFill>
                <a:latin typeface="Arial" pitchFamily="34" charset="0"/>
                <a:cs typeface="Arial" pitchFamily="34" charset="0"/>
              </a:rPr>
              <a:t>Analog ASIC+cold cable+ +intermediate </a:t>
            </a:r>
            <a:r>
              <a:rPr lang="en-US" dirty="0" err="1" smtClean="0">
                <a:solidFill>
                  <a:prstClr val="black"/>
                </a:solidFill>
                <a:latin typeface="Arial" pitchFamily="34" charset="0"/>
                <a:cs typeface="Arial" pitchFamily="34" charset="0"/>
              </a:rPr>
              <a:t>amplifier+ADC</a:t>
            </a:r>
            <a:endParaRPr lang="en-US" dirty="0" smtClean="0">
              <a:solidFill>
                <a:prstClr val="black"/>
              </a:solidFill>
              <a:latin typeface="Arial" pitchFamily="34" charset="0"/>
              <a:cs typeface="Arial" pitchFamily="34" charset="0"/>
            </a:endParaRPr>
          </a:p>
          <a:p>
            <a:endParaRPr lang="en-US" dirty="0" smtClean="0">
              <a:solidFill>
                <a:prstClr val="black"/>
              </a:solidFill>
              <a:latin typeface="Arial" pitchFamily="34" charset="0"/>
              <a:cs typeface="Arial" pitchFamily="34" charset="0"/>
            </a:endParaRPr>
          </a:p>
          <a:p>
            <a:r>
              <a:rPr lang="en-US" dirty="0" smtClean="0">
                <a:solidFill>
                  <a:prstClr val="black"/>
                </a:solidFill>
                <a:latin typeface="Arial" pitchFamily="34" charset="0"/>
                <a:cs typeface="Arial" pitchFamily="34" charset="0"/>
              </a:rPr>
              <a:t>The ASIC will be used in </a:t>
            </a:r>
            <a:r>
              <a:rPr lang="en-US" i="1" dirty="0" err="1" smtClean="0">
                <a:solidFill>
                  <a:prstClr val="black"/>
                </a:solidFill>
                <a:latin typeface="Arial" pitchFamily="34" charset="0"/>
                <a:cs typeface="Arial" pitchFamily="34" charset="0"/>
              </a:rPr>
              <a:t>MicroBooNE</a:t>
            </a:r>
            <a:r>
              <a:rPr lang="en-US" dirty="0" smtClean="0">
                <a:solidFill>
                  <a:prstClr val="black"/>
                </a:solidFill>
                <a:latin typeface="Arial" pitchFamily="34" charset="0"/>
                <a:cs typeface="Arial" pitchFamily="34" charset="0"/>
              </a:rPr>
              <a:t> , ~150(75) ton </a:t>
            </a:r>
            <a:r>
              <a:rPr lang="en-US" dirty="0" err="1" smtClean="0">
                <a:solidFill>
                  <a:prstClr val="black"/>
                </a:solidFill>
                <a:latin typeface="Arial" pitchFamily="34" charset="0"/>
                <a:cs typeface="Arial" pitchFamily="34" charset="0"/>
              </a:rPr>
              <a:t>LAr</a:t>
            </a:r>
            <a:r>
              <a:rPr lang="en-US" dirty="0" smtClean="0">
                <a:solidFill>
                  <a:prstClr val="black"/>
                </a:solidFill>
                <a:latin typeface="Arial" pitchFamily="34" charset="0"/>
                <a:cs typeface="Arial" pitchFamily="34" charset="0"/>
              </a:rPr>
              <a:t> TPC</a:t>
            </a:r>
            <a:endParaRPr lang="en-US" dirty="0">
              <a:solidFill>
                <a:prstClr val="black"/>
              </a:solidFill>
              <a:latin typeface="Arial" pitchFamily="34" charset="0"/>
              <a:cs typeface="Arial" pitchFamily="34" charset="0"/>
            </a:endParaRPr>
          </a:p>
        </p:txBody>
      </p:sp>
      <p:sp>
        <p:nvSpPr>
          <p:cNvPr id="11" name="Rectangle 10"/>
          <p:cNvSpPr/>
          <p:nvPr/>
        </p:nvSpPr>
        <p:spPr>
          <a:xfrm>
            <a:off x="6934200" y="533400"/>
            <a:ext cx="1295400" cy="6858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TextBox 9"/>
          <p:cNvSpPr txBox="1"/>
          <p:nvPr/>
        </p:nvSpPr>
        <p:spPr>
          <a:xfrm>
            <a:off x="6934200" y="533400"/>
            <a:ext cx="1524000" cy="646331"/>
          </a:xfrm>
          <a:prstGeom prst="rect">
            <a:avLst/>
          </a:prstGeom>
          <a:noFill/>
        </p:spPr>
        <p:txBody>
          <a:bodyPr wrap="square" rtlCol="0">
            <a:spAutoFit/>
          </a:bodyPr>
          <a:lstStyle/>
          <a:p>
            <a:r>
              <a:rPr lang="en-US" dirty="0" smtClean="0">
                <a:solidFill>
                  <a:prstClr val="black"/>
                </a:solidFill>
              </a:rPr>
              <a:t>31 signals  overlapped</a:t>
            </a:r>
            <a:endParaRPr lang="en-US" dirty="0">
              <a:solidFill>
                <a:prstClr val="black"/>
              </a:solidFill>
            </a:endParaRPr>
          </a:p>
        </p:txBody>
      </p:sp>
      <p:cxnSp>
        <p:nvCxnSpPr>
          <p:cNvPr id="13" name="Straight Arrow Connector 12"/>
          <p:cNvCxnSpPr>
            <a:stCxn id="10" idx="1"/>
          </p:cNvCxnSpPr>
          <p:nvPr/>
        </p:nvCxnSpPr>
        <p:spPr>
          <a:xfrm rot="10800000" flipV="1">
            <a:off x="6553200" y="856566"/>
            <a:ext cx="381000" cy="134036"/>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0" idx="1"/>
          </p:cNvCxnSpPr>
          <p:nvPr/>
        </p:nvCxnSpPr>
        <p:spPr>
          <a:xfrm rot="10800000" flipV="1">
            <a:off x="5638800" y="856565"/>
            <a:ext cx="1295400" cy="142943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a:xfrm>
            <a:off x="7010400" y="6492875"/>
            <a:ext cx="2133600" cy="365125"/>
          </a:xfrm>
        </p:spPr>
        <p:txBody>
          <a:bodyPr/>
          <a:lstStyle/>
          <a:p>
            <a:fld id="{5206D978-9063-451C-9704-D8489EE0E99C}" type="slidenum">
              <a:rPr lang="en-US" smtClean="0">
                <a:solidFill>
                  <a:prstClr val="black">
                    <a:tint val="75000"/>
                  </a:prstClr>
                </a:solidFill>
              </a:rPr>
              <a:pPr/>
              <a:t>46</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914400"/>
            <a:ext cx="7543800" cy="5181600"/>
          </a:xfrm>
        </p:spPr>
        <p:txBody>
          <a:bodyPr>
            <a:noAutofit/>
          </a:bodyPr>
          <a:lstStyle/>
          <a:p>
            <a:pPr algn="l"/>
            <a:r>
              <a:rPr lang="en-US" sz="2400" i="1" dirty="0" smtClean="0">
                <a:latin typeface="Comic Sans MS" pitchFamily="66" charset="0"/>
                <a:cs typeface="Arial" pitchFamily="34" charset="0"/>
              </a:rPr>
              <a:t>Outline</a:t>
            </a:r>
            <a:r>
              <a:rPr lang="en-US" sz="2400" dirty="0" smtClean="0">
                <a:latin typeface="Comic Sans MS" pitchFamily="66" charset="0"/>
                <a:cs typeface="Arial" pitchFamily="34" charset="0"/>
              </a:rPr>
              <a:t>:</a:t>
            </a:r>
          </a:p>
          <a:p>
            <a:pPr marL="457200" indent="-457200" algn="l">
              <a:buAutoNum type="arabicPeriod"/>
            </a:pPr>
            <a:r>
              <a:rPr lang="en-US" sz="2400" dirty="0" smtClean="0">
                <a:latin typeface="Comic Sans MS" pitchFamily="66" charset="0"/>
                <a:cs typeface="Arial" pitchFamily="34" charset="0"/>
              </a:rPr>
              <a:t>Solar neutrino deficit and neutrino oscillations</a:t>
            </a:r>
          </a:p>
          <a:p>
            <a:pPr marL="457200" indent="-457200" algn="l">
              <a:buAutoNum type="arabicPeriod"/>
            </a:pPr>
            <a:r>
              <a:rPr lang="en-US" sz="2400" dirty="0" smtClean="0">
                <a:latin typeface="Comic Sans MS" pitchFamily="66" charset="0"/>
                <a:cs typeface="Arial" pitchFamily="34" charset="0"/>
              </a:rPr>
              <a:t>Giant </a:t>
            </a:r>
            <a:r>
              <a:rPr lang="en-US" sz="2400" dirty="0" err="1" smtClean="0">
                <a:latin typeface="Comic Sans MS" pitchFamily="66" charset="0"/>
                <a:cs typeface="Arial" pitchFamily="34" charset="0"/>
              </a:rPr>
              <a:t>Lar</a:t>
            </a:r>
            <a:r>
              <a:rPr lang="en-US" sz="2400" dirty="0" smtClean="0">
                <a:latin typeface="Comic Sans MS" pitchFamily="66" charset="0"/>
                <a:cs typeface="Arial" pitchFamily="34" charset="0"/>
              </a:rPr>
              <a:t> facility plans (and dreams!)</a:t>
            </a:r>
          </a:p>
          <a:p>
            <a:pPr marL="457200" indent="-457200" algn="l">
              <a:buAutoNum type="arabicPeriod"/>
            </a:pPr>
            <a:r>
              <a:rPr lang="en-US" sz="2400" dirty="0" smtClean="0">
                <a:solidFill>
                  <a:schemeClr val="bg1">
                    <a:lumMod val="50000"/>
                  </a:schemeClr>
                </a:solidFill>
                <a:latin typeface="Comic Sans MS" pitchFamily="66" charset="0"/>
                <a:cs typeface="Arial" pitchFamily="34" charset="0"/>
              </a:rPr>
              <a:t>TPC and signal formation</a:t>
            </a:r>
          </a:p>
          <a:p>
            <a:pPr marL="457200" indent="-457200" algn="l">
              <a:buAutoNum type="arabicPeriod"/>
            </a:pPr>
            <a:r>
              <a:rPr lang="en-US" sz="2400" dirty="0" smtClean="0">
                <a:latin typeface="Comic Sans MS" pitchFamily="66" charset="0"/>
                <a:cs typeface="Arial" pitchFamily="34" charset="0"/>
              </a:rPr>
              <a:t>Giant TPCs  readout challenge and essential block diagram</a:t>
            </a:r>
          </a:p>
          <a:p>
            <a:pPr marL="457200" indent="-457200" algn="l">
              <a:buAutoNum type="arabicPeriod"/>
            </a:pPr>
            <a:r>
              <a:rPr lang="en-US" sz="2400" dirty="0" smtClean="0">
                <a:latin typeface="Comic Sans MS" pitchFamily="66" charset="0"/>
                <a:cs typeface="Arial" pitchFamily="34" charset="0"/>
              </a:rPr>
              <a:t>CMOS properties vs temperature</a:t>
            </a:r>
          </a:p>
          <a:p>
            <a:pPr marL="457200" indent="-457200" algn="l">
              <a:buAutoNum type="arabicPeriod"/>
            </a:pPr>
            <a:r>
              <a:rPr lang="en-US" sz="2400" dirty="0" smtClean="0">
                <a:latin typeface="Comic Sans MS" pitchFamily="66" charset="0"/>
                <a:cs typeface="Arial" pitchFamily="34" charset="0"/>
              </a:rPr>
              <a:t>CMOS lifetime and electronics reliability</a:t>
            </a:r>
          </a:p>
          <a:p>
            <a:pPr marL="457200" indent="-457200" algn="l">
              <a:buAutoNum type="arabicPeriod"/>
            </a:pPr>
            <a:r>
              <a:rPr lang="en-US" sz="2400" dirty="0" smtClean="0">
                <a:latin typeface="Comic Sans MS" pitchFamily="66" charset="0"/>
                <a:cs typeface="Arial" pitchFamily="34" charset="0"/>
              </a:rPr>
              <a:t>ASIC design </a:t>
            </a:r>
          </a:p>
          <a:p>
            <a:pPr marL="457200" indent="-457200" algn="l">
              <a:buAutoNum type="arabicPeriod"/>
            </a:pPr>
            <a:r>
              <a:rPr lang="en-US" sz="2400" dirty="0" smtClean="0">
                <a:latin typeface="Comic Sans MS" pitchFamily="66" charset="0"/>
                <a:cs typeface="Arial" pitchFamily="34" charset="0"/>
              </a:rPr>
              <a:t>ASIC results</a:t>
            </a:r>
          </a:p>
          <a:p>
            <a:pPr marL="457200" indent="-457200" algn="l">
              <a:buAutoNum type="arabicPeriod"/>
            </a:pPr>
            <a:r>
              <a:rPr lang="en-US" sz="2400" b="1" dirty="0" smtClean="0">
                <a:solidFill>
                  <a:srgbClr val="002060"/>
                </a:solidFill>
                <a:latin typeface="Comic Sans MS" pitchFamily="66" charset="0"/>
                <a:cs typeface="Arial" pitchFamily="34" charset="0"/>
              </a:rPr>
              <a:t>Summary and future developments</a:t>
            </a:r>
          </a:p>
          <a:p>
            <a:pPr marL="457200" indent="-457200" algn="l">
              <a:buAutoNum type="arabicPeriod"/>
            </a:pPr>
            <a:endParaRPr lang="en-US" sz="2400" dirty="0">
              <a:latin typeface="Comic Sans MS" pitchFamily="66" charset="0"/>
              <a:cs typeface="Arial" pitchFamily="34" charset="0"/>
            </a:endParaRPr>
          </a:p>
        </p:txBody>
      </p:sp>
      <p:sp>
        <p:nvSpPr>
          <p:cNvPr id="5" name="Slide Number Placeholder 4"/>
          <p:cNvSpPr>
            <a:spLocks noGrp="1"/>
          </p:cNvSpPr>
          <p:nvPr>
            <p:ph type="sldNum" sz="quarter" idx="12"/>
          </p:nvPr>
        </p:nvSpPr>
        <p:spPr/>
        <p:txBody>
          <a:bodyPr/>
          <a:lstStyle/>
          <a:p>
            <a:fld id="{F8297249-7604-4A25-B8A8-DF2A595F9F3D}" type="slidenum">
              <a:rPr lang="en-US" smtClean="0">
                <a:solidFill>
                  <a:prstClr val="black">
                    <a:tint val="75000"/>
                  </a:prstClr>
                </a:solidFill>
              </a:rPr>
              <a:pPr/>
              <a:t>47</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 descr="C:\Documents and Settings\Gianluigi\Desktop\Logo_BNL.jpg"/>
          <p:cNvPicPr>
            <a:picLocks noChangeAspect="1" noChangeArrowheads="1"/>
          </p:cNvPicPr>
          <p:nvPr/>
        </p:nvPicPr>
        <p:blipFill>
          <a:blip r:embed="rId2" cstate="print"/>
          <a:srcRect/>
          <a:stretch>
            <a:fillRect/>
          </a:stretch>
        </p:blipFill>
        <p:spPr bwMode="auto">
          <a:xfrm>
            <a:off x="29034" y="6596507"/>
            <a:ext cx="690538" cy="252873"/>
          </a:xfrm>
          <a:prstGeom prst="rect">
            <a:avLst/>
          </a:prstGeom>
          <a:noFill/>
        </p:spPr>
      </p:pic>
      <p:pic>
        <p:nvPicPr>
          <p:cNvPr id="270338" name="Picture 2"/>
          <p:cNvPicPr>
            <a:picLocks noChangeAspect="1" noChangeArrowheads="1"/>
          </p:cNvPicPr>
          <p:nvPr/>
        </p:nvPicPr>
        <p:blipFill>
          <a:blip r:embed="rId3" cstate="print"/>
          <a:srcRect/>
          <a:stretch>
            <a:fillRect/>
          </a:stretch>
        </p:blipFill>
        <p:spPr bwMode="auto">
          <a:xfrm>
            <a:off x="40878" y="3537012"/>
            <a:ext cx="5683250" cy="3282950"/>
          </a:xfrm>
          <a:prstGeom prst="rect">
            <a:avLst/>
          </a:prstGeom>
          <a:noFill/>
          <a:ln w="9525">
            <a:noFill/>
            <a:miter lim="800000"/>
            <a:headEnd/>
            <a:tailEnd/>
          </a:ln>
          <a:effectLst/>
        </p:spPr>
      </p:pic>
      <p:sp>
        <p:nvSpPr>
          <p:cNvPr id="343" name="Text Box 63"/>
          <p:cNvSpPr txBox="1">
            <a:spLocks noChangeArrowheads="1"/>
          </p:cNvSpPr>
          <p:nvPr/>
        </p:nvSpPr>
        <p:spPr bwMode="auto">
          <a:xfrm>
            <a:off x="5808633" y="3732321"/>
            <a:ext cx="3254177" cy="2369880"/>
          </a:xfrm>
          <a:prstGeom prst="rect">
            <a:avLst/>
          </a:prstGeom>
          <a:noFill/>
          <a:ln w="9525">
            <a:noFill/>
            <a:miter lim="800000"/>
            <a:headEnd/>
            <a:tailEnd/>
          </a:ln>
        </p:spPr>
        <p:txBody>
          <a:bodyPr wrap="square" lIns="0" tIns="0" rIns="0" bIns="0">
            <a:spAutoFit/>
          </a:bodyPr>
          <a:lstStyle/>
          <a:p>
            <a:pPr>
              <a:buFont typeface="Arial" pitchFamily="34" charset="0"/>
              <a:buChar char="•"/>
            </a:pPr>
            <a:r>
              <a:rPr lang="en-US" sz="1400" dirty="0" smtClean="0">
                <a:solidFill>
                  <a:prstClr val="black"/>
                </a:solidFill>
                <a:latin typeface="Arial" charset="0"/>
              </a:rPr>
              <a:t> 16 channels</a:t>
            </a:r>
          </a:p>
          <a:p>
            <a:pPr>
              <a:buFont typeface="Arial" pitchFamily="34" charset="0"/>
              <a:buChar char="•"/>
            </a:pPr>
            <a:r>
              <a:rPr lang="en-US" sz="1400" dirty="0" smtClean="0">
                <a:solidFill>
                  <a:prstClr val="black"/>
                </a:solidFill>
              </a:rPr>
              <a:t> </a:t>
            </a:r>
            <a:r>
              <a:rPr lang="en-US" sz="1400" dirty="0" smtClean="0">
                <a:solidFill>
                  <a:prstClr val="black"/>
                </a:solidFill>
                <a:latin typeface="Arial" pitchFamily="34" charset="0"/>
                <a:cs typeface="Arial" pitchFamily="34" charset="0"/>
              </a:rPr>
              <a:t>charge amplifier (progr. gain)</a:t>
            </a:r>
          </a:p>
          <a:p>
            <a:pPr>
              <a:buFont typeface="Arial" pitchFamily="34" charset="0"/>
              <a:buChar char="•"/>
            </a:pPr>
            <a:r>
              <a:rPr lang="en-US" sz="1400" dirty="0" smtClean="0">
                <a:solidFill>
                  <a:prstClr val="black"/>
                </a:solidFill>
                <a:latin typeface="Arial" charset="0"/>
              </a:rPr>
              <a:t> high-order filter (progr. time constant)</a:t>
            </a:r>
          </a:p>
          <a:p>
            <a:pPr>
              <a:buFont typeface="Arial" pitchFamily="34" charset="0"/>
              <a:buChar char="•"/>
            </a:pPr>
            <a:r>
              <a:rPr lang="en-US" sz="1400" dirty="0" smtClean="0">
                <a:solidFill>
                  <a:prstClr val="black"/>
                </a:solidFill>
              </a:rPr>
              <a:t> </a:t>
            </a:r>
            <a:r>
              <a:rPr lang="en-US" sz="1400" dirty="0" smtClean="0">
                <a:solidFill>
                  <a:prstClr val="black"/>
                </a:solidFill>
                <a:latin typeface="Arial" pitchFamily="34" charset="0"/>
                <a:cs typeface="Arial" pitchFamily="34" charset="0"/>
              </a:rPr>
              <a:t>ac/dc, progr. baseline</a:t>
            </a:r>
          </a:p>
          <a:p>
            <a:pPr>
              <a:buFont typeface="Arial" pitchFamily="34" charset="0"/>
              <a:buChar char="•"/>
            </a:pPr>
            <a:r>
              <a:rPr lang="en-US" sz="1400" dirty="0" smtClean="0">
                <a:solidFill>
                  <a:prstClr val="black"/>
                </a:solidFill>
                <a:latin typeface="Arial" charset="0"/>
              </a:rPr>
              <a:t> test capacitor, channel mask</a:t>
            </a:r>
          </a:p>
          <a:p>
            <a:pPr>
              <a:buFont typeface="Arial" pitchFamily="34" charset="0"/>
              <a:buChar char="•"/>
            </a:pPr>
            <a:r>
              <a:rPr lang="en-US" sz="1400" dirty="0" smtClean="0">
                <a:solidFill>
                  <a:prstClr val="black"/>
                </a:solidFill>
                <a:latin typeface="Arial" pitchFamily="34" charset="0"/>
                <a:cs typeface="Arial" pitchFamily="34" charset="0"/>
              </a:rPr>
              <a:t> ADC (12-bit, 2 MS/s)</a:t>
            </a:r>
          </a:p>
          <a:p>
            <a:pPr>
              <a:buFont typeface="Arial" pitchFamily="34" charset="0"/>
              <a:buChar char="•"/>
            </a:pPr>
            <a:r>
              <a:rPr lang="en-US" sz="1400" dirty="0" smtClean="0">
                <a:solidFill>
                  <a:prstClr val="black"/>
                </a:solidFill>
                <a:latin typeface="Arial" pitchFamily="34" charset="0"/>
                <a:cs typeface="Arial" pitchFamily="34" charset="0"/>
              </a:rPr>
              <a:t> compression,  progr. discrimination</a:t>
            </a:r>
          </a:p>
          <a:p>
            <a:pPr>
              <a:buFont typeface="Arial" pitchFamily="34" charset="0"/>
              <a:buChar char="•"/>
            </a:pPr>
            <a:r>
              <a:rPr lang="en-US" sz="1400" dirty="0" smtClean="0">
                <a:solidFill>
                  <a:prstClr val="black"/>
                </a:solidFill>
                <a:latin typeface="Arial" pitchFamily="34" charset="0"/>
                <a:cs typeface="Arial" pitchFamily="34" charset="0"/>
              </a:rPr>
              <a:t> multiplexing and digital buffering</a:t>
            </a:r>
          </a:p>
          <a:p>
            <a:pPr>
              <a:buFont typeface="Arial" pitchFamily="34" charset="0"/>
              <a:buChar char="•"/>
            </a:pPr>
            <a:r>
              <a:rPr lang="en-US" sz="1400" dirty="0" smtClean="0">
                <a:solidFill>
                  <a:prstClr val="black"/>
                </a:solidFill>
                <a:latin typeface="Arial" charset="0"/>
              </a:rPr>
              <a:t> LV or CM digital interface</a:t>
            </a:r>
          </a:p>
          <a:p>
            <a:pPr>
              <a:buFont typeface="Arial" pitchFamily="34" charset="0"/>
              <a:buChar char="•"/>
            </a:pPr>
            <a:r>
              <a:rPr lang="en-US" sz="1400" dirty="0" smtClean="0">
                <a:solidFill>
                  <a:prstClr val="black"/>
                </a:solidFill>
                <a:latin typeface="Arial" charset="0"/>
              </a:rPr>
              <a:t> pulse generator, analog monitor</a:t>
            </a:r>
          </a:p>
          <a:p>
            <a:pPr>
              <a:buFont typeface="Arial" pitchFamily="34" charset="0"/>
              <a:buChar char="•"/>
            </a:pPr>
            <a:r>
              <a:rPr lang="en-US" sz="1400" dirty="0" smtClean="0">
                <a:solidFill>
                  <a:prstClr val="black"/>
                </a:solidFill>
              </a:rPr>
              <a:t> </a:t>
            </a:r>
            <a:r>
              <a:rPr lang="en-US" sz="1400" dirty="0" smtClean="0">
                <a:solidFill>
                  <a:prstClr val="black"/>
                </a:solidFill>
                <a:latin typeface="Arial" pitchFamily="34" charset="0"/>
                <a:cs typeface="Arial" pitchFamily="34" charset="0"/>
              </a:rPr>
              <a:t>temperature sensor</a:t>
            </a:r>
          </a:p>
        </p:txBody>
      </p:sp>
      <p:sp>
        <p:nvSpPr>
          <p:cNvPr id="205" name="Text Box 63"/>
          <p:cNvSpPr txBox="1">
            <a:spLocks noChangeArrowheads="1"/>
          </p:cNvSpPr>
          <p:nvPr/>
        </p:nvSpPr>
        <p:spPr bwMode="auto">
          <a:xfrm>
            <a:off x="5791200" y="6096000"/>
            <a:ext cx="3249009" cy="430887"/>
          </a:xfrm>
          <a:prstGeom prst="rect">
            <a:avLst/>
          </a:prstGeom>
          <a:noFill/>
          <a:ln w="9525">
            <a:noFill/>
            <a:miter lim="800000"/>
            <a:headEnd/>
            <a:tailEnd/>
          </a:ln>
        </p:spPr>
        <p:txBody>
          <a:bodyPr wrap="square" lIns="0" tIns="0" rIns="0" bIns="0">
            <a:spAutoFit/>
          </a:bodyPr>
          <a:lstStyle/>
          <a:p>
            <a:pPr>
              <a:buFont typeface="Arial" pitchFamily="34" charset="0"/>
              <a:buChar char="•"/>
            </a:pPr>
            <a:r>
              <a:rPr lang="en-US" sz="1400" dirty="0" smtClean="0">
                <a:solidFill>
                  <a:prstClr val="black"/>
                </a:solidFill>
              </a:rPr>
              <a:t> </a:t>
            </a:r>
            <a:r>
              <a:rPr lang="en-US" sz="1400" dirty="0" smtClean="0">
                <a:solidFill>
                  <a:prstClr val="black"/>
                </a:solidFill>
                <a:latin typeface="Arial" pitchFamily="34" charset="0"/>
                <a:cs typeface="Arial" pitchFamily="34" charset="0"/>
              </a:rPr>
              <a:t>estimated size ~ 6 x 8 mm²</a:t>
            </a:r>
          </a:p>
          <a:p>
            <a:pPr>
              <a:buFont typeface="Arial" pitchFamily="34" charset="0"/>
              <a:buChar char="•"/>
            </a:pPr>
            <a:r>
              <a:rPr lang="en-US" sz="1400" dirty="0" smtClean="0">
                <a:solidFill>
                  <a:prstClr val="black"/>
                </a:solidFill>
                <a:latin typeface="Arial" charset="0"/>
              </a:rPr>
              <a:t> estimated power ~ 10 mW/channel</a:t>
            </a:r>
            <a:endParaRPr lang="en-US" sz="1400" dirty="0">
              <a:solidFill>
                <a:prstClr val="black"/>
              </a:solidFill>
              <a:latin typeface="Arial" charset="0"/>
            </a:endParaRPr>
          </a:p>
        </p:txBody>
      </p:sp>
      <p:pic>
        <p:nvPicPr>
          <p:cNvPr id="2050" name="Picture 2"/>
          <p:cNvPicPr>
            <a:picLocks noChangeAspect="1" noChangeArrowheads="1"/>
          </p:cNvPicPr>
          <p:nvPr/>
        </p:nvPicPr>
        <p:blipFill>
          <a:blip r:embed="rId4" cstate="print"/>
          <a:srcRect l="16156" t="13922" r="22619" b="18017"/>
          <a:stretch>
            <a:fillRect/>
          </a:stretch>
        </p:blipFill>
        <p:spPr bwMode="auto">
          <a:xfrm>
            <a:off x="711022" y="4173136"/>
            <a:ext cx="1784206" cy="1956164"/>
          </a:xfrm>
          <a:prstGeom prst="rect">
            <a:avLst/>
          </a:prstGeom>
          <a:noFill/>
          <a:ln w="9525">
            <a:noFill/>
            <a:miter lim="800000"/>
            <a:headEnd/>
            <a:tailEnd/>
          </a:ln>
          <a:effectLst/>
        </p:spPr>
      </p:pic>
      <p:pic>
        <p:nvPicPr>
          <p:cNvPr id="64516" name="Picture 4"/>
          <p:cNvPicPr>
            <a:picLocks noChangeAspect="1" noChangeArrowheads="1"/>
          </p:cNvPicPr>
          <p:nvPr/>
        </p:nvPicPr>
        <p:blipFill>
          <a:blip r:embed="rId5" cstate="print"/>
          <a:srcRect/>
          <a:stretch>
            <a:fillRect/>
          </a:stretch>
        </p:blipFill>
        <p:spPr bwMode="auto">
          <a:xfrm>
            <a:off x="55482" y="446924"/>
            <a:ext cx="9007329" cy="3319165"/>
          </a:xfrm>
          <a:prstGeom prst="rect">
            <a:avLst/>
          </a:prstGeom>
          <a:noFill/>
          <a:ln w="9525">
            <a:noFill/>
            <a:miter lim="800000"/>
            <a:headEnd/>
            <a:tailEnd/>
          </a:ln>
          <a:effectLst/>
        </p:spPr>
      </p:pic>
      <p:pic>
        <p:nvPicPr>
          <p:cNvPr id="270337" name="Picture 1"/>
          <p:cNvPicPr>
            <a:picLocks noChangeAspect="1" noChangeArrowheads="1"/>
          </p:cNvPicPr>
          <p:nvPr/>
        </p:nvPicPr>
        <p:blipFill>
          <a:blip r:embed="rId6" cstate="print"/>
          <a:srcRect l="24443" t="20754" r="14666" b="16980"/>
          <a:stretch>
            <a:fillRect/>
          </a:stretch>
        </p:blipFill>
        <p:spPr bwMode="auto">
          <a:xfrm>
            <a:off x="3635896" y="4173136"/>
            <a:ext cx="1476483" cy="1956164"/>
          </a:xfrm>
          <a:prstGeom prst="rect">
            <a:avLst/>
          </a:prstGeom>
          <a:noFill/>
          <a:ln w="9525">
            <a:noFill/>
            <a:miter lim="800000"/>
            <a:headEnd/>
            <a:tailEnd/>
          </a:ln>
          <a:effectLst/>
        </p:spPr>
      </p:pic>
      <p:sp>
        <p:nvSpPr>
          <p:cNvPr id="9" name="Text Box 196"/>
          <p:cNvSpPr txBox="1">
            <a:spLocks noChangeArrowheads="1"/>
          </p:cNvSpPr>
          <p:nvPr/>
        </p:nvSpPr>
        <p:spPr bwMode="auto">
          <a:xfrm>
            <a:off x="914400" y="74910"/>
            <a:ext cx="7315200" cy="400050"/>
          </a:xfrm>
          <a:prstGeom prst="rect">
            <a:avLst/>
          </a:prstGeom>
          <a:gradFill rotWithShape="0">
            <a:gsLst>
              <a:gs pos="0">
                <a:schemeClr val="accent2">
                  <a:lumMod val="75000"/>
                </a:schemeClr>
              </a:gs>
              <a:gs pos="50000">
                <a:schemeClr val="accent2">
                  <a:lumMod val="60000"/>
                  <a:lumOff val="40000"/>
                </a:schemeClr>
              </a:gs>
              <a:gs pos="100000">
                <a:schemeClr val="accent2">
                  <a:lumMod val="75000"/>
                </a:schemeClr>
              </a:gs>
            </a:gsLst>
            <a:lin ang="2700000" scaled="1"/>
          </a:gradFill>
          <a:ln w="9525">
            <a:noFill/>
            <a:miter lim="800000"/>
            <a:headEnd/>
            <a:tailEnd/>
          </a:ln>
          <a:effectLst>
            <a:outerShdw dist="35921" dir="2700000" algn="ctr" rotWithShape="0">
              <a:schemeClr val="bg2"/>
            </a:outerShdw>
          </a:effectLst>
        </p:spPr>
        <p:txBody>
          <a:bodyPr>
            <a:spAutoFit/>
          </a:bodyPr>
          <a:lstStyle/>
          <a:p>
            <a:pPr algn="ctr">
              <a:defRPr/>
            </a:pPr>
            <a:r>
              <a:rPr lang="en-US" sz="2000" dirty="0" smtClean="0">
                <a:solidFill>
                  <a:prstClr val="black"/>
                </a:solidFill>
              </a:rPr>
              <a:t>Front-End ASIC with 16:1 digital multiplexing</a:t>
            </a:r>
            <a:endParaRPr lang="en-US" sz="2000" dirty="0">
              <a:solidFill>
                <a:prstClr val="black"/>
              </a:solidFill>
            </a:endParaRPr>
          </a:p>
        </p:txBody>
      </p:sp>
      <p:sp>
        <p:nvSpPr>
          <p:cNvPr id="10" name="Rectangle 9"/>
          <p:cNvSpPr/>
          <p:nvPr/>
        </p:nvSpPr>
        <p:spPr bwMode="auto">
          <a:xfrm>
            <a:off x="5796136" y="3749500"/>
            <a:ext cx="3159460" cy="1024868"/>
          </a:xfrm>
          <a:prstGeom prst="rect">
            <a:avLst/>
          </a:prstGeom>
          <a:noFill/>
          <a:ln w="25400" cap="flat" cmpd="sng" algn="ctr">
            <a:solidFill>
              <a:srgbClr val="FFFF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sz="2400" b="1" i="1" dirty="0" smtClean="0">
              <a:solidFill>
                <a:prstClr val="black"/>
              </a:solidFill>
              <a:latin typeface="Arial" charset="0"/>
              <a:cs typeface="Arial" charset="0"/>
            </a:endParaRPr>
          </a:p>
        </p:txBody>
      </p:sp>
      <p:sp>
        <p:nvSpPr>
          <p:cNvPr id="11" name="Rectangle 10"/>
          <p:cNvSpPr/>
          <p:nvPr/>
        </p:nvSpPr>
        <p:spPr bwMode="auto">
          <a:xfrm>
            <a:off x="5796136" y="4804348"/>
            <a:ext cx="3159460" cy="652072"/>
          </a:xfrm>
          <a:prstGeom prst="rect">
            <a:avLst/>
          </a:prstGeom>
          <a:noFill/>
          <a:ln w="254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sz="2400" b="1" i="1" dirty="0" smtClean="0">
              <a:solidFill>
                <a:prstClr val="black"/>
              </a:solidFill>
              <a:latin typeface="Arial" charset="0"/>
              <a:cs typeface="Arial" charset="0"/>
            </a:endParaRPr>
          </a:p>
        </p:txBody>
      </p:sp>
      <p:sp>
        <p:nvSpPr>
          <p:cNvPr id="14" name="Slide Number Placeholder 13"/>
          <p:cNvSpPr>
            <a:spLocks noGrp="1"/>
          </p:cNvSpPr>
          <p:nvPr>
            <p:ph type="sldNum" sz="quarter" idx="12"/>
          </p:nvPr>
        </p:nvSpPr>
        <p:spPr>
          <a:xfrm>
            <a:off x="6858000" y="6492875"/>
            <a:ext cx="2133600" cy="365125"/>
          </a:xfrm>
        </p:spPr>
        <p:txBody>
          <a:bodyPr/>
          <a:lstStyle/>
          <a:p>
            <a:pPr>
              <a:defRPr/>
            </a:pPr>
            <a:fld id="{AF1719F7-55EB-46A0-A3A8-C77C1BAFC8BC}" type="slidenum">
              <a:rPr lang="en-US" smtClean="0">
                <a:solidFill>
                  <a:prstClr val="black">
                    <a:tint val="75000"/>
                  </a:prstClr>
                </a:solidFill>
              </a:rPr>
              <a:pPr>
                <a:defRPr/>
              </a:pPr>
              <a:t>48</a:t>
            </a:fld>
            <a:endParaRPr lang="en-US" dirty="0">
              <a:solidFill>
                <a:prstClr val="black">
                  <a:tint val="75000"/>
                </a:prst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03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159"/>
          <p:cNvSpPr txBox="1">
            <a:spLocks noChangeArrowheads="1"/>
          </p:cNvSpPr>
          <p:nvPr/>
        </p:nvSpPr>
        <p:spPr bwMode="auto">
          <a:xfrm>
            <a:off x="762000" y="990600"/>
            <a:ext cx="7714282" cy="5481501"/>
          </a:xfrm>
          <a:prstGeom prst="rect">
            <a:avLst/>
          </a:prstGeom>
          <a:noFill/>
          <a:ln w="9525">
            <a:noFill/>
            <a:miter lim="800000"/>
            <a:headEnd/>
            <a:tailEnd/>
          </a:ln>
        </p:spPr>
        <p:txBody>
          <a:bodyPr wrap="square">
            <a:spAutoFit/>
          </a:bodyPr>
          <a:lstStyle/>
          <a:p>
            <a:pPr marL="520700" indent="-403225" fontAlgn="base">
              <a:lnSpc>
                <a:spcPct val="0"/>
              </a:lnSpc>
              <a:spcBef>
                <a:spcPct val="0"/>
              </a:spcBef>
              <a:spcAft>
                <a:spcPct val="0"/>
              </a:spcAft>
              <a:buSzPct val="125000"/>
            </a:pPr>
            <a:endParaRPr lang="en-US" sz="2000" dirty="0">
              <a:solidFill>
                <a:srgbClr val="28289C"/>
              </a:solidFill>
            </a:endParaRPr>
          </a:p>
          <a:p>
            <a:pPr marL="520700" indent="-403225" fontAlgn="base">
              <a:spcBef>
                <a:spcPts val="600"/>
              </a:spcBef>
              <a:spcAft>
                <a:spcPct val="0"/>
              </a:spcAft>
              <a:buClr>
                <a:srgbClr val="000000"/>
              </a:buClr>
              <a:buFont typeface="Arial" pitchFamily="34" charset="0"/>
              <a:buChar char="•"/>
            </a:pPr>
            <a:r>
              <a:rPr lang="en-US" sz="2200" b="1" dirty="0" smtClean="0">
                <a:solidFill>
                  <a:srgbClr val="000000"/>
                </a:solidFill>
                <a:latin typeface="Calibri" pitchFamily="34" charset="0"/>
              </a:rPr>
              <a:t>CMOS </a:t>
            </a:r>
            <a:r>
              <a:rPr lang="en-US" sz="2200" b="1" dirty="0" smtClean="0">
                <a:solidFill>
                  <a:srgbClr val="8E0000"/>
                </a:solidFill>
                <a:latin typeface="Calibri" pitchFamily="34" charset="0"/>
              </a:rPr>
              <a:t>performs better</a:t>
            </a:r>
            <a:r>
              <a:rPr lang="en-US" sz="2200" b="1" dirty="0" smtClean="0">
                <a:solidFill>
                  <a:srgbClr val="000000"/>
                </a:solidFill>
                <a:latin typeface="Calibri" pitchFamily="34" charset="0"/>
              </a:rPr>
              <a:t> at cryogenic </a:t>
            </a:r>
            <a:r>
              <a:rPr lang="en-US" sz="2200" b="1" dirty="0" smtClean="0">
                <a:solidFill>
                  <a:srgbClr val="000000"/>
                </a:solidFill>
                <a:latin typeface="Calibri" pitchFamily="34" charset="0"/>
              </a:rPr>
              <a:t>temperatures</a:t>
            </a:r>
          </a:p>
          <a:p>
            <a:pPr marL="520700" indent="-403225" fontAlgn="base">
              <a:spcBef>
                <a:spcPts val="600"/>
              </a:spcBef>
              <a:spcAft>
                <a:spcPct val="0"/>
              </a:spcAft>
              <a:buClr>
                <a:srgbClr val="000000"/>
              </a:buClr>
              <a:buFont typeface="Arial" pitchFamily="34" charset="0"/>
              <a:buChar char="•"/>
            </a:pPr>
            <a:r>
              <a:rPr lang="en-US" sz="2200" b="1" dirty="0" smtClean="0">
                <a:solidFill>
                  <a:srgbClr val="000000"/>
                </a:solidFill>
                <a:latin typeface="Calibri" pitchFamily="34" charset="0"/>
              </a:rPr>
              <a:t>CMOS technologies verified to work at 77K: IBM </a:t>
            </a:r>
            <a:r>
              <a:rPr lang="en-US" sz="2200" b="1" dirty="0" err="1" smtClean="0">
                <a:solidFill>
                  <a:srgbClr val="000000"/>
                </a:solidFill>
                <a:latin typeface="Calibri" pitchFamily="34" charset="0"/>
              </a:rPr>
              <a:t>SiGe</a:t>
            </a:r>
            <a:r>
              <a:rPr lang="en-US" sz="2200" b="1" dirty="0" smtClean="0">
                <a:solidFill>
                  <a:srgbClr val="000000"/>
                </a:solidFill>
                <a:latin typeface="Calibri" pitchFamily="34" charset="0"/>
              </a:rPr>
              <a:t> (</a:t>
            </a:r>
            <a:r>
              <a:rPr lang="en-US" sz="2200" b="1" dirty="0" err="1" smtClean="0">
                <a:solidFill>
                  <a:srgbClr val="000000"/>
                </a:solidFill>
                <a:latin typeface="Calibri" pitchFamily="34" charset="0"/>
              </a:rPr>
              <a:t>Gergia</a:t>
            </a:r>
            <a:r>
              <a:rPr lang="en-US" sz="2200" b="1" dirty="0" smtClean="0">
                <a:solidFill>
                  <a:srgbClr val="000000"/>
                </a:solidFill>
                <a:latin typeface="Calibri" pitchFamily="34" charset="0"/>
              </a:rPr>
              <a:t> Tech for Lunar Project), Chartered (FNAL) and TSMC (BNL);  FPGAs (SMU, BNL); widest choice for a </a:t>
            </a:r>
            <a:r>
              <a:rPr lang="en-US" sz="2200" b="1" smtClean="0">
                <a:solidFill>
                  <a:srgbClr val="000000"/>
                </a:solidFill>
                <a:latin typeface="Calibri" pitchFamily="34" charset="0"/>
              </a:rPr>
              <a:t>large project</a:t>
            </a:r>
            <a:endParaRPr lang="en-US" sz="2200" b="1" dirty="0" smtClean="0">
              <a:solidFill>
                <a:srgbClr val="000000"/>
              </a:solidFill>
              <a:latin typeface="Calibri" pitchFamily="34" charset="0"/>
            </a:endParaRPr>
          </a:p>
          <a:p>
            <a:pPr marL="520700" indent="-403225" fontAlgn="base">
              <a:spcBef>
                <a:spcPts val="600"/>
              </a:spcBef>
              <a:spcAft>
                <a:spcPct val="0"/>
              </a:spcAft>
              <a:buClr>
                <a:srgbClr val="000000"/>
              </a:buClr>
              <a:buFont typeface="Arial" pitchFamily="34" charset="0"/>
              <a:buChar char="•"/>
            </a:pPr>
            <a:r>
              <a:rPr lang="en-US" sz="2200" b="1" dirty="0" smtClean="0">
                <a:solidFill>
                  <a:srgbClr val="8E0000"/>
                </a:solidFill>
                <a:latin typeface="Calibri" pitchFamily="34" charset="0"/>
              </a:rPr>
              <a:t>Defined and predictable</a:t>
            </a:r>
            <a:r>
              <a:rPr lang="en-US" sz="2200" b="1" dirty="0" smtClean="0">
                <a:solidFill>
                  <a:srgbClr val="000000"/>
                </a:solidFill>
                <a:latin typeface="Calibri" pitchFamily="34" charset="0"/>
              </a:rPr>
              <a:t> design for </a:t>
            </a:r>
            <a:r>
              <a:rPr lang="en-US" sz="2200" b="1" dirty="0" smtClean="0">
                <a:solidFill>
                  <a:srgbClr val="000000"/>
                </a:solidFill>
                <a:latin typeface="Calibri" pitchFamily="34" charset="0"/>
              </a:rPr>
              <a:t>77-300K range</a:t>
            </a:r>
            <a:endParaRPr lang="en-US" sz="2200" b="1" dirty="0" smtClean="0">
              <a:solidFill>
                <a:srgbClr val="000000"/>
              </a:solidFill>
              <a:latin typeface="Calibri" pitchFamily="34" charset="0"/>
            </a:endParaRPr>
          </a:p>
          <a:p>
            <a:pPr marL="520700" indent="-403225" fontAlgn="base">
              <a:spcBef>
                <a:spcPts val="600"/>
              </a:spcBef>
              <a:spcAft>
                <a:spcPct val="0"/>
              </a:spcAft>
              <a:buClr>
                <a:srgbClr val="000000"/>
              </a:buClr>
              <a:buFont typeface="Arial" pitchFamily="34" charset="0"/>
              <a:buChar char="•"/>
            </a:pPr>
            <a:r>
              <a:rPr lang="en-US" sz="2200" b="1" dirty="0" smtClean="0">
                <a:solidFill>
                  <a:srgbClr val="8E0000"/>
                </a:solidFill>
                <a:latin typeface="Calibri" pitchFamily="34" charset="0"/>
              </a:rPr>
              <a:t>Low-noise</a:t>
            </a:r>
            <a:r>
              <a:rPr lang="en-US" sz="2200" b="1" dirty="0" smtClean="0">
                <a:solidFill>
                  <a:srgbClr val="000000"/>
                </a:solidFill>
                <a:latin typeface="Calibri" pitchFamily="34" charset="0"/>
              </a:rPr>
              <a:t> at cryogenic T demonstrated</a:t>
            </a:r>
          </a:p>
          <a:p>
            <a:pPr marL="977900" lvl="1" indent="-403225" fontAlgn="base">
              <a:spcBef>
                <a:spcPts val="600"/>
              </a:spcBef>
              <a:spcAft>
                <a:spcPct val="0"/>
              </a:spcAft>
              <a:buClr>
                <a:srgbClr val="000000"/>
              </a:buClr>
              <a:buFont typeface="Arial" pitchFamily="34" charset="0"/>
              <a:buChar char="•"/>
            </a:pPr>
            <a:r>
              <a:rPr lang="en-US" b="1" dirty="0" smtClean="0">
                <a:solidFill>
                  <a:srgbClr val="000000"/>
                </a:solidFill>
                <a:latin typeface="Calibri" pitchFamily="34" charset="0"/>
              </a:rPr>
              <a:t>ENC &lt; 1,000 e</a:t>
            </a:r>
            <a:r>
              <a:rPr lang="en-US" b="1" baseline="30000" dirty="0" smtClean="0">
                <a:solidFill>
                  <a:srgbClr val="000000"/>
                </a:solidFill>
                <a:latin typeface="Calibri" pitchFamily="34" charset="0"/>
              </a:rPr>
              <a:t>-</a:t>
            </a:r>
            <a:r>
              <a:rPr lang="en-US" b="1" dirty="0" smtClean="0">
                <a:solidFill>
                  <a:srgbClr val="000000"/>
                </a:solidFill>
                <a:latin typeface="Calibri" pitchFamily="34" charset="0"/>
              </a:rPr>
              <a:t> at 200pF ~5mW/</a:t>
            </a:r>
            <a:r>
              <a:rPr lang="en-US" b="1" dirty="0" err="1" smtClean="0">
                <a:solidFill>
                  <a:srgbClr val="000000"/>
                </a:solidFill>
                <a:latin typeface="Calibri" pitchFamily="34" charset="0"/>
              </a:rPr>
              <a:t>ch</a:t>
            </a:r>
            <a:r>
              <a:rPr lang="en-US" b="1" dirty="0" smtClean="0">
                <a:solidFill>
                  <a:srgbClr val="000000"/>
                </a:solidFill>
                <a:latin typeface="Calibri" pitchFamily="34" charset="0"/>
              </a:rPr>
              <a:t>.</a:t>
            </a:r>
          </a:p>
          <a:p>
            <a:pPr marL="977900" lvl="1" indent="-403225" fontAlgn="base">
              <a:spcAft>
                <a:spcPct val="0"/>
              </a:spcAft>
              <a:buClr>
                <a:srgbClr val="000000"/>
              </a:buClr>
              <a:buFont typeface="Arial" pitchFamily="34" charset="0"/>
              <a:buChar char="•"/>
            </a:pPr>
            <a:r>
              <a:rPr lang="en-US" b="1" dirty="0" smtClean="0">
                <a:solidFill>
                  <a:srgbClr val="000000"/>
                </a:solidFill>
                <a:latin typeface="Calibri" pitchFamily="34" charset="0"/>
              </a:rPr>
              <a:t>characterization and modeling of CMOS 180nm</a:t>
            </a:r>
          </a:p>
          <a:p>
            <a:pPr marL="520700" indent="-403225" fontAlgn="base">
              <a:spcBef>
                <a:spcPts val="600"/>
              </a:spcBef>
              <a:spcAft>
                <a:spcPct val="0"/>
              </a:spcAft>
              <a:buClr>
                <a:srgbClr val="000000"/>
              </a:buClr>
              <a:buFont typeface="Arial" pitchFamily="34" charset="0"/>
              <a:buChar char="•"/>
            </a:pPr>
            <a:r>
              <a:rPr lang="en-US" sz="2200" b="1" dirty="0" smtClean="0">
                <a:solidFill>
                  <a:srgbClr val="C00000"/>
                </a:solidFill>
                <a:latin typeface="Calibri" pitchFamily="34" charset="0"/>
              </a:rPr>
              <a:t>Low </a:t>
            </a:r>
            <a:r>
              <a:rPr lang="en-US" sz="2200" b="1" dirty="0" smtClean="0">
                <a:solidFill>
                  <a:srgbClr val="C00000"/>
                </a:solidFill>
                <a:latin typeface="Calibri" pitchFamily="34" charset="0"/>
              </a:rPr>
              <a:t>power design consistent with long lifetime</a:t>
            </a:r>
          </a:p>
          <a:p>
            <a:pPr marL="520700" indent="-403225" fontAlgn="base">
              <a:spcBef>
                <a:spcPts val="1200"/>
              </a:spcBef>
              <a:spcAft>
                <a:spcPct val="0"/>
              </a:spcAft>
              <a:buClr>
                <a:srgbClr val="000000"/>
              </a:buClr>
              <a:buFont typeface="Arial" pitchFamily="34" charset="0"/>
              <a:buChar char="•"/>
            </a:pPr>
            <a:r>
              <a:rPr lang="en-US" sz="2200" b="1" u="sng" dirty="0" smtClean="0">
                <a:solidFill>
                  <a:srgbClr val="000000"/>
                </a:solidFill>
                <a:latin typeface="Calibri" pitchFamily="34" charset="0"/>
              </a:rPr>
              <a:t>Future </a:t>
            </a:r>
            <a:r>
              <a:rPr lang="en-US" sz="2200" b="1" u="sng" dirty="0" smtClean="0">
                <a:solidFill>
                  <a:srgbClr val="000000"/>
                </a:solidFill>
                <a:latin typeface="Calibri" pitchFamily="34" charset="0"/>
              </a:rPr>
              <a:t>work</a:t>
            </a:r>
          </a:p>
          <a:p>
            <a:pPr marL="977900" lvl="1" indent="-403225" fontAlgn="base">
              <a:spcBef>
                <a:spcPts val="600"/>
              </a:spcBef>
              <a:spcAft>
                <a:spcPct val="0"/>
              </a:spcAft>
              <a:buClr>
                <a:srgbClr val="000000"/>
              </a:buClr>
              <a:buFont typeface="Arial" pitchFamily="34" charset="0"/>
              <a:buChar char="•"/>
            </a:pPr>
            <a:r>
              <a:rPr lang="en-US" sz="2200" b="1" dirty="0" smtClean="0">
                <a:solidFill>
                  <a:srgbClr val="000000"/>
                </a:solidFill>
                <a:latin typeface="Calibri" pitchFamily="34" charset="0"/>
              </a:rPr>
              <a:t>Optimum technology node </a:t>
            </a:r>
            <a:r>
              <a:rPr lang="en-US" sz="2200" b="1" i="1" dirty="0" err="1" smtClean="0">
                <a:solidFill>
                  <a:srgbClr val="000000"/>
                </a:solidFill>
                <a:latin typeface="Calibri" pitchFamily="34" charset="0"/>
              </a:rPr>
              <a:t>wrt</a:t>
            </a:r>
            <a:r>
              <a:rPr lang="en-US" sz="2200" b="1" dirty="0" smtClean="0">
                <a:solidFill>
                  <a:srgbClr val="000000"/>
                </a:solidFill>
                <a:latin typeface="Calibri" pitchFamily="34" charset="0"/>
              </a:rPr>
              <a:t> dynamic range, noise, power</a:t>
            </a:r>
            <a:endParaRPr lang="en-US" sz="2200" b="1" dirty="0" smtClean="0">
              <a:solidFill>
                <a:srgbClr val="000000"/>
              </a:solidFill>
              <a:latin typeface="Calibri" pitchFamily="34" charset="0"/>
            </a:endParaRPr>
          </a:p>
          <a:p>
            <a:pPr marL="977900" lvl="1" indent="-403225" fontAlgn="base">
              <a:spcBef>
                <a:spcPts val="600"/>
              </a:spcBef>
              <a:spcAft>
                <a:spcPct val="0"/>
              </a:spcAft>
              <a:buClr>
                <a:srgbClr val="000000"/>
              </a:buClr>
              <a:buFont typeface="Arial" pitchFamily="34" charset="0"/>
              <a:buChar char="•"/>
            </a:pPr>
            <a:r>
              <a:rPr lang="en-US" sz="2200" b="1" dirty="0" smtClean="0">
                <a:solidFill>
                  <a:srgbClr val="000000"/>
                </a:solidFill>
                <a:latin typeface="Calibri" pitchFamily="34" charset="0"/>
              </a:rPr>
              <a:t>Merge separately developed ADC, zero-suppression </a:t>
            </a:r>
            <a:r>
              <a:rPr lang="en-US" sz="2200" b="1" dirty="0" smtClean="0">
                <a:solidFill>
                  <a:srgbClr val="000000"/>
                </a:solidFill>
                <a:latin typeface="Calibri" pitchFamily="34" charset="0"/>
              </a:rPr>
              <a:t>&amp; </a:t>
            </a:r>
            <a:r>
              <a:rPr lang="en-US" sz="2200" b="1" dirty="0" smtClean="0">
                <a:solidFill>
                  <a:srgbClr val="000000"/>
                </a:solidFill>
                <a:latin typeface="Calibri" pitchFamily="34" charset="0"/>
              </a:rPr>
              <a:t>buffering</a:t>
            </a:r>
            <a:endParaRPr lang="en-US" sz="2200" b="1" dirty="0" smtClean="0">
              <a:solidFill>
                <a:srgbClr val="000000"/>
              </a:solidFill>
              <a:latin typeface="Calibri" pitchFamily="34" charset="0"/>
            </a:endParaRPr>
          </a:p>
        </p:txBody>
      </p:sp>
      <p:sp>
        <p:nvSpPr>
          <p:cNvPr id="9" name="Text Box 196"/>
          <p:cNvSpPr txBox="1">
            <a:spLocks noChangeArrowheads="1"/>
          </p:cNvSpPr>
          <p:nvPr/>
        </p:nvSpPr>
        <p:spPr bwMode="auto">
          <a:xfrm>
            <a:off x="914400" y="304800"/>
            <a:ext cx="7315200" cy="523216"/>
          </a:xfrm>
          <a:prstGeom prst="rect">
            <a:avLst/>
          </a:prstGeom>
          <a:gradFill rotWithShape="0">
            <a:gsLst>
              <a:gs pos="0">
                <a:schemeClr val="accent2">
                  <a:lumMod val="60000"/>
                  <a:lumOff val="40000"/>
                </a:schemeClr>
              </a:gs>
              <a:gs pos="50000">
                <a:schemeClr val="accent2">
                  <a:lumMod val="20000"/>
                  <a:lumOff val="80000"/>
                </a:schemeClr>
              </a:gs>
              <a:gs pos="100000">
                <a:schemeClr val="accent2">
                  <a:lumMod val="60000"/>
                  <a:lumOff val="40000"/>
                </a:schemeClr>
              </a:gs>
            </a:gsLst>
            <a:lin ang="2700000" scaled="1"/>
          </a:gradFill>
          <a:ln w="9525" cap="rnd">
            <a:solidFill>
              <a:schemeClr val="tx1"/>
            </a:solidFill>
            <a:round/>
            <a:headEnd/>
            <a:tailEnd/>
          </a:ln>
          <a:effectLst>
            <a:outerShdw blurRad="50800" dist="114300" dir="3000000" algn="tl" rotWithShape="0">
              <a:prstClr val="black">
                <a:alpha val="40000"/>
              </a:prstClr>
            </a:outerShdw>
          </a:effectLst>
        </p:spPr>
        <p:txBody>
          <a:bodyPr vert="horz" wrap="square" lIns="91435" tIns="45718" rIns="91435" bIns="45718" rtlCol="0" anchor="ctr">
            <a:spAutoFit/>
          </a:bodyPr>
          <a:lstStyle/>
          <a:p>
            <a:pPr algn="ctr" eaLnBrk="0" fontAlgn="base" hangingPunct="0">
              <a:spcBef>
                <a:spcPct val="0"/>
              </a:spcBef>
              <a:spcAft>
                <a:spcPct val="0"/>
              </a:spcAft>
              <a:defRPr/>
            </a:pPr>
            <a:r>
              <a:rPr lang="en-US" sz="2800" b="1" i="1" dirty="0" smtClean="0">
                <a:solidFill>
                  <a:srgbClr val="000000"/>
                </a:solidFill>
              </a:rPr>
              <a:t>Summary</a:t>
            </a:r>
            <a:r>
              <a:rPr lang="en-US" sz="2800" b="1" i="1" dirty="0" smtClean="0">
                <a:solidFill>
                  <a:srgbClr val="000000"/>
                </a:solidFill>
              </a:rPr>
              <a:t> </a:t>
            </a:r>
            <a:r>
              <a:rPr lang="en-US" sz="2800" b="1" i="1" dirty="0" smtClean="0">
                <a:solidFill>
                  <a:srgbClr val="000000"/>
                </a:solidFill>
              </a:rPr>
              <a:t>and Future Work</a:t>
            </a:r>
            <a:endParaRPr lang="en-US" sz="2800" b="1" i="1" dirty="0">
              <a:solidFill>
                <a:srgbClr val="000000"/>
              </a:solidFill>
            </a:endParaRPr>
          </a:p>
        </p:txBody>
      </p:sp>
      <p:sp>
        <p:nvSpPr>
          <p:cNvPr id="4" name="Slide Number Placeholder 3"/>
          <p:cNvSpPr>
            <a:spLocks noGrp="1"/>
          </p:cNvSpPr>
          <p:nvPr>
            <p:ph type="sldNum" sz="quarter" idx="10"/>
          </p:nvPr>
        </p:nvSpPr>
        <p:spPr/>
        <p:txBody>
          <a:bodyPr/>
          <a:lstStyle/>
          <a:p>
            <a:pPr>
              <a:defRPr/>
            </a:pPr>
            <a:fld id="{BBD6CA4E-C20E-4142-913D-2A2A6BC6DCB0}" type="slidenum">
              <a:rPr lang="en-US" smtClean="0">
                <a:solidFill>
                  <a:srgbClr val="000000"/>
                </a:solidFill>
              </a:rPr>
              <a:pPr>
                <a:defRPr/>
              </a:pPr>
              <a:t>49</a:t>
            </a:fld>
            <a:endParaRPr lang="en-US">
              <a:solidFill>
                <a:srgbClr val="000000"/>
              </a:solidFill>
            </a:endParaRP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609600" y="4343400"/>
            <a:ext cx="79248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Times" charset="0"/>
            </a:endParaRPr>
          </a:p>
        </p:txBody>
      </p:sp>
      <p:sp>
        <p:nvSpPr>
          <p:cNvPr id="71682" name="Rectangle 2"/>
          <p:cNvSpPr>
            <a:spLocks noGrp="1" noChangeArrowheads="1"/>
          </p:cNvSpPr>
          <p:nvPr>
            <p:ph type="body" idx="1"/>
          </p:nvPr>
        </p:nvSpPr>
        <p:spPr>
          <a:xfrm>
            <a:off x="304800" y="838200"/>
            <a:ext cx="8610600" cy="5119687"/>
          </a:xfrm>
        </p:spPr>
        <p:txBody>
          <a:bodyPr/>
          <a:lstStyle/>
          <a:p>
            <a:r>
              <a:rPr lang="en-US" sz="2400" dirty="0" smtClean="0">
                <a:latin typeface="Arial" pitchFamily="34" charset="0"/>
                <a:cs typeface="Arial" pitchFamily="34" charset="0"/>
              </a:rPr>
              <a:t>The source of the Sun’s energy is fusion of 4 hydrogen atoms to make a helium atom</a:t>
            </a:r>
            <a:endParaRPr lang="en-US" sz="2400" baseline="30000" dirty="0" smtClean="0">
              <a:latin typeface="Arial" pitchFamily="34" charset="0"/>
              <a:cs typeface="Arial" pitchFamily="34" charset="0"/>
            </a:endParaRPr>
          </a:p>
          <a:p>
            <a:r>
              <a:rPr lang="en-US" sz="2400" dirty="0" smtClean="0">
                <a:latin typeface="Arial" pitchFamily="34" charset="0"/>
                <a:cs typeface="Arial" pitchFamily="34" charset="0"/>
              </a:rPr>
              <a:t>Each time this reaction occurs, 2 (electron) neutrinos (</a:t>
            </a:r>
            <a:r>
              <a:rPr lang="en-US" sz="2400" dirty="0" smtClean="0">
                <a:solidFill>
                  <a:srgbClr val="FF0000"/>
                </a:solidFill>
                <a:latin typeface="Arial" pitchFamily="34" charset="0"/>
                <a:cs typeface="Arial" pitchFamily="34" charset="0"/>
                <a:sym typeface="Symbol" pitchFamily="18" charset="2"/>
              </a:rPr>
              <a:t></a:t>
            </a:r>
            <a:r>
              <a:rPr lang="en-US" sz="2400" dirty="0" smtClean="0">
                <a:latin typeface="Arial" pitchFamily="34" charset="0"/>
                <a:cs typeface="Arial" pitchFamily="34" charset="0"/>
                <a:sym typeface="Symbol" pitchFamily="18" charset="2"/>
              </a:rPr>
              <a:t>) are released</a:t>
            </a:r>
          </a:p>
          <a:p>
            <a:r>
              <a:rPr lang="en-US" sz="2400" dirty="0" smtClean="0">
                <a:latin typeface="Arial" pitchFamily="34" charset="0"/>
                <a:cs typeface="Arial" pitchFamily="34" charset="0"/>
              </a:rPr>
              <a:t>1.8  </a:t>
            </a:r>
            <a:r>
              <a:rPr lang="en-US" sz="2400" dirty="0">
                <a:latin typeface="Arial" pitchFamily="34" charset="0"/>
                <a:cs typeface="Arial" pitchFamily="34" charset="0"/>
                <a:sym typeface="Symbol" pitchFamily="18" charset="2"/>
              </a:rPr>
              <a:t></a:t>
            </a:r>
            <a:r>
              <a:rPr lang="en-US" sz="2400" dirty="0">
                <a:latin typeface="Arial" pitchFamily="34" charset="0"/>
                <a:cs typeface="Arial" pitchFamily="34" charset="0"/>
              </a:rPr>
              <a:t> 10</a:t>
            </a:r>
            <a:r>
              <a:rPr lang="en-US" sz="2400" baseline="30000" dirty="0">
                <a:latin typeface="Arial" pitchFamily="34" charset="0"/>
                <a:cs typeface="Arial" pitchFamily="34" charset="0"/>
              </a:rPr>
              <a:t>39</a:t>
            </a:r>
            <a:r>
              <a:rPr lang="en-US" sz="2400" dirty="0">
                <a:latin typeface="Arial" pitchFamily="34" charset="0"/>
                <a:cs typeface="Arial" pitchFamily="34" charset="0"/>
              </a:rPr>
              <a:t> neutrinos per second come from the center of the sun and here on Earth, </a:t>
            </a:r>
            <a:r>
              <a:rPr lang="en-US" sz="2400" dirty="0">
                <a:solidFill>
                  <a:srgbClr val="FF0000"/>
                </a:solidFill>
                <a:latin typeface="Arial" pitchFamily="34" charset="0"/>
                <a:cs typeface="Arial" pitchFamily="34" charset="0"/>
              </a:rPr>
              <a:t>~100 billion </a:t>
            </a:r>
            <a:r>
              <a:rPr lang="en-US" sz="2400" dirty="0">
                <a:latin typeface="Arial" pitchFamily="34" charset="0"/>
                <a:cs typeface="Arial" pitchFamily="34" charset="0"/>
              </a:rPr>
              <a:t>pass through your fingernail (1 cm</a:t>
            </a:r>
            <a:r>
              <a:rPr lang="en-US" sz="2400" baseline="30000" dirty="0">
                <a:latin typeface="Arial" pitchFamily="34" charset="0"/>
                <a:cs typeface="Arial" pitchFamily="34" charset="0"/>
              </a:rPr>
              <a:t>2</a:t>
            </a:r>
            <a:r>
              <a:rPr lang="en-US" sz="2400" dirty="0">
                <a:latin typeface="Arial" pitchFamily="34" charset="0"/>
                <a:cs typeface="Arial" pitchFamily="34" charset="0"/>
              </a:rPr>
              <a:t>) every second </a:t>
            </a:r>
          </a:p>
          <a:p>
            <a:pPr>
              <a:lnSpc>
                <a:spcPct val="90000"/>
              </a:lnSpc>
            </a:pPr>
            <a:r>
              <a:rPr lang="en-US" sz="2400" dirty="0">
                <a:latin typeface="Arial" pitchFamily="34" charset="0"/>
                <a:cs typeface="Arial" pitchFamily="34" charset="0"/>
              </a:rPr>
              <a:t>For an average size person, an atom in the body will capture a neutrino every 70 </a:t>
            </a:r>
            <a:r>
              <a:rPr lang="en-US" sz="2400" dirty="0" smtClean="0">
                <a:latin typeface="Arial" pitchFamily="34" charset="0"/>
                <a:cs typeface="Arial" pitchFamily="34" charset="0"/>
              </a:rPr>
              <a:t>years</a:t>
            </a:r>
          </a:p>
          <a:p>
            <a:pPr>
              <a:lnSpc>
                <a:spcPct val="110000"/>
              </a:lnSpc>
            </a:pPr>
            <a:r>
              <a:rPr lang="en-US" sz="2400" i="1" dirty="0" smtClean="0">
                <a:latin typeface="Arial" pitchFamily="34" charset="0"/>
                <a:cs typeface="Arial" pitchFamily="34" charset="0"/>
              </a:rPr>
              <a:t>Davis’ result  (relative to the Standard Solar Model prediction):   </a:t>
            </a:r>
            <a:r>
              <a:rPr lang="en-US" sz="2400" dirty="0" smtClean="0">
                <a:latin typeface="Arial" pitchFamily="34" charset="0"/>
                <a:cs typeface="Arial" pitchFamily="34" charset="0"/>
              </a:rPr>
              <a:t>~</a:t>
            </a:r>
            <a:r>
              <a:rPr lang="en-US" sz="2800" b="1" i="1" dirty="0" smtClean="0">
                <a:solidFill>
                  <a:srgbClr val="CC0000"/>
                </a:solidFill>
                <a:latin typeface="Arial" pitchFamily="34" charset="0"/>
                <a:cs typeface="Arial" pitchFamily="34" charset="0"/>
              </a:rPr>
              <a:t>1/3</a:t>
            </a:r>
          </a:p>
          <a:p>
            <a:pPr>
              <a:lnSpc>
                <a:spcPct val="110000"/>
              </a:lnSpc>
            </a:pPr>
            <a:r>
              <a:rPr lang="en-US" sz="2400" i="1" dirty="0" smtClean="0">
                <a:latin typeface="Arial" pitchFamily="34" charset="0"/>
                <a:cs typeface="Arial" pitchFamily="34" charset="0"/>
              </a:rPr>
              <a:t>This was the only experiment for over two decades searching for solar neutrinos. </a:t>
            </a:r>
            <a:r>
              <a:rPr lang="en-US" sz="2400" b="1" i="1" dirty="0" smtClean="0">
                <a:solidFill>
                  <a:srgbClr val="C00000"/>
                </a:solidFill>
                <a:latin typeface="Arial" pitchFamily="34" charset="0"/>
                <a:cs typeface="Arial" pitchFamily="34" charset="0"/>
              </a:rPr>
              <a:t>It opened up a new field of particle and astrophysics </a:t>
            </a:r>
            <a:r>
              <a:rPr lang="en-US" sz="2400" i="1" dirty="0" smtClean="0">
                <a:latin typeface="Arial" pitchFamily="34" charset="0"/>
                <a:cs typeface="Arial" pitchFamily="34" charset="0"/>
              </a:rPr>
              <a:t>…</a:t>
            </a:r>
          </a:p>
          <a:p>
            <a:pPr>
              <a:lnSpc>
                <a:spcPct val="90000"/>
              </a:lnSpc>
            </a:pPr>
            <a:endParaRPr lang="en-US" sz="2400" dirty="0" smtClean="0">
              <a:latin typeface="Arial" pitchFamily="34" charset="0"/>
              <a:cs typeface="Arial" pitchFamily="34" charset="0"/>
              <a:sym typeface="Symbol" pitchFamily="18" charset="2"/>
            </a:endParaRPr>
          </a:p>
        </p:txBody>
      </p:sp>
      <p:sp>
        <p:nvSpPr>
          <p:cNvPr id="71683" name="Text Box 3"/>
          <p:cNvSpPr txBox="1">
            <a:spLocks noChangeArrowheads="1"/>
          </p:cNvSpPr>
          <p:nvPr/>
        </p:nvSpPr>
        <p:spPr bwMode="auto">
          <a:xfrm>
            <a:off x="685800" y="152401"/>
            <a:ext cx="7848600" cy="707886"/>
          </a:xfrm>
          <a:prstGeom prst="rect">
            <a:avLst/>
          </a:prstGeom>
          <a:noFill/>
          <a:ln w="9525">
            <a:noFill/>
            <a:miter lim="800000"/>
            <a:headEnd/>
            <a:tailEnd/>
          </a:ln>
          <a:effectLst/>
        </p:spPr>
        <p:txBody>
          <a:bodyPr wrap="square">
            <a:spAutoFit/>
          </a:bodyPr>
          <a:lstStyle/>
          <a:p>
            <a:pPr algn="ctr" eaLnBrk="0" fontAlgn="base" hangingPunct="0">
              <a:spcBef>
                <a:spcPct val="50000"/>
              </a:spcBef>
              <a:spcAft>
                <a:spcPct val="0"/>
              </a:spcAft>
            </a:pPr>
            <a:r>
              <a:rPr lang="en-US" sz="4000" dirty="0" smtClean="0">
                <a:solidFill>
                  <a:srgbClr val="333399"/>
                </a:solidFill>
                <a:latin typeface="Arial" charset="0"/>
              </a:rPr>
              <a:t>Neutrinos and the Sun</a:t>
            </a:r>
          </a:p>
        </p:txBody>
      </p:sp>
      <p:sp>
        <p:nvSpPr>
          <p:cNvPr id="5" name="Slide Number Placeholder 4"/>
          <p:cNvSpPr>
            <a:spLocks noGrp="1"/>
          </p:cNvSpPr>
          <p:nvPr>
            <p:ph type="sldNum" sz="quarter" idx="12"/>
          </p:nvPr>
        </p:nvSpPr>
        <p:spPr/>
        <p:txBody>
          <a:bodyPr/>
          <a:lstStyle/>
          <a:p>
            <a:fld id="{FE60987C-486C-4915-99CD-A73B9C3FE094}" type="slidenum">
              <a:rPr lang="en-US" smtClean="0">
                <a:solidFill>
                  <a:srgbClr val="000000"/>
                </a:solidFill>
              </a:rPr>
              <a:pPr/>
              <a:t>5</a:t>
            </a:fld>
            <a:endParaRPr lang="en-US">
              <a:solidFill>
                <a:srgbClr val="00000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3600"/>
            <a:ext cx="8229600" cy="1143000"/>
          </a:xfrm>
        </p:spPr>
        <p:txBody>
          <a:bodyPr/>
          <a:lstStyle/>
          <a:p>
            <a:r>
              <a:rPr lang="en-US" dirty="0" smtClean="0"/>
              <a:t>Backup slides</a:t>
            </a:r>
            <a:endParaRPr lang="en-US" dirty="0"/>
          </a:p>
        </p:txBody>
      </p:sp>
      <p:sp>
        <p:nvSpPr>
          <p:cNvPr id="3" name="Slide Number Placeholder 2"/>
          <p:cNvSpPr>
            <a:spLocks noGrp="1"/>
          </p:cNvSpPr>
          <p:nvPr>
            <p:ph type="sldNum" sz="quarter" idx="12"/>
          </p:nvPr>
        </p:nvSpPr>
        <p:spPr/>
        <p:txBody>
          <a:bodyPr/>
          <a:lstStyle/>
          <a:p>
            <a:fld id="{992E9E28-AD59-4BBB-8786-01F196210E62}"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52400" y="914400"/>
            <a:ext cx="8874889" cy="498978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992E9E28-AD59-4BBB-8786-01F196210E62}"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Waveforms on the Wires</a:t>
            </a:r>
            <a:endParaRPr lang="en-US" dirty="0"/>
          </a:p>
        </p:txBody>
      </p:sp>
      <p:sp>
        <p:nvSpPr>
          <p:cNvPr id="9" name="TextBox 8"/>
          <p:cNvSpPr txBox="1"/>
          <p:nvPr/>
        </p:nvSpPr>
        <p:spPr>
          <a:xfrm>
            <a:off x="515840" y="2376744"/>
            <a:ext cx="3657600" cy="338554"/>
          </a:xfrm>
          <a:prstGeom prst="rect">
            <a:avLst/>
          </a:prstGeom>
          <a:noFill/>
        </p:spPr>
        <p:txBody>
          <a:bodyPr wrap="square" rtlCol="0">
            <a:spAutoFit/>
          </a:bodyPr>
          <a:lstStyle/>
          <a:p>
            <a:pPr algn="ctr"/>
            <a:r>
              <a:rPr lang="en-US" sz="1600" dirty="0" smtClean="0">
                <a:solidFill>
                  <a:prstClr val="black"/>
                </a:solidFill>
              </a:rPr>
              <a:t>Current waveforms from a 0° track</a:t>
            </a:r>
            <a:endParaRPr lang="en-US" sz="1600" dirty="0">
              <a:solidFill>
                <a:prstClr val="black"/>
              </a:solidFill>
            </a:endParaRPr>
          </a:p>
        </p:txBody>
      </p:sp>
      <p:sp>
        <p:nvSpPr>
          <p:cNvPr id="10" name="TextBox 9"/>
          <p:cNvSpPr txBox="1"/>
          <p:nvPr/>
        </p:nvSpPr>
        <p:spPr>
          <a:xfrm>
            <a:off x="4859240" y="2376744"/>
            <a:ext cx="3657600" cy="338554"/>
          </a:xfrm>
          <a:prstGeom prst="rect">
            <a:avLst/>
          </a:prstGeom>
          <a:noFill/>
        </p:spPr>
        <p:txBody>
          <a:bodyPr wrap="square" rtlCol="0">
            <a:spAutoFit/>
          </a:bodyPr>
          <a:lstStyle/>
          <a:p>
            <a:pPr algn="ctr"/>
            <a:r>
              <a:rPr lang="en-US" sz="1600" dirty="0" smtClean="0">
                <a:solidFill>
                  <a:prstClr val="black"/>
                </a:solidFill>
              </a:rPr>
              <a:t>Current waveforms from a 45° track</a:t>
            </a:r>
            <a:endParaRPr lang="en-US" sz="1600" dirty="0">
              <a:solidFill>
                <a:prstClr val="black"/>
              </a:solidFill>
            </a:endParaRPr>
          </a:p>
        </p:txBody>
      </p:sp>
      <p:sp>
        <p:nvSpPr>
          <p:cNvPr id="11" name="TextBox 10"/>
          <p:cNvSpPr txBox="1"/>
          <p:nvPr/>
        </p:nvSpPr>
        <p:spPr>
          <a:xfrm>
            <a:off x="533400" y="1295400"/>
            <a:ext cx="8229600" cy="584775"/>
          </a:xfrm>
          <a:prstGeom prst="rect">
            <a:avLst/>
          </a:prstGeom>
          <a:noFill/>
        </p:spPr>
        <p:txBody>
          <a:bodyPr wrap="square" rtlCol="0">
            <a:spAutoFit/>
          </a:bodyPr>
          <a:lstStyle/>
          <a:p>
            <a:r>
              <a:rPr lang="en-US" sz="1600" dirty="0" smtClean="0">
                <a:solidFill>
                  <a:prstClr val="black"/>
                </a:solidFill>
              </a:rPr>
              <a:t>LBNE style wire arrangement:  3 instrumented wire plane + 1 grid plane</a:t>
            </a:r>
          </a:p>
          <a:p>
            <a:r>
              <a:rPr lang="en-US" sz="1600" dirty="0" smtClean="0">
                <a:solidFill>
                  <a:prstClr val="black"/>
                </a:solidFill>
              </a:rPr>
              <a:t>Raw current waveforms convolved with a 0.5µs </a:t>
            </a:r>
            <a:r>
              <a:rPr lang="en-US" sz="1600" dirty="0" err="1" smtClean="0">
                <a:solidFill>
                  <a:prstClr val="black"/>
                </a:solidFill>
              </a:rPr>
              <a:t>gaussian</a:t>
            </a:r>
            <a:r>
              <a:rPr lang="en-US" sz="1600" dirty="0" smtClean="0">
                <a:solidFill>
                  <a:prstClr val="black"/>
                </a:solidFill>
              </a:rPr>
              <a:t> (~1/2 drift length) to mimic diffusion</a:t>
            </a:r>
            <a:endParaRPr lang="en-US" sz="1600" dirty="0">
              <a:solidFill>
                <a:prstClr val="black"/>
              </a:solidFill>
            </a:endParaRPr>
          </a:p>
        </p:txBody>
      </p:sp>
      <p:sp>
        <p:nvSpPr>
          <p:cNvPr id="15" name="TextBox 14"/>
          <p:cNvSpPr txBox="1"/>
          <p:nvPr/>
        </p:nvSpPr>
        <p:spPr>
          <a:xfrm>
            <a:off x="3156409" y="4808110"/>
            <a:ext cx="3490058" cy="261610"/>
          </a:xfrm>
          <a:prstGeom prst="rect">
            <a:avLst/>
          </a:prstGeom>
          <a:solidFill>
            <a:schemeClr val="accent3">
              <a:lumMod val="20000"/>
              <a:lumOff val="80000"/>
            </a:schemeClr>
          </a:solidFill>
        </p:spPr>
        <p:txBody>
          <a:bodyPr wrap="none" rtlCol="0">
            <a:spAutoFit/>
          </a:bodyPr>
          <a:lstStyle/>
          <a:p>
            <a:r>
              <a:rPr lang="en-US" sz="1100" dirty="0" smtClean="0">
                <a:solidFill>
                  <a:prstClr val="black"/>
                </a:solidFill>
              </a:rPr>
              <a:t>Collection plane signal gives direct measurement of </a:t>
            </a:r>
            <a:r>
              <a:rPr lang="en-US" sz="1100" dirty="0" err="1" smtClean="0">
                <a:solidFill>
                  <a:prstClr val="black"/>
                </a:solidFill>
              </a:rPr>
              <a:t>dE</a:t>
            </a:r>
            <a:r>
              <a:rPr lang="en-US" sz="1100" dirty="0" smtClean="0">
                <a:solidFill>
                  <a:prstClr val="black"/>
                </a:solidFill>
              </a:rPr>
              <a:t>/dx</a:t>
            </a:r>
            <a:endParaRPr lang="en-US" sz="1100" dirty="0">
              <a:solidFill>
                <a:prstClr val="black"/>
              </a:solidFill>
            </a:endParaRPr>
          </a:p>
        </p:txBody>
      </p:sp>
      <p:cxnSp>
        <p:nvCxnSpPr>
          <p:cNvPr id="17" name="Straight Arrow Connector 16"/>
          <p:cNvCxnSpPr/>
          <p:nvPr/>
        </p:nvCxnSpPr>
        <p:spPr>
          <a:xfrm flipH="1" flipV="1">
            <a:off x="3259040" y="4510344"/>
            <a:ext cx="1524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6688040" y="4738944"/>
            <a:ext cx="762000" cy="1999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981700" y="5334000"/>
            <a:ext cx="1295400" cy="307777"/>
          </a:xfrm>
          <a:prstGeom prst="rect">
            <a:avLst/>
          </a:prstGeom>
          <a:noFill/>
        </p:spPr>
        <p:txBody>
          <a:bodyPr wrap="square" rtlCol="0">
            <a:spAutoFit/>
          </a:bodyPr>
          <a:lstStyle/>
          <a:p>
            <a:r>
              <a:rPr lang="en-US" sz="1400" dirty="0" smtClean="0">
                <a:solidFill>
                  <a:prstClr val="black"/>
                </a:solidFill>
              </a:rPr>
              <a:t>Drift time [µs]</a:t>
            </a:r>
            <a:endParaRPr lang="en-US" sz="1400" dirty="0">
              <a:solidFill>
                <a:prstClr val="black"/>
              </a:solidFill>
            </a:endParaRPr>
          </a:p>
        </p:txBody>
      </p:sp>
      <p:sp>
        <p:nvSpPr>
          <p:cNvPr id="24" name="TextBox 23"/>
          <p:cNvSpPr txBox="1"/>
          <p:nvPr/>
        </p:nvSpPr>
        <p:spPr>
          <a:xfrm>
            <a:off x="1524000" y="5334000"/>
            <a:ext cx="1295400" cy="307777"/>
          </a:xfrm>
          <a:prstGeom prst="rect">
            <a:avLst/>
          </a:prstGeom>
          <a:noFill/>
        </p:spPr>
        <p:txBody>
          <a:bodyPr wrap="square" rtlCol="0">
            <a:spAutoFit/>
          </a:bodyPr>
          <a:lstStyle/>
          <a:p>
            <a:r>
              <a:rPr lang="en-US" sz="1400" dirty="0" smtClean="0">
                <a:solidFill>
                  <a:prstClr val="black"/>
                </a:solidFill>
              </a:rPr>
              <a:t>Drift time [µs]</a:t>
            </a:r>
            <a:endParaRPr lang="en-US" sz="1400" dirty="0">
              <a:solidFill>
                <a:prstClr val="black"/>
              </a:solidFill>
            </a:endParaRPr>
          </a:p>
        </p:txBody>
      </p:sp>
      <p:graphicFrame>
        <p:nvGraphicFramePr>
          <p:cNvPr id="25" name="Chart 24"/>
          <p:cNvGraphicFramePr/>
          <p:nvPr/>
        </p:nvGraphicFramePr>
        <p:xfrm>
          <a:off x="0" y="2667000"/>
          <a:ext cx="4419600" cy="2895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6" name="Chart 25"/>
          <p:cNvGraphicFramePr/>
          <p:nvPr/>
        </p:nvGraphicFramePr>
        <p:xfrm>
          <a:off x="4495800" y="2667000"/>
          <a:ext cx="4271963" cy="2895600"/>
        </p:xfrm>
        <a:graphic>
          <a:graphicData uri="http://schemas.openxmlformats.org/drawingml/2006/chart">
            <c:chart xmlns:c="http://schemas.openxmlformats.org/drawingml/2006/chart" xmlns:r="http://schemas.openxmlformats.org/officeDocument/2006/relationships" r:id="rId3"/>
          </a:graphicData>
        </a:graphic>
      </p:graphicFrame>
      <p:sp>
        <p:nvSpPr>
          <p:cNvPr id="13" name="Slide Number Placeholder 12"/>
          <p:cNvSpPr>
            <a:spLocks noGrp="1"/>
          </p:cNvSpPr>
          <p:nvPr>
            <p:ph type="sldNum" sz="quarter" idx="12"/>
          </p:nvPr>
        </p:nvSpPr>
        <p:spPr/>
        <p:txBody>
          <a:bodyPr/>
          <a:lstStyle/>
          <a:p>
            <a:fld id="{9B48AAD8-6CD3-42FA-A537-8DCD176E3E97}" type="slidenum">
              <a:rPr lang="en-US" smtClean="0">
                <a:solidFill>
                  <a:prstClr val="black">
                    <a:tint val="75000"/>
                  </a:prstClr>
                </a:solidFill>
              </a:rPr>
              <a:pPr/>
              <a:t>52</a:t>
            </a:fld>
            <a:endParaRPr lang="en-US">
              <a:solidFill>
                <a:prstClr val="black">
                  <a:tint val="75000"/>
                </a:prstClr>
              </a:solidFill>
            </a:endParaRPr>
          </a:p>
        </p:txBody>
      </p:sp>
    </p:spTree>
    <p:extLst>
      <p:ext uri="{BB962C8B-B14F-4D97-AF65-F5344CB8AC3E}">
        <p14:creationId xmlns:p14="http://schemas.microsoft.com/office/powerpoint/2010/main" xmlns="" val="253289505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6"/>
          <p:cNvSpPr txBox="1">
            <a:spLocks noGrp="1" noChangeArrowheads="1"/>
          </p:cNvSpPr>
          <p:nvPr/>
        </p:nvSpPr>
        <p:spPr bwMode="auto">
          <a:xfrm>
            <a:off x="6553200" y="6245225"/>
            <a:ext cx="2133600" cy="476250"/>
          </a:xfrm>
          <a:prstGeom prst="rect">
            <a:avLst/>
          </a:prstGeom>
          <a:noFill/>
          <a:ln>
            <a:miter lim="800000"/>
            <a:headEnd/>
            <a:tailEnd/>
          </a:ln>
        </p:spPr>
        <p:txBody>
          <a:bodyPr/>
          <a:lstStyle/>
          <a:p>
            <a:pPr algn="r">
              <a:defRPr/>
            </a:pPr>
            <a:fld id="{FAFE7BE5-2157-4B27-8C7A-7A4A98048895}" type="slidenum">
              <a:rPr lang="en-US" sz="1400">
                <a:solidFill>
                  <a:prstClr val="black"/>
                </a:solidFill>
              </a:rPr>
              <a:pPr algn="r">
                <a:defRPr/>
              </a:pPr>
              <a:t>53</a:t>
            </a:fld>
            <a:endParaRPr lang="en-US" sz="1400" dirty="0">
              <a:solidFill>
                <a:prstClr val="black"/>
              </a:solidFill>
            </a:endParaRPr>
          </a:p>
        </p:txBody>
      </p:sp>
      <p:sp>
        <p:nvSpPr>
          <p:cNvPr id="10" name="Slide Number Placeholder 5"/>
          <p:cNvSpPr txBox="1">
            <a:spLocks noGrp="1"/>
          </p:cNvSpPr>
          <p:nvPr/>
        </p:nvSpPr>
        <p:spPr bwMode="auto">
          <a:xfrm>
            <a:off x="6553200" y="6245225"/>
            <a:ext cx="2133600" cy="476250"/>
          </a:xfrm>
          <a:prstGeom prst="rect">
            <a:avLst/>
          </a:prstGeom>
          <a:noFill/>
          <a:ln>
            <a:miter lim="800000"/>
            <a:headEnd/>
            <a:tailEnd/>
          </a:ln>
        </p:spPr>
        <p:txBody>
          <a:bodyPr/>
          <a:lstStyle/>
          <a:p>
            <a:pPr algn="r">
              <a:defRPr/>
            </a:pPr>
            <a:endParaRPr lang="en-US" sz="1400" dirty="0">
              <a:solidFill>
                <a:prstClr val="black"/>
              </a:solidFill>
            </a:endParaRPr>
          </a:p>
        </p:txBody>
      </p:sp>
      <p:pic>
        <p:nvPicPr>
          <p:cNvPr id="102403" name="Chart 5"/>
          <p:cNvPicPr>
            <a:picLocks noChangeArrowheads="1"/>
          </p:cNvPicPr>
          <p:nvPr/>
        </p:nvPicPr>
        <p:blipFill>
          <a:blip r:embed="rId2" cstate="print"/>
          <a:srcRect b="-32"/>
          <a:stretch>
            <a:fillRect/>
          </a:stretch>
        </p:blipFill>
        <p:spPr bwMode="auto">
          <a:xfrm>
            <a:off x="4343400" y="1981200"/>
            <a:ext cx="4800600" cy="3876675"/>
          </a:xfrm>
          <a:prstGeom prst="rect">
            <a:avLst/>
          </a:prstGeom>
          <a:noFill/>
          <a:ln w="9525">
            <a:noFill/>
            <a:miter lim="800000"/>
            <a:headEnd/>
            <a:tailEnd/>
          </a:ln>
        </p:spPr>
      </p:pic>
      <p:sp>
        <p:nvSpPr>
          <p:cNvPr id="102404" name="Rectangle 2"/>
          <p:cNvSpPr>
            <a:spLocks noGrp="1" noChangeArrowheads="1"/>
          </p:cNvSpPr>
          <p:nvPr>
            <p:ph type="title" idx="4294967295"/>
          </p:nvPr>
        </p:nvSpPr>
        <p:spPr>
          <a:xfrm>
            <a:off x="457200" y="304800"/>
            <a:ext cx="8229600" cy="563563"/>
          </a:xfrm>
        </p:spPr>
        <p:txBody>
          <a:bodyPr/>
          <a:lstStyle/>
          <a:p>
            <a:pPr eaLnBrk="1" hangingPunct="1"/>
            <a:r>
              <a:rPr lang="en-US" sz="2800" b="1" dirty="0" smtClean="0">
                <a:solidFill>
                  <a:schemeClr val="accent2"/>
                </a:solidFill>
              </a:rPr>
              <a:t>Signals in LAr TPC</a:t>
            </a:r>
          </a:p>
        </p:txBody>
      </p:sp>
      <p:sp>
        <p:nvSpPr>
          <p:cNvPr id="102405" name="Rectangle 3"/>
          <p:cNvSpPr>
            <a:spLocks noGrp="1" noChangeArrowheads="1"/>
          </p:cNvSpPr>
          <p:nvPr>
            <p:ph type="body" idx="4294967295"/>
          </p:nvPr>
        </p:nvSpPr>
        <p:spPr>
          <a:xfrm>
            <a:off x="152400" y="1524000"/>
            <a:ext cx="4419600" cy="5562600"/>
          </a:xfrm>
        </p:spPr>
        <p:txBody>
          <a:bodyPr>
            <a:normAutofit lnSpcReduction="10000"/>
          </a:bodyPr>
          <a:lstStyle/>
          <a:p>
            <a:pPr eaLnBrk="1" hangingPunct="1">
              <a:lnSpc>
                <a:spcPct val="80000"/>
              </a:lnSpc>
            </a:pPr>
            <a:r>
              <a:rPr lang="en-US" sz="2000" dirty="0" smtClean="0"/>
              <a:t>A 3mm MIP track should create </a:t>
            </a:r>
            <a:r>
              <a:rPr lang="en-US" sz="2000" i="1" dirty="0" smtClean="0"/>
              <a:t>210keV/mm x 3mm /23.6eV/e = 4.3fC.</a:t>
            </a:r>
            <a:r>
              <a:rPr lang="en-US" sz="2000" dirty="0" smtClean="0"/>
              <a:t>  </a:t>
            </a:r>
          </a:p>
          <a:p>
            <a:pPr eaLnBrk="1" hangingPunct="1">
              <a:lnSpc>
                <a:spcPct val="80000"/>
              </a:lnSpc>
            </a:pPr>
            <a:r>
              <a:rPr lang="en-US" sz="2000" dirty="0" smtClean="0"/>
              <a:t>After a 1/3 initial recombination loss: ~</a:t>
            </a:r>
            <a:r>
              <a:rPr lang="en-US" sz="2000" i="1" dirty="0" smtClean="0"/>
              <a:t>2.8fC</a:t>
            </a:r>
            <a:r>
              <a:rPr lang="en-US" sz="2000" dirty="0" smtClean="0"/>
              <a:t> </a:t>
            </a:r>
          </a:p>
          <a:p>
            <a:pPr eaLnBrk="1" hangingPunct="1">
              <a:lnSpc>
                <a:spcPct val="80000"/>
              </a:lnSpc>
            </a:pPr>
            <a:r>
              <a:rPr lang="en-US" sz="2000" dirty="0" smtClean="0"/>
              <a:t> Assume the drift path to equal the charge life time, reducing the signal to 1/e</a:t>
            </a:r>
            <a:r>
              <a:rPr lang="en-US" sz="2000" dirty="0" smtClean="0">
                <a:cs typeface="Arial" charset="0"/>
              </a:rPr>
              <a:t>≈0.368.</a:t>
            </a:r>
          </a:p>
          <a:p>
            <a:pPr eaLnBrk="1" hangingPunct="1">
              <a:lnSpc>
                <a:spcPct val="80000"/>
              </a:lnSpc>
            </a:pPr>
            <a:r>
              <a:rPr lang="en-US" sz="2000" dirty="0" smtClean="0">
                <a:cs typeface="Arial" charset="0"/>
              </a:rPr>
              <a:t>The expected signal for </a:t>
            </a:r>
            <a:r>
              <a:rPr lang="en-US" sz="2000" i="1" dirty="0" smtClean="0">
                <a:solidFill>
                  <a:srgbClr val="CC0000"/>
                </a:solidFill>
                <a:cs typeface="Arial" charset="0"/>
              </a:rPr>
              <a:t>3mm</a:t>
            </a:r>
            <a:r>
              <a:rPr lang="en-US" sz="2000" dirty="0" smtClean="0">
                <a:cs typeface="Arial" charset="0"/>
              </a:rPr>
              <a:t> wire spacing is then ≈</a:t>
            </a:r>
            <a:r>
              <a:rPr lang="en-US" sz="2000" i="1" dirty="0" smtClean="0">
                <a:solidFill>
                  <a:srgbClr val="CC0000"/>
                </a:solidFill>
                <a:cs typeface="Arial" charset="0"/>
              </a:rPr>
              <a:t>1fC=6250 e</a:t>
            </a:r>
            <a:r>
              <a:rPr lang="en-US" sz="2000" dirty="0" smtClean="0">
                <a:cs typeface="Arial" charset="0"/>
              </a:rPr>
              <a:t>, … and for </a:t>
            </a:r>
            <a:r>
              <a:rPr lang="en-US" sz="2000" i="1" dirty="0" smtClean="0">
                <a:solidFill>
                  <a:srgbClr val="CC0000"/>
                </a:solidFill>
                <a:cs typeface="Arial" charset="0"/>
              </a:rPr>
              <a:t>5mm, ≈10</a:t>
            </a:r>
            <a:r>
              <a:rPr lang="en-US" sz="2000" i="1" baseline="30000" dirty="0" smtClean="0">
                <a:solidFill>
                  <a:srgbClr val="CC0000"/>
                </a:solidFill>
                <a:cs typeface="Arial" charset="0"/>
              </a:rPr>
              <a:t>4  </a:t>
            </a:r>
            <a:r>
              <a:rPr lang="en-US" sz="2000" i="1" dirty="0" smtClean="0">
                <a:solidFill>
                  <a:srgbClr val="CC0000"/>
                </a:solidFill>
                <a:cs typeface="Arial" charset="0"/>
              </a:rPr>
              <a:t>e</a:t>
            </a:r>
            <a:r>
              <a:rPr lang="en-US" sz="2000" dirty="0" smtClean="0">
                <a:cs typeface="Arial" charset="0"/>
              </a:rPr>
              <a:t>, for </a:t>
            </a:r>
            <a:r>
              <a:rPr lang="en-US" sz="2000" b="1" i="1" u="sng" dirty="0" smtClean="0">
                <a:solidFill>
                  <a:srgbClr val="CC0000"/>
                </a:solidFill>
                <a:cs typeface="Arial" charset="0"/>
              </a:rPr>
              <a:t>the “collection signal”</a:t>
            </a:r>
            <a:r>
              <a:rPr lang="en-US" sz="2000" dirty="0" smtClean="0">
                <a:solidFill>
                  <a:srgbClr val="CC0000"/>
                </a:solidFill>
                <a:cs typeface="Arial" charset="0"/>
              </a:rPr>
              <a:t>.</a:t>
            </a:r>
          </a:p>
          <a:p>
            <a:pPr eaLnBrk="1" hangingPunct="1">
              <a:lnSpc>
                <a:spcPct val="80000"/>
              </a:lnSpc>
            </a:pPr>
            <a:r>
              <a:rPr lang="en-US" sz="2000" dirty="0" smtClean="0">
                <a:cs typeface="Arial" charset="0"/>
              </a:rPr>
              <a:t>The induction signals are smaller</a:t>
            </a:r>
          </a:p>
          <a:p>
            <a:pPr eaLnBrk="1" hangingPunct="1">
              <a:lnSpc>
                <a:spcPct val="80000"/>
              </a:lnSpc>
            </a:pPr>
            <a:endParaRPr lang="en-US" sz="2000" dirty="0" smtClean="0"/>
          </a:p>
          <a:p>
            <a:pPr eaLnBrk="1" hangingPunct="1">
              <a:lnSpc>
                <a:spcPct val="80000"/>
              </a:lnSpc>
            </a:pPr>
            <a:r>
              <a:rPr lang="en-US" sz="2000" dirty="0" smtClean="0"/>
              <a:t>The </a:t>
            </a:r>
            <a:r>
              <a:rPr lang="en-US" sz="2000" b="1" i="1" dirty="0" smtClean="0">
                <a:solidFill>
                  <a:srgbClr val="C00000"/>
                </a:solidFill>
              </a:rPr>
              <a:t>time scale </a:t>
            </a:r>
            <a:r>
              <a:rPr lang="en-US" sz="2000" dirty="0" smtClean="0"/>
              <a:t>of TPC signals is determined by the </a:t>
            </a:r>
            <a:r>
              <a:rPr lang="en-US" sz="2000" b="1" i="1" dirty="0" smtClean="0">
                <a:solidFill>
                  <a:srgbClr val="C00000"/>
                </a:solidFill>
              </a:rPr>
              <a:t>wire plane spacing </a:t>
            </a:r>
            <a:r>
              <a:rPr lang="en-US" sz="2000" dirty="0" smtClean="0"/>
              <a:t>and </a:t>
            </a:r>
            <a:r>
              <a:rPr lang="en-US" sz="2000" b="1" i="1" dirty="0" smtClean="0">
                <a:solidFill>
                  <a:srgbClr val="C00000"/>
                </a:solidFill>
              </a:rPr>
              <a:t>electron drift velocity,                                        </a:t>
            </a:r>
            <a:r>
              <a:rPr lang="en-US" sz="2000" i="1" dirty="0" smtClean="0">
                <a:solidFill>
                  <a:srgbClr val="C00000"/>
                </a:solidFill>
              </a:rPr>
              <a:t>(~1.5 mm/µs at 500 V/cm).</a:t>
            </a:r>
          </a:p>
          <a:p>
            <a:pPr eaLnBrk="1" hangingPunct="1">
              <a:lnSpc>
                <a:spcPct val="80000"/>
              </a:lnSpc>
              <a:buNone/>
            </a:pPr>
            <a:endParaRPr lang="en-US" sz="2000" dirty="0" smtClean="0">
              <a:cs typeface="Arial" charset="0"/>
            </a:endParaRPr>
          </a:p>
          <a:p>
            <a:pPr eaLnBrk="1" hangingPunct="1">
              <a:lnSpc>
                <a:spcPct val="80000"/>
              </a:lnSpc>
              <a:buFontTx/>
              <a:buNone/>
            </a:pPr>
            <a:endParaRPr lang="en-US" sz="2000" dirty="0" smtClean="0">
              <a:cs typeface="Arial" charset="0"/>
            </a:endParaRPr>
          </a:p>
          <a:p>
            <a:pPr eaLnBrk="1" hangingPunct="1">
              <a:lnSpc>
                <a:spcPct val="80000"/>
              </a:lnSpc>
              <a:buFontTx/>
              <a:buNone/>
            </a:pPr>
            <a:r>
              <a:rPr lang="en-US" sz="2000" dirty="0" smtClean="0">
                <a:cs typeface="Arial" charset="0"/>
              </a:rPr>
              <a:t>      </a:t>
            </a:r>
          </a:p>
        </p:txBody>
      </p:sp>
      <p:sp>
        <p:nvSpPr>
          <p:cNvPr id="102406" name="Line 5"/>
          <p:cNvSpPr>
            <a:spLocks noChangeShapeType="1"/>
          </p:cNvSpPr>
          <p:nvPr/>
        </p:nvSpPr>
        <p:spPr bwMode="auto">
          <a:xfrm>
            <a:off x="2743200" y="4572000"/>
            <a:ext cx="4191000" cy="76200"/>
          </a:xfrm>
          <a:prstGeom prst="line">
            <a:avLst/>
          </a:prstGeom>
          <a:noFill/>
          <a:ln w="19050">
            <a:solidFill>
              <a:srgbClr val="CC0000"/>
            </a:solidFill>
            <a:round/>
            <a:headEnd/>
            <a:tailEnd type="triangle" w="med" len="med"/>
          </a:ln>
        </p:spPr>
        <p:txBody>
          <a:bodyPr/>
          <a:lstStyle/>
          <a:p>
            <a:endParaRPr lang="en-US" dirty="0">
              <a:solidFill>
                <a:prstClr val="black"/>
              </a:solidFill>
            </a:endParaRPr>
          </a:p>
        </p:txBody>
      </p:sp>
      <p:sp>
        <p:nvSpPr>
          <p:cNvPr id="102407" name="Line 6"/>
          <p:cNvSpPr>
            <a:spLocks noChangeShapeType="1"/>
          </p:cNvSpPr>
          <p:nvPr/>
        </p:nvSpPr>
        <p:spPr bwMode="auto">
          <a:xfrm flipV="1">
            <a:off x="4343400" y="4191000"/>
            <a:ext cx="2209800" cy="685800"/>
          </a:xfrm>
          <a:prstGeom prst="line">
            <a:avLst/>
          </a:prstGeom>
          <a:noFill/>
          <a:ln w="19050">
            <a:solidFill>
              <a:schemeClr val="tx1"/>
            </a:solidFill>
            <a:prstDash val="lgDash"/>
            <a:round/>
            <a:headEnd/>
            <a:tailEnd type="triangle" w="med" len="med"/>
          </a:ln>
        </p:spPr>
        <p:txBody>
          <a:bodyPr/>
          <a:lstStyle/>
          <a:p>
            <a:endParaRPr lang="en-US" dirty="0">
              <a:solidFill>
                <a:prstClr val="black"/>
              </a:solidFill>
            </a:endParaRPr>
          </a:p>
        </p:txBody>
      </p:sp>
      <p:sp>
        <p:nvSpPr>
          <p:cNvPr id="102408" name="Line 8"/>
          <p:cNvSpPr>
            <a:spLocks noChangeShapeType="1"/>
          </p:cNvSpPr>
          <p:nvPr/>
        </p:nvSpPr>
        <p:spPr bwMode="auto">
          <a:xfrm flipV="1">
            <a:off x="4343400" y="3276600"/>
            <a:ext cx="2286000" cy="1600200"/>
          </a:xfrm>
          <a:prstGeom prst="line">
            <a:avLst/>
          </a:prstGeom>
          <a:noFill/>
          <a:ln w="19050">
            <a:solidFill>
              <a:schemeClr val="tx1"/>
            </a:solidFill>
            <a:prstDash val="lgDash"/>
            <a:round/>
            <a:headEnd/>
            <a:tailEnd type="triangle" w="med" len="med"/>
          </a:ln>
        </p:spPr>
        <p:txBody>
          <a:bodyPr/>
          <a:lstStyle/>
          <a:p>
            <a:endParaRPr lang="en-US" dirty="0">
              <a:solidFill>
                <a:prstClr val="black"/>
              </a:solidFill>
            </a:endParaRPr>
          </a:p>
        </p:txBody>
      </p:sp>
      <p:sp>
        <p:nvSpPr>
          <p:cNvPr id="102409" name="Text Box 9"/>
          <p:cNvSpPr txBox="1">
            <a:spLocks noChangeArrowheads="1"/>
          </p:cNvSpPr>
          <p:nvPr/>
        </p:nvSpPr>
        <p:spPr bwMode="auto">
          <a:xfrm>
            <a:off x="5029200" y="1295400"/>
            <a:ext cx="3810000" cy="641350"/>
          </a:xfrm>
          <a:prstGeom prst="rect">
            <a:avLst/>
          </a:prstGeom>
          <a:noFill/>
          <a:ln w="9525">
            <a:noFill/>
            <a:miter lim="800000"/>
            <a:headEnd/>
            <a:tailEnd/>
          </a:ln>
        </p:spPr>
        <p:txBody>
          <a:bodyPr>
            <a:spAutoFit/>
          </a:bodyPr>
          <a:lstStyle/>
          <a:p>
            <a:pPr algn="ctr">
              <a:spcBef>
                <a:spcPct val="50000"/>
              </a:spcBef>
            </a:pPr>
            <a:r>
              <a:rPr lang="en-US" dirty="0">
                <a:solidFill>
                  <a:srgbClr val="C0504D"/>
                </a:solidFill>
              </a:rPr>
              <a:t>Induced Current Waveforms on            3 Sense Wire Planes:</a:t>
            </a:r>
          </a:p>
        </p:txBody>
      </p:sp>
      <p:sp>
        <p:nvSpPr>
          <p:cNvPr id="102410" name="Text Box 10"/>
          <p:cNvSpPr txBox="1">
            <a:spLocks noChangeArrowheads="1"/>
          </p:cNvSpPr>
          <p:nvPr/>
        </p:nvSpPr>
        <p:spPr bwMode="auto">
          <a:xfrm>
            <a:off x="685800" y="914400"/>
            <a:ext cx="2514600" cy="457200"/>
          </a:xfrm>
          <a:prstGeom prst="rect">
            <a:avLst/>
          </a:prstGeom>
          <a:noFill/>
          <a:ln w="9525">
            <a:noFill/>
            <a:miter lim="800000"/>
            <a:headEnd/>
            <a:tailEnd/>
          </a:ln>
        </p:spPr>
        <p:txBody>
          <a:bodyPr>
            <a:spAutoFit/>
          </a:bodyPr>
          <a:lstStyle/>
          <a:p>
            <a:pPr>
              <a:spcBef>
                <a:spcPct val="50000"/>
              </a:spcBef>
            </a:pPr>
            <a:r>
              <a:rPr lang="en-US" sz="2400" i="1" dirty="0">
                <a:solidFill>
                  <a:srgbClr val="C0504D"/>
                </a:solidFill>
              </a:rPr>
              <a:t>Charge signal:</a:t>
            </a:r>
          </a:p>
        </p:txBody>
      </p:sp>
      <p:sp>
        <p:nvSpPr>
          <p:cNvPr id="25" name="TextBox 24"/>
          <p:cNvSpPr txBox="1"/>
          <p:nvPr/>
        </p:nvSpPr>
        <p:spPr>
          <a:xfrm>
            <a:off x="5410200" y="6019800"/>
            <a:ext cx="2819400" cy="400110"/>
          </a:xfrm>
          <a:prstGeom prst="rect">
            <a:avLst/>
          </a:prstGeom>
          <a:noFill/>
        </p:spPr>
        <p:txBody>
          <a:bodyPr wrap="square" rtlCol="0">
            <a:spAutoFit/>
          </a:bodyPr>
          <a:lstStyle/>
          <a:p>
            <a:r>
              <a:rPr lang="en-US" sz="2000" dirty="0" smtClean="0">
                <a:solidFill>
                  <a:prstClr val="black"/>
                </a:solidFill>
              </a:rPr>
              <a:t>Sampling rate </a:t>
            </a:r>
            <a:r>
              <a:rPr lang="en-US" sz="2000" b="1" i="1" dirty="0" smtClean="0">
                <a:solidFill>
                  <a:srgbClr val="C00000"/>
                </a:solidFill>
              </a:rPr>
              <a:t>≤ 2 Ms/s</a:t>
            </a:r>
            <a:endParaRPr lang="en-US" sz="2000" b="1" i="1" dirty="0">
              <a:solidFill>
                <a:srgbClr val="C00000"/>
              </a:solidFill>
            </a:endParaRPr>
          </a:p>
        </p:txBody>
      </p:sp>
      <p:sp>
        <p:nvSpPr>
          <p:cNvPr id="26" name="Down Arrow 25"/>
          <p:cNvSpPr/>
          <p:nvPr/>
        </p:nvSpPr>
        <p:spPr>
          <a:xfrm>
            <a:off x="5943600" y="495300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Slide Number Placeholder 13"/>
          <p:cNvSpPr>
            <a:spLocks noGrp="1"/>
          </p:cNvSpPr>
          <p:nvPr>
            <p:ph type="sldNum" sz="quarter" idx="12"/>
          </p:nvPr>
        </p:nvSpPr>
        <p:spPr/>
        <p:txBody>
          <a:bodyPr/>
          <a:lstStyle/>
          <a:p>
            <a:pPr>
              <a:defRPr/>
            </a:pPr>
            <a:fld id="{D3C1A39B-3E1B-4E8D-A960-DBAD5D7DCB3C}" type="slidenum">
              <a:rPr lang="en-US" smtClean="0">
                <a:solidFill>
                  <a:prstClr val="black">
                    <a:tint val="75000"/>
                  </a:prstClr>
                </a:solidFill>
              </a:rPr>
              <a:pPr>
                <a:defRPr/>
              </a:pPr>
              <a:t>53</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4572000" y="5257800"/>
            <a:ext cx="4343400" cy="12954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0" y="0"/>
            <a:ext cx="9144000" cy="990600"/>
          </a:xfrm>
        </p:spPr>
        <p:txBody>
          <a:bodyPr>
            <a:normAutofit fontScale="90000"/>
          </a:bodyPr>
          <a:lstStyle/>
          <a:p>
            <a:r>
              <a:rPr lang="en-US" sz="2800" dirty="0" smtClean="0"/>
              <a:t>Reliability of Cold Electronics (1) </a:t>
            </a:r>
            <a:r>
              <a:rPr lang="en-US" sz="2000" i="1" dirty="0" err="1" smtClean="0"/>
              <a:t>wrt</a:t>
            </a:r>
            <a:r>
              <a:rPr lang="en-US" sz="2800" dirty="0" smtClean="0"/>
              <a:t> </a:t>
            </a:r>
            <a:r>
              <a:rPr lang="en-US" sz="2800" i="1" u="sng" dirty="0" smtClean="0">
                <a:solidFill>
                  <a:srgbClr val="C00000"/>
                </a:solidFill>
              </a:rPr>
              <a:t>thermal contraction-expansion</a:t>
            </a:r>
            <a:r>
              <a:rPr lang="en-US" sz="2800" dirty="0" smtClean="0"/>
              <a:t>  </a:t>
            </a:r>
            <a:br>
              <a:rPr lang="en-US" sz="2800" dirty="0" smtClean="0"/>
            </a:br>
            <a:r>
              <a:rPr lang="en-US" sz="2800" dirty="0" smtClean="0">
                <a:solidFill>
                  <a:srgbClr val="FF0000"/>
                </a:solidFill>
              </a:rPr>
              <a:t>PCB and Cold Electronics in </a:t>
            </a:r>
            <a:r>
              <a:rPr lang="en-US" sz="2800" b="1" dirty="0" smtClean="0">
                <a:solidFill>
                  <a:srgbClr val="C00000"/>
                </a:solidFill>
              </a:rPr>
              <a:t>ATLAS:</a:t>
            </a:r>
            <a:endParaRPr lang="en-US" sz="2800" i="1" u="sng" dirty="0">
              <a:solidFill>
                <a:srgbClr val="C00000"/>
              </a:solidFill>
            </a:endParaRPr>
          </a:p>
        </p:txBody>
      </p:sp>
      <p:sp>
        <p:nvSpPr>
          <p:cNvPr id="3" name="Content Placeholder 2"/>
          <p:cNvSpPr>
            <a:spLocks noGrp="1"/>
          </p:cNvSpPr>
          <p:nvPr>
            <p:ph idx="1"/>
          </p:nvPr>
        </p:nvSpPr>
        <p:spPr>
          <a:xfrm>
            <a:off x="4191000" y="990600"/>
            <a:ext cx="4724400" cy="4953000"/>
          </a:xfrm>
        </p:spPr>
        <p:txBody>
          <a:bodyPr>
            <a:noAutofit/>
          </a:bodyPr>
          <a:lstStyle/>
          <a:p>
            <a:r>
              <a:rPr lang="en-US" sz="1600" dirty="0" smtClean="0">
                <a:latin typeface="Arial" pitchFamily="34" charset="0"/>
                <a:cs typeface="Arial" pitchFamily="34" charset="0"/>
              </a:rPr>
              <a:t>ATLAS LAr Calorimeter</a:t>
            </a:r>
          </a:p>
          <a:p>
            <a:pPr lvl="1"/>
            <a:r>
              <a:rPr lang="en-US" sz="1600" b="1" u="sng" dirty="0" smtClean="0">
                <a:solidFill>
                  <a:srgbClr val="FF0000"/>
                </a:solidFill>
                <a:latin typeface="Arial" pitchFamily="34" charset="0"/>
                <a:cs typeface="Arial" pitchFamily="34" charset="0"/>
              </a:rPr>
              <a:t>182,468</a:t>
            </a:r>
            <a:r>
              <a:rPr lang="en-US" sz="1600" dirty="0" smtClean="0">
                <a:latin typeface="Arial" pitchFamily="34" charset="0"/>
                <a:cs typeface="Arial" pitchFamily="34" charset="0"/>
              </a:rPr>
              <a:t> readout channels</a:t>
            </a:r>
          </a:p>
          <a:p>
            <a:r>
              <a:rPr lang="en-US" sz="1600" dirty="0" smtClean="0">
                <a:latin typeface="Arial" pitchFamily="34" charset="0"/>
                <a:cs typeface="Arial" pitchFamily="34" charset="0"/>
              </a:rPr>
              <a:t>EM Barrel Mother Board and Summing Board</a:t>
            </a:r>
          </a:p>
          <a:p>
            <a:pPr lvl="1"/>
            <a:r>
              <a:rPr lang="en-US" sz="1600" dirty="0" smtClean="0">
                <a:latin typeface="Arial" pitchFamily="34" charset="0"/>
                <a:cs typeface="Arial" pitchFamily="34" charset="0"/>
              </a:rPr>
              <a:t>EMB has </a:t>
            </a:r>
            <a:r>
              <a:rPr lang="en-US" sz="1600" b="1" dirty="0" smtClean="0">
                <a:solidFill>
                  <a:srgbClr val="FF0000"/>
                </a:solidFill>
                <a:latin typeface="Arial" pitchFamily="34" charset="0"/>
                <a:cs typeface="Arial" pitchFamily="34" charset="0"/>
              </a:rPr>
              <a:t>~110,000 </a:t>
            </a:r>
            <a:r>
              <a:rPr lang="en-US" sz="1600" dirty="0" smtClean="0">
                <a:latin typeface="Arial" pitchFamily="34" charset="0"/>
                <a:cs typeface="Arial" pitchFamily="34" charset="0"/>
              </a:rPr>
              <a:t>detector channels read out by 896x128-ch FEBs</a:t>
            </a:r>
          </a:p>
          <a:p>
            <a:pPr lvl="1"/>
            <a:r>
              <a:rPr lang="en-US" sz="1600" b="1" dirty="0" smtClean="0">
                <a:solidFill>
                  <a:srgbClr val="FF0000"/>
                </a:solidFill>
                <a:latin typeface="Arial" pitchFamily="34" charset="0"/>
                <a:cs typeface="Arial" pitchFamily="34" charset="0"/>
              </a:rPr>
              <a:t>960</a:t>
            </a:r>
            <a:r>
              <a:rPr lang="en-US" sz="1600" dirty="0" smtClean="0">
                <a:latin typeface="Arial" pitchFamily="34" charset="0"/>
                <a:cs typeface="Arial" pitchFamily="34" charset="0"/>
              </a:rPr>
              <a:t> Mother Boards (MB)</a:t>
            </a:r>
          </a:p>
          <a:p>
            <a:pPr lvl="1"/>
            <a:r>
              <a:rPr lang="en-US" sz="1600" b="1" dirty="0" smtClean="0">
                <a:solidFill>
                  <a:srgbClr val="FF0000"/>
                </a:solidFill>
                <a:latin typeface="Arial" pitchFamily="34" charset="0"/>
                <a:cs typeface="Arial" pitchFamily="34" charset="0"/>
              </a:rPr>
              <a:t>7,168</a:t>
            </a:r>
            <a:r>
              <a:rPr lang="en-US" sz="1600" dirty="0" smtClean="0">
                <a:latin typeface="Arial" pitchFamily="34" charset="0"/>
                <a:cs typeface="Arial" pitchFamily="34" charset="0"/>
              </a:rPr>
              <a:t> Summing Boards (SB)</a:t>
            </a:r>
          </a:p>
          <a:p>
            <a:pPr lvl="1"/>
            <a:r>
              <a:rPr lang="en-US" sz="1600" b="1" dirty="0" smtClean="0">
                <a:solidFill>
                  <a:srgbClr val="FF0000"/>
                </a:solidFill>
                <a:latin typeface="Arial" pitchFamily="34" charset="0"/>
                <a:cs typeface="Arial" pitchFamily="34" charset="0"/>
              </a:rPr>
              <a:t>20,480</a:t>
            </a:r>
            <a:r>
              <a:rPr lang="en-US" sz="1600" dirty="0" smtClean="0">
                <a:latin typeface="Arial" pitchFamily="34" charset="0"/>
                <a:cs typeface="Arial" pitchFamily="34" charset="0"/>
              </a:rPr>
              <a:t> resistor network chips, </a:t>
            </a:r>
            <a:r>
              <a:rPr lang="en-US" sz="1600" b="1" dirty="0" smtClean="0">
                <a:solidFill>
                  <a:srgbClr val="C00000"/>
                </a:solidFill>
                <a:latin typeface="Arial" pitchFamily="34" charset="0"/>
                <a:cs typeface="Arial" pitchFamily="34" charset="0"/>
              </a:rPr>
              <a:t>0.1% </a:t>
            </a:r>
          </a:p>
          <a:p>
            <a:pPr lvl="1"/>
            <a:r>
              <a:rPr lang="en-US" sz="1600" b="1" dirty="0" smtClean="0">
                <a:solidFill>
                  <a:srgbClr val="FF0000"/>
                </a:solidFill>
                <a:latin typeface="Arial" pitchFamily="34" charset="0"/>
                <a:cs typeface="Arial" pitchFamily="34" charset="0"/>
              </a:rPr>
              <a:t>~110,000 </a:t>
            </a:r>
            <a:r>
              <a:rPr lang="en-US" sz="1600" dirty="0" smtClean="0">
                <a:latin typeface="Arial" pitchFamily="34" charset="0"/>
                <a:cs typeface="Arial" pitchFamily="34" charset="0"/>
              </a:rPr>
              <a:t>protection diodes on MBs/SBs </a:t>
            </a:r>
          </a:p>
          <a:p>
            <a:r>
              <a:rPr lang="en-US" sz="1600" dirty="0" smtClean="0">
                <a:latin typeface="Arial" pitchFamily="34" charset="0"/>
                <a:cs typeface="Arial" pitchFamily="34" charset="0"/>
              </a:rPr>
              <a:t>EM Barrel Calorimeter has been cold since 2004</a:t>
            </a:r>
          </a:p>
          <a:p>
            <a:pPr lvl="1"/>
            <a:r>
              <a:rPr lang="en-US" sz="1600" dirty="0" smtClean="0">
                <a:latin typeface="Arial" pitchFamily="34" charset="0"/>
                <a:cs typeface="Arial" pitchFamily="34" charset="0"/>
              </a:rPr>
              <a:t>Operation: </a:t>
            </a:r>
            <a:r>
              <a:rPr lang="en-US" sz="1600" b="1" u="sng" dirty="0" smtClean="0">
                <a:solidFill>
                  <a:srgbClr val="FF0000"/>
                </a:solidFill>
                <a:latin typeface="Arial" pitchFamily="34" charset="0"/>
                <a:cs typeface="Arial" pitchFamily="34" charset="0"/>
              </a:rPr>
              <a:t>7 years</a:t>
            </a:r>
            <a:r>
              <a:rPr lang="en-US" sz="1600" b="1" u="sng" dirty="0" smtClean="0">
                <a:latin typeface="Arial" pitchFamily="34" charset="0"/>
                <a:cs typeface="Arial" pitchFamily="34" charset="0"/>
              </a:rPr>
              <a:t> </a:t>
            </a:r>
            <a:r>
              <a:rPr lang="en-US" sz="1600" dirty="0" smtClean="0">
                <a:latin typeface="Arial" pitchFamily="34" charset="0"/>
                <a:cs typeface="Arial" pitchFamily="34" charset="0"/>
              </a:rPr>
              <a:t>so far</a:t>
            </a:r>
          </a:p>
          <a:p>
            <a:pPr lvl="1"/>
            <a:r>
              <a:rPr lang="en-US" sz="1600" dirty="0" smtClean="0">
                <a:latin typeface="Arial" pitchFamily="34" charset="0"/>
                <a:cs typeface="Arial" pitchFamily="34" charset="0"/>
              </a:rPr>
              <a:t>MB/SB will remain in operation without upgrade for super LHC</a:t>
            </a:r>
          </a:p>
          <a:p>
            <a:pPr lvl="1">
              <a:buFont typeface="Arial" pitchFamily="34" charset="0"/>
              <a:buChar char="•"/>
            </a:pPr>
            <a:endParaRPr lang="en-US" sz="1600" dirty="0" smtClean="0">
              <a:latin typeface="Arial" pitchFamily="34" charset="0"/>
              <a:cs typeface="Arial" pitchFamily="34" charset="0"/>
            </a:endParaRPr>
          </a:p>
          <a:p>
            <a:pPr lvl="1">
              <a:buFont typeface="Arial" pitchFamily="34" charset="0"/>
              <a:buChar char="•"/>
            </a:pPr>
            <a:r>
              <a:rPr lang="en-US" sz="1800" b="1" u="sng" dirty="0" smtClean="0">
                <a:solidFill>
                  <a:srgbClr val="C00000"/>
                </a:solidFill>
                <a:latin typeface="Arial" pitchFamily="34" charset="0"/>
                <a:cs typeface="Arial" pitchFamily="34" charset="0"/>
              </a:rPr>
              <a:t>‘Inoperative’ channels &lt;0.5%,  </a:t>
            </a:r>
            <a:r>
              <a:rPr lang="en-US" sz="1800" dirty="0" smtClean="0">
                <a:latin typeface="Arial" pitchFamily="34" charset="0"/>
                <a:cs typeface="Arial" pitchFamily="34" charset="0"/>
              </a:rPr>
              <a:t>as of 05/10/2011</a:t>
            </a:r>
          </a:p>
          <a:p>
            <a:pPr lvl="1">
              <a:buFont typeface="Arial" pitchFamily="34" charset="0"/>
              <a:buChar char="•"/>
            </a:pPr>
            <a:r>
              <a:rPr lang="en-US" sz="1800" b="1" u="sng" dirty="0" smtClean="0">
                <a:solidFill>
                  <a:srgbClr val="C00000"/>
                </a:solidFill>
                <a:latin typeface="Arial" pitchFamily="34" charset="0"/>
                <a:cs typeface="Arial" pitchFamily="34" charset="0"/>
              </a:rPr>
              <a:t>Dead channels in the cryostat ~0.02% </a:t>
            </a:r>
            <a:r>
              <a:rPr lang="en-US" sz="1800" b="1" dirty="0" smtClean="0">
                <a:solidFill>
                  <a:srgbClr val="C00000"/>
                </a:solidFill>
                <a:latin typeface="Arial" pitchFamily="34" charset="0"/>
                <a:cs typeface="Arial" pitchFamily="34" charset="0"/>
              </a:rPr>
              <a:t>since     2008</a:t>
            </a: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54</a:t>
            </a:fld>
            <a:endParaRPr lang="en-US" dirty="0">
              <a:solidFill>
                <a:prstClr val="black">
                  <a:tint val="75000"/>
                </a:prstClr>
              </a:solidFill>
            </a:endParaRPr>
          </a:p>
        </p:txBody>
      </p:sp>
      <p:pic>
        <p:nvPicPr>
          <p:cNvPr id="7" name="Content Placeholder 3" descr="P1040047.JPG"/>
          <p:cNvPicPr>
            <a:picLocks noChangeAspect="1"/>
          </p:cNvPicPr>
          <p:nvPr/>
        </p:nvPicPr>
        <p:blipFill>
          <a:blip r:embed="rId2" cstate="print"/>
          <a:srcRect/>
          <a:stretch>
            <a:fillRect/>
          </a:stretch>
        </p:blipFill>
        <p:spPr bwMode="auto">
          <a:xfrm>
            <a:off x="304800" y="990600"/>
            <a:ext cx="3657600" cy="2743200"/>
          </a:xfrm>
          <a:prstGeom prst="rect">
            <a:avLst/>
          </a:prstGeom>
          <a:noFill/>
          <a:ln w="9525">
            <a:noFill/>
            <a:miter lim="800000"/>
            <a:headEnd/>
            <a:tailEnd/>
          </a:ln>
        </p:spPr>
      </p:pic>
      <p:sp>
        <p:nvSpPr>
          <p:cNvPr id="8" name="TextBox 7"/>
          <p:cNvSpPr txBox="1"/>
          <p:nvPr/>
        </p:nvSpPr>
        <p:spPr>
          <a:xfrm>
            <a:off x="304800" y="990600"/>
            <a:ext cx="3260725" cy="369888"/>
          </a:xfrm>
          <a:prstGeom prst="rect">
            <a:avLst/>
          </a:prstGeom>
          <a:solidFill>
            <a:schemeClr val="accent5">
              <a:lumMod val="20000"/>
              <a:lumOff val="80000"/>
            </a:schemeClr>
          </a:solidFill>
          <a:ln>
            <a:solidFill>
              <a:schemeClr val="tx1"/>
            </a:solidFill>
          </a:ln>
        </p:spPr>
        <p:txBody>
          <a:bodyPr wrap="square">
            <a:spAutoFit/>
          </a:bodyPr>
          <a:lstStyle/>
          <a:p>
            <a:pPr>
              <a:defRPr/>
            </a:pPr>
            <a:r>
              <a:rPr lang="en-US" dirty="0">
                <a:solidFill>
                  <a:prstClr val="black"/>
                </a:solidFill>
              </a:rPr>
              <a:t>EMB Mid/Back MB+SB Assembly</a:t>
            </a:r>
          </a:p>
        </p:txBody>
      </p:sp>
      <p:pic>
        <p:nvPicPr>
          <p:cNvPr id="9" name="Picture 11"/>
          <p:cNvPicPr>
            <a:picLocks noChangeAspect="1" noChangeArrowheads="1"/>
          </p:cNvPicPr>
          <p:nvPr/>
        </p:nvPicPr>
        <p:blipFill>
          <a:blip r:embed="rId3" cstate="print"/>
          <a:srcRect/>
          <a:stretch>
            <a:fillRect/>
          </a:stretch>
        </p:blipFill>
        <p:spPr bwMode="auto">
          <a:xfrm>
            <a:off x="762000" y="3810000"/>
            <a:ext cx="2819400" cy="2625725"/>
          </a:xfrm>
          <a:prstGeom prst="rect">
            <a:avLst/>
          </a:prstGeom>
          <a:noFill/>
          <a:ln w="9525">
            <a:noFill/>
            <a:miter lim="800000"/>
            <a:headEnd/>
            <a:tailEnd/>
          </a:ln>
        </p:spPr>
      </p:pic>
      <p:sp>
        <p:nvSpPr>
          <p:cNvPr id="10" name="TextBox 9"/>
          <p:cNvSpPr txBox="1"/>
          <p:nvPr/>
        </p:nvSpPr>
        <p:spPr>
          <a:xfrm>
            <a:off x="228600" y="6096000"/>
            <a:ext cx="1633538" cy="369888"/>
          </a:xfrm>
          <a:prstGeom prst="rect">
            <a:avLst/>
          </a:prstGeom>
          <a:solidFill>
            <a:schemeClr val="accent5">
              <a:lumMod val="20000"/>
              <a:lumOff val="80000"/>
            </a:schemeClr>
          </a:solidFill>
          <a:ln>
            <a:solidFill>
              <a:schemeClr val="tx1"/>
            </a:solidFill>
          </a:ln>
        </p:spPr>
        <p:txBody>
          <a:bodyPr wrap="none">
            <a:spAutoFit/>
          </a:bodyPr>
          <a:lstStyle/>
          <a:p>
            <a:pPr>
              <a:defRPr/>
            </a:pPr>
            <a:r>
              <a:rPr lang="en-US" dirty="0">
                <a:solidFill>
                  <a:prstClr val="black"/>
                </a:solidFill>
              </a:rPr>
              <a:t>EMB Wheel C</a:t>
            </a:r>
          </a:p>
        </p:txBody>
      </p:sp>
      <p:cxnSp>
        <p:nvCxnSpPr>
          <p:cNvPr id="12" name="Straight Arrow Connector 11"/>
          <p:cNvCxnSpPr/>
          <p:nvPr/>
        </p:nvCxnSpPr>
        <p:spPr>
          <a:xfrm rot="10800000">
            <a:off x="2667000" y="2209800"/>
            <a:ext cx="1981200" cy="381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flipV="1">
            <a:off x="3581400" y="2895600"/>
            <a:ext cx="1143000" cy="381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L:\CHC\BNL\NA48\Calorimeter\dett_cal.gif"/>
          <p:cNvPicPr>
            <a:picLocks noChangeAspect="1" noChangeArrowheads="1"/>
          </p:cNvPicPr>
          <p:nvPr/>
        </p:nvPicPr>
        <p:blipFill>
          <a:blip r:embed="rId2" cstate="print"/>
          <a:srcRect/>
          <a:stretch>
            <a:fillRect/>
          </a:stretch>
        </p:blipFill>
        <p:spPr bwMode="auto">
          <a:xfrm>
            <a:off x="685800" y="838200"/>
            <a:ext cx="2667000" cy="2517829"/>
          </a:xfrm>
          <a:prstGeom prst="rect">
            <a:avLst/>
          </a:prstGeom>
          <a:noFill/>
        </p:spPr>
      </p:pic>
      <p:sp>
        <p:nvSpPr>
          <p:cNvPr id="2" name="Title 1"/>
          <p:cNvSpPr>
            <a:spLocks noGrp="1"/>
          </p:cNvSpPr>
          <p:nvPr>
            <p:ph type="title"/>
          </p:nvPr>
        </p:nvSpPr>
        <p:spPr>
          <a:xfrm>
            <a:off x="457200" y="0"/>
            <a:ext cx="8229600" cy="1143000"/>
          </a:xfrm>
        </p:spPr>
        <p:txBody>
          <a:bodyPr>
            <a:normAutofit/>
          </a:bodyPr>
          <a:lstStyle/>
          <a:p>
            <a:r>
              <a:rPr lang="en-US" sz="3600" dirty="0" smtClean="0"/>
              <a:t>Reliability of Cold Electronics (2)</a:t>
            </a:r>
            <a:r>
              <a:rPr lang="en-US" dirty="0" smtClean="0"/>
              <a:t/>
            </a:r>
            <a:br>
              <a:rPr lang="en-US" dirty="0" smtClean="0"/>
            </a:br>
            <a:r>
              <a:rPr lang="en-US" sz="2400" dirty="0" smtClean="0">
                <a:solidFill>
                  <a:srgbClr val="C00000"/>
                </a:solidFill>
              </a:rPr>
              <a:t>Cryogenic front-end based on JFETs –</a:t>
            </a:r>
            <a:r>
              <a:rPr lang="en-US" sz="2400" b="1" dirty="0" smtClean="0">
                <a:solidFill>
                  <a:srgbClr val="C00000"/>
                </a:solidFill>
              </a:rPr>
              <a:t>NA48-NA62</a:t>
            </a:r>
            <a:endParaRPr lang="en-US" sz="2400" b="1" dirty="0">
              <a:solidFill>
                <a:srgbClr val="C00000"/>
              </a:solidFill>
            </a:endParaRPr>
          </a:p>
        </p:txBody>
      </p:sp>
      <p:sp>
        <p:nvSpPr>
          <p:cNvPr id="3" name="Content Placeholder 2"/>
          <p:cNvSpPr>
            <a:spLocks noGrp="1"/>
          </p:cNvSpPr>
          <p:nvPr>
            <p:ph idx="1"/>
          </p:nvPr>
        </p:nvSpPr>
        <p:spPr>
          <a:xfrm>
            <a:off x="3886200" y="1066800"/>
            <a:ext cx="5029200" cy="5410200"/>
          </a:xfrm>
        </p:spPr>
        <p:txBody>
          <a:bodyPr>
            <a:normAutofit fontScale="70000" lnSpcReduction="20000"/>
          </a:bodyPr>
          <a:lstStyle/>
          <a:p>
            <a:pPr>
              <a:buNone/>
            </a:pPr>
            <a:endParaRPr lang="en-US" dirty="0" smtClean="0"/>
          </a:p>
          <a:p>
            <a:pPr lvl="1"/>
            <a:r>
              <a:rPr lang="en-US" dirty="0" smtClean="0"/>
              <a:t>Liquid Krypton calorimeter</a:t>
            </a:r>
          </a:p>
          <a:p>
            <a:pPr lvl="1"/>
            <a:r>
              <a:rPr lang="en-US" dirty="0" smtClean="0"/>
              <a:t>JFET preamplifiers in LKr: </a:t>
            </a:r>
            <a:r>
              <a:rPr lang="en-US" b="1" dirty="0" smtClean="0">
                <a:solidFill>
                  <a:srgbClr val="C00000"/>
                </a:solidFill>
              </a:rPr>
              <a:t>13,212</a:t>
            </a:r>
            <a:r>
              <a:rPr lang="en-US" b="1" dirty="0" smtClean="0">
                <a:solidFill>
                  <a:srgbClr val="FF0000"/>
                </a:solidFill>
              </a:rPr>
              <a:t> </a:t>
            </a:r>
            <a:r>
              <a:rPr lang="en-US" dirty="0" smtClean="0"/>
              <a:t>channels</a:t>
            </a:r>
          </a:p>
          <a:p>
            <a:pPr lvl="1"/>
            <a:r>
              <a:rPr lang="en-US" dirty="0" smtClean="0"/>
              <a:t>Operated at very high voltage</a:t>
            </a:r>
          </a:p>
          <a:p>
            <a:pPr lvl="2"/>
            <a:r>
              <a:rPr lang="en-US" dirty="0" smtClean="0"/>
              <a:t>Tested up to 7kV, operated in 3kV</a:t>
            </a:r>
          </a:p>
          <a:p>
            <a:pPr lvl="1"/>
            <a:r>
              <a:rPr lang="en-US" dirty="0" smtClean="0"/>
              <a:t>Failures</a:t>
            </a:r>
          </a:p>
          <a:p>
            <a:pPr lvl="2"/>
            <a:r>
              <a:rPr lang="en-US" dirty="0" smtClean="0"/>
              <a:t>~50 because of an HV accident in 1998</a:t>
            </a:r>
          </a:p>
          <a:p>
            <a:pPr lvl="2"/>
            <a:r>
              <a:rPr lang="en-US" b="1" dirty="0" smtClean="0">
                <a:solidFill>
                  <a:srgbClr val="C00000"/>
                </a:solidFill>
              </a:rPr>
              <a:t>~25 </a:t>
            </a:r>
            <a:r>
              <a:rPr lang="en-US" dirty="0" smtClean="0"/>
              <a:t>cold electronics failures after 1998,    </a:t>
            </a:r>
            <a:r>
              <a:rPr lang="en-US" sz="2600" b="1" dirty="0" smtClean="0">
                <a:solidFill>
                  <a:srgbClr val="C00000"/>
                </a:solidFill>
              </a:rPr>
              <a:t>&lt; 0.2%</a:t>
            </a:r>
          </a:p>
          <a:p>
            <a:pPr lvl="2"/>
            <a:r>
              <a:rPr lang="en-US" dirty="0" smtClean="0"/>
              <a:t>The last failure recorded was more than 3 years ago</a:t>
            </a:r>
          </a:p>
          <a:p>
            <a:pPr lvl="1"/>
            <a:r>
              <a:rPr lang="en-US" dirty="0" smtClean="0"/>
              <a:t>Always kept at LKr temperature since 1998</a:t>
            </a:r>
          </a:p>
          <a:p>
            <a:pPr lvl="1"/>
            <a:r>
              <a:rPr lang="en-US" dirty="0" smtClean="0"/>
              <a:t>Operation</a:t>
            </a:r>
          </a:p>
          <a:p>
            <a:pPr lvl="2"/>
            <a:r>
              <a:rPr lang="en-US" sz="2900" b="1" dirty="0" smtClean="0">
                <a:solidFill>
                  <a:srgbClr val="C00000"/>
                </a:solidFill>
              </a:rPr>
              <a:t>13 years </a:t>
            </a:r>
            <a:r>
              <a:rPr lang="en-US" dirty="0" smtClean="0"/>
              <a:t>so far</a:t>
            </a:r>
          </a:p>
          <a:p>
            <a:pPr lvl="2"/>
            <a:r>
              <a:rPr lang="en-US" dirty="0" smtClean="0"/>
              <a:t>Plan to run until 2015, expected to be in operation for </a:t>
            </a:r>
            <a:r>
              <a:rPr lang="en-US" b="1" dirty="0" smtClean="0">
                <a:solidFill>
                  <a:srgbClr val="C00000"/>
                </a:solidFill>
              </a:rPr>
              <a:t>17 years</a:t>
            </a:r>
          </a:p>
          <a:p>
            <a:pPr lvl="1"/>
            <a:endParaRPr lang="en-US" dirty="0" smtClean="0"/>
          </a:p>
          <a:p>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55</a:t>
            </a:fld>
            <a:endParaRPr lang="en-US" dirty="0">
              <a:solidFill>
                <a:prstClr val="black">
                  <a:tint val="75000"/>
                </a:prstClr>
              </a:solidFill>
            </a:endParaRPr>
          </a:p>
        </p:txBody>
      </p:sp>
      <p:pic>
        <p:nvPicPr>
          <p:cNvPr id="2051" name="Picture 3" descr="L:\CHC\BNL\NA48\Calorimeter\calorimeter.jpg"/>
          <p:cNvPicPr>
            <a:picLocks noChangeAspect="1" noChangeArrowheads="1"/>
          </p:cNvPicPr>
          <p:nvPr/>
        </p:nvPicPr>
        <p:blipFill>
          <a:blip r:embed="rId3" cstate="print"/>
          <a:srcRect/>
          <a:stretch>
            <a:fillRect/>
          </a:stretch>
        </p:blipFill>
        <p:spPr bwMode="auto">
          <a:xfrm>
            <a:off x="838200" y="3352800"/>
            <a:ext cx="2209800" cy="3117273"/>
          </a:xfrm>
          <a:prstGeom prst="rect">
            <a:avLst/>
          </a:prstGeom>
          <a:noFill/>
        </p:spPr>
      </p:pic>
      <p:sp>
        <p:nvSpPr>
          <p:cNvPr id="8" name="Right Arrow 7"/>
          <p:cNvSpPr/>
          <p:nvPr/>
        </p:nvSpPr>
        <p:spPr>
          <a:xfrm rot="10800000">
            <a:off x="8153400" y="1676400"/>
            <a:ext cx="826008"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ight Arrow 8"/>
          <p:cNvSpPr/>
          <p:nvPr/>
        </p:nvSpPr>
        <p:spPr>
          <a:xfrm>
            <a:off x="3886200" y="5181600"/>
            <a:ext cx="826008"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ight Arrow 9"/>
          <p:cNvSpPr/>
          <p:nvPr/>
        </p:nvSpPr>
        <p:spPr>
          <a:xfrm>
            <a:off x="3886200" y="3429000"/>
            <a:ext cx="826008"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srcRect/>
          <a:stretch>
            <a:fillRect/>
          </a:stretch>
        </p:blipFill>
        <p:spPr bwMode="auto">
          <a:xfrm>
            <a:off x="457200" y="457200"/>
            <a:ext cx="8046720" cy="6217920"/>
          </a:xfrm>
          <a:prstGeom prst="rect">
            <a:avLst/>
          </a:prstGeom>
          <a:noFill/>
          <a:ln w="9525">
            <a:noFill/>
            <a:miter lim="800000"/>
            <a:headEnd/>
            <a:tailEnd/>
          </a:ln>
        </p:spPr>
      </p:pic>
      <p:sp>
        <p:nvSpPr>
          <p:cNvPr id="3" name="TextBox 2"/>
          <p:cNvSpPr txBox="1"/>
          <p:nvPr/>
        </p:nvSpPr>
        <p:spPr>
          <a:xfrm>
            <a:off x="1828800" y="304800"/>
            <a:ext cx="5638800" cy="523220"/>
          </a:xfrm>
          <a:prstGeom prst="rect">
            <a:avLst/>
          </a:prstGeom>
          <a:noFill/>
        </p:spPr>
        <p:txBody>
          <a:bodyPr wrap="square" rtlCol="0">
            <a:spAutoFit/>
          </a:bodyPr>
          <a:lstStyle/>
          <a:p>
            <a:r>
              <a:rPr lang="en-US" sz="2800" b="1" dirty="0" smtClean="0">
                <a:solidFill>
                  <a:srgbClr val="002060"/>
                </a:solidFill>
              </a:rPr>
              <a:t>ENC </a:t>
            </a:r>
            <a:r>
              <a:rPr lang="en-US" sz="2800" b="1" dirty="0" err="1" smtClean="0">
                <a:solidFill>
                  <a:srgbClr val="002060"/>
                </a:solidFill>
              </a:rPr>
              <a:t>vs</a:t>
            </a:r>
            <a:r>
              <a:rPr lang="en-US" sz="2800" b="1" dirty="0" smtClean="0">
                <a:solidFill>
                  <a:srgbClr val="002060"/>
                </a:solidFill>
              </a:rPr>
              <a:t>  power in the input </a:t>
            </a:r>
            <a:r>
              <a:rPr lang="en-US" sz="2800" b="1" dirty="0" err="1" smtClean="0">
                <a:solidFill>
                  <a:srgbClr val="002060"/>
                </a:solidFill>
              </a:rPr>
              <a:t>cascode</a:t>
            </a:r>
            <a:endParaRPr lang="en-US" sz="2800" b="1" dirty="0">
              <a:solidFill>
                <a:srgbClr val="002060"/>
              </a:solidFill>
            </a:endParaRPr>
          </a:p>
        </p:txBody>
      </p:sp>
      <p:sp>
        <p:nvSpPr>
          <p:cNvPr id="4" name="Slide Number Placeholder 3"/>
          <p:cNvSpPr>
            <a:spLocks noGrp="1"/>
          </p:cNvSpPr>
          <p:nvPr>
            <p:ph type="sldNum" sz="quarter" idx="12"/>
          </p:nvPr>
        </p:nvSpPr>
        <p:spPr/>
        <p:txBody>
          <a:bodyPr/>
          <a:lstStyle/>
          <a:p>
            <a:fld id="{721FD30A-AC55-4707-90E1-7FF957B57622}" type="slidenum">
              <a:rPr lang="en-US" smtClean="0">
                <a:solidFill>
                  <a:prstClr val="black">
                    <a:tint val="75000"/>
                  </a:prstClr>
                </a:solidFill>
              </a:rPr>
              <a:pPr/>
              <a:t>56</a:t>
            </a:fld>
            <a:endParaRPr lang="en-US">
              <a:solidFill>
                <a:prstClr val="black">
                  <a:tint val="75000"/>
                </a:prstClr>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2"/>
          </p:nvPr>
        </p:nvSpPr>
        <p:spPr>
          <a:noFill/>
        </p:spPr>
        <p:txBody>
          <a:bodyPr/>
          <a:lstStyle/>
          <a:p>
            <a:fld id="{C3E95FD6-4B44-413B-858A-326C35506AB0}" type="slidenum">
              <a:rPr lang="en-US">
                <a:solidFill>
                  <a:srgbClr val="000000"/>
                </a:solidFill>
              </a:rPr>
              <a:pPr/>
              <a:t>57</a:t>
            </a:fld>
            <a:endParaRPr lang="en-US">
              <a:solidFill>
                <a:srgbClr val="000000"/>
              </a:solidFill>
            </a:endParaRPr>
          </a:p>
        </p:txBody>
      </p:sp>
      <p:pic>
        <p:nvPicPr>
          <p:cNvPr id="47107" name="Picture 4"/>
          <p:cNvPicPr>
            <a:picLocks noChangeAspect="1" noChangeArrowheads="1"/>
          </p:cNvPicPr>
          <p:nvPr/>
        </p:nvPicPr>
        <p:blipFill>
          <a:blip r:embed="rId2" cstate="print"/>
          <a:srcRect/>
          <a:stretch>
            <a:fillRect/>
          </a:stretch>
        </p:blipFill>
        <p:spPr bwMode="auto">
          <a:xfrm>
            <a:off x="606425" y="427038"/>
            <a:ext cx="7932738" cy="6003925"/>
          </a:xfrm>
          <a:prstGeom prst="rect">
            <a:avLst/>
          </a:prstGeom>
          <a:noFill/>
          <a:ln w="9525">
            <a:noFill/>
            <a:miter lim="800000"/>
            <a:headEnd/>
            <a:tailEnd/>
          </a:ln>
        </p:spPr>
      </p:pic>
      <p:sp>
        <p:nvSpPr>
          <p:cNvPr id="47108" name="Text Box 5"/>
          <p:cNvSpPr txBox="1">
            <a:spLocks noChangeArrowheads="1"/>
          </p:cNvSpPr>
          <p:nvPr/>
        </p:nvSpPr>
        <p:spPr bwMode="auto">
          <a:xfrm>
            <a:off x="0" y="0"/>
            <a:ext cx="2286000" cy="457200"/>
          </a:xfrm>
          <a:prstGeom prst="rect">
            <a:avLst/>
          </a:prstGeom>
          <a:noFill/>
          <a:ln w="9525">
            <a:noFill/>
            <a:miter lim="800000"/>
            <a:headEnd/>
            <a:tailEnd/>
          </a:ln>
        </p:spPr>
        <p:txBody>
          <a:bodyPr>
            <a:spAutoFit/>
          </a:bodyPr>
          <a:lstStyle/>
          <a:p>
            <a:pPr fontAlgn="base">
              <a:spcBef>
                <a:spcPct val="50000"/>
              </a:spcBef>
              <a:spcAft>
                <a:spcPct val="0"/>
              </a:spcAft>
            </a:pPr>
            <a:r>
              <a:rPr lang="en-US" sz="2400" smtClean="0">
                <a:solidFill>
                  <a:srgbClr val="0000CC"/>
                </a:solidFill>
              </a:rPr>
              <a:t>Appendix 2</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58305" y="457200"/>
            <a:ext cx="8782168" cy="60198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992E9E28-AD59-4BBB-8786-01F196210E62}" type="slidenum">
              <a:rPr lang="en-US" smtClean="0"/>
              <a:pPr/>
              <a:t>58</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40" name="Picture 4"/>
          <p:cNvPicPr>
            <a:picLocks noChangeAspect="1" noChangeArrowheads="1"/>
          </p:cNvPicPr>
          <p:nvPr/>
        </p:nvPicPr>
        <p:blipFill>
          <a:blip r:embed="rId2" cstate="print"/>
          <a:srcRect/>
          <a:stretch>
            <a:fillRect/>
          </a:stretch>
        </p:blipFill>
        <p:spPr bwMode="auto">
          <a:xfrm>
            <a:off x="533400" y="304800"/>
            <a:ext cx="8001000" cy="6323013"/>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CA282E26-20CC-469F-952E-76CA4B17B3E0}" type="slidenum">
              <a:rPr lang="en-US" smtClean="0">
                <a:solidFill>
                  <a:srgbClr val="000000"/>
                </a:solidFill>
              </a:rPr>
              <a:pPr/>
              <a:t>6</a:t>
            </a:fld>
            <a:endParaRPr lang="en-US">
              <a:solidFill>
                <a:srgbClr val="0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858000" y="4419600"/>
            <a:ext cx="1828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058" name="Rectangle 2"/>
          <p:cNvSpPr>
            <a:spLocks noGrp="1" noChangeArrowheads="1"/>
          </p:cNvSpPr>
          <p:nvPr>
            <p:ph type="body" idx="1"/>
          </p:nvPr>
        </p:nvSpPr>
        <p:spPr>
          <a:xfrm>
            <a:off x="609600" y="838200"/>
            <a:ext cx="7391400" cy="6019800"/>
          </a:xfrm>
          <a:noFill/>
          <a:ln/>
        </p:spPr>
        <p:txBody>
          <a:bodyPr/>
          <a:lstStyle/>
          <a:p>
            <a:pPr>
              <a:spcBef>
                <a:spcPct val="0"/>
              </a:spcBef>
              <a:buFontTx/>
              <a:buNone/>
            </a:pPr>
            <a:r>
              <a:rPr lang="en-US" sz="2000" b="1" u="sng" dirty="0">
                <a:solidFill>
                  <a:schemeClr val="accent2"/>
                </a:solidFill>
                <a:sym typeface="Symbol" pitchFamily="18" charset="2"/>
              </a:rPr>
              <a:t>SNO</a:t>
            </a:r>
            <a:r>
              <a:rPr lang="en-US" sz="2000" dirty="0">
                <a:solidFill>
                  <a:schemeClr val="accent2"/>
                </a:solidFill>
                <a:sym typeface="Symbol" pitchFamily="18" charset="2"/>
              </a:rPr>
              <a:t> – Sudbury:     Deep Underground:  6,000 </a:t>
            </a:r>
            <a:r>
              <a:rPr lang="en-US" sz="2000" dirty="0" err="1">
                <a:solidFill>
                  <a:schemeClr val="accent2"/>
                </a:solidFill>
                <a:sym typeface="Symbol" pitchFamily="18" charset="2"/>
              </a:rPr>
              <a:t>mwe</a:t>
            </a:r>
            <a:endParaRPr lang="en-US" sz="2000" dirty="0">
              <a:solidFill>
                <a:schemeClr val="accent2"/>
              </a:solidFill>
              <a:sym typeface="Symbol" pitchFamily="18" charset="2"/>
            </a:endParaRPr>
          </a:p>
          <a:p>
            <a:pPr>
              <a:spcBef>
                <a:spcPct val="0"/>
              </a:spcBef>
              <a:buFontTx/>
              <a:buNone/>
            </a:pPr>
            <a:r>
              <a:rPr lang="en-US" sz="2000" dirty="0">
                <a:solidFill>
                  <a:schemeClr val="accent2"/>
                </a:solidFill>
                <a:sym typeface="Symbol" pitchFamily="18" charset="2"/>
              </a:rPr>
              <a:t>			     Heavy water (D</a:t>
            </a:r>
            <a:r>
              <a:rPr lang="en-US" sz="2000" baseline="-25000" dirty="0">
                <a:solidFill>
                  <a:schemeClr val="accent2"/>
                </a:solidFill>
                <a:sym typeface="Symbol" pitchFamily="18" charset="2"/>
              </a:rPr>
              <a:t>2</a:t>
            </a:r>
            <a:r>
              <a:rPr lang="en-US" sz="2000" dirty="0">
                <a:solidFill>
                  <a:schemeClr val="accent2"/>
                </a:solidFill>
                <a:sym typeface="Symbol" pitchFamily="18" charset="2"/>
              </a:rPr>
              <a:t>O) </a:t>
            </a:r>
          </a:p>
          <a:p>
            <a:pPr>
              <a:spcBef>
                <a:spcPct val="0"/>
              </a:spcBef>
              <a:buFontTx/>
              <a:buNone/>
            </a:pPr>
            <a:r>
              <a:rPr lang="en-US" sz="2000" dirty="0">
                <a:solidFill>
                  <a:schemeClr val="accent2"/>
                </a:solidFill>
                <a:sym typeface="Symbol" pitchFamily="18" charset="2"/>
              </a:rPr>
              <a:t>                                                </a:t>
            </a:r>
            <a:endParaRPr lang="en-US" sz="2000" dirty="0">
              <a:sym typeface="Symbol" pitchFamily="18" charset="2"/>
            </a:endParaRPr>
          </a:p>
          <a:p>
            <a:pPr>
              <a:spcBef>
                <a:spcPct val="0"/>
              </a:spcBef>
              <a:buFontTx/>
              <a:buNone/>
            </a:pPr>
            <a:r>
              <a:rPr lang="en-US" sz="2000" dirty="0">
                <a:sym typeface="Symbol" pitchFamily="18" charset="2"/>
              </a:rPr>
              <a:t>		</a:t>
            </a:r>
            <a:r>
              <a:rPr lang="en-US" sz="2000" dirty="0">
                <a:solidFill>
                  <a:srgbClr val="336600"/>
                </a:solidFill>
                <a:sym typeface="Symbol" pitchFamily="18" charset="2"/>
              </a:rPr>
              <a:t>Detect </a:t>
            </a:r>
            <a:r>
              <a:rPr lang="en-US" sz="2000" b="1" dirty="0">
                <a:solidFill>
                  <a:srgbClr val="336600"/>
                </a:solidFill>
                <a:sym typeface="Symbol" pitchFamily="18" charset="2"/>
              </a:rPr>
              <a:t></a:t>
            </a:r>
            <a:r>
              <a:rPr lang="en-US" sz="2000" b="1" baseline="-25000" dirty="0">
                <a:solidFill>
                  <a:srgbClr val="336600"/>
                </a:solidFill>
                <a:sym typeface="Symbol" pitchFamily="18" charset="2"/>
              </a:rPr>
              <a:t>e </a:t>
            </a:r>
            <a:r>
              <a:rPr lang="en-US" sz="2000" dirty="0">
                <a:solidFill>
                  <a:srgbClr val="336600"/>
                </a:solidFill>
                <a:sym typeface="Symbol" pitchFamily="18" charset="2"/>
              </a:rPr>
              <a:t>:  	charged current (CC)</a:t>
            </a:r>
          </a:p>
          <a:p>
            <a:pPr>
              <a:spcBef>
                <a:spcPct val="0"/>
              </a:spcBef>
              <a:buFontTx/>
              <a:buNone/>
            </a:pPr>
            <a:r>
              <a:rPr lang="en-US" sz="2000" dirty="0">
                <a:solidFill>
                  <a:srgbClr val="336600"/>
                </a:solidFill>
                <a:sym typeface="Symbol" pitchFamily="18" charset="2"/>
              </a:rPr>
              <a:t>		                  	elastic scatter    (ES)</a:t>
            </a:r>
          </a:p>
          <a:p>
            <a:pPr>
              <a:spcBef>
                <a:spcPct val="0"/>
              </a:spcBef>
              <a:buFontTx/>
              <a:buNone/>
            </a:pPr>
            <a:r>
              <a:rPr lang="en-US" sz="2000" dirty="0">
                <a:solidFill>
                  <a:srgbClr val="336600"/>
                </a:solidFill>
                <a:sym typeface="Symbol" pitchFamily="18" charset="2"/>
              </a:rPr>
              <a:t>		Also </a:t>
            </a:r>
            <a:r>
              <a:rPr lang="en-US" sz="2000" b="1" dirty="0">
                <a:solidFill>
                  <a:srgbClr val="336600"/>
                </a:solidFill>
                <a:sym typeface="Symbol" pitchFamily="18" charset="2"/>
              </a:rPr>
              <a:t></a:t>
            </a:r>
            <a:r>
              <a:rPr lang="en-US" sz="2000" b="1" baseline="-25000" dirty="0">
                <a:solidFill>
                  <a:srgbClr val="336600"/>
                </a:solidFill>
                <a:sym typeface="Symbol" pitchFamily="18" charset="2"/>
              </a:rPr>
              <a:t>, </a:t>
            </a:r>
            <a:r>
              <a:rPr lang="en-US" sz="2000" b="1" dirty="0">
                <a:solidFill>
                  <a:srgbClr val="336600"/>
                </a:solidFill>
                <a:sym typeface="Symbol" pitchFamily="18" charset="2"/>
              </a:rPr>
              <a:t></a:t>
            </a:r>
            <a:r>
              <a:rPr lang="en-US" sz="2000" b="1" baseline="-25000" dirty="0">
                <a:solidFill>
                  <a:srgbClr val="336600"/>
                </a:solidFill>
                <a:sym typeface="Symbol" pitchFamily="18" charset="2"/>
              </a:rPr>
              <a:t> </a:t>
            </a:r>
            <a:r>
              <a:rPr lang="en-US" sz="2000" dirty="0">
                <a:solidFill>
                  <a:srgbClr val="336600"/>
                </a:solidFill>
                <a:sym typeface="Symbol" pitchFamily="18" charset="2"/>
              </a:rPr>
              <a:t>:</a:t>
            </a:r>
            <a:r>
              <a:rPr lang="en-US" sz="2000" baseline="-25000" dirty="0">
                <a:solidFill>
                  <a:srgbClr val="336600"/>
                </a:solidFill>
                <a:sym typeface="Symbol" pitchFamily="18" charset="2"/>
              </a:rPr>
              <a:t>  	</a:t>
            </a:r>
            <a:r>
              <a:rPr lang="en-US" sz="2000" dirty="0">
                <a:solidFill>
                  <a:srgbClr val="336600"/>
                </a:solidFill>
                <a:sym typeface="Symbol" pitchFamily="18" charset="2"/>
              </a:rPr>
              <a:t>neutral current   (NC)</a:t>
            </a:r>
          </a:p>
          <a:p>
            <a:pPr>
              <a:spcBef>
                <a:spcPct val="0"/>
              </a:spcBef>
              <a:buFontTx/>
              <a:buNone/>
            </a:pPr>
            <a:r>
              <a:rPr lang="en-US" sz="2000" dirty="0">
                <a:sym typeface="Symbol" pitchFamily="18" charset="2"/>
              </a:rPr>
              <a:t>	 		</a:t>
            </a:r>
            <a:r>
              <a:rPr lang="en-US" sz="2000" b="1" dirty="0">
                <a:solidFill>
                  <a:schemeClr val="accent2"/>
                </a:solidFill>
                <a:sym typeface="Symbol" pitchFamily="18" charset="2"/>
              </a:rPr>
              <a:t></a:t>
            </a:r>
            <a:r>
              <a:rPr lang="en-US" sz="2000" b="1" baseline="-25000" dirty="0">
                <a:solidFill>
                  <a:schemeClr val="accent2"/>
                </a:solidFill>
                <a:sym typeface="Symbol" pitchFamily="18" charset="2"/>
              </a:rPr>
              <a:t>e</a:t>
            </a:r>
            <a:r>
              <a:rPr lang="en-US" sz="2000" dirty="0">
                <a:solidFill>
                  <a:schemeClr val="accent2"/>
                </a:solidFill>
                <a:sym typeface="Symbol" pitchFamily="18" charset="2"/>
              </a:rPr>
              <a:t> 	n   e</a:t>
            </a:r>
            <a:r>
              <a:rPr lang="en-US" sz="2000" baseline="30000" dirty="0">
                <a:solidFill>
                  <a:schemeClr val="accent2"/>
                </a:solidFill>
                <a:sym typeface="Symbol" pitchFamily="18" charset="2"/>
              </a:rPr>
              <a:t></a:t>
            </a:r>
            <a:r>
              <a:rPr lang="en-US" sz="2000" dirty="0">
                <a:solidFill>
                  <a:schemeClr val="accent2"/>
                </a:solidFill>
                <a:sym typeface="Symbol" pitchFamily="18" charset="2"/>
              </a:rPr>
              <a:t> p   	CC</a:t>
            </a:r>
          </a:p>
          <a:p>
            <a:pPr>
              <a:spcBef>
                <a:spcPct val="0"/>
              </a:spcBef>
              <a:buFontTx/>
              <a:buNone/>
            </a:pPr>
            <a:r>
              <a:rPr lang="en-US" sz="2000" dirty="0">
                <a:solidFill>
                  <a:schemeClr val="accent2"/>
                </a:solidFill>
                <a:sym typeface="Symbol" pitchFamily="18" charset="2"/>
              </a:rPr>
              <a:t>	 		</a:t>
            </a:r>
            <a:r>
              <a:rPr lang="en-US" sz="2000" b="1" dirty="0">
                <a:solidFill>
                  <a:schemeClr val="accent2"/>
                </a:solidFill>
                <a:sym typeface="Symbol" pitchFamily="18" charset="2"/>
              </a:rPr>
              <a:t></a:t>
            </a:r>
            <a:r>
              <a:rPr lang="en-US" sz="2000" b="1" baseline="-25000" dirty="0">
                <a:solidFill>
                  <a:schemeClr val="accent2"/>
                </a:solidFill>
                <a:sym typeface="Symbol" pitchFamily="18" charset="2"/>
              </a:rPr>
              <a:t>e</a:t>
            </a:r>
            <a:r>
              <a:rPr lang="en-US" sz="2000" dirty="0">
                <a:solidFill>
                  <a:schemeClr val="accent2"/>
                </a:solidFill>
                <a:sym typeface="Symbol" pitchFamily="18" charset="2"/>
              </a:rPr>
              <a:t> 	</a:t>
            </a:r>
            <a:r>
              <a:rPr lang="en-US" sz="2000" dirty="0" err="1">
                <a:solidFill>
                  <a:schemeClr val="accent2"/>
                </a:solidFill>
                <a:sym typeface="Symbol" pitchFamily="18" charset="2"/>
              </a:rPr>
              <a:t>e</a:t>
            </a:r>
            <a:r>
              <a:rPr lang="en-US" sz="2000" baseline="30000" dirty="0">
                <a:solidFill>
                  <a:schemeClr val="accent2"/>
                </a:solidFill>
                <a:sym typeface="Symbol" pitchFamily="18" charset="2"/>
              </a:rPr>
              <a:t></a:t>
            </a:r>
            <a:r>
              <a:rPr lang="en-US" sz="2000" dirty="0">
                <a:solidFill>
                  <a:schemeClr val="accent2"/>
                </a:solidFill>
                <a:sym typeface="Symbol" pitchFamily="18" charset="2"/>
              </a:rPr>
              <a:t>  </a:t>
            </a:r>
            <a:r>
              <a:rPr lang="en-US" sz="2000" b="1" dirty="0">
                <a:solidFill>
                  <a:schemeClr val="accent2"/>
                </a:solidFill>
                <a:sym typeface="Symbol" pitchFamily="18" charset="2"/>
              </a:rPr>
              <a:t></a:t>
            </a:r>
            <a:r>
              <a:rPr lang="en-US" sz="2000" b="1" baseline="-25000" dirty="0">
                <a:solidFill>
                  <a:schemeClr val="accent2"/>
                </a:solidFill>
                <a:sym typeface="Symbol" pitchFamily="18" charset="2"/>
              </a:rPr>
              <a:t>e</a:t>
            </a:r>
            <a:r>
              <a:rPr lang="en-US" sz="2000" dirty="0">
                <a:solidFill>
                  <a:schemeClr val="accent2"/>
                </a:solidFill>
                <a:sym typeface="Symbol" pitchFamily="18" charset="2"/>
              </a:rPr>
              <a:t> </a:t>
            </a:r>
            <a:r>
              <a:rPr lang="en-US" sz="2000" dirty="0" err="1">
                <a:solidFill>
                  <a:schemeClr val="accent2"/>
                </a:solidFill>
                <a:sym typeface="Symbol" pitchFamily="18" charset="2"/>
              </a:rPr>
              <a:t>e</a:t>
            </a:r>
            <a:r>
              <a:rPr lang="en-US" sz="2000" dirty="0">
                <a:solidFill>
                  <a:schemeClr val="accent2"/>
                </a:solidFill>
                <a:sym typeface="Symbol" pitchFamily="18" charset="2"/>
              </a:rPr>
              <a:t>   	ES</a:t>
            </a:r>
          </a:p>
          <a:p>
            <a:pPr>
              <a:spcBef>
                <a:spcPct val="0"/>
              </a:spcBef>
              <a:buFontTx/>
              <a:buNone/>
            </a:pPr>
            <a:r>
              <a:rPr lang="en-US" sz="2000" dirty="0">
                <a:solidFill>
                  <a:schemeClr val="accent2"/>
                </a:solidFill>
                <a:sym typeface="Symbol" pitchFamily="18" charset="2"/>
              </a:rPr>
              <a:t>	 		</a:t>
            </a:r>
            <a:r>
              <a:rPr lang="en-US" sz="2000" b="1" dirty="0">
                <a:solidFill>
                  <a:schemeClr val="accent2"/>
                </a:solidFill>
                <a:sym typeface="Symbol" pitchFamily="18" charset="2"/>
              </a:rPr>
              <a:t></a:t>
            </a:r>
            <a:r>
              <a:rPr lang="en-US" sz="2000" b="1" baseline="-25000" dirty="0">
                <a:solidFill>
                  <a:schemeClr val="accent2"/>
                </a:solidFill>
                <a:sym typeface="Symbol" pitchFamily="18" charset="2"/>
              </a:rPr>
              <a:t>e</a:t>
            </a:r>
            <a:r>
              <a:rPr lang="en-US" sz="2000" dirty="0">
                <a:solidFill>
                  <a:schemeClr val="accent2"/>
                </a:solidFill>
                <a:sym typeface="Symbol" pitchFamily="18" charset="2"/>
              </a:rPr>
              <a:t> 	         </a:t>
            </a:r>
            <a:r>
              <a:rPr lang="en-US" sz="2000" b="1" dirty="0">
                <a:solidFill>
                  <a:schemeClr val="accent2"/>
                </a:solidFill>
                <a:sym typeface="Symbol" pitchFamily="18" charset="2"/>
              </a:rPr>
              <a:t></a:t>
            </a:r>
            <a:r>
              <a:rPr lang="en-US" sz="2000" b="1" baseline="-25000" dirty="0">
                <a:solidFill>
                  <a:schemeClr val="accent2"/>
                </a:solidFill>
                <a:sym typeface="Symbol" pitchFamily="18" charset="2"/>
              </a:rPr>
              <a:t>e</a:t>
            </a:r>
            <a:r>
              <a:rPr lang="en-US" sz="2000" dirty="0">
                <a:solidFill>
                  <a:schemeClr val="accent2"/>
                </a:solidFill>
                <a:sym typeface="Symbol" pitchFamily="18" charset="2"/>
              </a:rPr>
              <a:t> </a:t>
            </a:r>
          </a:p>
          <a:p>
            <a:pPr>
              <a:spcBef>
                <a:spcPct val="0"/>
              </a:spcBef>
              <a:buFontTx/>
              <a:buNone/>
            </a:pPr>
            <a:r>
              <a:rPr lang="en-US" sz="2000" dirty="0">
                <a:solidFill>
                  <a:schemeClr val="accent2"/>
                </a:solidFill>
                <a:sym typeface="Symbol" pitchFamily="18" charset="2"/>
              </a:rPr>
              <a:t>	 		</a:t>
            </a:r>
            <a:r>
              <a:rPr lang="en-US" sz="2000" b="1" dirty="0">
                <a:solidFill>
                  <a:schemeClr val="accent2"/>
                </a:solidFill>
                <a:sym typeface="Symbol" pitchFamily="18" charset="2"/>
              </a:rPr>
              <a:t></a:t>
            </a:r>
            <a:r>
              <a:rPr lang="en-US" sz="2000" b="1" baseline="-25000" dirty="0">
                <a:solidFill>
                  <a:schemeClr val="accent2"/>
                </a:solidFill>
                <a:sym typeface="Symbol" pitchFamily="18" charset="2"/>
              </a:rPr>
              <a:t></a:t>
            </a:r>
            <a:r>
              <a:rPr lang="en-US" sz="2000" baseline="-25000" dirty="0">
                <a:solidFill>
                  <a:schemeClr val="accent2"/>
                </a:solidFill>
                <a:sym typeface="Symbol" pitchFamily="18" charset="2"/>
              </a:rPr>
              <a:t>          </a:t>
            </a:r>
            <a:r>
              <a:rPr lang="en-US" sz="2000" dirty="0">
                <a:solidFill>
                  <a:schemeClr val="accent2"/>
                </a:solidFill>
                <a:sym typeface="Symbol" pitchFamily="18" charset="2"/>
              </a:rPr>
              <a:t>d       </a:t>
            </a:r>
            <a:r>
              <a:rPr lang="en-US" sz="2000" b="1" dirty="0">
                <a:solidFill>
                  <a:schemeClr val="accent2"/>
                </a:solidFill>
                <a:sym typeface="Symbol" pitchFamily="18" charset="2"/>
              </a:rPr>
              <a:t></a:t>
            </a:r>
            <a:r>
              <a:rPr lang="en-US" sz="2000" b="1" baseline="-25000" dirty="0">
                <a:solidFill>
                  <a:schemeClr val="accent2"/>
                </a:solidFill>
                <a:sym typeface="Symbol" pitchFamily="18" charset="2"/>
              </a:rPr>
              <a:t></a:t>
            </a:r>
            <a:r>
              <a:rPr lang="en-US" sz="2000" dirty="0">
                <a:solidFill>
                  <a:schemeClr val="accent2"/>
                </a:solidFill>
                <a:sym typeface="Symbol" pitchFamily="18" charset="2"/>
              </a:rPr>
              <a:t>      d   	NC</a:t>
            </a:r>
          </a:p>
          <a:p>
            <a:pPr>
              <a:spcBef>
                <a:spcPct val="0"/>
              </a:spcBef>
              <a:buFontTx/>
              <a:buNone/>
            </a:pPr>
            <a:r>
              <a:rPr lang="en-US" sz="2000" baseline="-25000" dirty="0">
                <a:solidFill>
                  <a:schemeClr val="accent2"/>
                </a:solidFill>
                <a:sym typeface="Symbol" pitchFamily="18" charset="2"/>
              </a:rPr>
              <a:t>	 		</a:t>
            </a:r>
            <a:r>
              <a:rPr lang="en-US" sz="2000" b="1" dirty="0">
                <a:solidFill>
                  <a:schemeClr val="accent2"/>
                </a:solidFill>
                <a:sym typeface="Symbol" pitchFamily="18" charset="2"/>
              </a:rPr>
              <a:t></a:t>
            </a:r>
            <a:r>
              <a:rPr lang="en-US" sz="2000" b="1" baseline="-25000" dirty="0">
                <a:solidFill>
                  <a:schemeClr val="accent2"/>
                </a:solidFill>
                <a:sym typeface="Symbol" pitchFamily="18" charset="2"/>
              </a:rPr>
              <a:t></a:t>
            </a:r>
            <a:r>
              <a:rPr lang="en-US" sz="2000" baseline="-25000" dirty="0">
                <a:solidFill>
                  <a:schemeClr val="accent2"/>
                </a:solidFill>
                <a:sym typeface="Symbol" pitchFamily="18" charset="2"/>
              </a:rPr>
              <a:t>	               </a:t>
            </a:r>
            <a:r>
              <a:rPr lang="en-US" sz="2000" b="1" dirty="0">
                <a:solidFill>
                  <a:schemeClr val="accent2"/>
                </a:solidFill>
                <a:sym typeface="Symbol" pitchFamily="18" charset="2"/>
              </a:rPr>
              <a:t></a:t>
            </a:r>
            <a:r>
              <a:rPr lang="en-US" sz="2000" b="1" baseline="-25000" dirty="0">
                <a:solidFill>
                  <a:schemeClr val="accent2"/>
                </a:solidFill>
                <a:sym typeface="Symbol" pitchFamily="18" charset="2"/>
              </a:rPr>
              <a:t></a:t>
            </a:r>
            <a:endParaRPr lang="en-US" sz="2000" b="1" dirty="0">
              <a:solidFill>
                <a:schemeClr val="accent2"/>
              </a:solidFill>
              <a:sym typeface="Symbol" pitchFamily="18" charset="2"/>
            </a:endParaRPr>
          </a:p>
          <a:p>
            <a:pPr>
              <a:lnSpc>
                <a:spcPct val="50000"/>
              </a:lnSpc>
              <a:spcBef>
                <a:spcPct val="0"/>
              </a:spcBef>
              <a:buFontTx/>
              <a:buNone/>
            </a:pPr>
            <a:r>
              <a:rPr lang="en-US" sz="2000" dirty="0">
                <a:sym typeface="Symbol" pitchFamily="18" charset="2"/>
              </a:rPr>
              <a:t>	</a:t>
            </a:r>
            <a:r>
              <a:rPr lang="en-US" sz="1000" dirty="0">
                <a:sym typeface="Symbol" pitchFamily="18" charset="2"/>
              </a:rPr>
              <a:t>	</a:t>
            </a:r>
            <a:endParaRPr lang="en-US" sz="1000" dirty="0" smtClean="0">
              <a:sym typeface="Symbol" pitchFamily="18" charset="2"/>
            </a:endParaRPr>
          </a:p>
          <a:p>
            <a:pPr>
              <a:lnSpc>
                <a:spcPct val="50000"/>
              </a:lnSpc>
              <a:spcBef>
                <a:spcPct val="0"/>
              </a:spcBef>
              <a:buFontTx/>
              <a:buNone/>
            </a:pPr>
            <a:endParaRPr lang="en-US" sz="2000" dirty="0" smtClean="0">
              <a:sym typeface="Symbol" pitchFamily="18" charset="2"/>
            </a:endParaRPr>
          </a:p>
          <a:p>
            <a:pPr>
              <a:spcBef>
                <a:spcPct val="0"/>
              </a:spcBef>
              <a:buFontTx/>
              <a:buNone/>
            </a:pPr>
            <a:r>
              <a:rPr lang="en-US" sz="2000" dirty="0">
                <a:solidFill>
                  <a:srgbClr val="CC3300"/>
                </a:solidFill>
                <a:sym typeface="Symbol" pitchFamily="18" charset="2"/>
              </a:rPr>
              <a:t> </a:t>
            </a:r>
            <a:r>
              <a:rPr lang="en-US" sz="2000" dirty="0" smtClean="0">
                <a:solidFill>
                  <a:srgbClr val="CC3300"/>
                </a:solidFill>
                <a:sym typeface="Symbol" pitchFamily="18" charset="2"/>
              </a:rPr>
              <a:t>                       </a:t>
            </a:r>
            <a:r>
              <a:rPr lang="en-US" sz="2400" b="1" dirty="0" smtClean="0">
                <a:solidFill>
                  <a:srgbClr val="CC3300"/>
                </a:solidFill>
                <a:sym typeface="Symbol" pitchFamily="18" charset="2"/>
              </a:rPr>
              <a:t>Result :          ~</a:t>
            </a:r>
            <a:r>
              <a:rPr lang="en-US" sz="2400" b="1" dirty="0">
                <a:solidFill>
                  <a:srgbClr val="CC3300"/>
                </a:solidFill>
                <a:sym typeface="Symbol" pitchFamily="18" charset="2"/>
              </a:rPr>
              <a:t>1/3 </a:t>
            </a:r>
            <a:r>
              <a:rPr lang="en-US" sz="2400" b="1" baseline="-25000" dirty="0">
                <a:solidFill>
                  <a:srgbClr val="CC3300"/>
                </a:solidFill>
                <a:sym typeface="Symbol" pitchFamily="18" charset="2"/>
              </a:rPr>
              <a:t>e</a:t>
            </a:r>
            <a:r>
              <a:rPr lang="en-US" sz="2400" b="1" dirty="0">
                <a:solidFill>
                  <a:srgbClr val="CC3300"/>
                </a:solidFill>
                <a:sym typeface="Symbol" pitchFamily="18" charset="2"/>
              </a:rPr>
              <a:t> </a:t>
            </a:r>
          </a:p>
          <a:p>
            <a:pPr>
              <a:spcBef>
                <a:spcPct val="0"/>
              </a:spcBef>
              <a:buFontTx/>
              <a:buNone/>
            </a:pPr>
            <a:r>
              <a:rPr lang="en-US" sz="2400" b="1" dirty="0">
                <a:solidFill>
                  <a:srgbClr val="CC3300"/>
                </a:solidFill>
                <a:sym typeface="Symbol" pitchFamily="18" charset="2"/>
              </a:rPr>
              <a:t>				</a:t>
            </a:r>
            <a:r>
              <a:rPr lang="en-US" sz="2400" b="1" dirty="0" smtClean="0">
                <a:solidFill>
                  <a:srgbClr val="CC3300"/>
                </a:solidFill>
                <a:sym typeface="Symbol" pitchFamily="18" charset="2"/>
              </a:rPr>
              <a:t>         ~ </a:t>
            </a:r>
            <a:r>
              <a:rPr lang="en-US" sz="2400" b="1" dirty="0">
                <a:solidFill>
                  <a:srgbClr val="CC3300"/>
                </a:solidFill>
                <a:sym typeface="Symbol" pitchFamily="18" charset="2"/>
              </a:rPr>
              <a:t>2/3 (</a:t>
            </a:r>
            <a:r>
              <a:rPr lang="en-US" sz="2400" b="1" baseline="-25000" dirty="0">
                <a:solidFill>
                  <a:srgbClr val="CC3300"/>
                </a:solidFill>
                <a:sym typeface="Symbol" pitchFamily="18" charset="2"/>
              </a:rPr>
              <a:t> </a:t>
            </a:r>
            <a:r>
              <a:rPr lang="en-US" sz="2400" b="1" dirty="0">
                <a:solidFill>
                  <a:srgbClr val="CC3300"/>
                </a:solidFill>
                <a:sym typeface="Symbol" pitchFamily="18" charset="2"/>
              </a:rPr>
              <a:t>+ </a:t>
            </a:r>
            <a:r>
              <a:rPr lang="en-US" sz="2400" b="1" baseline="-25000" dirty="0">
                <a:solidFill>
                  <a:srgbClr val="CC3300"/>
                </a:solidFill>
                <a:sym typeface="Symbol" pitchFamily="18" charset="2"/>
              </a:rPr>
              <a:t></a:t>
            </a:r>
            <a:r>
              <a:rPr lang="en-US" sz="2400" b="1" dirty="0">
                <a:solidFill>
                  <a:srgbClr val="CC3300"/>
                </a:solidFill>
                <a:sym typeface="Symbol" pitchFamily="18" charset="2"/>
              </a:rPr>
              <a:t>)</a:t>
            </a:r>
          </a:p>
          <a:p>
            <a:pPr>
              <a:spcBef>
                <a:spcPct val="0"/>
              </a:spcBef>
              <a:buFontTx/>
              <a:buNone/>
            </a:pPr>
            <a:endParaRPr lang="en-US" sz="2000" dirty="0">
              <a:solidFill>
                <a:srgbClr val="CC3300"/>
              </a:solidFill>
              <a:sym typeface="Symbol" pitchFamily="18" charset="2"/>
            </a:endParaRPr>
          </a:p>
          <a:p>
            <a:pPr>
              <a:spcBef>
                <a:spcPct val="0"/>
              </a:spcBef>
              <a:buFontTx/>
              <a:buNone/>
            </a:pPr>
            <a:r>
              <a:rPr lang="en-US" sz="2400" i="1" dirty="0" smtClean="0">
                <a:solidFill>
                  <a:srgbClr val="CC3300"/>
                </a:solidFill>
                <a:latin typeface="Comic Sans MS" pitchFamily="66" charset="0"/>
                <a:sym typeface="Symbol" pitchFamily="18" charset="2"/>
              </a:rPr>
              <a:t>Total </a:t>
            </a:r>
            <a:r>
              <a:rPr lang="en-US" sz="2400" i="1" dirty="0">
                <a:solidFill>
                  <a:srgbClr val="CC3300"/>
                </a:solidFill>
                <a:latin typeface="Comic Sans MS" pitchFamily="66" charset="0"/>
                <a:sym typeface="Symbol" pitchFamily="18" charset="2"/>
              </a:rPr>
              <a:t>flux agrees with that expected from </a:t>
            </a:r>
            <a:r>
              <a:rPr lang="en-US" sz="2400" i="1" dirty="0" smtClean="0">
                <a:solidFill>
                  <a:srgbClr val="CC3300"/>
                </a:solidFill>
                <a:latin typeface="Comic Sans MS" pitchFamily="66" charset="0"/>
                <a:sym typeface="Symbol" pitchFamily="18" charset="2"/>
              </a:rPr>
              <a:t>the sun</a:t>
            </a:r>
            <a:r>
              <a:rPr lang="en-US" sz="2400" i="1" dirty="0">
                <a:solidFill>
                  <a:srgbClr val="CC3300"/>
                </a:solidFill>
                <a:latin typeface="Comic Sans MS" pitchFamily="66" charset="0"/>
                <a:sym typeface="Symbol" pitchFamily="18" charset="2"/>
              </a:rPr>
              <a:t> </a:t>
            </a:r>
            <a:r>
              <a:rPr lang="en-US" sz="2400" i="1" dirty="0" smtClean="0">
                <a:solidFill>
                  <a:srgbClr val="CC3300"/>
                </a:solidFill>
                <a:latin typeface="Comic Sans MS" pitchFamily="66" charset="0"/>
                <a:sym typeface="Symbol" pitchFamily="18" charset="2"/>
              </a:rPr>
              <a:t>(predicted by J. </a:t>
            </a:r>
            <a:r>
              <a:rPr lang="en-US" sz="2400" i="1" dirty="0" err="1" smtClean="0">
                <a:solidFill>
                  <a:srgbClr val="CC3300"/>
                </a:solidFill>
                <a:latin typeface="Comic Sans MS" pitchFamily="66" charset="0"/>
                <a:sym typeface="Symbol" pitchFamily="18" charset="2"/>
              </a:rPr>
              <a:t>Bahcall</a:t>
            </a:r>
            <a:r>
              <a:rPr lang="en-US" sz="2400" i="1" dirty="0" smtClean="0">
                <a:solidFill>
                  <a:srgbClr val="CC3300"/>
                </a:solidFill>
                <a:latin typeface="Comic Sans MS" pitchFamily="66" charset="0"/>
                <a:sym typeface="Symbol" pitchFamily="18" charset="2"/>
              </a:rPr>
              <a:t> 3 decades earlier)</a:t>
            </a:r>
            <a:endParaRPr lang="en-US" sz="2400" i="1" dirty="0">
              <a:solidFill>
                <a:srgbClr val="CC3300"/>
              </a:solidFill>
              <a:latin typeface="Comic Sans MS" pitchFamily="66" charset="0"/>
              <a:sym typeface="Symbol" pitchFamily="18" charset="2"/>
            </a:endParaRPr>
          </a:p>
        </p:txBody>
      </p:sp>
      <p:sp>
        <p:nvSpPr>
          <p:cNvPr id="45059" name="Text Box 3"/>
          <p:cNvSpPr txBox="1">
            <a:spLocks noChangeArrowheads="1"/>
          </p:cNvSpPr>
          <p:nvPr/>
        </p:nvSpPr>
        <p:spPr bwMode="auto">
          <a:xfrm>
            <a:off x="1066800" y="152400"/>
            <a:ext cx="7086600" cy="584775"/>
          </a:xfrm>
          <a:prstGeom prst="rect">
            <a:avLst/>
          </a:prstGeom>
          <a:noFill/>
          <a:ln w="9525">
            <a:noFill/>
            <a:miter lim="800000"/>
            <a:headEnd/>
            <a:tailEnd/>
          </a:ln>
          <a:effectLst/>
        </p:spPr>
        <p:txBody>
          <a:bodyPr wrap="square">
            <a:spAutoFit/>
          </a:bodyPr>
          <a:lstStyle/>
          <a:p>
            <a:pPr algn="ctr" eaLnBrk="0" fontAlgn="base" hangingPunct="0">
              <a:spcBef>
                <a:spcPct val="20000"/>
              </a:spcBef>
              <a:spcAft>
                <a:spcPct val="0"/>
              </a:spcAft>
            </a:pPr>
            <a:r>
              <a:rPr lang="en-US" sz="3200" b="1" dirty="0" smtClean="0">
                <a:solidFill>
                  <a:schemeClr val="accent6"/>
                </a:solidFill>
              </a:rPr>
              <a:t>Resolution of Solar </a:t>
            </a:r>
            <a:r>
              <a:rPr lang="en-US" sz="3200" b="1" dirty="0" smtClean="0">
                <a:solidFill>
                  <a:schemeClr val="accent6"/>
                </a:solidFill>
                <a:sym typeface="Symbol" pitchFamily="18" charset="2"/>
              </a:rPr>
              <a:t> Deficit (2002)</a:t>
            </a:r>
          </a:p>
        </p:txBody>
      </p:sp>
      <p:grpSp>
        <p:nvGrpSpPr>
          <p:cNvPr id="2" name="Group 4"/>
          <p:cNvGrpSpPr>
            <a:grpSpLocks/>
          </p:cNvGrpSpPr>
          <p:nvPr/>
        </p:nvGrpSpPr>
        <p:grpSpPr bwMode="auto">
          <a:xfrm>
            <a:off x="2057400" y="3352800"/>
            <a:ext cx="2482850" cy="1027112"/>
            <a:chOff x="1421" y="2401"/>
            <a:chExt cx="1564" cy="647"/>
          </a:xfrm>
        </p:grpSpPr>
        <p:sp>
          <p:nvSpPr>
            <p:cNvPr id="45061" name="Text Box 5"/>
            <p:cNvSpPr txBox="1">
              <a:spLocks noChangeArrowheads="1"/>
            </p:cNvSpPr>
            <p:nvPr/>
          </p:nvSpPr>
          <p:spPr bwMode="auto">
            <a:xfrm>
              <a:off x="2417" y="2404"/>
              <a:ext cx="253" cy="634"/>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lang="en-US" sz="6000" smtClean="0">
                  <a:solidFill>
                    <a:srgbClr val="333399"/>
                  </a:solidFill>
                  <a:latin typeface="Times New Roman" pitchFamily="18" charset="0"/>
                  <a:cs typeface="Times New Roman" pitchFamily="18" charset="0"/>
                </a:rPr>
                <a:t>{</a:t>
              </a:r>
              <a:endParaRPr lang="en-US" sz="6000" smtClean="0">
                <a:solidFill>
                  <a:srgbClr val="333399"/>
                </a:solidFill>
                <a:latin typeface="Times New Roman" pitchFamily="18" charset="0"/>
              </a:endParaRPr>
            </a:p>
          </p:txBody>
        </p:sp>
        <p:sp>
          <p:nvSpPr>
            <p:cNvPr id="45062" name="Text Box 6"/>
            <p:cNvSpPr txBox="1">
              <a:spLocks noChangeArrowheads="1"/>
            </p:cNvSpPr>
            <p:nvPr/>
          </p:nvSpPr>
          <p:spPr bwMode="auto">
            <a:xfrm>
              <a:off x="1828" y="2406"/>
              <a:ext cx="165" cy="634"/>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lang="en-US" sz="6000" smtClean="0">
                  <a:solidFill>
                    <a:srgbClr val="333399"/>
                  </a:solidFill>
                  <a:latin typeface="Times New Roman" pitchFamily="18" charset="0"/>
                  <a:cs typeface="Times New Roman" pitchFamily="18" charset="0"/>
                </a:rPr>
                <a:t>}</a:t>
              </a:r>
              <a:endParaRPr lang="en-US" sz="6000" smtClean="0">
                <a:solidFill>
                  <a:srgbClr val="333399"/>
                </a:solidFill>
                <a:latin typeface="Times New Roman" pitchFamily="18" charset="0"/>
              </a:endParaRPr>
            </a:p>
          </p:txBody>
        </p:sp>
        <p:sp>
          <p:nvSpPr>
            <p:cNvPr id="45063" name="Text Box 7"/>
            <p:cNvSpPr txBox="1">
              <a:spLocks noChangeArrowheads="1"/>
            </p:cNvSpPr>
            <p:nvPr/>
          </p:nvSpPr>
          <p:spPr bwMode="auto">
            <a:xfrm>
              <a:off x="1421" y="2401"/>
              <a:ext cx="253" cy="634"/>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lang="en-US" sz="6000" dirty="0" smtClean="0">
                  <a:solidFill>
                    <a:srgbClr val="333399"/>
                  </a:solidFill>
                  <a:latin typeface="Times New Roman" pitchFamily="18" charset="0"/>
                  <a:cs typeface="Times New Roman" pitchFamily="18" charset="0"/>
                </a:rPr>
                <a:t>{</a:t>
              </a:r>
              <a:endParaRPr lang="en-US" sz="6000" dirty="0" smtClean="0">
                <a:solidFill>
                  <a:srgbClr val="333399"/>
                </a:solidFill>
                <a:latin typeface="Times New Roman" pitchFamily="18" charset="0"/>
              </a:endParaRPr>
            </a:p>
          </p:txBody>
        </p:sp>
        <p:sp>
          <p:nvSpPr>
            <p:cNvPr id="45064" name="Text Box 8"/>
            <p:cNvSpPr txBox="1">
              <a:spLocks noChangeArrowheads="1"/>
            </p:cNvSpPr>
            <p:nvPr/>
          </p:nvSpPr>
          <p:spPr bwMode="auto">
            <a:xfrm>
              <a:off x="2820" y="2414"/>
              <a:ext cx="165" cy="634"/>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lang="en-US" sz="6000" smtClean="0">
                  <a:solidFill>
                    <a:srgbClr val="333399"/>
                  </a:solidFill>
                  <a:latin typeface="Times New Roman" pitchFamily="18" charset="0"/>
                  <a:cs typeface="Times New Roman" pitchFamily="18" charset="0"/>
                </a:rPr>
                <a:t>}</a:t>
              </a:r>
              <a:endParaRPr lang="en-US" sz="6000" smtClean="0">
                <a:solidFill>
                  <a:srgbClr val="333399"/>
                </a:solidFill>
                <a:latin typeface="Times New Roman" pitchFamily="18" charset="0"/>
              </a:endParaRPr>
            </a:p>
          </p:txBody>
        </p:sp>
      </p:grpSp>
      <p:sp>
        <p:nvSpPr>
          <p:cNvPr id="9" name="Rectangle 8"/>
          <p:cNvSpPr/>
          <p:nvPr/>
        </p:nvSpPr>
        <p:spPr>
          <a:xfrm>
            <a:off x="8686800" y="0"/>
            <a:ext cx="457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858000" y="4419600"/>
            <a:ext cx="1905000" cy="830997"/>
          </a:xfrm>
          <a:prstGeom prst="rect">
            <a:avLst/>
          </a:prstGeom>
          <a:noFill/>
        </p:spPr>
        <p:txBody>
          <a:bodyPr wrap="square" rtlCol="0">
            <a:spAutoFit/>
          </a:bodyPr>
          <a:lstStyle/>
          <a:p>
            <a:r>
              <a:rPr lang="en-US" sz="2400" i="1" dirty="0" smtClean="0">
                <a:solidFill>
                  <a:srgbClr val="002060"/>
                </a:solidFill>
                <a:latin typeface="Comic Sans MS" pitchFamily="66" charset="0"/>
              </a:rPr>
              <a:t>Neutrino oscillations</a:t>
            </a:r>
            <a:endParaRPr lang="en-US" sz="2400" i="1" dirty="0">
              <a:solidFill>
                <a:srgbClr val="002060"/>
              </a:solidFill>
              <a:latin typeface="Comic Sans MS" pitchFamily="66" charset="0"/>
            </a:endParaRPr>
          </a:p>
        </p:txBody>
      </p:sp>
      <p:sp>
        <p:nvSpPr>
          <p:cNvPr id="11" name="Right Arrow 10"/>
          <p:cNvSpPr/>
          <p:nvPr/>
        </p:nvSpPr>
        <p:spPr>
          <a:xfrm>
            <a:off x="6248400" y="4800600"/>
            <a:ext cx="457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fld id="{BFDAE4D2-E4FA-4427-ADA8-C3844D5A8892}" type="slidenum">
              <a:rPr lang="en-US" smtClean="0">
                <a:solidFill>
                  <a:srgbClr val="000000"/>
                </a:solidFill>
              </a:rPr>
              <a:pPr/>
              <a:t>7</a:t>
            </a:fld>
            <a:endParaRPr lang="en-US">
              <a:solidFill>
                <a:srgbClr val="0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914400"/>
            <a:ext cx="7543800" cy="5181600"/>
          </a:xfrm>
        </p:spPr>
        <p:txBody>
          <a:bodyPr>
            <a:noAutofit/>
          </a:bodyPr>
          <a:lstStyle/>
          <a:p>
            <a:pPr algn="l"/>
            <a:r>
              <a:rPr lang="en-US" sz="2400" i="1" dirty="0" smtClean="0">
                <a:latin typeface="Comic Sans MS" pitchFamily="66" charset="0"/>
                <a:cs typeface="Arial" pitchFamily="34" charset="0"/>
              </a:rPr>
              <a:t>Outline</a:t>
            </a:r>
            <a:r>
              <a:rPr lang="en-US" sz="2400" dirty="0" smtClean="0">
                <a:latin typeface="Comic Sans MS" pitchFamily="66" charset="0"/>
                <a:cs typeface="Arial" pitchFamily="34" charset="0"/>
              </a:rPr>
              <a:t>:</a:t>
            </a:r>
          </a:p>
          <a:p>
            <a:pPr marL="457200" indent="-457200" algn="l">
              <a:buAutoNum type="arabicPeriod"/>
            </a:pPr>
            <a:r>
              <a:rPr lang="en-US" sz="2400" dirty="0" smtClean="0">
                <a:latin typeface="Comic Sans MS" pitchFamily="66" charset="0"/>
                <a:cs typeface="Arial" pitchFamily="34" charset="0"/>
              </a:rPr>
              <a:t>Solar neutrino deficit and neutrino oscillations</a:t>
            </a:r>
          </a:p>
          <a:p>
            <a:pPr marL="457200" indent="-457200" algn="l">
              <a:buAutoNum type="arabicPeriod"/>
            </a:pPr>
            <a:r>
              <a:rPr lang="en-US" sz="2400" b="1" dirty="0" smtClean="0">
                <a:solidFill>
                  <a:srgbClr val="002060"/>
                </a:solidFill>
                <a:latin typeface="Comic Sans MS" pitchFamily="66" charset="0"/>
                <a:cs typeface="Arial" pitchFamily="34" charset="0"/>
              </a:rPr>
              <a:t>Giant </a:t>
            </a:r>
            <a:r>
              <a:rPr lang="en-US" sz="2400" b="1" dirty="0" smtClean="0">
                <a:solidFill>
                  <a:srgbClr val="002060"/>
                </a:solidFill>
                <a:latin typeface="Comic Sans MS" pitchFamily="66" charset="0"/>
                <a:cs typeface="Arial" pitchFamily="34" charset="0"/>
              </a:rPr>
              <a:t>facility plans (and dreams!) - to study neutrino oscillations, nucleon decay, supernova neutrinos …</a:t>
            </a:r>
          </a:p>
          <a:p>
            <a:pPr marL="457200" indent="-457200" algn="l">
              <a:buAutoNum type="arabicPeriod"/>
            </a:pPr>
            <a:r>
              <a:rPr lang="en-US" sz="2400" dirty="0" smtClean="0">
                <a:solidFill>
                  <a:schemeClr val="bg1">
                    <a:lumMod val="50000"/>
                  </a:schemeClr>
                </a:solidFill>
                <a:latin typeface="Comic Sans MS" pitchFamily="66" charset="0"/>
                <a:cs typeface="Arial" pitchFamily="34" charset="0"/>
              </a:rPr>
              <a:t>TPC and signal formation</a:t>
            </a:r>
          </a:p>
          <a:p>
            <a:pPr marL="457200" indent="-457200" algn="l">
              <a:buAutoNum type="arabicPeriod"/>
            </a:pPr>
            <a:r>
              <a:rPr lang="en-US" sz="2400" dirty="0" smtClean="0">
                <a:latin typeface="Comic Sans MS" pitchFamily="66" charset="0"/>
                <a:cs typeface="Arial" pitchFamily="34" charset="0"/>
              </a:rPr>
              <a:t>Giant TPCs  readout challenge and essential block diagram</a:t>
            </a:r>
          </a:p>
          <a:p>
            <a:pPr marL="457200" indent="-457200" algn="l">
              <a:buAutoNum type="arabicPeriod"/>
            </a:pPr>
            <a:r>
              <a:rPr lang="en-US" sz="2400" dirty="0" smtClean="0">
                <a:latin typeface="Comic Sans MS" pitchFamily="66" charset="0"/>
                <a:cs typeface="Arial" pitchFamily="34" charset="0"/>
              </a:rPr>
              <a:t>CMOS properties vs temperature</a:t>
            </a:r>
          </a:p>
          <a:p>
            <a:pPr marL="457200" indent="-457200" algn="l">
              <a:buAutoNum type="arabicPeriod"/>
            </a:pPr>
            <a:r>
              <a:rPr lang="en-US" sz="2400" dirty="0" smtClean="0">
                <a:latin typeface="Comic Sans MS" pitchFamily="66" charset="0"/>
                <a:cs typeface="Arial" pitchFamily="34" charset="0"/>
              </a:rPr>
              <a:t>CMOS lifetime and electronics reliability</a:t>
            </a:r>
          </a:p>
          <a:p>
            <a:pPr marL="457200" indent="-457200" algn="l">
              <a:buAutoNum type="arabicPeriod"/>
            </a:pPr>
            <a:r>
              <a:rPr lang="en-US" sz="2400" dirty="0" smtClean="0">
                <a:latin typeface="Comic Sans MS" pitchFamily="66" charset="0"/>
                <a:cs typeface="Arial" pitchFamily="34" charset="0"/>
              </a:rPr>
              <a:t>ASIC design </a:t>
            </a:r>
          </a:p>
          <a:p>
            <a:pPr marL="457200" indent="-457200" algn="l">
              <a:buAutoNum type="arabicPeriod"/>
            </a:pPr>
            <a:r>
              <a:rPr lang="en-US" sz="2400" dirty="0" smtClean="0">
                <a:latin typeface="Comic Sans MS" pitchFamily="66" charset="0"/>
                <a:cs typeface="Arial" pitchFamily="34" charset="0"/>
              </a:rPr>
              <a:t>ASIC results</a:t>
            </a:r>
          </a:p>
          <a:p>
            <a:pPr marL="457200" indent="-457200" algn="l">
              <a:buAutoNum type="arabicPeriod"/>
            </a:pPr>
            <a:r>
              <a:rPr lang="en-US" sz="2400" dirty="0" smtClean="0">
                <a:latin typeface="Comic Sans MS" pitchFamily="66" charset="0"/>
                <a:cs typeface="Arial" pitchFamily="34" charset="0"/>
              </a:rPr>
              <a:t>Summary and future developments</a:t>
            </a:r>
          </a:p>
          <a:p>
            <a:pPr marL="457200" indent="-457200" algn="l">
              <a:buAutoNum type="arabicPeriod"/>
            </a:pPr>
            <a:endParaRPr lang="en-US" sz="2400" dirty="0">
              <a:latin typeface="Comic Sans MS" pitchFamily="66" charset="0"/>
              <a:cs typeface="Arial" pitchFamily="34" charset="0"/>
            </a:endParaRPr>
          </a:p>
        </p:txBody>
      </p:sp>
      <p:sp>
        <p:nvSpPr>
          <p:cNvPr id="5" name="Slide Number Placeholder 4"/>
          <p:cNvSpPr>
            <a:spLocks noGrp="1"/>
          </p:cNvSpPr>
          <p:nvPr>
            <p:ph type="sldNum" sz="quarter" idx="12"/>
          </p:nvPr>
        </p:nvSpPr>
        <p:spPr/>
        <p:txBody>
          <a:bodyPr/>
          <a:lstStyle/>
          <a:p>
            <a:fld id="{F8297249-7604-4A25-B8A8-DF2A595F9F3D}" type="slidenum">
              <a:rPr lang="en-US" smtClean="0">
                <a:solidFill>
                  <a:prstClr val="black">
                    <a:tint val="75000"/>
                  </a:prstClr>
                </a:solidFill>
              </a:rPr>
              <a:pPr/>
              <a:t>8</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0" y="0"/>
            <a:ext cx="9144000" cy="689547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992E9E28-AD59-4BBB-8786-01F196210E62}" type="slidenum">
              <a:rPr lang="en-US" smtClean="0"/>
              <a:pPr/>
              <a:t>9</a:t>
            </a:fld>
            <a:endParaRPr 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9|12.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6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2_Blank Presentation">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322F31"/>
        </a:dk1>
        <a:lt1>
          <a:srgbClr val="FFFFFF"/>
        </a:lt1>
        <a:dk2>
          <a:srgbClr val="322F31"/>
        </a:dk2>
        <a:lt2>
          <a:srgbClr val="322F31"/>
        </a:lt2>
        <a:accent1>
          <a:srgbClr val="8071B4"/>
        </a:accent1>
        <a:accent2>
          <a:srgbClr val="8071B4"/>
        </a:accent2>
        <a:accent3>
          <a:srgbClr val="FFFFFF"/>
        </a:accent3>
        <a:accent4>
          <a:srgbClr val="292728"/>
        </a:accent4>
        <a:accent5>
          <a:srgbClr val="C0BBD6"/>
        </a:accent5>
        <a:accent6>
          <a:srgbClr val="7366A3"/>
        </a:accent6>
        <a:hlink>
          <a:srgbClr val="8071B4"/>
        </a:hlink>
        <a:folHlink>
          <a:srgbClr val="8071B4"/>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4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7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3_Blank Presentation">
  <a:themeElements>
    <a:clrScheme name="Blank Presentation 13">
      <a:dk1>
        <a:srgbClr val="322F31"/>
      </a:dk1>
      <a:lt1>
        <a:srgbClr val="FFFFFF"/>
      </a:lt1>
      <a:dk2>
        <a:srgbClr val="322F31"/>
      </a:dk2>
      <a:lt2>
        <a:srgbClr val="322F31"/>
      </a:lt2>
      <a:accent1>
        <a:srgbClr val="8071B4"/>
      </a:accent1>
      <a:accent2>
        <a:srgbClr val="8071B4"/>
      </a:accent2>
      <a:accent3>
        <a:srgbClr val="FFFFFF"/>
      </a:accent3>
      <a:accent4>
        <a:srgbClr val="292728"/>
      </a:accent4>
      <a:accent5>
        <a:srgbClr val="C0BBD6"/>
      </a:accent5>
      <a:accent6>
        <a:srgbClr val="7366A3"/>
      </a:accent6>
      <a:hlink>
        <a:srgbClr val="8071B4"/>
      </a:hlink>
      <a:folHlink>
        <a:srgbClr val="8071B4"/>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322F31"/>
        </a:dk1>
        <a:lt1>
          <a:srgbClr val="FFFFFF"/>
        </a:lt1>
        <a:dk2>
          <a:srgbClr val="322F31"/>
        </a:dk2>
        <a:lt2>
          <a:srgbClr val="322F31"/>
        </a:lt2>
        <a:accent1>
          <a:srgbClr val="8071B4"/>
        </a:accent1>
        <a:accent2>
          <a:srgbClr val="8071B4"/>
        </a:accent2>
        <a:accent3>
          <a:srgbClr val="FFFFFF"/>
        </a:accent3>
        <a:accent4>
          <a:srgbClr val="292728"/>
        </a:accent4>
        <a:accent5>
          <a:srgbClr val="C0BBD6"/>
        </a:accent5>
        <a:accent6>
          <a:srgbClr val="7366A3"/>
        </a:accent6>
        <a:hlink>
          <a:srgbClr val="8071B4"/>
        </a:hlink>
        <a:folHlink>
          <a:srgbClr val="8071B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5_Blank Presentation">
  <a:themeElements>
    <a:clrScheme name="Blank Presentation 13">
      <a:dk1>
        <a:srgbClr val="322F31"/>
      </a:dk1>
      <a:lt1>
        <a:srgbClr val="FFFFFF"/>
      </a:lt1>
      <a:dk2>
        <a:srgbClr val="322F31"/>
      </a:dk2>
      <a:lt2>
        <a:srgbClr val="322F31"/>
      </a:lt2>
      <a:accent1>
        <a:srgbClr val="8071B4"/>
      </a:accent1>
      <a:accent2>
        <a:srgbClr val="8071B4"/>
      </a:accent2>
      <a:accent3>
        <a:srgbClr val="FFFFFF"/>
      </a:accent3>
      <a:accent4>
        <a:srgbClr val="292728"/>
      </a:accent4>
      <a:accent5>
        <a:srgbClr val="C0BBD6"/>
      </a:accent5>
      <a:accent6>
        <a:srgbClr val="7366A3"/>
      </a:accent6>
      <a:hlink>
        <a:srgbClr val="8071B4"/>
      </a:hlink>
      <a:folHlink>
        <a:srgbClr val="8071B4"/>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322F31"/>
        </a:dk1>
        <a:lt1>
          <a:srgbClr val="FFFFFF"/>
        </a:lt1>
        <a:dk2>
          <a:srgbClr val="322F31"/>
        </a:dk2>
        <a:lt2>
          <a:srgbClr val="322F31"/>
        </a:lt2>
        <a:accent1>
          <a:srgbClr val="8071B4"/>
        </a:accent1>
        <a:accent2>
          <a:srgbClr val="8071B4"/>
        </a:accent2>
        <a:accent3>
          <a:srgbClr val="FFFFFF"/>
        </a:accent3>
        <a:accent4>
          <a:srgbClr val="292728"/>
        </a:accent4>
        <a:accent5>
          <a:srgbClr val="C0BBD6"/>
        </a:accent5>
        <a:accent6>
          <a:srgbClr val="7366A3"/>
        </a:accent6>
        <a:hlink>
          <a:srgbClr val="8071B4"/>
        </a:hlink>
        <a:folHlink>
          <a:srgbClr val="8071B4"/>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6_Blank Presentation">
  <a:themeElements>
    <a:clrScheme name="Blank Presentation 13">
      <a:dk1>
        <a:srgbClr val="322F31"/>
      </a:dk1>
      <a:lt1>
        <a:srgbClr val="FFFFFF"/>
      </a:lt1>
      <a:dk2>
        <a:srgbClr val="322F31"/>
      </a:dk2>
      <a:lt2>
        <a:srgbClr val="322F31"/>
      </a:lt2>
      <a:accent1>
        <a:srgbClr val="8071B4"/>
      </a:accent1>
      <a:accent2>
        <a:srgbClr val="8071B4"/>
      </a:accent2>
      <a:accent3>
        <a:srgbClr val="FFFFFF"/>
      </a:accent3>
      <a:accent4>
        <a:srgbClr val="292728"/>
      </a:accent4>
      <a:accent5>
        <a:srgbClr val="C0BBD6"/>
      </a:accent5>
      <a:accent6>
        <a:srgbClr val="7366A3"/>
      </a:accent6>
      <a:hlink>
        <a:srgbClr val="8071B4"/>
      </a:hlink>
      <a:folHlink>
        <a:srgbClr val="8071B4"/>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322F31"/>
        </a:dk1>
        <a:lt1>
          <a:srgbClr val="FFFFFF"/>
        </a:lt1>
        <a:dk2>
          <a:srgbClr val="322F31"/>
        </a:dk2>
        <a:lt2>
          <a:srgbClr val="322F31"/>
        </a:lt2>
        <a:accent1>
          <a:srgbClr val="8071B4"/>
        </a:accent1>
        <a:accent2>
          <a:srgbClr val="8071B4"/>
        </a:accent2>
        <a:accent3>
          <a:srgbClr val="FFFFFF"/>
        </a:accent3>
        <a:accent4>
          <a:srgbClr val="292728"/>
        </a:accent4>
        <a:accent5>
          <a:srgbClr val="C0BBD6"/>
        </a:accent5>
        <a:accent6>
          <a:srgbClr val="7366A3"/>
        </a:accent6>
        <a:hlink>
          <a:srgbClr val="8071B4"/>
        </a:hlink>
        <a:folHlink>
          <a:srgbClr val="8071B4"/>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7_Blank Presentation">
  <a:themeElements>
    <a:clrScheme name="Blank Presentation 13">
      <a:dk1>
        <a:srgbClr val="322F31"/>
      </a:dk1>
      <a:lt1>
        <a:srgbClr val="FFFFFF"/>
      </a:lt1>
      <a:dk2>
        <a:srgbClr val="322F31"/>
      </a:dk2>
      <a:lt2>
        <a:srgbClr val="322F31"/>
      </a:lt2>
      <a:accent1>
        <a:srgbClr val="8071B4"/>
      </a:accent1>
      <a:accent2>
        <a:srgbClr val="8071B4"/>
      </a:accent2>
      <a:accent3>
        <a:srgbClr val="FFFFFF"/>
      </a:accent3>
      <a:accent4>
        <a:srgbClr val="292728"/>
      </a:accent4>
      <a:accent5>
        <a:srgbClr val="C0BBD6"/>
      </a:accent5>
      <a:accent6>
        <a:srgbClr val="7366A3"/>
      </a:accent6>
      <a:hlink>
        <a:srgbClr val="8071B4"/>
      </a:hlink>
      <a:folHlink>
        <a:srgbClr val="8071B4"/>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322F31"/>
        </a:dk1>
        <a:lt1>
          <a:srgbClr val="FFFFFF"/>
        </a:lt1>
        <a:dk2>
          <a:srgbClr val="322F31"/>
        </a:dk2>
        <a:lt2>
          <a:srgbClr val="322F31"/>
        </a:lt2>
        <a:accent1>
          <a:srgbClr val="8071B4"/>
        </a:accent1>
        <a:accent2>
          <a:srgbClr val="8071B4"/>
        </a:accent2>
        <a:accent3>
          <a:srgbClr val="FFFFFF"/>
        </a:accent3>
        <a:accent4>
          <a:srgbClr val="292728"/>
        </a:accent4>
        <a:accent5>
          <a:srgbClr val="C0BBD6"/>
        </a:accent5>
        <a:accent6>
          <a:srgbClr val="7366A3"/>
        </a:accent6>
        <a:hlink>
          <a:srgbClr val="8071B4"/>
        </a:hlink>
        <a:folHlink>
          <a:srgbClr val="8071B4"/>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8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tx1"/>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OECD_TALK">
  <a:themeElements>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ECD_TALK">
      <a:majorFont>
        <a:latin typeface="Helvetica"/>
        <a:ea typeface="ＭＳ Ｐゴシック"/>
        <a:cs typeface=""/>
      </a:majorFont>
      <a:minorFont>
        <a:latin typeface="Comic Sans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25000">
            <a:ln>
              <a:noFill/>
            </a:ln>
            <a:solidFill>
              <a:srgbClr val="171760"/>
            </a:solidFill>
            <a:effectLst/>
            <a:latin typeface="Helvetic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25000">
            <a:ln>
              <a:noFill/>
            </a:ln>
            <a:solidFill>
              <a:srgbClr val="171760"/>
            </a:solidFill>
            <a:effectLst/>
            <a:latin typeface="Helvetica" charset="0"/>
            <a:ea typeface="ＭＳ Ｐゴシック" charset="0"/>
          </a:defRPr>
        </a:defPPr>
      </a:lstStyle>
    </a:lnDef>
  </a:objectDefaults>
  <a:extraClrSchemeLst>
    <a:extraClrScheme>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ECD_TAL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ECD_TAL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ECD_TAL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ECD_TAL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ECD_TAL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ECD_TAL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11915</TotalTime>
  <Words>2647</Words>
  <Application>Microsoft Office PowerPoint</Application>
  <PresentationFormat>On-screen Show (4:3)</PresentationFormat>
  <Paragraphs>586</Paragraphs>
  <Slides>58</Slides>
  <Notes>15</Notes>
  <HiddenSlides>0</HiddenSlides>
  <MMClips>0</MMClips>
  <ScaleCrop>false</ScaleCrop>
  <HeadingPairs>
    <vt:vector size="6" baseType="variant">
      <vt:variant>
        <vt:lpstr>Theme</vt:lpstr>
      </vt:variant>
      <vt:variant>
        <vt:i4>29</vt:i4>
      </vt:variant>
      <vt:variant>
        <vt:lpstr>Embedded OLE Servers</vt:lpstr>
      </vt:variant>
      <vt:variant>
        <vt:i4>4</vt:i4>
      </vt:variant>
      <vt:variant>
        <vt:lpstr>Slide Titles</vt:lpstr>
      </vt:variant>
      <vt:variant>
        <vt:i4>58</vt:i4>
      </vt:variant>
    </vt:vector>
  </HeadingPairs>
  <TitlesOfParts>
    <vt:vector size="91" baseType="lpstr">
      <vt:lpstr>Office Theme</vt:lpstr>
      <vt:lpstr>1_Default Design</vt:lpstr>
      <vt:lpstr>2_Default Design</vt:lpstr>
      <vt:lpstr>Blank Presentation</vt:lpstr>
      <vt:lpstr>1_Blank Presentation</vt:lpstr>
      <vt:lpstr>3_Default Design</vt:lpstr>
      <vt:lpstr>1_Office Theme</vt:lpstr>
      <vt:lpstr>2_Office Theme</vt:lpstr>
      <vt:lpstr>3_Office Theme</vt:lpstr>
      <vt:lpstr>4_Office Theme</vt:lpstr>
      <vt:lpstr>6_Office Theme</vt:lpstr>
      <vt:lpstr>6_Default Design</vt:lpstr>
      <vt:lpstr>7_Office Theme</vt:lpstr>
      <vt:lpstr>2_Blank Presentation</vt:lpstr>
      <vt:lpstr>4_Blank Presentation</vt:lpstr>
      <vt:lpstr>7_Default Design</vt:lpstr>
      <vt:lpstr>9_Office Theme</vt:lpstr>
      <vt:lpstr>10_Office Theme</vt:lpstr>
      <vt:lpstr>3_Blank Presentation</vt:lpstr>
      <vt:lpstr>5_Blank Presentation</vt:lpstr>
      <vt:lpstr>6_Blank Presentation</vt:lpstr>
      <vt:lpstr>7_Blank Presentation</vt:lpstr>
      <vt:lpstr>8_Office Theme</vt:lpstr>
      <vt:lpstr>11_Office Theme</vt:lpstr>
      <vt:lpstr>5_Default Design</vt:lpstr>
      <vt:lpstr>12_Office Theme</vt:lpstr>
      <vt:lpstr>8_Default Design</vt:lpstr>
      <vt:lpstr>OECD_TALK</vt:lpstr>
      <vt:lpstr>Default Design</vt:lpstr>
      <vt:lpstr>Equation</vt:lpstr>
      <vt:lpstr>Chart</vt:lpstr>
      <vt:lpstr>MathType 6.0 Equation</vt:lpstr>
      <vt:lpstr>Origin Graph</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Hyper-K (~20xS-K)  Total (fiducial) vol. ~0.99(0.56) Mton H2O</vt:lpstr>
      <vt:lpstr>Slide 16</vt:lpstr>
      <vt:lpstr>Slide 17</vt:lpstr>
      <vt:lpstr>Slide 18</vt:lpstr>
      <vt:lpstr>First CNGS neutrino interaction in ICARUS T600</vt:lpstr>
      <vt:lpstr>Advantages of LAr TPCs</vt:lpstr>
      <vt:lpstr>Signal Formation:  Induced Signals from a Track Segment</vt:lpstr>
      <vt:lpstr>Potential Distribution Near the Wires</vt:lpstr>
      <vt:lpstr>Slide 23</vt:lpstr>
      <vt:lpstr>LAr40 Conceptual Design at 800L</vt:lpstr>
      <vt:lpstr>Slide 25</vt:lpstr>
      <vt:lpstr>Slide 26</vt:lpstr>
      <vt:lpstr>Slide 27</vt:lpstr>
      <vt:lpstr> Readout Electronics Outline for very large TPCs</vt:lpstr>
      <vt:lpstr>Slide 29</vt:lpstr>
      <vt:lpstr>CMOS static characteristics vs T </vt:lpstr>
      <vt:lpstr>Slide 31</vt:lpstr>
      <vt:lpstr>Slide 32</vt:lpstr>
      <vt:lpstr>Impact Ionization and CMOS Lifetime</vt:lpstr>
      <vt:lpstr>Slide 34</vt:lpstr>
      <vt:lpstr>Slide 35</vt:lpstr>
      <vt:lpstr>Designing CMOS for low power = long lifetime</vt:lpstr>
      <vt:lpstr>Slide 37</vt:lpstr>
      <vt:lpstr>Slide 38</vt:lpstr>
      <vt:lpstr>Slide 39</vt:lpstr>
      <vt:lpstr>Slide 40</vt:lpstr>
      <vt:lpstr>Slide 41</vt:lpstr>
      <vt:lpstr>Slide 42</vt:lpstr>
      <vt:lpstr>Noise vs T in CMOS:   Existing ASIC, 0.25 µm  (not designed for Lar)</vt:lpstr>
      <vt:lpstr>Slide 44</vt:lpstr>
      <vt:lpstr>Slide 45</vt:lpstr>
      <vt:lpstr>Analog  ASIC:        gain and waveform uniformity</vt:lpstr>
      <vt:lpstr>Slide 47</vt:lpstr>
      <vt:lpstr>Slide 48</vt:lpstr>
      <vt:lpstr>Slide 49</vt:lpstr>
      <vt:lpstr>Backup slides</vt:lpstr>
      <vt:lpstr>Slide 51</vt:lpstr>
      <vt:lpstr>Track Waveforms on the Wires</vt:lpstr>
      <vt:lpstr>Signals in LAr TPC</vt:lpstr>
      <vt:lpstr>Reliability of Cold Electronics (1) wrt thermal contraction-expansion   PCB and Cold Electronics in ATLAS:</vt:lpstr>
      <vt:lpstr>Reliability of Cold Electronics (2) Cryogenic front-end based on JFETs –NA48-NA62</vt:lpstr>
      <vt:lpstr>Slide 56</vt:lpstr>
      <vt:lpstr>Slide 57</vt:lpstr>
      <vt:lpstr>Slide 58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Veljko Radeka</dc:creator>
  <cp:lastModifiedBy>Veljko Radeka</cp:lastModifiedBy>
  <cp:revision>697</cp:revision>
  <dcterms:created xsi:type="dcterms:W3CDTF">2011-08-01T15:43:20Z</dcterms:created>
  <dcterms:modified xsi:type="dcterms:W3CDTF">2011-09-26T16:52:37Z</dcterms:modified>
</cp:coreProperties>
</file>