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87"/>
  </p:notesMasterIdLst>
  <p:handoutMasterIdLst>
    <p:handoutMasterId r:id="rId88"/>
  </p:handoutMasterIdLst>
  <p:sldIdLst>
    <p:sldId id="1158" r:id="rId2"/>
    <p:sldId id="1382" r:id="rId3"/>
    <p:sldId id="1466" r:id="rId4"/>
    <p:sldId id="1421" r:id="rId5"/>
    <p:sldId id="1422" r:id="rId6"/>
    <p:sldId id="1354" r:id="rId7"/>
    <p:sldId id="1366" r:id="rId8"/>
    <p:sldId id="1343" r:id="rId9"/>
    <p:sldId id="1346" r:id="rId10"/>
    <p:sldId id="1350" r:id="rId11"/>
    <p:sldId id="1344" r:id="rId12"/>
    <p:sldId id="1345" r:id="rId13"/>
    <p:sldId id="1347" r:id="rId14"/>
    <p:sldId id="1424" r:id="rId15"/>
    <p:sldId id="1425" r:id="rId16"/>
    <p:sldId id="1444" r:id="rId17"/>
    <p:sldId id="1467" r:id="rId18"/>
    <p:sldId id="1259" r:id="rId19"/>
    <p:sldId id="1260" r:id="rId20"/>
    <p:sldId id="349" r:id="rId21"/>
    <p:sldId id="1117" r:id="rId22"/>
    <p:sldId id="1179" r:id="rId23"/>
    <p:sldId id="1386" r:id="rId24"/>
    <p:sldId id="1160" r:id="rId25"/>
    <p:sldId id="1165" r:id="rId26"/>
    <p:sldId id="1164" r:id="rId27"/>
    <p:sldId id="1163" r:id="rId28"/>
    <p:sldId id="1166" r:id="rId29"/>
    <p:sldId id="1167" r:id="rId30"/>
    <p:sldId id="1168" r:id="rId31"/>
    <p:sldId id="1169" r:id="rId32"/>
    <p:sldId id="1170" r:id="rId33"/>
    <p:sldId id="1172" r:id="rId34"/>
    <p:sldId id="1171" r:id="rId35"/>
    <p:sldId id="1178" r:id="rId36"/>
    <p:sldId id="1472" r:id="rId37"/>
    <p:sldId id="1428" r:id="rId38"/>
    <p:sldId id="1440" r:id="rId39"/>
    <p:sldId id="1456" r:id="rId40"/>
    <p:sldId id="413" r:id="rId41"/>
    <p:sldId id="420" r:id="rId42"/>
    <p:sldId id="1468" r:id="rId43"/>
    <p:sldId id="1378" r:id="rId44"/>
    <p:sldId id="1429" r:id="rId45"/>
    <p:sldId id="1430" r:id="rId46"/>
    <p:sldId id="1450" r:id="rId47"/>
    <p:sldId id="1431" r:id="rId48"/>
    <p:sldId id="1465" r:id="rId49"/>
    <p:sldId id="1442" r:id="rId50"/>
    <p:sldId id="1433" r:id="rId51"/>
    <p:sldId id="370" r:id="rId52"/>
    <p:sldId id="1434" r:id="rId53"/>
    <p:sldId id="1432" r:id="rId54"/>
    <p:sldId id="1264" r:id="rId55"/>
    <p:sldId id="1462" r:id="rId56"/>
    <p:sldId id="1463" r:id="rId57"/>
    <p:sldId id="1464" r:id="rId58"/>
    <p:sldId id="1437" r:id="rId59"/>
    <p:sldId id="1455" r:id="rId60"/>
    <p:sldId id="1435" r:id="rId61"/>
    <p:sldId id="1438" r:id="rId62"/>
    <p:sldId id="1469" r:id="rId63"/>
    <p:sldId id="358" r:id="rId64"/>
    <p:sldId id="359" r:id="rId65"/>
    <p:sldId id="259" r:id="rId66"/>
    <p:sldId id="364" r:id="rId67"/>
    <p:sldId id="1460" r:id="rId68"/>
    <p:sldId id="257" r:id="rId69"/>
    <p:sldId id="1459" r:id="rId70"/>
    <p:sldId id="1470" r:id="rId71"/>
    <p:sldId id="1445" r:id="rId72"/>
    <p:sldId id="1446" r:id="rId73"/>
    <p:sldId id="1447" r:id="rId74"/>
    <p:sldId id="1448" r:id="rId75"/>
    <p:sldId id="1449" r:id="rId76"/>
    <p:sldId id="1420" r:id="rId77"/>
    <p:sldId id="1471" r:id="rId78"/>
    <p:sldId id="1423" r:id="rId79"/>
    <p:sldId id="1441" r:id="rId80"/>
    <p:sldId id="1452" r:id="rId81"/>
    <p:sldId id="414" r:id="rId82"/>
    <p:sldId id="416" r:id="rId83"/>
    <p:sldId id="421" r:id="rId84"/>
    <p:sldId id="422" r:id="rId85"/>
    <p:sldId id="423" r:id="rId86"/>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1158"/>
            <p14:sldId id="1382"/>
            <p14:sldId id="1466"/>
            <p14:sldId id="1421"/>
            <p14:sldId id="1422"/>
            <p14:sldId id="1354"/>
            <p14:sldId id="1366"/>
            <p14:sldId id="1343"/>
            <p14:sldId id="1346"/>
            <p14:sldId id="1350"/>
            <p14:sldId id="1344"/>
            <p14:sldId id="1345"/>
            <p14:sldId id="1347"/>
            <p14:sldId id="1424"/>
            <p14:sldId id="1425"/>
            <p14:sldId id="1444"/>
            <p14:sldId id="1467"/>
            <p14:sldId id="1259"/>
            <p14:sldId id="1260"/>
            <p14:sldId id="349"/>
            <p14:sldId id="1117"/>
            <p14:sldId id="1179"/>
            <p14:sldId id="1386"/>
            <p14:sldId id="1160"/>
            <p14:sldId id="1165"/>
            <p14:sldId id="1164"/>
            <p14:sldId id="1163"/>
            <p14:sldId id="1166"/>
            <p14:sldId id="1167"/>
            <p14:sldId id="1168"/>
            <p14:sldId id="1169"/>
            <p14:sldId id="1170"/>
            <p14:sldId id="1172"/>
            <p14:sldId id="1171"/>
            <p14:sldId id="1178"/>
            <p14:sldId id="1472"/>
            <p14:sldId id="1428"/>
            <p14:sldId id="1440"/>
            <p14:sldId id="1456"/>
            <p14:sldId id="413"/>
            <p14:sldId id="420"/>
            <p14:sldId id="1468"/>
            <p14:sldId id="1378"/>
            <p14:sldId id="1429"/>
            <p14:sldId id="1430"/>
            <p14:sldId id="1450"/>
            <p14:sldId id="1431"/>
            <p14:sldId id="1465"/>
            <p14:sldId id="1442"/>
            <p14:sldId id="1433"/>
            <p14:sldId id="370"/>
            <p14:sldId id="1434"/>
            <p14:sldId id="1432"/>
            <p14:sldId id="1264"/>
            <p14:sldId id="1462"/>
            <p14:sldId id="1463"/>
            <p14:sldId id="1464"/>
            <p14:sldId id="1437"/>
            <p14:sldId id="1455"/>
            <p14:sldId id="1435"/>
            <p14:sldId id="1438"/>
            <p14:sldId id="1469"/>
            <p14:sldId id="358"/>
            <p14:sldId id="359"/>
            <p14:sldId id="259"/>
            <p14:sldId id="364"/>
            <p14:sldId id="1460"/>
            <p14:sldId id="257"/>
            <p14:sldId id="1459"/>
            <p14:sldId id="1470"/>
            <p14:sldId id="1445"/>
            <p14:sldId id="1446"/>
            <p14:sldId id="1447"/>
            <p14:sldId id="1448"/>
            <p14:sldId id="1449"/>
            <p14:sldId id="1420"/>
            <p14:sldId id="1471"/>
            <p14:sldId id="1423"/>
            <p14:sldId id="1441"/>
            <p14:sldId id="1452"/>
            <p14:sldId id="414"/>
            <p14:sldId id="416"/>
            <p14:sldId id="421"/>
            <p14:sldId id="422"/>
            <p14:sldId id="423"/>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0100"/>
    <a:srgbClr val="FFFFFF"/>
    <a:srgbClr val="92D051"/>
    <a:srgbClr val="B7D4A1"/>
    <a:srgbClr val="045E07"/>
    <a:srgbClr val="BCBDBE"/>
    <a:srgbClr val="33A698"/>
    <a:srgbClr val="FE0000"/>
    <a:srgbClr val="808080"/>
    <a:srgbClr val="EB270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89"/>
    <p:restoredTop sz="96186" autoAdjust="0"/>
  </p:normalViewPr>
  <p:slideViewPr>
    <p:cSldViewPr snapToObjects="1">
      <p:cViewPr>
        <p:scale>
          <a:sx n="97" d="100"/>
          <a:sy n="97" d="100"/>
        </p:scale>
        <p:origin x="1152" y="664"/>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outlineViewPr>
    <p:cViewPr>
      <p:scale>
        <a:sx n="33" d="100"/>
        <a:sy n="33" d="100"/>
      </p:scale>
      <p:origin x="0" y="-49832"/>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handoutMaster" Target="handoutMasters/handout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notesMaster" Target="notesMasters/notesMaster1.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3A033F-B211-4A4E-B57A-7D17E8978F86}" type="doc">
      <dgm:prSet loTypeId="urn:microsoft.com/office/officeart/2005/8/layout/venn1" loCatId="" qsTypeId="urn:microsoft.com/office/officeart/2005/8/quickstyle/simple1" qsCatId="simple" csTypeId="urn:microsoft.com/office/officeart/2005/8/colors/accent1_2" csCatId="accent1" phldr="1"/>
      <dgm:spPr/>
    </dgm:pt>
    <dgm:pt modelId="{57ACCE59-3465-8C43-B340-2EA488D3E06B}">
      <dgm:prSet phldrT="[Text]"/>
      <dgm:spPr>
        <a:solidFill>
          <a:schemeClr val="accent2">
            <a:alpha val="50000"/>
          </a:schemeClr>
        </a:solidFill>
      </dgm:spPr>
      <dgm:t>
        <a:bodyPr/>
        <a:lstStyle/>
        <a:p>
          <a:r>
            <a:rPr lang="en-US" dirty="0"/>
            <a:t>Design</a:t>
          </a:r>
        </a:p>
      </dgm:t>
    </dgm:pt>
    <dgm:pt modelId="{07673CA3-BE0D-5C41-8B63-1A4A50046086}" type="parTrans" cxnId="{3DAC3163-42D0-4148-A92D-03CD66B7593B}">
      <dgm:prSet/>
      <dgm:spPr/>
      <dgm:t>
        <a:bodyPr/>
        <a:lstStyle/>
        <a:p>
          <a:endParaRPr lang="en-US"/>
        </a:p>
      </dgm:t>
    </dgm:pt>
    <dgm:pt modelId="{9AE94710-64B3-3F47-8AAC-DD9D398C39E2}" type="sibTrans" cxnId="{3DAC3163-42D0-4148-A92D-03CD66B7593B}">
      <dgm:prSet/>
      <dgm:spPr/>
      <dgm:t>
        <a:bodyPr/>
        <a:lstStyle/>
        <a:p>
          <a:endParaRPr lang="en-US"/>
        </a:p>
      </dgm:t>
    </dgm:pt>
    <dgm:pt modelId="{8ED9702D-5F2D-F241-9A9F-74EB43ECAC54}">
      <dgm:prSet phldrT="[Text]"/>
      <dgm:spPr>
        <a:solidFill>
          <a:srgbClr val="0070C0">
            <a:alpha val="50000"/>
          </a:srgbClr>
        </a:solidFill>
      </dgm:spPr>
      <dgm:t>
        <a:bodyPr/>
        <a:lstStyle/>
        <a:p>
          <a:r>
            <a:rPr lang="en-US" dirty="0"/>
            <a:t>Materials</a:t>
          </a:r>
        </a:p>
      </dgm:t>
    </dgm:pt>
    <dgm:pt modelId="{ABCBA6B1-9C62-F647-98A8-27F8145FAB52}" type="parTrans" cxnId="{D158AF09-79F6-C74E-9B50-1EF2B45FA968}">
      <dgm:prSet/>
      <dgm:spPr/>
      <dgm:t>
        <a:bodyPr/>
        <a:lstStyle/>
        <a:p>
          <a:endParaRPr lang="en-US"/>
        </a:p>
      </dgm:t>
    </dgm:pt>
    <dgm:pt modelId="{33E8A0FE-C5B2-9641-B98F-470474908F08}" type="sibTrans" cxnId="{D158AF09-79F6-C74E-9B50-1EF2B45FA968}">
      <dgm:prSet/>
      <dgm:spPr/>
      <dgm:t>
        <a:bodyPr/>
        <a:lstStyle/>
        <a:p>
          <a:endParaRPr lang="en-US"/>
        </a:p>
      </dgm:t>
    </dgm:pt>
    <dgm:pt modelId="{C771CBB6-FDA8-4B4F-9505-2AB1152037B9}">
      <dgm:prSet phldrT="[Text]"/>
      <dgm:spPr>
        <a:solidFill>
          <a:srgbClr val="7DA569">
            <a:alpha val="50000"/>
          </a:srgbClr>
        </a:solidFill>
      </dgm:spPr>
      <dgm:t>
        <a:bodyPr/>
        <a:lstStyle/>
        <a:p>
          <a:r>
            <a:rPr lang="en-US" dirty="0"/>
            <a:t>Processes</a:t>
          </a:r>
        </a:p>
      </dgm:t>
    </dgm:pt>
    <dgm:pt modelId="{05BD51F7-1DC9-2843-97DC-DF889A26086C}" type="parTrans" cxnId="{2CC2A2D0-6594-0D4A-92E8-3BB4154F233B}">
      <dgm:prSet/>
      <dgm:spPr/>
      <dgm:t>
        <a:bodyPr/>
        <a:lstStyle/>
        <a:p>
          <a:endParaRPr lang="en-US"/>
        </a:p>
      </dgm:t>
    </dgm:pt>
    <dgm:pt modelId="{F1591AB6-6F7D-B74A-9492-DFE2CF83B40E}" type="sibTrans" cxnId="{2CC2A2D0-6594-0D4A-92E8-3BB4154F233B}">
      <dgm:prSet/>
      <dgm:spPr/>
      <dgm:t>
        <a:bodyPr/>
        <a:lstStyle/>
        <a:p>
          <a:endParaRPr lang="en-US"/>
        </a:p>
      </dgm:t>
    </dgm:pt>
    <dgm:pt modelId="{20FE5ACF-19FE-C54D-95FD-8A894AC070DA}" type="pres">
      <dgm:prSet presAssocID="{8B3A033F-B211-4A4E-B57A-7D17E8978F86}" presName="compositeShape" presStyleCnt="0">
        <dgm:presLayoutVars>
          <dgm:chMax val="7"/>
          <dgm:dir/>
          <dgm:resizeHandles val="exact"/>
        </dgm:presLayoutVars>
      </dgm:prSet>
      <dgm:spPr/>
    </dgm:pt>
    <dgm:pt modelId="{16BC4B38-A80E-B542-A995-DEF48E5D4633}" type="pres">
      <dgm:prSet presAssocID="{57ACCE59-3465-8C43-B340-2EA488D3E06B}" presName="circ1" presStyleLbl="vennNode1" presStyleIdx="0" presStyleCnt="3"/>
      <dgm:spPr/>
    </dgm:pt>
    <dgm:pt modelId="{28F96EA4-9A46-6E44-96E5-5C32E59BEEF5}" type="pres">
      <dgm:prSet presAssocID="{57ACCE59-3465-8C43-B340-2EA488D3E06B}" presName="circ1Tx" presStyleLbl="revTx" presStyleIdx="0" presStyleCnt="0">
        <dgm:presLayoutVars>
          <dgm:chMax val="0"/>
          <dgm:chPref val="0"/>
          <dgm:bulletEnabled val="1"/>
        </dgm:presLayoutVars>
      </dgm:prSet>
      <dgm:spPr/>
    </dgm:pt>
    <dgm:pt modelId="{089C1589-AEAF-CE4D-971F-09193C236EF5}" type="pres">
      <dgm:prSet presAssocID="{8ED9702D-5F2D-F241-9A9F-74EB43ECAC54}" presName="circ2" presStyleLbl="vennNode1" presStyleIdx="1" presStyleCnt="3"/>
      <dgm:spPr/>
    </dgm:pt>
    <dgm:pt modelId="{E912CFBD-3048-D541-B41D-69F36256A1E9}" type="pres">
      <dgm:prSet presAssocID="{8ED9702D-5F2D-F241-9A9F-74EB43ECAC54}" presName="circ2Tx" presStyleLbl="revTx" presStyleIdx="0" presStyleCnt="0">
        <dgm:presLayoutVars>
          <dgm:chMax val="0"/>
          <dgm:chPref val="0"/>
          <dgm:bulletEnabled val="1"/>
        </dgm:presLayoutVars>
      </dgm:prSet>
      <dgm:spPr/>
    </dgm:pt>
    <dgm:pt modelId="{74EB4734-C4DC-9841-B061-DFC693295DA3}" type="pres">
      <dgm:prSet presAssocID="{C771CBB6-FDA8-4B4F-9505-2AB1152037B9}" presName="circ3" presStyleLbl="vennNode1" presStyleIdx="2" presStyleCnt="3"/>
      <dgm:spPr/>
    </dgm:pt>
    <dgm:pt modelId="{4666438E-3C87-414C-892F-5C29D61D8D5A}" type="pres">
      <dgm:prSet presAssocID="{C771CBB6-FDA8-4B4F-9505-2AB1152037B9}" presName="circ3Tx" presStyleLbl="revTx" presStyleIdx="0" presStyleCnt="0">
        <dgm:presLayoutVars>
          <dgm:chMax val="0"/>
          <dgm:chPref val="0"/>
          <dgm:bulletEnabled val="1"/>
        </dgm:presLayoutVars>
      </dgm:prSet>
      <dgm:spPr/>
    </dgm:pt>
  </dgm:ptLst>
  <dgm:cxnLst>
    <dgm:cxn modelId="{D158AF09-79F6-C74E-9B50-1EF2B45FA968}" srcId="{8B3A033F-B211-4A4E-B57A-7D17E8978F86}" destId="{8ED9702D-5F2D-F241-9A9F-74EB43ECAC54}" srcOrd="1" destOrd="0" parTransId="{ABCBA6B1-9C62-F647-98A8-27F8145FAB52}" sibTransId="{33E8A0FE-C5B2-9641-B98F-470474908F08}"/>
    <dgm:cxn modelId="{108A292F-8CF2-DE44-BD70-2F907033DE37}" type="presOf" srcId="{C771CBB6-FDA8-4B4F-9505-2AB1152037B9}" destId="{4666438E-3C87-414C-892F-5C29D61D8D5A}" srcOrd="1" destOrd="0" presId="urn:microsoft.com/office/officeart/2005/8/layout/venn1"/>
    <dgm:cxn modelId="{6C555F4E-4EEE-2147-B621-DB73991CE6BB}" type="presOf" srcId="{C771CBB6-FDA8-4B4F-9505-2AB1152037B9}" destId="{74EB4734-C4DC-9841-B061-DFC693295DA3}" srcOrd="0" destOrd="0" presId="urn:microsoft.com/office/officeart/2005/8/layout/venn1"/>
    <dgm:cxn modelId="{77BF1450-D2FD-004F-89C7-7976AE871334}" type="presOf" srcId="{8B3A033F-B211-4A4E-B57A-7D17E8978F86}" destId="{20FE5ACF-19FE-C54D-95FD-8A894AC070DA}" srcOrd="0" destOrd="0" presId="urn:microsoft.com/office/officeart/2005/8/layout/venn1"/>
    <dgm:cxn modelId="{3DAC3163-42D0-4148-A92D-03CD66B7593B}" srcId="{8B3A033F-B211-4A4E-B57A-7D17E8978F86}" destId="{57ACCE59-3465-8C43-B340-2EA488D3E06B}" srcOrd="0" destOrd="0" parTransId="{07673CA3-BE0D-5C41-8B63-1A4A50046086}" sibTransId="{9AE94710-64B3-3F47-8AAC-DD9D398C39E2}"/>
    <dgm:cxn modelId="{CB0FDF82-E237-8F4D-85F1-5BA206637E4A}" type="presOf" srcId="{57ACCE59-3465-8C43-B340-2EA488D3E06B}" destId="{28F96EA4-9A46-6E44-96E5-5C32E59BEEF5}" srcOrd="1" destOrd="0" presId="urn:microsoft.com/office/officeart/2005/8/layout/venn1"/>
    <dgm:cxn modelId="{71AF3588-81A4-4845-A426-AA180E4D06DE}" type="presOf" srcId="{8ED9702D-5F2D-F241-9A9F-74EB43ECAC54}" destId="{E912CFBD-3048-D541-B41D-69F36256A1E9}" srcOrd="1" destOrd="0" presId="urn:microsoft.com/office/officeart/2005/8/layout/venn1"/>
    <dgm:cxn modelId="{79B54A95-0F76-994C-9793-090B5F27522F}" type="presOf" srcId="{8ED9702D-5F2D-F241-9A9F-74EB43ECAC54}" destId="{089C1589-AEAF-CE4D-971F-09193C236EF5}" srcOrd="0" destOrd="0" presId="urn:microsoft.com/office/officeart/2005/8/layout/venn1"/>
    <dgm:cxn modelId="{2CC2A2D0-6594-0D4A-92E8-3BB4154F233B}" srcId="{8B3A033F-B211-4A4E-B57A-7D17E8978F86}" destId="{C771CBB6-FDA8-4B4F-9505-2AB1152037B9}" srcOrd="2" destOrd="0" parTransId="{05BD51F7-1DC9-2843-97DC-DF889A26086C}" sibTransId="{F1591AB6-6F7D-B74A-9492-DFE2CF83B40E}"/>
    <dgm:cxn modelId="{B5A8F3E0-524A-C14A-8844-66CEE90EAE8E}" type="presOf" srcId="{57ACCE59-3465-8C43-B340-2EA488D3E06B}" destId="{16BC4B38-A80E-B542-A995-DEF48E5D4633}" srcOrd="0" destOrd="0" presId="urn:microsoft.com/office/officeart/2005/8/layout/venn1"/>
    <dgm:cxn modelId="{731C98BF-0D95-4A4A-B318-E76F66546614}" type="presParOf" srcId="{20FE5ACF-19FE-C54D-95FD-8A894AC070DA}" destId="{16BC4B38-A80E-B542-A995-DEF48E5D4633}" srcOrd="0" destOrd="0" presId="urn:microsoft.com/office/officeart/2005/8/layout/venn1"/>
    <dgm:cxn modelId="{929FBEEF-8A63-0349-B0EB-1CF1FCAFBA4E}" type="presParOf" srcId="{20FE5ACF-19FE-C54D-95FD-8A894AC070DA}" destId="{28F96EA4-9A46-6E44-96E5-5C32E59BEEF5}" srcOrd="1" destOrd="0" presId="urn:microsoft.com/office/officeart/2005/8/layout/venn1"/>
    <dgm:cxn modelId="{B11E9264-ECA6-784D-A5D9-431FFF3F335F}" type="presParOf" srcId="{20FE5ACF-19FE-C54D-95FD-8A894AC070DA}" destId="{089C1589-AEAF-CE4D-971F-09193C236EF5}" srcOrd="2" destOrd="0" presId="urn:microsoft.com/office/officeart/2005/8/layout/venn1"/>
    <dgm:cxn modelId="{AD278244-1530-E64F-8E64-F1C6FBE9E1AB}" type="presParOf" srcId="{20FE5ACF-19FE-C54D-95FD-8A894AC070DA}" destId="{E912CFBD-3048-D541-B41D-69F36256A1E9}" srcOrd="3" destOrd="0" presId="urn:microsoft.com/office/officeart/2005/8/layout/venn1"/>
    <dgm:cxn modelId="{D332D391-04BB-6B44-A52F-CFCC1B4546B8}" type="presParOf" srcId="{20FE5ACF-19FE-C54D-95FD-8A894AC070DA}" destId="{74EB4734-C4DC-9841-B061-DFC693295DA3}" srcOrd="4" destOrd="0" presId="urn:microsoft.com/office/officeart/2005/8/layout/venn1"/>
    <dgm:cxn modelId="{8F4A5966-FE5B-FE42-AA63-51102ECFC4F4}" type="presParOf" srcId="{20FE5ACF-19FE-C54D-95FD-8A894AC070DA}" destId="{4666438E-3C87-414C-892F-5C29D61D8D5A}" srcOrd="5" destOrd="0" presId="urn:microsoft.com/office/officeart/2005/8/layout/ven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BC4B38-A80E-B542-A995-DEF48E5D4633}">
      <dsp:nvSpPr>
        <dsp:cNvPr id="0" name=""/>
        <dsp:cNvSpPr/>
      </dsp:nvSpPr>
      <dsp:spPr>
        <a:xfrm>
          <a:off x="1165055" y="29075"/>
          <a:ext cx="1395638" cy="1395638"/>
        </a:xfrm>
        <a:prstGeom prst="ellipse">
          <a:avLst/>
        </a:prstGeom>
        <a:solidFill>
          <a:schemeClr val="accent2">
            <a:alpha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Design</a:t>
          </a:r>
        </a:p>
      </dsp:txBody>
      <dsp:txXfrm>
        <a:off x="1351140" y="273312"/>
        <a:ext cx="1023468" cy="628037"/>
      </dsp:txXfrm>
    </dsp:sp>
    <dsp:sp modelId="{089C1589-AEAF-CE4D-971F-09193C236EF5}">
      <dsp:nvSpPr>
        <dsp:cNvPr id="0" name=""/>
        <dsp:cNvSpPr/>
      </dsp:nvSpPr>
      <dsp:spPr>
        <a:xfrm>
          <a:off x="1668648" y="901349"/>
          <a:ext cx="1395638" cy="1395638"/>
        </a:xfrm>
        <a:prstGeom prst="ellipse">
          <a:avLst/>
        </a:prstGeom>
        <a:solidFill>
          <a:srgbClr val="0070C0">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Materials</a:t>
          </a:r>
        </a:p>
      </dsp:txBody>
      <dsp:txXfrm>
        <a:off x="2095480" y="1261889"/>
        <a:ext cx="837383" cy="767601"/>
      </dsp:txXfrm>
    </dsp:sp>
    <dsp:sp modelId="{74EB4734-C4DC-9841-B061-DFC693295DA3}">
      <dsp:nvSpPr>
        <dsp:cNvPr id="0" name=""/>
        <dsp:cNvSpPr/>
      </dsp:nvSpPr>
      <dsp:spPr>
        <a:xfrm>
          <a:off x="661462" y="901349"/>
          <a:ext cx="1395638" cy="1395638"/>
        </a:xfrm>
        <a:prstGeom prst="ellipse">
          <a:avLst/>
        </a:prstGeom>
        <a:solidFill>
          <a:srgbClr val="7DA569">
            <a:alpha val="50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Processes</a:t>
          </a:r>
        </a:p>
      </dsp:txBody>
      <dsp:txXfrm>
        <a:off x="792885" y="1261889"/>
        <a:ext cx="837383" cy="76760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600" dirty="0"/>
              <a:t>Implications of the national effort:</a:t>
            </a:r>
          </a:p>
          <a:p>
            <a:pPr lvl="1"/>
            <a:r>
              <a:rPr lang="en-US" sz="1200" b="0" i="0" u="none" strike="noStrike" dirty="0">
                <a:solidFill>
                  <a:srgbClr val="000000"/>
                </a:solidFill>
                <a:effectLst/>
                <a:latin typeface="Helvetica" pitchFamily="2" charset="0"/>
              </a:rPr>
              <a:t>Only in a national effort can multiple institutes as well as national funding agencies be persuaded to set aside funds – most of these resources would be lost otherwise.</a:t>
            </a:r>
          </a:p>
          <a:p>
            <a:pPr lvl="1"/>
            <a:r>
              <a:rPr lang="en-US" sz="1200" dirty="0">
                <a:solidFill>
                  <a:srgbClr val="000000"/>
                </a:solidFill>
                <a:latin typeface="Helvetica" pitchFamily="2" charset="0"/>
              </a:rPr>
              <a:t>Projects with academic experts can be hard to set up when complementary funding is required. In CHART, the complementary funds are pre-allocated.</a:t>
            </a:r>
          </a:p>
          <a:p>
            <a:pPr lvl="1"/>
            <a:r>
              <a:rPr lang="en-US" sz="1200" dirty="0">
                <a:solidFill>
                  <a:srgbClr val="000000"/>
                </a:solidFill>
                <a:latin typeface="Helvetica" pitchFamily="2" charset="0"/>
              </a:rPr>
              <a:t>Geographic vicinity eases collaboration, but the </a:t>
            </a:r>
            <a:r>
              <a:rPr lang="en-CH" sz="1200" dirty="0">
                <a:solidFill>
                  <a:srgbClr val="000000"/>
                </a:solidFill>
                <a:latin typeface="Helvetica" pitchFamily="2" charset="0"/>
              </a:rPr>
              <a:t>national character does not preclude (at all) international collaboration, as many of the following slides will illustrate.</a:t>
            </a:r>
          </a:p>
          <a:p>
            <a:pPr lvl="1"/>
            <a:r>
              <a:rPr lang="en-CH" sz="1200" dirty="0">
                <a:solidFill>
                  <a:srgbClr val="000000"/>
                </a:solidFill>
                <a:latin typeface="Helvetica" pitchFamily="2" charset="0"/>
              </a:rPr>
              <a:t>Multiple lines of funding come with multiple lines of accountability and reporting (local instititue, CHART Council and SERI, HFM Programme).</a:t>
            </a:r>
            <a:endParaRPr lang="en-CH" sz="1600"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5</a:t>
            </a:fld>
            <a:endParaRPr lang="de-DE" dirty="0"/>
          </a:p>
        </p:txBody>
      </p:sp>
    </p:spTree>
    <p:extLst>
      <p:ext uri="{BB962C8B-B14F-4D97-AF65-F5344CB8AC3E}">
        <p14:creationId xmlns:p14="http://schemas.microsoft.com/office/powerpoint/2010/main" val="1881125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6</a:t>
            </a:fld>
            <a:endParaRPr lang="de-DE" dirty="0"/>
          </a:p>
        </p:txBody>
      </p:sp>
    </p:spTree>
    <p:extLst>
      <p:ext uri="{BB962C8B-B14F-4D97-AF65-F5344CB8AC3E}">
        <p14:creationId xmlns:p14="http://schemas.microsoft.com/office/powerpoint/2010/main" val="3437507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en-US" dirty="0" err="1"/>
              <a:t>UniGE</a:t>
            </a:r>
            <a:r>
              <a:rPr lang="en-US" dirty="0"/>
              <a:t> has experience in rod-type internal tin wire manufacturing</a:t>
            </a:r>
            <a:endParaRPr lang="en-CH" dirty="0"/>
          </a:p>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8</a:t>
            </a:fld>
            <a:endParaRPr lang="de-DE" dirty="0"/>
          </a:p>
        </p:txBody>
      </p:sp>
    </p:spTree>
    <p:extLst>
      <p:ext uri="{BB962C8B-B14F-4D97-AF65-F5344CB8AC3E}">
        <p14:creationId xmlns:p14="http://schemas.microsoft.com/office/powerpoint/2010/main" val="1848385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Grenoble, synchrotron and HMF</a:t>
            </a:r>
          </a:p>
          <a:p>
            <a:r>
              <a:rPr lang="en-CH" dirty="0"/>
              <a:t>CERN</a:t>
            </a:r>
          </a:p>
          <a:p>
            <a:pPr lvl="1"/>
            <a:r>
              <a:rPr lang="en-US" dirty="0"/>
              <a:t>Manufacturing infrastructure</a:t>
            </a:r>
          </a:p>
          <a:p>
            <a:pPr lvl="1"/>
            <a:r>
              <a:rPr lang="en-US" dirty="0"/>
              <a:t>M</a:t>
            </a:r>
            <a:r>
              <a:rPr lang="en-CH" dirty="0"/>
              <a:t>odeling wire to cable performance </a:t>
            </a:r>
          </a:p>
          <a:p>
            <a:pPr lvl="1"/>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9</a:t>
            </a:fld>
            <a:endParaRPr lang="de-DE" dirty="0"/>
          </a:p>
        </p:txBody>
      </p:sp>
    </p:spTree>
    <p:extLst>
      <p:ext uri="{BB962C8B-B14F-4D97-AF65-F5344CB8AC3E}">
        <p14:creationId xmlns:p14="http://schemas.microsoft.com/office/powerpoint/2010/main" val="28863115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Grenoble, synchrotron and HMF</a:t>
            </a:r>
          </a:p>
          <a:p>
            <a:r>
              <a:rPr lang="en-CH" dirty="0"/>
              <a:t>CERN</a:t>
            </a:r>
          </a:p>
          <a:p>
            <a:pPr lvl="1"/>
            <a:r>
              <a:rPr lang="en-US" dirty="0"/>
              <a:t>Manufacturing infrastructure</a:t>
            </a:r>
          </a:p>
          <a:p>
            <a:pPr lvl="1"/>
            <a:r>
              <a:rPr lang="en-US" dirty="0"/>
              <a:t>M</a:t>
            </a:r>
            <a:r>
              <a:rPr lang="en-CH" dirty="0"/>
              <a:t>odeling wire to cable performance </a:t>
            </a:r>
          </a:p>
          <a:p>
            <a:pPr lvl="1"/>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10</a:t>
            </a:fld>
            <a:endParaRPr lang="de-DE" dirty="0"/>
          </a:p>
        </p:txBody>
      </p:sp>
    </p:spTree>
    <p:extLst>
      <p:ext uri="{BB962C8B-B14F-4D97-AF65-F5344CB8AC3E}">
        <p14:creationId xmlns:p14="http://schemas.microsoft.com/office/powerpoint/2010/main" val="4156490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8" y="746125"/>
            <a:ext cx="4965700" cy="3724275"/>
          </a:xfrm>
        </p:spPr>
      </p:sp>
      <p:sp>
        <p:nvSpPr>
          <p:cNvPr id="3" name="Notes Placeholder 2"/>
          <p:cNvSpPr>
            <a:spLocks noGrp="1"/>
          </p:cNvSpPr>
          <p:nvPr>
            <p:ph type="body" idx="1"/>
          </p:nvPr>
        </p:nvSpPr>
        <p:spPr/>
        <p:txBody>
          <a:bodyPr/>
          <a:lstStyle/>
          <a:p>
            <a:r>
              <a:rPr lang="en-US" dirty="0"/>
              <a:t>show</a:t>
            </a:r>
            <a:r>
              <a:rPr lang="en-US" baseline="0" dirty="0"/>
              <a:t> loading concept via reaction forces</a:t>
            </a:r>
            <a:endParaRPr lang="en-US"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20</a:t>
            </a:fld>
            <a:endParaRPr lang="de-DE" dirty="0"/>
          </a:p>
        </p:txBody>
      </p:sp>
    </p:spTree>
    <p:extLst>
      <p:ext uri="{BB962C8B-B14F-4D97-AF65-F5344CB8AC3E}">
        <p14:creationId xmlns:p14="http://schemas.microsoft.com/office/powerpoint/2010/main" val="114672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LBNL is preparing a wax impregnated subscale CCT magnet</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47</a:t>
            </a:fld>
            <a:endParaRPr lang="de-DE" dirty="0"/>
          </a:p>
        </p:txBody>
      </p:sp>
    </p:spTree>
    <p:extLst>
      <p:ext uri="{BB962C8B-B14F-4D97-AF65-F5344CB8AC3E}">
        <p14:creationId xmlns:p14="http://schemas.microsoft.com/office/powerpoint/2010/main" val="3689383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EC696245-F065-0B47-B74E-D5003861FD61}" type="slidenum">
              <a:rPr lang="de-DE" smtClean="0"/>
              <a:pPr>
                <a:defRPr/>
              </a:pPr>
              <a:t>66</a:t>
            </a:fld>
            <a:endParaRPr lang="de-DE" dirty="0"/>
          </a:p>
        </p:txBody>
      </p:sp>
    </p:spTree>
    <p:extLst>
      <p:ext uri="{BB962C8B-B14F-4D97-AF65-F5344CB8AC3E}">
        <p14:creationId xmlns:p14="http://schemas.microsoft.com/office/powerpoint/2010/main" val="20950979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61235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88" marR="0" indent="-177788" algn="l" defTabSz="914331"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7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11" marR="0" indent="-18413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497"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283" marR="0" indent="-177788" algn="l" defTabSz="914331"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59" indent="-179375">
              <a:lnSpc>
                <a:spcPct val="110000"/>
              </a:lnSpc>
              <a:buClr>
                <a:schemeClr val="tx1"/>
              </a:buClr>
              <a:buFont typeface="Symbol" panose="05050102010706020507" pitchFamily="18" charset="2"/>
              <a:buChar char="-"/>
              <a:defRPr sz="1500"/>
            </a:lvl6pPr>
            <a:lvl7pPr marL="1257206" indent="-182549">
              <a:lnSpc>
                <a:spcPct val="110000"/>
              </a:lnSpc>
              <a:buFont typeface="Symbol" panose="05050102010706020507" pitchFamily="18" charset="2"/>
              <a:buChar char="-"/>
              <a:defRPr sz="1500"/>
            </a:lvl7pPr>
            <a:lvl8pPr marL="1436580" indent="-179375">
              <a:lnSpc>
                <a:spcPct val="110000"/>
              </a:lnSpc>
              <a:buFont typeface="Symbol" panose="05050102010706020507" pitchFamily="18" charset="2"/>
              <a:buChar char="-"/>
              <a:defRPr sz="1500"/>
            </a:lvl8pPr>
            <a:lvl9pPr marL="1614368" indent="-177788">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88002"/>
            <a:ext cx="6708025"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40000620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88001"/>
            <a:ext cx="6708025"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159467674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 id="2147483982" r:id="rId10"/>
    <p:sldLayoutId id="2147483983" r:id="rId11"/>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3.tiff"/><Relationship Id="rId13" Type="http://schemas.openxmlformats.org/officeDocument/2006/relationships/image" Target="../media/image38.png"/><Relationship Id="rId18" Type="http://schemas.openxmlformats.org/officeDocument/2006/relationships/image" Target="../media/image14.tiff"/><Relationship Id="rId3" Type="http://schemas.openxmlformats.org/officeDocument/2006/relationships/image" Target="../media/image28.tiff"/><Relationship Id="rId21" Type="http://schemas.openxmlformats.org/officeDocument/2006/relationships/image" Target="../media/image41.tiff"/><Relationship Id="rId7" Type="http://schemas.openxmlformats.org/officeDocument/2006/relationships/image" Target="../media/image32.tiff"/><Relationship Id="rId12" Type="http://schemas.openxmlformats.org/officeDocument/2006/relationships/image" Target="../media/image37.jpeg"/><Relationship Id="rId17" Type="http://schemas.openxmlformats.org/officeDocument/2006/relationships/image" Target="../media/image44.tiff"/><Relationship Id="rId25" Type="http://schemas.openxmlformats.org/officeDocument/2006/relationships/image" Target="../media/image43.tiff"/><Relationship Id="rId2" Type="http://schemas.openxmlformats.org/officeDocument/2006/relationships/notesSlide" Target="../notesSlides/notesSlide5.xml"/><Relationship Id="rId16" Type="http://schemas.openxmlformats.org/officeDocument/2006/relationships/image" Target="../media/image15.tiff"/><Relationship Id="rId20" Type="http://schemas.openxmlformats.org/officeDocument/2006/relationships/image" Target="../media/image48.png"/><Relationship Id="rId1" Type="http://schemas.openxmlformats.org/officeDocument/2006/relationships/slideLayout" Target="../slideLayouts/slideLayout2.xml"/><Relationship Id="rId6" Type="http://schemas.openxmlformats.org/officeDocument/2006/relationships/image" Target="../media/image31.tiff"/><Relationship Id="rId11" Type="http://schemas.openxmlformats.org/officeDocument/2006/relationships/image" Target="../media/image36.jpeg"/><Relationship Id="rId24" Type="http://schemas.openxmlformats.org/officeDocument/2006/relationships/image" Target="../media/image40.tiff"/><Relationship Id="rId5" Type="http://schemas.openxmlformats.org/officeDocument/2006/relationships/image" Target="../media/image30.png"/><Relationship Id="rId15" Type="http://schemas.openxmlformats.org/officeDocument/2006/relationships/image" Target="../media/image39.jpeg"/><Relationship Id="rId23" Type="http://schemas.openxmlformats.org/officeDocument/2006/relationships/image" Target="../media/image42.jpeg"/><Relationship Id="rId10" Type="http://schemas.openxmlformats.org/officeDocument/2006/relationships/image" Target="../media/image35.png"/><Relationship Id="rId19" Type="http://schemas.openxmlformats.org/officeDocument/2006/relationships/image" Target="../media/image47.png"/><Relationship Id="rId4" Type="http://schemas.openxmlformats.org/officeDocument/2006/relationships/image" Target="../media/image29.tiff"/><Relationship Id="rId9" Type="http://schemas.openxmlformats.org/officeDocument/2006/relationships/image" Target="../media/image34.jpeg"/><Relationship Id="rId14" Type="http://schemas.microsoft.com/office/2007/relationships/hdphoto" Target="../media/hdphoto3.wdp"/><Relationship Id="rId22"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31.tiff"/><Relationship Id="rId13" Type="http://schemas.openxmlformats.org/officeDocument/2006/relationships/image" Target="../media/image36.jpeg"/><Relationship Id="rId18" Type="http://schemas.openxmlformats.org/officeDocument/2006/relationships/image" Target="../media/image50.jpeg"/><Relationship Id="rId3" Type="http://schemas.openxmlformats.org/officeDocument/2006/relationships/image" Target="../media/image49.tiff"/><Relationship Id="rId21" Type="http://schemas.openxmlformats.org/officeDocument/2006/relationships/image" Target="../media/image42.jpe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39.jpeg"/><Relationship Id="rId2" Type="http://schemas.openxmlformats.org/officeDocument/2006/relationships/image" Target="../media/image15.tiff"/><Relationship Id="rId16" Type="http://schemas.microsoft.com/office/2007/relationships/hdphoto" Target="../media/hdphoto4.wdp"/><Relationship Id="rId20"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9.tiff"/><Relationship Id="rId11" Type="http://schemas.openxmlformats.org/officeDocument/2006/relationships/image" Target="../media/image34.jpeg"/><Relationship Id="rId24" Type="http://schemas.openxmlformats.org/officeDocument/2006/relationships/image" Target="../media/image43.tiff"/><Relationship Id="rId5" Type="http://schemas.openxmlformats.org/officeDocument/2006/relationships/image" Target="../media/image28.tiff"/><Relationship Id="rId15" Type="http://schemas.openxmlformats.org/officeDocument/2006/relationships/image" Target="../media/image38.png"/><Relationship Id="rId23" Type="http://schemas.openxmlformats.org/officeDocument/2006/relationships/image" Target="../media/image41.tiff"/><Relationship Id="rId10" Type="http://schemas.openxmlformats.org/officeDocument/2006/relationships/image" Target="../media/image33.tiff"/><Relationship Id="rId19" Type="http://schemas.openxmlformats.org/officeDocument/2006/relationships/image" Target="../media/image14.tiff"/><Relationship Id="rId4" Type="http://schemas.openxmlformats.org/officeDocument/2006/relationships/image" Target="../media/image44.tiff"/><Relationship Id="rId9" Type="http://schemas.openxmlformats.org/officeDocument/2006/relationships/image" Target="../media/image32.tiff"/><Relationship Id="rId14" Type="http://schemas.openxmlformats.org/officeDocument/2006/relationships/image" Target="../media/image37.jpeg"/><Relationship Id="rId22" Type="http://schemas.openxmlformats.org/officeDocument/2006/relationships/image" Target="../media/image40.tiff"/></Relationships>
</file>

<file path=ppt/slides/_rels/slide12.xml.rels><?xml version="1.0" encoding="UTF-8" standalone="yes"?>
<Relationships xmlns="http://schemas.openxmlformats.org/package/2006/relationships"><Relationship Id="rId8" Type="http://schemas.openxmlformats.org/officeDocument/2006/relationships/image" Target="../media/image34.jpeg"/><Relationship Id="rId13" Type="http://schemas.microsoft.com/office/2007/relationships/hdphoto" Target="../media/hdphoto5.wdp"/><Relationship Id="rId18" Type="http://schemas.openxmlformats.org/officeDocument/2006/relationships/image" Target="../media/image52.png"/><Relationship Id="rId3" Type="http://schemas.openxmlformats.org/officeDocument/2006/relationships/image" Target="../media/image29.tiff"/><Relationship Id="rId21" Type="http://schemas.openxmlformats.org/officeDocument/2006/relationships/image" Target="../media/image40.tiff"/><Relationship Id="rId7" Type="http://schemas.openxmlformats.org/officeDocument/2006/relationships/image" Target="../media/image33.tiff"/><Relationship Id="rId12" Type="http://schemas.openxmlformats.org/officeDocument/2006/relationships/image" Target="../media/image38.png"/><Relationship Id="rId17" Type="http://schemas.openxmlformats.org/officeDocument/2006/relationships/image" Target="../media/image14.tiff"/><Relationship Id="rId2" Type="http://schemas.openxmlformats.org/officeDocument/2006/relationships/image" Target="../media/image28.tiff"/><Relationship Id="rId16" Type="http://schemas.openxmlformats.org/officeDocument/2006/relationships/image" Target="../media/image51.tiff"/><Relationship Id="rId20" Type="http://schemas.openxmlformats.org/officeDocument/2006/relationships/image" Target="../media/image42.jpeg"/><Relationship Id="rId1" Type="http://schemas.openxmlformats.org/officeDocument/2006/relationships/slideLayout" Target="../slideLayouts/slideLayout2.xml"/><Relationship Id="rId6" Type="http://schemas.openxmlformats.org/officeDocument/2006/relationships/image" Target="../media/image32.tiff"/><Relationship Id="rId11" Type="http://schemas.openxmlformats.org/officeDocument/2006/relationships/image" Target="../media/image37.jpeg"/><Relationship Id="rId5" Type="http://schemas.openxmlformats.org/officeDocument/2006/relationships/image" Target="../media/image31.tiff"/><Relationship Id="rId15" Type="http://schemas.openxmlformats.org/officeDocument/2006/relationships/image" Target="../media/image15.tiff"/><Relationship Id="rId23" Type="http://schemas.openxmlformats.org/officeDocument/2006/relationships/image" Target="../media/image43.tiff"/><Relationship Id="rId10" Type="http://schemas.openxmlformats.org/officeDocument/2006/relationships/image" Target="../media/image36.jpeg"/><Relationship Id="rId19" Type="http://schemas.openxmlformats.org/officeDocument/2006/relationships/image" Target="../media/image1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39.jpeg"/><Relationship Id="rId22" Type="http://schemas.openxmlformats.org/officeDocument/2006/relationships/image" Target="../media/image41.tiff"/></Relationships>
</file>

<file path=ppt/slides/_rels/slide13.xml.rels><?xml version="1.0" encoding="UTF-8" standalone="yes"?>
<Relationships xmlns="http://schemas.openxmlformats.org/package/2006/relationships"><Relationship Id="rId8" Type="http://schemas.openxmlformats.org/officeDocument/2006/relationships/image" Target="../media/image33.tiff"/><Relationship Id="rId13" Type="http://schemas.openxmlformats.org/officeDocument/2006/relationships/image" Target="../media/image38.png"/><Relationship Id="rId18" Type="http://schemas.openxmlformats.org/officeDocument/2006/relationships/image" Target="../media/image14.tiff"/><Relationship Id="rId3" Type="http://schemas.openxmlformats.org/officeDocument/2006/relationships/image" Target="../media/image28.tiff"/><Relationship Id="rId21" Type="http://schemas.openxmlformats.org/officeDocument/2006/relationships/image" Target="../media/image16.png"/><Relationship Id="rId7" Type="http://schemas.openxmlformats.org/officeDocument/2006/relationships/image" Target="../media/image32.tiff"/><Relationship Id="rId12" Type="http://schemas.openxmlformats.org/officeDocument/2006/relationships/image" Target="../media/image37.jpeg"/><Relationship Id="rId17" Type="http://schemas.openxmlformats.org/officeDocument/2006/relationships/image" Target="../media/image55.jpeg"/><Relationship Id="rId25" Type="http://schemas.openxmlformats.org/officeDocument/2006/relationships/image" Target="../media/image43.tiff"/><Relationship Id="rId2" Type="http://schemas.openxmlformats.org/officeDocument/2006/relationships/image" Target="../media/image53.tiff"/><Relationship Id="rId16" Type="http://schemas.openxmlformats.org/officeDocument/2006/relationships/image" Target="../media/image54.png"/><Relationship Id="rId20" Type="http://schemas.openxmlformats.org/officeDocument/2006/relationships/image" Target="../media/image15.tiff"/><Relationship Id="rId1" Type="http://schemas.openxmlformats.org/officeDocument/2006/relationships/slideLayout" Target="../slideLayouts/slideLayout2.xml"/><Relationship Id="rId6" Type="http://schemas.openxmlformats.org/officeDocument/2006/relationships/image" Target="../media/image31.tiff"/><Relationship Id="rId11" Type="http://schemas.openxmlformats.org/officeDocument/2006/relationships/image" Target="../media/image36.jpeg"/><Relationship Id="rId24" Type="http://schemas.openxmlformats.org/officeDocument/2006/relationships/image" Target="../media/image41.tiff"/><Relationship Id="rId5" Type="http://schemas.openxmlformats.org/officeDocument/2006/relationships/image" Target="../media/image30.png"/><Relationship Id="rId15" Type="http://schemas.openxmlformats.org/officeDocument/2006/relationships/image" Target="../media/image39.jpeg"/><Relationship Id="rId23" Type="http://schemas.openxmlformats.org/officeDocument/2006/relationships/image" Target="../media/image40.tiff"/><Relationship Id="rId10" Type="http://schemas.openxmlformats.org/officeDocument/2006/relationships/image" Target="../media/image35.png"/><Relationship Id="rId19" Type="http://schemas.openxmlformats.org/officeDocument/2006/relationships/image" Target="../media/image56.png"/><Relationship Id="rId4" Type="http://schemas.openxmlformats.org/officeDocument/2006/relationships/image" Target="../media/image29.tiff"/><Relationship Id="rId9" Type="http://schemas.openxmlformats.org/officeDocument/2006/relationships/image" Target="../media/image34.jpeg"/><Relationship Id="rId14" Type="http://schemas.microsoft.com/office/2007/relationships/hdphoto" Target="../media/hdphoto6.wdp"/><Relationship Id="rId22" Type="http://schemas.openxmlformats.org/officeDocument/2006/relationships/image" Target="../media/image42.jpeg"/></Relationships>
</file>

<file path=ppt/slides/_rels/slide14.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hyperlink" Target="https://arxiv.org/abs/2201.07895"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59.png"/></Relationships>
</file>

<file path=ppt/slides/_rels/slide1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1.jpg"/><Relationship Id="rId2" Type="http://schemas.openxmlformats.org/officeDocument/2006/relationships/image" Target="../media/image70.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3.jpeg"/><Relationship Id="rId7" Type="http://schemas.microsoft.com/office/2007/relationships/hdphoto" Target="../media/hdphoto7.wdp"/><Relationship Id="rId2" Type="http://schemas.openxmlformats.org/officeDocument/2006/relationships/image" Target="../media/image72.jpe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jpeg"/><Relationship Id="rId4" Type="http://schemas.openxmlformats.org/officeDocument/2006/relationships/image" Target="../media/image74.jpeg"/></Relationships>
</file>

<file path=ppt/slides/_rels/slide2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3.xml"/><Relationship Id="rId4" Type="http://schemas.openxmlformats.org/officeDocument/2006/relationships/image" Target="../media/image79.jpeg"/></Relationships>
</file>

<file path=ppt/slides/_rels/slide25.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3.xml"/><Relationship Id="rId5" Type="http://schemas.openxmlformats.org/officeDocument/2006/relationships/image" Target="../media/image83.jpeg"/><Relationship Id="rId4" Type="http://schemas.openxmlformats.org/officeDocument/2006/relationships/image" Target="../media/image82.jpeg"/></Relationships>
</file>

<file path=ppt/slides/_rels/slide26.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5.jpeg"/><Relationship Id="rId7" Type="http://schemas.openxmlformats.org/officeDocument/2006/relationships/image" Target="../media/image89.jpeg"/><Relationship Id="rId2" Type="http://schemas.openxmlformats.org/officeDocument/2006/relationships/image" Target="../media/image84.jpeg"/><Relationship Id="rId1" Type="http://schemas.openxmlformats.org/officeDocument/2006/relationships/slideLayout" Target="../slideLayouts/slideLayout3.xml"/><Relationship Id="rId6" Type="http://schemas.openxmlformats.org/officeDocument/2006/relationships/image" Target="../media/image88.jpeg"/><Relationship Id="rId5" Type="http://schemas.openxmlformats.org/officeDocument/2006/relationships/image" Target="../media/image87.jpeg"/><Relationship Id="rId10" Type="http://schemas.openxmlformats.org/officeDocument/2006/relationships/image" Target="../media/image92.jpeg"/><Relationship Id="rId4" Type="http://schemas.openxmlformats.org/officeDocument/2006/relationships/image" Target="../media/image86.jpeg"/><Relationship Id="rId9" Type="http://schemas.openxmlformats.org/officeDocument/2006/relationships/image" Target="../media/image91.jpeg"/></Relationships>
</file>

<file path=ppt/slides/_rels/slide27.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3.xml"/><Relationship Id="rId5" Type="http://schemas.openxmlformats.org/officeDocument/2006/relationships/image" Target="../media/image98.png"/><Relationship Id="rId4" Type="http://schemas.openxmlformats.org/officeDocument/2006/relationships/image" Target="../media/image97.jpeg"/></Relationships>
</file>

<file path=ppt/slides/_rels/slide29.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2.jpeg"/><Relationship Id="rId7" Type="http://schemas.openxmlformats.org/officeDocument/2006/relationships/image" Target="../media/image106.jpeg"/><Relationship Id="rId2" Type="http://schemas.openxmlformats.org/officeDocument/2006/relationships/image" Target="../media/image101.jpeg"/><Relationship Id="rId1" Type="http://schemas.openxmlformats.org/officeDocument/2006/relationships/slideLayout" Target="../slideLayouts/slideLayout3.xml"/><Relationship Id="rId6" Type="http://schemas.openxmlformats.org/officeDocument/2006/relationships/image" Target="../media/image105.jpeg"/><Relationship Id="rId5" Type="http://schemas.openxmlformats.org/officeDocument/2006/relationships/image" Target="../media/image104.jpeg"/><Relationship Id="rId4" Type="http://schemas.openxmlformats.org/officeDocument/2006/relationships/image" Target="../media/image103.jpeg"/></Relationships>
</file>

<file path=ppt/slides/_rels/slide31.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image" Target="../media/image107.jpeg"/><Relationship Id="rId1" Type="http://schemas.openxmlformats.org/officeDocument/2006/relationships/slideLayout" Target="../slideLayouts/slideLayout3.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32.xml.rels><?xml version="1.0" encoding="UTF-8" standalone="yes"?>
<Relationships xmlns="http://schemas.openxmlformats.org/package/2006/relationships"><Relationship Id="rId3" Type="http://schemas.openxmlformats.org/officeDocument/2006/relationships/image" Target="../media/image115.jpeg"/><Relationship Id="rId7" Type="http://schemas.openxmlformats.org/officeDocument/2006/relationships/image" Target="../media/image119.jpeg"/><Relationship Id="rId2" Type="http://schemas.openxmlformats.org/officeDocument/2006/relationships/image" Target="../media/image114.jpeg"/><Relationship Id="rId1" Type="http://schemas.openxmlformats.org/officeDocument/2006/relationships/slideLayout" Target="../slideLayouts/slideLayout3.xml"/><Relationship Id="rId6" Type="http://schemas.openxmlformats.org/officeDocument/2006/relationships/image" Target="../media/image118.jpeg"/><Relationship Id="rId5" Type="http://schemas.openxmlformats.org/officeDocument/2006/relationships/image" Target="../media/image117.jpeg"/><Relationship Id="rId4" Type="http://schemas.openxmlformats.org/officeDocument/2006/relationships/image" Target="../media/image116.jpeg"/></Relationships>
</file>

<file path=ppt/slides/_rels/slide33.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jpeg"/><Relationship Id="rId1" Type="http://schemas.openxmlformats.org/officeDocument/2006/relationships/slideLayout" Target="../slideLayouts/slideLayout3.xml"/><Relationship Id="rId5" Type="http://schemas.openxmlformats.org/officeDocument/2006/relationships/image" Target="../media/image123.jpeg"/><Relationship Id="rId4" Type="http://schemas.openxmlformats.org/officeDocument/2006/relationships/image" Target="../media/image122.jpeg"/></Relationships>
</file>

<file path=ppt/slides/_rels/slide34.xml.rels><?xml version="1.0" encoding="UTF-8" standalone="yes"?>
<Relationships xmlns="http://schemas.openxmlformats.org/package/2006/relationships"><Relationship Id="rId8" Type="http://schemas.openxmlformats.org/officeDocument/2006/relationships/image" Target="../media/image130.jpeg"/><Relationship Id="rId3" Type="http://schemas.openxmlformats.org/officeDocument/2006/relationships/image" Target="../media/image125.jpeg"/><Relationship Id="rId7" Type="http://schemas.openxmlformats.org/officeDocument/2006/relationships/image" Target="../media/image129.jpeg"/><Relationship Id="rId2" Type="http://schemas.openxmlformats.org/officeDocument/2006/relationships/image" Target="../media/image124.jpeg"/><Relationship Id="rId1" Type="http://schemas.openxmlformats.org/officeDocument/2006/relationships/slideLayout" Target="../slideLayouts/slideLayout3.xml"/><Relationship Id="rId6" Type="http://schemas.openxmlformats.org/officeDocument/2006/relationships/image" Target="../media/image128.jpeg"/><Relationship Id="rId5" Type="http://schemas.openxmlformats.org/officeDocument/2006/relationships/image" Target="../media/image127.jpeg"/><Relationship Id="rId4" Type="http://schemas.openxmlformats.org/officeDocument/2006/relationships/image" Target="../media/image126.jpeg"/></Relationships>
</file>

<file path=ppt/slides/_rels/slide35.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3.xml"/><Relationship Id="rId4" Type="http://schemas.openxmlformats.org/officeDocument/2006/relationships/image" Target="../media/image133.jpeg"/></Relationships>
</file>

<file path=ppt/slides/_rels/slide36.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eg"/><Relationship Id="rId1" Type="http://schemas.openxmlformats.org/officeDocument/2006/relationships/slideLayout" Target="../slideLayouts/slideLayout3.xml"/><Relationship Id="rId4" Type="http://schemas.openxmlformats.org/officeDocument/2006/relationships/image" Target="../media/image136.png"/></Relationships>
</file>

<file path=ppt/slides/_rels/slide37.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jpeg"/><Relationship Id="rId1" Type="http://schemas.openxmlformats.org/officeDocument/2006/relationships/slideLayout" Target="../slideLayouts/slideLayout2.xml"/><Relationship Id="rId6" Type="http://schemas.openxmlformats.org/officeDocument/2006/relationships/image" Target="../media/image141.jpeg"/><Relationship Id="rId5" Type="http://schemas.openxmlformats.org/officeDocument/2006/relationships/image" Target="../media/image140.jpeg"/><Relationship Id="rId4" Type="http://schemas.openxmlformats.org/officeDocument/2006/relationships/image" Target="../media/image139.png"/></Relationships>
</file>

<file path=ppt/slides/_rels/slide38.xml.rels><?xml version="1.0" encoding="UTF-8" standalone="yes"?>
<Relationships xmlns="http://schemas.openxmlformats.org/package/2006/relationships"><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tiff"/><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tiff"/><Relationship Id="rId9" Type="http://schemas.openxmlformats.org/officeDocument/2006/relationships/image" Target="../media/image12.png"/></Relationships>
</file>

<file path=ppt/slides/_rels/slide40.xml.rels><?xml version="1.0" encoding="UTF-8" standalone="yes"?>
<Relationships xmlns="http://schemas.openxmlformats.org/package/2006/relationships"><Relationship Id="rId2" Type="http://schemas.openxmlformats.org/officeDocument/2006/relationships/image" Target="../media/image144.emf"/><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emf"/><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49.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8" Type="http://schemas.openxmlformats.org/officeDocument/2006/relationships/image" Target="../media/image155.png"/><Relationship Id="rId13" Type="http://schemas.microsoft.com/office/2007/relationships/diagramDrawing" Target="../diagrams/drawing1.xml"/><Relationship Id="rId3" Type="http://schemas.openxmlformats.org/officeDocument/2006/relationships/image" Target="../media/image151.png"/><Relationship Id="rId7" Type="http://schemas.openxmlformats.org/officeDocument/2006/relationships/image" Target="../media/image154.png"/><Relationship Id="rId12" Type="http://schemas.openxmlformats.org/officeDocument/2006/relationships/diagramColors" Target="../diagrams/colors1.xml"/><Relationship Id="rId2" Type="http://schemas.openxmlformats.org/officeDocument/2006/relationships/image" Target="../media/image150.jpeg"/><Relationship Id="rId16" Type="http://schemas.openxmlformats.org/officeDocument/2006/relationships/image" Target="../media/image158.png"/><Relationship Id="rId1" Type="http://schemas.openxmlformats.org/officeDocument/2006/relationships/slideLayout" Target="../slideLayouts/slideLayout2.xml"/><Relationship Id="rId6" Type="http://schemas.openxmlformats.org/officeDocument/2006/relationships/image" Target="../media/image153.jpeg"/><Relationship Id="rId11" Type="http://schemas.openxmlformats.org/officeDocument/2006/relationships/diagramQuickStyle" Target="../diagrams/quickStyle1.xml"/><Relationship Id="rId5" Type="http://schemas.microsoft.com/office/2007/relationships/hdphoto" Target="../media/hdphoto8.wdp"/><Relationship Id="rId15" Type="http://schemas.openxmlformats.org/officeDocument/2006/relationships/image" Target="../media/image157.png"/><Relationship Id="rId10" Type="http://schemas.openxmlformats.org/officeDocument/2006/relationships/diagramLayout" Target="../diagrams/layout1.xml"/><Relationship Id="rId4" Type="http://schemas.openxmlformats.org/officeDocument/2006/relationships/image" Target="../media/image152.png"/><Relationship Id="rId9" Type="http://schemas.openxmlformats.org/officeDocument/2006/relationships/diagramData" Target="../diagrams/data1.xml"/><Relationship Id="rId14" Type="http://schemas.openxmlformats.org/officeDocument/2006/relationships/image" Target="../media/image156.png"/></Relationships>
</file>

<file path=ppt/slides/_rels/slide46.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microsoft.com/office/2007/relationships/hdphoto" Target="../media/hdphoto9.wdp"/><Relationship Id="rId3" Type="http://schemas.openxmlformats.org/officeDocument/2006/relationships/image" Target="../media/image160.png"/><Relationship Id="rId7" Type="http://schemas.openxmlformats.org/officeDocument/2006/relationships/image" Target="../media/image16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3.emf"/><Relationship Id="rId5" Type="http://schemas.openxmlformats.org/officeDocument/2006/relationships/image" Target="../media/image162.png"/><Relationship Id="rId10" Type="http://schemas.openxmlformats.org/officeDocument/2006/relationships/image" Target="../media/image166.png"/><Relationship Id="rId4" Type="http://schemas.openxmlformats.org/officeDocument/2006/relationships/image" Target="../media/image161.png"/><Relationship Id="rId9" Type="http://schemas.openxmlformats.org/officeDocument/2006/relationships/image" Target="../media/image165.png"/></Relationships>
</file>

<file path=ppt/slides/_rels/slide48.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image" Target="../media/image167.png"/><Relationship Id="rId1" Type="http://schemas.openxmlformats.org/officeDocument/2006/relationships/slideLayout" Target="../slideLayouts/slideLayout2.xml"/><Relationship Id="rId4" Type="http://schemas.openxmlformats.org/officeDocument/2006/relationships/image" Target="../media/image169.png"/></Relationships>
</file>

<file path=ppt/slides/_rels/slide49.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image" Target="../media/image170.png"/><Relationship Id="rId1" Type="http://schemas.openxmlformats.org/officeDocument/2006/relationships/slideLayout" Target="../slideLayouts/slideLayout2.xml"/><Relationship Id="rId5" Type="http://schemas.openxmlformats.org/officeDocument/2006/relationships/image" Target="../media/image173.png"/><Relationship Id="rId4" Type="http://schemas.openxmlformats.org/officeDocument/2006/relationships/image" Target="../media/image17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tiff"/><Relationship Id="rId4" Type="http://schemas.openxmlformats.org/officeDocument/2006/relationships/image" Target="../media/image14.tiff"/></Relationships>
</file>

<file path=ppt/slides/_rels/slide50.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png"/><Relationship Id="rId1" Type="http://schemas.openxmlformats.org/officeDocument/2006/relationships/slideLayout" Target="../slideLayouts/slideLayout2.xml"/><Relationship Id="rId5" Type="http://schemas.openxmlformats.org/officeDocument/2006/relationships/image" Target="../media/image177.png"/><Relationship Id="rId4" Type="http://schemas.openxmlformats.org/officeDocument/2006/relationships/image" Target="../media/image176.png"/></Relationships>
</file>

<file path=ppt/slides/_rels/slide51.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181.wmf"/><Relationship Id="rId7" Type="http://schemas.openxmlformats.org/officeDocument/2006/relationships/image" Target="../media/image185.png"/><Relationship Id="rId2" Type="http://schemas.openxmlformats.org/officeDocument/2006/relationships/image" Target="../media/image180.png"/><Relationship Id="rId1" Type="http://schemas.openxmlformats.org/officeDocument/2006/relationships/slideLayout" Target="../slideLayouts/slideLayout2.xml"/><Relationship Id="rId6" Type="http://schemas.openxmlformats.org/officeDocument/2006/relationships/image" Target="../media/image184.png"/><Relationship Id="rId5" Type="http://schemas.openxmlformats.org/officeDocument/2006/relationships/image" Target="../media/image183.png"/><Relationship Id="rId4" Type="http://schemas.openxmlformats.org/officeDocument/2006/relationships/image" Target="../media/image182.png"/></Relationships>
</file>

<file path=ppt/slides/_rels/slide53.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image" Target="../media/image186.png"/><Relationship Id="rId1" Type="http://schemas.openxmlformats.org/officeDocument/2006/relationships/slideLayout" Target="../slideLayouts/slideLayout2.xml"/><Relationship Id="rId4" Type="http://schemas.openxmlformats.org/officeDocument/2006/relationships/image" Target="../media/image188.jpeg"/></Relationships>
</file>

<file path=ppt/slides/_rels/slide54.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image" Target="../media/image190.png"/><Relationship Id="rId1" Type="http://schemas.openxmlformats.org/officeDocument/2006/relationships/slideLayout" Target="../slideLayouts/slideLayout2.xml"/><Relationship Id="rId4" Type="http://schemas.openxmlformats.org/officeDocument/2006/relationships/image" Target="../media/image192.png"/></Relationships>
</file>

<file path=ppt/slides/_rels/slide56.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image" Target="../media/image19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96.png"/><Relationship Id="rId2" Type="http://schemas.openxmlformats.org/officeDocument/2006/relationships/image" Target="../media/image195.png"/><Relationship Id="rId1" Type="http://schemas.openxmlformats.org/officeDocument/2006/relationships/slideLayout" Target="../slideLayouts/slideLayout2.xml"/><Relationship Id="rId6" Type="http://schemas.openxmlformats.org/officeDocument/2006/relationships/image" Target="../media/image199.jpeg"/><Relationship Id="rId5" Type="http://schemas.openxmlformats.org/officeDocument/2006/relationships/image" Target="../media/image198.png"/><Relationship Id="rId4" Type="http://schemas.openxmlformats.org/officeDocument/2006/relationships/image" Target="../media/image197.png"/></Relationships>
</file>

<file path=ppt/slides/_rels/slide58.xml.rels><?xml version="1.0" encoding="UTF-8" standalone="yes"?>
<Relationships xmlns="http://schemas.openxmlformats.org/package/2006/relationships"><Relationship Id="rId3" Type="http://schemas.openxmlformats.org/officeDocument/2006/relationships/image" Target="../media/image201.png"/><Relationship Id="rId7" Type="http://schemas.openxmlformats.org/officeDocument/2006/relationships/image" Target="../media/image205.jpeg"/><Relationship Id="rId2" Type="http://schemas.openxmlformats.org/officeDocument/2006/relationships/image" Target="../media/image200.png"/><Relationship Id="rId1" Type="http://schemas.openxmlformats.org/officeDocument/2006/relationships/slideLayout" Target="../slideLayouts/slideLayout2.xml"/><Relationship Id="rId6" Type="http://schemas.openxmlformats.org/officeDocument/2006/relationships/image" Target="../media/image204.png"/><Relationship Id="rId5" Type="http://schemas.openxmlformats.org/officeDocument/2006/relationships/image" Target="../media/image203.png"/><Relationship Id="rId4" Type="http://schemas.openxmlformats.org/officeDocument/2006/relationships/image" Target="../media/image202.png"/></Relationships>
</file>

<file path=ppt/slides/_rels/slide59.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xml"/><Relationship Id="rId6" Type="http://schemas.openxmlformats.org/officeDocument/2006/relationships/image" Target="../media/image210.png"/><Relationship Id="rId5" Type="http://schemas.openxmlformats.org/officeDocument/2006/relationships/image" Target="../media/image209.png"/><Relationship Id="rId4" Type="http://schemas.openxmlformats.org/officeDocument/2006/relationships/image" Target="../media/image208.png"/></Relationships>
</file>

<file path=ppt/slides/_rels/slide6.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tif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tiff"/><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3" Type="http://schemas.openxmlformats.org/officeDocument/2006/relationships/image" Target="../media/image212.png"/><Relationship Id="rId7" Type="http://schemas.openxmlformats.org/officeDocument/2006/relationships/image" Target="../media/image216.png"/><Relationship Id="rId2" Type="http://schemas.openxmlformats.org/officeDocument/2006/relationships/image" Target="../media/image211.png"/><Relationship Id="rId1" Type="http://schemas.openxmlformats.org/officeDocument/2006/relationships/slideLayout" Target="../slideLayouts/slideLayout2.xml"/><Relationship Id="rId6" Type="http://schemas.openxmlformats.org/officeDocument/2006/relationships/image" Target="../media/image215.png"/><Relationship Id="rId5" Type="http://schemas.openxmlformats.org/officeDocument/2006/relationships/image" Target="../media/image214.png"/><Relationship Id="rId4" Type="http://schemas.openxmlformats.org/officeDocument/2006/relationships/image" Target="../media/image213.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18.jpeg"/><Relationship Id="rId2" Type="http://schemas.openxmlformats.org/officeDocument/2006/relationships/image" Target="../media/image217.jpeg"/><Relationship Id="rId1" Type="http://schemas.openxmlformats.org/officeDocument/2006/relationships/slideLayout" Target="../slideLayouts/slideLayout9.xml"/><Relationship Id="rId4" Type="http://schemas.openxmlformats.org/officeDocument/2006/relationships/image" Target="../media/image219.jpeg"/></Relationships>
</file>

<file path=ppt/slides/_rels/slide64.xml.rels><?xml version="1.0" encoding="UTF-8" standalone="yes"?>
<Relationships xmlns="http://schemas.openxmlformats.org/package/2006/relationships"><Relationship Id="rId3" Type="http://schemas.openxmlformats.org/officeDocument/2006/relationships/image" Target="../media/image221.emf"/><Relationship Id="rId2" Type="http://schemas.openxmlformats.org/officeDocument/2006/relationships/image" Target="../media/image220.emf"/><Relationship Id="rId1" Type="http://schemas.openxmlformats.org/officeDocument/2006/relationships/slideLayout" Target="../slideLayouts/slideLayout9.xml"/><Relationship Id="rId5" Type="http://schemas.openxmlformats.org/officeDocument/2006/relationships/image" Target="../media/image223.jpeg"/><Relationship Id="rId4" Type="http://schemas.openxmlformats.org/officeDocument/2006/relationships/image" Target="../media/image222.emf"/></Relationships>
</file>

<file path=ppt/slides/_rels/slide65.xml.rels><?xml version="1.0" encoding="UTF-8" standalone="yes"?>
<Relationships xmlns="http://schemas.openxmlformats.org/package/2006/relationships"><Relationship Id="rId3" Type="http://schemas.openxmlformats.org/officeDocument/2006/relationships/image" Target="../media/image225.png"/><Relationship Id="rId2" Type="http://schemas.openxmlformats.org/officeDocument/2006/relationships/image" Target="../media/image224.jpeg"/><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8" Type="http://schemas.openxmlformats.org/officeDocument/2006/relationships/image" Target="../media/image231.jpeg"/><Relationship Id="rId3" Type="http://schemas.openxmlformats.org/officeDocument/2006/relationships/image" Target="../media/image226.jpeg"/><Relationship Id="rId7" Type="http://schemas.openxmlformats.org/officeDocument/2006/relationships/image" Target="../media/image230.jpe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229.jpeg"/><Relationship Id="rId5" Type="http://schemas.openxmlformats.org/officeDocument/2006/relationships/image" Target="../media/image228.jpeg"/><Relationship Id="rId10" Type="http://schemas.openxmlformats.org/officeDocument/2006/relationships/image" Target="../media/image233.jpeg"/><Relationship Id="rId4" Type="http://schemas.openxmlformats.org/officeDocument/2006/relationships/image" Target="../media/image227.jpeg"/><Relationship Id="rId9" Type="http://schemas.openxmlformats.org/officeDocument/2006/relationships/image" Target="../media/image232.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35.png"/><Relationship Id="rId2" Type="http://schemas.openxmlformats.org/officeDocument/2006/relationships/image" Target="../media/image234.png"/><Relationship Id="rId1" Type="http://schemas.openxmlformats.org/officeDocument/2006/relationships/slideLayout" Target="../slideLayouts/slideLayout10.xml"/></Relationships>
</file>

<file path=ppt/slides/_rels/slide69.xml.rels><?xml version="1.0" encoding="UTF-8" standalone="yes"?>
<Relationships xmlns="http://schemas.openxmlformats.org/package/2006/relationships"><Relationship Id="rId2" Type="http://schemas.openxmlformats.org/officeDocument/2006/relationships/image" Target="../media/image2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4.tiff"/><Relationship Id="rId7" Type="http://schemas.openxmlformats.org/officeDocument/2006/relationships/image" Target="../media/image26.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5.png"/><Relationship Id="rId4" Type="http://schemas.openxmlformats.org/officeDocument/2006/relationships/image" Target="../media/image15.tif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image" Target="../media/image237.png"/><Relationship Id="rId1" Type="http://schemas.openxmlformats.org/officeDocument/2006/relationships/slideLayout" Target="../slideLayouts/slideLayout2.xml"/><Relationship Id="rId4" Type="http://schemas.openxmlformats.org/officeDocument/2006/relationships/image" Target="../media/image239.png"/></Relationships>
</file>

<file path=ppt/slides/_rels/slide72.xml.rels><?xml version="1.0" encoding="UTF-8" standalone="yes"?>
<Relationships xmlns="http://schemas.openxmlformats.org/package/2006/relationships"><Relationship Id="rId3" Type="http://schemas.openxmlformats.org/officeDocument/2006/relationships/image" Target="../media/image241.jpeg"/><Relationship Id="rId2" Type="http://schemas.openxmlformats.org/officeDocument/2006/relationships/image" Target="../media/image240.jpeg"/><Relationship Id="rId1" Type="http://schemas.openxmlformats.org/officeDocument/2006/relationships/slideLayout" Target="../slideLayouts/slideLayout2.xml"/><Relationship Id="rId6" Type="http://schemas.openxmlformats.org/officeDocument/2006/relationships/image" Target="../media/image244.jpeg"/><Relationship Id="rId5" Type="http://schemas.openxmlformats.org/officeDocument/2006/relationships/image" Target="../media/image243.png"/><Relationship Id="rId4" Type="http://schemas.openxmlformats.org/officeDocument/2006/relationships/image" Target="../media/image242.png"/></Relationships>
</file>

<file path=ppt/slides/_rels/slide73.xml.rels><?xml version="1.0" encoding="UTF-8" standalone="yes"?>
<Relationships xmlns="http://schemas.openxmlformats.org/package/2006/relationships"><Relationship Id="rId2" Type="http://schemas.openxmlformats.org/officeDocument/2006/relationships/image" Target="../media/image245.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47.png"/><Relationship Id="rId2" Type="http://schemas.openxmlformats.org/officeDocument/2006/relationships/image" Target="../media/image246.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48.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4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3.tiff"/><Relationship Id="rId13" Type="http://schemas.openxmlformats.org/officeDocument/2006/relationships/image" Target="../media/image38.png"/><Relationship Id="rId18" Type="http://schemas.openxmlformats.org/officeDocument/2006/relationships/image" Target="../media/image42.jpeg"/><Relationship Id="rId3" Type="http://schemas.openxmlformats.org/officeDocument/2006/relationships/image" Target="../media/image28.tiff"/><Relationship Id="rId21" Type="http://schemas.openxmlformats.org/officeDocument/2006/relationships/image" Target="../media/image16.png"/><Relationship Id="rId7" Type="http://schemas.openxmlformats.org/officeDocument/2006/relationships/image" Target="../media/image32.tiff"/><Relationship Id="rId12" Type="http://schemas.openxmlformats.org/officeDocument/2006/relationships/image" Target="../media/image37.jpeg"/><Relationship Id="rId17" Type="http://schemas.openxmlformats.org/officeDocument/2006/relationships/image" Target="../media/image41.tiff"/><Relationship Id="rId2" Type="http://schemas.openxmlformats.org/officeDocument/2006/relationships/notesSlide" Target="../notesSlides/notesSlide3.xml"/><Relationship Id="rId16" Type="http://schemas.openxmlformats.org/officeDocument/2006/relationships/image" Target="../media/image40.tiff"/><Relationship Id="rId20" Type="http://schemas.openxmlformats.org/officeDocument/2006/relationships/image" Target="../media/image43.tiff"/><Relationship Id="rId1" Type="http://schemas.openxmlformats.org/officeDocument/2006/relationships/slideLayout" Target="../slideLayouts/slideLayout2.xml"/><Relationship Id="rId6" Type="http://schemas.openxmlformats.org/officeDocument/2006/relationships/image" Target="../media/image31.tiff"/><Relationship Id="rId11" Type="http://schemas.openxmlformats.org/officeDocument/2006/relationships/image" Target="../media/image36.jpeg"/><Relationship Id="rId5" Type="http://schemas.openxmlformats.org/officeDocument/2006/relationships/image" Target="../media/image30.png"/><Relationship Id="rId15" Type="http://schemas.openxmlformats.org/officeDocument/2006/relationships/image" Target="../media/image39.jpeg"/><Relationship Id="rId10" Type="http://schemas.openxmlformats.org/officeDocument/2006/relationships/image" Target="../media/image35.png"/><Relationship Id="rId19" Type="http://schemas.openxmlformats.org/officeDocument/2006/relationships/image" Target="../media/image14.tiff"/><Relationship Id="rId4" Type="http://schemas.openxmlformats.org/officeDocument/2006/relationships/image" Target="../media/image29.tiff"/><Relationship Id="rId9" Type="http://schemas.openxmlformats.org/officeDocument/2006/relationships/image" Target="../media/image34.jpeg"/><Relationship Id="rId14" Type="http://schemas.microsoft.com/office/2007/relationships/hdphoto" Target="../media/hdphoto1.wdp"/></Relationships>
</file>

<file path=ppt/slides/_rels/slide80.xml.rels><?xml version="1.0" encoding="UTF-8" standalone="yes"?>
<Relationships xmlns="http://schemas.openxmlformats.org/package/2006/relationships"><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51.emf"/><Relationship Id="rId1" Type="http://schemas.openxmlformats.org/officeDocument/2006/relationships/slideLayout" Target="../slideLayouts/slideLayout9.xml"/></Relationships>
</file>

<file path=ppt/slides/_rels/slide82.xml.rels><?xml version="1.0" encoding="UTF-8" standalone="yes"?>
<Relationships xmlns="http://schemas.openxmlformats.org/package/2006/relationships"><Relationship Id="rId2" Type="http://schemas.openxmlformats.org/officeDocument/2006/relationships/image" Target="../media/image252.emf"/><Relationship Id="rId1" Type="http://schemas.openxmlformats.org/officeDocument/2006/relationships/slideLayout" Target="../slideLayouts/slideLayout9.xml"/></Relationships>
</file>

<file path=ppt/slides/_rels/slide83.xml.rels><?xml version="1.0" encoding="UTF-8" standalone="yes"?>
<Relationships xmlns="http://schemas.openxmlformats.org/package/2006/relationships"><Relationship Id="rId2" Type="http://schemas.openxmlformats.org/officeDocument/2006/relationships/image" Target="../media/image253.png"/><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3" Type="http://schemas.openxmlformats.org/officeDocument/2006/relationships/image" Target="../media/image255.png"/><Relationship Id="rId2" Type="http://schemas.openxmlformats.org/officeDocument/2006/relationships/image" Target="../media/image254.emf"/><Relationship Id="rId1" Type="http://schemas.openxmlformats.org/officeDocument/2006/relationships/slideLayout" Target="../slideLayouts/slideLayout9.xml"/><Relationship Id="rId4" Type="http://schemas.openxmlformats.org/officeDocument/2006/relationships/image" Target="../media/image256.png"/></Relationships>
</file>

<file path=ppt/slides/_rels/slide85.xml.rels><?xml version="1.0" encoding="UTF-8" standalone="yes"?>
<Relationships xmlns="http://schemas.openxmlformats.org/package/2006/relationships"><Relationship Id="rId3" Type="http://schemas.openxmlformats.org/officeDocument/2006/relationships/image" Target="../media/image258.emf"/><Relationship Id="rId2" Type="http://schemas.openxmlformats.org/officeDocument/2006/relationships/image" Target="../media/image257.emf"/><Relationship Id="rId1" Type="http://schemas.openxmlformats.org/officeDocument/2006/relationships/slideLayout" Target="../slideLayouts/slideLayout9.xml"/><Relationship Id="rId6" Type="http://schemas.openxmlformats.org/officeDocument/2006/relationships/image" Target="../media/image261.png"/><Relationship Id="rId5" Type="http://schemas.openxmlformats.org/officeDocument/2006/relationships/image" Target="../media/image260.emf"/><Relationship Id="rId4" Type="http://schemas.openxmlformats.org/officeDocument/2006/relationships/image" Target="../media/image259.emf"/></Relationships>
</file>

<file path=ppt/slides/_rels/slide9.xml.rels><?xml version="1.0" encoding="UTF-8" standalone="yes"?>
<Relationships xmlns="http://schemas.openxmlformats.org/package/2006/relationships"><Relationship Id="rId8" Type="http://schemas.openxmlformats.org/officeDocument/2006/relationships/image" Target="../media/image33.tiff"/><Relationship Id="rId13" Type="http://schemas.openxmlformats.org/officeDocument/2006/relationships/image" Target="../media/image38.png"/><Relationship Id="rId18" Type="http://schemas.openxmlformats.org/officeDocument/2006/relationships/image" Target="../media/image45.jpeg"/><Relationship Id="rId3" Type="http://schemas.openxmlformats.org/officeDocument/2006/relationships/image" Target="../media/image28.tiff"/><Relationship Id="rId21" Type="http://schemas.openxmlformats.org/officeDocument/2006/relationships/image" Target="../media/image42.jpeg"/><Relationship Id="rId7" Type="http://schemas.openxmlformats.org/officeDocument/2006/relationships/image" Target="../media/image32.tiff"/><Relationship Id="rId12" Type="http://schemas.openxmlformats.org/officeDocument/2006/relationships/image" Target="../media/image37.jpeg"/><Relationship Id="rId17" Type="http://schemas.openxmlformats.org/officeDocument/2006/relationships/image" Target="../media/image14.tiff"/><Relationship Id="rId2" Type="http://schemas.openxmlformats.org/officeDocument/2006/relationships/notesSlide" Target="../notesSlides/notesSlide4.xml"/><Relationship Id="rId16" Type="http://schemas.openxmlformats.org/officeDocument/2006/relationships/image" Target="../media/image44.tiff"/><Relationship Id="rId20"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31.tiff"/><Relationship Id="rId11" Type="http://schemas.openxmlformats.org/officeDocument/2006/relationships/image" Target="../media/image36.jpeg"/><Relationship Id="rId24" Type="http://schemas.openxmlformats.org/officeDocument/2006/relationships/image" Target="../media/image40.tiff"/><Relationship Id="rId5" Type="http://schemas.openxmlformats.org/officeDocument/2006/relationships/image" Target="../media/image30.png"/><Relationship Id="rId15" Type="http://schemas.openxmlformats.org/officeDocument/2006/relationships/image" Target="../media/image39.jpeg"/><Relationship Id="rId23" Type="http://schemas.openxmlformats.org/officeDocument/2006/relationships/image" Target="../media/image41.tiff"/><Relationship Id="rId10" Type="http://schemas.openxmlformats.org/officeDocument/2006/relationships/image" Target="../media/image35.png"/><Relationship Id="rId19" Type="http://schemas.openxmlformats.org/officeDocument/2006/relationships/image" Target="../media/image46.png"/><Relationship Id="rId4" Type="http://schemas.openxmlformats.org/officeDocument/2006/relationships/image" Target="../media/image29.tiff"/><Relationship Id="rId9" Type="http://schemas.openxmlformats.org/officeDocument/2006/relationships/image" Target="../media/image34.jpeg"/><Relationship Id="rId14" Type="http://schemas.microsoft.com/office/2007/relationships/hdphoto" Target="../media/hdphoto2.wdp"/><Relationship Id="rId22" Type="http://schemas.openxmlformats.org/officeDocument/2006/relationships/image" Target="../media/image4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F086C2-C8FF-D442-BD19-AB7D99901A55}"/>
              </a:ext>
            </a:extLst>
          </p:cNvPr>
          <p:cNvSpPr>
            <a:spLocks noGrp="1"/>
          </p:cNvSpPr>
          <p:nvPr>
            <p:ph type="title"/>
          </p:nvPr>
        </p:nvSpPr>
        <p:spPr>
          <a:xfrm>
            <a:off x="814387" y="4365056"/>
            <a:ext cx="7969249" cy="1388939"/>
          </a:xfrm>
        </p:spPr>
        <p:txBody>
          <a:bodyPr/>
          <a:lstStyle/>
          <a:p>
            <a:r>
              <a:rPr lang="en-US" dirty="0"/>
              <a:t>Accelerator Magnet R&amp;D in CHART</a:t>
            </a:r>
            <a:br>
              <a:rPr lang="en-US" dirty="0"/>
            </a:br>
            <a:r>
              <a:rPr lang="en-US" sz="1400" dirty="0"/>
              <a:t>D. M. Araujo, </a:t>
            </a:r>
            <a:r>
              <a:rPr lang="en-US" sz="1400" u="sng" dirty="0"/>
              <a:t>B. Auchmann</a:t>
            </a:r>
            <a:r>
              <a:rPr lang="en-US" sz="1400" dirty="0"/>
              <a:t>, A. </a:t>
            </a:r>
            <a:r>
              <a:rPr lang="en-US" sz="1400" dirty="0" err="1"/>
              <a:t>Brem</a:t>
            </a:r>
            <a:r>
              <a:rPr lang="en-US" sz="1400" dirty="0"/>
              <a:t>, M. Daly, M. </a:t>
            </a:r>
            <a:r>
              <a:rPr lang="en-US" sz="1400" dirty="0" err="1"/>
              <a:t>Duda</a:t>
            </a:r>
            <a:r>
              <a:rPr lang="en-US" sz="1400" dirty="0"/>
              <a:t>, R. Felder, C. Hug, O. Kirby, </a:t>
            </a:r>
            <a:br>
              <a:rPr lang="en-US" sz="1400" dirty="0"/>
            </a:br>
            <a:r>
              <a:rPr lang="en-US" sz="1400" dirty="0"/>
              <a:t>J. </a:t>
            </a:r>
            <a:r>
              <a:rPr lang="en-US" sz="1400" dirty="0" err="1"/>
              <a:t>Kosse</a:t>
            </a:r>
            <a:r>
              <a:rPr lang="en-US" sz="1400" dirty="0"/>
              <a:t>, T. </a:t>
            </a:r>
            <a:r>
              <a:rPr lang="en-US" sz="1400" dirty="0" err="1"/>
              <a:t>Michlmayr</a:t>
            </a:r>
            <a:r>
              <a:rPr lang="en-US" sz="1400" dirty="0"/>
              <a:t>, G. </a:t>
            </a:r>
            <a:r>
              <a:rPr lang="en-US" sz="1400" dirty="0" err="1"/>
              <a:t>Montenero</a:t>
            </a:r>
            <a:r>
              <a:rPr lang="en-US" sz="1400" dirty="0"/>
              <a:t>, H. G. Rodrigues, G. Rolando, S. Sanfilippo, S. </a:t>
            </a:r>
            <a:r>
              <a:rPr lang="en-US" sz="1400" dirty="0" err="1"/>
              <a:t>Sidorov</a:t>
            </a:r>
            <a:r>
              <a:rPr lang="en-US" sz="1400" dirty="0"/>
              <a:t>, </a:t>
            </a:r>
            <a:br>
              <a:rPr lang="en-US" sz="1400" dirty="0"/>
            </a:br>
            <a:r>
              <a:rPr lang="en-US" sz="1400" dirty="0"/>
              <a:t>D. </a:t>
            </a:r>
            <a:r>
              <a:rPr lang="en-US" sz="1400" dirty="0" err="1"/>
              <a:t>Sotnikov</a:t>
            </a:r>
            <a:br>
              <a:rPr lang="en-US" sz="1400" dirty="0"/>
            </a:br>
            <a:r>
              <a:rPr lang="en-US" sz="1400" dirty="0"/>
              <a:t>with support from CERN, ETHZ, FNAL, LBNL, Tokamak Energy Ltd, </a:t>
            </a:r>
            <a:r>
              <a:rPr lang="en-US" sz="1400" dirty="0" err="1"/>
              <a:t>UniGE</a:t>
            </a:r>
            <a:r>
              <a:rPr lang="en-US" sz="1400" dirty="0"/>
              <a:t>, </a:t>
            </a:r>
            <a:r>
              <a:rPr lang="en-US" sz="1400" dirty="0" err="1"/>
              <a:t>uTwente</a:t>
            </a:r>
            <a:endParaRPr lang="en-US" sz="1600" dirty="0"/>
          </a:p>
        </p:txBody>
      </p:sp>
      <p:sp>
        <p:nvSpPr>
          <p:cNvPr id="6" name="Subtitle 5">
            <a:extLst>
              <a:ext uri="{FF2B5EF4-FFF2-40B4-BE49-F238E27FC236}">
                <a16:creationId xmlns:a16="http://schemas.microsoft.com/office/drawing/2014/main" id="{956C48A8-BD9A-FF4C-A6C2-9A8DA6942FBF}"/>
              </a:ext>
            </a:extLst>
          </p:cNvPr>
          <p:cNvSpPr>
            <a:spLocks noGrp="1"/>
          </p:cNvSpPr>
          <p:nvPr>
            <p:ph type="subTitle" sz="quarter" idx="1"/>
          </p:nvPr>
        </p:nvSpPr>
        <p:spPr>
          <a:xfrm>
            <a:off x="814388" y="3933056"/>
            <a:ext cx="7969249" cy="364520"/>
          </a:xfrm>
        </p:spPr>
        <p:txBody>
          <a:bodyPr/>
          <a:lstStyle/>
          <a:p>
            <a:r>
              <a:rPr lang="en-US" b="0" dirty="0"/>
              <a:t>02.03.2023 – Magnet Seminar</a:t>
            </a:r>
          </a:p>
        </p:txBody>
      </p:sp>
      <p:sp>
        <p:nvSpPr>
          <p:cNvPr id="4" name="Slide Number Placeholder 3">
            <a:extLst>
              <a:ext uri="{FF2B5EF4-FFF2-40B4-BE49-F238E27FC236}">
                <a16:creationId xmlns:a16="http://schemas.microsoft.com/office/drawing/2014/main" id="{67EDC281-5988-5442-8E5F-B21B26D47B87}"/>
              </a:ext>
            </a:extLst>
          </p:cNvPr>
          <p:cNvSpPr>
            <a:spLocks noGrp="1"/>
          </p:cNvSpPr>
          <p:nvPr>
            <p:ph type="sldNum" sz="quarter" idx="4294967295"/>
          </p:nvPr>
        </p:nvSpPr>
        <p:spPr>
          <a:xfrm>
            <a:off x="8207374" y="6661150"/>
            <a:ext cx="576262" cy="196850"/>
          </a:xfrm>
        </p:spPr>
        <p:txBody>
          <a:bodyPr/>
          <a:lstStyle/>
          <a:p>
            <a:pPr algn="r">
              <a:defRPr/>
            </a:pPr>
            <a:r>
              <a:rPr lang="de-DE" dirty="0"/>
              <a:t>Page </a:t>
            </a:r>
            <a:fld id="{EBC07571-3134-BB4B-B83F-1A9FE18D34F3}" type="slidenum">
              <a:rPr lang="de-DE" smtClean="0"/>
              <a:pPr algn="r">
                <a:defRPr/>
              </a:pPr>
              <a:t>1</a:t>
            </a:fld>
            <a:endParaRPr lang="de-DE" dirty="0"/>
          </a:p>
        </p:txBody>
      </p:sp>
      <p:sp>
        <p:nvSpPr>
          <p:cNvPr id="8" name="Textfeld 6">
            <a:extLst>
              <a:ext uri="{FF2B5EF4-FFF2-40B4-BE49-F238E27FC236}">
                <a16:creationId xmlns:a16="http://schemas.microsoft.com/office/drawing/2014/main" id="{39CA92AB-935A-569A-288E-91E80717A308}"/>
              </a:ext>
            </a:extLst>
          </p:cNvPr>
          <p:cNvSpPr txBox="1"/>
          <p:nvPr/>
        </p:nvSpPr>
        <p:spPr>
          <a:xfrm>
            <a:off x="1691680" y="6201867"/>
            <a:ext cx="7790061" cy="504056"/>
          </a:xfrm>
          <a:prstGeom prst="rect">
            <a:avLst/>
          </a:prstGeom>
          <a:noFill/>
        </p:spPr>
        <p:txBody>
          <a:bodyPr wrap="square" lIns="0" tIns="0" rIns="0" bIns="0" rtlCol="0">
            <a:noAutofit/>
          </a:bodyPr>
          <a:lstStyle/>
          <a:p>
            <a:pPr>
              <a:lnSpc>
                <a:spcPct val="110000"/>
              </a:lnSpc>
              <a:spcBef>
                <a:spcPts val="0"/>
              </a:spcBef>
            </a:pPr>
            <a:r>
              <a:rPr lang="en-GB" sz="1200" dirty="0">
                <a:solidFill>
                  <a:srgbClr val="969696"/>
                </a:solidFill>
              </a:rPr>
              <a:t>Work supported by the Swiss State Secretariat for Education, Research and Innovation SERI.</a:t>
            </a:r>
          </a:p>
          <a:p>
            <a:pPr>
              <a:lnSpc>
                <a:spcPct val="110000"/>
              </a:lnSpc>
              <a:spcBef>
                <a:spcPts val="0"/>
              </a:spcBef>
            </a:pPr>
            <a:endParaRPr lang="en-GB" sz="1200" kern="1000" spc="30" dirty="0">
              <a:solidFill>
                <a:srgbClr val="969696"/>
              </a:solidFill>
              <a:latin typeface="+mn-lt"/>
              <a:cs typeface="Franklin Gothic Book"/>
            </a:endParaRPr>
          </a:p>
        </p:txBody>
      </p:sp>
      <p:pic>
        <p:nvPicPr>
          <p:cNvPr id="7" name="Picture 6" descr="A picture containing drawing&#10;&#10;Description automatically generated">
            <a:extLst>
              <a:ext uri="{FF2B5EF4-FFF2-40B4-BE49-F238E27FC236}">
                <a16:creationId xmlns:a16="http://schemas.microsoft.com/office/drawing/2014/main" id="{153B4CFC-30AA-5244-8D7F-5973C98915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387" y="1359763"/>
            <a:ext cx="1270820" cy="1270820"/>
          </a:xfrm>
          <a:prstGeom prst="rect">
            <a:avLst/>
          </a:prstGeom>
        </p:spPr>
      </p:pic>
      <p:sp>
        <p:nvSpPr>
          <p:cNvPr id="2" name="TextBox 1">
            <a:extLst>
              <a:ext uri="{FF2B5EF4-FFF2-40B4-BE49-F238E27FC236}">
                <a16:creationId xmlns:a16="http://schemas.microsoft.com/office/drawing/2014/main" id="{0CC64F25-B189-E549-3F1A-8C47B304CDB8}"/>
              </a:ext>
            </a:extLst>
          </p:cNvPr>
          <p:cNvSpPr txBox="1"/>
          <p:nvPr/>
        </p:nvSpPr>
        <p:spPr>
          <a:xfrm>
            <a:off x="10098157" y="6546574"/>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Tree>
    <p:extLst>
      <p:ext uri="{BB962C8B-B14F-4D97-AF65-F5344CB8AC3E}">
        <p14:creationId xmlns:p14="http://schemas.microsoft.com/office/powerpoint/2010/main" val="406688412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0245460-0994-904E-91A7-5284467C477A}"/>
              </a:ext>
            </a:extLst>
          </p:cNvPr>
          <p:cNvSpPr/>
          <p:nvPr/>
        </p:nvSpPr>
        <p:spPr bwMode="auto">
          <a:xfrm>
            <a:off x="355915" y="740322"/>
            <a:ext cx="4250593" cy="2808276"/>
          </a:xfrm>
          <a:prstGeom prst="rect">
            <a:avLst/>
          </a:prstGeom>
          <a:gradFill>
            <a:gsLst>
              <a:gs pos="0">
                <a:srgbClr val="BA8793"/>
              </a:gs>
              <a:gs pos="55000">
                <a:srgbClr val="E39E89"/>
              </a:gs>
              <a:gs pos="0">
                <a:srgbClr val="FEE599"/>
              </a:gs>
              <a:gs pos="100000">
                <a:srgbClr val="D38A88"/>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8"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71" name="Picture 70">
            <a:extLst>
              <a:ext uri="{FF2B5EF4-FFF2-40B4-BE49-F238E27FC236}">
                <a16:creationId xmlns:a16="http://schemas.microsoft.com/office/drawing/2014/main" id="{DF3779E5-9AE8-D747-8539-CC924DD02B26}"/>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1933810" y="1064569"/>
            <a:ext cx="1182613" cy="266420"/>
          </a:xfrm>
          <a:prstGeom prst="rect">
            <a:avLst/>
          </a:prstGeom>
        </p:spPr>
      </p:pic>
      <p:pic>
        <p:nvPicPr>
          <p:cNvPr id="72" name="Picture 71">
            <a:extLst>
              <a:ext uri="{FF2B5EF4-FFF2-40B4-BE49-F238E27FC236}">
                <a16:creationId xmlns:a16="http://schemas.microsoft.com/office/drawing/2014/main" id="{BECF9D45-CA18-EE49-98FA-D1E98620755A}"/>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1928594" y="1381850"/>
            <a:ext cx="524114" cy="524114"/>
          </a:xfrm>
          <a:prstGeom prst="rect">
            <a:avLst/>
          </a:prstGeom>
        </p:spPr>
      </p:pic>
      <p:sp>
        <p:nvSpPr>
          <p:cNvPr id="74" name="TextBox 73">
            <a:extLst>
              <a:ext uri="{FF2B5EF4-FFF2-40B4-BE49-F238E27FC236}">
                <a16:creationId xmlns:a16="http://schemas.microsoft.com/office/drawing/2014/main" id="{B45E5D14-92FB-9646-B35A-4AB176431385}"/>
              </a:ext>
            </a:extLst>
          </p:cNvPr>
          <p:cNvSpPr txBox="1"/>
          <p:nvPr/>
        </p:nvSpPr>
        <p:spPr>
          <a:xfrm>
            <a:off x="1991578" y="2374285"/>
            <a:ext cx="914400" cy="914400"/>
          </a:xfrm>
          <a:prstGeom prst="rect">
            <a:avLst/>
          </a:prstGeom>
          <a:noFill/>
        </p:spPr>
        <p:txBody>
          <a:bodyPr wrap="none" lIns="0" tIns="0" rIns="0" bIns="0" rtlCol="0">
            <a:noAutofit/>
          </a:bodyPr>
          <a:lstStyle>
            <a:defPPr>
              <a:defRPr lang="de-CH"/>
            </a:defPPr>
            <a:lvl1pPr algn="ctr">
              <a:lnSpc>
                <a:spcPct val="110000"/>
              </a:lnSpc>
              <a:spcBef>
                <a:spcPts val="0"/>
              </a:spcBef>
              <a:defRPr sz="1050" kern="1000" spc="30">
                <a:solidFill>
                  <a:schemeClr val="bg1"/>
                </a:solidFill>
                <a:latin typeface="Calibri" panose="020F0502020204030204" pitchFamily="34" charset="0"/>
                <a:cs typeface="Calibri" panose="020F0502020204030204" pitchFamily="34" charset="0"/>
              </a:defRPr>
            </a:lvl1pPr>
          </a:lstStyle>
          <a:p>
            <a:r>
              <a:rPr lang="en-US" dirty="0"/>
              <a:t>Model-Based Systems Engineering,</a:t>
            </a:r>
          </a:p>
          <a:p>
            <a:r>
              <a:rPr lang="en-US" dirty="0"/>
              <a:t>Multi-scale modeling</a:t>
            </a:r>
          </a:p>
        </p:txBody>
      </p:sp>
      <p:sp>
        <p:nvSpPr>
          <p:cNvPr id="75" name="TextBox 74">
            <a:extLst>
              <a:ext uri="{FF2B5EF4-FFF2-40B4-BE49-F238E27FC236}">
                <a16:creationId xmlns:a16="http://schemas.microsoft.com/office/drawing/2014/main" id="{3E0D2C24-7BB3-034D-8E3F-26D24FC4CE53}"/>
              </a:ext>
            </a:extLst>
          </p:cNvPr>
          <p:cNvSpPr txBox="1"/>
          <p:nvPr/>
        </p:nvSpPr>
        <p:spPr>
          <a:xfrm>
            <a:off x="4645503" y="1595532"/>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AA0000"/>
                </a:solidFill>
                <a:latin typeface="+mn-lt"/>
                <a:cs typeface="Franklin Gothic Book"/>
              </a:rPr>
              <a:t>MagNum</a:t>
            </a:r>
            <a:br>
              <a:rPr lang="en-CH" sz="1400" kern="1000" spc="30" dirty="0">
                <a:solidFill>
                  <a:srgbClr val="AA0000"/>
                </a:solidFill>
                <a:latin typeface="+mn-lt"/>
                <a:cs typeface="Franklin Gothic Book"/>
              </a:rPr>
            </a:br>
            <a:r>
              <a:rPr lang="en-CH" sz="1400" kern="1000" spc="30" dirty="0">
                <a:solidFill>
                  <a:srgbClr val="AA0000"/>
                </a:solidFill>
                <a:latin typeface="+mn-lt"/>
                <a:cs typeface="Franklin Gothic Book"/>
              </a:rPr>
              <a:t>MagComp</a:t>
            </a:r>
          </a:p>
        </p:txBody>
      </p:sp>
      <p:pic>
        <p:nvPicPr>
          <p:cNvPr id="82" name="Picture 81">
            <a:extLst>
              <a:ext uri="{FF2B5EF4-FFF2-40B4-BE49-F238E27FC236}">
                <a16:creationId xmlns:a16="http://schemas.microsoft.com/office/drawing/2014/main" id="{815AB52F-3579-444E-9D52-5CFBD085EE26}"/>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83" name="Picture 82">
            <a:extLst>
              <a:ext uri="{FF2B5EF4-FFF2-40B4-BE49-F238E27FC236}">
                <a16:creationId xmlns:a16="http://schemas.microsoft.com/office/drawing/2014/main" id="{C8EF4A2E-A3DE-5145-8045-F22585FE42A6}"/>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2695533" y="1958068"/>
            <a:ext cx="420890" cy="271726"/>
          </a:xfrm>
          <a:prstGeom prst="rect">
            <a:avLst/>
          </a:prstGeom>
          <a:solidFill>
            <a:srgbClr val="343A3F"/>
          </a:solidFill>
        </p:spPr>
      </p:pic>
      <p:pic>
        <p:nvPicPr>
          <p:cNvPr id="85" name="Picture 84">
            <a:extLst>
              <a:ext uri="{FF2B5EF4-FFF2-40B4-BE49-F238E27FC236}">
                <a16:creationId xmlns:a16="http://schemas.microsoft.com/office/drawing/2014/main" id="{EE3E49E1-8BF9-C348-983E-7BF9A8FBCE97}"/>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1928595" y="1958068"/>
            <a:ext cx="721396" cy="271726"/>
          </a:xfrm>
          <a:prstGeom prst="rect">
            <a:avLst/>
          </a:prstGeom>
          <a:solidFill>
            <a:schemeClr val="bg1"/>
          </a:solidFill>
        </p:spPr>
      </p:pic>
      <p:pic>
        <p:nvPicPr>
          <p:cNvPr id="86" name="Picture 85">
            <a:extLst>
              <a:ext uri="{FF2B5EF4-FFF2-40B4-BE49-F238E27FC236}">
                <a16:creationId xmlns:a16="http://schemas.microsoft.com/office/drawing/2014/main" id="{0E24F803-C25B-5842-8FCC-5D70ED175FAF}"/>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2491703" y="1376176"/>
            <a:ext cx="624720" cy="531787"/>
          </a:xfrm>
          <a:prstGeom prst="rect">
            <a:avLst/>
          </a:prstGeom>
        </p:spPr>
      </p:pic>
      <p:sp>
        <p:nvSpPr>
          <p:cNvPr id="77" name="Title 2">
            <a:extLst>
              <a:ext uri="{FF2B5EF4-FFF2-40B4-BE49-F238E27FC236}">
                <a16:creationId xmlns:a16="http://schemas.microsoft.com/office/drawing/2014/main" id="{57D6C3B3-A404-5A46-BD47-AC8E6C13F638}"/>
              </a:ext>
            </a:extLst>
          </p:cNvPr>
          <p:cNvSpPr>
            <a:spLocks noGrp="1"/>
          </p:cNvSpPr>
          <p:nvPr>
            <p:ph type="title"/>
          </p:nvPr>
        </p:nvSpPr>
        <p:spPr>
          <a:xfrm>
            <a:off x="2077200" y="291600"/>
            <a:ext cx="6708025" cy="508500"/>
          </a:xfrm>
        </p:spPr>
        <p:txBody>
          <a:bodyPr/>
          <a:lstStyle/>
          <a:p>
            <a:r>
              <a:rPr lang="en-CH" dirty="0"/>
              <a:t>CHART Acc. Mag. – Enabling Technology R&amp;D</a:t>
            </a:r>
          </a:p>
        </p:txBody>
      </p:sp>
      <p:grpSp>
        <p:nvGrpSpPr>
          <p:cNvPr id="78" name="Group 77">
            <a:extLst>
              <a:ext uri="{FF2B5EF4-FFF2-40B4-BE49-F238E27FC236}">
                <a16:creationId xmlns:a16="http://schemas.microsoft.com/office/drawing/2014/main" id="{F822163B-C304-3335-1DE1-BEE8AF0B623F}"/>
              </a:ext>
            </a:extLst>
          </p:cNvPr>
          <p:cNvGrpSpPr/>
          <p:nvPr/>
        </p:nvGrpSpPr>
        <p:grpSpPr>
          <a:xfrm>
            <a:off x="466121" y="5190527"/>
            <a:ext cx="1202670" cy="1073269"/>
            <a:chOff x="466121" y="5190527"/>
            <a:chExt cx="1202670" cy="1073269"/>
          </a:xfrm>
        </p:grpSpPr>
        <p:pic>
          <p:nvPicPr>
            <p:cNvPr id="79" name="Picture 62" descr="sciences70">
              <a:extLst>
                <a:ext uri="{FF2B5EF4-FFF2-40B4-BE49-F238E27FC236}">
                  <a16:creationId xmlns:a16="http://schemas.microsoft.com/office/drawing/2014/main" id="{6162C153-B5E2-31BC-A109-C5E38554B111}"/>
                </a:ext>
              </a:extLst>
            </p:cNvPr>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79">
              <a:extLst>
                <a:ext uri="{FF2B5EF4-FFF2-40B4-BE49-F238E27FC236}">
                  <a16:creationId xmlns:a16="http://schemas.microsoft.com/office/drawing/2014/main" id="{50684ACB-DA52-EC90-EF07-8D3BCB0276C2}"/>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grpSp>
        <p:nvGrpSpPr>
          <p:cNvPr id="81" name="Group 80">
            <a:extLst>
              <a:ext uri="{FF2B5EF4-FFF2-40B4-BE49-F238E27FC236}">
                <a16:creationId xmlns:a16="http://schemas.microsoft.com/office/drawing/2014/main" id="{27C9F5A8-5BE7-896C-CF3C-76B58D2AD61C}"/>
              </a:ext>
            </a:extLst>
          </p:cNvPr>
          <p:cNvGrpSpPr/>
          <p:nvPr/>
        </p:nvGrpSpPr>
        <p:grpSpPr>
          <a:xfrm>
            <a:off x="1964579" y="5193136"/>
            <a:ext cx="1017399" cy="1468014"/>
            <a:chOff x="1964579" y="5193136"/>
            <a:chExt cx="1017399" cy="1468014"/>
          </a:xfrm>
        </p:grpSpPr>
        <p:pic>
          <p:nvPicPr>
            <p:cNvPr id="84" name="Picture 83">
              <a:extLst>
                <a:ext uri="{FF2B5EF4-FFF2-40B4-BE49-F238E27FC236}">
                  <a16:creationId xmlns:a16="http://schemas.microsoft.com/office/drawing/2014/main" id="{9533C74C-9D3D-39C2-25F9-5437A1C34221}"/>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88" name="Picture 87">
              <a:extLst>
                <a:ext uri="{FF2B5EF4-FFF2-40B4-BE49-F238E27FC236}">
                  <a16:creationId xmlns:a16="http://schemas.microsoft.com/office/drawing/2014/main" id="{9DC33B17-7DEB-EA0F-C120-20B81D30F459}"/>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89" name="Picture 88">
              <a:extLst>
                <a:ext uri="{FF2B5EF4-FFF2-40B4-BE49-F238E27FC236}">
                  <a16:creationId xmlns:a16="http://schemas.microsoft.com/office/drawing/2014/main" id="{E6B939E9-95EC-ED10-67F0-201B53897F7E}"/>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grpSp>
        <p:nvGrpSpPr>
          <p:cNvPr id="90" name="Group 89">
            <a:extLst>
              <a:ext uri="{FF2B5EF4-FFF2-40B4-BE49-F238E27FC236}">
                <a16:creationId xmlns:a16="http://schemas.microsoft.com/office/drawing/2014/main" id="{CAF8346C-C59C-D2D6-EBFE-48EB94C44EFB}"/>
              </a:ext>
            </a:extLst>
          </p:cNvPr>
          <p:cNvGrpSpPr/>
          <p:nvPr/>
        </p:nvGrpSpPr>
        <p:grpSpPr>
          <a:xfrm>
            <a:off x="7775512" y="5199058"/>
            <a:ext cx="779777" cy="1497498"/>
            <a:chOff x="7775512" y="5199058"/>
            <a:chExt cx="779777" cy="1497498"/>
          </a:xfrm>
        </p:grpSpPr>
        <p:pic>
          <p:nvPicPr>
            <p:cNvPr id="91" name="Picture 90">
              <a:extLst>
                <a:ext uri="{FF2B5EF4-FFF2-40B4-BE49-F238E27FC236}">
                  <a16:creationId xmlns:a16="http://schemas.microsoft.com/office/drawing/2014/main" id="{8E65D480-9696-86A7-8778-2B0042D4E76C}"/>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92" name="Picture 91">
              <a:extLst>
                <a:ext uri="{FF2B5EF4-FFF2-40B4-BE49-F238E27FC236}">
                  <a16:creationId xmlns:a16="http://schemas.microsoft.com/office/drawing/2014/main" id="{1DEB0770-2169-9B01-725F-505425EED1B1}"/>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93" name="Picture 92">
              <a:extLst>
                <a:ext uri="{FF2B5EF4-FFF2-40B4-BE49-F238E27FC236}">
                  <a16:creationId xmlns:a16="http://schemas.microsoft.com/office/drawing/2014/main" id="{E4D06DC0-66D3-AA5D-B03F-76361802F403}"/>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spTree>
    <p:extLst>
      <p:ext uri="{BB962C8B-B14F-4D97-AF65-F5344CB8AC3E}">
        <p14:creationId xmlns:p14="http://schemas.microsoft.com/office/powerpoint/2010/main" val="97807437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18EFB01-8280-0648-B74C-7F7CB6CDF687}"/>
              </a:ext>
            </a:extLst>
          </p:cNvPr>
          <p:cNvSpPr/>
          <p:nvPr/>
        </p:nvSpPr>
        <p:spPr bwMode="auto">
          <a:xfrm>
            <a:off x="1773801" y="740322"/>
            <a:ext cx="4251092" cy="2808276"/>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72" name="TextBox 71">
            <a:extLst>
              <a:ext uri="{FF2B5EF4-FFF2-40B4-BE49-F238E27FC236}">
                <a16:creationId xmlns:a16="http://schemas.microsoft.com/office/drawing/2014/main" id="{CB504AB6-AEA4-8B42-9128-1A3CF1C7338B}"/>
              </a:ext>
            </a:extLst>
          </p:cNvPr>
          <p:cNvSpPr txBox="1"/>
          <p:nvPr/>
        </p:nvSpPr>
        <p:spPr>
          <a:xfrm>
            <a:off x="3478880" y="2052910"/>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Polymer R&amp;D</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Insulation and composite R&amp;D</a:t>
            </a:r>
            <a:br>
              <a:rPr lang="en-US" sz="1050" kern="1000" spc="30" dirty="0">
                <a:solidFill>
                  <a:schemeClr val="bg1"/>
                </a:solidFill>
                <a:latin typeface="Calibri" panose="020F0502020204030204" pitchFamily="34" charset="0"/>
                <a:cs typeface="Calibri" panose="020F0502020204030204" pitchFamily="34" charset="0"/>
              </a:rPr>
            </a:br>
            <a:r>
              <a:rPr lang="en-US" sz="1050" kern="1000" spc="30" dirty="0">
                <a:solidFill>
                  <a:schemeClr val="bg1"/>
                </a:solidFill>
                <a:latin typeface="Calibri" panose="020F0502020204030204" pitchFamily="34" charset="0"/>
                <a:cs typeface="Calibri" panose="020F0502020204030204" pitchFamily="34" charset="0"/>
              </a:rPr>
              <a:t>REBCO NI Coil Technology</a:t>
            </a:r>
          </a:p>
        </p:txBody>
      </p:sp>
      <p:pic>
        <p:nvPicPr>
          <p:cNvPr id="73" name="Picture 72">
            <a:extLst>
              <a:ext uri="{FF2B5EF4-FFF2-40B4-BE49-F238E27FC236}">
                <a16:creationId xmlns:a16="http://schemas.microsoft.com/office/drawing/2014/main" id="{3C0370A3-7D01-D846-8153-5956AC4C692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29611" y="964615"/>
            <a:ext cx="1182613" cy="266420"/>
          </a:xfrm>
          <a:prstGeom prst="rect">
            <a:avLst/>
          </a:prstGeom>
        </p:spPr>
      </p:pic>
      <p:pic>
        <p:nvPicPr>
          <p:cNvPr id="75" name="Picture 74">
            <a:extLst>
              <a:ext uri="{FF2B5EF4-FFF2-40B4-BE49-F238E27FC236}">
                <a16:creationId xmlns:a16="http://schemas.microsoft.com/office/drawing/2014/main" id="{D8B52747-D23E-AB40-BDAF-CFDD1A4348D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9611" y="1297650"/>
            <a:ext cx="1195863" cy="295527"/>
          </a:xfrm>
          <a:prstGeom prst="rect">
            <a:avLst/>
          </a:prstGeom>
        </p:spPr>
      </p:pic>
      <p:pic>
        <p:nvPicPr>
          <p:cNvPr id="76" name="Picture 75">
            <a:extLst>
              <a:ext uri="{FF2B5EF4-FFF2-40B4-BE49-F238E27FC236}">
                <a16:creationId xmlns:a16="http://schemas.microsoft.com/office/drawing/2014/main" id="{C1FAB243-7B07-4642-9B41-74BD3585A2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92894" y="957131"/>
            <a:ext cx="644607" cy="644607"/>
          </a:xfrm>
          <a:prstGeom prst="rect">
            <a:avLst/>
          </a:prstGeom>
        </p:spPr>
      </p:pic>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5"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8"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6"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7"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10"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5" cstate="screen">
            <a:extLst>
              <a:ext uri="{BEBA8EAE-BF5A-486C-A8C5-ECC9F3942E4B}">
                <a14:imgProps xmlns:a14="http://schemas.microsoft.com/office/drawing/2010/main">
                  <a14:imgLayer r:embed="rId16">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sp>
        <p:nvSpPr>
          <p:cNvPr id="82" name="TextBox 81">
            <a:extLst>
              <a:ext uri="{FF2B5EF4-FFF2-40B4-BE49-F238E27FC236}">
                <a16:creationId xmlns:a16="http://schemas.microsoft.com/office/drawing/2014/main" id="{FD0CB3A0-A75D-5941-A547-C9266AD9531C}"/>
              </a:ext>
            </a:extLst>
          </p:cNvPr>
          <p:cNvSpPr txBox="1"/>
          <p:nvPr/>
        </p:nvSpPr>
        <p:spPr>
          <a:xfrm>
            <a:off x="6228184" y="170052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solidFill>
                  <a:srgbClr val="5B0530"/>
                </a:solidFill>
                <a:latin typeface="+mn-lt"/>
                <a:cs typeface="Franklin Gothic Book"/>
              </a:rPr>
              <a:t>MagRes</a:t>
            </a:r>
          </a:p>
          <a:p>
            <a:pPr>
              <a:lnSpc>
                <a:spcPct val="110000"/>
              </a:lnSpc>
              <a:spcBef>
                <a:spcPts val="0"/>
              </a:spcBef>
            </a:pPr>
            <a:r>
              <a:rPr lang="en-CH" sz="1400" kern="1000" spc="30" dirty="0">
                <a:solidFill>
                  <a:srgbClr val="5B0530"/>
                </a:solidFill>
                <a:latin typeface="+mn-lt"/>
                <a:cs typeface="Franklin Gothic Book"/>
              </a:rPr>
              <a:t>MagComp</a:t>
            </a:r>
          </a:p>
        </p:txBody>
      </p:sp>
      <p:pic>
        <p:nvPicPr>
          <p:cNvPr id="88" name="Picture 87">
            <a:extLst>
              <a:ext uri="{FF2B5EF4-FFF2-40B4-BE49-F238E27FC236}">
                <a16:creationId xmlns:a16="http://schemas.microsoft.com/office/drawing/2014/main" id="{21A92FE7-9757-2E41-BA15-4D6AE5427BB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929610" y="1659792"/>
            <a:ext cx="1195863" cy="382012"/>
          </a:xfrm>
          <a:prstGeom prst="rect">
            <a:avLst/>
          </a:prstGeom>
        </p:spPr>
      </p:pic>
      <p:pic>
        <p:nvPicPr>
          <p:cNvPr id="89" name="Picture 88">
            <a:extLst>
              <a:ext uri="{FF2B5EF4-FFF2-40B4-BE49-F238E27FC236}">
                <a16:creationId xmlns:a16="http://schemas.microsoft.com/office/drawing/2014/main" id="{984223B3-167F-8A44-844E-3B7F0AD3366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sp>
        <p:nvSpPr>
          <p:cNvPr id="101" name="Title 2">
            <a:extLst>
              <a:ext uri="{FF2B5EF4-FFF2-40B4-BE49-F238E27FC236}">
                <a16:creationId xmlns:a16="http://schemas.microsoft.com/office/drawing/2014/main" id="{A2997ACF-25BB-8745-B9B9-FC54F6CD956C}"/>
              </a:ext>
            </a:extLst>
          </p:cNvPr>
          <p:cNvSpPr>
            <a:spLocks noGrp="1"/>
          </p:cNvSpPr>
          <p:nvPr>
            <p:ph type="title"/>
          </p:nvPr>
        </p:nvSpPr>
        <p:spPr>
          <a:xfrm>
            <a:off x="2077200" y="291600"/>
            <a:ext cx="6708025" cy="508500"/>
          </a:xfrm>
        </p:spPr>
        <p:txBody>
          <a:bodyPr/>
          <a:lstStyle/>
          <a:p>
            <a:r>
              <a:rPr lang="en-CH" dirty="0"/>
              <a:t>CHART Acc. Mag. – Enabling Technology R&amp;D</a:t>
            </a:r>
          </a:p>
        </p:txBody>
      </p:sp>
      <p:grpSp>
        <p:nvGrpSpPr>
          <p:cNvPr id="24" name="Group 23">
            <a:extLst>
              <a:ext uri="{FF2B5EF4-FFF2-40B4-BE49-F238E27FC236}">
                <a16:creationId xmlns:a16="http://schemas.microsoft.com/office/drawing/2014/main" id="{B422FCBD-C316-B4A0-C1CC-E7731D409FEA}"/>
              </a:ext>
            </a:extLst>
          </p:cNvPr>
          <p:cNvGrpSpPr/>
          <p:nvPr/>
        </p:nvGrpSpPr>
        <p:grpSpPr>
          <a:xfrm>
            <a:off x="466121" y="5190527"/>
            <a:ext cx="1202670" cy="1073269"/>
            <a:chOff x="466121" y="5190527"/>
            <a:chExt cx="1202670" cy="1073269"/>
          </a:xfrm>
        </p:grpSpPr>
        <p:pic>
          <p:nvPicPr>
            <p:cNvPr id="25" name="Picture 62" descr="sciences70">
              <a:extLst>
                <a:ext uri="{FF2B5EF4-FFF2-40B4-BE49-F238E27FC236}">
                  <a16:creationId xmlns:a16="http://schemas.microsoft.com/office/drawing/2014/main" id="{08E7BAFF-2C31-EA3A-3FB3-AAC3D03B51E8}"/>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67">
              <a:extLst>
                <a:ext uri="{FF2B5EF4-FFF2-40B4-BE49-F238E27FC236}">
                  <a16:creationId xmlns:a16="http://schemas.microsoft.com/office/drawing/2014/main" id="{76DC43FB-ACA9-1A78-A84F-298F26F054D0}"/>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grpSp>
        <p:nvGrpSpPr>
          <p:cNvPr id="70" name="Group 69">
            <a:extLst>
              <a:ext uri="{FF2B5EF4-FFF2-40B4-BE49-F238E27FC236}">
                <a16:creationId xmlns:a16="http://schemas.microsoft.com/office/drawing/2014/main" id="{1BB313B0-1AD4-271C-71E1-0088EE6C2862}"/>
              </a:ext>
            </a:extLst>
          </p:cNvPr>
          <p:cNvGrpSpPr/>
          <p:nvPr/>
        </p:nvGrpSpPr>
        <p:grpSpPr>
          <a:xfrm>
            <a:off x="1964579" y="5193136"/>
            <a:ext cx="1017399" cy="1468014"/>
            <a:chOff x="1964579" y="5193136"/>
            <a:chExt cx="1017399" cy="1468014"/>
          </a:xfrm>
        </p:grpSpPr>
        <p:pic>
          <p:nvPicPr>
            <p:cNvPr id="74" name="Picture 73">
              <a:extLst>
                <a:ext uri="{FF2B5EF4-FFF2-40B4-BE49-F238E27FC236}">
                  <a16:creationId xmlns:a16="http://schemas.microsoft.com/office/drawing/2014/main" id="{56D5EE6B-AE11-2BA0-23A9-D092C0E351E6}"/>
                </a:ext>
              </a:extLst>
            </p:cNvPr>
            <p:cNvPicPr>
              <a:picLocks noChangeAspect="1"/>
            </p:cNvPicPr>
            <p:nvPr/>
          </p:nvPicPr>
          <p:blipFill rotWithShape="1">
            <a:blip r:embed="rId22"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81" name="Picture 80">
              <a:extLst>
                <a:ext uri="{FF2B5EF4-FFF2-40B4-BE49-F238E27FC236}">
                  <a16:creationId xmlns:a16="http://schemas.microsoft.com/office/drawing/2014/main" id="{B80692D2-05A0-83DF-ECF2-3DBC2F0BE594}"/>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83" name="Picture 82">
              <a:extLst>
                <a:ext uri="{FF2B5EF4-FFF2-40B4-BE49-F238E27FC236}">
                  <a16:creationId xmlns:a16="http://schemas.microsoft.com/office/drawing/2014/main" id="{5920E4F3-C2EC-6CA8-CD4D-BF10E9F561F3}"/>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grpSp>
        <p:nvGrpSpPr>
          <p:cNvPr id="84" name="Group 83">
            <a:extLst>
              <a:ext uri="{FF2B5EF4-FFF2-40B4-BE49-F238E27FC236}">
                <a16:creationId xmlns:a16="http://schemas.microsoft.com/office/drawing/2014/main" id="{78108D37-8DD0-1383-90AA-32454DEAEA38}"/>
              </a:ext>
            </a:extLst>
          </p:cNvPr>
          <p:cNvGrpSpPr/>
          <p:nvPr/>
        </p:nvGrpSpPr>
        <p:grpSpPr>
          <a:xfrm>
            <a:off x="7775512" y="5199058"/>
            <a:ext cx="779777" cy="1497498"/>
            <a:chOff x="7775512" y="5199058"/>
            <a:chExt cx="779777" cy="1497498"/>
          </a:xfrm>
        </p:grpSpPr>
        <p:pic>
          <p:nvPicPr>
            <p:cNvPr id="85" name="Picture 84">
              <a:extLst>
                <a:ext uri="{FF2B5EF4-FFF2-40B4-BE49-F238E27FC236}">
                  <a16:creationId xmlns:a16="http://schemas.microsoft.com/office/drawing/2014/main" id="{1D58243F-D684-6F41-5B5C-88B833853A94}"/>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86" name="Picture 85">
              <a:extLst>
                <a:ext uri="{FF2B5EF4-FFF2-40B4-BE49-F238E27FC236}">
                  <a16:creationId xmlns:a16="http://schemas.microsoft.com/office/drawing/2014/main" id="{F148713A-8802-196D-5C18-260197FACA5A}"/>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87" name="Picture 86">
              <a:extLst>
                <a:ext uri="{FF2B5EF4-FFF2-40B4-BE49-F238E27FC236}">
                  <a16:creationId xmlns:a16="http://schemas.microsoft.com/office/drawing/2014/main" id="{3BBB2D5F-BE83-9223-DCFE-D648C880C801}"/>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spTree>
    <p:extLst>
      <p:ext uri="{BB962C8B-B14F-4D97-AF65-F5344CB8AC3E}">
        <p14:creationId xmlns:p14="http://schemas.microsoft.com/office/powerpoint/2010/main" val="88713975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EBED71F9-40D4-8F41-8E9C-8C692C05474C}"/>
              </a:ext>
            </a:extLst>
          </p:cNvPr>
          <p:cNvGrpSpPr/>
          <p:nvPr/>
        </p:nvGrpSpPr>
        <p:grpSpPr>
          <a:xfrm>
            <a:off x="4598265" y="740403"/>
            <a:ext cx="2837883" cy="2808276"/>
            <a:chOff x="4598265" y="740403"/>
            <a:chExt cx="2837883" cy="2808276"/>
          </a:xfrm>
        </p:grpSpPr>
        <p:sp>
          <p:nvSpPr>
            <p:cNvPr id="71" name="Rectangle 70">
              <a:extLst>
                <a:ext uri="{FF2B5EF4-FFF2-40B4-BE49-F238E27FC236}">
                  <a16:creationId xmlns:a16="http://schemas.microsoft.com/office/drawing/2014/main" id="{DE006546-D71D-9245-B007-6AA0506FAF42}"/>
                </a:ext>
              </a:extLst>
            </p:cNvPr>
            <p:cNvSpPr/>
            <p:nvPr/>
          </p:nvSpPr>
          <p:spPr bwMode="auto">
            <a:xfrm>
              <a:off x="4598265" y="740403"/>
              <a:ext cx="2837883" cy="2808276"/>
            </a:xfrm>
            <a:prstGeom prst="rect">
              <a:avLst/>
            </a:prstGeom>
            <a:gradFill>
              <a:gsLst>
                <a:gs pos="0">
                  <a:srgbClr val="5F0634">
                    <a:alpha val="50000"/>
                  </a:srgbClr>
                </a:gs>
                <a:gs pos="86000">
                  <a:srgbClr val="0C3366">
                    <a:alpha val="50000"/>
                  </a:srgbClr>
                </a:gs>
                <a:gs pos="91000">
                  <a:srgbClr val="0C3366">
                    <a:alpha val="50000"/>
                  </a:srgbClr>
                </a:gs>
                <a:gs pos="100000">
                  <a:srgbClr val="0C3366">
                    <a:alpha val="50000"/>
                  </a:srgbClr>
                </a:gs>
              </a:gsLst>
              <a:lin ang="0" scaled="0"/>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latin typeface="+mn-lt"/>
                <a:ea typeface="+mn-ea"/>
                <a:cs typeface="+mn-cs"/>
              </a:endParaRPr>
            </a:p>
          </p:txBody>
        </p:sp>
        <p:sp>
          <p:nvSpPr>
            <p:cNvPr id="72" name="TextBox 71">
              <a:extLst>
                <a:ext uri="{FF2B5EF4-FFF2-40B4-BE49-F238E27FC236}">
                  <a16:creationId xmlns:a16="http://schemas.microsoft.com/office/drawing/2014/main" id="{594BCDFC-89C0-2047-8591-691E2B68684A}"/>
                </a:ext>
              </a:extLst>
            </p:cNvPr>
            <p:cNvSpPr txBox="1"/>
            <p:nvPr/>
          </p:nvSpPr>
          <p:spPr>
            <a:xfrm>
              <a:off x="5552908" y="2132856"/>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Additive manufacturing</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Coil interfaces</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Lab 4.0</a:t>
              </a:r>
            </a:p>
          </p:txBody>
        </p:sp>
      </p:gr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4"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5"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3"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4"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6"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7"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2" cstate="screen">
            <a:extLst>
              <a:ext uri="{BEBA8EAE-BF5A-486C-A8C5-ECC9F3942E4B}">
                <a14:imgProps xmlns:a14="http://schemas.microsoft.com/office/drawing/2010/main">
                  <a14:imgLayer r:embed="rId13">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76" name="Picture 75">
            <a:extLst>
              <a:ext uri="{FF2B5EF4-FFF2-40B4-BE49-F238E27FC236}">
                <a16:creationId xmlns:a16="http://schemas.microsoft.com/office/drawing/2014/main" id="{2ABDF698-F0A8-8B42-A86A-B402B2BB9D2E}"/>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5430021" y="1097971"/>
            <a:ext cx="1182613" cy="266420"/>
          </a:xfrm>
          <a:prstGeom prst="rect">
            <a:avLst/>
          </a:prstGeom>
        </p:spPr>
      </p:pic>
      <p:pic>
        <p:nvPicPr>
          <p:cNvPr id="79" name="Picture 78">
            <a:extLst>
              <a:ext uri="{FF2B5EF4-FFF2-40B4-BE49-F238E27FC236}">
                <a16:creationId xmlns:a16="http://schemas.microsoft.com/office/drawing/2014/main" id="{AF64597E-4302-BF41-8ADF-9AE51FA60A34}"/>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430021" y="1415708"/>
            <a:ext cx="1182613" cy="270901"/>
          </a:xfrm>
          <a:prstGeom prst="rect">
            <a:avLst/>
          </a:prstGeom>
        </p:spPr>
      </p:pic>
      <p:sp>
        <p:nvSpPr>
          <p:cNvPr id="80" name="TextBox 79">
            <a:extLst>
              <a:ext uri="{FF2B5EF4-FFF2-40B4-BE49-F238E27FC236}">
                <a16:creationId xmlns:a16="http://schemas.microsoft.com/office/drawing/2014/main" id="{D4536409-9D21-5846-B141-AB9AD13EA66C}"/>
              </a:ext>
            </a:extLst>
          </p:cNvPr>
          <p:cNvSpPr txBox="1"/>
          <p:nvPr/>
        </p:nvSpPr>
        <p:spPr>
          <a:xfrm>
            <a:off x="3657600" y="1623379"/>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5B0530"/>
                </a:solidFill>
                <a:latin typeface="+mn-lt"/>
                <a:cs typeface="Franklin Gothic Book"/>
              </a:rPr>
              <a:t>MagAM</a:t>
            </a:r>
          </a:p>
        </p:txBody>
      </p:sp>
      <p:pic>
        <p:nvPicPr>
          <p:cNvPr id="84" name="Picture 83">
            <a:extLst>
              <a:ext uri="{FF2B5EF4-FFF2-40B4-BE49-F238E27FC236}">
                <a16:creationId xmlns:a16="http://schemas.microsoft.com/office/drawing/2014/main" id="{1C3A545D-F498-9A4E-B5DD-AD8413220BB9}"/>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sp>
        <p:nvSpPr>
          <p:cNvPr id="96" name="Title 2">
            <a:extLst>
              <a:ext uri="{FF2B5EF4-FFF2-40B4-BE49-F238E27FC236}">
                <a16:creationId xmlns:a16="http://schemas.microsoft.com/office/drawing/2014/main" id="{EE10372F-8F5C-1C48-B009-0FBE9788DC45}"/>
              </a:ext>
            </a:extLst>
          </p:cNvPr>
          <p:cNvSpPr>
            <a:spLocks noGrp="1"/>
          </p:cNvSpPr>
          <p:nvPr>
            <p:ph type="title"/>
          </p:nvPr>
        </p:nvSpPr>
        <p:spPr>
          <a:xfrm>
            <a:off x="2077200" y="291600"/>
            <a:ext cx="6708025" cy="508500"/>
          </a:xfrm>
        </p:spPr>
        <p:txBody>
          <a:bodyPr/>
          <a:lstStyle/>
          <a:p>
            <a:r>
              <a:rPr lang="en-CH" dirty="0"/>
              <a:t>CHART Acc. Mag. – Enabling Technology R&amp;D</a:t>
            </a:r>
          </a:p>
        </p:txBody>
      </p:sp>
      <p:pic>
        <p:nvPicPr>
          <p:cNvPr id="17" name="Picture 16">
            <a:extLst>
              <a:ext uri="{FF2B5EF4-FFF2-40B4-BE49-F238E27FC236}">
                <a16:creationId xmlns:a16="http://schemas.microsoft.com/office/drawing/2014/main" id="{5E8DBE60-83F8-DE7C-EE8E-2E9C7D0AC70D}"/>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5657952" y="1735367"/>
            <a:ext cx="726749" cy="293122"/>
          </a:xfrm>
          <a:prstGeom prst="rect">
            <a:avLst/>
          </a:prstGeom>
          <a:solidFill>
            <a:schemeClr val="bg1"/>
          </a:solidFill>
        </p:spPr>
      </p:pic>
      <p:grpSp>
        <p:nvGrpSpPr>
          <p:cNvPr id="25" name="Group 24">
            <a:extLst>
              <a:ext uri="{FF2B5EF4-FFF2-40B4-BE49-F238E27FC236}">
                <a16:creationId xmlns:a16="http://schemas.microsoft.com/office/drawing/2014/main" id="{7F650E93-C67E-82C3-1F16-D5B22C0AE514}"/>
              </a:ext>
            </a:extLst>
          </p:cNvPr>
          <p:cNvGrpSpPr/>
          <p:nvPr/>
        </p:nvGrpSpPr>
        <p:grpSpPr>
          <a:xfrm>
            <a:off x="466121" y="5190527"/>
            <a:ext cx="1202670" cy="1073269"/>
            <a:chOff x="466121" y="5190527"/>
            <a:chExt cx="1202670" cy="1073269"/>
          </a:xfrm>
        </p:grpSpPr>
        <p:pic>
          <p:nvPicPr>
            <p:cNvPr id="68" name="Picture 62" descr="sciences70">
              <a:extLst>
                <a:ext uri="{FF2B5EF4-FFF2-40B4-BE49-F238E27FC236}">
                  <a16:creationId xmlns:a16="http://schemas.microsoft.com/office/drawing/2014/main" id="{9355C089-2CFB-589D-DE77-FBD68624E811}"/>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 name="Picture 72">
              <a:extLst>
                <a:ext uri="{FF2B5EF4-FFF2-40B4-BE49-F238E27FC236}">
                  <a16:creationId xmlns:a16="http://schemas.microsoft.com/office/drawing/2014/main" id="{A64B6A02-DBA3-E394-D1F2-D7A54ED2E94A}"/>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grpSp>
        <p:nvGrpSpPr>
          <p:cNvPr id="74" name="Group 73">
            <a:extLst>
              <a:ext uri="{FF2B5EF4-FFF2-40B4-BE49-F238E27FC236}">
                <a16:creationId xmlns:a16="http://schemas.microsoft.com/office/drawing/2014/main" id="{867B15F6-EE36-F111-3062-D6C850DB2346}"/>
              </a:ext>
            </a:extLst>
          </p:cNvPr>
          <p:cNvGrpSpPr/>
          <p:nvPr/>
        </p:nvGrpSpPr>
        <p:grpSpPr>
          <a:xfrm>
            <a:off x="1964579" y="5193136"/>
            <a:ext cx="1017399" cy="1468014"/>
            <a:chOff x="1964579" y="5193136"/>
            <a:chExt cx="1017399" cy="1468014"/>
          </a:xfrm>
        </p:grpSpPr>
        <p:pic>
          <p:nvPicPr>
            <p:cNvPr id="75" name="Picture 74">
              <a:extLst>
                <a:ext uri="{FF2B5EF4-FFF2-40B4-BE49-F238E27FC236}">
                  <a16:creationId xmlns:a16="http://schemas.microsoft.com/office/drawing/2014/main" id="{DF4602E4-36DC-3676-3589-FBE0C9607693}"/>
                </a:ext>
              </a:extLst>
            </p:cNvPr>
            <p:cNvPicPr>
              <a:picLocks noChangeAspect="1"/>
            </p:cNvPicPr>
            <p:nvPr/>
          </p:nvPicPr>
          <p:blipFill rotWithShape="1">
            <a:blip r:embed="rId21"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78" name="Picture 77">
              <a:extLst>
                <a:ext uri="{FF2B5EF4-FFF2-40B4-BE49-F238E27FC236}">
                  <a16:creationId xmlns:a16="http://schemas.microsoft.com/office/drawing/2014/main" id="{C8D946D2-B573-D733-74D1-C82308826C71}"/>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81" name="Picture 80">
              <a:extLst>
                <a:ext uri="{FF2B5EF4-FFF2-40B4-BE49-F238E27FC236}">
                  <a16:creationId xmlns:a16="http://schemas.microsoft.com/office/drawing/2014/main" id="{D0FA68FE-669D-FDCB-6769-0725AD13856D}"/>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grpSp>
        <p:nvGrpSpPr>
          <p:cNvPr id="82" name="Group 81">
            <a:extLst>
              <a:ext uri="{FF2B5EF4-FFF2-40B4-BE49-F238E27FC236}">
                <a16:creationId xmlns:a16="http://schemas.microsoft.com/office/drawing/2014/main" id="{98D19BAB-AC4E-E33B-7F56-EBD48994B598}"/>
              </a:ext>
            </a:extLst>
          </p:cNvPr>
          <p:cNvGrpSpPr/>
          <p:nvPr/>
        </p:nvGrpSpPr>
        <p:grpSpPr>
          <a:xfrm>
            <a:off x="7775512" y="5199058"/>
            <a:ext cx="779777" cy="1497498"/>
            <a:chOff x="7775512" y="5199058"/>
            <a:chExt cx="779777" cy="1497498"/>
          </a:xfrm>
        </p:grpSpPr>
        <p:pic>
          <p:nvPicPr>
            <p:cNvPr id="83" name="Picture 82">
              <a:extLst>
                <a:ext uri="{FF2B5EF4-FFF2-40B4-BE49-F238E27FC236}">
                  <a16:creationId xmlns:a16="http://schemas.microsoft.com/office/drawing/2014/main" id="{12662778-C4FF-7000-3EE0-88EA393DEBCE}"/>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85" name="Picture 84">
              <a:extLst>
                <a:ext uri="{FF2B5EF4-FFF2-40B4-BE49-F238E27FC236}">
                  <a16:creationId xmlns:a16="http://schemas.microsoft.com/office/drawing/2014/main" id="{B5973EA8-EBD8-7BF7-F5CB-BC662CA9DA75}"/>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97" name="Picture 96">
              <a:extLst>
                <a:ext uri="{FF2B5EF4-FFF2-40B4-BE49-F238E27FC236}">
                  <a16:creationId xmlns:a16="http://schemas.microsoft.com/office/drawing/2014/main" id="{5FF4B513-4C29-2120-0718-0EE76AE9A789}"/>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spTree>
    <p:extLst>
      <p:ext uri="{BB962C8B-B14F-4D97-AF65-F5344CB8AC3E}">
        <p14:creationId xmlns:p14="http://schemas.microsoft.com/office/powerpoint/2010/main" val="2426014872"/>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EEABE703-6800-8947-9C3F-5E09EDB60562}"/>
              </a:ext>
            </a:extLst>
          </p:cNvPr>
          <p:cNvSpPr/>
          <p:nvPr/>
        </p:nvSpPr>
        <p:spPr bwMode="auto">
          <a:xfrm>
            <a:off x="4605448" y="740403"/>
            <a:ext cx="4252925" cy="2808276"/>
          </a:xfrm>
          <a:prstGeom prst="rect">
            <a:avLst/>
          </a:prstGeom>
          <a:gradFill>
            <a:gsLst>
              <a:gs pos="0">
                <a:srgbClr val="BA8793"/>
              </a:gs>
              <a:gs pos="55000">
                <a:srgbClr val="8E95AD"/>
              </a:gs>
              <a:gs pos="0">
                <a:srgbClr val="BA8793"/>
              </a:gs>
              <a:gs pos="95000">
                <a:srgbClr val="075E07">
                  <a:alpha val="50000"/>
                </a:srgbClr>
              </a:gs>
              <a:gs pos="98000">
                <a:srgbClr val="075E07">
                  <a:alpha val="50000"/>
                </a:srgbClr>
              </a:gs>
              <a:gs pos="100000">
                <a:srgbClr val="075E07">
                  <a:alpha val="50000"/>
                </a:srgbClr>
              </a:gs>
            </a:gsLst>
            <a:lin ang="0" scaled="0"/>
          </a:gra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72" name="TextBox 71">
            <a:extLst>
              <a:ext uri="{FF2B5EF4-FFF2-40B4-BE49-F238E27FC236}">
                <a16:creationId xmlns:a16="http://schemas.microsoft.com/office/drawing/2014/main" id="{628CE299-E238-AB4E-BA32-BB1FC57304FA}"/>
              </a:ext>
            </a:extLst>
          </p:cNvPr>
          <p:cNvSpPr txBox="1"/>
          <p:nvPr/>
        </p:nvSpPr>
        <p:spPr>
          <a:xfrm>
            <a:off x="6144318" y="2132856"/>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Powered sample tests in background field</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Quench Protection</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Signal Analysis</a:t>
            </a:r>
          </a:p>
          <a:p>
            <a:pPr algn="ctr">
              <a:lnSpc>
                <a:spcPct val="110000"/>
              </a:lnSpc>
              <a:spcBef>
                <a:spcPts val="0"/>
              </a:spcBef>
            </a:pPr>
            <a:r>
              <a:rPr lang="en-US" sz="1050" kern="1000" spc="30" dirty="0">
                <a:solidFill>
                  <a:schemeClr val="bg1"/>
                </a:solidFill>
                <a:latin typeface="Calibri" panose="020F0502020204030204" pitchFamily="34" charset="0"/>
                <a:cs typeface="Calibri" panose="020F0502020204030204" pitchFamily="34" charset="0"/>
              </a:rPr>
              <a:t>Cryogenic Powering</a:t>
            </a:r>
          </a:p>
        </p:txBody>
      </p:sp>
      <p:pic>
        <p:nvPicPr>
          <p:cNvPr id="75" name="Picture 74">
            <a:extLst>
              <a:ext uri="{FF2B5EF4-FFF2-40B4-BE49-F238E27FC236}">
                <a16:creationId xmlns:a16="http://schemas.microsoft.com/office/drawing/2014/main" id="{D4B07477-0CA1-4142-AB73-0E172395CB1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41253" y="1396416"/>
            <a:ext cx="2230053" cy="321944"/>
          </a:xfrm>
          <a:prstGeom prst="rect">
            <a:avLst/>
          </a:prstGeom>
        </p:spPr>
      </p:pic>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8"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81" name="Picture 80">
            <a:extLst>
              <a:ext uri="{FF2B5EF4-FFF2-40B4-BE49-F238E27FC236}">
                <a16:creationId xmlns:a16="http://schemas.microsoft.com/office/drawing/2014/main" id="{9BAEE697-5000-7642-979F-3F27FE6863A3}"/>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5246930" y="961757"/>
            <a:ext cx="735652" cy="361373"/>
          </a:xfrm>
          <a:prstGeom prst="rect">
            <a:avLst/>
          </a:prstGeom>
          <a:solidFill>
            <a:schemeClr val="bg1"/>
          </a:solidFill>
        </p:spPr>
      </p:pic>
      <p:pic>
        <p:nvPicPr>
          <p:cNvPr id="17" name="Picture 16">
            <a:extLst>
              <a:ext uri="{FF2B5EF4-FFF2-40B4-BE49-F238E27FC236}">
                <a16:creationId xmlns:a16="http://schemas.microsoft.com/office/drawing/2014/main" id="{B5FADB42-2DCB-AE4D-BFA4-BD0D33F4AE3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055285" y="960213"/>
            <a:ext cx="985935" cy="361012"/>
          </a:xfrm>
          <a:prstGeom prst="rect">
            <a:avLst/>
          </a:prstGeom>
        </p:spPr>
      </p:pic>
      <p:pic>
        <p:nvPicPr>
          <p:cNvPr id="87" name="Picture 86">
            <a:extLst>
              <a:ext uri="{FF2B5EF4-FFF2-40B4-BE49-F238E27FC236}">
                <a16:creationId xmlns:a16="http://schemas.microsoft.com/office/drawing/2014/main" id="{44494500-1FB7-C44F-9A87-9BC40742F6F8}"/>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sp>
        <p:nvSpPr>
          <p:cNvPr id="101" name="Title 2">
            <a:extLst>
              <a:ext uri="{FF2B5EF4-FFF2-40B4-BE49-F238E27FC236}">
                <a16:creationId xmlns:a16="http://schemas.microsoft.com/office/drawing/2014/main" id="{2380E7FB-3D5A-3442-9FE5-43C7CB341667}"/>
              </a:ext>
            </a:extLst>
          </p:cNvPr>
          <p:cNvSpPr>
            <a:spLocks noGrp="1"/>
          </p:cNvSpPr>
          <p:nvPr>
            <p:ph type="title"/>
          </p:nvPr>
        </p:nvSpPr>
        <p:spPr>
          <a:xfrm>
            <a:off x="2077200" y="291600"/>
            <a:ext cx="6708025" cy="508500"/>
          </a:xfrm>
        </p:spPr>
        <p:txBody>
          <a:bodyPr/>
          <a:lstStyle/>
          <a:p>
            <a:r>
              <a:rPr lang="en-CH" dirty="0"/>
              <a:t>CHART Acc. Mag. – Enabling Technology R&amp;D</a:t>
            </a:r>
          </a:p>
        </p:txBody>
      </p:sp>
      <p:pic>
        <p:nvPicPr>
          <p:cNvPr id="18" name="Picture 17">
            <a:extLst>
              <a:ext uri="{FF2B5EF4-FFF2-40B4-BE49-F238E27FC236}">
                <a16:creationId xmlns:a16="http://schemas.microsoft.com/office/drawing/2014/main" id="{7F08572F-934E-D6CD-E57D-00A44AE20A9A}"/>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7113924" y="957250"/>
            <a:ext cx="1171414" cy="359543"/>
          </a:xfrm>
          <a:prstGeom prst="rect">
            <a:avLst/>
          </a:prstGeom>
        </p:spPr>
      </p:pic>
      <p:pic>
        <p:nvPicPr>
          <p:cNvPr id="20" name="Picture 19">
            <a:extLst>
              <a:ext uri="{FF2B5EF4-FFF2-40B4-BE49-F238E27FC236}">
                <a16:creationId xmlns:a16="http://schemas.microsoft.com/office/drawing/2014/main" id="{D128BC30-4860-7904-5BC2-98C10977F882}"/>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6055284" y="1783330"/>
            <a:ext cx="1182613" cy="266420"/>
          </a:xfrm>
          <a:prstGeom prst="rect">
            <a:avLst/>
          </a:prstGeom>
        </p:spPr>
      </p:pic>
      <p:sp>
        <p:nvSpPr>
          <p:cNvPr id="21" name="TextBox 20">
            <a:extLst>
              <a:ext uri="{FF2B5EF4-FFF2-40B4-BE49-F238E27FC236}">
                <a16:creationId xmlns:a16="http://schemas.microsoft.com/office/drawing/2014/main" id="{673EEBC7-0E6E-E15F-5010-28243093BBF6}"/>
              </a:ext>
            </a:extLst>
          </p:cNvPr>
          <p:cNvSpPr txBox="1"/>
          <p:nvPr/>
        </p:nvSpPr>
        <p:spPr>
          <a:xfrm>
            <a:off x="3657600" y="1623379"/>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045E07"/>
                </a:solidFill>
                <a:latin typeface="+mn-lt"/>
                <a:cs typeface="Franklin Gothic Book"/>
              </a:rPr>
              <a:t>FCCee CPES</a:t>
            </a:r>
          </a:p>
        </p:txBody>
      </p:sp>
      <p:grpSp>
        <p:nvGrpSpPr>
          <p:cNvPr id="73" name="Group 72">
            <a:extLst>
              <a:ext uri="{FF2B5EF4-FFF2-40B4-BE49-F238E27FC236}">
                <a16:creationId xmlns:a16="http://schemas.microsoft.com/office/drawing/2014/main" id="{3C1DAA8E-3AEB-DF22-B769-41B83941A0F7}"/>
              </a:ext>
            </a:extLst>
          </p:cNvPr>
          <p:cNvGrpSpPr/>
          <p:nvPr/>
        </p:nvGrpSpPr>
        <p:grpSpPr>
          <a:xfrm>
            <a:off x="466121" y="5190527"/>
            <a:ext cx="1202670" cy="1073269"/>
            <a:chOff x="466121" y="5190527"/>
            <a:chExt cx="1202670" cy="1073269"/>
          </a:xfrm>
        </p:grpSpPr>
        <p:pic>
          <p:nvPicPr>
            <p:cNvPr id="74" name="Picture 62" descr="sciences70">
              <a:extLst>
                <a:ext uri="{FF2B5EF4-FFF2-40B4-BE49-F238E27FC236}">
                  <a16:creationId xmlns:a16="http://schemas.microsoft.com/office/drawing/2014/main" id="{392E000D-F12B-60AF-D1B0-CA0A8BAF7387}"/>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75">
              <a:extLst>
                <a:ext uri="{FF2B5EF4-FFF2-40B4-BE49-F238E27FC236}">
                  <a16:creationId xmlns:a16="http://schemas.microsoft.com/office/drawing/2014/main" id="{718E7C2E-6822-1855-56C8-B5FBDBAEA8BD}"/>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grpSp>
        <p:nvGrpSpPr>
          <p:cNvPr id="77" name="Group 76">
            <a:extLst>
              <a:ext uri="{FF2B5EF4-FFF2-40B4-BE49-F238E27FC236}">
                <a16:creationId xmlns:a16="http://schemas.microsoft.com/office/drawing/2014/main" id="{78B4FA71-DDA4-3AED-6968-7B3B8E4F62BC}"/>
              </a:ext>
            </a:extLst>
          </p:cNvPr>
          <p:cNvGrpSpPr/>
          <p:nvPr/>
        </p:nvGrpSpPr>
        <p:grpSpPr>
          <a:xfrm>
            <a:off x="1964579" y="5193136"/>
            <a:ext cx="1017399" cy="1468014"/>
            <a:chOff x="1964579" y="5193136"/>
            <a:chExt cx="1017399" cy="1468014"/>
          </a:xfrm>
        </p:grpSpPr>
        <p:pic>
          <p:nvPicPr>
            <p:cNvPr id="79" name="Picture 78">
              <a:extLst>
                <a:ext uri="{FF2B5EF4-FFF2-40B4-BE49-F238E27FC236}">
                  <a16:creationId xmlns:a16="http://schemas.microsoft.com/office/drawing/2014/main" id="{8B81104E-9DEC-EF07-0A80-531300325353}"/>
                </a:ext>
              </a:extLst>
            </p:cNvPr>
            <p:cNvPicPr>
              <a:picLocks noChangeAspect="1"/>
            </p:cNvPicPr>
            <p:nvPr/>
          </p:nvPicPr>
          <p:blipFill rotWithShape="1">
            <a:blip r:embed="rId23"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80" name="Picture 79">
              <a:extLst>
                <a:ext uri="{FF2B5EF4-FFF2-40B4-BE49-F238E27FC236}">
                  <a16:creationId xmlns:a16="http://schemas.microsoft.com/office/drawing/2014/main" id="{805DB21F-85D9-2A19-7857-5D852C5AB46D}"/>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82" name="Picture 81">
              <a:extLst>
                <a:ext uri="{FF2B5EF4-FFF2-40B4-BE49-F238E27FC236}">
                  <a16:creationId xmlns:a16="http://schemas.microsoft.com/office/drawing/2014/main" id="{9440162C-AA0A-3E22-B139-587B786C1540}"/>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grpSp>
        <p:nvGrpSpPr>
          <p:cNvPr id="83" name="Group 82">
            <a:extLst>
              <a:ext uri="{FF2B5EF4-FFF2-40B4-BE49-F238E27FC236}">
                <a16:creationId xmlns:a16="http://schemas.microsoft.com/office/drawing/2014/main" id="{F3E92625-A111-4917-B4B0-4C5061174B21}"/>
              </a:ext>
            </a:extLst>
          </p:cNvPr>
          <p:cNvGrpSpPr/>
          <p:nvPr/>
        </p:nvGrpSpPr>
        <p:grpSpPr>
          <a:xfrm>
            <a:off x="7775512" y="5199058"/>
            <a:ext cx="779777" cy="1497498"/>
            <a:chOff x="7775512" y="5199058"/>
            <a:chExt cx="779777" cy="1497498"/>
          </a:xfrm>
        </p:grpSpPr>
        <p:pic>
          <p:nvPicPr>
            <p:cNvPr id="84" name="Picture 83">
              <a:extLst>
                <a:ext uri="{FF2B5EF4-FFF2-40B4-BE49-F238E27FC236}">
                  <a16:creationId xmlns:a16="http://schemas.microsoft.com/office/drawing/2014/main" id="{66EE8085-1C81-92A8-3B8E-D288F5EC6524}"/>
                </a:ext>
              </a:extLst>
            </p:cNvPr>
            <p:cNvPicPr>
              <a:picLocks noChangeAspect="1"/>
            </p:cNvPicPr>
            <p:nvPr/>
          </p:nvPicPr>
          <p:blipFill>
            <a:blip r:embed="rId25"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85" name="Picture 84">
              <a:extLst>
                <a:ext uri="{FF2B5EF4-FFF2-40B4-BE49-F238E27FC236}">
                  <a16:creationId xmlns:a16="http://schemas.microsoft.com/office/drawing/2014/main" id="{2A6EDDC2-34A6-9D45-086B-260E1372A1D2}"/>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86" name="Picture 85">
              <a:extLst>
                <a:ext uri="{FF2B5EF4-FFF2-40B4-BE49-F238E27FC236}">
                  <a16:creationId xmlns:a16="http://schemas.microsoft.com/office/drawing/2014/main" id="{A0DA50A4-15F4-9596-19C8-8896F4BC1675}"/>
                </a:ext>
              </a:extLst>
            </p:cNvPr>
            <p:cNvPicPr>
              <a:picLocks noChangeAspect="1"/>
            </p:cNvPicPr>
            <p:nvPr/>
          </p:nvPicPr>
          <p:blipFill>
            <a:blip r:embed="rId24"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spTree>
    <p:extLst>
      <p:ext uri="{BB962C8B-B14F-4D97-AF65-F5344CB8AC3E}">
        <p14:creationId xmlns:p14="http://schemas.microsoft.com/office/powerpoint/2010/main" val="2656488855"/>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924A56-4802-58F0-B80F-1EB40CDFF427}"/>
              </a:ext>
            </a:extLst>
          </p:cNvPr>
          <p:cNvSpPr>
            <a:spLocks noGrp="1"/>
          </p:cNvSpPr>
          <p:nvPr>
            <p:ph sz="quarter" idx="13"/>
          </p:nvPr>
        </p:nvSpPr>
        <p:spPr>
          <a:xfrm>
            <a:off x="827584" y="1341438"/>
            <a:ext cx="5256584" cy="4679951"/>
          </a:xfrm>
        </p:spPr>
        <p:txBody>
          <a:bodyPr/>
          <a:lstStyle/>
          <a:p>
            <a:pPr marL="292100" lvl="1" indent="-285750">
              <a:buFont typeface="Arial" panose="020B0604020202020204" pitchFamily="34" charset="0"/>
              <a:buChar char="•"/>
            </a:pPr>
            <a:r>
              <a:rPr lang="en-US" sz="1400" b="1" i="1" dirty="0"/>
              <a:t>“Europe, together with its international partners, should investigate the technical and financial feasibility of a future hadron collider at CERN with a </a:t>
            </a:r>
            <a:r>
              <a:rPr lang="en-US" sz="1400" b="1" i="1" dirty="0" err="1"/>
              <a:t>centre</a:t>
            </a:r>
            <a:r>
              <a:rPr lang="en-US" sz="1400" b="1" i="1" dirty="0"/>
              <a:t>-of-mass energy of at least 100 </a:t>
            </a:r>
            <a:r>
              <a:rPr lang="en-US" sz="1400" b="1" i="1" dirty="0" err="1"/>
              <a:t>TeV</a:t>
            </a:r>
            <a:r>
              <a:rPr lang="en-US" sz="1400" b="1" i="1" dirty="0"/>
              <a:t> </a:t>
            </a:r>
            <a:r>
              <a:rPr lang="en-US" sz="1400" dirty="0"/>
              <a:t>and with an electron-positron Higgs and electroweak factory as a possible first stage. “</a:t>
            </a:r>
          </a:p>
          <a:p>
            <a:pPr marL="292100" lvl="1" indent="-285750">
              <a:buFont typeface="Arial" panose="020B0604020202020204" pitchFamily="34" charset="0"/>
              <a:buChar char="•"/>
            </a:pPr>
            <a:r>
              <a:rPr lang="en-US" sz="1400" b="1" i="1" dirty="0"/>
              <a:t>“The technologies under consideration include high-field magnets, high-temperature superconductors</a:t>
            </a:r>
            <a:r>
              <a:rPr lang="en-US" sz="1400" dirty="0"/>
              <a:t>, plasma </a:t>
            </a:r>
            <a:r>
              <a:rPr lang="en-US" sz="1400" dirty="0" err="1"/>
              <a:t>wakefield</a:t>
            </a:r>
            <a:r>
              <a:rPr lang="en-US" sz="1400" dirty="0"/>
              <a:t> acceleration and other high-gradient accelerating structures, bright muon beams, energy recovery </a:t>
            </a:r>
            <a:r>
              <a:rPr lang="en-US" sz="1400" dirty="0" err="1"/>
              <a:t>linacs</a:t>
            </a:r>
            <a:r>
              <a:rPr lang="en-US" sz="1400" dirty="0"/>
              <a:t>.</a:t>
            </a:r>
            <a:br>
              <a:rPr lang="en-US" sz="1400" dirty="0"/>
            </a:br>
            <a:r>
              <a:rPr lang="en-US" sz="1400" dirty="0"/>
              <a:t>The European particle physics community must intensify accelerator R&amp;D and sustain it with adequate resources. </a:t>
            </a:r>
            <a:r>
              <a:rPr lang="en-US" sz="1400" b="1" i="1" dirty="0"/>
              <a:t>A roadmap should </a:t>
            </a:r>
            <a:r>
              <a:rPr lang="en-US" sz="1400" b="1" i="1" dirty="0" err="1"/>
              <a:t>prioritise</a:t>
            </a:r>
            <a:r>
              <a:rPr lang="en-US" sz="1400" b="1" i="1" dirty="0"/>
              <a:t> the technology, </a:t>
            </a:r>
            <a:r>
              <a:rPr lang="en-US" sz="1400" dirty="0"/>
              <a:t>taking into account synergies with international partners and other communities such as photon and neutron sources, fusion energy and industry. </a:t>
            </a:r>
            <a:r>
              <a:rPr lang="en-US" sz="1400" b="1" i="1" dirty="0"/>
              <a:t>Deliverables for this decade should be defined in a timely fashion and coordinated among CERN and national laboratories and institutes.“</a:t>
            </a:r>
          </a:p>
          <a:p>
            <a:pPr marL="0" indent="0">
              <a:buNone/>
            </a:pPr>
            <a:endParaRPr lang="en-CH" sz="1400" dirty="0"/>
          </a:p>
        </p:txBody>
      </p:sp>
      <p:sp>
        <p:nvSpPr>
          <p:cNvPr id="3" name="Title 2">
            <a:extLst>
              <a:ext uri="{FF2B5EF4-FFF2-40B4-BE49-F238E27FC236}">
                <a16:creationId xmlns:a16="http://schemas.microsoft.com/office/drawing/2014/main" id="{82F9B6DA-644D-49FE-5777-CD6769CF89B2}"/>
              </a:ext>
            </a:extLst>
          </p:cNvPr>
          <p:cNvSpPr>
            <a:spLocks noGrp="1"/>
          </p:cNvSpPr>
          <p:nvPr>
            <p:ph type="title"/>
          </p:nvPr>
        </p:nvSpPr>
        <p:spPr/>
        <p:txBody>
          <a:bodyPr/>
          <a:lstStyle/>
          <a:p>
            <a:r>
              <a:rPr lang="en-US" sz="2400" dirty="0"/>
              <a:t>2020 Update of the European Strategy for Particle Physics</a:t>
            </a:r>
            <a:br>
              <a:rPr lang="en-US" sz="2400" dirty="0"/>
            </a:br>
            <a:endParaRPr lang="en-CH" sz="2400" dirty="0"/>
          </a:p>
        </p:txBody>
      </p:sp>
      <p:sp>
        <p:nvSpPr>
          <p:cNvPr id="4" name="Slide Number Placeholder 3">
            <a:extLst>
              <a:ext uri="{FF2B5EF4-FFF2-40B4-BE49-F238E27FC236}">
                <a16:creationId xmlns:a16="http://schemas.microsoft.com/office/drawing/2014/main" id="{B76102A0-736F-E876-C72A-F1CEFCD5242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pic>
        <p:nvPicPr>
          <p:cNvPr id="5" name="Picture 4">
            <a:extLst>
              <a:ext uri="{FF2B5EF4-FFF2-40B4-BE49-F238E27FC236}">
                <a16:creationId xmlns:a16="http://schemas.microsoft.com/office/drawing/2014/main" id="{4F7627E7-C0A9-960B-32BD-1EB233A3D0F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0192" y="1628800"/>
            <a:ext cx="2693507" cy="3960440"/>
          </a:xfrm>
          <a:prstGeom prst="rect">
            <a:avLst/>
          </a:prstGeom>
        </p:spPr>
      </p:pic>
      <p:sp>
        <p:nvSpPr>
          <p:cNvPr id="7" name="Rectangle 6">
            <a:extLst>
              <a:ext uri="{FF2B5EF4-FFF2-40B4-BE49-F238E27FC236}">
                <a16:creationId xmlns:a16="http://schemas.microsoft.com/office/drawing/2014/main" id="{2FDDB742-A295-70FE-FA20-5CC47A6DA0B3}"/>
              </a:ext>
            </a:extLst>
          </p:cNvPr>
          <p:cNvSpPr/>
          <p:nvPr/>
        </p:nvSpPr>
        <p:spPr>
          <a:xfrm>
            <a:off x="6439210" y="5661248"/>
            <a:ext cx="2415469" cy="276999"/>
          </a:xfrm>
          <a:prstGeom prst="rect">
            <a:avLst/>
          </a:prstGeom>
        </p:spPr>
        <p:txBody>
          <a:bodyPr wrap="none">
            <a:spAutoFit/>
          </a:bodyPr>
          <a:lstStyle/>
          <a:p>
            <a:r>
              <a:rPr lang="en-US" sz="1200" u="sng" dirty="0">
                <a:latin typeface="CMTT9"/>
              </a:rPr>
              <a:t>http://</a:t>
            </a:r>
            <a:r>
              <a:rPr lang="en-US" sz="1200" u="sng" dirty="0" err="1">
                <a:latin typeface="CMTT9"/>
              </a:rPr>
              <a:t>cds.cern.ch</a:t>
            </a:r>
            <a:r>
              <a:rPr lang="en-US" sz="1200" u="sng" dirty="0">
                <a:latin typeface="CMTT9"/>
              </a:rPr>
              <a:t>/record/2721370 </a:t>
            </a:r>
            <a:endParaRPr lang="en-US" sz="1200" u="sng" dirty="0">
              <a:effectLst/>
            </a:endParaRPr>
          </a:p>
        </p:txBody>
      </p:sp>
    </p:spTree>
    <p:extLst>
      <p:ext uri="{BB962C8B-B14F-4D97-AF65-F5344CB8AC3E}">
        <p14:creationId xmlns:p14="http://schemas.microsoft.com/office/powerpoint/2010/main" val="257954535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6F3EA5-CB0A-30BF-CD41-8DE1F314EE9D}"/>
              </a:ext>
            </a:extLst>
          </p:cNvPr>
          <p:cNvSpPr>
            <a:spLocks noGrp="1"/>
          </p:cNvSpPr>
          <p:nvPr>
            <p:ph sz="quarter" idx="13"/>
          </p:nvPr>
        </p:nvSpPr>
        <p:spPr>
          <a:xfrm>
            <a:off x="1042989" y="1341438"/>
            <a:ext cx="5473228" cy="4679951"/>
          </a:xfrm>
        </p:spPr>
        <p:txBody>
          <a:bodyPr/>
          <a:lstStyle/>
          <a:p>
            <a:r>
              <a:rPr lang="en-US" dirty="0"/>
              <a:t>Accelerator R&amp;D Roadmap published in Jan 2022.</a:t>
            </a:r>
          </a:p>
          <a:p>
            <a:pPr lvl="1"/>
            <a:r>
              <a:rPr lang="en-US" u="sng" dirty="0">
                <a:solidFill>
                  <a:srgbClr val="000000"/>
                </a:solidFill>
                <a:hlinkClick r:id="rId2"/>
              </a:rPr>
              <a:t>https://arxiv.org/abs/2201.07895</a:t>
            </a:r>
            <a:endParaRPr lang="en-US" u="sng" dirty="0">
              <a:solidFill>
                <a:srgbClr val="000000"/>
              </a:solidFill>
            </a:endParaRPr>
          </a:p>
          <a:p>
            <a:r>
              <a:rPr lang="en-US" dirty="0">
                <a:solidFill>
                  <a:srgbClr val="000000"/>
                </a:solidFill>
              </a:rPr>
              <a:t>Input for CHART Roadmap and HFM </a:t>
            </a:r>
            <a:r>
              <a:rPr lang="en-US" dirty="0" err="1">
                <a:solidFill>
                  <a:srgbClr val="000000"/>
                </a:solidFill>
              </a:rPr>
              <a:t>Programme</a:t>
            </a:r>
            <a:endParaRPr lang="en-US" dirty="0">
              <a:solidFill>
                <a:srgbClr val="000000"/>
              </a:solidFill>
            </a:endParaRPr>
          </a:p>
          <a:p>
            <a:endParaRPr lang="en-US" dirty="0"/>
          </a:p>
          <a:p>
            <a:endParaRPr lang="en-CH" dirty="0"/>
          </a:p>
        </p:txBody>
      </p:sp>
      <p:sp>
        <p:nvSpPr>
          <p:cNvPr id="3" name="Title 2">
            <a:extLst>
              <a:ext uri="{FF2B5EF4-FFF2-40B4-BE49-F238E27FC236}">
                <a16:creationId xmlns:a16="http://schemas.microsoft.com/office/drawing/2014/main" id="{2C90C2C7-FC86-8A77-44C5-3DF4178A702C}"/>
              </a:ext>
            </a:extLst>
          </p:cNvPr>
          <p:cNvSpPr>
            <a:spLocks noGrp="1"/>
          </p:cNvSpPr>
          <p:nvPr>
            <p:ph type="title"/>
          </p:nvPr>
        </p:nvSpPr>
        <p:spPr/>
        <p:txBody>
          <a:bodyPr/>
          <a:lstStyle/>
          <a:p>
            <a:r>
              <a:rPr lang="en-CH" dirty="0"/>
              <a:t>LDG Roadmap for HFM R&amp;D</a:t>
            </a:r>
          </a:p>
        </p:txBody>
      </p:sp>
      <p:sp>
        <p:nvSpPr>
          <p:cNvPr id="4" name="Slide Number Placeholder 3">
            <a:extLst>
              <a:ext uri="{FF2B5EF4-FFF2-40B4-BE49-F238E27FC236}">
                <a16:creationId xmlns:a16="http://schemas.microsoft.com/office/drawing/2014/main" id="{E3B7DEA8-6F90-27FD-1488-1549085FB47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15</a:t>
            </a:fld>
            <a:endParaRPr lang="de-DE" dirty="0"/>
          </a:p>
        </p:txBody>
      </p:sp>
      <p:pic>
        <p:nvPicPr>
          <p:cNvPr id="6" name="Picture 5" descr="Diagram&#10;&#10;Description automatically generated">
            <a:extLst>
              <a:ext uri="{FF2B5EF4-FFF2-40B4-BE49-F238E27FC236}">
                <a16:creationId xmlns:a16="http://schemas.microsoft.com/office/drawing/2014/main" id="{C91C7E36-C8BA-41F6-E50A-559A2D3A02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5775" y="1702125"/>
            <a:ext cx="2680445" cy="3813789"/>
          </a:xfrm>
          <a:prstGeom prst="rect">
            <a:avLst/>
          </a:prstGeom>
        </p:spPr>
      </p:pic>
      <p:pic>
        <p:nvPicPr>
          <p:cNvPr id="5" name="Picture 4">
            <a:extLst>
              <a:ext uri="{FF2B5EF4-FFF2-40B4-BE49-F238E27FC236}">
                <a16:creationId xmlns:a16="http://schemas.microsoft.com/office/drawing/2014/main" id="{CE5C4AC3-F511-E9EE-C1A9-70F79627B6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568855" y="3852842"/>
            <a:ext cx="2205765" cy="1667017"/>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2C700002-96A6-2804-CA83-8B40CE176A4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17460" y="3852842"/>
            <a:ext cx="1719480" cy="1719480"/>
          </a:xfrm>
          <a:prstGeom prst="rect">
            <a:avLst/>
          </a:prstGeom>
        </p:spPr>
      </p:pic>
    </p:spTree>
    <p:extLst>
      <p:ext uri="{BB962C8B-B14F-4D97-AF65-F5344CB8AC3E}">
        <p14:creationId xmlns:p14="http://schemas.microsoft.com/office/powerpoint/2010/main" val="334843149"/>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987DB3C-0BB4-4FE6-2613-587BDCFC9B7E}"/>
              </a:ext>
            </a:extLst>
          </p:cNvPr>
          <p:cNvSpPr>
            <a:spLocks noGrp="1"/>
          </p:cNvSpPr>
          <p:nvPr>
            <p:ph type="title"/>
          </p:nvPr>
        </p:nvSpPr>
        <p:spPr/>
        <p:txBody>
          <a:bodyPr/>
          <a:lstStyle/>
          <a:p>
            <a:r>
              <a:rPr lang="en-CH" dirty="0"/>
              <a:t>From A. Siemko, Intro to HFM RD3 Meeting</a:t>
            </a:r>
          </a:p>
        </p:txBody>
      </p:sp>
      <p:sp>
        <p:nvSpPr>
          <p:cNvPr id="4" name="Slide Number Placeholder 3">
            <a:extLst>
              <a:ext uri="{FF2B5EF4-FFF2-40B4-BE49-F238E27FC236}">
                <a16:creationId xmlns:a16="http://schemas.microsoft.com/office/drawing/2014/main" id="{DEC87A24-183E-158A-B1CC-8C4FB40F111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16</a:t>
            </a:fld>
            <a:endParaRPr lang="de-DE" dirty="0"/>
          </a:p>
        </p:txBody>
      </p:sp>
      <p:pic>
        <p:nvPicPr>
          <p:cNvPr id="6" name="Picture 5" descr="Diagram, timeline&#10;&#10;Description automatically generated">
            <a:extLst>
              <a:ext uri="{FF2B5EF4-FFF2-40B4-BE49-F238E27FC236}">
                <a16:creationId xmlns:a16="http://schemas.microsoft.com/office/drawing/2014/main" id="{7F0E4A80-CB06-895C-2247-30369CB5D7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9592" y="814338"/>
            <a:ext cx="7508015" cy="5638998"/>
          </a:xfrm>
          <a:prstGeom prst="rect">
            <a:avLst/>
          </a:prstGeom>
        </p:spPr>
      </p:pic>
    </p:spTree>
    <p:extLst>
      <p:ext uri="{BB962C8B-B14F-4D97-AF65-F5344CB8AC3E}">
        <p14:creationId xmlns:p14="http://schemas.microsoft.com/office/powerpoint/2010/main" val="3496658570"/>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solidFill>
                  <a:schemeClr val="bg1">
                    <a:lumMod val="75000"/>
                  </a:schemeClr>
                </a:solidFill>
              </a:rPr>
              <a:t>CHART and HFM</a:t>
            </a:r>
          </a:p>
          <a:p>
            <a:r>
              <a:rPr lang="en-CH" dirty="0"/>
              <a:t>CHART1: Canted Dipole 1 (CD1)</a:t>
            </a:r>
          </a:p>
          <a:p>
            <a:r>
              <a:rPr lang="en-CH" dirty="0">
                <a:solidFill>
                  <a:schemeClr val="bg1">
                    <a:lumMod val="75000"/>
                  </a:schemeClr>
                </a:solidFill>
              </a:rPr>
              <a:t>CHART2: </a:t>
            </a:r>
          </a:p>
          <a:p>
            <a:pPr lvl="1"/>
            <a:r>
              <a:rPr lang="en-CH" dirty="0">
                <a:solidFill>
                  <a:schemeClr val="bg1">
                    <a:lumMod val="75000"/>
                  </a:schemeClr>
                </a:solidFill>
              </a:rPr>
              <a:t>MagDev Lab</a:t>
            </a:r>
          </a:p>
          <a:p>
            <a:pPr lvl="1"/>
            <a:r>
              <a:rPr lang="en-CH" dirty="0">
                <a:solidFill>
                  <a:schemeClr val="bg1">
                    <a:lumMod val="75000"/>
                  </a:schemeClr>
                </a:solidFill>
              </a:rPr>
              <a:t>Technology R&amp;D and Stress-management</a:t>
            </a:r>
          </a:p>
          <a:p>
            <a:pPr lvl="1"/>
            <a:r>
              <a:rPr lang="en-CH" dirty="0">
                <a:solidFill>
                  <a:schemeClr val="bg1">
                    <a:lumMod val="75000"/>
                  </a:schemeClr>
                </a:solidFill>
              </a:rPr>
              <a:t>Technology Solenoid, Pcubed</a:t>
            </a:r>
          </a:p>
          <a:p>
            <a:pPr lvl="1"/>
            <a:r>
              <a:rPr lang="en-CH" dirty="0">
                <a:solidFill>
                  <a:schemeClr val="bg1">
                    <a:lumMod val="75000"/>
                  </a:schemeClr>
                </a:solidFill>
              </a:rPr>
              <a:t>HTS4</a:t>
            </a:r>
          </a:p>
          <a:p>
            <a:pPr lvl="1"/>
            <a:r>
              <a:rPr lang="en-CH" dirty="0">
                <a:solidFill>
                  <a:schemeClr val="bg1">
                    <a:lumMod val="75000"/>
                  </a:schemeClr>
                </a:solidFill>
              </a:rPr>
              <a:t>HTS HFM</a:t>
            </a:r>
          </a:p>
          <a:p>
            <a:r>
              <a:rPr lang="en-CH" dirty="0">
                <a:solidFill>
                  <a:schemeClr val="bg1">
                    <a:lumMod val="75000"/>
                  </a:schemeClr>
                </a:solidFill>
              </a:rPr>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spTree>
    <p:extLst>
      <p:ext uri="{BB962C8B-B14F-4D97-AF65-F5344CB8AC3E}">
        <p14:creationId xmlns:p14="http://schemas.microsoft.com/office/powerpoint/2010/main" val="88158511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458A24-15E0-384A-A14A-32BCE2A3F966}"/>
              </a:ext>
            </a:extLst>
          </p:cNvPr>
          <p:cNvSpPr>
            <a:spLocks noGrp="1"/>
          </p:cNvSpPr>
          <p:nvPr>
            <p:ph sz="quarter" idx="13"/>
          </p:nvPr>
        </p:nvSpPr>
        <p:spPr/>
        <p:txBody>
          <a:bodyPr/>
          <a:lstStyle/>
          <a:p>
            <a:r>
              <a:rPr lang="en-US" dirty="0"/>
              <a:t>CHART1 goals (mid-2016 to mid-2019) :</a:t>
            </a:r>
          </a:p>
          <a:p>
            <a:pPr marL="520700" lvl="1" indent="-342900">
              <a:buFont typeface="+mj-lt"/>
              <a:buAutoNum type="arabicPeriod"/>
            </a:pPr>
            <a:r>
              <a:rPr lang="en-GB" dirty="0">
                <a:solidFill>
                  <a:srgbClr val="0070C0"/>
                </a:solidFill>
              </a:rPr>
              <a:t>the design of an optimised 16 T Canted Cosine Theta (CCT) dipole magnet, </a:t>
            </a:r>
            <a:br>
              <a:rPr lang="en-GB" dirty="0">
                <a:solidFill>
                  <a:srgbClr val="0070C0"/>
                </a:solidFill>
              </a:rPr>
            </a:br>
            <a:r>
              <a:rPr lang="en-GB" dirty="0">
                <a:solidFill>
                  <a:srgbClr val="0070C0"/>
                </a:solidFill>
              </a:rPr>
              <a:t>as an option for the FCC hadron collider main magnet; </a:t>
            </a:r>
          </a:p>
          <a:p>
            <a:pPr marL="520700" lvl="1" indent="-342900">
              <a:buFont typeface="+mj-lt"/>
              <a:buAutoNum type="arabicPeriod"/>
            </a:pPr>
            <a:r>
              <a:rPr lang="en-GB" dirty="0"/>
              <a:t>the development (design and prototype) of a high-field dipole </a:t>
            </a:r>
            <a:br>
              <a:rPr lang="en-GB" dirty="0"/>
            </a:br>
            <a:r>
              <a:rPr lang="en-GB" dirty="0"/>
              <a:t>magnet with CCT technology; and </a:t>
            </a:r>
          </a:p>
        </p:txBody>
      </p:sp>
      <p:sp>
        <p:nvSpPr>
          <p:cNvPr id="3" name="Title 2">
            <a:extLst>
              <a:ext uri="{FF2B5EF4-FFF2-40B4-BE49-F238E27FC236}">
                <a16:creationId xmlns:a16="http://schemas.microsoft.com/office/drawing/2014/main" id="{7F3427A5-1963-6A4B-B0A4-B3242A127629}"/>
              </a:ext>
            </a:extLst>
          </p:cNvPr>
          <p:cNvSpPr>
            <a:spLocks noGrp="1"/>
          </p:cNvSpPr>
          <p:nvPr>
            <p:ph type="title"/>
          </p:nvPr>
        </p:nvSpPr>
        <p:spPr/>
        <p:txBody>
          <a:bodyPr/>
          <a:lstStyle/>
          <a:p>
            <a:r>
              <a:rPr lang="en-US" dirty="0"/>
              <a:t>CHART1 Goals</a:t>
            </a:r>
          </a:p>
        </p:txBody>
      </p:sp>
      <p:sp>
        <p:nvSpPr>
          <p:cNvPr id="4" name="Slide Number Placeholder 3">
            <a:extLst>
              <a:ext uri="{FF2B5EF4-FFF2-40B4-BE49-F238E27FC236}">
                <a16:creationId xmlns:a16="http://schemas.microsoft.com/office/drawing/2014/main" id="{734F8DDF-6E16-4F49-B733-5FF1523EFFA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dirty="0"/>
          </a:p>
        </p:txBody>
      </p:sp>
      <p:grpSp>
        <p:nvGrpSpPr>
          <p:cNvPr id="24" name="Group 23">
            <a:extLst>
              <a:ext uri="{FF2B5EF4-FFF2-40B4-BE49-F238E27FC236}">
                <a16:creationId xmlns:a16="http://schemas.microsoft.com/office/drawing/2014/main" id="{BEC34F50-D0CC-1345-9840-42E43FECE8AB}"/>
              </a:ext>
            </a:extLst>
          </p:cNvPr>
          <p:cNvGrpSpPr/>
          <p:nvPr/>
        </p:nvGrpSpPr>
        <p:grpSpPr>
          <a:xfrm>
            <a:off x="1331640" y="3189037"/>
            <a:ext cx="6696743" cy="2760243"/>
            <a:chOff x="1112416" y="3406174"/>
            <a:chExt cx="7348015" cy="3028682"/>
          </a:xfrm>
        </p:grpSpPr>
        <p:pic>
          <p:nvPicPr>
            <p:cNvPr id="21" name="Picture 20">
              <a:extLst>
                <a:ext uri="{FF2B5EF4-FFF2-40B4-BE49-F238E27FC236}">
                  <a16:creationId xmlns:a16="http://schemas.microsoft.com/office/drawing/2014/main" id="{193F95DC-711F-5142-8198-E01A83F1649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3036" y="3406174"/>
              <a:ext cx="3022083" cy="3028682"/>
            </a:xfrm>
            <a:prstGeom prst="rect">
              <a:avLst/>
            </a:prstGeom>
          </p:spPr>
        </p:pic>
        <p:pic>
          <p:nvPicPr>
            <p:cNvPr id="22" name="Content Placeholder 5">
              <a:extLst>
                <a:ext uri="{FF2B5EF4-FFF2-40B4-BE49-F238E27FC236}">
                  <a16:creationId xmlns:a16="http://schemas.microsoft.com/office/drawing/2014/main" id="{910A1C2E-8932-6B46-B747-1D7C407F22E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1126" y="3993489"/>
              <a:ext cx="1909305" cy="1898815"/>
            </a:xfrm>
            <a:prstGeom prst="rect">
              <a:avLst/>
            </a:prstGeom>
          </p:spPr>
        </p:pic>
        <p:pic>
          <p:nvPicPr>
            <p:cNvPr id="23" name="Picture 22">
              <a:extLst>
                <a:ext uri="{FF2B5EF4-FFF2-40B4-BE49-F238E27FC236}">
                  <a16:creationId xmlns:a16="http://schemas.microsoft.com/office/drawing/2014/main" id="{6E1AF630-7DB5-DB4F-A00E-9E6C93685D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112416" y="3974725"/>
              <a:ext cx="1904613" cy="1952950"/>
            </a:xfrm>
            <a:prstGeom prst="rect">
              <a:avLst/>
            </a:prstGeom>
          </p:spPr>
        </p:pic>
      </p:grpSp>
      <p:sp>
        <p:nvSpPr>
          <p:cNvPr id="16" name="TextBox 15">
            <a:extLst>
              <a:ext uri="{FF2B5EF4-FFF2-40B4-BE49-F238E27FC236}">
                <a16:creationId xmlns:a16="http://schemas.microsoft.com/office/drawing/2014/main" id="{9F1833E4-A65E-6349-BB2C-FCBC9D6A2A1C}"/>
              </a:ext>
            </a:extLst>
          </p:cNvPr>
          <p:cNvSpPr txBox="1"/>
          <p:nvPr/>
        </p:nvSpPr>
        <p:spPr>
          <a:xfrm>
            <a:off x="251520" y="6309320"/>
            <a:ext cx="914400" cy="914400"/>
          </a:xfrm>
          <a:prstGeom prst="rect">
            <a:avLst/>
          </a:prstGeom>
          <a:noFill/>
        </p:spPr>
        <p:txBody>
          <a:bodyPr wrap="none" lIns="0" tIns="0" rIns="0" bIns="0" rtlCol="0">
            <a:noAutofit/>
          </a:bodyPr>
          <a:lstStyle/>
          <a:p>
            <a:pPr>
              <a:lnSpc>
                <a:spcPct val="110000"/>
              </a:lnSpc>
              <a:spcBef>
                <a:spcPts val="0"/>
              </a:spcBef>
            </a:pPr>
            <a:r>
              <a:rPr lang="en-US" sz="900" dirty="0"/>
              <a:t>[B. Auchmann et al., </a:t>
            </a:r>
            <a:r>
              <a:rPr lang="en-US" sz="900" i="1" dirty="0"/>
              <a:t>Electromechanical Design of a 16-T CCT Twin-Aperture Dipole for FCC</a:t>
            </a:r>
            <a:r>
              <a:rPr lang="en-US" sz="900" dirty="0"/>
              <a:t>, IEEE Trans. on Appl. SC 28 (April, 2018) no. 3.]</a:t>
            </a:r>
          </a:p>
          <a:p>
            <a:pPr>
              <a:lnSpc>
                <a:spcPct val="110000"/>
              </a:lnSpc>
              <a:spcBef>
                <a:spcPts val="0"/>
              </a:spcBef>
            </a:pPr>
            <a:endParaRPr lang="en-US" sz="900" kern="1000" spc="30" dirty="0" err="1">
              <a:latin typeface="+mn-lt"/>
              <a:cs typeface="Franklin Gothic Book"/>
            </a:endParaRPr>
          </a:p>
        </p:txBody>
      </p:sp>
      <p:sp>
        <p:nvSpPr>
          <p:cNvPr id="10" name="TextBox 9">
            <a:extLst>
              <a:ext uri="{FF2B5EF4-FFF2-40B4-BE49-F238E27FC236}">
                <a16:creationId xmlns:a16="http://schemas.microsoft.com/office/drawing/2014/main" id="{789609F8-DD01-4644-B4D9-51240F2E1170}"/>
              </a:ext>
            </a:extLst>
          </p:cNvPr>
          <p:cNvSpPr txBox="1"/>
          <p:nvPr/>
        </p:nvSpPr>
        <p:spPr>
          <a:xfrm>
            <a:off x="251520" y="6503640"/>
            <a:ext cx="914400" cy="914400"/>
          </a:xfrm>
          <a:prstGeom prst="rect">
            <a:avLst/>
          </a:prstGeom>
          <a:noFill/>
        </p:spPr>
        <p:txBody>
          <a:bodyPr wrap="none" lIns="0" tIns="0" rIns="0" bIns="0" rtlCol="0">
            <a:noAutofit/>
          </a:bodyPr>
          <a:lstStyle/>
          <a:p>
            <a:pPr>
              <a:lnSpc>
                <a:spcPct val="110000"/>
              </a:lnSpc>
              <a:spcBef>
                <a:spcPts val="0"/>
              </a:spcBef>
            </a:pPr>
            <a:r>
              <a:rPr lang="en-US" sz="900" dirty="0"/>
              <a:t>[M. </a:t>
            </a:r>
            <a:r>
              <a:rPr lang="en-US" sz="900" dirty="0" err="1"/>
              <a:t>Benedikt</a:t>
            </a:r>
            <a:r>
              <a:rPr lang="en-US" sz="900" dirty="0"/>
              <a:t> et al., </a:t>
            </a:r>
            <a:r>
              <a:rPr lang="en-US" sz="900" i="1" dirty="0"/>
              <a:t>FCC Conceptual Design Report</a:t>
            </a:r>
            <a:r>
              <a:rPr lang="en-US" sz="900" dirty="0"/>
              <a:t>, Vol. 3 – The Hadron Collider (FCC-</a:t>
            </a:r>
            <a:r>
              <a:rPr lang="en-US" sz="900" dirty="0" err="1"/>
              <a:t>hh</a:t>
            </a:r>
            <a:r>
              <a:rPr lang="en-US" sz="900" dirty="0"/>
              <a:t>), pp. 50-52, submitted to Eur. Phys. J. ST, (December 2018).]</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spTree>
    <p:extLst>
      <p:ext uri="{BB962C8B-B14F-4D97-AF65-F5344CB8AC3E}">
        <p14:creationId xmlns:p14="http://schemas.microsoft.com/office/powerpoint/2010/main" val="398204305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458A24-15E0-384A-A14A-32BCE2A3F966}"/>
              </a:ext>
            </a:extLst>
          </p:cNvPr>
          <p:cNvSpPr>
            <a:spLocks noGrp="1"/>
          </p:cNvSpPr>
          <p:nvPr>
            <p:ph sz="quarter" idx="13"/>
          </p:nvPr>
        </p:nvSpPr>
        <p:spPr/>
        <p:txBody>
          <a:bodyPr/>
          <a:lstStyle/>
          <a:p>
            <a:r>
              <a:rPr lang="en-US" dirty="0"/>
              <a:t>CHART1 goals (mid-2016 to mid-2019):</a:t>
            </a:r>
          </a:p>
          <a:p>
            <a:pPr marL="520700" lvl="1" indent="-342900">
              <a:buFont typeface="+mj-lt"/>
              <a:buAutoNum type="arabicPeriod"/>
            </a:pPr>
            <a:r>
              <a:rPr lang="en-GB" dirty="0"/>
              <a:t>the design of an optimised 16 T Canted Cosine Theta (CCT) dipole magnet, </a:t>
            </a:r>
            <a:br>
              <a:rPr lang="en-GB" dirty="0"/>
            </a:br>
            <a:r>
              <a:rPr lang="en-GB" dirty="0"/>
              <a:t>as an option for the FCC hadron collider main magnet; </a:t>
            </a:r>
          </a:p>
          <a:p>
            <a:pPr marL="520700" lvl="1" indent="-342900">
              <a:buFont typeface="+mj-lt"/>
              <a:buAutoNum type="arabicPeriod"/>
            </a:pPr>
            <a:r>
              <a:rPr lang="en-GB" dirty="0">
                <a:solidFill>
                  <a:srgbClr val="0070C0"/>
                </a:solidFill>
              </a:rPr>
              <a:t>the development (design and prototype) of a high-field dipole </a:t>
            </a:r>
            <a:br>
              <a:rPr lang="en-GB" dirty="0">
                <a:solidFill>
                  <a:srgbClr val="0070C0"/>
                </a:solidFill>
              </a:rPr>
            </a:br>
            <a:r>
              <a:rPr lang="en-GB" dirty="0">
                <a:solidFill>
                  <a:srgbClr val="0070C0"/>
                </a:solidFill>
              </a:rPr>
              <a:t>magnet with CCT technology (February 2017 – October 2019)</a:t>
            </a:r>
            <a:endParaRPr lang="en-GB" dirty="0"/>
          </a:p>
        </p:txBody>
      </p:sp>
      <p:sp>
        <p:nvSpPr>
          <p:cNvPr id="3" name="Title 2">
            <a:extLst>
              <a:ext uri="{FF2B5EF4-FFF2-40B4-BE49-F238E27FC236}">
                <a16:creationId xmlns:a16="http://schemas.microsoft.com/office/drawing/2014/main" id="{7F3427A5-1963-6A4B-B0A4-B3242A127629}"/>
              </a:ext>
            </a:extLst>
          </p:cNvPr>
          <p:cNvSpPr>
            <a:spLocks noGrp="1"/>
          </p:cNvSpPr>
          <p:nvPr>
            <p:ph type="title"/>
          </p:nvPr>
        </p:nvSpPr>
        <p:spPr/>
        <p:txBody>
          <a:bodyPr/>
          <a:lstStyle/>
          <a:p>
            <a:r>
              <a:rPr lang="en-US" dirty="0"/>
              <a:t>CHART1 Goals</a:t>
            </a:r>
          </a:p>
        </p:txBody>
      </p:sp>
      <p:sp>
        <p:nvSpPr>
          <p:cNvPr id="4" name="Slide Number Placeholder 3">
            <a:extLst>
              <a:ext uri="{FF2B5EF4-FFF2-40B4-BE49-F238E27FC236}">
                <a16:creationId xmlns:a16="http://schemas.microsoft.com/office/drawing/2014/main" id="{734F8DDF-6E16-4F49-B733-5FF1523EFFA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grpSp>
        <p:nvGrpSpPr>
          <p:cNvPr id="7" name="Group 6">
            <a:extLst>
              <a:ext uri="{FF2B5EF4-FFF2-40B4-BE49-F238E27FC236}">
                <a16:creationId xmlns:a16="http://schemas.microsoft.com/office/drawing/2014/main" id="{C7EC3F10-9CE7-BE41-9340-A4B6448C6C6F}"/>
              </a:ext>
            </a:extLst>
          </p:cNvPr>
          <p:cNvGrpSpPr/>
          <p:nvPr/>
        </p:nvGrpSpPr>
        <p:grpSpPr>
          <a:xfrm>
            <a:off x="899592" y="3284984"/>
            <a:ext cx="7056784" cy="2455485"/>
            <a:chOff x="866418" y="3645023"/>
            <a:chExt cx="7954054" cy="2767700"/>
          </a:xfrm>
        </p:grpSpPr>
        <p:grpSp>
          <p:nvGrpSpPr>
            <p:cNvPr id="19" name="Group 18">
              <a:extLst>
                <a:ext uri="{FF2B5EF4-FFF2-40B4-BE49-F238E27FC236}">
                  <a16:creationId xmlns:a16="http://schemas.microsoft.com/office/drawing/2014/main" id="{E68F51F5-9A71-DC47-8AEF-55311E48BA5A}"/>
                </a:ext>
              </a:extLst>
            </p:cNvPr>
            <p:cNvGrpSpPr/>
            <p:nvPr/>
          </p:nvGrpSpPr>
          <p:grpSpPr>
            <a:xfrm>
              <a:off x="4481763" y="3645023"/>
              <a:ext cx="4338709" cy="2767700"/>
              <a:chOff x="4260900" y="3468929"/>
              <a:chExt cx="4780678" cy="3049636"/>
            </a:xfrm>
          </p:grpSpPr>
          <p:pic>
            <p:nvPicPr>
              <p:cNvPr id="18" name="Picture 17">
                <a:extLst>
                  <a:ext uri="{FF2B5EF4-FFF2-40B4-BE49-F238E27FC236}">
                    <a16:creationId xmlns:a16="http://schemas.microsoft.com/office/drawing/2014/main" id="{56C60BCE-3B61-7845-92E5-F63848848D2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60900" y="3468929"/>
                <a:ext cx="4780678" cy="1167067"/>
              </a:xfrm>
              <a:prstGeom prst="rect">
                <a:avLst/>
              </a:prstGeom>
            </p:spPr>
          </p:pic>
          <p:pic>
            <p:nvPicPr>
              <p:cNvPr id="15" name="Picture 14">
                <a:extLst>
                  <a:ext uri="{FF2B5EF4-FFF2-40B4-BE49-F238E27FC236}">
                    <a16:creationId xmlns:a16="http://schemas.microsoft.com/office/drawing/2014/main" id="{6F63D1E5-EBA3-A14B-BA89-95BEA8BDA9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143832" y="4739926"/>
                <a:ext cx="2897746" cy="1778639"/>
              </a:xfrm>
              <a:prstGeom prst="rect">
                <a:avLst/>
              </a:prstGeom>
            </p:spPr>
          </p:pic>
        </p:grpSp>
        <p:pic>
          <p:nvPicPr>
            <p:cNvPr id="6" name="Picture 5">
              <a:extLst>
                <a:ext uri="{FF2B5EF4-FFF2-40B4-BE49-F238E27FC236}">
                  <a16:creationId xmlns:a16="http://schemas.microsoft.com/office/drawing/2014/main" id="{EF276BDA-7BE0-6547-9B88-B30ADAB14B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66418" y="3645024"/>
              <a:ext cx="3515997" cy="2664296"/>
            </a:xfrm>
            <a:prstGeom prst="rect">
              <a:avLst/>
            </a:prstGeom>
          </p:spPr>
        </p:pic>
      </p:grpSp>
      <p:sp>
        <p:nvSpPr>
          <p:cNvPr id="14" name="TextBox 13">
            <a:extLst>
              <a:ext uri="{FF2B5EF4-FFF2-40B4-BE49-F238E27FC236}">
                <a16:creationId xmlns:a16="http://schemas.microsoft.com/office/drawing/2014/main" id="{C15DF85C-EF60-F044-BA91-03C506510F20}"/>
              </a:ext>
            </a:extLst>
          </p:cNvPr>
          <p:cNvSpPr txBox="1"/>
          <p:nvPr/>
        </p:nvSpPr>
        <p:spPr>
          <a:xfrm>
            <a:off x="329028" y="6309320"/>
            <a:ext cx="914400" cy="914400"/>
          </a:xfrm>
          <a:prstGeom prst="rect">
            <a:avLst/>
          </a:prstGeom>
          <a:noFill/>
        </p:spPr>
        <p:txBody>
          <a:bodyPr wrap="none" lIns="0" tIns="0" rIns="0" bIns="0" rtlCol="0">
            <a:noAutofit/>
          </a:bodyPr>
          <a:lstStyle/>
          <a:p>
            <a:pPr>
              <a:lnSpc>
                <a:spcPct val="110000"/>
              </a:lnSpc>
              <a:spcBef>
                <a:spcPts val="0"/>
              </a:spcBef>
            </a:pPr>
            <a:r>
              <a:rPr lang="en-US" sz="900" dirty="0"/>
              <a:t>[G. </a:t>
            </a:r>
            <a:r>
              <a:rPr lang="en-US" sz="900" dirty="0" err="1"/>
              <a:t>Montenero</a:t>
            </a:r>
            <a:r>
              <a:rPr lang="en-US" sz="900" dirty="0"/>
              <a:t> et al., </a:t>
            </a:r>
            <a:r>
              <a:rPr lang="en-US" sz="900" i="1" dirty="0"/>
              <a:t>Coil Manufacturing Process of the First 1-m-Long Canted-Cosine-Theta (CCT) Model Magnet at PSI</a:t>
            </a:r>
            <a:r>
              <a:rPr lang="en-US" sz="900" dirty="0"/>
              <a:t>, IEEE Trans. on App. SC., Vol 29(5), 2019.]</a:t>
            </a:r>
            <a:br>
              <a:rPr lang="en-US" sz="900" dirty="0"/>
            </a:br>
            <a:r>
              <a:rPr lang="en-US" sz="900" dirty="0"/>
              <a:t>[G. </a:t>
            </a:r>
            <a:r>
              <a:rPr lang="en-US" sz="900" dirty="0" err="1"/>
              <a:t>Montenero</a:t>
            </a:r>
            <a:r>
              <a:rPr lang="en-US" sz="900" dirty="0"/>
              <a:t> et al., </a:t>
            </a:r>
            <a:r>
              <a:rPr lang="en-US" sz="900" i="1" dirty="0"/>
              <a:t>Mechanical Structure for the PSI Canted-Cosine-Theta (CCT) Magnet Program</a:t>
            </a:r>
            <a:r>
              <a:rPr lang="en-US" sz="900" dirty="0"/>
              <a:t>, IEEE Trans. on Appl. SC., Vol 28(3), 2018.]</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pic>
        <p:nvPicPr>
          <p:cNvPr id="17" name="Picture 16">
            <a:extLst>
              <a:ext uri="{FF2B5EF4-FFF2-40B4-BE49-F238E27FC236}">
                <a16:creationId xmlns:a16="http://schemas.microsoft.com/office/drawing/2014/main" id="{5447D9B7-841E-6D43-A811-032A2D6ADC4E}"/>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4103740" y="4315568"/>
            <a:ext cx="1450521" cy="1432112"/>
          </a:xfrm>
          <a:prstGeom prst="ellipse">
            <a:avLst/>
          </a:prstGeom>
        </p:spPr>
      </p:pic>
    </p:spTree>
    <p:extLst>
      <p:ext uri="{BB962C8B-B14F-4D97-AF65-F5344CB8AC3E}">
        <p14:creationId xmlns:p14="http://schemas.microsoft.com/office/powerpoint/2010/main" val="344099202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t>CHART and HFM</a:t>
            </a:r>
          </a:p>
          <a:p>
            <a:r>
              <a:rPr lang="en-CH" dirty="0"/>
              <a:t>CHART1: Canted Dipole 1 (CD1)</a:t>
            </a:r>
          </a:p>
          <a:p>
            <a:r>
              <a:rPr lang="en-CH" dirty="0"/>
              <a:t>CHART2: </a:t>
            </a:r>
          </a:p>
          <a:p>
            <a:pPr lvl="1"/>
            <a:r>
              <a:rPr lang="en-CH" dirty="0"/>
              <a:t>MagDev Lab</a:t>
            </a:r>
          </a:p>
          <a:p>
            <a:pPr lvl="1"/>
            <a:r>
              <a:rPr lang="en-CH" dirty="0"/>
              <a:t>Technology R&amp;D and Stress-management</a:t>
            </a:r>
          </a:p>
          <a:p>
            <a:pPr lvl="1"/>
            <a:r>
              <a:rPr lang="en-CH" dirty="0"/>
              <a:t>Technology Solenoid, Pcubed</a:t>
            </a:r>
          </a:p>
          <a:p>
            <a:pPr lvl="1"/>
            <a:r>
              <a:rPr lang="en-CH" dirty="0"/>
              <a:t>HTS4</a:t>
            </a:r>
          </a:p>
          <a:p>
            <a:pPr lvl="1"/>
            <a:r>
              <a:rPr lang="en-CH" dirty="0"/>
              <a:t>HTS HFM</a:t>
            </a:r>
          </a:p>
          <a:p>
            <a:r>
              <a:rPr lang="en-CH" dirty="0"/>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Tree>
    <p:extLst>
      <p:ext uri="{BB962C8B-B14F-4D97-AF65-F5344CB8AC3E}">
        <p14:creationId xmlns:p14="http://schemas.microsoft.com/office/powerpoint/2010/main" val="3113706714"/>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Mechanical Structure</a:t>
            </a:r>
          </a:p>
        </p:txBody>
      </p:sp>
      <p:pic>
        <p:nvPicPr>
          <p:cNvPr id="5" name="Content Placeholder 4"/>
          <p:cNvPicPr>
            <a:picLocks noGrp="1" noChangeAspect="1"/>
          </p:cNvPicPr>
          <p:nvPr>
            <p:ph idx="1"/>
          </p:nvPr>
        </p:nvPicPr>
        <p:blipFill rotWithShape="1">
          <a:blip r:embed="rId3" cstate="screen">
            <a:extLst>
              <a:ext uri="{28A0092B-C50C-407E-A947-70E740481C1C}">
                <a14:useLocalDpi xmlns:a14="http://schemas.microsoft.com/office/drawing/2010/main"/>
              </a:ext>
            </a:extLst>
          </a:blip>
          <a:srcRect/>
          <a:stretch/>
        </p:blipFill>
        <p:spPr>
          <a:xfrm>
            <a:off x="3059832" y="2708921"/>
            <a:ext cx="2699606" cy="2689715"/>
          </a:xfrm>
          <a:prstGeom prst="ellipse">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20</a:t>
            </a:fld>
            <a:endParaRPr lang="en-US" dirty="0"/>
          </a:p>
        </p:txBody>
      </p:sp>
      <p:cxnSp>
        <p:nvCxnSpPr>
          <p:cNvPr id="9" name="Straight Connector 8"/>
          <p:cNvCxnSpPr/>
          <p:nvPr/>
        </p:nvCxnSpPr>
        <p:spPr>
          <a:xfrm>
            <a:off x="3968834" y="3931640"/>
            <a:ext cx="0" cy="70202"/>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4307370" y="3612005"/>
            <a:ext cx="65867" cy="0"/>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443596" y="3612005"/>
            <a:ext cx="65867" cy="0"/>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4307370" y="4498458"/>
            <a:ext cx="65867" cy="0"/>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4443596" y="4498458"/>
            <a:ext cx="65867" cy="0"/>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682069" y="3429971"/>
            <a:ext cx="1148071" cy="261610"/>
          </a:xfrm>
          <a:prstGeom prst="rect">
            <a:avLst/>
          </a:prstGeom>
          <a:noFill/>
        </p:spPr>
        <p:txBody>
          <a:bodyPr wrap="none" rtlCol="0">
            <a:spAutoFit/>
          </a:bodyPr>
          <a:lstStyle/>
          <a:p>
            <a:r>
              <a:rPr lang="en-US" sz="1100"/>
              <a:t>Al shell 25 mm </a:t>
            </a:r>
            <a:endParaRPr lang="en-US" sz="1100" dirty="0"/>
          </a:p>
        </p:txBody>
      </p:sp>
      <p:sp>
        <p:nvSpPr>
          <p:cNvPr id="18" name="TextBox 17"/>
          <p:cNvSpPr txBox="1"/>
          <p:nvPr/>
        </p:nvSpPr>
        <p:spPr>
          <a:xfrm>
            <a:off x="5487512" y="4797134"/>
            <a:ext cx="2220480" cy="261610"/>
          </a:xfrm>
          <a:prstGeom prst="rect">
            <a:avLst/>
          </a:prstGeom>
          <a:noFill/>
        </p:spPr>
        <p:txBody>
          <a:bodyPr wrap="none" rtlCol="0">
            <a:spAutoFit/>
          </a:bodyPr>
          <a:lstStyle/>
          <a:p>
            <a:r>
              <a:rPr lang="en-US" sz="1100" dirty="0"/>
              <a:t>Vertically split yoke, OR 250 mm</a:t>
            </a:r>
          </a:p>
        </p:txBody>
      </p:sp>
      <p:sp>
        <p:nvSpPr>
          <p:cNvPr id="19" name="TextBox 18"/>
          <p:cNvSpPr txBox="1"/>
          <p:nvPr/>
        </p:nvSpPr>
        <p:spPr>
          <a:xfrm>
            <a:off x="1350861" y="4859830"/>
            <a:ext cx="1965603" cy="261610"/>
          </a:xfrm>
          <a:prstGeom prst="rect">
            <a:avLst/>
          </a:prstGeom>
          <a:noFill/>
        </p:spPr>
        <p:txBody>
          <a:bodyPr wrap="none" rtlCol="0">
            <a:spAutoFit/>
          </a:bodyPr>
          <a:lstStyle/>
          <a:p>
            <a:r>
              <a:rPr lang="en-US" sz="1100" dirty="0"/>
              <a:t>Vertically split Al-bronze pad</a:t>
            </a:r>
          </a:p>
        </p:txBody>
      </p:sp>
      <p:sp>
        <p:nvSpPr>
          <p:cNvPr id="22" name="Freeform 21"/>
          <p:cNvSpPr/>
          <p:nvPr/>
        </p:nvSpPr>
        <p:spPr>
          <a:xfrm>
            <a:off x="5142005" y="4520770"/>
            <a:ext cx="916326" cy="306824"/>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 name="connsiteX0" fmla="*/ 2510829 w 2537151"/>
              <a:gd name="connsiteY0" fmla="*/ 486803 h 486803"/>
              <a:gd name="connsiteX1" fmla="*/ 30766 w 2537151"/>
              <a:gd name="connsiteY1" fmla="*/ 138147 h 486803"/>
              <a:gd name="connsiteX2" fmla="*/ 1056999 w 2537151"/>
              <a:gd name="connsiteY2" fmla="*/ 0 h 486803"/>
              <a:gd name="connsiteX0" fmla="*/ 1453830 w 1526658"/>
              <a:gd name="connsiteY0" fmla="*/ 487080 h 487080"/>
              <a:gd name="connsiteX1" fmla="*/ 749939 w 1526658"/>
              <a:gd name="connsiteY1" fmla="*/ 72639 h 487080"/>
              <a:gd name="connsiteX2" fmla="*/ 0 w 1526658"/>
              <a:gd name="connsiteY2" fmla="*/ 277 h 487080"/>
              <a:gd name="connsiteX0" fmla="*/ 1453830 w 1545458"/>
              <a:gd name="connsiteY0" fmla="*/ 487080 h 487080"/>
              <a:gd name="connsiteX1" fmla="*/ 960448 w 1545458"/>
              <a:gd name="connsiteY1" fmla="*/ 72639 h 487080"/>
              <a:gd name="connsiteX2" fmla="*/ 0 w 1545458"/>
              <a:gd name="connsiteY2" fmla="*/ 277 h 487080"/>
              <a:gd name="connsiteX0" fmla="*/ 1453830 w 1544788"/>
              <a:gd name="connsiteY0" fmla="*/ 486803 h 486803"/>
              <a:gd name="connsiteX1" fmla="*/ 960448 w 1544788"/>
              <a:gd name="connsiteY1" fmla="*/ 72362 h 486803"/>
              <a:gd name="connsiteX2" fmla="*/ 0 w 1544788"/>
              <a:gd name="connsiteY2" fmla="*/ 0 h 486803"/>
              <a:gd name="connsiteX0" fmla="*/ 1453830 w 1453830"/>
              <a:gd name="connsiteY0" fmla="*/ 486803 h 486803"/>
              <a:gd name="connsiteX1" fmla="*/ 960448 w 1453830"/>
              <a:gd name="connsiteY1" fmla="*/ 72362 h 486803"/>
              <a:gd name="connsiteX2" fmla="*/ 0 w 1453830"/>
              <a:gd name="connsiteY2" fmla="*/ 0 h 486803"/>
              <a:gd name="connsiteX0" fmla="*/ 1453830 w 1453830"/>
              <a:gd name="connsiteY0" fmla="*/ 496319 h 496319"/>
              <a:gd name="connsiteX1" fmla="*/ 861772 w 1453830"/>
              <a:gd name="connsiteY1" fmla="*/ 22672 h 496319"/>
              <a:gd name="connsiteX2" fmla="*/ 0 w 1453830"/>
              <a:gd name="connsiteY2" fmla="*/ 9516 h 496319"/>
              <a:gd name="connsiteX0" fmla="*/ 1453830 w 1453830"/>
              <a:gd name="connsiteY0" fmla="*/ 519259 h 519259"/>
              <a:gd name="connsiteX1" fmla="*/ 861772 w 1453830"/>
              <a:gd name="connsiteY1" fmla="*/ 45612 h 519259"/>
              <a:gd name="connsiteX2" fmla="*/ 0 w 1453830"/>
              <a:gd name="connsiteY2" fmla="*/ 32456 h 519259"/>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Lst>
            <a:ahLst/>
            <a:cxnLst>
              <a:cxn ang="0">
                <a:pos x="connsiteX0" y="connsiteY0"/>
              </a:cxn>
              <a:cxn ang="0">
                <a:pos x="connsiteX1" y="connsiteY1"/>
              </a:cxn>
              <a:cxn ang="0">
                <a:pos x="connsiteX2" y="connsiteY2"/>
              </a:cxn>
            </a:cxnLst>
            <a:rect l="l" t="t" r="r" b="b"/>
            <a:pathLst>
              <a:path w="1453830" h="486803">
                <a:moveTo>
                  <a:pt x="1453830" y="486803"/>
                </a:moveTo>
                <a:cubicBezTo>
                  <a:pt x="1331032" y="366198"/>
                  <a:pt x="1202753" y="239015"/>
                  <a:pt x="835458" y="124989"/>
                </a:cubicBezTo>
                <a:cubicBezTo>
                  <a:pt x="468163" y="10963"/>
                  <a:pt x="0" y="0"/>
                  <a:pt x="0" y="0"/>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3" name="Freeform 22"/>
          <p:cNvSpPr/>
          <p:nvPr/>
        </p:nvSpPr>
        <p:spPr>
          <a:xfrm>
            <a:off x="4713194" y="4033698"/>
            <a:ext cx="1238010" cy="163665"/>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 name="connsiteX0" fmla="*/ 2510829 w 2537151"/>
              <a:gd name="connsiteY0" fmla="*/ 486803 h 486803"/>
              <a:gd name="connsiteX1" fmla="*/ 30766 w 2537151"/>
              <a:gd name="connsiteY1" fmla="*/ 138147 h 486803"/>
              <a:gd name="connsiteX2" fmla="*/ 1056999 w 2537151"/>
              <a:gd name="connsiteY2" fmla="*/ 0 h 486803"/>
              <a:gd name="connsiteX0" fmla="*/ 1453830 w 1526658"/>
              <a:gd name="connsiteY0" fmla="*/ 487080 h 487080"/>
              <a:gd name="connsiteX1" fmla="*/ 749939 w 1526658"/>
              <a:gd name="connsiteY1" fmla="*/ 72639 h 487080"/>
              <a:gd name="connsiteX2" fmla="*/ 0 w 1526658"/>
              <a:gd name="connsiteY2" fmla="*/ 277 h 487080"/>
              <a:gd name="connsiteX0" fmla="*/ 1453830 w 1545458"/>
              <a:gd name="connsiteY0" fmla="*/ 487080 h 487080"/>
              <a:gd name="connsiteX1" fmla="*/ 960448 w 1545458"/>
              <a:gd name="connsiteY1" fmla="*/ 72639 h 487080"/>
              <a:gd name="connsiteX2" fmla="*/ 0 w 1545458"/>
              <a:gd name="connsiteY2" fmla="*/ 277 h 487080"/>
              <a:gd name="connsiteX0" fmla="*/ 1453830 w 1544788"/>
              <a:gd name="connsiteY0" fmla="*/ 486803 h 486803"/>
              <a:gd name="connsiteX1" fmla="*/ 960448 w 1544788"/>
              <a:gd name="connsiteY1" fmla="*/ 72362 h 486803"/>
              <a:gd name="connsiteX2" fmla="*/ 0 w 1544788"/>
              <a:gd name="connsiteY2" fmla="*/ 0 h 486803"/>
              <a:gd name="connsiteX0" fmla="*/ 1453830 w 1453830"/>
              <a:gd name="connsiteY0" fmla="*/ 486803 h 486803"/>
              <a:gd name="connsiteX1" fmla="*/ 960448 w 1453830"/>
              <a:gd name="connsiteY1" fmla="*/ 72362 h 486803"/>
              <a:gd name="connsiteX2" fmla="*/ 0 w 1453830"/>
              <a:gd name="connsiteY2" fmla="*/ 0 h 486803"/>
              <a:gd name="connsiteX0" fmla="*/ 1453830 w 1453830"/>
              <a:gd name="connsiteY0" fmla="*/ 496319 h 496319"/>
              <a:gd name="connsiteX1" fmla="*/ 861772 w 1453830"/>
              <a:gd name="connsiteY1" fmla="*/ 22672 h 496319"/>
              <a:gd name="connsiteX2" fmla="*/ 0 w 1453830"/>
              <a:gd name="connsiteY2" fmla="*/ 9516 h 496319"/>
              <a:gd name="connsiteX0" fmla="*/ 1453830 w 1453830"/>
              <a:gd name="connsiteY0" fmla="*/ 519259 h 519259"/>
              <a:gd name="connsiteX1" fmla="*/ 861772 w 1453830"/>
              <a:gd name="connsiteY1" fmla="*/ 45612 h 519259"/>
              <a:gd name="connsiteX2" fmla="*/ 0 w 1453830"/>
              <a:gd name="connsiteY2" fmla="*/ 32456 h 519259"/>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 name="connsiteX0" fmla="*/ 1986682 w 1986682"/>
              <a:gd name="connsiteY0" fmla="*/ 256559 h 256559"/>
              <a:gd name="connsiteX1" fmla="*/ 835458 w 1986682"/>
              <a:gd name="connsiteY1" fmla="*/ 124989 h 256559"/>
              <a:gd name="connsiteX2" fmla="*/ 0 w 1986682"/>
              <a:gd name="connsiteY2" fmla="*/ 0 h 256559"/>
              <a:gd name="connsiteX0" fmla="*/ 1986682 w 1986682"/>
              <a:gd name="connsiteY0" fmla="*/ 259668 h 259668"/>
              <a:gd name="connsiteX1" fmla="*/ 1032811 w 1986682"/>
              <a:gd name="connsiteY1" fmla="*/ 29421 h 259668"/>
              <a:gd name="connsiteX2" fmla="*/ 0 w 1986682"/>
              <a:gd name="connsiteY2" fmla="*/ 3109 h 259668"/>
              <a:gd name="connsiteX0" fmla="*/ 1986682 w 1986682"/>
              <a:gd name="connsiteY0" fmla="*/ 259668 h 259668"/>
              <a:gd name="connsiteX1" fmla="*/ 1032811 w 1986682"/>
              <a:gd name="connsiteY1" fmla="*/ 29421 h 259668"/>
              <a:gd name="connsiteX2" fmla="*/ 0 w 1986682"/>
              <a:gd name="connsiteY2" fmla="*/ 3109 h 259668"/>
            </a:gdLst>
            <a:ahLst/>
            <a:cxnLst>
              <a:cxn ang="0">
                <a:pos x="connsiteX0" y="connsiteY0"/>
              </a:cxn>
              <a:cxn ang="0">
                <a:pos x="connsiteX1" y="connsiteY1"/>
              </a:cxn>
              <a:cxn ang="0">
                <a:pos x="connsiteX2" y="connsiteY2"/>
              </a:cxn>
            </a:cxnLst>
            <a:rect l="l" t="t" r="r" b="b"/>
            <a:pathLst>
              <a:path w="1986682" h="259668">
                <a:moveTo>
                  <a:pt x="1986682" y="259668"/>
                </a:moveTo>
                <a:cubicBezTo>
                  <a:pt x="1798100" y="178533"/>
                  <a:pt x="1363925" y="72181"/>
                  <a:pt x="1032811" y="29421"/>
                </a:cubicBezTo>
                <a:cubicBezTo>
                  <a:pt x="701697" y="-13339"/>
                  <a:pt x="0" y="3109"/>
                  <a:pt x="0" y="310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4" name="TextBox 23"/>
          <p:cNvSpPr txBox="1"/>
          <p:nvPr/>
        </p:nvSpPr>
        <p:spPr>
          <a:xfrm>
            <a:off x="5853076" y="4180755"/>
            <a:ext cx="1696298" cy="261610"/>
          </a:xfrm>
          <a:prstGeom prst="rect">
            <a:avLst/>
          </a:prstGeom>
          <a:noFill/>
        </p:spPr>
        <p:txBody>
          <a:bodyPr wrap="none" rtlCol="0">
            <a:spAutoFit/>
          </a:bodyPr>
          <a:lstStyle/>
          <a:p>
            <a:r>
              <a:rPr lang="en-US" sz="1100" dirty="0"/>
              <a:t>Protective Al shell 5 mm</a:t>
            </a:r>
          </a:p>
        </p:txBody>
      </p:sp>
      <p:sp>
        <p:nvSpPr>
          <p:cNvPr id="25" name="Freeform 24"/>
          <p:cNvSpPr/>
          <p:nvPr/>
        </p:nvSpPr>
        <p:spPr>
          <a:xfrm flipV="1">
            <a:off x="2793825" y="3764692"/>
            <a:ext cx="1153359" cy="184531"/>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Lst>
            <a:ahLst/>
            <a:cxnLst>
              <a:cxn ang="0">
                <a:pos x="connsiteX0" y="connsiteY0"/>
              </a:cxn>
              <a:cxn ang="0">
                <a:pos x="connsiteX1" y="connsiteY1"/>
              </a:cxn>
              <a:cxn ang="0">
                <a:pos x="connsiteX2" y="connsiteY2"/>
              </a:cxn>
            </a:cxnLst>
            <a:rect l="l" t="t" r="r" b="b"/>
            <a:pathLst>
              <a:path w="2111672" h="750228">
                <a:moveTo>
                  <a:pt x="0" y="750228"/>
                </a:moveTo>
                <a:cubicBezTo>
                  <a:pt x="311378" y="524369"/>
                  <a:pt x="647976" y="289739"/>
                  <a:pt x="1085439" y="138436"/>
                </a:cubicBezTo>
                <a:cubicBezTo>
                  <a:pt x="1522902" y="-12867"/>
                  <a:pt x="2111672" y="289"/>
                  <a:pt x="2111672" y="28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26" name="TextBox 25"/>
          <p:cNvSpPr txBox="1"/>
          <p:nvPr/>
        </p:nvSpPr>
        <p:spPr>
          <a:xfrm>
            <a:off x="1130978" y="3509107"/>
            <a:ext cx="1909497" cy="261610"/>
          </a:xfrm>
          <a:prstGeom prst="rect">
            <a:avLst/>
          </a:prstGeom>
          <a:noFill/>
        </p:spPr>
        <p:txBody>
          <a:bodyPr wrap="none" rtlCol="0">
            <a:spAutoFit/>
          </a:bodyPr>
          <a:lstStyle/>
          <a:p>
            <a:r>
              <a:rPr lang="en-US" sz="1100" dirty="0"/>
              <a:t>Vertical and horizontal keys</a:t>
            </a:r>
          </a:p>
        </p:txBody>
      </p:sp>
      <p:cxnSp>
        <p:nvCxnSpPr>
          <p:cNvPr id="27" name="Straight Connector 26"/>
          <p:cNvCxnSpPr/>
          <p:nvPr/>
        </p:nvCxnSpPr>
        <p:spPr>
          <a:xfrm>
            <a:off x="3968834" y="3712636"/>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3968834" y="4118874"/>
            <a:ext cx="0" cy="70202"/>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53445" y="3916548"/>
            <a:ext cx="0" cy="70202"/>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4853445" y="4115329"/>
            <a:ext cx="0" cy="70202"/>
          </a:xfrm>
          <a:prstGeom prst="line">
            <a:avLst/>
          </a:prstGeom>
          <a:ln w="31750">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968834" y="4207764"/>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21" name="Freeform 20"/>
          <p:cNvSpPr/>
          <p:nvPr/>
        </p:nvSpPr>
        <p:spPr>
          <a:xfrm>
            <a:off x="2752361" y="4332430"/>
            <a:ext cx="1330954" cy="472857"/>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Lst>
            <a:ahLst/>
            <a:cxnLst>
              <a:cxn ang="0">
                <a:pos x="connsiteX0" y="connsiteY0"/>
              </a:cxn>
              <a:cxn ang="0">
                <a:pos x="connsiteX1" y="connsiteY1"/>
              </a:cxn>
              <a:cxn ang="0">
                <a:pos x="connsiteX2" y="connsiteY2"/>
              </a:cxn>
            </a:cxnLst>
            <a:rect l="l" t="t" r="r" b="b"/>
            <a:pathLst>
              <a:path w="2111672" h="750228">
                <a:moveTo>
                  <a:pt x="0" y="750228"/>
                </a:moveTo>
                <a:cubicBezTo>
                  <a:pt x="311378" y="524369"/>
                  <a:pt x="647976" y="289739"/>
                  <a:pt x="1085439" y="138436"/>
                </a:cubicBezTo>
                <a:cubicBezTo>
                  <a:pt x="1522902" y="-12867"/>
                  <a:pt x="2111672" y="289"/>
                  <a:pt x="2111672" y="28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36" name="Straight Connector 35"/>
          <p:cNvCxnSpPr/>
          <p:nvPr/>
        </p:nvCxnSpPr>
        <p:spPr>
          <a:xfrm>
            <a:off x="4854928" y="3699009"/>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4854928" y="4205684"/>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38" name="Freeform 37"/>
          <p:cNvSpPr/>
          <p:nvPr/>
        </p:nvSpPr>
        <p:spPr>
          <a:xfrm flipV="1">
            <a:off x="3422576" y="2956228"/>
            <a:ext cx="548194" cy="816796"/>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Lst>
            <a:ahLst/>
            <a:cxnLst>
              <a:cxn ang="0">
                <a:pos x="connsiteX0" y="connsiteY0"/>
              </a:cxn>
              <a:cxn ang="0">
                <a:pos x="connsiteX1" y="connsiteY1"/>
              </a:cxn>
              <a:cxn ang="0">
                <a:pos x="connsiteX2" y="connsiteY2"/>
              </a:cxn>
            </a:cxnLst>
            <a:rect l="l" t="t" r="r" b="b"/>
            <a:pathLst>
              <a:path w="2111672" h="750228">
                <a:moveTo>
                  <a:pt x="0" y="750228"/>
                </a:moveTo>
                <a:cubicBezTo>
                  <a:pt x="311378" y="524369"/>
                  <a:pt x="647976" y="289739"/>
                  <a:pt x="1085439" y="138436"/>
                </a:cubicBezTo>
                <a:cubicBezTo>
                  <a:pt x="1522902" y="-12867"/>
                  <a:pt x="2111672" y="289"/>
                  <a:pt x="2111672" y="28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cxnSp>
        <p:nvCxnSpPr>
          <p:cNvPr id="39" name="Straight Connector 38"/>
          <p:cNvCxnSpPr/>
          <p:nvPr/>
        </p:nvCxnSpPr>
        <p:spPr>
          <a:xfrm rot="16200000">
            <a:off x="4184048" y="3512135"/>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16200000">
            <a:off x="4630212" y="3512898"/>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rot="16200000">
            <a:off x="4184048" y="4398588"/>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16200000">
            <a:off x="4630212" y="4399352"/>
            <a:ext cx="0" cy="199740"/>
          </a:xfrm>
          <a:prstGeom prst="line">
            <a:avLst/>
          </a:prstGeom>
          <a:ln w="31750">
            <a:solidFill>
              <a:srgbClr val="00B0F0"/>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2336959" y="2691055"/>
            <a:ext cx="1268296" cy="261610"/>
          </a:xfrm>
          <a:prstGeom prst="rect">
            <a:avLst/>
          </a:prstGeom>
          <a:noFill/>
        </p:spPr>
        <p:txBody>
          <a:bodyPr wrap="none" rtlCol="0">
            <a:spAutoFit/>
          </a:bodyPr>
          <a:lstStyle/>
          <a:p>
            <a:r>
              <a:rPr lang="en-US" sz="1100"/>
              <a:t>Bladder locations</a:t>
            </a:r>
            <a:endParaRPr lang="en-US" sz="1100" dirty="0"/>
          </a:p>
        </p:txBody>
      </p:sp>
      <p:sp>
        <p:nvSpPr>
          <p:cNvPr id="44" name="Freeform 43"/>
          <p:cNvSpPr/>
          <p:nvPr/>
        </p:nvSpPr>
        <p:spPr>
          <a:xfrm flipH="1" flipV="1">
            <a:off x="4405791" y="2700255"/>
            <a:ext cx="572574" cy="1005831"/>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Lst>
            <a:ahLst/>
            <a:cxnLst>
              <a:cxn ang="0">
                <a:pos x="connsiteX0" y="connsiteY0"/>
              </a:cxn>
              <a:cxn ang="0">
                <a:pos x="connsiteX1" y="connsiteY1"/>
              </a:cxn>
              <a:cxn ang="0">
                <a:pos x="connsiteX2" y="connsiteY2"/>
              </a:cxn>
            </a:cxnLst>
            <a:rect l="l" t="t" r="r" b="b"/>
            <a:pathLst>
              <a:path w="2111672" h="750228">
                <a:moveTo>
                  <a:pt x="0" y="750228"/>
                </a:moveTo>
                <a:cubicBezTo>
                  <a:pt x="311378" y="524369"/>
                  <a:pt x="647976" y="289739"/>
                  <a:pt x="1085439" y="138436"/>
                </a:cubicBezTo>
                <a:cubicBezTo>
                  <a:pt x="1522902" y="-12867"/>
                  <a:pt x="2111672" y="289"/>
                  <a:pt x="2111672" y="28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45" name="TextBox 44"/>
          <p:cNvSpPr txBox="1"/>
          <p:nvPr/>
        </p:nvSpPr>
        <p:spPr>
          <a:xfrm>
            <a:off x="4630536" y="2526985"/>
            <a:ext cx="1236236" cy="261610"/>
          </a:xfrm>
          <a:prstGeom prst="rect">
            <a:avLst/>
          </a:prstGeom>
          <a:noFill/>
        </p:spPr>
        <p:txBody>
          <a:bodyPr wrap="none" rtlCol="0">
            <a:spAutoFit/>
          </a:bodyPr>
          <a:lstStyle/>
          <a:p>
            <a:r>
              <a:rPr lang="en-US" sz="1100" b="1" i="1" dirty="0">
                <a:solidFill>
                  <a:schemeClr val="accent3"/>
                </a:solidFill>
              </a:rPr>
              <a:t>Closed pad gap</a:t>
            </a:r>
          </a:p>
        </p:txBody>
      </p:sp>
      <p:sp>
        <p:nvSpPr>
          <p:cNvPr id="46" name="Freeform 45"/>
          <p:cNvSpPr/>
          <p:nvPr/>
        </p:nvSpPr>
        <p:spPr>
          <a:xfrm flipH="1">
            <a:off x="4412742" y="5088523"/>
            <a:ext cx="572574" cy="523915"/>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Lst>
            <a:ahLst/>
            <a:cxnLst>
              <a:cxn ang="0">
                <a:pos x="connsiteX0" y="connsiteY0"/>
              </a:cxn>
              <a:cxn ang="0">
                <a:pos x="connsiteX1" y="connsiteY1"/>
              </a:cxn>
              <a:cxn ang="0">
                <a:pos x="connsiteX2" y="connsiteY2"/>
              </a:cxn>
            </a:cxnLst>
            <a:rect l="l" t="t" r="r" b="b"/>
            <a:pathLst>
              <a:path w="2111672" h="750228">
                <a:moveTo>
                  <a:pt x="0" y="750228"/>
                </a:moveTo>
                <a:cubicBezTo>
                  <a:pt x="311378" y="524369"/>
                  <a:pt x="647976" y="289739"/>
                  <a:pt x="1085439" y="138436"/>
                </a:cubicBezTo>
                <a:cubicBezTo>
                  <a:pt x="1522902" y="-12867"/>
                  <a:pt x="2111672" y="289"/>
                  <a:pt x="2111672" y="28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47" name="TextBox 46"/>
          <p:cNvSpPr txBox="1"/>
          <p:nvPr/>
        </p:nvSpPr>
        <p:spPr>
          <a:xfrm>
            <a:off x="4692078" y="5622442"/>
            <a:ext cx="1140056" cy="261610"/>
          </a:xfrm>
          <a:prstGeom prst="rect">
            <a:avLst/>
          </a:prstGeom>
          <a:noFill/>
        </p:spPr>
        <p:txBody>
          <a:bodyPr wrap="none" rtlCol="0">
            <a:spAutoFit/>
          </a:bodyPr>
          <a:lstStyle/>
          <a:p>
            <a:r>
              <a:rPr lang="en-US" sz="1100" dirty="0"/>
              <a:t>Open yoke gap</a:t>
            </a:r>
          </a:p>
        </p:txBody>
      </p:sp>
      <p:sp>
        <p:nvSpPr>
          <p:cNvPr id="48" name="Freeform 47"/>
          <p:cNvSpPr/>
          <p:nvPr/>
        </p:nvSpPr>
        <p:spPr>
          <a:xfrm rot="5957718">
            <a:off x="3558348" y="4894008"/>
            <a:ext cx="1300815" cy="163665"/>
          </a:xfrm>
          <a:custGeom>
            <a:avLst/>
            <a:gdLst>
              <a:gd name="connsiteX0" fmla="*/ 0 w 2263237"/>
              <a:gd name="connsiteY0" fmla="*/ 765767 h 765767"/>
              <a:gd name="connsiteX1" fmla="*/ 2105094 w 2263237"/>
              <a:gd name="connsiteY1" fmla="*/ 42141 h 765767"/>
              <a:gd name="connsiteX2" fmla="*/ 2111672 w 2263237"/>
              <a:gd name="connsiteY2" fmla="*/ 81612 h 765767"/>
              <a:gd name="connsiteX0" fmla="*/ 0 w 2111672"/>
              <a:gd name="connsiteY0" fmla="*/ 684155 h 684155"/>
              <a:gd name="connsiteX1" fmla="*/ 1111753 w 2111672"/>
              <a:gd name="connsiteY1" fmla="*/ 144725 h 684155"/>
              <a:gd name="connsiteX2" fmla="*/ 2111672 w 2111672"/>
              <a:gd name="connsiteY2" fmla="*/ 0 h 684155"/>
              <a:gd name="connsiteX0" fmla="*/ 0 w 2111672"/>
              <a:gd name="connsiteY0" fmla="*/ 749939 h 749939"/>
              <a:gd name="connsiteX1" fmla="*/ 1111753 w 2111672"/>
              <a:gd name="connsiteY1" fmla="*/ 210509 h 749939"/>
              <a:gd name="connsiteX2" fmla="*/ 2111672 w 2111672"/>
              <a:gd name="connsiteY2" fmla="*/ 0 h 749939"/>
              <a:gd name="connsiteX0" fmla="*/ 0 w 2111672"/>
              <a:gd name="connsiteY0" fmla="*/ 749939 h 749939"/>
              <a:gd name="connsiteX1" fmla="*/ 1085439 w 2111672"/>
              <a:gd name="connsiteY1" fmla="*/ 138147 h 749939"/>
              <a:gd name="connsiteX2" fmla="*/ 2111672 w 2111672"/>
              <a:gd name="connsiteY2" fmla="*/ 0 h 749939"/>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82023 h 782023"/>
              <a:gd name="connsiteX1" fmla="*/ 1085439 w 2111672"/>
              <a:gd name="connsiteY1" fmla="*/ 170231 h 782023"/>
              <a:gd name="connsiteX2" fmla="*/ 2111672 w 2111672"/>
              <a:gd name="connsiteY2" fmla="*/ 32084 h 782023"/>
              <a:gd name="connsiteX0" fmla="*/ 0 w 2111672"/>
              <a:gd name="connsiteY0" fmla="*/ 750228 h 750228"/>
              <a:gd name="connsiteX1" fmla="*/ 1085439 w 2111672"/>
              <a:gd name="connsiteY1" fmla="*/ 138436 h 750228"/>
              <a:gd name="connsiteX2" fmla="*/ 2111672 w 2111672"/>
              <a:gd name="connsiteY2" fmla="*/ 289 h 750228"/>
              <a:gd name="connsiteX0" fmla="*/ 2510829 w 2537151"/>
              <a:gd name="connsiteY0" fmla="*/ 486803 h 486803"/>
              <a:gd name="connsiteX1" fmla="*/ 30766 w 2537151"/>
              <a:gd name="connsiteY1" fmla="*/ 138147 h 486803"/>
              <a:gd name="connsiteX2" fmla="*/ 1056999 w 2537151"/>
              <a:gd name="connsiteY2" fmla="*/ 0 h 486803"/>
              <a:gd name="connsiteX0" fmla="*/ 1453830 w 1526658"/>
              <a:gd name="connsiteY0" fmla="*/ 487080 h 487080"/>
              <a:gd name="connsiteX1" fmla="*/ 749939 w 1526658"/>
              <a:gd name="connsiteY1" fmla="*/ 72639 h 487080"/>
              <a:gd name="connsiteX2" fmla="*/ 0 w 1526658"/>
              <a:gd name="connsiteY2" fmla="*/ 277 h 487080"/>
              <a:gd name="connsiteX0" fmla="*/ 1453830 w 1545458"/>
              <a:gd name="connsiteY0" fmla="*/ 487080 h 487080"/>
              <a:gd name="connsiteX1" fmla="*/ 960448 w 1545458"/>
              <a:gd name="connsiteY1" fmla="*/ 72639 h 487080"/>
              <a:gd name="connsiteX2" fmla="*/ 0 w 1545458"/>
              <a:gd name="connsiteY2" fmla="*/ 277 h 487080"/>
              <a:gd name="connsiteX0" fmla="*/ 1453830 w 1544788"/>
              <a:gd name="connsiteY0" fmla="*/ 486803 h 486803"/>
              <a:gd name="connsiteX1" fmla="*/ 960448 w 1544788"/>
              <a:gd name="connsiteY1" fmla="*/ 72362 h 486803"/>
              <a:gd name="connsiteX2" fmla="*/ 0 w 1544788"/>
              <a:gd name="connsiteY2" fmla="*/ 0 h 486803"/>
              <a:gd name="connsiteX0" fmla="*/ 1453830 w 1453830"/>
              <a:gd name="connsiteY0" fmla="*/ 486803 h 486803"/>
              <a:gd name="connsiteX1" fmla="*/ 960448 w 1453830"/>
              <a:gd name="connsiteY1" fmla="*/ 72362 h 486803"/>
              <a:gd name="connsiteX2" fmla="*/ 0 w 1453830"/>
              <a:gd name="connsiteY2" fmla="*/ 0 h 486803"/>
              <a:gd name="connsiteX0" fmla="*/ 1453830 w 1453830"/>
              <a:gd name="connsiteY0" fmla="*/ 496319 h 496319"/>
              <a:gd name="connsiteX1" fmla="*/ 861772 w 1453830"/>
              <a:gd name="connsiteY1" fmla="*/ 22672 h 496319"/>
              <a:gd name="connsiteX2" fmla="*/ 0 w 1453830"/>
              <a:gd name="connsiteY2" fmla="*/ 9516 h 496319"/>
              <a:gd name="connsiteX0" fmla="*/ 1453830 w 1453830"/>
              <a:gd name="connsiteY0" fmla="*/ 519259 h 519259"/>
              <a:gd name="connsiteX1" fmla="*/ 861772 w 1453830"/>
              <a:gd name="connsiteY1" fmla="*/ 45612 h 519259"/>
              <a:gd name="connsiteX2" fmla="*/ 0 w 1453830"/>
              <a:gd name="connsiteY2" fmla="*/ 32456 h 519259"/>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 name="connsiteX0" fmla="*/ 1453830 w 1453830"/>
              <a:gd name="connsiteY0" fmla="*/ 486803 h 486803"/>
              <a:gd name="connsiteX1" fmla="*/ 835458 w 1453830"/>
              <a:gd name="connsiteY1" fmla="*/ 124989 h 486803"/>
              <a:gd name="connsiteX2" fmla="*/ 0 w 1453830"/>
              <a:gd name="connsiteY2" fmla="*/ 0 h 486803"/>
              <a:gd name="connsiteX0" fmla="*/ 1986682 w 1986682"/>
              <a:gd name="connsiteY0" fmla="*/ 256559 h 256559"/>
              <a:gd name="connsiteX1" fmla="*/ 835458 w 1986682"/>
              <a:gd name="connsiteY1" fmla="*/ 124989 h 256559"/>
              <a:gd name="connsiteX2" fmla="*/ 0 w 1986682"/>
              <a:gd name="connsiteY2" fmla="*/ 0 h 256559"/>
              <a:gd name="connsiteX0" fmla="*/ 1986682 w 1986682"/>
              <a:gd name="connsiteY0" fmla="*/ 259668 h 259668"/>
              <a:gd name="connsiteX1" fmla="*/ 1032811 w 1986682"/>
              <a:gd name="connsiteY1" fmla="*/ 29421 h 259668"/>
              <a:gd name="connsiteX2" fmla="*/ 0 w 1986682"/>
              <a:gd name="connsiteY2" fmla="*/ 3109 h 259668"/>
              <a:gd name="connsiteX0" fmla="*/ 1986682 w 1986682"/>
              <a:gd name="connsiteY0" fmla="*/ 259668 h 259668"/>
              <a:gd name="connsiteX1" fmla="*/ 1032811 w 1986682"/>
              <a:gd name="connsiteY1" fmla="*/ 29421 h 259668"/>
              <a:gd name="connsiteX2" fmla="*/ 0 w 1986682"/>
              <a:gd name="connsiteY2" fmla="*/ 3109 h 259668"/>
            </a:gdLst>
            <a:ahLst/>
            <a:cxnLst>
              <a:cxn ang="0">
                <a:pos x="connsiteX0" y="connsiteY0"/>
              </a:cxn>
              <a:cxn ang="0">
                <a:pos x="connsiteX1" y="connsiteY1"/>
              </a:cxn>
              <a:cxn ang="0">
                <a:pos x="connsiteX2" y="connsiteY2"/>
              </a:cxn>
            </a:cxnLst>
            <a:rect l="l" t="t" r="r" b="b"/>
            <a:pathLst>
              <a:path w="1986682" h="259668">
                <a:moveTo>
                  <a:pt x="1986682" y="259668"/>
                </a:moveTo>
                <a:cubicBezTo>
                  <a:pt x="1798100" y="178533"/>
                  <a:pt x="1363925" y="72181"/>
                  <a:pt x="1032811" y="29421"/>
                </a:cubicBezTo>
                <a:cubicBezTo>
                  <a:pt x="701697" y="-13339"/>
                  <a:pt x="0" y="3109"/>
                  <a:pt x="0" y="3109"/>
                </a:cubicBezTo>
              </a:path>
            </a:pathLst>
          </a:custGeom>
          <a:noFill/>
          <a:ln w="19050">
            <a:solidFill>
              <a:srgbClr val="FDCA00"/>
            </a:solidFill>
            <a:tailEnd type="stealt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a:p>
        </p:txBody>
      </p:sp>
      <p:sp>
        <p:nvSpPr>
          <p:cNvPr id="49" name="TextBox 48"/>
          <p:cNvSpPr txBox="1"/>
          <p:nvPr/>
        </p:nvSpPr>
        <p:spPr>
          <a:xfrm>
            <a:off x="3108916" y="5602095"/>
            <a:ext cx="1233030" cy="261610"/>
          </a:xfrm>
          <a:prstGeom prst="rect">
            <a:avLst/>
          </a:prstGeom>
          <a:noFill/>
        </p:spPr>
        <p:txBody>
          <a:bodyPr wrap="none" rtlCol="0">
            <a:spAutoFit/>
          </a:bodyPr>
          <a:lstStyle/>
          <a:p>
            <a:r>
              <a:rPr lang="en-US" sz="1100"/>
              <a:t>Al-bronze former</a:t>
            </a:r>
            <a:endParaRPr lang="en-US" sz="1100" dirty="0"/>
          </a:p>
        </p:txBody>
      </p:sp>
      <p:sp>
        <p:nvSpPr>
          <p:cNvPr id="51" name="Content Placeholder 2"/>
          <p:cNvSpPr txBox="1">
            <a:spLocks/>
          </p:cNvSpPr>
          <p:nvPr/>
        </p:nvSpPr>
        <p:spPr>
          <a:xfrm>
            <a:off x="1043608" y="1484784"/>
            <a:ext cx="7056784" cy="3509963"/>
          </a:xfrm>
          <a:prstGeom prst="rect">
            <a:avLst/>
          </a:prstGeom>
        </p:spPr>
        <p:txBody>
          <a:bodyPr vert="horz" lIns="0" tIns="0" rIns="0" bIns="0" rtlCol="0">
            <a:noAutofit/>
          </a:bodyPr>
          <a:lst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a:lstStyle>
          <a:p>
            <a:pPr marL="0" indent="0">
              <a:buNone/>
            </a:pPr>
            <a:r>
              <a:rPr lang="en-US" sz="1600" dirty="0">
                <a:solidFill>
                  <a:schemeClr val="accent5">
                    <a:lumMod val="60000"/>
                    <a:lumOff val="40000"/>
                  </a:schemeClr>
                </a:solidFill>
              </a:rPr>
              <a:t>Bladder and Key technology </a:t>
            </a:r>
            <a:r>
              <a:rPr lang="en-US" sz="1600" dirty="0"/>
              <a:t>chosen for </a:t>
            </a:r>
            <a:r>
              <a:rPr lang="en-US" sz="1600" dirty="0" err="1"/>
              <a:t>tuneability</a:t>
            </a:r>
            <a:r>
              <a:rPr lang="en-US" sz="1600" dirty="0"/>
              <a:t> and relative simplicity.</a:t>
            </a:r>
          </a:p>
          <a:p>
            <a:pPr lvl="1"/>
            <a:r>
              <a:rPr lang="en-US" sz="1600" dirty="0"/>
              <a:t>Closed and pre-loaded pad gap for maximum-rigidity cage around coils.</a:t>
            </a:r>
          </a:p>
          <a:p>
            <a:pPr lvl="1"/>
            <a:r>
              <a:rPr lang="en-US" sz="1600" dirty="0"/>
              <a:t>Aluminum bronze pads to match coil differential contraction.</a:t>
            </a:r>
          </a:p>
        </p:txBody>
      </p:sp>
    </p:spTree>
    <p:extLst>
      <p:ext uri="{BB962C8B-B14F-4D97-AF65-F5344CB8AC3E}">
        <p14:creationId xmlns:p14="http://schemas.microsoft.com/office/powerpoint/2010/main" val="902313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59994-F554-864B-BC3F-D5346BE1A5A8}"/>
              </a:ext>
            </a:extLst>
          </p:cNvPr>
          <p:cNvSpPr>
            <a:spLocks noGrp="1"/>
          </p:cNvSpPr>
          <p:nvPr>
            <p:ph type="title"/>
          </p:nvPr>
        </p:nvSpPr>
        <p:spPr/>
        <p:txBody>
          <a:bodyPr/>
          <a:lstStyle/>
          <a:p>
            <a:r>
              <a:rPr lang="en-US" dirty="0"/>
              <a:t>CHART1 </a:t>
            </a:r>
            <a:r>
              <a:rPr lang="en-US" dirty="0" err="1"/>
              <a:t>MagDev</a:t>
            </a:r>
            <a:r>
              <a:rPr lang="en-US" dirty="0"/>
              <a:t> Lab</a:t>
            </a:r>
          </a:p>
        </p:txBody>
      </p:sp>
      <p:sp>
        <p:nvSpPr>
          <p:cNvPr id="3" name="Slide Number Placeholder 2">
            <a:extLst>
              <a:ext uri="{FF2B5EF4-FFF2-40B4-BE49-F238E27FC236}">
                <a16:creationId xmlns:a16="http://schemas.microsoft.com/office/drawing/2014/main" id="{382BCEC3-405A-1E4F-85DA-E15806718233}"/>
              </a:ext>
            </a:extLst>
          </p:cNvPr>
          <p:cNvSpPr>
            <a:spLocks noGrp="1"/>
          </p:cNvSpPr>
          <p:nvPr>
            <p:ph type="sldNum" sz="quarter" idx="12"/>
          </p:nvPr>
        </p:nvSpPr>
        <p:spPr/>
        <p:txBody>
          <a:bodyPr/>
          <a:lstStyle/>
          <a:p>
            <a:pPr algn="r">
              <a:defRPr/>
            </a:pPr>
            <a:r>
              <a:rPr lang="de-DE"/>
              <a:t>Page </a:t>
            </a:r>
            <a:fld id="{EBC07571-3134-BB4B-B83F-1A9FE18D34F3}" type="slidenum">
              <a:rPr lang="de-DE" smtClean="0"/>
              <a:pPr algn="r">
                <a:defRPr/>
              </a:pPr>
              <a:t>21</a:t>
            </a:fld>
            <a:endParaRPr lang="de-DE" dirty="0"/>
          </a:p>
        </p:txBody>
      </p:sp>
      <p:pic>
        <p:nvPicPr>
          <p:cNvPr id="9" name="Content Placeholder 5">
            <a:extLst>
              <a:ext uri="{FF2B5EF4-FFF2-40B4-BE49-F238E27FC236}">
                <a16:creationId xmlns:a16="http://schemas.microsoft.com/office/drawing/2014/main" id="{DDEE2BEB-4049-6C41-8F4B-946937E1A83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918" y="2663916"/>
            <a:ext cx="9144416" cy="2026135"/>
          </a:xfrm>
          <a:prstGeom prst="rect">
            <a:avLst/>
          </a:prstGeom>
        </p:spPr>
      </p:pic>
    </p:spTree>
    <p:extLst>
      <p:ext uri="{BB962C8B-B14F-4D97-AF65-F5344CB8AC3E}">
        <p14:creationId xmlns:p14="http://schemas.microsoft.com/office/powerpoint/2010/main" val="1388027543"/>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B54ABB-3264-E14D-AA35-A76F9838908A}"/>
              </a:ext>
            </a:extLst>
          </p:cNvPr>
          <p:cNvSpPr>
            <a:spLocks noGrp="1"/>
          </p:cNvSpPr>
          <p:nvPr>
            <p:ph sz="quarter" idx="13"/>
          </p:nvPr>
        </p:nvSpPr>
        <p:spPr>
          <a:xfrm>
            <a:off x="1042988" y="1196752"/>
            <a:ext cx="7742237" cy="4679951"/>
          </a:xfrm>
        </p:spPr>
        <p:txBody>
          <a:bodyPr/>
          <a:lstStyle/>
          <a:p>
            <a:r>
              <a:rPr lang="en-US" dirty="0"/>
              <a:t>90 m</a:t>
            </a:r>
            <a:r>
              <a:rPr lang="en-US" baseline="30000" dirty="0"/>
              <a:t>2</a:t>
            </a:r>
            <a:r>
              <a:rPr lang="en-US" dirty="0"/>
              <a:t> laboratory refurbished, equipped, commissioned for construction of CD1</a:t>
            </a:r>
            <a:br>
              <a:rPr lang="en-US" dirty="0"/>
            </a:br>
            <a:r>
              <a:rPr lang="en-US" dirty="0"/>
              <a:t>06/2017-06/2018.</a:t>
            </a:r>
          </a:p>
          <a:p>
            <a:r>
              <a:rPr lang="en-US" dirty="0"/>
              <a:t>Production-readiness review (http://</a:t>
            </a:r>
            <a:r>
              <a:rPr lang="en-US" dirty="0" err="1"/>
              <a:t>indico.psi.ch</a:t>
            </a:r>
            <a:r>
              <a:rPr lang="en-US" dirty="0"/>
              <a:t>/event/cd1prr).</a:t>
            </a:r>
          </a:p>
        </p:txBody>
      </p:sp>
      <p:sp>
        <p:nvSpPr>
          <p:cNvPr id="3" name="Title 2">
            <a:extLst>
              <a:ext uri="{FF2B5EF4-FFF2-40B4-BE49-F238E27FC236}">
                <a16:creationId xmlns:a16="http://schemas.microsoft.com/office/drawing/2014/main" id="{129A42A9-5873-9B4F-92C7-B8AF12D676E5}"/>
              </a:ext>
            </a:extLst>
          </p:cNvPr>
          <p:cNvSpPr>
            <a:spLocks noGrp="1"/>
          </p:cNvSpPr>
          <p:nvPr>
            <p:ph type="title"/>
          </p:nvPr>
        </p:nvSpPr>
        <p:spPr/>
        <p:txBody>
          <a:bodyPr/>
          <a:lstStyle/>
          <a:p>
            <a:r>
              <a:rPr lang="en-US" dirty="0"/>
              <a:t>CHART1 </a:t>
            </a:r>
            <a:r>
              <a:rPr lang="en-US" dirty="0" err="1"/>
              <a:t>MagDev</a:t>
            </a:r>
            <a:r>
              <a:rPr lang="en-US" dirty="0"/>
              <a:t> Lab</a:t>
            </a:r>
          </a:p>
        </p:txBody>
      </p:sp>
      <p:sp>
        <p:nvSpPr>
          <p:cNvPr id="4" name="Slide Number Placeholder 3">
            <a:extLst>
              <a:ext uri="{FF2B5EF4-FFF2-40B4-BE49-F238E27FC236}">
                <a16:creationId xmlns:a16="http://schemas.microsoft.com/office/drawing/2014/main" id="{E117E88C-11ED-764A-806D-B1DCE28E6B1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grpSp>
        <p:nvGrpSpPr>
          <p:cNvPr id="5" name="Group 4">
            <a:extLst>
              <a:ext uri="{FF2B5EF4-FFF2-40B4-BE49-F238E27FC236}">
                <a16:creationId xmlns:a16="http://schemas.microsoft.com/office/drawing/2014/main" id="{BAA52A54-15D7-1947-AA7B-E3D0329FD21D}"/>
              </a:ext>
            </a:extLst>
          </p:cNvPr>
          <p:cNvGrpSpPr/>
          <p:nvPr/>
        </p:nvGrpSpPr>
        <p:grpSpPr>
          <a:xfrm>
            <a:off x="107504" y="2276872"/>
            <a:ext cx="8930274" cy="4237538"/>
            <a:chOff x="0" y="2519045"/>
            <a:chExt cx="9144000" cy="4338955"/>
          </a:xfrm>
        </p:grpSpPr>
        <p:pic>
          <p:nvPicPr>
            <p:cNvPr id="6" name="Picture 5">
              <a:extLst>
                <a:ext uri="{FF2B5EF4-FFF2-40B4-BE49-F238E27FC236}">
                  <a16:creationId xmlns:a16="http://schemas.microsoft.com/office/drawing/2014/main" id="{A135CFEA-CA96-D04B-B29F-969E85930CF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20590"/>
              <a:ext cx="9144000" cy="2137410"/>
            </a:xfrm>
            <a:prstGeom prst="rect">
              <a:avLst/>
            </a:prstGeom>
          </p:spPr>
        </p:pic>
        <p:sp>
          <p:nvSpPr>
            <p:cNvPr id="7" name="Rectangle 6">
              <a:extLst>
                <a:ext uri="{FF2B5EF4-FFF2-40B4-BE49-F238E27FC236}">
                  <a16:creationId xmlns:a16="http://schemas.microsoft.com/office/drawing/2014/main" id="{9474F713-C5CA-544F-91EE-5D488A8EBFA5}"/>
                </a:ext>
              </a:extLst>
            </p:cNvPr>
            <p:cNvSpPr/>
            <p:nvPr/>
          </p:nvSpPr>
          <p:spPr>
            <a:xfrm>
              <a:off x="591803" y="5102283"/>
              <a:ext cx="1826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Vacuum Impregnation</a:t>
              </a:r>
            </a:p>
          </p:txBody>
        </p:sp>
        <p:sp>
          <p:nvSpPr>
            <p:cNvPr id="8" name="Rectangle 7">
              <a:extLst>
                <a:ext uri="{FF2B5EF4-FFF2-40B4-BE49-F238E27FC236}">
                  <a16:creationId xmlns:a16="http://schemas.microsoft.com/office/drawing/2014/main" id="{B6455D31-3FC1-204B-B000-21B04CF49C7F}"/>
                </a:ext>
              </a:extLst>
            </p:cNvPr>
            <p:cNvSpPr/>
            <p:nvPr/>
          </p:nvSpPr>
          <p:spPr>
            <a:xfrm>
              <a:off x="4355387" y="6226113"/>
              <a:ext cx="1826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Coil reaction</a:t>
              </a:r>
            </a:p>
          </p:txBody>
        </p:sp>
        <p:pic>
          <p:nvPicPr>
            <p:cNvPr id="9" name="Picture 8">
              <a:extLst>
                <a:ext uri="{FF2B5EF4-FFF2-40B4-BE49-F238E27FC236}">
                  <a16:creationId xmlns:a16="http://schemas.microsoft.com/office/drawing/2014/main" id="{2C09C5DC-AC67-CD4D-96AD-4AB806E6000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19045"/>
              <a:ext cx="9144000" cy="2114550"/>
            </a:xfrm>
            <a:prstGeom prst="rect">
              <a:avLst/>
            </a:prstGeom>
          </p:spPr>
        </p:pic>
        <p:sp>
          <p:nvSpPr>
            <p:cNvPr id="10" name="Rectangle 9">
              <a:extLst>
                <a:ext uri="{FF2B5EF4-FFF2-40B4-BE49-F238E27FC236}">
                  <a16:creationId xmlns:a16="http://schemas.microsoft.com/office/drawing/2014/main" id="{9B2AFBE0-8FF7-D445-A5B9-6F6B7C01A449}"/>
                </a:ext>
              </a:extLst>
            </p:cNvPr>
            <p:cNvSpPr/>
            <p:nvPr/>
          </p:nvSpPr>
          <p:spPr>
            <a:xfrm>
              <a:off x="6460067" y="2772293"/>
              <a:ext cx="1159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Portal crane</a:t>
              </a:r>
            </a:p>
          </p:txBody>
        </p:sp>
        <p:sp>
          <p:nvSpPr>
            <p:cNvPr id="11" name="Rectangle 10">
              <a:extLst>
                <a:ext uri="{FF2B5EF4-FFF2-40B4-BE49-F238E27FC236}">
                  <a16:creationId xmlns:a16="http://schemas.microsoft.com/office/drawing/2014/main" id="{9C0CA192-CA89-344C-A5BB-3ED5D7660492}"/>
                </a:ext>
              </a:extLst>
            </p:cNvPr>
            <p:cNvSpPr/>
            <p:nvPr/>
          </p:nvSpPr>
          <p:spPr>
            <a:xfrm>
              <a:off x="2640235" y="4250269"/>
              <a:ext cx="2855998"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4-m winding/</a:t>
              </a:r>
              <a:r>
                <a:rPr kumimoji="0" lang="en-US" sz="1200" b="0" i="0" u="none" strike="noStrike" kern="0" cap="none" spc="0" normalizeH="0" baseline="0" noProof="0" dirty="0" err="1">
                  <a:ln>
                    <a:noFill/>
                  </a:ln>
                  <a:solidFill>
                    <a:srgbClr val="003B6E"/>
                  </a:solidFill>
                  <a:effectLst/>
                  <a:uLnTx/>
                  <a:uFillTx/>
                  <a:latin typeface="Arial"/>
                  <a:ea typeface="+mn-ea"/>
                  <a:cs typeface="+mn-cs"/>
                </a:rPr>
                <a:t>instrum</a:t>
              </a:r>
              <a:r>
                <a:rPr kumimoji="0" lang="en-US" sz="1200" b="0" i="0" u="none" strike="noStrike" kern="0" cap="none" spc="0" normalizeH="0" baseline="0" noProof="0" dirty="0">
                  <a:ln>
                    <a:noFill/>
                  </a:ln>
                  <a:solidFill>
                    <a:srgbClr val="003B6E"/>
                  </a:solidFill>
                  <a:effectLst/>
                  <a:uLnTx/>
                  <a:uFillTx/>
                  <a:latin typeface="Arial"/>
                  <a:ea typeface="+mn-ea"/>
                  <a:cs typeface="+mn-cs"/>
                </a:rPr>
                <a:t>/assembly bench</a:t>
              </a:r>
            </a:p>
          </p:txBody>
        </p:sp>
        <p:sp>
          <p:nvSpPr>
            <p:cNvPr id="12" name="Rectangle 11">
              <a:extLst>
                <a:ext uri="{FF2B5EF4-FFF2-40B4-BE49-F238E27FC236}">
                  <a16:creationId xmlns:a16="http://schemas.microsoft.com/office/drawing/2014/main" id="{1D14F27B-106F-B34E-9975-5ED6DB299817}"/>
                </a:ext>
              </a:extLst>
            </p:cNvPr>
            <p:cNvSpPr/>
            <p:nvPr/>
          </p:nvSpPr>
          <p:spPr>
            <a:xfrm>
              <a:off x="4667850" y="3405994"/>
              <a:ext cx="1202009"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Winding table</a:t>
              </a:r>
            </a:p>
          </p:txBody>
        </p:sp>
        <p:sp>
          <p:nvSpPr>
            <p:cNvPr id="13" name="Rectangle 12">
              <a:extLst>
                <a:ext uri="{FF2B5EF4-FFF2-40B4-BE49-F238E27FC236}">
                  <a16:creationId xmlns:a16="http://schemas.microsoft.com/office/drawing/2014/main" id="{9D143961-9CB8-514F-BDAA-10A2071A8B84}"/>
                </a:ext>
              </a:extLst>
            </p:cNvPr>
            <p:cNvSpPr/>
            <p:nvPr/>
          </p:nvSpPr>
          <p:spPr>
            <a:xfrm>
              <a:off x="1022252" y="3405994"/>
              <a:ext cx="1202009"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Storage</a:t>
              </a:r>
            </a:p>
          </p:txBody>
        </p:sp>
      </p:grpSp>
    </p:spTree>
    <p:extLst>
      <p:ext uri="{BB962C8B-B14F-4D97-AF65-F5344CB8AC3E}">
        <p14:creationId xmlns:p14="http://schemas.microsoft.com/office/powerpoint/2010/main" val="84621241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close up of a wood surface&#10;&#10;Description automatically generated with medium confidence">
            <a:extLst>
              <a:ext uri="{FF2B5EF4-FFF2-40B4-BE49-F238E27FC236}">
                <a16:creationId xmlns:a16="http://schemas.microsoft.com/office/drawing/2014/main" id="{F098B50A-3AAF-0942-AB19-EBAD97C33F20}"/>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887722" y="997598"/>
            <a:ext cx="2244368" cy="2992491"/>
          </a:xfrm>
        </p:spPr>
      </p:pic>
      <p:sp>
        <p:nvSpPr>
          <p:cNvPr id="3" name="Title 2">
            <a:extLst>
              <a:ext uri="{FF2B5EF4-FFF2-40B4-BE49-F238E27FC236}">
                <a16:creationId xmlns:a16="http://schemas.microsoft.com/office/drawing/2014/main" id="{7129EA52-A134-A04B-8FEE-6E9CE5DE1409}"/>
              </a:ext>
            </a:extLst>
          </p:cNvPr>
          <p:cNvSpPr>
            <a:spLocks noGrp="1"/>
          </p:cNvSpPr>
          <p:nvPr>
            <p:ph type="title"/>
          </p:nvPr>
        </p:nvSpPr>
        <p:spPr/>
        <p:txBody>
          <a:bodyPr/>
          <a:lstStyle/>
          <a:p>
            <a:r>
              <a:rPr lang="en-CH" dirty="0"/>
              <a:t>CD1 Winding and Insulation Issues</a:t>
            </a:r>
          </a:p>
        </p:txBody>
      </p:sp>
      <p:sp>
        <p:nvSpPr>
          <p:cNvPr id="4" name="Slide Number Placeholder 3">
            <a:extLst>
              <a:ext uri="{FF2B5EF4-FFF2-40B4-BE49-F238E27FC236}">
                <a16:creationId xmlns:a16="http://schemas.microsoft.com/office/drawing/2014/main" id="{6161C9B2-B239-634D-B109-6872487D0DB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pic>
        <p:nvPicPr>
          <p:cNvPr id="5" name="Picture 4">
            <a:extLst>
              <a:ext uri="{FF2B5EF4-FFF2-40B4-BE49-F238E27FC236}">
                <a16:creationId xmlns:a16="http://schemas.microsoft.com/office/drawing/2014/main" id="{F48FEC30-31B7-C940-9F28-AC4950F58A3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7722" y="4074102"/>
            <a:ext cx="4548348" cy="2561094"/>
          </a:xfrm>
          <a:prstGeom prst="rect">
            <a:avLst/>
          </a:prstGeom>
        </p:spPr>
      </p:pic>
      <p:pic>
        <p:nvPicPr>
          <p:cNvPr id="10" name="Picture 9" descr="A picture containing indoor&#10;&#10;Description automatically generated">
            <a:extLst>
              <a:ext uri="{FF2B5EF4-FFF2-40B4-BE49-F238E27FC236}">
                <a16:creationId xmlns:a16="http://schemas.microsoft.com/office/drawing/2014/main" id="{66A77869-B838-8645-A99E-2B373FABEA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95706" y="997597"/>
            <a:ext cx="3186348" cy="5663553"/>
          </a:xfrm>
          <a:prstGeom prst="rect">
            <a:avLst/>
          </a:prstGeom>
        </p:spPr>
      </p:pic>
      <p:pic>
        <p:nvPicPr>
          <p:cNvPr id="14" name="Picture 13" descr="A picture containing indoor&#10;&#10;Description automatically generated">
            <a:extLst>
              <a:ext uri="{FF2B5EF4-FFF2-40B4-BE49-F238E27FC236}">
                <a16:creationId xmlns:a16="http://schemas.microsoft.com/office/drawing/2014/main" id="{4B997BC1-259B-6D41-B1D7-5F718EA9E1C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4354"/>
          <a:stretch/>
        </p:blipFill>
        <p:spPr>
          <a:xfrm>
            <a:off x="3291726" y="997597"/>
            <a:ext cx="2244368" cy="2992491"/>
          </a:xfrm>
          <a:prstGeom prst="rect">
            <a:avLst/>
          </a:prstGeom>
        </p:spPr>
      </p:pic>
      <p:pic>
        <p:nvPicPr>
          <p:cNvPr id="6" name="Picture 5">
            <a:extLst>
              <a:ext uri="{FF2B5EF4-FFF2-40B4-BE49-F238E27FC236}">
                <a16:creationId xmlns:a16="http://schemas.microsoft.com/office/drawing/2014/main" id="{CE7BDABD-DF97-A848-81CB-B3F34A2D16D9}"/>
              </a:ext>
            </a:extLst>
          </p:cNvPr>
          <p:cNvPicPr>
            <a:picLocks noChangeAspect="1"/>
          </p:cNvPicPr>
          <p:nvPr/>
        </p:nvPicPr>
        <p:blipFill>
          <a:blip r:embed="rId6" cstate="screen">
            <a:extLst>
              <a:ext uri="{BEBA8EAE-BF5A-486C-A8C5-ECC9F3942E4B}">
                <a14:imgProps xmlns:a14="http://schemas.microsoft.com/office/drawing/2010/main">
                  <a14:imgLayer r:embed="rId7">
                    <a14:imgEffect>
                      <a14:backgroundRemoval t="0" b="100000" l="0" r="100000">
                        <a14:foregroundMark x1="50943" y1="20524" x2="50943" y2="20524"/>
                      </a14:backgroundRemoval>
                    </a14:imgEffect>
                  </a14:imgLayer>
                </a14:imgProps>
              </a:ext>
              <a:ext uri="{28A0092B-C50C-407E-A947-70E740481C1C}">
                <a14:useLocalDpi xmlns:a14="http://schemas.microsoft.com/office/drawing/2010/main"/>
              </a:ext>
            </a:extLst>
          </a:blip>
          <a:stretch>
            <a:fillRect/>
          </a:stretch>
        </p:blipFill>
        <p:spPr>
          <a:xfrm>
            <a:off x="6378308" y="4758588"/>
            <a:ext cx="2765692" cy="1707873"/>
          </a:xfrm>
          <a:prstGeom prst="rect">
            <a:avLst/>
          </a:prstGeom>
        </p:spPr>
      </p:pic>
    </p:spTree>
    <p:extLst>
      <p:ext uri="{BB962C8B-B14F-4D97-AF65-F5344CB8AC3E}">
        <p14:creationId xmlns:p14="http://schemas.microsoft.com/office/powerpoint/2010/main" val="276293326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5BED4-B85C-824D-9154-D8A68614961E}"/>
              </a:ext>
            </a:extLst>
          </p:cNvPr>
          <p:cNvSpPr>
            <a:spLocks noGrp="1"/>
          </p:cNvSpPr>
          <p:nvPr>
            <p:ph type="title"/>
          </p:nvPr>
        </p:nvSpPr>
        <p:spPr/>
        <p:txBody>
          <a:bodyPr/>
          <a:lstStyle/>
          <a:p>
            <a:r>
              <a:rPr lang="en-US" dirty="0"/>
              <a:t>CD1 IL Former after Heat Treatment</a:t>
            </a:r>
          </a:p>
        </p:txBody>
      </p:sp>
      <p:sp>
        <p:nvSpPr>
          <p:cNvPr id="3" name="Slide Number Placeholder 2">
            <a:extLst>
              <a:ext uri="{FF2B5EF4-FFF2-40B4-BE49-F238E27FC236}">
                <a16:creationId xmlns:a16="http://schemas.microsoft.com/office/drawing/2014/main" id="{C29A3F63-34AB-674A-87EA-B99566C403D3}"/>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pic>
        <p:nvPicPr>
          <p:cNvPr id="7" name="Content Placeholder 6">
            <a:extLst>
              <a:ext uri="{FF2B5EF4-FFF2-40B4-BE49-F238E27FC236}">
                <a16:creationId xmlns:a16="http://schemas.microsoft.com/office/drawing/2014/main" id="{29CB5618-E957-364D-A27F-7CCAC6361B25}"/>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1087375" y="1834346"/>
            <a:ext cx="2384121" cy="3178828"/>
          </a:xfrm>
        </p:spPr>
      </p:pic>
      <p:pic>
        <p:nvPicPr>
          <p:cNvPr id="9" name="Picture 8">
            <a:extLst>
              <a:ext uri="{FF2B5EF4-FFF2-40B4-BE49-F238E27FC236}">
                <a16:creationId xmlns:a16="http://schemas.microsoft.com/office/drawing/2014/main" id="{12DFED62-BA94-814F-B9C3-114613006B0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46670" y="1834346"/>
            <a:ext cx="2384121" cy="3178828"/>
          </a:xfrm>
          <a:prstGeom prst="rect">
            <a:avLst/>
          </a:prstGeom>
        </p:spPr>
      </p:pic>
      <p:pic>
        <p:nvPicPr>
          <p:cNvPr id="11" name="Picture 10">
            <a:extLst>
              <a:ext uri="{FF2B5EF4-FFF2-40B4-BE49-F238E27FC236}">
                <a16:creationId xmlns:a16="http://schemas.microsoft.com/office/drawing/2014/main" id="{61A80B91-B7BD-DA42-82F6-31708BAA771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6000580" y="2231699"/>
            <a:ext cx="3178828" cy="2384121"/>
          </a:xfrm>
          <a:prstGeom prst="rect">
            <a:avLst/>
          </a:prstGeom>
        </p:spPr>
      </p:pic>
      <p:sp>
        <p:nvSpPr>
          <p:cNvPr id="4" name="TextBox 3">
            <a:extLst>
              <a:ext uri="{FF2B5EF4-FFF2-40B4-BE49-F238E27FC236}">
                <a16:creationId xmlns:a16="http://schemas.microsoft.com/office/drawing/2014/main" id="{9167663C-37B4-5C4C-8DCB-7FB1E43C1E5D}"/>
              </a:ext>
            </a:extLst>
          </p:cNvPr>
          <p:cNvSpPr txBox="1"/>
          <p:nvPr/>
        </p:nvSpPr>
        <p:spPr>
          <a:xfrm>
            <a:off x="1115616" y="544522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Insulation has turned resistive (1-3 Ω mandrel to cable).</a:t>
            </a:r>
          </a:p>
          <a:p>
            <a:pPr>
              <a:lnSpc>
                <a:spcPct val="110000"/>
              </a:lnSpc>
              <a:spcBef>
                <a:spcPts val="0"/>
              </a:spcBef>
            </a:pPr>
            <a:r>
              <a:rPr lang="en-CH" sz="1800" kern="1000" spc="30" dirty="0">
                <a:latin typeface="+mn-lt"/>
                <a:cs typeface="Franklin Gothic Book"/>
              </a:rPr>
              <a:t>Cable clamping caused mandrel deformation by +/- 1.5 mm in central section.</a:t>
            </a:r>
          </a:p>
        </p:txBody>
      </p:sp>
    </p:spTree>
    <p:extLst>
      <p:ext uri="{BB962C8B-B14F-4D97-AF65-F5344CB8AC3E}">
        <p14:creationId xmlns:p14="http://schemas.microsoft.com/office/powerpoint/2010/main" val="3072334145"/>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682AF-422E-C549-89F6-9C3C82F7A8BA}"/>
              </a:ext>
            </a:extLst>
          </p:cNvPr>
          <p:cNvSpPr>
            <a:spLocks noGrp="1"/>
          </p:cNvSpPr>
          <p:nvPr>
            <p:ph type="title"/>
          </p:nvPr>
        </p:nvSpPr>
        <p:spPr/>
        <p:txBody>
          <a:bodyPr/>
          <a:lstStyle/>
          <a:p>
            <a:r>
              <a:rPr lang="en-US" dirty="0"/>
              <a:t>IL Splicing an Instrumentation</a:t>
            </a:r>
          </a:p>
        </p:txBody>
      </p:sp>
      <p:sp>
        <p:nvSpPr>
          <p:cNvPr id="3" name="Slide Number Placeholder 2">
            <a:extLst>
              <a:ext uri="{FF2B5EF4-FFF2-40B4-BE49-F238E27FC236}">
                <a16:creationId xmlns:a16="http://schemas.microsoft.com/office/drawing/2014/main" id="{8C6A7098-5E77-2E4E-9944-2FCA5C08C9C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sp>
        <p:nvSpPr>
          <p:cNvPr id="4" name="Content Placeholder 3">
            <a:extLst>
              <a:ext uri="{FF2B5EF4-FFF2-40B4-BE49-F238E27FC236}">
                <a16:creationId xmlns:a16="http://schemas.microsoft.com/office/drawing/2014/main" id="{6770D4FB-1A47-7444-9F98-52FB1C0548E4}"/>
              </a:ext>
            </a:extLst>
          </p:cNvPr>
          <p:cNvSpPr>
            <a:spLocks noGrp="1"/>
          </p:cNvSpPr>
          <p:nvPr>
            <p:ph sz="quarter" idx="13"/>
          </p:nvPr>
        </p:nvSpPr>
        <p:spPr/>
        <p:txBody>
          <a:bodyPr/>
          <a:lstStyle/>
          <a:p>
            <a:r>
              <a:rPr lang="en-US" dirty="0"/>
              <a:t>Splicing followed closely the LBNL procedure.</a:t>
            </a:r>
          </a:p>
          <a:p>
            <a:r>
              <a:rPr lang="en-US" dirty="0"/>
              <a:t>Repeated trials led to a smooth operation. Visually, all looks good.</a:t>
            </a:r>
          </a:p>
          <a:p>
            <a:r>
              <a:rPr lang="en-US" dirty="0"/>
              <a:t>IL has only two v-taps in the winding, and two more on each splice.</a:t>
            </a:r>
          </a:p>
        </p:txBody>
      </p:sp>
      <p:grpSp>
        <p:nvGrpSpPr>
          <p:cNvPr id="14" name="Group 13">
            <a:extLst>
              <a:ext uri="{FF2B5EF4-FFF2-40B4-BE49-F238E27FC236}">
                <a16:creationId xmlns:a16="http://schemas.microsoft.com/office/drawing/2014/main" id="{3743E43D-EA48-6345-A4C0-F6EB91D8F80C}"/>
              </a:ext>
            </a:extLst>
          </p:cNvPr>
          <p:cNvGrpSpPr/>
          <p:nvPr/>
        </p:nvGrpSpPr>
        <p:grpSpPr>
          <a:xfrm>
            <a:off x="135455" y="2636912"/>
            <a:ext cx="8873089" cy="2880320"/>
            <a:chOff x="201563" y="2511624"/>
            <a:chExt cx="10478986" cy="3401615"/>
          </a:xfrm>
        </p:grpSpPr>
        <p:pic>
          <p:nvPicPr>
            <p:cNvPr id="6" name="Picture 5">
              <a:extLst>
                <a:ext uri="{FF2B5EF4-FFF2-40B4-BE49-F238E27FC236}">
                  <a16:creationId xmlns:a16="http://schemas.microsoft.com/office/drawing/2014/main" id="{0AFF2F33-3B4A-B244-89AA-834D38E5F30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86745" y="2511624"/>
              <a:ext cx="2551211" cy="3401615"/>
            </a:xfrm>
            <a:prstGeom prst="rect">
              <a:avLst/>
            </a:prstGeom>
          </p:spPr>
        </p:pic>
        <p:pic>
          <p:nvPicPr>
            <p:cNvPr id="8" name="Picture 7">
              <a:extLst>
                <a:ext uri="{FF2B5EF4-FFF2-40B4-BE49-F238E27FC236}">
                  <a16:creationId xmlns:a16="http://schemas.microsoft.com/office/drawing/2014/main" id="{5BB2EC64-1531-2C45-A7CA-A89C7E76D21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1563" y="2511624"/>
              <a:ext cx="2551211" cy="3401615"/>
            </a:xfrm>
            <a:prstGeom prst="rect">
              <a:avLst/>
            </a:prstGeom>
          </p:spPr>
        </p:pic>
        <p:pic>
          <p:nvPicPr>
            <p:cNvPr id="10" name="Picture 9">
              <a:extLst>
                <a:ext uri="{FF2B5EF4-FFF2-40B4-BE49-F238E27FC236}">
                  <a16:creationId xmlns:a16="http://schemas.microsoft.com/office/drawing/2014/main" id="{71018CBC-7C50-4F41-9788-DDA1F1FD92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844154" y="2511624"/>
              <a:ext cx="2551211" cy="3401615"/>
            </a:xfrm>
            <a:prstGeom prst="rect">
              <a:avLst/>
            </a:prstGeom>
          </p:spPr>
        </p:pic>
        <p:pic>
          <p:nvPicPr>
            <p:cNvPr id="12" name="Picture 11">
              <a:extLst>
                <a:ext uri="{FF2B5EF4-FFF2-40B4-BE49-F238E27FC236}">
                  <a16:creationId xmlns:a16="http://schemas.microsoft.com/office/drawing/2014/main" id="{087588FC-813A-6A41-8A47-BBA5207A7D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7704137" y="2936828"/>
              <a:ext cx="3401613" cy="2551210"/>
            </a:xfrm>
            <a:prstGeom prst="rect">
              <a:avLst/>
            </a:prstGeom>
          </p:spPr>
        </p:pic>
      </p:grpSp>
    </p:spTree>
    <p:extLst>
      <p:ext uri="{BB962C8B-B14F-4D97-AF65-F5344CB8AC3E}">
        <p14:creationId xmlns:p14="http://schemas.microsoft.com/office/powerpoint/2010/main" val="1132919821"/>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68093-9B9B-5F43-B2C8-CC671BA12E33}"/>
              </a:ext>
            </a:extLst>
          </p:cNvPr>
          <p:cNvSpPr>
            <a:spLocks noGrp="1"/>
          </p:cNvSpPr>
          <p:nvPr>
            <p:ph type="title"/>
          </p:nvPr>
        </p:nvSpPr>
        <p:spPr/>
        <p:txBody>
          <a:bodyPr/>
          <a:lstStyle/>
          <a:p>
            <a:r>
              <a:rPr lang="en-US" dirty="0"/>
              <a:t>IL/OL Sliding Planes</a:t>
            </a:r>
          </a:p>
        </p:txBody>
      </p:sp>
      <p:sp>
        <p:nvSpPr>
          <p:cNvPr id="3" name="Slide Number Placeholder 2">
            <a:extLst>
              <a:ext uri="{FF2B5EF4-FFF2-40B4-BE49-F238E27FC236}">
                <a16:creationId xmlns:a16="http://schemas.microsoft.com/office/drawing/2014/main" id="{E264F726-5E75-A64E-9A66-F80DA0E6362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sp>
        <p:nvSpPr>
          <p:cNvPr id="4" name="Content Placeholder 3">
            <a:extLst>
              <a:ext uri="{FF2B5EF4-FFF2-40B4-BE49-F238E27FC236}">
                <a16:creationId xmlns:a16="http://schemas.microsoft.com/office/drawing/2014/main" id="{E590DF62-7B1E-EE48-ACFC-F16873FE10F8}"/>
              </a:ext>
            </a:extLst>
          </p:cNvPr>
          <p:cNvSpPr>
            <a:spLocks noGrp="1"/>
          </p:cNvSpPr>
          <p:nvPr>
            <p:ph sz="quarter" idx="13"/>
          </p:nvPr>
        </p:nvSpPr>
        <p:spPr/>
        <p:txBody>
          <a:bodyPr/>
          <a:lstStyle/>
          <a:p>
            <a:r>
              <a:rPr lang="en-US" dirty="0"/>
              <a:t>Sliding planes installation without incidents. </a:t>
            </a:r>
          </a:p>
          <a:p>
            <a:r>
              <a:rPr lang="en-US" dirty="0"/>
              <a:t>Need to improve heating towards the extremities (coil mounting acts as heat sink).</a:t>
            </a:r>
          </a:p>
        </p:txBody>
      </p:sp>
      <p:grpSp>
        <p:nvGrpSpPr>
          <p:cNvPr id="29" name="Group 28">
            <a:extLst>
              <a:ext uri="{FF2B5EF4-FFF2-40B4-BE49-F238E27FC236}">
                <a16:creationId xmlns:a16="http://schemas.microsoft.com/office/drawing/2014/main" id="{54005D8A-B46F-D34F-9847-64D17640B855}"/>
              </a:ext>
            </a:extLst>
          </p:cNvPr>
          <p:cNvGrpSpPr/>
          <p:nvPr/>
        </p:nvGrpSpPr>
        <p:grpSpPr>
          <a:xfrm>
            <a:off x="129828" y="2361608"/>
            <a:ext cx="8884344" cy="2315783"/>
            <a:chOff x="80144" y="2420887"/>
            <a:chExt cx="9448916" cy="2462944"/>
          </a:xfrm>
        </p:grpSpPr>
        <p:pic>
          <p:nvPicPr>
            <p:cNvPr id="6" name="Picture 5">
              <a:extLst>
                <a:ext uri="{FF2B5EF4-FFF2-40B4-BE49-F238E27FC236}">
                  <a16:creationId xmlns:a16="http://schemas.microsoft.com/office/drawing/2014/main" id="{D32E70CD-4C45-4544-A42E-F19A0F592A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144" y="2420888"/>
              <a:ext cx="1847207" cy="2462942"/>
            </a:xfrm>
            <a:prstGeom prst="rect">
              <a:avLst/>
            </a:prstGeom>
          </p:spPr>
        </p:pic>
        <p:pic>
          <p:nvPicPr>
            <p:cNvPr id="8" name="Picture 7">
              <a:extLst>
                <a:ext uri="{FF2B5EF4-FFF2-40B4-BE49-F238E27FC236}">
                  <a16:creationId xmlns:a16="http://schemas.microsoft.com/office/drawing/2014/main" id="{80F775AD-4AB8-3244-BC49-A6EF0576DC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74675" y="2420887"/>
              <a:ext cx="1847207" cy="2462943"/>
            </a:xfrm>
            <a:prstGeom prst="rect">
              <a:avLst/>
            </a:prstGeom>
          </p:spPr>
        </p:pic>
        <p:pic>
          <p:nvPicPr>
            <p:cNvPr id="12" name="Picture 11">
              <a:extLst>
                <a:ext uri="{FF2B5EF4-FFF2-40B4-BE49-F238E27FC236}">
                  <a16:creationId xmlns:a16="http://schemas.microsoft.com/office/drawing/2014/main" id="{73F43375-E5A4-B14A-896D-B9E95C469F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69207" y="2420887"/>
              <a:ext cx="1847208" cy="2462944"/>
            </a:xfrm>
            <a:prstGeom prst="rect">
              <a:avLst/>
            </a:prstGeom>
          </p:spPr>
        </p:pic>
        <p:pic>
          <p:nvPicPr>
            <p:cNvPr id="14" name="Picture 13">
              <a:extLst>
                <a:ext uri="{FF2B5EF4-FFF2-40B4-BE49-F238E27FC236}">
                  <a16:creationId xmlns:a16="http://schemas.microsoft.com/office/drawing/2014/main" id="{0BE5D686-ECAF-7940-85AE-585AF0DA54D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7373984" y="2728755"/>
              <a:ext cx="2462944" cy="1847208"/>
            </a:xfrm>
            <a:prstGeom prst="rect">
              <a:avLst/>
            </a:prstGeom>
          </p:spPr>
        </p:pic>
        <p:pic>
          <p:nvPicPr>
            <p:cNvPr id="22" name="Picture 21">
              <a:extLst>
                <a:ext uri="{FF2B5EF4-FFF2-40B4-BE49-F238E27FC236}">
                  <a16:creationId xmlns:a16="http://schemas.microsoft.com/office/drawing/2014/main" id="{D3B84B89-6EE3-004B-8BE6-60B955307B6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763740" y="2420887"/>
              <a:ext cx="1847208" cy="2462944"/>
            </a:xfrm>
            <a:prstGeom prst="rect">
              <a:avLst/>
            </a:prstGeom>
          </p:spPr>
        </p:pic>
      </p:grpSp>
      <p:grpSp>
        <p:nvGrpSpPr>
          <p:cNvPr id="30" name="Group 29">
            <a:extLst>
              <a:ext uri="{FF2B5EF4-FFF2-40B4-BE49-F238E27FC236}">
                <a16:creationId xmlns:a16="http://schemas.microsoft.com/office/drawing/2014/main" id="{F65BB1B6-DD8A-8449-A77F-069012D584C4}"/>
              </a:ext>
            </a:extLst>
          </p:cNvPr>
          <p:cNvGrpSpPr/>
          <p:nvPr/>
        </p:nvGrpSpPr>
        <p:grpSpPr>
          <a:xfrm>
            <a:off x="129828" y="4798464"/>
            <a:ext cx="8884344" cy="1631264"/>
            <a:chOff x="80144" y="5032350"/>
            <a:chExt cx="7660208" cy="1406499"/>
          </a:xfrm>
        </p:grpSpPr>
        <p:pic>
          <p:nvPicPr>
            <p:cNvPr id="16" name="Picture 15">
              <a:extLst>
                <a:ext uri="{FF2B5EF4-FFF2-40B4-BE49-F238E27FC236}">
                  <a16:creationId xmlns:a16="http://schemas.microsoft.com/office/drawing/2014/main" id="{05FABECE-5D5B-2549-9BCB-9A5A4D81BBF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0144" y="5045075"/>
              <a:ext cx="1847207" cy="1385405"/>
            </a:xfrm>
            <a:prstGeom prst="rect">
              <a:avLst/>
            </a:prstGeom>
          </p:spPr>
        </p:pic>
        <p:pic>
          <p:nvPicPr>
            <p:cNvPr id="24" name="Picture 23">
              <a:extLst>
                <a:ext uri="{FF2B5EF4-FFF2-40B4-BE49-F238E27FC236}">
                  <a16:creationId xmlns:a16="http://schemas.microsoft.com/office/drawing/2014/main" id="{54716CCE-1DC9-A647-9FEF-4DDB40379FA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008436" y="5045075"/>
              <a:ext cx="1847207" cy="1385405"/>
            </a:xfrm>
            <a:prstGeom prst="rect">
              <a:avLst/>
            </a:prstGeom>
          </p:spPr>
        </p:pic>
        <p:pic>
          <p:nvPicPr>
            <p:cNvPr id="26" name="Picture 25">
              <a:extLst>
                <a:ext uri="{FF2B5EF4-FFF2-40B4-BE49-F238E27FC236}">
                  <a16:creationId xmlns:a16="http://schemas.microsoft.com/office/drawing/2014/main" id="{7A303243-C29A-8245-873A-03DDCDD6D20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936728" y="5045075"/>
              <a:ext cx="1847207" cy="1385405"/>
            </a:xfrm>
            <a:prstGeom prst="rect">
              <a:avLst/>
            </a:prstGeom>
          </p:spPr>
        </p:pic>
        <p:pic>
          <p:nvPicPr>
            <p:cNvPr id="28" name="Picture 27">
              <a:extLst>
                <a:ext uri="{FF2B5EF4-FFF2-40B4-BE49-F238E27FC236}">
                  <a16:creationId xmlns:a16="http://schemas.microsoft.com/office/drawing/2014/main" id="{13854418-8487-E043-BAE6-45E0ACC8EB0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865020" y="5032350"/>
              <a:ext cx="1875332" cy="1406499"/>
            </a:xfrm>
            <a:prstGeom prst="rect">
              <a:avLst/>
            </a:prstGeom>
          </p:spPr>
        </p:pic>
      </p:grpSp>
    </p:spTree>
    <p:extLst>
      <p:ext uri="{BB962C8B-B14F-4D97-AF65-F5344CB8AC3E}">
        <p14:creationId xmlns:p14="http://schemas.microsoft.com/office/powerpoint/2010/main" val="1752110598"/>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A0504-3F76-0940-8B50-A1B4C4CAA40E}"/>
              </a:ext>
            </a:extLst>
          </p:cNvPr>
          <p:cNvSpPr>
            <a:spLocks noGrp="1"/>
          </p:cNvSpPr>
          <p:nvPr>
            <p:ph type="title"/>
          </p:nvPr>
        </p:nvSpPr>
        <p:spPr/>
        <p:txBody>
          <a:bodyPr/>
          <a:lstStyle/>
          <a:p>
            <a:r>
              <a:rPr lang="en-US" dirty="0"/>
              <a:t>Re-machining OL</a:t>
            </a:r>
          </a:p>
        </p:txBody>
      </p:sp>
      <p:sp>
        <p:nvSpPr>
          <p:cNvPr id="3" name="Slide Number Placeholder 2">
            <a:extLst>
              <a:ext uri="{FF2B5EF4-FFF2-40B4-BE49-F238E27FC236}">
                <a16:creationId xmlns:a16="http://schemas.microsoft.com/office/drawing/2014/main" id="{E7B6E4F6-95B6-7B4B-A44D-BF00CBA2217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sp>
        <p:nvSpPr>
          <p:cNvPr id="4" name="Content Placeholder 3">
            <a:extLst>
              <a:ext uri="{FF2B5EF4-FFF2-40B4-BE49-F238E27FC236}">
                <a16:creationId xmlns:a16="http://schemas.microsoft.com/office/drawing/2014/main" id="{50A128E7-8C25-824D-9CE1-1EB8EE303EE7}"/>
              </a:ext>
            </a:extLst>
          </p:cNvPr>
          <p:cNvSpPr>
            <a:spLocks noGrp="1"/>
          </p:cNvSpPr>
          <p:nvPr>
            <p:ph sz="quarter" idx="13"/>
          </p:nvPr>
        </p:nvSpPr>
        <p:spPr/>
        <p:txBody>
          <a:bodyPr/>
          <a:lstStyle/>
          <a:p>
            <a:r>
              <a:rPr lang="en-US" dirty="0"/>
              <a:t>Outer-layer spar was reduced from 3 mm to 2 mm.</a:t>
            </a:r>
          </a:p>
          <a:p>
            <a:r>
              <a:rPr lang="en-US" dirty="0"/>
              <a:t>QA shows minimal distortion of the former.</a:t>
            </a:r>
          </a:p>
          <a:p>
            <a:r>
              <a:rPr lang="en-US" dirty="0"/>
              <a:t>Test-assembly successful.</a:t>
            </a:r>
          </a:p>
        </p:txBody>
      </p:sp>
      <p:pic>
        <p:nvPicPr>
          <p:cNvPr id="6" name="Picture 5">
            <a:extLst>
              <a:ext uri="{FF2B5EF4-FFF2-40B4-BE49-F238E27FC236}">
                <a16:creationId xmlns:a16="http://schemas.microsoft.com/office/drawing/2014/main" id="{ECD5473B-4734-6143-83CF-72F66C1B79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41038" y="2638586"/>
            <a:ext cx="4285031" cy="3238686"/>
          </a:xfrm>
          <a:prstGeom prst="rect">
            <a:avLst/>
          </a:prstGeom>
        </p:spPr>
      </p:pic>
      <p:pic>
        <p:nvPicPr>
          <p:cNvPr id="8" name="Picture 7">
            <a:extLst>
              <a:ext uri="{FF2B5EF4-FFF2-40B4-BE49-F238E27FC236}">
                <a16:creationId xmlns:a16="http://schemas.microsoft.com/office/drawing/2014/main" id="{17D654A0-8286-E747-BDA5-9B492D4C14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3946" y="2638587"/>
            <a:ext cx="2429015" cy="3238686"/>
          </a:xfrm>
          <a:prstGeom prst="rect">
            <a:avLst/>
          </a:prstGeom>
        </p:spPr>
      </p:pic>
    </p:spTree>
    <p:extLst>
      <p:ext uri="{BB962C8B-B14F-4D97-AF65-F5344CB8AC3E}">
        <p14:creationId xmlns:p14="http://schemas.microsoft.com/office/powerpoint/2010/main" val="143810684"/>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DEDD0-F14F-9D4D-A485-9D4728CC6413}"/>
              </a:ext>
            </a:extLst>
          </p:cNvPr>
          <p:cNvSpPr>
            <a:spLocks noGrp="1"/>
          </p:cNvSpPr>
          <p:nvPr>
            <p:ph type="title"/>
          </p:nvPr>
        </p:nvSpPr>
        <p:spPr/>
        <p:txBody>
          <a:bodyPr/>
          <a:lstStyle/>
          <a:p>
            <a:r>
              <a:rPr lang="en-US" dirty="0"/>
              <a:t>OL Winding and Reaction</a:t>
            </a:r>
          </a:p>
        </p:txBody>
      </p:sp>
      <p:sp>
        <p:nvSpPr>
          <p:cNvPr id="3" name="Slide Number Placeholder 2">
            <a:extLst>
              <a:ext uri="{FF2B5EF4-FFF2-40B4-BE49-F238E27FC236}">
                <a16:creationId xmlns:a16="http://schemas.microsoft.com/office/drawing/2014/main" id="{9F4A0F24-085D-4C47-874D-A15E7228E68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sp>
        <p:nvSpPr>
          <p:cNvPr id="4" name="Content Placeholder 3">
            <a:extLst>
              <a:ext uri="{FF2B5EF4-FFF2-40B4-BE49-F238E27FC236}">
                <a16:creationId xmlns:a16="http://schemas.microsoft.com/office/drawing/2014/main" id="{506F2C4B-2F12-C145-934A-D4586CFF6556}"/>
              </a:ext>
            </a:extLst>
          </p:cNvPr>
          <p:cNvSpPr>
            <a:spLocks noGrp="1"/>
          </p:cNvSpPr>
          <p:nvPr>
            <p:ph sz="quarter" idx="13"/>
          </p:nvPr>
        </p:nvSpPr>
        <p:spPr/>
        <p:txBody>
          <a:bodyPr/>
          <a:lstStyle/>
          <a:p>
            <a:r>
              <a:rPr lang="en-US" dirty="0"/>
              <a:t>Winding without incidents. Glass-ribbon reinforcement on pole surfaces </a:t>
            </a:r>
            <a:br>
              <a:rPr lang="en-US" dirty="0"/>
            </a:br>
            <a:r>
              <a:rPr lang="en-US" dirty="0"/>
              <a:t>provided good insulation.</a:t>
            </a:r>
          </a:p>
          <a:p>
            <a:r>
              <a:rPr lang="en-US" dirty="0"/>
              <a:t>Pre-reaction, the cable was below the former OD everywhere.</a:t>
            </a:r>
          </a:p>
          <a:p>
            <a:r>
              <a:rPr lang="en-US" dirty="0"/>
              <a:t>Resistance cable/former was again ~3 </a:t>
            </a:r>
            <a:r>
              <a:rPr lang="en-US" dirty="0" err="1"/>
              <a:t>Ω</a:t>
            </a:r>
            <a:r>
              <a:rPr lang="en-US" dirty="0"/>
              <a:t>. There is no distinct weakness, but all glass braid has turned resistive.</a:t>
            </a:r>
          </a:p>
          <a:p>
            <a:r>
              <a:rPr lang="en-US" dirty="0"/>
              <a:t>After reaction, numerous turns, especially towards the ends, stuck out from the mandrel OD by as much as 0.7 mm.</a:t>
            </a:r>
          </a:p>
          <a:p>
            <a:endParaRPr lang="en-US" dirty="0"/>
          </a:p>
        </p:txBody>
      </p:sp>
      <p:pic>
        <p:nvPicPr>
          <p:cNvPr id="6" name="Picture 5">
            <a:extLst>
              <a:ext uri="{FF2B5EF4-FFF2-40B4-BE49-F238E27FC236}">
                <a16:creationId xmlns:a16="http://schemas.microsoft.com/office/drawing/2014/main" id="{09A655A9-9F2E-EB41-A43F-892BB29B6CC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93260" y="3742035"/>
            <a:ext cx="2391002" cy="1368152"/>
          </a:xfrm>
          <a:prstGeom prst="rect">
            <a:avLst/>
          </a:prstGeom>
        </p:spPr>
      </p:pic>
      <p:pic>
        <p:nvPicPr>
          <p:cNvPr id="8" name="Picture 7">
            <a:extLst>
              <a:ext uri="{FF2B5EF4-FFF2-40B4-BE49-F238E27FC236}">
                <a16:creationId xmlns:a16="http://schemas.microsoft.com/office/drawing/2014/main" id="{24035373-D77A-9849-A4E0-AC808EC8626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83007" y="3746185"/>
            <a:ext cx="1346317" cy="1364001"/>
          </a:xfrm>
          <a:prstGeom prst="rect">
            <a:avLst/>
          </a:prstGeom>
        </p:spPr>
      </p:pic>
      <p:pic>
        <p:nvPicPr>
          <p:cNvPr id="10" name="Picture 9">
            <a:extLst>
              <a:ext uri="{FF2B5EF4-FFF2-40B4-BE49-F238E27FC236}">
                <a16:creationId xmlns:a16="http://schemas.microsoft.com/office/drawing/2014/main" id="{CB8E38FA-482A-B645-A42D-858CDB77020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6139" y="5229771"/>
            <a:ext cx="3853185" cy="1367581"/>
          </a:xfrm>
          <a:prstGeom prst="rect">
            <a:avLst/>
          </a:prstGeom>
        </p:spPr>
      </p:pic>
      <p:pic>
        <p:nvPicPr>
          <p:cNvPr id="12" name="Picture 11">
            <a:extLst>
              <a:ext uri="{FF2B5EF4-FFF2-40B4-BE49-F238E27FC236}">
                <a16:creationId xmlns:a16="http://schemas.microsoft.com/office/drawing/2014/main" id="{C05CB178-092E-B342-A614-C1A33E38B4F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28069" y="3742034"/>
            <a:ext cx="4464411" cy="2855317"/>
          </a:xfrm>
          <a:prstGeom prst="rect">
            <a:avLst/>
          </a:prstGeom>
        </p:spPr>
      </p:pic>
    </p:spTree>
    <p:extLst>
      <p:ext uri="{BB962C8B-B14F-4D97-AF65-F5344CB8AC3E}">
        <p14:creationId xmlns:p14="http://schemas.microsoft.com/office/powerpoint/2010/main" val="3017792791"/>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23572-87FF-C14F-8B65-C4218DAB8DC0}"/>
              </a:ext>
            </a:extLst>
          </p:cNvPr>
          <p:cNvSpPr>
            <a:spLocks noGrp="1"/>
          </p:cNvSpPr>
          <p:nvPr>
            <p:ph type="title"/>
          </p:nvPr>
        </p:nvSpPr>
        <p:spPr/>
        <p:txBody>
          <a:bodyPr/>
          <a:lstStyle/>
          <a:p>
            <a:r>
              <a:rPr lang="en-US" dirty="0"/>
              <a:t>Splicing and Instrumentation OL</a:t>
            </a:r>
          </a:p>
        </p:txBody>
      </p:sp>
      <p:sp>
        <p:nvSpPr>
          <p:cNvPr id="3" name="Slide Number Placeholder 2">
            <a:extLst>
              <a:ext uri="{FF2B5EF4-FFF2-40B4-BE49-F238E27FC236}">
                <a16:creationId xmlns:a16="http://schemas.microsoft.com/office/drawing/2014/main" id="{20C66684-FA2A-874D-B996-BCCD30B928C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29</a:t>
            </a:fld>
            <a:endParaRPr lang="de-DE" dirty="0"/>
          </a:p>
        </p:txBody>
      </p:sp>
      <p:sp>
        <p:nvSpPr>
          <p:cNvPr id="4" name="Content Placeholder 3">
            <a:extLst>
              <a:ext uri="{FF2B5EF4-FFF2-40B4-BE49-F238E27FC236}">
                <a16:creationId xmlns:a16="http://schemas.microsoft.com/office/drawing/2014/main" id="{364752F8-EE9F-924E-8F00-7C9D48C27074}"/>
              </a:ext>
            </a:extLst>
          </p:cNvPr>
          <p:cNvSpPr>
            <a:spLocks noGrp="1"/>
          </p:cNvSpPr>
          <p:nvPr>
            <p:ph sz="quarter" idx="13"/>
          </p:nvPr>
        </p:nvSpPr>
        <p:spPr/>
        <p:txBody>
          <a:bodyPr/>
          <a:lstStyle/>
          <a:p>
            <a:r>
              <a:rPr lang="en-US" dirty="0"/>
              <a:t>OL splicing was carried out without incidents. Visual inspection is good.</a:t>
            </a:r>
          </a:p>
          <a:p>
            <a:r>
              <a:rPr lang="en-US" dirty="0"/>
              <a:t>OL is equipped with 5 v-taps and a spot heater, as well as 2 v-taps per splice.</a:t>
            </a:r>
          </a:p>
          <a:p>
            <a:endParaRPr lang="en-US" dirty="0"/>
          </a:p>
        </p:txBody>
      </p:sp>
      <p:pic>
        <p:nvPicPr>
          <p:cNvPr id="6" name="Picture 5">
            <a:extLst>
              <a:ext uri="{FF2B5EF4-FFF2-40B4-BE49-F238E27FC236}">
                <a16:creationId xmlns:a16="http://schemas.microsoft.com/office/drawing/2014/main" id="{26EA8815-45EA-ED47-95CE-65EF6DFDB4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3528" y="2714491"/>
            <a:ext cx="4894266" cy="2753542"/>
          </a:xfrm>
          <a:prstGeom prst="rect">
            <a:avLst/>
          </a:prstGeom>
        </p:spPr>
      </p:pic>
      <p:pic>
        <p:nvPicPr>
          <p:cNvPr id="8" name="Picture 7">
            <a:extLst>
              <a:ext uri="{FF2B5EF4-FFF2-40B4-BE49-F238E27FC236}">
                <a16:creationId xmlns:a16="http://schemas.microsoft.com/office/drawing/2014/main" id="{051EC412-B5CD-004D-9135-422901B3E9E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92080" y="2714491"/>
            <a:ext cx="3671389" cy="2753542"/>
          </a:xfrm>
          <a:prstGeom prst="rect">
            <a:avLst/>
          </a:prstGeom>
        </p:spPr>
      </p:pic>
    </p:spTree>
    <p:extLst>
      <p:ext uri="{BB962C8B-B14F-4D97-AF65-F5344CB8AC3E}">
        <p14:creationId xmlns:p14="http://schemas.microsoft.com/office/powerpoint/2010/main" val="127703455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t>CHART and HFM</a:t>
            </a:r>
          </a:p>
          <a:p>
            <a:r>
              <a:rPr lang="en-CH" dirty="0">
                <a:solidFill>
                  <a:schemeClr val="bg1">
                    <a:lumMod val="75000"/>
                  </a:schemeClr>
                </a:solidFill>
              </a:rPr>
              <a:t>CHART1: Canted Dipole 1 (CD1)</a:t>
            </a:r>
          </a:p>
          <a:p>
            <a:r>
              <a:rPr lang="en-CH" dirty="0">
                <a:solidFill>
                  <a:schemeClr val="bg1">
                    <a:lumMod val="75000"/>
                  </a:schemeClr>
                </a:solidFill>
              </a:rPr>
              <a:t>CHART2: </a:t>
            </a:r>
          </a:p>
          <a:p>
            <a:pPr lvl="1"/>
            <a:r>
              <a:rPr lang="en-CH" dirty="0">
                <a:solidFill>
                  <a:schemeClr val="bg1">
                    <a:lumMod val="75000"/>
                  </a:schemeClr>
                </a:solidFill>
              </a:rPr>
              <a:t>MagDev Lab</a:t>
            </a:r>
          </a:p>
          <a:p>
            <a:pPr lvl="1"/>
            <a:r>
              <a:rPr lang="en-CH" dirty="0">
                <a:solidFill>
                  <a:schemeClr val="bg1">
                    <a:lumMod val="75000"/>
                  </a:schemeClr>
                </a:solidFill>
              </a:rPr>
              <a:t>Technology R&amp;D and Stress-management</a:t>
            </a:r>
          </a:p>
          <a:p>
            <a:pPr lvl="1"/>
            <a:r>
              <a:rPr lang="en-CH" dirty="0">
                <a:solidFill>
                  <a:schemeClr val="bg1">
                    <a:lumMod val="75000"/>
                  </a:schemeClr>
                </a:solidFill>
              </a:rPr>
              <a:t>Technology Solenoid, Pcubed</a:t>
            </a:r>
          </a:p>
          <a:p>
            <a:pPr lvl="1"/>
            <a:r>
              <a:rPr lang="en-CH" dirty="0">
                <a:solidFill>
                  <a:schemeClr val="bg1">
                    <a:lumMod val="75000"/>
                  </a:schemeClr>
                </a:solidFill>
              </a:rPr>
              <a:t>HTS4</a:t>
            </a:r>
          </a:p>
          <a:p>
            <a:pPr lvl="1"/>
            <a:r>
              <a:rPr lang="en-CH" dirty="0">
                <a:solidFill>
                  <a:schemeClr val="bg1">
                    <a:lumMod val="75000"/>
                  </a:schemeClr>
                </a:solidFill>
              </a:rPr>
              <a:t>HTS HFM</a:t>
            </a:r>
          </a:p>
          <a:p>
            <a:r>
              <a:rPr lang="en-CH" dirty="0">
                <a:solidFill>
                  <a:schemeClr val="bg1">
                    <a:lumMod val="75000"/>
                  </a:schemeClr>
                </a:solidFill>
              </a:rPr>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23326321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0891A-FBCA-A647-858D-F321546F799C}"/>
              </a:ext>
            </a:extLst>
          </p:cNvPr>
          <p:cNvSpPr>
            <a:spLocks noGrp="1"/>
          </p:cNvSpPr>
          <p:nvPr>
            <p:ph type="title"/>
          </p:nvPr>
        </p:nvSpPr>
        <p:spPr/>
        <p:txBody>
          <a:bodyPr/>
          <a:lstStyle/>
          <a:p>
            <a:r>
              <a:rPr lang="en-US" dirty="0"/>
              <a:t>Coil Assembly</a:t>
            </a:r>
          </a:p>
        </p:txBody>
      </p:sp>
      <p:sp>
        <p:nvSpPr>
          <p:cNvPr id="3" name="Slide Number Placeholder 2">
            <a:extLst>
              <a:ext uri="{FF2B5EF4-FFF2-40B4-BE49-F238E27FC236}">
                <a16:creationId xmlns:a16="http://schemas.microsoft.com/office/drawing/2014/main" id="{952874AB-10C9-1C4D-B330-62F272DFFCA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30</a:t>
            </a:fld>
            <a:endParaRPr lang="de-DE" dirty="0"/>
          </a:p>
        </p:txBody>
      </p:sp>
      <p:sp>
        <p:nvSpPr>
          <p:cNvPr id="4" name="Content Placeholder 3">
            <a:extLst>
              <a:ext uri="{FF2B5EF4-FFF2-40B4-BE49-F238E27FC236}">
                <a16:creationId xmlns:a16="http://schemas.microsoft.com/office/drawing/2014/main" id="{65EDC8E4-0A04-6644-8BD4-E90A6C98D657}"/>
              </a:ext>
            </a:extLst>
          </p:cNvPr>
          <p:cNvSpPr>
            <a:spLocks noGrp="1"/>
          </p:cNvSpPr>
          <p:nvPr>
            <p:ph sz="quarter" idx="13"/>
          </p:nvPr>
        </p:nvSpPr>
        <p:spPr/>
        <p:txBody>
          <a:bodyPr/>
          <a:lstStyle/>
          <a:p>
            <a:r>
              <a:rPr lang="en-US" dirty="0"/>
              <a:t>OL wrapped in glass ribbon. </a:t>
            </a:r>
          </a:p>
          <a:p>
            <a:r>
              <a:rPr lang="en-US" dirty="0"/>
              <a:t>IL and OL aligned by Al block.</a:t>
            </a:r>
          </a:p>
          <a:p>
            <a:r>
              <a:rPr lang="en-US" dirty="0"/>
              <a:t>G10 shims between IL and OL </a:t>
            </a:r>
            <a:br>
              <a:rPr lang="en-US" dirty="0"/>
            </a:br>
            <a:r>
              <a:rPr lang="en-US" dirty="0"/>
              <a:t>to avoid axial slipping.</a:t>
            </a:r>
          </a:p>
          <a:p>
            <a:r>
              <a:rPr lang="en-US" dirty="0"/>
              <a:t>Teflon mesh between Al shell </a:t>
            </a:r>
            <a:br>
              <a:rPr lang="en-US" dirty="0"/>
            </a:br>
            <a:r>
              <a:rPr lang="en-US" dirty="0"/>
              <a:t>and coil.</a:t>
            </a:r>
          </a:p>
        </p:txBody>
      </p:sp>
      <p:grpSp>
        <p:nvGrpSpPr>
          <p:cNvPr id="21" name="Group 20">
            <a:extLst>
              <a:ext uri="{FF2B5EF4-FFF2-40B4-BE49-F238E27FC236}">
                <a16:creationId xmlns:a16="http://schemas.microsoft.com/office/drawing/2014/main" id="{7045BBD6-9E17-6841-96BF-EAE57891A09B}"/>
              </a:ext>
            </a:extLst>
          </p:cNvPr>
          <p:cNvGrpSpPr/>
          <p:nvPr/>
        </p:nvGrpSpPr>
        <p:grpSpPr>
          <a:xfrm>
            <a:off x="472161" y="3573016"/>
            <a:ext cx="8309893" cy="2880320"/>
            <a:chOff x="1152448" y="3573016"/>
            <a:chExt cx="7450414" cy="2582413"/>
          </a:xfrm>
        </p:grpSpPr>
        <p:pic>
          <p:nvPicPr>
            <p:cNvPr id="8" name="Picture 7">
              <a:extLst>
                <a:ext uri="{FF2B5EF4-FFF2-40B4-BE49-F238E27FC236}">
                  <a16:creationId xmlns:a16="http://schemas.microsoft.com/office/drawing/2014/main" id="{70413E16-05E7-8349-9423-CA556A07FA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52448" y="3573017"/>
              <a:ext cx="1936809" cy="2582412"/>
            </a:xfrm>
            <a:prstGeom prst="rect">
              <a:avLst/>
            </a:prstGeom>
          </p:spPr>
        </p:pic>
        <p:pic>
          <p:nvPicPr>
            <p:cNvPr id="10" name="Picture 9">
              <a:extLst>
                <a:ext uri="{FF2B5EF4-FFF2-40B4-BE49-F238E27FC236}">
                  <a16:creationId xmlns:a16="http://schemas.microsoft.com/office/drawing/2014/main" id="{6AD0FE4D-E68D-EE49-BB0C-B0922B9D451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6047" y="3573016"/>
              <a:ext cx="1936809" cy="2582412"/>
            </a:xfrm>
            <a:prstGeom prst="rect">
              <a:avLst/>
            </a:prstGeom>
          </p:spPr>
        </p:pic>
        <p:pic>
          <p:nvPicPr>
            <p:cNvPr id="12" name="Picture 11">
              <a:extLst>
                <a:ext uri="{FF2B5EF4-FFF2-40B4-BE49-F238E27FC236}">
                  <a16:creationId xmlns:a16="http://schemas.microsoft.com/office/drawing/2014/main" id="{8F8D9654-DFCC-8240-86E0-7E8EEC59FD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59646" y="3573016"/>
              <a:ext cx="3443216" cy="2582412"/>
            </a:xfrm>
            <a:prstGeom prst="rect">
              <a:avLst/>
            </a:prstGeom>
          </p:spPr>
        </p:pic>
      </p:grpSp>
      <p:pic>
        <p:nvPicPr>
          <p:cNvPr id="14" name="Picture 13">
            <a:extLst>
              <a:ext uri="{FF2B5EF4-FFF2-40B4-BE49-F238E27FC236}">
                <a16:creationId xmlns:a16="http://schemas.microsoft.com/office/drawing/2014/main" id="{54460819-8852-3C4C-B80B-0C684586D54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07611" y="846588"/>
            <a:ext cx="1452879" cy="2582412"/>
          </a:xfrm>
          <a:prstGeom prst="rect">
            <a:avLst/>
          </a:prstGeom>
        </p:spPr>
      </p:pic>
      <p:pic>
        <p:nvPicPr>
          <p:cNvPr id="16" name="Picture 15">
            <a:extLst>
              <a:ext uri="{FF2B5EF4-FFF2-40B4-BE49-F238E27FC236}">
                <a16:creationId xmlns:a16="http://schemas.microsoft.com/office/drawing/2014/main" id="{74CAC077-BAE2-A74E-8369-D71666D18DC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818393" y="846587"/>
            <a:ext cx="1452879" cy="2582412"/>
          </a:xfrm>
          <a:prstGeom prst="rect">
            <a:avLst/>
          </a:prstGeom>
        </p:spPr>
      </p:pic>
      <p:pic>
        <p:nvPicPr>
          <p:cNvPr id="18" name="Picture 17">
            <a:extLst>
              <a:ext uri="{FF2B5EF4-FFF2-40B4-BE49-F238E27FC236}">
                <a16:creationId xmlns:a16="http://schemas.microsoft.com/office/drawing/2014/main" id="{32810325-651C-A844-BDE8-434990C56DB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29175" y="846586"/>
            <a:ext cx="1452879" cy="2582412"/>
          </a:xfrm>
          <a:prstGeom prst="rect">
            <a:avLst/>
          </a:prstGeom>
        </p:spPr>
      </p:pic>
    </p:spTree>
    <p:extLst>
      <p:ext uri="{BB962C8B-B14F-4D97-AF65-F5344CB8AC3E}">
        <p14:creationId xmlns:p14="http://schemas.microsoft.com/office/powerpoint/2010/main" val="826416969"/>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C700CE-103C-7244-B143-991DBD69BCE5}"/>
              </a:ext>
            </a:extLst>
          </p:cNvPr>
          <p:cNvSpPr>
            <a:spLocks noGrp="1"/>
          </p:cNvSpPr>
          <p:nvPr>
            <p:ph type="title"/>
          </p:nvPr>
        </p:nvSpPr>
        <p:spPr/>
        <p:txBody>
          <a:bodyPr/>
          <a:lstStyle/>
          <a:p>
            <a:r>
              <a:rPr lang="en-US" dirty="0"/>
              <a:t>Impregnation</a:t>
            </a:r>
          </a:p>
        </p:txBody>
      </p:sp>
      <p:sp>
        <p:nvSpPr>
          <p:cNvPr id="3" name="Slide Number Placeholder 2">
            <a:extLst>
              <a:ext uri="{FF2B5EF4-FFF2-40B4-BE49-F238E27FC236}">
                <a16:creationId xmlns:a16="http://schemas.microsoft.com/office/drawing/2014/main" id="{0FE989FD-4133-744C-83F4-4B5F00CB521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31</a:t>
            </a:fld>
            <a:endParaRPr lang="de-DE" dirty="0"/>
          </a:p>
        </p:txBody>
      </p:sp>
      <p:sp>
        <p:nvSpPr>
          <p:cNvPr id="4" name="Content Placeholder 3">
            <a:extLst>
              <a:ext uri="{FF2B5EF4-FFF2-40B4-BE49-F238E27FC236}">
                <a16:creationId xmlns:a16="http://schemas.microsoft.com/office/drawing/2014/main" id="{ABEB907C-56C9-7D4D-AA99-A9CE2B2C570E}"/>
              </a:ext>
            </a:extLst>
          </p:cNvPr>
          <p:cNvSpPr>
            <a:spLocks noGrp="1"/>
          </p:cNvSpPr>
          <p:nvPr>
            <p:ph sz="quarter" idx="13"/>
          </p:nvPr>
        </p:nvSpPr>
        <p:spPr/>
        <p:txBody>
          <a:bodyPr/>
          <a:lstStyle/>
          <a:p>
            <a:r>
              <a:rPr lang="en-US" dirty="0"/>
              <a:t>Following mostly the LBNL </a:t>
            </a:r>
            <a:br>
              <a:rPr lang="en-US" dirty="0"/>
            </a:br>
            <a:r>
              <a:rPr lang="en-US" dirty="0"/>
              <a:t>impregnation scheme,</a:t>
            </a:r>
          </a:p>
          <a:p>
            <a:r>
              <a:rPr lang="en-US" dirty="0"/>
              <a:t>adjusted for our thin Al shell,</a:t>
            </a:r>
          </a:p>
          <a:p>
            <a:r>
              <a:rPr lang="en-US" dirty="0"/>
              <a:t>and using a peristaltic pump </a:t>
            </a:r>
            <a:br>
              <a:rPr lang="en-US" dirty="0"/>
            </a:br>
            <a:r>
              <a:rPr lang="en-US" dirty="0"/>
              <a:t>to slow down injection.</a:t>
            </a:r>
          </a:p>
        </p:txBody>
      </p:sp>
      <p:pic>
        <p:nvPicPr>
          <p:cNvPr id="6" name="Picture 5">
            <a:extLst>
              <a:ext uri="{FF2B5EF4-FFF2-40B4-BE49-F238E27FC236}">
                <a16:creationId xmlns:a16="http://schemas.microsoft.com/office/drawing/2014/main" id="{D3FB5140-3149-524A-BCBB-920CDDFF34B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15737" y="850403"/>
            <a:ext cx="2862065" cy="2146549"/>
          </a:xfrm>
          <a:prstGeom prst="rect">
            <a:avLst/>
          </a:prstGeom>
        </p:spPr>
      </p:pic>
      <p:grpSp>
        <p:nvGrpSpPr>
          <p:cNvPr id="19" name="Group 18">
            <a:extLst>
              <a:ext uri="{FF2B5EF4-FFF2-40B4-BE49-F238E27FC236}">
                <a16:creationId xmlns:a16="http://schemas.microsoft.com/office/drawing/2014/main" id="{AAFBB39D-C58B-A141-A750-759BDC435370}"/>
              </a:ext>
            </a:extLst>
          </p:cNvPr>
          <p:cNvGrpSpPr/>
          <p:nvPr/>
        </p:nvGrpSpPr>
        <p:grpSpPr>
          <a:xfrm>
            <a:off x="148318" y="3080700"/>
            <a:ext cx="8847364" cy="3714501"/>
            <a:chOff x="82577" y="2542579"/>
            <a:chExt cx="10088062" cy="4235399"/>
          </a:xfrm>
        </p:grpSpPr>
        <p:pic>
          <p:nvPicPr>
            <p:cNvPr id="8" name="Picture 7">
              <a:extLst>
                <a:ext uri="{FF2B5EF4-FFF2-40B4-BE49-F238E27FC236}">
                  <a16:creationId xmlns:a16="http://schemas.microsoft.com/office/drawing/2014/main" id="{3B5E8B4E-88C5-324D-8189-4C769B609C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577" y="2542579"/>
              <a:ext cx="2382411" cy="4221089"/>
            </a:xfrm>
            <a:prstGeom prst="rect">
              <a:avLst/>
            </a:prstGeom>
          </p:spPr>
        </p:pic>
        <p:pic>
          <p:nvPicPr>
            <p:cNvPr id="10" name="Picture 9">
              <a:extLst>
                <a:ext uri="{FF2B5EF4-FFF2-40B4-BE49-F238E27FC236}">
                  <a16:creationId xmlns:a16="http://schemas.microsoft.com/office/drawing/2014/main" id="{E28A7087-5234-DF47-B381-6B968C7ECDA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52781" y="2556890"/>
              <a:ext cx="2374808" cy="4221088"/>
            </a:xfrm>
            <a:prstGeom prst="rect">
              <a:avLst/>
            </a:prstGeom>
          </p:spPr>
        </p:pic>
        <p:pic>
          <p:nvPicPr>
            <p:cNvPr id="12" name="Picture 11">
              <a:extLst>
                <a:ext uri="{FF2B5EF4-FFF2-40B4-BE49-F238E27FC236}">
                  <a16:creationId xmlns:a16="http://schemas.microsoft.com/office/drawing/2014/main" id="{0BB70600-DEF6-6B48-BE03-9003B6FFBB1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15382" y="2556890"/>
              <a:ext cx="2374808" cy="4221088"/>
            </a:xfrm>
            <a:prstGeom prst="rect">
              <a:avLst/>
            </a:prstGeom>
          </p:spPr>
        </p:pic>
        <p:pic>
          <p:nvPicPr>
            <p:cNvPr id="14" name="Picture 13">
              <a:extLst>
                <a:ext uri="{FF2B5EF4-FFF2-40B4-BE49-F238E27FC236}">
                  <a16:creationId xmlns:a16="http://schemas.microsoft.com/office/drawing/2014/main" id="{EAB47E3B-0ACC-A648-B4CF-867DBB8661F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470305" y="2542579"/>
              <a:ext cx="2700334" cy="4235399"/>
            </a:xfrm>
            <a:prstGeom prst="rect">
              <a:avLst/>
            </a:prstGeom>
          </p:spPr>
        </p:pic>
      </p:grpSp>
      <p:pic>
        <p:nvPicPr>
          <p:cNvPr id="16" name="Picture 15">
            <a:extLst>
              <a:ext uri="{FF2B5EF4-FFF2-40B4-BE49-F238E27FC236}">
                <a16:creationId xmlns:a16="http://schemas.microsoft.com/office/drawing/2014/main" id="{B914A787-1753-1A4A-BDA9-4FECBA3BEE4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620732" y="877545"/>
            <a:ext cx="2427734" cy="3236979"/>
          </a:xfrm>
          <a:prstGeom prst="rect">
            <a:avLst/>
          </a:prstGeom>
        </p:spPr>
      </p:pic>
      <p:pic>
        <p:nvPicPr>
          <p:cNvPr id="18" name="Picture 17">
            <a:extLst>
              <a:ext uri="{FF2B5EF4-FFF2-40B4-BE49-F238E27FC236}">
                <a16:creationId xmlns:a16="http://schemas.microsoft.com/office/drawing/2014/main" id="{72A75249-BBF9-2F42-9234-54C69A365076}"/>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6861235" y="850402"/>
            <a:ext cx="2134447" cy="2146549"/>
          </a:xfrm>
          <a:prstGeom prst="rect">
            <a:avLst/>
          </a:prstGeom>
        </p:spPr>
      </p:pic>
    </p:spTree>
    <p:extLst>
      <p:ext uri="{BB962C8B-B14F-4D97-AF65-F5344CB8AC3E}">
        <p14:creationId xmlns:p14="http://schemas.microsoft.com/office/powerpoint/2010/main" val="3440029417"/>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9CAFEB-6485-C34B-A3E1-6F93EA1D743D}"/>
              </a:ext>
            </a:extLst>
          </p:cNvPr>
          <p:cNvSpPr>
            <a:spLocks noGrp="1"/>
          </p:cNvSpPr>
          <p:nvPr>
            <p:ph type="title"/>
          </p:nvPr>
        </p:nvSpPr>
        <p:spPr/>
        <p:txBody>
          <a:bodyPr/>
          <a:lstStyle/>
          <a:p>
            <a:r>
              <a:rPr lang="en-US" dirty="0"/>
              <a:t>Intra-layer Splicing and Assembly in Pads</a:t>
            </a:r>
          </a:p>
        </p:txBody>
      </p:sp>
      <p:sp>
        <p:nvSpPr>
          <p:cNvPr id="3" name="Slide Number Placeholder 2">
            <a:extLst>
              <a:ext uri="{FF2B5EF4-FFF2-40B4-BE49-F238E27FC236}">
                <a16:creationId xmlns:a16="http://schemas.microsoft.com/office/drawing/2014/main" id="{5BC8F3BE-9625-0F44-8699-57A9390C50D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32</a:t>
            </a:fld>
            <a:endParaRPr lang="de-DE" dirty="0"/>
          </a:p>
        </p:txBody>
      </p:sp>
      <p:sp>
        <p:nvSpPr>
          <p:cNvPr id="4" name="Content Placeholder 3">
            <a:extLst>
              <a:ext uri="{FF2B5EF4-FFF2-40B4-BE49-F238E27FC236}">
                <a16:creationId xmlns:a16="http://schemas.microsoft.com/office/drawing/2014/main" id="{917F5997-E52F-5B44-A466-559F51AA2458}"/>
              </a:ext>
            </a:extLst>
          </p:cNvPr>
          <p:cNvSpPr>
            <a:spLocks noGrp="1"/>
          </p:cNvSpPr>
          <p:nvPr>
            <p:ph sz="quarter" idx="13"/>
          </p:nvPr>
        </p:nvSpPr>
        <p:spPr>
          <a:xfrm>
            <a:off x="934839" y="1556790"/>
            <a:ext cx="7885633" cy="4608514"/>
          </a:xfrm>
        </p:spPr>
        <p:txBody>
          <a:bodyPr/>
          <a:lstStyle/>
          <a:p>
            <a:r>
              <a:rPr lang="en-US" dirty="0"/>
              <a:t>Intra-layer splicing produced a </a:t>
            </a:r>
            <a:br>
              <a:rPr lang="en-US" dirty="0"/>
            </a:br>
            <a:r>
              <a:rPr lang="en-US" dirty="0"/>
              <a:t>cable stack slightly wider than </a:t>
            </a:r>
            <a:br>
              <a:rPr lang="en-US" dirty="0"/>
            </a:br>
            <a:r>
              <a:rPr lang="en-US" dirty="0"/>
              <a:t>anticipated.</a:t>
            </a:r>
          </a:p>
          <a:p>
            <a:r>
              <a:rPr lang="en-US" dirty="0"/>
              <a:t>Visual inspection looks good.</a:t>
            </a:r>
          </a:p>
          <a:p>
            <a:r>
              <a:rPr lang="en-US" dirty="0"/>
              <a:t>Wrapping imp. coil with two </a:t>
            </a:r>
            <a:br>
              <a:rPr lang="en-US" dirty="0"/>
            </a:br>
            <a:r>
              <a:rPr lang="en-US" dirty="0"/>
              <a:t>layers 125-µm-thick Kapton </a:t>
            </a:r>
            <a:br>
              <a:rPr lang="en-US" dirty="0"/>
            </a:br>
            <a:r>
              <a:rPr lang="en-US" dirty="0"/>
              <a:t>and assembly inside pads </a:t>
            </a:r>
            <a:br>
              <a:rPr lang="en-US" dirty="0"/>
            </a:br>
            <a:r>
              <a:rPr lang="en-US" dirty="0"/>
              <a:t>proved difficult.</a:t>
            </a:r>
          </a:p>
          <a:p>
            <a:r>
              <a:rPr lang="en-US" dirty="0"/>
              <a:t>Pads-to-Al-shell insulation tested up to 800 V.</a:t>
            </a:r>
          </a:p>
        </p:txBody>
      </p:sp>
      <p:grpSp>
        <p:nvGrpSpPr>
          <p:cNvPr id="17" name="Group 16">
            <a:extLst>
              <a:ext uri="{FF2B5EF4-FFF2-40B4-BE49-F238E27FC236}">
                <a16:creationId xmlns:a16="http://schemas.microsoft.com/office/drawing/2014/main" id="{10770D6E-A008-1A4A-A01C-32A3304DDB78}"/>
              </a:ext>
            </a:extLst>
          </p:cNvPr>
          <p:cNvGrpSpPr/>
          <p:nvPr/>
        </p:nvGrpSpPr>
        <p:grpSpPr>
          <a:xfrm>
            <a:off x="3995936" y="1416617"/>
            <a:ext cx="4897715" cy="2529705"/>
            <a:chOff x="3595879" y="734967"/>
            <a:chExt cx="5945844" cy="3071071"/>
          </a:xfrm>
        </p:grpSpPr>
        <p:pic>
          <p:nvPicPr>
            <p:cNvPr id="6" name="Picture 5">
              <a:extLst>
                <a:ext uri="{FF2B5EF4-FFF2-40B4-BE49-F238E27FC236}">
                  <a16:creationId xmlns:a16="http://schemas.microsoft.com/office/drawing/2014/main" id="{B147D409-3978-BF45-A02A-3F8B18B4DC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95879" y="734968"/>
              <a:ext cx="1727802" cy="3071070"/>
            </a:xfrm>
            <a:prstGeom prst="rect">
              <a:avLst/>
            </a:prstGeom>
          </p:spPr>
        </p:pic>
        <p:pic>
          <p:nvPicPr>
            <p:cNvPr id="8" name="Picture 7">
              <a:extLst>
                <a:ext uri="{FF2B5EF4-FFF2-40B4-BE49-F238E27FC236}">
                  <a16:creationId xmlns:a16="http://schemas.microsoft.com/office/drawing/2014/main" id="{5B98785E-95A2-2348-9A93-8CDA96AD62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31212" y="734968"/>
              <a:ext cx="1718238" cy="3054071"/>
            </a:xfrm>
            <a:prstGeom prst="rect">
              <a:avLst/>
            </a:prstGeom>
          </p:spPr>
        </p:pic>
        <p:pic>
          <p:nvPicPr>
            <p:cNvPr id="10" name="Picture 9">
              <a:extLst>
                <a:ext uri="{FF2B5EF4-FFF2-40B4-BE49-F238E27FC236}">
                  <a16:creationId xmlns:a16="http://schemas.microsoft.com/office/drawing/2014/main" id="{4997F451-2423-A745-8C2D-BCD6115F3A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56981" y="734967"/>
              <a:ext cx="2284742" cy="3046323"/>
            </a:xfrm>
            <a:prstGeom prst="rect">
              <a:avLst/>
            </a:prstGeom>
          </p:spPr>
        </p:pic>
      </p:grpSp>
      <p:pic>
        <p:nvPicPr>
          <p:cNvPr id="12" name="Picture 11">
            <a:extLst>
              <a:ext uri="{FF2B5EF4-FFF2-40B4-BE49-F238E27FC236}">
                <a16:creationId xmlns:a16="http://schemas.microsoft.com/office/drawing/2014/main" id="{D3237C64-67E4-DF49-8F80-B6AB129057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01738" y="4300633"/>
            <a:ext cx="1725855" cy="2301140"/>
          </a:xfrm>
          <a:prstGeom prst="rect">
            <a:avLst/>
          </a:prstGeom>
        </p:spPr>
      </p:pic>
      <p:pic>
        <p:nvPicPr>
          <p:cNvPr id="14" name="Picture 13">
            <a:extLst>
              <a:ext uri="{FF2B5EF4-FFF2-40B4-BE49-F238E27FC236}">
                <a16:creationId xmlns:a16="http://schemas.microsoft.com/office/drawing/2014/main" id="{DE0ECE5E-5FBD-D547-97A6-3212B080F0A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60547" y="4288663"/>
            <a:ext cx="1299029" cy="2313110"/>
          </a:xfrm>
          <a:prstGeom prst="rect">
            <a:avLst/>
          </a:prstGeom>
        </p:spPr>
      </p:pic>
      <p:pic>
        <p:nvPicPr>
          <p:cNvPr id="16" name="Picture 15">
            <a:extLst>
              <a:ext uri="{FF2B5EF4-FFF2-40B4-BE49-F238E27FC236}">
                <a16:creationId xmlns:a16="http://schemas.microsoft.com/office/drawing/2014/main" id="{29CBED16-7F3A-CA41-AA63-65B2DEB5EB1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5477863" y="3904435"/>
            <a:ext cx="2312005" cy="3082673"/>
          </a:xfrm>
          <a:prstGeom prst="rect">
            <a:avLst/>
          </a:prstGeom>
        </p:spPr>
      </p:pic>
    </p:spTree>
    <p:extLst>
      <p:ext uri="{BB962C8B-B14F-4D97-AF65-F5344CB8AC3E}">
        <p14:creationId xmlns:p14="http://schemas.microsoft.com/office/powerpoint/2010/main" val="1065327925"/>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F64A2-EF4A-7246-A72D-1D77A771FDAA}"/>
              </a:ext>
            </a:extLst>
          </p:cNvPr>
          <p:cNvSpPr>
            <a:spLocks noGrp="1"/>
          </p:cNvSpPr>
          <p:nvPr>
            <p:ph type="title"/>
          </p:nvPr>
        </p:nvSpPr>
        <p:spPr/>
        <p:txBody>
          <a:bodyPr/>
          <a:lstStyle/>
          <a:p>
            <a:r>
              <a:rPr lang="en-US" dirty="0"/>
              <a:t>Mechanical Assembly – Loading </a:t>
            </a:r>
          </a:p>
        </p:txBody>
      </p:sp>
      <p:sp>
        <p:nvSpPr>
          <p:cNvPr id="3" name="Slide Number Placeholder 2">
            <a:extLst>
              <a:ext uri="{FF2B5EF4-FFF2-40B4-BE49-F238E27FC236}">
                <a16:creationId xmlns:a16="http://schemas.microsoft.com/office/drawing/2014/main" id="{C0BE9283-ABFC-5C47-8384-04963BDC588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33</a:t>
            </a:fld>
            <a:endParaRPr lang="de-DE" dirty="0"/>
          </a:p>
        </p:txBody>
      </p:sp>
      <p:sp>
        <p:nvSpPr>
          <p:cNvPr id="4" name="Content Placeholder 3">
            <a:extLst>
              <a:ext uri="{FF2B5EF4-FFF2-40B4-BE49-F238E27FC236}">
                <a16:creationId xmlns:a16="http://schemas.microsoft.com/office/drawing/2014/main" id="{5E9C5D29-443D-1542-BA8C-B645AD6F5725}"/>
              </a:ext>
            </a:extLst>
          </p:cNvPr>
          <p:cNvSpPr>
            <a:spLocks noGrp="1"/>
          </p:cNvSpPr>
          <p:nvPr>
            <p:ph sz="quarter" idx="13"/>
          </p:nvPr>
        </p:nvSpPr>
        <p:spPr/>
        <p:txBody>
          <a:bodyPr/>
          <a:lstStyle/>
          <a:p>
            <a:r>
              <a:rPr lang="en-US" dirty="0"/>
              <a:t>Assembly went “as advertised”. </a:t>
            </a:r>
          </a:p>
          <a:p>
            <a:r>
              <a:rPr lang="en-US" dirty="0"/>
              <a:t>The yoke halves are sprayed with Steel-It, inserted, and locked into the Al shell.</a:t>
            </a:r>
          </a:p>
          <a:p>
            <a:r>
              <a:rPr lang="en-US" dirty="0"/>
              <a:t>The yokes are turned and lifted on the table.</a:t>
            </a:r>
          </a:p>
          <a:p>
            <a:r>
              <a:rPr lang="en-US" dirty="0"/>
              <a:t>The pads are inserted and loaded with nominal shims.</a:t>
            </a:r>
          </a:p>
          <a:p>
            <a:r>
              <a:rPr lang="en-US" dirty="0"/>
              <a:t>The keys entered at the predicted bladder pressure of 100 bar for vertical and </a:t>
            </a:r>
            <a:br>
              <a:rPr lang="en-US" dirty="0"/>
            </a:br>
            <a:r>
              <a:rPr lang="en-US" dirty="0"/>
              <a:t>350 bar for horizontal keys.</a:t>
            </a:r>
          </a:p>
          <a:p>
            <a:r>
              <a:rPr lang="en-US" dirty="0"/>
              <a:t>The strain gauges equally tracked very well with simulations.</a:t>
            </a:r>
          </a:p>
          <a:p>
            <a:r>
              <a:rPr lang="en-US" dirty="0"/>
              <a:t>Horizontal loading took only 1 hour.</a:t>
            </a:r>
          </a:p>
        </p:txBody>
      </p:sp>
      <p:pic>
        <p:nvPicPr>
          <p:cNvPr id="6" name="Picture 5">
            <a:extLst>
              <a:ext uri="{FF2B5EF4-FFF2-40B4-BE49-F238E27FC236}">
                <a16:creationId xmlns:a16="http://schemas.microsoft.com/office/drawing/2014/main" id="{B044A05B-FAA8-D44D-A2F7-B270508370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87000" y="4045198"/>
            <a:ext cx="1961964" cy="2615952"/>
          </a:xfrm>
          <a:prstGeom prst="rect">
            <a:avLst/>
          </a:prstGeom>
        </p:spPr>
      </p:pic>
      <p:pic>
        <p:nvPicPr>
          <p:cNvPr id="8" name="Picture 7">
            <a:extLst>
              <a:ext uri="{FF2B5EF4-FFF2-40B4-BE49-F238E27FC236}">
                <a16:creationId xmlns:a16="http://schemas.microsoft.com/office/drawing/2014/main" id="{D7505C4E-5815-4C44-9FF4-9120C22420B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504" y="4045198"/>
            <a:ext cx="1961964" cy="2615952"/>
          </a:xfrm>
          <a:prstGeom prst="rect">
            <a:avLst/>
          </a:prstGeom>
        </p:spPr>
      </p:pic>
      <p:pic>
        <p:nvPicPr>
          <p:cNvPr id="10" name="Picture 9">
            <a:extLst>
              <a:ext uri="{FF2B5EF4-FFF2-40B4-BE49-F238E27FC236}">
                <a16:creationId xmlns:a16="http://schemas.microsoft.com/office/drawing/2014/main" id="{120270AC-CC27-AA47-92B5-2338F4983B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9460" y="4653136"/>
            <a:ext cx="2677352" cy="2008014"/>
          </a:xfrm>
          <a:prstGeom prst="rect">
            <a:avLst/>
          </a:prstGeom>
        </p:spPr>
      </p:pic>
      <p:pic>
        <p:nvPicPr>
          <p:cNvPr id="12" name="Picture 11">
            <a:extLst>
              <a:ext uri="{FF2B5EF4-FFF2-40B4-BE49-F238E27FC236}">
                <a16:creationId xmlns:a16="http://schemas.microsoft.com/office/drawing/2014/main" id="{E835EA6E-611E-624F-B731-377A608571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268230" y="4045198"/>
            <a:ext cx="1961964" cy="2615952"/>
          </a:xfrm>
          <a:prstGeom prst="rect">
            <a:avLst/>
          </a:prstGeom>
        </p:spPr>
      </p:pic>
    </p:spTree>
    <p:extLst>
      <p:ext uri="{BB962C8B-B14F-4D97-AF65-F5344CB8AC3E}">
        <p14:creationId xmlns:p14="http://schemas.microsoft.com/office/powerpoint/2010/main" val="325869682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177D2-EB54-7444-96C7-0DF7365DD39F}"/>
              </a:ext>
            </a:extLst>
          </p:cNvPr>
          <p:cNvSpPr>
            <a:spLocks noGrp="1"/>
          </p:cNvSpPr>
          <p:nvPr>
            <p:ph type="title"/>
          </p:nvPr>
        </p:nvSpPr>
        <p:spPr/>
        <p:txBody>
          <a:bodyPr/>
          <a:lstStyle/>
          <a:p>
            <a:r>
              <a:rPr lang="en-US" dirty="0"/>
              <a:t>Loading and Strain Gauges</a:t>
            </a:r>
          </a:p>
        </p:txBody>
      </p:sp>
      <p:sp>
        <p:nvSpPr>
          <p:cNvPr id="3" name="Slide Number Placeholder 2">
            <a:extLst>
              <a:ext uri="{FF2B5EF4-FFF2-40B4-BE49-F238E27FC236}">
                <a16:creationId xmlns:a16="http://schemas.microsoft.com/office/drawing/2014/main" id="{65AD87F6-A4B9-9246-B06C-6A9D172F4CD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34</a:t>
            </a:fld>
            <a:endParaRPr lang="de-DE" dirty="0"/>
          </a:p>
        </p:txBody>
      </p:sp>
      <p:pic>
        <p:nvPicPr>
          <p:cNvPr id="6" name="Picture 5">
            <a:extLst>
              <a:ext uri="{FF2B5EF4-FFF2-40B4-BE49-F238E27FC236}">
                <a16:creationId xmlns:a16="http://schemas.microsoft.com/office/drawing/2014/main" id="{339B75DC-1218-B342-A369-07CB76E080B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98373" y="1249013"/>
            <a:ext cx="4017642" cy="2611074"/>
          </a:xfrm>
          <a:prstGeom prst="rect">
            <a:avLst/>
          </a:prstGeom>
        </p:spPr>
      </p:pic>
      <p:pic>
        <p:nvPicPr>
          <p:cNvPr id="8" name="Picture 7">
            <a:extLst>
              <a:ext uri="{FF2B5EF4-FFF2-40B4-BE49-F238E27FC236}">
                <a16:creationId xmlns:a16="http://schemas.microsoft.com/office/drawing/2014/main" id="{58674312-47E7-8749-9A7C-CB03CD5F66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45942" y="1249013"/>
            <a:ext cx="1958305" cy="2611074"/>
          </a:xfrm>
          <a:prstGeom prst="rect">
            <a:avLst/>
          </a:prstGeom>
        </p:spPr>
      </p:pic>
      <p:pic>
        <p:nvPicPr>
          <p:cNvPr id="10" name="Picture 9">
            <a:extLst>
              <a:ext uri="{FF2B5EF4-FFF2-40B4-BE49-F238E27FC236}">
                <a16:creationId xmlns:a16="http://schemas.microsoft.com/office/drawing/2014/main" id="{BE1F3427-F044-8748-8781-2A8B55E4760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917981" y="3964686"/>
            <a:ext cx="1974499" cy="2632666"/>
          </a:xfrm>
          <a:prstGeom prst="rect">
            <a:avLst/>
          </a:prstGeom>
        </p:spPr>
      </p:pic>
      <p:pic>
        <p:nvPicPr>
          <p:cNvPr id="12" name="Picture 11">
            <a:extLst>
              <a:ext uri="{FF2B5EF4-FFF2-40B4-BE49-F238E27FC236}">
                <a16:creationId xmlns:a16="http://schemas.microsoft.com/office/drawing/2014/main" id="{3927B7EB-F6AA-704D-BF97-70D24DEBFF9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17981" y="1234777"/>
            <a:ext cx="1968983" cy="2625310"/>
          </a:xfrm>
          <a:prstGeom prst="rect">
            <a:avLst/>
          </a:prstGeom>
        </p:spPr>
      </p:pic>
      <p:pic>
        <p:nvPicPr>
          <p:cNvPr id="14" name="Picture 13">
            <a:extLst>
              <a:ext uri="{FF2B5EF4-FFF2-40B4-BE49-F238E27FC236}">
                <a16:creationId xmlns:a16="http://schemas.microsoft.com/office/drawing/2014/main" id="{F3303D67-A7EC-7945-8D85-0CBB2898C3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7868" y="3964686"/>
            <a:ext cx="1968982" cy="2625310"/>
          </a:xfrm>
          <a:prstGeom prst="rect">
            <a:avLst/>
          </a:prstGeom>
        </p:spPr>
      </p:pic>
      <p:pic>
        <p:nvPicPr>
          <p:cNvPr id="16" name="Picture 15">
            <a:extLst>
              <a:ext uri="{FF2B5EF4-FFF2-40B4-BE49-F238E27FC236}">
                <a16:creationId xmlns:a16="http://schemas.microsoft.com/office/drawing/2014/main" id="{C894908E-826E-C44D-BBE9-D861DE27704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41517" y="3964686"/>
            <a:ext cx="1974498" cy="2632665"/>
          </a:xfrm>
          <a:prstGeom prst="rect">
            <a:avLst/>
          </a:prstGeom>
        </p:spPr>
      </p:pic>
      <p:pic>
        <p:nvPicPr>
          <p:cNvPr id="18" name="Picture 17">
            <a:extLst>
              <a:ext uri="{FF2B5EF4-FFF2-40B4-BE49-F238E27FC236}">
                <a16:creationId xmlns:a16="http://schemas.microsoft.com/office/drawing/2014/main" id="{E27A92A4-6749-984D-9B31-2E9645E93FA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829749" y="3964686"/>
            <a:ext cx="1974498" cy="2632665"/>
          </a:xfrm>
          <a:prstGeom prst="rect">
            <a:avLst/>
          </a:prstGeom>
        </p:spPr>
      </p:pic>
    </p:spTree>
    <p:extLst>
      <p:ext uri="{BB962C8B-B14F-4D97-AF65-F5344CB8AC3E}">
        <p14:creationId xmlns:p14="http://schemas.microsoft.com/office/powerpoint/2010/main" val="3333842553"/>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2DBE3-3DD6-724A-9E62-A25E6A349EA5}"/>
              </a:ext>
            </a:extLst>
          </p:cNvPr>
          <p:cNvSpPr>
            <a:spLocks noGrp="1"/>
          </p:cNvSpPr>
          <p:nvPr>
            <p:ph type="title"/>
          </p:nvPr>
        </p:nvSpPr>
        <p:spPr/>
        <p:txBody>
          <a:bodyPr/>
          <a:lstStyle/>
          <a:p>
            <a:r>
              <a:rPr lang="en-US" dirty="0"/>
              <a:t>CD1 Complete</a:t>
            </a:r>
          </a:p>
        </p:txBody>
      </p:sp>
      <p:sp>
        <p:nvSpPr>
          <p:cNvPr id="3" name="Slide Number Placeholder 2">
            <a:extLst>
              <a:ext uri="{FF2B5EF4-FFF2-40B4-BE49-F238E27FC236}">
                <a16:creationId xmlns:a16="http://schemas.microsoft.com/office/drawing/2014/main" id="{44861D67-4FF5-A44B-A058-6AC28B3D126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35</a:t>
            </a:fld>
            <a:endParaRPr lang="de-DE" dirty="0"/>
          </a:p>
        </p:txBody>
      </p:sp>
      <p:sp>
        <p:nvSpPr>
          <p:cNvPr id="4" name="Content Placeholder 3">
            <a:extLst>
              <a:ext uri="{FF2B5EF4-FFF2-40B4-BE49-F238E27FC236}">
                <a16:creationId xmlns:a16="http://schemas.microsoft.com/office/drawing/2014/main" id="{F299D417-6C51-1C49-B994-2DB82114BCA8}"/>
              </a:ext>
            </a:extLst>
          </p:cNvPr>
          <p:cNvSpPr>
            <a:spLocks noGrp="1"/>
          </p:cNvSpPr>
          <p:nvPr>
            <p:ph sz="quarter" idx="13"/>
          </p:nvPr>
        </p:nvSpPr>
        <p:spPr/>
        <p:txBody>
          <a:bodyPr/>
          <a:lstStyle/>
          <a:p>
            <a:r>
              <a:rPr lang="en-US" dirty="0"/>
              <a:t>A wonderful team effort came to an end.</a:t>
            </a:r>
          </a:p>
          <a:p>
            <a:r>
              <a:rPr lang="en-US" dirty="0"/>
              <a:t>Without the incredible openness and generosity of LBNL colleagues</a:t>
            </a:r>
            <a:br>
              <a:rPr lang="en-US" dirty="0"/>
            </a:br>
            <a:r>
              <a:rPr lang="en-US" dirty="0"/>
              <a:t>we could not have reached this milestone!</a:t>
            </a:r>
          </a:p>
        </p:txBody>
      </p:sp>
      <p:pic>
        <p:nvPicPr>
          <p:cNvPr id="5" name="Picture 4">
            <a:extLst>
              <a:ext uri="{FF2B5EF4-FFF2-40B4-BE49-F238E27FC236}">
                <a16:creationId xmlns:a16="http://schemas.microsoft.com/office/drawing/2014/main" id="{8FF7AF18-09F3-434E-88A3-9F0282AAB72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09580" y="2575633"/>
            <a:ext cx="2123982" cy="2831976"/>
          </a:xfrm>
          <a:prstGeom prst="rect">
            <a:avLst/>
          </a:prstGeom>
        </p:spPr>
      </p:pic>
      <p:pic>
        <p:nvPicPr>
          <p:cNvPr id="6" name="Picture 5">
            <a:extLst>
              <a:ext uri="{FF2B5EF4-FFF2-40B4-BE49-F238E27FC236}">
                <a16:creationId xmlns:a16="http://schemas.microsoft.com/office/drawing/2014/main" id="{5CBE1456-D79B-0748-95C0-05889C6D6D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5938" y="2575633"/>
            <a:ext cx="2123982" cy="2831976"/>
          </a:xfrm>
          <a:prstGeom prst="rect">
            <a:avLst/>
          </a:prstGeom>
        </p:spPr>
      </p:pic>
      <p:pic>
        <p:nvPicPr>
          <p:cNvPr id="7" name="Picture 6">
            <a:extLst>
              <a:ext uri="{FF2B5EF4-FFF2-40B4-BE49-F238E27FC236}">
                <a16:creationId xmlns:a16="http://schemas.microsoft.com/office/drawing/2014/main" id="{24CD078D-79C2-ED4B-B5C4-80C78D0A46A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03222" y="2554673"/>
            <a:ext cx="3101281" cy="2852936"/>
          </a:xfrm>
          <a:prstGeom prst="rect">
            <a:avLst/>
          </a:prstGeom>
        </p:spPr>
      </p:pic>
    </p:spTree>
    <p:extLst>
      <p:ext uri="{BB962C8B-B14F-4D97-AF65-F5344CB8AC3E}">
        <p14:creationId xmlns:p14="http://schemas.microsoft.com/office/powerpoint/2010/main" val="2656755161"/>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B7E1B-C3D5-6FF2-3EAA-4F9E2D4F377A}"/>
              </a:ext>
            </a:extLst>
          </p:cNvPr>
          <p:cNvSpPr>
            <a:spLocks noGrp="1"/>
          </p:cNvSpPr>
          <p:nvPr>
            <p:ph type="title"/>
          </p:nvPr>
        </p:nvSpPr>
        <p:spPr/>
        <p:txBody>
          <a:bodyPr/>
          <a:lstStyle/>
          <a:p>
            <a:r>
              <a:rPr lang="en-CH" dirty="0"/>
              <a:t>Test of CCT5 at LBNL</a:t>
            </a:r>
          </a:p>
        </p:txBody>
      </p:sp>
      <p:sp>
        <p:nvSpPr>
          <p:cNvPr id="3" name="Slide Number Placeholder 2">
            <a:extLst>
              <a:ext uri="{FF2B5EF4-FFF2-40B4-BE49-F238E27FC236}">
                <a16:creationId xmlns:a16="http://schemas.microsoft.com/office/drawing/2014/main" id="{74EF213E-EE67-DD06-C29D-3551758C4B3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36</a:t>
            </a:fld>
            <a:endParaRPr lang="de-DE" dirty="0"/>
          </a:p>
        </p:txBody>
      </p:sp>
      <p:sp>
        <p:nvSpPr>
          <p:cNvPr id="4" name="Content Placeholder 3">
            <a:extLst>
              <a:ext uri="{FF2B5EF4-FFF2-40B4-BE49-F238E27FC236}">
                <a16:creationId xmlns:a16="http://schemas.microsoft.com/office/drawing/2014/main" id="{21126C8E-55D3-7D0D-565B-269091D882E3}"/>
              </a:ext>
            </a:extLst>
          </p:cNvPr>
          <p:cNvSpPr>
            <a:spLocks noGrp="1"/>
          </p:cNvSpPr>
          <p:nvPr>
            <p:ph sz="quarter" idx="13"/>
          </p:nvPr>
        </p:nvSpPr>
        <p:spPr/>
        <p:txBody>
          <a:bodyPr/>
          <a:lstStyle/>
          <a:p>
            <a:r>
              <a:rPr lang="en-CH" dirty="0"/>
              <a:t>CCT5 was tested before CD1 was complete.</a:t>
            </a:r>
          </a:p>
          <a:p>
            <a:r>
              <a:rPr lang="en-CH" dirty="0"/>
              <a:t>It has many of the same design features.</a:t>
            </a:r>
          </a:p>
          <a:p>
            <a:r>
              <a:rPr lang="en-CH" dirty="0"/>
              <a:t>Long training was explained by</a:t>
            </a:r>
          </a:p>
          <a:p>
            <a:pPr lvl="1"/>
            <a:r>
              <a:rPr lang="en-US" dirty="0"/>
              <a:t>De-bonding of cables from channel walls</a:t>
            </a:r>
          </a:p>
          <a:p>
            <a:pPr lvl="1"/>
            <a:r>
              <a:rPr lang="en-US" dirty="0"/>
              <a:t>And cracks in the glass-epoxy insulation</a:t>
            </a:r>
            <a:r>
              <a:rPr lang="en-CH" dirty="0"/>
              <a:t>.</a:t>
            </a:r>
          </a:p>
        </p:txBody>
      </p:sp>
      <p:pic>
        <p:nvPicPr>
          <p:cNvPr id="5" name="Picture 4">
            <a:extLst>
              <a:ext uri="{FF2B5EF4-FFF2-40B4-BE49-F238E27FC236}">
                <a16:creationId xmlns:a16="http://schemas.microsoft.com/office/drawing/2014/main" id="{B9B0025F-41EC-9050-03A1-051E0585D4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60232" y="64121"/>
            <a:ext cx="1215413" cy="923714"/>
          </a:xfrm>
          <a:prstGeom prst="rect">
            <a:avLst/>
          </a:prstGeom>
        </p:spPr>
      </p:pic>
      <p:grpSp>
        <p:nvGrpSpPr>
          <p:cNvPr id="6" name="Group 5">
            <a:extLst>
              <a:ext uri="{FF2B5EF4-FFF2-40B4-BE49-F238E27FC236}">
                <a16:creationId xmlns:a16="http://schemas.microsoft.com/office/drawing/2014/main" id="{C16F806B-B1A2-7716-8C6B-48AC519BAF63}"/>
              </a:ext>
            </a:extLst>
          </p:cNvPr>
          <p:cNvGrpSpPr/>
          <p:nvPr/>
        </p:nvGrpSpPr>
        <p:grpSpPr>
          <a:xfrm>
            <a:off x="1116512" y="3303558"/>
            <a:ext cx="4081856" cy="3073665"/>
            <a:chOff x="202112" y="3804066"/>
            <a:chExt cx="3413760" cy="2570584"/>
          </a:xfrm>
        </p:grpSpPr>
        <p:pic>
          <p:nvPicPr>
            <p:cNvPr id="7" name="Picture 6">
              <a:extLst>
                <a:ext uri="{FF2B5EF4-FFF2-40B4-BE49-F238E27FC236}">
                  <a16:creationId xmlns:a16="http://schemas.microsoft.com/office/drawing/2014/main" id="{9CA4E540-34FD-0D5F-B215-9A1708E156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2112" y="3804066"/>
              <a:ext cx="3413760" cy="2560320"/>
            </a:xfrm>
            <a:prstGeom prst="rect">
              <a:avLst/>
            </a:prstGeom>
          </p:spPr>
        </p:pic>
        <p:sp>
          <p:nvSpPr>
            <p:cNvPr id="8" name="5-Point Star 7">
              <a:extLst>
                <a:ext uri="{FF2B5EF4-FFF2-40B4-BE49-F238E27FC236}">
                  <a16:creationId xmlns:a16="http://schemas.microsoft.com/office/drawing/2014/main" id="{F76DB08E-D402-E4C9-D322-088A929B5D5E}"/>
                </a:ext>
              </a:extLst>
            </p:cNvPr>
            <p:cNvSpPr/>
            <p:nvPr/>
          </p:nvSpPr>
          <p:spPr bwMode="auto">
            <a:xfrm>
              <a:off x="556040" y="5387015"/>
              <a:ext cx="216024" cy="216024"/>
            </a:xfrm>
            <a:prstGeom prst="star5">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9" name="TextBox 8">
              <a:extLst>
                <a:ext uri="{FF2B5EF4-FFF2-40B4-BE49-F238E27FC236}">
                  <a16:creationId xmlns:a16="http://schemas.microsoft.com/office/drawing/2014/main" id="{9A20E09C-370B-860C-0211-84E43B313950}"/>
                </a:ext>
              </a:extLst>
            </p:cNvPr>
            <p:cNvSpPr txBox="1"/>
            <p:nvPr/>
          </p:nvSpPr>
          <p:spPr>
            <a:xfrm>
              <a:off x="772064" y="546025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CD1</a:t>
              </a:r>
            </a:p>
          </p:txBody>
        </p:sp>
      </p:grpSp>
      <p:pic>
        <p:nvPicPr>
          <p:cNvPr id="10" name="Picture 9">
            <a:extLst>
              <a:ext uri="{FF2B5EF4-FFF2-40B4-BE49-F238E27FC236}">
                <a16:creationId xmlns:a16="http://schemas.microsoft.com/office/drawing/2014/main" id="{B9C95948-CF77-794C-DF89-B796ADF814F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900000">
            <a:off x="5283408" y="4306299"/>
            <a:ext cx="3427683" cy="1504888"/>
          </a:xfrm>
          <a:prstGeom prst="rect">
            <a:avLst/>
          </a:prstGeom>
        </p:spPr>
      </p:pic>
      <p:sp>
        <p:nvSpPr>
          <p:cNvPr id="12" name="TextBox 11">
            <a:extLst>
              <a:ext uri="{FF2B5EF4-FFF2-40B4-BE49-F238E27FC236}">
                <a16:creationId xmlns:a16="http://schemas.microsoft.com/office/drawing/2014/main" id="{02CFCD63-97EB-5C03-078C-C642F60EDDC1}"/>
              </a:ext>
            </a:extLst>
          </p:cNvPr>
          <p:cNvSpPr txBox="1"/>
          <p:nvPr/>
        </p:nvSpPr>
        <p:spPr>
          <a:xfrm>
            <a:off x="5460185" y="6302375"/>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latin typeface="+mn-lt"/>
                <a:cs typeface="Franklin Gothic Book"/>
              </a:rPr>
              <a:t>Courtesy D. Arbelaez, LBNL.</a:t>
            </a:r>
          </a:p>
        </p:txBody>
      </p:sp>
      <p:graphicFrame>
        <p:nvGraphicFramePr>
          <p:cNvPr id="13" name="Table 12">
            <a:extLst>
              <a:ext uri="{FF2B5EF4-FFF2-40B4-BE49-F238E27FC236}">
                <a16:creationId xmlns:a16="http://schemas.microsoft.com/office/drawing/2014/main" id="{3AC4D8EE-F8C8-5335-10AE-0A2ACD6D1358}"/>
              </a:ext>
            </a:extLst>
          </p:cNvPr>
          <p:cNvGraphicFramePr>
            <a:graphicFrameLocks noGrp="1"/>
          </p:cNvGraphicFramePr>
          <p:nvPr>
            <p:extLst>
              <p:ext uri="{D42A27DB-BD31-4B8C-83A1-F6EECF244321}">
                <p14:modId xmlns:p14="http://schemas.microsoft.com/office/powerpoint/2010/main" val="3715223161"/>
              </p:ext>
            </p:extLst>
          </p:nvPr>
        </p:nvGraphicFramePr>
        <p:xfrm>
          <a:off x="5541756" y="1447769"/>
          <a:ext cx="3278716" cy="2255520"/>
        </p:xfrm>
        <a:graphic>
          <a:graphicData uri="http://schemas.openxmlformats.org/drawingml/2006/table">
            <a:tbl>
              <a:tblPr firstRow="1" bandRow="1">
                <a:tableStyleId>{7DF18680-E054-41AD-8BC1-D1AEF772440D}</a:tableStyleId>
              </a:tblPr>
              <a:tblGrid>
                <a:gridCol w="1168560">
                  <a:extLst>
                    <a:ext uri="{9D8B030D-6E8A-4147-A177-3AD203B41FA5}">
                      <a16:colId xmlns:a16="http://schemas.microsoft.com/office/drawing/2014/main" val="4175118193"/>
                    </a:ext>
                  </a:extLst>
                </a:gridCol>
                <a:gridCol w="1052538">
                  <a:extLst>
                    <a:ext uri="{9D8B030D-6E8A-4147-A177-3AD203B41FA5}">
                      <a16:colId xmlns:a16="http://schemas.microsoft.com/office/drawing/2014/main" val="3444387853"/>
                    </a:ext>
                  </a:extLst>
                </a:gridCol>
                <a:gridCol w="1057618">
                  <a:extLst>
                    <a:ext uri="{9D8B030D-6E8A-4147-A177-3AD203B41FA5}">
                      <a16:colId xmlns:a16="http://schemas.microsoft.com/office/drawing/2014/main" val="3728379017"/>
                    </a:ext>
                  </a:extLst>
                </a:gridCol>
              </a:tblGrid>
              <a:tr h="121866">
                <a:tc>
                  <a:txBody>
                    <a:bodyPr/>
                    <a:lstStyle/>
                    <a:p>
                      <a:endParaRPr lang="de-DE" sz="1400" dirty="0"/>
                    </a:p>
                  </a:txBody>
                  <a:tcPr/>
                </a:tc>
                <a:tc>
                  <a:txBody>
                    <a:bodyPr/>
                    <a:lstStyle/>
                    <a:p>
                      <a:r>
                        <a:rPr lang="de-DE" sz="1400" dirty="0"/>
                        <a:t>CD1</a:t>
                      </a:r>
                    </a:p>
                  </a:txBody>
                  <a:tcPr/>
                </a:tc>
                <a:tc>
                  <a:txBody>
                    <a:bodyPr/>
                    <a:lstStyle/>
                    <a:p>
                      <a:r>
                        <a:rPr lang="de-DE" sz="1400" dirty="0"/>
                        <a:t>CCT5</a:t>
                      </a:r>
                    </a:p>
                  </a:txBody>
                  <a:tcPr/>
                </a:tc>
                <a:extLst>
                  <a:ext uri="{0D108BD9-81ED-4DB2-BD59-A6C34878D82A}">
                    <a16:rowId xmlns:a16="http://schemas.microsoft.com/office/drawing/2014/main" val="2156302411"/>
                  </a:ext>
                </a:extLst>
              </a:tr>
              <a:tr h="121866">
                <a:tc>
                  <a:txBody>
                    <a:bodyPr/>
                    <a:lstStyle/>
                    <a:p>
                      <a:r>
                        <a:rPr lang="de-DE" sz="1400" dirty="0"/>
                        <a:t>ID</a:t>
                      </a:r>
                    </a:p>
                  </a:txBody>
                  <a:tcPr/>
                </a:tc>
                <a:tc>
                  <a:txBody>
                    <a:bodyPr/>
                    <a:lstStyle/>
                    <a:p>
                      <a:r>
                        <a:rPr lang="de-DE" sz="1400" dirty="0"/>
                        <a:t>63.6 mm</a:t>
                      </a:r>
                    </a:p>
                  </a:txBody>
                  <a:tcPr/>
                </a:tc>
                <a:tc>
                  <a:txBody>
                    <a:bodyPr/>
                    <a:lstStyle/>
                    <a:p>
                      <a:r>
                        <a:rPr lang="de-DE" sz="1400" dirty="0"/>
                        <a:t>90 mm</a:t>
                      </a:r>
                    </a:p>
                  </a:txBody>
                  <a:tcPr/>
                </a:tc>
                <a:extLst>
                  <a:ext uri="{0D108BD9-81ED-4DB2-BD59-A6C34878D82A}">
                    <a16:rowId xmlns:a16="http://schemas.microsoft.com/office/drawing/2014/main" val="3229090890"/>
                  </a:ext>
                </a:extLst>
              </a:tr>
              <a:tr h="121866">
                <a:tc>
                  <a:txBody>
                    <a:bodyPr/>
                    <a:lstStyle/>
                    <a:p>
                      <a:r>
                        <a:rPr lang="de-DE" sz="1400" dirty="0"/>
                        <a:t>Spar</a:t>
                      </a:r>
                    </a:p>
                  </a:txBody>
                  <a:tcPr/>
                </a:tc>
                <a:tc>
                  <a:txBody>
                    <a:bodyPr/>
                    <a:lstStyle/>
                    <a:p>
                      <a:r>
                        <a:rPr lang="de-DE" sz="1400" dirty="0"/>
                        <a:t>3/2 mm</a:t>
                      </a:r>
                    </a:p>
                  </a:txBody>
                  <a:tcPr/>
                </a:tc>
                <a:tc>
                  <a:txBody>
                    <a:bodyPr/>
                    <a:lstStyle/>
                    <a:p>
                      <a:r>
                        <a:rPr lang="de-DE" sz="1400" dirty="0"/>
                        <a:t>7.4/3 mm</a:t>
                      </a:r>
                    </a:p>
                  </a:txBody>
                  <a:tcPr/>
                </a:tc>
                <a:extLst>
                  <a:ext uri="{0D108BD9-81ED-4DB2-BD59-A6C34878D82A}">
                    <a16:rowId xmlns:a16="http://schemas.microsoft.com/office/drawing/2014/main" val="1639325498"/>
                  </a:ext>
                </a:extLst>
              </a:tr>
              <a:tr h="207173">
                <a:tc>
                  <a:txBody>
                    <a:bodyPr/>
                    <a:lstStyle/>
                    <a:p>
                      <a:r>
                        <a:rPr lang="de-DE" sz="1400" dirty="0"/>
                        <a:t>Layer </a:t>
                      </a:r>
                      <a:br>
                        <a:rPr lang="de-DE" sz="1400" dirty="0"/>
                      </a:br>
                      <a:r>
                        <a:rPr lang="de-DE" sz="1400" dirty="0"/>
                        <a:t>interface</a:t>
                      </a:r>
                    </a:p>
                  </a:txBody>
                  <a:tcPr/>
                </a:tc>
                <a:tc>
                  <a:txBody>
                    <a:bodyPr/>
                    <a:lstStyle/>
                    <a:p>
                      <a:r>
                        <a:rPr lang="de-DE" sz="1400" dirty="0" err="1"/>
                        <a:t>Sliding</a:t>
                      </a:r>
                      <a:r>
                        <a:rPr lang="de-DE" sz="1400" dirty="0"/>
                        <a:t> </a:t>
                      </a:r>
                      <a:br>
                        <a:rPr lang="de-DE" sz="1400" dirty="0"/>
                      </a:br>
                      <a:r>
                        <a:rPr lang="de-DE" sz="1400" dirty="0"/>
                        <a:t>plane</a:t>
                      </a:r>
                    </a:p>
                  </a:txBody>
                  <a:tcPr/>
                </a:tc>
                <a:tc>
                  <a:txBody>
                    <a:bodyPr/>
                    <a:lstStyle/>
                    <a:p>
                      <a:r>
                        <a:rPr lang="de-DE" sz="1400" dirty="0" err="1"/>
                        <a:t>Bend</a:t>
                      </a:r>
                      <a:r>
                        <a:rPr lang="de-DE" sz="1400" dirty="0"/>
                        <a:t> &amp;</a:t>
                      </a:r>
                      <a:br>
                        <a:rPr lang="de-DE" sz="1400" dirty="0"/>
                      </a:br>
                      <a:r>
                        <a:rPr lang="de-DE" sz="1400" dirty="0"/>
                        <a:t> Shim</a:t>
                      </a:r>
                    </a:p>
                  </a:txBody>
                  <a:tcPr/>
                </a:tc>
                <a:extLst>
                  <a:ext uri="{0D108BD9-81ED-4DB2-BD59-A6C34878D82A}">
                    <a16:rowId xmlns:a16="http://schemas.microsoft.com/office/drawing/2014/main" val="4125998033"/>
                  </a:ext>
                </a:extLst>
              </a:tr>
              <a:tr h="207173">
                <a:tc>
                  <a:txBody>
                    <a:bodyPr/>
                    <a:lstStyle/>
                    <a:p>
                      <a:r>
                        <a:rPr lang="de-DE" sz="1400" dirty="0" err="1"/>
                        <a:t>Mechanical</a:t>
                      </a:r>
                      <a:r>
                        <a:rPr lang="de-DE" sz="1400" dirty="0"/>
                        <a:t> </a:t>
                      </a:r>
                      <a:r>
                        <a:rPr lang="de-DE" sz="1400" dirty="0" err="1"/>
                        <a:t>structure</a:t>
                      </a:r>
                      <a:endParaRPr lang="de-DE" sz="1400" dirty="0"/>
                    </a:p>
                  </a:txBody>
                  <a:tcPr/>
                </a:tc>
                <a:tc>
                  <a:txBody>
                    <a:bodyPr/>
                    <a:lstStyle/>
                    <a:p>
                      <a:r>
                        <a:rPr lang="de-DE" sz="1400" dirty="0" err="1"/>
                        <a:t>Bladder</a:t>
                      </a:r>
                      <a:r>
                        <a:rPr lang="de-DE" sz="1400" dirty="0"/>
                        <a:t> &amp; Key</a:t>
                      </a:r>
                    </a:p>
                  </a:txBody>
                  <a:tcPr/>
                </a:tc>
                <a:tc>
                  <a:txBody>
                    <a:bodyPr/>
                    <a:lstStyle/>
                    <a:p>
                      <a:r>
                        <a:rPr lang="de-DE" sz="1400" dirty="0"/>
                        <a:t>ID Spar and Al </a:t>
                      </a:r>
                      <a:r>
                        <a:rPr lang="de-DE" sz="1400" dirty="0" err="1"/>
                        <a:t>shell</a:t>
                      </a:r>
                      <a:endParaRPr lang="de-DE" sz="1400" dirty="0"/>
                    </a:p>
                  </a:txBody>
                  <a:tcPr/>
                </a:tc>
                <a:extLst>
                  <a:ext uri="{0D108BD9-81ED-4DB2-BD59-A6C34878D82A}">
                    <a16:rowId xmlns:a16="http://schemas.microsoft.com/office/drawing/2014/main" val="2923311180"/>
                  </a:ext>
                </a:extLst>
              </a:tr>
              <a:tr h="207173">
                <a:tc>
                  <a:txBody>
                    <a:bodyPr/>
                    <a:lstStyle/>
                    <a:p>
                      <a:r>
                        <a:rPr lang="de-DE" sz="1400" dirty="0" err="1"/>
                        <a:t>Resin</a:t>
                      </a:r>
                      <a:endParaRPr lang="de-DE" sz="1400" dirty="0"/>
                    </a:p>
                  </a:txBody>
                  <a:tcPr/>
                </a:tc>
                <a:tc>
                  <a:txBody>
                    <a:bodyPr/>
                    <a:lstStyle/>
                    <a:p>
                      <a:r>
                        <a:rPr lang="de-DE" sz="1400" dirty="0"/>
                        <a:t>FSU Mix 61</a:t>
                      </a:r>
                    </a:p>
                  </a:txBody>
                  <a:tcPr/>
                </a:tc>
                <a:tc>
                  <a:txBody>
                    <a:bodyPr/>
                    <a:lstStyle/>
                    <a:p>
                      <a:r>
                        <a:rPr lang="de-DE" sz="1400" dirty="0"/>
                        <a:t>FSU Mix 61</a:t>
                      </a:r>
                    </a:p>
                  </a:txBody>
                  <a:tcPr/>
                </a:tc>
                <a:extLst>
                  <a:ext uri="{0D108BD9-81ED-4DB2-BD59-A6C34878D82A}">
                    <a16:rowId xmlns:a16="http://schemas.microsoft.com/office/drawing/2014/main" val="1766145977"/>
                  </a:ext>
                </a:extLst>
              </a:tr>
            </a:tbl>
          </a:graphicData>
        </a:graphic>
      </p:graphicFrame>
    </p:spTree>
    <p:extLst>
      <p:ext uri="{BB962C8B-B14F-4D97-AF65-F5344CB8AC3E}">
        <p14:creationId xmlns:p14="http://schemas.microsoft.com/office/powerpoint/2010/main" val="385220852"/>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CCC344D-92FC-3463-FFAB-A9165EB6E1A1}"/>
              </a:ext>
            </a:extLst>
          </p:cNvPr>
          <p:cNvSpPr>
            <a:spLocks noGrp="1"/>
          </p:cNvSpPr>
          <p:nvPr>
            <p:ph type="title"/>
          </p:nvPr>
        </p:nvSpPr>
        <p:spPr/>
        <p:txBody>
          <a:bodyPr/>
          <a:lstStyle/>
          <a:p>
            <a:r>
              <a:rPr lang="en-CH" dirty="0"/>
              <a:t>Record Field after a Long Delay</a:t>
            </a:r>
          </a:p>
        </p:txBody>
      </p:sp>
      <p:sp>
        <p:nvSpPr>
          <p:cNvPr id="4" name="Slide Number Placeholder 3">
            <a:extLst>
              <a:ext uri="{FF2B5EF4-FFF2-40B4-BE49-F238E27FC236}">
                <a16:creationId xmlns:a16="http://schemas.microsoft.com/office/drawing/2014/main" id="{7854115B-EFB7-FFD4-0A35-36D05AAE491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37</a:t>
            </a:fld>
            <a:endParaRPr lang="de-DE" dirty="0"/>
          </a:p>
        </p:txBody>
      </p:sp>
      <p:sp>
        <p:nvSpPr>
          <p:cNvPr id="9" name="Inhaltsplatzhalter 1">
            <a:extLst>
              <a:ext uri="{FF2B5EF4-FFF2-40B4-BE49-F238E27FC236}">
                <a16:creationId xmlns:a16="http://schemas.microsoft.com/office/drawing/2014/main" id="{57DEFBD8-593C-CFAE-F079-188EB4654F2E}"/>
              </a:ext>
            </a:extLst>
          </p:cNvPr>
          <p:cNvSpPr txBox="1">
            <a:spLocks/>
          </p:cNvSpPr>
          <p:nvPr/>
        </p:nvSpPr>
        <p:spPr>
          <a:xfrm>
            <a:off x="1043608" y="1053305"/>
            <a:ext cx="7742237"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de-CH" sz="1400" i="1" dirty="0" err="1"/>
              <a:t>October</a:t>
            </a:r>
            <a:r>
              <a:rPr lang="de-CH" sz="1400" i="1" dirty="0"/>
              <a:t> 2019, </a:t>
            </a:r>
            <a:r>
              <a:rPr lang="de-CH" sz="1400" i="1" dirty="0" err="1"/>
              <a:t>the</a:t>
            </a:r>
            <a:r>
              <a:rPr lang="de-CH" sz="1400" i="1" dirty="0"/>
              <a:t> CD1 </a:t>
            </a:r>
            <a:r>
              <a:rPr lang="de-CH" sz="1400" i="1" dirty="0" err="1"/>
              <a:t>magnet</a:t>
            </a:r>
            <a:r>
              <a:rPr lang="de-CH" sz="1400" i="1" dirty="0"/>
              <a:t> was </a:t>
            </a:r>
            <a:r>
              <a:rPr lang="de-CH" sz="1400" i="1" dirty="0" err="1"/>
              <a:t>finalized</a:t>
            </a:r>
            <a:r>
              <a:rPr lang="de-CH" sz="1400" i="1" dirty="0"/>
              <a:t> </a:t>
            </a:r>
            <a:r>
              <a:rPr lang="de-CH" sz="1400" dirty="0"/>
              <a:t>and </a:t>
            </a:r>
            <a:r>
              <a:rPr lang="de-CH" sz="1400" dirty="0" err="1"/>
              <a:t>shipped</a:t>
            </a:r>
            <a:r>
              <a:rPr lang="de-CH" sz="1400" dirty="0"/>
              <a:t> </a:t>
            </a:r>
            <a:r>
              <a:rPr lang="de-CH" sz="1400" dirty="0" err="1"/>
              <a:t>to</a:t>
            </a:r>
            <a:r>
              <a:rPr lang="de-CH" sz="1400" dirty="0"/>
              <a:t> LBNL, Berkeley, US, </a:t>
            </a:r>
            <a:r>
              <a:rPr lang="de-CH" sz="1400" dirty="0" err="1"/>
              <a:t>for</a:t>
            </a:r>
            <a:r>
              <a:rPr lang="de-CH" sz="1400" dirty="0"/>
              <a:t> </a:t>
            </a:r>
            <a:r>
              <a:rPr lang="de-CH" sz="1400" dirty="0" err="1"/>
              <a:t>testing</a:t>
            </a:r>
            <a:r>
              <a:rPr lang="de-CH" sz="1400" dirty="0"/>
              <a:t>.</a:t>
            </a:r>
          </a:p>
          <a:p>
            <a:pPr marL="0" indent="0">
              <a:buFont typeface="Arial" panose="020B0604020202020204" pitchFamily="34" charset="0"/>
              <a:buNone/>
            </a:pPr>
            <a:endParaRPr lang="de-CH" sz="500" dirty="0"/>
          </a:p>
          <a:p>
            <a:pPr marL="0" indent="0">
              <a:buFont typeface="Arial" panose="020B0604020202020204" pitchFamily="34" charset="0"/>
              <a:buNone/>
            </a:pPr>
            <a:r>
              <a:rPr lang="de-CH" sz="1400" dirty="0"/>
              <a:t>An Odyssey </a:t>
            </a:r>
            <a:r>
              <a:rPr lang="de-CH" sz="1400" dirty="0" err="1"/>
              <a:t>began</a:t>
            </a:r>
            <a:r>
              <a:rPr lang="de-CH" sz="1400" dirty="0"/>
              <a:t>: </a:t>
            </a:r>
          </a:p>
          <a:p>
            <a:r>
              <a:rPr lang="de-CH" sz="1100" dirty="0"/>
              <a:t>The </a:t>
            </a:r>
            <a:r>
              <a:rPr lang="de-CH" sz="1100" dirty="0" err="1"/>
              <a:t>magnet</a:t>
            </a:r>
            <a:r>
              <a:rPr lang="de-CH" sz="1100" dirty="0"/>
              <a:t> was </a:t>
            </a:r>
            <a:r>
              <a:rPr lang="de-CH" sz="1100" dirty="0" err="1"/>
              <a:t>blocked</a:t>
            </a:r>
            <a:r>
              <a:rPr lang="de-CH" sz="1100" dirty="0"/>
              <a:t> </a:t>
            </a:r>
            <a:r>
              <a:rPr lang="de-CH" sz="1100" dirty="0" err="1"/>
              <a:t>for</a:t>
            </a:r>
            <a:r>
              <a:rPr lang="de-CH" sz="1100" dirty="0"/>
              <a:t> 3 </a:t>
            </a:r>
            <a:r>
              <a:rPr lang="de-CH" sz="1100" dirty="0" err="1"/>
              <a:t>months</a:t>
            </a:r>
            <a:r>
              <a:rPr lang="de-CH" sz="1100" dirty="0"/>
              <a:t> in US </a:t>
            </a:r>
            <a:r>
              <a:rPr lang="de-CH" sz="1100" dirty="0" err="1"/>
              <a:t>customs</a:t>
            </a:r>
            <a:r>
              <a:rPr lang="de-CH" sz="1100" dirty="0"/>
              <a:t> and </a:t>
            </a:r>
            <a:r>
              <a:rPr lang="de-CH" sz="1100" dirty="0" err="1"/>
              <a:t>the</a:t>
            </a:r>
            <a:r>
              <a:rPr lang="de-CH" sz="1100" dirty="0"/>
              <a:t> </a:t>
            </a:r>
            <a:r>
              <a:rPr lang="de-CH" sz="1100" dirty="0" err="1"/>
              <a:t>transport</a:t>
            </a:r>
            <a:r>
              <a:rPr lang="de-CH" sz="1100" dirty="0"/>
              <a:t> </a:t>
            </a:r>
            <a:r>
              <a:rPr lang="de-CH" sz="1100" dirty="0" err="1"/>
              <a:t>crate</a:t>
            </a:r>
            <a:r>
              <a:rPr lang="de-CH" sz="1100" dirty="0"/>
              <a:t> was </a:t>
            </a:r>
            <a:r>
              <a:rPr lang="de-CH" sz="1100" dirty="0" err="1"/>
              <a:t>heavily</a:t>
            </a:r>
            <a:r>
              <a:rPr lang="de-CH" sz="1100" dirty="0"/>
              <a:t> </a:t>
            </a:r>
            <a:r>
              <a:rPr lang="de-CH" sz="1100" dirty="0" err="1"/>
              <a:t>damaged</a:t>
            </a:r>
            <a:r>
              <a:rPr lang="de-CH" sz="1100" dirty="0"/>
              <a:t> </a:t>
            </a:r>
            <a:r>
              <a:rPr lang="de-CH" sz="1100" dirty="0" err="1"/>
              <a:t>by</a:t>
            </a:r>
            <a:r>
              <a:rPr lang="de-CH" sz="1100" dirty="0"/>
              <a:t> a </a:t>
            </a:r>
            <a:r>
              <a:rPr lang="de-CH" sz="1100" dirty="0" err="1"/>
              <a:t>fork</a:t>
            </a:r>
            <a:r>
              <a:rPr lang="de-CH" sz="1100" dirty="0"/>
              <a:t> </a:t>
            </a:r>
            <a:r>
              <a:rPr lang="de-CH" sz="1100" dirty="0" err="1"/>
              <a:t>lift</a:t>
            </a:r>
            <a:r>
              <a:rPr lang="de-CH" sz="1100" dirty="0"/>
              <a:t>.</a:t>
            </a:r>
          </a:p>
          <a:p>
            <a:r>
              <a:rPr lang="de-CH" sz="1100" dirty="0"/>
              <a:t>COVID </a:t>
            </a:r>
            <a:r>
              <a:rPr lang="de-CH" sz="1100" dirty="0" err="1"/>
              <a:t>delayed</a:t>
            </a:r>
            <a:r>
              <a:rPr lang="de-CH" sz="1100" dirty="0"/>
              <a:t> </a:t>
            </a:r>
            <a:r>
              <a:rPr lang="de-CH" sz="1100" dirty="0" err="1"/>
              <a:t>the</a:t>
            </a:r>
            <a:r>
              <a:rPr lang="de-CH" sz="1100" dirty="0"/>
              <a:t> </a:t>
            </a:r>
            <a:r>
              <a:rPr lang="de-CH" sz="1100" dirty="0" err="1"/>
              <a:t>start</a:t>
            </a:r>
            <a:r>
              <a:rPr lang="de-CH" sz="1100" dirty="0"/>
              <a:t> </a:t>
            </a:r>
            <a:r>
              <a:rPr lang="de-CH" sz="1100" dirty="0" err="1"/>
              <a:t>of</a:t>
            </a:r>
            <a:r>
              <a:rPr lang="de-CH" sz="1100" dirty="0"/>
              <a:t> </a:t>
            </a:r>
            <a:r>
              <a:rPr lang="de-CH" sz="1100" dirty="0" err="1"/>
              <a:t>testing</a:t>
            </a:r>
            <a:r>
              <a:rPr lang="de-CH" sz="1100" dirty="0"/>
              <a:t> </a:t>
            </a:r>
            <a:r>
              <a:rPr lang="de-CH" sz="1100" dirty="0" err="1"/>
              <a:t>by</a:t>
            </a:r>
            <a:r>
              <a:rPr lang="de-CH" sz="1100" dirty="0"/>
              <a:t> 6 </a:t>
            </a:r>
            <a:r>
              <a:rPr lang="de-CH" sz="1100" dirty="0" err="1"/>
              <a:t>months</a:t>
            </a:r>
            <a:r>
              <a:rPr lang="de-CH" sz="1100" dirty="0"/>
              <a:t>.</a:t>
            </a:r>
          </a:p>
          <a:p>
            <a:r>
              <a:rPr lang="de-CH" sz="1100" dirty="0"/>
              <a:t>After </a:t>
            </a:r>
            <a:r>
              <a:rPr lang="de-CH" sz="1100" dirty="0" err="1"/>
              <a:t>several</a:t>
            </a:r>
            <a:r>
              <a:rPr lang="de-CH" sz="1100" dirty="0"/>
              <a:t> </a:t>
            </a:r>
            <a:r>
              <a:rPr lang="de-CH" sz="1100" dirty="0" err="1"/>
              <a:t>ramps</a:t>
            </a:r>
            <a:r>
              <a:rPr lang="de-CH" sz="1100" dirty="0"/>
              <a:t>, </a:t>
            </a:r>
            <a:r>
              <a:rPr lang="de-CH" sz="1100" dirty="0" err="1"/>
              <a:t>the</a:t>
            </a:r>
            <a:r>
              <a:rPr lang="de-CH" sz="1100" dirty="0"/>
              <a:t> LBNL </a:t>
            </a:r>
            <a:r>
              <a:rPr lang="de-CH" sz="1100" dirty="0" err="1"/>
              <a:t>test</a:t>
            </a:r>
            <a:r>
              <a:rPr lang="de-CH" sz="1100" dirty="0"/>
              <a:t> </a:t>
            </a:r>
            <a:r>
              <a:rPr lang="de-CH" sz="1100" dirty="0" err="1"/>
              <a:t>station</a:t>
            </a:r>
            <a:r>
              <a:rPr lang="de-CH" sz="1100" dirty="0"/>
              <a:t> </a:t>
            </a:r>
            <a:r>
              <a:rPr lang="de-CH" sz="1100" dirty="0" err="1"/>
              <a:t>had</a:t>
            </a:r>
            <a:r>
              <a:rPr lang="de-CH" sz="1100" dirty="0"/>
              <a:t> </a:t>
            </a:r>
            <a:r>
              <a:rPr lang="de-CH" sz="1100" dirty="0" err="1"/>
              <a:t>technical</a:t>
            </a:r>
            <a:r>
              <a:rPr lang="de-CH" sz="1100" dirty="0"/>
              <a:t> </a:t>
            </a:r>
            <a:r>
              <a:rPr lang="de-CH" sz="1100" dirty="0" err="1"/>
              <a:t>problems</a:t>
            </a:r>
            <a:r>
              <a:rPr lang="de-CH" sz="1100" dirty="0"/>
              <a:t>. The </a:t>
            </a:r>
            <a:r>
              <a:rPr lang="de-CH" sz="1100" dirty="0" err="1"/>
              <a:t>repair</a:t>
            </a:r>
            <a:r>
              <a:rPr lang="de-CH" sz="1100" dirty="0"/>
              <a:t> </a:t>
            </a:r>
            <a:r>
              <a:rPr lang="de-CH" sz="1100" dirty="0" err="1"/>
              <a:t>grew</a:t>
            </a:r>
            <a:r>
              <a:rPr lang="de-CH" sz="1100" dirty="0"/>
              <a:t> </a:t>
            </a:r>
            <a:r>
              <a:rPr lang="de-CH" sz="1100" dirty="0" err="1"/>
              <a:t>into</a:t>
            </a:r>
            <a:r>
              <a:rPr lang="de-CH" sz="1100" dirty="0"/>
              <a:t> an upgrade </a:t>
            </a:r>
            <a:r>
              <a:rPr lang="de-CH" sz="1100" dirty="0" err="1"/>
              <a:t>project</a:t>
            </a:r>
            <a:r>
              <a:rPr lang="de-CH" sz="1100" dirty="0"/>
              <a:t>.</a:t>
            </a:r>
          </a:p>
          <a:p>
            <a:r>
              <a:rPr lang="de-CH" sz="1100" dirty="0"/>
              <a:t>After </a:t>
            </a:r>
            <a:r>
              <a:rPr lang="de-CH" sz="1100" dirty="0" err="1"/>
              <a:t>the</a:t>
            </a:r>
            <a:r>
              <a:rPr lang="de-CH" sz="1100" dirty="0"/>
              <a:t> </a:t>
            </a:r>
            <a:r>
              <a:rPr lang="de-CH" sz="1100" dirty="0" err="1"/>
              <a:t>return</a:t>
            </a:r>
            <a:r>
              <a:rPr lang="de-CH" sz="1100" dirty="0"/>
              <a:t> </a:t>
            </a:r>
            <a:r>
              <a:rPr lang="de-CH" sz="1100" dirty="0" err="1"/>
              <a:t>of</a:t>
            </a:r>
            <a:r>
              <a:rPr lang="de-CH" sz="1100" dirty="0"/>
              <a:t> </a:t>
            </a:r>
            <a:r>
              <a:rPr lang="de-CH" sz="1100" dirty="0" err="1"/>
              <a:t>the</a:t>
            </a:r>
            <a:r>
              <a:rPr lang="de-CH" sz="1100" dirty="0"/>
              <a:t> </a:t>
            </a:r>
            <a:r>
              <a:rPr lang="de-CH" sz="1100" dirty="0" err="1"/>
              <a:t>test</a:t>
            </a:r>
            <a:r>
              <a:rPr lang="de-CH" sz="1100" dirty="0"/>
              <a:t> </a:t>
            </a:r>
            <a:r>
              <a:rPr lang="de-CH" sz="1100" dirty="0" err="1"/>
              <a:t>station</a:t>
            </a:r>
            <a:r>
              <a:rPr lang="de-CH" sz="1100" dirty="0"/>
              <a:t>, </a:t>
            </a:r>
            <a:r>
              <a:rPr lang="de-CH" sz="1100" dirty="0" err="1"/>
              <a:t>the</a:t>
            </a:r>
            <a:r>
              <a:rPr lang="de-CH" sz="1100" dirty="0"/>
              <a:t> PSI </a:t>
            </a:r>
            <a:r>
              <a:rPr lang="de-CH" sz="1100" dirty="0" err="1"/>
              <a:t>magnet</a:t>
            </a:r>
            <a:r>
              <a:rPr lang="de-CH" sz="1100" dirty="0"/>
              <a:t> lost in </a:t>
            </a:r>
            <a:r>
              <a:rPr lang="de-CH" sz="1100" dirty="0" err="1"/>
              <a:t>priority</a:t>
            </a:r>
            <a:r>
              <a:rPr lang="de-CH" sz="1100" dirty="0"/>
              <a:t> </a:t>
            </a:r>
            <a:r>
              <a:rPr lang="de-CH" sz="1100" dirty="0" err="1"/>
              <a:t>over</a:t>
            </a:r>
            <a:r>
              <a:rPr lang="de-CH" sz="1100" dirty="0"/>
              <a:t> </a:t>
            </a:r>
            <a:r>
              <a:rPr lang="de-CH" sz="1100" dirty="0" err="1"/>
              <a:t>other</a:t>
            </a:r>
            <a:r>
              <a:rPr lang="de-CH" sz="1100" dirty="0"/>
              <a:t> </a:t>
            </a:r>
            <a:r>
              <a:rPr lang="de-CH" sz="1100" dirty="0" err="1"/>
              <a:t>delayed</a:t>
            </a:r>
            <a:r>
              <a:rPr lang="de-CH" sz="1100" dirty="0"/>
              <a:t> LBNL </a:t>
            </a:r>
            <a:r>
              <a:rPr lang="de-CH" sz="1100" dirty="0" err="1"/>
              <a:t>projects</a:t>
            </a:r>
            <a:r>
              <a:rPr lang="de-CH" sz="1100" dirty="0"/>
              <a:t>.</a:t>
            </a:r>
          </a:p>
          <a:p>
            <a:r>
              <a:rPr lang="de-CH" sz="1100" dirty="0"/>
              <a:t>Upon </a:t>
            </a:r>
            <a:r>
              <a:rPr lang="de-CH" sz="1100" dirty="0" err="1"/>
              <a:t>invitation</a:t>
            </a:r>
            <a:r>
              <a:rPr lang="de-CH" sz="1100" dirty="0"/>
              <a:t> </a:t>
            </a:r>
            <a:r>
              <a:rPr lang="de-CH" sz="1100" dirty="0" err="1"/>
              <a:t>by</a:t>
            </a:r>
            <a:r>
              <a:rPr lang="de-CH" sz="1100" dirty="0"/>
              <a:t> CERN, </a:t>
            </a:r>
            <a:r>
              <a:rPr lang="de-CH" sz="1100" dirty="0" err="1"/>
              <a:t>the</a:t>
            </a:r>
            <a:r>
              <a:rPr lang="de-CH" sz="1100" dirty="0"/>
              <a:t> </a:t>
            </a:r>
            <a:r>
              <a:rPr lang="de-CH" sz="1100" dirty="0" err="1"/>
              <a:t>magnet</a:t>
            </a:r>
            <a:r>
              <a:rPr lang="de-CH" sz="1100" dirty="0"/>
              <a:t> was </a:t>
            </a:r>
            <a:r>
              <a:rPr lang="de-CH" sz="1100" dirty="0" err="1"/>
              <a:t>shipped</a:t>
            </a:r>
            <a:r>
              <a:rPr lang="de-CH" sz="1100" dirty="0"/>
              <a:t> </a:t>
            </a:r>
            <a:r>
              <a:rPr lang="de-CH" sz="1100" dirty="0" err="1"/>
              <a:t>there</a:t>
            </a:r>
            <a:r>
              <a:rPr lang="de-CH" sz="1100" dirty="0"/>
              <a:t> and </a:t>
            </a:r>
            <a:r>
              <a:rPr lang="de-CH" sz="1100" dirty="0" err="1"/>
              <a:t>arrived</a:t>
            </a:r>
            <a:r>
              <a:rPr lang="de-CH" sz="1100" dirty="0"/>
              <a:t> in November 2021.</a:t>
            </a:r>
          </a:p>
          <a:p>
            <a:r>
              <a:rPr lang="de-CH" sz="1100" dirty="0"/>
              <a:t>A </a:t>
            </a:r>
            <a:r>
              <a:rPr lang="de-CH" sz="1100" dirty="0" err="1"/>
              <a:t>dangerous</a:t>
            </a:r>
            <a:r>
              <a:rPr lang="de-CH" sz="1100" dirty="0"/>
              <a:t> </a:t>
            </a:r>
            <a:r>
              <a:rPr lang="de-CH" sz="1100" dirty="0" err="1"/>
              <a:t>electrical</a:t>
            </a:r>
            <a:r>
              <a:rPr lang="de-CH" sz="1100" dirty="0"/>
              <a:t> </a:t>
            </a:r>
            <a:r>
              <a:rPr lang="de-CH" sz="1100" dirty="0" err="1"/>
              <a:t>incident</a:t>
            </a:r>
            <a:r>
              <a:rPr lang="de-CH" sz="1100" dirty="0"/>
              <a:t> at CERN </a:t>
            </a:r>
            <a:r>
              <a:rPr lang="de-CH" sz="1100" dirty="0" err="1"/>
              <a:t>interrupted</a:t>
            </a:r>
            <a:r>
              <a:rPr lang="de-CH" sz="1100" dirty="0"/>
              <a:t> all </a:t>
            </a:r>
            <a:r>
              <a:rPr lang="de-CH" sz="1100" dirty="0" err="1"/>
              <a:t>testing</a:t>
            </a:r>
            <a:r>
              <a:rPr lang="de-CH" sz="1100" dirty="0"/>
              <a:t> at CERN </a:t>
            </a:r>
            <a:r>
              <a:rPr lang="de-CH" sz="1100" dirty="0" err="1"/>
              <a:t>for</a:t>
            </a:r>
            <a:r>
              <a:rPr lang="de-CH" sz="1100" dirty="0"/>
              <a:t> </a:t>
            </a:r>
            <a:r>
              <a:rPr lang="de-CH" sz="1100" dirty="0" err="1"/>
              <a:t>several</a:t>
            </a:r>
            <a:r>
              <a:rPr lang="de-CH" sz="1100" dirty="0"/>
              <a:t> </a:t>
            </a:r>
            <a:r>
              <a:rPr lang="de-CH" sz="1100" dirty="0" err="1"/>
              <a:t>months</a:t>
            </a:r>
            <a:r>
              <a:rPr lang="de-CH" sz="1100" dirty="0"/>
              <a:t>.</a:t>
            </a:r>
          </a:p>
          <a:p>
            <a:r>
              <a:rPr lang="de-CH" sz="1100" dirty="0"/>
              <a:t>Upon </a:t>
            </a:r>
            <a:r>
              <a:rPr lang="de-CH" sz="1100" dirty="0" err="1"/>
              <a:t>resumption</a:t>
            </a:r>
            <a:r>
              <a:rPr lang="de-CH" sz="1100" dirty="0"/>
              <a:t> </a:t>
            </a:r>
            <a:r>
              <a:rPr lang="de-CH" sz="1100" dirty="0" err="1"/>
              <a:t>of</a:t>
            </a:r>
            <a:r>
              <a:rPr lang="de-CH" sz="1100" dirty="0"/>
              <a:t> </a:t>
            </a:r>
            <a:r>
              <a:rPr lang="de-CH" sz="1100" dirty="0" err="1"/>
              <a:t>testing</a:t>
            </a:r>
            <a:r>
              <a:rPr lang="de-CH" sz="1100" dirty="0"/>
              <a:t>, </a:t>
            </a:r>
            <a:r>
              <a:rPr lang="de-CH" sz="1100" dirty="0" err="1"/>
              <a:t>HiLumi</a:t>
            </a:r>
            <a:r>
              <a:rPr lang="de-CH" sz="1100" dirty="0"/>
              <a:t> </a:t>
            </a:r>
            <a:r>
              <a:rPr lang="de-CH" sz="1100" dirty="0" err="1"/>
              <a:t>magnets</a:t>
            </a:r>
            <a:r>
              <a:rPr lang="de-CH" sz="1100" dirty="0"/>
              <a:t> </a:t>
            </a:r>
            <a:r>
              <a:rPr lang="de-CH" sz="1100" dirty="0" err="1"/>
              <a:t>received</a:t>
            </a:r>
            <a:r>
              <a:rPr lang="de-CH" sz="1100" dirty="0"/>
              <a:t> </a:t>
            </a:r>
            <a:r>
              <a:rPr lang="de-CH" sz="1100" dirty="0" err="1"/>
              <a:t>priority</a:t>
            </a:r>
            <a:r>
              <a:rPr lang="de-CH" sz="1100" dirty="0"/>
              <a:t>.</a:t>
            </a:r>
          </a:p>
          <a:p>
            <a:pPr marL="0" indent="0">
              <a:buNone/>
            </a:pPr>
            <a:r>
              <a:rPr lang="de-CH" sz="1400" i="1" dirty="0"/>
              <a:t>CD1 was </a:t>
            </a:r>
            <a:r>
              <a:rPr lang="de-CH" sz="1400" i="1" dirty="0" err="1"/>
              <a:t>eventually</a:t>
            </a:r>
            <a:r>
              <a:rPr lang="de-CH" sz="1400" i="1" dirty="0"/>
              <a:t> </a:t>
            </a:r>
            <a:r>
              <a:rPr lang="de-CH" sz="1400" i="1" dirty="0" err="1"/>
              <a:t>tested</a:t>
            </a:r>
            <a:r>
              <a:rPr lang="de-CH" sz="1400" i="1" dirty="0"/>
              <a:t> at CERN in November 2022</a:t>
            </a:r>
            <a:r>
              <a:rPr lang="de-CH" sz="1400" dirty="0"/>
              <a:t>.</a:t>
            </a:r>
          </a:p>
          <a:p>
            <a:pPr marL="0" indent="0">
              <a:buNone/>
            </a:pPr>
            <a:endParaRPr lang="de-CH" sz="500" dirty="0"/>
          </a:p>
          <a:p>
            <a:pPr marL="0" indent="0">
              <a:buNone/>
            </a:pPr>
            <a:r>
              <a:rPr lang="de-CH" sz="1400" dirty="0" err="1"/>
              <a:t>It</a:t>
            </a:r>
            <a:r>
              <a:rPr lang="de-CH" sz="1400" dirty="0"/>
              <a:t> </a:t>
            </a:r>
            <a:r>
              <a:rPr lang="de-CH" sz="1400" dirty="0" err="1"/>
              <a:t>reached</a:t>
            </a:r>
            <a:r>
              <a:rPr lang="de-CH" sz="1400" dirty="0"/>
              <a:t> </a:t>
            </a:r>
            <a:r>
              <a:rPr lang="de-CH" sz="1400" b="1" dirty="0"/>
              <a:t>10.1 T in </a:t>
            </a:r>
            <a:r>
              <a:rPr lang="de-CH" sz="1400" b="1" dirty="0" err="1"/>
              <a:t>the</a:t>
            </a:r>
            <a:r>
              <a:rPr lang="de-CH" sz="1400" b="1" dirty="0"/>
              <a:t> </a:t>
            </a:r>
            <a:r>
              <a:rPr lang="de-CH" sz="1400" b="1" dirty="0" err="1"/>
              <a:t>bore</a:t>
            </a:r>
            <a:r>
              <a:rPr lang="de-CH" sz="1400" dirty="0"/>
              <a:t> at 94% </a:t>
            </a:r>
            <a:r>
              <a:rPr lang="de-CH" sz="1400" dirty="0" err="1"/>
              <a:t>of</a:t>
            </a:r>
            <a:r>
              <a:rPr lang="de-CH" sz="1400" dirty="0"/>
              <a:t> Iss at 1.9 K; 9.9 T and 100% </a:t>
            </a:r>
            <a:r>
              <a:rPr lang="de-CH" sz="1400" dirty="0" err="1"/>
              <a:t>of</a:t>
            </a:r>
            <a:r>
              <a:rPr lang="de-CH" sz="1400" dirty="0"/>
              <a:t> Iss at 4.5 K..</a:t>
            </a:r>
          </a:p>
          <a:p>
            <a:pPr marL="0" indent="0">
              <a:buNone/>
            </a:pPr>
            <a:endParaRPr lang="de-CH" sz="1400" dirty="0"/>
          </a:p>
          <a:p>
            <a:pPr marL="0" indent="0">
              <a:buNone/>
            </a:pPr>
            <a:endParaRPr lang="de-CH" sz="1400" dirty="0"/>
          </a:p>
          <a:p>
            <a:pPr marL="0" indent="0">
              <a:buFont typeface="Arial" panose="020B0604020202020204" pitchFamily="34" charset="0"/>
              <a:buNone/>
            </a:pPr>
            <a:endParaRPr lang="de-CH" dirty="0"/>
          </a:p>
        </p:txBody>
      </p:sp>
      <p:pic>
        <p:nvPicPr>
          <p:cNvPr id="15" name="Picture 14" descr="A picture containing drawing&#10;&#10;Description automatically generated">
            <a:extLst>
              <a:ext uri="{FF2B5EF4-FFF2-40B4-BE49-F238E27FC236}">
                <a16:creationId xmlns:a16="http://schemas.microsoft.com/office/drawing/2014/main" id="{AA46D7A5-DB63-5427-68DD-03C0C397D49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3819" y="90041"/>
            <a:ext cx="980728" cy="980728"/>
          </a:xfrm>
          <a:prstGeom prst="rect">
            <a:avLst/>
          </a:prstGeom>
        </p:spPr>
      </p:pic>
      <p:pic>
        <p:nvPicPr>
          <p:cNvPr id="8" name="Picture 7" descr="Chart, line chart&#10;&#10;Description automatically generated">
            <a:extLst>
              <a:ext uri="{FF2B5EF4-FFF2-40B4-BE49-F238E27FC236}">
                <a16:creationId xmlns:a16="http://schemas.microsoft.com/office/drawing/2014/main" id="{64F4ED2D-CBF7-B324-A2B0-89B9F5D9AC0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9413" y="3501008"/>
            <a:ext cx="4202641" cy="2415572"/>
          </a:xfrm>
          <a:prstGeom prst="rect">
            <a:avLst/>
          </a:prstGeom>
        </p:spPr>
      </p:pic>
      <p:pic>
        <p:nvPicPr>
          <p:cNvPr id="12" name="Picture 11" descr="Chart, scatter chart&#10;&#10;Description automatically generated">
            <a:extLst>
              <a:ext uri="{FF2B5EF4-FFF2-40B4-BE49-F238E27FC236}">
                <a16:creationId xmlns:a16="http://schemas.microsoft.com/office/drawing/2014/main" id="{2980E4F7-80AE-FE12-EB47-1B1113B2EE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4965" y="3504316"/>
            <a:ext cx="4204448" cy="2412264"/>
          </a:xfrm>
          <a:prstGeom prst="rect">
            <a:avLst/>
          </a:prstGeom>
        </p:spPr>
      </p:pic>
      <p:sp>
        <p:nvSpPr>
          <p:cNvPr id="13" name="TextBox 12">
            <a:extLst>
              <a:ext uri="{FF2B5EF4-FFF2-40B4-BE49-F238E27FC236}">
                <a16:creationId xmlns:a16="http://schemas.microsoft.com/office/drawing/2014/main" id="{892FC1F6-8F05-ACA5-F7AA-FAD4E5D8C4D5}"/>
              </a:ext>
            </a:extLst>
          </p:cNvPr>
          <p:cNvSpPr txBox="1"/>
          <p:nvPr/>
        </p:nvSpPr>
        <p:spPr>
          <a:xfrm>
            <a:off x="755576" y="5916580"/>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Courtesy F. Mangiarotti (CERN) and M. Daly (PSI).</a:t>
            </a:r>
          </a:p>
        </p:txBody>
      </p:sp>
      <p:grpSp>
        <p:nvGrpSpPr>
          <p:cNvPr id="18" name="Group 17">
            <a:extLst>
              <a:ext uri="{FF2B5EF4-FFF2-40B4-BE49-F238E27FC236}">
                <a16:creationId xmlns:a16="http://schemas.microsoft.com/office/drawing/2014/main" id="{BDD5D46E-0DFC-9F86-13A6-1CE24B2D0AC1}"/>
              </a:ext>
            </a:extLst>
          </p:cNvPr>
          <p:cNvGrpSpPr/>
          <p:nvPr/>
        </p:nvGrpSpPr>
        <p:grpSpPr>
          <a:xfrm>
            <a:off x="1758748" y="3501008"/>
            <a:ext cx="5611412" cy="2633344"/>
            <a:chOff x="1758748" y="3592078"/>
            <a:chExt cx="5611412" cy="2633344"/>
          </a:xfrm>
        </p:grpSpPr>
        <p:pic>
          <p:nvPicPr>
            <p:cNvPr id="16" name="Picture 15" descr="A picture containing indoor&#10;&#10;Description automatically generated">
              <a:extLst>
                <a:ext uri="{FF2B5EF4-FFF2-40B4-BE49-F238E27FC236}">
                  <a16:creationId xmlns:a16="http://schemas.microsoft.com/office/drawing/2014/main" id="{FC26A8B3-B276-E027-6820-306A3AFB34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58748" y="3592078"/>
              <a:ext cx="1974879" cy="2633344"/>
            </a:xfrm>
            <a:prstGeom prst="rect">
              <a:avLst/>
            </a:prstGeom>
          </p:spPr>
        </p:pic>
        <p:pic>
          <p:nvPicPr>
            <p:cNvPr id="17" name="Picture 16" descr="A group of men posing for a photo in front of computers&#10;&#10;Description automatically generated">
              <a:extLst>
                <a:ext uri="{FF2B5EF4-FFF2-40B4-BE49-F238E27FC236}">
                  <a16:creationId xmlns:a16="http://schemas.microsoft.com/office/drawing/2014/main" id="{54F1A66D-871B-4F38-54F4-B3E2E950C95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893508" y="3600334"/>
              <a:ext cx="3476652" cy="2607295"/>
            </a:xfrm>
            <a:prstGeom prst="rect">
              <a:avLst/>
            </a:prstGeom>
          </p:spPr>
        </p:pic>
      </p:grpSp>
      <p:sp>
        <p:nvSpPr>
          <p:cNvPr id="19" name="TextBox 18">
            <a:extLst>
              <a:ext uri="{FF2B5EF4-FFF2-40B4-BE49-F238E27FC236}">
                <a16:creationId xmlns:a16="http://schemas.microsoft.com/office/drawing/2014/main" id="{1CB0EDF0-E98E-22C6-24ED-FD0E5EDC81C0}"/>
              </a:ext>
            </a:extLst>
          </p:cNvPr>
          <p:cNvSpPr txBox="1"/>
          <p:nvPr/>
        </p:nvSpPr>
        <p:spPr>
          <a:xfrm>
            <a:off x="921296" y="6165304"/>
            <a:ext cx="914400" cy="914400"/>
          </a:xfrm>
          <a:prstGeom prst="rect">
            <a:avLst/>
          </a:prstGeom>
          <a:noFill/>
        </p:spPr>
        <p:txBody>
          <a:bodyPr wrap="none" lIns="0" tIns="0" rIns="0" bIns="0" rtlCol="0">
            <a:noAutofit/>
          </a:bodyPr>
          <a:lstStyle/>
          <a:p>
            <a:pPr>
              <a:lnSpc>
                <a:spcPct val="110000"/>
              </a:lnSpc>
              <a:spcBef>
                <a:spcPts val="0"/>
              </a:spcBef>
            </a:pPr>
            <a:r>
              <a:rPr lang="en-CH" kern="1000" spc="30" dirty="0">
                <a:solidFill>
                  <a:srgbClr val="0070C0"/>
                </a:solidFill>
                <a:latin typeface="+mn-lt"/>
                <a:cs typeface="Franklin Gothic Book"/>
              </a:rPr>
              <a:t>Bottom line:      Stress-management works – </a:t>
            </a:r>
            <a:br>
              <a:rPr lang="en-CH" kern="1000" spc="30" dirty="0">
                <a:solidFill>
                  <a:srgbClr val="0070C0"/>
                </a:solidFill>
                <a:latin typeface="+mn-lt"/>
                <a:cs typeface="Franklin Gothic Book"/>
              </a:rPr>
            </a:br>
            <a:r>
              <a:rPr lang="en-CH" kern="1000" spc="30" dirty="0">
                <a:solidFill>
                  <a:srgbClr val="0070C0"/>
                </a:solidFill>
                <a:latin typeface="+mn-lt"/>
                <a:cs typeface="Franklin Gothic Book"/>
              </a:rPr>
              <a:t>	         no conductor degradation from handling, assembly, powering, cycling.</a:t>
            </a:r>
          </a:p>
        </p:txBody>
      </p:sp>
    </p:spTree>
    <p:extLst>
      <p:ext uri="{BB962C8B-B14F-4D97-AF65-F5344CB8AC3E}">
        <p14:creationId xmlns:p14="http://schemas.microsoft.com/office/powerpoint/2010/main" val="34203206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BF772-6230-7373-603E-CE77CD1CD612}"/>
              </a:ext>
            </a:extLst>
          </p:cNvPr>
          <p:cNvSpPr>
            <a:spLocks noGrp="1"/>
          </p:cNvSpPr>
          <p:nvPr>
            <p:ph type="title"/>
          </p:nvPr>
        </p:nvSpPr>
        <p:spPr/>
        <p:txBody>
          <a:bodyPr/>
          <a:lstStyle/>
          <a:p>
            <a:r>
              <a:rPr lang="en-CH" dirty="0"/>
              <a:t>BOX Data (see below) for Iss Determination</a:t>
            </a:r>
          </a:p>
        </p:txBody>
      </p:sp>
      <p:sp>
        <p:nvSpPr>
          <p:cNvPr id="3" name="Slide Number Placeholder 2">
            <a:extLst>
              <a:ext uri="{FF2B5EF4-FFF2-40B4-BE49-F238E27FC236}">
                <a16:creationId xmlns:a16="http://schemas.microsoft.com/office/drawing/2014/main" id="{E1CE2259-5E22-3308-534A-04B1B453DD5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38</a:t>
            </a:fld>
            <a:endParaRPr lang="de-DE" dirty="0"/>
          </a:p>
        </p:txBody>
      </p:sp>
      <p:pic>
        <p:nvPicPr>
          <p:cNvPr id="6" name="Picture 5">
            <a:extLst>
              <a:ext uri="{FF2B5EF4-FFF2-40B4-BE49-F238E27FC236}">
                <a16:creationId xmlns:a16="http://schemas.microsoft.com/office/drawing/2014/main" id="{AB9DF40F-8797-F610-DF5B-E34A7BABAA2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7584" y="1287934"/>
            <a:ext cx="7848872" cy="4473770"/>
          </a:xfrm>
          <a:prstGeom prst="rect">
            <a:avLst/>
          </a:prstGeom>
        </p:spPr>
      </p:pic>
    </p:spTree>
    <p:extLst>
      <p:ext uri="{BB962C8B-B14F-4D97-AF65-F5344CB8AC3E}">
        <p14:creationId xmlns:p14="http://schemas.microsoft.com/office/powerpoint/2010/main" val="1355528298"/>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Chart, scatter chart&#10;&#10;Description automatically generated">
            <a:extLst>
              <a:ext uri="{FF2B5EF4-FFF2-40B4-BE49-F238E27FC236}">
                <a16:creationId xmlns:a16="http://schemas.microsoft.com/office/drawing/2014/main" id="{FB14CC5B-FB9F-885A-A354-5C0AE981EE76}"/>
              </a:ext>
            </a:extLst>
          </p:cNvPr>
          <p:cNvPicPr>
            <a:picLocks noGrp="1" noChangeAspect="1"/>
          </p:cNvPicPr>
          <p:nvPr>
            <p:ph sz="quarter" idx="13"/>
          </p:nvPr>
        </p:nvPicPr>
        <p:blipFill>
          <a:blip r:embed="rId2"/>
          <a:stretch>
            <a:fillRect/>
          </a:stretch>
        </p:blipFill>
        <p:spPr>
          <a:xfrm>
            <a:off x="1403648" y="1212543"/>
            <a:ext cx="6336704" cy="4432914"/>
          </a:xfrm>
        </p:spPr>
      </p:pic>
      <p:sp>
        <p:nvSpPr>
          <p:cNvPr id="2" name="Title 1">
            <a:extLst>
              <a:ext uri="{FF2B5EF4-FFF2-40B4-BE49-F238E27FC236}">
                <a16:creationId xmlns:a16="http://schemas.microsoft.com/office/drawing/2014/main" id="{E5FBF772-6230-7373-603E-CE77CD1CD612}"/>
              </a:ext>
            </a:extLst>
          </p:cNvPr>
          <p:cNvSpPr>
            <a:spLocks noGrp="1"/>
          </p:cNvSpPr>
          <p:nvPr>
            <p:ph type="title"/>
          </p:nvPr>
        </p:nvSpPr>
        <p:spPr/>
        <p:txBody>
          <a:bodyPr/>
          <a:lstStyle/>
          <a:p>
            <a:r>
              <a:rPr lang="en-CH" dirty="0"/>
              <a:t>CD1 and CCT4/5</a:t>
            </a:r>
          </a:p>
        </p:txBody>
      </p:sp>
      <p:sp>
        <p:nvSpPr>
          <p:cNvPr id="3" name="Slide Number Placeholder 2">
            <a:extLst>
              <a:ext uri="{FF2B5EF4-FFF2-40B4-BE49-F238E27FC236}">
                <a16:creationId xmlns:a16="http://schemas.microsoft.com/office/drawing/2014/main" id="{E1CE2259-5E22-3308-534A-04B1B453DD5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39</a:t>
            </a:fld>
            <a:endParaRPr lang="de-DE" dirty="0"/>
          </a:p>
        </p:txBody>
      </p:sp>
      <p:sp>
        <p:nvSpPr>
          <p:cNvPr id="4" name="TextBox 3">
            <a:extLst>
              <a:ext uri="{FF2B5EF4-FFF2-40B4-BE49-F238E27FC236}">
                <a16:creationId xmlns:a16="http://schemas.microsoft.com/office/drawing/2014/main" id="{B470CE47-F939-4D59-7A59-CBDE74260C04}"/>
              </a:ext>
            </a:extLst>
          </p:cNvPr>
          <p:cNvSpPr txBox="1"/>
          <p:nvPr/>
        </p:nvSpPr>
        <p:spPr>
          <a:xfrm>
            <a:off x="2555776" y="5600700"/>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Courtesy  F. Mangiarotti (CERN), D. Arbelaez (LBNL), M. Daly (PSI).</a:t>
            </a:r>
          </a:p>
        </p:txBody>
      </p:sp>
    </p:spTree>
    <p:extLst>
      <p:ext uri="{BB962C8B-B14F-4D97-AF65-F5344CB8AC3E}">
        <p14:creationId xmlns:p14="http://schemas.microsoft.com/office/powerpoint/2010/main" val="324986955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364473-07BE-ABB4-6694-15580BC307EA}"/>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9557EFE0-B28A-FE23-A649-0AF9A27514B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grpSp>
        <p:nvGrpSpPr>
          <p:cNvPr id="15" name="Group 14">
            <a:extLst>
              <a:ext uri="{FF2B5EF4-FFF2-40B4-BE49-F238E27FC236}">
                <a16:creationId xmlns:a16="http://schemas.microsoft.com/office/drawing/2014/main" id="{873B4AA9-65D1-748C-5940-7C4C6FC467F1}"/>
              </a:ext>
            </a:extLst>
          </p:cNvPr>
          <p:cNvGrpSpPr/>
          <p:nvPr/>
        </p:nvGrpSpPr>
        <p:grpSpPr>
          <a:xfrm>
            <a:off x="1508047" y="2729174"/>
            <a:ext cx="5415666" cy="3292215"/>
            <a:chOff x="1980486" y="2132856"/>
            <a:chExt cx="6858129" cy="4169097"/>
          </a:xfrm>
        </p:grpSpPr>
        <p:pic>
          <p:nvPicPr>
            <p:cNvPr id="5" name="Picture 4">
              <a:extLst>
                <a:ext uri="{FF2B5EF4-FFF2-40B4-BE49-F238E27FC236}">
                  <a16:creationId xmlns:a16="http://schemas.microsoft.com/office/drawing/2014/main" id="{7DEC2F59-0166-A27D-B4CC-A6F8D7A190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80486" y="2132856"/>
              <a:ext cx="6858129" cy="4169097"/>
            </a:xfrm>
            <a:prstGeom prst="rect">
              <a:avLst/>
            </a:prstGeom>
          </p:spPr>
        </p:pic>
        <p:pic>
          <p:nvPicPr>
            <p:cNvPr id="6" name="Picture 5">
              <a:extLst>
                <a:ext uri="{FF2B5EF4-FFF2-40B4-BE49-F238E27FC236}">
                  <a16:creationId xmlns:a16="http://schemas.microsoft.com/office/drawing/2014/main" id="{8810ED22-E8B3-3935-1359-34B918F62D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8108" y="4741298"/>
              <a:ext cx="532369" cy="532369"/>
            </a:xfrm>
            <a:prstGeom prst="rect">
              <a:avLst/>
            </a:prstGeom>
          </p:spPr>
        </p:pic>
        <p:pic>
          <p:nvPicPr>
            <p:cNvPr id="7" name="Picture 6">
              <a:extLst>
                <a:ext uri="{FF2B5EF4-FFF2-40B4-BE49-F238E27FC236}">
                  <a16:creationId xmlns:a16="http://schemas.microsoft.com/office/drawing/2014/main" id="{ED5E7BA4-BD4D-677D-FC49-30B3BE7E0D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16464" y="2714685"/>
              <a:ext cx="1202670" cy="478177"/>
            </a:xfrm>
            <a:prstGeom prst="rect">
              <a:avLst/>
            </a:prstGeom>
          </p:spPr>
        </p:pic>
        <p:grpSp>
          <p:nvGrpSpPr>
            <p:cNvPr id="8" name="Group 7">
              <a:extLst>
                <a:ext uri="{FF2B5EF4-FFF2-40B4-BE49-F238E27FC236}">
                  <a16:creationId xmlns:a16="http://schemas.microsoft.com/office/drawing/2014/main" id="{E07F8562-550E-95D9-A8E7-C42A1C177DA7}"/>
                </a:ext>
              </a:extLst>
            </p:cNvPr>
            <p:cNvGrpSpPr/>
            <p:nvPr/>
          </p:nvGrpSpPr>
          <p:grpSpPr>
            <a:xfrm>
              <a:off x="4562742" y="3179773"/>
              <a:ext cx="1206849" cy="252014"/>
              <a:chOff x="7554130" y="5194321"/>
              <a:chExt cx="1206849" cy="252014"/>
            </a:xfrm>
          </p:grpSpPr>
          <p:pic>
            <p:nvPicPr>
              <p:cNvPr id="9" name="Picture 3" descr="page1image846823312">
                <a:extLst>
                  <a:ext uri="{FF2B5EF4-FFF2-40B4-BE49-F238E27FC236}">
                    <a16:creationId xmlns:a16="http://schemas.microsoft.com/office/drawing/2014/main" id="{19F3BC8B-6A0A-1AC1-DD20-2C9786D5007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54130" y="5194321"/>
                <a:ext cx="589589" cy="25201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0796CCB-9E55-C179-4B66-BE4F53B3EBF8}"/>
                  </a:ext>
                </a:extLst>
              </p:cNvPr>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1" name="Picture 2" descr="page1image846823584">
                <a:extLst>
                  <a:ext uri="{FF2B5EF4-FFF2-40B4-BE49-F238E27FC236}">
                    <a16:creationId xmlns:a16="http://schemas.microsoft.com/office/drawing/2014/main" id="{1B6F9E89-B5E6-B6E8-CADE-395547DB2BB6}"/>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130438" y="5221327"/>
                <a:ext cx="627222" cy="225008"/>
              </a:xfrm>
              <a:prstGeom prst="rect">
                <a:avLst/>
              </a:prstGeom>
              <a:noFill/>
              <a:extLst>
                <a:ext uri="{909E8E84-426E-40DD-AFC4-6F175D3DCCD1}">
                  <a14:hiddenFill xmlns:a14="http://schemas.microsoft.com/office/drawing/2010/main">
                    <a:solidFill>
                      <a:srgbClr val="FFFFFF"/>
                    </a:solidFill>
                  </a14:hiddenFill>
                </a:ext>
              </a:extLst>
            </p:spPr>
          </p:pic>
        </p:grpSp>
        <p:pic>
          <p:nvPicPr>
            <p:cNvPr id="12" name="Picture 11">
              <a:extLst>
                <a:ext uri="{FF2B5EF4-FFF2-40B4-BE49-F238E27FC236}">
                  <a16:creationId xmlns:a16="http://schemas.microsoft.com/office/drawing/2014/main" id="{F7B97982-8E61-C0B7-ED98-66BD4F4728D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801833" y="2717800"/>
              <a:ext cx="1182613" cy="266420"/>
            </a:xfrm>
            <a:prstGeom prst="rect">
              <a:avLst/>
            </a:prstGeom>
          </p:spPr>
        </p:pic>
        <p:pic>
          <p:nvPicPr>
            <p:cNvPr id="13" name="Picture 3" descr="page1image846823312">
              <a:extLst>
                <a:ext uri="{FF2B5EF4-FFF2-40B4-BE49-F238E27FC236}">
                  <a16:creationId xmlns:a16="http://schemas.microsoft.com/office/drawing/2014/main" id="{C5D0F62E-FEE4-026E-BDFD-FEA6F3E135B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24948" y="4391178"/>
              <a:ext cx="572435" cy="2446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2" descr="sciences70">
              <a:extLst>
                <a:ext uri="{FF2B5EF4-FFF2-40B4-BE49-F238E27FC236}">
                  <a16:creationId xmlns:a16="http://schemas.microsoft.com/office/drawing/2014/main" id="{E67D2AF9-E9D3-A975-A797-FBA7DF6977F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835100" y="535675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TextBox 15">
            <a:extLst>
              <a:ext uri="{FF2B5EF4-FFF2-40B4-BE49-F238E27FC236}">
                <a16:creationId xmlns:a16="http://schemas.microsoft.com/office/drawing/2014/main" id="{4A28822D-CCB6-26C4-3410-1943304947CB}"/>
              </a:ext>
            </a:extLst>
          </p:cNvPr>
          <p:cNvSpPr txBox="1"/>
          <p:nvPr/>
        </p:nvSpPr>
        <p:spPr>
          <a:xfrm>
            <a:off x="6372200" y="5649192"/>
            <a:ext cx="914400" cy="914400"/>
          </a:xfrm>
          <a:prstGeom prst="rect">
            <a:avLst/>
          </a:prstGeom>
          <a:noFill/>
        </p:spPr>
        <p:txBody>
          <a:bodyPr wrap="none" lIns="0" tIns="0" rIns="0" bIns="0" rtlCol="0">
            <a:noAutofit/>
          </a:bodyPr>
          <a:lstStyle/>
          <a:p>
            <a:pPr>
              <a:lnSpc>
                <a:spcPct val="110000"/>
              </a:lnSpc>
              <a:spcBef>
                <a:spcPts val="0"/>
              </a:spcBef>
            </a:pPr>
            <a:r>
              <a:rPr lang="en-CH" sz="1400" u="sng" kern="1000" spc="30" dirty="0">
                <a:latin typeface="+mn-lt"/>
                <a:cs typeface="Franklin Gothic Book"/>
              </a:rPr>
              <a:t>http://chart.ch</a:t>
            </a:r>
          </a:p>
        </p:txBody>
      </p:sp>
      <p:sp>
        <p:nvSpPr>
          <p:cNvPr id="2" name="Content Placeholder 1">
            <a:extLst>
              <a:ext uri="{FF2B5EF4-FFF2-40B4-BE49-F238E27FC236}">
                <a16:creationId xmlns:a16="http://schemas.microsoft.com/office/drawing/2014/main" id="{31A1BAC6-15CA-D60F-3F59-A09DD6D5688A}"/>
              </a:ext>
            </a:extLst>
          </p:cNvPr>
          <p:cNvSpPr>
            <a:spLocks noGrp="1"/>
          </p:cNvSpPr>
          <p:nvPr>
            <p:ph sz="quarter" idx="13"/>
          </p:nvPr>
        </p:nvSpPr>
        <p:spPr/>
        <p:txBody>
          <a:bodyPr/>
          <a:lstStyle/>
          <a:p>
            <a:r>
              <a:rPr lang="en-US" sz="1600" dirty="0">
                <a:solidFill>
                  <a:srgbClr val="0070C0"/>
                </a:solidFill>
              </a:rPr>
              <a:t>“CHART</a:t>
            </a:r>
            <a:r>
              <a:rPr lang="en-US" sz="1600" dirty="0"/>
              <a:t>, the Swiss Center for Accelerator Research and Technology, was </a:t>
            </a:r>
            <a:r>
              <a:rPr lang="en-US" sz="1600" dirty="0">
                <a:solidFill>
                  <a:srgbClr val="0070C0"/>
                </a:solidFill>
              </a:rPr>
              <a:t>founded to support the future oriented accelerator project Future Circular Collider </a:t>
            </a:r>
            <a:r>
              <a:rPr lang="en-US" sz="1600" dirty="0"/>
              <a:t>(FCC) at CERN and the </a:t>
            </a:r>
            <a:r>
              <a:rPr lang="en-US" sz="1600" dirty="0">
                <a:solidFill>
                  <a:srgbClr val="0070C0"/>
                </a:solidFill>
              </a:rPr>
              <a:t>development of </a:t>
            </a:r>
            <a:r>
              <a:rPr lang="en-US" sz="1600" b="1" dirty="0">
                <a:solidFill>
                  <a:srgbClr val="0070C0"/>
                </a:solidFill>
              </a:rPr>
              <a:t>advanced accelerator concepts in Switzerland beyond the existing technology</a:t>
            </a:r>
            <a:r>
              <a:rPr lang="en-US" sz="1600" dirty="0">
                <a:solidFill>
                  <a:srgbClr val="0070C0"/>
                </a:solidFill>
              </a:rPr>
              <a:t>. </a:t>
            </a:r>
            <a:r>
              <a:rPr lang="en-US" sz="1600" dirty="0"/>
              <a:t>[…] </a:t>
            </a:r>
            <a:r>
              <a:rPr lang="en-US" sz="1600" dirty="0">
                <a:solidFill>
                  <a:srgbClr val="0070C0"/>
                </a:solidFill>
              </a:rPr>
              <a:t>The high field magnet R&amp;D has strong synergies with PSI projects</a:t>
            </a:r>
            <a:r>
              <a:rPr lang="en-US" sz="1600" dirty="0"/>
              <a:t> […]”</a:t>
            </a:r>
            <a:br>
              <a:rPr lang="en-CH" sz="1600" dirty="0"/>
            </a:br>
            <a:r>
              <a:rPr lang="en-CH" sz="1200" dirty="0"/>
              <a:t>[</a:t>
            </a:r>
            <a:r>
              <a:rPr lang="en-US" sz="1200" dirty="0"/>
              <a:t>Application for support of the Swiss Accelerator Research and Technology Initiative, 2018]</a:t>
            </a:r>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2418783991"/>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979128" y="1385564"/>
            <a:ext cx="2952329" cy="3961918"/>
          </a:xfrm>
        </p:spPr>
        <p:txBody>
          <a:bodyPr/>
          <a:lstStyle/>
          <a:p>
            <a:r>
              <a:rPr lang="en-US" sz="1600" dirty="0"/>
              <a:t>Safely assess CLIQ efficiency</a:t>
            </a:r>
            <a:br>
              <a:rPr lang="en-US" sz="1600" dirty="0"/>
            </a:br>
            <a:r>
              <a:rPr lang="en-US" sz="1600" dirty="0"/>
              <a:t>on short CCT magnet.</a:t>
            </a:r>
          </a:p>
          <a:p>
            <a:r>
              <a:rPr lang="en-US" sz="1600" dirty="0"/>
              <a:t>Numerous voltage and capacitance values</a:t>
            </a:r>
            <a:br>
              <a:rPr lang="en-US" sz="1600" dirty="0"/>
            </a:br>
            <a:r>
              <a:rPr lang="en-US" sz="1600" dirty="0"/>
              <a:t>tested at increasing current values.</a:t>
            </a:r>
          </a:p>
          <a:p>
            <a:endParaRPr lang="en-US" sz="1600" dirty="0"/>
          </a:p>
          <a:p>
            <a:endParaRPr lang="en-US" sz="1600" dirty="0"/>
          </a:p>
          <a:p>
            <a:endParaRPr lang="en-US" sz="1600" dirty="0"/>
          </a:p>
        </p:txBody>
      </p:sp>
      <p:sp>
        <p:nvSpPr>
          <p:cNvPr id="3" name="Title 2"/>
          <p:cNvSpPr>
            <a:spLocks noGrp="1"/>
          </p:cNvSpPr>
          <p:nvPr>
            <p:ph type="title"/>
          </p:nvPr>
        </p:nvSpPr>
        <p:spPr/>
        <p:txBody>
          <a:bodyPr/>
          <a:lstStyle/>
          <a:p>
            <a:r>
              <a:rPr lang="en-US" dirty="0"/>
              <a:t>CD1 CLIQ Tests</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40</a:t>
            </a:fld>
            <a:endParaRPr lang="de-DE" dirty="0"/>
          </a:p>
        </p:txBody>
      </p:sp>
      <p:grpSp>
        <p:nvGrpSpPr>
          <p:cNvPr id="23" name="Group 22"/>
          <p:cNvGrpSpPr/>
          <p:nvPr/>
        </p:nvGrpSpPr>
        <p:grpSpPr>
          <a:xfrm>
            <a:off x="3635896" y="1385564"/>
            <a:ext cx="4975359" cy="3960977"/>
            <a:chOff x="3731411" y="983045"/>
            <a:chExt cx="4975359" cy="3960977"/>
          </a:xfrm>
        </p:grpSpPr>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l="7056" b="5688"/>
            <a:stretch/>
          </p:blipFill>
          <p:spPr>
            <a:xfrm>
              <a:off x="4067944" y="1006082"/>
              <a:ext cx="4638826" cy="3581892"/>
            </a:xfrm>
            <a:prstGeom prst="rect">
              <a:avLst/>
            </a:prstGeom>
          </p:spPr>
        </p:pic>
        <p:sp>
          <p:nvSpPr>
            <p:cNvPr id="7" name="TextBox 6"/>
            <p:cNvSpPr txBox="1"/>
            <p:nvPr/>
          </p:nvSpPr>
          <p:spPr>
            <a:xfrm>
              <a:off x="5287207" y="4548126"/>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0</a:t>
              </a:r>
            </a:p>
          </p:txBody>
        </p:sp>
        <p:sp>
          <p:nvSpPr>
            <p:cNvPr id="9" name="TextBox 8"/>
            <p:cNvSpPr txBox="1"/>
            <p:nvPr/>
          </p:nvSpPr>
          <p:spPr>
            <a:xfrm>
              <a:off x="6056668" y="4548126"/>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0.05</a:t>
              </a:r>
            </a:p>
          </p:txBody>
        </p:sp>
        <p:sp>
          <p:nvSpPr>
            <p:cNvPr id="10" name="TextBox 9"/>
            <p:cNvSpPr txBox="1"/>
            <p:nvPr/>
          </p:nvSpPr>
          <p:spPr>
            <a:xfrm>
              <a:off x="4517746" y="4553050"/>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- 0.05</a:t>
              </a:r>
            </a:p>
          </p:txBody>
        </p:sp>
        <p:sp>
          <p:nvSpPr>
            <p:cNvPr id="11" name="TextBox 10"/>
            <p:cNvSpPr txBox="1"/>
            <p:nvPr/>
          </p:nvSpPr>
          <p:spPr>
            <a:xfrm>
              <a:off x="6804248" y="4553050"/>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- 0.1</a:t>
              </a:r>
            </a:p>
          </p:txBody>
        </p:sp>
        <p:sp>
          <p:nvSpPr>
            <p:cNvPr id="12" name="TextBox 11"/>
            <p:cNvSpPr txBox="1"/>
            <p:nvPr/>
          </p:nvSpPr>
          <p:spPr>
            <a:xfrm>
              <a:off x="7556367" y="4548126"/>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- 0.15</a:t>
              </a:r>
            </a:p>
          </p:txBody>
        </p:sp>
        <p:sp>
          <p:nvSpPr>
            <p:cNvPr id="13" name="TextBox 12"/>
            <p:cNvSpPr txBox="1"/>
            <p:nvPr/>
          </p:nvSpPr>
          <p:spPr>
            <a:xfrm>
              <a:off x="8312892" y="4553050"/>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- 0.2</a:t>
              </a:r>
            </a:p>
          </p:txBody>
        </p:sp>
        <p:sp>
          <p:nvSpPr>
            <p:cNvPr id="14" name="TextBox 13"/>
            <p:cNvSpPr txBox="1"/>
            <p:nvPr/>
          </p:nvSpPr>
          <p:spPr>
            <a:xfrm>
              <a:off x="3922579" y="4392488"/>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0</a:t>
              </a:r>
            </a:p>
          </p:txBody>
        </p:sp>
        <p:sp>
          <p:nvSpPr>
            <p:cNvPr id="15" name="TextBox 14"/>
            <p:cNvSpPr txBox="1"/>
            <p:nvPr/>
          </p:nvSpPr>
          <p:spPr>
            <a:xfrm>
              <a:off x="3922579" y="3723878"/>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2</a:t>
              </a:r>
            </a:p>
          </p:txBody>
        </p:sp>
        <p:sp>
          <p:nvSpPr>
            <p:cNvPr id="16" name="TextBox 15"/>
            <p:cNvSpPr txBox="1"/>
            <p:nvPr/>
          </p:nvSpPr>
          <p:spPr>
            <a:xfrm>
              <a:off x="3922579" y="3025145"/>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4</a:t>
              </a:r>
            </a:p>
          </p:txBody>
        </p:sp>
        <p:sp>
          <p:nvSpPr>
            <p:cNvPr id="17" name="TextBox 16"/>
            <p:cNvSpPr txBox="1"/>
            <p:nvPr/>
          </p:nvSpPr>
          <p:spPr>
            <a:xfrm>
              <a:off x="3932805" y="2332355"/>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6</a:t>
              </a:r>
            </a:p>
          </p:txBody>
        </p:sp>
        <p:sp>
          <p:nvSpPr>
            <p:cNvPr id="18" name="TextBox 17"/>
            <p:cNvSpPr txBox="1"/>
            <p:nvPr/>
          </p:nvSpPr>
          <p:spPr>
            <a:xfrm>
              <a:off x="3936987" y="1663745"/>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8</a:t>
              </a:r>
            </a:p>
          </p:txBody>
        </p:sp>
        <p:sp>
          <p:nvSpPr>
            <p:cNvPr id="19" name="TextBox 18"/>
            <p:cNvSpPr txBox="1"/>
            <p:nvPr/>
          </p:nvSpPr>
          <p:spPr>
            <a:xfrm>
              <a:off x="3936987" y="983045"/>
              <a:ext cx="144016" cy="195486"/>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10</a:t>
              </a:r>
            </a:p>
          </p:txBody>
        </p:sp>
        <p:sp>
          <p:nvSpPr>
            <p:cNvPr id="20" name="TextBox 19"/>
            <p:cNvSpPr txBox="1"/>
            <p:nvPr/>
          </p:nvSpPr>
          <p:spPr>
            <a:xfrm>
              <a:off x="5969520" y="4748536"/>
              <a:ext cx="580459" cy="195486"/>
            </a:xfrm>
            <a:prstGeom prst="rect">
              <a:avLst/>
            </a:prstGeom>
            <a:noFill/>
            <a:ln>
              <a:solidFill>
                <a:schemeClr val="bg2"/>
              </a:solidFill>
            </a:ln>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Time [s]</a:t>
              </a:r>
            </a:p>
          </p:txBody>
        </p:sp>
        <p:sp>
          <p:nvSpPr>
            <p:cNvPr id="21" name="TextBox 20"/>
            <p:cNvSpPr txBox="1"/>
            <p:nvPr/>
          </p:nvSpPr>
          <p:spPr>
            <a:xfrm rot="16200000">
              <a:off x="3409579" y="2749566"/>
              <a:ext cx="839150" cy="195486"/>
            </a:xfrm>
            <a:prstGeom prst="rect">
              <a:avLst/>
            </a:prstGeom>
            <a:noFill/>
            <a:ln>
              <a:solidFill>
                <a:schemeClr val="bg2"/>
              </a:solidFill>
            </a:ln>
          </p:spPr>
          <p:txBody>
            <a:bodyPr wrap="none" lIns="0" tIns="0" rIns="0" bIns="0" rtlCol="0">
              <a:noAutofit/>
            </a:bodyPr>
            <a:lstStyle/>
            <a:p>
              <a:pPr algn="ctr" eaLnBrk="1" hangingPunct="1">
                <a:lnSpc>
                  <a:spcPct val="110000"/>
                </a:lnSpc>
                <a:spcBef>
                  <a:spcPct val="0"/>
                </a:spcBef>
                <a:buClr>
                  <a:srgbClr val="000000"/>
                </a:buClr>
              </a:pPr>
              <a:r>
                <a:rPr lang="en-US" sz="1200" dirty="0">
                  <a:solidFill>
                    <a:srgbClr val="000000"/>
                  </a:solidFill>
                  <a:latin typeface="Calibri"/>
                </a:rPr>
                <a:t>Current [kA]</a:t>
              </a:r>
            </a:p>
          </p:txBody>
        </p:sp>
        <p:sp>
          <p:nvSpPr>
            <p:cNvPr id="22" name="TextBox 21"/>
            <p:cNvSpPr txBox="1"/>
            <p:nvPr/>
          </p:nvSpPr>
          <p:spPr>
            <a:xfrm>
              <a:off x="4589754" y="2637674"/>
              <a:ext cx="1008113" cy="698733"/>
            </a:xfrm>
            <a:prstGeom prst="rect">
              <a:avLst/>
            </a:prstGeom>
            <a:solidFill>
              <a:schemeClr val="bg1"/>
            </a:solidFill>
            <a:ln>
              <a:solidFill>
                <a:schemeClr val="bg2"/>
              </a:solidFill>
            </a:ln>
          </p:spPr>
          <p:txBody>
            <a:bodyPr wrap="none" lIns="0" tIns="0" rIns="0" bIns="0" rtlCol="0">
              <a:noAutofit/>
            </a:bodyPr>
            <a:lstStyle/>
            <a:p>
              <a:pPr marL="36000" eaLnBrk="1" hangingPunct="1">
                <a:lnSpc>
                  <a:spcPct val="110000"/>
                </a:lnSpc>
                <a:spcBef>
                  <a:spcPct val="0"/>
                </a:spcBef>
                <a:buClr>
                  <a:srgbClr val="000000"/>
                </a:buClr>
              </a:pPr>
              <a:r>
                <a:rPr lang="en-US" sz="1400" dirty="0">
                  <a:solidFill>
                    <a:srgbClr val="000000"/>
                  </a:solidFill>
                  <a:latin typeface="Calibri"/>
                </a:rPr>
                <a:t>CLIQ settings</a:t>
              </a:r>
            </a:p>
            <a:p>
              <a:pPr marL="36000" eaLnBrk="1" hangingPunct="1">
                <a:lnSpc>
                  <a:spcPct val="110000"/>
                </a:lnSpc>
                <a:spcBef>
                  <a:spcPct val="0"/>
                </a:spcBef>
                <a:buClr>
                  <a:srgbClr val="000000"/>
                </a:buClr>
              </a:pPr>
              <a:r>
                <a:rPr lang="en-US" sz="1400" dirty="0">
                  <a:solidFill>
                    <a:srgbClr val="000000"/>
                  </a:solidFill>
                  <a:latin typeface="Calibri"/>
                </a:rPr>
                <a:t>200V; 40 mF</a:t>
              </a:r>
            </a:p>
            <a:p>
              <a:pPr marL="36000" eaLnBrk="1" hangingPunct="1">
                <a:lnSpc>
                  <a:spcPct val="110000"/>
                </a:lnSpc>
                <a:spcBef>
                  <a:spcPct val="0"/>
                </a:spcBef>
                <a:buClr>
                  <a:srgbClr val="000000"/>
                </a:buClr>
              </a:pPr>
              <a:r>
                <a:rPr lang="en-US" sz="1400" dirty="0">
                  <a:solidFill>
                    <a:srgbClr val="000000"/>
                  </a:solidFill>
                  <a:latin typeface="Calibri"/>
                </a:rPr>
                <a:t>EE = 200ms</a:t>
              </a:r>
            </a:p>
            <a:p>
              <a:pPr marL="36000" eaLnBrk="1" hangingPunct="1">
                <a:lnSpc>
                  <a:spcPct val="110000"/>
                </a:lnSpc>
                <a:spcBef>
                  <a:spcPct val="0"/>
                </a:spcBef>
                <a:buClr>
                  <a:srgbClr val="000000"/>
                </a:buClr>
              </a:pPr>
              <a:endParaRPr lang="en-US" sz="1400" dirty="0" err="1">
                <a:solidFill>
                  <a:srgbClr val="000000"/>
                </a:solidFill>
                <a:latin typeface="Calibri"/>
              </a:endParaRPr>
            </a:p>
          </p:txBody>
        </p:sp>
      </p:grpSp>
      <p:sp>
        <p:nvSpPr>
          <p:cNvPr id="5" name="TextBox 4">
            <a:extLst>
              <a:ext uri="{FF2B5EF4-FFF2-40B4-BE49-F238E27FC236}">
                <a16:creationId xmlns:a16="http://schemas.microsoft.com/office/drawing/2014/main" id="{A690DDE2-2E8B-2102-0EE2-BA1B9291C2DC}"/>
              </a:ext>
            </a:extLst>
          </p:cNvPr>
          <p:cNvSpPr txBox="1"/>
          <p:nvPr/>
        </p:nvSpPr>
        <p:spPr>
          <a:xfrm>
            <a:off x="7003652" y="5368621"/>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F. Mangiarotti</a:t>
            </a:r>
          </a:p>
        </p:txBody>
      </p:sp>
    </p:spTree>
    <p:extLst>
      <p:ext uri="{BB962C8B-B14F-4D97-AF65-F5344CB8AC3E}">
        <p14:creationId xmlns:p14="http://schemas.microsoft.com/office/powerpoint/2010/main" val="2458526997"/>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959637" y="1411298"/>
            <a:ext cx="4318949" cy="3961918"/>
          </a:xfrm>
        </p:spPr>
        <p:txBody>
          <a:bodyPr/>
          <a:lstStyle/>
          <a:p>
            <a:r>
              <a:rPr lang="en-US" sz="1800" dirty="0"/>
              <a:t>All tests at 4.5 K</a:t>
            </a:r>
          </a:p>
          <a:p>
            <a:r>
              <a:rPr lang="en-US" sz="1800" dirty="0"/>
              <a:t>Circuit: 10 mF capacitor </a:t>
            </a:r>
            <a:br>
              <a:rPr lang="en-US" sz="1800" dirty="0"/>
            </a:br>
            <a:r>
              <a:rPr lang="en-US" sz="1800" dirty="0"/>
              <a:t>charged to: </a:t>
            </a:r>
          </a:p>
          <a:p>
            <a:pPr marL="463540" lvl="1" indent="-285750"/>
            <a:r>
              <a:rPr lang="en-US" sz="1800" dirty="0"/>
              <a:t>27 V (8 kA and above)</a:t>
            </a:r>
          </a:p>
          <a:p>
            <a:pPr marL="463540" lvl="1" indent="-285750"/>
            <a:r>
              <a:rPr lang="en-US" sz="1800" dirty="0"/>
              <a:t>35 V (6 kA)</a:t>
            </a:r>
          </a:p>
          <a:p>
            <a:pPr marL="463540" lvl="1" indent="-285750"/>
            <a:r>
              <a:rPr lang="en-US" sz="1800" dirty="0"/>
              <a:t>45 V (4 kA)</a:t>
            </a:r>
          </a:p>
          <a:p>
            <a:pPr marL="285750" indent="-285750"/>
            <a:r>
              <a:rPr lang="en-US" sz="1800" dirty="0"/>
              <a:t>10.5 Ohm resistance</a:t>
            </a:r>
          </a:p>
          <a:p>
            <a:pPr marL="463540" lvl="1" indent="-285750"/>
            <a:endParaRPr lang="en-US" sz="1800" dirty="0"/>
          </a:p>
          <a:p>
            <a:pPr marL="463540" lvl="1" indent="-285750"/>
            <a:endParaRPr lang="en-US" sz="1800" dirty="0"/>
          </a:p>
          <a:p>
            <a:pPr marL="463540" lvl="1" indent="-285750"/>
            <a:endParaRPr lang="en-US" sz="1800" dirty="0"/>
          </a:p>
          <a:p>
            <a:pPr marL="463540" lvl="1" indent="-285750"/>
            <a:endParaRPr lang="en-US" sz="1800" dirty="0"/>
          </a:p>
          <a:p>
            <a:pPr marL="463540" lvl="1" indent="-285750"/>
            <a:endParaRPr lang="en-US" sz="1800" dirty="0"/>
          </a:p>
          <a:p>
            <a:pPr marL="463540" lvl="1" indent="-285750"/>
            <a:endParaRPr lang="en-US" sz="1800" dirty="0"/>
          </a:p>
          <a:p>
            <a:pPr marL="463540" lvl="1" indent="-285750"/>
            <a:endParaRPr lang="en-US" sz="1800" dirty="0"/>
          </a:p>
          <a:p>
            <a:pPr marL="177790" lvl="1" indent="0">
              <a:buNone/>
            </a:pPr>
            <a:endParaRPr lang="en-US" sz="1800" dirty="0"/>
          </a:p>
          <a:p>
            <a:pPr marL="285750" indent="-285750"/>
            <a:endParaRPr lang="en-US" sz="1800" dirty="0"/>
          </a:p>
          <a:p>
            <a:endParaRPr lang="en-US" sz="1800" dirty="0"/>
          </a:p>
          <a:p>
            <a:endParaRPr lang="en-US" sz="1800" dirty="0"/>
          </a:p>
          <a:p>
            <a:endParaRPr lang="en-US" sz="1800" dirty="0"/>
          </a:p>
          <a:p>
            <a:endParaRPr lang="en-US" sz="1800" dirty="0"/>
          </a:p>
          <a:p>
            <a:endParaRPr lang="en-US" sz="1800" dirty="0"/>
          </a:p>
        </p:txBody>
      </p:sp>
      <p:sp>
        <p:nvSpPr>
          <p:cNvPr id="3" name="Title 2"/>
          <p:cNvSpPr>
            <a:spLocks noGrp="1"/>
          </p:cNvSpPr>
          <p:nvPr>
            <p:ph type="title"/>
          </p:nvPr>
        </p:nvSpPr>
        <p:spPr/>
        <p:txBody>
          <a:bodyPr/>
          <a:lstStyle/>
          <a:p>
            <a:r>
              <a:rPr lang="en-US" dirty="0"/>
              <a:t>CD1 Spot Heater Test</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41</a:t>
            </a:fld>
            <a:endParaRPr lang="de-DE" dirty="0"/>
          </a:p>
        </p:txBody>
      </p:sp>
      <p:pic>
        <p:nvPicPr>
          <p:cNvPr id="6" name="Content Placeholder 4">
            <a:extLst>
              <a:ext uri="{FF2B5EF4-FFF2-40B4-BE49-F238E27FC236}">
                <a16:creationId xmlns:a16="http://schemas.microsoft.com/office/drawing/2014/main" id="{0E4C2BF4-7B5C-6DE5-0DEC-EB7EB85EE5EB}"/>
              </a:ext>
            </a:extLst>
          </p:cNvPr>
          <p:cNvPicPr>
            <a:picLocks noChangeAspect="1"/>
          </p:cNvPicPr>
          <p:nvPr/>
        </p:nvPicPr>
        <p:blipFill>
          <a:blip r:embed="rId2"/>
          <a:stretch>
            <a:fillRect/>
          </a:stretch>
        </p:blipFill>
        <p:spPr>
          <a:xfrm>
            <a:off x="3347864" y="1432329"/>
            <a:ext cx="5596828" cy="4306779"/>
          </a:xfrm>
          <a:prstGeom prst="rect">
            <a:avLst/>
          </a:prstGeom>
        </p:spPr>
      </p:pic>
      <p:pic>
        <p:nvPicPr>
          <p:cNvPr id="7" name="Picture 3" descr="A close up of a map&#10;&#10;Description automatically generated"/>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63200" y="1067092"/>
            <a:ext cx="2313183" cy="1440160"/>
          </a:xfrm>
          <a:prstGeom prst="rect">
            <a:avLst/>
          </a:prstGeom>
          <a:noFill/>
          <a:ln w="12700">
            <a:solidFill>
              <a:schemeClr val="tx1">
                <a:lumMod val="50000"/>
                <a:lumOff val="50000"/>
              </a:schemeClr>
            </a:solidFill>
            <a:miter lim="800000"/>
            <a:headEnd/>
            <a:tailEnd/>
          </a:ln>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6146278" y="939598"/>
            <a:ext cx="1152128" cy="284510"/>
          </a:xfrm>
          <a:prstGeom prst="rect">
            <a:avLst/>
          </a:prstGeom>
          <a:solidFill>
            <a:schemeClr val="bg1"/>
          </a:solidFill>
          <a:ln w="19050">
            <a:solidFill>
              <a:schemeClr val="tx1">
                <a:lumMod val="50000"/>
                <a:lumOff val="50000"/>
              </a:schemeClr>
            </a:solidFill>
          </a:ln>
        </p:spPr>
        <p:txBody>
          <a:bodyPr wrap="none" lIns="0" tIns="0" rIns="0" bIns="0" rtlCol="0">
            <a:noAutofit/>
          </a:bodyPr>
          <a:lstStyle/>
          <a:p>
            <a:pPr algn="ctr" eaLnBrk="1" hangingPunct="1">
              <a:lnSpc>
                <a:spcPct val="110000"/>
              </a:lnSpc>
              <a:spcBef>
                <a:spcPct val="0"/>
              </a:spcBef>
              <a:buClr>
                <a:srgbClr val="000000"/>
              </a:buClr>
            </a:pPr>
            <a:r>
              <a:rPr lang="en-US" sz="1800" dirty="0">
                <a:solidFill>
                  <a:srgbClr val="000000"/>
                </a:solidFill>
                <a:latin typeface="Calibri"/>
              </a:rPr>
              <a:t>Outer Layer</a:t>
            </a:r>
          </a:p>
        </p:txBody>
      </p:sp>
      <p:graphicFrame>
        <p:nvGraphicFramePr>
          <p:cNvPr id="13" name="Table 13">
            <a:extLst>
              <a:ext uri="{FF2B5EF4-FFF2-40B4-BE49-F238E27FC236}">
                <a16:creationId xmlns:a16="http://schemas.microsoft.com/office/drawing/2014/main" id="{5A212A2E-84CF-B97C-F0EB-E61655B7BC13}"/>
              </a:ext>
            </a:extLst>
          </p:cNvPr>
          <p:cNvGraphicFramePr>
            <a:graphicFrameLocks noGrp="1"/>
          </p:cNvGraphicFramePr>
          <p:nvPr>
            <p:extLst>
              <p:ext uri="{D42A27DB-BD31-4B8C-83A1-F6EECF244321}">
                <p14:modId xmlns:p14="http://schemas.microsoft.com/office/powerpoint/2010/main" val="907227916"/>
              </p:ext>
            </p:extLst>
          </p:nvPr>
        </p:nvGraphicFramePr>
        <p:xfrm>
          <a:off x="1273884" y="3717032"/>
          <a:ext cx="1789366" cy="2438400"/>
        </p:xfrm>
        <a:graphic>
          <a:graphicData uri="http://schemas.openxmlformats.org/drawingml/2006/table">
            <a:tbl>
              <a:tblPr firstRow="1" bandRow="1">
                <a:tableStyleId>{5C22544A-7EE6-4342-B048-85BDC9FD1C3A}</a:tableStyleId>
              </a:tblPr>
              <a:tblGrid>
                <a:gridCol w="705188">
                  <a:extLst>
                    <a:ext uri="{9D8B030D-6E8A-4147-A177-3AD203B41FA5}">
                      <a16:colId xmlns:a16="http://schemas.microsoft.com/office/drawing/2014/main" val="79165670"/>
                    </a:ext>
                  </a:extLst>
                </a:gridCol>
                <a:gridCol w="1084178">
                  <a:extLst>
                    <a:ext uri="{9D8B030D-6E8A-4147-A177-3AD203B41FA5}">
                      <a16:colId xmlns:a16="http://schemas.microsoft.com/office/drawing/2014/main" val="2143499254"/>
                    </a:ext>
                  </a:extLst>
                </a:gridCol>
              </a:tblGrid>
              <a:tr h="225000">
                <a:tc>
                  <a:txBody>
                    <a:bodyPr/>
                    <a:lstStyle/>
                    <a:p>
                      <a:r>
                        <a:rPr lang="en-US" sz="1400" dirty="0"/>
                        <a:t>I [kA]</a:t>
                      </a:r>
                    </a:p>
                  </a:txBody>
                  <a:tcPr/>
                </a:tc>
                <a:tc>
                  <a:txBody>
                    <a:bodyPr/>
                    <a:lstStyle/>
                    <a:p>
                      <a:r>
                        <a:rPr lang="en-US" sz="1400" dirty="0"/>
                        <a:t>t</a:t>
                      </a:r>
                      <a:r>
                        <a:rPr lang="en-US" sz="1400" baseline="-25000" dirty="0"/>
                        <a:t>100mV</a:t>
                      </a:r>
                      <a:r>
                        <a:rPr lang="en-US" sz="1400" baseline="0" dirty="0"/>
                        <a:t> [</a:t>
                      </a:r>
                      <a:r>
                        <a:rPr lang="en-US" sz="1400" baseline="0" dirty="0" err="1"/>
                        <a:t>ms</a:t>
                      </a:r>
                      <a:r>
                        <a:rPr lang="en-US" sz="1400" baseline="0" dirty="0"/>
                        <a:t>]</a:t>
                      </a:r>
                      <a:endParaRPr lang="en-US" sz="1400" dirty="0"/>
                    </a:p>
                  </a:txBody>
                  <a:tcPr/>
                </a:tc>
                <a:extLst>
                  <a:ext uri="{0D108BD9-81ED-4DB2-BD59-A6C34878D82A}">
                    <a16:rowId xmlns:a16="http://schemas.microsoft.com/office/drawing/2014/main" val="3881415295"/>
                  </a:ext>
                </a:extLst>
              </a:tr>
              <a:tr h="252000">
                <a:tc>
                  <a:txBody>
                    <a:bodyPr/>
                    <a:lstStyle/>
                    <a:p>
                      <a:pPr algn="ctr"/>
                      <a:r>
                        <a:rPr lang="en-US" sz="1400" baseline="0" dirty="0"/>
                        <a:t>4</a:t>
                      </a:r>
                    </a:p>
                  </a:txBody>
                  <a:tcPr anchor="ctr"/>
                </a:tc>
                <a:tc>
                  <a:txBody>
                    <a:bodyPr/>
                    <a:lstStyle/>
                    <a:p>
                      <a:pPr algn="ctr"/>
                      <a:r>
                        <a:rPr lang="en-US" sz="1400" baseline="0" dirty="0"/>
                        <a:t>310</a:t>
                      </a:r>
                    </a:p>
                  </a:txBody>
                  <a:tcPr anchor="ctr"/>
                </a:tc>
                <a:extLst>
                  <a:ext uri="{0D108BD9-81ED-4DB2-BD59-A6C34878D82A}">
                    <a16:rowId xmlns:a16="http://schemas.microsoft.com/office/drawing/2014/main" val="3765267505"/>
                  </a:ext>
                </a:extLst>
              </a:tr>
              <a:tr h="216000">
                <a:tc>
                  <a:txBody>
                    <a:bodyPr/>
                    <a:lstStyle/>
                    <a:p>
                      <a:pPr algn="ctr"/>
                      <a:r>
                        <a:rPr lang="en-US" sz="1400" baseline="0" dirty="0"/>
                        <a:t>6</a:t>
                      </a:r>
                    </a:p>
                  </a:txBody>
                  <a:tcPr/>
                </a:tc>
                <a:tc>
                  <a:txBody>
                    <a:bodyPr/>
                    <a:lstStyle/>
                    <a:p>
                      <a:pPr algn="ctr"/>
                      <a:r>
                        <a:rPr lang="en-US" sz="1400" baseline="0" dirty="0"/>
                        <a:t>100*</a:t>
                      </a:r>
                    </a:p>
                  </a:txBody>
                  <a:tcPr/>
                </a:tc>
                <a:extLst>
                  <a:ext uri="{0D108BD9-81ED-4DB2-BD59-A6C34878D82A}">
                    <a16:rowId xmlns:a16="http://schemas.microsoft.com/office/drawing/2014/main" val="3966366772"/>
                  </a:ext>
                </a:extLst>
              </a:tr>
              <a:tr h="216000">
                <a:tc>
                  <a:txBody>
                    <a:bodyPr/>
                    <a:lstStyle/>
                    <a:p>
                      <a:pPr algn="ctr"/>
                      <a:r>
                        <a:rPr lang="en-US" sz="1400" baseline="0" dirty="0"/>
                        <a:t>8</a:t>
                      </a:r>
                    </a:p>
                  </a:txBody>
                  <a:tcPr/>
                </a:tc>
                <a:tc>
                  <a:txBody>
                    <a:bodyPr/>
                    <a:lstStyle/>
                    <a:p>
                      <a:pPr algn="ctr"/>
                      <a:r>
                        <a:rPr lang="en-US" sz="1400" baseline="0" dirty="0"/>
                        <a:t>32</a:t>
                      </a:r>
                    </a:p>
                  </a:txBody>
                  <a:tcPr/>
                </a:tc>
                <a:extLst>
                  <a:ext uri="{0D108BD9-81ED-4DB2-BD59-A6C34878D82A}">
                    <a16:rowId xmlns:a16="http://schemas.microsoft.com/office/drawing/2014/main" val="807443227"/>
                  </a:ext>
                </a:extLst>
              </a:tr>
              <a:tr h="216000">
                <a:tc>
                  <a:txBody>
                    <a:bodyPr/>
                    <a:lstStyle/>
                    <a:p>
                      <a:pPr algn="ctr"/>
                      <a:r>
                        <a:rPr lang="en-US" sz="1400" baseline="0" dirty="0"/>
                        <a:t>10</a:t>
                      </a:r>
                    </a:p>
                  </a:txBody>
                  <a:tcPr/>
                </a:tc>
                <a:tc>
                  <a:txBody>
                    <a:bodyPr/>
                    <a:lstStyle/>
                    <a:p>
                      <a:pPr algn="ctr"/>
                      <a:r>
                        <a:rPr lang="en-US" sz="1400" baseline="0" dirty="0"/>
                        <a:t>15</a:t>
                      </a:r>
                    </a:p>
                  </a:txBody>
                  <a:tcPr/>
                </a:tc>
                <a:extLst>
                  <a:ext uri="{0D108BD9-81ED-4DB2-BD59-A6C34878D82A}">
                    <a16:rowId xmlns:a16="http://schemas.microsoft.com/office/drawing/2014/main" val="3657034986"/>
                  </a:ext>
                </a:extLst>
              </a:tr>
              <a:tr h="216000">
                <a:tc>
                  <a:txBody>
                    <a:bodyPr/>
                    <a:lstStyle/>
                    <a:p>
                      <a:pPr algn="ctr"/>
                      <a:r>
                        <a:rPr lang="en-US" sz="1400" baseline="0" dirty="0"/>
                        <a:t>12</a:t>
                      </a:r>
                    </a:p>
                  </a:txBody>
                  <a:tcPr/>
                </a:tc>
                <a:tc>
                  <a:txBody>
                    <a:bodyPr/>
                    <a:lstStyle/>
                    <a:p>
                      <a:pPr algn="ctr"/>
                      <a:r>
                        <a:rPr lang="en-US" sz="1400" baseline="0" dirty="0"/>
                        <a:t>7.0</a:t>
                      </a:r>
                    </a:p>
                  </a:txBody>
                  <a:tcPr/>
                </a:tc>
                <a:extLst>
                  <a:ext uri="{0D108BD9-81ED-4DB2-BD59-A6C34878D82A}">
                    <a16:rowId xmlns:a16="http://schemas.microsoft.com/office/drawing/2014/main" val="337158973"/>
                  </a:ext>
                </a:extLst>
              </a:tr>
              <a:tr h="216000">
                <a:tc>
                  <a:txBody>
                    <a:bodyPr/>
                    <a:lstStyle/>
                    <a:p>
                      <a:pPr algn="ctr"/>
                      <a:r>
                        <a:rPr lang="en-US" sz="1400" baseline="0" dirty="0"/>
                        <a:t>14</a:t>
                      </a:r>
                    </a:p>
                  </a:txBody>
                  <a:tcPr/>
                </a:tc>
                <a:tc>
                  <a:txBody>
                    <a:bodyPr/>
                    <a:lstStyle/>
                    <a:p>
                      <a:pPr algn="ctr"/>
                      <a:r>
                        <a:rPr lang="en-US" sz="1400" baseline="0" dirty="0"/>
                        <a:t>4.1</a:t>
                      </a:r>
                    </a:p>
                  </a:txBody>
                  <a:tcPr/>
                </a:tc>
                <a:extLst>
                  <a:ext uri="{0D108BD9-81ED-4DB2-BD59-A6C34878D82A}">
                    <a16:rowId xmlns:a16="http://schemas.microsoft.com/office/drawing/2014/main" val="406809517"/>
                  </a:ext>
                </a:extLst>
              </a:tr>
              <a:tr h="216000">
                <a:tc>
                  <a:txBody>
                    <a:bodyPr/>
                    <a:lstStyle/>
                    <a:p>
                      <a:pPr algn="ctr"/>
                      <a:r>
                        <a:rPr lang="en-US" sz="1400" baseline="0" dirty="0"/>
                        <a:t>16</a:t>
                      </a:r>
                    </a:p>
                  </a:txBody>
                  <a:tcPr/>
                </a:tc>
                <a:tc>
                  <a:txBody>
                    <a:bodyPr/>
                    <a:lstStyle/>
                    <a:p>
                      <a:pPr algn="ctr"/>
                      <a:r>
                        <a:rPr lang="en-US" sz="1400" baseline="0" dirty="0"/>
                        <a:t>2.3</a:t>
                      </a:r>
                    </a:p>
                  </a:txBody>
                  <a:tcPr/>
                </a:tc>
                <a:extLst>
                  <a:ext uri="{0D108BD9-81ED-4DB2-BD59-A6C34878D82A}">
                    <a16:rowId xmlns:a16="http://schemas.microsoft.com/office/drawing/2014/main" val="1247983986"/>
                  </a:ext>
                </a:extLst>
              </a:tr>
            </a:tbl>
          </a:graphicData>
        </a:graphic>
      </p:graphicFrame>
      <p:sp>
        <p:nvSpPr>
          <p:cNvPr id="5" name="TextBox 4">
            <a:extLst>
              <a:ext uri="{FF2B5EF4-FFF2-40B4-BE49-F238E27FC236}">
                <a16:creationId xmlns:a16="http://schemas.microsoft.com/office/drawing/2014/main" id="{C4B67570-1BBB-A262-7E90-05372D778CB2}"/>
              </a:ext>
            </a:extLst>
          </p:cNvPr>
          <p:cNvSpPr txBox="1"/>
          <p:nvPr/>
        </p:nvSpPr>
        <p:spPr>
          <a:xfrm>
            <a:off x="6669381" y="2108300"/>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B7D4A1"/>
                </a:solidFill>
                <a:latin typeface="+mn-lt"/>
                <a:cs typeface="Franklin Gothic Book"/>
              </a:rPr>
              <a:t>2.2</a:t>
            </a:r>
            <a:r>
              <a:rPr lang="en-CH" sz="1200" kern="1000" spc="30" dirty="0">
                <a:latin typeface="+mn-lt"/>
                <a:cs typeface="Franklin Gothic Book"/>
              </a:rPr>
              <a:t>           </a:t>
            </a:r>
            <a:r>
              <a:rPr lang="en-CH" sz="1200" kern="1000" spc="30" dirty="0">
                <a:solidFill>
                  <a:srgbClr val="BF0100"/>
                </a:solidFill>
                <a:latin typeface="+mn-lt"/>
                <a:cs typeface="Franklin Gothic Book"/>
              </a:rPr>
              <a:t>2.3</a:t>
            </a:r>
          </a:p>
        </p:txBody>
      </p:sp>
      <p:sp>
        <p:nvSpPr>
          <p:cNvPr id="9" name="TextBox 8">
            <a:extLst>
              <a:ext uri="{FF2B5EF4-FFF2-40B4-BE49-F238E27FC236}">
                <a16:creationId xmlns:a16="http://schemas.microsoft.com/office/drawing/2014/main" id="{145FE076-96E7-DC3F-0B38-BB3836F5610B}"/>
              </a:ext>
            </a:extLst>
          </p:cNvPr>
          <p:cNvSpPr txBox="1"/>
          <p:nvPr/>
        </p:nvSpPr>
        <p:spPr>
          <a:xfrm>
            <a:off x="3480543" y="546692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F. Mangiarotti</a:t>
            </a:r>
          </a:p>
        </p:txBody>
      </p:sp>
    </p:spTree>
    <p:extLst>
      <p:ext uri="{BB962C8B-B14F-4D97-AF65-F5344CB8AC3E}">
        <p14:creationId xmlns:p14="http://schemas.microsoft.com/office/powerpoint/2010/main" val="42542746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solidFill>
                  <a:schemeClr val="bg1">
                    <a:lumMod val="75000"/>
                  </a:schemeClr>
                </a:solidFill>
              </a:rPr>
              <a:t>CHART and HFM</a:t>
            </a:r>
          </a:p>
          <a:p>
            <a:r>
              <a:rPr lang="en-CH" dirty="0">
                <a:solidFill>
                  <a:schemeClr val="bg1">
                    <a:lumMod val="75000"/>
                  </a:schemeClr>
                </a:solidFill>
              </a:rPr>
              <a:t>CHART1: Canted Dipole 1 (CD1)</a:t>
            </a:r>
          </a:p>
          <a:p>
            <a:r>
              <a:rPr lang="en-CH" dirty="0"/>
              <a:t>CHART2: </a:t>
            </a:r>
          </a:p>
          <a:p>
            <a:pPr lvl="1"/>
            <a:r>
              <a:rPr lang="en-CH" dirty="0"/>
              <a:t>MagDev Lab</a:t>
            </a:r>
          </a:p>
          <a:p>
            <a:pPr lvl="1"/>
            <a:r>
              <a:rPr lang="en-CH" dirty="0"/>
              <a:t>Technology R&amp;D and Stress-management</a:t>
            </a:r>
          </a:p>
          <a:p>
            <a:pPr lvl="1"/>
            <a:r>
              <a:rPr lang="en-CH" dirty="0">
                <a:solidFill>
                  <a:schemeClr val="bg1">
                    <a:lumMod val="75000"/>
                  </a:schemeClr>
                </a:solidFill>
              </a:rPr>
              <a:t>Technology Solenoid, Pcubed</a:t>
            </a:r>
          </a:p>
          <a:p>
            <a:pPr lvl="1"/>
            <a:r>
              <a:rPr lang="en-CH" dirty="0">
                <a:solidFill>
                  <a:schemeClr val="bg1">
                    <a:lumMod val="75000"/>
                  </a:schemeClr>
                </a:solidFill>
              </a:rPr>
              <a:t>HTS4</a:t>
            </a:r>
          </a:p>
          <a:p>
            <a:pPr lvl="1"/>
            <a:r>
              <a:rPr lang="en-CH" dirty="0">
                <a:solidFill>
                  <a:schemeClr val="bg1">
                    <a:lumMod val="75000"/>
                  </a:schemeClr>
                </a:solidFill>
              </a:rPr>
              <a:t>HTS HFM</a:t>
            </a:r>
          </a:p>
          <a:p>
            <a:r>
              <a:rPr lang="en-CH" dirty="0">
                <a:solidFill>
                  <a:schemeClr val="bg1">
                    <a:lumMod val="75000"/>
                  </a:schemeClr>
                </a:solidFill>
              </a:rPr>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42</a:t>
            </a:fld>
            <a:endParaRPr lang="de-DE" dirty="0"/>
          </a:p>
        </p:txBody>
      </p:sp>
    </p:spTree>
    <p:extLst>
      <p:ext uri="{BB962C8B-B14F-4D97-AF65-F5344CB8AC3E}">
        <p14:creationId xmlns:p14="http://schemas.microsoft.com/office/powerpoint/2010/main" val="3592140246"/>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455997-BC24-CD4F-854E-D1325B0D8CC3}"/>
              </a:ext>
            </a:extLst>
          </p:cNvPr>
          <p:cNvSpPr>
            <a:spLocks noGrp="1"/>
          </p:cNvSpPr>
          <p:nvPr>
            <p:ph sz="quarter" idx="13"/>
          </p:nvPr>
        </p:nvSpPr>
        <p:spPr/>
        <p:txBody>
          <a:bodyPr/>
          <a:lstStyle/>
          <a:p>
            <a:r>
              <a:rPr lang="en-CH" dirty="0"/>
              <a:t>New extension to building WLHA </a:t>
            </a:r>
            <a:br>
              <a:rPr lang="en-CH" dirty="0"/>
            </a:br>
            <a:r>
              <a:rPr lang="en-CH" dirty="0"/>
              <a:t>next to SLS2.0.</a:t>
            </a:r>
          </a:p>
          <a:p>
            <a:r>
              <a:rPr lang="en-CH" dirty="0"/>
              <a:t>Hand-over in August 2020.</a:t>
            </a:r>
          </a:p>
          <a:p>
            <a:r>
              <a:rPr lang="en-CH" dirty="0"/>
              <a:t>Infrastructure (hall and equipment)</a:t>
            </a:r>
            <a:br>
              <a:rPr lang="en-CH" dirty="0"/>
            </a:br>
            <a:r>
              <a:rPr lang="en-CH" dirty="0"/>
              <a:t>was excluded from cost-sharing</a:t>
            </a:r>
            <a:br>
              <a:rPr lang="en-CH" dirty="0"/>
            </a:br>
            <a:r>
              <a:rPr lang="en-CH" dirty="0"/>
              <a:t>with CERN.</a:t>
            </a:r>
          </a:p>
        </p:txBody>
      </p:sp>
      <p:sp>
        <p:nvSpPr>
          <p:cNvPr id="3" name="Title 2">
            <a:extLst>
              <a:ext uri="{FF2B5EF4-FFF2-40B4-BE49-F238E27FC236}">
                <a16:creationId xmlns:a16="http://schemas.microsoft.com/office/drawing/2014/main" id="{0823DD03-5960-9D41-8D1E-30050D3E2B30}"/>
              </a:ext>
            </a:extLst>
          </p:cNvPr>
          <p:cNvSpPr>
            <a:spLocks noGrp="1"/>
          </p:cNvSpPr>
          <p:nvPr>
            <p:ph type="title"/>
          </p:nvPr>
        </p:nvSpPr>
        <p:spPr/>
        <p:txBody>
          <a:bodyPr/>
          <a:lstStyle/>
          <a:p>
            <a:r>
              <a:rPr lang="en-CH" dirty="0"/>
              <a:t>MagDev Laboratory</a:t>
            </a:r>
          </a:p>
        </p:txBody>
      </p:sp>
      <p:sp>
        <p:nvSpPr>
          <p:cNvPr id="4" name="Slide Number Placeholder 3">
            <a:extLst>
              <a:ext uri="{FF2B5EF4-FFF2-40B4-BE49-F238E27FC236}">
                <a16:creationId xmlns:a16="http://schemas.microsoft.com/office/drawing/2014/main" id="{471317BD-0B62-3E4F-BA85-D5C0F396552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43</a:t>
            </a:fld>
            <a:endParaRPr lang="de-DE" dirty="0"/>
          </a:p>
        </p:txBody>
      </p:sp>
      <p:pic>
        <p:nvPicPr>
          <p:cNvPr id="5" name="Picture 4" descr="A picture containing outdoor, road, street, truck&#10;&#10;Description automatically generated">
            <a:extLst>
              <a:ext uri="{FF2B5EF4-FFF2-40B4-BE49-F238E27FC236}">
                <a16:creationId xmlns:a16="http://schemas.microsoft.com/office/drawing/2014/main" id="{031DD08B-C104-4A42-9C62-8F0DF45E9E3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042988" y="3844737"/>
            <a:ext cx="7204360" cy="1872207"/>
          </a:xfrm>
          <a:prstGeom prst="rect">
            <a:avLst/>
          </a:prstGeom>
        </p:spPr>
      </p:pic>
      <p:pic>
        <p:nvPicPr>
          <p:cNvPr id="7" name="Picture 6" descr="A high angle view of a factory&#10;&#10;Description automatically generated with low confidence">
            <a:extLst>
              <a:ext uri="{FF2B5EF4-FFF2-40B4-BE49-F238E27FC236}">
                <a16:creationId xmlns:a16="http://schemas.microsoft.com/office/drawing/2014/main" id="{C1BC03CE-7574-2A40-9075-EB3DCCD5EF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67977" y="1351010"/>
            <a:ext cx="3479371" cy="2312876"/>
          </a:xfrm>
          <a:prstGeom prst="rect">
            <a:avLst/>
          </a:prstGeom>
        </p:spPr>
      </p:pic>
      <p:sp>
        <p:nvSpPr>
          <p:cNvPr id="8" name="Freeform 7">
            <a:extLst>
              <a:ext uri="{FF2B5EF4-FFF2-40B4-BE49-F238E27FC236}">
                <a16:creationId xmlns:a16="http://schemas.microsoft.com/office/drawing/2014/main" id="{211F1A8F-B18F-734B-974A-DB1302136883}"/>
              </a:ext>
            </a:extLst>
          </p:cNvPr>
          <p:cNvSpPr/>
          <p:nvPr/>
        </p:nvSpPr>
        <p:spPr bwMode="auto">
          <a:xfrm>
            <a:off x="5499604" y="1383846"/>
            <a:ext cx="1834624" cy="902752"/>
          </a:xfrm>
          <a:custGeom>
            <a:avLst/>
            <a:gdLst>
              <a:gd name="connsiteX0" fmla="*/ 331980 w 1846273"/>
              <a:gd name="connsiteY0" fmla="*/ 885279 h 885279"/>
              <a:gd name="connsiteX1" fmla="*/ 1671547 w 1846273"/>
              <a:gd name="connsiteY1" fmla="*/ 803740 h 885279"/>
              <a:gd name="connsiteX2" fmla="*/ 1846273 w 1846273"/>
              <a:gd name="connsiteY2" fmla="*/ 0 h 885279"/>
              <a:gd name="connsiteX3" fmla="*/ 0 w 1846273"/>
              <a:gd name="connsiteY3" fmla="*/ 46594 h 885279"/>
              <a:gd name="connsiteX4" fmla="*/ 331980 w 1846273"/>
              <a:gd name="connsiteY4" fmla="*/ 885279 h 885279"/>
              <a:gd name="connsiteX0" fmla="*/ 331980 w 1846273"/>
              <a:gd name="connsiteY0" fmla="*/ 885279 h 885279"/>
              <a:gd name="connsiteX1" fmla="*/ 1683195 w 1846273"/>
              <a:gd name="connsiteY1" fmla="*/ 850333 h 885279"/>
              <a:gd name="connsiteX2" fmla="*/ 1846273 w 1846273"/>
              <a:gd name="connsiteY2" fmla="*/ 0 h 885279"/>
              <a:gd name="connsiteX3" fmla="*/ 0 w 1846273"/>
              <a:gd name="connsiteY3" fmla="*/ 46594 h 885279"/>
              <a:gd name="connsiteX4" fmla="*/ 331980 w 1846273"/>
              <a:gd name="connsiteY4" fmla="*/ 885279 h 885279"/>
              <a:gd name="connsiteX0" fmla="*/ 331980 w 1846273"/>
              <a:gd name="connsiteY0" fmla="*/ 885279 h 885279"/>
              <a:gd name="connsiteX1" fmla="*/ 1683195 w 1846273"/>
              <a:gd name="connsiteY1" fmla="*/ 850333 h 885279"/>
              <a:gd name="connsiteX2" fmla="*/ 1846273 w 1846273"/>
              <a:gd name="connsiteY2" fmla="*/ 0 h 885279"/>
              <a:gd name="connsiteX3" fmla="*/ 0 w 1846273"/>
              <a:gd name="connsiteY3" fmla="*/ 17473 h 885279"/>
              <a:gd name="connsiteX4" fmla="*/ 331980 w 1846273"/>
              <a:gd name="connsiteY4" fmla="*/ 885279 h 885279"/>
              <a:gd name="connsiteX0" fmla="*/ 297035 w 1846273"/>
              <a:gd name="connsiteY0" fmla="*/ 896927 h 896927"/>
              <a:gd name="connsiteX1" fmla="*/ 1683195 w 1846273"/>
              <a:gd name="connsiteY1" fmla="*/ 850333 h 896927"/>
              <a:gd name="connsiteX2" fmla="*/ 1846273 w 1846273"/>
              <a:gd name="connsiteY2" fmla="*/ 0 h 896927"/>
              <a:gd name="connsiteX3" fmla="*/ 0 w 1846273"/>
              <a:gd name="connsiteY3" fmla="*/ 17473 h 896927"/>
              <a:gd name="connsiteX4" fmla="*/ 297035 w 1846273"/>
              <a:gd name="connsiteY4" fmla="*/ 896927 h 896927"/>
              <a:gd name="connsiteX0" fmla="*/ 285386 w 1834624"/>
              <a:gd name="connsiteY0" fmla="*/ 902751 h 902751"/>
              <a:gd name="connsiteX1" fmla="*/ 1671546 w 1834624"/>
              <a:gd name="connsiteY1" fmla="*/ 856157 h 902751"/>
              <a:gd name="connsiteX2" fmla="*/ 1834624 w 1834624"/>
              <a:gd name="connsiteY2" fmla="*/ 5824 h 902751"/>
              <a:gd name="connsiteX3" fmla="*/ 0 w 1834624"/>
              <a:gd name="connsiteY3" fmla="*/ 0 h 902751"/>
              <a:gd name="connsiteX4" fmla="*/ 285386 w 1834624"/>
              <a:gd name="connsiteY4" fmla="*/ 902751 h 902751"/>
              <a:gd name="connsiteX0" fmla="*/ 285386 w 1834624"/>
              <a:gd name="connsiteY0" fmla="*/ 902752 h 902752"/>
              <a:gd name="connsiteX1" fmla="*/ 1671546 w 1834624"/>
              <a:gd name="connsiteY1" fmla="*/ 856158 h 902752"/>
              <a:gd name="connsiteX2" fmla="*/ 1834624 w 1834624"/>
              <a:gd name="connsiteY2" fmla="*/ 0 h 902752"/>
              <a:gd name="connsiteX3" fmla="*/ 0 w 1834624"/>
              <a:gd name="connsiteY3" fmla="*/ 1 h 902752"/>
              <a:gd name="connsiteX4" fmla="*/ 285386 w 1834624"/>
              <a:gd name="connsiteY4" fmla="*/ 902752 h 902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4624" h="902752">
                <a:moveTo>
                  <a:pt x="285386" y="902752"/>
                </a:moveTo>
                <a:lnTo>
                  <a:pt x="1671546" y="856158"/>
                </a:lnTo>
                <a:lnTo>
                  <a:pt x="1834624" y="0"/>
                </a:lnTo>
                <a:lnTo>
                  <a:pt x="0" y="1"/>
                </a:lnTo>
                <a:lnTo>
                  <a:pt x="285386" y="902752"/>
                </a:lnTo>
                <a:close/>
              </a:path>
            </a:pathLst>
          </a:custGeom>
          <a:solidFill>
            <a:srgbClr val="FDCA00">
              <a:alpha val="29804"/>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30116598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indoor, toy, cluttered, worktable&#10;&#10;Description automatically generated">
            <a:extLst>
              <a:ext uri="{FF2B5EF4-FFF2-40B4-BE49-F238E27FC236}">
                <a16:creationId xmlns:a16="http://schemas.microsoft.com/office/drawing/2014/main" id="{EAA23B22-01F3-760C-3BBA-E6F0EDE5E3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47664" y="980728"/>
            <a:ext cx="6564328" cy="5248374"/>
          </a:xfrm>
          <a:prstGeom prst="rect">
            <a:avLst/>
          </a:prstGeom>
        </p:spPr>
      </p:pic>
      <p:sp>
        <p:nvSpPr>
          <p:cNvPr id="3" name="Title 2">
            <a:extLst>
              <a:ext uri="{FF2B5EF4-FFF2-40B4-BE49-F238E27FC236}">
                <a16:creationId xmlns:a16="http://schemas.microsoft.com/office/drawing/2014/main" id="{6F2FDE81-7216-6644-9454-ED3795C8DB71}"/>
              </a:ext>
            </a:extLst>
          </p:cNvPr>
          <p:cNvSpPr>
            <a:spLocks noGrp="1"/>
          </p:cNvSpPr>
          <p:nvPr>
            <p:ph type="title"/>
          </p:nvPr>
        </p:nvSpPr>
        <p:spPr/>
        <p:txBody>
          <a:bodyPr/>
          <a:lstStyle/>
          <a:p>
            <a:r>
              <a:rPr lang="en-CH" dirty="0"/>
              <a:t>MagDev Laboratory Layout</a:t>
            </a:r>
          </a:p>
        </p:txBody>
      </p:sp>
      <p:sp>
        <p:nvSpPr>
          <p:cNvPr id="4" name="Slide Number Placeholder 3">
            <a:extLst>
              <a:ext uri="{FF2B5EF4-FFF2-40B4-BE49-F238E27FC236}">
                <a16:creationId xmlns:a16="http://schemas.microsoft.com/office/drawing/2014/main" id="{9C6DCAB2-1773-1A4B-A155-53D9D9C80C5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44</a:t>
            </a:fld>
            <a:endParaRPr lang="de-DE" dirty="0"/>
          </a:p>
        </p:txBody>
      </p:sp>
      <p:sp>
        <p:nvSpPr>
          <p:cNvPr id="7" name="TextBox 6">
            <a:extLst>
              <a:ext uri="{FF2B5EF4-FFF2-40B4-BE49-F238E27FC236}">
                <a16:creationId xmlns:a16="http://schemas.microsoft.com/office/drawing/2014/main" id="{31DC9BEA-501C-664D-B3FD-9C1649B0B1F8}"/>
              </a:ext>
            </a:extLst>
          </p:cNvPr>
          <p:cNvSpPr txBox="1"/>
          <p:nvPr/>
        </p:nvSpPr>
        <p:spPr>
          <a:xfrm>
            <a:off x="2822064" y="1705087"/>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HTS winding </a:t>
            </a:r>
          </a:p>
        </p:txBody>
      </p:sp>
      <p:sp>
        <p:nvSpPr>
          <p:cNvPr id="8" name="TextBox 7">
            <a:extLst>
              <a:ext uri="{FF2B5EF4-FFF2-40B4-BE49-F238E27FC236}">
                <a16:creationId xmlns:a16="http://schemas.microsoft.com/office/drawing/2014/main" id="{921FEC9A-43C0-D74C-AFC1-480AF86BEC01}"/>
              </a:ext>
            </a:extLst>
          </p:cNvPr>
          <p:cNvSpPr txBox="1"/>
          <p:nvPr/>
        </p:nvSpPr>
        <p:spPr>
          <a:xfrm>
            <a:off x="2843808" y="4541133"/>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LTS winding </a:t>
            </a:r>
          </a:p>
        </p:txBody>
      </p:sp>
      <p:sp>
        <p:nvSpPr>
          <p:cNvPr id="9" name="TextBox 8">
            <a:extLst>
              <a:ext uri="{FF2B5EF4-FFF2-40B4-BE49-F238E27FC236}">
                <a16:creationId xmlns:a16="http://schemas.microsoft.com/office/drawing/2014/main" id="{9D768CD4-581A-C947-B5D5-EA057FDEF6D9}"/>
              </a:ext>
            </a:extLst>
          </p:cNvPr>
          <p:cNvSpPr txBox="1"/>
          <p:nvPr/>
        </p:nvSpPr>
        <p:spPr>
          <a:xfrm>
            <a:off x="3779912" y="1948845"/>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Re-reeler </a:t>
            </a:r>
          </a:p>
        </p:txBody>
      </p:sp>
      <p:sp>
        <p:nvSpPr>
          <p:cNvPr id="10" name="TextBox 9">
            <a:extLst>
              <a:ext uri="{FF2B5EF4-FFF2-40B4-BE49-F238E27FC236}">
                <a16:creationId xmlns:a16="http://schemas.microsoft.com/office/drawing/2014/main" id="{B1A7826C-25C3-0740-8C00-4433A5153097}"/>
              </a:ext>
            </a:extLst>
          </p:cNvPr>
          <p:cNvSpPr txBox="1"/>
          <p:nvPr/>
        </p:nvSpPr>
        <p:spPr>
          <a:xfrm>
            <a:off x="2843808" y="1077127"/>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3D Scanning</a:t>
            </a:r>
          </a:p>
        </p:txBody>
      </p:sp>
      <p:sp>
        <p:nvSpPr>
          <p:cNvPr id="11" name="TextBox 10">
            <a:extLst>
              <a:ext uri="{FF2B5EF4-FFF2-40B4-BE49-F238E27FC236}">
                <a16:creationId xmlns:a16="http://schemas.microsoft.com/office/drawing/2014/main" id="{BE56A0A7-D8A0-F24B-96A3-230022DEE7BC}"/>
              </a:ext>
            </a:extLst>
          </p:cNvPr>
          <p:cNvSpPr txBox="1"/>
          <p:nvPr/>
        </p:nvSpPr>
        <p:spPr>
          <a:xfrm>
            <a:off x="4860032" y="1497745"/>
            <a:ext cx="1213992"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Heat treatment</a:t>
            </a:r>
          </a:p>
        </p:txBody>
      </p:sp>
      <p:sp>
        <p:nvSpPr>
          <p:cNvPr id="12" name="TextBox 11">
            <a:extLst>
              <a:ext uri="{FF2B5EF4-FFF2-40B4-BE49-F238E27FC236}">
                <a16:creationId xmlns:a16="http://schemas.microsoft.com/office/drawing/2014/main" id="{50D49378-A9B9-D14B-8E7A-B3CF98269266}"/>
              </a:ext>
            </a:extLst>
          </p:cNvPr>
          <p:cNvSpPr txBox="1"/>
          <p:nvPr/>
        </p:nvSpPr>
        <p:spPr>
          <a:xfrm>
            <a:off x="6317470" y="1960930"/>
            <a:ext cx="1080120"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Impregnation</a:t>
            </a:r>
          </a:p>
        </p:txBody>
      </p:sp>
      <p:sp>
        <p:nvSpPr>
          <p:cNvPr id="13" name="TextBox 12">
            <a:extLst>
              <a:ext uri="{FF2B5EF4-FFF2-40B4-BE49-F238E27FC236}">
                <a16:creationId xmlns:a16="http://schemas.microsoft.com/office/drawing/2014/main" id="{20DFA460-C402-D045-9542-3F66EF1A0768}"/>
              </a:ext>
            </a:extLst>
          </p:cNvPr>
          <p:cNvSpPr txBox="1"/>
          <p:nvPr/>
        </p:nvSpPr>
        <p:spPr>
          <a:xfrm>
            <a:off x="5796136" y="4901173"/>
            <a:ext cx="1512168"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Loading / Assembly</a:t>
            </a:r>
          </a:p>
        </p:txBody>
      </p:sp>
      <p:sp>
        <p:nvSpPr>
          <p:cNvPr id="14" name="TextBox 13">
            <a:extLst>
              <a:ext uri="{FF2B5EF4-FFF2-40B4-BE49-F238E27FC236}">
                <a16:creationId xmlns:a16="http://schemas.microsoft.com/office/drawing/2014/main" id="{611C66C2-55F4-1248-820D-E9340181B6D3}"/>
              </a:ext>
            </a:extLst>
          </p:cNvPr>
          <p:cNvSpPr txBox="1"/>
          <p:nvPr/>
        </p:nvSpPr>
        <p:spPr>
          <a:xfrm>
            <a:off x="6981492" y="3496903"/>
            <a:ext cx="65362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Storage</a:t>
            </a:r>
          </a:p>
        </p:txBody>
      </p:sp>
      <p:sp>
        <p:nvSpPr>
          <p:cNvPr id="15" name="TextBox 14">
            <a:extLst>
              <a:ext uri="{FF2B5EF4-FFF2-40B4-BE49-F238E27FC236}">
                <a16:creationId xmlns:a16="http://schemas.microsoft.com/office/drawing/2014/main" id="{2DBF7B7A-ADBC-E645-9DB0-6794136A278D}"/>
              </a:ext>
            </a:extLst>
          </p:cNvPr>
          <p:cNvSpPr txBox="1"/>
          <p:nvPr/>
        </p:nvSpPr>
        <p:spPr>
          <a:xfrm>
            <a:off x="6555908" y="4137176"/>
            <a:ext cx="1302375"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400" kern="1000" spc="30" dirty="0">
                <a:latin typeface="+mn-lt"/>
                <a:cs typeface="Franklin Gothic Book"/>
              </a:rPr>
              <a:t>Instrumentation</a:t>
            </a:r>
          </a:p>
        </p:txBody>
      </p:sp>
      <p:sp>
        <p:nvSpPr>
          <p:cNvPr id="18" name="TextBox 17">
            <a:extLst>
              <a:ext uri="{FF2B5EF4-FFF2-40B4-BE49-F238E27FC236}">
                <a16:creationId xmlns:a16="http://schemas.microsoft.com/office/drawing/2014/main" id="{39493300-F86C-A0AE-74FE-5D430C4AFE82}"/>
              </a:ext>
            </a:extLst>
          </p:cNvPr>
          <p:cNvSpPr txBox="1"/>
          <p:nvPr/>
        </p:nvSpPr>
        <p:spPr>
          <a:xfrm>
            <a:off x="1763688" y="640973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Autoclave 10 bar, 250ºC to arrive April 2022. For the time being no loading press.</a:t>
            </a:r>
          </a:p>
        </p:txBody>
      </p:sp>
    </p:spTree>
    <p:extLst>
      <p:ext uri="{BB962C8B-B14F-4D97-AF65-F5344CB8AC3E}">
        <p14:creationId xmlns:p14="http://schemas.microsoft.com/office/powerpoint/2010/main" val="2761498629"/>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CED64C-8C3A-2449-9886-B0EDF74A4C07}"/>
              </a:ext>
            </a:extLst>
          </p:cNvPr>
          <p:cNvSpPr>
            <a:spLocks noGrp="1"/>
          </p:cNvSpPr>
          <p:nvPr>
            <p:ph type="title"/>
          </p:nvPr>
        </p:nvSpPr>
        <p:spPr/>
        <p:txBody>
          <a:bodyPr/>
          <a:lstStyle/>
          <a:p>
            <a:r>
              <a:rPr lang="en-CH" sz="2400" dirty="0"/>
              <a:t>MagDev and HTS4 Team</a:t>
            </a:r>
          </a:p>
        </p:txBody>
      </p:sp>
      <p:sp>
        <p:nvSpPr>
          <p:cNvPr id="4" name="Slide Number Placeholder 3">
            <a:extLst>
              <a:ext uri="{FF2B5EF4-FFF2-40B4-BE49-F238E27FC236}">
                <a16:creationId xmlns:a16="http://schemas.microsoft.com/office/drawing/2014/main" id="{60BA2BB6-6D07-6447-BC2E-A8A85D105D0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45</a:t>
            </a:fld>
            <a:endParaRPr lang="de-DE" dirty="0"/>
          </a:p>
        </p:txBody>
      </p:sp>
      <p:sp>
        <p:nvSpPr>
          <p:cNvPr id="10" name="TextBox 9">
            <a:extLst>
              <a:ext uri="{FF2B5EF4-FFF2-40B4-BE49-F238E27FC236}">
                <a16:creationId xmlns:a16="http://schemas.microsoft.com/office/drawing/2014/main" id="{CB0E43CD-11BC-CE41-BF37-FF8F94C37373}"/>
              </a:ext>
            </a:extLst>
          </p:cNvPr>
          <p:cNvSpPr txBox="1"/>
          <p:nvPr/>
        </p:nvSpPr>
        <p:spPr>
          <a:xfrm>
            <a:off x="2267620" y="3134180"/>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chemeClr val="bg1">
                    <a:lumMod val="75000"/>
                  </a:schemeClr>
                </a:solidFill>
                <a:latin typeface="+mn-lt"/>
                <a:cs typeface="Franklin Gothic Book"/>
              </a:rPr>
              <a:t>Christoph Hug</a:t>
            </a:r>
            <a:br>
              <a:rPr lang="en-CH" sz="1200" kern="1000" spc="30" dirty="0">
                <a:solidFill>
                  <a:schemeClr val="bg1">
                    <a:lumMod val="75000"/>
                  </a:schemeClr>
                </a:solidFill>
                <a:latin typeface="+mn-lt"/>
                <a:cs typeface="Franklin Gothic Book"/>
              </a:rPr>
            </a:br>
            <a:r>
              <a:rPr lang="en-CH" sz="1200" i="1" kern="1000" spc="30" dirty="0">
                <a:solidFill>
                  <a:schemeClr val="bg1">
                    <a:lumMod val="75000"/>
                  </a:schemeClr>
                </a:solidFill>
                <a:latin typeface="+mn-lt"/>
                <a:cs typeface="Franklin Gothic Book"/>
              </a:rPr>
              <a:t>Technician LTS</a:t>
            </a:r>
          </a:p>
        </p:txBody>
      </p:sp>
      <p:sp>
        <p:nvSpPr>
          <p:cNvPr id="11" name="TextBox 10">
            <a:extLst>
              <a:ext uri="{FF2B5EF4-FFF2-40B4-BE49-F238E27FC236}">
                <a16:creationId xmlns:a16="http://schemas.microsoft.com/office/drawing/2014/main" id="{72AF7785-A9C2-1D49-8448-694CB0834A83}"/>
              </a:ext>
            </a:extLst>
          </p:cNvPr>
          <p:cNvSpPr txBox="1"/>
          <p:nvPr/>
        </p:nvSpPr>
        <p:spPr>
          <a:xfrm>
            <a:off x="2267620" y="2252465"/>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Michael Daly</a:t>
            </a:r>
            <a:br>
              <a:rPr lang="en-CH" sz="1200" kern="1000" spc="30" dirty="0">
                <a:solidFill>
                  <a:srgbClr val="0070C0"/>
                </a:solidFill>
                <a:latin typeface="+mn-lt"/>
                <a:cs typeface="Franklin Gothic Book"/>
              </a:rPr>
            </a:br>
            <a:r>
              <a:rPr lang="en-CH" sz="1200" i="1" kern="1000" spc="30" dirty="0">
                <a:solidFill>
                  <a:srgbClr val="0070C0"/>
                </a:solidFill>
                <a:latin typeface="+mn-lt"/>
                <a:cs typeface="Franklin Gothic Book"/>
              </a:rPr>
              <a:t>Engineer</a:t>
            </a:r>
            <a:r>
              <a:rPr lang="en-CH" sz="1200" kern="1000" spc="30" dirty="0">
                <a:solidFill>
                  <a:srgbClr val="0070C0"/>
                </a:solidFill>
                <a:latin typeface="+mn-lt"/>
                <a:cs typeface="Franklin Gothic Book"/>
              </a:rPr>
              <a:t> </a:t>
            </a:r>
            <a:r>
              <a:rPr lang="en-CH" sz="1200" i="1" kern="1000" spc="30" dirty="0">
                <a:solidFill>
                  <a:srgbClr val="0070C0"/>
                </a:solidFill>
                <a:latin typeface="+mn-lt"/>
                <a:cs typeface="Franklin Gothic Book"/>
              </a:rPr>
              <a:t>LTS</a:t>
            </a:r>
          </a:p>
        </p:txBody>
      </p:sp>
      <p:sp>
        <p:nvSpPr>
          <p:cNvPr id="12" name="TextBox 11">
            <a:extLst>
              <a:ext uri="{FF2B5EF4-FFF2-40B4-BE49-F238E27FC236}">
                <a16:creationId xmlns:a16="http://schemas.microsoft.com/office/drawing/2014/main" id="{9FC44126-C2C4-A342-BD5C-A78D4E796B8E}"/>
              </a:ext>
            </a:extLst>
          </p:cNvPr>
          <p:cNvSpPr txBox="1"/>
          <p:nvPr/>
        </p:nvSpPr>
        <p:spPr>
          <a:xfrm>
            <a:off x="3470787" y="4941959"/>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André Brem</a:t>
            </a:r>
          </a:p>
          <a:p>
            <a:pPr>
              <a:lnSpc>
                <a:spcPct val="110000"/>
              </a:lnSpc>
              <a:spcBef>
                <a:spcPts val="0"/>
              </a:spcBef>
            </a:pPr>
            <a:r>
              <a:rPr lang="en-CH" sz="1200" i="1" kern="1000" spc="30" dirty="0">
                <a:solidFill>
                  <a:srgbClr val="0070C0"/>
                </a:solidFill>
                <a:latin typeface="+mn-lt"/>
                <a:cs typeface="Franklin Gothic Book"/>
              </a:rPr>
              <a:t>Material Scientist</a:t>
            </a:r>
          </a:p>
        </p:txBody>
      </p:sp>
      <p:pic>
        <p:nvPicPr>
          <p:cNvPr id="14" name="Picture 13" descr="A picture containing person, person, wall, glasses&#10;&#10;Description automatically generated">
            <a:extLst>
              <a:ext uri="{FF2B5EF4-FFF2-40B4-BE49-F238E27FC236}">
                <a16:creationId xmlns:a16="http://schemas.microsoft.com/office/drawing/2014/main" id="{E8D6512E-1722-6847-8D28-946A620B7FB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753379" y="4766657"/>
            <a:ext cx="566011" cy="703912"/>
          </a:xfrm>
          <a:prstGeom prst="rect">
            <a:avLst/>
          </a:prstGeom>
        </p:spPr>
      </p:pic>
      <p:pic>
        <p:nvPicPr>
          <p:cNvPr id="15" name="Picture 14" descr="A person wearing glasses&#10;&#10;Description automatically generated with medium confidence">
            <a:extLst>
              <a:ext uri="{FF2B5EF4-FFF2-40B4-BE49-F238E27FC236}">
                <a16:creationId xmlns:a16="http://schemas.microsoft.com/office/drawing/2014/main" id="{A2D3DEF3-F1F6-C545-A4C8-F0B58E08CF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55045" y="2043754"/>
            <a:ext cx="574170" cy="714562"/>
          </a:xfrm>
          <a:prstGeom prst="rect">
            <a:avLst/>
          </a:prstGeom>
        </p:spPr>
      </p:pic>
      <p:pic>
        <p:nvPicPr>
          <p:cNvPr id="16" name="Picture 15" descr="A picture containing person, wall, person, indoor&#10;&#10;Description automatically generated">
            <a:extLst>
              <a:ext uri="{FF2B5EF4-FFF2-40B4-BE49-F238E27FC236}">
                <a16:creationId xmlns:a16="http://schemas.microsoft.com/office/drawing/2014/main" id="{C1B0958A-5DAF-DE4A-A7C2-33EB9C1707E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rcRect/>
          <a:stretch/>
        </p:blipFill>
        <p:spPr>
          <a:xfrm>
            <a:off x="1547664" y="2907997"/>
            <a:ext cx="574170" cy="701091"/>
          </a:xfrm>
          <a:prstGeom prst="rect">
            <a:avLst/>
          </a:prstGeom>
        </p:spPr>
      </p:pic>
      <p:pic>
        <p:nvPicPr>
          <p:cNvPr id="2" name="Picture 1">
            <a:extLst>
              <a:ext uri="{FF2B5EF4-FFF2-40B4-BE49-F238E27FC236}">
                <a16:creationId xmlns:a16="http://schemas.microsoft.com/office/drawing/2014/main" id="{996D197B-EC2A-5F4A-B431-B86A954A0A5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560656" y="1161488"/>
            <a:ext cx="568559" cy="758079"/>
          </a:xfrm>
          <a:prstGeom prst="rect">
            <a:avLst/>
          </a:prstGeom>
        </p:spPr>
      </p:pic>
      <p:sp>
        <p:nvSpPr>
          <p:cNvPr id="17" name="TextBox 16">
            <a:extLst>
              <a:ext uri="{FF2B5EF4-FFF2-40B4-BE49-F238E27FC236}">
                <a16:creationId xmlns:a16="http://schemas.microsoft.com/office/drawing/2014/main" id="{8B66A565-0B85-DF43-9645-753A27F8D199}"/>
              </a:ext>
            </a:extLst>
          </p:cNvPr>
          <p:cNvSpPr txBox="1"/>
          <p:nvPr/>
        </p:nvSpPr>
        <p:spPr>
          <a:xfrm>
            <a:off x="2286223" y="1370750"/>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Douglas Araujo</a:t>
            </a:r>
          </a:p>
          <a:p>
            <a:pPr>
              <a:lnSpc>
                <a:spcPct val="110000"/>
              </a:lnSpc>
              <a:spcBef>
                <a:spcPts val="0"/>
              </a:spcBef>
            </a:pPr>
            <a:r>
              <a:rPr lang="en-CH" sz="1200" i="1" kern="1000" spc="30" dirty="0">
                <a:solidFill>
                  <a:srgbClr val="0070C0"/>
                </a:solidFill>
                <a:latin typeface="+mn-lt"/>
                <a:cs typeface="Franklin Gothic Book"/>
              </a:rPr>
              <a:t>Engineer LTS </a:t>
            </a:r>
          </a:p>
        </p:txBody>
      </p:sp>
      <p:sp>
        <p:nvSpPr>
          <p:cNvPr id="18" name="TextBox 17">
            <a:extLst>
              <a:ext uri="{FF2B5EF4-FFF2-40B4-BE49-F238E27FC236}">
                <a16:creationId xmlns:a16="http://schemas.microsoft.com/office/drawing/2014/main" id="{79416CD8-E464-A644-8E50-FE39C8C0FA4B}"/>
              </a:ext>
            </a:extLst>
          </p:cNvPr>
          <p:cNvSpPr txBox="1"/>
          <p:nvPr/>
        </p:nvSpPr>
        <p:spPr>
          <a:xfrm>
            <a:off x="9809018" y="764704"/>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8" name="Picture 7" descr="A picture containing posing, staring&#10;&#10;Description automatically generated">
            <a:extLst>
              <a:ext uri="{FF2B5EF4-FFF2-40B4-BE49-F238E27FC236}">
                <a16:creationId xmlns:a16="http://schemas.microsoft.com/office/drawing/2014/main" id="{AF89E0AB-C1C0-ED4B-9B6C-E868535FFB7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010412" y="1124744"/>
            <a:ext cx="568560" cy="730684"/>
          </a:xfrm>
          <a:prstGeom prst="rect">
            <a:avLst/>
          </a:prstGeom>
        </p:spPr>
      </p:pic>
      <p:sp>
        <p:nvSpPr>
          <p:cNvPr id="19" name="TextBox 18">
            <a:extLst>
              <a:ext uri="{FF2B5EF4-FFF2-40B4-BE49-F238E27FC236}">
                <a16:creationId xmlns:a16="http://schemas.microsoft.com/office/drawing/2014/main" id="{FE7F5A48-913D-3248-A2C8-7FAABFA8DFC3}"/>
              </a:ext>
            </a:extLst>
          </p:cNvPr>
          <p:cNvSpPr txBox="1"/>
          <p:nvPr/>
        </p:nvSpPr>
        <p:spPr>
          <a:xfrm>
            <a:off x="4734495" y="1258074"/>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Henrique Rodrigues</a:t>
            </a:r>
          </a:p>
          <a:p>
            <a:pPr>
              <a:lnSpc>
                <a:spcPct val="110000"/>
              </a:lnSpc>
              <a:spcBef>
                <a:spcPts val="0"/>
              </a:spcBef>
            </a:pPr>
            <a:r>
              <a:rPr lang="en-CH" sz="1200" i="1" kern="1000" spc="30" dirty="0">
                <a:solidFill>
                  <a:srgbClr val="0070C0"/>
                </a:solidFill>
                <a:latin typeface="+mn-lt"/>
                <a:cs typeface="Franklin Gothic Book"/>
              </a:rPr>
              <a:t>Technician ReBCO</a:t>
            </a:r>
          </a:p>
        </p:txBody>
      </p:sp>
      <p:pic>
        <p:nvPicPr>
          <p:cNvPr id="6" name="Picture 5" descr="A person smiling for the camera&#10;&#10;Description automatically generated with medium confidence">
            <a:extLst>
              <a:ext uri="{FF2B5EF4-FFF2-40B4-BE49-F238E27FC236}">
                <a16:creationId xmlns:a16="http://schemas.microsoft.com/office/drawing/2014/main" id="{7833D950-60BF-4C43-AA66-5C7ECA4D50CC}"/>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748260" y="5617429"/>
            <a:ext cx="564205" cy="736438"/>
          </a:xfrm>
          <a:prstGeom prst="rect">
            <a:avLst/>
          </a:prstGeom>
        </p:spPr>
      </p:pic>
      <p:sp>
        <p:nvSpPr>
          <p:cNvPr id="30" name="TextBox 29">
            <a:extLst>
              <a:ext uri="{FF2B5EF4-FFF2-40B4-BE49-F238E27FC236}">
                <a16:creationId xmlns:a16="http://schemas.microsoft.com/office/drawing/2014/main" id="{ADCE4711-22E7-C645-B156-D4A27A2DB301}"/>
              </a:ext>
            </a:extLst>
          </p:cNvPr>
          <p:cNvSpPr txBox="1"/>
          <p:nvPr/>
        </p:nvSpPr>
        <p:spPr>
          <a:xfrm>
            <a:off x="3452559" y="5702890"/>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Thomas Michlmayr</a:t>
            </a:r>
          </a:p>
          <a:p>
            <a:pPr>
              <a:lnSpc>
                <a:spcPct val="110000"/>
              </a:lnSpc>
              <a:spcBef>
                <a:spcPts val="0"/>
              </a:spcBef>
            </a:pPr>
            <a:r>
              <a:rPr lang="en-CH" sz="1200" i="1" kern="1000" spc="30" dirty="0">
                <a:solidFill>
                  <a:srgbClr val="0070C0"/>
                </a:solidFill>
                <a:latin typeface="+mn-lt"/>
                <a:cs typeface="Franklin Gothic Book"/>
              </a:rPr>
              <a:t>CAD, Technical Design</a:t>
            </a:r>
            <a:br>
              <a:rPr lang="en-CH" sz="1200" i="1" kern="1000" spc="30" dirty="0">
                <a:solidFill>
                  <a:srgbClr val="0070C0"/>
                </a:solidFill>
                <a:latin typeface="+mn-lt"/>
                <a:cs typeface="Franklin Gothic Book"/>
              </a:rPr>
            </a:br>
            <a:br>
              <a:rPr lang="en-CH" sz="1200" i="1" kern="1000" spc="30" dirty="0">
                <a:solidFill>
                  <a:srgbClr val="0070C0"/>
                </a:solidFill>
                <a:latin typeface="+mn-lt"/>
                <a:cs typeface="Franklin Gothic Book"/>
              </a:rPr>
            </a:br>
            <a:endParaRPr lang="en-CH" sz="1200" i="1" kern="1000" spc="30" dirty="0">
              <a:solidFill>
                <a:srgbClr val="0070C0"/>
              </a:solidFill>
              <a:latin typeface="+mn-lt"/>
              <a:cs typeface="Franklin Gothic Book"/>
            </a:endParaRPr>
          </a:p>
        </p:txBody>
      </p:sp>
      <p:grpSp>
        <p:nvGrpSpPr>
          <p:cNvPr id="31" name="Group 30">
            <a:extLst>
              <a:ext uri="{FF2B5EF4-FFF2-40B4-BE49-F238E27FC236}">
                <a16:creationId xmlns:a16="http://schemas.microsoft.com/office/drawing/2014/main" id="{74A692CB-4208-34D0-1A0B-D1C70FE4DC61}"/>
              </a:ext>
            </a:extLst>
          </p:cNvPr>
          <p:cNvGrpSpPr/>
          <p:nvPr/>
        </p:nvGrpSpPr>
        <p:grpSpPr>
          <a:xfrm>
            <a:off x="5387082" y="3423480"/>
            <a:ext cx="3725749" cy="3031376"/>
            <a:chOff x="3291828" y="3364184"/>
            <a:chExt cx="4214306" cy="3428880"/>
          </a:xfrm>
        </p:grpSpPr>
        <p:graphicFrame>
          <p:nvGraphicFramePr>
            <p:cNvPr id="20" name="Diagram 19">
              <a:extLst>
                <a:ext uri="{FF2B5EF4-FFF2-40B4-BE49-F238E27FC236}">
                  <a16:creationId xmlns:a16="http://schemas.microsoft.com/office/drawing/2014/main" id="{FA540810-9A07-274E-99BE-C8D73212356A}"/>
                </a:ext>
              </a:extLst>
            </p:cNvPr>
            <p:cNvGraphicFramePr/>
            <p:nvPr/>
          </p:nvGraphicFramePr>
          <p:xfrm>
            <a:off x="3291828" y="3364184"/>
            <a:ext cx="4214306" cy="263108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1" name="Rounded Rectangle 20">
              <a:extLst>
                <a:ext uri="{FF2B5EF4-FFF2-40B4-BE49-F238E27FC236}">
                  <a16:creationId xmlns:a16="http://schemas.microsoft.com/office/drawing/2014/main" id="{F6E6EC3B-7B93-0841-BCB6-E9DAF4B88040}"/>
                </a:ext>
              </a:extLst>
            </p:cNvPr>
            <p:cNvSpPr/>
            <p:nvPr/>
          </p:nvSpPr>
          <p:spPr bwMode="auto">
            <a:xfrm>
              <a:off x="4116330" y="6094454"/>
              <a:ext cx="2665666" cy="698610"/>
            </a:xfrm>
            <a:prstGeom prst="roundRect">
              <a:avLst>
                <a:gd name="adj" fmla="val 22990"/>
              </a:avLst>
            </a:prstGeom>
            <a:solidFill>
              <a:srgbClr val="E5E5E5"/>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CH"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Instrumentation, Protection, Testing</a:t>
              </a:r>
            </a:p>
          </p:txBody>
        </p:sp>
      </p:grpSp>
      <p:pic>
        <p:nvPicPr>
          <p:cNvPr id="5" name="Content Placeholder 6">
            <a:extLst>
              <a:ext uri="{FF2B5EF4-FFF2-40B4-BE49-F238E27FC236}">
                <a16:creationId xmlns:a16="http://schemas.microsoft.com/office/drawing/2014/main" id="{075A3231-9777-266B-131E-81244294A01C}"/>
              </a:ext>
            </a:extLst>
          </p:cNvPr>
          <p:cNvPicPr>
            <a:picLocks noGrp="1" noChangeAspect="1"/>
          </p:cNvPicPr>
          <p:nvPr>
            <p:ph sz="quarter" idx="13"/>
          </p:nvPr>
        </p:nvPicPr>
        <p:blipFill>
          <a:blip r:embed="rId14" cstate="screen">
            <a:extLst>
              <a:ext uri="{28A0092B-C50C-407E-A947-70E740481C1C}">
                <a14:useLocalDpi xmlns:a14="http://schemas.microsoft.com/office/drawing/2010/main"/>
              </a:ext>
            </a:extLst>
          </a:blip>
          <a:stretch>
            <a:fillRect/>
          </a:stretch>
        </p:blipFill>
        <p:spPr>
          <a:xfrm>
            <a:off x="3989687" y="1965955"/>
            <a:ext cx="630913" cy="754876"/>
          </a:xfrm>
        </p:spPr>
      </p:pic>
      <p:sp>
        <p:nvSpPr>
          <p:cNvPr id="7" name="TextBox 6">
            <a:extLst>
              <a:ext uri="{FF2B5EF4-FFF2-40B4-BE49-F238E27FC236}">
                <a16:creationId xmlns:a16="http://schemas.microsoft.com/office/drawing/2014/main" id="{48C0C6AB-AA0E-E8C5-2025-1FB134547CB0}"/>
              </a:ext>
            </a:extLst>
          </p:cNvPr>
          <p:cNvSpPr txBox="1"/>
          <p:nvPr/>
        </p:nvSpPr>
        <p:spPr>
          <a:xfrm>
            <a:off x="4776123" y="1984393"/>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Dmitry Sotnikovs</a:t>
            </a:r>
            <a:br>
              <a:rPr lang="en-CH" sz="1200" kern="1000" spc="30" dirty="0">
                <a:solidFill>
                  <a:srgbClr val="0070C0"/>
                </a:solidFill>
                <a:latin typeface="+mn-lt"/>
                <a:cs typeface="Franklin Gothic Book"/>
              </a:rPr>
            </a:br>
            <a:r>
              <a:rPr lang="en-CH" sz="1200" i="1" kern="1000" spc="30" dirty="0">
                <a:solidFill>
                  <a:srgbClr val="0070C0"/>
                </a:solidFill>
                <a:latin typeface="+mn-lt"/>
                <a:cs typeface="Franklin Gothic Book"/>
              </a:rPr>
              <a:t>Engineer HFM ReBCO</a:t>
            </a:r>
          </a:p>
        </p:txBody>
      </p:sp>
      <p:sp>
        <p:nvSpPr>
          <p:cNvPr id="32" name="TextBox 31">
            <a:extLst>
              <a:ext uri="{FF2B5EF4-FFF2-40B4-BE49-F238E27FC236}">
                <a16:creationId xmlns:a16="http://schemas.microsoft.com/office/drawing/2014/main" id="{1C12BC20-0D91-847D-BB58-88A2BAFDDE6B}"/>
              </a:ext>
            </a:extLst>
          </p:cNvPr>
          <p:cNvSpPr txBox="1"/>
          <p:nvPr/>
        </p:nvSpPr>
        <p:spPr>
          <a:xfrm>
            <a:off x="2321889" y="3927662"/>
            <a:ext cx="914400" cy="914400"/>
          </a:xfrm>
          <a:prstGeom prst="rect">
            <a:avLst/>
          </a:prstGeom>
          <a:noFill/>
        </p:spPr>
        <p:txBody>
          <a:bodyPr wrap="none" lIns="0" tIns="0" rIns="0" bIns="0" rtlCol="0">
            <a:noAutofit/>
          </a:bodyPr>
          <a:lstStyle>
            <a:defPPr>
              <a:defRPr lang="de-CH"/>
            </a:defPPr>
            <a:lvl1pPr>
              <a:lnSpc>
                <a:spcPct val="110000"/>
              </a:lnSpc>
              <a:spcBef>
                <a:spcPts val="0"/>
              </a:spcBef>
              <a:defRPr sz="1200" kern="1000" spc="30">
                <a:latin typeface="+mn-lt"/>
                <a:cs typeface="Franklin Gothic Book"/>
              </a:defRPr>
            </a:lvl1pPr>
          </a:lstStyle>
          <a:p>
            <a:r>
              <a:rPr lang="en-CH" dirty="0">
                <a:solidFill>
                  <a:srgbClr val="0070C0"/>
                </a:solidFill>
              </a:rPr>
              <a:t>Oliver Kirby</a:t>
            </a:r>
            <a:br>
              <a:rPr lang="en-CH" dirty="0">
                <a:solidFill>
                  <a:srgbClr val="0070C0"/>
                </a:solidFill>
              </a:rPr>
            </a:br>
            <a:r>
              <a:rPr lang="en-CH" i="1" dirty="0">
                <a:solidFill>
                  <a:srgbClr val="0070C0"/>
                </a:solidFill>
              </a:rPr>
              <a:t>Internship LTS</a:t>
            </a:r>
          </a:p>
        </p:txBody>
      </p:sp>
      <p:pic>
        <p:nvPicPr>
          <p:cNvPr id="36" name="Picture 35" descr="A person with curly hair&#10;&#10;Description automatically generated with low confidence">
            <a:extLst>
              <a:ext uri="{FF2B5EF4-FFF2-40B4-BE49-F238E27FC236}">
                <a16:creationId xmlns:a16="http://schemas.microsoft.com/office/drawing/2014/main" id="{1A163D94-0A1B-B281-1D3D-C171179076C0}"/>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a:stretch/>
        </p:blipFill>
        <p:spPr>
          <a:xfrm>
            <a:off x="1555045" y="3732742"/>
            <a:ext cx="577564" cy="689237"/>
          </a:xfrm>
          <a:prstGeom prst="rect">
            <a:avLst/>
          </a:prstGeom>
        </p:spPr>
      </p:pic>
      <p:pic>
        <p:nvPicPr>
          <p:cNvPr id="38" name="Picture 37" descr="A person wearing glasses&#10;&#10;Description automatically generated with low confidence">
            <a:extLst>
              <a:ext uri="{FF2B5EF4-FFF2-40B4-BE49-F238E27FC236}">
                <a16:creationId xmlns:a16="http://schemas.microsoft.com/office/drawing/2014/main" id="{0FDCAD7B-C5D7-0E33-9DBF-9B0B9160D45F}"/>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010412" y="2831358"/>
            <a:ext cx="574170" cy="740986"/>
          </a:xfrm>
          <a:prstGeom prst="rect">
            <a:avLst/>
          </a:prstGeom>
        </p:spPr>
      </p:pic>
      <p:sp>
        <p:nvSpPr>
          <p:cNvPr id="39" name="TextBox 38">
            <a:extLst>
              <a:ext uri="{FF2B5EF4-FFF2-40B4-BE49-F238E27FC236}">
                <a16:creationId xmlns:a16="http://schemas.microsoft.com/office/drawing/2014/main" id="{837FBF1B-31E5-182C-34B3-5E7DD182B208}"/>
              </a:ext>
            </a:extLst>
          </p:cNvPr>
          <p:cNvSpPr txBox="1"/>
          <p:nvPr/>
        </p:nvSpPr>
        <p:spPr>
          <a:xfrm>
            <a:off x="4735979" y="2986898"/>
            <a:ext cx="736438" cy="736438"/>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Jaap Kosse</a:t>
            </a:r>
          </a:p>
          <a:p>
            <a:pPr>
              <a:lnSpc>
                <a:spcPct val="110000"/>
              </a:lnSpc>
              <a:spcBef>
                <a:spcPts val="0"/>
              </a:spcBef>
            </a:pPr>
            <a:r>
              <a:rPr lang="en-CH" sz="1200" i="1" kern="1000" spc="30" dirty="0">
                <a:solidFill>
                  <a:srgbClr val="0070C0"/>
                </a:solidFill>
                <a:latin typeface="+mn-lt"/>
                <a:cs typeface="Franklin Gothic Book"/>
              </a:rPr>
              <a:t>Engineer HTS4  ReBCO</a:t>
            </a:r>
          </a:p>
        </p:txBody>
      </p:sp>
    </p:spTree>
    <p:extLst>
      <p:ext uri="{BB962C8B-B14F-4D97-AF65-F5344CB8AC3E}">
        <p14:creationId xmlns:p14="http://schemas.microsoft.com/office/powerpoint/2010/main" val="493790617"/>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56586D5-D9E5-597A-0D4F-CDE1FD33FCD2}"/>
              </a:ext>
            </a:extLst>
          </p:cNvPr>
          <p:cNvSpPr>
            <a:spLocks noGrp="1"/>
          </p:cNvSpPr>
          <p:nvPr>
            <p:ph type="title"/>
          </p:nvPr>
        </p:nvSpPr>
        <p:spPr/>
        <p:txBody>
          <a:bodyPr/>
          <a:lstStyle/>
          <a:p>
            <a:r>
              <a:rPr lang="en-CH" dirty="0"/>
              <a:t>MagDev1</a:t>
            </a:r>
          </a:p>
        </p:txBody>
      </p:sp>
      <p:sp>
        <p:nvSpPr>
          <p:cNvPr id="4" name="Slide Number Placeholder 3">
            <a:extLst>
              <a:ext uri="{FF2B5EF4-FFF2-40B4-BE49-F238E27FC236}">
                <a16:creationId xmlns:a16="http://schemas.microsoft.com/office/drawing/2014/main" id="{798F0F08-5BAE-6440-3124-9F4DF941CE1B}"/>
              </a:ext>
            </a:extLst>
          </p:cNvPr>
          <p:cNvSpPr>
            <a:spLocks noGrp="1"/>
          </p:cNvSpPr>
          <p:nvPr>
            <p:ph type="sldNum" sz="quarter" idx="16"/>
          </p:nvPr>
        </p:nvSpPr>
        <p:spPr>
          <a:ln>
            <a:noFill/>
          </a:ln>
        </p:spPr>
        <p:txBody>
          <a:bodyPr/>
          <a:lstStyle/>
          <a:p>
            <a:pPr algn="r">
              <a:defRPr/>
            </a:pPr>
            <a:r>
              <a:rPr lang="de-DE" dirty="0"/>
              <a:t>Page </a:t>
            </a:r>
            <a:fld id="{EBC07571-3134-BB4B-B83F-1A9FE18D34F3}" type="slidenum">
              <a:rPr lang="de-DE" smtClean="0"/>
              <a:pPr algn="r">
                <a:defRPr/>
              </a:pPr>
              <a:t>46</a:t>
            </a:fld>
            <a:endParaRPr lang="de-DE" dirty="0"/>
          </a:p>
        </p:txBody>
      </p:sp>
      <p:pic>
        <p:nvPicPr>
          <p:cNvPr id="5" name="Picture 4">
            <a:extLst>
              <a:ext uri="{FF2B5EF4-FFF2-40B4-BE49-F238E27FC236}">
                <a16:creationId xmlns:a16="http://schemas.microsoft.com/office/drawing/2014/main" id="{E0831C07-8076-6A6A-C49A-D6C3638B0721}"/>
              </a:ext>
            </a:extLst>
          </p:cNvPr>
          <p:cNvPicPr/>
          <p:nvPr/>
        </p:nvPicPr>
        <p:blipFill>
          <a:blip r:embed="rId2" cstate="screen">
            <a:extLst>
              <a:ext uri="{28A0092B-C50C-407E-A947-70E740481C1C}">
                <a14:useLocalDpi xmlns:a14="http://schemas.microsoft.com/office/drawing/2010/main"/>
              </a:ext>
            </a:extLst>
          </a:blip>
          <a:stretch>
            <a:fillRect/>
          </a:stretch>
        </p:blipFill>
        <p:spPr>
          <a:xfrm>
            <a:off x="1007604" y="792517"/>
            <a:ext cx="7128792" cy="5718198"/>
          </a:xfrm>
          <a:prstGeom prst="rect">
            <a:avLst/>
          </a:prstGeom>
        </p:spPr>
      </p:pic>
      <p:sp>
        <p:nvSpPr>
          <p:cNvPr id="29" name="TextBox 28">
            <a:extLst>
              <a:ext uri="{FF2B5EF4-FFF2-40B4-BE49-F238E27FC236}">
                <a16:creationId xmlns:a16="http://schemas.microsoft.com/office/drawing/2014/main" id="{75937B6C-BCB2-4F54-4E46-C1FD2B8D9D70}"/>
              </a:ext>
            </a:extLst>
          </p:cNvPr>
          <p:cNvSpPr txBox="1"/>
          <p:nvPr/>
        </p:nvSpPr>
        <p:spPr>
          <a:xfrm>
            <a:off x="3743908" y="5383778"/>
            <a:ext cx="914400" cy="914400"/>
          </a:xfrm>
          <a:prstGeom prst="rect">
            <a:avLst/>
          </a:prstGeom>
          <a:noFill/>
          <a:ln>
            <a:noFill/>
          </a:ln>
        </p:spPr>
        <p:txBody>
          <a:bodyPr wrap="none" lIns="0" tIns="0" rIns="0" bIns="0" rtlCol="0">
            <a:noAutofit/>
          </a:bodyPr>
          <a:lstStyle/>
          <a:p>
            <a:pPr>
              <a:lnSpc>
                <a:spcPct val="110000"/>
              </a:lnSpc>
              <a:spcBef>
                <a:spcPts val="0"/>
              </a:spcBef>
            </a:pPr>
            <a:r>
              <a:rPr lang="en-CH" sz="800" kern="1000" spc="30" dirty="0">
                <a:solidFill>
                  <a:srgbClr val="C00000"/>
                </a:solidFill>
                <a:latin typeface="Arial" panose="020B0604020202020204" pitchFamily="34" charset="0"/>
                <a:cs typeface="Arial" panose="020B0604020202020204" pitchFamily="34" charset="0"/>
              </a:rPr>
              <a:t>Clean reaction</a:t>
            </a:r>
          </a:p>
        </p:txBody>
      </p:sp>
      <p:cxnSp>
        <p:nvCxnSpPr>
          <p:cNvPr id="31" name="Straight Connector 30">
            <a:extLst>
              <a:ext uri="{FF2B5EF4-FFF2-40B4-BE49-F238E27FC236}">
                <a16:creationId xmlns:a16="http://schemas.microsoft.com/office/drawing/2014/main" id="{648BA242-A0C6-A403-9ACD-CBB71538994C}"/>
              </a:ext>
            </a:extLst>
          </p:cNvPr>
          <p:cNvCxnSpPr/>
          <p:nvPr/>
        </p:nvCxnSpPr>
        <p:spPr bwMode="auto">
          <a:xfrm>
            <a:off x="3203848" y="5301208"/>
            <a:ext cx="108012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sp>
        <p:nvSpPr>
          <p:cNvPr id="32" name="TextBox 31">
            <a:extLst>
              <a:ext uri="{FF2B5EF4-FFF2-40B4-BE49-F238E27FC236}">
                <a16:creationId xmlns:a16="http://schemas.microsoft.com/office/drawing/2014/main" id="{B17EFBAD-C2C0-C38E-4F4C-35ED5321A9DB}"/>
              </a:ext>
            </a:extLst>
          </p:cNvPr>
          <p:cNvSpPr txBox="1"/>
          <p:nvPr/>
        </p:nvSpPr>
        <p:spPr>
          <a:xfrm>
            <a:off x="5364088" y="4221088"/>
            <a:ext cx="914400" cy="914400"/>
          </a:xfrm>
          <a:prstGeom prst="rect">
            <a:avLst/>
          </a:prstGeom>
          <a:noFill/>
          <a:ln>
            <a:noFill/>
          </a:ln>
        </p:spPr>
        <p:txBody>
          <a:bodyPr wrap="none" lIns="0" tIns="0" rIns="0" bIns="0" rtlCol="0">
            <a:noAutofit/>
          </a:bodyPr>
          <a:lstStyle/>
          <a:p>
            <a:pPr>
              <a:lnSpc>
                <a:spcPct val="110000"/>
              </a:lnSpc>
              <a:spcBef>
                <a:spcPts val="0"/>
              </a:spcBef>
            </a:pPr>
            <a:r>
              <a:rPr lang="en-CH" sz="800" kern="1000" spc="30" dirty="0">
                <a:solidFill>
                  <a:srgbClr val="C00000"/>
                </a:solidFill>
                <a:latin typeface="Arial" panose="020B0604020202020204" pitchFamily="34" charset="0"/>
                <a:cs typeface="Arial" panose="020B0604020202020204" pitchFamily="34" charset="0"/>
              </a:rPr>
              <a:t>BigBOX constr.</a:t>
            </a:r>
            <a:br>
              <a:rPr lang="en-CH" sz="800" kern="1000" spc="30" dirty="0">
                <a:solidFill>
                  <a:srgbClr val="C00000"/>
                </a:solidFill>
                <a:latin typeface="Arial" panose="020B0604020202020204" pitchFamily="34" charset="0"/>
                <a:cs typeface="Arial" panose="020B0604020202020204" pitchFamily="34" charset="0"/>
              </a:rPr>
            </a:br>
            <a:r>
              <a:rPr lang="en-CH" sz="800" kern="1000" spc="30" dirty="0">
                <a:solidFill>
                  <a:srgbClr val="C00000"/>
                </a:solidFill>
                <a:latin typeface="Arial" panose="020B0604020202020204" pitchFamily="34" charset="0"/>
                <a:cs typeface="Arial" panose="020B0604020202020204" pitchFamily="34" charset="0"/>
              </a:rPr>
              <a:t>and test</a:t>
            </a:r>
          </a:p>
        </p:txBody>
      </p:sp>
      <p:cxnSp>
        <p:nvCxnSpPr>
          <p:cNvPr id="33" name="Straight Connector 32">
            <a:extLst>
              <a:ext uri="{FF2B5EF4-FFF2-40B4-BE49-F238E27FC236}">
                <a16:creationId xmlns:a16="http://schemas.microsoft.com/office/drawing/2014/main" id="{06C28584-265F-9A4B-AE07-14257C1EB75B}"/>
              </a:ext>
            </a:extLst>
          </p:cNvPr>
          <p:cNvCxnSpPr/>
          <p:nvPr/>
        </p:nvCxnSpPr>
        <p:spPr bwMode="auto">
          <a:xfrm>
            <a:off x="4914106" y="4077072"/>
            <a:ext cx="108012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7FE3B86C-1CEF-2C20-968D-36C0E7D48784}"/>
              </a:ext>
            </a:extLst>
          </p:cNvPr>
          <p:cNvCxnSpPr/>
          <p:nvPr/>
        </p:nvCxnSpPr>
        <p:spPr bwMode="auto">
          <a:xfrm>
            <a:off x="6804248" y="4077072"/>
            <a:ext cx="108012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cxnSp>
        <p:nvCxnSpPr>
          <p:cNvPr id="35" name="Straight Connector 34">
            <a:extLst>
              <a:ext uri="{FF2B5EF4-FFF2-40B4-BE49-F238E27FC236}">
                <a16:creationId xmlns:a16="http://schemas.microsoft.com/office/drawing/2014/main" id="{38AAF103-5F36-2A25-2A98-96DB92C96946}"/>
              </a:ext>
            </a:extLst>
          </p:cNvPr>
          <p:cNvCxnSpPr/>
          <p:nvPr/>
        </p:nvCxnSpPr>
        <p:spPr bwMode="auto">
          <a:xfrm>
            <a:off x="6588224" y="4223226"/>
            <a:ext cx="1080120" cy="0"/>
          </a:xfrm>
          <a:prstGeom prst="line">
            <a:avLst/>
          </a:prstGeom>
          <a:solidFill>
            <a:schemeClr val="accent1"/>
          </a:solidFill>
          <a:ln w="9525" cap="flat" cmpd="sng" algn="ctr">
            <a:solidFill>
              <a:srgbClr val="C00000"/>
            </a:solidFill>
            <a:prstDash val="solid"/>
            <a:round/>
            <a:headEnd type="none" w="med" len="med"/>
            <a:tailEnd type="none" w="med" len="med"/>
          </a:ln>
          <a:effectLst/>
        </p:spPr>
      </p:cxnSp>
      <p:sp>
        <p:nvSpPr>
          <p:cNvPr id="36" name="TextBox 35">
            <a:extLst>
              <a:ext uri="{FF2B5EF4-FFF2-40B4-BE49-F238E27FC236}">
                <a16:creationId xmlns:a16="http://schemas.microsoft.com/office/drawing/2014/main" id="{965A8452-8892-1DEA-71CD-11471C917F06}"/>
              </a:ext>
            </a:extLst>
          </p:cNvPr>
          <p:cNvSpPr txBox="1"/>
          <p:nvPr/>
        </p:nvSpPr>
        <p:spPr>
          <a:xfrm>
            <a:off x="7258000" y="4242792"/>
            <a:ext cx="914400" cy="914400"/>
          </a:xfrm>
          <a:prstGeom prst="rect">
            <a:avLst/>
          </a:prstGeom>
          <a:noFill/>
          <a:ln>
            <a:noFill/>
          </a:ln>
        </p:spPr>
        <p:txBody>
          <a:bodyPr wrap="none" lIns="0" tIns="0" rIns="0" bIns="0" rtlCol="0">
            <a:noAutofit/>
          </a:bodyPr>
          <a:lstStyle/>
          <a:p>
            <a:pPr>
              <a:lnSpc>
                <a:spcPct val="110000"/>
              </a:lnSpc>
              <a:spcBef>
                <a:spcPts val="0"/>
              </a:spcBef>
            </a:pPr>
            <a:r>
              <a:rPr lang="en-CH" sz="800" kern="1000" spc="30" dirty="0">
                <a:solidFill>
                  <a:srgbClr val="C00000"/>
                </a:solidFill>
                <a:latin typeface="Arial" panose="020B0604020202020204" pitchFamily="34" charset="0"/>
                <a:cs typeface="Arial" panose="020B0604020202020204" pitchFamily="34" charset="0"/>
              </a:rPr>
              <a:t>Pcubed </a:t>
            </a:r>
            <a:br>
              <a:rPr lang="en-CH" sz="800" kern="1000" spc="30" dirty="0">
                <a:solidFill>
                  <a:srgbClr val="C00000"/>
                </a:solidFill>
                <a:latin typeface="Arial" panose="020B0604020202020204" pitchFamily="34" charset="0"/>
                <a:cs typeface="Arial" panose="020B0604020202020204" pitchFamily="34" charset="0"/>
              </a:rPr>
            </a:br>
            <a:r>
              <a:rPr lang="en-CH" sz="800" kern="1000" spc="30" dirty="0">
                <a:solidFill>
                  <a:srgbClr val="C00000"/>
                </a:solidFill>
                <a:latin typeface="Arial" panose="020B0604020202020204" pitchFamily="34" charset="0"/>
                <a:cs typeface="Arial" panose="020B0604020202020204" pitchFamily="34" charset="0"/>
              </a:rPr>
              <a:t>concept. design</a:t>
            </a:r>
          </a:p>
        </p:txBody>
      </p:sp>
    </p:spTree>
    <p:extLst>
      <p:ext uri="{BB962C8B-B14F-4D97-AF65-F5344CB8AC3E}">
        <p14:creationId xmlns:p14="http://schemas.microsoft.com/office/powerpoint/2010/main" val="996292304"/>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0D338-222C-6746-B4EE-8A0534441E4F}"/>
              </a:ext>
            </a:extLst>
          </p:cNvPr>
          <p:cNvSpPr>
            <a:spLocks noGrp="1"/>
          </p:cNvSpPr>
          <p:nvPr>
            <p:ph type="title"/>
          </p:nvPr>
        </p:nvSpPr>
        <p:spPr/>
        <p:txBody>
          <a:bodyPr/>
          <a:lstStyle/>
          <a:p>
            <a:r>
              <a:rPr lang="en-CH" dirty="0"/>
              <a:t>BOX Program</a:t>
            </a:r>
          </a:p>
        </p:txBody>
      </p:sp>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47</a:t>
            </a:fld>
            <a:endParaRPr lang="de-DE" dirty="0"/>
          </a:p>
        </p:txBody>
      </p:sp>
      <p:grpSp>
        <p:nvGrpSpPr>
          <p:cNvPr id="6" name="Group 5">
            <a:extLst>
              <a:ext uri="{FF2B5EF4-FFF2-40B4-BE49-F238E27FC236}">
                <a16:creationId xmlns:a16="http://schemas.microsoft.com/office/drawing/2014/main" id="{DB1554DC-2918-B648-B2EA-79F0836CD0F8}"/>
              </a:ext>
            </a:extLst>
          </p:cNvPr>
          <p:cNvGrpSpPr/>
          <p:nvPr/>
        </p:nvGrpSpPr>
        <p:grpSpPr>
          <a:xfrm>
            <a:off x="5868144" y="1196752"/>
            <a:ext cx="2668070" cy="3286684"/>
            <a:chOff x="5485476" y="1277182"/>
            <a:chExt cx="3327400" cy="4024026"/>
          </a:xfrm>
        </p:grpSpPr>
        <p:pic>
          <p:nvPicPr>
            <p:cNvPr id="7" name="Picture 6">
              <a:extLst>
                <a:ext uri="{FF2B5EF4-FFF2-40B4-BE49-F238E27FC236}">
                  <a16:creationId xmlns:a16="http://schemas.microsoft.com/office/drawing/2014/main" id="{EBF26C14-016B-704E-950E-9C021BAF000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6200000">
              <a:off x="5137163" y="1625495"/>
              <a:ext cx="4024026" cy="3327400"/>
            </a:xfrm>
            <a:prstGeom prst="rect">
              <a:avLst/>
            </a:prstGeom>
          </p:spPr>
        </p:pic>
        <p:pic>
          <p:nvPicPr>
            <p:cNvPr id="8" name="Picture 7">
              <a:extLst>
                <a:ext uri="{FF2B5EF4-FFF2-40B4-BE49-F238E27FC236}">
                  <a16:creationId xmlns:a16="http://schemas.microsoft.com/office/drawing/2014/main" id="{164F4A78-471B-BA41-B9AF-FB388F8DB7E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101012" y="2996952"/>
              <a:ext cx="391027" cy="1670428"/>
            </a:xfrm>
            <a:prstGeom prst="rect">
              <a:avLst/>
            </a:prstGeom>
          </p:spPr>
        </p:pic>
      </p:grpSp>
      <p:pic>
        <p:nvPicPr>
          <p:cNvPr id="9" name="Picture 8">
            <a:extLst>
              <a:ext uri="{FF2B5EF4-FFF2-40B4-BE49-F238E27FC236}">
                <a16:creationId xmlns:a16="http://schemas.microsoft.com/office/drawing/2014/main" id="{2724C2E0-DDD3-524C-9DB2-197870D9DC9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72200" y="145217"/>
            <a:ext cx="1631148" cy="801266"/>
          </a:xfrm>
          <a:prstGeom prst="rect">
            <a:avLst/>
          </a:prstGeom>
          <a:solidFill>
            <a:schemeClr val="bg1"/>
          </a:solidFill>
        </p:spPr>
      </p:pic>
      <p:grpSp>
        <p:nvGrpSpPr>
          <p:cNvPr id="26" name="Group 25">
            <a:extLst>
              <a:ext uri="{FF2B5EF4-FFF2-40B4-BE49-F238E27FC236}">
                <a16:creationId xmlns:a16="http://schemas.microsoft.com/office/drawing/2014/main" id="{05818636-DFBF-394E-A12E-A6C0050491C9}"/>
              </a:ext>
            </a:extLst>
          </p:cNvPr>
          <p:cNvGrpSpPr/>
          <p:nvPr/>
        </p:nvGrpSpPr>
        <p:grpSpPr>
          <a:xfrm>
            <a:off x="378191" y="1596214"/>
            <a:ext cx="5352928" cy="2774148"/>
            <a:chOff x="361946" y="2348880"/>
            <a:chExt cx="5675774" cy="2941462"/>
          </a:xfrm>
        </p:grpSpPr>
        <p:pic>
          <p:nvPicPr>
            <p:cNvPr id="5" name="Picture 4">
              <a:extLst>
                <a:ext uri="{FF2B5EF4-FFF2-40B4-BE49-F238E27FC236}">
                  <a16:creationId xmlns:a16="http://schemas.microsoft.com/office/drawing/2014/main" id="{15E524D6-3F20-074B-8BAD-208DA070144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1946" y="2348880"/>
              <a:ext cx="5675774" cy="2941462"/>
            </a:xfrm>
            <a:prstGeom prst="rect">
              <a:avLst/>
            </a:prstGeom>
          </p:spPr>
        </p:pic>
        <p:cxnSp>
          <p:nvCxnSpPr>
            <p:cNvPr id="11" name="Straight Arrow Connector 10">
              <a:extLst>
                <a:ext uri="{FF2B5EF4-FFF2-40B4-BE49-F238E27FC236}">
                  <a16:creationId xmlns:a16="http://schemas.microsoft.com/office/drawing/2014/main" id="{D701AD67-ACC1-214B-9465-31A6ED8048AB}"/>
                </a:ext>
              </a:extLst>
            </p:cNvPr>
            <p:cNvCxnSpPr/>
            <p:nvPr/>
          </p:nvCxnSpPr>
          <p:spPr bwMode="auto">
            <a:xfrm flipH="1">
              <a:off x="2876209" y="3077344"/>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2" name="Straight Arrow Connector 11">
              <a:extLst>
                <a:ext uri="{FF2B5EF4-FFF2-40B4-BE49-F238E27FC236}">
                  <a16:creationId xmlns:a16="http://schemas.microsoft.com/office/drawing/2014/main" id="{5ABD3646-C607-FA43-8BDA-696CCCB20D58}"/>
                </a:ext>
              </a:extLst>
            </p:cNvPr>
            <p:cNvCxnSpPr>
              <a:cxnSpLocks/>
            </p:cNvCxnSpPr>
            <p:nvPr/>
          </p:nvCxnSpPr>
          <p:spPr bwMode="auto">
            <a:xfrm flipV="1">
              <a:off x="2996208" y="3149352"/>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E865078C-C39A-5445-9473-394A46960C62}"/>
                </a:ext>
              </a:extLst>
            </p:cNvPr>
            <p:cNvCxnSpPr/>
            <p:nvPr/>
          </p:nvCxnSpPr>
          <p:spPr bwMode="auto">
            <a:xfrm flipH="1">
              <a:off x="3131840" y="326567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4" name="Straight Arrow Connector 13">
              <a:extLst>
                <a:ext uri="{FF2B5EF4-FFF2-40B4-BE49-F238E27FC236}">
                  <a16:creationId xmlns:a16="http://schemas.microsoft.com/office/drawing/2014/main" id="{5ED2DF03-252B-0547-812C-2F1CE9CDF7EB}"/>
                </a:ext>
              </a:extLst>
            </p:cNvPr>
            <p:cNvCxnSpPr>
              <a:cxnSpLocks/>
            </p:cNvCxnSpPr>
            <p:nvPr/>
          </p:nvCxnSpPr>
          <p:spPr bwMode="auto">
            <a:xfrm flipV="1">
              <a:off x="3280294" y="3337686"/>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5" name="Straight Arrow Connector 14">
              <a:extLst>
                <a:ext uri="{FF2B5EF4-FFF2-40B4-BE49-F238E27FC236}">
                  <a16:creationId xmlns:a16="http://schemas.microsoft.com/office/drawing/2014/main" id="{8F1256E2-FF5C-7C44-9B0C-CECED582B3CC}"/>
                </a:ext>
              </a:extLst>
            </p:cNvPr>
            <p:cNvCxnSpPr/>
            <p:nvPr/>
          </p:nvCxnSpPr>
          <p:spPr bwMode="auto">
            <a:xfrm flipH="1">
              <a:off x="3419872" y="344569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C2F2F921-9CD1-504A-8690-D331AE684A71}"/>
                </a:ext>
              </a:extLst>
            </p:cNvPr>
            <p:cNvCxnSpPr>
              <a:cxnSpLocks/>
            </p:cNvCxnSpPr>
            <p:nvPr/>
          </p:nvCxnSpPr>
          <p:spPr bwMode="auto">
            <a:xfrm flipV="1">
              <a:off x="3563888" y="3528203"/>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4AC93F03-6699-134A-8E7A-F126C05B2032}"/>
                </a:ext>
              </a:extLst>
            </p:cNvPr>
            <p:cNvCxnSpPr/>
            <p:nvPr/>
          </p:nvCxnSpPr>
          <p:spPr bwMode="auto">
            <a:xfrm flipH="1">
              <a:off x="3707904" y="3622613"/>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grpSp>
      <p:sp>
        <p:nvSpPr>
          <p:cNvPr id="18" name="Content Placeholder 1">
            <a:extLst>
              <a:ext uri="{FF2B5EF4-FFF2-40B4-BE49-F238E27FC236}">
                <a16:creationId xmlns:a16="http://schemas.microsoft.com/office/drawing/2014/main" id="{1644CC8F-8FD4-C444-8CEC-B4FC07447C29}"/>
              </a:ext>
            </a:extLst>
          </p:cNvPr>
          <p:cNvSpPr txBox="1">
            <a:spLocks/>
          </p:cNvSpPr>
          <p:nvPr/>
        </p:nvSpPr>
        <p:spPr>
          <a:xfrm>
            <a:off x="750289" y="5445793"/>
            <a:ext cx="8031765"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buFont typeface="Arial" panose="020B0604020202020204" pitchFamily="34" charset="0"/>
              <a:buNone/>
            </a:pPr>
            <a:r>
              <a:rPr lang="en-US" sz="1400" b="1" i="1" dirty="0">
                <a:solidFill>
                  <a:srgbClr val="0070C0"/>
                </a:solidFill>
              </a:rPr>
              <a:t>BOX</a:t>
            </a:r>
            <a:r>
              <a:rPr lang="en-US" sz="1400" dirty="0"/>
              <a:t> (</a:t>
            </a:r>
            <a:r>
              <a:rPr lang="en-US" sz="1400" dirty="0" err="1"/>
              <a:t>BOnding</a:t>
            </a:r>
            <a:r>
              <a:rPr lang="en-US" sz="1400" dirty="0"/>
              <a:t> </a:t>
            </a:r>
            <a:r>
              <a:rPr lang="en-US" sz="1400" dirty="0" err="1"/>
              <a:t>eXperiment</a:t>
            </a:r>
            <a:r>
              <a:rPr lang="en-US" sz="1400" dirty="0"/>
              <a:t>) program with </a:t>
            </a:r>
            <a:r>
              <a:rPr lang="en-US" sz="1400" dirty="0" err="1"/>
              <a:t>uTwente</a:t>
            </a:r>
            <a:r>
              <a:rPr lang="en-US" sz="1400" dirty="0"/>
              <a:t> has shown a wide variety of results, </a:t>
            </a:r>
            <a:br>
              <a:rPr lang="en-US" sz="1400" dirty="0"/>
            </a:br>
            <a:r>
              <a:rPr lang="en-US" sz="1400" dirty="0"/>
              <a:t>from complete conductor </a:t>
            </a:r>
            <a:r>
              <a:rPr lang="en-US" sz="1400" b="1" i="1" dirty="0">
                <a:solidFill>
                  <a:srgbClr val="0070C0"/>
                </a:solidFill>
              </a:rPr>
              <a:t>degradation (no impregnation) </a:t>
            </a:r>
            <a:r>
              <a:rPr lang="en-US" sz="1400" dirty="0"/>
              <a:t>to substantial </a:t>
            </a:r>
            <a:r>
              <a:rPr lang="en-US" sz="1400" b="1" i="1" dirty="0">
                <a:solidFill>
                  <a:srgbClr val="0070C0"/>
                </a:solidFill>
              </a:rPr>
              <a:t>training (epoxy)</a:t>
            </a:r>
            <a:r>
              <a:rPr lang="en-US" sz="1400" dirty="0"/>
              <a:t> to </a:t>
            </a:r>
            <a:br>
              <a:rPr lang="en-US" sz="1400" dirty="0"/>
            </a:br>
            <a:r>
              <a:rPr lang="en-US" sz="1400" b="1" i="1" dirty="0">
                <a:solidFill>
                  <a:srgbClr val="FF0000"/>
                </a:solidFill>
              </a:rPr>
              <a:t>no-training (wax, </a:t>
            </a:r>
            <a:r>
              <a:rPr lang="en-US" sz="1400" b="1" i="1" dirty="0" err="1">
                <a:solidFill>
                  <a:srgbClr val="FF0000"/>
                </a:solidFill>
              </a:rPr>
              <a:t>Stycast</a:t>
            </a:r>
            <a:r>
              <a:rPr lang="en-US" sz="1400" b="1" i="1" dirty="0">
                <a:solidFill>
                  <a:srgbClr val="FF0000"/>
                </a:solidFill>
              </a:rPr>
              <a:t>), </a:t>
            </a:r>
            <a:r>
              <a:rPr lang="en-US" sz="1400" dirty="0"/>
              <a:t>with </a:t>
            </a:r>
            <a:r>
              <a:rPr lang="en-US" sz="1400" b="1" i="1" dirty="0">
                <a:solidFill>
                  <a:srgbClr val="0070C0"/>
                </a:solidFill>
              </a:rPr>
              <a:t>18 BOX samples </a:t>
            </a:r>
            <a:r>
              <a:rPr lang="en-US" sz="1400" dirty="0"/>
              <a:t>successfully</a:t>
            </a:r>
            <a:r>
              <a:rPr lang="en-US" sz="1400" b="1" i="1" dirty="0">
                <a:solidFill>
                  <a:srgbClr val="0070C0"/>
                </a:solidFill>
              </a:rPr>
              <a:t> </a:t>
            </a:r>
            <a:r>
              <a:rPr lang="en-US" sz="1400" dirty="0"/>
              <a:t>manufactured and tested to date.</a:t>
            </a:r>
          </a:p>
          <a:p>
            <a:pPr marL="0" indent="0">
              <a:buFont typeface="Arial" panose="020B0604020202020204" pitchFamily="34" charset="0"/>
              <a:buNone/>
            </a:pPr>
            <a:endParaRPr lang="en-US" sz="1000" dirty="0"/>
          </a:p>
        </p:txBody>
      </p:sp>
      <p:sp>
        <p:nvSpPr>
          <p:cNvPr id="2" name="TextBox 1">
            <a:extLst>
              <a:ext uri="{FF2B5EF4-FFF2-40B4-BE49-F238E27FC236}">
                <a16:creationId xmlns:a16="http://schemas.microsoft.com/office/drawing/2014/main" id="{89A5886F-F4C0-B24C-B7A7-74CD3985FE22}"/>
              </a:ext>
            </a:extLst>
          </p:cNvPr>
          <p:cNvSpPr txBox="1"/>
          <p:nvPr/>
        </p:nvSpPr>
        <p:spPr>
          <a:xfrm>
            <a:off x="539552" y="495199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Pictures by M. Daly, S. Sidorov, S. Otten</a:t>
            </a:r>
          </a:p>
        </p:txBody>
      </p:sp>
      <p:sp>
        <p:nvSpPr>
          <p:cNvPr id="20" name="TextBox 19">
            <a:extLst>
              <a:ext uri="{FF2B5EF4-FFF2-40B4-BE49-F238E27FC236}">
                <a16:creationId xmlns:a16="http://schemas.microsoft.com/office/drawing/2014/main" id="{81B0DA33-D6CB-9241-95D8-C919F3DA1E70}"/>
              </a:ext>
            </a:extLst>
          </p:cNvPr>
          <p:cNvSpPr txBox="1"/>
          <p:nvPr/>
        </p:nvSpPr>
        <p:spPr>
          <a:xfrm>
            <a:off x="2655277" y="8018585"/>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grpSp>
        <p:nvGrpSpPr>
          <p:cNvPr id="22" name="Group 21">
            <a:extLst>
              <a:ext uri="{FF2B5EF4-FFF2-40B4-BE49-F238E27FC236}">
                <a16:creationId xmlns:a16="http://schemas.microsoft.com/office/drawing/2014/main" id="{9752AD5A-7806-024E-B25F-8852B7C57562}"/>
              </a:ext>
            </a:extLst>
          </p:cNvPr>
          <p:cNvGrpSpPr/>
          <p:nvPr/>
        </p:nvGrpSpPr>
        <p:grpSpPr>
          <a:xfrm>
            <a:off x="1314440" y="1370154"/>
            <a:ext cx="3096344" cy="2834796"/>
            <a:chOff x="2055528" y="1844824"/>
            <a:chExt cx="5148064" cy="4713207"/>
          </a:xfrm>
        </p:grpSpPr>
        <p:pic>
          <p:nvPicPr>
            <p:cNvPr id="23" name="Picture 22" descr="A picture containing rain, sitting, fish, front&#10;&#10;Description automatically generated">
              <a:extLst>
                <a:ext uri="{FF2B5EF4-FFF2-40B4-BE49-F238E27FC236}">
                  <a16:creationId xmlns:a16="http://schemas.microsoft.com/office/drawing/2014/main" id="{7A44B7DC-5B35-1545-937E-2776670F9551}"/>
                </a:ext>
              </a:extLst>
            </p:cNvPr>
            <p:cNvPicPr>
              <a:picLocks noChangeAspect="1"/>
            </p:cNvPicPr>
            <p:nvPr/>
          </p:nvPicPr>
          <p:blipFill>
            <a:blip r:embed="rId7" cstate="email">
              <a:alphaModFix/>
              <a:extLst>
                <a:ext uri="{BEBA8EAE-BF5A-486C-A8C5-ECC9F3942E4B}">
                  <a14:imgProps xmlns:a14="http://schemas.microsoft.com/office/drawing/2010/main">
                    <a14:imgLayer r:embed="rId8">
                      <a14:imgEffect>
                        <a14:sharpenSoften amount="100000"/>
                      </a14:imgEffect>
                      <a14:imgEffect>
                        <a14:colorTemperature colorTemp="5210"/>
                      </a14:imgEffect>
                      <a14:imgEffect>
                        <a14:saturation sat="97000"/>
                      </a14:imgEffect>
                      <a14:imgEffect>
                        <a14:brightnessContrast bright="-20000" contrast="40000"/>
                      </a14:imgEffect>
                    </a14:imgLayer>
                  </a14:imgProps>
                </a:ext>
                <a:ext uri="{28A0092B-C50C-407E-A947-70E740481C1C}">
                  <a14:useLocalDpi xmlns:a14="http://schemas.microsoft.com/office/drawing/2010/main"/>
                </a:ext>
              </a:extLst>
            </a:blip>
            <a:stretch>
              <a:fillRect/>
            </a:stretch>
          </p:blipFill>
          <p:spPr>
            <a:xfrm>
              <a:off x="2077200" y="4334535"/>
              <a:ext cx="5126392" cy="2223496"/>
            </a:xfrm>
            <a:prstGeom prst="rect">
              <a:avLst/>
            </a:prstGeom>
          </p:spPr>
        </p:pic>
        <p:pic>
          <p:nvPicPr>
            <p:cNvPr id="24" name="Picture 23" descr="A picture containing building, fence, birdhouse, guitar&#10;&#10;Description automatically generated">
              <a:extLst>
                <a:ext uri="{FF2B5EF4-FFF2-40B4-BE49-F238E27FC236}">
                  <a16:creationId xmlns:a16="http://schemas.microsoft.com/office/drawing/2014/main" id="{5D753512-27F7-6540-ACC8-580261DC412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055528" y="1844824"/>
              <a:ext cx="5148064" cy="2360405"/>
            </a:xfrm>
            <a:prstGeom prst="rect">
              <a:avLst/>
            </a:prstGeom>
          </p:spPr>
        </p:pic>
      </p:grpSp>
      <p:pic>
        <p:nvPicPr>
          <p:cNvPr id="25" name="Picture 24">
            <a:extLst>
              <a:ext uri="{FF2B5EF4-FFF2-40B4-BE49-F238E27FC236}">
                <a16:creationId xmlns:a16="http://schemas.microsoft.com/office/drawing/2014/main" id="{F71CFCA5-F10F-3745-5E61-89867BF43961}"/>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l="1723" t="6999" r="4302" b="5312"/>
          <a:stretch/>
        </p:blipFill>
        <p:spPr>
          <a:xfrm>
            <a:off x="378191" y="1019586"/>
            <a:ext cx="5352928" cy="3744476"/>
          </a:xfrm>
          <a:prstGeom prst="rect">
            <a:avLst/>
          </a:prstGeom>
          <a:solidFill>
            <a:schemeClr val="bg1"/>
          </a:solidFill>
        </p:spPr>
      </p:pic>
    </p:spTree>
    <p:extLst>
      <p:ext uri="{BB962C8B-B14F-4D97-AF65-F5344CB8AC3E}">
        <p14:creationId xmlns:p14="http://schemas.microsoft.com/office/powerpoint/2010/main" val="40813742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2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Text&#10;&#10;Description automatically generated with medium confidence">
            <a:extLst>
              <a:ext uri="{FF2B5EF4-FFF2-40B4-BE49-F238E27FC236}">
                <a16:creationId xmlns:a16="http://schemas.microsoft.com/office/drawing/2014/main" id="{93BAB372-371B-9C94-3A95-7018E34C62FE}"/>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4228617" y="537134"/>
            <a:ext cx="4366907" cy="3348926"/>
          </a:xfrm>
        </p:spPr>
      </p:pic>
      <p:sp>
        <p:nvSpPr>
          <p:cNvPr id="3" name="Title 2">
            <a:extLst>
              <a:ext uri="{FF2B5EF4-FFF2-40B4-BE49-F238E27FC236}">
                <a16:creationId xmlns:a16="http://schemas.microsoft.com/office/drawing/2014/main" id="{0145CC62-7047-A795-137B-D3039E570465}"/>
              </a:ext>
            </a:extLst>
          </p:cNvPr>
          <p:cNvSpPr>
            <a:spLocks noGrp="1"/>
          </p:cNvSpPr>
          <p:nvPr>
            <p:ph type="title"/>
          </p:nvPr>
        </p:nvSpPr>
        <p:spPr/>
        <p:txBody>
          <a:bodyPr/>
          <a:lstStyle/>
          <a:p>
            <a:r>
              <a:rPr lang="en-CH" dirty="0"/>
              <a:t>BOX Program Sections</a:t>
            </a:r>
          </a:p>
        </p:txBody>
      </p:sp>
      <p:sp>
        <p:nvSpPr>
          <p:cNvPr id="4" name="Slide Number Placeholder 3">
            <a:extLst>
              <a:ext uri="{FF2B5EF4-FFF2-40B4-BE49-F238E27FC236}">
                <a16:creationId xmlns:a16="http://schemas.microsoft.com/office/drawing/2014/main" id="{CC5DF08A-E725-95CC-1BC4-BA0C07FC6BE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48</a:t>
            </a:fld>
            <a:endParaRPr lang="de-DE" dirty="0"/>
          </a:p>
        </p:txBody>
      </p:sp>
      <p:pic>
        <p:nvPicPr>
          <p:cNvPr id="8" name="Picture 7" descr="Chart&#10;&#10;Description automatically generated">
            <a:extLst>
              <a:ext uri="{FF2B5EF4-FFF2-40B4-BE49-F238E27FC236}">
                <a16:creationId xmlns:a16="http://schemas.microsoft.com/office/drawing/2014/main" id="{E65AA9FC-9487-B335-8D99-9FBE0A0256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0617" y="3584006"/>
            <a:ext cx="4366907" cy="3348926"/>
          </a:xfrm>
          <a:prstGeom prst="rect">
            <a:avLst/>
          </a:prstGeom>
        </p:spPr>
      </p:pic>
      <p:pic>
        <p:nvPicPr>
          <p:cNvPr id="10" name="Picture 9" descr="Chart&#10;&#10;Description automatically generated">
            <a:extLst>
              <a:ext uri="{FF2B5EF4-FFF2-40B4-BE49-F238E27FC236}">
                <a16:creationId xmlns:a16="http://schemas.microsoft.com/office/drawing/2014/main" id="{7D563F0E-27BE-542C-940F-23FF5DC217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24465" y="3584006"/>
            <a:ext cx="4366906" cy="3348926"/>
          </a:xfrm>
          <a:prstGeom prst="rect">
            <a:avLst/>
          </a:prstGeom>
        </p:spPr>
      </p:pic>
      <p:sp>
        <p:nvSpPr>
          <p:cNvPr id="11" name="Content Placeholder 1">
            <a:extLst>
              <a:ext uri="{FF2B5EF4-FFF2-40B4-BE49-F238E27FC236}">
                <a16:creationId xmlns:a16="http://schemas.microsoft.com/office/drawing/2014/main" id="{5BF7F8E5-55D8-95FA-7BC7-7CCC154621BD}"/>
              </a:ext>
            </a:extLst>
          </p:cNvPr>
          <p:cNvSpPr txBox="1">
            <a:spLocks/>
          </p:cNvSpPr>
          <p:nvPr/>
        </p:nvSpPr>
        <p:spPr>
          <a:xfrm>
            <a:off x="1042988" y="1341438"/>
            <a:ext cx="7742237"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sz="1600" dirty="0"/>
              <a:t>Cleaner BOXes perform better.</a:t>
            </a:r>
          </a:p>
          <a:p>
            <a:r>
              <a:rPr lang="en-CH" sz="1600" dirty="0"/>
              <a:t>Weak CTD101K  (5x lower K1c) </a:t>
            </a:r>
            <a:br>
              <a:rPr lang="en-CH" sz="1600" dirty="0"/>
            </a:br>
            <a:r>
              <a:rPr lang="en-CH" sz="1600" dirty="0"/>
              <a:t>outperforms standard CTD101K.</a:t>
            </a:r>
          </a:p>
          <a:p>
            <a:r>
              <a:rPr lang="en-CH" sz="1600" dirty="0"/>
              <a:t>Terribly processed filled CTD101K</a:t>
            </a:r>
            <a:br>
              <a:rPr lang="en-CH" sz="1600" dirty="0"/>
            </a:br>
            <a:r>
              <a:rPr lang="en-CH" sz="1600" dirty="0"/>
              <a:t>by far outperforms standard CTD101K.</a:t>
            </a:r>
          </a:p>
          <a:p>
            <a:r>
              <a:rPr lang="en-CH" sz="1600" dirty="0"/>
              <a:t>K1c alone cannot predict performance.</a:t>
            </a:r>
          </a:p>
          <a:p>
            <a:pPr lvl="1"/>
            <a:r>
              <a:rPr lang="en-CH" sz="1600" dirty="0"/>
              <a:t>Tg (glass transition) and Tc (curing)</a:t>
            </a:r>
            <a:br>
              <a:rPr lang="en-CH" sz="1600" dirty="0"/>
            </a:br>
            <a:r>
              <a:rPr lang="en-CH" sz="1600" dirty="0"/>
              <a:t>may be equally important.</a:t>
            </a:r>
          </a:p>
        </p:txBody>
      </p:sp>
    </p:spTree>
    <p:extLst>
      <p:ext uri="{BB962C8B-B14F-4D97-AF65-F5344CB8AC3E}">
        <p14:creationId xmlns:p14="http://schemas.microsoft.com/office/powerpoint/2010/main" val="1419193319"/>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A79A623-83D5-6333-8418-4CF23BA6954D}"/>
              </a:ext>
            </a:extLst>
          </p:cNvPr>
          <p:cNvSpPr>
            <a:spLocks noGrp="1"/>
          </p:cNvSpPr>
          <p:nvPr>
            <p:ph type="title"/>
          </p:nvPr>
        </p:nvSpPr>
        <p:spPr/>
        <p:txBody>
          <a:bodyPr/>
          <a:lstStyle/>
          <a:p>
            <a:r>
              <a:rPr lang="en-CH" dirty="0"/>
              <a:t>Accoustic data taken on all BOX samples</a:t>
            </a:r>
          </a:p>
        </p:txBody>
      </p:sp>
      <p:sp>
        <p:nvSpPr>
          <p:cNvPr id="4" name="Slide Number Placeholder 3">
            <a:extLst>
              <a:ext uri="{FF2B5EF4-FFF2-40B4-BE49-F238E27FC236}">
                <a16:creationId xmlns:a16="http://schemas.microsoft.com/office/drawing/2014/main" id="{B9F40E3C-3E6C-3DED-2F69-DB8B7665C96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49</a:t>
            </a:fld>
            <a:endParaRPr lang="de-DE" dirty="0"/>
          </a:p>
        </p:txBody>
      </p:sp>
      <p:pic>
        <p:nvPicPr>
          <p:cNvPr id="5" name="Picture 4">
            <a:extLst>
              <a:ext uri="{FF2B5EF4-FFF2-40B4-BE49-F238E27FC236}">
                <a16:creationId xmlns:a16="http://schemas.microsoft.com/office/drawing/2014/main" id="{15A42DB4-900D-B70B-E01E-F101E9153AE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80893" y="4510448"/>
            <a:ext cx="7223902" cy="1510905"/>
          </a:xfrm>
          <a:prstGeom prst="rect">
            <a:avLst/>
          </a:prstGeom>
        </p:spPr>
      </p:pic>
      <p:pic>
        <p:nvPicPr>
          <p:cNvPr id="6" name="Picture 5">
            <a:extLst>
              <a:ext uri="{FF2B5EF4-FFF2-40B4-BE49-F238E27FC236}">
                <a16:creationId xmlns:a16="http://schemas.microsoft.com/office/drawing/2014/main" id="{A3AEEE37-A8F2-D909-46BB-63BAB95940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9628" y="1652175"/>
            <a:ext cx="3667810" cy="2785759"/>
          </a:xfrm>
          <a:prstGeom prst="rect">
            <a:avLst/>
          </a:prstGeom>
        </p:spPr>
      </p:pic>
      <p:pic>
        <p:nvPicPr>
          <p:cNvPr id="7" name="Picture 6">
            <a:extLst>
              <a:ext uri="{FF2B5EF4-FFF2-40B4-BE49-F238E27FC236}">
                <a16:creationId xmlns:a16="http://schemas.microsoft.com/office/drawing/2014/main" id="{F99B4791-FF1E-9FEB-1D1C-AB553CF8FC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8755" y="2185885"/>
            <a:ext cx="1766326" cy="1661848"/>
          </a:xfrm>
          <a:prstGeom prst="rect">
            <a:avLst/>
          </a:prstGeom>
          <a:noFill/>
          <a:ln w="12700">
            <a:solidFill>
              <a:srgbClr val="010000"/>
            </a:solidFill>
          </a:ln>
        </p:spPr>
      </p:pic>
      <p:pic>
        <p:nvPicPr>
          <p:cNvPr id="8" name="Picture 7">
            <a:extLst>
              <a:ext uri="{FF2B5EF4-FFF2-40B4-BE49-F238E27FC236}">
                <a16:creationId xmlns:a16="http://schemas.microsoft.com/office/drawing/2014/main" id="{93FA5EDE-3E4C-3063-4999-DF7AD4FBA0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56398" y="2003112"/>
            <a:ext cx="2797437" cy="2155522"/>
          </a:xfrm>
          <a:prstGeom prst="rect">
            <a:avLst/>
          </a:prstGeom>
        </p:spPr>
      </p:pic>
    </p:spTree>
    <p:extLst>
      <p:ext uri="{BB962C8B-B14F-4D97-AF65-F5344CB8AC3E}">
        <p14:creationId xmlns:p14="http://schemas.microsoft.com/office/powerpoint/2010/main" val="21226483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92DEC1-5EF1-F74D-8A7B-4FB906E84359}"/>
              </a:ext>
            </a:extLst>
          </p:cNvPr>
          <p:cNvSpPr>
            <a:spLocks noGrp="1"/>
          </p:cNvSpPr>
          <p:nvPr>
            <p:ph sz="quarter" idx="13"/>
          </p:nvPr>
        </p:nvSpPr>
        <p:spPr/>
        <p:txBody>
          <a:bodyPr/>
          <a:lstStyle/>
          <a:p>
            <a:r>
              <a:rPr lang="en-US" sz="1600" dirty="0">
                <a:solidFill>
                  <a:srgbClr val="0070C0"/>
                </a:solidFill>
              </a:rPr>
              <a:t>Members</a:t>
            </a:r>
            <a:r>
              <a:rPr lang="en-US" sz="1600" dirty="0"/>
              <a:t>:</a:t>
            </a:r>
          </a:p>
          <a:p>
            <a:pPr marL="0" indent="0">
              <a:buNone/>
            </a:pPr>
            <a:endParaRPr lang="en-CH" sz="1600" dirty="0"/>
          </a:p>
          <a:p>
            <a:pPr marL="0" indent="0">
              <a:buNone/>
            </a:pPr>
            <a:endParaRPr lang="en-CH" sz="1600" dirty="0"/>
          </a:p>
          <a:p>
            <a:pPr marL="0" indent="0">
              <a:buNone/>
            </a:pPr>
            <a:endParaRPr lang="en-CH" sz="1600" dirty="0"/>
          </a:p>
          <a:p>
            <a:pPr marL="0" indent="0">
              <a:buNone/>
            </a:pPr>
            <a:endParaRPr lang="en-CH" sz="1600" dirty="0"/>
          </a:p>
          <a:p>
            <a:r>
              <a:rPr lang="en-CH" sz="1600" dirty="0">
                <a:solidFill>
                  <a:srgbClr val="0070C0"/>
                </a:solidFill>
              </a:rPr>
              <a:t>CHART Council</a:t>
            </a:r>
            <a:r>
              <a:rPr lang="en-CH" sz="1600" dirty="0"/>
              <a:t>: approves projects and receives reports.</a:t>
            </a:r>
          </a:p>
          <a:p>
            <a:r>
              <a:rPr lang="en-CH" sz="1600" dirty="0">
                <a:solidFill>
                  <a:srgbClr val="0070C0"/>
                </a:solidFill>
              </a:rPr>
              <a:t>CHART Executive Board</a:t>
            </a:r>
            <a:r>
              <a:rPr lang="en-CH" sz="1600" dirty="0"/>
              <a:t>: implements and reports on progress.</a:t>
            </a:r>
          </a:p>
          <a:p>
            <a:r>
              <a:rPr lang="en-CH" sz="1600" dirty="0">
                <a:solidFill>
                  <a:srgbClr val="0070C0"/>
                </a:solidFill>
              </a:rPr>
              <a:t>Funding</a:t>
            </a:r>
            <a:r>
              <a:rPr lang="en-CH" sz="1600" dirty="0"/>
              <a:t>: For a given research period, CHART members pledge funds and apply jointly for additional funding from SERI and ETH Council. </a:t>
            </a:r>
          </a:p>
          <a:p>
            <a:pPr lvl="1"/>
            <a:r>
              <a:rPr lang="en-CH" sz="1600" dirty="0">
                <a:solidFill>
                  <a:srgbClr val="0070C0"/>
                </a:solidFill>
              </a:rPr>
              <a:t>CERN’s pledge</a:t>
            </a:r>
            <a:r>
              <a:rPr lang="en-CH" sz="1600" dirty="0"/>
              <a:t> is the biggest individual amount and makes up 37% </a:t>
            </a:r>
            <a:br>
              <a:rPr lang="en-CH" sz="1600" dirty="0"/>
            </a:br>
            <a:r>
              <a:rPr lang="en-CH" sz="1600" dirty="0"/>
              <a:t>of the overall CHART2 envelope (2019-2024). </a:t>
            </a:r>
          </a:p>
          <a:p>
            <a:pPr lvl="1"/>
            <a:r>
              <a:rPr lang="en-CH" sz="1600" dirty="0"/>
              <a:t>Projects are defined in </a:t>
            </a:r>
            <a:r>
              <a:rPr lang="en-CH" sz="1600" dirty="0">
                <a:solidFill>
                  <a:srgbClr val="0070C0"/>
                </a:solidFill>
              </a:rPr>
              <a:t>CHART Project Proposals </a:t>
            </a:r>
            <a:r>
              <a:rPr lang="en-CH" sz="1600" dirty="0"/>
              <a:t>and, if they receive CERN funding, addenda with the FCC Feasibility Study or the HFM Programme.</a:t>
            </a:r>
          </a:p>
          <a:p>
            <a:endParaRPr lang="en-CH" sz="1600" dirty="0"/>
          </a:p>
          <a:p>
            <a:endParaRPr lang="en-CH" dirty="0"/>
          </a:p>
        </p:txBody>
      </p:sp>
      <p:sp>
        <p:nvSpPr>
          <p:cNvPr id="3" name="Title 2">
            <a:extLst>
              <a:ext uri="{FF2B5EF4-FFF2-40B4-BE49-F238E27FC236}">
                <a16:creationId xmlns:a16="http://schemas.microsoft.com/office/drawing/2014/main" id="{F9CFA719-2212-2746-ABCC-2AE03AF111C1}"/>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49E6E30-3724-344B-9DD4-DB9EC45FD21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pic>
        <p:nvPicPr>
          <p:cNvPr id="5" name="Picture 4">
            <a:extLst>
              <a:ext uri="{FF2B5EF4-FFF2-40B4-BE49-F238E27FC236}">
                <a16:creationId xmlns:a16="http://schemas.microsoft.com/office/drawing/2014/main" id="{5356773E-9DD8-4042-A816-5152CC12E65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75964" y="1922493"/>
            <a:ext cx="472516" cy="472516"/>
          </a:xfrm>
          <a:prstGeom prst="rect">
            <a:avLst/>
          </a:prstGeom>
        </p:spPr>
      </p:pic>
      <p:pic>
        <p:nvPicPr>
          <p:cNvPr id="6" name="Picture 5">
            <a:extLst>
              <a:ext uri="{FF2B5EF4-FFF2-40B4-BE49-F238E27FC236}">
                <a16:creationId xmlns:a16="http://schemas.microsoft.com/office/drawing/2014/main" id="{AAD497F0-39D6-2342-97BA-84FACE1142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32511" y="1916832"/>
            <a:ext cx="1202670" cy="478177"/>
          </a:xfrm>
          <a:prstGeom prst="rect">
            <a:avLst/>
          </a:prstGeom>
        </p:spPr>
      </p:pic>
      <p:pic>
        <p:nvPicPr>
          <p:cNvPr id="7" name="Picture 6">
            <a:extLst>
              <a:ext uri="{FF2B5EF4-FFF2-40B4-BE49-F238E27FC236}">
                <a16:creationId xmlns:a16="http://schemas.microsoft.com/office/drawing/2014/main" id="{E1ABED22-AD2F-A341-B17D-89F949946160}"/>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635896" y="2016753"/>
            <a:ext cx="1182613" cy="266420"/>
          </a:xfrm>
          <a:prstGeom prst="rect">
            <a:avLst/>
          </a:prstGeom>
        </p:spPr>
      </p:pic>
      <p:pic>
        <p:nvPicPr>
          <p:cNvPr id="8" name="Picture 62" descr="sciences70">
            <a:extLst>
              <a:ext uri="{FF2B5EF4-FFF2-40B4-BE49-F238E27FC236}">
                <a16:creationId xmlns:a16="http://schemas.microsoft.com/office/drawing/2014/main" id="{D0940F05-0DC4-2C48-B980-A56577DBF74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37496" y="1921139"/>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 descr="page1image846823312">
            <a:extLst>
              <a:ext uri="{FF2B5EF4-FFF2-40B4-BE49-F238E27FC236}">
                <a16:creationId xmlns:a16="http://schemas.microsoft.com/office/drawing/2014/main" id="{7597B85D-14B7-B04A-A0E6-167052D35A1F}"/>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2410234" y="1921140"/>
            <a:ext cx="1108619" cy="473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310392"/>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079CBE-330F-9365-5A08-40DCEFC3F7A9}"/>
              </a:ext>
            </a:extLst>
          </p:cNvPr>
          <p:cNvSpPr>
            <a:spLocks noGrp="1"/>
          </p:cNvSpPr>
          <p:nvPr>
            <p:ph sz="quarter" idx="13"/>
          </p:nvPr>
        </p:nvSpPr>
        <p:spPr>
          <a:xfrm>
            <a:off x="982017" y="1058234"/>
            <a:ext cx="7742237" cy="4679951"/>
          </a:xfrm>
        </p:spPr>
        <p:txBody>
          <a:bodyPr/>
          <a:lstStyle/>
          <a:p>
            <a:r>
              <a:rPr lang="en-CH" sz="1600" kern="1000" spc="30" dirty="0">
                <a:latin typeface="+mn-lt"/>
                <a:cs typeface="Franklin Gothic Book"/>
              </a:rPr>
              <a:t>Quantify defects</a:t>
            </a:r>
            <a:r>
              <a:rPr lang="en-CH" sz="1600" kern="1000" spc="30" dirty="0">
                <a:cs typeface="Franklin Gothic Book"/>
              </a:rPr>
              <a:t> </a:t>
            </a:r>
            <a:r>
              <a:rPr lang="en-CH" sz="1600" kern="1000" spc="30" dirty="0">
                <a:latin typeface="+mn-lt"/>
                <a:cs typeface="Franklin Gothic Book"/>
              </a:rPr>
              <a:t>after wire-saw cutting and polishing.</a:t>
            </a:r>
          </a:p>
          <a:p>
            <a:endParaRPr lang="en-CH" sz="1600" dirty="0"/>
          </a:p>
        </p:txBody>
      </p:sp>
      <p:sp>
        <p:nvSpPr>
          <p:cNvPr id="3" name="Title 2">
            <a:extLst>
              <a:ext uri="{FF2B5EF4-FFF2-40B4-BE49-F238E27FC236}">
                <a16:creationId xmlns:a16="http://schemas.microsoft.com/office/drawing/2014/main" id="{1B16C43C-823D-2CB9-60D0-2354AA036ECB}"/>
              </a:ext>
            </a:extLst>
          </p:cNvPr>
          <p:cNvSpPr>
            <a:spLocks noGrp="1"/>
          </p:cNvSpPr>
          <p:nvPr>
            <p:ph type="title"/>
          </p:nvPr>
        </p:nvSpPr>
        <p:spPr/>
        <p:txBody>
          <a:bodyPr/>
          <a:lstStyle/>
          <a:p>
            <a:r>
              <a:rPr lang="en-CH" dirty="0"/>
              <a:t>PostMortem Analysis</a:t>
            </a:r>
          </a:p>
        </p:txBody>
      </p:sp>
      <p:sp>
        <p:nvSpPr>
          <p:cNvPr id="4" name="Slide Number Placeholder 3">
            <a:extLst>
              <a:ext uri="{FF2B5EF4-FFF2-40B4-BE49-F238E27FC236}">
                <a16:creationId xmlns:a16="http://schemas.microsoft.com/office/drawing/2014/main" id="{422B66B1-E666-45A7-625B-FB96E500B7D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50</a:t>
            </a:fld>
            <a:endParaRPr lang="de-DE" dirty="0"/>
          </a:p>
        </p:txBody>
      </p:sp>
      <p:pic>
        <p:nvPicPr>
          <p:cNvPr id="8" name="Picture 7">
            <a:extLst>
              <a:ext uri="{FF2B5EF4-FFF2-40B4-BE49-F238E27FC236}">
                <a16:creationId xmlns:a16="http://schemas.microsoft.com/office/drawing/2014/main" id="{02C909E8-E7AD-63B2-BCD3-F7E6FD5A25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1379716" y="3902023"/>
            <a:ext cx="1500495" cy="2070693"/>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0AED4C79-B571-FEEC-DE29-280596CC70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44809" y="4190128"/>
            <a:ext cx="1963650" cy="1500496"/>
          </a:xfrm>
          <a:prstGeom prst="rect">
            <a:avLst/>
          </a:prstGeom>
        </p:spPr>
      </p:pic>
      <p:pic>
        <p:nvPicPr>
          <p:cNvPr id="11" name="Content Placeholder 5" descr="A picture containing text&#10;&#10;Description automatically generated">
            <a:extLst>
              <a:ext uri="{FF2B5EF4-FFF2-40B4-BE49-F238E27FC236}">
                <a16:creationId xmlns:a16="http://schemas.microsoft.com/office/drawing/2014/main" id="{78F87C2F-9571-0BDF-3500-E822F4DA12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7958" y="4187123"/>
            <a:ext cx="2070693" cy="1503500"/>
          </a:xfrm>
          <a:prstGeom prst="rect">
            <a:avLst/>
          </a:prstGeom>
        </p:spPr>
      </p:pic>
      <p:sp>
        <p:nvSpPr>
          <p:cNvPr id="14" name="TextBox 13">
            <a:extLst>
              <a:ext uri="{FF2B5EF4-FFF2-40B4-BE49-F238E27FC236}">
                <a16:creationId xmlns:a16="http://schemas.microsoft.com/office/drawing/2014/main" id="{A05DAA18-7B50-CCA0-2DE6-F13944EEF75D}"/>
              </a:ext>
            </a:extLst>
          </p:cNvPr>
          <p:cNvSpPr txBox="1"/>
          <p:nvPr/>
        </p:nvSpPr>
        <p:spPr>
          <a:xfrm>
            <a:off x="180217" y="666115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O. Kirby, M. Daly.]</a:t>
            </a:r>
          </a:p>
        </p:txBody>
      </p:sp>
      <p:pic>
        <p:nvPicPr>
          <p:cNvPr id="6" name="Content Placeholder 5" descr="Diagram&#10;&#10;Description automatically generated">
            <a:extLst>
              <a:ext uri="{FF2B5EF4-FFF2-40B4-BE49-F238E27FC236}">
                <a16:creationId xmlns:a16="http://schemas.microsoft.com/office/drawing/2014/main" id="{3FCEA0D7-FE2C-D39A-DF5A-C331873D738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428960" y="1540959"/>
            <a:ext cx="5410678" cy="2585219"/>
          </a:xfrm>
          <a:prstGeom prst="rect">
            <a:avLst/>
          </a:prstGeom>
        </p:spPr>
      </p:pic>
      <p:sp>
        <p:nvSpPr>
          <p:cNvPr id="16" name="TextBox 15">
            <a:extLst>
              <a:ext uri="{FF2B5EF4-FFF2-40B4-BE49-F238E27FC236}">
                <a16:creationId xmlns:a16="http://schemas.microsoft.com/office/drawing/2014/main" id="{3FADA34F-158A-E303-9EF0-5C601A73E734}"/>
              </a:ext>
            </a:extLst>
          </p:cNvPr>
          <p:cNvSpPr txBox="1"/>
          <p:nvPr/>
        </p:nvSpPr>
        <p:spPr>
          <a:xfrm>
            <a:off x="4091985" y="6174408"/>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Voids</a:t>
            </a:r>
          </a:p>
        </p:txBody>
      </p:sp>
      <p:cxnSp>
        <p:nvCxnSpPr>
          <p:cNvPr id="18" name="Straight Arrow Connector 17">
            <a:extLst>
              <a:ext uri="{FF2B5EF4-FFF2-40B4-BE49-F238E27FC236}">
                <a16:creationId xmlns:a16="http://schemas.microsoft.com/office/drawing/2014/main" id="{FF432D1A-C10A-9865-4864-69C2350B88B1}"/>
              </a:ext>
            </a:extLst>
          </p:cNvPr>
          <p:cNvCxnSpPr>
            <a:cxnSpLocks/>
          </p:cNvCxnSpPr>
          <p:nvPr/>
        </p:nvCxnSpPr>
        <p:spPr bwMode="auto">
          <a:xfrm flipV="1">
            <a:off x="4664953" y="4862406"/>
            <a:ext cx="2285928" cy="1358504"/>
          </a:xfrm>
          <a:prstGeom prst="straightConnector1">
            <a:avLst/>
          </a:prstGeom>
          <a:solidFill>
            <a:schemeClr val="accent1"/>
          </a:solidFill>
          <a:ln w="28575" cap="flat" cmpd="sng" algn="ctr">
            <a:solidFill>
              <a:srgbClr val="0070C0"/>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3CD537F1-496C-CA02-6A67-F2953333A1DA}"/>
              </a:ext>
            </a:extLst>
          </p:cNvPr>
          <p:cNvCxnSpPr>
            <a:cxnSpLocks/>
          </p:cNvCxnSpPr>
          <p:nvPr/>
        </p:nvCxnSpPr>
        <p:spPr bwMode="auto">
          <a:xfrm flipH="1" flipV="1">
            <a:off x="1873464" y="4678497"/>
            <a:ext cx="2403715" cy="1523597"/>
          </a:xfrm>
          <a:prstGeom prst="straightConnector1">
            <a:avLst/>
          </a:prstGeom>
          <a:solidFill>
            <a:schemeClr val="accent1"/>
          </a:solidFill>
          <a:ln w="28575" cap="flat" cmpd="sng" algn="ctr">
            <a:solidFill>
              <a:srgbClr val="0070C0"/>
            </a:solidFill>
            <a:prstDash val="solid"/>
            <a:round/>
            <a:headEnd type="none" w="med" len="med"/>
            <a:tailEnd type="triangle"/>
          </a:ln>
          <a:effectLst/>
        </p:spPr>
      </p:cxnSp>
      <p:sp>
        <p:nvSpPr>
          <p:cNvPr id="22" name="TextBox 21">
            <a:extLst>
              <a:ext uri="{FF2B5EF4-FFF2-40B4-BE49-F238E27FC236}">
                <a16:creationId xmlns:a16="http://schemas.microsoft.com/office/drawing/2014/main" id="{A38A311E-3497-FE8A-C62A-63429BBB6707}"/>
              </a:ext>
            </a:extLst>
          </p:cNvPr>
          <p:cNvSpPr txBox="1"/>
          <p:nvPr/>
        </p:nvSpPr>
        <p:spPr>
          <a:xfrm>
            <a:off x="5277278" y="6174408"/>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chemeClr val="accent3"/>
                </a:solidFill>
                <a:latin typeface="+mn-lt"/>
                <a:cs typeface="Franklin Gothic Book"/>
              </a:rPr>
              <a:t>Surface defects (de-bonding)</a:t>
            </a:r>
          </a:p>
        </p:txBody>
      </p:sp>
      <p:cxnSp>
        <p:nvCxnSpPr>
          <p:cNvPr id="23" name="Straight Arrow Connector 22">
            <a:extLst>
              <a:ext uri="{FF2B5EF4-FFF2-40B4-BE49-F238E27FC236}">
                <a16:creationId xmlns:a16="http://schemas.microsoft.com/office/drawing/2014/main" id="{68F54504-2864-B17A-2211-F3F6AC92E8D4}"/>
              </a:ext>
            </a:extLst>
          </p:cNvPr>
          <p:cNvCxnSpPr>
            <a:cxnSpLocks/>
          </p:cNvCxnSpPr>
          <p:nvPr/>
        </p:nvCxnSpPr>
        <p:spPr bwMode="auto">
          <a:xfrm flipV="1">
            <a:off x="6523304" y="5271275"/>
            <a:ext cx="0" cy="832683"/>
          </a:xfrm>
          <a:prstGeom prst="straightConnector1">
            <a:avLst/>
          </a:prstGeom>
          <a:solidFill>
            <a:schemeClr val="accent1"/>
          </a:solidFill>
          <a:ln w="28575" cap="flat" cmpd="sng" algn="ctr">
            <a:solidFill>
              <a:schemeClr val="accent3"/>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730B7BC6-8206-90BD-F4BD-1AA85674AF68}"/>
              </a:ext>
            </a:extLst>
          </p:cNvPr>
          <p:cNvCxnSpPr>
            <a:cxnSpLocks/>
          </p:cNvCxnSpPr>
          <p:nvPr/>
        </p:nvCxnSpPr>
        <p:spPr bwMode="auto">
          <a:xfrm flipH="1" flipV="1">
            <a:off x="4234607" y="4750743"/>
            <a:ext cx="2014176" cy="1353215"/>
          </a:xfrm>
          <a:prstGeom prst="straightConnector1">
            <a:avLst/>
          </a:prstGeom>
          <a:solidFill>
            <a:schemeClr val="accent1"/>
          </a:solidFill>
          <a:ln w="28575" cap="flat" cmpd="sng" algn="ctr">
            <a:solidFill>
              <a:schemeClr val="accent3"/>
            </a:solidFill>
            <a:prstDash val="solid"/>
            <a:round/>
            <a:headEnd type="none" w="med" len="med"/>
            <a:tailEnd type="triangle"/>
          </a:ln>
          <a:effectLst/>
        </p:spPr>
      </p:cxnSp>
      <p:sp>
        <p:nvSpPr>
          <p:cNvPr id="29" name="TextBox 28">
            <a:extLst>
              <a:ext uri="{FF2B5EF4-FFF2-40B4-BE49-F238E27FC236}">
                <a16:creationId xmlns:a16="http://schemas.microsoft.com/office/drawing/2014/main" id="{858F8A53-6306-24A2-E6D8-D1D68159011E}"/>
              </a:ext>
            </a:extLst>
          </p:cNvPr>
          <p:cNvSpPr txBox="1"/>
          <p:nvPr/>
        </p:nvSpPr>
        <p:spPr>
          <a:xfrm>
            <a:off x="2193119" y="6179586"/>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B050"/>
                </a:solidFill>
                <a:latin typeface="+mn-lt"/>
                <a:cs typeface="Franklin Gothic Book"/>
              </a:rPr>
              <a:t>Cracks</a:t>
            </a:r>
          </a:p>
        </p:txBody>
      </p:sp>
      <p:cxnSp>
        <p:nvCxnSpPr>
          <p:cNvPr id="30" name="Straight Arrow Connector 29">
            <a:extLst>
              <a:ext uri="{FF2B5EF4-FFF2-40B4-BE49-F238E27FC236}">
                <a16:creationId xmlns:a16="http://schemas.microsoft.com/office/drawing/2014/main" id="{DE16F2C6-500F-0F23-40B9-7143112A9FB0}"/>
              </a:ext>
            </a:extLst>
          </p:cNvPr>
          <p:cNvCxnSpPr>
            <a:cxnSpLocks/>
          </p:cNvCxnSpPr>
          <p:nvPr/>
        </p:nvCxnSpPr>
        <p:spPr bwMode="auto">
          <a:xfrm flipV="1">
            <a:off x="2489228" y="4862406"/>
            <a:ext cx="336834" cy="1358504"/>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C52F2290-4DD8-A66B-BADD-C7520B1CA06E}"/>
              </a:ext>
            </a:extLst>
          </p:cNvPr>
          <p:cNvCxnSpPr>
            <a:cxnSpLocks/>
          </p:cNvCxnSpPr>
          <p:nvPr/>
        </p:nvCxnSpPr>
        <p:spPr bwMode="auto">
          <a:xfrm flipV="1">
            <a:off x="2788232" y="4608903"/>
            <a:ext cx="2245706" cy="1612007"/>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spTree>
    <p:extLst>
      <p:ext uri="{BB962C8B-B14F-4D97-AF65-F5344CB8AC3E}">
        <p14:creationId xmlns:p14="http://schemas.microsoft.com/office/powerpoint/2010/main" val="1298639655"/>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2742949-4934-6D82-7201-57336558D064}"/>
              </a:ext>
            </a:extLst>
          </p:cNvPr>
          <p:cNvSpPr>
            <a:spLocks noGrp="1"/>
          </p:cNvSpPr>
          <p:nvPr>
            <p:ph type="title"/>
          </p:nvPr>
        </p:nvSpPr>
        <p:spPr/>
        <p:txBody>
          <a:bodyPr/>
          <a:lstStyle/>
          <a:p>
            <a:r>
              <a:rPr lang="en-CH" dirty="0"/>
              <a:t>PostMortem Analysis - First 7 Data sets</a:t>
            </a:r>
          </a:p>
        </p:txBody>
      </p:sp>
      <p:sp>
        <p:nvSpPr>
          <p:cNvPr id="4" name="Slide Number Placeholder 3">
            <a:extLst>
              <a:ext uri="{FF2B5EF4-FFF2-40B4-BE49-F238E27FC236}">
                <a16:creationId xmlns:a16="http://schemas.microsoft.com/office/drawing/2014/main" id="{7F0A05F0-EB85-6EBA-1589-BA07ECA5DAE1}"/>
              </a:ext>
            </a:extLst>
          </p:cNvPr>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51</a:t>
            </a:fld>
            <a:endParaRPr lang="de-DE" dirty="0"/>
          </a:p>
        </p:txBody>
      </p:sp>
      <p:grpSp>
        <p:nvGrpSpPr>
          <p:cNvPr id="45" name="Group 44">
            <a:extLst>
              <a:ext uri="{FF2B5EF4-FFF2-40B4-BE49-F238E27FC236}">
                <a16:creationId xmlns:a16="http://schemas.microsoft.com/office/drawing/2014/main" id="{560662A0-7B70-8908-7FD1-5AAFB4E00740}"/>
              </a:ext>
            </a:extLst>
          </p:cNvPr>
          <p:cNvGrpSpPr/>
          <p:nvPr/>
        </p:nvGrpSpPr>
        <p:grpSpPr>
          <a:xfrm>
            <a:off x="827585" y="1556792"/>
            <a:ext cx="7194485" cy="5192023"/>
            <a:chOff x="827585" y="1556792"/>
            <a:chExt cx="7194485" cy="5192023"/>
          </a:xfrm>
        </p:grpSpPr>
        <p:pic>
          <p:nvPicPr>
            <p:cNvPr id="5" name="Picture 4" descr="Chart, radar chart&#10;&#10;Description automatically generated">
              <a:extLst>
                <a:ext uri="{FF2B5EF4-FFF2-40B4-BE49-F238E27FC236}">
                  <a16:creationId xmlns:a16="http://schemas.microsoft.com/office/drawing/2014/main" id="{A9F360B0-990D-34EA-B87D-F381BB2F13C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4613" y="1638409"/>
              <a:ext cx="6568699" cy="4219596"/>
            </a:xfrm>
            <a:prstGeom prst="rect">
              <a:avLst/>
            </a:prstGeom>
          </p:spPr>
        </p:pic>
        <p:sp>
          <p:nvSpPr>
            <p:cNvPr id="2" name="TextBox 1">
              <a:extLst>
                <a:ext uri="{FF2B5EF4-FFF2-40B4-BE49-F238E27FC236}">
                  <a16:creationId xmlns:a16="http://schemas.microsoft.com/office/drawing/2014/main" id="{9D9D02B1-58DA-AD62-41B7-4DF0566576B5}"/>
                </a:ext>
              </a:extLst>
            </p:cNvPr>
            <p:cNvSpPr txBox="1"/>
            <p:nvPr/>
          </p:nvSpPr>
          <p:spPr>
            <a:xfrm>
              <a:off x="2665198" y="2293172"/>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a:rPr>
                <a:t>L</a:t>
              </a:r>
              <a:r>
                <a:rPr lang="en-CH" sz="1200" dirty="0">
                  <a:solidFill>
                    <a:srgbClr val="000000"/>
                  </a:solidFill>
                  <a:latin typeface="Calibri"/>
                </a:rPr>
                <a:t>ow K1c </a:t>
              </a:r>
              <a:br>
                <a:rPr lang="en-CH" sz="1200" dirty="0">
                  <a:solidFill>
                    <a:srgbClr val="000000"/>
                  </a:solidFill>
                  <a:latin typeface="Calibri"/>
                </a:rPr>
              </a:br>
              <a:r>
                <a:rPr lang="en-CH" sz="1200" dirty="0">
                  <a:solidFill>
                    <a:srgbClr val="000000"/>
                  </a:solidFill>
                  <a:latin typeface="Calibri"/>
                </a:rPr>
                <a:t>CTD101k</a:t>
              </a:r>
            </a:p>
          </p:txBody>
        </p:sp>
        <p:sp>
          <p:nvSpPr>
            <p:cNvPr id="6" name="TextBox 5">
              <a:extLst>
                <a:ext uri="{FF2B5EF4-FFF2-40B4-BE49-F238E27FC236}">
                  <a16:creationId xmlns:a16="http://schemas.microsoft.com/office/drawing/2014/main" id="{83D5E96C-92ED-00FD-0005-FB55D6B7FF94}"/>
                </a:ext>
              </a:extLst>
            </p:cNvPr>
            <p:cNvSpPr txBox="1"/>
            <p:nvPr/>
          </p:nvSpPr>
          <p:spPr>
            <a:xfrm>
              <a:off x="4837700" y="2270723"/>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a:rPr>
                <a:t>MY750</a:t>
              </a:r>
              <a:endParaRPr lang="en-CH" sz="1200" dirty="0">
                <a:solidFill>
                  <a:srgbClr val="000000"/>
                </a:solidFill>
                <a:latin typeface="Calibri"/>
              </a:endParaRPr>
            </a:p>
          </p:txBody>
        </p:sp>
        <p:sp>
          <p:nvSpPr>
            <p:cNvPr id="7" name="TextBox 6">
              <a:extLst>
                <a:ext uri="{FF2B5EF4-FFF2-40B4-BE49-F238E27FC236}">
                  <a16:creationId xmlns:a16="http://schemas.microsoft.com/office/drawing/2014/main" id="{414F6B48-8F63-71C2-634E-51BB2E7F195E}"/>
                </a:ext>
              </a:extLst>
            </p:cNvPr>
            <p:cNvSpPr txBox="1"/>
            <p:nvPr/>
          </p:nvSpPr>
          <p:spPr>
            <a:xfrm>
              <a:off x="7170915" y="2252641"/>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a:rPr>
                <a:t>Mix61</a:t>
              </a:r>
              <a:endParaRPr lang="en-CH" sz="1200" dirty="0">
                <a:solidFill>
                  <a:srgbClr val="000000"/>
                </a:solidFill>
                <a:latin typeface="Calibri"/>
              </a:endParaRPr>
            </a:p>
          </p:txBody>
        </p:sp>
        <p:sp>
          <p:nvSpPr>
            <p:cNvPr id="8" name="TextBox 7">
              <a:extLst>
                <a:ext uri="{FF2B5EF4-FFF2-40B4-BE49-F238E27FC236}">
                  <a16:creationId xmlns:a16="http://schemas.microsoft.com/office/drawing/2014/main" id="{AD1BB54E-764F-210B-C569-A0760104FC01}"/>
                </a:ext>
              </a:extLst>
            </p:cNvPr>
            <p:cNvSpPr txBox="1"/>
            <p:nvPr/>
          </p:nvSpPr>
          <p:spPr>
            <a:xfrm>
              <a:off x="7165486" y="3690113"/>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a:rPr>
                <a:t>CTD101k</a:t>
              </a:r>
              <a:endParaRPr lang="en-CH" sz="1200" dirty="0">
                <a:solidFill>
                  <a:srgbClr val="000000"/>
                </a:solidFill>
                <a:latin typeface="Calibri"/>
              </a:endParaRPr>
            </a:p>
          </p:txBody>
        </p:sp>
        <p:sp>
          <p:nvSpPr>
            <p:cNvPr id="9" name="TextBox 8">
              <a:extLst>
                <a:ext uri="{FF2B5EF4-FFF2-40B4-BE49-F238E27FC236}">
                  <a16:creationId xmlns:a16="http://schemas.microsoft.com/office/drawing/2014/main" id="{005A722A-6FBD-969E-6B32-82BAB88E5FBF}"/>
                </a:ext>
              </a:extLst>
            </p:cNvPr>
            <p:cNvSpPr txBox="1"/>
            <p:nvPr/>
          </p:nvSpPr>
          <p:spPr>
            <a:xfrm>
              <a:off x="4841109" y="3686636"/>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a:solidFill>
                    <a:srgbClr val="000000"/>
                  </a:solidFill>
                  <a:latin typeface="Calibri"/>
                </a:rPr>
                <a:t>CTD101k</a:t>
              </a:r>
              <a:endParaRPr lang="en-CH" sz="1200" dirty="0">
                <a:solidFill>
                  <a:srgbClr val="000000"/>
                </a:solidFill>
                <a:latin typeface="Calibri"/>
              </a:endParaRPr>
            </a:p>
          </p:txBody>
        </p:sp>
        <p:sp>
          <p:nvSpPr>
            <p:cNvPr id="10" name="TextBox 9">
              <a:extLst>
                <a:ext uri="{FF2B5EF4-FFF2-40B4-BE49-F238E27FC236}">
                  <a16:creationId xmlns:a16="http://schemas.microsoft.com/office/drawing/2014/main" id="{34B31C86-DBE0-FAA1-8D39-F3ECCA14CC0C}"/>
                </a:ext>
              </a:extLst>
            </p:cNvPr>
            <p:cNvSpPr txBox="1"/>
            <p:nvPr/>
          </p:nvSpPr>
          <p:spPr>
            <a:xfrm>
              <a:off x="4814116" y="5526653"/>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Calibri"/>
                </a:rPr>
                <a:t>Sedimentation</a:t>
              </a:r>
              <a:endParaRPr lang="en-CH" sz="1200" dirty="0">
                <a:solidFill>
                  <a:srgbClr val="000000"/>
                </a:solidFill>
                <a:latin typeface="Calibri"/>
              </a:endParaRPr>
            </a:p>
          </p:txBody>
        </p:sp>
        <p:sp>
          <p:nvSpPr>
            <p:cNvPr id="11" name="TextBox 10">
              <a:extLst>
                <a:ext uri="{FF2B5EF4-FFF2-40B4-BE49-F238E27FC236}">
                  <a16:creationId xmlns:a16="http://schemas.microsoft.com/office/drawing/2014/main" id="{4D91D940-EF18-D1CE-CFE2-0BB6CB6DDB13}"/>
                </a:ext>
              </a:extLst>
            </p:cNvPr>
            <p:cNvSpPr txBox="1"/>
            <p:nvPr/>
          </p:nvSpPr>
          <p:spPr>
            <a:xfrm>
              <a:off x="7154058" y="5121605"/>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err="1">
                  <a:solidFill>
                    <a:srgbClr val="000000"/>
                  </a:solidFill>
                  <a:latin typeface="Calibri"/>
                </a:rPr>
                <a:t>Stycast</a:t>
              </a:r>
              <a:endParaRPr lang="en-CH" sz="1200" dirty="0">
                <a:solidFill>
                  <a:srgbClr val="000000"/>
                </a:solidFill>
                <a:latin typeface="Calibri"/>
              </a:endParaRPr>
            </a:p>
          </p:txBody>
        </p:sp>
        <p:grpSp>
          <p:nvGrpSpPr>
            <p:cNvPr id="14" name="Group 13">
              <a:extLst>
                <a:ext uri="{FF2B5EF4-FFF2-40B4-BE49-F238E27FC236}">
                  <a16:creationId xmlns:a16="http://schemas.microsoft.com/office/drawing/2014/main" id="{1F501784-6DB4-10A7-EE38-810630BFBFCF}"/>
                </a:ext>
              </a:extLst>
            </p:cNvPr>
            <p:cNvGrpSpPr/>
            <p:nvPr/>
          </p:nvGrpSpPr>
          <p:grpSpPr>
            <a:xfrm>
              <a:off x="3371428" y="1616378"/>
              <a:ext cx="1655171" cy="2155883"/>
              <a:chOff x="1162811" y="558200"/>
              <a:chExt cx="1778158" cy="2316075"/>
            </a:xfrm>
          </p:grpSpPr>
          <p:sp>
            <p:nvSpPr>
              <p:cNvPr id="18" name="TextBox 17">
                <a:extLst>
                  <a:ext uri="{FF2B5EF4-FFF2-40B4-BE49-F238E27FC236}">
                    <a16:creationId xmlns:a16="http://schemas.microsoft.com/office/drawing/2014/main" id="{A4D0C382-5E0B-A53B-8CF2-B1CEB77B3DC5}"/>
                  </a:ext>
                </a:extLst>
              </p:cNvPr>
              <p:cNvSpPr txBox="1"/>
              <p:nvPr/>
            </p:nvSpPr>
            <p:spPr>
              <a:xfrm rot="3390282">
                <a:off x="2026569" y="8974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19" name="TextBox 18">
                <a:extLst>
                  <a:ext uri="{FF2B5EF4-FFF2-40B4-BE49-F238E27FC236}">
                    <a16:creationId xmlns:a16="http://schemas.microsoft.com/office/drawing/2014/main" id="{146302EC-A506-C592-1BA4-2080CCDDA652}"/>
                  </a:ext>
                </a:extLst>
              </p:cNvPr>
              <p:cNvSpPr txBox="1"/>
              <p:nvPr/>
            </p:nvSpPr>
            <p:spPr>
              <a:xfrm>
                <a:off x="1764509" y="195987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20" name="TextBox 19">
                <a:extLst>
                  <a:ext uri="{FF2B5EF4-FFF2-40B4-BE49-F238E27FC236}">
                    <a16:creationId xmlns:a16="http://schemas.microsoft.com/office/drawing/2014/main" id="{EF55B64C-70DB-DD02-CC79-8413441EEA00}"/>
                  </a:ext>
                </a:extLst>
              </p:cNvPr>
              <p:cNvSpPr txBox="1"/>
              <p:nvPr/>
            </p:nvSpPr>
            <p:spPr>
              <a:xfrm rot="16200000">
                <a:off x="1162811" y="78806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21" name="TextBox 20">
                <a:extLst>
                  <a:ext uri="{FF2B5EF4-FFF2-40B4-BE49-F238E27FC236}">
                    <a16:creationId xmlns:a16="http://schemas.microsoft.com/office/drawing/2014/main" id="{CBA96271-2C54-0559-2A95-922869238259}"/>
                  </a:ext>
                </a:extLst>
              </p:cNvPr>
              <p:cNvSpPr txBox="1"/>
              <p:nvPr/>
            </p:nvSpPr>
            <p:spPr>
              <a:xfrm rot="19758899">
                <a:off x="1511254" y="55820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grpSp>
        <p:grpSp>
          <p:nvGrpSpPr>
            <p:cNvPr id="22" name="Group 21">
              <a:extLst>
                <a:ext uri="{FF2B5EF4-FFF2-40B4-BE49-F238E27FC236}">
                  <a16:creationId xmlns:a16="http://schemas.microsoft.com/office/drawing/2014/main" id="{15F45741-F22B-DEB8-6DC0-7966002D462B}"/>
                </a:ext>
              </a:extLst>
            </p:cNvPr>
            <p:cNvGrpSpPr/>
            <p:nvPr/>
          </p:nvGrpSpPr>
          <p:grpSpPr>
            <a:xfrm>
              <a:off x="5642095" y="1556792"/>
              <a:ext cx="1655171" cy="2190701"/>
              <a:chOff x="1162811" y="558200"/>
              <a:chExt cx="1778158" cy="2353480"/>
            </a:xfrm>
          </p:grpSpPr>
          <p:sp>
            <p:nvSpPr>
              <p:cNvPr id="23" name="TextBox 22">
                <a:extLst>
                  <a:ext uri="{FF2B5EF4-FFF2-40B4-BE49-F238E27FC236}">
                    <a16:creationId xmlns:a16="http://schemas.microsoft.com/office/drawing/2014/main" id="{B64C77C3-9988-20DA-3235-AB85EBB6AB5E}"/>
                  </a:ext>
                </a:extLst>
              </p:cNvPr>
              <p:cNvSpPr txBox="1"/>
              <p:nvPr/>
            </p:nvSpPr>
            <p:spPr>
              <a:xfrm rot="3390282">
                <a:off x="2026569" y="8974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24" name="TextBox 23">
                <a:extLst>
                  <a:ext uri="{FF2B5EF4-FFF2-40B4-BE49-F238E27FC236}">
                    <a16:creationId xmlns:a16="http://schemas.microsoft.com/office/drawing/2014/main" id="{D917F31C-7442-905D-82E2-1B329B2DDD55}"/>
                  </a:ext>
                </a:extLst>
              </p:cNvPr>
              <p:cNvSpPr txBox="1"/>
              <p:nvPr/>
            </p:nvSpPr>
            <p:spPr>
              <a:xfrm>
                <a:off x="1741174" y="199728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25" name="TextBox 24">
                <a:extLst>
                  <a:ext uri="{FF2B5EF4-FFF2-40B4-BE49-F238E27FC236}">
                    <a16:creationId xmlns:a16="http://schemas.microsoft.com/office/drawing/2014/main" id="{7D03E8E7-258D-1946-CE04-028B67BE0FA6}"/>
                  </a:ext>
                </a:extLst>
              </p:cNvPr>
              <p:cNvSpPr txBox="1"/>
              <p:nvPr/>
            </p:nvSpPr>
            <p:spPr>
              <a:xfrm rot="16200000">
                <a:off x="1162811" y="78806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26" name="TextBox 25">
                <a:extLst>
                  <a:ext uri="{FF2B5EF4-FFF2-40B4-BE49-F238E27FC236}">
                    <a16:creationId xmlns:a16="http://schemas.microsoft.com/office/drawing/2014/main" id="{A341754A-AAF1-5625-570B-33ED29CEE50D}"/>
                  </a:ext>
                </a:extLst>
              </p:cNvPr>
              <p:cNvSpPr txBox="1"/>
              <p:nvPr/>
            </p:nvSpPr>
            <p:spPr>
              <a:xfrm rot="19758899">
                <a:off x="1511254" y="55820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grpSp>
        <p:grpSp>
          <p:nvGrpSpPr>
            <p:cNvPr id="27" name="Group 26">
              <a:extLst>
                <a:ext uri="{FF2B5EF4-FFF2-40B4-BE49-F238E27FC236}">
                  <a16:creationId xmlns:a16="http://schemas.microsoft.com/office/drawing/2014/main" id="{A220BB49-5D08-E980-00CB-93D169D2D273}"/>
                </a:ext>
              </a:extLst>
            </p:cNvPr>
            <p:cNvGrpSpPr/>
            <p:nvPr/>
          </p:nvGrpSpPr>
          <p:grpSpPr>
            <a:xfrm>
              <a:off x="5564430" y="3050574"/>
              <a:ext cx="1655171" cy="2165751"/>
              <a:chOff x="1162811" y="558200"/>
              <a:chExt cx="1778158" cy="2326676"/>
            </a:xfrm>
          </p:grpSpPr>
          <p:sp>
            <p:nvSpPr>
              <p:cNvPr id="28" name="TextBox 27">
                <a:extLst>
                  <a:ext uri="{FF2B5EF4-FFF2-40B4-BE49-F238E27FC236}">
                    <a16:creationId xmlns:a16="http://schemas.microsoft.com/office/drawing/2014/main" id="{50097EC5-25BE-57FC-D6EF-B362F757CC2C}"/>
                  </a:ext>
                </a:extLst>
              </p:cNvPr>
              <p:cNvSpPr txBox="1"/>
              <p:nvPr/>
            </p:nvSpPr>
            <p:spPr>
              <a:xfrm rot="3390282">
                <a:off x="2026569" y="8974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29" name="TextBox 28">
                <a:extLst>
                  <a:ext uri="{FF2B5EF4-FFF2-40B4-BE49-F238E27FC236}">
                    <a16:creationId xmlns:a16="http://schemas.microsoft.com/office/drawing/2014/main" id="{189B11D2-D85B-C120-22A7-A7986E06DB46}"/>
                  </a:ext>
                </a:extLst>
              </p:cNvPr>
              <p:cNvSpPr txBox="1"/>
              <p:nvPr/>
            </p:nvSpPr>
            <p:spPr>
              <a:xfrm>
                <a:off x="1753122" y="197047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30" name="TextBox 29">
                <a:extLst>
                  <a:ext uri="{FF2B5EF4-FFF2-40B4-BE49-F238E27FC236}">
                    <a16:creationId xmlns:a16="http://schemas.microsoft.com/office/drawing/2014/main" id="{36922055-57FC-B9F1-1A1D-F80AC0608690}"/>
                  </a:ext>
                </a:extLst>
              </p:cNvPr>
              <p:cNvSpPr txBox="1"/>
              <p:nvPr/>
            </p:nvSpPr>
            <p:spPr>
              <a:xfrm rot="16200000">
                <a:off x="1162811" y="78806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31" name="TextBox 30">
                <a:extLst>
                  <a:ext uri="{FF2B5EF4-FFF2-40B4-BE49-F238E27FC236}">
                    <a16:creationId xmlns:a16="http://schemas.microsoft.com/office/drawing/2014/main" id="{E704C8B8-BE14-7CE9-3066-809E2D8DC25A}"/>
                  </a:ext>
                </a:extLst>
              </p:cNvPr>
              <p:cNvSpPr txBox="1"/>
              <p:nvPr/>
            </p:nvSpPr>
            <p:spPr>
              <a:xfrm rot="19758899">
                <a:off x="1511254" y="55820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grpSp>
        <p:grpSp>
          <p:nvGrpSpPr>
            <p:cNvPr id="32" name="Group 31">
              <a:extLst>
                <a:ext uri="{FF2B5EF4-FFF2-40B4-BE49-F238E27FC236}">
                  <a16:creationId xmlns:a16="http://schemas.microsoft.com/office/drawing/2014/main" id="{AED3C87F-FB2D-F95F-8A57-87375D051F3A}"/>
                </a:ext>
              </a:extLst>
            </p:cNvPr>
            <p:cNvGrpSpPr/>
            <p:nvPr/>
          </p:nvGrpSpPr>
          <p:grpSpPr>
            <a:xfrm>
              <a:off x="3358491" y="3009871"/>
              <a:ext cx="1655171" cy="2206453"/>
              <a:chOff x="1162811" y="558200"/>
              <a:chExt cx="1778158" cy="2370403"/>
            </a:xfrm>
          </p:grpSpPr>
          <p:sp>
            <p:nvSpPr>
              <p:cNvPr id="33" name="TextBox 32">
                <a:extLst>
                  <a:ext uri="{FF2B5EF4-FFF2-40B4-BE49-F238E27FC236}">
                    <a16:creationId xmlns:a16="http://schemas.microsoft.com/office/drawing/2014/main" id="{2BE05BC4-4693-6907-4104-E3D2BF43A727}"/>
                  </a:ext>
                </a:extLst>
              </p:cNvPr>
              <p:cNvSpPr txBox="1"/>
              <p:nvPr/>
            </p:nvSpPr>
            <p:spPr>
              <a:xfrm rot="3390282">
                <a:off x="2026569" y="8974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34" name="TextBox 33">
                <a:extLst>
                  <a:ext uri="{FF2B5EF4-FFF2-40B4-BE49-F238E27FC236}">
                    <a16:creationId xmlns:a16="http://schemas.microsoft.com/office/drawing/2014/main" id="{23522C8F-BCE9-CD41-A3E1-815280F56D3E}"/>
                  </a:ext>
                </a:extLst>
              </p:cNvPr>
              <p:cNvSpPr txBox="1"/>
              <p:nvPr/>
            </p:nvSpPr>
            <p:spPr>
              <a:xfrm>
                <a:off x="1765679" y="201420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35" name="TextBox 34">
                <a:extLst>
                  <a:ext uri="{FF2B5EF4-FFF2-40B4-BE49-F238E27FC236}">
                    <a16:creationId xmlns:a16="http://schemas.microsoft.com/office/drawing/2014/main" id="{BA0EF519-05BE-BBAA-814C-56EE54B306B7}"/>
                  </a:ext>
                </a:extLst>
              </p:cNvPr>
              <p:cNvSpPr txBox="1"/>
              <p:nvPr/>
            </p:nvSpPr>
            <p:spPr>
              <a:xfrm rot="16200000">
                <a:off x="1162811" y="78806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36" name="TextBox 35">
                <a:extLst>
                  <a:ext uri="{FF2B5EF4-FFF2-40B4-BE49-F238E27FC236}">
                    <a16:creationId xmlns:a16="http://schemas.microsoft.com/office/drawing/2014/main" id="{02C0A67C-E742-6252-511A-E2702066504C}"/>
                  </a:ext>
                </a:extLst>
              </p:cNvPr>
              <p:cNvSpPr txBox="1"/>
              <p:nvPr/>
            </p:nvSpPr>
            <p:spPr>
              <a:xfrm rot="19758899">
                <a:off x="1511254" y="55820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grpSp>
        <p:sp>
          <p:nvSpPr>
            <p:cNvPr id="42" name="Rectangle 41">
              <a:extLst>
                <a:ext uri="{FF2B5EF4-FFF2-40B4-BE49-F238E27FC236}">
                  <a16:creationId xmlns:a16="http://schemas.microsoft.com/office/drawing/2014/main" id="{F3914DAE-EEC7-6BEF-6E59-BD5C5F5241F9}"/>
                </a:ext>
              </a:extLst>
            </p:cNvPr>
            <p:cNvSpPr/>
            <p:nvPr/>
          </p:nvSpPr>
          <p:spPr bwMode="auto">
            <a:xfrm>
              <a:off x="827585" y="2992717"/>
              <a:ext cx="2263190" cy="287466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CH" sz="2400">
                <a:latin typeface="Times" charset="0"/>
              </a:endParaRPr>
            </a:p>
          </p:txBody>
        </p:sp>
        <p:grpSp>
          <p:nvGrpSpPr>
            <p:cNvPr id="13" name="Group 12">
              <a:extLst>
                <a:ext uri="{FF2B5EF4-FFF2-40B4-BE49-F238E27FC236}">
                  <a16:creationId xmlns:a16="http://schemas.microsoft.com/office/drawing/2014/main" id="{9F835542-7460-FE2B-8CC6-6167C8645DEF}"/>
                </a:ext>
              </a:extLst>
            </p:cNvPr>
            <p:cNvGrpSpPr/>
            <p:nvPr/>
          </p:nvGrpSpPr>
          <p:grpSpPr>
            <a:xfrm>
              <a:off x="1139626" y="1599224"/>
              <a:ext cx="1655171" cy="2192726"/>
              <a:chOff x="1162811" y="558200"/>
              <a:chExt cx="1778158" cy="2355656"/>
            </a:xfrm>
          </p:grpSpPr>
          <p:sp>
            <p:nvSpPr>
              <p:cNvPr id="12" name="TextBox 11">
                <a:extLst>
                  <a:ext uri="{FF2B5EF4-FFF2-40B4-BE49-F238E27FC236}">
                    <a16:creationId xmlns:a16="http://schemas.microsoft.com/office/drawing/2014/main" id="{02B53DCA-05FF-82EF-BD4D-18EB31EB0F4F}"/>
                  </a:ext>
                </a:extLst>
              </p:cNvPr>
              <p:cNvSpPr txBox="1"/>
              <p:nvPr/>
            </p:nvSpPr>
            <p:spPr>
              <a:xfrm rot="3390282">
                <a:off x="2026569" y="8974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15" name="TextBox 14">
                <a:extLst>
                  <a:ext uri="{FF2B5EF4-FFF2-40B4-BE49-F238E27FC236}">
                    <a16:creationId xmlns:a16="http://schemas.microsoft.com/office/drawing/2014/main" id="{71B315FD-CFFF-FF52-A305-FD85896065F4}"/>
                  </a:ext>
                </a:extLst>
              </p:cNvPr>
              <p:cNvSpPr txBox="1"/>
              <p:nvPr/>
            </p:nvSpPr>
            <p:spPr>
              <a:xfrm>
                <a:off x="1762804" y="199945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16" name="TextBox 15">
                <a:extLst>
                  <a:ext uri="{FF2B5EF4-FFF2-40B4-BE49-F238E27FC236}">
                    <a16:creationId xmlns:a16="http://schemas.microsoft.com/office/drawing/2014/main" id="{8353C4E7-D149-D35F-188A-4DA76982AEE3}"/>
                  </a:ext>
                </a:extLst>
              </p:cNvPr>
              <p:cNvSpPr txBox="1"/>
              <p:nvPr/>
            </p:nvSpPr>
            <p:spPr>
              <a:xfrm rot="16200000">
                <a:off x="1162811" y="788061"/>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C00000"/>
                    </a:solidFill>
                    <a:latin typeface="Calibri"/>
                  </a:rPr>
                  <a:t>Wire OD 7-8</a:t>
                </a:r>
              </a:p>
            </p:txBody>
          </p:sp>
          <p:sp>
            <p:nvSpPr>
              <p:cNvPr id="17" name="TextBox 16">
                <a:extLst>
                  <a:ext uri="{FF2B5EF4-FFF2-40B4-BE49-F238E27FC236}">
                    <a16:creationId xmlns:a16="http://schemas.microsoft.com/office/drawing/2014/main" id="{6E81B99E-DBD2-EAFD-D554-5006925B51B6}"/>
                  </a:ext>
                </a:extLst>
              </p:cNvPr>
              <p:cNvSpPr txBox="1"/>
              <p:nvPr/>
            </p:nvSpPr>
            <p:spPr>
              <a:xfrm rot="19758899">
                <a:off x="1511254" y="55820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C00000"/>
                    </a:solidFill>
                    <a:latin typeface="Calibri"/>
                  </a:rPr>
                  <a:t>Channel 9</a:t>
                </a:r>
              </a:p>
            </p:txBody>
          </p:sp>
        </p:grpSp>
        <p:sp>
          <p:nvSpPr>
            <p:cNvPr id="38" name="TextBox 37">
              <a:extLst>
                <a:ext uri="{FF2B5EF4-FFF2-40B4-BE49-F238E27FC236}">
                  <a16:creationId xmlns:a16="http://schemas.microsoft.com/office/drawing/2014/main" id="{A12BC675-E667-F475-7BA7-196335BA77E2}"/>
                </a:ext>
              </a:extLst>
            </p:cNvPr>
            <p:cNvSpPr txBox="1"/>
            <p:nvPr/>
          </p:nvSpPr>
          <p:spPr>
            <a:xfrm rot="3390282">
              <a:off x="4162666" y="474262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39" name="TextBox 38">
              <a:extLst>
                <a:ext uri="{FF2B5EF4-FFF2-40B4-BE49-F238E27FC236}">
                  <a16:creationId xmlns:a16="http://schemas.microsoft.com/office/drawing/2014/main" id="{D1984B89-0A1F-FACF-5B70-502BD04D7860}"/>
                </a:ext>
              </a:extLst>
            </p:cNvPr>
            <p:cNvSpPr txBox="1"/>
            <p:nvPr/>
          </p:nvSpPr>
          <p:spPr>
            <a:xfrm>
              <a:off x="3899715" y="583441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40" name="TextBox 39">
              <a:extLst>
                <a:ext uri="{FF2B5EF4-FFF2-40B4-BE49-F238E27FC236}">
                  <a16:creationId xmlns:a16="http://schemas.microsoft.com/office/drawing/2014/main" id="{679AD8FF-3514-90D5-4E1A-25562E47DC62}"/>
                </a:ext>
              </a:extLst>
            </p:cNvPr>
            <p:cNvSpPr txBox="1"/>
            <p:nvPr/>
          </p:nvSpPr>
          <p:spPr>
            <a:xfrm rot="16200000">
              <a:off x="3298908" y="463322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41" name="TextBox 40">
              <a:extLst>
                <a:ext uri="{FF2B5EF4-FFF2-40B4-BE49-F238E27FC236}">
                  <a16:creationId xmlns:a16="http://schemas.microsoft.com/office/drawing/2014/main" id="{C10AF675-160E-0A10-AC09-6462F6CE6422}"/>
                </a:ext>
              </a:extLst>
            </p:cNvPr>
            <p:cNvSpPr txBox="1"/>
            <p:nvPr/>
          </p:nvSpPr>
          <p:spPr>
            <a:xfrm rot="19758899">
              <a:off x="3647351" y="440336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sp>
          <p:nvSpPr>
            <p:cNvPr id="49" name="TextBox 48">
              <a:extLst>
                <a:ext uri="{FF2B5EF4-FFF2-40B4-BE49-F238E27FC236}">
                  <a16:creationId xmlns:a16="http://schemas.microsoft.com/office/drawing/2014/main" id="{7858F05C-2A28-1962-A188-D3CA6EF0682D}"/>
                </a:ext>
              </a:extLst>
            </p:cNvPr>
            <p:cNvSpPr txBox="1"/>
            <p:nvPr/>
          </p:nvSpPr>
          <p:spPr>
            <a:xfrm rot="3390282">
              <a:off x="6407435" y="4761923"/>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70C0"/>
                  </a:solidFill>
                  <a:latin typeface="Calibri"/>
                </a:rPr>
                <a:t>Voids 0-3</a:t>
              </a:r>
            </a:p>
          </p:txBody>
        </p:sp>
        <p:sp>
          <p:nvSpPr>
            <p:cNvPr id="50" name="TextBox 49">
              <a:extLst>
                <a:ext uri="{FF2B5EF4-FFF2-40B4-BE49-F238E27FC236}">
                  <a16:creationId xmlns:a16="http://schemas.microsoft.com/office/drawing/2014/main" id="{435D6141-E972-256B-B97B-9F310F8C2FB2}"/>
                </a:ext>
              </a:extLst>
            </p:cNvPr>
            <p:cNvSpPr txBox="1"/>
            <p:nvPr/>
          </p:nvSpPr>
          <p:spPr>
            <a:xfrm>
              <a:off x="6152901" y="5760720"/>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00B050"/>
                  </a:solidFill>
                  <a:latin typeface="Calibri"/>
                </a:rPr>
                <a:t>Cracks 4-6</a:t>
              </a:r>
            </a:p>
          </p:txBody>
        </p:sp>
        <p:sp>
          <p:nvSpPr>
            <p:cNvPr id="51" name="TextBox 50">
              <a:extLst>
                <a:ext uri="{FF2B5EF4-FFF2-40B4-BE49-F238E27FC236}">
                  <a16:creationId xmlns:a16="http://schemas.microsoft.com/office/drawing/2014/main" id="{CD209ECA-A265-3BA6-2F96-82D5BB27B78C}"/>
                </a:ext>
              </a:extLst>
            </p:cNvPr>
            <p:cNvSpPr txBox="1"/>
            <p:nvPr/>
          </p:nvSpPr>
          <p:spPr>
            <a:xfrm rot="16200000">
              <a:off x="5603419" y="4660087"/>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Wire OD 7-8</a:t>
              </a:r>
            </a:p>
          </p:txBody>
        </p:sp>
        <p:sp>
          <p:nvSpPr>
            <p:cNvPr id="52" name="TextBox 51">
              <a:extLst>
                <a:ext uri="{FF2B5EF4-FFF2-40B4-BE49-F238E27FC236}">
                  <a16:creationId xmlns:a16="http://schemas.microsoft.com/office/drawing/2014/main" id="{686446DC-C5B7-1ACD-A28B-CF16487EA5E4}"/>
                </a:ext>
              </a:extLst>
            </p:cNvPr>
            <p:cNvSpPr txBox="1"/>
            <p:nvPr/>
          </p:nvSpPr>
          <p:spPr>
            <a:xfrm rot="19758899">
              <a:off x="5927762" y="4446124"/>
              <a:ext cx="851155" cy="851155"/>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CH" sz="900" dirty="0">
                  <a:solidFill>
                    <a:srgbClr val="BF0100"/>
                  </a:solidFill>
                  <a:latin typeface="Calibri"/>
                </a:rPr>
                <a:t>Channel 9</a:t>
              </a:r>
            </a:p>
          </p:txBody>
        </p:sp>
      </p:grpSp>
      <p:pic>
        <p:nvPicPr>
          <p:cNvPr id="46" name="Picture 45" descr="Chart, bar chart&#10;&#10;Description automatically generated">
            <a:extLst>
              <a:ext uri="{FF2B5EF4-FFF2-40B4-BE49-F238E27FC236}">
                <a16:creationId xmlns:a16="http://schemas.microsoft.com/office/drawing/2014/main" id="{D2556BB4-F4FD-8B1C-7E02-01F151DC545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8839" y="1665313"/>
            <a:ext cx="8782054" cy="4331256"/>
          </a:xfrm>
          <a:prstGeom prst="rect">
            <a:avLst/>
          </a:prstGeom>
        </p:spPr>
      </p:pic>
    </p:spTree>
    <p:extLst>
      <p:ext uri="{BB962C8B-B14F-4D97-AF65-F5344CB8AC3E}">
        <p14:creationId xmlns:p14="http://schemas.microsoft.com/office/powerpoint/2010/main" val="352420258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4A36547-C3AD-2822-675C-71D55337915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52</a:t>
            </a:fld>
            <a:endParaRPr lang="de-DE" dirty="0"/>
          </a:p>
        </p:txBody>
      </p:sp>
      <p:pic>
        <p:nvPicPr>
          <p:cNvPr id="5" name="Afbeelding 22">
            <a:extLst>
              <a:ext uri="{FF2B5EF4-FFF2-40B4-BE49-F238E27FC236}">
                <a16:creationId xmlns:a16="http://schemas.microsoft.com/office/drawing/2014/main" id="{0490903D-BB6A-522D-D012-CAB35F7FCBB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82272" y="1340768"/>
            <a:ext cx="1699536" cy="2003787"/>
          </a:xfrm>
          <a:prstGeom prst="rect">
            <a:avLst/>
          </a:prstGeom>
        </p:spPr>
      </p:pic>
      <p:pic>
        <p:nvPicPr>
          <p:cNvPr id="6" name="Picture 5">
            <a:extLst>
              <a:ext uri="{FF2B5EF4-FFF2-40B4-BE49-F238E27FC236}">
                <a16:creationId xmlns:a16="http://schemas.microsoft.com/office/drawing/2014/main" id="{6ADD0D94-F6A5-2B1F-8905-7F53CF25E601}"/>
              </a:ext>
            </a:extLst>
          </p:cNvPr>
          <p:cNvPicPr>
            <a:picLocks noChangeAspect="1"/>
          </p:cNvPicPr>
          <p:nvPr/>
        </p:nvPicPr>
        <p:blipFill>
          <a:blip r:embed="rId3"/>
          <a:stretch>
            <a:fillRect/>
          </a:stretch>
        </p:blipFill>
        <p:spPr>
          <a:xfrm>
            <a:off x="5922769" y="1216074"/>
            <a:ext cx="2943503" cy="2003788"/>
          </a:xfrm>
          <a:prstGeom prst="rect">
            <a:avLst/>
          </a:prstGeom>
        </p:spPr>
      </p:pic>
      <p:pic>
        <p:nvPicPr>
          <p:cNvPr id="10" name="Picture 3">
            <a:extLst>
              <a:ext uri="{FF2B5EF4-FFF2-40B4-BE49-F238E27FC236}">
                <a16:creationId xmlns:a16="http://schemas.microsoft.com/office/drawing/2014/main" id="{F62330B0-4A9A-DA58-6834-BA0CB83CD70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61450" y="4443"/>
            <a:ext cx="1982549" cy="991275"/>
          </a:xfrm>
          <a:prstGeom prst="rect">
            <a:avLst/>
          </a:prstGeom>
        </p:spPr>
      </p:pic>
      <p:sp>
        <p:nvSpPr>
          <p:cNvPr id="11" name="TextBox 10">
            <a:extLst>
              <a:ext uri="{FF2B5EF4-FFF2-40B4-BE49-F238E27FC236}">
                <a16:creationId xmlns:a16="http://schemas.microsoft.com/office/drawing/2014/main" id="{2170B97F-D7F7-DF90-7849-0C67F16233DE}"/>
              </a:ext>
            </a:extLst>
          </p:cNvPr>
          <p:cNvSpPr txBox="1"/>
          <p:nvPr/>
        </p:nvSpPr>
        <p:spPr>
          <a:xfrm>
            <a:off x="4932040" y="6566399"/>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Courtesy S. Ott et al.</a:t>
            </a:r>
          </a:p>
        </p:txBody>
      </p:sp>
      <p:sp>
        <p:nvSpPr>
          <p:cNvPr id="12" name="TextBox 11">
            <a:extLst>
              <a:ext uri="{FF2B5EF4-FFF2-40B4-BE49-F238E27FC236}">
                <a16:creationId xmlns:a16="http://schemas.microsoft.com/office/drawing/2014/main" id="{BBEF4FB5-AA34-E7F2-41F9-035A80D67F34}"/>
              </a:ext>
            </a:extLst>
          </p:cNvPr>
          <p:cNvSpPr txBox="1"/>
          <p:nvPr/>
        </p:nvSpPr>
        <p:spPr>
          <a:xfrm>
            <a:off x="6871849" y="3226634"/>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Courtesy M. Daly</a:t>
            </a:r>
          </a:p>
        </p:txBody>
      </p:sp>
      <p:sp>
        <p:nvSpPr>
          <p:cNvPr id="13" name="TextBox 12">
            <a:extLst>
              <a:ext uri="{FF2B5EF4-FFF2-40B4-BE49-F238E27FC236}">
                <a16:creationId xmlns:a16="http://schemas.microsoft.com/office/drawing/2014/main" id="{0E482CA7-E60E-539F-079D-521396E6D04D}"/>
              </a:ext>
            </a:extLst>
          </p:cNvPr>
          <p:cNvSpPr txBox="1"/>
          <p:nvPr/>
        </p:nvSpPr>
        <p:spPr>
          <a:xfrm>
            <a:off x="920232" y="1233349"/>
            <a:ext cx="2955947" cy="2699707"/>
          </a:xfrm>
          <a:prstGeom prst="rect">
            <a:avLst/>
          </a:prstGeom>
          <a:noFill/>
        </p:spPr>
        <p:txBody>
          <a:bodyPr wrap="square" lIns="0" tIns="0" rIns="0" bIns="0" rtlCol="0">
            <a:noAutofit/>
          </a:bodyPr>
          <a:lstStyle/>
          <a:p>
            <a:pPr>
              <a:lnSpc>
                <a:spcPct val="110000"/>
              </a:lnSpc>
              <a:spcBef>
                <a:spcPts val="0"/>
              </a:spcBef>
            </a:pPr>
            <a:r>
              <a:rPr lang="en-CH" kern="1000" spc="30" dirty="0">
                <a:latin typeface="+mn-lt"/>
                <a:cs typeface="Franklin Gothic Book"/>
              </a:rPr>
              <a:t>Successful systems can be characterized and benchmarked against CTD101-K in U Twente’s transverse-compression setup.</a:t>
            </a:r>
          </a:p>
          <a:p>
            <a:pPr>
              <a:lnSpc>
                <a:spcPct val="110000"/>
              </a:lnSpc>
              <a:spcBef>
                <a:spcPts val="0"/>
              </a:spcBef>
            </a:pPr>
            <a:endParaRPr lang="en-CH" sz="900" kern="1000" spc="30" dirty="0">
              <a:latin typeface="+mn-lt"/>
              <a:cs typeface="Franklin Gothic Book"/>
            </a:endParaRPr>
          </a:p>
          <a:p>
            <a:pPr>
              <a:lnSpc>
                <a:spcPct val="110000"/>
              </a:lnSpc>
              <a:spcBef>
                <a:spcPts val="0"/>
              </a:spcBef>
            </a:pPr>
            <a:r>
              <a:rPr lang="en-CH" kern="1000" spc="30" dirty="0">
                <a:latin typeface="+mn-lt"/>
                <a:cs typeface="Franklin Gothic Book"/>
              </a:rPr>
              <a:t>CTD 101-K measurements reproduce previous results</a:t>
            </a:r>
            <a:br>
              <a:rPr lang="en-CH" kern="1000" spc="30" dirty="0">
                <a:latin typeface="+mn-lt"/>
                <a:cs typeface="Franklin Gothic Book"/>
              </a:rPr>
            </a:br>
            <a:r>
              <a:rPr lang="en-CH" kern="1000" spc="30" dirty="0">
                <a:latin typeface="+mn-lt"/>
                <a:cs typeface="Franklin Gothic Book"/>
              </a:rPr>
              <a:t>of Twente U-shaped samples.</a:t>
            </a:r>
          </a:p>
          <a:p>
            <a:pPr>
              <a:lnSpc>
                <a:spcPct val="110000"/>
              </a:lnSpc>
              <a:spcBef>
                <a:spcPts val="0"/>
              </a:spcBef>
            </a:pPr>
            <a:endParaRPr lang="en-CH" sz="900" kern="1000" spc="30" dirty="0">
              <a:latin typeface="+mn-lt"/>
              <a:cs typeface="Franklin Gothic Book"/>
            </a:endParaRPr>
          </a:p>
          <a:p>
            <a:pPr>
              <a:lnSpc>
                <a:spcPct val="110000"/>
              </a:lnSpc>
              <a:spcBef>
                <a:spcPts val="0"/>
              </a:spcBef>
            </a:pPr>
            <a:r>
              <a:rPr lang="en-CH" kern="1000" spc="30" dirty="0">
                <a:latin typeface="+mn-lt"/>
                <a:cs typeface="Franklin Gothic Book"/>
              </a:rPr>
              <a:t>Paraffin wax’s lower modulus and yield increase degradation.</a:t>
            </a:r>
          </a:p>
        </p:txBody>
      </p:sp>
      <p:pic>
        <p:nvPicPr>
          <p:cNvPr id="2" name="Picture 1" descr="Chart&#10;&#10;Description automatically generated">
            <a:extLst>
              <a:ext uri="{FF2B5EF4-FFF2-40B4-BE49-F238E27FC236}">
                <a16:creationId xmlns:a16="http://schemas.microsoft.com/office/drawing/2014/main" id="{1A11FF79-EE7E-6E00-C43F-1F146DB229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99987" y="4061079"/>
            <a:ext cx="3958102" cy="2457565"/>
          </a:xfrm>
          <a:prstGeom prst="rect">
            <a:avLst/>
          </a:prstGeom>
        </p:spPr>
      </p:pic>
      <p:pic>
        <p:nvPicPr>
          <p:cNvPr id="7" name="Picture 6" descr="Chart&#10;&#10;Description automatically generated">
            <a:extLst>
              <a:ext uri="{FF2B5EF4-FFF2-40B4-BE49-F238E27FC236}">
                <a16:creationId xmlns:a16="http://schemas.microsoft.com/office/drawing/2014/main" id="{63F9624C-292B-426A-7E58-8EC5C9269DA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5912" y="4061079"/>
            <a:ext cx="3958102" cy="2448810"/>
          </a:xfrm>
          <a:prstGeom prst="rect">
            <a:avLst/>
          </a:prstGeom>
        </p:spPr>
      </p:pic>
      <p:grpSp>
        <p:nvGrpSpPr>
          <p:cNvPr id="15" name="Group 14">
            <a:extLst>
              <a:ext uri="{FF2B5EF4-FFF2-40B4-BE49-F238E27FC236}">
                <a16:creationId xmlns:a16="http://schemas.microsoft.com/office/drawing/2014/main" id="{2EC38E42-F13A-4E95-7323-30EDB469C934}"/>
              </a:ext>
            </a:extLst>
          </p:cNvPr>
          <p:cNvGrpSpPr/>
          <p:nvPr/>
        </p:nvGrpSpPr>
        <p:grpSpPr>
          <a:xfrm>
            <a:off x="3718876" y="216024"/>
            <a:ext cx="2062932" cy="3212976"/>
            <a:chOff x="3718876" y="216024"/>
            <a:chExt cx="2062932" cy="3212976"/>
          </a:xfrm>
        </p:grpSpPr>
        <p:pic>
          <p:nvPicPr>
            <p:cNvPr id="9" name="Picture 8" descr="Diagram&#10;&#10;Description automatically generated">
              <a:extLst>
                <a:ext uri="{FF2B5EF4-FFF2-40B4-BE49-F238E27FC236}">
                  <a16:creationId xmlns:a16="http://schemas.microsoft.com/office/drawing/2014/main" id="{E6FEC5DB-8AF5-1FB5-C4BE-13AD772CDCA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01856" y="216024"/>
              <a:ext cx="1979952" cy="3212976"/>
            </a:xfrm>
            <a:prstGeom prst="rect">
              <a:avLst/>
            </a:prstGeom>
          </p:spPr>
        </p:pic>
        <p:sp>
          <p:nvSpPr>
            <p:cNvPr id="14" name="Rectangle 13">
              <a:extLst>
                <a:ext uri="{FF2B5EF4-FFF2-40B4-BE49-F238E27FC236}">
                  <a16:creationId xmlns:a16="http://schemas.microsoft.com/office/drawing/2014/main" id="{B394C798-CB07-94E8-E7DC-0D9BB9DD0E71}"/>
                </a:ext>
              </a:extLst>
            </p:cNvPr>
            <p:cNvSpPr/>
            <p:nvPr/>
          </p:nvSpPr>
          <p:spPr bwMode="auto">
            <a:xfrm>
              <a:off x="3718876" y="500080"/>
              <a:ext cx="725138" cy="495638"/>
            </a:xfrm>
            <a:prstGeom prst="rect">
              <a:avLst/>
            </a:prstGeom>
            <a:solidFill>
              <a:srgbClr val="FF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
        <p:nvSpPr>
          <p:cNvPr id="3" name="Title 2">
            <a:extLst>
              <a:ext uri="{FF2B5EF4-FFF2-40B4-BE49-F238E27FC236}">
                <a16:creationId xmlns:a16="http://schemas.microsoft.com/office/drawing/2014/main" id="{3C7B729E-F0C7-939C-436B-D16C51F68E21}"/>
              </a:ext>
            </a:extLst>
          </p:cNvPr>
          <p:cNvSpPr>
            <a:spLocks noGrp="1"/>
          </p:cNvSpPr>
          <p:nvPr>
            <p:ph type="title"/>
          </p:nvPr>
        </p:nvSpPr>
        <p:spPr/>
        <p:txBody>
          <a:bodyPr/>
          <a:lstStyle/>
          <a:p>
            <a:r>
              <a:rPr lang="en-CH" dirty="0"/>
              <a:t>BOX Compression</a:t>
            </a:r>
          </a:p>
        </p:txBody>
      </p:sp>
    </p:spTree>
    <p:extLst>
      <p:ext uri="{BB962C8B-B14F-4D97-AF65-F5344CB8AC3E}">
        <p14:creationId xmlns:p14="http://schemas.microsoft.com/office/powerpoint/2010/main" val="338355018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A1AC75-CEE5-B6AE-E606-4F9084D62E9A}"/>
              </a:ext>
            </a:extLst>
          </p:cNvPr>
          <p:cNvSpPr>
            <a:spLocks noGrp="1"/>
          </p:cNvSpPr>
          <p:nvPr>
            <p:ph sz="quarter" idx="13"/>
          </p:nvPr>
        </p:nvSpPr>
        <p:spPr/>
        <p:txBody>
          <a:bodyPr/>
          <a:lstStyle/>
          <a:p>
            <a:r>
              <a:rPr lang="en-CH" sz="1600" dirty="0"/>
              <a:t>All data courtesy of D. Arbelaez for the LBNL CCT program.</a:t>
            </a:r>
          </a:p>
          <a:p>
            <a:pPr lvl="1"/>
            <a:r>
              <a:rPr lang="en-US" sz="1600" dirty="0"/>
              <a:t>Sub_2: epoxy in inner and outer, inner with thin spar</a:t>
            </a:r>
          </a:p>
          <a:p>
            <a:pPr lvl="1"/>
            <a:r>
              <a:rPr lang="en-US" sz="1600" dirty="0"/>
              <a:t>Sub_3, epoxy in inner and outer, inner with thick spar</a:t>
            </a:r>
          </a:p>
          <a:p>
            <a:pPr lvl="1"/>
            <a:r>
              <a:rPr lang="en-US" sz="1600" dirty="0"/>
              <a:t>Sub_5, wax in inner, epoxy in outer, outer layer re-used from sub_3</a:t>
            </a:r>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600" dirty="0"/>
          </a:p>
          <a:p>
            <a:pPr lvl="1"/>
            <a:endParaRPr lang="en-US" sz="1000" dirty="0"/>
          </a:p>
          <a:p>
            <a:r>
              <a:rPr lang="en-US" sz="1600" dirty="0"/>
              <a:t>Wax inner layer did not show any training quenches.</a:t>
            </a:r>
          </a:p>
          <a:p>
            <a:r>
              <a:rPr lang="en-US" sz="1600" dirty="0"/>
              <a:t>Also </a:t>
            </a:r>
            <a:r>
              <a:rPr lang="en-US" sz="1600" dirty="0" err="1"/>
              <a:t>Stycast</a:t>
            </a:r>
            <a:r>
              <a:rPr lang="en-US" sz="1600" dirty="0"/>
              <a:t> will be investigated.</a:t>
            </a:r>
          </a:p>
          <a:p>
            <a:r>
              <a:rPr lang="en-US" sz="1600" dirty="0"/>
              <a:t>The wax-impregnated Sushi by Wigner institute (HU) is being prepared for testing.</a:t>
            </a:r>
            <a:endParaRPr lang="en-CH" sz="1600" dirty="0"/>
          </a:p>
        </p:txBody>
      </p:sp>
      <p:sp>
        <p:nvSpPr>
          <p:cNvPr id="3" name="Title 2">
            <a:extLst>
              <a:ext uri="{FF2B5EF4-FFF2-40B4-BE49-F238E27FC236}">
                <a16:creationId xmlns:a16="http://schemas.microsoft.com/office/drawing/2014/main" id="{CDDA64EA-6653-1EE7-0492-A38798714E21}"/>
              </a:ext>
            </a:extLst>
          </p:cNvPr>
          <p:cNvSpPr>
            <a:spLocks noGrp="1"/>
          </p:cNvSpPr>
          <p:nvPr>
            <p:ph type="title"/>
          </p:nvPr>
        </p:nvSpPr>
        <p:spPr/>
        <p:txBody>
          <a:bodyPr/>
          <a:lstStyle/>
          <a:p>
            <a:r>
              <a:rPr lang="en-CH" dirty="0"/>
              <a:t>Wax Sub-scale Layer tested at LBNL</a:t>
            </a:r>
          </a:p>
        </p:txBody>
      </p:sp>
      <p:sp>
        <p:nvSpPr>
          <p:cNvPr id="4" name="Slide Number Placeholder 3">
            <a:extLst>
              <a:ext uri="{FF2B5EF4-FFF2-40B4-BE49-F238E27FC236}">
                <a16:creationId xmlns:a16="http://schemas.microsoft.com/office/drawing/2014/main" id="{60DD4EB1-FD6D-FA6C-0C6A-DD34A88DFF0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53</a:t>
            </a:fld>
            <a:endParaRPr lang="de-DE" dirty="0"/>
          </a:p>
        </p:txBody>
      </p:sp>
      <p:pic>
        <p:nvPicPr>
          <p:cNvPr id="8" name="Picture 7" descr="Chart, scatter chart&#10;&#10;Description automatically generated">
            <a:extLst>
              <a:ext uri="{FF2B5EF4-FFF2-40B4-BE49-F238E27FC236}">
                <a16:creationId xmlns:a16="http://schemas.microsoft.com/office/drawing/2014/main" id="{27DA618E-EDF0-7275-2272-290DDE6DDC8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15199"/>
          <a:stretch/>
        </p:blipFill>
        <p:spPr>
          <a:xfrm>
            <a:off x="1168017" y="2636913"/>
            <a:ext cx="3068522" cy="2630079"/>
          </a:xfrm>
          <a:prstGeom prst="rect">
            <a:avLst/>
          </a:prstGeom>
        </p:spPr>
      </p:pic>
      <p:pic>
        <p:nvPicPr>
          <p:cNvPr id="10" name="Picture 9" descr="Chart, scatter chart&#10;&#10;Description automatically generated">
            <a:extLst>
              <a:ext uri="{FF2B5EF4-FFF2-40B4-BE49-F238E27FC236}">
                <a16:creationId xmlns:a16="http://schemas.microsoft.com/office/drawing/2014/main" id="{65749561-599E-22DD-ACFD-49259B907E6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5199"/>
          <a:stretch/>
        </p:blipFill>
        <p:spPr>
          <a:xfrm>
            <a:off x="4572000" y="2636912"/>
            <a:ext cx="3068522" cy="2630080"/>
          </a:xfrm>
          <a:prstGeom prst="rect">
            <a:avLst/>
          </a:prstGeom>
        </p:spPr>
      </p:pic>
      <p:pic>
        <p:nvPicPr>
          <p:cNvPr id="6" name="Picture 5" descr="Graphical user interface&#10;&#10;Description automatically generated">
            <a:extLst>
              <a:ext uri="{FF2B5EF4-FFF2-40B4-BE49-F238E27FC236}">
                <a16:creationId xmlns:a16="http://schemas.microsoft.com/office/drawing/2014/main" id="{0942954F-1BA3-E836-428F-E94D918E296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05966" y="2636912"/>
            <a:ext cx="3606907" cy="3568384"/>
          </a:xfrm>
          <a:prstGeom prst="rect">
            <a:avLst/>
          </a:prstGeom>
        </p:spPr>
      </p:pic>
    </p:spTree>
    <p:extLst>
      <p:ext uri="{BB962C8B-B14F-4D97-AF65-F5344CB8AC3E}">
        <p14:creationId xmlns:p14="http://schemas.microsoft.com/office/powerpoint/2010/main" val="2937035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6" end="1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7" end="1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8" end="1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400109-FA61-F747-97EA-975B3CDC807E}"/>
              </a:ext>
            </a:extLst>
          </p:cNvPr>
          <p:cNvSpPr>
            <a:spLocks noGrp="1"/>
          </p:cNvSpPr>
          <p:nvPr>
            <p:ph type="sldNum" sz="quarter" idx="17"/>
          </p:nvPr>
        </p:nvSpPr>
        <p:spPr/>
        <p:txBody>
          <a:bodyPr/>
          <a:lstStyle/>
          <a:p>
            <a:fld id="{17918391-D411-FE40-AAD7-861AE5233E0E}" type="slidenum">
              <a:rPr lang="en-US" smtClean="0"/>
              <a:pPr/>
              <a:t>54</a:t>
            </a:fld>
            <a:endParaRPr lang="en-US" dirty="0"/>
          </a:p>
        </p:txBody>
      </p:sp>
      <p:sp>
        <p:nvSpPr>
          <p:cNvPr id="2" name="Title 1">
            <a:extLst>
              <a:ext uri="{FF2B5EF4-FFF2-40B4-BE49-F238E27FC236}">
                <a16:creationId xmlns:a16="http://schemas.microsoft.com/office/drawing/2014/main" id="{E2731C43-950B-B649-B75F-E88721EBFED6}"/>
              </a:ext>
            </a:extLst>
          </p:cNvPr>
          <p:cNvSpPr>
            <a:spLocks noGrp="1"/>
          </p:cNvSpPr>
          <p:nvPr>
            <p:ph type="title"/>
          </p:nvPr>
        </p:nvSpPr>
        <p:spPr/>
        <p:txBody>
          <a:bodyPr/>
          <a:lstStyle/>
          <a:p>
            <a:r>
              <a:rPr lang="en-US" dirty="0"/>
              <a:t>CCT4FCC Pros and Cons</a:t>
            </a:r>
          </a:p>
        </p:txBody>
      </p:sp>
      <p:sp>
        <p:nvSpPr>
          <p:cNvPr id="5" name="Content Placeholder 4">
            <a:extLst>
              <a:ext uri="{FF2B5EF4-FFF2-40B4-BE49-F238E27FC236}">
                <a16:creationId xmlns:a16="http://schemas.microsoft.com/office/drawing/2014/main" id="{7B42F3E9-7DAB-6C44-9043-A241BEF21C06}"/>
              </a:ext>
            </a:extLst>
          </p:cNvPr>
          <p:cNvSpPr>
            <a:spLocks noGrp="1"/>
          </p:cNvSpPr>
          <p:nvPr>
            <p:ph sz="quarter" idx="18"/>
          </p:nvPr>
        </p:nvSpPr>
        <p:spPr/>
        <p:txBody>
          <a:bodyPr/>
          <a:lstStyle/>
          <a:p>
            <a:r>
              <a:rPr lang="en-US" sz="1200" dirty="0"/>
              <a:t>Design:</a:t>
            </a:r>
          </a:p>
          <a:p>
            <a:pPr lvl="1"/>
            <a:r>
              <a:rPr lang="en-US" sz="1200" b="1" dirty="0">
                <a:solidFill>
                  <a:srgbClr val="00B050"/>
                </a:solidFill>
              </a:rPr>
              <a:t>Mechanical support</a:t>
            </a:r>
            <a:r>
              <a:rPr lang="en-US" sz="1200" dirty="0">
                <a:solidFill>
                  <a:srgbClr val="00B050"/>
                </a:solidFill>
              </a:rPr>
              <a:t> </a:t>
            </a:r>
            <a:r>
              <a:rPr lang="en-US" sz="1200" dirty="0"/>
              <a:t>of each turn</a:t>
            </a:r>
            <a:br>
              <a:rPr lang="en-US" sz="1200" dirty="0"/>
            </a:br>
            <a:r>
              <a:rPr lang="en-US" sz="1200" dirty="0">
                <a:sym typeface="Wingdings" pitchFamily="2" charset="2"/>
              </a:rPr>
              <a:t> reduced coil stress and avoidance of stress-induced degradation.</a:t>
            </a:r>
          </a:p>
          <a:p>
            <a:pPr lvl="1"/>
            <a:r>
              <a:rPr lang="en-US" sz="1200" dirty="0"/>
              <a:t>Easy </a:t>
            </a:r>
            <a:r>
              <a:rPr lang="en-US" sz="1200" dirty="0">
                <a:solidFill>
                  <a:srgbClr val="00B050"/>
                </a:solidFill>
              </a:rPr>
              <a:t>field quality </a:t>
            </a:r>
            <a:r>
              <a:rPr lang="en-US" sz="1200" dirty="0"/>
              <a:t>(on paper).</a:t>
            </a:r>
          </a:p>
          <a:p>
            <a:pPr lvl="1"/>
            <a:r>
              <a:rPr lang="en-US" sz="1200" dirty="0"/>
              <a:t>Ideally suited for LTS/HTS </a:t>
            </a:r>
            <a:r>
              <a:rPr lang="en-US" sz="1200" b="1" dirty="0">
                <a:solidFill>
                  <a:srgbClr val="00B050"/>
                </a:solidFill>
              </a:rPr>
              <a:t>hybrid magnets </a:t>
            </a:r>
            <a:r>
              <a:rPr lang="en-US" sz="1200" dirty="0"/>
              <a:t>due to easy stacking of heterogeneous layers.</a:t>
            </a:r>
          </a:p>
          <a:p>
            <a:pPr lvl="1"/>
            <a:r>
              <a:rPr lang="en-US" sz="1200" dirty="0">
                <a:solidFill>
                  <a:srgbClr val="00B050"/>
                </a:solidFill>
              </a:rPr>
              <a:t>Simpler external mechanical structure </a:t>
            </a:r>
            <a:r>
              <a:rPr lang="en-US" sz="1200" dirty="0">
                <a:sym typeface="Wingdings" pitchFamily="2" charset="2"/>
              </a:rPr>
              <a:t> more iron between the apertures and better magnetic separation </a:t>
            </a:r>
            <a:r>
              <a:rPr lang="en-US" sz="1200" dirty="0">
                <a:solidFill>
                  <a:srgbClr val="00B050"/>
                </a:solidFill>
                <a:sym typeface="Wingdings" pitchFamily="2" charset="2"/>
              </a:rPr>
              <a:t> less cross-talk</a:t>
            </a:r>
            <a:r>
              <a:rPr lang="en-US" sz="1200" dirty="0">
                <a:sym typeface="Wingdings" pitchFamily="2" charset="2"/>
              </a:rPr>
              <a:t>.</a:t>
            </a:r>
          </a:p>
          <a:p>
            <a:pPr lvl="1"/>
            <a:r>
              <a:rPr lang="en-US" sz="1200" b="1" dirty="0">
                <a:solidFill>
                  <a:srgbClr val="00B050"/>
                </a:solidFill>
                <a:sym typeface="Wingdings" pitchFamily="2" charset="2"/>
              </a:rPr>
              <a:t>Hope to fix training</a:t>
            </a:r>
            <a:r>
              <a:rPr lang="en-US" sz="1200" dirty="0">
                <a:solidFill>
                  <a:srgbClr val="00B050"/>
                </a:solidFill>
                <a:sym typeface="Wingdings" pitchFamily="2" charset="2"/>
              </a:rPr>
              <a:t>: </a:t>
            </a:r>
            <a:r>
              <a:rPr lang="en-US" sz="1200" dirty="0">
                <a:sym typeface="Wingdings" pitchFamily="2" charset="2"/>
              </a:rPr>
              <a:t>getting one turn “right”, the entire magnet would work; no discontinuities towards the end regions </a:t>
            </a:r>
          </a:p>
          <a:p>
            <a:r>
              <a:rPr lang="en-US" sz="1200" dirty="0">
                <a:sym typeface="Wingdings" pitchFamily="2" charset="2"/>
              </a:rPr>
              <a:t>Fabrication:</a:t>
            </a:r>
          </a:p>
          <a:p>
            <a:pPr lvl="1"/>
            <a:r>
              <a:rPr lang="en-US" sz="1200" dirty="0"/>
              <a:t>Simple and safe coil-manufacturing process</a:t>
            </a:r>
            <a:r>
              <a:rPr lang="en-US" sz="1200" dirty="0">
                <a:solidFill>
                  <a:srgbClr val="00B050"/>
                </a:solidFill>
              </a:rPr>
              <a:t>; little tooling</a:t>
            </a:r>
            <a:r>
              <a:rPr lang="en-US" sz="1200" dirty="0"/>
              <a:t> needed; coil always protected by former.</a:t>
            </a:r>
          </a:p>
          <a:p>
            <a:r>
              <a:rPr lang="en-US" sz="1200" dirty="0"/>
              <a:t>Instrumentation and protection:</a:t>
            </a:r>
          </a:p>
          <a:p>
            <a:pPr lvl="1"/>
            <a:r>
              <a:rPr lang="en-US" sz="1200" dirty="0">
                <a:solidFill>
                  <a:srgbClr val="00B050"/>
                </a:solidFill>
                <a:sym typeface="Wingdings" pitchFamily="2" charset="2"/>
              </a:rPr>
              <a:t>Efficient CLIQ protection </a:t>
            </a:r>
            <a:r>
              <a:rPr lang="en-US" sz="1200" dirty="0">
                <a:sym typeface="Wingdings" pitchFamily="2" charset="2"/>
              </a:rPr>
              <a:t>as every turn is a high-field turn.</a:t>
            </a:r>
          </a:p>
          <a:p>
            <a:pPr lvl="1"/>
            <a:r>
              <a:rPr lang="en-US" sz="1200" dirty="0">
                <a:solidFill>
                  <a:srgbClr val="00B050"/>
                </a:solidFill>
                <a:sym typeface="Wingdings" pitchFamily="2" charset="2"/>
              </a:rPr>
              <a:t>Co-winding</a:t>
            </a:r>
            <a:r>
              <a:rPr lang="en-US" sz="1200" dirty="0">
                <a:solidFill>
                  <a:srgbClr val="0070C0"/>
                </a:solidFill>
                <a:sym typeface="Wingdings" pitchFamily="2" charset="2"/>
              </a:rPr>
              <a:t> </a:t>
            </a:r>
            <a:r>
              <a:rPr lang="en-US" sz="1200" dirty="0">
                <a:sym typeface="Wingdings" pitchFamily="2" charset="2"/>
              </a:rPr>
              <a:t>of instrumentation (fibers, wires, etc.) is supposedly easy.</a:t>
            </a:r>
            <a:endParaRPr lang="en-US" sz="1200" dirty="0">
              <a:solidFill>
                <a:srgbClr val="0070C0"/>
              </a:solidFill>
            </a:endParaRPr>
          </a:p>
          <a:p>
            <a:endParaRPr lang="en-US" sz="1200" dirty="0"/>
          </a:p>
          <a:p>
            <a:endParaRPr lang="en-US" sz="1200" dirty="0"/>
          </a:p>
        </p:txBody>
      </p:sp>
      <p:sp>
        <p:nvSpPr>
          <p:cNvPr id="6" name="Content Placeholder 5">
            <a:extLst>
              <a:ext uri="{FF2B5EF4-FFF2-40B4-BE49-F238E27FC236}">
                <a16:creationId xmlns:a16="http://schemas.microsoft.com/office/drawing/2014/main" id="{666FD6E3-0E62-2949-8B3F-EBB84D813B37}"/>
              </a:ext>
            </a:extLst>
          </p:cNvPr>
          <p:cNvSpPr>
            <a:spLocks noGrp="1"/>
          </p:cNvSpPr>
          <p:nvPr>
            <p:ph sz="quarter" idx="19"/>
          </p:nvPr>
        </p:nvSpPr>
        <p:spPr/>
        <p:txBody>
          <a:bodyPr/>
          <a:lstStyle/>
          <a:p>
            <a:r>
              <a:rPr lang="en-US" sz="1200" dirty="0"/>
              <a:t>Design:</a:t>
            </a:r>
          </a:p>
          <a:p>
            <a:pPr lvl="1"/>
            <a:r>
              <a:rPr lang="en-US" sz="1200" dirty="0"/>
              <a:t>Every turn must be </a:t>
            </a:r>
            <a:r>
              <a:rPr lang="en-US" sz="1200" b="1" dirty="0">
                <a:solidFill>
                  <a:schemeClr val="accent3"/>
                </a:solidFill>
              </a:rPr>
              <a:t>glued to metal surfaces</a:t>
            </a:r>
            <a:r>
              <a:rPr lang="en-US" sz="1200" dirty="0"/>
              <a:t>; delamination would preclude good performance.</a:t>
            </a:r>
          </a:p>
          <a:p>
            <a:pPr lvl="1"/>
            <a:r>
              <a:rPr lang="en-US" sz="1200" i="1" dirty="0">
                <a:solidFill>
                  <a:schemeClr val="accent3"/>
                </a:solidFill>
              </a:rPr>
              <a:t>Reduced efficiency </a:t>
            </a:r>
            <a:r>
              <a:rPr lang="en-US" sz="1200" dirty="0"/>
              <a:t>by winding angle, rib thickness, and spar thickness.</a:t>
            </a:r>
          </a:p>
          <a:p>
            <a:pPr lvl="1"/>
            <a:r>
              <a:rPr lang="en-US" sz="1200" dirty="0"/>
              <a:t>Check FQ variation along z-axis due to </a:t>
            </a:r>
            <a:r>
              <a:rPr lang="en-US" sz="1200" dirty="0">
                <a:solidFill>
                  <a:srgbClr val="C00000"/>
                </a:solidFill>
              </a:rPr>
              <a:t>lack of control on turn position</a:t>
            </a:r>
            <a:r>
              <a:rPr lang="en-US" sz="1200" dirty="0"/>
              <a:t>.</a:t>
            </a:r>
          </a:p>
          <a:p>
            <a:pPr lvl="1"/>
            <a:r>
              <a:rPr lang="en-US" sz="1200" dirty="0"/>
              <a:t>Some</a:t>
            </a:r>
            <a:r>
              <a:rPr lang="en-US" sz="1200" dirty="0">
                <a:solidFill>
                  <a:schemeClr val="accent3"/>
                </a:solidFill>
              </a:rPr>
              <a:t> axial strain </a:t>
            </a:r>
            <a:r>
              <a:rPr lang="en-US" sz="1200" dirty="0"/>
              <a:t>on cable in every turn.</a:t>
            </a:r>
          </a:p>
          <a:p>
            <a:pPr lvl="1"/>
            <a:r>
              <a:rPr lang="en-US" sz="1200" dirty="0">
                <a:solidFill>
                  <a:srgbClr val="C00000"/>
                </a:solidFill>
              </a:rPr>
              <a:t>No radial pre-compression </a:t>
            </a:r>
            <a:r>
              <a:rPr lang="en-US" sz="1200" dirty="0"/>
              <a:t>possible.</a:t>
            </a:r>
          </a:p>
          <a:p>
            <a:r>
              <a:rPr lang="en-US" sz="1200" dirty="0"/>
              <a:t>Fabrication:</a:t>
            </a:r>
          </a:p>
          <a:p>
            <a:pPr lvl="1"/>
            <a:r>
              <a:rPr lang="en-US" sz="1200" dirty="0"/>
              <a:t>Tricky </a:t>
            </a:r>
            <a:r>
              <a:rPr lang="en-US" sz="1200" b="1" i="1" dirty="0">
                <a:solidFill>
                  <a:schemeClr val="accent3"/>
                </a:solidFill>
              </a:rPr>
              <a:t>winding</a:t>
            </a:r>
            <a:r>
              <a:rPr lang="en-US" sz="1200" dirty="0"/>
              <a:t> on small ID with wide cable.</a:t>
            </a:r>
          </a:p>
          <a:p>
            <a:pPr lvl="1"/>
            <a:r>
              <a:rPr lang="en-US" sz="1200" dirty="0"/>
              <a:t>Difficult to obtain </a:t>
            </a:r>
            <a:r>
              <a:rPr lang="en-US" sz="1200" i="1" dirty="0">
                <a:solidFill>
                  <a:srgbClr val="C00000"/>
                </a:solidFill>
              </a:rPr>
              <a:t>reliable insulation</a:t>
            </a:r>
            <a:r>
              <a:rPr lang="en-US" sz="1200" dirty="0"/>
              <a:t>.</a:t>
            </a:r>
          </a:p>
          <a:p>
            <a:pPr lvl="1"/>
            <a:r>
              <a:rPr lang="en-US" sz="1200" dirty="0"/>
              <a:t>Difficult to </a:t>
            </a:r>
            <a:r>
              <a:rPr lang="en-US" sz="1200" b="1" i="1" dirty="0">
                <a:solidFill>
                  <a:srgbClr val="C00000"/>
                </a:solidFill>
              </a:rPr>
              <a:t>keep cable in groove </a:t>
            </a:r>
            <a:r>
              <a:rPr lang="en-US" sz="1200" dirty="0"/>
              <a:t>on small IDs.</a:t>
            </a:r>
          </a:p>
          <a:p>
            <a:pPr lvl="1"/>
            <a:r>
              <a:rPr lang="en-US" sz="1200" dirty="0"/>
              <a:t>Interplay between </a:t>
            </a:r>
            <a:r>
              <a:rPr lang="en-US" sz="1200" dirty="0">
                <a:solidFill>
                  <a:srgbClr val="C00000"/>
                </a:solidFill>
              </a:rPr>
              <a:t>former and cable during reaction</a:t>
            </a:r>
            <a:r>
              <a:rPr lang="en-US" sz="1200" dirty="0"/>
              <a:t>.</a:t>
            </a:r>
          </a:p>
          <a:p>
            <a:r>
              <a:rPr lang="en-US" sz="1200" dirty="0"/>
              <a:t>Instrumentation and protection</a:t>
            </a:r>
          </a:p>
          <a:p>
            <a:pPr lvl="1"/>
            <a:r>
              <a:rPr lang="en-US" sz="1200" dirty="0">
                <a:solidFill>
                  <a:schemeClr val="accent3"/>
                </a:solidFill>
              </a:rPr>
              <a:t>No heater </a:t>
            </a:r>
            <a:r>
              <a:rPr lang="en-US" sz="1200" dirty="0"/>
              <a:t>protection possible.</a:t>
            </a:r>
          </a:p>
          <a:p>
            <a:r>
              <a:rPr lang="en-US" sz="1200" dirty="0"/>
              <a:t>Scaleup:</a:t>
            </a:r>
          </a:p>
          <a:p>
            <a:pPr lvl="1"/>
            <a:r>
              <a:rPr lang="en-US" sz="1200" dirty="0"/>
              <a:t>Involved </a:t>
            </a:r>
            <a:r>
              <a:rPr lang="en-US" sz="1200" b="1" i="1" dirty="0">
                <a:solidFill>
                  <a:schemeClr val="accent3"/>
                </a:solidFill>
              </a:rPr>
              <a:t>former manufacturing</a:t>
            </a:r>
            <a:r>
              <a:rPr lang="en-US" sz="1200" dirty="0"/>
              <a:t>; cost and time consuming; difficult to scale to 15 m.</a:t>
            </a:r>
          </a:p>
          <a:p>
            <a:pPr lvl="1"/>
            <a:r>
              <a:rPr lang="en-US" sz="1200" dirty="0"/>
              <a:t>Difficult </a:t>
            </a:r>
            <a:r>
              <a:rPr lang="en-US" sz="1200" b="1" dirty="0">
                <a:solidFill>
                  <a:srgbClr val="C00000"/>
                </a:solidFill>
              </a:rPr>
              <a:t>assembly and alignment</a:t>
            </a:r>
            <a:r>
              <a:rPr lang="en-US" sz="1200" dirty="0"/>
              <a:t> for long magnets – assembly gaps reduce performance.</a:t>
            </a:r>
          </a:p>
          <a:p>
            <a:endParaRPr lang="en-US" sz="1200" dirty="0"/>
          </a:p>
          <a:p>
            <a:endParaRPr lang="en-US" sz="1200" dirty="0"/>
          </a:p>
        </p:txBody>
      </p:sp>
      <p:pic>
        <p:nvPicPr>
          <p:cNvPr id="7" name="Picture 6">
            <a:extLst>
              <a:ext uri="{FF2B5EF4-FFF2-40B4-BE49-F238E27FC236}">
                <a16:creationId xmlns:a16="http://schemas.microsoft.com/office/drawing/2014/main" id="{8616DFC4-8FFD-7847-ABD4-F71F47E0489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54275" y="116632"/>
            <a:ext cx="1239908" cy="1242615"/>
          </a:xfrm>
          <a:prstGeom prst="rect">
            <a:avLst/>
          </a:prstGeom>
        </p:spPr>
      </p:pic>
    </p:spTree>
    <p:extLst>
      <p:ext uri="{BB962C8B-B14F-4D97-AF65-F5344CB8AC3E}">
        <p14:creationId xmlns:p14="http://schemas.microsoft.com/office/powerpoint/2010/main" val="2153739082"/>
      </p:ext>
    </p:extLst>
  </p:cSld>
  <p:clrMapOvr>
    <a:masterClrMapping/>
  </p:clrMapOvr>
  <p:transition spd="med"/>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6C320012-96CD-7EAD-986D-108C80000DD9}"/>
              </a:ext>
            </a:extLst>
          </p:cNvPr>
          <p:cNvSpPr>
            <a:spLocks noGrp="1"/>
          </p:cNvSpPr>
          <p:nvPr>
            <p:ph sz="quarter" idx="13"/>
          </p:nvPr>
        </p:nvSpPr>
        <p:spPr>
          <a:xfrm>
            <a:off x="1042988" y="1124744"/>
            <a:ext cx="7742237" cy="4679951"/>
          </a:xfrm>
        </p:spPr>
        <p:txBody>
          <a:bodyPr/>
          <a:lstStyle/>
          <a:p>
            <a:r>
              <a:rPr lang="en-CH" sz="1600" dirty="0"/>
              <a:t>Initially, the plan was to abandon stress management due to the training.</a:t>
            </a:r>
          </a:p>
          <a:p>
            <a:r>
              <a:rPr lang="en-CH" sz="1600" dirty="0"/>
              <a:t>A </a:t>
            </a:r>
            <a:r>
              <a:rPr lang="en-CH" sz="1600" b="1" dirty="0"/>
              <a:t>Low-Pre-Stress Cosine Theta </a:t>
            </a:r>
            <a:r>
              <a:rPr lang="en-CH" sz="1600" dirty="0"/>
              <a:t>configuration was studied in collaboration with G. Vallone (LBNL).</a:t>
            </a:r>
          </a:p>
          <a:p>
            <a:r>
              <a:rPr lang="en-CH" sz="1600" dirty="0"/>
              <a:t>2D studies looked promising:</a:t>
            </a:r>
          </a:p>
          <a:p>
            <a:pPr lvl="1"/>
            <a:r>
              <a:rPr lang="en-CH" sz="1400" dirty="0"/>
              <a:t>A standard cos-theta coil inside a rigid structure of optimized thermal contraction for little pre-stress after cool-down.</a:t>
            </a:r>
          </a:p>
          <a:p>
            <a:pPr lvl="1"/>
            <a:r>
              <a:rPr lang="en-CH" sz="1400" b="1" dirty="0"/>
              <a:t>2-layer</a:t>
            </a:r>
            <a:r>
              <a:rPr lang="en-CH" sz="1400" dirty="0"/>
              <a:t> coils like 11-T </a:t>
            </a:r>
            <a:r>
              <a:rPr lang="en-CH" sz="1400" b="1" dirty="0"/>
              <a:t>saw peak stresses on coil OD</a:t>
            </a:r>
            <a:r>
              <a:rPr lang="en-CH" sz="1400" dirty="0"/>
              <a:t>, little stress-enhancement on ID midplane.</a:t>
            </a:r>
          </a:p>
          <a:p>
            <a:pPr lvl="1"/>
            <a:r>
              <a:rPr lang="en-CH" sz="1400" b="1" dirty="0"/>
              <a:t>4-layer</a:t>
            </a:r>
            <a:r>
              <a:rPr lang="en-CH" sz="1400" dirty="0"/>
              <a:t> coil results showed </a:t>
            </a:r>
            <a:r>
              <a:rPr lang="en-CH" sz="1400" b="1" dirty="0"/>
              <a:t>strong dependence on wedge position in the outer layers</a:t>
            </a:r>
            <a:r>
              <a:rPr lang="en-CH" sz="1400" dirty="0"/>
              <a:t>. </a:t>
            </a:r>
          </a:p>
          <a:p>
            <a:pPr lvl="1"/>
            <a:r>
              <a:rPr lang="en-CH" sz="1400" dirty="0"/>
              <a:t>Recall: FNAL 15-T magnet has no wedges in t</a:t>
            </a:r>
            <a:r>
              <a:rPr lang="en-US" sz="1400" dirty="0"/>
              <a:t>he</a:t>
            </a:r>
            <a:r>
              <a:rPr lang="en-CH" sz="1400" dirty="0"/>
              <a:t> outer layers. Hence they plan to use SM-CT to enhance outer-layer stiffness.</a:t>
            </a:r>
          </a:p>
          <a:p>
            <a:r>
              <a:rPr lang="en-CH" sz="1600" dirty="0"/>
              <a:t>3D studies revealed problems:</a:t>
            </a:r>
          </a:p>
          <a:p>
            <a:pPr lvl="1"/>
            <a:r>
              <a:rPr lang="en-CH" sz="1400" dirty="0"/>
              <a:t>The additional motion of a low-pre-stress configuration leads to prohibitive stress concentrations.</a:t>
            </a:r>
          </a:p>
          <a:p>
            <a:pPr lvl="1"/>
            <a:r>
              <a:rPr lang="en-CH" sz="1400" dirty="0"/>
              <a:t>Possibly low transverse pre-stress should be combined with conventional axial loading.</a:t>
            </a:r>
          </a:p>
          <a:p>
            <a:r>
              <a:rPr lang="en-CH" sz="1600" dirty="0"/>
              <a:t>New 3-D coil-end generator (G. Vallone) is available from this work.</a:t>
            </a:r>
          </a:p>
        </p:txBody>
      </p:sp>
      <p:sp>
        <p:nvSpPr>
          <p:cNvPr id="3" name="Title 2">
            <a:extLst>
              <a:ext uri="{FF2B5EF4-FFF2-40B4-BE49-F238E27FC236}">
                <a16:creationId xmlns:a16="http://schemas.microsoft.com/office/drawing/2014/main" id="{E08860E2-3ABB-DCE2-834B-E05290E1B5E2}"/>
              </a:ext>
            </a:extLst>
          </p:cNvPr>
          <p:cNvSpPr>
            <a:spLocks noGrp="1"/>
          </p:cNvSpPr>
          <p:nvPr>
            <p:ph type="title"/>
          </p:nvPr>
        </p:nvSpPr>
        <p:spPr/>
        <p:txBody>
          <a:bodyPr/>
          <a:lstStyle/>
          <a:p>
            <a:r>
              <a:rPr lang="en-CH" dirty="0"/>
              <a:t>Alternatives to CCT – Low-Pre-Stress CT</a:t>
            </a:r>
          </a:p>
        </p:txBody>
      </p:sp>
      <p:sp>
        <p:nvSpPr>
          <p:cNvPr id="2" name="Slide Number Placeholder 1">
            <a:extLst>
              <a:ext uri="{FF2B5EF4-FFF2-40B4-BE49-F238E27FC236}">
                <a16:creationId xmlns:a16="http://schemas.microsoft.com/office/drawing/2014/main" id="{B2EE9522-39D4-5333-2884-88A4EF50FE5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55</a:t>
            </a:fld>
            <a:endParaRPr lang="de-DE" dirty="0"/>
          </a:p>
        </p:txBody>
      </p:sp>
      <p:pic>
        <p:nvPicPr>
          <p:cNvPr id="30" name="Picture 29">
            <a:extLst>
              <a:ext uri="{FF2B5EF4-FFF2-40B4-BE49-F238E27FC236}">
                <a16:creationId xmlns:a16="http://schemas.microsoft.com/office/drawing/2014/main" id="{3F54382C-5CC9-9164-7831-D6A4087B6CE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6717" y="4869160"/>
            <a:ext cx="2173266" cy="1589236"/>
          </a:xfrm>
          <a:prstGeom prst="rect">
            <a:avLst/>
          </a:prstGeom>
        </p:spPr>
      </p:pic>
      <p:pic>
        <p:nvPicPr>
          <p:cNvPr id="32" name="Picture 31">
            <a:extLst>
              <a:ext uri="{FF2B5EF4-FFF2-40B4-BE49-F238E27FC236}">
                <a16:creationId xmlns:a16="http://schemas.microsoft.com/office/drawing/2014/main" id="{4E604AA2-FC25-74F1-D84A-678EBCE069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83768" y="4869160"/>
            <a:ext cx="2218110" cy="1631852"/>
          </a:xfrm>
          <a:prstGeom prst="rect">
            <a:avLst/>
          </a:prstGeom>
        </p:spPr>
      </p:pic>
      <p:pic>
        <p:nvPicPr>
          <p:cNvPr id="34" name="Picture 33">
            <a:extLst>
              <a:ext uri="{FF2B5EF4-FFF2-40B4-BE49-F238E27FC236}">
                <a16:creationId xmlns:a16="http://schemas.microsoft.com/office/drawing/2014/main" id="{5B9A81FB-1C73-C9EE-8570-9DDFBA3DEF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86394" y="4869160"/>
            <a:ext cx="3895659" cy="1208449"/>
          </a:xfrm>
          <a:prstGeom prst="rect">
            <a:avLst/>
          </a:prstGeom>
        </p:spPr>
      </p:pic>
      <p:sp>
        <p:nvSpPr>
          <p:cNvPr id="35" name="TextBox 34">
            <a:extLst>
              <a:ext uri="{FF2B5EF4-FFF2-40B4-BE49-F238E27FC236}">
                <a16:creationId xmlns:a16="http://schemas.microsoft.com/office/drawing/2014/main" id="{F200B761-EF7F-43B7-2C0A-F03A6E5828AD}"/>
              </a:ext>
            </a:extLst>
          </p:cNvPr>
          <p:cNvSpPr txBox="1"/>
          <p:nvPr/>
        </p:nvSpPr>
        <p:spPr>
          <a:xfrm>
            <a:off x="5148064" y="6237312"/>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G. Vallone</a:t>
            </a:r>
            <a:br>
              <a:rPr lang="en-CH" sz="1400" kern="1000" spc="30" dirty="0">
                <a:latin typeface="+mn-lt"/>
                <a:cs typeface="Franklin Gothic Book"/>
              </a:rPr>
            </a:br>
            <a:r>
              <a:rPr lang="en-US" sz="1400" kern="1000" spc="30" dirty="0">
                <a:latin typeface="+mn-lt"/>
                <a:cs typeface="Franklin Gothic Book"/>
              </a:rPr>
              <a:t>http://</a:t>
            </a:r>
            <a:r>
              <a:rPr lang="en-US" sz="1400" kern="1000" spc="30" dirty="0" err="1">
                <a:latin typeface="+mn-lt"/>
                <a:cs typeface="Franklin Gothic Book"/>
              </a:rPr>
              <a:t>indico.psi.ch</a:t>
            </a:r>
            <a:r>
              <a:rPr lang="en-US" sz="1400" kern="1000" spc="30" dirty="0">
                <a:latin typeface="+mn-lt"/>
                <a:cs typeface="Franklin Gothic Book"/>
              </a:rPr>
              <a:t>/e/magdev1review</a:t>
            </a:r>
            <a:endParaRPr lang="en-CH" sz="1400" kern="1000" spc="30" dirty="0">
              <a:latin typeface="+mn-lt"/>
              <a:cs typeface="Franklin Gothic Book"/>
            </a:endParaRPr>
          </a:p>
        </p:txBody>
      </p:sp>
    </p:spTree>
    <p:extLst>
      <p:ext uri="{BB962C8B-B14F-4D97-AF65-F5344CB8AC3E}">
        <p14:creationId xmlns:p14="http://schemas.microsoft.com/office/powerpoint/2010/main" val="3752615761"/>
      </p:ext>
    </p:extLst>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08860E2-3ABB-DCE2-834B-E05290E1B5E2}"/>
              </a:ext>
            </a:extLst>
          </p:cNvPr>
          <p:cNvSpPr>
            <a:spLocks noGrp="1"/>
          </p:cNvSpPr>
          <p:nvPr>
            <p:ph type="title"/>
          </p:nvPr>
        </p:nvSpPr>
        <p:spPr/>
        <p:txBody>
          <a:bodyPr/>
          <a:lstStyle/>
          <a:p>
            <a:r>
              <a:rPr lang="en-CH" dirty="0"/>
              <a:t>Stress Managed Alternatives to CCT</a:t>
            </a:r>
          </a:p>
        </p:txBody>
      </p:sp>
      <p:sp>
        <p:nvSpPr>
          <p:cNvPr id="2" name="Slide Number Placeholder 1">
            <a:extLst>
              <a:ext uri="{FF2B5EF4-FFF2-40B4-BE49-F238E27FC236}">
                <a16:creationId xmlns:a16="http://schemas.microsoft.com/office/drawing/2014/main" id="{B2EE9522-39D4-5333-2884-88A4EF50FE5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56</a:t>
            </a:fld>
            <a:endParaRPr lang="de-DE" dirty="0"/>
          </a:p>
        </p:txBody>
      </p:sp>
      <p:grpSp>
        <p:nvGrpSpPr>
          <p:cNvPr id="27" name="Group 26">
            <a:extLst>
              <a:ext uri="{FF2B5EF4-FFF2-40B4-BE49-F238E27FC236}">
                <a16:creationId xmlns:a16="http://schemas.microsoft.com/office/drawing/2014/main" id="{598433C7-A18B-C63F-701A-F60086211367}"/>
              </a:ext>
            </a:extLst>
          </p:cNvPr>
          <p:cNvGrpSpPr/>
          <p:nvPr/>
        </p:nvGrpSpPr>
        <p:grpSpPr>
          <a:xfrm>
            <a:off x="2050" y="1813596"/>
            <a:ext cx="8822339" cy="4351708"/>
            <a:chOff x="-3293" y="1404091"/>
            <a:chExt cx="10873036" cy="5363234"/>
          </a:xfrm>
        </p:grpSpPr>
        <p:pic>
          <p:nvPicPr>
            <p:cNvPr id="7" name="Content Placeholder 3">
              <a:extLst>
                <a:ext uri="{FF2B5EF4-FFF2-40B4-BE49-F238E27FC236}">
                  <a16:creationId xmlns:a16="http://schemas.microsoft.com/office/drawing/2014/main" id="{3FB4B3E9-E183-AB46-0311-038C44C8A1C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982" t="11081" r="33294" b="12496"/>
            <a:stretch/>
          </p:blipFill>
          <p:spPr>
            <a:xfrm>
              <a:off x="3103520" y="1817370"/>
              <a:ext cx="2295797" cy="2286000"/>
            </a:xfrm>
            <a:prstGeom prst="rect">
              <a:avLst/>
            </a:prstGeom>
          </p:spPr>
        </p:pic>
        <p:pic>
          <p:nvPicPr>
            <p:cNvPr id="8" name="Content Placeholder 3">
              <a:extLst>
                <a:ext uri="{FF2B5EF4-FFF2-40B4-BE49-F238E27FC236}">
                  <a16:creationId xmlns:a16="http://schemas.microsoft.com/office/drawing/2014/main" id="{50C0AA0F-940D-B80C-5EB8-62484F38E73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202" t="11081" r="33293" b="12496"/>
            <a:stretch/>
          </p:blipFill>
          <p:spPr>
            <a:xfrm flipV="1">
              <a:off x="3112229" y="4103370"/>
              <a:ext cx="2287089" cy="2286000"/>
            </a:xfrm>
            <a:prstGeom prst="rect">
              <a:avLst/>
            </a:prstGeom>
          </p:spPr>
        </p:pic>
        <p:pic>
          <p:nvPicPr>
            <p:cNvPr id="9" name="Content Placeholder 3">
              <a:extLst>
                <a:ext uri="{FF2B5EF4-FFF2-40B4-BE49-F238E27FC236}">
                  <a16:creationId xmlns:a16="http://schemas.microsoft.com/office/drawing/2014/main" id="{66576C2C-2670-216F-5B91-0953CE34431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982" t="11081" r="33294" b="12496"/>
            <a:stretch/>
          </p:blipFill>
          <p:spPr>
            <a:xfrm flipH="1">
              <a:off x="838200" y="1817370"/>
              <a:ext cx="2295797" cy="2286000"/>
            </a:xfrm>
            <a:prstGeom prst="rect">
              <a:avLst/>
            </a:prstGeom>
          </p:spPr>
        </p:pic>
        <p:pic>
          <p:nvPicPr>
            <p:cNvPr id="10" name="Content Placeholder 3">
              <a:extLst>
                <a:ext uri="{FF2B5EF4-FFF2-40B4-BE49-F238E27FC236}">
                  <a16:creationId xmlns:a16="http://schemas.microsoft.com/office/drawing/2014/main" id="{0D9F7C66-8D3C-9028-6544-2D1E36C5E86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202" t="11081" r="33293" b="12496"/>
            <a:stretch/>
          </p:blipFill>
          <p:spPr>
            <a:xfrm flipH="1" flipV="1">
              <a:off x="838200" y="4103370"/>
              <a:ext cx="2287089" cy="2286000"/>
            </a:xfrm>
            <a:prstGeom prst="rect">
              <a:avLst/>
            </a:prstGeom>
          </p:spPr>
        </p:pic>
        <p:pic>
          <p:nvPicPr>
            <p:cNvPr id="11" name="Picture 10">
              <a:extLst>
                <a:ext uri="{FF2B5EF4-FFF2-40B4-BE49-F238E27FC236}">
                  <a16:creationId xmlns:a16="http://schemas.microsoft.com/office/drawing/2014/main" id="{F5085FF3-9037-0063-2D9F-B09AB9C96D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661" t="4064" r="33956" b="4508"/>
            <a:stretch/>
          </p:blipFill>
          <p:spPr>
            <a:xfrm>
              <a:off x="8370988" y="2718163"/>
              <a:ext cx="2271667" cy="2770414"/>
            </a:xfrm>
            <a:prstGeom prst="rect">
              <a:avLst/>
            </a:prstGeom>
          </p:spPr>
        </p:pic>
        <p:pic>
          <p:nvPicPr>
            <p:cNvPr id="12" name="Picture 11">
              <a:extLst>
                <a:ext uri="{FF2B5EF4-FFF2-40B4-BE49-F238E27FC236}">
                  <a16:creationId xmlns:a16="http://schemas.microsoft.com/office/drawing/2014/main" id="{83EED69A-2FE8-397D-F731-12A34A57B90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661" t="4064" r="33956" b="4508"/>
            <a:stretch/>
          </p:blipFill>
          <p:spPr>
            <a:xfrm flipH="1">
              <a:off x="6105667" y="2718163"/>
              <a:ext cx="2271667" cy="2770414"/>
            </a:xfrm>
            <a:prstGeom prst="rect">
              <a:avLst/>
            </a:prstGeom>
          </p:spPr>
        </p:pic>
        <p:sp>
          <p:nvSpPr>
            <p:cNvPr id="13" name="TextBox 12">
              <a:extLst>
                <a:ext uri="{FF2B5EF4-FFF2-40B4-BE49-F238E27FC236}">
                  <a16:creationId xmlns:a16="http://schemas.microsoft.com/office/drawing/2014/main" id="{2CE6EE8F-C3E2-3A93-13DC-505852B8B531}"/>
                </a:ext>
              </a:extLst>
            </p:cNvPr>
            <p:cNvSpPr txBox="1"/>
            <p:nvPr/>
          </p:nvSpPr>
          <p:spPr>
            <a:xfrm>
              <a:off x="7068686" y="5632983"/>
              <a:ext cx="2657592" cy="341386"/>
            </a:xfrm>
            <a:prstGeom prst="rect">
              <a:avLst/>
            </a:prstGeom>
            <a:noFill/>
          </p:spPr>
          <p:txBody>
            <a:bodyPr wrap="none" rtlCol="0">
              <a:spAutoFit/>
            </a:bodyPr>
            <a:lstStyle/>
            <a:p>
              <a:r>
                <a:rPr lang="en-US" sz="1200" dirty="0"/>
                <a:t>Same scale, 50 mm aperture</a:t>
              </a:r>
              <a:endParaRPr lang="de-CH" sz="1200" dirty="0"/>
            </a:p>
          </p:txBody>
        </p:sp>
        <p:sp>
          <p:nvSpPr>
            <p:cNvPr id="14" name="TextBox 13">
              <a:extLst>
                <a:ext uri="{FF2B5EF4-FFF2-40B4-BE49-F238E27FC236}">
                  <a16:creationId xmlns:a16="http://schemas.microsoft.com/office/drawing/2014/main" id="{DAB40CFF-61CC-F5C5-020E-9BC1091A13AA}"/>
                </a:ext>
              </a:extLst>
            </p:cNvPr>
            <p:cNvSpPr txBox="1"/>
            <p:nvPr/>
          </p:nvSpPr>
          <p:spPr>
            <a:xfrm>
              <a:off x="6718589" y="6425938"/>
              <a:ext cx="3260154" cy="341386"/>
            </a:xfrm>
            <a:prstGeom prst="rect">
              <a:avLst/>
            </a:prstGeom>
            <a:noFill/>
          </p:spPr>
          <p:txBody>
            <a:bodyPr wrap="none" rtlCol="0">
              <a:spAutoFit/>
            </a:bodyPr>
            <a:lstStyle/>
            <a:p>
              <a:r>
                <a:rPr lang="en-US" sz="1200" dirty="0"/>
                <a:t>Conductor area (1/4) = </a:t>
              </a:r>
              <a:r>
                <a:rPr lang="en-US" sz="1200" b="1" dirty="0">
                  <a:solidFill>
                    <a:srgbClr val="00B050"/>
                  </a:solidFill>
                </a:rPr>
                <a:t>2445.4 mm2</a:t>
              </a:r>
              <a:endParaRPr lang="de-CH" sz="1200" b="1" dirty="0">
                <a:solidFill>
                  <a:srgbClr val="00B050"/>
                </a:solidFill>
              </a:endParaRPr>
            </a:p>
          </p:txBody>
        </p:sp>
        <p:sp>
          <p:nvSpPr>
            <p:cNvPr id="15" name="TextBox 14">
              <a:extLst>
                <a:ext uri="{FF2B5EF4-FFF2-40B4-BE49-F238E27FC236}">
                  <a16:creationId xmlns:a16="http://schemas.microsoft.com/office/drawing/2014/main" id="{904C355C-91C6-E665-F713-846B240FFCF3}"/>
                </a:ext>
              </a:extLst>
            </p:cNvPr>
            <p:cNvSpPr txBox="1"/>
            <p:nvPr/>
          </p:nvSpPr>
          <p:spPr>
            <a:xfrm>
              <a:off x="325259" y="6425939"/>
              <a:ext cx="5154763" cy="341386"/>
            </a:xfrm>
            <a:prstGeom prst="rect">
              <a:avLst/>
            </a:prstGeom>
            <a:noFill/>
          </p:spPr>
          <p:txBody>
            <a:bodyPr wrap="none" rtlCol="0">
              <a:spAutoFit/>
            </a:bodyPr>
            <a:lstStyle/>
            <a:p>
              <a:r>
                <a:rPr lang="en-US" sz="1200" dirty="0"/>
                <a:t>Conductor area (1/4) = 2709.3 mm2 </a:t>
              </a:r>
              <a:r>
                <a:rPr lang="en-US" sz="1200" b="1" dirty="0"/>
                <a:t>(</a:t>
              </a:r>
              <a:r>
                <a:rPr lang="en-US" sz="1200" b="1" dirty="0">
                  <a:solidFill>
                    <a:srgbClr val="FF0000"/>
                  </a:solidFill>
                </a:rPr>
                <a:t>+ 10.8 % conductor</a:t>
              </a:r>
              <a:r>
                <a:rPr lang="en-US" sz="1200" dirty="0"/>
                <a:t>)</a:t>
              </a:r>
              <a:endParaRPr lang="de-CH" sz="1200" dirty="0"/>
            </a:p>
          </p:txBody>
        </p:sp>
        <p:sp>
          <p:nvSpPr>
            <p:cNvPr id="16" name="TextBox 15">
              <a:extLst>
                <a:ext uri="{FF2B5EF4-FFF2-40B4-BE49-F238E27FC236}">
                  <a16:creationId xmlns:a16="http://schemas.microsoft.com/office/drawing/2014/main" id="{3DAEAD77-9113-BC85-85B7-C5B4BDE66DC6}"/>
                </a:ext>
              </a:extLst>
            </p:cNvPr>
            <p:cNvSpPr txBox="1"/>
            <p:nvPr/>
          </p:nvSpPr>
          <p:spPr>
            <a:xfrm>
              <a:off x="-3293" y="1404091"/>
              <a:ext cx="3564397" cy="682771"/>
            </a:xfrm>
            <a:prstGeom prst="rect">
              <a:avLst/>
            </a:prstGeom>
            <a:noFill/>
          </p:spPr>
          <p:txBody>
            <a:bodyPr wrap="none" rtlCol="0">
              <a:spAutoFit/>
            </a:bodyPr>
            <a:lstStyle/>
            <a:p>
              <a:r>
                <a:rPr lang="en-US" sz="1200" dirty="0"/>
                <a:t>HF cable (28 x 1.0 mm ) Layers 1 and 2</a:t>
              </a:r>
            </a:p>
            <a:p>
              <a:r>
                <a:rPr lang="en-US" sz="1200" dirty="0"/>
                <a:t>LF cable (40 x 0.7 mm)</a:t>
              </a:r>
              <a:endParaRPr lang="de-CH" sz="1200" dirty="0"/>
            </a:p>
          </p:txBody>
        </p:sp>
        <p:sp>
          <p:nvSpPr>
            <p:cNvPr id="17" name="TextBox 16">
              <a:extLst>
                <a:ext uri="{FF2B5EF4-FFF2-40B4-BE49-F238E27FC236}">
                  <a16:creationId xmlns:a16="http://schemas.microsoft.com/office/drawing/2014/main" id="{6E6C3070-84FB-BF7A-3644-ACF381AABCEE}"/>
                </a:ext>
              </a:extLst>
            </p:cNvPr>
            <p:cNvSpPr txBox="1"/>
            <p:nvPr/>
          </p:nvSpPr>
          <p:spPr>
            <a:xfrm>
              <a:off x="6718589" y="1409320"/>
              <a:ext cx="4151154" cy="1024157"/>
            </a:xfrm>
            <a:prstGeom prst="rect">
              <a:avLst/>
            </a:prstGeom>
            <a:noFill/>
          </p:spPr>
          <p:txBody>
            <a:bodyPr wrap="none" rtlCol="0">
              <a:spAutoFit/>
            </a:bodyPr>
            <a:lstStyle/>
            <a:p>
              <a:r>
                <a:rPr lang="en-US" sz="1200" dirty="0"/>
                <a:t>HF cable (28 x 1.0 mm ) Layer 1 and pole coils</a:t>
              </a:r>
            </a:p>
            <a:p>
              <a:r>
                <a:rPr lang="en-US" sz="1200" dirty="0"/>
                <a:t>LF-1 cable (40 x 0.7 mm) Layer 2</a:t>
              </a:r>
            </a:p>
            <a:p>
              <a:r>
                <a:rPr lang="en-US" sz="1200" dirty="0"/>
                <a:t>LF-2 cable (30 x 0.7 mm) Layers 3 and 4</a:t>
              </a:r>
              <a:endParaRPr lang="de-CH" sz="1200" dirty="0"/>
            </a:p>
          </p:txBody>
        </p:sp>
        <p:sp>
          <p:nvSpPr>
            <p:cNvPr id="18" name="TextBox 17">
              <a:extLst>
                <a:ext uri="{FF2B5EF4-FFF2-40B4-BE49-F238E27FC236}">
                  <a16:creationId xmlns:a16="http://schemas.microsoft.com/office/drawing/2014/main" id="{1AF324B0-F720-F7A5-C06A-C3BD56B40281}"/>
                </a:ext>
              </a:extLst>
            </p:cNvPr>
            <p:cNvSpPr txBox="1"/>
            <p:nvPr/>
          </p:nvSpPr>
          <p:spPr>
            <a:xfrm>
              <a:off x="2952676" y="4713316"/>
              <a:ext cx="332299" cy="341386"/>
            </a:xfrm>
            <a:prstGeom prst="rect">
              <a:avLst/>
            </a:prstGeom>
            <a:noFill/>
          </p:spPr>
          <p:txBody>
            <a:bodyPr wrap="none" rtlCol="0">
              <a:spAutoFit/>
            </a:bodyPr>
            <a:lstStyle/>
            <a:p>
              <a:r>
                <a:rPr lang="en-US" sz="1200" b="1" dirty="0">
                  <a:solidFill>
                    <a:schemeClr val="bg1"/>
                  </a:solidFill>
                </a:rPr>
                <a:t>1</a:t>
              </a:r>
              <a:endParaRPr lang="de-CH" sz="1200" b="1" dirty="0">
                <a:solidFill>
                  <a:schemeClr val="bg1"/>
                </a:solidFill>
              </a:endParaRPr>
            </a:p>
          </p:txBody>
        </p:sp>
        <p:sp>
          <p:nvSpPr>
            <p:cNvPr id="19" name="Rectangle 18">
              <a:extLst>
                <a:ext uri="{FF2B5EF4-FFF2-40B4-BE49-F238E27FC236}">
                  <a16:creationId xmlns:a16="http://schemas.microsoft.com/office/drawing/2014/main" id="{C355FC22-CF8F-5EAC-5417-11A65B4CC9AF}"/>
                </a:ext>
              </a:extLst>
            </p:cNvPr>
            <p:cNvSpPr/>
            <p:nvPr/>
          </p:nvSpPr>
          <p:spPr>
            <a:xfrm>
              <a:off x="2961386" y="5119217"/>
              <a:ext cx="332299" cy="341386"/>
            </a:xfrm>
            <a:prstGeom prst="rect">
              <a:avLst/>
            </a:prstGeom>
          </p:spPr>
          <p:txBody>
            <a:bodyPr wrap="none">
              <a:spAutoFit/>
            </a:bodyPr>
            <a:lstStyle/>
            <a:p>
              <a:r>
                <a:rPr lang="en-US" sz="1200" b="1" dirty="0">
                  <a:solidFill>
                    <a:schemeClr val="bg1"/>
                  </a:solidFill>
                </a:rPr>
                <a:t>2</a:t>
              </a:r>
              <a:endParaRPr lang="de-CH" sz="1200" b="1" dirty="0">
                <a:solidFill>
                  <a:schemeClr val="bg1"/>
                </a:solidFill>
              </a:endParaRPr>
            </a:p>
          </p:txBody>
        </p:sp>
        <p:sp>
          <p:nvSpPr>
            <p:cNvPr id="20" name="Rectangle 19">
              <a:extLst>
                <a:ext uri="{FF2B5EF4-FFF2-40B4-BE49-F238E27FC236}">
                  <a16:creationId xmlns:a16="http://schemas.microsoft.com/office/drawing/2014/main" id="{640DFC72-3409-6569-5530-E930DCCCE249}"/>
                </a:ext>
              </a:extLst>
            </p:cNvPr>
            <p:cNvSpPr/>
            <p:nvPr/>
          </p:nvSpPr>
          <p:spPr>
            <a:xfrm>
              <a:off x="2970407" y="5569627"/>
              <a:ext cx="332299" cy="341386"/>
            </a:xfrm>
            <a:prstGeom prst="rect">
              <a:avLst/>
            </a:prstGeom>
          </p:spPr>
          <p:txBody>
            <a:bodyPr wrap="none">
              <a:spAutoFit/>
            </a:bodyPr>
            <a:lstStyle/>
            <a:p>
              <a:r>
                <a:rPr lang="en-US" sz="1200" b="1" dirty="0">
                  <a:solidFill>
                    <a:schemeClr val="bg1"/>
                  </a:solidFill>
                </a:rPr>
                <a:t>3</a:t>
              </a:r>
              <a:endParaRPr lang="de-CH" sz="1200" b="1" dirty="0">
                <a:solidFill>
                  <a:schemeClr val="bg1"/>
                </a:solidFill>
              </a:endParaRPr>
            </a:p>
          </p:txBody>
        </p:sp>
        <p:sp>
          <p:nvSpPr>
            <p:cNvPr id="21" name="Rectangle 20">
              <a:extLst>
                <a:ext uri="{FF2B5EF4-FFF2-40B4-BE49-F238E27FC236}">
                  <a16:creationId xmlns:a16="http://schemas.microsoft.com/office/drawing/2014/main" id="{E1E8CDD1-A6D0-79A7-CF95-D2D6E64FD6AF}"/>
                </a:ext>
              </a:extLst>
            </p:cNvPr>
            <p:cNvSpPr/>
            <p:nvPr/>
          </p:nvSpPr>
          <p:spPr>
            <a:xfrm>
              <a:off x="2968696" y="5971652"/>
              <a:ext cx="332299" cy="341386"/>
            </a:xfrm>
            <a:prstGeom prst="rect">
              <a:avLst/>
            </a:prstGeom>
          </p:spPr>
          <p:txBody>
            <a:bodyPr wrap="none">
              <a:spAutoFit/>
            </a:bodyPr>
            <a:lstStyle/>
            <a:p>
              <a:r>
                <a:rPr lang="en-US" sz="1200" b="1" dirty="0">
                  <a:solidFill>
                    <a:schemeClr val="bg1"/>
                  </a:solidFill>
                </a:rPr>
                <a:t>4</a:t>
              </a:r>
              <a:endParaRPr lang="de-CH" sz="1200" b="1" dirty="0">
                <a:solidFill>
                  <a:schemeClr val="bg1"/>
                </a:solidFill>
              </a:endParaRPr>
            </a:p>
          </p:txBody>
        </p:sp>
        <p:sp>
          <p:nvSpPr>
            <p:cNvPr id="22" name="TextBox 21">
              <a:extLst>
                <a:ext uri="{FF2B5EF4-FFF2-40B4-BE49-F238E27FC236}">
                  <a16:creationId xmlns:a16="http://schemas.microsoft.com/office/drawing/2014/main" id="{C16B653C-E2DF-C2DB-4751-D68562CBB6DA}"/>
                </a:ext>
              </a:extLst>
            </p:cNvPr>
            <p:cNvSpPr txBox="1"/>
            <p:nvPr/>
          </p:nvSpPr>
          <p:spPr>
            <a:xfrm>
              <a:off x="9087945" y="2350047"/>
              <a:ext cx="332299" cy="341386"/>
            </a:xfrm>
            <a:prstGeom prst="rect">
              <a:avLst/>
            </a:prstGeom>
            <a:noFill/>
          </p:spPr>
          <p:txBody>
            <a:bodyPr wrap="none" rtlCol="0">
              <a:spAutoFit/>
            </a:bodyPr>
            <a:lstStyle/>
            <a:p>
              <a:r>
                <a:rPr lang="en-US" sz="1200" b="1" dirty="0"/>
                <a:t>1</a:t>
              </a:r>
              <a:endParaRPr lang="de-CH" sz="1200" b="1" dirty="0"/>
            </a:p>
          </p:txBody>
        </p:sp>
        <p:sp>
          <p:nvSpPr>
            <p:cNvPr id="23" name="TextBox 22">
              <a:extLst>
                <a:ext uri="{FF2B5EF4-FFF2-40B4-BE49-F238E27FC236}">
                  <a16:creationId xmlns:a16="http://schemas.microsoft.com/office/drawing/2014/main" id="{1C662662-509D-D5A0-0DAB-7C1A3D991313}"/>
                </a:ext>
              </a:extLst>
            </p:cNvPr>
            <p:cNvSpPr txBox="1"/>
            <p:nvPr/>
          </p:nvSpPr>
          <p:spPr>
            <a:xfrm>
              <a:off x="9555244" y="2378384"/>
              <a:ext cx="332299" cy="341386"/>
            </a:xfrm>
            <a:prstGeom prst="rect">
              <a:avLst/>
            </a:prstGeom>
            <a:noFill/>
          </p:spPr>
          <p:txBody>
            <a:bodyPr wrap="none" rtlCol="0">
              <a:spAutoFit/>
            </a:bodyPr>
            <a:lstStyle/>
            <a:p>
              <a:r>
                <a:rPr lang="en-US" sz="1200" b="1" dirty="0"/>
                <a:t>2</a:t>
              </a:r>
              <a:endParaRPr lang="de-CH" sz="1200" b="1" dirty="0"/>
            </a:p>
          </p:txBody>
        </p:sp>
        <p:sp>
          <p:nvSpPr>
            <p:cNvPr id="24" name="TextBox 23">
              <a:extLst>
                <a:ext uri="{FF2B5EF4-FFF2-40B4-BE49-F238E27FC236}">
                  <a16:creationId xmlns:a16="http://schemas.microsoft.com/office/drawing/2014/main" id="{48F83C32-68A0-BE10-87CB-3FBDA0E94AD5}"/>
                </a:ext>
              </a:extLst>
            </p:cNvPr>
            <p:cNvSpPr txBox="1"/>
            <p:nvPr/>
          </p:nvSpPr>
          <p:spPr>
            <a:xfrm>
              <a:off x="9925429" y="2775704"/>
              <a:ext cx="332299" cy="341386"/>
            </a:xfrm>
            <a:prstGeom prst="rect">
              <a:avLst/>
            </a:prstGeom>
            <a:noFill/>
          </p:spPr>
          <p:txBody>
            <a:bodyPr wrap="none" rtlCol="0">
              <a:spAutoFit/>
            </a:bodyPr>
            <a:lstStyle/>
            <a:p>
              <a:r>
                <a:rPr lang="en-US" sz="1200" b="1" dirty="0"/>
                <a:t>3</a:t>
              </a:r>
              <a:endParaRPr lang="de-CH" sz="1200" b="1" dirty="0"/>
            </a:p>
          </p:txBody>
        </p:sp>
        <p:sp>
          <p:nvSpPr>
            <p:cNvPr id="25" name="TextBox 24">
              <a:extLst>
                <a:ext uri="{FF2B5EF4-FFF2-40B4-BE49-F238E27FC236}">
                  <a16:creationId xmlns:a16="http://schemas.microsoft.com/office/drawing/2014/main" id="{54A9599F-49C1-DDCF-199C-E2A42E0C21AB}"/>
                </a:ext>
              </a:extLst>
            </p:cNvPr>
            <p:cNvSpPr txBox="1"/>
            <p:nvPr/>
          </p:nvSpPr>
          <p:spPr>
            <a:xfrm>
              <a:off x="10227114" y="2775704"/>
              <a:ext cx="332299" cy="341386"/>
            </a:xfrm>
            <a:prstGeom prst="rect">
              <a:avLst/>
            </a:prstGeom>
            <a:noFill/>
          </p:spPr>
          <p:txBody>
            <a:bodyPr wrap="none" rtlCol="0">
              <a:spAutoFit/>
            </a:bodyPr>
            <a:lstStyle/>
            <a:p>
              <a:r>
                <a:rPr lang="en-US" sz="1200" b="1" dirty="0"/>
                <a:t>4</a:t>
              </a:r>
              <a:endParaRPr lang="de-CH" sz="1200" b="1" dirty="0"/>
            </a:p>
          </p:txBody>
        </p:sp>
        <p:sp>
          <p:nvSpPr>
            <p:cNvPr id="26" name="TextBox 25">
              <a:extLst>
                <a:ext uri="{FF2B5EF4-FFF2-40B4-BE49-F238E27FC236}">
                  <a16:creationId xmlns:a16="http://schemas.microsoft.com/office/drawing/2014/main" id="{D557C26B-AB59-2F02-515B-1F5C554ABA71}"/>
                </a:ext>
              </a:extLst>
            </p:cNvPr>
            <p:cNvSpPr txBox="1"/>
            <p:nvPr/>
          </p:nvSpPr>
          <p:spPr>
            <a:xfrm>
              <a:off x="7866970" y="2747716"/>
              <a:ext cx="1009932" cy="341386"/>
            </a:xfrm>
            <a:prstGeom prst="rect">
              <a:avLst/>
            </a:prstGeom>
            <a:noFill/>
          </p:spPr>
          <p:txBody>
            <a:bodyPr wrap="none" rtlCol="0">
              <a:spAutoFit/>
            </a:bodyPr>
            <a:lstStyle/>
            <a:p>
              <a:r>
                <a:rPr lang="en-US" sz="1200" b="1" dirty="0">
                  <a:solidFill>
                    <a:schemeClr val="bg1"/>
                  </a:solidFill>
                </a:rPr>
                <a:t>Pole coil</a:t>
              </a:r>
              <a:endParaRPr lang="de-CH" sz="1200" b="1" dirty="0">
                <a:solidFill>
                  <a:schemeClr val="bg1"/>
                </a:solidFill>
              </a:endParaRPr>
            </a:p>
          </p:txBody>
        </p:sp>
      </p:grpSp>
      <p:sp>
        <p:nvSpPr>
          <p:cNvPr id="28" name="TextBox 27">
            <a:extLst>
              <a:ext uri="{FF2B5EF4-FFF2-40B4-BE49-F238E27FC236}">
                <a16:creationId xmlns:a16="http://schemas.microsoft.com/office/drawing/2014/main" id="{973B8601-217B-8D2B-37B9-56949746D018}"/>
              </a:ext>
            </a:extLst>
          </p:cNvPr>
          <p:cNvSpPr txBox="1"/>
          <p:nvPr/>
        </p:nvSpPr>
        <p:spPr>
          <a:xfrm>
            <a:off x="561256" y="630932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solidFill>
                  <a:srgbClr val="0070C0"/>
                </a:solidFill>
                <a:latin typeface="+mn-lt"/>
                <a:cs typeface="Franklin Gothic Book"/>
              </a:rPr>
              <a:t>Courtesy of D. M. Araujo – images for illustration purposes only; these are snapshots of comparative </a:t>
            </a:r>
            <a:br>
              <a:rPr lang="en-CH" sz="1400" kern="1000" spc="30" dirty="0">
                <a:solidFill>
                  <a:srgbClr val="0070C0"/>
                </a:solidFill>
                <a:latin typeface="+mn-lt"/>
                <a:cs typeface="Franklin Gothic Book"/>
              </a:rPr>
            </a:br>
            <a:r>
              <a:rPr lang="en-CH" sz="1400" kern="1000" spc="30" dirty="0">
                <a:solidFill>
                  <a:srgbClr val="0070C0"/>
                </a:solidFill>
                <a:latin typeface="+mn-lt"/>
                <a:cs typeface="Franklin Gothic Book"/>
              </a:rPr>
              <a:t>design studies – not fully optimized designs.</a:t>
            </a:r>
          </a:p>
        </p:txBody>
      </p:sp>
      <p:sp>
        <p:nvSpPr>
          <p:cNvPr id="4" name="Content Placeholder 5">
            <a:extLst>
              <a:ext uri="{FF2B5EF4-FFF2-40B4-BE49-F238E27FC236}">
                <a16:creationId xmlns:a16="http://schemas.microsoft.com/office/drawing/2014/main" id="{95FCBD67-2529-112F-3143-4A4C34FADEA2}"/>
              </a:ext>
            </a:extLst>
          </p:cNvPr>
          <p:cNvSpPr>
            <a:spLocks noGrp="1"/>
          </p:cNvSpPr>
          <p:nvPr>
            <p:ph sz="quarter" idx="13"/>
          </p:nvPr>
        </p:nvSpPr>
        <p:spPr>
          <a:xfrm>
            <a:off x="1042988" y="1124744"/>
            <a:ext cx="7921500" cy="4679951"/>
          </a:xfrm>
        </p:spPr>
        <p:txBody>
          <a:bodyPr/>
          <a:lstStyle/>
          <a:p>
            <a:r>
              <a:rPr lang="en-US" sz="1600" dirty="0"/>
              <a:t>Following wax and later </a:t>
            </a:r>
            <a:r>
              <a:rPr lang="en-US" sz="1600" dirty="0" err="1"/>
              <a:t>Stycast</a:t>
            </a:r>
            <a:r>
              <a:rPr lang="en-US" sz="1600" dirty="0"/>
              <a:t> BOX results, the focus shifted back to stress management.</a:t>
            </a:r>
          </a:p>
          <a:p>
            <a:r>
              <a:rPr lang="en-US" sz="1600" dirty="0"/>
              <a:t>SM CT (Cosine Theta) and SM CC (Common Coil) were studied, using FNAL 15 T cable/strands.</a:t>
            </a:r>
            <a:endParaRPr lang="en-CH" sz="1600" dirty="0"/>
          </a:p>
        </p:txBody>
      </p:sp>
    </p:spTree>
    <p:extLst>
      <p:ext uri="{BB962C8B-B14F-4D97-AF65-F5344CB8AC3E}">
        <p14:creationId xmlns:p14="http://schemas.microsoft.com/office/powerpoint/2010/main" val="2682585834"/>
      </p:ext>
    </p:extLst>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022BA87-D848-1055-CCAD-489FF8AB6AE7}"/>
              </a:ext>
            </a:extLst>
          </p:cNvPr>
          <p:cNvSpPr>
            <a:spLocks noGrp="1"/>
          </p:cNvSpPr>
          <p:nvPr>
            <p:ph sz="quarter" idx="13"/>
          </p:nvPr>
        </p:nvSpPr>
        <p:spPr>
          <a:xfrm>
            <a:off x="1042988" y="1124744"/>
            <a:ext cx="7742237" cy="4679951"/>
          </a:xfrm>
        </p:spPr>
        <p:txBody>
          <a:bodyPr/>
          <a:lstStyle/>
          <a:p>
            <a:r>
              <a:rPr lang="en-CH" sz="1600" dirty="0"/>
              <a:t>Advantages:</a:t>
            </a:r>
          </a:p>
          <a:p>
            <a:pPr lvl="1"/>
            <a:r>
              <a:rPr lang="en-CH" sz="1600" dirty="0"/>
              <a:t>Synergies with HTS program.</a:t>
            </a:r>
          </a:p>
          <a:p>
            <a:pPr lvl="1"/>
            <a:r>
              <a:rPr lang="en-CH" sz="1600" dirty="0"/>
              <a:t>Individual-layer impregnation with low-field splices.</a:t>
            </a:r>
          </a:p>
          <a:p>
            <a:pPr lvl="1"/>
            <a:r>
              <a:rPr lang="en-CH" sz="1600" dirty="0"/>
              <a:t>In preliminary study, less conductor than SM CT option.</a:t>
            </a:r>
          </a:p>
          <a:p>
            <a:pPr lvl="1"/>
            <a:r>
              <a:rPr lang="en-CH" sz="1600" dirty="0"/>
              <a:t>Easier axial mechanics.</a:t>
            </a:r>
          </a:p>
          <a:p>
            <a:pPr lvl="1"/>
            <a:r>
              <a:rPr lang="en-CH" sz="1600" dirty="0"/>
              <a:t>Potential route to react&amp;wind.</a:t>
            </a:r>
          </a:p>
          <a:p>
            <a:r>
              <a:rPr lang="en-CH" sz="1600" dirty="0"/>
              <a:t>Disadvantages</a:t>
            </a:r>
          </a:p>
          <a:p>
            <a:pPr lvl="1"/>
            <a:r>
              <a:rPr lang="en-CH" sz="1600" dirty="0"/>
              <a:t>More difficult transverse mechanics.</a:t>
            </a:r>
          </a:p>
          <a:p>
            <a:pPr lvl="1"/>
            <a:r>
              <a:rPr lang="en-CH" sz="1600" dirty="0"/>
              <a:t>More difficult to wind into slots.</a:t>
            </a:r>
          </a:p>
        </p:txBody>
      </p:sp>
      <p:sp>
        <p:nvSpPr>
          <p:cNvPr id="3" name="Title 2">
            <a:extLst>
              <a:ext uri="{FF2B5EF4-FFF2-40B4-BE49-F238E27FC236}">
                <a16:creationId xmlns:a16="http://schemas.microsoft.com/office/drawing/2014/main" id="{63B45F27-0B85-A8F4-26D5-9F93E7B6C8D5}"/>
              </a:ext>
            </a:extLst>
          </p:cNvPr>
          <p:cNvSpPr>
            <a:spLocks noGrp="1"/>
          </p:cNvSpPr>
          <p:nvPr>
            <p:ph type="title"/>
          </p:nvPr>
        </p:nvSpPr>
        <p:spPr/>
        <p:txBody>
          <a:bodyPr/>
          <a:lstStyle/>
          <a:p>
            <a:r>
              <a:rPr lang="en-CH" dirty="0"/>
              <a:t>Stress-Managed Common Coil Option</a:t>
            </a:r>
          </a:p>
        </p:txBody>
      </p:sp>
      <p:sp>
        <p:nvSpPr>
          <p:cNvPr id="4" name="Slide Number Placeholder 3">
            <a:extLst>
              <a:ext uri="{FF2B5EF4-FFF2-40B4-BE49-F238E27FC236}">
                <a16:creationId xmlns:a16="http://schemas.microsoft.com/office/drawing/2014/main" id="{52E2DD29-84C0-5182-D284-76976C7F769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57</a:t>
            </a:fld>
            <a:endParaRPr lang="de-DE" dirty="0"/>
          </a:p>
        </p:txBody>
      </p:sp>
      <p:pic>
        <p:nvPicPr>
          <p:cNvPr id="10" name="Content Placeholder 3">
            <a:extLst>
              <a:ext uri="{FF2B5EF4-FFF2-40B4-BE49-F238E27FC236}">
                <a16:creationId xmlns:a16="http://schemas.microsoft.com/office/drawing/2014/main" id="{D220C94B-52C2-4A2C-4CD6-5BD1F594776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57659" y="4076342"/>
            <a:ext cx="1386117" cy="1370857"/>
          </a:xfrm>
          <a:prstGeom prst="rect">
            <a:avLst/>
          </a:prstGeom>
        </p:spPr>
      </p:pic>
      <p:pic>
        <p:nvPicPr>
          <p:cNvPr id="11" name="Picture 10">
            <a:extLst>
              <a:ext uri="{FF2B5EF4-FFF2-40B4-BE49-F238E27FC236}">
                <a16:creationId xmlns:a16="http://schemas.microsoft.com/office/drawing/2014/main" id="{5F141AED-CF20-7DCE-0390-798F6AC86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7182" r="36179" b="6897"/>
          <a:stretch/>
        </p:blipFill>
        <p:spPr>
          <a:xfrm>
            <a:off x="356087" y="3584619"/>
            <a:ext cx="2430556" cy="2460990"/>
          </a:xfrm>
          <a:prstGeom prst="rect">
            <a:avLst/>
          </a:prstGeom>
        </p:spPr>
      </p:pic>
      <p:pic>
        <p:nvPicPr>
          <p:cNvPr id="12" name="Picture 11">
            <a:extLst>
              <a:ext uri="{FF2B5EF4-FFF2-40B4-BE49-F238E27FC236}">
                <a16:creationId xmlns:a16="http://schemas.microsoft.com/office/drawing/2014/main" id="{EA7CC57F-8A49-9A7E-A7B5-FAA975BD269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75950" y="4093058"/>
            <a:ext cx="1458125" cy="1477543"/>
          </a:xfrm>
          <a:prstGeom prst="rect">
            <a:avLst/>
          </a:prstGeom>
        </p:spPr>
      </p:pic>
      <p:pic>
        <p:nvPicPr>
          <p:cNvPr id="13" name="Picture 12">
            <a:extLst>
              <a:ext uri="{FF2B5EF4-FFF2-40B4-BE49-F238E27FC236}">
                <a16:creationId xmlns:a16="http://schemas.microsoft.com/office/drawing/2014/main" id="{F4A70CEA-87B6-D199-F6CB-7570550E507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500" t="3909" r="33462" b="4535"/>
          <a:stretch/>
        </p:blipFill>
        <p:spPr>
          <a:xfrm>
            <a:off x="5079708" y="3498354"/>
            <a:ext cx="2247889" cy="2666950"/>
          </a:xfrm>
          <a:prstGeom prst="rect">
            <a:avLst/>
          </a:prstGeom>
        </p:spPr>
      </p:pic>
      <p:sp>
        <p:nvSpPr>
          <p:cNvPr id="14" name="TextBox 13">
            <a:extLst>
              <a:ext uri="{FF2B5EF4-FFF2-40B4-BE49-F238E27FC236}">
                <a16:creationId xmlns:a16="http://schemas.microsoft.com/office/drawing/2014/main" id="{4336E5A6-7642-4EE5-6EB6-D2C30E3F1DC9}"/>
              </a:ext>
            </a:extLst>
          </p:cNvPr>
          <p:cNvSpPr txBox="1"/>
          <p:nvPr/>
        </p:nvSpPr>
        <p:spPr>
          <a:xfrm>
            <a:off x="2906509" y="3847370"/>
            <a:ext cx="914400" cy="914400"/>
          </a:xfrm>
          <a:prstGeom prst="rect">
            <a:avLst/>
          </a:prstGeom>
          <a:noFill/>
        </p:spPr>
        <p:txBody>
          <a:bodyPr wrap="none" lIns="0" tIns="0" rIns="0" bIns="0" rtlCol="0">
            <a:noAutofit/>
          </a:bodyPr>
          <a:lstStyle/>
          <a:p>
            <a:pPr>
              <a:lnSpc>
                <a:spcPct val="110000"/>
              </a:lnSpc>
              <a:spcBef>
                <a:spcPts val="0"/>
              </a:spcBef>
            </a:pPr>
            <a:r>
              <a:rPr lang="en-CH" sz="1100" kern="1000" spc="30" dirty="0">
                <a:latin typeface="Courier New" panose="02070309020205020404" pitchFamily="49" charset="0"/>
                <a:cs typeface="Courier New" panose="02070309020205020404" pitchFamily="49" charset="0"/>
              </a:rPr>
              <a:t>SEQV Max 146 MPa</a:t>
            </a:r>
          </a:p>
        </p:txBody>
      </p:sp>
      <p:sp>
        <p:nvSpPr>
          <p:cNvPr id="15" name="TextBox 14">
            <a:extLst>
              <a:ext uri="{FF2B5EF4-FFF2-40B4-BE49-F238E27FC236}">
                <a16:creationId xmlns:a16="http://schemas.microsoft.com/office/drawing/2014/main" id="{A9D78C61-6099-B9E1-335C-5C0C5B73C0FE}"/>
              </a:ext>
            </a:extLst>
          </p:cNvPr>
          <p:cNvSpPr txBox="1"/>
          <p:nvPr/>
        </p:nvSpPr>
        <p:spPr>
          <a:xfrm>
            <a:off x="7504540" y="3864086"/>
            <a:ext cx="914400" cy="914400"/>
          </a:xfrm>
          <a:prstGeom prst="rect">
            <a:avLst/>
          </a:prstGeom>
          <a:noFill/>
        </p:spPr>
        <p:txBody>
          <a:bodyPr wrap="none" lIns="0" tIns="0" rIns="0" bIns="0" rtlCol="0">
            <a:noAutofit/>
          </a:bodyPr>
          <a:lstStyle/>
          <a:p>
            <a:pPr>
              <a:lnSpc>
                <a:spcPct val="110000"/>
              </a:lnSpc>
              <a:spcBef>
                <a:spcPts val="0"/>
              </a:spcBef>
            </a:pPr>
            <a:r>
              <a:rPr lang="en-CH" sz="1100" kern="1000" spc="30" dirty="0">
                <a:latin typeface="Courier New" panose="02070309020205020404" pitchFamily="49" charset="0"/>
                <a:cs typeface="Courier New" panose="02070309020205020404" pitchFamily="49" charset="0"/>
              </a:rPr>
              <a:t>SEQV Max 910 MPa</a:t>
            </a:r>
          </a:p>
        </p:txBody>
      </p:sp>
      <p:sp>
        <p:nvSpPr>
          <p:cNvPr id="16" name="TextBox 15">
            <a:extLst>
              <a:ext uri="{FF2B5EF4-FFF2-40B4-BE49-F238E27FC236}">
                <a16:creationId xmlns:a16="http://schemas.microsoft.com/office/drawing/2014/main" id="{5CAEE21F-FD32-9137-1B46-E3FB658B5A01}"/>
              </a:ext>
            </a:extLst>
          </p:cNvPr>
          <p:cNvSpPr txBox="1"/>
          <p:nvPr/>
        </p:nvSpPr>
        <p:spPr>
          <a:xfrm>
            <a:off x="1865713" y="594360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Courier New" panose="02070309020205020404" pitchFamily="49" charset="0"/>
                <a:cs typeface="Courier New" panose="02070309020205020404" pitchFamily="49" charset="0"/>
              </a:rPr>
              <a:t>Preliminary study at 14.5 T</a:t>
            </a:r>
          </a:p>
        </p:txBody>
      </p:sp>
      <p:pic>
        <p:nvPicPr>
          <p:cNvPr id="18" name="Picture 17" descr="A picture containing tool, miller&#10;&#10;Description automatically generated">
            <a:extLst>
              <a:ext uri="{FF2B5EF4-FFF2-40B4-BE49-F238E27FC236}">
                <a16:creationId xmlns:a16="http://schemas.microsoft.com/office/drawing/2014/main" id="{56ACE007-15CF-A00F-B1FF-25824E6D8FDE}"/>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06238" y="1154144"/>
            <a:ext cx="1927026" cy="2566027"/>
          </a:xfrm>
          <a:prstGeom prst="rect">
            <a:avLst/>
          </a:prstGeom>
        </p:spPr>
      </p:pic>
      <p:sp>
        <p:nvSpPr>
          <p:cNvPr id="19" name="TextBox 18">
            <a:extLst>
              <a:ext uri="{FF2B5EF4-FFF2-40B4-BE49-F238E27FC236}">
                <a16:creationId xmlns:a16="http://schemas.microsoft.com/office/drawing/2014/main" id="{B97E68B0-0677-6A59-1DD0-5EA12812637F}"/>
              </a:ext>
            </a:extLst>
          </p:cNvPr>
          <p:cNvSpPr txBox="1"/>
          <p:nvPr/>
        </p:nvSpPr>
        <p:spPr>
          <a:xfrm>
            <a:off x="585788" y="6302375"/>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solidFill>
                  <a:srgbClr val="0070C0"/>
                </a:solidFill>
                <a:latin typeface="+mn-lt"/>
                <a:cs typeface="Franklin Gothic Book"/>
              </a:rPr>
              <a:t>Courtesy of D. M. Araujo – images for illustration purposes only; these are snapshots of comparative </a:t>
            </a:r>
            <a:br>
              <a:rPr lang="en-CH" sz="1400" kern="1000" spc="30" dirty="0">
                <a:solidFill>
                  <a:srgbClr val="0070C0"/>
                </a:solidFill>
                <a:latin typeface="+mn-lt"/>
                <a:cs typeface="Franklin Gothic Book"/>
              </a:rPr>
            </a:br>
            <a:r>
              <a:rPr lang="en-CH" sz="1400" kern="1000" spc="30" dirty="0">
                <a:solidFill>
                  <a:srgbClr val="0070C0"/>
                </a:solidFill>
                <a:latin typeface="+mn-lt"/>
                <a:cs typeface="Franklin Gothic Book"/>
              </a:rPr>
              <a:t>design studies – not fully optimized designs.</a:t>
            </a:r>
          </a:p>
        </p:txBody>
      </p:sp>
    </p:spTree>
    <p:extLst>
      <p:ext uri="{BB962C8B-B14F-4D97-AF65-F5344CB8AC3E}">
        <p14:creationId xmlns:p14="http://schemas.microsoft.com/office/powerpoint/2010/main" val="2432820941"/>
      </p:ext>
    </p:extLst>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621C63-6ADB-1FF7-7A5B-3329CAE04004}"/>
              </a:ext>
            </a:extLst>
          </p:cNvPr>
          <p:cNvSpPr>
            <a:spLocks noGrp="1"/>
          </p:cNvSpPr>
          <p:nvPr>
            <p:ph type="title"/>
          </p:nvPr>
        </p:nvSpPr>
        <p:spPr/>
        <p:txBody>
          <a:bodyPr/>
          <a:lstStyle/>
          <a:p>
            <a:r>
              <a:rPr lang="en-CH" dirty="0"/>
              <a:t>BigBOX</a:t>
            </a:r>
          </a:p>
        </p:txBody>
      </p:sp>
      <p:sp>
        <p:nvSpPr>
          <p:cNvPr id="4" name="Slide Number Placeholder 3">
            <a:extLst>
              <a:ext uri="{FF2B5EF4-FFF2-40B4-BE49-F238E27FC236}">
                <a16:creationId xmlns:a16="http://schemas.microsoft.com/office/drawing/2014/main" id="{7D5D04C1-C813-98AB-3768-7BAB7C745AE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58</a:t>
            </a:fld>
            <a:endParaRPr lang="de-DE" dirty="0"/>
          </a:p>
        </p:txBody>
      </p:sp>
      <p:pic>
        <p:nvPicPr>
          <p:cNvPr id="1025" name="Picture 1" descr="page2image26995680">
            <a:extLst>
              <a:ext uri="{FF2B5EF4-FFF2-40B4-BE49-F238E27FC236}">
                <a16:creationId xmlns:a16="http://schemas.microsoft.com/office/drawing/2014/main" id="{051A0301-522C-366B-26D1-F25401C129B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9710" y="2150375"/>
            <a:ext cx="2082800" cy="25019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page2image26929936">
            <a:extLst>
              <a:ext uri="{FF2B5EF4-FFF2-40B4-BE49-F238E27FC236}">
                <a16:creationId xmlns:a16="http://schemas.microsoft.com/office/drawing/2014/main" id="{3AEBABBC-2415-C3FF-370A-54CE58E0BC8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066721" y="4747444"/>
            <a:ext cx="1916221" cy="185037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3image27018464">
            <a:extLst>
              <a:ext uri="{FF2B5EF4-FFF2-40B4-BE49-F238E27FC236}">
                <a16:creationId xmlns:a16="http://schemas.microsoft.com/office/drawing/2014/main" id="{CF812801-E97B-B6A1-1171-067281D851A6}"/>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6200000" flipV="1">
            <a:off x="4588969" y="2568024"/>
            <a:ext cx="1850378" cy="22812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4image26982832">
            <a:extLst>
              <a:ext uri="{FF2B5EF4-FFF2-40B4-BE49-F238E27FC236}">
                <a16:creationId xmlns:a16="http://schemas.microsoft.com/office/drawing/2014/main" id="{CB3E8812-6630-0018-1A4C-F4C5FDE6287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rot="5400000">
            <a:off x="2798" y="4199927"/>
            <a:ext cx="2734563" cy="2061229"/>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page5image26984656">
            <a:extLst>
              <a:ext uri="{FF2B5EF4-FFF2-40B4-BE49-F238E27FC236}">
                <a16:creationId xmlns:a16="http://schemas.microsoft.com/office/drawing/2014/main" id="{67387F42-D754-0D86-816A-A3E44FBFCF40}"/>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571728" y="4763327"/>
            <a:ext cx="1685753" cy="183449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age5image26997968">
            <a:extLst>
              <a:ext uri="{FF2B5EF4-FFF2-40B4-BE49-F238E27FC236}">
                <a16:creationId xmlns:a16="http://schemas.microsoft.com/office/drawing/2014/main" id="{7C987051-7FB6-CCDA-25E5-FE09ACED6974}"/>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428515" y="4747444"/>
            <a:ext cx="2467172" cy="185037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12B7FA1-5965-5668-CCBC-A08E9708D7A3}"/>
              </a:ext>
            </a:extLst>
          </p:cNvPr>
          <p:cNvSpPr txBox="1"/>
          <p:nvPr/>
        </p:nvSpPr>
        <p:spPr>
          <a:xfrm>
            <a:off x="899592" y="1196752"/>
            <a:ext cx="914400" cy="914400"/>
          </a:xfrm>
          <a:prstGeom prst="rect">
            <a:avLst/>
          </a:prstGeom>
          <a:noFill/>
        </p:spPr>
        <p:txBody>
          <a:bodyPr wrap="none" lIns="0" tIns="0" rIns="0" bIns="0" rtlCol="0">
            <a:noAutofit/>
          </a:bodyPr>
          <a:lstStyle/>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Brookhaven DCC17 magnet provides 9.2 T field.</a:t>
            </a:r>
          </a:p>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A </a:t>
            </a:r>
            <a:r>
              <a:rPr lang="en-CH" sz="1800" kern="1000" spc="30" dirty="0">
                <a:solidFill>
                  <a:srgbClr val="0070C0"/>
                </a:solidFill>
                <a:latin typeface="+mn-lt"/>
                <a:cs typeface="Franklin Gothic Book"/>
              </a:rPr>
              <a:t>13-turn Nb3Sn hardway-bend racetrack</a:t>
            </a:r>
            <a:r>
              <a:rPr lang="en-CH" sz="1800" kern="1000" spc="30" dirty="0">
                <a:latin typeface="+mn-lt"/>
                <a:cs typeface="Franklin Gothic Book"/>
              </a:rPr>
              <a:t> coil will </a:t>
            </a:r>
            <a:br>
              <a:rPr lang="en-CH" sz="1800" kern="1000" spc="30" dirty="0">
                <a:latin typeface="+mn-lt"/>
                <a:cs typeface="Franklin Gothic Book"/>
              </a:rPr>
            </a:br>
            <a:r>
              <a:rPr lang="en-CH" sz="1800" kern="1000" spc="30" dirty="0">
                <a:latin typeface="+mn-lt"/>
                <a:cs typeface="Franklin Gothic Book"/>
              </a:rPr>
              <a:t>see </a:t>
            </a:r>
            <a:r>
              <a:rPr lang="en-CH" sz="1800" kern="1000" spc="30" dirty="0">
                <a:solidFill>
                  <a:srgbClr val="0070C0"/>
                </a:solidFill>
                <a:latin typeface="+mn-lt"/>
                <a:cs typeface="Franklin Gothic Book"/>
              </a:rPr>
              <a:t>~120 MPa with ~25% margin </a:t>
            </a:r>
            <a:r>
              <a:rPr lang="en-CH" sz="1800" kern="1000" spc="30" dirty="0">
                <a:latin typeface="+mn-lt"/>
                <a:cs typeface="Franklin Gothic Book"/>
              </a:rPr>
              <a:t>on one straight section. </a:t>
            </a:r>
          </a:p>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This corresponds to the most strenuous operating </a:t>
            </a:r>
            <a:br>
              <a:rPr lang="en-CH" sz="1800" kern="1000" spc="30" dirty="0">
                <a:latin typeface="+mn-lt"/>
                <a:cs typeface="Franklin Gothic Book"/>
              </a:rPr>
            </a:br>
            <a:r>
              <a:rPr lang="en-CH" sz="1800" kern="1000" spc="30" dirty="0">
                <a:latin typeface="+mn-lt"/>
                <a:cs typeface="Franklin Gothic Book"/>
              </a:rPr>
              <a:t>condition expected for a stress-managed coil.</a:t>
            </a:r>
          </a:p>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BigBOX was delivered 06/2022. </a:t>
            </a:r>
          </a:p>
          <a:p>
            <a:pPr marL="285750" indent="-285750">
              <a:lnSpc>
                <a:spcPct val="110000"/>
              </a:lnSpc>
              <a:spcBef>
                <a:spcPts val="0"/>
              </a:spcBef>
              <a:buFont typeface="Arial" panose="020B0604020202020204" pitchFamily="34" charset="0"/>
              <a:buChar char="•"/>
            </a:pPr>
            <a:r>
              <a:rPr lang="en-CH" sz="1800" kern="1000" spc="30" dirty="0">
                <a:latin typeface="+mn-lt"/>
                <a:cs typeface="Franklin Gothic Book"/>
              </a:rPr>
              <a:t>Test expected soon ...</a:t>
            </a:r>
          </a:p>
        </p:txBody>
      </p:sp>
      <p:sp>
        <p:nvSpPr>
          <p:cNvPr id="7" name="TextBox 6">
            <a:extLst>
              <a:ext uri="{FF2B5EF4-FFF2-40B4-BE49-F238E27FC236}">
                <a16:creationId xmlns:a16="http://schemas.microsoft.com/office/drawing/2014/main" id="{A7AFC18B-7EA3-0DF6-1090-B5A7A0BD61F9}"/>
              </a:ext>
            </a:extLst>
          </p:cNvPr>
          <p:cNvSpPr txBox="1"/>
          <p:nvPr/>
        </p:nvSpPr>
        <p:spPr>
          <a:xfrm>
            <a:off x="6984195" y="1859372"/>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D. M. Araujo</a:t>
            </a:r>
          </a:p>
        </p:txBody>
      </p:sp>
    </p:spTree>
    <p:extLst>
      <p:ext uri="{BB962C8B-B14F-4D97-AF65-F5344CB8AC3E}">
        <p14:creationId xmlns:p14="http://schemas.microsoft.com/office/powerpoint/2010/main" val="219275622"/>
      </p:ext>
    </p:extLst>
  </p:cSld>
  <p:clrMapOvr>
    <a:masterClrMapping/>
  </p:clrMapOvr>
  <p:transition spd="med"/>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E7CA7F-5BBD-C4AF-6BF7-45464425A918}"/>
              </a:ext>
            </a:extLst>
          </p:cNvPr>
          <p:cNvSpPr>
            <a:spLocks noGrp="1"/>
          </p:cNvSpPr>
          <p:nvPr>
            <p:ph sz="quarter" idx="13"/>
          </p:nvPr>
        </p:nvSpPr>
        <p:spPr>
          <a:xfrm>
            <a:off x="1042988" y="1196752"/>
            <a:ext cx="7742237" cy="4679951"/>
          </a:xfrm>
        </p:spPr>
        <p:txBody>
          <a:bodyPr/>
          <a:lstStyle/>
          <a:p>
            <a:r>
              <a:rPr lang="en-CH" sz="1600" dirty="0"/>
              <a:t>Elimination of pyrolyzed organic residues.</a:t>
            </a:r>
          </a:p>
          <a:p>
            <a:pPr lvl="1"/>
            <a:r>
              <a:rPr lang="en-CH" sz="1600" dirty="0"/>
              <a:t>Combustion in vacuum above 580ºC</a:t>
            </a:r>
            <a:br>
              <a:rPr lang="en-CH" sz="1600" dirty="0"/>
            </a:br>
            <a:r>
              <a:rPr lang="en-CH" sz="1600" dirty="0"/>
              <a:t>for highest efficiency.</a:t>
            </a:r>
          </a:p>
          <a:p>
            <a:pPr lvl="1"/>
            <a:r>
              <a:rPr lang="en-CH" sz="1600" dirty="0"/>
              <a:t>Minimum oxygen injection, controlled </a:t>
            </a:r>
            <a:br>
              <a:rPr lang="en-CH" sz="1600" dirty="0"/>
            </a:br>
            <a:r>
              <a:rPr lang="en-CH" sz="1600" dirty="0"/>
              <a:t>through CO, CO2 sensors and electrical </a:t>
            </a:r>
            <a:br>
              <a:rPr lang="en-CH" sz="1600" dirty="0"/>
            </a:br>
            <a:r>
              <a:rPr lang="en-CH" sz="1600" dirty="0"/>
              <a:t>measurements.</a:t>
            </a:r>
          </a:p>
          <a:p>
            <a:pPr lvl="1"/>
            <a:r>
              <a:rPr lang="en-CH" sz="1600" dirty="0"/>
              <a:t>RRR tests show 8% reduction.</a:t>
            </a:r>
          </a:p>
          <a:p>
            <a:pPr lvl="1"/>
            <a:r>
              <a:rPr lang="en-CH" sz="1600" dirty="0"/>
              <a:t>BOX test for super-clean surfaces will </a:t>
            </a:r>
            <a:br>
              <a:rPr lang="en-CH" sz="1600" dirty="0"/>
            </a:br>
            <a:r>
              <a:rPr lang="en-CH" sz="1600" dirty="0"/>
              <a:t>follow. Cable-stability test needed.</a:t>
            </a:r>
          </a:p>
          <a:p>
            <a:r>
              <a:rPr lang="en-CH" sz="1600" dirty="0"/>
              <a:t>Spray/dip-coating and glazing </a:t>
            </a:r>
            <a:br>
              <a:rPr lang="en-CH" sz="1600" dirty="0"/>
            </a:br>
            <a:r>
              <a:rPr lang="en-CH" sz="1600" dirty="0"/>
              <a:t>process with heat-resistant </a:t>
            </a:r>
            <a:br>
              <a:rPr lang="en-CH" sz="1600" dirty="0"/>
            </a:br>
            <a:r>
              <a:rPr lang="en-CH" sz="1600" dirty="0"/>
              <a:t>insulating paint.</a:t>
            </a:r>
          </a:p>
          <a:p>
            <a:r>
              <a:rPr lang="en-CH" sz="1600" dirty="0"/>
              <a:t>Low K1c CTD101K.</a:t>
            </a:r>
          </a:p>
          <a:p>
            <a:r>
              <a:rPr lang="en-CH" sz="1600" dirty="0"/>
              <a:t>No-bond epoxy/wax blend.</a:t>
            </a:r>
          </a:p>
          <a:p>
            <a:pPr marL="0" indent="0">
              <a:buNone/>
            </a:pPr>
            <a:endParaRPr lang="en-CH" sz="1600" dirty="0"/>
          </a:p>
        </p:txBody>
      </p:sp>
      <p:sp>
        <p:nvSpPr>
          <p:cNvPr id="3" name="Title 2">
            <a:extLst>
              <a:ext uri="{FF2B5EF4-FFF2-40B4-BE49-F238E27FC236}">
                <a16:creationId xmlns:a16="http://schemas.microsoft.com/office/drawing/2014/main" id="{37184664-3386-2C84-8C5B-F1BC580FAB07}"/>
              </a:ext>
            </a:extLst>
          </p:cNvPr>
          <p:cNvSpPr>
            <a:spLocks noGrp="1"/>
          </p:cNvSpPr>
          <p:nvPr>
            <p:ph type="title"/>
          </p:nvPr>
        </p:nvSpPr>
        <p:spPr/>
        <p:txBody>
          <a:bodyPr/>
          <a:lstStyle/>
          <a:p>
            <a:r>
              <a:rPr lang="en-CH" dirty="0"/>
              <a:t>Materials R&amp;D</a:t>
            </a:r>
          </a:p>
        </p:txBody>
      </p:sp>
      <p:sp>
        <p:nvSpPr>
          <p:cNvPr id="4" name="Slide Number Placeholder 3">
            <a:extLst>
              <a:ext uri="{FF2B5EF4-FFF2-40B4-BE49-F238E27FC236}">
                <a16:creationId xmlns:a16="http://schemas.microsoft.com/office/drawing/2014/main" id="{FA1A4D96-899B-693C-F2A3-D152695EFB2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59</a:t>
            </a:fld>
            <a:endParaRPr lang="de-DE" dirty="0"/>
          </a:p>
        </p:txBody>
      </p:sp>
      <p:pic>
        <p:nvPicPr>
          <p:cNvPr id="6" name="Picture 5" descr="Chart, line chart&#10;&#10;Description automatically generated">
            <a:extLst>
              <a:ext uri="{FF2B5EF4-FFF2-40B4-BE49-F238E27FC236}">
                <a16:creationId xmlns:a16="http://schemas.microsoft.com/office/drawing/2014/main" id="{B94AAB97-BE59-C6EB-FEFB-1D21BC2EA0C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05431" y="1082928"/>
            <a:ext cx="2711712" cy="2662962"/>
          </a:xfrm>
          <a:prstGeom prst="rect">
            <a:avLst/>
          </a:prstGeom>
        </p:spPr>
      </p:pic>
      <p:pic>
        <p:nvPicPr>
          <p:cNvPr id="10" name="Picture 9" descr="A picture containing wall, food, beverage&#10;&#10;Description automatically generated">
            <a:extLst>
              <a:ext uri="{FF2B5EF4-FFF2-40B4-BE49-F238E27FC236}">
                <a16:creationId xmlns:a16="http://schemas.microsoft.com/office/drawing/2014/main" id="{241FDC60-87A2-43F0-79AC-4D2CCDAECAD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97330" y="3942168"/>
            <a:ext cx="1361807" cy="2620559"/>
          </a:xfrm>
          <a:prstGeom prst="rect">
            <a:avLst/>
          </a:prstGeom>
        </p:spPr>
      </p:pic>
      <p:pic>
        <p:nvPicPr>
          <p:cNvPr id="12" name="Picture 11" descr="A picture containing indoor&#10;&#10;Description automatically generated">
            <a:extLst>
              <a:ext uri="{FF2B5EF4-FFF2-40B4-BE49-F238E27FC236}">
                <a16:creationId xmlns:a16="http://schemas.microsoft.com/office/drawing/2014/main" id="{E0EDE9C2-CC87-576C-205D-52ED56AC467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609992" y="4545321"/>
            <a:ext cx="1411573" cy="2620559"/>
          </a:xfrm>
          <a:prstGeom prst="rect">
            <a:avLst/>
          </a:prstGeom>
        </p:spPr>
      </p:pic>
      <p:pic>
        <p:nvPicPr>
          <p:cNvPr id="18" name="Picture 17" descr="A picture containing worktable&#10;&#10;Description automatically generated">
            <a:extLst>
              <a:ext uri="{FF2B5EF4-FFF2-40B4-BE49-F238E27FC236}">
                <a16:creationId xmlns:a16="http://schemas.microsoft.com/office/drawing/2014/main" id="{F8933313-F9AA-1548-0119-3512380CCFE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997330" y="1266762"/>
            <a:ext cx="1308101" cy="2417566"/>
          </a:xfrm>
          <a:prstGeom prst="rect">
            <a:avLst/>
          </a:prstGeom>
        </p:spPr>
      </p:pic>
      <p:sp>
        <p:nvSpPr>
          <p:cNvPr id="19" name="TextBox 18">
            <a:extLst>
              <a:ext uri="{FF2B5EF4-FFF2-40B4-BE49-F238E27FC236}">
                <a16:creationId xmlns:a16="http://schemas.microsoft.com/office/drawing/2014/main" id="{2AC418F8-C47A-F26D-21BF-AE6E9702CFA9}"/>
              </a:ext>
            </a:extLst>
          </p:cNvPr>
          <p:cNvSpPr txBox="1"/>
          <p:nvPr/>
        </p:nvSpPr>
        <p:spPr>
          <a:xfrm>
            <a:off x="251520" y="629010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A. Brem.</a:t>
            </a:r>
          </a:p>
        </p:txBody>
      </p:sp>
      <p:pic>
        <p:nvPicPr>
          <p:cNvPr id="5" name="Picture 4">
            <a:extLst>
              <a:ext uri="{FF2B5EF4-FFF2-40B4-BE49-F238E27FC236}">
                <a16:creationId xmlns:a16="http://schemas.microsoft.com/office/drawing/2014/main" id="{CBBEBB3A-210A-5505-1BEC-8EC5E9FEAC4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9053" y="3938192"/>
            <a:ext cx="2434947" cy="2623195"/>
          </a:xfrm>
          <a:prstGeom prst="rect">
            <a:avLst/>
          </a:prstGeom>
        </p:spPr>
      </p:pic>
    </p:spTree>
    <p:extLst>
      <p:ext uri="{BB962C8B-B14F-4D97-AF65-F5344CB8AC3E}">
        <p14:creationId xmlns:p14="http://schemas.microsoft.com/office/powerpoint/2010/main" val="347549036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9395C8-7935-C645-A174-69C5FC96EC06}"/>
              </a:ext>
            </a:extLst>
          </p:cNvPr>
          <p:cNvSpPr>
            <a:spLocks noGrp="1"/>
          </p:cNvSpPr>
          <p:nvPr>
            <p:ph sz="quarter" idx="13"/>
          </p:nvPr>
        </p:nvSpPr>
        <p:spPr>
          <a:xfrm>
            <a:off x="1042988" y="1124744"/>
            <a:ext cx="7742237" cy="4679951"/>
          </a:xfrm>
        </p:spPr>
        <p:txBody>
          <a:bodyPr/>
          <a:lstStyle/>
          <a:p>
            <a:r>
              <a:rPr lang="en-CH" sz="1400" dirty="0"/>
              <a:t>Topics and FTEs of ongoing </a:t>
            </a:r>
            <a:r>
              <a:rPr lang="en-CH" sz="1400" b="1" dirty="0"/>
              <a:t>HFM projects </a:t>
            </a:r>
            <a:r>
              <a:rPr lang="en-CH" sz="1400" dirty="0"/>
              <a:t>in CHART: </a:t>
            </a:r>
          </a:p>
          <a:p>
            <a:endParaRPr lang="en-CH" sz="1400" dirty="0"/>
          </a:p>
          <a:p>
            <a:endParaRPr lang="en-CH" sz="1400" dirty="0"/>
          </a:p>
          <a:p>
            <a:endParaRPr lang="en-CH" sz="1400" dirty="0"/>
          </a:p>
          <a:p>
            <a:endParaRPr lang="en-CH" sz="1400" dirty="0"/>
          </a:p>
          <a:p>
            <a:endParaRPr lang="en-CH" sz="1400" dirty="0"/>
          </a:p>
          <a:p>
            <a:endParaRPr lang="en-CH" sz="1400" dirty="0"/>
          </a:p>
          <a:p>
            <a:endParaRPr lang="en-CH" sz="1400" dirty="0"/>
          </a:p>
          <a:p>
            <a:pPr marL="0" indent="0">
              <a:buNone/>
            </a:pPr>
            <a:endParaRPr lang="en-CH" sz="1400" dirty="0"/>
          </a:p>
          <a:p>
            <a:endParaRPr lang="en-CH" sz="1400" dirty="0"/>
          </a:p>
          <a:p>
            <a:r>
              <a:rPr lang="en-CH" sz="1400" dirty="0"/>
              <a:t>FCC Feasibility Study and other CHART projects:</a:t>
            </a:r>
          </a:p>
          <a:p>
            <a:pPr lvl="1"/>
            <a:r>
              <a:rPr lang="en-CH" sz="1400" dirty="0">
                <a:solidFill>
                  <a:srgbClr val="FE0000"/>
                </a:solidFill>
              </a:rPr>
              <a:t>FCC / LHC Lumi</a:t>
            </a:r>
          </a:p>
          <a:p>
            <a:pPr lvl="1"/>
            <a:r>
              <a:rPr lang="en-CH" sz="1400" dirty="0">
                <a:solidFill>
                  <a:srgbClr val="FE0000"/>
                </a:solidFill>
              </a:rPr>
              <a:t>FCCee Beam Dynamics Simulation</a:t>
            </a:r>
          </a:p>
          <a:p>
            <a:pPr lvl="1"/>
            <a:r>
              <a:rPr lang="en-CH" sz="1400" dirty="0">
                <a:solidFill>
                  <a:srgbClr val="FE0000"/>
                </a:solidFill>
              </a:rPr>
              <a:t>FCChh Stability</a:t>
            </a:r>
          </a:p>
          <a:p>
            <a:pPr lvl="1"/>
            <a:r>
              <a:rPr lang="en-CH" sz="1400" dirty="0">
                <a:solidFill>
                  <a:srgbClr val="FE0000"/>
                </a:solidFill>
              </a:rPr>
              <a:t>FCCEe SPIN POL</a:t>
            </a:r>
          </a:p>
          <a:p>
            <a:pPr lvl="1"/>
            <a:r>
              <a:rPr lang="en-CH" sz="1400" dirty="0">
                <a:solidFill>
                  <a:srgbClr val="FE0000"/>
                </a:solidFill>
              </a:rPr>
              <a:t>FCCee Lumi</a:t>
            </a:r>
          </a:p>
          <a:p>
            <a:pPr lvl="1"/>
            <a:r>
              <a:rPr lang="en-CH" sz="1400" dirty="0">
                <a:solidFill>
                  <a:srgbClr val="FE0000"/>
                </a:solidFill>
              </a:rPr>
              <a:t>Muon Collider Feasibility Studies</a:t>
            </a:r>
          </a:p>
          <a:p>
            <a:pPr lvl="1"/>
            <a:r>
              <a:rPr lang="en-CH" sz="1400" dirty="0">
                <a:solidFill>
                  <a:srgbClr val="0070C0"/>
                </a:solidFill>
              </a:rPr>
              <a:t>FCCee Injector</a:t>
            </a:r>
          </a:p>
          <a:p>
            <a:pPr lvl="1"/>
            <a:r>
              <a:rPr lang="en-CH" sz="1400" dirty="0"/>
              <a:t>FCC Geodesy</a:t>
            </a:r>
          </a:p>
          <a:p>
            <a:pPr lvl="1"/>
            <a:r>
              <a:rPr lang="en-CH" sz="1400" dirty="0"/>
              <a:t>FCCee CPES – cryogenic power supply development (1 FTE)</a:t>
            </a:r>
          </a:p>
          <a:p>
            <a:pPr lvl="1"/>
            <a:r>
              <a:rPr lang="en-CH" sz="1400" dirty="0">
                <a:solidFill>
                  <a:srgbClr val="969696"/>
                </a:solidFill>
              </a:rPr>
              <a:t>FCCee HTS4 – HTS Short Straight Section Demo for FCCee (4 FTE)</a:t>
            </a:r>
          </a:p>
          <a:p>
            <a:pPr lvl="1"/>
            <a:r>
              <a:rPr lang="en-CH" sz="1400" dirty="0">
                <a:solidFill>
                  <a:srgbClr val="969696"/>
                </a:solidFill>
              </a:rPr>
              <a:t>HTS Bulk Undulator – bulk REBCO undulator technology (2 FTE)</a:t>
            </a:r>
          </a:p>
          <a:p>
            <a:pPr lvl="1"/>
            <a:r>
              <a:rPr lang="en-CH" sz="1400" dirty="0">
                <a:solidFill>
                  <a:srgbClr val="33A698"/>
                </a:solidFill>
              </a:rPr>
              <a:t>FCC Geology 3D Model</a:t>
            </a:r>
          </a:p>
          <a:p>
            <a:pPr lvl="1"/>
            <a:endParaRPr lang="en-CH" sz="1400" dirty="0"/>
          </a:p>
        </p:txBody>
      </p:sp>
      <p:sp>
        <p:nvSpPr>
          <p:cNvPr id="3" name="Title 2">
            <a:extLst>
              <a:ext uri="{FF2B5EF4-FFF2-40B4-BE49-F238E27FC236}">
                <a16:creationId xmlns:a16="http://schemas.microsoft.com/office/drawing/2014/main" id="{2A66A0E4-C1E5-B649-88BC-1522F79B9C28}"/>
              </a:ext>
            </a:extLst>
          </p:cNvPr>
          <p:cNvSpPr>
            <a:spLocks noGrp="1"/>
          </p:cNvSpPr>
          <p:nvPr>
            <p:ph type="title"/>
          </p:nvPr>
        </p:nvSpPr>
        <p:spPr/>
        <p:txBody>
          <a:bodyPr/>
          <a:lstStyle/>
          <a:p>
            <a:r>
              <a:rPr lang="en-CH" dirty="0"/>
              <a:t>CHART – What, Who How?</a:t>
            </a:r>
          </a:p>
        </p:txBody>
      </p:sp>
      <p:sp>
        <p:nvSpPr>
          <p:cNvPr id="4" name="Slide Number Placeholder 3">
            <a:extLst>
              <a:ext uri="{FF2B5EF4-FFF2-40B4-BE49-F238E27FC236}">
                <a16:creationId xmlns:a16="http://schemas.microsoft.com/office/drawing/2014/main" id="{B1966889-3790-0E43-A549-F77B73A722D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
        <p:nvSpPr>
          <p:cNvPr id="15" name="TextBox 14">
            <a:extLst>
              <a:ext uri="{FF2B5EF4-FFF2-40B4-BE49-F238E27FC236}">
                <a16:creationId xmlns:a16="http://schemas.microsoft.com/office/drawing/2014/main" id="{52A6D73B-EC80-B545-9E6E-66A7E09A1506}"/>
              </a:ext>
            </a:extLst>
          </p:cNvPr>
          <p:cNvSpPr txBox="1"/>
          <p:nvPr/>
        </p:nvSpPr>
        <p:spPr>
          <a:xfrm>
            <a:off x="8053655" y="3943350"/>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17" name="Picture 3" descr="page1image846823312">
            <a:extLst>
              <a:ext uri="{FF2B5EF4-FFF2-40B4-BE49-F238E27FC236}">
                <a16:creationId xmlns:a16="http://schemas.microsoft.com/office/drawing/2014/main" id="{0017951D-68E4-5248-9680-FFC46BD9A13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79601" y="4265471"/>
            <a:ext cx="853309" cy="36473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2" descr="sciences70">
            <a:extLst>
              <a:ext uri="{FF2B5EF4-FFF2-40B4-BE49-F238E27FC236}">
                <a16:creationId xmlns:a16="http://schemas.microsoft.com/office/drawing/2014/main" id="{61A98AF0-C175-A548-8D84-0D1478CA71AC}"/>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79601" y="6237312"/>
            <a:ext cx="925701" cy="364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2DE7BC47-AA66-93EF-801A-BE80F66B531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79601" y="5442415"/>
            <a:ext cx="910263" cy="205065"/>
          </a:xfrm>
          <a:prstGeom prst="rect">
            <a:avLst/>
          </a:prstGeom>
        </p:spPr>
      </p:pic>
      <p:grpSp>
        <p:nvGrpSpPr>
          <p:cNvPr id="13" name="Group 12">
            <a:extLst>
              <a:ext uri="{FF2B5EF4-FFF2-40B4-BE49-F238E27FC236}">
                <a16:creationId xmlns:a16="http://schemas.microsoft.com/office/drawing/2014/main" id="{2F161259-ECFB-052D-F9D4-124B3FA524C3}"/>
              </a:ext>
            </a:extLst>
          </p:cNvPr>
          <p:cNvGrpSpPr/>
          <p:nvPr/>
        </p:nvGrpSpPr>
        <p:grpSpPr>
          <a:xfrm>
            <a:off x="6457104" y="4917552"/>
            <a:ext cx="1355256" cy="409767"/>
            <a:chOff x="7236296" y="5276420"/>
            <a:chExt cx="1760748" cy="532369"/>
          </a:xfrm>
        </p:grpSpPr>
        <p:pic>
          <p:nvPicPr>
            <p:cNvPr id="7" name="Picture 6">
              <a:extLst>
                <a:ext uri="{FF2B5EF4-FFF2-40B4-BE49-F238E27FC236}">
                  <a16:creationId xmlns:a16="http://schemas.microsoft.com/office/drawing/2014/main" id="{F998D1F4-1B2F-77A6-82E0-835E776CB6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236296" y="5276420"/>
              <a:ext cx="532369" cy="532369"/>
            </a:xfrm>
            <a:prstGeom prst="rect">
              <a:avLst/>
            </a:prstGeom>
          </p:spPr>
        </p:pic>
        <p:pic>
          <p:nvPicPr>
            <p:cNvPr id="10" name="Picture 9">
              <a:extLst>
                <a:ext uri="{FF2B5EF4-FFF2-40B4-BE49-F238E27FC236}">
                  <a16:creationId xmlns:a16="http://schemas.microsoft.com/office/drawing/2014/main" id="{E5A240A9-625D-0E49-A7BD-35CF78E5B66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794374" y="5303515"/>
              <a:ext cx="1202670" cy="478177"/>
            </a:xfrm>
            <a:prstGeom prst="rect">
              <a:avLst/>
            </a:prstGeom>
          </p:spPr>
        </p:pic>
      </p:grpSp>
      <p:pic>
        <p:nvPicPr>
          <p:cNvPr id="20" name="Picture 19">
            <a:extLst>
              <a:ext uri="{FF2B5EF4-FFF2-40B4-BE49-F238E27FC236}">
                <a16:creationId xmlns:a16="http://schemas.microsoft.com/office/drawing/2014/main" id="{26124A4D-CB43-9031-CF04-50D5790E917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64163" y="5859355"/>
            <a:ext cx="925701" cy="368055"/>
          </a:xfrm>
          <a:prstGeom prst="rect">
            <a:avLst/>
          </a:prstGeom>
        </p:spPr>
      </p:pic>
      <p:pic>
        <p:nvPicPr>
          <p:cNvPr id="24" name="Picture 23" descr="Graphical user interface, text, application, email&#10;&#10;Description automatically generated">
            <a:extLst>
              <a:ext uri="{FF2B5EF4-FFF2-40B4-BE49-F238E27FC236}">
                <a16:creationId xmlns:a16="http://schemas.microsoft.com/office/drawing/2014/main" id="{15902A2A-38FB-8248-1272-51FF1856FE8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62825" y="1468269"/>
            <a:ext cx="7772400" cy="1991327"/>
          </a:xfrm>
          <a:prstGeom prst="rect">
            <a:avLst/>
          </a:prstGeom>
        </p:spPr>
      </p:pic>
    </p:spTree>
    <p:extLst>
      <p:ext uri="{BB962C8B-B14F-4D97-AF65-F5344CB8AC3E}">
        <p14:creationId xmlns:p14="http://schemas.microsoft.com/office/powerpoint/2010/main" val="383949106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1" end="1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2" end="1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3" end="1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4" end="1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5" end="1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6" end="1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7" end="1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8" end="1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9" end="1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20" end="2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21" end="2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22" end="2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E7CA7F-5BBD-C4AF-6BF7-45464425A918}"/>
              </a:ext>
            </a:extLst>
          </p:cNvPr>
          <p:cNvSpPr>
            <a:spLocks noGrp="1"/>
          </p:cNvSpPr>
          <p:nvPr>
            <p:ph sz="quarter" idx="13"/>
          </p:nvPr>
        </p:nvSpPr>
        <p:spPr>
          <a:xfrm>
            <a:off x="1042988" y="1340768"/>
            <a:ext cx="7742237" cy="4679951"/>
          </a:xfrm>
        </p:spPr>
        <p:txBody>
          <a:bodyPr numCol="2"/>
          <a:lstStyle/>
          <a:p>
            <a:r>
              <a:rPr lang="en-CH" sz="1600" dirty="0"/>
              <a:t>Cryogenic tribology with BAM Berlin.</a:t>
            </a:r>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endParaRPr lang="en-CH" sz="1600" dirty="0"/>
          </a:p>
          <a:p>
            <a:r>
              <a:rPr lang="en-CH" sz="1600" dirty="0"/>
              <a:t>Wax characterization at ETHZ.</a:t>
            </a:r>
          </a:p>
          <a:p>
            <a:r>
              <a:rPr lang="en-CH" sz="1600" dirty="0"/>
              <a:t>Filled-wax/epoxy process development</a:t>
            </a:r>
          </a:p>
          <a:p>
            <a:pPr lvl="1"/>
            <a:r>
              <a:rPr lang="en-US" sz="1600" dirty="0"/>
              <a:t>P</a:t>
            </a:r>
            <a:r>
              <a:rPr lang="en-CH" sz="1600" dirty="0"/>
              <a:t>article functionalizing, dispersion.</a:t>
            </a:r>
          </a:p>
          <a:p>
            <a:pPr lvl="1"/>
            <a:r>
              <a:rPr lang="en-CH" sz="1600" dirty="0"/>
              <a:t>Vacuum bag filling.</a:t>
            </a:r>
          </a:p>
          <a:p>
            <a:pPr lvl="1"/>
            <a:r>
              <a:rPr lang="en-CH" sz="1600" dirty="0"/>
              <a:t>VPI for the most reliable impregnation </a:t>
            </a:r>
            <a:br>
              <a:rPr lang="en-CH" sz="1600" dirty="0"/>
            </a:br>
            <a:r>
              <a:rPr lang="en-CH" sz="1600" dirty="0"/>
              <a:t>process.</a:t>
            </a:r>
          </a:p>
          <a:p>
            <a:endParaRPr lang="en-CH" sz="1600" dirty="0"/>
          </a:p>
        </p:txBody>
      </p:sp>
      <p:sp>
        <p:nvSpPr>
          <p:cNvPr id="3" name="Title 2">
            <a:extLst>
              <a:ext uri="{FF2B5EF4-FFF2-40B4-BE49-F238E27FC236}">
                <a16:creationId xmlns:a16="http://schemas.microsoft.com/office/drawing/2014/main" id="{37184664-3386-2C84-8C5B-F1BC580FAB07}"/>
              </a:ext>
            </a:extLst>
          </p:cNvPr>
          <p:cNvSpPr>
            <a:spLocks noGrp="1"/>
          </p:cNvSpPr>
          <p:nvPr>
            <p:ph type="title"/>
          </p:nvPr>
        </p:nvSpPr>
        <p:spPr/>
        <p:txBody>
          <a:bodyPr/>
          <a:lstStyle/>
          <a:p>
            <a:r>
              <a:rPr lang="en-CH" dirty="0"/>
              <a:t>Materials R&amp;D</a:t>
            </a:r>
          </a:p>
        </p:txBody>
      </p:sp>
      <p:sp>
        <p:nvSpPr>
          <p:cNvPr id="4" name="Slide Number Placeholder 3">
            <a:extLst>
              <a:ext uri="{FF2B5EF4-FFF2-40B4-BE49-F238E27FC236}">
                <a16:creationId xmlns:a16="http://schemas.microsoft.com/office/drawing/2014/main" id="{FA1A4D96-899B-693C-F2A3-D152695EFB2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60</a:t>
            </a:fld>
            <a:endParaRPr lang="de-DE" dirty="0"/>
          </a:p>
        </p:txBody>
      </p:sp>
      <p:sp>
        <p:nvSpPr>
          <p:cNvPr id="19" name="TextBox 18">
            <a:extLst>
              <a:ext uri="{FF2B5EF4-FFF2-40B4-BE49-F238E27FC236}">
                <a16:creationId xmlns:a16="http://schemas.microsoft.com/office/drawing/2014/main" id="{2AC418F8-C47A-F26D-21BF-AE6E9702CFA9}"/>
              </a:ext>
            </a:extLst>
          </p:cNvPr>
          <p:cNvSpPr txBox="1"/>
          <p:nvPr/>
        </p:nvSpPr>
        <p:spPr>
          <a:xfrm>
            <a:off x="4658037" y="478766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A. Brem.</a:t>
            </a:r>
          </a:p>
        </p:txBody>
      </p:sp>
      <p:pic>
        <p:nvPicPr>
          <p:cNvPr id="7" name="Picture 6" descr="A picture containing tennis, racket, chair, person&#10;&#10;Description automatically generated">
            <a:extLst>
              <a:ext uri="{FF2B5EF4-FFF2-40B4-BE49-F238E27FC236}">
                <a16:creationId xmlns:a16="http://schemas.microsoft.com/office/drawing/2014/main" id="{F4B8B055-83DA-E5B1-295D-FDAE8A25F38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79446" y="5071394"/>
            <a:ext cx="3124491" cy="1518850"/>
          </a:xfrm>
          <a:prstGeom prst="rect">
            <a:avLst/>
          </a:prstGeom>
        </p:spPr>
      </p:pic>
      <p:pic>
        <p:nvPicPr>
          <p:cNvPr id="13" name="Picture 12" descr="Chart, line chart&#10;&#10;Description automatically generated">
            <a:extLst>
              <a:ext uri="{FF2B5EF4-FFF2-40B4-BE49-F238E27FC236}">
                <a16:creationId xmlns:a16="http://schemas.microsoft.com/office/drawing/2014/main" id="{A794ACC2-C579-78FD-220F-8F93D28D51B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65873" y="2789226"/>
            <a:ext cx="2402477" cy="2150555"/>
          </a:xfrm>
          <a:prstGeom prst="rect">
            <a:avLst/>
          </a:prstGeom>
        </p:spPr>
      </p:pic>
      <p:pic>
        <p:nvPicPr>
          <p:cNvPr id="14" name="Picture 13">
            <a:extLst>
              <a:ext uri="{FF2B5EF4-FFF2-40B4-BE49-F238E27FC236}">
                <a16:creationId xmlns:a16="http://schemas.microsoft.com/office/drawing/2014/main" id="{240079EF-B7F1-1281-E1F3-1DCF853AFF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1484940" y="1416633"/>
            <a:ext cx="2150555" cy="2745186"/>
          </a:xfrm>
          <a:prstGeom prst="rect">
            <a:avLst/>
          </a:prstGeom>
        </p:spPr>
      </p:pic>
      <p:grpSp>
        <p:nvGrpSpPr>
          <p:cNvPr id="21" name="Group 20">
            <a:extLst>
              <a:ext uri="{FF2B5EF4-FFF2-40B4-BE49-F238E27FC236}">
                <a16:creationId xmlns:a16="http://schemas.microsoft.com/office/drawing/2014/main" id="{DEA8B282-1BF8-AC0C-1E89-5A0812DEC8F3}"/>
              </a:ext>
            </a:extLst>
          </p:cNvPr>
          <p:cNvGrpSpPr/>
          <p:nvPr/>
        </p:nvGrpSpPr>
        <p:grpSpPr>
          <a:xfrm>
            <a:off x="488776" y="4146160"/>
            <a:ext cx="4178197" cy="2613415"/>
            <a:chOff x="0" y="2233800"/>
            <a:chExt cx="7872210" cy="4138710"/>
          </a:xfrm>
        </p:grpSpPr>
        <p:pic>
          <p:nvPicPr>
            <p:cNvPr id="16" name="Picture 15" descr="Chart, line chart&#10;&#10;Description automatically generated">
              <a:extLst>
                <a:ext uri="{FF2B5EF4-FFF2-40B4-BE49-F238E27FC236}">
                  <a16:creationId xmlns:a16="http://schemas.microsoft.com/office/drawing/2014/main" id="{F6E71C94-4909-0AFB-0C37-91F8E668BF3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2233800"/>
              <a:ext cx="7772400" cy="2031840"/>
            </a:xfrm>
            <a:prstGeom prst="rect">
              <a:avLst/>
            </a:prstGeom>
          </p:spPr>
        </p:pic>
        <p:pic>
          <p:nvPicPr>
            <p:cNvPr id="20" name="Picture 19" descr="Chart, line chart&#10;&#10;Description automatically generated">
              <a:extLst>
                <a:ext uri="{FF2B5EF4-FFF2-40B4-BE49-F238E27FC236}">
                  <a16:creationId xmlns:a16="http://schemas.microsoft.com/office/drawing/2014/main" id="{3ED65634-DFAD-8782-AE6E-86ED2B55681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810" y="4195505"/>
              <a:ext cx="7772400" cy="2177005"/>
            </a:xfrm>
            <a:prstGeom prst="rect">
              <a:avLst/>
            </a:prstGeom>
          </p:spPr>
        </p:pic>
      </p:grpSp>
      <p:pic>
        <p:nvPicPr>
          <p:cNvPr id="8" name="Picture 7" descr="Chart, funnel chart&#10;&#10;Description automatically generated">
            <a:extLst>
              <a:ext uri="{FF2B5EF4-FFF2-40B4-BE49-F238E27FC236}">
                <a16:creationId xmlns:a16="http://schemas.microsoft.com/office/drawing/2014/main" id="{3535CA89-EE20-E587-C0D0-5A5DF43D3DD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6986" y="933978"/>
            <a:ext cx="4139987" cy="5861049"/>
          </a:xfrm>
          <a:prstGeom prst="rect">
            <a:avLst/>
          </a:prstGeom>
        </p:spPr>
      </p:pic>
    </p:spTree>
    <p:extLst>
      <p:ext uri="{BB962C8B-B14F-4D97-AF65-F5344CB8AC3E}">
        <p14:creationId xmlns:p14="http://schemas.microsoft.com/office/powerpoint/2010/main" val="29991810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FF9549-7D97-0E38-84B4-0B5FBC6D3644}"/>
              </a:ext>
            </a:extLst>
          </p:cNvPr>
          <p:cNvSpPr>
            <a:spLocks noGrp="1"/>
          </p:cNvSpPr>
          <p:nvPr>
            <p:ph sz="quarter" idx="13"/>
          </p:nvPr>
        </p:nvSpPr>
        <p:spPr>
          <a:xfrm>
            <a:off x="901822" y="1141124"/>
            <a:ext cx="4181796" cy="4679951"/>
          </a:xfrm>
        </p:spPr>
        <p:txBody>
          <a:bodyPr/>
          <a:lstStyle/>
          <a:p>
            <a:r>
              <a:rPr lang="en-CH" dirty="0"/>
              <a:t>2023-2024 will see the sub-scale program, that shall tune and validate manufacturing processes and </a:t>
            </a:r>
            <a:br>
              <a:rPr lang="en-CH" dirty="0"/>
            </a:br>
            <a:r>
              <a:rPr lang="en-CH" dirty="0"/>
              <a:t>discover major design issues </a:t>
            </a:r>
            <a:br>
              <a:rPr lang="en-CH" dirty="0"/>
            </a:br>
            <a:r>
              <a:rPr lang="en-CH" dirty="0"/>
              <a:t>(3-4 magnet tests).</a:t>
            </a:r>
          </a:p>
          <a:p>
            <a:r>
              <a:rPr lang="en-CH" dirty="0"/>
              <a:t>2024-2026 will see the ultimate-</a:t>
            </a:r>
            <a:br>
              <a:rPr lang="en-CH" dirty="0"/>
            </a:br>
            <a:r>
              <a:rPr lang="en-CH" dirty="0"/>
              <a:t>field program (at lest 1 magnet test).</a:t>
            </a:r>
          </a:p>
          <a:p>
            <a:r>
              <a:rPr lang="en-CH" dirty="0"/>
              <a:t>Material sample and powered-sample </a:t>
            </a:r>
            <a:br>
              <a:rPr lang="en-CH" dirty="0"/>
            </a:br>
            <a:r>
              <a:rPr lang="en-CH" dirty="0"/>
              <a:t>R&amp;D will continue in support of large- scale magnets.</a:t>
            </a:r>
          </a:p>
          <a:p>
            <a:r>
              <a:rPr lang="en-CH" dirty="0"/>
              <a:t>Collaboration remains a center-piece of our methodology. CHART collaborations, close exchanges with the CIEMAT’s common-coil program, and open exchanges and cooperation throughout the HFM Programme will remain a priority.</a:t>
            </a:r>
          </a:p>
          <a:p>
            <a:endParaRPr lang="en-CH" dirty="0"/>
          </a:p>
          <a:p>
            <a:endParaRPr lang="en-CH" dirty="0"/>
          </a:p>
        </p:txBody>
      </p:sp>
      <p:sp>
        <p:nvSpPr>
          <p:cNvPr id="3" name="Title 2">
            <a:extLst>
              <a:ext uri="{FF2B5EF4-FFF2-40B4-BE49-F238E27FC236}">
                <a16:creationId xmlns:a16="http://schemas.microsoft.com/office/drawing/2014/main" id="{498F8B12-1C0E-83DA-581D-FF841826198E}"/>
              </a:ext>
            </a:extLst>
          </p:cNvPr>
          <p:cNvSpPr>
            <a:spLocks noGrp="1"/>
          </p:cNvSpPr>
          <p:nvPr>
            <p:ph type="title"/>
          </p:nvPr>
        </p:nvSpPr>
        <p:spPr/>
        <p:txBody>
          <a:bodyPr/>
          <a:lstStyle/>
          <a:p>
            <a:r>
              <a:rPr lang="en-CH" dirty="0"/>
              <a:t>Outlook</a:t>
            </a:r>
          </a:p>
        </p:txBody>
      </p:sp>
      <p:sp>
        <p:nvSpPr>
          <p:cNvPr id="4" name="Slide Number Placeholder 3">
            <a:extLst>
              <a:ext uri="{FF2B5EF4-FFF2-40B4-BE49-F238E27FC236}">
                <a16:creationId xmlns:a16="http://schemas.microsoft.com/office/drawing/2014/main" id="{318C976E-64D9-6F8F-8282-DE37CBC2826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61</a:t>
            </a:fld>
            <a:endParaRPr lang="de-DE" dirty="0"/>
          </a:p>
        </p:txBody>
      </p:sp>
      <p:grpSp>
        <p:nvGrpSpPr>
          <p:cNvPr id="5" name="Group 4">
            <a:extLst>
              <a:ext uri="{FF2B5EF4-FFF2-40B4-BE49-F238E27FC236}">
                <a16:creationId xmlns:a16="http://schemas.microsoft.com/office/drawing/2014/main" id="{C75B3641-A3E2-22EF-CEE7-ADF380210250}"/>
              </a:ext>
            </a:extLst>
          </p:cNvPr>
          <p:cNvGrpSpPr/>
          <p:nvPr/>
        </p:nvGrpSpPr>
        <p:grpSpPr>
          <a:xfrm rot="10800000" flipV="1">
            <a:off x="4283968" y="1988840"/>
            <a:ext cx="4050261" cy="3943746"/>
            <a:chOff x="743515" y="0"/>
            <a:chExt cx="4548485" cy="4360596"/>
          </a:xfrm>
        </p:grpSpPr>
        <p:sp>
          <p:nvSpPr>
            <p:cNvPr id="6" name="Trapezoid 5">
              <a:extLst>
                <a:ext uri="{FF2B5EF4-FFF2-40B4-BE49-F238E27FC236}">
                  <a16:creationId xmlns:a16="http://schemas.microsoft.com/office/drawing/2014/main" id="{5DEB646A-78F0-CED6-5253-3886A067E141}"/>
                </a:ext>
              </a:extLst>
            </p:cNvPr>
            <p:cNvSpPr/>
            <p:nvPr/>
          </p:nvSpPr>
          <p:spPr>
            <a:xfrm flipV="1">
              <a:off x="743515" y="7276"/>
              <a:ext cx="4548485" cy="324000"/>
            </a:xfrm>
            <a:prstGeom prst="trapezoid">
              <a:avLst>
                <a:gd name="adj" fmla="val 52586"/>
              </a:avLst>
            </a:prstGeom>
            <a:solidFill>
              <a:srgbClr val="002060"/>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7" name="TextBox 31">
              <a:extLst>
                <a:ext uri="{FF2B5EF4-FFF2-40B4-BE49-F238E27FC236}">
                  <a16:creationId xmlns:a16="http://schemas.microsoft.com/office/drawing/2014/main" id="{E0EC8D9E-9532-9CF6-EFA8-3DB4CB0F07B3}"/>
                </a:ext>
              </a:extLst>
            </p:cNvPr>
            <p:cNvSpPr txBox="1"/>
            <p:nvPr/>
          </p:nvSpPr>
          <p:spPr>
            <a:xfrm rot="10800000" flipV="1">
              <a:off x="1253751" y="0"/>
              <a:ext cx="3780078" cy="553079"/>
            </a:xfrm>
            <a:prstGeom prst="rect">
              <a:avLst/>
            </a:prstGeom>
            <a:noFill/>
          </p:spPr>
          <p:txBody>
            <a:bodyPr wrap="square" rtlCol="0">
              <a:noAutofit/>
            </a:bodyPr>
            <a:lstStyle/>
            <a:p>
              <a:pPr algn="ctr" fontAlgn="base">
                <a:lnSpc>
                  <a:spcPct val="115000"/>
                </a:lnSpc>
                <a:spcAft>
                  <a:spcPts val="1000"/>
                </a:spcAft>
              </a:pP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Materials</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and Composite Samples (not powered)</a:t>
              </a:r>
              <a:endParaRPr lang="en-CH"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rapezoid 7">
              <a:extLst>
                <a:ext uri="{FF2B5EF4-FFF2-40B4-BE49-F238E27FC236}">
                  <a16:creationId xmlns:a16="http://schemas.microsoft.com/office/drawing/2014/main" id="{503B2621-7BE6-53DA-9E70-93CE49606AF8}"/>
                </a:ext>
              </a:extLst>
            </p:cNvPr>
            <p:cNvSpPr/>
            <p:nvPr/>
          </p:nvSpPr>
          <p:spPr>
            <a:xfrm flipV="1">
              <a:off x="957655" y="389245"/>
              <a:ext cx="4143549" cy="396001"/>
            </a:xfrm>
            <a:prstGeom prst="trapezoid">
              <a:avLst>
                <a:gd name="adj" fmla="val 52586"/>
              </a:avLst>
            </a:prstGeom>
            <a:solidFill>
              <a:srgbClr val="5B9BD5">
                <a:lumMod val="50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9" name="TextBox 33">
              <a:extLst>
                <a:ext uri="{FF2B5EF4-FFF2-40B4-BE49-F238E27FC236}">
                  <a16:creationId xmlns:a16="http://schemas.microsoft.com/office/drawing/2014/main" id="{F50CC32E-8C64-3340-D2C3-08BC41C29746}"/>
                </a:ext>
              </a:extLst>
            </p:cNvPr>
            <p:cNvSpPr txBox="1"/>
            <p:nvPr/>
          </p:nvSpPr>
          <p:spPr>
            <a:xfrm rot="10800000" flipV="1">
              <a:off x="1444107" y="417881"/>
              <a:ext cx="3458225" cy="553079"/>
            </a:xfrm>
            <a:prstGeom prst="rect">
              <a:avLst/>
            </a:prstGeom>
            <a:noFill/>
          </p:spPr>
          <p:txBody>
            <a:bodyPr wrap="square" rtlCol="0">
              <a:noAutofit/>
            </a:bodyPr>
            <a:lstStyle/>
            <a:p>
              <a:pPr algn="ctr" fontAlgn="base">
                <a:lnSpc>
                  <a:spcPct val="115000"/>
                </a:lnSpc>
                <a:spcAft>
                  <a:spcPts val="1000"/>
                </a:spcAft>
              </a:pP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Powered Samples </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and Mechanical Models</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rapezoid 9">
              <a:extLst>
                <a:ext uri="{FF2B5EF4-FFF2-40B4-BE49-F238E27FC236}">
                  <a16:creationId xmlns:a16="http://schemas.microsoft.com/office/drawing/2014/main" id="{2B2F1524-FD5B-636C-876D-5FDB22D8D6B1}"/>
                </a:ext>
              </a:extLst>
            </p:cNvPr>
            <p:cNvSpPr/>
            <p:nvPr/>
          </p:nvSpPr>
          <p:spPr>
            <a:xfrm flipV="1">
              <a:off x="1199722" y="836616"/>
              <a:ext cx="3660283" cy="539999"/>
            </a:xfrm>
            <a:prstGeom prst="trapezoid">
              <a:avLst>
                <a:gd name="adj" fmla="val 52586"/>
              </a:avLst>
            </a:prstGeom>
            <a:solidFill>
              <a:srgbClr val="5B9BD5">
                <a:lumMod val="75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11" name="Rectangle 10">
              <a:extLst>
                <a:ext uri="{FF2B5EF4-FFF2-40B4-BE49-F238E27FC236}">
                  <a16:creationId xmlns:a16="http://schemas.microsoft.com/office/drawing/2014/main" id="{B43DDFDE-33A3-9A10-C4BE-44E10A92BDD6}"/>
                </a:ext>
              </a:extLst>
            </p:cNvPr>
            <p:cNvSpPr/>
            <p:nvPr/>
          </p:nvSpPr>
          <p:spPr>
            <a:xfrm rot="10800000" flipV="1">
              <a:off x="2238173" y="937140"/>
              <a:ext cx="1699892" cy="553079"/>
            </a:xfrm>
            <a:prstGeom prst="rect">
              <a:avLst/>
            </a:prstGeom>
          </p:spPr>
          <p:txBody>
            <a:bodyPr wrap="square">
              <a:noAutofit/>
            </a:bodyPr>
            <a:lstStyle/>
            <a:p>
              <a:pPr algn="ctr" fontAlgn="base">
                <a:lnSpc>
                  <a:spcPct val="115000"/>
                </a:lnSpc>
                <a:spcAft>
                  <a:spcPts val="1000"/>
                </a:spcAft>
              </a:pP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Sub-scale Magnets</a:t>
              </a:r>
              <a:endParaRPr lang="en-CH"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rapezoid 11">
              <a:extLst>
                <a:ext uri="{FF2B5EF4-FFF2-40B4-BE49-F238E27FC236}">
                  <a16:creationId xmlns:a16="http://schemas.microsoft.com/office/drawing/2014/main" id="{ED1A6B6A-FA8D-7BCA-383D-A3EEBFEBD56D}"/>
                </a:ext>
              </a:extLst>
            </p:cNvPr>
            <p:cNvSpPr/>
            <p:nvPr/>
          </p:nvSpPr>
          <p:spPr>
            <a:xfrm flipV="1">
              <a:off x="1516273" y="1437245"/>
              <a:ext cx="3034136" cy="834186"/>
            </a:xfrm>
            <a:prstGeom prst="trapezoid">
              <a:avLst>
                <a:gd name="adj" fmla="val 52586"/>
              </a:avLst>
            </a:prstGeom>
            <a:solidFill>
              <a:srgbClr val="4F9AE0">
                <a:alpha val="85098"/>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13" name="Rectangle 12">
              <a:extLst>
                <a:ext uri="{FF2B5EF4-FFF2-40B4-BE49-F238E27FC236}">
                  <a16:creationId xmlns:a16="http://schemas.microsoft.com/office/drawing/2014/main" id="{E343D24C-77B1-468B-2FD0-19EEAF8678BF}"/>
                </a:ext>
              </a:extLst>
            </p:cNvPr>
            <p:cNvSpPr/>
            <p:nvPr/>
          </p:nvSpPr>
          <p:spPr>
            <a:xfrm rot="10800000" flipV="1">
              <a:off x="1762519" y="1533309"/>
              <a:ext cx="2446082" cy="814795"/>
            </a:xfrm>
            <a:prstGeom prst="rect">
              <a:avLst/>
            </a:prstGeom>
          </p:spPr>
          <p:txBody>
            <a:bodyPr wrap="square">
              <a:noAutofit/>
            </a:bodyPr>
            <a:lstStyle/>
            <a:p>
              <a:pPr algn="ctr" fontAlgn="base">
                <a:lnSpc>
                  <a:spcPct val="115000"/>
                </a:lnSpc>
                <a:spcAft>
                  <a:spcPts val="1000"/>
                </a:spcAft>
              </a:pP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Magnets</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Ultimate Field </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(14…16T)</a:t>
              </a:r>
              <a:endParaRPr lang="en-CH"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rapezoid 13">
              <a:extLst>
                <a:ext uri="{FF2B5EF4-FFF2-40B4-BE49-F238E27FC236}">
                  <a16:creationId xmlns:a16="http://schemas.microsoft.com/office/drawing/2014/main" id="{578A82A0-2C87-EBE1-8476-91582B6F442A}"/>
                </a:ext>
              </a:extLst>
            </p:cNvPr>
            <p:cNvSpPr/>
            <p:nvPr/>
          </p:nvSpPr>
          <p:spPr>
            <a:xfrm flipV="1">
              <a:off x="1991100" y="2339030"/>
              <a:ext cx="2094843" cy="2021566"/>
            </a:xfrm>
            <a:prstGeom prst="trapezoid">
              <a:avLst>
                <a:gd name="adj" fmla="val 52582"/>
              </a:avLst>
            </a:prstGeom>
            <a:solidFill>
              <a:schemeClr val="bg1">
                <a:lumMod val="85000"/>
              </a:scheme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wrap="square" rtlCol="0" anchor="ctr">
              <a:noAutofit/>
            </a:bodyPr>
            <a:lstStyle/>
            <a:p>
              <a:endParaRPr lang="en-US" sz="2800"/>
            </a:p>
          </p:txBody>
        </p:sp>
        <p:sp>
          <p:nvSpPr>
            <p:cNvPr id="15" name="Rectangle 14">
              <a:extLst>
                <a:ext uri="{FF2B5EF4-FFF2-40B4-BE49-F238E27FC236}">
                  <a16:creationId xmlns:a16="http://schemas.microsoft.com/office/drawing/2014/main" id="{F24DA25D-66AA-48A6-D79C-D7E92CEC00E9}"/>
                </a:ext>
              </a:extLst>
            </p:cNvPr>
            <p:cNvSpPr/>
            <p:nvPr/>
          </p:nvSpPr>
          <p:spPr>
            <a:xfrm rot="10800000" flipV="1">
              <a:off x="2225476" y="2510818"/>
              <a:ext cx="1585549" cy="1289952"/>
            </a:xfrm>
            <a:prstGeom prst="rect">
              <a:avLst/>
            </a:prstGeom>
          </p:spPr>
          <p:txBody>
            <a:bodyPr wrap="square">
              <a:noAutofit/>
            </a:bodyPr>
            <a:lstStyle/>
            <a:p>
              <a:pPr algn="ctr" fontAlgn="base">
                <a:lnSpc>
                  <a:spcPct val="115000"/>
                </a:lnSpc>
                <a:spcAft>
                  <a:spcPts val="1000"/>
                </a:spcAft>
              </a:pP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Long Magnets Ultimate Field Magnets</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(14…16 T)</a:t>
              </a:r>
              <a:endParaRPr lang="en-CH" sz="18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6" name="TextBox 15">
            <a:extLst>
              <a:ext uri="{FF2B5EF4-FFF2-40B4-BE49-F238E27FC236}">
                <a16:creationId xmlns:a16="http://schemas.microsoft.com/office/drawing/2014/main" id="{2C0B41A6-4CEE-1149-FE9E-228566CBE556}"/>
              </a:ext>
            </a:extLst>
          </p:cNvPr>
          <p:cNvSpPr txBox="1"/>
          <p:nvPr/>
        </p:nvSpPr>
        <p:spPr>
          <a:xfrm>
            <a:off x="7964103" y="2852936"/>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2023-2024</a:t>
            </a:r>
          </a:p>
          <a:p>
            <a:pPr>
              <a:lnSpc>
                <a:spcPct val="110000"/>
              </a:lnSpc>
              <a:spcBef>
                <a:spcPts val="0"/>
              </a:spcBef>
            </a:pPr>
            <a:endParaRPr lang="en-CH" sz="1800" kern="1000" spc="30" dirty="0">
              <a:solidFill>
                <a:srgbClr val="0070C0"/>
              </a:solidFill>
              <a:latin typeface="+mn-lt"/>
              <a:cs typeface="Franklin Gothic Book"/>
            </a:endParaRPr>
          </a:p>
          <a:p>
            <a:pPr>
              <a:lnSpc>
                <a:spcPct val="110000"/>
              </a:lnSpc>
              <a:spcBef>
                <a:spcPts val="0"/>
              </a:spcBef>
            </a:pPr>
            <a:r>
              <a:rPr lang="en-CH" sz="1800" kern="1000" spc="30" dirty="0">
                <a:solidFill>
                  <a:srgbClr val="0070C0"/>
                </a:solidFill>
                <a:latin typeface="+mn-lt"/>
                <a:cs typeface="Franklin Gothic Book"/>
              </a:rPr>
              <a:t>2024-2026</a:t>
            </a:r>
          </a:p>
        </p:txBody>
      </p:sp>
    </p:spTree>
    <p:extLst>
      <p:ext uri="{BB962C8B-B14F-4D97-AF65-F5344CB8AC3E}">
        <p14:creationId xmlns:p14="http://schemas.microsoft.com/office/powerpoint/2010/main" val="2870452896"/>
      </p:ext>
    </p:extLst>
  </p:cSld>
  <p:clrMapOvr>
    <a:masterClrMapping/>
  </p:clrMapOvr>
  <p:transition spd="med"/>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solidFill>
                  <a:schemeClr val="bg1">
                    <a:lumMod val="75000"/>
                  </a:schemeClr>
                </a:solidFill>
              </a:rPr>
              <a:t>CHART and HFM</a:t>
            </a:r>
          </a:p>
          <a:p>
            <a:r>
              <a:rPr lang="en-CH" dirty="0">
                <a:solidFill>
                  <a:schemeClr val="bg1">
                    <a:lumMod val="75000"/>
                  </a:schemeClr>
                </a:solidFill>
              </a:rPr>
              <a:t>CHART1: Canted Dipole 1 (CD1)</a:t>
            </a:r>
          </a:p>
          <a:p>
            <a:r>
              <a:rPr lang="en-CH" dirty="0"/>
              <a:t>CHART2: </a:t>
            </a:r>
          </a:p>
          <a:p>
            <a:pPr lvl="1"/>
            <a:r>
              <a:rPr lang="en-CH" dirty="0">
                <a:solidFill>
                  <a:schemeClr val="bg1">
                    <a:lumMod val="75000"/>
                  </a:schemeClr>
                </a:solidFill>
              </a:rPr>
              <a:t>MagDev Lab</a:t>
            </a:r>
          </a:p>
          <a:p>
            <a:pPr lvl="1"/>
            <a:r>
              <a:rPr lang="en-CH" dirty="0">
                <a:solidFill>
                  <a:schemeClr val="bg1">
                    <a:lumMod val="75000"/>
                  </a:schemeClr>
                </a:solidFill>
              </a:rPr>
              <a:t>Technology R&amp;D and Stress-management</a:t>
            </a:r>
          </a:p>
          <a:p>
            <a:pPr lvl="1"/>
            <a:r>
              <a:rPr lang="en-CH" dirty="0"/>
              <a:t>HTS Technology Solenoid, Pcubed</a:t>
            </a:r>
          </a:p>
          <a:p>
            <a:pPr lvl="1"/>
            <a:r>
              <a:rPr lang="en-CH" dirty="0"/>
              <a:t>HTS4</a:t>
            </a:r>
          </a:p>
          <a:p>
            <a:pPr lvl="1"/>
            <a:r>
              <a:rPr lang="en-CH" dirty="0"/>
              <a:t>HTS HFM</a:t>
            </a:r>
          </a:p>
          <a:p>
            <a:r>
              <a:rPr lang="en-CH" dirty="0">
                <a:solidFill>
                  <a:schemeClr val="bg1">
                    <a:lumMod val="75000"/>
                  </a:schemeClr>
                </a:solidFill>
              </a:rPr>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62</a:t>
            </a:fld>
            <a:endParaRPr lang="de-DE" dirty="0"/>
          </a:p>
        </p:txBody>
      </p:sp>
    </p:spTree>
    <p:extLst>
      <p:ext uri="{BB962C8B-B14F-4D97-AF65-F5344CB8AC3E}">
        <p14:creationId xmlns:p14="http://schemas.microsoft.com/office/powerpoint/2010/main" val="2680787585"/>
      </p:ext>
    </p:extLst>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a:extLst>
              <a:ext uri="{FF2B5EF4-FFF2-40B4-BE49-F238E27FC236}">
                <a16:creationId xmlns:a16="http://schemas.microsoft.com/office/drawing/2014/main" id="{182062B3-CD14-32A8-399C-34B762660B47}"/>
              </a:ext>
            </a:extLst>
          </p:cNvPr>
          <p:cNvSpPr>
            <a:spLocks noGrp="1"/>
          </p:cNvSpPr>
          <p:nvPr>
            <p:ph sz="quarter" idx="13"/>
          </p:nvPr>
        </p:nvSpPr>
        <p:spPr>
          <a:xfrm>
            <a:off x="1042988" y="1052736"/>
            <a:ext cx="7742237" cy="4679951"/>
          </a:xfrm>
        </p:spPr>
        <p:txBody>
          <a:bodyPr/>
          <a:lstStyle/>
          <a:p>
            <a:r>
              <a:rPr lang="en-US" dirty="0"/>
              <a:t>Successful test in cryogen-free test station of 4-pancake HTS NI solenoid, built in-house at PSI and using licensed Tokamak Energy Ltd technology.</a:t>
            </a:r>
          </a:p>
          <a:p>
            <a:r>
              <a:rPr lang="en-US" dirty="0"/>
              <a:t>Coil reached </a:t>
            </a:r>
            <a:r>
              <a:rPr lang="en-US" b="1" dirty="0">
                <a:solidFill>
                  <a:srgbClr val="FF0000"/>
                </a:solidFill>
              </a:rPr>
              <a:t>18.2 T</a:t>
            </a:r>
            <a:r>
              <a:rPr lang="en-US" dirty="0"/>
              <a:t> in the center, </a:t>
            </a:r>
            <a:br>
              <a:rPr lang="en-US" dirty="0"/>
            </a:br>
            <a:r>
              <a:rPr lang="en-US" b="1" dirty="0">
                <a:solidFill>
                  <a:srgbClr val="FF0000"/>
                </a:solidFill>
              </a:rPr>
              <a:t>20.3 T </a:t>
            </a:r>
            <a:r>
              <a:rPr lang="en-US" dirty="0"/>
              <a:t>on the conductor at the </a:t>
            </a:r>
            <a:br>
              <a:rPr lang="en-US" dirty="0"/>
            </a:br>
            <a:r>
              <a:rPr lang="en-US" dirty="0"/>
              <a:t>maximum current of the power </a:t>
            </a:r>
            <a:br>
              <a:rPr lang="en-US" dirty="0"/>
            </a:br>
            <a:r>
              <a:rPr lang="en-US" dirty="0"/>
              <a:t>converter of 2 kA.</a:t>
            </a:r>
          </a:p>
          <a:p>
            <a:endParaRPr lang="en-CH" dirty="0"/>
          </a:p>
        </p:txBody>
      </p:sp>
      <p:sp>
        <p:nvSpPr>
          <p:cNvPr id="3" name="Title 2">
            <a:extLst>
              <a:ext uri="{FF2B5EF4-FFF2-40B4-BE49-F238E27FC236}">
                <a16:creationId xmlns:a16="http://schemas.microsoft.com/office/drawing/2014/main" id="{A6ABAA15-E426-34F8-D5E9-8A44CFD513C8}"/>
              </a:ext>
            </a:extLst>
          </p:cNvPr>
          <p:cNvSpPr>
            <a:spLocks noGrp="1"/>
          </p:cNvSpPr>
          <p:nvPr>
            <p:ph type="title"/>
          </p:nvPr>
        </p:nvSpPr>
        <p:spPr>
          <a:xfrm>
            <a:off x="2077211" y="188640"/>
            <a:ext cx="6708025" cy="508500"/>
          </a:xfrm>
        </p:spPr>
        <p:txBody>
          <a:bodyPr/>
          <a:lstStyle/>
          <a:p>
            <a:r>
              <a:rPr lang="en-US" dirty="0"/>
              <a:t>4-Stack Technology Solenoid in the </a:t>
            </a:r>
            <a:br>
              <a:rPr lang="en-US" dirty="0"/>
            </a:br>
            <a:r>
              <a:rPr lang="en-US" dirty="0"/>
              <a:t>Cryogen-Free Test Station</a:t>
            </a:r>
            <a:endParaRPr lang="en-CH" dirty="0"/>
          </a:p>
        </p:txBody>
      </p:sp>
      <p:sp>
        <p:nvSpPr>
          <p:cNvPr id="4" name="Slide Number Placeholder 3">
            <a:extLst>
              <a:ext uri="{FF2B5EF4-FFF2-40B4-BE49-F238E27FC236}">
                <a16:creationId xmlns:a16="http://schemas.microsoft.com/office/drawing/2014/main" id="{5B8ABCAA-FDA5-38E4-29EC-659989B4B75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63</a:t>
            </a:fld>
            <a:endParaRPr lang="de-DE" dirty="0"/>
          </a:p>
        </p:txBody>
      </p:sp>
      <p:grpSp>
        <p:nvGrpSpPr>
          <p:cNvPr id="2" name="Group 1">
            <a:extLst>
              <a:ext uri="{FF2B5EF4-FFF2-40B4-BE49-F238E27FC236}">
                <a16:creationId xmlns:a16="http://schemas.microsoft.com/office/drawing/2014/main" id="{F65F5246-1D00-CFDE-3F40-398F4B52C871}"/>
              </a:ext>
            </a:extLst>
          </p:cNvPr>
          <p:cNvGrpSpPr/>
          <p:nvPr/>
        </p:nvGrpSpPr>
        <p:grpSpPr>
          <a:xfrm>
            <a:off x="3274024" y="1916832"/>
            <a:ext cx="6121635" cy="4491811"/>
            <a:chOff x="3591303" y="2708921"/>
            <a:chExt cx="4584385" cy="3363838"/>
          </a:xfrm>
        </p:grpSpPr>
        <p:pic>
          <p:nvPicPr>
            <p:cNvPr id="7" name="Picture 6">
              <a:extLst>
                <a:ext uri="{FF2B5EF4-FFF2-40B4-BE49-F238E27FC236}">
                  <a16:creationId xmlns:a16="http://schemas.microsoft.com/office/drawing/2014/main" id="{3DA8A826-763D-5152-3F05-325529E925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4151521" y="3129400"/>
              <a:ext cx="3363838" cy="2522879"/>
            </a:xfrm>
            <a:prstGeom prst="rect">
              <a:avLst/>
            </a:prstGeom>
          </p:spPr>
        </p:pic>
        <p:sp>
          <p:nvSpPr>
            <p:cNvPr id="8" name="TextBox 7">
              <a:extLst>
                <a:ext uri="{FF2B5EF4-FFF2-40B4-BE49-F238E27FC236}">
                  <a16:creationId xmlns:a16="http://schemas.microsoft.com/office/drawing/2014/main" id="{8EFFE3F6-E227-B5CA-6659-A59B919083CA}"/>
                </a:ext>
              </a:extLst>
            </p:cNvPr>
            <p:cNvSpPr txBox="1"/>
            <p:nvPr/>
          </p:nvSpPr>
          <p:spPr>
            <a:xfrm>
              <a:off x="3591303" y="5269053"/>
              <a:ext cx="1457361" cy="449452"/>
            </a:xfrm>
            <a:prstGeom prst="rect">
              <a:avLst/>
            </a:prstGeom>
            <a:noFill/>
          </p:spPr>
          <p:txBody>
            <a:bodyPr wrap="squar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Stack of 4 NI HTS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coils with thermal/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electrical connectors</a:t>
              </a:r>
            </a:p>
          </p:txBody>
        </p:sp>
        <p:sp>
          <p:nvSpPr>
            <p:cNvPr id="9" name="TextBox 8">
              <a:extLst>
                <a:ext uri="{FF2B5EF4-FFF2-40B4-BE49-F238E27FC236}">
                  <a16:creationId xmlns:a16="http://schemas.microsoft.com/office/drawing/2014/main" id="{1094CA8D-3AE7-031A-A5AE-2A2CF92E017B}"/>
                </a:ext>
              </a:extLst>
            </p:cNvPr>
            <p:cNvSpPr txBox="1"/>
            <p:nvPr/>
          </p:nvSpPr>
          <p:spPr>
            <a:xfrm>
              <a:off x="7162374" y="5093560"/>
              <a:ext cx="736099" cy="261610"/>
            </a:xfrm>
            <a:prstGeom prst="rect">
              <a:avLst/>
            </a:prstGeom>
            <a:noFill/>
          </p:spPr>
          <p:txBody>
            <a:bodyPr wrap="none" rtlCol="0">
              <a:spAutoFit/>
            </a:bodyPr>
            <a:lstStyle/>
            <a:p>
              <a:r>
                <a:rPr lang="en-US" sz="1100" dirty="0" err="1">
                  <a:latin typeface="Calibri" panose="020F0502020204030204" pitchFamily="34" charset="0"/>
                  <a:cs typeface="Calibri" panose="020F0502020204030204" pitchFamily="34" charset="0"/>
                </a:rPr>
                <a:t>HTS</a:t>
              </a:r>
              <a:r>
                <a:rPr lang="en-US" sz="1100" dirty="0">
                  <a:latin typeface="Calibri" panose="020F0502020204030204" pitchFamily="34" charset="0"/>
                  <a:cs typeface="Calibri" panose="020F0502020204030204" pitchFamily="34" charset="0"/>
                </a:rPr>
                <a:t> leads</a:t>
              </a:r>
            </a:p>
          </p:txBody>
        </p:sp>
        <p:sp>
          <p:nvSpPr>
            <p:cNvPr id="10" name="TextBox 9">
              <a:extLst>
                <a:ext uri="{FF2B5EF4-FFF2-40B4-BE49-F238E27FC236}">
                  <a16:creationId xmlns:a16="http://schemas.microsoft.com/office/drawing/2014/main" id="{C444F9DC-3439-225E-A2D1-BDD709C0CDBE}"/>
                </a:ext>
              </a:extLst>
            </p:cNvPr>
            <p:cNvSpPr txBox="1"/>
            <p:nvPr/>
          </p:nvSpPr>
          <p:spPr>
            <a:xfrm>
              <a:off x="3626148" y="4195766"/>
              <a:ext cx="739735" cy="322684"/>
            </a:xfrm>
            <a:prstGeom prst="rect">
              <a:avLst/>
            </a:prstGeom>
            <a:noFill/>
          </p:spPr>
          <p:txBody>
            <a:bodyPr wrap="squar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1st </a:t>
              </a:r>
              <a:r>
                <a:rPr lang="en-US" dirty="0" err="1">
                  <a:latin typeface="Calibri" panose="020F0502020204030204" pitchFamily="34" charset="0"/>
                  <a:cs typeface="Calibri" panose="020F0502020204030204" pitchFamily="34" charset="0"/>
                </a:rPr>
                <a:t>cryocooler</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4K </a:t>
              </a:r>
              <a:r>
                <a:rPr lang="en-US" dirty="0" err="1">
                  <a:latin typeface="Calibri" panose="020F0502020204030204" pitchFamily="34" charset="0"/>
                  <a:cs typeface="Calibri" panose="020F0502020204030204" pitchFamily="34" charset="0"/>
                </a:rPr>
                <a:t>coldhead</a:t>
              </a:r>
              <a:endParaRPr lang="en-US"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837207CE-3723-B2A7-65E8-97655F4E7849}"/>
                </a:ext>
              </a:extLst>
            </p:cNvPr>
            <p:cNvSpPr txBox="1"/>
            <p:nvPr/>
          </p:nvSpPr>
          <p:spPr>
            <a:xfrm>
              <a:off x="7133415" y="3884125"/>
              <a:ext cx="1042273" cy="430887"/>
            </a:xfrm>
            <a:prstGeom prst="rect">
              <a:avLst/>
            </a:prstGeom>
            <a:noFill/>
          </p:spPr>
          <p:txBody>
            <a:bodyPr wrap="none" rtlCol="0">
              <a:spAutoFit/>
            </a:bodyPr>
            <a:lstStyle>
              <a:defPPr>
                <a:defRPr lang="de-CH"/>
              </a:defPPr>
              <a:lvl1pPr>
                <a:spcBef>
                  <a:spcPts val="0"/>
                </a:spcBef>
                <a:defRPr sz="1100">
                  <a:latin typeface="+mj-lt"/>
                </a:defRPr>
              </a:lvl1pPr>
            </a:lstStyle>
            <a:p>
              <a:r>
                <a:rPr lang="en-US" dirty="0">
                  <a:latin typeface="Calibri" panose="020F0502020204030204" pitchFamily="34" charset="0"/>
                  <a:cs typeface="Calibri" panose="020F0502020204030204" pitchFamily="34" charset="0"/>
                </a:rPr>
                <a:t>2nd </a:t>
              </a:r>
              <a:r>
                <a:rPr lang="en-US" dirty="0" err="1">
                  <a:latin typeface="Calibri" panose="020F0502020204030204" pitchFamily="34" charset="0"/>
                  <a:cs typeface="Calibri" panose="020F0502020204030204" pitchFamily="34" charset="0"/>
                </a:rPr>
                <a:t>cryocooler</a:t>
              </a:r>
              <a:endParaRPr lang="en-US" dirty="0">
                <a:latin typeface="Calibri" panose="020F0502020204030204" pitchFamily="34" charset="0"/>
                <a:cs typeface="Calibri" panose="020F0502020204030204" pitchFamily="34" charset="0"/>
              </a:endParaRPr>
            </a:p>
            <a:p>
              <a:r>
                <a:rPr lang="en-US" dirty="0" err="1">
                  <a:latin typeface="Calibri" panose="020F0502020204030204" pitchFamily="34" charset="0"/>
                  <a:cs typeface="Calibri" panose="020F0502020204030204" pitchFamily="34" charset="0"/>
                </a:rPr>
                <a:t>20K</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coldhead</a:t>
              </a:r>
              <a:endParaRPr lang="en-US"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8B17CD1C-54FA-9EA8-FA1E-F43D0248D2AE}"/>
                </a:ext>
              </a:extLst>
            </p:cNvPr>
            <p:cNvSpPr txBox="1"/>
            <p:nvPr/>
          </p:nvSpPr>
          <p:spPr>
            <a:xfrm>
              <a:off x="7114729" y="3133182"/>
              <a:ext cx="819455" cy="430887"/>
            </a:xfrm>
            <a:prstGeom prst="rect">
              <a:avLst/>
            </a:prstGeom>
            <a:noFill/>
          </p:spPr>
          <p:txBody>
            <a:bodyPr wrap="non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thermal</a:t>
              </a:r>
            </a:p>
            <a:p>
              <a:r>
                <a:rPr lang="en-US" dirty="0">
                  <a:latin typeface="Calibri" panose="020F0502020204030204" pitchFamily="34" charset="0"/>
                  <a:cs typeface="Calibri" panose="020F0502020204030204" pitchFamily="34" charset="0"/>
                </a:rPr>
                <a:t>connectors</a:t>
              </a:r>
            </a:p>
          </p:txBody>
        </p:sp>
        <p:sp>
          <p:nvSpPr>
            <p:cNvPr id="14" name="TextBox 13">
              <a:extLst>
                <a:ext uri="{FF2B5EF4-FFF2-40B4-BE49-F238E27FC236}">
                  <a16:creationId xmlns:a16="http://schemas.microsoft.com/office/drawing/2014/main" id="{4EDEC892-783B-D2BF-7890-E34276D7437E}"/>
                </a:ext>
              </a:extLst>
            </p:cNvPr>
            <p:cNvSpPr txBox="1"/>
            <p:nvPr/>
          </p:nvSpPr>
          <p:spPr>
            <a:xfrm>
              <a:off x="3626148" y="3309012"/>
              <a:ext cx="794513" cy="322684"/>
            </a:xfrm>
            <a:prstGeom prst="rect">
              <a:avLst/>
            </a:prstGeom>
            <a:noFill/>
          </p:spPr>
          <p:txBody>
            <a:bodyPr wrap="square" rtlCol="0">
              <a:spAutoFit/>
            </a:bodyPr>
            <a:lstStyle/>
            <a:p>
              <a:pPr>
                <a:spcBef>
                  <a:spcPts val="0"/>
                </a:spcBef>
              </a:pPr>
              <a:r>
                <a:rPr lang="en-US" sz="1100" dirty="0">
                  <a:latin typeface="Calibri" panose="020F0502020204030204" pitchFamily="34" charset="0"/>
                  <a:cs typeface="Calibri" panose="020F0502020204030204" pitchFamily="34" charset="0"/>
                </a:rPr>
                <a:t>radiation shield</a:t>
              </a:r>
            </a:p>
            <a:p>
              <a:pPr>
                <a:spcBef>
                  <a:spcPts val="0"/>
                </a:spcBef>
              </a:pPr>
              <a:r>
                <a:rPr lang="en-US" sz="1100" dirty="0">
                  <a:latin typeface="Calibri" panose="020F0502020204030204" pitchFamily="34" charset="0"/>
                  <a:cs typeface="Calibri" panose="020F0502020204030204" pitchFamily="34" charset="0"/>
                </a:rPr>
                <a:t>top plate</a:t>
              </a:r>
            </a:p>
          </p:txBody>
        </p:sp>
        <p:cxnSp>
          <p:nvCxnSpPr>
            <p:cNvPr id="16" name="Straight Arrow Connector 15">
              <a:extLst>
                <a:ext uri="{FF2B5EF4-FFF2-40B4-BE49-F238E27FC236}">
                  <a16:creationId xmlns:a16="http://schemas.microsoft.com/office/drawing/2014/main" id="{E1F22907-5DA7-E081-1B1B-9C6DA6ACD138}"/>
                </a:ext>
              </a:extLst>
            </p:cNvPr>
            <p:cNvCxnSpPr>
              <a:cxnSpLocks/>
              <a:stCxn id="10" idx="3"/>
            </p:cNvCxnSpPr>
            <p:nvPr/>
          </p:nvCxnSpPr>
          <p:spPr>
            <a:xfrm>
              <a:off x="4365883" y="4357108"/>
              <a:ext cx="773865" cy="105978"/>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B15D745-D07A-A2E6-4FF9-353EE418EC01}"/>
                </a:ext>
              </a:extLst>
            </p:cNvPr>
            <p:cNvCxnSpPr/>
            <p:nvPr/>
          </p:nvCxnSpPr>
          <p:spPr>
            <a:xfrm flipV="1">
              <a:off x="4474628" y="5287677"/>
              <a:ext cx="621936" cy="206103"/>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D68C6EA-1262-5B84-06DD-23B98ACDB187}"/>
                </a:ext>
              </a:extLst>
            </p:cNvPr>
            <p:cNvSpPr txBox="1"/>
            <p:nvPr/>
          </p:nvSpPr>
          <p:spPr>
            <a:xfrm>
              <a:off x="7190215" y="4491445"/>
              <a:ext cx="663964" cy="261610"/>
            </a:xfrm>
            <a:prstGeom prst="rect">
              <a:avLst/>
            </a:prstGeom>
            <a:noFill/>
          </p:spPr>
          <p:txBody>
            <a:bodyPr wrap="none" rtlCol="0">
              <a:spAutoFit/>
            </a:bodyPr>
            <a:lstStyle/>
            <a:p>
              <a:r>
                <a:rPr lang="en-US" sz="1100" dirty="0">
                  <a:latin typeface="Calibri" panose="020F0502020204030204" pitchFamily="34" charset="0"/>
                  <a:cs typeface="Calibri" panose="020F0502020204030204" pitchFamily="34" charset="0"/>
                </a:rPr>
                <a:t>Cu leads</a:t>
              </a:r>
            </a:p>
          </p:txBody>
        </p:sp>
        <p:cxnSp>
          <p:nvCxnSpPr>
            <p:cNvPr id="15" name="Straight Arrow Connector 14">
              <a:extLst>
                <a:ext uri="{FF2B5EF4-FFF2-40B4-BE49-F238E27FC236}">
                  <a16:creationId xmlns:a16="http://schemas.microsoft.com/office/drawing/2014/main" id="{DD981017-D205-34C6-B466-65FD0B2346D1}"/>
                </a:ext>
              </a:extLst>
            </p:cNvPr>
            <p:cNvCxnSpPr>
              <a:cxnSpLocks/>
              <a:stCxn id="14" idx="3"/>
            </p:cNvCxnSpPr>
            <p:nvPr/>
          </p:nvCxnSpPr>
          <p:spPr>
            <a:xfrm flipV="1">
              <a:off x="4420662" y="3363979"/>
              <a:ext cx="803169" cy="106375"/>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A7B498-955D-97C3-A51A-993DDB5F3694}"/>
                </a:ext>
              </a:extLst>
            </p:cNvPr>
            <p:cNvCxnSpPr/>
            <p:nvPr/>
          </p:nvCxnSpPr>
          <p:spPr>
            <a:xfrm flipH="1">
              <a:off x="6112668" y="3368896"/>
              <a:ext cx="1024790" cy="246601"/>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D6D2B5F-2530-CDD5-5581-97B1AA0A10D0}"/>
                </a:ext>
              </a:extLst>
            </p:cNvPr>
            <p:cNvCxnSpPr>
              <a:stCxn id="11" idx="1"/>
            </p:cNvCxnSpPr>
            <p:nvPr/>
          </p:nvCxnSpPr>
          <p:spPr>
            <a:xfrm flipH="1" flipV="1">
              <a:off x="6732945" y="4061342"/>
              <a:ext cx="400470" cy="38227"/>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D9094BD-4437-D64A-0901-F0A4FD594853}"/>
                </a:ext>
              </a:extLst>
            </p:cNvPr>
            <p:cNvCxnSpPr>
              <a:stCxn id="9" idx="1"/>
            </p:cNvCxnSpPr>
            <p:nvPr/>
          </p:nvCxnSpPr>
          <p:spPr>
            <a:xfrm flipH="1">
              <a:off x="5928855" y="5224365"/>
              <a:ext cx="1233519" cy="269414"/>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9D08E94-D812-A746-C0AE-C1EB40FBF35F}"/>
                </a:ext>
              </a:extLst>
            </p:cNvPr>
            <p:cNvCxnSpPr>
              <a:stCxn id="20" idx="1"/>
            </p:cNvCxnSpPr>
            <p:nvPr/>
          </p:nvCxnSpPr>
          <p:spPr>
            <a:xfrm flipH="1" flipV="1">
              <a:off x="6014318" y="4159955"/>
              <a:ext cx="1175897" cy="462295"/>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8B17CD1C-54FA-9EA8-FA1E-F43D0248D2AE}"/>
              </a:ext>
            </a:extLst>
          </p:cNvPr>
          <p:cNvSpPr txBox="1"/>
          <p:nvPr/>
        </p:nvSpPr>
        <p:spPr>
          <a:xfrm>
            <a:off x="301282" y="2955748"/>
            <a:ext cx="1274708" cy="1585049"/>
          </a:xfrm>
          <a:prstGeom prst="rect">
            <a:avLst/>
          </a:prstGeom>
          <a:noFill/>
        </p:spPr>
        <p:txBody>
          <a:bodyPr wrap="non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Diameter: 100 mm</a:t>
            </a:r>
          </a:p>
          <a:p>
            <a:r>
              <a:rPr lang="en-US" dirty="0">
                <a:latin typeface="Calibri" panose="020F0502020204030204" pitchFamily="34" charset="0"/>
                <a:cs typeface="Calibri" panose="020F0502020204030204" pitchFamily="34" charset="0"/>
              </a:rPr>
              <a:t>Aperture</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50 mm</a:t>
            </a:r>
            <a:endParaRPr lang="pl-PL"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SC type</a:t>
            </a:r>
            <a:r>
              <a:rPr lang="pl-PL" dirty="0">
                <a:latin typeface="Calibri" panose="020F0502020204030204" pitchFamily="34" charset="0"/>
                <a:cs typeface="Calibri" panose="020F0502020204030204" pitchFamily="34" charset="0"/>
              </a:rPr>
              <a:t>: R</a:t>
            </a:r>
            <a:r>
              <a:rPr lang="en-US" dirty="0">
                <a:latin typeface="Calibri" panose="020F0502020204030204" pitchFamily="34" charset="0"/>
                <a:cs typeface="Calibri" panose="020F0502020204030204" pitchFamily="34" charset="0"/>
              </a:rPr>
              <a:t>e</a:t>
            </a:r>
            <a:r>
              <a:rPr lang="pl-PL" dirty="0" err="1">
                <a:latin typeface="Calibri" panose="020F0502020204030204" pitchFamily="34" charset="0"/>
                <a:cs typeface="Calibri" panose="020F0502020204030204" pitchFamily="34" charset="0"/>
              </a:rPr>
              <a:t>BCO</a:t>
            </a:r>
            <a:endParaRPr lang="pl-PL"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 tapes: 2</a:t>
            </a:r>
          </a:p>
          <a:p>
            <a:r>
              <a:rPr lang="pl-PL" dirty="0">
                <a:latin typeface="Calibri" panose="020F0502020204030204" pitchFamily="34" charset="0"/>
                <a:cs typeface="Calibri" panose="020F0502020204030204" pitchFamily="34" charset="0"/>
              </a:rPr>
              <a:t># </a:t>
            </a:r>
            <a:r>
              <a:rPr lang="pl-PL" dirty="0" err="1">
                <a:latin typeface="Calibri" panose="020F0502020204030204" pitchFamily="34" charset="0"/>
                <a:cs typeface="Calibri" panose="020F0502020204030204" pitchFamily="34" charset="0"/>
              </a:rPr>
              <a:t>turns</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2 x 170</a:t>
            </a:r>
            <a:endParaRPr lang="pl-PL"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SC </a:t>
            </a:r>
            <a:r>
              <a:rPr lang="pl-PL" dirty="0" err="1">
                <a:latin typeface="Calibri" panose="020F0502020204030204" pitchFamily="34" charset="0"/>
                <a:cs typeface="Calibri" panose="020F0502020204030204" pitchFamily="34" charset="0"/>
              </a:rPr>
              <a:t>length</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2 x 49 m</a:t>
            </a:r>
          </a:p>
          <a:p>
            <a:endParaRPr lang="en-US" sz="900"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pic>
        <p:nvPicPr>
          <p:cNvPr id="23" name="Content Placeholder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703293" y="2933591"/>
            <a:ext cx="1570731" cy="1304350"/>
          </a:xfrm>
          <a:prstGeom prst="rect">
            <a:avLst/>
          </a:prstGeom>
        </p:spPr>
      </p:pic>
      <p:sp>
        <p:nvSpPr>
          <p:cNvPr id="24" name="TextBox 23">
            <a:extLst>
              <a:ext uri="{FF2B5EF4-FFF2-40B4-BE49-F238E27FC236}">
                <a16:creationId xmlns:a16="http://schemas.microsoft.com/office/drawing/2014/main" id="{A7CA32B7-0B8B-B873-F379-8A370D6EA55C}"/>
              </a:ext>
            </a:extLst>
          </p:cNvPr>
          <p:cNvSpPr txBox="1"/>
          <p:nvPr/>
        </p:nvSpPr>
        <p:spPr>
          <a:xfrm>
            <a:off x="4644008" y="647504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M. Duda, J. Kosse, H. Rodrigues</a:t>
            </a:r>
          </a:p>
        </p:txBody>
      </p:sp>
      <p:pic>
        <p:nvPicPr>
          <p:cNvPr id="29" name="Content Placeholder 5">
            <a:extLst>
              <a:ext uri="{FF2B5EF4-FFF2-40B4-BE49-F238E27FC236}">
                <a16:creationId xmlns:a16="http://schemas.microsoft.com/office/drawing/2014/main" id="{7A39704C-54CA-F27D-2D0D-5FA5837CCC7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27975" y="4390380"/>
            <a:ext cx="1946049" cy="2018263"/>
          </a:xfrm>
          <a:prstGeom prst="rect">
            <a:avLst/>
          </a:prstGeom>
        </p:spPr>
      </p:pic>
    </p:spTree>
    <p:extLst>
      <p:ext uri="{BB962C8B-B14F-4D97-AF65-F5344CB8AC3E}">
        <p14:creationId xmlns:p14="http://schemas.microsoft.com/office/powerpoint/2010/main" val="1485156056"/>
      </p:ext>
    </p:extLst>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ABAA15-E426-34F8-D5E9-8A44CFD513C8}"/>
              </a:ext>
            </a:extLst>
          </p:cNvPr>
          <p:cNvSpPr>
            <a:spLocks noGrp="1"/>
          </p:cNvSpPr>
          <p:nvPr>
            <p:ph type="title"/>
          </p:nvPr>
        </p:nvSpPr>
        <p:spPr>
          <a:xfrm>
            <a:off x="2077211" y="188640"/>
            <a:ext cx="6708025" cy="508500"/>
          </a:xfrm>
        </p:spPr>
        <p:txBody>
          <a:bodyPr/>
          <a:lstStyle/>
          <a:p>
            <a:r>
              <a:rPr lang="en-US" dirty="0"/>
              <a:t>4-Stack Technology Solenoid in the </a:t>
            </a:r>
            <a:br>
              <a:rPr lang="en-US" dirty="0"/>
            </a:br>
            <a:r>
              <a:rPr lang="en-US" dirty="0"/>
              <a:t>Cryogen-Free Test Station</a:t>
            </a:r>
            <a:endParaRPr lang="en-CH" dirty="0"/>
          </a:p>
        </p:txBody>
      </p:sp>
      <p:sp>
        <p:nvSpPr>
          <p:cNvPr id="4" name="Slide Number Placeholder 3">
            <a:extLst>
              <a:ext uri="{FF2B5EF4-FFF2-40B4-BE49-F238E27FC236}">
                <a16:creationId xmlns:a16="http://schemas.microsoft.com/office/drawing/2014/main" id="{5B8ABCAA-FDA5-38E4-29EC-659989B4B75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64</a:t>
            </a:fld>
            <a:endParaRPr lang="de-DE" dirty="0"/>
          </a:p>
        </p:txBody>
      </p:sp>
      <p:grpSp>
        <p:nvGrpSpPr>
          <p:cNvPr id="16" name="Group 15"/>
          <p:cNvGrpSpPr/>
          <p:nvPr/>
        </p:nvGrpSpPr>
        <p:grpSpPr>
          <a:xfrm>
            <a:off x="701772" y="2934018"/>
            <a:ext cx="5554816" cy="3807350"/>
            <a:chOff x="639118" y="1007812"/>
            <a:chExt cx="5554816" cy="3807350"/>
          </a:xfrm>
        </p:grpSpPr>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3568" y="1007812"/>
              <a:ext cx="5400000" cy="1161753"/>
            </a:xfrm>
            <a:prstGeom prst="rect">
              <a:avLst/>
            </a:prstGeom>
          </p:spPr>
        </p:pic>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9118" y="2165978"/>
              <a:ext cx="5454000" cy="1158884"/>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3134" y="3327732"/>
              <a:ext cx="5410800" cy="1487430"/>
            </a:xfrm>
            <a:prstGeom prst="rect">
              <a:avLst/>
            </a:prstGeom>
          </p:spPr>
        </p:pic>
        <p:cxnSp>
          <p:nvCxnSpPr>
            <p:cNvPr id="20" name="Straight Connector 19"/>
            <p:cNvCxnSpPr/>
            <p:nvPr/>
          </p:nvCxnSpPr>
          <p:spPr bwMode="auto">
            <a:xfrm>
              <a:off x="1763688" y="1059582"/>
              <a:ext cx="0" cy="3384376"/>
            </a:xfrm>
            <a:prstGeom prst="line">
              <a:avLst/>
            </a:prstGeom>
            <a:solidFill>
              <a:schemeClr val="accent1"/>
            </a:solidFill>
            <a:ln w="12700" cap="flat" cmpd="sng" algn="ctr">
              <a:solidFill>
                <a:srgbClr val="EB5B00"/>
              </a:solidFill>
              <a:prstDash val="sysDash"/>
              <a:round/>
              <a:headEnd type="none" w="med" len="med"/>
              <a:tailEnd type="none" w="med" len="med"/>
            </a:ln>
            <a:effectLst/>
          </p:spPr>
        </p:cxnSp>
        <p:cxnSp>
          <p:nvCxnSpPr>
            <p:cNvPr id="21" name="Straight Connector 20"/>
            <p:cNvCxnSpPr/>
            <p:nvPr/>
          </p:nvCxnSpPr>
          <p:spPr bwMode="auto">
            <a:xfrm>
              <a:off x="1428924" y="1053232"/>
              <a:ext cx="0" cy="3390726"/>
            </a:xfrm>
            <a:prstGeom prst="line">
              <a:avLst/>
            </a:prstGeom>
            <a:solidFill>
              <a:schemeClr val="accent1"/>
            </a:solidFill>
            <a:ln w="12700" cap="flat" cmpd="sng" algn="ctr">
              <a:solidFill>
                <a:srgbClr val="EB5B00"/>
              </a:solidFill>
              <a:prstDash val="sysDash"/>
              <a:round/>
              <a:headEnd type="none" w="med" len="med"/>
              <a:tailEnd type="none" w="med" len="med"/>
            </a:ln>
            <a:effectLst/>
          </p:spPr>
        </p:cxnSp>
        <p:cxnSp>
          <p:nvCxnSpPr>
            <p:cNvPr id="30" name="Straight Connector 29"/>
            <p:cNvCxnSpPr/>
            <p:nvPr/>
          </p:nvCxnSpPr>
          <p:spPr bwMode="auto">
            <a:xfrm>
              <a:off x="3479180" y="1059582"/>
              <a:ext cx="0" cy="3384376"/>
            </a:xfrm>
            <a:prstGeom prst="line">
              <a:avLst/>
            </a:prstGeom>
            <a:solidFill>
              <a:schemeClr val="accent1"/>
            </a:solidFill>
            <a:ln w="12700" cap="flat" cmpd="sng" algn="ctr">
              <a:solidFill>
                <a:srgbClr val="EB5B00"/>
              </a:solidFill>
              <a:prstDash val="sysDash"/>
              <a:round/>
              <a:headEnd type="none" w="med" len="med"/>
              <a:tailEnd type="none" w="med" len="med"/>
            </a:ln>
            <a:effectLst/>
          </p:spPr>
        </p:cxnSp>
        <p:cxnSp>
          <p:nvCxnSpPr>
            <p:cNvPr id="31" name="Straight Connector 30"/>
            <p:cNvCxnSpPr/>
            <p:nvPr/>
          </p:nvCxnSpPr>
          <p:spPr bwMode="auto">
            <a:xfrm>
              <a:off x="4152652" y="1053232"/>
              <a:ext cx="0" cy="3384376"/>
            </a:xfrm>
            <a:prstGeom prst="line">
              <a:avLst/>
            </a:prstGeom>
            <a:solidFill>
              <a:schemeClr val="accent1"/>
            </a:solidFill>
            <a:ln w="12700" cap="flat" cmpd="sng" algn="ctr">
              <a:solidFill>
                <a:srgbClr val="EB5B00"/>
              </a:solidFill>
              <a:prstDash val="sysDash"/>
              <a:round/>
              <a:headEnd type="none" w="med" len="med"/>
              <a:tailEnd type="none" w="med" len="med"/>
            </a:ln>
            <a:effectLst/>
          </p:spPr>
        </p:cxnSp>
      </p:grpSp>
      <p:sp>
        <p:nvSpPr>
          <p:cNvPr id="32" name="TextBox 31"/>
          <p:cNvSpPr txBox="1"/>
          <p:nvPr/>
        </p:nvSpPr>
        <p:spPr>
          <a:xfrm>
            <a:off x="5611039" y="5479719"/>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mj-lt"/>
              </a:rPr>
              <a:t>field</a:t>
            </a:r>
            <a:endParaRPr lang="en-US" sz="1400" dirty="0">
              <a:solidFill>
                <a:srgbClr val="000000"/>
              </a:solidFill>
              <a:latin typeface="+mj-lt"/>
            </a:endParaRPr>
          </a:p>
        </p:txBody>
      </p:sp>
      <p:sp>
        <p:nvSpPr>
          <p:cNvPr id="33" name="TextBox 32"/>
          <p:cNvSpPr txBox="1"/>
          <p:nvPr/>
        </p:nvSpPr>
        <p:spPr>
          <a:xfrm>
            <a:off x="5566585" y="313783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mj-lt"/>
              </a:rPr>
              <a:t>current</a:t>
            </a:r>
            <a:endParaRPr lang="en-US" sz="1400" dirty="0">
              <a:solidFill>
                <a:srgbClr val="000000"/>
              </a:solidFill>
              <a:latin typeface="+mj-lt"/>
            </a:endParaRPr>
          </a:p>
        </p:txBody>
      </p:sp>
      <p:sp>
        <p:nvSpPr>
          <p:cNvPr id="34" name="TextBox 33"/>
          <p:cNvSpPr txBox="1"/>
          <p:nvPr/>
        </p:nvSpPr>
        <p:spPr>
          <a:xfrm>
            <a:off x="5258161" y="4308099"/>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200" dirty="0">
                <a:solidFill>
                  <a:srgbClr val="000000"/>
                </a:solidFill>
                <a:latin typeface="+mj-lt"/>
              </a:rPr>
              <a:t>coils voltage</a:t>
            </a:r>
            <a:endParaRPr lang="en-US" sz="1400" dirty="0">
              <a:solidFill>
                <a:srgbClr val="000000"/>
              </a:solidFill>
              <a:latin typeface="+mj-lt"/>
            </a:endParaRPr>
          </a:p>
        </p:txBody>
      </p:sp>
      <p:sp>
        <p:nvSpPr>
          <p:cNvPr id="35" name="TextBox 34"/>
          <p:cNvSpPr txBox="1"/>
          <p:nvPr/>
        </p:nvSpPr>
        <p:spPr>
          <a:xfrm>
            <a:off x="2364044" y="329582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mj-lt"/>
              </a:rPr>
              <a:t>2 kA </a:t>
            </a:r>
            <a:r>
              <a:rPr lang="en-US" sz="1800" dirty="0" err="1">
                <a:solidFill>
                  <a:srgbClr val="000000"/>
                </a:solidFill>
                <a:latin typeface="+mj-lt"/>
              </a:rPr>
              <a:t>3h</a:t>
            </a:r>
            <a:endParaRPr lang="en-US" sz="1800" dirty="0">
              <a:solidFill>
                <a:srgbClr val="000000"/>
              </a:solidFill>
              <a:latin typeface="+mj-lt"/>
            </a:endParaRPr>
          </a:p>
        </p:txBody>
      </p:sp>
      <p:sp>
        <p:nvSpPr>
          <p:cNvPr id="36" name="TextBox 35"/>
          <p:cNvSpPr txBox="1"/>
          <p:nvPr/>
        </p:nvSpPr>
        <p:spPr>
          <a:xfrm>
            <a:off x="2817992" y="5537557"/>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mj-lt"/>
              </a:rPr>
              <a:t>18.2 T</a:t>
            </a:r>
          </a:p>
        </p:txBody>
      </p:sp>
      <p:sp>
        <p:nvSpPr>
          <p:cNvPr id="37" name="TextBox 36"/>
          <p:cNvSpPr txBox="1"/>
          <p:nvPr/>
        </p:nvSpPr>
        <p:spPr>
          <a:xfrm>
            <a:off x="2846439" y="4475938"/>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800" dirty="0">
                <a:solidFill>
                  <a:srgbClr val="000000"/>
                </a:solidFill>
                <a:latin typeface="+mj-lt"/>
              </a:rPr>
              <a:t>1.6 mV</a:t>
            </a:r>
          </a:p>
          <a:p>
            <a:pPr eaLnBrk="1" hangingPunct="1">
              <a:lnSpc>
                <a:spcPct val="110000"/>
              </a:lnSpc>
              <a:spcBef>
                <a:spcPct val="0"/>
              </a:spcBef>
              <a:buClr>
                <a:srgbClr val="000000"/>
              </a:buClr>
            </a:pPr>
            <a:r>
              <a:rPr lang="en-US" sz="1050" dirty="0">
                <a:solidFill>
                  <a:srgbClr val="000000"/>
                </a:solidFill>
                <a:latin typeface="+mj-lt"/>
              </a:rPr>
              <a:t>over 4 coils</a:t>
            </a:r>
          </a:p>
          <a:p>
            <a:pPr eaLnBrk="1" hangingPunct="1">
              <a:lnSpc>
                <a:spcPct val="110000"/>
              </a:lnSpc>
              <a:spcBef>
                <a:spcPct val="0"/>
              </a:spcBef>
              <a:buClr>
                <a:srgbClr val="000000"/>
              </a:buClr>
            </a:pPr>
            <a:r>
              <a:rPr lang="en-US" sz="1050" dirty="0">
                <a:solidFill>
                  <a:srgbClr val="000000"/>
                </a:solidFill>
                <a:latin typeface="+mj-lt"/>
              </a:rPr>
              <a:t>~800 </a:t>
            </a:r>
            <a:r>
              <a:rPr lang="en-US" sz="1050" dirty="0" err="1">
                <a:solidFill>
                  <a:srgbClr val="000000"/>
                </a:solidFill>
                <a:latin typeface="+mj-lt"/>
              </a:rPr>
              <a:t>nohm</a:t>
            </a:r>
            <a:endParaRPr lang="en-US" sz="1050" dirty="0">
              <a:solidFill>
                <a:srgbClr val="000000"/>
              </a:solidFill>
              <a:latin typeface="+mj-lt"/>
            </a:endParaRPr>
          </a:p>
        </p:txBody>
      </p:sp>
      <p:sp>
        <p:nvSpPr>
          <p:cNvPr id="38" name="TextBox 37"/>
          <p:cNvSpPr txBox="1"/>
          <p:nvPr/>
        </p:nvSpPr>
        <p:spPr>
          <a:xfrm>
            <a:off x="3657600" y="3129804"/>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800" dirty="0">
                <a:solidFill>
                  <a:srgbClr val="000000"/>
                </a:solidFill>
                <a:latin typeface="+mj-lt"/>
              </a:rPr>
              <a:t>slow ramp</a:t>
            </a:r>
          </a:p>
          <a:p>
            <a:pPr eaLnBrk="1" hangingPunct="1">
              <a:lnSpc>
                <a:spcPct val="110000"/>
              </a:lnSpc>
              <a:spcBef>
                <a:spcPct val="0"/>
              </a:spcBef>
              <a:buClr>
                <a:srgbClr val="000000"/>
              </a:buClr>
            </a:pPr>
            <a:r>
              <a:rPr lang="en-US" sz="800" dirty="0">
                <a:solidFill>
                  <a:srgbClr val="000000"/>
                </a:solidFill>
                <a:latin typeface="+mj-lt"/>
              </a:rPr>
              <a:t>down with</a:t>
            </a:r>
          </a:p>
          <a:p>
            <a:pPr eaLnBrk="1" hangingPunct="1">
              <a:lnSpc>
                <a:spcPct val="110000"/>
              </a:lnSpc>
              <a:spcBef>
                <a:spcPct val="0"/>
              </a:spcBef>
              <a:buClr>
                <a:srgbClr val="000000"/>
              </a:buClr>
            </a:pPr>
            <a:r>
              <a:rPr lang="en-US" sz="800" dirty="0">
                <a:solidFill>
                  <a:srgbClr val="000000"/>
                </a:solidFill>
                <a:latin typeface="+mj-lt"/>
              </a:rPr>
              <a:t>0.5 A/s only</a:t>
            </a:r>
            <a:endParaRPr lang="de-CH" sz="800" dirty="0" err="1">
              <a:solidFill>
                <a:srgbClr val="000000"/>
              </a:solidFill>
              <a:latin typeface="+mj-lt"/>
            </a:endParaRPr>
          </a:p>
        </p:txBody>
      </p:sp>
      <p:sp>
        <p:nvSpPr>
          <p:cNvPr id="18" name="TextBox 17"/>
          <p:cNvSpPr txBox="1"/>
          <p:nvPr/>
        </p:nvSpPr>
        <p:spPr>
          <a:xfrm>
            <a:off x="1435217" y="2902343"/>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mj-lt"/>
              </a:rPr>
              <a:t>A     B		     C             D</a:t>
            </a:r>
          </a:p>
        </p:txBody>
      </p:sp>
      <p:sp>
        <p:nvSpPr>
          <p:cNvPr id="39" name="TextBox 38"/>
          <p:cNvSpPr txBox="1"/>
          <p:nvPr/>
        </p:nvSpPr>
        <p:spPr>
          <a:xfrm>
            <a:off x="6429064" y="2941639"/>
            <a:ext cx="2371555" cy="3588675"/>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en-US" sz="1400" b="1" dirty="0">
                <a:solidFill>
                  <a:srgbClr val="000000"/>
                </a:solidFill>
                <a:latin typeface="+mj-lt"/>
              </a:rPr>
              <a:t>0-A</a:t>
            </a:r>
            <a:r>
              <a:rPr lang="en-US" sz="1400" dirty="0">
                <a:solidFill>
                  <a:srgbClr val="000000"/>
                </a:solidFill>
                <a:latin typeface="+mj-lt"/>
              </a:rPr>
              <a:t>:</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fast ramp up with 1 A/s </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voltage over coils increasing because of current radial path</a:t>
            </a:r>
          </a:p>
          <a:p>
            <a:pPr marL="177800" indent="-177800" eaLnBrk="1" hangingPunct="1">
              <a:lnSpc>
                <a:spcPct val="110000"/>
              </a:lnSpc>
              <a:spcBef>
                <a:spcPct val="0"/>
              </a:spcBef>
              <a:buClr>
                <a:srgbClr val="000000"/>
              </a:buClr>
            </a:pPr>
            <a:r>
              <a:rPr lang="en-US" sz="1400" b="1" dirty="0">
                <a:solidFill>
                  <a:srgbClr val="000000"/>
                </a:solidFill>
                <a:latin typeface="+mj-lt"/>
              </a:rPr>
              <a:t>A-B</a:t>
            </a:r>
            <a:r>
              <a:rPr lang="en-US" sz="1400" dirty="0">
                <a:solidFill>
                  <a:srgbClr val="000000"/>
                </a:solidFill>
                <a:latin typeface="+mj-lt"/>
              </a:rPr>
              <a:t>:</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slower ramp up with 0.2 A/s to stabilize coils voltage increase</a:t>
            </a:r>
          </a:p>
          <a:p>
            <a:pPr eaLnBrk="1" hangingPunct="1">
              <a:lnSpc>
                <a:spcPct val="110000"/>
              </a:lnSpc>
              <a:spcBef>
                <a:spcPct val="0"/>
              </a:spcBef>
              <a:buClr>
                <a:srgbClr val="000000"/>
              </a:buClr>
            </a:pPr>
            <a:r>
              <a:rPr lang="en-US" sz="1400" b="1" dirty="0">
                <a:solidFill>
                  <a:srgbClr val="000000"/>
                </a:solidFill>
                <a:latin typeface="+mj-lt"/>
              </a:rPr>
              <a:t>B-C</a:t>
            </a:r>
            <a:r>
              <a:rPr lang="en-US" sz="1400" dirty="0">
                <a:solidFill>
                  <a:srgbClr val="000000"/>
                </a:solidFill>
                <a:latin typeface="+mj-lt"/>
              </a:rPr>
              <a:t>:</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2 kA </a:t>
            </a:r>
            <a:r>
              <a:rPr lang="en-US" sz="1200" dirty="0" err="1">
                <a:solidFill>
                  <a:srgbClr val="000000"/>
                </a:solidFill>
                <a:latin typeface="+mj-lt"/>
              </a:rPr>
              <a:t>3h</a:t>
            </a:r>
            <a:r>
              <a:rPr lang="en-US" sz="1200" dirty="0">
                <a:solidFill>
                  <a:srgbClr val="000000"/>
                </a:solidFill>
                <a:latin typeface="+mj-lt"/>
              </a:rPr>
              <a:t> plateau</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coils voltage decreasing because of current redistribution</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field is increasing </a:t>
            </a:r>
            <a:r>
              <a:rPr lang="en-150" sz="1200" dirty="0">
                <a:solidFill>
                  <a:srgbClr val="000000"/>
                </a:solidFill>
                <a:latin typeface="+mj-lt"/>
              </a:rPr>
              <a:t>–</a:t>
            </a:r>
            <a:r>
              <a:rPr lang="en-US" sz="1200" dirty="0">
                <a:solidFill>
                  <a:srgbClr val="000000"/>
                </a:solidFill>
                <a:latin typeface="+mj-lt"/>
              </a:rPr>
              <a:t> not reaching plateau</a:t>
            </a:r>
          </a:p>
          <a:p>
            <a:pPr eaLnBrk="1" hangingPunct="1">
              <a:lnSpc>
                <a:spcPct val="110000"/>
              </a:lnSpc>
              <a:spcBef>
                <a:spcPct val="0"/>
              </a:spcBef>
              <a:buClr>
                <a:srgbClr val="000000"/>
              </a:buClr>
            </a:pPr>
            <a:r>
              <a:rPr lang="en-US" sz="1400" b="1" dirty="0">
                <a:solidFill>
                  <a:srgbClr val="000000"/>
                </a:solidFill>
                <a:latin typeface="+mj-lt"/>
              </a:rPr>
              <a:t>C-D</a:t>
            </a:r>
            <a:r>
              <a:rPr lang="en-US" sz="1400" dirty="0">
                <a:solidFill>
                  <a:srgbClr val="000000"/>
                </a:solidFill>
                <a:latin typeface="+mj-lt"/>
              </a:rPr>
              <a:t>:</a:t>
            </a:r>
          </a:p>
          <a:p>
            <a:pPr marL="285750" indent="-107950" eaLnBrk="1" hangingPunct="1">
              <a:lnSpc>
                <a:spcPct val="110000"/>
              </a:lnSpc>
              <a:spcBef>
                <a:spcPct val="0"/>
              </a:spcBef>
              <a:buClr>
                <a:srgbClr val="000000"/>
              </a:buClr>
              <a:buFontTx/>
              <a:buChar char="-"/>
            </a:pPr>
            <a:r>
              <a:rPr lang="en-US" sz="1200" dirty="0">
                <a:solidFill>
                  <a:srgbClr val="000000"/>
                </a:solidFill>
                <a:latin typeface="+mj-lt"/>
              </a:rPr>
              <a:t>slow ramp down with 0.5 A/s to avoid quench back</a:t>
            </a:r>
          </a:p>
        </p:txBody>
      </p:sp>
      <p:sp>
        <p:nvSpPr>
          <p:cNvPr id="22" name="TextBox 21">
            <a:extLst>
              <a:ext uri="{FF2B5EF4-FFF2-40B4-BE49-F238E27FC236}">
                <a16:creationId xmlns:a16="http://schemas.microsoft.com/office/drawing/2014/main" id="{95DD25A4-61F2-FFD8-2B30-6B4F46D8E57F}"/>
              </a:ext>
            </a:extLst>
          </p:cNvPr>
          <p:cNvSpPr txBox="1"/>
          <p:nvPr/>
        </p:nvSpPr>
        <p:spPr>
          <a:xfrm>
            <a:off x="1470594" y="656216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M. Duda</a:t>
            </a:r>
          </a:p>
        </p:txBody>
      </p:sp>
      <p:pic>
        <p:nvPicPr>
          <p:cNvPr id="6" name="Picture 5">
            <a:extLst>
              <a:ext uri="{FF2B5EF4-FFF2-40B4-BE49-F238E27FC236}">
                <a16:creationId xmlns:a16="http://schemas.microsoft.com/office/drawing/2014/main" id="{C6F8AF06-3094-9530-D501-70B0B838E3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32942" y="658640"/>
            <a:ext cx="2449112" cy="1621244"/>
          </a:xfrm>
          <a:prstGeom prst="rect">
            <a:avLst/>
          </a:prstGeom>
        </p:spPr>
      </p:pic>
      <p:sp>
        <p:nvSpPr>
          <p:cNvPr id="7" name="Content Placeholder 25">
            <a:extLst>
              <a:ext uri="{FF2B5EF4-FFF2-40B4-BE49-F238E27FC236}">
                <a16:creationId xmlns:a16="http://schemas.microsoft.com/office/drawing/2014/main" id="{24DE1BB7-0AE5-E5E7-A559-8AB9163817D7}"/>
              </a:ext>
            </a:extLst>
          </p:cNvPr>
          <p:cNvSpPr>
            <a:spLocks noGrp="1"/>
          </p:cNvSpPr>
          <p:nvPr>
            <p:ph sz="quarter" idx="13"/>
          </p:nvPr>
        </p:nvSpPr>
        <p:spPr>
          <a:xfrm>
            <a:off x="1042988" y="1341337"/>
            <a:ext cx="7742237" cy="4679951"/>
          </a:xfrm>
        </p:spPr>
        <p:txBody>
          <a:bodyPr/>
          <a:lstStyle/>
          <a:p>
            <a:r>
              <a:rPr lang="en-US" dirty="0"/>
              <a:t>Gained experience with NI coils.</a:t>
            </a:r>
          </a:p>
          <a:p>
            <a:r>
              <a:rPr lang="en-US" dirty="0"/>
              <a:t>Thermal runaway as consequence of bad electro-</a:t>
            </a:r>
            <a:br>
              <a:rPr lang="en-US" dirty="0"/>
            </a:br>
            <a:r>
              <a:rPr lang="en-US" dirty="0"/>
              <a:t>thermal contact (indium contact sheet was re-used).</a:t>
            </a:r>
          </a:p>
          <a:p>
            <a:r>
              <a:rPr lang="en-US" dirty="0"/>
              <a:t>Axial contacting plates needed to be re-soldered.</a:t>
            </a:r>
          </a:p>
          <a:p>
            <a:r>
              <a:rPr lang="en-US" dirty="0"/>
              <a:t>No SC degradation observed.</a:t>
            </a:r>
            <a:endParaRPr lang="en-CH" dirty="0"/>
          </a:p>
        </p:txBody>
      </p:sp>
    </p:spTree>
    <p:extLst>
      <p:ext uri="{BB962C8B-B14F-4D97-AF65-F5344CB8AC3E}">
        <p14:creationId xmlns:p14="http://schemas.microsoft.com/office/powerpoint/2010/main" val="1522916935"/>
      </p:ext>
    </p:extLst>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268760"/>
            <a:ext cx="7886700" cy="3263504"/>
          </a:xfrm>
        </p:spPr>
        <p:txBody>
          <a:bodyPr/>
          <a:lstStyle/>
          <a:p>
            <a:pPr marL="0" indent="0">
              <a:buNone/>
            </a:pPr>
            <a:r>
              <a:rPr lang="en-US" sz="1650" b="1" dirty="0"/>
              <a:t>HTS NI target solenoid</a:t>
            </a:r>
            <a:r>
              <a:rPr lang="en-US" sz="1650" dirty="0"/>
              <a:t>, to demonstrate</a:t>
            </a:r>
          </a:p>
          <a:p>
            <a:pPr marL="0" indent="0">
              <a:buNone/>
            </a:pPr>
            <a:r>
              <a:rPr lang="en-US" sz="1650" dirty="0"/>
              <a:t>high-yield positron source concept</a:t>
            </a:r>
          </a:p>
          <a:p>
            <a:pPr lvl="1"/>
            <a:r>
              <a:rPr lang="en-CH" sz="1650" dirty="0"/>
              <a:t>stable DC operation,</a:t>
            </a:r>
          </a:p>
          <a:p>
            <a:pPr lvl="1"/>
            <a:r>
              <a:rPr lang="en-CH" sz="1650" dirty="0"/>
              <a:t>high thermal conduction due to solder </a:t>
            </a:r>
            <a:br>
              <a:rPr lang="en-CH" sz="1650" dirty="0"/>
            </a:br>
            <a:r>
              <a:rPr lang="en-CH" sz="1650" dirty="0"/>
              <a:t>impregnation to extract heat </a:t>
            </a:r>
            <a:br>
              <a:rPr lang="en-CH" sz="1650" dirty="0"/>
            </a:br>
            <a:r>
              <a:rPr lang="en-CH" sz="1650" dirty="0"/>
              <a:t>deposited in coils,</a:t>
            </a:r>
          </a:p>
          <a:p>
            <a:pPr lvl="1"/>
            <a:r>
              <a:rPr lang="en-CH" sz="1650" dirty="0"/>
              <a:t>radiation robustness due to </a:t>
            </a:r>
            <a:br>
              <a:rPr lang="en-CH" sz="1650" dirty="0"/>
            </a:br>
            <a:r>
              <a:rPr lang="en-CH" sz="1650" dirty="0"/>
              <a:t>absence of insulators.</a:t>
            </a:r>
            <a:endParaRPr lang="en-US" sz="1650" dirty="0"/>
          </a:p>
          <a:p>
            <a:pPr marL="0" indent="0">
              <a:buNone/>
            </a:pPr>
            <a:r>
              <a:rPr lang="en-US" sz="1650" dirty="0"/>
              <a:t>Manufacturing Q3’23-Q2’24</a:t>
            </a:r>
          </a:p>
          <a:p>
            <a:pPr marL="0" indent="0">
              <a:buNone/>
            </a:pPr>
            <a:r>
              <a:rPr lang="en-US" sz="1650" dirty="0"/>
              <a:t>Experiment at PSI’s </a:t>
            </a:r>
            <a:r>
              <a:rPr lang="en-US" sz="1650" dirty="0" err="1"/>
              <a:t>SwissFEL</a:t>
            </a:r>
            <a:r>
              <a:rPr lang="en-US" sz="1650" dirty="0"/>
              <a:t> 2025/26</a:t>
            </a:r>
          </a:p>
          <a:p>
            <a:pPr marL="0" indent="0">
              <a:buNone/>
            </a:pPr>
            <a:endParaRPr lang="en-US" sz="1650" dirty="0"/>
          </a:p>
          <a:p>
            <a:pPr marL="0" indent="0">
              <a:buNone/>
            </a:pPr>
            <a:endParaRPr lang="en-US" sz="1650" dirty="0"/>
          </a:p>
          <a:p>
            <a:pPr marL="0" indent="0">
              <a:buNone/>
            </a:pPr>
            <a:endParaRPr lang="en-US" sz="1650" dirty="0"/>
          </a:p>
          <a:p>
            <a:endParaRPr lang="en-US" sz="1650" dirty="0"/>
          </a:p>
          <a:p>
            <a:endParaRPr lang="de-CH" sz="1650" dirty="0"/>
          </a:p>
        </p:txBody>
      </p:sp>
      <p:graphicFrame>
        <p:nvGraphicFramePr>
          <p:cNvPr id="4" name="Table 3"/>
          <p:cNvGraphicFramePr>
            <a:graphicFrameLocks noGrp="1"/>
          </p:cNvGraphicFramePr>
          <p:nvPr>
            <p:extLst>
              <p:ext uri="{D42A27DB-BD31-4B8C-83A1-F6EECF244321}">
                <p14:modId xmlns:p14="http://schemas.microsoft.com/office/powerpoint/2010/main" val="2216652009"/>
              </p:ext>
            </p:extLst>
          </p:nvPr>
        </p:nvGraphicFramePr>
        <p:xfrm>
          <a:off x="5202401" y="5356436"/>
          <a:ext cx="3055554" cy="1168908"/>
        </p:xfrm>
        <a:graphic>
          <a:graphicData uri="http://schemas.openxmlformats.org/drawingml/2006/table">
            <a:tbl>
              <a:tblPr firstRow="1" firstCol="1" bandRow="1">
                <a:tableStyleId>{69CF1AB2-1976-4502-BF36-3FF5EA218861}</a:tableStyleId>
              </a:tblPr>
              <a:tblGrid>
                <a:gridCol w="1531899">
                  <a:extLst>
                    <a:ext uri="{9D8B030D-6E8A-4147-A177-3AD203B41FA5}">
                      <a16:colId xmlns:a16="http://schemas.microsoft.com/office/drawing/2014/main" val="3411160639"/>
                    </a:ext>
                  </a:extLst>
                </a:gridCol>
                <a:gridCol w="1523655">
                  <a:extLst>
                    <a:ext uri="{9D8B030D-6E8A-4147-A177-3AD203B41FA5}">
                      <a16:colId xmlns:a16="http://schemas.microsoft.com/office/drawing/2014/main" val="50041845"/>
                    </a:ext>
                  </a:extLst>
                </a:gridCol>
              </a:tblGrid>
              <a:tr h="408290">
                <a:tc>
                  <a:txBody>
                    <a:bodyPr/>
                    <a:lstStyle/>
                    <a:p>
                      <a:pPr marL="0" marR="0">
                        <a:lnSpc>
                          <a:spcPct val="115000"/>
                        </a:lnSpc>
                        <a:spcBef>
                          <a:spcPts val="0"/>
                        </a:spcBef>
                        <a:spcAft>
                          <a:spcPts val="0"/>
                        </a:spcAft>
                      </a:pPr>
                      <a:r>
                        <a:rPr lang="en-US" sz="1400" b="0" dirty="0">
                          <a:effectLst/>
                        </a:rPr>
                        <a:t>Coil diameter</a:t>
                      </a:r>
                      <a:endParaRPr lang="de-CH"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0"/>
                        </a:spcAft>
                      </a:pPr>
                      <a:r>
                        <a:rPr lang="en-US" sz="1400" b="0" dirty="0">
                          <a:effectLst/>
                        </a:rPr>
                        <a:t>122 mm inner, </a:t>
                      </a:r>
                      <a:endParaRPr lang="de-CH" sz="1400" b="0" dirty="0">
                        <a:effectLst/>
                      </a:endParaRPr>
                    </a:p>
                    <a:p>
                      <a:pPr marL="0" marR="0">
                        <a:lnSpc>
                          <a:spcPct val="115000"/>
                        </a:lnSpc>
                        <a:spcBef>
                          <a:spcPts val="0"/>
                        </a:spcBef>
                        <a:spcAft>
                          <a:spcPts val="0"/>
                        </a:spcAft>
                      </a:pPr>
                      <a:r>
                        <a:rPr lang="en-US" sz="1400" b="0" dirty="0">
                          <a:effectLst/>
                        </a:rPr>
                        <a:t>219 mm outer</a:t>
                      </a:r>
                      <a:endParaRPr lang="de-CH"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108869783"/>
                  </a:ext>
                </a:extLst>
              </a:tr>
              <a:tr h="197978">
                <a:tc>
                  <a:txBody>
                    <a:bodyPr/>
                    <a:lstStyle/>
                    <a:p>
                      <a:pPr marL="0" marR="0">
                        <a:lnSpc>
                          <a:spcPct val="115000"/>
                        </a:lnSpc>
                        <a:spcBef>
                          <a:spcPts val="0"/>
                        </a:spcBef>
                        <a:spcAft>
                          <a:spcPts val="0"/>
                        </a:spcAft>
                      </a:pPr>
                      <a:r>
                        <a:rPr lang="en-US" sz="1400" b="0" dirty="0">
                          <a:effectLst/>
                        </a:rPr>
                        <a:t>Stored energy</a:t>
                      </a:r>
                      <a:endParaRPr lang="de-CH"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0"/>
                        </a:spcAft>
                      </a:pPr>
                      <a:r>
                        <a:rPr lang="en-US" sz="1400" dirty="0">
                          <a:effectLst/>
                        </a:rPr>
                        <a:t>331 kJ</a:t>
                      </a:r>
                      <a:endParaRPr lang="de-CH"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3178600642"/>
                  </a:ext>
                </a:extLst>
              </a:tr>
              <a:tr h="197978">
                <a:tc>
                  <a:txBody>
                    <a:bodyPr/>
                    <a:lstStyle/>
                    <a:p>
                      <a:pPr marL="0" marR="0">
                        <a:lnSpc>
                          <a:spcPct val="115000"/>
                        </a:lnSpc>
                        <a:spcBef>
                          <a:spcPts val="0"/>
                        </a:spcBef>
                        <a:spcAft>
                          <a:spcPts val="0"/>
                        </a:spcAft>
                      </a:pPr>
                      <a:r>
                        <a:rPr lang="en-US" sz="1400" b="0" dirty="0">
                          <a:effectLst/>
                        </a:rPr>
                        <a:t>Operating current </a:t>
                      </a:r>
                      <a:endParaRPr lang="de-CH"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0"/>
                        </a:spcAft>
                      </a:pPr>
                      <a:r>
                        <a:rPr lang="en-US" sz="1400" dirty="0">
                          <a:effectLst/>
                        </a:rPr>
                        <a:t>1.17 kA</a:t>
                      </a:r>
                      <a:endParaRPr lang="de-CH"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4004765230"/>
                  </a:ext>
                </a:extLst>
              </a:tr>
              <a:tr h="197978">
                <a:tc>
                  <a:txBody>
                    <a:bodyPr/>
                    <a:lstStyle/>
                    <a:p>
                      <a:pPr marL="0" marR="0">
                        <a:lnSpc>
                          <a:spcPct val="115000"/>
                        </a:lnSpc>
                        <a:spcBef>
                          <a:spcPts val="0"/>
                        </a:spcBef>
                        <a:spcAft>
                          <a:spcPts val="0"/>
                        </a:spcAft>
                      </a:pPr>
                      <a:r>
                        <a:rPr lang="en-US" sz="1400" b="0" dirty="0">
                          <a:effectLst/>
                        </a:rPr>
                        <a:t>Charging constant</a:t>
                      </a:r>
                      <a:endParaRPr lang="de-CH"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marL="0" marR="0">
                        <a:lnSpc>
                          <a:spcPct val="115000"/>
                        </a:lnSpc>
                        <a:spcBef>
                          <a:spcPts val="0"/>
                        </a:spcBef>
                        <a:spcAft>
                          <a:spcPts val="0"/>
                        </a:spcAft>
                      </a:pPr>
                      <a:r>
                        <a:rPr lang="en-US" sz="1400" dirty="0">
                          <a:effectLst/>
                        </a:rPr>
                        <a:t>11 hours</a:t>
                      </a:r>
                      <a:endParaRPr lang="de-CH"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928506967"/>
                  </a:ext>
                </a:extLst>
              </a:tr>
            </a:tbl>
          </a:graphicData>
        </a:graphic>
      </p:graphicFrame>
      <p:grpSp>
        <p:nvGrpSpPr>
          <p:cNvPr id="26" name="Group 25">
            <a:extLst>
              <a:ext uri="{FF2B5EF4-FFF2-40B4-BE49-F238E27FC236}">
                <a16:creationId xmlns:a16="http://schemas.microsoft.com/office/drawing/2014/main" id="{8F57BCEC-D330-8A38-5FB7-DE878643FD87}"/>
              </a:ext>
            </a:extLst>
          </p:cNvPr>
          <p:cNvGrpSpPr/>
          <p:nvPr/>
        </p:nvGrpSpPr>
        <p:grpSpPr>
          <a:xfrm>
            <a:off x="4436746" y="632697"/>
            <a:ext cx="5086421" cy="4566909"/>
            <a:chOff x="4094272" y="1093812"/>
            <a:chExt cx="5086421" cy="4566909"/>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94272" y="1093812"/>
              <a:ext cx="4104130" cy="4495428"/>
            </a:xfrm>
            <a:prstGeom prst="rect">
              <a:avLst/>
            </a:prstGeom>
          </p:spPr>
        </p:pic>
        <p:sp>
          <p:nvSpPr>
            <p:cNvPr id="6" name="TextBox 5"/>
            <p:cNvSpPr txBox="1"/>
            <p:nvPr/>
          </p:nvSpPr>
          <p:spPr>
            <a:xfrm>
              <a:off x="7494193" y="5002849"/>
              <a:ext cx="1686500" cy="657872"/>
            </a:xfrm>
            <a:prstGeom prst="rect">
              <a:avLst/>
            </a:prstGeom>
            <a:noFill/>
          </p:spPr>
          <p:txBody>
            <a:bodyPr wrap="square" rtlCol="0">
              <a:spAutoFit/>
            </a:bodyPr>
            <a:lstStyle/>
            <a:p>
              <a:r>
                <a:rPr lang="en-US" sz="1050" dirty="0"/>
                <a:t>15 T in 72 mm warm bore</a:t>
              </a:r>
            </a:p>
            <a:p>
              <a:r>
                <a:rPr lang="en-US" sz="1050" dirty="0"/>
                <a:t>21 T on conductor</a:t>
              </a:r>
            </a:p>
          </p:txBody>
        </p:sp>
        <p:sp>
          <p:nvSpPr>
            <p:cNvPr id="8" name="TextBox 7"/>
            <p:cNvSpPr txBox="1"/>
            <p:nvPr/>
          </p:nvSpPr>
          <p:spPr>
            <a:xfrm>
              <a:off x="7043723" y="1445181"/>
              <a:ext cx="1590449" cy="430887"/>
            </a:xfrm>
            <a:prstGeom prst="rect">
              <a:avLst/>
            </a:prstGeom>
            <a:noFill/>
          </p:spPr>
          <p:txBody>
            <a:bodyPr wrap="square" rtlCol="0">
              <a:spAutoFit/>
            </a:bodyPr>
            <a:lstStyle/>
            <a:p>
              <a:r>
                <a:rPr lang="en-US" sz="1050" dirty="0"/>
                <a:t>15 K conduction-cooling</a:t>
              </a:r>
            </a:p>
          </p:txBody>
        </p:sp>
        <p:sp>
          <p:nvSpPr>
            <p:cNvPr id="9" name="Rectangle 8"/>
            <p:cNvSpPr/>
            <p:nvPr/>
          </p:nvSpPr>
          <p:spPr>
            <a:xfrm>
              <a:off x="7213539" y="4482249"/>
              <a:ext cx="1123904" cy="415498"/>
            </a:xfrm>
            <a:prstGeom prst="rect">
              <a:avLst/>
            </a:prstGeom>
          </p:spPr>
          <p:txBody>
            <a:bodyPr wrap="square">
              <a:spAutoFit/>
            </a:bodyPr>
            <a:lstStyle/>
            <a:p>
              <a:r>
                <a:rPr lang="en-US" sz="1050" dirty="0"/>
                <a:t>Solid-state (Pb) </a:t>
              </a:r>
              <a:br>
                <a:rPr lang="en-US" sz="1050" dirty="0"/>
              </a:br>
              <a:r>
                <a:rPr lang="en-US" sz="1050" dirty="0"/>
                <a:t>thermal buffer</a:t>
              </a:r>
            </a:p>
          </p:txBody>
        </p:sp>
        <p:sp>
          <p:nvSpPr>
            <p:cNvPr id="10" name="TextBox 9"/>
            <p:cNvSpPr txBox="1"/>
            <p:nvPr/>
          </p:nvSpPr>
          <p:spPr>
            <a:xfrm>
              <a:off x="7312103" y="3665563"/>
              <a:ext cx="1796401" cy="430887"/>
            </a:xfrm>
            <a:prstGeom prst="rect">
              <a:avLst/>
            </a:prstGeom>
            <a:noFill/>
          </p:spPr>
          <p:txBody>
            <a:bodyPr wrap="square" rtlCol="0">
              <a:spAutoFit/>
            </a:bodyPr>
            <a:lstStyle/>
            <a:p>
              <a:r>
                <a:rPr lang="en-US" sz="1050" dirty="0"/>
                <a:t>5 coils from 12 mm </a:t>
              </a:r>
              <a:r>
                <a:rPr lang="en-US" sz="1050" dirty="0" err="1"/>
                <a:t>ReBCO</a:t>
              </a:r>
              <a:endParaRPr lang="en-US" sz="1050" dirty="0"/>
            </a:p>
          </p:txBody>
        </p:sp>
        <p:sp>
          <p:nvSpPr>
            <p:cNvPr id="11" name="TextBox 10"/>
            <p:cNvSpPr txBox="1"/>
            <p:nvPr/>
          </p:nvSpPr>
          <p:spPr>
            <a:xfrm rot="273993">
              <a:off x="5755322" y="4220982"/>
              <a:ext cx="450292" cy="215444"/>
            </a:xfrm>
            <a:prstGeom prst="rect">
              <a:avLst/>
            </a:prstGeom>
            <a:solidFill>
              <a:schemeClr val="bg1"/>
            </a:solidFill>
          </p:spPr>
          <p:txBody>
            <a:bodyPr wrap="square" rtlCol="0">
              <a:spAutoFit/>
            </a:bodyPr>
            <a:lstStyle/>
            <a:p>
              <a:r>
                <a:rPr lang="en-US" sz="800" dirty="0"/>
                <a:t>target</a:t>
              </a:r>
              <a:endParaRPr lang="de-CH" sz="800" dirty="0"/>
            </a:p>
          </p:txBody>
        </p:sp>
        <p:cxnSp>
          <p:nvCxnSpPr>
            <p:cNvPr id="13" name="Straight Arrow Connector 12"/>
            <p:cNvCxnSpPr>
              <a:cxnSpLocks/>
            </p:cNvCxnSpPr>
            <p:nvPr/>
          </p:nvCxnSpPr>
          <p:spPr>
            <a:xfrm flipH="1">
              <a:off x="5980468" y="3881006"/>
              <a:ext cx="1306386" cy="168265"/>
            </a:xfrm>
            <a:prstGeom prst="straightConnector1">
              <a:avLst/>
            </a:prstGeom>
            <a:ln w="38100">
              <a:solidFill>
                <a:srgbClr val="FFFF00"/>
              </a:solidFill>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a:cxnSpLocks/>
            </p:cNvCxnSpPr>
            <p:nvPr/>
          </p:nvCxnSpPr>
          <p:spPr>
            <a:xfrm flipH="1" flipV="1">
              <a:off x="6658864" y="4502736"/>
              <a:ext cx="554675" cy="160063"/>
            </a:xfrm>
            <a:prstGeom prst="straightConnector1">
              <a:avLst/>
            </a:prstGeom>
            <a:ln w="38100">
              <a:solidFill>
                <a:srgbClr val="FFFF00"/>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a:cxnSpLocks/>
            </p:cNvCxnSpPr>
            <p:nvPr/>
          </p:nvCxnSpPr>
          <p:spPr>
            <a:xfrm flipH="1">
              <a:off x="6387704" y="1627180"/>
              <a:ext cx="629335" cy="66891"/>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a:cxnSpLocks/>
            </p:cNvCxnSpPr>
            <p:nvPr/>
          </p:nvCxnSpPr>
          <p:spPr>
            <a:xfrm flipH="1" flipV="1">
              <a:off x="6148504" y="4400441"/>
              <a:ext cx="1375686" cy="585598"/>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sp>
        <p:nvSpPr>
          <p:cNvPr id="7" name="Title 2">
            <a:extLst>
              <a:ext uri="{FF2B5EF4-FFF2-40B4-BE49-F238E27FC236}">
                <a16:creationId xmlns:a16="http://schemas.microsoft.com/office/drawing/2014/main" id="{53E42FDF-033E-37BE-8026-1A9FD9B4590D}"/>
              </a:ext>
            </a:extLst>
          </p:cNvPr>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CH" dirty="0"/>
              <a:t>FCCee Injector Study:P</a:t>
            </a:r>
            <a:r>
              <a:rPr lang="en-CH" baseline="30000" dirty="0"/>
              <a:t>3</a:t>
            </a:r>
            <a:r>
              <a:rPr lang="en-CH" dirty="0"/>
              <a:t> (</a:t>
            </a:r>
            <a:r>
              <a:rPr lang="en-CH" dirty="0">
                <a:solidFill>
                  <a:srgbClr val="C00000"/>
                </a:solidFill>
              </a:rPr>
              <a:t>P</a:t>
            </a:r>
            <a:r>
              <a:rPr lang="en-CH" dirty="0"/>
              <a:t>SI </a:t>
            </a:r>
            <a:br>
              <a:rPr lang="en-CH" dirty="0"/>
            </a:br>
            <a:r>
              <a:rPr lang="en-CH" dirty="0">
                <a:solidFill>
                  <a:srgbClr val="C00000"/>
                </a:solidFill>
              </a:rPr>
              <a:t>P</a:t>
            </a:r>
            <a:r>
              <a:rPr lang="en-CH" dirty="0"/>
              <a:t>ositron </a:t>
            </a:r>
            <a:r>
              <a:rPr lang="en-CH" dirty="0">
                <a:solidFill>
                  <a:srgbClr val="C00000"/>
                </a:solidFill>
              </a:rPr>
              <a:t>P</a:t>
            </a:r>
            <a:r>
              <a:rPr lang="en-CH" dirty="0"/>
              <a:t>roduction)</a:t>
            </a:r>
          </a:p>
        </p:txBody>
      </p:sp>
      <p:pic>
        <p:nvPicPr>
          <p:cNvPr id="14" name="Picture 13" descr="Diagram&#10;&#10;Description automatically generated">
            <a:extLst>
              <a:ext uri="{FF2B5EF4-FFF2-40B4-BE49-F238E27FC236}">
                <a16:creationId xmlns:a16="http://schemas.microsoft.com/office/drawing/2014/main" id="{C1B906EA-1C75-96AE-D2EF-116CC388BF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6674" y="4201684"/>
            <a:ext cx="4859352" cy="2552425"/>
          </a:xfrm>
          <a:prstGeom prst="rect">
            <a:avLst/>
          </a:prstGeom>
        </p:spPr>
      </p:pic>
      <p:sp>
        <p:nvSpPr>
          <p:cNvPr id="27" name="TextBox 26">
            <a:extLst>
              <a:ext uri="{FF2B5EF4-FFF2-40B4-BE49-F238E27FC236}">
                <a16:creationId xmlns:a16="http://schemas.microsoft.com/office/drawing/2014/main" id="{2B82F4BA-617A-EE6C-A7C8-187FC8C1A568}"/>
              </a:ext>
            </a:extLst>
          </p:cNvPr>
          <p:cNvSpPr txBox="1"/>
          <p:nvPr/>
        </p:nvSpPr>
        <p:spPr>
          <a:xfrm>
            <a:off x="5208486" y="6600231"/>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J. Kosse, T. Michlmayr, H. Rodrigues</a:t>
            </a:r>
          </a:p>
        </p:txBody>
      </p:sp>
    </p:spTree>
    <p:extLst>
      <p:ext uri="{BB962C8B-B14F-4D97-AF65-F5344CB8AC3E}">
        <p14:creationId xmlns:p14="http://schemas.microsoft.com/office/powerpoint/2010/main" val="288822626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Solder Impregnation Technology</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66</a:t>
            </a:fld>
            <a:endParaRPr lang="de-DE" dirty="0"/>
          </a:p>
        </p:txBody>
      </p:sp>
      <p:cxnSp>
        <p:nvCxnSpPr>
          <p:cNvPr id="6" name="Straight Arrow Connector 5"/>
          <p:cNvCxnSpPr/>
          <p:nvPr/>
        </p:nvCxnSpPr>
        <p:spPr bwMode="auto">
          <a:xfrm>
            <a:off x="1586082" y="2499184"/>
            <a:ext cx="669674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2" name="Flowchart: Connector 11"/>
          <p:cNvSpPr/>
          <p:nvPr/>
        </p:nvSpPr>
        <p:spPr bwMode="auto">
          <a:xfrm>
            <a:off x="1514075" y="2420888"/>
            <a:ext cx="144016" cy="156592"/>
          </a:xfrm>
          <a:prstGeom prst="flowChartConnector">
            <a:avLst/>
          </a:prstGeom>
          <a:solidFill>
            <a:srgbClr val="FF0000"/>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914378">
              <a:spcBef>
                <a:spcPct val="0"/>
              </a:spcBef>
            </a:pPr>
            <a:endParaRPr lang="de-CH" sz="2400">
              <a:solidFill>
                <a:srgbClr val="FF0000"/>
              </a:solidFill>
              <a:latin typeface="Times" charset="0"/>
            </a:endParaRPr>
          </a:p>
        </p:txBody>
      </p:sp>
      <p:sp>
        <p:nvSpPr>
          <p:cNvPr id="13" name="TextBox 12"/>
          <p:cNvSpPr txBox="1"/>
          <p:nvPr/>
        </p:nvSpPr>
        <p:spPr>
          <a:xfrm>
            <a:off x="790642" y="1149770"/>
            <a:ext cx="1048160" cy="919865"/>
          </a:xfrm>
          <a:prstGeom prst="rect">
            <a:avLst/>
          </a:prstGeom>
          <a:noFill/>
        </p:spPr>
        <p:txBody>
          <a:bodyPr wrap="none" lIns="0" tIns="0" rIns="0" bIns="0" rtlCol="0">
            <a:noAutofit/>
          </a:bodyPr>
          <a:lstStyle/>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000000"/>
                </a:solidFill>
                <a:latin typeface="Calibri"/>
              </a:rPr>
              <a:t>Fluxed Winding  </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000000"/>
                </a:solidFill>
                <a:latin typeface="Calibri"/>
              </a:rPr>
              <a:t>Soldering from </a:t>
            </a:r>
            <a:r>
              <a:rPr lang="de-CH" sz="1400" dirty="0">
                <a:solidFill>
                  <a:srgbClr val="000000"/>
                </a:solidFill>
                <a:latin typeface="Calibri"/>
              </a:rPr>
              <a:t>top</a:t>
            </a:r>
          </a:p>
        </p:txBody>
      </p:sp>
      <p:sp>
        <p:nvSpPr>
          <p:cNvPr id="2" name="TextBox 1"/>
          <p:cNvSpPr txBox="1"/>
          <p:nvPr/>
        </p:nvSpPr>
        <p:spPr>
          <a:xfrm>
            <a:off x="668289" y="2711584"/>
            <a:ext cx="1170513" cy="923330"/>
          </a:xfrm>
          <a:prstGeom prst="rect">
            <a:avLst/>
          </a:prstGeom>
          <a:noFill/>
        </p:spPr>
        <p:txBody>
          <a:bodyPr wrap="none" rtlCol="0">
            <a:spAutoFit/>
          </a:bodyPr>
          <a:lstStyle/>
          <a:p>
            <a:pPr>
              <a:spcBef>
                <a:spcPts val="0"/>
              </a:spcBef>
            </a:pPr>
            <a:r>
              <a:rPr lang="en-US" sz="1200" dirty="0"/>
              <a:t>Rosin Flux</a:t>
            </a:r>
          </a:p>
          <a:p>
            <a:pPr>
              <a:spcBef>
                <a:spcPts val="0"/>
              </a:spcBef>
            </a:pPr>
            <a:r>
              <a:rPr lang="en-US" sz="1200" dirty="0"/>
              <a:t>200 Celsius</a:t>
            </a:r>
          </a:p>
          <a:p>
            <a:pPr>
              <a:spcBef>
                <a:spcPts val="0"/>
              </a:spcBef>
            </a:pPr>
            <a:r>
              <a:rPr lang="en-US" sz="1200" dirty="0"/>
              <a:t>+ 30 min cycle</a:t>
            </a:r>
          </a:p>
          <a:p>
            <a:endParaRPr lang="en-US" sz="1200" dirty="0"/>
          </a:p>
        </p:txBody>
      </p:sp>
      <p:sp>
        <p:nvSpPr>
          <p:cNvPr id="5" name="TextBox 4"/>
          <p:cNvSpPr txBox="1"/>
          <p:nvPr/>
        </p:nvSpPr>
        <p:spPr>
          <a:xfrm>
            <a:off x="668288" y="3356993"/>
            <a:ext cx="1446230" cy="646331"/>
          </a:xfrm>
          <a:prstGeom prst="rect">
            <a:avLst/>
          </a:prstGeom>
          <a:noFill/>
        </p:spPr>
        <p:txBody>
          <a:bodyPr wrap="none" rtlCol="0">
            <a:spAutoFit/>
          </a:bodyPr>
          <a:lstStyle/>
          <a:p>
            <a:r>
              <a:rPr lang="en-US" sz="1200" u="sng" dirty="0"/>
              <a:t>Problems:</a:t>
            </a:r>
          </a:p>
          <a:p>
            <a:pPr>
              <a:spcBef>
                <a:spcPts val="0"/>
              </a:spcBef>
            </a:pPr>
            <a:r>
              <a:rPr lang="en-US" sz="1200" dirty="0">
                <a:solidFill>
                  <a:srgbClr val="FF0000"/>
                </a:solidFill>
              </a:rPr>
              <a:t>Dry patches inside</a:t>
            </a:r>
          </a:p>
          <a:p>
            <a:pPr>
              <a:spcBef>
                <a:spcPts val="0"/>
              </a:spcBef>
            </a:pPr>
            <a:r>
              <a:rPr lang="en-US" sz="1200" dirty="0">
                <a:solidFill>
                  <a:srgbClr val="FF0000"/>
                </a:solidFill>
              </a:rPr>
              <a:t>Time</a:t>
            </a:r>
          </a:p>
        </p:txBody>
      </p:sp>
      <p:pic>
        <p:nvPicPr>
          <p:cNvPr id="14" name="Picture 1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0642" y="4079951"/>
            <a:ext cx="1828000" cy="1079216"/>
          </a:xfrm>
          <a:prstGeom prst="rect">
            <a:avLst/>
          </a:prstGeom>
        </p:spPr>
      </p:pic>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a:off x="778458" y="5286107"/>
            <a:ext cx="1269970" cy="1245602"/>
          </a:xfrm>
          <a:prstGeom prst="rect">
            <a:avLst/>
          </a:prstGeom>
        </p:spPr>
      </p:pic>
      <p:sp>
        <p:nvSpPr>
          <p:cNvPr id="9" name="Flowchart: Connector 8"/>
          <p:cNvSpPr/>
          <p:nvPr/>
        </p:nvSpPr>
        <p:spPr bwMode="auto">
          <a:xfrm>
            <a:off x="3480826" y="2420888"/>
            <a:ext cx="144016" cy="156592"/>
          </a:xfrm>
          <a:prstGeom prst="flowChartConnector">
            <a:avLst/>
          </a:prstGeom>
          <a:solidFill>
            <a:srgbClr val="FF0000"/>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914378">
              <a:spcBef>
                <a:spcPct val="0"/>
              </a:spcBef>
            </a:pPr>
            <a:endParaRPr lang="de-CH" sz="2400">
              <a:latin typeface="Times" charset="0"/>
            </a:endParaRPr>
          </a:p>
        </p:txBody>
      </p:sp>
      <p:sp>
        <p:nvSpPr>
          <p:cNvPr id="19" name="TextBox 18"/>
          <p:cNvSpPr txBox="1"/>
          <p:nvPr/>
        </p:nvSpPr>
        <p:spPr>
          <a:xfrm>
            <a:off x="2869372" y="1149770"/>
            <a:ext cx="1232381" cy="618491"/>
          </a:xfrm>
          <a:prstGeom prst="rect">
            <a:avLst/>
          </a:prstGeom>
          <a:noFill/>
        </p:spPr>
        <p:txBody>
          <a:bodyPr wrap="none" lIns="0" tIns="0" rIns="0" bIns="0" rtlCol="0">
            <a:noAutofit/>
          </a:bodyPr>
          <a:lstStyle/>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000000"/>
                </a:solidFill>
                <a:latin typeface="Calibri"/>
              </a:rPr>
              <a:t>Fluxed-</a:t>
            </a:r>
            <a:r>
              <a:rPr lang="en-US" sz="1400" dirty="0">
                <a:solidFill>
                  <a:srgbClr val="92D051"/>
                </a:solidFill>
                <a:latin typeface="Calibri"/>
              </a:rPr>
              <a:t>Hot</a:t>
            </a:r>
            <a:r>
              <a:rPr lang="en-US" sz="1400" dirty="0">
                <a:solidFill>
                  <a:srgbClr val="000000"/>
                </a:solidFill>
                <a:latin typeface="Calibri"/>
              </a:rPr>
              <a:t>-winding</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92D051"/>
                </a:solidFill>
                <a:latin typeface="Calibri"/>
              </a:rPr>
              <a:t>Pre-tinned tape</a:t>
            </a:r>
            <a:r>
              <a:rPr lang="en-US" sz="1400" dirty="0">
                <a:solidFill>
                  <a:srgbClr val="000000"/>
                </a:solidFill>
                <a:latin typeface="Calibri"/>
              </a:rPr>
              <a:t> </a:t>
            </a:r>
          </a:p>
        </p:txBody>
      </p:sp>
      <p:sp>
        <p:nvSpPr>
          <p:cNvPr id="17" name="TextBox 16"/>
          <p:cNvSpPr txBox="1"/>
          <p:nvPr/>
        </p:nvSpPr>
        <p:spPr>
          <a:xfrm>
            <a:off x="2791085" y="2708920"/>
            <a:ext cx="1170513" cy="923330"/>
          </a:xfrm>
          <a:prstGeom prst="rect">
            <a:avLst/>
          </a:prstGeom>
          <a:noFill/>
        </p:spPr>
        <p:txBody>
          <a:bodyPr wrap="none" rtlCol="0">
            <a:spAutoFit/>
          </a:bodyPr>
          <a:lstStyle/>
          <a:p>
            <a:pPr>
              <a:spcBef>
                <a:spcPts val="0"/>
              </a:spcBef>
            </a:pPr>
            <a:r>
              <a:rPr lang="en-US" sz="1200" dirty="0"/>
              <a:t>Rosin Flux</a:t>
            </a:r>
          </a:p>
          <a:p>
            <a:pPr>
              <a:spcBef>
                <a:spcPts val="0"/>
              </a:spcBef>
            </a:pPr>
            <a:r>
              <a:rPr lang="en-US" sz="1200" dirty="0"/>
              <a:t>200 Celsius</a:t>
            </a:r>
          </a:p>
          <a:p>
            <a:pPr>
              <a:spcBef>
                <a:spcPts val="0"/>
              </a:spcBef>
            </a:pPr>
            <a:r>
              <a:rPr lang="en-US" sz="1200" dirty="0"/>
              <a:t>~ 25 min cycle</a:t>
            </a:r>
          </a:p>
          <a:p>
            <a:endParaRPr lang="en-US" sz="1200" dirty="0"/>
          </a:p>
        </p:txBody>
      </p:sp>
      <p:sp>
        <p:nvSpPr>
          <p:cNvPr id="18" name="TextBox 17"/>
          <p:cNvSpPr txBox="1"/>
          <p:nvPr/>
        </p:nvSpPr>
        <p:spPr>
          <a:xfrm>
            <a:off x="2791086" y="3356993"/>
            <a:ext cx="1430200" cy="646331"/>
          </a:xfrm>
          <a:prstGeom prst="rect">
            <a:avLst/>
          </a:prstGeom>
          <a:noFill/>
        </p:spPr>
        <p:txBody>
          <a:bodyPr wrap="none" rtlCol="0">
            <a:spAutoFit/>
          </a:bodyPr>
          <a:lstStyle/>
          <a:p>
            <a:r>
              <a:rPr lang="en-US" sz="1200" u="sng" dirty="0"/>
              <a:t>Problems:</a:t>
            </a:r>
          </a:p>
          <a:p>
            <a:pPr>
              <a:spcBef>
                <a:spcPts val="0"/>
              </a:spcBef>
            </a:pPr>
            <a:r>
              <a:rPr lang="en-US" sz="1200" dirty="0">
                <a:solidFill>
                  <a:srgbClr val="FF0000"/>
                </a:solidFill>
              </a:rPr>
              <a:t>Small empty voids</a:t>
            </a:r>
          </a:p>
          <a:p>
            <a:pPr>
              <a:spcBef>
                <a:spcPts val="0"/>
              </a:spcBef>
            </a:pPr>
            <a:r>
              <a:rPr lang="de-CH" sz="1200" dirty="0">
                <a:solidFill>
                  <a:srgbClr val="FF0000"/>
                </a:solidFill>
              </a:rPr>
              <a:t>Time</a:t>
            </a:r>
            <a:endParaRPr lang="en-US" sz="1200" dirty="0">
              <a:solidFill>
                <a:srgbClr val="FF0000"/>
              </a:solidFill>
            </a:endParaRPr>
          </a:p>
        </p:txBody>
      </p:sp>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69372" y="4079952"/>
            <a:ext cx="1583406" cy="1079216"/>
          </a:xfrm>
          <a:prstGeom prst="rect">
            <a:avLst/>
          </a:prstGeom>
        </p:spPr>
      </p:pic>
      <p:pic>
        <p:nvPicPr>
          <p:cNvPr id="8" name="Picture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932190" y="5351905"/>
            <a:ext cx="1468149" cy="1205059"/>
          </a:xfrm>
          <a:prstGeom prst="rect">
            <a:avLst/>
          </a:prstGeom>
        </p:spPr>
      </p:pic>
      <p:sp>
        <p:nvSpPr>
          <p:cNvPr id="11" name="Flowchart: Connector 10"/>
          <p:cNvSpPr/>
          <p:nvPr/>
        </p:nvSpPr>
        <p:spPr bwMode="auto">
          <a:xfrm>
            <a:off x="5158918" y="2420888"/>
            <a:ext cx="144016" cy="156592"/>
          </a:xfrm>
          <a:prstGeom prst="flowChartConnector">
            <a:avLst/>
          </a:prstGeom>
          <a:solidFill>
            <a:srgbClr val="FF0000"/>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914378">
              <a:spcBef>
                <a:spcPct val="0"/>
              </a:spcBef>
            </a:pPr>
            <a:endParaRPr lang="de-CH" sz="2400">
              <a:latin typeface="Times" charset="0"/>
            </a:endParaRPr>
          </a:p>
        </p:txBody>
      </p:sp>
      <p:sp>
        <p:nvSpPr>
          <p:cNvPr id="20" name="TextBox 19"/>
          <p:cNvSpPr txBox="1"/>
          <p:nvPr/>
        </p:nvSpPr>
        <p:spPr>
          <a:xfrm>
            <a:off x="4743038" y="1141006"/>
            <a:ext cx="930013" cy="618491"/>
          </a:xfrm>
          <a:prstGeom prst="rect">
            <a:avLst/>
          </a:prstGeom>
          <a:noFill/>
        </p:spPr>
        <p:txBody>
          <a:bodyPr wrap="none" lIns="0" tIns="0" rIns="0" bIns="0" rtlCol="0">
            <a:noAutofit/>
          </a:bodyPr>
          <a:lstStyle/>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000000"/>
                </a:solidFill>
                <a:latin typeface="Calibri"/>
              </a:rPr>
              <a:t>Fluxed winding    </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latin typeface="Calibri"/>
              </a:rPr>
              <a:t>Pre-tinned tape </a:t>
            </a:r>
            <a:br>
              <a:rPr lang="en-US" sz="1400" dirty="0">
                <a:solidFill>
                  <a:srgbClr val="000000"/>
                </a:solidFill>
                <a:latin typeface="Calibri"/>
              </a:rPr>
            </a:br>
            <a:r>
              <a:rPr lang="en-US" sz="1400" dirty="0">
                <a:solidFill>
                  <a:srgbClr val="92D051"/>
                </a:solidFill>
                <a:latin typeface="Calibri"/>
              </a:rPr>
              <a:t>Bath soldering in </a:t>
            </a:r>
            <a:br>
              <a:rPr lang="en-US" sz="1400" dirty="0">
                <a:solidFill>
                  <a:srgbClr val="92D051"/>
                </a:solidFill>
                <a:latin typeface="Calibri"/>
              </a:rPr>
            </a:br>
            <a:r>
              <a:rPr lang="en-US" sz="1400" dirty="0">
                <a:solidFill>
                  <a:srgbClr val="92D051"/>
                </a:solidFill>
                <a:latin typeface="Calibri"/>
              </a:rPr>
              <a:t>vacuum</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92D051"/>
                </a:solidFill>
                <a:latin typeface="Calibri"/>
              </a:rPr>
              <a:t>Removable mandrel</a:t>
            </a:r>
          </a:p>
        </p:txBody>
      </p:sp>
      <p:sp>
        <p:nvSpPr>
          <p:cNvPr id="21" name="TextBox 20"/>
          <p:cNvSpPr txBox="1"/>
          <p:nvPr/>
        </p:nvSpPr>
        <p:spPr>
          <a:xfrm>
            <a:off x="4625226" y="2718796"/>
            <a:ext cx="1826141" cy="646331"/>
          </a:xfrm>
          <a:prstGeom prst="rect">
            <a:avLst/>
          </a:prstGeom>
          <a:noFill/>
        </p:spPr>
        <p:txBody>
          <a:bodyPr wrap="none" rtlCol="0">
            <a:spAutoFit/>
          </a:bodyPr>
          <a:lstStyle/>
          <a:p>
            <a:pPr>
              <a:spcBef>
                <a:spcPts val="0"/>
              </a:spcBef>
            </a:pPr>
            <a:r>
              <a:rPr lang="en-US" sz="1200" dirty="0">
                <a:solidFill>
                  <a:srgbClr val="92D050"/>
                </a:solidFill>
              </a:rPr>
              <a:t>GSP-2533 Flux</a:t>
            </a:r>
          </a:p>
          <a:p>
            <a:pPr>
              <a:spcBef>
                <a:spcPts val="0"/>
              </a:spcBef>
            </a:pPr>
            <a:r>
              <a:rPr lang="en-US" sz="1200" dirty="0"/>
              <a:t>210 Celsius</a:t>
            </a:r>
          </a:p>
          <a:p>
            <a:pPr>
              <a:spcBef>
                <a:spcPts val="0"/>
              </a:spcBef>
            </a:pPr>
            <a:r>
              <a:rPr lang="en-US" sz="1200" dirty="0"/>
              <a:t>~ 3 min cycle / ~ 5 mbar</a:t>
            </a:r>
          </a:p>
        </p:txBody>
      </p:sp>
      <p:sp>
        <p:nvSpPr>
          <p:cNvPr id="22" name="TextBox 21"/>
          <p:cNvSpPr txBox="1"/>
          <p:nvPr/>
        </p:nvSpPr>
        <p:spPr>
          <a:xfrm>
            <a:off x="4625221" y="3356993"/>
            <a:ext cx="1786066" cy="461665"/>
          </a:xfrm>
          <a:prstGeom prst="rect">
            <a:avLst/>
          </a:prstGeom>
          <a:noFill/>
        </p:spPr>
        <p:txBody>
          <a:bodyPr wrap="none" rtlCol="0">
            <a:spAutoFit/>
          </a:bodyPr>
          <a:lstStyle/>
          <a:p>
            <a:r>
              <a:rPr lang="en-US" sz="1200" u="sng" dirty="0"/>
              <a:t>Problems:</a:t>
            </a:r>
            <a:br>
              <a:rPr lang="en-US" sz="1200" u="sng" dirty="0"/>
            </a:br>
            <a:r>
              <a:rPr lang="en-US" sz="1200" dirty="0">
                <a:solidFill>
                  <a:srgbClr val="FF0000"/>
                </a:solidFill>
              </a:rPr>
              <a:t>Unequally spaced turns</a:t>
            </a:r>
          </a:p>
        </p:txBody>
      </p:sp>
      <p:pic>
        <p:nvPicPr>
          <p:cNvPr id="10" name="Picture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840282" y="4077072"/>
            <a:ext cx="1437659" cy="1078245"/>
          </a:xfrm>
          <a:prstGeom prst="rect">
            <a:avLst/>
          </a:prstGeom>
        </p:spPr>
      </p:pic>
      <p:pic>
        <p:nvPicPr>
          <p:cNvPr id="27" name="Picture 2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750097" y="5347041"/>
            <a:ext cx="1618030" cy="1214789"/>
          </a:xfrm>
          <a:prstGeom prst="rect">
            <a:avLst/>
          </a:prstGeom>
        </p:spPr>
      </p:pic>
      <p:sp>
        <p:nvSpPr>
          <p:cNvPr id="16" name="TextBox 15">
            <a:extLst>
              <a:ext uri="{FF2B5EF4-FFF2-40B4-BE49-F238E27FC236}">
                <a16:creationId xmlns:a16="http://schemas.microsoft.com/office/drawing/2014/main" id="{9BB616F4-3F5F-1850-A8D4-73FF43C4AECB}"/>
              </a:ext>
            </a:extLst>
          </p:cNvPr>
          <p:cNvSpPr txBox="1"/>
          <p:nvPr/>
        </p:nvSpPr>
        <p:spPr>
          <a:xfrm>
            <a:off x="5363541" y="6570065"/>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H. Rodrigues (PSI)</a:t>
            </a:r>
          </a:p>
        </p:txBody>
      </p:sp>
      <p:sp>
        <p:nvSpPr>
          <p:cNvPr id="23" name="Flowchart: Connector 22"/>
          <p:cNvSpPr/>
          <p:nvPr/>
        </p:nvSpPr>
        <p:spPr bwMode="auto">
          <a:xfrm>
            <a:off x="6914673" y="2420888"/>
            <a:ext cx="144016" cy="156592"/>
          </a:xfrm>
          <a:prstGeom prst="flowChartConnector">
            <a:avLst/>
          </a:prstGeom>
          <a:solidFill>
            <a:srgbClr val="FF0000"/>
          </a:solidFill>
          <a:ln w="952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defTabSz="914378">
              <a:spcBef>
                <a:spcPct val="0"/>
              </a:spcBef>
            </a:pPr>
            <a:endParaRPr lang="de-CH" sz="2400">
              <a:latin typeface="Times" charset="0"/>
            </a:endParaRPr>
          </a:p>
        </p:txBody>
      </p:sp>
      <p:sp>
        <p:nvSpPr>
          <p:cNvPr id="24" name="TextBox 23"/>
          <p:cNvSpPr txBox="1"/>
          <p:nvPr/>
        </p:nvSpPr>
        <p:spPr>
          <a:xfrm>
            <a:off x="6717886" y="1124744"/>
            <a:ext cx="2580426" cy="618491"/>
          </a:xfrm>
          <a:prstGeom prst="rect">
            <a:avLst/>
          </a:prstGeom>
          <a:noFill/>
        </p:spPr>
        <p:txBody>
          <a:bodyPr wrap="none" lIns="0" tIns="0" rIns="0" bIns="0" rtlCol="0">
            <a:noAutofit/>
          </a:bodyPr>
          <a:lstStyle/>
          <a:p>
            <a:pPr marL="257175" indent="-246063" eaLnBrk="1" hangingPunct="1">
              <a:lnSpc>
                <a:spcPct val="110000"/>
              </a:lnSpc>
              <a:spcBef>
                <a:spcPct val="0"/>
              </a:spcBef>
              <a:buClr>
                <a:srgbClr val="000000"/>
              </a:buClr>
              <a:buFont typeface="Arial" panose="020B0604020202020204" pitchFamily="34" charset="0"/>
              <a:buChar char="•"/>
            </a:pPr>
            <a:r>
              <a:rPr lang="en-US" sz="1400" dirty="0">
                <a:solidFill>
                  <a:srgbClr val="000000"/>
                </a:solidFill>
                <a:latin typeface="Calibri"/>
              </a:rPr>
              <a:t>Fluxed winding                                 </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latin typeface="Calibri"/>
              </a:rPr>
              <a:t>Pre-tinned tape </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latin typeface="Calibri"/>
              </a:rPr>
              <a:t>Bath soldering in vacuum           </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latin typeface="Calibri"/>
              </a:rPr>
              <a:t>Removable mandrel</a:t>
            </a:r>
          </a:p>
          <a:p>
            <a:pPr marL="257175" indent="-257175" eaLnBrk="1" hangingPunct="1">
              <a:lnSpc>
                <a:spcPct val="110000"/>
              </a:lnSpc>
              <a:spcBef>
                <a:spcPct val="0"/>
              </a:spcBef>
              <a:buClr>
                <a:srgbClr val="000000"/>
              </a:buClr>
              <a:buFont typeface="Arial" panose="020B0604020202020204" pitchFamily="34" charset="0"/>
              <a:buChar char="•"/>
            </a:pPr>
            <a:r>
              <a:rPr lang="en-US" sz="1400" dirty="0">
                <a:solidFill>
                  <a:srgbClr val="92D051"/>
                </a:solidFill>
                <a:latin typeface="Calibri"/>
              </a:rPr>
              <a:t>Tightening during soldering </a:t>
            </a:r>
          </a:p>
          <a:p>
            <a:pPr eaLnBrk="1" hangingPunct="1">
              <a:lnSpc>
                <a:spcPct val="110000"/>
              </a:lnSpc>
              <a:spcBef>
                <a:spcPct val="0"/>
              </a:spcBef>
              <a:buClr>
                <a:srgbClr val="000000"/>
              </a:buClr>
            </a:pPr>
            <a:r>
              <a:rPr lang="en-US" sz="1400" dirty="0">
                <a:solidFill>
                  <a:srgbClr val="92D051"/>
                </a:solidFill>
                <a:latin typeface="Calibri"/>
              </a:rPr>
              <a:t>      </a:t>
            </a:r>
          </a:p>
        </p:txBody>
      </p:sp>
      <p:sp>
        <p:nvSpPr>
          <p:cNvPr id="25" name="TextBox 24"/>
          <p:cNvSpPr txBox="1"/>
          <p:nvPr/>
        </p:nvSpPr>
        <p:spPr>
          <a:xfrm>
            <a:off x="6645181" y="2724330"/>
            <a:ext cx="1826141" cy="646331"/>
          </a:xfrm>
          <a:prstGeom prst="rect">
            <a:avLst/>
          </a:prstGeom>
          <a:noFill/>
        </p:spPr>
        <p:txBody>
          <a:bodyPr wrap="none" rtlCol="0">
            <a:spAutoFit/>
          </a:bodyPr>
          <a:lstStyle/>
          <a:p>
            <a:pPr>
              <a:spcBef>
                <a:spcPts val="0"/>
              </a:spcBef>
            </a:pPr>
            <a:r>
              <a:rPr lang="en-US" sz="1200" dirty="0"/>
              <a:t>GSP-2533 Flux</a:t>
            </a:r>
          </a:p>
          <a:p>
            <a:pPr>
              <a:spcBef>
                <a:spcPts val="0"/>
              </a:spcBef>
            </a:pPr>
            <a:r>
              <a:rPr lang="en-US" sz="1200" dirty="0"/>
              <a:t>220 Celsius</a:t>
            </a:r>
          </a:p>
          <a:p>
            <a:pPr>
              <a:spcBef>
                <a:spcPts val="0"/>
              </a:spcBef>
            </a:pPr>
            <a:r>
              <a:rPr lang="en-US" sz="1200" dirty="0"/>
              <a:t>~ 3 min cycle / ~ 5 mbar</a:t>
            </a:r>
          </a:p>
        </p:txBody>
      </p:sp>
      <p:pic>
        <p:nvPicPr>
          <p:cNvPr id="28" name="Picture 2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867434" y="4086991"/>
            <a:ext cx="1437659" cy="1078244"/>
          </a:xfrm>
          <a:prstGeom prst="rect">
            <a:avLst/>
          </a:prstGeom>
        </p:spPr>
      </p:pic>
      <p:pic>
        <p:nvPicPr>
          <p:cNvPr id="29" name="Picture 28"/>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6717885" y="5351139"/>
            <a:ext cx="1590339" cy="1192754"/>
          </a:xfrm>
          <a:prstGeom prst="rect">
            <a:avLst/>
          </a:prstGeom>
        </p:spPr>
      </p:pic>
      <p:sp>
        <p:nvSpPr>
          <p:cNvPr id="26" name="TextBox 25">
            <a:extLst>
              <a:ext uri="{FF2B5EF4-FFF2-40B4-BE49-F238E27FC236}">
                <a16:creationId xmlns:a16="http://schemas.microsoft.com/office/drawing/2014/main" id="{CB716722-7425-EA1A-A2EF-5DD4A8D0E138}"/>
              </a:ext>
            </a:extLst>
          </p:cNvPr>
          <p:cNvSpPr txBox="1"/>
          <p:nvPr/>
        </p:nvSpPr>
        <p:spPr>
          <a:xfrm>
            <a:off x="6623811" y="3352868"/>
            <a:ext cx="875561" cy="461665"/>
          </a:xfrm>
          <a:prstGeom prst="rect">
            <a:avLst/>
          </a:prstGeom>
          <a:noFill/>
        </p:spPr>
        <p:txBody>
          <a:bodyPr wrap="none" rtlCol="0">
            <a:spAutoFit/>
          </a:bodyPr>
          <a:lstStyle/>
          <a:p>
            <a:r>
              <a:rPr lang="en-US" sz="1200" u="sng" dirty="0"/>
              <a:t>Problems:</a:t>
            </a:r>
            <a:br>
              <a:rPr lang="en-US" sz="1200" u="sng" dirty="0"/>
            </a:br>
            <a:r>
              <a:rPr lang="en-US" sz="1200" dirty="0"/>
              <a:t>Tbs</a:t>
            </a:r>
          </a:p>
        </p:txBody>
      </p:sp>
    </p:spTree>
    <p:extLst>
      <p:ext uri="{BB962C8B-B14F-4D97-AF65-F5344CB8AC3E}">
        <p14:creationId xmlns:p14="http://schemas.microsoft.com/office/powerpoint/2010/main" val="4011744228"/>
      </p:ext>
    </p:extLst>
  </p:cSld>
  <p:clrMapOvr>
    <a:masterClrMapping/>
  </p:clrMapOvr>
  <p:transition spd="med"/>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AB72EDA-0A7B-0D48-8C82-BA2FD806C628}"/>
              </a:ext>
            </a:extLst>
          </p:cNvPr>
          <p:cNvSpPr>
            <a:spLocks noGrp="1"/>
          </p:cNvSpPr>
          <p:nvPr>
            <p:ph type="title"/>
          </p:nvPr>
        </p:nvSpPr>
        <p:spPr/>
        <p:txBody>
          <a:bodyPr/>
          <a:lstStyle/>
          <a:p>
            <a:r>
              <a:rPr lang="en-CH" dirty="0"/>
              <a:t>HTS for HFM</a:t>
            </a:r>
          </a:p>
        </p:txBody>
      </p:sp>
      <p:sp>
        <p:nvSpPr>
          <p:cNvPr id="4" name="Slide Number Placeholder 3">
            <a:extLst>
              <a:ext uri="{FF2B5EF4-FFF2-40B4-BE49-F238E27FC236}">
                <a16:creationId xmlns:a16="http://schemas.microsoft.com/office/drawing/2014/main" id="{FF1BBB6A-274A-14C4-1E0C-6B9BCE8E81C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67</a:t>
            </a:fld>
            <a:endParaRPr lang="de-DE" dirty="0"/>
          </a:p>
        </p:txBody>
      </p:sp>
      <p:sp>
        <p:nvSpPr>
          <p:cNvPr id="9" name="Content Placeholder 8">
            <a:extLst>
              <a:ext uri="{FF2B5EF4-FFF2-40B4-BE49-F238E27FC236}">
                <a16:creationId xmlns:a16="http://schemas.microsoft.com/office/drawing/2014/main" id="{91375582-5F35-8A44-4493-A71D26DD60BE}"/>
              </a:ext>
            </a:extLst>
          </p:cNvPr>
          <p:cNvSpPr>
            <a:spLocks noGrp="1"/>
          </p:cNvSpPr>
          <p:nvPr>
            <p:ph sz="quarter" idx="13"/>
          </p:nvPr>
        </p:nvSpPr>
        <p:spPr/>
        <p:txBody>
          <a:bodyPr/>
          <a:lstStyle/>
          <a:p>
            <a:r>
              <a:rPr lang="en-US" dirty="0"/>
              <a:t>How to make </a:t>
            </a:r>
            <a:r>
              <a:rPr lang="en-CH" dirty="0"/>
              <a:t>cable for HTS accelerator magnets (e.g (15 m long, 16+ T, 4.2-20 K)? </a:t>
            </a:r>
          </a:p>
          <a:p>
            <a:pPr lvl="1"/>
            <a:r>
              <a:rPr lang="en-CH" dirty="0"/>
              <a:t>How to deal with ramp losses?</a:t>
            </a:r>
          </a:p>
          <a:p>
            <a:pPr lvl="1"/>
            <a:r>
              <a:rPr lang="en-CH" dirty="0"/>
              <a:t>How to guarantee sufficient integral field quality?</a:t>
            </a:r>
          </a:p>
          <a:p>
            <a:pPr lvl="1"/>
            <a:r>
              <a:rPr lang="en-CH" dirty="0"/>
              <a:t>How to protect the magnets?</a:t>
            </a:r>
          </a:p>
          <a:p>
            <a:pPr lvl="1"/>
            <a:endParaRPr lang="en-CH" dirty="0"/>
          </a:p>
          <a:p>
            <a:r>
              <a:rPr lang="en-CH" dirty="0"/>
              <a:t>Material development for </a:t>
            </a:r>
            <a:br>
              <a:rPr lang="en-CH" dirty="0"/>
            </a:br>
            <a:r>
              <a:rPr lang="en-CH" dirty="0"/>
              <a:t>insulated tape stack.</a:t>
            </a:r>
          </a:p>
          <a:p>
            <a:r>
              <a:rPr lang="en-CH" dirty="0"/>
              <a:t>Numerical studies for transient </a:t>
            </a:r>
            <a:br>
              <a:rPr lang="en-CH" dirty="0"/>
            </a:br>
            <a:r>
              <a:rPr lang="en-CH" dirty="0"/>
              <a:t>effects in cross-section.</a:t>
            </a:r>
          </a:p>
          <a:p>
            <a:r>
              <a:rPr lang="en-CH" dirty="0"/>
              <a:t>Insulated tape-stack cable manufacturing.</a:t>
            </a:r>
          </a:p>
          <a:p>
            <a:r>
              <a:rPr lang="en-CH" dirty="0"/>
              <a:t>Technology racetracks.</a:t>
            </a:r>
          </a:p>
          <a:p>
            <a:r>
              <a:rPr lang="en-CH" dirty="0"/>
              <a:t>Hybrid configuration of SM-CC beyond 2025.</a:t>
            </a:r>
          </a:p>
          <a:p>
            <a:r>
              <a:rPr lang="en-CH" dirty="0"/>
              <a:t>Ultimately HTS-only SM-CC. </a:t>
            </a:r>
          </a:p>
          <a:p>
            <a:endParaRPr lang="en-CH" dirty="0"/>
          </a:p>
          <a:p>
            <a:r>
              <a:rPr lang="en-CH" dirty="0"/>
              <a:t>Close technical exchange with MSC has started.</a:t>
            </a:r>
          </a:p>
        </p:txBody>
      </p:sp>
      <p:grpSp>
        <p:nvGrpSpPr>
          <p:cNvPr id="2" name="Group 1">
            <a:extLst>
              <a:ext uri="{FF2B5EF4-FFF2-40B4-BE49-F238E27FC236}">
                <a16:creationId xmlns:a16="http://schemas.microsoft.com/office/drawing/2014/main" id="{2F69E904-84EE-8C48-2FD7-C90E17B0B25C}"/>
              </a:ext>
            </a:extLst>
          </p:cNvPr>
          <p:cNvGrpSpPr/>
          <p:nvPr/>
        </p:nvGrpSpPr>
        <p:grpSpPr>
          <a:xfrm rot="10800000" flipV="1">
            <a:off x="4435235" y="2414710"/>
            <a:ext cx="4363321" cy="4248573"/>
            <a:chOff x="743515" y="0"/>
            <a:chExt cx="4548485" cy="4360596"/>
          </a:xfrm>
        </p:grpSpPr>
        <p:sp>
          <p:nvSpPr>
            <p:cNvPr id="6" name="Trapezoid 5">
              <a:extLst>
                <a:ext uri="{FF2B5EF4-FFF2-40B4-BE49-F238E27FC236}">
                  <a16:creationId xmlns:a16="http://schemas.microsoft.com/office/drawing/2014/main" id="{A1A10193-A27C-C060-D4A2-580A170F9B74}"/>
                </a:ext>
              </a:extLst>
            </p:cNvPr>
            <p:cNvSpPr/>
            <p:nvPr/>
          </p:nvSpPr>
          <p:spPr>
            <a:xfrm flipV="1">
              <a:off x="743515" y="7276"/>
              <a:ext cx="4548485" cy="324000"/>
            </a:xfrm>
            <a:prstGeom prst="trapezoid">
              <a:avLst>
                <a:gd name="adj" fmla="val 52586"/>
              </a:avLst>
            </a:prstGeom>
            <a:solidFill>
              <a:srgbClr val="592300"/>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7" name="TextBox 31">
              <a:extLst>
                <a:ext uri="{FF2B5EF4-FFF2-40B4-BE49-F238E27FC236}">
                  <a16:creationId xmlns:a16="http://schemas.microsoft.com/office/drawing/2014/main" id="{5C7D7DD4-3954-63FE-AC1D-506BE89C9C00}"/>
                </a:ext>
              </a:extLst>
            </p:cNvPr>
            <p:cNvSpPr txBox="1"/>
            <p:nvPr/>
          </p:nvSpPr>
          <p:spPr>
            <a:xfrm rot="10800000" flipV="1">
              <a:off x="1253751" y="0"/>
              <a:ext cx="3780078" cy="553079"/>
            </a:xfrm>
            <a:prstGeom prst="rect">
              <a:avLst/>
            </a:prstGeom>
            <a:noFill/>
          </p:spPr>
          <p:txBody>
            <a:bodyPr wrap="square" rtlCol="0">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Materials</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and </a:t>
              </a: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Numerical Design Studies</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rapezoid 7">
              <a:extLst>
                <a:ext uri="{FF2B5EF4-FFF2-40B4-BE49-F238E27FC236}">
                  <a16:creationId xmlns:a16="http://schemas.microsoft.com/office/drawing/2014/main" id="{C90D3DDE-9734-B630-C57A-371BCAFB3BF8}"/>
                </a:ext>
              </a:extLst>
            </p:cNvPr>
            <p:cNvSpPr/>
            <p:nvPr/>
          </p:nvSpPr>
          <p:spPr>
            <a:xfrm flipV="1">
              <a:off x="957655" y="389245"/>
              <a:ext cx="4143549" cy="396001"/>
            </a:xfrm>
            <a:prstGeom prst="trapezoid">
              <a:avLst>
                <a:gd name="adj" fmla="val 52586"/>
              </a:avLst>
            </a:prstGeom>
            <a:solidFill>
              <a:srgbClr val="843C0B"/>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10" name="TextBox 33">
              <a:extLst>
                <a:ext uri="{FF2B5EF4-FFF2-40B4-BE49-F238E27FC236}">
                  <a16:creationId xmlns:a16="http://schemas.microsoft.com/office/drawing/2014/main" id="{10896191-F9BC-C248-8C4A-37883F01FAE0}"/>
                </a:ext>
              </a:extLst>
            </p:cNvPr>
            <p:cNvSpPr txBox="1"/>
            <p:nvPr/>
          </p:nvSpPr>
          <p:spPr>
            <a:xfrm rot="10800000" flipV="1">
              <a:off x="1334221" y="417881"/>
              <a:ext cx="3458225" cy="553079"/>
            </a:xfrm>
            <a:prstGeom prst="rect">
              <a:avLst/>
            </a:prstGeom>
            <a:noFill/>
          </p:spPr>
          <p:txBody>
            <a:bodyPr wrap="square" rtlCol="0">
              <a:noAutofit/>
            </a:bodyPr>
            <a:lstStyle/>
            <a:p>
              <a:pPr algn="ctr" fontAlgn="base">
                <a:lnSpc>
                  <a:spcPct val="115000"/>
                </a:lnSpc>
                <a:spcAft>
                  <a:spcPts val="1000"/>
                </a:spcAft>
              </a:pPr>
              <a:r>
                <a:rPr lang="en-US" sz="12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Powered Cable Samples </a:t>
              </a:r>
              <a:endParaRPr lang="en-CH" sz="20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rapezoid 10">
              <a:extLst>
                <a:ext uri="{FF2B5EF4-FFF2-40B4-BE49-F238E27FC236}">
                  <a16:creationId xmlns:a16="http://schemas.microsoft.com/office/drawing/2014/main" id="{45ADCD15-CA00-93DA-D799-40492BE8423F}"/>
                </a:ext>
              </a:extLst>
            </p:cNvPr>
            <p:cNvSpPr/>
            <p:nvPr/>
          </p:nvSpPr>
          <p:spPr>
            <a:xfrm flipV="1">
              <a:off x="1199722" y="836616"/>
              <a:ext cx="3660283" cy="539999"/>
            </a:xfrm>
            <a:prstGeom prst="trapezoid">
              <a:avLst>
                <a:gd name="adj" fmla="val 52586"/>
              </a:avLst>
            </a:prstGeom>
            <a:solidFill>
              <a:srgbClr val="945200"/>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12" name="Rectangle 11">
              <a:extLst>
                <a:ext uri="{FF2B5EF4-FFF2-40B4-BE49-F238E27FC236}">
                  <a16:creationId xmlns:a16="http://schemas.microsoft.com/office/drawing/2014/main" id="{375BDE01-628E-F7BA-E4A9-FB84A9048A6C}"/>
                </a:ext>
              </a:extLst>
            </p:cNvPr>
            <p:cNvSpPr/>
            <p:nvPr/>
          </p:nvSpPr>
          <p:spPr>
            <a:xfrm rot="10800000" flipV="1">
              <a:off x="2087646" y="937140"/>
              <a:ext cx="2040582" cy="553079"/>
            </a:xfrm>
            <a:prstGeom prst="rect">
              <a:avLst/>
            </a:prstGeom>
          </p:spPr>
          <p:txBody>
            <a:bodyPr wrap="square">
              <a:noAutofit/>
            </a:bodyPr>
            <a:lstStyle/>
            <a:p>
              <a:pPr algn="ctr" fontAlgn="base">
                <a:lnSpc>
                  <a:spcPct val="115000"/>
                </a:lnSpc>
                <a:spcAft>
                  <a:spcPts val="1000"/>
                </a:spcAft>
              </a:pPr>
              <a:r>
                <a:rPr lang="en-US" sz="12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Technology Racetrack Coils</a:t>
              </a:r>
              <a:endParaRPr lang="en-CH" sz="20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rapezoid 12">
              <a:extLst>
                <a:ext uri="{FF2B5EF4-FFF2-40B4-BE49-F238E27FC236}">
                  <a16:creationId xmlns:a16="http://schemas.microsoft.com/office/drawing/2014/main" id="{134DABEE-3201-24C1-D0C7-3163FEC29989}"/>
                </a:ext>
              </a:extLst>
            </p:cNvPr>
            <p:cNvSpPr/>
            <p:nvPr/>
          </p:nvSpPr>
          <p:spPr>
            <a:xfrm flipV="1">
              <a:off x="1516273" y="1437245"/>
              <a:ext cx="3034136" cy="834186"/>
            </a:xfrm>
            <a:prstGeom prst="trapezoid">
              <a:avLst>
                <a:gd name="adj" fmla="val 52586"/>
              </a:avLst>
            </a:prstGeom>
            <a:solidFill>
              <a:srgbClr val="DFA178"/>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14" name="Rectangle 13">
              <a:extLst>
                <a:ext uri="{FF2B5EF4-FFF2-40B4-BE49-F238E27FC236}">
                  <a16:creationId xmlns:a16="http://schemas.microsoft.com/office/drawing/2014/main" id="{33E8016F-54CE-2A15-290D-8C3F892096AB}"/>
                </a:ext>
              </a:extLst>
            </p:cNvPr>
            <p:cNvSpPr/>
            <p:nvPr/>
          </p:nvSpPr>
          <p:spPr>
            <a:xfrm rot="10800000" flipV="1">
              <a:off x="1762519" y="1533309"/>
              <a:ext cx="2446082" cy="814795"/>
            </a:xfrm>
            <a:prstGeom prst="rect">
              <a:avLst/>
            </a:prstGeom>
          </p:spPr>
          <p:txBody>
            <a:bodyPr wrap="square">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 Hybrid HTS/LTS</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Magnets </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(15…17 T)</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Trapezoid 14">
              <a:extLst>
                <a:ext uri="{FF2B5EF4-FFF2-40B4-BE49-F238E27FC236}">
                  <a16:creationId xmlns:a16="http://schemas.microsoft.com/office/drawing/2014/main" id="{1164618B-F5F7-B90E-108D-E8C98B634B4A}"/>
                </a:ext>
              </a:extLst>
            </p:cNvPr>
            <p:cNvSpPr/>
            <p:nvPr/>
          </p:nvSpPr>
          <p:spPr>
            <a:xfrm flipV="1">
              <a:off x="1991100" y="2339030"/>
              <a:ext cx="2094843" cy="2021566"/>
            </a:xfrm>
            <a:prstGeom prst="trapezoid">
              <a:avLst>
                <a:gd name="adj" fmla="val 52582"/>
              </a:avLst>
            </a:prstGeom>
            <a:solidFill>
              <a:srgbClr val="FDD6B5"/>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wrap="square" rtlCol="0" anchor="ctr">
              <a:noAutofit/>
            </a:bodyPr>
            <a:lstStyle/>
            <a:p>
              <a:endParaRPr lang="en-US" sz="3200"/>
            </a:p>
          </p:txBody>
        </p:sp>
        <p:sp>
          <p:nvSpPr>
            <p:cNvPr id="16" name="Rectangle 15">
              <a:extLst>
                <a:ext uri="{FF2B5EF4-FFF2-40B4-BE49-F238E27FC236}">
                  <a16:creationId xmlns:a16="http://schemas.microsoft.com/office/drawing/2014/main" id="{9780E7CC-8FAC-CCAC-E1A0-CD7F622D0717}"/>
                </a:ext>
              </a:extLst>
            </p:cNvPr>
            <p:cNvSpPr/>
            <p:nvPr/>
          </p:nvSpPr>
          <p:spPr>
            <a:xfrm rot="10800000" flipV="1">
              <a:off x="2225476" y="2510818"/>
              <a:ext cx="1585549" cy="1289952"/>
            </a:xfrm>
            <a:prstGeom prst="rect">
              <a:avLst/>
            </a:prstGeom>
          </p:spPr>
          <p:txBody>
            <a:bodyPr wrap="square">
              <a:noAutofit/>
            </a:bodyPr>
            <a:lstStyle/>
            <a:p>
              <a:pPr algn="ctr" fontAlgn="base">
                <a:lnSpc>
                  <a:spcPct val="115000"/>
                </a:lnSpc>
                <a:spcAft>
                  <a:spcPts val="1000"/>
                </a:spcAft>
              </a:pPr>
              <a:r>
                <a:rPr lang="en-US" sz="12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 All-HTS Magnets</a:t>
              </a: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(16…20 T)</a:t>
              </a:r>
              <a:b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(4.2…20 K)</a:t>
              </a:r>
              <a:endParaRPr lang="en-CH" sz="200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7" name="TextBox 16">
            <a:extLst>
              <a:ext uri="{FF2B5EF4-FFF2-40B4-BE49-F238E27FC236}">
                <a16:creationId xmlns:a16="http://schemas.microsoft.com/office/drawing/2014/main" id="{1EC2AA13-1CEE-2F32-08A6-ADFCCF0979A9}"/>
              </a:ext>
            </a:extLst>
          </p:cNvPr>
          <p:cNvSpPr txBox="1"/>
          <p:nvPr/>
        </p:nvSpPr>
        <p:spPr>
          <a:xfrm>
            <a:off x="8388424" y="3370543"/>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85543A"/>
                </a:solidFill>
                <a:latin typeface="+mn-lt"/>
                <a:cs typeface="Franklin Gothic Book"/>
              </a:rPr>
              <a:t>Q4’24 </a:t>
            </a:r>
          </a:p>
        </p:txBody>
      </p:sp>
    </p:spTree>
    <p:extLst>
      <p:ext uri="{BB962C8B-B14F-4D97-AF65-F5344CB8AC3E}">
        <p14:creationId xmlns:p14="http://schemas.microsoft.com/office/powerpoint/2010/main" val="2629727766"/>
      </p:ext>
    </p:extLst>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HTS4</a:t>
            </a:r>
            <a:r>
              <a:rPr lang="en-US" dirty="0"/>
              <a:t>: </a:t>
            </a:r>
            <a:r>
              <a:rPr lang="en-US" b="1" dirty="0">
                <a:solidFill>
                  <a:srgbClr val="FF0000"/>
                </a:solidFill>
              </a:rPr>
              <a:t>HTS</a:t>
            </a:r>
            <a:r>
              <a:rPr lang="en-US" dirty="0"/>
              <a:t> </a:t>
            </a:r>
            <a:r>
              <a:rPr lang="en-US" b="1" dirty="0">
                <a:solidFill>
                  <a:srgbClr val="FF0000"/>
                </a:solidFill>
              </a:rPr>
              <a:t>s</a:t>
            </a:r>
            <a:r>
              <a:rPr lang="en-US" dirty="0"/>
              <a:t>hort </a:t>
            </a:r>
            <a:r>
              <a:rPr lang="en-US" b="1" dirty="0">
                <a:solidFill>
                  <a:srgbClr val="FF0000"/>
                </a:solidFill>
              </a:rPr>
              <a:t>s</a:t>
            </a:r>
            <a:r>
              <a:rPr lang="en-US" dirty="0"/>
              <a:t>traight </a:t>
            </a:r>
            <a:r>
              <a:rPr lang="en-US" b="1" dirty="0">
                <a:solidFill>
                  <a:srgbClr val="FF0000"/>
                </a:solidFill>
              </a:rPr>
              <a:t>s</a:t>
            </a:r>
            <a:r>
              <a:rPr lang="en-US" dirty="0"/>
              <a:t>ections for FCC-</a:t>
            </a:r>
            <a:r>
              <a:rPr lang="en-US" dirty="0" err="1"/>
              <a:t>ee</a:t>
            </a:r>
            <a:endParaRPr lang="de-CH" dirty="0"/>
          </a:p>
        </p:txBody>
      </p:sp>
      <p:sp>
        <p:nvSpPr>
          <p:cNvPr id="3" name="Content Placeholder 2"/>
          <p:cNvSpPr>
            <a:spLocks noGrp="1"/>
          </p:cNvSpPr>
          <p:nvPr>
            <p:ph idx="1"/>
          </p:nvPr>
        </p:nvSpPr>
        <p:spPr>
          <a:xfrm>
            <a:off x="1043608" y="1196752"/>
            <a:ext cx="7886700" cy="3517106"/>
          </a:xfrm>
        </p:spPr>
        <p:txBody>
          <a:bodyPr>
            <a:normAutofit fontScale="92500" lnSpcReduction="10000"/>
          </a:bodyPr>
          <a:lstStyle/>
          <a:p>
            <a:pPr marL="0" indent="0">
              <a:buNone/>
            </a:pPr>
            <a:r>
              <a:rPr lang="en-US" sz="1950" dirty="0"/>
              <a:t>By using </a:t>
            </a:r>
            <a:r>
              <a:rPr lang="en-US" sz="1950" b="1" dirty="0"/>
              <a:t>HTS sextupoles and quadrupoles </a:t>
            </a:r>
            <a:r>
              <a:rPr lang="en-US" sz="1950" dirty="0"/>
              <a:t>instead of the RT baseline, HTS4 aims to:</a:t>
            </a:r>
          </a:p>
          <a:p>
            <a:r>
              <a:rPr lang="en-US" sz="1950" b="1" dirty="0"/>
              <a:t>Reduce energy consumption </a:t>
            </a:r>
            <a:r>
              <a:rPr lang="en-US" sz="1950" dirty="0"/>
              <a:t>from up to 80 MW (43 MW in CDR) to &lt;10 MW</a:t>
            </a:r>
          </a:p>
          <a:p>
            <a:r>
              <a:rPr lang="en-US" sz="1950" dirty="0"/>
              <a:t>Increase dipole filling factor</a:t>
            </a:r>
          </a:p>
          <a:p>
            <a:r>
              <a:rPr lang="en-US" sz="1950" dirty="0"/>
              <a:t>Enhance optics flexibility</a:t>
            </a:r>
          </a:p>
          <a:p>
            <a:pPr marL="0" indent="0">
              <a:buNone/>
            </a:pPr>
            <a:endParaRPr lang="en-US" sz="1100" dirty="0"/>
          </a:p>
          <a:p>
            <a:pPr marL="0" indent="0">
              <a:buNone/>
            </a:pPr>
            <a:r>
              <a:rPr lang="en-US" sz="1950" dirty="0"/>
              <a:t>Challenges:</a:t>
            </a:r>
          </a:p>
          <a:p>
            <a:r>
              <a:rPr lang="en-US" sz="1950" b="1" dirty="0"/>
              <a:t>Accelerator-grade field quality </a:t>
            </a:r>
            <a:r>
              <a:rPr lang="en-US" sz="1950" dirty="0"/>
              <a:t>with HTS</a:t>
            </a:r>
          </a:p>
          <a:p>
            <a:r>
              <a:rPr lang="en-US" sz="1950" dirty="0"/>
              <a:t>Balance </a:t>
            </a:r>
            <a:r>
              <a:rPr lang="en-US" sz="1950" b="1" dirty="0"/>
              <a:t>cooling</a:t>
            </a:r>
            <a:r>
              <a:rPr lang="en-US" sz="1950" dirty="0"/>
              <a:t> power with </a:t>
            </a:r>
            <a:r>
              <a:rPr lang="en-US" sz="1950" b="1" dirty="0"/>
              <a:t>conductor</a:t>
            </a:r>
            <a:r>
              <a:rPr lang="en-US" sz="1950" dirty="0"/>
              <a:t> volume</a:t>
            </a:r>
          </a:p>
          <a:p>
            <a:r>
              <a:rPr lang="en-US" sz="1950" b="1" dirty="0"/>
              <a:t>High-reliability</a:t>
            </a:r>
            <a:r>
              <a:rPr lang="en-US" sz="1950" dirty="0"/>
              <a:t> cryocooler-based operation</a:t>
            </a:r>
          </a:p>
          <a:p>
            <a:r>
              <a:rPr lang="en-US" sz="1950" b="1" dirty="0"/>
              <a:t>Low heat-load </a:t>
            </a:r>
            <a:r>
              <a:rPr lang="en-US" sz="1950" dirty="0"/>
              <a:t>powering</a:t>
            </a:r>
          </a:p>
          <a:p>
            <a:r>
              <a:rPr lang="en-US" sz="1950" dirty="0"/>
              <a:t>Mitigation of </a:t>
            </a:r>
            <a:r>
              <a:rPr lang="en-US" sz="1950" b="1" dirty="0"/>
              <a:t>radiation</a:t>
            </a:r>
            <a:r>
              <a:rPr lang="en-US" sz="1950" dirty="0"/>
              <a:t> issues on electronics</a:t>
            </a:r>
          </a:p>
          <a:p>
            <a:endParaRPr lang="en-US" sz="1100" b="1" dirty="0"/>
          </a:p>
          <a:p>
            <a:pPr marL="0" indent="0">
              <a:buNone/>
            </a:pPr>
            <a:r>
              <a:rPr lang="en-US" sz="1950" b="1" dirty="0"/>
              <a:t>Sub-scale coils </a:t>
            </a:r>
            <a:r>
              <a:rPr lang="en-US" sz="1950" dirty="0"/>
              <a:t>and </a:t>
            </a:r>
            <a:r>
              <a:rPr lang="en-US" sz="1950" b="1" dirty="0"/>
              <a:t>1-m prototype module </a:t>
            </a:r>
            <a:r>
              <a:rPr lang="en-US" sz="1950" dirty="0"/>
              <a:t>to be constructed and tested at PSI</a:t>
            </a:r>
          </a:p>
          <a:p>
            <a:pPr marL="0" indent="0">
              <a:buNone/>
            </a:pPr>
            <a:endParaRPr lang="de-CH" dirty="0"/>
          </a:p>
        </p:txBody>
      </p:sp>
      <p:pic>
        <p:nvPicPr>
          <p:cNvPr id="4" name="Picture 3" descr="Chart, funnel chart&#10;&#10;Description automatically generated">
            <a:extLst>
              <a:ext uri="{FF2B5EF4-FFF2-40B4-BE49-F238E27FC236}">
                <a16:creationId xmlns:a16="http://schemas.microsoft.com/office/drawing/2014/main" id="{8F0B4886-5DF0-4427-4562-34833683B75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3832" y="4621926"/>
            <a:ext cx="7596336" cy="1944216"/>
          </a:xfrm>
          <a:prstGeom prst="rect">
            <a:avLst/>
          </a:prstGeom>
        </p:spPr>
      </p:pic>
      <p:pic>
        <p:nvPicPr>
          <p:cNvPr id="6" name="Picture 5" descr="A picture containing electronics, compact disk, projector&#10;&#10;Description automatically generated">
            <a:extLst>
              <a:ext uri="{FF2B5EF4-FFF2-40B4-BE49-F238E27FC236}">
                <a16:creationId xmlns:a16="http://schemas.microsoft.com/office/drawing/2014/main" id="{75AECF52-5736-FF82-8663-6D5F1F76F6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1916832"/>
            <a:ext cx="2523978" cy="1966884"/>
          </a:xfrm>
          <a:prstGeom prst="rect">
            <a:avLst/>
          </a:prstGeom>
        </p:spPr>
      </p:pic>
      <p:sp>
        <p:nvSpPr>
          <p:cNvPr id="7" name="TextBox 6">
            <a:extLst>
              <a:ext uri="{FF2B5EF4-FFF2-40B4-BE49-F238E27FC236}">
                <a16:creationId xmlns:a16="http://schemas.microsoft.com/office/drawing/2014/main" id="{774AB6D0-5747-5E70-23F5-F87071691E1F}"/>
              </a:ext>
            </a:extLst>
          </p:cNvPr>
          <p:cNvSpPr txBox="1"/>
          <p:nvPr/>
        </p:nvSpPr>
        <p:spPr>
          <a:xfrm>
            <a:off x="5976528" y="394780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CCT variant courtesy M. Koratzinos</a:t>
            </a:r>
          </a:p>
        </p:txBody>
      </p:sp>
    </p:spTree>
    <p:extLst>
      <p:ext uri="{BB962C8B-B14F-4D97-AF65-F5344CB8AC3E}">
        <p14:creationId xmlns:p14="http://schemas.microsoft.com/office/powerpoint/2010/main" val="282625517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Graphical user interface, application&#10;&#10;Description automatically generated">
            <a:extLst>
              <a:ext uri="{FF2B5EF4-FFF2-40B4-BE49-F238E27FC236}">
                <a16:creationId xmlns:a16="http://schemas.microsoft.com/office/drawing/2014/main" id="{6DAA3C20-C7EC-6361-112C-B191796E8055}"/>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954699" y="1268760"/>
            <a:ext cx="7234601" cy="4679950"/>
          </a:xfrm>
        </p:spPr>
      </p:pic>
      <p:sp>
        <p:nvSpPr>
          <p:cNvPr id="3" name="Title 2">
            <a:extLst>
              <a:ext uri="{FF2B5EF4-FFF2-40B4-BE49-F238E27FC236}">
                <a16:creationId xmlns:a16="http://schemas.microsoft.com/office/drawing/2014/main" id="{51191153-03FF-EFF6-1C4F-63590720FDD6}"/>
              </a:ext>
            </a:extLst>
          </p:cNvPr>
          <p:cNvSpPr>
            <a:spLocks noGrp="1"/>
          </p:cNvSpPr>
          <p:nvPr>
            <p:ph type="title"/>
          </p:nvPr>
        </p:nvSpPr>
        <p:spPr/>
        <p:txBody>
          <a:bodyPr/>
          <a:lstStyle/>
          <a:p>
            <a:r>
              <a:rPr lang="en-CH" dirty="0"/>
              <a:t>MagDev2 (2023-2024) Under Preparation</a:t>
            </a:r>
          </a:p>
        </p:txBody>
      </p:sp>
      <p:sp>
        <p:nvSpPr>
          <p:cNvPr id="4" name="Slide Number Placeholder 3">
            <a:extLst>
              <a:ext uri="{FF2B5EF4-FFF2-40B4-BE49-F238E27FC236}">
                <a16:creationId xmlns:a16="http://schemas.microsoft.com/office/drawing/2014/main" id="{76CE157E-0284-6E9C-4C9E-086D65ED9B9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69</a:t>
            </a:fld>
            <a:endParaRPr lang="de-DE" dirty="0"/>
          </a:p>
        </p:txBody>
      </p:sp>
      <p:sp>
        <p:nvSpPr>
          <p:cNvPr id="7" name="TextBox 6">
            <a:extLst>
              <a:ext uri="{FF2B5EF4-FFF2-40B4-BE49-F238E27FC236}">
                <a16:creationId xmlns:a16="http://schemas.microsoft.com/office/drawing/2014/main" id="{257E02AB-2FFD-4843-9355-CBC50A9ECDBA}"/>
              </a:ext>
            </a:extLst>
          </p:cNvPr>
          <p:cNvSpPr txBox="1"/>
          <p:nvPr/>
        </p:nvSpPr>
        <p:spPr>
          <a:xfrm>
            <a:off x="952302" y="6453336"/>
            <a:ext cx="914400" cy="914400"/>
          </a:xfrm>
          <a:prstGeom prst="rect">
            <a:avLst/>
          </a:prstGeom>
          <a:noFill/>
        </p:spPr>
        <p:txBody>
          <a:bodyPr wrap="none" lIns="0" tIns="0" rIns="0" bIns="0" rtlCol="0">
            <a:noAutofit/>
          </a:bodyPr>
          <a:lstStyle/>
          <a:p>
            <a:pPr>
              <a:lnSpc>
                <a:spcPct val="110000"/>
              </a:lnSpc>
              <a:spcBef>
                <a:spcPts val="0"/>
              </a:spcBef>
            </a:pPr>
            <a:r>
              <a:rPr lang="en-US" sz="1400" dirty="0"/>
              <a:t>Application to SERI for support of CHART 2025-2028 under preparation.</a:t>
            </a:r>
            <a:endParaRPr lang="en-CH" sz="1400" kern="1000" spc="30" dirty="0">
              <a:latin typeface="+mn-lt"/>
              <a:cs typeface="Franklin Gothic Book"/>
            </a:endParaRPr>
          </a:p>
        </p:txBody>
      </p:sp>
      <p:sp>
        <p:nvSpPr>
          <p:cNvPr id="8" name="TextBox 7">
            <a:extLst>
              <a:ext uri="{FF2B5EF4-FFF2-40B4-BE49-F238E27FC236}">
                <a16:creationId xmlns:a16="http://schemas.microsoft.com/office/drawing/2014/main" id="{404B9218-4F45-2369-8C64-4828C16F23C9}"/>
              </a:ext>
            </a:extLst>
          </p:cNvPr>
          <p:cNvSpPr txBox="1"/>
          <p:nvPr/>
        </p:nvSpPr>
        <p:spPr>
          <a:xfrm>
            <a:off x="3491880" y="594871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RD4</a:t>
            </a:r>
          </a:p>
        </p:txBody>
      </p:sp>
      <p:sp>
        <p:nvSpPr>
          <p:cNvPr id="9" name="TextBox 8">
            <a:extLst>
              <a:ext uri="{FF2B5EF4-FFF2-40B4-BE49-F238E27FC236}">
                <a16:creationId xmlns:a16="http://schemas.microsoft.com/office/drawing/2014/main" id="{918C0619-951F-483E-17C6-3CEE3C0D8B85}"/>
              </a:ext>
            </a:extLst>
          </p:cNvPr>
          <p:cNvSpPr txBox="1"/>
          <p:nvPr/>
        </p:nvSpPr>
        <p:spPr>
          <a:xfrm>
            <a:off x="5391896" y="594360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RD3</a:t>
            </a:r>
          </a:p>
        </p:txBody>
      </p:sp>
      <p:sp>
        <p:nvSpPr>
          <p:cNvPr id="10" name="TextBox 9">
            <a:extLst>
              <a:ext uri="{FF2B5EF4-FFF2-40B4-BE49-F238E27FC236}">
                <a16:creationId xmlns:a16="http://schemas.microsoft.com/office/drawing/2014/main" id="{84BA95C8-44D3-12EA-3706-443E82A42695}"/>
              </a:ext>
            </a:extLst>
          </p:cNvPr>
          <p:cNvSpPr txBox="1"/>
          <p:nvPr/>
        </p:nvSpPr>
        <p:spPr>
          <a:xfrm>
            <a:off x="7164288" y="593849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RD2</a:t>
            </a:r>
          </a:p>
        </p:txBody>
      </p:sp>
      <p:sp>
        <p:nvSpPr>
          <p:cNvPr id="11" name="TextBox 10">
            <a:extLst>
              <a:ext uri="{FF2B5EF4-FFF2-40B4-BE49-F238E27FC236}">
                <a16:creationId xmlns:a16="http://schemas.microsoft.com/office/drawing/2014/main" id="{0A3B779C-5A36-EE69-4302-6A24D0C8968B}"/>
              </a:ext>
            </a:extLst>
          </p:cNvPr>
          <p:cNvSpPr txBox="1"/>
          <p:nvPr/>
        </p:nvSpPr>
        <p:spPr>
          <a:xfrm>
            <a:off x="1835696" y="594871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HFM</a:t>
            </a:r>
          </a:p>
        </p:txBody>
      </p:sp>
    </p:spTree>
    <p:extLst>
      <p:ext uri="{BB962C8B-B14F-4D97-AF65-F5344CB8AC3E}">
        <p14:creationId xmlns:p14="http://schemas.microsoft.com/office/powerpoint/2010/main" val="11117070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8AA0F9E-3D7C-954C-AB54-CBA5B3CBFA3C}"/>
              </a:ext>
            </a:extLst>
          </p:cNvPr>
          <p:cNvSpPr>
            <a:spLocks noGrp="1"/>
          </p:cNvSpPr>
          <p:nvPr>
            <p:ph sz="quarter" idx="13"/>
          </p:nvPr>
        </p:nvSpPr>
        <p:spPr>
          <a:xfrm>
            <a:off x="1042988" y="1341438"/>
            <a:ext cx="7739065" cy="4679951"/>
          </a:xfrm>
        </p:spPr>
        <p:txBody>
          <a:bodyPr/>
          <a:lstStyle/>
          <a:p>
            <a:r>
              <a:rPr lang="en-CH" dirty="0"/>
              <a:t>Provide relevant input to the next ESPPU.</a:t>
            </a:r>
          </a:p>
          <a:p>
            <a:r>
              <a:rPr lang="en-CH" dirty="0"/>
              <a:t>Aim for meaningful innovation.</a:t>
            </a:r>
          </a:p>
          <a:p>
            <a:r>
              <a:rPr lang="en-CH" dirty="0"/>
              <a:t>Fast-track key technology R&amp;D with academia and industry.</a:t>
            </a:r>
          </a:p>
          <a:p>
            <a:r>
              <a:rPr lang="en-CH" dirty="0"/>
              <a:t>Use fast-turnaround minimum viable products as innovation funnel.</a:t>
            </a:r>
          </a:p>
          <a:p>
            <a:r>
              <a:rPr lang="en-CH" dirty="0"/>
              <a:t>Where required, invest in infrastructure early to maximize its impact.</a:t>
            </a:r>
          </a:p>
          <a:p>
            <a:r>
              <a:rPr lang="en-US" dirty="0"/>
              <a:t>Increase the cross-linking among CHART members to reach full potential as a distributed research network. </a:t>
            </a:r>
          </a:p>
          <a:p>
            <a:r>
              <a:rPr lang="en-US" dirty="0"/>
              <a:t>Ensure optimal communication, coordination, and collaboration within CHART, with CERN, and the HFM </a:t>
            </a:r>
            <a:r>
              <a:rPr lang="en-US" dirty="0" err="1"/>
              <a:t>Programme</a:t>
            </a:r>
            <a:r>
              <a:rPr lang="en-US" dirty="0"/>
              <a:t>. </a:t>
            </a:r>
          </a:p>
          <a:p>
            <a:r>
              <a:rPr lang="en-US" dirty="0"/>
              <a:t>Realize synergies for PSI’s scientific and medical programs.</a:t>
            </a:r>
            <a:endParaRPr lang="en-CH" dirty="0"/>
          </a:p>
          <a:p>
            <a:endParaRPr lang="en-CH" dirty="0"/>
          </a:p>
          <a:p>
            <a:endParaRPr lang="en-CH" dirty="0"/>
          </a:p>
          <a:p>
            <a:pPr lvl="1"/>
            <a:endParaRPr lang="en-CH" dirty="0"/>
          </a:p>
        </p:txBody>
      </p:sp>
      <p:sp>
        <p:nvSpPr>
          <p:cNvPr id="3" name="Title 2">
            <a:extLst>
              <a:ext uri="{FF2B5EF4-FFF2-40B4-BE49-F238E27FC236}">
                <a16:creationId xmlns:a16="http://schemas.microsoft.com/office/drawing/2014/main" id="{1A3266CD-5C2A-2547-8FF8-7BDDC903DF73}"/>
              </a:ext>
            </a:extLst>
          </p:cNvPr>
          <p:cNvSpPr>
            <a:spLocks noGrp="1"/>
          </p:cNvSpPr>
          <p:nvPr>
            <p:ph type="title"/>
          </p:nvPr>
        </p:nvSpPr>
        <p:spPr/>
        <p:txBody>
          <a:bodyPr/>
          <a:lstStyle/>
          <a:p>
            <a:r>
              <a:rPr lang="en-CH" dirty="0"/>
              <a:t>CHART HFM Strategic Guidelines</a:t>
            </a:r>
          </a:p>
        </p:txBody>
      </p:sp>
      <p:sp>
        <p:nvSpPr>
          <p:cNvPr id="4" name="Slide Number Placeholder 3">
            <a:extLst>
              <a:ext uri="{FF2B5EF4-FFF2-40B4-BE49-F238E27FC236}">
                <a16:creationId xmlns:a16="http://schemas.microsoft.com/office/drawing/2014/main" id="{E4266E4C-9131-9045-94CD-4622B929527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grpSp>
        <p:nvGrpSpPr>
          <p:cNvPr id="5" name="Group 4">
            <a:extLst>
              <a:ext uri="{FF2B5EF4-FFF2-40B4-BE49-F238E27FC236}">
                <a16:creationId xmlns:a16="http://schemas.microsoft.com/office/drawing/2014/main" id="{4498E6DC-BF2E-27F2-078C-CA3C3F61DFBD}"/>
              </a:ext>
            </a:extLst>
          </p:cNvPr>
          <p:cNvGrpSpPr/>
          <p:nvPr/>
        </p:nvGrpSpPr>
        <p:grpSpPr>
          <a:xfrm>
            <a:off x="107504" y="5220709"/>
            <a:ext cx="8870364" cy="512547"/>
            <a:chOff x="-288703" y="5118515"/>
            <a:chExt cx="9539725" cy="551224"/>
          </a:xfrm>
        </p:grpSpPr>
        <p:pic>
          <p:nvPicPr>
            <p:cNvPr id="23" name="Picture 22">
              <a:extLst>
                <a:ext uri="{FF2B5EF4-FFF2-40B4-BE49-F238E27FC236}">
                  <a16:creationId xmlns:a16="http://schemas.microsoft.com/office/drawing/2014/main" id="{17BC2761-AB37-A44A-8425-CB8458CA52D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91978" y="5157869"/>
              <a:ext cx="472516" cy="472516"/>
            </a:xfrm>
            <a:prstGeom prst="rect">
              <a:avLst/>
            </a:prstGeom>
          </p:spPr>
        </p:pic>
        <p:pic>
          <p:nvPicPr>
            <p:cNvPr id="24" name="Picture 23">
              <a:extLst>
                <a:ext uri="{FF2B5EF4-FFF2-40B4-BE49-F238E27FC236}">
                  <a16:creationId xmlns:a16="http://schemas.microsoft.com/office/drawing/2014/main" id="{3FC05510-A563-3748-B344-1BA3A32739E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28097" y="5155039"/>
              <a:ext cx="1202670" cy="478177"/>
            </a:xfrm>
            <a:prstGeom prst="rect">
              <a:avLst/>
            </a:prstGeom>
          </p:spPr>
        </p:pic>
        <p:pic>
          <p:nvPicPr>
            <p:cNvPr id="25" name="Picture 24">
              <a:extLst>
                <a:ext uri="{FF2B5EF4-FFF2-40B4-BE49-F238E27FC236}">
                  <a16:creationId xmlns:a16="http://schemas.microsoft.com/office/drawing/2014/main" id="{6512FA88-1FB1-0344-ABB8-32A946427669}"/>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688027" y="5260917"/>
              <a:ext cx="1182613" cy="266420"/>
            </a:xfrm>
            <a:prstGeom prst="rect">
              <a:avLst/>
            </a:prstGeom>
          </p:spPr>
        </p:pic>
        <p:pic>
          <p:nvPicPr>
            <p:cNvPr id="26" name="Picture 62" descr="sciences70">
              <a:extLst>
                <a:ext uri="{FF2B5EF4-FFF2-40B4-BE49-F238E27FC236}">
                  <a16:creationId xmlns:a16="http://schemas.microsoft.com/office/drawing/2014/main" id="{1D7C28D6-6118-CF4B-AF07-4D3C04D00FBB}"/>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588224" y="515719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 descr="page1image846823312">
              <a:extLst>
                <a:ext uri="{FF2B5EF4-FFF2-40B4-BE49-F238E27FC236}">
                  <a16:creationId xmlns:a16="http://schemas.microsoft.com/office/drawing/2014/main" id="{060414BB-022C-6947-93C1-62841556BBFC}"/>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321951" y="5157193"/>
              <a:ext cx="1108619" cy="47386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828E9718-C815-BE44-8363-19783502153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88703" y="5120786"/>
              <a:ext cx="1623224" cy="546682"/>
            </a:xfrm>
            <a:prstGeom prst="rect">
              <a:avLst/>
            </a:prstGeom>
          </p:spPr>
        </p:pic>
        <p:pic>
          <p:nvPicPr>
            <p:cNvPr id="30" name="Picture 29" descr="Text&#10;&#10;Description automatically generated with low confidence">
              <a:extLst>
                <a:ext uri="{FF2B5EF4-FFF2-40B4-BE49-F238E27FC236}">
                  <a16:creationId xmlns:a16="http://schemas.microsoft.com/office/drawing/2014/main" id="{37049DAB-34A6-CE40-B863-EEAA0932E73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48352" y="5118515"/>
              <a:ext cx="1202670" cy="551224"/>
            </a:xfrm>
            <a:prstGeom prst="rect">
              <a:avLst/>
            </a:prstGeom>
          </p:spPr>
        </p:pic>
      </p:grpSp>
    </p:spTree>
    <p:extLst>
      <p:ext uri="{BB962C8B-B14F-4D97-AF65-F5344CB8AC3E}">
        <p14:creationId xmlns:p14="http://schemas.microsoft.com/office/powerpoint/2010/main" val="366280096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6C1BB-439F-7B45-BF0D-14E3A21EA3B4}"/>
              </a:ext>
            </a:extLst>
          </p:cNvPr>
          <p:cNvSpPr>
            <a:spLocks noGrp="1"/>
          </p:cNvSpPr>
          <p:nvPr>
            <p:ph sz="quarter" idx="13"/>
          </p:nvPr>
        </p:nvSpPr>
        <p:spPr/>
        <p:txBody>
          <a:bodyPr/>
          <a:lstStyle/>
          <a:p>
            <a:r>
              <a:rPr lang="en-CH" dirty="0">
                <a:solidFill>
                  <a:schemeClr val="bg1">
                    <a:lumMod val="75000"/>
                  </a:schemeClr>
                </a:solidFill>
              </a:rPr>
              <a:t>CHART and HFM</a:t>
            </a:r>
          </a:p>
          <a:p>
            <a:r>
              <a:rPr lang="en-CH" dirty="0">
                <a:solidFill>
                  <a:schemeClr val="bg1">
                    <a:lumMod val="75000"/>
                  </a:schemeClr>
                </a:solidFill>
              </a:rPr>
              <a:t>CHART1: Canted Dipole 1 (CD1)</a:t>
            </a:r>
          </a:p>
          <a:p>
            <a:r>
              <a:rPr lang="en-CH" dirty="0">
                <a:solidFill>
                  <a:schemeClr val="bg1">
                    <a:lumMod val="75000"/>
                  </a:schemeClr>
                </a:solidFill>
              </a:rPr>
              <a:t>CHART2: </a:t>
            </a:r>
          </a:p>
          <a:p>
            <a:pPr lvl="1"/>
            <a:r>
              <a:rPr lang="en-CH" dirty="0">
                <a:solidFill>
                  <a:schemeClr val="bg1">
                    <a:lumMod val="75000"/>
                  </a:schemeClr>
                </a:solidFill>
              </a:rPr>
              <a:t>MagDev Lab</a:t>
            </a:r>
          </a:p>
          <a:p>
            <a:pPr lvl="1"/>
            <a:r>
              <a:rPr lang="en-CH" dirty="0">
                <a:solidFill>
                  <a:schemeClr val="bg1">
                    <a:lumMod val="75000"/>
                  </a:schemeClr>
                </a:solidFill>
              </a:rPr>
              <a:t>Technology R&amp;D and Stress-management</a:t>
            </a:r>
          </a:p>
          <a:p>
            <a:pPr lvl="1"/>
            <a:r>
              <a:rPr lang="en-CH" dirty="0">
                <a:solidFill>
                  <a:schemeClr val="bg1">
                    <a:lumMod val="75000"/>
                  </a:schemeClr>
                </a:solidFill>
              </a:rPr>
              <a:t>HTS Technology Solenoid, Pcubed</a:t>
            </a:r>
          </a:p>
          <a:p>
            <a:pPr lvl="1"/>
            <a:r>
              <a:rPr lang="en-CH" dirty="0">
                <a:solidFill>
                  <a:schemeClr val="bg1">
                    <a:lumMod val="75000"/>
                  </a:schemeClr>
                </a:solidFill>
              </a:rPr>
              <a:t>HTS4</a:t>
            </a:r>
          </a:p>
          <a:p>
            <a:pPr lvl="1"/>
            <a:r>
              <a:rPr lang="en-CH" dirty="0">
                <a:solidFill>
                  <a:schemeClr val="bg1">
                    <a:lumMod val="75000"/>
                  </a:schemeClr>
                </a:solidFill>
              </a:rPr>
              <a:t>HTS HFM</a:t>
            </a:r>
          </a:p>
          <a:p>
            <a:r>
              <a:rPr lang="en-CH" dirty="0"/>
              <a:t>MagXX family of CHART projects</a:t>
            </a:r>
          </a:p>
          <a:p>
            <a:pPr lvl="1"/>
            <a:endParaRPr lang="en-CH" dirty="0"/>
          </a:p>
        </p:txBody>
      </p:sp>
      <p:sp>
        <p:nvSpPr>
          <p:cNvPr id="3" name="Title 2">
            <a:extLst>
              <a:ext uri="{FF2B5EF4-FFF2-40B4-BE49-F238E27FC236}">
                <a16:creationId xmlns:a16="http://schemas.microsoft.com/office/drawing/2014/main" id="{BF3B8D3B-13DE-F34E-9D13-E11952DE2A62}"/>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3B92C024-9753-4848-9510-119E61CB128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70</a:t>
            </a:fld>
            <a:endParaRPr lang="de-DE" dirty="0"/>
          </a:p>
        </p:txBody>
      </p:sp>
    </p:spTree>
    <p:extLst>
      <p:ext uri="{BB962C8B-B14F-4D97-AF65-F5344CB8AC3E}">
        <p14:creationId xmlns:p14="http://schemas.microsoft.com/office/powerpoint/2010/main" val="4047056978"/>
      </p:ext>
    </p:extLst>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34FF03-C4A5-852B-A378-F722B5F616D2}"/>
              </a:ext>
            </a:extLst>
          </p:cNvPr>
          <p:cNvSpPr>
            <a:spLocks noGrp="1"/>
          </p:cNvSpPr>
          <p:nvPr>
            <p:ph sz="quarter" idx="13"/>
          </p:nvPr>
        </p:nvSpPr>
        <p:spPr/>
        <p:txBody>
          <a:bodyPr/>
          <a:lstStyle/>
          <a:p>
            <a:r>
              <a:rPr lang="en-CH" dirty="0"/>
              <a:t>Development of fracture-tough resins.</a:t>
            </a:r>
          </a:p>
          <a:p>
            <a:r>
              <a:rPr lang="en-CH" dirty="0"/>
              <a:t>Best-in-class K1c with multi-hour pot-life.</a:t>
            </a:r>
          </a:p>
          <a:p>
            <a:r>
              <a:rPr lang="en-CH" dirty="0"/>
              <a:t>Made from readily available components.</a:t>
            </a:r>
          </a:p>
        </p:txBody>
      </p:sp>
      <p:sp>
        <p:nvSpPr>
          <p:cNvPr id="3" name="Title 2">
            <a:extLst>
              <a:ext uri="{FF2B5EF4-FFF2-40B4-BE49-F238E27FC236}">
                <a16:creationId xmlns:a16="http://schemas.microsoft.com/office/drawing/2014/main" id="{47E403F2-469F-BB2A-948F-6FF0B58FC7DB}"/>
              </a:ext>
            </a:extLst>
          </p:cNvPr>
          <p:cNvSpPr>
            <a:spLocks noGrp="1"/>
          </p:cNvSpPr>
          <p:nvPr>
            <p:ph type="title"/>
          </p:nvPr>
        </p:nvSpPr>
        <p:spPr/>
        <p:txBody>
          <a:bodyPr/>
          <a:lstStyle/>
          <a:p>
            <a:r>
              <a:rPr lang="en-CH" dirty="0"/>
              <a:t>D-MAT SMG:</a:t>
            </a:r>
            <a:br>
              <a:rPr lang="en-CH" dirty="0"/>
            </a:br>
            <a:r>
              <a:rPr lang="en-CH" dirty="0"/>
              <a:t>MagRes</a:t>
            </a:r>
          </a:p>
        </p:txBody>
      </p:sp>
      <p:sp>
        <p:nvSpPr>
          <p:cNvPr id="4" name="Slide Number Placeholder 3">
            <a:extLst>
              <a:ext uri="{FF2B5EF4-FFF2-40B4-BE49-F238E27FC236}">
                <a16:creationId xmlns:a16="http://schemas.microsoft.com/office/drawing/2014/main" id="{1DC7BE2B-5BF7-9153-1F6D-A7FBAE393E7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71</a:t>
            </a:fld>
            <a:endParaRPr lang="de-DE" dirty="0"/>
          </a:p>
        </p:txBody>
      </p:sp>
      <p:pic>
        <p:nvPicPr>
          <p:cNvPr id="8" name="Picture 7" descr="Chart, bar chart&#10;&#10;Description automatically generated">
            <a:extLst>
              <a:ext uri="{FF2B5EF4-FFF2-40B4-BE49-F238E27FC236}">
                <a16:creationId xmlns:a16="http://schemas.microsoft.com/office/drawing/2014/main" id="{448FA5EB-E023-3EEB-6116-9971954D0F1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9552" y="2636912"/>
            <a:ext cx="4473294" cy="4024238"/>
          </a:xfrm>
          <a:prstGeom prst="rect">
            <a:avLst/>
          </a:prstGeom>
        </p:spPr>
      </p:pic>
      <p:grpSp>
        <p:nvGrpSpPr>
          <p:cNvPr id="11" name="Group 10">
            <a:extLst>
              <a:ext uri="{FF2B5EF4-FFF2-40B4-BE49-F238E27FC236}">
                <a16:creationId xmlns:a16="http://schemas.microsoft.com/office/drawing/2014/main" id="{725A8097-D7F2-85C6-C049-55611F1E4767}"/>
              </a:ext>
            </a:extLst>
          </p:cNvPr>
          <p:cNvGrpSpPr/>
          <p:nvPr/>
        </p:nvGrpSpPr>
        <p:grpSpPr>
          <a:xfrm>
            <a:off x="4980254" y="490569"/>
            <a:ext cx="3436789" cy="6075831"/>
            <a:chOff x="4951635" y="23813"/>
            <a:chExt cx="2428677" cy="4293610"/>
          </a:xfrm>
        </p:grpSpPr>
        <p:pic>
          <p:nvPicPr>
            <p:cNvPr id="6" name="Picture 5" descr="Diagram&#10;&#10;Description automatically generated with medium confidence">
              <a:extLst>
                <a:ext uri="{FF2B5EF4-FFF2-40B4-BE49-F238E27FC236}">
                  <a16:creationId xmlns:a16="http://schemas.microsoft.com/office/drawing/2014/main" id="{DF49171E-2B03-753D-F633-9123D38530C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76056" y="23813"/>
              <a:ext cx="1872208" cy="2138237"/>
            </a:xfrm>
            <a:prstGeom prst="rect">
              <a:avLst/>
            </a:prstGeom>
          </p:spPr>
        </p:pic>
        <p:pic>
          <p:nvPicPr>
            <p:cNvPr id="10" name="Picture 9" descr="Diagram&#10;&#10;Description automatically generated with medium confidence">
              <a:extLst>
                <a:ext uri="{FF2B5EF4-FFF2-40B4-BE49-F238E27FC236}">
                  <a16:creationId xmlns:a16="http://schemas.microsoft.com/office/drawing/2014/main" id="{BBDC7E2E-7870-9BE6-C30B-B0BA374E538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51635" y="2179186"/>
              <a:ext cx="2428677" cy="2138237"/>
            </a:xfrm>
            <a:prstGeom prst="rect">
              <a:avLst/>
            </a:prstGeom>
          </p:spPr>
        </p:pic>
      </p:grpSp>
      <p:sp>
        <p:nvSpPr>
          <p:cNvPr id="12" name="TextBox 11">
            <a:extLst>
              <a:ext uri="{FF2B5EF4-FFF2-40B4-BE49-F238E27FC236}">
                <a16:creationId xmlns:a16="http://schemas.microsoft.com/office/drawing/2014/main" id="{ABA11417-761F-B6D2-0893-AC019E8AA532}"/>
              </a:ext>
            </a:extLst>
          </p:cNvPr>
          <p:cNvSpPr txBox="1"/>
          <p:nvPr/>
        </p:nvSpPr>
        <p:spPr>
          <a:xfrm>
            <a:off x="3632718" y="656272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P. Studer and Prof. T. Tervoort</a:t>
            </a:r>
          </a:p>
        </p:txBody>
      </p:sp>
    </p:spTree>
    <p:extLst>
      <p:ext uri="{BB962C8B-B14F-4D97-AF65-F5344CB8AC3E}">
        <p14:creationId xmlns:p14="http://schemas.microsoft.com/office/powerpoint/2010/main" val="1678349638"/>
      </p:ext>
    </p:extLst>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Text, letter&#10;&#10;Description automatically generated">
            <a:extLst>
              <a:ext uri="{FF2B5EF4-FFF2-40B4-BE49-F238E27FC236}">
                <a16:creationId xmlns:a16="http://schemas.microsoft.com/office/drawing/2014/main" id="{92A17C16-DDDB-65B0-6208-3696F7FD0457}"/>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9396536" y="902979"/>
            <a:ext cx="2509150" cy="3345533"/>
          </a:xfrm>
        </p:spPr>
      </p:pic>
      <p:sp>
        <p:nvSpPr>
          <p:cNvPr id="3" name="Title 2">
            <a:extLst>
              <a:ext uri="{FF2B5EF4-FFF2-40B4-BE49-F238E27FC236}">
                <a16:creationId xmlns:a16="http://schemas.microsoft.com/office/drawing/2014/main" id="{E89CB371-D053-EDD5-B58C-8400BBE4E9AE}"/>
              </a:ext>
            </a:extLst>
          </p:cNvPr>
          <p:cNvSpPr>
            <a:spLocks noGrp="1"/>
          </p:cNvSpPr>
          <p:nvPr>
            <p:ph type="title"/>
          </p:nvPr>
        </p:nvSpPr>
        <p:spPr/>
        <p:txBody>
          <a:bodyPr/>
          <a:lstStyle/>
          <a:p>
            <a:r>
              <a:rPr lang="en-US" dirty="0"/>
              <a:t>ETHZ D-MAVT/</a:t>
            </a:r>
            <a:r>
              <a:rPr lang="en-US" dirty="0" err="1"/>
              <a:t>pd|z</a:t>
            </a:r>
            <a:r>
              <a:rPr lang="en-US" dirty="0"/>
              <a:t> and inspire AG:</a:t>
            </a:r>
            <a:r>
              <a:rPr lang="en-CH" dirty="0"/>
              <a:t> </a:t>
            </a:r>
            <a:br>
              <a:rPr lang="en-CH" dirty="0"/>
            </a:br>
            <a:r>
              <a:rPr lang="en-CH" dirty="0"/>
              <a:t>MagAM</a:t>
            </a:r>
          </a:p>
        </p:txBody>
      </p:sp>
      <p:sp>
        <p:nvSpPr>
          <p:cNvPr id="4" name="Slide Number Placeholder 3">
            <a:extLst>
              <a:ext uri="{FF2B5EF4-FFF2-40B4-BE49-F238E27FC236}">
                <a16:creationId xmlns:a16="http://schemas.microsoft.com/office/drawing/2014/main" id="{D0A29A67-45D0-D3FA-410A-2C53735536C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72</a:t>
            </a:fld>
            <a:endParaRPr lang="de-DE" dirty="0"/>
          </a:p>
        </p:txBody>
      </p:sp>
      <p:pic>
        <p:nvPicPr>
          <p:cNvPr id="10" name="Picture 9" descr="A person holding a skateboard&#10;&#10;Description automatically generated with low confidence">
            <a:extLst>
              <a:ext uri="{FF2B5EF4-FFF2-40B4-BE49-F238E27FC236}">
                <a16:creationId xmlns:a16="http://schemas.microsoft.com/office/drawing/2014/main" id="{78D67FA9-56D2-F876-CB7D-7BB55DB48C3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
          <a:stretch/>
        </p:blipFill>
        <p:spPr>
          <a:xfrm rot="5400000">
            <a:off x="442668" y="4024989"/>
            <a:ext cx="1881863" cy="2509150"/>
          </a:xfrm>
          <a:prstGeom prst="rect">
            <a:avLst/>
          </a:prstGeom>
        </p:spPr>
      </p:pic>
      <p:pic>
        <p:nvPicPr>
          <p:cNvPr id="12" name="Picture 11" descr="A picture containing indoor, different, bunch, arranged&#10;&#10;Description automatically generated">
            <a:extLst>
              <a:ext uri="{FF2B5EF4-FFF2-40B4-BE49-F238E27FC236}">
                <a16:creationId xmlns:a16="http://schemas.microsoft.com/office/drawing/2014/main" id="{8B1D75A7-68BF-DB69-97C1-D76BC6AA1E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04047" y="743836"/>
            <a:ext cx="3662693" cy="3364566"/>
          </a:xfrm>
          <a:prstGeom prst="rect">
            <a:avLst/>
          </a:prstGeom>
        </p:spPr>
      </p:pic>
      <p:pic>
        <p:nvPicPr>
          <p:cNvPr id="13" name="Picture 12">
            <a:extLst>
              <a:ext uri="{FF2B5EF4-FFF2-40B4-BE49-F238E27FC236}">
                <a16:creationId xmlns:a16="http://schemas.microsoft.com/office/drawing/2014/main" id="{EFB20D76-3035-C29C-C913-D3AF180FE49A}"/>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756660" y="4336474"/>
            <a:ext cx="5910080" cy="2188870"/>
          </a:xfrm>
          <a:prstGeom prst="rect">
            <a:avLst/>
          </a:prstGeom>
          <a:noFill/>
          <a:ln>
            <a:noFill/>
          </a:ln>
        </p:spPr>
      </p:pic>
      <p:sp>
        <p:nvSpPr>
          <p:cNvPr id="14" name="Content Placeholder 1">
            <a:extLst>
              <a:ext uri="{FF2B5EF4-FFF2-40B4-BE49-F238E27FC236}">
                <a16:creationId xmlns:a16="http://schemas.microsoft.com/office/drawing/2014/main" id="{71266889-6C6E-1B3A-C94C-47A1E2064FC3}"/>
              </a:ext>
            </a:extLst>
          </p:cNvPr>
          <p:cNvSpPr txBox="1">
            <a:spLocks/>
          </p:cNvSpPr>
          <p:nvPr/>
        </p:nvSpPr>
        <p:spPr>
          <a:xfrm>
            <a:off x="1042988" y="1341438"/>
            <a:ext cx="7742237"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dirty="0"/>
              <a:t>Enhanced functionality in coil </a:t>
            </a:r>
            <a:br>
              <a:rPr lang="en-CH" dirty="0"/>
            </a:br>
            <a:r>
              <a:rPr lang="en-CH" dirty="0"/>
              <a:t>components through design for </a:t>
            </a:r>
            <a:br>
              <a:rPr lang="en-CH" dirty="0"/>
            </a:br>
            <a:r>
              <a:rPr lang="en-CH" dirty="0"/>
              <a:t>Additive Manufacturing</a:t>
            </a:r>
          </a:p>
          <a:p>
            <a:pPr lvl="1"/>
            <a:r>
              <a:rPr lang="en-CH" dirty="0"/>
              <a:t>Interpenetrating Phase Layers</a:t>
            </a:r>
            <a:br>
              <a:rPr lang="en-CH" dirty="0"/>
            </a:br>
            <a:r>
              <a:rPr lang="en-CH" dirty="0"/>
              <a:t>for improved bonding.</a:t>
            </a:r>
          </a:p>
          <a:p>
            <a:pPr lvl="1"/>
            <a:r>
              <a:rPr lang="en-CH" dirty="0"/>
              <a:t>Compliant endspacers.</a:t>
            </a:r>
          </a:p>
          <a:p>
            <a:pPr lvl="1"/>
            <a:r>
              <a:rPr lang="en-CH" dirty="0"/>
              <a:t>Locally tunable modulus for.</a:t>
            </a:r>
          </a:p>
          <a:p>
            <a:endParaRPr lang="en-CH" dirty="0"/>
          </a:p>
          <a:p>
            <a:endParaRPr lang="en-CH" dirty="0"/>
          </a:p>
        </p:txBody>
      </p:sp>
      <p:sp>
        <p:nvSpPr>
          <p:cNvPr id="15" name="TextBox 14">
            <a:extLst>
              <a:ext uri="{FF2B5EF4-FFF2-40B4-BE49-F238E27FC236}">
                <a16:creationId xmlns:a16="http://schemas.microsoft.com/office/drawing/2014/main" id="{38B1EE87-946D-D0DA-6219-159582565A00}"/>
              </a:ext>
            </a:extLst>
          </p:cNvPr>
          <p:cNvSpPr txBox="1"/>
          <p:nvPr/>
        </p:nvSpPr>
        <p:spPr>
          <a:xfrm>
            <a:off x="5955313" y="640080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Courtesy P. Beutler</a:t>
            </a:r>
          </a:p>
        </p:txBody>
      </p:sp>
      <p:pic>
        <p:nvPicPr>
          <p:cNvPr id="17" name="Picture 16" descr="A picture containing paper clip, stationary, green&#10;&#10;Description automatically generated">
            <a:extLst>
              <a:ext uri="{FF2B5EF4-FFF2-40B4-BE49-F238E27FC236}">
                <a16:creationId xmlns:a16="http://schemas.microsoft.com/office/drawing/2014/main" id="{3856AF4D-592B-6EAA-1537-5243940600B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6200000">
            <a:off x="4991846" y="3585442"/>
            <a:ext cx="1926935" cy="3429000"/>
          </a:xfrm>
          <a:prstGeom prst="rect">
            <a:avLst/>
          </a:prstGeom>
        </p:spPr>
      </p:pic>
    </p:spTree>
    <p:extLst>
      <p:ext uri="{BB962C8B-B14F-4D97-AF65-F5344CB8AC3E}">
        <p14:creationId xmlns:p14="http://schemas.microsoft.com/office/powerpoint/2010/main" val="365152027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3"/>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B86AD94-8A6D-D79D-2CBE-0DEA75619C87}"/>
              </a:ext>
            </a:extLst>
          </p:cNvPr>
          <p:cNvSpPr>
            <a:spLocks noGrp="1"/>
          </p:cNvSpPr>
          <p:nvPr>
            <p:ph sz="quarter" idx="13"/>
          </p:nvPr>
        </p:nvSpPr>
        <p:spPr/>
        <p:txBody>
          <a:bodyPr/>
          <a:lstStyle/>
          <a:p>
            <a:r>
              <a:rPr lang="en-CH" dirty="0"/>
              <a:t>Enhanced reproducibility, traceability, and sustainability through </a:t>
            </a:r>
            <a:r>
              <a:rPr lang="en-CH" b="1" dirty="0"/>
              <a:t>Model-Based Systems Engineering</a:t>
            </a:r>
            <a:r>
              <a:rPr lang="en-CH" dirty="0"/>
              <a:t> for accelerator magnets.</a:t>
            </a:r>
          </a:p>
          <a:p>
            <a:r>
              <a:rPr lang="en-CH" dirty="0">
                <a:latin typeface="Courier New" panose="02070309020205020404" pitchFamily="49" charset="0"/>
                <a:cs typeface="Courier New" panose="02070309020205020404" pitchFamily="49" charset="0"/>
              </a:rPr>
              <a:t>pyMBSE</a:t>
            </a:r>
            <a:r>
              <a:rPr lang="en-CH" dirty="0"/>
              <a:t> package and a bundle of standard tools and best practices are now supported and maintained by MSC group.</a:t>
            </a:r>
          </a:p>
          <a:p>
            <a:r>
              <a:rPr lang="en-CH" dirty="0"/>
              <a:t>Pilot projects under way at CERN, ETHZ, LBNL, and PSI.</a:t>
            </a:r>
          </a:p>
        </p:txBody>
      </p:sp>
      <p:sp>
        <p:nvSpPr>
          <p:cNvPr id="3" name="Title 2">
            <a:extLst>
              <a:ext uri="{FF2B5EF4-FFF2-40B4-BE49-F238E27FC236}">
                <a16:creationId xmlns:a16="http://schemas.microsoft.com/office/drawing/2014/main" id="{0904F64F-2FCF-4A12-CD86-E76334E6490A}"/>
              </a:ext>
            </a:extLst>
          </p:cNvPr>
          <p:cNvSpPr>
            <a:spLocks noGrp="1"/>
          </p:cNvSpPr>
          <p:nvPr>
            <p:ph type="title"/>
          </p:nvPr>
        </p:nvSpPr>
        <p:spPr/>
        <p:txBody>
          <a:bodyPr/>
          <a:lstStyle/>
          <a:p>
            <a:r>
              <a:rPr lang="en-CH" dirty="0"/>
              <a:t>D-ITET IEF:</a:t>
            </a:r>
            <a:br>
              <a:rPr lang="en-CH" dirty="0"/>
            </a:br>
            <a:r>
              <a:rPr lang="en-CH" dirty="0"/>
              <a:t>MagNum</a:t>
            </a:r>
            <a:br>
              <a:rPr lang="en-CH" dirty="0"/>
            </a:br>
            <a:endParaRPr lang="en-CH" dirty="0"/>
          </a:p>
        </p:txBody>
      </p:sp>
      <p:sp>
        <p:nvSpPr>
          <p:cNvPr id="4" name="Slide Number Placeholder 3">
            <a:extLst>
              <a:ext uri="{FF2B5EF4-FFF2-40B4-BE49-F238E27FC236}">
                <a16:creationId xmlns:a16="http://schemas.microsoft.com/office/drawing/2014/main" id="{104D3496-7F9A-1A31-3120-CB5D5CB526CA}"/>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73</a:t>
            </a:fld>
            <a:endParaRPr lang="de-DE" dirty="0"/>
          </a:p>
        </p:txBody>
      </p:sp>
      <p:pic>
        <p:nvPicPr>
          <p:cNvPr id="10" name="Picture 9" descr="Diagram&#10;&#10;Description automatically generated">
            <a:extLst>
              <a:ext uri="{FF2B5EF4-FFF2-40B4-BE49-F238E27FC236}">
                <a16:creationId xmlns:a16="http://schemas.microsoft.com/office/drawing/2014/main" id="{0BA10226-FF59-1031-F5B9-EE4609FA487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7200" y="2993897"/>
            <a:ext cx="5288632" cy="3217197"/>
          </a:xfrm>
          <a:prstGeom prst="rect">
            <a:avLst/>
          </a:prstGeom>
        </p:spPr>
      </p:pic>
      <p:sp>
        <p:nvSpPr>
          <p:cNvPr id="11" name="TextBox 10">
            <a:extLst>
              <a:ext uri="{FF2B5EF4-FFF2-40B4-BE49-F238E27FC236}">
                <a16:creationId xmlns:a16="http://schemas.microsoft.com/office/drawing/2014/main" id="{C24422D8-1D88-1CA9-4C5A-C2373162FB95}"/>
              </a:ext>
            </a:extLst>
          </p:cNvPr>
          <p:cNvSpPr txBox="1"/>
          <p:nvPr/>
        </p:nvSpPr>
        <p:spPr>
          <a:xfrm>
            <a:off x="3347864" y="6302375"/>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Courtesy M. Maciejewski</a:t>
            </a:r>
          </a:p>
        </p:txBody>
      </p:sp>
    </p:spTree>
    <p:extLst>
      <p:ext uri="{BB962C8B-B14F-4D97-AF65-F5344CB8AC3E}">
        <p14:creationId xmlns:p14="http://schemas.microsoft.com/office/powerpoint/2010/main" val="827645670"/>
      </p:ext>
    </p:extLst>
  </p:cSld>
  <p:clrMapOvr>
    <a:masterClrMapping/>
  </p:clrMapOvr>
  <p:transition spd="med"/>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0373478-DBBC-3019-AFFF-CE239DFBB42D}"/>
              </a:ext>
            </a:extLst>
          </p:cNvPr>
          <p:cNvSpPr>
            <a:spLocks noGrp="1"/>
          </p:cNvSpPr>
          <p:nvPr>
            <p:ph sz="quarter" idx="13"/>
          </p:nvPr>
        </p:nvSpPr>
        <p:spPr/>
        <p:txBody>
          <a:bodyPr/>
          <a:lstStyle/>
          <a:p>
            <a:r>
              <a:rPr lang="en-CH" dirty="0"/>
              <a:t>Started in December 2022, MagComp will attempt to</a:t>
            </a:r>
          </a:p>
          <a:p>
            <a:pPr lvl="1"/>
            <a:r>
              <a:rPr lang="en-CH" dirty="0"/>
              <a:t>mechanically characterize 10-stacks </a:t>
            </a:r>
            <a:br>
              <a:rPr lang="en-CH" dirty="0"/>
            </a:br>
            <a:r>
              <a:rPr lang="en-CH" dirty="0"/>
              <a:t>produced at PSI with different epoxies/waxes.</a:t>
            </a:r>
          </a:p>
          <a:p>
            <a:pPr lvl="1"/>
            <a:r>
              <a:rPr lang="en-US" dirty="0"/>
              <a:t>p</a:t>
            </a:r>
            <a:r>
              <a:rPr lang="en-CH" dirty="0"/>
              <a:t>erform detailed subscale modeling.</a:t>
            </a:r>
          </a:p>
          <a:p>
            <a:pPr lvl="1"/>
            <a:r>
              <a:rPr lang="en-US" dirty="0"/>
              <a:t>e</a:t>
            </a:r>
            <a:r>
              <a:rPr lang="en-CH" dirty="0"/>
              <a:t>xtract 3D anisotropic elasto-plastic </a:t>
            </a:r>
            <a:br>
              <a:rPr lang="en-CH" dirty="0"/>
            </a:br>
            <a:r>
              <a:rPr lang="en-CH" dirty="0"/>
              <a:t>constitutive relations.</a:t>
            </a:r>
          </a:p>
          <a:p>
            <a:pPr lvl="1"/>
            <a:r>
              <a:rPr lang="en-US" dirty="0"/>
              <a:t>l</a:t>
            </a:r>
            <a:r>
              <a:rPr lang="en-CH" dirty="0"/>
              <a:t>ink with related efforts through HFM RD4. </a:t>
            </a:r>
          </a:p>
        </p:txBody>
      </p:sp>
      <p:sp>
        <p:nvSpPr>
          <p:cNvPr id="3" name="Title 2">
            <a:extLst>
              <a:ext uri="{FF2B5EF4-FFF2-40B4-BE49-F238E27FC236}">
                <a16:creationId xmlns:a16="http://schemas.microsoft.com/office/drawing/2014/main" id="{2D71D8C6-8755-393F-5C89-9DB5685970CE}"/>
              </a:ext>
            </a:extLst>
          </p:cNvPr>
          <p:cNvSpPr>
            <a:spLocks noGrp="1"/>
          </p:cNvSpPr>
          <p:nvPr>
            <p:ph type="title"/>
          </p:nvPr>
        </p:nvSpPr>
        <p:spPr/>
        <p:txBody>
          <a:bodyPr/>
          <a:lstStyle/>
          <a:p>
            <a:r>
              <a:rPr lang="en-CH" dirty="0"/>
              <a:t>D-MAT SMG:</a:t>
            </a:r>
            <a:br>
              <a:rPr lang="en-CH" dirty="0"/>
            </a:br>
            <a:r>
              <a:rPr lang="en-CH" dirty="0"/>
              <a:t>MagComp</a:t>
            </a:r>
            <a:br>
              <a:rPr lang="en-CH" dirty="0"/>
            </a:br>
            <a:endParaRPr lang="en-CH" dirty="0"/>
          </a:p>
        </p:txBody>
      </p:sp>
      <p:sp>
        <p:nvSpPr>
          <p:cNvPr id="4" name="Slide Number Placeholder 3">
            <a:extLst>
              <a:ext uri="{FF2B5EF4-FFF2-40B4-BE49-F238E27FC236}">
                <a16:creationId xmlns:a16="http://schemas.microsoft.com/office/drawing/2014/main" id="{AA333993-D579-EFDB-8CDF-CF132F1419C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74</a:t>
            </a:fld>
            <a:endParaRPr lang="de-DE" dirty="0"/>
          </a:p>
        </p:txBody>
      </p:sp>
      <p:pic>
        <p:nvPicPr>
          <p:cNvPr id="6" name="Picture 5" descr="A picture containing indoor&#10;&#10;Description automatically generated">
            <a:extLst>
              <a:ext uri="{FF2B5EF4-FFF2-40B4-BE49-F238E27FC236}">
                <a16:creationId xmlns:a16="http://schemas.microsoft.com/office/drawing/2014/main" id="{CF32E9F4-92D5-03E2-DE8A-A02AF6B35BA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5487060" y="2327166"/>
            <a:ext cx="3645024" cy="2733768"/>
          </a:xfrm>
          <a:prstGeom prst="rect">
            <a:avLst/>
          </a:prstGeom>
        </p:spPr>
      </p:pic>
      <p:pic>
        <p:nvPicPr>
          <p:cNvPr id="7" name="Picture 6">
            <a:extLst>
              <a:ext uri="{FF2B5EF4-FFF2-40B4-BE49-F238E27FC236}">
                <a16:creationId xmlns:a16="http://schemas.microsoft.com/office/drawing/2014/main" id="{55B3ECDB-6B77-1625-A313-ABC458C0D4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40124" y="4643128"/>
            <a:ext cx="1828298" cy="873434"/>
          </a:xfrm>
          <a:prstGeom prst="rect">
            <a:avLst/>
          </a:prstGeom>
        </p:spPr>
      </p:pic>
      <p:sp>
        <p:nvSpPr>
          <p:cNvPr id="8" name="TextBox 7">
            <a:extLst>
              <a:ext uri="{FF2B5EF4-FFF2-40B4-BE49-F238E27FC236}">
                <a16:creationId xmlns:a16="http://schemas.microsoft.com/office/drawing/2014/main" id="{FB1FF031-3B8E-8B1C-B94D-55D3894EA432}"/>
              </a:ext>
            </a:extLst>
          </p:cNvPr>
          <p:cNvSpPr txBox="1"/>
          <p:nvPr/>
        </p:nvSpPr>
        <p:spPr>
          <a:xfrm>
            <a:off x="4572000" y="564961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Courtesy D. Araujo, X. Kong</a:t>
            </a:r>
          </a:p>
        </p:txBody>
      </p:sp>
    </p:spTree>
    <p:extLst>
      <p:ext uri="{BB962C8B-B14F-4D97-AF65-F5344CB8AC3E}">
        <p14:creationId xmlns:p14="http://schemas.microsoft.com/office/powerpoint/2010/main" val="2513932534"/>
      </p:ext>
    </p:extLst>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6242C1-3F84-C1CB-056C-6A099FA7CEAB}"/>
              </a:ext>
            </a:extLst>
          </p:cNvPr>
          <p:cNvSpPr>
            <a:spLocks noGrp="1"/>
          </p:cNvSpPr>
          <p:nvPr>
            <p:ph type="title"/>
          </p:nvPr>
        </p:nvSpPr>
        <p:spPr/>
        <p:txBody>
          <a:bodyPr/>
          <a:lstStyle/>
          <a:p>
            <a:r>
              <a:rPr lang="en-CH" dirty="0"/>
              <a:t>D-ITET PES:</a:t>
            </a:r>
            <a:br>
              <a:rPr lang="en-CH" dirty="0"/>
            </a:br>
            <a:r>
              <a:rPr lang="en-CH" dirty="0"/>
              <a:t>FCCee CPES</a:t>
            </a:r>
          </a:p>
        </p:txBody>
      </p:sp>
      <p:sp>
        <p:nvSpPr>
          <p:cNvPr id="4" name="Slide Number Placeholder 3">
            <a:extLst>
              <a:ext uri="{FF2B5EF4-FFF2-40B4-BE49-F238E27FC236}">
                <a16:creationId xmlns:a16="http://schemas.microsoft.com/office/drawing/2014/main" id="{36011C86-BDF8-8958-13AE-F1650C87665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75</a:t>
            </a:fld>
            <a:endParaRPr lang="de-DE" dirty="0"/>
          </a:p>
        </p:txBody>
      </p:sp>
      <p:sp>
        <p:nvSpPr>
          <p:cNvPr id="8" name="Content Placeholder 7">
            <a:extLst>
              <a:ext uri="{FF2B5EF4-FFF2-40B4-BE49-F238E27FC236}">
                <a16:creationId xmlns:a16="http://schemas.microsoft.com/office/drawing/2014/main" id="{F56B0547-508A-42C2-715A-CC7A34E9963E}"/>
              </a:ext>
            </a:extLst>
          </p:cNvPr>
          <p:cNvSpPr>
            <a:spLocks noGrp="1"/>
          </p:cNvSpPr>
          <p:nvPr>
            <p:ph sz="quarter" idx="13"/>
          </p:nvPr>
        </p:nvSpPr>
        <p:spPr/>
        <p:txBody>
          <a:bodyPr/>
          <a:lstStyle/>
          <a:p>
            <a:r>
              <a:rPr lang="en-CH" dirty="0"/>
              <a:t>In support of FCCee HTS4,</a:t>
            </a:r>
            <a:br>
              <a:rPr lang="en-CH" dirty="0"/>
            </a:br>
            <a:r>
              <a:rPr lang="en-CH" dirty="0"/>
              <a:t>CPES develops a cryogenic </a:t>
            </a:r>
            <a:br>
              <a:rPr lang="en-CH" dirty="0"/>
            </a:br>
            <a:r>
              <a:rPr lang="en-CH" dirty="0"/>
              <a:t>power supply which, in its </a:t>
            </a:r>
            <a:br>
              <a:rPr lang="en-CH" dirty="0"/>
            </a:br>
            <a:r>
              <a:rPr lang="en-CH" dirty="0"/>
              <a:t>first iteration, may reduce </a:t>
            </a:r>
            <a:br>
              <a:rPr lang="en-CH" dirty="0"/>
            </a:br>
            <a:r>
              <a:rPr lang="en-CH" dirty="0"/>
              <a:t>heat load to the cryo-cooler </a:t>
            </a:r>
            <a:br>
              <a:rPr lang="en-CH" dirty="0"/>
            </a:br>
            <a:r>
              <a:rPr lang="en-CH" dirty="0"/>
              <a:t>by 50%.</a:t>
            </a:r>
          </a:p>
          <a:p>
            <a:r>
              <a:rPr lang="en-CH" dirty="0"/>
              <a:t>CPES development follows</a:t>
            </a:r>
            <a:br>
              <a:rPr lang="en-CH" dirty="0"/>
            </a:br>
            <a:r>
              <a:rPr lang="en-CH" dirty="0"/>
              <a:t>specifications provided by</a:t>
            </a:r>
            <a:br>
              <a:rPr lang="en-CH" dirty="0"/>
            </a:br>
            <a:r>
              <a:rPr lang="en-CH" dirty="0"/>
              <a:t>CERN power-supply specialists.</a:t>
            </a:r>
          </a:p>
          <a:p>
            <a:r>
              <a:rPr lang="en-CH" dirty="0"/>
              <a:t>The CPES unit may incorporate</a:t>
            </a:r>
            <a:br>
              <a:rPr lang="en-CH" dirty="0"/>
            </a:br>
            <a:r>
              <a:rPr lang="en-CH" dirty="0"/>
              <a:t>magnet protection functionality.</a:t>
            </a:r>
          </a:p>
          <a:p>
            <a:r>
              <a:rPr lang="en-CH" dirty="0"/>
              <a:t>Cold-testing and integration </a:t>
            </a:r>
            <a:br>
              <a:rPr lang="en-CH" dirty="0"/>
            </a:br>
            <a:r>
              <a:rPr lang="en-CH" dirty="0"/>
              <a:t>studies at PSI cryogen-free </a:t>
            </a:r>
            <a:br>
              <a:rPr lang="en-CH" dirty="0"/>
            </a:br>
            <a:r>
              <a:rPr lang="en-CH" dirty="0"/>
              <a:t>test station.</a:t>
            </a:r>
            <a:br>
              <a:rPr lang="en-CH" dirty="0"/>
            </a:br>
            <a:endParaRPr lang="en-CH" dirty="0"/>
          </a:p>
        </p:txBody>
      </p:sp>
      <p:pic>
        <p:nvPicPr>
          <p:cNvPr id="9" name="Content Placeholder 5">
            <a:extLst>
              <a:ext uri="{FF2B5EF4-FFF2-40B4-BE49-F238E27FC236}">
                <a16:creationId xmlns:a16="http://schemas.microsoft.com/office/drawing/2014/main" id="{ABBD5450-C37A-F009-0C5C-0CAD526C7A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7984" y="1124744"/>
            <a:ext cx="4469462" cy="4320480"/>
          </a:xfrm>
          <a:prstGeom prst="rect">
            <a:avLst/>
          </a:prstGeom>
        </p:spPr>
      </p:pic>
      <p:sp>
        <p:nvSpPr>
          <p:cNvPr id="12" name="TextBox 11">
            <a:extLst>
              <a:ext uri="{FF2B5EF4-FFF2-40B4-BE49-F238E27FC236}">
                <a16:creationId xmlns:a16="http://schemas.microsoft.com/office/drawing/2014/main" id="{18AD09D3-3C04-2BE7-F628-268C79C2EEF9}"/>
              </a:ext>
            </a:extLst>
          </p:cNvPr>
          <p:cNvSpPr txBox="1"/>
          <p:nvPr/>
        </p:nvSpPr>
        <p:spPr>
          <a:xfrm>
            <a:off x="6205515" y="551723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Courtesy J. Huber</a:t>
            </a:r>
          </a:p>
        </p:txBody>
      </p:sp>
    </p:spTree>
    <p:extLst>
      <p:ext uri="{BB962C8B-B14F-4D97-AF65-F5344CB8AC3E}">
        <p14:creationId xmlns:p14="http://schemas.microsoft.com/office/powerpoint/2010/main" val="3147756019"/>
      </p:ext>
    </p:extLst>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FF9549-7D97-0E38-84B4-0B5FBC6D3644}"/>
              </a:ext>
            </a:extLst>
          </p:cNvPr>
          <p:cNvSpPr>
            <a:spLocks noGrp="1"/>
          </p:cNvSpPr>
          <p:nvPr>
            <p:ph sz="quarter" idx="13"/>
          </p:nvPr>
        </p:nvSpPr>
        <p:spPr/>
        <p:txBody>
          <a:bodyPr/>
          <a:lstStyle/>
          <a:p>
            <a:r>
              <a:rPr lang="en-CH" dirty="0"/>
              <a:t>CHART supports the goals of the HFM Programme and carries out magnet development for FCCee.</a:t>
            </a:r>
          </a:p>
          <a:p>
            <a:r>
              <a:rPr lang="en-CH" dirty="0"/>
              <a:t>The MagDev laboratory is fully operational with a dedicated and focused team.</a:t>
            </a:r>
          </a:p>
          <a:p>
            <a:r>
              <a:rPr lang="en-CH" dirty="0"/>
              <a:t>We aim to build a Nb3Sn ultimate-field demonstrator by 2026.</a:t>
            </a:r>
          </a:p>
          <a:p>
            <a:r>
              <a:rPr lang="en-CH" dirty="0"/>
              <a:t>We believe that the stress-managed approach to be a unique contribution to the HFM community’s effort and improve the overall risk-balance.</a:t>
            </a:r>
          </a:p>
          <a:p>
            <a:r>
              <a:rPr lang="en-CH" dirty="0"/>
              <a:t>Our HTS program supports FCCee, creates synergies for PSI, and its HFM activity is designed for full synergy with the LTS program.</a:t>
            </a:r>
          </a:p>
          <a:p>
            <a:r>
              <a:rPr lang="en-CH" dirty="0"/>
              <a:t>Coordination, communication, and collaboration are key for gettting the most out of the CHART network and for being a constructive partner in HFM.</a:t>
            </a:r>
          </a:p>
          <a:p>
            <a:r>
              <a:rPr lang="en-CH" dirty="0"/>
              <a:t>We are grateful for support throughout the community, in particular CERN, FNAL, LBNL, uTwente!</a:t>
            </a:r>
          </a:p>
          <a:p>
            <a:r>
              <a:rPr lang="en-CH" dirty="0"/>
              <a:t>The challenges are real and ieads are plentyful – </a:t>
            </a:r>
            <a:r>
              <a:rPr lang="en-US" dirty="0" err="1"/>
              <a:t>i</a:t>
            </a:r>
            <a:r>
              <a:rPr lang="en-CH" dirty="0"/>
              <a:t>t is an exciting time to do magnet R&amp;D! We are looking forward to our exchanges in the HFM R&amp;D Fora!</a:t>
            </a:r>
          </a:p>
          <a:p>
            <a:endParaRPr lang="en-CH" dirty="0"/>
          </a:p>
        </p:txBody>
      </p:sp>
      <p:sp>
        <p:nvSpPr>
          <p:cNvPr id="3" name="Title 2">
            <a:extLst>
              <a:ext uri="{FF2B5EF4-FFF2-40B4-BE49-F238E27FC236}">
                <a16:creationId xmlns:a16="http://schemas.microsoft.com/office/drawing/2014/main" id="{498F8B12-1C0E-83DA-581D-FF841826198E}"/>
              </a:ext>
            </a:extLst>
          </p:cNvPr>
          <p:cNvSpPr>
            <a:spLocks noGrp="1"/>
          </p:cNvSpPr>
          <p:nvPr>
            <p:ph type="title"/>
          </p:nvPr>
        </p:nvSpPr>
        <p:spPr/>
        <p:txBody>
          <a:bodyPr/>
          <a:lstStyle/>
          <a:p>
            <a:r>
              <a:rPr lang="en-CH" dirty="0"/>
              <a:t>Conclusion</a:t>
            </a:r>
          </a:p>
        </p:txBody>
      </p:sp>
      <p:sp>
        <p:nvSpPr>
          <p:cNvPr id="4" name="Slide Number Placeholder 3">
            <a:extLst>
              <a:ext uri="{FF2B5EF4-FFF2-40B4-BE49-F238E27FC236}">
                <a16:creationId xmlns:a16="http://schemas.microsoft.com/office/drawing/2014/main" id="{318C976E-64D9-6F8F-8282-DE37CBC2826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76</a:t>
            </a:fld>
            <a:endParaRPr lang="de-DE" dirty="0"/>
          </a:p>
        </p:txBody>
      </p:sp>
    </p:spTree>
    <p:extLst>
      <p:ext uri="{BB962C8B-B14F-4D97-AF65-F5344CB8AC3E}">
        <p14:creationId xmlns:p14="http://schemas.microsoft.com/office/powerpoint/2010/main" val="24334420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ECB4E2-0DCA-064B-FA62-8ABA0F9C7D87}"/>
              </a:ext>
            </a:extLst>
          </p:cNvPr>
          <p:cNvSpPr>
            <a:spLocks noGrp="1"/>
          </p:cNvSpPr>
          <p:nvPr>
            <p:ph sz="quarter" idx="13"/>
          </p:nvPr>
        </p:nvSpPr>
        <p:spPr>
          <a:xfrm>
            <a:off x="3851920" y="3399047"/>
            <a:ext cx="7742237" cy="4679951"/>
          </a:xfrm>
        </p:spPr>
        <p:txBody>
          <a:bodyPr/>
          <a:lstStyle/>
          <a:p>
            <a:pPr marL="0" indent="0">
              <a:buNone/>
            </a:pPr>
            <a:r>
              <a:rPr lang="en-CH" dirty="0"/>
              <a:t>Spare Slides</a:t>
            </a:r>
          </a:p>
        </p:txBody>
      </p:sp>
      <p:sp>
        <p:nvSpPr>
          <p:cNvPr id="3" name="Title 2">
            <a:extLst>
              <a:ext uri="{FF2B5EF4-FFF2-40B4-BE49-F238E27FC236}">
                <a16:creationId xmlns:a16="http://schemas.microsoft.com/office/drawing/2014/main" id="{CAB9D204-8342-AF48-5B6C-62554BFCAB52}"/>
              </a:ext>
            </a:extLst>
          </p:cNvPr>
          <p:cNvSpPr>
            <a:spLocks noGrp="1"/>
          </p:cNvSpPr>
          <p:nvPr>
            <p:ph type="title"/>
          </p:nvPr>
        </p:nvSpPr>
        <p:spPr/>
        <p:txBody>
          <a:bodyPr/>
          <a:lstStyle/>
          <a:p>
            <a:endParaRPr lang="en-CH"/>
          </a:p>
        </p:txBody>
      </p:sp>
      <p:sp>
        <p:nvSpPr>
          <p:cNvPr id="4" name="Slide Number Placeholder 3">
            <a:extLst>
              <a:ext uri="{FF2B5EF4-FFF2-40B4-BE49-F238E27FC236}">
                <a16:creationId xmlns:a16="http://schemas.microsoft.com/office/drawing/2014/main" id="{95FBFE11-E73E-DFF3-5025-11A1571F3A8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77</a:t>
            </a:fld>
            <a:endParaRPr lang="de-DE" dirty="0"/>
          </a:p>
        </p:txBody>
      </p:sp>
    </p:spTree>
    <p:extLst>
      <p:ext uri="{BB962C8B-B14F-4D97-AF65-F5344CB8AC3E}">
        <p14:creationId xmlns:p14="http://schemas.microsoft.com/office/powerpoint/2010/main" val="1376582524"/>
      </p:ext>
    </p:extLst>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497F309-1E43-8F95-8EC9-42EC4B0534A9}"/>
              </a:ext>
            </a:extLst>
          </p:cNvPr>
          <p:cNvSpPr>
            <a:spLocks noGrp="1"/>
          </p:cNvSpPr>
          <p:nvPr>
            <p:ph sz="quarter" idx="13"/>
          </p:nvPr>
        </p:nvSpPr>
        <p:spPr>
          <a:xfrm>
            <a:off x="969089" y="1341337"/>
            <a:ext cx="7742237" cy="4679951"/>
          </a:xfrm>
        </p:spPr>
        <p:txBody>
          <a:bodyPr/>
          <a:lstStyle/>
          <a:p>
            <a:r>
              <a:rPr lang="en-CH" sz="1600" dirty="0"/>
              <a:t>HFM R&amp;D has suffered from slow turnaround and late feedback on technological choices.</a:t>
            </a:r>
          </a:p>
          <a:p>
            <a:r>
              <a:rPr lang="en-US" sz="1600" dirty="0"/>
              <a:t>“We propose to structure the magnet R&amp;D as a </a:t>
            </a:r>
            <a:r>
              <a:rPr lang="en-US" sz="1600" dirty="0">
                <a:solidFill>
                  <a:srgbClr val="0070C0"/>
                </a:solidFill>
              </a:rPr>
              <a:t>succession of meaningful fast-turnaround demonstrations</a:t>
            </a:r>
            <a:r>
              <a:rPr lang="en-US" sz="1600" dirty="0"/>
              <a:t>, ranging from non-powered material […] samples […] towards ultimate specifications. In this way, </a:t>
            </a:r>
            <a:r>
              <a:rPr lang="en-US" sz="1600" dirty="0">
                <a:solidFill>
                  <a:srgbClr val="0070C0"/>
                </a:solidFill>
              </a:rPr>
              <a:t>new technologies can be tested under realistic conditions at the earliest possible stage, the smallest relevant scale</a:t>
            </a:r>
            <a:r>
              <a:rPr lang="en-US" sz="1600" dirty="0"/>
              <a:t> and cost, and the fastest pace.“</a:t>
            </a:r>
          </a:p>
          <a:p>
            <a:endParaRPr lang="en-CH" sz="1600" dirty="0"/>
          </a:p>
        </p:txBody>
      </p:sp>
      <p:sp>
        <p:nvSpPr>
          <p:cNvPr id="3" name="Title 2">
            <a:extLst>
              <a:ext uri="{FF2B5EF4-FFF2-40B4-BE49-F238E27FC236}">
                <a16:creationId xmlns:a16="http://schemas.microsoft.com/office/drawing/2014/main" id="{3A94BFDE-5B85-BD72-5E9B-1A3433DE18D7}"/>
              </a:ext>
            </a:extLst>
          </p:cNvPr>
          <p:cNvSpPr>
            <a:spLocks noGrp="1"/>
          </p:cNvSpPr>
          <p:nvPr>
            <p:ph type="title"/>
          </p:nvPr>
        </p:nvSpPr>
        <p:spPr/>
        <p:txBody>
          <a:bodyPr/>
          <a:lstStyle/>
          <a:p>
            <a:r>
              <a:rPr lang="en-CH" dirty="0"/>
              <a:t>Fast-Turnaround R&amp;D Programme as an Innovation Funnel</a:t>
            </a:r>
          </a:p>
        </p:txBody>
      </p:sp>
      <p:sp>
        <p:nvSpPr>
          <p:cNvPr id="4" name="Slide Number Placeholder 3">
            <a:extLst>
              <a:ext uri="{FF2B5EF4-FFF2-40B4-BE49-F238E27FC236}">
                <a16:creationId xmlns:a16="http://schemas.microsoft.com/office/drawing/2014/main" id="{A68AA8EA-3E8D-AFDF-2806-D7E49008FB5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78</a:t>
            </a:fld>
            <a:endParaRPr lang="de-DE" dirty="0"/>
          </a:p>
        </p:txBody>
      </p:sp>
      <p:grpSp>
        <p:nvGrpSpPr>
          <p:cNvPr id="5" name="Group 4">
            <a:extLst>
              <a:ext uri="{FF2B5EF4-FFF2-40B4-BE49-F238E27FC236}">
                <a16:creationId xmlns:a16="http://schemas.microsoft.com/office/drawing/2014/main" id="{22F94649-6208-13C8-699E-78522E61E9C6}"/>
              </a:ext>
            </a:extLst>
          </p:cNvPr>
          <p:cNvGrpSpPr/>
          <p:nvPr/>
        </p:nvGrpSpPr>
        <p:grpSpPr>
          <a:xfrm rot="10800000" flipV="1">
            <a:off x="358775" y="2852936"/>
            <a:ext cx="3967525" cy="3785128"/>
            <a:chOff x="1792798" y="808946"/>
            <a:chExt cx="5292000" cy="5048713"/>
          </a:xfrm>
        </p:grpSpPr>
        <p:sp>
          <p:nvSpPr>
            <p:cNvPr id="6" name="Trapezoid 5">
              <a:extLst>
                <a:ext uri="{FF2B5EF4-FFF2-40B4-BE49-F238E27FC236}">
                  <a16:creationId xmlns:a16="http://schemas.microsoft.com/office/drawing/2014/main" id="{8DA78FFF-D8C4-BA31-4E5F-E6760C0CB6EE}"/>
                </a:ext>
              </a:extLst>
            </p:cNvPr>
            <p:cNvSpPr/>
            <p:nvPr/>
          </p:nvSpPr>
          <p:spPr>
            <a:xfrm flipV="1">
              <a:off x="1792798" y="816223"/>
              <a:ext cx="5292000" cy="324000"/>
            </a:xfrm>
            <a:prstGeom prst="trapezoid">
              <a:avLst>
                <a:gd name="adj" fmla="val 52586"/>
              </a:avLst>
            </a:prstGeom>
            <a:solidFill>
              <a:srgbClr val="002060"/>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1358EAA6-F241-2E5D-40B6-BB672626530F}"/>
                </a:ext>
              </a:extLst>
            </p:cNvPr>
            <p:cNvSpPr txBox="1"/>
            <p:nvPr/>
          </p:nvSpPr>
          <p:spPr>
            <a:xfrm rot="10800000" flipV="1">
              <a:off x="2380631" y="808946"/>
              <a:ext cx="4116332" cy="369469"/>
            </a:xfrm>
            <a:prstGeom prst="rect">
              <a:avLst/>
            </a:prstGeom>
            <a:no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u="none" strike="noStrike" kern="0" cap="none" spc="0" normalizeH="0" baseline="0" noProof="0" dirty="0">
                  <a:ln>
                    <a:noFill/>
                  </a:ln>
                  <a:solidFill>
                    <a:prstClr val="white"/>
                  </a:solidFill>
                  <a:effectLst/>
                  <a:uLnTx/>
                  <a:uFillTx/>
                  <a:latin typeface="Calibri" panose="020F0502020204030204"/>
                  <a:ea typeface="+mn-ea"/>
                  <a:cs typeface="+mn-cs"/>
                </a:rPr>
                <a:t>Materials and Composite Samples </a:t>
              </a:r>
              <a:r>
                <a:rPr kumimoji="0" lang="en-US" sz="900" u="none" strike="noStrike" kern="0" cap="none" spc="0" normalizeH="0" baseline="0" noProof="0" dirty="0">
                  <a:ln>
                    <a:noFill/>
                  </a:ln>
                  <a:solidFill>
                    <a:prstClr val="white"/>
                  </a:solidFill>
                  <a:effectLst/>
                  <a:uLnTx/>
                  <a:uFillTx/>
                  <a:latin typeface="Calibri" panose="020F0502020204030204"/>
                  <a:ea typeface="+mn-ea"/>
                  <a:cs typeface="+mn-cs"/>
                </a:rPr>
                <a:t>(not powered)</a:t>
              </a:r>
              <a:endParaRPr kumimoji="0" lang="en-US" sz="120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Trapezoid 7">
              <a:extLst>
                <a:ext uri="{FF2B5EF4-FFF2-40B4-BE49-F238E27FC236}">
                  <a16:creationId xmlns:a16="http://schemas.microsoft.com/office/drawing/2014/main" id="{A431893F-1BCC-6520-7646-26E048D69E8D}"/>
                </a:ext>
              </a:extLst>
            </p:cNvPr>
            <p:cNvSpPr/>
            <p:nvPr/>
          </p:nvSpPr>
          <p:spPr>
            <a:xfrm flipV="1">
              <a:off x="1983598" y="1198221"/>
              <a:ext cx="4910400" cy="396000"/>
            </a:xfrm>
            <a:prstGeom prst="trapezoid">
              <a:avLst>
                <a:gd name="adj" fmla="val 52586"/>
              </a:avLst>
            </a:prstGeom>
            <a:solidFill>
              <a:srgbClr val="5B9BD5">
                <a:lumMod val="50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D0C0BBD6-5377-9516-2ED0-DEAA87E12C6C}"/>
                </a:ext>
              </a:extLst>
            </p:cNvPr>
            <p:cNvSpPr txBox="1"/>
            <p:nvPr/>
          </p:nvSpPr>
          <p:spPr>
            <a:xfrm rot="10800000" flipV="1">
              <a:off x="2515331" y="1226944"/>
              <a:ext cx="3846927" cy="369469"/>
            </a:xfrm>
            <a:prstGeom prst="rect">
              <a:avLst/>
            </a:prstGeom>
            <a:noFill/>
          </p:spPr>
          <p:txBody>
            <a:bodyPr wrap="non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u="none" strike="noStrike" kern="0" cap="none" spc="0" normalizeH="0" baseline="0" noProof="0" dirty="0">
                  <a:ln>
                    <a:noFill/>
                  </a:ln>
                  <a:solidFill>
                    <a:prstClr val="white"/>
                  </a:solidFill>
                  <a:effectLst/>
                  <a:uLnTx/>
                  <a:uFillTx/>
                  <a:latin typeface="Calibri" panose="020F0502020204030204"/>
                  <a:ea typeface="+mn-ea"/>
                  <a:cs typeface="+mn-cs"/>
                </a:rPr>
                <a:t>Powered Samples and Mechanical Models</a:t>
              </a:r>
            </a:p>
          </p:txBody>
        </p:sp>
        <p:sp>
          <p:nvSpPr>
            <p:cNvPr id="10" name="Trapezoid 9">
              <a:extLst>
                <a:ext uri="{FF2B5EF4-FFF2-40B4-BE49-F238E27FC236}">
                  <a16:creationId xmlns:a16="http://schemas.microsoft.com/office/drawing/2014/main" id="{454DF3F8-6DEF-42B6-214B-0D6AEE9E9A51}"/>
                </a:ext>
              </a:extLst>
            </p:cNvPr>
            <p:cNvSpPr/>
            <p:nvPr/>
          </p:nvSpPr>
          <p:spPr>
            <a:xfrm flipV="1">
              <a:off x="2224798" y="1645627"/>
              <a:ext cx="4428000" cy="540000"/>
            </a:xfrm>
            <a:prstGeom prst="trapezoid">
              <a:avLst>
                <a:gd name="adj" fmla="val 52586"/>
              </a:avLst>
            </a:prstGeom>
            <a:solidFill>
              <a:srgbClr val="5B9BD5">
                <a:lumMod val="75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488673D-1606-DD5B-A696-1E17EC165822}"/>
                </a:ext>
              </a:extLst>
            </p:cNvPr>
            <p:cNvSpPr/>
            <p:nvPr/>
          </p:nvSpPr>
          <p:spPr>
            <a:xfrm rot="10800000" flipV="1">
              <a:off x="3519188" y="1746349"/>
              <a:ext cx="1839222" cy="369469"/>
            </a:xfrm>
            <a:prstGeom prst="rect">
              <a:avLst/>
            </a:prstGeom>
          </p:spPr>
          <p:txBody>
            <a:bodyPr wrap="non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u="none" strike="noStrike" kern="0" cap="none" spc="0" normalizeH="0" baseline="0" noProof="0" dirty="0">
                  <a:ln>
                    <a:noFill/>
                  </a:ln>
                  <a:solidFill>
                    <a:prstClr val="white"/>
                  </a:solidFill>
                  <a:effectLst/>
                  <a:uLnTx/>
                  <a:uFillTx/>
                  <a:latin typeface="Calibri" panose="020F0502020204030204"/>
                  <a:ea typeface="+mn-ea"/>
                  <a:cs typeface="+mn-cs"/>
                </a:rPr>
                <a:t>Sub-scale Magnets</a:t>
              </a:r>
            </a:p>
          </p:txBody>
        </p:sp>
        <p:sp>
          <p:nvSpPr>
            <p:cNvPr id="12" name="Trapezoid 11">
              <a:extLst>
                <a:ext uri="{FF2B5EF4-FFF2-40B4-BE49-F238E27FC236}">
                  <a16:creationId xmlns:a16="http://schemas.microsoft.com/office/drawing/2014/main" id="{58B30157-F3A8-80AC-2E73-AF47BDC57D42}"/>
                </a:ext>
              </a:extLst>
            </p:cNvPr>
            <p:cNvSpPr/>
            <p:nvPr/>
          </p:nvSpPr>
          <p:spPr>
            <a:xfrm flipV="1">
              <a:off x="2534398" y="2246303"/>
              <a:ext cx="3808800" cy="834186"/>
            </a:xfrm>
            <a:prstGeom prst="trapezoid">
              <a:avLst>
                <a:gd name="adj" fmla="val 52586"/>
              </a:avLst>
            </a:prstGeom>
            <a:solidFill>
              <a:srgbClr val="4F9AE0">
                <a:alpha val="85098"/>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44F98545-0F03-6100-4E90-AC2796576D9E}"/>
                </a:ext>
              </a:extLst>
            </p:cNvPr>
            <p:cNvSpPr/>
            <p:nvPr/>
          </p:nvSpPr>
          <p:spPr>
            <a:xfrm rot="10800000" flipV="1">
              <a:off x="3182661" y="2286350"/>
              <a:ext cx="2446229" cy="800516"/>
            </a:xfrm>
            <a:prstGeom prst="rect">
              <a:avLst/>
            </a:prstGeom>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u="none" strike="noStrike" kern="0" cap="none" spc="0" normalizeH="0" baseline="0" noProof="0" dirty="0">
                  <a:ln>
                    <a:noFill/>
                  </a:ln>
                  <a:solidFill>
                    <a:prstClr val="white"/>
                  </a:solidFill>
                  <a:effectLst/>
                  <a:uLnTx/>
                  <a:uFillTx/>
                  <a:latin typeface="Calibri" panose="020F0502020204030204"/>
                  <a:ea typeface="+mn-ea"/>
                  <a:cs typeface="+mn-cs"/>
                </a:rPr>
                <a:t>Short Magnets at Intermediate Field </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900" u="none" strike="noStrike" kern="0" cap="none" spc="0" normalizeH="0" baseline="0" noProof="0" dirty="0">
                  <a:ln>
                    <a:noFill/>
                  </a:ln>
                  <a:solidFill>
                    <a:prstClr val="white"/>
                  </a:solidFill>
                  <a:effectLst/>
                  <a:uLnTx/>
                  <a:uFillTx/>
                  <a:latin typeface="Calibri" panose="020F0502020204030204"/>
                  <a:ea typeface="+mn-ea"/>
                  <a:cs typeface="+mn-cs"/>
                </a:rPr>
                <a:t>(11…12T)</a:t>
              </a:r>
            </a:p>
          </p:txBody>
        </p:sp>
        <p:grpSp>
          <p:nvGrpSpPr>
            <p:cNvPr id="14" name="Group 13">
              <a:extLst>
                <a:ext uri="{FF2B5EF4-FFF2-40B4-BE49-F238E27FC236}">
                  <a16:creationId xmlns:a16="http://schemas.microsoft.com/office/drawing/2014/main" id="{E89B3873-ED1D-A06B-019D-28B49A85EBD8}"/>
                </a:ext>
              </a:extLst>
            </p:cNvPr>
            <p:cNvGrpSpPr/>
            <p:nvPr/>
          </p:nvGrpSpPr>
          <p:grpSpPr>
            <a:xfrm>
              <a:off x="2999330" y="3144942"/>
              <a:ext cx="2874421" cy="1049912"/>
              <a:chOff x="2999330" y="3144942"/>
              <a:chExt cx="2874421" cy="1049912"/>
            </a:xfrm>
          </p:grpSpPr>
          <p:sp>
            <p:nvSpPr>
              <p:cNvPr id="17" name="Freeform 16">
                <a:extLst>
                  <a:ext uri="{FF2B5EF4-FFF2-40B4-BE49-F238E27FC236}">
                    <a16:creationId xmlns:a16="http://schemas.microsoft.com/office/drawing/2014/main" id="{65E988E8-C09D-020F-3544-11A3C1B27DAE}"/>
                  </a:ext>
                </a:extLst>
              </p:cNvPr>
              <p:cNvSpPr/>
              <p:nvPr/>
            </p:nvSpPr>
            <p:spPr>
              <a:xfrm>
                <a:off x="2999330" y="3144942"/>
                <a:ext cx="1406446" cy="1049912"/>
              </a:xfrm>
              <a:custGeom>
                <a:avLst/>
                <a:gdLst>
                  <a:gd name="connsiteX0" fmla="*/ 0 w 1438275"/>
                  <a:gd name="connsiteY0" fmla="*/ 0 h 1082675"/>
                  <a:gd name="connsiteX1" fmla="*/ 571500 w 1438275"/>
                  <a:gd name="connsiteY1" fmla="*/ 1082675 h 1082675"/>
                  <a:gd name="connsiteX2" fmla="*/ 1438275 w 1438275"/>
                  <a:gd name="connsiteY2" fmla="*/ 1082675 h 1082675"/>
                  <a:gd name="connsiteX3" fmla="*/ 1438275 w 1438275"/>
                  <a:gd name="connsiteY3" fmla="*/ 0 h 1082675"/>
                  <a:gd name="connsiteX4" fmla="*/ 0 w 1438275"/>
                  <a:gd name="connsiteY4" fmla="*/ 0 h 1082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8275" h="1082675">
                    <a:moveTo>
                      <a:pt x="0" y="0"/>
                    </a:moveTo>
                    <a:lnTo>
                      <a:pt x="571500" y="1082675"/>
                    </a:lnTo>
                    <a:lnTo>
                      <a:pt x="1438275" y="1082675"/>
                    </a:lnTo>
                    <a:lnTo>
                      <a:pt x="1438275" y="0"/>
                    </a:lnTo>
                    <a:lnTo>
                      <a:pt x="0" y="0"/>
                    </a:lnTo>
                    <a:close/>
                  </a:path>
                </a:pathLst>
              </a:custGeom>
              <a:solidFill>
                <a:srgbClr val="5B9BD5">
                  <a:lumMod val="60000"/>
                  <a:lumOff val="40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8" name="Freeform 17">
                <a:extLst>
                  <a:ext uri="{FF2B5EF4-FFF2-40B4-BE49-F238E27FC236}">
                    <a16:creationId xmlns:a16="http://schemas.microsoft.com/office/drawing/2014/main" id="{BE9DFFB7-C903-8B7B-5485-40039DCBF0CC}"/>
                  </a:ext>
                </a:extLst>
              </p:cNvPr>
              <p:cNvSpPr/>
              <p:nvPr/>
            </p:nvSpPr>
            <p:spPr>
              <a:xfrm flipH="1">
                <a:off x="4467305" y="3144942"/>
                <a:ext cx="1406446" cy="1049912"/>
              </a:xfrm>
              <a:custGeom>
                <a:avLst/>
                <a:gdLst>
                  <a:gd name="connsiteX0" fmla="*/ 0 w 1438275"/>
                  <a:gd name="connsiteY0" fmla="*/ 0 h 1082675"/>
                  <a:gd name="connsiteX1" fmla="*/ 571500 w 1438275"/>
                  <a:gd name="connsiteY1" fmla="*/ 1082675 h 1082675"/>
                  <a:gd name="connsiteX2" fmla="*/ 1438275 w 1438275"/>
                  <a:gd name="connsiteY2" fmla="*/ 1082675 h 1082675"/>
                  <a:gd name="connsiteX3" fmla="*/ 1438275 w 1438275"/>
                  <a:gd name="connsiteY3" fmla="*/ 0 h 1082675"/>
                  <a:gd name="connsiteX4" fmla="*/ 0 w 1438275"/>
                  <a:gd name="connsiteY4" fmla="*/ 0 h 1082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8275" h="1082675">
                    <a:moveTo>
                      <a:pt x="0" y="0"/>
                    </a:moveTo>
                    <a:lnTo>
                      <a:pt x="571500" y="1082675"/>
                    </a:lnTo>
                    <a:lnTo>
                      <a:pt x="1438275" y="1082675"/>
                    </a:lnTo>
                    <a:lnTo>
                      <a:pt x="1438275" y="0"/>
                    </a:lnTo>
                    <a:lnTo>
                      <a:pt x="0" y="0"/>
                    </a:lnTo>
                    <a:close/>
                  </a:path>
                </a:pathLst>
              </a:custGeom>
              <a:solidFill>
                <a:srgbClr val="5B9BD5">
                  <a:lumMod val="60000"/>
                  <a:lumOff val="40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algn="ctr" defTabSz="457200" eaLnBrk="1" fontAlgn="auto" hangingPunct="1">
                  <a:spcBef>
                    <a:spcPts val="0"/>
                  </a:spcBef>
                  <a:spcAft>
                    <a:spcPts val="0"/>
                  </a:spcAft>
                </a:pPr>
                <a:endParaRPr lang="en-US" sz="1200" kern="0">
                  <a:solidFill>
                    <a:prstClr val="white"/>
                  </a:solidFill>
                  <a:latin typeface="Calibri" panose="020F0502020204030204"/>
                  <a:ea typeface="+mn-ea"/>
                  <a:cs typeface="+mn-cs"/>
                </a:endParaRPr>
              </a:p>
            </p:txBody>
          </p:sp>
          <p:grpSp>
            <p:nvGrpSpPr>
              <p:cNvPr id="19" name="Group 18">
                <a:extLst>
                  <a:ext uri="{FF2B5EF4-FFF2-40B4-BE49-F238E27FC236}">
                    <a16:creationId xmlns:a16="http://schemas.microsoft.com/office/drawing/2014/main" id="{DC24BFB0-1653-E343-9851-6AF89ADB0150}"/>
                  </a:ext>
                </a:extLst>
              </p:cNvPr>
              <p:cNvGrpSpPr/>
              <p:nvPr/>
            </p:nvGrpSpPr>
            <p:grpSpPr>
              <a:xfrm>
                <a:off x="3256258" y="3184201"/>
                <a:ext cx="2284290" cy="961387"/>
                <a:chOff x="3262048" y="3184201"/>
                <a:chExt cx="2284290" cy="961387"/>
              </a:xfrm>
            </p:grpSpPr>
            <p:sp>
              <p:nvSpPr>
                <p:cNvPr id="20" name="Rectangle 19">
                  <a:extLst>
                    <a:ext uri="{FF2B5EF4-FFF2-40B4-BE49-F238E27FC236}">
                      <a16:creationId xmlns:a16="http://schemas.microsoft.com/office/drawing/2014/main" id="{6F93876D-C3BB-2486-979A-FCBE4051B82C}"/>
                    </a:ext>
                  </a:extLst>
                </p:cNvPr>
                <p:cNvSpPr/>
                <p:nvPr/>
              </p:nvSpPr>
              <p:spPr>
                <a:xfrm rot="10800000" flipV="1">
                  <a:off x="4410169" y="3184201"/>
                  <a:ext cx="1136169" cy="954463"/>
                </a:xfrm>
                <a:prstGeom prst="rect">
                  <a:avLst/>
                </a:prstGeom>
                <a:noFill/>
              </p:spPr>
              <p:txBody>
                <a:bodyPr wrap="square">
                  <a:spAutoFit/>
                </a:bodyPr>
                <a:lstStyle/>
                <a:p>
                  <a:pPr marL="0" marR="0" lvl="0" indent="0" algn="ctr" defTabSz="488950" eaLnBrk="1" fontAlgn="auto" latinLnBrk="0" hangingPunct="1">
                    <a:lnSpc>
                      <a:spcPct val="90000"/>
                    </a:lnSpc>
                    <a:spcBef>
                      <a:spcPct val="0"/>
                    </a:spcBef>
                    <a:spcAft>
                      <a:spcPct val="3500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t>Long Robust Magnets</a:t>
                  </a: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rPr>
                    <a:t>(11…12T)</a:t>
                  </a: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758533DD-BC30-A92E-D8A5-8A6BA33F47F5}"/>
                    </a:ext>
                  </a:extLst>
                </p:cNvPr>
                <p:cNvSpPr/>
                <p:nvPr/>
              </p:nvSpPr>
              <p:spPr>
                <a:xfrm rot="10800000" flipV="1">
                  <a:off x="3262048" y="3191126"/>
                  <a:ext cx="1117751" cy="954462"/>
                </a:xfrm>
                <a:prstGeom prst="rect">
                  <a:avLst/>
                </a:prstGeom>
                <a:noFill/>
              </p:spPr>
              <p:txBody>
                <a:bodyPr wrap="square">
                  <a:spAutoFit/>
                </a:bodyPr>
                <a:lstStyle/>
                <a:p>
                  <a:pPr marL="0" marR="0" lvl="0" indent="0" algn="ctr" defTabSz="488950" eaLnBrk="1" fontAlgn="auto" latinLnBrk="0" hangingPunct="1">
                    <a:lnSpc>
                      <a:spcPct val="90000"/>
                    </a:lnSpc>
                    <a:spcBef>
                      <a:spcPct val="0"/>
                    </a:spcBef>
                    <a:spcAft>
                      <a:spcPct val="35000"/>
                    </a:spcAft>
                    <a:buClrTx/>
                    <a:buSzTx/>
                    <a:buFontTx/>
                    <a:buNone/>
                    <a:tabLst/>
                    <a:defRPr/>
                  </a:pPr>
                  <a:r>
                    <a:rPr kumimoji="0" lang="en-US" sz="1200" u="none" strike="noStrike" kern="0" cap="none" spc="0" normalizeH="0" baseline="0" noProof="0" dirty="0">
                      <a:ln>
                        <a:noFill/>
                      </a:ln>
                      <a:solidFill>
                        <a:prstClr val="white"/>
                      </a:solidFill>
                      <a:effectLst/>
                      <a:uLnTx/>
                      <a:uFillTx/>
                      <a:latin typeface="Calibri" panose="020F0502020204030204"/>
                      <a:ea typeface="+mn-ea"/>
                      <a:cs typeface="+mn-cs"/>
                    </a:rPr>
                    <a:t>Short Ultimate Magnets </a:t>
                  </a:r>
                  <a:r>
                    <a:rPr kumimoji="0" lang="en-US" sz="900" u="none" strike="noStrike" kern="0" cap="none" spc="0" normalizeH="0" baseline="0" noProof="0" dirty="0">
                      <a:ln>
                        <a:noFill/>
                      </a:ln>
                      <a:solidFill>
                        <a:prstClr val="white"/>
                      </a:solidFill>
                      <a:effectLst/>
                      <a:uLnTx/>
                      <a:uFillTx/>
                      <a:latin typeface="Calibri" panose="020F0502020204030204"/>
                      <a:ea typeface="+mn-ea"/>
                      <a:cs typeface="+mn-cs"/>
                    </a:rPr>
                    <a:t>(14…16T)</a:t>
                  </a:r>
                </a:p>
              </p:txBody>
            </p:sp>
          </p:grpSp>
        </p:grpSp>
        <p:sp>
          <p:nvSpPr>
            <p:cNvPr id="15" name="Trapezoid 14">
              <a:extLst>
                <a:ext uri="{FF2B5EF4-FFF2-40B4-BE49-F238E27FC236}">
                  <a16:creationId xmlns:a16="http://schemas.microsoft.com/office/drawing/2014/main" id="{C5960A46-73DE-AA55-23CF-2DF40DC11D6F}"/>
                </a:ext>
              </a:extLst>
            </p:cNvPr>
            <p:cNvSpPr/>
            <p:nvPr/>
          </p:nvSpPr>
          <p:spPr>
            <a:xfrm flipV="1">
              <a:off x="3592798" y="4257604"/>
              <a:ext cx="1692000" cy="1600055"/>
            </a:xfrm>
            <a:prstGeom prst="trapezoid">
              <a:avLst>
                <a:gd name="adj" fmla="val 52586"/>
              </a:avLst>
            </a:prstGeom>
            <a:solidFill>
              <a:srgbClr val="BCD6ED"/>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C2604B0F-EAD0-296C-38C7-AF81CED06889}"/>
                </a:ext>
              </a:extLst>
            </p:cNvPr>
            <p:cNvSpPr/>
            <p:nvPr/>
          </p:nvSpPr>
          <p:spPr>
            <a:xfrm rot="10800000" flipV="1">
              <a:off x="3646311" y="4284266"/>
              <a:ext cx="1584972" cy="1046829"/>
            </a:xfrm>
            <a:prstGeom prst="rect">
              <a:avLst/>
            </a:prstGeom>
          </p:spPr>
          <p:txBody>
            <a:bodyPr wrap="square">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t>Long Robust</a:t>
              </a:r>
            </a:p>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t> Ultimate Magnets </a:t>
              </a:r>
              <a:br>
                <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900" b="0" i="0" u="none" strike="noStrike" kern="0" cap="none" spc="0" normalizeH="0" baseline="0" noProof="0" dirty="0">
                  <a:ln>
                    <a:noFill/>
                  </a:ln>
                  <a:solidFill>
                    <a:prstClr val="white"/>
                  </a:solidFill>
                  <a:effectLst/>
                  <a:uLnTx/>
                  <a:uFillTx/>
                  <a:latin typeface="Calibri" panose="020F0502020204030204"/>
                  <a:ea typeface="+mn-ea"/>
                  <a:cs typeface="+mn-cs"/>
                </a:rPr>
                <a:t>(14…16 T)</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D9083740-B18F-3C38-0352-D7A7EC0DCE1C}"/>
              </a:ext>
            </a:extLst>
          </p:cNvPr>
          <p:cNvGrpSpPr/>
          <p:nvPr/>
        </p:nvGrpSpPr>
        <p:grpSpPr>
          <a:xfrm rot="10800000" flipV="1">
            <a:off x="4867466" y="2861391"/>
            <a:ext cx="4001034" cy="3773000"/>
            <a:chOff x="1722711" y="750482"/>
            <a:chExt cx="5371612" cy="5183917"/>
          </a:xfrm>
        </p:grpSpPr>
        <p:sp>
          <p:nvSpPr>
            <p:cNvPr id="23" name="Freeform 22">
              <a:extLst>
                <a:ext uri="{FF2B5EF4-FFF2-40B4-BE49-F238E27FC236}">
                  <a16:creationId xmlns:a16="http://schemas.microsoft.com/office/drawing/2014/main" id="{11BD3C24-3494-29C5-4693-634453B30FFC}"/>
                </a:ext>
              </a:extLst>
            </p:cNvPr>
            <p:cNvSpPr/>
            <p:nvPr/>
          </p:nvSpPr>
          <p:spPr>
            <a:xfrm>
              <a:off x="2784705" y="2802982"/>
              <a:ext cx="1584000" cy="1050925"/>
            </a:xfrm>
            <a:custGeom>
              <a:avLst/>
              <a:gdLst>
                <a:gd name="connsiteX0" fmla="*/ 0 w 1638300"/>
                <a:gd name="connsiteY0" fmla="*/ 0 h 1050925"/>
                <a:gd name="connsiteX1" fmla="*/ 650875 w 1638300"/>
                <a:gd name="connsiteY1" fmla="*/ 1050925 h 1050925"/>
                <a:gd name="connsiteX2" fmla="*/ 1638300 w 1638300"/>
                <a:gd name="connsiteY2" fmla="*/ 1050925 h 1050925"/>
                <a:gd name="connsiteX3" fmla="*/ 1635125 w 1638300"/>
                <a:gd name="connsiteY3" fmla="*/ 0 h 1050925"/>
                <a:gd name="connsiteX4" fmla="*/ 0 w 1638300"/>
                <a:gd name="connsiteY4" fmla="*/ 0 h 1050925"/>
                <a:gd name="connsiteX0" fmla="*/ 0 w 1638300"/>
                <a:gd name="connsiteY0" fmla="*/ 0 h 1050925"/>
                <a:gd name="connsiteX1" fmla="*/ 555625 w 1638300"/>
                <a:gd name="connsiteY1" fmla="*/ 1050925 h 1050925"/>
                <a:gd name="connsiteX2" fmla="*/ 1638300 w 1638300"/>
                <a:gd name="connsiteY2" fmla="*/ 1050925 h 1050925"/>
                <a:gd name="connsiteX3" fmla="*/ 1635125 w 1638300"/>
                <a:gd name="connsiteY3" fmla="*/ 0 h 1050925"/>
                <a:gd name="connsiteX4" fmla="*/ 0 w 1638300"/>
                <a:gd name="connsiteY4" fmla="*/ 0 h 1050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0" h="1050925">
                  <a:moveTo>
                    <a:pt x="0" y="0"/>
                  </a:moveTo>
                  <a:lnTo>
                    <a:pt x="555625" y="1050925"/>
                  </a:lnTo>
                  <a:lnTo>
                    <a:pt x="1638300" y="1050925"/>
                  </a:lnTo>
                  <a:cubicBezTo>
                    <a:pt x="1637242" y="700617"/>
                    <a:pt x="1636183" y="350308"/>
                    <a:pt x="1635125" y="0"/>
                  </a:cubicBezTo>
                  <a:lnTo>
                    <a:pt x="0" y="0"/>
                  </a:lnTo>
                  <a:close/>
                </a:path>
              </a:pathLst>
            </a:custGeom>
            <a:solidFill>
              <a:srgbClr val="DEA078"/>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solidFill>
                  <a:schemeClr val="bg1"/>
                </a:solidFill>
              </a:endParaRPr>
            </a:p>
          </p:txBody>
        </p:sp>
        <p:grpSp>
          <p:nvGrpSpPr>
            <p:cNvPr id="24" name="Group 23">
              <a:extLst>
                <a:ext uri="{FF2B5EF4-FFF2-40B4-BE49-F238E27FC236}">
                  <a16:creationId xmlns:a16="http://schemas.microsoft.com/office/drawing/2014/main" id="{E535C336-C6DD-2F35-EBF0-B4524E463E25}"/>
                </a:ext>
              </a:extLst>
            </p:cNvPr>
            <p:cNvGrpSpPr/>
            <p:nvPr/>
          </p:nvGrpSpPr>
          <p:grpSpPr>
            <a:xfrm>
              <a:off x="1722711" y="750482"/>
              <a:ext cx="5371612" cy="5183917"/>
              <a:chOff x="1713186" y="752859"/>
              <a:chExt cx="5371612" cy="5183917"/>
            </a:xfrm>
          </p:grpSpPr>
          <p:sp>
            <p:nvSpPr>
              <p:cNvPr id="28" name="Trapezoid 27">
                <a:extLst>
                  <a:ext uri="{FF2B5EF4-FFF2-40B4-BE49-F238E27FC236}">
                    <a16:creationId xmlns:a16="http://schemas.microsoft.com/office/drawing/2014/main" id="{0FDB4624-0D46-DC4B-9ED7-E63612A92067}"/>
                  </a:ext>
                </a:extLst>
              </p:cNvPr>
              <p:cNvSpPr/>
              <p:nvPr/>
            </p:nvSpPr>
            <p:spPr>
              <a:xfrm flipV="1">
                <a:off x="1713186" y="763673"/>
                <a:ext cx="5371612" cy="324000"/>
              </a:xfrm>
              <a:prstGeom prst="trapezoid">
                <a:avLst>
                  <a:gd name="adj" fmla="val 52586"/>
                </a:avLst>
              </a:prstGeom>
              <a:solidFill>
                <a:srgbClr val="5A2400"/>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29" name="TextBox 28">
                <a:extLst>
                  <a:ext uri="{FF2B5EF4-FFF2-40B4-BE49-F238E27FC236}">
                    <a16:creationId xmlns:a16="http://schemas.microsoft.com/office/drawing/2014/main" id="{DDE32D94-E198-587A-EEDF-B3B01F0FFD65}"/>
                  </a:ext>
                </a:extLst>
              </p:cNvPr>
              <p:cNvSpPr txBox="1"/>
              <p:nvPr/>
            </p:nvSpPr>
            <p:spPr>
              <a:xfrm rot="10800000" flipV="1">
                <a:off x="2899137" y="752859"/>
                <a:ext cx="2999710" cy="373647"/>
              </a:xfrm>
              <a:prstGeom prst="rect">
                <a:avLst/>
              </a:prstGeom>
              <a:noFill/>
              <a:ln w="9525">
                <a:noFill/>
              </a:ln>
            </p:spPr>
            <p:txBody>
              <a:bodyPr wrap="none" rtlCol="0">
                <a:spAutoFit/>
              </a:bodyPr>
              <a:lstStyle/>
              <a:p>
                <a:pPr lvl="0" algn="ctr"/>
                <a:r>
                  <a:rPr lang="en-US" sz="1100" dirty="0">
                    <a:solidFill>
                      <a:schemeClr val="bg1"/>
                    </a:solidFill>
                  </a:rPr>
                  <a:t>HTS Samples and Technology</a:t>
                </a:r>
              </a:p>
            </p:txBody>
          </p:sp>
          <p:sp>
            <p:nvSpPr>
              <p:cNvPr id="30" name="Trapezoid 29">
                <a:extLst>
                  <a:ext uri="{FF2B5EF4-FFF2-40B4-BE49-F238E27FC236}">
                    <a16:creationId xmlns:a16="http://schemas.microsoft.com/office/drawing/2014/main" id="{191ABFC0-BD7D-527A-910E-ADE785CE7273}"/>
                  </a:ext>
                </a:extLst>
              </p:cNvPr>
              <p:cNvSpPr/>
              <p:nvPr/>
            </p:nvSpPr>
            <p:spPr>
              <a:xfrm flipV="1">
                <a:off x="1924200" y="1166691"/>
                <a:ext cx="4949584" cy="598412"/>
              </a:xfrm>
              <a:prstGeom prst="trapezoid">
                <a:avLst>
                  <a:gd name="adj" fmla="val 52586"/>
                </a:avLst>
              </a:prstGeom>
              <a:solidFill>
                <a:srgbClr val="843C0C"/>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1" name="TextBox 30">
                <a:extLst>
                  <a:ext uri="{FF2B5EF4-FFF2-40B4-BE49-F238E27FC236}">
                    <a16:creationId xmlns:a16="http://schemas.microsoft.com/office/drawing/2014/main" id="{163F21B7-CB5B-8E8C-853A-C80500BD9C0E}"/>
                  </a:ext>
                </a:extLst>
              </p:cNvPr>
              <p:cNvSpPr txBox="1"/>
              <p:nvPr/>
            </p:nvSpPr>
            <p:spPr>
              <a:xfrm rot="10800000" flipV="1">
                <a:off x="3042359" y="1110954"/>
                <a:ext cx="2713261" cy="670367"/>
              </a:xfrm>
              <a:prstGeom prst="rect">
                <a:avLst/>
              </a:prstGeom>
              <a:noFill/>
              <a:ln w="9525">
                <a:noFill/>
              </a:ln>
            </p:spPr>
            <p:txBody>
              <a:bodyPr wrap="square" rtlCol="0">
                <a:spAutoFit/>
              </a:bodyPr>
              <a:lstStyle/>
              <a:p>
                <a:pPr lvl="0" algn="ctr"/>
                <a:r>
                  <a:rPr lang="en-US" sz="1100" dirty="0">
                    <a:solidFill>
                      <a:schemeClr val="bg1"/>
                    </a:solidFill>
                  </a:rPr>
                  <a:t>HTS Design Studies </a:t>
                </a:r>
              </a:p>
              <a:p>
                <a:pPr lvl="0" algn="ctr"/>
                <a:r>
                  <a:rPr lang="en-US" sz="900" dirty="0">
                    <a:solidFill>
                      <a:schemeClr val="bg1"/>
                    </a:solidFill>
                  </a:rPr>
                  <a:t>(LTS/HTS hybrid , all-HTS)</a:t>
                </a:r>
                <a:endParaRPr lang="en-US" sz="1100" dirty="0">
                  <a:solidFill>
                    <a:schemeClr val="bg1"/>
                  </a:solidFill>
                </a:endParaRPr>
              </a:p>
            </p:txBody>
          </p:sp>
          <p:sp>
            <p:nvSpPr>
              <p:cNvPr id="32" name="Trapezoid 31">
                <a:extLst>
                  <a:ext uri="{FF2B5EF4-FFF2-40B4-BE49-F238E27FC236}">
                    <a16:creationId xmlns:a16="http://schemas.microsoft.com/office/drawing/2014/main" id="{306CF46E-D7BA-EC96-A9CE-9D7327521F0C}"/>
                  </a:ext>
                </a:extLst>
              </p:cNvPr>
              <p:cNvSpPr/>
              <p:nvPr/>
            </p:nvSpPr>
            <p:spPr>
              <a:xfrm flipV="1">
                <a:off x="2274992" y="1850893"/>
                <a:ext cx="4248000" cy="878633"/>
              </a:xfrm>
              <a:prstGeom prst="trapezoid">
                <a:avLst>
                  <a:gd name="adj" fmla="val 52586"/>
                </a:avLst>
              </a:prstGeom>
              <a:solidFill>
                <a:schemeClr val="accent2">
                  <a:lumMod val="75000"/>
                  <a:alpha val="90980"/>
                </a:schemeClr>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3" name="Rectangle 32">
                <a:extLst>
                  <a:ext uri="{FF2B5EF4-FFF2-40B4-BE49-F238E27FC236}">
                    <a16:creationId xmlns:a16="http://schemas.microsoft.com/office/drawing/2014/main" id="{9E053635-E1B5-7073-33B0-7B29DD129135}"/>
                  </a:ext>
                </a:extLst>
              </p:cNvPr>
              <p:cNvSpPr/>
              <p:nvPr/>
            </p:nvSpPr>
            <p:spPr>
              <a:xfrm rot="10800000" flipV="1">
                <a:off x="3175023" y="2105542"/>
                <a:ext cx="2447939" cy="373647"/>
              </a:xfrm>
              <a:prstGeom prst="rect">
                <a:avLst/>
              </a:prstGeom>
              <a:ln w="9525">
                <a:noFill/>
              </a:ln>
            </p:spPr>
            <p:txBody>
              <a:bodyPr wrap="none">
                <a:spAutoFit/>
              </a:bodyPr>
              <a:lstStyle/>
              <a:p>
                <a:pPr lvl="0" algn="ctr"/>
                <a:r>
                  <a:rPr lang="en-US" sz="1100" dirty="0">
                    <a:solidFill>
                      <a:schemeClr val="bg1"/>
                    </a:solidFill>
                  </a:rPr>
                  <a:t>Sub-scale HTS Magnets</a:t>
                </a:r>
              </a:p>
            </p:txBody>
          </p:sp>
          <p:sp>
            <p:nvSpPr>
              <p:cNvPr id="34" name="Trapezoid 33">
                <a:extLst>
                  <a:ext uri="{FF2B5EF4-FFF2-40B4-BE49-F238E27FC236}">
                    <a16:creationId xmlns:a16="http://schemas.microsoft.com/office/drawing/2014/main" id="{2F52F9F2-95F2-EF7B-9AE6-A0C889608ED4}"/>
                  </a:ext>
                </a:extLst>
              </p:cNvPr>
              <p:cNvSpPr/>
              <p:nvPr/>
            </p:nvSpPr>
            <p:spPr>
              <a:xfrm flipV="1">
                <a:off x="3347958" y="3934248"/>
                <a:ext cx="2102069" cy="2002528"/>
              </a:xfrm>
              <a:prstGeom prst="trapezoid">
                <a:avLst>
                  <a:gd name="adj" fmla="val 52586"/>
                </a:avLst>
              </a:prstGeom>
              <a:solidFill>
                <a:srgbClr val="EACDC0"/>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5" name="Rectangle 34">
                <a:extLst>
                  <a:ext uri="{FF2B5EF4-FFF2-40B4-BE49-F238E27FC236}">
                    <a16:creationId xmlns:a16="http://schemas.microsoft.com/office/drawing/2014/main" id="{C9047AD7-AB05-BCE4-8EF0-6E46C091CEE6}"/>
                  </a:ext>
                </a:extLst>
              </p:cNvPr>
              <p:cNvSpPr/>
              <p:nvPr/>
            </p:nvSpPr>
            <p:spPr>
              <a:xfrm rot="10800000" flipV="1">
                <a:off x="3591155" y="4064535"/>
                <a:ext cx="1615669" cy="982473"/>
              </a:xfrm>
              <a:prstGeom prst="rect">
                <a:avLst/>
              </a:prstGeom>
              <a:noFill/>
              <a:ln w="9525">
                <a:noFill/>
              </a:ln>
            </p:spPr>
            <p:txBody>
              <a:bodyPr wrap="square">
                <a:spAutoFit/>
              </a:bodyPr>
              <a:lstStyle/>
              <a:p>
                <a:pPr lvl="0" algn="ctr" defTabSz="488950">
                  <a:lnSpc>
                    <a:spcPct val="90000"/>
                  </a:lnSpc>
                  <a:spcBef>
                    <a:spcPct val="0"/>
                  </a:spcBef>
                </a:pPr>
                <a:r>
                  <a:rPr lang="en-US" sz="1100" dirty="0">
                    <a:solidFill>
                      <a:schemeClr val="bg1"/>
                    </a:solidFill>
                  </a:rPr>
                  <a:t>HTS Demonstrator Magnets</a:t>
                </a:r>
              </a:p>
              <a:p>
                <a:pPr lvl="0" algn="ctr" defTabSz="488950">
                  <a:lnSpc>
                    <a:spcPct val="90000"/>
                  </a:lnSpc>
                  <a:spcBef>
                    <a:spcPct val="0"/>
                  </a:spcBef>
                </a:pPr>
                <a:r>
                  <a:rPr lang="en-US" sz="900" dirty="0">
                    <a:solidFill>
                      <a:schemeClr val="bg1"/>
                    </a:solidFill>
                  </a:rPr>
                  <a:t>(16…20 T)</a:t>
                </a:r>
              </a:p>
            </p:txBody>
          </p:sp>
        </p:grpSp>
        <p:sp>
          <p:nvSpPr>
            <p:cNvPr id="25" name="Rectangle 24">
              <a:extLst>
                <a:ext uri="{FF2B5EF4-FFF2-40B4-BE49-F238E27FC236}">
                  <a16:creationId xmlns:a16="http://schemas.microsoft.com/office/drawing/2014/main" id="{DF97109A-4739-D4AE-D9AD-152FF108AC91}"/>
                </a:ext>
              </a:extLst>
            </p:cNvPr>
            <p:cNvSpPr/>
            <p:nvPr/>
          </p:nvSpPr>
          <p:spPr>
            <a:xfrm rot="10800000" flipV="1">
              <a:off x="2990943" y="2863284"/>
              <a:ext cx="1460406" cy="982473"/>
            </a:xfrm>
            <a:prstGeom prst="rect">
              <a:avLst/>
            </a:prstGeom>
            <a:noFill/>
            <a:ln w="9525">
              <a:noFill/>
            </a:ln>
          </p:spPr>
          <p:txBody>
            <a:bodyPr wrap="square">
              <a:spAutoFit/>
            </a:bodyPr>
            <a:lstStyle/>
            <a:p>
              <a:pPr lvl="0" algn="ctr" defTabSz="488950">
                <a:lnSpc>
                  <a:spcPct val="90000"/>
                </a:lnSpc>
                <a:spcBef>
                  <a:spcPct val="0"/>
                </a:spcBef>
              </a:pPr>
              <a:r>
                <a:rPr lang="en-US" sz="1100" dirty="0">
                  <a:solidFill>
                    <a:schemeClr val="bg1"/>
                  </a:solidFill>
                </a:rPr>
                <a:t>Hybrid </a:t>
              </a:r>
              <a:r>
                <a:rPr lang="en-US" sz="900" dirty="0">
                  <a:solidFill>
                    <a:schemeClr val="bg1"/>
                  </a:solidFill>
                </a:rPr>
                <a:t>LTS/HTS </a:t>
              </a:r>
              <a:r>
                <a:rPr lang="en-US" sz="1100" dirty="0">
                  <a:solidFill>
                    <a:schemeClr val="bg1"/>
                  </a:solidFill>
                </a:rPr>
                <a:t>R&amp;D Magnets </a:t>
              </a:r>
            </a:p>
            <a:p>
              <a:pPr lvl="0" algn="ctr" defTabSz="488950">
                <a:lnSpc>
                  <a:spcPct val="90000"/>
                </a:lnSpc>
                <a:spcBef>
                  <a:spcPct val="0"/>
                </a:spcBef>
              </a:pPr>
              <a:r>
                <a:rPr lang="en-US" sz="900" dirty="0">
                  <a:solidFill>
                    <a:schemeClr val="bg1"/>
                  </a:solidFill>
                </a:rPr>
                <a:t>(4.2 K)</a:t>
              </a:r>
            </a:p>
          </p:txBody>
        </p:sp>
        <p:sp>
          <p:nvSpPr>
            <p:cNvPr id="26" name="Freeform 25">
              <a:extLst>
                <a:ext uri="{FF2B5EF4-FFF2-40B4-BE49-F238E27FC236}">
                  <a16:creationId xmlns:a16="http://schemas.microsoft.com/office/drawing/2014/main" id="{C0FB6D83-240E-CE50-3D39-652194F1FE02}"/>
                </a:ext>
              </a:extLst>
            </p:cNvPr>
            <p:cNvSpPr/>
            <p:nvPr/>
          </p:nvSpPr>
          <p:spPr>
            <a:xfrm flipH="1">
              <a:off x="4451349" y="2802982"/>
              <a:ext cx="1584000" cy="1050925"/>
            </a:xfrm>
            <a:custGeom>
              <a:avLst/>
              <a:gdLst>
                <a:gd name="connsiteX0" fmla="*/ 0 w 1638300"/>
                <a:gd name="connsiteY0" fmla="*/ 0 h 1050925"/>
                <a:gd name="connsiteX1" fmla="*/ 650875 w 1638300"/>
                <a:gd name="connsiteY1" fmla="*/ 1050925 h 1050925"/>
                <a:gd name="connsiteX2" fmla="*/ 1638300 w 1638300"/>
                <a:gd name="connsiteY2" fmla="*/ 1050925 h 1050925"/>
                <a:gd name="connsiteX3" fmla="*/ 1635125 w 1638300"/>
                <a:gd name="connsiteY3" fmla="*/ 0 h 1050925"/>
                <a:gd name="connsiteX4" fmla="*/ 0 w 1638300"/>
                <a:gd name="connsiteY4" fmla="*/ 0 h 1050925"/>
                <a:gd name="connsiteX0" fmla="*/ 0 w 1638300"/>
                <a:gd name="connsiteY0" fmla="*/ 0 h 1050925"/>
                <a:gd name="connsiteX1" fmla="*/ 555625 w 1638300"/>
                <a:gd name="connsiteY1" fmla="*/ 1050925 h 1050925"/>
                <a:gd name="connsiteX2" fmla="*/ 1638300 w 1638300"/>
                <a:gd name="connsiteY2" fmla="*/ 1050925 h 1050925"/>
                <a:gd name="connsiteX3" fmla="*/ 1635125 w 1638300"/>
                <a:gd name="connsiteY3" fmla="*/ 0 h 1050925"/>
                <a:gd name="connsiteX4" fmla="*/ 0 w 1638300"/>
                <a:gd name="connsiteY4" fmla="*/ 0 h 1050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8300" h="1050925">
                  <a:moveTo>
                    <a:pt x="0" y="0"/>
                  </a:moveTo>
                  <a:lnTo>
                    <a:pt x="555625" y="1050925"/>
                  </a:lnTo>
                  <a:lnTo>
                    <a:pt x="1638300" y="1050925"/>
                  </a:lnTo>
                  <a:cubicBezTo>
                    <a:pt x="1637242" y="700617"/>
                    <a:pt x="1636183" y="350308"/>
                    <a:pt x="1635125" y="0"/>
                  </a:cubicBezTo>
                  <a:lnTo>
                    <a:pt x="0" y="0"/>
                  </a:lnTo>
                  <a:close/>
                </a:path>
              </a:pathLst>
            </a:custGeom>
            <a:solidFill>
              <a:srgbClr val="DEA078"/>
            </a:soli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7" name="Rectangle 26">
              <a:extLst>
                <a:ext uri="{FF2B5EF4-FFF2-40B4-BE49-F238E27FC236}">
                  <a16:creationId xmlns:a16="http://schemas.microsoft.com/office/drawing/2014/main" id="{6D8C34A8-33E2-575C-3A2D-519AA9AD1687}"/>
                </a:ext>
              </a:extLst>
            </p:cNvPr>
            <p:cNvSpPr/>
            <p:nvPr/>
          </p:nvSpPr>
          <p:spPr>
            <a:xfrm rot="10800000" flipV="1">
              <a:off x="4417760" y="2863284"/>
              <a:ext cx="1401176" cy="982473"/>
            </a:xfrm>
            <a:prstGeom prst="rect">
              <a:avLst/>
            </a:prstGeom>
            <a:noFill/>
            <a:ln w="9525">
              <a:noFill/>
            </a:ln>
          </p:spPr>
          <p:txBody>
            <a:bodyPr wrap="square">
              <a:spAutoFit/>
            </a:bodyPr>
            <a:lstStyle/>
            <a:p>
              <a:pPr lvl="0" algn="ctr" defTabSz="488950">
                <a:lnSpc>
                  <a:spcPct val="90000"/>
                </a:lnSpc>
                <a:spcBef>
                  <a:spcPct val="0"/>
                </a:spcBef>
              </a:pPr>
              <a:r>
                <a:rPr lang="en-US" sz="1100" dirty="0">
                  <a:solidFill>
                    <a:schemeClr val="bg1"/>
                  </a:solidFill>
                </a:rPr>
                <a:t>All-HTS </a:t>
              </a:r>
            </a:p>
            <a:p>
              <a:pPr lvl="0" algn="ctr" defTabSz="488950">
                <a:lnSpc>
                  <a:spcPct val="90000"/>
                </a:lnSpc>
                <a:spcBef>
                  <a:spcPct val="0"/>
                </a:spcBef>
              </a:pPr>
              <a:r>
                <a:rPr lang="en-US" sz="1100" dirty="0">
                  <a:solidFill>
                    <a:schemeClr val="bg1"/>
                  </a:solidFill>
                </a:rPr>
                <a:t>R&amp;D Magnets </a:t>
              </a:r>
            </a:p>
            <a:p>
              <a:pPr lvl="0" algn="ctr" defTabSz="488950">
                <a:lnSpc>
                  <a:spcPct val="90000"/>
                </a:lnSpc>
                <a:spcBef>
                  <a:spcPct val="0"/>
                </a:spcBef>
              </a:pPr>
              <a:r>
                <a:rPr lang="en-US" sz="900" dirty="0">
                  <a:solidFill>
                    <a:schemeClr val="bg1"/>
                  </a:solidFill>
                </a:rPr>
                <a:t>(4.2…20 K)</a:t>
              </a:r>
            </a:p>
          </p:txBody>
        </p:sp>
      </p:grpSp>
      <p:sp>
        <p:nvSpPr>
          <p:cNvPr id="38" name="TextBox 37">
            <a:extLst>
              <a:ext uri="{FF2B5EF4-FFF2-40B4-BE49-F238E27FC236}">
                <a16:creationId xmlns:a16="http://schemas.microsoft.com/office/drawing/2014/main" id="{36965F19-6909-07D1-B514-89A5CF57BFD6}"/>
              </a:ext>
            </a:extLst>
          </p:cNvPr>
          <p:cNvSpPr txBox="1"/>
          <p:nvPr/>
        </p:nvSpPr>
        <p:spPr>
          <a:xfrm>
            <a:off x="2915816" y="6243288"/>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Times" pitchFamily="2" charset="0"/>
                <a:cs typeface="Franklin Gothic Book"/>
              </a:rPr>
              <a:t>Examples of multi-scale demonstrators for LTS and </a:t>
            </a:r>
            <a:br>
              <a:rPr lang="en-CH" sz="1200" kern="1000" spc="30" dirty="0">
                <a:latin typeface="Times" pitchFamily="2" charset="0"/>
                <a:cs typeface="Franklin Gothic Book"/>
              </a:rPr>
            </a:br>
            <a:r>
              <a:rPr lang="en-CH" sz="1200" kern="1000" spc="30" dirty="0">
                <a:latin typeface="Times" pitchFamily="2" charset="0"/>
                <a:cs typeface="Franklin Gothic Book"/>
              </a:rPr>
              <a:t>HTS magnet R&amp;D, adapted from Figs. 2.11 and 2.12.</a:t>
            </a:r>
          </a:p>
        </p:txBody>
      </p:sp>
    </p:spTree>
    <p:extLst>
      <p:ext uri="{BB962C8B-B14F-4D97-AF65-F5344CB8AC3E}">
        <p14:creationId xmlns:p14="http://schemas.microsoft.com/office/powerpoint/2010/main" val="735280955"/>
      </p:ext>
    </p:extLst>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997FD94-2FF7-067E-1EE2-F3F0DC80B6A9}"/>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2049925" y="1628800"/>
            <a:ext cx="5526167" cy="4679950"/>
          </a:xfrm>
        </p:spPr>
      </p:pic>
      <p:sp>
        <p:nvSpPr>
          <p:cNvPr id="3" name="Title 2">
            <a:extLst>
              <a:ext uri="{FF2B5EF4-FFF2-40B4-BE49-F238E27FC236}">
                <a16:creationId xmlns:a16="http://schemas.microsoft.com/office/drawing/2014/main" id="{7E58A8FE-B274-3CDF-8F08-D5FCBF29CB9A}"/>
              </a:ext>
            </a:extLst>
          </p:cNvPr>
          <p:cNvSpPr>
            <a:spLocks noGrp="1"/>
          </p:cNvSpPr>
          <p:nvPr>
            <p:ph type="title"/>
          </p:nvPr>
        </p:nvSpPr>
        <p:spPr/>
        <p:txBody>
          <a:bodyPr/>
          <a:lstStyle/>
          <a:p>
            <a:r>
              <a:rPr lang="en-CH" dirty="0"/>
              <a:t>Non-contained Wax in U-Shaped Sample at uTwente</a:t>
            </a:r>
          </a:p>
        </p:txBody>
      </p:sp>
      <p:sp>
        <p:nvSpPr>
          <p:cNvPr id="4" name="Slide Number Placeholder 3">
            <a:extLst>
              <a:ext uri="{FF2B5EF4-FFF2-40B4-BE49-F238E27FC236}">
                <a16:creationId xmlns:a16="http://schemas.microsoft.com/office/drawing/2014/main" id="{B3A0B1F5-D2B1-299E-3C8A-11FB603B037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79</a:t>
            </a:fld>
            <a:endParaRPr lang="de-DE" dirty="0"/>
          </a:p>
        </p:txBody>
      </p:sp>
    </p:spTree>
    <p:extLst>
      <p:ext uri="{BB962C8B-B14F-4D97-AF65-F5344CB8AC3E}">
        <p14:creationId xmlns:p14="http://schemas.microsoft.com/office/powerpoint/2010/main" val="355131040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8"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LTS/HTS conductor R&amp;D, Characterization</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grpSp>
        <p:nvGrpSpPr>
          <p:cNvPr id="8" name="Group 7">
            <a:extLst>
              <a:ext uri="{FF2B5EF4-FFF2-40B4-BE49-F238E27FC236}">
                <a16:creationId xmlns:a16="http://schemas.microsoft.com/office/drawing/2014/main" id="{505AB685-1957-B862-1E51-18173A85300F}"/>
              </a:ext>
            </a:extLst>
          </p:cNvPr>
          <p:cNvGrpSpPr/>
          <p:nvPr/>
        </p:nvGrpSpPr>
        <p:grpSpPr>
          <a:xfrm>
            <a:off x="1964579" y="5193136"/>
            <a:ext cx="1017399" cy="1468014"/>
            <a:chOff x="1964579" y="5193136"/>
            <a:chExt cx="1017399" cy="1468014"/>
          </a:xfrm>
        </p:grpSpPr>
        <p:pic>
          <p:nvPicPr>
            <p:cNvPr id="15" name="Picture 14">
              <a:extLst>
                <a:ext uri="{FF2B5EF4-FFF2-40B4-BE49-F238E27FC236}">
                  <a16:creationId xmlns:a16="http://schemas.microsoft.com/office/drawing/2014/main" id="{AE3D1346-71DF-3049-918D-0AD0CD572447}"/>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16" name="Picture 15">
              <a:extLst>
                <a:ext uri="{FF2B5EF4-FFF2-40B4-BE49-F238E27FC236}">
                  <a16:creationId xmlns:a16="http://schemas.microsoft.com/office/drawing/2014/main" id="{1E6B8EAF-BF54-2A4B-8EEA-1339FA4465A8}"/>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69" name="Picture 68">
              <a:extLst>
                <a:ext uri="{FF2B5EF4-FFF2-40B4-BE49-F238E27FC236}">
                  <a16:creationId xmlns:a16="http://schemas.microsoft.com/office/drawing/2014/main" id="{F5480088-B109-0A41-B1B5-D960ABED09F0}"/>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sp>
        <p:nvSpPr>
          <p:cNvPr id="70" name="TextBox 69">
            <a:extLst>
              <a:ext uri="{FF2B5EF4-FFF2-40B4-BE49-F238E27FC236}">
                <a16:creationId xmlns:a16="http://schemas.microsoft.com/office/drawing/2014/main" id="{3E433DAC-BB6B-1F4F-9946-3B9F6EDE75DE}"/>
              </a:ext>
            </a:extLst>
          </p:cNvPr>
          <p:cNvSpPr txBox="1"/>
          <p:nvPr/>
        </p:nvSpPr>
        <p:spPr>
          <a:xfrm>
            <a:off x="571204" y="2210237"/>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D3A302"/>
                </a:solidFill>
                <a:latin typeface="+mn-lt"/>
                <a:cs typeface="Franklin Gothic Book"/>
              </a:rPr>
              <a:t>WireChar</a:t>
            </a:r>
          </a:p>
          <a:p>
            <a:pPr algn="ctr">
              <a:lnSpc>
                <a:spcPct val="110000"/>
              </a:lnSpc>
              <a:spcBef>
                <a:spcPts val="0"/>
              </a:spcBef>
            </a:pPr>
            <a:r>
              <a:rPr lang="en-CH" sz="1400" kern="1000" spc="30" dirty="0">
                <a:solidFill>
                  <a:srgbClr val="D3A302"/>
                </a:solidFill>
                <a:latin typeface="+mn-lt"/>
                <a:cs typeface="Franklin Gothic Book"/>
              </a:rPr>
              <a:t>WireDev</a:t>
            </a:r>
          </a:p>
        </p:txBody>
      </p:sp>
      <p:sp>
        <p:nvSpPr>
          <p:cNvPr id="71" name="TextBox 70">
            <a:extLst>
              <a:ext uri="{FF2B5EF4-FFF2-40B4-BE49-F238E27FC236}">
                <a16:creationId xmlns:a16="http://schemas.microsoft.com/office/drawing/2014/main" id="{E2C4BF34-4C3D-D445-A255-963115481ECA}"/>
              </a:ext>
            </a:extLst>
          </p:cNvPr>
          <p:cNvSpPr txBox="1"/>
          <p:nvPr/>
        </p:nvSpPr>
        <p:spPr>
          <a:xfrm>
            <a:off x="4826945" y="1844824"/>
            <a:ext cx="914400" cy="914400"/>
          </a:xfrm>
          <a:prstGeom prst="rect">
            <a:avLst/>
          </a:prstGeom>
          <a:noFill/>
        </p:spPr>
        <p:txBody>
          <a:bodyPr wrap="none" lIns="0" tIns="0" rIns="0" bIns="0" rtlCol="0">
            <a:noAutofit/>
          </a:bodyPr>
          <a:lstStyle/>
          <a:p>
            <a:pPr algn="ctr">
              <a:lnSpc>
                <a:spcPct val="110000"/>
              </a:lnSpc>
              <a:spcBef>
                <a:spcPts val="0"/>
              </a:spcBef>
            </a:pPr>
            <a:r>
              <a:rPr lang="en-CH" sz="1400" kern="1000" spc="30" dirty="0">
                <a:solidFill>
                  <a:srgbClr val="5F0633"/>
                </a:solidFill>
                <a:latin typeface="+mn-lt"/>
                <a:cs typeface="Franklin Gothic Book"/>
              </a:rPr>
              <a:t>MagDev1</a:t>
            </a:r>
          </a:p>
          <a:p>
            <a:pPr algn="ctr">
              <a:lnSpc>
                <a:spcPct val="110000"/>
              </a:lnSpc>
              <a:spcBef>
                <a:spcPts val="0"/>
              </a:spcBef>
            </a:pPr>
            <a:r>
              <a:rPr lang="en-CH" sz="1400" kern="1000" spc="30" dirty="0">
                <a:solidFill>
                  <a:srgbClr val="5F0633"/>
                </a:solidFill>
                <a:latin typeface="+mn-lt"/>
                <a:cs typeface="Franklin Gothic Book"/>
              </a:rPr>
              <a:t>MagDev2</a:t>
            </a:r>
          </a:p>
          <a:p>
            <a:pPr algn="ctr">
              <a:lnSpc>
                <a:spcPct val="110000"/>
              </a:lnSpc>
              <a:spcBef>
                <a:spcPts val="0"/>
              </a:spcBef>
            </a:pPr>
            <a:r>
              <a:rPr lang="en-CH" sz="1400" kern="1000" spc="30" dirty="0">
                <a:solidFill>
                  <a:srgbClr val="5F0633"/>
                </a:solidFill>
                <a:latin typeface="+mn-lt"/>
                <a:cs typeface="Franklin Gothic Book"/>
              </a:rPr>
              <a:t>FCCee Injector</a:t>
            </a:r>
          </a:p>
          <a:p>
            <a:pPr algn="ctr">
              <a:lnSpc>
                <a:spcPct val="110000"/>
              </a:lnSpc>
              <a:spcBef>
                <a:spcPts val="0"/>
              </a:spcBef>
            </a:pPr>
            <a:r>
              <a:rPr lang="en-CH" sz="1400" kern="1000" spc="30" dirty="0">
                <a:solidFill>
                  <a:srgbClr val="5F0633"/>
                </a:solidFill>
                <a:latin typeface="+mn-lt"/>
                <a:cs typeface="Franklin Gothic Book"/>
              </a:rPr>
              <a:t>FCCee HTS4</a:t>
            </a:r>
          </a:p>
        </p:txBody>
      </p:sp>
      <p:pic>
        <p:nvPicPr>
          <p:cNvPr id="73" name="Picture 72">
            <a:extLst>
              <a:ext uri="{FF2B5EF4-FFF2-40B4-BE49-F238E27FC236}">
                <a16:creationId xmlns:a16="http://schemas.microsoft.com/office/drawing/2014/main" id="{15DDDAA4-A091-C740-A709-D2E13FD161F3}"/>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grpSp>
        <p:nvGrpSpPr>
          <p:cNvPr id="5" name="Group 4">
            <a:extLst>
              <a:ext uri="{FF2B5EF4-FFF2-40B4-BE49-F238E27FC236}">
                <a16:creationId xmlns:a16="http://schemas.microsoft.com/office/drawing/2014/main" id="{FB5ECDFD-9733-585D-A627-3D2A0212942B}"/>
              </a:ext>
            </a:extLst>
          </p:cNvPr>
          <p:cNvGrpSpPr/>
          <p:nvPr/>
        </p:nvGrpSpPr>
        <p:grpSpPr>
          <a:xfrm>
            <a:off x="7775512" y="5199058"/>
            <a:ext cx="779777" cy="1497498"/>
            <a:chOff x="7775512" y="5199058"/>
            <a:chExt cx="779777" cy="1497498"/>
          </a:xfrm>
        </p:grpSpPr>
        <p:pic>
          <p:nvPicPr>
            <p:cNvPr id="7" name="Picture 6">
              <a:extLst>
                <a:ext uri="{FF2B5EF4-FFF2-40B4-BE49-F238E27FC236}">
                  <a16:creationId xmlns:a16="http://schemas.microsoft.com/office/drawing/2014/main" id="{BA86BC38-EC6E-7148-B532-5F354B647F45}"/>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82" name="Picture 81">
              <a:extLst>
                <a:ext uri="{FF2B5EF4-FFF2-40B4-BE49-F238E27FC236}">
                  <a16:creationId xmlns:a16="http://schemas.microsoft.com/office/drawing/2014/main" id="{3E42A938-6C32-AA42-A4DE-E48A53583475}"/>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83" name="Picture 82">
              <a:extLst>
                <a:ext uri="{FF2B5EF4-FFF2-40B4-BE49-F238E27FC236}">
                  <a16:creationId xmlns:a16="http://schemas.microsoft.com/office/drawing/2014/main" id="{6E8A04E5-5B4C-894E-B4E1-2CFA22DB735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sp>
        <p:nvSpPr>
          <p:cNvPr id="86" name="TextBox 85">
            <a:extLst>
              <a:ext uri="{FF2B5EF4-FFF2-40B4-BE49-F238E27FC236}">
                <a16:creationId xmlns:a16="http://schemas.microsoft.com/office/drawing/2014/main" id="{D8FC7442-75BD-554F-919B-BB3E7C27ED92}"/>
              </a:ext>
            </a:extLst>
          </p:cNvPr>
          <p:cNvSpPr txBox="1"/>
          <p:nvPr/>
        </p:nvSpPr>
        <p:spPr>
          <a:xfrm>
            <a:off x="2834640" y="537210"/>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
        <p:nvSpPr>
          <p:cNvPr id="87" name="Title 2">
            <a:extLst>
              <a:ext uri="{FF2B5EF4-FFF2-40B4-BE49-F238E27FC236}">
                <a16:creationId xmlns:a16="http://schemas.microsoft.com/office/drawing/2014/main" id="{DA389072-58EF-9542-A08B-B22FA1CDCE2B}"/>
              </a:ext>
            </a:extLst>
          </p:cNvPr>
          <p:cNvSpPr>
            <a:spLocks noGrp="1"/>
          </p:cNvSpPr>
          <p:nvPr>
            <p:ph type="title"/>
          </p:nvPr>
        </p:nvSpPr>
        <p:spPr>
          <a:xfrm>
            <a:off x="2077200" y="291600"/>
            <a:ext cx="6708025" cy="508500"/>
          </a:xfrm>
        </p:spPr>
        <p:txBody>
          <a:bodyPr/>
          <a:lstStyle/>
          <a:p>
            <a:r>
              <a:rPr lang="en-CH" dirty="0"/>
              <a:t>CHART Acc. Magnets – Technology Pillars</a:t>
            </a:r>
          </a:p>
        </p:txBody>
      </p:sp>
      <p:grpSp>
        <p:nvGrpSpPr>
          <p:cNvPr id="3" name="Group 2">
            <a:extLst>
              <a:ext uri="{FF2B5EF4-FFF2-40B4-BE49-F238E27FC236}">
                <a16:creationId xmlns:a16="http://schemas.microsoft.com/office/drawing/2014/main" id="{7DACAD9E-BF8B-3E15-C369-28C9895F8B60}"/>
              </a:ext>
            </a:extLst>
          </p:cNvPr>
          <p:cNvGrpSpPr/>
          <p:nvPr/>
        </p:nvGrpSpPr>
        <p:grpSpPr>
          <a:xfrm>
            <a:off x="466121" y="5190527"/>
            <a:ext cx="1202670" cy="1073269"/>
            <a:chOff x="466121" y="5190527"/>
            <a:chExt cx="1202670" cy="1073269"/>
          </a:xfrm>
        </p:grpSpPr>
        <p:pic>
          <p:nvPicPr>
            <p:cNvPr id="80" name="Picture 62" descr="sciences70">
              <a:extLst>
                <a:ext uri="{FF2B5EF4-FFF2-40B4-BE49-F238E27FC236}">
                  <a16:creationId xmlns:a16="http://schemas.microsoft.com/office/drawing/2014/main" id="{EC82944C-B432-5043-AB34-32332F1D26CE}"/>
                </a:ext>
              </a:extLst>
            </p:cNvPr>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a:extLst>
                <a:ext uri="{FF2B5EF4-FFF2-40B4-BE49-F238E27FC236}">
                  <a16:creationId xmlns:a16="http://schemas.microsoft.com/office/drawing/2014/main" id="{196CC3EE-4C49-D087-A61A-EFEA24E5B1AD}"/>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spTree>
    <p:extLst>
      <p:ext uri="{BB962C8B-B14F-4D97-AF65-F5344CB8AC3E}">
        <p14:creationId xmlns:p14="http://schemas.microsoft.com/office/powerpoint/2010/main" val="422282244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70"/>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6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44"/>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8"/>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1"/>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3"/>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64"/>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3"/>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4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47"/>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59"/>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65"/>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71"/>
                                        </p:tgtEl>
                                        <p:attrNameLst>
                                          <p:attrName>style.visibility</p:attrName>
                                        </p:attrNameLst>
                                      </p:cBhvr>
                                      <p:to>
                                        <p:strVal val="hidden"/>
                                      </p:to>
                                    </p:set>
                                  </p:childTnLst>
                                </p:cTn>
                              </p:par>
                              <p:par>
                                <p:cTn id="87" presetID="1" presetClass="entr" presetSubtype="0" fill="hold" grpId="0" nodeType="withEffect">
                                  <p:stCondLst>
                                    <p:cond delay="0"/>
                                  </p:stCondLst>
                                  <p:childTnLst>
                                    <p:set>
                                      <p:cBhvr>
                                        <p:cTn id="88" dur="1" fill="hold">
                                          <p:stCondLst>
                                            <p:cond delay="0"/>
                                          </p:stCondLst>
                                        </p:cTn>
                                        <p:tgtEl>
                                          <p:spTgt spid="6"/>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23" grpId="0" animBg="1"/>
      <p:bldP spid="26" grpId="0" animBg="1"/>
      <p:bldP spid="27" grpId="0" animBg="1"/>
      <p:bldP spid="28" grpId="0" animBg="1"/>
      <p:bldP spid="32" grpId="0" animBg="1"/>
      <p:bldP spid="33" grpId="0" animBg="1"/>
      <p:bldP spid="34" grpId="0"/>
      <p:bldP spid="37" grpId="0" animBg="1"/>
      <p:bldP spid="38" grpId="0" animBg="1"/>
      <p:bldP spid="39" grpId="0" animBg="1"/>
      <p:bldP spid="40" grpId="0" animBg="1"/>
      <p:bldP spid="41" grpId="0"/>
      <p:bldP spid="42" grpId="0" animBg="1"/>
      <p:bldP spid="43" grpId="0" animBg="1"/>
      <p:bldP spid="44" grpId="0"/>
      <p:bldP spid="45" grpId="0" animBg="1"/>
      <p:bldP spid="46" grpId="0" animBg="1"/>
      <p:bldP spid="47" grpId="0"/>
      <p:bldP spid="67" grpId="0"/>
      <p:bldP spid="70" grpId="0"/>
      <p:bldP spid="71" grpId="0"/>
      <p:bldP spid="71" grpId="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89DC60-1007-B697-93B1-8540559163CF}"/>
              </a:ext>
            </a:extLst>
          </p:cNvPr>
          <p:cNvSpPr>
            <a:spLocks noGrp="1"/>
          </p:cNvSpPr>
          <p:nvPr>
            <p:ph sz="quarter" idx="13"/>
          </p:nvPr>
        </p:nvSpPr>
        <p:spPr/>
        <p:txBody>
          <a:bodyPr/>
          <a:lstStyle/>
          <a:p>
            <a:endParaRPr lang="en-CH"/>
          </a:p>
        </p:txBody>
      </p:sp>
      <p:sp>
        <p:nvSpPr>
          <p:cNvPr id="3" name="Title 2">
            <a:extLst>
              <a:ext uri="{FF2B5EF4-FFF2-40B4-BE49-F238E27FC236}">
                <a16:creationId xmlns:a16="http://schemas.microsoft.com/office/drawing/2014/main" id="{E2A409C0-3A20-D83C-5805-1C1BA0B3F695}"/>
              </a:ext>
            </a:extLst>
          </p:cNvPr>
          <p:cNvSpPr>
            <a:spLocks noGrp="1"/>
          </p:cNvSpPr>
          <p:nvPr>
            <p:ph type="title"/>
          </p:nvPr>
        </p:nvSpPr>
        <p:spPr/>
        <p:txBody>
          <a:bodyPr/>
          <a:lstStyle/>
          <a:p>
            <a:endParaRPr lang="en-CH"/>
          </a:p>
        </p:txBody>
      </p:sp>
      <p:sp>
        <p:nvSpPr>
          <p:cNvPr id="4" name="Slide Number Placeholder 3">
            <a:extLst>
              <a:ext uri="{FF2B5EF4-FFF2-40B4-BE49-F238E27FC236}">
                <a16:creationId xmlns:a16="http://schemas.microsoft.com/office/drawing/2014/main" id="{435D9240-345F-25B5-9FCD-BEA5CFD1553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80</a:t>
            </a:fld>
            <a:endParaRPr lang="de-DE" dirty="0"/>
          </a:p>
        </p:txBody>
      </p:sp>
      <p:grpSp>
        <p:nvGrpSpPr>
          <p:cNvPr id="5" name="Group 4">
            <a:extLst>
              <a:ext uri="{FF2B5EF4-FFF2-40B4-BE49-F238E27FC236}">
                <a16:creationId xmlns:a16="http://schemas.microsoft.com/office/drawing/2014/main" id="{924C1B02-36DA-E3BC-40EB-148C94C6CCC8}"/>
              </a:ext>
            </a:extLst>
          </p:cNvPr>
          <p:cNvGrpSpPr/>
          <p:nvPr/>
        </p:nvGrpSpPr>
        <p:grpSpPr>
          <a:xfrm>
            <a:off x="539552" y="1772816"/>
            <a:ext cx="8410846" cy="4120919"/>
            <a:chOff x="539552" y="1786048"/>
            <a:chExt cx="8410846" cy="4120919"/>
          </a:xfrm>
        </p:grpSpPr>
        <p:pic>
          <p:nvPicPr>
            <p:cNvPr id="6" name="Picture 5" descr="Table&#10;&#10;Description automatically generated">
              <a:extLst>
                <a:ext uri="{FF2B5EF4-FFF2-40B4-BE49-F238E27FC236}">
                  <a16:creationId xmlns:a16="http://schemas.microsoft.com/office/drawing/2014/main" id="{47DD0350-0072-0872-C81B-CD11871D2DE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9552" y="1786048"/>
              <a:ext cx="8410846" cy="3275421"/>
            </a:xfrm>
            <a:prstGeom prst="rect">
              <a:avLst/>
            </a:prstGeom>
          </p:spPr>
        </p:pic>
        <p:sp>
          <p:nvSpPr>
            <p:cNvPr id="7" name="TextBox 6">
              <a:extLst>
                <a:ext uri="{FF2B5EF4-FFF2-40B4-BE49-F238E27FC236}">
                  <a16:creationId xmlns:a16="http://schemas.microsoft.com/office/drawing/2014/main" id="{5CF9A15E-6D63-A7B1-CDD6-BD9027D0EE60}"/>
                </a:ext>
              </a:extLst>
            </p:cNvPr>
            <p:cNvSpPr txBox="1"/>
            <p:nvPr/>
          </p:nvSpPr>
          <p:spPr>
            <a:xfrm>
              <a:off x="1209174" y="4917456"/>
              <a:ext cx="989511" cy="989511"/>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[Copper Development Organization, </a:t>
              </a:r>
              <a:r>
                <a:rPr lang="en-US" sz="1200" b="0" dirty="0">
                  <a:effectLst/>
                  <a:latin typeface="RotisSansSerif"/>
                </a:rPr>
                <a:t>Guide to Nickel </a:t>
              </a:r>
              <a:r>
                <a:rPr lang="en-US" sz="1200" b="0" dirty="0" err="1">
                  <a:effectLst/>
                  <a:latin typeface="RotisSansSerif"/>
                </a:rPr>
                <a:t>Aluminium</a:t>
              </a:r>
              <a:r>
                <a:rPr lang="en-US" sz="1200" b="0" dirty="0">
                  <a:effectLst/>
                  <a:latin typeface="RotisSansSerif"/>
                </a:rPr>
                <a:t> Bronze for Engineers, 2019]</a:t>
              </a:r>
              <a:endParaRPr lang="en-US" sz="1400" dirty="0">
                <a:effectLst/>
              </a:endParaRPr>
            </a:p>
          </p:txBody>
        </p:sp>
      </p:grpSp>
    </p:spTree>
    <p:extLst>
      <p:ext uri="{BB962C8B-B14F-4D97-AF65-F5344CB8AC3E}">
        <p14:creationId xmlns:p14="http://schemas.microsoft.com/office/powerpoint/2010/main" val="66358250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83568" y="1863332"/>
            <a:ext cx="2952329" cy="3961918"/>
          </a:xfrm>
        </p:spPr>
        <p:txBody>
          <a:bodyPr/>
          <a:lstStyle/>
          <a:p>
            <a:r>
              <a:rPr lang="en-US" sz="1600" dirty="0"/>
              <a:t>Assess protection of CD1 with EE only and, CLIQ with a EE delay.</a:t>
            </a:r>
          </a:p>
          <a:p>
            <a:r>
              <a:rPr lang="en-US" sz="1600" dirty="0"/>
              <a:t>Based on </a:t>
            </a:r>
            <a:r>
              <a:rPr lang="en-US" sz="1600" dirty="0" err="1"/>
              <a:t>Jiani’s</a:t>
            </a:r>
            <a:r>
              <a:rPr lang="en-US" sz="1600" dirty="0"/>
              <a:t> PhD Thesis.</a:t>
            </a:r>
          </a:p>
          <a:p>
            <a:r>
              <a:rPr lang="en-US" sz="1600" dirty="0"/>
              <a:t>Typically, EE tested and triggered at lower currents and extraction (MIITs) calculated. </a:t>
            </a:r>
          </a:p>
          <a:p>
            <a:r>
              <a:rPr lang="en-US" sz="1600" dirty="0"/>
              <a:t>CLIQ assessed by triggering at lower currents to gauge max current in inner coil. </a:t>
            </a:r>
          </a:p>
          <a:p>
            <a:r>
              <a:rPr lang="en-US" sz="1600" dirty="0"/>
              <a:t>Significantly lower quench integral than expected.</a:t>
            </a:r>
          </a:p>
          <a:p>
            <a:r>
              <a:rPr lang="en-US" sz="1600" dirty="0"/>
              <a:t>CLIQ tests have larger quench integral because we added some energy extraction delay.</a:t>
            </a:r>
          </a:p>
          <a:p>
            <a:endParaRPr lang="en-US" sz="1600" dirty="0"/>
          </a:p>
          <a:p>
            <a:endParaRPr lang="en-US" sz="1600" dirty="0"/>
          </a:p>
          <a:p>
            <a:endParaRPr lang="en-US" sz="1600" dirty="0"/>
          </a:p>
        </p:txBody>
      </p:sp>
      <p:sp>
        <p:nvSpPr>
          <p:cNvPr id="3" name="Title 2"/>
          <p:cNvSpPr>
            <a:spLocks noGrp="1"/>
          </p:cNvSpPr>
          <p:nvPr>
            <p:ph type="title"/>
          </p:nvPr>
        </p:nvSpPr>
        <p:spPr/>
        <p:txBody>
          <a:bodyPr/>
          <a:lstStyle/>
          <a:p>
            <a:r>
              <a:rPr lang="en-US" dirty="0"/>
              <a:t>CD1 Protection: Energy Extraction &amp; CLIQ</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81</a:t>
            </a:fld>
            <a:endParaRPr lang="de-DE" dirty="0"/>
          </a:p>
        </p:txBody>
      </p:sp>
      <p:pic>
        <p:nvPicPr>
          <p:cNvPr id="5" name="Picture 4"/>
          <p:cNvPicPr>
            <a:picLocks noChangeAspect="1"/>
          </p:cNvPicPr>
          <p:nvPr/>
        </p:nvPicPr>
        <p:blipFill>
          <a:blip r:embed="rId2"/>
          <a:stretch>
            <a:fillRect/>
          </a:stretch>
        </p:blipFill>
        <p:spPr>
          <a:xfrm>
            <a:off x="4139953" y="1650919"/>
            <a:ext cx="4435599" cy="4248150"/>
          </a:xfrm>
          <a:prstGeom prst="rect">
            <a:avLst/>
          </a:prstGeom>
        </p:spPr>
      </p:pic>
      <p:sp>
        <p:nvSpPr>
          <p:cNvPr id="8" name="TextBox 7"/>
          <p:cNvSpPr txBox="1"/>
          <p:nvPr/>
        </p:nvSpPr>
        <p:spPr>
          <a:xfrm>
            <a:off x="5940152" y="1599326"/>
            <a:ext cx="1656184" cy="288032"/>
          </a:xfrm>
          <a:prstGeom prst="rect">
            <a:avLst/>
          </a:prstGeom>
          <a:noFill/>
          <a:ln>
            <a:solidFill>
              <a:schemeClr val="bg2"/>
            </a:solidFill>
          </a:ln>
        </p:spPr>
        <p:txBody>
          <a:bodyPr wrap="none" lIns="0" tIns="0" rIns="0" bIns="0" rtlCol="0">
            <a:noAutofit/>
          </a:bodyPr>
          <a:lstStyle/>
          <a:p>
            <a:pPr algn="ctr" eaLnBrk="1" hangingPunct="1">
              <a:lnSpc>
                <a:spcPct val="110000"/>
              </a:lnSpc>
              <a:spcBef>
                <a:spcPct val="0"/>
              </a:spcBef>
              <a:buClr>
                <a:srgbClr val="000000"/>
              </a:buClr>
            </a:pPr>
            <a:r>
              <a:rPr lang="en-US" sz="1800" dirty="0">
                <a:solidFill>
                  <a:srgbClr val="000000"/>
                </a:solidFill>
                <a:latin typeface="Calibri"/>
              </a:rPr>
              <a:t>CLIQ 300V 10 mF</a:t>
            </a:r>
          </a:p>
        </p:txBody>
      </p:sp>
    </p:spTree>
    <p:extLst>
      <p:ext uri="{BB962C8B-B14F-4D97-AF65-F5344CB8AC3E}">
        <p14:creationId xmlns:p14="http://schemas.microsoft.com/office/powerpoint/2010/main" val="835044510"/>
      </p:ext>
    </p:extLst>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83568" y="1863332"/>
            <a:ext cx="2952329" cy="3961918"/>
          </a:xfrm>
        </p:spPr>
        <p:txBody>
          <a:bodyPr/>
          <a:lstStyle/>
          <a:p>
            <a:r>
              <a:rPr lang="en-US" sz="1600" dirty="0"/>
              <a:t>Assess protection of CD1 with EE only and, CLIQ with a EE delay.</a:t>
            </a:r>
          </a:p>
          <a:p>
            <a:r>
              <a:rPr lang="en-US" sz="1600" dirty="0"/>
              <a:t>Based on </a:t>
            </a:r>
            <a:r>
              <a:rPr lang="en-US" sz="1600" dirty="0" err="1"/>
              <a:t>Jiani’s</a:t>
            </a:r>
            <a:r>
              <a:rPr lang="en-US" sz="1600" dirty="0"/>
              <a:t> PhD Thesis.</a:t>
            </a:r>
          </a:p>
          <a:p>
            <a:r>
              <a:rPr lang="en-US" sz="1600" dirty="0"/>
              <a:t>Typically, EE tested and triggered at lower currents and extraction (MIITs) calculated. </a:t>
            </a:r>
          </a:p>
          <a:p>
            <a:r>
              <a:rPr lang="en-US" sz="1600" dirty="0"/>
              <a:t>CLIQ assessed by triggering at lower currents to gauge max current in inner coil. </a:t>
            </a:r>
          </a:p>
          <a:p>
            <a:r>
              <a:rPr lang="en-US" sz="1600" dirty="0"/>
              <a:t>Significantly lower quench integral than expected.</a:t>
            </a:r>
          </a:p>
          <a:p>
            <a:r>
              <a:rPr lang="en-US" sz="1600" dirty="0"/>
              <a:t>CLIQ tests have larger quench integral because we added some energy extraction delay.</a:t>
            </a:r>
          </a:p>
          <a:p>
            <a:endParaRPr lang="en-US" sz="1600" dirty="0"/>
          </a:p>
          <a:p>
            <a:endParaRPr lang="en-US" sz="1600" dirty="0"/>
          </a:p>
          <a:p>
            <a:endParaRPr lang="en-US" sz="1600" dirty="0"/>
          </a:p>
        </p:txBody>
      </p:sp>
      <p:sp>
        <p:nvSpPr>
          <p:cNvPr id="3" name="Title 2"/>
          <p:cNvSpPr>
            <a:spLocks noGrp="1"/>
          </p:cNvSpPr>
          <p:nvPr>
            <p:ph type="title"/>
          </p:nvPr>
        </p:nvSpPr>
        <p:spPr/>
        <p:txBody>
          <a:bodyPr/>
          <a:lstStyle/>
          <a:p>
            <a:r>
              <a:rPr lang="en-US" dirty="0"/>
              <a:t>CD1 Protection: Energy Extraction &amp; CLIQ</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82</a:t>
            </a:fld>
            <a:endParaRPr lang="de-DE" dirty="0"/>
          </a:p>
        </p:txBody>
      </p:sp>
      <p:pic>
        <p:nvPicPr>
          <p:cNvPr id="7" name="Picture 6"/>
          <p:cNvPicPr>
            <a:picLocks noChangeAspect="1"/>
          </p:cNvPicPr>
          <p:nvPr/>
        </p:nvPicPr>
        <p:blipFill>
          <a:blip r:embed="rId2"/>
          <a:stretch>
            <a:fillRect/>
          </a:stretch>
        </p:blipFill>
        <p:spPr>
          <a:xfrm>
            <a:off x="4139952" y="1645991"/>
            <a:ext cx="4320480" cy="4235557"/>
          </a:xfrm>
          <a:prstGeom prst="rect">
            <a:avLst/>
          </a:prstGeom>
        </p:spPr>
      </p:pic>
    </p:spTree>
    <p:extLst>
      <p:ext uri="{BB962C8B-B14F-4D97-AF65-F5344CB8AC3E}">
        <p14:creationId xmlns:p14="http://schemas.microsoft.com/office/powerpoint/2010/main" val="3106827740"/>
      </p:ext>
    </p:extLst>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755577" y="1700809"/>
            <a:ext cx="8029661" cy="3672487"/>
          </a:xfrm>
        </p:spPr>
        <p:txBody>
          <a:bodyPr/>
          <a:lstStyle/>
          <a:p>
            <a:r>
              <a:rPr lang="en-US" dirty="0"/>
              <a:t>CD1, after reaction and impregnation, had a resistance of approx. 3 Ohms to the mandrel.</a:t>
            </a:r>
          </a:p>
          <a:p>
            <a:r>
              <a:rPr lang="en-US" dirty="0"/>
              <a:t>Coil to mandrel resistance greatly improves when cold.</a:t>
            </a:r>
          </a:p>
          <a:p>
            <a:r>
              <a:rPr lang="en-US" dirty="0"/>
              <a:t>This transition was noticed for each thermal cycle.</a:t>
            </a:r>
          </a:p>
          <a:p>
            <a:endParaRPr lang="en-US" dirty="0"/>
          </a:p>
        </p:txBody>
      </p:sp>
      <p:sp>
        <p:nvSpPr>
          <p:cNvPr id="3" name="Title 2"/>
          <p:cNvSpPr>
            <a:spLocks noGrp="1"/>
          </p:cNvSpPr>
          <p:nvPr>
            <p:ph type="title"/>
          </p:nvPr>
        </p:nvSpPr>
        <p:spPr/>
        <p:txBody>
          <a:bodyPr/>
          <a:lstStyle/>
          <a:p>
            <a:r>
              <a:rPr lang="en-US" dirty="0"/>
              <a:t>Resistance to Mandrel</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83</a:t>
            </a:fld>
            <a:endParaRPr lang="de-DE" dirty="0"/>
          </a:p>
        </p:txBody>
      </p:sp>
      <p:pic>
        <p:nvPicPr>
          <p:cNvPr id="6" name="Content Placeholder 4" descr="Graphical user interface&#10;&#10;Description automatically generated">
            <a:extLst>
              <a:ext uri="{FF2B5EF4-FFF2-40B4-BE49-F238E27FC236}">
                <a16:creationId xmlns:a16="http://schemas.microsoft.com/office/drawing/2014/main" id="{D34AABC4-2BC9-A5A8-AD24-E86EA38DEBB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7319" y="2708920"/>
            <a:ext cx="7776864" cy="3024564"/>
          </a:xfrm>
          <a:prstGeom prst="rect">
            <a:avLst/>
          </a:prstGeom>
        </p:spPr>
      </p:pic>
    </p:spTree>
    <p:extLst>
      <p:ext uri="{BB962C8B-B14F-4D97-AF65-F5344CB8AC3E}">
        <p14:creationId xmlns:p14="http://schemas.microsoft.com/office/powerpoint/2010/main" val="1392159799"/>
      </p:ext>
    </p:extLst>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683568" y="1844825"/>
            <a:ext cx="2880320" cy="1369491"/>
          </a:xfrm>
        </p:spPr>
        <p:txBody>
          <a:bodyPr/>
          <a:lstStyle/>
          <a:p>
            <a:r>
              <a:rPr lang="en-US" sz="1600" dirty="0"/>
              <a:t>Fast and uniform transition</a:t>
            </a:r>
          </a:p>
          <a:p>
            <a:r>
              <a:rPr lang="en-US" sz="1600" dirty="0"/>
              <a:t>RRR (293/20) values:</a:t>
            </a:r>
          </a:p>
          <a:p>
            <a:pPr lvl="1"/>
            <a:r>
              <a:rPr lang="en-US" sz="1600" dirty="0"/>
              <a:t>All magnet: 270 +- 6</a:t>
            </a:r>
          </a:p>
          <a:p>
            <a:pPr lvl="1"/>
            <a:r>
              <a:rPr lang="en-US" sz="1600" dirty="0"/>
              <a:t>Outer layer: 290 +- 10</a:t>
            </a:r>
          </a:p>
          <a:p>
            <a:pPr lvl="1"/>
            <a:r>
              <a:rPr lang="en-US" sz="1600" dirty="0"/>
              <a:t>Inner layer: 250 +- 10</a:t>
            </a:r>
          </a:p>
          <a:p>
            <a:endParaRPr lang="en-US" sz="1600" dirty="0"/>
          </a:p>
        </p:txBody>
      </p:sp>
      <p:sp>
        <p:nvSpPr>
          <p:cNvPr id="3" name="Title 2"/>
          <p:cNvSpPr>
            <a:spLocks noGrp="1"/>
          </p:cNvSpPr>
          <p:nvPr>
            <p:ph type="title"/>
          </p:nvPr>
        </p:nvSpPr>
        <p:spPr/>
        <p:txBody>
          <a:bodyPr/>
          <a:lstStyle/>
          <a:p>
            <a:r>
              <a:rPr lang="en-US" dirty="0"/>
              <a:t>RRR measurements</a:t>
            </a:r>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84</a:t>
            </a:fld>
            <a:endParaRPr lang="de-DE" dirty="0"/>
          </a:p>
        </p:txBody>
      </p:sp>
      <p:pic>
        <p:nvPicPr>
          <p:cNvPr id="5" name="Content Placeholder 8">
            <a:extLst>
              <a:ext uri="{FF2B5EF4-FFF2-40B4-BE49-F238E27FC236}">
                <a16:creationId xmlns:a16="http://schemas.microsoft.com/office/drawing/2014/main" id="{81CF8C68-FA88-5EE7-1D61-13032984221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108" t="1338" r="2916" b="7744"/>
          <a:stretch/>
        </p:blipFill>
        <p:spPr>
          <a:xfrm>
            <a:off x="3491880" y="1556792"/>
            <a:ext cx="5544616" cy="4176464"/>
          </a:xfrm>
          <a:prstGeom prst="rect">
            <a:avLst/>
          </a:prstGeom>
        </p:spPr>
      </p:pic>
      <p:grpSp>
        <p:nvGrpSpPr>
          <p:cNvPr id="11" name="Group 10"/>
          <p:cNvGrpSpPr/>
          <p:nvPr/>
        </p:nvGrpSpPr>
        <p:grpSpPr>
          <a:xfrm>
            <a:off x="391361" y="3250232"/>
            <a:ext cx="2906073" cy="2698650"/>
            <a:chOff x="0" y="1995685"/>
            <a:chExt cx="3194106" cy="3042323"/>
          </a:xfrm>
        </p:grpSpPr>
        <p:pic>
          <p:nvPicPr>
            <p:cNvPr id="8" name="Picture 3" descr="A close up of a map&#10;&#10;Description automatically generated"/>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3"/>
            <a:stretch/>
          </p:blipFill>
          <p:spPr bwMode="auto">
            <a:xfrm>
              <a:off x="0" y="1995685"/>
              <a:ext cx="1835696" cy="3042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descr="A close up of a map&#10;&#10;Description automatically generated"/>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858204" y="1997194"/>
              <a:ext cx="1335902" cy="2364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012799"/>
      </p:ext>
    </p:extLst>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CD1: Splice Resistance</a:t>
            </a:r>
          </a:p>
        </p:txBody>
      </p:sp>
      <p:pic>
        <p:nvPicPr>
          <p:cNvPr id="6" name="Picture 5">
            <a:extLst>
              <a:ext uri="{FF2B5EF4-FFF2-40B4-BE49-F238E27FC236}">
                <a16:creationId xmlns:a16="http://schemas.microsoft.com/office/drawing/2014/main" id="{84EAB731-7845-D34E-D13F-D61CB918E39E}"/>
              </a:ext>
            </a:extLst>
          </p:cNvPr>
          <p:cNvPicPr>
            <a:picLocks noChangeAspect="1"/>
          </p:cNvPicPr>
          <p:nvPr/>
        </p:nvPicPr>
        <p:blipFill>
          <a:blip r:embed="rId2"/>
          <a:stretch>
            <a:fillRect/>
          </a:stretch>
        </p:blipFill>
        <p:spPr>
          <a:xfrm>
            <a:off x="5847692" y="1646008"/>
            <a:ext cx="2736301" cy="2107756"/>
          </a:xfrm>
          <a:prstGeom prst="rect">
            <a:avLst/>
          </a:prstGeom>
          <a:ln>
            <a:solidFill>
              <a:schemeClr val="accent1"/>
            </a:solidFill>
          </a:ln>
        </p:spPr>
      </p:pic>
      <p:pic>
        <p:nvPicPr>
          <p:cNvPr id="7" name="Content Placeholder 5">
            <a:extLst>
              <a:ext uri="{FF2B5EF4-FFF2-40B4-BE49-F238E27FC236}">
                <a16:creationId xmlns:a16="http://schemas.microsoft.com/office/drawing/2014/main" id="{8327B2E5-DF3F-E035-D914-C51D06C70762}"/>
              </a:ext>
            </a:extLst>
          </p:cNvPr>
          <p:cNvPicPr>
            <a:picLocks noGrp="1" noChangeAspect="1"/>
          </p:cNvPicPr>
          <p:nvPr>
            <p:ph idx="4294967295"/>
          </p:nvPr>
        </p:nvPicPr>
        <p:blipFill>
          <a:blip r:embed="rId3"/>
          <a:stretch>
            <a:fillRect/>
          </a:stretch>
        </p:blipFill>
        <p:spPr>
          <a:xfrm>
            <a:off x="5843656" y="3789041"/>
            <a:ext cx="2740337" cy="2110865"/>
          </a:xfrm>
          <a:prstGeom prst="rect">
            <a:avLst/>
          </a:prstGeom>
          <a:ln>
            <a:solidFill>
              <a:schemeClr val="accent1"/>
            </a:solidFill>
          </a:ln>
        </p:spPr>
      </p:pic>
      <p:pic>
        <p:nvPicPr>
          <p:cNvPr id="8" name="Picture 7">
            <a:extLst>
              <a:ext uri="{FF2B5EF4-FFF2-40B4-BE49-F238E27FC236}">
                <a16:creationId xmlns:a16="http://schemas.microsoft.com/office/drawing/2014/main" id="{F7099B4B-BCF9-4D60-A193-6FDE044EC60D}"/>
              </a:ext>
            </a:extLst>
          </p:cNvPr>
          <p:cNvPicPr>
            <a:picLocks noChangeAspect="1"/>
          </p:cNvPicPr>
          <p:nvPr/>
        </p:nvPicPr>
        <p:blipFill>
          <a:blip r:embed="rId4"/>
          <a:stretch>
            <a:fillRect/>
          </a:stretch>
        </p:blipFill>
        <p:spPr>
          <a:xfrm>
            <a:off x="107505" y="1646008"/>
            <a:ext cx="2736303" cy="2107756"/>
          </a:xfrm>
          <a:prstGeom prst="rect">
            <a:avLst/>
          </a:prstGeom>
          <a:solidFill>
            <a:schemeClr val="bg1"/>
          </a:solidFill>
          <a:ln>
            <a:solidFill>
              <a:schemeClr val="accent1"/>
            </a:solidFill>
          </a:ln>
        </p:spPr>
      </p:pic>
      <p:pic>
        <p:nvPicPr>
          <p:cNvPr id="9" name="Picture 8">
            <a:extLst>
              <a:ext uri="{FF2B5EF4-FFF2-40B4-BE49-F238E27FC236}">
                <a16:creationId xmlns:a16="http://schemas.microsoft.com/office/drawing/2014/main" id="{EDFF1C44-5D37-D737-2CC4-67E09BEBAB9A}"/>
              </a:ext>
            </a:extLst>
          </p:cNvPr>
          <p:cNvPicPr>
            <a:picLocks noChangeAspect="1"/>
          </p:cNvPicPr>
          <p:nvPr/>
        </p:nvPicPr>
        <p:blipFill>
          <a:blip r:embed="rId5"/>
          <a:stretch>
            <a:fillRect/>
          </a:stretch>
        </p:blipFill>
        <p:spPr>
          <a:xfrm>
            <a:off x="107506" y="3789041"/>
            <a:ext cx="2736303" cy="2107757"/>
          </a:xfrm>
          <a:prstGeom prst="rect">
            <a:avLst/>
          </a:prstGeom>
          <a:ln>
            <a:solidFill>
              <a:schemeClr val="accent1"/>
            </a:solidFill>
          </a:ln>
        </p:spPr>
      </p:pic>
      <p:grpSp>
        <p:nvGrpSpPr>
          <p:cNvPr id="13" name="Group 12"/>
          <p:cNvGrpSpPr/>
          <p:nvPr/>
        </p:nvGrpSpPr>
        <p:grpSpPr>
          <a:xfrm>
            <a:off x="2758260" y="2498507"/>
            <a:ext cx="3262384" cy="1910112"/>
            <a:chOff x="2758260" y="1641257"/>
            <a:chExt cx="3262384" cy="1910112"/>
          </a:xfrm>
        </p:grpSpPr>
        <p:pic>
          <p:nvPicPr>
            <p:cNvPr id="5" name="Content Placeholder 3" descr="A close up of a map&#10;&#10;Description automatically generated">
              <a:extLst>
                <a:ext uri="{FF2B5EF4-FFF2-40B4-BE49-F238E27FC236}">
                  <a16:creationId xmlns:a16="http://schemas.microsoft.com/office/drawing/2014/main" id="{F7940587-734F-9FFA-72A2-F44D086DD5E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58260" y="1641257"/>
              <a:ext cx="3262384" cy="1910112"/>
            </a:xfrm>
            <a:prstGeom prst="rect">
              <a:avLst/>
            </a:prstGeom>
            <a:solidFill>
              <a:schemeClr val="bg1"/>
            </a:solidFill>
            <a:ln w="19050">
              <a:solidFill>
                <a:schemeClr val="tx1"/>
              </a:solidFill>
            </a:ln>
          </p:spPr>
        </p:pic>
        <p:sp>
          <p:nvSpPr>
            <p:cNvPr id="12" name="Curved Left Arrow 11"/>
            <p:cNvSpPr/>
            <p:nvPr/>
          </p:nvSpPr>
          <p:spPr bwMode="auto">
            <a:xfrm>
              <a:off x="5724128" y="2085812"/>
              <a:ext cx="216024" cy="773970"/>
            </a:xfrm>
            <a:prstGeom prst="curvedLeftArrow">
              <a:avLst>
                <a:gd name="adj1" fmla="val 50000"/>
                <a:gd name="adj2" fmla="val 50000"/>
                <a:gd name="adj3" fmla="val 25000"/>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US" sz="2400">
                <a:latin typeface="Times" charset="0"/>
              </a:endParaRPr>
            </a:p>
          </p:txBody>
        </p:sp>
      </p:grpSp>
      <p:cxnSp>
        <p:nvCxnSpPr>
          <p:cNvPr id="15" name="Straight Arrow Connector 14"/>
          <p:cNvCxnSpPr/>
          <p:nvPr/>
        </p:nvCxnSpPr>
        <p:spPr bwMode="auto">
          <a:xfrm>
            <a:off x="2843808" y="1844824"/>
            <a:ext cx="2592289" cy="1098238"/>
          </a:xfrm>
          <a:prstGeom prst="straightConnector1">
            <a:avLst/>
          </a:prstGeom>
          <a:solidFill>
            <a:schemeClr val="accent1"/>
          </a:solidFill>
          <a:ln w="9525" cap="flat" cmpd="sng" algn="ctr">
            <a:solidFill>
              <a:schemeClr val="accent5"/>
            </a:solidFill>
            <a:prstDash val="solid"/>
            <a:round/>
            <a:headEnd type="none" w="med" len="med"/>
            <a:tailEnd type="triangle"/>
          </a:ln>
          <a:effectLst/>
        </p:spPr>
      </p:cxnSp>
      <p:cxnSp>
        <p:nvCxnSpPr>
          <p:cNvPr id="17" name="Straight Arrow Connector 16"/>
          <p:cNvCxnSpPr/>
          <p:nvPr/>
        </p:nvCxnSpPr>
        <p:spPr bwMode="auto">
          <a:xfrm flipV="1">
            <a:off x="2483768" y="2978338"/>
            <a:ext cx="864096" cy="2394878"/>
          </a:xfrm>
          <a:prstGeom prst="straightConnector1">
            <a:avLst/>
          </a:prstGeom>
          <a:solidFill>
            <a:schemeClr val="accent1"/>
          </a:solidFill>
          <a:ln w="9525" cap="flat" cmpd="sng" algn="ctr">
            <a:solidFill>
              <a:schemeClr val="accent5"/>
            </a:solidFill>
            <a:prstDash val="solid"/>
            <a:round/>
            <a:headEnd type="none" w="med" len="med"/>
            <a:tailEnd type="triangle"/>
          </a:ln>
          <a:effectLst/>
        </p:spPr>
      </p:cxnSp>
      <p:cxnSp>
        <p:nvCxnSpPr>
          <p:cNvPr id="20" name="Straight Arrow Connector 19"/>
          <p:cNvCxnSpPr/>
          <p:nvPr/>
        </p:nvCxnSpPr>
        <p:spPr bwMode="auto">
          <a:xfrm flipH="1" flipV="1">
            <a:off x="5580112" y="3717032"/>
            <a:ext cx="1296144" cy="1080614"/>
          </a:xfrm>
          <a:prstGeom prst="straightConnector1">
            <a:avLst/>
          </a:prstGeom>
          <a:solidFill>
            <a:schemeClr val="accent1"/>
          </a:solidFill>
          <a:ln w="9525" cap="flat" cmpd="sng" algn="ctr">
            <a:solidFill>
              <a:schemeClr val="accent5"/>
            </a:solidFill>
            <a:prstDash val="solid"/>
            <a:round/>
            <a:headEnd type="none" w="med" len="med"/>
            <a:tailEnd type="triangle"/>
          </a:ln>
          <a:effectLst/>
        </p:spPr>
      </p:cxnSp>
      <p:cxnSp>
        <p:nvCxnSpPr>
          <p:cNvPr id="23" name="Straight Arrow Connector 22"/>
          <p:cNvCxnSpPr/>
          <p:nvPr/>
        </p:nvCxnSpPr>
        <p:spPr bwMode="auto">
          <a:xfrm flipH="1">
            <a:off x="5940152" y="2852937"/>
            <a:ext cx="864096" cy="475069"/>
          </a:xfrm>
          <a:prstGeom prst="straightConnector1">
            <a:avLst/>
          </a:prstGeom>
          <a:solidFill>
            <a:schemeClr val="accent1"/>
          </a:solidFill>
          <a:ln w="9525" cap="flat" cmpd="sng" algn="ctr">
            <a:solidFill>
              <a:schemeClr val="accent5"/>
            </a:solidFill>
            <a:prstDash val="solid"/>
            <a:round/>
            <a:headEnd type="none" w="med" len="med"/>
            <a:tailEnd type="triangle"/>
          </a:ln>
          <a:effectLst/>
        </p:spPr>
      </p:cxnSp>
    </p:spTree>
    <p:extLst>
      <p:ext uri="{BB962C8B-B14F-4D97-AF65-F5344CB8AC3E}">
        <p14:creationId xmlns:p14="http://schemas.microsoft.com/office/powerpoint/2010/main" val="30391213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a:extLst>
              <a:ext uri="{FF2B5EF4-FFF2-40B4-BE49-F238E27FC236}">
                <a16:creationId xmlns:a16="http://schemas.microsoft.com/office/drawing/2014/main" id="{C0245460-0994-904E-91A7-5284467C477A}"/>
              </a:ext>
            </a:extLst>
          </p:cNvPr>
          <p:cNvSpPr/>
          <p:nvPr/>
        </p:nvSpPr>
        <p:spPr bwMode="auto">
          <a:xfrm>
            <a:off x="355916" y="740322"/>
            <a:ext cx="1424094" cy="2808276"/>
          </a:xfrm>
          <a:prstGeom prst="rect">
            <a:avLst/>
          </a:prstGeom>
          <a:solidFill>
            <a:srgbClr val="FEE59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charset="0"/>
            </a:endParaRPr>
          </a:p>
        </p:txBody>
      </p:sp>
      <p:sp>
        <p:nvSpPr>
          <p:cNvPr id="4" name="Slide Number Placeholder 3">
            <a:extLst>
              <a:ext uri="{FF2B5EF4-FFF2-40B4-BE49-F238E27FC236}">
                <a16:creationId xmlns:a16="http://schemas.microsoft.com/office/drawing/2014/main" id="{DE0DB54B-0EAE-0049-83A6-03CF0D5DD6D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6" name="Rectangle 5">
            <a:extLst>
              <a:ext uri="{FF2B5EF4-FFF2-40B4-BE49-F238E27FC236}">
                <a16:creationId xmlns:a16="http://schemas.microsoft.com/office/drawing/2014/main" id="{5EA620C4-EA8F-E44B-BCE2-75AC2501BB4E}"/>
              </a:ext>
            </a:extLst>
          </p:cNvPr>
          <p:cNvSpPr/>
          <p:nvPr/>
        </p:nvSpPr>
        <p:spPr bwMode="auto">
          <a:xfrm>
            <a:off x="7442682" y="4007908"/>
            <a:ext cx="1408084" cy="2808276"/>
          </a:xfrm>
          <a:prstGeom prst="rect">
            <a:avLst/>
          </a:prstGeom>
          <a:solidFill>
            <a:srgbClr val="075E07">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4" name="Rectangle 13">
            <a:extLst>
              <a:ext uri="{FF2B5EF4-FFF2-40B4-BE49-F238E27FC236}">
                <a16:creationId xmlns:a16="http://schemas.microsoft.com/office/drawing/2014/main" id="{612BEB05-85F6-5B47-B65C-A8A07A5F361B}"/>
              </a:ext>
            </a:extLst>
          </p:cNvPr>
          <p:cNvSpPr/>
          <p:nvPr/>
        </p:nvSpPr>
        <p:spPr bwMode="auto">
          <a:xfrm>
            <a:off x="1776533" y="4029201"/>
            <a:ext cx="1418154" cy="2785889"/>
          </a:xfrm>
          <a:prstGeom prst="rect">
            <a:avLst/>
          </a:prstGeom>
          <a:solidFill>
            <a:srgbClr val="C13500">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9" name="Rectangle 18">
            <a:extLst>
              <a:ext uri="{FF2B5EF4-FFF2-40B4-BE49-F238E27FC236}">
                <a16:creationId xmlns:a16="http://schemas.microsoft.com/office/drawing/2014/main" id="{43005699-E64A-3448-BE2B-3DED39DE53F4}"/>
              </a:ext>
            </a:extLst>
          </p:cNvPr>
          <p:cNvSpPr/>
          <p:nvPr/>
        </p:nvSpPr>
        <p:spPr bwMode="auto">
          <a:xfrm>
            <a:off x="349404" y="4010932"/>
            <a:ext cx="1426924" cy="2804647"/>
          </a:xfrm>
          <a:prstGeom prst="rect">
            <a:avLst/>
          </a:prstGeom>
          <a:solidFill>
            <a:schemeClr val="accent1">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3" name="Rectangle 22">
            <a:extLst>
              <a:ext uri="{FF2B5EF4-FFF2-40B4-BE49-F238E27FC236}">
                <a16:creationId xmlns:a16="http://schemas.microsoft.com/office/drawing/2014/main" id="{89151854-9D03-EB44-8D08-A6967CA19CD0}"/>
              </a:ext>
            </a:extLst>
          </p:cNvPr>
          <p:cNvSpPr/>
          <p:nvPr/>
        </p:nvSpPr>
        <p:spPr bwMode="auto">
          <a:xfrm>
            <a:off x="3194687" y="3999770"/>
            <a:ext cx="4248200" cy="2815320"/>
          </a:xfrm>
          <a:prstGeom prst="rect">
            <a:avLst/>
          </a:prstGeom>
          <a:gradFill>
            <a:gsLst>
              <a:gs pos="0">
                <a:srgbClr val="AA0000">
                  <a:alpha val="50000"/>
                </a:srgbClr>
              </a:gs>
              <a:gs pos="45000">
                <a:srgbClr val="5F0634">
                  <a:alpha val="50000"/>
                </a:srgbClr>
              </a:gs>
              <a:gs pos="59000">
                <a:srgbClr val="5F0634">
                  <a:alpha val="50000"/>
                </a:srgbClr>
              </a:gs>
              <a:gs pos="100000">
                <a:srgbClr val="0C3366">
                  <a:alpha val="50000"/>
                </a:srgbClr>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26" name="Oval 25">
            <a:extLst>
              <a:ext uri="{FF2B5EF4-FFF2-40B4-BE49-F238E27FC236}">
                <a16:creationId xmlns:a16="http://schemas.microsoft.com/office/drawing/2014/main" id="{389BF873-700C-8349-A93C-427FAD4BE366}"/>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27" name="Oval 26">
            <a:extLst>
              <a:ext uri="{FF2B5EF4-FFF2-40B4-BE49-F238E27FC236}">
                <a16:creationId xmlns:a16="http://schemas.microsoft.com/office/drawing/2014/main" id="{C4CE279B-94F5-7340-9CDE-7CEE389CCE2B}"/>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28" name="Oval 27">
            <a:extLst>
              <a:ext uri="{FF2B5EF4-FFF2-40B4-BE49-F238E27FC236}">
                <a16:creationId xmlns:a16="http://schemas.microsoft.com/office/drawing/2014/main" id="{945558D0-94CD-B14C-83E1-2D47B6ECC5BB}"/>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pic>
        <p:nvPicPr>
          <p:cNvPr id="29" name="Picture 28">
            <a:extLst>
              <a:ext uri="{FF2B5EF4-FFF2-40B4-BE49-F238E27FC236}">
                <a16:creationId xmlns:a16="http://schemas.microsoft.com/office/drawing/2014/main" id="{A44C691F-48D9-E247-967E-EDB1F3F2EF2F}"/>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30" name="Picture 29">
            <a:extLst>
              <a:ext uri="{FF2B5EF4-FFF2-40B4-BE49-F238E27FC236}">
                <a16:creationId xmlns:a16="http://schemas.microsoft.com/office/drawing/2014/main" id="{843E13BD-8180-3A47-A0DC-1DE264A41735}"/>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31" name="Picture 30">
            <a:extLst>
              <a:ext uri="{FF2B5EF4-FFF2-40B4-BE49-F238E27FC236}">
                <a16:creationId xmlns:a16="http://schemas.microsoft.com/office/drawing/2014/main" id="{BB6EA5AA-35E2-BE48-B132-0E4E1C6C048D}"/>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sp>
        <p:nvSpPr>
          <p:cNvPr id="32" name="Flowchart: Data 11">
            <a:extLst>
              <a:ext uri="{FF2B5EF4-FFF2-40B4-BE49-F238E27FC236}">
                <a16:creationId xmlns:a16="http://schemas.microsoft.com/office/drawing/2014/main" id="{DD8126B9-FF70-B241-A70D-05483B940A23}"/>
              </a:ext>
            </a:extLst>
          </p:cNvPr>
          <p:cNvSpPr/>
          <p:nvPr/>
        </p:nvSpPr>
        <p:spPr>
          <a:xfrm rot="5400000">
            <a:off x="6282005" y="3072631"/>
            <a:ext cx="900000" cy="1421353"/>
          </a:xfrm>
          <a:prstGeom prst="flowChartInputOutput">
            <a:avLst/>
          </a:prstGeom>
          <a:solidFill>
            <a:srgbClr val="0C336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333DB2F3-31C9-2240-8890-A760A9230F74}"/>
              </a:ext>
            </a:extLst>
          </p:cNvPr>
          <p:cNvSpPr/>
          <p:nvPr/>
        </p:nvSpPr>
        <p:spPr>
          <a:xfrm>
            <a:off x="6452167" y="2955229"/>
            <a:ext cx="565150" cy="565150"/>
          </a:xfrm>
          <a:prstGeom prst="ellipse">
            <a:avLst/>
          </a:prstGeom>
          <a:solidFill>
            <a:schemeClr val="bg1"/>
          </a:solidFill>
          <a:ln w="76200" cap="flat" cmpd="sng" algn="ctr">
            <a:solidFill>
              <a:srgbClr val="0C33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34" name="TextBox 33">
            <a:extLst>
              <a:ext uri="{FF2B5EF4-FFF2-40B4-BE49-F238E27FC236}">
                <a16:creationId xmlns:a16="http://schemas.microsoft.com/office/drawing/2014/main" id="{684988DD-8473-174B-BE28-0F4FC2800429}"/>
              </a:ext>
            </a:extLst>
          </p:cNvPr>
          <p:cNvSpPr txBox="1"/>
          <p:nvPr/>
        </p:nvSpPr>
        <p:spPr>
          <a:xfrm>
            <a:off x="5988866" y="3494551"/>
            <a:ext cx="1421355" cy="507831"/>
          </a:xfrm>
          <a:prstGeom prst="rect">
            <a:avLst/>
          </a:prstGeom>
          <a:noFill/>
        </p:spPr>
        <p:txBody>
          <a:bodyPr wrap="square" rtlCol="0">
            <a:spAutoFit/>
          </a:bodyPr>
          <a:lstStyle/>
          <a:p>
            <a:pPr>
              <a:lnSpc>
                <a:spcPts val="900"/>
              </a:lnSpc>
            </a:pPr>
            <a:r>
              <a:rPr lang="en-US" sz="1100" b="1" cap="small" dirty="0">
                <a:solidFill>
                  <a:schemeClr val="bg1"/>
                </a:solidFill>
              </a:rPr>
              <a:t>Mechanical Assembly</a:t>
            </a:r>
          </a:p>
          <a:p>
            <a:r>
              <a:rPr lang="en-US" sz="800" dirty="0">
                <a:solidFill>
                  <a:schemeClr val="bg1"/>
                </a:solidFill>
              </a:rPr>
              <a:t>Mechanical loading</a:t>
            </a:r>
          </a:p>
        </p:txBody>
      </p:sp>
      <p:sp>
        <p:nvSpPr>
          <p:cNvPr id="35" name="Flowchart: Data 14">
            <a:extLst>
              <a:ext uri="{FF2B5EF4-FFF2-40B4-BE49-F238E27FC236}">
                <a16:creationId xmlns:a16="http://schemas.microsoft.com/office/drawing/2014/main" id="{4C26137D-5511-DC42-9E21-501C81C2CD6C}"/>
              </a:ext>
            </a:extLst>
          </p:cNvPr>
          <p:cNvSpPr/>
          <p:nvPr/>
        </p:nvSpPr>
        <p:spPr>
          <a:xfrm rot="5400000">
            <a:off x="616592" y="3063451"/>
            <a:ext cx="900000" cy="1421353"/>
          </a:xfrm>
          <a:prstGeom prst="flowChartInputOutput">
            <a:avLst/>
          </a:prstGeom>
          <a:solidFill>
            <a:srgbClr val="D3A20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dirty="0"/>
          </a:p>
        </p:txBody>
      </p:sp>
      <p:sp>
        <p:nvSpPr>
          <p:cNvPr id="36" name="Oval 35">
            <a:extLst>
              <a:ext uri="{FF2B5EF4-FFF2-40B4-BE49-F238E27FC236}">
                <a16:creationId xmlns:a16="http://schemas.microsoft.com/office/drawing/2014/main" id="{8BB7F0A5-B5A2-C241-B83E-5ED2B0644A01}"/>
              </a:ext>
            </a:extLst>
          </p:cNvPr>
          <p:cNvSpPr/>
          <p:nvPr/>
        </p:nvSpPr>
        <p:spPr>
          <a:xfrm>
            <a:off x="751631" y="2946722"/>
            <a:ext cx="565150" cy="565150"/>
          </a:xfrm>
          <a:prstGeom prst="ellipse">
            <a:avLst/>
          </a:prstGeom>
          <a:solidFill>
            <a:schemeClr val="bg1"/>
          </a:solidFill>
          <a:ln w="76200" cap="flat" cmpd="sng" algn="ctr">
            <a:solidFill>
              <a:srgbClr val="D3A20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sz="4400" dirty="0"/>
          </a:p>
        </p:txBody>
      </p:sp>
      <p:sp>
        <p:nvSpPr>
          <p:cNvPr id="37" name="Flowchart: Data 17">
            <a:extLst>
              <a:ext uri="{FF2B5EF4-FFF2-40B4-BE49-F238E27FC236}">
                <a16:creationId xmlns:a16="http://schemas.microsoft.com/office/drawing/2014/main" id="{1D991F3F-8215-0C40-91F5-5D522CE7BD55}"/>
              </a:ext>
            </a:extLst>
          </p:cNvPr>
          <p:cNvSpPr/>
          <p:nvPr/>
        </p:nvSpPr>
        <p:spPr>
          <a:xfrm rot="5400000">
            <a:off x="2034954" y="3069475"/>
            <a:ext cx="899092" cy="1421353"/>
          </a:xfrm>
          <a:prstGeom prst="flowChartInputOutput">
            <a:avLst/>
          </a:prstGeom>
          <a:solidFill>
            <a:srgbClr val="C135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2CF1FB9E-B70C-844E-9159-A26064B5CAE5}"/>
              </a:ext>
            </a:extLst>
          </p:cNvPr>
          <p:cNvSpPr/>
          <p:nvPr/>
        </p:nvSpPr>
        <p:spPr>
          <a:xfrm>
            <a:off x="2166203" y="2948879"/>
            <a:ext cx="565150" cy="565150"/>
          </a:xfrm>
          <a:prstGeom prst="ellipse">
            <a:avLst/>
          </a:prstGeom>
          <a:solidFill>
            <a:schemeClr val="bg1"/>
          </a:solidFill>
          <a:ln w="76200" cap="flat" cmpd="sng" algn="ctr">
            <a:solidFill>
              <a:srgbClr val="C135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dirty="0"/>
          </a:p>
        </p:txBody>
      </p:sp>
      <p:sp>
        <p:nvSpPr>
          <p:cNvPr id="39" name="Flowchart: Data 20">
            <a:extLst>
              <a:ext uri="{FF2B5EF4-FFF2-40B4-BE49-F238E27FC236}">
                <a16:creationId xmlns:a16="http://schemas.microsoft.com/office/drawing/2014/main" id="{EE1DB227-C82A-034B-A717-582B3333AF76}"/>
              </a:ext>
            </a:extLst>
          </p:cNvPr>
          <p:cNvSpPr/>
          <p:nvPr/>
        </p:nvSpPr>
        <p:spPr>
          <a:xfrm rot="5400000">
            <a:off x="3449375" y="3069312"/>
            <a:ext cx="899092" cy="1421353"/>
          </a:xfrm>
          <a:prstGeom prst="flowChartInputOutput">
            <a:avLst/>
          </a:prstGeom>
          <a:solidFill>
            <a:srgbClr val="AA00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859637EF-C624-5248-AA01-3A545BCB1A73}"/>
              </a:ext>
            </a:extLst>
          </p:cNvPr>
          <p:cNvSpPr/>
          <p:nvPr/>
        </p:nvSpPr>
        <p:spPr>
          <a:xfrm>
            <a:off x="3600328" y="2948024"/>
            <a:ext cx="565150" cy="565150"/>
          </a:xfrm>
          <a:prstGeom prst="ellipse">
            <a:avLst/>
          </a:prstGeom>
          <a:solidFill>
            <a:schemeClr val="bg1"/>
          </a:solidFill>
          <a:ln w="76200" cap="flat" cmpd="sng" algn="ctr">
            <a:solidFill>
              <a:srgbClr val="AA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1" name="TextBox 40">
            <a:extLst>
              <a:ext uri="{FF2B5EF4-FFF2-40B4-BE49-F238E27FC236}">
                <a16:creationId xmlns:a16="http://schemas.microsoft.com/office/drawing/2014/main" id="{7167101B-CE83-B942-BA8B-D28F1EB5EC44}"/>
              </a:ext>
            </a:extLst>
          </p:cNvPr>
          <p:cNvSpPr txBox="1"/>
          <p:nvPr/>
        </p:nvSpPr>
        <p:spPr>
          <a:xfrm>
            <a:off x="3155335" y="3372923"/>
            <a:ext cx="1421355" cy="654025"/>
          </a:xfrm>
          <a:prstGeom prst="rect">
            <a:avLst/>
          </a:prstGeom>
          <a:noFill/>
        </p:spPr>
        <p:txBody>
          <a:bodyPr wrap="square" rtlCol="0">
            <a:spAutoFit/>
          </a:bodyPr>
          <a:lstStyle/>
          <a:p>
            <a:pPr>
              <a:lnSpc>
                <a:spcPct val="150000"/>
              </a:lnSpc>
            </a:pPr>
            <a:r>
              <a:rPr lang="en-US" sz="1100" b="1" cap="small" dirty="0">
                <a:solidFill>
                  <a:schemeClr val="bg1"/>
                </a:solidFill>
              </a:rPr>
              <a:t>Magnet Design</a:t>
            </a:r>
          </a:p>
          <a:p>
            <a:r>
              <a:rPr lang="en-US" sz="800" dirty="0">
                <a:solidFill>
                  <a:schemeClr val="bg1"/>
                </a:solidFill>
              </a:rPr>
              <a:t>FCC-</a:t>
            </a:r>
            <a:r>
              <a:rPr lang="en-US" sz="800" dirty="0" err="1">
                <a:solidFill>
                  <a:schemeClr val="bg1"/>
                </a:solidFill>
              </a:rPr>
              <a:t>hh</a:t>
            </a:r>
            <a:r>
              <a:rPr lang="en-US" sz="800" dirty="0">
                <a:solidFill>
                  <a:schemeClr val="bg1"/>
                </a:solidFill>
              </a:rPr>
              <a:t> / HE-LHC conceptual and technical</a:t>
            </a:r>
            <a:endParaRPr lang="en-US" sz="800" b="1" cap="small" dirty="0">
              <a:solidFill>
                <a:schemeClr val="bg1"/>
              </a:solidFill>
            </a:endParaRPr>
          </a:p>
        </p:txBody>
      </p:sp>
      <p:sp>
        <p:nvSpPr>
          <p:cNvPr id="42" name="Flowchart: Data 23">
            <a:extLst>
              <a:ext uri="{FF2B5EF4-FFF2-40B4-BE49-F238E27FC236}">
                <a16:creationId xmlns:a16="http://schemas.microsoft.com/office/drawing/2014/main" id="{08994B54-9450-C346-915B-F1CE7FA3A274}"/>
              </a:ext>
            </a:extLst>
          </p:cNvPr>
          <p:cNvSpPr/>
          <p:nvPr/>
        </p:nvSpPr>
        <p:spPr>
          <a:xfrm rot="5400000">
            <a:off x="4866579" y="3063834"/>
            <a:ext cx="899092" cy="1421353"/>
          </a:xfrm>
          <a:prstGeom prst="flowChartInputOutput">
            <a:avLst/>
          </a:prstGeom>
          <a:solidFill>
            <a:srgbClr val="5F063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54A6D98-B3B6-FD40-8770-F633A5971B20}"/>
              </a:ext>
            </a:extLst>
          </p:cNvPr>
          <p:cNvSpPr/>
          <p:nvPr/>
        </p:nvSpPr>
        <p:spPr>
          <a:xfrm>
            <a:off x="5024609" y="2954606"/>
            <a:ext cx="565150" cy="565150"/>
          </a:xfrm>
          <a:prstGeom prst="ellipse">
            <a:avLst/>
          </a:prstGeom>
          <a:solidFill>
            <a:schemeClr val="bg1"/>
          </a:solidFill>
          <a:ln w="76200" cap="flat" cmpd="sng" algn="ctr">
            <a:solidFill>
              <a:srgbClr val="5F0634"/>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4" name="TextBox 43">
            <a:extLst>
              <a:ext uri="{FF2B5EF4-FFF2-40B4-BE49-F238E27FC236}">
                <a16:creationId xmlns:a16="http://schemas.microsoft.com/office/drawing/2014/main" id="{7465EFE3-E015-FA45-A0E5-17AE4834FB3D}"/>
              </a:ext>
            </a:extLst>
          </p:cNvPr>
          <p:cNvSpPr txBox="1"/>
          <p:nvPr/>
        </p:nvSpPr>
        <p:spPr>
          <a:xfrm>
            <a:off x="4573468" y="3476098"/>
            <a:ext cx="1421355" cy="507831"/>
          </a:xfrm>
          <a:prstGeom prst="rect">
            <a:avLst/>
          </a:prstGeom>
          <a:noFill/>
        </p:spPr>
        <p:txBody>
          <a:bodyPr wrap="square" rtlCol="0">
            <a:spAutoFit/>
          </a:bodyPr>
          <a:lstStyle/>
          <a:p>
            <a:pPr>
              <a:lnSpc>
                <a:spcPts val="900"/>
              </a:lnSpc>
            </a:pPr>
            <a:r>
              <a:rPr lang="en-US" sz="1100" b="1" cap="small" dirty="0">
                <a:solidFill>
                  <a:schemeClr val="bg1"/>
                </a:solidFill>
              </a:rPr>
              <a:t>Coil Manufacturing</a:t>
            </a:r>
          </a:p>
          <a:p>
            <a:r>
              <a:rPr lang="en-US" sz="800" dirty="0">
                <a:solidFill>
                  <a:schemeClr val="bg1"/>
                </a:solidFill>
              </a:rPr>
              <a:t>Nb3Sn and HTS coils</a:t>
            </a:r>
            <a:endParaRPr lang="en-US" sz="800" b="1" cap="small" dirty="0">
              <a:solidFill>
                <a:schemeClr val="bg1"/>
              </a:solidFill>
            </a:endParaRPr>
          </a:p>
        </p:txBody>
      </p:sp>
      <p:sp>
        <p:nvSpPr>
          <p:cNvPr id="45" name="Flowchart: Data 26">
            <a:extLst>
              <a:ext uri="{FF2B5EF4-FFF2-40B4-BE49-F238E27FC236}">
                <a16:creationId xmlns:a16="http://schemas.microsoft.com/office/drawing/2014/main" id="{8DC876F0-7277-094E-B27B-A519CFDA57A1}"/>
              </a:ext>
            </a:extLst>
          </p:cNvPr>
          <p:cNvSpPr/>
          <p:nvPr/>
        </p:nvSpPr>
        <p:spPr>
          <a:xfrm rot="5400000">
            <a:off x="7696825" y="3071206"/>
            <a:ext cx="900000" cy="1421353"/>
          </a:xfrm>
          <a:prstGeom prst="flowChartInputOutput">
            <a:avLst/>
          </a:prstGeom>
          <a:solidFill>
            <a:srgbClr val="075E0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BCEA7D9-6ED0-7D4B-8DE8-B4C94FB76211}"/>
              </a:ext>
            </a:extLst>
          </p:cNvPr>
          <p:cNvSpPr/>
          <p:nvPr/>
        </p:nvSpPr>
        <p:spPr>
          <a:xfrm>
            <a:off x="7864250" y="2956947"/>
            <a:ext cx="565150" cy="565150"/>
          </a:xfrm>
          <a:prstGeom prst="ellipse">
            <a:avLst/>
          </a:prstGeom>
          <a:solidFill>
            <a:schemeClr val="bg1"/>
          </a:solidFill>
          <a:ln w="76200" cap="flat" cmpd="sng" algn="ctr">
            <a:solidFill>
              <a:srgbClr val="075E07"/>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47" name="TextBox 46">
            <a:extLst>
              <a:ext uri="{FF2B5EF4-FFF2-40B4-BE49-F238E27FC236}">
                <a16:creationId xmlns:a16="http://schemas.microsoft.com/office/drawing/2014/main" id="{18963968-5372-204D-B0E5-B66C83E353F1}"/>
              </a:ext>
            </a:extLst>
          </p:cNvPr>
          <p:cNvSpPr txBox="1"/>
          <p:nvPr/>
        </p:nvSpPr>
        <p:spPr>
          <a:xfrm>
            <a:off x="7412961" y="3382810"/>
            <a:ext cx="1421355" cy="519373"/>
          </a:xfrm>
          <a:prstGeom prst="rect">
            <a:avLst/>
          </a:prstGeom>
          <a:noFill/>
        </p:spPr>
        <p:txBody>
          <a:bodyPr wrap="square" rtlCol="0">
            <a:spAutoFit/>
          </a:bodyPr>
          <a:lstStyle/>
          <a:p>
            <a:pPr>
              <a:lnSpc>
                <a:spcPct val="150000"/>
              </a:lnSpc>
            </a:pPr>
            <a:r>
              <a:rPr lang="en-US" sz="1050" b="1" cap="small" dirty="0">
                <a:solidFill>
                  <a:schemeClr val="bg1"/>
                </a:solidFill>
              </a:rPr>
              <a:t>Testing</a:t>
            </a:r>
          </a:p>
          <a:p>
            <a:r>
              <a:rPr lang="en-US" sz="800" dirty="0">
                <a:solidFill>
                  <a:schemeClr val="bg1"/>
                </a:solidFill>
              </a:rPr>
              <a:t>LTS and HTS magnet tests</a:t>
            </a:r>
            <a:endParaRPr lang="en-GB" sz="800" b="1" cap="small" dirty="0">
              <a:solidFill>
                <a:schemeClr val="bg1"/>
              </a:solidFill>
            </a:endParaRPr>
          </a:p>
        </p:txBody>
      </p:sp>
      <p:grpSp>
        <p:nvGrpSpPr>
          <p:cNvPr id="48" name="Group 47">
            <a:extLst>
              <a:ext uri="{FF2B5EF4-FFF2-40B4-BE49-F238E27FC236}">
                <a16:creationId xmlns:a16="http://schemas.microsoft.com/office/drawing/2014/main" id="{17E48BC2-9798-4C41-BED2-7D681810657A}"/>
              </a:ext>
            </a:extLst>
          </p:cNvPr>
          <p:cNvGrpSpPr/>
          <p:nvPr/>
        </p:nvGrpSpPr>
        <p:grpSpPr>
          <a:xfrm>
            <a:off x="3406472" y="4229912"/>
            <a:ext cx="795470" cy="720877"/>
            <a:chOff x="3337200" y="2853336"/>
            <a:chExt cx="837807" cy="654441"/>
          </a:xfrm>
        </p:grpSpPr>
        <p:grpSp>
          <p:nvGrpSpPr>
            <p:cNvPr id="49" name="Group 48">
              <a:extLst>
                <a:ext uri="{FF2B5EF4-FFF2-40B4-BE49-F238E27FC236}">
                  <a16:creationId xmlns:a16="http://schemas.microsoft.com/office/drawing/2014/main" id="{9D306C7B-A7B5-3A46-A400-01F42E4C0B38}"/>
                </a:ext>
              </a:extLst>
            </p:cNvPr>
            <p:cNvGrpSpPr/>
            <p:nvPr/>
          </p:nvGrpSpPr>
          <p:grpSpPr>
            <a:xfrm>
              <a:off x="3457737" y="2853336"/>
              <a:ext cx="717270" cy="500025"/>
              <a:chOff x="3290025" y="3880339"/>
              <a:chExt cx="1221866" cy="398547"/>
            </a:xfrm>
          </p:grpSpPr>
          <p:cxnSp>
            <p:nvCxnSpPr>
              <p:cNvPr id="51" name="Straight Connector 50">
                <a:extLst>
                  <a:ext uri="{FF2B5EF4-FFF2-40B4-BE49-F238E27FC236}">
                    <a16:creationId xmlns:a16="http://schemas.microsoft.com/office/drawing/2014/main" id="{5B1576E2-5EA5-354C-8DF3-63B84C019654}"/>
                  </a:ext>
                </a:extLst>
              </p:cNvPr>
              <p:cNvCxnSpPr/>
              <p:nvPr/>
            </p:nvCxnSpPr>
            <p:spPr>
              <a:xfrm>
                <a:off x="3290025" y="4270661"/>
                <a:ext cx="570330"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2" name="Straight Connector 51">
                <a:extLst>
                  <a:ext uri="{FF2B5EF4-FFF2-40B4-BE49-F238E27FC236}">
                    <a16:creationId xmlns:a16="http://schemas.microsoft.com/office/drawing/2014/main" id="{BBBF8D9F-6924-9447-BD22-E878C72DDD09}"/>
                  </a:ext>
                </a:extLst>
              </p:cNvPr>
              <p:cNvCxnSpPr/>
              <p:nvPr/>
            </p:nvCxnSpPr>
            <p:spPr>
              <a:xfrm>
                <a:off x="3941119" y="3891365"/>
                <a:ext cx="570772" cy="0"/>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cxnSp>
            <p:nvCxnSpPr>
              <p:cNvPr id="53" name="Straight Connector 52">
                <a:extLst>
                  <a:ext uri="{FF2B5EF4-FFF2-40B4-BE49-F238E27FC236}">
                    <a16:creationId xmlns:a16="http://schemas.microsoft.com/office/drawing/2014/main" id="{34A81320-0CB2-6949-A533-F77F8D117D91}"/>
                  </a:ext>
                </a:extLst>
              </p:cNvPr>
              <p:cNvCxnSpPr/>
              <p:nvPr/>
            </p:nvCxnSpPr>
            <p:spPr>
              <a:xfrm flipV="1">
                <a:off x="3824278" y="3880339"/>
                <a:ext cx="148187" cy="398547"/>
              </a:xfrm>
              <a:prstGeom prst="line">
                <a:avLst/>
              </a:prstGeom>
              <a:ln w="38100">
                <a:solidFill>
                  <a:schemeClr val="bg1"/>
                </a:solidFill>
              </a:ln>
            </p:spPr>
            <p:style>
              <a:lnRef idx="1">
                <a:schemeClr val="dk1"/>
              </a:lnRef>
              <a:fillRef idx="0">
                <a:schemeClr val="dk1"/>
              </a:fillRef>
              <a:effectRef idx="0">
                <a:schemeClr val="dk1"/>
              </a:effectRef>
              <a:fontRef idx="minor">
                <a:schemeClr val="tx1"/>
              </a:fontRef>
            </p:style>
          </p:cxnSp>
        </p:grpSp>
        <p:sp>
          <p:nvSpPr>
            <p:cNvPr id="50" name="TextBox 49">
              <a:extLst>
                <a:ext uri="{FF2B5EF4-FFF2-40B4-BE49-F238E27FC236}">
                  <a16:creationId xmlns:a16="http://schemas.microsoft.com/office/drawing/2014/main" id="{68FE1264-DDE9-C74F-A696-8A8D92B41085}"/>
                </a:ext>
              </a:extLst>
            </p:cNvPr>
            <p:cNvSpPr txBox="1"/>
            <p:nvPr/>
          </p:nvSpPr>
          <p:spPr>
            <a:xfrm>
              <a:off x="3337200" y="3323111"/>
              <a:ext cx="676061" cy="184666"/>
            </a:xfrm>
            <a:prstGeom prst="rect">
              <a:avLst/>
            </a:prstGeom>
            <a:noFill/>
          </p:spPr>
          <p:txBody>
            <a:bodyPr wrap="square" rtlCol="0">
              <a:spAutoFit/>
            </a:bodyPr>
            <a:lstStyle/>
            <a:p>
              <a:r>
                <a:rPr lang="en-US" sz="600" b="1" dirty="0">
                  <a:solidFill>
                    <a:schemeClr val="bg1"/>
                  </a:solidFill>
                </a:rPr>
                <a:t>INJECTION</a:t>
              </a:r>
            </a:p>
          </p:txBody>
        </p:sp>
      </p:grpSp>
      <p:pic>
        <p:nvPicPr>
          <p:cNvPr id="54" name="Picture 53">
            <a:extLst>
              <a:ext uri="{FF2B5EF4-FFF2-40B4-BE49-F238E27FC236}">
                <a16:creationId xmlns:a16="http://schemas.microsoft.com/office/drawing/2014/main" id="{08ACE603-6CDB-C745-8F55-76F2C0E7656D}"/>
              </a:ext>
            </a:extLst>
          </p:cNvPr>
          <p:cNvPicPr>
            <a:picLocks noChangeAspect="1"/>
          </p:cNvPicPr>
          <p:nvPr/>
        </p:nvPicPr>
        <p:blipFill>
          <a:blip r:embed="rId3"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9544161">
            <a:off x="2226628" y="3009648"/>
            <a:ext cx="452040" cy="452040"/>
          </a:xfrm>
          <a:prstGeom prst="rect">
            <a:avLst/>
          </a:prstGeom>
        </p:spPr>
      </p:pic>
      <p:pic>
        <p:nvPicPr>
          <p:cNvPr id="55" name="Content Placeholder 72">
            <a:extLst>
              <a:ext uri="{FF2B5EF4-FFF2-40B4-BE49-F238E27FC236}">
                <a16:creationId xmlns:a16="http://schemas.microsoft.com/office/drawing/2014/main" id="{198A329A-CC69-1249-9F21-4C6F049D090A}"/>
              </a:ext>
            </a:extLst>
          </p:cNvPr>
          <p:cNvPicPr>
            <a:picLocks noChangeAspect="1"/>
          </p:cNvPicPr>
          <p:nvPr/>
        </p:nvPicPr>
        <p:blipFill>
          <a:blip r:embed="rId6" cstate="screen">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848698" y="3027192"/>
            <a:ext cx="356953" cy="356953"/>
          </a:xfrm>
          <a:prstGeom prst="rect">
            <a:avLst/>
          </a:prstGeom>
        </p:spPr>
      </p:pic>
      <p:pic>
        <p:nvPicPr>
          <p:cNvPr id="56" name="Picture 55">
            <a:extLst>
              <a:ext uri="{FF2B5EF4-FFF2-40B4-BE49-F238E27FC236}">
                <a16:creationId xmlns:a16="http://schemas.microsoft.com/office/drawing/2014/main" id="{7EC242CC-AAF7-BF48-B27C-ABF3B8CCA88B}"/>
              </a:ext>
            </a:extLst>
          </p:cNvPr>
          <p:cNvPicPr>
            <a:picLocks noChangeAspect="1"/>
          </p:cNvPicPr>
          <p:nvPr/>
        </p:nvPicPr>
        <p:blipFill>
          <a:blip r:embed="rId4" cstate="screen">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3657772" y="3036041"/>
            <a:ext cx="427409" cy="380661"/>
          </a:xfrm>
          <a:prstGeom prst="rect">
            <a:avLst/>
          </a:prstGeom>
        </p:spPr>
      </p:pic>
      <p:pic>
        <p:nvPicPr>
          <p:cNvPr id="57" name="Picture 56">
            <a:extLst>
              <a:ext uri="{FF2B5EF4-FFF2-40B4-BE49-F238E27FC236}">
                <a16:creationId xmlns:a16="http://schemas.microsoft.com/office/drawing/2014/main" id="{11A7CA6E-C4C4-2B47-A872-74399EBA1A6C}"/>
              </a:ext>
            </a:extLst>
          </p:cNvPr>
          <p:cNvPicPr>
            <a:picLocks noChangeAspect="1"/>
          </p:cNvPicPr>
          <p:nvPr/>
        </p:nvPicPr>
        <p:blipFill rotWithShape="1">
          <a:blip r:embed="rId5" cstate="screen">
            <a:duotone>
              <a:schemeClr val="accent4">
                <a:shade val="45000"/>
                <a:satMod val="135000"/>
              </a:schemeClr>
              <a:prstClr val="white"/>
            </a:duotone>
            <a:extLst>
              <a:ext uri="{28A0092B-C50C-407E-A947-70E740481C1C}">
                <a14:useLocalDpi xmlns:a14="http://schemas.microsoft.com/office/drawing/2010/main"/>
              </a:ext>
            </a:extLst>
          </a:blip>
          <a:srcRect/>
          <a:stretch/>
        </p:blipFill>
        <p:spPr>
          <a:xfrm>
            <a:off x="5087262" y="3027093"/>
            <a:ext cx="457706" cy="463034"/>
          </a:xfrm>
          <a:prstGeom prst="ellipse">
            <a:avLst/>
          </a:prstGeom>
        </p:spPr>
      </p:pic>
      <p:pic>
        <p:nvPicPr>
          <p:cNvPr id="58" name="Picture 57">
            <a:extLst>
              <a:ext uri="{FF2B5EF4-FFF2-40B4-BE49-F238E27FC236}">
                <a16:creationId xmlns:a16="http://schemas.microsoft.com/office/drawing/2014/main" id="{D7F55CF6-676C-8246-9F73-388D286F9C67}"/>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6566567" y="3051098"/>
            <a:ext cx="379427" cy="373498"/>
          </a:xfrm>
          <a:prstGeom prst="rect">
            <a:avLst/>
          </a:prstGeom>
        </p:spPr>
      </p:pic>
      <p:pic>
        <p:nvPicPr>
          <p:cNvPr id="59" name="Picture 58">
            <a:extLst>
              <a:ext uri="{FF2B5EF4-FFF2-40B4-BE49-F238E27FC236}">
                <a16:creationId xmlns:a16="http://schemas.microsoft.com/office/drawing/2014/main" id="{F167E504-589D-7A47-B491-58BC7AA7B592}"/>
              </a:ext>
            </a:extLst>
          </p:cNvPr>
          <p:cNvPicPr>
            <a:picLocks noChangeAspect="1"/>
          </p:cNvPicPr>
          <p:nvPr/>
        </p:nvPicPr>
        <p:blipFill>
          <a:blip r:embed="rId8" cstate="screen">
            <a:duotone>
              <a:schemeClr val="accent6">
                <a:shade val="45000"/>
                <a:satMod val="135000"/>
              </a:schemeClr>
              <a:prstClr val="white"/>
            </a:duotone>
            <a:extLst>
              <a:ext uri="{28A0092B-C50C-407E-A947-70E740481C1C}">
                <a14:useLocalDpi xmlns:a14="http://schemas.microsoft.com/office/drawing/2010/main"/>
              </a:ext>
            </a:extLst>
          </a:blip>
          <a:stretch>
            <a:fillRect/>
          </a:stretch>
        </p:blipFill>
        <p:spPr>
          <a:xfrm>
            <a:off x="7965199" y="3072333"/>
            <a:ext cx="364942" cy="331736"/>
          </a:xfrm>
          <a:prstGeom prst="rect">
            <a:avLst/>
          </a:prstGeom>
        </p:spPr>
      </p:pic>
      <p:pic>
        <p:nvPicPr>
          <p:cNvPr id="60" name="Picture 59">
            <a:extLst>
              <a:ext uri="{FF2B5EF4-FFF2-40B4-BE49-F238E27FC236}">
                <a16:creationId xmlns:a16="http://schemas.microsoft.com/office/drawing/2014/main" id="{4FAD52A2-F6F5-CA43-953E-9E1243157B11}"/>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6750" y="4007908"/>
            <a:ext cx="1069725" cy="1050792"/>
          </a:xfrm>
          <a:prstGeom prst="ellipse">
            <a:avLst/>
          </a:prstGeom>
          <a:ln w="12700">
            <a:solidFill>
              <a:schemeClr val="bg1"/>
            </a:solidFill>
          </a:ln>
        </p:spPr>
      </p:pic>
      <p:pic>
        <p:nvPicPr>
          <p:cNvPr id="61" name="Content Placeholder 5">
            <a:extLst>
              <a:ext uri="{FF2B5EF4-FFF2-40B4-BE49-F238E27FC236}">
                <a16:creationId xmlns:a16="http://schemas.microsoft.com/office/drawing/2014/main" id="{CD8595A9-B292-ED4A-A6E5-12A93CF8F49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350083" y="4001062"/>
            <a:ext cx="1070365" cy="1064484"/>
          </a:xfrm>
          <a:prstGeom prst="ellipse">
            <a:avLst/>
          </a:prstGeom>
        </p:spPr>
      </p:pic>
      <p:pic>
        <p:nvPicPr>
          <p:cNvPr id="62" name="Picture 61">
            <a:extLst>
              <a:ext uri="{FF2B5EF4-FFF2-40B4-BE49-F238E27FC236}">
                <a16:creationId xmlns:a16="http://schemas.microsoft.com/office/drawing/2014/main" id="{2E4D7BF2-878C-874C-ABF6-6D2E2CD5D344}"/>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t="-1146"/>
          <a:stretch/>
        </p:blipFill>
        <p:spPr>
          <a:xfrm>
            <a:off x="1927613" y="3987492"/>
            <a:ext cx="1091332" cy="1091624"/>
          </a:xfrm>
          <a:prstGeom prst="ellipse">
            <a:avLst/>
          </a:prstGeom>
          <a:ln w="12700">
            <a:solidFill>
              <a:schemeClr val="bg1"/>
            </a:solidFill>
          </a:ln>
        </p:spPr>
      </p:pic>
      <p:pic>
        <p:nvPicPr>
          <p:cNvPr id="63" name="Picture 62">
            <a:extLst>
              <a:ext uri="{FF2B5EF4-FFF2-40B4-BE49-F238E27FC236}">
                <a16:creationId xmlns:a16="http://schemas.microsoft.com/office/drawing/2014/main" id="{778AFD63-6648-D945-8670-E68EAB35EE88}"/>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4751586" y="3979533"/>
            <a:ext cx="1107249" cy="1107543"/>
          </a:xfrm>
          <a:prstGeom prst="ellipse">
            <a:avLst/>
          </a:prstGeom>
          <a:ln w="12700">
            <a:solidFill>
              <a:schemeClr val="bg1"/>
            </a:solidFill>
          </a:ln>
        </p:spPr>
      </p:pic>
      <p:pic>
        <p:nvPicPr>
          <p:cNvPr id="64" name="Picture 63">
            <a:extLst>
              <a:ext uri="{FF2B5EF4-FFF2-40B4-BE49-F238E27FC236}">
                <a16:creationId xmlns:a16="http://schemas.microsoft.com/office/drawing/2014/main" id="{E9A8EADE-D211-BF40-B4CC-EA205B734169}"/>
              </a:ext>
            </a:extLst>
          </p:cNvPr>
          <p:cNvPicPr>
            <a:picLocks noChangeAspect="1"/>
          </p:cNvPicPr>
          <p:nvPr/>
        </p:nvPicPr>
        <p:blipFill rotWithShape="1">
          <a:blip r:embed="rId13" cstate="screen">
            <a:extLst>
              <a:ext uri="{BEBA8EAE-BF5A-486C-A8C5-ECC9F3942E4B}">
                <a14:imgProps xmlns:a14="http://schemas.microsoft.com/office/drawing/2010/main">
                  <a14:imgLayer r:embed="rId14">
                    <a14:imgEffect>
                      <a14:brightnessContrast bright="40000"/>
                    </a14:imgEffect>
                  </a14:imgLayer>
                </a14:imgProps>
              </a:ext>
              <a:ext uri="{28A0092B-C50C-407E-A947-70E740481C1C}">
                <a14:useLocalDpi xmlns:a14="http://schemas.microsoft.com/office/drawing/2010/main"/>
              </a:ext>
            </a:extLst>
          </a:blip>
          <a:srcRect l="-16"/>
          <a:stretch/>
        </p:blipFill>
        <p:spPr>
          <a:xfrm>
            <a:off x="6189973" y="3986311"/>
            <a:ext cx="1092170" cy="1093986"/>
          </a:xfrm>
          <a:prstGeom prst="ellipse">
            <a:avLst/>
          </a:prstGeom>
          <a:ln w="12700">
            <a:solidFill>
              <a:schemeClr val="bg1"/>
            </a:solidFill>
          </a:ln>
        </p:spPr>
      </p:pic>
      <p:pic>
        <p:nvPicPr>
          <p:cNvPr id="65" name="Picture 64">
            <a:extLst>
              <a:ext uri="{FF2B5EF4-FFF2-40B4-BE49-F238E27FC236}">
                <a16:creationId xmlns:a16="http://schemas.microsoft.com/office/drawing/2014/main" id="{881A7EA1-8A7D-534B-8C68-197025B9F5A7}"/>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l="-1354"/>
          <a:stretch/>
        </p:blipFill>
        <p:spPr>
          <a:xfrm>
            <a:off x="7613280" y="3981806"/>
            <a:ext cx="1101359" cy="1102996"/>
          </a:xfrm>
          <a:prstGeom prst="ellipse">
            <a:avLst/>
          </a:prstGeom>
          <a:ln w="12700">
            <a:solidFill>
              <a:schemeClr val="bg1"/>
            </a:solidFill>
          </a:ln>
        </p:spPr>
      </p:pic>
      <p:sp>
        <p:nvSpPr>
          <p:cNvPr id="66" name="TextBox 65">
            <a:extLst>
              <a:ext uri="{FF2B5EF4-FFF2-40B4-BE49-F238E27FC236}">
                <a16:creationId xmlns:a16="http://schemas.microsoft.com/office/drawing/2014/main" id="{4DD028D1-4B1E-D047-A9E5-B85252944DF1}"/>
              </a:ext>
            </a:extLst>
          </p:cNvPr>
          <p:cNvSpPr txBox="1"/>
          <p:nvPr/>
        </p:nvSpPr>
        <p:spPr>
          <a:xfrm>
            <a:off x="323528" y="3424902"/>
            <a:ext cx="1421355" cy="569387"/>
          </a:xfrm>
          <a:prstGeom prst="rect">
            <a:avLst/>
          </a:prstGeom>
          <a:noFill/>
        </p:spPr>
        <p:txBody>
          <a:bodyPr wrap="square" rtlCol="0">
            <a:spAutoFit/>
          </a:bodyPr>
          <a:lstStyle/>
          <a:p>
            <a:r>
              <a:rPr lang="en-US" sz="1100" b="1" cap="small" dirty="0">
                <a:solidFill>
                  <a:schemeClr val="bg1"/>
                </a:solidFill>
              </a:rPr>
              <a:t>Strand / Tape</a:t>
            </a:r>
          </a:p>
          <a:p>
            <a:r>
              <a:rPr lang="en-US" sz="800" dirty="0">
                <a:solidFill>
                  <a:schemeClr val="bg1"/>
                </a:solidFill>
              </a:rPr>
              <a:t>LTS and HTS strand/tape</a:t>
            </a:r>
            <a:br>
              <a:rPr lang="en-US" sz="800" dirty="0">
                <a:solidFill>
                  <a:schemeClr val="bg1"/>
                </a:solidFill>
              </a:rPr>
            </a:br>
            <a:r>
              <a:rPr lang="en-US" sz="800" dirty="0">
                <a:solidFill>
                  <a:schemeClr val="bg1"/>
                </a:solidFill>
              </a:rPr>
              <a:t>R&amp;D, Procurement, QA</a:t>
            </a:r>
            <a:endParaRPr lang="en-GB" sz="800" dirty="0">
              <a:solidFill>
                <a:schemeClr val="bg1"/>
              </a:solidFill>
            </a:endParaRPr>
          </a:p>
        </p:txBody>
      </p:sp>
      <p:sp>
        <p:nvSpPr>
          <p:cNvPr id="67" name="TextBox 66">
            <a:extLst>
              <a:ext uri="{FF2B5EF4-FFF2-40B4-BE49-F238E27FC236}">
                <a16:creationId xmlns:a16="http://schemas.microsoft.com/office/drawing/2014/main" id="{2E198957-4542-1F4D-A0E5-B3DEC3799D0C}"/>
              </a:ext>
            </a:extLst>
          </p:cNvPr>
          <p:cNvSpPr txBox="1"/>
          <p:nvPr/>
        </p:nvSpPr>
        <p:spPr>
          <a:xfrm>
            <a:off x="1747404" y="3407968"/>
            <a:ext cx="1421355" cy="569387"/>
          </a:xfrm>
          <a:prstGeom prst="rect">
            <a:avLst/>
          </a:prstGeom>
          <a:noFill/>
        </p:spPr>
        <p:txBody>
          <a:bodyPr wrap="square" rtlCol="0">
            <a:spAutoFit/>
          </a:bodyPr>
          <a:lstStyle/>
          <a:p>
            <a:r>
              <a:rPr lang="en-US" sz="1100" b="1" cap="small" dirty="0">
                <a:solidFill>
                  <a:schemeClr val="bg1"/>
                </a:solidFill>
              </a:rPr>
              <a:t>Cable</a:t>
            </a:r>
          </a:p>
          <a:p>
            <a:r>
              <a:rPr lang="en-US" sz="800" dirty="0">
                <a:solidFill>
                  <a:schemeClr val="bg1"/>
                </a:solidFill>
              </a:rPr>
              <a:t>Rutherford / </a:t>
            </a:r>
            <a:r>
              <a:rPr lang="en-US" sz="800" dirty="0" err="1">
                <a:solidFill>
                  <a:schemeClr val="bg1"/>
                </a:solidFill>
              </a:rPr>
              <a:t>Roebel</a:t>
            </a:r>
            <a:r>
              <a:rPr lang="en-US" sz="800" dirty="0">
                <a:solidFill>
                  <a:schemeClr val="bg1"/>
                </a:solidFill>
              </a:rPr>
              <a:t> production</a:t>
            </a:r>
            <a:endParaRPr lang="en-GB" sz="800" dirty="0">
              <a:solidFill>
                <a:schemeClr val="bg1"/>
              </a:solidFill>
            </a:endParaRPr>
          </a:p>
        </p:txBody>
      </p:sp>
      <p:pic>
        <p:nvPicPr>
          <p:cNvPr id="72" name="Picture 71">
            <a:extLst>
              <a:ext uri="{FF2B5EF4-FFF2-40B4-BE49-F238E27FC236}">
                <a16:creationId xmlns:a16="http://schemas.microsoft.com/office/drawing/2014/main" id="{BECF9D45-CA18-EE49-98FA-D1E98620755A}"/>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14157" y="999322"/>
            <a:ext cx="524114" cy="524114"/>
          </a:xfrm>
          <a:prstGeom prst="rect">
            <a:avLst/>
          </a:prstGeom>
        </p:spPr>
      </p:pic>
      <p:sp>
        <p:nvSpPr>
          <p:cNvPr id="74" name="TextBox 73">
            <a:extLst>
              <a:ext uri="{FF2B5EF4-FFF2-40B4-BE49-F238E27FC236}">
                <a16:creationId xmlns:a16="http://schemas.microsoft.com/office/drawing/2014/main" id="{B45E5D14-92FB-9646-B35A-4AB176431385}"/>
              </a:ext>
            </a:extLst>
          </p:cNvPr>
          <p:cNvSpPr txBox="1"/>
          <p:nvPr/>
        </p:nvSpPr>
        <p:spPr>
          <a:xfrm>
            <a:off x="599990" y="2434248"/>
            <a:ext cx="914400" cy="914400"/>
          </a:xfrm>
          <a:prstGeom prst="rect">
            <a:avLst/>
          </a:prstGeom>
          <a:noFill/>
        </p:spPr>
        <p:txBody>
          <a:bodyPr wrap="none" lIns="0" tIns="0" rIns="0" bIns="0" rtlCol="0">
            <a:noAutofit/>
          </a:bodyPr>
          <a:lstStyle/>
          <a:p>
            <a:pPr algn="ctr">
              <a:lnSpc>
                <a:spcPct val="110000"/>
              </a:lnSpc>
              <a:spcBef>
                <a:spcPts val="0"/>
              </a:spcBef>
            </a:pPr>
            <a:r>
              <a:rPr lang="en-US" sz="1050" kern="1000" spc="30" dirty="0">
                <a:solidFill>
                  <a:srgbClr val="D3A302"/>
                </a:solidFill>
                <a:latin typeface="+mn-lt"/>
                <a:cs typeface="Franklin Gothic Book"/>
              </a:rPr>
              <a:t>X-ray tomography</a:t>
            </a:r>
          </a:p>
          <a:p>
            <a:pPr algn="ctr">
              <a:lnSpc>
                <a:spcPct val="110000"/>
              </a:lnSpc>
              <a:spcBef>
                <a:spcPts val="0"/>
              </a:spcBef>
            </a:pPr>
            <a:r>
              <a:rPr lang="en-US" sz="1050" kern="1000" spc="30" dirty="0">
                <a:solidFill>
                  <a:srgbClr val="D3A302"/>
                </a:solidFill>
                <a:latin typeface="+mn-lt"/>
                <a:cs typeface="Franklin Gothic Book"/>
              </a:rPr>
              <a:t>Billet manufacturing</a:t>
            </a:r>
          </a:p>
        </p:txBody>
      </p:sp>
      <p:pic>
        <p:nvPicPr>
          <p:cNvPr id="82" name="Picture 81">
            <a:extLst>
              <a:ext uri="{FF2B5EF4-FFF2-40B4-BE49-F238E27FC236}">
                <a16:creationId xmlns:a16="http://schemas.microsoft.com/office/drawing/2014/main" id="{815AB52F-3579-444E-9D52-5CFBD085EE26}"/>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717349" y="5563398"/>
            <a:ext cx="1202670" cy="478177"/>
          </a:xfrm>
          <a:prstGeom prst="rect">
            <a:avLst/>
          </a:prstGeom>
        </p:spPr>
      </p:pic>
      <p:pic>
        <p:nvPicPr>
          <p:cNvPr id="107" name="Picture 106">
            <a:extLst>
              <a:ext uri="{FF2B5EF4-FFF2-40B4-BE49-F238E27FC236}">
                <a16:creationId xmlns:a16="http://schemas.microsoft.com/office/drawing/2014/main" id="{CE9B9D59-24E7-244B-82D5-D29AE05CE212}"/>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538491" y="1608742"/>
            <a:ext cx="524114" cy="524114"/>
          </a:xfrm>
          <a:prstGeom prst="rect">
            <a:avLst/>
          </a:prstGeom>
        </p:spPr>
      </p:pic>
      <p:sp>
        <p:nvSpPr>
          <p:cNvPr id="108" name="Title 2">
            <a:extLst>
              <a:ext uri="{FF2B5EF4-FFF2-40B4-BE49-F238E27FC236}">
                <a16:creationId xmlns:a16="http://schemas.microsoft.com/office/drawing/2014/main" id="{6CBB3093-DC93-A046-9122-FC2B4E82F12E}"/>
              </a:ext>
            </a:extLst>
          </p:cNvPr>
          <p:cNvSpPr>
            <a:spLocks noGrp="1"/>
          </p:cNvSpPr>
          <p:nvPr>
            <p:ph type="title"/>
          </p:nvPr>
        </p:nvSpPr>
        <p:spPr>
          <a:xfrm>
            <a:off x="2077200" y="291600"/>
            <a:ext cx="6708025" cy="508500"/>
          </a:xfrm>
        </p:spPr>
        <p:txBody>
          <a:bodyPr/>
          <a:lstStyle/>
          <a:p>
            <a:r>
              <a:rPr lang="en-CH" dirty="0"/>
              <a:t>CHART Acc. Mag. – Enabling Technology R&amp;D</a:t>
            </a:r>
          </a:p>
        </p:txBody>
      </p:sp>
      <p:pic>
        <p:nvPicPr>
          <p:cNvPr id="71" name="Picture 5">
            <a:extLst>
              <a:ext uri="{FF2B5EF4-FFF2-40B4-BE49-F238E27FC236}">
                <a16:creationId xmlns:a16="http://schemas.microsoft.com/office/drawing/2014/main" id="{AB5CD785-ADF3-9445-8AEE-BA79F368B640}"/>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127982" y="1601888"/>
            <a:ext cx="491690" cy="525600"/>
          </a:xfrm>
          <a:prstGeom prst="rect">
            <a:avLst/>
          </a:prstGeom>
        </p:spPr>
      </p:pic>
      <p:grpSp>
        <p:nvGrpSpPr>
          <p:cNvPr id="10" name="Group 9">
            <a:extLst>
              <a:ext uri="{FF2B5EF4-FFF2-40B4-BE49-F238E27FC236}">
                <a16:creationId xmlns:a16="http://schemas.microsoft.com/office/drawing/2014/main" id="{0362CB8F-DC0C-A97E-9088-12BFA8F7812B}"/>
              </a:ext>
            </a:extLst>
          </p:cNvPr>
          <p:cNvGrpSpPr/>
          <p:nvPr/>
        </p:nvGrpSpPr>
        <p:grpSpPr>
          <a:xfrm>
            <a:off x="466121" y="5190527"/>
            <a:ext cx="1202670" cy="1073269"/>
            <a:chOff x="466121" y="5190527"/>
            <a:chExt cx="1202670" cy="1073269"/>
          </a:xfrm>
        </p:grpSpPr>
        <p:pic>
          <p:nvPicPr>
            <p:cNvPr id="11" name="Picture 62" descr="sciences70">
              <a:extLst>
                <a:ext uri="{FF2B5EF4-FFF2-40B4-BE49-F238E27FC236}">
                  <a16:creationId xmlns:a16="http://schemas.microsoft.com/office/drawing/2014/main" id="{0E4AC6E5-085E-C8A2-0366-E0A1F904BCA9}"/>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66121" y="5190527"/>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D8A05ECB-3D34-8B09-A59D-7288C2497458}"/>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801271" y="5731427"/>
              <a:ext cx="532369" cy="532369"/>
            </a:xfrm>
            <a:prstGeom prst="rect">
              <a:avLst/>
            </a:prstGeom>
          </p:spPr>
        </p:pic>
      </p:grpSp>
      <p:grpSp>
        <p:nvGrpSpPr>
          <p:cNvPr id="17" name="Group 16">
            <a:extLst>
              <a:ext uri="{FF2B5EF4-FFF2-40B4-BE49-F238E27FC236}">
                <a16:creationId xmlns:a16="http://schemas.microsoft.com/office/drawing/2014/main" id="{F4DD022D-E293-7767-1E56-33BBB08EB170}"/>
              </a:ext>
            </a:extLst>
          </p:cNvPr>
          <p:cNvGrpSpPr/>
          <p:nvPr/>
        </p:nvGrpSpPr>
        <p:grpSpPr>
          <a:xfrm>
            <a:off x="7775512" y="5199058"/>
            <a:ext cx="779777" cy="1497498"/>
            <a:chOff x="7775512" y="5199058"/>
            <a:chExt cx="779777" cy="1497498"/>
          </a:xfrm>
        </p:grpSpPr>
        <p:pic>
          <p:nvPicPr>
            <p:cNvPr id="18" name="Picture 17">
              <a:extLst>
                <a:ext uri="{FF2B5EF4-FFF2-40B4-BE49-F238E27FC236}">
                  <a16:creationId xmlns:a16="http://schemas.microsoft.com/office/drawing/2014/main" id="{0534EBAA-64E6-DBDC-0ABC-3A0BA79D89CF}"/>
                </a:ext>
              </a:extLst>
            </p:cNvPr>
            <p:cNvPicPr>
              <a:picLocks noChangeAspect="1"/>
            </p:cNvPicPr>
            <p:nvPr/>
          </p:nvPicPr>
          <p:blipFill>
            <a:blip r:embed="rId22" cstate="screen">
              <a:extLst>
                <a:ext uri="{28A0092B-C50C-407E-A947-70E740481C1C}">
                  <a14:useLocalDpi xmlns:a14="http://schemas.microsoft.com/office/drawing/2010/main"/>
                </a:ext>
              </a:extLst>
            </a:blip>
            <a:stretch>
              <a:fillRect/>
            </a:stretch>
          </p:blipFill>
          <p:spPr>
            <a:xfrm>
              <a:off x="7775512" y="6386520"/>
              <a:ext cx="779777" cy="310036"/>
            </a:xfrm>
            <a:prstGeom prst="rect">
              <a:avLst/>
            </a:prstGeom>
          </p:spPr>
        </p:pic>
        <p:pic>
          <p:nvPicPr>
            <p:cNvPr id="20" name="Picture 19">
              <a:extLst>
                <a:ext uri="{FF2B5EF4-FFF2-40B4-BE49-F238E27FC236}">
                  <a16:creationId xmlns:a16="http://schemas.microsoft.com/office/drawing/2014/main" id="{2FA29A91-C739-C9E1-4E5C-AEBA1EED3B11}"/>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7878489" y="5199058"/>
              <a:ext cx="532369" cy="532369"/>
            </a:xfrm>
            <a:prstGeom prst="rect">
              <a:avLst/>
            </a:prstGeom>
          </p:spPr>
        </p:pic>
        <p:pic>
          <p:nvPicPr>
            <p:cNvPr id="21" name="Picture 20">
              <a:extLst>
                <a:ext uri="{FF2B5EF4-FFF2-40B4-BE49-F238E27FC236}">
                  <a16:creationId xmlns:a16="http://schemas.microsoft.com/office/drawing/2014/main" id="{68FC66B1-9114-6046-C264-4C00B4DEF670}"/>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7832313" y="5793080"/>
              <a:ext cx="624720" cy="531787"/>
            </a:xfrm>
            <a:prstGeom prst="rect">
              <a:avLst/>
            </a:prstGeom>
          </p:spPr>
        </p:pic>
      </p:grpSp>
      <p:grpSp>
        <p:nvGrpSpPr>
          <p:cNvPr id="22" name="Group 21">
            <a:extLst>
              <a:ext uri="{FF2B5EF4-FFF2-40B4-BE49-F238E27FC236}">
                <a16:creationId xmlns:a16="http://schemas.microsoft.com/office/drawing/2014/main" id="{56CB4622-3DBC-63FE-39BC-949B9EE467B9}"/>
              </a:ext>
            </a:extLst>
          </p:cNvPr>
          <p:cNvGrpSpPr/>
          <p:nvPr/>
        </p:nvGrpSpPr>
        <p:grpSpPr>
          <a:xfrm>
            <a:off x="1964579" y="5193136"/>
            <a:ext cx="1017399" cy="1468014"/>
            <a:chOff x="1964579" y="5193136"/>
            <a:chExt cx="1017399" cy="1468014"/>
          </a:xfrm>
        </p:grpSpPr>
        <p:pic>
          <p:nvPicPr>
            <p:cNvPr id="24" name="Picture 23">
              <a:extLst>
                <a:ext uri="{FF2B5EF4-FFF2-40B4-BE49-F238E27FC236}">
                  <a16:creationId xmlns:a16="http://schemas.microsoft.com/office/drawing/2014/main" id="{DBFCA470-F1EF-498F-E37C-9EAC4F7965BC}"/>
                </a:ext>
              </a:extLst>
            </p:cNvPr>
            <p:cNvPicPr>
              <a:picLocks noChangeAspect="1"/>
            </p:cNvPicPr>
            <p:nvPr/>
          </p:nvPicPr>
          <p:blipFill rotWithShape="1">
            <a:blip r:embed="rId24" cstate="screen">
              <a:extLst>
                <a:ext uri="{28A0092B-C50C-407E-A947-70E740481C1C}">
                  <a14:useLocalDpi xmlns:a14="http://schemas.microsoft.com/office/drawing/2010/main"/>
                </a:ext>
              </a:extLst>
            </a:blip>
            <a:srcRect/>
            <a:stretch/>
          </p:blipFill>
          <p:spPr>
            <a:xfrm>
              <a:off x="1964579" y="6397176"/>
              <a:ext cx="1017399" cy="263974"/>
            </a:xfrm>
            <a:prstGeom prst="rect">
              <a:avLst/>
            </a:prstGeom>
          </p:spPr>
        </p:pic>
        <p:pic>
          <p:nvPicPr>
            <p:cNvPr id="25" name="Picture 24">
              <a:extLst>
                <a:ext uri="{FF2B5EF4-FFF2-40B4-BE49-F238E27FC236}">
                  <a16:creationId xmlns:a16="http://schemas.microsoft.com/office/drawing/2014/main" id="{564BE1C1-5F6D-3365-791F-F2A4D60E433A}"/>
                </a:ext>
              </a:extLst>
            </p:cNvPr>
            <p:cNvPicPr>
              <a:picLocks noChangeAspect="1"/>
            </p:cNvPicPr>
            <p:nvPr/>
          </p:nvPicPr>
          <p:blipFill>
            <a:blip r:embed="rId23" cstate="screen">
              <a:extLst>
                <a:ext uri="{28A0092B-C50C-407E-A947-70E740481C1C}">
                  <a14:useLocalDpi xmlns:a14="http://schemas.microsoft.com/office/drawing/2010/main"/>
                </a:ext>
              </a:extLst>
            </a:blip>
            <a:stretch>
              <a:fillRect/>
            </a:stretch>
          </p:blipFill>
          <p:spPr>
            <a:xfrm>
              <a:off x="2177732" y="5803743"/>
              <a:ext cx="624720" cy="531787"/>
            </a:xfrm>
            <a:prstGeom prst="rect">
              <a:avLst/>
            </a:prstGeom>
          </p:spPr>
        </p:pic>
        <p:pic>
          <p:nvPicPr>
            <p:cNvPr id="68" name="Picture 67">
              <a:extLst>
                <a:ext uri="{FF2B5EF4-FFF2-40B4-BE49-F238E27FC236}">
                  <a16:creationId xmlns:a16="http://schemas.microsoft.com/office/drawing/2014/main" id="{11225317-67F4-5D8B-70CB-45BCC7343C21}"/>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2214083" y="5193136"/>
              <a:ext cx="532369" cy="532369"/>
            </a:xfrm>
            <a:prstGeom prst="rect">
              <a:avLst/>
            </a:prstGeom>
          </p:spPr>
        </p:pic>
      </p:grpSp>
    </p:spTree>
    <p:extLst>
      <p:ext uri="{BB962C8B-B14F-4D97-AF65-F5344CB8AC3E}">
        <p14:creationId xmlns:p14="http://schemas.microsoft.com/office/powerpoint/2010/main" val="2249005405"/>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46772</TotalTime>
  <Words>6145</Words>
  <Application>Microsoft Macintosh PowerPoint</Application>
  <PresentationFormat>On-screen Show (4:3)</PresentationFormat>
  <Paragraphs>1017</Paragraphs>
  <Slides>85</Slides>
  <Notes>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85</vt:i4>
      </vt:variant>
    </vt:vector>
  </HeadingPairs>
  <TitlesOfParts>
    <vt:vector size="97" baseType="lpstr">
      <vt:lpstr>Arial</vt:lpstr>
      <vt:lpstr>Arial Narrow</vt:lpstr>
      <vt:lpstr>Calibri</vt:lpstr>
      <vt:lpstr>CMTT9</vt:lpstr>
      <vt:lpstr>Courier New</vt:lpstr>
      <vt:lpstr>Georgia</vt:lpstr>
      <vt:lpstr>Helvetica</vt:lpstr>
      <vt:lpstr>Rockwell</vt:lpstr>
      <vt:lpstr>RotisSansSerif</vt:lpstr>
      <vt:lpstr>Symbol</vt:lpstr>
      <vt:lpstr>Times</vt:lpstr>
      <vt:lpstr>PSI-Powerpoint-Master Calibri V2</vt:lpstr>
      <vt:lpstr>Accelerator Magnet R&amp;D in CHART D. M. Araujo, B. Auchmann, A. Brem, M. Daly, M. Duda, R. Felder, C. Hug, O. Kirby,  J. Kosse, T. Michlmayr, G. Montenero, H. G. Rodrigues, G. Rolando, S. Sanfilippo, S. Sidorov,  D. Sotnikov with support from CERN, ETHZ, FNAL, LBNL, Tokamak Energy Ltd, UniGE, uTwente</vt:lpstr>
      <vt:lpstr>Overview</vt:lpstr>
      <vt:lpstr>Overview</vt:lpstr>
      <vt:lpstr>CHART – What, Who, How?</vt:lpstr>
      <vt:lpstr>CHART – What, Who, How?</vt:lpstr>
      <vt:lpstr>CHART – What, Who How?</vt:lpstr>
      <vt:lpstr>CHART HFM Strategic Guidelines</vt:lpstr>
      <vt:lpstr>CHART Acc. Magnets – Technology Pillars</vt:lpstr>
      <vt:lpstr>CHART Acc. Mag. – Enabling Technology R&amp;D</vt:lpstr>
      <vt:lpstr>CHART Acc. Mag. – Enabling Technology R&amp;D</vt:lpstr>
      <vt:lpstr>CHART Acc. Mag. – Enabling Technology R&amp;D</vt:lpstr>
      <vt:lpstr>CHART Acc. Mag. – Enabling Technology R&amp;D</vt:lpstr>
      <vt:lpstr>CHART Acc. Mag. – Enabling Technology R&amp;D</vt:lpstr>
      <vt:lpstr>2020 Update of the European Strategy for Particle Physics </vt:lpstr>
      <vt:lpstr>LDG Roadmap for HFM R&amp;D</vt:lpstr>
      <vt:lpstr>From A. Siemko, Intro to HFM RD3 Meeting</vt:lpstr>
      <vt:lpstr>Overview</vt:lpstr>
      <vt:lpstr>CHART1 Goals</vt:lpstr>
      <vt:lpstr>CHART1 Goals</vt:lpstr>
      <vt:lpstr>Mechanical Structure</vt:lpstr>
      <vt:lpstr>CHART1 MagDev Lab</vt:lpstr>
      <vt:lpstr>CHART1 MagDev Lab</vt:lpstr>
      <vt:lpstr>CD1 Winding and Insulation Issues</vt:lpstr>
      <vt:lpstr>CD1 IL Former after Heat Treatment</vt:lpstr>
      <vt:lpstr>IL Splicing an Instrumentation</vt:lpstr>
      <vt:lpstr>IL/OL Sliding Planes</vt:lpstr>
      <vt:lpstr>Re-machining OL</vt:lpstr>
      <vt:lpstr>OL Winding and Reaction</vt:lpstr>
      <vt:lpstr>Splicing and Instrumentation OL</vt:lpstr>
      <vt:lpstr>Coil Assembly</vt:lpstr>
      <vt:lpstr>Impregnation</vt:lpstr>
      <vt:lpstr>Intra-layer Splicing and Assembly in Pads</vt:lpstr>
      <vt:lpstr>Mechanical Assembly – Loading </vt:lpstr>
      <vt:lpstr>Loading and Strain Gauges</vt:lpstr>
      <vt:lpstr>CD1 Complete</vt:lpstr>
      <vt:lpstr>Test of CCT5 at LBNL</vt:lpstr>
      <vt:lpstr>Record Field after a Long Delay</vt:lpstr>
      <vt:lpstr>BOX Data (see below) for Iss Determination</vt:lpstr>
      <vt:lpstr>CD1 and CCT4/5</vt:lpstr>
      <vt:lpstr>CD1 CLIQ Tests</vt:lpstr>
      <vt:lpstr>CD1 Spot Heater Test</vt:lpstr>
      <vt:lpstr>Overview</vt:lpstr>
      <vt:lpstr>MagDev Laboratory</vt:lpstr>
      <vt:lpstr>MagDev Laboratory Layout</vt:lpstr>
      <vt:lpstr>MagDev and HTS4 Team</vt:lpstr>
      <vt:lpstr>MagDev1</vt:lpstr>
      <vt:lpstr>BOX Program</vt:lpstr>
      <vt:lpstr>BOX Program Sections</vt:lpstr>
      <vt:lpstr>Accoustic data taken on all BOX samples</vt:lpstr>
      <vt:lpstr>PostMortem Analysis</vt:lpstr>
      <vt:lpstr>PostMortem Analysis - First 7 Data sets</vt:lpstr>
      <vt:lpstr>BOX Compression</vt:lpstr>
      <vt:lpstr>Wax Sub-scale Layer tested at LBNL</vt:lpstr>
      <vt:lpstr>CCT4FCC Pros and Cons</vt:lpstr>
      <vt:lpstr>Alternatives to CCT – Low-Pre-Stress CT</vt:lpstr>
      <vt:lpstr>Stress Managed Alternatives to CCT</vt:lpstr>
      <vt:lpstr>Stress-Managed Common Coil Option</vt:lpstr>
      <vt:lpstr>BigBOX</vt:lpstr>
      <vt:lpstr>Materials R&amp;D</vt:lpstr>
      <vt:lpstr>Materials R&amp;D</vt:lpstr>
      <vt:lpstr>Outlook</vt:lpstr>
      <vt:lpstr>Overview</vt:lpstr>
      <vt:lpstr>4-Stack Technology Solenoid in the  Cryogen-Free Test Station</vt:lpstr>
      <vt:lpstr>4-Stack Technology Solenoid in the  Cryogen-Free Test Station</vt:lpstr>
      <vt:lpstr>PowerPoint Presentation</vt:lpstr>
      <vt:lpstr>Solder Impregnation Technology</vt:lpstr>
      <vt:lpstr>HTS for HFM</vt:lpstr>
      <vt:lpstr>HTS4: HTS short straight sections for FCC-ee</vt:lpstr>
      <vt:lpstr>MagDev2 (2023-2024) Under Preparation</vt:lpstr>
      <vt:lpstr>Overview</vt:lpstr>
      <vt:lpstr>D-MAT SMG: MagRes</vt:lpstr>
      <vt:lpstr>ETHZ D-MAVT/pd|z and inspire AG:  MagAM</vt:lpstr>
      <vt:lpstr>D-ITET IEF: MagNum </vt:lpstr>
      <vt:lpstr>D-MAT SMG: MagComp </vt:lpstr>
      <vt:lpstr>D-ITET PES: FCCee CPES</vt:lpstr>
      <vt:lpstr>Conclusion</vt:lpstr>
      <vt:lpstr>PowerPoint Presentation</vt:lpstr>
      <vt:lpstr>Fast-Turnaround R&amp;D Programme as an Innovation Funnel</vt:lpstr>
      <vt:lpstr>Non-contained Wax in U-Shaped Sample at uTwente</vt:lpstr>
      <vt:lpstr>PowerPoint Presentation</vt:lpstr>
      <vt:lpstr>CD1 Protection: Energy Extraction &amp; CLIQ</vt:lpstr>
      <vt:lpstr>CD1 Protection: Energy Extraction &amp; CLIQ</vt:lpstr>
      <vt:lpstr>Resistance to Mandrel</vt:lpstr>
      <vt:lpstr>RRR measurements</vt:lpstr>
      <vt:lpstr>CD1: Splice Resistance</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Microsoft Office User</dc:creator>
  <cp:lastModifiedBy>Bernhard Auchmann</cp:lastModifiedBy>
  <cp:revision>679</cp:revision>
  <cp:lastPrinted>2015-07-23T13:50:07Z</cp:lastPrinted>
  <dcterms:created xsi:type="dcterms:W3CDTF">2018-03-23T06:38:44Z</dcterms:created>
  <dcterms:modified xsi:type="dcterms:W3CDTF">2023-03-02T08:56:11Z</dcterms:modified>
</cp:coreProperties>
</file>