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57" r:id="rId4"/>
    <p:sldId id="264" r:id="rId5"/>
    <p:sldId id="269" r:id="rId6"/>
    <p:sldId id="275" r:id="rId7"/>
    <p:sldId id="259" r:id="rId8"/>
    <p:sldId id="272" r:id="rId9"/>
    <p:sldId id="274" r:id="rId10"/>
    <p:sldId id="267" r:id="rId11"/>
    <p:sldId id="268" r:id="rId12"/>
    <p:sldId id="271" r:id="rId13"/>
    <p:sldId id="273" r:id="rId14"/>
    <p:sldId id="260" r:id="rId1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87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208" y="2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336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FD5C96-D677-F146-8A7C-D0F7983868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A81BFD-DC5A-A440-B783-CC97FF8D07C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A69A7-8F86-C145-A975-8BD99616D50B}" type="datetimeFigureOut">
              <a:rPr lang="en-GB" smtClean="0"/>
              <a:t>13/12/2022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B4EFE1-1DDB-3E44-909B-E013EC1E20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60C49-CDD2-6E4A-AF27-D260FFF8FC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DF2ED-D0FF-484C-8C52-DA626AFF4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17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13/12/22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9614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414217" y="172357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88720" y="1379030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13" Type="http://schemas.openxmlformats.org/officeDocument/2006/relationships/image" Target="../media/image14.tiff"/><Relationship Id="rId18" Type="http://schemas.openxmlformats.org/officeDocument/2006/relationships/image" Target="../media/image19.tiff"/><Relationship Id="rId3" Type="http://schemas.openxmlformats.org/officeDocument/2006/relationships/image" Target="../media/image4.tiff"/><Relationship Id="rId21" Type="http://schemas.openxmlformats.org/officeDocument/2006/relationships/image" Target="../media/image22.png"/><Relationship Id="rId7" Type="http://schemas.openxmlformats.org/officeDocument/2006/relationships/image" Target="../media/image8.jpeg"/><Relationship Id="rId12" Type="http://schemas.openxmlformats.org/officeDocument/2006/relationships/image" Target="../media/image13.tiff"/><Relationship Id="rId17" Type="http://schemas.openxmlformats.org/officeDocument/2006/relationships/image" Target="../media/image18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7.jpeg"/><Relationship Id="rId20" Type="http://schemas.openxmlformats.org/officeDocument/2006/relationships/image" Target="../media/image2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tiff"/><Relationship Id="rId11" Type="http://schemas.openxmlformats.org/officeDocument/2006/relationships/image" Target="../media/image12.tiff"/><Relationship Id="rId5" Type="http://schemas.openxmlformats.org/officeDocument/2006/relationships/image" Target="../media/image6.tiff"/><Relationship Id="rId15" Type="http://schemas.openxmlformats.org/officeDocument/2006/relationships/image" Target="../media/image16.tiff"/><Relationship Id="rId10" Type="http://schemas.openxmlformats.org/officeDocument/2006/relationships/image" Target="../media/image11.tiff"/><Relationship Id="rId19" Type="http://schemas.openxmlformats.org/officeDocument/2006/relationships/image" Target="../media/image20.tiff"/><Relationship Id="rId4" Type="http://schemas.openxmlformats.org/officeDocument/2006/relationships/image" Target="../media/image5.tiff"/><Relationship Id="rId9" Type="http://schemas.openxmlformats.org/officeDocument/2006/relationships/image" Target="../media/image10.tiff"/><Relationship Id="rId14" Type="http://schemas.openxmlformats.org/officeDocument/2006/relationships/image" Target="../media/image15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tiff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image" Target="../media/image34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60643" y="814094"/>
            <a:ext cx="11073409" cy="2673865"/>
          </a:xfrm>
        </p:spPr>
        <p:txBody>
          <a:bodyPr>
            <a:normAutofit/>
          </a:bodyPr>
          <a:lstStyle/>
          <a:p>
            <a:pPr algn="ctr"/>
            <a:r>
              <a:rPr lang="it-IT" sz="6000" dirty="0"/>
              <a:t>WP5 </a:t>
            </a:r>
            <a:br>
              <a:rPr lang="it-IT" sz="6000" dirty="0"/>
            </a:br>
            <a:r>
              <a:rPr lang="en-GB" sz="6000" dirty="0"/>
              <a:t>Education</a:t>
            </a:r>
            <a:r>
              <a:rPr lang="it-IT" sz="6000" dirty="0"/>
              <a:t> and Training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3FB793-2913-F44E-9263-DC757A5306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924" y="4033199"/>
            <a:ext cx="1738413" cy="5707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01AE586-4059-114A-B266-0EE6C93519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3000" y="3978930"/>
            <a:ext cx="1178643" cy="7841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D26604-AB7C-4A41-BEED-9B2F8B8DE95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6222" y="4056834"/>
            <a:ext cx="1880982" cy="5542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DA8E0C-51F0-0940-AFC0-E2EA18733A1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355" y="3941512"/>
            <a:ext cx="1547634" cy="49052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EBD8DC2-59CE-7440-A792-0D194292F013}"/>
              </a:ext>
            </a:extLst>
          </p:cNvPr>
          <p:cNvCxnSpPr>
            <a:cxnSpLocks/>
          </p:cNvCxnSpPr>
          <p:nvPr/>
        </p:nvCxnSpPr>
        <p:spPr>
          <a:xfrm>
            <a:off x="806824" y="2931460"/>
            <a:ext cx="1032522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8967D97-1E94-D04A-B329-C0D0BFD042A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36" y="5037090"/>
            <a:ext cx="877393" cy="3630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84C2E5-439C-3F44-9EF8-1CB46909F81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5828" y="5010199"/>
            <a:ext cx="550395" cy="4485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73B92B8-E15E-6446-BC56-04102DBC8E3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3498" y="4990605"/>
            <a:ext cx="563426" cy="5577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526F36-41AB-EC44-A4F7-EDAABF244D51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3512" y="5051086"/>
            <a:ext cx="1228656" cy="33506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BC4143-7791-9440-A233-4147C5843304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8952" y="4990605"/>
            <a:ext cx="595693" cy="59569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6D7F3F6-A1A7-0342-947A-AC482322F2BD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187" y="5060180"/>
            <a:ext cx="476577" cy="47370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3D3A976-30B7-B04D-B11B-DAEE41A3071B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027" y="5103402"/>
            <a:ext cx="601992" cy="3038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D1820DA-1983-6E43-B8E8-5C60BC5BB5F7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934" y="5070832"/>
            <a:ext cx="1143000" cy="4445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4BA7760-DE3A-1B4F-A963-193A54F93E3C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7434" y="5055519"/>
            <a:ext cx="1097476" cy="49287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A224D52-A01C-6C4A-993A-8C3650E43D26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5840" y="5130703"/>
            <a:ext cx="749300" cy="3154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1C72ACA-D773-BA40-94EB-CB61C83FEB07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6070" y="5131115"/>
            <a:ext cx="1214559" cy="41885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7233BC4-E098-2245-916E-2803A810126F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5337" y="5062703"/>
            <a:ext cx="694838" cy="6628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19EF4DD-EB88-BA4F-8594-CEC26D5FC191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8143" y="5116396"/>
            <a:ext cx="738122" cy="4174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9D05541-4511-0A4B-9694-1CD7D8F98B35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40175" y="5037090"/>
            <a:ext cx="737194" cy="61187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8860D5C-9AA7-3F4B-A079-09AB2736F9EF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3F13BC-A86B-5647-835B-E0F176F7279D}"/>
              </a:ext>
            </a:extLst>
          </p:cNvPr>
          <p:cNvSpPr txBox="1"/>
          <p:nvPr/>
        </p:nvSpPr>
        <p:spPr>
          <a:xfrm>
            <a:off x="0" y="3006499"/>
            <a:ext cx="1219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12</a:t>
            </a:r>
            <a:r>
              <a:rPr lang="en-GB" baseline="30000" dirty="0"/>
              <a:t>th</a:t>
            </a:r>
            <a:r>
              <a:rPr lang="en-GB" dirty="0"/>
              <a:t> December 2022</a:t>
            </a:r>
          </a:p>
        </p:txBody>
      </p:sp>
      <p:pic>
        <p:nvPicPr>
          <p:cNvPr id="29" name="Immagine 22">
            <a:extLst>
              <a:ext uri="{FF2B5EF4-FFF2-40B4-BE49-F238E27FC236}">
                <a16:creationId xmlns:a16="http://schemas.microsoft.com/office/drawing/2014/main" id="{C7D42214-FFF3-1B4D-9A60-B1D74A4057BE}"/>
              </a:ext>
            </a:extLst>
          </p:cNvPr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5499" y="-71613"/>
            <a:ext cx="3126090" cy="156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5.3 – e-learning Material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541540" y="1600200"/>
            <a:ext cx="6363757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led by UM 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conversion of task 5.1 and 5.2 into e-learning courses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Task 5.1 1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specialised school recorded and made available online (1605 views to date)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Task 5.2 masterclass school recorded and made available online  (425 views to date)</a:t>
            </a:r>
          </a:p>
          <a:p>
            <a:pPr>
              <a:spcBef>
                <a:spcPts val="600"/>
              </a:spcBef>
            </a:pP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- Still to do – editing of all recordings, recording and publishing 2</a:t>
            </a:r>
            <a:r>
              <a:rPr lang="en-GB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specialised school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CFED1A-736E-3149-A0A3-3F890CE76E6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E174D3-6C27-094E-81E5-1A07B84435A4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9FF092-ACF8-694A-9AF2-1B5E687898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78870" y="1600200"/>
            <a:ext cx="5051250" cy="383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083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Autofit/>
          </a:bodyPr>
          <a:lstStyle/>
          <a:p>
            <a:pPr algn="ctr"/>
            <a:r>
              <a:rPr lang="en-GB" sz="4800" b="1" dirty="0">
                <a:solidFill>
                  <a:schemeClr val="tx1"/>
                </a:solidFill>
              </a:rPr>
              <a:t>Task 5.4 – Secondments &amp; Internships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633046" y="1451610"/>
            <a:ext cx="1155895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UM in collaboration with CNAO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- 8 opportunities available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€2000/month for internships; €3000/month for secondments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- 56 applications (40 form EU or Balkan states)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- 25 eligible applications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- 2 internships offered ;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Microdosimetry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Accelerator Physics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- 3 secondments offered; Radiation Oncology, Medical Physics, Radiotherapy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- 59 weeks in total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countries represented: Italy/Palestine, Turkey, Albania, Romania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- 1 final secondment left to take place in Q1 2023</a:t>
            </a: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EA16E-1BEA-384D-8DDA-7DCA299349E3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B8F8A-8246-3741-9DE2-FBDC9697F916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580577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Milestone 5.1 – Courses and Masterclass Definition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250723" y="1737360"/>
            <a:ext cx="11941277" cy="3793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Led by UM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scoping the content and level of current courses in particle therapy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identifying content that can be adapted to focus on heavy ion therapy 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singling out gaps related to heavy ion therapy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drawing up a syllabus based on a number of discussions with experts and specialists in the field</a:t>
            </a:r>
          </a:p>
          <a:p>
            <a:pPr>
              <a:lnSpc>
                <a:spcPct val="150000"/>
              </a:lnSpc>
            </a:pPr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report was submitted in M18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EA16E-1BEA-384D-8DDA-7DCA299349E3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B8F8A-8246-3741-9DE2-FBDC9697F916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2933982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Autofit/>
          </a:bodyPr>
          <a:lstStyle/>
          <a:p>
            <a:pPr algn="ctr"/>
            <a:r>
              <a:rPr lang="en-GB" sz="3600" b="1" dirty="0">
                <a:solidFill>
                  <a:schemeClr val="tx1"/>
                </a:solidFill>
              </a:rPr>
              <a:t>Plans for the Future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250723" y="1737360"/>
            <a:ext cx="11941277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Task 5.1 	- Specialised Course in Clinical Aspects of Heavy Ion Therapy Research</a:t>
            </a: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		- Reporting</a:t>
            </a:r>
          </a:p>
          <a:p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Task 5.2 	- Reporting</a:t>
            </a:r>
          </a:p>
          <a:p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Task 5.3 	- Recording Specialised Course </a:t>
            </a: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		- Editing and Polishing all Videos </a:t>
            </a: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		- Reporting</a:t>
            </a:r>
          </a:p>
          <a:p>
            <a:pPr>
              <a:lnSpc>
                <a:spcPct val="150000"/>
              </a:lnSpc>
            </a:pP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- Task 5.4 	- Last Secondment </a:t>
            </a:r>
          </a:p>
          <a:p>
            <a:r>
              <a:rPr lang="en-GB" sz="1900" dirty="0">
                <a:latin typeface="Arial" panose="020B0604020202020204" pitchFamily="34" charset="0"/>
                <a:cs typeface="Arial" panose="020B0604020202020204" pitchFamily="34" charset="0"/>
              </a:rPr>
              <a:t>		- Reporting</a:t>
            </a:r>
          </a:p>
          <a:p>
            <a:pPr>
              <a:lnSpc>
                <a:spcPct val="150000"/>
              </a:lnSpc>
            </a:pPr>
            <a:endParaRPr lang="en-GB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EA16E-1BEA-384D-8DDA-7DCA299349E3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B8F8A-8246-3741-9DE2-FBDC9697F916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346878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828833-50C7-8B47-8A21-C5DC3DDA67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382" y="4532848"/>
            <a:ext cx="1685530" cy="11040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E3352B-6F5A-7D49-A6FA-C6A7E5BF77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19" y="4532848"/>
            <a:ext cx="1657651" cy="11040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F39D44-9AA2-0F4C-A90F-459E24B9C8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7850" y="4532848"/>
            <a:ext cx="1656033" cy="11040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2F4C4C-9A30-0242-984B-7B421FEB6D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3364" y="4532848"/>
            <a:ext cx="1656033" cy="11040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FD125B-92E1-094F-B914-B3763D6E6E54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C2A357-9B3E-7D44-A20D-686BF40F657D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1F8E6F-8A25-4547-BFD8-FD58890F07E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6048" y="443629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6600" b="1" dirty="0">
                <a:solidFill>
                  <a:schemeClr val="tx1"/>
                </a:solidFill>
              </a:rPr>
              <a:t>Objectives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CC0A7A-DBA7-8A46-B5FE-D6ADBC0C9DCD}"/>
              </a:ext>
            </a:extLst>
          </p:cNvPr>
          <p:cNvSpPr txBox="1"/>
          <p:nvPr/>
        </p:nvSpPr>
        <p:spPr>
          <a:xfrm>
            <a:off x="541539" y="1749823"/>
            <a:ext cx="1126336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- Educate and provide hands-on experience to a new generation of researchers</a:t>
            </a:r>
          </a:p>
          <a:p>
            <a:endParaRPr lang="en-GB" dirty="0"/>
          </a:p>
          <a:p>
            <a:r>
              <a:rPr lang="en-GB" sz="2400" dirty="0"/>
              <a:t>- Allow them to optimally access and exploit the European research infrastructures</a:t>
            </a:r>
          </a:p>
          <a:p>
            <a:endParaRPr lang="en-GB" dirty="0"/>
          </a:p>
          <a:p>
            <a:r>
              <a:rPr lang="en-GB" sz="2400" dirty="0"/>
              <a:t>- Students, postdocs, technical staff, early stage researchers from multidisciplinary background and not involved in the field, oncology practitioners  </a:t>
            </a:r>
          </a:p>
          <a:p>
            <a:endParaRPr lang="en-GB" dirty="0"/>
          </a:p>
          <a:p>
            <a:r>
              <a:rPr lang="en-GB" sz="2400" dirty="0"/>
              <a:t>- Specialised courses</a:t>
            </a:r>
          </a:p>
          <a:p>
            <a:endParaRPr lang="en-GB" dirty="0"/>
          </a:p>
          <a:p>
            <a:r>
              <a:rPr lang="en-GB" sz="2400" dirty="0"/>
              <a:t>- Secondments and internships so that they become </a:t>
            </a:r>
          </a:p>
          <a:p>
            <a:r>
              <a:rPr lang="en-GB" sz="2400" dirty="0"/>
              <a:t>facility users and learn best practice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814050-1F68-8744-88B5-4663A3F17B25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D4BD7B-23CD-0644-AA8D-40EA9FD6411F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</p:spTree>
    <p:extLst>
      <p:ext uri="{BB962C8B-B14F-4D97-AF65-F5344CB8AC3E}">
        <p14:creationId xmlns:p14="http://schemas.microsoft.com/office/powerpoint/2010/main" val="3277074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Tasks &amp; Deliverables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CFC282-CAEA-3444-9F84-1715E21BBEF3}"/>
              </a:ext>
            </a:extLst>
          </p:cNvPr>
          <p:cNvSpPr txBox="1"/>
          <p:nvPr/>
        </p:nvSpPr>
        <p:spPr>
          <a:xfrm>
            <a:off x="11572227" y="6453943"/>
            <a:ext cx="568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B11694-083A-2944-9313-329FAFF5267A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80052D7-A994-C74D-812A-99305DD218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242670"/>
              </p:ext>
            </p:extLst>
          </p:nvPr>
        </p:nvGraphicFramePr>
        <p:xfrm>
          <a:off x="285749" y="2075227"/>
          <a:ext cx="11458572" cy="238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7943">
                  <a:extLst>
                    <a:ext uri="{9D8B030D-6E8A-4147-A177-3AD203B41FA5}">
                      <a16:colId xmlns:a16="http://schemas.microsoft.com/office/drawing/2014/main" val="3321906196"/>
                    </a:ext>
                  </a:extLst>
                </a:gridCol>
                <a:gridCol w="4911970">
                  <a:extLst>
                    <a:ext uri="{9D8B030D-6E8A-4147-A177-3AD203B41FA5}">
                      <a16:colId xmlns:a16="http://schemas.microsoft.com/office/drawing/2014/main" val="2880172972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824256935"/>
                    </a:ext>
                  </a:extLst>
                </a:gridCol>
                <a:gridCol w="1266092">
                  <a:extLst>
                    <a:ext uri="{9D8B030D-6E8A-4147-A177-3AD203B41FA5}">
                      <a16:colId xmlns:a16="http://schemas.microsoft.com/office/drawing/2014/main" val="3963850010"/>
                    </a:ext>
                  </a:extLst>
                </a:gridCol>
                <a:gridCol w="1464282">
                  <a:extLst>
                    <a:ext uri="{9D8B030D-6E8A-4147-A177-3AD203B41FA5}">
                      <a16:colId xmlns:a16="http://schemas.microsoft.com/office/drawing/2014/main" val="1931935578"/>
                    </a:ext>
                  </a:extLst>
                </a:gridCol>
                <a:gridCol w="1909762">
                  <a:extLst>
                    <a:ext uri="{9D8B030D-6E8A-4147-A177-3AD203B41FA5}">
                      <a16:colId xmlns:a16="http://schemas.microsoft.com/office/drawing/2014/main" val="188939579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Task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Deliverable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Lead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Due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% Completed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5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Delivery of Specialised Training Courses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SEEIIST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Late (few months)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564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Delivery of Masterclasses and train-the-trainer masterclasses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Early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16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Provision of e-learning courses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00B050"/>
                          </a:solidFill>
                        </a:rPr>
                        <a:t>On Track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06490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Organisation of secondments and internships: calendar of events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</a:rPr>
                        <a:t>Late (few days)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283122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CB01D35-C483-9246-A8D9-DA6ADCA367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005653"/>
              </p:ext>
            </p:extLst>
          </p:nvPr>
        </p:nvGraphicFramePr>
        <p:xfrm>
          <a:off x="285749" y="4800695"/>
          <a:ext cx="11458572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7943">
                  <a:extLst>
                    <a:ext uri="{9D8B030D-6E8A-4147-A177-3AD203B41FA5}">
                      <a16:colId xmlns:a16="http://schemas.microsoft.com/office/drawing/2014/main" val="3321906196"/>
                    </a:ext>
                  </a:extLst>
                </a:gridCol>
                <a:gridCol w="4911970">
                  <a:extLst>
                    <a:ext uri="{9D8B030D-6E8A-4147-A177-3AD203B41FA5}">
                      <a16:colId xmlns:a16="http://schemas.microsoft.com/office/drawing/2014/main" val="2880172972"/>
                    </a:ext>
                  </a:extLst>
                </a:gridCol>
                <a:gridCol w="1078523">
                  <a:extLst>
                    <a:ext uri="{9D8B030D-6E8A-4147-A177-3AD203B41FA5}">
                      <a16:colId xmlns:a16="http://schemas.microsoft.com/office/drawing/2014/main" val="824256935"/>
                    </a:ext>
                  </a:extLst>
                </a:gridCol>
                <a:gridCol w="1266092">
                  <a:extLst>
                    <a:ext uri="{9D8B030D-6E8A-4147-A177-3AD203B41FA5}">
                      <a16:colId xmlns:a16="http://schemas.microsoft.com/office/drawing/2014/main" val="3963850010"/>
                    </a:ext>
                  </a:extLst>
                </a:gridCol>
                <a:gridCol w="1464282">
                  <a:extLst>
                    <a:ext uri="{9D8B030D-6E8A-4147-A177-3AD203B41FA5}">
                      <a16:colId xmlns:a16="http://schemas.microsoft.com/office/drawing/2014/main" val="1931935578"/>
                    </a:ext>
                  </a:extLst>
                </a:gridCol>
                <a:gridCol w="1909762">
                  <a:extLst>
                    <a:ext uri="{9D8B030D-6E8A-4147-A177-3AD203B41FA5}">
                      <a16:colId xmlns:a16="http://schemas.microsoft.com/office/drawing/2014/main" val="18893957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Specialised Courses and Masterclass Definition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SEEIIST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rgbClr val="00B050"/>
                          </a:solidFill>
                        </a:rPr>
                        <a:t>Submitted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2831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676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57D8B861-D9D3-DF4B-A003-2BA6B305A542}"/>
              </a:ext>
            </a:extLst>
          </p:cNvPr>
          <p:cNvSpPr/>
          <p:nvPr/>
        </p:nvSpPr>
        <p:spPr>
          <a:xfrm>
            <a:off x="487913" y="1401694"/>
            <a:ext cx="11650460" cy="28469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Led by SEEIIST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Two schools of 1 week long 	- medical physics held on 4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to 8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July 2022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		- clinical aspects planned for Q2 2023</a:t>
            </a: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5.1 – Specialised Courses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9C1045-B6DF-464A-944D-6D98AD50ADCD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25E0ED-7CCD-7745-8E06-49C65E7750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39" y="2635943"/>
            <a:ext cx="2074339" cy="2940394"/>
          </a:xfrm>
          <a:prstGeom prst="rect">
            <a:avLst/>
          </a:prstGeom>
        </p:spPr>
      </p:pic>
      <p:pic>
        <p:nvPicPr>
          <p:cNvPr id="11" name="Picture 4" descr="C:\Users\Kristaps Palskis\Desktop\Screens\Monday\6-7.PNG">
            <a:extLst>
              <a:ext uri="{FF2B5EF4-FFF2-40B4-BE49-F238E27FC236}">
                <a16:creationId xmlns:a16="http://schemas.microsoft.com/office/drawing/2014/main" id="{9FB19AA7-00C1-934F-8553-D980DB2D6F3C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9498" y="4949981"/>
            <a:ext cx="3128276" cy="1252711"/>
          </a:xfrm>
          <a:prstGeom prst="rect">
            <a:avLst/>
          </a:prstGeom>
          <a:ln>
            <a:noFill/>
          </a:ln>
        </p:spPr>
      </p:pic>
      <p:pic>
        <p:nvPicPr>
          <p:cNvPr id="12" name="Picture 5" descr="C:\Users\Kristaps Palskis\Desktop\Screens\Monday\1-3.PNG">
            <a:extLst>
              <a:ext uri="{FF2B5EF4-FFF2-40B4-BE49-F238E27FC236}">
                <a16:creationId xmlns:a16="http://schemas.microsoft.com/office/drawing/2014/main" id="{95F42E56-E458-4246-AD92-16C6935FD655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89498" y="2590943"/>
            <a:ext cx="3128277" cy="1314553"/>
          </a:xfrm>
          <a:prstGeom prst="rect">
            <a:avLst/>
          </a:prstGeom>
          <a:ln>
            <a:noFill/>
          </a:ln>
        </p:spPr>
      </p:pic>
      <p:pic>
        <p:nvPicPr>
          <p:cNvPr id="13" name="Picture 3" descr="C:\Users\Kristaps Palskis\Desktop\Screens\Monday\4-4.PNG">
            <a:extLst>
              <a:ext uri="{FF2B5EF4-FFF2-40B4-BE49-F238E27FC236}">
                <a16:creationId xmlns:a16="http://schemas.microsoft.com/office/drawing/2014/main" id="{087B942D-CE71-1A48-8ABF-496EEAB6BA24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89498" y="4054205"/>
            <a:ext cx="3128276" cy="844320"/>
          </a:xfrm>
          <a:prstGeom prst="rect">
            <a:avLst/>
          </a:prstGeom>
          <a:ln>
            <a:noFill/>
          </a:ln>
        </p:spPr>
      </p:pic>
      <p:pic>
        <p:nvPicPr>
          <p:cNvPr id="18" name="Picture 3" descr="C:\Users\Kristaps Palskis\Desktop\Screens\Tuesday\1-3.PNG">
            <a:extLst>
              <a:ext uri="{FF2B5EF4-FFF2-40B4-BE49-F238E27FC236}">
                <a16:creationId xmlns:a16="http://schemas.microsoft.com/office/drawing/2014/main" id="{80211B96-D261-D44B-B045-A65FD77A66F3}"/>
              </a:ext>
            </a:extLst>
          </p:cNvPr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78243" y="2557599"/>
            <a:ext cx="3100739" cy="1120159"/>
          </a:xfrm>
          <a:prstGeom prst="rect">
            <a:avLst/>
          </a:prstGeom>
          <a:ln>
            <a:noFill/>
          </a:ln>
        </p:spPr>
      </p:pic>
      <p:pic>
        <p:nvPicPr>
          <p:cNvPr id="19" name="Picture 4" descr="C:\Users\Kristaps Palskis\Desktop\Screens\Tuesday\3-5.PNG">
            <a:extLst>
              <a:ext uri="{FF2B5EF4-FFF2-40B4-BE49-F238E27FC236}">
                <a16:creationId xmlns:a16="http://schemas.microsoft.com/office/drawing/2014/main" id="{88D05E34-22F8-0D4C-90B0-28C157B77DD1}"/>
              </a:ext>
            </a:extLst>
          </p:cNvPr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6078243" y="3850010"/>
            <a:ext cx="3100739" cy="1252710"/>
          </a:xfrm>
          <a:prstGeom prst="rect">
            <a:avLst/>
          </a:prstGeom>
          <a:ln>
            <a:noFill/>
          </a:ln>
        </p:spPr>
      </p:pic>
      <p:pic>
        <p:nvPicPr>
          <p:cNvPr id="20" name="Picture 2" descr="https://i.imgur.com/Ntgs0K1.png">
            <a:extLst>
              <a:ext uri="{FF2B5EF4-FFF2-40B4-BE49-F238E27FC236}">
                <a16:creationId xmlns:a16="http://schemas.microsoft.com/office/drawing/2014/main" id="{7A15345A-793D-AB45-B0D4-DF8357B0EE81}"/>
              </a:ext>
            </a:extLst>
          </p:cNvPr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664860" y="2557599"/>
            <a:ext cx="2240463" cy="318874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0061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5.1 – Specialised Courses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9C1045-B6DF-464A-944D-6D98AD50ADCD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24E42A0-B587-A74B-86D6-495E8E81F10D}"/>
              </a:ext>
            </a:extLst>
          </p:cNvPr>
          <p:cNvSpPr/>
          <p:nvPr/>
        </p:nvSpPr>
        <p:spPr>
          <a:xfrm>
            <a:off x="370390" y="1434692"/>
            <a:ext cx="11244557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- 1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course 	- led by SEEIIST (Manjit Dosanjh)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held online limited to 60 participants to maximise student interaction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targeting advanced masters, Ph.D., postdocs and researchers from close fields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- 36 faculty members, 35 hours of material, 600 YouTube channel views during the week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accelerators, magnet tech, biophysics, clinical aspects, radiobiology, treatment planning, 			simulations, dosimetry, moving targets, arc delivery, imaging, gantry design, beam 			dynamics, business development, entrepreneurship, certification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- 44 students obtained attendance certificate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- included train the trainer session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  <a:p>
            <a:pPr>
              <a:spcBef>
                <a:spcPts val="600"/>
              </a:spcBef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students from 30 countries + 8 through nationality (44 EU, 11 third countries, 4 Balkan, 1 Ukraine) </a:t>
            </a:r>
          </a:p>
        </p:txBody>
      </p:sp>
    </p:spTree>
    <p:extLst>
      <p:ext uri="{BB962C8B-B14F-4D97-AF65-F5344CB8AC3E}">
        <p14:creationId xmlns:p14="http://schemas.microsoft.com/office/powerpoint/2010/main" val="971755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>
            <a:extLst>
              <a:ext uri="{FF2B5EF4-FFF2-40B4-BE49-F238E27FC236}">
                <a16:creationId xmlns:a16="http://schemas.microsoft.com/office/drawing/2014/main" id="{62C7351E-DC44-1C44-83F8-DFF9F867B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5.1 – Specialised Courses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000BA4-6050-934B-AA21-F5C88F8C4948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9C1045-B6DF-464A-944D-6D98AD50ADCD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6" name="Picture 2" descr="C:\Users\Kristaps Palskis\Desktop\Screens\Tuesday\Group.png">
            <a:extLst>
              <a:ext uri="{FF2B5EF4-FFF2-40B4-BE49-F238E27FC236}">
                <a16:creationId xmlns:a16="http://schemas.microsoft.com/office/drawing/2014/main" id="{3F8D4BDD-9F6E-804B-BB78-A2011405805B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3232825"/>
            <a:ext cx="12191760" cy="2383920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A picture containing text, posing, different&#10;&#10;Description automatically generated">
            <a:extLst>
              <a:ext uri="{FF2B5EF4-FFF2-40B4-BE49-F238E27FC236}">
                <a16:creationId xmlns:a16="http://schemas.microsoft.com/office/drawing/2014/main" id="{FCDD2D51-DF1B-1448-A9A8-25738D1BFE3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691" y="1600073"/>
            <a:ext cx="4880309" cy="1498775"/>
          </a:xfrm>
          <a:prstGeom prst="rect">
            <a:avLst/>
          </a:prstGeom>
        </p:spPr>
      </p:pic>
      <p:pic>
        <p:nvPicPr>
          <p:cNvPr id="9" name="Picture 2" descr="C:\Users\Kristaps Palskis\Desktop\Screens\Thursday\Students_Beams_and_dreams.png">
            <a:extLst>
              <a:ext uri="{FF2B5EF4-FFF2-40B4-BE49-F238E27FC236}">
                <a16:creationId xmlns:a16="http://schemas.microsoft.com/office/drawing/2014/main" id="{F525F449-D9C6-0B41-B8D0-0B91065AF579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456386" y="1460937"/>
            <a:ext cx="2659118" cy="1704899"/>
          </a:xfrm>
          <a:prstGeom prst="rect">
            <a:avLst/>
          </a:prstGeom>
          <a:ln>
            <a:noFill/>
          </a:ln>
        </p:spPr>
      </p:pic>
      <p:pic>
        <p:nvPicPr>
          <p:cNvPr id="10" name="Picture 6" descr="C:\Users\Kristaps Palskis\Desktop\Screens\Thursday\4-5.PNG">
            <a:extLst>
              <a:ext uri="{FF2B5EF4-FFF2-40B4-BE49-F238E27FC236}">
                <a16:creationId xmlns:a16="http://schemas.microsoft.com/office/drawing/2014/main" id="{21609984-CACD-0C40-B4B0-108DFE5A2866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09240" y="1498122"/>
            <a:ext cx="4050959" cy="136902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7433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5.2 – Masterclass School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1CE784-45F7-3E44-B7AE-582BA29CFA7B}"/>
              </a:ext>
            </a:extLst>
          </p:cNvPr>
          <p:cNvSpPr/>
          <p:nvPr/>
        </p:nvSpPr>
        <p:spPr>
          <a:xfrm>
            <a:off x="443566" y="1693337"/>
            <a:ext cx="5836112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led by GSI – Yiota Foka 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Online 17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- 22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May 2021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Report &amp; tracer study underway</a:t>
            </a:r>
            <a:endParaRPr lang="en-GB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- 36 lecturers (15 female)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undergrads, masters, PhDs postdocs, researchers from close fields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1050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registrants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- 992 attended at some point – average of 600 per day (50% from EU, 12% from Balkan region)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- 158 attendance certificates awarded</a:t>
            </a:r>
          </a:p>
          <a:p>
            <a:pPr>
              <a:spcBef>
                <a:spcPts val="60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- 33 hours of engagement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73A00-1FB8-8541-9B70-519332B41C5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61AC82-17B8-3647-80B4-3A78697271D2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B3F6ED-D642-B34E-BD14-344FA873D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678" y="1693337"/>
            <a:ext cx="2737654" cy="38698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BA1CBCC-B867-F341-AA00-948E5468D2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1893" y="1704702"/>
            <a:ext cx="2767590" cy="3858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144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5.2 – Masterclass School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73A00-1FB8-8541-9B70-519332B41C5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61AC82-17B8-3647-80B4-3A78697271D2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4BB0D2-2D28-214E-ABF7-11A475001A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5860" y="1457553"/>
            <a:ext cx="3839987" cy="19565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F4F03A3-A8DB-BA43-BE0B-0D51CEC183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303" y="1457553"/>
            <a:ext cx="2627446" cy="19048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187179-B5A6-7B4D-9BAE-A3EB198C87B9}"/>
              </a:ext>
            </a:extLst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303" y="3740054"/>
            <a:ext cx="3476635" cy="18880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FD4E18-BAF0-BD41-A07C-C2BA9FFC12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22352" y="3362355"/>
            <a:ext cx="1344615" cy="22889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83AFB5-E8E8-8245-BCD1-BE973F7A354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4719" y="3724450"/>
            <a:ext cx="4630949" cy="190361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EF6260-F888-854B-B027-303058BFE57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5847" y="1440285"/>
            <a:ext cx="4332641" cy="177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220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>
            <a:extLst>
              <a:ext uri="{FF2B5EF4-FFF2-40B4-BE49-F238E27FC236}">
                <a16:creationId xmlns:a16="http://schemas.microsoft.com/office/drawing/2014/main" id="{5042AD5D-9A9B-0B4A-BB7F-7A85D1644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9" y="286603"/>
            <a:ext cx="11073408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b="1" dirty="0">
                <a:solidFill>
                  <a:schemeClr val="tx1"/>
                </a:solidFill>
              </a:rPr>
              <a:t>Task 5.2 – Masterclass School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D73A00-1FB8-8541-9B70-519332B41C5D}"/>
              </a:ext>
            </a:extLst>
          </p:cNvPr>
          <p:cNvSpPr txBox="1"/>
          <p:nvPr/>
        </p:nvSpPr>
        <p:spPr>
          <a:xfrm>
            <a:off x="11566967" y="6453943"/>
            <a:ext cx="625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61AC82-17B8-3647-80B4-3A78697271D2}"/>
              </a:ext>
            </a:extLst>
          </p:cNvPr>
          <p:cNvSpPr txBox="1"/>
          <p:nvPr/>
        </p:nvSpPr>
        <p:spPr>
          <a:xfrm>
            <a:off x="5359377" y="6500109"/>
            <a:ext cx="19075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WP5 – Education &amp; Training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845CF9-4CB4-6847-B1D3-3E5B29E97D0F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6046" y="3740054"/>
            <a:ext cx="4871669" cy="19266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72B1597-ED2A-A54A-A37E-EF8213820B98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6046" y="1552792"/>
            <a:ext cx="4871669" cy="213565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9CFA99-8F3D-1541-98FC-16809ADFD3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899" y="1552792"/>
            <a:ext cx="5316644" cy="243934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09A0835-30F5-294A-99AE-14C3B0A5A70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899" y="4119530"/>
            <a:ext cx="5316645" cy="1547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89548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3881</TotalTime>
  <Words>821</Words>
  <Application>Microsoft Macintosh PowerPoint</Application>
  <PresentationFormat>Widescreen</PresentationFormat>
  <Paragraphs>158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Retrospettivo</vt:lpstr>
      <vt:lpstr>WP5  Education and Training</vt:lpstr>
      <vt:lpstr>Objectives</vt:lpstr>
      <vt:lpstr>Tasks &amp; Deliverables</vt:lpstr>
      <vt:lpstr>Task 5.1 – Specialised Courses</vt:lpstr>
      <vt:lpstr>Task 5.1 – Specialised Courses</vt:lpstr>
      <vt:lpstr>Task 5.1 – Specialised Courses</vt:lpstr>
      <vt:lpstr>Task 5.2 – Masterclass School</vt:lpstr>
      <vt:lpstr>Task 5.2 – Masterclass School</vt:lpstr>
      <vt:lpstr>Task 5.2 – Masterclass School</vt:lpstr>
      <vt:lpstr>Task 5.3 – e-learning Material</vt:lpstr>
      <vt:lpstr>Task 5.4 – Secondments &amp; Internships</vt:lpstr>
      <vt:lpstr>Milestone 5.1 – Courses and Masterclass Definition</vt:lpstr>
      <vt:lpstr>Plans for the Future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subject/>
  <dc:creator>Gaglianone Maria Teresa</dc:creator>
  <cp:keywords/>
  <dc:description/>
  <cp:lastModifiedBy>Nicholas Sammut</cp:lastModifiedBy>
  <cp:revision>102</cp:revision>
  <cp:lastPrinted>2021-04-11T14:57:59Z</cp:lastPrinted>
  <dcterms:created xsi:type="dcterms:W3CDTF">2021-02-25T08:52:29Z</dcterms:created>
  <dcterms:modified xsi:type="dcterms:W3CDTF">2022-12-13T10:08:40Z</dcterms:modified>
  <cp:category/>
</cp:coreProperties>
</file>