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899" r:id="rId3"/>
    <p:sldId id="889" r:id="rId4"/>
    <p:sldId id="269" r:id="rId5"/>
    <p:sldId id="264" r:id="rId6"/>
    <p:sldId id="890" r:id="rId7"/>
    <p:sldId id="885" r:id="rId8"/>
    <p:sldId id="886" r:id="rId9"/>
    <p:sldId id="884" r:id="rId10"/>
    <p:sldId id="888" r:id="rId11"/>
    <p:sldId id="891" r:id="rId12"/>
    <p:sldId id="881" r:id="rId13"/>
    <p:sldId id="896" r:id="rId14"/>
    <p:sldId id="878" r:id="rId15"/>
    <p:sldId id="892" r:id="rId16"/>
    <p:sldId id="895" r:id="rId17"/>
    <p:sldId id="900" r:id="rId18"/>
    <p:sldId id="893" r:id="rId19"/>
    <p:sldId id="898" r:id="rId20"/>
    <p:sldId id="260" r:id="rId2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C9FA"/>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3" autoAdjust="0"/>
    <p:restoredTop sz="92935" autoAdjust="0"/>
  </p:normalViewPr>
  <p:slideViewPr>
    <p:cSldViewPr snapToGrid="0" showGuides="1">
      <p:cViewPr varScale="1">
        <p:scale>
          <a:sx n="103" d="100"/>
          <a:sy n="103" d="100"/>
        </p:scale>
        <p:origin x="936" y="17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2EAB66-BED8-4AE6-9621-910C985D2711}" type="datetimeFigureOut">
              <a:rPr lang="it-IT" smtClean="0"/>
              <a:t>11/12/22</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6C33B3-4D68-4CFA-BDC2-5B2466B90D1E}" type="slidenum">
              <a:rPr lang="it-IT" smtClean="0"/>
              <a:t>‹#›</a:t>
            </a:fld>
            <a:endParaRPr lang="it-IT"/>
          </a:p>
        </p:txBody>
      </p:sp>
    </p:spTree>
    <p:extLst>
      <p:ext uri="{BB962C8B-B14F-4D97-AF65-F5344CB8AC3E}">
        <p14:creationId xmlns:p14="http://schemas.microsoft.com/office/powerpoint/2010/main" val="1178458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6C33B3-4D68-4CFA-BDC2-5B2466B90D1E}" type="slidenum">
              <a:rPr lang="it-IT" smtClean="0"/>
              <a:t>1</a:t>
            </a:fld>
            <a:endParaRPr lang="it-IT"/>
          </a:p>
        </p:txBody>
      </p:sp>
    </p:spTree>
    <p:extLst>
      <p:ext uri="{BB962C8B-B14F-4D97-AF65-F5344CB8AC3E}">
        <p14:creationId xmlns:p14="http://schemas.microsoft.com/office/powerpoint/2010/main" val="873347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a:t>
            </a:r>
            <a:r>
              <a:rPr lang="de-DE" baseline="0" dirty="0"/>
              <a:t> </a:t>
            </a:r>
            <a:r>
              <a:rPr lang="de-DE" baseline="0" dirty="0" err="1"/>
              <a:t>made</a:t>
            </a:r>
            <a:r>
              <a:rPr lang="de-DE" baseline="0" dirty="0"/>
              <a:t> </a:t>
            </a:r>
            <a:r>
              <a:rPr lang="de-DE" baseline="0" dirty="0" err="1"/>
              <a:t>that</a:t>
            </a:r>
            <a:r>
              <a:rPr lang="de-DE" baseline="0" dirty="0"/>
              <a:t> </a:t>
            </a:r>
            <a:r>
              <a:rPr lang="de-DE" baseline="0" dirty="0" err="1"/>
              <a:t>point</a:t>
            </a:r>
            <a:r>
              <a:rPr lang="de-DE" baseline="0" dirty="0"/>
              <a:t> also in </a:t>
            </a:r>
            <a:r>
              <a:rPr lang="de-DE" baseline="0" dirty="0" err="1"/>
              <a:t>the</a:t>
            </a:r>
            <a:r>
              <a:rPr lang="de-DE" baseline="0" dirty="0"/>
              <a:t> </a:t>
            </a:r>
            <a:r>
              <a:rPr lang="de-DE" baseline="0" dirty="0" err="1"/>
              <a:t>report</a:t>
            </a:r>
            <a:r>
              <a:rPr lang="de-DE" baseline="0" dirty="0"/>
              <a:t>: TNA </a:t>
            </a:r>
            <a:r>
              <a:rPr lang="de-DE" baseline="0" dirty="0" err="1"/>
              <a:t>is</a:t>
            </a:r>
            <a:r>
              <a:rPr lang="de-DE" baseline="0" dirty="0"/>
              <a:t> </a:t>
            </a:r>
            <a:r>
              <a:rPr lang="de-DE" baseline="0" dirty="0" err="1"/>
              <a:t>important</a:t>
            </a:r>
            <a:r>
              <a:rPr lang="de-DE" baseline="0" dirty="0"/>
              <a:t> </a:t>
            </a:r>
            <a:r>
              <a:rPr lang="de-DE" baseline="0" dirty="0" err="1"/>
              <a:t>to</a:t>
            </a:r>
            <a:r>
              <a:rPr lang="de-DE" baseline="0" dirty="0"/>
              <a:t> </a:t>
            </a:r>
            <a:r>
              <a:rPr lang="de-DE" baseline="0" dirty="0" err="1"/>
              <a:t>provide</a:t>
            </a:r>
            <a:r>
              <a:rPr lang="de-DE" baseline="0" dirty="0"/>
              <a:t> </a:t>
            </a:r>
            <a:r>
              <a:rPr lang="de-DE" baseline="0" dirty="0" err="1"/>
              <a:t>patients</a:t>
            </a:r>
            <a:r>
              <a:rPr lang="de-DE" baseline="0" dirty="0"/>
              <a:t> </a:t>
            </a:r>
            <a:r>
              <a:rPr lang="de-DE" baseline="0" dirty="0" err="1"/>
              <a:t>and</a:t>
            </a:r>
            <a:r>
              <a:rPr lang="de-DE" baseline="0" dirty="0"/>
              <a:t> </a:t>
            </a:r>
            <a:r>
              <a:rPr lang="de-DE" baseline="0" dirty="0" err="1"/>
              <a:t>researchers</a:t>
            </a:r>
            <a:r>
              <a:rPr lang="de-DE" baseline="0" dirty="0"/>
              <a:t> </a:t>
            </a:r>
            <a:r>
              <a:rPr lang="de-DE" baseline="0" dirty="0" err="1"/>
              <a:t>from</a:t>
            </a:r>
            <a:r>
              <a:rPr lang="de-DE" baseline="0" dirty="0"/>
              <a:t> countries </a:t>
            </a:r>
            <a:r>
              <a:rPr lang="de-DE" baseline="0" dirty="0" err="1"/>
              <a:t>without</a:t>
            </a:r>
            <a:r>
              <a:rPr lang="de-DE" baseline="0" dirty="0"/>
              <a:t> an </a:t>
            </a:r>
            <a:r>
              <a:rPr lang="de-DE" baseline="0" dirty="0" err="1"/>
              <a:t>accelerator</a:t>
            </a:r>
            <a:r>
              <a:rPr lang="de-DE" baseline="0" dirty="0"/>
              <a:t> </a:t>
            </a:r>
            <a:r>
              <a:rPr lang="de-DE" baseline="0" dirty="0" err="1"/>
              <a:t>with</a:t>
            </a:r>
            <a:r>
              <a:rPr lang="de-DE" baseline="0" dirty="0"/>
              <a:t> </a:t>
            </a:r>
            <a:r>
              <a:rPr lang="de-DE" baseline="0" dirty="0" err="1"/>
              <a:t>the</a:t>
            </a:r>
            <a:r>
              <a:rPr lang="de-DE" baseline="0" dirty="0"/>
              <a:t> </a:t>
            </a:r>
            <a:r>
              <a:rPr lang="de-DE" baseline="0" dirty="0" err="1"/>
              <a:t>opportunity</a:t>
            </a:r>
            <a:r>
              <a:rPr lang="de-DE" baseline="0" dirty="0"/>
              <a:t> </a:t>
            </a:r>
            <a:r>
              <a:rPr lang="de-DE" baseline="0" dirty="0" err="1"/>
              <a:t>to</a:t>
            </a:r>
            <a:r>
              <a:rPr lang="de-DE" baseline="0" dirty="0"/>
              <a:t> </a:t>
            </a:r>
            <a:r>
              <a:rPr lang="de-DE" baseline="0" dirty="0" err="1"/>
              <a:t>use</a:t>
            </a:r>
            <a:r>
              <a:rPr lang="de-DE" baseline="0" dirty="0"/>
              <a:t> </a:t>
            </a:r>
            <a:r>
              <a:rPr lang="de-DE" baseline="0" dirty="0" err="1"/>
              <a:t>one</a:t>
            </a:r>
            <a:r>
              <a:rPr lang="de-DE" baseline="0" dirty="0"/>
              <a:t>.</a:t>
            </a:r>
          </a:p>
          <a:p>
            <a:r>
              <a:rPr lang="de-DE" baseline="0" dirty="0"/>
              <a:t>The last </a:t>
            </a:r>
            <a:r>
              <a:rPr lang="de-DE" baseline="0" dirty="0" err="1"/>
              <a:t>remark</a:t>
            </a:r>
            <a:r>
              <a:rPr lang="de-DE" baseline="0" dirty="0"/>
              <a:t> </a:t>
            </a:r>
            <a:r>
              <a:rPr lang="de-DE" baseline="0" dirty="0" err="1"/>
              <a:t>refers</a:t>
            </a:r>
            <a:r>
              <a:rPr lang="de-DE" baseline="0" dirty="0"/>
              <a:t> </a:t>
            </a:r>
            <a:r>
              <a:rPr lang="de-DE" baseline="0" dirty="0" err="1"/>
              <a:t>to</a:t>
            </a:r>
            <a:r>
              <a:rPr lang="de-DE" baseline="0" dirty="0"/>
              <a:t> </a:t>
            </a:r>
            <a:r>
              <a:rPr lang="de-DE" baseline="0" dirty="0" err="1"/>
              <a:t>the</a:t>
            </a:r>
            <a:r>
              <a:rPr lang="de-DE" baseline="0" dirty="0"/>
              <a:t> </a:t>
            </a:r>
            <a:r>
              <a:rPr lang="de-DE" baseline="0" dirty="0" err="1"/>
              <a:t>panel</a:t>
            </a:r>
            <a:r>
              <a:rPr lang="de-DE" baseline="0" dirty="0"/>
              <a:t> top </a:t>
            </a:r>
            <a:r>
              <a:rPr lang="de-DE" baseline="0" dirty="0" err="1"/>
              <a:t>right</a:t>
            </a:r>
            <a:r>
              <a:rPr lang="de-DE" baseline="0" dirty="0"/>
              <a:t>. The </a:t>
            </a:r>
            <a:r>
              <a:rPr lang="de-DE" baseline="0" dirty="0" err="1"/>
              <a:t>bright</a:t>
            </a:r>
            <a:r>
              <a:rPr lang="de-DE" baseline="0" dirty="0"/>
              <a:t> </a:t>
            </a:r>
            <a:r>
              <a:rPr lang="de-DE" baseline="0" dirty="0" err="1"/>
              <a:t>vertical</a:t>
            </a:r>
            <a:r>
              <a:rPr lang="de-DE" baseline="0" dirty="0"/>
              <a:t> </a:t>
            </a:r>
            <a:r>
              <a:rPr lang="de-DE" baseline="0" dirty="0" err="1"/>
              <a:t>area</a:t>
            </a:r>
            <a:r>
              <a:rPr lang="de-DE" baseline="0" dirty="0"/>
              <a:t> </a:t>
            </a:r>
            <a:r>
              <a:rPr lang="de-DE" baseline="0" dirty="0" err="1"/>
              <a:t>from</a:t>
            </a:r>
            <a:r>
              <a:rPr lang="de-DE" baseline="0" dirty="0"/>
              <a:t> Germany </a:t>
            </a:r>
            <a:r>
              <a:rPr lang="de-DE" baseline="0" dirty="0" err="1"/>
              <a:t>through</a:t>
            </a:r>
            <a:r>
              <a:rPr lang="de-DE" baseline="0" dirty="0"/>
              <a:t> </a:t>
            </a:r>
            <a:r>
              <a:rPr lang="de-DE" baseline="0" dirty="0" err="1"/>
              <a:t>Sicily</a:t>
            </a:r>
            <a:r>
              <a:rPr lang="de-DE" baseline="0" dirty="0"/>
              <a:t> </a:t>
            </a:r>
            <a:r>
              <a:rPr lang="de-DE" baseline="0" dirty="0" err="1"/>
              <a:t>is</a:t>
            </a:r>
            <a:r>
              <a:rPr lang="de-DE" baseline="0" dirty="0"/>
              <a:t> </a:t>
            </a:r>
            <a:r>
              <a:rPr lang="de-DE" baseline="0" dirty="0" err="1"/>
              <a:t>really</a:t>
            </a:r>
            <a:r>
              <a:rPr lang="de-DE" baseline="0" dirty="0"/>
              <a:t> </a:t>
            </a:r>
            <a:r>
              <a:rPr lang="de-DE" baseline="0" dirty="0" err="1"/>
              <a:t>quite</a:t>
            </a:r>
            <a:r>
              <a:rPr lang="de-DE" baseline="0" dirty="0"/>
              <a:t> </a:t>
            </a:r>
            <a:r>
              <a:rPr lang="de-DE" baseline="0" dirty="0" err="1"/>
              <a:t>striking</a:t>
            </a:r>
            <a:r>
              <a:rPr lang="de-DE" baseline="0" dirty="0"/>
              <a:t>.</a:t>
            </a:r>
            <a:endParaRPr lang="de-DE" dirty="0"/>
          </a:p>
        </p:txBody>
      </p:sp>
      <p:sp>
        <p:nvSpPr>
          <p:cNvPr id="4" name="Foliennummernplatzhalter 3"/>
          <p:cNvSpPr>
            <a:spLocks noGrp="1"/>
          </p:cNvSpPr>
          <p:nvPr>
            <p:ph type="sldNum" sz="quarter" idx="10"/>
          </p:nvPr>
        </p:nvSpPr>
        <p:spPr/>
        <p:txBody>
          <a:bodyPr/>
          <a:lstStyle/>
          <a:p>
            <a:fld id="{DA6C33B3-4D68-4CFA-BDC2-5B2466B90D1E}" type="slidenum">
              <a:rPr lang="it-IT" smtClean="0"/>
              <a:t>3</a:t>
            </a:fld>
            <a:endParaRPr lang="it-IT"/>
          </a:p>
        </p:txBody>
      </p:sp>
    </p:spTree>
    <p:extLst>
      <p:ext uri="{BB962C8B-B14F-4D97-AF65-F5344CB8AC3E}">
        <p14:creationId xmlns:p14="http://schemas.microsoft.com/office/powerpoint/2010/main" val="3364855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Old </a:t>
            </a:r>
            <a:r>
              <a:rPr lang="de-DE" dirty="0" err="1"/>
              <a:t>slide</a:t>
            </a:r>
            <a:r>
              <a:rPr lang="de-DE" baseline="0" dirty="0"/>
              <a:t> a </a:t>
            </a:r>
            <a:r>
              <a:rPr lang="de-DE" baseline="0" dirty="0" err="1"/>
              <a:t>bit</a:t>
            </a:r>
            <a:r>
              <a:rPr lang="de-DE" baseline="0" dirty="0"/>
              <a:t> </a:t>
            </a:r>
            <a:r>
              <a:rPr lang="de-DE" baseline="0" dirty="0" err="1"/>
              <a:t>updated</a:t>
            </a:r>
            <a:r>
              <a:rPr lang="de-DE" baseline="0" dirty="0"/>
              <a:t>. Can </a:t>
            </a:r>
            <a:r>
              <a:rPr lang="de-DE" baseline="0" dirty="0" err="1"/>
              <a:t>be</a:t>
            </a:r>
            <a:r>
              <a:rPr lang="de-DE" baseline="0" dirty="0"/>
              <a:t> </a:t>
            </a:r>
            <a:r>
              <a:rPr lang="de-DE" baseline="0" dirty="0" err="1"/>
              <a:t>deleted</a:t>
            </a:r>
            <a:r>
              <a:rPr lang="de-DE" baseline="0" dirty="0"/>
              <a:t>.</a:t>
            </a:r>
            <a:endParaRPr lang="de-DE" dirty="0"/>
          </a:p>
        </p:txBody>
      </p:sp>
      <p:sp>
        <p:nvSpPr>
          <p:cNvPr id="4" name="Foliennummernplatzhalter 3"/>
          <p:cNvSpPr>
            <a:spLocks noGrp="1"/>
          </p:cNvSpPr>
          <p:nvPr>
            <p:ph type="sldNum" sz="quarter" idx="10"/>
          </p:nvPr>
        </p:nvSpPr>
        <p:spPr/>
        <p:txBody>
          <a:bodyPr/>
          <a:lstStyle/>
          <a:p>
            <a:fld id="{DA6C33B3-4D68-4CFA-BDC2-5B2466B90D1E}" type="slidenum">
              <a:rPr lang="it-IT" smtClean="0"/>
              <a:t>4</a:t>
            </a:fld>
            <a:endParaRPr lang="it-IT"/>
          </a:p>
        </p:txBody>
      </p:sp>
    </p:spTree>
    <p:extLst>
      <p:ext uri="{BB962C8B-B14F-4D97-AF65-F5344CB8AC3E}">
        <p14:creationId xmlns:p14="http://schemas.microsoft.com/office/powerpoint/2010/main" val="3198316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To</a:t>
            </a:r>
            <a:r>
              <a:rPr lang="de-DE" dirty="0"/>
              <a:t> </a:t>
            </a:r>
            <a:r>
              <a:rPr lang="de-DE" dirty="0" err="1"/>
              <a:t>demonstrate</a:t>
            </a:r>
            <a:r>
              <a:rPr lang="de-DE" dirty="0"/>
              <a:t> </a:t>
            </a:r>
            <a:r>
              <a:rPr lang="de-DE" dirty="0" err="1"/>
              <a:t>the</a:t>
            </a:r>
            <a:r>
              <a:rPr lang="de-DE" dirty="0"/>
              <a:t> </a:t>
            </a:r>
            <a:r>
              <a:rPr lang="de-DE" dirty="0" err="1"/>
              <a:t>broad</a:t>
            </a:r>
            <a:r>
              <a:rPr lang="de-DE" baseline="0" dirty="0"/>
              <a:t> </a:t>
            </a:r>
            <a:r>
              <a:rPr lang="de-DE" baseline="0" dirty="0" err="1"/>
              <a:t>geographical</a:t>
            </a:r>
            <a:r>
              <a:rPr lang="de-DE" baseline="0" dirty="0"/>
              <a:t> </a:t>
            </a:r>
            <a:r>
              <a:rPr lang="de-DE" baseline="0" dirty="0" err="1"/>
              <a:t>impact</a:t>
            </a:r>
            <a:r>
              <a:rPr lang="de-DE" baseline="0" dirty="0"/>
              <a:t> </a:t>
            </a:r>
            <a:r>
              <a:rPr lang="de-DE" baseline="0" dirty="0" err="1"/>
              <a:t>of</a:t>
            </a:r>
            <a:r>
              <a:rPr lang="de-DE" baseline="0" dirty="0"/>
              <a:t> WP6 in </a:t>
            </a:r>
            <a:r>
              <a:rPr lang="de-DE" baseline="0" dirty="0" err="1"/>
              <a:t>many</a:t>
            </a:r>
            <a:r>
              <a:rPr lang="de-DE" baseline="0" dirty="0"/>
              <a:t> European countries.</a:t>
            </a:r>
            <a:endParaRPr lang="de-DE" dirty="0"/>
          </a:p>
        </p:txBody>
      </p:sp>
      <p:sp>
        <p:nvSpPr>
          <p:cNvPr id="4" name="Foliennummernplatzhalter 3"/>
          <p:cNvSpPr>
            <a:spLocks noGrp="1"/>
          </p:cNvSpPr>
          <p:nvPr>
            <p:ph type="sldNum" sz="quarter" idx="10"/>
          </p:nvPr>
        </p:nvSpPr>
        <p:spPr/>
        <p:txBody>
          <a:bodyPr/>
          <a:lstStyle/>
          <a:p>
            <a:fld id="{DA6C33B3-4D68-4CFA-BDC2-5B2466B90D1E}" type="slidenum">
              <a:rPr lang="it-IT" smtClean="0"/>
              <a:t>11</a:t>
            </a:fld>
            <a:endParaRPr lang="it-IT"/>
          </a:p>
        </p:txBody>
      </p:sp>
    </p:spTree>
    <p:extLst>
      <p:ext uri="{BB962C8B-B14F-4D97-AF65-F5344CB8AC3E}">
        <p14:creationId xmlns:p14="http://schemas.microsoft.com/office/powerpoint/2010/main" val="1975308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The </a:t>
            </a:r>
            <a:r>
              <a:rPr lang="de-DE" dirty="0" err="1"/>
              <a:t>animated</a:t>
            </a:r>
            <a:r>
              <a:rPr lang="de-DE" dirty="0"/>
              <a:t> </a:t>
            </a:r>
            <a:r>
              <a:rPr lang="de-DE" dirty="0" err="1"/>
              <a:t>bars</a:t>
            </a:r>
            <a:r>
              <a:rPr lang="de-DE" dirty="0"/>
              <a:t> </a:t>
            </a:r>
            <a:r>
              <a:rPr lang="de-DE" dirty="0" err="1"/>
              <a:t>highlight</a:t>
            </a:r>
            <a:r>
              <a:rPr lang="de-DE" dirty="0"/>
              <a:t> </a:t>
            </a:r>
            <a:r>
              <a:rPr lang="de-DE" dirty="0" err="1"/>
              <a:t>the</a:t>
            </a:r>
            <a:r>
              <a:rPr lang="de-DE" baseline="0" dirty="0"/>
              <a:t> </a:t>
            </a:r>
            <a:r>
              <a:rPr lang="de-DE" baseline="0" dirty="0" err="1"/>
              <a:t>two</a:t>
            </a:r>
            <a:r>
              <a:rPr lang="de-DE" baseline="0" dirty="0"/>
              <a:t> </a:t>
            </a:r>
            <a:r>
              <a:rPr lang="de-DE" baseline="0" dirty="0" err="1"/>
              <a:t>projects</a:t>
            </a:r>
            <a:r>
              <a:rPr lang="de-DE" baseline="0" dirty="0"/>
              <a:t> </a:t>
            </a:r>
            <a:r>
              <a:rPr lang="de-DE" baseline="0" dirty="0" err="1"/>
              <a:t>that</a:t>
            </a:r>
            <a:r>
              <a:rPr lang="de-DE" baseline="0" dirty="0"/>
              <a:t> </a:t>
            </a:r>
            <a:r>
              <a:rPr lang="de-DE" baseline="0" dirty="0" err="1"/>
              <a:t>are</a:t>
            </a:r>
            <a:r>
              <a:rPr lang="de-DE" baseline="0" dirty="0"/>
              <a:t> </a:t>
            </a:r>
            <a:r>
              <a:rPr lang="de-DE" baseline="0" dirty="0" err="1"/>
              <a:t>presented</a:t>
            </a:r>
            <a:r>
              <a:rPr lang="de-DE" baseline="0" dirty="0"/>
              <a:t> in </a:t>
            </a:r>
            <a:r>
              <a:rPr lang="de-DE" baseline="0" dirty="0" err="1"/>
              <a:t>more</a:t>
            </a:r>
            <a:r>
              <a:rPr lang="de-DE" baseline="0" dirty="0"/>
              <a:t> </a:t>
            </a:r>
            <a:r>
              <a:rPr lang="de-DE" baseline="0" dirty="0" err="1"/>
              <a:t>detail</a:t>
            </a:r>
            <a:r>
              <a:rPr lang="de-DE" baseline="0" dirty="0"/>
              <a:t> on </a:t>
            </a:r>
            <a:r>
              <a:rPr lang="de-DE" baseline="0" dirty="0" err="1"/>
              <a:t>the</a:t>
            </a:r>
            <a:r>
              <a:rPr lang="de-DE" baseline="0" dirty="0"/>
              <a:t> </a:t>
            </a:r>
            <a:r>
              <a:rPr lang="de-DE" baseline="0" dirty="0" err="1"/>
              <a:t>next</a:t>
            </a:r>
            <a:r>
              <a:rPr lang="de-DE" baseline="0" dirty="0"/>
              <a:t> </a:t>
            </a:r>
            <a:r>
              <a:rPr lang="de-DE" baseline="0" dirty="0" err="1"/>
              <a:t>slide</a:t>
            </a:r>
            <a:r>
              <a:rPr lang="de-DE" baseline="0" dirty="0"/>
              <a:t>. I </a:t>
            </a:r>
            <a:r>
              <a:rPr lang="de-DE" baseline="0" dirty="0" err="1"/>
              <a:t>chose</a:t>
            </a:r>
            <a:r>
              <a:rPr lang="de-DE" baseline="0" dirty="0"/>
              <a:t> FOOT, </a:t>
            </a:r>
            <a:r>
              <a:rPr lang="de-DE" baseline="0" dirty="0" err="1"/>
              <a:t>because</a:t>
            </a:r>
            <a:r>
              <a:rPr lang="de-DE" baseline="0" dirty="0"/>
              <a:t> </a:t>
            </a:r>
            <a:r>
              <a:rPr lang="de-DE" baseline="0" dirty="0" err="1"/>
              <a:t>it</a:t>
            </a:r>
            <a:r>
              <a:rPr lang="de-DE" baseline="0" dirty="0"/>
              <a:t> </a:t>
            </a:r>
            <a:r>
              <a:rPr lang="de-DE" baseline="0" dirty="0" err="1"/>
              <a:t>is</a:t>
            </a:r>
            <a:r>
              <a:rPr lang="de-DE" baseline="0" dirty="0"/>
              <a:t> </a:t>
            </a:r>
            <a:r>
              <a:rPr lang="de-DE" baseline="0" dirty="0" err="1"/>
              <a:t>your</a:t>
            </a:r>
            <a:r>
              <a:rPr lang="de-DE" baseline="0" dirty="0"/>
              <a:t> </a:t>
            </a:r>
            <a:r>
              <a:rPr lang="de-DE" baseline="0" dirty="0" err="1"/>
              <a:t>project</a:t>
            </a:r>
            <a:r>
              <a:rPr lang="de-DE" baseline="0" dirty="0"/>
              <a:t>, </a:t>
            </a:r>
            <a:r>
              <a:rPr lang="de-DE" baseline="0" dirty="0" err="1"/>
              <a:t>and</a:t>
            </a:r>
            <a:r>
              <a:rPr lang="de-DE" baseline="0" dirty="0"/>
              <a:t> </a:t>
            </a:r>
            <a:r>
              <a:rPr lang="de-DE" baseline="0" dirty="0" err="1"/>
              <a:t>Prezado</a:t>
            </a:r>
            <a:r>
              <a:rPr lang="de-DE" baseline="0" dirty="0"/>
              <a:t>, </a:t>
            </a:r>
            <a:r>
              <a:rPr lang="de-DE" baseline="0" dirty="0" err="1"/>
              <a:t>because</a:t>
            </a:r>
            <a:r>
              <a:rPr lang="de-DE" baseline="0" dirty="0"/>
              <a:t> </a:t>
            </a:r>
            <a:r>
              <a:rPr lang="de-DE" baseline="0" dirty="0" err="1"/>
              <a:t>she</a:t>
            </a:r>
            <a:r>
              <a:rPr lang="de-DE" baseline="0" dirty="0"/>
              <a:t> </a:t>
            </a:r>
            <a:r>
              <a:rPr lang="de-DE" baseline="0" dirty="0" err="1"/>
              <a:t>came</a:t>
            </a:r>
            <a:r>
              <a:rPr lang="de-DE" baseline="0" dirty="0"/>
              <a:t> </a:t>
            </a:r>
            <a:r>
              <a:rPr lang="de-DE" baseline="0" dirty="0" err="1"/>
              <a:t>to</a:t>
            </a:r>
            <a:r>
              <a:rPr lang="de-DE" baseline="0" dirty="0"/>
              <a:t> GSI.</a:t>
            </a:r>
            <a:endParaRPr lang="de-DE" dirty="0"/>
          </a:p>
        </p:txBody>
      </p:sp>
      <p:sp>
        <p:nvSpPr>
          <p:cNvPr id="4" name="Foliennummernplatzhalter 3"/>
          <p:cNvSpPr>
            <a:spLocks noGrp="1"/>
          </p:cNvSpPr>
          <p:nvPr>
            <p:ph type="sldNum" sz="quarter" idx="10"/>
          </p:nvPr>
        </p:nvSpPr>
        <p:spPr/>
        <p:txBody>
          <a:bodyPr/>
          <a:lstStyle/>
          <a:p>
            <a:fld id="{DA6C33B3-4D68-4CFA-BDC2-5B2466B90D1E}" type="slidenum">
              <a:rPr lang="it-IT" smtClean="0"/>
              <a:t>12</a:t>
            </a:fld>
            <a:endParaRPr lang="it-IT"/>
          </a:p>
        </p:txBody>
      </p:sp>
    </p:spTree>
    <p:extLst>
      <p:ext uri="{BB962C8B-B14F-4D97-AF65-F5344CB8AC3E}">
        <p14:creationId xmlns:p14="http://schemas.microsoft.com/office/powerpoint/2010/main" val="1766526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This </a:t>
            </a:r>
            <a:r>
              <a:rPr lang="de-DE" dirty="0" err="1"/>
              <a:t>can</a:t>
            </a:r>
            <a:r>
              <a:rPr lang="de-DE" dirty="0"/>
              <a:t> </a:t>
            </a:r>
            <a:r>
              <a:rPr lang="de-DE" dirty="0" err="1"/>
              <a:t>lead</a:t>
            </a:r>
            <a:r>
              <a:rPr lang="de-DE" dirty="0"/>
              <a:t> </a:t>
            </a:r>
            <a:r>
              <a:rPr lang="de-DE" dirty="0" err="1"/>
              <a:t>over</a:t>
            </a:r>
            <a:r>
              <a:rPr lang="de-DE" baseline="0" dirty="0"/>
              <a:t> </a:t>
            </a:r>
            <a:r>
              <a:rPr lang="de-DE" baseline="0" dirty="0" err="1"/>
              <a:t>to</a:t>
            </a:r>
            <a:r>
              <a:rPr lang="de-DE" baseline="0" dirty="0"/>
              <a:t> </a:t>
            </a:r>
            <a:r>
              <a:rPr lang="de-DE" baseline="0" dirty="0" err="1"/>
              <a:t>the</a:t>
            </a:r>
            <a:r>
              <a:rPr lang="de-DE" baseline="0" dirty="0"/>
              <a:t> </a:t>
            </a:r>
            <a:r>
              <a:rPr lang="de-DE" baseline="0" dirty="0" err="1"/>
              <a:t>next</a:t>
            </a:r>
            <a:r>
              <a:rPr lang="de-DE" baseline="0" dirty="0"/>
              <a:t> </a:t>
            </a:r>
            <a:r>
              <a:rPr lang="de-DE" baseline="0" dirty="0" err="1"/>
              <a:t>slide</a:t>
            </a:r>
            <a:r>
              <a:rPr lang="de-DE" baseline="0" dirty="0"/>
              <a:t>.</a:t>
            </a:r>
            <a:endParaRPr lang="de-DE" dirty="0"/>
          </a:p>
        </p:txBody>
      </p:sp>
      <p:sp>
        <p:nvSpPr>
          <p:cNvPr id="4" name="Foliennummernplatzhalter 3"/>
          <p:cNvSpPr>
            <a:spLocks noGrp="1"/>
          </p:cNvSpPr>
          <p:nvPr>
            <p:ph type="sldNum" sz="quarter" idx="10"/>
          </p:nvPr>
        </p:nvSpPr>
        <p:spPr/>
        <p:txBody>
          <a:bodyPr/>
          <a:lstStyle/>
          <a:p>
            <a:fld id="{DA6C33B3-4D68-4CFA-BDC2-5B2466B90D1E}" type="slidenum">
              <a:rPr lang="it-IT" smtClean="0"/>
              <a:t>17</a:t>
            </a:fld>
            <a:endParaRPr lang="it-IT"/>
          </a:p>
        </p:txBody>
      </p:sp>
    </p:spTree>
    <p:extLst>
      <p:ext uri="{BB962C8B-B14F-4D97-AF65-F5344CB8AC3E}">
        <p14:creationId xmlns:p14="http://schemas.microsoft.com/office/powerpoint/2010/main" val="16578160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 </a:t>
            </a:r>
            <a:endParaRPr lang="en-US" dirty="0"/>
          </a:p>
        </p:txBody>
      </p:sp>
      <p:sp>
        <p:nvSpPr>
          <p:cNvPr id="3" name="Subtitle 2"/>
          <p:cNvSpPr>
            <a:spLocks noGrp="1"/>
          </p:cNvSpPr>
          <p:nvPr>
            <p:ph type="subTitle" idx="1" hasCustomPrompt="1"/>
          </p:nvPr>
        </p:nvSpPr>
        <p:spPr>
          <a:xfrm>
            <a:off x="541538" y="4455620"/>
            <a:ext cx="11073408"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dirty="0"/>
              <a:t>AUTHOR NAME</a:t>
            </a:r>
            <a:endParaRPr lang="en-US" dirty="0"/>
          </a:p>
        </p:txBody>
      </p: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lang="de-DE"/>
              <a:t>13/4/21</a:t>
            </a:r>
            <a:endParaRPr lang="it-IT" dirty="0"/>
          </a:p>
        </p:txBody>
      </p:sp>
      <p:sp>
        <p:nvSpPr>
          <p:cNvPr id="21"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it-IT" dirty="0"/>
              <a:t>TNA</a:t>
            </a:r>
          </a:p>
        </p:txBody>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3" name="Immagin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81022" y="-51247"/>
            <a:ext cx="2229954" cy="1115334"/>
          </a:xfrm>
          <a:prstGeom prst="rect">
            <a:avLst/>
          </a:prstGeom>
        </p:spPr>
      </p:pic>
      <p:cxnSp>
        <p:nvCxnSpPr>
          <p:cNvPr id="30" name="Straight Connector 9"/>
          <p:cNvCxnSpPr/>
          <p:nvPr userDrawn="1"/>
        </p:nvCxnSpPr>
        <p:spPr>
          <a:xfrm>
            <a:off x="1193532" y="4392271"/>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1"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6" name="Immagin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5803" y="5650938"/>
            <a:ext cx="5042417" cy="586217"/>
          </a:xfrm>
          <a:prstGeom prst="rect">
            <a:avLst/>
          </a:prstGeom>
        </p:spPr>
      </p:pic>
    </p:spTree>
    <p:extLst>
      <p:ext uri="{BB962C8B-B14F-4D97-AF65-F5344CB8AC3E}">
        <p14:creationId xmlns:p14="http://schemas.microsoft.com/office/powerpoint/2010/main" val="1548830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539" y="286603"/>
            <a:ext cx="11073408" cy="1450757"/>
          </a:xfrm>
        </p:spPr>
        <p:txBody>
          <a:bodyPr anchor="ctr">
            <a:norm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endParaRPr lang="en-US" dirty="0"/>
          </a:p>
        </p:txBody>
      </p:sp>
      <p:sp>
        <p:nvSpPr>
          <p:cNvPr id="3" name="Date Placeholder 2"/>
          <p:cNvSpPr>
            <a:spLocks noGrp="1"/>
          </p:cNvSpPr>
          <p:nvPr>
            <p:ph type="dt" sz="half" idx="10"/>
          </p:nvPr>
        </p:nvSpPr>
        <p:spPr/>
        <p:txBody>
          <a:bodyPr/>
          <a:lstStyle/>
          <a:p>
            <a:r>
              <a:rPr lang="de-DE"/>
              <a:t>13/4/21</a:t>
            </a:r>
            <a:endParaRPr lang="it-IT" dirty="0"/>
          </a:p>
        </p:txBody>
      </p:sp>
      <p:sp>
        <p:nvSpPr>
          <p:cNvPr id="4" name="Footer Placeholder 3"/>
          <p:cNvSpPr>
            <a:spLocks noGrp="1"/>
          </p:cNvSpPr>
          <p:nvPr>
            <p:ph type="ftr" sz="quarter" idx="11"/>
          </p:nvPr>
        </p:nvSpPr>
        <p:spPr/>
        <p:txBody>
          <a:bodyPr/>
          <a:lstStyle/>
          <a:p>
            <a:r>
              <a:rPr lang="it-IT" dirty="0"/>
              <a:t>TNA</a:t>
            </a:r>
          </a:p>
        </p:txBody>
      </p:sp>
      <p:sp>
        <p:nvSpPr>
          <p:cNvPr id="5"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8" name="Immagin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293376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7" y="286603"/>
            <a:ext cx="11073409" cy="1450757"/>
          </a:xfrm>
        </p:spPr>
        <p:txBody>
          <a:bodyPr anchor="ctr">
            <a:normAutofit/>
          </a:bodyPr>
          <a:lstStyle>
            <a:lvl1pPr algn="l" defTabSz="914400" rtl="0" eaLnBrk="1" latinLnBrk="0" hangingPunct="1">
              <a:lnSpc>
                <a:spcPct val="85000"/>
              </a:lnSpc>
              <a:spcBef>
                <a:spcPct val="0"/>
              </a:spcBef>
              <a:buNone/>
              <a:defRPr lang="it-IT" sz="3000" kern="1200" spc="-50"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p>
        </p:txBody>
      </p:sp>
      <p:sp>
        <p:nvSpPr>
          <p:cNvPr id="3" name="Segnaposto contenuto 2"/>
          <p:cNvSpPr>
            <a:spLocks noGrp="1"/>
          </p:cNvSpPr>
          <p:nvPr>
            <p:ph idx="1"/>
          </p:nvPr>
        </p:nvSpPr>
        <p:spPr>
          <a:xfrm>
            <a:off x="541537" y="1845734"/>
            <a:ext cx="11073409" cy="3641809"/>
          </a:xfrm>
        </p:spPr>
        <p:txBody>
          <a:bodyPr/>
          <a:lstStyle>
            <a:lvl1pPr>
              <a:defRPr sz="18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p:txBody>
      </p:sp>
      <p:sp>
        <p:nvSpPr>
          <p:cNvPr id="4" name="Segnaposto data 3"/>
          <p:cNvSpPr>
            <a:spLocks noGrp="1"/>
          </p:cNvSpPr>
          <p:nvPr>
            <p:ph type="dt" sz="half" idx="10"/>
          </p:nvPr>
        </p:nvSpPr>
        <p:spPr/>
        <p:txBody>
          <a:bodyPr/>
          <a:lstStyle>
            <a:lvl1pPr>
              <a:defRPr/>
            </a:lvl1pPr>
          </a:lstStyle>
          <a:p>
            <a:r>
              <a:rPr lang="de-DE" dirty="0"/>
              <a:t>12/12/2022</a:t>
            </a:r>
            <a:endParaRPr lang="it-IT" dirty="0"/>
          </a:p>
        </p:txBody>
      </p:sp>
      <p:sp>
        <p:nvSpPr>
          <p:cNvPr id="5" name="Segnaposto piè di pagina 4"/>
          <p:cNvSpPr>
            <a:spLocks noGrp="1"/>
          </p:cNvSpPr>
          <p:nvPr>
            <p:ph type="ftr" sz="quarter" idx="11"/>
          </p:nvPr>
        </p:nvSpPr>
        <p:spPr/>
        <p:txBody>
          <a:bodyPr/>
          <a:lstStyle/>
          <a:p>
            <a:r>
              <a:rPr lang="it-IT" dirty="0"/>
              <a:t>TNA</a:t>
            </a:r>
          </a:p>
        </p:txBody>
      </p:sp>
      <p:sp>
        <p:nvSpPr>
          <p:cNvPr id="7"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8" name="Immagin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181122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073408" cy="1229557"/>
          </a:xfrm>
        </p:spPr>
        <p:txBody>
          <a:bodyPr anchor="ctr">
            <a:no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p>
        </p:txBody>
      </p:sp>
      <p:sp>
        <p:nvSpPr>
          <p:cNvPr id="3" name="Segnaposto immagine 2"/>
          <p:cNvSpPr>
            <a:spLocks noGrp="1"/>
          </p:cNvSpPr>
          <p:nvPr>
            <p:ph type="pic" idx="1"/>
          </p:nvPr>
        </p:nvSpPr>
        <p:spPr>
          <a:xfrm>
            <a:off x="5183187" y="1819922"/>
            <a:ext cx="6431759" cy="3778803"/>
          </a:xfrm>
        </p:spPr>
        <p:txBody>
          <a:bodyPr>
            <a:normAutofit/>
          </a:bodyPr>
          <a:lstStyle>
            <a:lvl1pPr marL="0" indent="0">
              <a:buNone/>
              <a:defRPr sz="30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541538" y="1819922"/>
            <a:ext cx="4230487" cy="3778803"/>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a:t>Fare clic per modificare stili del testo dello schema</a:t>
            </a:r>
          </a:p>
        </p:txBody>
      </p:sp>
      <p:sp>
        <p:nvSpPr>
          <p:cNvPr id="5" name="Segnaposto data 4"/>
          <p:cNvSpPr>
            <a:spLocks noGrp="1"/>
          </p:cNvSpPr>
          <p:nvPr>
            <p:ph type="dt" sz="half" idx="10"/>
          </p:nvPr>
        </p:nvSpPr>
        <p:spPr/>
        <p:txBody>
          <a:bodyPr/>
          <a:lstStyle/>
          <a:p>
            <a:r>
              <a:rPr lang="de-DE"/>
              <a:t>13/4/21</a:t>
            </a:r>
            <a:endParaRPr lang="it-IT" dirty="0"/>
          </a:p>
        </p:txBody>
      </p:sp>
      <p:sp>
        <p:nvSpPr>
          <p:cNvPr id="6" name="Segnaposto piè di pagina 5"/>
          <p:cNvSpPr>
            <a:spLocks noGrp="1"/>
          </p:cNvSpPr>
          <p:nvPr>
            <p:ph type="ftr" sz="quarter" idx="11"/>
          </p:nvPr>
        </p:nvSpPr>
        <p:spPr/>
        <p:txBody>
          <a:bodyPr/>
          <a:lstStyle/>
          <a:p>
            <a:r>
              <a:rPr lang="it-IT" dirty="0"/>
              <a:t>TNA</a:t>
            </a:r>
          </a:p>
        </p:txBody>
      </p:sp>
      <p:sp>
        <p:nvSpPr>
          <p:cNvPr id="8"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9" name="Immagin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10" name="Immagin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596848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hank you p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2115171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latin typeface="Arial" panose="020B0604020202020204" pitchFamily="34" charset="0"/>
                <a:cs typeface="Arial" panose="020B0604020202020204" pitchFamily="34" charset="0"/>
              </a:defRPr>
            </a:lvl1pPr>
          </a:lstStyle>
          <a:p>
            <a:r>
              <a:rPr lang="de-DE"/>
              <a:t>13/4/21</a:t>
            </a:r>
            <a:endParaRPr lang="it-IT"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latin typeface="Arial" panose="020B0604020202020204" pitchFamily="34" charset="0"/>
                <a:cs typeface="Arial" panose="020B0604020202020204" pitchFamily="34" charset="0"/>
              </a:defRPr>
            </a:lvl1pPr>
          </a:lstStyle>
          <a:p>
            <a:r>
              <a:rPr lang="it-IT" dirty="0"/>
              <a:t>TNA</a:t>
            </a: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4"/>
          <p:cNvSpPr>
            <a:spLocks noGrp="1"/>
          </p:cNvSpPr>
          <p:nvPr>
            <p:ph type="sldNum" sz="quarter" idx="4"/>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spTree>
    <p:extLst>
      <p:ext uri="{BB962C8B-B14F-4D97-AF65-F5344CB8AC3E}">
        <p14:creationId xmlns:p14="http://schemas.microsoft.com/office/powerpoint/2010/main" val="2863844392"/>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70" r:id="rId3"/>
    <p:sldLayoutId id="2147483680" r:id="rId4"/>
    <p:sldLayoutId id="2147483667" r:id="rId5"/>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10.pn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2.jpg"/><Relationship Id="rId5" Type="http://schemas.openxmlformats.org/officeDocument/2006/relationships/image" Target="../media/image8.pn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4.jpeg"/><Relationship Id="rId7" Type="http://schemas.openxmlformats.org/officeDocument/2006/relationships/image" Target="../media/image10.png"/><Relationship Id="rId2" Type="http://schemas.openxmlformats.org/officeDocument/2006/relationships/image" Target="../media/image23.jpe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26.jpeg"/><Relationship Id="rId4" Type="http://schemas.openxmlformats.org/officeDocument/2006/relationships/image" Target="../media/image25.jpeg"/><Relationship Id="rId9"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4.xml"/><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hyperlink" Target="https://doi.org/10.1016/j.ejca.2021.07.039"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5.jpeg"/><Relationship Id="rId4" Type="http://schemas.openxmlformats.org/officeDocument/2006/relationships/hyperlink" Target="https://doi.org/10.1016/j.jcpo.2022.100366"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7.tiff"/></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https://www.hitriplus.eu/transnational-access-ca/" TargetMode="External"/><Relationship Id="rId7" Type="http://schemas.openxmlformats.org/officeDocument/2006/relationships/image" Target="../media/image17.png"/><Relationship Id="rId2" Type="http://schemas.openxmlformats.org/officeDocument/2006/relationships/hyperlink" Target="https://www.hitriplus.eu/transnational-access-what-is-ta/" TargetMode="Externa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https://www.hitriplus.eu/transnational-access-ra/"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a:t>WP6: </a:t>
            </a:r>
            <a:r>
              <a:rPr lang="it-IT" dirty="0" err="1"/>
              <a:t>Transnational</a:t>
            </a:r>
            <a:r>
              <a:rPr lang="it-IT" dirty="0"/>
              <a:t> Access</a:t>
            </a:r>
          </a:p>
        </p:txBody>
      </p:sp>
      <p:sp>
        <p:nvSpPr>
          <p:cNvPr id="3" name="Sottotitolo 2"/>
          <p:cNvSpPr>
            <a:spLocks noGrp="1"/>
          </p:cNvSpPr>
          <p:nvPr>
            <p:ph type="subTitle" idx="1"/>
          </p:nvPr>
        </p:nvSpPr>
        <p:spPr/>
        <p:txBody>
          <a:bodyPr>
            <a:normAutofit fontScale="85000" lnSpcReduction="20000"/>
          </a:bodyPr>
          <a:lstStyle/>
          <a:p>
            <a:r>
              <a:rPr lang="it-IT" dirty="0"/>
              <a:t>Prof. Marco durante, </a:t>
            </a:r>
            <a:r>
              <a:rPr lang="it-IT" dirty="0" err="1"/>
              <a:t>Ph.d</a:t>
            </a:r>
            <a:r>
              <a:rPr lang="it-IT" dirty="0"/>
              <a:t>.</a:t>
            </a:r>
          </a:p>
          <a:p>
            <a:r>
              <a:rPr lang="it-IT" dirty="0"/>
              <a:t>Dr. </a:t>
            </a:r>
            <a:r>
              <a:rPr lang="it-IT" dirty="0" err="1"/>
              <a:t>konrad</a:t>
            </a:r>
            <a:r>
              <a:rPr lang="it-IT" dirty="0"/>
              <a:t> </a:t>
            </a:r>
            <a:r>
              <a:rPr lang="it-IT" dirty="0" err="1"/>
              <a:t>lehmann</a:t>
            </a:r>
            <a:r>
              <a:rPr lang="it-IT" dirty="0"/>
              <a:t>, </a:t>
            </a:r>
            <a:r>
              <a:rPr lang="it-IT" dirty="0" err="1"/>
              <a:t>ph.d</a:t>
            </a:r>
            <a:r>
              <a:rPr lang="it-IT" dirty="0"/>
              <a:t>.</a:t>
            </a:r>
          </a:p>
          <a:p>
            <a:r>
              <a:rPr lang="it-IT" dirty="0"/>
              <a:t>GSI </a:t>
            </a:r>
            <a:r>
              <a:rPr lang="it-IT" dirty="0" err="1"/>
              <a:t>helmholtzzentrum</a:t>
            </a:r>
            <a:r>
              <a:rPr lang="it-IT" dirty="0"/>
              <a:t> </a:t>
            </a:r>
            <a:r>
              <a:rPr lang="it-IT" dirty="0" err="1"/>
              <a:t>für</a:t>
            </a:r>
            <a:r>
              <a:rPr lang="it-IT" dirty="0"/>
              <a:t> </a:t>
            </a:r>
            <a:r>
              <a:rPr lang="it-IT" dirty="0" err="1"/>
              <a:t>schwerionenforschung</a:t>
            </a:r>
            <a:endParaRPr lang="it-IT" dirty="0"/>
          </a:p>
        </p:txBody>
      </p:sp>
      <p:sp>
        <p:nvSpPr>
          <p:cNvPr id="4" name="Date Placeholder 3">
            <a:extLst>
              <a:ext uri="{FF2B5EF4-FFF2-40B4-BE49-F238E27FC236}">
                <a16:creationId xmlns:a16="http://schemas.microsoft.com/office/drawing/2014/main" id="{85C88658-E5F5-7F49-9CE9-505678305A8E}"/>
              </a:ext>
            </a:extLst>
          </p:cNvPr>
          <p:cNvSpPr>
            <a:spLocks noGrp="1"/>
          </p:cNvSpPr>
          <p:nvPr>
            <p:ph type="dt" sz="half" idx="2"/>
          </p:nvPr>
        </p:nvSpPr>
        <p:spPr/>
        <p:txBody>
          <a:bodyPr/>
          <a:lstStyle/>
          <a:p>
            <a:r>
              <a:rPr lang="de-DE" dirty="0"/>
              <a:t>12/12/2022</a:t>
            </a:r>
            <a:endParaRPr lang="it-IT" dirty="0"/>
          </a:p>
        </p:txBody>
      </p:sp>
      <p:sp>
        <p:nvSpPr>
          <p:cNvPr id="5" name="Footer Placeholder 4">
            <a:extLst>
              <a:ext uri="{FF2B5EF4-FFF2-40B4-BE49-F238E27FC236}">
                <a16:creationId xmlns:a16="http://schemas.microsoft.com/office/drawing/2014/main" id="{E22A788D-FDE0-3041-BECD-12CA3EDAD268}"/>
              </a:ext>
            </a:extLst>
          </p:cNvPr>
          <p:cNvSpPr>
            <a:spLocks noGrp="1"/>
          </p:cNvSpPr>
          <p:nvPr>
            <p:ph type="ftr" sz="quarter" idx="3"/>
          </p:nvPr>
        </p:nvSpPr>
        <p:spPr/>
        <p:txBody>
          <a:bodyPr/>
          <a:lstStyle/>
          <a:p>
            <a:r>
              <a:rPr lang="it-IT"/>
              <a:t>TNA</a:t>
            </a:r>
            <a:endParaRPr lang="it-IT" dirty="0"/>
          </a:p>
        </p:txBody>
      </p:sp>
      <p:sp>
        <p:nvSpPr>
          <p:cNvPr id="6" name="Slide Number Placeholder 5">
            <a:extLst>
              <a:ext uri="{FF2B5EF4-FFF2-40B4-BE49-F238E27FC236}">
                <a16:creationId xmlns:a16="http://schemas.microsoft.com/office/drawing/2014/main" id="{5E64B74F-9204-F042-8AF8-75DABF26B9B4}"/>
              </a:ext>
            </a:extLst>
          </p:cNvPr>
          <p:cNvSpPr>
            <a:spLocks noGrp="1"/>
          </p:cNvSpPr>
          <p:nvPr>
            <p:ph type="sldNum" sz="quarter" idx="12"/>
          </p:nvPr>
        </p:nvSpPr>
        <p:spPr/>
        <p:txBody>
          <a:bodyPr/>
          <a:lstStyle/>
          <a:p>
            <a:fld id="{57A0FA2E-2223-4FE8-9E15-7906F6757A08}" type="slidenum">
              <a:rPr lang="it-IT" smtClean="0"/>
              <a:pPr/>
              <a:t>1</a:t>
            </a:fld>
            <a:endParaRPr lang="it-IT" dirty="0"/>
          </a:p>
        </p:txBody>
      </p:sp>
    </p:spTree>
    <p:extLst>
      <p:ext uri="{BB962C8B-B14F-4D97-AF65-F5344CB8AC3E}">
        <p14:creationId xmlns:p14="http://schemas.microsoft.com/office/powerpoint/2010/main" val="953542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Deliverable</a:t>
            </a:r>
            <a:r>
              <a:rPr lang="de-DE" dirty="0"/>
              <a:t> 6.1: </a:t>
            </a:r>
            <a:r>
              <a:rPr lang="en-US" dirty="0" err="1"/>
              <a:t>HITRIplus</a:t>
            </a:r>
            <a:r>
              <a:rPr lang="en-US" dirty="0"/>
              <a:t> delivers 100 </a:t>
            </a:r>
            <a:r>
              <a:rPr lang="en-US" dirty="0" err="1"/>
              <a:t>hrs</a:t>
            </a:r>
            <a:r>
              <a:rPr lang="en-US" dirty="0"/>
              <a:t> of research TNA by month 18</a:t>
            </a:r>
            <a:endParaRPr lang="de-DE" dirty="0"/>
          </a:p>
        </p:txBody>
      </p:sp>
      <p:sp>
        <p:nvSpPr>
          <p:cNvPr id="4" name="Datumsplatzhalter 3"/>
          <p:cNvSpPr>
            <a:spLocks noGrp="1"/>
          </p:cNvSpPr>
          <p:nvPr>
            <p:ph type="dt" sz="half" idx="10"/>
          </p:nvPr>
        </p:nvSpPr>
        <p:spPr/>
        <p:txBody>
          <a:bodyPr/>
          <a:lstStyle/>
          <a:p>
            <a:r>
              <a:rPr lang="de-DE" dirty="0"/>
              <a:t>12/12/2022</a:t>
            </a:r>
            <a:endParaRPr lang="it-IT" dirty="0"/>
          </a:p>
        </p:txBody>
      </p:sp>
      <p:sp>
        <p:nvSpPr>
          <p:cNvPr id="5" name="Fußzeilenplatzhalter 4"/>
          <p:cNvSpPr>
            <a:spLocks noGrp="1"/>
          </p:cNvSpPr>
          <p:nvPr>
            <p:ph type="ftr" sz="quarter" idx="11"/>
          </p:nvPr>
        </p:nvSpPr>
        <p:spPr/>
        <p:txBody>
          <a:bodyPr/>
          <a:lstStyle/>
          <a:p>
            <a:r>
              <a:rPr lang="it-IT"/>
              <a:t>TNA</a:t>
            </a:r>
            <a:endParaRPr lang="it-IT" dirty="0"/>
          </a:p>
        </p:txBody>
      </p:sp>
      <p:sp>
        <p:nvSpPr>
          <p:cNvPr id="6" name="Foliennummernplatzhalter 5"/>
          <p:cNvSpPr>
            <a:spLocks noGrp="1"/>
          </p:cNvSpPr>
          <p:nvPr>
            <p:ph type="sldNum" sz="quarter" idx="12"/>
          </p:nvPr>
        </p:nvSpPr>
        <p:spPr/>
        <p:txBody>
          <a:bodyPr/>
          <a:lstStyle/>
          <a:p>
            <a:fld id="{57A0FA2E-2223-4FE8-9E15-7906F6757A08}" type="slidenum">
              <a:rPr lang="it-IT" smtClean="0"/>
              <a:pPr/>
              <a:t>10</a:t>
            </a:fld>
            <a:endParaRPr lang="it-IT"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7281" y="2022528"/>
            <a:ext cx="3253958" cy="2169305"/>
          </a:xfrm>
          <a:prstGeom prst="rect">
            <a:avLst/>
          </a:prstGeom>
        </p:spPr>
      </p:pic>
      <p:pic>
        <p:nvPicPr>
          <p:cNvPr id="8"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7872" y="2115948"/>
            <a:ext cx="1743559" cy="581186"/>
          </a:xfrm>
          <a:prstGeom prst="rect">
            <a:avLst/>
          </a:prstGeom>
        </p:spPr>
      </p:pic>
      <p:pic>
        <p:nvPicPr>
          <p:cNvPr id="9" name="Grafik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31830" y="2022527"/>
            <a:ext cx="3257831" cy="2169766"/>
          </a:xfrm>
          <a:prstGeom prst="rect">
            <a:avLst/>
          </a:prstGeom>
        </p:spPr>
      </p:pic>
      <p:pic>
        <p:nvPicPr>
          <p:cNvPr id="10" name="Picture 3" descr="ACC">
            <a:extLst>
              <a:ext uri="{FF2B5EF4-FFF2-40B4-BE49-F238E27FC236}">
                <a16:creationId xmlns:a16="http://schemas.microsoft.com/office/drawing/2014/main" id="{F08D7B01-951B-A44D-9610-016CA3827B2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71059" y="2115948"/>
            <a:ext cx="925008" cy="522831"/>
          </a:xfrm>
          <a:prstGeom prst="rect">
            <a:avLst/>
          </a:prstGeom>
          <a:noFill/>
          <a:extLst>
            <a:ext uri="{909E8E84-426E-40DD-AFC4-6F175D3DCCD1}">
              <a14:hiddenFill xmlns:a14="http://schemas.microsoft.com/office/drawing/2010/main">
                <a:solidFill>
                  <a:srgbClr val="FFFFFF"/>
                </a:solidFill>
              </a14:hiddenFill>
            </a:ext>
          </a:extLst>
        </p:spPr>
      </p:pic>
      <p:pic>
        <p:nvPicPr>
          <p:cNvPr id="11" name="Grafik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70252" y="2022527"/>
            <a:ext cx="3260868" cy="2169306"/>
          </a:xfrm>
          <a:prstGeom prst="rect">
            <a:avLst/>
          </a:prstGeom>
        </p:spPr>
      </p:pic>
      <p:pic>
        <p:nvPicPr>
          <p:cNvPr id="12" name="Picture 7" descr="Universitätsklinikum Heidelberg: Heidelberger Ionenstrahl-Therapiezentrum ( HIT)">
            <a:extLst>
              <a:ext uri="{FF2B5EF4-FFF2-40B4-BE49-F238E27FC236}">
                <a16:creationId xmlns:a16="http://schemas.microsoft.com/office/drawing/2014/main" id="{BDDB20C0-15A0-F345-8FC4-2EE2B3126737}"/>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502915" y="2115948"/>
            <a:ext cx="1439216" cy="558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58701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Deliverable</a:t>
            </a:r>
            <a:r>
              <a:rPr lang="de-DE" dirty="0"/>
              <a:t> 6.1: </a:t>
            </a:r>
            <a:r>
              <a:rPr lang="en-US" dirty="0" err="1"/>
              <a:t>HITRIplus</a:t>
            </a:r>
            <a:r>
              <a:rPr lang="en-US" dirty="0"/>
              <a:t> delivers 100 </a:t>
            </a:r>
            <a:r>
              <a:rPr lang="en-US" dirty="0" err="1"/>
              <a:t>hrs</a:t>
            </a:r>
            <a:r>
              <a:rPr lang="en-US" dirty="0"/>
              <a:t> of research TNA by month 18</a:t>
            </a:r>
            <a:endParaRPr lang="de-DE" dirty="0"/>
          </a:p>
        </p:txBody>
      </p:sp>
      <p:sp>
        <p:nvSpPr>
          <p:cNvPr id="6" name="Inhaltsplatzhalter 5"/>
          <p:cNvSpPr>
            <a:spLocks noGrp="1"/>
          </p:cNvSpPr>
          <p:nvPr>
            <p:ph idx="1"/>
          </p:nvPr>
        </p:nvSpPr>
        <p:spPr/>
        <p:txBody>
          <a:bodyPr>
            <a:normAutofit fontScale="92500" lnSpcReduction="20000"/>
          </a:bodyPr>
          <a:lstStyle/>
          <a:p>
            <a:pPr marL="360000" indent="-360000">
              <a:lnSpc>
                <a:spcPct val="100000"/>
              </a:lnSpc>
              <a:buFont typeface="Arial" panose="020B0604020202020204" pitchFamily="34" charset="0"/>
              <a:buChar char="•"/>
            </a:pPr>
            <a:r>
              <a:rPr lang="de-DE" sz="2400" dirty="0" err="1"/>
              <a:t>Applications</a:t>
            </a:r>
            <a:r>
              <a:rPr lang="de-DE" sz="2400" dirty="0"/>
              <a:t> </a:t>
            </a:r>
            <a:r>
              <a:rPr lang="de-DE" sz="2400" dirty="0" err="1"/>
              <a:t>to</a:t>
            </a:r>
            <a:r>
              <a:rPr lang="de-DE" sz="2400" dirty="0"/>
              <a:t> all </a:t>
            </a:r>
            <a:r>
              <a:rPr lang="de-DE" sz="2400" dirty="0" err="1"/>
              <a:t>three</a:t>
            </a:r>
            <a:r>
              <a:rPr lang="de-DE" sz="2400" dirty="0"/>
              <a:t> </a:t>
            </a:r>
            <a:r>
              <a:rPr lang="de-DE" sz="2400" dirty="0" err="1"/>
              <a:t>participating</a:t>
            </a:r>
            <a:r>
              <a:rPr lang="de-DE" sz="2400" dirty="0"/>
              <a:t> </a:t>
            </a:r>
            <a:r>
              <a:rPr lang="de-DE" sz="2400" dirty="0" err="1"/>
              <a:t>research</a:t>
            </a:r>
            <a:r>
              <a:rPr lang="de-DE" sz="2400" dirty="0"/>
              <a:t> </a:t>
            </a:r>
            <a:r>
              <a:rPr lang="de-DE" sz="2400" dirty="0" err="1"/>
              <a:t>centres</a:t>
            </a:r>
            <a:r>
              <a:rPr lang="de-DE" sz="2400" dirty="0"/>
              <a:t> </a:t>
            </a:r>
            <a:r>
              <a:rPr lang="de-DE" sz="2400" dirty="0" err="1"/>
              <a:t>have</a:t>
            </a:r>
            <a:r>
              <a:rPr lang="de-DE" sz="2400" dirty="0"/>
              <a:t> </a:t>
            </a:r>
            <a:r>
              <a:rPr lang="de-DE" sz="2400" dirty="0" err="1"/>
              <a:t>been</a:t>
            </a:r>
            <a:r>
              <a:rPr lang="de-DE" sz="2400" dirty="0"/>
              <a:t> </a:t>
            </a:r>
            <a:r>
              <a:rPr lang="de-DE" sz="2400" dirty="0" err="1"/>
              <a:t>received</a:t>
            </a:r>
            <a:r>
              <a:rPr lang="de-DE" sz="2400" dirty="0"/>
              <a:t>.</a:t>
            </a:r>
          </a:p>
          <a:p>
            <a:pPr marL="360000" indent="-360000">
              <a:lnSpc>
                <a:spcPct val="100000"/>
              </a:lnSpc>
              <a:buFont typeface="Arial" panose="020B0604020202020204" pitchFamily="34" charset="0"/>
              <a:buChar char="•"/>
            </a:pPr>
            <a:r>
              <a:rPr lang="de-DE" sz="2400" dirty="0" err="1"/>
              <a:t>Applicants</a:t>
            </a:r>
            <a:r>
              <a:rPr lang="de-DE" sz="2400" dirty="0"/>
              <a:t> </a:t>
            </a:r>
            <a:r>
              <a:rPr lang="de-DE" sz="2400" dirty="0" err="1"/>
              <a:t>came</a:t>
            </a:r>
            <a:r>
              <a:rPr lang="de-DE" sz="2400" dirty="0"/>
              <a:t> </a:t>
            </a:r>
            <a:r>
              <a:rPr lang="de-DE" sz="2400" dirty="0" err="1"/>
              <a:t>from</a:t>
            </a:r>
            <a:r>
              <a:rPr lang="de-DE" sz="2400" dirty="0"/>
              <a:t>:</a:t>
            </a:r>
          </a:p>
          <a:p>
            <a:pPr marL="652608" lvl="1" indent="-360000">
              <a:lnSpc>
                <a:spcPct val="100000"/>
              </a:lnSpc>
              <a:buFont typeface="Arial" panose="020B0604020202020204" pitchFamily="34" charset="0"/>
              <a:buChar char="•"/>
            </a:pPr>
            <a:r>
              <a:rPr lang="en-GB" sz="2200" dirty="0"/>
              <a:t>Spain</a:t>
            </a:r>
          </a:p>
          <a:p>
            <a:pPr marL="652608" lvl="1" indent="-360000">
              <a:lnSpc>
                <a:spcPct val="100000"/>
              </a:lnSpc>
              <a:buFont typeface="Arial" panose="020B0604020202020204" pitchFamily="34" charset="0"/>
              <a:buChar char="•"/>
            </a:pPr>
            <a:r>
              <a:rPr lang="en-GB" sz="2200" dirty="0"/>
              <a:t>Italy</a:t>
            </a:r>
          </a:p>
          <a:p>
            <a:pPr marL="652608" lvl="1" indent="-360000">
              <a:lnSpc>
                <a:spcPct val="100000"/>
              </a:lnSpc>
              <a:buFont typeface="Arial" panose="020B0604020202020204" pitchFamily="34" charset="0"/>
              <a:buChar char="•"/>
            </a:pPr>
            <a:r>
              <a:rPr lang="en-GB" sz="2200" dirty="0"/>
              <a:t>France</a:t>
            </a:r>
          </a:p>
          <a:p>
            <a:pPr marL="652608" lvl="1" indent="-360000">
              <a:lnSpc>
                <a:spcPct val="100000"/>
              </a:lnSpc>
              <a:buFont typeface="Arial" panose="020B0604020202020204" pitchFamily="34" charset="0"/>
              <a:buChar char="•"/>
            </a:pPr>
            <a:r>
              <a:rPr lang="en-GB" sz="2200" dirty="0"/>
              <a:t>Germany</a:t>
            </a:r>
          </a:p>
          <a:p>
            <a:pPr marL="652608" lvl="1" indent="-360000">
              <a:lnSpc>
                <a:spcPct val="100000"/>
              </a:lnSpc>
              <a:buFont typeface="Arial" panose="020B0604020202020204" pitchFamily="34" charset="0"/>
              <a:buChar char="•"/>
            </a:pPr>
            <a:r>
              <a:rPr lang="en-GB" sz="2200" dirty="0"/>
              <a:t>Netherlands </a:t>
            </a:r>
          </a:p>
          <a:p>
            <a:pPr marL="652608" lvl="1" indent="-360000">
              <a:lnSpc>
                <a:spcPct val="100000"/>
              </a:lnSpc>
              <a:buFont typeface="Arial" panose="020B0604020202020204" pitchFamily="34" charset="0"/>
              <a:buChar char="•"/>
            </a:pPr>
            <a:r>
              <a:rPr lang="en-GB" sz="2200" dirty="0"/>
              <a:t>UK</a:t>
            </a:r>
            <a:endParaRPr lang="de-DE" sz="2200" dirty="0"/>
          </a:p>
          <a:p>
            <a:pPr marL="360000" indent="-360000">
              <a:lnSpc>
                <a:spcPct val="100000"/>
              </a:lnSpc>
              <a:buFont typeface="Arial" panose="020B0604020202020204" pitchFamily="34" charset="0"/>
              <a:buChar char="•"/>
            </a:pPr>
            <a:r>
              <a:rPr lang="de-DE" sz="2400" dirty="0"/>
              <a:t>Access </a:t>
            </a:r>
            <a:r>
              <a:rPr lang="de-DE" sz="2400" dirty="0" err="1"/>
              <a:t>has</a:t>
            </a:r>
            <a:r>
              <a:rPr lang="de-DE" sz="2400" dirty="0"/>
              <a:t> </a:t>
            </a:r>
            <a:r>
              <a:rPr lang="de-DE" sz="2400" dirty="0" err="1"/>
              <a:t>been</a:t>
            </a:r>
            <a:r>
              <a:rPr lang="de-DE" sz="2400" dirty="0"/>
              <a:t> </a:t>
            </a:r>
            <a:r>
              <a:rPr lang="de-DE" sz="2400" dirty="0" err="1"/>
              <a:t>granted</a:t>
            </a:r>
            <a:r>
              <a:rPr lang="de-DE" sz="2400" dirty="0"/>
              <a:t> </a:t>
            </a:r>
            <a:r>
              <a:rPr lang="de-DE" sz="2400" dirty="0" err="1"/>
              <a:t>to</a:t>
            </a:r>
            <a:r>
              <a:rPr lang="de-DE" sz="2400" dirty="0"/>
              <a:t> </a:t>
            </a:r>
            <a:r>
              <a:rPr lang="de-DE" sz="2400" dirty="0" err="1"/>
              <a:t>five</a:t>
            </a:r>
            <a:r>
              <a:rPr lang="de-DE" sz="2400" dirty="0"/>
              <a:t> </a:t>
            </a:r>
            <a:r>
              <a:rPr lang="de-DE" sz="2400" dirty="0" err="1"/>
              <a:t>groups</a:t>
            </a:r>
            <a:r>
              <a:rPr lang="de-DE" sz="2400" dirty="0"/>
              <a:t> </a:t>
            </a:r>
            <a:r>
              <a:rPr lang="de-DE" sz="2400" dirty="0" err="1"/>
              <a:t>for</a:t>
            </a:r>
            <a:r>
              <a:rPr lang="de-DE" sz="2400" dirty="0"/>
              <a:t> </a:t>
            </a:r>
            <a:r>
              <a:rPr lang="de-DE" sz="2400" b="1" dirty="0"/>
              <a:t>107 </a:t>
            </a:r>
            <a:r>
              <a:rPr lang="de-DE" sz="2400" b="1" dirty="0" err="1"/>
              <a:t>hours</a:t>
            </a:r>
            <a:r>
              <a:rPr lang="de-DE" sz="2400" dirty="0"/>
              <a:t>.</a:t>
            </a:r>
          </a:p>
          <a:p>
            <a:pPr marL="360000" indent="-360000">
              <a:lnSpc>
                <a:spcPct val="100000"/>
              </a:lnSpc>
              <a:buFont typeface="Arial" panose="020B0604020202020204" pitchFamily="34" charset="0"/>
              <a:buChar char="•"/>
            </a:pPr>
            <a:r>
              <a:rPr lang="de-DE" sz="2400" dirty="0" err="1"/>
              <a:t>Several</a:t>
            </a:r>
            <a:r>
              <a:rPr lang="de-DE" sz="2400" dirty="0"/>
              <a:t> </a:t>
            </a:r>
            <a:r>
              <a:rPr lang="de-DE" sz="2400" dirty="0" err="1"/>
              <a:t>further</a:t>
            </a:r>
            <a:r>
              <a:rPr lang="de-DE" sz="2400" dirty="0"/>
              <a:t> </a:t>
            </a:r>
            <a:r>
              <a:rPr lang="de-DE" sz="2400" dirty="0" err="1"/>
              <a:t>applications</a:t>
            </a:r>
            <a:r>
              <a:rPr lang="de-DE" sz="2400" dirty="0"/>
              <a:t> </a:t>
            </a:r>
            <a:r>
              <a:rPr lang="de-DE" sz="2400" dirty="0" err="1"/>
              <a:t>have</a:t>
            </a:r>
            <a:r>
              <a:rPr lang="de-DE" sz="2400" dirty="0"/>
              <a:t> </a:t>
            </a:r>
            <a:r>
              <a:rPr lang="de-DE" sz="2400" dirty="0" err="1"/>
              <a:t>been</a:t>
            </a:r>
            <a:r>
              <a:rPr lang="de-DE" sz="2400" dirty="0"/>
              <a:t> </a:t>
            </a:r>
            <a:r>
              <a:rPr lang="de-DE" sz="2400" dirty="0" err="1"/>
              <a:t>granted</a:t>
            </a:r>
            <a:r>
              <a:rPr lang="de-DE" sz="2400" dirty="0"/>
              <a:t> but not </a:t>
            </a:r>
            <a:r>
              <a:rPr lang="de-DE" sz="2400" dirty="0" err="1"/>
              <a:t>yet</a:t>
            </a:r>
            <a:r>
              <a:rPr lang="de-DE" sz="2400" dirty="0"/>
              <a:t> </a:t>
            </a:r>
            <a:r>
              <a:rPr lang="de-DE" sz="2400" dirty="0" err="1"/>
              <a:t>implemented</a:t>
            </a:r>
            <a:r>
              <a:rPr lang="de-DE" sz="2400" dirty="0"/>
              <a:t>.</a:t>
            </a:r>
            <a:endParaRPr lang="en-GB" dirty="0"/>
          </a:p>
        </p:txBody>
      </p:sp>
      <p:sp>
        <p:nvSpPr>
          <p:cNvPr id="3" name="Datumsplatzhalter 2"/>
          <p:cNvSpPr>
            <a:spLocks noGrp="1"/>
          </p:cNvSpPr>
          <p:nvPr>
            <p:ph type="dt" sz="half" idx="10"/>
          </p:nvPr>
        </p:nvSpPr>
        <p:spPr/>
        <p:txBody>
          <a:bodyPr/>
          <a:lstStyle/>
          <a:p>
            <a:r>
              <a:rPr lang="de-DE" dirty="0"/>
              <a:t>12/12/2022</a:t>
            </a:r>
            <a:endParaRPr lang="it-IT" dirty="0"/>
          </a:p>
        </p:txBody>
      </p:sp>
      <p:sp>
        <p:nvSpPr>
          <p:cNvPr id="4" name="Fußzeilenplatzhalter 3"/>
          <p:cNvSpPr>
            <a:spLocks noGrp="1"/>
          </p:cNvSpPr>
          <p:nvPr>
            <p:ph type="ftr" sz="quarter" idx="11"/>
          </p:nvPr>
        </p:nvSpPr>
        <p:spPr/>
        <p:txBody>
          <a:bodyPr/>
          <a:lstStyle/>
          <a:p>
            <a:r>
              <a:rPr lang="it-IT"/>
              <a:t>TNA</a:t>
            </a:r>
            <a:endParaRPr lang="it-IT" dirty="0"/>
          </a:p>
        </p:txBody>
      </p:sp>
      <p:sp>
        <p:nvSpPr>
          <p:cNvPr id="5" name="Foliennummernplatzhalter 4"/>
          <p:cNvSpPr>
            <a:spLocks noGrp="1"/>
          </p:cNvSpPr>
          <p:nvPr>
            <p:ph type="sldNum" sz="quarter" idx="12"/>
          </p:nvPr>
        </p:nvSpPr>
        <p:spPr/>
        <p:txBody>
          <a:bodyPr/>
          <a:lstStyle/>
          <a:p>
            <a:fld id="{57A0FA2E-2223-4FE8-9E15-7906F6757A08}" type="slidenum">
              <a:rPr lang="it-IT" smtClean="0"/>
              <a:pPr/>
              <a:t>11</a:t>
            </a:fld>
            <a:endParaRPr lang="it-IT" dirty="0"/>
          </a:p>
        </p:txBody>
      </p:sp>
    </p:spTree>
    <p:extLst>
      <p:ext uri="{BB962C8B-B14F-4D97-AF65-F5344CB8AC3E}">
        <p14:creationId xmlns:p14="http://schemas.microsoft.com/office/powerpoint/2010/main" val="580179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Research TNA </a:t>
            </a:r>
            <a:r>
              <a:rPr lang="de-DE" dirty="0" err="1"/>
              <a:t>applications</a:t>
            </a:r>
            <a:endParaRPr lang="de-DE" dirty="0"/>
          </a:p>
        </p:txBody>
      </p:sp>
      <p:graphicFrame>
        <p:nvGraphicFramePr>
          <p:cNvPr id="7" name="Inhaltsplatzhalter 6"/>
          <p:cNvGraphicFramePr>
            <a:graphicFrameLocks noGrp="1"/>
          </p:cNvGraphicFramePr>
          <p:nvPr>
            <p:ph idx="1"/>
            <p:extLst>
              <p:ext uri="{D42A27DB-BD31-4B8C-83A1-F6EECF244321}">
                <p14:modId xmlns:p14="http://schemas.microsoft.com/office/powerpoint/2010/main" val="4158613826"/>
              </p:ext>
            </p:extLst>
          </p:nvPr>
        </p:nvGraphicFramePr>
        <p:xfrm>
          <a:off x="611081" y="1251837"/>
          <a:ext cx="10555445" cy="4441891"/>
        </p:xfrm>
        <a:graphic>
          <a:graphicData uri="http://schemas.openxmlformats.org/drawingml/2006/table">
            <a:tbl>
              <a:tblPr>
                <a:tableStyleId>{5C22544A-7EE6-4342-B048-85BDC9FD1C3A}</a:tableStyleId>
              </a:tblPr>
              <a:tblGrid>
                <a:gridCol w="1231759">
                  <a:extLst>
                    <a:ext uri="{9D8B030D-6E8A-4147-A177-3AD203B41FA5}">
                      <a16:colId xmlns:a16="http://schemas.microsoft.com/office/drawing/2014/main" val="2119617239"/>
                    </a:ext>
                  </a:extLst>
                </a:gridCol>
                <a:gridCol w="2197145">
                  <a:extLst>
                    <a:ext uri="{9D8B030D-6E8A-4147-A177-3AD203B41FA5}">
                      <a16:colId xmlns:a16="http://schemas.microsoft.com/office/drawing/2014/main" val="941191848"/>
                    </a:ext>
                  </a:extLst>
                </a:gridCol>
                <a:gridCol w="3823855">
                  <a:extLst>
                    <a:ext uri="{9D8B030D-6E8A-4147-A177-3AD203B41FA5}">
                      <a16:colId xmlns:a16="http://schemas.microsoft.com/office/drawing/2014/main" val="2996063728"/>
                    </a:ext>
                  </a:extLst>
                </a:gridCol>
                <a:gridCol w="773084">
                  <a:extLst>
                    <a:ext uri="{9D8B030D-6E8A-4147-A177-3AD203B41FA5}">
                      <a16:colId xmlns:a16="http://schemas.microsoft.com/office/drawing/2014/main" val="1931842551"/>
                    </a:ext>
                  </a:extLst>
                </a:gridCol>
                <a:gridCol w="490451">
                  <a:extLst>
                    <a:ext uri="{9D8B030D-6E8A-4147-A177-3AD203B41FA5}">
                      <a16:colId xmlns:a16="http://schemas.microsoft.com/office/drawing/2014/main" val="1268707930"/>
                    </a:ext>
                  </a:extLst>
                </a:gridCol>
                <a:gridCol w="756458">
                  <a:extLst>
                    <a:ext uri="{9D8B030D-6E8A-4147-A177-3AD203B41FA5}">
                      <a16:colId xmlns:a16="http://schemas.microsoft.com/office/drawing/2014/main" val="2740537906"/>
                    </a:ext>
                  </a:extLst>
                </a:gridCol>
                <a:gridCol w="1282693">
                  <a:extLst>
                    <a:ext uri="{9D8B030D-6E8A-4147-A177-3AD203B41FA5}">
                      <a16:colId xmlns:a16="http://schemas.microsoft.com/office/drawing/2014/main" val="512188089"/>
                    </a:ext>
                  </a:extLst>
                </a:gridCol>
              </a:tblGrid>
              <a:tr h="188340">
                <a:tc>
                  <a:txBody>
                    <a:bodyPr/>
                    <a:lstStyle/>
                    <a:p>
                      <a:pPr algn="l" fontAlgn="b"/>
                      <a:r>
                        <a:rPr lang="de-DE" sz="1100" b="1" u="none" strike="noStrike" dirty="0" err="1">
                          <a:effectLst/>
                        </a:rPr>
                        <a:t>Applicant</a:t>
                      </a:r>
                      <a:endParaRPr lang="de-DE" sz="1100" b="1" i="0" u="none" strike="noStrike" dirty="0">
                        <a:solidFill>
                          <a:srgbClr val="000000"/>
                        </a:solidFill>
                        <a:effectLst/>
                        <a:latin typeface="Calibri" panose="020F0502020204030204" pitchFamily="34" charset="0"/>
                      </a:endParaRPr>
                    </a:p>
                  </a:txBody>
                  <a:tcPr marL="9417" marR="9417" marT="9417" marB="0" anchor="b">
                    <a:solidFill>
                      <a:schemeClr val="accent2">
                        <a:lumMod val="60000"/>
                        <a:lumOff val="40000"/>
                      </a:schemeClr>
                    </a:solidFill>
                  </a:tcPr>
                </a:tc>
                <a:tc>
                  <a:txBody>
                    <a:bodyPr/>
                    <a:lstStyle/>
                    <a:p>
                      <a:pPr algn="l" fontAlgn="b"/>
                      <a:r>
                        <a:rPr lang="de-DE" sz="1100" b="1" u="none" strike="noStrike" dirty="0">
                          <a:effectLst/>
                        </a:rPr>
                        <a:t>Affiliation</a:t>
                      </a:r>
                      <a:endParaRPr lang="de-DE" sz="1100" b="1" i="0" u="none" strike="noStrike" dirty="0">
                        <a:solidFill>
                          <a:srgbClr val="000000"/>
                        </a:solidFill>
                        <a:effectLst/>
                        <a:latin typeface="Calibri" panose="020F0502020204030204" pitchFamily="34" charset="0"/>
                      </a:endParaRPr>
                    </a:p>
                  </a:txBody>
                  <a:tcPr marL="9417" marR="9417" marT="9417" marB="0" anchor="b">
                    <a:solidFill>
                      <a:schemeClr val="accent2">
                        <a:lumMod val="60000"/>
                        <a:lumOff val="40000"/>
                      </a:schemeClr>
                    </a:solidFill>
                  </a:tcPr>
                </a:tc>
                <a:tc>
                  <a:txBody>
                    <a:bodyPr/>
                    <a:lstStyle/>
                    <a:p>
                      <a:pPr algn="l" fontAlgn="b"/>
                      <a:r>
                        <a:rPr lang="de-DE" sz="1100" b="1" u="none" strike="noStrike" dirty="0" err="1">
                          <a:effectLst/>
                        </a:rPr>
                        <a:t>Proposal</a:t>
                      </a:r>
                      <a:r>
                        <a:rPr lang="de-DE" sz="1100" b="1" u="none" strike="noStrike" dirty="0">
                          <a:effectLst/>
                        </a:rPr>
                        <a:t> title</a:t>
                      </a:r>
                      <a:endParaRPr lang="de-DE" sz="1100" b="1" i="0" u="none" strike="noStrike" dirty="0">
                        <a:solidFill>
                          <a:srgbClr val="000000"/>
                        </a:solidFill>
                        <a:effectLst/>
                        <a:latin typeface="Calibri" panose="020F0502020204030204" pitchFamily="34" charset="0"/>
                      </a:endParaRPr>
                    </a:p>
                  </a:txBody>
                  <a:tcPr marL="9417" marR="9417" marT="9417" marB="0" anchor="b">
                    <a:solidFill>
                      <a:schemeClr val="accent2">
                        <a:lumMod val="60000"/>
                        <a:lumOff val="40000"/>
                      </a:schemeClr>
                    </a:solidFill>
                  </a:tcPr>
                </a:tc>
                <a:tc>
                  <a:txBody>
                    <a:bodyPr/>
                    <a:lstStyle/>
                    <a:p>
                      <a:pPr algn="l" fontAlgn="b"/>
                      <a:r>
                        <a:rPr lang="de-DE" sz="1100" b="1" u="none" strike="noStrike" dirty="0">
                          <a:effectLst/>
                        </a:rPr>
                        <a:t>h </a:t>
                      </a:r>
                      <a:r>
                        <a:rPr lang="de-DE" sz="1100" b="1" u="none" strike="noStrike" dirty="0" err="1">
                          <a:effectLst/>
                        </a:rPr>
                        <a:t>requested</a:t>
                      </a:r>
                      <a:endParaRPr lang="de-DE" sz="1100" b="1" i="0" u="none" strike="noStrike" dirty="0">
                        <a:solidFill>
                          <a:srgbClr val="000000"/>
                        </a:solidFill>
                        <a:effectLst/>
                        <a:latin typeface="Calibri" panose="020F0502020204030204" pitchFamily="34" charset="0"/>
                      </a:endParaRPr>
                    </a:p>
                  </a:txBody>
                  <a:tcPr marL="9417" marR="9417" marT="9417" marB="0" anchor="b">
                    <a:solidFill>
                      <a:schemeClr val="accent2">
                        <a:lumMod val="60000"/>
                        <a:lumOff val="40000"/>
                      </a:schemeClr>
                    </a:solidFill>
                  </a:tcPr>
                </a:tc>
                <a:tc>
                  <a:txBody>
                    <a:bodyPr/>
                    <a:lstStyle/>
                    <a:p>
                      <a:pPr algn="l" fontAlgn="b"/>
                      <a:r>
                        <a:rPr lang="de-DE" sz="1100" b="1" i="0" u="none" strike="noStrike" dirty="0">
                          <a:solidFill>
                            <a:srgbClr val="000000"/>
                          </a:solidFill>
                          <a:effectLst/>
                          <a:latin typeface="Calibri" panose="020F0502020204030204" pitchFamily="34" charset="0"/>
                        </a:rPr>
                        <a:t>h </a:t>
                      </a:r>
                      <a:r>
                        <a:rPr lang="de-DE" sz="1100" b="1" i="0" u="none" strike="noStrike" dirty="0" err="1">
                          <a:solidFill>
                            <a:srgbClr val="000000"/>
                          </a:solidFill>
                          <a:effectLst/>
                          <a:latin typeface="Calibri" panose="020F0502020204030204" pitchFamily="34" charset="0"/>
                        </a:rPr>
                        <a:t>used</a:t>
                      </a:r>
                      <a:endParaRPr lang="de-DE" sz="1100" b="1" i="0" u="none" strike="noStrike" dirty="0">
                        <a:solidFill>
                          <a:srgbClr val="000000"/>
                        </a:solidFill>
                        <a:effectLst/>
                        <a:latin typeface="Calibri" panose="020F0502020204030204" pitchFamily="34" charset="0"/>
                      </a:endParaRPr>
                    </a:p>
                  </a:txBody>
                  <a:tcPr marL="9417" marR="9417" marT="9417" marB="0" anchor="b">
                    <a:solidFill>
                      <a:schemeClr val="accent2">
                        <a:lumMod val="60000"/>
                        <a:lumOff val="40000"/>
                      </a:schemeClr>
                    </a:solidFill>
                  </a:tcPr>
                </a:tc>
                <a:tc>
                  <a:txBody>
                    <a:bodyPr/>
                    <a:lstStyle/>
                    <a:p>
                      <a:pPr algn="l" fontAlgn="b"/>
                      <a:r>
                        <a:rPr lang="de-DE" sz="1100" b="1" u="none" strike="noStrike" dirty="0">
                          <a:effectLst/>
                        </a:rPr>
                        <a:t>Host </a:t>
                      </a:r>
                      <a:r>
                        <a:rPr lang="de-DE" sz="1100" b="1" u="none" strike="noStrike" dirty="0" err="1">
                          <a:effectLst/>
                        </a:rPr>
                        <a:t>facility</a:t>
                      </a:r>
                      <a:endParaRPr lang="de-DE" sz="1100" b="1" i="0" u="none" strike="noStrike" dirty="0">
                        <a:solidFill>
                          <a:srgbClr val="000000"/>
                        </a:solidFill>
                        <a:effectLst/>
                        <a:latin typeface="Calibri" panose="020F0502020204030204" pitchFamily="34" charset="0"/>
                      </a:endParaRPr>
                    </a:p>
                  </a:txBody>
                  <a:tcPr marL="9417" marR="9417" marT="9417" marB="0" anchor="b">
                    <a:solidFill>
                      <a:schemeClr val="accent2">
                        <a:lumMod val="60000"/>
                        <a:lumOff val="40000"/>
                      </a:schemeClr>
                    </a:solidFill>
                  </a:tcPr>
                </a:tc>
                <a:tc>
                  <a:txBody>
                    <a:bodyPr/>
                    <a:lstStyle/>
                    <a:p>
                      <a:pPr algn="l" fontAlgn="b"/>
                      <a:r>
                        <a:rPr lang="de-DE" sz="1100" b="1" i="0" u="none" strike="noStrike" dirty="0" err="1">
                          <a:solidFill>
                            <a:srgbClr val="000000"/>
                          </a:solidFill>
                          <a:effectLst/>
                          <a:latin typeface="Calibri" panose="020F0502020204030204" pitchFamily="34" charset="0"/>
                        </a:rPr>
                        <a:t>Period</a:t>
                      </a:r>
                      <a:endParaRPr lang="de-DE" sz="1100" b="1" i="0" u="none" strike="noStrike" dirty="0">
                        <a:solidFill>
                          <a:srgbClr val="000000"/>
                        </a:solidFill>
                        <a:effectLst/>
                        <a:latin typeface="Calibri" panose="020F0502020204030204" pitchFamily="34" charset="0"/>
                      </a:endParaRPr>
                    </a:p>
                  </a:txBody>
                  <a:tcPr marL="9417" marR="9417" marT="9417" marB="0" anchor="b">
                    <a:solidFill>
                      <a:schemeClr val="accent2">
                        <a:lumMod val="60000"/>
                        <a:lumOff val="40000"/>
                      </a:schemeClr>
                    </a:solidFill>
                  </a:tcPr>
                </a:tc>
                <a:extLst>
                  <a:ext uri="{0D108BD9-81ED-4DB2-BD59-A6C34878D82A}">
                    <a16:rowId xmlns:a16="http://schemas.microsoft.com/office/drawing/2014/main" val="584475980"/>
                  </a:ext>
                </a:extLst>
              </a:tr>
              <a:tr h="579816">
                <a:tc>
                  <a:txBody>
                    <a:bodyPr/>
                    <a:lstStyle/>
                    <a:p>
                      <a:pPr marL="72000" algn="l" fontAlgn="t"/>
                      <a:r>
                        <a:rPr lang="de-DE" sz="1100" u="none" strike="noStrike" dirty="0">
                          <a:effectLst/>
                        </a:rPr>
                        <a:t>Carlos Guerrero</a:t>
                      </a:r>
                      <a:endParaRPr lang="de-DE" sz="1100" b="0" i="0" u="none" strike="noStrike" dirty="0">
                        <a:solidFill>
                          <a:srgbClr val="000000"/>
                        </a:solidFill>
                        <a:effectLst/>
                        <a:latin typeface="Calibri" panose="020F0502020204030204" pitchFamily="34" charset="0"/>
                      </a:endParaRPr>
                    </a:p>
                  </a:txBody>
                  <a:tcPr marL="9417" marR="9417" marT="9417" marB="0"/>
                </a:tc>
                <a:tc>
                  <a:txBody>
                    <a:bodyPr/>
                    <a:lstStyle/>
                    <a:p>
                      <a:pPr marL="72000" algn="l" fontAlgn="t"/>
                      <a:r>
                        <a:rPr lang="de-DE" sz="1100" u="none" strike="noStrike" dirty="0" err="1">
                          <a:effectLst/>
                        </a:rPr>
                        <a:t>Centro</a:t>
                      </a:r>
                      <a:r>
                        <a:rPr lang="de-DE" sz="1100" u="none" strike="noStrike" dirty="0">
                          <a:effectLst/>
                        </a:rPr>
                        <a:t> </a:t>
                      </a:r>
                      <a:r>
                        <a:rPr lang="de-DE" sz="1100" u="none" strike="noStrike" dirty="0" err="1">
                          <a:effectLst/>
                        </a:rPr>
                        <a:t>Nacional</a:t>
                      </a:r>
                      <a:r>
                        <a:rPr lang="de-DE" sz="1100" u="none" strike="noStrike" dirty="0">
                          <a:effectLst/>
                        </a:rPr>
                        <a:t> de </a:t>
                      </a:r>
                      <a:r>
                        <a:rPr lang="de-DE" sz="1100" u="none" strike="noStrike" dirty="0" err="1">
                          <a:effectLst/>
                        </a:rPr>
                        <a:t>Aceleradores</a:t>
                      </a:r>
                      <a:r>
                        <a:rPr lang="de-DE" sz="1100" u="none" strike="noStrike" dirty="0">
                          <a:effectLst/>
                        </a:rPr>
                        <a:t> (CNA), 41092 Sevilla, Spain</a:t>
                      </a:r>
                      <a:endParaRPr lang="de-DE" sz="1100" b="0" i="0" u="none" strike="noStrike" dirty="0">
                        <a:solidFill>
                          <a:srgbClr val="000000"/>
                        </a:solidFill>
                        <a:effectLst/>
                        <a:latin typeface="Calibri" panose="020F0502020204030204" pitchFamily="34" charset="0"/>
                      </a:endParaRPr>
                    </a:p>
                  </a:txBody>
                  <a:tcPr marL="9417" marR="9417" marT="9417" marB="0"/>
                </a:tc>
                <a:tc>
                  <a:txBody>
                    <a:bodyPr/>
                    <a:lstStyle/>
                    <a:p>
                      <a:pPr marL="72000" algn="l" fontAlgn="t"/>
                      <a:r>
                        <a:rPr lang="en-US" sz="1100" u="none" strike="noStrike" dirty="0">
                          <a:effectLst/>
                        </a:rPr>
                        <a:t>Feasibility of real-time PET range verification in proton, He and C therapy using short-lived nuclides</a:t>
                      </a:r>
                      <a:endParaRPr lang="en-US" sz="1100" b="0" i="0" u="none" strike="noStrike" dirty="0">
                        <a:solidFill>
                          <a:srgbClr val="000000"/>
                        </a:solidFill>
                        <a:effectLst/>
                        <a:latin typeface="Calibri" panose="020F0502020204030204" pitchFamily="34" charset="0"/>
                      </a:endParaRPr>
                    </a:p>
                  </a:txBody>
                  <a:tcPr marL="9417" marR="9417" marT="9417" marB="0"/>
                </a:tc>
                <a:tc>
                  <a:txBody>
                    <a:bodyPr/>
                    <a:lstStyle/>
                    <a:p>
                      <a:pPr marL="72000" algn="l" fontAlgn="t"/>
                      <a:r>
                        <a:rPr lang="de-DE" sz="1100" b="1" u="none" strike="noStrike" dirty="0">
                          <a:effectLst/>
                        </a:rPr>
                        <a:t>38</a:t>
                      </a:r>
                      <a:endParaRPr lang="de-DE" sz="1100" b="1" i="0" u="none" strike="noStrike" dirty="0">
                        <a:solidFill>
                          <a:srgbClr val="000000"/>
                        </a:solidFill>
                        <a:effectLst/>
                        <a:latin typeface="Calibri" panose="020F0502020204030204" pitchFamily="34" charset="0"/>
                      </a:endParaRPr>
                    </a:p>
                  </a:txBody>
                  <a:tcPr marL="9417" marR="9417" marT="9417" marB="0"/>
                </a:tc>
                <a:tc>
                  <a:txBody>
                    <a:bodyPr/>
                    <a:lstStyle/>
                    <a:p>
                      <a:pPr marL="72000" algn="l" fontAlgn="t"/>
                      <a:r>
                        <a:rPr lang="de-DE" sz="1100" b="0" i="0" u="none" strike="noStrike" dirty="0">
                          <a:solidFill>
                            <a:srgbClr val="000000"/>
                          </a:solidFill>
                          <a:effectLst/>
                          <a:latin typeface="Calibri" panose="020F0502020204030204" pitchFamily="34" charset="0"/>
                        </a:rPr>
                        <a:t>62</a:t>
                      </a:r>
                    </a:p>
                  </a:txBody>
                  <a:tcPr marL="9417" marR="9417" marT="9417" marB="0"/>
                </a:tc>
                <a:tc>
                  <a:txBody>
                    <a:bodyPr/>
                    <a:lstStyle/>
                    <a:p>
                      <a:pPr marL="72000" algn="l" fontAlgn="t"/>
                      <a:r>
                        <a:rPr lang="de-DE" sz="1100" u="none" strike="noStrike" dirty="0">
                          <a:effectLst/>
                        </a:rPr>
                        <a:t>HIT</a:t>
                      </a:r>
                      <a:endParaRPr lang="de-DE" sz="1100" b="0" i="0" u="none" strike="noStrike" dirty="0">
                        <a:solidFill>
                          <a:srgbClr val="000000"/>
                        </a:solidFill>
                        <a:effectLst/>
                        <a:latin typeface="Calibri" panose="020F0502020204030204" pitchFamily="34" charset="0"/>
                      </a:endParaRPr>
                    </a:p>
                  </a:txBody>
                  <a:tcPr marL="9417" marR="9417" marT="9417" marB="0"/>
                </a:tc>
                <a:tc>
                  <a:txBody>
                    <a:bodyPr/>
                    <a:lstStyle/>
                    <a:p>
                      <a:pPr marL="72000" algn="l" fontAlgn="t"/>
                      <a:r>
                        <a:rPr lang="en-US" sz="1100" b="0" i="0" u="none" strike="noStrike" dirty="0">
                          <a:solidFill>
                            <a:srgbClr val="000000"/>
                          </a:solidFill>
                          <a:effectLst/>
                          <a:latin typeface="Calibri" panose="020F0502020204030204" pitchFamily="34" charset="0"/>
                        </a:rPr>
                        <a:t>Oct. 12/13, 25/26, </a:t>
                      </a:r>
                    </a:p>
                    <a:p>
                      <a:pPr marL="72000" algn="l" fontAlgn="t"/>
                      <a:r>
                        <a:rPr lang="en-US" sz="1100" b="0" i="0" u="none" strike="noStrike" dirty="0">
                          <a:solidFill>
                            <a:srgbClr val="000000"/>
                          </a:solidFill>
                          <a:effectLst/>
                          <a:latin typeface="Calibri" panose="020F0502020204030204" pitchFamily="34" charset="0"/>
                        </a:rPr>
                        <a:t>Nov. 18-20, Dec. 15-17,</a:t>
                      </a:r>
                      <a:r>
                        <a:rPr lang="en-US" sz="1100" b="0" i="0" u="none" strike="noStrike" baseline="0" dirty="0">
                          <a:solidFill>
                            <a:srgbClr val="000000"/>
                          </a:solidFill>
                          <a:effectLst/>
                          <a:latin typeface="Calibri" panose="020F0502020204030204" pitchFamily="34" charset="0"/>
                        </a:rPr>
                        <a:t> </a:t>
                      </a:r>
                      <a:r>
                        <a:rPr lang="en-US" sz="1100" b="0" i="0" u="none" strike="noStrike" dirty="0">
                          <a:solidFill>
                            <a:srgbClr val="000000"/>
                          </a:solidFill>
                          <a:effectLst/>
                          <a:latin typeface="Calibri" panose="020F0502020204030204" pitchFamily="34" charset="0"/>
                        </a:rPr>
                        <a:t>2021</a:t>
                      </a:r>
                    </a:p>
                  </a:txBody>
                  <a:tcPr marL="9417" marR="9417" marT="9417" marB="0"/>
                </a:tc>
                <a:extLst>
                  <a:ext uri="{0D108BD9-81ED-4DB2-BD59-A6C34878D82A}">
                    <a16:rowId xmlns:a16="http://schemas.microsoft.com/office/drawing/2014/main" val="3828436960"/>
                  </a:ext>
                </a:extLst>
              </a:tr>
              <a:tr h="240661">
                <a:tc>
                  <a:txBody>
                    <a:bodyPr/>
                    <a:lstStyle/>
                    <a:p>
                      <a:pPr marL="72000" algn="l" fontAlgn="b"/>
                      <a:r>
                        <a:rPr lang="de-DE" sz="1100" u="none" strike="noStrike" dirty="0">
                          <a:effectLst/>
                        </a:rPr>
                        <a:t>Piergiorgio </a:t>
                      </a:r>
                      <a:r>
                        <a:rPr lang="de-DE" sz="1100" u="none" strike="noStrike" dirty="0" err="1">
                          <a:effectLst/>
                        </a:rPr>
                        <a:t>Cerello</a:t>
                      </a:r>
                      <a:endParaRPr lang="de-DE" sz="1100" b="0" i="0" u="none" strike="noStrike" dirty="0">
                        <a:solidFill>
                          <a:srgbClr val="000000"/>
                        </a:solidFill>
                        <a:effectLst/>
                        <a:latin typeface="Calibri" panose="020F0502020204030204" pitchFamily="34" charset="0"/>
                      </a:endParaRPr>
                    </a:p>
                  </a:txBody>
                  <a:tcPr marL="9417" marR="9417" marT="9417" marB="0"/>
                </a:tc>
                <a:tc>
                  <a:txBody>
                    <a:bodyPr/>
                    <a:lstStyle/>
                    <a:p>
                      <a:pPr marL="72000" algn="l" fontAlgn="b"/>
                      <a:r>
                        <a:rPr lang="de-DE" sz="1100" u="none" strike="noStrike" dirty="0">
                          <a:effectLst/>
                        </a:rPr>
                        <a:t>INFN Turin, </a:t>
                      </a:r>
                      <a:r>
                        <a:rPr lang="de-DE" sz="1100" u="none" strike="noStrike" dirty="0" err="1">
                          <a:effectLst/>
                        </a:rPr>
                        <a:t>Italy</a:t>
                      </a:r>
                      <a:endParaRPr lang="de-DE" sz="1100" b="0" i="0" u="none" strike="noStrike" dirty="0">
                        <a:solidFill>
                          <a:srgbClr val="000000"/>
                        </a:solidFill>
                        <a:effectLst/>
                        <a:latin typeface="Calibri" panose="020F0502020204030204" pitchFamily="34" charset="0"/>
                      </a:endParaRPr>
                    </a:p>
                  </a:txBody>
                  <a:tcPr marL="9417" marR="9417" marT="9417" marB="0"/>
                </a:tc>
                <a:tc>
                  <a:txBody>
                    <a:bodyPr/>
                    <a:lstStyle/>
                    <a:p>
                      <a:pPr marL="72000" algn="l" fontAlgn="b"/>
                      <a:r>
                        <a:rPr lang="en-US" sz="1100" u="none" strike="noStrike" dirty="0" err="1">
                          <a:effectLst/>
                        </a:rPr>
                        <a:t>FragmentatiOn</a:t>
                      </a:r>
                      <a:r>
                        <a:rPr lang="en-US" sz="1100" u="none" strike="noStrike" dirty="0">
                          <a:effectLst/>
                        </a:rPr>
                        <a:t> Of Target @ HIT (FOOT@HIT)</a:t>
                      </a:r>
                      <a:endParaRPr lang="en-US" sz="1100" b="0" i="0" u="none" strike="noStrike" dirty="0">
                        <a:solidFill>
                          <a:srgbClr val="000000"/>
                        </a:solidFill>
                        <a:effectLst/>
                        <a:latin typeface="Calibri" panose="020F0502020204030204" pitchFamily="34" charset="0"/>
                      </a:endParaRPr>
                    </a:p>
                  </a:txBody>
                  <a:tcPr marL="9417" marR="9417" marT="9417" marB="0"/>
                </a:tc>
                <a:tc>
                  <a:txBody>
                    <a:bodyPr/>
                    <a:lstStyle/>
                    <a:p>
                      <a:pPr marL="72000" algn="l" fontAlgn="b"/>
                      <a:r>
                        <a:rPr lang="de-DE" sz="1100" b="1" u="none" strike="noStrike" dirty="0">
                          <a:effectLst/>
                        </a:rPr>
                        <a:t>24</a:t>
                      </a:r>
                      <a:endParaRPr lang="de-DE" sz="1100" b="1" i="0" u="none" strike="noStrike" dirty="0">
                        <a:solidFill>
                          <a:srgbClr val="000000"/>
                        </a:solidFill>
                        <a:effectLst/>
                        <a:latin typeface="Calibri" panose="020F0502020204030204" pitchFamily="34" charset="0"/>
                      </a:endParaRPr>
                    </a:p>
                  </a:txBody>
                  <a:tcPr marL="9417" marR="9417" marT="9417" marB="0"/>
                </a:tc>
                <a:tc>
                  <a:txBody>
                    <a:bodyPr/>
                    <a:lstStyle/>
                    <a:p>
                      <a:pPr marL="72000" algn="l" fontAlgn="b"/>
                      <a:r>
                        <a:rPr lang="de-DE" sz="1100" b="0" i="0" u="none" strike="noStrike" dirty="0">
                          <a:solidFill>
                            <a:srgbClr val="000000"/>
                          </a:solidFill>
                          <a:effectLst/>
                          <a:latin typeface="Calibri" panose="020F0502020204030204" pitchFamily="34" charset="0"/>
                        </a:rPr>
                        <a:t>24</a:t>
                      </a:r>
                    </a:p>
                  </a:txBody>
                  <a:tcPr marL="9417" marR="9417" marT="9417" marB="0"/>
                </a:tc>
                <a:tc>
                  <a:txBody>
                    <a:bodyPr/>
                    <a:lstStyle/>
                    <a:p>
                      <a:pPr marL="72000" algn="l" fontAlgn="b"/>
                      <a:r>
                        <a:rPr lang="de-DE" sz="1100" u="none" strike="noStrike" dirty="0">
                          <a:effectLst/>
                        </a:rPr>
                        <a:t>HIT</a:t>
                      </a:r>
                      <a:endParaRPr lang="de-DE" sz="1100" b="0" i="0" u="none" strike="noStrike" dirty="0">
                        <a:solidFill>
                          <a:srgbClr val="000000"/>
                        </a:solidFill>
                        <a:effectLst/>
                        <a:latin typeface="Calibri" panose="020F0502020204030204" pitchFamily="34" charset="0"/>
                      </a:endParaRPr>
                    </a:p>
                  </a:txBody>
                  <a:tcPr marL="9417" marR="9417" marT="9417" marB="0"/>
                </a:tc>
                <a:tc>
                  <a:txBody>
                    <a:bodyPr/>
                    <a:lstStyle/>
                    <a:p>
                      <a:pPr marL="72000" algn="l" fontAlgn="b"/>
                      <a:r>
                        <a:rPr lang="de-DE" sz="1100" b="0" i="0" u="none" strike="noStrike" dirty="0" err="1">
                          <a:solidFill>
                            <a:srgbClr val="000000"/>
                          </a:solidFill>
                          <a:effectLst/>
                          <a:latin typeface="Calibri" panose="020F0502020204030204" pitchFamily="34" charset="0"/>
                        </a:rPr>
                        <a:t>July</a:t>
                      </a:r>
                      <a:r>
                        <a:rPr lang="de-DE" sz="1100" b="0" i="0" u="none" strike="noStrike" dirty="0">
                          <a:solidFill>
                            <a:srgbClr val="000000"/>
                          </a:solidFill>
                          <a:effectLst/>
                          <a:latin typeface="Calibri" panose="020F0502020204030204" pitchFamily="34" charset="0"/>
                        </a:rPr>
                        <a:t> 17-24, 2022</a:t>
                      </a:r>
                    </a:p>
                  </a:txBody>
                  <a:tcPr marL="9417" marR="9417" marT="9417" marB="0"/>
                </a:tc>
                <a:extLst>
                  <a:ext uri="{0D108BD9-81ED-4DB2-BD59-A6C34878D82A}">
                    <a16:rowId xmlns:a16="http://schemas.microsoft.com/office/drawing/2014/main" val="3273800882"/>
                  </a:ext>
                </a:extLst>
              </a:tr>
              <a:tr h="376680">
                <a:tc>
                  <a:txBody>
                    <a:bodyPr/>
                    <a:lstStyle/>
                    <a:p>
                      <a:pPr marL="72000" algn="l" fontAlgn="b"/>
                      <a:r>
                        <a:rPr lang="de-DE" sz="1100" b="0" i="0" u="none" strike="noStrike" dirty="0">
                          <a:solidFill>
                            <a:srgbClr val="000000"/>
                          </a:solidFill>
                          <a:effectLst/>
                          <a:latin typeface="Calibri" panose="020F0502020204030204" pitchFamily="34" charset="0"/>
                        </a:rPr>
                        <a:t>Katia</a:t>
                      </a:r>
                      <a:r>
                        <a:rPr lang="de-DE" sz="1100" b="0" i="0" u="none" strike="noStrike" baseline="0" dirty="0">
                          <a:solidFill>
                            <a:srgbClr val="000000"/>
                          </a:solidFill>
                          <a:effectLst/>
                          <a:latin typeface="Calibri" panose="020F0502020204030204" pitchFamily="34" charset="0"/>
                        </a:rPr>
                        <a:t> </a:t>
                      </a:r>
                      <a:r>
                        <a:rPr lang="de-DE" sz="1100" b="0" i="0" u="none" strike="noStrike" baseline="0" dirty="0" err="1">
                          <a:solidFill>
                            <a:srgbClr val="000000"/>
                          </a:solidFill>
                          <a:effectLst/>
                          <a:latin typeface="Calibri" panose="020F0502020204030204" pitchFamily="34" charset="0"/>
                        </a:rPr>
                        <a:t>Parodi</a:t>
                      </a:r>
                      <a:endParaRPr lang="de-DE" sz="1100" b="0" i="0" u="none" strike="noStrike" dirty="0">
                        <a:solidFill>
                          <a:srgbClr val="000000"/>
                        </a:solidFill>
                        <a:effectLst/>
                        <a:latin typeface="Calibri" panose="020F0502020204030204" pitchFamily="34" charset="0"/>
                      </a:endParaRPr>
                    </a:p>
                  </a:txBody>
                  <a:tcPr marL="9417" marR="9417" marT="9417" marB="0"/>
                </a:tc>
                <a:tc>
                  <a:txBody>
                    <a:bodyPr/>
                    <a:lstStyle/>
                    <a:p>
                      <a:pPr marL="72000" algn="l"/>
                      <a:r>
                        <a:rPr lang="en-US" sz="1100" dirty="0"/>
                        <a:t>LMU </a:t>
                      </a:r>
                      <a:r>
                        <a:rPr lang="en-US" sz="1100" dirty="0" err="1"/>
                        <a:t>München</a:t>
                      </a:r>
                      <a:endParaRPr lang="en-US" sz="1100" dirty="0"/>
                    </a:p>
                  </a:txBody>
                  <a:tcPr marL="9417" marR="9417" marT="9417" marB="0"/>
                </a:tc>
                <a:tc>
                  <a:txBody>
                    <a:bodyPr/>
                    <a:lstStyle/>
                    <a:p>
                      <a:pPr marL="72000" algn="l" fontAlgn="b"/>
                      <a:r>
                        <a:rPr lang="en-US" sz="1100" b="0" i="0" u="none" strike="noStrike" dirty="0">
                          <a:solidFill>
                            <a:srgbClr val="000000"/>
                          </a:solidFill>
                          <a:effectLst/>
                          <a:latin typeface="Calibri" panose="020F0502020204030204" pitchFamily="34" charset="0"/>
                        </a:rPr>
                        <a:t>SIRMIO (Small Animal Proton Irradiator for Research in Molecular Image-guided Radiation-Oncology)</a:t>
                      </a:r>
                    </a:p>
                  </a:txBody>
                  <a:tcPr marL="9417" marR="9417" marT="9417" marB="0"/>
                </a:tc>
                <a:tc>
                  <a:txBody>
                    <a:bodyPr/>
                    <a:lstStyle/>
                    <a:p>
                      <a:pPr marL="72000" algn="l" fontAlgn="b"/>
                      <a:r>
                        <a:rPr lang="de-DE" sz="1100" b="1" i="0" u="none" strike="noStrike" dirty="0">
                          <a:solidFill>
                            <a:srgbClr val="000000"/>
                          </a:solidFill>
                          <a:effectLst/>
                          <a:latin typeface="Calibri" panose="020F0502020204030204" pitchFamily="34" charset="0"/>
                        </a:rPr>
                        <a:t>20</a:t>
                      </a:r>
                    </a:p>
                  </a:txBody>
                  <a:tcPr marL="9417" marR="9417" marT="9417" marB="0"/>
                </a:tc>
                <a:tc>
                  <a:txBody>
                    <a:bodyPr/>
                    <a:lstStyle/>
                    <a:p>
                      <a:pPr marL="72000" algn="l" fontAlgn="b"/>
                      <a:r>
                        <a:rPr lang="de-DE" sz="1100" b="0" i="0" u="none" strike="noStrike" dirty="0">
                          <a:solidFill>
                            <a:srgbClr val="000000"/>
                          </a:solidFill>
                          <a:effectLst/>
                          <a:latin typeface="Calibri" panose="020F0502020204030204" pitchFamily="34" charset="0"/>
                        </a:rPr>
                        <a:t>20</a:t>
                      </a:r>
                    </a:p>
                  </a:txBody>
                  <a:tcPr marL="9417" marR="9417" marT="9417" marB="0"/>
                </a:tc>
                <a:tc>
                  <a:txBody>
                    <a:bodyPr/>
                    <a:lstStyle/>
                    <a:p>
                      <a:pPr marL="72000" algn="l" fontAlgn="b"/>
                      <a:r>
                        <a:rPr lang="de-DE" sz="1100" b="0" i="0" u="none" strike="noStrike" dirty="0">
                          <a:solidFill>
                            <a:srgbClr val="000000"/>
                          </a:solidFill>
                          <a:effectLst/>
                          <a:latin typeface="Calibri" panose="020F0502020204030204" pitchFamily="34" charset="0"/>
                        </a:rPr>
                        <a:t>CNAO</a:t>
                      </a:r>
                    </a:p>
                  </a:txBody>
                  <a:tcPr marL="9417" marR="9417" marT="9417" marB="0"/>
                </a:tc>
                <a:tc>
                  <a:txBody>
                    <a:bodyPr/>
                    <a:lstStyle/>
                    <a:p>
                      <a:pPr marL="72000" algn="l" fontAlgn="b"/>
                      <a:r>
                        <a:rPr lang="en-US" sz="1100" b="0" i="0" u="none" strike="noStrike" dirty="0">
                          <a:solidFill>
                            <a:srgbClr val="000000"/>
                          </a:solidFill>
                          <a:effectLst/>
                          <a:latin typeface="Calibri" panose="020F0502020204030204" pitchFamily="34" charset="0"/>
                        </a:rPr>
                        <a:t>May 29 – June 1, 2022</a:t>
                      </a:r>
                      <a:endParaRPr lang="de-DE" sz="1100" b="0" i="0" u="none" strike="noStrike" dirty="0">
                        <a:solidFill>
                          <a:srgbClr val="000000"/>
                        </a:solidFill>
                        <a:effectLst/>
                        <a:latin typeface="Calibri" panose="020F0502020204030204" pitchFamily="34" charset="0"/>
                      </a:endParaRPr>
                    </a:p>
                  </a:txBody>
                  <a:tcPr marL="9417" marR="9417" marT="9417" marB="0"/>
                </a:tc>
                <a:extLst>
                  <a:ext uri="{0D108BD9-81ED-4DB2-BD59-A6C34878D82A}">
                    <a16:rowId xmlns:a16="http://schemas.microsoft.com/office/drawing/2014/main" val="2552348931"/>
                  </a:ext>
                </a:extLst>
              </a:tr>
              <a:tr h="376680">
                <a:tc>
                  <a:txBody>
                    <a:bodyPr/>
                    <a:lstStyle/>
                    <a:p>
                      <a:pPr marL="72000" algn="l" fontAlgn="b"/>
                      <a:r>
                        <a:rPr lang="de-DE" sz="1100" b="0" i="0" u="none" strike="noStrike" dirty="0">
                          <a:solidFill>
                            <a:srgbClr val="000000"/>
                          </a:solidFill>
                          <a:effectLst/>
                          <a:latin typeface="Calibri" panose="020F0502020204030204" pitchFamily="34" charset="0"/>
                        </a:rPr>
                        <a:t>Yolanda </a:t>
                      </a:r>
                      <a:r>
                        <a:rPr lang="de-DE" sz="1100" b="0" i="0" u="none" strike="noStrike" dirty="0" err="1">
                          <a:solidFill>
                            <a:srgbClr val="000000"/>
                          </a:solidFill>
                          <a:effectLst/>
                          <a:latin typeface="Calibri" panose="020F0502020204030204" pitchFamily="34" charset="0"/>
                        </a:rPr>
                        <a:t>Prezado</a:t>
                      </a:r>
                      <a:endParaRPr lang="de-DE" sz="1100" b="0" i="0" u="none" strike="noStrike" dirty="0">
                        <a:solidFill>
                          <a:srgbClr val="000000"/>
                        </a:solidFill>
                        <a:effectLst/>
                        <a:latin typeface="Calibri" panose="020F0502020204030204" pitchFamily="34" charset="0"/>
                      </a:endParaRPr>
                    </a:p>
                  </a:txBody>
                  <a:tcPr marL="9417" marR="9417" marT="9417" marB="0"/>
                </a:tc>
                <a:tc>
                  <a:txBody>
                    <a:bodyPr/>
                    <a:lstStyle/>
                    <a:p>
                      <a:pPr marL="72000" algn="l"/>
                      <a:r>
                        <a:rPr lang="en-US" sz="1100" dirty="0"/>
                        <a:t>Research Center-</a:t>
                      </a:r>
                      <a:r>
                        <a:rPr lang="en-US" sz="1100" dirty="0" err="1"/>
                        <a:t>Orsay</a:t>
                      </a:r>
                      <a:r>
                        <a:rPr lang="en-US" sz="1100" dirty="0"/>
                        <a:t>, </a:t>
                      </a:r>
                    </a:p>
                    <a:p>
                      <a:pPr marL="72000" algn="l"/>
                      <a:r>
                        <a:rPr lang="en-US" sz="1100" dirty="0" err="1"/>
                        <a:t>Institut</a:t>
                      </a:r>
                      <a:r>
                        <a:rPr lang="en-US" sz="1100" dirty="0"/>
                        <a:t> Curie, France</a:t>
                      </a:r>
                    </a:p>
                  </a:txBody>
                  <a:tcPr marL="9417" marR="9417" marT="9417" marB="0"/>
                </a:tc>
                <a:tc>
                  <a:txBody>
                    <a:bodyPr/>
                    <a:lstStyle/>
                    <a:p>
                      <a:pPr marL="72000" algn="l" fontAlgn="b"/>
                      <a:r>
                        <a:rPr lang="en-US" sz="1100" b="0" i="0" u="none" strike="noStrike" dirty="0">
                          <a:solidFill>
                            <a:srgbClr val="000000"/>
                          </a:solidFill>
                          <a:effectLst/>
                          <a:latin typeface="Calibri" panose="020F0502020204030204" pitchFamily="34" charset="0"/>
                        </a:rPr>
                        <a:t>Spatially fractionated RT with Hadrons</a:t>
                      </a:r>
                    </a:p>
                  </a:txBody>
                  <a:tcPr marL="9417" marR="9417" marT="9417" marB="0"/>
                </a:tc>
                <a:tc>
                  <a:txBody>
                    <a:bodyPr/>
                    <a:lstStyle/>
                    <a:p>
                      <a:pPr marL="72000" algn="l" fontAlgn="b"/>
                      <a:r>
                        <a:rPr lang="de-DE" sz="1100" b="1" i="0" u="none" strike="noStrike" dirty="0">
                          <a:solidFill>
                            <a:srgbClr val="000000"/>
                          </a:solidFill>
                          <a:effectLst/>
                          <a:latin typeface="Calibri" panose="020F0502020204030204" pitchFamily="34" charset="0"/>
                        </a:rPr>
                        <a:t>20</a:t>
                      </a:r>
                    </a:p>
                  </a:txBody>
                  <a:tcPr marL="9417" marR="9417" marT="9417" marB="0"/>
                </a:tc>
                <a:tc>
                  <a:txBody>
                    <a:bodyPr/>
                    <a:lstStyle/>
                    <a:p>
                      <a:pPr marL="72000" algn="l" fontAlgn="b"/>
                      <a:r>
                        <a:rPr lang="de-DE" sz="1100" b="0" i="0" u="none" strike="noStrike" dirty="0">
                          <a:solidFill>
                            <a:srgbClr val="000000"/>
                          </a:solidFill>
                          <a:effectLst/>
                          <a:latin typeface="Calibri" panose="020F0502020204030204" pitchFamily="34" charset="0"/>
                        </a:rPr>
                        <a:t>20</a:t>
                      </a:r>
                    </a:p>
                  </a:txBody>
                  <a:tcPr marL="9417" marR="9417" marT="9417" marB="0"/>
                </a:tc>
                <a:tc>
                  <a:txBody>
                    <a:bodyPr/>
                    <a:lstStyle/>
                    <a:p>
                      <a:pPr marL="72000" algn="l" fontAlgn="b"/>
                      <a:r>
                        <a:rPr lang="de-DE" sz="1100" b="0" i="0" u="none" strike="noStrike" dirty="0">
                          <a:solidFill>
                            <a:srgbClr val="000000"/>
                          </a:solidFill>
                          <a:effectLst/>
                          <a:latin typeface="Calibri" panose="020F0502020204030204" pitchFamily="34" charset="0"/>
                        </a:rPr>
                        <a:t>GSI</a:t>
                      </a:r>
                    </a:p>
                  </a:txBody>
                  <a:tcPr marL="9417" marR="9417" marT="9417" marB="0"/>
                </a:tc>
                <a:tc>
                  <a:txBody>
                    <a:bodyPr/>
                    <a:lstStyle/>
                    <a:p>
                      <a:pPr marL="72000" algn="l" fontAlgn="b"/>
                      <a:r>
                        <a:rPr lang="de-DE" sz="1100" b="0" i="0" u="none" strike="noStrike" dirty="0">
                          <a:solidFill>
                            <a:srgbClr val="000000"/>
                          </a:solidFill>
                          <a:effectLst/>
                          <a:latin typeface="Calibri" panose="020F0502020204030204" pitchFamily="34" charset="0"/>
                        </a:rPr>
                        <a:t>May 28/29, 2022</a:t>
                      </a:r>
                    </a:p>
                  </a:txBody>
                  <a:tcPr marL="9417" marR="9417" marT="9417" marB="0"/>
                </a:tc>
                <a:extLst>
                  <a:ext uri="{0D108BD9-81ED-4DB2-BD59-A6C34878D82A}">
                    <a16:rowId xmlns:a16="http://schemas.microsoft.com/office/drawing/2014/main" val="1459077863"/>
                  </a:ext>
                </a:extLst>
              </a:tr>
              <a:tr h="402109">
                <a:tc>
                  <a:txBody>
                    <a:bodyPr/>
                    <a:lstStyle/>
                    <a:p>
                      <a:pPr marL="0" lvl="0" algn="l">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Veronica de </a:t>
                      </a:r>
                      <a:r>
                        <a:rPr lang="en-GB" sz="1100" dirty="0" err="1">
                          <a:effectLst/>
                          <a:latin typeface="Calibri" panose="020F0502020204030204" pitchFamily="34" charset="0"/>
                          <a:ea typeface="Calibri" panose="020F0502020204030204" pitchFamily="34" charset="0"/>
                          <a:cs typeface="Times New Roman" panose="02020603050405020304" pitchFamily="18" charset="0"/>
                        </a:rPr>
                        <a:t>Micco</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algn="l">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University of Naples Federico II, Department of Agricultural Sciences</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algn="l">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Assessing </a:t>
                      </a:r>
                      <a:r>
                        <a:rPr lang="en-GB" sz="1100" dirty="0" err="1">
                          <a:effectLst/>
                          <a:latin typeface="Calibri" panose="020F0502020204030204" pitchFamily="34" charset="0"/>
                          <a:ea typeface="Calibri" panose="020F0502020204030204" pitchFamily="34" charset="0"/>
                          <a:cs typeface="Times New Roman" panose="02020603050405020304" pitchFamily="18" charset="0"/>
                        </a:rPr>
                        <a:t>radiosensitivity</a:t>
                      </a:r>
                      <a:r>
                        <a:rPr lang="en-GB" sz="1100" dirty="0">
                          <a:effectLst/>
                          <a:latin typeface="Calibri" panose="020F0502020204030204" pitchFamily="34" charset="0"/>
                          <a:ea typeface="Calibri" panose="020F0502020204030204" pitchFamily="34" charset="0"/>
                          <a:cs typeface="Times New Roman" panose="02020603050405020304" pitchFamily="18" charset="0"/>
                        </a:rPr>
                        <a:t> of higher plants and mechanisms for </a:t>
                      </a:r>
                      <a:r>
                        <a:rPr lang="en-GB" sz="1100" dirty="0" err="1">
                          <a:effectLst/>
                          <a:latin typeface="Calibri" panose="020F0502020204030204" pitchFamily="34" charset="0"/>
                          <a:ea typeface="Calibri" panose="020F0502020204030204" pitchFamily="34" charset="0"/>
                          <a:cs typeface="Times New Roman" panose="02020603050405020304" pitchFamily="18" charset="0"/>
                        </a:rPr>
                        <a:t>radioresistance</a:t>
                      </a:r>
                      <a:r>
                        <a:rPr lang="en-GB" sz="1100" dirty="0">
                          <a:effectLst/>
                          <a:latin typeface="Calibri" panose="020F0502020204030204" pitchFamily="34" charset="0"/>
                          <a:ea typeface="Calibri" panose="020F0502020204030204" pitchFamily="34" charset="0"/>
                          <a:cs typeface="Times New Roman" panose="02020603050405020304" pitchFamily="18" charset="0"/>
                        </a:rPr>
                        <a:t> at different </a:t>
                      </a:r>
                      <a:r>
                        <a:rPr lang="en-GB" sz="1100" dirty="0" err="1">
                          <a:effectLst/>
                          <a:latin typeface="Calibri" panose="020F0502020204030204" pitchFamily="34" charset="0"/>
                          <a:ea typeface="Calibri" panose="020F0502020204030204" pitchFamily="34" charset="0"/>
                          <a:cs typeface="Times New Roman" panose="02020603050405020304" pitchFamily="18" charset="0"/>
                        </a:rPr>
                        <a:t>phenological</a:t>
                      </a:r>
                      <a:r>
                        <a:rPr lang="en-GB" sz="1100" dirty="0">
                          <a:effectLst/>
                          <a:latin typeface="Calibri" panose="020F0502020204030204" pitchFamily="34" charset="0"/>
                          <a:ea typeface="Calibri" panose="020F0502020204030204" pitchFamily="34" charset="0"/>
                          <a:cs typeface="Times New Roman" panose="02020603050405020304" pitchFamily="18" charset="0"/>
                        </a:rPr>
                        <a:t> stages (RADIOPLANT)</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algn="l">
                        <a:spcAft>
                          <a:spcPts val="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16</a:t>
                      </a: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algn="l">
                        <a:spcAft>
                          <a:spcPts val="0"/>
                        </a:spcAft>
                      </a:pPr>
                      <a:r>
                        <a:rPr lang="de-DE" sz="1200" b="1" dirty="0">
                          <a:effectLst/>
                          <a:latin typeface="Calibri" panose="020F0502020204030204" pitchFamily="34" charset="0"/>
                          <a:ea typeface="Calibri" panose="020F0502020204030204" pitchFamily="34" charset="0"/>
                          <a:cs typeface="Times New Roman" panose="02020603050405020304" pitchFamily="18" charset="0"/>
                        </a:rPr>
                        <a:t>9</a:t>
                      </a: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GSI</a:t>
                      </a:r>
                      <a:endParaRPr lang="de-DE" sz="1400" dirty="0">
                        <a:effectLst/>
                        <a:latin typeface="Calibri" panose="020F0502020204030204" pitchFamily="34" charset="0"/>
                        <a:ea typeface="Calibri" panose="020F0502020204030204" pitchFamily="34" charset="0"/>
                        <a:cs typeface="Times New Roman" panose="02020603050405020304" pitchFamily="18" charset="0"/>
                      </a:endParaRPr>
                    </a:p>
                    <a:p>
                      <a:pPr marL="0" algn="l">
                        <a:spcAft>
                          <a:spcPts val="0"/>
                        </a:spcAft>
                      </a:pP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72000" marR="0" lvl="0" indent="0" algn="l" defTabSz="914400" rtl="0" eaLnBrk="1" fontAlgn="b" latinLnBrk="0" hangingPunct="1">
                        <a:lnSpc>
                          <a:spcPct val="100000"/>
                        </a:lnSpc>
                        <a:spcBef>
                          <a:spcPts val="0"/>
                        </a:spcBef>
                        <a:spcAft>
                          <a:spcPts val="0"/>
                        </a:spcAft>
                        <a:buClrTx/>
                        <a:buSzTx/>
                        <a:buFontTx/>
                        <a:buNone/>
                        <a:tabLst/>
                        <a:defRPr/>
                      </a:pPr>
                      <a:r>
                        <a:rPr lang="en-GB" sz="1100" dirty="0">
                          <a:effectLst/>
                          <a:latin typeface="Calibri" panose="020F0502020204030204" pitchFamily="34" charset="0"/>
                          <a:ea typeface="Calibri" panose="020F0502020204030204" pitchFamily="34" charset="0"/>
                          <a:cs typeface="Times New Roman" panose="02020603050405020304" pitchFamily="18" charset="0"/>
                        </a:rPr>
                        <a:t>April 2 &amp; May 28, 2022</a:t>
                      </a:r>
                      <a:endParaRPr lang="de-DE" sz="1100" b="0" i="0" u="none" strike="noStrike" dirty="0">
                        <a:solidFill>
                          <a:srgbClr val="000000"/>
                        </a:solidFill>
                        <a:effectLst/>
                        <a:latin typeface="Calibri" panose="020F0502020204030204" pitchFamily="34" charset="0"/>
                      </a:endParaRPr>
                    </a:p>
                  </a:txBody>
                  <a:tcPr marL="9417" marR="9417" marT="9417" marB="0"/>
                </a:tc>
                <a:extLst>
                  <a:ext uri="{0D108BD9-81ED-4DB2-BD59-A6C34878D82A}">
                    <a16:rowId xmlns:a16="http://schemas.microsoft.com/office/drawing/2014/main" val="1695033009"/>
                  </a:ext>
                </a:extLst>
              </a:tr>
              <a:tr h="376680">
                <a:tc>
                  <a:txBody>
                    <a:bodyPr/>
                    <a:lstStyle/>
                    <a:p>
                      <a:pPr marL="72000" algn="l" fontAlgn="t"/>
                      <a:r>
                        <a:rPr lang="de-DE" sz="1100" b="0" i="0" u="none" strike="noStrike" dirty="0">
                          <a:solidFill>
                            <a:srgbClr val="000000"/>
                          </a:solidFill>
                          <a:effectLst/>
                          <a:latin typeface="Calibri" panose="020F0502020204030204" pitchFamily="34" charset="0"/>
                        </a:rPr>
                        <a:t>Marie </a:t>
                      </a:r>
                      <a:r>
                        <a:rPr lang="de-DE" sz="1100" b="0" i="0" u="none" strike="noStrike" dirty="0" err="1">
                          <a:solidFill>
                            <a:srgbClr val="000000"/>
                          </a:solidFill>
                          <a:effectLst/>
                          <a:latin typeface="Calibri" panose="020F0502020204030204" pitchFamily="34" charset="0"/>
                        </a:rPr>
                        <a:t>Vanstalle</a:t>
                      </a:r>
                      <a:endParaRPr lang="de-DE" sz="1100" b="0" i="0" u="none" strike="noStrike" dirty="0">
                        <a:solidFill>
                          <a:srgbClr val="000000"/>
                        </a:solidFill>
                        <a:effectLst/>
                        <a:latin typeface="Calibri" panose="020F0502020204030204" pitchFamily="34" charset="0"/>
                      </a:endParaRPr>
                    </a:p>
                  </a:txBody>
                  <a:tcPr marL="9525" marR="9525" marT="9525" marB="0"/>
                </a:tc>
                <a:tc>
                  <a:txBody>
                    <a:bodyPr/>
                    <a:lstStyle/>
                    <a:p>
                      <a:pPr marL="72000" algn="l" fontAlgn="t"/>
                      <a:r>
                        <a:rPr lang="fr-FR" sz="1100" b="0" i="0" u="none" strike="noStrike" dirty="0">
                          <a:solidFill>
                            <a:srgbClr val="000000"/>
                          </a:solidFill>
                          <a:effectLst/>
                          <a:latin typeface="Calibri" panose="020F0502020204030204" pitchFamily="34" charset="0"/>
                        </a:rPr>
                        <a:t>Institut Pluridisciplinaire Hubert Curien (IPHC), Strasbourg</a:t>
                      </a:r>
                    </a:p>
                  </a:txBody>
                  <a:tcPr marL="9525" marR="9525" marT="9525" marB="0"/>
                </a:tc>
                <a:tc>
                  <a:txBody>
                    <a:bodyPr/>
                    <a:lstStyle/>
                    <a:p>
                      <a:pPr marL="72000" algn="l" fontAlgn="t"/>
                      <a:r>
                        <a:rPr lang="en-US" sz="1100" b="0" i="0" u="none" strike="noStrike">
                          <a:solidFill>
                            <a:srgbClr val="000000"/>
                          </a:solidFill>
                          <a:effectLst/>
                          <a:latin typeface="Calibri" panose="020F0502020204030204" pitchFamily="34" charset="0"/>
                        </a:rPr>
                        <a:t>Measurements of damages to biomolecules in solution induced by carbon ions and their secondary fragments</a:t>
                      </a:r>
                    </a:p>
                  </a:txBody>
                  <a:tcPr marL="9525" marR="9525" marT="9525" marB="0"/>
                </a:tc>
                <a:tc>
                  <a:txBody>
                    <a:bodyPr/>
                    <a:lstStyle/>
                    <a:p>
                      <a:pPr marL="72000" algn="l" fontAlgn="t"/>
                      <a:r>
                        <a:rPr lang="de-DE" sz="1100" b="0" i="0" u="none" strike="noStrike" dirty="0">
                          <a:solidFill>
                            <a:srgbClr val="000000"/>
                          </a:solidFill>
                          <a:effectLst/>
                          <a:latin typeface="Calibri" panose="020F0502020204030204" pitchFamily="34" charset="0"/>
                        </a:rPr>
                        <a:t>24</a:t>
                      </a:r>
                    </a:p>
                  </a:txBody>
                  <a:tcPr marL="9525" marR="9525" marT="9525" marB="0"/>
                </a:tc>
                <a:tc>
                  <a:txBody>
                    <a:bodyPr/>
                    <a:lstStyle/>
                    <a:p>
                      <a:pPr marL="72000" algn="l" fontAlgn="t"/>
                      <a:r>
                        <a:rPr lang="de-DE" sz="1100" b="0" i="0" u="none" strike="noStrike" dirty="0">
                          <a:solidFill>
                            <a:srgbClr val="000000"/>
                          </a:solidFill>
                          <a:effectLst/>
                          <a:latin typeface="Calibri" panose="020F0502020204030204" pitchFamily="34" charset="0"/>
                        </a:rPr>
                        <a:t>-</a:t>
                      </a:r>
                    </a:p>
                  </a:txBody>
                  <a:tcPr marL="9525" marR="9525" marT="9525" marB="0"/>
                </a:tc>
                <a:tc>
                  <a:txBody>
                    <a:bodyPr/>
                    <a:lstStyle/>
                    <a:p>
                      <a:pPr marL="0" algn="l">
                        <a:spcAft>
                          <a:spcPts val="0"/>
                        </a:spcAft>
                      </a:pPr>
                      <a:r>
                        <a:rPr lang="de-DE" sz="1200" dirty="0">
                          <a:effectLst/>
                          <a:latin typeface="Calibri" panose="020F0502020204030204" pitchFamily="34" charset="0"/>
                          <a:ea typeface="Calibri" panose="020F0502020204030204" pitchFamily="34" charset="0"/>
                          <a:cs typeface="Times New Roman" panose="02020603050405020304" pitchFamily="18" charset="0"/>
                        </a:rPr>
                        <a:t>CNAO</a:t>
                      </a:r>
                    </a:p>
                  </a:txBody>
                  <a:tcPr marL="68580" marR="68580" marT="0" marB="0"/>
                </a:tc>
                <a:tc>
                  <a:txBody>
                    <a:bodyPr/>
                    <a:lstStyle/>
                    <a:p>
                      <a:pPr marL="72000" algn="l" fontAlgn="b"/>
                      <a:r>
                        <a:rPr lang="de-DE" sz="1100" b="0" i="0" u="none" strike="noStrike" dirty="0" err="1">
                          <a:solidFill>
                            <a:srgbClr val="000000"/>
                          </a:solidFill>
                          <a:effectLst/>
                          <a:latin typeface="Calibri" panose="020F0502020204030204" pitchFamily="34" charset="0"/>
                        </a:rPr>
                        <a:t>Upcoming</a:t>
                      </a:r>
                      <a:endParaRPr lang="de-DE" sz="1100" b="0" i="0" u="none" strike="noStrike" dirty="0">
                        <a:solidFill>
                          <a:srgbClr val="000000"/>
                        </a:solidFill>
                        <a:effectLst/>
                        <a:latin typeface="Calibri" panose="020F0502020204030204" pitchFamily="34" charset="0"/>
                      </a:endParaRPr>
                    </a:p>
                  </a:txBody>
                  <a:tcPr marL="9417" marR="9417" marT="9417" marB="0"/>
                </a:tc>
                <a:extLst>
                  <a:ext uri="{0D108BD9-81ED-4DB2-BD59-A6C34878D82A}">
                    <a16:rowId xmlns:a16="http://schemas.microsoft.com/office/drawing/2014/main" val="366970557"/>
                  </a:ext>
                </a:extLst>
              </a:tr>
              <a:tr h="376680">
                <a:tc>
                  <a:txBody>
                    <a:bodyPr/>
                    <a:lstStyle/>
                    <a:p>
                      <a:pPr marL="72000" algn="l" fontAlgn="t"/>
                      <a:r>
                        <a:rPr lang="de-DE" sz="1100" b="0" i="0" u="none" strike="noStrike" dirty="0">
                          <a:solidFill>
                            <a:srgbClr val="000000"/>
                          </a:solidFill>
                          <a:effectLst/>
                          <a:latin typeface="Calibri" panose="020F0502020204030204" pitchFamily="34" charset="0"/>
                        </a:rPr>
                        <a:t>Christophe </a:t>
                      </a:r>
                      <a:r>
                        <a:rPr lang="de-DE" sz="1100" b="0" i="0" u="none" strike="noStrike" dirty="0" err="1">
                          <a:solidFill>
                            <a:srgbClr val="000000"/>
                          </a:solidFill>
                          <a:effectLst/>
                          <a:latin typeface="Calibri" panose="020F0502020204030204" pitchFamily="34" charset="0"/>
                        </a:rPr>
                        <a:t>Badie</a:t>
                      </a:r>
                      <a:endParaRPr lang="de-DE" sz="1100" b="0" i="0" u="none" strike="noStrike" dirty="0">
                        <a:solidFill>
                          <a:srgbClr val="000000"/>
                        </a:solidFill>
                        <a:effectLst/>
                        <a:latin typeface="Calibri" panose="020F0502020204030204" pitchFamily="34" charset="0"/>
                      </a:endParaRPr>
                    </a:p>
                  </a:txBody>
                  <a:tcPr marL="9525" marR="9525" marT="9525" marB="0"/>
                </a:tc>
                <a:tc>
                  <a:txBody>
                    <a:bodyPr/>
                    <a:lstStyle/>
                    <a:p>
                      <a:pPr marL="72000" algn="l" fontAlgn="t"/>
                      <a:r>
                        <a:rPr lang="de-DE" sz="1100" b="0" i="0" u="none" strike="noStrike">
                          <a:solidFill>
                            <a:srgbClr val="000000"/>
                          </a:solidFill>
                          <a:effectLst/>
                          <a:latin typeface="Calibri" panose="020F0502020204030204" pitchFamily="34" charset="0"/>
                        </a:rPr>
                        <a:t>UK Health Security Agency</a:t>
                      </a:r>
                    </a:p>
                  </a:txBody>
                  <a:tcPr marL="9525" marR="9525" marT="9525" marB="0"/>
                </a:tc>
                <a:tc>
                  <a:txBody>
                    <a:bodyPr/>
                    <a:lstStyle/>
                    <a:p>
                      <a:pPr marL="72000" algn="l" fontAlgn="t"/>
                      <a:r>
                        <a:rPr lang="en-US" sz="1100" b="0" i="0" u="none" strike="noStrike" dirty="0">
                          <a:solidFill>
                            <a:srgbClr val="000000"/>
                          </a:solidFill>
                          <a:effectLst/>
                          <a:latin typeface="Calibri" panose="020F0502020204030204" pitchFamily="34" charset="0"/>
                        </a:rPr>
                        <a:t>Assessing space like radiation dose exposure and long-term risks in humans by using real-time differential gene expression sequencing analysis</a:t>
                      </a:r>
                    </a:p>
                  </a:txBody>
                  <a:tcPr marL="9525" marR="9525" marT="9525" marB="0"/>
                </a:tc>
                <a:tc>
                  <a:txBody>
                    <a:bodyPr/>
                    <a:lstStyle/>
                    <a:p>
                      <a:pPr marL="72000" algn="l" fontAlgn="t"/>
                      <a:r>
                        <a:rPr lang="de-DE" sz="1100" b="0" i="0" u="none" strike="noStrike">
                          <a:solidFill>
                            <a:srgbClr val="000000"/>
                          </a:solidFill>
                          <a:effectLst/>
                          <a:latin typeface="Calibri" panose="020F0502020204030204" pitchFamily="34" charset="0"/>
                        </a:rPr>
                        <a:t>6</a:t>
                      </a:r>
                    </a:p>
                  </a:txBody>
                  <a:tcPr marL="9525" marR="9525" marT="9525" marB="0"/>
                </a:tc>
                <a:tc>
                  <a:txBody>
                    <a:bodyPr/>
                    <a:lstStyle/>
                    <a:p>
                      <a:pPr marL="72000" algn="l" fontAlgn="t"/>
                      <a:r>
                        <a:rPr lang="de-DE" sz="1100" b="0" i="0" u="none" strike="noStrike" dirty="0">
                          <a:solidFill>
                            <a:srgbClr val="000000"/>
                          </a:solidFill>
                          <a:effectLst/>
                          <a:latin typeface="Calibri" panose="020F0502020204030204" pitchFamily="34" charset="0"/>
                        </a:rPr>
                        <a:t>-</a:t>
                      </a:r>
                    </a:p>
                  </a:txBody>
                  <a:tcPr marL="9525" marR="9525" marT="9525" marB="0"/>
                </a:tc>
                <a:tc>
                  <a:txBody>
                    <a:bodyPr/>
                    <a:lstStyle/>
                    <a:p>
                      <a:pPr marL="0" algn="l">
                        <a:spcAft>
                          <a:spcPts val="0"/>
                        </a:spcAft>
                      </a:pPr>
                      <a:r>
                        <a:rPr lang="de-DE" sz="1200" dirty="0">
                          <a:effectLst/>
                          <a:latin typeface="Calibri" panose="020F0502020204030204" pitchFamily="34" charset="0"/>
                          <a:ea typeface="Calibri" panose="020F0502020204030204" pitchFamily="34" charset="0"/>
                          <a:cs typeface="Times New Roman" panose="02020603050405020304" pitchFamily="18" charset="0"/>
                        </a:rPr>
                        <a:t>GSI</a:t>
                      </a:r>
                    </a:p>
                  </a:txBody>
                  <a:tcPr marL="68580" marR="68580" marT="0" marB="0"/>
                </a:tc>
                <a:tc>
                  <a:txBody>
                    <a:bodyPr/>
                    <a:lstStyle/>
                    <a:p>
                      <a:pPr marL="72000" algn="l" fontAlgn="b"/>
                      <a:r>
                        <a:rPr lang="de-DE" sz="1100" b="0" i="0" u="none" strike="noStrike" dirty="0" err="1">
                          <a:solidFill>
                            <a:srgbClr val="000000"/>
                          </a:solidFill>
                          <a:effectLst/>
                          <a:latin typeface="Calibri" panose="020F0502020204030204" pitchFamily="34" charset="0"/>
                        </a:rPr>
                        <a:t>Upcoming</a:t>
                      </a:r>
                      <a:endParaRPr lang="de-DE" sz="1100" b="0" i="0" u="none" strike="noStrike" dirty="0">
                        <a:solidFill>
                          <a:srgbClr val="000000"/>
                        </a:solidFill>
                        <a:effectLst/>
                        <a:latin typeface="Calibri" panose="020F0502020204030204" pitchFamily="34" charset="0"/>
                      </a:endParaRPr>
                    </a:p>
                  </a:txBody>
                  <a:tcPr marL="9417" marR="9417" marT="9417" marB="0"/>
                </a:tc>
                <a:extLst>
                  <a:ext uri="{0D108BD9-81ED-4DB2-BD59-A6C34878D82A}">
                    <a16:rowId xmlns:a16="http://schemas.microsoft.com/office/drawing/2014/main" val="4198297179"/>
                  </a:ext>
                </a:extLst>
              </a:tr>
              <a:tr h="258440">
                <a:tc>
                  <a:txBody>
                    <a:bodyPr/>
                    <a:lstStyle/>
                    <a:p>
                      <a:pPr marL="72000" algn="l" fontAlgn="t"/>
                      <a:r>
                        <a:rPr lang="de-DE" sz="1100" b="0" i="0" u="none" strike="noStrike" dirty="0" err="1">
                          <a:solidFill>
                            <a:srgbClr val="000000"/>
                          </a:solidFill>
                          <a:effectLst/>
                          <a:latin typeface="Calibri" panose="020F0502020204030204" pitchFamily="34" charset="0"/>
                        </a:rPr>
                        <a:t>Ilaria</a:t>
                      </a:r>
                      <a:r>
                        <a:rPr lang="de-DE" sz="1100" b="0" i="0" u="none" strike="noStrike" dirty="0">
                          <a:solidFill>
                            <a:srgbClr val="000000"/>
                          </a:solidFill>
                          <a:effectLst/>
                          <a:latin typeface="Calibri" panose="020F0502020204030204" pitchFamily="34" charset="0"/>
                        </a:rPr>
                        <a:t> </a:t>
                      </a:r>
                      <a:r>
                        <a:rPr lang="de-DE" sz="1100" b="0" i="0" u="none" strike="noStrike" dirty="0" err="1">
                          <a:solidFill>
                            <a:srgbClr val="000000"/>
                          </a:solidFill>
                          <a:effectLst/>
                          <a:latin typeface="Calibri" panose="020F0502020204030204" pitchFamily="34" charset="0"/>
                        </a:rPr>
                        <a:t>Rinaldi</a:t>
                      </a:r>
                      <a:endParaRPr lang="de-DE" sz="1100" b="0" i="0" u="none" strike="noStrike" dirty="0">
                        <a:solidFill>
                          <a:srgbClr val="000000"/>
                        </a:solidFill>
                        <a:effectLst/>
                        <a:latin typeface="Calibri" panose="020F0502020204030204" pitchFamily="34" charset="0"/>
                      </a:endParaRPr>
                    </a:p>
                  </a:txBody>
                  <a:tcPr marL="9525" marR="9525" marT="9525" marB="0"/>
                </a:tc>
                <a:tc>
                  <a:txBody>
                    <a:bodyPr/>
                    <a:lstStyle/>
                    <a:p>
                      <a:pPr marL="72000" algn="l" fontAlgn="t"/>
                      <a:r>
                        <a:rPr lang="de-DE" sz="1100" b="0" i="0" u="none" strike="noStrike" dirty="0">
                          <a:solidFill>
                            <a:srgbClr val="000000"/>
                          </a:solidFill>
                          <a:effectLst/>
                          <a:latin typeface="Calibri" panose="020F0502020204030204" pitchFamily="34" charset="0"/>
                        </a:rPr>
                        <a:t>MAASTRO Maastricht</a:t>
                      </a:r>
                    </a:p>
                  </a:txBody>
                  <a:tcPr marL="9525" marR="9525" marT="9525" marB="0"/>
                </a:tc>
                <a:tc>
                  <a:txBody>
                    <a:bodyPr/>
                    <a:lstStyle/>
                    <a:p>
                      <a:pPr marL="72000" algn="l" fontAlgn="t"/>
                      <a:r>
                        <a:rPr lang="en-US" sz="1100" b="0" i="0" u="none" strike="noStrike" dirty="0">
                          <a:solidFill>
                            <a:srgbClr val="000000"/>
                          </a:solidFill>
                          <a:effectLst/>
                          <a:latin typeface="Calibri" panose="020F0502020204030204" pitchFamily="34" charset="0"/>
                        </a:rPr>
                        <a:t>Stopping power ratio measurements of electron density phantom</a:t>
                      </a:r>
                    </a:p>
                  </a:txBody>
                  <a:tcPr marL="9525" marR="9525" marT="9525" marB="0"/>
                </a:tc>
                <a:tc>
                  <a:txBody>
                    <a:bodyPr/>
                    <a:lstStyle/>
                    <a:p>
                      <a:pPr marL="72000" algn="l" fontAlgn="t"/>
                      <a:r>
                        <a:rPr lang="de-DE" sz="1100" b="0" i="0" u="none" strike="noStrike" dirty="0">
                          <a:solidFill>
                            <a:srgbClr val="000000"/>
                          </a:solidFill>
                          <a:effectLst/>
                          <a:latin typeface="Calibri" panose="020F0502020204030204" pitchFamily="34" charset="0"/>
                        </a:rPr>
                        <a:t>5</a:t>
                      </a:r>
                    </a:p>
                  </a:txBody>
                  <a:tcPr marL="9525" marR="9525" marT="9525" marB="0"/>
                </a:tc>
                <a:tc>
                  <a:txBody>
                    <a:bodyPr/>
                    <a:lstStyle/>
                    <a:p>
                      <a:pPr marL="72000" algn="l">
                        <a:spcAft>
                          <a:spcPts val="0"/>
                        </a:spcAft>
                      </a:pPr>
                      <a:r>
                        <a:rPr lang="de-DE" sz="12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tc>
                  <a:txBody>
                    <a:bodyPr/>
                    <a:lstStyle/>
                    <a:p>
                      <a:pPr marL="0" algn="l">
                        <a:spcAft>
                          <a:spcPts val="0"/>
                        </a:spcAft>
                      </a:pPr>
                      <a:r>
                        <a:rPr lang="de-DE" sz="1200" dirty="0">
                          <a:effectLst/>
                          <a:latin typeface="Calibri" panose="020F0502020204030204" pitchFamily="34" charset="0"/>
                          <a:ea typeface="Calibri" panose="020F0502020204030204" pitchFamily="34" charset="0"/>
                          <a:cs typeface="Times New Roman" panose="02020603050405020304" pitchFamily="18" charset="0"/>
                        </a:rPr>
                        <a:t>HIT</a:t>
                      </a:r>
                    </a:p>
                  </a:txBody>
                  <a:tcPr marL="68580" marR="68580" marT="0" marB="0"/>
                </a:tc>
                <a:tc>
                  <a:txBody>
                    <a:bodyPr/>
                    <a:lstStyle/>
                    <a:p>
                      <a:pPr marL="72000" algn="l" fontAlgn="b"/>
                      <a:r>
                        <a:rPr lang="de-DE" sz="1100" b="0" i="0" u="none" strike="noStrike" dirty="0" err="1">
                          <a:solidFill>
                            <a:srgbClr val="000000"/>
                          </a:solidFill>
                          <a:effectLst/>
                          <a:latin typeface="Calibri" panose="020F0502020204030204" pitchFamily="34" charset="0"/>
                        </a:rPr>
                        <a:t>Upcoming</a:t>
                      </a:r>
                      <a:endParaRPr lang="de-DE" sz="1100" b="0" i="0" u="none" strike="noStrike" dirty="0">
                        <a:solidFill>
                          <a:srgbClr val="000000"/>
                        </a:solidFill>
                        <a:effectLst/>
                        <a:latin typeface="Calibri" panose="020F0502020204030204" pitchFamily="34" charset="0"/>
                      </a:endParaRPr>
                    </a:p>
                  </a:txBody>
                  <a:tcPr marL="9417" marR="9417" marT="9417" marB="0"/>
                </a:tc>
                <a:extLst>
                  <a:ext uri="{0D108BD9-81ED-4DB2-BD59-A6C34878D82A}">
                    <a16:rowId xmlns:a16="http://schemas.microsoft.com/office/drawing/2014/main" val="2780059331"/>
                  </a:ext>
                </a:extLst>
              </a:tr>
              <a:tr h="376680">
                <a:tc>
                  <a:txBody>
                    <a:bodyPr/>
                    <a:lstStyle/>
                    <a:p>
                      <a:pPr marL="72000" algn="l" fontAlgn="t"/>
                      <a:r>
                        <a:rPr lang="de-DE" sz="1100" b="0" i="0" u="none" strike="noStrike" dirty="0">
                          <a:solidFill>
                            <a:srgbClr val="000000"/>
                          </a:solidFill>
                          <a:effectLst/>
                          <a:latin typeface="Calibri" panose="020F0502020204030204" pitchFamily="34" charset="0"/>
                        </a:rPr>
                        <a:t>Ester </a:t>
                      </a:r>
                      <a:r>
                        <a:rPr lang="de-DE" sz="1100" b="0" i="0" u="none" strike="noStrike" dirty="0" err="1">
                          <a:solidFill>
                            <a:srgbClr val="000000"/>
                          </a:solidFill>
                          <a:effectLst/>
                          <a:latin typeface="Calibri" panose="020F0502020204030204" pitchFamily="34" charset="0"/>
                        </a:rPr>
                        <a:t>Orlandi</a:t>
                      </a:r>
                      <a:endParaRPr lang="de-DE" sz="1100" b="0" i="0" u="none" strike="noStrike" dirty="0">
                        <a:solidFill>
                          <a:srgbClr val="000000"/>
                        </a:solidFill>
                        <a:effectLst/>
                        <a:latin typeface="Calibri" panose="020F0502020204030204" pitchFamily="34" charset="0"/>
                      </a:endParaRPr>
                    </a:p>
                  </a:txBody>
                  <a:tcPr marL="9525" marR="9525" marT="9525" marB="0"/>
                </a:tc>
                <a:tc>
                  <a:txBody>
                    <a:bodyPr/>
                    <a:lstStyle/>
                    <a:p>
                      <a:pPr marL="72000" algn="l" fontAlgn="t"/>
                      <a:r>
                        <a:rPr lang="de-DE" sz="1100" b="0" i="0" u="none" strike="noStrike">
                          <a:solidFill>
                            <a:srgbClr val="000000"/>
                          </a:solidFill>
                          <a:effectLst/>
                          <a:latin typeface="Calibri" panose="020F0502020204030204" pitchFamily="34" charset="0"/>
                        </a:rPr>
                        <a:t>CNAO</a:t>
                      </a:r>
                    </a:p>
                  </a:txBody>
                  <a:tcPr marL="9525" marR="9525" marT="9525" marB="0"/>
                </a:tc>
                <a:tc>
                  <a:txBody>
                    <a:bodyPr/>
                    <a:lstStyle/>
                    <a:p>
                      <a:pPr marL="72000" algn="l" fontAlgn="t"/>
                      <a:r>
                        <a:rPr lang="en-US" sz="1100" b="0" i="0" u="none" strike="noStrike" dirty="0">
                          <a:solidFill>
                            <a:srgbClr val="000000"/>
                          </a:solidFill>
                          <a:effectLst/>
                          <a:latin typeface="Calibri" panose="020F0502020204030204" pitchFamily="34" charset="0"/>
                        </a:rPr>
                        <a:t>Commutative property in mixed X-ray  plus C-ions clinical trials (COMIX)</a:t>
                      </a:r>
                    </a:p>
                  </a:txBody>
                  <a:tcPr marL="9525" marR="9525" marT="9525" marB="0"/>
                </a:tc>
                <a:tc>
                  <a:txBody>
                    <a:bodyPr/>
                    <a:lstStyle/>
                    <a:p>
                      <a:pPr marL="72000" algn="l">
                        <a:spcAft>
                          <a:spcPts val="0"/>
                        </a:spcAft>
                      </a:pP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72000" algn="l">
                        <a:spcAft>
                          <a:spcPts val="0"/>
                        </a:spcAft>
                      </a:pP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algn="l">
                        <a:spcAft>
                          <a:spcPts val="0"/>
                        </a:spcAft>
                      </a:pPr>
                      <a:r>
                        <a:rPr lang="de-DE" sz="1200" dirty="0">
                          <a:effectLst/>
                          <a:latin typeface="Calibri" panose="020F0502020204030204" pitchFamily="34" charset="0"/>
                          <a:ea typeface="Calibri" panose="020F0502020204030204" pitchFamily="34" charset="0"/>
                          <a:cs typeface="Times New Roman" panose="02020603050405020304" pitchFamily="18" charset="0"/>
                        </a:rPr>
                        <a:t>GSI</a:t>
                      </a:r>
                    </a:p>
                  </a:txBody>
                  <a:tcPr marL="68580" marR="68580" marT="0" marB="0"/>
                </a:tc>
                <a:tc>
                  <a:txBody>
                    <a:bodyPr/>
                    <a:lstStyle/>
                    <a:p>
                      <a:pPr marL="72000" algn="l" fontAlgn="b"/>
                      <a:r>
                        <a:rPr lang="de-DE" sz="1100" b="0" i="0" u="none" strike="noStrike" dirty="0" err="1">
                          <a:solidFill>
                            <a:srgbClr val="000000"/>
                          </a:solidFill>
                          <a:effectLst/>
                          <a:latin typeface="Calibri" panose="020F0502020204030204" pitchFamily="34" charset="0"/>
                        </a:rPr>
                        <a:t>Upcoming</a:t>
                      </a:r>
                      <a:endParaRPr lang="de-DE" sz="1100" b="0" i="0" u="none" strike="noStrike" dirty="0">
                        <a:solidFill>
                          <a:srgbClr val="000000"/>
                        </a:solidFill>
                        <a:effectLst/>
                        <a:latin typeface="Calibri" panose="020F0502020204030204" pitchFamily="34" charset="0"/>
                      </a:endParaRPr>
                    </a:p>
                  </a:txBody>
                  <a:tcPr marL="9417" marR="9417" marT="9417" marB="0"/>
                </a:tc>
                <a:extLst>
                  <a:ext uri="{0D108BD9-81ED-4DB2-BD59-A6C34878D82A}">
                    <a16:rowId xmlns:a16="http://schemas.microsoft.com/office/drawing/2014/main" val="2863760961"/>
                  </a:ext>
                </a:extLst>
              </a:tr>
              <a:tr h="376680">
                <a:tc>
                  <a:txBody>
                    <a:bodyPr/>
                    <a:lstStyle/>
                    <a:p>
                      <a:pPr marL="72000" algn="l" fontAlgn="t"/>
                      <a:r>
                        <a:rPr lang="de-DE" sz="1100" b="0" i="0" u="none" strike="noStrike" dirty="0">
                          <a:solidFill>
                            <a:srgbClr val="000000"/>
                          </a:solidFill>
                          <a:effectLst/>
                          <a:latin typeface="Calibri" panose="020F0502020204030204" pitchFamily="34" charset="0"/>
                        </a:rPr>
                        <a:t>Veronica de </a:t>
                      </a:r>
                      <a:r>
                        <a:rPr lang="de-DE" sz="1100" b="0" i="0" u="none" strike="noStrike" dirty="0" err="1">
                          <a:solidFill>
                            <a:srgbClr val="000000"/>
                          </a:solidFill>
                          <a:effectLst/>
                          <a:latin typeface="Calibri" panose="020F0502020204030204" pitchFamily="34" charset="0"/>
                        </a:rPr>
                        <a:t>Micco</a:t>
                      </a:r>
                      <a:endParaRPr lang="de-DE" sz="1100" b="0" i="0" u="none" strike="noStrike" dirty="0">
                        <a:solidFill>
                          <a:srgbClr val="000000"/>
                        </a:solidFill>
                        <a:effectLst/>
                        <a:latin typeface="Calibri" panose="020F0502020204030204" pitchFamily="34" charset="0"/>
                      </a:endParaRPr>
                    </a:p>
                  </a:txBody>
                  <a:tcPr marL="9525" marR="9525" marT="9525" marB="0"/>
                </a:tc>
                <a:tc>
                  <a:txBody>
                    <a:bodyPr/>
                    <a:lstStyle/>
                    <a:p>
                      <a:pPr marL="72000" algn="l" fontAlgn="t"/>
                      <a:r>
                        <a:rPr lang="en-US" sz="1100" b="0" i="0" u="none" strike="noStrike">
                          <a:solidFill>
                            <a:srgbClr val="000000"/>
                          </a:solidFill>
                          <a:effectLst/>
                          <a:latin typeface="Calibri" panose="020F0502020204030204" pitchFamily="34" charset="0"/>
                        </a:rPr>
                        <a:t>University of Naples Federico II, Department of Agricultural Sciences</a:t>
                      </a:r>
                    </a:p>
                  </a:txBody>
                  <a:tcPr marL="9525" marR="9525" marT="9525" marB="0"/>
                </a:tc>
                <a:tc>
                  <a:txBody>
                    <a:bodyPr/>
                    <a:lstStyle/>
                    <a:p>
                      <a:pPr marL="72000" algn="l" fontAlgn="t"/>
                      <a:r>
                        <a:rPr lang="en-US" sz="1100" b="0" i="0" u="none" strike="noStrike" dirty="0">
                          <a:solidFill>
                            <a:srgbClr val="000000"/>
                          </a:solidFill>
                          <a:effectLst/>
                          <a:latin typeface="Calibri" panose="020F0502020204030204" pitchFamily="34" charset="0"/>
                        </a:rPr>
                        <a:t>Exploring the </a:t>
                      </a:r>
                      <a:r>
                        <a:rPr lang="en-US" sz="1100" b="0" i="0" u="none" strike="noStrike" dirty="0" err="1">
                          <a:solidFill>
                            <a:srgbClr val="000000"/>
                          </a:solidFill>
                          <a:effectLst/>
                          <a:latin typeface="Calibri" panose="020F0502020204030204" pitchFamily="34" charset="0"/>
                        </a:rPr>
                        <a:t>radioresistance</a:t>
                      </a:r>
                      <a:r>
                        <a:rPr lang="en-US" sz="1100" b="0" i="0" u="none" strike="noStrike" dirty="0">
                          <a:solidFill>
                            <a:srgbClr val="000000"/>
                          </a:solidFill>
                          <a:effectLst/>
                          <a:latin typeface="Calibri" panose="020F0502020204030204" pitchFamily="34" charset="0"/>
                        </a:rPr>
                        <a:t> and </a:t>
                      </a:r>
                      <a:r>
                        <a:rPr lang="en-US" sz="1100" b="0" i="0" u="none" strike="noStrike" dirty="0" err="1">
                          <a:solidFill>
                            <a:srgbClr val="000000"/>
                          </a:solidFill>
                          <a:effectLst/>
                          <a:latin typeface="Calibri" panose="020F0502020204030204" pitchFamily="34" charset="0"/>
                        </a:rPr>
                        <a:t>radiosensitivity</a:t>
                      </a:r>
                      <a:r>
                        <a:rPr lang="en-US" sz="1100" b="0" i="0" u="none" strike="noStrike" dirty="0">
                          <a:solidFill>
                            <a:srgbClr val="000000"/>
                          </a:solidFill>
                          <a:effectLst/>
                          <a:latin typeface="Calibri" panose="020F0502020204030204" pitchFamily="34" charset="0"/>
                        </a:rPr>
                        <a:t> mechanisms of edible plants (RadioPlant2)</a:t>
                      </a:r>
                    </a:p>
                  </a:txBody>
                  <a:tcPr marL="9525" marR="9525" marT="9525" marB="0"/>
                </a:tc>
                <a:tc>
                  <a:txBody>
                    <a:bodyPr/>
                    <a:lstStyle/>
                    <a:p>
                      <a:pPr marL="72000" algn="l">
                        <a:spcAft>
                          <a:spcPts val="0"/>
                        </a:spcAft>
                      </a:pP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72000" algn="l">
                        <a:spcAft>
                          <a:spcPts val="0"/>
                        </a:spcAft>
                      </a:pPr>
                      <a:endParaRPr lang="de-DE"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algn="l">
                        <a:spcAft>
                          <a:spcPts val="0"/>
                        </a:spcAft>
                      </a:pPr>
                      <a:r>
                        <a:rPr lang="de-DE" sz="1200" dirty="0">
                          <a:effectLst/>
                          <a:latin typeface="Calibri" panose="020F0502020204030204" pitchFamily="34" charset="0"/>
                          <a:ea typeface="Calibri" panose="020F0502020204030204" pitchFamily="34" charset="0"/>
                          <a:cs typeface="Times New Roman" panose="02020603050405020304" pitchFamily="18" charset="0"/>
                        </a:rPr>
                        <a:t>GSI</a:t>
                      </a:r>
                    </a:p>
                  </a:txBody>
                  <a:tcPr marL="68580" marR="68580" marT="0" marB="0"/>
                </a:tc>
                <a:tc>
                  <a:txBody>
                    <a:bodyPr/>
                    <a:lstStyle/>
                    <a:p>
                      <a:pPr marL="72000" algn="l" fontAlgn="b"/>
                      <a:r>
                        <a:rPr lang="de-DE" sz="1100" b="0" i="0" u="none" strike="noStrike" dirty="0" err="1">
                          <a:solidFill>
                            <a:srgbClr val="000000"/>
                          </a:solidFill>
                          <a:effectLst/>
                          <a:latin typeface="Calibri" panose="020F0502020204030204" pitchFamily="34" charset="0"/>
                        </a:rPr>
                        <a:t>Upcoming</a:t>
                      </a:r>
                      <a:endParaRPr lang="de-DE" sz="1100" b="0" i="0" u="none" strike="noStrike" dirty="0">
                        <a:solidFill>
                          <a:srgbClr val="000000"/>
                        </a:solidFill>
                        <a:effectLst/>
                        <a:latin typeface="Calibri" panose="020F0502020204030204" pitchFamily="34" charset="0"/>
                      </a:endParaRPr>
                    </a:p>
                  </a:txBody>
                  <a:tcPr marL="9417" marR="9417" marT="9417" marB="0"/>
                </a:tc>
                <a:extLst>
                  <a:ext uri="{0D108BD9-81ED-4DB2-BD59-A6C34878D82A}">
                    <a16:rowId xmlns:a16="http://schemas.microsoft.com/office/drawing/2014/main" val="2921475855"/>
                  </a:ext>
                </a:extLst>
              </a:tr>
              <a:tr h="376680">
                <a:tc>
                  <a:txBody>
                    <a:bodyPr/>
                    <a:lstStyle/>
                    <a:p>
                      <a:pPr marL="72000" algn="l" fontAlgn="b"/>
                      <a:r>
                        <a:rPr lang="de-DE" sz="1100" b="0" i="0" u="none" strike="noStrike" dirty="0">
                          <a:solidFill>
                            <a:srgbClr val="000000"/>
                          </a:solidFill>
                          <a:effectLst/>
                          <a:latin typeface="Calibri" panose="020F0502020204030204" pitchFamily="34" charset="0"/>
                        </a:rPr>
                        <a:t>Fernando Dominguez</a:t>
                      </a:r>
                    </a:p>
                  </a:txBody>
                  <a:tcPr marL="9417" marR="9417" marT="9417" marB="0"/>
                </a:tc>
                <a:tc>
                  <a:txBody>
                    <a:bodyPr/>
                    <a:lstStyle/>
                    <a:p>
                      <a:pPr marL="72000" algn="l"/>
                      <a:r>
                        <a:rPr lang="en-US" sz="1100" dirty="0"/>
                        <a:t>Universidad</a:t>
                      </a:r>
                      <a:r>
                        <a:rPr lang="en-US" sz="1100" baseline="0" dirty="0"/>
                        <a:t> de Santiago de </a:t>
                      </a:r>
                      <a:r>
                        <a:rPr lang="en-US" sz="1100" baseline="0" dirty="0" err="1"/>
                        <a:t>Compostela</a:t>
                      </a:r>
                      <a:r>
                        <a:rPr lang="en-US" sz="1100" baseline="0" dirty="0"/>
                        <a:t>, Spain</a:t>
                      </a:r>
                      <a:endParaRPr lang="en-US" sz="1100" dirty="0"/>
                    </a:p>
                  </a:txBody>
                  <a:tcPr marL="9417" marR="9417" marT="9417" marB="0"/>
                </a:tc>
                <a:tc>
                  <a:txBody>
                    <a:bodyPr/>
                    <a:lstStyle/>
                    <a:p>
                      <a:pPr marL="72000" algn="l" fontAlgn="b"/>
                      <a:r>
                        <a:rPr lang="en-US" sz="1100" b="0" i="0" u="none" strike="noStrike" dirty="0">
                          <a:solidFill>
                            <a:srgbClr val="000000"/>
                          </a:solidFill>
                          <a:effectLst/>
                          <a:latin typeface="Calibri" panose="020F0502020204030204" pitchFamily="34" charset="0"/>
                        </a:rPr>
                        <a:t>Silver atomic Quantum Clusters of five atoms (Ag5-AQCs), </a:t>
                      </a:r>
                      <a:r>
                        <a:rPr lang="en-US" sz="1100" b="0" i="0" u="none" strike="noStrike" dirty="0" err="1">
                          <a:solidFill>
                            <a:srgbClr val="000000"/>
                          </a:solidFill>
                          <a:effectLst/>
                          <a:latin typeface="Calibri" panose="020F0502020204030204" pitchFamily="34" charset="0"/>
                        </a:rPr>
                        <a:t>radiosensitizer</a:t>
                      </a:r>
                      <a:r>
                        <a:rPr lang="en-US" sz="1100" b="0" i="0" u="none" strike="noStrike" dirty="0">
                          <a:solidFill>
                            <a:srgbClr val="000000"/>
                          </a:solidFill>
                          <a:effectLst/>
                          <a:latin typeface="Calibri" panose="020F0502020204030204" pitchFamily="34" charset="0"/>
                        </a:rPr>
                        <a:t> for heavy-ion particle therapy.</a:t>
                      </a:r>
                    </a:p>
                  </a:txBody>
                  <a:tcPr marL="9417" marR="9417" marT="9417" marB="0"/>
                </a:tc>
                <a:tc>
                  <a:txBody>
                    <a:bodyPr/>
                    <a:lstStyle/>
                    <a:p>
                      <a:pPr marL="72000" algn="l" fontAlgn="b"/>
                      <a:r>
                        <a:rPr lang="de-DE" sz="1100" b="0" i="0" u="none" strike="noStrike" dirty="0">
                          <a:solidFill>
                            <a:srgbClr val="000000"/>
                          </a:solidFill>
                          <a:effectLst/>
                          <a:latin typeface="Calibri" panose="020F0502020204030204" pitchFamily="34" charset="0"/>
                        </a:rPr>
                        <a:t>12</a:t>
                      </a:r>
                    </a:p>
                  </a:txBody>
                  <a:tcPr marL="9417" marR="9417" marT="9417" marB="0"/>
                </a:tc>
                <a:tc>
                  <a:txBody>
                    <a:bodyPr/>
                    <a:lstStyle/>
                    <a:p>
                      <a:pPr marL="72000" algn="l" fontAlgn="b"/>
                      <a:endParaRPr lang="de-DE" sz="1100" b="0" i="0" u="none" strike="noStrike" dirty="0">
                        <a:solidFill>
                          <a:srgbClr val="000000"/>
                        </a:solidFill>
                        <a:effectLst/>
                        <a:latin typeface="Calibri" panose="020F0502020204030204" pitchFamily="34" charset="0"/>
                      </a:endParaRPr>
                    </a:p>
                  </a:txBody>
                  <a:tcPr marL="9417" marR="9417" marT="9417" marB="0"/>
                </a:tc>
                <a:tc>
                  <a:txBody>
                    <a:bodyPr/>
                    <a:lstStyle/>
                    <a:p>
                      <a:pPr marL="72000" algn="l" fontAlgn="b"/>
                      <a:r>
                        <a:rPr lang="de-DE" sz="1100" b="0" i="0" u="none" strike="noStrike" dirty="0">
                          <a:solidFill>
                            <a:srgbClr val="000000"/>
                          </a:solidFill>
                          <a:effectLst/>
                          <a:latin typeface="Calibri" panose="020F0502020204030204" pitchFamily="34" charset="0"/>
                        </a:rPr>
                        <a:t>GSI</a:t>
                      </a:r>
                    </a:p>
                  </a:txBody>
                  <a:tcPr marL="9417" marR="9417" marT="9417" marB="0"/>
                </a:tc>
                <a:tc>
                  <a:txBody>
                    <a:bodyPr/>
                    <a:lstStyle/>
                    <a:p>
                      <a:pPr marL="72000" algn="l" fontAlgn="b"/>
                      <a:r>
                        <a:rPr lang="de-DE" sz="1100" b="0" i="0" u="none" strike="noStrike" dirty="0" err="1">
                          <a:solidFill>
                            <a:srgbClr val="000000"/>
                          </a:solidFill>
                          <a:effectLst/>
                          <a:latin typeface="Calibri" panose="020F0502020204030204" pitchFamily="34" charset="0"/>
                        </a:rPr>
                        <a:t>Upcoming</a:t>
                      </a:r>
                      <a:endParaRPr lang="de-DE" sz="1100" b="0" i="0" u="none" strike="noStrike" dirty="0">
                        <a:solidFill>
                          <a:srgbClr val="000000"/>
                        </a:solidFill>
                        <a:effectLst/>
                        <a:latin typeface="Calibri" panose="020F0502020204030204" pitchFamily="34" charset="0"/>
                      </a:endParaRPr>
                    </a:p>
                  </a:txBody>
                  <a:tcPr marL="9417" marR="9417" marT="9417" marB="0"/>
                </a:tc>
                <a:extLst>
                  <a:ext uri="{0D108BD9-81ED-4DB2-BD59-A6C34878D82A}">
                    <a16:rowId xmlns:a16="http://schemas.microsoft.com/office/drawing/2014/main" val="873886800"/>
                  </a:ext>
                </a:extLst>
              </a:tr>
            </a:tbl>
          </a:graphicData>
        </a:graphic>
      </p:graphicFrame>
      <p:sp>
        <p:nvSpPr>
          <p:cNvPr id="3" name="Datumsplatzhalter 2"/>
          <p:cNvSpPr>
            <a:spLocks noGrp="1"/>
          </p:cNvSpPr>
          <p:nvPr>
            <p:ph type="dt" sz="half" idx="10"/>
          </p:nvPr>
        </p:nvSpPr>
        <p:spPr/>
        <p:txBody>
          <a:bodyPr/>
          <a:lstStyle/>
          <a:p>
            <a:r>
              <a:rPr lang="de-DE" dirty="0"/>
              <a:t>12/12/2022</a:t>
            </a:r>
            <a:endParaRPr lang="it-IT" dirty="0"/>
          </a:p>
        </p:txBody>
      </p:sp>
      <p:sp>
        <p:nvSpPr>
          <p:cNvPr id="4" name="Fußzeilenplatzhalter 3"/>
          <p:cNvSpPr>
            <a:spLocks noGrp="1"/>
          </p:cNvSpPr>
          <p:nvPr>
            <p:ph type="ftr" sz="quarter" idx="11"/>
          </p:nvPr>
        </p:nvSpPr>
        <p:spPr/>
        <p:txBody>
          <a:bodyPr/>
          <a:lstStyle/>
          <a:p>
            <a:r>
              <a:rPr lang="it-IT"/>
              <a:t>TNA</a:t>
            </a:r>
            <a:endParaRPr lang="it-IT" dirty="0"/>
          </a:p>
        </p:txBody>
      </p:sp>
      <p:sp>
        <p:nvSpPr>
          <p:cNvPr id="5" name="Foliennummernplatzhalter 4"/>
          <p:cNvSpPr>
            <a:spLocks noGrp="1"/>
          </p:cNvSpPr>
          <p:nvPr>
            <p:ph type="sldNum" sz="quarter" idx="12"/>
          </p:nvPr>
        </p:nvSpPr>
        <p:spPr/>
        <p:txBody>
          <a:bodyPr/>
          <a:lstStyle/>
          <a:p>
            <a:fld id="{57A0FA2E-2223-4FE8-9E15-7906F6757A08}" type="slidenum">
              <a:rPr lang="it-IT" smtClean="0"/>
              <a:pPr/>
              <a:t>12</a:t>
            </a:fld>
            <a:endParaRPr lang="it-IT" dirty="0"/>
          </a:p>
        </p:txBody>
      </p:sp>
      <p:grpSp>
        <p:nvGrpSpPr>
          <p:cNvPr id="9" name="Gruppieren 8"/>
          <p:cNvGrpSpPr/>
          <p:nvPr/>
        </p:nvGrpSpPr>
        <p:grpSpPr>
          <a:xfrm>
            <a:off x="611081" y="2007031"/>
            <a:ext cx="10555445" cy="1391436"/>
            <a:chOff x="611081" y="2007031"/>
            <a:chExt cx="10555445" cy="1391436"/>
          </a:xfrm>
        </p:grpSpPr>
        <p:sp>
          <p:nvSpPr>
            <p:cNvPr id="6" name="Rechteck 5"/>
            <p:cNvSpPr/>
            <p:nvPr/>
          </p:nvSpPr>
          <p:spPr>
            <a:xfrm>
              <a:off x="611081" y="2007031"/>
              <a:ext cx="10555445" cy="240223"/>
            </a:xfrm>
            <a:prstGeom prst="rect">
              <a:avLst/>
            </a:prstGeom>
            <a:noFill/>
            <a:ln>
              <a:solidFill>
                <a:srgbClr val="67C9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hteck 7"/>
            <p:cNvSpPr/>
            <p:nvPr/>
          </p:nvSpPr>
          <p:spPr>
            <a:xfrm>
              <a:off x="611081" y="3026509"/>
              <a:ext cx="10555445" cy="371958"/>
            </a:xfrm>
            <a:prstGeom prst="rect">
              <a:avLst/>
            </a:prstGeom>
            <a:noFill/>
            <a:ln>
              <a:solidFill>
                <a:srgbClr val="67C9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3787301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TNA </a:t>
            </a:r>
            <a:r>
              <a:rPr lang="de-DE" dirty="0" err="1"/>
              <a:t>research</a:t>
            </a:r>
            <a:r>
              <a:rPr lang="de-DE" dirty="0"/>
              <a:t> </a:t>
            </a:r>
            <a:r>
              <a:rPr lang="de-DE" dirty="0" err="1"/>
              <a:t>projects</a:t>
            </a:r>
            <a:r>
              <a:rPr lang="de-DE" dirty="0"/>
              <a:t>: </a:t>
            </a:r>
            <a:r>
              <a:rPr lang="de-DE" dirty="0" err="1"/>
              <a:t>voice</a:t>
            </a:r>
            <a:r>
              <a:rPr lang="de-DE" dirty="0"/>
              <a:t> </a:t>
            </a:r>
            <a:r>
              <a:rPr lang="de-DE" dirty="0" err="1"/>
              <a:t>to</a:t>
            </a:r>
            <a:r>
              <a:rPr lang="de-DE" dirty="0"/>
              <a:t> </a:t>
            </a:r>
            <a:r>
              <a:rPr lang="de-DE" dirty="0" err="1"/>
              <a:t>the</a:t>
            </a:r>
            <a:r>
              <a:rPr lang="de-DE" dirty="0"/>
              <a:t> </a:t>
            </a:r>
            <a:r>
              <a:rPr lang="de-DE" dirty="0" err="1"/>
              <a:t>users</a:t>
            </a:r>
            <a:r>
              <a:rPr lang="de-DE" dirty="0"/>
              <a:t>!</a:t>
            </a:r>
          </a:p>
        </p:txBody>
      </p:sp>
      <p:sp>
        <p:nvSpPr>
          <p:cNvPr id="3" name="Inhaltsplatzhalter 2"/>
          <p:cNvSpPr>
            <a:spLocks noGrp="1"/>
          </p:cNvSpPr>
          <p:nvPr>
            <p:ph idx="1"/>
          </p:nvPr>
        </p:nvSpPr>
        <p:spPr/>
        <p:txBody>
          <a:bodyPr>
            <a:normAutofit fontScale="92500" lnSpcReduction="10000"/>
          </a:bodyPr>
          <a:lstStyle/>
          <a:p>
            <a:pPr marL="360000" indent="-360000">
              <a:lnSpc>
                <a:spcPct val="100000"/>
              </a:lnSpc>
              <a:buFont typeface="Arial" panose="020B0604020202020204" pitchFamily="34" charset="0"/>
              <a:buChar char="•"/>
            </a:pPr>
            <a:r>
              <a:rPr lang="en-GB" dirty="0"/>
              <a:t>Application by </a:t>
            </a:r>
            <a:r>
              <a:rPr lang="en-GB" dirty="0" err="1"/>
              <a:t>Piergiorgio</a:t>
            </a:r>
            <a:r>
              <a:rPr lang="en-GB" dirty="0"/>
              <a:t> </a:t>
            </a:r>
            <a:r>
              <a:rPr lang="en-GB" dirty="0" err="1"/>
              <a:t>Cerello</a:t>
            </a:r>
            <a:r>
              <a:rPr lang="en-GB" dirty="0"/>
              <a:t>: </a:t>
            </a:r>
          </a:p>
          <a:p>
            <a:pPr marL="652608" lvl="1" indent="-360000">
              <a:lnSpc>
                <a:spcPct val="100000"/>
              </a:lnSpc>
              <a:buFont typeface="Arial" panose="020B0604020202020204" pitchFamily="34" charset="0"/>
              <a:buChar char="•"/>
            </a:pPr>
            <a:r>
              <a:rPr lang="en-GB" dirty="0"/>
              <a:t>part of the large FOOT experiment </a:t>
            </a:r>
          </a:p>
          <a:p>
            <a:pPr marL="652608" lvl="1" indent="-360000">
              <a:lnSpc>
                <a:spcPct val="100000"/>
              </a:lnSpc>
              <a:buFont typeface="Arial" panose="020B0604020202020204" pitchFamily="34" charset="0"/>
              <a:buChar char="•"/>
            </a:pPr>
            <a:r>
              <a:rPr lang="en-GB" dirty="0"/>
              <a:t>measuring fragmentation cross sections of interest for particle therapy and radioprotection in space</a:t>
            </a:r>
          </a:p>
          <a:p>
            <a:pPr marL="652608" lvl="1" indent="-360000">
              <a:lnSpc>
                <a:spcPct val="100000"/>
              </a:lnSpc>
              <a:buFont typeface="Arial" panose="020B0604020202020204" pitchFamily="34" charset="0"/>
              <a:buChar char="•"/>
            </a:pPr>
            <a:r>
              <a:rPr lang="en-GB" dirty="0"/>
              <a:t>Measurements carried out at HIT focussed on charge changing fragmentation cross sections of 4He projectiles on C targets at beam energies of 200 MeV/u.</a:t>
            </a:r>
          </a:p>
          <a:p>
            <a:pPr marL="652608" lvl="1" indent="-360000">
              <a:lnSpc>
                <a:spcPct val="100000"/>
              </a:lnSpc>
              <a:buFont typeface="Arial" panose="020B0604020202020204" pitchFamily="34" charset="0"/>
              <a:buChar char="•"/>
            </a:pPr>
            <a:r>
              <a:rPr lang="en-GB" dirty="0"/>
              <a:t>The experiments were performed at HIT between July, 17</a:t>
            </a:r>
            <a:r>
              <a:rPr lang="en-GB" baseline="30000" dirty="0"/>
              <a:t>th</a:t>
            </a:r>
            <a:r>
              <a:rPr lang="en-GB" dirty="0"/>
              <a:t> and July, 24</a:t>
            </a:r>
            <a:r>
              <a:rPr lang="en-GB" baseline="30000" dirty="0"/>
              <a:t>th</a:t>
            </a:r>
            <a:r>
              <a:rPr lang="en-GB" dirty="0"/>
              <a:t> (54h).</a:t>
            </a:r>
          </a:p>
          <a:p>
            <a:pPr marL="360000" indent="-360000">
              <a:lnSpc>
                <a:spcPct val="100000"/>
              </a:lnSpc>
              <a:buFont typeface="Arial" panose="020B0604020202020204" pitchFamily="34" charset="0"/>
              <a:buChar char="•"/>
            </a:pPr>
            <a:r>
              <a:rPr lang="en-GB" dirty="0"/>
              <a:t>Application by Veronica De </a:t>
            </a:r>
            <a:r>
              <a:rPr lang="en-GB" dirty="0" err="1"/>
              <a:t>Micco</a:t>
            </a:r>
            <a:r>
              <a:rPr lang="en-GB" dirty="0"/>
              <a:t>:</a:t>
            </a:r>
          </a:p>
          <a:p>
            <a:pPr marL="652608" lvl="1" indent="-360000">
              <a:lnSpc>
                <a:spcPct val="100000"/>
              </a:lnSpc>
              <a:buFont typeface="Arial" panose="020B0604020202020204" pitchFamily="34" charset="0"/>
              <a:buChar char="•"/>
            </a:pPr>
            <a:r>
              <a:rPr lang="en-US" sz="1600" b="1" dirty="0"/>
              <a:t>Plants are more radioresistant than animals</a:t>
            </a:r>
            <a:r>
              <a:rPr lang="en-US" sz="1600" dirty="0"/>
              <a:t>, due to their different structure and metabolism</a:t>
            </a:r>
          </a:p>
          <a:p>
            <a:pPr marL="652608" lvl="1" indent="-360000">
              <a:lnSpc>
                <a:spcPct val="100000"/>
              </a:lnSpc>
              <a:buFont typeface="Arial" panose="020B0604020202020204" pitchFamily="34" charset="0"/>
              <a:buChar char="•"/>
            </a:pPr>
            <a:r>
              <a:rPr lang="en-US" sz="1600" dirty="0"/>
              <a:t>The </a:t>
            </a:r>
            <a:r>
              <a:rPr lang="en-US" sz="1600" b="1" dirty="0"/>
              <a:t>severity of damage </a:t>
            </a:r>
            <a:r>
              <a:rPr lang="en-US" sz="1600" dirty="0"/>
              <a:t>in higher plants depends on radiation type, exposure time (acute or chronic), dose, phenological stage and species</a:t>
            </a:r>
          </a:p>
          <a:p>
            <a:pPr marL="652608" lvl="1" indent="-360000">
              <a:lnSpc>
                <a:spcPct val="100000"/>
              </a:lnSpc>
              <a:buFont typeface="Arial" panose="020B0604020202020204" pitchFamily="34" charset="0"/>
              <a:buChar char="•"/>
            </a:pPr>
            <a:r>
              <a:rPr lang="en-US" sz="1600" dirty="0"/>
              <a:t>Knowledge gaps: structure/function related mechanisms for radioresistance to validate the idea of exploiting ionizing radiation as a sort of </a:t>
            </a:r>
            <a:r>
              <a:rPr lang="en-US" sz="1600" b="1" dirty="0"/>
              <a:t>stimulant factor </a:t>
            </a:r>
            <a:r>
              <a:rPr lang="en-US" sz="1600" dirty="0"/>
              <a:t>for the production of </a:t>
            </a:r>
            <a:r>
              <a:rPr lang="en-US" sz="1600" b="1" dirty="0"/>
              <a:t>high-nutritious plant-derived food</a:t>
            </a:r>
          </a:p>
          <a:p>
            <a:pPr marL="652608" lvl="1" indent="-360000">
              <a:lnSpc>
                <a:spcPct val="100000"/>
              </a:lnSpc>
              <a:buFont typeface="Arial" panose="020B0604020202020204" pitchFamily="34" charset="0"/>
              <a:buChar char="•"/>
            </a:pPr>
            <a:r>
              <a:rPr lang="en-US" dirty="0"/>
              <a:t>Experiments at GSI/SIS18 on April 2 and May 28, 2022 (9 </a:t>
            </a:r>
            <a:r>
              <a:rPr lang="en-US" dirty="0" err="1"/>
              <a:t>hrs</a:t>
            </a:r>
            <a:r>
              <a:rPr lang="en-US" dirty="0"/>
              <a:t>)</a:t>
            </a:r>
            <a:endParaRPr lang="en-US" sz="1600" dirty="0"/>
          </a:p>
        </p:txBody>
      </p:sp>
      <p:sp>
        <p:nvSpPr>
          <p:cNvPr id="4" name="Datumsplatzhalter 3"/>
          <p:cNvSpPr>
            <a:spLocks noGrp="1"/>
          </p:cNvSpPr>
          <p:nvPr>
            <p:ph type="dt" sz="half" idx="10"/>
          </p:nvPr>
        </p:nvSpPr>
        <p:spPr/>
        <p:txBody>
          <a:bodyPr/>
          <a:lstStyle/>
          <a:p>
            <a:r>
              <a:rPr lang="de-DE" dirty="0"/>
              <a:t>12/12/2022</a:t>
            </a:r>
            <a:endParaRPr lang="it-IT" dirty="0"/>
          </a:p>
        </p:txBody>
      </p:sp>
      <p:sp>
        <p:nvSpPr>
          <p:cNvPr id="5" name="Fußzeilenplatzhalter 4"/>
          <p:cNvSpPr>
            <a:spLocks noGrp="1"/>
          </p:cNvSpPr>
          <p:nvPr>
            <p:ph type="ftr" sz="quarter" idx="11"/>
          </p:nvPr>
        </p:nvSpPr>
        <p:spPr/>
        <p:txBody>
          <a:bodyPr/>
          <a:lstStyle/>
          <a:p>
            <a:r>
              <a:rPr lang="it-IT"/>
              <a:t>TNA</a:t>
            </a:r>
            <a:endParaRPr lang="it-IT" dirty="0"/>
          </a:p>
        </p:txBody>
      </p:sp>
      <p:sp>
        <p:nvSpPr>
          <p:cNvPr id="6" name="Foliennummernplatzhalter 5"/>
          <p:cNvSpPr>
            <a:spLocks noGrp="1"/>
          </p:cNvSpPr>
          <p:nvPr>
            <p:ph type="sldNum" sz="quarter" idx="12"/>
          </p:nvPr>
        </p:nvSpPr>
        <p:spPr/>
        <p:txBody>
          <a:bodyPr/>
          <a:lstStyle/>
          <a:p>
            <a:fld id="{57A0FA2E-2223-4FE8-9E15-7906F6757A08}" type="slidenum">
              <a:rPr lang="it-IT" smtClean="0"/>
              <a:pPr/>
              <a:t>13</a:t>
            </a:fld>
            <a:endParaRPr lang="it-IT" dirty="0"/>
          </a:p>
        </p:txBody>
      </p:sp>
    </p:spTree>
    <p:extLst>
      <p:ext uri="{BB962C8B-B14F-4D97-AF65-F5344CB8AC3E}">
        <p14:creationId xmlns:p14="http://schemas.microsoft.com/office/powerpoint/2010/main" val="1697876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D1FBE-D1DE-FD4F-BBDB-EF608EB78B0B}"/>
              </a:ext>
            </a:extLst>
          </p:cNvPr>
          <p:cNvSpPr>
            <a:spLocks noGrp="1"/>
          </p:cNvSpPr>
          <p:nvPr>
            <p:ph type="title"/>
          </p:nvPr>
        </p:nvSpPr>
        <p:spPr/>
        <p:txBody>
          <a:bodyPr/>
          <a:lstStyle/>
          <a:p>
            <a:pPr>
              <a:lnSpc>
                <a:spcPct val="100000"/>
              </a:lnSpc>
            </a:pPr>
            <a:r>
              <a:rPr lang="en-GB" sz="3200" dirty="0"/>
              <a:t>Task 6.3: Specific TA to clinical activities</a:t>
            </a:r>
          </a:p>
        </p:txBody>
      </p:sp>
      <p:sp>
        <p:nvSpPr>
          <p:cNvPr id="4" name="Date Placeholder 3">
            <a:extLst>
              <a:ext uri="{FF2B5EF4-FFF2-40B4-BE49-F238E27FC236}">
                <a16:creationId xmlns:a16="http://schemas.microsoft.com/office/drawing/2014/main" id="{96EC5262-AC58-334F-A964-9B74376DC28A}"/>
              </a:ext>
            </a:extLst>
          </p:cNvPr>
          <p:cNvSpPr>
            <a:spLocks noGrp="1"/>
          </p:cNvSpPr>
          <p:nvPr>
            <p:ph type="dt" sz="half" idx="10"/>
          </p:nvPr>
        </p:nvSpPr>
        <p:spPr/>
        <p:txBody>
          <a:bodyPr/>
          <a:lstStyle/>
          <a:p>
            <a:r>
              <a:rPr lang="de-DE" dirty="0"/>
              <a:t>12/12/2022</a:t>
            </a:r>
            <a:endParaRPr lang="it-IT" dirty="0"/>
          </a:p>
        </p:txBody>
      </p:sp>
      <p:sp>
        <p:nvSpPr>
          <p:cNvPr id="5" name="Footer Placeholder 4">
            <a:extLst>
              <a:ext uri="{FF2B5EF4-FFF2-40B4-BE49-F238E27FC236}">
                <a16:creationId xmlns:a16="http://schemas.microsoft.com/office/drawing/2014/main" id="{D00B0B0D-F95A-E34C-B00D-9205873AD48B}"/>
              </a:ext>
            </a:extLst>
          </p:cNvPr>
          <p:cNvSpPr>
            <a:spLocks noGrp="1"/>
          </p:cNvSpPr>
          <p:nvPr>
            <p:ph type="ftr" sz="quarter" idx="11"/>
          </p:nvPr>
        </p:nvSpPr>
        <p:spPr/>
        <p:txBody>
          <a:bodyPr/>
          <a:lstStyle/>
          <a:p>
            <a:r>
              <a:rPr lang="it-IT"/>
              <a:t>TNA</a:t>
            </a:r>
            <a:endParaRPr lang="it-IT" dirty="0"/>
          </a:p>
        </p:txBody>
      </p:sp>
      <p:sp>
        <p:nvSpPr>
          <p:cNvPr id="6" name="Slide Number Placeholder 5">
            <a:extLst>
              <a:ext uri="{FF2B5EF4-FFF2-40B4-BE49-F238E27FC236}">
                <a16:creationId xmlns:a16="http://schemas.microsoft.com/office/drawing/2014/main" id="{B198BAE0-BED7-5742-8731-6DC1AD1BC3B7}"/>
              </a:ext>
            </a:extLst>
          </p:cNvPr>
          <p:cNvSpPr>
            <a:spLocks noGrp="1"/>
          </p:cNvSpPr>
          <p:nvPr>
            <p:ph type="sldNum" sz="quarter" idx="12"/>
          </p:nvPr>
        </p:nvSpPr>
        <p:spPr/>
        <p:txBody>
          <a:bodyPr/>
          <a:lstStyle/>
          <a:p>
            <a:fld id="{57A0FA2E-2223-4FE8-9E15-7906F6757A08}" type="slidenum">
              <a:rPr lang="it-IT" smtClean="0"/>
              <a:pPr/>
              <a:t>14</a:t>
            </a:fld>
            <a:endParaRPr lang="it-IT" dirty="0"/>
          </a:p>
        </p:txBody>
      </p:sp>
      <p:pic>
        <p:nvPicPr>
          <p:cNvPr id="6146" name="Picture 2" descr="The largest weapon to combat cancer - Helmholtz Association of German  Research Centres">
            <a:extLst>
              <a:ext uri="{FF2B5EF4-FFF2-40B4-BE49-F238E27FC236}">
                <a16:creationId xmlns:a16="http://schemas.microsoft.com/office/drawing/2014/main" id="{3F4F55BA-7DF9-4243-AF2A-FFADCB2F14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537" y="1737360"/>
            <a:ext cx="4085034" cy="217398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linical trials using carbon ions begin at CNAO | CERN">
            <a:extLst>
              <a:ext uri="{FF2B5EF4-FFF2-40B4-BE49-F238E27FC236}">
                <a16:creationId xmlns:a16="http://schemas.microsoft.com/office/drawing/2014/main" id="{2FD2058B-0136-2E48-B689-B4AA5318C0D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45921" y="1737359"/>
            <a:ext cx="3276749" cy="2268155"/>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Advanced School on Medical Accelerators and Particle Therapy (1-5 April  2019): Overview · Indico">
            <a:extLst>
              <a:ext uri="{FF2B5EF4-FFF2-40B4-BE49-F238E27FC236}">
                <a16:creationId xmlns:a16="http://schemas.microsoft.com/office/drawing/2014/main" id="{E1E50706-E882-224A-915E-45895737BA5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54922" y="4287042"/>
            <a:ext cx="2690999" cy="1797050"/>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Ein Behandlungsraum des Marburger-Ionenstrahl-Therapiezentrums (MIT)">
            <a:extLst>
              <a:ext uri="{FF2B5EF4-FFF2-40B4-BE49-F238E27FC236}">
                <a16:creationId xmlns:a16="http://schemas.microsoft.com/office/drawing/2014/main" id="{B4621AF2-17C0-A74F-A321-133519C5E59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35982" y="1737360"/>
            <a:ext cx="3679700" cy="245427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ACC">
            <a:extLst>
              <a:ext uri="{FF2B5EF4-FFF2-40B4-BE49-F238E27FC236}">
                <a16:creationId xmlns:a16="http://schemas.microsoft.com/office/drawing/2014/main" id="{F08D7B01-951B-A44D-9610-016CA3827B2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89412" y="1851638"/>
            <a:ext cx="925008" cy="52283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Universitätsklinikum Heidelberg: Heidelberger Ionenstrahl-Therapiezentrum ( HIT)">
            <a:extLst>
              <a:ext uri="{FF2B5EF4-FFF2-40B4-BE49-F238E27FC236}">
                <a16:creationId xmlns:a16="http://schemas.microsoft.com/office/drawing/2014/main" id="{BDDB20C0-15A0-F345-8FC4-2EE2B3126737}"/>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87355" y="1739816"/>
            <a:ext cx="1439216" cy="55814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1" descr="Universitätsklinikum Gießen und Marburg">
            <a:extLst>
              <a:ext uri="{FF2B5EF4-FFF2-40B4-BE49-F238E27FC236}">
                <a16:creationId xmlns:a16="http://schemas.microsoft.com/office/drawing/2014/main" id="{732EA24C-0B44-5648-93ED-9D3F52CC2C5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27091" y="4191630"/>
            <a:ext cx="1988591" cy="97261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9" descr="EBG MedAustron GmbH | LinkedIn">
            <a:extLst>
              <a:ext uri="{FF2B5EF4-FFF2-40B4-BE49-F238E27FC236}">
                <a16:creationId xmlns:a16="http://schemas.microsoft.com/office/drawing/2014/main" id="{D9E02C3D-E7D6-0D4D-B6E5-22BDF8559FD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84643" y="4855251"/>
            <a:ext cx="1056888" cy="1056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5461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Deliverable</a:t>
            </a:r>
            <a:r>
              <a:rPr lang="de-DE" dirty="0"/>
              <a:t> 6.1: </a:t>
            </a:r>
            <a:r>
              <a:rPr lang="en-US" dirty="0"/>
              <a:t>Treatment of 10 patients with heavy ion therapy in TA by month 18</a:t>
            </a:r>
            <a:endParaRPr lang="de-DE" dirty="0"/>
          </a:p>
        </p:txBody>
      </p:sp>
      <p:sp>
        <p:nvSpPr>
          <p:cNvPr id="3" name="Inhaltsplatzhalter 2"/>
          <p:cNvSpPr>
            <a:spLocks noGrp="1"/>
          </p:cNvSpPr>
          <p:nvPr>
            <p:ph idx="1"/>
          </p:nvPr>
        </p:nvSpPr>
        <p:spPr/>
        <p:txBody>
          <a:bodyPr/>
          <a:lstStyle/>
          <a:p>
            <a:r>
              <a:rPr lang="de-DE" dirty="0" err="1"/>
              <a:t>Four</a:t>
            </a:r>
            <a:r>
              <a:rPr lang="de-DE" dirty="0"/>
              <a:t> </a:t>
            </a:r>
            <a:r>
              <a:rPr lang="de-DE" dirty="0" err="1"/>
              <a:t>applications</a:t>
            </a:r>
            <a:r>
              <a:rPr lang="de-DE" dirty="0"/>
              <a:t> so </a:t>
            </a:r>
            <a:r>
              <a:rPr lang="de-DE" dirty="0" err="1"/>
              <a:t>far</a:t>
            </a:r>
            <a:r>
              <a:rPr lang="de-DE" dirty="0"/>
              <a:t>:</a:t>
            </a:r>
          </a:p>
          <a:p>
            <a:pPr marL="360000" indent="-360000">
              <a:lnSpc>
                <a:spcPct val="100000"/>
              </a:lnSpc>
              <a:buFont typeface="Arial" panose="020B0604020202020204" pitchFamily="34" charset="0"/>
              <a:buChar char="•"/>
            </a:pPr>
            <a:r>
              <a:rPr lang="de-DE" dirty="0" err="1"/>
              <a:t>Greek</a:t>
            </a:r>
            <a:r>
              <a:rPr lang="de-DE" dirty="0"/>
              <a:t> </a:t>
            </a:r>
            <a:r>
              <a:rPr lang="de-DE" dirty="0" err="1"/>
              <a:t>patient</a:t>
            </a:r>
            <a:r>
              <a:rPr lang="de-DE" dirty="0"/>
              <a:t> 1 (</a:t>
            </a:r>
            <a:r>
              <a:rPr lang="de-DE" dirty="0" err="1"/>
              <a:t>Mrs.</a:t>
            </a:r>
            <a:r>
              <a:rPr lang="de-DE" dirty="0"/>
              <a:t> N.), </a:t>
            </a:r>
            <a:r>
              <a:rPr lang="de-DE" dirty="0" err="1"/>
              <a:t>female</a:t>
            </a:r>
            <a:r>
              <a:rPr lang="de-DE" dirty="0"/>
              <a:t>, </a:t>
            </a:r>
            <a:r>
              <a:rPr lang="de-DE" dirty="0" err="1"/>
              <a:t>to</a:t>
            </a:r>
            <a:r>
              <a:rPr lang="de-DE" dirty="0"/>
              <a:t> HIT (</a:t>
            </a:r>
            <a:r>
              <a:rPr lang="de-DE" dirty="0" err="1"/>
              <a:t>see</a:t>
            </a:r>
            <a:r>
              <a:rPr lang="de-DE" dirty="0"/>
              <a:t> </a:t>
            </a:r>
            <a:r>
              <a:rPr lang="de-DE" dirty="0" err="1"/>
              <a:t>next</a:t>
            </a:r>
            <a:r>
              <a:rPr lang="de-DE" dirty="0"/>
              <a:t> </a:t>
            </a:r>
            <a:r>
              <a:rPr lang="de-DE" dirty="0" err="1"/>
              <a:t>slide</a:t>
            </a:r>
            <a:r>
              <a:rPr lang="de-DE" dirty="0"/>
              <a:t>)</a:t>
            </a:r>
          </a:p>
          <a:p>
            <a:pPr marL="360000" indent="-360000">
              <a:lnSpc>
                <a:spcPct val="100000"/>
              </a:lnSpc>
              <a:buFont typeface="Arial" panose="020B0604020202020204" pitchFamily="34" charset="0"/>
              <a:buChar char="•"/>
            </a:pPr>
            <a:r>
              <a:rPr lang="de-DE" dirty="0" err="1"/>
              <a:t>Brazilian</a:t>
            </a:r>
            <a:r>
              <a:rPr lang="de-DE" dirty="0"/>
              <a:t> </a:t>
            </a:r>
            <a:r>
              <a:rPr lang="de-DE" dirty="0" err="1"/>
              <a:t>patient</a:t>
            </a:r>
            <a:r>
              <a:rPr lang="de-DE" dirty="0"/>
              <a:t>, </a:t>
            </a:r>
            <a:r>
              <a:rPr lang="de-DE" dirty="0" err="1"/>
              <a:t>female</a:t>
            </a:r>
            <a:r>
              <a:rPr lang="de-DE" dirty="0"/>
              <a:t>, </a:t>
            </a:r>
            <a:r>
              <a:rPr lang="de-DE" dirty="0" err="1"/>
              <a:t>sacral</a:t>
            </a:r>
            <a:r>
              <a:rPr lang="de-DE" dirty="0"/>
              <a:t> </a:t>
            </a:r>
            <a:r>
              <a:rPr lang="de-DE" dirty="0" err="1"/>
              <a:t>chordoma</a:t>
            </a:r>
            <a:r>
              <a:rPr lang="de-DE" dirty="0"/>
              <a:t>. </a:t>
            </a:r>
            <a:r>
              <a:rPr lang="de-DE" dirty="0" err="1"/>
              <a:t>Accepted</a:t>
            </a:r>
            <a:r>
              <a:rPr lang="de-DE" dirty="0"/>
              <a:t> at CNAO, but </a:t>
            </a:r>
            <a:r>
              <a:rPr lang="de-DE" dirty="0" err="1"/>
              <a:t>joint</a:t>
            </a:r>
            <a:r>
              <a:rPr lang="de-DE" dirty="0"/>
              <a:t> </a:t>
            </a:r>
            <a:r>
              <a:rPr lang="de-DE" dirty="0" err="1"/>
              <a:t>consultations</a:t>
            </a:r>
            <a:r>
              <a:rPr lang="de-DE" dirty="0"/>
              <a:t> </a:t>
            </a:r>
            <a:r>
              <a:rPr lang="de-DE" dirty="0" err="1"/>
              <a:t>agreed</a:t>
            </a:r>
            <a:r>
              <a:rPr lang="de-DE" dirty="0"/>
              <a:t> on </a:t>
            </a:r>
            <a:r>
              <a:rPr lang="de-DE" dirty="0" err="1"/>
              <a:t>continuing</a:t>
            </a:r>
            <a:r>
              <a:rPr lang="de-DE" dirty="0"/>
              <a:t> </a:t>
            </a:r>
            <a:r>
              <a:rPr lang="de-DE" dirty="0" err="1"/>
              <a:t>conservative</a:t>
            </a:r>
            <a:r>
              <a:rPr lang="de-DE" dirty="0"/>
              <a:t> </a:t>
            </a:r>
            <a:r>
              <a:rPr lang="de-DE" dirty="0" err="1"/>
              <a:t>therapy</a:t>
            </a:r>
            <a:r>
              <a:rPr lang="de-DE" dirty="0"/>
              <a:t> </a:t>
            </a:r>
            <a:r>
              <a:rPr lang="de-DE" dirty="0" err="1"/>
              <a:t>for</a:t>
            </a:r>
            <a:r>
              <a:rPr lang="de-DE" dirty="0"/>
              <a:t> </a:t>
            </a:r>
            <a:r>
              <a:rPr lang="de-DE" dirty="0" err="1"/>
              <a:t>six</a:t>
            </a:r>
            <a:r>
              <a:rPr lang="de-DE" dirty="0"/>
              <a:t> </a:t>
            </a:r>
            <a:r>
              <a:rPr lang="de-DE" dirty="0" err="1"/>
              <a:t>months</a:t>
            </a:r>
            <a:r>
              <a:rPr lang="de-DE" dirty="0"/>
              <a:t>. </a:t>
            </a:r>
            <a:r>
              <a:rPr lang="de-DE" dirty="0" err="1"/>
              <a:t>Visit</a:t>
            </a:r>
            <a:r>
              <a:rPr lang="de-DE" dirty="0"/>
              <a:t> </a:t>
            </a:r>
            <a:r>
              <a:rPr lang="de-DE" dirty="0" err="1"/>
              <a:t>by</a:t>
            </a:r>
            <a:r>
              <a:rPr lang="de-DE" dirty="0"/>
              <a:t> </a:t>
            </a:r>
            <a:r>
              <a:rPr lang="de-DE" dirty="0" err="1"/>
              <a:t>treating</a:t>
            </a:r>
            <a:r>
              <a:rPr lang="de-DE" dirty="0"/>
              <a:t> </a:t>
            </a:r>
            <a:r>
              <a:rPr lang="de-DE" dirty="0" err="1"/>
              <a:t>physician</a:t>
            </a:r>
            <a:r>
              <a:rPr lang="de-DE" dirty="0"/>
              <a:t> </a:t>
            </a:r>
            <a:r>
              <a:rPr lang="de-DE" dirty="0" err="1"/>
              <a:t>to</a:t>
            </a:r>
            <a:r>
              <a:rPr lang="de-DE" dirty="0"/>
              <a:t> CNAO </a:t>
            </a:r>
            <a:r>
              <a:rPr lang="de-DE" dirty="0" err="1"/>
              <a:t>is</a:t>
            </a:r>
            <a:r>
              <a:rPr lang="de-DE" dirty="0"/>
              <a:t> </a:t>
            </a:r>
            <a:r>
              <a:rPr lang="de-DE" dirty="0" err="1"/>
              <a:t>scheduled</a:t>
            </a:r>
            <a:r>
              <a:rPr lang="de-DE" dirty="0"/>
              <a:t>.</a:t>
            </a:r>
          </a:p>
          <a:p>
            <a:pPr marL="360000" indent="-360000">
              <a:lnSpc>
                <a:spcPct val="100000"/>
              </a:lnSpc>
              <a:buFont typeface="Arial" panose="020B0604020202020204" pitchFamily="34" charset="0"/>
              <a:buChar char="•"/>
            </a:pPr>
            <a:r>
              <a:rPr lang="de-DE" dirty="0" err="1"/>
              <a:t>Greek</a:t>
            </a:r>
            <a:r>
              <a:rPr lang="de-DE" dirty="0"/>
              <a:t> </a:t>
            </a:r>
            <a:r>
              <a:rPr lang="de-DE" dirty="0" err="1"/>
              <a:t>patient</a:t>
            </a:r>
            <a:r>
              <a:rPr lang="de-DE" dirty="0"/>
              <a:t> 2, </a:t>
            </a:r>
            <a:r>
              <a:rPr lang="de-DE" dirty="0" err="1"/>
              <a:t>female</a:t>
            </a:r>
            <a:r>
              <a:rPr lang="de-DE" dirty="0"/>
              <a:t>. </a:t>
            </a:r>
            <a:r>
              <a:rPr lang="en-US" dirty="0" err="1"/>
              <a:t>Chordoma</a:t>
            </a:r>
            <a:r>
              <a:rPr lang="en-US" dirty="0"/>
              <a:t> L5/S1 with recurrence after initial surgery. Stabilization screws and titanium bars flank the </a:t>
            </a:r>
            <a:r>
              <a:rPr lang="en-US" dirty="0" err="1"/>
              <a:t>chordoma</a:t>
            </a:r>
            <a:r>
              <a:rPr lang="en-US" dirty="0"/>
              <a:t>. =&gt; hadron irradiation impossible. Considered for immunotherapy.</a:t>
            </a:r>
          </a:p>
          <a:p>
            <a:pPr marL="360000" indent="-360000">
              <a:lnSpc>
                <a:spcPct val="100000"/>
              </a:lnSpc>
              <a:buFont typeface="Arial" panose="020B0604020202020204" pitchFamily="34" charset="0"/>
              <a:buChar char="•"/>
            </a:pPr>
            <a:r>
              <a:rPr lang="en-US" dirty="0"/>
              <a:t>Greek patient 3, female. Brain tumor. Suggested for photon or proton irradiation by treating physician. Hadron irradiation not currently adequate, therefore rejected by USP.</a:t>
            </a:r>
            <a:endParaRPr lang="de-DE" dirty="0"/>
          </a:p>
        </p:txBody>
      </p:sp>
      <p:sp>
        <p:nvSpPr>
          <p:cNvPr id="4" name="Datumsplatzhalter 3"/>
          <p:cNvSpPr>
            <a:spLocks noGrp="1"/>
          </p:cNvSpPr>
          <p:nvPr>
            <p:ph type="dt" sz="half" idx="10"/>
          </p:nvPr>
        </p:nvSpPr>
        <p:spPr/>
        <p:txBody>
          <a:bodyPr/>
          <a:lstStyle/>
          <a:p>
            <a:r>
              <a:rPr lang="de-DE" dirty="0"/>
              <a:t>12/12/2022</a:t>
            </a:r>
            <a:endParaRPr lang="it-IT" dirty="0"/>
          </a:p>
        </p:txBody>
      </p:sp>
      <p:sp>
        <p:nvSpPr>
          <p:cNvPr id="5" name="Fußzeilenplatzhalter 4"/>
          <p:cNvSpPr>
            <a:spLocks noGrp="1"/>
          </p:cNvSpPr>
          <p:nvPr>
            <p:ph type="ftr" sz="quarter" idx="11"/>
          </p:nvPr>
        </p:nvSpPr>
        <p:spPr/>
        <p:txBody>
          <a:bodyPr/>
          <a:lstStyle/>
          <a:p>
            <a:r>
              <a:rPr lang="it-IT"/>
              <a:t>TNA</a:t>
            </a:r>
            <a:endParaRPr lang="it-IT" dirty="0"/>
          </a:p>
        </p:txBody>
      </p:sp>
      <p:sp>
        <p:nvSpPr>
          <p:cNvPr id="6" name="Foliennummernplatzhalter 5"/>
          <p:cNvSpPr>
            <a:spLocks noGrp="1"/>
          </p:cNvSpPr>
          <p:nvPr>
            <p:ph type="sldNum" sz="quarter" idx="12"/>
          </p:nvPr>
        </p:nvSpPr>
        <p:spPr/>
        <p:txBody>
          <a:bodyPr/>
          <a:lstStyle/>
          <a:p>
            <a:fld id="{57A0FA2E-2223-4FE8-9E15-7906F6757A08}" type="slidenum">
              <a:rPr lang="it-IT" smtClean="0"/>
              <a:pPr/>
              <a:t>15</a:t>
            </a:fld>
            <a:endParaRPr lang="it-IT" dirty="0"/>
          </a:p>
        </p:txBody>
      </p:sp>
    </p:spTree>
    <p:extLst>
      <p:ext uri="{BB962C8B-B14F-4D97-AF65-F5344CB8AC3E}">
        <p14:creationId xmlns:p14="http://schemas.microsoft.com/office/powerpoint/2010/main" val="23980317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Greek</a:t>
            </a:r>
            <a:r>
              <a:rPr lang="de-DE" dirty="0"/>
              <a:t> </a:t>
            </a:r>
            <a:r>
              <a:rPr lang="de-DE" dirty="0" err="1"/>
              <a:t>patient</a:t>
            </a:r>
            <a:r>
              <a:rPr lang="de-DE" dirty="0"/>
              <a:t> </a:t>
            </a:r>
            <a:r>
              <a:rPr lang="de-DE" dirty="0" err="1"/>
              <a:t>Mrs.</a:t>
            </a:r>
            <a:r>
              <a:rPr lang="de-DE" dirty="0"/>
              <a:t> N.</a:t>
            </a:r>
          </a:p>
        </p:txBody>
      </p:sp>
      <p:sp>
        <p:nvSpPr>
          <p:cNvPr id="3" name="Inhaltsplatzhalter 2"/>
          <p:cNvSpPr>
            <a:spLocks noGrp="1"/>
          </p:cNvSpPr>
          <p:nvPr>
            <p:ph idx="1"/>
          </p:nvPr>
        </p:nvSpPr>
        <p:spPr/>
        <p:txBody>
          <a:bodyPr>
            <a:normAutofit/>
          </a:bodyPr>
          <a:lstStyle/>
          <a:p>
            <a:pPr marL="360000" indent="-360000">
              <a:lnSpc>
                <a:spcPct val="100000"/>
              </a:lnSpc>
              <a:buFont typeface="Arial" panose="020B0604020202020204" pitchFamily="34" charset="0"/>
              <a:buChar char="•"/>
            </a:pPr>
            <a:r>
              <a:rPr lang="de-DE" sz="2400" dirty="0" err="1"/>
              <a:t>female</a:t>
            </a:r>
            <a:r>
              <a:rPr lang="de-DE" sz="2400" dirty="0"/>
              <a:t> </a:t>
            </a:r>
            <a:r>
              <a:rPr lang="de-DE" sz="2400" dirty="0" err="1"/>
              <a:t>patient</a:t>
            </a:r>
            <a:r>
              <a:rPr lang="de-DE" sz="2400" dirty="0"/>
              <a:t>, 59y, </a:t>
            </a:r>
            <a:r>
              <a:rPr lang="de-DE" sz="2400" dirty="0" err="1"/>
              <a:t>diagnosed</a:t>
            </a:r>
            <a:r>
              <a:rPr lang="de-DE" sz="2400" dirty="0"/>
              <a:t> 2015 </a:t>
            </a:r>
            <a:r>
              <a:rPr lang="de-DE" sz="2400" dirty="0" err="1"/>
              <a:t>with</a:t>
            </a:r>
            <a:r>
              <a:rPr lang="de-DE" sz="2400" dirty="0"/>
              <a:t> </a:t>
            </a:r>
            <a:r>
              <a:rPr lang="en-US" sz="2400" dirty="0"/>
              <a:t>high grade pleomorphic sarcoma of the right thigh. Relapse in 2020 with metastases. </a:t>
            </a:r>
            <a:endParaRPr lang="de-DE" sz="2400" dirty="0"/>
          </a:p>
          <a:p>
            <a:pPr marL="360000" indent="-360000">
              <a:lnSpc>
                <a:spcPct val="100000"/>
              </a:lnSpc>
              <a:buFont typeface="Arial" panose="020B0604020202020204" pitchFamily="34" charset="0"/>
              <a:buChar char="•"/>
            </a:pPr>
            <a:r>
              <a:rPr lang="de-DE" sz="2400" dirty="0" err="1"/>
              <a:t>tumor</a:t>
            </a:r>
            <a:r>
              <a:rPr lang="de-DE" sz="2400" dirty="0"/>
              <a:t> in </a:t>
            </a:r>
            <a:r>
              <a:rPr lang="de-DE" sz="2400" dirty="0" err="1"/>
              <a:t>the</a:t>
            </a:r>
            <a:r>
              <a:rPr lang="de-DE" sz="2400" dirty="0"/>
              <a:t> </a:t>
            </a:r>
            <a:r>
              <a:rPr lang="de-DE" sz="2400" dirty="0" err="1"/>
              <a:t>skull</a:t>
            </a:r>
            <a:r>
              <a:rPr lang="de-DE" sz="2400" dirty="0"/>
              <a:t> </a:t>
            </a:r>
            <a:r>
              <a:rPr lang="de-DE" sz="2400" dirty="0" err="1"/>
              <a:t>base</a:t>
            </a:r>
            <a:r>
              <a:rPr lang="de-DE" sz="2400" dirty="0"/>
              <a:t> </a:t>
            </a:r>
            <a:r>
              <a:rPr lang="en-US" sz="2400" dirty="0"/>
              <a:t>with invasion of the sphenoidal bone</a:t>
            </a:r>
            <a:endParaRPr lang="de-DE" sz="2400" dirty="0"/>
          </a:p>
          <a:p>
            <a:pPr marL="360000" indent="-360000">
              <a:lnSpc>
                <a:spcPct val="100000"/>
              </a:lnSpc>
              <a:buFont typeface="Arial" panose="020B0604020202020204" pitchFamily="34" charset="0"/>
              <a:buChar char="•"/>
            </a:pPr>
            <a:r>
              <a:rPr lang="de-DE" sz="2400" dirty="0" err="1"/>
              <a:t>carbon</a:t>
            </a:r>
            <a:r>
              <a:rPr lang="de-DE" sz="2400" dirty="0"/>
              <a:t> </a:t>
            </a:r>
            <a:r>
              <a:rPr lang="de-DE" sz="2400" dirty="0" err="1"/>
              <a:t>irradiation</a:t>
            </a:r>
            <a:r>
              <a:rPr lang="de-DE" sz="2400" dirty="0"/>
              <a:t> </a:t>
            </a:r>
            <a:r>
              <a:rPr lang="de-DE" sz="2400" dirty="0" err="1"/>
              <a:t>therapy</a:t>
            </a:r>
            <a:r>
              <a:rPr lang="de-DE" sz="2400" dirty="0"/>
              <a:t> </a:t>
            </a:r>
            <a:r>
              <a:rPr lang="de-DE" sz="2400" dirty="0" err="1"/>
              <a:t>performed</a:t>
            </a:r>
            <a:r>
              <a:rPr lang="de-DE" sz="2400" dirty="0"/>
              <a:t> at HIT 25.5-15.6.2022 (17 </a:t>
            </a:r>
            <a:r>
              <a:rPr lang="de-DE" sz="2400" dirty="0" err="1"/>
              <a:t>fractions</a:t>
            </a:r>
            <a:r>
              <a:rPr lang="de-DE" sz="2400" dirty="0"/>
              <a:t>)</a:t>
            </a:r>
          </a:p>
          <a:p>
            <a:pPr marL="360000" indent="-360000">
              <a:lnSpc>
                <a:spcPct val="100000"/>
              </a:lnSpc>
              <a:buFont typeface="Arial" panose="020B0604020202020204" pitchFamily="34" charset="0"/>
              <a:buChar char="•"/>
            </a:pPr>
            <a:r>
              <a:rPr lang="de-DE" sz="2400" dirty="0"/>
              <a:t>Joint follow-</a:t>
            </a:r>
            <a:r>
              <a:rPr lang="de-DE" sz="2400" dirty="0" err="1"/>
              <a:t>up</a:t>
            </a:r>
            <a:r>
              <a:rPr lang="de-DE" sz="2400" dirty="0"/>
              <a:t> </a:t>
            </a:r>
            <a:r>
              <a:rPr lang="de-DE" sz="2400" dirty="0" err="1"/>
              <a:t>supported</a:t>
            </a:r>
            <a:r>
              <a:rPr lang="de-DE" sz="2400" dirty="0"/>
              <a:t> </a:t>
            </a:r>
            <a:r>
              <a:rPr lang="de-DE" sz="2400" dirty="0" err="1"/>
              <a:t>by</a:t>
            </a:r>
            <a:r>
              <a:rPr lang="de-DE" sz="2400" dirty="0"/>
              <a:t> HITRI+ TNA (</a:t>
            </a:r>
            <a:r>
              <a:rPr lang="de-DE" sz="2400" dirty="0" err="1"/>
              <a:t>applied</a:t>
            </a:r>
            <a:r>
              <a:rPr lang="de-DE" sz="2400" dirty="0"/>
              <a:t> 13.6; </a:t>
            </a:r>
            <a:r>
              <a:rPr lang="de-DE" sz="2400" dirty="0" err="1"/>
              <a:t>approved</a:t>
            </a:r>
            <a:r>
              <a:rPr lang="de-DE" sz="2400" dirty="0"/>
              <a:t> 29.7).</a:t>
            </a:r>
          </a:p>
          <a:p>
            <a:pPr marL="360000" indent="-360000">
              <a:lnSpc>
                <a:spcPct val="100000"/>
              </a:lnSpc>
              <a:buFont typeface="Arial" panose="020B0604020202020204" pitchFamily="34" charset="0"/>
              <a:buChar char="•"/>
            </a:pPr>
            <a:r>
              <a:rPr lang="de-DE" sz="2400" dirty="0" err="1"/>
              <a:t>tumor</a:t>
            </a:r>
            <a:r>
              <a:rPr lang="de-DE" sz="2400" dirty="0"/>
              <a:t> </a:t>
            </a:r>
            <a:r>
              <a:rPr lang="de-DE" sz="2400" dirty="0" err="1"/>
              <a:t>has</a:t>
            </a:r>
            <a:r>
              <a:rPr lang="de-DE" sz="2400" dirty="0"/>
              <a:t> </a:t>
            </a:r>
            <a:r>
              <a:rPr lang="de-DE" sz="2400" dirty="0" err="1"/>
              <a:t>completely</a:t>
            </a:r>
            <a:r>
              <a:rPr lang="de-DE" sz="2400" dirty="0"/>
              <a:t> </a:t>
            </a:r>
            <a:r>
              <a:rPr lang="de-DE" sz="2400" dirty="0" err="1"/>
              <a:t>disappeared</a:t>
            </a:r>
            <a:endParaRPr lang="de-DE" sz="2400" dirty="0"/>
          </a:p>
          <a:p>
            <a:pPr marL="360000" indent="-360000">
              <a:lnSpc>
                <a:spcPct val="100000"/>
              </a:lnSpc>
              <a:buFont typeface="Arial" panose="020B0604020202020204" pitchFamily="34" charset="0"/>
              <a:buChar char="•"/>
            </a:pPr>
            <a:r>
              <a:rPr lang="de-DE" sz="2400" dirty="0" err="1"/>
              <a:t>However</a:t>
            </a:r>
            <a:r>
              <a:rPr lang="de-DE" sz="2400" dirty="0"/>
              <a:t>: Most </a:t>
            </a:r>
            <a:r>
              <a:rPr lang="de-DE" sz="2400" dirty="0" err="1"/>
              <a:t>recently</a:t>
            </a:r>
            <a:r>
              <a:rPr lang="de-DE" sz="2400" dirty="0"/>
              <a:t> </a:t>
            </a:r>
            <a:r>
              <a:rPr lang="de-DE" sz="2400" dirty="0" err="1"/>
              <a:t>new</a:t>
            </a:r>
            <a:r>
              <a:rPr lang="de-DE" sz="2400" dirty="0"/>
              <a:t> </a:t>
            </a:r>
            <a:r>
              <a:rPr lang="de-DE" sz="2400" dirty="0" err="1"/>
              <a:t>metastases</a:t>
            </a:r>
            <a:r>
              <a:rPr lang="de-DE" sz="2400" dirty="0"/>
              <a:t> </a:t>
            </a:r>
            <a:r>
              <a:rPr lang="de-DE" sz="2400" dirty="0" err="1"/>
              <a:t>have</a:t>
            </a:r>
            <a:r>
              <a:rPr lang="de-DE" sz="2400" dirty="0"/>
              <a:t> </a:t>
            </a:r>
            <a:r>
              <a:rPr lang="de-DE" sz="2400" dirty="0" err="1"/>
              <a:t>been</a:t>
            </a:r>
            <a:r>
              <a:rPr lang="de-DE" sz="2400" dirty="0"/>
              <a:t> </a:t>
            </a:r>
            <a:r>
              <a:rPr lang="de-DE" sz="2400" dirty="0" err="1"/>
              <a:t>detected</a:t>
            </a:r>
            <a:r>
              <a:rPr lang="de-DE" sz="2400" dirty="0"/>
              <a:t> in </a:t>
            </a:r>
            <a:r>
              <a:rPr lang="de-DE" sz="2400" dirty="0" err="1"/>
              <a:t>the</a:t>
            </a:r>
            <a:r>
              <a:rPr lang="de-DE" sz="2400" dirty="0"/>
              <a:t> follow </a:t>
            </a:r>
            <a:r>
              <a:rPr lang="de-DE" sz="2400" dirty="0" err="1"/>
              <a:t>up</a:t>
            </a:r>
            <a:endParaRPr lang="de-DE" sz="2400" dirty="0"/>
          </a:p>
        </p:txBody>
      </p:sp>
      <p:sp>
        <p:nvSpPr>
          <p:cNvPr id="4" name="Datumsplatzhalter 3"/>
          <p:cNvSpPr>
            <a:spLocks noGrp="1"/>
          </p:cNvSpPr>
          <p:nvPr>
            <p:ph type="dt" sz="half" idx="10"/>
          </p:nvPr>
        </p:nvSpPr>
        <p:spPr/>
        <p:txBody>
          <a:bodyPr/>
          <a:lstStyle/>
          <a:p>
            <a:r>
              <a:rPr lang="de-DE" dirty="0"/>
              <a:t>12/12/2022</a:t>
            </a:r>
            <a:endParaRPr lang="it-IT" dirty="0"/>
          </a:p>
        </p:txBody>
      </p:sp>
      <p:sp>
        <p:nvSpPr>
          <p:cNvPr id="5" name="Fußzeilenplatzhalter 4"/>
          <p:cNvSpPr>
            <a:spLocks noGrp="1"/>
          </p:cNvSpPr>
          <p:nvPr>
            <p:ph type="ftr" sz="quarter" idx="11"/>
          </p:nvPr>
        </p:nvSpPr>
        <p:spPr/>
        <p:txBody>
          <a:bodyPr/>
          <a:lstStyle/>
          <a:p>
            <a:r>
              <a:rPr lang="it-IT"/>
              <a:t>TNA</a:t>
            </a:r>
            <a:endParaRPr lang="it-IT" dirty="0"/>
          </a:p>
        </p:txBody>
      </p:sp>
      <p:sp>
        <p:nvSpPr>
          <p:cNvPr id="6" name="Foliennummernplatzhalter 5"/>
          <p:cNvSpPr>
            <a:spLocks noGrp="1"/>
          </p:cNvSpPr>
          <p:nvPr>
            <p:ph type="sldNum" sz="quarter" idx="12"/>
          </p:nvPr>
        </p:nvSpPr>
        <p:spPr/>
        <p:txBody>
          <a:bodyPr/>
          <a:lstStyle/>
          <a:p>
            <a:fld id="{57A0FA2E-2223-4FE8-9E15-7906F6757A08}" type="slidenum">
              <a:rPr lang="it-IT" smtClean="0"/>
              <a:pPr/>
              <a:t>16</a:t>
            </a:fld>
            <a:endParaRPr lang="it-IT" dirty="0"/>
          </a:p>
        </p:txBody>
      </p:sp>
    </p:spTree>
    <p:extLst>
      <p:ext uri="{BB962C8B-B14F-4D97-AF65-F5344CB8AC3E}">
        <p14:creationId xmlns:p14="http://schemas.microsoft.com/office/powerpoint/2010/main" val="3704264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Deviation </a:t>
            </a:r>
            <a:r>
              <a:rPr lang="de-DE" dirty="0" err="1"/>
              <a:t>from</a:t>
            </a:r>
            <a:r>
              <a:rPr lang="de-DE" dirty="0"/>
              <a:t> </a:t>
            </a:r>
            <a:r>
              <a:rPr lang="de-DE" dirty="0" err="1"/>
              <a:t>deliverable</a:t>
            </a:r>
            <a:r>
              <a:rPr lang="de-DE" dirty="0"/>
              <a:t> &amp; </a:t>
            </a:r>
            <a:r>
              <a:rPr lang="de-DE" dirty="0" err="1"/>
              <a:t>countermeasures</a:t>
            </a:r>
            <a:endParaRPr lang="de-DE" dirty="0"/>
          </a:p>
        </p:txBody>
      </p:sp>
      <p:sp>
        <p:nvSpPr>
          <p:cNvPr id="3" name="Inhaltsplatzhalter 2"/>
          <p:cNvSpPr>
            <a:spLocks noGrp="1"/>
          </p:cNvSpPr>
          <p:nvPr>
            <p:ph idx="1"/>
          </p:nvPr>
        </p:nvSpPr>
        <p:spPr/>
        <p:txBody>
          <a:bodyPr>
            <a:normAutofit fontScale="92500" lnSpcReduction="20000"/>
          </a:bodyPr>
          <a:lstStyle/>
          <a:p>
            <a:pPr>
              <a:lnSpc>
                <a:spcPct val="110000"/>
              </a:lnSpc>
              <a:spcBef>
                <a:spcPts val="600"/>
              </a:spcBef>
              <a:spcAft>
                <a:spcPts val="0"/>
              </a:spcAft>
            </a:pPr>
            <a:r>
              <a:rPr lang="de-DE" b="1" dirty="0" err="1"/>
              <a:t>Deliverable</a:t>
            </a:r>
            <a:r>
              <a:rPr lang="de-DE" b="1" dirty="0"/>
              <a:t>: 10 </a:t>
            </a:r>
            <a:r>
              <a:rPr lang="de-DE" b="1" dirty="0" err="1"/>
              <a:t>patients</a:t>
            </a:r>
            <a:r>
              <a:rPr lang="de-DE" b="1" dirty="0"/>
              <a:t>; </a:t>
            </a:r>
            <a:r>
              <a:rPr lang="de-DE" b="1" dirty="0" err="1"/>
              <a:t>Treated</a:t>
            </a:r>
            <a:r>
              <a:rPr lang="de-DE" b="1" dirty="0"/>
              <a:t>: 3 </a:t>
            </a:r>
            <a:r>
              <a:rPr lang="de-DE" b="1" dirty="0" err="1"/>
              <a:t>patients</a:t>
            </a:r>
            <a:endParaRPr lang="de-DE" b="1" dirty="0"/>
          </a:p>
          <a:p>
            <a:pPr>
              <a:lnSpc>
                <a:spcPct val="110000"/>
              </a:lnSpc>
              <a:spcBef>
                <a:spcPts val="600"/>
              </a:spcBef>
              <a:spcAft>
                <a:spcPts val="0"/>
              </a:spcAft>
            </a:pPr>
            <a:r>
              <a:rPr lang="de-DE" b="1" dirty="0"/>
              <a:t>Potential </a:t>
            </a:r>
            <a:r>
              <a:rPr lang="de-DE" b="1" dirty="0" err="1"/>
              <a:t>reasons</a:t>
            </a:r>
            <a:r>
              <a:rPr lang="de-DE" b="1" dirty="0"/>
              <a:t>:</a:t>
            </a:r>
          </a:p>
          <a:p>
            <a:pPr marL="360000" indent="-360000">
              <a:lnSpc>
                <a:spcPct val="110000"/>
              </a:lnSpc>
              <a:spcBef>
                <a:spcPts val="600"/>
              </a:spcBef>
              <a:spcAft>
                <a:spcPts val="0"/>
              </a:spcAft>
              <a:buFont typeface="+mj-lt"/>
              <a:buAutoNum type="alphaLcPeriod"/>
            </a:pPr>
            <a:r>
              <a:rPr lang="de-DE" dirty="0"/>
              <a:t>Travel </a:t>
            </a:r>
            <a:r>
              <a:rPr lang="de-DE" dirty="0" err="1"/>
              <a:t>restrictions</a:t>
            </a:r>
            <a:r>
              <a:rPr lang="de-DE" dirty="0"/>
              <a:t> due </a:t>
            </a:r>
            <a:r>
              <a:rPr lang="de-DE" dirty="0" err="1"/>
              <a:t>to</a:t>
            </a:r>
            <a:r>
              <a:rPr lang="de-DE" dirty="0"/>
              <a:t> </a:t>
            </a:r>
            <a:r>
              <a:rPr lang="de-DE" dirty="0" err="1"/>
              <a:t>pandemic</a:t>
            </a:r>
            <a:r>
              <a:rPr lang="de-DE" dirty="0"/>
              <a:t>.</a:t>
            </a:r>
          </a:p>
          <a:p>
            <a:pPr marL="360000" indent="-360000">
              <a:lnSpc>
                <a:spcPct val="110000"/>
              </a:lnSpc>
              <a:spcBef>
                <a:spcPts val="600"/>
              </a:spcBef>
              <a:spcAft>
                <a:spcPts val="0"/>
              </a:spcAft>
              <a:buFont typeface="+mj-lt"/>
              <a:buAutoNum type="alphaLcPeriod"/>
            </a:pPr>
            <a:r>
              <a:rPr lang="de-DE" dirty="0" err="1"/>
              <a:t>Insufficient</a:t>
            </a:r>
            <a:r>
              <a:rPr lang="de-DE" dirty="0"/>
              <a:t> </a:t>
            </a:r>
            <a:r>
              <a:rPr lang="de-DE" dirty="0" err="1"/>
              <a:t>knowledge</a:t>
            </a:r>
            <a:r>
              <a:rPr lang="de-DE" dirty="0"/>
              <a:t> </a:t>
            </a:r>
            <a:r>
              <a:rPr lang="de-DE" dirty="0" err="1"/>
              <a:t>of</a:t>
            </a:r>
            <a:r>
              <a:rPr lang="de-DE" dirty="0"/>
              <a:t> </a:t>
            </a:r>
            <a:r>
              <a:rPr lang="de-DE" dirty="0" err="1"/>
              <a:t>method</a:t>
            </a:r>
            <a:r>
              <a:rPr lang="de-DE" dirty="0"/>
              <a:t> </a:t>
            </a:r>
            <a:r>
              <a:rPr lang="de-DE" dirty="0" err="1"/>
              <a:t>and</a:t>
            </a:r>
            <a:r>
              <a:rPr lang="de-DE" dirty="0"/>
              <a:t> </a:t>
            </a:r>
            <a:r>
              <a:rPr lang="de-DE" dirty="0" err="1"/>
              <a:t>opportunity</a:t>
            </a:r>
            <a:r>
              <a:rPr lang="de-DE" dirty="0"/>
              <a:t>.</a:t>
            </a:r>
          </a:p>
          <a:p>
            <a:pPr marL="360000" indent="-360000">
              <a:lnSpc>
                <a:spcPct val="110000"/>
              </a:lnSpc>
              <a:spcBef>
                <a:spcPts val="600"/>
              </a:spcBef>
              <a:spcAft>
                <a:spcPts val="0"/>
              </a:spcAft>
              <a:buFont typeface="+mj-lt"/>
              <a:buAutoNum type="alphaLcPeriod"/>
            </a:pPr>
            <a:r>
              <a:rPr lang="de-DE" dirty="0" err="1"/>
              <a:t>Obstacles</a:t>
            </a:r>
            <a:r>
              <a:rPr lang="de-DE" dirty="0"/>
              <a:t> </a:t>
            </a:r>
            <a:r>
              <a:rPr lang="de-DE" dirty="0" err="1"/>
              <a:t>to</a:t>
            </a:r>
            <a:r>
              <a:rPr lang="de-DE" dirty="0"/>
              <a:t> </a:t>
            </a:r>
            <a:r>
              <a:rPr lang="de-DE" dirty="0" err="1"/>
              <a:t>communication</a:t>
            </a:r>
            <a:r>
              <a:rPr lang="de-DE" dirty="0"/>
              <a:t>: lack </a:t>
            </a:r>
            <a:r>
              <a:rPr lang="de-DE" dirty="0" err="1"/>
              <a:t>of</a:t>
            </a:r>
            <a:r>
              <a:rPr lang="de-DE" dirty="0"/>
              <a:t> </a:t>
            </a:r>
            <a:r>
              <a:rPr lang="de-DE" dirty="0" err="1"/>
              <a:t>counterparts</a:t>
            </a:r>
            <a:r>
              <a:rPr lang="de-DE" dirty="0"/>
              <a:t> </a:t>
            </a:r>
            <a:r>
              <a:rPr lang="de-DE" dirty="0" err="1"/>
              <a:t>for</a:t>
            </a:r>
            <a:r>
              <a:rPr lang="de-DE" dirty="0"/>
              <a:t> </a:t>
            </a:r>
            <a:r>
              <a:rPr lang="de-DE" dirty="0" err="1"/>
              <a:t>medical</a:t>
            </a:r>
            <a:r>
              <a:rPr lang="de-DE" dirty="0"/>
              <a:t> </a:t>
            </a:r>
            <a:r>
              <a:rPr lang="de-DE" dirty="0" err="1"/>
              <a:t>discussion</a:t>
            </a:r>
            <a:r>
              <a:rPr lang="de-DE" dirty="0"/>
              <a:t>.</a:t>
            </a:r>
          </a:p>
          <a:p>
            <a:pPr>
              <a:lnSpc>
                <a:spcPct val="110000"/>
              </a:lnSpc>
              <a:spcBef>
                <a:spcPts val="600"/>
              </a:spcBef>
              <a:spcAft>
                <a:spcPts val="0"/>
              </a:spcAft>
            </a:pPr>
            <a:r>
              <a:rPr lang="de-DE" b="1" dirty="0" err="1"/>
              <a:t>Countermeasures</a:t>
            </a:r>
            <a:r>
              <a:rPr lang="de-DE" b="1" dirty="0"/>
              <a:t> </a:t>
            </a:r>
            <a:r>
              <a:rPr lang="de-DE" b="1" dirty="0" err="1"/>
              <a:t>taken</a:t>
            </a:r>
            <a:r>
              <a:rPr lang="de-DE" b="1" dirty="0"/>
              <a:t>:</a:t>
            </a:r>
          </a:p>
          <a:p>
            <a:pPr marL="342900" indent="-342900">
              <a:lnSpc>
                <a:spcPct val="110000"/>
              </a:lnSpc>
              <a:spcBef>
                <a:spcPts val="600"/>
              </a:spcBef>
              <a:spcAft>
                <a:spcPts val="0"/>
              </a:spcAft>
              <a:buFont typeface="+mj-lt"/>
              <a:buAutoNum type="alphaLcPeriod"/>
            </a:pPr>
            <a:r>
              <a:rPr lang="de-DE" dirty="0"/>
              <a:t>Strategic </a:t>
            </a:r>
            <a:r>
              <a:rPr lang="de-DE" dirty="0" err="1"/>
              <a:t>meetings</a:t>
            </a:r>
            <a:r>
              <a:rPr lang="de-DE" dirty="0"/>
              <a:t> </a:t>
            </a:r>
            <a:r>
              <a:rPr lang="de-DE" dirty="0" err="1"/>
              <a:t>of</a:t>
            </a:r>
            <a:r>
              <a:rPr lang="de-DE" dirty="0"/>
              <a:t> </a:t>
            </a:r>
            <a:r>
              <a:rPr lang="de-DE" dirty="0" err="1"/>
              <a:t>the</a:t>
            </a:r>
            <a:r>
              <a:rPr lang="de-DE" dirty="0"/>
              <a:t> TPB </a:t>
            </a:r>
            <a:r>
              <a:rPr lang="de-DE" dirty="0" err="1"/>
              <a:t>and</a:t>
            </a:r>
            <a:r>
              <a:rPr lang="de-DE" dirty="0"/>
              <a:t> USP on April 28th &amp; </a:t>
            </a:r>
            <a:r>
              <a:rPr lang="de-DE" dirty="0" err="1"/>
              <a:t>October</a:t>
            </a:r>
            <a:r>
              <a:rPr lang="de-DE" dirty="0"/>
              <a:t> 25th</a:t>
            </a:r>
          </a:p>
          <a:p>
            <a:pPr marL="342900" indent="-342900">
              <a:lnSpc>
                <a:spcPct val="110000"/>
              </a:lnSpc>
              <a:spcBef>
                <a:spcPts val="600"/>
              </a:spcBef>
              <a:spcAft>
                <a:spcPts val="0"/>
              </a:spcAft>
              <a:buFont typeface="+mj-lt"/>
              <a:buAutoNum type="alphaLcPeriod"/>
            </a:pPr>
            <a:r>
              <a:rPr lang="de-DE" dirty="0" err="1"/>
              <a:t>Invitations</a:t>
            </a:r>
            <a:r>
              <a:rPr lang="de-DE" dirty="0"/>
              <a:t> </a:t>
            </a:r>
            <a:r>
              <a:rPr lang="de-DE" dirty="0" err="1"/>
              <a:t>to</a:t>
            </a:r>
            <a:r>
              <a:rPr lang="de-DE" dirty="0"/>
              <a:t> EPTN </a:t>
            </a:r>
            <a:r>
              <a:rPr lang="de-DE" dirty="0" err="1"/>
              <a:t>and</a:t>
            </a:r>
            <a:r>
              <a:rPr lang="de-DE" dirty="0"/>
              <a:t> EURACAN </a:t>
            </a:r>
            <a:r>
              <a:rPr lang="de-DE" dirty="0" err="1"/>
              <a:t>have</a:t>
            </a:r>
            <a:r>
              <a:rPr lang="de-DE" dirty="0"/>
              <a:t> </a:t>
            </a:r>
            <a:r>
              <a:rPr lang="de-DE" dirty="0" err="1"/>
              <a:t>been</a:t>
            </a:r>
            <a:r>
              <a:rPr lang="de-DE" dirty="0"/>
              <a:t> </a:t>
            </a:r>
            <a:r>
              <a:rPr lang="de-DE" dirty="0" err="1"/>
              <a:t>sent</a:t>
            </a:r>
            <a:r>
              <a:rPr lang="de-DE" dirty="0"/>
              <a:t>. Flyers </a:t>
            </a:r>
            <a:r>
              <a:rPr lang="de-DE" dirty="0" err="1"/>
              <a:t>have</a:t>
            </a:r>
            <a:r>
              <a:rPr lang="de-DE" dirty="0"/>
              <a:t> </a:t>
            </a:r>
            <a:r>
              <a:rPr lang="de-DE" dirty="0" err="1"/>
              <a:t>been</a:t>
            </a:r>
            <a:r>
              <a:rPr lang="de-DE" dirty="0"/>
              <a:t> </a:t>
            </a:r>
            <a:r>
              <a:rPr lang="de-DE" dirty="0" err="1"/>
              <a:t>distributed</a:t>
            </a:r>
            <a:r>
              <a:rPr lang="de-DE" dirty="0"/>
              <a:t> on IBC, ENLIGHT &amp; MEDINET </a:t>
            </a:r>
            <a:r>
              <a:rPr lang="de-DE" dirty="0" err="1"/>
              <a:t>mailing</a:t>
            </a:r>
            <a:r>
              <a:rPr lang="de-DE" dirty="0"/>
              <a:t> </a:t>
            </a:r>
            <a:r>
              <a:rPr lang="de-DE" dirty="0" err="1"/>
              <a:t>lists</a:t>
            </a:r>
            <a:r>
              <a:rPr lang="de-DE" dirty="0"/>
              <a:t>, </a:t>
            </a:r>
            <a:r>
              <a:rPr lang="de-DE" dirty="0" err="1"/>
              <a:t>and</a:t>
            </a:r>
            <a:r>
              <a:rPr lang="de-DE" dirty="0"/>
              <a:t> on ESTRO, EFOMP &amp; IEEE </a:t>
            </a:r>
            <a:r>
              <a:rPr lang="de-DE" dirty="0" err="1"/>
              <a:t>congresses</a:t>
            </a:r>
            <a:r>
              <a:rPr lang="de-DE" dirty="0"/>
              <a:t>.</a:t>
            </a:r>
          </a:p>
          <a:p>
            <a:pPr marL="342900" indent="-342900">
              <a:lnSpc>
                <a:spcPct val="110000"/>
              </a:lnSpc>
              <a:spcBef>
                <a:spcPts val="600"/>
              </a:spcBef>
              <a:spcAft>
                <a:spcPts val="0"/>
              </a:spcAft>
              <a:buFont typeface="+mj-lt"/>
              <a:buAutoNum type="alphaLcPeriod"/>
            </a:pPr>
            <a:r>
              <a:rPr lang="de-DE" dirty="0"/>
              <a:t>Clinical TNA </a:t>
            </a:r>
            <a:r>
              <a:rPr lang="de-DE" dirty="0" err="1"/>
              <a:t>has</a:t>
            </a:r>
            <a:r>
              <a:rPr lang="de-DE" dirty="0"/>
              <a:t> </a:t>
            </a:r>
            <a:r>
              <a:rPr lang="de-DE" dirty="0" err="1"/>
              <a:t>been</a:t>
            </a:r>
            <a:r>
              <a:rPr lang="de-DE" dirty="0"/>
              <a:t> </a:t>
            </a:r>
            <a:r>
              <a:rPr lang="de-DE" dirty="0" err="1"/>
              <a:t>opened</a:t>
            </a:r>
            <a:r>
              <a:rPr lang="de-DE" dirty="0"/>
              <a:t> </a:t>
            </a:r>
            <a:r>
              <a:rPr lang="de-DE" dirty="0" err="1"/>
              <a:t>to</a:t>
            </a:r>
            <a:r>
              <a:rPr lang="de-DE" dirty="0"/>
              <a:t> </a:t>
            </a:r>
            <a:r>
              <a:rPr lang="de-DE" dirty="0" err="1"/>
              <a:t>physicians</a:t>
            </a:r>
            <a:r>
              <a:rPr lang="de-DE" dirty="0"/>
              <a:t> </a:t>
            </a:r>
            <a:r>
              <a:rPr lang="de-DE" dirty="0" err="1"/>
              <a:t>wishing</a:t>
            </a:r>
            <a:r>
              <a:rPr lang="de-DE" dirty="0"/>
              <a:t> </a:t>
            </a:r>
            <a:r>
              <a:rPr lang="de-DE" dirty="0" err="1"/>
              <a:t>to</a:t>
            </a:r>
            <a:r>
              <a:rPr lang="de-DE" dirty="0"/>
              <a:t> </a:t>
            </a:r>
            <a:r>
              <a:rPr lang="de-DE" dirty="0" err="1"/>
              <a:t>discuss</a:t>
            </a:r>
            <a:r>
              <a:rPr lang="de-DE" dirty="0"/>
              <a:t> </a:t>
            </a:r>
            <a:r>
              <a:rPr lang="de-DE" dirty="0" err="1"/>
              <a:t>the</a:t>
            </a:r>
            <a:r>
              <a:rPr lang="de-DE" dirty="0"/>
              <a:t> </a:t>
            </a:r>
            <a:r>
              <a:rPr lang="de-DE" dirty="0" err="1"/>
              <a:t>eligibility</a:t>
            </a:r>
            <a:r>
              <a:rPr lang="de-DE" dirty="0"/>
              <a:t> </a:t>
            </a:r>
            <a:r>
              <a:rPr lang="de-DE" dirty="0" err="1"/>
              <a:t>of</a:t>
            </a:r>
            <a:r>
              <a:rPr lang="de-DE" dirty="0"/>
              <a:t> a </a:t>
            </a:r>
            <a:r>
              <a:rPr lang="de-DE" dirty="0" err="1"/>
              <a:t>specific</a:t>
            </a:r>
            <a:r>
              <a:rPr lang="de-DE" dirty="0"/>
              <a:t> </a:t>
            </a:r>
            <a:r>
              <a:rPr lang="de-DE" dirty="0" err="1"/>
              <a:t>patient</a:t>
            </a:r>
            <a:r>
              <a:rPr lang="de-DE" dirty="0"/>
              <a:t>.</a:t>
            </a:r>
          </a:p>
          <a:p>
            <a:pPr marL="342900" indent="-342900">
              <a:lnSpc>
                <a:spcPct val="110000"/>
              </a:lnSpc>
              <a:spcBef>
                <a:spcPts val="600"/>
              </a:spcBef>
              <a:spcAft>
                <a:spcPts val="0"/>
              </a:spcAft>
              <a:buFont typeface="+mj-lt"/>
              <a:buAutoNum type="alphaLcPeriod"/>
            </a:pPr>
            <a:r>
              <a:rPr lang="de-DE" dirty="0"/>
              <a:t>The </a:t>
            </a:r>
            <a:r>
              <a:rPr lang="de-DE" dirty="0" err="1"/>
              <a:t>designation</a:t>
            </a:r>
            <a:r>
              <a:rPr lang="de-DE" dirty="0"/>
              <a:t> </a:t>
            </a:r>
            <a:r>
              <a:rPr lang="de-DE" dirty="0" err="1"/>
              <a:t>of</a:t>
            </a:r>
            <a:r>
              <a:rPr lang="de-DE" dirty="0"/>
              <a:t> TNA </a:t>
            </a:r>
            <a:r>
              <a:rPr lang="de-DE" dirty="0" err="1"/>
              <a:t>contact</a:t>
            </a:r>
            <a:r>
              <a:rPr lang="de-DE" dirty="0"/>
              <a:t> </a:t>
            </a:r>
            <a:r>
              <a:rPr lang="de-DE" dirty="0" err="1"/>
              <a:t>persons</a:t>
            </a:r>
            <a:r>
              <a:rPr lang="de-DE" dirty="0"/>
              <a:t> </a:t>
            </a:r>
            <a:r>
              <a:rPr lang="de-DE" dirty="0" err="1"/>
              <a:t>by</a:t>
            </a:r>
            <a:r>
              <a:rPr lang="de-DE" dirty="0"/>
              <a:t> </a:t>
            </a:r>
            <a:r>
              <a:rPr lang="de-DE" dirty="0" err="1"/>
              <a:t>each</a:t>
            </a:r>
            <a:r>
              <a:rPr lang="de-DE" dirty="0"/>
              <a:t> </a:t>
            </a:r>
            <a:r>
              <a:rPr lang="de-DE" dirty="0" err="1"/>
              <a:t>clinical</a:t>
            </a:r>
            <a:r>
              <a:rPr lang="de-DE" dirty="0"/>
              <a:t> </a:t>
            </a:r>
            <a:r>
              <a:rPr lang="de-DE" dirty="0" err="1"/>
              <a:t>centre</a:t>
            </a:r>
            <a:r>
              <a:rPr lang="de-DE" dirty="0"/>
              <a:t> </a:t>
            </a:r>
            <a:r>
              <a:rPr lang="de-DE" dirty="0" err="1"/>
              <a:t>has</a:t>
            </a:r>
            <a:r>
              <a:rPr lang="de-DE" dirty="0"/>
              <a:t> </a:t>
            </a:r>
            <a:r>
              <a:rPr lang="de-DE" dirty="0" err="1"/>
              <a:t>been</a:t>
            </a:r>
            <a:r>
              <a:rPr lang="de-DE" dirty="0"/>
              <a:t> </a:t>
            </a:r>
            <a:r>
              <a:rPr lang="de-DE" dirty="0" err="1"/>
              <a:t>suggested</a:t>
            </a:r>
            <a:r>
              <a:rPr lang="de-DE" dirty="0"/>
              <a:t> </a:t>
            </a:r>
            <a:r>
              <a:rPr lang="de-DE" dirty="0" err="1"/>
              <a:t>and</a:t>
            </a:r>
            <a:r>
              <a:rPr lang="de-DE" dirty="0"/>
              <a:t> </a:t>
            </a:r>
            <a:r>
              <a:rPr lang="de-DE" dirty="0" err="1"/>
              <a:t>is</a:t>
            </a:r>
            <a:r>
              <a:rPr lang="de-DE" dirty="0"/>
              <a:t> </a:t>
            </a:r>
            <a:r>
              <a:rPr lang="de-DE" dirty="0" err="1"/>
              <a:t>currently</a:t>
            </a:r>
            <a:r>
              <a:rPr lang="de-DE" dirty="0"/>
              <a:t> </a:t>
            </a:r>
            <a:r>
              <a:rPr lang="de-DE" dirty="0" err="1"/>
              <a:t>under</a:t>
            </a:r>
            <a:r>
              <a:rPr lang="de-DE" dirty="0"/>
              <a:t> </a:t>
            </a:r>
            <a:r>
              <a:rPr lang="de-DE" dirty="0" err="1"/>
              <a:t>implementation</a:t>
            </a:r>
            <a:r>
              <a:rPr lang="de-DE" dirty="0"/>
              <a:t>.</a:t>
            </a:r>
          </a:p>
        </p:txBody>
      </p:sp>
      <p:sp>
        <p:nvSpPr>
          <p:cNvPr id="4" name="Datumsplatzhalter 3"/>
          <p:cNvSpPr>
            <a:spLocks noGrp="1"/>
          </p:cNvSpPr>
          <p:nvPr>
            <p:ph type="dt" sz="half" idx="10"/>
          </p:nvPr>
        </p:nvSpPr>
        <p:spPr/>
        <p:txBody>
          <a:bodyPr/>
          <a:lstStyle/>
          <a:p>
            <a:r>
              <a:rPr lang="de-DE"/>
              <a:t>12/12/2022</a:t>
            </a:r>
            <a:endParaRPr lang="it-IT" dirty="0"/>
          </a:p>
        </p:txBody>
      </p:sp>
      <p:sp>
        <p:nvSpPr>
          <p:cNvPr id="5" name="Fußzeilenplatzhalter 4"/>
          <p:cNvSpPr>
            <a:spLocks noGrp="1"/>
          </p:cNvSpPr>
          <p:nvPr>
            <p:ph type="ftr" sz="quarter" idx="11"/>
          </p:nvPr>
        </p:nvSpPr>
        <p:spPr/>
        <p:txBody>
          <a:bodyPr/>
          <a:lstStyle/>
          <a:p>
            <a:r>
              <a:rPr lang="it-IT"/>
              <a:t>TNA</a:t>
            </a:r>
            <a:endParaRPr lang="it-IT" dirty="0"/>
          </a:p>
        </p:txBody>
      </p:sp>
      <p:sp>
        <p:nvSpPr>
          <p:cNvPr id="6" name="Foliennummernplatzhalter 5"/>
          <p:cNvSpPr>
            <a:spLocks noGrp="1"/>
          </p:cNvSpPr>
          <p:nvPr>
            <p:ph type="sldNum" sz="quarter" idx="12"/>
          </p:nvPr>
        </p:nvSpPr>
        <p:spPr/>
        <p:txBody>
          <a:bodyPr/>
          <a:lstStyle/>
          <a:p>
            <a:fld id="{57A0FA2E-2223-4FE8-9E15-7906F6757A08}" type="slidenum">
              <a:rPr lang="it-IT" smtClean="0"/>
              <a:pPr/>
              <a:t>17</a:t>
            </a:fld>
            <a:endParaRPr lang="it-IT" dirty="0"/>
          </a:p>
        </p:txBody>
      </p:sp>
    </p:spTree>
    <p:extLst>
      <p:ext uri="{BB962C8B-B14F-4D97-AF65-F5344CB8AC3E}">
        <p14:creationId xmlns:p14="http://schemas.microsoft.com/office/powerpoint/2010/main" val="12466207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Task 6.4 and 6.5: Outreach to new users, SEE involvement</a:t>
            </a:r>
            <a:endParaRPr lang="de-DE" dirty="0"/>
          </a:p>
        </p:txBody>
      </p:sp>
      <p:graphicFrame>
        <p:nvGraphicFramePr>
          <p:cNvPr id="9" name="Inhaltsplatzhalter 8"/>
          <p:cNvGraphicFramePr>
            <a:graphicFrameLocks noGrp="1"/>
          </p:cNvGraphicFramePr>
          <p:nvPr>
            <p:ph type="pic" idx="1"/>
            <p:extLst>
              <p:ext uri="{D42A27DB-BD31-4B8C-83A1-F6EECF244321}">
                <p14:modId xmlns:p14="http://schemas.microsoft.com/office/powerpoint/2010/main" val="2012261459"/>
              </p:ext>
            </p:extLst>
          </p:nvPr>
        </p:nvGraphicFramePr>
        <p:xfrm>
          <a:off x="5183188" y="1819275"/>
          <a:ext cx="6430861" cy="3641728"/>
        </p:xfrm>
        <a:graphic>
          <a:graphicData uri="http://schemas.openxmlformats.org/drawingml/2006/table">
            <a:tbl>
              <a:tblPr firstRow="1" firstCol="1" bandRow="1">
                <a:tableStyleId>{5C22544A-7EE6-4342-B048-85BDC9FD1C3A}</a:tableStyleId>
              </a:tblPr>
              <a:tblGrid>
                <a:gridCol w="1265942">
                  <a:extLst>
                    <a:ext uri="{9D8B030D-6E8A-4147-A177-3AD203B41FA5}">
                      <a16:colId xmlns:a16="http://schemas.microsoft.com/office/drawing/2014/main" val="1639243938"/>
                    </a:ext>
                  </a:extLst>
                </a:gridCol>
                <a:gridCol w="5164919">
                  <a:extLst>
                    <a:ext uri="{9D8B030D-6E8A-4147-A177-3AD203B41FA5}">
                      <a16:colId xmlns:a16="http://schemas.microsoft.com/office/drawing/2014/main" val="2289180843"/>
                    </a:ext>
                  </a:extLst>
                </a:gridCol>
              </a:tblGrid>
              <a:tr h="110355">
                <a:tc>
                  <a:txBody>
                    <a:bodyPr/>
                    <a:lstStyle/>
                    <a:p>
                      <a:pPr algn="ctr">
                        <a:spcAft>
                          <a:spcPts val="0"/>
                        </a:spcAft>
                      </a:pPr>
                      <a:r>
                        <a:rPr lang="en-GB" sz="700">
                          <a:effectLst/>
                        </a:rPr>
                        <a:t>Type</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nchor="ctr"/>
                </a:tc>
                <a:tc>
                  <a:txBody>
                    <a:bodyPr/>
                    <a:lstStyle/>
                    <a:p>
                      <a:pPr>
                        <a:spcAft>
                          <a:spcPts val="0"/>
                        </a:spcAft>
                      </a:pPr>
                      <a:r>
                        <a:rPr lang="en-GB" sz="700">
                          <a:effectLst/>
                        </a:rPr>
                        <a:t>Author(s), Title, References, Date</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tc>
                <a:extLst>
                  <a:ext uri="{0D108BD9-81ED-4DB2-BD59-A6C34878D82A}">
                    <a16:rowId xmlns:a16="http://schemas.microsoft.com/office/drawing/2014/main" val="1157385120"/>
                  </a:ext>
                </a:extLst>
              </a:tr>
              <a:tr h="220711">
                <a:tc>
                  <a:txBody>
                    <a:bodyPr/>
                    <a:lstStyle/>
                    <a:p>
                      <a:pPr>
                        <a:spcAft>
                          <a:spcPts val="0"/>
                        </a:spcAft>
                      </a:pPr>
                      <a:r>
                        <a:rPr lang="en-GB" sz="700">
                          <a:effectLst/>
                        </a:rPr>
                        <a:t>Article</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nchor="ctr"/>
                </a:tc>
                <a:tc>
                  <a:txBody>
                    <a:bodyPr/>
                    <a:lstStyle/>
                    <a:p>
                      <a:pPr>
                        <a:spcAft>
                          <a:spcPts val="0"/>
                        </a:spcAft>
                      </a:pPr>
                      <a:r>
                        <a:rPr lang="en-US" sz="700">
                          <a:effectLst/>
                        </a:rPr>
                        <a:t>Durante, M., Debus, J. &amp; Loeffler, J.S. (2022) „Physics and biomedical challenges of cancer therapy with accelerated heavy ions“ Nat. Rev. Physics 3: 777-790</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tc>
                <a:extLst>
                  <a:ext uri="{0D108BD9-81ED-4DB2-BD59-A6C34878D82A}">
                    <a16:rowId xmlns:a16="http://schemas.microsoft.com/office/drawing/2014/main" val="1442820733"/>
                  </a:ext>
                </a:extLst>
              </a:tr>
              <a:tr h="220711">
                <a:tc>
                  <a:txBody>
                    <a:bodyPr/>
                    <a:lstStyle/>
                    <a:p>
                      <a:pPr>
                        <a:spcAft>
                          <a:spcPts val="0"/>
                        </a:spcAft>
                      </a:pPr>
                      <a:r>
                        <a:rPr lang="en-GB" sz="700">
                          <a:effectLst/>
                        </a:rPr>
                        <a:t>Article</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nchor="ctr"/>
                </a:tc>
                <a:tc>
                  <a:txBody>
                    <a:bodyPr/>
                    <a:lstStyle/>
                    <a:p>
                      <a:pPr>
                        <a:spcAft>
                          <a:spcPts val="0"/>
                        </a:spcAft>
                      </a:pPr>
                      <a:r>
                        <a:rPr lang="en-US" sz="700">
                          <a:effectLst/>
                        </a:rPr>
                        <a:t>Volz, L., Sheng, Y., Durante, M. &amp; Graeff, C. (2022) „Considerations for upright particle therapy patient positioning and associated image guidance“ Front. Oncol. 12: 930850</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tc>
                <a:extLst>
                  <a:ext uri="{0D108BD9-81ED-4DB2-BD59-A6C34878D82A}">
                    <a16:rowId xmlns:a16="http://schemas.microsoft.com/office/drawing/2014/main" val="3328798934"/>
                  </a:ext>
                </a:extLst>
              </a:tr>
              <a:tr h="220711">
                <a:tc>
                  <a:txBody>
                    <a:bodyPr/>
                    <a:lstStyle/>
                    <a:p>
                      <a:pPr>
                        <a:spcAft>
                          <a:spcPts val="0"/>
                        </a:spcAft>
                      </a:pPr>
                      <a:r>
                        <a:rPr lang="en-US" sz="700">
                          <a:effectLst/>
                        </a:rPr>
                        <a:t>Talk</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nchor="ctr"/>
                </a:tc>
                <a:tc>
                  <a:txBody>
                    <a:bodyPr/>
                    <a:lstStyle/>
                    <a:p>
                      <a:pPr>
                        <a:spcAft>
                          <a:spcPts val="0"/>
                        </a:spcAft>
                      </a:pPr>
                      <a:r>
                        <a:rPr lang="en-US" sz="700">
                          <a:effectLst/>
                        </a:rPr>
                        <a:t>M. Durante, Heavy ion therapy. Groundbreaking ceremony of the Mayo Clinics heavy ion facility, Jacksonville, FL, 12.10.2022</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tc>
                <a:extLst>
                  <a:ext uri="{0D108BD9-81ED-4DB2-BD59-A6C34878D82A}">
                    <a16:rowId xmlns:a16="http://schemas.microsoft.com/office/drawing/2014/main" val="2344171215"/>
                  </a:ext>
                </a:extLst>
              </a:tr>
              <a:tr h="220711">
                <a:tc>
                  <a:txBody>
                    <a:bodyPr/>
                    <a:lstStyle/>
                    <a:p>
                      <a:pPr>
                        <a:spcAft>
                          <a:spcPts val="0"/>
                        </a:spcAft>
                      </a:pPr>
                      <a:r>
                        <a:rPr lang="en-US" sz="700">
                          <a:effectLst/>
                        </a:rPr>
                        <a:t>Talk</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nchor="ctr"/>
                </a:tc>
                <a:tc>
                  <a:txBody>
                    <a:bodyPr/>
                    <a:lstStyle/>
                    <a:p>
                      <a:pPr>
                        <a:spcAft>
                          <a:spcPts val="0"/>
                        </a:spcAft>
                      </a:pPr>
                      <a:r>
                        <a:rPr lang="en-US" sz="700">
                          <a:effectLst/>
                        </a:rPr>
                        <a:t>M. Durante, Heavy Ions in therapy and Space. Opening lecture at the European radiation research society (ERRS) meting, Catania, Italy, 21.9.2022</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tc>
                <a:extLst>
                  <a:ext uri="{0D108BD9-81ED-4DB2-BD59-A6C34878D82A}">
                    <a16:rowId xmlns:a16="http://schemas.microsoft.com/office/drawing/2014/main" val="2626804611"/>
                  </a:ext>
                </a:extLst>
              </a:tr>
              <a:tr h="220711">
                <a:tc>
                  <a:txBody>
                    <a:bodyPr/>
                    <a:lstStyle/>
                    <a:p>
                      <a:pPr>
                        <a:spcAft>
                          <a:spcPts val="0"/>
                        </a:spcAft>
                      </a:pPr>
                      <a:r>
                        <a:rPr lang="en-US" sz="700">
                          <a:effectLst/>
                        </a:rPr>
                        <a:t>Talk</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nchor="ctr"/>
                </a:tc>
                <a:tc>
                  <a:txBody>
                    <a:bodyPr/>
                    <a:lstStyle/>
                    <a:p>
                      <a:pPr>
                        <a:spcAft>
                          <a:spcPts val="0"/>
                        </a:spcAft>
                      </a:pPr>
                      <a:r>
                        <a:rPr lang="en-US" sz="700">
                          <a:effectLst/>
                        </a:rPr>
                        <a:t>M. Durante, New horizons in particle therapy. Invited lecture at 30-years-TERA-symposium, CERN, Geneva, Switzerland, 15.9.2022</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tc>
                <a:extLst>
                  <a:ext uri="{0D108BD9-81ED-4DB2-BD59-A6C34878D82A}">
                    <a16:rowId xmlns:a16="http://schemas.microsoft.com/office/drawing/2014/main" val="886820456"/>
                  </a:ext>
                </a:extLst>
              </a:tr>
              <a:tr h="220711">
                <a:tc>
                  <a:txBody>
                    <a:bodyPr/>
                    <a:lstStyle/>
                    <a:p>
                      <a:pPr>
                        <a:spcAft>
                          <a:spcPts val="0"/>
                        </a:spcAft>
                      </a:pPr>
                      <a:r>
                        <a:rPr lang="en-US" sz="700">
                          <a:effectLst/>
                        </a:rPr>
                        <a:t>Talk</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nchor="ctr"/>
                </a:tc>
                <a:tc>
                  <a:txBody>
                    <a:bodyPr/>
                    <a:lstStyle/>
                    <a:p>
                      <a:pPr>
                        <a:spcAft>
                          <a:spcPts val="0"/>
                        </a:spcAft>
                      </a:pPr>
                      <a:r>
                        <a:rPr lang="en-US" sz="700">
                          <a:effectLst/>
                        </a:rPr>
                        <a:t>M. Durante, Biomedical applications of radioactive ion beams. Jagellonian symposium, Karakow, Poland, 12.7.2022</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tc>
                <a:extLst>
                  <a:ext uri="{0D108BD9-81ED-4DB2-BD59-A6C34878D82A}">
                    <a16:rowId xmlns:a16="http://schemas.microsoft.com/office/drawing/2014/main" val="1079703270"/>
                  </a:ext>
                </a:extLst>
              </a:tr>
              <a:tr h="110355">
                <a:tc>
                  <a:txBody>
                    <a:bodyPr/>
                    <a:lstStyle/>
                    <a:p>
                      <a:pPr>
                        <a:spcAft>
                          <a:spcPts val="0"/>
                        </a:spcAft>
                      </a:pPr>
                      <a:r>
                        <a:rPr lang="en-US" sz="700">
                          <a:effectLst/>
                        </a:rPr>
                        <a:t>Talk</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nchor="ctr"/>
                </a:tc>
                <a:tc>
                  <a:txBody>
                    <a:bodyPr/>
                    <a:lstStyle/>
                    <a:p>
                      <a:pPr>
                        <a:spcAft>
                          <a:spcPts val="0"/>
                        </a:spcAft>
                      </a:pPr>
                      <a:r>
                        <a:rPr lang="en-US" sz="700">
                          <a:effectLst/>
                        </a:rPr>
                        <a:t>M. Durante, The future of particle therapy. 60</a:t>
                      </a:r>
                      <a:r>
                        <a:rPr lang="en-US" sz="700" baseline="30000">
                          <a:effectLst/>
                        </a:rPr>
                        <a:t>th</a:t>
                      </a:r>
                      <a:r>
                        <a:rPr lang="en-US" sz="700">
                          <a:effectLst/>
                        </a:rPr>
                        <a:t> PTCOG meeting, Miami, FL, 27.6.2022</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tc>
                <a:extLst>
                  <a:ext uri="{0D108BD9-81ED-4DB2-BD59-A6C34878D82A}">
                    <a16:rowId xmlns:a16="http://schemas.microsoft.com/office/drawing/2014/main" val="2534829976"/>
                  </a:ext>
                </a:extLst>
              </a:tr>
              <a:tr h="331066">
                <a:tc>
                  <a:txBody>
                    <a:bodyPr/>
                    <a:lstStyle/>
                    <a:p>
                      <a:pPr>
                        <a:spcAft>
                          <a:spcPts val="0"/>
                        </a:spcAft>
                      </a:pPr>
                      <a:r>
                        <a:rPr lang="en-US" sz="700">
                          <a:effectLst/>
                        </a:rPr>
                        <a:t>Talk</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tc>
                <a:tc>
                  <a:txBody>
                    <a:bodyPr/>
                    <a:lstStyle/>
                    <a:p>
                      <a:pPr>
                        <a:spcAft>
                          <a:spcPts val="0"/>
                        </a:spcAft>
                      </a:pPr>
                      <a:r>
                        <a:rPr lang="en-GB" sz="700">
                          <a:effectLst/>
                        </a:rPr>
                        <a:t>P. Fossati. Clinical TNA opportunity presented to: Dr. Shifra Ash, Dr. Miriam Ben Arush, Dr. Liana Abda, Dr. Sergey Postovsky, Dr. Balan Salem, + Head &amp; Neck representative all together 22 invited participants. Rambam Health Care Campus, 20 mar 2022</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tc>
                <a:extLst>
                  <a:ext uri="{0D108BD9-81ED-4DB2-BD59-A6C34878D82A}">
                    <a16:rowId xmlns:a16="http://schemas.microsoft.com/office/drawing/2014/main" val="2032622991"/>
                  </a:ext>
                </a:extLst>
              </a:tr>
              <a:tr h="220711">
                <a:tc>
                  <a:txBody>
                    <a:bodyPr/>
                    <a:lstStyle/>
                    <a:p>
                      <a:pPr>
                        <a:spcAft>
                          <a:spcPts val="0"/>
                        </a:spcAft>
                      </a:pPr>
                      <a:r>
                        <a:rPr lang="en-US" sz="700">
                          <a:effectLst/>
                        </a:rPr>
                        <a:t>Talk</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tc>
                <a:tc>
                  <a:txBody>
                    <a:bodyPr/>
                    <a:lstStyle/>
                    <a:p>
                      <a:pPr>
                        <a:spcAft>
                          <a:spcPts val="0"/>
                        </a:spcAft>
                      </a:pPr>
                      <a:r>
                        <a:rPr lang="en-GB" sz="700">
                          <a:effectLst/>
                        </a:rPr>
                        <a:t>P. Fossati. Clinical TNA opportunity presented to: Dr. Meirav Ben David, Dr.Lili Borochov, Dr. Aleen Shichman, Mrs, Orly Bassan. Assuta Medical Center. </a:t>
                      </a:r>
                      <a:r>
                        <a:rPr lang="de-AT" sz="700">
                          <a:effectLst/>
                        </a:rPr>
                        <a:t>21 </a:t>
                      </a:r>
                      <a:r>
                        <a:rPr lang="en-GB" sz="700">
                          <a:effectLst/>
                        </a:rPr>
                        <a:t>mar 2022</a:t>
                      </a:r>
                      <a:endParaRPr lang="de-DE"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67851" marR="67851" marT="0" marB="0"/>
                </a:tc>
                <a:extLst>
                  <a:ext uri="{0D108BD9-81ED-4DB2-BD59-A6C34878D82A}">
                    <a16:rowId xmlns:a16="http://schemas.microsoft.com/office/drawing/2014/main" val="584544870"/>
                  </a:ext>
                </a:extLst>
              </a:tr>
              <a:tr h="331066">
                <a:tc>
                  <a:txBody>
                    <a:bodyPr/>
                    <a:lstStyle/>
                    <a:p>
                      <a:pPr>
                        <a:spcAft>
                          <a:spcPts val="0"/>
                        </a:spcAft>
                      </a:pPr>
                      <a:r>
                        <a:rPr lang="en-US" sz="700">
                          <a:effectLst/>
                        </a:rPr>
                        <a:t>Talk</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tc>
                <a:tc>
                  <a:txBody>
                    <a:bodyPr/>
                    <a:lstStyle/>
                    <a:p>
                      <a:pPr>
                        <a:spcAft>
                          <a:spcPts val="0"/>
                        </a:spcAft>
                      </a:pPr>
                      <a:r>
                        <a:rPr lang="en-GB" sz="700">
                          <a:effectLst/>
                        </a:rPr>
                        <a:t>P. Fossati. Clinical TNA opportunitypresented to: Dr. Helen Toledano, Dr. Shira Amar, Dr. Orli Michaeli, Dr. Gali Avrahami, Dr. Esther Berkovich </a:t>
                      </a:r>
                      <a:r>
                        <a:rPr lang="en-US" sz="700">
                          <a:effectLst/>
                        </a:rPr>
                        <a:t>Schneiders Children's Medical Center</a:t>
                      </a:r>
                      <a:endParaRPr lang="de-DE"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67851" marR="67851" marT="0" marB="0"/>
                </a:tc>
                <a:extLst>
                  <a:ext uri="{0D108BD9-81ED-4DB2-BD59-A6C34878D82A}">
                    <a16:rowId xmlns:a16="http://schemas.microsoft.com/office/drawing/2014/main" val="1547343078"/>
                  </a:ext>
                </a:extLst>
              </a:tr>
              <a:tr h="220711">
                <a:tc>
                  <a:txBody>
                    <a:bodyPr/>
                    <a:lstStyle/>
                    <a:p>
                      <a:pPr>
                        <a:spcAft>
                          <a:spcPts val="0"/>
                        </a:spcAft>
                      </a:pPr>
                      <a:r>
                        <a:rPr lang="en-US" sz="700">
                          <a:effectLst/>
                        </a:rPr>
                        <a:t>Talk</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tc>
                <a:tc>
                  <a:txBody>
                    <a:bodyPr/>
                    <a:lstStyle/>
                    <a:p>
                      <a:pPr>
                        <a:spcAft>
                          <a:spcPts val="0"/>
                        </a:spcAft>
                      </a:pPr>
                      <a:r>
                        <a:rPr lang="en-GB" sz="700">
                          <a:effectLst/>
                        </a:rPr>
                        <a:t>P. Fossati. Clinical TNA opportunity presented to: </a:t>
                      </a:r>
                      <a:r>
                        <a:rPr lang="en-US" sz="700">
                          <a:effectLst/>
                        </a:rPr>
                        <a:t>Dr. Dror Limon, Dr. Shlomit Yust</a:t>
                      </a:r>
                      <a:r>
                        <a:rPr lang="en-GB" sz="700">
                          <a:effectLst/>
                        </a:rPr>
                        <a:t>. </a:t>
                      </a:r>
                      <a:r>
                        <a:rPr lang="de-AT" sz="700">
                          <a:effectLst/>
                        </a:rPr>
                        <a:t>Beilinson rabin medical center</a:t>
                      </a:r>
                      <a:endParaRPr lang="de-DE"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67851" marR="67851" marT="0" marB="0"/>
                </a:tc>
                <a:extLst>
                  <a:ext uri="{0D108BD9-81ED-4DB2-BD59-A6C34878D82A}">
                    <a16:rowId xmlns:a16="http://schemas.microsoft.com/office/drawing/2014/main" val="282535439"/>
                  </a:ext>
                </a:extLst>
              </a:tr>
              <a:tr h="331066">
                <a:tc>
                  <a:txBody>
                    <a:bodyPr/>
                    <a:lstStyle/>
                    <a:p>
                      <a:pPr>
                        <a:spcAft>
                          <a:spcPts val="0"/>
                        </a:spcAft>
                      </a:pPr>
                      <a:r>
                        <a:rPr lang="en-US" sz="700">
                          <a:effectLst/>
                        </a:rPr>
                        <a:t>Talk</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tc>
                <a:tc>
                  <a:txBody>
                    <a:bodyPr/>
                    <a:lstStyle/>
                    <a:p>
                      <a:pPr>
                        <a:spcAft>
                          <a:spcPts val="0"/>
                        </a:spcAft>
                      </a:pPr>
                      <a:r>
                        <a:rPr lang="en-GB" sz="700">
                          <a:effectLst/>
                        </a:rPr>
                        <a:t>P. Fossati. Clinical TNA opportunity presented to: </a:t>
                      </a:r>
                      <a:r>
                        <a:rPr lang="en-US" sz="700">
                          <a:effectLst/>
                        </a:rPr>
                        <a:t>Dr. Zvi Symon, Dr. Efrat Landau and staff (all together 17 participants including the pediatric oncologists). </a:t>
                      </a:r>
                      <a:r>
                        <a:rPr lang="de-AT" sz="700">
                          <a:effectLst/>
                        </a:rPr>
                        <a:t>Sheba Medical Center. </a:t>
                      </a:r>
                      <a:r>
                        <a:rPr lang="en-GB" sz="700">
                          <a:effectLst/>
                        </a:rPr>
                        <a:t>22 mar 2022</a:t>
                      </a:r>
                      <a:endParaRPr lang="de-DE"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67851" marR="67851" marT="0" marB="0"/>
                </a:tc>
                <a:extLst>
                  <a:ext uri="{0D108BD9-81ED-4DB2-BD59-A6C34878D82A}">
                    <a16:rowId xmlns:a16="http://schemas.microsoft.com/office/drawing/2014/main" val="2411266874"/>
                  </a:ext>
                </a:extLst>
              </a:tr>
              <a:tr h="441421">
                <a:tc>
                  <a:txBody>
                    <a:bodyPr/>
                    <a:lstStyle/>
                    <a:p>
                      <a:pPr>
                        <a:spcAft>
                          <a:spcPts val="0"/>
                        </a:spcAft>
                      </a:pPr>
                      <a:r>
                        <a:rPr lang="en-US" sz="700">
                          <a:effectLst/>
                        </a:rPr>
                        <a:t>Talk</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tc>
                <a:tc>
                  <a:txBody>
                    <a:bodyPr/>
                    <a:lstStyle/>
                    <a:p>
                      <a:pPr>
                        <a:spcAft>
                          <a:spcPts val="0"/>
                        </a:spcAft>
                      </a:pPr>
                      <a:r>
                        <a:rPr lang="en-GB" sz="700">
                          <a:effectLst/>
                        </a:rPr>
                        <a:t>P. Fossati. Clinical TNA opportunity presented to: </a:t>
                      </a:r>
                      <a:r>
                        <a:rPr lang="en-US" sz="700">
                          <a:effectLst/>
                        </a:rPr>
                        <a:t>Dr. Shlomi Konstantini, Dr. Zvi Ram, Dr. Yuval Shapira and staf. </a:t>
                      </a:r>
                      <a:r>
                        <a:rPr lang="en-GB" sz="700">
                          <a:effectLst/>
                        </a:rPr>
                        <a:t>Dr. Roni Ganzu, Dr. Ido Wolf, Dr. Nathan Straus, Dr. Lior Tzach, Dr. Meital Garti, Dr. Omri Maroz, Dr. Amir Shtarenhaim, Dr. Salva Soifer, Dr. Ofer Marimsky, Dr. Shamay Sivan, Dr. Gorchak, Dr. Segal. </a:t>
                      </a:r>
                      <a:r>
                        <a:rPr lang="de-AT" sz="700">
                          <a:effectLst/>
                        </a:rPr>
                        <a:t>Ichilov Medical Center. 23 mar 2022</a:t>
                      </a:r>
                      <a:endParaRPr lang="de-DE"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67851" marR="67851" marT="0" marB="0"/>
                </a:tc>
                <a:extLst>
                  <a:ext uri="{0D108BD9-81ED-4DB2-BD59-A6C34878D82A}">
                    <a16:rowId xmlns:a16="http://schemas.microsoft.com/office/drawing/2014/main" val="3892189265"/>
                  </a:ext>
                </a:extLst>
              </a:tr>
              <a:tr h="220711">
                <a:tc>
                  <a:txBody>
                    <a:bodyPr/>
                    <a:lstStyle/>
                    <a:p>
                      <a:pPr>
                        <a:spcAft>
                          <a:spcPts val="0"/>
                        </a:spcAft>
                      </a:pPr>
                      <a:r>
                        <a:rPr lang="en-US" sz="700">
                          <a:effectLst/>
                        </a:rPr>
                        <a:t>Talk</a:t>
                      </a:r>
                      <a:endParaRPr lang="de-DE" sz="800">
                        <a:effectLst/>
                        <a:latin typeface="Calibri" panose="020F0502020204030204" pitchFamily="34" charset="0"/>
                        <a:ea typeface="Calibri" panose="020F0502020204030204" pitchFamily="34" charset="0"/>
                        <a:cs typeface="Times New Roman" panose="02020603050405020304" pitchFamily="18" charset="0"/>
                      </a:endParaRPr>
                    </a:p>
                  </a:txBody>
                  <a:tcPr marL="67851" marR="67851" marT="0" marB="0" anchor="ctr"/>
                </a:tc>
                <a:tc>
                  <a:txBody>
                    <a:bodyPr/>
                    <a:lstStyle/>
                    <a:p>
                      <a:pPr>
                        <a:spcAft>
                          <a:spcPts val="0"/>
                        </a:spcAft>
                      </a:pPr>
                      <a:r>
                        <a:rPr lang="en-GB" sz="700" dirty="0">
                          <a:effectLst/>
                        </a:rPr>
                        <a:t>P. Fossati. Clinical TNA opportunity presented to: </a:t>
                      </a:r>
                      <a:r>
                        <a:rPr lang="en-GB" sz="700" dirty="0" err="1">
                          <a:effectLst/>
                        </a:rPr>
                        <a:t>Dr.</a:t>
                      </a:r>
                      <a:r>
                        <a:rPr lang="en-GB" sz="700" dirty="0">
                          <a:effectLst/>
                        </a:rPr>
                        <a:t> Gal Goldstein, </a:t>
                      </a:r>
                      <a:r>
                        <a:rPr lang="en-GB" sz="700" dirty="0" err="1">
                          <a:effectLst/>
                        </a:rPr>
                        <a:t>Dr.</a:t>
                      </a:r>
                      <a:r>
                        <a:rPr lang="en-GB" sz="700" dirty="0">
                          <a:effectLst/>
                        </a:rPr>
                        <a:t> </a:t>
                      </a:r>
                      <a:r>
                        <a:rPr lang="en-GB" sz="700" dirty="0" err="1">
                          <a:effectLst/>
                        </a:rPr>
                        <a:t>Dror</a:t>
                      </a:r>
                      <a:r>
                        <a:rPr lang="en-GB" sz="700" dirty="0">
                          <a:effectLst/>
                        </a:rPr>
                        <a:t> </a:t>
                      </a:r>
                      <a:r>
                        <a:rPr lang="en-GB" sz="700" dirty="0" err="1">
                          <a:effectLst/>
                        </a:rPr>
                        <a:t>Raviv</a:t>
                      </a:r>
                      <a:r>
                        <a:rPr lang="en-US" sz="700" dirty="0">
                          <a:effectLst/>
                        </a:rPr>
                        <a:t>. </a:t>
                      </a:r>
                      <a:r>
                        <a:rPr lang="en-GB" sz="700" dirty="0">
                          <a:effectLst/>
                        </a:rPr>
                        <a:t>Hadassah Medical </a:t>
                      </a:r>
                      <a:r>
                        <a:rPr lang="en-GB" sz="700" dirty="0" err="1">
                          <a:effectLst/>
                        </a:rPr>
                        <a:t>Center</a:t>
                      </a:r>
                      <a:r>
                        <a:rPr lang="en-GB" sz="700" dirty="0">
                          <a:effectLst/>
                        </a:rPr>
                        <a:t>. </a:t>
                      </a:r>
                      <a:r>
                        <a:rPr lang="de-AT" sz="700" dirty="0">
                          <a:effectLst/>
                        </a:rPr>
                        <a:t>23 </a:t>
                      </a:r>
                      <a:r>
                        <a:rPr lang="de-AT" sz="700" dirty="0" err="1">
                          <a:effectLst/>
                        </a:rPr>
                        <a:t>mar</a:t>
                      </a:r>
                      <a:r>
                        <a:rPr lang="de-AT" sz="700" dirty="0">
                          <a:effectLst/>
                        </a:rPr>
                        <a:t> 2022</a:t>
                      </a:r>
                      <a:endParaRPr lang="de-DE"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7851" marR="67851" marT="0" marB="0"/>
                </a:tc>
                <a:extLst>
                  <a:ext uri="{0D108BD9-81ED-4DB2-BD59-A6C34878D82A}">
                    <a16:rowId xmlns:a16="http://schemas.microsoft.com/office/drawing/2014/main" val="3471544317"/>
                  </a:ext>
                </a:extLst>
              </a:tr>
            </a:tbl>
          </a:graphicData>
        </a:graphic>
      </p:graphicFrame>
      <p:sp>
        <p:nvSpPr>
          <p:cNvPr id="10" name="Textplatzhalter 9"/>
          <p:cNvSpPr>
            <a:spLocks noGrp="1"/>
          </p:cNvSpPr>
          <p:nvPr>
            <p:ph type="body" sz="half" idx="2"/>
          </p:nvPr>
        </p:nvSpPr>
        <p:spPr/>
        <p:txBody>
          <a:bodyPr>
            <a:normAutofit/>
          </a:bodyPr>
          <a:lstStyle/>
          <a:p>
            <a:pPr marL="285750" indent="-285750">
              <a:buFont typeface="Arial" panose="020B0604020202020204" pitchFamily="34" charset="0"/>
              <a:buChar char="•"/>
            </a:pPr>
            <a:r>
              <a:rPr lang="de-DE" sz="2000" dirty="0"/>
              <a:t>Video on TNA online</a:t>
            </a:r>
          </a:p>
          <a:p>
            <a:pPr marL="285750" indent="-285750">
              <a:buFont typeface="Arial" panose="020B0604020202020204" pitchFamily="34" charset="0"/>
              <a:buChar char="•"/>
            </a:pPr>
            <a:r>
              <a:rPr lang="de-DE" sz="2000" dirty="0"/>
              <a:t>HITRI+ </a:t>
            </a:r>
            <a:r>
              <a:rPr lang="de-DE" sz="2000" dirty="0" err="1"/>
              <a:t>flyer</a:t>
            </a:r>
            <a:r>
              <a:rPr lang="de-DE" sz="2000" dirty="0"/>
              <a:t> </a:t>
            </a:r>
            <a:r>
              <a:rPr lang="de-DE" sz="2000" dirty="0" err="1"/>
              <a:t>has</a:t>
            </a:r>
            <a:r>
              <a:rPr lang="de-DE" sz="2000" dirty="0"/>
              <a:t> </a:t>
            </a:r>
            <a:r>
              <a:rPr lang="de-DE" sz="2000" dirty="0" err="1"/>
              <a:t>been</a:t>
            </a:r>
            <a:r>
              <a:rPr lang="de-DE" sz="2000" dirty="0"/>
              <a:t> </a:t>
            </a:r>
            <a:r>
              <a:rPr lang="de-DE" sz="2000" dirty="0" err="1"/>
              <a:t>distributed</a:t>
            </a:r>
            <a:r>
              <a:rPr lang="de-DE" sz="2000" dirty="0"/>
              <a:t> at all relevant </a:t>
            </a:r>
            <a:r>
              <a:rPr lang="de-DE" sz="2000" dirty="0" err="1"/>
              <a:t>scientific</a:t>
            </a:r>
            <a:r>
              <a:rPr lang="de-DE" sz="2000" dirty="0"/>
              <a:t> </a:t>
            </a:r>
            <a:r>
              <a:rPr lang="de-DE" sz="2000" dirty="0" err="1"/>
              <a:t>meetings</a:t>
            </a:r>
            <a:r>
              <a:rPr lang="de-DE" sz="2000" dirty="0"/>
              <a:t>.</a:t>
            </a:r>
          </a:p>
          <a:p>
            <a:pPr marL="285750" indent="-285750">
              <a:buFont typeface="Arial" panose="020B0604020202020204" pitchFamily="34" charset="0"/>
              <a:buChar char="•"/>
            </a:pPr>
            <a:r>
              <a:rPr lang="de-DE" sz="2000" dirty="0"/>
              <a:t>TNA </a:t>
            </a:r>
            <a:r>
              <a:rPr lang="de-DE" sz="2000" dirty="0" err="1"/>
              <a:t>opportunity</a:t>
            </a:r>
            <a:r>
              <a:rPr lang="de-DE" sz="2000" dirty="0"/>
              <a:t> </a:t>
            </a:r>
            <a:r>
              <a:rPr lang="de-DE" sz="2000" dirty="0" err="1"/>
              <a:t>has</a:t>
            </a:r>
            <a:r>
              <a:rPr lang="de-DE" sz="2000" dirty="0"/>
              <a:t> </a:t>
            </a:r>
            <a:r>
              <a:rPr lang="de-DE" sz="2000" dirty="0" err="1"/>
              <a:t>been</a:t>
            </a:r>
            <a:r>
              <a:rPr lang="de-DE" sz="2000" dirty="0"/>
              <a:t> </a:t>
            </a:r>
            <a:r>
              <a:rPr lang="de-DE" sz="2000" dirty="0" err="1"/>
              <a:t>mentioned</a:t>
            </a:r>
            <a:r>
              <a:rPr lang="de-DE" sz="2000" dirty="0"/>
              <a:t> </a:t>
            </a:r>
            <a:r>
              <a:rPr lang="de-DE" sz="2000" dirty="0" err="1"/>
              <a:t>by</a:t>
            </a:r>
            <a:r>
              <a:rPr lang="de-DE" sz="2000" dirty="0"/>
              <a:t> </a:t>
            </a:r>
            <a:r>
              <a:rPr lang="de-DE" sz="2000" dirty="0" err="1"/>
              <a:t>organizers</a:t>
            </a:r>
            <a:r>
              <a:rPr lang="de-DE" sz="2000" dirty="0"/>
              <a:t> </a:t>
            </a:r>
            <a:r>
              <a:rPr lang="de-DE" sz="2000" dirty="0" err="1"/>
              <a:t>and</a:t>
            </a:r>
            <a:r>
              <a:rPr lang="de-DE" sz="2000" dirty="0"/>
              <a:t> </a:t>
            </a:r>
            <a:r>
              <a:rPr lang="de-DE" sz="2000" dirty="0" err="1"/>
              <a:t>beneficiaries</a:t>
            </a:r>
            <a:r>
              <a:rPr lang="de-DE" sz="2000" dirty="0"/>
              <a:t> on multiple </a:t>
            </a:r>
            <a:r>
              <a:rPr lang="de-DE" sz="2000" dirty="0" err="1"/>
              <a:t>occasions</a:t>
            </a:r>
            <a:r>
              <a:rPr lang="de-DE" sz="2000" dirty="0"/>
              <a:t>.</a:t>
            </a:r>
          </a:p>
        </p:txBody>
      </p:sp>
      <p:sp>
        <p:nvSpPr>
          <p:cNvPr id="4" name="Datumsplatzhalter 3"/>
          <p:cNvSpPr>
            <a:spLocks noGrp="1"/>
          </p:cNvSpPr>
          <p:nvPr>
            <p:ph type="dt" sz="half" idx="10"/>
          </p:nvPr>
        </p:nvSpPr>
        <p:spPr/>
        <p:txBody>
          <a:bodyPr/>
          <a:lstStyle/>
          <a:p>
            <a:r>
              <a:rPr lang="de-DE" dirty="0"/>
              <a:t>12/12/2022</a:t>
            </a:r>
            <a:endParaRPr lang="it-IT" dirty="0"/>
          </a:p>
        </p:txBody>
      </p:sp>
      <p:sp>
        <p:nvSpPr>
          <p:cNvPr id="5" name="Fußzeilenplatzhalter 4"/>
          <p:cNvSpPr>
            <a:spLocks noGrp="1"/>
          </p:cNvSpPr>
          <p:nvPr>
            <p:ph type="ftr" sz="quarter" idx="11"/>
          </p:nvPr>
        </p:nvSpPr>
        <p:spPr/>
        <p:txBody>
          <a:bodyPr/>
          <a:lstStyle/>
          <a:p>
            <a:r>
              <a:rPr lang="it-IT"/>
              <a:t>TNA</a:t>
            </a:r>
            <a:endParaRPr lang="it-IT" dirty="0"/>
          </a:p>
        </p:txBody>
      </p:sp>
      <p:sp>
        <p:nvSpPr>
          <p:cNvPr id="6" name="Foliennummernplatzhalter 5"/>
          <p:cNvSpPr>
            <a:spLocks noGrp="1"/>
          </p:cNvSpPr>
          <p:nvPr>
            <p:ph type="sldNum" sz="quarter" idx="12"/>
          </p:nvPr>
        </p:nvSpPr>
        <p:spPr/>
        <p:txBody>
          <a:bodyPr/>
          <a:lstStyle/>
          <a:p>
            <a:fld id="{57A0FA2E-2223-4FE8-9E15-7906F6757A08}" type="slidenum">
              <a:rPr lang="it-IT" smtClean="0"/>
              <a:pPr/>
              <a:t>18</a:t>
            </a:fld>
            <a:endParaRPr lang="it-IT" dirty="0"/>
          </a:p>
        </p:txBody>
      </p:sp>
    </p:spTree>
    <p:extLst>
      <p:ext uri="{BB962C8B-B14F-4D97-AF65-F5344CB8AC3E}">
        <p14:creationId xmlns:p14="http://schemas.microsoft.com/office/powerpoint/2010/main" val="22840939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Task 6.4 and 6.5: Thessaloniki International Fair</a:t>
            </a:r>
            <a:endParaRPr lang="de-DE" dirty="0"/>
          </a:p>
        </p:txBody>
      </p:sp>
      <p:sp>
        <p:nvSpPr>
          <p:cNvPr id="4" name="Textplatzhalter 3"/>
          <p:cNvSpPr>
            <a:spLocks noGrp="1"/>
          </p:cNvSpPr>
          <p:nvPr>
            <p:ph type="body" sz="half" idx="2"/>
          </p:nvPr>
        </p:nvSpPr>
        <p:spPr/>
        <p:txBody>
          <a:bodyPr/>
          <a:lstStyle/>
          <a:p>
            <a:r>
              <a:rPr lang="de-DE" dirty="0"/>
              <a:t>HITRI+ was </a:t>
            </a:r>
            <a:r>
              <a:rPr lang="de-DE" dirty="0" err="1"/>
              <a:t>presented</a:t>
            </a:r>
            <a:r>
              <a:rPr lang="de-DE" dirty="0"/>
              <a:t> in </a:t>
            </a:r>
            <a:r>
              <a:rPr lang="de-DE" dirty="0" err="1"/>
              <a:t>the</a:t>
            </a:r>
            <a:r>
              <a:rPr lang="de-DE" dirty="0"/>
              <a:t> CERN </a:t>
            </a:r>
            <a:r>
              <a:rPr lang="de-DE" dirty="0" err="1"/>
              <a:t>booth</a:t>
            </a:r>
            <a:r>
              <a:rPr lang="de-DE" dirty="0"/>
              <a:t> at </a:t>
            </a:r>
            <a:r>
              <a:rPr lang="de-DE" dirty="0" err="1"/>
              <a:t>the</a:t>
            </a:r>
            <a:r>
              <a:rPr lang="de-DE" dirty="0"/>
              <a:t> Thessaloniki International Fair 2022 </a:t>
            </a:r>
            <a:r>
              <a:rPr lang="de-DE" dirty="0" err="1"/>
              <a:t>with</a:t>
            </a:r>
            <a:r>
              <a:rPr lang="de-DE" dirty="0"/>
              <a:t> </a:t>
            </a:r>
            <a:r>
              <a:rPr lang="de-DE" dirty="0" err="1"/>
              <a:t>the</a:t>
            </a:r>
            <a:r>
              <a:rPr lang="de-DE" dirty="0"/>
              <a:t> </a:t>
            </a:r>
            <a:r>
              <a:rPr lang="de-DE" dirty="0" err="1"/>
              <a:t>topic</a:t>
            </a:r>
            <a:r>
              <a:rPr lang="de-DE" dirty="0"/>
              <a:t> „</a:t>
            </a:r>
            <a:r>
              <a:rPr lang="en-GB" dirty="0"/>
              <a:t>Benefits for Society from Fundamental Research” from Sept. 10</a:t>
            </a:r>
            <a:r>
              <a:rPr lang="en-GB" baseline="30000" dirty="0"/>
              <a:t>th</a:t>
            </a:r>
            <a:r>
              <a:rPr lang="en-GB" dirty="0"/>
              <a:t>- 18</a:t>
            </a:r>
            <a:r>
              <a:rPr lang="en-GB" baseline="30000" dirty="0"/>
              <a:t>th</a:t>
            </a:r>
            <a:r>
              <a:rPr lang="en-GB" dirty="0"/>
              <a:t>.</a:t>
            </a:r>
            <a:endParaRPr lang="de-DE" dirty="0"/>
          </a:p>
          <a:p>
            <a:r>
              <a:rPr lang="de-DE" dirty="0"/>
              <a:t>The TNA </a:t>
            </a:r>
            <a:r>
              <a:rPr lang="de-DE" dirty="0" err="1"/>
              <a:t>video</a:t>
            </a:r>
            <a:r>
              <a:rPr lang="de-DE" dirty="0"/>
              <a:t> was </a:t>
            </a:r>
            <a:r>
              <a:rPr lang="de-DE" dirty="0" err="1"/>
              <a:t>shown</a:t>
            </a:r>
            <a:r>
              <a:rPr lang="de-DE" dirty="0"/>
              <a:t> non-</a:t>
            </a:r>
            <a:r>
              <a:rPr lang="de-DE" dirty="0" err="1"/>
              <a:t>stop</a:t>
            </a:r>
            <a:r>
              <a:rPr lang="de-DE" dirty="0"/>
              <a:t>, </a:t>
            </a:r>
            <a:r>
              <a:rPr lang="de-DE" dirty="0" err="1"/>
              <a:t>together</a:t>
            </a:r>
            <a:r>
              <a:rPr lang="de-DE" dirty="0"/>
              <a:t> </a:t>
            </a:r>
            <a:r>
              <a:rPr lang="de-DE" dirty="0" err="1"/>
              <a:t>with</a:t>
            </a:r>
            <a:r>
              <a:rPr lang="de-DE" dirty="0"/>
              <a:t> a link </a:t>
            </a:r>
            <a:r>
              <a:rPr lang="de-DE" dirty="0" err="1"/>
              <a:t>to</a:t>
            </a:r>
            <a:r>
              <a:rPr lang="de-DE" dirty="0"/>
              <a:t> a web </a:t>
            </a:r>
            <a:r>
              <a:rPr lang="de-DE" dirty="0" err="1"/>
              <a:t>page</a:t>
            </a:r>
            <a:r>
              <a:rPr lang="de-DE" dirty="0"/>
              <a:t> </a:t>
            </a:r>
            <a:r>
              <a:rPr lang="de-DE" dirty="0" err="1"/>
              <a:t>of</a:t>
            </a:r>
            <a:r>
              <a:rPr lang="de-DE" dirty="0"/>
              <a:t> </a:t>
            </a:r>
            <a:r>
              <a:rPr lang="de-DE" dirty="0" err="1"/>
              <a:t>Papageorgiou</a:t>
            </a:r>
            <a:r>
              <a:rPr lang="de-DE" dirty="0"/>
              <a:t> </a:t>
            </a:r>
            <a:r>
              <a:rPr lang="de-DE" dirty="0" err="1"/>
              <a:t>hospital</a:t>
            </a:r>
            <a:r>
              <a:rPr lang="de-DE" dirty="0"/>
              <a:t> </a:t>
            </a:r>
            <a:r>
              <a:rPr lang="de-DE" dirty="0" err="1"/>
              <a:t>explaining</a:t>
            </a:r>
            <a:r>
              <a:rPr lang="de-DE" dirty="0"/>
              <a:t> </a:t>
            </a:r>
            <a:r>
              <a:rPr lang="de-DE" dirty="0" err="1"/>
              <a:t>the</a:t>
            </a:r>
            <a:r>
              <a:rPr lang="de-DE" dirty="0"/>
              <a:t> </a:t>
            </a:r>
            <a:r>
              <a:rPr lang="de-DE" dirty="0" err="1"/>
              <a:t>procedure</a:t>
            </a:r>
            <a:r>
              <a:rPr lang="de-DE" dirty="0"/>
              <a:t>.</a:t>
            </a:r>
          </a:p>
          <a:p>
            <a:endParaRPr lang="en-GB" dirty="0"/>
          </a:p>
        </p:txBody>
      </p:sp>
      <p:sp>
        <p:nvSpPr>
          <p:cNvPr id="5" name="Datumsplatzhalter 4"/>
          <p:cNvSpPr>
            <a:spLocks noGrp="1"/>
          </p:cNvSpPr>
          <p:nvPr>
            <p:ph type="dt" sz="half" idx="10"/>
          </p:nvPr>
        </p:nvSpPr>
        <p:spPr/>
        <p:txBody>
          <a:bodyPr/>
          <a:lstStyle/>
          <a:p>
            <a:r>
              <a:rPr lang="de-DE" dirty="0"/>
              <a:t>12/12/2022</a:t>
            </a:r>
            <a:endParaRPr lang="it-IT" dirty="0"/>
          </a:p>
        </p:txBody>
      </p:sp>
      <p:sp>
        <p:nvSpPr>
          <p:cNvPr id="6" name="Fußzeilenplatzhalter 5"/>
          <p:cNvSpPr>
            <a:spLocks noGrp="1"/>
          </p:cNvSpPr>
          <p:nvPr>
            <p:ph type="ftr" sz="quarter" idx="11"/>
          </p:nvPr>
        </p:nvSpPr>
        <p:spPr/>
        <p:txBody>
          <a:bodyPr/>
          <a:lstStyle/>
          <a:p>
            <a:r>
              <a:rPr lang="it-IT"/>
              <a:t>TNA</a:t>
            </a:r>
            <a:endParaRPr lang="it-IT" dirty="0"/>
          </a:p>
        </p:txBody>
      </p:sp>
      <p:sp>
        <p:nvSpPr>
          <p:cNvPr id="7" name="Foliennummernplatzhalter 6"/>
          <p:cNvSpPr>
            <a:spLocks noGrp="1"/>
          </p:cNvSpPr>
          <p:nvPr>
            <p:ph type="sldNum" sz="quarter" idx="12"/>
          </p:nvPr>
        </p:nvSpPr>
        <p:spPr/>
        <p:txBody>
          <a:bodyPr/>
          <a:lstStyle/>
          <a:p>
            <a:fld id="{57A0FA2E-2223-4FE8-9E15-7906F6757A08}" type="slidenum">
              <a:rPr lang="it-IT" smtClean="0"/>
              <a:pPr/>
              <a:t>19</a:t>
            </a:fld>
            <a:endParaRPr lang="it-IT" dirty="0"/>
          </a:p>
        </p:txBody>
      </p:sp>
      <p:pic>
        <p:nvPicPr>
          <p:cNvPr id="8" name="Picture 15" descr="../cernbox/EXPO-Thessaloniki-2022/CERN-LOGO/a6738280-9ec1-4b0a-b32c-64dce90c40e3.JPG"/>
          <p:cNvPicPr>
            <a:picLocks noGrp="1"/>
          </p:cNvPicPr>
          <p:nvPr>
            <p:ph type="pic" idx="1"/>
          </p:nvPr>
        </p:nvPicPr>
        <p:blipFill rotWithShape="1">
          <a:blip r:embed="rId2">
            <a:extLst>
              <a:ext uri="{28A0092B-C50C-407E-A947-70E740481C1C}">
                <a14:useLocalDpi xmlns:a14="http://schemas.microsoft.com/office/drawing/2010/main" val="0"/>
              </a:ext>
            </a:extLst>
          </a:blip>
          <a:srcRect t="27965" b="27965"/>
          <a:stretch/>
        </p:blipFill>
        <p:spPr bwMode="auto">
          <a:prstGeom prst="rect">
            <a:avLst/>
          </a:prstGeom>
          <a:noFill/>
          <a:ln>
            <a:noFill/>
          </a:ln>
          <a:extLst>
            <a:ext uri="{53640926-AAD7-44D8-BBD7-CCE9431645EC}">
              <a14:shadowObscured xmlns:a14="http://schemas.microsoft.com/office/drawing/2010/main"/>
            </a:ext>
          </a:extLst>
        </p:spPr>
      </p:pic>
      <p:pic>
        <p:nvPicPr>
          <p:cNvPr id="9" name="Grafik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58129" y="634921"/>
            <a:ext cx="2756817" cy="874113"/>
          </a:xfrm>
          <a:prstGeom prst="rect">
            <a:avLst/>
          </a:prstGeom>
        </p:spPr>
      </p:pic>
      <p:pic>
        <p:nvPicPr>
          <p:cNvPr id="10" name="Picture 4" descr="../cernbox/EXPO-Thessaloniki-2022/VIDEOS/MDurante-IMG_2736.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00955" y="3692679"/>
            <a:ext cx="2542625" cy="1906046"/>
          </a:xfrm>
          <a:prstGeom prst="rect">
            <a:avLst/>
          </a:prstGeom>
          <a:noFill/>
          <a:ln>
            <a:noFill/>
          </a:ln>
        </p:spPr>
      </p:pic>
    </p:spTree>
    <p:extLst>
      <p:ext uri="{BB962C8B-B14F-4D97-AF65-F5344CB8AC3E}">
        <p14:creationId xmlns:p14="http://schemas.microsoft.com/office/powerpoint/2010/main" val="2993368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Main </a:t>
            </a:r>
            <a:r>
              <a:rPr lang="de-DE" dirty="0" err="1"/>
              <a:t>objectives</a:t>
            </a:r>
            <a:r>
              <a:rPr lang="de-DE" dirty="0"/>
              <a:t> </a:t>
            </a:r>
            <a:r>
              <a:rPr lang="de-DE" dirty="0" err="1"/>
              <a:t>and</a:t>
            </a:r>
            <a:r>
              <a:rPr lang="de-DE" dirty="0"/>
              <a:t> </a:t>
            </a:r>
            <a:r>
              <a:rPr lang="de-DE" dirty="0" err="1"/>
              <a:t>goals</a:t>
            </a:r>
            <a:endParaRPr lang="de-DE" dirty="0"/>
          </a:p>
        </p:txBody>
      </p:sp>
      <p:sp>
        <p:nvSpPr>
          <p:cNvPr id="6" name="Inhaltsplatzhalter 5"/>
          <p:cNvSpPr>
            <a:spLocks noGrp="1"/>
          </p:cNvSpPr>
          <p:nvPr>
            <p:ph idx="1"/>
          </p:nvPr>
        </p:nvSpPr>
        <p:spPr/>
        <p:txBody>
          <a:bodyPr>
            <a:normAutofit fontScale="92500" lnSpcReduction="10000"/>
          </a:bodyPr>
          <a:lstStyle/>
          <a:p>
            <a:r>
              <a:rPr lang="en-US" dirty="0"/>
              <a:t>WP6 is dedicated to providing Trans-National Access (TNA / TA) to research rooms in Heavy Ion </a:t>
            </a:r>
            <a:r>
              <a:rPr lang="en-US" dirty="0" err="1"/>
              <a:t>centres</a:t>
            </a:r>
            <a:r>
              <a:rPr lang="en-US" dirty="0"/>
              <a:t> in Europe. Main objectives are:</a:t>
            </a:r>
          </a:p>
          <a:p>
            <a:r>
              <a:rPr lang="en-US" dirty="0"/>
              <a:t>• Manage the provision of access to beam time allocation across TA providers</a:t>
            </a:r>
          </a:p>
          <a:p>
            <a:r>
              <a:rPr lang="de-DE" dirty="0"/>
              <a:t>• Review </a:t>
            </a:r>
            <a:r>
              <a:rPr lang="de-DE" dirty="0" err="1"/>
              <a:t>the</a:t>
            </a:r>
            <a:r>
              <a:rPr lang="de-DE" dirty="0"/>
              <a:t> TNA </a:t>
            </a:r>
            <a:r>
              <a:rPr lang="de-DE" dirty="0" err="1"/>
              <a:t>proposals</a:t>
            </a:r>
            <a:endParaRPr lang="de-DE" dirty="0"/>
          </a:p>
          <a:p>
            <a:r>
              <a:rPr lang="en-US" dirty="0"/>
              <a:t>• Perform TNA for selected project</a:t>
            </a:r>
          </a:p>
          <a:p>
            <a:r>
              <a:rPr lang="en-US" dirty="0"/>
              <a:t>• Facilitate the modality of access for the users</a:t>
            </a:r>
          </a:p>
          <a:p>
            <a:r>
              <a:rPr lang="en-US" dirty="0"/>
              <a:t>• Describe possible research activities in TNA</a:t>
            </a:r>
          </a:p>
          <a:p>
            <a:r>
              <a:rPr lang="en-US" dirty="0"/>
              <a:t>• Involving TNA users from the SEE research community</a:t>
            </a:r>
          </a:p>
          <a:p>
            <a:r>
              <a:rPr lang="en-US" dirty="0"/>
              <a:t>• Select and support the experiments for TNA</a:t>
            </a:r>
          </a:p>
          <a:p>
            <a:r>
              <a:rPr lang="en-US" dirty="0"/>
              <a:t>• Support new users with little background in Heavy Ion Therapy to undertake experiment</a:t>
            </a:r>
            <a:endParaRPr lang="de-DE" dirty="0"/>
          </a:p>
        </p:txBody>
      </p:sp>
      <p:sp>
        <p:nvSpPr>
          <p:cNvPr id="3" name="Datumsplatzhalter 2"/>
          <p:cNvSpPr>
            <a:spLocks noGrp="1"/>
          </p:cNvSpPr>
          <p:nvPr>
            <p:ph type="dt" sz="half" idx="10"/>
          </p:nvPr>
        </p:nvSpPr>
        <p:spPr/>
        <p:txBody>
          <a:bodyPr/>
          <a:lstStyle/>
          <a:p>
            <a:r>
              <a:rPr lang="de-DE"/>
              <a:t>13/4/21</a:t>
            </a:r>
            <a:endParaRPr lang="it-IT" dirty="0"/>
          </a:p>
        </p:txBody>
      </p:sp>
      <p:sp>
        <p:nvSpPr>
          <p:cNvPr id="4" name="Fußzeilenplatzhalter 3"/>
          <p:cNvSpPr>
            <a:spLocks noGrp="1"/>
          </p:cNvSpPr>
          <p:nvPr>
            <p:ph type="ftr" sz="quarter" idx="11"/>
          </p:nvPr>
        </p:nvSpPr>
        <p:spPr/>
        <p:txBody>
          <a:bodyPr/>
          <a:lstStyle/>
          <a:p>
            <a:r>
              <a:rPr lang="it-IT"/>
              <a:t>TNA</a:t>
            </a:r>
            <a:endParaRPr lang="it-IT" dirty="0"/>
          </a:p>
        </p:txBody>
      </p:sp>
      <p:sp>
        <p:nvSpPr>
          <p:cNvPr id="5" name="Foliennummernplatzhalter 4"/>
          <p:cNvSpPr>
            <a:spLocks noGrp="1"/>
          </p:cNvSpPr>
          <p:nvPr>
            <p:ph type="sldNum" sz="quarter" idx="12"/>
          </p:nvPr>
        </p:nvSpPr>
        <p:spPr/>
        <p:txBody>
          <a:bodyPr/>
          <a:lstStyle/>
          <a:p>
            <a:fld id="{57A0FA2E-2223-4FE8-9E15-7906F6757A08}" type="slidenum">
              <a:rPr lang="it-IT" smtClean="0"/>
              <a:pPr/>
              <a:t>2</a:t>
            </a:fld>
            <a:endParaRPr lang="it-IT" dirty="0"/>
          </a:p>
        </p:txBody>
      </p:sp>
    </p:spTree>
    <p:extLst>
      <p:ext uri="{BB962C8B-B14F-4D97-AF65-F5344CB8AC3E}">
        <p14:creationId xmlns:p14="http://schemas.microsoft.com/office/powerpoint/2010/main" val="3020664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a:t>THANK YOU VERY MUCH!</a:t>
            </a:r>
          </a:p>
        </p:txBody>
      </p:sp>
    </p:spTree>
    <p:extLst>
      <p:ext uri="{BB962C8B-B14F-4D97-AF65-F5344CB8AC3E}">
        <p14:creationId xmlns:p14="http://schemas.microsoft.com/office/powerpoint/2010/main" val="3962112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Cancer: countries </a:t>
            </a:r>
            <a:r>
              <a:rPr lang="de-DE" dirty="0" err="1"/>
              <a:t>that</a:t>
            </a:r>
            <a:r>
              <a:rPr lang="de-DE" dirty="0"/>
              <a:t> </a:t>
            </a:r>
            <a:r>
              <a:rPr lang="de-DE" dirty="0" err="1"/>
              <a:t>suffer</a:t>
            </a:r>
            <a:r>
              <a:rPr lang="de-DE" dirty="0"/>
              <a:t>, countries </a:t>
            </a:r>
            <a:r>
              <a:rPr lang="de-DE" dirty="0" err="1"/>
              <a:t>that</a:t>
            </a:r>
            <a:r>
              <a:rPr lang="de-DE" dirty="0"/>
              <a:t> </a:t>
            </a:r>
            <a:r>
              <a:rPr lang="de-DE" dirty="0" err="1"/>
              <a:t>treat</a:t>
            </a:r>
            <a:endParaRPr lang="de-DE" dirty="0"/>
          </a:p>
        </p:txBody>
      </p:sp>
      <p:sp>
        <p:nvSpPr>
          <p:cNvPr id="7" name="Inhaltsplatzhalter 6"/>
          <p:cNvSpPr>
            <a:spLocks noGrp="1"/>
          </p:cNvSpPr>
          <p:nvPr>
            <p:ph idx="1"/>
          </p:nvPr>
        </p:nvSpPr>
        <p:spPr>
          <a:xfrm>
            <a:off x="541538" y="1845734"/>
            <a:ext cx="6698848" cy="3698855"/>
          </a:xfrm>
        </p:spPr>
        <p:txBody>
          <a:bodyPr>
            <a:normAutofit/>
          </a:bodyPr>
          <a:lstStyle/>
          <a:p>
            <a:pPr marL="252000" indent="-252000">
              <a:lnSpc>
                <a:spcPct val="100000"/>
              </a:lnSpc>
              <a:buFont typeface="Arial" panose="020B0604020202020204" pitchFamily="34" charset="0"/>
              <a:buChar char="•"/>
            </a:pPr>
            <a:r>
              <a:rPr lang="de-DE" dirty="0"/>
              <a:t>Cancer </a:t>
            </a:r>
            <a:r>
              <a:rPr lang="de-DE" dirty="0" err="1"/>
              <a:t>incidence</a:t>
            </a:r>
            <a:r>
              <a:rPr lang="de-DE" dirty="0"/>
              <a:t> in </a:t>
            </a:r>
            <a:r>
              <a:rPr lang="de-DE" dirty="0" err="1"/>
              <a:t>the</a:t>
            </a:r>
            <a:r>
              <a:rPr lang="de-DE" dirty="0"/>
              <a:t> Balkan </a:t>
            </a:r>
            <a:r>
              <a:rPr lang="de-DE" dirty="0" err="1"/>
              <a:t>region</a:t>
            </a:r>
            <a:r>
              <a:rPr lang="de-DE" dirty="0"/>
              <a:t> </a:t>
            </a:r>
            <a:r>
              <a:rPr lang="de-DE" dirty="0" err="1"/>
              <a:t>is</a:t>
            </a:r>
            <a:r>
              <a:rPr lang="de-DE" dirty="0"/>
              <a:t> on </a:t>
            </a:r>
            <a:r>
              <a:rPr lang="de-DE" dirty="0" err="1"/>
              <a:t>average</a:t>
            </a:r>
            <a:r>
              <a:rPr lang="de-DE" dirty="0"/>
              <a:t> European </a:t>
            </a:r>
            <a:r>
              <a:rPr lang="de-DE" dirty="0" err="1"/>
              <a:t>level</a:t>
            </a:r>
            <a:r>
              <a:rPr lang="de-DE" dirty="0"/>
              <a:t>, but </a:t>
            </a:r>
            <a:r>
              <a:rPr lang="de-DE" dirty="0" err="1"/>
              <a:t>mortalitiy</a:t>
            </a:r>
            <a:r>
              <a:rPr lang="de-DE" dirty="0"/>
              <a:t> </a:t>
            </a:r>
            <a:r>
              <a:rPr lang="de-DE" dirty="0" err="1"/>
              <a:t>is</a:t>
            </a:r>
            <a:r>
              <a:rPr lang="de-DE" dirty="0"/>
              <a:t> </a:t>
            </a:r>
            <a:r>
              <a:rPr lang="de-DE" dirty="0" err="1"/>
              <a:t>exceedingly</a:t>
            </a:r>
            <a:r>
              <a:rPr lang="de-DE" dirty="0"/>
              <a:t> high. (Dyba T et al. 2021, </a:t>
            </a:r>
            <a:r>
              <a:rPr lang="de-DE" dirty="0">
                <a:hlinkClick r:id="rId3" tooltip="Persistent link using digital object identifier"/>
              </a:rPr>
              <a:t>https://doi.org/10.1016/j.ejca.2021.07.039</a:t>
            </a:r>
            <a:r>
              <a:rPr lang="de-DE" dirty="0"/>
              <a:t>)</a:t>
            </a:r>
          </a:p>
          <a:p>
            <a:pPr marL="252000" indent="-252000">
              <a:lnSpc>
                <a:spcPct val="100000"/>
              </a:lnSpc>
              <a:buFont typeface="Arial" panose="020B0604020202020204" pitchFamily="34" charset="0"/>
              <a:buChar char="•"/>
            </a:pPr>
            <a:r>
              <a:rPr lang="de-DE" dirty="0"/>
              <a:t>In </a:t>
            </a:r>
            <a:r>
              <a:rPr lang="de-DE" dirty="0" err="1"/>
              <a:t>Hungary</a:t>
            </a:r>
            <a:r>
              <a:rPr lang="de-DE" dirty="0"/>
              <a:t>, </a:t>
            </a:r>
            <a:r>
              <a:rPr lang="de-DE" dirty="0" err="1"/>
              <a:t>Poland</a:t>
            </a:r>
            <a:r>
              <a:rPr lang="de-DE" dirty="0"/>
              <a:t> </a:t>
            </a:r>
            <a:r>
              <a:rPr lang="de-DE" dirty="0" err="1"/>
              <a:t>and</a:t>
            </a:r>
            <a:r>
              <a:rPr lang="de-DE" dirty="0"/>
              <a:t> Romania, </a:t>
            </a:r>
            <a:r>
              <a:rPr lang="en-US" dirty="0"/>
              <a:t>head and neck cancer results in a total of 9729 annual deaths and 157,328 years of potential life lost (</a:t>
            </a:r>
            <a:r>
              <a:rPr lang="en-US" dirty="0" err="1"/>
              <a:t>Bencina</a:t>
            </a:r>
            <a:r>
              <a:rPr lang="en-US" dirty="0"/>
              <a:t> et al. 2022, </a:t>
            </a:r>
            <a:r>
              <a:rPr lang="de-DE" dirty="0">
                <a:hlinkClick r:id="rId4" tooltip="Persistent link using digital object identifier"/>
              </a:rPr>
              <a:t>https://doi.org/10.1016/j.jcpo.2022.100366</a:t>
            </a:r>
            <a:r>
              <a:rPr lang="de-DE" dirty="0"/>
              <a:t>).</a:t>
            </a:r>
          </a:p>
          <a:p>
            <a:pPr marL="252000" indent="-252000">
              <a:lnSpc>
                <a:spcPct val="100000"/>
              </a:lnSpc>
              <a:buFont typeface="Arial" panose="020B0604020202020204" pitchFamily="34" charset="0"/>
              <a:buChar char="•"/>
            </a:pPr>
            <a:r>
              <a:rPr lang="de-DE" dirty="0" err="1"/>
              <a:t>Radiotherapy</a:t>
            </a:r>
            <a:r>
              <a:rPr lang="de-DE" dirty="0"/>
              <a:t> </a:t>
            </a:r>
            <a:r>
              <a:rPr lang="de-DE" dirty="0" err="1"/>
              <a:t>centres</a:t>
            </a:r>
            <a:r>
              <a:rPr lang="de-DE" dirty="0"/>
              <a:t> </a:t>
            </a:r>
            <a:r>
              <a:rPr lang="de-DE" dirty="0" err="1"/>
              <a:t>capable</a:t>
            </a:r>
            <a:r>
              <a:rPr lang="de-DE" dirty="0"/>
              <a:t> </a:t>
            </a:r>
            <a:r>
              <a:rPr lang="de-DE" dirty="0" err="1"/>
              <a:t>of</a:t>
            </a:r>
            <a:r>
              <a:rPr lang="de-DE" dirty="0"/>
              <a:t> </a:t>
            </a:r>
            <a:r>
              <a:rPr lang="de-DE" dirty="0" err="1"/>
              <a:t>hadron</a:t>
            </a:r>
            <a:r>
              <a:rPr lang="de-DE" dirty="0"/>
              <a:t> </a:t>
            </a:r>
            <a:r>
              <a:rPr lang="de-DE" dirty="0" err="1"/>
              <a:t>irradiation</a:t>
            </a:r>
            <a:r>
              <a:rPr lang="de-DE" dirty="0"/>
              <a:t> </a:t>
            </a:r>
            <a:r>
              <a:rPr lang="de-DE" dirty="0" err="1"/>
              <a:t>are</a:t>
            </a:r>
            <a:r>
              <a:rPr lang="de-DE" dirty="0"/>
              <a:t> </a:t>
            </a:r>
            <a:r>
              <a:rPr lang="de-DE" dirty="0" err="1"/>
              <a:t>only</a:t>
            </a:r>
            <a:r>
              <a:rPr lang="de-DE" dirty="0"/>
              <a:t> </a:t>
            </a:r>
            <a:r>
              <a:rPr lang="de-DE" dirty="0" err="1"/>
              <a:t>found</a:t>
            </a:r>
            <a:r>
              <a:rPr lang="de-DE" dirty="0"/>
              <a:t> in a </a:t>
            </a:r>
            <a:r>
              <a:rPr lang="de-DE" dirty="0" err="1"/>
              <a:t>few</a:t>
            </a:r>
            <a:r>
              <a:rPr lang="de-DE" dirty="0"/>
              <a:t> </a:t>
            </a:r>
            <a:r>
              <a:rPr lang="de-DE" dirty="0" err="1"/>
              <a:t>central</a:t>
            </a:r>
            <a:r>
              <a:rPr lang="de-DE" dirty="0"/>
              <a:t> European countries, </a:t>
            </a:r>
            <a:r>
              <a:rPr lang="de-DE" dirty="0" err="1"/>
              <a:t>which</a:t>
            </a:r>
            <a:r>
              <a:rPr lang="de-DE" dirty="0"/>
              <a:t> (</a:t>
            </a:r>
            <a:r>
              <a:rPr lang="de-DE" dirty="0" err="1"/>
              <a:t>incidentally</a:t>
            </a:r>
            <a:r>
              <a:rPr lang="de-DE" dirty="0"/>
              <a:t>?) </a:t>
            </a:r>
            <a:r>
              <a:rPr lang="de-DE" dirty="0" err="1"/>
              <a:t>have</a:t>
            </a:r>
            <a:r>
              <a:rPr lang="de-DE" dirty="0"/>
              <a:t> a </a:t>
            </a:r>
            <a:r>
              <a:rPr lang="de-DE" dirty="0" err="1"/>
              <a:t>low</a:t>
            </a:r>
            <a:r>
              <a:rPr lang="de-DE" dirty="0"/>
              <a:t> </a:t>
            </a:r>
            <a:r>
              <a:rPr lang="de-DE" dirty="0" err="1"/>
              <a:t>cancer</a:t>
            </a:r>
            <a:r>
              <a:rPr lang="de-DE" dirty="0"/>
              <a:t> </a:t>
            </a:r>
            <a:r>
              <a:rPr lang="de-DE" dirty="0" err="1"/>
              <a:t>mortality</a:t>
            </a:r>
            <a:r>
              <a:rPr lang="de-DE" dirty="0"/>
              <a:t> </a:t>
            </a:r>
            <a:r>
              <a:rPr lang="de-DE" dirty="0" err="1"/>
              <a:t>among</a:t>
            </a:r>
            <a:r>
              <a:rPr lang="de-DE" dirty="0"/>
              <a:t> </a:t>
            </a:r>
            <a:r>
              <a:rPr lang="de-DE" dirty="0" err="1"/>
              <a:t>males</a:t>
            </a:r>
            <a:r>
              <a:rPr lang="de-DE" dirty="0"/>
              <a:t>.</a:t>
            </a:r>
          </a:p>
          <a:p>
            <a:pPr marL="252000" indent="-252000">
              <a:lnSpc>
                <a:spcPct val="100000"/>
              </a:lnSpc>
              <a:buFont typeface="Arial" panose="020B0604020202020204" pitchFamily="34" charset="0"/>
              <a:buChar char="•"/>
            </a:pPr>
            <a:r>
              <a:rPr lang="de-DE" dirty="0" err="1"/>
              <a:t>Hence</a:t>
            </a:r>
            <a:r>
              <a:rPr lang="de-DE" dirty="0"/>
              <a:t>: </a:t>
            </a:r>
            <a:r>
              <a:rPr lang="de-DE" dirty="0" err="1"/>
              <a:t>Necessity</a:t>
            </a:r>
            <a:r>
              <a:rPr lang="de-DE" dirty="0"/>
              <a:t> </a:t>
            </a:r>
            <a:r>
              <a:rPr lang="de-DE" dirty="0" err="1"/>
              <a:t>for</a:t>
            </a:r>
            <a:r>
              <a:rPr lang="de-DE" dirty="0"/>
              <a:t> TNA</a:t>
            </a:r>
          </a:p>
        </p:txBody>
      </p:sp>
      <p:sp>
        <p:nvSpPr>
          <p:cNvPr id="3" name="Datumsplatzhalter 2"/>
          <p:cNvSpPr>
            <a:spLocks noGrp="1"/>
          </p:cNvSpPr>
          <p:nvPr>
            <p:ph type="dt" sz="half" idx="10"/>
          </p:nvPr>
        </p:nvSpPr>
        <p:spPr/>
        <p:txBody>
          <a:bodyPr/>
          <a:lstStyle/>
          <a:p>
            <a:r>
              <a:rPr lang="de-DE" dirty="0"/>
              <a:t>12/12/2022</a:t>
            </a:r>
            <a:endParaRPr lang="it-IT" dirty="0"/>
          </a:p>
        </p:txBody>
      </p:sp>
      <p:sp>
        <p:nvSpPr>
          <p:cNvPr id="4" name="Fußzeilenplatzhalter 3"/>
          <p:cNvSpPr>
            <a:spLocks noGrp="1"/>
          </p:cNvSpPr>
          <p:nvPr>
            <p:ph type="ftr" sz="quarter" idx="11"/>
          </p:nvPr>
        </p:nvSpPr>
        <p:spPr/>
        <p:txBody>
          <a:bodyPr/>
          <a:lstStyle/>
          <a:p>
            <a:r>
              <a:rPr lang="it-IT"/>
              <a:t>TNA</a:t>
            </a:r>
            <a:endParaRPr lang="it-IT" dirty="0"/>
          </a:p>
        </p:txBody>
      </p:sp>
      <p:sp>
        <p:nvSpPr>
          <p:cNvPr id="5" name="Foliennummernplatzhalter 4"/>
          <p:cNvSpPr>
            <a:spLocks noGrp="1"/>
          </p:cNvSpPr>
          <p:nvPr>
            <p:ph type="sldNum" sz="quarter" idx="12"/>
          </p:nvPr>
        </p:nvSpPr>
        <p:spPr/>
        <p:txBody>
          <a:bodyPr/>
          <a:lstStyle/>
          <a:p>
            <a:fld id="{57A0FA2E-2223-4FE8-9E15-7906F6757A08}" type="slidenum">
              <a:rPr lang="it-IT" smtClean="0"/>
              <a:pPr/>
              <a:t>3</a:t>
            </a:fld>
            <a:endParaRPr lang="it-IT" dirty="0"/>
          </a:p>
        </p:txBody>
      </p:sp>
      <p:pic>
        <p:nvPicPr>
          <p:cNvPr id="6" name="Grafik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06640" y="1350557"/>
            <a:ext cx="4475517" cy="4546408"/>
          </a:xfrm>
          <a:prstGeom prst="rect">
            <a:avLst/>
          </a:prstGeom>
        </p:spPr>
      </p:pic>
    </p:spTree>
    <p:extLst>
      <p:ext uri="{BB962C8B-B14F-4D97-AF65-F5344CB8AC3E}">
        <p14:creationId xmlns:p14="http://schemas.microsoft.com/office/powerpoint/2010/main" val="2453231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1523D-E2CA-D64F-A255-83F044BEBB79}"/>
              </a:ext>
            </a:extLst>
          </p:cNvPr>
          <p:cNvSpPr>
            <a:spLocks noGrp="1"/>
          </p:cNvSpPr>
          <p:nvPr>
            <p:ph type="title"/>
          </p:nvPr>
        </p:nvSpPr>
        <p:spPr/>
        <p:txBody>
          <a:bodyPr/>
          <a:lstStyle/>
          <a:p>
            <a:r>
              <a:rPr lang="en-DE" sz="3200" dirty="0"/>
              <a:t>Support through HITRI</a:t>
            </a:r>
            <a:r>
              <a:rPr lang="en-US" sz="3200" dirty="0"/>
              <a:t> and Outreach to New Users</a:t>
            </a:r>
            <a:br>
              <a:rPr lang="en-DE" sz="3200" dirty="0"/>
            </a:br>
            <a:endParaRPr lang="en-US" dirty="0"/>
          </a:p>
        </p:txBody>
      </p:sp>
      <p:sp>
        <p:nvSpPr>
          <p:cNvPr id="4" name="Date Placeholder 3">
            <a:extLst>
              <a:ext uri="{FF2B5EF4-FFF2-40B4-BE49-F238E27FC236}">
                <a16:creationId xmlns:a16="http://schemas.microsoft.com/office/drawing/2014/main" id="{44749CFE-FBAB-9E43-BD82-30EA47538440}"/>
              </a:ext>
            </a:extLst>
          </p:cNvPr>
          <p:cNvSpPr>
            <a:spLocks noGrp="1"/>
          </p:cNvSpPr>
          <p:nvPr>
            <p:ph type="dt" sz="half" idx="10"/>
          </p:nvPr>
        </p:nvSpPr>
        <p:spPr/>
        <p:txBody>
          <a:bodyPr/>
          <a:lstStyle/>
          <a:p>
            <a:r>
              <a:rPr lang="de-DE" dirty="0"/>
              <a:t>12/12/2022</a:t>
            </a:r>
            <a:endParaRPr lang="it-IT" dirty="0"/>
          </a:p>
        </p:txBody>
      </p:sp>
      <p:sp>
        <p:nvSpPr>
          <p:cNvPr id="5" name="Footer Placeholder 4">
            <a:extLst>
              <a:ext uri="{FF2B5EF4-FFF2-40B4-BE49-F238E27FC236}">
                <a16:creationId xmlns:a16="http://schemas.microsoft.com/office/drawing/2014/main" id="{58F9CE26-34D2-AF4A-9518-6A7FF9058219}"/>
              </a:ext>
            </a:extLst>
          </p:cNvPr>
          <p:cNvSpPr>
            <a:spLocks noGrp="1"/>
          </p:cNvSpPr>
          <p:nvPr>
            <p:ph type="ftr" sz="quarter" idx="11"/>
          </p:nvPr>
        </p:nvSpPr>
        <p:spPr/>
        <p:txBody>
          <a:bodyPr/>
          <a:lstStyle/>
          <a:p>
            <a:r>
              <a:rPr lang="it-IT"/>
              <a:t>TNA</a:t>
            </a:r>
            <a:endParaRPr lang="it-IT" dirty="0"/>
          </a:p>
        </p:txBody>
      </p:sp>
      <p:sp>
        <p:nvSpPr>
          <p:cNvPr id="6" name="Slide Number Placeholder 5">
            <a:extLst>
              <a:ext uri="{FF2B5EF4-FFF2-40B4-BE49-F238E27FC236}">
                <a16:creationId xmlns:a16="http://schemas.microsoft.com/office/drawing/2014/main" id="{B6A37341-AE73-E849-A252-18AF915931A2}"/>
              </a:ext>
            </a:extLst>
          </p:cNvPr>
          <p:cNvSpPr>
            <a:spLocks noGrp="1"/>
          </p:cNvSpPr>
          <p:nvPr>
            <p:ph type="sldNum" sz="quarter" idx="12"/>
          </p:nvPr>
        </p:nvSpPr>
        <p:spPr/>
        <p:txBody>
          <a:bodyPr/>
          <a:lstStyle/>
          <a:p>
            <a:fld id="{57A0FA2E-2223-4FE8-9E15-7906F6757A08}" type="slidenum">
              <a:rPr lang="it-IT" smtClean="0"/>
              <a:pPr/>
              <a:t>4</a:t>
            </a:fld>
            <a:endParaRPr lang="it-IT" dirty="0"/>
          </a:p>
        </p:txBody>
      </p:sp>
      <p:pic>
        <p:nvPicPr>
          <p:cNvPr id="7" name="Picture 6">
            <a:extLst>
              <a:ext uri="{FF2B5EF4-FFF2-40B4-BE49-F238E27FC236}">
                <a16:creationId xmlns:a16="http://schemas.microsoft.com/office/drawing/2014/main" id="{CB658A48-3625-D045-943F-EF7644BAFBA9}"/>
              </a:ext>
            </a:extLst>
          </p:cNvPr>
          <p:cNvPicPr>
            <a:picLocks noChangeAspect="1"/>
          </p:cNvPicPr>
          <p:nvPr/>
        </p:nvPicPr>
        <p:blipFill>
          <a:blip r:embed="rId3"/>
          <a:stretch>
            <a:fillRect/>
          </a:stretch>
        </p:blipFill>
        <p:spPr>
          <a:xfrm>
            <a:off x="3949316" y="1293542"/>
            <a:ext cx="7289800" cy="4419600"/>
          </a:xfrm>
          <a:prstGeom prst="rect">
            <a:avLst/>
          </a:prstGeom>
        </p:spPr>
      </p:pic>
      <p:pic>
        <p:nvPicPr>
          <p:cNvPr id="8" name="Picture 7">
            <a:extLst>
              <a:ext uri="{FF2B5EF4-FFF2-40B4-BE49-F238E27FC236}">
                <a16:creationId xmlns:a16="http://schemas.microsoft.com/office/drawing/2014/main" id="{03DE95A5-4178-2E47-BEBF-93500BAF6330}"/>
              </a:ext>
            </a:extLst>
          </p:cNvPr>
          <p:cNvPicPr>
            <a:picLocks noChangeAspect="1"/>
          </p:cNvPicPr>
          <p:nvPr/>
        </p:nvPicPr>
        <p:blipFill>
          <a:blip r:embed="rId4"/>
          <a:stretch>
            <a:fillRect/>
          </a:stretch>
        </p:blipFill>
        <p:spPr>
          <a:xfrm>
            <a:off x="2239771" y="4509622"/>
            <a:ext cx="1625600" cy="1206500"/>
          </a:xfrm>
          <a:prstGeom prst="rect">
            <a:avLst/>
          </a:prstGeom>
        </p:spPr>
      </p:pic>
      <p:sp>
        <p:nvSpPr>
          <p:cNvPr id="12" name="Diamond 11">
            <a:extLst>
              <a:ext uri="{FF2B5EF4-FFF2-40B4-BE49-F238E27FC236}">
                <a16:creationId xmlns:a16="http://schemas.microsoft.com/office/drawing/2014/main" id="{537417BF-4A5B-0644-A4A7-B03661675B06}"/>
              </a:ext>
            </a:extLst>
          </p:cNvPr>
          <p:cNvSpPr/>
          <p:nvPr/>
        </p:nvSpPr>
        <p:spPr>
          <a:xfrm>
            <a:off x="330657" y="4087721"/>
            <a:ext cx="390293" cy="45448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265CE498-7216-044B-9207-D716D4E33FB6}"/>
              </a:ext>
            </a:extLst>
          </p:cNvPr>
          <p:cNvSpPr txBox="1"/>
          <p:nvPr/>
        </p:nvSpPr>
        <p:spPr>
          <a:xfrm>
            <a:off x="720950" y="4135280"/>
            <a:ext cx="2658661" cy="369332"/>
          </a:xfrm>
          <a:prstGeom prst="rect">
            <a:avLst/>
          </a:prstGeom>
          <a:noFill/>
        </p:spPr>
        <p:txBody>
          <a:bodyPr wrap="square" rtlCol="0">
            <a:spAutoFit/>
          </a:bodyPr>
          <a:lstStyle/>
          <a:p>
            <a:r>
              <a:rPr lang="en-US" dirty="0"/>
              <a:t>HITRI+ heavy ion </a:t>
            </a:r>
            <a:r>
              <a:rPr lang="en-US" dirty="0" err="1"/>
              <a:t>centres</a:t>
            </a:r>
            <a:endParaRPr lang="en-US" dirty="0"/>
          </a:p>
        </p:txBody>
      </p:sp>
      <p:sp>
        <p:nvSpPr>
          <p:cNvPr id="14" name="Diamond 13">
            <a:extLst>
              <a:ext uri="{FF2B5EF4-FFF2-40B4-BE49-F238E27FC236}">
                <a16:creationId xmlns:a16="http://schemas.microsoft.com/office/drawing/2014/main" id="{211A0D20-5240-4949-9106-E2131D3D28E6}"/>
              </a:ext>
            </a:extLst>
          </p:cNvPr>
          <p:cNvSpPr/>
          <p:nvPr/>
        </p:nvSpPr>
        <p:spPr>
          <a:xfrm>
            <a:off x="6758163" y="3546255"/>
            <a:ext cx="144966" cy="211164"/>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iamond 14">
            <a:extLst>
              <a:ext uri="{FF2B5EF4-FFF2-40B4-BE49-F238E27FC236}">
                <a16:creationId xmlns:a16="http://schemas.microsoft.com/office/drawing/2014/main" id="{FAF69504-7CAF-5343-A227-129A8795C778}"/>
              </a:ext>
            </a:extLst>
          </p:cNvPr>
          <p:cNvSpPr/>
          <p:nvPr/>
        </p:nvSpPr>
        <p:spPr>
          <a:xfrm>
            <a:off x="6749725" y="3643362"/>
            <a:ext cx="144966" cy="211164"/>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iamond 15">
            <a:extLst>
              <a:ext uri="{FF2B5EF4-FFF2-40B4-BE49-F238E27FC236}">
                <a16:creationId xmlns:a16="http://schemas.microsoft.com/office/drawing/2014/main" id="{C15099B0-2660-2146-A674-E550CEC1F80E}"/>
              </a:ext>
            </a:extLst>
          </p:cNvPr>
          <p:cNvSpPr/>
          <p:nvPr/>
        </p:nvSpPr>
        <p:spPr>
          <a:xfrm>
            <a:off x="7797392" y="3873896"/>
            <a:ext cx="144966" cy="211164"/>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iamond 16">
            <a:extLst>
              <a:ext uri="{FF2B5EF4-FFF2-40B4-BE49-F238E27FC236}">
                <a16:creationId xmlns:a16="http://schemas.microsoft.com/office/drawing/2014/main" id="{7B541156-2A7D-EC47-A671-6ABD66C0E6F9}"/>
              </a:ext>
            </a:extLst>
          </p:cNvPr>
          <p:cNvSpPr/>
          <p:nvPr/>
        </p:nvSpPr>
        <p:spPr>
          <a:xfrm>
            <a:off x="6838394" y="4319946"/>
            <a:ext cx="144966" cy="211164"/>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iamond 13">
            <a:extLst>
              <a:ext uri="{FF2B5EF4-FFF2-40B4-BE49-F238E27FC236}">
                <a16:creationId xmlns:a16="http://schemas.microsoft.com/office/drawing/2014/main" id="{211A0D20-5240-4949-9106-E2131D3D28E6}"/>
              </a:ext>
            </a:extLst>
          </p:cNvPr>
          <p:cNvSpPr/>
          <p:nvPr/>
        </p:nvSpPr>
        <p:spPr>
          <a:xfrm>
            <a:off x="6761338" y="3362105"/>
            <a:ext cx="144966" cy="211164"/>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feld 2"/>
          <p:cNvSpPr txBox="1"/>
          <p:nvPr/>
        </p:nvSpPr>
        <p:spPr>
          <a:xfrm>
            <a:off x="429062" y="2033201"/>
            <a:ext cx="3352364" cy="2031325"/>
          </a:xfrm>
          <a:prstGeom prst="rect">
            <a:avLst/>
          </a:prstGeom>
          <a:noFill/>
        </p:spPr>
        <p:txBody>
          <a:bodyPr wrap="square" rtlCol="0">
            <a:spAutoFit/>
          </a:bodyPr>
          <a:lstStyle/>
          <a:p>
            <a:r>
              <a:rPr lang="de-DE" dirty="0"/>
              <a:t>Problems </a:t>
            </a:r>
            <a:r>
              <a:rPr lang="de-DE" dirty="0" err="1"/>
              <a:t>for</a:t>
            </a:r>
            <a:r>
              <a:rPr lang="de-DE" dirty="0"/>
              <a:t> </a:t>
            </a:r>
            <a:r>
              <a:rPr lang="de-DE" dirty="0" err="1"/>
              <a:t>small</a:t>
            </a:r>
            <a:r>
              <a:rPr lang="de-DE" dirty="0"/>
              <a:t> countries:</a:t>
            </a:r>
          </a:p>
          <a:p>
            <a:pPr marL="285750" indent="-285750">
              <a:buFont typeface="Arial" panose="020B0604020202020204" pitchFamily="34" charset="0"/>
              <a:buChar char="•"/>
            </a:pPr>
            <a:r>
              <a:rPr lang="de-DE" dirty="0" err="1"/>
              <a:t>resource</a:t>
            </a:r>
            <a:r>
              <a:rPr lang="de-DE" dirty="0"/>
              <a:t> </a:t>
            </a:r>
            <a:r>
              <a:rPr lang="de-DE" dirty="0" err="1"/>
              <a:t>limitations</a:t>
            </a:r>
            <a:endParaRPr lang="de-DE" dirty="0"/>
          </a:p>
          <a:p>
            <a:pPr marL="285750" indent="-285750">
              <a:buFont typeface="Arial" panose="020B0604020202020204" pitchFamily="34" charset="0"/>
              <a:buChar char="•"/>
            </a:pPr>
            <a:r>
              <a:rPr lang="de-DE" dirty="0"/>
              <a:t>lack </a:t>
            </a:r>
            <a:r>
              <a:rPr lang="de-DE" dirty="0" err="1"/>
              <a:t>of</a:t>
            </a:r>
            <a:r>
              <a:rPr lang="de-DE" dirty="0"/>
              <a:t> </a:t>
            </a:r>
            <a:r>
              <a:rPr lang="de-DE" dirty="0" err="1"/>
              <a:t>sufficiently</a:t>
            </a:r>
            <a:r>
              <a:rPr lang="de-DE" dirty="0"/>
              <a:t> large </a:t>
            </a:r>
            <a:r>
              <a:rPr lang="de-DE" dirty="0" err="1"/>
              <a:t>patient</a:t>
            </a:r>
            <a:r>
              <a:rPr lang="de-DE" dirty="0"/>
              <a:t> </a:t>
            </a:r>
            <a:r>
              <a:rPr lang="de-DE" dirty="0" err="1"/>
              <a:t>cohorts</a:t>
            </a:r>
            <a:endParaRPr lang="de-DE" dirty="0"/>
          </a:p>
          <a:p>
            <a:pPr marL="285750" indent="-285750">
              <a:buFont typeface="Arial" panose="020B0604020202020204" pitchFamily="34" charset="0"/>
              <a:buChar char="•"/>
            </a:pPr>
            <a:r>
              <a:rPr lang="de-DE" dirty="0"/>
              <a:t>lack </a:t>
            </a:r>
            <a:r>
              <a:rPr lang="de-DE" dirty="0" err="1"/>
              <a:t>of</a:t>
            </a:r>
            <a:r>
              <a:rPr lang="de-DE" dirty="0"/>
              <a:t> </a:t>
            </a:r>
            <a:r>
              <a:rPr lang="de-DE" dirty="0" err="1"/>
              <a:t>knowledge</a:t>
            </a:r>
            <a:r>
              <a:rPr lang="de-DE" dirty="0"/>
              <a:t> </a:t>
            </a:r>
            <a:r>
              <a:rPr lang="de-DE" dirty="0" err="1"/>
              <a:t>about</a:t>
            </a:r>
            <a:r>
              <a:rPr lang="de-DE" dirty="0"/>
              <a:t> </a:t>
            </a:r>
            <a:r>
              <a:rPr lang="de-DE" dirty="0" err="1"/>
              <a:t>technology</a:t>
            </a:r>
            <a:endParaRPr lang="de-DE" dirty="0"/>
          </a:p>
          <a:p>
            <a:pPr marL="285750" indent="-285750">
              <a:buFont typeface="Arial" panose="020B0604020202020204" pitchFamily="34" charset="0"/>
              <a:buChar char="•"/>
            </a:pPr>
            <a:r>
              <a:rPr lang="de-DE" dirty="0"/>
              <a:t>lack </a:t>
            </a:r>
            <a:r>
              <a:rPr lang="de-DE" dirty="0" err="1"/>
              <a:t>of</a:t>
            </a:r>
            <a:r>
              <a:rPr lang="de-DE" dirty="0"/>
              <a:t> </a:t>
            </a:r>
            <a:r>
              <a:rPr lang="de-DE" dirty="0" err="1"/>
              <a:t>qualified</a:t>
            </a:r>
            <a:r>
              <a:rPr lang="de-DE" dirty="0"/>
              <a:t> </a:t>
            </a:r>
            <a:r>
              <a:rPr lang="de-DE" dirty="0" err="1"/>
              <a:t>personnel</a:t>
            </a:r>
            <a:endParaRPr lang="de-DE" dirty="0"/>
          </a:p>
        </p:txBody>
      </p:sp>
    </p:spTree>
    <p:extLst>
      <p:ext uri="{BB962C8B-B14F-4D97-AF65-F5344CB8AC3E}">
        <p14:creationId xmlns:p14="http://schemas.microsoft.com/office/powerpoint/2010/main" val="4278449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Contributors</a:t>
            </a:r>
            <a:r>
              <a:rPr lang="de-DE" dirty="0"/>
              <a:t> </a:t>
            </a:r>
            <a:r>
              <a:rPr lang="de-DE" dirty="0" err="1"/>
              <a:t>to</a:t>
            </a:r>
            <a:r>
              <a:rPr lang="de-DE" dirty="0"/>
              <a:t> TNA</a:t>
            </a:r>
          </a:p>
        </p:txBody>
      </p:sp>
      <p:sp>
        <p:nvSpPr>
          <p:cNvPr id="4" name="Date Placeholder 3">
            <a:extLst>
              <a:ext uri="{FF2B5EF4-FFF2-40B4-BE49-F238E27FC236}">
                <a16:creationId xmlns:a16="http://schemas.microsoft.com/office/drawing/2014/main" id="{BDEAA41C-9CCE-5640-8D4E-5BFEEF8B5A41}"/>
              </a:ext>
            </a:extLst>
          </p:cNvPr>
          <p:cNvSpPr>
            <a:spLocks noGrp="1"/>
          </p:cNvSpPr>
          <p:nvPr>
            <p:ph type="dt" sz="half" idx="10"/>
          </p:nvPr>
        </p:nvSpPr>
        <p:spPr/>
        <p:txBody>
          <a:bodyPr/>
          <a:lstStyle/>
          <a:p>
            <a:r>
              <a:rPr lang="de-DE" dirty="0"/>
              <a:t>12/12/2022</a:t>
            </a:r>
            <a:endParaRPr lang="it-IT" dirty="0"/>
          </a:p>
        </p:txBody>
      </p:sp>
      <p:sp>
        <p:nvSpPr>
          <p:cNvPr id="5" name="Footer Placeholder 4">
            <a:extLst>
              <a:ext uri="{FF2B5EF4-FFF2-40B4-BE49-F238E27FC236}">
                <a16:creationId xmlns:a16="http://schemas.microsoft.com/office/drawing/2014/main" id="{5B9E6766-F1DF-6440-875E-A96DEA5E86CD}"/>
              </a:ext>
            </a:extLst>
          </p:cNvPr>
          <p:cNvSpPr>
            <a:spLocks noGrp="1"/>
          </p:cNvSpPr>
          <p:nvPr>
            <p:ph type="ftr" sz="quarter" idx="11"/>
          </p:nvPr>
        </p:nvSpPr>
        <p:spPr/>
        <p:txBody>
          <a:bodyPr/>
          <a:lstStyle/>
          <a:p>
            <a:r>
              <a:rPr lang="it-IT"/>
              <a:t>TNA</a:t>
            </a:r>
            <a:endParaRPr lang="it-IT" dirty="0"/>
          </a:p>
        </p:txBody>
      </p:sp>
      <p:sp>
        <p:nvSpPr>
          <p:cNvPr id="6" name="Slide Number Placeholder 5">
            <a:extLst>
              <a:ext uri="{FF2B5EF4-FFF2-40B4-BE49-F238E27FC236}">
                <a16:creationId xmlns:a16="http://schemas.microsoft.com/office/drawing/2014/main" id="{5506D140-7EE8-794D-BB9D-2FC6EB5228BB}"/>
              </a:ext>
            </a:extLst>
          </p:cNvPr>
          <p:cNvSpPr>
            <a:spLocks noGrp="1"/>
          </p:cNvSpPr>
          <p:nvPr>
            <p:ph type="sldNum" sz="quarter" idx="12"/>
          </p:nvPr>
        </p:nvSpPr>
        <p:spPr/>
        <p:txBody>
          <a:bodyPr/>
          <a:lstStyle/>
          <a:p>
            <a:fld id="{57A0FA2E-2223-4FE8-9E15-7906F6757A08}" type="slidenum">
              <a:rPr lang="it-IT" smtClean="0"/>
              <a:pPr/>
              <a:t>5</a:t>
            </a:fld>
            <a:endParaRPr lang="it-IT" dirty="0"/>
          </a:p>
        </p:txBody>
      </p:sp>
      <p:sp>
        <p:nvSpPr>
          <p:cNvPr id="10" name="Ellipse 9"/>
          <p:cNvSpPr/>
          <p:nvPr/>
        </p:nvSpPr>
        <p:spPr>
          <a:xfrm>
            <a:off x="628108" y="2208508"/>
            <a:ext cx="5253926" cy="3146156"/>
          </a:xfrm>
          <a:prstGeom prst="ellips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t>Research</a:t>
            </a:r>
            <a:endParaRPr lang="de-DE" dirty="0"/>
          </a:p>
          <a:p>
            <a:pPr algn="ctr"/>
            <a:endParaRPr lang="de-DE" dirty="0"/>
          </a:p>
          <a:p>
            <a:pPr algn="ctr"/>
            <a:endParaRPr lang="de-DE" dirty="0"/>
          </a:p>
          <a:p>
            <a:pPr algn="ctr"/>
            <a:endParaRPr lang="de-DE" dirty="0"/>
          </a:p>
          <a:p>
            <a:pPr algn="ctr"/>
            <a:endParaRPr lang="de-DE" dirty="0"/>
          </a:p>
          <a:p>
            <a:pPr algn="ctr"/>
            <a:endParaRPr lang="de-DE" dirty="0"/>
          </a:p>
          <a:p>
            <a:pPr algn="ctr"/>
            <a:endParaRPr lang="de-DE" dirty="0"/>
          </a:p>
          <a:p>
            <a:pPr algn="ctr"/>
            <a:endParaRPr lang="de-DE" dirty="0"/>
          </a:p>
          <a:p>
            <a:pPr algn="ctr"/>
            <a:endParaRPr lang="de-DE" dirty="0"/>
          </a:p>
          <a:p>
            <a:pPr algn="ctr"/>
            <a:endParaRPr lang="de-DE" dirty="0"/>
          </a:p>
        </p:txBody>
      </p:sp>
      <p:sp>
        <p:nvSpPr>
          <p:cNvPr id="11" name="Ellipse 10"/>
          <p:cNvSpPr/>
          <p:nvPr/>
        </p:nvSpPr>
        <p:spPr>
          <a:xfrm>
            <a:off x="3076840" y="2208508"/>
            <a:ext cx="5253926" cy="3146156"/>
          </a:xfrm>
          <a:prstGeom prst="ellipse">
            <a:avLst/>
          </a:prstGeom>
          <a:solidFill>
            <a:schemeClr val="bg2">
              <a:lumMod val="75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err="1"/>
              <a:t>Clinic</a:t>
            </a:r>
            <a:endParaRPr lang="de-DE" dirty="0"/>
          </a:p>
          <a:p>
            <a:pPr algn="ctr"/>
            <a:endParaRPr lang="de-DE" dirty="0"/>
          </a:p>
          <a:p>
            <a:pPr algn="ctr"/>
            <a:endParaRPr lang="de-DE" dirty="0"/>
          </a:p>
          <a:p>
            <a:pPr algn="ctr"/>
            <a:endParaRPr lang="de-DE" dirty="0"/>
          </a:p>
          <a:p>
            <a:pPr algn="ctr"/>
            <a:endParaRPr lang="de-DE" dirty="0"/>
          </a:p>
          <a:p>
            <a:pPr algn="ctr"/>
            <a:endParaRPr lang="de-DE" dirty="0"/>
          </a:p>
          <a:p>
            <a:pPr algn="ctr"/>
            <a:endParaRPr lang="de-DE" dirty="0"/>
          </a:p>
          <a:p>
            <a:pPr algn="ctr"/>
            <a:endParaRPr lang="de-DE" dirty="0"/>
          </a:p>
          <a:p>
            <a:pPr algn="ctr"/>
            <a:endParaRPr lang="de-DE" dirty="0"/>
          </a:p>
          <a:p>
            <a:pPr algn="ctr"/>
            <a:endParaRPr lang="de-DE" dirty="0"/>
          </a:p>
        </p:txBody>
      </p:sp>
      <p:pic>
        <p:nvPicPr>
          <p:cNvPr id="12" name="Picture 3" descr="ACC">
            <a:extLst>
              <a:ext uri="{FF2B5EF4-FFF2-40B4-BE49-F238E27FC236}">
                <a16:creationId xmlns:a16="http://schemas.microsoft.com/office/drawing/2014/main" id="{509B5FEB-E321-A44B-A40B-2C07D4DB73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4439" y="2949427"/>
            <a:ext cx="1472281" cy="83215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5" descr="Job Administrative Managing Director (f/m/d) for Fair GmbH and GSI GmbH -  GSI Helmholtzzentrum für Schwerionenforschung / Facility for Antiproton and  Ion Research in Europe GmbH - academics">
            <a:extLst>
              <a:ext uri="{FF2B5EF4-FFF2-40B4-BE49-F238E27FC236}">
                <a16:creationId xmlns:a16="http://schemas.microsoft.com/office/drawing/2014/main" id="{F72060B3-4B41-B340-923A-0646EECCFB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253" y="3192318"/>
            <a:ext cx="1715946" cy="83079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7" descr="Universitätsklinikum Heidelberg: Heidelberger Ionenstrahl-Therapiezentrum ( HIT)">
            <a:extLst>
              <a:ext uri="{FF2B5EF4-FFF2-40B4-BE49-F238E27FC236}">
                <a16:creationId xmlns:a16="http://schemas.microsoft.com/office/drawing/2014/main" id="{8DD10974-2381-364E-BF71-633F7CC85A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4781" y="3982524"/>
            <a:ext cx="1619259" cy="62796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1" descr="Universitätsklinikum Gießen und Marburg">
            <a:extLst>
              <a:ext uri="{FF2B5EF4-FFF2-40B4-BE49-F238E27FC236}">
                <a16:creationId xmlns:a16="http://schemas.microsoft.com/office/drawing/2014/main" id="{FEF5BEFD-8ED3-C14B-9458-C5AF6FC13C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24319" y="3645163"/>
            <a:ext cx="1973696" cy="96532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9" descr="EBG MedAustron GmbH | LinkedIn">
            <a:extLst>
              <a:ext uri="{FF2B5EF4-FFF2-40B4-BE49-F238E27FC236}">
                <a16:creationId xmlns:a16="http://schemas.microsoft.com/office/drawing/2014/main" id="{7EF00416-41DF-3340-B184-E5749B589DD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50006" y="2586537"/>
            <a:ext cx="839253" cy="83925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8" name="Tabelle 17"/>
          <p:cNvGraphicFramePr>
            <a:graphicFrameLocks noGrp="1"/>
          </p:cNvGraphicFramePr>
          <p:nvPr>
            <p:extLst>
              <p:ext uri="{D42A27DB-BD31-4B8C-83A1-F6EECF244321}">
                <p14:modId xmlns:p14="http://schemas.microsoft.com/office/powerpoint/2010/main" val="2385117543"/>
              </p:ext>
            </p:extLst>
          </p:nvPr>
        </p:nvGraphicFramePr>
        <p:xfrm>
          <a:off x="8576407" y="2483646"/>
          <a:ext cx="3367764" cy="2595880"/>
        </p:xfrm>
        <a:graphic>
          <a:graphicData uri="http://schemas.openxmlformats.org/drawingml/2006/table">
            <a:tbl>
              <a:tblPr firstRow="1" bandRow="1">
                <a:tableStyleId>{5C22544A-7EE6-4342-B048-85BDC9FD1C3A}</a:tableStyleId>
              </a:tblPr>
              <a:tblGrid>
                <a:gridCol w="1058517">
                  <a:extLst>
                    <a:ext uri="{9D8B030D-6E8A-4147-A177-3AD203B41FA5}">
                      <a16:colId xmlns:a16="http://schemas.microsoft.com/office/drawing/2014/main" val="2605887896"/>
                    </a:ext>
                  </a:extLst>
                </a:gridCol>
                <a:gridCol w="829159">
                  <a:extLst>
                    <a:ext uri="{9D8B030D-6E8A-4147-A177-3AD203B41FA5}">
                      <a16:colId xmlns:a16="http://schemas.microsoft.com/office/drawing/2014/main" val="1362889322"/>
                    </a:ext>
                  </a:extLst>
                </a:gridCol>
                <a:gridCol w="844658">
                  <a:extLst>
                    <a:ext uri="{9D8B030D-6E8A-4147-A177-3AD203B41FA5}">
                      <a16:colId xmlns:a16="http://schemas.microsoft.com/office/drawing/2014/main" val="981563985"/>
                    </a:ext>
                  </a:extLst>
                </a:gridCol>
                <a:gridCol w="635430">
                  <a:extLst>
                    <a:ext uri="{9D8B030D-6E8A-4147-A177-3AD203B41FA5}">
                      <a16:colId xmlns:a16="http://schemas.microsoft.com/office/drawing/2014/main" val="2334042212"/>
                    </a:ext>
                  </a:extLst>
                </a:gridCol>
              </a:tblGrid>
              <a:tr h="370840">
                <a:tc>
                  <a:txBody>
                    <a:bodyPr/>
                    <a:lstStyle/>
                    <a:p>
                      <a:endParaRPr lang="de-DE" sz="1600" dirty="0"/>
                    </a:p>
                  </a:txBody>
                  <a:tcPr/>
                </a:tc>
                <a:tc>
                  <a:txBody>
                    <a:bodyPr/>
                    <a:lstStyle/>
                    <a:p>
                      <a:r>
                        <a:rPr lang="de-DE" sz="1600" dirty="0"/>
                        <a:t>Res. [h]</a:t>
                      </a:r>
                    </a:p>
                  </a:txBody>
                  <a:tcPr/>
                </a:tc>
                <a:tc>
                  <a:txBody>
                    <a:bodyPr/>
                    <a:lstStyle/>
                    <a:p>
                      <a:r>
                        <a:rPr lang="de-DE" sz="1600" dirty="0" err="1"/>
                        <a:t>Clin</a:t>
                      </a:r>
                      <a:r>
                        <a:rPr lang="de-DE" sz="1600" dirty="0"/>
                        <a:t>. [h]</a:t>
                      </a:r>
                    </a:p>
                  </a:txBody>
                  <a:tcPr/>
                </a:tc>
                <a:tc>
                  <a:txBody>
                    <a:bodyPr/>
                    <a:lstStyle/>
                    <a:p>
                      <a:r>
                        <a:rPr lang="de-DE" sz="1600" dirty="0"/>
                        <a:t>Total</a:t>
                      </a:r>
                    </a:p>
                  </a:txBody>
                  <a:tcPr/>
                </a:tc>
                <a:extLst>
                  <a:ext uri="{0D108BD9-81ED-4DB2-BD59-A6C34878D82A}">
                    <a16:rowId xmlns:a16="http://schemas.microsoft.com/office/drawing/2014/main" val="1734333431"/>
                  </a:ext>
                </a:extLst>
              </a:tr>
              <a:tr h="370840">
                <a:tc>
                  <a:txBody>
                    <a:bodyPr/>
                    <a:lstStyle/>
                    <a:p>
                      <a:r>
                        <a:rPr lang="de-DE" sz="1600" dirty="0"/>
                        <a:t>CNAO</a:t>
                      </a:r>
                    </a:p>
                  </a:txBody>
                  <a:tcPr/>
                </a:tc>
                <a:tc>
                  <a:txBody>
                    <a:bodyPr/>
                    <a:lstStyle/>
                    <a:p>
                      <a:r>
                        <a:rPr lang="de-DE" sz="1600" dirty="0"/>
                        <a:t>80</a:t>
                      </a:r>
                    </a:p>
                  </a:txBody>
                  <a:tcPr/>
                </a:tc>
                <a:tc>
                  <a:txBody>
                    <a:bodyPr/>
                    <a:lstStyle/>
                    <a:p>
                      <a:r>
                        <a:rPr lang="de-DE" sz="1600" dirty="0"/>
                        <a:t>12</a:t>
                      </a:r>
                    </a:p>
                  </a:txBody>
                  <a:tcPr/>
                </a:tc>
                <a:tc>
                  <a:txBody>
                    <a:bodyPr/>
                    <a:lstStyle/>
                    <a:p>
                      <a:r>
                        <a:rPr lang="de-DE" sz="1600" dirty="0"/>
                        <a:t>92</a:t>
                      </a:r>
                    </a:p>
                  </a:txBody>
                  <a:tcPr/>
                </a:tc>
                <a:extLst>
                  <a:ext uri="{0D108BD9-81ED-4DB2-BD59-A6C34878D82A}">
                    <a16:rowId xmlns:a16="http://schemas.microsoft.com/office/drawing/2014/main" val="3640075760"/>
                  </a:ext>
                </a:extLst>
              </a:tr>
              <a:tr h="370840">
                <a:tc>
                  <a:txBody>
                    <a:bodyPr/>
                    <a:lstStyle/>
                    <a:p>
                      <a:r>
                        <a:rPr lang="de-DE" sz="1600" dirty="0"/>
                        <a:t>GSI</a:t>
                      </a:r>
                    </a:p>
                  </a:txBody>
                  <a:tcPr/>
                </a:tc>
                <a:tc>
                  <a:txBody>
                    <a:bodyPr/>
                    <a:lstStyle/>
                    <a:p>
                      <a:r>
                        <a:rPr lang="de-DE" sz="1600" dirty="0"/>
                        <a:t>296</a:t>
                      </a:r>
                    </a:p>
                  </a:txBody>
                  <a:tcPr/>
                </a:tc>
                <a:tc>
                  <a:txBody>
                    <a:bodyPr/>
                    <a:lstStyle/>
                    <a:p>
                      <a:r>
                        <a:rPr lang="de-DE" sz="1600" dirty="0"/>
                        <a:t>-</a:t>
                      </a:r>
                    </a:p>
                  </a:txBody>
                  <a:tcPr/>
                </a:tc>
                <a:tc>
                  <a:txBody>
                    <a:bodyPr/>
                    <a:lstStyle/>
                    <a:p>
                      <a:r>
                        <a:rPr lang="de-DE" sz="1600" dirty="0"/>
                        <a:t>296</a:t>
                      </a:r>
                    </a:p>
                  </a:txBody>
                  <a:tcPr/>
                </a:tc>
                <a:extLst>
                  <a:ext uri="{0D108BD9-81ED-4DB2-BD59-A6C34878D82A}">
                    <a16:rowId xmlns:a16="http://schemas.microsoft.com/office/drawing/2014/main" val="2947067379"/>
                  </a:ext>
                </a:extLst>
              </a:tr>
              <a:tr h="370840">
                <a:tc>
                  <a:txBody>
                    <a:bodyPr/>
                    <a:lstStyle/>
                    <a:p>
                      <a:r>
                        <a:rPr lang="de-DE" sz="1600" dirty="0"/>
                        <a:t>UKHD/HIT</a:t>
                      </a:r>
                    </a:p>
                  </a:txBody>
                  <a:tcPr/>
                </a:tc>
                <a:tc>
                  <a:txBody>
                    <a:bodyPr/>
                    <a:lstStyle/>
                    <a:p>
                      <a:r>
                        <a:rPr lang="de-DE" sz="1600" dirty="0"/>
                        <a:t>72</a:t>
                      </a:r>
                    </a:p>
                  </a:txBody>
                  <a:tcPr/>
                </a:tc>
                <a:tc>
                  <a:txBody>
                    <a:bodyPr/>
                    <a:lstStyle/>
                    <a:p>
                      <a:r>
                        <a:rPr lang="de-DE" sz="1600" dirty="0"/>
                        <a:t>10</a:t>
                      </a:r>
                    </a:p>
                  </a:txBody>
                  <a:tcPr/>
                </a:tc>
                <a:tc>
                  <a:txBody>
                    <a:bodyPr/>
                    <a:lstStyle/>
                    <a:p>
                      <a:r>
                        <a:rPr lang="de-DE" sz="1600" dirty="0"/>
                        <a:t>82</a:t>
                      </a:r>
                    </a:p>
                  </a:txBody>
                  <a:tcPr/>
                </a:tc>
                <a:extLst>
                  <a:ext uri="{0D108BD9-81ED-4DB2-BD59-A6C34878D82A}">
                    <a16:rowId xmlns:a16="http://schemas.microsoft.com/office/drawing/2014/main" val="779592250"/>
                  </a:ext>
                </a:extLst>
              </a:tr>
              <a:tr h="370840">
                <a:tc>
                  <a:txBody>
                    <a:bodyPr/>
                    <a:lstStyle/>
                    <a:p>
                      <a:r>
                        <a:rPr lang="de-DE" sz="1600" dirty="0"/>
                        <a:t>MEDA</a:t>
                      </a:r>
                    </a:p>
                  </a:txBody>
                  <a:tcPr/>
                </a:tc>
                <a:tc>
                  <a:txBody>
                    <a:bodyPr/>
                    <a:lstStyle/>
                    <a:p>
                      <a:r>
                        <a:rPr lang="de-DE" sz="1600" dirty="0"/>
                        <a:t>-</a:t>
                      </a:r>
                    </a:p>
                  </a:txBody>
                  <a:tcPr/>
                </a:tc>
                <a:tc>
                  <a:txBody>
                    <a:bodyPr/>
                    <a:lstStyle/>
                    <a:p>
                      <a:r>
                        <a:rPr lang="de-DE" sz="1600" dirty="0"/>
                        <a:t>12</a:t>
                      </a:r>
                    </a:p>
                  </a:txBody>
                  <a:tcPr/>
                </a:tc>
                <a:tc>
                  <a:txBody>
                    <a:bodyPr/>
                    <a:lstStyle/>
                    <a:p>
                      <a:r>
                        <a:rPr lang="de-DE" sz="1600" dirty="0"/>
                        <a:t>12</a:t>
                      </a:r>
                    </a:p>
                  </a:txBody>
                  <a:tcPr/>
                </a:tc>
                <a:extLst>
                  <a:ext uri="{0D108BD9-81ED-4DB2-BD59-A6C34878D82A}">
                    <a16:rowId xmlns:a16="http://schemas.microsoft.com/office/drawing/2014/main" val="22333389"/>
                  </a:ext>
                </a:extLst>
              </a:tr>
              <a:tr h="370840">
                <a:tc>
                  <a:txBody>
                    <a:bodyPr/>
                    <a:lstStyle/>
                    <a:p>
                      <a:r>
                        <a:rPr lang="de-DE" sz="1600" dirty="0"/>
                        <a:t>MIT</a:t>
                      </a:r>
                    </a:p>
                  </a:txBody>
                  <a:tcPr/>
                </a:tc>
                <a:tc>
                  <a:txBody>
                    <a:bodyPr/>
                    <a:lstStyle/>
                    <a:p>
                      <a:r>
                        <a:rPr lang="de-DE" sz="1600" dirty="0"/>
                        <a:t>-</a:t>
                      </a:r>
                    </a:p>
                  </a:txBody>
                  <a:tcPr/>
                </a:tc>
                <a:tc>
                  <a:txBody>
                    <a:bodyPr/>
                    <a:lstStyle/>
                    <a:p>
                      <a:r>
                        <a:rPr lang="de-DE" sz="1600" dirty="0"/>
                        <a:t>16</a:t>
                      </a:r>
                    </a:p>
                  </a:txBody>
                  <a:tcPr/>
                </a:tc>
                <a:tc>
                  <a:txBody>
                    <a:bodyPr/>
                    <a:lstStyle/>
                    <a:p>
                      <a:r>
                        <a:rPr lang="de-DE" sz="1600" dirty="0"/>
                        <a:t>16</a:t>
                      </a:r>
                    </a:p>
                  </a:txBody>
                  <a:tcPr/>
                </a:tc>
                <a:extLst>
                  <a:ext uri="{0D108BD9-81ED-4DB2-BD59-A6C34878D82A}">
                    <a16:rowId xmlns:a16="http://schemas.microsoft.com/office/drawing/2014/main" val="3223684193"/>
                  </a:ext>
                </a:extLst>
              </a:tr>
              <a:tr h="370840">
                <a:tc>
                  <a:txBody>
                    <a:bodyPr/>
                    <a:lstStyle/>
                    <a:p>
                      <a:endParaRPr lang="de-DE" sz="1600" dirty="0"/>
                    </a:p>
                  </a:txBody>
                  <a:tcPr>
                    <a:solidFill>
                      <a:schemeClr val="accent1"/>
                    </a:solidFill>
                  </a:tcPr>
                </a:tc>
                <a:tc>
                  <a:txBody>
                    <a:bodyPr/>
                    <a:lstStyle/>
                    <a:p>
                      <a:r>
                        <a:rPr lang="de-DE" sz="1600" b="1" dirty="0">
                          <a:solidFill>
                            <a:schemeClr val="bg1"/>
                          </a:solidFill>
                        </a:rPr>
                        <a:t>448</a:t>
                      </a:r>
                    </a:p>
                  </a:txBody>
                  <a:tcPr>
                    <a:solidFill>
                      <a:schemeClr val="accent1"/>
                    </a:solidFill>
                  </a:tcPr>
                </a:tc>
                <a:tc>
                  <a:txBody>
                    <a:bodyPr/>
                    <a:lstStyle/>
                    <a:p>
                      <a:r>
                        <a:rPr lang="de-DE" sz="1600" b="1" dirty="0">
                          <a:solidFill>
                            <a:schemeClr val="bg1"/>
                          </a:solidFill>
                        </a:rPr>
                        <a:t>50</a:t>
                      </a:r>
                    </a:p>
                  </a:txBody>
                  <a:tcPr>
                    <a:solidFill>
                      <a:schemeClr val="accent1"/>
                    </a:solidFill>
                  </a:tcPr>
                </a:tc>
                <a:tc>
                  <a:txBody>
                    <a:bodyPr/>
                    <a:lstStyle/>
                    <a:p>
                      <a:r>
                        <a:rPr lang="de-DE" sz="1600" b="1" dirty="0">
                          <a:solidFill>
                            <a:schemeClr val="bg1"/>
                          </a:solidFill>
                        </a:rPr>
                        <a:t>498</a:t>
                      </a:r>
                    </a:p>
                  </a:txBody>
                  <a:tcPr>
                    <a:solidFill>
                      <a:schemeClr val="accent1"/>
                    </a:solidFill>
                  </a:tcPr>
                </a:tc>
                <a:extLst>
                  <a:ext uri="{0D108BD9-81ED-4DB2-BD59-A6C34878D82A}">
                    <a16:rowId xmlns:a16="http://schemas.microsoft.com/office/drawing/2014/main" val="1322490428"/>
                  </a:ext>
                </a:extLst>
              </a:tr>
            </a:tbl>
          </a:graphicData>
        </a:graphic>
      </p:graphicFrame>
    </p:spTree>
    <p:extLst>
      <p:ext uri="{BB962C8B-B14F-4D97-AF65-F5344CB8AC3E}">
        <p14:creationId xmlns:p14="http://schemas.microsoft.com/office/powerpoint/2010/main" val="4264799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Tasks in </a:t>
            </a:r>
            <a:r>
              <a:rPr lang="de-DE" dirty="0" err="1"/>
              <a:t>Months</a:t>
            </a:r>
            <a:r>
              <a:rPr lang="de-DE" dirty="0"/>
              <a:t> 1-18</a:t>
            </a:r>
          </a:p>
        </p:txBody>
      </p:sp>
      <p:sp>
        <p:nvSpPr>
          <p:cNvPr id="6" name="Inhaltsplatzhalter 5"/>
          <p:cNvSpPr>
            <a:spLocks noGrp="1"/>
          </p:cNvSpPr>
          <p:nvPr>
            <p:ph idx="1"/>
          </p:nvPr>
        </p:nvSpPr>
        <p:spPr/>
        <p:txBody>
          <a:bodyPr>
            <a:normAutofit/>
          </a:bodyPr>
          <a:lstStyle/>
          <a:p>
            <a:pPr marL="360000" indent="-360000">
              <a:lnSpc>
                <a:spcPct val="100000"/>
              </a:lnSpc>
              <a:buFont typeface="Arial" panose="020B0604020202020204" pitchFamily="34" charset="0"/>
              <a:buChar char="•"/>
            </a:pPr>
            <a:r>
              <a:rPr lang="en-GB" sz="2400" dirty="0"/>
              <a:t>Task 6.1 and 6.2 Provision of Access, Review of Proposals, Modality of Access</a:t>
            </a:r>
          </a:p>
          <a:p>
            <a:pPr marL="360000" indent="-360000">
              <a:lnSpc>
                <a:spcPct val="100000"/>
              </a:lnSpc>
              <a:buFont typeface="Arial" panose="020B0604020202020204" pitchFamily="34" charset="0"/>
              <a:buChar char="•"/>
            </a:pPr>
            <a:endParaRPr lang="de-DE" sz="2400" dirty="0"/>
          </a:p>
          <a:p>
            <a:pPr marL="360000" indent="-360000">
              <a:lnSpc>
                <a:spcPct val="100000"/>
              </a:lnSpc>
              <a:buFont typeface="Arial" panose="020B0604020202020204" pitchFamily="34" charset="0"/>
              <a:buChar char="•"/>
            </a:pPr>
            <a:r>
              <a:rPr lang="en-GB" sz="2400" dirty="0"/>
              <a:t>Task 6.3: Specific TA to clinical activities</a:t>
            </a:r>
          </a:p>
          <a:p>
            <a:pPr marL="360000" indent="-360000">
              <a:lnSpc>
                <a:spcPct val="100000"/>
              </a:lnSpc>
              <a:buFont typeface="Arial" panose="020B0604020202020204" pitchFamily="34" charset="0"/>
              <a:buChar char="•"/>
            </a:pPr>
            <a:endParaRPr lang="de-DE" sz="2400" dirty="0"/>
          </a:p>
          <a:p>
            <a:pPr marL="360000" indent="-360000">
              <a:lnSpc>
                <a:spcPct val="100000"/>
              </a:lnSpc>
              <a:buFont typeface="Arial" panose="020B0604020202020204" pitchFamily="34" charset="0"/>
              <a:buChar char="•"/>
            </a:pPr>
            <a:r>
              <a:rPr lang="en-GB" sz="2400" dirty="0"/>
              <a:t>Task 6.4 and 6.5: Outreach to new users, SEE involvement</a:t>
            </a:r>
            <a:endParaRPr lang="de-DE" sz="2400" dirty="0"/>
          </a:p>
          <a:p>
            <a:pPr marL="360000" indent="-360000">
              <a:lnSpc>
                <a:spcPct val="100000"/>
              </a:lnSpc>
              <a:buFont typeface="Arial" panose="020B0604020202020204" pitchFamily="34" charset="0"/>
              <a:buChar char="•"/>
            </a:pPr>
            <a:endParaRPr lang="de-DE" sz="2400" dirty="0"/>
          </a:p>
        </p:txBody>
      </p:sp>
      <p:sp>
        <p:nvSpPr>
          <p:cNvPr id="3" name="Datumsplatzhalter 2"/>
          <p:cNvSpPr>
            <a:spLocks noGrp="1"/>
          </p:cNvSpPr>
          <p:nvPr>
            <p:ph type="dt" sz="half" idx="10"/>
          </p:nvPr>
        </p:nvSpPr>
        <p:spPr/>
        <p:txBody>
          <a:bodyPr/>
          <a:lstStyle/>
          <a:p>
            <a:r>
              <a:rPr lang="de-DE" dirty="0"/>
              <a:t>12/12/2022</a:t>
            </a:r>
            <a:endParaRPr lang="it-IT" dirty="0"/>
          </a:p>
        </p:txBody>
      </p:sp>
      <p:sp>
        <p:nvSpPr>
          <p:cNvPr id="4" name="Fußzeilenplatzhalter 3"/>
          <p:cNvSpPr>
            <a:spLocks noGrp="1"/>
          </p:cNvSpPr>
          <p:nvPr>
            <p:ph type="ftr" sz="quarter" idx="11"/>
          </p:nvPr>
        </p:nvSpPr>
        <p:spPr/>
        <p:txBody>
          <a:bodyPr/>
          <a:lstStyle/>
          <a:p>
            <a:r>
              <a:rPr lang="it-IT"/>
              <a:t>TNA</a:t>
            </a:r>
            <a:endParaRPr lang="it-IT" dirty="0"/>
          </a:p>
        </p:txBody>
      </p:sp>
      <p:sp>
        <p:nvSpPr>
          <p:cNvPr id="5" name="Foliennummernplatzhalter 4"/>
          <p:cNvSpPr>
            <a:spLocks noGrp="1"/>
          </p:cNvSpPr>
          <p:nvPr>
            <p:ph type="sldNum" sz="quarter" idx="12"/>
          </p:nvPr>
        </p:nvSpPr>
        <p:spPr/>
        <p:txBody>
          <a:bodyPr/>
          <a:lstStyle/>
          <a:p>
            <a:fld id="{57A0FA2E-2223-4FE8-9E15-7906F6757A08}" type="slidenum">
              <a:rPr lang="it-IT" smtClean="0"/>
              <a:pPr/>
              <a:t>6</a:t>
            </a:fld>
            <a:endParaRPr lang="it-IT" dirty="0"/>
          </a:p>
        </p:txBody>
      </p:sp>
    </p:spTree>
    <p:extLst>
      <p:ext uri="{BB962C8B-B14F-4D97-AF65-F5344CB8AC3E}">
        <p14:creationId xmlns:p14="http://schemas.microsoft.com/office/powerpoint/2010/main" val="3676839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DEED8-1884-FA49-8208-3E724AF885EF}"/>
              </a:ext>
            </a:extLst>
          </p:cNvPr>
          <p:cNvSpPr>
            <a:spLocks noGrp="1"/>
          </p:cNvSpPr>
          <p:nvPr>
            <p:ph type="title"/>
          </p:nvPr>
        </p:nvSpPr>
        <p:spPr/>
        <p:txBody>
          <a:bodyPr/>
          <a:lstStyle/>
          <a:p>
            <a:r>
              <a:rPr lang="en-GB" sz="2800" dirty="0"/>
              <a:t>Task 6.1 and 6.2 Provision of Access, Review of Proposals, Modality of Access</a:t>
            </a:r>
            <a:endParaRPr lang="en-US" dirty="0"/>
          </a:p>
        </p:txBody>
      </p:sp>
      <p:sp>
        <p:nvSpPr>
          <p:cNvPr id="4" name="Date Placeholder 3">
            <a:extLst>
              <a:ext uri="{FF2B5EF4-FFF2-40B4-BE49-F238E27FC236}">
                <a16:creationId xmlns:a16="http://schemas.microsoft.com/office/drawing/2014/main" id="{D3F60C06-1945-E543-BC63-FB603A64DE91}"/>
              </a:ext>
            </a:extLst>
          </p:cNvPr>
          <p:cNvSpPr>
            <a:spLocks noGrp="1"/>
          </p:cNvSpPr>
          <p:nvPr>
            <p:ph type="dt" sz="half" idx="10"/>
          </p:nvPr>
        </p:nvSpPr>
        <p:spPr/>
        <p:txBody>
          <a:bodyPr/>
          <a:lstStyle/>
          <a:p>
            <a:pPr>
              <a:defRPr/>
            </a:pPr>
            <a:r>
              <a:rPr lang="de-DE" dirty="0"/>
              <a:t>12/12/2022</a:t>
            </a:r>
            <a:endParaRPr lang="it-IT" dirty="0"/>
          </a:p>
        </p:txBody>
      </p:sp>
      <p:sp>
        <p:nvSpPr>
          <p:cNvPr id="5" name="Footer Placeholder 4">
            <a:extLst>
              <a:ext uri="{FF2B5EF4-FFF2-40B4-BE49-F238E27FC236}">
                <a16:creationId xmlns:a16="http://schemas.microsoft.com/office/drawing/2014/main" id="{E33F7D7A-78CC-8145-8A3E-2BFDCB69FD1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900" b="0" i="0" u="none" strike="noStrike" kern="1200" cap="all"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TNA</a:t>
            </a:r>
            <a:endParaRPr kumimoji="0" lang="it-IT" sz="900" b="0" i="0" u="none" strike="noStrike" kern="1200" cap="all"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Slide Number Placeholder 5">
            <a:extLst>
              <a:ext uri="{FF2B5EF4-FFF2-40B4-BE49-F238E27FC236}">
                <a16:creationId xmlns:a16="http://schemas.microsoft.com/office/drawing/2014/main" id="{043555F9-78D0-2342-AD94-8C22F4E34AC4}"/>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57A0FA2E-2223-4FE8-9E15-7906F6757A08}" type="slidenum">
              <a:rPr kumimoji="0" lang="it-IT" sz="900" b="0" i="0" u="none" strike="noStrike" kern="1200" cap="all"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it-IT" sz="900" b="0" i="0" u="none" strike="noStrike" kern="1200" cap="all"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8" name="Content Placeholder 7">
            <a:extLst>
              <a:ext uri="{FF2B5EF4-FFF2-40B4-BE49-F238E27FC236}">
                <a16:creationId xmlns:a16="http://schemas.microsoft.com/office/drawing/2014/main" id="{B3DDD0F6-5D66-114A-8786-ADBA99B5E593}"/>
              </a:ext>
            </a:extLst>
          </p:cNvPr>
          <p:cNvSpPr>
            <a:spLocks noGrp="1"/>
          </p:cNvSpPr>
          <p:nvPr>
            <p:ph idx="1"/>
          </p:nvPr>
        </p:nvSpPr>
        <p:spPr>
          <a:xfrm>
            <a:off x="990600" y="1845734"/>
            <a:ext cx="5157902" cy="3641809"/>
          </a:xfrm>
        </p:spPr>
        <p:txBody>
          <a:bodyPr>
            <a:normAutofit/>
          </a:bodyPr>
          <a:lstStyle/>
          <a:p>
            <a:pPr marL="360000" indent="-360000">
              <a:lnSpc>
                <a:spcPct val="100000"/>
              </a:lnSpc>
              <a:buFont typeface="Wingdings" panose="05000000000000000000" pitchFamily="2" charset="2"/>
              <a:buChar char="Ø"/>
            </a:pPr>
            <a:r>
              <a:rPr lang="de-DE" dirty="0"/>
              <a:t> WP6 </a:t>
            </a:r>
            <a:r>
              <a:rPr lang="de-DE" dirty="0" err="1"/>
              <a:t>provides</a:t>
            </a:r>
            <a:r>
              <a:rPr lang="de-DE" dirty="0"/>
              <a:t> </a:t>
            </a:r>
            <a:r>
              <a:rPr lang="de-DE" dirty="0" err="1"/>
              <a:t>access</a:t>
            </a:r>
            <a:r>
              <a:rPr lang="de-DE" dirty="0"/>
              <a:t> </a:t>
            </a:r>
            <a:r>
              <a:rPr lang="de-DE" dirty="0" err="1"/>
              <a:t>to</a:t>
            </a:r>
            <a:r>
              <a:rPr lang="de-DE" dirty="0"/>
              <a:t> </a:t>
            </a:r>
            <a:r>
              <a:rPr lang="de-DE" dirty="0" err="1"/>
              <a:t>clinicians</a:t>
            </a:r>
            <a:r>
              <a:rPr lang="de-DE" dirty="0"/>
              <a:t> </a:t>
            </a:r>
            <a:r>
              <a:rPr lang="de-DE" dirty="0" err="1"/>
              <a:t>and</a:t>
            </a:r>
            <a:r>
              <a:rPr lang="de-DE" dirty="0"/>
              <a:t> </a:t>
            </a:r>
            <a:r>
              <a:rPr lang="de-DE" dirty="0" err="1"/>
              <a:t>researchers</a:t>
            </a:r>
            <a:r>
              <a:rPr lang="de-DE" dirty="0"/>
              <a:t> </a:t>
            </a:r>
            <a:r>
              <a:rPr lang="de-DE" dirty="0" err="1"/>
              <a:t>from</a:t>
            </a:r>
            <a:r>
              <a:rPr lang="de-DE" dirty="0"/>
              <a:t> </a:t>
            </a:r>
            <a:r>
              <a:rPr lang="de-DE" dirty="0" err="1"/>
              <a:t>other</a:t>
            </a:r>
            <a:r>
              <a:rPr lang="de-DE" dirty="0"/>
              <a:t> countries.</a:t>
            </a:r>
          </a:p>
          <a:p>
            <a:pPr marL="360000" indent="-360000">
              <a:lnSpc>
                <a:spcPct val="100000"/>
              </a:lnSpc>
              <a:buFont typeface="Wingdings" panose="05000000000000000000" pitchFamily="2" charset="2"/>
              <a:buChar char="Ø"/>
            </a:pPr>
            <a:r>
              <a:rPr lang="de-DE" dirty="0"/>
              <a:t> This </a:t>
            </a:r>
            <a:r>
              <a:rPr lang="de-DE" dirty="0" err="1"/>
              <a:t>applies</a:t>
            </a:r>
            <a:r>
              <a:rPr lang="de-DE" dirty="0"/>
              <a:t> </a:t>
            </a:r>
            <a:r>
              <a:rPr lang="de-DE" dirty="0" err="1"/>
              <a:t>to</a:t>
            </a:r>
            <a:r>
              <a:rPr lang="de-DE" dirty="0"/>
              <a:t> </a:t>
            </a:r>
            <a:r>
              <a:rPr lang="de-DE" dirty="0" err="1"/>
              <a:t>member</a:t>
            </a:r>
            <a:r>
              <a:rPr lang="de-DE" dirty="0"/>
              <a:t> </a:t>
            </a:r>
            <a:r>
              <a:rPr lang="de-DE" dirty="0" err="1"/>
              <a:t>states</a:t>
            </a:r>
            <a:r>
              <a:rPr lang="de-DE" dirty="0"/>
              <a:t> </a:t>
            </a:r>
            <a:r>
              <a:rPr lang="de-DE" dirty="0" err="1"/>
              <a:t>and</a:t>
            </a:r>
            <a:r>
              <a:rPr lang="de-DE" dirty="0"/>
              <a:t> </a:t>
            </a:r>
            <a:r>
              <a:rPr lang="de-DE" dirty="0" err="1"/>
              <a:t>associated</a:t>
            </a:r>
            <a:r>
              <a:rPr lang="de-DE" dirty="0"/>
              <a:t> countries, but </a:t>
            </a:r>
            <a:r>
              <a:rPr lang="de-DE" dirty="0" err="1"/>
              <a:t>up</a:t>
            </a:r>
            <a:r>
              <a:rPr lang="de-DE" dirty="0"/>
              <a:t> </a:t>
            </a:r>
            <a:r>
              <a:rPr lang="de-DE" dirty="0" err="1"/>
              <a:t>to</a:t>
            </a:r>
            <a:r>
              <a:rPr lang="de-DE" dirty="0"/>
              <a:t> 20% </a:t>
            </a:r>
            <a:r>
              <a:rPr lang="de-DE" dirty="0" err="1"/>
              <a:t>of</a:t>
            </a:r>
            <a:r>
              <a:rPr lang="de-DE" dirty="0"/>
              <a:t> TNA </a:t>
            </a:r>
            <a:r>
              <a:rPr lang="de-DE" dirty="0" err="1"/>
              <a:t>can</a:t>
            </a:r>
            <a:r>
              <a:rPr lang="de-DE" dirty="0"/>
              <a:t> </a:t>
            </a:r>
            <a:r>
              <a:rPr lang="de-DE" dirty="0" err="1"/>
              <a:t>be</a:t>
            </a:r>
            <a:r>
              <a:rPr lang="de-DE" dirty="0"/>
              <a:t> </a:t>
            </a:r>
            <a:r>
              <a:rPr lang="de-DE" dirty="0" err="1"/>
              <a:t>given</a:t>
            </a:r>
            <a:r>
              <a:rPr lang="de-DE" dirty="0"/>
              <a:t> </a:t>
            </a:r>
            <a:r>
              <a:rPr lang="de-DE" dirty="0" err="1"/>
              <a:t>to</a:t>
            </a:r>
            <a:r>
              <a:rPr lang="de-DE" dirty="0"/>
              <a:t> </a:t>
            </a:r>
            <a:r>
              <a:rPr lang="de-DE" dirty="0" err="1"/>
              <a:t>other</a:t>
            </a:r>
            <a:r>
              <a:rPr lang="de-DE" dirty="0"/>
              <a:t> countries.</a:t>
            </a:r>
          </a:p>
          <a:p>
            <a:pPr marL="360000" indent="-360000">
              <a:lnSpc>
                <a:spcPct val="100000"/>
              </a:lnSpc>
              <a:buFont typeface="Wingdings" panose="05000000000000000000" pitchFamily="2" charset="2"/>
              <a:buChar char="Ø"/>
            </a:pPr>
            <a:r>
              <a:rPr lang="de-DE" dirty="0"/>
              <a:t>Information </a:t>
            </a:r>
            <a:r>
              <a:rPr lang="de-DE" dirty="0" err="1"/>
              <a:t>and</a:t>
            </a:r>
            <a:r>
              <a:rPr lang="de-DE" dirty="0"/>
              <a:t> </a:t>
            </a:r>
            <a:r>
              <a:rPr lang="de-DE" dirty="0" err="1"/>
              <a:t>contact</a:t>
            </a:r>
            <a:r>
              <a:rPr lang="de-DE" dirty="0"/>
              <a:t> via </a:t>
            </a:r>
            <a:r>
              <a:rPr lang="de-DE" dirty="0" err="1"/>
              <a:t>the</a:t>
            </a:r>
            <a:r>
              <a:rPr lang="de-DE" dirty="0"/>
              <a:t> HITRI+ web </a:t>
            </a:r>
            <a:r>
              <a:rPr lang="de-DE" dirty="0" err="1"/>
              <a:t>page</a:t>
            </a:r>
            <a:r>
              <a:rPr lang="de-DE" dirty="0"/>
              <a:t>.</a:t>
            </a: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7920" y="1806959"/>
            <a:ext cx="3604668" cy="2097398"/>
          </a:xfrm>
          <a:prstGeom prst="rect">
            <a:avLst/>
          </a:prstGeom>
        </p:spPr>
      </p:pic>
      <p:pic>
        <p:nvPicPr>
          <p:cNvPr id="14" name="Grafik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94909" y="4036295"/>
            <a:ext cx="2983424" cy="1677073"/>
          </a:xfrm>
          <a:prstGeom prst="rect">
            <a:avLst/>
          </a:prstGeom>
        </p:spPr>
      </p:pic>
    </p:spTree>
    <p:extLst>
      <p:ext uri="{BB962C8B-B14F-4D97-AF65-F5344CB8AC3E}">
        <p14:creationId xmlns:p14="http://schemas.microsoft.com/office/powerpoint/2010/main" val="1606205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z="2800" dirty="0"/>
              <a:t>Task 6.1 and 6.2 Provision of Access, Review of Proposals, Modality of Access</a:t>
            </a:r>
            <a:endParaRPr lang="de-DE" dirty="0"/>
          </a:p>
        </p:txBody>
      </p:sp>
      <p:sp>
        <p:nvSpPr>
          <p:cNvPr id="3" name="Inhaltsplatzhalter 2"/>
          <p:cNvSpPr>
            <a:spLocks noGrp="1"/>
          </p:cNvSpPr>
          <p:nvPr>
            <p:ph idx="1"/>
          </p:nvPr>
        </p:nvSpPr>
        <p:spPr>
          <a:xfrm>
            <a:off x="541537" y="1845734"/>
            <a:ext cx="4433419" cy="3641809"/>
          </a:xfrm>
        </p:spPr>
        <p:txBody>
          <a:bodyPr>
            <a:normAutofit fontScale="85000" lnSpcReduction="20000"/>
          </a:bodyPr>
          <a:lstStyle/>
          <a:p>
            <a:pPr>
              <a:buFont typeface="Wingdings" pitchFamily="2" charset="2"/>
              <a:buChar char="§"/>
            </a:pPr>
            <a:r>
              <a:rPr lang="de-DE" dirty="0"/>
              <a:t> </a:t>
            </a:r>
            <a:r>
              <a:rPr lang="en-US" dirty="0"/>
              <a:t>A TNA page has been set up on the HITRI+ website: </a:t>
            </a:r>
            <a:r>
              <a:rPr lang="en-US" dirty="0">
                <a:hlinkClick r:id="rId2"/>
              </a:rPr>
              <a:t>https://www.hitriplus.eu/transnational-access-what-is-ta/</a:t>
            </a:r>
            <a:endParaRPr lang="en-US" dirty="0"/>
          </a:p>
          <a:p>
            <a:pPr>
              <a:buFont typeface="Wingdings" pitchFamily="2" charset="2"/>
              <a:buChar char="§"/>
            </a:pPr>
            <a:r>
              <a:rPr lang="de-DE" dirty="0"/>
              <a:t> </a:t>
            </a:r>
            <a:r>
              <a:rPr lang="de-DE" dirty="0" err="1"/>
              <a:t>Apply</a:t>
            </a:r>
            <a:r>
              <a:rPr lang="de-DE" dirty="0"/>
              <a:t> </a:t>
            </a:r>
            <a:r>
              <a:rPr lang="de-DE" dirty="0" err="1"/>
              <a:t>for</a:t>
            </a:r>
            <a:r>
              <a:rPr lang="de-DE" dirty="0"/>
              <a:t> TNA via </a:t>
            </a:r>
            <a:r>
              <a:rPr lang="de-DE" dirty="0" err="1"/>
              <a:t>HITRIplus</a:t>
            </a:r>
            <a:r>
              <a:rPr lang="de-DE" dirty="0"/>
              <a:t> </a:t>
            </a:r>
            <a:r>
              <a:rPr lang="de-DE" dirty="0" err="1"/>
              <a:t>webpage</a:t>
            </a:r>
            <a:endParaRPr lang="de-DE" dirty="0"/>
          </a:p>
          <a:p>
            <a:pPr lvl="1">
              <a:buFont typeface="Wingdings" pitchFamily="2" charset="2"/>
              <a:buChar char="§"/>
            </a:pPr>
            <a:r>
              <a:rPr lang="de-DE" dirty="0"/>
              <a:t>Clinical </a:t>
            </a:r>
            <a:r>
              <a:rPr lang="de-DE" dirty="0" err="1"/>
              <a:t>access</a:t>
            </a:r>
            <a:r>
              <a:rPr lang="de-DE" dirty="0"/>
              <a:t>: </a:t>
            </a:r>
            <a:r>
              <a:rPr lang="de-DE" dirty="0">
                <a:hlinkClick r:id="rId3"/>
              </a:rPr>
              <a:t>https://www.hitriplus.eu/transnational-access-ca/</a:t>
            </a:r>
            <a:endParaRPr lang="de-DE" dirty="0"/>
          </a:p>
          <a:p>
            <a:pPr lvl="1">
              <a:buFont typeface="Wingdings" pitchFamily="2" charset="2"/>
              <a:buChar char="§"/>
            </a:pPr>
            <a:r>
              <a:rPr lang="de-DE" dirty="0"/>
              <a:t>Research </a:t>
            </a:r>
            <a:r>
              <a:rPr lang="de-DE" dirty="0" err="1"/>
              <a:t>access</a:t>
            </a:r>
            <a:r>
              <a:rPr lang="de-DE" dirty="0"/>
              <a:t>: </a:t>
            </a:r>
            <a:r>
              <a:rPr lang="de-DE" dirty="0">
                <a:hlinkClick r:id="rId4"/>
              </a:rPr>
              <a:t>https://www.hitriplus.eu/transnational-access-ra/</a:t>
            </a:r>
            <a:endParaRPr lang="de-DE" dirty="0"/>
          </a:p>
          <a:p>
            <a:pPr lvl="1">
              <a:buFont typeface="Wingdings" pitchFamily="2" charset="2"/>
              <a:buChar char="§"/>
            </a:pPr>
            <a:r>
              <a:rPr lang="de-DE" dirty="0" err="1"/>
              <a:t>Applications</a:t>
            </a:r>
            <a:r>
              <a:rPr lang="de-DE" dirty="0"/>
              <a:t> </a:t>
            </a:r>
            <a:r>
              <a:rPr lang="de-DE" dirty="0" err="1"/>
              <a:t>are</a:t>
            </a:r>
            <a:r>
              <a:rPr lang="de-DE" dirty="0"/>
              <a:t> </a:t>
            </a:r>
            <a:r>
              <a:rPr lang="de-DE" dirty="0" err="1"/>
              <a:t>directly</a:t>
            </a:r>
            <a:r>
              <a:rPr lang="de-DE" dirty="0"/>
              <a:t> </a:t>
            </a:r>
            <a:r>
              <a:rPr lang="de-DE" dirty="0" err="1"/>
              <a:t>forwarded</a:t>
            </a:r>
            <a:r>
              <a:rPr lang="de-DE" dirty="0"/>
              <a:t> </a:t>
            </a:r>
            <a:r>
              <a:rPr lang="de-DE" dirty="0" err="1"/>
              <a:t>to</a:t>
            </a:r>
            <a:r>
              <a:rPr lang="de-DE" dirty="0"/>
              <a:t> </a:t>
            </a:r>
            <a:r>
              <a:rPr lang="de-DE" dirty="0" err="1"/>
              <a:t>the</a:t>
            </a:r>
            <a:r>
              <a:rPr lang="de-DE" dirty="0"/>
              <a:t> </a:t>
            </a:r>
            <a:r>
              <a:rPr lang="de-DE" dirty="0" err="1"/>
              <a:t>respective</a:t>
            </a:r>
            <a:r>
              <a:rPr lang="de-DE" dirty="0"/>
              <a:t> USP</a:t>
            </a:r>
          </a:p>
          <a:p>
            <a:pPr lvl="1">
              <a:buFont typeface="Wingdings" pitchFamily="2" charset="2"/>
              <a:buChar char="§"/>
            </a:pPr>
            <a:r>
              <a:rPr lang="de-DE" dirty="0" err="1"/>
              <a:t>Encrypted</a:t>
            </a:r>
            <a:r>
              <a:rPr lang="de-DE" dirty="0"/>
              <a:t> </a:t>
            </a:r>
            <a:r>
              <a:rPr lang="de-DE" dirty="0" err="1"/>
              <a:t>files</a:t>
            </a:r>
            <a:r>
              <a:rPr lang="de-DE" dirty="0"/>
              <a:t> </a:t>
            </a:r>
            <a:r>
              <a:rPr lang="de-DE" dirty="0" err="1"/>
              <a:t>are</a:t>
            </a:r>
            <a:r>
              <a:rPr lang="de-DE" dirty="0"/>
              <a:t> </a:t>
            </a:r>
            <a:r>
              <a:rPr lang="de-DE" dirty="0" err="1"/>
              <a:t>uploaded</a:t>
            </a:r>
            <a:r>
              <a:rPr lang="de-DE" dirty="0"/>
              <a:t> </a:t>
            </a:r>
            <a:r>
              <a:rPr lang="de-DE" dirty="0" err="1"/>
              <a:t>to</a:t>
            </a:r>
            <a:r>
              <a:rPr lang="de-DE" dirty="0"/>
              <a:t> </a:t>
            </a:r>
            <a:r>
              <a:rPr lang="de-DE" dirty="0" err="1"/>
              <a:t>the</a:t>
            </a:r>
            <a:r>
              <a:rPr lang="de-DE" dirty="0"/>
              <a:t> HITRI+ Google </a:t>
            </a:r>
            <a:r>
              <a:rPr lang="de-DE" dirty="0" err="1"/>
              <a:t>workspace</a:t>
            </a:r>
            <a:r>
              <a:rPr lang="de-DE" dirty="0"/>
              <a:t> </a:t>
            </a:r>
            <a:r>
              <a:rPr lang="de-DE" dirty="0" err="1"/>
              <a:t>and</a:t>
            </a:r>
            <a:r>
              <a:rPr lang="de-DE" dirty="0"/>
              <a:t> </a:t>
            </a:r>
            <a:r>
              <a:rPr lang="de-DE" dirty="0" err="1"/>
              <a:t>only</a:t>
            </a:r>
            <a:r>
              <a:rPr lang="de-DE" dirty="0"/>
              <a:t> </a:t>
            </a:r>
            <a:r>
              <a:rPr lang="de-DE" dirty="0" err="1"/>
              <a:t>accessible</a:t>
            </a:r>
            <a:r>
              <a:rPr lang="de-DE" dirty="0"/>
              <a:t> </a:t>
            </a:r>
            <a:r>
              <a:rPr lang="de-DE" dirty="0" err="1"/>
              <a:t>to</a:t>
            </a:r>
            <a:r>
              <a:rPr lang="de-DE" dirty="0"/>
              <a:t> </a:t>
            </a:r>
            <a:r>
              <a:rPr lang="de-DE" dirty="0" err="1"/>
              <a:t>the</a:t>
            </a:r>
            <a:r>
              <a:rPr lang="de-DE" dirty="0"/>
              <a:t> USP </a:t>
            </a:r>
            <a:r>
              <a:rPr lang="de-DE" dirty="0" err="1"/>
              <a:t>members</a:t>
            </a:r>
            <a:r>
              <a:rPr lang="de-DE" dirty="0"/>
              <a:t>. </a:t>
            </a:r>
          </a:p>
          <a:p>
            <a:pPr>
              <a:buFont typeface="Wingdings" pitchFamily="2" charset="2"/>
              <a:buChar char="§"/>
            </a:pPr>
            <a:r>
              <a:rPr lang="de-DE" dirty="0"/>
              <a:t> </a:t>
            </a:r>
            <a:r>
              <a:rPr lang="de-DE" dirty="0" err="1"/>
              <a:t>Apply</a:t>
            </a:r>
            <a:r>
              <a:rPr lang="de-DE" dirty="0"/>
              <a:t> </a:t>
            </a:r>
            <a:r>
              <a:rPr lang="de-DE" dirty="0" err="1"/>
              <a:t>for</a:t>
            </a:r>
            <a:r>
              <a:rPr lang="de-DE" dirty="0"/>
              <a:t> beam </a:t>
            </a:r>
            <a:r>
              <a:rPr lang="de-DE" dirty="0" err="1"/>
              <a:t>access</a:t>
            </a:r>
            <a:r>
              <a:rPr lang="de-DE" dirty="0"/>
              <a:t> </a:t>
            </a:r>
            <a:r>
              <a:rPr lang="de-DE" dirty="0" err="1"/>
              <a:t>to</a:t>
            </a:r>
            <a:r>
              <a:rPr lang="de-DE" dirty="0"/>
              <a:t> </a:t>
            </a:r>
            <a:r>
              <a:rPr lang="de-DE" dirty="0" err="1"/>
              <a:t>facility</a:t>
            </a:r>
            <a:endParaRPr lang="de-DE" dirty="0"/>
          </a:p>
          <a:p>
            <a:pPr>
              <a:buFont typeface="Wingdings" pitchFamily="2" charset="2"/>
              <a:buChar char="§"/>
            </a:pPr>
            <a:r>
              <a:rPr lang="de-DE" dirty="0"/>
              <a:t> File form </a:t>
            </a:r>
            <a:r>
              <a:rPr lang="de-DE" dirty="0" err="1"/>
              <a:t>and</a:t>
            </a:r>
            <a:r>
              <a:rPr lang="de-DE" dirty="0"/>
              <a:t> </a:t>
            </a:r>
            <a:r>
              <a:rPr lang="de-DE" dirty="0" err="1"/>
              <a:t>receipts</a:t>
            </a:r>
            <a:r>
              <a:rPr lang="de-DE" dirty="0"/>
              <a:t> </a:t>
            </a:r>
            <a:r>
              <a:rPr lang="de-DE" dirty="0" err="1"/>
              <a:t>for</a:t>
            </a:r>
            <a:r>
              <a:rPr lang="de-DE" dirty="0"/>
              <a:t> </a:t>
            </a:r>
            <a:r>
              <a:rPr lang="de-DE" dirty="0" err="1"/>
              <a:t>reimbursement</a:t>
            </a:r>
            <a:endParaRPr lang="de-DE" dirty="0"/>
          </a:p>
          <a:p>
            <a:pPr>
              <a:buFont typeface="Wingdings" pitchFamily="2" charset="2"/>
              <a:buChar char="§"/>
            </a:pPr>
            <a:r>
              <a:rPr lang="de-DE" dirty="0"/>
              <a:t> Report after </a:t>
            </a:r>
            <a:r>
              <a:rPr lang="de-DE" dirty="0" err="1"/>
              <a:t>the</a:t>
            </a:r>
            <a:r>
              <a:rPr lang="de-DE" dirty="0"/>
              <a:t> </a:t>
            </a:r>
            <a:r>
              <a:rPr lang="de-DE" dirty="0" err="1"/>
              <a:t>experiment</a:t>
            </a:r>
            <a:endParaRPr lang="en-DE" dirty="0"/>
          </a:p>
          <a:p>
            <a:endParaRPr lang="de-DE" dirty="0"/>
          </a:p>
        </p:txBody>
      </p:sp>
      <p:sp>
        <p:nvSpPr>
          <p:cNvPr id="4" name="Datumsplatzhalter 3"/>
          <p:cNvSpPr>
            <a:spLocks noGrp="1"/>
          </p:cNvSpPr>
          <p:nvPr>
            <p:ph type="dt" sz="half" idx="10"/>
          </p:nvPr>
        </p:nvSpPr>
        <p:spPr/>
        <p:txBody>
          <a:bodyPr/>
          <a:lstStyle/>
          <a:p>
            <a:r>
              <a:rPr lang="de-DE" dirty="0"/>
              <a:t>12/12/2022</a:t>
            </a:r>
            <a:endParaRPr lang="it-IT" dirty="0"/>
          </a:p>
        </p:txBody>
      </p:sp>
      <p:sp>
        <p:nvSpPr>
          <p:cNvPr id="5" name="Fußzeilenplatzhalter 4"/>
          <p:cNvSpPr>
            <a:spLocks noGrp="1"/>
          </p:cNvSpPr>
          <p:nvPr>
            <p:ph type="ftr" sz="quarter" idx="11"/>
          </p:nvPr>
        </p:nvSpPr>
        <p:spPr/>
        <p:txBody>
          <a:bodyPr/>
          <a:lstStyle/>
          <a:p>
            <a:r>
              <a:rPr lang="it-IT"/>
              <a:t>TNA</a:t>
            </a:r>
            <a:endParaRPr lang="it-IT" dirty="0"/>
          </a:p>
        </p:txBody>
      </p:sp>
      <p:sp>
        <p:nvSpPr>
          <p:cNvPr id="6" name="Foliennummernplatzhalter 5"/>
          <p:cNvSpPr>
            <a:spLocks noGrp="1"/>
          </p:cNvSpPr>
          <p:nvPr>
            <p:ph type="sldNum" sz="quarter" idx="12"/>
          </p:nvPr>
        </p:nvSpPr>
        <p:spPr/>
        <p:txBody>
          <a:bodyPr/>
          <a:lstStyle/>
          <a:p>
            <a:fld id="{57A0FA2E-2223-4FE8-9E15-7906F6757A08}" type="slidenum">
              <a:rPr lang="it-IT" smtClean="0"/>
              <a:pPr/>
              <a:t>8</a:t>
            </a:fld>
            <a:endParaRPr lang="it-IT" dirty="0"/>
          </a:p>
        </p:txBody>
      </p:sp>
      <p:grpSp>
        <p:nvGrpSpPr>
          <p:cNvPr id="12" name="Gruppieren 11"/>
          <p:cNvGrpSpPr/>
          <p:nvPr/>
        </p:nvGrpSpPr>
        <p:grpSpPr>
          <a:xfrm>
            <a:off x="4974956" y="1909419"/>
            <a:ext cx="3394130" cy="3748071"/>
            <a:chOff x="5267204" y="2250382"/>
            <a:chExt cx="3394130" cy="3748071"/>
          </a:xfrm>
        </p:grpSpPr>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67205" y="4174646"/>
              <a:ext cx="3394129" cy="1823807"/>
            </a:xfrm>
            <a:prstGeom prst="rect">
              <a:avLst/>
            </a:prstGeom>
          </p:spPr>
        </p:pic>
        <p:pic>
          <p:nvPicPr>
            <p:cNvPr id="8" name="Grafik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67204" y="2250382"/>
              <a:ext cx="3394129" cy="1924264"/>
            </a:xfrm>
            <a:prstGeom prst="rect">
              <a:avLst/>
            </a:prstGeom>
          </p:spPr>
        </p:pic>
      </p:grpSp>
      <p:grpSp>
        <p:nvGrpSpPr>
          <p:cNvPr id="11" name="Gruppieren 10"/>
          <p:cNvGrpSpPr/>
          <p:nvPr/>
        </p:nvGrpSpPr>
        <p:grpSpPr>
          <a:xfrm>
            <a:off x="8407830" y="1908809"/>
            <a:ext cx="3394130" cy="3849748"/>
            <a:chOff x="8797870" y="2250382"/>
            <a:chExt cx="3394130" cy="3849748"/>
          </a:xfrm>
        </p:grpSpPr>
        <p:pic>
          <p:nvPicPr>
            <p:cNvPr id="9" name="Grafik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97870" y="4250724"/>
              <a:ext cx="3394129" cy="1849406"/>
            </a:xfrm>
            <a:prstGeom prst="rect">
              <a:avLst/>
            </a:prstGeom>
          </p:spPr>
        </p:pic>
        <p:pic>
          <p:nvPicPr>
            <p:cNvPr id="10" name="Grafik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797871" y="2250382"/>
              <a:ext cx="3394129" cy="2000342"/>
            </a:xfrm>
            <a:prstGeom prst="rect">
              <a:avLst/>
            </a:prstGeom>
          </p:spPr>
        </p:pic>
      </p:grpSp>
    </p:spTree>
    <p:extLst>
      <p:ext uri="{BB962C8B-B14F-4D97-AF65-F5344CB8AC3E}">
        <p14:creationId xmlns:p14="http://schemas.microsoft.com/office/powerpoint/2010/main" val="820042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DEED8-1884-FA49-8208-3E724AF885EF}"/>
              </a:ext>
            </a:extLst>
          </p:cNvPr>
          <p:cNvSpPr>
            <a:spLocks noGrp="1"/>
          </p:cNvSpPr>
          <p:nvPr>
            <p:ph type="title"/>
          </p:nvPr>
        </p:nvSpPr>
        <p:spPr/>
        <p:txBody>
          <a:bodyPr/>
          <a:lstStyle/>
          <a:p>
            <a:pPr>
              <a:lnSpc>
                <a:spcPct val="100000"/>
              </a:lnSpc>
            </a:pPr>
            <a:r>
              <a:rPr lang="en-GB" sz="3200" dirty="0"/>
              <a:t>Task 6.1 and 6.2 Provision of Access, Review of Proposals, Modality of Access</a:t>
            </a:r>
          </a:p>
        </p:txBody>
      </p:sp>
      <p:sp>
        <p:nvSpPr>
          <p:cNvPr id="4" name="Date Placeholder 3">
            <a:extLst>
              <a:ext uri="{FF2B5EF4-FFF2-40B4-BE49-F238E27FC236}">
                <a16:creationId xmlns:a16="http://schemas.microsoft.com/office/drawing/2014/main" id="{D3F60C06-1945-E543-BC63-FB603A64DE91}"/>
              </a:ext>
            </a:extLst>
          </p:cNvPr>
          <p:cNvSpPr>
            <a:spLocks noGrp="1"/>
          </p:cNvSpPr>
          <p:nvPr>
            <p:ph type="dt" sz="half" idx="10"/>
          </p:nvPr>
        </p:nvSpPr>
        <p:spPr/>
        <p:txBody>
          <a:bodyPr/>
          <a:lstStyle/>
          <a:p>
            <a:pPr>
              <a:defRPr/>
            </a:pPr>
            <a:r>
              <a:rPr lang="de-DE" dirty="0"/>
              <a:t>12/12/2022</a:t>
            </a:r>
            <a:endParaRPr lang="it-IT" dirty="0"/>
          </a:p>
        </p:txBody>
      </p:sp>
      <p:sp>
        <p:nvSpPr>
          <p:cNvPr id="5" name="Footer Placeholder 4">
            <a:extLst>
              <a:ext uri="{FF2B5EF4-FFF2-40B4-BE49-F238E27FC236}">
                <a16:creationId xmlns:a16="http://schemas.microsoft.com/office/drawing/2014/main" id="{E33F7D7A-78CC-8145-8A3E-2BFDCB69FD1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900" b="0" i="0" u="none" strike="noStrike" kern="1200" cap="all"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TNA</a:t>
            </a:r>
            <a:endParaRPr kumimoji="0" lang="it-IT" sz="900" b="0" i="0" u="none" strike="noStrike" kern="1200" cap="all"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Slide Number Placeholder 5">
            <a:extLst>
              <a:ext uri="{FF2B5EF4-FFF2-40B4-BE49-F238E27FC236}">
                <a16:creationId xmlns:a16="http://schemas.microsoft.com/office/drawing/2014/main" id="{043555F9-78D0-2342-AD94-8C22F4E34AC4}"/>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57A0FA2E-2223-4FE8-9E15-7906F6757A08}" type="slidenum">
              <a:rPr kumimoji="0" lang="it-IT" sz="900" b="0" i="0" u="none" strike="noStrike" kern="1200" cap="all"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it-IT" sz="900" b="0" i="0" u="none" strike="noStrike" kern="1200" cap="all"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8" name="Content Placeholder 7">
            <a:extLst>
              <a:ext uri="{FF2B5EF4-FFF2-40B4-BE49-F238E27FC236}">
                <a16:creationId xmlns:a16="http://schemas.microsoft.com/office/drawing/2014/main" id="{B3DDD0F6-5D66-114A-8786-ADBA99B5E593}"/>
              </a:ext>
            </a:extLst>
          </p:cNvPr>
          <p:cNvSpPr>
            <a:spLocks noGrp="1"/>
          </p:cNvSpPr>
          <p:nvPr>
            <p:ph idx="1"/>
          </p:nvPr>
        </p:nvSpPr>
        <p:spPr>
          <a:xfrm>
            <a:off x="541538" y="1845734"/>
            <a:ext cx="5273726" cy="2548035"/>
          </a:xfrm>
        </p:spPr>
        <p:txBody>
          <a:bodyPr>
            <a:normAutofit/>
          </a:bodyPr>
          <a:lstStyle/>
          <a:p>
            <a:r>
              <a:rPr lang="de-DE" dirty="0" err="1"/>
              <a:t>Two</a:t>
            </a:r>
            <a:r>
              <a:rPr lang="de-DE" dirty="0"/>
              <a:t> USPs </a:t>
            </a:r>
            <a:r>
              <a:rPr lang="de-DE" dirty="0" err="1"/>
              <a:t>have</a:t>
            </a:r>
            <a:r>
              <a:rPr lang="de-DE" dirty="0"/>
              <a:t> </a:t>
            </a:r>
            <a:r>
              <a:rPr lang="de-DE" dirty="0" err="1"/>
              <a:t>been</a:t>
            </a:r>
            <a:r>
              <a:rPr lang="de-DE" dirty="0"/>
              <a:t> </a:t>
            </a:r>
            <a:r>
              <a:rPr lang="de-DE" dirty="0" err="1"/>
              <a:t>established</a:t>
            </a:r>
            <a:r>
              <a:rPr lang="de-DE" dirty="0"/>
              <a:t>:</a:t>
            </a:r>
          </a:p>
          <a:p>
            <a:r>
              <a:rPr lang="de-DE" dirty="0"/>
              <a:t>Research:</a:t>
            </a:r>
            <a:endParaRPr lang="en-DE" dirty="0"/>
          </a:p>
          <a:p>
            <a:pPr>
              <a:buFont typeface="Wingdings" pitchFamily="2" charset="2"/>
              <a:buChar char="§"/>
            </a:pPr>
            <a:r>
              <a:rPr lang="de-DE" dirty="0"/>
              <a:t> Marco </a:t>
            </a:r>
            <a:r>
              <a:rPr lang="de-DE" dirty="0" err="1"/>
              <a:t>Pullia</a:t>
            </a:r>
            <a:r>
              <a:rPr lang="de-DE" dirty="0"/>
              <a:t> (CNAO)</a:t>
            </a:r>
          </a:p>
          <a:p>
            <a:pPr>
              <a:buFont typeface="Wingdings" pitchFamily="2" charset="2"/>
              <a:buChar char="§"/>
            </a:pPr>
            <a:r>
              <a:rPr lang="de-DE" dirty="0"/>
              <a:t> Marco Durante (GSI)</a:t>
            </a:r>
          </a:p>
          <a:p>
            <a:pPr>
              <a:buFont typeface="Wingdings" pitchFamily="2" charset="2"/>
              <a:buChar char="§"/>
            </a:pPr>
            <a:r>
              <a:rPr lang="de-DE" dirty="0"/>
              <a:t> Katia </a:t>
            </a:r>
            <a:r>
              <a:rPr lang="de-DE" dirty="0" err="1"/>
              <a:t>Parodi</a:t>
            </a:r>
            <a:r>
              <a:rPr lang="de-DE" dirty="0"/>
              <a:t> (LMU)</a:t>
            </a:r>
          </a:p>
          <a:p>
            <a:pPr>
              <a:buFont typeface="Wingdings" pitchFamily="2" charset="2"/>
              <a:buChar char="§"/>
            </a:pPr>
            <a:r>
              <a:rPr lang="de-DE" dirty="0"/>
              <a:t> </a:t>
            </a:r>
            <a:r>
              <a:rPr lang="en-US" dirty="0"/>
              <a:t>Takashi </a:t>
            </a:r>
            <a:r>
              <a:rPr lang="en-US" dirty="0" err="1"/>
              <a:t>Shimokawa</a:t>
            </a:r>
            <a:r>
              <a:rPr lang="en-US" dirty="0"/>
              <a:t> (NIRS)</a:t>
            </a:r>
            <a:endParaRPr lang="en-DE" dirty="0"/>
          </a:p>
        </p:txBody>
      </p:sp>
      <p:sp>
        <p:nvSpPr>
          <p:cNvPr id="7" name="Content Placeholder 7">
            <a:extLst>
              <a:ext uri="{FF2B5EF4-FFF2-40B4-BE49-F238E27FC236}">
                <a16:creationId xmlns:a16="http://schemas.microsoft.com/office/drawing/2014/main" id="{B3DDD0F6-5D66-114A-8786-ADBA99B5E593}"/>
              </a:ext>
            </a:extLst>
          </p:cNvPr>
          <p:cNvSpPr txBox="1">
            <a:spLocks/>
          </p:cNvSpPr>
          <p:nvPr/>
        </p:nvSpPr>
        <p:spPr>
          <a:xfrm>
            <a:off x="5965390" y="1845734"/>
            <a:ext cx="5273726" cy="3641809"/>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endParaRPr lang="de-DE" dirty="0"/>
          </a:p>
          <a:p>
            <a:r>
              <a:rPr lang="de-DE" dirty="0"/>
              <a:t>Clinical:</a:t>
            </a:r>
            <a:endParaRPr lang="en-DE" dirty="0"/>
          </a:p>
          <a:p>
            <a:pPr>
              <a:buFont typeface="Wingdings" pitchFamily="2" charset="2"/>
              <a:buChar char="§"/>
            </a:pPr>
            <a:r>
              <a:rPr lang="de-DE" dirty="0"/>
              <a:t> </a:t>
            </a:r>
            <a:r>
              <a:rPr lang="en-US" dirty="0"/>
              <a:t>Fabian </a:t>
            </a:r>
            <a:r>
              <a:rPr lang="en-US" dirty="0" err="1"/>
              <a:t>Eberle</a:t>
            </a:r>
            <a:r>
              <a:rPr lang="en-US" dirty="0"/>
              <a:t> (UKGM)</a:t>
            </a:r>
            <a:endParaRPr lang="de-DE" dirty="0"/>
          </a:p>
          <a:p>
            <a:pPr>
              <a:buFont typeface="Wingdings" pitchFamily="2" charset="2"/>
              <a:buChar char="§"/>
            </a:pPr>
            <a:r>
              <a:rPr lang="de-DE" dirty="0"/>
              <a:t> </a:t>
            </a:r>
            <a:r>
              <a:rPr lang="en-US" dirty="0"/>
              <a:t>Ester </a:t>
            </a:r>
            <a:r>
              <a:rPr lang="en-US" dirty="0" err="1"/>
              <a:t>Orlandi</a:t>
            </a:r>
            <a:r>
              <a:rPr lang="en-US" dirty="0"/>
              <a:t> (CNAO)</a:t>
            </a:r>
          </a:p>
          <a:p>
            <a:pPr>
              <a:buFont typeface="Wingdings" pitchFamily="2" charset="2"/>
              <a:buChar char="§"/>
            </a:pPr>
            <a:r>
              <a:rPr lang="en-US" dirty="0"/>
              <a:t> Esther </a:t>
            </a:r>
            <a:r>
              <a:rPr lang="en-US" dirty="0" err="1"/>
              <a:t>Troost</a:t>
            </a:r>
            <a:r>
              <a:rPr lang="en-US" dirty="0"/>
              <a:t> (HZDR)</a:t>
            </a:r>
          </a:p>
          <a:p>
            <a:pPr>
              <a:buFont typeface="Wingdings" pitchFamily="2" charset="2"/>
              <a:buChar char="§"/>
            </a:pPr>
            <a:r>
              <a:rPr lang="en-US" dirty="0"/>
              <a:t> Tatsuya </a:t>
            </a:r>
            <a:r>
              <a:rPr lang="en-US" dirty="0" err="1"/>
              <a:t>Ohno</a:t>
            </a:r>
            <a:r>
              <a:rPr lang="en-US" dirty="0"/>
              <a:t> (GHMC)</a:t>
            </a:r>
            <a:endParaRPr lang="en-DE" dirty="0"/>
          </a:p>
          <a:p>
            <a:endParaRPr lang="en-US" dirty="0"/>
          </a:p>
        </p:txBody>
      </p:sp>
      <p:sp>
        <p:nvSpPr>
          <p:cNvPr id="9" name="Content Placeholder 7">
            <a:extLst>
              <a:ext uri="{FF2B5EF4-FFF2-40B4-BE49-F238E27FC236}">
                <a16:creationId xmlns:a16="http://schemas.microsoft.com/office/drawing/2014/main" id="{B3DDD0F6-5D66-114A-8786-ADBA99B5E593}"/>
              </a:ext>
            </a:extLst>
          </p:cNvPr>
          <p:cNvSpPr txBox="1">
            <a:spLocks/>
          </p:cNvSpPr>
          <p:nvPr/>
        </p:nvSpPr>
        <p:spPr>
          <a:xfrm>
            <a:off x="541538" y="4502144"/>
            <a:ext cx="10697578" cy="98540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2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de-DE" dirty="0"/>
              <a:t>All </a:t>
            </a:r>
            <a:r>
              <a:rPr lang="de-DE" dirty="0" err="1"/>
              <a:t>proposals</a:t>
            </a:r>
            <a:r>
              <a:rPr lang="de-DE" dirty="0"/>
              <a:t> </a:t>
            </a:r>
            <a:r>
              <a:rPr lang="de-DE" dirty="0" err="1"/>
              <a:t>have</a:t>
            </a:r>
            <a:r>
              <a:rPr lang="de-DE" dirty="0"/>
              <a:t> </a:t>
            </a:r>
            <a:r>
              <a:rPr lang="de-DE" dirty="0" err="1"/>
              <a:t>been</a:t>
            </a:r>
            <a:r>
              <a:rPr lang="de-DE" dirty="0"/>
              <a:t> </a:t>
            </a:r>
            <a:r>
              <a:rPr lang="de-DE" dirty="0" err="1"/>
              <a:t>subjected</a:t>
            </a:r>
            <a:r>
              <a:rPr lang="de-DE" dirty="0"/>
              <a:t> </a:t>
            </a:r>
            <a:r>
              <a:rPr lang="de-DE" dirty="0" err="1"/>
              <a:t>to</a:t>
            </a:r>
            <a:r>
              <a:rPr lang="de-DE" dirty="0"/>
              <a:t> </a:t>
            </a:r>
            <a:r>
              <a:rPr lang="de-DE" dirty="0" err="1"/>
              <a:t>the</a:t>
            </a:r>
            <a:r>
              <a:rPr lang="de-DE" dirty="0"/>
              <a:t> USPs, </a:t>
            </a:r>
            <a:r>
              <a:rPr lang="de-DE" dirty="0" err="1"/>
              <a:t>and</a:t>
            </a:r>
            <a:r>
              <a:rPr lang="de-DE" dirty="0"/>
              <a:t> a </a:t>
            </a:r>
            <a:r>
              <a:rPr lang="de-DE" dirty="0" err="1"/>
              <a:t>decision</a:t>
            </a:r>
            <a:r>
              <a:rPr lang="de-DE" dirty="0"/>
              <a:t> was </a:t>
            </a:r>
            <a:r>
              <a:rPr lang="de-DE" dirty="0" err="1"/>
              <a:t>reached</a:t>
            </a:r>
            <a:r>
              <a:rPr lang="de-DE" dirty="0"/>
              <a:t> </a:t>
            </a:r>
            <a:r>
              <a:rPr lang="de-DE" dirty="0" err="1"/>
              <a:t>within</a:t>
            </a:r>
            <a:r>
              <a:rPr lang="de-DE" dirty="0"/>
              <a:t> </a:t>
            </a:r>
            <a:r>
              <a:rPr lang="de-DE" dirty="0" err="1"/>
              <a:t>two</a:t>
            </a:r>
            <a:r>
              <a:rPr lang="de-DE" dirty="0"/>
              <a:t> </a:t>
            </a:r>
            <a:r>
              <a:rPr lang="de-DE" dirty="0" err="1"/>
              <a:t>weeks</a:t>
            </a:r>
            <a:r>
              <a:rPr lang="de-DE" dirty="0"/>
              <a:t> in all </a:t>
            </a:r>
            <a:r>
              <a:rPr lang="de-DE" dirty="0" err="1"/>
              <a:t>cases</a:t>
            </a:r>
            <a:r>
              <a:rPr lang="de-DE" dirty="0"/>
              <a:t>. </a:t>
            </a:r>
            <a:endParaRPr lang="en-DE" dirty="0"/>
          </a:p>
        </p:txBody>
      </p:sp>
    </p:spTree>
    <p:extLst>
      <p:ext uri="{BB962C8B-B14F-4D97-AF65-F5344CB8AC3E}">
        <p14:creationId xmlns:p14="http://schemas.microsoft.com/office/powerpoint/2010/main" val="1704883581"/>
      </p:ext>
    </p:extLst>
  </p:cSld>
  <p:clrMapOvr>
    <a:masterClrMapping/>
  </p:clrMapOvr>
</p:sld>
</file>

<file path=ppt/theme/theme1.xml><?xml version="1.0" encoding="utf-8"?>
<a:theme xmlns:a="http://schemas.openxmlformats.org/drawingml/2006/main" name="Retrospettivo">
  <a:themeElements>
    <a:clrScheme name="Retrospettiv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ttiv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Retrospettivo</Template>
  <TotalTime>20</TotalTime>
  <Words>2368</Words>
  <Application>Microsoft Macintosh PowerPoint</Application>
  <PresentationFormat>Widescreen</PresentationFormat>
  <Paragraphs>340</Paragraphs>
  <Slides>20</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Times New Roman</vt:lpstr>
      <vt:lpstr>Wingdings</vt:lpstr>
      <vt:lpstr>Retrospettivo</vt:lpstr>
      <vt:lpstr>WP6: Transnational Access</vt:lpstr>
      <vt:lpstr>Main objectives and goals</vt:lpstr>
      <vt:lpstr>Cancer: countries that suffer, countries that treat</vt:lpstr>
      <vt:lpstr>Support through HITRI and Outreach to New Users </vt:lpstr>
      <vt:lpstr>Contributors to TNA</vt:lpstr>
      <vt:lpstr>Tasks in Months 1-18</vt:lpstr>
      <vt:lpstr>Task 6.1 and 6.2 Provision of Access, Review of Proposals, Modality of Access</vt:lpstr>
      <vt:lpstr>Task 6.1 and 6.2 Provision of Access, Review of Proposals, Modality of Access</vt:lpstr>
      <vt:lpstr>Task 6.1 and 6.2 Provision of Access, Review of Proposals, Modality of Access</vt:lpstr>
      <vt:lpstr>Deliverable 6.1: HITRIplus delivers 100 hrs of research TNA by month 18</vt:lpstr>
      <vt:lpstr>Deliverable 6.1: HITRIplus delivers 100 hrs of research TNA by month 18</vt:lpstr>
      <vt:lpstr>3. Research TNA applications</vt:lpstr>
      <vt:lpstr>TNA research projects: voice to the users!</vt:lpstr>
      <vt:lpstr>Task 6.3: Specific TA to clinical activities</vt:lpstr>
      <vt:lpstr>Deliverable 6.1: Treatment of 10 patients with heavy ion therapy in TA by month 18</vt:lpstr>
      <vt:lpstr>Greek patient Mrs. N.</vt:lpstr>
      <vt:lpstr>Deviation from deliverable &amp; countermeasures</vt:lpstr>
      <vt:lpstr>Task 6.4 and 6.5: Outreach to new users, SEE involvement</vt:lpstr>
      <vt:lpstr>Task 6.4 and 6.5: Thessaloniki International Fair</vt:lpstr>
      <vt:lpstr>THANK YOU VERY MUCH!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Marco Durante</cp:lastModifiedBy>
  <cp:revision>89</cp:revision>
  <dcterms:created xsi:type="dcterms:W3CDTF">2021-02-25T08:52:29Z</dcterms:created>
  <dcterms:modified xsi:type="dcterms:W3CDTF">2022-12-11T13:49:00Z</dcterms:modified>
</cp:coreProperties>
</file>