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5">
  <p:sldMasterIdLst>
    <p:sldMasterId id="2147483660" r:id="rId1"/>
  </p:sldMasterIdLst>
  <p:notesMasterIdLst>
    <p:notesMasterId r:id="rId8"/>
  </p:notesMasterIdLst>
  <p:sldIdLst>
    <p:sldId id="256" r:id="rId2"/>
    <p:sldId id="261" r:id="rId3"/>
    <p:sldId id="263" r:id="rId4"/>
    <p:sldId id="270" r:id="rId5"/>
    <p:sldId id="274" r:id="rId6"/>
    <p:sldId id="260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81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11/12/2022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6365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11/12/2022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9" y="5747939"/>
            <a:ext cx="4344140" cy="445947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11/12/2022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11/12/2022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11/12/2022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11/12/2022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41538" y="1651247"/>
            <a:ext cx="10620834" cy="170155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it-IT" dirty="0"/>
              <a:t>Introduction to Joint Research Activities 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41538" y="4455620"/>
            <a:ext cx="10620833" cy="1143000"/>
          </a:xfrm>
        </p:spPr>
        <p:txBody>
          <a:bodyPr>
            <a:normAutofit fontScale="92500" lnSpcReduction="10000"/>
          </a:bodyPr>
          <a:lstStyle/>
          <a:p>
            <a:endParaRPr lang="it-IT" sz="1200" dirty="0"/>
          </a:p>
          <a:p>
            <a:pPr algn="r"/>
            <a:r>
              <a:rPr lang="it-IT" dirty="0"/>
              <a:t>Maurizio vretenar, CERN (Pillar coordinator)</a:t>
            </a:r>
          </a:p>
          <a:p>
            <a:pPr algn="r"/>
            <a:r>
              <a:rPr lang="it-IT" dirty="0"/>
              <a:t>Vienna, 13 december 2022</a:t>
            </a:r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5157" y="265471"/>
            <a:ext cx="11398055" cy="839670"/>
          </a:xfrm>
        </p:spPr>
        <p:txBody>
          <a:bodyPr>
            <a:normAutofit fontScale="90000"/>
          </a:bodyPr>
          <a:lstStyle/>
          <a:p>
            <a:r>
              <a:rPr lang="it-IT" sz="3200" dirty="0"/>
              <a:t>The 6 JRA’s: a set of strategic directions to advance Heav</a:t>
            </a:r>
            <a:r>
              <a:rPr lang="fr-CH" sz="3200" dirty="0"/>
              <a:t>y Ion </a:t>
            </a:r>
            <a:r>
              <a:rPr lang="fr-CH" sz="3200" dirty="0" err="1"/>
              <a:t>Therapy</a:t>
            </a:r>
            <a:r>
              <a:rPr lang="it-IT" sz="3200" dirty="0"/>
              <a:t> </a:t>
            </a: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11/12/2022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BBBED257-0C40-40B1-9A77-18D1FE95DA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32146"/>
              </p:ext>
            </p:extLst>
          </p:nvPr>
        </p:nvGraphicFramePr>
        <p:xfrm>
          <a:off x="1" y="3694636"/>
          <a:ext cx="121920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058">
                  <a:extLst>
                    <a:ext uri="{9D8B030D-6E8A-4147-A177-3AD203B41FA5}">
                      <a16:colId xmlns:a16="http://schemas.microsoft.com/office/drawing/2014/main" val="1335407510"/>
                    </a:ext>
                  </a:extLst>
                </a:gridCol>
                <a:gridCol w="3904627">
                  <a:extLst>
                    <a:ext uri="{9D8B030D-6E8A-4147-A177-3AD203B41FA5}">
                      <a16:colId xmlns:a16="http://schemas.microsoft.com/office/drawing/2014/main" val="3128786158"/>
                    </a:ext>
                  </a:extLst>
                </a:gridCol>
                <a:gridCol w="2225799">
                  <a:extLst>
                    <a:ext uri="{9D8B030D-6E8A-4147-A177-3AD203B41FA5}">
                      <a16:colId xmlns:a16="http://schemas.microsoft.com/office/drawing/2014/main" val="2193010130"/>
                    </a:ext>
                  </a:extLst>
                </a:gridCol>
                <a:gridCol w="5542516">
                  <a:extLst>
                    <a:ext uri="{9D8B030D-6E8A-4147-A177-3AD203B41FA5}">
                      <a16:colId xmlns:a16="http://schemas.microsoft.com/office/drawing/2014/main" val="16652769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WP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Title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Coordinator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Goals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522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Advanced accelerator and gantry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M. Vretenar (CERN)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Develop</a:t>
                      </a:r>
                      <a:r>
                        <a:rPr lang="fr-CH" dirty="0"/>
                        <a:t> technologies and designs for synchrotron, </a:t>
                      </a:r>
                      <a:r>
                        <a:rPr lang="fr-CH" dirty="0" err="1"/>
                        <a:t>gantry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8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Superconducting magnet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L. Rossi (INFN)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Assessment</a:t>
                      </a:r>
                      <a:r>
                        <a:rPr lang="fr-CH" dirty="0"/>
                        <a:t> and </a:t>
                      </a:r>
                      <a:r>
                        <a:rPr lang="fr-CH" dirty="0" err="1"/>
                        <a:t>preliminary</a:t>
                      </a:r>
                      <a:r>
                        <a:rPr lang="fr-CH" dirty="0"/>
                        <a:t> design of SC magnets 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863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Advanced beam delivery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C. Graeff (GSI)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Develop new patient chair and related arc therapy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957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Multiple energy extraction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T. Haberer (HIT)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Develop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strategy</a:t>
                      </a:r>
                      <a:r>
                        <a:rPr lang="fr-CH" dirty="0"/>
                        <a:t> and </a:t>
                      </a:r>
                      <a:r>
                        <a:rPr lang="fr-CH" dirty="0" err="1"/>
                        <a:t>tools</a:t>
                      </a:r>
                      <a:r>
                        <a:rPr lang="fr-CH" dirty="0"/>
                        <a:t> for multiple en. extraction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062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Controls and 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M. </a:t>
                      </a:r>
                      <a:r>
                        <a:rPr lang="fr-CH" dirty="0" err="1"/>
                        <a:t>Cekovski</a:t>
                      </a:r>
                      <a:r>
                        <a:rPr lang="fr-CH" dirty="0"/>
                        <a:t> (Cosylab)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Design </a:t>
                      </a:r>
                      <a:r>
                        <a:rPr lang="fr-CH" dirty="0" err="1"/>
                        <a:t>controls</a:t>
                      </a:r>
                      <a:r>
                        <a:rPr lang="fr-CH" dirty="0"/>
                        <a:t> and </a:t>
                      </a:r>
                      <a:r>
                        <a:rPr lang="fr-CH" dirty="0" err="1"/>
                        <a:t>safety</a:t>
                      </a:r>
                      <a:r>
                        <a:rPr lang="fr-CH" dirty="0"/>
                        <a:t> for </a:t>
                      </a:r>
                      <a:r>
                        <a:rPr lang="fr-CH" dirty="0" err="1"/>
                        <a:t>increased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intensity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155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Radiobiological Dosimetry and QA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U. Schötz (MIT)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Dosimetry standardization for radiobiological experiments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952728"/>
                  </a:ext>
                </a:extLst>
              </a:tr>
            </a:tbl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F7A53DD9-5D1F-41A8-8430-76B413011569}"/>
              </a:ext>
            </a:extLst>
          </p:cNvPr>
          <p:cNvSpPr/>
          <p:nvPr/>
        </p:nvSpPr>
        <p:spPr>
          <a:xfrm>
            <a:off x="4317783" y="1356334"/>
            <a:ext cx="3197976" cy="18939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/>
              <a:t>Future Ion Therapy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D492425-F3AA-47D7-9BE3-EC0292BBE2CB}"/>
              </a:ext>
            </a:extLst>
          </p:cNvPr>
          <p:cNvSpPr/>
          <p:nvPr/>
        </p:nvSpPr>
        <p:spPr>
          <a:xfrm>
            <a:off x="2482622" y="2812545"/>
            <a:ext cx="2634915" cy="59631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Superconducting accelerators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46CD51D-CD68-49F4-A91C-577BDE9ACA74}"/>
              </a:ext>
            </a:extLst>
          </p:cNvPr>
          <p:cNvSpPr/>
          <p:nvPr/>
        </p:nvSpPr>
        <p:spPr>
          <a:xfrm>
            <a:off x="1606765" y="1109627"/>
            <a:ext cx="3510772" cy="6557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higher beam intensity, new accelerator designs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91E5666-7F8B-4802-842B-942E3A030E3F}"/>
              </a:ext>
            </a:extLst>
          </p:cNvPr>
          <p:cNvSpPr/>
          <p:nvPr/>
        </p:nvSpPr>
        <p:spPr>
          <a:xfrm>
            <a:off x="6231840" y="1077066"/>
            <a:ext cx="3510773" cy="486575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simplified beam delivery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F9FE039-7094-48BB-8554-5A1B43B383F1}"/>
              </a:ext>
            </a:extLst>
          </p:cNvPr>
          <p:cNvSpPr/>
          <p:nvPr/>
        </p:nvSpPr>
        <p:spPr>
          <a:xfrm>
            <a:off x="7120210" y="1765373"/>
            <a:ext cx="3017952" cy="57086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improved controls and safety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4AEDD1-1F26-435B-9505-F91461EE7303}"/>
              </a:ext>
            </a:extLst>
          </p:cNvPr>
          <p:cNvSpPr/>
          <p:nvPr/>
        </p:nvSpPr>
        <p:spPr>
          <a:xfrm>
            <a:off x="6905608" y="2630776"/>
            <a:ext cx="3510773" cy="61955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standardised tools and procedures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2CE32A2-C68E-4B03-A718-3CF3FAB33508}"/>
              </a:ext>
            </a:extLst>
          </p:cNvPr>
          <p:cNvSpPr/>
          <p:nvPr/>
        </p:nvSpPr>
        <p:spPr>
          <a:xfrm>
            <a:off x="1606765" y="1930542"/>
            <a:ext cx="2904263" cy="65607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improved beam injection/extraction</a:t>
            </a:r>
          </a:p>
        </p:txBody>
      </p:sp>
    </p:spTree>
    <p:extLst>
      <p:ext uri="{BB962C8B-B14F-4D97-AF65-F5344CB8AC3E}">
        <p14:creationId xmlns:p14="http://schemas.microsoft.com/office/powerpoint/2010/main" val="2799976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6B9DDFE-E4A4-492E-AFBB-0428C437A39E}"/>
              </a:ext>
            </a:extLst>
          </p:cNvPr>
          <p:cNvSpPr/>
          <p:nvPr/>
        </p:nvSpPr>
        <p:spPr>
          <a:xfrm>
            <a:off x="9946607" y="2155776"/>
            <a:ext cx="2013036" cy="325043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5EE3DC9-AB1E-4E60-AA88-F0E5CFD431DB}"/>
              </a:ext>
            </a:extLst>
          </p:cNvPr>
          <p:cNvSpPr/>
          <p:nvPr/>
        </p:nvSpPr>
        <p:spPr>
          <a:xfrm>
            <a:off x="6063590" y="1299411"/>
            <a:ext cx="3306621" cy="409058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236541-3695-4F8B-86B5-747FDD6569EF}"/>
              </a:ext>
            </a:extLst>
          </p:cNvPr>
          <p:cNvSpPr/>
          <p:nvPr/>
        </p:nvSpPr>
        <p:spPr>
          <a:xfrm>
            <a:off x="343776" y="2560194"/>
            <a:ext cx="4908766" cy="282980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6EF81-F46E-49F2-90AA-50FCE4A44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801753"/>
          </a:xfrm>
        </p:spPr>
        <p:txBody>
          <a:bodyPr/>
          <a:lstStyle/>
          <a:p>
            <a:r>
              <a:rPr lang="fr-CH" dirty="0"/>
              <a:t>Interactions </a:t>
            </a:r>
            <a:r>
              <a:rPr lang="fr-CH" dirty="0" err="1"/>
              <a:t>between</a:t>
            </a:r>
            <a:r>
              <a:rPr lang="fr-CH" dirty="0"/>
              <a:t> the HITRIplus </a:t>
            </a:r>
            <a:r>
              <a:rPr lang="fr-CH" dirty="0" err="1"/>
              <a:t>JRA’s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58B528-FCC4-440F-A791-92C5AEA55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11/12/2022</a:t>
            </a:fld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305E0-11C3-4E9B-83E6-E30FC1231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11" name="Immagine 1">
            <a:extLst>
              <a:ext uri="{FF2B5EF4-FFF2-40B4-BE49-F238E27FC236}">
                <a16:creationId xmlns:a16="http://schemas.microsoft.com/office/drawing/2014/main" id="{634D9900-F619-4C5D-BC21-EEF8732ED4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63714" y="3545014"/>
            <a:ext cx="1277765" cy="145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">
            <a:extLst>
              <a:ext uri="{FF2B5EF4-FFF2-40B4-BE49-F238E27FC236}">
                <a16:creationId xmlns:a16="http://schemas.microsoft.com/office/drawing/2014/main" id="{C6C32F26-B4D5-4BAB-B445-E6FF4144A9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6921" y="3469051"/>
            <a:ext cx="1383632" cy="145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magine 1">
            <a:extLst>
              <a:ext uri="{FF2B5EF4-FFF2-40B4-BE49-F238E27FC236}">
                <a16:creationId xmlns:a16="http://schemas.microsoft.com/office/drawing/2014/main" id="{16297305-B015-43FA-B3D0-A2E3DA3B4F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85324" y="3843137"/>
            <a:ext cx="1275348" cy="145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1">
            <a:extLst>
              <a:ext uri="{FF2B5EF4-FFF2-40B4-BE49-F238E27FC236}">
                <a16:creationId xmlns:a16="http://schemas.microsoft.com/office/drawing/2014/main" id="{1D0C0FD5-967B-4866-BC53-68D35EC90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64462" y="2205038"/>
            <a:ext cx="1367128" cy="145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1">
            <a:extLst>
              <a:ext uri="{FF2B5EF4-FFF2-40B4-BE49-F238E27FC236}">
                <a16:creationId xmlns:a16="http://schemas.microsoft.com/office/drawing/2014/main" id="{5A0DE76F-77DD-48AD-873E-6FAFCDDC52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62434" y="3833710"/>
            <a:ext cx="1275348" cy="145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magine 1">
            <a:extLst>
              <a:ext uri="{FF2B5EF4-FFF2-40B4-BE49-F238E27FC236}">
                <a16:creationId xmlns:a16="http://schemas.microsoft.com/office/drawing/2014/main" id="{EB6CA1C3-19C5-4067-95C8-2FB93946B7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309537" y="3759810"/>
            <a:ext cx="1367128" cy="145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0D841E9-645E-4A28-8982-0EC76B96B49F}"/>
              </a:ext>
            </a:extLst>
          </p:cNvPr>
          <p:cNvSpPr txBox="1"/>
          <p:nvPr/>
        </p:nvSpPr>
        <p:spPr>
          <a:xfrm>
            <a:off x="2160485" y="4542097"/>
            <a:ext cx="1275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magnet </a:t>
            </a:r>
            <a:r>
              <a:rPr lang="fr-CH" dirty="0" err="1"/>
              <a:t>parameters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4D0D91-5383-4B9F-9131-74A8832C8DBA}"/>
              </a:ext>
            </a:extLst>
          </p:cNvPr>
          <p:cNvSpPr txBox="1"/>
          <p:nvPr/>
        </p:nvSpPr>
        <p:spPr>
          <a:xfrm>
            <a:off x="2090536" y="3284641"/>
            <a:ext cx="148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field</a:t>
            </a:r>
            <a:r>
              <a:rPr lang="fr-CH" dirty="0"/>
              <a:t> </a:t>
            </a:r>
            <a:r>
              <a:rPr lang="fr-CH" dirty="0" err="1"/>
              <a:t>quality</a:t>
            </a:r>
            <a:r>
              <a:rPr lang="fr-CH" dirty="0"/>
              <a:t> </a:t>
            </a:r>
            <a:r>
              <a:rPr lang="fr-CH" dirty="0" err="1"/>
              <a:t>requirements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F735CD5-92AD-414F-80E9-6C773F2A9913}"/>
              </a:ext>
            </a:extLst>
          </p:cNvPr>
          <p:cNvSpPr txBox="1"/>
          <p:nvPr/>
        </p:nvSpPr>
        <p:spPr>
          <a:xfrm>
            <a:off x="609186" y="2726989"/>
            <a:ext cx="4274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/>
              <a:t>Improvements</a:t>
            </a:r>
            <a:r>
              <a:rPr lang="fr-CH" sz="2400" dirty="0"/>
              <a:t> to future </a:t>
            </a:r>
            <a:r>
              <a:rPr lang="fr-CH" sz="2400" dirty="0" err="1"/>
              <a:t>facilities</a:t>
            </a:r>
            <a:endParaRPr lang="en-GB" sz="2400" dirty="0"/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AED0AE92-6747-4E82-A357-167B492577C7}"/>
              </a:ext>
            </a:extLst>
          </p:cNvPr>
          <p:cNvSpPr/>
          <p:nvPr/>
        </p:nvSpPr>
        <p:spPr>
          <a:xfrm rot="1264115">
            <a:off x="4981593" y="4656210"/>
            <a:ext cx="1367139" cy="33507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A7F82A-B77B-4996-9583-1BA69752A321}"/>
              </a:ext>
            </a:extLst>
          </p:cNvPr>
          <p:cNvSpPr txBox="1"/>
          <p:nvPr/>
        </p:nvSpPr>
        <p:spPr>
          <a:xfrm rot="1148331">
            <a:off x="4846288" y="5189046"/>
            <a:ext cx="2538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adapting</a:t>
            </a:r>
            <a:r>
              <a:rPr lang="fr-CH" dirty="0"/>
              <a:t> </a:t>
            </a:r>
            <a:r>
              <a:rPr lang="fr-CH" dirty="0" err="1"/>
              <a:t>controls</a:t>
            </a:r>
            <a:r>
              <a:rPr lang="fr-CH" dirty="0"/>
              <a:t> and </a:t>
            </a:r>
            <a:r>
              <a:rPr lang="fr-CH" dirty="0" err="1"/>
              <a:t>safety</a:t>
            </a:r>
            <a:r>
              <a:rPr lang="fr-CH" dirty="0"/>
              <a:t> to future </a:t>
            </a:r>
            <a:r>
              <a:rPr lang="fr-CH" dirty="0" err="1"/>
              <a:t>systems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6FAEAD-1936-4D9A-A839-A88C5B45FDD6}"/>
              </a:ext>
            </a:extLst>
          </p:cNvPr>
          <p:cNvSpPr txBox="1"/>
          <p:nvPr/>
        </p:nvSpPr>
        <p:spPr>
          <a:xfrm>
            <a:off x="6250055" y="1324779"/>
            <a:ext cx="3010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/>
              <a:t>Improvements</a:t>
            </a:r>
            <a:r>
              <a:rPr lang="fr-CH" sz="2400" dirty="0"/>
              <a:t> to </a:t>
            </a:r>
            <a:r>
              <a:rPr lang="fr-CH" sz="2400" dirty="0" err="1"/>
              <a:t>present</a:t>
            </a:r>
            <a:r>
              <a:rPr lang="fr-CH" sz="2400" dirty="0"/>
              <a:t> </a:t>
            </a:r>
            <a:r>
              <a:rPr lang="fr-CH" sz="2400" dirty="0" err="1"/>
              <a:t>facilities</a:t>
            </a:r>
            <a:endParaRPr lang="en-GB" sz="2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78811E-2E82-487F-A665-DB02E2923D94}"/>
              </a:ext>
            </a:extLst>
          </p:cNvPr>
          <p:cNvSpPr txBox="1"/>
          <p:nvPr/>
        </p:nvSpPr>
        <p:spPr>
          <a:xfrm>
            <a:off x="9986583" y="2155776"/>
            <a:ext cx="2013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/>
              <a:t>Improvements</a:t>
            </a:r>
            <a:r>
              <a:rPr lang="fr-CH" sz="2400" dirty="0"/>
              <a:t> to </a:t>
            </a:r>
            <a:r>
              <a:rPr lang="fr-CH" sz="2400" dirty="0" err="1"/>
              <a:t>radiobiological</a:t>
            </a:r>
            <a:r>
              <a:rPr lang="fr-CH" sz="2400" dirty="0"/>
              <a:t> </a:t>
            </a:r>
            <a:r>
              <a:rPr lang="fr-CH" sz="2400" dirty="0" err="1"/>
              <a:t>experiments</a:t>
            </a:r>
            <a:endParaRPr lang="en-GB" sz="2400" dirty="0"/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DF339667-6D86-49F2-B6E5-B0F0E15B5A1B}"/>
              </a:ext>
            </a:extLst>
          </p:cNvPr>
          <p:cNvSpPr/>
          <p:nvPr/>
        </p:nvSpPr>
        <p:spPr>
          <a:xfrm>
            <a:off x="7307804" y="3196807"/>
            <a:ext cx="1275348" cy="64633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Arrow: Curved Up 29">
            <a:extLst>
              <a:ext uri="{FF2B5EF4-FFF2-40B4-BE49-F238E27FC236}">
                <a16:creationId xmlns:a16="http://schemas.microsoft.com/office/drawing/2014/main" id="{2228779B-E0A8-4585-8494-2C6EDF51067F}"/>
              </a:ext>
            </a:extLst>
          </p:cNvPr>
          <p:cNvSpPr/>
          <p:nvPr/>
        </p:nvSpPr>
        <p:spPr>
          <a:xfrm flipH="1">
            <a:off x="7216024" y="3815031"/>
            <a:ext cx="1264004" cy="58473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Arrow: Left-Right 30">
            <a:extLst>
              <a:ext uri="{FF2B5EF4-FFF2-40B4-BE49-F238E27FC236}">
                <a16:creationId xmlns:a16="http://schemas.microsoft.com/office/drawing/2014/main" id="{FE842ECA-C0DA-4654-803E-11F650C83EE1}"/>
              </a:ext>
            </a:extLst>
          </p:cNvPr>
          <p:cNvSpPr/>
          <p:nvPr/>
        </p:nvSpPr>
        <p:spPr>
          <a:xfrm>
            <a:off x="9365538" y="3456177"/>
            <a:ext cx="561554" cy="4979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row: Left-Right 31">
            <a:extLst>
              <a:ext uri="{FF2B5EF4-FFF2-40B4-BE49-F238E27FC236}">
                <a16:creationId xmlns:a16="http://schemas.microsoft.com/office/drawing/2014/main" id="{2BAB9E73-FB42-4FBD-B359-AA9BEB6A7EF4}"/>
              </a:ext>
            </a:extLst>
          </p:cNvPr>
          <p:cNvSpPr/>
          <p:nvPr/>
        </p:nvSpPr>
        <p:spPr>
          <a:xfrm rot="20321292">
            <a:off x="4984419" y="3440268"/>
            <a:ext cx="2218636" cy="33507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A9B7DD5D-FDAB-48CD-9002-FAD9C20714FA}"/>
              </a:ext>
            </a:extLst>
          </p:cNvPr>
          <p:cNvSpPr/>
          <p:nvPr/>
        </p:nvSpPr>
        <p:spPr>
          <a:xfrm>
            <a:off x="2073141" y="3900627"/>
            <a:ext cx="1460883" cy="3163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Left 33">
            <a:extLst>
              <a:ext uri="{FF2B5EF4-FFF2-40B4-BE49-F238E27FC236}">
                <a16:creationId xmlns:a16="http://schemas.microsoft.com/office/drawing/2014/main" id="{87F6E337-8491-4B5D-8CCF-DA7828C5B1E4}"/>
              </a:ext>
            </a:extLst>
          </p:cNvPr>
          <p:cNvSpPr/>
          <p:nvPr/>
        </p:nvSpPr>
        <p:spPr>
          <a:xfrm>
            <a:off x="2011031" y="4295344"/>
            <a:ext cx="1460882" cy="3163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DAD926-59A3-4BA9-840B-84E34E1F1232}"/>
              </a:ext>
            </a:extLst>
          </p:cNvPr>
          <p:cNvSpPr txBox="1"/>
          <p:nvPr/>
        </p:nvSpPr>
        <p:spPr>
          <a:xfrm rot="20276887">
            <a:off x="4983785" y="2718214"/>
            <a:ext cx="218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M.E. </a:t>
            </a:r>
            <a:r>
              <a:rPr lang="fr-CH" dirty="0" err="1"/>
              <a:t>implementation</a:t>
            </a:r>
            <a:r>
              <a:rPr lang="fr-CH" dirty="0"/>
              <a:t> in future </a:t>
            </a:r>
            <a:r>
              <a:rPr lang="fr-CH" dirty="0" err="1"/>
              <a:t>facilities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798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9A176-1310-4831-A56D-444891A15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 JRA Work Programme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45036D-8D30-4D01-BE07-F5F3A16FE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11/12/2022</a:t>
            </a:fld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FF4B8-C6E8-41D9-8E26-749F6D61C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5" name="Immagine 6">
            <a:extLst>
              <a:ext uri="{FF2B5EF4-FFF2-40B4-BE49-F238E27FC236}">
                <a16:creationId xmlns:a16="http://schemas.microsoft.com/office/drawing/2014/main" id="{DB6208FE-0506-46F3-8CC5-C0897C3E278C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9964" y="1419770"/>
            <a:ext cx="9216652" cy="48198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2BF9BB-4269-4B5B-9FB3-2CF3CFC27277}"/>
              </a:ext>
            </a:extLst>
          </p:cNvPr>
          <p:cNvSpPr txBox="1"/>
          <p:nvPr/>
        </p:nvSpPr>
        <p:spPr>
          <a:xfrm>
            <a:off x="5573567" y="1115364"/>
            <a:ext cx="3607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Y1	   Y2	     Y3	        Y4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8F53AAB-1518-45B5-B9F6-95C383A2EBBC}"/>
              </a:ext>
            </a:extLst>
          </p:cNvPr>
          <p:cNvCxnSpPr>
            <a:cxnSpLocks/>
          </p:cNvCxnSpPr>
          <p:nvPr/>
        </p:nvCxnSpPr>
        <p:spPr>
          <a:xfrm>
            <a:off x="6810703" y="388454"/>
            <a:ext cx="0" cy="91157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74070E1-0DEB-4DD3-A7B8-92FA5E111D46}"/>
              </a:ext>
            </a:extLst>
          </p:cNvPr>
          <p:cNvCxnSpPr/>
          <p:nvPr/>
        </p:nvCxnSpPr>
        <p:spPr>
          <a:xfrm>
            <a:off x="8482263" y="2490536"/>
            <a:ext cx="0" cy="80611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1F9217B-EF75-4074-B454-4FAFBF46981A}"/>
              </a:ext>
            </a:extLst>
          </p:cNvPr>
          <p:cNvCxnSpPr/>
          <p:nvPr/>
        </p:nvCxnSpPr>
        <p:spPr>
          <a:xfrm>
            <a:off x="8482263" y="4002505"/>
            <a:ext cx="0" cy="80611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FC083E9-6657-43C6-B615-A99F18206EDA}"/>
              </a:ext>
            </a:extLst>
          </p:cNvPr>
          <p:cNvSpPr txBox="1"/>
          <p:nvPr/>
        </p:nvSpPr>
        <p:spPr>
          <a:xfrm>
            <a:off x="9598050" y="1419770"/>
            <a:ext cx="2156032" cy="36471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dirty="0"/>
              <a:t>Scientific activity to be completed in: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3 years for WP8, WP10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3.5 years for WP7, WP9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4 years for WP11, WP12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0CC5A8-5981-4087-BB1C-72CB04A90304}"/>
              </a:ext>
            </a:extLst>
          </p:cNvPr>
          <p:cNvCxnSpPr/>
          <p:nvPr/>
        </p:nvCxnSpPr>
        <p:spPr>
          <a:xfrm>
            <a:off x="8971547" y="1684420"/>
            <a:ext cx="0" cy="80611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20688CD-967D-42F6-9FAC-0D2737CF4383}"/>
              </a:ext>
            </a:extLst>
          </p:cNvPr>
          <p:cNvCxnSpPr/>
          <p:nvPr/>
        </p:nvCxnSpPr>
        <p:spPr>
          <a:xfrm>
            <a:off x="9015663" y="3196389"/>
            <a:ext cx="0" cy="80611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269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312AE-D3E2-438C-B40C-82E60A520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381423"/>
          </a:xfrm>
        </p:spPr>
        <p:txBody>
          <a:bodyPr>
            <a:normAutofit/>
          </a:bodyPr>
          <a:lstStyle/>
          <a:p>
            <a:r>
              <a:rPr lang="fr-CH" sz="4000" dirty="0"/>
              <a:t>Quick </a:t>
            </a:r>
            <a:r>
              <a:rPr lang="fr-CH" sz="4000" dirty="0" err="1"/>
              <a:t>Overview</a:t>
            </a:r>
            <a:r>
              <a:rPr lang="fr-CH" sz="4000" dirty="0"/>
              <a:t> </a:t>
            </a:r>
            <a:r>
              <a:rPr lang="fr-CH" sz="4000" dirty="0" err="1"/>
              <a:t>Period</a:t>
            </a:r>
            <a:r>
              <a:rPr lang="fr-CH" sz="4000" dirty="0"/>
              <a:t> 1 for HITRIplus </a:t>
            </a:r>
            <a:r>
              <a:rPr lang="fr-CH" sz="4000" dirty="0" err="1"/>
              <a:t>JRAs</a:t>
            </a:r>
            <a:endParaRPr lang="en-GB" sz="4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63763F-9BD4-478A-B13D-3DE55FF53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11/12/2022</a:t>
            </a:fld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4B450-4A9E-4F05-83C6-90A61799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839961-2FDE-4661-8D23-BCDF7163544E}"/>
              </a:ext>
            </a:extLst>
          </p:cNvPr>
          <p:cNvSpPr txBox="1"/>
          <p:nvPr/>
        </p:nvSpPr>
        <p:spPr>
          <a:xfrm>
            <a:off x="258226" y="1808703"/>
            <a:ext cx="11675547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CH" dirty="0"/>
              <a:t>WP7: Milestone 7 (</a:t>
            </a:r>
            <a:r>
              <a:rPr lang="en-GB" dirty="0"/>
              <a:t>Linac and Gantry conceptual design, and SC synchrotron main parameters), baseline design ready for P2.</a:t>
            </a:r>
          </a:p>
          <a:p>
            <a:pPr>
              <a:spcBef>
                <a:spcPts val="1200"/>
              </a:spcBef>
            </a:pPr>
            <a:r>
              <a:rPr lang="en-GB" dirty="0"/>
              <a:t>WP8: D8.1 (Magnet Assessment for SC accelerator and gantry).</a:t>
            </a:r>
          </a:p>
          <a:p>
            <a:pPr>
              <a:spcBef>
                <a:spcPts val="1200"/>
              </a:spcBef>
            </a:pPr>
            <a:r>
              <a:rPr lang="en-GB" dirty="0"/>
              <a:t>WP9: D9.1 (Conceptual Design Report for a patient chair capable of rotating the patient around a vertical axis as well as a vertical in-room imaging system) and MS9 (Simulation environment for particle arc therapy).</a:t>
            </a:r>
          </a:p>
          <a:p>
            <a:pPr>
              <a:spcBef>
                <a:spcPts val="1200"/>
              </a:spcBef>
            </a:pPr>
            <a:r>
              <a:rPr lang="en-GB" dirty="0"/>
              <a:t>WP10: D10.1 (Beam Characteristics Library).</a:t>
            </a:r>
          </a:p>
          <a:p>
            <a:pPr>
              <a:spcBef>
                <a:spcPts val="1200"/>
              </a:spcBef>
            </a:pPr>
            <a:r>
              <a:rPr lang="en-GB" dirty="0"/>
              <a:t>WP11: Milestone 11 (Intermediate report on the state-of-the-art treatment room, accelerator control systems, and patient safety systems). D11.1 (Design study on novel treatment room control systems).</a:t>
            </a:r>
          </a:p>
          <a:p>
            <a:pPr>
              <a:spcBef>
                <a:spcPts val="1200"/>
              </a:spcBef>
            </a:pPr>
            <a:r>
              <a:rPr lang="en-GB" dirty="0"/>
              <a:t>WP12: no contractual obligations.</a:t>
            </a:r>
          </a:p>
          <a:p>
            <a:pPr>
              <a:spcBef>
                <a:spcPts val="1200"/>
              </a:spcBef>
            </a:pPr>
            <a:r>
              <a:rPr lang="en-GB" b="1" dirty="0"/>
              <a:t>Common issue to most of the JRA’s during P1 were delays due to problems in finding PhD students or expert personnel.</a:t>
            </a:r>
          </a:p>
        </p:txBody>
      </p:sp>
    </p:spTree>
    <p:extLst>
      <p:ext uri="{BB962C8B-B14F-4D97-AF65-F5344CB8AC3E}">
        <p14:creationId xmlns:p14="http://schemas.microsoft.com/office/powerpoint/2010/main" val="1629838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14027</TotalTime>
  <Words>414</Words>
  <Application>Microsoft Office PowerPoint</Application>
  <PresentationFormat>Widescreen</PresentationFormat>
  <Paragraphs>73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Retrospettivo</vt:lpstr>
      <vt:lpstr>Introduction to Joint Research Activities </vt:lpstr>
      <vt:lpstr>The 6 JRA’s: a set of strategic directions to advance Heavy Ion Therapy </vt:lpstr>
      <vt:lpstr>Interactions between the HITRIplus JRA’s</vt:lpstr>
      <vt:lpstr>The JRA Work Programme</vt:lpstr>
      <vt:lpstr>Quick Overview Period 1 for HITRIplus JRAs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Maurizio Vretenar</cp:lastModifiedBy>
  <cp:revision>202</cp:revision>
  <dcterms:created xsi:type="dcterms:W3CDTF">2021-02-25T08:52:29Z</dcterms:created>
  <dcterms:modified xsi:type="dcterms:W3CDTF">2022-12-13T06:26:31Z</dcterms:modified>
</cp:coreProperties>
</file>