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60" r:id="rId1"/>
  </p:sldMasterIdLst>
  <p:notesMasterIdLst>
    <p:notesMasterId r:id="rId12"/>
  </p:notesMasterIdLst>
  <p:sldIdLst>
    <p:sldId id="256" r:id="rId2"/>
    <p:sldId id="290" r:id="rId3"/>
    <p:sldId id="291" r:id="rId4"/>
    <p:sldId id="292" r:id="rId5"/>
    <p:sldId id="265" r:id="rId6"/>
    <p:sldId id="267" r:id="rId7"/>
    <p:sldId id="268" r:id="rId8"/>
    <p:sldId id="294" r:id="rId9"/>
    <p:sldId id="293" r:id="rId10"/>
    <p:sldId id="260"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9" d="100"/>
          <a:sy n="59" d="100"/>
        </p:scale>
        <p:origin x="89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09/12/2022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09/12/2022</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4" name="Immagin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9" y="5747939"/>
            <a:ext cx="4344140" cy="445947"/>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09/12/2022</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09/12/2022</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09/12/2022</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09/12/2022</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21.png"/><Relationship Id="rId2" Type="http://schemas.openxmlformats.org/officeDocument/2006/relationships/image" Target="../media/image16.emf"/><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emf"/><Relationship Id="rId4" Type="http://schemas.openxmlformats.org/officeDocument/2006/relationships/image" Target="../media/image18.emf"/></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8" y="1651247"/>
            <a:ext cx="10620834" cy="1701553"/>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lnSpc>
                <a:spcPct val="150000"/>
              </a:lnSpc>
            </a:pPr>
            <a:r>
              <a:rPr lang="en-GB" dirty="0"/>
              <a:t>WP7 - Advanced accelerator and gantry design</a:t>
            </a:r>
            <a:endParaRPr lang="it-IT" dirty="0"/>
          </a:p>
        </p:txBody>
      </p:sp>
      <p:sp>
        <p:nvSpPr>
          <p:cNvPr id="3" name="Sottotitolo 2"/>
          <p:cNvSpPr>
            <a:spLocks noGrp="1"/>
          </p:cNvSpPr>
          <p:nvPr>
            <p:ph type="subTitle" idx="1"/>
          </p:nvPr>
        </p:nvSpPr>
        <p:spPr>
          <a:xfrm>
            <a:off x="541538" y="4455620"/>
            <a:ext cx="10620833" cy="1143000"/>
          </a:xfrm>
        </p:spPr>
        <p:txBody>
          <a:bodyPr>
            <a:normAutofit fontScale="55000" lnSpcReduction="20000"/>
          </a:bodyPr>
          <a:lstStyle/>
          <a:p>
            <a:endParaRPr lang="it-IT" sz="1200" dirty="0"/>
          </a:p>
          <a:p>
            <a:pPr algn="r"/>
            <a:r>
              <a:rPr lang="it-IT" dirty="0"/>
              <a:t>Maurizio vretenar, CERN (WP coordinator)</a:t>
            </a:r>
          </a:p>
          <a:p>
            <a:pPr algn="r"/>
            <a:r>
              <a:rPr lang="it-IT" dirty="0"/>
              <a:t>Elena benedetto, SEEIIST ASSociation (deputy coordinator, task 7.2 leader)</a:t>
            </a:r>
          </a:p>
          <a:p>
            <a:pPr algn="r"/>
            <a:r>
              <a:rPr lang="it-IT" dirty="0"/>
              <a:t>Vienna, 13 december 2022</a:t>
            </a:r>
          </a:p>
        </p:txBody>
      </p:sp>
    </p:spTree>
    <p:extLst>
      <p:ext uri="{BB962C8B-B14F-4D97-AF65-F5344CB8AC3E}">
        <p14:creationId xmlns:p14="http://schemas.microsoft.com/office/powerpoint/2010/main" val="953542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59295" y="1441041"/>
            <a:ext cx="11073409" cy="2673865"/>
          </a:xfrm>
        </p:spPr>
        <p:txBody>
          <a:bodyPr>
            <a:normAutofit fontScale="90000"/>
          </a:bodyPr>
          <a:lstStyle/>
          <a:p>
            <a:r>
              <a:rPr lang="it-IT" dirty="0"/>
              <a:t>Thank you for your attention</a:t>
            </a:r>
            <a:br>
              <a:rPr lang="it-IT" dirty="0"/>
            </a:br>
            <a:r>
              <a:rPr lang="it-IT" dirty="0"/>
              <a:t>and thanks to all the WP7 colleagues:</a:t>
            </a:r>
            <a:br>
              <a:rPr lang="it-IT" dirty="0"/>
            </a:br>
            <a:r>
              <a:rPr lang="it-IT" dirty="0"/>
              <a:t>	</a:t>
            </a:r>
            <a:r>
              <a:rPr lang="it-IT" sz="2400" b="0" dirty="0"/>
              <a:t>SEEIIST: E. Benedetto, M. Sapinski, P. Grüebling, L. Garolfi, A. Vnuchenko</a:t>
            </a:r>
            <a:br>
              <a:rPr lang="it-IT" sz="2400" b="0" dirty="0"/>
            </a:br>
            <a:r>
              <a:rPr lang="it-IT" sz="2400" b="0" dirty="0"/>
              <a:t>	CNAO: M. Pullia, E. Felcini, G. Frisella, A. Mereghetti, M.G. Pullia, S. Savazzi</a:t>
            </a:r>
            <a:br>
              <a:rPr lang="it-IT" sz="2400" b="0" dirty="0"/>
            </a:br>
            <a:r>
              <a:rPr lang="it-IT" sz="2400" b="0" dirty="0"/>
              <a:t>	BEVA: U. Ratzinger, B. Koubek</a:t>
            </a:r>
            <a:br>
              <a:rPr lang="it-IT" sz="2400" b="0" dirty="0"/>
            </a:br>
            <a:r>
              <a:rPr lang="it-IT" sz="2400" b="0" dirty="0"/>
              <a:t>	RTU: L. Piacentini, T. Torims, A. Ratkus</a:t>
            </a:r>
            <a:br>
              <a:rPr lang="it-IT" sz="2400" b="0" dirty="0"/>
            </a:br>
            <a:r>
              <a:rPr lang="it-IT" sz="2400" b="0" dirty="0"/>
              <a:t>	MedAustron: C. Kurfürst, M. Pivi</a:t>
            </a:r>
            <a:br>
              <a:rPr lang="it-IT" sz="2400" b="0" dirty="0"/>
            </a:br>
            <a:r>
              <a:rPr lang="it-IT" sz="2400" b="0" dirty="0"/>
              <a:t>	GSI: Y. Foka</a:t>
            </a:r>
            <a:br>
              <a:rPr lang="it-IT" sz="2400" b="0" dirty="0"/>
            </a:br>
            <a:r>
              <a:rPr lang="it-IT" sz="2400" b="0" dirty="0"/>
              <a:t>	CERN: L. Dassa, D. Perini, L. Nikitovic</a:t>
            </a:r>
            <a:br>
              <a:rPr lang="it-IT" sz="2400" b="0" dirty="0"/>
            </a:br>
            <a:r>
              <a:rPr lang="it-IT" sz="2400" b="0" dirty="0"/>
              <a:t> </a:t>
            </a:r>
            <a:endParaRPr lang="it-IT" b="0" dirty="0"/>
          </a:p>
        </p:txBody>
      </p:sp>
    </p:spTree>
    <p:extLst>
      <p:ext uri="{BB962C8B-B14F-4D97-AF65-F5344CB8AC3E}">
        <p14:creationId xmlns:p14="http://schemas.microsoft.com/office/powerpoint/2010/main" val="396211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EABA1-F2A0-1CFE-79AB-9D96FA0561F5}"/>
              </a:ext>
            </a:extLst>
          </p:cNvPr>
          <p:cNvSpPr>
            <a:spLocks noGrp="1"/>
          </p:cNvSpPr>
          <p:nvPr>
            <p:ph type="title"/>
          </p:nvPr>
        </p:nvSpPr>
        <p:spPr>
          <a:xfrm>
            <a:off x="559296" y="893379"/>
            <a:ext cx="11073408" cy="749388"/>
          </a:xfrm>
        </p:spPr>
        <p:txBody>
          <a:bodyPr/>
          <a:lstStyle/>
          <a:p>
            <a:r>
              <a:rPr lang="en-US" dirty="0"/>
              <a:t>WP7 Main objectives and goals (from proposal)</a:t>
            </a:r>
            <a:endParaRPr lang="en-GB" dirty="0"/>
          </a:p>
        </p:txBody>
      </p:sp>
      <p:sp>
        <p:nvSpPr>
          <p:cNvPr id="3" name="Date Placeholder 2">
            <a:extLst>
              <a:ext uri="{FF2B5EF4-FFF2-40B4-BE49-F238E27FC236}">
                <a16:creationId xmlns:a16="http://schemas.microsoft.com/office/drawing/2014/main" id="{4452097B-A881-8DA4-9363-3D5FCFE425A0}"/>
              </a:ext>
            </a:extLst>
          </p:cNvPr>
          <p:cNvSpPr>
            <a:spLocks noGrp="1"/>
          </p:cNvSpPr>
          <p:nvPr>
            <p:ph type="dt" sz="half" idx="10"/>
          </p:nvPr>
        </p:nvSpPr>
        <p:spPr/>
        <p:txBody>
          <a:bodyPr/>
          <a:lstStyle/>
          <a:p>
            <a:fld id="{C2493A9E-C768-4E41-B3A1-AD51A73D1C5A}" type="datetime1">
              <a:rPr lang="it-IT" smtClean="0"/>
              <a:t>11/12/2022</a:t>
            </a:fld>
            <a:endParaRPr lang="it-IT"/>
          </a:p>
        </p:txBody>
      </p:sp>
      <p:sp>
        <p:nvSpPr>
          <p:cNvPr id="4" name="Slide Number Placeholder 3">
            <a:extLst>
              <a:ext uri="{FF2B5EF4-FFF2-40B4-BE49-F238E27FC236}">
                <a16:creationId xmlns:a16="http://schemas.microsoft.com/office/drawing/2014/main" id="{63C0E1AE-AFB2-BFEF-1172-920EB4660306}"/>
              </a:ext>
            </a:extLst>
          </p:cNvPr>
          <p:cNvSpPr>
            <a:spLocks noGrp="1"/>
          </p:cNvSpPr>
          <p:nvPr>
            <p:ph type="sldNum" sz="quarter" idx="12"/>
          </p:nvPr>
        </p:nvSpPr>
        <p:spPr/>
        <p:txBody>
          <a:bodyPr/>
          <a:lstStyle/>
          <a:p>
            <a:fld id="{57A0FA2E-2223-4FE8-9E15-7906F6757A08}" type="slidenum">
              <a:rPr lang="it-IT" smtClean="0"/>
              <a:pPr/>
              <a:t>2</a:t>
            </a:fld>
            <a:endParaRPr lang="it-IT" dirty="0"/>
          </a:p>
        </p:txBody>
      </p:sp>
      <p:sp>
        <p:nvSpPr>
          <p:cNvPr id="5" name="Content Placeholder 2">
            <a:extLst>
              <a:ext uri="{FF2B5EF4-FFF2-40B4-BE49-F238E27FC236}">
                <a16:creationId xmlns:a16="http://schemas.microsoft.com/office/drawing/2014/main" id="{F0581EDF-82C3-C079-E804-6DE0D82A9288}"/>
              </a:ext>
            </a:extLst>
          </p:cNvPr>
          <p:cNvSpPr txBox="1">
            <a:spLocks/>
          </p:cNvSpPr>
          <p:nvPr/>
        </p:nvSpPr>
        <p:spPr>
          <a:xfrm>
            <a:off x="349033" y="1845734"/>
            <a:ext cx="8634664" cy="3845203"/>
          </a:xfrm>
          <a:prstGeom prst="rect">
            <a:avLst/>
          </a:prstGeom>
        </p:spPr>
        <p:txBody>
          <a:bodyPr>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dirty="0"/>
              <a:t>•	To design solutions to </a:t>
            </a:r>
            <a:r>
              <a:rPr lang="en-GB" b="1" dirty="0">
                <a:solidFill>
                  <a:srgbClr val="FF0000"/>
                </a:solidFill>
              </a:rPr>
              <a:t>improve performance </a:t>
            </a:r>
            <a:r>
              <a:rPr lang="en-GB" dirty="0"/>
              <a:t>of the existing accelerators for heavy ion research and therapy: </a:t>
            </a:r>
            <a:r>
              <a:rPr lang="en-GB" dirty="0">
                <a:solidFill>
                  <a:srgbClr val="FF0000"/>
                </a:solidFill>
              </a:rPr>
              <a:t>multiturn injection </a:t>
            </a:r>
            <a:r>
              <a:rPr lang="en-GB" dirty="0"/>
              <a:t>for higher beam intensity, </a:t>
            </a:r>
            <a:r>
              <a:rPr lang="en-GB" dirty="0">
                <a:solidFill>
                  <a:srgbClr val="FF0000"/>
                </a:solidFill>
              </a:rPr>
              <a:t>improved extraction and beam transport </a:t>
            </a:r>
            <a:r>
              <a:rPr lang="en-GB" dirty="0"/>
              <a:t>– in particular for new FLASH therapy modality, and </a:t>
            </a:r>
            <a:r>
              <a:rPr lang="en-GB" b="1" dirty="0">
                <a:solidFill>
                  <a:srgbClr val="FF0000"/>
                </a:solidFill>
              </a:rPr>
              <a:t>new linac injector </a:t>
            </a:r>
            <a:r>
              <a:rPr lang="en-GB" dirty="0"/>
              <a:t>for higher intensity and parallel production of isotopes for research and therapy.</a:t>
            </a:r>
          </a:p>
          <a:p>
            <a:r>
              <a:rPr lang="en-GB" dirty="0"/>
              <a:t>•	To combine these accelerator solutions with the superconducting (SC) magnets developed in WP8 to develop the </a:t>
            </a:r>
            <a:r>
              <a:rPr lang="en-GB" b="1" dirty="0">
                <a:solidFill>
                  <a:srgbClr val="FF0000"/>
                </a:solidFill>
              </a:rPr>
              <a:t>conceptual design of a compact and innovative SC heavy ion synchrotron </a:t>
            </a:r>
            <a:r>
              <a:rPr lang="en-GB" dirty="0"/>
              <a:t>for cancer research capable of operating with multiple ion species. To propose a simplified version as the reference for a </a:t>
            </a:r>
            <a:r>
              <a:rPr lang="en-GB" dirty="0">
                <a:solidFill>
                  <a:srgbClr val="FF0000"/>
                </a:solidFill>
              </a:rPr>
              <a:t>new generation of compact ion therapy accelerators</a:t>
            </a:r>
            <a:r>
              <a:rPr lang="en-GB" b="1" dirty="0">
                <a:solidFill>
                  <a:srgbClr val="FF0000"/>
                </a:solidFill>
              </a:rPr>
              <a:t> </a:t>
            </a:r>
            <a:r>
              <a:rPr lang="en-GB" dirty="0"/>
              <a:t>to be built by European industry to address the global ion therapy market.</a:t>
            </a:r>
          </a:p>
          <a:p>
            <a:r>
              <a:rPr lang="en-GB" dirty="0"/>
              <a:t>•	To convert the most promising of the existing conceptual designs for </a:t>
            </a:r>
            <a:r>
              <a:rPr lang="en-GB" b="1" dirty="0">
                <a:solidFill>
                  <a:srgbClr val="FF0000"/>
                </a:solidFill>
              </a:rPr>
              <a:t>superconducting gantries</a:t>
            </a:r>
            <a:r>
              <a:rPr lang="en-GB" dirty="0"/>
              <a:t> into a </a:t>
            </a:r>
            <a:r>
              <a:rPr lang="en-GB" dirty="0">
                <a:solidFill>
                  <a:srgbClr val="FF0000"/>
                </a:solidFill>
              </a:rPr>
              <a:t>detailed technical design integrating all components </a:t>
            </a:r>
            <a:r>
              <a:rPr lang="en-GB" dirty="0"/>
              <a:t>including diagnostics and beam delivery, and prepare for a </a:t>
            </a:r>
            <a:r>
              <a:rPr lang="en-GB" dirty="0">
                <a:solidFill>
                  <a:schemeClr val="tx1"/>
                </a:solidFill>
              </a:rPr>
              <a:t>final industrialisation and production phase </a:t>
            </a:r>
            <a:r>
              <a:rPr lang="en-GB" dirty="0"/>
              <a:t>by European industry.</a:t>
            </a:r>
          </a:p>
          <a:p>
            <a:endParaRPr lang="en-GB" dirty="0"/>
          </a:p>
        </p:txBody>
      </p:sp>
      <p:pic>
        <p:nvPicPr>
          <p:cNvPr id="6" name="Picture 5">
            <a:extLst>
              <a:ext uri="{FF2B5EF4-FFF2-40B4-BE49-F238E27FC236}">
                <a16:creationId xmlns:a16="http://schemas.microsoft.com/office/drawing/2014/main" id="{860DDC3E-CE93-EB19-B39B-DC5995581B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7091" y="1775821"/>
            <a:ext cx="1699909" cy="1787029"/>
          </a:xfrm>
          <a:prstGeom prst="rect">
            <a:avLst/>
          </a:prstGeom>
        </p:spPr>
      </p:pic>
      <p:pic>
        <p:nvPicPr>
          <p:cNvPr id="7" name="Content Placeholder 5">
            <a:extLst>
              <a:ext uri="{FF2B5EF4-FFF2-40B4-BE49-F238E27FC236}">
                <a16:creationId xmlns:a16="http://schemas.microsoft.com/office/drawing/2014/main" id="{F2D8A3D8-B9E8-131B-9190-ACCDCB3965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378527" y="4418653"/>
            <a:ext cx="2495958" cy="1272284"/>
          </a:xfrm>
          <a:prstGeom prst="rect">
            <a:avLst/>
          </a:prstGeom>
        </p:spPr>
      </p:pic>
      <p:pic>
        <p:nvPicPr>
          <p:cNvPr id="8" name="Picture 7">
            <a:extLst>
              <a:ext uri="{FF2B5EF4-FFF2-40B4-BE49-F238E27FC236}">
                <a16:creationId xmlns:a16="http://schemas.microsoft.com/office/drawing/2014/main" id="{ED033499-89EB-2F8F-2FFC-4C00A59602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11658" y="3406297"/>
            <a:ext cx="2859270" cy="880948"/>
          </a:xfrm>
          <a:prstGeom prst="rect">
            <a:avLst/>
          </a:prstGeom>
        </p:spPr>
      </p:pic>
    </p:spTree>
    <p:extLst>
      <p:ext uri="{BB962C8B-B14F-4D97-AF65-F5344CB8AC3E}">
        <p14:creationId xmlns:p14="http://schemas.microsoft.com/office/powerpoint/2010/main" val="4040879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141E6-4DEA-F62B-A9BF-1BBE564713A8}"/>
              </a:ext>
            </a:extLst>
          </p:cNvPr>
          <p:cNvSpPr>
            <a:spLocks noGrp="1"/>
          </p:cNvSpPr>
          <p:nvPr>
            <p:ph type="title"/>
          </p:nvPr>
        </p:nvSpPr>
        <p:spPr/>
        <p:txBody>
          <a:bodyPr/>
          <a:lstStyle/>
          <a:p>
            <a:r>
              <a:rPr lang="en-US" dirty="0"/>
              <a:t>WP7 Work Plan and Consortium</a:t>
            </a:r>
            <a:endParaRPr lang="en-GB" dirty="0"/>
          </a:p>
        </p:txBody>
      </p:sp>
      <p:sp>
        <p:nvSpPr>
          <p:cNvPr id="3" name="Date Placeholder 2">
            <a:extLst>
              <a:ext uri="{FF2B5EF4-FFF2-40B4-BE49-F238E27FC236}">
                <a16:creationId xmlns:a16="http://schemas.microsoft.com/office/drawing/2014/main" id="{964B8273-46D4-811D-FACC-CC36E9E52435}"/>
              </a:ext>
            </a:extLst>
          </p:cNvPr>
          <p:cNvSpPr>
            <a:spLocks noGrp="1"/>
          </p:cNvSpPr>
          <p:nvPr>
            <p:ph type="dt" sz="half" idx="10"/>
          </p:nvPr>
        </p:nvSpPr>
        <p:spPr/>
        <p:txBody>
          <a:bodyPr/>
          <a:lstStyle/>
          <a:p>
            <a:fld id="{C2493A9E-C768-4E41-B3A1-AD51A73D1C5A}" type="datetime1">
              <a:rPr lang="it-IT" smtClean="0"/>
              <a:t>11/12/2022</a:t>
            </a:fld>
            <a:endParaRPr lang="it-IT"/>
          </a:p>
        </p:txBody>
      </p:sp>
      <p:sp>
        <p:nvSpPr>
          <p:cNvPr id="4" name="Slide Number Placeholder 3">
            <a:extLst>
              <a:ext uri="{FF2B5EF4-FFF2-40B4-BE49-F238E27FC236}">
                <a16:creationId xmlns:a16="http://schemas.microsoft.com/office/drawing/2014/main" id="{3E7E5A2A-6D5E-488F-5B50-3A19C7B1B2BD}"/>
              </a:ext>
            </a:extLst>
          </p:cNvPr>
          <p:cNvSpPr>
            <a:spLocks noGrp="1"/>
          </p:cNvSpPr>
          <p:nvPr>
            <p:ph type="sldNum" sz="quarter" idx="12"/>
          </p:nvPr>
        </p:nvSpPr>
        <p:spPr/>
        <p:txBody>
          <a:bodyPr/>
          <a:lstStyle/>
          <a:p>
            <a:fld id="{57A0FA2E-2223-4FE8-9E15-7906F6757A08}" type="slidenum">
              <a:rPr lang="it-IT" smtClean="0"/>
              <a:pPr/>
              <a:t>3</a:t>
            </a:fld>
            <a:endParaRPr lang="it-IT" dirty="0"/>
          </a:p>
        </p:txBody>
      </p:sp>
      <p:sp>
        <p:nvSpPr>
          <p:cNvPr id="5" name="TextBox 4">
            <a:extLst>
              <a:ext uri="{FF2B5EF4-FFF2-40B4-BE49-F238E27FC236}">
                <a16:creationId xmlns:a16="http://schemas.microsoft.com/office/drawing/2014/main" id="{FBC41C65-FA82-994E-2578-3A78DBF9252E}"/>
              </a:ext>
            </a:extLst>
          </p:cNvPr>
          <p:cNvSpPr txBox="1"/>
          <p:nvPr/>
        </p:nvSpPr>
        <p:spPr>
          <a:xfrm>
            <a:off x="541539" y="3182720"/>
            <a:ext cx="8402764" cy="2369880"/>
          </a:xfrm>
          <a:prstGeom prst="rect">
            <a:avLst/>
          </a:prstGeom>
          <a:noFill/>
        </p:spPr>
        <p:txBody>
          <a:bodyPr wrap="square" rtlCol="0">
            <a:spAutoFit/>
          </a:bodyPr>
          <a:lstStyle/>
          <a:p>
            <a:r>
              <a:rPr lang="fr-CH" b="1" dirty="0">
                <a:solidFill>
                  <a:srgbClr val="FF0000"/>
                </a:solidFill>
              </a:rPr>
              <a:t>7 </a:t>
            </a:r>
            <a:r>
              <a:rPr lang="fr-CH" b="1" dirty="0" err="1">
                <a:solidFill>
                  <a:srgbClr val="FF0000"/>
                </a:solidFill>
              </a:rPr>
              <a:t>partners</a:t>
            </a:r>
            <a:r>
              <a:rPr lang="fr-CH" b="1" dirty="0">
                <a:solidFill>
                  <a:srgbClr val="FF0000"/>
                </a:solidFill>
              </a:rPr>
              <a:t> </a:t>
            </a:r>
            <a:r>
              <a:rPr lang="fr-CH" dirty="0"/>
              <a:t>(2 </a:t>
            </a:r>
            <a:r>
              <a:rPr lang="fr-CH" dirty="0" err="1"/>
              <a:t>laboratories</a:t>
            </a:r>
            <a:r>
              <a:rPr lang="fr-CH" dirty="0"/>
              <a:t>, 2 </a:t>
            </a:r>
            <a:r>
              <a:rPr lang="fr-CH" dirty="0" err="1"/>
              <a:t>therapy</a:t>
            </a:r>
            <a:r>
              <a:rPr lang="fr-CH" dirty="0"/>
              <a:t> centres, 1 </a:t>
            </a:r>
            <a:r>
              <a:rPr lang="fr-CH" dirty="0" err="1"/>
              <a:t>research</a:t>
            </a:r>
            <a:r>
              <a:rPr lang="fr-CH" dirty="0"/>
              <a:t> institution, 1 </a:t>
            </a:r>
            <a:r>
              <a:rPr lang="fr-CH" dirty="0" err="1"/>
              <a:t>University</a:t>
            </a:r>
            <a:r>
              <a:rPr lang="fr-CH" dirty="0"/>
              <a:t>, 1 SME), </a:t>
            </a:r>
            <a:r>
              <a:rPr lang="fr-CH" b="1" dirty="0">
                <a:solidFill>
                  <a:srgbClr val="FF0000"/>
                </a:solidFill>
              </a:rPr>
              <a:t>6 countries</a:t>
            </a:r>
          </a:p>
          <a:p>
            <a:r>
              <a:rPr lang="fr-CH" sz="1600" b="1" dirty="0"/>
              <a:t>CERN</a:t>
            </a:r>
            <a:r>
              <a:rPr lang="fr-CH" sz="1600" dirty="0"/>
              <a:t>:    WP Coordination, contribution to synchrotron, </a:t>
            </a:r>
            <a:r>
              <a:rPr lang="fr-CH" sz="1600" dirty="0" err="1"/>
              <a:t>gantry</a:t>
            </a:r>
            <a:r>
              <a:rPr lang="fr-CH" sz="1600" dirty="0"/>
              <a:t> and linac design</a:t>
            </a:r>
          </a:p>
          <a:p>
            <a:r>
              <a:rPr lang="fr-CH" sz="1600" b="1" dirty="0"/>
              <a:t>SEEIIST</a:t>
            </a:r>
            <a:r>
              <a:rPr lang="fr-CH" sz="1600" dirty="0"/>
              <a:t>: synchrotron design and </a:t>
            </a:r>
            <a:r>
              <a:rPr lang="fr-CH" sz="1600" dirty="0" err="1"/>
              <a:t>beam</a:t>
            </a:r>
            <a:r>
              <a:rPr lang="fr-CH" sz="1600" dirty="0"/>
              <a:t> transport, contribution to linac and </a:t>
            </a:r>
            <a:r>
              <a:rPr lang="fr-CH" sz="1600" dirty="0" err="1"/>
              <a:t>gantry</a:t>
            </a:r>
            <a:r>
              <a:rPr lang="fr-CH" sz="1600" dirty="0"/>
              <a:t> design</a:t>
            </a:r>
          </a:p>
          <a:p>
            <a:r>
              <a:rPr lang="fr-CH" sz="1600" b="1" dirty="0"/>
              <a:t>CNAO</a:t>
            </a:r>
            <a:r>
              <a:rPr lang="fr-CH" sz="1600" dirty="0"/>
              <a:t>:   </a:t>
            </a:r>
            <a:r>
              <a:rPr lang="fr-CH" sz="1600" dirty="0" err="1"/>
              <a:t>gantry</a:t>
            </a:r>
            <a:r>
              <a:rPr lang="fr-CH" sz="1600" dirty="0"/>
              <a:t> design, contribution to synchrotron and </a:t>
            </a:r>
            <a:r>
              <a:rPr lang="fr-CH" sz="1600" dirty="0" err="1"/>
              <a:t>beam</a:t>
            </a:r>
            <a:r>
              <a:rPr lang="fr-CH" sz="1600" dirty="0"/>
              <a:t> transport design</a:t>
            </a:r>
          </a:p>
          <a:p>
            <a:r>
              <a:rPr lang="fr-CH" sz="1600" b="1" dirty="0"/>
              <a:t>Bevatech GmbH</a:t>
            </a:r>
            <a:r>
              <a:rPr lang="fr-CH" sz="1600" dirty="0"/>
              <a:t>: linac design</a:t>
            </a:r>
          </a:p>
          <a:p>
            <a:r>
              <a:rPr lang="fr-CH" sz="1600" b="1" dirty="0"/>
              <a:t>MedAustron</a:t>
            </a:r>
            <a:r>
              <a:rPr lang="fr-CH" sz="1600" dirty="0"/>
              <a:t>: contribution to </a:t>
            </a:r>
            <a:r>
              <a:rPr lang="en-GB" sz="1600" dirty="0"/>
              <a:t>synchrotron, beam transport, and gantry design</a:t>
            </a:r>
          </a:p>
          <a:p>
            <a:r>
              <a:rPr lang="en-GB" sz="1600" b="1" dirty="0"/>
              <a:t>Riga Technical University</a:t>
            </a:r>
            <a:r>
              <a:rPr lang="en-GB" sz="1600" dirty="0"/>
              <a:t>: gantry mechanical design</a:t>
            </a:r>
          </a:p>
          <a:p>
            <a:r>
              <a:rPr lang="en-GB" sz="1600" b="1" dirty="0"/>
              <a:t>GSI</a:t>
            </a:r>
            <a:r>
              <a:rPr lang="en-GB" sz="1600" dirty="0"/>
              <a:t>:   contribution to internal communication and coordination support</a:t>
            </a:r>
            <a:endParaRPr lang="fr-CH" sz="1600" dirty="0"/>
          </a:p>
        </p:txBody>
      </p:sp>
      <p:pic>
        <p:nvPicPr>
          <p:cNvPr id="7" name="Picture 6">
            <a:extLst>
              <a:ext uri="{FF2B5EF4-FFF2-40B4-BE49-F238E27FC236}">
                <a16:creationId xmlns:a16="http://schemas.microsoft.com/office/drawing/2014/main" id="{5F9FB9D0-FCB2-5C96-AC24-BA03CE91B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39" y="940433"/>
            <a:ext cx="10833531" cy="2395936"/>
          </a:xfrm>
          <a:prstGeom prst="rect">
            <a:avLst/>
          </a:prstGeom>
        </p:spPr>
      </p:pic>
    </p:spTree>
    <p:extLst>
      <p:ext uri="{BB962C8B-B14F-4D97-AF65-F5344CB8AC3E}">
        <p14:creationId xmlns:p14="http://schemas.microsoft.com/office/powerpoint/2010/main" val="4070340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8538D-0151-8BFE-8C3F-5DCEBAEC0674}"/>
              </a:ext>
            </a:extLst>
          </p:cNvPr>
          <p:cNvSpPr>
            <a:spLocks noGrp="1"/>
          </p:cNvSpPr>
          <p:nvPr>
            <p:ph type="title"/>
          </p:nvPr>
        </p:nvSpPr>
        <p:spPr/>
        <p:txBody>
          <a:bodyPr/>
          <a:lstStyle/>
          <a:p>
            <a:r>
              <a:rPr lang="en-US" dirty="0"/>
              <a:t>WP7 in Period 1: contractual obligations and status</a:t>
            </a:r>
            <a:endParaRPr lang="en-GB" dirty="0"/>
          </a:p>
        </p:txBody>
      </p:sp>
      <p:sp>
        <p:nvSpPr>
          <p:cNvPr id="3" name="Date Placeholder 2">
            <a:extLst>
              <a:ext uri="{FF2B5EF4-FFF2-40B4-BE49-F238E27FC236}">
                <a16:creationId xmlns:a16="http://schemas.microsoft.com/office/drawing/2014/main" id="{0147BCDB-709C-6FC8-E7E4-7AD8F2264C98}"/>
              </a:ext>
            </a:extLst>
          </p:cNvPr>
          <p:cNvSpPr>
            <a:spLocks noGrp="1"/>
          </p:cNvSpPr>
          <p:nvPr>
            <p:ph type="dt" sz="half" idx="10"/>
          </p:nvPr>
        </p:nvSpPr>
        <p:spPr/>
        <p:txBody>
          <a:bodyPr/>
          <a:lstStyle/>
          <a:p>
            <a:fld id="{C2493A9E-C768-4E41-B3A1-AD51A73D1C5A}" type="datetime1">
              <a:rPr lang="it-IT" smtClean="0"/>
              <a:t>11/12/2022</a:t>
            </a:fld>
            <a:endParaRPr lang="it-IT"/>
          </a:p>
        </p:txBody>
      </p:sp>
      <p:sp>
        <p:nvSpPr>
          <p:cNvPr id="4" name="Slide Number Placeholder 3">
            <a:extLst>
              <a:ext uri="{FF2B5EF4-FFF2-40B4-BE49-F238E27FC236}">
                <a16:creationId xmlns:a16="http://schemas.microsoft.com/office/drawing/2014/main" id="{453A58BD-9B89-C711-D25B-96B74C5514D6}"/>
              </a:ext>
            </a:extLst>
          </p:cNvPr>
          <p:cNvSpPr>
            <a:spLocks noGrp="1"/>
          </p:cNvSpPr>
          <p:nvPr>
            <p:ph type="sldNum" sz="quarter" idx="12"/>
          </p:nvPr>
        </p:nvSpPr>
        <p:spPr/>
        <p:txBody>
          <a:bodyPr/>
          <a:lstStyle/>
          <a:p>
            <a:fld id="{57A0FA2E-2223-4FE8-9E15-7906F6757A08}" type="slidenum">
              <a:rPr lang="it-IT" smtClean="0"/>
              <a:pPr/>
              <a:t>4</a:t>
            </a:fld>
            <a:endParaRPr lang="it-IT" dirty="0"/>
          </a:p>
        </p:txBody>
      </p:sp>
      <p:pic>
        <p:nvPicPr>
          <p:cNvPr id="6" name="Picture 5">
            <a:extLst>
              <a:ext uri="{FF2B5EF4-FFF2-40B4-BE49-F238E27FC236}">
                <a16:creationId xmlns:a16="http://schemas.microsoft.com/office/drawing/2014/main" id="{72FD4DE6-C340-5E83-9586-7188C286CC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053" y="3617342"/>
            <a:ext cx="6206021" cy="2887112"/>
          </a:xfrm>
          <a:prstGeom prst="rect">
            <a:avLst/>
          </a:prstGeom>
        </p:spPr>
      </p:pic>
      <p:pic>
        <p:nvPicPr>
          <p:cNvPr id="8" name="Picture 7">
            <a:extLst>
              <a:ext uri="{FF2B5EF4-FFF2-40B4-BE49-F238E27FC236}">
                <a16:creationId xmlns:a16="http://schemas.microsoft.com/office/drawing/2014/main" id="{2CBB170B-9045-E026-F7D8-7453DAB6ED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053" y="1416025"/>
            <a:ext cx="6239887" cy="2201317"/>
          </a:xfrm>
          <a:prstGeom prst="rect">
            <a:avLst/>
          </a:prstGeom>
        </p:spPr>
      </p:pic>
      <p:sp>
        <p:nvSpPr>
          <p:cNvPr id="9" name="TextBox 8">
            <a:extLst>
              <a:ext uri="{FF2B5EF4-FFF2-40B4-BE49-F238E27FC236}">
                <a16:creationId xmlns:a16="http://schemas.microsoft.com/office/drawing/2014/main" id="{619A0E3E-0D65-C36F-3632-4DE0C362A3A3}"/>
              </a:ext>
            </a:extLst>
          </p:cNvPr>
          <p:cNvSpPr txBox="1"/>
          <p:nvPr/>
        </p:nvSpPr>
        <p:spPr>
          <a:xfrm>
            <a:off x="6939723" y="1947654"/>
            <a:ext cx="5136663" cy="3693319"/>
          </a:xfrm>
          <a:prstGeom prst="rect">
            <a:avLst/>
          </a:prstGeom>
          <a:noFill/>
        </p:spPr>
        <p:txBody>
          <a:bodyPr wrap="square" rtlCol="0">
            <a:spAutoFit/>
          </a:bodyPr>
          <a:lstStyle/>
          <a:p>
            <a:r>
              <a:rPr lang="en-US" dirty="0"/>
              <a:t>In P1 only 1 Milestone (MS7): achieved on schedule.</a:t>
            </a:r>
          </a:p>
          <a:p>
            <a:r>
              <a:rPr lang="en-US" dirty="0"/>
              <a:t>Summarises the basic design choices in preparation for the 3 final deliverables foreseen between M24 (April 2023, linac) and M40 (August 2024, synchrotron).</a:t>
            </a:r>
          </a:p>
          <a:p>
            <a:endParaRPr lang="en-US" dirty="0"/>
          </a:p>
          <a:p>
            <a:r>
              <a:rPr lang="en-US" dirty="0"/>
              <a:t>Main issues during P1 are related to personnel:</a:t>
            </a:r>
          </a:p>
          <a:p>
            <a:pPr marL="285750" indent="-285750">
              <a:buFontTx/>
              <a:buChar char="-"/>
            </a:pPr>
            <a:r>
              <a:rPr lang="en-US" dirty="0"/>
              <a:t>Delay in finding a PhD student at CERN has delayed study one of the two linac options,</a:t>
            </a:r>
          </a:p>
          <a:p>
            <a:pPr marL="285750" indent="-285750">
              <a:buFontTx/>
              <a:buChar char="-"/>
            </a:pPr>
            <a:r>
              <a:rPr lang="en-US" dirty="0"/>
              <a:t>Loss of 1.5 senior experts at SEEIIST (replaced by 2 junior post-docs and a short-time senior expert) leads to some delay in the synchrotron design, still compatible with the final deliverable date.  </a:t>
            </a:r>
            <a:endParaRPr lang="en-GB" dirty="0"/>
          </a:p>
        </p:txBody>
      </p:sp>
    </p:spTree>
    <p:extLst>
      <p:ext uri="{BB962C8B-B14F-4D97-AF65-F5344CB8AC3E}">
        <p14:creationId xmlns:p14="http://schemas.microsoft.com/office/powerpoint/2010/main" val="2298756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6834-F932-4617-B8E1-3E335074C07C}"/>
              </a:ext>
            </a:extLst>
          </p:cNvPr>
          <p:cNvSpPr>
            <a:spLocks noGrp="1"/>
          </p:cNvSpPr>
          <p:nvPr>
            <p:ph type="title"/>
          </p:nvPr>
        </p:nvSpPr>
        <p:spPr>
          <a:xfrm>
            <a:off x="541537" y="286603"/>
            <a:ext cx="11650463" cy="1450757"/>
          </a:xfrm>
        </p:spPr>
        <p:txBody>
          <a:bodyPr/>
          <a:lstStyle/>
          <a:p>
            <a:r>
              <a:rPr lang="fr-CH" dirty="0" err="1"/>
              <a:t>Task</a:t>
            </a:r>
            <a:r>
              <a:rPr lang="fr-CH" dirty="0"/>
              <a:t> 7.2, 7.3 - </a:t>
            </a:r>
            <a:r>
              <a:rPr lang="en-GB" dirty="0"/>
              <a:t>SC Synchrotron and Components Design, Operational Modes, Beam Transport </a:t>
            </a:r>
            <a:r>
              <a:rPr lang="en-GB" sz="2800" dirty="0"/>
              <a:t>(SEEIIST, CERN, CNAO, MEDA)</a:t>
            </a:r>
            <a:endParaRPr lang="en-GB" dirty="0"/>
          </a:p>
        </p:txBody>
      </p:sp>
      <p:sp>
        <p:nvSpPr>
          <p:cNvPr id="4" name="Date Placeholder 3">
            <a:extLst>
              <a:ext uri="{FF2B5EF4-FFF2-40B4-BE49-F238E27FC236}">
                <a16:creationId xmlns:a16="http://schemas.microsoft.com/office/drawing/2014/main" id="{EDED73CD-C71D-4891-A3AF-8CD982D7D32E}"/>
              </a:ext>
            </a:extLst>
          </p:cNvPr>
          <p:cNvSpPr>
            <a:spLocks noGrp="1"/>
          </p:cNvSpPr>
          <p:nvPr>
            <p:ph type="dt" sz="half" idx="10"/>
          </p:nvPr>
        </p:nvSpPr>
        <p:spPr/>
        <p:txBody>
          <a:bodyPr/>
          <a:lstStyle/>
          <a:p>
            <a:fld id="{2F5F5B08-F7E1-47E3-AC3C-9CB5582ACB44}" type="datetime1">
              <a:rPr lang="it-IT" smtClean="0"/>
              <a:t>11/12/2022</a:t>
            </a:fld>
            <a:endParaRPr lang="it-IT"/>
          </a:p>
        </p:txBody>
      </p:sp>
      <p:sp>
        <p:nvSpPr>
          <p:cNvPr id="5" name="Slide Number Placeholder 4">
            <a:extLst>
              <a:ext uri="{FF2B5EF4-FFF2-40B4-BE49-F238E27FC236}">
                <a16:creationId xmlns:a16="http://schemas.microsoft.com/office/drawing/2014/main" id="{CC74FF37-20BD-44B7-AEC5-8D094BBB2F19}"/>
              </a:ext>
            </a:extLst>
          </p:cNvPr>
          <p:cNvSpPr>
            <a:spLocks noGrp="1"/>
          </p:cNvSpPr>
          <p:nvPr>
            <p:ph type="sldNum" sz="quarter" idx="12"/>
          </p:nvPr>
        </p:nvSpPr>
        <p:spPr/>
        <p:txBody>
          <a:bodyPr/>
          <a:lstStyle/>
          <a:p>
            <a:fld id="{57A0FA2E-2223-4FE8-9E15-7906F6757A08}" type="slidenum">
              <a:rPr lang="it-IT" smtClean="0"/>
              <a:pPr/>
              <a:t>5</a:t>
            </a:fld>
            <a:endParaRPr lang="it-IT" dirty="0"/>
          </a:p>
        </p:txBody>
      </p:sp>
      <p:pic>
        <p:nvPicPr>
          <p:cNvPr id="12" name="Picture 11">
            <a:extLst>
              <a:ext uri="{FF2B5EF4-FFF2-40B4-BE49-F238E27FC236}">
                <a16:creationId xmlns:a16="http://schemas.microsoft.com/office/drawing/2014/main" id="{54FF11E9-BE61-8B86-442C-CE8FFB0F25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3621"/>
          <a:stretch/>
        </p:blipFill>
        <p:spPr bwMode="auto">
          <a:xfrm>
            <a:off x="656674" y="2735371"/>
            <a:ext cx="2200376" cy="1940968"/>
          </a:xfrm>
          <a:prstGeom prst="rect">
            <a:avLst/>
          </a:prstGeom>
          <a:solidFill>
            <a:srgbClr val="FFFFFF"/>
          </a:solidFill>
          <a:ln>
            <a:noFill/>
          </a:ln>
          <a:extLst>
            <a:ext uri="{53640926-AAD7-44d8-BBD7-CCE9431645EC}">
              <a14:shadowObscured xmlns:lc="http://schemas.openxmlformats.org/drawingml/2006/lockedCanvas" xmlns:arto="http://schemas.microsoft.com/office/word/2006/arto"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pic>
        <p:nvPicPr>
          <p:cNvPr id="13" name="Picture 12">
            <a:extLst>
              <a:ext uri="{FF2B5EF4-FFF2-40B4-BE49-F238E27FC236}">
                <a16:creationId xmlns:a16="http://schemas.microsoft.com/office/drawing/2014/main" id="{30D914CC-B997-209B-7CD9-9A0C7ADCD0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0334" y="2643667"/>
            <a:ext cx="2517997" cy="1986480"/>
          </a:xfrm>
          <a:prstGeom prst="rect">
            <a:avLst/>
          </a:prstGeom>
        </p:spPr>
      </p:pic>
      <p:sp>
        <p:nvSpPr>
          <p:cNvPr id="14" name="TextBox 13">
            <a:extLst>
              <a:ext uri="{FF2B5EF4-FFF2-40B4-BE49-F238E27FC236}">
                <a16:creationId xmlns:a16="http://schemas.microsoft.com/office/drawing/2014/main" id="{C9C41C0A-B16B-30AF-F6AF-4BB62D726D49}"/>
              </a:ext>
            </a:extLst>
          </p:cNvPr>
          <p:cNvSpPr txBox="1"/>
          <p:nvPr/>
        </p:nvSpPr>
        <p:spPr>
          <a:xfrm>
            <a:off x="521225" y="4706276"/>
            <a:ext cx="11650462" cy="1200329"/>
          </a:xfrm>
          <a:prstGeom prst="rect">
            <a:avLst/>
          </a:prstGeom>
          <a:noFill/>
        </p:spPr>
        <p:txBody>
          <a:bodyPr wrap="square">
            <a:spAutoFit/>
          </a:bodyPr>
          <a:lstStyle/>
          <a:p>
            <a:r>
              <a:rPr lang="en-GB" dirty="0"/>
              <a:t>60deg magnets. Optics with zero dispersion in 3 straight sections (injection, extraction and the RF). No systematic resonance, lattice flexible thanks to the presence of small quadrupoles in straight section for working point adjustment. Quadrupole magnets carry additional coils for sextupole and for orbit correction. </a:t>
            </a:r>
          </a:p>
          <a:p>
            <a:r>
              <a:rPr lang="en-GB" dirty="0"/>
              <a:t> 		FLASH-type extraction being analysed (PhD thesis based at CERN)</a:t>
            </a:r>
          </a:p>
        </p:txBody>
      </p:sp>
      <p:graphicFrame>
        <p:nvGraphicFramePr>
          <p:cNvPr id="15" name="Table 14">
            <a:extLst>
              <a:ext uri="{FF2B5EF4-FFF2-40B4-BE49-F238E27FC236}">
                <a16:creationId xmlns:a16="http://schemas.microsoft.com/office/drawing/2014/main" id="{A3812324-2A6A-A2E0-F80A-464DBF17B61C}"/>
              </a:ext>
            </a:extLst>
          </p:cNvPr>
          <p:cNvGraphicFramePr>
            <a:graphicFrameLocks noGrp="1"/>
          </p:cNvGraphicFramePr>
          <p:nvPr>
            <p:extLst>
              <p:ext uri="{D42A27DB-BD31-4B8C-83A1-F6EECF244321}">
                <p14:modId xmlns:p14="http://schemas.microsoft.com/office/powerpoint/2010/main" val="2836295542"/>
              </p:ext>
            </p:extLst>
          </p:nvPr>
        </p:nvGraphicFramePr>
        <p:xfrm>
          <a:off x="5520545" y="2932762"/>
          <a:ext cx="3960495" cy="1508760"/>
        </p:xfrm>
        <a:graphic>
          <a:graphicData uri="http://schemas.openxmlformats.org/drawingml/2006/table">
            <a:tbl>
              <a:tblPr firstRow="1" firstCol="1" bandRow="1">
                <a:tableStyleId>{5C22544A-7EE6-4342-B048-85BDC9FD1C3A}</a:tableStyleId>
              </a:tblPr>
              <a:tblGrid>
                <a:gridCol w="2877820">
                  <a:extLst>
                    <a:ext uri="{9D8B030D-6E8A-4147-A177-3AD203B41FA5}">
                      <a16:colId xmlns:a16="http://schemas.microsoft.com/office/drawing/2014/main" val="3160887377"/>
                    </a:ext>
                  </a:extLst>
                </a:gridCol>
                <a:gridCol w="1082675">
                  <a:extLst>
                    <a:ext uri="{9D8B030D-6E8A-4147-A177-3AD203B41FA5}">
                      <a16:colId xmlns:a16="http://schemas.microsoft.com/office/drawing/2014/main" val="2969843612"/>
                    </a:ext>
                  </a:extLst>
                </a:gridCol>
              </a:tblGrid>
              <a:tr h="0">
                <a:tc>
                  <a:txBody>
                    <a:bodyPr/>
                    <a:lstStyle/>
                    <a:p>
                      <a:pPr algn="l">
                        <a:spcAft>
                          <a:spcPts val="1000"/>
                        </a:spcAft>
                      </a:pPr>
                      <a:r>
                        <a:rPr lang="en-US" sz="1100">
                          <a:effectLst/>
                        </a:rPr>
                        <a:t>Aperture (mm diameter)</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a:effectLst/>
                        </a:rPr>
                        <a:t>70-90</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081097857"/>
                  </a:ext>
                </a:extLst>
              </a:tr>
              <a:tr h="0">
                <a:tc>
                  <a:txBody>
                    <a:bodyPr/>
                    <a:lstStyle/>
                    <a:p>
                      <a:pPr algn="l">
                        <a:spcAft>
                          <a:spcPts val="1000"/>
                        </a:spcAft>
                      </a:pPr>
                      <a:r>
                        <a:rPr lang="en-US" sz="1100">
                          <a:effectLst/>
                        </a:rPr>
                        <a:t>Bending radius (m)</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a:effectLst/>
                        </a:rPr>
                        <a:t>2.2</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030200536"/>
                  </a:ext>
                </a:extLst>
              </a:tr>
              <a:tr h="0">
                <a:tc>
                  <a:txBody>
                    <a:bodyPr/>
                    <a:lstStyle/>
                    <a:p>
                      <a:pPr algn="l">
                        <a:spcAft>
                          <a:spcPts val="1000"/>
                        </a:spcAft>
                      </a:pPr>
                      <a:r>
                        <a:rPr lang="en-US" sz="1100">
                          <a:effectLst/>
                        </a:rPr>
                        <a:t>Bending angle</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dirty="0">
                          <a:effectLst/>
                        </a:rPr>
                        <a:t>60</a:t>
                      </a:r>
                      <a:r>
                        <a:rPr lang="en-US" sz="1100" baseline="30000" dirty="0">
                          <a:effectLst/>
                        </a:rPr>
                        <a:t>0</a:t>
                      </a:r>
                      <a:endParaRPr lang="en-GB" sz="1100" dirty="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79328998"/>
                  </a:ext>
                </a:extLst>
              </a:tr>
              <a:tr h="0">
                <a:tc>
                  <a:txBody>
                    <a:bodyPr/>
                    <a:lstStyle/>
                    <a:p>
                      <a:pPr algn="l">
                        <a:spcAft>
                          <a:spcPts val="1000"/>
                        </a:spcAft>
                      </a:pPr>
                      <a:r>
                        <a:rPr lang="en-US" sz="1100">
                          <a:effectLst/>
                        </a:rPr>
                        <a:t>Minimum bending field (T)</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dirty="0">
                          <a:effectLst/>
                        </a:rPr>
                        <a:t>0.3</a:t>
                      </a:r>
                      <a:endParaRPr lang="en-GB" sz="1100" dirty="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635418026"/>
                  </a:ext>
                </a:extLst>
              </a:tr>
              <a:tr h="0">
                <a:tc>
                  <a:txBody>
                    <a:bodyPr/>
                    <a:lstStyle/>
                    <a:p>
                      <a:pPr algn="l">
                        <a:spcAft>
                          <a:spcPts val="1000"/>
                        </a:spcAft>
                      </a:pPr>
                      <a:r>
                        <a:rPr lang="en-US" sz="1100">
                          <a:effectLst/>
                        </a:rPr>
                        <a:t>Maximum bending field (T)</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a:effectLst/>
                        </a:rPr>
                        <a:t>3</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150603799"/>
                  </a:ext>
                </a:extLst>
              </a:tr>
              <a:tr h="0">
                <a:tc>
                  <a:txBody>
                    <a:bodyPr/>
                    <a:lstStyle/>
                    <a:p>
                      <a:pPr algn="l">
                        <a:spcAft>
                          <a:spcPts val="1000"/>
                        </a:spcAft>
                      </a:pPr>
                      <a:r>
                        <a:rPr lang="en-US" sz="1100">
                          <a:effectLst/>
                        </a:rPr>
                        <a:t>Gradient of the AG layer at top energy (T/m)</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a:effectLst/>
                        </a:rPr>
                        <a:t>&lt;6.6 (&lt;1 m</a:t>
                      </a:r>
                      <a:r>
                        <a:rPr lang="en-US" sz="1100" baseline="30000">
                          <a:effectLst/>
                        </a:rPr>
                        <a:t>-2</a:t>
                      </a:r>
                      <a:r>
                        <a:rPr lang="en-US" sz="1100">
                          <a:effectLst/>
                        </a:rPr>
                        <a:t>)</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118185606"/>
                  </a:ext>
                </a:extLst>
              </a:tr>
              <a:tr h="64725">
                <a:tc>
                  <a:txBody>
                    <a:bodyPr/>
                    <a:lstStyle/>
                    <a:p>
                      <a:pPr algn="l">
                        <a:spcAft>
                          <a:spcPts val="1000"/>
                        </a:spcAft>
                      </a:pPr>
                      <a:r>
                        <a:rPr lang="en-US" sz="1100" dirty="0">
                          <a:effectLst/>
                        </a:rPr>
                        <a:t>Integrated gradient of the SC magnet (T/m x m)</a:t>
                      </a:r>
                      <a:endParaRPr lang="en-GB" sz="1100" dirty="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a:effectLst/>
                        </a:rPr>
                        <a:t>10</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4101673491"/>
                  </a:ext>
                </a:extLst>
              </a:tr>
              <a:tr h="0">
                <a:tc>
                  <a:txBody>
                    <a:bodyPr/>
                    <a:lstStyle/>
                    <a:p>
                      <a:pPr algn="l">
                        <a:spcAft>
                          <a:spcPts val="1000"/>
                        </a:spcAft>
                      </a:pPr>
                      <a:r>
                        <a:rPr lang="en-US" sz="1100">
                          <a:effectLst/>
                        </a:rPr>
                        <a:t>Ramp rate (T/s)</a:t>
                      </a:r>
                      <a:endParaRPr lang="en-GB" sz="11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l">
                        <a:spcAft>
                          <a:spcPts val="1000"/>
                        </a:spcAft>
                      </a:pPr>
                      <a:r>
                        <a:rPr lang="en-US" sz="1100" dirty="0">
                          <a:effectLst/>
                        </a:rPr>
                        <a:t>1</a:t>
                      </a:r>
                      <a:endParaRPr lang="en-GB" sz="1100" dirty="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232498787"/>
                  </a:ext>
                </a:extLst>
              </a:tr>
            </a:tbl>
          </a:graphicData>
        </a:graphic>
      </p:graphicFrame>
      <p:sp>
        <p:nvSpPr>
          <p:cNvPr id="16" name="TextBox 15">
            <a:extLst>
              <a:ext uri="{FF2B5EF4-FFF2-40B4-BE49-F238E27FC236}">
                <a16:creationId xmlns:a16="http://schemas.microsoft.com/office/drawing/2014/main" id="{9E4ADB41-C5DF-D37F-4767-0D59FAB564B7}"/>
              </a:ext>
            </a:extLst>
          </p:cNvPr>
          <p:cNvSpPr txBox="1"/>
          <p:nvPr/>
        </p:nvSpPr>
        <p:spPr>
          <a:xfrm>
            <a:off x="6742246" y="2598200"/>
            <a:ext cx="2594236" cy="369332"/>
          </a:xfrm>
          <a:prstGeom prst="rect">
            <a:avLst/>
          </a:prstGeom>
          <a:noFill/>
        </p:spPr>
        <p:txBody>
          <a:bodyPr wrap="none" rtlCol="0">
            <a:spAutoFit/>
          </a:bodyPr>
          <a:lstStyle/>
          <a:p>
            <a:r>
              <a:rPr lang="fr-CH" dirty="0"/>
              <a:t>SC magnet </a:t>
            </a:r>
            <a:r>
              <a:rPr lang="fr-CH" dirty="0" err="1"/>
              <a:t>requirements</a:t>
            </a:r>
            <a:endParaRPr lang="en-GB" dirty="0"/>
          </a:p>
        </p:txBody>
      </p:sp>
      <p:sp>
        <p:nvSpPr>
          <p:cNvPr id="17" name="TextBox 16">
            <a:extLst>
              <a:ext uri="{FF2B5EF4-FFF2-40B4-BE49-F238E27FC236}">
                <a16:creationId xmlns:a16="http://schemas.microsoft.com/office/drawing/2014/main" id="{80D87B09-2764-3E56-E00B-5083D312B579}"/>
              </a:ext>
            </a:extLst>
          </p:cNvPr>
          <p:cNvSpPr txBox="1"/>
          <p:nvPr/>
        </p:nvSpPr>
        <p:spPr>
          <a:xfrm>
            <a:off x="541537" y="1798097"/>
            <a:ext cx="10646248" cy="769441"/>
          </a:xfrm>
          <a:prstGeom prst="rect">
            <a:avLst/>
          </a:prstGeom>
          <a:noFill/>
        </p:spPr>
        <p:txBody>
          <a:bodyPr wrap="none" rtlCol="0">
            <a:spAutoFit/>
          </a:bodyPr>
          <a:lstStyle/>
          <a:p>
            <a:r>
              <a:rPr lang="en-US" sz="2400" b="1" dirty="0">
                <a:solidFill>
                  <a:srgbClr val="FF0000"/>
                </a:solidFill>
              </a:rPr>
              <a:t>Baseline: Triangular lattice, magnet parameters defined in collaboration with WP8</a:t>
            </a:r>
          </a:p>
          <a:p>
            <a:r>
              <a:rPr lang="en-US" sz="2000" dirty="0"/>
              <a:t>(common WP7/WP8 working group on field quality for curved magnets) </a:t>
            </a:r>
            <a:endParaRPr lang="en-GB" sz="2000" dirty="0"/>
          </a:p>
        </p:txBody>
      </p:sp>
      <p:sp>
        <p:nvSpPr>
          <p:cNvPr id="18" name="TextBox 17">
            <a:extLst>
              <a:ext uri="{FF2B5EF4-FFF2-40B4-BE49-F238E27FC236}">
                <a16:creationId xmlns:a16="http://schemas.microsoft.com/office/drawing/2014/main" id="{42EE87D1-C3B7-9920-8ECE-7620AC609FE5}"/>
              </a:ext>
            </a:extLst>
          </p:cNvPr>
          <p:cNvSpPr txBox="1"/>
          <p:nvPr/>
        </p:nvSpPr>
        <p:spPr>
          <a:xfrm>
            <a:off x="9790209" y="2735371"/>
            <a:ext cx="2200376" cy="1754326"/>
          </a:xfrm>
          <a:prstGeom prst="rect">
            <a:avLst/>
          </a:prstGeom>
          <a:noFill/>
        </p:spPr>
        <p:txBody>
          <a:bodyPr wrap="square" rtlCol="0">
            <a:spAutoFit/>
          </a:bodyPr>
          <a:lstStyle/>
          <a:p>
            <a:r>
              <a:rPr lang="en-GB" dirty="0"/>
              <a:t>Beam transport and instrumentation analysed, operational modes delayed waiting for expert personnel available.</a:t>
            </a:r>
          </a:p>
        </p:txBody>
      </p:sp>
    </p:spTree>
    <p:extLst>
      <p:ext uri="{BB962C8B-B14F-4D97-AF65-F5344CB8AC3E}">
        <p14:creationId xmlns:p14="http://schemas.microsoft.com/office/powerpoint/2010/main" val="237637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346D2-2F81-4322-A126-862F8269D41C}"/>
              </a:ext>
            </a:extLst>
          </p:cNvPr>
          <p:cNvSpPr>
            <a:spLocks noGrp="1"/>
          </p:cNvSpPr>
          <p:nvPr>
            <p:ph type="title"/>
          </p:nvPr>
        </p:nvSpPr>
        <p:spPr>
          <a:xfrm>
            <a:off x="541537" y="286603"/>
            <a:ext cx="11073409" cy="1135797"/>
          </a:xfrm>
        </p:spPr>
        <p:txBody>
          <a:bodyPr/>
          <a:lstStyle/>
          <a:p>
            <a:r>
              <a:rPr lang="fr-CH" dirty="0" err="1"/>
              <a:t>Task</a:t>
            </a:r>
            <a:r>
              <a:rPr lang="fr-CH" dirty="0"/>
              <a:t> 7.4 - </a:t>
            </a:r>
            <a:r>
              <a:rPr lang="fr-CH" dirty="0" err="1"/>
              <a:t>Injector</a:t>
            </a:r>
            <a:r>
              <a:rPr lang="fr-CH" dirty="0"/>
              <a:t> Linac Design (BEVA, CERN, SEEIIST)</a:t>
            </a:r>
            <a:endParaRPr lang="en-GB" dirty="0"/>
          </a:p>
        </p:txBody>
      </p:sp>
      <p:sp>
        <p:nvSpPr>
          <p:cNvPr id="4" name="Date Placeholder 3">
            <a:extLst>
              <a:ext uri="{FF2B5EF4-FFF2-40B4-BE49-F238E27FC236}">
                <a16:creationId xmlns:a16="http://schemas.microsoft.com/office/drawing/2014/main" id="{74B0BDAE-1370-4811-861C-8E599F3CEA09}"/>
              </a:ext>
            </a:extLst>
          </p:cNvPr>
          <p:cNvSpPr>
            <a:spLocks noGrp="1"/>
          </p:cNvSpPr>
          <p:nvPr>
            <p:ph type="dt" sz="half" idx="10"/>
          </p:nvPr>
        </p:nvSpPr>
        <p:spPr/>
        <p:txBody>
          <a:bodyPr/>
          <a:lstStyle/>
          <a:p>
            <a:fld id="{2F5F5B08-F7E1-47E3-AC3C-9CB5582ACB44}" type="datetime1">
              <a:rPr lang="it-IT" smtClean="0"/>
              <a:t>11/12/2022</a:t>
            </a:fld>
            <a:endParaRPr lang="it-IT"/>
          </a:p>
        </p:txBody>
      </p:sp>
      <p:sp>
        <p:nvSpPr>
          <p:cNvPr id="5" name="Slide Number Placeholder 4">
            <a:extLst>
              <a:ext uri="{FF2B5EF4-FFF2-40B4-BE49-F238E27FC236}">
                <a16:creationId xmlns:a16="http://schemas.microsoft.com/office/drawing/2014/main" id="{822EBF90-CD3E-4A3E-869B-0CE0450015D9}"/>
              </a:ext>
            </a:extLst>
          </p:cNvPr>
          <p:cNvSpPr>
            <a:spLocks noGrp="1"/>
          </p:cNvSpPr>
          <p:nvPr>
            <p:ph type="sldNum" sz="quarter" idx="12"/>
          </p:nvPr>
        </p:nvSpPr>
        <p:spPr/>
        <p:txBody>
          <a:bodyPr/>
          <a:lstStyle/>
          <a:p>
            <a:fld id="{57A0FA2E-2223-4FE8-9E15-7906F6757A08}" type="slidenum">
              <a:rPr lang="it-IT" smtClean="0"/>
              <a:pPr/>
              <a:t>6</a:t>
            </a:fld>
            <a:endParaRPr lang="it-IT" dirty="0"/>
          </a:p>
        </p:txBody>
      </p:sp>
      <p:sp>
        <p:nvSpPr>
          <p:cNvPr id="8" name="TextBox 7">
            <a:extLst>
              <a:ext uri="{FF2B5EF4-FFF2-40B4-BE49-F238E27FC236}">
                <a16:creationId xmlns:a16="http://schemas.microsoft.com/office/drawing/2014/main" id="{D813D205-0686-A2A9-B765-886D0A651098}"/>
              </a:ext>
            </a:extLst>
          </p:cNvPr>
          <p:cNvSpPr txBox="1"/>
          <p:nvPr/>
        </p:nvSpPr>
        <p:spPr>
          <a:xfrm>
            <a:off x="333858" y="1725719"/>
            <a:ext cx="10156306" cy="769441"/>
          </a:xfrm>
          <a:prstGeom prst="rect">
            <a:avLst/>
          </a:prstGeom>
          <a:noFill/>
        </p:spPr>
        <p:txBody>
          <a:bodyPr wrap="none" rtlCol="0">
            <a:spAutoFit/>
          </a:bodyPr>
          <a:lstStyle/>
          <a:p>
            <a:r>
              <a:rPr lang="en-US" sz="2400" b="1" dirty="0">
                <a:solidFill>
                  <a:srgbClr val="FF0000"/>
                </a:solidFill>
              </a:rPr>
              <a:t>Baseline: 217 MHz injector linac based on IH-type structures</a:t>
            </a:r>
          </a:p>
          <a:p>
            <a:r>
              <a:rPr lang="en-US" sz="2000" dirty="0"/>
              <a:t>fully meets specifications, while design of the 352 MHz version is late because of late PhD start. </a:t>
            </a:r>
            <a:endParaRPr lang="en-GB" sz="2000" dirty="0"/>
          </a:p>
        </p:txBody>
      </p:sp>
      <p:sp>
        <p:nvSpPr>
          <p:cNvPr id="10" name="TextBox 9">
            <a:extLst>
              <a:ext uri="{FF2B5EF4-FFF2-40B4-BE49-F238E27FC236}">
                <a16:creationId xmlns:a16="http://schemas.microsoft.com/office/drawing/2014/main" id="{371ED743-0E15-3801-8921-A5D631EB523B}"/>
              </a:ext>
            </a:extLst>
          </p:cNvPr>
          <p:cNvSpPr txBox="1"/>
          <p:nvPr/>
        </p:nvSpPr>
        <p:spPr>
          <a:xfrm>
            <a:off x="333858" y="4872784"/>
            <a:ext cx="4795535" cy="923330"/>
          </a:xfrm>
          <a:prstGeom prst="rect">
            <a:avLst/>
          </a:prstGeom>
          <a:noFill/>
        </p:spPr>
        <p:txBody>
          <a:bodyPr wrap="square" rtlCol="0">
            <a:spAutoFit/>
          </a:bodyPr>
          <a:lstStyle/>
          <a:p>
            <a:r>
              <a:rPr lang="en-US" dirty="0"/>
              <a:t>Multiple ion acceleration (12C4+, 4He2+, p)</a:t>
            </a:r>
          </a:p>
          <a:p>
            <a:r>
              <a:rPr lang="en-US" dirty="0"/>
              <a:t>Designed for production of radioisotopes in parallel with synchrotron injection</a:t>
            </a:r>
            <a:endParaRPr lang="en-GB" dirty="0"/>
          </a:p>
        </p:txBody>
      </p:sp>
      <p:pic>
        <p:nvPicPr>
          <p:cNvPr id="13" name="Picture 12">
            <a:extLst>
              <a:ext uri="{FF2B5EF4-FFF2-40B4-BE49-F238E27FC236}">
                <a16:creationId xmlns:a16="http://schemas.microsoft.com/office/drawing/2014/main" id="{C5E00527-4816-76ED-312E-BA3D70474D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735" r="15600"/>
          <a:stretch/>
        </p:blipFill>
        <p:spPr bwMode="auto">
          <a:xfrm>
            <a:off x="452594" y="2409312"/>
            <a:ext cx="4405713" cy="2435629"/>
          </a:xfrm>
          <a:prstGeom prst="rect">
            <a:avLst/>
          </a:prstGeom>
          <a:noFill/>
          <a:ln>
            <a:noFill/>
          </a:ln>
          <a:extLst>
            <a:ext uri="{53640926-AAD7-44D8-BBD7-CCE9431645EC}">
              <a14:shadowObscured xmlns:a14="http://schemas.microsoft.com/office/drawing/2010/main"/>
            </a:ext>
          </a:extLst>
        </p:spPr>
      </p:pic>
      <p:pic>
        <p:nvPicPr>
          <p:cNvPr id="14" name="officeArt object" descr="Grafik 6">
            <a:extLst>
              <a:ext uri="{FF2B5EF4-FFF2-40B4-BE49-F238E27FC236}">
                <a16:creationId xmlns:a16="http://schemas.microsoft.com/office/drawing/2014/main" id="{A8116BCE-3B0C-5519-4FE2-0CE04D75E9C8}"/>
              </a:ext>
            </a:extLst>
          </p:cNvPr>
          <p:cNvPicPr/>
          <p:nvPr/>
        </p:nvPicPr>
        <p:blipFill>
          <a:blip r:embed="rId3" cstate="print">
            <a:extLst>
              <a:ext uri="{28A0092B-C50C-407E-A947-70E740481C1C}">
                <a14:useLocalDpi xmlns:a14="http://schemas.microsoft.com/office/drawing/2010/main" val="0"/>
              </a:ext>
            </a:extLst>
          </a:blip>
          <a:stretch>
            <a:fillRect/>
          </a:stretch>
        </p:blipFill>
        <p:spPr>
          <a:xfrm flipH="1">
            <a:off x="4977043" y="2482030"/>
            <a:ext cx="4850454" cy="634945"/>
          </a:xfrm>
          <a:prstGeom prst="rect">
            <a:avLst/>
          </a:prstGeom>
          <a:ln w="12700" cap="flat">
            <a:noFill/>
            <a:miter lim="400000"/>
          </a:ln>
          <a:effectLst/>
        </p:spPr>
      </p:pic>
      <p:pic>
        <p:nvPicPr>
          <p:cNvPr id="15" name="Picture 14">
            <a:extLst>
              <a:ext uri="{FF2B5EF4-FFF2-40B4-BE49-F238E27FC236}">
                <a16:creationId xmlns:a16="http://schemas.microsoft.com/office/drawing/2014/main" id="{32867AAA-6FA5-3C97-7D57-0B6DDC070F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2250" y="3206949"/>
            <a:ext cx="4850453" cy="1547818"/>
          </a:xfrm>
          <a:prstGeom prst="rect">
            <a:avLst/>
          </a:prstGeom>
        </p:spPr>
      </p:pic>
      <p:pic>
        <p:nvPicPr>
          <p:cNvPr id="16" name="Grafik 3" descr="Chart, line chart, histogram&#10;&#10;Description automatically generated">
            <a:extLst>
              <a:ext uri="{FF2B5EF4-FFF2-40B4-BE49-F238E27FC236}">
                <a16:creationId xmlns:a16="http://schemas.microsoft.com/office/drawing/2014/main" id="{CAC53FBE-BB2F-6E97-E985-A99E1C863DE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bwMode="auto">
          <a:xfrm>
            <a:off x="4868959" y="4753743"/>
            <a:ext cx="4850453" cy="1706042"/>
          </a:xfrm>
          <a:prstGeom prst="rect">
            <a:avLst/>
          </a:prstGeom>
          <a:noFill/>
          <a:ln>
            <a:noFill/>
          </a:ln>
          <a:extLst>
            <a:ext uri="{53640926-AAD7-44D8-BBD7-CCE9431645EC}">
              <a14:shadowObscured xmlns:a14="http://schemas.microsoft.com/office/drawing/2010/main"/>
            </a:ext>
          </a:extLst>
        </p:spPr>
      </p:pic>
      <p:sp>
        <p:nvSpPr>
          <p:cNvPr id="18" name="TextBox 17">
            <a:extLst>
              <a:ext uri="{FF2B5EF4-FFF2-40B4-BE49-F238E27FC236}">
                <a16:creationId xmlns:a16="http://schemas.microsoft.com/office/drawing/2014/main" id="{0ABCF83A-B570-0417-9EE9-CAA21FC1F4C3}"/>
              </a:ext>
            </a:extLst>
          </p:cNvPr>
          <p:cNvSpPr txBox="1"/>
          <p:nvPr/>
        </p:nvSpPr>
        <p:spPr>
          <a:xfrm>
            <a:off x="9927091" y="2549697"/>
            <a:ext cx="1945395" cy="2862322"/>
          </a:xfrm>
          <a:prstGeom prst="rect">
            <a:avLst/>
          </a:prstGeom>
          <a:noFill/>
        </p:spPr>
        <p:txBody>
          <a:bodyPr wrap="square" rtlCol="0">
            <a:spAutoFit/>
          </a:bodyPr>
          <a:lstStyle/>
          <a:p>
            <a:r>
              <a:rPr lang="en-US" dirty="0"/>
              <a:t>Deliverable D7.1 on schedule, will report on the 217 MHz baseline design presenting an alternative layout at 352 MHz (to be presented at IPAC Conference in May) </a:t>
            </a:r>
            <a:endParaRPr lang="en-GB" dirty="0"/>
          </a:p>
        </p:txBody>
      </p:sp>
    </p:spTree>
    <p:extLst>
      <p:ext uri="{BB962C8B-B14F-4D97-AF65-F5344CB8AC3E}">
        <p14:creationId xmlns:p14="http://schemas.microsoft.com/office/powerpoint/2010/main" val="3936769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57626-08D5-4B22-9F99-F2F640B9927F}"/>
              </a:ext>
            </a:extLst>
          </p:cNvPr>
          <p:cNvSpPr>
            <a:spLocks noGrp="1"/>
          </p:cNvSpPr>
          <p:nvPr>
            <p:ph type="title"/>
          </p:nvPr>
        </p:nvSpPr>
        <p:spPr>
          <a:xfrm>
            <a:off x="541537" y="286603"/>
            <a:ext cx="11545818" cy="1450757"/>
          </a:xfrm>
        </p:spPr>
        <p:txBody>
          <a:bodyPr/>
          <a:lstStyle/>
          <a:p>
            <a:r>
              <a:rPr lang="fr-CH" dirty="0" err="1"/>
              <a:t>Task</a:t>
            </a:r>
            <a:r>
              <a:rPr lang="fr-CH" dirty="0"/>
              <a:t> 7.5 - </a:t>
            </a:r>
            <a:r>
              <a:rPr lang="en-GB" dirty="0"/>
              <a:t>Integration of an innovative superconducting gantry: optics, mechanics, beam delivery (CNAO, CERN, SEEIIST, MEDA, RTU)</a:t>
            </a:r>
          </a:p>
        </p:txBody>
      </p:sp>
      <p:sp>
        <p:nvSpPr>
          <p:cNvPr id="4" name="Date Placeholder 3">
            <a:extLst>
              <a:ext uri="{FF2B5EF4-FFF2-40B4-BE49-F238E27FC236}">
                <a16:creationId xmlns:a16="http://schemas.microsoft.com/office/drawing/2014/main" id="{E77BD810-BDD9-4FE0-B2CF-8F5D830FFA94}"/>
              </a:ext>
            </a:extLst>
          </p:cNvPr>
          <p:cNvSpPr>
            <a:spLocks noGrp="1"/>
          </p:cNvSpPr>
          <p:nvPr>
            <p:ph type="dt" sz="half" idx="10"/>
          </p:nvPr>
        </p:nvSpPr>
        <p:spPr/>
        <p:txBody>
          <a:bodyPr/>
          <a:lstStyle/>
          <a:p>
            <a:fld id="{2F5F5B08-F7E1-47E3-AC3C-9CB5582ACB44}" type="datetime1">
              <a:rPr lang="it-IT" smtClean="0"/>
              <a:t>11/12/2022</a:t>
            </a:fld>
            <a:endParaRPr lang="it-IT"/>
          </a:p>
        </p:txBody>
      </p:sp>
      <p:sp>
        <p:nvSpPr>
          <p:cNvPr id="5" name="Slide Number Placeholder 4">
            <a:extLst>
              <a:ext uri="{FF2B5EF4-FFF2-40B4-BE49-F238E27FC236}">
                <a16:creationId xmlns:a16="http://schemas.microsoft.com/office/drawing/2014/main" id="{893E5371-A84F-411D-A1E7-C8550F6563E7}"/>
              </a:ext>
            </a:extLst>
          </p:cNvPr>
          <p:cNvSpPr>
            <a:spLocks noGrp="1"/>
          </p:cNvSpPr>
          <p:nvPr>
            <p:ph type="sldNum" sz="quarter" idx="12"/>
          </p:nvPr>
        </p:nvSpPr>
        <p:spPr/>
        <p:txBody>
          <a:bodyPr/>
          <a:lstStyle/>
          <a:p>
            <a:fld id="{57A0FA2E-2223-4FE8-9E15-7906F6757A08}" type="slidenum">
              <a:rPr lang="it-IT" smtClean="0"/>
              <a:pPr/>
              <a:t>7</a:t>
            </a:fld>
            <a:endParaRPr lang="it-IT" dirty="0"/>
          </a:p>
        </p:txBody>
      </p:sp>
      <p:sp>
        <p:nvSpPr>
          <p:cNvPr id="10" name="TextBox 9">
            <a:extLst>
              <a:ext uri="{FF2B5EF4-FFF2-40B4-BE49-F238E27FC236}">
                <a16:creationId xmlns:a16="http://schemas.microsoft.com/office/drawing/2014/main" id="{2D54BF5B-ACCC-4174-A98A-C4679E49D35F}"/>
              </a:ext>
            </a:extLst>
          </p:cNvPr>
          <p:cNvSpPr txBox="1"/>
          <p:nvPr/>
        </p:nvSpPr>
        <p:spPr>
          <a:xfrm>
            <a:off x="499612" y="1758660"/>
            <a:ext cx="11124827"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dirty="0"/>
              <a:t>Selection of most promising gantry design done by a specially appointed committee in December 2020, which gave priority to SIGRUM rotational gantry for a realisation over the next 10 years.</a:t>
            </a:r>
          </a:p>
        </p:txBody>
      </p:sp>
      <p:pic>
        <p:nvPicPr>
          <p:cNvPr id="9" name="Picture 8">
            <a:extLst>
              <a:ext uri="{FF2B5EF4-FFF2-40B4-BE49-F238E27FC236}">
                <a16:creationId xmlns:a16="http://schemas.microsoft.com/office/drawing/2014/main" id="{C1963635-73AA-985A-0AC7-376849C701B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670" b="29703"/>
          <a:stretch/>
        </p:blipFill>
        <p:spPr>
          <a:xfrm>
            <a:off x="299800" y="2572359"/>
            <a:ext cx="1815136" cy="1821179"/>
          </a:xfrm>
          <a:prstGeom prst="rect">
            <a:avLst/>
          </a:prstGeom>
        </p:spPr>
      </p:pic>
      <p:sp>
        <p:nvSpPr>
          <p:cNvPr id="12" name="TextBox 11">
            <a:extLst>
              <a:ext uri="{FF2B5EF4-FFF2-40B4-BE49-F238E27FC236}">
                <a16:creationId xmlns:a16="http://schemas.microsoft.com/office/drawing/2014/main" id="{E21F1777-B1D8-4799-06AD-8F7F41FB790D}"/>
              </a:ext>
            </a:extLst>
          </p:cNvPr>
          <p:cNvSpPr txBox="1"/>
          <p:nvPr/>
        </p:nvSpPr>
        <p:spPr>
          <a:xfrm>
            <a:off x="268156" y="4812501"/>
            <a:ext cx="11587741" cy="923330"/>
          </a:xfrm>
          <a:prstGeom prst="rect">
            <a:avLst/>
          </a:prstGeom>
          <a:noFill/>
        </p:spPr>
        <p:txBody>
          <a:bodyPr wrap="square" rtlCol="0">
            <a:spAutoFit/>
          </a:bodyPr>
          <a:lstStyle/>
          <a:p>
            <a:r>
              <a:rPr lang="en-US" dirty="0"/>
              <a:t>Comparative analysis of </a:t>
            </a:r>
            <a:r>
              <a:rPr lang="en-US" b="1" dirty="0">
                <a:solidFill>
                  <a:srgbClr val="FF0000"/>
                </a:solidFill>
              </a:rPr>
              <a:t>4 mechanical </a:t>
            </a:r>
            <a:r>
              <a:rPr lang="en-US" dirty="0"/>
              <a:t>designs and </a:t>
            </a:r>
            <a:r>
              <a:rPr lang="en-US" b="1" dirty="0">
                <a:solidFill>
                  <a:srgbClr val="FF0000"/>
                </a:solidFill>
              </a:rPr>
              <a:t>10 beam optics </a:t>
            </a:r>
            <a:r>
              <a:rPr lang="en-US" dirty="0"/>
              <a:t>layouts, to converge on a baseline design: </a:t>
            </a:r>
          </a:p>
          <a:p>
            <a:pPr marL="285750" indent="-285750">
              <a:buFont typeface="Arial" panose="020B0604020202020204" pitchFamily="34" charset="0"/>
              <a:buChar char="•"/>
            </a:pPr>
            <a:r>
              <a:rPr lang="en-US" dirty="0"/>
              <a:t>360deg rotation mechanical design selected by the HITRIplus ESAC in December 2022 based on clinical considerations.</a:t>
            </a:r>
          </a:p>
          <a:p>
            <a:pPr marL="285750" indent="-285750">
              <a:buFont typeface="Arial" panose="020B0604020202020204" pitchFamily="34" charset="0"/>
              <a:buChar char="•"/>
            </a:pPr>
            <a:r>
              <a:rPr lang="en-US" dirty="0"/>
              <a:t>45 deg magnet configuration preferred because simpler and with similar acceptance as other solutions.</a:t>
            </a:r>
            <a:endParaRPr lang="en-GB" dirty="0"/>
          </a:p>
        </p:txBody>
      </p:sp>
      <p:pic>
        <p:nvPicPr>
          <p:cNvPr id="13" name="Picture 12">
            <a:extLst>
              <a:ext uri="{FF2B5EF4-FFF2-40B4-BE49-F238E27FC236}">
                <a16:creationId xmlns:a16="http://schemas.microsoft.com/office/drawing/2014/main" id="{BAC663B8-854F-4030-A014-BD836C0982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043" r="53592" b="10251"/>
          <a:stretch/>
        </p:blipFill>
        <p:spPr>
          <a:xfrm>
            <a:off x="2202243" y="2554224"/>
            <a:ext cx="1524373" cy="2057190"/>
          </a:xfrm>
          <a:prstGeom prst="rect">
            <a:avLst/>
          </a:prstGeom>
        </p:spPr>
      </p:pic>
      <p:pic>
        <p:nvPicPr>
          <p:cNvPr id="14" name="Picture 13">
            <a:extLst>
              <a:ext uri="{FF2B5EF4-FFF2-40B4-BE49-F238E27FC236}">
                <a16:creationId xmlns:a16="http://schemas.microsoft.com/office/drawing/2014/main" id="{4F92C059-3DFA-A35B-194E-8BDB7294B4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695" r="52663" b="35444"/>
          <a:stretch/>
        </p:blipFill>
        <p:spPr>
          <a:xfrm>
            <a:off x="3645758" y="2592323"/>
            <a:ext cx="1908866" cy="2057190"/>
          </a:xfrm>
          <a:prstGeom prst="rect">
            <a:avLst/>
          </a:prstGeom>
        </p:spPr>
      </p:pic>
      <p:pic>
        <p:nvPicPr>
          <p:cNvPr id="15" name="Picture 14">
            <a:extLst>
              <a:ext uri="{FF2B5EF4-FFF2-40B4-BE49-F238E27FC236}">
                <a16:creationId xmlns:a16="http://schemas.microsoft.com/office/drawing/2014/main" id="{5D8C1E41-189A-B670-7D8E-6E9D5AFD689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270" r="47980" b="22344"/>
          <a:stretch/>
        </p:blipFill>
        <p:spPr>
          <a:xfrm>
            <a:off x="5554624" y="2630423"/>
            <a:ext cx="1949539" cy="1980991"/>
          </a:xfrm>
          <a:prstGeom prst="rect">
            <a:avLst/>
          </a:prstGeom>
        </p:spPr>
      </p:pic>
      <p:pic>
        <p:nvPicPr>
          <p:cNvPr id="16" name="Immagine 6">
            <a:extLst>
              <a:ext uri="{FF2B5EF4-FFF2-40B4-BE49-F238E27FC236}">
                <a16:creationId xmlns:a16="http://schemas.microsoft.com/office/drawing/2014/main" id="{717367B2-E2DF-CF15-A49B-7BFDD8930D1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68207" y="2799699"/>
            <a:ext cx="2117147" cy="1740877"/>
          </a:xfrm>
          <a:prstGeom prst="rect">
            <a:avLst/>
          </a:prstGeom>
          <a:noFill/>
          <a:ln>
            <a:noFill/>
          </a:ln>
        </p:spPr>
      </p:pic>
      <p:pic>
        <p:nvPicPr>
          <p:cNvPr id="17" name="Immagine 17">
            <a:extLst>
              <a:ext uri="{FF2B5EF4-FFF2-40B4-BE49-F238E27FC236}">
                <a16:creationId xmlns:a16="http://schemas.microsoft.com/office/drawing/2014/main" id="{8DA8BF0E-9949-7250-EC84-D758AA1EA8B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853780" y="2796466"/>
            <a:ext cx="2096483" cy="1697594"/>
          </a:xfrm>
          <a:prstGeom prst="rect">
            <a:avLst/>
          </a:prstGeom>
          <a:noFill/>
          <a:ln>
            <a:noFill/>
          </a:ln>
        </p:spPr>
      </p:pic>
      <p:sp>
        <p:nvSpPr>
          <p:cNvPr id="18" name="Oval 17">
            <a:extLst>
              <a:ext uri="{FF2B5EF4-FFF2-40B4-BE49-F238E27FC236}">
                <a16:creationId xmlns:a16="http://schemas.microsoft.com/office/drawing/2014/main" id="{0B8025ED-9CC4-14FB-11D1-EB5089E50B8A}"/>
              </a:ext>
            </a:extLst>
          </p:cNvPr>
          <p:cNvSpPr/>
          <p:nvPr/>
        </p:nvSpPr>
        <p:spPr>
          <a:xfrm>
            <a:off x="5389020" y="2467435"/>
            <a:ext cx="2280745" cy="213338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58BA273F-54C8-CBB9-8DAE-C9FC309ED73B}"/>
              </a:ext>
            </a:extLst>
          </p:cNvPr>
          <p:cNvSpPr/>
          <p:nvPr/>
        </p:nvSpPr>
        <p:spPr>
          <a:xfrm>
            <a:off x="9749398" y="2679112"/>
            <a:ext cx="2385127" cy="187053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7727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208CE-A137-1DFB-B215-F5C8029683E5}"/>
              </a:ext>
            </a:extLst>
          </p:cNvPr>
          <p:cNvSpPr>
            <a:spLocks noGrp="1"/>
          </p:cNvSpPr>
          <p:nvPr>
            <p:ph type="title"/>
          </p:nvPr>
        </p:nvSpPr>
        <p:spPr/>
        <p:txBody>
          <a:bodyPr/>
          <a:lstStyle/>
          <a:p>
            <a:r>
              <a:rPr lang="en-US" dirty="0"/>
              <a:t>Gantry integration - status</a:t>
            </a:r>
            <a:endParaRPr lang="en-GB" dirty="0"/>
          </a:p>
        </p:txBody>
      </p:sp>
      <p:sp>
        <p:nvSpPr>
          <p:cNvPr id="4" name="Date Placeholder 3">
            <a:extLst>
              <a:ext uri="{FF2B5EF4-FFF2-40B4-BE49-F238E27FC236}">
                <a16:creationId xmlns:a16="http://schemas.microsoft.com/office/drawing/2014/main" id="{16F9FDFC-1923-B142-3105-61FB327ED87A}"/>
              </a:ext>
            </a:extLst>
          </p:cNvPr>
          <p:cNvSpPr>
            <a:spLocks noGrp="1"/>
          </p:cNvSpPr>
          <p:nvPr>
            <p:ph type="dt" sz="half" idx="10"/>
          </p:nvPr>
        </p:nvSpPr>
        <p:spPr/>
        <p:txBody>
          <a:bodyPr/>
          <a:lstStyle/>
          <a:p>
            <a:fld id="{2F5F5B08-F7E1-47E3-AC3C-9CB5582ACB44}" type="datetime1">
              <a:rPr lang="it-IT" smtClean="0"/>
              <a:t>13/12/2022</a:t>
            </a:fld>
            <a:endParaRPr lang="it-IT"/>
          </a:p>
        </p:txBody>
      </p:sp>
      <p:sp>
        <p:nvSpPr>
          <p:cNvPr id="5" name="Slide Number Placeholder 4">
            <a:extLst>
              <a:ext uri="{FF2B5EF4-FFF2-40B4-BE49-F238E27FC236}">
                <a16:creationId xmlns:a16="http://schemas.microsoft.com/office/drawing/2014/main" id="{511CD4A4-65B0-9739-04E3-A447D1F58B3D}"/>
              </a:ext>
            </a:extLst>
          </p:cNvPr>
          <p:cNvSpPr>
            <a:spLocks noGrp="1"/>
          </p:cNvSpPr>
          <p:nvPr>
            <p:ph type="sldNum" sz="quarter" idx="12"/>
          </p:nvPr>
        </p:nvSpPr>
        <p:spPr/>
        <p:txBody>
          <a:bodyPr/>
          <a:lstStyle/>
          <a:p>
            <a:fld id="{57A0FA2E-2223-4FE8-9E15-7906F6757A08}" type="slidenum">
              <a:rPr lang="it-IT" smtClean="0"/>
              <a:pPr/>
              <a:t>8</a:t>
            </a:fld>
            <a:endParaRPr lang="it-IT" dirty="0"/>
          </a:p>
        </p:txBody>
      </p:sp>
      <p:pic>
        <p:nvPicPr>
          <p:cNvPr id="7" name="Picture 6">
            <a:extLst>
              <a:ext uri="{FF2B5EF4-FFF2-40B4-BE49-F238E27FC236}">
                <a16:creationId xmlns:a16="http://schemas.microsoft.com/office/drawing/2014/main" id="{8AB5BC0A-5F24-D8FF-DFFE-1C28447132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177" y="1648979"/>
            <a:ext cx="5043378" cy="3260310"/>
          </a:xfrm>
          <a:prstGeom prst="rect">
            <a:avLst/>
          </a:prstGeom>
        </p:spPr>
      </p:pic>
      <p:pic>
        <p:nvPicPr>
          <p:cNvPr id="9" name="Picture 8">
            <a:extLst>
              <a:ext uri="{FF2B5EF4-FFF2-40B4-BE49-F238E27FC236}">
                <a16:creationId xmlns:a16="http://schemas.microsoft.com/office/drawing/2014/main" id="{586844D6-4FB1-8D9C-5D1C-B41ED8D283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847320"/>
            <a:ext cx="4893405" cy="3163360"/>
          </a:xfrm>
          <a:prstGeom prst="rect">
            <a:avLst/>
          </a:prstGeom>
        </p:spPr>
      </p:pic>
      <p:sp>
        <p:nvSpPr>
          <p:cNvPr id="10" name="TextBox 9">
            <a:extLst>
              <a:ext uri="{FF2B5EF4-FFF2-40B4-BE49-F238E27FC236}">
                <a16:creationId xmlns:a16="http://schemas.microsoft.com/office/drawing/2014/main" id="{8D8125CE-C8D6-AEF5-14C0-AD1F59A2C8D0}"/>
              </a:ext>
            </a:extLst>
          </p:cNvPr>
          <p:cNvSpPr txBox="1"/>
          <p:nvPr/>
        </p:nvSpPr>
        <p:spPr>
          <a:xfrm>
            <a:off x="683051" y="5010680"/>
            <a:ext cx="9019007" cy="461665"/>
          </a:xfrm>
          <a:prstGeom prst="rect">
            <a:avLst/>
          </a:prstGeom>
          <a:noFill/>
        </p:spPr>
        <p:txBody>
          <a:bodyPr wrap="none" rtlCol="0">
            <a:spAutoFit/>
          </a:bodyPr>
          <a:lstStyle/>
          <a:p>
            <a:r>
              <a:rPr lang="en-US" sz="2400" b="1" dirty="0">
                <a:solidFill>
                  <a:srgbClr val="FF0000"/>
                </a:solidFill>
              </a:rPr>
              <a:t>Baseline: Full-rotation gantry made of 45 degrees cos-theta magnets</a:t>
            </a:r>
            <a:r>
              <a:rPr lang="en-US" sz="2000" dirty="0"/>
              <a:t> </a:t>
            </a:r>
            <a:endParaRPr lang="en-GB" sz="2000" dirty="0"/>
          </a:p>
        </p:txBody>
      </p:sp>
    </p:spTree>
    <p:extLst>
      <p:ext uri="{BB962C8B-B14F-4D97-AF65-F5344CB8AC3E}">
        <p14:creationId xmlns:p14="http://schemas.microsoft.com/office/powerpoint/2010/main" val="2831030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B63B8-9F80-8D3B-C632-493AE81E0EDA}"/>
              </a:ext>
            </a:extLst>
          </p:cNvPr>
          <p:cNvSpPr>
            <a:spLocks noGrp="1"/>
          </p:cNvSpPr>
          <p:nvPr>
            <p:ph type="title"/>
          </p:nvPr>
        </p:nvSpPr>
        <p:spPr/>
        <p:txBody>
          <a:bodyPr/>
          <a:lstStyle/>
          <a:p>
            <a:r>
              <a:rPr lang="en-US" dirty="0"/>
              <a:t>Planning for the next 6 months</a:t>
            </a:r>
            <a:endParaRPr lang="en-GB" dirty="0"/>
          </a:p>
        </p:txBody>
      </p:sp>
      <p:sp>
        <p:nvSpPr>
          <p:cNvPr id="3" name="Date Placeholder 2">
            <a:extLst>
              <a:ext uri="{FF2B5EF4-FFF2-40B4-BE49-F238E27FC236}">
                <a16:creationId xmlns:a16="http://schemas.microsoft.com/office/drawing/2014/main" id="{C36C2D6C-37F4-C376-BA21-F8F669A2B88D}"/>
              </a:ext>
            </a:extLst>
          </p:cNvPr>
          <p:cNvSpPr>
            <a:spLocks noGrp="1"/>
          </p:cNvSpPr>
          <p:nvPr>
            <p:ph type="dt" sz="half" idx="10"/>
          </p:nvPr>
        </p:nvSpPr>
        <p:spPr/>
        <p:txBody>
          <a:bodyPr/>
          <a:lstStyle/>
          <a:p>
            <a:fld id="{C2493A9E-C768-4E41-B3A1-AD51A73D1C5A}" type="datetime1">
              <a:rPr lang="it-IT" smtClean="0"/>
              <a:t>11/12/2022</a:t>
            </a:fld>
            <a:endParaRPr lang="it-IT"/>
          </a:p>
        </p:txBody>
      </p:sp>
      <p:sp>
        <p:nvSpPr>
          <p:cNvPr id="4" name="Slide Number Placeholder 3">
            <a:extLst>
              <a:ext uri="{FF2B5EF4-FFF2-40B4-BE49-F238E27FC236}">
                <a16:creationId xmlns:a16="http://schemas.microsoft.com/office/drawing/2014/main" id="{891B0837-B69F-B4F6-8EBF-5F543808DD98}"/>
              </a:ext>
            </a:extLst>
          </p:cNvPr>
          <p:cNvSpPr>
            <a:spLocks noGrp="1"/>
          </p:cNvSpPr>
          <p:nvPr>
            <p:ph type="sldNum" sz="quarter" idx="12"/>
          </p:nvPr>
        </p:nvSpPr>
        <p:spPr/>
        <p:txBody>
          <a:bodyPr/>
          <a:lstStyle/>
          <a:p>
            <a:fld id="{57A0FA2E-2223-4FE8-9E15-7906F6757A08}" type="slidenum">
              <a:rPr lang="it-IT" smtClean="0"/>
              <a:pPr/>
              <a:t>9</a:t>
            </a:fld>
            <a:endParaRPr lang="it-IT" dirty="0"/>
          </a:p>
        </p:txBody>
      </p:sp>
      <p:sp>
        <p:nvSpPr>
          <p:cNvPr id="5" name="TextBox 4">
            <a:extLst>
              <a:ext uri="{FF2B5EF4-FFF2-40B4-BE49-F238E27FC236}">
                <a16:creationId xmlns:a16="http://schemas.microsoft.com/office/drawing/2014/main" id="{4ECF7912-D232-39A5-CC3C-17A417A38CF1}"/>
              </a:ext>
            </a:extLst>
          </p:cNvPr>
          <p:cNvSpPr txBox="1"/>
          <p:nvPr/>
        </p:nvSpPr>
        <p:spPr>
          <a:xfrm>
            <a:off x="863951" y="1922384"/>
            <a:ext cx="9625374" cy="3400931"/>
          </a:xfrm>
          <a:prstGeom prst="rect">
            <a:avLst/>
          </a:prstGeom>
          <a:noFill/>
        </p:spPr>
        <p:txBody>
          <a:bodyPr wrap="square" rtlCol="0">
            <a:spAutoFit/>
          </a:bodyPr>
          <a:lstStyle/>
          <a:p>
            <a:pPr marL="342900" indent="-342900">
              <a:spcBef>
                <a:spcPts val="600"/>
              </a:spcBef>
              <a:buAutoNum type="arabicPeriod"/>
            </a:pPr>
            <a:r>
              <a:rPr lang="en-US" sz="2000" dirty="0"/>
              <a:t>Prepare for D7.1 on linac design: final refinement of the baseline 217 MHz IH design, complete the design of the Quasi-Alvarez (QA) alternative at 352 MHz (217 MHz IH was presented at Linac22 Conference in September 2022, 352 MHz QA will be presented at IPAC23 Conference in May.</a:t>
            </a:r>
          </a:p>
          <a:p>
            <a:pPr marL="342900" indent="-342900">
              <a:spcBef>
                <a:spcPts val="600"/>
              </a:spcBef>
              <a:buAutoNum type="arabicPeriod"/>
            </a:pPr>
            <a:r>
              <a:rPr lang="en-US" sz="2000" dirty="0"/>
              <a:t>Start the analysis of operational modes (treatment and research, beam timing and share)</a:t>
            </a:r>
          </a:p>
          <a:p>
            <a:pPr marL="342900" indent="-342900">
              <a:spcBef>
                <a:spcPts val="600"/>
              </a:spcBef>
              <a:buAutoNum type="arabicPeriod"/>
            </a:pPr>
            <a:r>
              <a:rPr lang="en-US" sz="2000" dirty="0"/>
              <a:t>Continue the analysis of the three most promising options of FLASH-type extraction and agree on a common set of parameters with the FLASH community.</a:t>
            </a:r>
          </a:p>
          <a:p>
            <a:pPr marL="342900" indent="-342900">
              <a:spcBef>
                <a:spcPts val="600"/>
              </a:spcBef>
              <a:buAutoNum type="arabicPeriod"/>
            </a:pPr>
            <a:r>
              <a:rPr lang="en-US" sz="2000" dirty="0"/>
              <a:t>After definition of the gantry baseline design, advance in the integration of the preferred design.</a:t>
            </a:r>
            <a:endParaRPr lang="en-GB" sz="2000" dirty="0"/>
          </a:p>
        </p:txBody>
      </p:sp>
    </p:spTree>
    <p:extLst>
      <p:ext uri="{BB962C8B-B14F-4D97-AF65-F5344CB8AC3E}">
        <p14:creationId xmlns:p14="http://schemas.microsoft.com/office/powerpoint/2010/main" val="3285358986"/>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Retrospettivo</Template>
  <TotalTime>14133</TotalTime>
  <Words>1110</Words>
  <Application>Microsoft Office PowerPoint</Application>
  <PresentationFormat>Widescreen</PresentationFormat>
  <Paragraphs>84</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Retrospettivo</vt:lpstr>
      <vt:lpstr>WP7 - Advanced accelerator and gantry design</vt:lpstr>
      <vt:lpstr>WP7 Main objectives and goals (from proposal)</vt:lpstr>
      <vt:lpstr>WP7 Work Plan and Consortium</vt:lpstr>
      <vt:lpstr>WP7 in Period 1: contractual obligations and status</vt:lpstr>
      <vt:lpstr>Task 7.2, 7.3 - SC Synchrotron and Components Design, Operational Modes, Beam Transport (SEEIIST, CERN, CNAO, MEDA)</vt:lpstr>
      <vt:lpstr>Task 7.4 - Injector Linac Design (BEVA, CERN, SEEIIST)</vt:lpstr>
      <vt:lpstr>Task 7.5 - Integration of an innovative superconducting gantry: optics, mechanics, beam delivery (CNAO, CERN, SEEIIST, MEDA, RTU)</vt:lpstr>
      <vt:lpstr>Gantry integration - status</vt:lpstr>
      <vt:lpstr>Planning for the next 6 months</vt:lpstr>
      <vt:lpstr>Thank you for your attention and thanks to all the WP7 colleagues:  SEEIIST: E. Benedetto, M. Sapinski, P. Grüebling, L. Garolfi, A. Vnuchenko  CNAO: M. Pullia, E. Felcini, G. Frisella, A. Mereghetti, M.G. Pullia, S. Savazzi  BEVA: U. Ratzinger, B. Koubek  RTU: L. Piacentini, T. Torims, A. Ratkus  MedAustron: C. Kurfürst, M. Pivi  GSI: Y. Foka  CERN: L. Dassa, D. Perini, L. Nikitovic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Maurizio Vretenar</cp:lastModifiedBy>
  <cp:revision>208</cp:revision>
  <dcterms:created xsi:type="dcterms:W3CDTF">2021-02-25T08:52:29Z</dcterms:created>
  <dcterms:modified xsi:type="dcterms:W3CDTF">2022-12-13T06:31:42Z</dcterms:modified>
</cp:coreProperties>
</file>