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81" r:id="rId3"/>
    <p:sldId id="266" r:id="rId4"/>
    <p:sldId id="267" r:id="rId5"/>
    <p:sldId id="282" r:id="rId6"/>
    <p:sldId id="284" r:id="rId7"/>
    <p:sldId id="283" r:id="rId8"/>
    <p:sldId id="286" r:id="rId9"/>
    <p:sldId id="287" r:id="rId10"/>
    <p:sldId id="280" r:id="rId11"/>
    <p:sldId id="288" r:id="rId12"/>
    <p:sldId id="269" r:id="rId13"/>
    <p:sldId id="278" r:id="rId14"/>
    <p:sldId id="260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003399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5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331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photon therapy, arc delivery of a continuously moving gantry enables the highest degree of flexibility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doseconformity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First studies on proton arc therapy show its feasibility at comparable or shorter delivery times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andcomparable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better plan quality. In this task, a simulation environment for particle arc therapy will be developed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toderive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efficient treatment planning strategies. The resulting plans will consist of a large number of discrete beam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angleswith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single energy each and will rely on the fast dose delivery capability as well as the feedback control of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chairrotation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during delivery. A demonstrator rotational stage will be developed and interfaced to the DDS at GSI, to permit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adynamic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rotation for arc therapy (CNAO). Outside of the scope of this project, this stage will be usable also for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precisionirradiation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orthotopic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tumours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small animals (note: there will be no animal studies performed within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projectitself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The DDS itself will be modified to be able to deliver plans to a continuously rotating chair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88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867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the data gathered in 9.1 and the performance achieved in 9.2, a comprehensive set of simulations will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beperformed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assess the potential clinical benefit and usability of particle arc therapy to sitting patients. This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includestarget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locations, such as brain, head-and-neck, thoracic or abdominal, as well as different treatment modalities. In a technically more challenging strategy, the Bragg Peak can be used in arc therapy as well, demanding for angle-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dependentenergy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changes. While strategies exist to reduce energy layers, fast energy changes will still pose a challenge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thetechnique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Moreover, range uncertainty for a sitting patient might be considerably higher, depending on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treatmentsite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An alternative could be to use the plateau of the beam in a shoot-through therapy, which would eliminate the need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forenergy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 as well as most of the range dependence, but would also reduce the inherent benefit of particle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therapy.This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drawback could be overcome by combining arc therapy with strategies to reduce side effects, such as Flash therapy.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0270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44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09/12/2022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09/12/2022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09/12/2022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WP9: Advanced </a:t>
            </a:r>
            <a:r>
              <a:rPr lang="it-IT" dirty="0" err="1" smtClean="0"/>
              <a:t>beam</a:t>
            </a:r>
            <a:r>
              <a:rPr lang="it-IT" dirty="0" smtClean="0"/>
              <a:t> delivery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C. </a:t>
            </a:r>
            <a:r>
              <a:rPr lang="it-IT" dirty="0" err="1" smtClean="0"/>
              <a:t>Graeff</a:t>
            </a:r>
            <a:endParaRPr lang="it-IT" dirty="0" smtClean="0"/>
          </a:p>
          <a:p>
            <a:r>
              <a:rPr lang="it-IT" dirty="0" smtClean="0"/>
              <a:t>GSI </a:t>
            </a:r>
            <a:r>
              <a:rPr lang="it-IT" dirty="0" err="1" smtClean="0"/>
              <a:t>Helmholtz</a:t>
            </a:r>
            <a:r>
              <a:rPr lang="it-IT" dirty="0" smtClean="0"/>
              <a:t> Center for </a:t>
            </a:r>
            <a:r>
              <a:rPr lang="it-IT" dirty="0" err="1" smtClean="0"/>
              <a:t>Heavy</a:t>
            </a:r>
            <a:r>
              <a:rPr lang="it-IT" dirty="0" smtClean="0"/>
              <a:t> </a:t>
            </a:r>
            <a:r>
              <a:rPr lang="it-IT" dirty="0" err="1" smtClean="0"/>
              <a:t>Ion</a:t>
            </a:r>
            <a:r>
              <a:rPr lang="it-IT" dirty="0" smtClean="0"/>
              <a:t> </a:t>
            </a:r>
            <a:r>
              <a:rPr lang="it-IT" dirty="0" err="1" smtClean="0"/>
              <a:t>Research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9.3: Clinical </a:t>
            </a:r>
            <a:r>
              <a:rPr lang="en-US" dirty="0"/>
              <a:t>scenarios for particle arc therapy on sitting </a:t>
            </a:r>
            <a:r>
              <a:rPr lang="en-US" dirty="0" smtClean="0"/>
              <a:t>patients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9" name="Textfeld 8"/>
          <p:cNvSpPr txBox="1"/>
          <p:nvPr/>
        </p:nvSpPr>
        <p:spPr>
          <a:xfrm>
            <a:off x="541539" y="2027583"/>
            <a:ext cx="601828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Acquired cohort of 23 H&amp;N patients from Shanghai Proton and Heavy Ion Therapy Center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Study on the way investigating clinical benefit of upright rotational arc therapy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Current collaboration with </a:t>
            </a:r>
            <a:r>
              <a:rPr lang="en-US" dirty="0" err="1" smtClean="0"/>
              <a:t>UPenn</a:t>
            </a:r>
            <a:r>
              <a:rPr lang="en-US" dirty="0" smtClean="0"/>
              <a:t> (Dr. </a:t>
            </a:r>
            <a:r>
              <a:rPr lang="en-US" dirty="0" err="1" smtClean="0"/>
              <a:t>Taoran</a:t>
            </a:r>
            <a:r>
              <a:rPr lang="en-US" dirty="0" smtClean="0"/>
              <a:t> Li) and Beaumont Hospitals Proton Center (Dr. </a:t>
            </a:r>
            <a:r>
              <a:rPr lang="en-US" dirty="0" err="1" smtClean="0"/>
              <a:t>Xianfeng</a:t>
            </a:r>
            <a:r>
              <a:rPr lang="en-US" dirty="0" smtClean="0"/>
              <a:t> Ding) on carbon arc therapy for patients with multiple brain metastases 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Collaboration with Leo Cancer Care Ltd. for comparing upright and supine carbon therapy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855" y="2327399"/>
            <a:ext cx="3572261" cy="2850939"/>
          </a:xfrm>
          <a:prstGeom prst="rect">
            <a:avLst/>
          </a:prstGeom>
        </p:spPr>
      </p:pic>
      <p:sp>
        <p:nvSpPr>
          <p:cNvPr id="13" name="Nach rechts gekrümmter Pfeil 12"/>
          <p:cNvSpPr/>
          <p:nvPr/>
        </p:nvSpPr>
        <p:spPr>
          <a:xfrm>
            <a:off x="7996877" y="1932492"/>
            <a:ext cx="1080861" cy="996238"/>
          </a:xfrm>
          <a:prstGeom prst="curved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upright and supine therapy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6" name="Immagine 14">
            <a:extLst>
              <a:ext uri="{FF2B5EF4-FFF2-40B4-BE49-F238E27FC236}">
                <a16:creationId xmlns:a16="http://schemas.microsoft.com/office/drawing/2014/main" xmlns="" id="{F15FEF9B-BE9E-5A23-748B-46AF1D37C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9"/>
          <a:stretch/>
        </p:blipFill>
        <p:spPr>
          <a:xfrm>
            <a:off x="695732" y="1914797"/>
            <a:ext cx="5064979" cy="2961717"/>
          </a:xfrm>
          <a:prstGeom prst="rect">
            <a:avLst/>
          </a:prstGeom>
        </p:spPr>
      </p:pic>
      <p:pic>
        <p:nvPicPr>
          <p:cNvPr id="7" name="Immagine 16">
            <a:extLst>
              <a:ext uri="{FF2B5EF4-FFF2-40B4-BE49-F238E27FC236}">
                <a16:creationId xmlns:a16="http://schemas.microsoft.com/office/drawing/2014/main" xmlns="" id="{64A7AA0B-9350-FCA3-4303-BBCEB4FF66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9"/>
          <a:stretch/>
        </p:blipFill>
        <p:spPr>
          <a:xfrm>
            <a:off x="6046096" y="1927347"/>
            <a:ext cx="5064979" cy="2961717"/>
          </a:xfrm>
          <a:prstGeom prst="rect">
            <a:avLst/>
          </a:prstGeom>
        </p:spPr>
      </p:pic>
      <p:sp>
        <p:nvSpPr>
          <p:cNvPr id="8" name="CasellaDiTesto 17">
            <a:extLst>
              <a:ext uri="{FF2B5EF4-FFF2-40B4-BE49-F238E27FC236}">
                <a16:creationId xmlns:a16="http://schemas.microsoft.com/office/drawing/2014/main" xmlns="" id="{16158F42-5A29-E81C-5E3A-D1BD2C218622}"/>
              </a:ext>
            </a:extLst>
          </p:cNvPr>
          <p:cNvSpPr txBox="1"/>
          <p:nvPr/>
        </p:nvSpPr>
        <p:spPr>
          <a:xfrm>
            <a:off x="713222" y="1927347"/>
            <a:ext cx="1097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SEATED</a:t>
            </a:r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xmlns="" id="{791BD916-9388-A471-550B-03827FE6B94D}"/>
              </a:ext>
            </a:extLst>
          </p:cNvPr>
          <p:cNvSpPr txBox="1"/>
          <p:nvPr/>
        </p:nvSpPr>
        <p:spPr>
          <a:xfrm>
            <a:off x="6046096" y="1927347"/>
            <a:ext cx="10630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B0F0"/>
                </a:solidFill>
              </a:rPr>
              <a:t>SUPINE</a:t>
            </a:r>
          </a:p>
        </p:txBody>
      </p:sp>
      <p:cxnSp>
        <p:nvCxnSpPr>
          <p:cNvPr id="12" name="Connettore 2 25">
            <a:extLst>
              <a:ext uri="{FF2B5EF4-FFF2-40B4-BE49-F238E27FC236}">
                <a16:creationId xmlns:a16="http://schemas.microsoft.com/office/drawing/2014/main" xmlns="" id="{F331FA3C-67B8-A3B7-92CC-060BE48C4C5C}"/>
              </a:ext>
            </a:extLst>
          </p:cNvPr>
          <p:cNvCxnSpPr/>
          <p:nvPr/>
        </p:nvCxnSpPr>
        <p:spPr>
          <a:xfrm>
            <a:off x="2941973" y="2616529"/>
            <a:ext cx="0" cy="59437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26">
            <a:extLst>
              <a:ext uri="{FF2B5EF4-FFF2-40B4-BE49-F238E27FC236}">
                <a16:creationId xmlns:a16="http://schemas.microsoft.com/office/drawing/2014/main" xmlns="" id="{FA7350A1-DA96-FB49-5FF5-6159B525DC34}"/>
              </a:ext>
            </a:extLst>
          </p:cNvPr>
          <p:cNvCxnSpPr/>
          <p:nvPr/>
        </p:nvCxnSpPr>
        <p:spPr>
          <a:xfrm>
            <a:off x="8337567" y="2206825"/>
            <a:ext cx="0" cy="59437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27">
            <a:extLst>
              <a:ext uri="{FF2B5EF4-FFF2-40B4-BE49-F238E27FC236}">
                <a16:creationId xmlns:a16="http://schemas.microsoft.com/office/drawing/2014/main" xmlns="" id="{12AB2386-6E9F-0F63-8718-0EAD8F46AC0B}"/>
              </a:ext>
            </a:extLst>
          </p:cNvPr>
          <p:cNvCxnSpPr>
            <a:cxnSpLocks/>
          </p:cNvCxnSpPr>
          <p:nvPr/>
        </p:nvCxnSpPr>
        <p:spPr>
          <a:xfrm flipV="1">
            <a:off x="2110651" y="3891385"/>
            <a:ext cx="504825" cy="5494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29">
            <a:extLst>
              <a:ext uri="{FF2B5EF4-FFF2-40B4-BE49-F238E27FC236}">
                <a16:creationId xmlns:a16="http://schemas.microsoft.com/office/drawing/2014/main" xmlns="" id="{13B48E2A-7D7B-7810-A969-5585D5672A8D}"/>
              </a:ext>
            </a:extLst>
          </p:cNvPr>
          <p:cNvCxnSpPr>
            <a:cxnSpLocks/>
          </p:cNvCxnSpPr>
          <p:nvPr/>
        </p:nvCxnSpPr>
        <p:spPr>
          <a:xfrm flipV="1">
            <a:off x="7382355" y="3465176"/>
            <a:ext cx="504825" cy="5494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30">
            <a:extLst>
              <a:ext uri="{FF2B5EF4-FFF2-40B4-BE49-F238E27FC236}">
                <a16:creationId xmlns:a16="http://schemas.microsoft.com/office/drawing/2014/main" xmlns="" id="{B7B739F9-1472-0BBE-6D1D-DC7B265C129D}"/>
              </a:ext>
            </a:extLst>
          </p:cNvPr>
          <p:cNvSpPr txBox="1"/>
          <p:nvPr/>
        </p:nvSpPr>
        <p:spPr>
          <a:xfrm>
            <a:off x="2941972" y="2616529"/>
            <a:ext cx="72326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dirty="0">
                <a:solidFill>
                  <a:schemeClr val="bg1"/>
                </a:solidFill>
              </a:rPr>
              <a:t>270°</a:t>
            </a:r>
          </a:p>
        </p:txBody>
      </p:sp>
      <p:sp>
        <p:nvSpPr>
          <p:cNvPr id="17" name="CasellaDiTesto 31">
            <a:extLst>
              <a:ext uri="{FF2B5EF4-FFF2-40B4-BE49-F238E27FC236}">
                <a16:creationId xmlns:a16="http://schemas.microsoft.com/office/drawing/2014/main" xmlns="" id="{FF17694A-7633-7491-66DC-76A911A31346}"/>
              </a:ext>
            </a:extLst>
          </p:cNvPr>
          <p:cNvSpPr txBox="1"/>
          <p:nvPr/>
        </p:nvSpPr>
        <p:spPr>
          <a:xfrm>
            <a:off x="8337567" y="2431863"/>
            <a:ext cx="72326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dirty="0">
                <a:solidFill>
                  <a:schemeClr val="bg1"/>
                </a:solidFill>
              </a:rPr>
              <a:t>270°</a:t>
            </a:r>
          </a:p>
        </p:txBody>
      </p:sp>
      <p:sp>
        <p:nvSpPr>
          <p:cNvPr id="18" name="CasellaDiTesto 32">
            <a:extLst>
              <a:ext uri="{FF2B5EF4-FFF2-40B4-BE49-F238E27FC236}">
                <a16:creationId xmlns:a16="http://schemas.microsoft.com/office/drawing/2014/main" xmlns="" id="{74710C8C-6515-571C-CFC4-098FB8483E87}"/>
              </a:ext>
            </a:extLst>
          </p:cNvPr>
          <p:cNvSpPr txBox="1"/>
          <p:nvPr/>
        </p:nvSpPr>
        <p:spPr>
          <a:xfrm>
            <a:off x="2253845" y="4185190"/>
            <a:ext cx="72326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dirty="0">
                <a:solidFill>
                  <a:schemeClr val="bg1"/>
                </a:solidFill>
              </a:rPr>
              <a:t>45°</a:t>
            </a:r>
          </a:p>
        </p:txBody>
      </p:sp>
      <p:sp>
        <p:nvSpPr>
          <p:cNvPr id="19" name="CasellaDiTesto 33">
            <a:extLst>
              <a:ext uri="{FF2B5EF4-FFF2-40B4-BE49-F238E27FC236}">
                <a16:creationId xmlns:a16="http://schemas.microsoft.com/office/drawing/2014/main" xmlns="" id="{C5585C11-A0FA-EF48-7CCA-9E831724208F}"/>
              </a:ext>
            </a:extLst>
          </p:cNvPr>
          <p:cNvSpPr txBox="1"/>
          <p:nvPr/>
        </p:nvSpPr>
        <p:spPr>
          <a:xfrm>
            <a:off x="7525549" y="3772252"/>
            <a:ext cx="72326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dirty="0">
                <a:solidFill>
                  <a:schemeClr val="bg1"/>
                </a:solidFill>
              </a:rPr>
              <a:t>45°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956312" y="5079051"/>
            <a:ext cx="1944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Work in progress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35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9.4: Particle </a:t>
            </a:r>
            <a:r>
              <a:rPr lang="en-US" dirty="0"/>
              <a:t>arc therapy at high dose </a:t>
            </a:r>
            <a:r>
              <a:rPr lang="en-US" dirty="0" smtClean="0"/>
              <a:t>rates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541539" y="1896496"/>
            <a:ext cx="7404100" cy="474585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 Investigate arc therapy at high dose rates</a:t>
            </a:r>
            <a:r>
              <a:rPr lang="en-US" dirty="0"/>
              <a:t> (</a:t>
            </a:r>
            <a:r>
              <a:rPr lang="en-US" dirty="0" smtClean="0"/>
              <a:t>FLASH effect?)</a:t>
            </a:r>
          </a:p>
          <a:p>
            <a:pPr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 Port GEM beam position monitor to DDS</a:t>
            </a:r>
          </a:p>
          <a:p>
            <a:pPr lvl="1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Fast TERA ADC chips connected to MWPC (different project)</a:t>
            </a:r>
          </a:p>
          <a:p>
            <a:pPr lvl="1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Sets the basic infrastructure for GEM detectors 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869" y="1896496"/>
            <a:ext cx="3113884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2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contributions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541538" y="2205352"/>
            <a:ext cx="10697578" cy="474585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Deliverables and milestones so far have been delivered on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Well on track for next deliverable due in March 2024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Established international collaborations (SPHIC, </a:t>
            </a:r>
            <a:r>
              <a:rPr lang="en-US" dirty="0" err="1" smtClean="0"/>
              <a:t>UPenn</a:t>
            </a:r>
            <a:r>
              <a:rPr lang="en-US" dirty="0" smtClean="0"/>
              <a:t>, Beaumont Hospitals, Leo Cancer Care Ltd.)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Several dissemination activities: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Open access review article </a:t>
            </a:r>
            <a:r>
              <a:rPr lang="en-US" dirty="0" err="1" smtClean="0"/>
              <a:t>Volz</a:t>
            </a:r>
            <a:r>
              <a:rPr lang="en-US" dirty="0" smtClean="0"/>
              <a:t> et al. (2022) Frontiers in Oncology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Poster at ESTRO2022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Talk at PTCOG60 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Talk at ESTRO physics workshop 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2 manuscripts on Task 9.2 currently in preparation 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130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THANK YOU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extfeld 4"/>
          <p:cNvSpPr txBox="1"/>
          <p:nvPr/>
        </p:nvSpPr>
        <p:spPr>
          <a:xfrm>
            <a:off x="541539" y="2143125"/>
            <a:ext cx="106122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Task 9.1: </a:t>
            </a:r>
            <a:r>
              <a:rPr lang="en-US" dirty="0" smtClean="0"/>
              <a:t>A modular patient chair and imaging design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Task 9.2:</a:t>
            </a:r>
            <a:r>
              <a:rPr lang="en-US" dirty="0" smtClean="0"/>
              <a:t> Particle arc therapy for fixed beam lines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Task 9.3:</a:t>
            </a:r>
            <a:r>
              <a:rPr lang="en-US" dirty="0" smtClean="0"/>
              <a:t> Clinical scenarios for particle arc therapy on sitting patients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Task 9.4:</a:t>
            </a:r>
            <a:r>
              <a:rPr lang="en-US" dirty="0" smtClean="0"/>
              <a:t> Particle arc therapy at high dose rates</a:t>
            </a:r>
          </a:p>
          <a:p>
            <a:endParaRPr lang="en-US" dirty="0"/>
          </a:p>
          <a:p>
            <a:r>
              <a:rPr lang="en-US" dirty="0" smtClean="0"/>
              <a:t>Milestones/deliverables: 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Deliverable 9.1 (M9</a:t>
            </a:r>
            <a:r>
              <a:rPr lang="en-US" b="1" dirty="0"/>
              <a:t>):</a:t>
            </a:r>
            <a:r>
              <a:rPr lang="en-US" dirty="0"/>
              <a:t> Conceptual design report for a modular patient chair and vertical </a:t>
            </a:r>
            <a:r>
              <a:rPr lang="en-US" dirty="0" smtClean="0"/>
              <a:t>imaging 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 smtClean="0"/>
              <a:t>Deliverable 9.2 (</a:t>
            </a:r>
            <a:r>
              <a:rPr lang="en-US" b="1" dirty="0"/>
              <a:t>M24):</a:t>
            </a:r>
            <a:r>
              <a:rPr lang="en-US" dirty="0"/>
              <a:t> </a:t>
            </a:r>
            <a:r>
              <a:rPr lang="en-US" dirty="0" smtClean="0"/>
              <a:t>Particle </a:t>
            </a:r>
            <a:r>
              <a:rPr lang="en-US" dirty="0"/>
              <a:t>arc therapy delivery to a small scale demonstrator of a rotational patient positioning system for gantry-free delivery with a position feedback integrated to </a:t>
            </a:r>
            <a:r>
              <a:rPr lang="en-US" dirty="0" smtClean="0"/>
              <a:t>the DDS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Deliverable 9.3 (M42):</a:t>
            </a:r>
            <a:r>
              <a:rPr lang="en-US" dirty="0"/>
              <a:t> Patient identification and Experimental validation of arc therapy treatment plans through patient QA-like </a:t>
            </a:r>
            <a:r>
              <a:rPr lang="en-US" dirty="0" smtClean="0"/>
              <a:t>procedures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Milestone </a:t>
            </a:r>
            <a:r>
              <a:rPr lang="en-US" b="1" dirty="0" smtClean="0"/>
              <a:t>9 </a:t>
            </a:r>
            <a:r>
              <a:rPr lang="en-US" b="1" dirty="0"/>
              <a:t>(M18):</a:t>
            </a:r>
            <a:r>
              <a:rPr lang="en-US" dirty="0"/>
              <a:t> Finished simulation environment for particle arc therapy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91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9.1: </a:t>
            </a:r>
            <a:r>
              <a:rPr lang="en-US" dirty="0"/>
              <a:t>A modular patient chair and imaging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1" name="TextBox 20"/>
          <p:cNvSpPr txBox="1"/>
          <p:nvPr/>
        </p:nvSpPr>
        <p:spPr>
          <a:xfrm>
            <a:off x="3065663" y="6404100"/>
            <a:ext cx="617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 Volz, Sheng, Durante and </a:t>
            </a:r>
            <a:r>
              <a:rPr lang="en-US" dirty="0" err="1" smtClean="0">
                <a:solidFill>
                  <a:schemeClr val="bg1"/>
                </a:solidFill>
              </a:rPr>
              <a:t>Graeff</a:t>
            </a:r>
            <a:r>
              <a:rPr lang="en-US" dirty="0" smtClean="0">
                <a:solidFill>
                  <a:schemeClr val="bg1"/>
                </a:solidFill>
              </a:rPr>
              <a:t> (2022) Frontiers in Oncology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707" y="1862291"/>
            <a:ext cx="4779438" cy="370454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1" y="1951255"/>
            <a:ext cx="5543550" cy="35266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666750" y="2105025"/>
            <a:ext cx="532447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Deliverable 9.1: finished on time</a:t>
            </a:r>
          </a:p>
          <a:p>
            <a:pPr marL="742950" lvl="1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Discussed chair design, patient positioning and image guidance options</a:t>
            </a:r>
          </a:p>
          <a:p>
            <a:pPr marL="742950" lvl="1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Recommendations for early adopters 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Conceptual design report published as open access review article in frontiers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2809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9.2: Particle </a:t>
            </a:r>
            <a:r>
              <a:rPr lang="en-US" dirty="0"/>
              <a:t>arc therapy for fixed beam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1301687" y="1765434"/>
            <a:ext cx="4743223" cy="3943954"/>
            <a:chOff x="148744" y="951896"/>
            <a:chExt cx="4743223" cy="3943954"/>
          </a:xfrm>
        </p:grpSpPr>
        <p:sp>
          <p:nvSpPr>
            <p:cNvPr id="9" name="Abgerundetes Rechteck 8"/>
            <p:cNvSpPr/>
            <p:nvPr/>
          </p:nvSpPr>
          <p:spPr>
            <a:xfrm>
              <a:off x="148744" y="994787"/>
              <a:ext cx="4743223" cy="3901063"/>
            </a:xfrm>
            <a:prstGeom prst="roundRect">
              <a:avLst>
                <a:gd name="adj" fmla="val 5435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274928" y="1907180"/>
              <a:ext cx="1732124" cy="1705818"/>
              <a:chOff x="198563" y="981394"/>
              <a:chExt cx="1950145" cy="1958343"/>
            </a:xfrm>
          </p:grpSpPr>
          <p:pic>
            <p:nvPicPr>
              <p:cNvPr id="25" name="Grafik 2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091"/>
              <a:stretch/>
            </p:blipFill>
            <p:spPr>
              <a:xfrm>
                <a:off x="198563" y="981394"/>
                <a:ext cx="1950145" cy="1958343"/>
              </a:xfrm>
              <a:prstGeom prst="rect">
                <a:avLst/>
              </a:prstGeom>
            </p:spPr>
          </p:pic>
          <p:grpSp>
            <p:nvGrpSpPr>
              <p:cNvPr id="26" name="Group 5"/>
              <p:cNvGrpSpPr/>
              <p:nvPr/>
            </p:nvGrpSpPr>
            <p:grpSpPr>
              <a:xfrm>
                <a:off x="282228" y="1128677"/>
                <a:ext cx="1765201" cy="1730074"/>
                <a:chOff x="5931320" y="1115799"/>
                <a:chExt cx="1765201" cy="1730074"/>
              </a:xfrm>
            </p:grpSpPr>
            <p:sp>
              <p:nvSpPr>
                <p:cNvPr id="27" name="Donut 6"/>
                <p:cNvSpPr/>
                <p:nvPr/>
              </p:nvSpPr>
              <p:spPr>
                <a:xfrm>
                  <a:off x="5931989" y="1121353"/>
                  <a:ext cx="1759396" cy="1719348"/>
                </a:xfrm>
                <a:prstGeom prst="donut">
                  <a:avLst>
                    <a:gd name="adj" fmla="val 504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8" name="Straight Connector 7"/>
                <p:cNvCxnSpPr>
                  <a:endCxn id="27" idx="0"/>
                </p:cNvCxnSpPr>
                <p:nvPr/>
              </p:nvCxnSpPr>
              <p:spPr>
                <a:xfrm>
                  <a:off x="6811687" y="1121353"/>
                  <a:ext cx="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8"/>
                <p:cNvCxnSpPr/>
                <p:nvPr/>
              </p:nvCxnSpPr>
              <p:spPr>
                <a:xfrm>
                  <a:off x="6815702" y="27452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9"/>
                <p:cNvCxnSpPr/>
                <p:nvPr/>
              </p:nvCxnSpPr>
              <p:spPr>
                <a:xfrm>
                  <a:off x="6815702" y="11157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10"/>
                <p:cNvCxnSpPr/>
                <p:nvPr/>
              </p:nvCxnSpPr>
              <p:spPr>
                <a:xfrm rot="5400000">
                  <a:off x="5979053" y="19332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11"/>
                <p:cNvCxnSpPr/>
                <p:nvPr/>
              </p:nvCxnSpPr>
              <p:spPr>
                <a:xfrm rot="5400000">
                  <a:off x="7643652" y="19332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12"/>
                <p:cNvCxnSpPr/>
                <p:nvPr/>
              </p:nvCxnSpPr>
              <p:spPr>
                <a:xfrm rot="180000">
                  <a:off x="6773202" y="27443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13"/>
                <p:cNvCxnSpPr/>
                <p:nvPr/>
              </p:nvCxnSpPr>
              <p:spPr>
                <a:xfrm rot="180000">
                  <a:off x="6854180" y="112248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14"/>
                <p:cNvCxnSpPr/>
                <p:nvPr/>
              </p:nvCxnSpPr>
              <p:spPr>
                <a:xfrm rot="5580000">
                  <a:off x="5980194" y="18897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15"/>
                <p:cNvCxnSpPr/>
                <p:nvPr/>
              </p:nvCxnSpPr>
              <p:spPr>
                <a:xfrm rot="5580000">
                  <a:off x="7642511" y="197685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16"/>
                <p:cNvCxnSpPr/>
                <p:nvPr/>
              </p:nvCxnSpPr>
              <p:spPr>
                <a:xfrm rot="360000">
                  <a:off x="6731141" y="27504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17"/>
                <p:cNvCxnSpPr/>
                <p:nvPr/>
              </p:nvCxnSpPr>
              <p:spPr>
                <a:xfrm rot="360000">
                  <a:off x="6896891" y="112583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18"/>
                <p:cNvCxnSpPr/>
                <p:nvPr/>
              </p:nvCxnSpPr>
              <p:spPr>
                <a:xfrm rot="5760000">
                  <a:off x="5983947" y="184629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19"/>
                <p:cNvCxnSpPr/>
                <p:nvPr/>
              </p:nvCxnSpPr>
              <p:spPr>
                <a:xfrm rot="5760000">
                  <a:off x="7639428" y="202029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20"/>
                <p:cNvCxnSpPr/>
                <p:nvPr/>
              </p:nvCxnSpPr>
              <p:spPr>
                <a:xfrm rot="540000">
                  <a:off x="6689302" y="27458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21"/>
                <p:cNvCxnSpPr/>
                <p:nvPr/>
              </p:nvCxnSpPr>
              <p:spPr>
                <a:xfrm rot="540000">
                  <a:off x="6939368" y="11314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22"/>
                <p:cNvCxnSpPr/>
                <p:nvPr/>
              </p:nvCxnSpPr>
              <p:spPr>
                <a:xfrm rot="5940000">
                  <a:off x="5989970" y="18030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23"/>
                <p:cNvCxnSpPr/>
                <p:nvPr/>
              </p:nvCxnSpPr>
              <p:spPr>
                <a:xfrm rot="5940000">
                  <a:off x="7634075" y="20634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24"/>
                <p:cNvCxnSpPr/>
                <p:nvPr/>
              </p:nvCxnSpPr>
              <p:spPr>
                <a:xfrm rot="720000">
                  <a:off x="6647800" y="273546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25"/>
                <p:cNvCxnSpPr/>
                <p:nvPr/>
              </p:nvCxnSpPr>
              <p:spPr>
                <a:xfrm rot="720000">
                  <a:off x="6981496" y="113916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6"/>
                <p:cNvCxnSpPr/>
                <p:nvPr/>
              </p:nvCxnSpPr>
              <p:spPr>
                <a:xfrm rot="6120000">
                  <a:off x="5998245" y="17602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27"/>
                <p:cNvCxnSpPr/>
                <p:nvPr/>
              </p:nvCxnSpPr>
              <p:spPr>
                <a:xfrm rot="6120000">
                  <a:off x="7626469" y="210633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28"/>
                <p:cNvCxnSpPr/>
                <p:nvPr/>
              </p:nvCxnSpPr>
              <p:spPr>
                <a:xfrm rot="900000">
                  <a:off x="6608329" y="272623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29"/>
                <p:cNvCxnSpPr/>
                <p:nvPr/>
              </p:nvCxnSpPr>
              <p:spPr>
                <a:xfrm rot="900000">
                  <a:off x="7023161" y="11491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0"/>
                <p:cNvCxnSpPr/>
                <p:nvPr/>
              </p:nvCxnSpPr>
              <p:spPr>
                <a:xfrm rot="6300000">
                  <a:off x="6008753" y="171787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1"/>
                <p:cNvCxnSpPr/>
                <p:nvPr/>
              </p:nvCxnSpPr>
              <p:spPr>
                <a:xfrm rot="6300000">
                  <a:off x="7616632" y="214870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32"/>
                <p:cNvCxnSpPr/>
                <p:nvPr/>
              </p:nvCxnSpPr>
              <p:spPr>
                <a:xfrm rot="1080000">
                  <a:off x="6563873" y="271597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33"/>
                <p:cNvCxnSpPr/>
                <p:nvPr/>
              </p:nvCxnSpPr>
              <p:spPr>
                <a:xfrm rot="1080000">
                  <a:off x="7064249" y="115587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34"/>
                <p:cNvCxnSpPr/>
                <p:nvPr/>
              </p:nvCxnSpPr>
              <p:spPr>
                <a:xfrm rot="6480000">
                  <a:off x="6021464" y="16760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35"/>
                <p:cNvCxnSpPr/>
                <p:nvPr/>
              </p:nvCxnSpPr>
              <p:spPr>
                <a:xfrm rot="6480000">
                  <a:off x="7604592" y="219048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36"/>
                <p:cNvCxnSpPr/>
                <p:nvPr/>
              </p:nvCxnSpPr>
              <p:spPr>
                <a:xfrm rot="1260000">
                  <a:off x="6526450" y="269915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37"/>
                <p:cNvCxnSpPr/>
                <p:nvPr/>
              </p:nvCxnSpPr>
              <p:spPr>
                <a:xfrm rot="1260000">
                  <a:off x="7108935" y="117048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38"/>
                <p:cNvCxnSpPr/>
                <p:nvPr/>
              </p:nvCxnSpPr>
              <p:spPr>
                <a:xfrm rot="6660000">
                  <a:off x="6036344" y="16350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39"/>
                <p:cNvCxnSpPr/>
                <p:nvPr/>
              </p:nvCxnSpPr>
              <p:spPr>
                <a:xfrm rot="6660000">
                  <a:off x="7590381" y="223156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40"/>
                <p:cNvCxnSpPr/>
                <p:nvPr/>
              </p:nvCxnSpPr>
              <p:spPr>
                <a:xfrm rot="1440000">
                  <a:off x="6487423" y="26912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41"/>
                <p:cNvCxnSpPr/>
                <p:nvPr/>
              </p:nvCxnSpPr>
              <p:spPr>
                <a:xfrm rot="1440000">
                  <a:off x="7149478" y="11846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42"/>
                <p:cNvCxnSpPr/>
                <p:nvPr/>
              </p:nvCxnSpPr>
              <p:spPr>
                <a:xfrm rot="6840000">
                  <a:off x="6053354" y="159476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43"/>
                <p:cNvCxnSpPr/>
                <p:nvPr/>
              </p:nvCxnSpPr>
              <p:spPr>
                <a:xfrm rot="6840000">
                  <a:off x="7574041" y="22718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44"/>
                <p:cNvCxnSpPr/>
                <p:nvPr/>
              </p:nvCxnSpPr>
              <p:spPr>
                <a:xfrm rot="1620000">
                  <a:off x="6453872" y="267057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45"/>
                <p:cNvCxnSpPr/>
                <p:nvPr/>
              </p:nvCxnSpPr>
              <p:spPr>
                <a:xfrm rot="1620000">
                  <a:off x="7185335" y="119982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46"/>
                <p:cNvCxnSpPr/>
                <p:nvPr/>
              </p:nvCxnSpPr>
              <p:spPr>
                <a:xfrm rot="7020000">
                  <a:off x="6072448" y="155543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47"/>
                <p:cNvCxnSpPr/>
                <p:nvPr/>
              </p:nvCxnSpPr>
              <p:spPr>
                <a:xfrm rot="7020000">
                  <a:off x="7555617" y="23111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48"/>
                <p:cNvCxnSpPr/>
                <p:nvPr/>
              </p:nvCxnSpPr>
              <p:spPr>
                <a:xfrm rot="1800000">
                  <a:off x="6412164" y="265038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49"/>
                <p:cNvCxnSpPr/>
                <p:nvPr/>
              </p:nvCxnSpPr>
              <p:spPr>
                <a:xfrm rot="1800000">
                  <a:off x="7223357" y="122594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50"/>
                <p:cNvCxnSpPr/>
                <p:nvPr/>
              </p:nvCxnSpPr>
              <p:spPr>
                <a:xfrm rot="7200000">
                  <a:off x="6093576" y="151714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51"/>
                <p:cNvCxnSpPr/>
                <p:nvPr/>
              </p:nvCxnSpPr>
              <p:spPr>
                <a:xfrm rot="7200000">
                  <a:off x="7535161" y="234944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52"/>
                <p:cNvCxnSpPr/>
                <p:nvPr/>
              </p:nvCxnSpPr>
              <p:spPr>
                <a:xfrm rot="1980000">
                  <a:off x="6374012" y="262604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53"/>
                <p:cNvCxnSpPr/>
                <p:nvPr/>
              </p:nvCxnSpPr>
              <p:spPr>
                <a:xfrm rot="1980000">
                  <a:off x="7261693" y="124599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54"/>
                <p:cNvCxnSpPr/>
                <p:nvPr/>
              </p:nvCxnSpPr>
              <p:spPr>
                <a:xfrm rot="7380000">
                  <a:off x="6116678" y="147999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55"/>
                <p:cNvCxnSpPr/>
                <p:nvPr/>
              </p:nvCxnSpPr>
              <p:spPr>
                <a:xfrm rot="7380000">
                  <a:off x="7512728" y="238659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56"/>
                <p:cNvCxnSpPr/>
                <p:nvPr/>
              </p:nvCxnSpPr>
              <p:spPr>
                <a:xfrm rot="2160000">
                  <a:off x="6339071" y="26048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57"/>
                <p:cNvCxnSpPr/>
                <p:nvPr/>
              </p:nvCxnSpPr>
              <p:spPr>
                <a:xfrm rot="2160000">
                  <a:off x="7295133" y="12695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58"/>
                <p:cNvCxnSpPr/>
                <p:nvPr/>
              </p:nvCxnSpPr>
              <p:spPr>
                <a:xfrm rot="7560000">
                  <a:off x="6141692" y="144408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59"/>
                <p:cNvCxnSpPr/>
                <p:nvPr/>
              </p:nvCxnSpPr>
              <p:spPr>
                <a:xfrm rot="7560000">
                  <a:off x="7488381" y="24225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60"/>
                <p:cNvCxnSpPr/>
                <p:nvPr/>
              </p:nvCxnSpPr>
              <p:spPr>
                <a:xfrm rot="2340000">
                  <a:off x="6307781" y="257908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61"/>
                <p:cNvCxnSpPr/>
                <p:nvPr/>
              </p:nvCxnSpPr>
              <p:spPr>
                <a:xfrm rot="2340000">
                  <a:off x="7333421" y="129255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62"/>
                <p:cNvCxnSpPr/>
                <p:nvPr/>
              </p:nvCxnSpPr>
              <p:spPr>
                <a:xfrm rot="7740000">
                  <a:off x="6168554" y="14095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63"/>
                <p:cNvCxnSpPr/>
                <p:nvPr/>
              </p:nvCxnSpPr>
              <p:spPr>
                <a:xfrm rot="7740000">
                  <a:off x="7462190" y="245707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64"/>
                <p:cNvCxnSpPr/>
                <p:nvPr/>
              </p:nvCxnSpPr>
              <p:spPr>
                <a:xfrm rot="2520000">
                  <a:off x="6271566" y="254943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65"/>
                <p:cNvCxnSpPr/>
                <p:nvPr/>
              </p:nvCxnSpPr>
              <p:spPr>
                <a:xfrm rot="2520000">
                  <a:off x="7364120" y="13185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66"/>
                <p:cNvCxnSpPr/>
                <p:nvPr/>
              </p:nvCxnSpPr>
              <p:spPr>
                <a:xfrm rot="7920000">
                  <a:off x="6194808" y="137399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67"/>
                <p:cNvCxnSpPr/>
                <p:nvPr/>
              </p:nvCxnSpPr>
              <p:spPr>
                <a:xfrm rot="7920000">
                  <a:off x="7431846" y="248783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68"/>
                <p:cNvCxnSpPr/>
                <p:nvPr/>
              </p:nvCxnSpPr>
              <p:spPr>
                <a:xfrm rot="2700000">
                  <a:off x="6233561" y="252017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69"/>
                <p:cNvCxnSpPr/>
                <p:nvPr/>
              </p:nvCxnSpPr>
              <p:spPr>
                <a:xfrm rot="2700000">
                  <a:off x="7400014" y="134548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70"/>
                <p:cNvCxnSpPr/>
                <p:nvPr/>
              </p:nvCxnSpPr>
              <p:spPr>
                <a:xfrm rot="8100000">
                  <a:off x="6232233" y="134924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71"/>
                <p:cNvCxnSpPr/>
                <p:nvPr/>
              </p:nvCxnSpPr>
              <p:spPr>
                <a:xfrm rot="8100000">
                  <a:off x="7399805" y="251467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72"/>
                <p:cNvCxnSpPr/>
                <p:nvPr/>
              </p:nvCxnSpPr>
              <p:spPr>
                <a:xfrm rot="2880000">
                  <a:off x="6204215" y="249299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73"/>
                <p:cNvCxnSpPr/>
                <p:nvPr/>
              </p:nvCxnSpPr>
              <p:spPr>
                <a:xfrm rot="2880000">
                  <a:off x="7426717" y="137608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74"/>
                <p:cNvCxnSpPr/>
                <p:nvPr/>
              </p:nvCxnSpPr>
              <p:spPr>
                <a:xfrm rot="8280000">
                  <a:off x="6261662" y="131969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75"/>
                <p:cNvCxnSpPr/>
                <p:nvPr/>
              </p:nvCxnSpPr>
              <p:spPr>
                <a:xfrm rot="8280000">
                  <a:off x="7368532" y="25470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76"/>
                <p:cNvCxnSpPr/>
                <p:nvPr/>
              </p:nvCxnSpPr>
              <p:spPr>
                <a:xfrm rot="3060000">
                  <a:off x="6174295" y="246170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77"/>
                <p:cNvCxnSpPr/>
                <p:nvPr/>
              </p:nvCxnSpPr>
              <p:spPr>
                <a:xfrm rot="3060000">
                  <a:off x="7451515" y="14085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78"/>
                <p:cNvCxnSpPr/>
                <p:nvPr/>
              </p:nvCxnSpPr>
              <p:spPr>
                <a:xfrm rot="8460000">
                  <a:off x="6295109" y="129348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79"/>
                <p:cNvCxnSpPr/>
                <p:nvPr/>
              </p:nvCxnSpPr>
              <p:spPr>
                <a:xfrm rot="8460000">
                  <a:off x="7333352" y="257058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80"/>
                <p:cNvCxnSpPr/>
                <p:nvPr/>
              </p:nvCxnSpPr>
              <p:spPr>
                <a:xfrm rot="3240000">
                  <a:off x="6146474" y="243365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81"/>
                <p:cNvCxnSpPr/>
                <p:nvPr/>
              </p:nvCxnSpPr>
              <p:spPr>
                <a:xfrm rot="3240000">
                  <a:off x="7478377" y="144664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82"/>
                <p:cNvCxnSpPr/>
                <p:nvPr/>
              </p:nvCxnSpPr>
              <p:spPr>
                <a:xfrm rot="8640000">
                  <a:off x="6332994" y="126455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83"/>
                <p:cNvCxnSpPr/>
                <p:nvPr/>
              </p:nvCxnSpPr>
              <p:spPr>
                <a:xfrm rot="8640000">
                  <a:off x="7301499" y="259949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84"/>
                <p:cNvCxnSpPr/>
                <p:nvPr/>
              </p:nvCxnSpPr>
              <p:spPr>
                <a:xfrm rot="3420000">
                  <a:off x="6121591" y="239524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85"/>
                <p:cNvCxnSpPr/>
                <p:nvPr/>
              </p:nvCxnSpPr>
              <p:spPr>
                <a:xfrm rot="3420000">
                  <a:off x="7504133" y="148150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86"/>
                <p:cNvCxnSpPr/>
                <p:nvPr/>
              </p:nvCxnSpPr>
              <p:spPr>
                <a:xfrm rot="8820000">
                  <a:off x="6367127" y="123985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87"/>
                <p:cNvCxnSpPr/>
                <p:nvPr/>
              </p:nvCxnSpPr>
              <p:spPr>
                <a:xfrm rot="8820000">
                  <a:off x="7266741" y="262141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88"/>
                <p:cNvCxnSpPr/>
                <p:nvPr/>
              </p:nvCxnSpPr>
              <p:spPr>
                <a:xfrm rot="3600000">
                  <a:off x="6100268" y="235576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89"/>
                <p:cNvCxnSpPr/>
                <p:nvPr/>
              </p:nvCxnSpPr>
              <p:spPr>
                <a:xfrm rot="3600000">
                  <a:off x="7528508" y="151256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90"/>
                <p:cNvCxnSpPr/>
                <p:nvPr/>
              </p:nvCxnSpPr>
              <p:spPr>
                <a:xfrm rot="9000000">
                  <a:off x="6406610" y="12150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91"/>
                <p:cNvCxnSpPr/>
                <p:nvPr/>
              </p:nvCxnSpPr>
              <p:spPr>
                <a:xfrm rot="9000000">
                  <a:off x="7229105" y="264456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92"/>
                <p:cNvCxnSpPr/>
                <p:nvPr/>
              </p:nvCxnSpPr>
              <p:spPr>
                <a:xfrm rot="3780000">
                  <a:off x="6073949" y="23129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93"/>
                <p:cNvCxnSpPr/>
                <p:nvPr/>
              </p:nvCxnSpPr>
              <p:spPr>
                <a:xfrm rot="3780000">
                  <a:off x="7549426" y="15481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94"/>
                <p:cNvCxnSpPr/>
                <p:nvPr/>
              </p:nvCxnSpPr>
              <p:spPr>
                <a:xfrm rot="9180000">
                  <a:off x="6447551" y="119168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95"/>
                <p:cNvCxnSpPr/>
                <p:nvPr/>
              </p:nvCxnSpPr>
              <p:spPr>
                <a:xfrm rot="9180000">
                  <a:off x="7194305" y="266533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96"/>
                <p:cNvCxnSpPr/>
                <p:nvPr/>
              </p:nvCxnSpPr>
              <p:spPr>
                <a:xfrm rot="3960000">
                  <a:off x="6058930" y="227103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97"/>
                <p:cNvCxnSpPr/>
                <p:nvPr/>
              </p:nvCxnSpPr>
              <p:spPr>
                <a:xfrm rot="3960000">
                  <a:off x="7570459" y="15865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98"/>
                <p:cNvCxnSpPr/>
                <p:nvPr/>
              </p:nvCxnSpPr>
              <p:spPr>
                <a:xfrm rot="9360000">
                  <a:off x="6487424" y="11754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99"/>
                <p:cNvCxnSpPr/>
                <p:nvPr/>
              </p:nvCxnSpPr>
              <p:spPr>
                <a:xfrm rot="9360000">
                  <a:off x="7156914" y="268173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00"/>
                <p:cNvCxnSpPr/>
                <p:nvPr/>
              </p:nvCxnSpPr>
              <p:spPr>
                <a:xfrm rot="4140000">
                  <a:off x="6037826" y="222692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01"/>
                <p:cNvCxnSpPr/>
                <p:nvPr/>
              </p:nvCxnSpPr>
              <p:spPr>
                <a:xfrm rot="4140000">
                  <a:off x="7586929" y="162596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02"/>
                <p:cNvCxnSpPr/>
                <p:nvPr/>
              </p:nvCxnSpPr>
              <p:spPr>
                <a:xfrm rot="9540000">
                  <a:off x="6532608" y="116374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03"/>
                <p:cNvCxnSpPr/>
                <p:nvPr/>
              </p:nvCxnSpPr>
              <p:spPr>
                <a:xfrm rot="9540000">
                  <a:off x="7116993" y="269364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04"/>
                <p:cNvCxnSpPr/>
                <p:nvPr/>
              </p:nvCxnSpPr>
              <p:spPr>
                <a:xfrm rot="4320000">
                  <a:off x="6021464" y="218572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05"/>
                <p:cNvCxnSpPr/>
                <p:nvPr/>
              </p:nvCxnSpPr>
              <p:spPr>
                <a:xfrm rot="4320000">
                  <a:off x="7604593" y="167278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06"/>
                <p:cNvCxnSpPr/>
                <p:nvPr/>
              </p:nvCxnSpPr>
              <p:spPr>
                <a:xfrm rot="9720000">
                  <a:off x="6578624" y="114981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07"/>
                <p:cNvCxnSpPr/>
                <p:nvPr/>
              </p:nvCxnSpPr>
              <p:spPr>
                <a:xfrm rot="9720000">
                  <a:off x="7083396" y="271056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08"/>
                <p:cNvCxnSpPr/>
                <p:nvPr/>
              </p:nvCxnSpPr>
              <p:spPr>
                <a:xfrm rot="4500000">
                  <a:off x="6006086" y="214871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09"/>
                <p:cNvCxnSpPr/>
                <p:nvPr/>
              </p:nvCxnSpPr>
              <p:spPr>
                <a:xfrm rot="4500000">
                  <a:off x="7618337" y="17177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10"/>
                <p:cNvCxnSpPr/>
                <p:nvPr/>
              </p:nvCxnSpPr>
              <p:spPr>
                <a:xfrm rot="9900000">
                  <a:off x="6620683" y="11397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11"/>
                <p:cNvCxnSpPr/>
                <p:nvPr/>
              </p:nvCxnSpPr>
              <p:spPr>
                <a:xfrm rot="9900000">
                  <a:off x="7042158" y="271912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12"/>
                <p:cNvCxnSpPr/>
                <p:nvPr/>
              </p:nvCxnSpPr>
              <p:spPr>
                <a:xfrm rot="4680000">
                  <a:off x="5993770" y="21068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13"/>
                <p:cNvCxnSpPr/>
                <p:nvPr/>
              </p:nvCxnSpPr>
              <p:spPr>
                <a:xfrm rot="4680000">
                  <a:off x="7628893" y="175906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14"/>
                <p:cNvCxnSpPr/>
                <p:nvPr/>
              </p:nvCxnSpPr>
              <p:spPr>
                <a:xfrm rot="10080000">
                  <a:off x="6660103" y="112861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15"/>
                <p:cNvCxnSpPr/>
                <p:nvPr/>
              </p:nvCxnSpPr>
              <p:spPr>
                <a:xfrm rot="10080000">
                  <a:off x="6998023" y="27283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16"/>
                <p:cNvCxnSpPr/>
                <p:nvPr/>
              </p:nvCxnSpPr>
              <p:spPr>
                <a:xfrm rot="4860000">
                  <a:off x="5984969" y="20670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17"/>
                <p:cNvCxnSpPr/>
                <p:nvPr/>
              </p:nvCxnSpPr>
              <p:spPr>
                <a:xfrm rot="4860000">
                  <a:off x="7641270" y="18090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18"/>
                <p:cNvCxnSpPr/>
                <p:nvPr/>
              </p:nvCxnSpPr>
              <p:spPr>
                <a:xfrm rot="10260000">
                  <a:off x="6701557" y="11230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19"/>
                <p:cNvCxnSpPr/>
                <p:nvPr/>
              </p:nvCxnSpPr>
              <p:spPr>
                <a:xfrm rot="10260000">
                  <a:off x="6950263" y="273627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20"/>
                <p:cNvCxnSpPr/>
                <p:nvPr/>
              </p:nvCxnSpPr>
              <p:spPr>
                <a:xfrm rot="5040000">
                  <a:off x="5984233" y="202249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21"/>
                <p:cNvCxnSpPr/>
                <p:nvPr/>
              </p:nvCxnSpPr>
              <p:spPr>
                <a:xfrm rot="5040000">
                  <a:off x="7642189" y="184875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22"/>
                <p:cNvCxnSpPr/>
                <p:nvPr/>
              </p:nvCxnSpPr>
              <p:spPr>
                <a:xfrm rot="10440000">
                  <a:off x="6738387" y="111999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23"/>
                <p:cNvCxnSpPr/>
                <p:nvPr/>
              </p:nvCxnSpPr>
              <p:spPr>
                <a:xfrm rot="10440000">
                  <a:off x="6909315" y="27466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24"/>
                <p:cNvCxnSpPr/>
                <p:nvPr/>
              </p:nvCxnSpPr>
              <p:spPr>
                <a:xfrm rot="5220000">
                  <a:off x="5984427" y="19848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25"/>
                <p:cNvCxnSpPr/>
                <p:nvPr/>
              </p:nvCxnSpPr>
              <p:spPr>
                <a:xfrm rot="5220000">
                  <a:off x="7648788" y="189351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26"/>
                <p:cNvCxnSpPr/>
                <p:nvPr/>
              </p:nvCxnSpPr>
              <p:spPr>
                <a:xfrm rot="10620000">
                  <a:off x="6780789" y="111918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27"/>
                <p:cNvCxnSpPr/>
                <p:nvPr/>
              </p:nvCxnSpPr>
              <p:spPr>
                <a:xfrm rot="10620000">
                  <a:off x="6864410" y="27502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Rounded Rectangle 201"/>
            <p:cNvSpPr/>
            <p:nvPr/>
          </p:nvSpPr>
          <p:spPr>
            <a:xfrm>
              <a:off x="1844789" y="3768932"/>
              <a:ext cx="2933268" cy="42522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Iterative energy optimization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Group 211"/>
            <p:cNvGrpSpPr/>
            <p:nvPr/>
          </p:nvGrpSpPr>
          <p:grpSpPr>
            <a:xfrm>
              <a:off x="248366" y="951896"/>
              <a:ext cx="4567792" cy="3855546"/>
              <a:chOff x="4572000" y="983556"/>
              <a:chExt cx="4567792" cy="3855546"/>
            </a:xfrm>
          </p:grpSpPr>
          <p:sp>
            <p:nvSpPr>
              <p:cNvPr id="19" name="Rounded Rectangle 197"/>
              <p:cNvSpPr/>
              <p:nvPr/>
            </p:nvSpPr>
            <p:spPr>
              <a:xfrm>
                <a:off x="6282722" y="1439946"/>
                <a:ext cx="1805265" cy="397343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Field setup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ounded Rectangle 198"/>
              <p:cNvSpPr/>
              <p:nvPr/>
            </p:nvSpPr>
            <p:spPr>
              <a:xfrm>
                <a:off x="6677993" y="1973285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Pre-selection of energy band and spot positions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199"/>
              <p:cNvSpPr/>
              <p:nvPr/>
            </p:nvSpPr>
            <p:spPr>
              <a:xfrm>
                <a:off x="6677992" y="2570216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A-priori energy selection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ounded Rectangle 200"/>
              <p:cNvSpPr/>
              <p:nvPr/>
            </p:nvSpPr>
            <p:spPr>
              <a:xfrm>
                <a:off x="6670763" y="3179915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Raster point setup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05"/>
              <p:cNvSpPr/>
              <p:nvPr/>
            </p:nvSpPr>
            <p:spPr>
              <a:xfrm>
                <a:off x="6168422" y="4305690"/>
                <a:ext cx="2933268" cy="53341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Rob. bio. optimization and plan refinement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08"/>
              <p:cNvSpPr txBox="1"/>
              <p:nvPr/>
            </p:nvSpPr>
            <p:spPr>
              <a:xfrm>
                <a:off x="4572000" y="983556"/>
                <a:ext cx="1676998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>
                  <a:buClr>
                    <a:srgbClr val="FFC000"/>
                  </a:buClr>
                </a:pPr>
                <a:r>
                  <a:rPr lang="en-US" b="1" dirty="0" smtClean="0"/>
                  <a:t>Carbon arc TPS:</a:t>
                </a: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4003800" y="985125"/>
              <a:ext cx="876535" cy="719686"/>
              <a:chOff x="4990865" y="316854"/>
              <a:chExt cx="1200385" cy="1044182"/>
            </a:xfrm>
          </p:grpSpPr>
          <p:sp>
            <p:nvSpPr>
              <p:cNvPr id="14" name="Abgerundetes Rechteck 13"/>
              <p:cNvSpPr/>
              <p:nvPr/>
            </p:nvSpPr>
            <p:spPr>
              <a:xfrm>
                <a:off x="5124450" y="316854"/>
                <a:ext cx="856292" cy="689987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5" name="Abgerundetes Rechteck 14"/>
              <p:cNvSpPr/>
              <p:nvPr/>
            </p:nvSpPr>
            <p:spPr>
              <a:xfrm>
                <a:off x="4990865" y="1111667"/>
                <a:ext cx="985803" cy="24936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6" name="Abgerundetes Rechteck 15"/>
              <p:cNvSpPr/>
              <p:nvPr/>
            </p:nvSpPr>
            <p:spPr>
              <a:xfrm>
                <a:off x="6051550" y="1111667"/>
                <a:ext cx="139700" cy="209561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cxnSp>
            <p:nvCxnSpPr>
              <p:cNvPr id="17" name="Gerader Verbinder 16"/>
              <p:cNvCxnSpPr>
                <a:stCxn id="14" idx="2"/>
                <a:endCxn id="15" idx="0"/>
              </p:cNvCxnSpPr>
              <p:nvPr/>
            </p:nvCxnSpPr>
            <p:spPr>
              <a:xfrm flipH="1">
                <a:off x="5483767" y="1006841"/>
                <a:ext cx="68829" cy="1048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>
                <a:stCxn id="14" idx="2"/>
                <a:endCxn id="16" idx="0"/>
              </p:cNvCxnSpPr>
              <p:nvPr/>
            </p:nvCxnSpPr>
            <p:spPr>
              <a:xfrm>
                <a:off x="5552596" y="1006841"/>
                <a:ext cx="568804" cy="1048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uppieren 163"/>
          <p:cNvGrpSpPr/>
          <p:nvPr/>
        </p:nvGrpSpPr>
        <p:grpSpPr>
          <a:xfrm>
            <a:off x="6457837" y="1737360"/>
            <a:ext cx="5589315" cy="3972028"/>
            <a:chOff x="6457837" y="1737360"/>
            <a:chExt cx="5589315" cy="3972028"/>
          </a:xfrm>
        </p:grpSpPr>
        <p:grpSp>
          <p:nvGrpSpPr>
            <p:cNvPr id="149" name="Gruppieren 148"/>
            <p:cNvGrpSpPr/>
            <p:nvPr/>
          </p:nvGrpSpPr>
          <p:grpSpPr>
            <a:xfrm>
              <a:off x="6457837" y="1737360"/>
              <a:ext cx="5589315" cy="3972028"/>
              <a:chOff x="4986846" y="923822"/>
              <a:chExt cx="5589315" cy="3972028"/>
            </a:xfrm>
          </p:grpSpPr>
          <p:sp>
            <p:nvSpPr>
              <p:cNvPr id="150" name="Abgerundetes Rechteck 149"/>
              <p:cNvSpPr/>
              <p:nvPr/>
            </p:nvSpPr>
            <p:spPr>
              <a:xfrm>
                <a:off x="4986846" y="994787"/>
                <a:ext cx="5589315" cy="3901063"/>
              </a:xfrm>
              <a:prstGeom prst="roundRect">
                <a:avLst>
                  <a:gd name="adj" fmla="val 5435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pic>
            <p:nvPicPr>
              <p:cNvPr id="151" name="Grafik 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90"/>
              <a:stretch/>
            </p:blipFill>
            <p:spPr>
              <a:xfrm rot="5400000">
                <a:off x="5402089" y="1780856"/>
                <a:ext cx="3214316" cy="228561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152" name="Rechteck 151"/>
              <p:cNvSpPr/>
              <p:nvPr/>
            </p:nvSpPr>
            <p:spPr>
              <a:xfrm>
                <a:off x="6524625" y="3772719"/>
                <a:ext cx="1428750" cy="4667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Dose delivery system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6076950" y="1612184"/>
                <a:ext cx="1229345" cy="355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Beam nozzle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Textfeld 153"/>
              <p:cNvSpPr txBox="1"/>
              <p:nvPr/>
            </p:nvSpPr>
            <p:spPr>
              <a:xfrm>
                <a:off x="5093115" y="985125"/>
                <a:ext cx="266239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b="1" dirty="0" smtClean="0"/>
                  <a:t>Small scale demonstrator:</a:t>
                </a:r>
                <a:endParaRPr lang="de-DE" b="1" dirty="0" smtClean="0"/>
              </a:p>
            </p:txBody>
          </p:sp>
          <p:pic>
            <p:nvPicPr>
              <p:cNvPr id="155" name="Grafik 1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67701" y="4247856"/>
                <a:ext cx="1920438" cy="565926"/>
              </a:xfrm>
              <a:prstGeom prst="rect">
                <a:avLst/>
              </a:prstGeom>
            </p:spPr>
          </p:pic>
          <p:grpSp>
            <p:nvGrpSpPr>
              <p:cNvPr id="156" name="Gruppieren 155"/>
              <p:cNvGrpSpPr/>
              <p:nvPr/>
            </p:nvGrpSpPr>
            <p:grpSpPr>
              <a:xfrm>
                <a:off x="7831528" y="923822"/>
                <a:ext cx="1247621" cy="968927"/>
                <a:chOff x="4829329" y="-1003300"/>
                <a:chExt cx="1247621" cy="968927"/>
              </a:xfrm>
            </p:grpSpPr>
            <p:sp>
              <p:nvSpPr>
                <p:cNvPr id="157" name="Stern mit 12 Zacken 156"/>
                <p:cNvSpPr/>
                <p:nvPr/>
              </p:nvSpPr>
              <p:spPr>
                <a:xfrm>
                  <a:off x="4829329" y="-1003300"/>
                  <a:ext cx="682472" cy="711200"/>
                </a:xfrm>
                <a:prstGeom prst="star12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8" name="Stern mit 12 Zacken 157"/>
                <p:cNvSpPr/>
                <p:nvPr/>
              </p:nvSpPr>
              <p:spPr>
                <a:xfrm>
                  <a:off x="5394478" y="-745573"/>
                  <a:ext cx="682472" cy="711200"/>
                </a:xfrm>
                <a:prstGeom prst="star12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5109605" y="-712564"/>
                  <a:ext cx="121920" cy="1297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0" name="Ellipse 159"/>
                <p:cNvSpPr/>
                <p:nvPr/>
              </p:nvSpPr>
              <p:spPr>
                <a:xfrm>
                  <a:off x="5674754" y="-454837"/>
                  <a:ext cx="121920" cy="1297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63" name="Rechteck 162"/>
              <p:cNvSpPr/>
              <p:nvPr/>
            </p:nvSpPr>
            <p:spPr>
              <a:xfrm>
                <a:off x="8854634" y="3844507"/>
                <a:ext cx="1428750" cy="4667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Rotating stage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62" name="Picture 4"/>
            <p:cNvPicPr>
              <a:picLocks noChangeAspect="1"/>
            </p:cNvPicPr>
            <p:nvPr/>
          </p:nvPicPr>
          <p:blipFill rotWithShape="1">
            <a:blip r:embed="rId6"/>
            <a:srcRect l="16237" t="23835" r="11011" b="19451"/>
            <a:stretch/>
          </p:blipFill>
          <p:spPr>
            <a:xfrm>
              <a:off x="9623973" y="3265541"/>
              <a:ext cx="2383424" cy="1392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856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environment for carbon ion arc therapy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extfeld 4"/>
          <p:cNvSpPr txBox="1"/>
          <p:nvPr/>
        </p:nvSpPr>
        <p:spPr>
          <a:xfrm>
            <a:off x="808383" y="1868557"/>
            <a:ext cx="527436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Environment in TRiP98 for robust biological dose optimization for heavy ion arcs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Supports both single and multiple targets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New energy layer optimization techniques for highest delivery </a:t>
            </a:r>
            <a:r>
              <a:rPr lang="en-US" sz="2000" dirty="0" smtClean="0"/>
              <a:t>efficiency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Setup tested on a cohort of H&amp;N patients provided by the Shanghai Proton and Heavy Ion Center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4D (3D+patient rotation) delivery environment </a:t>
            </a:r>
            <a:endParaRPr lang="de-DE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143" y="2167494"/>
            <a:ext cx="3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0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arc therapy versus 2 opposing fields: Dose and LET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081" y="1451815"/>
            <a:ext cx="4065622" cy="252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554" y="1500845"/>
            <a:ext cx="3150000" cy="252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9" y="1500845"/>
            <a:ext cx="3150000" cy="2520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629867" y="1504655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2 Fields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384943" y="1424221"/>
            <a:ext cx="528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Arc</a:t>
            </a:r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569" y="3926457"/>
            <a:ext cx="4065623" cy="252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9" y="3939785"/>
            <a:ext cx="3150000" cy="2520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554" y="3939785"/>
            <a:ext cx="315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 of carbon ion arc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9" y="2141547"/>
            <a:ext cx="4646426" cy="288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807" y="2141547"/>
            <a:ext cx="4646426" cy="28800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483076" y="1856314"/>
            <a:ext cx="76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Dose </a:t>
            </a:r>
            <a:endParaRPr lang="de-DE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9048020" y="1856314"/>
            <a:ext cx="65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LETd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718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therapy for fixed beamline with continuously rotating 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1" y="2432653"/>
            <a:ext cx="3502312" cy="288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47" y="2510657"/>
            <a:ext cx="3754909" cy="288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960" y="2432653"/>
            <a:ext cx="4646426" cy="2880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1539" y="2110871"/>
            <a:ext cx="1997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Cont. rotating arc</a:t>
            </a:r>
            <a:endParaRPr lang="de-DE" sz="2000" dirty="0"/>
          </a:p>
        </p:txBody>
      </p:sp>
      <p:sp>
        <p:nvSpPr>
          <p:cNvPr id="9" name="Textfeld 8"/>
          <p:cNvSpPr txBox="1"/>
          <p:nvPr/>
        </p:nvSpPr>
        <p:spPr>
          <a:xfrm>
            <a:off x="4815365" y="2110871"/>
            <a:ext cx="1980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Time progression</a:t>
            </a:r>
            <a:endParaRPr lang="de-DE" sz="2000" dirty="0"/>
          </a:p>
        </p:txBody>
      </p:sp>
      <p:sp>
        <p:nvSpPr>
          <p:cNvPr id="10" name="Textfeld 9"/>
          <p:cNvSpPr txBox="1"/>
          <p:nvPr/>
        </p:nvSpPr>
        <p:spPr>
          <a:xfrm>
            <a:off x="9089191" y="2110871"/>
            <a:ext cx="1926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DVH comparison</a:t>
            </a:r>
            <a:endParaRPr lang="de-DE" sz="2000" dirty="0"/>
          </a:p>
        </p:txBody>
      </p:sp>
      <p:sp>
        <p:nvSpPr>
          <p:cNvPr id="11" name="Pfeil nach unten 10"/>
          <p:cNvSpPr/>
          <p:nvPr/>
        </p:nvSpPr>
        <p:spPr>
          <a:xfrm>
            <a:off x="7096395" y="2756452"/>
            <a:ext cx="371061" cy="569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4392123" y="5388935"/>
            <a:ext cx="6732104" cy="3975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30% lower treatment duration with suitable energy selection strategy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08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scale demonstrator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09/12/2022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5" name="Textfeld 4"/>
          <p:cNvSpPr txBox="1"/>
          <p:nvPr/>
        </p:nvSpPr>
        <p:spPr>
          <a:xfrm>
            <a:off x="541539" y="2133600"/>
            <a:ext cx="67339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Small rotational stage connected to CNAO DDS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Infrastructure for stage rotation based on arc progression being set up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First tests using DDS and simulated accelerator environment planned for early next </a:t>
            </a:r>
            <a:r>
              <a:rPr lang="en-US" dirty="0"/>
              <a:t>y</a:t>
            </a:r>
            <a:r>
              <a:rPr lang="en-US" dirty="0" smtClean="0"/>
              <a:t>ear </a:t>
            </a:r>
            <a:endParaRPr lang="de-DE" dirty="0" smtClean="0"/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On track for deliverable deadline in March 2023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 rotWithShape="1">
          <a:blip r:embed="rId2"/>
          <a:srcRect l="16237" t="23835" r="11011" b="19451"/>
          <a:stretch/>
        </p:blipFill>
        <p:spPr>
          <a:xfrm>
            <a:off x="7490273" y="2483662"/>
            <a:ext cx="4663183" cy="27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0</TotalTime>
  <Words>1031</Words>
  <Application>Microsoft Office PowerPoint</Application>
  <PresentationFormat>Personalizzato</PresentationFormat>
  <Paragraphs>114</Paragraphs>
  <Slides>14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Retrospettivo</vt:lpstr>
      <vt:lpstr>WP9: Advanced beam delivery</vt:lpstr>
      <vt:lpstr>Overview</vt:lpstr>
      <vt:lpstr>Task 9.1: A modular patient chair and imaging design</vt:lpstr>
      <vt:lpstr>Task 9.2: Particle arc therapy for fixed beam line</vt:lpstr>
      <vt:lpstr>Simulation environment for carbon ion arc therapy</vt:lpstr>
      <vt:lpstr>Carbon arc therapy versus 2 opposing fields: Dose and LET</vt:lpstr>
      <vt:lpstr>Robustness of carbon ion arc</vt:lpstr>
      <vt:lpstr>Arc therapy for fixed beamline with continuously rotating patient</vt:lpstr>
      <vt:lpstr>Small scale demonstrator</vt:lpstr>
      <vt:lpstr>Task 9.3: Clinical scenarios for particle arc therapy on sitting patients</vt:lpstr>
      <vt:lpstr>Comparison upright and supine therapy</vt:lpstr>
      <vt:lpstr>Task 9.4: Particle arc therapy at high dose rates</vt:lpstr>
      <vt:lpstr>Summary and contributions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192</cp:revision>
  <dcterms:created xsi:type="dcterms:W3CDTF">2021-02-25T08:52:29Z</dcterms:created>
  <dcterms:modified xsi:type="dcterms:W3CDTF">2022-12-09T14:22:10Z</dcterms:modified>
</cp:coreProperties>
</file>