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rXCqlS/VYdii0j62vDfESpC/v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70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44593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5 secs</a:t>
            </a:r>
            <a:endParaRPr/>
          </a:p>
        </p:txBody>
      </p:sp>
      <p:sp>
        <p:nvSpPr>
          <p:cNvPr id="66" name="Google Shape;6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ab10c0f2ac_0_2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30 secs</a:t>
            </a:r>
            <a:endParaRPr/>
          </a:p>
        </p:txBody>
      </p:sp>
      <p:sp>
        <p:nvSpPr>
          <p:cNvPr id="199" name="Google Shape;199;g1ab10c0f2ac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60 sec</a:t>
            </a:r>
            <a:endParaRPr/>
          </a:p>
        </p:txBody>
      </p:sp>
      <p:sp>
        <p:nvSpPr>
          <p:cNvPr id="207" name="Google Shape;2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ab10c0f2ac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1ab10c0f2ac_0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10 secs</a:t>
            </a:r>
            <a:endParaRPr/>
          </a:p>
        </p:txBody>
      </p:sp>
      <p:sp>
        <p:nvSpPr>
          <p:cNvPr id="73" name="Google Shape;73;g1ab10c0f2ac_0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ab10c0f2ac_1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ab10c0f2ac_11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10 sec</a:t>
            </a:r>
            <a:endParaRPr/>
          </a:p>
        </p:txBody>
      </p:sp>
      <p:sp>
        <p:nvSpPr>
          <p:cNvPr id="88" name="Google Shape;88;g1ab10c0f2ac_11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ab10c0f2a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1ab10c0f2a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10 secs</a:t>
            </a:r>
            <a:endParaRPr/>
          </a:p>
        </p:txBody>
      </p:sp>
      <p:sp>
        <p:nvSpPr>
          <p:cNvPr id="98" name="Google Shape;98;g1ab10c0f2a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ab10c0f2ac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1ab10c0f2ac_0_1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10 secs</a:t>
            </a:r>
            <a:endParaRPr/>
          </a:p>
        </p:txBody>
      </p:sp>
      <p:sp>
        <p:nvSpPr>
          <p:cNvPr id="123" name="Google Shape;123;g1ab10c0f2ac_0_1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30 secs</a:t>
            </a:r>
            <a:endParaRPr/>
          </a:p>
        </p:txBody>
      </p:sp>
      <p:sp>
        <p:nvSpPr>
          <p:cNvPr id="148" name="Google Shape;1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ab10c0f2ac_0_2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30 secs</a:t>
            </a:r>
            <a:endParaRPr/>
          </a:p>
        </p:txBody>
      </p:sp>
      <p:sp>
        <p:nvSpPr>
          <p:cNvPr id="156" name="Google Shape;156;g1ab10c0f2ac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ab10c0f2ac_0_2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60 secs</a:t>
            </a:r>
            <a:endParaRPr/>
          </a:p>
        </p:txBody>
      </p:sp>
      <p:sp>
        <p:nvSpPr>
          <p:cNvPr id="165" name="Google Shape;165;g1ab10c0f2ac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ab10c0f2ac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1ab10c0f2ac_0_2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10 secs</a:t>
            </a:r>
            <a:endParaRPr/>
          </a:p>
        </p:txBody>
      </p:sp>
      <p:sp>
        <p:nvSpPr>
          <p:cNvPr id="174" name="Google Shape;174;g1ab10c0f2ac_0_2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7"/>
          <p:cNvSpPr txBox="1">
            <a:spLocks noGrp="1"/>
          </p:cNvSpPr>
          <p:nvPr>
            <p:ph type="ctrTitle"/>
          </p:nvPr>
        </p:nvSpPr>
        <p:spPr>
          <a:xfrm>
            <a:off x="541537" y="1651246"/>
            <a:ext cx="11073409" cy="2673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subTitle" idx="1"/>
          </p:nvPr>
        </p:nvSpPr>
        <p:spPr>
          <a:xfrm>
            <a:off x="541538" y="4455620"/>
            <a:ext cx="1107340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2" name="Google Shape;22;p7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7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/>
          <p:nvPr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" name="Google Shape;2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81022" y="-51247"/>
            <a:ext cx="2229954" cy="111533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Google Shape;28;p7"/>
          <p:cNvCxnSpPr/>
          <p:nvPr/>
        </p:nvCxnSpPr>
        <p:spPr>
          <a:xfrm>
            <a:off x="1193532" y="4392271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30" name="Google Shape;3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5803" y="5650938"/>
            <a:ext cx="5042417" cy="586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  <a:defRPr sz="30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36" name="Google Shape;36;p8"/>
          <p:cNvPicPr preferRelativeResize="0"/>
          <p:nvPr/>
        </p:nvPicPr>
        <p:blipFill rotWithShape="1">
          <a:blip r:embed="rId2">
            <a:alphaModFix/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3472" y="5788112"/>
            <a:ext cx="4108465" cy="477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541538" y="457200"/>
            <a:ext cx="11073408" cy="1229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  <a:defRPr sz="30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>
            <a:spLocks noGrp="1"/>
          </p:cNvSpPr>
          <p:nvPr>
            <p:ph type="pic" idx="2"/>
          </p:nvPr>
        </p:nvSpPr>
        <p:spPr>
          <a:xfrm>
            <a:off x="5183187" y="1819922"/>
            <a:ext cx="6431759" cy="3778803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41538" y="1819922"/>
            <a:ext cx="4230487" cy="3778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2">
            <a:alphaModFix/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3472" y="5788112"/>
            <a:ext cx="4108465" cy="477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409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  <a:defRPr sz="3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541537" y="1845734"/>
            <a:ext cx="11073409" cy="3641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 sz="1800">
                <a:latin typeface="Arial"/>
                <a:ea typeface="Arial"/>
                <a:cs typeface="Arial"/>
                <a:sym typeface="Arial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◦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◦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◦"/>
              <a:defRPr sz="12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53" name="Google Shape;53;p10"/>
          <p:cNvPicPr preferRelativeResize="0"/>
          <p:nvPr/>
        </p:nvPicPr>
        <p:blipFill rotWithShape="1">
          <a:blip r:embed="rId2">
            <a:alphaModFix/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3472" y="5788112"/>
            <a:ext cx="4108465" cy="477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ank you page">
  <p:cSld name="Thank you pag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>
            <a:spLocks noGrp="1"/>
          </p:cNvSpPr>
          <p:nvPr>
            <p:ph type="ctrTitle"/>
          </p:nvPr>
        </p:nvSpPr>
        <p:spPr>
          <a:xfrm>
            <a:off x="541537" y="1651246"/>
            <a:ext cx="11073409" cy="2673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7" name="Google Shape;57;p11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" name="Google Shape;58;p1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1"/>
          <p:cNvSpPr/>
          <p:nvPr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1" name="Google Shape;61;p11"/>
          <p:cNvPicPr preferRelativeResize="0"/>
          <p:nvPr/>
        </p:nvPicPr>
        <p:blipFill rotWithShape="1">
          <a:blip r:embed="rId2">
            <a:alphaModFix/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3472" y="5788112"/>
            <a:ext cx="4108465" cy="477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6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6" name="Google Shape;16;p6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17;p6"/>
          <p:cNvSpPr/>
          <p:nvPr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>
            <a:spLocks noGrp="1"/>
          </p:cNvSpPr>
          <p:nvPr>
            <p:ph type="ctrTitle"/>
          </p:nvPr>
        </p:nvSpPr>
        <p:spPr>
          <a:xfrm>
            <a:off x="541537" y="1651246"/>
            <a:ext cx="11073409" cy="2673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it-IT"/>
              <a:t>WP 11 -  Controls and Safety</a:t>
            </a:r>
            <a:endParaRPr/>
          </a:p>
        </p:txBody>
      </p:sp>
      <p:sp>
        <p:nvSpPr>
          <p:cNvPr id="69" name="Google Shape;69;p1"/>
          <p:cNvSpPr txBox="1">
            <a:spLocks noGrp="1"/>
          </p:cNvSpPr>
          <p:nvPr>
            <p:ph type="subTitle" idx="1"/>
          </p:nvPr>
        </p:nvSpPr>
        <p:spPr>
          <a:xfrm>
            <a:off x="541538" y="4455620"/>
            <a:ext cx="1107340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t-IT"/>
              <a:t>Mariano Cecowski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t-IT" sz="1600"/>
              <a:t>@cosylab.com</a:t>
            </a: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ab10c0f2ac_0_274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Plans for the next 6 months</a:t>
            </a:r>
            <a:endParaRPr/>
          </a:p>
        </p:txBody>
      </p:sp>
      <p:sp>
        <p:nvSpPr>
          <p:cNvPr id="202" name="Google Shape;202;g1ab10c0f2ac_0_274"/>
          <p:cNvSpPr txBox="1">
            <a:spLocks noGrp="1"/>
          </p:cNvSpPr>
          <p:nvPr>
            <p:ph type="body" idx="1"/>
          </p:nvPr>
        </p:nvSpPr>
        <p:spPr>
          <a:xfrm>
            <a:off x="541537" y="1845734"/>
            <a:ext cx="11073300" cy="3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immediate deliverables.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will be on gathering information for Accelerators and Patient Safety from other work packages, especially: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WP3: Promising innovative heavy ion therapy approaches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WP9: RPS Arc-therapy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WP10: Data Distribution and Synchrotron Timing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Additionally, we will focus on preparing dissemination material.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1ab10c0f2ac_0_274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  <p:sp>
        <p:nvSpPr>
          <p:cNvPr id="204" name="Google Shape;204;g1ab10c0f2ac_0_27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"/>
          <p:cNvSpPr txBox="1"/>
          <p:nvPr/>
        </p:nvSpPr>
        <p:spPr>
          <a:xfrm>
            <a:off x="483162" y="2414796"/>
            <a:ext cx="11073300" cy="26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b="1">
                <a:solidFill>
                  <a:srgbClr val="262626"/>
                </a:solidFill>
              </a:rPr>
              <a:t/>
            </a:r>
            <a:br>
              <a:rPr lang="it-IT" sz="4000" b="1">
                <a:solidFill>
                  <a:srgbClr val="262626"/>
                </a:solidFill>
              </a:rPr>
            </a:br>
            <a:r>
              <a:rPr lang="it-IT" sz="4000" b="1">
                <a:solidFill>
                  <a:srgbClr val="262626"/>
                </a:solidFill>
              </a:rPr>
              <a:t>    THANK YOU</a:t>
            </a:r>
            <a:br>
              <a:rPr lang="it-IT" sz="4000" b="1">
                <a:solidFill>
                  <a:srgbClr val="262626"/>
                </a:solidFill>
              </a:rPr>
            </a:br>
            <a:r>
              <a:rPr lang="it-IT" sz="4000" b="1">
                <a:solidFill>
                  <a:srgbClr val="262626"/>
                </a:solidFill>
              </a:rPr>
              <a:t/>
            </a:r>
            <a:br>
              <a:rPr lang="it-IT" sz="4000" b="1">
                <a:solidFill>
                  <a:srgbClr val="262626"/>
                </a:solidFill>
              </a:rPr>
            </a:br>
            <a:r>
              <a:rPr lang="it-IT" sz="1800">
                <a:solidFill>
                  <a:srgbClr val="7F7F7F"/>
                </a:solidFill>
              </a:rPr>
              <a:t>                                                                                                                mariano.cecowski@cosylab.com</a:t>
            </a:r>
            <a:endParaRPr sz="4000" b="1">
              <a:solidFill>
                <a:srgbClr val="26262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ab10c0f2ac_0_78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WP 1: PARTNERS</a:t>
            </a:r>
            <a:endParaRPr/>
          </a:p>
        </p:txBody>
      </p:sp>
      <p:sp>
        <p:nvSpPr>
          <p:cNvPr id="76" name="Google Shape;76;g1ab10c0f2ac_0_78"/>
          <p:cNvSpPr txBox="1">
            <a:spLocks noGrp="1"/>
          </p:cNvSpPr>
          <p:nvPr>
            <p:ph type="body" idx="1"/>
          </p:nvPr>
        </p:nvSpPr>
        <p:spPr>
          <a:xfrm>
            <a:off x="559295" y="1864784"/>
            <a:ext cx="11073300" cy="3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20000"/>
          </a:bodyPr>
          <a:lstStyle/>
          <a:p>
            <a:pPr marL="91440" lvl="0" indent="-114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 "/>
            </a:pPr>
            <a:r>
              <a:rPr lang="it-IT"/>
              <a:t>- Cosylab JSC, Control System Laboratory, Slovenia – WP coordinator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91440" lvl="0" indent="-1143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Char char=" "/>
            </a:pPr>
            <a:r>
              <a:rPr lang="it-IT"/>
              <a:t>- EBG MedAustron GmbH, Austria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91440" lvl="0" indent="-1143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Char char=" "/>
            </a:pPr>
            <a:r>
              <a:rPr lang="it-IT"/>
              <a:t>- Institut “Jožef Stefan”, Slovenia</a:t>
            </a:r>
            <a:endParaRPr/>
          </a:p>
          <a:p>
            <a:pPr marL="91440" lvl="0" indent="-1143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Char char=" "/>
            </a:pPr>
            <a:endParaRPr/>
          </a:p>
          <a:p>
            <a:pPr marL="91440" lvl="0" indent="-1143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Char char=" "/>
            </a:pPr>
            <a:r>
              <a:rPr lang="it-IT" sz="1800"/>
              <a:t>South East European International Institute for Sustainable Technologies (SEEIIST) </a:t>
            </a:r>
            <a:endParaRPr/>
          </a:p>
        </p:txBody>
      </p:sp>
      <p:sp>
        <p:nvSpPr>
          <p:cNvPr id="77" name="Google Shape;77;g1ab10c0f2ac_0_78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  <p:sp>
        <p:nvSpPr>
          <p:cNvPr id="78" name="Google Shape;78;g1ab10c0f2ac_0_78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  <p:pic>
        <p:nvPicPr>
          <p:cNvPr id="79" name="Google Shape;79;g1ab10c0f2ac_0_78" descr="ABSTRACT Currently, a tourist cannot get the desired information in an  integrated way from both the humans and Web services, and much less the  joint Austrian-Slovenian services. Typically, Slovenian or Austrian tourist  office will provide only predefined ..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2922" y="4187444"/>
            <a:ext cx="2607510" cy="79165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1ab10c0f2ac_0_78" descr="MedAustron - Cosylab"/>
          <p:cNvSpPr/>
          <p:nvPr/>
        </p:nvSpPr>
        <p:spPr>
          <a:xfrm>
            <a:off x="155575" y="-144463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g1ab10c0f2ac_0_78" descr="MedAustron - Cosylab"/>
          <p:cNvSpPr/>
          <p:nvPr/>
        </p:nvSpPr>
        <p:spPr>
          <a:xfrm>
            <a:off x="307975" y="79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g1ab10c0f2ac_0_78" descr="MedAustron - Cosylab"/>
          <p:cNvSpPr/>
          <p:nvPr/>
        </p:nvSpPr>
        <p:spPr>
          <a:xfrm>
            <a:off x="460375" y="1603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g1ab10c0f2ac_0_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65420" y="2784650"/>
            <a:ext cx="4143375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1ab10c0f2ac_0_78" descr="Vpi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24775" y="1737360"/>
            <a:ext cx="3689460" cy="1139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ab10c0f2ac_11_2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WP 11: Controls and Safety</a:t>
            </a:r>
            <a:endParaRPr/>
          </a:p>
        </p:txBody>
      </p:sp>
      <p:sp>
        <p:nvSpPr>
          <p:cNvPr id="91" name="Google Shape;91;g1ab10c0f2ac_11_2"/>
          <p:cNvSpPr txBox="1">
            <a:spLocks noGrp="1"/>
          </p:cNvSpPr>
          <p:nvPr>
            <p:ph type="body" idx="1"/>
          </p:nvPr>
        </p:nvSpPr>
        <p:spPr>
          <a:xfrm>
            <a:off x="541531" y="1845725"/>
            <a:ext cx="5506200" cy="36417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rgbClr val="7F7F7F"/>
                </a:solidFill>
              </a:rPr>
              <a:t>WP Number: </a:t>
            </a:r>
            <a:r>
              <a:rPr lang="it-IT">
                <a:solidFill>
                  <a:srgbClr val="404040"/>
                </a:solidFill>
              </a:rPr>
              <a:t>WP11</a:t>
            </a:r>
            <a:endParaRPr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rgbClr val="7F7F7F"/>
                </a:solidFill>
              </a:rPr>
              <a:t>WP Title: </a:t>
            </a:r>
            <a:r>
              <a:rPr lang="it-IT">
                <a:solidFill>
                  <a:srgbClr val="404040"/>
                </a:solidFill>
              </a:rPr>
              <a:t>JRA5 - Controls and Safety</a:t>
            </a:r>
            <a:endParaRPr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rgbClr val="7F7F7F"/>
                </a:solidFill>
              </a:rPr>
              <a:t>Lead beneficiary: </a:t>
            </a:r>
            <a:r>
              <a:rPr lang="it-IT">
                <a:solidFill>
                  <a:srgbClr val="404040"/>
                </a:solidFill>
              </a:rPr>
              <a:t>Cosylab</a:t>
            </a:r>
            <a:endParaRPr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rgbClr val="7F7F7F"/>
                </a:solidFill>
              </a:rPr>
              <a:t>Start month: </a:t>
            </a:r>
            <a:r>
              <a:rPr lang="it-IT">
                <a:solidFill>
                  <a:srgbClr val="404040"/>
                </a:solidFill>
              </a:rPr>
              <a:t>1</a:t>
            </a:r>
            <a:endParaRPr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rgbClr val="7F7F7F"/>
                </a:solidFill>
              </a:rPr>
              <a:t>End month: </a:t>
            </a:r>
            <a:r>
              <a:rPr lang="it-IT">
                <a:solidFill>
                  <a:srgbClr val="404040"/>
                </a:solidFill>
              </a:rPr>
              <a:t>48</a:t>
            </a:r>
            <a:endParaRPr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endParaRPr/>
          </a:p>
        </p:txBody>
      </p:sp>
      <p:sp>
        <p:nvSpPr>
          <p:cNvPr id="92" name="Google Shape;92;g1ab10c0f2ac_11_2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  <p:pic>
        <p:nvPicPr>
          <p:cNvPr id="93" name="Google Shape;93;g1ab10c0f2ac_11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7106" y="1995103"/>
            <a:ext cx="5839468" cy="349232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1ab10c0f2ac_11_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ab10c0f2ac_0_0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WP 11: TASKS AND DELIVERABLES</a:t>
            </a:r>
            <a:endParaRPr/>
          </a:p>
        </p:txBody>
      </p:sp>
      <p:sp>
        <p:nvSpPr>
          <p:cNvPr id="101" name="Google Shape;101;g1ab10c0f2ac_0_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  <p:sp>
        <p:nvSpPr>
          <p:cNvPr id="102" name="Google Shape;102;g1ab10c0f2ac_0_0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  <p:grpSp>
        <p:nvGrpSpPr>
          <p:cNvPr id="103" name="Google Shape;103;g1ab10c0f2ac_0_0"/>
          <p:cNvGrpSpPr/>
          <p:nvPr/>
        </p:nvGrpSpPr>
        <p:grpSpPr>
          <a:xfrm>
            <a:off x="718458" y="1283957"/>
            <a:ext cx="11244976" cy="4290190"/>
            <a:chOff x="0" y="1257"/>
            <a:chExt cx="11244976" cy="4290190"/>
          </a:xfrm>
        </p:grpSpPr>
        <p:sp>
          <p:nvSpPr>
            <p:cNvPr id="104" name="Google Shape;104;g1ab10c0f2ac_0_0"/>
            <p:cNvSpPr/>
            <p:nvPr/>
          </p:nvSpPr>
          <p:spPr>
            <a:xfrm>
              <a:off x="4497976" y="1257"/>
              <a:ext cx="6747000" cy="997800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F5D7C9">
                <a:alpha val="89800"/>
              </a:srgbClr>
            </a:solidFill>
            <a:ln w="15875" cap="flat" cmpd="sng">
              <a:solidFill>
                <a:srgbClr val="F5D7C9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g1ab10c0f2ac_0_0"/>
            <p:cNvSpPr txBox="1"/>
            <p:nvPr/>
          </p:nvSpPr>
          <p:spPr>
            <a:xfrm>
              <a:off x="4497976" y="125969"/>
              <a:ext cx="6372900" cy="74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t" anchorCtr="0">
              <a:noAutofit/>
            </a:bodyPr>
            <a:lstStyle/>
            <a:p>
              <a:pPr marL="228600" marR="0" lvl="1" indent="-698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None/>
              </a:pPr>
              <a:endPara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g1ab10c0f2ac_0_0"/>
            <p:cNvSpPr/>
            <p:nvPr/>
          </p:nvSpPr>
          <p:spPr>
            <a:xfrm>
              <a:off x="0" y="1257"/>
              <a:ext cx="4497900" cy="9978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g1ab10c0f2ac_0_0"/>
            <p:cNvSpPr txBox="1"/>
            <p:nvPr/>
          </p:nvSpPr>
          <p:spPr>
            <a:xfrm>
              <a:off x="48703" y="49960"/>
              <a:ext cx="4400700" cy="90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47625" rIns="95250" bIns="4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it-IT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Task 11.1: Technical Coordination (Cosylab) </a:t>
              </a:r>
              <a:endParaRPr sz="2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g1ab10c0f2ac_0_0"/>
            <p:cNvSpPr/>
            <p:nvPr/>
          </p:nvSpPr>
          <p:spPr>
            <a:xfrm>
              <a:off x="4497976" y="1098720"/>
              <a:ext cx="6747000" cy="997800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F5D7C9">
                <a:alpha val="89800"/>
              </a:srgbClr>
            </a:solidFill>
            <a:ln w="15875" cap="flat" cmpd="sng">
              <a:solidFill>
                <a:srgbClr val="F5D7C9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g1ab10c0f2ac_0_0"/>
            <p:cNvSpPr txBox="1"/>
            <p:nvPr/>
          </p:nvSpPr>
          <p:spPr>
            <a:xfrm>
              <a:off x="4497976" y="1223432"/>
              <a:ext cx="6372900" cy="74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Char char="•"/>
              </a:pPr>
              <a:r>
                <a:rPr lang="it-IT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D11.1: Design study on novel accelerator control systems</a:t>
              </a:r>
              <a:endParaRPr/>
            </a:p>
          </p:txBody>
        </p:sp>
        <p:sp>
          <p:nvSpPr>
            <p:cNvPr id="110" name="Google Shape;110;g1ab10c0f2ac_0_0"/>
            <p:cNvSpPr/>
            <p:nvPr/>
          </p:nvSpPr>
          <p:spPr>
            <a:xfrm>
              <a:off x="0" y="1098720"/>
              <a:ext cx="4497900" cy="9978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g1ab10c0f2ac_0_0"/>
            <p:cNvSpPr txBox="1"/>
            <p:nvPr/>
          </p:nvSpPr>
          <p:spPr>
            <a:xfrm>
              <a:off x="48703" y="1147423"/>
              <a:ext cx="4400700" cy="90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47625" rIns="95250" bIns="4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it-IT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Task 11.2: Machine controls (Cosylab, MedAustron, IJS) </a:t>
              </a:r>
              <a:endParaRPr sz="2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g1ab10c0f2ac_0_0"/>
            <p:cNvSpPr/>
            <p:nvPr/>
          </p:nvSpPr>
          <p:spPr>
            <a:xfrm>
              <a:off x="4497976" y="2196184"/>
              <a:ext cx="6747000" cy="997800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F5D7C9">
                <a:alpha val="89800"/>
              </a:srgbClr>
            </a:solidFill>
            <a:ln w="15875" cap="flat" cmpd="sng">
              <a:solidFill>
                <a:srgbClr val="F5D7C9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g1ab10c0f2ac_0_0"/>
            <p:cNvSpPr txBox="1"/>
            <p:nvPr/>
          </p:nvSpPr>
          <p:spPr>
            <a:xfrm>
              <a:off x="4497976" y="2320896"/>
              <a:ext cx="6372900" cy="74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Char char="•"/>
              </a:pPr>
              <a:r>
                <a:rPr lang="it-IT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D11.2: Design study on novel treatment room control systems</a:t>
              </a:r>
              <a:endPara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g1ab10c0f2ac_0_0"/>
            <p:cNvSpPr/>
            <p:nvPr/>
          </p:nvSpPr>
          <p:spPr>
            <a:xfrm>
              <a:off x="0" y="2196184"/>
              <a:ext cx="4497900" cy="9978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g1ab10c0f2ac_0_0"/>
            <p:cNvSpPr txBox="1"/>
            <p:nvPr/>
          </p:nvSpPr>
          <p:spPr>
            <a:xfrm>
              <a:off x="48703" y="2244887"/>
              <a:ext cx="4400700" cy="90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47625" rIns="95250" bIns="4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it-IT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Task 11.3: Treatment room controls (Cosylab, MedAustron) </a:t>
              </a:r>
              <a:endParaRPr sz="2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g1ab10c0f2ac_0_0"/>
            <p:cNvSpPr/>
            <p:nvPr/>
          </p:nvSpPr>
          <p:spPr>
            <a:xfrm>
              <a:off x="4497976" y="3293647"/>
              <a:ext cx="6747000" cy="997800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F5D7C9">
                <a:alpha val="89800"/>
              </a:srgbClr>
            </a:solidFill>
            <a:ln w="15875" cap="flat" cmpd="sng">
              <a:solidFill>
                <a:srgbClr val="F5D7C9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g1ab10c0f2ac_0_0"/>
            <p:cNvSpPr txBox="1"/>
            <p:nvPr/>
          </p:nvSpPr>
          <p:spPr>
            <a:xfrm>
              <a:off x="4497976" y="3418359"/>
              <a:ext cx="6372900" cy="74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875" tIns="15875" rIns="15875" bIns="15875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Char char="•"/>
              </a:pPr>
              <a:r>
                <a:rPr lang="it-IT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D11.3: Design study on novel patient safety systems </a:t>
              </a:r>
              <a:endParaRPr/>
            </a:p>
          </p:txBody>
        </p:sp>
        <p:sp>
          <p:nvSpPr>
            <p:cNvPr id="118" name="Google Shape;118;g1ab10c0f2ac_0_0"/>
            <p:cNvSpPr/>
            <p:nvPr/>
          </p:nvSpPr>
          <p:spPr>
            <a:xfrm>
              <a:off x="0" y="3293647"/>
              <a:ext cx="4497900" cy="9978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g1ab10c0f2ac_0_0"/>
            <p:cNvSpPr txBox="1"/>
            <p:nvPr/>
          </p:nvSpPr>
          <p:spPr>
            <a:xfrm>
              <a:off x="48703" y="3342350"/>
              <a:ext cx="4400700" cy="90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47625" rIns="95250" bIns="4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it-IT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Task 11.4: Patient safety systems (MedAustron, Cosylab) </a:t>
              </a:r>
              <a:endParaRPr sz="2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ab10c0f2ac_0_146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WP11 - Timeline (no deviations)</a:t>
            </a:r>
            <a:endParaRPr/>
          </a:p>
        </p:txBody>
      </p:sp>
      <p:grpSp>
        <p:nvGrpSpPr>
          <p:cNvPr id="126" name="Google Shape;126;g1ab10c0f2ac_0_146"/>
          <p:cNvGrpSpPr/>
          <p:nvPr/>
        </p:nvGrpSpPr>
        <p:grpSpPr>
          <a:xfrm>
            <a:off x="541338" y="1846263"/>
            <a:ext cx="11074500" cy="3641835"/>
            <a:chOff x="0" y="0"/>
            <a:chExt cx="11074500" cy="3641835"/>
          </a:xfrm>
        </p:grpSpPr>
        <p:sp>
          <p:nvSpPr>
            <p:cNvPr id="127" name="Google Shape;127;g1ab10c0f2ac_0_146"/>
            <p:cNvSpPr/>
            <p:nvPr/>
          </p:nvSpPr>
          <p:spPr>
            <a:xfrm>
              <a:off x="0" y="1092517"/>
              <a:ext cx="11074500" cy="1456800"/>
            </a:xfrm>
            <a:prstGeom prst="notchedRightArrow">
              <a:avLst>
                <a:gd name="adj1" fmla="val 50000"/>
                <a:gd name="adj2" fmla="val 50000"/>
              </a:avLst>
            </a:prstGeom>
            <a:solidFill>
              <a:srgbClr val="67C9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g1ab10c0f2ac_0_146"/>
            <p:cNvSpPr/>
            <p:nvPr/>
          </p:nvSpPr>
          <p:spPr>
            <a:xfrm>
              <a:off x="438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g1ab10c0f2ac_0_146"/>
            <p:cNvSpPr txBox="1"/>
            <p:nvPr/>
          </p:nvSpPr>
          <p:spPr>
            <a:xfrm>
              <a:off x="438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April 2021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Start of the project</a:t>
              </a:r>
              <a:endParaRPr/>
            </a:p>
          </p:txBody>
        </p:sp>
        <p:sp>
          <p:nvSpPr>
            <p:cNvPr id="130" name="Google Shape;130;g1ab10c0f2ac_0_146"/>
            <p:cNvSpPr/>
            <p:nvPr/>
          </p:nvSpPr>
          <p:spPr>
            <a:xfrm>
              <a:off x="779812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g1ab10c0f2ac_0_146"/>
            <p:cNvSpPr/>
            <p:nvPr/>
          </p:nvSpPr>
          <p:spPr>
            <a:xfrm>
              <a:off x="2015170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g1ab10c0f2ac_0_146"/>
            <p:cNvSpPr txBox="1"/>
            <p:nvPr/>
          </p:nvSpPr>
          <p:spPr>
            <a:xfrm>
              <a:off x="2015170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t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March 2022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MS11 Intermediate report on the state-of-the-art treatment room, accelerator control systems, and patient safety systems.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g1ab10c0f2ac_0_146"/>
            <p:cNvSpPr/>
            <p:nvPr/>
          </p:nvSpPr>
          <p:spPr>
            <a:xfrm>
              <a:off x="2790603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g1ab10c0f2ac_0_146"/>
            <p:cNvSpPr/>
            <p:nvPr/>
          </p:nvSpPr>
          <p:spPr>
            <a:xfrm>
              <a:off x="402596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g1ab10c0f2ac_0_146"/>
            <p:cNvSpPr txBox="1"/>
            <p:nvPr/>
          </p:nvSpPr>
          <p:spPr>
            <a:xfrm>
              <a:off x="402596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September 2022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D11.1 Design study on novel treatment room control systems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1ab10c0f2ac_0_146"/>
            <p:cNvSpPr/>
            <p:nvPr/>
          </p:nvSpPr>
          <p:spPr>
            <a:xfrm>
              <a:off x="4801393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g1ab10c0f2ac_0_146"/>
            <p:cNvSpPr/>
            <p:nvPr/>
          </p:nvSpPr>
          <p:spPr>
            <a:xfrm>
              <a:off x="6036751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g1ab10c0f2ac_0_146"/>
            <p:cNvSpPr txBox="1"/>
            <p:nvPr/>
          </p:nvSpPr>
          <p:spPr>
            <a:xfrm>
              <a:off x="6036751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t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January 2025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D11.2 Design study on novel accelerator control systems 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57150" marR="0" lvl="1" indent="-698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D11.3 Design study on novel patient safety systems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1ab10c0f2ac_0_146"/>
            <p:cNvSpPr/>
            <p:nvPr/>
          </p:nvSpPr>
          <p:spPr>
            <a:xfrm>
              <a:off x="6812184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g1ab10c0f2ac_0_146"/>
            <p:cNvSpPr/>
            <p:nvPr/>
          </p:nvSpPr>
          <p:spPr>
            <a:xfrm>
              <a:off x="8047541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g1ab10c0f2ac_0_146"/>
            <p:cNvSpPr txBox="1"/>
            <p:nvPr/>
          </p:nvSpPr>
          <p:spPr>
            <a:xfrm>
              <a:off x="8047541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March 2025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End of the project</a:t>
              </a:r>
              <a:endParaRPr/>
            </a:p>
          </p:txBody>
        </p:sp>
        <p:sp>
          <p:nvSpPr>
            <p:cNvPr id="142" name="Google Shape;142;g1ab10c0f2ac_0_146"/>
            <p:cNvSpPr/>
            <p:nvPr/>
          </p:nvSpPr>
          <p:spPr>
            <a:xfrm>
              <a:off x="8822974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" name="Google Shape;143;g1ab10c0f2ac_0_14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  <p:sp>
        <p:nvSpPr>
          <p:cNvPr id="144" name="Google Shape;144;g1ab10c0f2ac_0_146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  <p:cxnSp>
        <p:nvCxnSpPr>
          <p:cNvPr id="145" name="Google Shape;145;g1ab10c0f2ac_0_146"/>
          <p:cNvCxnSpPr/>
          <p:nvPr/>
        </p:nvCxnSpPr>
        <p:spPr>
          <a:xfrm>
            <a:off x="5886263" y="3303279"/>
            <a:ext cx="0" cy="727800"/>
          </a:xfrm>
          <a:prstGeom prst="straightConnector1">
            <a:avLst/>
          </a:prstGeom>
          <a:noFill/>
          <a:ln w="317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409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Achievements in the first reporting period - M11</a:t>
            </a:r>
            <a:endParaRPr/>
          </a:p>
        </p:txBody>
      </p:sp>
      <p:sp>
        <p:nvSpPr>
          <p:cNvPr id="151" name="Google Shape;151;p4"/>
          <p:cNvSpPr txBox="1">
            <a:spLocks noGrp="1"/>
          </p:cNvSpPr>
          <p:nvPr>
            <p:ph type="body" idx="1"/>
          </p:nvPr>
        </p:nvSpPr>
        <p:spPr>
          <a:xfrm>
            <a:off x="541537" y="1845734"/>
            <a:ext cx="11073409" cy="3641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r>
              <a:rPr lang="it-IT" sz="2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M11 Intermediate report on the state-of-the-art Treatment Room, Accelerator Control Systems, and Patient Safety Systems</a:t>
            </a:r>
            <a:endParaRPr sz="2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Regulatory standards, components’ classification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requirements for each of the systems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 of their state-of-the-art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 of existing systems for each (from MDA and CSL)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 disseminated during D11.1 Workshop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4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  <p:sp>
        <p:nvSpPr>
          <p:cNvPr id="153" name="Google Shape;153;p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ab10c0f2ac_0_232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Achievements in the first reporting period - D11.1</a:t>
            </a:r>
            <a:endParaRPr/>
          </a:p>
        </p:txBody>
      </p:sp>
      <p:sp>
        <p:nvSpPr>
          <p:cNvPr id="159" name="Google Shape;159;g1ab10c0f2ac_0_232"/>
          <p:cNvSpPr txBox="1">
            <a:spLocks noGrp="1"/>
          </p:cNvSpPr>
          <p:nvPr>
            <p:ph type="body" idx="1"/>
          </p:nvPr>
        </p:nvSpPr>
        <p:spPr>
          <a:xfrm>
            <a:off x="541537" y="1845734"/>
            <a:ext cx="11073300" cy="3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r>
              <a:rPr lang="it-IT" sz="2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D11.1 Design study on novel treatment room control systems</a:t>
            </a:r>
            <a:endParaRPr sz="2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workshop sessions to gather innovative ideas (25+ experts)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Functional and non-functional requirements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approaches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1ab10c0f2ac_0_232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  <p:pic>
        <p:nvPicPr>
          <p:cNvPr id="161" name="Google Shape;161;g1ab10c0f2ac_0_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9275" y="3954675"/>
            <a:ext cx="8165551" cy="153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g1ab10c0f2ac_0_23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ab10c0f2ac_0_241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Achievements in the reporting period - D11.1</a:t>
            </a:r>
            <a:endParaRPr/>
          </a:p>
        </p:txBody>
      </p:sp>
      <p:sp>
        <p:nvSpPr>
          <p:cNvPr id="168" name="Google Shape;168;g1ab10c0f2ac_0_241"/>
          <p:cNvSpPr txBox="1">
            <a:spLocks noGrp="1"/>
          </p:cNvSpPr>
          <p:nvPr>
            <p:ph type="body" idx="1"/>
          </p:nvPr>
        </p:nvSpPr>
        <p:spPr>
          <a:xfrm>
            <a:off x="541537" y="1845734"/>
            <a:ext cx="11073300" cy="3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/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findings to advance the Treatment Control Systems state-of-the-art: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Expected better integration between OIS/TCS/Imaging. Unified Workflow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 time of patient in treatment room (e.g. prep/imaging room, automatic workflow steps, auto-patient verification)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Pre-treat Plan verification (e.g. deformable registration + dose calculation)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Multi-room, multi-modal operation (accelerator queue and setup)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 commissioning time (tools:ad-hoc plans, configuration versioning)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●"/>
            </a:pPr>
            <a:r>
              <a:rPr lang="it-IT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practices for TCS designs for flexibility and resilience (e.g. decoupling)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49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1ab10c0f2ac_0_241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  <p:sp>
        <p:nvSpPr>
          <p:cNvPr id="170" name="Google Shape;170;g1ab10c0f2ac_0_24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ab10c0f2ac_0_249"/>
          <p:cNvSpPr txBox="1">
            <a:spLocks noGrp="1"/>
          </p:cNvSpPr>
          <p:nvPr>
            <p:ph type="title"/>
          </p:nvPr>
        </p:nvSpPr>
        <p:spPr>
          <a:xfrm>
            <a:off x="541537" y="286603"/>
            <a:ext cx="110733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Arial"/>
              <a:buNone/>
            </a:pPr>
            <a:r>
              <a:rPr lang="it-IT"/>
              <a:t>WP11 - Timeline</a:t>
            </a:r>
            <a:endParaRPr/>
          </a:p>
        </p:txBody>
      </p:sp>
      <p:grpSp>
        <p:nvGrpSpPr>
          <p:cNvPr id="177" name="Google Shape;177;g1ab10c0f2ac_0_249"/>
          <p:cNvGrpSpPr/>
          <p:nvPr/>
        </p:nvGrpSpPr>
        <p:grpSpPr>
          <a:xfrm>
            <a:off x="541338" y="1846263"/>
            <a:ext cx="11074500" cy="3641835"/>
            <a:chOff x="0" y="0"/>
            <a:chExt cx="11074500" cy="3641835"/>
          </a:xfrm>
        </p:grpSpPr>
        <p:sp>
          <p:nvSpPr>
            <p:cNvPr id="178" name="Google Shape;178;g1ab10c0f2ac_0_249"/>
            <p:cNvSpPr/>
            <p:nvPr/>
          </p:nvSpPr>
          <p:spPr>
            <a:xfrm>
              <a:off x="0" y="1092517"/>
              <a:ext cx="11074500" cy="1456800"/>
            </a:xfrm>
            <a:prstGeom prst="notchedRightArrow">
              <a:avLst>
                <a:gd name="adj1" fmla="val 50000"/>
                <a:gd name="adj2" fmla="val 50000"/>
              </a:avLst>
            </a:prstGeom>
            <a:solidFill>
              <a:srgbClr val="67C9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g1ab10c0f2ac_0_249"/>
            <p:cNvSpPr/>
            <p:nvPr/>
          </p:nvSpPr>
          <p:spPr>
            <a:xfrm>
              <a:off x="438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g1ab10c0f2ac_0_249"/>
            <p:cNvSpPr txBox="1"/>
            <p:nvPr/>
          </p:nvSpPr>
          <p:spPr>
            <a:xfrm>
              <a:off x="438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April 2021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Start of the project</a:t>
              </a:r>
              <a:endParaRPr/>
            </a:p>
          </p:txBody>
        </p:sp>
        <p:sp>
          <p:nvSpPr>
            <p:cNvPr id="181" name="Google Shape;181;g1ab10c0f2ac_0_249"/>
            <p:cNvSpPr/>
            <p:nvPr/>
          </p:nvSpPr>
          <p:spPr>
            <a:xfrm>
              <a:off x="779812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g1ab10c0f2ac_0_249"/>
            <p:cNvSpPr/>
            <p:nvPr/>
          </p:nvSpPr>
          <p:spPr>
            <a:xfrm>
              <a:off x="2015170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g1ab10c0f2ac_0_249"/>
            <p:cNvSpPr txBox="1"/>
            <p:nvPr/>
          </p:nvSpPr>
          <p:spPr>
            <a:xfrm>
              <a:off x="2015170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t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March 2022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MS11 Intermediate report on the state-of-the-art treatment room, accelerator control systems, and patient safety systems.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g1ab10c0f2ac_0_249"/>
            <p:cNvSpPr/>
            <p:nvPr/>
          </p:nvSpPr>
          <p:spPr>
            <a:xfrm>
              <a:off x="2790603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g1ab10c0f2ac_0_249"/>
            <p:cNvSpPr/>
            <p:nvPr/>
          </p:nvSpPr>
          <p:spPr>
            <a:xfrm>
              <a:off x="402596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g1ab10c0f2ac_0_249"/>
            <p:cNvSpPr txBox="1"/>
            <p:nvPr/>
          </p:nvSpPr>
          <p:spPr>
            <a:xfrm>
              <a:off x="4025960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September 2022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D11.1 Design study on novel treatment room control systems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g1ab10c0f2ac_0_249"/>
            <p:cNvSpPr/>
            <p:nvPr/>
          </p:nvSpPr>
          <p:spPr>
            <a:xfrm>
              <a:off x="4801393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g1ab10c0f2ac_0_249"/>
            <p:cNvSpPr/>
            <p:nvPr/>
          </p:nvSpPr>
          <p:spPr>
            <a:xfrm>
              <a:off x="6036751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g1ab10c0f2ac_0_249"/>
            <p:cNvSpPr txBox="1"/>
            <p:nvPr/>
          </p:nvSpPr>
          <p:spPr>
            <a:xfrm>
              <a:off x="6036751" y="2185035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t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January 2025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D11.2 Design study on novel accelerator control systems 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57150" marR="0" lvl="1" indent="-69850" algn="l" rtl="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D11.3 Design study on novel patient safety systems</a:t>
              </a: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g1ab10c0f2ac_0_249"/>
            <p:cNvSpPr/>
            <p:nvPr/>
          </p:nvSpPr>
          <p:spPr>
            <a:xfrm>
              <a:off x="6812184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g1ab10c0f2ac_0_249"/>
            <p:cNvSpPr/>
            <p:nvPr/>
          </p:nvSpPr>
          <p:spPr>
            <a:xfrm>
              <a:off x="8047541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g1ab10c0f2ac_0_249"/>
            <p:cNvSpPr txBox="1"/>
            <p:nvPr/>
          </p:nvSpPr>
          <p:spPr>
            <a:xfrm>
              <a:off x="8047541" y="0"/>
              <a:ext cx="1914900" cy="145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550" tIns="99550" rIns="99550" bIns="99550" anchor="b" anchorCtr="1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it-IT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March 2025</a:t>
              </a:r>
              <a:endParaRPr/>
            </a:p>
            <a:p>
              <a:pPr marL="57150" marR="0" lvl="1" indent="-6985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Char char="•"/>
              </a:pPr>
              <a:r>
                <a:rPr lang="it-IT" sz="11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End of the project</a:t>
              </a:r>
              <a:endParaRPr/>
            </a:p>
          </p:txBody>
        </p:sp>
        <p:sp>
          <p:nvSpPr>
            <p:cNvPr id="193" name="Google Shape;193;g1ab10c0f2ac_0_249"/>
            <p:cNvSpPr/>
            <p:nvPr/>
          </p:nvSpPr>
          <p:spPr>
            <a:xfrm>
              <a:off x="8822974" y="1638776"/>
              <a:ext cx="364200" cy="364200"/>
            </a:xfrm>
            <a:prstGeom prst="ellipse">
              <a:avLst/>
            </a:prstGeom>
            <a:solidFill>
              <a:srgbClr val="0070C0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4" name="Google Shape;194;g1ab10c0f2ac_0_24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06/12/2021</a:t>
            </a:r>
            <a:endParaRPr/>
          </a:p>
        </p:txBody>
      </p:sp>
      <p:sp>
        <p:nvSpPr>
          <p:cNvPr id="195" name="Google Shape;195;g1ab10c0f2ac_0_249"/>
          <p:cNvSpPr txBox="1">
            <a:spLocks noGrp="1"/>
          </p:cNvSpPr>
          <p:nvPr>
            <p:ph type="sldNum" idx="12"/>
          </p:nvPr>
        </p:nvSpPr>
        <p:spPr>
          <a:xfrm>
            <a:off x="9927091" y="6459785"/>
            <a:ext cx="131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  <p:cxnSp>
        <p:nvCxnSpPr>
          <p:cNvPr id="196" name="Google Shape;196;g1ab10c0f2ac_0_249"/>
          <p:cNvCxnSpPr/>
          <p:nvPr/>
        </p:nvCxnSpPr>
        <p:spPr>
          <a:xfrm>
            <a:off x="5886263" y="3303279"/>
            <a:ext cx="0" cy="727800"/>
          </a:xfrm>
          <a:prstGeom prst="straightConnector1">
            <a:avLst/>
          </a:prstGeom>
          <a:noFill/>
          <a:ln w="317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Microsoft Office PowerPoint</Application>
  <PresentationFormat>Personalizzato</PresentationFormat>
  <Paragraphs>121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Retrospettivo</vt:lpstr>
      <vt:lpstr>WP 11 -  Controls and Safety</vt:lpstr>
      <vt:lpstr>WP 1: PARTNERS</vt:lpstr>
      <vt:lpstr>WP 11: Controls and Safety</vt:lpstr>
      <vt:lpstr>WP 11: TASKS AND DELIVERABLES</vt:lpstr>
      <vt:lpstr>WP11 - Timeline (no deviations)</vt:lpstr>
      <vt:lpstr>Achievements in the first reporting period - M11</vt:lpstr>
      <vt:lpstr>Achievements in the first reporting period - D11.1</vt:lpstr>
      <vt:lpstr>Achievements in the reporting period - D11.1</vt:lpstr>
      <vt:lpstr>WP11 - Timeline</vt:lpstr>
      <vt:lpstr>Plans for the next 6 months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11 -  Controls and Safety</dc:title>
  <dc:creator>Gaglianone Maria Teresa</dc:creator>
  <cp:lastModifiedBy>Facoetti Angelica</cp:lastModifiedBy>
  <cp:revision>1</cp:revision>
  <dcterms:created xsi:type="dcterms:W3CDTF">2021-02-25T08:52:29Z</dcterms:created>
  <dcterms:modified xsi:type="dcterms:W3CDTF">2022-12-09T14:26:13Z</dcterms:modified>
</cp:coreProperties>
</file>