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5" r:id="rId3"/>
  </p:sldMasterIdLst>
  <p:notesMasterIdLst>
    <p:notesMasterId r:id="rId26"/>
  </p:notesMasterIdLst>
  <p:sldIdLst>
    <p:sldId id="256" r:id="rId4"/>
    <p:sldId id="1220" r:id="rId5"/>
    <p:sldId id="1223" r:id="rId6"/>
    <p:sldId id="1229" r:id="rId7"/>
    <p:sldId id="1224" r:id="rId8"/>
    <p:sldId id="1226" r:id="rId9"/>
    <p:sldId id="1231" r:id="rId10"/>
    <p:sldId id="1230" r:id="rId11"/>
    <p:sldId id="1225" r:id="rId12"/>
    <p:sldId id="257" r:id="rId13"/>
    <p:sldId id="269" r:id="rId14"/>
    <p:sldId id="276" r:id="rId15"/>
    <p:sldId id="270" r:id="rId16"/>
    <p:sldId id="271" r:id="rId17"/>
    <p:sldId id="272" r:id="rId18"/>
    <p:sldId id="275" r:id="rId19"/>
    <p:sldId id="262" r:id="rId20"/>
    <p:sldId id="337" r:id="rId21"/>
    <p:sldId id="263" r:id="rId22"/>
    <p:sldId id="264" r:id="rId23"/>
    <p:sldId id="282" r:id="rId24"/>
    <p:sldId id="398" r:id="rId2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94" d="100"/>
          <a:sy n="94" d="100"/>
        </p:scale>
        <p:origin x="176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0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E99BFB-8A70-4C53-9D60-C293487FA271}" type="doc">
      <dgm:prSet loTypeId="urn:microsoft.com/office/officeart/2005/8/layout/hProcess11" loCatId="process" qsTypeId="urn:microsoft.com/office/officeart/2005/8/quickstyle/simple1" qsCatId="simple" csTypeId="urn:microsoft.com/office/officeart/2005/8/colors/accent1_5" csCatId="accent1" phldr="1"/>
      <dgm:spPr/>
    </dgm:pt>
    <dgm:pt modelId="{FE2FDB24-9049-43C0-95B8-DDD3D09B4EA1}">
      <dgm:prSet phldrT="[Testo]" custT="1"/>
      <dgm:spPr/>
      <dgm:t>
        <a:bodyPr/>
        <a:lstStyle/>
        <a:p>
          <a:r>
            <a:rPr lang="it-IT" sz="1200" b="1" i="1" dirty="0" err="1"/>
            <a:t>Patient</a:t>
          </a:r>
          <a:r>
            <a:rPr lang="it-IT" sz="1200" b="1" i="1" dirty="0"/>
            <a:t> </a:t>
          </a:r>
          <a:r>
            <a:rPr lang="it-IT" sz="1200" b="1" i="1" dirty="0" err="1"/>
            <a:t>demographics</a:t>
          </a:r>
          <a:endParaRPr lang="it-IT" sz="1200" b="1" i="1" dirty="0"/>
        </a:p>
      </dgm:t>
    </dgm:pt>
    <dgm:pt modelId="{7A647F5C-14D4-47B6-82AE-8E290526D23E}" type="parTrans" cxnId="{8E8D26EA-DD68-420E-A25F-063A672EF56A}">
      <dgm:prSet/>
      <dgm:spPr/>
      <dgm:t>
        <a:bodyPr/>
        <a:lstStyle/>
        <a:p>
          <a:endParaRPr lang="it-IT"/>
        </a:p>
      </dgm:t>
    </dgm:pt>
    <dgm:pt modelId="{1AD0A2F2-19BF-423F-B371-467C8B9941E0}" type="sibTrans" cxnId="{8E8D26EA-DD68-420E-A25F-063A672EF56A}">
      <dgm:prSet/>
      <dgm:spPr/>
      <dgm:t>
        <a:bodyPr/>
        <a:lstStyle/>
        <a:p>
          <a:endParaRPr lang="it-IT"/>
        </a:p>
      </dgm:t>
    </dgm:pt>
    <dgm:pt modelId="{82561123-C64D-464C-A559-0F2CACCDC69B}">
      <dgm:prSet phldrT="[Testo]" custT="1"/>
      <dgm:spPr/>
      <dgm:t>
        <a:bodyPr/>
        <a:lstStyle/>
        <a:p>
          <a:r>
            <a:rPr lang="it-IT" sz="1200" b="1" i="1" dirty="0" err="1"/>
            <a:t>Comorbidities</a:t>
          </a:r>
          <a:endParaRPr lang="it-IT" sz="1200" b="1" i="1" dirty="0"/>
        </a:p>
      </dgm:t>
    </dgm:pt>
    <dgm:pt modelId="{5DAE9B64-26D3-45BB-AD21-7AE246D684A8}" type="parTrans" cxnId="{D4ABBC57-5A2B-477D-BFB4-2D50BB8BDC74}">
      <dgm:prSet/>
      <dgm:spPr/>
      <dgm:t>
        <a:bodyPr/>
        <a:lstStyle/>
        <a:p>
          <a:endParaRPr lang="it-IT"/>
        </a:p>
      </dgm:t>
    </dgm:pt>
    <dgm:pt modelId="{851D4CC3-06AF-4D56-8B4F-C32A740E566D}" type="sibTrans" cxnId="{D4ABBC57-5A2B-477D-BFB4-2D50BB8BDC74}">
      <dgm:prSet/>
      <dgm:spPr/>
      <dgm:t>
        <a:bodyPr/>
        <a:lstStyle/>
        <a:p>
          <a:endParaRPr lang="it-IT"/>
        </a:p>
      </dgm:t>
    </dgm:pt>
    <dgm:pt modelId="{9F03DEB0-1C62-4017-9EFB-49692B9F33F1}">
      <dgm:prSet phldrT="[Testo]" custT="1"/>
      <dgm:spPr/>
      <dgm:t>
        <a:bodyPr/>
        <a:lstStyle/>
        <a:p>
          <a:r>
            <a:rPr lang="it-IT" sz="1200" b="1" i="1" dirty="0" err="1"/>
            <a:t>Medical</a:t>
          </a:r>
          <a:r>
            <a:rPr lang="it-IT" sz="1000" dirty="0"/>
            <a:t> </a:t>
          </a:r>
          <a:r>
            <a:rPr lang="it-IT" sz="1200" b="1" i="1" dirty="0" err="1"/>
            <a:t>history</a:t>
          </a:r>
          <a:endParaRPr lang="it-IT" sz="1000" dirty="0"/>
        </a:p>
      </dgm:t>
    </dgm:pt>
    <dgm:pt modelId="{641D852A-9AE8-437E-A4E5-1EABCBC61685}" type="parTrans" cxnId="{A1E28ED0-411B-4FEB-8E82-65264C888291}">
      <dgm:prSet/>
      <dgm:spPr/>
      <dgm:t>
        <a:bodyPr/>
        <a:lstStyle/>
        <a:p>
          <a:endParaRPr lang="it-IT"/>
        </a:p>
      </dgm:t>
    </dgm:pt>
    <dgm:pt modelId="{0645E982-B55C-430D-9E12-18C85246527E}" type="sibTrans" cxnId="{A1E28ED0-411B-4FEB-8E82-65264C888291}">
      <dgm:prSet/>
      <dgm:spPr/>
      <dgm:t>
        <a:bodyPr/>
        <a:lstStyle/>
        <a:p>
          <a:endParaRPr lang="it-IT"/>
        </a:p>
      </dgm:t>
    </dgm:pt>
    <dgm:pt modelId="{BA547680-F5C8-4969-A2E6-757DAE46C949}">
      <dgm:prSet custT="1"/>
      <dgm:spPr/>
      <dgm:t>
        <a:bodyPr/>
        <a:lstStyle/>
        <a:p>
          <a:r>
            <a:rPr lang="it-IT" sz="1200" b="1" i="1" dirty="0" err="1"/>
            <a:t>Diagnosis</a:t>
          </a:r>
          <a:r>
            <a:rPr lang="it-IT" sz="1200" b="1" i="1" dirty="0"/>
            <a:t>: </a:t>
          </a:r>
          <a:r>
            <a:rPr lang="it-IT" sz="1200" b="1" i="1" dirty="0" err="1"/>
            <a:t>primary</a:t>
          </a:r>
          <a:r>
            <a:rPr lang="it-IT" sz="1200" b="1" i="1" dirty="0"/>
            <a:t> and </a:t>
          </a:r>
          <a:r>
            <a:rPr lang="it-IT" sz="1200" b="1" i="1" dirty="0" err="1"/>
            <a:t>recurrent</a:t>
          </a:r>
          <a:r>
            <a:rPr lang="it-IT" sz="1200" b="1" i="1" dirty="0"/>
            <a:t> </a:t>
          </a:r>
          <a:r>
            <a:rPr lang="it-IT" sz="1200" b="1" i="1" dirty="0" err="1"/>
            <a:t>tumor</a:t>
          </a:r>
          <a:endParaRPr lang="it-IT" sz="1200" b="1" i="1" dirty="0"/>
        </a:p>
      </dgm:t>
    </dgm:pt>
    <dgm:pt modelId="{392D3989-2F38-4325-98A3-A33172FD07A2}" type="parTrans" cxnId="{6657FBDF-938E-412B-AFC4-765DB60CE483}">
      <dgm:prSet/>
      <dgm:spPr/>
      <dgm:t>
        <a:bodyPr/>
        <a:lstStyle/>
        <a:p>
          <a:endParaRPr lang="it-IT"/>
        </a:p>
      </dgm:t>
    </dgm:pt>
    <dgm:pt modelId="{6AD9B9EF-5955-452C-9467-5BE3662AAC1A}" type="sibTrans" cxnId="{6657FBDF-938E-412B-AFC4-765DB60CE483}">
      <dgm:prSet/>
      <dgm:spPr/>
      <dgm:t>
        <a:bodyPr/>
        <a:lstStyle/>
        <a:p>
          <a:endParaRPr lang="it-IT"/>
        </a:p>
      </dgm:t>
    </dgm:pt>
    <dgm:pt modelId="{CE51F255-4F67-481A-90E9-19B17E38C87E}">
      <dgm:prSet custT="1"/>
      <dgm:spPr/>
      <dgm:t>
        <a:bodyPr/>
        <a:lstStyle/>
        <a:p>
          <a:r>
            <a:rPr lang="it-IT" sz="1200" b="1" i="1" dirty="0"/>
            <a:t>Treatment </a:t>
          </a:r>
          <a:r>
            <a:rPr lang="it-IT" sz="1200" b="1" i="1" dirty="0" err="1"/>
            <a:t>details</a:t>
          </a:r>
          <a:endParaRPr lang="it-IT" sz="900" dirty="0"/>
        </a:p>
      </dgm:t>
    </dgm:pt>
    <dgm:pt modelId="{1CAB3EF4-AFEF-4DE6-87B7-10525F06242A}" type="parTrans" cxnId="{074D8F16-7821-439D-AE4F-D62694FE436D}">
      <dgm:prSet/>
      <dgm:spPr/>
      <dgm:t>
        <a:bodyPr/>
        <a:lstStyle/>
        <a:p>
          <a:endParaRPr lang="it-IT"/>
        </a:p>
      </dgm:t>
    </dgm:pt>
    <dgm:pt modelId="{B3E21F0A-112E-49E8-BAC7-E8A0F816E9AB}" type="sibTrans" cxnId="{074D8F16-7821-439D-AE4F-D62694FE436D}">
      <dgm:prSet/>
      <dgm:spPr/>
      <dgm:t>
        <a:bodyPr/>
        <a:lstStyle/>
        <a:p>
          <a:endParaRPr lang="it-IT"/>
        </a:p>
      </dgm:t>
    </dgm:pt>
    <dgm:pt modelId="{E24DE088-8021-490A-AE89-6E3D2C0C2E7C}">
      <dgm:prSet custT="1"/>
      <dgm:spPr/>
      <dgm:t>
        <a:bodyPr/>
        <a:lstStyle/>
        <a:p>
          <a:r>
            <a:rPr lang="it-IT" sz="1200" b="1" i="1" dirty="0" err="1"/>
            <a:t>Availability</a:t>
          </a:r>
          <a:r>
            <a:rPr lang="it-IT" sz="1200" b="1" i="1" dirty="0"/>
            <a:t> of </a:t>
          </a:r>
          <a:r>
            <a:rPr lang="it-IT" sz="1200" b="1" i="1" dirty="0" err="1"/>
            <a:t>imaging</a:t>
          </a:r>
          <a:r>
            <a:rPr lang="it-IT" sz="1200" b="1" i="1" dirty="0"/>
            <a:t> </a:t>
          </a:r>
          <a:r>
            <a:rPr lang="it-IT" sz="1200" b="1" i="1" dirty="0" err="1"/>
            <a:t>pre</a:t>
          </a:r>
          <a:r>
            <a:rPr lang="it-IT" sz="1200" b="1" i="1" dirty="0"/>
            <a:t> and post treatment</a:t>
          </a:r>
          <a:endParaRPr lang="it-IT" sz="1100" dirty="0"/>
        </a:p>
      </dgm:t>
    </dgm:pt>
    <dgm:pt modelId="{8C356BD9-CA64-4CC7-B3BE-7563C76EB30D}" type="parTrans" cxnId="{9356FA1D-A66E-478F-B8BD-339F67927FBC}">
      <dgm:prSet/>
      <dgm:spPr/>
      <dgm:t>
        <a:bodyPr/>
        <a:lstStyle/>
        <a:p>
          <a:endParaRPr lang="it-IT"/>
        </a:p>
      </dgm:t>
    </dgm:pt>
    <dgm:pt modelId="{E40019E5-279E-45FA-9197-9F7365185610}" type="sibTrans" cxnId="{9356FA1D-A66E-478F-B8BD-339F67927FBC}">
      <dgm:prSet/>
      <dgm:spPr/>
      <dgm:t>
        <a:bodyPr/>
        <a:lstStyle/>
        <a:p>
          <a:endParaRPr lang="it-IT"/>
        </a:p>
      </dgm:t>
    </dgm:pt>
    <dgm:pt modelId="{853BE1FE-A660-4BC4-ACC2-63D75569EF20}">
      <dgm:prSet custT="1"/>
      <dgm:spPr/>
      <dgm:t>
        <a:bodyPr/>
        <a:lstStyle/>
        <a:p>
          <a:r>
            <a:rPr lang="it-IT" sz="1200" b="1" i="1" dirty="0"/>
            <a:t>Treatment </a:t>
          </a:r>
          <a:r>
            <a:rPr lang="it-IT" sz="1200" b="1" i="1" dirty="0" err="1"/>
            <a:t>response</a:t>
          </a:r>
          <a:r>
            <a:rPr lang="it-IT" sz="1200" b="1" i="1" dirty="0"/>
            <a:t> and </a:t>
          </a:r>
          <a:r>
            <a:rPr lang="it-IT" sz="1200" b="1" i="1" dirty="0" err="1"/>
            <a:t>tumor</a:t>
          </a:r>
          <a:r>
            <a:rPr lang="it-IT" sz="1200" b="1" i="1" dirty="0"/>
            <a:t> control</a:t>
          </a:r>
          <a:endParaRPr lang="it-IT" sz="1100" dirty="0"/>
        </a:p>
      </dgm:t>
    </dgm:pt>
    <dgm:pt modelId="{C9E402B5-5C6A-4830-9B32-571665E665D4}" type="parTrans" cxnId="{309EBA43-C573-4E58-939B-E7B410FB6D17}">
      <dgm:prSet/>
      <dgm:spPr/>
      <dgm:t>
        <a:bodyPr/>
        <a:lstStyle/>
        <a:p>
          <a:endParaRPr lang="it-IT"/>
        </a:p>
      </dgm:t>
    </dgm:pt>
    <dgm:pt modelId="{CBE2FFD3-E8EF-488F-9022-85079AA93D4D}" type="sibTrans" cxnId="{309EBA43-C573-4E58-939B-E7B410FB6D17}">
      <dgm:prSet/>
      <dgm:spPr/>
      <dgm:t>
        <a:bodyPr/>
        <a:lstStyle/>
        <a:p>
          <a:endParaRPr lang="it-IT"/>
        </a:p>
      </dgm:t>
    </dgm:pt>
    <dgm:pt modelId="{13787D15-B514-4783-8E24-FFE14B4F4B85}">
      <dgm:prSet custT="1"/>
      <dgm:spPr/>
      <dgm:t>
        <a:bodyPr/>
        <a:lstStyle/>
        <a:p>
          <a:r>
            <a:rPr lang="it-IT" sz="1200" b="1" i="1" dirty="0" err="1"/>
            <a:t>Toxicities</a:t>
          </a:r>
          <a:endParaRPr lang="it-IT" sz="1100" dirty="0"/>
        </a:p>
      </dgm:t>
    </dgm:pt>
    <dgm:pt modelId="{76E36DCF-3C45-4F1E-9793-EB2E2D6E886C}" type="parTrans" cxnId="{D259F6F6-BAFD-46C1-86FA-14690523805D}">
      <dgm:prSet/>
      <dgm:spPr/>
      <dgm:t>
        <a:bodyPr/>
        <a:lstStyle/>
        <a:p>
          <a:endParaRPr lang="it-IT"/>
        </a:p>
      </dgm:t>
    </dgm:pt>
    <dgm:pt modelId="{6002F5DE-C422-4094-B4E1-298948712113}" type="sibTrans" cxnId="{D259F6F6-BAFD-46C1-86FA-14690523805D}">
      <dgm:prSet/>
      <dgm:spPr/>
      <dgm:t>
        <a:bodyPr/>
        <a:lstStyle/>
        <a:p>
          <a:endParaRPr lang="it-IT"/>
        </a:p>
      </dgm:t>
    </dgm:pt>
    <dgm:pt modelId="{C322C935-9837-49ED-B54D-EC792069F557}">
      <dgm:prSet custT="1"/>
      <dgm:spPr/>
      <dgm:t>
        <a:bodyPr/>
        <a:lstStyle/>
        <a:p>
          <a:r>
            <a:rPr lang="it-IT" sz="1200" b="1" i="1" dirty="0" err="1"/>
            <a:t>Concomitant</a:t>
          </a:r>
          <a:r>
            <a:rPr lang="it-IT" sz="1200" b="1" i="1" dirty="0"/>
            <a:t> </a:t>
          </a:r>
          <a:r>
            <a:rPr lang="it-IT" sz="1200" b="1" i="1" dirty="0" err="1"/>
            <a:t>medications</a:t>
          </a:r>
          <a:r>
            <a:rPr lang="it-IT" sz="1200" b="1" i="1" dirty="0"/>
            <a:t> </a:t>
          </a:r>
          <a:endParaRPr lang="it-IT" sz="1100" dirty="0"/>
        </a:p>
      </dgm:t>
    </dgm:pt>
    <dgm:pt modelId="{5EE59A3C-CDF6-4F58-A809-80A5598F3014}" type="parTrans" cxnId="{64026222-DB22-499F-9999-F385F7E11CF1}">
      <dgm:prSet/>
      <dgm:spPr/>
      <dgm:t>
        <a:bodyPr/>
        <a:lstStyle/>
        <a:p>
          <a:endParaRPr lang="it-IT"/>
        </a:p>
      </dgm:t>
    </dgm:pt>
    <dgm:pt modelId="{8E1DE68F-03E2-476B-AD88-A4AB38753952}" type="sibTrans" cxnId="{64026222-DB22-499F-9999-F385F7E11CF1}">
      <dgm:prSet/>
      <dgm:spPr/>
      <dgm:t>
        <a:bodyPr/>
        <a:lstStyle/>
        <a:p>
          <a:endParaRPr lang="it-IT"/>
        </a:p>
      </dgm:t>
    </dgm:pt>
    <dgm:pt modelId="{BE028F1F-6E11-490F-9C00-F5582B238DAB}" type="pres">
      <dgm:prSet presAssocID="{CFE99BFB-8A70-4C53-9D60-C293487FA271}" presName="Name0" presStyleCnt="0">
        <dgm:presLayoutVars>
          <dgm:dir/>
          <dgm:resizeHandles val="exact"/>
        </dgm:presLayoutVars>
      </dgm:prSet>
      <dgm:spPr/>
    </dgm:pt>
    <dgm:pt modelId="{FD150431-75C7-447C-8A70-B5AA88A6BC0A}" type="pres">
      <dgm:prSet presAssocID="{CFE99BFB-8A70-4C53-9D60-C293487FA271}" presName="arrow" presStyleLbl="bgShp" presStyleIdx="0" presStyleCnt="1"/>
      <dgm:spPr/>
    </dgm:pt>
    <dgm:pt modelId="{9253D6EA-E92D-4B5F-936F-96B813CD374A}" type="pres">
      <dgm:prSet presAssocID="{CFE99BFB-8A70-4C53-9D60-C293487FA271}" presName="points" presStyleCnt="0"/>
      <dgm:spPr/>
    </dgm:pt>
    <dgm:pt modelId="{80A54914-263E-4DE6-A5FA-62346D9BB64B}" type="pres">
      <dgm:prSet presAssocID="{FE2FDB24-9049-43C0-95B8-DDD3D09B4EA1}" presName="compositeA" presStyleCnt="0"/>
      <dgm:spPr/>
    </dgm:pt>
    <dgm:pt modelId="{0A74CF58-EF07-4A50-B534-231EF8850027}" type="pres">
      <dgm:prSet presAssocID="{FE2FDB24-9049-43C0-95B8-DDD3D09B4EA1}" presName="textA" presStyleLbl="revTx" presStyleIdx="0" presStyleCnt="9" custScaleX="121775">
        <dgm:presLayoutVars>
          <dgm:bulletEnabled val="1"/>
        </dgm:presLayoutVars>
      </dgm:prSet>
      <dgm:spPr/>
    </dgm:pt>
    <dgm:pt modelId="{55C6FC6A-D8DD-49F3-8FAC-34090F26A2EA}" type="pres">
      <dgm:prSet presAssocID="{FE2FDB24-9049-43C0-95B8-DDD3D09B4EA1}" presName="circleA" presStyleLbl="node1" presStyleIdx="0" presStyleCnt="9"/>
      <dgm:spPr/>
    </dgm:pt>
    <dgm:pt modelId="{39A144D4-AC80-4679-A383-89C65C5CF911}" type="pres">
      <dgm:prSet presAssocID="{FE2FDB24-9049-43C0-95B8-DDD3D09B4EA1}" presName="spaceA" presStyleCnt="0"/>
      <dgm:spPr/>
    </dgm:pt>
    <dgm:pt modelId="{A54E30B0-54B5-4DFB-8DE4-74893945AF4D}" type="pres">
      <dgm:prSet presAssocID="{1AD0A2F2-19BF-423F-B371-467C8B9941E0}" presName="space" presStyleCnt="0"/>
      <dgm:spPr/>
    </dgm:pt>
    <dgm:pt modelId="{183689C8-E90F-4D23-96EA-D05A2CD4A208}" type="pres">
      <dgm:prSet presAssocID="{82561123-C64D-464C-A559-0F2CACCDC69B}" presName="compositeB" presStyleCnt="0"/>
      <dgm:spPr/>
    </dgm:pt>
    <dgm:pt modelId="{0EF068A8-CD6E-4E5A-B158-5EAECA33BD15}" type="pres">
      <dgm:prSet presAssocID="{82561123-C64D-464C-A559-0F2CACCDC69B}" presName="textB" presStyleLbl="revTx" presStyleIdx="1" presStyleCnt="9" custScaleX="117786">
        <dgm:presLayoutVars>
          <dgm:bulletEnabled val="1"/>
        </dgm:presLayoutVars>
      </dgm:prSet>
      <dgm:spPr/>
    </dgm:pt>
    <dgm:pt modelId="{B5C84A99-130E-409A-B6F2-623BBF26C097}" type="pres">
      <dgm:prSet presAssocID="{82561123-C64D-464C-A559-0F2CACCDC69B}" presName="circleB" presStyleLbl="node1" presStyleIdx="1" presStyleCnt="9"/>
      <dgm:spPr/>
    </dgm:pt>
    <dgm:pt modelId="{E46B36E6-94A0-46AE-AC8C-13698E109D92}" type="pres">
      <dgm:prSet presAssocID="{82561123-C64D-464C-A559-0F2CACCDC69B}" presName="spaceB" presStyleCnt="0"/>
      <dgm:spPr/>
    </dgm:pt>
    <dgm:pt modelId="{C6B11FCB-D4F8-42FC-985C-38889C551D34}" type="pres">
      <dgm:prSet presAssocID="{851D4CC3-06AF-4D56-8B4F-C32A740E566D}" presName="space" presStyleCnt="0"/>
      <dgm:spPr/>
    </dgm:pt>
    <dgm:pt modelId="{4EF5B6D0-F73E-459C-B35D-02A328C887D7}" type="pres">
      <dgm:prSet presAssocID="{9F03DEB0-1C62-4017-9EFB-49692B9F33F1}" presName="compositeA" presStyleCnt="0"/>
      <dgm:spPr/>
    </dgm:pt>
    <dgm:pt modelId="{1E2BCE00-21F7-4860-A167-70CE40161170}" type="pres">
      <dgm:prSet presAssocID="{9F03DEB0-1C62-4017-9EFB-49692B9F33F1}" presName="textA" presStyleLbl="revTx" presStyleIdx="2" presStyleCnt="9">
        <dgm:presLayoutVars>
          <dgm:bulletEnabled val="1"/>
        </dgm:presLayoutVars>
      </dgm:prSet>
      <dgm:spPr/>
    </dgm:pt>
    <dgm:pt modelId="{6C85CD4E-7AC2-4AC2-A129-BA634AB5FF2A}" type="pres">
      <dgm:prSet presAssocID="{9F03DEB0-1C62-4017-9EFB-49692B9F33F1}" presName="circleA" presStyleLbl="node1" presStyleIdx="2" presStyleCnt="9"/>
      <dgm:spPr/>
    </dgm:pt>
    <dgm:pt modelId="{CE368ABF-1337-465B-80E4-52DE20245FE3}" type="pres">
      <dgm:prSet presAssocID="{9F03DEB0-1C62-4017-9EFB-49692B9F33F1}" presName="spaceA" presStyleCnt="0"/>
      <dgm:spPr/>
    </dgm:pt>
    <dgm:pt modelId="{CA0A324B-6415-4D2E-8F68-827245A77BFF}" type="pres">
      <dgm:prSet presAssocID="{0645E982-B55C-430D-9E12-18C85246527E}" presName="space" presStyleCnt="0"/>
      <dgm:spPr/>
    </dgm:pt>
    <dgm:pt modelId="{27B5B3F1-0A90-4D90-97BF-71BB1DFCA6B2}" type="pres">
      <dgm:prSet presAssocID="{BA547680-F5C8-4969-A2E6-757DAE46C949}" presName="compositeB" presStyleCnt="0"/>
      <dgm:spPr/>
    </dgm:pt>
    <dgm:pt modelId="{8EA4DA10-938C-4814-AB87-8A30F7AD6332}" type="pres">
      <dgm:prSet presAssocID="{BA547680-F5C8-4969-A2E6-757DAE46C949}" presName="textB" presStyleLbl="revTx" presStyleIdx="3" presStyleCnt="9" custScaleX="121440">
        <dgm:presLayoutVars>
          <dgm:bulletEnabled val="1"/>
        </dgm:presLayoutVars>
      </dgm:prSet>
      <dgm:spPr/>
    </dgm:pt>
    <dgm:pt modelId="{C3BA8CDE-CB55-44A0-91B1-AC80183C3049}" type="pres">
      <dgm:prSet presAssocID="{BA547680-F5C8-4969-A2E6-757DAE46C949}" presName="circleB" presStyleLbl="node1" presStyleIdx="3" presStyleCnt="9"/>
      <dgm:spPr/>
    </dgm:pt>
    <dgm:pt modelId="{F61E1AAF-1458-4F40-89AA-C3C354ECABEE}" type="pres">
      <dgm:prSet presAssocID="{BA547680-F5C8-4969-A2E6-757DAE46C949}" presName="spaceB" presStyleCnt="0"/>
      <dgm:spPr/>
    </dgm:pt>
    <dgm:pt modelId="{46D17612-AC5C-4FA6-89AD-2C90456FB666}" type="pres">
      <dgm:prSet presAssocID="{6AD9B9EF-5955-452C-9467-5BE3662AAC1A}" presName="space" presStyleCnt="0"/>
      <dgm:spPr/>
    </dgm:pt>
    <dgm:pt modelId="{34030532-92CA-4B7F-B840-A3C553A33434}" type="pres">
      <dgm:prSet presAssocID="{CE51F255-4F67-481A-90E9-19B17E38C87E}" presName="compositeA" presStyleCnt="0"/>
      <dgm:spPr/>
    </dgm:pt>
    <dgm:pt modelId="{0E70ED58-5BC9-417A-B7B0-0225F5F288E4}" type="pres">
      <dgm:prSet presAssocID="{CE51F255-4F67-481A-90E9-19B17E38C87E}" presName="textA" presStyleLbl="revTx" presStyleIdx="4" presStyleCnt="9" custScaleX="128403">
        <dgm:presLayoutVars>
          <dgm:bulletEnabled val="1"/>
        </dgm:presLayoutVars>
      </dgm:prSet>
      <dgm:spPr/>
    </dgm:pt>
    <dgm:pt modelId="{E4840EA4-1541-4514-960D-CFE929FD9D6D}" type="pres">
      <dgm:prSet presAssocID="{CE51F255-4F67-481A-90E9-19B17E38C87E}" presName="circleA" presStyleLbl="node1" presStyleIdx="4" presStyleCnt="9"/>
      <dgm:spPr/>
    </dgm:pt>
    <dgm:pt modelId="{85D14313-ED63-4C63-8F61-AA425A6C950D}" type="pres">
      <dgm:prSet presAssocID="{CE51F255-4F67-481A-90E9-19B17E38C87E}" presName="spaceA" presStyleCnt="0"/>
      <dgm:spPr/>
    </dgm:pt>
    <dgm:pt modelId="{5C445A32-A56B-4673-9487-7F0831388FED}" type="pres">
      <dgm:prSet presAssocID="{B3E21F0A-112E-49E8-BAC7-E8A0F816E9AB}" presName="space" presStyleCnt="0"/>
      <dgm:spPr/>
    </dgm:pt>
    <dgm:pt modelId="{F57B6097-B1C8-48CB-8713-7C4E10246F33}" type="pres">
      <dgm:prSet presAssocID="{E24DE088-8021-490A-AE89-6E3D2C0C2E7C}" presName="compositeB" presStyleCnt="0"/>
      <dgm:spPr/>
    </dgm:pt>
    <dgm:pt modelId="{EF67E9CA-DE36-41B2-9087-634A329FF0F2}" type="pres">
      <dgm:prSet presAssocID="{E24DE088-8021-490A-AE89-6E3D2C0C2E7C}" presName="textB" presStyleLbl="revTx" presStyleIdx="5" presStyleCnt="9">
        <dgm:presLayoutVars>
          <dgm:bulletEnabled val="1"/>
        </dgm:presLayoutVars>
      </dgm:prSet>
      <dgm:spPr/>
    </dgm:pt>
    <dgm:pt modelId="{2D24DB10-E5B9-45AC-9BCD-E0AA1F6C1D50}" type="pres">
      <dgm:prSet presAssocID="{E24DE088-8021-490A-AE89-6E3D2C0C2E7C}" presName="circleB" presStyleLbl="node1" presStyleIdx="5" presStyleCnt="9"/>
      <dgm:spPr/>
    </dgm:pt>
    <dgm:pt modelId="{676E6F56-8466-4361-AC1B-362B94806C11}" type="pres">
      <dgm:prSet presAssocID="{E24DE088-8021-490A-AE89-6E3D2C0C2E7C}" presName="spaceB" presStyleCnt="0"/>
      <dgm:spPr/>
    </dgm:pt>
    <dgm:pt modelId="{B3F6A3CB-4882-4C6F-9570-D001F55F67A1}" type="pres">
      <dgm:prSet presAssocID="{E40019E5-279E-45FA-9197-9F7365185610}" presName="space" presStyleCnt="0"/>
      <dgm:spPr/>
    </dgm:pt>
    <dgm:pt modelId="{9D3E48E4-01C0-4AB4-B516-ECDBC2E4491F}" type="pres">
      <dgm:prSet presAssocID="{853BE1FE-A660-4BC4-ACC2-63D75569EF20}" presName="compositeA" presStyleCnt="0"/>
      <dgm:spPr/>
    </dgm:pt>
    <dgm:pt modelId="{0A4FE22A-EA34-4AC9-897F-0478C90DBE2D}" type="pres">
      <dgm:prSet presAssocID="{853BE1FE-A660-4BC4-ACC2-63D75569EF20}" presName="textA" presStyleLbl="revTx" presStyleIdx="6" presStyleCnt="9">
        <dgm:presLayoutVars>
          <dgm:bulletEnabled val="1"/>
        </dgm:presLayoutVars>
      </dgm:prSet>
      <dgm:spPr/>
    </dgm:pt>
    <dgm:pt modelId="{6E5FD436-FE29-4B64-A2FB-F5D46753AD7E}" type="pres">
      <dgm:prSet presAssocID="{853BE1FE-A660-4BC4-ACC2-63D75569EF20}" presName="circleA" presStyleLbl="node1" presStyleIdx="6" presStyleCnt="9"/>
      <dgm:spPr/>
    </dgm:pt>
    <dgm:pt modelId="{3C80199F-F3DB-4EED-8A57-EAA7FBFB10D2}" type="pres">
      <dgm:prSet presAssocID="{853BE1FE-A660-4BC4-ACC2-63D75569EF20}" presName="spaceA" presStyleCnt="0"/>
      <dgm:spPr/>
    </dgm:pt>
    <dgm:pt modelId="{53851AB1-9868-4B2F-AB56-D42210716EF1}" type="pres">
      <dgm:prSet presAssocID="{CBE2FFD3-E8EF-488F-9022-85079AA93D4D}" presName="space" presStyleCnt="0"/>
      <dgm:spPr/>
    </dgm:pt>
    <dgm:pt modelId="{A8D718A0-27F7-4933-AE8F-ACAD2C716B19}" type="pres">
      <dgm:prSet presAssocID="{13787D15-B514-4783-8E24-FFE14B4F4B85}" presName="compositeB" presStyleCnt="0"/>
      <dgm:spPr/>
    </dgm:pt>
    <dgm:pt modelId="{19ABBB48-0BB0-4A05-A765-C8D47071831C}" type="pres">
      <dgm:prSet presAssocID="{13787D15-B514-4783-8E24-FFE14B4F4B85}" presName="textB" presStyleLbl="revTx" presStyleIdx="7" presStyleCnt="9">
        <dgm:presLayoutVars>
          <dgm:bulletEnabled val="1"/>
        </dgm:presLayoutVars>
      </dgm:prSet>
      <dgm:spPr/>
    </dgm:pt>
    <dgm:pt modelId="{D07490EC-DFF7-4986-A4CD-7601345F652A}" type="pres">
      <dgm:prSet presAssocID="{13787D15-B514-4783-8E24-FFE14B4F4B85}" presName="circleB" presStyleLbl="node1" presStyleIdx="7" presStyleCnt="9"/>
      <dgm:spPr/>
    </dgm:pt>
    <dgm:pt modelId="{34E4985D-A530-4378-A008-3F43EA587B74}" type="pres">
      <dgm:prSet presAssocID="{13787D15-B514-4783-8E24-FFE14B4F4B85}" presName="spaceB" presStyleCnt="0"/>
      <dgm:spPr/>
    </dgm:pt>
    <dgm:pt modelId="{95C9B274-391F-41C7-BA32-B68204D72FB7}" type="pres">
      <dgm:prSet presAssocID="{6002F5DE-C422-4094-B4E1-298948712113}" presName="space" presStyleCnt="0"/>
      <dgm:spPr/>
    </dgm:pt>
    <dgm:pt modelId="{242C9A45-B97B-4035-9CBB-DD61C4487EC7}" type="pres">
      <dgm:prSet presAssocID="{C322C935-9837-49ED-B54D-EC792069F557}" presName="compositeA" presStyleCnt="0"/>
      <dgm:spPr/>
    </dgm:pt>
    <dgm:pt modelId="{AFAF26CC-793F-4156-AF45-6A65EE9E35BF}" type="pres">
      <dgm:prSet presAssocID="{C322C935-9837-49ED-B54D-EC792069F557}" presName="textA" presStyleLbl="revTx" presStyleIdx="8" presStyleCnt="9" custScaleX="126039">
        <dgm:presLayoutVars>
          <dgm:bulletEnabled val="1"/>
        </dgm:presLayoutVars>
      </dgm:prSet>
      <dgm:spPr/>
    </dgm:pt>
    <dgm:pt modelId="{2B0CB760-F6C5-4929-9188-A2B22F6F149B}" type="pres">
      <dgm:prSet presAssocID="{C322C935-9837-49ED-B54D-EC792069F557}" presName="circleA" presStyleLbl="node1" presStyleIdx="8" presStyleCnt="9"/>
      <dgm:spPr/>
    </dgm:pt>
    <dgm:pt modelId="{E380A0B3-203F-4142-B597-783C781248FE}" type="pres">
      <dgm:prSet presAssocID="{C322C935-9837-49ED-B54D-EC792069F557}" presName="spaceA" presStyleCnt="0"/>
      <dgm:spPr/>
    </dgm:pt>
  </dgm:ptLst>
  <dgm:cxnLst>
    <dgm:cxn modelId="{074D8F16-7821-439D-AE4F-D62694FE436D}" srcId="{CFE99BFB-8A70-4C53-9D60-C293487FA271}" destId="{CE51F255-4F67-481A-90E9-19B17E38C87E}" srcOrd="4" destOrd="0" parTransId="{1CAB3EF4-AFEF-4DE6-87B7-10525F06242A}" sibTransId="{B3E21F0A-112E-49E8-BAC7-E8A0F816E9AB}"/>
    <dgm:cxn modelId="{9356FA1D-A66E-478F-B8BD-339F67927FBC}" srcId="{CFE99BFB-8A70-4C53-9D60-C293487FA271}" destId="{E24DE088-8021-490A-AE89-6E3D2C0C2E7C}" srcOrd="5" destOrd="0" parTransId="{8C356BD9-CA64-4CC7-B3BE-7563C76EB30D}" sibTransId="{E40019E5-279E-45FA-9197-9F7365185610}"/>
    <dgm:cxn modelId="{64026222-DB22-499F-9999-F385F7E11CF1}" srcId="{CFE99BFB-8A70-4C53-9D60-C293487FA271}" destId="{C322C935-9837-49ED-B54D-EC792069F557}" srcOrd="8" destOrd="0" parTransId="{5EE59A3C-CDF6-4F58-A809-80A5598F3014}" sibTransId="{8E1DE68F-03E2-476B-AD88-A4AB38753952}"/>
    <dgm:cxn modelId="{AF0D3829-0267-40AB-ADB2-2B14050B7664}" type="presOf" srcId="{FE2FDB24-9049-43C0-95B8-DDD3D09B4EA1}" destId="{0A74CF58-EF07-4A50-B534-231EF8850027}" srcOrd="0" destOrd="0" presId="urn:microsoft.com/office/officeart/2005/8/layout/hProcess11"/>
    <dgm:cxn modelId="{CC37752A-90A4-42E4-BF34-72E971C6CD33}" type="presOf" srcId="{CFE99BFB-8A70-4C53-9D60-C293487FA271}" destId="{BE028F1F-6E11-490F-9C00-F5582B238DAB}" srcOrd="0" destOrd="0" presId="urn:microsoft.com/office/officeart/2005/8/layout/hProcess11"/>
    <dgm:cxn modelId="{5A2FAD2A-0C9A-45B0-AA18-EAFF4B857E08}" type="presOf" srcId="{9F03DEB0-1C62-4017-9EFB-49692B9F33F1}" destId="{1E2BCE00-21F7-4860-A167-70CE40161170}" srcOrd="0" destOrd="0" presId="urn:microsoft.com/office/officeart/2005/8/layout/hProcess11"/>
    <dgm:cxn modelId="{309EBA43-C573-4E58-939B-E7B410FB6D17}" srcId="{CFE99BFB-8A70-4C53-9D60-C293487FA271}" destId="{853BE1FE-A660-4BC4-ACC2-63D75569EF20}" srcOrd="6" destOrd="0" parTransId="{C9E402B5-5C6A-4830-9B32-571665E665D4}" sibTransId="{CBE2FFD3-E8EF-488F-9022-85079AA93D4D}"/>
    <dgm:cxn modelId="{696AAD67-F05C-4B18-822F-3F2F18D1F885}" type="presOf" srcId="{13787D15-B514-4783-8E24-FFE14B4F4B85}" destId="{19ABBB48-0BB0-4A05-A765-C8D47071831C}" srcOrd="0" destOrd="0" presId="urn:microsoft.com/office/officeart/2005/8/layout/hProcess11"/>
    <dgm:cxn modelId="{50C3014D-A15C-4E6F-A092-4635BA6BC29F}" type="presOf" srcId="{BA547680-F5C8-4969-A2E6-757DAE46C949}" destId="{8EA4DA10-938C-4814-AB87-8A30F7AD6332}" srcOrd="0" destOrd="0" presId="urn:microsoft.com/office/officeart/2005/8/layout/hProcess11"/>
    <dgm:cxn modelId="{D4ABBC57-5A2B-477D-BFB4-2D50BB8BDC74}" srcId="{CFE99BFB-8A70-4C53-9D60-C293487FA271}" destId="{82561123-C64D-464C-A559-0F2CACCDC69B}" srcOrd="1" destOrd="0" parTransId="{5DAE9B64-26D3-45BB-AD21-7AE246D684A8}" sibTransId="{851D4CC3-06AF-4D56-8B4F-C32A740E566D}"/>
    <dgm:cxn modelId="{6C4AB0A2-FA94-4E71-8E3B-9D101ACF7754}" type="presOf" srcId="{82561123-C64D-464C-A559-0F2CACCDC69B}" destId="{0EF068A8-CD6E-4E5A-B158-5EAECA33BD15}" srcOrd="0" destOrd="0" presId="urn:microsoft.com/office/officeart/2005/8/layout/hProcess11"/>
    <dgm:cxn modelId="{4D56E6A2-0C3A-40A8-80B1-CA2F61DE687A}" type="presOf" srcId="{C322C935-9837-49ED-B54D-EC792069F557}" destId="{AFAF26CC-793F-4156-AF45-6A65EE9E35BF}" srcOrd="0" destOrd="0" presId="urn:microsoft.com/office/officeart/2005/8/layout/hProcess11"/>
    <dgm:cxn modelId="{14EB03B3-01F4-4383-8E50-870F1D7BF7F9}" type="presOf" srcId="{853BE1FE-A660-4BC4-ACC2-63D75569EF20}" destId="{0A4FE22A-EA34-4AC9-897F-0478C90DBE2D}" srcOrd="0" destOrd="0" presId="urn:microsoft.com/office/officeart/2005/8/layout/hProcess11"/>
    <dgm:cxn modelId="{A1E28ED0-411B-4FEB-8E82-65264C888291}" srcId="{CFE99BFB-8A70-4C53-9D60-C293487FA271}" destId="{9F03DEB0-1C62-4017-9EFB-49692B9F33F1}" srcOrd="2" destOrd="0" parTransId="{641D852A-9AE8-437E-A4E5-1EABCBC61685}" sibTransId="{0645E982-B55C-430D-9E12-18C85246527E}"/>
    <dgm:cxn modelId="{545D63DE-587F-4B6A-B11E-C80A9FD32E2B}" type="presOf" srcId="{CE51F255-4F67-481A-90E9-19B17E38C87E}" destId="{0E70ED58-5BC9-417A-B7B0-0225F5F288E4}" srcOrd="0" destOrd="0" presId="urn:microsoft.com/office/officeart/2005/8/layout/hProcess11"/>
    <dgm:cxn modelId="{6657FBDF-938E-412B-AFC4-765DB60CE483}" srcId="{CFE99BFB-8A70-4C53-9D60-C293487FA271}" destId="{BA547680-F5C8-4969-A2E6-757DAE46C949}" srcOrd="3" destOrd="0" parTransId="{392D3989-2F38-4325-98A3-A33172FD07A2}" sibTransId="{6AD9B9EF-5955-452C-9467-5BE3662AAC1A}"/>
    <dgm:cxn modelId="{242858E4-ADCD-425B-848D-21D0082C7C9F}" type="presOf" srcId="{E24DE088-8021-490A-AE89-6E3D2C0C2E7C}" destId="{EF67E9CA-DE36-41B2-9087-634A329FF0F2}" srcOrd="0" destOrd="0" presId="urn:microsoft.com/office/officeart/2005/8/layout/hProcess11"/>
    <dgm:cxn modelId="{8E8D26EA-DD68-420E-A25F-063A672EF56A}" srcId="{CFE99BFB-8A70-4C53-9D60-C293487FA271}" destId="{FE2FDB24-9049-43C0-95B8-DDD3D09B4EA1}" srcOrd="0" destOrd="0" parTransId="{7A647F5C-14D4-47B6-82AE-8E290526D23E}" sibTransId="{1AD0A2F2-19BF-423F-B371-467C8B9941E0}"/>
    <dgm:cxn modelId="{D259F6F6-BAFD-46C1-86FA-14690523805D}" srcId="{CFE99BFB-8A70-4C53-9D60-C293487FA271}" destId="{13787D15-B514-4783-8E24-FFE14B4F4B85}" srcOrd="7" destOrd="0" parTransId="{76E36DCF-3C45-4F1E-9793-EB2E2D6E886C}" sibTransId="{6002F5DE-C422-4094-B4E1-298948712113}"/>
    <dgm:cxn modelId="{D7EEFBF8-A0E0-4089-8B76-94B0024D0939}" type="presParOf" srcId="{BE028F1F-6E11-490F-9C00-F5582B238DAB}" destId="{FD150431-75C7-447C-8A70-B5AA88A6BC0A}" srcOrd="0" destOrd="0" presId="urn:microsoft.com/office/officeart/2005/8/layout/hProcess11"/>
    <dgm:cxn modelId="{7EDAF5B8-7484-4F68-80A3-3CEE3B7D900E}" type="presParOf" srcId="{BE028F1F-6E11-490F-9C00-F5582B238DAB}" destId="{9253D6EA-E92D-4B5F-936F-96B813CD374A}" srcOrd="1" destOrd="0" presId="urn:microsoft.com/office/officeart/2005/8/layout/hProcess11"/>
    <dgm:cxn modelId="{6A9147C2-A9C2-40EA-8B5A-43DA1C033DEE}" type="presParOf" srcId="{9253D6EA-E92D-4B5F-936F-96B813CD374A}" destId="{80A54914-263E-4DE6-A5FA-62346D9BB64B}" srcOrd="0" destOrd="0" presId="urn:microsoft.com/office/officeart/2005/8/layout/hProcess11"/>
    <dgm:cxn modelId="{A7C891A6-409F-464A-9DDC-29C025425DF2}" type="presParOf" srcId="{80A54914-263E-4DE6-A5FA-62346D9BB64B}" destId="{0A74CF58-EF07-4A50-B534-231EF8850027}" srcOrd="0" destOrd="0" presId="urn:microsoft.com/office/officeart/2005/8/layout/hProcess11"/>
    <dgm:cxn modelId="{E93B30E3-5BCE-41DE-8C20-B138EB0AD178}" type="presParOf" srcId="{80A54914-263E-4DE6-A5FA-62346D9BB64B}" destId="{55C6FC6A-D8DD-49F3-8FAC-34090F26A2EA}" srcOrd="1" destOrd="0" presId="urn:microsoft.com/office/officeart/2005/8/layout/hProcess11"/>
    <dgm:cxn modelId="{6C6203BD-0834-4E63-9CD5-AB1732D30438}" type="presParOf" srcId="{80A54914-263E-4DE6-A5FA-62346D9BB64B}" destId="{39A144D4-AC80-4679-A383-89C65C5CF911}" srcOrd="2" destOrd="0" presId="urn:microsoft.com/office/officeart/2005/8/layout/hProcess11"/>
    <dgm:cxn modelId="{69451767-F71E-41B8-A1FC-6CF3E03E8313}" type="presParOf" srcId="{9253D6EA-E92D-4B5F-936F-96B813CD374A}" destId="{A54E30B0-54B5-4DFB-8DE4-74893945AF4D}" srcOrd="1" destOrd="0" presId="urn:microsoft.com/office/officeart/2005/8/layout/hProcess11"/>
    <dgm:cxn modelId="{05E70982-5190-4BE5-B134-AFBEF3D5BB99}" type="presParOf" srcId="{9253D6EA-E92D-4B5F-936F-96B813CD374A}" destId="{183689C8-E90F-4D23-96EA-D05A2CD4A208}" srcOrd="2" destOrd="0" presId="urn:microsoft.com/office/officeart/2005/8/layout/hProcess11"/>
    <dgm:cxn modelId="{9FE0402D-B070-402E-AF98-A0F7AECA82F6}" type="presParOf" srcId="{183689C8-E90F-4D23-96EA-D05A2CD4A208}" destId="{0EF068A8-CD6E-4E5A-B158-5EAECA33BD15}" srcOrd="0" destOrd="0" presId="urn:microsoft.com/office/officeart/2005/8/layout/hProcess11"/>
    <dgm:cxn modelId="{6DE26651-3BAE-4C5F-822A-0990B274E036}" type="presParOf" srcId="{183689C8-E90F-4D23-96EA-D05A2CD4A208}" destId="{B5C84A99-130E-409A-B6F2-623BBF26C097}" srcOrd="1" destOrd="0" presId="urn:microsoft.com/office/officeart/2005/8/layout/hProcess11"/>
    <dgm:cxn modelId="{2343B060-E6AF-4CB2-B1E2-C917C20DF1B3}" type="presParOf" srcId="{183689C8-E90F-4D23-96EA-D05A2CD4A208}" destId="{E46B36E6-94A0-46AE-AC8C-13698E109D92}" srcOrd="2" destOrd="0" presId="urn:microsoft.com/office/officeart/2005/8/layout/hProcess11"/>
    <dgm:cxn modelId="{DDE51CC2-2A55-4177-96D9-23CF19051E74}" type="presParOf" srcId="{9253D6EA-E92D-4B5F-936F-96B813CD374A}" destId="{C6B11FCB-D4F8-42FC-985C-38889C551D34}" srcOrd="3" destOrd="0" presId="urn:microsoft.com/office/officeart/2005/8/layout/hProcess11"/>
    <dgm:cxn modelId="{CD7693F8-02E8-49BC-80AF-36C20562BB50}" type="presParOf" srcId="{9253D6EA-E92D-4B5F-936F-96B813CD374A}" destId="{4EF5B6D0-F73E-459C-B35D-02A328C887D7}" srcOrd="4" destOrd="0" presId="urn:microsoft.com/office/officeart/2005/8/layout/hProcess11"/>
    <dgm:cxn modelId="{92C8299F-1215-4937-9B6D-784E278693C6}" type="presParOf" srcId="{4EF5B6D0-F73E-459C-B35D-02A328C887D7}" destId="{1E2BCE00-21F7-4860-A167-70CE40161170}" srcOrd="0" destOrd="0" presId="urn:microsoft.com/office/officeart/2005/8/layout/hProcess11"/>
    <dgm:cxn modelId="{D2374B70-4704-4FF0-970C-121AE4302B1A}" type="presParOf" srcId="{4EF5B6D0-F73E-459C-B35D-02A328C887D7}" destId="{6C85CD4E-7AC2-4AC2-A129-BA634AB5FF2A}" srcOrd="1" destOrd="0" presId="urn:microsoft.com/office/officeart/2005/8/layout/hProcess11"/>
    <dgm:cxn modelId="{9F70E0B6-6682-4530-911D-9A0CB206A899}" type="presParOf" srcId="{4EF5B6D0-F73E-459C-B35D-02A328C887D7}" destId="{CE368ABF-1337-465B-80E4-52DE20245FE3}" srcOrd="2" destOrd="0" presId="urn:microsoft.com/office/officeart/2005/8/layout/hProcess11"/>
    <dgm:cxn modelId="{6F9DA147-2115-4866-A010-52C9BC7876E1}" type="presParOf" srcId="{9253D6EA-E92D-4B5F-936F-96B813CD374A}" destId="{CA0A324B-6415-4D2E-8F68-827245A77BFF}" srcOrd="5" destOrd="0" presId="urn:microsoft.com/office/officeart/2005/8/layout/hProcess11"/>
    <dgm:cxn modelId="{FE28845E-2A13-4556-835B-8178712F917F}" type="presParOf" srcId="{9253D6EA-E92D-4B5F-936F-96B813CD374A}" destId="{27B5B3F1-0A90-4D90-97BF-71BB1DFCA6B2}" srcOrd="6" destOrd="0" presId="urn:microsoft.com/office/officeart/2005/8/layout/hProcess11"/>
    <dgm:cxn modelId="{DD21856A-FA48-4176-BC24-6B4EE3B458E8}" type="presParOf" srcId="{27B5B3F1-0A90-4D90-97BF-71BB1DFCA6B2}" destId="{8EA4DA10-938C-4814-AB87-8A30F7AD6332}" srcOrd="0" destOrd="0" presId="urn:microsoft.com/office/officeart/2005/8/layout/hProcess11"/>
    <dgm:cxn modelId="{930DADD2-5885-4457-89DF-A17F373A6135}" type="presParOf" srcId="{27B5B3F1-0A90-4D90-97BF-71BB1DFCA6B2}" destId="{C3BA8CDE-CB55-44A0-91B1-AC80183C3049}" srcOrd="1" destOrd="0" presId="urn:microsoft.com/office/officeart/2005/8/layout/hProcess11"/>
    <dgm:cxn modelId="{83B59581-1D75-4388-9140-3DC62CC70052}" type="presParOf" srcId="{27B5B3F1-0A90-4D90-97BF-71BB1DFCA6B2}" destId="{F61E1AAF-1458-4F40-89AA-C3C354ECABEE}" srcOrd="2" destOrd="0" presId="urn:microsoft.com/office/officeart/2005/8/layout/hProcess11"/>
    <dgm:cxn modelId="{47B6CA66-AB14-4691-8107-8046DD7F8AB1}" type="presParOf" srcId="{9253D6EA-E92D-4B5F-936F-96B813CD374A}" destId="{46D17612-AC5C-4FA6-89AD-2C90456FB666}" srcOrd="7" destOrd="0" presId="urn:microsoft.com/office/officeart/2005/8/layout/hProcess11"/>
    <dgm:cxn modelId="{8FBE4795-D804-4451-A2FE-C1E5D1E4E297}" type="presParOf" srcId="{9253D6EA-E92D-4B5F-936F-96B813CD374A}" destId="{34030532-92CA-4B7F-B840-A3C553A33434}" srcOrd="8" destOrd="0" presId="urn:microsoft.com/office/officeart/2005/8/layout/hProcess11"/>
    <dgm:cxn modelId="{994DB82D-5D99-44AD-9614-3FE4179D79A0}" type="presParOf" srcId="{34030532-92CA-4B7F-B840-A3C553A33434}" destId="{0E70ED58-5BC9-417A-B7B0-0225F5F288E4}" srcOrd="0" destOrd="0" presId="urn:microsoft.com/office/officeart/2005/8/layout/hProcess11"/>
    <dgm:cxn modelId="{0650A307-69AF-437A-91A5-34964B72A404}" type="presParOf" srcId="{34030532-92CA-4B7F-B840-A3C553A33434}" destId="{E4840EA4-1541-4514-960D-CFE929FD9D6D}" srcOrd="1" destOrd="0" presId="urn:microsoft.com/office/officeart/2005/8/layout/hProcess11"/>
    <dgm:cxn modelId="{211432F9-FDE5-4376-B35F-CB3EE3A6651A}" type="presParOf" srcId="{34030532-92CA-4B7F-B840-A3C553A33434}" destId="{85D14313-ED63-4C63-8F61-AA425A6C950D}" srcOrd="2" destOrd="0" presId="urn:microsoft.com/office/officeart/2005/8/layout/hProcess11"/>
    <dgm:cxn modelId="{D6652E8F-A82E-44FF-BB96-59D78AC5A348}" type="presParOf" srcId="{9253D6EA-E92D-4B5F-936F-96B813CD374A}" destId="{5C445A32-A56B-4673-9487-7F0831388FED}" srcOrd="9" destOrd="0" presId="urn:microsoft.com/office/officeart/2005/8/layout/hProcess11"/>
    <dgm:cxn modelId="{1930F91E-5645-4888-B588-3A02C744F02B}" type="presParOf" srcId="{9253D6EA-E92D-4B5F-936F-96B813CD374A}" destId="{F57B6097-B1C8-48CB-8713-7C4E10246F33}" srcOrd="10" destOrd="0" presId="urn:microsoft.com/office/officeart/2005/8/layout/hProcess11"/>
    <dgm:cxn modelId="{CBF1751F-E7E2-4038-819A-7F83171BC636}" type="presParOf" srcId="{F57B6097-B1C8-48CB-8713-7C4E10246F33}" destId="{EF67E9CA-DE36-41B2-9087-634A329FF0F2}" srcOrd="0" destOrd="0" presId="urn:microsoft.com/office/officeart/2005/8/layout/hProcess11"/>
    <dgm:cxn modelId="{CD088978-11B9-41BE-ADBB-3C465D6067F0}" type="presParOf" srcId="{F57B6097-B1C8-48CB-8713-7C4E10246F33}" destId="{2D24DB10-E5B9-45AC-9BCD-E0AA1F6C1D50}" srcOrd="1" destOrd="0" presId="urn:microsoft.com/office/officeart/2005/8/layout/hProcess11"/>
    <dgm:cxn modelId="{5AA9E3AD-5B17-48E4-B450-057C3F159287}" type="presParOf" srcId="{F57B6097-B1C8-48CB-8713-7C4E10246F33}" destId="{676E6F56-8466-4361-AC1B-362B94806C11}" srcOrd="2" destOrd="0" presId="urn:microsoft.com/office/officeart/2005/8/layout/hProcess11"/>
    <dgm:cxn modelId="{ED870FAF-875F-4670-9503-C8D0DDA8786C}" type="presParOf" srcId="{9253D6EA-E92D-4B5F-936F-96B813CD374A}" destId="{B3F6A3CB-4882-4C6F-9570-D001F55F67A1}" srcOrd="11" destOrd="0" presId="urn:microsoft.com/office/officeart/2005/8/layout/hProcess11"/>
    <dgm:cxn modelId="{44D76A59-157D-4E62-B777-9E2BABFC6368}" type="presParOf" srcId="{9253D6EA-E92D-4B5F-936F-96B813CD374A}" destId="{9D3E48E4-01C0-4AB4-B516-ECDBC2E4491F}" srcOrd="12" destOrd="0" presId="urn:microsoft.com/office/officeart/2005/8/layout/hProcess11"/>
    <dgm:cxn modelId="{80480AE6-A064-4C78-AC46-3E7F16E284B4}" type="presParOf" srcId="{9D3E48E4-01C0-4AB4-B516-ECDBC2E4491F}" destId="{0A4FE22A-EA34-4AC9-897F-0478C90DBE2D}" srcOrd="0" destOrd="0" presId="urn:microsoft.com/office/officeart/2005/8/layout/hProcess11"/>
    <dgm:cxn modelId="{053EF3B3-439D-47F9-B82D-6E4F08D0FBD2}" type="presParOf" srcId="{9D3E48E4-01C0-4AB4-B516-ECDBC2E4491F}" destId="{6E5FD436-FE29-4B64-A2FB-F5D46753AD7E}" srcOrd="1" destOrd="0" presId="urn:microsoft.com/office/officeart/2005/8/layout/hProcess11"/>
    <dgm:cxn modelId="{DDF0C8E8-EAA2-44BE-AC2C-C05184680A45}" type="presParOf" srcId="{9D3E48E4-01C0-4AB4-B516-ECDBC2E4491F}" destId="{3C80199F-F3DB-4EED-8A57-EAA7FBFB10D2}" srcOrd="2" destOrd="0" presId="urn:microsoft.com/office/officeart/2005/8/layout/hProcess11"/>
    <dgm:cxn modelId="{B39815A6-9C5C-4045-BF25-4412384AF3DC}" type="presParOf" srcId="{9253D6EA-E92D-4B5F-936F-96B813CD374A}" destId="{53851AB1-9868-4B2F-AB56-D42210716EF1}" srcOrd="13" destOrd="0" presId="urn:microsoft.com/office/officeart/2005/8/layout/hProcess11"/>
    <dgm:cxn modelId="{1B846C25-EF5C-484C-8F4C-E6323A77BF71}" type="presParOf" srcId="{9253D6EA-E92D-4B5F-936F-96B813CD374A}" destId="{A8D718A0-27F7-4933-AE8F-ACAD2C716B19}" srcOrd="14" destOrd="0" presId="urn:microsoft.com/office/officeart/2005/8/layout/hProcess11"/>
    <dgm:cxn modelId="{D36DAA3B-3F34-44C4-AF7F-A9F3E1967235}" type="presParOf" srcId="{A8D718A0-27F7-4933-AE8F-ACAD2C716B19}" destId="{19ABBB48-0BB0-4A05-A765-C8D47071831C}" srcOrd="0" destOrd="0" presId="urn:microsoft.com/office/officeart/2005/8/layout/hProcess11"/>
    <dgm:cxn modelId="{C8B1E925-7248-47AF-8AEC-93A63034FB39}" type="presParOf" srcId="{A8D718A0-27F7-4933-AE8F-ACAD2C716B19}" destId="{D07490EC-DFF7-4986-A4CD-7601345F652A}" srcOrd="1" destOrd="0" presId="urn:microsoft.com/office/officeart/2005/8/layout/hProcess11"/>
    <dgm:cxn modelId="{C06BEEE5-BE42-4559-ADBC-9872D6EF9D81}" type="presParOf" srcId="{A8D718A0-27F7-4933-AE8F-ACAD2C716B19}" destId="{34E4985D-A530-4378-A008-3F43EA587B74}" srcOrd="2" destOrd="0" presId="urn:microsoft.com/office/officeart/2005/8/layout/hProcess11"/>
    <dgm:cxn modelId="{AB4EAAD8-F55D-4077-AD46-602573927234}" type="presParOf" srcId="{9253D6EA-E92D-4B5F-936F-96B813CD374A}" destId="{95C9B274-391F-41C7-BA32-B68204D72FB7}" srcOrd="15" destOrd="0" presId="urn:microsoft.com/office/officeart/2005/8/layout/hProcess11"/>
    <dgm:cxn modelId="{6149949B-C352-414B-9668-223AD7D5D89B}" type="presParOf" srcId="{9253D6EA-E92D-4B5F-936F-96B813CD374A}" destId="{242C9A45-B97B-4035-9CBB-DD61C4487EC7}" srcOrd="16" destOrd="0" presId="urn:microsoft.com/office/officeart/2005/8/layout/hProcess11"/>
    <dgm:cxn modelId="{6B296C60-E900-4A5F-99CC-17D49A912775}" type="presParOf" srcId="{242C9A45-B97B-4035-9CBB-DD61C4487EC7}" destId="{AFAF26CC-793F-4156-AF45-6A65EE9E35BF}" srcOrd="0" destOrd="0" presId="urn:microsoft.com/office/officeart/2005/8/layout/hProcess11"/>
    <dgm:cxn modelId="{2CB5F341-247C-4CF9-8B92-D4A19FEF3C76}" type="presParOf" srcId="{242C9A45-B97B-4035-9CBB-DD61C4487EC7}" destId="{2B0CB760-F6C5-4929-9188-A2B22F6F149B}" srcOrd="1" destOrd="0" presId="urn:microsoft.com/office/officeart/2005/8/layout/hProcess11"/>
    <dgm:cxn modelId="{BC930634-2693-4A95-9254-2D7F47E9D332}" type="presParOf" srcId="{242C9A45-B97B-4035-9CBB-DD61C4487EC7}" destId="{E380A0B3-203F-4142-B597-783C781248FE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150431-75C7-447C-8A70-B5AA88A6BC0A}">
      <dsp:nvSpPr>
        <dsp:cNvPr id="0" name=""/>
        <dsp:cNvSpPr/>
      </dsp:nvSpPr>
      <dsp:spPr>
        <a:xfrm>
          <a:off x="0" y="1510748"/>
          <a:ext cx="10683462" cy="201433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74CF58-EF07-4A50-B534-231EF8850027}">
      <dsp:nvSpPr>
        <dsp:cNvPr id="0" name=""/>
        <dsp:cNvSpPr/>
      </dsp:nvSpPr>
      <dsp:spPr>
        <a:xfrm>
          <a:off x="1034" y="0"/>
          <a:ext cx="1109135" cy="2014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1" i="1" kern="1200" dirty="0" err="1"/>
            <a:t>Patient</a:t>
          </a:r>
          <a:r>
            <a:rPr lang="it-IT" sz="1200" b="1" i="1" kern="1200" dirty="0"/>
            <a:t> </a:t>
          </a:r>
          <a:r>
            <a:rPr lang="it-IT" sz="1200" b="1" i="1" kern="1200" dirty="0" err="1"/>
            <a:t>demographics</a:t>
          </a:r>
          <a:endParaRPr lang="it-IT" sz="1200" b="1" i="1" kern="1200" dirty="0"/>
        </a:p>
      </dsp:txBody>
      <dsp:txXfrm>
        <a:off x="1034" y="0"/>
        <a:ext cx="1109135" cy="2014330"/>
      </dsp:txXfrm>
    </dsp:sp>
    <dsp:sp modelId="{55C6FC6A-D8DD-49F3-8FAC-34090F26A2EA}">
      <dsp:nvSpPr>
        <dsp:cNvPr id="0" name=""/>
        <dsp:cNvSpPr/>
      </dsp:nvSpPr>
      <dsp:spPr>
        <a:xfrm>
          <a:off x="303810" y="2266122"/>
          <a:ext cx="503582" cy="503582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F068A8-CD6E-4E5A-B158-5EAECA33BD15}">
      <dsp:nvSpPr>
        <dsp:cNvPr id="0" name=""/>
        <dsp:cNvSpPr/>
      </dsp:nvSpPr>
      <dsp:spPr>
        <a:xfrm>
          <a:off x="1155709" y="3021496"/>
          <a:ext cx="1072802" cy="2014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1" i="1" kern="1200" dirty="0" err="1"/>
            <a:t>Comorbidities</a:t>
          </a:r>
          <a:endParaRPr lang="it-IT" sz="1200" b="1" i="1" kern="1200" dirty="0"/>
        </a:p>
      </dsp:txBody>
      <dsp:txXfrm>
        <a:off x="1155709" y="3021496"/>
        <a:ext cx="1072802" cy="2014330"/>
      </dsp:txXfrm>
    </dsp:sp>
    <dsp:sp modelId="{B5C84A99-130E-409A-B6F2-623BBF26C097}">
      <dsp:nvSpPr>
        <dsp:cNvPr id="0" name=""/>
        <dsp:cNvSpPr/>
      </dsp:nvSpPr>
      <dsp:spPr>
        <a:xfrm>
          <a:off x="1440319" y="2266122"/>
          <a:ext cx="503582" cy="503582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-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2BCE00-21F7-4860-A167-70CE40161170}">
      <dsp:nvSpPr>
        <dsp:cNvPr id="0" name=""/>
        <dsp:cNvSpPr/>
      </dsp:nvSpPr>
      <dsp:spPr>
        <a:xfrm>
          <a:off x="2274052" y="0"/>
          <a:ext cx="910806" cy="2014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1" i="1" kern="1200" dirty="0" err="1"/>
            <a:t>Medical</a:t>
          </a:r>
          <a:r>
            <a:rPr lang="it-IT" sz="1000" kern="1200" dirty="0"/>
            <a:t> </a:t>
          </a:r>
          <a:r>
            <a:rPr lang="it-IT" sz="1200" b="1" i="1" kern="1200" dirty="0" err="1"/>
            <a:t>history</a:t>
          </a:r>
          <a:endParaRPr lang="it-IT" sz="1000" kern="1200" dirty="0"/>
        </a:p>
      </dsp:txBody>
      <dsp:txXfrm>
        <a:off x="2274052" y="0"/>
        <a:ext cx="910806" cy="2014330"/>
      </dsp:txXfrm>
    </dsp:sp>
    <dsp:sp modelId="{6C85CD4E-7AC2-4AC2-A129-BA634AB5FF2A}">
      <dsp:nvSpPr>
        <dsp:cNvPr id="0" name=""/>
        <dsp:cNvSpPr/>
      </dsp:nvSpPr>
      <dsp:spPr>
        <a:xfrm>
          <a:off x="2477665" y="2266122"/>
          <a:ext cx="503582" cy="503582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-1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A4DA10-938C-4814-AB87-8A30F7AD6332}">
      <dsp:nvSpPr>
        <dsp:cNvPr id="0" name=""/>
        <dsp:cNvSpPr/>
      </dsp:nvSpPr>
      <dsp:spPr>
        <a:xfrm>
          <a:off x="3230400" y="3021496"/>
          <a:ext cx="1106083" cy="2014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1" i="1" kern="1200" dirty="0" err="1"/>
            <a:t>Diagnosis</a:t>
          </a:r>
          <a:r>
            <a:rPr lang="it-IT" sz="1200" b="1" i="1" kern="1200" dirty="0"/>
            <a:t>: </a:t>
          </a:r>
          <a:r>
            <a:rPr lang="it-IT" sz="1200" b="1" i="1" kern="1200" dirty="0" err="1"/>
            <a:t>primary</a:t>
          </a:r>
          <a:r>
            <a:rPr lang="it-IT" sz="1200" b="1" i="1" kern="1200" dirty="0"/>
            <a:t> and </a:t>
          </a:r>
          <a:r>
            <a:rPr lang="it-IT" sz="1200" b="1" i="1" kern="1200" dirty="0" err="1"/>
            <a:t>recurrent</a:t>
          </a:r>
          <a:r>
            <a:rPr lang="it-IT" sz="1200" b="1" i="1" kern="1200" dirty="0"/>
            <a:t> </a:t>
          </a:r>
          <a:r>
            <a:rPr lang="it-IT" sz="1200" b="1" i="1" kern="1200" dirty="0" err="1"/>
            <a:t>tumor</a:t>
          </a:r>
          <a:endParaRPr lang="it-IT" sz="1200" b="1" i="1" kern="1200" dirty="0"/>
        </a:p>
      </dsp:txBody>
      <dsp:txXfrm>
        <a:off x="3230400" y="3021496"/>
        <a:ext cx="1106083" cy="2014330"/>
      </dsp:txXfrm>
    </dsp:sp>
    <dsp:sp modelId="{C3BA8CDE-CB55-44A0-91B1-AC80183C3049}">
      <dsp:nvSpPr>
        <dsp:cNvPr id="0" name=""/>
        <dsp:cNvSpPr/>
      </dsp:nvSpPr>
      <dsp:spPr>
        <a:xfrm>
          <a:off x="3531650" y="2266122"/>
          <a:ext cx="503582" cy="503582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-1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70ED58-5BC9-417A-B7B0-0225F5F288E4}">
      <dsp:nvSpPr>
        <dsp:cNvPr id="0" name=""/>
        <dsp:cNvSpPr/>
      </dsp:nvSpPr>
      <dsp:spPr>
        <a:xfrm>
          <a:off x="4382024" y="0"/>
          <a:ext cx="1169503" cy="2014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1" i="1" kern="1200" dirty="0"/>
            <a:t>Treatment </a:t>
          </a:r>
          <a:r>
            <a:rPr lang="it-IT" sz="1200" b="1" i="1" kern="1200" dirty="0" err="1"/>
            <a:t>details</a:t>
          </a:r>
          <a:endParaRPr lang="it-IT" sz="900" kern="1200" dirty="0"/>
        </a:p>
      </dsp:txBody>
      <dsp:txXfrm>
        <a:off x="4382024" y="0"/>
        <a:ext cx="1169503" cy="2014330"/>
      </dsp:txXfrm>
    </dsp:sp>
    <dsp:sp modelId="{E4840EA4-1541-4514-960D-CFE929FD9D6D}">
      <dsp:nvSpPr>
        <dsp:cNvPr id="0" name=""/>
        <dsp:cNvSpPr/>
      </dsp:nvSpPr>
      <dsp:spPr>
        <a:xfrm>
          <a:off x="4714984" y="2266122"/>
          <a:ext cx="503582" cy="503582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67E9CA-DE36-41B2-9087-634A329FF0F2}">
      <dsp:nvSpPr>
        <dsp:cNvPr id="0" name=""/>
        <dsp:cNvSpPr/>
      </dsp:nvSpPr>
      <dsp:spPr>
        <a:xfrm>
          <a:off x="5597068" y="3021496"/>
          <a:ext cx="910806" cy="2014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1" i="1" kern="1200" dirty="0" err="1"/>
            <a:t>Availability</a:t>
          </a:r>
          <a:r>
            <a:rPr lang="it-IT" sz="1200" b="1" i="1" kern="1200" dirty="0"/>
            <a:t> of </a:t>
          </a:r>
          <a:r>
            <a:rPr lang="it-IT" sz="1200" b="1" i="1" kern="1200" dirty="0" err="1"/>
            <a:t>imaging</a:t>
          </a:r>
          <a:r>
            <a:rPr lang="it-IT" sz="1200" b="1" i="1" kern="1200" dirty="0"/>
            <a:t> </a:t>
          </a:r>
          <a:r>
            <a:rPr lang="it-IT" sz="1200" b="1" i="1" kern="1200" dirty="0" err="1"/>
            <a:t>pre</a:t>
          </a:r>
          <a:r>
            <a:rPr lang="it-IT" sz="1200" b="1" i="1" kern="1200" dirty="0"/>
            <a:t> and post treatment</a:t>
          </a:r>
          <a:endParaRPr lang="it-IT" sz="1100" kern="1200" dirty="0"/>
        </a:p>
      </dsp:txBody>
      <dsp:txXfrm>
        <a:off x="5597068" y="3021496"/>
        <a:ext cx="910806" cy="2014330"/>
      </dsp:txXfrm>
    </dsp:sp>
    <dsp:sp modelId="{2D24DB10-E5B9-45AC-9BCD-E0AA1F6C1D50}">
      <dsp:nvSpPr>
        <dsp:cNvPr id="0" name=""/>
        <dsp:cNvSpPr/>
      </dsp:nvSpPr>
      <dsp:spPr>
        <a:xfrm>
          <a:off x="5800680" y="2266122"/>
          <a:ext cx="503582" cy="503582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-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4FE22A-EA34-4AC9-897F-0478C90DBE2D}">
      <dsp:nvSpPr>
        <dsp:cNvPr id="0" name=""/>
        <dsp:cNvSpPr/>
      </dsp:nvSpPr>
      <dsp:spPr>
        <a:xfrm>
          <a:off x="6553415" y="0"/>
          <a:ext cx="910806" cy="2014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1" i="1" kern="1200" dirty="0"/>
            <a:t>Treatment </a:t>
          </a:r>
          <a:r>
            <a:rPr lang="it-IT" sz="1200" b="1" i="1" kern="1200" dirty="0" err="1"/>
            <a:t>response</a:t>
          </a:r>
          <a:r>
            <a:rPr lang="it-IT" sz="1200" b="1" i="1" kern="1200" dirty="0"/>
            <a:t> and </a:t>
          </a:r>
          <a:r>
            <a:rPr lang="it-IT" sz="1200" b="1" i="1" kern="1200" dirty="0" err="1"/>
            <a:t>tumor</a:t>
          </a:r>
          <a:r>
            <a:rPr lang="it-IT" sz="1200" b="1" i="1" kern="1200" dirty="0"/>
            <a:t> control</a:t>
          </a:r>
          <a:endParaRPr lang="it-IT" sz="1100" kern="1200" dirty="0"/>
        </a:p>
      </dsp:txBody>
      <dsp:txXfrm>
        <a:off x="6553415" y="0"/>
        <a:ext cx="910806" cy="2014330"/>
      </dsp:txXfrm>
    </dsp:sp>
    <dsp:sp modelId="{6E5FD436-FE29-4B64-A2FB-F5D46753AD7E}">
      <dsp:nvSpPr>
        <dsp:cNvPr id="0" name=""/>
        <dsp:cNvSpPr/>
      </dsp:nvSpPr>
      <dsp:spPr>
        <a:xfrm>
          <a:off x="6757027" y="2266122"/>
          <a:ext cx="503582" cy="503582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-3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ABBB48-0BB0-4A05-A765-C8D47071831C}">
      <dsp:nvSpPr>
        <dsp:cNvPr id="0" name=""/>
        <dsp:cNvSpPr/>
      </dsp:nvSpPr>
      <dsp:spPr>
        <a:xfrm>
          <a:off x="7509762" y="3021496"/>
          <a:ext cx="910806" cy="2014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1" i="1" kern="1200" dirty="0" err="1"/>
            <a:t>Toxicities</a:t>
          </a:r>
          <a:endParaRPr lang="it-IT" sz="1100" kern="1200" dirty="0"/>
        </a:p>
      </dsp:txBody>
      <dsp:txXfrm>
        <a:off x="7509762" y="3021496"/>
        <a:ext cx="910806" cy="2014330"/>
      </dsp:txXfrm>
    </dsp:sp>
    <dsp:sp modelId="{D07490EC-DFF7-4986-A4CD-7601345F652A}">
      <dsp:nvSpPr>
        <dsp:cNvPr id="0" name=""/>
        <dsp:cNvSpPr/>
      </dsp:nvSpPr>
      <dsp:spPr>
        <a:xfrm>
          <a:off x="7713374" y="2266122"/>
          <a:ext cx="503582" cy="503582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-3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AF26CC-793F-4156-AF45-6A65EE9E35BF}">
      <dsp:nvSpPr>
        <dsp:cNvPr id="0" name=""/>
        <dsp:cNvSpPr/>
      </dsp:nvSpPr>
      <dsp:spPr>
        <a:xfrm>
          <a:off x="8466109" y="0"/>
          <a:ext cx="1147971" cy="2014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1" i="1" kern="1200" dirty="0" err="1"/>
            <a:t>Concomitant</a:t>
          </a:r>
          <a:r>
            <a:rPr lang="it-IT" sz="1200" b="1" i="1" kern="1200" dirty="0"/>
            <a:t> </a:t>
          </a:r>
          <a:r>
            <a:rPr lang="it-IT" sz="1200" b="1" i="1" kern="1200" dirty="0" err="1"/>
            <a:t>medications</a:t>
          </a:r>
          <a:r>
            <a:rPr lang="it-IT" sz="1200" b="1" i="1" kern="1200" dirty="0"/>
            <a:t> </a:t>
          </a:r>
          <a:endParaRPr lang="it-IT" sz="1100" kern="1200" dirty="0"/>
        </a:p>
      </dsp:txBody>
      <dsp:txXfrm>
        <a:off x="8466109" y="0"/>
        <a:ext cx="1147971" cy="2014330"/>
      </dsp:txXfrm>
    </dsp:sp>
    <dsp:sp modelId="{2B0CB760-F6C5-4929-9188-A2B22F6F149B}">
      <dsp:nvSpPr>
        <dsp:cNvPr id="0" name=""/>
        <dsp:cNvSpPr/>
      </dsp:nvSpPr>
      <dsp:spPr>
        <a:xfrm>
          <a:off x="8788304" y="2266122"/>
          <a:ext cx="503582" cy="503582"/>
        </a:xfrm>
        <a:prstGeom prst="ellipse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5E75F0-3641-4192-A713-8DC1928A8141}" type="datetimeFigureOut">
              <a:rPr lang="it-IT" smtClean="0"/>
              <a:t>10/12/2022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33775-77B0-47D4-A067-CA3BD889B48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429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633775-77B0-47D4-A067-CA3BD889B481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8952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633775-77B0-47D4-A067-CA3BD889B481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26161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633775-77B0-47D4-A067-CA3BD889B481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47148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633775-77B0-47D4-A067-CA3BD889B481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69499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633775-77B0-47D4-A067-CA3BD889B481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28655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006FE1-1F94-483B-932B-7377077C96D1}" type="slidenum">
              <a:rPr lang="it-IT" smtClean="0">
                <a:solidFill>
                  <a:prstClr val="black"/>
                </a:solidFill>
              </a:rPr>
              <a:pPr/>
              <a:t>17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0622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633775-77B0-47D4-A067-CA3BD889B481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57746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0633820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 </a:t>
            </a:r>
          </a:p>
          <a:p>
            <a:r>
              <a:rPr lang="it-IT" dirty="0"/>
              <a:t>:CNAO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developing</a:t>
            </a:r>
            <a:r>
              <a:rPr lang="it-IT" dirty="0"/>
              <a:t> </a:t>
            </a:r>
            <a:r>
              <a:rPr lang="it-IT" dirty="0" err="1"/>
              <a:t>its</a:t>
            </a:r>
            <a:r>
              <a:rPr lang="it-IT" dirty="0"/>
              <a:t> </a:t>
            </a:r>
            <a:r>
              <a:rPr lang="it-IT" dirty="0" err="1"/>
              <a:t>infrastracture</a:t>
            </a:r>
            <a:r>
              <a:rPr lang="it-IT" dirty="0"/>
              <a:t> in </a:t>
            </a:r>
            <a:r>
              <a:rPr lang="it-IT" dirty="0" err="1"/>
              <a:t>thsi</a:t>
            </a:r>
            <a:r>
              <a:rPr lang="it-IT" dirty="0"/>
              <a:t> way.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006FE1-1F94-483B-932B-7377077C96D1}" type="slidenum">
              <a:rPr lang="it-IT" smtClean="0">
                <a:solidFill>
                  <a:prstClr val="black"/>
                </a:solidFill>
              </a:rPr>
              <a:pPr/>
              <a:t>20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2961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633775-77B0-47D4-A067-CA3BD889B481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71610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.  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633775-77B0-47D4-A067-CA3BD889B481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5663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633775-77B0-47D4-A067-CA3BD889B481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4656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633775-77B0-47D4-A067-CA3BD889B481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23432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633775-77B0-47D4-A067-CA3BD889B481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7833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633775-77B0-47D4-A067-CA3BD889B481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8785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. 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633775-77B0-47D4-A067-CA3BD889B481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5411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633775-77B0-47D4-A067-CA3BD889B481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8642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633775-77B0-47D4-A067-CA3BD889B481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9160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633775-77B0-47D4-A067-CA3BD889B481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5240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3DEB3-229F-40C5-94D3-6F74C1C2AF4E}" type="datetimeFigureOut">
              <a:rPr lang="it-IT" smtClean="0"/>
              <a:t>10/12/2022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09BF-787D-4953-BF4B-6E344A8CD7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6380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3DEB3-229F-40C5-94D3-6F74C1C2AF4E}" type="datetimeFigureOut">
              <a:rPr lang="it-IT" smtClean="0"/>
              <a:t>10/12/2022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09BF-787D-4953-BF4B-6E344A8CD7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6021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3DEB3-229F-40C5-94D3-6F74C1C2AF4E}" type="datetimeFigureOut">
              <a:rPr lang="it-IT" smtClean="0"/>
              <a:t>10/12/2022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09BF-787D-4953-BF4B-6E344A8CD7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596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E6742-2DCB-4433-A6B9-B6A04E153F2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321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5EF1-86CA-4F44-B5E3-EFB05B7F84E0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110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E390A-9C93-42D7-B23B-BF0B70FC0D50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0152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F2C-D08D-44C7-B67A-31DC71F4F0A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3181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6C382-F0FE-46A2-94C7-257B7EA94BC2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1621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7E93D-09B0-480E-9F07-61865FA4DA0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7828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4A9FA-2EDE-4841-9E48-15614D8853BB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1917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DAC8E-8D3F-4D2A-9AAB-A057048B914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645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3DEB3-229F-40C5-94D3-6F74C1C2AF4E}" type="datetimeFigureOut">
              <a:rPr lang="it-IT" smtClean="0"/>
              <a:t>10/12/2022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09BF-787D-4953-BF4B-6E344A8CD7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174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2515-D808-4CB1-A654-F6E3C367F1EB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6032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BF066-D82E-4EBC-820D-23B447747AA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5075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742D-A088-49E8-9C32-34B38E3639A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5759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/>
          <p:nvPr/>
        </p:nvSpPr>
        <p:spPr>
          <a:xfrm>
            <a:off x="960000" y="970400"/>
            <a:ext cx="7704000" cy="3632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sz="1800">
              <a:solidFill>
                <a:prstClr val="black"/>
              </a:solidFill>
            </a:endParaRPr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960000" y="1482267"/>
            <a:ext cx="10535200" cy="488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189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377" lvl="1" indent="-30479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566" lvl="2" indent="-30479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754" lvl="3" indent="-30479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5943" lvl="4" indent="-30479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131" lvl="5" indent="-30479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320" lvl="6" indent="-30479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509" lvl="7" indent="-30479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697" lvl="8" indent="-304792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 dirty="0"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960000" y="52124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2324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">
    <p:bg>
      <p:bgPr>
        <a:solidFill>
          <a:srgbClr val="002E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D73724-7B23-FE4A-B979-EF5C240A5F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00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510020F-0DFF-4BC6-B2B8-0A17110A91DD}" type="datetime1">
              <a:rPr lang="it-IT" smtClean="0">
                <a:solidFill>
                  <a:prstClr val="white"/>
                </a:solidFill>
              </a:rPr>
              <a:pPr/>
              <a:t>10/12/2022</a:t>
            </a:fld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D5510DA-8359-0C44-8B24-01B1521D6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873ACBD-0AA8-5843-8D3E-1EEA098F82E0}"/>
              </a:ext>
            </a:extLst>
          </p:cNvPr>
          <p:cNvSpPr/>
          <p:nvPr userDrawn="1"/>
        </p:nvSpPr>
        <p:spPr>
          <a:xfrm>
            <a:off x="1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>
              <a:solidFill>
                <a:prstClr val="white"/>
              </a:solidFill>
            </a:endParaRPr>
          </a:p>
        </p:txBody>
      </p:sp>
      <p:pic>
        <p:nvPicPr>
          <p:cNvPr id="9" name="Immagine 8" descr="Immagine che contiene tavolo&#10;&#10;Descrizione generata automaticamente">
            <a:extLst>
              <a:ext uri="{FF2B5EF4-FFF2-40B4-BE49-F238E27FC236}">
                <a16:creationId xmlns:a16="http://schemas.microsoft.com/office/drawing/2014/main" id="{AC8A7DF9-3E4E-7C4E-8F90-F54F58A404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1164" y="0"/>
            <a:ext cx="14708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7000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D73724-7B23-FE4A-B979-EF5C240A5F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1354896" cy="365125"/>
          </a:xfrm>
          <a:prstGeom prst="rect">
            <a:avLst/>
          </a:prstGeom>
        </p:spPr>
        <p:txBody>
          <a:bodyPr/>
          <a:lstStyle/>
          <a:p>
            <a:fld id="{A2807416-9738-4CEA-962C-BA0667B79F9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D5510DA-8359-0C44-8B24-01B1521D6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baseline="0">
                <a:solidFill>
                  <a:srgbClr val="002E6C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14060E7-C33E-F24C-9F55-BBE16252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86938" y="6356350"/>
            <a:ext cx="10191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E6C"/>
                </a:solidFill>
              </a:defRPr>
            </a:lvl1pPr>
          </a:lstStyle>
          <a:p>
            <a:r>
              <a:rPr lang="it-IT" dirty="0"/>
              <a:t>Pag. </a:t>
            </a:r>
            <a:fld id="{D2B91252-54D1-FE45-A607-C2B73D764620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873ACBD-0AA8-5843-8D3E-1EEA098F82E0}"/>
              </a:ext>
            </a:extLst>
          </p:cNvPr>
          <p:cNvSpPr/>
          <p:nvPr userDrawn="1"/>
        </p:nvSpPr>
        <p:spPr>
          <a:xfrm>
            <a:off x="1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>
              <a:solidFill>
                <a:prstClr val="white"/>
              </a:solidFill>
            </a:endParaRPr>
          </a:p>
        </p:txBody>
      </p:sp>
      <p:pic>
        <p:nvPicPr>
          <p:cNvPr id="8" name="Immagine 7" descr="Immagine che contiene disegnando, tavolo&#10;&#10;Descrizione generata automaticamente">
            <a:extLst>
              <a:ext uri="{FF2B5EF4-FFF2-40B4-BE49-F238E27FC236}">
                <a16:creationId xmlns:a16="http://schemas.microsoft.com/office/drawing/2014/main" id="{C6D31A4D-F816-124A-BCBA-873C862172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1164" y="0"/>
            <a:ext cx="14708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0750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E6742-2DCB-4433-A6B9-B6A04E153F2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880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5EF1-86CA-4F44-B5E3-EFB05B7F84E0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1504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E390A-9C93-42D7-B23B-BF0B70FC0D50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5041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CF2C-D08D-44C7-B67A-31DC71F4F0A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486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3DEB3-229F-40C5-94D3-6F74C1C2AF4E}" type="datetimeFigureOut">
              <a:rPr lang="it-IT" smtClean="0"/>
              <a:t>10/12/2022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09BF-787D-4953-BF4B-6E344A8CD7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60538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6C382-F0FE-46A2-94C7-257B7EA94BC2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0421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7E93D-09B0-480E-9F07-61865FA4DA0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1471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4A9FA-2EDE-4841-9E48-15614D8853BB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9745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DAC8E-8D3F-4D2A-9AAB-A057048B914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3058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02515-D808-4CB1-A654-F6E3C367F1EB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6952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BF066-D82E-4EBC-820D-23B447747AAD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3005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D742D-A088-49E8-9C32-34B38E3639AF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1577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">
    <p:bg>
      <p:bgPr>
        <a:solidFill>
          <a:srgbClr val="002E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D73724-7B23-FE4A-B979-EF5C240A5F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00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510020F-0DFF-4BC6-B2B8-0A17110A91DD}" type="datetime1">
              <a:rPr lang="it-IT" smtClean="0">
                <a:solidFill>
                  <a:prstClr val="white"/>
                </a:solidFill>
              </a:rPr>
              <a:pPr/>
              <a:t>10/12/2022</a:t>
            </a:fld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D5510DA-8359-0C44-8B24-01B1521D6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873ACBD-0AA8-5843-8D3E-1EEA098F82E0}"/>
              </a:ext>
            </a:extLst>
          </p:cNvPr>
          <p:cNvSpPr/>
          <p:nvPr userDrawn="1"/>
        </p:nvSpPr>
        <p:spPr>
          <a:xfrm>
            <a:off x="1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>
              <a:solidFill>
                <a:prstClr val="white"/>
              </a:solidFill>
            </a:endParaRPr>
          </a:p>
        </p:txBody>
      </p:sp>
      <p:pic>
        <p:nvPicPr>
          <p:cNvPr id="9" name="Immagine 8" descr="Immagine che contiene tavolo&#10;&#10;Descrizione generata automaticamente">
            <a:extLst>
              <a:ext uri="{FF2B5EF4-FFF2-40B4-BE49-F238E27FC236}">
                <a16:creationId xmlns:a16="http://schemas.microsoft.com/office/drawing/2014/main" id="{AC8A7DF9-3E4E-7C4E-8F90-F54F58A404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1164" y="0"/>
            <a:ext cx="14708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8397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BD73724-7B23-FE4A-B979-EF5C240A5F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1354896" cy="365125"/>
          </a:xfrm>
          <a:prstGeom prst="rect">
            <a:avLst/>
          </a:prstGeom>
        </p:spPr>
        <p:txBody>
          <a:bodyPr/>
          <a:lstStyle/>
          <a:p>
            <a:fld id="{A2807416-9738-4CEA-962C-BA0667B79F9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D5510DA-8359-0C44-8B24-01B1521D6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baseline="0">
                <a:solidFill>
                  <a:srgbClr val="002E6C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14060E7-C33E-F24C-9F55-BBE16252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86938" y="6356350"/>
            <a:ext cx="101917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2E6C"/>
                </a:solidFill>
              </a:defRPr>
            </a:lvl1pPr>
          </a:lstStyle>
          <a:p>
            <a:r>
              <a:rPr lang="it-IT" dirty="0"/>
              <a:t>Pag. </a:t>
            </a:r>
            <a:fld id="{D2B91252-54D1-FE45-A607-C2B73D764620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873ACBD-0AA8-5843-8D3E-1EEA098F82E0}"/>
              </a:ext>
            </a:extLst>
          </p:cNvPr>
          <p:cNvSpPr/>
          <p:nvPr userDrawn="1"/>
        </p:nvSpPr>
        <p:spPr>
          <a:xfrm>
            <a:off x="1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 dirty="0">
              <a:solidFill>
                <a:prstClr val="white"/>
              </a:solidFill>
            </a:endParaRPr>
          </a:p>
        </p:txBody>
      </p:sp>
      <p:pic>
        <p:nvPicPr>
          <p:cNvPr id="8" name="Immagine 7" descr="Immagine che contiene disegnando, tavolo&#10;&#10;Descrizione generata automaticamente">
            <a:extLst>
              <a:ext uri="{FF2B5EF4-FFF2-40B4-BE49-F238E27FC236}">
                <a16:creationId xmlns:a16="http://schemas.microsoft.com/office/drawing/2014/main" id="{C6D31A4D-F816-124A-BCBA-873C862172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1164" y="0"/>
            <a:ext cx="14708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24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3DEB3-229F-40C5-94D3-6F74C1C2AF4E}" type="datetimeFigureOut">
              <a:rPr lang="it-IT" smtClean="0"/>
              <a:t>10/12/2022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09BF-787D-4953-BF4B-6E344A8CD7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726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3DEB3-229F-40C5-94D3-6F74C1C2AF4E}" type="datetimeFigureOut">
              <a:rPr lang="it-IT" smtClean="0"/>
              <a:t>10/12/2022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09BF-787D-4953-BF4B-6E344A8CD7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0461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3DEB3-229F-40C5-94D3-6F74C1C2AF4E}" type="datetimeFigureOut">
              <a:rPr lang="it-IT" smtClean="0"/>
              <a:t>10/12/2022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09BF-787D-4953-BF4B-6E344A8CD7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831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3DEB3-229F-40C5-94D3-6F74C1C2AF4E}" type="datetimeFigureOut">
              <a:rPr lang="it-IT" smtClean="0"/>
              <a:t>10/12/2022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09BF-787D-4953-BF4B-6E344A8CD7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7130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3DEB3-229F-40C5-94D3-6F74C1C2AF4E}" type="datetimeFigureOut">
              <a:rPr lang="it-IT" smtClean="0"/>
              <a:t>10/12/2022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09BF-787D-4953-BF4B-6E344A8CD7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648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3DEB3-229F-40C5-94D3-6F74C1C2AF4E}" type="datetimeFigureOut">
              <a:rPr lang="it-IT" smtClean="0"/>
              <a:t>10/12/2022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09BF-787D-4953-BF4B-6E344A8CD7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650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3DEB3-229F-40C5-94D3-6F74C1C2AF4E}" type="datetimeFigureOut">
              <a:rPr lang="it-IT" smtClean="0"/>
              <a:t>10/12/2022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809BF-787D-4953-BF4B-6E344A8CD7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518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E8FCB-E9DE-4879-A1D6-1A7E0250BBD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15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sldNum="0"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E8FCB-E9DE-4879-A1D6-1A7E0250BBD5}" type="datetime1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10/12/2022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6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8" r:id="rId12"/>
    <p:sldLayoutId id="2147483689" r:id="rId13"/>
  </p:sldLayoutIdLst>
  <p:hf sldNum="0"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9.svg"/><Relationship Id="rId5" Type="http://schemas.openxmlformats.org/officeDocument/2006/relationships/image" Target="../media/image38.png"/><Relationship Id="rId4" Type="http://schemas.openxmlformats.org/officeDocument/2006/relationships/image" Target="../media/image37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uracan.eu/registries/starter/rare-head-and-neck-cancer-registry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5.png"/><Relationship Id="rId4" Type="http://schemas.openxmlformats.org/officeDocument/2006/relationships/hyperlink" Target="https://clinicaltrials.gov/ct2/results?recrs=ab&amp;cond=Head+and+Neck+Cancer&amp;term=Trama&amp;cntry=&amp;state=&amp;city=&amp;dist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95717" y="165128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it-IT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HITRIPlus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100" dirty="0"/>
              <a:t>Knowledge generation through real world data collection when applying innovative treatments: solutions and pitfalls</a:t>
            </a:r>
            <a:br>
              <a:rPr lang="it-IT" sz="3100" dirty="0"/>
            </a:br>
            <a:endParaRPr lang="it-IT" sz="31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907580"/>
            <a:ext cx="9144000" cy="2144564"/>
          </a:xfrm>
        </p:spPr>
        <p:txBody>
          <a:bodyPr>
            <a:noAutofit/>
          </a:bodyPr>
          <a:lstStyle/>
          <a:p>
            <a:endParaRPr lang="it-IT" sz="2800" u="sng" dirty="0"/>
          </a:p>
          <a:p>
            <a:r>
              <a:rPr lang="it-IT" sz="2800" u="sng" dirty="0"/>
              <a:t>Prof. Lisa LICITRA</a:t>
            </a:r>
          </a:p>
          <a:p>
            <a:r>
              <a:rPr lang="it-IT" dirty="0"/>
              <a:t>Scientific Director CNAO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9" y="71717"/>
            <a:ext cx="3952256" cy="186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566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it-IT" dirty="0"/>
            </a:br>
            <a:br>
              <a:rPr lang="it-IT" dirty="0"/>
            </a:b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9108" y="1308579"/>
            <a:ext cx="8885690" cy="382557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642" y="4066267"/>
            <a:ext cx="5257431" cy="190314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95192" y="534320"/>
            <a:ext cx="1548518" cy="154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26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61858"/>
            <a:ext cx="10112188" cy="339232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22619">
            <a:off x="1115366" y="3856566"/>
            <a:ext cx="10343103" cy="142272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3681705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10712471"/>
              </p:ext>
            </p:extLst>
          </p:nvPr>
        </p:nvGraphicFramePr>
        <p:xfrm>
          <a:off x="706781" y="642729"/>
          <a:ext cx="10683462" cy="50358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2403895" y="383907"/>
            <a:ext cx="7384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30549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 OF FIELDS IN REGAL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147835" y="2969350"/>
            <a:ext cx="24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244871" y="2975976"/>
            <a:ext cx="24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3245413" y="2969352"/>
            <a:ext cx="451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28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4298955" y="2962728"/>
            <a:ext cx="45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30	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5498270" y="2962730"/>
            <a:ext cx="45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56	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6584949" y="2962732"/>
            <a:ext cx="451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6	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7519227" y="2949482"/>
            <a:ext cx="451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15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8526388" y="2949484"/>
            <a:ext cx="451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6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9593183" y="2962738"/>
            <a:ext cx="451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89971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959"/>
          <a:stretch/>
        </p:blipFill>
        <p:spPr>
          <a:xfrm>
            <a:off x="2453774" y="4728083"/>
            <a:ext cx="7274428" cy="510584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6" r="1305" b="2009"/>
          <a:stretch/>
        </p:blipFill>
        <p:spPr>
          <a:xfrm>
            <a:off x="2436521" y="1388844"/>
            <a:ext cx="7291681" cy="3329798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2403895" y="383907"/>
            <a:ext cx="7384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30549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FIELDS IN REGAL</a:t>
            </a: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0260" y="5627326"/>
            <a:ext cx="1932599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412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403895" y="370936"/>
            <a:ext cx="7384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30549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SEMANTICS IN REGAL</a:t>
            </a:r>
          </a:p>
        </p:txBody>
      </p:sp>
      <p:grpSp>
        <p:nvGrpSpPr>
          <p:cNvPr id="15" name="Gruppo 14"/>
          <p:cNvGrpSpPr/>
          <p:nvPr/>
        </p:nvGrpSpPr>
        <p:grpSpPr>
          <a:xfrm>
            <a:off x="5590947" y="4797421"/>
            <a:ext cx="5494496" cy="1051279"/>
            <a:chOff x="6690877" y="4452865"/>
            <a:chExt cx="5494496" cy="1051279"/>
          </a:xfrm>
        </p:grpSpPr>
        <p:pic>
          <p:nvPicPr>
            <p:cNvPr id="2" name="Immagin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0877" y="5100249"/>
              <a:ext cx="5494496" cy="403895"/>
            </a:xfrm>
            <a:prstGeom prst="rect">
              <a:avLst/>
            </a:prstGeom>
          </p:spPr>
        </p:pic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3501" y="4452865"/>
              <a:ext cx="1889924" cy="708721"/>
            </a:xfrm>
            <a:prstGeom prst="rect">
              <a:avLst/>
            </a:prstGeom>
          </p:spPr>
        </p:pic>
      </p:grpSp>
      <p:pic>
        <p:nvPicPr>
          <p:cNvPr id="11" name="Immagin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37723"/>
            <a:ext cx="3362139" cy="2324851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16" y="5000505"/>
            <a:ext cx="3139712" cy="777307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10" y="1245402"/>
            <a:ext cx="1852891" cy="25075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124" y="1245402"/>
            <a:ext cx="1819208" cy="250757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CasellaDiTesto 16"/>
          <p:cNvSpPr txBox="1"/>
          <p:nvPr/>
        </p:nvSpPr>
        <p:spPr>
          <a:xfrm>
            <a:off x="2996124" y="3750585"/>
            <a:ext cx="2345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/>
              <a:t>Diagnosis</a:t>
            </a:r>
            <a:endParaRPr lang="it-IT" i="1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699756" y="3744471"/>
            <a:ext cx="2345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/>
              <a:t>Histology</a:t>
            </a:r>
            <a:r>
              <a:rPr lang="it-IT" sz="1400" i="1" dirty="0"/>
              <a:t> and </a:t>
            </a:r>
            <a:r>
              <a:rPr lang="it-IT" sz="1400" i="1" dirty="0" err="1"/>
              <a:t>Topography</a:t>
            </a:r>
            <a:endParaRPr lang="it-IT" sz="1400" i="1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6183267" y="3856603"/>
            <a:ext cx="2345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/>
              <a:t>Toxicities</a:t>
            </a:r>
            <a:endParaRPr lang="it-IT" i="1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789010" y="5777812"/>
            <a:ext cx="2345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/>
              <a:t>Comorbidities</a:t>
            </a:r>
            <a:endParaRPr lang="it-IT" i="1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5703571" y="5777811"/>
            <a:ext cx="2345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err="1"/>
              <a:t>Concomitant</a:t>
            </a:r>
            <a:r>
              <a:rPr lang="it-IT" sz="1400" i="1" dirty="0"/>
              <a:t> </a:t>
            </a:r>
            <a:r>
              <a:rPr lang="it-IT" sz="1400" i="1" dirty="0" err="1"/>
              <a:t>Medications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941300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7324" y="1543813"/>
            <a:ext cx="7574367" cy="4369562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659468" y="507122"/>
            <a:ext cx="7282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it-IT" sz="2800" b="1" dirty="0">
                <a:solidFill>
                  <a:srgbClr val="30549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</a:t>
            </a:r>
            <a:r>
              <a:rPr lang="it-IT" sz="2800" b="1" dirty="0" err="1">
                <a:solidFill>
                  <a:srgbClr val="30549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Completion</a:t>
            </a:r>
            <a:endParaRPr lang="it-IT" sz="2800" b="1" dirty="0">
              <a:solidFill>
                <a:srgbClr val="305494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7302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4"/>
          <p:cNvGrpSpPr/>
          <p:nvPr/>
        </p:nvGrpSpPr>
        <p:grpSpPr>
          <a:xfrm>
            <a:off x="734448" y="1323109"/>
            <a:ext cx="10702633" cy="4886733"/>
            <a:chOff x="755075" y="1375724"/>
            <a:chExt cx="10702633" cy="4724849"/>
          </a:xfrm>
        </p:grpSpPr>
        <p:grpSp>
          <p:nvGrpSpPr>
            <p:cNvPr id="6" name="Gruppo 5"/>
            <p:cNvGrpSpPr/>
            <p:nvPr/>
          </p:nvGrpSpPr>
          <p:grpSpPr>
            <a:xfrm>
              <a:off x="7709902" y="4329809"/>
              <a:ext cx="3478699" cy="1580322"/>
              <a:chOff x="640368" y="546182"/>
              <a:chExt cx="3478699" cy="1895547"/>
            </a:xfrm>
          </p:grpSpPr>
          <p:sp>
            <p:nvSpPr>
              <p:cNvPr id="29" name="Rettangolo arrotondato 28"/>
              <p:cNvSpPr/>
              <p:nvPr/>
            </p:nvSpPr>
            <p:spPr>
              <a:xfrm>
                <a:off x="640368" y="546182"/>
                <a:ext cx="3478699" cy="1895547"/>
              </a:xfrm>
              <a:prstGeom prst="roundRect">
                <a:avLst>
                  <a:gd name="adj" fmla="val 10000"/>
                </a:avLst>
              </a:prstGeom>
              <a:ln w="3810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0" name="Rettangolo 29"/>
              <p:cNvSpPr/>
              <p:nvPr/>
            </p:nvSpPr>
            <p:spPr>
              <a:xfrm>
                <a:off x="707221" y="673070"/>
                <a:ext cx="2914217" cy="1358167"/>
              </a:xfrm>
              <a:prstGeom prst="rect">
                <a:avLst/>
              </a:prstGeom>
              <a:ln w="3810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0960" tIns="60960" rIns="60960" bIns="60960" numCol="1" spcCol="1270" anchor="t" anchorCtr="0">
                <a:noAutofit/>
              </a:bodyPr>
              <a:lstStyle/>
              <a:p>
                <a:pPr marL="0" lvl="1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endParaRPr lang="it-IT" sz="1600" dirty="0"/>
              </a:p>
              <a:p>
                <a:pPr marL="0" lvl="1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endParaRPr lang="it-IT" sz="1600" dirty="0"/>
              </a:p>
              <a:p>
                <a:pPr marL="0" lvl="1" algn="ctr" defTabSz="7112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</a:pPr>
                <a:r>
                  <a:rPr lang="it-IT" dirty="0"/>
                  <a:t>CNAO </a:t>
                </a:r>
                <a:r>
                  <a:rPr lang="it-IT" b="1" dirty="0" err="1"/>
                  <a:t>REG</a:t>
                </a:r>
                <a:r>
                  <a:rPr lang="it-IT" dirty="0" err="1"/>
                  <a:t>istry</a:t>
                </a:r>
                <a:r>
                  <a:rPr lang="it-IT" dirty="0"/>
                  <a:t> </a:t>
                </a:r>
                <a:r>
                  <a:rPr lang="it-IT" dirty="0" err="1"/>
                  <a:t>Tri</a:t>
                </a:r>
                <a:r>
                  <a:rPr lang="it-IT" b="1" dirty="0" err="1"/>
                  <a:t>AL</a:t>
                </a:r>
                <a:r>
                  <a:rPr lang="it-IT" dirty="0"/>
                  <a:t> </a:t>
                </a:r>
                <a:endParaRPr lang="en-US" sz="1600" dirty="0"/>
              </a:p>
            </p:txBody>
          </p:sp>
        </p:grpSp>
        <p:grpSp>
          <p:nvGrpSpPr>
            <p:cNvPr id="7" name="Gruppo 6"/>
            <p:cNvGrpSpPr/>
            <p:nvPr/>
          </p:nvGrpSpPr>
          <p:grpSpPr>
            <a:xfrm>
              <a:off x="755075" y="1375724"/>
              <a:ext cx="10702633" cy="4724849"/>
              <a:chOff x="755075" y="1327235"/>
              <a:chExt cx="10702633" cy="4724849"/>
            </a:xfrm>
          </p:grpSpPr>
          <p:grpSp>
            <p:nvGrpSpPr>
              <p:cNvPr id="8" name="Gruppo 7"/>
              <p:cNvGrpSpPr/>
              <p:nvPr/>
            </p:nvGrpSpPr>
            <p:grpSpPr>
              <a:xfrm>
                <a:off x="7495309" y="1529070"/>
                <a:ext cx="3962399" cy="1716152"/>
                <a:chOff x="313138" y="792494"/>
                <a:chExt cx="3782348" cy="1895548"/>
              </a:xfrm>
            </p:grpSpPr>
            <p:sp>
              <p:nvSpPr>
                <p:cNvPr id="27" name="Rettangolo arrotondato 26"/>
                <p:cNvSpPr/>
                <p:nvPr/>
              </p:nvSpPr>
              <p:spPr>
                <a:xfrm>
                  <a:off x="313138" y="792494"/>
                  <a:ext cx="3782348" cy="1895548"/>
                </a:xfrm>
                <a:prstGeom prst="roundRect">
                  <a:avLst>
                    <a:gd name="adj" fmla="val 10000"/>
                  </a:avLst>
                </a:prstGeom>
                <a:ln w="38100">
                  <a:solidFill>
                    <a:srgbClr val="989A99"/>
                  </a:solidFill>
                </a:ln>
              </p:spPr>
              <p:style>
                <a:lnRef idx="2">
                  <a:schemeClr val="accent2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28" name="Rettangolo 27"/>
                <p:cNvSpPr/>
                <p:nvPr/>
              </p:nvSpPr>
              <p:spPr>
                <a:xfrm>
                  <a:off x="671367" y="829770"/>
                  <a:ext cx="1843860" cy="1610693"/>
                </a:xfrm>
                <a:prstGeom prst="rect">
                  <a:avLst/>
                </a:prstGeom>
                <a:ln w="38100"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60960" tIns="60960" rIns="60960" bIns="60960" numCol="1" spcCol="1270" anchor="t" anchorCtr="0">
                  <a:noAutofit/>
                </a:bodyPr>
                <a:lstStyle/>
                <a:p>
                  <a:pPr marL="0" lvl="1" defTabSz="711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15000"/>
                    </a:spcAft>
                  </a:pPr>
                  <a:endParaRPr lang="en-US" sz="1600" dirty="0"/>
                </a:p>
                <a:p>
                  <a:r>
                    <a:rPr lang="it-IT" b="1" dirty="0"/>
                    <a:t>A</a:t>
                  </a:r>
                  <a:r>
                    <a:rPr lang="it-IT" dirty="0"/>
                    <a:t>IOCC </a:t>
                  </a:r>
                  <a:r>
                    <a:rPr lang="it-IT" b="1" dirty="0" err="1"/>
                    <a:t>I</a:t>
                  </a:r>
                  <a:r>
                    <a:rPr lang="it-IT" dirty="0" err="1"/>
                    <a:t>talian</a:t>
                  </a:r>
                  <a:r>
                    <a:rPr lang="it-IT" dirty="0"/>
                    <a:t> </a:t>
                  </a:r>
                  <a:r>
                    <a:rPr lang="it-IT" b="1" dirty="0" err="1"/>
                    <a:t>Re</a:t>
                  </a:r>
                  <a:r>
                    <a:rPr lang="it-IT" dirty="0" err="1"/>
                    <a:t>gistry</a:t>
                  </a:r>
                  <a:r>
                    <a:rPr lang="it-IT" dirty="0"/>
                    <a:t> on</a:t>
                  </a:r>
                </a:p>
                <a:p>
                  <a:r>
                    <a:rPr lang="it-IT" dirty="0"/>
                    <a:t>Head and </a:t>
                  </a:r>
                  <a:r>
                    <a:rPr lang="it-IT" dirty="0" err="1"/>
                    <a:t>Neck</a:t>
                  </a:r>
                  <a:r>
                    <a:rPr lang="it-IT" dirty="0"/>
                    <a:t> Carcinoma</a:t>
                  </a:r>
                  <a:endParaRPr lang="it-IT" sz="1100" kern="1200" dirty="0"/>
                </a:p>
              </p:txBody>
            </p:sp>
          </p:grpSp>
          <p:grpSp>
            <p:nvGrpSpPr>
              <p:cNvPr id="9" name="Gruppo 8"/>
              <p:cNvGrpSpPr/>
              <p:nvPr/>
            </p:nvGrpSpPr>
            <p:grpSpPr>
              <a:xfrm>
                <a:off x="847064" y="1327235"/>
                <a:ext cx="3849428" cy="2474018"/>
                <a:chOff x="431620" y="425673"/>
                <a:chExt cx="3849428" cy="3275967"/>
              </a:xfrm>
            </p:grpSpPr>
            <p:sp>
              <p:nvSpPr>
                <p:cNvPr id="25" name="Rettangolo arrotondato 24"/>
                <p:cNvSpPr/>
                <p:nvPr/>
              </p:nvSpPr>
              <p:spPr>
                <a:xfrm>
                  <a:off x="431620" y="425673"/>
                  <a:ext cx="3844956" cy="3275967"/>
                </a:xfrm>
                <a:prstGeom prst="roundRect">
                  <a:avLst>
                    <a:gd name="adj" fmla="val 10000"/>
                  </a:avLst>
                </a:prstGeom>
                <a:ln w="38100"/>
              </p:spPr>
              <p:style>
                <a:lnRef idx="2">
                  <a:schemeClr val="accent2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26" name="Rettangolo 25"/>
                <p:cNvSpPr/>
                <p:nvPr/>
              </p:nvSpPr>
              <p:spPr>
                <a:xfrm>
                  <a:off x="633444" y="551671"/>
                  <a:ext cx="3647604" cy="1494577"/>
                </a:xfrm>
                <a:prstGeom prst="rect">
                  <a:avLst/>
                </a:prstGeom>
                <a:ln w="38100"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60960" tIns="60960" rIns="60960" bIns="60960" numCol="1" spcCol="1270" anchor="t" anchorCtr="0">
                  <a:noAutofit/>
                </a:bodyPr>
                <a:lstStyle/>
                <a:p>
                  <a:pPr marL="0" lvl="1" defTabSz="711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15000"/>
                    </a:spcAft>
                  </a:pPr>
                  <a:endParaRPr lang="en-US" sz="1600" dirty="0"/>
                </a:p>
              </p:txBody>
            </p:sp>
          </p:grpSp>
          <p:grpSp>
            <p:nvGrpSpPr>
              <p:cNvPr id="10" name="Gruppo 9"/>
              <p:cNvGrpSpPr/>
              <p:nvPr/>
            </p:nvGrpSpPr>
            <p:grpSpPr>
              <a:xfrm>
                <a:off x="755075" y="3830746"/>
                <a:ext cx="3936944" cy="2221338"/>
                <a:chOff x="519229" y="-131459"/>
                <a:chExt cx="3689243" cy="2783103"/>
              </a:xfrm>
            </p:grpSpPr>
            <p:sp>
              <p:nvSpPr>
                <p:cNvPr id="23" name="Rettangolo arrotondato 22"/>
                <p:cNvSpPr/>
                <p:nvPr/>
              </p:nvSpPr>
              <p:spPr>
                <a:xfrm>
                  <a:off x="519229" y="263852"/>
                  <a:ext cx="3689243" cy="2227409"/>
                </a:xfrm>
                <a:prstGeom prst="roundRect">
                  <a:avLst>
                    <a:gd name="adj" fmla="val 10000"/>
                  </a:avLst>
                </a:prstGeom>
                <a:ln w="3810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2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/>
                <a:lstStyle/>
                <a:p>
                  <a:pPr algn="ctr"/>
                  <a:endParaRPr lang="it-IT" b="1" dirty="0"/>
                </a:p>
                <a:p>
                  <a:pPr algn="ctr"/>
                  <a:r>
                    <a:rPr lang="it-IT" b="1" dirty="0" err="1"/>
                    <a:t>H</a:t>
                  </a:r>
                  <a:r>
                    <a:rPr lang="it-IT" dirty="0" err="1"/>
                    <a:t>eavy</a:t>
                  </a:r>
                  <a:r>
                    <a:rPr lang="it-IT" dirty="0"/>
                    <a:t> </a:t>
                  </a:r>
                  <a:r>
                    <a:rPr lang="it-IT" b="1" dirty="0" err="1"/>
                    <a:t>I</a:t>
                  </a:r>
                  <a:r>
                    <a:rPr lang="it-IT" dirty="0" err="1"/>
                    <a:t>on</a:t>
                  </a:r>
                  <a:r>
                    <a:rPr lang="it-IT" dirty="0"/>
                    <a:t> </a:t>
                  </a:r>
                  <a:r>
                    <a:rPr lang="it-IT" b="1" dirty="0" err="1"/>
                    <a:t>T</a:t>
                  </a:r>
                  <a:r>
                    <a:rPr lang="it-IT" dirty="0" err="1"/>
                    <a:t>herapy</a:t>
                  </a:r>
                  <a:r>
                    <a:rPr lang="it-IT" dirty="0"/>
                    <a:t> </a:t>
                  </a:r>
                  <a:r>
                    <a:rPr lang="it-IT" b="1" dirty="0" err="1"/>
                    <a:t>R</a:t>
                  </a:r>
                  <a:r>
                    <a:rPr lang="it-IT" dirty="0" err="1"/>
                    <a:t>esearch</a:t>
                  </a:r>
                  <a:r>
                    <a:rPr lang="it-IT" dirty="0"/>
                    <a:t> </a:t>
                  </a:r>
                  <a:r>
                    <a:rPr lang="it-IT" b="1" dirty="0"/>
                    <a:t>I</a:t>
                  </a:r>
                  <a:r>
                    <a:rPr lang="it-IT" dirty="0"/>
                    <a:t>ntegration plus</a:t>
                  </a:r>
                </a:p>
              </p:txBody>
            </p:sp>
            <p:sp>
              <p:nvSpPr>
                <p:cNvPr id="24" name="Rettangolo 23"/>
                <p:cNvSpPr/>
                <p:nvPr/>
              </p:nvSpPr>
              <p:spPr>
                <a:xfrm>
                  <a:off x="564285" y="-131459"/>
                  <a:ext cx="3514361" cy="2783103"/>
                </a:xfrm>
                <a:prstGeom prst="rect">
                  <a:avLst/>
                </a:prstGeom>
                <a:ln w="38100"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60960" tIns="60960" rIns="60960" bIns="60960" numCol="1" spcCol="1270" anchor="t" anchorCtr="0">
                  <a:noAutofit/>
                </a:bodyPr>
                <a:lstStyle/>
                <a:p>
                  <a:pPr marL="0" lvl="1" defTabSz="711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15000"/>
                    </a:spcAft>
                  </a:pPr>
                  <a:endParaRPr lang="en-US" sz="1600" dirty="0"/>
                </a:p>
                <a:p>
                  <a:pPr marL="0" lvl="1" defTabSz="711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15000"/>
                    </a:spcAft>
                  </a:pPr>
                  <a:endParaRPr lang="en-US" sz="1600" dirty="0"/>
                </a:p>
                <a:p>
                  <a:pPr marL="171450" lvl="1" indent="-171450" defTabSz="711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15000"/>
                    </a:spcAft>
                    <a:buChar char="••"/>
                  </a:pPr>
                  <a:endParaRPr lang="it-IT" sz="1600" kern="1200" dirty="0"/>
                </a:p>
              </p:txBody>
            </p:sp>
          </p:grpSp>
          <p:grpSp>
            <p:nvGrpSpPr>
              <p:cNvPr id="11" name="Gruppo 10"/>
              <p:cNvGrpSpPr/>
              <p:nvPr/>
            </p:nvGrpSpPr>
            <p:grpSpPr>
              <a:xfrm>
                <a:off x="4276956" y="2202229"/>
                <a:ext cx="1881697" cy="1770072"/>
                <a:chOff x="3435307" y="1579166"/>
                <a:chExt cx="1881697" cy="1770072"/>
              </a:xfrm>
            </p:grpSpPr>
            <p:sp>
              <p:nvSpPr>
                <p:cNvPr id="21" name="Torta 20"/>
                <p:cNvSpPr/>
                <p:nvPr/>
              </p:nvSpPr>
              <p:spPr>
                <a:xfrm>
                  <a:off x="3435307" y="1579166"/>
                  <a:ext cx="1881697" cy="1770072"/>
                </a:xfrm>
                <a:prstGeom prst="pieWedge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2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2" name="Torta 4"/>
                <p:cNvSpPr/>
                <p:nvPr/>
              </p:nvSpPr>
              <p:spPr>
                <a:xfrm>
                  <a:off x="3784618" y="2048805"/>
                  <a:ext cx="1330561" cy="1251630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128016" tIns="128016" rIns="128016" bIns="128016" numCol="1" spcCol="1270" anchor="ctr" anchorCtr="0">
                  <a:noAutofit/>
                </a:bodyPr>
                <a:lstStyle/>
                <a:p>
                  <a:pPr lvl="0" algn="ctr" defTabSz="8001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it-IT" sz="1800" b="1" i="1" u="none" kern="1200" dirty="0"/>
                    <a:t>RARITY</a:t>
                  </a:r>
                </a:p>
              </p:txBody>
            </p:sp>
          </p:grpSp>
          <p:grpSp>
            <p:nvGrpSpPr>
              <p:cNvPr id="12" name="Gruppo 11"/>
              <p:cNvGrpSpPr/>
              <p:nvPr/>
            </p:nvGrpSpPr>
            <p:grpSpPr>
              <a:xfrm>
                <a:off x="6165763" y="2202015"/>
                <a:ext cx="1881697" cy="1770072"/>
                <a:chOff x="5324114" y="1578952"/>
                <a:chExt cx="1881697" cy="1770072"/>
              </a:xfrm>
            </p:grpSpPr>
            <p:sp>
              <p:nvSpPr>
                <p:cNvPr id="19" name="Torta 18"/>
                <p:cNvSpPr/>
                <p:nvPr/>
              </p:nvSpPr>
              <p:spPr>
                <a:xfrm rot="5400000">
                  <a:off x="5379927" y="1523139"/>
                  <a:ext cx="1770072" cy="1881697"/>
                </a:xfrm>
                <a:prstGeom prst="pieWedge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3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3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0" name="Torta 6"/>
                <p:cNvSpPr/>
                <p:nvPr/>
              </p:nvSpPr>
              <p:spPr>
                <a:xfrm>
                  <a:off x="5433538" y="2062661"/>
                  <a:ext cx="1483207" cy="1251630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128016" tIns="128016" rIns="128016" bIns="128016" numCol="1" spcCol="1270" anchor="ctr" anchorCtr="0">
                  <a:noAutofit/>
                </a:bodyPr>
                <a:lstStyle/>
                <a:p>
                  <a:pPr lvl="0" algn="ctr" defTabSz="8001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it-IT" sz="1800" b="1" i="1" u="none" kern="1200" dirty="0"/>
                    <a:t>AIR Study</a:t>
                  </a:r>
                </a:p>
              </p:txBody>
            </p:sp>
          </p:grpSp>
          <p:grpSp>
            <p:nvGrpSpPr>
              <p:cNvPr id="13" name="Gruppo 12"/>
              <p:cNvGrpSpPr/>
              <p:nvPr/>
            </p:nvGrpSpPr>
            <p:grpSpPr>
              <a:xfrm>
                <a:off x="4276989" y="3999646"/>
                <a:ext cx="1881697" cy="1770072"/>
                <a:chOff x="3435340" y="3376583"/>
                <a:chExt cx="1881697" cy="1770072"/>
              </a:xfrm>
            </p:grpSpPr>
            <p:sp>
              <p:nvSpPr>
                <p:cNvPr id="17" name="Torta 16"/>
                <p:cNvSpPr/>
                <p:nvPr/>
              </p:nvSpPr>
              <p:spPr>
                <a:xfrm rot="16200000">
                  <a:off x="3491153" y="3320770"/>
                  <a:ext cx="1770072" cy="1881697"/>
                </a:xfrm>
                <a:prstGeom prst="pieWedge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5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5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8" name="Torta 10"/>
                <p:cNvSpPr/>
                <p:nvPr/>
              </p:nvSpPr>
              <p:spPr>
                <a:xfrm>
                  <a:off x="3793102" y="3534777"/>
                  <a:ext cx="1330561" cy="1251630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128016" tIns="128016" rIns="128016" bIns="128016" numCol="1" spcCol="1270" anchor="ctr" anchorCtr="0">
                  <a:noAutofit/>
                </a:bodyPr>
                <a:lstStyle/>
                <a:p>
                  <a:pPr lvl="0" algn="ctr" defTabSz="8001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it-IT" sz="1800" b="1" i="1" u="none" kern="1200" dirty="0" err="1"/>
                    <a:t>HITRIPlus</a:t>
                  </a:r>
                  <a:endParaRPr lang="it-IT" sz="1800" b="1" i="1" u="none" kern="1200" dirty="0"/>
                </a:p>
              </p:txBody>
            </p:sp>
          </p:grpSp>
          <p:grpSp>
            <p:nvGrpSpPr>
              <p:cNvPr id="14" name="Gruppo 13"/>
              <p:cNvGrpSpPr/>
              <p:nvPr/>
            </p:nvGrpSpPr>
            <p:grpSpPr>
              <a:xfrm>
                <a:off x="6178720" y="3999531"/>
                <a:ext cx="1881697" cy="1770072"/>
                <a:chOff x="5337071" y="3376468"/>
                <a:chExt cx="1881697" cy="1770072"/>
              </a:xfrm>
            </p:grpSpPr>
            <p:sp>
              <p:nvSpPr>
                <p:cNvPr id="15" name="Torta 14"/>
                <p:cNvSpPr/>
                <p:nvPr/>
              </p:nvSpPr>
              <p:spPr>
                <a:xfrm rot="10800000">
                  <a:off x="5337071" y="3376468"/>
                  <a:ext cx="1881697" cy="1770072"/>
                </a:xfrm>
                <a:prstGeom prst="pieWedge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4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4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6" name="Torta 8"/>
                <p:cNvSpPr/>
                <p:nvPr/>
              </p:nvSpPr>
              <p:spPr>
                <a:xfrm>
                  <a:off x="5376790" y="3510594"/>
                  <a:ext cx="1587270" cy="1251630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135128" tIns="135128" rIns="135128" bIns="135128" numCol="1" spcCol="1270" anchor="ctr" anchorCtr="0">
                  <a:noAutofit/>
                </a:bodyPr>
                <a:lstStyle/>
                <a:p>
                  <a:pPr lvl="0" algn="ctr" defTabSz="8445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b="1" i="1" kern="1200" dirty="0"/>
                    <a:t>REGAL</a:t>
                  </a:r>
                  <a:endParaRPr lang="it-IT" kern="1200" dirty="0"/>
                </a:p>
              </p:txBody>
            </p:sp>
          </p:grpSp>
        </p:grpSp>
      </p:grpSp>
      <p:sp>
        <p:nvSpPr>
          <p:cNvPr id="31" name="Rettangolo 30"/>
          <p:cNvSpPr/>
          <p:nvPr/>
        </p:nvSpPr>
        <p:spPr>
          <a:xfrm>
            <a:off x="2623511" y="569400"/>
            <a:ext cx="69449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2800" b="1" dirty="0">
                <a:solidFill>
                  <a:srgbClr val="30549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NATIONAL AND INTERNATIONAL REGISTRIES</a:t>
            </a:r>
          </a:p>
        </p:txBody>
      </p:sp>
      <p:pic>
        <p:nvPicPr>
          <p:cNvPr id="33" name="Picture 2" descr="REDCap Report FY18 | Mass General Brigham RISC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42" t="10000" r="30485" b="10702"/>
          <a:stretch/>
        </p:blipFill>
        <p:spPr bwMode="auto">
          <a:xfrm>
            <a:off x="10253219" y="5007640"/>
            <a:ext cx="797969" cy="823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ttangolo 33"/>
          <p:cNvSpPr/>
          <p:nvPr/>
        </p:nvSpPr>
        <p:spPr>
          <a:xfrm>
            <a:off x="1030099" y="1756936"/>
            <a:ext cx="191706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err="1"/>
              <a:t>R</a:t>
            </a:r>
            <a:r>
              <a:rPr lang="it-IT" dirty="0" err="1"/>
              <a:t>egistry</a:t>
            </a:r>
            <a:r>
              <a:rPr lang="it-IT" dirty="0"/>
              <a:t> of the </a:t>
            </a:r>
            <a:r>
              <a:rPr lang="it-IT" dirty="0" err="1"/>
              <a:t>European</a:t>
            </a:r>
            <a:r>
              <a:rPr lang="it-IT" dirty="0"/>
              <a:t> </a:t>
            </a:r>
            <a:r>
              <a:rPr lang="it-IT" b="1" dirty="0"/>
              <a:t>R</a:t>
            </a:r>
            <a:r>
              <a:rPr lang="it-IT" dirty="0"/>
              <a:t>eference </a:t>
            </a:r>
            <a:r>
              <a:rPr lang="it-IT" b="1" dirty="0"/>
              <a:t>N</a:t>
            </a:r>
            <a:r>
              <a:rPr lang="it-IT" dirty="0"/>
              <a:t>etwork on Rare </a:t>
            </a:r>
            <a:r>
              <a:rPr lang="it-IT" dirty="0" err="1"/>
              <a:t>Adult</a:t>
            </a:r>
            <a:r>
              <a:rPr lang="it-IT" dirty="0"/>
              <a:t> Solid </a:t>
            </a:r>
            <a:r>
              <a:rPr lang="it-IT" dirty="0" err="1"/>
              <a:t>Cancer</a:t>
            </a:r>
            <a:r>
              <a:rPr lang="it-IT" dirty="0"/>
              <a:t> “EURACAN”</a:t>
            </a:r>
          </a:p>
        </p:txBody>
      </p:sp>
      <p:pic>
        <p:nvPicPr>
          <p:cNvPr id="35" name="Immagin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4130" y="1947368"/>
            <a:ext cx="1470600" cy="919967"/>
          </a:xfrm>
          <a:prstGeom prst="rect">
            <a:avLst/>
          </a:prstGeom>
        </p:spPr>
      </p:pic>
      <p:pic>
        <p:nvPicPr>
          <p:cNvPr id="36" name="Immagine 3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468" y="2582142"/>
            <a:ext cx="1762125" cy="1172310"/>
          </a:xfrm>
          <a:prstGeom prst="rect">
            <a:avLst/>
          </a:prstGeom>
        </p:spPr>
      </p:pic>
      <p:pic>
        <p:nvPicPr>
          <p:cNvPr id="37" name="Immagine 36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2" t="12302" r="11950" b="39859"/>
          <a:stretch/>
        </p:blipFill>
        <p:spPr>
          <a:xfrm>
            <a:off x="2705401" y="1420683"/>
            <a:ext cx="1650365" cy="1089559"/>
          </a:xfrm>
          <a:prstGeom prst="rect">
            <a:avLst/>
          </a:prstGeom>
        </p:spPr>
      </p:pic>
      <p:pic>
        <p:nvPicPr>
          <p:cNvPr id="38" name="Picture 2" descr="https://indico.cern.ch/event/1132969/images/35596-Screen%20Shot%202022-02-23%20at%2019.24.01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" t="25513" r="65533" b="18232"/>
          <a:stretch/>
        </p:blipFill>
        <p:spPr bwMode="auto">
          <a:xfrm>
            <a:off x="2025806" y="5255617"/>
            <a:ext cx="1396677" cy="65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0799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Immagine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5600" y="692697"/>
            <a:ext cx="7660515" cy="569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5160227" y="4077072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4512800" y="3719514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3836525" y="3932239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4540581" y="4583114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4268788" y="3502026"/>
            <a:ext cx="187325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39" name="Rectangle 7"/>
          <p:cNvSpPr>
            <a:spLocks noChangeArrowheads="1"/>
          </p:cNvSpPr>
          <p:nvPr/>
        </p:nvSpPr>
        <p:spPr bwMode="auto">
          <a:xfrm>
            <a:off x="4268788" y="3429000"/>
            <a:ext cx="187325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4467226" y="3429000"/>
            <a:ext cx="188913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423129" y="4725144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4656469" y="4521202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4597731" y="4414046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4902531" y="4475958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3936091" y="4581128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4800187" y="3933056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6096331" y="2204864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4902531" y="5011738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4440569" y="4583114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4700919" y="4475958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4700919" y="4368802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4700919" y="4832300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5069219" y="5191958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4831095" y="4735514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4642181" y="4414046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5046995" y="5084802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775521" y="1484784"/>
            <a:ext cx="505425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4727907" y="4583114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1775851" y="2276872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49C6C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36" name="Rectangle 23"/>
          <p:cNvSpPr/>
          <p:nvPr/>
        </p:nvSpPr>
        <p:spPr>
          <a:xfrm>
            <a:off x="1919536" y="1340770"/>
            <a:ext cx="2304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>
                <a:gradFill>
                  <a:gsLst>
                    <a:gs pos="74000">
                      <a:srgbClr val="3EA6DA"/>
                    </a:gs>
                    <a:gs pos="4000">
                      <a:srgbClr val="1783A5"/>
                    </a:gs>
                    <a:gs pos="38000">
                      <a:srgbClr val="3980B1"/>
                    </a:gs>
                  </a:gsLst>
                  <a:path path="circle">
                    <a:fillToRect l="50000" t="-80000" r="50000" b="180000"/>
                  </a:path>
                </a:gradFill>
              </a:rPr>
              <a:t>EURACAN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3553" y="1916833"/>
            <a:ext cx="936104" cy="468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5560" y="2420889"/>
            <a:ext cx="864096" cy="566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91546" y="5949280"/>
            <a:ext cx="5332215" cy="471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4368139" y="3356992"/>
            <a:ext cx="259687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F0000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41" name="CasellaDiTesto 40"/>
          <p:cNvSpPr txBox="1"/>
          <p:nvPr/>
        </p:nvSpPr>
        <p:spPr>
          <a:xfrm>
            <a:off x="8806149" y="1275596"/>
            <a:ext cx="17540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prstClr val="black"/>
                </a:solidFill>
                <a:latin typeface="Arial Narrow" pitchFamily="34" charset="0"/>
              </a:rPr>
              <a:t>Clinical data</a:t>
            </a:r>
          </a:p>
          <a:p>
            <a:r>
              <a:rPr lang="it-IT" dirty="0" err="1">
                <a:solidFill>
                  <a:prstClr val="black"/>
                </a:solidFill>
                <a:latin typeface="Arial Narrow" pitchFamily="34" charset="0"/>
              </a:rPr>
              <a:t>Biological</a:t>
            </a:r>
            <a:r>
              <a:rPr lang="it-IT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Arial Narrow" pitchFamily="34" charset="0"/>
              </a:rPr>
              <a:t>samples</a:t>
            </a:r>
            <a:endParaRPr lang="it-IT" dirty="0">
              <a:solidFill>
                <a:prstClr val="black"/>
              </a:solidFill>
              <a:latin typeface="Arial Narrow" pitchFamily="34" charset="0"/>
            </a:endParaRPr>
          </a:p>
          <a:p>
            <a:r>
              <a:rPr lang="it-IT" dirty="0" err="1">
                <a:solidFill>
                  <a:prstClr val="black"/>
                </a:solidFill>
                <a:latin typeface="Arial Narrow" pitchFamily="34" charset="0"/>
              </a:rPr>
              <a:t>Imaging</a:t>
            </a:r>
            <a:endParaRPr lang="it-IT" dirty="0">
              <a:solidFill>
                <a:prstClr val="black"/>
              </a:solidFill>
              <a:latin typeface="Arial Narrow" pitchFamily="34" charset="0"/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1" y="1"/>
            <a:ext cx="1647825" cy="1276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4871865" y="4797152"/>
            <a:ext cx="505425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prstClr val="white">
                    <a:lumMod val="50000"/>
                  </a:prstClr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47" name="Rectangle 7"/>
          <p:cNvSpPr>
            <a:spLocks noChangeArrowheads="1"/>
          </p:cNvSpPr>
          <p:nvPr/>
        </p:nvSpPr>
        <p:spPr bwMode="auto">
          <a:xfrm>
            <a:off x="3143673" y="4725144"/>
            <a:ext cx="505425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9BBB5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48" name="Rettangolo 47"/>
          <p:cNvSpPr/>
          <p:nvPr/>
        </p:nvSpPr>
        <p:spPr>
          <a:xfrm>
            <a:off x="2135560" y="3212976"/>
            <a:ext cx="864096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>
                <a:solidFill>
                  <a:prstClr val="white"/>
                </a:solidFill>
                <a:latin typeface="Arial Narrow" pitchFamily="34" charset="0"/>
              </a:rPr>
              <a:t>UK </a:t>
            </a:r>
            <a:r>
              <a:rPr lang="it-IT" sz="1200" dirty="0" err="1">
                <a:solidFill>
                  <a:prstClr val="white"/>
                </a:solidFill>
                <a:latin typeface="Arial Narrow" pitchFamily="34" charset="0"/>
              </a:rPr>
              <a:t>registry</a:t>
            </a:r>
            <a:endParaRPr lang="it-IT" sz="1200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49" name="Rectangle 7"/>
          <p:cNvSpPr>
            <a:spLocks noChangeArrowheads="1"/>
          </p:cNvSpPr>
          <p:nvPr/>
        </p:nvSpPr>
        <p:spPr bwMode="auto">
          <a:xfrm>
            <a:off x="1775521" y="3212976"/>
            <a:ext cx="505425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79646">
                    <a:lumMod val="75000"/>
                  </a:srgbClr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51" name="Rectangle 7"/>
          <p:cNvSpPr>
            <a:spLocks noChangeArrowheads="1"/>
          </p:cNvSpPr>
          <p:nvPr/>
        </p:nvSpPr>
        <p:spPr bwMode="auto">
          <a:xfrm>
            <a:off x="3719737" y="3212976"/>
            <a:ext cx="505425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F79646">
                    <a:lumMod val="75000"/>
                  </a:srgbClr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  <p:sp>
        <p:nvSpPr>
          <p:cNvPr id="52" name="Titolo 1"/>
          <p:cNvSpPr txBox="1">
            <a:spLocks/>
          </p:cNvSpPr>
          <p:nvPr/>
        </p:nvSpPr>
        <p:spPr>
          <a:xfrm>
            <a:off x="2927648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377">
              <a:spcBef>
                <a:spcPct val="0"/>
              </a:spcBef>
              <a:defRPr/>
            </a:pPr>
            <a:r>
              <a:rPr lang="it-IT" sz="2800" b="1" dirty="0">
                <a:solidFill>
                  <a:srgbClr val="347AEC"/>
                </a:solidFill>
                <a:latin typeface="Arial Narrow" pitchFamily="34" charset="0"/>
              </a:rPr>
              <a:t> </a:t>
            </a:r>
            <a:r>
              <a:rPr lang="it-IT" sz="2800" b="1" dirty="0" err="1">
                <a:solidFill>
                  <a:srgbClr val="347AEC"/>
                </a:solidFill>
                <a:latin typeface="Arial Narrow" pitchFamily="34" charset="0"/>
              </a:rPr>
              <a:t>Exploiting</a:t>
            </a:r>
            <a:r>
              <a:rPr lang="it-IT" sz="2800" b="1" dirty="0">
                <a:solidFill>
                  <a:srgbClr val="347AEC"/>
                </a:solidFill>
                <a:latin typeface="Arial Narrow" pitchFamily="34" charset="0"/>
              </a:rPr>
              <a:t> and </a:t>
            </a:r>
            <a:r>
              <a:rPr lang="it-IT" sz="2800" b="1" dirty="0" err="1">
                <a:solidFill>
                  <a:srgbClr val="347AEC"/>
                </a:solidFill>
                <a:latin typeface="Arial Narrow" pitchFamily="34" charset="0"/>
              </a:rPr>
              <a:t>enlarging</a:t>
            </a:r>
            <a:r>
              <a:rPr lang="it-IT" sz="2800" b="1" dirty="0">
                <a:solidFill>
                  <a:srgbClr val="347AEC"/>
                </a:solidFill>
                <a:latin typeface="Arial Narrow" pitchFamily="34" charset="0"/>
              </a:rPr>
              <a:t> </a:t>
            </a:r>
            <a:r>
              <a:rPr lang="it-IT" sz="2800" b="1" dirty="0" err="1">
                <a:solidFill>
                  <a:srgbClr val="347AEC"/>
                </a:solidFill>
                <a:latin typeface="Arial Narrow" pitchFamily="34" charset="0"/>
              </a:rPr>
              <a:t>collaboration</a:t>
            </a:r>
            <a:endParaRPr lang="it-IT" sz="2800" b="1" dirty="0">
              <a:solidFill>
                <a:srgbClr val="347AEC"/>
              </a:solidFill>
              <a:latin typeface="Arial Narrow" pitchFamily="34" charset="0"/>
            </a:endParaRPr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1703513" y="6021288"/>
            <a:ext cx="505425" cy="21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0488" tIns="44451" rIns="90488" bIns="44451">
            <a:spAutoFit/>
          </a:bodyPr>
          <a:lstStyle/>
          <a:p>
            <a:pPr marL="380990" indent="-380990" algn="just" defTabSz="960415">
              <a:defRPr/>
            </a:pPr>
            <a:r>
              <a:rPr lang="it-IT" sz="800" dirty="0">
                <a:solidFill>
                  <a:srgbClr val="9BBB59"/>
                </a:solidFill>
                <a:latin typeface="Wingdings" charset="0"/>
                <a:ea typeface="ＭＳ Ｐゴシック" charset="0"/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13757301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991544" y="1988840"/>
            <a:ext cx="8229600" cy="3196952"/>
          </a:xfrm>
        </p:spPr>
        <p:txBody>
          <a:bodyPr>
            <a:normAutofit/>
          </a:bodyPr>
          <a:lstStyle/>
          <a:p>
            <a:pPr lvl="0"/>
            <a:r>
              <a:rPr lang="en-US" sz="2000" dirty="0">
                <a:latin typeface="Arial Narrow" pitchFamily="34" charset="0"/>
              </a:rPr>
              <a:t>to help describe the natural history of rare head and neck cancers; </a:t>
            </a:r>
            <a:endParaRPr lang="it-IT" sz="2000" dirty="0">
              <a:latin typeface="Arial Narrow" pitchFamily="34" charset="0"/>
            </a:endParaRPr>
          </a:p>
          <a:p>
            <a:pPr lvl="0"/>
            <a:r>
              <a:rPr lang="en-US" sz="2000" dirty="0">
                <a:latin typeface="Arial Narrow" pitchFamily="34" charset="0"/>
              </a:rPr>
              <a:t>to evaluate factors that influence prognosis (e.g. mortality, survival, progression free survival and treatment response; </a:t>
            </a:r>
            <a:endParaRPr lang="it-IT" sz="2000" dirty="0">
              <a:latin typeface="Arial Narrow" pitchFamily="34" charset="0"/>
            </a:endParaRPr>
          </a:p>
          <a:p>
            <a:pPr lvl="0"/>
            <a:r>
              <a:rPr lang="en-US" sz="2000" dirty="0">
                <a:latin typeface="Arial Narrow" pitchFamily="34" charset="0"/>
              </a:rPr>
              <a:t>to assess treatments effectiveness (systemic, radiotherapy, surgery, target therapy, immunotherapy and possible combinations); </a:t>
            </a:r>
            <a:endParaRPr lang="it-IT" sz="2000" dirty="0">
              <a:latin typeface="Arial Narrow" pitchFamily="34" charset="0"/>
            </a:endParaRPr>
          </a:p>
          <a:p>
            <a:pPr lvl="0"/>
            <a:r>
              <a:rPr lang="en-US" sz="2000" dirty="0">
                <a:latin typeface="Arial Narrow" pitchFamily="34" charset="0"/>
              </a:rPr>
              <a:t>to measure indicators of quality of care (diagnostic and staging procedures, treatment strategies, follow-up etc.).</a:t>
            </a:r>
            <a:endParaRPr lang="it-IT" sz="2000" dirty="0">
              <a:latin typeface="Arial Narrow" pitchFamily="34" charset="0"/>
            </a:endParaRPr>
          </a:p>
          <a:p>
            <a:pPr>
              <a:buNone/>
            </a:pPr>
            <a:endParaRPr lang="it-IT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3359696" y="274638"/>
            <a:ext cx="6851104" cy="1143000"/>
          </a:xfrm>
        </p:spPr>
        <p:txBody>
          <a:bodyPr>
            <a:normAutofit/>
          </a:bodyPr>
          <a:lstStyle/>
          <a:p>
            <a:pPr algn="l"/>
            <a:r>
              <a:rPr lang="it-IT" sz="2800" b="1" dirty="0" err="1">
                <a:solidFill>
                  <a:srgbClr val="347AEC"/>
                </a:solidFill>
                <a:latin typeface="Arial Narrow" pitchFamily="34" charset="0"/>
              </a:rPr>
              <a:t>Registry</a:t>
            </a:r>
            <a:r>
              <a:rPr lang="it-IT" sz="2800" b="1" dirty="0">
                <a:solidFill>
                  <a:srgbClr val="347AEC"/>
                </a:solidFill>
                <a:latin typeface="Arial Narrow" pitchFamily="34" charset="0"/>
              </a:rPr>
              <a:t> </a:t>
            </a:r>
            <a:r>
              <a:rPr lang="it-IT" sz="2800" b="1" dirty="0" err="1">
                <a:solidFill>
                  <a:srgbClr val="347AEC"/>
                </a:solidFill>
                <a:latin typeface="Arial Narrow" pitchFamily="34" charset="0"/>
              </a:rPr>
              <a:t>objectives</a:t>
            </a:r>
            <a:endParaRPr lang="it-IT" sz="2800" b="1" dirty="0">
              <a:solidFill>
                <a:srgbClr val="347AEC"/>
              </a:solidFill>
              <a:latin typeface="Arial Narrow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5521" y="188640"/>
            <a:ext cx="16478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BADFE2-2D9A-4D4F-A73C-503EFE60D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5560" y="260648"/>
            <a:ext cx="7704000" cy="816800"/>
          </a:xfrm>
        </p:spPr>
        <p:txBody>
          <a:bodyPr/>
          <a:lstStyle/>
          <a:p>
            <a:r>
              <a:rPr lang="en-US" sz="3200" b="1" dirty="0">
                <a:solidFill>
                  <a:srgbClr val="347AEC"/>
                </a:solidFill>
                <a:latin typeface="Arial Narrow" pitchFamily="34" charset="0"/>
                <a:cs typeface="Poppins" panose="00000500000000000000" pitchFamily="2" charset="0"/>
              </a:rPr>
              <a:t>Registry Model</a:t>
            </a:r>
            <a:endParaRPr lang="x-none" sz="3200" b="1" dirty="0">
              <a:solidFill>
                <a:srgbClr val="347AEC"/>
              </a:solidFill>
              <a:latin typeface="Arial Narrow" pitchFamily="34" charset="0"/>
              <a:cs typeface="Poppins" panose="00000500000000000000" pitchFamily="2" charset="0"/>
            </a:endParaRPr>
          </a:p>
        </p:txBody>
      </p:sp>
      <p:grpSp>
        <p:nvGrpSpPr>
          <p:cNvPr id="2" name="Group 87">
            <a:extLst>
              <a:ext uri="{FF2B5EF4-FFF2-40B4-BE49-F238E27FC236}">
                <a16:creationId xmlns:a16="http://schemas.microsoft.com/office/drawing/2014/main" id="{6F236890-0DEF-4750-981F-870ADDA60085}"/>
              </a:ext>
            </a:extLst>
          </p:cNvPr>
          <p:cNvGrpSpPr/>
          <p:nvPr/>
        </p:nvGrpSpPr>
        <p:grpSpPr>
          <a:xfrm>
            <a:off x="2423593" y="2132857"/>
            <a:ext cx="2502355" cy="3739604"/>
            <a:chOff x="855806" y="1861011"/>
            <a:chExt cx="2502355" cy="2804703"/>
          </a:xfrm>
        </p:grpSpPr>
        <p:grpSp>
          <p:nvGrpSpPr>
            <p:cNvPr id="4" name="Group 53">
              <a:extLst>
                <a:ext uri="{FF2B5EF4-FFF2-40B4-BE49-F238E27FC236}">
                  <a16:creationId xmlns:a16="http://schemas.microsoft.com/office/drawing/2014/main" id="{A481D399-7C24-453B-91C2-3FEFFC961B58}"/>
                </a:ext>
              </a:extLst>
            </p:cNvPr>
            <p:cNvGrpSpPr/>
            <p:nvPr/>
          </p:nvGrpSpPr>
          <p:grpSpPr>
            <a:xfrm>
              <a:off x="855806" y="1861011"/>
              <a:ext cx="2502355" cy="2484000"/>
              <a:chOff x="855806" y="1861011"/>
              <a:chExt cx="2502355" cy="2484000"/>
            </a:xfrm>
          </p:grpSpPr>
          <p:pic>
            <p:nvPicPr>
              <p:cNvPr id="53" name="Graphic 52">
                <a:extLst>
                  <a:ext uri="{FF2B5EF4-FFF2-40B4-BE49-F238E27FC236}">
                    <a16:creationId xmlns:a16="http://schemas.microsoft.com/office/drawing/2014/main" id="{7EB80582-F913-477A-BF16-6EC2F8F03B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55806" y="1861011"/>
                <a:ext cx="2502355" cy="2484000"/>
              </a:xfrm>
              <a:prstGeom prst="rect">
                <a:avLst/>
              </a:prstGeom>
            </p:spPr>
          </p:pic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51735E11-B259-4365-96E4-ADAA2A68A3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2520" y="2480310"/>
                <a:ext cx="1028700" cy="47625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B3A0BEDE-B907-4CD4-94A1-0B3E53F89E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38350" y="2480310"/>
                <a:ext cx="163830" cy="44196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29C4C3DD-A74C-4379-BB93-3D828A5B9AB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43150" y="2480310"/>
                <a:ext cx="621030" cy="44196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F25EC253-2E3E-49CC-9AAE-34A25D0C05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38350" y="3576320"/>
                <a:ext cx="0" cy="365760"/>
              </a:xfrm>
              <a:prstGeom prst="straightConnector1">
                <a:avLst/>
              </a:prstGeom>
              <a:ln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8867B24-63A7-4DFA-BB7C-020B29906FB7}"/>
                </a:ext>
              </a:extLst>
            </p:cNvPr>
            <p:cNvSpPr txBox="1"/>
            <p:nvPr/>
          </p:nvSpPr>
          <p:spPr>
            <a:xfrm>
              <a:off x="928687" y="4423340"/>
              <a:ext cx="2219326" cy="2423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52396" algn="ctr"/>
              <a:r>
                <a:rPr lang="en-US" sz="1500" dirty="0">
                  <a:solidFill>
                    <a:srgbClr val="C00000"/>
                  </a:solidFill>
                  <a:latin typeface="Arial Narrow" pitchFamily="34" charset="0"/>
                  <a:cs typeface="Poppins"/>
                  <a:sym typeface="Poppins"/>
                </a:rPr>
                <a:t>Centralized approach</a:t>
              </a:r>
            </a:p>
          </p:txBody>
        </p:sp>
      </p:grpSp>
      <p:grpSp>
        <p:nvGrpSpPr>
          <p:cNvPr id="5" name="Group 97">
            <a:extLst>
              <a:ext uri="{FF2B5EF4-FFF2-40B4-BE49-F238E27FC236}">
                <a16:creationId xmlns:a16="http://schemas.microsoft.com/office/drawing/2014/main" id="{DEC30C82-2C3C-478E-9083-9D1114DA082B}"/>
              </a:ext>
            </a:extLst>
          </p:cNvPr>
          <p:cNvGrpSpPr/>
          <p:nvPr/>
        </p:nvGrpSpPr>
        <p:grpSpPr>
          <a:xfrm>
            <a:off x="6093709" y="1340768"/>
            <a:ext cx="4574291" cy="4609151"/>
            <a:chOff x="4591929" y="1437452"/>
            <a:chExt cx="4574291" cy="345686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11B0FEF-3C89-488C-9FC4-F35FBC200CCC}"/>
                </a:ext>
              </a:extLst>
            </p:cNvPr>
            <p:cNvSpPr txBox="1"/>
            <p:nvPr/>
          </p:nvSpPr>
          <p:spPr>
            <a:xfrm>
              <a:off x="4591929" y="1437452"/>
              <a:ext cx="4574291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152396" defTabSz="914377">
                <a:buClr>
                  <a:srgbClr val="000000"/>
                </a:buClr>
                <a:buSzPts val="1100"/>
                <a:defRPr/>
              </a:pPr>
              <a:r>
                <a:rPr lang="en-US" sz="1500" dirty="0">
                  <a:solidFill>
                    <a:prstClr val="black"/>
                  </a:solidFill>
                  <a:latin typeface="Arial Narrow" pitchFamily="34" charset="0"/>
                  <a:cs typeface="Poppins"/>
                  <a:sym typeface="Poppins"/>
                </a:rPr>
                <a:t>Performing an analysis across multiple decentralized data sources, without exchanging their data</a:t>
              </a:r>
              <a:r>
                <a:rPr lang="en-US" sz="1500" dirty="0">
                  <a:solidFill>
                    <a:prstClr val="black"/>
                  </a:solidFill>
                  <a:cs typeface="Poppins"/>
                  <a:sym typeface="Poppins"/>
                </a:rPr>
                <a:t>.</a:t>
              </a:r>
            </a:p>
          </p:txBody>
        </p:sp>
        <p:grpSp>
          <p:nvGrpSpPr>
            <p:cNvPr id="6" name="Group 86">
              <a:extLst>
                <a:ext uri="{FF2B5EF4-FFF2-40B4-BE49-F238E27FC236}">
                  <a16:creationId xmlns:a16="http://schemas.microsoft.com/office/drawing/2014/main" id="{4AF4FAEE-D21D-47F3-913A-B4312C2C92B6}"/>
                </a:ext>
              </a:extLst>
            </p:cNvPr>
            <p:cNvGrpSpPr/>
            <p:nvPr/>
          </p:nvGrpSpPr>
          <p:grpSpPr>
            <a:xfrm>
              <a:off x="5501522" y="2053611"/>
              <a:ext cx="2471655" cy="2840703"/>
              <a:chOff x="5847710" y="1825011"/>
              <a:chExt cx="2471655" cy="2840703"/>
            </a:xfrm>
          </p:grpSpPr>
          <p:pic>
            <p:nvPicPr>
              <p:cNvPr id="58" name="Graphic 57">
                <a:extLst>
                  <a:ext uri="{FF2B5EF4-FFF2-40B4-BE49-F238E27FC236}">
                    <a16:creationId xmlns:a16="http://schemas.microsoft.com/office/drawing/2014/main" id="{564FB7AE-0ACD-4C7F-A61A-D7984AC0E0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847710" y="1825011"/>
                <a:ext cx="2471655" cy="2520000"/>
              </a:xfrm>
              <a:prstGeom prst="rect">
                <a:avLst/>
              </a:prstGeom>
            </p:spPr>
          </p:pic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5DE1DAE-5EEC-4AEE-83BC-A24CBB69E684}"/>
                  </a:ext>
                </a:extLst>
              </p:cNvPr>
              <p:cNvSpPr txBox="1"/>
              <p:nvPr/>
            </p:nvSpPr>
            <p:spPr>
              <a:xfrm>
                <a:off x="5973874" y="4423340"/>
                <a:ext cx="2219326" cy="2423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52396" algn="ctr"/>
                <a:r>
                  <a:rPr lang="en-US" sz="1500" dirty="0">
                    <a:solidFill>
                      <a:srgbClr val="C00000"/>
                    </a:solidFill>
                    <a:latin typeface="Arial Narrow" pitchFamily="34" charset="0"/>
                    <a:cs typeface="Poppins"/>
                    <a:sym typeface="Poppins"/>
                  </a:rPr>
                  <a:t>Federated learning</a:t>
                </a:r>
              </a:p>
            </p:txBody>
          </p: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7E02D48D-EF05-4264-8B2B-014D9B6AF58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456680" y="3345180"/>
                <a:ext cx="561340" cy="38608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dash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EB9A1580-776C-4040-9ABA-B814D4109CE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132320" y="3345180"/>
                <a:ext cx="774700" cy="50038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dash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83229719-6072-4F9E-AF7E-473036CEA9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18020" y="3345180"/>
                <a:ext cx="65516" cy="51816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dash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BFAAF55B-16B9-485D-A683-B461D0AD60F1}"/>
                  </a:ext>
                </a:extLst>
              </p:cNvPr>
              <p:cNvCxnSpPr/>
              <p:nvPr/>
            </p:nvCxnSpPr>
            <p:spPr>
              <a:xfrm>
                <a:off x="7083536" y="2256282"/>
                <a:ext cx="0" cy="542544"/>
              </a:xfrm>
              <a:prstGeom prst="straightConnector1">
                <a:avLst/>
              </a:prstGeom>
              <a:ln>
                <a:prstDash val="dash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Group 93">
            <a:extLst>
              <a:ext uri="{FF2B5EF4-FFF2-40B4-BE49-F238E27FC236}">
                <a16:creationId xmlns:a16="http://schemas.microsoft.com/office/drawing/2014/main" id="{2D9B04FE-2DAE-46FD-975C-4FFF6AFC40CE}"/>
              </a:ext>
            </a:extLst>
          </p:cNvPr>
          <p:cNvGrpSpPr/>
          <p:nvPr/>
        </p:nvGrpSpPr>
        <p:grpSpPr>
          <a:xfrm>
            <a:off x="4306391" y="4825584"/>
            <a:ext cx="3477096" cy="454229"/>
            <a:chOff x="2616217" y="3551468"/>
            <a:chExt cx="3477096" cy="340672"/>
          </a:xfrm>
        </p:grpSpPr>
        <p:sp>
          <p:nvSpPr>
            <p:cNvPr id="93" name="Text Placeholder 1">
              <a:extLst>
                <a:ext uri="{FF2B5EF4-FFF2-40B4-BE49-F238E27FC236}">
                  <a16:creationId xmlns:a16="http://schemas.microsoft.com/office/drawing/2014/main" id="{82EE2E19-EC62-4662-92DB-2150734C22B9}"/>
                </a:ext>
              </a:extLst>
            </p:cNvPr>
            <p:cNvSpPr txBox="1">
              <a:spLocks/>
            </p:cNvSpPr>
            <p:nvPr/>
          </p:nvSpPr>
          <p:spPr>
            <a:xfrm>
              <a:off x="2616217" y="3551468"/>
              <a:ext cx="3477096" cy="34067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048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Poppins"/>
                <a:buChar char="●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1pPr>
              <a:lvl2pPr marL="914400" marR="0" lvl="1" indent="-3048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Poppins"/>
                <a:buChar char="○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2pPr>
              <a:lvl3pPr marL="1371600" marR="0" lvl="2" indent="-3048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Poppins"/>
                <a:buChar char="■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3pPr>
              <a:lvl4pPr marL="1828800" marR="0" lvl="3" indent="-3048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Poppins"/>
                <a:buChar char="●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4pPr>
              <a:lvl5pPr marL="2286000" marR="0" lvl="4" indent="-3048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Poppins"/>
                <a:buChar char="○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5pPr>
              <a:lvl6pPr marL="2743200" marR="0" lvl="5" indent="-3048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Poppins"/>
                <a:buChar char="■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6pPr>
              <a:lvl7pPr marL="3200400" marR="0" lvl="6" indent="-3048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Poppins"/>
                <a:buChar char="●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7pPr>
              <a:lvl8pPr marL="3657600" marR="0" lvl="7" indent="-3048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Poppins"/>
                <a:buChar char="○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8pPr>
              <a:lvl9pPr marL="4114800" marR="0" lvl="8" indent="-304800" algn="l" rtl="0">
                <a:lnSpc>
                  <a:spcPct val="100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1"/>
                </a:buClr>
                <a:buSzPts val="1200"/>
                <a:buFont typeface="Poppins"/>
                <a:buChar char="■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9pPr>
            </a:lstStyle>
            <a:p>
              <a:pPr marL="152396" indent="0">
                <a:buClr>
                  <a:prstClr val="black"/>
                </a:buClr>
                <a:buNone/>
              </a:pPr>
              <a:r>
                <a:rPr lang="en-US" sz="1500" dirty="0">
                  <a:solidFill>
                    <a:prstClr val="black"/>
                  </a:solidFill>
                  <a:latin typeface="Calibri"/>
                </a:rPr>
                <a:t>=</a:t>
              </a:r>
            </a:p>
            <a:p>
              <a:pPr marL="152396" indent="0">
                <a:buClr>
                  <a:prstClr val="black"/>
                </a:buClr>
                <a:buNone/>
              </a:pPr>
              <a:r>
                <a:rPr lang="en-US" sz="1500" dirty="0">
                  <a:solidFill>
                    <a:prstClr val="black"/>
                  </a:solidFill>
                  <a:latin typeface="Arial Narrow" pitchFamily="34" charset="0"/>
                </a:rPr>
                <a:t>data</a:t>
              </a: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6E44E371-44A5-4941-90BA-67D32E8AB186}"/>
                </a:ext>
              </a:extLst>
            </p:cNvPr>
            <p:cNvCxnSpPr>
              <a:cxnSpLocks/>
            </p:cNvCxnSpPr>
            <p:nvPr/>
          </p:nvCxnSpPr>
          <p:spPr>
            <a:xfrm>
              <a:off x="2861132" y="3573780"/>
              <a:ext cx="57375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94">
            <a:extLst>
              <a:ext uri="{FF2B5EF4-FFF2-40B4-BE49-F238E27FC236}">
                <a16:creationId xmlns:a16="http://schemas.microsoft.com/office/drawing/2014/main" id="{4573253B-42CC-42AF-960E-12A64286E1C5}"/>
              </a:ext>
            </a:extLst>
          </p:cNvPr>
          <p:cNvGrpSpPr/>
          <p:nvPr/>
        </p:nvGrpSpPr>
        <p:grpSpPr>
          <a:xfrm>
            <a:off x="3867151" y="3726051"/>
            <a:ext cx="3477096" cy="454229"/>
            <a:chOff x="2634505" y="3551468"/>
            <a:chExt cx="3477096" cy="340672"/>
          </a:xfrm>
        </p:grpSpPr>
        <p:sp>
          <p:nvSpPr>
            <p:cNvPr id="96" name="Text Placeholder 1">
              <a:extLst>
                <a:ext uri="{FF2B5EF4-FFF2-40B4-BE49-F238E27FC236}">
                  <a16:creationId xmlns:a16="http://schemas.microsoft.com/office/drawing/2014/main" id="{2812B51E-012C-467B-9042-EB9890BBA7CF}"/>
                </a:ext>
              </a:extLst>
            </p:cNvPr>
            <p:cNvSpPr txBox="1">
              <a:spLocks/>
            </p:cNvSpPr>
            <p:nvPr/>
          </p:nvSpPr>
          <p:spPr>
            <a:xfrm>
              <a:off x="2634505" y="3551468"/>
              <a:ext cx="3477096" cy="34067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048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Poppins"/>
                <a:buChar char="●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1pPr>
              <a:lvl2pPr marL="914400" marR="0" lvl="1" indent="-3048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Poppins"/>
                <a:buChar char="○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2pPr>
              <a:lvl3pPr marL="1371600" marR="0" lvl="2" indent="-3048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Poppins"/>
                <a:buChar char="■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3pPr>
              <a:lvl4pPr marL="1828800" marR="0" lvl="3" indent="-3048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Poppins"/>
                <a:buChar char="●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4pPr>
              <a:lvl5pPr marL="2286000" marR="0" lvl="4" indent="-3048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Poppins"/>
                <a:buChar char="○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5pPr>
              <a:lvl6pPr marL="2743200" marR="0" lvl="5" indent="-3048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Poppins"/>
                <a:buChar char="■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6pPr>
              <a:lvl7pPr marL="3200400" marR="0" lvl="6" indent="-3048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Poppins"/>
                <a:buChar char="●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7pPr>
              <a:lvl8pPr marL="3657600" marR="0" lvl="7" indent="-304800" algn="l" rtl="0">
                <a:lnSpc>
                  <a:spcPct val="10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1"/>
                </a:buClr>
                <a:buSzPts val="1200"/>
                <a:buFont typeface="Poppins"/>
                <a:buChar char="○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8pPr>
              <a:lvl9pPr marL="4114800" marR="0" lvl="8" indent="-304800" algn="l" rtl="0">
                <a:lnSpc>
                  <a:spcPct val="100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1"/>
                </a:buClr>
                <a:buSzPts val="1200"/>
                <a:buFont typeface="Poppins"/>
                <a:buChar char="■"/>
                <a:defRPr sz="1200" b="0" i="0" u="none" strike="noStrike" cap="none">
                  <a:solidFill>
                    <a:schemeClr val="dk1"/>
                  </a:solidFill>
                  <a:latin typeface="Poppins"/>
                  <a:ea typeface="Poppins"/>
                  <a:cs typeface="Poppins"/>
                  <a:sym typeface="Poppins"/>
                </a:defRPr>
              </a:lvl9pPr>
            </a:lstStyle>
            <a:p>
              <a:pPr marL="152396" indent="0" algn="r">
                <a:buClr>
                  <a:prstClr val="black"/>
                </a:buClr>
                <a:buNone/>
              </a:pPr>
              <a:r>
                <a:rPr lang="en-US" sz="1500" dirty="0">
                  <a:solidFill>
                    <a:prstClr val="black"/>
                  </a:solidFill>
                  <a:latin typeface="Arial Narrow" pitchFamily="34" charset="0"/>
                </a:rPr>
                <a:t>=</a:t>
              </a:r>
            </a:p>
            <a:p>
              <a:pPr marL="152396" indent="0" algn="r">
                <a:buClr>
                  <a:prstClr val="black"/>
                </a:buClr>
                <a:buNone/>
              </a:pPr>
              <a:r>
                <a:rPr lang="en-US" sz="1500" dirty="0">
                  <a:solidFill>
                    <a:prstClr val="black"/>
                  </a:solidFill>
                  <a:latin typeface="Arial Narrow" pitchFamily="34" charset="0"/>
                </a:rPr>
                <a:t>aggregated results</a:t>
              </a:r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FDBAB21B-84AB-4A84-9A5D-CDD4A7730C73}"/>
                </a:ext>
              </a:extLst>
            </p:cNvPr>
            <p:cNvCxnSpPr>
              <a:cxnSpLocks/>
            </p:cNvCxnSpPr>
            <p:nvPr/>
          </p:nvCxnSpPr>
          <p:spPr>
            <a:xfrm>
              <a:off x="5439740" y="3573780"/>
              <a:ext cx="573759" cy="0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5560" y="1268761"/>
            <a:ext cx="2952328" cy="78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Connettore 1 27"/>
          <p:cNvCxnSpPr/>
          <p:nvPr/>
        </p:nvCxnSpPr>
        <p:spPr>
          <a:xfrm>
            <a:off x="2207568" y="1340768"/>
            <a:ext cx="3240360" cy="511256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1 28"/>
          <p:cNvCxnSpPr/>
          <p:nvPr/>
        </p:nvCxnSpPr>
        <p:spPr>
          <a:xfrm flipV="1">
            <a:off x="2495600" y="1484784"/>
            <a:ext cx="2808312" cy="490492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9000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460E32-80D5-2024-C488-5A00BD852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/>
              <a:t>Background and </a:t>
            </a:r>
            <a:r>
              <a:rPr lang="it-IT" b="1" dirty="0" err="1"/>
              <a:t>Definitions</a:t>
            </a:r>
            <a:r>
              <a:rPr lang="it-IT" b="1" dirty="0"/>
              <a:t> </a:t>
            </a:r>
            <a:endParaRPr lang="en-GB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9DA44DF-06C8-1F10-F7A1-8DA06F183A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i="0" dirty="0">
                <a:solidFill>
                  <a:srgbClr val="333333"/>
                </a:solidFill>
                <a:effectLst/>
                <a:latin typeface="Guardian TextSans Web"/>
              </a:rPr>
              <a:t>RCTs remain the highest standard of clinical evidence, </a:t>
            </a:r>
          </a:p>
          <a:p>
            <a:r>
              <a:rPr lang="en-GB" i="0" dirty="0">
                <a:solidFill>
                  <a:srgbClr val="333333"/>
                </a:solidFill>
                <a:effectLst/>
                <a:latin typeface="Guardian TextSans Web"/>
              </a:rPr>
              <a:t>RWD generate </a:t>
            </a:r>
            <a:r>
              <a:rPr lang="en-GB" dirty="0">
                <a:solidFill>
                  <a:srgbClr val="333333"/>
                </a:solidFill>
                <a:latin typeface="Guardian TextSans Web"/>
              </a:rPr>
              <a:t>knowledge </a:t>
            </a:r>
            <a:r>
              <a:rPr lang="en-GB" i="0" dirty="0">
                <a:solidFill>
                  <a:srgbClr val="333333"/>
                </a:solidFill>
                <a:effectLst/>
                <a:latin typeface="Guardian TextSans Web"/>
              </a:rPr>
              <a:t>from the vast clinical data aggregated in routine care. </a:t>
            </a:r>
          </a:p>
          <a:p>
            <a:r>
              <a:rPr lang="en-GB" i="0" dirty="0">
                <a:solidFill>
                  <a:srgbClr val="333333"/>
                </a:solidFill>
                <a:effectLst/>
                <a:latin typeface="Guardian TextSans Web"/>
              </a:rPr>
              <a:t>RWD build on retrospective studies, filling gaps to supplement RCTs and generating  research hypotheses </a:t>
            </a:r>
          </a:p>
          <a:p>
            <a:r>
              <a:rPr lang="en-GB" i="0" dirty="0">
                <a:solidFill>
                  <a:srgbClr val="333333"/>
                </a:solidFill>
                <a:effectLst/>
                <a:latin typeface="Guardian TextSans Web"/>
              </a:rPr>
              <a:t>RWD can address a number of limitations of RCTs: </a:t>
            </a:r>
          </a:p>
          <a:p>
            <a:pPr marL="0" indent="0">
              <a:buNone/>
            </a:pPr>
            <a:r>
              <a:rPr lang="en-GB" dirty="0">
                <a:solidFill>
                  <a:srgbClr val="333333"/>
                </a:solidFill>
                <a:latin typeface="Guardian TextSans Web"/>
              </a:rPr>
              <a:t>	</a:t>
            </a:r>
            <a:r>
              <a:rPr lang="en-GB" i="0" dirty="0">
                <a:solidFill>
                  <a:srgbClr val="333333"/>
                </a:solidFill>
                <a:effectLst/>
                <a:latin typeface="Guardian TextSans Web"/>
              </a:rPr>
              <a:t>resource and time intensiveness; </a:t>
            </a:r>
          </a:p>
          <a:p>
            <a:pPr marL="0" indent="0">
              <a:buNone/>
            </a:pPr>
            <a:r>
              <a:rPr lang="en-GB" dirty="0">
                <a:solidFill>
                  <a:srgbClr val="333333"/>
                </a:solidFill>
                <a:latin typeface="Guardian TextSans Web"/>
              </a:rPr>
              <a:t>	</a:t>
            </a:r>
            <a:r>
              <a:rPr lang="en-GB" i="0" dirty="0">
                <a:solidFill>
                  <a:srgbClr val="333333"/>
                </a:solidFill>
                <a:effectLst/>
                <a:latin typeface="Guardian TextSans Web"/>
              </a:rPr>
              <a:t>issues with external generalizability, </a:t>
            </a:r>
          </a:p>
          <a:p>
            <a:pPr marL="0" indent="0">
              <a:buNone/>
            </a:pPr>
            <a:r>
              <a:rPr lang="en-GB" dirty="0">
                <a:solidFill>
                  <a:srgbClr val="333333"/>
                </a:solidFill>
                <a:latin typeface="Guardian TextSans Web"/>
              </a:rPr>
              <a:t>	</a:t>
            </a:r>
            <a:r>
              <a:rPr lang="en-GB" i="0" dirty="0">
                <a:solidFill>
                  <a:srgbClr val="333333"/>
                </a:solidFill>
                <a:effectLst/>
                <a:latin typeface="Guardian TextSans Web"/>
              </a:rPr>
              <a:t>narrow practice settings, </a:t>
            </a:r>
            <a:endParaRPr lang="en-GB" dirty="0">
              <a:solidFill>
                <a:srgbClr val="333333"/>
              </a:solidFill>
              <a:latin typeface="Guardian TextSans Web"/>
            </a:endParaRPr>
          </a:p>
          <a:p>
            <a:pPr marL="0" indent="0">
              <a:buNone/>
            </a:pPr>
            <a:r>
              <a:rPr lang="en-GB" i="0" dirty="0">
                <a:solidFill>
                  <a:srgbClr val="333333"/>
                </a:solidFill>
                <a:effectLst/>
                <a:latin typeface="Guardian TextSans Web"/>
              </a:rPr>
              <a:t>	patient disparities in access</a:t>
            </a:r>
          </a:p>
          <a:p>
            <a:pPr marL="0" indent="0">
              <a:buNone/>
            </a:pPr>
            <a:r>
              <a:rPr lang="en-GB" i="0" dirty="0">
                <a:solidFill>
                  <a:srgbClr val="333333"/>
                </a:solidFill>
                <a:effectLst/>
                <a:latin typeface="Guardian TextSans Web"/>
              </a:rPr>
              <a:t>	insufficient power to detect rare events or study uncommon diseases </a:t>
            </a:r>
          </a:p>
          <a:p>
            <a:pPr marL="0" indent="0">
              <a:buNone/>
            </a:pPr>
            <a:r>
              <a:rPr lang="en-GB" i="0" dirty="0">
                <a:solidFill>
                  <a:srgbClr val="333333"/>
                </a:solidFill>
                <a:effectLst/>
                <a:latin typeface="Guardian TextSans Web"/>
              </a:rPr>
              <a:t>RWD </a:t>
            </a:r>
            <a:r>
              <a:rPr lang="en-GB" dirty="0">
                <a:solidFill>
                  <a:srgbClr val="333333"/>
                </a:solidFill>
                <a:latin typeface="Guardian TextSans Web"/>
              </a:rPr>
              <a:t>plays</a:t>
            </a:r>
            <a:r>
              <a:rPr lang="en-GB" i="0" dirty="0">
                <a:solidFill>
                  <a:srgbClr val="333333"/>
                </a:solidFill>
                <a:effectLst/>
                <a:latin typeface="Guardian TextSans Web"/>
              </a:rPr>
              <a:t> an important role in regulatory reviews but also have serious limitations attributable to bias and data quality.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21965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3552" y="907197"/>
            <a:ext cx="8136904" cy="4999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04312" y="2060850"/>
            <a:ext cx="1131221" cy="547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04312" y="4221090"/>
            <a:ext cx="1131221" cy="547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272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it-IT" sz="3200" b="1" dirty="0" err="1">
                <a:solidFill>
                  <a:srgbClr val="C00000"/>
                </a:solidFill>
                <a:latin typeface="Arial Narrow" pitchFamily="34" charset="0"/>
              </a:rPr>
              <a:t>Progresses</a:t>
            </a:r>
            <a:r>
              <a:rPr lang="it-IT" sz="3200" b="1" dirty="0">
                <a:solidFill>
                  <a:srgbClr val="C00000"/>
                </a:solidFill>
                <a:latin typeface="Arial Narrow" pitchFamily="34" charset="0"/>
              </a:rPr>
              <a:t> at </a:t>
            </a:r>
            <a:r>
              <a:rPr lang="it-IT" sz="3200" b="1" dirty="0" err="1">
                <a:solidFill>
                  <a:srgbClr val="C00000"/>
                </a:solidFill>
                <a:latin typeface="Arial Narrow" pitchFamily="34" charset="0"/>
              </a:rPr>
              <a:t>november</a:t>
            </a:r>
            <a:r>
              <a:rPr lang="it-IT" sz="3200" b="1" dirty="0">
                <a:solidFill>
                  <a:srgbClr val="C00000"/>
                </a:solidFill>
                <a:latin typeface="Arial Narrow" pitchFamily="34" charset="0"/>
              </a:rPr>
              <a:t> 2022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351338" y="1412776"/>
            <a:ext cx="7316662" cy="41764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it-IT" sz="2000" dirty="0" err="1">
                <a:latin typeface="Arial Narrow" pitchFamily="34" charset="0"/>
              </a:rPr>
              <a:t>Protocol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finalised</a:t>
            </a:r>
            <a:r>
              <a:rPr lang="it-IT" sz="2000" dirty="0">
                <a:latin typeface="Arial Narrow" pitchFamily="34" charset="0"/>
              </a:rPr>
              <a:t> (by EURACAN, ACC, AIOCC partners and “Global”)</a:t>
            </a:r>
          </a:p>
          <a:p>
            <a:pPr marL="0" indent="0">
              <a:buNone/>
            </a:pPr>
            <a:r>
              <a:rPr lang="it-IT" sz="2000" dirty="0" err="1">
                <a:latin typeface="Arial Narrow" pitchFamily="34" charset="0"/>
              </a:rPr>
              <a:t>Patient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consent</a:t>
            </a:r>
            <a:r>
              <a:rPr lang="it-IT" sz="2000" dirty="0">
                <a:latin typeface="Arial Narrow" pitchFamily="34" charset="0"/>
              </a:rPr>
              <a:t> for data, for </a:t>
            </a:r>
            <a:r>
              <a:rPr lang="it-IT" sz="2000" dirty="0" err="1">
                <a:latin typeface="Arial Narrow" pitchFamily="34" charset="0"/>
              </a:rPr>
              <a:t>biological</a:t>
            </a:r>
            <a:r>
              <a:rPr lang="it-IT" sz="2000" dirty="0">
                <a:latin typeface="Arial Narrow" pitchFamily="34" charset="0"/>
              </a:rPr>
              <a:t> sample + </a:t>
            </a:r>
            <a:r>
              <a:rPr lang="it-IT" sz="2000" dirty="0" err="1">
                <a:latin typeface="Arial Narrow" pitchFamily="34" charset="0"/>
              </a:rPr>
              <a:t>patients</a:t>
            </a:r>
            <a:r>
              <a:rPr lang="it-IT" sz="2000" dirty="0">
                <a:latin typeface="Arial Narrow" pitchFamily="34" charset="0"/>
              </a:rPr>
              <a:t> informative </a:t>
            </a:r>
            <a:r>
              <a:rPr lang="it-IT" sz="2000" dirty="0" err="1">
                <a:latin typeface="Arial Narrow" pitchFamily="34" charset="0"/>
              </a:rPr>
              <a:t>finalised</a:t>
            </a:r>
            <a:endParaRPr lang="it-IT" sz="2000" dirty="0">
              <a:latin typeface="Arial Narrow" pitchFamily="34" charset="0"/>
            </a:endParaRPr>
          </a:p>
          <a:p>
            <a:pPr marL="0" indent="0">
              <a:buNone/>
            </a:pPr>
            <a:endParaRPr lang="it-IT" sz="2000" dirty="0">
              <a:latin typeface="Arial Narrow" pitchFamily="34" charset="0"/>
            </a:endParaRPr>
          </a:p>
          <a:p>
            <a:pPr marL="342900" lvl="1" indent="-342900"/>
            <a:r>
              <a:rPr lang="it-IT" sz="2000" dirty="0" err="1">
                <a:latin typeface="Arial Narrow" pitchFamily="34" charset="0"/>
              </a:rPr>
              <a:t>Protocol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accepted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by</a:t>
            </a:r>
            <a:r>
              <a:rPr lang="it-IT" sz="2000" dirty="0">
                <a:latin typeface="Arial Narrow" pitchFamily="34" charset="0"/>
              </a:rPr>
              <a:t> INT and </a:t>
            </a:r>
            <a:r>
              <a:rPr lang="it-IT" sz="2000" dirty="0" err="1">
                <a:latin typeface="Arial Narrow" pitchFamily="34" charset="0"/>
              </a:rPr>
              <a:t>by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all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ethic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commitees</a:t>
            </a:r>
            <a:r>
              <a:rPr lang="it-IT" sz="2000" dirty="0">
                <a:latin typeface="Arial Narrow" pitchFamily="34" charset="0"/>
              </a:rPr>
              <a:t> of the </a:t>
            </a:r>
            <a:r>
              <a:rPr lang="it-IT" sz="2000" dirty="0" err="1">
                <a:latin typeface="Arial Narrow" pitchFamily="34" charset="0"/>
              </a:rPr>
              <a:t>Italian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partners</a:t>
            </a:r>
            <a:r>
              <a:rPr lang="it-IT" sz="2000" dirty="0">
                <a:latin typeface="Arial Narrow" pitchFamily="34" charset="0"/>
              </a:rPr>
              <a:t> + </a:t>
            </a:r>
            <a:r>
              <a:rPr lang="it-IT" sz="2000" dirty="0" err="1">
                <a:latin typeface="Arial Narrow" pitchFamily="34" charset="0"/>
              </a:rPr>
              <a:t>Czech</a:t>
            </a:r>
            <a:r>
              <a:rPr lang="it-IT" sz="2000" dirty="0">
                <a:latin typeface="Arial Narrow" pitchFamily="34" charset="0"/>
              </a:rPr>
              <a:t> Republic</a:t>
            </a:r>
          </a:p>
          <a:p>
            <a:pPr marL="342900" lvl="1" indent="-342900"/>
            <a:r>
              <a:rPr lang="it-IT" sz="2000" dirty="0">
                <a:latin typeface="Arial Narrow" pitchFamily="34" charset="0"/>
              </a:rPr>
              <a:t>Data transfer agreement </a:t>
            </a:r>
            <a:r>
              <a:rPr lang="it-IT" sz="2000" dirty="0" err="1">
                <a:latin typeface="Arial Narrow" pitchFamily="34" charset="0"/>
              </a:rPr>
              <a:t>signed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with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all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Italian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partners</a:t>
            </a:r>
            <a:r>
              <a:rPr lang="it-IT" sz="2000" dirty="0">
                <a:latin typeface="Arial Narrow" pitchFamily="34" charset="0"/>
              </a:rPr>
              <a:t> + </a:t>
            </a:r>
            <a:r>
              <a:rPr lang="it-IT" sz="2000" dirty="0" err="1">
                <a:latin typeface="Arial Narrow" pitchFamily="34" charset="0"/>
              </a:rPr>
              <a:t>Czech</a:t>
            </a:r>
            <a:r>
              <a:rPr lang="it-IT" sz="2000" dirty="0">
                <a:latin typeface="Arial Narrow" pitchFamily="34" charset="0"/>
              </a:rPr>
              <a:t> Republic (</a:t>
            </a:r>
            <a:r>
              <a:rPr lang="it-IT" sz="2000" dirty="0" err="1">
                <a:latin typeface="Arial Narrow" pitchFamily="34" charset="0"/>
              </a:rPr>
              <a:t>discussion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on-going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with</a:t>
            </a:r>
            <a:r>
              <a:rPr lang="it-IT" sz="2000" dirty="0">
                <a:latin typeface="Arial Narrow" pitchFamily="34" charset="0"/>
              </a:rPr>
              <a:t> the </a:t>
            </a:r>
            <a:r>
              <a:rPr lang="it-IT" sz="2000" dirty="0" err="1">
                <a:latin typeface="Arial Narrow" pitchFamily="34" charset="0"/>
              </a:rPr>
              <a:t>Netherlands</a:t>
            </a:r>
            <a:r>
              <a:rPr lang="it-IT" sz="2000" dirty="0">
                <a:latin typeface="Arial Narrow" pitchFamily="34" charset="0"/>
              </a:rPr>
              <a:t>)</a:t>
            </a:r>
          </a:p>
          <a:p>
            <a:pPr marL="342900" lvl="1" indent="-342900"/>
            <a:r>
              <a:rPr lang="it-IT" sz="2000" dirty="0" err="1">
                <a:latin typeface="Arial Narrow" pitchFamily="34" charset="0"/>
              </a:rPr>
              <a:t>REDCap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available</a:t>
            </a:r>
            <a:r>
              <a:rPr lang="it-IT" sz="2000" dirty="0">
                <a:latin typeface="Arial Narrow" pitchFamily="34" charset="0"/>
              </a:rPr>
              <a:t> in </a:t>
            </a:r>
            <a:r>
              <a:rPr lang="it-IT" sz="2000" dirty="0" err="1">
                <a:latin typeface="Arial Narrow" pitchFamily="34" charset="0"/>
              </a:rPr>
              <a:t>most</a:t>
            </a:r>
            <a:r>
              <a:rPr lang="it-IT" sz="2000" dirty="0">
                <a:latin typeface="Arial Narrow" pitchFamily="34" charset="0"/>
              </a:rPr>
              <a:t> of EURACAN </a:t>
            </a:r>
            <a:r>
              <a:rPr lang="it-IT" sz="2000" dirty="0" err="1">
                <a:latin typeface="Arial Narrow" pitchFamily="34" charset="0"/>
              </a:rPr>
              <a:t>partners</a:t>
            </a:r>
            <a:r>
              <a:rPr lang="it-IT" sz="2000" dirty="0">
                <a:latin typeface="Arial Narrow" pitchFamily="34" charset="0"/>
              </a:rPr>
              <a:t> and in </a:t>
            </a:r>
            <a:r>
              <a:rPr lang="it-IT" sz="2000" dirty="0" err="1">
                <a:latin typeface="Arial Narrow" pitchFamily="34" charset="0"/>
              </a:rPr>
              <a:t>all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Italian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partners</a:t>
            </a:r>
            <a:endParaRPr lang="it-IT" sz="2000" dirty="0">
              <a:latin typeface="Arial Narrow" pitchFamily="34" charset="0"/>
            </a:endParaRPr>
          </a:p>
          <a:p>
            <a:pPr marL="342900" lvl="1" indent="-342900"/>
            <a:r>
              <a:rPr lang="it-IT" sz="2000" dirty="0">
                <a:latin typeface="Arial Narrow" pitchFamily="34" charset="0"/>
              </a:rPr>
              <a:t>Vantage6 </a:t>
            </a:r>
            <a:r>
              <a:rPr lang="it-IT" sz="2000" dirty="0" err="1">
                <a:latin typeface="Arial Narrow" pitchFamily="34" charset="0"/>
              </a:rPr>
              <a:t>installation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manual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ready</a:t>
            </a:r>
            <a:r>
              <a:rPr lang="it-IT" sz="2000" dirty="0">
                <a:latin typeface="Arial Narrow" pitchFamily="34" charset="0"/>
              </a:rPr>
              <a:t> (</a:t>
            </a:r>
            <a:r>
              <a:rPr lang="it-IT" sz="2000" dirty="0" err="1">
                <a:latin typeface="Arial Narrow" pitchFamily="34" charset="0"/>
              </a:rPr>
              <a:t>installation</a:t>
            </a:r>
            <a:r>
              <a:rPr lang="it-IT" sz="2000" dirty="0">
                <a:latin typeface="Arial Narrow" pitchFamily="34" charset="0"/>
              </a:rPr>
              <a:t> on </a:t>
            </a:r>
            <a:r>
              <a:rPr lang="it-IT" sz="2000" dirty="0" err="1">
                <a:latin typeface="Arial Narrow" pitchFamily="34" charset="0"/>
              </a:rPr>
              <a:t>going</a:t>
            </a:r>
            <a:r>
              <a:rPr lang="it-IT" sz="2000" dirty="0">
                <a:latin typeface="Arial Narrow" pitchFamily="34" charset="0"/>
              </a:rPr>
              <a:t> at the </a:t>
            </a:r>
            <a:r>
              <a:rPr lang="it-IT" sz="2000" dirty="0" err="1">
                <a:latin typeface="Arial Narrow" pitchFamily="34" charset="0"/>
              </a:rPr>
              <a:t>Italian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centre</a:t>
            </a:r>
            <a:r>
              <a:rPr lang="it-IT" sz="2000" dirty="0">
                <a:latin typeface="Arial Narrow" pitchFamily="34" charset="0"/>
              </a:rPr>
              <a:t>)</a:t>
            </a:r>
          </a:p>
          <a:p>
            <a:pPr marL="342900" lvl="1" indent="-342900"/>
            <a:r>
              <a:rPr lang="it-IT" sz="2000" dirty="0">
                <a:latin typeface="Arial Narrow" pitchFamily="34" charset="0"/>
              </a:rPr>
              <a:t>March 2022 training </a:t>
            </a:r>
            <a:r>
              <a:rPr lang="it-IT" sz="2000" dirty="0">
                <a:latin typeface="Arial Narrow" pitchFamily="34" charset="0"/>
                <a:hlinkClick r:id="rId3"/>
              </a:rPr>
              <a:t>https://euracan.eu/registries/starter/rare-head-and-neck-cancer-registry/#training</a:t>
            </a:r>
            <a:r>
              <a:rPr lang="it-IT" sz="2000" dirty="0">
                <a:latin typeface="Arial Narrow" pitchFamily="34" charset="0"/>
              </a:rPr>
              <a:t> </a:t>
            </a:r>
          </a:p>
          <a:p>
            <a:pPr marL="342900" lvl="1" indent="-342900"/>
            <a:r>
              <a:rPr lang="it-IT" sz="2000" dirty="0">
                <a:latin typeface="Arial Narrow" pitchFamily="34" charset="0"/>
                <a:hlinkClick r:id="rId4"/>
              </a:rPr>
              <a:t>https://clinicaltrials.gov/ct2/results?recrs=ab&amp;cond=Head+and+Neck+Cancer&amp;term=Trama&amp;cntry=&amp;state=&amp;city=&amp;dist</a:t>
            </a:r>
            <a:r>
              <a:rPr lang="it-IT" sz="2000" dirty="0">
                <a:latin typeface="Arial Narrow" pitchFamily="34" charset="0"/>
              </a:rPr>
              <a:t>=</a:t>
            </a:r>
          </a:p>
          <a:p>
            <a:pPr marL="342900" lvl="1" indent="-342900"/>
            <a:r>
              <a:rPr lang="it-IT" sz="2000" dirty="0" err="1">
                <a:latin typeface="Arial Narrow" pitchFamily="34" charset="0"/>
              </a:rPr>
              <a:t>Registry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protocol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submitted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to</a:t>
            </a:r>
            <a:r>
              <a:rPr lang="it-IT" sz="2000" dirty="0">
                <a:latin typeface="Arial Narrow" pitchFamily="34" charset="0"/>
              </a:rPr>
              <a:t> </a:t>
            </a:r>
            <a:r>
              <a:rPr lang="it-IT" sz="2000" dirty="0" err="1">
                <a:latin typeface="Arial Narrow" pitchFamily="34" charset="0"/>
              </a:rPr>
              <a:t>PLOSone</a:t>
            </a:r>
            <a:endParaRPr lang="it-IT" sz="2000" dirty="0">
              <a:latin typeface="Arial Narrow" pitchFamily="34" charset="0"/>
            </a:endParaRPr>
          </a:p>
          <a:p>
            <a:pPr marL="342900" lvl="1" indent="-342900">
              <a:buFont typeface="Arial" pitchFamily="34" charset="0"/>
              <a:buChar char="•"/>
            </a:pPr>
            <a:endParaRPr lang="it-IT" sz="2000" dirty="0">
              <a:latin typeface="Arial Narrow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03513" y="1412776"/>
            <a:ext cx="16478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4"/>
          <p:cNvSpPr/>
          <p:nvPr/>
        </p:nvSpPr>
        <p:spPr>
          <a:xfrm>
            <a:off x="2279576" y="5445224"/>
            <a:ext cx="648072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2400" dirty="0" err="1">
                <a:solidFill>
                  <a:srgbClr val="C00000"/>
                </a:solidFill>
                <a:latin typeface="Arial Narrow" pitchFamily="34" charset="0"/>
              </a:rPr>
              <a:t>April</a:t>
            </a:r>
            <a:r>
              <a:rPr lang="it-IT" sz="2400" dirty="0">
                <a:solidFill>
                  <a:srgbClr val="C00000"/>
                </a:solidFill>
                <a:latin typeface="Arial Narrow" pitchFamily="34" charset="0"/>
              </a:rPr>
              <a:t> 2022: data </a:t>
            </a:r>
            <a:r>
              <a:rPr lang="it-IT" sz="2400" dirty="0" err="1">
                <a:solidFill>
                  <a:srgbClr val="C00000"/>
                </a:solidFill>
                <a:latin typeface="Arial Narrow" pitchFamily="34" charset="0"/>
              </a:rPr>
              <a:t>collection</a:t>
            </a:r>
            <a:r>
              <a:rPr lang="it-IT" sz="2400" dirty="0">
                <a:solidFill>
                  <a:srgbClr val="C00000"/>
                </a:solidFill>
                <a:latin typeface="Arial Narrow" pitchFamily="34" charset="0"/>
              </a:rPr>
              <a:t> </a:t>
            </a:r>
            <a:r>
              <a:rPr lang="it-IT" sz="2400" dirty="0" err="1">
                <a:solidFill>
                  <a:srgbClr val="C00000"/>
                </a:solidFill>
                <a:latin typeface="Arial Narrow" pitchFamily="34" charset="0"/>
              </a:rPr>
              <a:t>started</a:t>
            </a:r>
            <a:endParaRPr lang="it-IT" sz="2400" dirty="0">
              <a:solidFill>
                <a:srgbClr val="C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19536" y="8102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it-IT" sz="3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Registry</a:t>
            </a:r>
            <a:r>
              <a:rPr lang="it-IT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 </a:t>
            </a:r>
            <a:r>
              <a:rPr lang="it-IT" sz="3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sustainability</a:t>
            </a:r>
            <a:endParaRPr lang="it-IT" sz="32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8" name="Immagin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3552" y="1412776"/>
            <a:ext cx="216024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3553" y="2996952"/>
            <a:ext cx="20859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5561" y="3789040"/>
            <a:ext cx="2419003" cy="558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63553" y="4581128"/>
            <a:ext cx="15525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7849" y="1340768"/>
            <a:ext cx="5706195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43872" y="2708921"/>
            <a:ext cx="5502796" cy="193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015880" y="5949281"/>
            <a:ext cx="54726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srgbClr val="000099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ERN Grant 2022-2023: Bridging Grant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31905" y="4695823"/>
            <a:ext cx="4556001" cy="9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FE19C2-B8AE-0B6A-0770-AC8AC6817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Registry</a:t>
            </a:r>
            <a:r>
              <a:rPr lang="it-IT" dirty="0"/>
              <a:t> </a:t>
            </a:r>
            <a:r>
              <a:rPr lang="it-IT" dirty="0" err="1"/>
              <a:t>definition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1627760-5F8B-997B-C0CE-4ECC9B28D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212121"/>
                </a:solidFill>
                <a:latin typeface="BlinkMacSystemFont"/>
              </a:rPr>
              <a:t>A </a:t>
            </a:r>
            <a:r>
              <a:rPr lang="en-GB" b="0" i="0" dirty="0">
                <a:solidFill>
                  <a:srgbClr val="212121"/>
                </a:solidFill>
                <a:effectLst/>
                <a:latin typeface="BlinkMacSystemFont"/>
              </a:rPr>
              <a:t>patient registry is an organized system that uses observational study methods to collect uniform data (clinical and other) to evaluate specified outcomes for a population defined by a particular disease, condition, or exposure, and that serves one or more predetermined scientific, clinical, or policy purposes</a:t>
            </a:r>
          </a:p>
          <a:p>
            <a:r>
              <a:rPr lang="en-GB" b="0" i="0" dirty="0">
                <a:solidFill>
                  <a:srgbClr val="212121"/>
                </a:solidFill>
                <a:effectLst/>
                <a:latin typeface="BlinkMacSystemFont"/>
              </a:rPr>
              <a:t>A registry database is a file (or files) derived from the registry. </a:t>
            </a:r>
            <a:endParaRPr lang="en-GB" dirty="0">
              <a:solidFill>
                <a:srgbClr val="212121"/>
              </a:solidFill>
              <a:latin typeface="BlinkMacSystemFont"/>
            </a:endParaRPr>
          </a:p>
        </p:txBody>
      </p:sp>
    </p:spTree>
    <p:extLst>
      <p:ext uri="{BB962C8B-B14F-4D97-AF65-F5344CB8AC3E}">
        <p14:creationId xmlns:p14="http://schemas.microsoft.com/office/powerpoint/2010/main" val="176523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AC3795-DB82-C9DC-6A36-AABCD2D66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/>
              <a:t>Purposes</a:t>
            </a:r>
            <a:r>
              <a:rPr lang="it-IT" dirty="0"/>
              <a:t> of a </a:t>
            </a:r>
            <a:r>
              <a:rPr lang="it-IT" dirty="0" err="1"/>
              <a:t>cancer</a:t>
            </a:r>
            <a:r>
              <a:rPr lang="it-IT" dirty="0"/>
              <a:t> </a:t>
            </a:r>
            <a:r>
              <a:rPr lang="it-IT" dirty="0" err="1"/>
              <a:t>registry</a:t>
            </a:r>
            <a:r>
              <a:rPr lang="it-IT" dirty="0"/>
              <a:t>: </a:t>
            </a:r>
            <a:br>
              <a:rPr lang="it-IT" dirty="0"/>
            </a:br>
            <a:r>
              <a:rPr lang="en-GB" dirty="0">
                <a:solidFill>
                  <a:srgbClr val="282828"/>
                </a:solidFill>
                <a:latin typeface="MuseoSans"/>
              </a:rPr>
              <a:t>To fill knowledge gaps for regulatory decisions</a:t>
            </a:r>
            <a:br>
              <a:rPr lang="en-GB" dirty="0">
                <a:solidFill>
                  <a:srgbClr val="282828"/>
                </a:solidFill>
                <a:latin typeface="MuseoSans"/>
              </a:rPr>
            </a:br>
            <a:r>
              <a:rPr lang="it-IT" dirty="0"/>
              <a:t> 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EB9078E-6946-2222-D886-A94194F1E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b="0" i="0" dirty="0">
              <a:solidFill>
                <a:srgbClr val="282828"/>
              </a:solidFill>
              <a:effectLst/>
              <a:latin typeface="MuseoSans"/>
            </a:endParaRPr>
          </a:p>
          <a:p>
            <a:pPr marL="0" indent="0">
              <a:buNone/>
            </a:pPr>
            <a:r>
              <a:rPr lang="en-GB" dirty="0">
                <a:solidFill>
                  <a:srgbClr val="282828"/>
                </a:solidFill>
                <a:latin typeface="MuseoSans"/>
              </a:rPr>
              <a:t>1.</a:t>
            </a:r>
            <a:r>
              <a:rPr lang="en-GB" b="0" i="0" dirty="0">
                <a:solidFill>
                  <a:srgbClr val="282828"/>
                </a:solidFill>
                <a:effectLst/>
                <a:latin typeface="MuseoSans"/>
              </a:rPr>
              <a:t>by providing natural history data</a:t>
            </a:r>
          </a:p>
          <a:p>
            <a:pPr marL="0" indent="0">
              <a:buNone/>
            </a:pPr>
            <a:r>
              <a:rPr lang="en-GB" dirty="0">
                <a:solidFill>
                  <a:srgbClr val="282828"/>
                </a:solidFill>
                <a:latin typeface="MuseoSans"/>
              </a:rPr>
              <a:t>2.</a:t>
            </a:r>
            <a:r>
              <a:rPr lang="en-GB" b="0" i="0" dirty="0">
                <a:solidFill>
                  <a:srgbClr val="282828"/>
                </a:solidFill>
                <a:effectLst/>
                <a:latin typeface="MuseoSans"/>
              </a:rPr>
              <a:t>information on standard of care</a:t>
            </a:r>
          </a:p>
          <a:p>
            <a:pPr marL="0" indent="0">
              <a:buNone/>
            </a:pPr>
            <a:r>
              <a:rPr lang="en-GB" dirty="0">
                <a:solidFill>
                  <a:srgbClr val="282828"/>
                </a:solidFill>
                <a:latin typeface="MuseoSans"/>
              </a:rPr>
              <a:t>3.</a:t>
            </a:r>
            <a:r>
              <a:rPr lang="en-GB" b="0" i="0" dirty="0">
                <a:solidFill>
                  <a:srgbClr val="282828"/>
                </a:solidFill>
                <a:effectLst/>
                <a:latin typeface="MuseoSans"/>
              </a:rPr>
              <a:t>historical comparator cohort/external control arm </a:t>
            </a:r>
            <a:r>
              <a:rPr lang="en-GB" dirty="0">
                <a:solidFill>
                  <a:srgbClr val="282828"/>
                </a:solidFill>
                <a:latin typeface="MuseoSans"/>
              </a:rPr>
              <a:t>in </a:t>
            </a:r>
            <a:r>
              <a:rPr lang="en-GB" b="0" i="0" dirty="0">
                <a:solidFill>
                  <a:srgbClr val="282828"/>
                </a:solidFill>
                <a:effectLst/>
                <a:latin typeface="MuseoSans"/>
              </a:rPr>
              <a:t>trials</a:t>
            </a:r>
          </a:p>
          <a:p>
            <a:pPr marL="0" indent="0">
              <a:buNone/>
            </a:pPr>
            <a:r>
              <a:rPr lang="en-GB" b="0" i="0" dirty="0">
                <a:solidFill>
                  <a:srgbClr val="282828"/>
                </a:solidFill>
                <a:effectLst/>
                <a:latin typeface="MuseoSans"/>
              </a:rPr>
              <a:t>4.long term safety and effectiveness data.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454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85E4A0-107E-151C-B382-802259C8F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Data  Standards: </a:t>
            </a:r>
            <a:r>
              <a:rPr lang="it-IT" dirty="0" err="1"/>
              <a:t>Ontologies</a:t>
            </a:r>
            <a:r>
              <a:rPr lang="it-IT" dirty="0"/>
              <a:t>, DB models… 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BA793D0-1C32-F74F-7427-7B14831E1B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Systematized Nomenclature of Medicine Clinical Terms (SNOMED-CT)</a:t>
            </a:r>
          </a:p>
          <a:p>
            <a:r>
              <a:rPr lang="en-GB" dirty="0"/>
              <a:t>International Classification of Diseases (ICD) </a:t>
            </a:r>
          </a:p>
          <a:p>
            <a:r>
              <a:rPr lang="en-GB" dirty="0"/>
              <a:t>Observational Medical Outcomes Partnership (OMOP) Common Data Model</a:t>
            </a:r>
          </a:p>
          <a:p>
            <a:r>
              <a:rPr lang="en-GB" dirty="0"/>
              <a:t>Registry quality </a:t>
            </a:r>
          </a:p>
          <a:p>
            <a:r>
              <a:rPr lang="en-GB" dirty="0"/>
              <a:t>Governance</a:t>
            </a:r>
          </a:p>
          <a:p>
            <a:r>
              <a:rPr lang="en-GB" dirty="0"/>
              <a:t>Fundings</a:t>
            </a:r>
          </a:p>
          <a:p>
            <a:r>
              <a:rPr lang="en-GB" dirty="0"/>
              <a:t>Sustainability</a:t>
            </a:r>
          </a:p>
        </p:txBody>
      </p:sp>
    </p:spTree>
    <p:extLst>
      <p:ext uri="{BB962C8B-B14F-4D97-AF65-F5344CB8AC3E}">
        <p14:creationId xmlns:p14="http://schemas.microsoft.com/office/powerpoint/2010/main" val="2301399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CCBC3D93-9E93-BFEB-2E21-22E1179F721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0" y="1825625"/>
            <a:ext cx="5508625" cy="4351338"/>
          </a:xfrm>
        </p:spPr>
      </p:pic>
    </p:spTree>
    <p:extLst>
      <p:ext uri="{BB962C8B-B14F-4D97-AF65-F5344CB8AC3E}">
        <p14:creationId xmlns:p14="http://schemas.microsoft.com/office/powerpoint/2010/main" val="1896869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1D1F2F11-7D2B-26CC-8BF3-F9079FD0394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365125"/>
            <a:ext cx="5372100" cy="5756275"/>
          </a:xfr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391F21F7-AD38-982D-C7AA-624DF91B20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3424" y="1690688"/>
            <a:ext cx="5020376" cy="493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932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D19D74CF-62DD-5354-52DA-618BE6316F33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069" y="203200"/>
            <a:ext cx="5502275" cy="3225800"/>
          </a:xfr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3C4CB396-C84E-DB51-A689-34E5566371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74" y="3901441"/>
            <a:ext cx="4405391" cy="256063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77BE1456-6685-96E9-C382-3BF5C4E36B9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610188"/>
            <a:ext cx="4903119" cy="295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903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5AA18C-3B5E-5BCD-649A-852C17F37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Ongoing</a:t>
            </a:r>
            <a:r>
              <a:rPr lang="it-IT" dirty="0"/>
              <a:t> </a:t>
            </a:r>
            <a:r>
              <a:rPr lang="it-IT" dirty="0" err="1"/>
              <a:t>experiences</a:t>
            </a:r>
            <a:r>
              <a:rPr lang="it-IT" dirty="0"/>
              <a:t> </a:t>
            </a:r>
            <a:endParaRPr lang="en-GB" dirty="0"/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3ABCD74B-3936-8C6E-3F28-8DD7E772A6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11721" y="1832204"/>
            <a:ext cx="9158048" cy="4351338"/>
          </a:xfrm>
        </p:spPr>
      </p:pic>
    </p:spTree>
    <p:extLst>
      <p:ext uri="{BB962C8B-B14F-4D97-AF65-F5344CB8AC3E}">
        <p14:creationId xmlns:p14="http://schemas.microsoft.com/office/powerpoint/2010/main" val="21780403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729</Words>
  <Application>Microsoft Office PowerPoint</Application>
  <PresentationFormat>Widescreen</PresentationFormat>
  <Paragraphs>163</Paragraphs>
  <Slides>22</Slides>
  <Notes>19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22</vt:i4>
      </vt:variant>
    </vt:vector>
  </HeadingPairs>
  <TitlesOfParts>
    <vt:vector size="36" baseType="lpstr">
      <vt:lpstr>Arial</vt:lpstr>
      <vt:lpstr>Arial Narrow</vt:lpstr>
      <vt:lpstr>BlinkMacSystemFont</vt:lpstr>
      <vt:lpstr>Calibri</vt:lpstr>
      <vt:lpstr>Calibri Light</vt:lpstr>
      <vt:lpstr>Cambria</vt:lpstr>
      <vt:lpstr>Guardian TextSans Web</vt:lpstr>
      <vt:lpstr>MuseoSans</vt:lpstr>
      <vt:lpstr>Palanquin Dark</vt:lpstr>
      <vt:lpstr>Poppins</vt:lpstr>
      <vt:lpstr>Wingdings</vt:lpstr>
      <vt:lpstr>Tema di Office</vt:lpstr>
      <vt:lpstr>1_Tema di Office</vt:lpstr>
      <vt:lpstr>2_Tema di Office</vt:lpstr>
      <vt:lpstr>HITRIPlus  Knowledge generation through real world data collection when applying innovative treatments: solutions and pitfalls </vt:lpstr>
      <vt:lpstr>Background and Definitions </vt:lpstr>
      <vt:lpstr>Registry definition</vt:lpstr>
      <vt:lpstr>Purposes of a cancer registry:  To fill knowledge gaps for regulatory decisions  </vt:lpstr>
      <vt:lpstr>Data  Standards: Ontologies, DB models… </vt:lpstr>
      <vt:lpstr>Presentazione standard di PowerPoint</vt:lpstr>
      <vt:lpstr>Presentazione standard di PowerPoint</vt:lpstr>
      <vt:lpstr>Presentazione standard di PowerPoint</vt:lpstr>
      <vt:lpstr>Ongoing experiences </vt:lpstr>
      <vt:lpstr>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Registry objectives</vt:lpstr>
      <vt:lpstr>Registry Model</vt:lpstr>
      <vt:lpstr>Presentazione standard di PowerPoint</vt:lpstr>
      <vt:lpstr>Progresses at november 2022</vt:lpstr>
      <vt:lpstr>Registry sustainability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HITRIPlus  1° Reporting Meeting</dc:title>
  <dc:creator>Cristina Bono</dc:creator>
  <cp:lastModifiedBy>Lisa Licitra</cp:lastModifiedBy>
  <cp:revision>50</cp:revision>
  <dcterms:created xsi:type="dcterms:W3CDTF">2022-12-02T16:02:41Z</dcterms:created>
  <dcterms:modified xsi:type="dcterms:W3CDTF">2022-12-10T18:08:30Z</dcterms:modified>
</cp:coreProperties>
</file>