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313" r:id="rId2"/>
    <p:sldId id="288" r:id="rId3"/>
    <p:sldId id="299" r:id="rId4"/>
    <p:sldId id="290" r:id="rId5"/>
    <p:sldId id="314" r:id="rId6"/>
    <p:sldId id="258" r:id="rId7"/>
    <p:sldId id="300" r:id="rId8"/>
    <p:sldId id="285" r:id="rId9"/>
    <p:sldId id="282" r:id="rId10"/>
    <p:sldId id="301" r:id="rId11"/>
    <p:sldId id="302" r:id="rId12"/>
    <p:sldId id="303" r:id="rId13"/>
    <p:sldId id="304" r:id="rId14"/>
    <p:sldId id="315" r:id="rId15"/>
    <p:sldId id="316" r:id="rId16"/>
    <p:sldId id="317" r:id="rId17"/>
    <p:sldId id="260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401" autoAdjust="0"/>
  </p:normalViewPr>
  <p:slideViewPr>
    <p:cSldViewPr snapToGrid="0" showGuides="1">
      <p:cViewPr>
        <p:scale>
          <a:sx n="100" d="100"/>
          <a:sy n="100" d="100"/>
        </p:scale>
        <p:origin x="-974" y="5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AF4ED-EE5A-4758-9024-6DD1B4B3B1F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E1DF1-DA0F-459F-AAEB-02996ED170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44893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94468-2B87-4B1B-8A43-9440FF57C1C7}" type="datetimeFigureOut">
              <a:rPr lang="it-IT" smtClean="0"/>
              <a:t>13/12/2022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B1CD6-FF77-4E90-85A7-D8FB7912EC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75388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22362"/>
            <a:ext cx="7772400" cy="3159003"/>
          </a:xfrm>
        </p:spPr>
        <p:txBody>
          <a:bodyPr anchor="b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4000" b="1" kern="1200" spc="-51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4419600"/>
            <a:ext cx="7772400" cy="838200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None/>
              <a:defRPr lang="en-US" sz="2400" cap="all" spc="200" baseline="0" dirty="0">
                <a:solidFill>
                  <a:schemeClr val="tx2"/>
                </a:solidFill>
                <a:latin typeface="+mj-lt"/>
              </a:defRPr>
            </a:lvl1pPr>
          </a:lstStyle>
          <a:p>
            <a:pPr marL="0" lvl="0" indent="0" defTabSz="914309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it-IT" dirty="0" smtClean="0"/>
              <a:t>AUTHOR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32551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499" y="34621"/>
            <a:ext cx="2077002" cy="103883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791" y="5670000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8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4420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13/12/2022</a:t>
            </a:fld>
            <a:endParaRPr lang="it-IT" dirty="0"/>
          </a:p>
        </p:txBody>
      </p:sp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73538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78867"/>
          </a:xfrm>
        </p:spPr>
        <p:txBody>
          <a:bodyPr>
            <a:normAutofit/>
          </a:bodyPr>
          <a:lstStyle>
            <a:lvl1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it-IT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algn="l" defTabSz="914309" rtl="0" eaLnBrk="1" latinLnBrk="0" hangingPunct="1">
              <a:lnSpc>
                <a:spcPct val="90000"/>
              </a:lnSpc>
              <a:buClr>
                <a:schemeClr val="accent1"/>
              </a:buClr>
              <a:buFont typeface="Calibri" panose="020F0502020204030204" pitchFamily="34" charset="0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801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13/12/2022</a:t>
            </a:fld>
            <a:endParaRPr lang="it-IT" dirty="0"/>
          </a:p>
        </p:txBody>
      </p:sp>
      <p:sp>
        <p:nvSpPr>
          <p:cNvPr id="10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49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442076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8" name="Segnaposto testo 3"/>
          <p:cNvSpPr>
            <a:spLocks noGrp="1"/>
          </p:cNvSpPr>
          <p:nvPr>
            <p:ph type="body" sz="half" idx="13"/>
          </p:nvPr>
        </p:nvSpPr>
        <p:spPr>
          <a:xfrm>
            <a:off x="628650" y="1825625"/>
            <a:ext cx="3411329" cy="3780847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1400"/>
            </a:lvl2pPr>
            <a:lvl3pPr marL="914309" indent="0">
              <a:buNone/>
              <a:defRPr sz="1200"/>
            </a:lvl3pPr>
            <a:lvl4pPr marL="1371464" indent="0">
              <a:buNone/>
              <a:defRPr sz="1000"/>
            </a:lvl4pPr>
            <a:lvl5pPr marL="1828618" indent="0">
              <a:buNone/>
              <a:defRPr sz="1000"/>
            </a:lvl5pPr>
            <a:lvl6pPr marL="2285774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5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9" name="Segnaposto immagine 2"/>
          <p:cNvSpPr>
            <a:spLocks noGrp="1"/>
          </p:cNvSpPr>
          <p:nvPr>
            <p:ph type="pic" idx="1"/>
          </p:nvPr>
        </p:nvSpPr>
        <p:spPr>
          <a:xfrm>
            <a:off x="4270771" y="1825625"/>
            <a:ext cx="4244580" cy="3780847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800"/>
            </a:lvl2pPr>
            <a:lvl3pPr marL="914309" indent="0">
              <a:buNone/>
              <a:defRPr sz="2400"/>
            </a:lvl3pPr>
            <a:lvl4pPr marL="1371464" indent="0">
              <a:buNone/>
              <a:defRPr sz="2000"/>
            </a:lvl4pPr>
            <a:lvl5pPr marL="1828618" indent="0">
              <a:buNone/>
              <a:defRPr sz="2000"/>
            </a:lvl5pPr>
            <a:lvl6pPr marL="2285774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5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28650" y="6442076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13/12/2022</a:t>
            </a:fld>
            <a:endParaRPr lang="it-IT" dirty="0"/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7516437" y="6442075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10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66750" y="1651258"/>
            <a:ext cx="7867650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1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THANK YOU</a:t>
            </a:r>
            <a:endParaRPr lang="en-US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493916" y="5606472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205" y="574259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843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05B72-CDB5-471B-90E1-8628FBCC4A23}" type="datetime1">
              <a:rPr lang="it-IT" smtClean="0"/>
              <a:t>13/12/2022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2E69-F918-4664-80AD-83D9A825D66E}" type="slidenum">
              <a:rPr lang="it-IT" smtClean="0"/>
              <a:t>‹N›</a:t>
            </a:fld>
            <a:endParaRPr lang="it-IT"/>
          </a:p>
        </p:txBody>
      </p:sp>
      <p:sp>
        <p:nvSpPr>
          <p:cNvPr id="7" name="Rectangle 6"/>
          <p:cNvSpPr/>
          <p:nvPr userDrawn="1"/>
        </p:nvSpPr>
        <p:spPr>
          <a:xfrm>
            <a:off x="1" y="6400800"/>
            <a:ext cx="9143999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8"/>
          <p:cNvSpPr/>
          <p:nvPr userDrawn="1"/>
        </p:nvSpPr>
        <p:spPr>
          <a:xfrm>
            <a:off x="7" y="6334316"/>
            <a:ext cx="9144000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-3019425" y="5694362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mtClean="0"/>
              <a:pPr/>
              <a:t>13/12/2022</a:t>
            </a:fld>
            <a:endParaRPr lang="it-IT" dirty="0"/>
          </a:p>
        </p:txBody>
      </p:sp>
      <p:sp>
        <p:nvSpPr>
          <p:cNvPr id="10" name="Rectangle 8"/>
          <p:cNvSpPr/>
          <p:nvPr userDrawn="1"/>
        </p:nvSpPr>
        <p:spPr>
          <a:xfrm>
            <a:off x="-1" y="6305866"/>
            <a:ext cx="9144000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-2170488" y="5125748"/>
            <a:ext cx="1312025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229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2" r:id="rId3"/>
    <p:sldLayoutId id="2147483664" r:id="rId4"/>
    <p:sldLayoutId id="2147483667" r:id="rId5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0AB4EIR-vgifeUk9PVA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0ACt1MlolAAr3Uk9PVA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0AL428rZQDgfTUk9PVA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drive.google.com/drive/folders/0ALSC0vORENsdUk9PV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aire.eu/" TargetMode="External"/><Relationship Id="rId2" Type="http://schemas.openxmlformats.org/officeDocument/2006/relationships/hyperlink" Target="https://zenodo.org/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zenodo.org/communities/hitriplus/?page=1&amp;size=2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penaire.eu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drive.google.com/drive/folders/0AB4EIR-vgifeUk9PV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619320" y="2719838"/>
            <a:ext cx="5153270" cy="1766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/>
              <a:t>Management Aspects: </a:t>
            </a:r>
            <a:endParaRPr lang="en-GB" sz="3600" b="1" dirty="0" smtClean="0"/>
          </a:p>
          <a:p>
            <a:r>
              <a:rPr lang="en-GB" sz="3600" b="1" dirty="0" smtClean="0"/>
              <a:t>Administrative Aspects</a:t>
            </a:r>
            <a:br>
              <a:rPr lang="en-GB" sz="3600" b="1" dirty="0" smtClean="0"/>
            </a:br>
            <a:r>
              <a:rPr lang="en-GB" sz="3200" b="1" dirty="0"/>
              <a:t/>
            </a:r>
            <a:br>
              <a:rPr lang="en-GB" sz="3200" b="1" dirty="0"/>
            </a:br>
            <a:r>
              <a:rPr lang="en-GB" sz="2400" dirty="0" smtClean="0"/>
              <a:t>Angelica Facoetti (CNAO)</a:t>
            </a:r>
            <a:endParaRPr lang="en-GB" sz="24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989045" y="242595"/>
            <a:ext cx="72405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FF0000"/>
                </a:solidFill>
              </a:rPr>
              <a:t>HITRI</a:t>
            </a:r>
            <a:r>
              <a:rPr lang="it-IT" sz="3200" b="1" i="1" dirty="0" smtClean="0">
                <a:solidFill>
                  <a:srgbClr val="FF0000"/>
                </a:solidFill>
              </a:rPr>
              <a:t>plus</a:t>
            </a:r>
            <a:r>
              <a:rPr lang="it-IT" sz="3200" b="1" dirty="0" smtClean="0">
                <a:solidFill>
                  <a:srgbClr val="FF0000"/>
                </a:solidFill>
              </a:rPr>
              <a:t> first reporting </a:t>
            </a:r>
            <a:r>
              <a:rPr lang="it-IT" sz="3200" b="1" dirty="0" err="1" smtClean="0">
                <a:solidFill>
                  <a:srgbClr val="FF0000"/>
                </a:solidFill>
              </a:rPr>
              <a:t>period</a:t>
            </a:r>
            <a:r>
              <a:rPr lang="it-IT" sz="3200" b="1" dirty="0" smtClean="0">
                <a:solidFill>
                  <a:srgbClr val="FF0000"/>
                </a:solidFill>
              </a:rPr>
              <a:t> meeting</a:t>
            </a:r>
          </a:p>
          <a:p>
            <a:pPr algn="ctr"/>
            <a:r>
              <a:rPr lang="it-IT" sz="2400" dirty="0" err="1" smtClean="0"/>
              <a:t>Wien</a:t>
            </a:r>
            <a:r>
              <a:rPr lang="it-IT" sz="2400" dirty="0" smtClean="0"/>
              <a:t> (Austria)</a:t>
            </a:r>
          </a:p>
          <a:p>
            <a:pPr algn="ctr"/>
            <a:r>
              <a:rPr lang="it-IT" sz="2400" dirty="0" err="1" smtClean="0"/>
              <a:t>December</a:t>
            </a:r>
            <a:r>
              <a:rPr lang="it-IT" sz="2400" dirty="0" smtClean="0"/>
              <a:t> 12</a:t>
            </a:r>
            <a:r>
              <a:rPr lang="it-IT" sz="2400" baseline="30000" dirty="0" smtClean="0"/>
              <a:t>th</a:t>
            </a:r>
            <a:r>
              <a:rPr lang="it-IT" sz="2400" dirty="0" smtClean="0"/>
              <a:t> - 13</a:t>
            </a:r>
            <a:r>
              <a:rPr lang="it-IT" sz="2400" baseline="30000" dirty="0"/>
              <a:t>th</a:t>
            </a:r>
            <a:r>
              <a:rPr lang="it-IT" sz="2400" dirty="0" smtClean="0"/>
              <a:t>, 2022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21994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>
            <p:ph type="title"/>
          </p:nvPr>
        </p:nvSpPr>
        <p:spPr>
          <a:xfrm>
            <a:off x="0" y="-247100"/>
            <a:ext cx="7886700" cy="1325563"/>
          </a:xfrm>
        </p:spPr>
        <p:txBody>
          <a:bodyPr/>
          <a:lstStyle/>
          <a:p>
            <a:r>
              <a:rPr lang="it-IT" b="1" dirty="0" smtClean="0">
                <a:solidFill>
                  <a:schemeClr val="accent1"/>
                </a:solidFill>
              </a:rPr>
              <a:t>Google DRIVE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351"/>
            <a:ext cx="9075858" cy="5173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e 4"/>
          <p:cNvSpPr/>
          <p:nvPr/>
        </p:nvSpPr>
        <p:spPr>
          <a:xfrm>
            <a:off x="289249" y="998376"/>
            <a:ext cx="1856792" cy="37141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ttangolo 3"/>
          <p:cNvSpPr/>
          <p:nvPr/>
        </p:nvSpPr>
        <p:spPr>
          <a:xfrm>
            <a:off x="2920482" y="194684"/>
            <a:ext cx="5952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drive.google.com/drive/folders/0AB4EIR-vgifeUk9PVA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0464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47100"/>
            <a:ext cx="7886700" cy="1325563"/>
          </a:xfrm>
        </p:spPr>
        <p:txBody>
          <a:bodyPr/>
          <a:lstStyle/>
          <a:p>
            <a:r>
              <a:rPr lang="it-IT" b="1" dirty="0" smtClean="0">
                <a:solidFill>
                  <a:schemeClr val="accent1"/>
                </a:solidFill>
              </a:rPr>
              <a:t>Google DRIVE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8504"/>
            <a:ext cx="885825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2920481" y="786692"/>
            <a:ext cx="62235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drive.google.com/drive/folders/0ACt1MlolAAr3Uk9PVA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Ovale 3"/>
          <p:cNvSpPr/>
          <p:nvPr/>
        </p:nvSpPr>
        <p:spPr>
          <a:xfrm>
            <a:off x="0" y="853267"/>
            <a:ext cx="2799183" cy="51318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911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4" y="1078463"/>
            <a:ext cx="8966718" cy="418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olo 1"/>
          <p:cNvSpPr txBox="1">
            <a:spLocks/>
          </p:cNvSpPr>
          <p:nvPr/>
        </p:nvSpPr>
        <p:spPr>
          <a:xfrm>
            <a:off x="0" y="-24710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b="1" smtClean="0">
                <a:solidFill>
                  <a:schemeClr val="accent1"/>
                </a:solidFill>
              </a:rPr>
              <a:t>Google DRIVE</a:t>
            </a:r>
            <a:endParaRPr lang="en-GB" b="1">
              <a:solidFill>
                <a:schemeClr val="accent1"/>
              </a:solidFill>
            </a:endParaRPr>
          </a:p>
        </p:txBody>
      </p:sp>
      <p:sp>
        <p:nvSpPr>
          <p:cNvPr id="5" name="Ovale 4"/>
          <p:cNvSpPr/>
          <p:nvPr/>
        </p:nvSpPr>
        <p:spPr>
          <a:xfrm>
            <a:off x="0" y="853267"/>
            <a:ext cx="2799183" cy="51318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ttangolo 2"/>
          <p:cNvSpPr/>
          <p:nvPr/>
        </p:nvSpPr>
        <p:spPr>
          <a:xfrm>
            <a:off x="2631233" y="720119"/>
            <a:ext cx="63074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drive.google.com/drive/folders/0AL428rZQDgfTUk9PVA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727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0" y="-247100"/>
            <a:ext cx="7886700" cy="1325563"/>
          </a:xfrm>
        </p:spPr>
        <p:txBody>
          <a:bodyPr/>
          <a:lstStyle/>
          <a:p>
            <a:r>
              <a:rPr lang="it-IT" b="1" dirty="0" smtClean="0">
                <a:solidFill>
                  <a:schemeClr val="accent1"/>
                </a:solidFill>
              </a:rPr>
              <a:t>Google DRIVE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799182" y="1045757"/>
            <a:ext cx="63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drive.google.com/drive/folders/0ALSC0vORENsdUk9PVA</a:t>
            </a:r>
            <a:endParaRPr lang="en-GB" dirty="0" smtClean="0"/>
          </a:p>
          <a:p>
            <a:endParaRPr lang="en-GB" dirty="0"/>
          </a:p>
        </p:txBody>
      </p:sp>
      <p:grpSp>
        <p:nvGrpSpPr>
          <p:cNvPr id="2" name="Gruppo 1"/>
          <p:cNvGrpSpPr/>
          <p:nvPr/>
        </p:nvGrpSpPr>
        <p:grpSpPr>
          <a:xfrm>
            <a:off x="-1" y="1465634"/>
            <a:ext cx="9060025" cy="3781519"/>
            <a:chOff x="-1" y="1465634"/>
            <a:chExt cx="9060025" cy="3781519"/>
          </a:xfrm>
        </p:grpSpPr>
        <p:grpSp>
          <p:nvGrpSpPr>
            <p:cNvPr id="6" name="Gruppo 5"/>
            <p:cNvGrpSpPr/>
            <p:nvPr/>
          </p:nvGrpSpPr>
          <p:grpSpPr>
            <a:xfrm>
              <a:off x="-1" y="1465634"/>
              <a:ext cx="9060025" cy="3781519"/>
              <a:chOff x="-1" y="1273145"/>
              <a:chExt cx="9060025" cy="3781519"/>
            </a:xfrm>
          </p:grpSpPr>
          <p:pic>
            <p:nvPicPr>
              <p:cNvPr id="717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368923"/>
                <a:ext cx="9060024" cy="36857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Ovale 4"/>
              <p:cNvSpPr/>
              <p:nvPr/>
            </p:nvSpPr>
            <p:spPr>
              <a:xfrm>
                <a:off x="-1" y="1273145"/>
                <a:ext cx="2799183" cy="513183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74" y="3799353"/>
              <a:ext cx="8954926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07554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144" y="-372014"/>
            <a:ext cx="7886700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Project reporting obligations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550997"/>
            <a:ext cx="914399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chemeClr val="accent5"/>
                </a:solidFill>
              </a:rPr>
              <a:t>Continuous </a:t>
            </a:r>
            <a:r>
              <a:rPr lang="en-GB" sz="2400" b="1" dirty="0">
                <a:solidFill>
                  <a:schemeClr val="accent5"/>
                </a:solidFill>
              </a:rPr>
              <a:t>Reporting </a:t>
            </a:r>
            <a:r>
              <a:rPr lang="en-GB" dirty="0"/>
              <a:t>(Deliverables, Milestones)</a:t>
            </a:r>
          </a:p>
          <a:p>
            <a:endParaRPr lang="en-GB" b="1" dirty="0">
              <a:solidFill>
                <a:schemeClr val="accent5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5"/>
                </a:solidFill>
              </a:rPr>
              <a:t>Periodic Reporting </a:t>
            </a:r>
            <a:r>
              <a:rPr lang="en-GB" dirty="0"/>
              <a:t>(60 days after end of reporting </a:t>
            </a:r>
            <a:r>
              <a:rPr lang="en-GB" dirty="0" smtClean="0"/>
              <a:t>period)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Periodic </a:t>
            </a:r>
            <a:r>
              <a:rPr lang="en-GB" dirty="0"/>
              <a:t>technical </a:t>
            </a:r>
            <a:r>
              <a:rPr lang="en-GB" dirty="0" smtClean="0"/>
              <a:t>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Periodic </a:t>
            </a:r>
            <a:r>
              <a:rPr lang="en-GB" dirty="0"/>
              <a:t>financial </a:t>
            </a:r>
            <a:r>
              <a:rPr lang="en-GB" dirty="0" smtClean="0"/>
              <a:t>report</a:t>
            </a:r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5"/>
                </a:solidFill>
              </a:rPr>
              <a:t>Final </a:t>
            </a:r>
            <a:r>
              <a:rPr lang="en-GB" sz="2400" b="1" dirty="0" smtClean="0">
                <a:solidFill>
                  <a:schemeClr val="accent5"/>
                </a:solidFill>
              </a:rPr>
              <a:t>Reporting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 technical report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 </a:t>
            </a:r>
            <a:r>
              <a:rPr lang="en-GB" dirty="0"/>
              <a:t>financial report </a:t>
            </a:r>
          </a:p>
          <a:p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71804" y="6396335"/>
            <a:ext cx="8164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All reporting done electronically through the Participant Portal</a:t>
            </a:r>
            <a:r>
              <a:rPr lang="en-GB" sz="2400" b="1" dirty="0" smtClean="0"/>
              <a:t>.</a:t>
            </a:r>
            <a:endParaRPr lang="en-GB" sz="2400" b="1" dirty="0"/>
          </a:p>
        </p:txBody>
      </p:sp>
      <p:sp>
        <p:nvSpPr>
          <p:cNvPr id="9" name="Freccia a destra 8"/>
          <p:cNvSpPr/>
          <p:nvPr/>
        </p:nvSpPr>
        <p:spPr>
          <a:xfrm>
            <a:off x="0" y="6396335"/>
            <a:ext cx="606490" cy="359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508" y="1225332"/>
            <a:ext cx="894543" cy="86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6513393" y="1361577"/>
            <a:ext cx="1530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Article 19 </a:t>
            </a:r>
            <a:endParaRPr lang="en-GB" sz="1400" i="1" dirty="0" smtClean="0"/>
          </a:p>
          <a:p>
            <a:pPr algn="ctr"/>
            <a:r>
              <a:rPr lang="en-GB" sz="1400" i="1" dirty="0" smtClean="0"/>
              <a:t>of </a:t>
            </a:r>
            <a:r>
              <a:rPr lang="en-GB" sz="1400" i="1" dirty="0"/>
              <a:t>the </a:t>
            </a:r>
            <a:r>
              <a:rPr lang="en-GB" sz="1400" i="1" dirty="0" smtClean="0"/>
              <a:t>GA</a:t>
            </a:r>
            <a:endParaRPr lang="en-GB" sz="1400" i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2" y="3491083"/>
            <a:ext cx="8072051" cy="2825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o 3"/>
          <p:cNvGrpSpPr/>
          <p:nvPr/>
        </p:nvGrpSpPr>
        <p:grpSpPr>
          <a:xfrm>
            <a:off x="2869129" y="2443477"/>
            <a:ext cx="1301637" cy="954561"/>
            <a:chOff x="2633989" y="2443477"/>
            <a:chExt cx="1530221" cy="1047606"/>
          </a:xfrm>
        </p:grpSpPr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453" y="2443477"/>
              <a:ext cx="1083730" cy="1047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CasellaDiTesto 19"/>
            <p:cNvSpPr txBox="1"/>
            <p:nvPr/>
          </p:nvSpPr>
          <p:spPr>
            <a:xfrm>
              <a:off x="2633989" y="2673032"/>
              <a:ext cx="15302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i="1" dirty="0"/>
                <a:t>Article </a:t>
              </a:r>
              <a:r>
                <a:rPr lang="en-GB" sz="1400" i="1" dirty="0" smtClean="0"/>
                <a:t>20 </a:t>
              </a:r>
            </a:p>
            <a:p>
              <a:pPr algn="ctr"/>
              <a:r>
                <a:rPr lang="en-GB" sz="1400" i="1" dirty="0" smtClean="0"/>
                <a:t>of </a:t>
              </a:r>
              <a:r>
                <a:rPr lang="en-GB" sz="1400" i="1" dirty="0"/>
                <a:t>the </a:t>
              </a:r>
              <a:r>
                <a:rPr lang="en-GB" sz="1400" i="1" dirty="0" smtClean="0"/>
                <a:t>GA</a:t>
              </a:r>
              <a:endParaRPr lang="en-GB" sz="1400" i="1" dirty="0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2500604" y="3491083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18</a:t>
            </a:r>
            <a:endParaRPr lang="en-GB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640425" y="3491083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36</a:t>
            </a:r>
            <a:endParaRPr lang="en-GB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6783979" y="3325078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48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49364" y="5349841"/>
            <a:ext cx="1343608" cy="830997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Project </a:t>
            </a:r>
            <a:r>
              <a:rPr lang="it-IT" sz="2400" b="1" dirty="0" err="1" smtClean="0">
                <a:solidFill>
                  <a:srgbClr val="FF0000"/>
                </a:solidFill>
              </a:rPr>
              <a:t>starts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783339" y="5349841"/>
            <a:ext cx="1343608" cy="830997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Project </a:t>
            </a:r>
            <a:r>
              <a:rPr lang="it-IT" sz="2400" b="1" dirty="0" err="1" smtClean="0">
                <a:solidFill>
                  <a:srgbClr val="FF0000"/>
                </a:solidFill>
              </a:rPr>
              <a:t>ends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65400" y="3491083"/>
            <a:ext cx="15700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1 April 2021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6380726" y="3398038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31 March 2025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2063754" y="5811506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5"/>
                </a:solidFill>
              </a:rPr>
              <a:t>30 </a:t>
            </a:r>
            <a:r>
              <a:rPr lang="it-IT" b="1" dirty="0" err="1" smtClean="0">
                <a:solidFill>
                  <a:schemeClr val="accent5"/>
                </a:solidFill>
              </a:rPr>
              <a:t>September</a:t>
            </a:r>
            <a:r>
              <a:rPr lang="it-IT" b="1" dirty="0" smtClean="0">
                <a:solidFill>
                  <a:schemeClr val="accent5"/>
                </a:solidFill>
              </a:rPr>
              <a:t> 2022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4238060" y="5793022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5"/>
                </a:solidFill>
              </a:rPr>
              <a:t>31 March 2024</a:t>
            </a:r>
            <a:endParaRPr lang="en-GB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768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809"/>
            <a:ext cx="9125876" cy="333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uppo 2"/>
          <p:cNvGrpSpPr/>
          <p:nvPr/>
        </p:nvGrpSpPr>
        <p:grpSpPr>
          <a:xfrm>
            <a:off x="91439" y="3832860"/>
            <a:ext cx="8968741" cy="2009071"/>
            <a:chOff x="91439" y="3832860"/>
            <a:chExt cx="8968741" cy="2009071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39" y="3832860"/>
              <a:ext cx="8968741" cy="1497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39" y="5335978"/>
              <a:ext cx="8968741" cy="505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Parentesi graffa chiusa 3"/>
          <p:cNvSpPr/>
          <p:nvPr/>
        </p:nvSpPr>
        <p:spPr>
          <a:xfrm>
            <a:off x="5608320" y="3832860"/>
            <a:ext cx="228600" cy="2009071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asellaDiTesto 4"/>
          <p:cNvSpPr txBox="1"/>
          <p:nvPr/>
        </p:nvSpPr>
        <p:spPr>
          <a:xfrm>
            <a:off x="5836920" y="4581451"/>
            <a:ext cx="128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2° reporting </a:t>
            </a:r>
            <a:r>
              <a:rPr lang="it-IT" sz="1400" b="1" dirty="0" err="1" smtClean="0">
                <a:solidFill>
                  <a:srgbClr val="FF0000"/>
                </a:solidFill>
              </a:rPr>
              <a:t>period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9" name="Parentesi graffa chiusa 8"/>
          <p:cNvSpPr/>
          <p:nvPr/>
        </p:nvSpPr>
        <p:spPr>
          <a:xfrm>
            <a:off x="5646420" y="2572381"/>
            <a:ext cx="228600" cy="1260479"/>
          </a:xfrm>
          <a:prstGeom prst="rightBrac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asellaDiTesto 9"/>
          <p:cNvSpPr txBox="1"/>
          <p:nvPr/>
        </p:nvSpPr>
        <p:spPr>
          <a:xfrm>
            <a:off x="5951220" y="2941010"/>
            <a:ext cx="1280160" cy="523220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00B050"/>
                </a:solidFill>
              </a:rPr>
              <a:t>1°  reporting </a:t>
            </a:r>
            <a:r>
              <a:rPr lang="it-IT" sz="1400" b="1" dirty="0" err="1" smtClean="0">
                <a:solidFill>
                  <a:srgbClr val="00B050"/>
                </a:solidFill>
              </a:rPr>
              <a:t>period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6" name="Ovale 5"/>
          <p:cNvSpPr/>
          <p:nvPr/>
        </p:nvSpPr>
        <p:spPr>
          <a:xfrm>
            <a:off x="0" y="1869654"/>
            <a:ext cx="1920240" cy="4038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71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/>
          <p:cNvGrpSpPr/>
          <p:nvPr/>
        </p:nvGrpSpPr>
        <p:grpSpPr>
          <a:xfrm>
            <a:off x="52387" y="0"/>
            <a:ext cx="9091613" cy="4314093"/>
            <a:chOff x="52387" y="0"/>
            <a:chExt cx="9091613" cy="4314093"/>
          </a:xfrm>
        </p:grpSpPr>
        <p:pic>
          <p:nvPicPr>
            <p:cNvPr id="8199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3642383"/>
              <a:ext cx="9083040" cy="214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uppo 2"/>
            <p:cNvGrpSpPr/>
            <p:nvPr/>
          </p:nvGrpSpPr>
          <p:grpSpPr>
            <a:xfrm>
              <a:off x="52387" y="0"/>
              <a:ext cx="9083040" cy="2637154"/>
              <a:chOff x="52387" y="0"/>
              <a:chExt cx="9083040" cy="2637154"/>
            </a:xfrm>
          </p:grpSpPr>
          <p:pic>
            <p:nvPicPr>
              <p:cNvPr id="8197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387" y="0"/>
                <a:ext cx="9083040" cy="25804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00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387" y="2090205"/>
                <a:ext cx="9083040" cy="5469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201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2643564"/>
              <a:ext cx="9083040" cy="196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2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2847239"/>
              <a:ext cx="9083040" cy="202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3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3040720"/>
              <a:ext cx="9083040" cy="159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4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3220052"/>
              <a:ext cx="9083040" cy="208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5" name="Picture 1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3436459"/>
              <a:ext cx="9091613" cy="208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6" name="Picture 1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3865532"/>
              <a:ext cx="9083040" cy="226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7" name="Picture 1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4100783"/>
              <a:ext cx="9007793" cy="213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uppo 3"/>
          <p:cNvGrpSpPr/>
          <p:nvPr/>
        </p:nvGrpSpPr>
        <p:grpSpPr>
          <a:xfrm>
            <a:off x="52387" y="4322003"/>
            <a:ext cx="9007793" cy="836639"/>
            <a:chOff x="52387" y="4322003"/>
            <a:chExt cx="9007793" cy="836639"/>
          </a:xfrm>
        </p:grpSpPr>
        <p:pic>
          <p:nvPicPr>
            <p:cNvPr id="8208" name="Picture 1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4322003"/>
              <a:ext cx="9007793" cy="195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9" name="Picture 17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87" y="4543089"/>
              <a:ext cx="900779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Parentesi graffa chiusa 21"/>
          <p:cNvSpPr/>
          <p:nvPr/>
        </p:nvSpPr>
        <p:spPr>
          <a:xfrm>
            <a:off x="5646420" y="2239911"/>
            <a:ext cx="228600" cy="2066193"/>
          </a:xfrm>
          <a:prstGeom prst="rightBrac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asellaDiTesto 22"/>
          <p:cNvSpPr txBox="1"/>
          <p:nvPr/>
        </p:nvSpPr>
        <p:spPr>
          <a:xfrm>
            <a:off x="5951220" y="2933021"/>
            <a:ext cx="1280160" cy="523220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00B050"/>
                </a:solidFill>
              </a:rPr>
              <a:t>1°  reporting </a:t>
            </a:r>
            <a:r>
              <a:rPr lang="it-IT" sz="1400" b="1" dirty="0" err="1" smtClean="0">
                <a:solidFill>
                  <a:srgbClr val="00B050"/>
                </a:solidFill>
              </a:rPr>
              <a:t>period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4" name="Parentesi graffa chiusa 23"/>
          <p:cNvSpPr/>
          <p:nvPr/>
        </p:nvSpPr>
        <p:spPr>
          <a:xfrm>
            <a:off x="5608320" y="4322003"/>
            <a:ext cx="228600" cy="836640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asellaDiTesto 24"/>
          <p:cNvSpPr txBox="1"/>
          <p:nvPr/>
        </p:nvSpPr>
        <p:spPr>
          <a:xfrm>
            <a:off x="5836920" y="4581451"/>
            <a:ext cx="128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rgbClr val="FF0000"/>
                </a:solidFill>
              </a:rPr>
              <a:t>2° reporting </a:t>
            </a:r>
            <a:r>
              <a:rPr lang="it-IT" sz="1400" b="1" dirty="0" err="1" smtClean="0">
                <a:solidFill>
                  <a:srgbClr val="FF0000"/>
                </a:solidFill>
              </a:rPr>
              <a:t>period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05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THANK YOU!!!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7089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144" y="-372014"/>
            <a:ext cx="7886700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Project reporting obligations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550997"/>
            <a:ext cx="914399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chemeClr val="accent5"/>
                </a:solidFill>
              </a:rPr>
              <a:t>Continuous </a:t>
            </a:r>
            <a:r>
              <a:rPr lang="en-GB" sz="2400" b="1" dirty="0">
                <a:solidFill>
                  <a:schemeClr val="accent5"/>
                </a:solidFill>
              </a:rPr>
              <a:t>Reporting </a:t>
            </a:r>
            <a:r>
              <a:rPr lang="en-GB" dirty="0"/>
              <a:t>(Deliverables, Milestones)</a:t>
            </a:r>
          </a:p>
          <a:p>
            <a:endParaRPr lang="en-GB" b="1" dirty="0">
              <a:solidFill>
                <a:schemeClr val="accent5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5"/>
                </a:solidFill>
              </a:rPr>
              <a:t>Periodic Reporting </a:t>
            </a:r>
            <a:r>
              <a:rPr lang="en-GB" dirty="0"/>
              <a:t>(60 days after end of reporting </a:t>
            </a:r>
            <a:r>
              <a:rPr lang="en-GB" dirty="0" smtClean="0"/>
              <a:t>period)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Periodic </a:t>
            </a:r>
            <a:r>
              <a:rPr lang="en-GB" dirty="0"/>
              <a:t>technical </a:t>
            </a:r>
            <a:r>
              <a:rPr lang="en-GB" dirty="0" smtClean="0"/>
              <a:t>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Periodic </a:t>
            </a:r>
            <a:r>
              <a:rPr lang="en-GB" dirty="0"/>
              <a:t>financial </a:t>
            </a:r>
            <a:r>
              <a:rPr lang="en-GB" dirty="0" smtClean="0"/>
              <a:t>report</a:t>
            </a:r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accent5"/>
                </a:solidFill>
              </a:rPr>
              <a:t>Final </a:t>
            </a:r>
            <a:r>
              <a:rPr lang="en-GB" sz="2400" b="1" dirty="0" smtClean="0">
                <a:solidFill>
                  <a:schemeClr val="accent5"/>
                </a:solidFill>
              </a:rPr>
              <a:t>Reporting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 technical report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 </a:t>
            </a:r>
            <a:r>
              <a:rPr lang="en-GB" dirty="0"/>
              <a:t>financial report </a:t>
            </a:r>
          </a:p>
          <a:p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71804" y="6396335"/>
            <a:ext cx="8164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All reporting done electronically through the Participant Portal</a:t>
            </a:r>
            <a:r>
              <a:rPr lang="en-GB" sz="2400" b="1" dirty="0" smtClean="0"/>
              <a:t>.</a:t>
            </a:r>
            <a:endParaRPr lang="en-GB" sz="2400" b="1" dirty="0"/>
          </a:p>
        </p:txBody>
      </p:sp>
      <p:sp>
        <p:nvSpPr>
          <p:cNvPr id="9" name="Freccia a destra 8"/>
          <p:cNvSpPr/>
          <p:nvPr/>
        </p:nvSpPr>
        <p:spPr>
          <a:xfrm>
            <a:off x="0" y="6396335"/>
            <a:ext cx="606490" cy="359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508" y="1225332"/>
            <a:ext cx="894543" cy="86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6513393" y="1361577"/>
            <a:ext cx="15302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Article 19 </a:t>
            </a:r>
            <a:endParaRPr lang="en-GB" sz="1400" i="1" dirty="0" smtClean="0"/>
          </a:p>
          <a:p>
            <a:pPr algn="ctr"/>
            <a:r>
              <a:rPr lang="en-GB" sz="1400" i="1" dirty="0" smtClean="0"/>
              <a:t>of </a:t>
            </a:r>
            <a:r>
              <a:rPr lang="en-GB" sz="1400" i="1" dirty="0"/>
              <a:t>the </a:t>
            </a:r>
            <a:r>
              <a:rPr lang="en-GB" sz="1400" i="1" dirty="0" smtClean="0"/>
              <a:t>GA</a:t>
            </a:r>
            <a:endParaRPr lang="en-GB" sz="1400" i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2" y="3491083"/>
            <a:ext cx="8072051" cy="2825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o 3"/>
          <p:cNvGrpSpPr/>
          <p:nvPr/>
        </p:nvGrpSpPr>
        <p:grpSpPr>
          <a:xfrm>
            <a:off x="2869129" y="2443477"/>
            <a:ext cx="1301637" cy="954561"/>
            <a:chOff x="2633989" y="2443477"/>
            <a:chExt cx="1530221" cy="1047606"/>
          </a:xfrm>
        </p:grpSpPr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453" y="2443477"/>
              <a:ext cx="1083730" cy="1047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CasellaDiTesto 19"/>
            <p:cNvSpPr txBox="1"/>
            <p:nvPr/>
          </p:nvSpPr>
          <p:spPr>
            <a:xfrm>
              <a:off x="2633989" y="2673032"/>
              <a:ext cx="15302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i="1" dirty="0"/>
                <a:t>Article </a:t>
              </a:r>
              <a:r>
                <a:rPr lang="en-GB" sz="1400" i="1" dirty="0" smtClean="0"/>
                <a:t>20 </a:t>
              </a:r>
            </a:p>
            <a:p>
              <a:pPr algn="ctr"/>
              <a:r>
                <a:rPr lang="en-GB" sz="1400" i="1" dirty="0" smtClean="0"/>
                <a:t>of </a:t>
              </a:r>
              <a:r>
                <a:rPr lang="en-GB" sz="1400" i="1" dirty="0"/>
                <a:t>the </a:t>
              </a:r>
              <a:r>
                <a:rPr lang="en-GB" sz="1400" i="1" dirty="0" smtClean="0"/>
                <a:t>GA</a:t>
              </a:r>
              <a:endParaRPr lang="en-GB" sz="1400" i="1" dirty="0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2500604" y="3491083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18</a:t>
            </a:r>
            <a:endParaRPr lang="en-GB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640425" y="3491083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36</a:t>
            </a:r>
            <a:endParaRPr lang="en-GB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6783979" y="3325078"/>
            <a:ext cx="121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Month 48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49364" y="5349841"/>
            <a:ext cx="1343608" cy="830997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Project </a:t>
            </a:r>
            <a:r>
              <a:rPr lang="it-IT" sz="2400" b="1" dirty="0" err="1" smtClean="0">
                <a:solidFill>
                  <a:srgbClr val="FF0000"/>
                </a:solidFill>
              </a:rPr>
              <a:t>starts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783339" y="5349841"/>
            <a:ext cx="1343608" cy="830997"/>
          </a:xfrm>
          <a:prstGeom prst="rect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Project </a:t>
            </a:r>
            <a:r>
              <a:rPr lang="it-IT" sz="2400" b="1" dirty="0" err="1" smtClean="0">
                <a:solidFill>
                  <a:srgbClr val="FF0000"/>
                </a:solidFill>
              </a:rPr>
              <a:t>ends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65400" y="3491083"/>
            <a:ext cx="15700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1 April 2021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6380726" y="3398038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31 March 2025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2063754" y="5811506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5"/>
                </a:solidFill>
              </a:rPr>
              <a:t>30 </a:t>
            </a:r>
            <a:r>
              <a:rPr lang="it-IT" b="1" dirty="0" err="1" smtClean="0">
                <a:solidFill>
                  <a:schemeClr val="accent5"/>
                </a:solidFill>
              </a:rPr>
              <a:t>September</a:t>
            </a:r>
            <a:r>
              <a:rPr lang="it-IT" b="1" dirty="0" smtClean="0">
                <a:solidFill>
                  <a:schemeClr val="accent5"/>
                </a:solidFill>
              </a:rPr>
              <a:t> 2022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4238060" y="5793022"/>
            <a:ext cx="20866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accent5"/>
                </a:solidFill>
              </a:rPr>
              <a:t>31 March 2024</a:t>
            </a:r>
            <a:endParaRPr lang="en-GB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24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158" y="-335916"/>
            <a:ext cx="7886700" cy="1325563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Periodic reporting </a:t>
            </a:r>
            <a:r>
              <a:rPr lang="en-GB" b="1" dirty="0" smtClean="0">
                <a:solidFill>
                  <a:srgbClr val="FF0000"/>
                </a:solidFill>
              </a:rPr>
              <a:t>module – 1</a:t>
            </a:r>
            <a:r>
              <a:rPr lang="en-GB" b="1" baseline="30000" dirty="0" smtClean="0">
                <a:solidFill>
                  <a:srgbClr val="FF0000"/>
                </a:solidFill>
              </a:rPr>
              <a:t>st</a:t>
            </a:r>
            <a:r>
              <a:rPr lang="en-GB" b="1" dirty="0" smtClean="0">
                <a:solidFill>
                  <a:srgbClr val="FF0000"/>
                </a:solidFill>
              </a:rPr>
              <a:t> period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678720"/>
            <a:ext cx="9078686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dirty="0"/>
              <a:t>Activated </a:t>
            </a:r>
            <a:r>
              <a:rPr lang="en-GB" b="1" dirty="0"/>
              <a:t>after the end </a:t>
            </a:r>
            <a:r>
              <a:rPr lang="en-GB" dirty="0"/>
              <a:t>of each reporting </a:t>
            </a:r>
            <a:r>
              <a:rPr lang="en-GB" dirty="0" smtClean="0"/>
              <a:t>period</a:t>
            </a:r>
          </a:p>
          <a:p>
            <a:pPr algn="ctr"/>
            <a:endParaRPr lang="it-IT" dirty="0" smtClean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All </a:t>
            </a:r>
            <a:r>
              <a:rPr lang="en-GB" dirty="0"/>
              <a:t>beneficiaries complete their own </a:t>
            </a:r>
            <a:r>
              <a:rPr lang="en-GB" dirty="0">
                <a:solidFill>
                  <a:srgbClr val="FF0000"/>
                </a:solidFill>
              </a:rPr>
              <a:t>Financial Statement </a:t>
            </a:r>
            <a:r>
              <a:rPr lang="en-GB" dirty="0"/>
              <a:t>and their contribution to the </a:t>
            </a:r>
            <a:r>
              <a:rPr lang="en-GB" dirty="0">
                <a:solidFill>
                  <a:srgbClr val="FF0000"/>
                </a:solidFill>
              </a:rPr>
              <a:t>Technical Part</a:t>
            </a:r>
            <a:r>
              <a:rPr lang="en-GB" dirty="0"/>
              <a:t> of the Periodic Report</a:t>
            </a:r>
            <a:r>
              <a:rPr lang="en-GB" dirty="0" smtClean="0"/>
              <a:t>.</a:t>
            </a:r>
          </a:p>
          <a:p>
            <a:pPr algn="ctr"/>
            <a:endParaRPr lang="it-IT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/>
              <a:t>Beneficiaries </a:t>
            </a:r>
            <a:r>
              <a:rPr lang="en-GB" dirty="0"/>
              <a:t>e-sign and submit their Financial Statements to the </a:t>
            </a:r>
            <a:r>
              <a:rPr lang="en-GB" dirty="0" smtClean="0"/>
              <a:t>Coordinator.</a:t>
            </a:r>
          </a:p>
          <a:p>
            <a:pPr algn="ctr"/>
            <a:r>
              <a:rPr lang="en-GB" dirty="0" smtClean="0"/>
              <a:t>The </a:t>
            </a:r>
            <a:r>
              <a:rPr lang="en-GB" dirty="0"/>
              <a:t>Coordinator approves the elements of the Periodic Report &amp; submits to the EU Services</a:t>
            </a:r>
            <a:r>
              <a:rPr lang="en-GB" dirty="0" smtClean="0"/>
              <a:t>.</a:t>
            </a:r>
          </a:p>
          <a:p>
            <a:pPr algn="ctr"/>
            <a:endParaRPr lang="it-IT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/>
              <a:t>EU </a:t>
            </a:r>
            <a:r>
              <a:rPr lang="en-GB" dirty="0"/>
              <a:t>services review the submitted Periodic Report and accept or reject it</a:t>
            </a:r>
            <a:r>
              <a:rPr lang="en-GB" dirty="0" smtClean="0"/>
              <a:t>.</a:t>
            </a:r>
          </a:p>
          <a:p>
            <a:pPr algn="ctr"/>
            <a:endParaRPr lang="it-IT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/>
              <a:t>The </a:t>
            </a:r>
            <a:r>
              <a:rPr lang="en-GB" dirty="0"/>
              <a:t>PO/ FO may request additional documents/ justifications/ </a:t>
            </a:r>
            <a:r>
              <a:rPr lang="en-GB" dirty="0" smtClean="0"/>
              <a:t>explanations</a:t>
            </a:r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Approval </a:t>
            </a:r>
            <a:r>
              <a:rPr lang="en-GB" dirty="0"/>
              <a:t>and Payment</a:t>
            </a:r>
          </a:p>
        </p:txBody>
      </p:sp>
      <p:sp>
        <p:nvSpPr>
          <p:cNvPr id="4" name="Freccia in giù 3"/>
          <p:cNvSpPr/>
          <p:nvPr/>
        </p:nvSpPr>
        <p:spPr>
          <a:xfrm>
            <a:off x="4357396" y="1362265"/>
            <a:ext cx="363894" cy="49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ccia in giù 4"/>
          <p:cNvSpPr/>
          <p:nvPr/>
        </p:nvSpPr>
        <p:spPr>
          <a:xfrm>
            <a:off x="4453813" y="2435467"/>
            <a:ext cx="363894" cy="49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ccia in giù 5"/>
          <p:cNvSpPr/>
          <p:nvPr/>
        </p:nvSpPr>
        <p:spPr>
          <a:xfrm>
            <a:off x="4453813" y="3556516"/>
            <a:ext cx="363894" cy="49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ccia in giù 6"/>
          <p:cNvSpPr/>
          <p:nvPr/>
        </p:nvSpPr>
        <p:spPr>
          <a:xfrm>
            <a:off x="4453813" y="4362057"/>
            <a:ext cx="363894" cy="49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ccia in giù 7"/>
          <p:cNvSpPr/>
          <p:nvPr/>
        </p:nvSpPr>
        <p:spPr>
          <a:xfrm>
            <a:off x="4453813" y="5363537"/>
            <a:ext cx="363894" cy="4945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651" y="833286"/>
            <a:ext cx="396329" cy="38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945" y="2120911"/>
            <a:ext cx="396329" cy="38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589" y="2737785"/>
            <a:ext cx="396329" cy="38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251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419895"/>
            <a:ext cx="7886700" cy="132556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chemeClr val="accent5"/>
                </a:solidFill>
              </a:rPr>
              <a:t>Continuous </a:t>
            </a:r>
            <a:r>
              <a:rPr lang="en-GB" sz="3600" b="1" dirty="0" smtClean="0">
                <a:solidFill>
                  <a:schemeClr val="accent5"/>
                </a:solidFill>
              </a:rPr>
              <a:t>Reporting</a:t>
            </a:r>
            <a:endParaRPr lang="en-GB" sz="3600" dirty="0">
              <a:solidFill>
                <a:schemeClr val="accent5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609026"/>
            <a:ext cx="896671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continuous reporting functionality </a:t>
            </a:r>
            <a:r>
              <a:rPr lang="en-GB" dirty="0" smtClean="0"/>
              <a:t>is available as </a:t>
            </a:r>
            <a:r>
              <a:rPr lang="en-GB" dirty="0"/>
              <a:t>soon as the project starts to submit information about the progress of </a:t>
            </a:r>
            <a:r>
              <a:rPr lang="en-GB" dirty="0" smtClean="0"/>
              <a:t>the </a:t>
            </a:r>
            <a:r>
              <a:rPr lang="en-GB" dirty="0"/>
              <a:t>project.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This </a:t>
            </a:r>
            <a:r>
              <a:rPr lang="en-GB" dirty="0"/>
              <a:t>includes: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b="1" dirty="0"/>
              <a:t>deliverables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progress in achieving </a:t>
            </a:r>
            <a:r>
              <a:rPr lang="en-GB" b="1" dirty="0"/>
              <a:t>milestones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updates to the </a:t>
            </a:r>
            <a:r>
              <a:rPr lang="en-GB" b="1" dirty="0"/>
              <a:t>publishable summary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response to </a:t>
            </a:r>
            <a:r>
              <a:rPr lang="en-GB" b="1" dirty="0">
                <a:solidFill>
                  <a:srgbClr val="FF0000"/>
                </a:solidFill>
              </a:rPr>
              <a:t>critical risks</a:t>
            </a:r>
            <a:r>
              <a:rPr lang="en-GB" b="1" dirty="0"/>
              <a:t>, </a:t>
            </a:r>
            <a:r>
              <a:rPr lang="en-GB" b="1" dirty="0">
                <a:solidFill>
                  <a:srgbClr val="FF0000"/>
                </a:solidFill>
              </a:rPr>
              <a:t>publications</a:t>
            </a:r>
            <a:r>
              <a:rPr lang="en-GB" b="1" dirty="0"/>
              <a:t>, </a:t>
            </a:r>
            <a:r>
              <a:rPr lang="en-GB" b="1" dirty="0">
                <a:solidFill>
                  <a:srgbClr val="FF0000"/>
                </a:solidFill>
              </a:rPr>
              <a:t>communications activities</a:t>
            </a:r>
            <a:r>
              <a:rPr lang="en-GB" b="1" dirty="0"/>
              <a:t>, </a:t>
            </a:r>
            <a:r>
              <a:rPr lang="en-GB" b="1" dirty="0" smtClean="0"/>
              <a:t>IPRs.</a:t>
            </a:r>
            <a:endParaRPr lang="en-GB" dirty="0"/>
          </a:p>
          <a:p>
            <a:endParaRPr lang="en-GB" dirty="0"/>
          </a:p>
          <a:p>
            <a:r>
              <a:rPr lang="en-GB" dirty="0"/>
              <a:t>All this information is </a:t>
            </a:r>
            <a:r>
              <a:rPr lang="en-GB" u="sng" dirty="0"/>
              <a:t>automatically compiled to create part A of every technical periodic </a:t>
            </a:r>
            <a:r>
              <a:rPr lang="en-GB" u="sng" dirty="0" smtClean="0"/>
              <a:t>report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04" y="3956864"/>
            <a:ext cx="9016896" cy="126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ccia in giù 3"/>
          <p:cNvSpPr/>
          <p:nvPr/>
        </p:nvSpPr>
        <p:spPr>
          <a:xfrm rot="5400000">
            <a:off x="1722120" y="1729107"/>
            <a:ext cx="274320" cy="32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ccia in giù 5"/>
          <p:cNvSpPr/>
          <p:nvPr/>
        </p:nvSpPr>
        <p:spPr>
          <a:xfrm rot="5400000">
            <a:off x="3558540" y="2018667"/>
            <a:ext cx="274320" cy="3200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652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662"/>
            <a:ext cx="9110837" cy="466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8755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136" y="0"/>
            <a:ext cx="7886700" cy="1325563"/>
          </a:xfrm>
        </p:spPr>
        <p:txBody>
          <a:bodyPr/>
          <a:lstStyle/>
          <a:p>
            <a:r>
              <a:rPr lang="it-IT" b="1" dirty="0" smtClean="0">
                <a:solidFill>
                  <a:schemeClr val="accent1"/>
                </a:solidFill>
              </a:rPr>
              <a:t>ZENODO (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zenodo.org</a:t>
            </a:r>
            <a:r>
              <a:rPr lang="en-GB" dirty="0" smtClean="0"/>
              <a:t>)</a:t>
            </a:r>
            <a:endParaRPr lang="it-IT" b="1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3304" y="1284461"/>
            <a:ext cx="8966720" cy="3878867"/>
          </a:xfrm>
        </p:spPr>
        <p:txBody>
          <a:bodyPr>
            <a:noAutofit/>
          </a:bodyPr>
          <a:lstStyle/>
          <a:p>
            <a:r>
              <a:rPr lang="en-GB" sz="2000" dirty="0" err="1" smtClean="0">
                <a:latin typeface="+mn-lt"/>
              </a:rPr>
              <a:t>Zenodo</a:t>
            </a:r>
            <a:r>
              <a:rPr lang="en-GB" sz="2000" dirty="0" smtClean="0">
                <a:latin typeface="+mn-lt"/>
              </a:rPr>
              <a:t> </a:t>
            </a:r>
            <a:r>
              <a:rPr lang="en-GB" sz="2000" dirty="0">
                <a:latin typeface="+mn-lt"/>
              </a:rPr>
              <a:t>is an open repository for all scholarship, enabling researchers from all disciplines to share and preserve their research outputs, regardless of size or format. </a:t>
            </a:r>
            <a:endParaRPr lang="en-GB" sz="2000" dirty="0" smtClean="0">
              <a:latin typeface="+mn-lt"/>
            </a:endParaRPr>
          </a:p>
          <a:p>
            <a:r>
              <a:rPr lang="en-GB" sz="2000" dirty="0" err="1" smtClean="0">
                <a:latin typeface="+mn-lt"/>
              </a:rPr>
              <a:t>Zenodo</a:t>
            </a:r>
            <a:r>
              <a:rPr lang="en-GB" sz="2000" dirty="0" smtClean="0">
                <a:latin typeface="+mn-lt"/>
              </a:rPr>
              <a:t> </a:t>
            </a:r>
            <a:r>
              <a:rPr lang="en-GB" sz="2000" dirty="0">
                <a:latin typeface="+mn-lt"/>
              </a:rPr>
              <a:t>makes scientific outputs of all kinds </a:t>
            </a:r>
            <a:r>
              <a:rPr lang="en-GB" sz="2000" b="1" dirty="0">
                <a:latin typeface="+mn-lt"/>
              </a:rPr>
              <a:t>citable, shareable and discoverable </a:t>
            </a:r>
            <a:r>
              <a:rPr lang="en-GB" sz="2000" dirty="0">
                <a:latin typeface="+mn-lt"/>
              </a:rPr>
              <a:t>for the long term</a:t>
            </a:r>
            <a:r>
              <a:rPr lang="en-GB" sz="2000" dirty="0" smtClean="0">
                <a:latin typeface="+mn-lt"/>
              </a:rPr>
              <a:t>.</a:t>
            </a:r>
          </a:p>
          <a:p>
            <a:r>
              <a:rPr lang="en-GB" sz="2000" dirty="0" smtClean="0">
                <a:latin typeface="+mn-lt"/>
              </a:rPr>
              <a:t>All </a:t>
            </a:r>
            <a:r>
              <a:rPr lang="en-GB" sz="2000" dirty="0">
                <a:latin typeface="+mn-lt"/>
              </a:rPr>
              <a:t>uploads get a </a:t>
            </a:r>
            <a:r>
              <a:rPr lang="en-GB" sz="2000" b="1" dirty="0">
                <a:latin typeface="+mn-lt"/>
              </a:rPr>
              <a:t>Digital Object Identifier </a:t>
            </a:r>
            <a:r>
              <a:rPr lang="en-GB" sz="2000" dirty="0">
                <a:latin typeface="+mn-lt"/>
              </a:rPr>
              <a:t>(DOI) to make them easily and uniquely </a:t>
            </a:r>
            <a:r>
              <a:rPr lang="en-GB" sz="2000" dirty="0" smtClean="0">
                <a:latin typeface="+mn-lt"/>
              </a:rPr>
              <a:t>citeable</a:t>
            </a:r>
          </a:p>
          <a:p>
            <a:r>
              <a:rPr lang="en-GB" sz="2000" dirty="0" err="1" smtClean="0">
                <a:latin typeface="+mn-lt"/>
              </a:rPr>
              <a:t>Zenodo</a:t>
            </a:r>
            <a:r>
              <a:rPr lang="en-GB" sz="2000" dirty="0" smtClean="0">
                <a:latin typeface="+mn-lt"/>
              </a:rPr>
              <a:t> </a:t>
            </a:r>
            <a:r>
              <a:rPr lang="en-GB" sz="2000" dirty="0">
                <a:latin typeface="+mn-lt"/>
              </a:rPr>
              <a:t>accepts </a:t>
            </a:r>
            <a:r>
              <a:rPr lang="en-GB" sz="2000" b="1" dirty="0">
                <a:latin typeface="+mn-lt"/>
              </a:rPr>
              <a:t>any file </a:t>
            </a:r>
            <a:r>
              <a:rPr lang="en-GB" sz="2000" b="1" dirty="0" smtClean="0">
                <a:latin typeface="+mn-lt"/>
              </a:rPr>
              <a:t>format</a:t>
            </a:r>
            <a:r>
              <a:rPr lang="en-GB" sz="2000" dirty="0" smtClean="0">
                <a:latin typeface="+mn-lt"/>
              </a:rPr>
              <a:t>.</a:t>
            </a:r>
            <a:endParaRPr lang="it-IT" sz="2000" dirty="0">
              <a:latin typeface="+mn-lt"/>
            </a:endParaRPr>
          </a:p>
          <a:p>
            <a:r>
              <a:rPr lang="en-GB" sz="2000" dirty="0">
                <a:latin typeface="+mn-lt"/>
              </a:rPr>
              <a:t>Zenodo allows you to link uploads to grants from more than 11 funders such as European Commission, National Science Foundation and Wellcome Trust. </a:t>
            </a:r>
            <a:r>
              <a:rPr lang="en-GB" sz="2000" b="1" dirty="0">
                <a:latin typeface="+mn-lt"/>
              </a:rPr>
              <a:t>Zenodo is further integrated into reporting lines for research funded by the European Commission via </a:t>
            </a:r>
            <a:r>
              <a:rPr lang="en-GB" sz="2000" b="1" dirty="0" err="1" smtClean="0">
                <a:latin typeface="+mn-lt"/>
                <a:hlinkClick r:id="rId3"/>
              </a:rPr>
              <a:t>OpenAIRE</a:t>
            </a:r>
            <a:r>
              <a:rPr lang="en-GB" sz="2000" dirty="0" smtClean="0">
                <a:latin typeface="+mn-lt"/>
              </a:rPr>
              <a:t>.</a:t>
            </a:r>
            <a:endParaRPr lang="it-IT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0235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67467" y="5411814"/>
            <a:ext cx="66802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https://zenodo.org/communities/hitriplus/?</a:t>
            </a:r>
            <a:r>
              <a:rPr lang="en-GB" dirty="0" smtClean="0">
                <a:hlinkClick r:id="rId2"/>
              </a:rPr>
              <a:t>page=1&amp;size=20</a:t>
            </a:r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086" y="19178"/>
            <a:ext cx="6330749" cy="3431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Rettangolo 1"/>
          <p:cNvSpPr/>
          <p:nvPr/>
        </p:nvSpPr>
        <p:spPr>
          <a:xfrm>
            <a:off x="8299" y="3448408"/>
            <a:ext cx="913570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/>
              <a:t>Zenodo</a:t>
            </a:r>
            <a:r>
              <a:rPr lang="en-GB" dirty="0" smtClean="0"/>
              <a:t> </a:t>
            </a:r>
            <a:r>
              <a:rPr lang="en-GB" dirty="0"/>
              <a:t>is an open </a:t>
            </a:r>
            <a:r>
              <a:rPr lang="en-GB" dirty="0" smtClean="0"/>
              <a:t>repository that makes </a:t>
            </a:r>
            <a:r>
              <a:rPr lang="en-GB" dirty="0"/>
              <a:t>scientific outputs of all kinds </a:t>
            </a:r>
            <a:r>
              <a:rPr lang="en-GB" b="1" dirty="0"/>
              <a:t>citable, shareable and discoverable </a:t>
            </a:r>
            <a:r>
              <a:rPr lang="en-GB" dirty="0"/>
              <a:t>for the long </a:t>
            </a:r>
            <a:r>
              <a:rPr lang="en-GB" dirty="0" smtClean="0"/>
              <a:t>term. All </a:t>
            </a:r>
            <a:r>
              <a:rPr lang="en-GB" dirty="0"/>
              <a:t>uploads get a </a:t>
            </a:r>
            <a:r>
              <a:rPr lang="en-GB" b="1" dirty="0"/>
              <a:t>Digital Object Identifier </a:t>
            </a:r>
            <a:r>
              <a:rPr lang="en-GB" dirty="0"/>
              <a:t>(DOI) to make them easily and uniquely </a:t>
            </a:r>
            <a:r>
              <a:rPr lang="en-GB" dirty="0" smtClean="0"/>
              <a:t>citeable. </a:t>
            </a:r>
            <a:r>
              <a:rPr lang="en-GB" b="1" dirty="0" smtClean="0"/>
              <a:t>Any</a:t>
            </a:r>
            <a:r>
              <a:rPr lang="en-GB" dirty="0" smtClean="0"/>
              <a:t> </a:t>
            </a:r>
            <a:r>
              <a:rPr lang="en-GB" b="1" dirty="0" smtClean="0"/>
              <a:t>file </a:t>
            </a:r>
            <a:r>
              <a:rPr lang="en-GB" b="1" dirty="0"/>
              <a:t>format</a:t>
            </a:r>
            <a:r>
              <a:rPr lang="en-GB" dirty="0" smtClean="0"/>
              <a:t>.</a:t>
            </a:r>
            <a:endParaRPr lang="it-IT" dirty="0" smtClean="0"/>
          </a:p>
          <a:p>
            <a:endParaRPr lang="it-IT" dirty="0"/>
          </a:p>
          <a:p>
            <a:r>
              <a:rPr lang="it-IT" sz="2400" b="1" dirty="0" smtClean="0"/>
              <a:t>→</a:t>
            </a:r>
            <a:r>
              <a:rPr lang="en-GB" dirty="0" smtClean="0"/>
              <a:t> </a:t>
            </a:r>
            <a:r>
              <a:rPr lang="en-GB" b="1" dirty="0" err="1">
                <a:solidFill>
                  <a:srgbClr val="FF0000"/>
                </a:solidFill>
              </a:rPr>
              <a:t>Zenodo</a:t>
            </a:r>
            <a:r>
              <a:rPr lang="en-GB" b="1" dirty="0">
                <a:solidFill>
                  <a:srgbClr val="FF0000"/>
                </a:solidFill>
              </a:rPr>
              <a:t> is </a:t>
            </a:r>
            <a:r>
              <a:rPr lang="en-GB" b="1" dirty="0" smtClean="0">
                <a:solidFill>
                  <a:srgbClr val="FF0000"/>
                </a:solidFill>
              </a:rPr>
              <a:t>integrated </a:t>
            </a:r>
            <a:r>
              <a:rPr lang="en-GB" b="1" dirty="0">
                <a:solidFill>
                  <a:srgbClr val="FF0000"/>
                </a:solidFill>
              </a:rPr>
              <a:t>into reporting lines for research funded by the European Commission via </a:t>
            </a:r>
            <a:r>
              <a:rPr lang="en-GB" b="1" dirty="0" err="1">
                <a:solidFill>
                  <a:srgbClr val="FF0000"/>
                </a:solidFill>
                <a:hlinkClick r:id="rId4"/>
              </a:rPr>
              <a:t>OpenAIRE</a:t>
            </a:r>
            <a:r>
              <a:rPr lang="en-GB" dirty="0">
                <a:solidFill>
                  <a:srgbClr val="FF0000"/>
                </a:solidFill>
              </a:rPr>
              <a:t>.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390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93" y="174269"/>
            <a:ext cx="8968056" cy="5097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104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8187" y="-379366"/>
            <a:ext cx="7886700" cy="1325563"/>
          </a:xfrm>
        </p:spPr>
        <p:txBody>
          <a:bodyPr/>
          <a:lstStyle/>
          <a:p>
            <a:r>
              <a:rPr lang="it-IT" b="1" dirty="0" err="1" smtClean="0"/>
              <a:t>Pubblications</a:t>
            </a:r>
            <a:endParaRPr lang="en-GB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952354" y="4004623"/>
            <a:ext cx="2973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ACKNOWLEDGEMENTS!!!!!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023661" y="4337908"/>
            <a:ext cx="49394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 smtClean="0"/>
              <a:t>“This project/research/study </a:t>
            </a:r>
            <a:r>
              <a:rPr lang="en-GB" dirty="0"/>
              <a:t>was </a:t>
            </a:r>
            <a:r>
              <a:rPr lang="en-GB" dirty="0" smtClean="0"/>
              <a:t>(partially) supported </a:t>
            </a:r>
            <a:r>
              <a:rPr lang="en-GB" dirty="0"/>
              <a:t>by the European Union’s </a:t>
            </a:r>
            <a:r>
              <a:rPr lang="en-GB" dirty="0" smtClean="0"/>
              <a:t>Horizon </a:t>
            </a:r>
            <a:r>
              <a:rPr lang="en-GB" dirty="0"/>
              <a:t>2020 research and innovation programme under </a:t>
            </a:r>
            <a:r>
              <a:rPr lang="en-GB" dirty="0" smtClean="0"/>
              <a:t>grant agreement no. 101008548 </a:t>
            </a:r>
            <a:r>
              <a:rPr lang="en-GB" dirty="0"/>
              <a:t>(</a:t>
            </a:r>
            <a:r>
              <a:rPr lang="en-GB" dirty="0" smtClean="0"/>
              <a:t>HITRI</a:t>
            </a:r>
            <a:r>
              <a:rPr lang="en-GB" i="1" dirty="0" smtClean="0"/>
              <a:t>plus</a:t>
            </a:r>
            <a:r>
              <a:rPr lang="en-GB" dirty="0" smtClean="0"/>
              <a:t>)”</a:t>
            </a:r>
            <a:endParaRPr lang="en-GB" dirty="0"/>
          </a:p>
        </p:txBody>
      </p:sp>
      <p:sp>
        <p:nvSpPr>
          <p:cNvPr id="7" name="Rettangolo 6"/>
          <p:cNvSpPr/>
          <p:nvPr/>
        </p:nvSpPr>
        <p:spPr>
          <a:xfrm>
            <a:off x="176017" y="2842137"/>
            <a:ext cx="71434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/>
              <a:t>Please refer to our project as </a:t>
            </a:r>
            <a:r>
              <a:rPr lang="en-GB" sz="3200" b="1" dirty="0" smtClean="0"/>
              <a:t>“HITRI</a:t>
            </a:r>
            <a:r>
              <a:rPr lang="en-GB" sz="3200" b="1" i="1" dirty="0" smtClean="0"/>
              <a:t>plus”</a:t>
            </a:r>
            <a:endParaRPr lang="en-GB" sz="3200" b="1" dirty="0"/>
          </a:p>
        </p:txBody>
      </p:sp>
      <p:sp>
        <p:nvSpPr>
          <p:cNvPr id="9" name="Rettangolo 8"/>
          <p:cNvSpPr/>
          <p:nvPr/>
        </p:nvSpPr>
        <p:spPr>
          <a:xfrm>
            <a:off x="0" y="549202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Manuscripts/deliverables </a:t>
            </a:r>
            <a:r>
              <a:rPr lang="en-GB" dirty="0"/>
              <a:t>must be </a:t>
            </a:r>
            <a:r>
              <a:rPr lang="en-GB" dirty="0" smtClean="0"/>
              <a:t>submitted to </a:t>
            </a:r>
            <a:r>
              <a:rPr lang="en-GB" dirty="0"/>
              <a:t>the Editorial Board by the Work Package leader within </a:t>
            </a:r>
            <a:r>
              <a:rPr lang="en-GB" u="sng" dirty="0"/>
              <a:t>2 weeks before </a:t>
            </a:r>
            <a:r>
              <a:rPr lang="en-GB" u="sng" dirty="0" smtClean="0"/>
              <a:t>the deadline</a:t>
            </a:r>
            <a:r>
              <a:rPr lang="en-GB" dirty="0" smtClean="0"/>
              <a:t>. </a:t>
            </a:r>
            <a:r>
              <a:rPr lang="en-GB" dirty="0"/>
              <a:t>Abstracts </a:t>
            </a:r>
            <a:r>
              <a:rPr lang="en-GB" dirty="0" smtClean="0"/>
              <a:t>for congresses or meetings </a:t>
            </a:r>
            <a:r>
              <a:rPr lang="en-GB" dirty="0"/>
              <a:t>must be proposed at least </a:t>
            </a:r>
            <a:r>
              <a:rPr lang="en-GB" u="sng" dirty="0"/>
              <a:t>1 </a:t>
            </a:r>
            <a:r>
              <a:rPr lang="en-GB" u="sng" dirty="0" smtClean="0"/>
              <a:t>day before </a:t>
            </a:r>
            <a:r>
              <a:rPr lang="en-GB" u="sng" dirty="0"/>
              <a:t>the </a:t>
            </a:r>
            <a:r>
              <a:rPr lang="en-GB" u="sng" dirty="0" smtClean="0"/>
              <a:t>deadline</a:t>
            </a:r>
            <a:r>
              <a:rPr lang="en-GB" dirty="0" smtClean="0"/>
              <a:t>. </a:t>
            </a:r>
            <a:r>
              <a:rPr lang="en-GB" dirty="0"/>
              <a:t>Silent assent applies in the latter case. A dedicated </a:t>
            </a:r>
            <a:r>
              <a:rPr lang="en-GB" dirty="0" smtClean="0"/>
              <a:t>folder</a:t>
            </a:r>
            <a:r>
              <a:rPr lang="en-GB" dirty="0"/>
              <a:t> </a:t>
            </a:r>
            <a:r>
              <a:rPr lang="en-GB" dirty="0" smtClean="0"/>
              <a:t>for all approved </a:t>
            </a:r>
            <a:r>
              <a:rPr lang="en-GB" dirty="0"/>
              <a:t>documents </a:t>
            </a:r>
            <a:r>
              <a:rPr lang="en-GB" dirty="0" smtClean="0"/>
              <a:t>is available at: </a:t>
            </a:r>
          </a:p>
          <a:p>
            <a:pPr>
              <a:lnSpc>
                <a:spcPct val="150000"/>
              </a:lnSpc>
            </a:pP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drive.google.com/drive/folders/0AB4EIR-vgifeUk9PVA</a:t>
            </a:r>
            <a:endParaRPr lang="en-GB" dirty="0" smtClean="0"/>
          </a:p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10" name="Rettangolo 9"/>
          <p:cNvSpPr/>
          <p:nvPr/>
        </p:nvSpPr>
        <p:spPr>
          <a:xfrm>
            <a:off x="2023662" y="3961893"/>
            <a:ext cx="4939469" cy="157634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017" y="3465887"/>
            <a:ext cx="944832" cy="87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885943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1768</TotalTime>
  <Words>523</Words>
  <Application>Microsoft Office PowerPoint</Application>
  <PresentationFormat>Presentazione su schermo (4:3)</PresentationFormat>
  <Paragraphs>111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Retrospettivo</vt:lpstr>
      <vt:lpstr>Management Aspects:  Administrative Aspects  Angelica Facoetti (CNAO)</vt:lpstr>
      <vt:lpstr>Project reporting obligations</vt:lpstr>
      <vt:lpstr>Periodic reporting module – 1st period</vt:lpstr>
      <vt:lpstr>Continuous Reporting</vt:lpstr>
      <vt:lpstr>Presentazione standard di PowerPoint</vt:lpstr>
      <vt:lpstr>ZENODO (https://zenodo.org)</vt:lpstr>
      <vt:lpstr>Presentazione standard di PowerPoint</vt:lpstr>
      <vt:lpstr>Presentazione standard di PowerPoint</vt:lpstr>
      <vt:lpstr>Pubblications</vt:lpstr>
      <vt:lpstr>Google DRIVE</vt:lpstr>
      <vt:lpstr>Google DRIVE</vt:lpstr>
      <vt:lpstr>Presentazione standard di PowerPoint</vt:lpstr>
      <vt:lpstr>Google DRIVE</vt:lpstr>
      <vt:lpstr>Project reporting obligations</vt:lpstr>
      <vt:lpstr>Presentazione standard di PowerPoint</vt:lpstr>
      <vt:lpstr>Presentazione standard di PowerPoint</vt:lpstr>
      <vt:lpstr>THANK YOU!!!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Facoetti Angelica</cp:lastModifiedBy>
  <cp:revision>56</cp:revision>
  <dcterms:created xsi:type="dcterms:W3CDTF">2021-04-09T14:02:49Z</dcterms:created>
  <dcterms:modified xsi:type="dcterms:W3CDTF">2022-12-13T08:54:48Z</dcterms:modified>
</cp:coreProperties>
</file>