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56" r:id="rId2"/>
    <p:sldId id="257" r:id="rId3"/>
    <p:sldId id="283" r:id="rId4"/>
    <p:sldId id="292" r:id="rId5"/>
    <p:sldId id="293" r:id="rId6"/>
    <p:sldId id="294" r:id="rId7"/>
    <p:sldId id="279" r:id="rId8"/>
    <p:sldId id="296" r:id="rId9"/>
    <p:sldId id="280" r:id="rId10"/>
    <p:sldId id="295" r:id="rId11"/>
    <p:sldId id="289" r:id="rId12"/>
    <p:sldId id="260" r:id="rId13"/>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D5C6"/>
    <a:srgbClr val="67C9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Stile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394" autoAdjust="0"/>
  </p:normalViewPr>
  <p:slideViewPr>
    <p:cSldViewPr snapToGrid="0" showGuides="1">
      <p:cViewPr varScale="1">
        <p:scale>
          <a:sx n="85" d="100"/>
          <a:sy n="85" d="100"/>
        </p:scale>
        <p:origin x="590" y="53"/>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svpvfssh50\CNAO\Grants\2020_HITRI2\1_FOLDER%20OPERATIVO\Utiities\Review%20Meeting%20Presentazione\Number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PERSON/MONTHS</a:t>
            </a:r>
            <a:r>
              <a:rPr lang="en-US" baseline="0"/>
              <a:t> PER HITRI</a:t>
            </a:r>
            <a:r>
              <a:rPr lang="en-US" i="1" baseline="0"/>
              <a:t>plus</a:t>
            </a:r>
            <a:r>
              <a:rPr lang="en-US" baseline="0"/>
              <a:t> WP</a:t>
            </a:r>
            <a:endParaRPr lang="en-US"/>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Foglio2!$B$23:$M$23</c:f>
              <c:strCache>
                <c:ptCount val="12"/>
                <c:pt idx="0">
                  <c:v>WP1</c:v>
                </c:pt>
                <c:pt idx="1">
                  <c:v>WP2</c:v>
                </c:pt>
                <c:pt idx="2">
                  <c:v>WP3</c:v>
                </c:pt>
                <c:pt idx="3">
                  <c:v>WP4</c:v>
                </c:pt>
                <c:pt idx="4">
                  <c:v>WP5</c:v>
                </c:pt>
                <c:pt idx="5">
                  <c:v>WP6</c:v>
                </c:pt>
                <c:pt idx="6">
                  <c:v>WP7</c:v>
                </c:pt>
                <c:pt idx="7">
                  <c:v>WP8</c:v>
                </c:pt>
                <c:pt idx="8">
                  <c:v>WP9</c:v>
                </c:pt>
                <c:pt idx="9">
                  <c:v>WP10</c:v>
                </c:pt>
                <c:pt idx="10">
                  <c:v>WP11</c:v>
                </c:pt>
                <c:pt idx="11">
                  <c:v>WP12</c:v>
                </c:pt>
              </c:strCache>
            </c:strRef>
          </c:cat>
          <c:val>
            <c:numRef>
              <c:f>Foglio2!$B$24:$M$24</c:f>
              <c:numCache>
                <c:formatCode>0.00</c:formatCode>
                <c:ptCount val="12"/>
                <c:pt idx="0">
                  <c:v>11.02</c:v>
                </c:pt>
                <c:pt idx="1">
                  <c:v>14.5</c:v>
                </c:pt>
                <c:pt idx="2">
                  <c:v>4.2</c:v>
                </c:pt>
                <c:pt idx="3">
                  <c:v>13.31</c:v>
                </c:pt>
                <c:pt idx="4">
                  <c:v>2.65</c:v>
                </c:pt>
                <c:pt idx="5">
                  <c:v>17.73</c:v>
                </c:pt>
                <c:pt idx="6">
                  <c:v>84.86</c:v>
                </c:pt>
                <c:pt idx="7">
                  <c:v>37.25</c:v>
                </c:pt>
                <c:pt idx="8">
                  <c:v>22.66</c:v>
                </c:pt>
                <c:pt idx="9">
                  <c:v>6</c:v>
                </c:pt>
                <c:pt idx="10">
                  <c:v>10.28</c:v>
                </c:pt>
                <c:pt idx="11">
                  <c:v>0.4</c:v>
                </c:pt>
              </c:numCache>
            </c:numRef>
          </c:val>
        </c:ser>
        <c:dLbls>
          <c:dLblPos val="outEnd"/>
          <c:showLegendKey val="0"/>
          <c:showVal val="1"/>
          <c:showCatName val="0"/>
          <c:showSerName val="0"/>
          <c:showPercent val="0"/>
          <c:showBubbleSize val="0"/>
        </c:dLbls>
        <c:gapWidth val="219"/>
        <c:overlap val="-27"/>
        <c:axId val="-1146426416"/>
        <c:axId val="-1146438928"/>
      </c:barChart>
      <c:catAx>
        <c:axId val="-11464264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6438928"/>
        <c:crosses val="autoZero"/>
        <c:auto val="1"/>
        <c:lblAlgn val="ctr"/>
        <c:lblOffset val="100"/>
        <c:noMultiLvlLbl val="0"/>
      </c:catAx>
      <c:valAx>
        <c:axId val="-1146438928"/>
        <c:scaling>
          <c:orientation val="minMax"/>
        </c:scaling>
        <c:delete val="1"/>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crossAx val="-11464264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28AAEF-438F-4B25-AEDA-67B56B404123}" type="datetimeFigureOut">
              <a:rPr lang="it-IT" smtClean="0"/>
              <a:t>13/12/2022</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0D7264-8EFB-4D7A-9340-B7A167881855}" type="slidenum">
              <a:rPr lang="it-IT" smtClean="0"/>
              <a:t>‹N›</a:t>
            </a:fld>
            <a:endParaRPr lang="it-IT"/>
          </a:p>
        </p:txBody>
      </p:sp>
    </p:spTree>
    <p:extLst>
      <p:ext uri="{BB962C8B-B14F-4D97-AF65-F5344CB8AC3E}">
        <p14:creationId xmlns:p14="http://schemas.microsoft.com/office/powerpoint/2010/main" val="3467729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541537" y="1122363"/>
            <a:ext cx="11150353" cy="2387600"/>
          </a:xfrm>
        </p:spPr>
        <p:txBody>
          <a:bodyPr anchor="b">
            <a:normAutofit/>
          </a:bodyPr>
          <a:lstStyle>
            <a:lvl1pPr algn="l" defTabSz="914400" rtl="0" eaLnBrk="1" latinLnBrk="0" hangingPunct="1">
              <a:lnSpc>
                <a:spcPct val="85000"/>
              </a:lnSpc>
              <a:spcBef>
                <a:spcPct val="0"/>
              </a:spcBef>
              <a:buNone/>
              <a:defRPr lang="it-IT" sz="4000" b="1" kern="1200" spc="-50"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smtClean="0"/>
              <a:t>TITLE</a:t>
            </a:r>
            <a:endParaRPr lang="it-IT" dirty="0"/>
          </a:p>
        </p:txBody>
      </p:sp>
      <p:sp>
        <p:nvSpPr>
          <p:cNvPr id="3" name="Sottotitolo 2"/>
          <p:cNvSpPr>
            <a:spLocks noGrp="1"/>
          </p:cNvSpPr>
          <p:nvPr>
            <p:ph type="subTitle" idx="1" hasCustomPrompt="1"/>
          </p:nvPr>
        </p:nvSpPr>
        <p:spPr>
          <a:xfrm>
            <a:off x="541536" y="3602038"/>
            <a:ext cx="11150353" cy="1655762"/>
          </a:xfrm>
        </p:spPr>
        <p:txBody>
          <a:bodyPr/>
          <a:lstStyle>
            <a:lvl1pPr marL="0" indent="0" algn="l">
              <a:buNone/>
              <a:defRPr lang="it-IT" sz="2400" kern="1200" cap="all" spc="200" baseline="0" smtClean="0">
                <a:solidFill>
                  <a:schemeClr val="tx2"/>
                </a:solidFill>
                <a:latin typeface="+mj-lt"/>
                <a:ea typeface="+mn-ea"/>
                <a:cs typeface="+mn-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smtClean="0"/>
              <a:t>Autor NAME</a:t>
            </a:r>
            <a:endParaRPr lang="it-IT" dirty="0"/>
          </a:p>
        </p:txBody>
      </p:sp>
      <p:sp>
        <p:nvSpPr>
          <p:cNvPr id="12"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1" name="Immagine 2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81022" y="-51247"/>
            <a:ext cx="2229954" cy="1115334"/>
          </a:xfrm>
          <a:prstGeom prst="rect">
            <a:avLst/>
          </a:prstGeom>
        </p:spPr>
      </p:pic>
      <p:pic>
        <p:nvPicPr>
          <p:cNvPr id="22" name="Immagin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55803" y="5650938"/>
            <a:ext cx="5042417" cy="586217"/>
          </a:xfrm>
          <a:prstGeom prst="rect">
            <a:avLst/>
          </a:prstGeom>
        </p:spPr>
      </p:pic>
      <p:sp>
        <p:nvSpPr>
          <p:cNvPr id="23"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Segnaposto data 3"/>
          <p:cNvSpPr>
            <a:spLocks noGrp="1"/>
          </p:cNvSpPr>
          <p:nvPr>
            <p:ph type="dt" sz="half" idx="2"/>
          </p:nvPr>
        </p:nvSpPr>
        <p:spPr>
          <a:xfrm>
            <a:off x="838200" y="6446837"/>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EF22BCDF-73DE-4056-9110-2C129C09140F}" type="datetime1">
              <a:rPr lang="it-IT" smtClean="0"/>
              <a:t>13/12/2022</a:t>
            </a:fld>
            <a:endParaRPr lang="it-IT"/>
          </a:p>
        </p:txBody>
      </p:sp>
      <p:sp>
        <p:nvSpPr>
          <p:cNvPr id="25" name="Segnaposto numero diapositiva 5"/>
          <p:cNvSpPr>
            <a:spLocks noGrp="1"/>
          </p:cNvSpPr>
          <p:nvPr>
            <p:ph type="sldNum" sz="quarter" idx="4"/>
          </p:nvPr>
        </p:nvSpPr>
        <p:spPr>
          <a:xfrm>
            <a:off x="8610600" y="6428764"/>
            <a:ext cx="27432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44B3000C-AF20-481F-AF4F-24E9E8451D0A}" type="slidenum">
              <a:rPr lang="it-IT" smtClean="0"/>
              <a:pPr/>
              <a:t>‹N›</a:t>
            </a:fld>
            <a:endParaRPr lang="it-IT"/>
          </a:p>
        </p:txBody>
      </p:sp>
    </p:spTree>
    <p:extLst>
      <p:ext uri="{BB962C8B-B14F-4D97-AF65-F5344CB8AC3E}">
        <p14:creationId xmlns:p14="http://schemas.microsoft.com/office/powerpoint/2010/main" val="812621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365125"/>
            <a:ext cx="11132598" cy="1325563"/>
          </a:xfrm>
        </p:spPr>
        <p:txBody>
          <a:bodyPr/>
          <a:lstStyle>
            <a:lvl1pPr>
              <a:defRPr lang="it-IT" sz="3000" kern="1200" spc="-50" baseline="0" smtClean="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it-IT" dirty="0"/>
          </a:p>
        </p:txBody>
      </p:sp>
      <p:sp>
        <p:nvSpPr>
          <p:cNvPr id="3" name="Segnaposto data 2"/>
          <p:cNvSpPr>
            <a:spLocks noGrp="1"/>
          </p:cNvSpPr>
          <p:nvPr>
            <p:ph type="dt" sz="half" idx="10"/>
          </p:nvPr>
        </p:nvSpPr>
        <p:spPr/>
        <p:txBody>
          <a:bodyPr/>
          <a:lstStyle/>
          <a:p>
            <a:fld id="{D6AEBDD3-F76E-4FD5-BC5B-7ACC4A9F697E}" type="datetime1">
              <a:rPr lang="it-IT" smtClean="0"/>
              <a:t>13/12/2022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44B3000C-AF20-481F-AF4F-24E9E8451D0A}" type="slidenum">
              <a:rPr lang="it-IT" smtClean="0"/>
              <a:t>‹N›</a:t>
            </a:fld>
            <a:endParaRPr lang="it-IT"/>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4256737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365125"/>
            <a:ext cx="11132598" cy="1325563"/>
          </a:xfrm>
        </p:spPr>
        <p:txBody>
          <a:bodyPr/>
          <a:lstStyle>
            <a:lvl1pPr>
              <a:defRPr lang="it-IT" sz="3000" kern="1200" spc="-50" baseline="0" smtClean="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smtClean="0"/>
              <a:t>FARE CLIC PER MODIFICARE LO STILE DEL TITOLO</a:t>
            </a:r>
            <a:endParaRPr lang="it-IT" dirty="0"/>
          </a:p>
        </p:txBody>
      </p:sp>
      <p:sp>
        <p:nvSpPr>
          <p:cNvPr id="3" name="Segnaposto contenuto 2"/>
          <p:cNvSpPr>
            <a:spLocks noGrp="1"/>
          </p:cNvSpPr>
          <p:nvPr>
            <p:ph idx="1"/>
          </p:nvPr>
        </p:nvSpPr>
        <p:spPr>
          <a:xfrm>
            <a:off x="541538" y="1825625"/>
            <a:ext cx="11132598" cy="3773100"/>
          </a:xfrm>
        </p:spPr>
        <p:txBody>
          <a:bodyPr/>
          <a:lstStyle>
            <a:lvl1pPr>
              <a:defRPr sz="2400">
                <a:solidFill>
                  <a:schemeClr val="tx1">
                    <a:lumMod val="85000"/>
                    <a:lumOff val="15000"/>
                  </a:schemeClr>
                </a:solidFill>
              </a:defRPr>
            </a:lvl1pPr>
            <a:lvl2pPr>
              <a:defRPr sz="2000">
                <a:solidFill>
                  <a:schemeClr val="tx1">
                    <a:lumMod val="85000"/>
                    <a:lumOff val="15000"/>
                  </a:schemeClr>
                </a:solidFill>
              </a:defRPr>
            </a:lvl2pPr>
            <a:lvl3pPr>
              <a:defRPr sz="1800">
                <a:solidFill>
                  <a:schemeClr val="tx1">
                    <a:lumMod val="85000"/>
                    <a:lumOff val="15000"/>
                  </a:schemeClr>
                </a:solidFill>
              </a:defRPr>
            </a:lvl3pPr>
            <a:lvl4pPr>
              <a:defRPr sz="1600">
                <a:solidFill>
                  <a:schemeClr val="tx1">
                    <a:lumMod val="85000"/>
                    <a:lumOff val="15000"/>
                  </a:schemeClr>
                </a:solidFill>
              </a:defRPr>
            </a:lvl4pPr>
            <a:lvl5pPr>
              <a:defRPr sz="1400">
                <a:solidFill>
                  <a:schemeClr val="tx1">
                    <a:lumMod val="85000"/>
                    <a:lumOff val="15000"/>
                  </a:schemeClr>
                </a:solidFill>
              </a:defRPr>
            </a:lvl5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10"/>
          </p:nvPr>
        </p:nvSpPr>
        <p:spPr/>
        <p:txBody>
          <a:bodyPr/>
          <a:lstStyle/>
          <a:p>
            <a:fld id="{E8EA834B-651A-4B43-A1FA-CEE7F282B40F}"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‹N›</a:t>
            </a:fld>
            <a:endParaRPr lang="it-IT"/>
          </a:p>
        </p:txBody>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007123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image">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141476" cy="1437186"/>
          </a:xfrm>
        </p:spPr>
        <p:txBody>
          <a:bodyPr anchor="b"/>
          <a:lstStyle>
            <a:lvl1pPr>
              <a:defRPr sz="3200"/>
            </a:lvl1pPr>
          </a:lstStyle>
          <a:p>
            <a:r>
              <a:rPr lang="it-IT" dirty="0" smtClean="0"/>
              <a:t>FARE CLIC PER MODIFICARE LO STILE DEL TITOLO</a:t>
            </a:r>
            <a:endParaRPr lang="it-IT" dirty="0"/>
          </a:p>
        </p:txBody>
      </p:sp>
      <p:sp>
        <p:nvSpPr>
          <p:cNvPr id="3" name="Segnaposto contenuto 2"/>
          <p:cNvSpPr>
            <a:spLocks noGrp="1"/>
          </p:cNvSpPr>
          <p:nvPr>
            <p:ph idx="1" hasCustomPrompt="1"/>
          </p:nvPr>
        </p:nvSpPr>
        <p:spPr>
          <a:xfrm>
            <a:off x="5183188" y="2057400"/>
            <a:ext cx="6499826" cy="354132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dirty="0" smtClean="0"/>
              <a:t>Immagine</a:t>
            </a:r>
            <a:endParaRPr lang="it-IT" dirty="0"/>
          </a:p>
        </p:txBody>
      </p:sp>
      <p:sp>
        <p:nvSpPr>
          <p:cNvPr id="4" name="Segnaposto testo 3"/>
          <p:cNvSpPr>
            <a:spLocks noGrp="1"/>
          </p:cNvSpPr>
          <p:nvPr>
            <p:ph type="body" sz="half" idx="2"/>
          </p:nvPr>
        </p:nvSpPr>
        <p:spPr>
          <a:xfrm>
            <a:off x="541538" y="2057400"/>
            <a:ext cx="4230487" cy="35413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smtClean="0"/>
              <a:t>Fare clic per modificare stili del testo dello schema</a:t>
            </a:r>
          </a:p>
        </p:txBody>
      </p:sp>
      <p:sp>
        <p:nvSpPr>
          <p:cNvPr id="5" name="Segnaposto data 4"/>
          <p:cNvSpPr>
            <a:spLocks noGrp="1"/>
          </p:cNvSpPr>
          <p:nvPr>
            <p:ph type="dt" sz="half" idx="10"/>
          </p:nvPr>
        </p:nvSpPr>
        <p:spPr/>
        <p:txBody>
          <a:bodyPr/>
          <a:lstStyle/>
          <a:p>
            <a:fld id="{BE2D1D93-CA71-4357-A704-593D4B6835E9}" type="datetime1">
              <a:rPr lang="it-IT" smtClean="0"/>
              <a:t>13/12/2022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44B3000C-AF20-481F-AF4F-24E9E8451D0A}" type="slidenum">
              <a:rPr lang="it-IT" smtClean="0"/>
              <a:t>‹N›</a:t>
            </a:fld>
            <a:endParaRPr lang="it-IT"/>
          </a:p>
        </p:txBody>
      </p:sp>
      <p:pic>
        <p:nvPicPr>
          <p:cNvPr id="8" name="Immagin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9" name="Immagin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1119372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pic>
        <p:nvPicPr>
          <p:cNvPr id="5" name="Immagine 4"/>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541538" y="5598725"/>
            <a:ext cx="1384915" cy="749879"/>
          </a:xfrm>
          <a:prstGeom prst="rect">
            <a:avLst/>
          </a:prstGeom>
        </p:spPr>
      </p:pic>
      <p:pic>
        <p:nvPicPr>
          <p:cNvPr id="6" name="Immagin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803472" y="5788112"/>
            <a:ext cx="4108465" cy="477638"/>
          </a:xfrm>
          <a:prstGeom prst="rect">
            <a:avLst/>
          </a:prstGeom>
        </p:spPr>
      </p:pic>
      <p:sp>
        <p:nvSpPr>
          <p:cNvPr id="7" name="Title 1"/>
          <p:cNvSpPr>
            <a:spLocks noGrp="1"/>
          </p:cNvSpPr>
          <p:nvPr>
            <p:ph type="ctrTitle" hasCustomPrompt="1"/>
          </p:nvPr>
        </p:nvSpPr>
        <p:spPr>
          <a:xfrm>
            <a:off x="541537" y="1651246"/>
            <a:ext cx="1113259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smtClean="0"/>
              <a:t>THANK YOU</a:t>
            </a:r>
            <a:endParaRPr lang="en-US" dirty="0"/>
          </a:p>
        </p:txBody>
      </p:sp>
    </p:spTree>
    <p:extLst>
      <p:ext uri="{BB962C8B-B14F-4D97-AF65-F5344CB8AC3E}">
        <p14:creationId xmlns:p14="http://schemas.microsoft.com/office/powerpoint/2010/main" val="41292080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dirty="0" smtClean="0"/>
              <a:t>FARE CLIC PER MODIFICARE LO STILE DEL TITOLO</a:t>
            </a:r>
            <a:endParaRPr lang="it-IT" dirty="0"/>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2"/>
          </p:nvPr>
        </p:nvSpPr>
        <p:spPr>
          <a:xfrm>
            <a:off x="838200" y="6446837"/>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370B799D-5FDD-4558-8391-65425D22255E}" type="datetime1">
              <a:rPr lang="it-IT" smtClean="0"/>
              <a:t>13/12/2022</a:t>
            </a:fld>
            <a:endParaRPr lang="it-IT"/>
          </a:p>
        </p:txBody>
      </p:sp>
      <p:sp>
        <p:nvSpPr>
          <p:cNvPr id="5" name="Segnaposto piè di pagina 4"/>
          <p:cNvSpPr>
            <a:spLocks noGrp="1"/>
          </p:cNvSpPr>
          <p:nvPr>
            <p:ph type="ftr" sz="quarter" idx="3"/>
          </p:nvPr>
        </p:nvSpPr>
        <p:spPr>
          <a:xfrm>
            <a:off x="4038600" y="6446836"/>
            <a:ext cx="4114800" cy="365125"/>
          </a:xfrm>
          <a:prstGeom prst="rect">
            <a:avLst/>
          </a:prstGeom>
        </p:spPr>
        <p:txBody>
          <a:bodyPr vert="horz" lIns="91440" tIns="45720" rIns="91440" bIns="45720" rtlCol="0" anchor="ctr"/>
          <a:lstStyle>
            <a:lvl1pPr algn="ctr">
              <a:defRPr sz="1200">
                <a:solidFill>
                  <a:schemeClr val="bg1"/>
                </a:solidFill>
                <a:latin typeface="Arial" panose="020B0604020202020204" pitchFamily="34" charset="0"/>
                <a:cs typeface="Arial" panose="020B0604020202020204" pitchFamily="34" charset="0"/>
              </a:defRPr>
            </a:lvl1pPr>
          </a:lstStyle>
          <a:p>
            <a:endParaRPr lang="it-IT"/>
          </a:p>
        </p:txBody>
      </p:sp>
      <p:sp>
        <p:nvSpPr>
          <p:cNvPr id="6" name="Segnaposto numero diapositiva 5"/>
          <p:cNvSpPr>
            <a:spLocks noGrp="1"/>
          </p:cNvSpPr>
          <p:nvPr>
            <p:ph type="sldNum" sz="quarter" idx="4"/>
          </p:nvPr>
        </p:nvSpPr>
        <p:spPr>
          <a:xfrm>
            <a:off x="8610600" y="6428764"/>
            <a:ext cx="27432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44B3000C-AF20-481F-AF4F-24E9E8451D0A}" type="slidenum">
              <a:rPr lang="it-IT" smtClean="0"/>
              <a:pPr/>
              <a:t>‹N›</a:t>
            </a:fld>
            <a:endParaRPr lang="it-IT"/>
          </a:p>
        </p:txBody>
      </p:sp>
    </p:spTree>
    <p:extLst>
      <p:ext uri="{BB962C8B-B14F-4D97-AF65-F5344CB8AC3E}">
        <p14:creationId xmlns:p14="http://schemas.microsoft.com/office/powerpoint/2010/main" val="3352897251"/>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0" r:id="rId3"/>
    <p:sldLayoutId id="2147483656" r:id="rId4"/>
    <p:sldLayoutId id="2147483655" r:id="rId5"/>
  </p:sldLayoutIdLst>
  <p:hf hdr="0"/>
  <p:txStyles>
    <p:titleStyle>
      <a:lvl1pPr algn="l" defTabSz="914400" rtl="0" eaLnBrk="1" latinLnBrk="0" hangingPunct="1">
        <a:lnSpc>
          <a:spcPct val="90000"/>
        </a:lnSpc>
        <a:spcBef>
          <a:spcPct val="0"/>
        </a:spcBef>
        <a:buNone/>
        <a:defRPr sz="44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The First Financial Reporting:</a:t>
            </a:r>
            <a:r>
              <a:rPr lang="it-IT" dirty="0"/>
              <a:t/>
            </a:r>
            <a:br>
              <a:rPr lang="it-IT" dirty="0"/>
            </a:br>
            <a:r>
              <a:rPr lang="it-IT" dirty="0" smtClean="0"/>
              <a:t>A </a:t>
            </a:r>
            <a:r>
              <a:rPr lang="it-IT" dirty="0"/>
              <a:t>D</a:t>
            </a:r>
            <a:r>
              <a:rPr lang="it-IT" dirty="0" smtClean="0"/>
              <a:t>ata </a:t>
            </a:r>
            <a:r>
              <a:rPr lang="it-IT" dirty="0"/>
              <a:t>O</a:t>
            </a:r>
            <a:r>
              <a:rPr lang="it-IT" dirty="0" smtClean="0"/>
              <a:t>verview </a:t>
            </a:r>
            <a:endParaRPr lang="it-IT" dirty="0"/>
          </a:p>
        </p:txBody>
      </p:sp>
      <p:sp>
        <p:nvSpPr>
          <p:cNvPr id="3" name="Sottotitolo 2"/>
          <p:cNvSpPr>
            <a:spLocks noGrp="1"/>
          </p:cNvSpPr>
          <p:nvPr>
            <p:ph type="subTitle" idx="1"/>
          </p:nvPr>
        </p:nvSpPr>
        <p:spPr/>
        <p:txBody>
          <a:bodyPr/>
          <a:lstStyle/>
          <a:p>
            <a:r>
              <a:rPr lang="it-IT" dirty="0" smtClean="0"/>
              <a:t>Maria vittoria </a:t>
            </a:r>
            <a:r>
              <a:rPr lang="it-IT" dirty="0" err="1" smtClean="0"/>
              <a:t>livraga</a:t>
            </a:r>
            <a:endParaRPr lang="it-IT" dirty="0" smtClean="0"/>
          </a:p>
          <a:p>
            <a:r>
              <a:rPr lang="it-IT" dirty="0" smtClean="0"/>
              <a:t>Chiara marazzi</a:t>
            </a:r>
            <a:endParaRPr lang="it-IT" dirty="0"/>
          </a:p>
        </p:txBody>
      </p:sp>
    </p:spTree>
    <p:extLst>
      <p:ext uri="{BB962C8B-B14F-4D97-AF65-F5344CB8AC3E}">
        <p14:creationId xmlns:p14="http://schemas.microsoft.com/office/powerpoint/2010/main" val="16507750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73521" y="1290919"/>
            <a:ext cx="10115185" cy="3236258"/>
          </a:xfrm>
        </p:spPr>
        <p:txBody>
          <a:bodyPr>
            <a:normAutofit/>
          </a:bodyPr>
          <a:lstStyle/>
          <a:p>
            <a:r>
              <a:rPr lang="it-IT" sz="2000" b="1" dirty="0">
                <a:latin typeface="+mn-lt"/>
              </a:rPr>
              <a:t>20.2 Reporting </a:t>
            </a:r>
            <a:r>
              <a:rPr lang="it-IT" sz="2000" b="1" dirty="0" err="1" smtClean="0">
                <a:latin typeface="+mn-lt"/>
              </a:rPr>
              <a:t>Periods</a:t>
            </a:r>
            <a:endParaRPr lang="it-IT" sz="2000" b="1" dirty="0">
              <a:latin typeface="+mn-lt"/>
            </a:endParaRPr>
          </a:p>
          <a:p>
            <a:r>
              <a:rPr lang="en-US" sz="2000" dirty="0">
                <a:latin typeface="+mn-lt"/>
              </a:rPr>
              <a:t>The action is divided into the following ‘</a:t>
            </a:r>
            <a:r>
              <a:rPr lang="en-US" sz="2000" b="1" dirty="0">
                <a:latin typeface="+mn-lt"/>
              </a:rPr>
              <a:t>reporting periods</a:t>
            </a:r>
            <a:r>
              <a:rPr lang="en-US" sz="2000" dirty="0">
                <a:latin typeface="+mn-lt"/>
              </a:rPr>
              <a:t>’:</a:t>
            </a:r>
          </a:p>
          <a:p>
            <a:r>
              <a:rPr lang="en-US" sz="2000" dirty="0">
                <a:latin typeface="+mn-lt"/>
              </a:rPr>
              <a:t>- RP1: from month 1 to month 18</a:t>
            </a:r>
          </a:p>
          <a:p>
            <a:pPr marL="342900" indent="-342900">
              <a:buFontTx/>
              <a:buChar char="-"/>
            </a:pPr>
            <a:r>
              <a:rPr lang="en-US" sz="2000" dirty="0" smtClean="0">
                <a:solidFill>
                  <a:srgbClr val="FF0000"/>
                </a:solidFill>
                <a:latin typeface="+mn-lt"/>
              </a:rPr>
              <a:t>RP2</a:t>
            </a:r>
            <a:r>
              <a:rPr lang="en-US" sz="2000" dirty="0">
                <a:solidFill>
                  <a:srgbClr val="FF0000"/>
                </a:solidFill>
                <a:latin typeface="+mn-lt"/>
              </a:rPr>
              <a:t>: from month 19 to month </a:t>
            </a:r>
            <a:r>
              <a:rPr lang="en-US" sz="2000" dirty="0" smtClean="0">
                <a:solidFill>
                  <a:srgbClr val="FF0000"/>
                </a:solidFill>
                <a:latin typeface="+mn-lt"/>
              </a:rPr>
              <a:t>36  </a:t>
            </a:r>
            <a:r>
              <a:rPr lang="en-US" sz="2000" dirty="0" smtClean="0">
                <a:solidFill>
                  <a:srgbClr val="FF0000"/>
                </a:solidFill>
                <a:latin typeface="+mn-lt"/>
                <a:sym typeface="Wingdings" panose="05000000000000000000" pitchFamily="2" charset="2"/>
              </a:rPr>
              <a:t> from October 1</a:t>
            </a:r>
            <a:r>
              <a:rPr lang="en-US" sz="2000" baseline="30000" dirty="0" smtClean="0">
                <a:solidFill>
                  <a:srgbClr val="FF0000"/>
                </a:solidFill>
                <a:latin typeface="+mn-lt"/>
                <a:sym typeface="Wingdings" panose="05000000000000000000" pitchFamily="2" charset="2"/>
              </a:rPr>
              <a:t>st</a:t>
            </a:r>
            <a:r>
              <a:rPr lang="en-US" sz="2000" dirty="0" smtClean="0">
                <a:solidFill>
                  <a:srgbClr val="FF0000"/>
                </a:solidFill>
                <a:latin typeface="+mn-lt"/>
                <a:sym typeface="Wingdings" panose="05000000000000000000" pitchFamily="2" charset="2"/>
              </a:rPr>
              <a:t> 2022 to March 31</a:t>
            </a:r>
            <a:r>
              <a:rPr lang="en-US" sz="2000" baseline="30000" dirty="0" smtClean="0">
                <a:solidFill>
                  <a:srgbClr val="FF0000"/>
                </a:solidFill>
                <a:latin typeface="+mn-lt"/>
                <a:sym typeface="Wingdings" panose="05000000000000000000" pitchFamily="2" charset="2"/>
              </a:rPr>
              <a:t>st</a:t>
            </a:r>
            <a:r>
              <a:rPr lang="en-US" sz="2000" dirty="0" smtClean="0">
                <a:solidFill>
                  <a:srgbClr val="FF0000"/>
                </a:solidFill>
                <a:latin typeface="+mn-lt"/>
                <a:sym typeface="Wingdings" panose="05000000000000000000" pitchFamily="2" charset="2"/>
              </a:rPr>
              <a:t> 2024 </a:t>
            </a:r>
          </a:p>
          <a:p>
            <a:pPr marL="1028700" lvl="1" indent="-342900">
              <a:buFontTx/>
              <a:buChar char="-"/>
            </a:pPr>
            <a:r>
              <a:rPr lang="en-US" sz="1600" dirty="0" smtClean="0">
                <a:solidFill>
                  <a:srgbClr val="FF0000"/>
                </a:solidFill>
                <a:latin typeface="+mn-lt"/>
                <a:sym typeface="Wingdings" panose="05000000000000000000" pitchFamily="2" charset="2"/>
              </a:rPr>
              <a:t>deadline for the periodic report May 31</a:t>
            </a:r>
            <a:r>
              <a:rPr lang="en-US" sz="1600" baseline="30000" dirty="0" smtClean="0">
                <a:solidFill>
                  <a:srgbClr val="FF0000"/>
                </a:solidFill>
                <a:latin typeface="+mn-lt"/>
                <a:sym typeface="Wingdings" panose="05000000000000000000" pitchFamily="2" charset="2"/>
              </a:rPr>
              <a:t>st</a:t>
            </a:r>
            <a:r>
              <a:rPr lang="en-US" sz="1600" dirty="0" smtClean="0">
                <a:solidFill>
                  <a:srgbClr val="FF0000"/>
                </a:solidFill>
                <a:latin typeface="+mn-lt"/>
                <a:sym typeface="Wingdings" panose="05000000000000000000" pitchFamily="2" charset="2"/>
              </a:rPr>
              <a:t> 2024</a:t>
            </a:r>
            <a:endParaRPr lang="en-US" sz="1600" dirty="0">
              <a:solidFill>
                <a:srgbClr val="FF0000"/>
              </a:solidFill>
              <a:latin typeface="+mn-lt"/>
            </a:endParaRPr>
          </a:p>
          <a:p>
            <a:r>
              <a:rPr lang="en-US" sz="2000" dirty="0" smtClean="0">
                <a:latin typeface="+mn-lt"/>
              </a:rPr>
              <a:t>- RP3</a:t>
            </a:r>
            <a:r>
              <a:rPr lang="en-US" sz="2000" dirty="0">
                <a:latin typeface="+mn-lt"/>
              </a:rPr>
              <a:t>: from month 37 to month </a:t>
            </a:r>
            <a:r>
              <a:rPr lang="en-US" sz="2000" dirty="0" smtClean="0">
                <a:latin typeface="+mn-lt"/>
              </a:rPr>
              <a:t>48</a:t>
            </a:r>
            <a:endParaRPr lang="it-IT" sz="2000" dirty="0">
              <a:latin typeface="+mn-lt"/>
            </a:endParaRPr>
          </a:p>
          <a:p>
            <a:endParaRPr lang="it-IT" sz="2000" dirty="0">
              <a:latin typeface="+mn-lt"/>
            </a:endParaRPr>
          </a:p>
          <a:p>
            <a:r>
              <a:rPr lang="it-IT" sz="2000" dirty="0" err="1" smtClean="0">
                <a:latin typeface="+mn-lt"/>
              </a:rPr>
              <a:t>See</a:t>
            </a:r>
            <a:r>
              <a:rPr lang="it-IT" sz="2000" dirty="0" smtClean="0">
                <a:latin typeface="+mn-lt"/>
              </a:rPr>
              <a:t> art. 20.2 of the GA for </a:t>
            </a:r>
            <a:r>
              <a:rPr lang="it-IT" sz="2000" dirty="0" err="1" smtClean="0">
                <a:latin typeface="+mn-lt"/>
              </a:rPr>
              <a:t>all</a:t>
            </a:r>
            <a:r>
              <a:rPr lang="it-IT" sz="2000" dirty="0" smtClean="0">
                <a:latin typeface="+mn-lt"/>
              </a:rPr>
              <a:t> </a:t>
            </a:r>
            <a:r>
              <a:rPr lang="it-IT" sz="2000" dirty="0" err="1" smtClean="0">
                <a:latin typeface="+mn-lt"/>
              </a:rPr>
              <a:t>requirements</a:t>
            </a:r>
            <a:r>
              <a:rPr lang="it-IT" sz="2000" dirty="0" smtClean="0">
                <a:latin typeface="+mn-lt"/>
              </a:rPr>
              <a:t> of the </a:t>
            </a:r>
            <a:r>
              <a:rPr lang="it-IT" sz="2000" dirty="0" err="1" smtClean="0">
                <a:latin typeface="+mn-lt"/>
              </a:rPr>
              <a:t>periodic</a:t>
            </a:r>
            <a:r>
              <a:rPr lang="it-IT" sz="2000" dirty="0" smtClean="0">
                <a:latin typeface="+mn-lt"/>
              </a:rPr>
              <a:t> report (</a:t>
            </a:r>
            <a:r>
              <a:rPr lang="it-IT" sz="2000" dirty="0" err="1" smtClean="0">
                <a:latin typeface="+mn-lt"/>
              </a:rPr>
              <a:t>technical</a:t>
            </a:r>
            <a:r>
              <a:rPr lang="it-IT" sz="2000" dirty="0" smtClean="0">
                <a:latin typeface="+mn-lt"/>
              </a:rPr>
              <a:t> and </a:t>
            </a:r>
            <a:r>
              <a:rPr lang="it-IT" sz="2000" dirty="0" err="1" smtClean="0">
                <a:latin typeface="+mn-lt"/>
              </a:rPr>
              <a:t>financial</a:t>
            </a:r>
            <a:r>
              <a:rPr lang="it-IT" sz="2000" dirty="0" smtClean="0">
                <a:latin typeface="+mn-lt"/>
              </a:rPr>
              <a:t>)</a:t>
            </a:r>
            <a:endParaRPr lang="it-IT" sz="2000" dirty="0">
              <a:latin typeface="+mn-lt"/>
            </a:endParaRPr>
          </a:p>
        </p:txBody>
      </p:sp>
      <p:sp>
        <p:nvSpPr>
          <p:cNvPr id="4" name="Segnaposto data 3"/>
          <p:cNvSpPr>
            <a:spLocks noGrp="1"/>
          </p:cNvSpPr>
          <p:nvPr>
            <p:ph type="dt" sz="half" idx="10"/>
          </p:nvPr>
        </p:nvSpPr>
        <p:spPr/>
        <p:txBody>
          <a:bodyPr/>
          <a:lstStyle/>
          <a:p>
            <a:fld id="{E8EA834B-651A-4B43-A1FA-CEE7F282B40F}"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10</a:t>
            </a:fld>
            <a:endParaRPr lang="it-IT"/>
          </a:p>
        </p:txBody>
      </p:sp>
      <p:sp>
        <p:nvSpPr>
          <p:cNvPr id="7" name="Titolo 1"/>
          <p:cNvSpPr txBox="1">
            <a:spLocks/>
          </p:cNvSpPr>
          <p:nvPr/>
        </p:nvSpPr>
        <p:spPr>
          <a:xfrm>
            <a:off x="373521" y="551460"/>
            <a:ext cx="11132598" cy="56894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it-IT" sz="3000" kern="1200" spc="-50" baseline="0" smtClean="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US" dirty="0" smtClean="0">
                <a:solidFill>
                  <a:schemeClr val="accent5">
                    <a:lumMod val="50000"/>
                  </a:schemeClr>
                </a:solidFill>
                <a:effectLst>
                  <a:outerShdw blurRad="38100" dist="38100" dir="2700000" algn="tl">
                    <a:srgbClr val="000000">
                      <a:alpha val="43137"/>
                    </a:srgbClr>
                  </a:outerShdw>
                </a:effectLst>
              </a:rPr>
              <a:t>Next reporting</a:t>
            </a:r>
            <a:endParaRPr lang="en-US" dirty="0">
              <a:solidFill>
                <a:schemeClr val="accent5">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42596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96810" y="143031"/>
            <a:ext cx="11132598" cy="1325563"/>
          </a:xfrm>
        </p:spPr>
        <p:txBody>
          <a:bodyPr/>
          <a:lstStyle/>
          <a:p>
            <a:r>
              <a:rPr lang="it-IT" dirty="0" err="1" smtClean="0">
                <a:solidFill>
                  <a:schemeClr val="accent5">
                    <a:lumMod val="50000"/>
                  </a:schemeClr>
                </a:solidFill>
                <a:effectLst>
                  <a:outerShdw blurRad="38100" dist="38100" dir="2700000" algn="tl">
                    <a:srgbClr val="000000">
                      <a:alpha val="43137"/>
                    </a:srgbClr>
                  </a:outerShdw>
                </a:effectLst>
              </a:rPr>
              <a:t>Next</a:t>
            </a:r>
            <a:r>
              <a:rPr lang="it-IT"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operational</a:t>
            </a:r>
            <a:r>
              <a:rPr lang="it-IT"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steps</a:t>
            </a:r>
            <a:r>
              <a:rPr lang="it-IT"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what</a:t>
            </a:r>
            <a:r>
              <a:rPr lang="it-IT" dirty="0" smtClean="0">
                <a:solidFill>
                  <a:schemeClr val="accent5">
                    <a:lumMod val="50000"/>
                  </a:schemeClr>
                </a:solidFill>
                <a:effectLst>
                  <a:outerShdw blurRad="38100" dist="38100" dir="2700000" algn="tl">
                    <a:srgbClr val="000000">
                      <a:alpha val="43137"/>
                    </a:srgbClr>
                  </a:outerShdw>
                </a:effectLst>
              </a:rPr>
              <a:t> to </a:t>
            </a:r>
            <a:r>
              <a:rPr lang="it-IT" dirty="0" err="1" smtClean="0">
                <a:solidFill>
                  <a:schemeClr val="accent5">
                    <a:lumMod val="50000"/>
                  </a:schemeClr>
                </a:solidFill>
                <a:effectLst>
                  <a:outerShdw blurRad="38100" dist="38100" dir="2700000" algn="tl">
                    <a:srgbClr val="000000">
                      <a:alpha val="43137"/>
                    </a:srgbClr>
                  </a:outerShdw>
                </a:effectLst>
              </a:rPr>
              <a:t>expect</a:t>
            </a:r>
            <a:r>
              <a:rPr lang="it-IT" dirty="0" smtClean="0">
                <a:solidFill>
                  <a:schemeClr val="accent5">
                    <a:lumMod val="50000"/>
                  </a:schemeClr>
                </a:solidFill>
                <a:effectLst>
                  <a:outerShdw blurRad="38100" dist="38100" dir="2700000" algn="tl">
                    <a:srgbClr val="000000">
                      <a:alpha val="43137"/>
                    </a:srgbClr>
                  </a:outerShdw>
                </a:effectLst>
              </a:rPr>
              <a:t> from the Coordinator</a:t>
            </a:r>
            <a:endParaRPr lang="it-IT" dirty="0">
              <a:solidFill>
                <a:schemeClr val="accent5">
                  <a:lumMod val="50000"/>
                </a:schemeClr>
              </a:solidFill>
              <a:effectLst>
                <a:outerShdw blurRad="38100" dist="38100" dir="2700000" algn="tl">
                  <a:srgbClr val="000000">
                    <a:alpha val="43137"/>
                  </a:srgbClr>
                </a:outerShdw>
              </a:effectLst>
            </a:endParaRPr>
          </a:p>
        </p:txBody>
      </p:sp>
      <p:sp>
        <p:nvSpPr>
          <p:cNvPr id="3" name="Segnaposto contenuto 2"/>
          <p:cNvSpPr>
            <a:spLocks noGrp="1"/>
          </p:cNvSpPr>
          <p:nvPr>
            <p:ph idx="1"/>
          </p:nvPr>
        </p:nvSpPr>
        <p:spPr>
          <a:xfrm>
            <a:off x="0" y="1172950"/>
            <a:ext cx="11726218" cy="4752719"/>
          </a:xfrm>
        </p:spPr>
        <p:txBody>
          <a:bodyPr>
            <a:noAutofit/>
          </a:bodyPr>
          <a:lstStyle/>
          <a:p>
            <a:pPr marL="457200" indent="-457200" algn="just">
              <a:buFont typeface="+mj-lt"/>
              <a:buAutoNum type="arabicPeriod"/>
            </a:pPr>
            <a:r>
              <a:rPr lang="en-US" sz="2000" dirty="0" smtClean="0">
                <a:solidFill>
                  <a:schemeClr val="tx1"/>
                </a:solidFill>
                <a:latin typeface="+mn-lt"/>
                <a:cs typeface="+mn-cs"/>
              </a:rPr>
              <a:t>We will group together the questions that we got during the first reporting period – questions related to general financial issues and more specific operational aspects (for instance, the access to the EU Funding and </a:t>
            </a:r>
            <a:r>
              <a:rPr lang="en-US" sz="2000" dirty="0" smtClean="0">
                <a:solidFill>
                  <a:schemeClr val="tx1"/>
                </a:solidFill>
                <a:latin typeface="+mn-lt"/>
                <a:cs typeface="+mn-cs"/>
              </a:rPr>
              <a:t>Tender </a:t>
            </a:r>
            <a:r>
              <a:rPr lang="en-US" sz="2000" dirty="0" smtClean="0">
                <a:solidFill>
                  <a:schemeClr val="tx1"/>
                </a:solidFill>
                <a:latin typeface="+mn-lt"/>
                <a:cs typeface="+mn-cs"/>
              </a:rPr>
              <a:t>Portal, the LEAR and PFSIGN roles). This document will become a </a:t>
            </a:r>
            <a:r>
              <a:rPr lang="en-US" sz="2000" b="1" dirty="0" smtClean="0">
                <a:solidFill>
                  <a:srgbClr val="FF0000"/>
                </a:solidFill>
                <a:latin typeface="+mn-lt"/>
                <a:cs typeface="+mn-cs"/>
              </a:rPr>
              <a:t>FAQ internal guide for your convenience</a:t>
            </a:r>
            <a:r>
              <a:rPr lang="en-US" sz="2000" dirty="0" smtClean="0">
                <a:solidFill>
                  <a:schemeClr val="tx1"/>
                </a:solidFill>
                <a:latin typeface="+mn-lt"/>
                <a:cs typeface="+mn-cs"/>
              </a:rPr>
              <a:t> and it will be added to the shared </a:t>
            </a:r>
            <a:r>
              <a:rPr lang="en-US" sz="2000" dirty="0" err="1" smtClean="0">
                <a:solidFill>
                  <a:schemeClr val="tx1"/>
                </a:solidFill>
                <a:latin typeface="+mn-lt"/>
                <a:cs typeface="+mn-cs"/>
              </a:rPr>
              <a:t>HITRI</a:t>
            </a:r>
            <a:r>
              <a:rPr lang="en-US" sz="2000" i="1" dirty="0" err="1" smtClean="0">
                <a:solidFill>
                  <a:schemeClr val="tx1"/>
                </a:solidFill>
                <a:latin typeface="+mn-lt"/>
                <a:cs typeface="+mn-cs"/>
              </a:rPr>
              <a:t>plus</a:t>
            </a:r>
            <a:r>
              <a:rPr lang="en-US" sz="2000" dirty="0" smtClean="0">
                <a:solidFill>
                  <a:schemeClr val="tx1"/>
                </a:solidFill>
                <a:latin typeface="+mn-lt"/>
                <a:cs typeface="+mn-cs"/>
              </a:rPr>
              <a:t> google drive (</a:t>
            </a:r>
            <a:r>
              <a:rPr lang="en-US" sz="2000" i="1" dirty="0" smtClean="0">
                <a:solidFill>
                  <a:schemeClr val="tx1"/>
                </a:solidFill>
                <a:latin typeface="+mn-lt"/>
                <a:cs typeface="+mn-cs"/>
              </a:rPr>
              <a:t>Coordination – Financial</a:t>
            </a:r>
            <a:r>
              <a:rPr lang="en-US" sz="2000" dirty="0" smtClean="0">
                <a:solidFill>
                  <a:schemeClr val="tx1"/>
                </a:solidFill>
                <a:latin typeface="+mn-lt"/>
                <a:cs typeface="+mn-cs"/>
              </a:rPr>
              <a:t>);</a:t>
            </a:r>
          </a:p>
          <a:p>
            <a:pPr marL="457200" indent="-457200" algn="just">
              <a:buFont typeface="+mj-lt"/>
              <a:buAutoNum type="arabicPeriod"/>
            </a:pPr>
            <a:r>
              <a:rPr lang="en-US" sz="2000" dirty="0" smtClean="0">
                <a:solidFill>
                  <a:schemeClr val="tx1"/>
                </a:solidFill>
                <a:latin typeface="+mn-lt"/>
                <a:cs typeface="+mn-cs"/>
              </a:rPr>
              <a:t>By the end of next year, we would like to organize another </a:t>
            </a:r>
            <a:r>
              <a:rPr lang="en-US" sz="2000" dirty="0" err="1" smtClean="0">
                <a:solidFill>
                  <a:schemeClr val="tx1"/>
                </a:solidFill>
                <a:latin typeface="+mn-lt"/>
                <a:cs typeface="+mn-cs"/>
              </a:rPr>
              <a:t>HITRI</a:t>
            </a:r>
            <a:r>
              <a:rPr lang="en-US" sz="2000" i="1" dirty="0" err="1" smtClean="0">
                <a:solidFill>
                  <a:schemeClr val="tx1"/>
                </a:solidFill>
                <a:latin typeface="+mn-lt"/>
                <a:cs typeface="+mn-cs"/>
              </a:rPr>
              <a:t>plus</a:t>
            </a:r>
            <a:r>
              <a:rPr lang="en-US" sz="2000" dirty="0" smtClean="0">
                <a:solidFill>
                  <a:schemeClr val="tx1"/>
                </a:solidFill>
                <a:latin typeface="+mn-lt"/>
                <a:cs typeface="+mn-cs"/>
              </a:rPr>
              <a:t> </a:t>
            </a:r>
            <a:r>
              <a:rPr lang="en-US" sz="2000" b="1" dirty="0" smtClean="0">
                <a:solidFill>
                  <a:srgbClr val="FF0000"/>
                </a:solidFill>
                <a:latin typeface="+mn-lt"/>
                <a:cs typeface="+mn-cs"/>
              </a:rPr>
              <a:t>financial reporting class given by CNAO personnel</a:t>
            </a:r>
            <a:r>
              <a:rPr lang="en-US" sz="2000" dirty="0" smtClean="0">
                <a:solidFill>
                  <a:srgbClr val="FF0000"/>
                </a:solidFill>
                <a:latin typeface="+mn-lt"/>
                <a:cs typeface="+mn-cs"/>
              </a:rPr>
              <a:t> </a:t>
            </a:r>
            <a:r>
              <a:rPr lang="en-US" sz="2000" dirty="0" smtClean="0">
                <a:solidFill>
                  <a:schemeClr val="tx1"/>
                </a:solidFill>
                <a:latin typeface="+mn-lt"/>
                <a:cs typeface="+mn-cs"/>
              </a:rPr>
              <a:t>– this time around the meeting is going to be more interactive and it will be an open discussion type of class. We will have the time to talk about our concerns and review the reporting process with everyone working on the financial side of the project;</a:t>
            </a:r>
          </a:p>
          <a:p>
            <a:pPr marL="457200" indent="-457200" algn="just">
              <a:buFont typeface="+mj-lt"/>
              <a:buAutoNum type="arabicPeriod"/>
            </a:pPr>
            <a:r>
              <a:rPr lang="en-US" sz="2000" dirty="0" smtClean="0">
                <a:solidFill>
                  <a:schemeClr val="tx1"/>
                </a:solidFill>
                <a:latin typeface="+mn-lt"/>
                <a:cs typeface="+mn-cs"/>
              </a:rPr>
              <a:t>The next financial report will be performed in </a:t>
            </a:r>
            <a:r>
              <a:rPr lang="en-US" sz="2000" b="1" dirty="0" smtClean="0">
                <a:solidFill>
                  <a:srgbClr val="FF0000"/>
                </a:solidFill>
                <a:latin typeface="+mn-lt"/>
                <a:cs typeface="+mn-cs"/>
              </a:rPr>
              <a:t>two steps</a:t>
            </a:r>
            <a:r>
              <a:rPr lang="en-US" sz="2000" dirty="0" smtClean="0">
                <a:solidFill>
                  <a:schemeClr val="tx1"/>
                </a:solidFill>
                <a:latin typeface="+mn-lt"/>
                <a:cs typeface="+mn-cs"/>
              </a:rPr>
              <a:t>: we will introduce an internal deadline for the reporting approximately 15 days before the final deadline. Each beneficiary will submit to the coordinator the information of the costs to be declared using a Preliminary Excel Tool for Internal Reporting similar to the form C (CNAO will provide it before the start of next reporting period), then – after getting the coordinator’s approval, the beneficiary will be able to upload the numbers on the platform and lock the financial statement. This is helping in order to easily process all the partners financial reports and in case of need of any amendment, will avoid the operation of rejection </a:t>
            </a:r>
            <a:r>
              <a:rPr lang="en-US" sz="1800" dirty="0" smtClean="0">
                <a:solidFill>
                  <a:schemeClr val="tx1"/>
                </a:solidFill>
              </a:rPr>
              <a:t>by </a:t>
            </a:r>
            <a:r>
              <a:rPr lang="en-US" sz="1800" dirty="0">
                <a:solidFill>
                  <a:schemeClr val="tx1"/>
                </a:solidFill>
              </a:rPr>
              <a:t>the </a:t>
            </a:r>
            <a:r>
              <a:rPr lang="en-US" sz="1800" dirty="0" smtClean="0">
                <a:solidFill>
                  <a:schemeClr val="tx1"/>
                </a:solidFill>
              </a:rPr>
              <a:t>coordinator.</a:t>
            </a:r>
            <a:endParaRPr lang="it-IT" dirty="0"/>
          </a:p>
        </p:txBody>
      </p:sp>
      <p:sp>
        <p:nvSpPr>
          <p:cNvPr id="4" name="Segnaposto data 3"/>
          <p:cNvSpPr>
            <a:spLocks noGrp="1"/>
          </p:cNvSpPr>
          <p:nvPr>
            <p:ph type="dt" sz="half" idx="10"/>
          </p:nvPr>
        </p:nvSpPr>
        <p:spPr/>
        <p:txBody>
          <a:bodyPr/>
          <a:lstStyle/>
          <a:p>
            <a:fld id="{7F010CE4-9704-4F1F-9835-65FE4EF498B0}"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11</a:t>
            </a:fld>
            <a:endParaRPr lang="it-IT"/>
          </a:p>
        </p:txBody>
      </p:sp>
    </p:spTree>
    <p:extLst>
      <p:ext uri="{BB962C8B-B14F-4D97-AF65-F5344CB8AC3E}">
        <p14:creationId xmlns:p14="http://schemas.microsoft.com/office/powerpoint/2010/main" val="29891057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41538" y="1651246"/>
            <a:ext cx="11193262" cy="2673865"/>
          </a:xfrm>
        </p:spPr>
        <p:txBody>
          <a:bodyPr>
            <a:normAutofit/>
          </a:bodyPr>
          <a:lstStyle/>
          <a:p>
            <a:pPr algn="ctr"/>
            <a:r>
              <a:rPr lang="it-IT" dirty="0" smtClean="0">
                <a:solidFill>
                  <a:schemeClr val="accent5">
                    <a:lumMod val="50000"/>
                  </a:schemeClr>
                </a:solidFill>
                <a:effectLst>
                  <a:outerShdw blurRad="38100" dist="38100" dir="2700000" algn="tl">
                    <a:srgbClr val="000000">
                      <a:alpha val="43137"/>
                    </a:srgbClr>
                  </a:outerShdw>
                </a:effectLst>
              </a:rPr>
              <a:t>GRAZIE</a:t>
            </a:r>
            <a:endParaRPr lang="it-IT" dirty="0">
              <a:solidFill>
                <a:schemeClr val="accent5">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542505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1538" y="214295"/>
            <a:ext cx="11132598" cy="1325563"/>
          </a:xfrm>
        </p:spPr>
        <p:txBody>
          <a:bodyPr/>
          <a:lstStyle/>
          <a:p>
            <a:r>
              <a:rPr lang="it-IT" dirty="0" err="1" smtClean="0">
                <a:solidFill>
                  <a:schemeClr val="accent5">
                    <a:lumMod val="50000"/>
                  </a:schemeClr>
                </a:solidFill>
                <a:effectLst>
                  <a:outerShdw blurRad="38100" dist="38100" dir="2700000" algn="tl">
                    <a:srgbClr val="000000">
                      <a:alpha val="43137"/>
                    </a:srgbClr>
                  </a:outerShdw>
                </a:effectLst>
              </a:rPr>
              <a:t>HITRI</a:t>
            </a:r>
            <a:r>
              <a:rPr lang="it-IT" i="1" dirty="0" err="1" smtClean="0">
                <a:solidFill>
                  <a:schemeClr val="accent5">
                    <a:lumMod val="50000"/>
                  </a:schemeClr>
                </a:solidFill>
                <a:effectLst>
                  <a:outerShdw blurRad="38100" dist="38100" dir="2700000" algn="tl">
                    <a:srgbClr val="000000">
                      <a:alpha val="43137"/>
                    </a:srgbClr>
                  </a:outerShdw>
                </a:effectLst>
              </a:rPr>
              <a:t>plus</a:t>
            </a:r>
            <a:r>
              <a:rPr lang="it-IT" i="1" dirty="0" smtClean="0">
                <a:solidFill>
                  <a:schemeClr val="accent5">
                    <a:lumMod val="50000"/>
                  </a:schemeClr>
                </a:solidFill>
                <a:effectLst>
                  <a:outerShdw blurRad="38100" dist="38100" dir="2700000" algn="tl">
                    <a:srgbClr val="000000">
                      <a:alpha val="43137"/>
                    </a:srgbClr>
                  </a:outerShdw>
                </a:effectLst>
              </a:rPr>
              <a:t>: </a:t>
            </a:r>
            <a:r>
              <a:rPr lang="it-IT" dirty="0" smtClean="0">
                <a:solidFill>
                  <a:schemeClr val="accent5">
                    <a:lumMod val="50000"/>
                  </a:schemeClr>
                </a:solidFill>
                <a:effectLst>
                  <a:outerShdw blurRad="38100" dist="38100" dir="2700000" algn="tl">
                    <a:srgbClr val="000000">
                      <a:alpha val="43137"/>
                    </a:srgbClr>
                  </a:outerShdw>
                </a:effectLst>
              </a:rPr>
              <a:t>The First </a:t>
            </a:r>
            <a:r>
              <a:rPr lang="it-IT" dirty="0">
                <a:solidFill>
                  <a:schemeClr val="accent5">
                    <a:lumMod val="50000"/>
                  </a:schemeClr>
                </a:solidFill>
                <a:effectLst>
                  <a:outerShdw blurRad="38100" dist="38100" dir="2700000" algn="tl">
                    <a:srgbClr val="000000">
                      <a:alpha val="43137"/>
                    </a:srgbClr>
                  </a:outerShdw>
                </a:effectLst>
              </a:rPr>
              <a:t>r</a:t>
            </a:r>
            <a:r>
              <a:rPr lang="it-IT" dirty="0" smtClean="0">
                <a:solidFill>
                  <a:schemeClr val="accent5">
                    <a:lumMod val="50000"/>
                  </a:schemeClr>
                </a:solidFill>
                <a:effectLst>
                  <a:outerShdw blurRad="38100" dist="38100" dir="2700000" algn="tl">
                    <a:srgbClr val="000000">
                      <a:alpha val="43137"/>
                    </a:srgbClr>
                  </a:outerShdw>
                </a:effectLst>
              </a:rPr>
              <a:t>eporting </a:t>
            </a:r>
            <a:r>
              <a:rPr lang="it-IT" dirty="0" err="1" smtClean="0">
                <a:solidFill>
                  <a:schemeClr val="accent5">
                    <a:lumMod val="50000"/>
                  </a:schemeClr>
                </a:solidFill>
                <a:effectLst>
                  <a:outerShdw blurRad="38100" dist="38100" dir="2700000" algn="tl">
                    <a:srgbClr val="000000">
                      <a:alpha val="43137"/>
                    </a:srgbClr>
                  </a:outerShdw>
                </a:effectLst>
              </a:rPr>
              <a:t>Period</a:t>
            </a:r>
            <a:r>
              <a:rPr lang="it-IT" dirty="0" smtClean="0">
                <a:solidFill>
                  <a:schemeClr val="accent5">
                    <a:lumMod val="50000"/>
                  </a:schemeClr>
                </a:solidFill>
                <a:effectLst>
                  <a:outerShdw blurRad="38100" dist="38100" dir="2700000" algn="tl">
                    <a:srgbClr val="000000">
                      <a:alpha val="43137"/>
                    </a:srgbClr>
                  </a:outerShdw>
                </a:effectLst>
              </a:rPr>
              <a:t> in (some) Numbers</a:t>
            </a:r>
            <a:endParaRPr lang="it-IT" dirty="0">
              <a:solidFill>
                <a:schemeClr val="accent5">
                  <a:lumMod val="50000"/>
                </a:schemeClr>
              </a:solidFill>
              <a:effectLst>
                <a:outerShdw blurRad="38100" dist="38100" dir="2700000" algn="tl">
                  <a:srgbClr val="000000">
                    <a:alpha val="43137"/>
                  </a:srgbClr>
                </a:outerShdw>
              </a:effectLst>
            </a:endParaRPr>
          </a:p>
        </p:txBody>
      </p:sp>
      <p:sp>
        <p:nvSpPr>
          <p:cNvPr id="3" name="Segnaposto data 2"/>
          <p:cNvSpPr>
            <a:spLocks noGrp="1"/>
          </p:cNvSpPr>
          <p:nvPr>
            <p:ph type="dt" sz="half" idx="10"/>
          </p:nvPr>
        </p:nvSpPr>
        <p:spPr/>
        <p:txBody>
          <a:bodyPr/>
          <a:lstStyle/>
          <a:p>
            <a:fld id="{A2264725-1486-4B3B-81D9-9D86B7F1A8C2}" type="datetime1">
              <a:rPr lang="it-IT" smtClean="0"/>
              <a:t>13/12/2022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44B3000C-AF20-481F-AF4F-24E9E8451D0A}" type="slidenum">
              <a:rPr lang="it-IT" smtClean="0"/>
              <a:t>2</a:t>
            </a:fld>
            <a:endParaRPr lang="it-IT"/>
          </a:p>
        </p:txBody>
      </p:sp>
      <p:sp>
        <p:nvSpPr>
          <p:cNvPr id="6" name="CasellaDiTesto 5"/>
          <p:cNvSpPr txBox="1"/>
          <p:nvPr/>
        </p:nvSpPr>
        <p:spPr>
          <a:xfrm>
            <a:off x="1021975" y="1998650"/>
            <a:ext cx="2375648" cy="923330"/>
          </a:xfrm>
          <a:prstGeom prst="rect">
            <a:avLst/>
          </a:prstGeom>
          <a:ln>
            <a:solidFill>
              <a:schemeClr val="accent3"/>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b="1" dirty="0" smtClean="0"/>
              <a:t>18</a:t>
            </a:r>
            <a:r>
              <a:rPr lang="en-US" dirty="0" smtClean="0"/>
              <a:t> months of work: </a:t>
            </a:r>
          </a:p>
          <a:p>
            <a:r>
              <a:rPr lang="en-US" dirty="0" smtClean="0"/>
              <a:t>from April 2020 to September 2022</a:t>
            </a:r>
            <a:endParaRPr lang="en-US" dirty="0"/>
          </a:p>
        </p:txBody>
      </p:sp>
      <p:sp>
        <p:nvSpPr>
          <p:cNvPr id="7" name="CasellaDiTesto 6"/>
          <p:cNvSpPr txBox="1"/>
          <p:nvPr/>
        </p:nvSpPr>
        <p:spPr>
          <a:xfrm>
            <a:off x="1021975" y="3318885"/>
            <a:ext cx="2375648" cy="923330"/>
          </a:xfrm>
          <a:prstGeom prst="rect">
            <a:avLst/>
          </a:prstGeom>
          <a:ln>
            <a:solidFill>
              <a:schemeClr val="accent3"/>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b="1" dirty="0" smtClean="0"/>
              <a:t>224,86</a:t>
            </a:r>
            <a:r>
              <a:rPr lang="en-US" dirty="0" smtClean="0"/>
              <a:t> Person/Months of total effort</a:t>
            </a:r>
          </a:p>
          <a:p>
            <a:r>
              <a:rPr lang="en-US" dirty="0" smtClean="0"/>
              <a:t> </a:t>
            </a:r>
            <a:endParaRPr lang="en-US" dirty="0"/>
          </a:p>
        </p:txBody>
      </p:sp>
      <p:sp>
        <p:nvSpPr>
          <p:cNvPr id="12" name="CasellaDiTesto 11"/>
          <p:cNvSpPr txBox="1"/>
          <p:nvPr/>
        </p:nvSpPr>
        <p:spPr>
          <a:xfrm>
            <a:off x="7819878" y="3318885"/>
            <a:ext cx="2375648" cy="923330"/>
          </a:xfrm>
          <a:prstGeom prst="rect">
            <a:avLst/>
          </a:prstGeom>
          <a:ln>
            <a:solidFill>
              <a:schemeClr val="accent3"/>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More than </a:t>
            </a:r>
            <a:r>
              <a:rPr lang="en-US" b="1" dirty="0" smtClean="0"/>
              <a:t>1.3 M</a:t>
            </a:r>
            <a:r>
              <a:rPr lang="en-US" dirty="0" smtClean="0"/>
              <a:t> euros declared on personnel costs </a:t>
            </a:r>
            <a:endParaRPr lang="en-US" dirty="0"/>
          </a:p>
        </p:txBody>
      </p:sp>
      <p:sp>
        <p:nvSpPr>
          <p:cNvPr id="13" name="CasellaDiTesto 12"/>
          <p:cNvSpPr txBox="1"/>
          <p:nvPr/>
        </p:nvSpPr>
        <p:spPr>
          <a:xfrm>
            <a:off x="7805930" y="1998650"/>
            <a:ext cx="2375648" cy="923330"/>
          </a:xfrm>
          <a:prstGeom prst="rect">
            <a:avLst/>
          </a:prstGeom>
          <a:ln>
            <a:solidFill>
              <a:schemeClr val="accent3"/>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b="1" dirty="0" smtClean="0"/>
              <a:t>1,727,779.35 euros </a:t>
            </a:r>
            <a:r>
              <a:rPr lang="en-US" dirty="0" smtClean="0"/>
              <a:t>Total requested EU contribution</a:t>
            </a:r>
            <a:endParaRPr lang="en-US" dirty="0"/>
          </a:p>
        </p:txBody>
      </p:sp>
      <p:sp>
        <p:nvSpPr>
          <p:cNvPr id="14" name="CasellaDiTesto 13"/>
          <p:cNvSpPr txBox="1"/>
          <p:nvPr/>
        </p:nvSpPr>
        <p:spPr>
          <a:xfrm>
            <a:off x="1021976" y="4540713"/>
            <a:ext cx="2375648" cy="646331"/>
          </a:xfrm>
          <a:prstGeom prst="rect">
            <a:avLst/>
          </a:prstGeom>
          <a:ln>
            <a:solidFill>
              <a:schemeClr val="accent3"/>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t>More than </a:t>
            </a:r>
            <a:r>
              <a:rPr lang="en-US" b="1" dirty="0" smtClean="0"/>
              <a:t>100</a:t>
            </a:r>
            <a:r>
              <a:rPr lang="en-US" dirty="0" smtClean="0"/>
              <a:t> people working on the project </a:t>
            </a:r>
            <a:endParaRPr lang="en-US" dirty="0"/>
          </a:p>
        </p:txBody>
      </p:sp>
      <p:sp>
        <p:nvSpPr>
          <p:cNvPr id="16" name="CasellaDiTesto 15"/>
          <p:cNvSpPr txBox="1"/>
          <p:nvPr/>
        </p:nvSpPr>
        <p:spPr>
          <a:xfrm>
            <a:off x="1021975" y="1416616"/>
            <a:ext cx="2375648" cy="369332"/>
          </a:xfrm>
          <a:prstGeom prst="rect">
            <a:avLst/>
          </a:prstGeom>
          <a:solidFill>
            <a:srgbClr val="33D5C6"/>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dirty="0" smtClean="0"/>
              <a:t>TIME and PEOPLE</a:t>
            </a:r>
            <a:endParaRPr lang="en-US" dirty="0"/>
          </a:p>
        </p:txBody>
      </p:sp>
      <p:sp>
        <p:nvSpPr>
          <p:cNvPr id="17" name="CasellaDiTesto 16"/>
          <p:cNvSpPr txBox="1"/>
          <p:nvPr/>
        </p:nvSpPr>
        <p:spPr>
          <a:xfrm>
            <a:off x="7805930" y="1416616"/>
            <a:ext cx="2389596" cy="369332"/>
          </a:xfrm>
          <a:prstGeom prst="rect">
            <a:avLst/>
          </a:prstGeom>
          <a:solidFill>
            <a:srgbClr val="33D5C6"/>
          </a:solidFill>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en-US" smtClean="0"/>
              <a:t>FUNDS</a:t>
            </a:r>
            <a:endParaRPr lang="en-US"/>
          </a:p>
        </p:txBody>
      </p:sp>
      <p:sp>
        <p:nvSpPr>
          <p:cNvPr id="20" name="CasellaDiTesto 19"/>
          <p:cNvSpPr txBox="1"/>
          <p:nvPr/>
        </p:nvSpPr>
        <p:spPr>
          <a:xfrm>
            <a:off x="7812904" y="4540713"/>
            <a:ext cx="2375648" cy="646331"/>
          </a:xfrm>
          <a:prstGeom prst="rect">
            <a:avLst/>
          </a:prstGeom>
          <a:ln>
            <a:solidFill>
              <a:schemeClr val="accent3"/>
            </a:solidFill>
          </a:ln>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b="1" dirty="0" smtClean="0"/>
              <a:t>38% </a:t>
            </a:r>
            <a:r>
              <a:rPr lang="en-US" dirty="0" smtClean="0"/>
              <a:t>of budget for total direct costs claimed </a:t>
            </a:r>
            <a:endParaRPr lang="en-US" dirty="0"/>
          </a:p>
        </p:txBody>
      </p:sp>
      <p:pic>
        <p:nvPicPr>
          <p:cNvPr id="1026" name="Picture 2" descr="Essential End-of-Year Reporting Best Practic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4331" y="2519245"/>
            <a:ext cx="3654891" cy="1587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7625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fld id="{E8EA834B-651A-4B43-A1FA-CEE7F282B40F}"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44B3000C-AF20-481F-AF4F-24E9E8451D0A}" type="slidenum">
              <a:rPr lang="it-IT" smtClean="0"/>
              <a:t>3</a:t>
            </a:fld>
            <a:endParaRPr lang="it-IT"/>
          </a:p>
        </p:txBody>
      </p:sp>
      <p:sp>
        <p:nvSpPr>
          <p:cNvPr id="7" name="Titolo 1"/>
          <p:cNvSpPr txBox="1">
            <a:spLocks/>
          </p:cNvSpPr>
          <p:nvPr/>
        </p:nvSpPr>
        <p:spPr>
          <a:xfrm>
            <a:off x="197225" y="943137"/>
            <a:ext cx="2934762" cy="787110"/>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lang="it-IT" sz="3000" kern="1200" spc="-50" baseline="0" smtClean="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US" dirty="0" err="1" smtClean="0">
                <a:solidFill>
                  <a:schemeClr val="accent5">
                    <a:lumMod val="50000"/>
                  </a:schemeClr>
                </a:solidFill>
                <a:effectLst>
                  <a:outerShdw blurRad="38100" dist="38100" dir="2700000" algn="tl">
                    <a:srgbClr val="000000">
                      <a:alpha val="43137"/>
                    </a:srgbClr>
                  </a:outerShdw>
                </a:effectLst>
              </a:rPr>
              <a:t>HITRI</a:t>
            </a:r>
            <a:r>
              <a:rPr lang="en-US" i="1" dirty="0" err="1" smtClean="0">
                <a:solidFill>
                  <a:schemeClr val="accent5">
                    <a:lumMod val="50000"/>
                  </a:schemeClr>
                </a:solidFill>
                <a:effectLst>
                  <a:outerShdw blurRad="38100" dist="38100" dir="2700000" algn="tl">
                    <a:srgbClr val="000000">
                      <a:alpha val="43137"/>
                    </a:srgbClr>
                  </a:outerShdw>
                </a:effectLst>
              </a:rPr>
              <a:t>plus</a:t>
            </a:r>
            <a:r>
              <a:rPr lang="en-US" i="1" dirty="0">
                <a:solidFill>
                  <a:schemeClr val="accent5">
                    <a:lumMod val="50000"/>
                  </a:schemeClr>
                </a:solidFill>
                <a:effectLst>
                  <a:outerShdw blurRad="38100" dist="38100" dir="2700000" algn="tl">
                    <a:srgbClr val="000000">
                      <a:alpha val="43137"/>
                    </a:srgbClr>
                  </a:outerShdw>
                </a:effectLst>
              </a:rPr>
              <a:t> </a:t>
            </a:r>
            <a:r>
              <a:rPr lang="en-US" dirty="0" smtClean="0">
                <a:solidFill>
                  <a:schemeClr val="accent5">
                    <a:lumMod val="50000"/>
                  </a:schemeClr>
                </a:solidFill>
                <a:effectLst>
                  <a:outerShdw blurRad="38100" dist="38100" dir="2700000" algn="tl">
                    <a:srgbClr val="000000">
                      <a:alpha val="43137"/>
                    </a:srgbClr>
                  </a:outerShdw>
                </a:effectLst>
              </a:rPr>
              <a:t>budget</a:t>
            </a:r>
            <a:endParaRPr lang="en-US" dirty="0">
              <a:solidFill>
                <a:schemeClr val="accent5">
                  <a:lumMod val="50000"/>
                </a:schemeClr>
              </a:solidFill>
              <a:effectLst>
                <a:outerShdw blurRad="38100" dist="38100" dir="2700000" algn="tl">
                  <a:srgbClr val="000000">
                    <a:alpha val="43137"/>
                  </a:srgbClr>
                </a:outerShdw>
              </a:effectLst>
            </a:endParaRPr>
          </a:p>
        </p:txBody>
      </p:sp>
      <p:pic>
        <p:nvPicPr>
          <p:cNvPr id="10" name="Immagine 9"/>
          <p:cNvPicPr>
            <a:picLocks noChangeAspect="1"/>
          </p:cNvPicPr>
          <p:nvPr/>
        </p:nvPicPr>
        <p:blipFill>
          <a:blip r:embed="rId2"/>
          <a:stretch>
            <a:fillRect/>
          </a:stretch>
        </p:blipFill>
        <p:spPr>
          <a:xfrm>
            <a:off x="3227201" y="494903"/>
            <a:ext cx="8875619" cy="5072182"/>
          </a:xfrm>
          <a:prstGeom prst="rect">
            <a:avLst/>
          </a:prstGeom>
        </p:spPr>
      </p:pic>
      <p:sp>
        <p:nvSpPr>
          <p:cNvPr id="11" name="CasellaDiTesto 10"/>
          <p:cNvSpPr txBox="1"/>
          <p:nvPr/>
        </p:nvSpPr>
        <p:spPr>
          <a:xfrm>
            <a:off x="141943" y="2160553"/>
            <a:ext cx="3037651" cy="2462213"/>
          </a:xfrm>
          <a:prstGeom prst="rect">
            <a:avLst/>
          </a:prstGeom>
          <a:noFill/>
        </p:spPr>
        <p:txBody>
          <a:bodyPr wrap="square" rtlCol="0">
            <a:spAutoFit/>
          </a:bodyPr>
          <a:lstStyle/>
          <a:p>
            <a:pPr algn="just"/>
            <a:r>
              <a:rPr lang="it-IT" sz="1400" dirty="0" err="1" smtClean="0"/>
              <a:t>Cat</a:t>
            </a:r>
            <a:r>
              <a:rPr lang="it-IT" sz="1400" dirty="0" smtClean="0"/>
              <a:t> F) </a:t>
            </a:r>
            <a:r>
              <a:rPr lang="it-IT" sz="1400" i="1" dirty="0" smtClean="0"/>
              <a:t>Access </a:t>
            </a:r>
            <a:r>
              <a:rPr lang="it-IT" sz="1400" i="1" dirty="0" err="1" smtClean="0"/>
              <a:t>costs</a:t>
            </a:r>
            <a:r>
              <a:rPr lang="it-IT" sz="1400" dirty="0" smtClean="0"/>
              <a:t> </a:t>
            </a:r>
            <a:r>
              <a:rPr lang="it-IT" sz="1400" dirty="0" err="1" smtClean="0"/>
              <a:t>is</a:t>
            </a:r>
            <a:r>
              <a:rPr lang="it-IT" sz="1400" dirty="0" smtClean="0"/>
              <a:t> </a:t>
            </a:r>
            <a:r>
              <a:rPr lang="it-IT" sz="1400" dirty="0" err="1" smtClean="0"/>
              <a:t>related</a:t>
            </a:r>
            <a:r>
              <a:rPr lang="it-IT" sz="1400" dirty="0" smtClean="0"/>
              <a:t> </a:t>
            </a:r>
            <a:r>
              <a:rPr lang="it-IT" sz="1400" dirty="0" err="1" smtClean="0"/>
              <a:t>only</a:t>
            </a:r>
            <a:r>
              <a:rPr lang="it-IT" sz="1400" dirty="0" smtClean="0"/>
              <a:t> to </a:t>
            </a:r>
            <a:r>
              <a:rPr lang="it-IT" sz="1400" b="1" dirty="0" err="1"/>
              <a:t>R</a:t>
            </a:r>
            <a:r>
              <a:rPr lang="it-IT" sz="1400" b="1" dirty="0" err="1" smtClean="0"/>
              <a:t>esearch</a:t>
            </a:r>
            <a:r>
              <a:rPr lang="it-IT" sz="1400" b="1" dirty="0" smtClean="0"/>
              <a:t> Access</a:t>
            </a:r>
            <a:r>
              <a:rPr lang="it-IT" sz="1400" dirty="0" smtClean="0"/>
              <a:t>, </a:t>
            </a:r>
            <a:r>
              <a:rPr lang="it-IT" sz="1400" dirty="0" err="1" smtClean="0"/>
              <a:t>declared</a:t>
            </a:r>
            <a:r>
              <a:rPr lang="it-IT" sz="1400" dirty="0" smtClean="0"/>
              <a:t> </a:t>
            </a:r>
            <a:r>
              <a:rPr lang="it-IT" sz="1400" dirty="0" err="1" smtClean="0"/>
              <a:t>as</a:t>
            </a:r>
            <a:r>
              <a:rPr lang="it-IT" sz="1400" dirty="0" smtClean="0"/>
              <a:t> </a:t>
            </a:r>
            <a:r>
              <a:rPr lang="it-IT" sz="1400" b="1" dirty="0" err="1" smtClean="0">
                <a:solidFill>
                  <a:srgbClr val="FF0000"/>
                </a:solidFill>
              </a:rPr>
              <a:t>unit</a:t>
            </a:r>
            <a:r>
              <a:rPr lang="it-IT" sz="1400" b="1" dirty="0" smtClean="0">
                <a:solidFill>
                  <a:srgbClr val="FF0000"/>
                </a:solidFill>
              </a:rPr>
              <a:t> </a:t>
            </a:r>
            <a:r>
              <a:rPr lang="it-IT" sz="1400" b="1" dirty="0" err="1" smtClean="0">
                <a:solidFill>
                  <a:srgbClr val="FF0000"/>
                </a:solidFill>
              </a:rPr>
              <a:t>cost</a:t>
            </a:r>
            <a:r>
              <a:rPr lang="it-IT" sz="1400" dirty="0" smtClean="0"/>
              <a:t> per hour of </a:t>
            </a:r>
            <a:r>
              <a:rPr lang="it-IT" sz="1400" dirty="0" err="1" smtClean="0"/>
              <a:t>beam</a:t>
            </a:r>
            <a:r>
              <a:rPr lang="it-IT" sz="1400" dirty="0" smtClean="0"/>
              <a:t> time </a:t>
            </a:r>
            <a:r>
              <a:rPr lang="it-IT" sz="1400" dirty="0" err="1" smtClean="0"/>
              <a:t>provided</a:t>
            </a:r>
            <a:r>
              <a:rPr lang="it-IT" sz="1400" dirty="0" smtClean="0"/>
              <a:t> by the </a:t>
            </a:r>
            <a:r>
              <a:rPr lang="it-IT" sz="1400" dirty="0" err="1"/>
              <a:t>R</a:t>
            </a:r>
            <a:r>
              <a:rPr lang="it-IT" sz="1400" dirty="0" err="1" smtClean="0"/>
              <a:t>esearch</a:t>
            </a:r>
            <a:r>
              <a:rPr lang="it-IT" sz="1400" dirty="0" smtClean="0"/>
              <a:t> </a:t>
            </a:r>
            <a:r>
              <a:rPr lang="it-IT" sz="1400" dirty="0" err="1"/>
              <a:t>I</a:t>
            </a:r>
            <a:r>
              <a:rPr lang="it-IT" sz="1400" dirty="0" err="1" smtClean="0"/>
              <a:t>nstallations</a:t>
            </a:r>
            <a:r>
              <a:rPr lang="it-IT" sz="1400" dirty="0" smtClean="0"/>
              <a:t>. </a:t>
            </a:r>
          </a:p>
          <a:p>
            <a:endParaRPr lang="it-IT" sz="1400" dirty="0" smtClean="0"/>
          </a:p>
          <a:p>
            <a:pPr algn="just"/>
            <a:r>
              <a:rPr lang="it-IT" sz="1400" b="1" dirty="0" err="1" smtClean="0"/>
              <a:t>Clinical</a:t>
            </a:r>
            <a:r>
              <a:rPr lang="it-IT" sz="1400" b="1" dirty="0" smtClean="0"/>
              <a:t> Access </a:t>
            </a:r>
            <a:r>
              <a:rPr lang="it-IT" sz="1400" dirty="0" smtClean="0"/>
              <a:t>of WP6 </a:t>
            </a:r>
            <a:r>
              <a:rPr lang="it-IT" sz="1400" dirty="0" err="1" smtClean="0"/>
              <a:t>have</a:t>
            </a:r>
            <a:r>
              <a:rPr lang="it-IT" sz="1400" dirty="0" smtClean="0"/>
              <a:t> </a:t>
            </a:r>
            <a:r>
              <a:rPr lang="it-IT" sz="1400" dirty="0" err="1" smtClean="0"/>
              <a:t>been</a:t>
            </a:r>
            <a:r>
              <a:rPr lang="it-IT" sz="1400" dirty="0" smtClean="0"/>
              <a:t> </a:t>
            </a:r>
            <a:r>
              <a:rPr lang="it-IT" sz="1400" dirty="0" err="1" smtClean="0"/>
              <a:t>included</a:t>
            </a:r>
            <a:r>
              <a:rPr lang="it-IT" sz="1400" dirty="0" smtClean="0"/>
              <a:t> in the budget </a:t>
            </a:r>
            <a:r>
              <a:rPr lang="it-IT" sz="1400" b="1" dirty="0" err="1" smtClean="0">
                <a:solidFill>
                  <a:srgbClr val="FF0000"/>
                </a:solidFill>
              </a:rPr>
              <a:t>as</a:t>
            </a:r>
            <a:r>
              <a:rPr lang="it-IT" sz="1400" b="1" dirty="0" smtClean="0">
                <a:solidFill>
                  <a:srgbClr val="FF0000"/>
                </a:solidFill>
              </a:rPr>
              <a:t> </a:t>
            </a:r>
            <a:r>
              <a:rPr lang="it-IT" sz="1400" b="1" dirty="0" err="1" smtClean="0">
                <a:solidFill>
                  <a:srgbClr val="FF0000"/>
                </a:solidFill>
              </a:rPr>
              <a:t>actual</a:t>
            </a:r>
            <a:r>
              <a:rPr lang="it-IT" sz="1400" b="1" dirty="0" smtClean="0">
                <a:solidFill>
                  <a:srgbClr val="FF0000"/>
                </a:solidFill>
              </a:rPr>
              <a:t> </a:t>
            </a:r>
            <a:r>
              <a:rPr lang="it-IT" sz="1400" b="1" dirty="0" err="1" smtClean="0">
                <a:solidFill>
                  <a:srgbClr val="FF0000"/>
                </a:solidFill>
              </a:rPr>
              <a:t>cost</a:t>
            </a:r>
            <a:r>
              <a:rPr lang="it-IT" sz="1400" dirty="0" smtClean="0"/>
              <a:t>, and </a:t>
            </a:r>
            <a:r>
              <a:rPr lang="it-IT" sz="1400" dirty="0" err="1" smtClean="0"/>
              <a:t>their</a:t>
            </a:r>
            <a:r>
              <a:rPr lang="it-IT" sz="1400" dirty="0" smtClean="0"/>
              <a:t> </a:t>
            </a:r>
            <a:r>
              <a:rPr lang="it-IT" sz="1400" dirty="0" err="1" smtClean="0"/>
              <a:t>value</a:t>
            </a:r>
            <a:r>
              <a:rPr lang="it-IT" sz="1400" dirty="0" smtClean="0"/>
              <a:t> (€ 706.373) </a:t>
            </a:r>
            <a:r>
              <a:rPr lang="it-IT" sz="1400" dirty="0" err="1" smtClean="0"/>
              <a:t>is</a:t>
            </a:r>
            <a:r>
              <a:rPr lang="it-IT" sz="1400" dirty="0" smtClean="0"/>
              <a:t> split in the </a:t>
            </a:r>
            <a:r>
              <a:rPr lang="it-IT" sz="1400" dirty="0" err="1" smtClean="0"/>
              <a:t>other</a:t>
            </a:r>
            <a:r>
              <a:rPr lang="it-IT" sz="1400" dirty="0" smtClean="0"/>
              <a:t> </a:t>
            </a:r>
            <a:r>
              <a:rPr lang="it-IT" sz="1400" dirty="0" err="1" smtClean="0"/>
              <a:t>cost-categories</a:t>
            </a:r>
            <a:r>
              <a:rPr lang="it-IT" sz="1400" dirty="0" smtClean="0"/>
              <a:t> of </a:t>
            </a:r>
            <a:r>
              <a:rPr lang="it-IT" sz="1400" dirty="0" err="1" smtClean="0"/>
              <a:t>personnel</a:t>
            </a:r>
            <a:r>
              <a:rPr lang="it-IT" sz="1400" dirty="0" smtClean="0"/>
              <a:t> </a:t>
            </a:r>
            <a:r>
              <a:rPr lang="it-IT" sz="1400" dirty="0" err="1" smtClean="0"/>
              <a:t>cost</a:t>
            </a:r>
            <a:r>
              <a:rPr lang="it-IT" sz="1400" dirty="0" smtClean="0"/>
              <a:t>, </a:t>
            </a:r>
            <a:r>
              <a:rPr lang="it-IT" sz="1400" dirty="0" err="1" smtClean="0"/>
              <a:t>other</a:t>
            </a:r>
            <a:r>
              <a:rPr lang="it-IT" sz="1400" dirty="0" smtClean="0"/>
              <a:t> </a:t>
            </a:r>
            <a:r>
              <a:rPr lang="it-IT" sz="1400" dirty="0" err="1" smtClean="0"/>
              <a:t>direct</a:t>
            </a:r>
            <a:r>
              <a:rPr lang="it-IT" sz="1400" dirty="0" smtClean="0"/>
              <a:t> </a:t>
            </a:r>
            <a:r>
              <a:rPr lang="it-IT" sz="1400" dirty="0" err="1" smtClean="0"/>
              <a:t>costs</a:t>
            </a:r>
            <a:r>
              <a:rPr lang="it-IT" sz="1400" dirty="0" smtClean="0"/>
              <a:t> and </a:t>
            </a:r>
            <a:r>
              <a:rPr lang="it-IT" sz="1400" dirty="0" err="1" smtClean="0"/>
              <a:t>indirect</a:t>
            </a:r>
            <a:r>
              <a:rPr lang="it-IT" sz="1400" dirty="0" smtClean="0"/>
              <a:t> </a:t>
            </a:r>
            <a:r>
              <a:rPr lang="it-IT" sz="1400" dirty="0" err="1" smtClean="0"/>
              <a:t>costs</a:t>
            </a:r>
            <a:r>
              <a:rPr lang="it-IT" sz="1400" dirty="0" smtClean="0"/>
              <a:t>.</a:t>
            </a:r>
            <a:endParaRPr lang="it-IT" sz="1400" dirty="0"/>
          </a:p>
        </p:txBody>
      </p:sp>
    </p:spTree>
    <p:extLst>
      <p:ext uri="{BB962C8B-B14F-4D97-AF65-F5344CB8AC3E}">
        <p14:creationId xmlns:p14="http://schemas.microsoft.com/office/powerpoint/2010/main" val="17802709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fld id="{E8EA834B-651A-4B43-A1FA-CEE7F282B40F}"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4</a:t>
            </a:fld>
            <a:endParaRPr lang="it-IT"/>
          </a:p>
        </p:txBody>
      </p:sp>
      <p:sp>
        <p:nvSpPr>
          <p:cNvPr id="9" name="Titolo 1"/>
          <p:cNvSpPr txBox="1">
            <a:spLocks/>
          </p:cNvSpPr>
          <p:nvPr/>
        </p:nvSpPr>
        <p:spPr>
          <a:xfrm>
            <a:off x="72628" y="-199124"/>
            <a:ext cx="4848996" cy="78711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it-IT" sz="3000" kern="1200" spc="-50" baseline="0" smtClean="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en-US" sz="2400" dirty="0" err="1" smtClean="0">
                <a:solidFill>
                  <a:schemeClr val="accent5">
                    <a:lumMod val="50000"/>
                  </a:schemeClr>
                </a:solidFill>
                <a:effectLst>
                  <a:outerShdw blurRad="38100" dist="38100" dir="2700000" algn="tl">
                    <a:srgbClr val="000000">
                      <a:alpha val="43137"/>
                    </a:srgbClr>
                  </a:outerShdw>
                </a:effectLst>
              </a:rPr>
              <a:t>HITRI</a:t>
            </a:r>
            <a:r>
              <a:rPr lang="en-US" sz="2400" i="1" dirty="0" err="1" smtClean="0">
                <a:solidFill>
                  <a:schemeClr val="accent5">
                    <a:lumMod val="50000"/>
                  </a:schemeClr>
                </a:solidFill>
                <a:effectLst>
                  <a:outerShdw blurRad="38100" dist="38100" dir="2700000" algn="tl">
                    <a:srgbClr val="000000">
                      <a:alpha val="43137"/>
                    </a:srgbClr>
                  </a:outerShdw>
                </a:effectLst>
              </a:rPr>
              <a:t>plus</a:t>
            </a:r>
            <a:r>
              <a:rPr lang="en-US" sz="2400" i="1" dirty="0" smtClean="0">
                <a:solidFill>
                  <a:schemeClr val="accent5">
                    <a:lumMod val="50000"/>
                  </a:schemeClr>
                </a:solidFill>
                <a:effectLst>
                  <a:outerShdw blurRad="38100" dist="38100" dir="2700000" algn="tl">
                    <a:srgbClr val="000000">
                      <a:alpha val="43137"/>
                    </a:srgbClr>
                  </a:outerShdw>
                </a:effectLst>
              </a:rPr>
              <a:t> </a:t>
            </a:r>
            <a:r>
              <a:rPr lang="en-US" sz="2400" dirty="0" smtClean="0">
                <a:solidFill>
                  <a:schemeClr val="accent5">
                    <a:lumMod val="50000"/>
                  </a:schemeClr>
                </a:solidFill>
                <a:effectLst>
                  <a:outerShdw blurRad="38100" dist="38100" dir="2700000" algn="tl">
                    <a:srgbClr val="000000">
                      <a:alpha val="43137"/>
                    </a:srgbClr>
                  </a:outerShdw>
                </a:effectLst>
              </a:rPr>
              <a:t>1</a:t>
            </a:r>
            <a:r>
              <a:rPr lang="en-US" sz="2400" baseline="30000" dirty="0" smtClean="0">
                <a:solidFill>
                  <a:schemeClr val="accent5">
                    <a:lumMod val="50000"/>
                  </a:schemeClr>
                </a:solidFill>
                <a:effectLst>
                  <a:outerShdw blurRad="38100" dist="38100" dir="2700000" algn="tl">
                    <a:srgbClr val="000000">
                      <a:alpha val="43137"/>
                    </a:srgbClr>
                  </a:outerShdw>
                </a:effectLst>
              </a:rPr>
              <a:t>st</a:t>
            </a:r>
            <a:r>
              <a:rPr lang="en-US" sz="2400" dirty="0" smtClean="0">
                <a:solidFill>
                  <a:schemeClr val="accent5">
                    <a:lumMod val="50000"/>
                  </a:schemeClr>
                </a:solidFill>
                <a:effectLst>
                  <a:outerShdw blurRad="38100" dist="38100" dir="2700000" algn="tl">
                    <a:srgbClr val="000000">
                      <a:alpha val="43137"/>
                    </a:srgbClr>
                  </a:outerShdw>
                </a:effectLst>
              </a:rPr>
              <a:t> reporting</a:t>
            </a:r>
            <a:endParaRPr lang="en-US" sz="2400" dirty="0">
              <a:solidFill>
                <a:schemeClr val="accent5">
                  <a:lumMod val="50000"/>
                </a:schemeClr>
              </a:solidFill>
              <a:effectLst>
                <a:outerShdw blurRad="38100" dist="38100" dir="2700000" algn="tl">
                  <a:srgbClr val="000000">
                    <a:alpha val="43137"/>
                  </a:srgbClr>
                </a:outerShdw>
              </a:effectLst>
            </a:endParaRPr>
          </a:p>
        </p:txBody>
      </p:sp>
      <p:pic>
        <p:nvPicPr>
          <p:cNvPr id="18" name="Immagine 17"/>
          <p:cNvPicPr>
            <a:picLocks noChangeAspect="1"/>
          </p:cNvPicPr>
          <p:nvPr/>
        </p:nvPicPr>
        <p:blipFill rotWithShape="1">
          <a:blip r:embed="rId2"/>
          <a:srcRect l="84788" t="3611" b="8107"/>
          <a:stretch/>
        </p:blipFill>
        <p:spPr>
          <a:xfrm>
            <a:off x="10132807" y="579020"/>
            <a:ext cx="1738992" cy="4678779"/>
          </a:xfrm>
          <a:prstGeom prst="rect">
            <a:avLst/>
          </a:prstGeom>
        </p:spPr>
      </p:pic>
      <p:pic>
        <p:nvPicPr>
          <p:cNvPr id="19" name="Immagine 18"/>
          <p:cNvPicPr>
            <a:picLocks noChangeAspect="1"/>
          </p:cNvPicPr>
          <p:nvPr/>
        </p:nvPicPr>
        <p:blipFill rotWithShape="1">
          <a:blip r:embed="rId2"/>
          <a:srcRect t="91708" r="14601" b="-392"/>
          <a:stretch/>
        </p:blipFill>
        <p:spPr>
          <a:xfrm>
            <a:off x="400806" y="5257800"/>
            <a:ext cx="9762481" cy="457200"/>
          </a:xfrm>
          <a:prstGeom prst="rect">
            <a:avLst/>
          </a:prstGeom>
        </p:spPr>
      </p:pic>
      <p:pic>
        <p:nvPicPr>
          <p:cNvPr id="17" name="Immagine 16"/>
          <p:cNvPicPr>
            <a:picLocks noChangeAspect="1"/>
          </p:cNvPicPr>
          <p:nvPr/>
        </p:nvPicPr>
        <p:blipFill rotWithShape="1">
          <a:blip r:embed="rId2"/>
          <a:srcRect r="14868" b="7713"/>
          <a:stretch/>
        </p:blipFill>
        <p:spPr>
          <a:xfrm>
            <a:off x="400806" y="398731"/>
            <a:ext cx="9732001" cy="4859069"/>
          </a:xfrm>
          <a:prstGeom prst="rect">
            <a:avLst/>
          </a:prstGeom>
        </p:spPr>
      </p:pic>
    </p:spTree>
    <p:extLst>
      <p:ext uri="{BB962C8B-B14F-4D97-AF65-F5344CB8AC3E}">
        <p14:creationId xmlns:p14="http://schemas.microsoft.com/office/powerpoint/2010/main" val="1539743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fld id="{E8EA834B-651A-4B43-A1FA-CEE7F282B40F}"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5</a:t>
            </a:fld>
            <a:endParaRPr lang="it-IT"/>
          </a:p>
        </p:txBody>
      </p:sp>
      <p:sp>
        <p:nvSpPr>
          <p:cNvPr id="12" name="CasellaDiTesto 11"/>
          <p:cNvSpPr txBox="1"/>
          <p:nvPr/>
        </p:nvSpPr>
        <p:spPr>
          <a:xfrm>
            <a:off x="3848599" y="1220795"/>
            <a:ext cx="8179000" cy="3970318"/>
          </a:xfrm>
          <a:prstGeom prst="rect">
            <a:avLst/>
          </a:prstGeom>
          <a:noFill/>
        </p:spPr>
        <p:txBody>
          <a:bodyPr wrap="square" rtlCol="0">
            <a:spAutoFit/>
          </a:bodyPr>
          <a:lstStyle/>
          <a:p>
            <a:r>
              <a:rPr lang="en-US" sz="1400" b="1" dirty="0" smtClean="0">
                <a:solidFill>
                  <a:schemeClr val="accent5">
                    <a:lumMod val="50000"/>
                  </a:schemeClr>
                </a:solidFill>
                <a:cs typeface="Arial" panose="020B0604020202020204" pitchFamily="34" charset="0"/>
              </a:rPr>
              <a:t>Art. 21.3  Interim </a:t>
            </a:r>
            <a:r>
              <a:rPr lang="en-US" sz="1400" b="1" dirty="0">
                <a:solidFill>
                  <a:schemeClr val="accent5">
                    <a:lumMod val="50000"/>
                  </a:schemeClr>
                </a:solidFill>
                <a:cs typeface="Arial" panose="020B0604020202020204" pitchFamily="34" charset="0"/>
              </a:rPr>
              <a:t>payments — Amount — Calculation</a:t>
            </a:r>
          </a:p>
          <a:p>
            <a:pPr algn="just"/>
            <a:r>
              <a:rPr lang="en-US" sz="1400" dirty="0">
                <a:cs typeface="Arial" panose="020B0604020202020204" pitchFamily="34" charset="0"/>
              </a:rPr>
              <a:t>Interim payments reimburse the eligible costs incurred for the implementation of the action </a:t>
            </a:r>
            <a:r>
              <a:rPr lang="en-US" sz="1400" dirty="0" smtClean="0">
                <a:cs typeface="Arial" panose="020B0604020202020204" pitchFamily="34" charset="0"/>
              </a:rPr>
              <a:t>during </a:t>
            </a:r>
            <a:r>
              <a:rPr lang="it-IT" sz="1400" dirty="0" smtClean="0">
                <a:cs typeface="Arial" panose="020B0604020202020204" pitchFamily="34" charset="0"/>
              </a:rPr>
              <a:t>the </a:t>
            </a:r>
            <a:r>
              <a:rPr lang="it-IT" sz="1400" dirty="0" err="1">
                <a:cs typeface="Arial" panose="020B0604020202020204" pitchFamily="34" charset="0"/>
              </a:rPr>
              <a:t>corresponding</a:t>
            </a:r>
            <a:r>
              <a:rPr lang="it-IT" sz="1400" dirty="0">
                <a:cs typeface="Arial" panose="020B0604020202020204" pitchFamily="34" charset="0"/>
              </a:rPr>
              <a:t> reporting </a:t>
            </a:r>
            <a:r>
              <a:rPr lang="it-IT" sz="1400" dirty="0" err="1" smtClean="0">
                <a:cs typeface="Arial" panose="020B0604020202020204" pitchFamily="34" charset="0"/>
              </a:rPr>
              <a:t>periods</a:t>
            </a:r>
            <a:r>
              <a:rPr lang="it-IT" sz="1400" dirty="0" smtClean="0">
                <a:cs typeface="Arial" panose="020B0604020202020204" pitchFamily="34" charset="0"/>
              </a:rPr>
              <a:t>. </a:t>
            </a:r>
            <a:r>
              <a:rPr lang="en-US" sz="1400" dirty="0" smtClean="0">
                <a:cs typeface="Arial" panose="020B0604020202020204" pitchFamily="34" charset="0"/>
              </a:rPr>
              <a:t>The </a:t>
            </a:r>
            <a:r>
              <a:rPr lang="en-US" sz="1400" dirty="0">
                <a:cs typeface="Arial" panose="020B0604020202020204" pitchFamily="34" charset="0"/>
              </a:rPr>
              <a:t>Commission will pay to the coordinator the amount </a:t>
            </a:r>
            <a:r>
              <a:rPr lang="en-US" sz="1400" dirty="0" smtClean="0">
                <a:cs typeface="Arial" panose="020B0604020202020204" pitchFamily="34" charset="0"/>
              </a:rPr>
              <a:t>due as </a:t>
            </a:r>
            <a:r>
              <a:rPr lang="en-US" sz="1400" dirty="0">
                <a:cs typeface="Arial" panose="020B0604020202020204" pitchFamily="34" charset="0"/>
              </a:rPr>
              <a:t>interim payment within 90 days </a:t>
            </a:r>
            <a:r>
              <a:rPr lang="en-US" sz="1400" dirty="0" smtClean="0">
                <a:cs typeface="Arial" panose="020B0604020202020204" pitchFamily="34" charset="0"/>
              </a:rPr>
              <a:t>from receiving </a:t>
            </a:r>
            <a:r>
              <a:rPr lang="en-US" sz="1400" dirty="0">
                <a:cs typeface="Arial" panose="020B0604020202020204" pitchFamily="34" charset="0"/>
              </a:rPr>
              <a:t>the periodic report (see Article 20.3), except if Articles 47 or 48 </a:t>
            </a:r>
            <a:r>
              <a:rPr lang="en-US" sz="1400" dirty="0" smtClean="0">
                <a:cs typeface="Arial" panose="020B0604020202020204" pitchFamily="34" charset="0"/>
              </a:rPr>
              <a:t>apply. </a:t>
            </a:r>
            <a:r>
              <a:rPr lang="en-US" sz="1400" b="1" u="sng" dirty="0" smtClean="0">
                <a:solidFill>
                  <a:srgbClr val="FF0000"/>
                </a:solidFill>
                <a:cs typeface="Arial" panose="020B0604020202020204" pitchFamily="34" charset="0"/>
              </a:rPr>
              <a:t>Payment </a:t>
            </a:r>
            <a:r>
              <a:rPr lang="en-US" sz="1400" b="1" u="sng" dirty="0">
                <a:solidFill>
                  <a:srgbClr val="FF0000"/>
                </a:solidFill>
                <a:cs typeface="Arial" panose="020B0604020202020204" pitchFamily="34" charset="0"/>
              </a:rPr>
              <a:t>is subject to the approval of the periodic report</a:t>
            </a:r>
            <a:r>
              <a:rPr lang="en-US" sz="1400" b="1" dirty="0">
                <a:solidFill>
                  <a:srgbClr val="FF0000"/>
                </a:solidFill>
                <a:cs typeface="Arial" panose="020B0604020202020204" pitchFamily="34" charset="0"/>
              </a:rPr>
              <a:t>. </a:t>
            </a:r>
            <a:r>
              <a:rPr lang="en-US" sz="1400" dirty="0">
                <a:cs typeface="Arial" panose="020B0604020202020204" pitchFamily="34" charset="0"/>
              </a:rPr>
              <a:t>Its approval does not imply recognition </a:t>
            </a:r>
            <a:r>
              <a:rPr lang="en-US" sz="1400" dirty="0" smtClean="0">
                <a:cs typeface="Arial" panose="020B0604020202020204" pitchFamily="34" charset="0"/>
              </a:rPr>
              <a:t>of the </a:t>
            </a:r>
            <a:r>
              <a:rPr lang="en-US" sz="1400" dirty="0">
                <a:cs typeface="Arial" panose="020B0604020202020204" pitchFamily="34" charset="0"/>
              </a:rPr>
              <a:t>compliance, authenticity, completeness or correctness of its content</a:t>
            </a:r>
            <a:r>
              <a:rPr lang="en-US" sz="1400" dirty="0" smtClean="0">
                <a:cs typeface="Arial" panose="020B0604020202020204" pitchFamily="34" charset="0"/>
              </a:rPr>
              <a:t>.</a:t>
            </a:r>
          </a:p>
          <a:p>
            <a:pPr algn="just"/>
            <a:r>
              <a:rPr lang="en-US" sz="1400" dirty="0" smtClean="0">
                <a:cs typeface="Arial" panose="020B0604020202020204" pitchFamily="34" charset="0"/>
              </a:rPr>
              <a:t>The </a:t>
            </a:r>
            <a:r>
              <a:rPr lang="en-US" sz="1400" dirty="0">
                <a:cs typeface="Arial" panose="020B0604020202020204" pitchFamily="34" charset="0"/>
              </a:rPr>
              <a:t>amount due as interim payment is calculated by the Commission in the following steps:</a:t>
            </a:r>
          </a:p>
          <a:p>
            <a:pPr algn="just"/>
            <a:r>
              <a:rPr lang="en-US" sz="1400" dirty="0">
                <a:cs typeface="Arial" panose="020B0604020202020204" pitchFamily="34" charset="0"/>
              </a:rPr>
              <a:t>Step 1 — Application of the reimbursement rates</a:t>
            </a:r>
          </a:p>
          <a:p>
            <a:pPr algn="just"/>
            <a:r>
              <a:rPr lang="en-US" sz="1400" dirty="0">
                <a:cs typeface="Arial" panose="020B0604020202020204" pitchFamily="34" charset="0"/>
              </a:rPr>
              <a:t>Step 2 — Limit to 90% of the maximum grant amount</a:t>
            </a:r>
          </a:p>
          <a:p>
            <a:pPr algn="just"/>
            <a:endParaRPr lang="en-US" sz="1400" dirty="0" smtClean="0">
              <a:cs typeface="Arial" panose="020B0604020202020204" pitchFamily="34" charset="0"/>
            </a:endParaRPr>
          </a:p>
          <a:p>
            <a:pPr algn="just"/>
            <a:r>
              <a:rPr lang="en-US" sz="1400" b="1" dirty="0" smtClean="0">
                <a:solidFill>
                  <a:schemeClr val="accent5">
                    <a:lumMod val="50000"/>
                  </a:schemeClr>
                </a:solidFill>
                <a:cs typeface="Arial" panose="020B0604020202020204" pitchFamily="34" charset="0"/>
              </a:rPr>
              <a:t>Art. 21.3.1 </a:t>
            </a:r>
            <a:r>
              <a:rPr lang="en-US" sz="1400" b="1" dirty="0">
                <a:solidFill>
                  <a:schemeClr val="accent5">
                    <a:lumMod val="50000"/>
                  </a:schemeClr>
                </a:solidFill>
                <a:cs typeface="Arial" panose="020B0604020202020204" pitchFamily="34" charset="0"/>
              </a:rPr>
              <a:t>Step 1 — Application of the reimbursement rates</a:t>
            </a:r>
          </a:p>
          <a:p>
            <a:pPr algn="just"/>
            <a:r>
              <a:rPr lang="en-US" sz="1400" dirty="0" smtClean="0">
                <a:cs typeface="Arial" panose="020B0604020202020204" pitchFamily="34" charset="0"/>
              </a:rPr>
              <a:t>The </a:t>
            </a:r>
            <a:r>
              <a:rPr lang="en-US" sz="1400" dirty="0">
                <a:cs typeface="Arial" panose="020B0604020202020204" pitchFamily="34" charset="0"/>
              </a:rPr>
              <a:t>reimbursement rate(s) (see Article 5.2) are applied to the eligible costs (actual costs, unit </a:t>
            </a:r>
            <a:r>
              <a:rPr lang="en-US" sz="1400" dirty="0" smtClean="0">
                <a:cs typeface="Arial" panose="020B0604020202020204" pitchFamily="34" charset="0"/>
              </a:rPr>
              <a:t>costs and </a:t>
            </a:r>
            <a:r>
              <a:rPr lang="en-US" sz="1400" dirty="0">
                <a:cs typeface="Arial" panose="020B0604020202020204" pitchFamily="34" charset="0"/>
              </a:rPr>
              <a:t>flat-rate costs; </a:t>
            </a:r>
            <a:r>
              <a:rPr lang="en-US" sz="1400" dirty="0" smtClean="0">
                <a:cs typeface="Arial" panose="020B0604020202020204" pitchFamily="34" charset="0"/>
              </a:rPr>
              <a:t>see </a:t>
            </a:r>
            <a:r>
              <a:rPr lang="en-US" sz="1400" dirty="0">
                <a:cs typeface="Arial" panose="020B0604020202020204" pitchFamily="34" charset="0"/>
              </a:rPr>
              <a:t>Article 6) declared by the beneficiaries (see Article 20) and approved by </a:t>
            </a:r>
            <a:r>
              <a:rPr lang="en-US" sz="1400" dirty="0" smtClean="0">
                <a:cs typeface="Arial" panose="020B0604020202020204" pitchFamily="34" charset="0"/>
              </a:rPr>
              <a:t>the Commission </a:t>
            </a:r>
            <a:r>
              <a:rPr lang="en-US" sz="1400" dirty="0">
                <a:cs typeface="Arial" panose="020B0604020202020204" pitchFamily="34" charset="0"/>
              </a:rPr>
              <a:t>(see above) for the </a:t>
            </a:r>
            <a:r>
              <a:rPr lang="en-US" sz="1400" dirty="0" smtClean="0">
                <a:cs typeface="Arial" panose="020B0604020202020204" pitchFamily="34" charset="0"/>
              </a:rPr>
              <a:t>concerned </a:t>
            </a:r>
            <a:r>
              <a:rPr lang="en-US" sz="1400" dirty="0">
                <a:cs typeface="Arial" panose="020B0604020202020204" pitchFamily="34" charset="0"/>
              </a:rPr>
              <a:t>reporting period.</a:t>
            </a:r>
          </a:p>
          <a:p>
            <a:pPr algn="just"/>
            <a:r>
              <a:rPr lang="en-US" sz="1400" b="1" dirty="0" smtClean="0">
                <a:solidFill>
                  <a:schemeClr val="accent5">
                    <a:lumMod val="50000"/>
                  </a:schemeClr>
                </a:solidFill>
                <a:cs typeface="Arial" panose="020B0604020202020204" pitchFamily="34" charset="0"/>
              </a:rPr>
              <a:t>Art. 21.3.2 </a:t>
            </a:r>
            <a:r>
              <a:rPr lang="en-US" sz="1400" b="1" dirty="0">
                <a:solidFill>
                  <a:schemeClr val="accent5">
                    <a:lumMod val="50000"/>
                  </a:schemeClr>
                </a:solidFill>
                <a:cs typeface="Arial" panose="020B0604020202020204" pitchFamily="34" charset="0"/>
              </a:rPr>
              <a:t>Step 2 — Limit to 90% of the maximum grant amount</a:t>
            </a:r>
          </a:p>
          <a:p>
            <a:pPr algn="just"/>
            <a:r>
              <a:rPr lang="en-US" sz="1400" dirty="0" smtClean="0">
                <a:cs typeface="Arial" panose="020B0604020202020204" pitchFamily="34" charset="0"/>
              </a:rPr>
              <a:t>The </a:t>
            </a:r>
            <a:r>
              <a:rPr lang="en-US" sz="1400" dirty="0">
                <a:cs typeface="Arial" panose="020B0604020202020204" pitchFamily="34" charset="0"/>
              </a:rPr>
              <a:t>total amount of pre-financing and interim payments must not exceed 90% of the maximum </a:t>
            </a:r>
            <a:r>
              <a:rPr lang="en-US" sz="1400" dirty="0" smtClean="0">
                <a:cs typeface="Arial" panose="020B0604020202020204" pitchFamily="34" charset="0"/>
              </a:rPr>
              <a:t>grant amount </a:t>
            </a:r>
            <a:r>
              <a:rPr lang="en-US" sz="1400" dirty="0">
                <a:cs typeface="Arial" panose="020B0604020202020204" pitchFamily="34" charset="0"/>
              </a:rPr>
              <a:t>set out </a:t>
            </a:r>
            <a:r>
              <a:rPr lang="en-US" sz="1400" dirty="0" smtClean="0">
                <a:cs typeface="Arial" panose="020B0604020202020204" pitchFamily="34" charset="0"/>
              </a:rPr>
              <a:t>in </a:t>
            </a:r>
            <a:r>
              <a:rPr lang="en-US" sz="1400" dirty="0">
                <a:cs typeface="Arial" panose="020B0604020202020204" pitchFamily="34" charset="0"/>
              </a:rPr>
              <a:t>Article 5.1. The maximum amount for the interim payment will be calculated </a:t>
            </a:r>
            <a:r>
              <a:rPr lang="en-US" sz="1400" dirty="0" smtClean="0">
                <a:cs typeface="Arial" panose="020B0604020202020204" pitchFamily="34" charset="0"/>
              </a:rPr>
              <a:t>as </a:t>
            </a:r>
            <a:r>
              <a:rPr lang="it-IT" sz="1400" dirty="0" err="1" smtClean="0">
                <a:cs typeface="Arial" panose="020B0604020202020204" pitchFamily="34" charset="0"/>
              </a:rPr>
              <a:t>follows</a:t>
            </a:r>
            <a:r>
              <a:rPr lang="it-IT" sz="1400" dirty="0" smtClean="0">
                <a:cs typeface="Arial" panose="020B0604020202020204" pitchFamily="34" charset="0"/>
              </a:rPr>
              <a:t>: </a:t>
            </a:r>
          </a:p>
          <a:p>
            <a:pPr algn="just"/>
            <a:r>
              <a:rPr lang="en-US" sz="1400" i="1" dirty="0" smtClean="0">
                <a:cs typeface="Arial" panose="020B0604020202020204" pitchFamily="34" charset="0"/>
              </a:rPr>
              <a:t>{</a:t>
            </a:r>
            <a:r>
              <a:rPr lang="en-US" sz="1400" i="1" dirty="0">
                <a:cs typeface="Arial" panose="020B0604020202020204" pitchFamily="34" charset="0"/>
              </a:rPr>
              <a:t>90% of the maximum grant amount (see Article 5.1</a:t>
            </a:r>
            <a:r>
              <a:rPr lang="en-US" sz="1400" i="1" dirty="0" smtClean="0">
                <a:cs typeface="Arial" panose="020B0604020202020204" pitchFamily="34" charset="0"/>
              </a:rPr>
              <a:t>) </a:t>
            </a:r>
            <a:r>
              <a:rPr lang="it-IT" sz="1400" i="1" dirty="0" err="1" smtClean="0">
                <a:cs typeface="Arial" panose="020B0604020202020204" pitchFamily="34" charset="0"/>
              </a:rPr>
              <a:t>minus</a:t>
            </a:r>
            <a:r>
              <a:rPr lang="it-IT" sz="1400" i="1" dirty="0" smtClean="0">
                <a:cs typeface="Arial" panose="020B0604020202020204" pitchFamily="34" charset="0"/>
              </a:rPr>
              <a:t> </a:t>
            </a:r>
            <a:r>
              <a:rPr lang="en-US" sz="1400" i="1" dirty="0" smtClean="0">
                <a:cs typeface="Arial" panose="020B0604020202020204" pitchFamily="34" charset="0"/>
              </a:rPr>
              <a:t>{</a:t>
            </a:r>
            <a:r>
              <a:rPr lang="en-US" sz="1400" i="1" dirty="0">
                <a:cs typeface="Arial" panose="020B0604020202020204" pitchFamily="34" charset="0"/>
              </a:rPr>
              <a:t>pre-financing and previous interim payments}}.</a:t>
            </a:r>
            <a:endParaRPr lang="it-IT" sz="1400" i="1" dirty="0">
              <a:cs typeface="Arial" panose="020B0604020202020204" pitchFamily="34" charset="0"/>
            </a:endParaRPr>
          </a:p>
        </p:txBody>
      </p:sp>
      <p:sp>
        <p:nvSpPr>
          <p:cNvPr id="13" name="CasellaDiTesto 12"/>
          <p:cNvSpPr txBox="1"/>
          <p:nvPr/>
        </p:nvSpPr>
        <p:spPr>
          <a:xfrm>
            <a:off x="4038601" y="5191113"/>
            <a:ext cx="7635536"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it-IT" b="1" dirty="0" smtClean="0">
                <a:solidFill>
                  <a:srgbClr val="FF0000"/>
                </a:solidFill>
              </a:rPr>
              <a:t>Distribution of the interim </a:t>
            </a:r>
            <a:r>
              <a:rPr lang="it-IT" b="1" dirty="0" err="1" smtClean="0">
                <a:solidFill>
                  <a:srgbClr val="FF0000"/>
                </a:solidFill>
              </a:rPr>
              <a:t>payment</a:t>
            </a:r>
            <a:r>
              <a:rPr lang="it-IT" b="1" dirty="0" smtClean="0">
                <a:solidFill>
                  <a:srgbClr val="FF0000"/>
                </a:solidFill>
              </a:rPr>
              <a:t> </a:t>
            </a:r>
            <a:r>
              <a:rPr lang="it-IT" b="1" dirty="0" err="1" smtClean="0">
                <a:solidFill>
                  <a:srgbClr val="FF0000"/>
                </a:solidFill>
              </a:rPr>
              <a:t>is</a:t>
            </a:r>
            <a:r>
              <a:rPr lang="it-IT" b="1" dirty="0" smtClean="0">
                <a:solidFill>
                  <a:srgbClr val="FF0000"/>
                </a:solidFill>
              </a:rPr>
              <a:t> in </a:t>
            </a:r>
            <a:r>
              <a:rPr lang="it-IT" b="1" dirty="0" err="1" smtClean="0">
                <a:solidFill>
                  <a:srgbClr val="FF0000"/>
                </a:solidFill>
              </a:rPr>
              <a:t>charge</a:t>
            </a:r>
            <a:r>
              <a:rPr lang="it-IT" b="1" dirty="0" smtClean="0">
                <a:solidFill>
                  <a:srgbClr val="FF0000"/>
                </a:solidFill>
              </a:rPr>
              <a:t> of the coordinator</a:t>
            </a:r>
            <a:endParaRPr lang="it-IT" b="1" dirty="0">
              <a:solidFill>
                <a:srgbClr val="FF0000"/>
              </a:solidFill>
            </a:endParaRPr>
          </a:p>
        </p:txBody>
      </p:sp>
      <p:pic>
        <p:nvPicPr>
          <p:cNvPr id="14" name="Immagine 13"/>
          <p:cNvPicPr>
            <a:picLocks noChangeAspect="1"/>
          </p:cNvPicPr>
          <p:nvPr/>
        </p:nvPicPr>
        <p:blipFill>
          <a:blip r:embed="rId2"/>
          <a:stretch>
            <a:fillRect/>
          </a:stretch>
        </p:blipFill>
        <p:spPr>
          <a:xfrm>
            <a:off x="283045" y="1127859"/>
            <a:ext cx="3464202" cy="4461635"/>
          </a:xfrm>
          <a:prstGeom prst="rect">
            <a:avLst/>
          </a:prstGeom>
        </p:spPr>
      </p:pic>
      <p:sp>
        <p:nvSpPr>
          <p:cNvPr id="10" name="Titolo 1"/>
          <p:cNvSpPr>
            <a:spLocks noGrp="1"/>
          </p:cNvSpPr>
          <p:nvPr>
            <p:ph type="title"/>
          </p:nvPr>
        </p:nvSpPr>
        <p:spPr>
          <a:xfrm>
            <a:off x="541538" y="214295"/>
            <a:ext cx="11132598" cy="1325563"/>
          </a:xfrm>
        </p:spPr>
        <p:txBody>
          <a:bodyPr/>
          <a:lstStyle/>
          <a:p>
            <a:r>
              <a:rPr lang="it-IT" dirty="0" err="1" smtClean="0">
                <a:solidFill>
                  <a:schemeClr val="accent5">
                    <a:lumMod val="50000"/>
                  </a:schemeClr>
                </a:solidFill>
                <a:effectLst>
                  <a:outerShdw blurRad="38100" dist="38100" dir="2700000" algn="tl">
                    <a:srgbClr val="000000">
                      <a:alpha val="43137"/>
                    </a:srgbClr>
                  </a:outerShdw>
                </a:effectLst>
              </a:rPr>
              <a:t>HITRI</a:t>
            </a:r>
            <a:r>
              <a:rPr lang="it-IT" i="1" dirty="0" err="1" smtClean="0">
                <a:solidFill>
                  <a:schemeClr val="accent5">
                    <a:lumMod val="50000"/>
                  </a:schemeClr>
                </a:solidFill>
                <a:effectLst>
                  <a:outerShdw blurRad="38100" dist="38100" dir="2700000" algn="tl">
                    <a:srgbClr val="000000">
                      <a:alpha val="43137"/>
                    </a:srgbClr>
                  </a:outerShdw>
                </a:effectLst>
              </a:rPr>
              <a:t>plus</a:t>
            </a:r>
            <a:r>
              <a:rPr lang="it-IT" i="1"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Prefinancing</a:t>
            </a:r>
            <a:r>
              <a:rPr lang="it-IT" dirty="0" smtClean="0">
                <a:solidFill>
                  <a:schemeClr val="accent5">
                    <a:lumMod val="50000"/>
                  </a:schemeClr>
                </a:solidFill>
                <a:effectLst>
                  <a:outerShdw blurRad="38100" dist="38100" dir="2700000" algn="tl">
                    <a:srgbClr val="000000">
                      <a:alpha val="43137"/>
                    </a:srgbClr>
                  </a:outerShdw>
                </a:effectLst>
              </a:rPr>
              <a:t> and Interim </a:t>
            </a:r>
            <a:r>
              <a:rPr lang="it-IT" dirty="0" err="1" smtClean="0">
                <a:solidFill>
                  <a:schemeClr val="accent5">
                    <a:lumMod val="50000"/>
                  </a:schemeClr>
                </a:solidFill>
                <a:effectLst>
                  <a:outerShdw blurRad="38100" dist="38100" dir="2700000" algn="tl">
                    <a:srgbClr val="000000">
                      <a:alpha val="43137"/>
                    </a:srgbClr>
                  </a:outerShdw>
                </a:effectLst>
              </a:rPr>
              <a:t>payment</a:t>
            </a:r>
            <a:r>
              <a:rPr lang="it-IT"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rules</a:t>
            </a:r>
            <a:r>
              <a:rPr lang="it-IT" dirty="0" smtClean="0">
                <a:solidFill>
                  <a:schemeClr val="accent5">
                    <a:lumMod val="50000"/>
                  </a:schemeClr>
                </a:solidFill>
                <a:effectLst>
                  <a:outerShdw blurRad="38100" dist="38100" dir="2700000" algn="tl">
                    <a:srgbClr val="000000">
                      <a:alpha val="43137"/>
                    </a:srgbClr>
                  </a:outerShdw>
                </a:effectLst>
              </a:rPr>
              <a:t> (Art. 21.3 GA)</a:t>
            </a:r>
            <a:endParaRPr lang="it-IT" dirty="0">
              <a:solidFill>
                <a:schemeClr val="accent5">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057129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fld id="{D6AEBDD3-F76E-4FD5-BC5B-7ACC4A9F697E}" type="datetime1">
              <a:rPr lang="it-IT" smtClean="0"/>
              <a:t>13/12/2022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44B3000C-AF20-481F-AF4F-24E9E8451D0A}" type="slidenum">
              <a:rPr lang="it-IT" smtClean="0"/>
              <a:t>6</a:t>
            </a:fld>
            <a:endParaRPr lang="it-IT"/>
          </a:p>
        </p:txBody>
      </p:sp>
      <p:sp>
        <p:nvSpPr>
          <p:cNvPr id="6" name="CasellaDiTesto 5"/>
          <p:cNvSpPr txBox="1"/>
          <p:nvPr/>
        </p:nvSpPr>
        <p:spPr>
          <a:xfrm>
            <a:off x="977153" y="2070847"/>
            <a:ext cx="45719" cy="369332"/>
          </a:xfrm>
          <a:prstGeom prst="rect">
            <a:avLst/>
          </a:prstGeom>
          <a:noFill/>
        </p:spPr>
        <p:txBody>
          <a:bodyPr wrap="square" rtlCol="0">
            <a:spAutoFit/>
          </a:bodyPr>
          <a:lstStyle/>
          <a:p>
            <a:endParaRPr lang="en-US" dirty="0"/>
          </a:p>
        </p:txBody>
      </p:sp>
      <p:sp>
        <p:nvSpPr>
          <p:cNvPr id="7" name="CasellaDiTesto 6"/>
          <p:cNvSpPr txBox="1"/>
          <p:nvPr/>
        </p:nvSpPr>
        <p:spPr>
          <a:xfrm>
            <a:off x="175081" y="1299199"/>
            <a:ext cx="11865512" cy="4247317"/>
          </a:xfrm>
          <a:prstGeom prst="rect">
            <a:avLst/>
          </a:prstGeom>
          <a:noFill/>
        </p:spPr>
        <p:txBody>
          <a:bodyPr wrap="square" rtlCol="0">
            <a:spAutoFit/>
          </a:bodyPr>
          <a:lstStyle/>
          <a:p>
            <a:pPr marL="342900" indent="-342900" algn="just">
              <a:buFont typeface="+mj-lt"/>
              <a:buAutoNum type="arabicPeriod"/>
            </a:pPr>
            <a:r>
              <a:rPr lang="en-US" dirty="0" smtClean="0">
                <a:effectLst>
                  <a:outerShdw blurRad="38100" dist="38100" dir="2700000" algn="tl">
                    <a:srgbClr val="000000">
                      <a:alpha val="43137"/>
                    </a:srgbClr>
                  </a:outerShdw>
                </a:effectLst>
              </a:rPr>
              <a:t>CEA</a:t>
            </a:r>
            <a:r>
              <a:rPr lang="en-US" dirty="0" smtClean="0"/>
              <a:t> </a:t>
            </a:r>
            <a:r>
              <a:rPr lang="en-US" dirty="0"/>
              <a:t>and </a:t>
            </a:r>
            <a:r>
              <a:rPr lang="en-US" dirty="0">
                <a:effectLst>
                  <a:outerShdw blurRad="38100" dist="38100" dir="2700000" algn="tl">
                    <a:srgbClr val="000000">
                      <a:alpha val="43137"/>
                    </a:srgbClr>
                  </a:outerShdw>
                </a:effectLst>
              </a:rPr>
              <a:t>INFN</a:t>
            </a:r>
            <a:r>
              <a:rPr lang="en-US" dirty="0"/>
              <a:t> shared 8.1 </a:t>
            </a:r>
            <a:r>
              <a:rPr lang="en-US" dirty="0" smtClean="0"/>
              <a:t>task: CEA encountered job market difficulties and, in order </a:t>
            </a:r>
            <a:r>
              <a:rPr lang="en-US" dirty="0"/>
              <a:t>to avoid any delay in the </a:t>
            </a:r>
            <a:r>
              <a:rPr lang="en-US" dirty="0" smtClean="0"/>
              <a:t>activities, INFN </a:t>
            </a:r>
            <a:r>
              <a:rPr lang="en-US" dirty="0"/>
              <a:t>put at disposal the necessary resources in term of </a:t>
            </a:r>
            <a:r>
              <a:rPr lang="en-US" dirty="0" smtClean="0"/>
              <a:t>personnel. This </a:t>
            </a:r>
            <a:r>
              <a:rPr lang="en-US" dirty="0"/>
              <a:t>change will not need </a:t>
            </a:r>
            <a:r>
              <a:rPr lang="en-US" dirty="0" smtClean="0"/>
              <a:t>a </a:t>
            </a:r>
            <a:r>
              <a:rPr lang="en-US" u="sng" dirty="0"/>
              <a:t>budget transfer</a:t>
            </a:r>
            <a:r>
              <a:rPr lang="en-US" dirty="0"/>
              <a:t>; the activities in charge of CEA for the second reporting period will be </a:t>
            </a:r>
            <a:r>
              <a:rPr lang="en-US" dirty="0" smtClean="0"/>
              <a:t>mainly related </a:t>
            </a:r>
            <a:r>
              <a:rPr lang="en-US" dirty="0"/>
              <a:t>to </a:t>
            </a:r>
            <a:r>
              <a:rPr lang="en-US" i="1" dirty="0"/>
              <a:t>other direct </a:t>
            </a:r>
            <a:r>
              <a:rPr lang="en-US" i="1" dirty="0" smtClean="0"/>
              <a:t>costs</a:t>
            </a:r>
            <a:r>
              <a:rPr lang="en-US" dirty="0"/>
              <a:t> </a:t>
            </a:r>
            <a:r>
              <a:rPr lang="en-US" dirty="0" smtClean="0"/>
              <a:t>while INFN </a:t>
            </a:r>
            <a:r>
              <a:rPr lang="en-US" dirty="0"/>
              <a:t>would have significant higher personnel </a:t>
            </a:r>
            <a:r>
              <a:rPr lang="en-US" dirty="0" smtClean="0"/>
              <a:t>costs.</a:t>
            </a:r>
          </a:p>
          <a:p>
            <a:pPr marL="342900" indent="-342900" algn="just">
              <a:buFont typeface="+mj-lt"/>
              <a:buAutoNum type="arabicPeriod"/>
            </a:pPr>
            <a:endParaRPr lang="en-US" dirty="0" smtClean="0"/>
          </a:p>
          <a:p>
            <a:pPr marL="342900" indent="-342900" algn="just">
              <a:buFont typeface="+mj-lt"/>
              <a:buAutoNum type="arabicPeriod"/>
            </a:pPr>
            <a:r>
              <a:rPr lang="en-US" dirty="0" smtClean="0">
                <a:effectLst>
                  <a:outerShdw blurRad="38100" dist="38100" dir="2700000" algn="tl">
                    <a:srgbClr val="000000">
                      <a:alpha val="43137"/>
                    </a:srgbClr>
                  </a:outerShdw>
                </a:effectLst>
              </a:rPr>
              <a:t>UKHD</a:t>
            </a:r>
            <a:r>
              <a:rPr lang="en-US" dirty="0" smtClean="0"/>
              <a:t> was </a:t>
            </a:r>
            <a:r>
              <a:rPr lang="en-US" dirty="0"/>
              <a:t>not able to declare and claim the total eligible personnel costs incurred during the first reporting period because </a:t>
            </a:r>
            <a:r>
              <a:rPr lang="en-US" dirty="0" smtClean="0"/>
              <a:t>few </a:t>
            </a:r>
            <a:r>
              <a:rPr lang="en-US" dirty="0"/>
              <a:t>activities were performed by personnel with a working contract under </a:t>
            </a:r>
            <a:r>
              <a:rPr lang="en-US" dirty="0" smtClean="0"/>
              <a:t>a linked </a:t>
            </a:r>
            <a:r>
              <a:rPr lang="en-US" dirty="0"/>
              <a:t>third party (</a:t>
            </a:r>
            <a:r>
              <a:rPr lang="en-US" dirty="0" smtClean="0"/>
              <a:t>HIT GmbH) - mentioned </a:t>
            </a:r>
            <a:r>
              <a:rPr lang="en-US" dirty="0"/>
              <a:t>in the Grant </a:t>
            </a:r>
            <a:r>
              <a:rPr lang="en-US" dirty="0" smtClean="0"/>
              <a:t>Agreement, </a:t>
            </a:r>
            <a:r>
              <a:rPr lang="en-US" dirty="0"/>
              <a:t>but not formally included </a:t>
            </a:r>
            <a:r>
              <a:rPr lang="en-US" dirty="0" smtClean="0"/>
              <a:t>as an active party of the contract. This </a:t>
            </a:r>
            <a:r>
              <a:rPr lang="en-US" dirty="0"/>
              <a:t>situation </a:t>
            </a:r>
            <a:r>
              <a:rPr lang="en-US" dirty="0" smtClean="0"/>
              <a:t>implies the </a:t>
            </a:r>
            <a:r>
              <a:rPr lang="en-US" dirty="0"/>
              <a:t>request of an </a:t>
            </a:r>
            <a:r>
              <a:rPr lang="en-US" u="sng" dirty="0"/>
              <a:t>amendment</a:t>
            </a:r>
            <a:r>
              <a:rPr lang="en-US" dirty="0"/>
              <a:t> to the </a:t>
            </a:r>
            <a:r>
              <a:rPr lang="en-US" dirty="0" smtClean="0"/>
              <a:t>EC. Upon acceptance, the </a:t>
            </a:r>
            <a:r>
              <a:rPr lang="en-US" dirty="0"/>
              <a:t>personnel cost related to this new legal entity and linked third party will </a:t>
            </a:r>
            <a:r>
              <a:rPr lang="en-US" dirty="0" smtClean="0"/>
              <a:t>be then </a:t>
            </a:r>
            <a:r>
              <a:rPr lang="en-US" dirty="0"/>
              <a:t>claimed with an adjustment of the first reporting </a:t>
            </a:r>
            <a:r>
              <a:rPr lang="en-US" dirty="0" smtClean="0"/>
              <a:t>period.</a:t>
            </a:r>
          </a:p>
          <a:p>
            <a:pPr marL="342900" indent="-342900" algn="just">
              <a:buFont typeface="+mj-lt"/>
              <a:buAutoNum type="arabicPeriod"/>
            </a:pPr>
            <a:endParaRPr lang="en-US" dirty="0"/>
          </a:p>
          <a:p>
            <a:pPr marL="342900" indent="-342900" algn="just">
              <a:buFont typeface="+mj-lt"/>
              <a:buAutoNum type="arabicPeriod"/>
            </a:pPr>
            <a:r>
              <a:rPr lang="en-US" dirty="0" smtClean="0"/>
              <a:t>The low actual of the other direct cost is related to COVID restrictions during the first year of the project that limited travels, purchase of materials related to WP8.1 postponed to the second period, courses related to WP5 (one has been organized as an on line course, the second will be held next August), and logistic costs related to the clinical access.</a:t>
            </a:r>
          </a:p>
          <a:p>
            <a:pPr algn="just"/>
            <a:endParaRPr lang="en-US" dirty="0"/>
          </a:p>
        </p:txBody>
      </p:sp>
      <p:sp>
        <p:nvSpPr>
          <p:cNvPr id="8" name="Titolo 1"/>
          <p:cNvSpPr txBox="1">
            <a:spLocks/>
          </p:cNvSpPr>
          <p:nvPr/>
        </p:nvSpPr>
        <p:spPr>
          <a:xfrm>
            <a:off x="541538" y="214295"/>
            <a:ext cx="1113259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it-IT" sz="3000" kern="1200" spc="-50" baseline="0" smtClean="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en-US" dirty="0" smtClean="0">
                <a:solidFill>
                  <a:schemeClr val="accent5">
                    <a:lumMod val="50000"/>
                  </a:schemeClr>
                </a:solidFill>
                <a:effectLst>
                  <a:outerShdw blurRad="38100" dist="38100" dir="2700000" algn="tl">
                    <a:srgbClr val="000000">
                      <a:alpha val="43137"/>
                    </a:srgbClr>
                  </a:outerShdw>
                </a:effectLst>
              </a:rPr>
              <a:t>The use of resources: a few highlights</a:t>
            </a:r>
            <a:endParaRPr lang="en-US" dirty="0">
              <a:solidFill>
                <a:schemeClr val="accent5">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6962793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chemeClr val="accent5">
                    <a:lumMod val="50000"/>
                  </a:schemeClr>
                </a:solidFill>
                <a:effectLst>
                  <a:outerShdw blurRad="38100" dist="38100" dir="2700000" algn="tl">
                    <a:srgbClr val="000000">
                      <a:alpha val="43137"/>
                    </a:srgbClr>
                  </a:outerShdw>
                </a:effectLst>
              </a:rPr>
              <a:t>T</a:t>
            </a:r>
            <a:r>
              <a:rPr lang="it-IT" dirty="0" smtClean="0">
                <a:solidFill>
                  <a:schemeClr val="accent5">
                    <a:lumMod val="50000"/>
                  </a:schemeClr>
                </a:solidFill>
                <a:effectLst>
                  <a:outerShdw blurRad="38100" dist="38100" dir="2700000" algn="tl">
                    <a:srgbClr val="000000">
                      <a:alpha val="43137"/>
                    </a:srgbClr>
                  </a:outerShdw>
                </a:effectLst>
              </a:rPr>
              <a:t>otal </a:t>
            </a:r>
            <a:r>
              <a:rPr lang="it-IT" dirty="0" err="1">
                <a:solidFill>
                  <a:schemeClr val="accent5">
                    <a:lumMod val="50000"/>
                  </a:schemeClr>
                </a:solidFill>
                <a:effectLst>
                  <a:outerShdw blurRad="38100" dist="38100" dir="2700000" algn="tl">
                    <a:srgbClr val="000000">
                      <a:alpha val="43137"/>
                    </a:srgbClr>
                  </a:outerShdw>
                </a:effectLst>
              </a:rPr>
              <a:t>E</a:t>
            </a:r>
            <a:r>
              <a:rPr lang="it-IT" dirty="0" err="1" smtClean="0">
                <a:solidFill>
                  <a:schemeClr val="accent5">
                    <a:lumMod val="50000"/>
                  </a:schemeClr>
                </a:solidFill>
                <a:effectLst>
                  <a:outerShdw blurRad="38100" dist="38100" dir="2700000" algn="tl">
                    <a:srgbClr val="000000">
                      <a:alpha val="43137"/>
                    </a:srgbClr>
                  </a:outerShdw>
                </a:effectLst>
              </a:rPr>
              <a:t>ffort</a:t>
            </a:r>
            <a:r>
              <a:rPr lang="it-IT" dirty="0" smtClean="0">
                <a:solidFill>
                  <a:schemeClr val="accent5">
                    <a:lumMod val="50000"/>
                  </a:schemeClr>
                </a:solidFill>
                <a:effectLst>
                  <a:outerShdw blurRad="38100" dist="38100" dir="2700000" algn="tl">
                    <a:srgbClr val="000000">
                      <a:alpha val="43137"/>
                    </a:srgbClr>
                  </a:outerShdw>
                </a:effectLst>
              </a:rPr>
              <a:t> in </a:t>
            </a:r>
            <a:r>
              <a:rPr lang="it-IT" dirty="0" err="1" smtClean="0">
                <a:solidFill>
                  <a:schemeClr val="accent5">
                    <a:lumMod val="50000"/>
                  </a:schemeClr>
                </a:solidFill>
                <a:effectLst>
                  <a:outerShdw blurRad="38100" dist="38100" dir="2700000" algn="tl">
                    <a:srgbClr val="000000">
                      <a:alpha val="43137"/>
                    </a:srgbClr>
                  </a:outerShdw>
                </a:effectLst>
              </a:rPr>
              <a:t>terms</a:t>
            </a:r>
            <a:r>
              <a:rPr lang="it-IT" dirty="0" smtClean="0">
                <a:solidFill>
                  <a:schemeClr val="accent5">
                    <a:lumMod val="50000"/>
                  </a:schemeClr>
                </a:solidFill>
                <a:effectLst>
                  <a:outerShdw blurRad="38100" dist="38100" dir="2700000" algn="tl">
                    <a:srgbClr val="000000">
                      <a:alpha val="43137"/>
                    </a:srgbClr>
                  </a:outerShdw>
                </a:effectLst>
              </a:rPr>
              <a:t> of </a:t>
            </a:r>
            <a:r>
              <a:rPr lang="it-IT" dirty="0" err="1" smtClean="0">
                <a:solidFill>
                  <a:schemeClr val="accent5">
                    <a:lumMod val="50000"/>
                  </a:schemeClr>
                </a:solidFill>
                <a:effectLst>
                  <a:outerShdw blurRad="38100" dist="38100" dir="2700000" algn="tl">
                    <a:srgbClr val="000000">
                      <a:alpha val="43137"/>
                    </a:srgbClr>
                  </a:outerShdw>
                </a:effectLst>
              </a:rPr>
              <a:t>Person</a:t>
            </a:r>
            <a:r>
              <a:rPr lang="it-IT" dirty="0">
                <a:solidFill>
                  <a:schemeClr val="accent5">
                    <a:lumMod val="50000"/>
                  </a:schemeClr>
                </a:solidFill>
                <a:effectLst>
                  <a:outerShdw blurRad="38100" dist="38100" dir="2700000" algn="tl">
                    <a:srgbClr val="000000">
                      <a:alpha val="43137"/>
                    </a:srgbClr>
                  </a:outerShdw>
                </a:effectLst>
              </a:rPr>
              <a:t>/</a:t>
            </a:r>
            <a:r>
              <a:rPr lang="it-IT" dirty="0" err="1" smtClean="0">
                <a:solidFill>
                  <a:schemeClr val="accent5">
                    <a:lumMod val="50000"/>
                  </a:schemeClr>
                </a:solidFill>
                <a:effectLst>
                  <a:outerShdw blurRad="38100" dist="38100" dir="2700000" algn="tl">
                    <a:srgbClr val="000000">
                      <a:alpha val="43137"/>
                    </a:srgbClr>
                  </a:outerShdw>
                </a:effectLst>
              </a:rPr>
              <a:t>Months</a:t>
            </a:r>
            <a:r>
              <a:rPr lang="it-IT" dirty="0" smtClean="0">
                <a:solidFill>
                  <a:schemeClr val="accent5">
                    <a:lumMod val="50000"/>
                  </a:schemeClr>
                </a:solidFill>
                <a:effectLst>
                  <a:outerShdw blurRad="38100" dist="38100" dir="2700000" algn="tl">
                    <a:srgbClr val="000000">
                      <a:alpha val="43137"/>
                    </a:srgbClr>
                  </a:outerShdw>
                </a:effectLst>
              </a:rPr>
              <a:t> per </a:t>
            </a:r>
            <a:r>
              <a:rPr lang="it-IT" dirty="0" err="1" smtClean="0">
                <a:solidFill>
                  <a:schemeClr val="accent5">
                    <a:lumMod val="50000"/>
                  </a:schemeClr>
                </a:solidFill>
                <a:effectLst>
                  <a:outerShdw blurRad="38100" dist="38100" dir="2700000" algn="tl">
                    <a:srgbClr val="000000">
                      <a:alpha val="43137"/>
                    </a:srgbClr>
                  </a:outerShdw>
                </a:effectLst>
              </a:rPr>
              <a:t>WPs</a:t>
            </a:r>
            <a:endParaRPr lang="it-IT" dirty="0">
              <a:solidFill>
                <a:schemeClr val="accent5">
                  <a:lumMod val="50000"/>
                </a:schemeClr>
              </a:solidFill>
              <a:effectLst>
                <a:outerShdw blurRad="38100" dist="38100" dir="2700000" algn="tl">
                  <a:srgbClr val="000000">
                    <a:alpha val="43137"/>
                  </a:srgbClr>
                </a:outerShdw>
              </a:effectLst>
            </a:endParaRPr>
          </a:p>
        </p:txBody>
      </p:sp>
      <p:graphicFrame>
        <p:nvGraphicFramePr>
          <p:cNvPr id="8" name="Segnaposto contenuto 7"/>
          <p:cNvGraphicFramePr>
            <a:graphicFrameLocks noGrp="1"/>
          </p:cNvGraphicFramePr>
          <p:nvPr>
            <p:ph idx="1"/>
            <p:extLst>
              <p:ext uri="{D42A27DB-BD31-4B8C-83A1-F6EECF244321}">
                <p14:modId xmlns:p14="http://schemas.microsoft.com/office/powerpoint/2010/main" val="2992065292"/>
              </p:ext>
            </p:extLst>
          </p:nvPr>
        </p:nvGraphicFramePr>
        <p:xfrm>
          <a:off x="529433" y="1353661"/>
          <a:ext cx="10909532" cy="4213420"/>
        </p:xfrm>
        <a:graphic>
          <a:graphicData uri="http://schemas.openxmlformats.org/drawingml/2006/table">
            <a:tbl>
              <a:tblPr>
                <a:tableStyleId>{8EC20E35-A176-4012-BC5E-935CFFF8708E}</a:tableStyleId>
              </a:tblPr>
              <a:tblGrid>
                <a:gridCol w="1380049"/>
                <a:gridCol w="750210"/>
                <a:gridCol w="608645"/>
                <a:gridCol w="608645"/>
                <a:gridCol w="608645"/>
                <a:gridCol w="608645"/>
                <a:gridCol w="608645"/>
                <a:gridCol w="608645"/>
                <a:gridCol w="608645"/>
                <a:gridCol w="608645"/>
                <a:gridCol w="608645"/>
                <a:gridCol w="608645"/>
                <a:gridCol w="608645"/>
                <a:gridCol w="2084178"/>
              </a:tblGrid>
              <a:tr h="210671">
                <a:tc>
                  <a:txBody>
                    <a:bodyPr/>
                    <a:lstStyle/>
                    <a:p>
                      <a:pPr algn="l" fontAlgn="b"/>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bg1"/>
                    </a:solidFill>
                  </a:tcPr>
                </a:tc>
                <a:tc>
                  <a:txBody>
                    <a:bodyPr/>
                    <a:lstStyle/>
                    <a:p>
                      <a:pPr algn="l" fontAlgn="b"/>
                      <a:r>
                        <a:rPr lang="en-US" sz="1100" u="none" strike="noStrike" dirty="0">
                          <a:effectLst/>
                        </a:rPr>
                        <a:t>WP1</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WP2</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WP3</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WP4</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WP5</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WP6</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WP7</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WP8</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WP9</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WP10</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a:effectLst/>
                        </a:rPr>
                        <a:t>WP11</a:t>
                      </a:r>
                      <a:endParaRPr lang="en-US" sz="1100" b="1" i="0" u="none" strike="noStrike">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WP12</a:t>
                      </a:r>
                      <a:endParaRPr lang="en-US" sz="1100" b="1" i="0" u="none" strike="noStrike" dirty="0">
                        <a:solidFill>
                          <a:srgbClr val="FFFFFF"/>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l" fontAlgn="b"/>
                      <a:r>
                        <a:rPr lang="en-US" sz="1100" u="none" strike="noStrike" dirty="0">
                          <a:effectLst/>
                        </a:rPr>
                        <a:t>Total Person/Month per Participant</a:t>
                      </a:r>
                      <a:endParaRPr lang="en-US" sz="1100" b="1" i="0" u="none" strike="noStrike" dirty="0">
                        <a:solidFill>
                          <a:srgbClr val="305496"/>
                        </a:solidFill>
                        <a:effectLst/>
                        <a:latin typeface="Calibri" panose="020F0502020204030204" pitchFamily="34" charset="0"/>
                      </a:endParaRPr>
                    </a:p>
                  </a:txBody>
                  <a:tcPr marL="7608" marR="7608" marT="7608" marB="0" anchor="b">
                    <a:solidFill>
                      <a:schemeClr val="accent1"/>
                    </a:solidFill>
                  </a:tcPr>
                </a:tc>
              </a:tr>
              <a:tr h="210671">
                <a:tc>
                  <a:txBody>
                    <a:bodyPr/>
                    <a:lstStyle/>
                    <a:p>
                      <a:pPr algn="ctr" fontAlgn="b"/>
                      <a:r>
                        <a:rPr lang="en-US" sz="1100" u="none" strike="noStrike" dirty="0">
                          <a:effectLst/>
                        </a:rPr>
                        <a:t>CNAO</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10,85</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2,99</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0,32</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0,09</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14,25</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BEVA</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31,87</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31,87</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CEA</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0,39</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0,39</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CERN</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13,31</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8,64</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0,33</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22,28</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CIEMAT</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2,31</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2,31</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CSL</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9,28</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9,28</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GSI</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17,05</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22,57</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39,62</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UKHD</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6,00</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6</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INFN</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31,96</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31,96</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MEDA</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1,21</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0,36</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1,00</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0,40</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2,97</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UKGM</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0</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PSI</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0,17</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0,17</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SEEIIST</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0,17</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14,50</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21,40</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36,07</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UM</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2,65</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2,65</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UMR</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0</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UU</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0,30</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0,3</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Wigner RCP</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1,79</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1,79</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RTU</a:t>
                      </a:r>
                      <a:endParaRPr lang="en-US" sz="1100" b="1" i="0" u="none" strike="noStrike" dirty="0">
                        <a:solidFill>
                          <a:srgbClr val="000000"/>
                        </a:solidFill>
                        <a:effectLst/>
                        <a:latin typeface="Calibri" panose="020F0502020204030204" pitchFamily="34" charset="0"/>
                      </a:endParaRPr>
                    </a:p>
                  </a:txBody>
                  <a:tcPr marL="7608" marR="7608" marT="7608" marB="0" anchor="b">
                    <a:solidFill>
                      <a:schemeClr val="accent1">
                        <a:lumMod val="40000"/>
                        <a:lumOff val="60000"/>
                      </a:schemeClr>
                    </a:solidFill>
                  </a:tcPr>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22,95</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08" marR="7608" marT="7608" marB="0" anchor="b"/>
                </a:tc>
                <a:tc>
                  <a:txBody>
                    <a:bodyPr/>
                    <a:lstStyle/>
                    <a:p>
                      <a:pPr algn="ctr" fontAlgn="b"/>
                      <a:r>
                        <a:rPr lang="en-US" sz="1100" u="none" strike="noStrike" dirty="0">
                          <a:effectLst/>
                        </a:rPr>
                        <a:t>22,95</a:t>
                      </a:r>
                      <a:endParaRPr lang="en-US" sz="1100" b="1" i="0" u="none" strike="noStrike" dirty="0">
                        <a:solidFill>
                          <a:schemeClr val="accent1"/>
                        </a:solidFill>
                        <a:effectLst/>
                        <a:latin typeface="Calibri" panose="020F0502020204030204" pitchFamily="34" charset="0"/>
                      </a:endParaRPr>
                    </a:p>
                  </a:txBody>
                  <a:tcPr marL="7608" marR="7608" marT="7608" marB="0" anchor="b"/>
                </a:tc>
              </a:tr>
              <a:tr h="210671">
                <a:tc>
                  <a:txBody>
                    <a:bodyPr/>
                    <a:lstStyle/>
                    <a:p>
                      <a:pPr algn="ctr" fontAlgn="b"/>
                      <a:r>
                        <a:rPr lang="en-US" sz="1100" u="none" strike="noStrike" dirty="0">
                          <a:effectLst/>
                        </a:rPr>
                        <a:t>Total Person/Months</a:t>
                      </a:r>
                      <a:endParaRPr lang="en-US" sz="1100" b="1" i="0" u="none" strike="noStrike" dirty="0">
                        <a:solidFill>
                          <a:srgbClr val="5B9BD5"/>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11,02</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14,50</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4,20</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13,31</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2,65</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17,73</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84,86</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37,25</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22,66</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6,00</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10,28</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u="none" strike="noStrike" dirty="0">
                          <a:effectLst/>
                        </a:rPr>
                        <a:t>0,40</a:t>
                      </a:r>
                      <a:endParaRPr lang="en-US" sz="1100" b="1" i="0" u="none" strike="noStrike" dirty="0">
                        <a:solidFill>
                          <a:schemeClr val="accent1"/>
                        </a:solidFill>
                        <a:effectLst/>
                        <a:latin typeface="Calibri" panose="020F0502020204030204" pitchFamily="34" charset="0"/>
                      </a:endParaRPr>
                    </a:p>
                  </a:txBody>
                  <a:tcPr marL="7608" marR="7608" marT="7608" marB="0" anchor="b">
                    <a:solidFill>
                      <a:schemeClr val="accent1"/>
                    </a:solidFill>
                  </a:tcPr>
                </a:tc>
                <a:tc>
                  <a:txBody>
                    <a:bodyPr/>
                    <a:lstStyle/>
                    <a:p>
                      <a:pPr algn="ctr" fontAlgn="b"/>
                      <a:r>
                        <a:rPr lang="en-US" sz="1100" b="1" u="none" strike="noStrike" dirty="0">
                          <a:solidFill>
                            <a:srgbClr val="FF0000"/>
                          </a:solidFill>
                          <a:effectLst/>
                        </a:rPr>
                        <a:t>224,86</a:t>
                      </a:r>
                      <a:endParaRPr lang="en-US" sz="1100" b="1" i="0" u="none" strike="noStrike" dirty="0">
                        <a:solidFill>
                          <a:srgbClr val="FF0000"/>
                        </a:solidFill>
                        <a:effectLst/>
                        <a:latin typeface="Calibri" panose="020F0502020204030204" pitchFamily="34" charset="0"/>
                      </a:endParaRPr>
                    </a:p>
                  </a:txBody>
                  <a:tcPr marL="7608" marR="7608" marT="7608" marB="0" anchor="b">
                    <a:solidFill>
                      <a:schemeClr val="accent1"/>
                    </a:solidFill>
                  </a:tcPr>
                </a:tc>
              </a:tr>
            </a:tbl>
          </a:graphicData>
        </a:graphic>
      </p:graphicFrame>
      <p:sp>
        <p:nvSpPr>
          <p:cNvPr id="4" name="Segnaposto data 3"/>
          <p:cNvSpPr>
            <a:spLocks noGrp="1"/>
          </p:cNvSpPr>
          <p:nvPr>
            <p:ph type="dt" sz="half" idx="10"/>
          </p:nvPr>
        </p:nvSpPr>
        <p:spPr/>
        <p:txBody>
          <a:bodyPr/>
          <a:lstStyle/>
          <a:p>
            <a:fld id="{7F010CE4-9704-4F1F-9835-65FE4EF498B0}"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7</a:t>
            </a:fld>
            <a:endParaRPr lang="it-IT"/>
          </a:p>
        </p:txBody>
      </p:sp>
    </p:spTree>
    <p:extLst>
      <p:ext uri="{BB962C8B-B14F-4D97-AF65-F5344CB8AC3E}">
        <p14:creationId xmlns:p14="http://schemas.microsoft.com/office/powerpoint/2010/main" val="9058417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solidFill>
                  <a:schemeClr val="accent5">
                    <a:lumMod val="50000"/>
                  </a:schemeClr>
                </a:solidFill>
                <a:effectLst>
                  <a:outerShdw blurRad="38100" dist="38100" dir="2700000" algn="tl">
                    <a:srgbClr val="000000">
                      <a:alpha val="43137"/>
                    </a:srgbClr>
                  </a:outerShdw>
                </a:effectLst>
              </a:rPr>
              <a:t>Total </a:t>
            </a:r>
            <a:r>
              <a:rPr lang="it-IT" dirty="0" err="1">
                <a:solidFill>
                  <a:schemeClr val="accent5">
                    <a:lumMod val="50000"/>
                  </a:schemeClr>
                </a:solidFill>
                <a:effectLst>
                  <a:outerShdw blurRad="38100" dist="38100" dir="2700000" algn="tl">
                    <a:srgbClr val="000000">
                      <a:alpha val="43137"/>
                    </a:srgbClr>
                  </a:outerShdw>
                </a:effectLst>
              </a:rPr>
              <a:t>Effort</a:t>
            </a:r>
            <a:r>
              <a:rPr lang="it-IT" dirty="0">
                <a:solidFill>
                  <a:schemeClr val="accent5">
                    <a:lumMod val="50000"/>
                  </a:schemeClr>
                </a:solidFill>
                <a:effectLst>
                  <a:outerShdw blurRad="38100" dist="38100" dir="2700000" algn="tl">
                    <a:srgbClr val="000000">
                      <a:alpha val="43137"/>
                    </a:srgbClr>
                  </a:outerShdw>
                </a:effectLst>
              </a:rPr>
              <a:t> in </a:t>
            </a:r>
            <a:r>
              <a:rPr lang="it-IT" dirty="0" err="1">
                <a:solidFill>
                  <a:schemeClr val="accent5">
                    <a:lumMod val="50000"/>
                  </a:schemeClr>
                </a:solidFill>
                <a:effectLst>
                  <a:outerShdw blurRad="38100" dist="38100" dir="2700000" algn="tl">
                    <a:srgbClr val="000000">
                      <a:alpha val="43137"/>
                    </a:srgbClr>
                  </a:outerShdw>
                </a:effectLst>
              </a:rPr>
              <a:t>terms</a:t>
            </a:r>
            <a:r>
              <a:rPr lang="it-IT" dirty="0">
                <a:solidFill>
                  <a:schemeClr val="accent5">
                    <a:lumMod val="50000"/>
                  </a:schemeClr>
                </a:solidFill>
                <a:effectLst>
                  <a:outerShdw blurRad="38100" dist="38100" dir="2700000" algn="tl">
                    <a:srgbClr val="000000">
                      <a:alpha val="43137"/>
                    </a:srgbClr>
                  </a:outerShdw>
                </a:effectLst>
              </a:rPr>
              <a:t> of </a:t>
            </a:r>
            <a:r>
              <a:rPr lang="it-IT" dirty="0" err="1">
                <a:solidFill>
                  <a:schemeClr val="accent5">
                    <a:lumMod val="50000"/>
                  </a:schemeClr>
                </a:solidFill>
                <a:effectLst>
                  <a:outerShdw blurRad="38100" dist="38100" dir="2700000" algn="tl">
                    <a:srgbClr val="000000">
                      <a:alpha val="43137"/>
                    </a:srgbClr>
                  </a:outerShdw>
                </a:effectLst>
              </a:rPr>
              <a:t>Person</a:t>
            </a:r>
            <a:r>
              <a:rPr lang="it-IT" dirty="0">
                <a:solidFill>
                  <a:schemeClr val="accent5">
                    <a:lumMod val="50000"/>
                  </a:schemeClr>
                </a:solidFill>
                <a:effectLst>
                  <a:outerShdw blurRad="38100" dist="38100" dir="2700000" algn="tl">
                    <a:srgbClr val="000000">
                      <a:alpha val="43137"/>
                    </a:srgbClr>
                  </a:outerShdw>
                </a:effectLst>
              </a:rPr>
              <a:t>/</a:t>
            </a:r>
            <a:r>
              <a:rPr lang="it-IT" dirty="0" err="1">
                <a:solidFill>
                  <a:schemeClr val="accent5">
                    <a:lumMod val="50000"/>
                  </a:schemeClr>
                </a:solidFill>
                <a:effectLst>
                  <a:outerShdw blurRad="38100" dist="38100" dir="2700000" algn="tl">
                    <a:srgbClr val="000000">
                      <a:alpha val="43137"/>
                    </a:srgbClr>
                  </a:outerShdw>
                </a:effectLst>
              </a:rPr>
              <a:t>Months</a:t>
            </a:r>
            <a:r>
              <a:rPr lang="it-IT" dirty="0">
                <a:solidFill>
                  <a:schemeClr val="accent5">
                    <a:lumMod val="50000"/>
                  </a:schemeClr>
                </a:solidFill>
                <a:effectLst>
                  <a:outerShdw blurRad="38100" dist="38100" dir="2700000" algn="tl">
                    <a:srgbClr val="000000">
                      <a:alpha val="43137"/>
                    </a:srgbClr>
                  </a:outerShdw>
                </a:effectLst>
              </a:rPr>
              <a:t> per </a:t>
            </a:r>
            <a:r>
              <a:rPr lang="it-IT" dirty="0" err="1" smtClean="0">
                <a:solidFill>
                  <a:schemeClr val="accent5">
                    <a:lumMod val="50000"/>
                  </a:schemeClr>
                </a:solidFill>
                <a:effectLst>
                  <a:outerShdw blurRad="38100" dist="38100" dir="2700000" algn="tl">
                    <a:srgbClr val="000000">
                      <a:alpha val="43137"/>
                    </a:srgbClr>
                  </a:outerShdw>
                </a:effectLst>
              </a:rPr>
              <a:t>WPs</a:t>
            </a:r>
            <a:r>
              <a:rPr lang="it-IT" dirty="0" smtClean="0">
                <a:solidFill>
                  <a:schemeClr val="accent5">
                    <a:lumMod val="50000"/>
                  </a:schemeClr>
                </a:solidFill>
                <a:effectLst>
                  <a:outerShdw blurRad="38100" dist="38100" dir="2700000" algn="tl">
                    <a:srgbClr val="000000">
                      <a:alpha val="43137"/>
                    </a:srgbClr>
                  </a:outerShdw>
                </a:effectLst>
              </a:rPr>
              <a:t> (2)</a:t>
            </a:r>
            <a:endParaRPr lang="en-US" dirty="0">
              <a:solidFill>
                <a:schemeClr val="accent5">
                  <a:lumMod val="50000"/>
                </a:schemeClr>
              </a:solidFill>
              <a:effectLst>
                <a:outerShdw blurRad="38100" dist="38100" dir="2700000" algn="tl">
                  <a:srgbClr val="000000">
                    <a:alpha val="43137"/>
                  </a:srgbClr>
                </a:outerShdw>
              </a:effectLst>
            </a:endParaRPr>
          </a:p>
        </p:txBody>
      </p:sp>
      <p:sp>
        <p:nvSpPr>
          <p:cNvPr id="4" name="Segnaposto data 3"/>
          <p:cNvSpPr>
            <a:spLocks noGrp="1"/>
          </p:cNvSpPr>
          <p:nvPr>
            <p:ph type="dt" sz="half" idx="10"/>
          </p:nvPr>
        </p:nvSpPr>
        <p:spPr/>
        <p:txBody>
          <a:bodyPr/>
          <a:lstStyle/>
          <a:p>
            <a:fld id="{E8EA834B-651A-4B43-A1FA-CEE7F282B40F}"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8</a:t>
            </a:fld>
            <a:endParaRPr lang="it-IT"/>
          </a:p>
        </p:txBody>
      </p:sp>
      <p:graphicFrame>
        <p:nvGraphicFramePr>
          <p:cNvPr id="7" name="Segnaposto contenuto 6"/>
          <p:cNvGraphicFramePr>
            <a:graphicFrameLocks noGrp="1"/>
          </p:cNvGraphicFramePr>
          <p:nvPr>
            <p:ph idx="1"/>
            <p:extLst/>
          </p:nvPr>
        </p:nvGraphicFramePr>
        <p:xfrm>
          <a:off x="1194033" y="1416424"/>
          <a:ext cx="9803933" cy="410200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950796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73521" y="551460"/>
            <a:ext cx="11132598" cy="568941"/>
          </a:xfrm>
        </p:spPr>
        <p:txBody>
          <a:bodyPr/>
          <a:lstStyle/>
          <a:p>
            <a:r>
              <a:rPr lang="it-IT" dirty="0" err="1" smtClean="0">
                <a:solidFill>
                  <a:schemeClr val="accent5">
                    <a:lumMod val="50000"/>
                  </a:schemeClr>
                </a:solidFill>
                <a:effectLst>
                  <a:outerShdw blurRad="38100" dist="38100" dir="2700000" algn="tl">
                    <a:srgbClr val="000000">
                      <a:alpha val="43137"/>
                    </a:srgbClr>
                  </a:outerShdw>
                </a:effectLst>
              </a:rPr>
              <a:t>Next</a:t>
            </a:r>
            <a:r>
              <a:rPr lang="it-IT"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operational</a:t>
            </a:r>
            <a:r>
              <a:rPr lang="it-IT"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steps</a:t>
            </a:r>
            <a:r>
              <a:rPr lang="it-IT"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what</a:t>
            </a:r>
            <a:r>
              <a:rPr lang="it-IT" dirty="0" smtClean="0">
                <a:solidFill>
                  <a:schemeClr val="accent5">
                    <a:lumMod val="50000"/>
                  </a:schemeClr>
                </a:solidFill>
                <a:effectLst>
                  <a:outerShdw blurRad="38100" dist="38100" dir="2700000" algn="tl">
                    <a:srgbClr val="000000">
                      <a:alpha val="43137"/>
                    </a:srgbClr>
                  </a:outerShdw>
                </a:effectLst>
              </a:rPr>
              <a:t> </a:t>
            </a:r>
            <a:r>
              <a:rPr lang="it-IT" dirty="0" err="1" smtClean="0">
                <a:solidFill>
                  <a:schemeClr val="accent5">
                    <a:lumMod val="50000"/>
                  </a:schemeClr>
                </a:solidFill>
                <a:effectLst>
                  <a:outerShdw blurRad="38100" dist="38100" dir="2700000" algn="tl">
                    <a:srgbClr val="000000">
                      <a:alpha val="43137"/>
                    </a:srgbClr>
                  </a:outerShdw>
                </a:effectLst>
              </a:rPr>
              <a:t>we</a:t>
            </a:r>
            <a:r>
              <a:rPr lang="it-IT" dirty="0" smtClean="0">
                <a:solidFill>
                  <a:schemeClr val="accent5">
                    <a:lumMod val="50000"/>
                  </a:schemeClr>
                </a:solidFill>
                <a:effectLst>
                  <a:outerShdw blurRad="38100" dist="38100" dir="2700000" algn="tl">
                    <a:srgbClr val="000000">
                      <a:alpha val="43137"/>
                    </a:srgbClr>
                  </a:outerShdw>
                </a:effectLst>
              </a:rPr>
              <a:t> are </a:t>
            </a:r>
            <a:r>
              <a:rPr lang="it-IT" dirty="0" err="1" smtClean="0">
                <a:solidFill>
                  <a:schemeClr val="accent5">
                    <a:lumMod val="50000"/>
                  </a:schemeClr>
                </a:solidFill>
                <a:effectLst>
                  <a:outerShdw blurRad="38100" dist="38100" dir="2700000" algn="tl">
                    <a:srgbClr val="000000">
                      <a:alpha val="43137"/>
                    </a:srgbClr>
                  </a:outerShdw>
                </a:effectLst>
              </a:rPr>
              <a:t>expecting</a:t>
            </a:r>
            <a:r>
              <a:rPr lang="it-IT" dirty="0" smtClean="0">
                <a:solidFill>
                  <a:schemeClr val="accent5">
                    <a:lumMod val="50000"/>
                  </a:schemeClr>
                </a:solidFill>
                <a:effectLst>
                  <a:outerShdw blurRad="38100" dist="38100" dir="2700000" algn="tl">
                    <a:srgbClr val="000000">
                      <a:alpha val="43137"/>
                    </a:srgbClr>
                  </a:outerShdw>
                </a:effectLst>
              </a:rPr>
              <a:t> from </a:t>
            </a:r>
            <a:r>
              <a:rPr lang="it-IT" dirty="0" err="1" smtClean="0">
                <a:solidFill>
                  <a:schemeClr val="accent5">
                    <a:lumMod val="50000"/>
                  </a:schemeClr>
                </a:solidFill>
                <a:effectLst>
                  <a:outerShdw blurRad="38100" dist="38100" dir="2700000" algn="tl">
                    <a:srgbClr val="000000">
                      <a:alpha val="43137"/>
                    </a:srgbClr>
                  </a:outerShdw>
                </a:effectLst>
              </a:rPr>
              <a:t>you</a:t>
            </a:r>
            <a:endParaRPr lang="it-IT" dirty="0">
              <a:solidFill>
                <a:schemeClr val="accent5">
                  <a:lumMod val="50000"/>
                </a:schemeClr>
              </a:solidFill>
              <a:effectLst>
                <a:outerShdw blurRad="38100" dist="38100" dir="2700000" algn="tl">
                  <a:srgbClr val="000000">
                    <a:alpha val="43137"/>
                  </a:srgbClr>
                </a:outerShdw>
              </a:effectLst>
            </a:endParaRPr>
          </a:p>
        </p:txBody>
      </p:sp>
      <p:sp>
        <p:nvSpPr>
          <p:cNvPr id="4" name="Segnaposto data 3"/>
          <p:cNvSpPr>
            <a:spLocks noGrp="1"/>
          </p:cNvSpPr>
          <p:nvPr>
            <p:ph type="dt" sz="half" idx="10"/>
          </p:nvPr>
        </p:nvSpPr>
        <p:spPr/>
        <p:txBody>
          <a:bodyPr/>
          <a:lstStyle/>
          <a:p>
            <a:fld id="{7F010CE4-9704-4F1F-9835-65FE4EF498B0}" type="datetime1">
              <a:rPr lang="it-IT" smtClean="0"/>
              <a:t>13/12/2022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44B3000C-AF20-481F-AF4F-24E9E8451D0A}" type="slidenum">
              <a:rPr lang="it-IT" smtClean="0"/>
              <a:t>9</a:t>
            </a:fld>
            <a:endParaRPr lang="it-IT"/>
          </a:p>
        </p:txBody>
      </p:sp>
      <p:sp>
        <p:nvSpPr>
          <p:cNvPr id="7" name="Segnaposto contenuto 6"/>
          <p:cNvSpPr>
            <a:spLocks noGrp="1"/>
          </p:cNvSpPr>
          <p:nvPr>
            <p:ph idx="1"/>
          </p:nvPr>
        </p:nvSpPr>
        <p:spPr>
          <a:xfrm>
            <a:off x="618678" y="1304743"/>
            <a:ext cx="6523952" cy="1347328"/>
          </a:xfrm>
        </p:spPr>
        <p:style>
          <a:lnRef idx="1">
            <a:schemeClr val="accent1"/>
          </a:lnRef>
          <a:fillRef idx="2">
            <a:schemeClr val="accent1"/>
          </a:fillRef>
          <a:effectRef idx="1">
            <a:schemeClr val="accent1"/>
          </a:effectRef>
          <a:fontRef idx="minor">
            <a:schemeClr val="dk1"/>
          </a:fontRef>
        </p:style>
        <p:txBody>
          <a:bodyPr>
            <a:normAutofit/>
          </a:bodyPr>
          <a:lstStyle/>
          <a:p>
            <a:pPr algn="just"/>
            <a:r>
              <a:rPr lang="it-IT" sz="1800" dirty="0" smtClean="0">
                <a:solidFill>
                  <a:schemeClr val="tx1"/>
                </a:solidFill>
              </a:rPr>
              <a:t>I</a:t>
            </a:r>
            <a:r>
              <a:rPr lang="it-IT" sz="1800" dirty="0" smtClean="0">
                <a:solidFill>
                  <a:schemeClr val="tx1"/>
                </a:solidFill>
                <a:latin typeface="+mn-lt"/>
                <a:cs typeface="+mn-cs"/>
              </a:rPr>
              <a:t>n cas</a:t>
            </a:r>
            <a:r>
              <a:rPr lang="it-IT" sz="1800" dirty="0" smtClean="0">
                <a:solidFill>
                  <a:schemeClr val="tx1"/>
                </a:solidFill>
              </a:rPr>
              <a:t>e of </a:t>
            </a:r>
            <a:r>
              <a:rPr lang="it-IT" sz="1800" dirty="0" err="1" smtClean="0">
                <a:solidFill>
                  <a:schemeClr val="tx1"/>
                </a:solidFill>
              </a:rPr>
              <a:t>any</a:t>
            </a:r>
            <a:r>
              <a:rPr lang="it-IT" sz="1800" dirty="0" smtClean="0">
                <a:solidFill>
                  <a:schemeClr val="tx1"/>
                </a:solidFill>
              </a:rPr>
              <a:t> </a:t>
            </a:r>
            <a:r>
              <a:rPr lang="it-IT" sz="1800" dirty="0" err="1" smtClean="0">
                <a:solidFill>
                  <a:schemeClr val="tx1"/>
                </a:solidFill>
              </a:rPr>
              <a:t>change</a:t>
            </a:r>
            <a:r>
              <a:rPr lang="it-IT" sz="1800" dirty="0" smtClean="0">
                <a:solidFill>
                  <a:schemeClr val="tx1"/>
                </a:solidFill>
              </a:rPr>
              <a:t> on </a:t>
            </a:r>
            <a:r>
              <a:rPr lang="it-IT" sz="1800" dirty="0" err="1" smtClean="0">
                <a:solidFill>
                  <a:schemeClr val="tx1"/>
                </a:solidFill>
              </a:rPr>
              <a:t>bank</a:t>
            </a:r>
            <a:r>
              <a:rPr lang="it-IT" sz="1800" dirty="0" smtClean="0">
                <a:solidFill>
                  <a:schemeClr val="tx1"/>
                </a:solidFill>
              </a:rPr>
              <a:t> account information of </a:t>
            </a:r>
            <a:r>
              <a:rPr lang="it-IT" sz="1800" dirty="0" err="1" smtClean="0">
                <a:solidFill>
                  <a:schemeClr val="tx1"/>
                </a:solidFill>
              </a:rPr>
              <a:t>your</a:t>
            </a:r>
            <a:r>
              <a:rPr lang="it-IT" sz="1800" dirty="0" smtClean="0">
                <a:solidFill>
                  <a:schemeClr val="tx1"/>
                </a:solidFill>
              </a:rPr>
              <a:t> </a:t>
            </a:r>
            <a:r>
              <a:rPr lang="it-IT" sz="1800" dirty="0" err="1" smtClean="0">
                <a:solidFill>
                  <a:schemeClr val="tx1"/>
                </a:solidFill>
              </a:rPr>
              <a:t>organisation</a:t>
            </a:r>
            <a:r>
              <a:rPr lang="it-IT" sz="1800" dirty="0" smtClean="0">
                <a:solidFill>
                  <a:schemeClr val="tx1"/>
                </a:solidFill>
              </a:rPr>
              <a:t>, </a:t>
            </a:r>
            <a:r>
              <a:rPr lang="it-IT" sz="1800" dirty="0" err="1" smtClean="0">
                <a:solidFill>
                  <a:schemeClr val="tx1"/>
                </a:solidFill>
              </a:rPr>
              <a:t>please</a:t>
            </a:r>
            <a:r>
              <a:rPr lang="it-IT" sz="1800" dirty="0" smtClean="0">
                <a:solidFill>
                  <a:schemeClr val="tx1"/>
                </a:solidFill>
              </a:rPr>
              <a:t> </a:t>
            </a:r>
            <a:r>
              <a:rPr lang="it-IT" sz="1800" dirty="0" err="1" smtClean="0">
                <a:solidFill>
                  <a:schemeClr val="tx1"/>
                </a:solidFill>
              </a:rPr>
              <a:t>notify</a:t>
            </a:r>
            <a:r>
              <a:rPr lang="it-IT" sz="1800" dirty="0" smtClean="0">
                <a:solidFill>
                  <a:schemeClr val="tx1"/>
                </a:solidFill>
              </a:rPr>
              <a:t> and </a:t>
            </a:r>
            <a:r>
              <a:rPr lang="it-IT" sz="1800" dirty="0" err="1" smtClean="0">
                <a:solidFill>
                  <a:schemeClr val="tx1"/>
                </a:solidFill>
                <a:latin typeface="+mn-lt"/>
                <a:cs typeface="+mn-cs"/>
              </a:rPr>
              <a:t>send</a:t>
            </a:r>
            <a:r>
              <a:rPr lang="it-IT" sz="1800" dirty="0" smtClean="0">
                <a:solidFill>
                  <a:schemeClr val="tx1"/>
                </a:solidFill>
                <a:latin typeface="+mn-lt"/>
                <a:cs typeface="+mn-cs"/>
              </a:rPr>
              <a:t> </a:t>
            </a:r>
            <a:r>
              <a:rPr lang="it-IT" sz="1800" dirty="0" err="1">
                <a:solidFill>
                  <a:schemeClr val="tx1"/>
                </a:solidFill>
                <a:latin typeface="+mn-lt"/>
                <a:cs typeface="+mn-cs"/>
              </a:rPr>
              <a:t>us</a:t>
            </a:r>
            <a:r>
              <a:rPr lang="it-IT" sz="1800" dirty="0">
                <a:solidFill>
                  <a:schemeClr val="tx1"/>
                </a:solidFill>
                <a:latin typeface="+mn-lt"/>
                <a:cs typeface="+mn-cs"/>
              </a:rPr>
              <a:t> </a:t>
            </a:r>
            <a:r>
              <a:rPr lang="it-IT" sz="1800" dirty="0" smtClean="0">
                <a:solidFill>
                  <a:schemeClr val="tx1"/>
                </a:solidFill>
              </a:rPr>
              <a:t>the new </a:t>
            </a:r>
            <a:r>
              <a:rPr lang="it-IT" sz="1800" dirty="0" err="1" smtClean="0">
                <a:solidFill>
                  <a:schemeClr val="tx1"/>
                </a:solidFill>
              </a:rPr>
              <a:t>informations</a:t>
            </a:r>
            <a:r>
              <a:rPr lang="it-IT" sz="1800" dirty="0" smtClean="0">
                <a:solidFill>
                  <a:schemeClr val="tx1"/>
                </a:solidFill>
              </a:rPr>
              <a:t> </a:t>
            </a:r>
            <a:r>
              <a:rPr lang="it-IT" sz="1800" dirty="0" err="1" smtClean="0">
                <a:solidFill>
                  <a:schemeClr val="tx1"/>
                </a:solidFill>
              </a:rPr>
              <a:t>using</a:t>
            </a:r>
            <a:r>
              <a:rPr lang="it-IT" sz="1800" dirty="0" smtClean="0">
                <a:solidFill>
                  <a:schemeClr val="tx1"/>
                </a:solidFill>
              </a:rPr>
              <a:t> the </a:t>
            </a:r>
            <a:r>
              <a:rPr lang="it-IT" sz="1800" dirty="0" err="1" smtClean="0">
                <a:solidFill>
                  <a:schemeClr val="tx1"/>
                </a:solidFill>
              </a:rPr>
              <a:t>specific</a:t>
            </a:r>
            <a:r>
              <a:rPr lang="it-IT" sz="1800" dirty="0" smtClean="0">
                <a:solidFill>
                  <a:schemeClr val="tx1"/>
                </a:solidFill>
              </a:rPr>
              <a:t> </a:t>
            </a:r>
            <a:r>
              <a:rPr lang="it-IT" sz="1800" dirty="0" err="1" smtClean="0">
                <a:solidFill>
                  <a:schemeClr val="tx1"/>
                </a:solidFill>
              </a:rPr>
              <a:t>form</a:t>
            </a:r>
            <a:r>
              <a:rPr lang="it-IT" sz="1800" dirty="0" smtClean="0">
                <a:solidFill>
                  <a:schemeClr val="tx1"/>
                </a:solidFill>
              </a:rPr>
              <a:t> </a:t>
            </a:r>
            <a:r>
              <a:rPr lang="it-IT" sz="1800" dirty="0" err="1" smtClean="0">
                <a:solidFill>
                  <a:schemeClr val="tx1"/>
                </a:solidFill>
              </a:rPr>
              <a:t>used</a:t>
            </a:r>
            <a:r>
              <a:rPr lang="it-IT" sz="1800" dirty="0" smtClean="0">
                <a:solidFill>
                  <a:schemeClr val="tx1"/>
                </a:solidFill>
              </a:rPr>
              <a:t> for the </a:t>
            </a:r>
            <a:r>
              <a:rPr lang="it-IT" sz="1800" dirty="0" err="1" smtClean="0">
                <a:solidFill>
                  <a:schemeClr val="tx1"/>
                </a:solidFill>
              </a:rPr>
              <a:t>pre-financing</a:t>
            </a:r>
            <a:r>
              <a:rPr lang="it-IT" sz="1800" dirty="0" smtClean="0">
                <a:solidFill>
                  <a:schemeClr val="tx1"/>
                </a:solidFill>
              </a:rPr>
              <a:t> </a:t>
            </a:r>
            <a:r>
              <a:rPr lang="it-IT" sz="1800" dirty="0" err="1" smtClean="0">
                <a:solidFill>
                  <a:schemeClr val="tx1"/>
                </a:solidFill>
                <a:latin typeface="+mn-lt"/>
                <a:cs typeface="+mn-cs"/>
              </a:rPr>
              <a:t>before</a:t>
            </a:r>
            <a:r>
              <a:rPr lang="it-IT" sz="1800" dirty="0" smtClean="0">
                <a:solidFill>
                  <a:schemeClr val="tx1"/>
                </a:solidFill>
                <a:latin typeface="+mn-lt"/>
                <a:cs typeface="+mn-cs"/>
              </a:rPr>
              <a:t> </a:t>
            </a:r>
            <a:r>
              <a:rPr lang="it-IT" sz="1800" dirty="0">
                <a:solidFill>
                  <a:schemeClr val="tx1"/>
                </a:solidFill>
                <a:latin typeface="+mn-lt"/>
                <a:cs typeface="+mn-cs"/>
              </a:rPr>
              <a:t>the end of </a:t>
            </a:r>
            <a:r>
              <a:rPr lang="it-IT" sz="1800" dirty="0" err="1" smtClean="0">
                <a:solidFill>
                  <a:schemeClr val="tx1"/>
                </a:solidFill>
                <a:latin typeface="+mn-lt"/>
                <a:cs typeface="+mn-cs"/>
              </a:rPr>
              <a:t>January</a:t>
            </a:r>
            <a:r>
              <a:rPr lang="it-IT" sz="1800" dirty="0" smtClean="0">
                <a:solidFill>
                  <a:schemeClr val="tx1"/>
                </a:solidFill>
                <a:latin typeface="+mn-lt"/>
                <a:cs typeface="+mn-cs"/>
              </a:rPr>
              <a:t> 2023. </a:t>
            </a:r>
            <a:r>
              <a:rPr lang="it-IT" sz="1800" dirty="0">
                <a:solidFill>
                  <a:schemeClr val="tx1"/>
                </a:solidFill>
              </a:rPr>
              <a:t>T</a:t>
            </a:r>
            <a:r>
              <a:rPr lang="it-IT" sz="1800" dirty="0" smtClean="0">
                <a:solidFill>
                  <a:schemeClr val="tx1"/>
                </a:solidFill>
                <a:latin typeface="+mn-lt"/>
                <a:cs typeface="+mn-cs"/>
              </a:rPr>
              <a:t>he </a:t>
            </a:r>
            <a:r>
              <a:rPr lang="it-IT" sz="1800" dirty="0" err="1">
                <a:solidFill>
                  <a:schemeClr val="tx1"/>
                </a:solidFill>
                <a:latin typeface="+mn-lt"/>
                <a:cs typeface="+mn-cs"/>
              </a:rPr>
              <a:t>HITRI</a:t>
            </a:r>
            <a:r>
              <a:rPr lang="it-IT" sz="1800" i="1" dirty="0" err="1">
                <a:solidFill>
                  <a:schemeClr val="tx1"/>
                </a:solidFill>
                <a:latin typeface="+mn-lt"/>
                <a:cs typeface="+mn-cs"/>
              </a:rPr>
              <a:t>plus</a:t>
            </a:r>
            <a:r>
              <a:rPr lang="it-IT" sz="1800" dirty="0">
                <a:solidFill>
                  <a:schemeClr val="tx1"/>
                </a:solidFill>
                <a:latin typeface="+mn-lt"/>
                <a:cs typeface="+mn-cs"/>
              </a:rPr>
              <a:t> interim </a:t>
            </a:r>
            <a:r>
              <a:rPr lang="it-IT" sz="1800" dirty="0" err="1">
                <a:solidFill>
                  <a:schemeClr val="tx1"/>
                </a:solidFill>
                <a:latin typeface="+mn-lt"/>
                <a:cs typeface="+mn-cs"/>
              </a:rPr>
              <a:t>payment</a:t>
            </a:r>
            <a:r>
              <a:rPr lang="it-IT" sz="1800" dirty="0">
                <a:solidFill>
                  <a:schemeClr val="tx1"/>
                </a:solidFill>
                <a:latin typeface="+mn-lt"/>
                <a:cs typeface="+mn-cs"/>
              </a:rPr>
              <a:t> </a:t>
            </a:r>
            <a:r>
              <a:rPr lang="it-IT" sz="1800" dirty="0" err="1">
                <a:solidFill>
                  <a:schemeClr val="tx1"/>
                </a:solidFill>
                <a:latin typeface="+mn-lt"/>
                <a:cs typeface="+mn-cs"/>
              </a:rPr>
              <a:t>will</a:t>
            </a:r>
            <a:r>
              <a:rPr lang="it-IT" sz="1800" dirty="0">
                <a:solidFill>
                  <a:schemeClr val="tx1"/>
                </a:solidFill>
                <a:latin typeface="+mn-lt"/>
                <a:cs typeface="+mn-cs"/>
              </a:rPr>
              <a:t> be </a:t>
            </a:r>
            <a:r>
              <a:rPr lang="it-IT" sz="1800" dirty="0" err="1">
                <a:solidFill>
                  <a:schemeClr val="tx1"/>
                </a:solidFill>
                <a:latin typeface="+mn-lt"/>
                <a:cs typeface="+mn-cs"/>
              </a:rPr>
              <a:t>credited</a:t>
            </a:r>
            <a:r>
              <a:rPr lang="it-IT" sz="1800" dirty="0">
                <a:solidFill>
                  <a:schemeClr val="tx1"/>
                </a:solidFill>
                <a:latin typeface="+mn-lt"/>
                <a:cs typeface="+mn-cs"/>
              </a:rPr>
              <a:t> on </a:t>
            </a:r>
            <a:r>
              <a:rPr lang="it-IT" sz="1800" dirty="0" err="1">
                <a:solidFill>
                  <a:schemeClr val="tx1"/>
                </a:solidFill>
                <a:latin typeface="+mn-lt"/>
                <a:cs typeface="+mn-cs"/>
              </a:rPr>
              <a:t>that</a:t>
            </a:r>
            <a:r>
              <a:rPr lang="it-IT" sz="1800" dirty="0">
                <a:solidFill>
                  <a:schemeClr val="tx1"/>
                </a:solidFill>
                <a:latin typeface="+mn-lt"/>
                <a:cs typeface="+mn-cs"/>
              </a:rPr>
              <a:t> account.</a:t>
            </a:r>
            <a:endParaRPr lang="en-US" sz="1800" dirty="0">
              <a:solidFill>
                <a:schemeClr val="tx1"/>
              </a:solidFill>
              <a:latin typeface="+mn-lt"/>
              <a:cs typeface="+mn-cs"/>
            </a:endParaRPr>
          </a:p>
        </p:txBody>
      </p:sp>
      <p:sp>
        <p:nvSpPr>
          <p:cNvPr id="10" name="CasellaDiTesto 9"/>
          <p:cNvSpPr txBox="1"/>
          <p:nvPr/>
        </p:nvSpPr>
        <p:spPr>
          <a:xfrm>
            <a:off x="4677335" y="2836413"/>
            <a:ext cx="3272118" cy="1526194"/>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it-IT" dirty="0" err="1" smtClean="0"/>
              <a:t>We</a:t>
            </a:r>
            <a:r>
              <a:rPr lang="it-IT" dirty="0" smtClean="0"/>
              <a:t> </a:t>
            </a:r>
            <a:r>
              <a:rPr lang="it-IT" dirty="0" err="1" smtClean="0"/>
              <a:t>need</a:t>
            </a:r>
            <a:r>
              <a:rPr lang="it-IT" dirty="0" smtClean="0"/>
              <a:t> to </a:t>
            </a:r>
            <a:r>
              <a:rPr lang="it-IT" dirty="0" err="1" smtClean="0"/>
              <a:t>keep</a:t>
            </a:r>
            <a:r>
              <a:rPr lang="it-IT" dirty="0" smtClean="0"/>
              <a:t> </a:t>
            </a:r>
            <a:r>
              <a:rPr lang="it-IT" dirty="0" err="1" smtClean="0"/>
              <a:t>updated</a:t>
            </a:r>
            <a:r>
              <a:rPr lang="it-IT" dirty="0" smtClean="0"/>
              <a:t> the </a:t>
            </a:r>
            <a:r>
              <a:rPr lang="it-IT" dirty="0" err="1" smtClean="0"/>
              <a:t>HITRI</a:t>
            </a:r>
            <a:r>
              <a:rPr lang="it-IT" i="1" dirty="0" err="1" smtClean="0"/>
              <a:t>plus</a:t>
            </a:r>
            <a:r>
              <a:rPr lang="it-IT" dirty="0" smtClean="0"/>
              <a:t> </a:t>
            </a:r>
            <a:r>
              <a:rPr lang="it-IT" b="1" dirty="0" err="1" smtClean="0"/>
              <a:t>financial</a:t>
            </a:r>
            <a:r>
              <a:rPr lang="it-IT" b="1" dirty="0" smtClean="0"/>
              <a:t> </a:t>
            </a:r>
            <a:r>
              <a:rPr lang="it-IT" b="1" dirty="0" err="1" smtClean="0"/>
              <a:t>contacts</a:t>
            </a:r>
            <a:r>
              <a:rPr lang="it-IT" b="1" dirty="0" smtClean="0"/>
              <a:t> mailing list</a:t>
            </a:r>
            <a:r>
              <a:rPr lang="it-IT" dirty="0" smtClean="0"/>
              <a:t>. </a:t>
            </a:r>
            <a:r>
              <a:rPr lang="it-IT" dirty="0" err="1" smtClean="0"/>
              <a:t>Please</a:t>
            </a:r>
            <a:r>
              <a:rPr lang="it-IT" dirty="0" smtClean="0"/>
              <a:t> </a:t>
            </a:r>
            <a:r>
              <a:rPr lang="it-IT" dirty="0" err="1" smtClean="0"/>
              <a:t>send</a:t>
            </a:r>
            <a:r>
              <a:rPr lang="it-IT" dirty="0" smtClean="0"/>
              <a:t> </a:t>
            </a:r>
            <a:r>
              <a:rPr lang="it-IT" dirty="0" err="1" smtClean="0"/>
              <a:t>us</a:t>
            </a:r>
            <a:r>
              <a:rPr lang="it-IT" dirty="0" smtClean="0"/>
              <a:t> an email with the information of </a:t>
            </a:r>
            <a:r>
              <a:rPr lang="it-IT" dirty="0" err="1" smtClean="0"/>
              <a:t>any</a:t>
            </a:r>
            <a:r>
              <a:rPr lang="it-IT" dirty="0" smtClean="0"/>
              <a:t> </a:t>
            </a:r>
            <a:r>
              <a:rPr lang="it-IT" dirty="0" err="1" smtClean="0"/>
              <a:t>change</a:t>
            </a:r>
            <a:r>
              <a:rPr lang="it-IT" dirty="0" smtClean="0"/>
              <a:t> for </a:t>
            </a:r>
            <a:r>
              <a:rPr lang="it-IT" dirty="0" err="1" smtClean="0"/>
              <a:t>your</a:t>
            </a:r>
            <a:r>
              <a:rPr lang="it-IT" dirty="0" smtClean="0"/>
              <a:t> </a:t>
            </a:r>
            <a:r>
              <a:rPr lang="it-IT" dirty="0" err="1" smtClean="0"/>
              <a:t>institution</a:t>
            </a:r>
            <a:r>
              <a:rPr lang="it-IT" dirty="0" smtClean="0"/>
              <a:t>. </a:t>
            </a:r>
            <a:endParaRPr lang="it-IT" dirty="0"/>
          </a:p>
        </p:txBody>
      </p:sp>
      <p:sp>
        <p:nvSpPr>
          <p:cNvPr id="12" name="Ettagono 11"/>
          <p:cNvSpPr/>
          <p:nvPr/>
        </p:nvSpPr>
        <p:spPr>
          <a:xfrm>
            <a:off x="3750609" y="2483099"/>
            <a:ext cx="640976" cy="587731"/>
          </a:xfrm>
          <a:prstGeom prst="hept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1</a:t>
            </a:r>
            <a:endParaRPr lang="en-US" dirty="0"/>
          </a:p>
        </p:txBody>
      </p:sp>
      <p:sp>
        <p:nvSpPr>
          <p:cNvPr id="13" name="Ettagono 12"/>
          <p:cNvSpPr/>
          <p:nvPr/>
        </p:nvSpPr>
        <p:spPr>
          <a:xfrm>
            <a:off x="7484409" y="2399842"/>
            <a:ext cx="640976" cy="582706"/>
          </a:xfrm>
          <a:prstGeom prst="hept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2</a:t>
            </a:r>
          </a:p>
        </p:txBody>
      </p:sp>
      <p:pic>
        <p:nvPicPr>
          <p:cNvPr id="3" name="Immagine 2"/>
          <p:cNvPicPr>
            <a:picLocks noChangeAspect="1"/>
          </p:cNvPicPr>
          <p:nvPr/>
        </p:nvPicPr>
        <p:blipFill>
          <a:blip r:embed="rId2"/>
          <a:stretch>
            <a:fillRect/>
          </a:stretch>
        </p:blipFill>
        <p:spPr>
          <a:xfrm>
            <a:off x="8467164" y="1338687"/>
            <a:ext cx="3301132" cy="4235692"/>
          </a:xfrm>
          <a:prstGeom prst="rect">
            <a:avLst/>
          </a:prstGeom>
          <a:ln w="38100">
            <a:solidFill>
              <a:schemeClr val="accent1">
                <a:lumMod val="75000"/>
              </a:schemeClr>
            </a:solidFill>
          </a:ln>
        </p:spPr>
      </p:pic>
      <p:sp>
        <p:nvSpPr>
          <p:cNvPr id="14" name="CasellaDiTesto 13"/>
          <p:cNvSpPr txBox="1"/>
          <p:nvPr/>
        </p:nvSpPr>
        <p:spPr>
          <a:xfrm>
            <a:off x="692131" y="3437839"/>
            <a:ext cx="2869099" cy="1477328"/>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it-IT" dirty="0" err="1" smtClean="0"/>
              <a:t>Keep</a:t>
            </a:r>
            <a:r>
              <a:rPr lang="it-IT" dirty="0" smtClean="0"/>
              <a:t> in </a:t>
            </a:r>
            <a:r>
              <a:rPr lang="it-IT" dirty="0" err="1" smtClean="0"/>
              <a:t>order</a:t>
            </a:r>
            <a:r>
              <a:rPr lang="it-IT" dirty="0" smtClean="0"/>
              <a:t> </a:t>
            </a:r>
            <a:r>
              <a:rPr lang="it-IT" dirty="0" err="1" smtClean="0"/>
              <a:t>all</a:t>
            </a:r>
            <a:r>
              <a:rPr lang="it-IT" dirty="0" smtClean="0"/>
              <a:t> </a:t>
            </a:r>
            <a:r>
              <a:rPr lang="it-IT" dirty="0" err="1" smtClean="0"/>
              <a:t>documents</a:t>
            </a:r>
            <a:r>
              <a:rPr lang="it-IT" dirty="0" smtClean="0"/>
              <a:t> </a:t>
            </a:r>
            <a:r>
              <a:rPr lang="it-IT" dirty="0" err="1" smtClean="0"/>
              <a:t>certifying</a:t>
            </a:r>
            <a:r>
              <a:rPr lang="it-IT" dirty="0" smtClean="0"/>
              <a:t> </a:t>
            </a:r>
            <a:r>
              <a:rPr lang="it-IT" dirty="0" err="1" smtClean="0"/>
              <a:t>all</a:t>
            </a:r>
            <a:r>
              <a:rPr lang="it-IT" dirty="0" smtClean="0"/>
              <a:t> the </a:t>
            </a:r>
            <a:r>
              <a:rPr lang="it-IT" dirty="0" err="1" smtClean="0"/>
              <a:t>costs</a:t>
            </a:r>
            <a:r>
              <a:rPr lang="it-IT" dirty="0"/>
              <a:t> </a:t>
            </a:r>
            <a:r>
              <a:rPr lang="it-IT" dirty="0" err="1" smtClean="0"/>
              <a:t>related</a:t>
            </a:r>
            <a:r>
              <a:rPr lang="it-IT" dirty="0" smtClean="0"/>
              <a:t> to the </a:t>
            </a:r>
            <a:r>
              <a:rPr lang="it-IT" dirty="0" err="1" smtClean="0"/>
              <a:t>project</a:t>
            </a:r>
            <a:r>
              <a:rPr lang="it-IT" dirty="0" smtClean="0"/>
              <a:t>: </a:t>
            </a:r>
            <a:r>
              <a:rPr lang="it-IT" dirty="0" err="1" smtClean="0"/>
              <a:t>timesheets</a:t>
            </a:r>
            <a:r>
              <a:rPr lang="it-IT" dirty="0" smtClean="0"/>
              <a:t> </a:t>
            </a:r>
            <a:r>
              <a:rPr lang="it-IT" dirty="0" err="1" smtClean="0"/>
              <a:t>signed</a:t>
            </a:r>
            <a:r>
              <a:rPr lang="it-IT" dirty="0" smtClean="0"/>
              <a:t>, </a:t>
            </a:r>
            <a:r>
              <a:rPr lang="it-IT" dirty="0" err="1" smtClean="0"/>
              <a:t>proof</a:t>
            </a:r>
            <a:r>
              <a:rPr lang="it-IT" dirty="0" smtClean="0"/>
              <a:t> of </a:t>
            </a:r>
            <a:r>
              <a:rPr lang="it-IT" dirty="0" err="1" smtClean="0"/>
              <a:t>payments</a:t>
            </a:r>
            <a:r>
              <a:rPr lang="it-IT" dirty="0" smtClean="0"/>
              <a:t>, </a:t>
            </a:r>
            <a:r>
              <a:rPr lang="it-IT" dirty="0" err="1" smtClean="0"/>
              <a:t>invoices</a:t>
            </a:r>
            <a:r>
              <a:rPr lang="it-IT" dirty="0"/>
              <a:t> </a:t>
            </a:r>
            <a:r>
              <a:rPr lang="it-IT" dirty="0" err="1" smtClean="0"/>
              <a:t>etc</a:t>
            </a:r>
            <a:r>
              <a:rPr lang="it-IT" dirty="0" smtClean="0"/>
              <a:t>…</a:t>
            </a:r>
            <a:endParaRPr lang="it-IT" dirty="0"/>
          </a:p>
        </p:txBody>
      </p:sp>
      <p:sp>
        <p:nvSpPr>
          <p:cNvPr id="16" name="Ettagono 15"/>
          <p:cNvSpPr/>
          <p:nvPr/>
        </p:nvSpPr>
        <p:spPr>
          <a:xfrm>
            <a:off x="2940424" y="4785485"/>
            <a:ext cx="640976" cy="582706"/>
          </a:xfrm>
          <a:prstGeom prst="heptagon">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smtClean="0"/>
              <a:t>3</a:t>
            </a:r>
            <a:endParaRPr lang="en-US" dirty="0"/>
          </a:p>
        </p:txBody>
      </p:sp>
    </p:spTree>
    <p:extLst>
      <p:ext uri="{BB962C8B-B14F-4D97-AF65-F5344CB8AC3E}">
        <p14:creationId xmlns:p14="http://schemas.microsoft.com/office/powerpoint/2010/main" val="158012954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868</TotalTime>
  <Words>1290</Words>
  <Application>Microsoft Office PowerPoint</Application>
  <PresentationFormat>Widescreen</PresentationFormat>
  <Paragraphs>361</Paragraphs>
  <Slides>12</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12</vt:i4>
      </vt:variant>
    </vt:vector>
  </HeadingPairs>
  <TitlesOfParts>
    <vt:vector size="17" baseType="lpstr">
      <vt:lpstr>Arial</vt:lpstr>
      <vt:lpstr>Calibri</vt:lpstr>
      <vt:lpstr>Calibri Light</vt:lpstr>
      <vt:lpstr>Wingdings</vt:lpstr>
      <vt:lpstr>Tema di Office</vt:lpstr>
      <vt:lpstr>The First Financial Reporting: A Data Overview </vt:lpstr>
      <vt:lpstr>HITRIplus: The First reporting Period in (some) Numbers</vt:lpstr>
      <vt:lpstr>Presentazione standard di PowerPoint</vt:lpstr>
      <vt:lpstr>Presentazione standard di PowerPoint</vt:lpstr>
      <vt:lpstr>HITRIplus: Prefinancing and Interim payment rules (Art. 21.3 GA)</vt:lpstr>
      <vt:lpstr>Presentazione standard di PowerPoint</vt:lpstr>
      <vt:lpstr>Total Effort in terms of Person/Months per WPs</vt:lpstr>
      <vt:lpstr>Total Effort in terms of Person/Months per WPs (2)</vt:lpstr>
      <vt:lpstr>Next operational steps: what we are expecting from you</vt:lpstr>
      <vt:lpstr>Presentazione standard di PowerPoint</vt:lpstr>
      <vt:lpstr>Next operational steps: what to expect from the Coordinator</vt:lpstr>
      <vt:lpstr>GRAZIE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Gaglianone Maria Teresa</dc:creator>
  <cp:lastModifiedBy>Marazzi Chiara</cp:lastModifiedBy>
  <cp:revision>76</cp:revision>
  <dcterms:created xsi:type="dcterms:W3CDTF">2021-04-12T07:15:47Z</dcterms:created>
  <dcterms:modified xsi:type="dcterms:W3CDTF">2022-12-13T08:19:54Z</dcterms:modified>
</cp:coreProperties>
</file>