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 autoCompressPictures="0">
  <p:sldMasterIdLst>
    <p:sldMasterId id="2147483648" r:id="rId1"/>
  </p:sldMasterIdLst>
  <p:notesMasterIdLst>
    <p:notesMasterId r:id="rId16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9" r:id="rId13"/>
    <p:sldId id="268" r:id="rId14"/>
    <p:sldId id="270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AAE4"/>
    <a:srgbClr val="8F1336"/>
    <a:srgbClr val="003B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650"/>
    <p:restoredTop sz="96341"/>
  </p:normalViewPr>
  <p:slideViewPr>
    <p:cSldViewPr snapToGrid="0" snapToObjects="1">
      <p:cViewPr varScale="1">
        <p:scale>
          <a:sx n="131" d="100"/>
          <a:sy n="131" d="100"/>
        </p:scale>
        <p:origin x="37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419A5D-2B3D-2842-9672-6923F78D3E28}" type="datetimeFigureOut">
              <a:rPr lang="en-US" smtClean="0"/>
              <a:t>3/13/23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BDDA59-DA73-284D-8832-3A569B694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69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w.r.t.</a:t>
            </a:r>
            <a:r>
              <a:rPr lang="en-US" dirty="0"/>
              <a:t> single-photon clock atom interferometry, since kgT^2 is then associated with \Delta \</a:t>
            </a:r>
            <a:r>
              <a:rPr lang="en-US" dirty="0" err="1"/>
              <a:t>phi_prop</a:t>
            </a:r>
            <a:r>
              <a:rPr lang="en-US" dirty="0"/>
              <a:t> instead of laser phase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BDDA59-DA73-284D-8832-3A569B6945E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678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BDDA59-DA73-284D-8832-3A569B6945E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3700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Rayleigh wave modes – only dominant in theory but not empirically proven</a:t>
            </a:r>
          </a:p>
          <a:p>
            <a:r>
              <a:rPr lang="en-US" dirty="0"/>
              <a:t>- Underground body waves do have an impact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BDDA59-DA73-284D-8832-3A569B6945E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4588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Strain for horizontal configuration L=4km, v=20m/s at the surface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BDDA59-DA73-284D-8832-3A569B6945E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3949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Using correlations between AI measurements and sensor arrays, post processing, active feedback filtering via Weiner filters or Kalman filtering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9BDDA59-DA73-284D-8832-3A569B6945E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2362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07FB1-F16A-7243-952A-26F95A9DEF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620CB06-6A56-C24F-8A7F-3E69FDF535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3EEB43-9593-9B4D-9E16-20FFE5515B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46E6F-7E03-4C4E-879D-9E8D712CB0CF}" type="datetime1">
              <a:rPr lang="en-US" smtClean="0"/>
              <a:t>3/13/23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0E2AF-13A8-B54A-83D3-584BAB15A8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1D475-75A8-B146-AEEA-D1A25457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1670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1A14C-247F-A042-BC6F-575554F98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797EC3-4F3E-A64C-A491-16140012D0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506A5C-CCB4-8547-A153-13DF71D70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2CFAC-5B50-2946-8A9A-DC9CE3E3C5A1}" type="datetime1">
              <a:rPr lang="en-US" smtClean="0"/>
              <a:t>3/13/23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50C8D5-2263-EF46-8937-4436C2408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5E5CBF-2E25-6A43-9F36-31D515B80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96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A37DFE0-A2E5-344A-AA74-262B658436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79E9F33-DC26-164B-8B32-05AAF69B2F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7E7BBC-0878-ED49-8987-906D5452E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3549B-9976-0A47-A25D-D033206F6020}" type="datetime1">
              <a:rPr lang="en-US" smtClean="0"/>
              <a:t>3/13/23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2825AB-6050-154A-AA9D-DF4CBECD73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460C84-BBCC-6A49-9440-25BCCA563D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114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B22EFA-A4EA-6249-80B9-C285D4728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8253B-93F6-0C48-9621-FA5FAA50AB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8BF907-9B5C-B643-9AA9-F8FCE45375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79CAC3-3BF8-A949-B8BC-AA4D8EEDA729}" type="datetime1">
              <a:rPr lang="en-US" smtClean="0"/>
              <a:t>3/13/23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E01EA0-CCF5-C745-A0B7-D87F0B7F8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871ABC-69D7-5A43-A009-35690F71B3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374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2891E8-AA41-804B-9775-33933DB693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A86F2A-0920-494C-834E-3C6140F7EE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55BD9F-CE1F-464F-A747-64508EC9A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766A7B-7331-054A-B6C5-5161959DD577}" type="datetime1">
              <a:rPr lang="en-US" smtClean="0"/>
              <a:t>3/13/23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83E33-D274-804C-B07E-3754557D1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57EB22-CBAF-ED45-AC25-78DD46F9DB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1124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D5B47B-C686-0940-9EC4-94FABAD16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4D25FF-6716-AC41-8B60-5AB194E7AF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D2BA18-CE96-A741-A505-46AF31100E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82F682-5C4E-004C-8F66-C7446B105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246A4-707A-9F46-9F17-B6222EBA6EF1}" type="datetime1">
              <a:rPr lang="en-US" smtClean="0"/>
              <a:t>3/13/23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84C7D8-6AE2-9845-AA43-651964406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825238-1E0A-4D4A-82C9-AFE64D774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981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B0700-26BE-AD4D-B1A3-6C2D0C8B84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A623BD-3A7F-F441-924A-48C90F4E77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17A651-6F0A-2946-B86C-4891F040D4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957302-E346-4F47-B327-873C331D1B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24646F-BFAA-1348-96AE-5FC585AA49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6EAE9A4-6183-0E49-A890-EA2A4AE4A6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052C-E28F-4141-B6B2-35E0966E29C4}" type="datetime1">
              <a:rPr lang="en-US" smtClean="0"/>
              <a:t>3/13/23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C6E999D-CFC9-D843-8DEB-9DE1A9B06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79932E-F070-C94A-9A28-5597107A74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8363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44A6B-6918-E246-9E06-1B02F5C9D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6D0C01-FE27-F042-AEC3-ED10FF26B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A96B74-6A30-8C48-BD14-3FBA9AE82673}" type="datetime1">
              <a:rPr lang="en-US" smtClean="0"/>
              <a:t>3/13/23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158B01-5A48-8B41-B1AB-1CB1E8BBFC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EA47B0-8760-5943-8DF3-24E83F5CD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9246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7D86BC-6C6C-1744-8112-4DE7A5A8F4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917C3C-EAA3-A444-84A7-CE8829EC1B5D}" type="datetime1">
              <a:rPr lang="en-US" smtClean="0"/>
              <a:t>3/13/23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CD1134-21C3-6A4A-8553-27FA2AE96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5DC1EB-2985-354E-B913-E7F8D02C3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660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973D73-D3F2-AD41-9CC0-10764F7B8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BACD8-49CA-6248-ABB1-224CFE1787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45D4F1-A668-9A4F-9118-48097447A8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0A17FE-F125-9D49-953D-63E65F1E5F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706728-7072-B240-8BAF-33B851C2AA61}" type="datetime1">
              <a:rPr lang="en-US" smtClean="0"/>
              <a:t>3/13/23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303F1-2A8F-904C-83FA-B843090E1F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9CD23F1-EBAB-E045-BAFE-4A52871B5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21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154E3-4A25-634C-99DF-B52F4EFB3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7D3BCA-BAD7-D040-A432-2CA2E32B5E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9222073-5F43-F44C-B67C-5456B6C22B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5E0D4E-00E1-A546-ADEB-224CF0518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BFD705-1BC0-CB47-A180-D187C1154A6A}" type="datetime1">
              <a:rPr lang="en-US" smtClean="0"/>
              <a:t>3/13/23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B0F8BF-D483-AB41-8EE0-03396A5C3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5258D18-456C-2D42-8A60-99B26AB21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1397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9F470E-4C04-B946-93AB-644CE83D52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5ECC83-B031-5843-9DEA-D28777F4F7C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430491-C398-604A-A459-C4A1B87564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6166C-CDD9-154F-952E-CD16D5A082EE}" type="datetime1">
              <a:rPr lang="en-US" smtClean="0"/>
              <a:t>3/13/23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3565E-1892-4449-8072-F859B93136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J. Mitchell, TVLBAI-Workshop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9E25B1-1672-0B4D-B4AB-1E3EA6D1D22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2E4BCD-A555-5641-904F-43238A11FC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475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A7A1909-152D-BC45-AD9E-3CF80A245AE9}"/>
              </a:ext>
            </a:extLst>
          </p:cNvPr>
          <p:cNvSpPr/>
          <p:nvPr/>
        </p:nvSpPr>
        <p:spPr>
          <a:xfrm>
            <a:off x="-10886" y="-10886"/>
            <a:ext cx="12207240" cy="16002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FC034ED-B165-8443-BCCE-1337029659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714502"/>
            <a:ext cx="9144000" cy="2086097"/>
          </a:xfrm>
        </p:spPr>
        <p:txBody>
          <a:bodyPr>
            <a:normAutofit fontScale="85000" lnSpcReduction="20000"/>
          </a:bodyPr>
          <a:lstStyle/>
          <a:p>
            <a:r>
              <a:rPr lang="en-US" sz="3400" dirty="0"/>
              <a:t>Jeremiah Mitchell</a:t>
            </a:r>
          </a:p>
          <a:p>
            <a:endParaRPr lang="en-US" sz="3400" dirty="0"/>
          </a:p>
          <a:p>
            <a:r>
              <a:rPr lang="en-US" sz="3400" dirty="0"/>
              <a:t>14 March 2023</a:t>
            </a:r>
          </a:p>
          <a:p>
            <a:r>
              <a:rPr lang="en-US" sz="3400" dirty="0"/>
              <a:t>Terrestrial Very-Long-Baseline atom Interferometry Workshop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77DA9AC-26CD-624B-9632-E0EE20B54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986" y="0"/>
            <a:ext cx="10529740" cy="1589313"/>
          </a:xfrm>
        </p:spPr>
        <p:txBody>
          <a:bodyPr wrap="square">
            <a:noAutofit/>
          </a:bodyPr>
          <a:lstStyle/>
          <a:p>
            <a:r>
              <a:rPr lang="en-US" sz="4400" dirty="0">
                <a:solidFill>
                  <a:schemeClr val="bg1"/>
                </a:solidFill>
              </a:rPr>
              <a:t>Long-baseline Atom Interferometer Ambient Environmental Site Requirements</a:t>
            </a:r>
          </a:p>
        </p:txBody>
      </p:sp>
      <p:pic>
        <p:nvPicPr>
          <p:cNvPr id="7" name="Picture 6" descr="Shape&#10;&#10;Description automatically generated with medium confidence">
            <a:extLst>
              <a:ext uri="{FF2B5EF4-FFF2-40B4-BE49-F238E27FC236}">
                <a16:creationId xmlns:a16="http://schemas.microsoft.com/office/drawing/2014/main" id="{8B71C3C4-3518-1F47-BEBE-41241141E3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29" y="5631250"/>
            <a:ext cx="2360141" cy="5964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BEEF42E-EDF8-3B9A-4A3B-E0087664ED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85043" y="5518009"/>
            <a:ext cx="1371600" cy="8229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253DE15-7216-0369-FD81-25EA83E1DC4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20956" y="5697521"/>
            <a:ext cx="2286000" cy="463935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5C2FCC32-6533-535C-D9C2-6BA1C455905E}"/>
              </a:ext>
            </a:extLst>
          </p:cNvPr>
          <p:cNvSpPr/>
          <p:nvPr/>
        </p:nvSpPr>
        <p:spPr>
          <a:xfrm>
            <a:off x="-13252" y="15893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467381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What does this mean for site selection?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Atmospheric effects → Go underground, monitor weather precisely, Large structures around detectors to increase distance between test mass and density fluctuation</a:t>
            </a:r>
          </a:p>
          <a:p>
            <a:r>
              <a:rPr lang="en-US" dirty="0"/>
              <a:t>Seismic effects → Find quiet site, stable seasonal variations, understand and quantify the power spectral densities, auxiliary instrumentation for monitoring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838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Summary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26790"/>
            <a:ext cx="10515600" cy="4351338"/>
          </a:xfrm>
        </p:spPr>
        <p:txBody>
          <a:bodyPr/>
          <a:lstStyle/>
          <a:p>
            <a:r>
              <a:rPr lang="en-US" dirty="0"/>
              <a:t>Ambient environmental noise in atom interferometers is highly site specific</a:t>
            </a:r>
          </a:p>
          <a:p>
            <a:r>
              <a:rPr lang="en-US" dirty="0"/>
              <a:t>One can attempt to find either quiet site i.e. low amplitude noise, or highly stable site where noise power can be well predicted</a:t>
            </a:r>
          </a:p>
          <a:p>
            <a:r>
              <a:rPr lang="en-US" dirty="0"/>
              <a:t>Mitigations include going underground, building large structures for shielding, active monitoring and feedback</a:t>
            </a:r>
          </a:p>
          <a:p>
            <a:pPr lvl="1"/>
            <a:r>
              <a:rPr lang="en-US" dirty="0"/>
              <a:t>In-situ</a:t>
            </a:r>
          </a:p>
          <a:p>
            <a:pPr lvl="1"/>
            <a:r>
              <a:rPr lang="en-US" dirty="0"/>
              <a:t>Auxiliary weather and seismic sensor arrays</a:t>
            </a:r>
          </a:p>
          <a:p>
            <a:r>
              <a:rPr lang="en-US" dirty="0"/>
              <a:t>Very active area of research with upcoming workshop between Earth sciences and Atom interferometry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9765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Thanks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Kavli</a:t>
            </a:r>
            <a:r>
              <a:rPr lang="en-US" dirty="0"/>
              <a:t>-Newton Trust</a:t>
            </a:r>
          </a:p>
          <a:p>
            <a:r>
              <a:rPr lang="en-US" dirty="0"/>
              <a:t>MAGIS-100 and AION collaborations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11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0358189-FD2C-0353-710A-E3E8B50393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6934" y="4156121"/>
            <a:ext cx="1371600" cy="82296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FCF1A95-976B-A464-34EF-E2AA91937D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9734" y="3317265"/>
            <a:ext cx="2286000" cy="463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08849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Backups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4915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481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Outline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Impact of ambient noise</a:t>
            </a:r>
          </a:p>
          <a:p>
            <a:r>
              <a:rPr lang="en-US" dirty="0"/>
              <a:t>Seismic</a:t>
            </a:r>
          </a:p>
          <a:p>
            <a:r>
              <a:rPr lang="en-US" dirty="0"/>
              <a:t>Atmospheric</a:t>
            </a:r>
          </a:p>
          <a:p>
            <a:r>
              <a:rPr lang="en-US" dirty="0"/>
              <a:t>Site selection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617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Ambient effects and phase shift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92231"/>
          </a:xfrm>
        </p:spPr>
        <p:txBody>
          <a:bodyPr/>
          <a:lstStyle/>
          <a:p>
            <a:r>
              <a:rPr lang="en-US" dirty="0"/>
              <a:t>Consider effects which affect the propagation phase i.e. the wavefunction trajectories (Newtonian Noise, to be discussed later)</a:t>
            </a:r>
          </a:p>
          <a:p>
            <a:r>
              <a:rPr lang="en-US" dirty="0"/>
              <a:t>Time-dependent gravitational potential fluctuations sourced by density fluctuations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7FFA28B-C8A0-4931-E27E-0DFED3B1E7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3199005"/>
            <a:ext cx="4739423" cy="2984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255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Local vibrations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31201"/>
          </a:xfrm>
        </p:spPr>
        <p:txBody>
          <a:bodyPr/>
          <a:lstStyle/>
          <a:p>
            <a:r>
              <a:rPr lang="en-US" dirty="0"/>
              <a:t>Motion of floors and walls for mounting</a:t>
            </a:r>
          </a:p>
          <a:p>
            <a:r>
              <a:rPr lang="en-US" dirty="0"/>
              <a:t>Connection couples into shot-shot variations of phase shift</a:t>
            </a:r>
          </a:p>
          <a:p>
            <a:pPr lvl="1"/>
            <a:r>
              <a:rPr lang="en-US" dirty="0"/>
              <a:t>Steering optics and mirrors for interaction lasers, optics and systems associated with the cold atom cloud production</a:t>
            </a:r>
          </a:p>
          <a:p>
            <a:r>
              <a:rPr lang="en-US" dirty="0"/>
              <a:t>Mitigated through damping, isolation, or decoupling</a:t>
            </a:r>
          </a:p>
          <a:p>
            <a:r>
              <a:rPr lang="en-US" dirty="0"/>
              <a:t>Actively tracked through auxiliary instrumentation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3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8B979B1-37F5-F941-FAC6-1F195E5B70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2714" y="4848967"/>
            <a:ext cx="7772400" cy="64978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09B904D-3763-7D22-88A8-21D94932E917}"/>
              </a:ext>
            </a:extLst>
          </p:cNvPr>
          <p:cNvSpPr txBox="1"/>
          <p:nvPr/>
        </p:nvSpPr>
        <p:spPr>
          <a:xfrm>
            <a:off x="6984459" y="5724657"/>
            <a:ext cx="30034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effectLst/>
                <a:latin typeface="Helvetica" pitchFamily="2" charset="0"/>
              </a:rPr>
              <a:t>2021 </a:t>
            </a:r>
            <a:r>
              <a:rPr lang="en-US" sz="1200" i="1" dirty="0">
                <a:effectLst/>
                <a:latin typeface="Helvetica" pitchFamily="2" charset="0"/>
              </a:rPr>
              <a:t>Quantum Sci. Technol. </a:t>
            </a:r>
            <a:r>
              <a:rPr lang="en-US" sz="1200" b="1" dirty="0">
                <a:effectLst/>
                <a:latin typeface="Helvetica" pitchFamily="2" charset="0"/>
              </a:rPr>
              <a:t>6 </a:t>
            </a:r>
            <a:r>
              <a:rPr lang="en-US" sz="1200" dirty="0">
                <a:effectLst/>
                <a:latin typeface="Helvetica" pitchFamily="2" charset="0"/>
              </a:rPr>
              <a:t>044003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512283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Seismic waves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9310" y="1706454"/>
            <a:ext cx="5669604" cy="4351338"/>
          </a:xfrm>
        </p:spPr>
        <p:txBody>
          <a:bodyPr/>
          <a:lstStyle/>
          <a:p>
            <a:r>
              <a:rPr lang="en-US" dirty="0"/>
              <a:t>P-waves </a:t>
            </a:r>
          </a:p>
          <a:p>
            <a:pPr lvl="1"/>
            <a:r>
              <a:rPr lang="en-US" dirty="0"/>
              <a:t>Longitudinal body waves</a:t>
            </a:r>
          </a:p>
          <a:p>
            <a:r>
              <a:rPr lang="en-US" dirty="0"/>
              <a:t>S-waves</a:t>
            </a:r>
          </a:p>
          <a:p>
            <a:pPr lvl="1"/>
            <a:r>
              <a:rPr lang="en-US" dirty="0"/>
              <a:t>Transverse body waves</a:t>
            </a:r>
          </a:p>
          <a:p>
            <a:r>
              <a:rPr lang="en-US" dirty="0"/>
              <a:t>Rayleigh waves</a:t>
            </a:r>
          </a:p>
          <a:p>
            <a:pPr lvl="1"/>
            <a:r>
              <a:rPr lang="en-US" dirty="0"/>
              <a:t>Surface waves in counter-elliptical motion</a:t>
            </a:r>
          </a:p>
          <a:p>
            <a:r>
              <a:rPr lang="en-US" dirty="0"/>
              <a:t>Love waves</a:t>
            </a:r>
          </a:p>
          <a:p>
            <a:pPr lvl="1"/>
            <a:r>
              <a:rPr lang="en-US" dirty="0"/>
              <a:t>Horizontal surface waves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4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7608533-4C0D-2583-B837-A6C74247B9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8548" y="857794"/>
            <a:ext cx="2799296" cy="5598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8671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Seismic gravity gradient noise (GGN)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/>
          <a:lstStyle/>
          <a:p>
            <a:r>
              <a:rPr lang="en-US" dirty="0"/>
              <a:t>Coupling of test masses to gravitational potential perturbations</a:t>
            </a:r>
          </a:p>
          <a:p>
            <a:r>
              <a:rPr lang="en-US" dirty="0"/>
              <a:t>Present for test masses in vacuum and free-fall</a:t>
            </a:r>
          </a:p>
          <a:p>
            <a:r>
              <a:rPr lang="en-US" dirty="0"/>
              <a:t>Rayleigh waves dominant source close to surface</a:t>
            </a:r>
          </a:p>
          <a:p>
            <a:r>
              <a:rPr lang="en-US" dirty="0"/>
              <a:t>Cannot screen gravity</a:t>
            </a:r>
          </a:p>
          <a:p>
            <a:pPr lvl="1"/>
            <a:r>
              <a:rPr lang="en-US" dirty="0"/>
              <a:t>Use density perturbation characteristics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B2E2EBA-1612-72E5-A069-F9538854AB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91200" y="1326587"/>
            <a:ext cx="6400800" cy="237766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B0F2BE5-F810-C2C4-094D-F94F3549924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91200" y="3910394"/>
            <a:ext cx="6400800" cy="236700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014AAF1-93A5-09CE-01CC-D2821A313512}"/>
              </a:ext>
            </a:extLst>
          </p:cNvPr>
          <p:cNvSpPr txBox="1"/>
          <p:nvPr/>
        </p:nvSpPr>
        <p:spPr>
          <a:xfrm>
            <a:off x="10505872" y="6102172"/>
            <a:ext cx="236139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333333"/>
                </a:solidFill>
                <a:effectLst/>
                <a:latin typeface="-apple-system"/>
              </a:rPr>
              <a:t>2022 </a:t>
            </a:r>
            <a:r>
              <a:rPr lang="en-US" sz="1200" b="0" i="1" dirty="0">
                <a:solidFill>
                  <a:srgbClr val="333333"/>
                </a:solidFill>
                <a:effectLst/>
                <a:latin typeface="-apple-system"/>
              </a:rPr>
              <a:t>JINST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US" sz="1200" b="1" i="0" dirty="0">
                <a:solidFill>
                  <a:srgbClr val="333333"/>
                </a:solidFill>
                <a:effectLst/>
                <a:latin typeface="-apple-system"/>
              </a:rPr>
              <a:t>17</a:t>
            </a:r>
            <a:r>
              <a:rPr lang="en-US" sz="1200" b="0" i="0" dirty="0">
                <a:solidFill>
                  <a:srgbClr val="333333"/>
                </a:solidFill>
                <a:effectLst/>
                <a:latin typeface="-apple-system"/>
              </a:rPr>
              <a:t> P01007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039645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Atmospheric gravity gradient noise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 time-dependent density perturbation = GGN</a:t>
            </a:r>
          </a:p>
          <a:p>
            <a:r>
              <a:rPr lang="en-US" dirty="0"/>
              <a:t>Weather systems </a:t>
            </a:r>
          </a:p>
          <a:p>
            <a:r>
              <a:rPr lang="en-US" dirty="0"/>
              <a:t>Scale of these fluctuations and duration push into target frequency band (0.1 Hz, 10 Hz)</a:t>
            </a:r>
          </a:p>
          <a:p>
            <a:r>
              <a:rPr lang="en-US" dirty="0"/>
              <a:t>Worked out effects in terms of large-scale horizontal laser interferometers</a:t>
            </a:r>
          </a:p>
          <a:p>
            <a:r>
              <a:rPr lang="en-US" dirty="0"/>
              <a:t>Active investigation for atom interferometry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6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3B7CA6-B6BF-70A0-07F3-025DA4895177}"/>
              </a:ext>
            </a:extLst>
          </p:cNvPr>
          <p:cNvSpPr txBox="1"/>
          <p:nvPr/>
        </p:nvSpPr>
        <p:spPr>
          <a:xfrm>
            <a:off x="3707812" y="4221805"/>
            <a:ext cx="348092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0" i="0" dirty="0">
                <a:solidFill>
                  <a:srgbClr val="333333"/>
                </a:solidFill>
                <a:effectLst/>
                <a:latin typeface="-apple-system"/>
              </a:rPr>
              <a:t>2008 </a:t>
            </a:r>
            <a:r>
              <a:rPr lang="en-US" sz="1600" b="0" i="1" dirty="0">
                <a:solidFill>
                  <a:srgbClr val="333333"/>
                </a:solidFill>
                <a:effectLst/>
                <a:latin typeface="-apple-system"/>
              </a:rPr>
              <a:t>Class. Quantum </a:t>
            </a:r>
            <a:r>
              <a:rPr lang="en-US" sz="1600" b="0" i="1" dirty="0" err="1">
                <a:solidFill>
                  <a:srgbClr val="333333"/>
                </a:solidFill>
                <a:effectLst/>
                <a:latin typeface="-apple-system"/>
              </a:rPr>
              <a:t>Grav</a:t>
            </a:r>
            <a:r>
              <a:rPr lang="en-US" sz="1600" b="0" i="1" dirty="0">
                <a:solidFill>
                  <a:srgbClr val="333333"/>
                </a:solidFill>
                <a:effectLst/>
                <a:latin typeface="-apple-system"/>
              </a:rPr>
              <a:t>.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-apple-system"/>
              </a:rPr>
              <a:t> </a:t>
            </a:r>
            <a:r>
              <a:rPr lang="en-US" sz="1600" b="1" i="0" dirty="0">
                <a:solidFill>
                  <a:srgbClr val="333333"/>
                </a:solidFill>
                <a:effectLst/>
                <a:latin typeface="-apple-system"/>
              </a:rPr>
              <a:t>25</a:t>
            </a:r>
            <a:r>
              <a:rPr lang="en-US" sz="1600" b="0" i="0" dirty="0">
                <a:solidFill>
                  <a:srgbClr val="333333"/>
                </a:solidFill>
                <a:effectLst/>
                <a:latin typeface="-apple-system"/>
              </a:rPr>
              <a:t> 125011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92927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Infrasound (pressure wave) sourced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Infrasound in atmospheric boundary layer travels like waveguide</a:t>
            </a:r>
          </a:p>
          <a:p>
            <a:r>
              <a:rPr lang="en-US" dirty="0"/>
              <a:t>Reflection and absorption off ocean waves leads to Rayleigh surface waves</a:t>
            </a:r>
          </a:p>
          <a:p>
            <a:r>
              <a:rPr lang="en-US" dirty="0"/>
              <a:t>Reflection off land mass leads to standing fluctuations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EE62E9-497B-978E-B1A0-3AE4A445C0BD}"/>
                  </a:ext>
                </a:extLst>
              </p:cNvPr>
              <p:cNvSpPr txBox="1"/>
              <p:nvPr/>
            </p:nvSpPr>
            <p:spPr>
              <a:xfrm>
                <a:off x="5165317" y="4503906"/>
                <a:ext cx="1854834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∝1/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sup>
                      </m:sSup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68EE62E9-497B-978E-B1A0-3AE4A445C0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65317" y="4503906"/>
                <a:ext cx="1854834" cy="369332"/>
              </a:xfrm>
              <a:prstGeom prst="rect">
                <a:avLst/>
              </a:prstGeom>
              <a:blipFill>
                <a:blip r:embed="rId3"/>
                <a:stretch>
                  <a:fillRect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03553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1403BD0-63AD-2F43-8314-804F607E4E14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solidFill>
            <a:srgbClr val="003B70"/>
          </a:solidFill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F00D1F6-63B6-704E-BA53-6E640B79B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1114" y="-10885"/>
            <a:ext cx="10515600" cy="685799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Advected temperature gradients</a:t>
            </a:r>
          </a:p>
        </p:txBody>
      </p:sp>
      <p:pic>
        <p:nvPicPr>
          <p:cNvPr id="6" name="Picture 5" descr="Shape&#10;&#10;Description automatically generated with medium confidence">
            <a:extLst>
              <a:ext uri="{FF2B5EF4-FFF2-40B4-BE49-F238E27FC236}">
                <a16:creationId xmlns:a16="http://schemas.microsoft.com/office/drawing/2014/main" id="{5B9E198E-10A0-C341-88D9-C9A75CC33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907" y="6240672"/>
            <a:ext cx="2360141" cy="596479"/>
          </a:xfrm>
          <a:prstGeom prst="rect">
            <a:avLst/>
          </a:prstGeom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E206C0-349F-0047-98E7-CCA55C074F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728" y="1315725"/>
            <a:ext cx="6336139" cy="4351338"/>
          </a:xfrm>
        </p:spPr>
        <p:txBody>
          <a:bodyPr/>
          <a:lstStyle/>
          <a:p>
            <a:r>
              <a:rPr lang="en-US" dirty="0"/>
              <a:t>Taylor’s hypothesis of turbulence: eddies correspond to spatial gradients with an advection velocity</a:t>
            </a:r>
          </a:p>
          <a:p>
            <a:r>
              <a:rPr lang="en-US" dirty="0"/>
              <a:t>Characterized by temperature fluctuation spectrum</a:t>
            </a:r>
          </a:p>
          <a:p>
            <a:r>
              <a:rPr lang="en-US" dirty="0"/>
              <a:t>Not of much concern in higher frequency detection ranges</a:t>
            </a:r>
          </a:p>
          <a:p>
            <a:r>
              <a:rPr lang="en-US" dirty="0"/>
              <a:t>Leading atmospheric GGN for low frequencies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056C42-258D-0DF1-0E26-D2680D8921A9}"/>
              </a:ext>
            </a:extLst>
          </p:cNvPr>
          <p:cNvSpPr/>
          <p:nvPr/>
        </p:nvSpPr>
        <p:spPr>
          <a:xfrm>
            <a:off x="-10886" y="674914"/>
            <a:ext cx="12207240" cy="182880"/>
          </a:xfrm>
          <a:prstGeom prst="rect">
            <a:avLst/>
          </a:prstGeom>
          <a:solidFill>
            <a:srgbClr val="6CAAE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F0913DD-5A5F-4CA1-A62B-E466B769AD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J. Mitchell, TVLBAI-Workshop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3DDA4-3C1E-0A63-17FF-DBBD7EA5BA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E4BCD-A555-5641-904F-43238A11FCA5}" type="slidenum">
              <a:rPr lang="en-US" smtClean="0"/>
              <a:t>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0134533-D209-34AC-87AC-3711982EF1FE}"/>
                  </a:ext>
                </a:extLst>
              </p:cNvPr>
              <p:cNvSpPr txBox="1"/>
              <p:nvPr/>
            </p:nvSpPr>
            <p:spPr>
              <a:xfrm>
                <a:off x="7174339" y="4786647"/>
                <a:ext cx="4549386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𝛿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=(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−13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Hz</m:t>
                      </m:r>
                      <m:r>
                        <m:rPr>
                          <m:nor/>
                        </m:rPr>
                        <a:rPr lang="en-US" sz="2400" b="0" i="0" baseline="30000" smtClean="0">
                          <a:latin typeface="Cambria Math" panose="02040503050406030204" pitchFamily="18" charset="0"/>
                        </a:rPr>
                        <m:t>−1/2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</m:t>
                      </m:r>
                      <m:sSup>
                        <m:sSup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−20</m:t>
                          </m:r>
                        </m:sup>
                      </m:sSup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Hz</m:t>
                      </m:r>
                      <m:r>
                        <m:rPr>
                          <m:nor/>
                        </m:rPr>
                        <a:rPr lang="en-US" sz="2400" b="0" i="0" baseline="30000" smtClean="0">
                          <a:latin typeface="Cambria Math" panose="02040503050406030204" pitchFamily="18" charset="0"/>
                        </a:rPr>
                        <m:t>−1/2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  <a:p>
                <a:pPr algn="ctr"/>
                <a:r>
                  <a:rPr lang="en-US" sz="2400" dirty="0"/>
                  <a:t>For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=(0.1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Hz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, 3 </m:t>
                      </m:r>
                      <m:r>
                        <m:rPr>
                          <m:nor/>
                        </m:rPr>
                        <a:rPr lang="en-US" sz="2400" b="0" i="0" smtClean="0">
                          <a:latin typeface="Cambria Math" panose="02040503050406030204" pitchFamily="18" charset="0"/>
                        </a:rPr>
                        <m:t>Hz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0134533-D209-34AC-87AC-3711982EF1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4339" y="4786647"/>
                <a:ext cx="4549386" cy="1200329"/>
              </a:xfrm>
              <a:prstGeom prst="rect">
                <a:avLst/>
              </a:prstGeom>
              <a:blipFill>
                <a:blip r:embed="rId4"/>
                <a:stretch>
                  <a:fillRect b="-72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5E296231-4919-B82B-176A-62199DCFD86E}"/>
              </a:ext>
            </a:extLst>
          </p:cNvPr>
          <p:cNvSpPr txBox="1"/>
          <p:nvPr/>
        </p:nvSpPr>
        <p:spPr>
          <a:xfrm>
            <a:off x="7465945" y="3820361"/>
            <a:ext cx="405921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0" i="0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Stull, R. B. (1988). Springer Science &amp; Business Media.</a:t>
            </a:r>
            <a:endParaRPr lang="en-US" sz="1200" dirty="0"/>
          </a:p>
        </p:txBody>
      </p:sp>
      <p:pic>
        <p:nvPicPr>
          <p:cNvPr id="13" name="Picture 12" descr="Diagram&#10;&#10;Description automatically generated">
            <a:extLst>
              <a:ext uri="{FF2B5EF4-FFF2-40B4-BE49-F238E27FC236}">
                <a16:creationId xmlns:a16="http://schemas.microsoft.com/office/drawing/2014/main" id="{E810E9D7-B9A3-7A19-8AC7-BC392AE6F69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74339" y="1315725"/>
            <a:ext cx="4642427" cy="2475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1705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DC5FF548-161A-DA49-B9C8-B1C3B489E154}" vid="{8BA4E3F1-C109-1B43-8082-2F92F927C92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1507</TotalTime>
  <Words>654</Words>
  <Application>Microsoft Macintosh PowerPoint</Application>
  <PresentationFormat>Widescreen</PresentationFormat>
  <Paragraphs>107</Paragraphs>
  <Slides>14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-apple-system</vt:lpstr>
      <vt:lpstr>Arial</vt:lpstr>
      <vt:lpstr>Calibri</vt:lpstr>
      <vt:lpstr>Calibri Light</vt:lpstr>
      <vt:lpstr>Cambria Math</vt:lpstr>
      <vt:lpstr>Helvetica</vt:lpstr>
      <vt:lpstr>Office Theme</vt:lpstr>
      <vt:lpstr>Long-baseline Atom Interferometer Ambient Environmental Site Requirements</vt:lpstr>
      <vt:lpstr>Outline</vt:lpstr>
      <vt:lpstr>Ambient effects and phase shift</vt:lpstr>
      <vt:lpstr>Local vibrations</vt:lpstr>
      <vt:lpstr>Seismic waves</vt:lpstr>
      <vt:lpstr>Seismic gravity gradient noise (GGN)</vt:lpstr>
      <vt:lpstr>Atmospheric gravity gradient noise</vt:lpstr>
      <vt:lpstr>Infrasound (pressure wave) sourced</vt:lpstr>
      <vt:lpstr>Advected temperature gradients</vt:lpstr>
      <vt:lpstr>What does this mean for site selection?</vt:lpstr>
      <vt:lpstr>Summary</vt:lpstr>
      <vt:lpstr>Thanks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Long-baseline Atom Interferometer Environmental Site Requirements</dc:title>
  <dc:creator>Jeremiah Mitchell</dc:creator>
  <cp:lastModifiedBy>Jeremiah Mitchell</cp:lastModifiedBy>
  <cp:revision>11</cp:revision>
  <dcterms:created xsi:type="dcterms:W3CDTF">2023-03-10T17:36:08Z</dcterms:created>
  <dcterms:modified xsi:type="dcterms:W3CDTF">2023-03-13T10:51:41Z</dcterms:modified>
</cp:coreProperties>
</file>