
<file path=[Content_Types].xml><?xml version="1.0" encoding="utf-8"?>
<Types xmlns="http://schemas.openxmlformats.org/package/2006/content-types">
  <Default Extension="emf" ContentType="image/x-emf"/>
  <Default Extension="jpeg" ContentType="image/jpeg"/>
  <Default Extension="jpg" ContentType="image/jpeg"/>
  <Default Extension="mkv" ContentType="video/unknown"/>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7"/>
  </p:notesMasterIdLst>
  <p:handoutMasterIdLst>
    <p:handoutMasterId r:id="rId28"/>
  </p:handoutMasterIdLst>
  <p:sldIdLst>
    <p:sldId id="314" r:id="rId2"/>
    <p:sldId id="333" r:id="rId3"/>
    <p:sldId id="315" r:id="rId4"/>
    <p:sldId id="303" r:id="rId5"/>
    <p:sldId id="313" r:id="rId6"/>
    <p:sldId id="310" r:id="rId7"/>
    <p:sldId id="320" r:id="rId8"/>
    <p:sldId id="317" r:id="rId9"/>
    <p:sldId id="318" r:id="rId10"/>
    <p:sldId id="335" r:id="rId11"/>
    <p:sldId id="321" r:id="rId12"/>
    <p:sldId id="322" r:id="rId13"/>
    <p:sldId id="323" r:id="rId14"/>
    <p:sldId id="262" r:id="rId15"/>
    <p:sldId id="324" r:id="rId16"/>
    <p:sldId id="325" r:id="rId17"/>
    <p:sldId id="326" r:id="rId18"/>
    <p:sldId id="327" r:id="rId19"/>
    <p:sldId id="334" r:id="rId20"/>
    <p:sldId id="336" r:id="rId21"/>
    <p:sldId id="330" r:id="rId22"/>
    <p:sldId id="337" r:id="rId23"/>
    <p:sldId id="288" r:id="rId24"/>
    <p:sldId id="300" r:id="rId25"/>
    <p:sldId id="329" r:id="rId2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2F2F2F"/>
    <a:srgbClr val="30303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6014" autoAdjust="0"/>
    <p:restoredTop sz="94686"/>
  </p:normalViewPr>
  <p:slideViewPr>
    <p:cSldViewPr snapToObjects="1">
      <p:cViewPr varScale="1">
        <p:scale>
          <a:sx n="80" d="100"/>
          <a:sy n="80" d="100"/>
        </p:scale>
        <p:origin x="324" y="90"/>
      </p:cViewPr>
      <p:guideLst/>
    </p:cSldViewPr>
  </p:slideViewPr>
  <p:outlineViewPr>
    <p:cViewPr>
      <p:scale>
        <a:sx n="33" d="100"/>
        <a:sy n="33" d="100"/>
      </p:scale>
      <p:origin x="0" y="0"/>
    </p:cViewPr>
  </p:outlineViewPr>
  <p:notesTextViewPr>
    <p:cViewPr>
      <p:scale>
        <a:sx n="3" d="2"/>
        <a:sy n="3" d="2"/>
      </p:scale>
      <p:origin x="0" y="0"/>
    </p:cViewPr>
  </p:notesTextViewPr>
  <p:sorterViewPr>
    <p:cViewPr varScale="1">
      <p:scale>
        <a:sx n="1" d="1"/>
        <a:sy n="1" d="1"/>
      </p:scale>
      <p:origin x="0" y="-2784"/>
    </p:cViewPr>
  </p:sorterViewPr>
  <p:notesViewPr>
    <p:cSldViewPr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presProps" Target="presProps.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BB72EAA-2733-D14F-950A-8F4240385864}" type="datetimeFigureOut">
              <a:rPr lang="en-US" smtClean="0"/>
              <a:t>5/22/2023</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4DD062E-52F7-A14D-A443-1F3854784447}" type="datetimeFigureOut">
              <a:rPr lang="en-US" smtClean="0"/>
              <a:t>5/22/2023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07987" y="2427287"/>
            <a:ext cx="5616575"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427287"/>
            <a:ext cx="5611813" cy="3773488"/>
          </a:xfrm>
        </p:spPr>
        <p:txBody>
          <a:bodyPr/>
          <a:lstStyle>
            <a:lvl1pPr marL="324000" indent="-324000">
              <a:buFont typeface="Arial" panose="020B0604020202020204" pitchFamily="34" charset="0"/>
              <a:buChar char="•"/>
              <a:defRPr/>
            </a:lvl1pPr>
          </a:lstStyle>
          <a:p>
            <a:pPr lvl="0"/>
            <a:r>
              <a:rPr lang="en-US"/>
              <a:t>Click to 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en-US"/>
              <a:t>14.03.2023</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Sergio Calatroni | VLBAI @ CERN LHC Point 4</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2117"/>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2071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14.03.2023</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Sergio Calatroni | VLBAI @ CERN LHC Point 4</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14.03.2023</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Sergio Calatroni | VLBAI @ CERN LHC Point 4</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106574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14.03.2023</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Sergio Calatroni | VLBAI @ CERN LHC Point 4</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5616575" cy="668337"/>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6172200" y="1604966"/>
            <a:ext cx="5616600" cy="655634"/>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2420938"/>
            <a:ext cx="5616575"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en-US"/>
              <a:t>14.03.2023</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Sergio Calatroni | VLBAI @ CERN LHC Point 4</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EC9037A8-3728-274F-ADAC-4D3957FCBA46}"/>
              </a:ext>
            </a:extLst>
          </p:cNvPr>
          <p:cNvSpPr>
            <a:spLocks noGrp="1"/>
          </p:cNvSpPr>
          <p:nvPr>
            <p:ph type="pic" sz="quarter" idx="18" hasCustomPrompt="1"/>
          </p:nvPr>
        </p:nvSpPr>
        <p:spPr>
          <a:xfrm>
            <a:off x="6172200" y="2420938"/>
            <a:ext cx="5616575" cy="3779837"/>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592263"/>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5" name="Text Placeholder 4"/>
          <p:cNvSpPr>
            <a:spLocks noGrp="1"/>
          </p:cNvSpPr>
          <p:nvPr>
            <p:ph type="body" sz="quarter" idx="3"/>
          </p:nvPr>
        </p:nvSpPr>
        <p:spPr>
          <a:xfrm>
            <a:off x="8075612" y="1604966"/>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2420938"/>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2416175"/>
            <a:ext cx="3713187" cy="3779837"/>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601227"/>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2429902"/>
            <a:ext cx="3708400" cy="377983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14.03.2023</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Sergio Calatroni | VLBAI @ CERN LHC Point 4</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14.03.2023</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Sergio Calatroni | VLBAI @ CERN LHC Point 4</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14.03.2023</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Sergio Calatroni | VLBAI @ CERN LHC Point 4</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1084263"/>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14.03.2023</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Sergio Calatroni | VLBAI @ CERN LHC Point 4</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en-US"/>
              <a:t>14.03.2023</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Sergio Calatroni | VLBAI @ CERN LHC Point 4</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p>
            <a:r>
              <a:rPr lang="en-US"/>
              <a:t>14.03.2023</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Sergio Calatroni | VLBAI @ CERN LHC Point 4</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en-US"/>
              <a:t>14.03.2023</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Sergio Calatroni | VLBAI @ CERN LHC Point 4</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en-US"/>
              <a:t>14.03.2023</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Sergio Calatroni | VLBAI @ CERN LHC Point 4</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14.03.2023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Sergio Calatroni | VLBAI @ CERN LHC Point 4</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p:txBody>
          <a:bodyPr/>
          <a:lstStyle>
            <a:lvl1pPr marL="342900" indent="-342900">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14.03.2023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Sergio Calatroni | VLBAI @ CERN LHC Point 4</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p:txBody>
          <a:bodyPr/>
          <a:lstStyle/>
          <a:p>
            <a:r>
              <a:rPr lang="en-US"/>
              <a:t>Click to edit Master title style</a:t>
            </a:r>
            <a:endParaRPr lang="en-US" dirty="0"/>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14.03.2023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Sergio Calatroni | VLBAI @ CERN LHC Point 4</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439863"/>
            <a:ext cx="11376025" cy="4760912"/>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Full page colour or picture">
    <p:bg>
      <p:bgRef idx="1001">
        <a:schemeClr val="bg1"/>
      </p:bgRef>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0B6E0-915E-6A4B-BE3D-83464DDCC020}"/>
              </a:ext>
            </a:extLst>
          </p:cNvPr>
          <p:cNvSpPr>
            <a:spLocks noGrp="1"/>
          </p:cNvSpPr>
          <p:nvPr>
            <p:ph type="title"/>
          </p:nvPr>
        </p:nvSpPr>
        <p:spPr/>
        <p:txBody>
          <a:bodyPr/>
          <a:lstStyle>
            <a:lvl1pPr>
              <a:defRPr>
                <a:solidFill>
                  <a:schemeClr val="bg1"/>
                </a:solidFill>
              </a:defRPr>
            </a:lvl1pPr>
          </a:lstStyle>
          <a:p>
            <a:r>
              <a:rPr lang="en-US"/>
              <a:t>Click to edit Master title style</a:t>
            </a:r>
            <a:endParaRPr lang="en-GB" dirty="0"/>
          </a:p>
        </p:txBody>
      </p:sp>
      <p:sp>
        <p:nvSpPr>
          <p:cNvPr id="3" name="Date Placeholder 2">
            <a:extLst>
              <a:ext uri="{FF2B5EF4-FFF2-40B4-BE49-F238E27FC236}">
                <a16:creationId xmlns:a16="http://schemas.microsoft.com/office/drawing/2014/main" id="{73F185B5-CF74-D44D-A9E3-83166F096FD5}"/>
              </a:ext>
            </a:extLst>
          </p:cNvPr>
          <p:cNvSpPr>
            <a:spLocks noGrp="1"/>
          </p:cNvSpPr>
          <p:nvPr>
            <p:ph type="dt" sz="half" idx="10"/>
          </p:nvPr>
        </p:nvSpPr>
        <p:spPr/>
        <p:txBody>
          <a:bodyPr/>
          <a:lstStyle>
            <a:lvl1pPr>
              <a:defRPr>
                <a:solidFill>
                  <a:schemeClr val="bg1"/>
                </a:solidFill>
              </a:defRPr>
            </a:lvl1pPr>
          </a:lstStyle>
          <a:p>
            <a:r>
              <a:rPr lang="en-US"/>
              <a:t>14.03.2023</a:t>
            </a:r>
            <a:endParaRPr lang="en-US" dirty="0"/>
          </a:p>
        </p:txBody>
      </p:sp>
      <p:sp>
        <p:nvSpPr>
          <p:cNvPr id="4" name="Slide Number Placeholder 3">
            <a:extLst>
              <a:ext uri="{FF2B5EF4-FFF2-40B4-BE49-F238E27FC236}">
                <a16:creationId xmlns:a16="http://schemas.microsoft.com/office/drawing/2014/main" id="{5AD60124-268E-2640-B552-632FCB92FCF3}"/>
              </a:ext>
            </a:extLst>
          </p:cNvPr>
          <p:cNvSpPr>
            <a:spLocks noGrp="1"/>
          </p:cNvSpPr>
          <p:nvPr>
            <p:ph type="sldNum" sz="quarter" idx="11"/>
          </p:nvPr>
        </p:nvSpPr>
        <p:spPr/>
        <p:txBody>
          <a:bodyPr/>
          <a:lstStyle>
            <a:lvl1pPr>
              <a:defRPr>
                <a:solidFill>
                  <a:schemeClr val="bg1"/>
                </a:solidFill>
              </a:defRPr>
            </a:lvl1pPr>
          </a:lstStyle>
          <a:p>
            <a:fld id="{36B5EA5A-BC32-A742-B11B-8E7414D5B535}" type="slidenum">
              <a:rPr lang="en-US" smtClean="0"/>
              <a:pPr/>
              <a:t>‹#›</a:t>
            </a:fld>
            <a:endParaRPr lang="en-US" dirty="0"/>
          </a:p>
        </p:txBody>
      </p:sp>
      <p:sp>
        <p:nvSpPr>
          <p:cNvPr id="5" name="Footer Placeholder 4">
            <a:extLst>
              <a:ext uri="{FF2B5EF4-FFF2-40B4-BE49-F238E27FC236}">
                <a16:creationId xmlns:a16="http://schemas.microsoft.com/office/drawing/2014/main" id="{3E7D4B92-ED84-1D4C-81AB-7D7F79EF892F}"/>
              </a:ext>
            </a:extLst>
          </p:cNvPr>
          <p:cNvSpPr>
            <a:spLocks noGrp="1"/>
          </p:cNvSpPr>
          <p:nvPr>
            <p:ph type="ftr" sz="quarter" idx="12"/>
          </p:nvPr>
        </p:nvSpPr>
        <p:spPr/>
        <p:txBody>
          <a:bodyPr/>
          <a:lstStyle>
            <a:lvl1pPr>
              <a:defRPr>
                <a:solidFill>
                  <a:schemeClr val="bg1"/>
                </a:solidFill>
              </a:defRPr>
            </a:lvl1pPr>
          </a:lstStyle>
          <a:p>
            <a:r>
              <a:rPr lang="en-US"/>
              <a:t>Sergio Calatroni | VLBAI @ CERN LHC Point 4</a:t>
            </a:r>
            <a:endParaRPr lang="en-US" dirty="0"/>
          </a:p>
        </p:txBody>
      </p:sp>
      <p:cxnSp>
        <p:nvCxnSpPr>
          <p:cNvPr id="19" name="Straight Connector 18">
            <a:extLst>
              <a:ext uri="{FF2B5EF4-FFF2-40B4-BE49-F238E27FC236}">
                <a16:creationId xmlns:a16="http://schemas.microsoft.com/office/drawing/2014/main" id="{F1E223B3-FDCC-6949-9C0B-F052B97037C1}"/>
              </a:ext>
            </a:extLst>
          </p:cNvPr>
          <p:cNvCxnSpPr/>
          <p:nvPr userDrawn="1"/>
        </p:nvCxnSpPr>
        <p:spPr>
          <a:xfrm>
            <a:off x="407987" y="6266608"/>
            <a:ext cx="11376025" cy="0"/>
          </a:xfrm>
          <a:prstGeom prst="line">
            <a:avLst/>
          </a:prstGeom>
          <a:ln w="9525">
            <a:solidFill>
              <a:schemeClr val="bg1"/>
            </a:solidFill>
          </a:ln>
        </p:spPr>
        <p:style>
          <a:lnRef idx="1">
            <a:schemeClr val="accent1"/>
          </a:lnRef>
          <a:fillRef idx="0">
            <a:schemeClr val="accent1"/>
          </a:fillRef>
          <a:effectRef idx="0">
            <a:schemeClr val="accent1"/>
          </a:effectRef>
          <a:fontRef idx="minor">
            <a:schemeClr val="tx1"/>
          </a:fontRef>
        </p:style>
      </p:cxnSp>
      <p:pic>
        <p:nvPicPr>
          <p:cNvPr id="13" name="Picture 12">
            <a:extLst>
              <a:ext uri="{FF2B5EF4-FFF2-40B4-BE49-F238E27FC236}">
                <a16:creationId xmlns:a16="http://schemas.microsoft.com/office/drawing/2014/main" id="{D5082788-0C78-F842-A18F-84667EAC7E6A}"/>
              </a:ext>
            </a:extLst>
          </p:cNvPr>
          <p:cNvPicPr>
            <a:picLocks noChangeAspect="1"/>
          </p:cNvPicPr>
          <p:nvPr userDrawn="1"/>
        </p:nvPicPr>
        <p:blipFill>
          <a:blip r:embed="rId2"/>
          <a:stretch>
            <a:fillRect/>
          </a:stretch>
        </p:blipFill>
        <p:spPr>
          <a:xfrm>
            <a:off x="407988" y="6364800"/>
            <a:ext cx="495300" cy="393700"/>
          </a:xfrm>
          <a:prstGeom prst="rect">
            <a:avLst/>
          </a:prstGeom>
        </p:spPr>
      </p:pic>
    </p:spTree>
    <p:extLst>
      <p:ext uri="{BB962C8B-B14F-4D97-AF65-F5344CB8AC3E}">
        <p14:creationId xmlns:p14="http://schemas.microsoft.com/office/powerpoint/2010/main" val="1919355803"/>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230755"/>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48846"/>
            <a:ext cx="4116387" cy="6249621"/>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14.03.2023</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Sergio Calatroni | VLBAI @ CERN LHC Point 4</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07987" y="1592264"/>
            <a:ext cx="5616575" cy="4608512"/>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592264"/>
            <a:ext cx="5611813" cy="4608511"/>
          </a:xfrm>
        </p:spPr>
        <p:txBody>
          <a:body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en-US"/>
              <a:t>14.03.2023</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Sergio Calatroni | VLBAI @ CERN LHC Point 4</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image" Target="../media/image1.emf"/><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theme" Target="../theme/theme1.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2495600" y="6378349"/>
            <a:ext cx="1620788" cy="365125"/>
          </a:xfrm>
          <a:prstGeom prst="rect">
            <a:avLst/>
          </a:prstGeom>
        </p:spPr>
        <p:txBody>
          <a:bodyPr vert="horz" lIns="0" tIns="0" rIns="0" bIns="0" rtlCol="0" anchor="ctr"/>
          <a:lstStyle>
            <a:lvl1pPr algn="r">
              <a:defRPr sz="1000">
                <a:solidFill>
                  <a:schemeClr val="tx1"/>
                </a:solidFill>
              </a:defRPr>
            </a:lvl1pPr>
          </a:lstStyle>
          <a:p>
            <a:r>
              <a:rPr lang="en-US" noProof="0"/>
              <a:t>14.03.2023</a:t>
            </a:r>
            <a:endParaRPr lang="en-GB" noProof="0" dirty="0"/>
          </a:p>
        </p:txBody>
      </p:sp>
      <p:sp>
        <p:nvSpPr>
          <p:cNvPr id="6" name="Slide Number Placeholder 5"/>
          <p:cNvSpPr>
            <a:spLocks noGrp="1"/>
          </p:cNvSpPr>
          <p:nvPr>
            <p:ph type="sldNum" sz="quarter" idx="4"/>
          </p:nvPr>
        </p:nvSpPr>
        <p:spPr>
          <a:xfrm>
            <a:off x="11107546" y="6383848"/>
            <a:ext cx="681254" cy="365125"/>
          </a:xfrm>
          <a:prstGeom prst="rect">
            <a:avLst/>
          </a:prstGeom>
        </p:spPr>
        <p:txBody>
          <a:bodyPr vert="horz" lIns="0" tIns="0" rIns="0" bIns="0" rtlCol="0" anchor="ctr"/>
          <a:lstStyle>
            <a:lvl1pPr algn="r">
              <a:defRPr sz="1000">
                <a:solidFill>
                  <a:schemeClr val="tx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83848"/>
            <a:ext cx="6572221" cy="365125"/>
          </a:xfrm>
          <a:prstGeom prst="rect">
            <a:avLst/>
          </a:prstGeom>
        </p:spPr>
        <p:txBody>
          <a:bodyPr vert="horz" lIns="91440" tIns="45720" rIns="91440" bIns="45720" rtlCol="0" anchor="ctr"/>
          <a:lstStyle>
            <a:lvl1pPr algn="ctr">
              <a:defRPr sz="1200">
                <a:solidFill>
                  <a:schemeClr val="tx1"/>
                </a:solidFill>
              </a:defRPr>
            </a:lvl1pPr>
          </a:lstStyle>
          <a:p>
            <a:r>
              <a:rPr lang="en-US"/>
              <a:t>Sergio Calatroni | VLBAI @ CERN LHC Point 4</a:t>
            </a:r>
            <a:endParaRPr lang="en-US" dirty="0"/>
          </a:p>
        </p:txBody>
      </p:sp>
      <p:cxnSp>
        <p:nvCxnSpPr>
          <p:cNvPr id="14" name="Straight Connector 13">
            <a:extLst>
              <a:ext uri="{FF2B5EF4-FFF2-40B4-BE49-F238E27FC236}">
                <a16:creationId xmlns:a16="http://schemas.microsoft.com/office/drawing/2014/main" id="{BD9C6532-AEDE-354E-83AD-7F67D706DF38}"/>
              </a:ext>
            </a:extLst>
          </p:cNvPr>
          <p:cNvCxnSpPr/>
          <p:nvPr userDrawn="1"/>
        </p:nvCxnSpPr>
        <p:spPr>
          <a:xfrm>
            <a:off x="407987" y="6266608"/>
            <a:ext cx="11376025" cy="0"/>
          </a:xfrm>
          <a:prstGeom prst="line">
            <a:avLst/>
          </a:prstGeom>
          <a:ln w="9525"/>
        </p:spPr>
        <p:style>
          <a:lnRef idx="1">
            <a:schemeClr val="accent1"/>
          </a:lnRef>
          <a:fillRef idx="0">
            <a:schemeClr val="accent1"/>
          </a:fillRef>
          <a:effectRef idx="0">
            <a:schemeClr val="accent1"/>
          </a:effectRef>
          <a:fontRef idx="minor">
            <a:schemeClr val="tx1"/>
          </a:fontRef>
        </p:style>
      </p:cxnSp>
      <p:pic>
        <p:nvPicPr>
          <p:cNvPr id="18" name="Picture 17">
            <a:extLst>
              <a:ext uri="{FF2B5EF4-FFF2-40B4-BE49-F238E27FC236}">
                <a16:creationId xmlns:a16="http://schemas.microsoft.com/office/drawing/2014/main" id="{426E9AC2-DB3F-3043-BAF1-FDB172EA2CD8}"/>
              </a:ext>
            </a:extLst>
          </p:cNvPr>
          <p:cNvPicPr>
            <a:picLocks noChangeAspect="1"/>
          </p:cNvPicPr>
          <p:nvPr userDrawn="1"/>
        </p:nvPicPr>
        <p:blipFill>
          <a:blip r:embed="rId24"/>
          <a:stretch>
            <a:fillRect/>
          </a:stretch>
        </p:blipFill>
        <p:spPr>
          <a:xfrm>
            <a:off x="407988" y="6364599"/>
            <a:ext cx="495300" cy="393700"/>
          </a:xfrm>
          <a:prstGeom prst="rect">
            <a:avLst/>
          </a:prstGeom>
        </p:spPr>
      </p:pic>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7" r:id="rId7"/>
    <p:sldLayoutId id="2147483674" r:id="rId8"/>
    <p:sldLayoutId id="2147483652" r:id="rId9"/>
    <p:sldLayoutId id="2147483653" r:id="rId10"/>
    <p:sldLayoutId id="2147483661" r:id="rId11"/>
    <p:sldLayoutId id="2147483666" r:id="rId12"/>
    <p:sldLayoutId id="2147483667" r:id="rId13"/>
    <p:sldLayoutId id="2147483658" r:id="rId14"/>
    <p:sldLayoutId id="2147483659" r:id="rId15"/>
    <p:sldLayoutId id="2147483673" r:id="rId16"/>
    <p:sldLayoutId id="2147483660" r:id="rId17"/>
    <p:sldLayoutId id="2147483671" r:id="rId18"/>
    <p:sldLayoutId id="2147483651" r:id="rId19"/>
    <p:sldLayoutId id="2147483654" r:id="rId20"/>
    <p:sldLayoutId id="2147483669" r:id="rId21"/>
    <p:sldLayoutId id="2147483655" r:id="rId22"/>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20.xml"/></Relationships>
</file>

<file path=ppt/slides/_rels/slide11.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png"/><Relationship Id="rId1" Type="http://schemas.openxmlformats.org/officeDocument/2006/relationships/slideLayout" Target="../slideLayouts/slideLayout20.xml"/></Relationships>
</file>

<file path=ppt/slides/_rels/slide1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20.xml"/></Relationships>
</file>

<file path=ppt/slides/_rels/slide13.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20.xml"/><Relationship Id="rId6" Type="http://schemas.openxmlformats.org/officeDocument/2006/relationships/image" Target="../media/image32.PNG"/><Relationship Id="rId5" Type="http://schemas.openxmlformats.org/officeDocument/2006/relationships/image" Target="../media/image31.png"/><Relationship Id="rId4" Type="http://schemas.openxmlformats.org/officeDocument/2006/relationships/image" Target="../media/image30.png"/></Relationships>
</file>

<file path=ppt/slides/_rels/slide14.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0.xml"/><Relationship Id="rId5" Type="http://schemas.openxmlformats.org/officeDocument/2006/relationships/image" Target="../media/image36.jpeg"/><Relationship Id="rId4" Type="http://schemas.openxmlformats.org/officeDocument/2006/relationships/image" Target="../media/image35.png"/></Relationships>
</file>

<file path=ppt/slides/_rels/slide15.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0.xml"/><Relationship Id="rId4" Type="http://schemas.openxmlformats.org/officeDocument/2006/relationships/image" Target="../media/image39.png"/></Relationships>
</file>

<file path=ppt/slides/_rels/slide16.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image" Target="../media/image40.jpg"/><Relationship Id="rId1" Type="http://schemas.openxmlformats.org/officeDocument/2006/relationships/slideLayout" Target="../slideLayouts/slideLayout20.xml"/><Relationship Id="rId4" Type="http://schemas.openxmlformats.org/officeDocument/2006/relationships/image" Target="../media/image42.png"/></Relationships>
</file>

<file path=ppt/slides/_rels/slide17.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image" Target="../media/image29.png"/><Relationship Id="rId1" Type="http://schemas.openxmlformats.org/officeDocument/2006/relationships/slideLayout" Target="../slideLayouts/slideLayout20.xml"/></Relationships>
</file>

<file path=ppt/slides/_rels/slide18.xml.rels><?xml version="1.0" encoding="UTF-8" standalone="yes"?>
<Relationships xmlns="http://schemas.openxmlformats.org/package/2006/relationships"><Relationship Id="rId3" Type="http://schemas.openxmlformats.org/officeDocument/2006/relationships/image" Target="../media/image45.jpeg"/><Relationship Id="rId2" Type="http://schemas.openxmlformats.org/officeDocument/2006/relationships/image" Target="../media/image44.png"/><Relationship Id="rId1" Type="http://schemas.openxmlformats.org/officeDocument/2006/relationships/slideLayout" Target="../slideLayouts/slideLayout20.xml"/><Relationship Id="rId4" Type="http://schemas.openxmlformats.org/officeDocument/2006/relationships/image" Target="../media/image46.jpeg"/></Relationships>
</file>

<file path=ppt/slides/_rels/slide19.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20.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20.xml"/></Relationships>
</file>

<file path=ppt/slides/_rels/slide22.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2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4.xml.rels><?xml version="1.0" encoding="UTF-8" standalone="yes"?>
<Relationships xmlns="http://schemas.openxmlformats.org/package/2006/relationships"><Relationship Id="rId2" Type="http://schemas.openxmlformats.org/officeDocument/2006/relationships/image" Target="../media/image50.png"/><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2" Type="http://schemas.openxmlformats.org/officeDocument/2006/relationships/image" Target="../media/image51.PNG"/><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hyperlink" Target="https://cds.cern.ch/record/2851946" TargetMode="Externa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microsoft.com/office/2007/relationships/media" Target="../media/media1.mkv"/><Relationship Id="rId1" Type="http://schemas.openxmlformats.org/officeDocument/2006/relationships/video" Target="NULL" TargetMode="External"/><Relationship Id="rId5" Type="http://schemas.openxmlformats.org/officeDocument/2006/relationships/image" Target="../media/image9.PNG"/><Relationship Id="rId4"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0.xml"/><Relationship Id="rId4" Type="http://schemas.openxmlformats.org/officeDocument/2006/relationships/image" Target="../media/image12.jpg"/></Relationships>
</file>

<file path=ppt/slides/_rels/slide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JPG"/><Relationship Id="rId1" Type="http://schemas.openxmlformats.org/officeDocument/2006/relationships/slideLayout" Target="../slideLayouts/slideLayout20.xml"/><Relationship Id="rId5" Type="http://schemas.openxmlformats.org/officeDocument/2006/relationships/image" Target="../media/image16.jpg"/><Relationship Id="rId4" Type="http://schemas.openxmlformats.org/officeDocument/2006/relationships/image" Target="../media/image15.jp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20.xml"/><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12DB42D1-992E-5E8E-0D23-C8FE6AC176DD}"/>
              </a:ext>
            </a:extLst>
          </p:cNvPr>
          <p:cNvSpPr>
            <a:spLocks noGrp="1"/>
          </p:cNvSpPr>
          <p:nvPr>
            <p:ph type="dt" sz="half" idx="10"/>
          </p:nvPr>
        </p:nvSpPr>
        <p:spPr/>
        <p:txBody>
          <a:bodyPr/>
          <a:lstStyle/>
          <a:p>
            <a:r>
              <a:rPr lang="en-US"/>
              <a:t>14.03.2023</a:t>
            </a:r>
            <a:endParaRPr lang="en-US" dirty="0"/>
          </a:p>
        </p:txBody>
      </p:sp>
      <p:sp>
        <p:nvSpPr>
          <p:cNvPr id="4" name="Slide Number Placeholder 3">
            <a:extLst>
              <a:ext uri="{FF2B5EF4-FFF2-40B4-BE49-F238E27FC236}">
                <a16:creationId xmlns:a16="http://schemas.microsoft.com/office/drawing/2014/main" id="{AEB461A4-732C-8ED8-279E-5CF1007F4035}"/>
              </a:ext>
            </a:extLst>
          </p:cNvPr>
          <p:cNvSpPr>
            <a:spLocks noGrp="1"/>
          </p:cNvSpPr>
          <p:nvPr>
            <p:ph type="sldNum" sz="quarter" idx="11"/>
          </p:nvPr>
        </p:nvSpPr>
        <p:spPr/>
        <p:txBody>
          <a:bodyPr/>
          <a:lstStyle/>
          <a:p>
            <a:fld id="{36B5EA5A-BC32-A742-B11B-8E7414D5B535}" type="slidenum">
              <a:rPr lang="en-US" smtClean="0"/>
              <a:pPr/>
              <a:t>1</a:t>
            </a:fld>
            <a:endParaRPr lang="en-US" dirty="0"/>
          </a:p>
        </p:txBody>
      </p:sp>
      <p:sp>
        <p:nvSpPr>
          <p:cNvPr id="5" name="Footer Placeholder 4">
            <a:extLst>
              <a:ext uri="{FF2B5EF4-FFF2-40B4-BE49-F238E27FC236}">
                <a16:creationId xmlns:a16="http://schemas.microsoft.com/office/drawing/2014/main" id="{E3E11B39-527D-D94B-2502-43616A3130A4}"/>
              </a:ext>
            </a:extLst>
          </p:cNvPr>
          <p:cNvSpPr>
            <a:spLocks noGrp="1"/>
          </p:cNvSpPr>
          <p:nvPr>
            <p:ph type="ftr" sz="quarter" idx="12"/>
          </p:nvPr>
        </p:nvSpPr>
        <p:spPr/>
        <p:txBody>
          <a:bodyPr/>
          <a:lstStyle/>
          <a:p>
            <a:r>
              <a:rPr lang="en-US"/>
              <a:t>Sergio Calatroni | VLBAI @ CERN LHC Point 4</a:t>
            </a:r>
            <a:endParaRPr lang="en-US" dirty="0"/>
          </a:p>
        </p:txBody>
      </p:sp>
      <p:pic>
        <p:nvPicPr>
          <p:cNvPr id="7" name="Picture 6" descr="Graphical user interface, background pattern&#10;&#10;Description automatically generated">
            <a:extLst>
              <a:ext uri="{FF2B5EF4-FFF2-40B4-BE49-F238E27FC236}">
                <a16:creationId xmlns:a16="http://schemas.microsoft.com/office/drawing/2014/main" id="{A7F5E9D4-3C12-8D19-9D96-6116817363CF}"/>
              </a:ext>
            </a:extLst>
          </p:cNvPr>
          <p:cNvPicPr>
            <a:picLocks noChangeAspect="1"/>
          </p:cNvPicPr>
          <p:nvPr/>
        </p:nvPicPr>
        <p:blipFill rotWithShape="1">
          <a:blip r:embed="rId2"/>
          <a:srcRect t="43352" b="12173"/>
          <a:stretch/>
        </p:blipFill>
        <p:spPr>
          <a:xfrm>
            <a:off x="0" y="1"/>
            <a:ext cx="12192000" cy="6858000"/>
          </a:xfrm>
          <a:prstGeom prst="rect">
            <a:avLst/>
          </a:prstGeom>
        </p:spPr>
      </p:pic>
      <p:sp>
        <p:nvSpPr>
          <p:cNvPr id="8" name="Title 1">
            <a:extLst>
              <a:ext uri="{FF2B5EF4-FFF2-40B4-BE49-F238E27FC236}">
                <a16:creationId xmlns:a16="http://schemas.microsoft.com/office/drawing/2014/main" id="{F46B1BCF-C9F1-0F73-4FFD-F22EAC2BF733}"/>
              </a:ext>
            </a:extLst>
          </p:cNvPr>
          <p:cNvSpPr txBox="1">
            <a:spLocks/>
          </p:cNvSpPr>
          <p:nvPr/>
        </p:nvSpPr>
        <p:spPr>
          <a:xfrm>
            <a:off x="0" y="1828800"/>
            <a:ext cx="12192000" cy="3009900"/>
          </a:xfrm>
          <a:prstGeom prst="rect">
            <a:avLst/>
          </a:prstGeom>
          <a:solidFill>
            <a:srgbClr val="000000">
              <a:alpha val="20000"/>
            </a:srgbClr>
          </a:solidFill>
        </p:spPr>
        <p:txBody>
          <a:bodyPr vert="horz" lIns="720000" tIns="720000" rIns="720000" bIns="0" rtlCol="0" anchor="t" anchorCtr="1">
            <a:noAutofit/>
          </a:bodyPr>
          <a:lstStyle>
            <a:lvl1pPr algn="l" defTabSz="914400" rtl="0" eaLnBrk="1" latinLnBrk="0" hangingPunct="1">
              <a:lnSpc>
                <a:spcPct val="90000"/>
              </a:lnSpc>
              <a:spcBef>
                <a:spcPct val="0"/>
              </a:spcBef>
              <a:buNone/>
              <a:defRPr sz="3600" b="1" kern="1200">
                <a:solidFill>
                  <a:schemeClr val="bg1"/>
                </a:solidFill>
                <a:latin typeface="+mj-lt"/>
                <a:ea typeface="+mj-ea"/>
                <a:cs typeface="+mj-cs"/>
              </a:defRPr>
            </a:lvl1pPr>
          </a:lstStyle>
          <a:p>
            <a:pPr algn="ctr"/>
            <a:r>
              <a:rPr lang="en-US" sz="4400" dirty="0"/>
              <a:t>A Vertical Atom Interferometer at</a:t>
            </a:r>
          </a:p>
          <a:p>
            <a:pPr algn="ctr"/>
            <a:r>
              <a:rPr lang="en-US" sz="4400" dirty="0"/>
              <a:t>CERN LHC Point 4</a:t>
            </a:r>
          </a:p>
        </p:txBody>
      </p:sp>
      <p:sp>
        <p:nvSpPr>
          <p:cNvPr id="9" name="Subtitle 2">
            <a:extLst>
              <a:ext uri="{FF2B5EF4-FFF2-40B4-BE49-F238E27FC236}">
                <a16:creationId xmlns:a16="http://schemas.microsoft.com/office/drawing/2014/main" id="{FC86237E-F5E5-0B54-41CC-5E661F61B0A5}"/>
              </a:ext>
            </a:extLst>
          </p:cNvPr>
          <p:cNvSpPr txBox="1">
            <a:spLocks/>
          </p:cNvSpPr>
          <p:nvPr/>
        </p:nvSpPr>
        <p:spPr>
          <a:xfrm>
            <a:off x="412774" y="4838700"/>
            <a:ext cx="11376026" cy="752475"/>
          </a:xfrm>
          <a:prstGeom prst="rect">
            <a:avLst/>
          </a:prstGeom>
        </p:spPr>
        <p:txBody>
          <a:bodyPr/>
          <a:lst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a:lnSpc>
                <a:spcPct val="100000"/>
              </a:lnSpc>
            </a:pPr>
            <a:r>
              <a:rPr lang="en-US" sz="1800" dirty="0">
                <a:solidFill>
                  <a:schemeClr val="accent6">
                    <a:lumMod val="40000"/>
                    <a:lumOff val="60000"/>
                  </a:schemeClr>
                </a:solidFill>
              </a:rPr>
              <a:t>Sergio Calatroni on behalf of the Feasibility Study Group</a:t>
            </a:r>
          </a:p>
          <a:p>
            <a:pPr>
              <a:lnSpc>
                <a:spcPct val="100000"/>
              </a:lnSpc>
              <a:spcBef>
                <a:spcPts val="400"/>
              </a:spcBef>
            </a:pPr>
            <a:r>
              <a:rPr lang="en-US" sz="1800" dirty="0">
                <a:solidFill>
                  <a:schemeClr val="accent6">
                    <a:lumMod val="40000"/>
                    <a:lumOff val="60000"/>
                  </a:schemeClr>
                </a:solidFill>
              </a:rPr>
              <a:t>14.03.2023</a:t>
            </a:r>
          </a:p>
        </p:txBody>
      </p:sp>
      <p:grpSp>
        <p:nvGrpSpPr>
          <p:cNvPr id="20" name="Group 19">
            <a:extLst>
              <a:ext uri="{FF2B5EF4-FFF2-40B4-BE49-F238E27FC236}">
                <a16:creationId xmlns:a16="http://schemas.microsoft.com/office/drawing/2014/main" id="{8BA30620-7575-720C-71CF-28101C771A51}"/>
              </a:ext>
            </a:extLst>
          </p:cNvPr>
          <p:cNvGrpSpPr/>
          <p:nvPr/>
        </p:nvGrpSpPr>
        <p:grpSpPr>
          <a:xfrm>
            <a:off x="0" y="-1631"/>
            <a:ext cx="12191999" cy="1830430"/>
            <a:chOff x="0" y="-1631"/>
            <a:chExt cx="12191999" cy="1830430"/>
          </a:xfrm>
        </p:grpSpPr>
        <p:pic>
          <p:nvPicPr>
            <p:cNvPr id="21" name="Picture 20" descr="A picture containing diagram&#10;&#10;Description automatically generated">
              <a:extLst>
                <a:ext uri="{FF2B5EF4-FFF2-40B4-BE49-F238E27FC236}">
                  <a16:creationId xmlns:a16="http://schemas.microsoft.com/office/drawing/2014/main" id="{28C5C501-C831-042D-86CC-5AA9B618C0ED}"/>
                </a:ext>
              </a:extLst>
            </p:cNvPr>
            <p:cNvPicPr>
              <a:picLocks noChangeAspect="1"/>
            </p:cNvPicPr>
            <p:nvPr/>
          </p:nvPicPr>
          <p:blipFill>
            <a:blip r:embed="rId3"/>
            <a:stretch>
              <a:fillRect/>
            </a:stretch>
          </p:blipFill>
          <p:spPr>
            <a:xfrm>
              <a:off x="3092290" y="0"/>
              <a:ext cx="6576641" cy="1828799"/>
            </a:xfrm>
            <a:prstGeom prst="rect">
              <a:avLst/>
            </a:prstGeom>
          </p:spPr>
        </p:pic>
        <p:pic>
          <p:nvPicPr>
            <p:cNvPr id="22" name="Picture 21" descr="A picture containing diagram&#10;&#10;Description automatically generated">
              <a:extLst>
                <a:ext uri="{FF2B5EF4-FFF2-40B4-BE49-F238E27FC236}">
                  <a16:creationId xmlns:a16="http://schemas.microsoft.com/office/drawing/2014/main" id="{379F99D3-573D-AE15-6940-E836D878C7EB}"/>
                </a:ext>
              </a:extLst>
            </p:cNvPr>
            <p:cNvPicPr>
              <a:picLocks noChangeAspect="1"/>
            </p:cNvPicPr>
            <p:nvPr/>
          </p:nvPicPr>
          <p:blipFill rotWithShape="1">
            <a:blip r:embed="rId3"/>
            <a:srcRect l="83940"/>
            <a:stretch/>
          </p:blipFill>
          <p:spPr>
            <a:xfrm flipH="1">
              <a:off x="9668929" y="0"/>
              <a:ext cx="1056207" cy="1828799"/>
            </a:xfrm>
            <a:prstGeom prst="rect">
              <a:avLst/>
            </a:prstGeom>
          </p:spPr>
        </p:pic>
        <p:pic>
          <p:nvPicPr>
            <p:cNvPr id="23" name="Picture 22" descr="A picture containing diagram&#10;&#10;Description automatically generated">
              <a:extLst>
                <a:ext uri="{FF2B5EF4-FFF2-40B4-BE49-F238E27FC236}">
                  <a16:creationId xmlns:a16="http://schemas.microsoft.com/office/drawing/2014/main" id="{039AD5AF-0816-9D5B-D8DC-BCD69027A590}"/>
                </a:ext>
              </a:extLst>
            </p:cNvPr>
            <p:cNvPicPr>
              <a:picLocks noChangeAspect="1"/>
            </p:cNvPicPr>
            <p:nvPr/>
          </p:nvPicPr>
          <p:blipFill rotWithShape="1">
            <a:blip r:embed="rId3"/>
            <a:srcRect r="91241"/>
            <a:stretch/>
          </p:blipFill>
          <p:spPr>
            <a:xfrm flipH="1">
              <a:off x="2516225" y="-1"/>
              <a:ext cx="576063" cy="1828799"/>
            </a:xfrm>
            <a:prstGeom prst="rect">
              <a:avLst/>
            </a:prstGeom>
          </p:spPr>
        </p:pic>
        <p:pic>
          <p:nvPicPr>
            <p:cNvPr id="24" name="Picture 23" descr="A picture containing diagram&#10;&#10;Description automatically generated">
              <a:extLst>
                <a:ext uri="{FF2B5EF4-FFF2-40B4-BE49-F238E27FC236}">
                  <a16:creationId xmlns:a16="http://schemas.microsoft.com/office/drawing/2014/main" id="{9794E786-20AE-F9FF-B93A-CB2B505A1911}"/>
                </a:ext>
              </a:extLst>
            </p:cNvPr>
            <p:cNvPicPr>
              <a:picLocks noChangeAspect="1"/>
            </p:cNvPicPr>
            <p:nvPr/>
          </p:nvPicPr>
          <p:blipFill rotWithShape="1">
            <a:blip r:embed="rId3"/>
            <a:srcRect r="91241"/>
            <a:stretch/>
          </p:blipFill>
          <p:spPr>
            <a:xfrm>
              <a:off x="806618" y="-1631"/>
              <a:ext cx="576063" cy="1828799"/>
            </a:xfrm>
            <a:prstGeom prst="rect">
              <a:avLst/>
            </a:prstGeom>
          </p:spPr>
        </p:pic>
        <p:pic>
          <p:nvPicPr>
            <p:cNvPr id="25" name="Picture 24" descr="A picture containing diagram&#10;&#10;Description automatically generated">
              <a:extLst>
                <a:ext uri="{FF2B5EF4-FFF2-40B4-BE49-F238E27FC236}">
                  <a16:creationId xmlns:a16="http://schemas.microsoft.com/office/drawing/2014/main" id="{75EB7919-926F-DD94-C461-C9E9FD164F98}"/>
                </a:ext>
              </a:extLst>
            </p:cNvPr>
            <p:cNvPicPr>
              <a:picLocks noChangeAspect="1"/>
            </p:cNvPicPr>
            <p:nvPr/>
          </p:nvPicPr>
          <p:blipFill rotWithShape="1">
            <a:blip r:embed="rId3"/>
            <a:srcRect l="94169"/>
            <a:stretch/>
          </p:blipFill>
          <p:spPr>
            <a:xfrm flipH="1">
              <a:off x="11808544" y="0"/>
              <a:ext cx="383455" cy="1828799"/>
            </a:xfrm>
            <a:prstGeom prst="rect">
              <a:avLst/>
            </a:prstGeom>
          </p:spPr>
        </p:pic>
        <p:pic>
          <p:nvPicPr>
            <p:cNvPr id="26" name="Picture 25" descr="A picture containing diagram&#10;&#10;Description automatically generated">
              <a:extLst>
                <a:ext uri="{FF2B5EF4-FFF2-40B4-BE49-F238E27FC236}">
                  <a16:creationId xmlns:a16="http://schemas.microsoft.com/office/drawing/2014/main" id="{1BE54494-0380-7A52-BD3D-33EFB10ED379}"/>
                </a:ext>
              </a:extLst>
            </p:cNvPr>
            <p:cNvPicPr>
              <a:picLocks noChangeAspect="1"/>
            </p:cNvPicPr>
            <p:nvPr/>
          </p:nvPicPr>
          <p:blipFill rotWithShape="1">
            <a:blip r:embed="rId3"/>
            <a:srcRect r="91241"/>
            <a:stretch/>
          </p:blipFill>
          <p:spPr>
            <a:xfrm flipH="1">
              <a:off x="1377862" y="0"/>
              <a:ext cx="576063" cy="1828799"/>
            </a:xfrm>
            <a:prstGeom prst="rect">
              <a:avLst/>
            </a:prstGeom>
          </p:spPr>
        </p:pic>
        <p:pic>
          <p:nvPicPr>
            <p:cNvPr id="27" name="Picture 26" descr="A picture containing diagram&#10;&#10;Description automatically generated">
              <a:extLst>
                <a:ext uri="{FF2B5EF4-FFF2-40B4-BE49-F238E27FC236}">
                  <a16:creationId xmlns:a16="http://schemas.microsoft.com/office/drawing/2014/main" id="{4C37AA7C-ADD3-AA9A-99C9-1B6B5A6F5B1F}"/>
                </a:ext>
              </a:extLst>
            </p:cNvPr>
            <p:cNvPicPr>
              <a:picLocks noChangeAspect="1"/>
            </p:cNvPicPr>
            <p:nvPr/>
          </p:nvPicPr>
          <p:blipFill rotWithShape="1">
            <a:blip r:embed="rId3"/>
            <a:srcRect l="83213"/>
            <a:stretch/>
          </p:blipFill>
          <p:spPr>
            <a:xfrm>
              <a:off x="10704515" y="0"/>
              <a:ext cx="1104030" cy="1828799"/>
            </a:xfrm>
            <a:prstGeom prst="rect">
              <a:avLst/>
            </a:prstGeom>
          </p:spPr>
        </p:pic>
        <p:pic>
          <p:nvPicPr>
            <p:cNvPr id="28" name="Picture 27" descr="A picture containing diagram&#10;&#10;Description automatically generated">
              <a:extLst>
                <a:ext uri="{FF2B5EF4-FFF2-40B4-BE49-F238E27FC236}">
                  <a16:creationId xmlns:a16="http://schemas.microsoft.com/office/drawing/2014/main" id="{3810D18A-F5A8-2167-BD4C-152D24361907}"/>
                </a:ext>
              </a:extLst>
            </p:cNvPr>
            <p:cNvPicPr>
              <a:picLocks noChangeAspect="1"/>
            </p:cNvPicPr>
            <p:nvPr/>
          </p:nvPicPr>
          <p:blipFill rotWithShape="1">
            <a:blip r:embed="rId3"/>
            <a:srcRect r="91241"/>
            <a:stretch/>
          </p:blipFill>
          <p:spPr>
            <a:xfrm>
              <a:off x="1951862" y="-1629"/>
              <a:ext cx="576063" cy="1828799"/>
            </a:xfrm>
            <a:prstGeom prst="rect">
              <a:avLst/>
            </a:prstGeom>
          </p:spPr>
        </p:pic>
        <p:pic>
          <p:nvPicPr>
            <p:cNvPr id="29" name="Picture 28" descr="A picture containing diagram&#10;&#10;Description automatically generated">
              <a:extLst>
                <a:ext uri="{FF2B5EF4-FFF2-40B4-BE49-F238E27FC236}">
                  <a16:creationId xmlns:a16="http://schemas.microsoft.com/office/drawing/2014/main" id="{8D8EC35A-50CA-67D6-D472-485F93A0B8AA}"/>
                </a:ext>
              </a:extLst>
            </p:cNvPr>
            <p:cNvPicPr>
              <a:picLocks noChangeAspect="1"/>
            </p:cNvPicPr>
            <p:nvPr/>
          </p:nvPicPr>
          <p:blipFill rotWithShape="1">
            <a:blip r:embed="rId3"/>
            <a:srcRect r="91241"/>
            <a:stretch/>
          </p:blipFill>
          <p:spPr>
            <a:xfrm flipH="1">
              <a:off x="237926" y="-1630"/>
              <a:ext cx="576063" cy="1828799"/>
            </a:xfrm>
            <a:prstGeom prst="rect">
              <a:avLst/>
            </a:prstGeom>
          </p:spPr>
        </p:pic>
        <p:pic>
          <p:nvPicPr>
            <p:cNvPr id="30" name="Picture 29" descr="A picture containing diagram&#10;&#10;Description automatically generated">
              <a:extLst>
                <a:ext uri="{FF2B5EF4-FFF2-40B4-BE49-F238E27FC236}">
                  <a16:creationId xmlns:a16="http://schemas.microsoft.com/office/drawing/2014/main" id="{F93C3D4C-F66C-781C-FC47-E268E76AEB82}"/>
                </a:ext>
              </a:extLst>
            </p:cNvPr>
            <p:cNvPicPr>
              <a:picLocks noChangeAspect="1"/>
            </p:cNvPicPr>
            <p:nvPr/>
          </p:nvPicPr>
          <p:blipFill rotWithShape="1">
            <a:blip r:embed="rId3"/>
            <a:srcRect l="5191" r="91241"/>
            <a:stretch/>
          </p:blipFill>
          <p:spPr>
            <a:xfrm>
              <a:off x="0" y="0"/>
              <a:ext cx="234656" cy="1828799"/>
            </a:xfrm>
            <a:prstGeom prst="rect">
              <a:avLst/>
            </a:prstGeom>
          </p:spPr>
        </p:pic>
      </p:grpSp>
      <p:cxnSp>
        <p:nvCxnSpPr>
          <p:cNvPr id="33" name="Straight Connector 32">
            <a:extLst>
              <a:ext uri="{FF2B5EF4-FFF2-40B4-BE49-F238E27FC236}">
                <a16:creationId xmlns:a16="http://schemas.microsoft.com/office/drawing/2014/main" id="{DC93C2DD-A2C3-0A20-66CD-96FF862915B6}"/>
              </a:ext>
            </a:extLst>
          </p:cNvPr>
          <p:cNvCxnSpPr/>
          <p:nvPr/>
        </p:nvCxnSpPr>
        <p:spPr>
          <a:xfrm>
            <a:off x="0" y="1827168"/>
            <a:ext cx="12191999" cy="0"/>
          </a:xfrm>
          <a:prstGeom prst="line">
            <a:avLst/>
          </a:prstGeom>
          <a:ln w="12700">
            <a:solidFill>
              <a:srgbClr val="0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314998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E384F8C-5855-A713-1CD6-F3A6CA8F5493}"/>
              </a:ext>
            </a:extLst>
          </p:cNvPr>
          <p:cNvSpPr>
            <a:spLocks noGrp="1"/>
          </p:cNvSpPr>
          <p:nvPr>
            <p:ph type="title"/>
          </p:nvPr>
        </p:nvSpPr>
        <p:spPr/>
        <p:txBody>
          <a:bodyPr/>
          <a:lstStyle/>
          <a:p>
            <a:r>
              <a:rPr lang="en-US" dirty="0"/>
              <a:t>Effect of local geology: gravity gradient noise</a:t>
            </a:r>
            <a:endParaRPr lang="en-GB" dirty="0"/>
          </a:p>
        </p:txBody>
      </p:sp>
      <p:sp>
        <p:nvSpPr>
          <p:cNvPr id="4" name="Date Placeholder 3">
            <a:extLst>
              <a:ext uri="{FF2B5EF4-FFF2-40B4-BE49-F238E27FC236}">
                <a16:creationId xmlns:a16="http://schemas.microsoft.com/office/drawing/2014/main" id="{981CEF64-4017-E26E-64D1-B2C98F7BCB9E}"/>
              </a:ext>
            </a:extLst>
          </p:cNvPr>
          <p:cNvSpPr>
            <a:spLocks noGrp="1"/>
          </p:cNvSpPr>
          <p:nvPr>
            <p:ph type="dt" sz="half" idx="10"/>
          </p:nvPr>
        </p:nvSpPr>
        <p:spPr/>
        <p:txBody>
          <a:bodyPr/>
          <a:lstStyle/>
          <a:p>
            <a:r>
              <a:rPr lang="en-US"/>
              <a:t>14.03.2023</a:t>
            </a:r>
            <a:endParaRPr lang="en-US" dirty="0"/>
          </a:p>
        </p:txBody>
      </p:sp>
      <p:sp>
        <p:nvSpPr>
          <p:cNvPr id="5" name="Footer Placeholder 4">
            <a:extLst>
              <a:ext uri="{FF2B5EF4-FFF2-40B4-BE49-F238E27FC236}">
                <a16:creationId xmlns:a16="http://schemas.microsoft.com/office/drawing/2014/main" id="{691E7C6D-C845-97BD-777B-6180D241B779}"/>
              </a:ext>
            </a:extLst>
          </p:cNvPr>
          <p:cNvSpPr>
            <a:spLocks noGrp="1"/>
          </p:cNvSpPr>
          <p:nvPr>
            <p:ph type="ftr" sz="quarter" idx="11"/>
          </p:nvPr>
        </p:nvSpPr>
        <p:spPr/>
        <p:txBody>
          <a:bodyPr/>
          <a:lstStyle/>
          <a:p>
            <a:r>
              <a:rPr lang="en-US"/>
              <a:t>Sergio Calatroni | VLBAI @ CERN LHC Point 4</a:t>
            </a:r>
            <a:endParaRPr lang="en-US" dirty="0"/>
          </a:p>
        </p:txBody>
      </p:sp>
      <p:sp>
        <p:nvSpPr>
          <p:cNvPr id="6" name="Slide Number Placeholder 5">
            <a:extLst>
              <a:ext uri="{FF2B5EF4-FFF2-40B4-BE49-F238E27FC236}">
                <a16:creationId xmlns:a16="http://schemas.microsoft.com/office/drawing/2014/main" id="{2A42916A-4F66-05F4-44EC-188611C276EA}"/>
              </a:ext>
            </a:extLst>
          </p:cNvPr>
          <p:cNvSpPr>
            <a:spLocks noGrp="1"/>
          </p:cNvSpPr>
          <p:nvPr>
            <p:ph type="sldNum" sz="quarter" idx="12"/>
          </p:nvPr>
        </p:nvSpPr>
        <p:spPr/>
        <p:txBody>
          <a:bodyPr/>
          <a:lstStyle/>
          <a:p>
            <a:fld id="{36B5EA5A-BC32-A742-B11B-8E7414D5B535}" type="slidenum">
              <a:rPr lang="en-US" smtClean="0"/>
              <a:pPr/>
              <a:t>10</a:t>
            </a:fld>
            <a:endParaRPr lang="en-US" dirty="0"/>
          </a:p>
        </p:txBody>
      </p:sp>
      <p:sp>
        <p:nvSpPr>
          <p:cNvPr id="9" name="TextBox 8">
            <a:extLst>
              <a:ext uri="{FF2B5EF4-FFF2-40B4-BE49-F238E27FC236}">
                <a16:creationId xmlns:a16="http://schemas.microsoft.com/office/drawing/2014/main" id="{1FA15A28-37F6-431E-4164-B106351D85D6}"/>
              </a:ext>
            </a:extLst>
          </p:cNvPr>
          <p:cNvSpPr txBox="1"/>
          <p:nvPr/>
        </p:nvSpPr>
        <p:spPr>
          <a:xfrm>
            <a:off x="5735960" y="1687082"/>
            <a:ext cx="4032448" cy="4031873"/>
          </a:xfrm>
          <a:prstGeom prst="rect">
            <a:avLst/>
          </a:prstGeom>
          <a:noFill/>
        </p:spPr>
        <p:txBody>
          <a:bodyPr wrap="square">
            <a:spAutoFit/>
          </a:bodyPr>
          <a:lstStyle/>
          <a:p>
            <a:r>
              <a:rPr lang="en-GB" sz="1600" dirty="0"/>
              <a:t>Seismic gravity gradient noise (GGN): seismic waves disturb local mass distribution, cause oscillating gravity gradient that is a noise background (especially important at lower frequencies)</a:t>
            </a:r>
          </a:p>
          <a:p>
            <a:endParaRPr lang="en-GB" sz="1600" dirty="0"/>
          </a:p>
          <a:p>
            <a:r>
              <a:rPr lang="en-GB" sz="1600" dirty="0">
                <a:solidFill>
                  <a:srgbClr val="000000"/>
                </a:solidFill>
              </a:rPr>
              <a:t>Calculated using RMS spectral density of surface vertical displacement measurements, the shaded band corresponds to the difference between the minimum and maximum daily measurements. Compared with the New High and Low Noise Models (NHNM and NLNM: USGS seismic models for hypothetical quiet and noisy sites).</a:t>
            </a:r>
          </a:p>
          <a:p>
            <a:endParaRPr lang="en-GB" sz="1600" dirty="0"/>
          </a:p>
        </p:txBody>
      </p:sp>
      <p:pic>
        <p:nvPicPr>
          <p:cNvPr id="7" name="Picture 6">
            <a:extLst>
              <a:ext uri="{FF2B5EF4-FFF2-40B4-BE49-F238E27FC236}">
                <a16:creationId xmlns:a16="http://schemas.microsoft.com/office/drawing/2014/main" id="{60FE6CC3-0E24-D40A-B949-B191F947253D}"/>
              </a:ext>
            </a:extLst>
          </p:cNvPr>
          <p:cNvPicPr>
            <a:picLocks noChangeAspect="1"/>
          </p:cNvPicPr>
          <p:nvPr/>
        </p:nvPicPr>
        <p:blipFill>
          <a:blip r:embed="rId2"/>
          <a:stretch>
            <a:fillRect/>
          </a:stretch>
        </p:blipFill>
        <p:spPr>
          <a:xfrm>
            <a:off x="191344" y="1700806"/>
            <a:ext cx="5456658" cy="3879923"/>
          </a:xfrm>
          <a:prstGeom prst="rect">
            <a:avLst/>
          </a:prstGeom>
        </p:spPr>
      </p:pic>
      <p:pic>
        <p:nvPicPr>
          <p:cNvPr id="8" name="Picture 7">
            <a:extLst>
              <a:ext uri="{FF2B5EF4-FFF2-40B4-BE49-F238E27FC236}">
                <a16:creationId xmlns:a16="http://schemas.microsoft.com/office/drawing/2014/main" id="{FD8B1144-F52B-AA16-4935-A20A682FBD99}"/>
              </a:ext>
            </a:extLst>
          </p:cNvPr>
          <p:cNvPicPr>
            <a:picLocks noChangeAspect="1"/>
          </p:cNvPicPr>
          <p:nvPr/>
        </p:nvPicPr>
        <p:blipFill>
          <a:blip r:embed="rId3"/>
          <a:stretch>
            <a:fillRect/>
          </a:stretch>
        </p:blipFill>
        <p:spPr>
          <a:xfrm>
            <a:off x="10056318" y="1508853"/>
            <a:ext cx="2102455" cy="3840294"/>
          </a:xfrm>
          <a:prstGeom prst="rect">
            <a:avLst/>
          </a:prstGeom>
        </p:spPr>
      </p:pic>
    </p:spTree>
    <p:extLst>
      <p:ext uri="{BB962C8B-B14F-4D97-AF65-F5344CB8AC3E}">
        <p14:creationId xmlns:p14="http://schemas.microsoft.com/office/powerpoint/2010/main" val="29298718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A28447-40F1-2AA5-F0B4-A31F82DE52D9}"/>
              </a:ext>
            </a:extLst>
          </p:cNvPr>
          <p:cNvSpPr>
            <a:spLocks noGrp="1"/>
          </p:cNvSpPr>
          <p:nvPr>
            <p:ph type="title"/>
          </p:nvPr>
        </p:nvSpPr>
        <p:spPr/>
        <p:txBody>
          <a:bodyPr/>
          <a:lstStyle/>
          <a:p>
            <a:r>
              <a:rPr lang="en-US" dirty="0"/>
              <a:t>EM noise</a:t>
            </a:r>
            <a:endParaRPr lang="en-GB" dirty="0"/>
          </a:p>
        </p:txBody>
      </p:sp>
      <p:sp>
        <p:nvSpPr>
          <p:cNvPr id="3" name="Date Placeholder 2">
            <a:extLst>
              <a:ext uri="{FF2B5EF4-FFF2-40B4-BE49-F238E27FC236}">
                <a16:creationId xmlns:a16="http://schemas.microsoft.com/office/drawing/2014/main" id="{D6E8C3C8-2EB6-19A1-4F79-D7AB2285FB0E}"/>
              </a:ext>
            </a:extLst>
          </p:cNvPr>
          <p:cNvSpPr>
            <a:spLocks noGrp="1"/>
          </p:cNvSpPr>
          <p:nvPr>
            <p:ph type="dt" sz="half" idx="10"/>
          </p:nvPr>
        </p:nvSpPr>
        <p:spPr/>
        <p:txBody>
          <a:bodyPr/>
          <a:lstStyle/>
          <a:p>
            <a:r>
              <a:rPr lang="en-US"/>
              <a:t>14.03.2023</a:t>
            </a:r>
            <a:endParaRPr lang="en-US" dirty="0"/>
          </a:p>
        </p:txBody>
      </p:sp>
      <p:sp>
        <p:nvSpPr>
          <p:cNvPr id="4" name="Footer Placeholder 3">
            <a:extLst>
              <a:ext uri="{FF2B5EF4-FFF2-40B4-BE49-F238E27FC236}">
                <a16:creationId xmlns:a16="http://schemas.microsoft.com/office/drawing/2014/main" id="{EDB9445A-D364-A919-42B5-C9722CFC5508}"/>
              </a:ext>
            </a:extLst>
          </p:cNvPr>
          <p:cNvSpPr>
            <a:spLocks noGrp="1"/>
          </p:cNvSpPr>
          <p:nvPr>
            <p:ph type="ftr" sz="quarter" idx="11"/>
          </p:nvPr>
        </p:nvSpPr>
        <p:spPr/>
        <p:txBody>
          <a:bodyPr/>
          <a:lstStyle/>
          <a:p>
            <a:r>
              <a:rPr lang="en-US"/>
              <a:t>Sergio Calatroni | VLBAI @ CERN LHC Point 4</a:t>
            </a:r>
            <a:endParaRPr lang="en-US" dirty="0"/>
          </a:p>
        </p:txBody>
      </p:sp>
      <p:sp>
        <p:nvSpPr>
          <p:cNvPr id="5" name="Slide Number Placeholder 4">
            <a:extLst>
              <a:ext uri="{FF2B5EF4-FFF2-40B4-BE49-F238E27FC236}">
                <a16:creationId xmlns:a16="http://schemas.microsoft.com/office/drawing/2014/main" id="{E3BC3741-8C78-C2BC-3BC3-9DBAB5C5F550}"/>
              </a:ext>
            </a:extLst>
          </p:cNvPr>
          <p:cNvSpPr>
            <a:spLocks noGrp="1"/>
          </p:cNvSpPr>
          <p:nvPr>
            <p:ph type="sldNum" sz="quarter" idx="12"/>
          </p:nvPr>
        </p:nvSpPr>
        <p:spPr/>
        <p:txBody>
          <a:bodyPr/>
          <a:lstStyle/>
          <a:p>
            <a:fld id="{36B5EA5A-BC32-A742-B11B-8E7414D5B535}" type="slidenum">
              <a:rPr lang="en-US" smtClean="0"/>
              <a:pPr/>
              <a:t>11</a:t>
            </a:fld>
            <a:endParaRPr lang="en-US" dirty="0"/>
          </a:p>
        </p:txBody>
      </p:sp>
      <p:pic>
        <p:nvPicPr>
          <p:cNvPr id="9" name="Picture 8" descr="Chart&#10;&#10;Description automatically generated">
            <a:extLst>
              <a:ext uri="{FF2B5EF4-FFF2-40B4-BE49-F238E27FC236}">
                <a16:creationId xmlns:a16="http://schemas.microsoft.com/office/drawing/2014/main" id="{CF75B7D5-5C32-F682-B776-A61ADD135804}"/>
              </a:ext>
            </a:extLst>
          </p:cNvPr>
          <p:cNvPicPr>
            <a:picLocks noChangeAspect="1"/>
          </p:cNvPicPr>
          <p:nvPr/>
        </p:nvPicPr>
        <p:blipFill>
          <a:blip r:embed="rId2"/>
          <a:stretch>
            <a:fillRect/>
          </a:stretch>
        </p:blipFill>
        <p:spPr>
          <a:xfrm>
            <a:off x="1469735" y="836712"/>
            <a:ext cx="9144019" cy="4572009"/>
          </a:xfrm>
          <a:prstGeom prst="rect">
            <a:avLst/>
          </a:prstGeom>
        </p:spPr>
      </p:pic>
      <p:pic>
        <p:nvPicPr>
          <p:cNvPr id="7" name="Picture 6" descr="Chart, histogram&#10;&#10;Description automatically generated">
            <a:extLst>
              <a:ext uri="{FF2B5EF4-FFF2-40B4-BE49-F238E27FC236}">
                <a16:creationId xmlns:a16="http://schemas.microsoft.com/office/drawing/2014/main" id="{3126E2D8-89D7-9791-C647-EA1370462A17}"/>
              </a:ext>
            </a:extLst>
          </p:cNvPr>
          <p:cNvPicPr>
            <a:picLocks noChangeAspect="1"/>
          </p:cNvPicPr>
          <p:nvPr/>
        </p:nvPicPr>
        <p:blipFill>
          <a:blip r:embed="rId3"/>
          <a:stretch>
            <a:fillRect/>
          </a:stretch>
        </p:blipFill>
        <p:spPr>
          <a:xfrm>
            <a:off x="1469735" y="845856"/>
            <a:ext cx="9018753" cy="4553721"/>
          </a:xfrm>
          <a:prstGeom prst="rect">
            <a:avLst/>
          </a:prstGeom>
        </p:spPr>
      </p:pic>
      <p:sp>
        <p:nvSpPr>
          <p:cNvPr id="6" name="TextBox 5">
            <a:extLst>
              <a:ext uri="{FF2B5EF4-FFF2-40B4-BE49-F238E27FC236}">
                <a16:creationId xmlns:a16="http://schemas.microsoft.com/office/drawing/2014/main" id="{EF66B9F3-21DA-1AD7-B1E6-4812EC213892}"/>
              </a:ext>
            </a:extLst>
          </p:cNvPr>
          <p:cNvSpPr txBox="1"/>
          <p:nvPr/>
        </p:nvSpPr>
        <p:spPr>
          <a:xfrm>
            <a:off x="3431704" y="5489873"/>
            <a:ext cx="6572221" cy="692497"/>
          </a:xfrm>
          <a:prstGeom prst="rect">
            <a:avLst/>
          </a:prstGeom>
          <a:noFill/>
        </p:spPr>
        <p:txBody>
          <a:bodyPr wrap="square">
            <a:spAutoFit/>
          </a:bodyPr>
          <a:lstStyle/>
          <a:p>
            <a:r>
              <a:rPr lang="en-GB" sz="1600" dirty="0">
                <a:solidFill>
                  <a:srgbClr val="000000"/>
                </a:solidFill>
              </a:rPr>
              <a:t>Power spectral density low-frequency magnetic field measurement</a:t>
            </a:r>
          </a:p>
          <a:p>
            <a:pPr marL="285750" indent="-285750">
              <a:spcBef>
                <a:spcPts val="600"/>
              </a:spcBef>
              <a:buFont typeface="Wingdings" panose="05000000000000000000" pitchFamily="2" charset="2"/>
              <a:buChar char="ü"/>
            </a:pPr>
            <a:r>
              <a:rPr lang="en-GB" dirty="0"/>
              <a:t>Measured values </a:t>
            </a:r>
            <a:r>
              <a:rPr lang="en-GB" dirty="0">
                <a:solidFill>
                  <a:srgbClr val="FF0000"/>
                </a:solidFill>
              </a:rPr>
              <a:t>within acceptable limits</a:t>
            </a:r>
          </a:p>
        </p:txBody>
      </p:sp>
    </p:spTree>
    <p:extLst>
      <p:ext uri="{BB962C8B-B14F-4D97-AF65-F5344CB8AC3E}">
        <p14:creationId xmlns:p14="http://schemas.microsoft.com/office/powerpoint/2010/main" val="36962816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AFD807-0543-A170-72EF-C4468DED5E5C}"/>
              </a:ext>
            </a:extLst>
          </p:cNvPr>
          <p:cNvSpPr>
            <a:spLocks noGrp="1"/>
          </p:cNvSpPr>
          <p:nvPr>
            <p:ph type="title"/>
          </p:nvPr>
        </p:nvSpPr>
        <p:spPr/>
        <p:txBody>
          <a:bodyPr/>
          <a:lstStyle/>
          <a:p>
            <a:r>
              <a:rPr lang="en-US" dirty="0"/>
              <a:t>Effect of LHC magnets</a:t>
            </a:r>
            <a:endParaRPr lang="en-GB" dirty="0"/>
          </a:p>
        </p:txBody>
      </p:sp>
      <p:sp>
        <p:nvSpPr>
          <p:cNvPr id="3" name="Date Placeholder 2">
            <a:extLst>
              <a:ext uri="{FF2B5EF4-FFF2-40B4-BE49-F238E27FC236}">
                <a16:creationId xmlns:a16="http://schemas.microsoft.com/office/drawing/2014/main" id="{30B02DE3-3A6F-DC7A-30A2-3B44B1576153}"/>
              </a:ext>
            </a:extLst>
          </p:cNvPr>
          <p:cNvSpPr>
            <a:spLocks noGrp="1"/>
          </p:cNvSpPr>
          <p:nvPr>
            <p:ph type="dt" sz="half" idx="10"/>
          </p:nvPr>
        </p:nvSpPr>
        <p:spPr/>
        <p:txBody>
          <a:bodyPr/>
          <a:lstStyle/>
          <a:p>
            <a:r>
              <a:rPr lang="en-US"/>
              <a:t>14.03.2023</a:t>
            </a:r>
            <a:endParaRPr lang="en-US" dirty="0"/>
          </a:p>
        </p:txBody>
      </p:sp>
      <p:sp>
        <p:nvSpPr>
          <p:cNvPr id="4" name="Footer Placeholder 3">
            <a:extLst>
              <a:ext uri="{FF2B5EF4-FFF2-40B4-BE49-F238E27FC236}">
                <a16:creationId xmlns:a16="http://schemas.microsoft.com/office/drawing/2014/main" id="{EA422F72-6C46-12A3-3670-ECC28FE4F91F}"/>
              </a:ext>
            </a:extLst>
          </p:cNvPr>
          <p:cNvSpPr>
            <a:spLocks noGrp="1"/>
          </p:cNvSpPr>
          <p:nvPr>
            <p:ph type="ftr" sz="quarter" idx="11"/>
          </p:nvPr>
        </p:nvSpPr>
        <p:spPr/>
        <p:txBody>
          <a:bodyPr/>
          <a:lstStyle/>
          <a:p>
            <a:r>
              <a:rPr lang="en-US"/>
              <a:t>Sergio Calatroni | VLBAI @ CERN LHC Point 4</a:t>
            </a:r>
            <a:endParaRPr lang="en-US" dirty="0"/>
          </a:p>
        </p:txBody>
      </p:sp>
      <p:sp>
        <p:nvSpPr>
          <p:cNvPr id="5" name="Slide Number Placeholder 4">
            <a:extLst>
              <a:ext uri="{FF2B5EF4-FFF2-40B4-BE49-F238E27FC236}">
                <a16:creationId xmlns:a16="http://schemas.microsoft.com/office/drawing/2014/main" id="{E232A7EB-5008-74C9-80CD-B11503F7114A}"/>
              </a:ext>
            </a:extLst>
          </p:cNvPr>
          <p:cNvSpPr>
            <a:spLocks noGrp="1"/>
          </p:cNvSpPr>
          <p:nvPr>
            <p:ph type="sldNum" sz="quarter" idx="12"/>
          </p:nvPr>
        </p:nvSpPr>
        <p:spPr/>
        <p:txBody>
          <a:bodyPr/>
          <a:lstStyle/>
          <a:p>
            <a:fld id="{36B5EA5A-BC32-A742-B11B-8E7414D5B535}" type="slidenum">
              <a:rPr lang="en-US" smtClean="0"/>
              <a:pPr/>
              <a:t>12</a:t>
            </a:fld>
            <a:endParaRPr lang="en-US" dirty="0"/>
          </a:p>
        </p:txBody>
      </p:sp>
      <p:pic>
        <p:nvPicPr>
          <p:cNvPr id="11" name="Picture 10" descr="Chart, histogram&#10;&#10;Description automatically generated">
            <a:extLst>
              <a:ext uri="{FF2B5EF4-FFF2-40B4-BE49-F238E27FC236}">
                <a16:creationId xmlns:a16="http://schemas.microsoft.com/office/drawing/2014/main" id="{C37AFF0D-70B6-3DD1-5CF3-3A005F96AF92}"/>
              </a:ext>
            </a:extLst>
          </p:cNvPr>
          <p:cNvPicPr>
            <a:picLocks noChangeAspect="1"/>
          </p:cNvPicPr>
          <p:nvPr/>
        </p:nvPicPr>
        <p:blipFill>
          <a:blip r:embed="rId2"/>
          <a:stretch>
            <a:fillRect/>
          </a:stretch>
        </p:blipFill>
        <p:spPr>
          <a:xfrm>
            <a:off x="407368" y="1124744"/>
            <a:ext cx="7388873" cy="3679658"/>
          </a:xfrm>
          <a:prstGeom prst="rect">
            <a:avLst/>
          </a:prstGeom>
        </p:spPr>
      </p:pic>
      <p:pic>
        <p:nvPicPr>
          <p:cNvPr id="9" name="Picture 8" descr="Chart, histogram&#10;&#10;Description automatically generated">
            <a:extLst>
              <a:ext uri="{FF2B5EF4-FFF2-40B4-BE49-F238E27FC236}">
                <a16:creationId xmlns:a16="http://schemas.microsoft.com/office/drawing/2014/main" id="{ABDA48E9-C13B-FD4C-0D29-F9A702F6334F}"/>
              </a:ext>
            </a:extLst>
          </p:cNvPr>
          <p:cNvPicPr>
            <a:picLocks noChangeAspect="1"/>
          </p:cNvPicPr>
          <p:nvPr/>
        </p:nvPicPr>
        <p:blipFill>
          <a:blip r:embed="rId3"/>
          <a:stretch>
            <a:fillRect/>
          </a:stretch>
        </p:blipFill>
        <p:spPr>
          <a:xfrm>
            <a:off x="5599844" y="1195435"/>
            <a:ext cx="6032978" cy="4826383"/>
          </a:xfrm>
          <a:prstGeom prst="rect">
            <a:avLst/>
          </a:prstGeom>
        </p:spPr>
      </p:pic>
      <p:sp>
        <p:nvSpPr>
          <p:cNvPr id="12" name="TextBox 11">
            <a:extLst>
              <a:ext uri="{FF2B5EF4-FFF2-40B4-BE49-F238E27FC236}">
                <a16:creationId xmlns:a16="http://schemas.microsoft.com/office/drawing/2014/main" id="{D7C85BE1-57EA-3554-A7EF-B6F5DF888702}"/>
              </a:ext>
            </a:extLst>
          </p:cNvPr>
          <p:cNvSpPr txBox="1"/>
          <p:nvPr/>
        </p:nvSpPr>
        <p:spPr>
          <a:xfrm>
            <a:off x="2126184" y="2574273"/>
            <a:ext cx="2359620" cy="430887"/>
          </a:xfrm>
          <a:prstGeom prst="rect">
            <a:avLst/>
          </a:prstGeom>
          <a:noFill/>
        </p:spPr>
        <p:txBody>
          <a:bodyPr wrap="none" lIns="0" tIns="0" rIns="0" bIns="0" rtlCol="0">
            <a:spAutoFit/>
          </a:bodyPr>
          <a:lstStyle/>
          <a:p>
            <a:pPr algn="l"/>
            <a:r>
              <a:rPr lang="en-US" sz="2800" dirty="0">
                <a:solidFill>
                  <a:schemeClr val="bg1"/>
                </a:solidFill>
              </a:rPr>
              <a:t>LHC shutdown</a:t>
            </a:r>
            <a:endParaRPr lang="en-GB" sz="2800" dirty="0">
              <a:solidFill>
                <a:schemeClr val="bg1"/>
              </a:solidFill>
            </a:endParaRPr>
          </a:p>
        </p:txBody>
      </p:sp>
      <p:sp>
        <p:nvSpPr>
          <p:cNvPr id="13" name="TextBox 12">
            <a:extLst>
              <a:ext uri="{FF2B5EF4-FFF2-40B4-BE49-F238E27FC236}">
                <a16:creationId xmlns:a16="http://schemas.microsoft.com/office/drawing/2014/main" id="{E26152B6-BB20-A002-6122-095E901D7919}"/>
              </a:ext>
            </a:extLst>
          </p:cNvPr>
          <p:cNvSpPr txBox="1"/>
          <p:nvPr/>
        </p:nvSpPr>
        <p:spPr>
          <a:xfrm>
            <a:off x="7374808" y="2574273"/>
            <a:ext cx="2220160" cy="430887"/>
          </a:xfrm>
          <a:prstGeom prst="rect">
            <a:avLst/>
          </a:prstGeom>
          <a:noFill/>
        </p:spPr>
        <p:txBody>
          <a:bodyPr wrap="none" lIns="0" tIns="0" rIns="0" bIns="0" rtlCol="0">
            <a:spAutoFit/>
          </a:bodyPr>
          <a:lstStyle/>
          <a:p>
            <a:pPr algn="l"/>
            <a:r>
              <a:rPr lang="en-US" sz="2800" dirty="0">
                <a:solidFill>
                  <a:schemeClr val="bg1"/>
                </a:solidFill>
              </a:rPr>
              <a:t>LHC beam on</a:t>
            </a:r>
            <a:endParaRPr lang="en-GB" sz="2800" dirty="0">
              <a:solidFill>
                <a:schemeClr val="bg1"/>
              </a:solidFill>
            </a:endParaRPr>
          </a:p>
        </p:txBody>
      </p:sp>
      <p:cxnSp>
        <p:nvCxnSpPr>
          <p:cNvPr id="15" name="Straight Arrow Connector 14">
            <a:extLst>
              <a:ext uri="{FF2B5EF4-FFF2-40B4-BE49-F238E27FC236}">
                <a16:creationId xmlns:a16="http://schemas.microsoft.com/office/drawing/2014/main" id="{4E157F37-EC00-97E8-0437-2DBEF350B3A6}"/>
              </a:ext>
            </a:extLst>
          </p:cNvPr>
          <p:cNvCxnSpPr/>
          <p:nvPr/>
        </p:nvCxnSpPr>
        <p:spPr>
          <a:xfrm>
            <a:off x="8832304" y="1889080"/>
            <a:ext cx="0" cy="396000"/>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F403A19D-03D5-266F-42B7-658DF44E23ED}"/>
              </a:ext>
            </a:extLst>
          </p:cNvPr>
          <p:cNvSpPr txBox="1"/>
          <p:nvPr/>
        </p:nvSpPr>
        <p:spPr>
          <a:xfrm>
            <a:off x="9021663" y="1906585"/>
            <a:ext cx="602729" cy="276999"/>
          </a:xfrm>
          <a:prstGeom prst="rect">
            <a:avLst/>
          </a:prstGeom>
          <a:noFill/>
        </p:spPr>
        <p:txBody>
          <a:bodyPr wrap="none" lIns="0" tIns="0" rIns="0" bIns="0" rtlCol="0">
            <a:spAutoFit/>
          </a:bodyPr>
          <a:lstStyle/>
          <a:p>
            <a:pPr algn="l"/>
            <a:r>
              <a:rPr lang="en-US" b="1" dirty="0">
                <a:solidFill>
                  <a:srgbClr val="FF0000"/>
                </a:solidFill>
              </a:rPr>
              <a:t>50 </a:t>
            </a:r>
            <a:r>
              <a:rPr lang="en-US" b="1" dirty="0" err="1">
                <a:solidFill>
                  <a:srgbClr val="FF0000"/>
                </a:solidFill>
              </a:rPr>
              <a:t>nT</a:t>
            </a:r>
            <a:endParaRPr lang="en-GB" b="1" dirty="0">
              <a:solidFill>
                <a:srgbClr val="FF0000"/>
              </a:solidFill>
            </a:endParaRPr>
          </a:p>
        </p:txBody>
      </p:sp>
      <p:sp>
        <p:nvSpPr>
          <p:cNvPr id="18" name="TextBox 17">
            <a:extLst>
              <a:ext uri="{FF2B5EF4-FFF2-40B4-BE49-F238E27FC236}">
                <a16:creationId xmlns:a16="http://schemas.microsoft.com/office/drawing/2014/main" id="{645194D3-0DFD-969E-A329-1EE3EA63FEC4}"/>
              </a:ext>
            </a:extLst>
          </p:cNvPr>
          <p:cNvSpPr txBox="1"/>
          <p:nvPr/>
        </p:nvSpPr>
        <p:spPr>
          <a:xfrm>
            <a:off x="631911" y="4852677"/>
            <a:ext cx="4967932" cy="1107996"/>
          </a:xfrm>
          <a:prstGeom prst="rect">
            <a:avLst/>
          </a:prstGeom>
          <a:noFill/>
        </p:spPr>
        <p:txBody>
          <a:bodyPr wrap="square">
            <a:spAutoFit/>
          </a:bodyPr>
          <a:lstStyle/>
          <a:p>
            <a:r>
              <a:rPr lang="en-GB" sz="1600" dirty="0"/>
              <a:t>Drift or steps in magnetic field of </a:t>
            </a:r>
            <a:r>
              <a:rPr lang="en-GB" sz="1600" dirty="0">
                <a:solidFill>
                  <a:srgbClr val="FF0000"/>
                </a:solidFill>
              </a:rPr>
              <a:t>≳50nT </a:t>
            </a:r>
            <a:r>
              <a:rPr lang="en-GB" sz="1600" dirty="0"/>
              <a:t>are a potential concern for the side-arms and the detector.</a:t>
            </a:r>
          </a:p>
          <a:p>
            <a:endParaRPr lang="en-GB" sz="1600" dirty="0"/>
          </a:p>
          <a:p>
            <a:pPr marL="285750" indent="-285750">
              <a:buFont typeface="Wingdings" panose="05000000000000000000" pitchFamily="2" charset="2"/>
              <a:buChar char="Ø"/>
            </a:pPr>
            <a:r>
              <a:rPr lang="en-GB" dirty="0"/>
              <a:t>Measured values </a:t>
            </a:r>
            <a:r>
              <a:rPr lang="en-GB" dirty="0">
                <a:solidFill>
                  <a:srgbClr val="FF0000"/>
                </a:solidFill>
              </a:rPr>
              <a:t>within acceptable limits</a:t>
            </a:r>
          </a:p>
        </p:txBody>
      </p:sp>
    </p:spTree>
    <p:extLst>
      <p:ext uri="{BB962C8B-B14F-4D97-AF65-F5344CB8AC3E}">
        <p14:creationId xmlns:p14="http://schemas.microsoft.com/office/powerpoint/2010/main" val="26407847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C95756-6574-45C6-F530-3E67C41E4D18}"/>
              </a:ext>
            </a:extLst>
          </p:cNvPr>
          <p:cNvSpPr>
            <a:spLocks noGrp="1"/>
          </p:cNvSpPr>
          <p:nvPr>
            <p:ph type="title"/>
          </p:nvPr>
        </p:nvSpPr>
        <p:spPr/>
        <p:txBody>
          <a:bodyPr/>
          <a:lstStyle/>
          <a:p>
            <a:r>
              <a:rPr lang="en-US" dirty="0"/>
              <a:t>Radiation protection</a:t>
            </a:r>
            <a:endParaRPr lang="en-GB" dirty="0"/>
          </a:p>
        </p:txBody>
      </p:sp>
      <p:sp>
        <p:nvSpPr>
          <p:cNvPr id="3" name="Date Placeholder 2">
            <a:extLst>
              <a:ext uri="{FF2B5EF4-FFF2-40B4-BE49-F238E27FC236}">
                <a16:creationId xmlns:a16="http://schemas.microsoft.com/office/drawing/2014/main" id="{6507BD6F-286B-D45B-7B98-B961EBEAE6D5}"/>
              </a:ext>
            </a:extLst>
          </p:cNvPr>
          <p:cNvSpPr>
            <a:spLocks noGrp="1"/>
          </p:cNvSpPr>
          <p:nvPr>
            <p:ph type="dt" sz="half" idx="10"/>
          </p:nvPr>
        </p:nvSpPr>
        <p:spPr/>
        <p:txBody>
          <a:bodyPr/>
          <a:lstStyle/>
          <a:p>
            <a:r>
              <a:rPr lang="en-US"/>
              <a:t>14.03.2023</a:t>
            </a:r>
            <a:endParaRPr lang="en-US" dirty="0"/>
          </a:p>
        </p:txBody>
      </p:sp>
      <p:sp>
        <p:nvSpPr>
          <p:cNvPr id="4" name="Footer Placeholder 3">
            <a:extLst>
              <a:ext uri="{FF2B5EF4-FFF2-40B4-BE49-F238E27FC236}">
                <a16:creationId xmlns:a16="http://schemas.microsoft.com/office/drawing/2014/main" id="{3AFF3265-F4C2-D810-A22A-982FECAE470A}"/>
              </a:ext>
            </a:extLst>
          </p:cNvPr>
          <p:cNvSpPr>
            <a:spLocks noGrp="1"/>
          </p:cNvSpPr>
          <p:nvPr>
            <p:ph type="ftr" sz="quarter" idx="11"/>
          </p:nvPr>
        </p:nvSpPr>
        <p:spPr/>
        <p:txBody>
          <a:bodyPr/>
          <a:lstStyle/>
          <a:p>
            <a:r>
              <a:rPr lang="en-US"/>
              <a:t>Sergio Calatroni | VLBAI @ CERN LHC Point 4</a:t>
            </a:r>
            <a:endParaRPr lang="en-US" dirty="0"/>
          </a:p>
        </p:txBody>
      </p:sp>
      <p:sp>
        <p:nvSpPr>
          <p:cNvPr id="5" name="Slide Number Placeholder 4">
            <a:extLst>
              <a:ext uri="{FF2B5EF4-FFF2-40B4-BE49-F238E27FC236}">
                <a16:creationId xmlns:a16="http://schemas.microsoft.com/office/drawing/2014/main" id="{1F0B25BC-74A7-BCD9-EDE4-3C5C39F8FC9B}"/>
              </a:ext>
            </a:extLst>
          </p:cNvPr>
          <p:cNvSpPr>
            <a:spLocks noGrp="1"/>
          </p:cNvSpPr>
          <p:nvPr>
            <p:ph type="sldNum" sz="quarter" idx="12"/>
          </p:nvPr>
        </p:nvSpPr>
        <p:spPr/>
        <p:txBody>
          <a:bodyPr/>
          <a:lstStyle/>
          <a:p>
            <a:fld id="{36B5EA5A-BC32-A742-B11B-8E7414D5B535}" type="slidenum">
              <a:rPr lang="en-US" smtClean="0"/>
              <a:pPr/>
              <a:t>13</a:t>
            </a:fld>
            <a:endParaRPr lang="en-US" dirty="0"/>
          </a:p>
        </p:txBody>
      </p:sp>
      <p:grpSp>
        <p:nvGrpSpPr>
          <p:cNvPr id="8" name="Group 7">
            <a:extLst>
              <a:ext uri="{FF2B5EF4-FFF2-40B4-BE49-F238E27FC236}">
                <a16:creationId xmlns:a16="http://schemas.microsoft.com/office/drawing/2014/main" id="{C41A2A09-0C2C-3A91-06D1-D999247D8D27}"/>
              </a:ext>
            </a:extLst>
          </p:cNvPr>
          <p:cNvGrpSpPr/>
          <p:nvPr/>
        </p:nvGrpSpPr>
        <p:grpSpPr>
          <a:xfrm>
            <a:off x="297874" y="5013277"/>
            <a:ext cx="5014395" cy="1182065"/>
            <a:chOff x="6074732" y="257270"/>
            <a:chExt cx="5014395" cy="1182065"/>
          </a:xfrm>
        </p:grpSpPr>
        <p:pic>
          <p:nvPicPr>
            <p:cNvPr id="6" name="Picture 5">
              <a:extLst>
                <a:ext uri="{FF2B5EF4-FFF2-40B4-BE49-F238E27FC236}">
                  <a16:creationId xmlns:a16="http://schemas.microsoft.com/office/drawing/2014/main" id="{C8099953-869E-D738-CD54-ED8E299CD428}"/>
                </a:ext>
              </a:extLst>
            </p:cNvPr>
            <p:cNvPicPr>
              <a:picLocks noChangeAspect="1"/>
            </p:cNvPicPr>
            <p:nvPr/>
          </p:nvPicPr>
          <p:blipFill>
            <a:blip r:embed="rId2"/>
            <a:stretch>
              <a:fillRect/>
            </a:stretch>
          </p:blipFill>
          <p:spPr>
            <a:xfrm>
              <a:off x="6074732" y="372443"/>
              <a:ext cx="5014395" cy="1066892"/>
            </a:xfrm>
            <a:prstGeom prst="rect">
              <a:avLst/>
            </a:prstGeom>
          </p:spPr>
        </p:pic>
        <p:sp>
          <p:nvSpPr>
            <p:cNvPr id="7" name="TextBox 6">
              <a:extLst>
                <a:ext uri="{FF2B5EF4-FFF2-40B4-BE49-F238E27FC236}">
                  <a16:creationId xmlns:a16="http://schemas.microsoft.com/office/drawing/2014/main" id="{A13476D7-AABF-C2E9-CCA7-4BF882628EE9}"/>
                </a:ext>
              </a:extLst>
            </p:cNvPr>
            <p:cNvSpPr txBox="1"/>
            <p:nvPr/>
          </p:nvSpPr>
          <p:spPr>
            <a:xfrm>
              <a:off x="8485414" y="257270"/>
              <a:ext cx="2541815" cy="184666"/>
            </a:xfrm>
            <a:prstGeom prst="rect">
              <a:avLst/>
            </a:prstGeom>
            <a:noFill/>
            <a:ln>
              <a:solidFill>
                <a:srgbClr val="000000"/>
              </a:solidFill>
            </a:ln>
          </p:spPr>
          <p:txBody>
            <a:bodyPr wrap="square" lIns="0" tIns="0" rIns="0" bIns="0" rtlCol="0">
              <a:spAutoFit/>
            </a:bodyPr>
            <a:lstStyle/>
            <a:p>
              <a:pPr algn="ctr"/>
              <a:r>
                <a:rPr lang="en-US" sz="1200" dirty="0">
                  <a:solidFill>
                    <a:srgbClr val="000000"/>
                  </a:solidFill>
                  <a:latin typeface="Times New Roman" panose="02020603050405020304" pitchFamily="18" charset="0"/>
                  <a:cs typeface="Times New Roman" panose="02020603050405020304" pitchFamily="18" charset="0"/>
                </a:rPr>
                <a:t>Assuming 20% working time</a:t>
              </a:r>
              <a:endParaRPr lang="en-GB" sz="1200" dirty="0">
                <a:solidFill>
                  <a:srgbClr val="000000"/>
                </a:solidFill>
                <a:latin typeface="Times New Roman" panose="02020603050405020304" pitchFamily="18" charset="0"/>
                <a:cs typeface="Times New Roman" panose="02020603050405020304" pitchFamily="18" charset="0"/>
              </a:endParaRPr>
            </a:p>
          </p:txBody>
        </p:sp>
      </p:grpSp>
      <p:pic>
        <p:nvPicPr>
          <p:cNvPr id="10" name="Picture 9" descr="A picture containing text&#10;&#10;Description automatically generated">
            <a:extLst>
              <a:ext uri="{FF2B5EF4-FFF2-40B4-BE49-F238E27FC236}">
                <a16:creationId xmlns:a16="http://schemas.microsoft.com/office/drawing/2014/main" id="{EB08D982-64CC-40E1-1791-EBFA604B3848}"/>
              </a:ext>
            </a:extLst>
          </p:cNvPr>
          <p:cNvPicPr>
            <a:picLocks noChangeAspect="1"/>
          </p:cNvPicPr>
          <p:nvPr/>
        </p:nvPicPr>
        <p:blipFill>
          <a:blip r:embed="rId3"/>
          <a:stretch>
            <a:fillRect/>
          </a:stretch>
        </p:blipFill>
        <p:spPr>
          <a:xfrm>
            <a:off x="322515" y="1239939"/>
            <a:ext cx="5836066" cy="3429000"/>
          </a:xfrm>
          <a:prstGeom prst="rect">
            <a:avLst/>
          </a:prstGeom>
        </p:spPr>
      </p:pic>
      <p:pic>
        <p:nvPicPr>
          <p:cNvPr id="13" name="Picture 12">
            <a:extLst>
              <a:ext uri="{FF2B5EF4-FFF2-40B4-BE49-F238E27FC236}">
                <a16:creationId xmlns:a16="http://schemas.microsoft.com/office/drawing/2014/main" id="{60987D7F-C9F8-194D-D048-C2FE95D4CEA6}"/>
              </a:ext>
            </a:extLst>
          </p:cNvPr>
          <p:cNvPicPr>
            <a:picLocks noChangeAspect="1"/>
          </p:cNvPicPr>
          <p:nvPr/>
        </p:nvPicPr>
        <p:blipFill>
          <a:blip r:embed="rId4"/>
          <a:stretch>
            <a:fillRect/>
          </a:stretch>
        </p:blipFill>
        <p:spPr>
          <a:xfrm>
            <a:off x="6339006" y="620688"/>
            <a:ext cx="2427161" cy="4320000"/>
          </a:xfrm>
          <a:prstGeom prst="rect">
            <a:avLst/>
          </a:prstGeom>
        </p:spPr>
      </p:pic>
      <p:sp>
        <p:nvSpPr>
          <p:cNvPr id="14" name="TextBox 13">
            <a:extLst>
              <a:ext uri="{FF2B5EF4-FFF2-40B4-BE49-F238E27FC236}">
                <a16:creationId xmlns:a16="http://schemas.microsoft.com/office/drawing/2014/main" id="{D9DB4EDA-1ABA-4792-AC2C-C641B2F5A500}"/>
              </a:ext>
            </a:extLst>
          </p:cNvPr>
          <p:cNvSpPr txBox="1"/>
          <p:nvPr/>
        </p:nvSpPr>
        <p:spPr>
          <a:xfrm>
            <a:off x="6367121" y="221645"/>
            <a:ext cx="5266011" cy="246221"/>
          </a:xfrm>
          <a:prstGeom prst="rect">
            <a:avLst/>
          </a:prstGeom>
          <a:noFill/>
        </p:spPr>
        <p:txBody>
          <a:bodyPr wrap="square" lIns="0" tIns="0" rIns="0" bIns="0" rtlCol="0">
            <a:spAutoFit/>
          </a:bodyPr>
          <a:lstStyle/>
          <a:p>
            <a:pPr algn="ctr"/>
            <a:r>
              <a:rPr lang="en-US" sz="1600" dirty="0">
                <a:solidFill>
                  <a:srgbClr val="000000"/>
                </a:solidFill>
              </a:rPr>
              <a:t>Beam loss in RUX45 with 0.8 m shielding in TX46</a:t>
            </a:r>
            <a:endParaRPr lang="en-GB" sz="1600" dirty="0">
              <a:solidFill>
                <a:srgbClr val="000000"/>
              </a:solidFill>
            </a:endParaRPr>
          </a:p>
        </p:txBody>
      </p:sp>
      <p:sp>
        <p:nvSpPr>
          <p:cNvPr id="15" name="Rectangle 14">
            <a:extLst>
              <a:ext uri="{FF2B5EF4-FFF2-40B4-BE49-F238E27FC236}">
                <a16:creationId xmlns:a16="http://schemas.microsoft.com/office/drawing/2014/main" id="{3F846613-FB5C-81DC-8DE7-67DBE3A93B7F}"/>
              </a:ext>
            </a:extLst>
          </p:cNvPr>
          <p:cNvSpPr/>
          <p:nvPr/>
        </p:nvSpPr>
        <p:spPr>
          <a:xfrm>
            <a:off x="351307" y="5766488"/>
            <a:ext cx="4896000" cy="180000"/>
          </a:xfrm>
          <a:prstGeom prst="rect">
            <a:avLst/>
          </a:prstGeom>
          <a:solidFill>
            <a:srgbClr val="FFC00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Rectangle 15">
            <a:extLst>
              <a:ext uri="{FF2B5EF4-FFF2-40B4-BE49-F238E27FC236}">
                <a16:creationId xmlns:a16="http://schemas.microsoft.com/office/drawing/2014/main" id="{B0D7CF65-4BC9-7497-9C4E-33C2DF4B46D5}"/>
              </a:ext>
            </a:extLst>
          </p:cNvPr>
          <p:cNvSpPr/>
          <p:nvPr/>
        </p:nvSpPr>
        <p:spPr>
          <a:xfrm>
            <a:off x="351307" y="5953524"/>
            <a:ext cx="4896000" cy="180000"/>
          </a:xfrm>
          <a:prstGeom prst="rect">
            <a:avLst/>
          </a:prstGeom>
          <a:solidFill>
            <a:srgbClr val="FF000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18" name="Straight Connector 17">
            <a:extLst>
              <a:ext uri="{FF2B5EF4-FFF2-40B4-BE49-F238E27FC236}">
                <a16:creationId xmlns:a16="http://schemas.microsoft.com/office/drawing/2014/main" id="{F66272BC-2083-9404-1BE8-FF9DBE816E5A}"/>
              </a:ext>
            </a:extLst>
          </p:cNvPr>
          <p:cNvCxnSpPr>
            <a:cxnSpLocks/>
          </p:cNvCxnSpPr>
          <p:nvPr/>
        </p:nvCxnSpPr>
        <p:spPr>
          <a:xfrm flipV="1">
            <a:off x="1657273" y="3501008"/>
            <a:ext cx="1678719" cy="976610"/>
          </a:xfrm>
          <a:prstGeom prst="line">
            <a:avLst/>
          </a:prstGeom>
        </p:spPr>
        <p:style>
          <a:lnRef idx="1">
            <a:schemeClr val="accent1"/>
          </a:lnRef>
          <a:fillRef idx="0">
            <a:schemeClr val="accent1"/>
          </a:fillRef>
          <a:effectRef idx="0">
            <a:schemeClr val="accent1"/>
          </a:effectRef>
          <a:fontRef idx="minor">
            <a:schemeClr val="tx1"/>
          </a:fontRef>
        </p:style>
      </p:cxnSp>
      <p:sp>
        <p:nvSpPr>
          <p:cNvPr id="21" name="TextBox 20">
            <a:extLst>
              <a:ext uri="{FF2B5EF4-FFF2-40B4-BE49-F238E27FC236}">
                <a16:creationId xmlns:a16="http://schemas.microsoft.com/office/drawing/2014/main" id="{ADA96BFD-5FC4-BDDA-1B43-C9017CD6E3FE}"/>
              </a:ext>
            </a:extLst>
          </p:cNvPr>
          <p:cNvSpPr txBox="1"/>
          <p:nvPr/>
        </p:nvSpPr>
        <p:spPr>
          <a:xfrm>
            <a:off x="4797171" y="2474180"/>
            <a:ext cx="461665" cy="276999"/>
          </a:xfrm>
          <a:prstGeom prst="rect">
            <a:avLst/>
          </a:prstGeom>
          <a:noFill/>
        </p:spPr>
        <p:txBody>
          <a:bodyPr wrap="none" lIns="0" tIns="0" rIns="0" bIns="0" rtlCol="0">
            <a:spAutoFit/>
          </a:bodyPr>
          <a:lstStyle/>
          <a:p>
            <a:pPr algn="l"/>
            <a:r>
              <a:rPr lang="en-US" dirty="0"/>
              <a:t>LHC</a:t>
            </a:r>
            <a:endParaRPr lang="en-GB" dirty="0"/>
          </a:p>
        </p:txBody>
      </p:sp>
      <p:cxnSp>
        <p:nvCxnSpPr>
          <p:cNvPr id="22" name="Straight Connector 21">
            <a:extLst>
              <a:ext uri="{FF2B5EF4-FFF2-40B4-BE49-F238E27FC236}">
                <a16:creationId xmlns:a16="http://schemas.microsoft.com/office/drawing/2014/main" id="{B3308C1C-3BEF-DC82-A14E-0F83D2A44954}"/>
              </a:ext>
            </a:extLst>
          </p:cNvPr>
          <p:cNvCxnSpPr>
            <a:cxnSpLocks/>
          </p:cNvCxnSpPr>
          <p:nvPr/>
        </p:nvCxnSpPr>
        <p:spPr>
          <a:xfrm flipV="1">
            <a:off x="1599416" y="3501008"/>
            <a:ext cx="1706578" cy="976444"/>
          </a:xfrm>
          <a:prstGeom prst="line">
            <a:avLst/>
          </a:prstGeom>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4361CEF7-C264-5F9A-0421-BFB585207978}"/>
              </a:ext>
            </a:extLst>
          </p:cNvPr>
          <p:cNvCxnSpPr>
            <a:cxnSpLocks/>
          </p:cNvCxnSpPr>
          <p:nvPr/>
        </p:nvCxnSpPr>
        <p:spPr>
          <a:xfrm flipV="1">
            <a:off x="3306077" y="2745427"/>
            <a:ext cx="1364673" cy="776154"/>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7D7B2E69-1001-6B16-C73F-961638A96657}"/>
              </a:ext>
            </a:extLst>
          </p:cNvPr>
          <p:cNvCxnSpPr>
            <a:cxnSpLocks/>
          </p:cNvCxnSpPr>
          <p:nvPr/>
        </p:nvCxnSpPr>
        <p:spPr>
          <a:xfrm flipV="1">
            <a:off x="3305994" y="2745427"/>
            <a:ext cx="1334758" cy="756765"/>
          </a:xfrm>
          <a:prstGeom prst="line">
            <a:avLst/>
          </a:prstGeom>
          <a:ln>
            <a:prstDash val="dash"/>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FAA7988E-CE49-794A-E864-C33EF3A10F52}"/>
              </a:ext>
            </a:extLst>
          </p:cNvPr>
          <p:cNvSpPr txBox="1"/>
          <p:nvPr/>
        </p:nvSpPr>
        <p:spPr>
          <a:xfrm>
            <a:off x="5836176" y="5015720"/>
            <a:ext cx="5859982" cy="1107996"/>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US" dirty="0"/>
              <a:t>No concern during normal LHC beam operations</a:t>
            </a:r>
          </a:p>
          <a:p>
            <a:pPr marL="285750" indent="-285750" algn="l">
              <a:buFont typeface="Arial" panose="020B0604020202020204" pitchFamily="34" charset="0"/>
              <a:buChar char="•"/>
            </a:pPr>
            <a:r>
              <a:rPr lang="en-US" dirty="0"/>
              <a:t>In case of beam loss, </a:t>
            </a:r>
            <a:r>
              <a:rPr lang="en-US" dirty="0">
                <a:solidFill>
                  <a:srgbClr val="FF0000"/>
                </a:solidFill>
              </a:rPr>
              <a:t>radiation levels remain within acceptable limits</a:t>
            </a:r>
            <a:r>
              <a:rPr lang="en-US" dirty="0"/>
              <a:t> (supervised area)</a:t>
            </a:r>
          </a:p>
          <a:p>
            <a:pPr marL="285750" indent="-285750" algn="l">
              <a:buFont typeface="Arial" panose="020B0604020202020204" pitchFamily="34" charset="0"/>
              <a:buChar char="•"/>
            </a:pPr>
            <a:r>
              <a:rPr lang="en-US" dirty="0"/>
              <a:t>Thickness of shielding wall to be optimized</a:t>
            </a:r>
            <a:endParaRPr lang="en-GB" dirty="0"/>
          </a:p>
        </p:txBody>
      </p:sp>
      <p:pic>
        <p:nvPicPr>
          <p:cNvPr id="31" name="Picture 30">
            <a:extLst>
              <a:ext uri="{FF2B5EF4-FFF2-40B4-BE49-F238E27FC236}">
                <a16:creationId xmlns:a16="http://schemas.microsoft.com/office/drawing/2014/main" id="{91EBDA93-BE52-D82F-A04F-CAB03746DA76}"/>
              </a:ext>
            </a:extLst>
          </p:cNvPr>
          <p:cNvPicPr>
            <a:picLocks noChangeAspect="1"/>
          </p:cNvPicPr>
          <p:nvPr/>
        </p:nvPicPr>
        <p:blipFill>
          <a:blip r:embed="rId5"/>
          <a:stretch>
            <a:fillRect/>
          </a:stretch>
        </p:blipFill>
        <p:spPr>
          <a:xfrm>
            <a:off x="9204857" y="620688"/>
            <a:ext cx="2427159" cy="4320000"/>
          </a:xfrm>
          <a:prstGeom prst="rect">
            <a:avLst/>
          </a:prstGeom>
        </p:spPr>
      </p:pic>
      <p:pic>
        <p:nvPicPr>
          <p:cNvPr id="33" name="Picture 32" descr="A picture containing text, electronics&#10;&#10;Description automatically generated">
            <a:extLst>
              <a:ext uri="{FF2B5EF4-FFF2-40B4-BE49-F238E27FC236}">
                <a16:creationId xmlns:a16="http://schemas.microsoft.com/office/drawing/2014/main" id="{AFF329D4-5B45-8FB1-319E-261D761ED5F5}"/>
              </a:ext>
            </a:extLst>
          </p:cNvPr>
          <p:cNvPicPr>
            <a:picLocks noChangeAspect="1"/>
          </p:cNvPicPr>
          <p:nvPr/>
        </p:nvPicPr>
        <p:blipFill rotWithShape="1">
          <a:blip r:embed="rId6"/>
          <a:srcRect t="-6417" b="-8022"/>
          <a:stretch/>
        </p:blipFill>
        <p:spPr>
          <a:xfrm>
            <a:off x="366065" y="1052736"/>
            <a:ext cx="5458054" cy="3616204"/>
          </a:xfrm>
          <a:prstGeom prst="rect">
            <a:avLst/>
          </a:prstGeom>
          <a:solidFill>
            <a:schemeClr val="bg1"/>
          </a:solidFill>
        </p:spPr>
      </p:pic>
    </p:spTree>
    <p:extLst>
      <p:ext uri="{BB962C8B-B14F-4D97-AF65-F5344CB8AC3E}">
        <p14:creationId xmlns:p14="http://schemas.microsoft.com/office/powerpoint/2010/main" val="2877542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bwMode="auto">
        <a:xfrm>
          <a:off x="0" y="0"/>
          <a:ext cx="0" cy="0"/>
          <a:chOff x="0" y="0"/>
          <a:chExt cx="0" cy="0"/>
        </a:xfrm>
      </p:grpSpPr>
      <p:sp>
        <p:nvSpPr>
          <p:cNvPr id="4" name="Title 1"/>
          <p:cNvSpPr>
            <a:spLocks noGrp="1"/>
          </p:cNvSpPr>
          <p:nvPr>
            <p:ph type="title"/>
          </p:nvPr>
        </p:nvSpPr>
        <p:spPr bwMode="auto"/>
        <p:txBody>
          <a:bodyPr anchor="t">
            <a:normAutofit/>
          </a:bodyPr>
          <a:lstStyle/>
          <a:p>
            <a:pPr>
              <a:defRPr/>
            </a:pPr>
            <a:r>
              <a:rPr lang="en-US" dirty="0"/>
              <a:t>Fire safety</a:t>
            </a:r>
            <a:endParaRPr dirty="0"/>
          </a:p>
        </p:txBody>
      </p:sp>
      <p:sp>
        <p:nvSpPr>
          <p:cNvPr id="2" name="Date Placeholder 1">
            <a:extLst>
              <a:ext uri="{FF2B5EF4-FFF2-40B4-BE49-F238E27FC236}">
                <a16:creationId xmlns:a16="http://schemas.microsoft.com/office/drawing/2014/main" id="{460A05DC-205F-E134-2C3E-F43599F74EFE}"/>
              </a:ext>
            </a:extLst>
          </p:cNvPr>
          <p:cNvSpPr>
            <a:spLocks noGrp="1"/>
          </p:cNvSpPr>
          <p:nvPr>
            <p:ph type="dt" sz="half" idx="10"/>
          </p:nvPr>
        </p:nvSpPr>
        <p:spPr/>
        <p:txBody>
          <a:bodyPr/>
          <a:lstStyle/>
          <a:p>
            <a:r>
              <a:rPr lang="en-US"/>
              <a:t>14.03.2023</a:t>
            </a:r>
            <a:endParaRPr lang="en-US" dirty="0"/>
          </a:p>
        </p:txBody>
      </p:sp>
      <p:sp>
        <p:nvSpPr>
          <p:cNvPr id="3" name="Footer Placeholder 2">
            <a:extLst>
              <a:ext uri="{FF2B5EF4-FFF2-40B4-BE49-F238E27FC236}">
                <a16:creationId xmlns:a16="http://schemas.microsoft.com/office/drawing/2014/main" id="{AF6BBFAD-684A-2948-98E8-1D575550449F}"/>
              </a:ext>
            </a:extLst>
          </p:cNvPr>
          <p:cNvSpPr>
            <a:spLocks noGrp="1"/>
          </p:cNvSpPr>
          <p:nvPr>
            <p:ph type="ftr" sz="quarter" idx="11"/>
          </p:nvPr>
        </p:nvSpPr>
        <p:spPr/>
        <p:txBody>
          <a:bodyPr/>
          <a:lstStyle/>
          <a:p>
            <a:r>
              <a:rPr lang="en-US"/>
              <a:t>Sergio Calatroni | VLBAI @ CERN LHC Point 4</a:t>
            </a:r>
            <a:endParaRPr lang="en-US" dirty="0"/>
          </a:p>
        </p:txBody>
      </p:sp>
      <p:sp>
        <p:nvSpPr>
          <p:cNvPr id="8" name="Slide Number Placeholder 6"/>
          <p:cNvSpPr>
            <a:spLocks noGrp="1"/>
          </p:cNvSpPr>
          <p:nvPr>
            <p:ph type="sldNum" sz="quarter" idx="12"/>
          </p:nvPr>
        </p:nvSpPr>
        <p:spPr bwMode="auto"/>
        <p:txBody>
          <a:bodyPr anchor="ctr">
            <a:normAutofit/>
          </a:bodyPr>
          <a:lstStyle/>
          <a:p>
            <a:pPr>
              <a:spcAft>
                <a:spcPts val="600"/>
              </a:spcAft>
              <a:defRPr/>
            </a:pPr>
            <a:fld id="{36B5EA5A-BC32-A742-B11B-8E7414D5B535}" type="slidenum">
              <a:rPr lang="en-US"/>
              <a:pPr>
                <a:spcAft>
                  <a:spcPts val="600"/>
                </a:spcAft>
                <a:defRPr/>
              </a:pPr>
              <a:t>14</a:t>
            </a:fld>
            <a:endParaRPr lang="en-US" dirty="0"/>
          </a:p>
        </p:txBody>
      </p:sp>
      <p:pic>
        <p:nvPicPr>
          <p:cNvPr id="7" name="Picture 6" descr="Diagram&#10;&#10;Description automatically generated">
            <a:extLst>
              <a:ext uri="{FF2B5EF4-FFF2-40B4-BE49-F238E27FC236}">
                <a16:creationId xmlns:a16="http://schemas.microsoft.com/office/drawing/2014/main" id="{2C1DC6FD-D285-4B32-8157-0355BAF00E46}"/>
              </a:ext>
            </a:extLst>
          </p:cNvPr>
          <p:cNvPicPr>
            <a:picLocks noChangeAspect="1"/>
          </p:cNvPicPr>
          <p:nvPr/>
        </p:nvPicPr>
        <p:blipFill rotWithShape="1">
          <a:blip r:embed="rId2"/>
          <a:srcRect b="7328"/>
          <a:stretch/>
        </p:blipFill>
        <p:spPr>
          <a:xfrm>
            <a:off x="8866198" y="653700"/>
            <a:ext cx="3085521" cy="4158294"/>
          </a:xfrm>
          <a:prstGeom prst="rect">
            <a:avLst/>
          </a:prstGeom>
          <a:noFill/>
        </p:spPr>
      </p:pic>
      <p:pic>
        <p:nvPicPr>
          <p:cNvPr id="6" name="Picture 5">
            <a:extLst>
              <a:ext uri="{FF2B5EF4-FFF2-40B4-BE49-F238E27FC236}">
                <a16:creationId xmlns:a16="http://schemas.microsoft.com/office/drawing/2014/main" id="{80F20EC4-2A7D-0BBA-BB62-97DBB5CD5674}"/>
              </a:ext>
            </a:extLst>
          </p:cNvPr>
          <p:cNvPicPr>
            <a:picLocks noChangeAspect="1"/>
          </p:cNvPicPr>
          <p:nvPr/>
        </p:nvPicPr>
        <p:blipFill>
          <a:blip r:embed="rId3"/>
          <a:stretch>
            <a:fillRect/>
          </a:stretch>
        </p:blipFill>
        <p:spPr>
          <a:xfrm>
            <a:off x="4768199" y="1343669"/>
            <a:ext cx="4208121" cy="3384376"/>
          </a:xfrm>
          <a:prstGeom prst="rect">
            <a:avLst/>
          </a:prstGeom>
        </p:spPr>
      </p:pic>
      <p:sp>
        <p:nvSpPr>
          <p:cNvPr id="10" name="TextBox 9">
            <a:extLst>
              <a:ext uri="{FF2B5EF4-FFF2-40B4-BE49-F238E27FC236}">
                <a16:creationId xmlns:a16="http://schemas.microsoft.com/office/drawing/2014/main" id="{D8DF60B0-2023-8662-5381-F37C4222772D}"/>
              </a:ext>
            </a:extLst>
          </p:cNvPr>
          <p:cNvSpPr txBox="1"/>
          <p:nvPr/>
        </p:nvSpPr>
        <p:spPr>
          <a:xfrm>
            <a:off x="407987" y="5132250"/>
            <a:ext cx="10528523" cy="830997"/>
          </a:xfrm>
          <a:prstGeom prst="rect">
            <a:avLst/>
          </a:prstGeom>
          <a:noFill/>
        </p:spPr>
        <p:txBody>
          <a:bodyPr wrap="none" lIns="0" tIns="0" rIns="0" bIns="0" rtlCol="0">
            <a:spAutoFit/>
          </a:bodyPr>
          <a:lstStyle/>
          <a:p>
            <a:pPr algn="l"/>
            <a:r>
              <a:rPr lang="en-US" dirty="0"/>
              <a:t>In case of a fire in UX45 (klystron gallery):</a:t>
            </a:r>
          </a:p>
          <a:p>
            <a:pPr marL="285750" indent="-285750" algn="l">
              <a:buFont typeface="Arial" panose="020B0604020202020204" pitchFamily="34" charset="0"/>
              <a:buChar char="•"/>
            </a:pPr>
            <a:r>
              <a:rPr lang="en-US" dirty="0"/>
              <a:t>Smoke detection -&gt; Alarms -&gt; </a:t>
            </a:r>
            <a:r>
              <a:rPr lang="en-US" dirty="0">
                <a:solidFill>
                  <a:srgbClr val="FF0000"/>
                </a:solidFill>
              </a:rPr>
              <a:t>Evacuation with elevator in ~2 min via top of PX46</a:t>
            </a:r>
          </a:p>
          <a:p>
            <a:pPr marL="285750" indent="-285750" algn="l">
              <a:buFont typeface="Arial" panose="020B0604020202020204" pitchFamily="34" charset="0"/>
              <a:buChar char="•"/>
            </a:pPr>
            <a:r>
              <a:rPr lang="en-US" dirty="0"/>
              <a:t>In case of systems failure: </a:t>
            </a:r>
            <a:r>
              <a:rPr lang="en-US" dirty="0">
                <a:solidFill>
                  <a:srgbClr val="FF0000"/>
                </a:solidFill>
              </a:rPr>
              <a:t>controlled descent in ~2 min to bottom of PX46 </a:t>
            </a:r>
            <a:r>
              <a:rPr lang="en-US" dirty="0"/>
              <a:t>and exit via PM45 or PZ45</a:t>
            </a:r>
            <a:endParaRPr lang="en-GB" dirty="0"/>
          </a:p>
        </p:txBody>
      </p:sp>
      <p:pic>
        <p:nvPicPr>
          <p:cNvPr id="5" name="Picture 4">
            <a:extLst>
              <a:ext uri="{FF2B5EF4-FFF2-40B4-BE49-F238E27FC236}">
                <a16:creationId xmlns:a16="http://schemas.microsoft.com/office/drawing/2014/main" id="{E3B479E4-169F-A9D5-C953-D444E9887A02}"/>
              </a:ext>
            </a:extLst>
          </p:cNvPr>
          <p:cNvPicPr>
            <a:picLocks noChangeAspect="1"/>
          </p:cNvPicPr>
          <p:nvPr/>
        </p:nvPicPr>
        <p:blipFill rotWithShape="1">
          <a:blip r:embed="rId4"/>
          <a:srcRect r="785"/>
          <a:stretch/>
        </p:blipFill>
        <p:spPr>
          <a:xfrm>
            <a:off x="119336" y="3147678"/>
            <a:ext cx="4536504" cy="1577466"/>
          </a:xfrm>
          <a:prstGeom prst="rect">
            <a:avLst/>
          </a:prstGeom>
        </p:spPr>
      </p:pic>
      <p:pic>
        <p:nvPicPr>
          <p:cNvPr id="11" name="Picture 10">
            <a:extLst>
              <a:ext uri="{FF2B5EF4-FFF2-40B4-BE49-F238E27FC236}">
                <a16:creationId xmlns:a16="http://schemas.microsoft.com/office/drawing/2014/main" id="{362C26A7-8B54-26FA-8232-E0AF2D5DF741}"/>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40707" r="8453"/>
          <a:stretch/>
        </p:blipFill>
        <p:spPr>
          <a:xfrm>
            <a:off x="1350023" y="1343669"/>
            <a:ext cx="2291153" cy="1585414"/>
          </a:xfrm>
          <a:prstGeom prst="rect">
            <a:avLst/>
          </a:prstGeom>
          <a:ln w="38100" cap="sq">
            <a:noFill/>
            <a:prstDash val="solid"/>
            <a:miter lim="800000"/>
          </a:ln>
          <a:effectLst>
            <a:outerShdw blurRad="50800" dist="38100" dir="2700000" algn="tl" rotWithShape="0">
              <a:srgbClr val="000000">
                <a:alpha val="43000"/>
              </a:srgbClr>
            </a:outerShdw>
          </a:effectLst>
        </p:spPr>
      </p:pic>
      <p:cxnSp>
        <p:nvCxnSpPr>
          <p:cNvPr id="13" name="Straight Arrow Connector 12">
            <a:extLst>
              <a:ext uri="{FF2B5EF4-FFF2-40B4-BE49-F238E27FC236}">
                <a16:creationId xmlns:a16="http://schemas.microsoft.com/office/drawing/2014/main" id="{6868619A-05D7-2B92-5E0A-18188FEC97D9}"/>
              </a:ext>
            </a:extLst>
          </p:cNvPr>
          <p:cNvCxnSpPr/>
          <p:nvPr/>
        </p:nvCxnSpPr>
        <p:spPr>
          <a:xfrm>
            <a:off x="3863752" y="2136376"/>
            <a:ext cx="1728192" cy="35652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cxnSp>
        <p:nvCxnSpPr>
          <p:cNvPr id="14" name="Straight Arrow Connector 13">
            <a:extLst>
              <a:ext uri="{FF2B5EF4-FFF2-40B4-BE49-F238E27FC236}">
                <a16:creationId xmlns:a16="http://schemas.microsoft.com/office/drawing/2014/main" id="{63504E37-28FC-BF71-77F1-E7B3D9F1A729}"/>
              </a:ext>
            </a:extLst>
          </p:cNvPr>
          <p:cNvCxnSpPr>
            <a:cxnSpLocks/>
          </p:cNvCxnSpPr>
          <p:nvPr/>
        </p:nvCxnSpPr>
        <p:spPr>
          <a:xfrm>
            <a:off x="3791744" y="3501008"/>
            <a:ext cx="2376264" cy="133305"/>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14C446-C5DA-2C0D-8C39-071E994BAB77}"/>
              </a:ext>
            </a:extLst>
          </p:cNvPr>
          <p:cNvSpPr>
            <a:spLocks noGrp="1"/>
          </p:cNvSpPr>
          <p:nvPr>
            <p:ph type="title"/>
          </p:nvPr>
        </p:nvSpPr>
        <p:spPr/>
        <p:txBody>
          <a:bodyPr/>
          <a:lstStyle/>
          <a:p>
            <a:r>
              <a:rPr lang="en-US" dirty="0"/>
              <a:t>Elevator: from artist view to conceptual design</a:t>
            </a:r>
            <a:endParaRPr lang="en-GB" dirty="0"/>
          </a:p>
        </p:txBody>
      </p:sp>
      <p:sp>
        <p:nvSpPr>
          <p:cNvPr id="3" name="Date Placeholder 2">
            <a:extLst>
              <a:ext uri="{FF2B5EF4-FFF2-40B4-BE49-F238E27FC236}">
                <a16:creationId xmlns:a16="http://schemas.microsoft.com/office/drawing/2014/main" id="{5A773A2A-FEF8-DF5E-63D3-14AAD442554A}"/>
              </a:ext>
            </a:extLst>
          </p:cNvPr>
          <p:cNvSpPr>
            <a:spLocks noGrp="1"/>
          </p:cNvSpPr>
          <p:nvPr>
            <p:ph type="dt" sz="half" idx="10"/>
          </p:nvPr>
        </p:nvSpPr>
        <p:spPr/>
        <p:txBody>
          <a:bodyPr/>
          <a:lstStyle/>
          <a:p>
            <a:r>
              <a:rPr lang="en-US"/>
              <a:t>14.03.2023</a:t>
            </a:r>
            <a:endParaRPr lang="en-US" dirty="0"/>
          </a:p>
        </p:txBody>
      </p:sp>
      <p:sp>
        <p:nvSpPr>
          <p:cNvPr id="4" name="Footer Placeholder 3">
            <a:extLst>
              <a:ext uri="{FF2B5EF4-FFF2-40B4-BE49-F238E27FC236}">
                <a16:creationId xmlns:a16="http://schemas.microsoft.com/office/drawing/2014/main" id="{D005B780-D8AA-9E7A-B5E4-C0F908E5568F}"/>
              </a:ext>
            </a:extLst>
          </p:cNvPr>
          <p:cNvSpPr>
            <a:spLocks noGrp="1"/>
          </p:cNvSpPr>
          <p:nvPr>
            <p:ph type="ftr" sz="quarter" idx="11"/>
          </p:nvPr>
        </p:nvSpPr>
        <p:spPr/>
        <p:txBody>
          <a:bodyPr/>
          <a:lstStyle/>
          <a:p>
            <a:r>
              <a:rPr lang="en-US"/>
              <a:t>Sergio Calatroni | VLBAI @ CERN LHC Point 4</a:t>
            </a:r>
            <a:endParaRPr lang="en-US" dirty="0"/>
          </a:p>
        </p:txBody>
      </p:sp>
      <p:sp>
        <p:nvSpPr>
          <p:cNvPr id="5" name="Slide Number Placeholder 4">
            <a:extLst>
              <a:ext uri="{FF2B5EF4-FFF2-40B4-BE49-F238E27FC236}">
                <a16:creationId xmlns:a16="http://schemas.microsoft.com/office/drawing/2014/main" id="{3618E066-5C25-2581-2569-FB138572BAD5}"/>
              </a:ext>
            </a:extLst>
          </p:cNvPr>
          <p:cNvSpPr>
            <a:spLocks noGrp="1"/>
          </p:cNvSpPr>
          <p:nvPr>
            <p:ph type="sldNum" sz="quarter" idx="12"/>
          </p:nvPr>
        </p:nvSpPr>
        <p:spPr/>
        <p:txBody>
          <a:bodyPr/>
          <a:lstStyle/>
          <a:p>
            <a:fld id="{36B5EA5A-BC32-A742-B11B-8E7414D5B535}" type="slidenum">
              <a:rPr lang="en-US" smtClean="0"/>
              <a:pPr/>
              <a:t>15</a:t>
            </a:fld>
            <a:endParaRPr lang="en-US" dirty="0"/>
          </a:p>
        </p:txBody>
      </p:sp>
      <p:sp>
        <p:nvSpPr>
          <p:cNvPr id="11" name="TextBox 10">
            <a:extLst>
              <a:ext uri="{FF2B5EF4-FFF2-40B4-BE49-F238E27FC236}">
                <a16:creationId xmlns:a16="http://schemas.microsoft.com/office/drawing/2014/main" id="{D2AAF1C9-5287-E596-2635-CB1A2963CF11}"/>
              </a:ext>
            </a:extLst>
          </p:cNvPr>
          <p:cNvSpPr txBox="1"/>
          <p:nvPr/>
        </p:nvSpPr>
        <p:spPr>
          <a:xfrm>
            <a:off x="1991544" y="4243002"/>
            <a:ext cx="3433882" cy="1107996"/>
          </a:xfrm>
          <a:prstGeom prst="rect">
            <a:avLst/>
          </a:prstGeom>
          <a:noFill/>
        </p:spPr>
        <p:txBody>
          <a:bodyPr wrap="square" lIns="0" tIns="0" rIns="0" bIns="0" rtlCol="0">
            <a:spAutoFit/>
          </a:bodyPr>
          <a:lstStyle/>
          <a:p>
            <a:pPr algn="ctr"/>
            <a:r>
              <a:rPr lang="en-US" dirty="0"/>
              <a:t>A </a:t>
            </a:r>
            <a:r>
              <a:rPr lang="en-US" dirty="0">
                <a:solidFill>
                  <a:srgbClr val="FF0000"/>
                </a:solidFill>
              </a:rPr>
              <a:t>design that complies with all requirements is technically feasible</a:t>
            </a:r>
            <a:r>
              <a:rPr lang="en-US" dirty="0"/>
              <a:t> as demonstrated by an external consultant</a:t>
            </a:r>
          </a:p>
        </p:txBody>
      </p:sp>
      <p:pic>
        <p:nvPicPr>
          <p:cNvPr id="14" name="Picture 13" descr="Diagram&#10;&#10;Description automatically generated with medium confidence">
            <a:extLst>
              <a:ext uri="{FF2B5EF4-FFF2-40B4-BE49-F238E27FC236}">
                <a16:creationId xmlns:a16="http://schemas.microsoft.com/office/drawing/2014/main" id="{B6F85312-B437-FD77-874C-823E421FCCA9}"/>
              </a:ext>
            </a:extLst>
          </p:cNvPr>
          <p:cNvPicPr>
            <a:picLocks noChangeAspect="1"/>
          </p:cNvPicPr>
          <p:nvPr/>
        </p:nvPicPr>
        <p:blipFill>
          <a:blip r:embed="rId2"/>
          <a:stretch>
            <a:fillRect/>
          </a:stretch>
        </p:blipFill>
        <p:spPr>
          <a:xfrm>
            <a:off x="5804920" y="3429000"/>
            <a:ext cx="3822096" cy="2736000"/>
          </a:xfrm>
          <a:prstGeom prst="rect">
            <a:avLst/>
          </a:prstGeom>
        </p:spPr>
      </p:pic>
      <p:pic>
        <p:nvPicPr>
          <p:cNvPr id="16" name="Picture 15" descr="Diagram&#10;&#10;Description automatically generated">
            <a:extLst>
              <a:ext uri="{FF2B5EF4-FFF2-40B4-BE49-F238E27FC236}">
                <a16:creationId xmlns:a16="http://schemas.microsoft.com/office/drawing/2014/main" id="{69846FAF-D3BF-2387-D3F8-D4FC948F8787}"/>
              </a:ext>
            </a:extLst>
          </p:cNvPr>
          <p:cNvPicPr>
            <a:picLocks noChangeAspect="1"/>
          </p:cNvPicPr>
          <p:nvPr/>
        </p:nvPicPr>
        <p:blipFill>
          <a:blip r:embed="rId3"/>
          <a:stretch>
            <a:fillRect/>
          </a:stretch>
        </p:blipFill>
        <p:spPr>
          <a:xfrm>
            <a:off x="1907432" y="951390"/>
            <a:ext cx="3816000" cy="2393117"/>
          </a:xfrm>
          <a:prstGeom prst="rect">
            <a:avLst/>
          </a:prstGeom>
        </p:spPr>
      </p:pic>
      <p:pic>
        <p:nvPicPr>
          <p:cNvPr id="18" name="Picture 17" descr="Diagram&#10;&#10;Description automatically generated">
            <a:extLst>
              <a:ext uri="{FF2B5EF4-FFF2-40B4-BE49-F238E27FC236}">
                <a16:creationId xmlns:a16="http://schemas.microsoft.com/office/drawing/2014/main" id="{726CBFBE-17FE-4491-92E7-68150575FFB7}"/>
              </a:ext>
            </a:extLst>
          </p:cNvPr>
          <p:cNvPicPr>
            <a:picLocks noChangeAspect="1"/>
          </p:cNvPicPr>
          <p:nvPr/>
        </p:nvPicPr>
        <p:blipFill>
          <a:blip r:embed="rId4"/>
          <a:stretch>
            <a:fillRect/>
          </a:stretch>
        </p:blipFill>
        <p:spPr>
          <a:xfrm>
            <a:off x="5807968" y="955904"/>
            <a:ext cx="3816000" cy="2409295"/>
          </a:xfrm>
          <a:prstGeom prst="rect">
            <a:avLst/>
          </a:prstGeom>
        </p:spPr>
      </p:pic>
    </p:spTree>
    <p:extLst>
      <p:ext uri="{BB962C8B-B14F-4D97-AF65-F5344CB8AC3E}">
        <p14:creationId xmlns:p14="http://schemas.microsoft.com/office/powerpoint/2010/main" val="3263841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B3BDD-1C92-D1D7-62B3-95F7A89EB8FD}"/>
              </a:ext>
            </a:extLst>
          </p:cNvPr>
          <p:cNvSpPr>
            <a:spLocks noGrp="1"/>
          </p:cNvSpPr>
          <p:nvPr>
            <p:ph type="title"/>
          </p:nvPr>
        </p:nvSpPr>
        <p:spPr/>
        <p:txBody>
          <a:bodyPr/>
          <a:lstStyle/>
          <a:p>
            <a:r>
              <a:rPr lang="en-US" dirty="0"/>
              <a:t>Helium release safety: LHC arcs</a:t>
            </a:r>
            <a:endParaRPr lang="en-GB" dirty="0"/>
          </a:p>
        </p:txBody>
      </p:sp>
      <p:sp>
        <p:nvSpPr>
          <p:cNvPr id="3" name="Date Placeholder 2">
            <a:extLst>
              <a:ext uri="{FF2B5EF4-FFF2-40B4-BE49-F238E27FC236}">
                <a16:creationId xmlns:a16="http://schemas.microsoft.com/office/drawing/2014/main" id="{3D1E5CDB-B26B-4ECE-2456-F037989630BA}"/>
              </a:ext>
            </a:extLst>
          </p:cNvPr>
          <p:cNvSpPr>
            <a:spLocks noGrp="1"/>
          </p:cNvSpPr>
          <p:nvPr>
            <p:ph type="dt" sz="half" idx="10"/>
          </p:nvPr>
        </p:nvSpPr>
        <p:spPr/>
        <p:txBody>
          <a:bodyPr/>
          <a:lstStyle/>
          <a:p>
            <a:r>
              <a:rPr lang="en-US"/>
              <a:t>14.03.2023</a:t>
            </a:r>
            <a:endParaRPr lang="en-US" dirty="0"/>
          </a:p>
        </p:txBody>
      </p:sp>
      <p:sp>
        <p:nvSpPr>
          <p:cNvPr id="4" name="Footer Placeholder 3">
            <a:extLst>
              <a:ext uri="{FF2B5EF4-FFF2-40B4-BE49-F238E27FC236}">
                <a16:creationId xmlns:a16="http://schemas.microsoft.com/office/drawing/2014/main" id="{0DD995AD-8804-BCD0-82E7-11ABF7B54A2A}"/>
              </a:ext>
            </a:extLst>
          </p:cNvPr>
          <p:cNvSpPr>
            <a:spLocks noGrp="1"/>
          </p:cNvSpPr>
          <p:nvPr>
            <p:ph type="ftr" sz="quarter" idx="11"/>
          </p:nvPr>
        </p:nvSpPr>
        <p:spPr/>
        <p:txBody>
          <a:bodyPr/>
          <a:lstStyle/>
          <a:p>
            <a:r>
              <a:rPr lang="en-US"/>
              <a:t>Sergio Calatroni | VLBAI @ CERN LHC Point 4</a:t>
            </a:r>
            <a:endParaRPr lang="en-US" dirty="0"/>
          </a:p>
        </p:txBody>
      </p:sp>
      <p:sp>
        <p:nvSpPr>
          <p:cNvPr id="5" name="Slide Number Placeholder 4">
            <a:extLst>
              <a:ext uri="{FF2B5EF4-FFF2-40B4-BE49-F238E27FC236}">
                <a16:creationId xmlns:a16="http://schemas.microsoft.com/office/drawing/2014/main" id="{8787652E-226B-6A30-6CC7-80D39E279698}"/>
              </a:ext>
            </a:extLst>
          </p:cNvPr>
          <p:cNvSpPr>
            <a:spLocks noGrp="1"/>
          </p:cNvSpPr>
          <p:nvPr>
            <p:ph type="sldNum" sz="quarter" idx="12"/>
          </p:nvPr>
        </p:nvSpPr>
        <p:spPr/>
        <p:txBody>
          <a:bodyPr/>
          <a:lstStyle/>
          <a:p>
            <a:fld id="{36B5EA5A-BC32-A742-B11B-8E7414D5B535}" type="slidenum">
              <a:rPr lang="en-US" smtClean="0"/>
              <a:pPr/>
              <a:t>16</a:t>
            </a:fld>
            <a:endParaRPr lang="en-US" dirty="0"/>
          </a:p>
        </p:txBody>
      </p:sp>
      <p:pic>
        <p:nvPicPr>
          <p:cNvPr id="9" name="Picture 8" descr="Diagram&#10;&#10;Description automatically generated">
            <a:extLst>
              <a:ext uri="{FF2B5EF4-FFF2-40B4-BE49-F238E27FC236}">
                <a16:creationId xmlns:a16="http://schemas.microsoft.com/office/drawing/2014/main" id="{486A8E67-DC09-AFCD-BFD6-F2268F5898B1}"/>
              </a:ext>
            </a:extLst>
          </p:cNvPr>
          <p:cNvPicPr>
            <a:picLocks noChangeAspect="1"/>
          </p:cNvPicPr>
          <p:nvPr/>
        </p:nvPicPr>
        <p:blipFill>
          <a:blip r:embed="rId2">
            <a:clrChange>
              <a:clrFrom>
                <a:srgbClr val="FFFFFF"/>
              </a:clrFrom>
              <a:clrTo>
                <a:srgbClr val="FFFFFF">
                  <a:alpha val="0"/>
                </a:srgbClr>
              </a:clrTo>
            </a:clrChange>
          </a:blip>
          <a:stretch>
            <a:fillRect/>
          </a:stretch>
        </p:blipFill>
        <p:spPr>
          <a:xfrm>
            <a:off x="366712" y="692696"/>
            <a:ext cx="11458575" cy="4972050"/>
          </a:xfrm>
          <a:prstGeom prst="rect">
            <a:avLst/>
          </a:prstGeom>
        </p:spPr>
      </p:pic>
      <p:sp>
        <p:nvSpPr>
          <p:cNvPr id="25" name="Freeform: Shape 24">
            <a:extLst>
              <a:ext uri="{FF2B5EF4-FFF2-40B4-BE49-F238E27FC236}">
                <a16:creationId xmlns:a16="http://schemas.microsoft.com/office/drawing/2014/main" id="{85613DD2-BE9E-3872-59C9-AF84639D620C}"/>
              </a:ext>
            </a:extLst>
          </p:cNvPr>
          <p:cNvSpPr/>
          <p:nvPr/>
        </p:nvSpPr>
        <p:spPr>
          <a:xfrm>
            <a:off x="447472" y="1704981"/>
            <a:ext cx="5272487" cy="2130357"/>
          </a:xfrm>
          <a:custGeom>
            <a:avLst/>
            <a:gdLst>
              <a:gd name="connsiteX0" fmla="*/ 0 w 5272487"/>
              <a:gd name="connsiteY0" fmla="*/ 194553 h 2130357"/>
              <a:gd name="connsiteX1" fmla="*/ 914400 w 5272487"/>
              <a:gd name="connsiteY1" fmla="*/ 496110 h 2130357"/>
              <a:gd name="connsiteX2" fmla="*/ 1634247 w 5272487"/>
              <a:gd name="connsiteY2" fmla="*/ 749029 h 2130357"/>
              <a:gd name="connsiteX3" fmla="*/ 2402732 w 5272487"/>
              <a:gd name="connsiteY3" fmla="*/ 982493 h 2130357"/>
              <a:gd name="connsiteX4" fmla="*/ 3112851 w 5272487"/>
              <a:gd name="connsiteY4" fmla="*/ 1196502 h 2130357"/>
              <a:gd name="connsiteX5" fmla="*/ 3784060 w 5272487"/>
              <a:gd name="connsiteY5" fmla="*/ 1410510 h 2130357"/>
              <a:gd name="connsiteX6" fmla="*/ 4134256 w 5272487"/>
              <a:gd name="connsiteY6" fmla="*/ 1517514 h 2130357"/>
              <a:gd name="connsiteX7" fmla="*/ 4426085 w 5272487"/>
              <a:gd name="connsiteY7" fmla="*/ 1605063 h 2130357"/>
              <a:gd name="connsiteX8" fmla="*/ 4542817 w 5272487"/>
              <a:gd name="connsiteY8" fmla="*/ 1653702 h 2130357"/>
              <a:gd name="connsiteX9" fmla="*/ 4708188 w 5272487"/>
              <a:gd name="connsiteY9" fmla="*/ 1789889 h 2130357"/>
              <a:gd name="connsiteX10" fmla="*/ 4863830 w 5272487"/>
              <a:gd name="connsiteY10" fmla="*/ 1964987 h 2130357"/>
              <a:gd name="connsiteX11" fmla="*/ 4970834 w 5272487"/>
              <a:gd name="connsiteY11" fmla="*/ 2033080 h 2130357"/>
              <a:gd name="connsiteX12" fmla="*/ 5097294 w 5272487"/>
              <a:gd name="connsiteY12" fmla="*/ 2101174 h 2130357"/>
              <a:gd name="connsiteX13" fmla="*/ 5204298 w 5272487"/>
              <a:gd name="connsiteY13" fmla="*/ 2130357 h 2130357"/>
              <a:gd name="connsiteX14" fmla="*/ 5233481 w 5272487"/>
              <a:gd name="connsiteY14" fmla="*/ 2101174 h 2130357"/>
              <a:gd name="connsiteX15" fmla="*/ 5262664 w 5272487"/>
              <a:gd name="connsiteY15" fmla="*/ 2052536 h 2130357"/>
              <a:gd name="connsiteX16" fmla="*/ 5252937 w 5272487"/>
              <a:gd name="connsiteY16" fmla="*/ 1916349 h 2130357"/>
              <a:gd name="connsiteX17" fmla="*/ 5272392 w 5272487"/>
              <a:gd name="connsiteY17" fmla="*/ 1566153 h 2130357"/>
              <a:gd name="connsiteX18" fmla="*/ 5243209 w 5272487"/>
              <a:gd name="connsiteY18" fmla="*/ 1177046 h 2130357"/>
              <a:gd name="connsiteX19" fmla="*/ 5243209 w 5272487"/>
              <a:gd name="connsiteY19" fmla="*/ 612842 h 2130357"/>
              <a:gd name="connsiteX20" fmla="*/ 5243209 w 5272487"/>
              <a:gd name="connsiteY20" fmla="*/ 291829 h 2130357"/>
              <a:gd name="connsiteX21" fmla="*/ 5243209 w 5272487"/>
              <a:gd name="connsiteY21" fmla="*/ 0 h 2130357"/>
              <a:gd name="connsiteX22" fmla="*/ 5243209 w 5272487"/>
              <a:gd name="connsiteY22" fmla="*/ 0 h 21303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5272487" h="2130357">
                <a:moveTo>
                  <a:pt x="0" y="194553"/>
                </a:moveTo>
                <a:lnTo>
                  <a:pt x="914400" y="496110"/>
                </a:lnTo>
                <a:cubicBezTo>
                  <a:pt x="1186774" y="588523"/>
                  <a:pt x="1386192" y="667965"/>
                  <a:pt x="1634247" y="749029"/>
                </a:cubicBezTo>
                <a:cubicBezTo>
                  <a:pt x="1882302" y="830093"/>
                  <a:pt x="2402732" y="982493"/>
                  <a:pt x="2402732" y="982493"/>
                </a:cubicBezTo>
                <a:lnTo>
                  <a:pt x="3112851" y="1196502"/>
                </a:lnTo>
                <a:lnTo>
                  <a:pt x="3784060" y="1410510"/>
                </a:lnTo>
                <a:lnTo>
                  <a:pt x="4134256" y="1517514"/>
                </a:lnTo>
                <a:cubicBezTo>
                  <a:pt x="4241260" y="1549940"/>
                  <a:pt x="4357992" y="1582365"/>
                  <a:pt x="4426085" y="1605063"/>
                </a:cubicBezTo>
                <a:cubicBezTo>
                  <a:pt x="4494178" y="1627761"/>
                  <a:pt x="4495800" y="1622898"/>
                  <a:pt x="4542817" y="1653702"/>
                </a:cubicBezTo>
                <a:cubicBezTo>
                  <a:pt x="4589834" y="1684506"/>
                  <a:pt x="4654686" y="1738008"/>
                  <a:pt x="4708188" y="1789889"/>
                </a:cubicBezTo>
                <a:cubicBezTo>
                  <a:pt x="4761690" y="1841770"/>
                  <a:pt x="4820056" y="1924455"/>
                  <a:pt x="4863830" y="1964987"/>
                </a:cubicBezTo>
                <a:cubicBezTo>
                  <a:pt x="4907604" y="2005519"/>
                  <a:pt x="4931923" y="2010382"/>
                  <a:pt x="4970834" y="2033080"/>
                </a:cubicBezTo>
                <a:cubicBezTo>
                  <a:pt x="5009745" y="2055778"/>
                  <a:pt x="5058383" y="2084961"/>
                  <a:pt x="5097294" y="2101174"/>
                </a:cubicBezTo>
                <a:cubicBezTo>
                  <a:pt x="5136205" y="2117387"/>
                  <a:pt x="5204298" y="2130357"/>
                  <a:pt x="5204298" y="2130357"/>
                </a:cubicBezTo>
                <a:cubicBezTo>
                  <a:pt x="5226996" y="2130357"/>
                  <a:pt x="5223753" y="2114144"/>
                  <a:pt x="5233481" y="2101174"/>
                </a:cubicBezTo>
                <a:cubicBezTo>
                  <a:pt x="5243209" y="2088204"/>
                  <a:pt x="5259421" y="2083340"/>
                  <a:pt x="5262664" y="2052536"/>
                </a:cubicBezTo>
                <a:cubicBezTo>
                  <a:pt x="5265907" y="2021732"/>
                  <a:pt x="5251316" y="1997413"/>
                  <a:pt x="5252937" y="1916349"/>
                </a:cubicBezTo>
                <a:cubicBezTo>
                  <a:pt x="5254558" y="1835285"/>
                  <a:pt x="5274013" y="1689370"/>
                  <a:pt x="5272392" y="1566153"/>
                </a:cubicBezTo>
                <a:cubicBezTo>
                  <a:pt x="5270771" y="1442936"/>
                  <a:pt x="5248073" y="1335931"/>
                  <a:pt x="5243209" y="1177046"/>
                </a:cubicBezTo>
                <a:cubicBezTo>
                  <a:pt x="5238345" y="1018161"/>
                  <a:pt x="5243209" y="612842"/>
                  <a:pt x="5243209" y="612842"/>
                </a:cubicBezTo>
                <a:lnTo>
                  <a:pt x="5243209" y="291829"/>
                </a:lnTo>
                <a:lnTo>
                  <a:pt x="5243209" y="0"/>
                </a:lnTo>
                <a:lnTo>
                  <a:pt x="5243209" y="0"/>
                </a:lnTo>
              </a:path>
            </a:pathLst>
          </a:custGeom>
          <a:noFill/>
          <a:ln w="38100">
            <a:solidFill>
              <a:srgbClr val="FFC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7" name="Picture 26" descr="A picture containing diagram&#10;&#10;Description automatically generated">
            <a:extLst>
              <a:ext uri="{FF2B5EF4-FFF2-40B4-BE49-F238E27FC236}">
                <a16:creationId xmlns:a16="http://schemas.microsoft.com/office/drawing/2014/main" id="{D08CE978-2054-A763-1D48-BC2F1C56B3EF}"/>
              </a:ext>
            </a:extLst>
          </p:cNvPr>
          <p:cNvPicPr>
            <a:picLocks noChangeAspect="1"/>
          </p:cNvPicPr>
          <p:nvPr/>
        </p:nvPicPr>
        <p:blipFill>
          <a:blip r:embed="rId3"/>
          <a:stretch>
            <a:fillRect/>
          </a:stretch>
        </p:blipFill>
        <p:spPr>
          <a:xfrm>
            <a:off x="447472" y="4027152"/>
            <a:ext cx="2592288" cy="1994396"/>
          </a:xfrm>
          <a:prstGeom prst="rect">
            <a:avLst/>
          </a:prstGeom>
        </p:spPr>
      </p:pic>
      <p:pic>
        <p:nvPicPr>
          <p:cNvPr id="29" name="Picture 28" descr="A screenshot of a video game&#10;&#10;Description automatically generated with medium confidence">
            <a:extLst>
              <a:ext uri="{FF2B5EF4-FFF2-40B4-BE49-F238E27FC236}">
                <a16:creationId xmlns:a16="http://schemas.microsoft.com/office/drawing/2014/main" id="{995987CB-3621-7F2B-724E-7D621B9CC7EB}"/>
              </a:ext>
            </a:extLst>
          </p:cNvPr>
          <p:cNvPicPr>
            <a:picLocks noChangeAspect="1"/>
          </p:cNvPicPr>
          <p:nvPr/>
        </p:nvPicPr>
        <p:blipFill>
          <a:blip r:embed="rId4"/>
          <a:stretch>
            <a:fillRect/>
          </a:stretch>
        </p:blipFill>
        <p:spPr>
          <a:xfrm>
            <a:off x="8616280" y="869180"/>
            <a:ext cx="2989334" cy="2478129"/>
          </a:xfrm>
          <a:prstGeom prst="rect">
            <a:avLst/>
          </a:prstGeom>
        </p:spPr>
      </p:pic>
      <p:sp>
        <p:nvSpPr>
          <p:cNvPr id="30" name="TextBox 29">
            <a:extLst>
              <a:ext uri="{FF2B5EF4-FFF2-40B4-BE49-F238E27FC236}">
                <a16:creationId xmlns:a16="http://schemas.microsoft.com/office/drawing/2014/main" id="{17D32410-9262-F3BE-5E38-DC8B4ADB2312}"/>
              </a:ext>
            </a:extLst>
          </p:cNvPr>
          <p:cNvSpPr txBox="1"/>
          <p:nvPr/>
        </p:nvSpPr>
        <p:spPr>
          <a:xfrm>
            <a:off x="3431704" y="5249247"/>
            <a:ext cx="5931111" cy="830997"/>
          </a:xfrm>
          <a:prstGeom prst="rect">
            <a:avLst/>
          </a:prstGeom>
          <a:noFill/>
        </p:spPr>
        <p:txBody>
          <a:bodyPr wrap="none" lIns="0" tIns="0" rIns="0" bIns="0" rtlCol="0">
            <a:spAutoFit/>
          </a:bodyPr>
          <a:lstStyle/>
          <a:p>
            <a:pPr algn="l"/>
            <a:r>
              <a:rPr lang="en-US" dirty="0"/>
              <a:t>In case of major release from the LHC arcs,</a:t>
            </a:r>
          </a:p>
          <a:p>
            <a:pPr algn="l"/>
            <a:r>
              <a:rPr lang="en-US" dirty="0"/>
              <a:t>He is evacuated via PM45 via a set of confinement doors</a:t>
            </a:r>
          </a:p>
          <a:p>
            <a:pPr marL="285750" indent="-285750" algn="l">
              <a:buFont typeface="Wingdings" panose="05000000000000000000" pitchFamily="2" charset="2"/>
              <a:buChar char="Ø"/>
            </a:pPr>
            <a:r>
              <a:rPr lang="en-US" dirty="0">
                <a:solidFill>
                  <a:srgbClr val="FF0000"/>
                </a:solidFill>
              </a:rPr>
              <a:t>No hazard in PX46 from He release </a:t>
            </a:r>
            <a:r>
              <a:rPr lang="en-US" dirty="0"/>
              <a:t>in the LHC arcs </a:t>
            </a:r>
            <a:endParaRPr lang="en-GB" dirty="0"/>
          </a:p>
        </p:txBody>
      </p:sp>
    </p:spTree>
    <p:extLst>
      <p:ext uri="{BB962C8B-B14F-4D97-AF65-F5344CB8AC3E}">
        <p14:creationId xmlns:p14="http://schemas.microsoft.com/office/powerpoint/2010/main" val="23875078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2B3BDD-1C92-D1D7-62B3-95F7A89EB8FD}"/>
              </a:ext>
            </a:extLst>
          </p:cNvPr>
          <p:cNvSpPr>
            <a:spLocks noGrp="1"/>
          </p:cNvSpPr>
          <p:nvPr>
            <p:ph type="title"/>
          </p:nvPr>
        </p:nvSpPr>
        <p:spPr/>
        <p:txBody>
          <a:bodyPr/>
          <a:lstStyle/>
          <a:p>
            <a:r>
              <a:rPr lang="en-US" dirty="0"/>
              <a:t>Helium release safety: RF cryomodules</a:t>
            </a:r>
            <a:endParaRPr lang="en-GB" dirty="0"/>
          </a:p>
        </p:txBody>
      </p:sp>
      <p:sp>
        <p:nvSpPr>
          <p:cNvPr id="3" name="Date Placeholder 2">
            <a:extLst>
              <a:ext uri="{FF2B5EF4-FFF2-40B4-BE49-F238E27FC236}">
                <a16:creationId xmlns:a16="http://schemas.microsoft.com/office/drawing/2014/main" id="{3D1E5CDB-B26B-4ECE-2456-F037989630BA}"/>
              </a:ext>
            </a:extLst>
          </p:cNvPr>
          <p:cNvSpPr>
            <a:spLocks noGrp="1"/>
          </p:cNvSpPr>
          <p:nvPr>
            <p:ph type="dt" sz="half" idx="10"/>
          </p:nvPr>
        </p:nvSpPr>
        <p:spPr/>
        <p:txBody>
          <a:bodyPr/>
          <a:lstStyle/>
          <a:p>
            <a:r>
              <a:rPr lang="en-US"/>
              <a:t>14.03.2023</a:t>
            </a:r>
            <a:endParaRPr lang="en-US" dirty="0"/>
          </a:p>
        </p:txBody>
      </p:sp>
      <p:sp>
        <p:nvSpPr>
          <p:cNvPr id="4" name="Footer Placeholder 3">
            <a:extLst>
              <a:ext uri="{FF2B5EF4-FFF2-40B4-BE49-F238E27FC236}">
                <a16:creationId xmlns:a16="http://schemas.microsoft.com/office/drawing/2014/main" id="{0DD995AD-8804-BCD0-82E7-11ABF7B54A2A}"/>
              </a:ext>
            </a:extLst>
          </p:cNvPr>
          <p:cNvSpPr>
            <a:spLocks noGrp="1"/>
          </p:cNvSpPr>
          <p:nvPr>
            <p:ph type="ftr" sz="quarter" idx="11"/>
          </p:nvPr>
        </p:nvSpPr>
        <p:spPr/>
        <p:txBody>
          <a:bodyPr/>
          <a:lstStyle/>
          <a:p>
            <a:r>
              <a:rPr lang="en-US"/>
              <a:t>Sergio Calatroni | VLBAI @ CERN LHC Point 4</a:t>
            </a:r>
            <a:endParaRPr lang="en-US" dirty="0"/>
          </a:p>
        </p:txBody>
      </p:sp>
      <p:sp>
        <p:nvSpPr>
          <p:cNvPr id="5" name="Slide Number Placeholder 4">
            <a:extLst>
              <a:ext uri="{FF2B5EF4-FFF2-40B4-BE49-F238E27FC236}">
                <a16:creationId xmlns:a16="http://schemas.microsoft.com/office/drawing/2014/main" id="{8787652E-226B-6A30-6CC7-80D39E279698}"/>
              </a:ext>
            </a:extLst>
          </p:cNvPr>
          <p:cNvSpPr>
            <a:spLocks noGrp="1"/>
          </p:cNvSpPr>
          <p:nvPr>
            <p:ph type="sldNum" sz="quarter" idx="12"/>
          </p:nvPr>
        </p:nvSpPr>
        <p:spPr/>
        <p:txBody>
          <a:bodyPr/>
          <a:lstStyle/>
          <a:p>
            <a:fld id="{36B5EA5A-BC32-A742-B11B-8E7414D5B535}" type="slidenum">
              <a:rPr lang="en-US" smtClean="0"/>
              <a:pPr/>
              <a:t>17</a:t>
            </a:fld>
            <a:endParaRPr lang="en-US" dirty="0"/>
          </a:p>
        </p:txBody>
      </p:sp>
      <p:sp>
        <p:nvSpPr>
          <p:cNvPr id="30" name="TextBox 29">
            <a:extLst>
              <a:ext uri="{FF2B5EF4-FFF2-40B4-BE49-F238E27FC236}">
                <a16:creationId xmlns:a16="http://schemas.microsoft.com/office/drawing/2014/main" id="{17D32410-9262-F3BE-5E38-DC8B4ADB2312}"/>
              </a:ext>
            </a:extLst>
          </p:cNvPr>
          <p:cNvSpPr txBox="1"/>
          <p:nvPr/>
        </p:nvSpPr>
        <p:spPr>
          <a:xfrm>
            <a:off x="353027" y="4249055"/>
            <a:ext cx="6391045" cy="1938992"/>
          </a:xfrm>
          <a:prstGeom prst="rect">
            <a:avLst/>
          </a:prstGeom>
          <a:noFill/>
        </p:spPr>
        <p:txBody>
          <a:bodyPr wrap="square" lIns="0" tIns="0" rIns="0" bIns="0" rtlCol="0">
            <a:spAutoFit/>
          </a:bodyPr>
          <a:lstStyle/>
          <a:p>
            <a:pPr marL="285750" indent="-285750" algn="l">
              <a:buFont typeface="Arial" panose="020B0604020202020204" pitchFamily="34" charset="0"/>
              <a:buChar char="•"/>
            </a:pPr>
            <a:r>
              <a:rPr lang="en-US" dirty="0"/>
              <a:t>RF cryomodules contain 320 x 4 liters of liquid He; in case of release it is evacuated via PX46</a:t>
            </a:r>
          </a:p>
          <a:p>
            <a:pPr marL="285750" indent="-285750" algn="l">
              <a:buFont typeface="Arial" panose="020B0604020202020204" pitchFamily="34" charset="0"/>
              <a:buChar char="•"/>
            </a:pPr>
            <a:r>
              <a:rPr lang="en-US" dirty="0"/>
              <a:t>Flow restrained by the small openings ( RF waveguides)</a:t>
            </a:r>
          </a:p>
          <a:p>
            <a:pPr marL="285750" indent="-285750" algn="l">
              <a:buFont typeface="Arial" panose="020B0604020202020204" pitchFamily="34" charset="0"/>
              <a:buChar char="•"/>
            </a:pPr>
            <a:r>
              <a:rPr lang="en-US" dirty="0"/>
              <a:t>970 m</a:t>
            </a:r>
            <a:r>
              <a:rPr lang="en-US" baseline="30000" dirty="0"/>
              <a:t>3</a:t>
            </a:r>
            <a:r>
              <a:rPr lang="en-US" dirty="0"/>
              <a:t> of gas compared to 18000 m</a:t>
            </a:r>
            <a:r>
              <a:rPr lang="en-US" baseline="30000" dirty="0"/>
              <a:t>3</a:t>
            </a:r>
            <a:r>
              <a:rPr lang="en-US" dirty="0"/>
              <a:t> of the cavern </a:t>
            </a:r>
            <a:br>
              <a:rPr lang="en-US" dirty="0"/>
            </a:br>
            <a:r>
              <a:rPr lang="en-US" dirty="0"/>
              <a:t>(&lt;~ 20%), oxygen deficiency hazard is limited</a:t>
            </a:r>
          </a:p>
          <a:p>
            <a:pPr marL="285750" indent="-285750" algn="l">
              <a:buFont typeface="Wingdings" panose="05000000000000000000" pitchFamily="2" charset="2"/>
              <a:buChar char="Ø"/>
            </a:pPr>
            <a:r>
              <a:rPr lang="en-US" dirty="0"/>
              <a:t>Recently measured: </a:t>
            </a:r>
            <a:r>
              <a:rPr lang="en-US" dirty="0">
                <a:solidFill>
                  <a:srgbClr val="FF0000"/>
                </a:solidFill>
              </a:rPr>
              <a:t>no change in O</a:t>
            </a:r>
            <a:r>
              <a:rPr lang="en-US" baseline="-25000" dirty="0">
                <a:solidFill>
                  <a:srgbClr val="FF0000"/>
                </a:solidFill>
              </a:rPr>
              <a:t>2</a:t>
            </a:r>
            <a:r>
              <a:rPr lang="en-US" dirty="0">
                <a:solidFill>
                  <a:srgbClr val="FF0000"/>
                </a:solidFill>
              </a:rPr>
              <a:t> % </a:t>
            </a:r>
            <a:r>
              <a:rPr lang="en-US">
                <a:solidFill>
                  <a:srgbClr val="FF0000"/>
                </a:solidFill>
              </a:rPr>
              <a:t>in TU46 due </a:t>
            </a:r>
            <a:r>
              <a:rPr lang="en-US" dirty="0">
                <a:solidFill>
                  <a:srgbClr val="FF0000"/>
                </a:solidFill>
              </a:rPr>
              <a:t>to He release from RF cryomodules</a:t>
            </a:r>
            <a:endParaRPr lang="en-US" dirty="0"/>
          </a:p>
        </p:txBody>
      </p:sp>
      <p:pic>
        <p:nvPicPr>
          <p:cNvPr id="6" name="Picture 5" descr="A picture containing text&#10;&#10;Description automatically generated">
            <a:extLst>
              <a:ext uri="{FF2B5EF4-FFF2-40B4-BE49-F238E27FC236}">
                <a16:creationId xmlns:a16="http://schemas.microsoft.com/office/drawing/2014/main" id="{7C60CA45-C521-DED3-44EA-85762CDD213F}"/>
              </a:ext>
            </a:extLst>
          </p:cNvPr>
          <p:cNvPicPr>
            <a:picLocks noChangeAspect="1"/>
          </p:cNvPicPr>
          <p:nvPr/>
        </p:nvPicPr>
        <p:blipFill rotWithShape="1">
          <a:blip r:embed="rId2"/>
          <a:srcRect l="14020" r="32783"/>
          <a:stretch/>
        </p:blipFill>
        <p:spPr bwMode="auto">
          <a:xfrm>
            <a:off x="6532216" y="373593"/>
            <a:ext cx="5256584" cy="5805795"/>
          </a:xfrm>
          <a:prstGeom prst="rect">
            <a:avLst/>
          </a:prstGeom>
        </p:spPr>
      </p:pic>
      <p:sp>
        <p:nvSpPr>
          <p:cNvPr id="10" name="Rectangle: Rounded Corners 9">
            <a:extLst>
              <a:ext uri="{FF2B5EF4-FFF2-40B4-BE49-F238E27FC236}">
                <a16:creationId xmlns:a16="http://schemas.microsoft.com/office/drawing/2014/main" id="{905A5F98-FF9D-0AA1-DE1F-24590B01BC2D}"/>
              </a:ext>
            </a:extLst>
          </p:cNvPr>
          <p:cNvSpPr/>
          <p:nvPr/>
        </p:nvSpPr>
        <p:spPr>
          <a:xfrm rot="19860000">
            <a:off x="8774611" y="4481990"/>
            <a:ext cx="1469062" cy="109433"/>
          </a:xfrm>
          <a:prstGeom prst="roundRect">
            <a:avLst/>
          </a:prstGeom>
          <a:solidFill>
            <a:srgbClr val="92D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Rectangle: Rounded Corners 10">
            <a:extLst>
              <a:ext uri="{FF2B5EF4-FFF2-40B4-BE49-F238E27FC236}">
                <a16:creationId xmlns:a16="http://schemas.microsoft.com/office/drawing/2014/main" id="{81FCC571-05E8-EA6B-118B-E6A120B537BE}"/>
              </a:ext>
            </a:extLst>
          </p:cNvPr>
          <p:cNvSpPr/>
          <p:nvPr/>
        </p:nvSpPr>
        <p:spPr>
          <a:xfrm rot="19860000">
            <a:off x="10044679" y="3778247"/>
            <a:ext cx="1469062" cy="109433"/>
          </a:xfrm>
          <a:prstGeom prst="roundRect">
            <a:avLst/>
          </a:prstGeom>
          <a:solidFill>
            <a:srgbClr val="92D050">
              <a:alpha val="30000"/>
            </a:srgbClr>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 name="Freeform: Shape 12">
            <a:extLst>
              <a:ext uri="{FF2B5EF4-FFF2-40B4-BE49-F238E27FC236}">
                <a16:creationId xmlns:a16="http://schemas.microsoft.com/office/drawing/2014/main" id="{904768CA-376A-AC21-4894-784BBE1AA8EA}"/>
              </a:ext>
            </a:extLst>
          </p:cNvPr>
          <p:cNvSpPr/>
          <p:nvPr/>
        </p:nvSpPr>
        <p:spPr>
          <a:xfrm>
            <a:off x="8800368" y="218209"/>
            <a:ext cx="1580537" cy="4114800"/>
          </a:xfrm>
          <a:custGeom>
            <a:avLst/>
            <a:gdLst>
              <a:gd name="connsiteX0" fmla="*/ 1019041 w 1580537"/>
              <a:gd name="connsiteY0" fmla="*/ 4114800 h 4114800"/>
              <a:gd name="connsiteX1" fmla="*/ 946305 w 1580537"/>
              <a:gd name="connsiteY1" fmla="*/ 4083627 h 4114800"/>
              <a:gd name="connsiteX2" fmla="*/ 852787 w 1580537"/>
              <a:gd name="connsiteY2" fmla="*/ 4031673 h 4114800"/>
              <a:gd name="connsiteX3" fmla="*/ 800832 w 1580537"/>
              <a:gd name="connsiteY3" fmla="*/ 4000500 h 4114800"/>
              <a:gd name="connsiteX4" fmla="*/ 738487 w 1580537"/>
              <a:gd name="connsiteY4" fmla="*/ 3958936 h 4114800"/>
              <a:gd name="connsiteX5" fmla="*/ 613796 w 1580537"/>
              <a:gd name="connsiteY5" fmla="*/ 3886200 h 4114800"/>
              <a:gd name="connsiteX6" fmla="*/ 405977 w 1580537"/>
              <a:gd name="connsiteY6" fmla="*/ 3803073 h 4114800"/>
              <a:gd name="connsiteX7" fmla="*/ 31905 w 1580537"/>
              <a:gd name="connsiteY7" fmla="*/ 3657600 h 4114800"/>
              <a:gd name="connsiteX8" fmla="*/ 21514 w 1580537"/>
              <a:gd name="connsiteY8" fmla="*/ 3418609 h 4114800"/>
              <a:gd name="connsiteX9" fmla="*/ 42296 w 1580537"/>
              <a:gd name="connsiteY9" fmla="*/ 3117273 h 4114800"/>
              <a:gd name="connsiteX10" fmla="*/ 94250 w 1580537"/>
              <a:gd name="connsiteY10" fmla="*/ 2878282 h 4114800"/>
              <a:gd name="connsiteX11" fmla="*/ 94250 w 1580537"/>
              <a:gd name="connsiteY11" fmla="*/ 2576946 h 4114800"/>
              <a:gd name="connsiteX12" fmla="*/ 83859 w 1580537"/>
              <a:gd name="connsiteY12" fmla="*/ 2421082 h 4114800"/>
              <a:gd name="connsiteX13" fmla="*/ 115032 w 1580537"/>
              <a:gd name="connsiteY13" fmla="*/ 2296391 h 4114800"/>
              <a:gd name="connsiteX14" fmla="*/ 322850 w 1580537"/>
              <a:gd name="connsiteY14" fmla="*/ 2171700 h 4114800"/>
              <a:gd name="connsiteX15" fmla="*/ 603405 w 1580537"/>
              <a:gd name="connsiteY15" fmla="*/ 2098964 h 4114800"/>
              <a:gd name="connsiteX16" fmla="*/ 842396 w 1580537"/>
              <a:gd name="connsiteY16" fmla="*/ 2026227 h 4114800"/>
              <a:gd name="connsiteX17" fmla="*/ 1050214 w 1580537"/>
              <a:gd name="connsiteY17" fmla="*/ 1963882 h 4114800"/>
              <a:gd name="connsiteX18" fmla="*/ 1258032 w 1580537"/>
              <a:gd name="connsiteY18" fmla="*/ 1911927 h 4114800"/>
              <a:gd name="connsiteX19" fmla="*/ 1455459 w 1580537"/>
              <a:gd name="connsiteY19" fmla="*/ 1828800 h 4114800"/>
              <a:gd name="connsiteX20" fmla="*/ 1548977 w 1580537"/>
              <a:gd name="connsiteY20" fmla="*/ 1662546 h 4114800"/>
              <a:gd name="connsiteX21" fmla="*/ 1548977 w 1580537"/>
              <a:gd name="connsiteY21" fmla="*/ 1444336 h 4114800"/>
              <a:gd name="connsiteX22" fmla="*/ 1538587 w 1580537"/>
              <a:gd name="connsiteY22" fmla="*/ 1143000 h 4114800"/>
              <a:gd name="connsiteX23" fmla="*/ 1580150 w 1580537"/>
              <a:gd name="connsiteY23" fmla="*/ 779318 h 4114800"/>
              <a:gd name="connsiteX24" fmla="*/ 1559368 w 1580537"/>
              <a:gd name="connsiteY24" fmla="*/ 415636 h 4114800"/>
              <a:gd name="connsiteX25" fmla="*/ 1559368 w 1580537"/>
              <a:gd name="connsiteY25" fmla="*/ 145473 h 4114800"/>
              <a:gd name="connsiteX26" fmla="*/ 1569759 w 1580537"/>
              <a:gd name="connsiteY26" fmla="*/ 0 h 41148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Lst>
            <a:rect l="l" t="t" r="r" b="b"/>
            <a:pathLst>
              <a:path w="1580537" h="4114800">
                <a:moveTo>
                  <a:pt x="1019041" y="4114800"/>
                </a:moveTo>
                <a:lnTo>
                  <a:pt x="946305" y="4083627"/>
                </a:lnTo>
                <a:cubicBezTo>
                  <a:pt x="918596" y="4069773"/>
                  <a:pt x="877032" y="4045527"/>
                  <a:pt x="852787" y="4031673"/>
                </a:cubicBezTo>
                <a:cubicBezTo>
                  <a:pt x="828542" y="4017819"/>
                  <a:pt x="819882" y="4012623"/>
                  <a:pt x="800832" y="4000500"/>
                </a:cubicBezTo>
                <a:cubicBezTo>
                  <a:pt x="781782" y="3988377"/>
                  <a:pt x="769660" y="3977986"/>
                  <a:pt x="738487" y="3958936"/>
                </a:cubicBezTo>
                <a:cubicBezTo>
                  <a:pt x="707314" y="3939886"/>
                  <a:pt x="669214" y="3912177"/>
                  <a:pt x="613796" y="3886200"/>
                </a:cubicBezTo>
                <a:cubicBezTo>
                  <a:pt x="558378" y="3860223"/>
                  <a:pt x="405977" y="3803073"/>
                  <a:pt x="405977" y="3803073"/>
                </a:cubicBezTo>
                <a:cubicBezTo>
                  <a:pt x="308995" y="3764973"/>
                  <a:pt x="95982" y="3721677"/>
                  <a:pt x="31905" y="3657600"/>
                </a:cubicBezTo>
                <a:cubicBezTo>
                  <a:pt x="-32172" y="3593523"/>
                  <a:pt x="19782" y="3508663"/>
                  <a:pt x="21514" y="3418609"/>
                </a:cubicBezTo>
                <a:cubicBezTo>
                  <a:pt x="23246" y="3328555"/>
                  <a:pt x="30173" y="3207327"/>
                  <a:pt x="42296" y="3117273"/>
                </a:cubicBezTo>
                <a:cubicBezTo>
                  <a:pt x="54419" y="3027219"/>
                  <a:pt x="85591" y="2968336"/>
                  <a:pt x="94250" y="2878282"/>
                </a:cubicBezTo>
                <a:cubicBezTo>
                  <a:pt x="102909" y="2788228"/>
                  <a:pt x="95982" y="2653146"/>
                  <a:pt x="94250" y="2576946"/>
                </a:cubicBezTo>
                <a:cubicBezTo>
                  <a:pt x="92518" y="2500746"/>
                  <a:pt x="80395" y="2467841"/>
                  <a:pt x="83859" y="2421082"/>
                </a:cubicBezTo>
                <a:cubicBezTo>
                  <a:pt x="87323" y="2374323"/>
                  <a:pt x="75200" y="2337955"/>
                  <a:pt x="115032" y="2296391"/>
                </a:cubicBezTo>
                <a:cubicBezTo>
                  <a:pt x="154864" y="2254827"/>
                  <a:pt x="241455" y="2204604"/>
                  <a:pt x="322850" y="2171700"/>
                </a:cubicBezTo>
                <a:cubicBezTo>
                  <a:pt x="404245" y="2138796"/>
                  <a:pt x="516814" y="2123209"/>
                  <a:pt x="603405" y="2098964"/>
                </a:cubicBezTo>
                <a:cubicBezTo>
                  <a:pt x="689996" y="2074718"/>
                  <a:pt x="842396" y="2026227"/>
                  <a:pt x="842396" y="2026227"/>
                </a:cubicBezTo>
                <a:cubicBezTo>
                  <a:pt x="916864" y="2003713"/>
                  <a:pt x="980941" y="1982932"/>
                  <a:pt x="1050214" y="1963882"/>
                </a:cubicBezTo>
                <a:cubicBezTo>
                  <a:pt x="1119487" y="1944832"/>
                  <a:pt x="1190491" y="1934441"/>
                  <a:pt x="1258032" y="1911927"/>
                </a:cubicBezTo>
                <a:cubicBezTo>
                  <a:pt x="1325573" y="1889413"/>
                  <a:pt x="1406968" y="1870363"/>
                  <a:pt x="1455459" y="1828800"/>
                </a:cubicBezTo>
                <a:cubicBezTo>
                  <a:pt x="1503950" y="1787237"/>
                  <a:pt x="1533391" y="1726623"/>
                  <a:pt x="1548977" y="1662546"/>
                </a:cubicBezTo>
                <a:cubicBezTo>
                  <a:pt x="1564563" y="1598469"/>
                  <a:pt x="1550709" y="1530927"/>
                  <a:pt x="1548977" y="1444336"/>
                </a:cubicBezTo>
                <a:cubicBezTo>
                  <a:pt x="1547245" y="1357745"/>
                  <a:pt x="1533391" y="1253836"/>
                  <a:pt x="1538587" y="1143000"/>
                </a:cubicBezTo>
                <a:cubicBezTo>
                  <a:pt x="1543783" y="1032164"/>
                  <a:pt x="1576687" y="900545"/>
                  <a:pt x="1580150" y="779318"/>
                </a:cubicBezTo>
                <a:cubicBezTo>
                  <a:pt x="1583613" y="658091"/>
                  <a:pt x="1562832" y="521277"/>
                  <a:pt x="1559368" y="415636"/>
                </a:cubicBezTo>
                <a:cubicBezTo>
                  <a:pt x="1555904" y="309995"/>
                  <a:pt x="1557636" y="214746"/>
                  <a:pt x="1559368" y="145473"/>
                </a:cubicBezTo>
                <a:cubicBezTo>
                  <a:pt x="1561100" y="76200"/>
                  <a:pt x="1565429" y="38100"/>
                  <a:pt x="1569759" y="0"/>
                </a:cubicBezTo>
              </a:path>
            </a:pathLst>
          </a:custGeom>
          <a:noFill/>
          <a:ln w="38100">
            <a:solidFill>
              <a:srgbClr val="FFC000"/>
            </a:solidFill>
            <a:headEnd type="none" w="med" len="med"/>
            <a:tailEnd type="triangle" w="med" len="me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Picture 14" descr="A picture containing indoor, engine&#10;&#10;Description automatically generated">
            <a:extLst>
              <a:ext uri="{FF2B5EF4-FFF2-40B4-BE49-F238E27FC236}">
                <a16:creationId xmlns:a16="http://schemas.microsoft.com/office/drawing/2014/main" id="{BC056CC0-6835-C0B3-5AAB-379B1B1A3EFB}"/>
              </a:ext>
            </a:extLst>
          </p:cNvPr>
          <p:cNvPicPr>
            <a:picLocks noChangeAspect="1"/>
          </p:cNvPicPr>
          <p:nvPr/>
        </p:nvPicPr>
        <p:blipFill rotWithShape="1">
          <a:blip r:embed="rId3"/>
          <a:srcRect t="14724" b="2880"/>
          <a:stretch/>
        </p:blipFill>
        <p:spPr>
          <a:xfrm>
            <a:off x="1343472" y="1361429"/>
            <a:ext cx="4121476" cy="2548655"/>
          </a:xfrm>
          <a:prstGeom prst="rect">
            <a:avLst/>
          </a:prstGeom>
        </p:spPr>
      </p:pic>
    </p:spTree>
    <p:extLst>
      <p:ext uri="{BB962C8B-B14F-4D97-AF65-F5344CB8AC3E}">
        <p14:creationId xmlns:p14="http://schemas.microsoft.com/office/powerpoint/2010/main" val="58716683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8E2C8A-ACD6-67A2-E3C0-9EE00D39BCE5}"/>
              </a:ext>
            </a:extLst>
          </p:cNvPr>
          <p:cNvSpPr>
            <a:spLocks noGrp="1"/>
          </p:cNvSpPr>
          <p:nvPr>
            <p:ph type="title"/>
          </p:nvPr>
        </p:nvSpPr>
        <p:spPr/>
        <p:txBody>
          <a:bodyPr/>
          <a:lstStyle/>
          <a:p>
            <a:r>
              <a:rPr lang="en-US" dirty="0"/>
              <a:t>Access control</a:t>
            </a:r>
            <a:endParaRPr lang="en-GB" dirty="0"/>
          </a:p>
        </p:txBody>
      </p:sp>
      <p:sp>
        <p:nvSpPr>
          <p:cNvPr id="3" name="Date Placeholder 2">
            <a:extLst>
              <a:ext uri="{FF2B5EF4-FFF2-40B4-BE49-F238E27FC236}">
                <a16:creationId xmlns:a16="http://schemas.microsoft.com/office/drawing/2014/main" id="{92D84DEC-764E-D68C-52E6-063C7686805D}"/>
              </a:ext>
            </a:extLst>
          </p:cNvPr>
          <p:cNvSpPr>
            <a:spLocks noGrp="1"/>
          </p:cNvSpPr>
          <p:nvPr>
            <p:ph type="dt" sz="half" idx="10"/>
          </p:nvPr>
        </p:nvSpPr>
        <p:spPr/>
        <p:txBody>
          <a:bodyPr/>
          <a:lstStyle/>
          <a:p>
            <a:r>
              <a:rPr lang="en-US"/>
              <a:t>14.03.2023</a:t>
            </a:r>
            <a:endParaRPr lang="en-US" dirty="0"/>
          </a:p>
        </p:txBody>
      </p:sp>
      <p:sp>
        <p:nvSpPr>
          <p:cNvPr id="4" name="Footer Placeholder 3">
            <a:extLst>
              <a:ext uri="{FF2B5EF4-FFF2-40B4-BE49-F238E27FC236}">
                <a16:creationId xmlns:a16="http://schemas.microsoft.com/office/drawing/2014/main" id="{14CF79E1-C2AE-D1F7-9DF1-5FA190DEF9B7}"/>
              </a:ext>
            </a:extLst>
          </p:cNvPr>
          <p:cNvSpPr>
            <a:spLocks noGrp="1"/>
          </p:cNvSpPr>
          <p:nvPr>
            <p:ph type="ftr" sz="quarter" idx="11"/>
          </p:nvPr>
        </p:nvSpPr>
        <p:spPr/>
        <p:txBody>
          <a:bodyPr/>
          <a:lstStyle/>
          <a:p>
            <a:r>
              <a:rPr lang="en-US"/>
              <a:t>Sergio Calatroni | VLBAI @ CERN LHC Point 4</a:t>
            </a:r>
            <a:endParaRPr lang="en-US" dirty="0"/>
          </a:p>
        </p:txBody>
      </p:sp>
      <p:sp>
        <p:nvSpPr>
          <p:cNvPr id="5" name="Slide Number Placeholder 4">
            <a:extLst>
              <a:ext uri="{FF2B5EF4-FFF2-40B4-BE49-F238E27FC236}">
                <a16:creationId xmlns:a16="http://schemas.microsoft.com/office/drawing/2014/main" id="{A592BBE1-9F77-E223-1C2E-84A655CAD724}"/>
              </a:ext>
            </a:extLst>
          </p:cNvPr>
          <p:cNvSpPr>
            <a:spLocks noGrp="1"/>
          </p:cNvSpPr>
          <p:nvPr>
            <p:ph type="sldNum" sz="quarter" idx="12"/>
          </p:nvPr>
        </p:nvSpPr>
        <p:spPr/>
        <p:txBody>
          <a:bodyPr/>
          <a:lstStyle/>
          <a:p>
            <a:fld id="{36B5EA5A-BC32-A742-B11B-8E7414D5B535}" type="slidenum">
              <a:rPr lang="en-US" smtClean="0"/>
              <a:pPr/>
              <a:t>18</a:t>
            </a:fld>
            <a:endParaRPr lang="en-US" dirty="0"/>
          </a:p>
        </p:txBody>
      </p:sp>
      <p:pic>
        <p:nvPicPr>
          <p:cNvPr id="9" name="Picture 8" descr="A picture containing text&#10;&#10;Description automatically generated">
            <a:extLst>
              <a:ext uri="{FF2B5EF4-FFF2-40B4-BE49-F238E27FC236}">
                <a16:creationId xmlns:a16="http://schemas.microsoft.com/office/drawing/2014/main" id="{41DEA947-0953-50E4-4B2C-3C7917205EFC}"/>
              </a:ext>
            </a:extLst>
          </p:cNvPr>
          <p:cNvPicPr>
            <a:picLocks noChangeAspect="1"/>
          </p:cNvPicPr>
          <p:nvPr/>
        </p:nvPicPr>
        <p:blipFill>
          <a:blip r:embed="rId2"/>
          <a:stretch>
            <a:fillRect/>
          </a:stretch>
        </p:blipFill>
        <p:spPr>
          <a:xfrm>
            <a:off x="1303858" y="920726"/>
            <a:ext cx="10264750" cy="5279950"/>
          </a:xfrm>
          <a:prstGeom prst="rect">
            <a:avLst/>
          </a:prstGeom>
        </p:spPr>
      </p:pic>
      <p:sp>
        <p:nvSpPr>
          <p:cNvPr id="8" name="TextBox 7">
            <a:extLst>
              <a:ext uri="{FF2B5EF4-FFF2-40B4-BE49-F238E27FC236}">
                <a16:creationId xmlns:a16="http://schemas.microsoft.com/office/drawing/2014/main" id="{6554ADBE-14E3-7DDC-15A1-8A3B2DC293AF}"/>
              </a:ext>
            </a:extLst>
          </p:cNvPr>
          <p:cNvSpPr txBox="1"/>
          <p:nvPr/>
        </p:nvSpPr>
        <p:spPr>
          <a:xfrm>
            <a:off x="7423713" y="3861048"/>
            <a:ext cx="4392235" cy="1723549"/>
          </a:xfrm>
          <a:prstGeom prst="rect">
            <a:avLst/>
          </a:prstGeom>
          <a:solidFill>
            <a:schemeClr val="bg1"/>
          </a:solidFill>
        </p:spPr>
        <p:txBody>
          <a:bodyPr wrap="square" lIns="0" tIns="0" rIns="0" bIns="0" rtlCol="0">
            <a:spAutoFit/>
          </a:bodyPr>
          <a:lstStyle/>
          <a:p>
            <a:pPr algn="l"/>
            <a:r>
              <a:rPr lang="en-US" sz="1600" dirty="0"/>
              <a:t>Standard </a:t>
            </a:r>
            <a:r>
              <a:rPr lang="en-GB" sz="1600" dirty="0"/>
              <a:t>LHC Access Control System (LACS)</a:t>
            </a:r>
            <a:r>
              <a:rPr lang="en-US" sz="1600" dirty="0"/>
              <a:t> door.</a:t>
            </a:r>
          </a:p>
          <a:p>
            <a:pPr algn="l"/>
            <a:r>
              <a:rPr lang="en-US" sz="1600" dirty="0"/>
              <a:t>Probably a </a:t>
            </a:r>
            <a:r>
              <a:rPr lang="en-US" sz="1600" dirty="0">
                <a:solidFill>
                  <a:srgbClr val="FF0000"/>
                </a:solidFill>
              </a:rPr>
              <a:t>lightweight solution </a:t>
            </a:r>
            <a:r>
              <a:rPr lang="en-US" sz="1600" dirty="0"/>
              <a:t>could be installed at the top platform of PX46, since </a:t>
            </a:r>
            <a:r>
              <a:rPr lang="en-US" sz="1600" dirty="0">
                <a:solidFill>
                  <a:srgbClr val="FF0000"/>
                </a:solidFill>
              </a:rPr>
              <a:t>access to the AI will NOT be an access to the LHC.</a:t>
            </a:r>
          </a:p>
          <a:p>
            <a:pPr algn="l"/>
            <a:r>
              <a:rPr lang="en-US" sz="1600" dirty="0"/>
              <a:t>Availability and use of oxygen-generating self-rescue masks to be assessed</a:t>
            </a:r>
            <a:endParaRPr lang="en-GB" sz="1600" dirty="0"/>
          </a:p>
        </p:txBody>
      </p:sp>
      <p:sp>
        <p:nvSpPr>
          <p:cNvPr id="12" name="TextBox 11">
            <a:extLst>
              <a:ext uri="{FF2B5EF4-FFF2-40B4-BE49-F238E27FC236}">
                <a16:creationId xmlns:a16="http://schemas.microsoft.com/office/drawing/2014/main" id="{D07E374D-38F0-BA82-161A-562817044C7A}"/>
              </a:ext>
            </a:extLst>
          </p:cNvPr>
          <p:cNvSpPr txBox="1"/>
          <p:nvPr/>
        </p:nvSpPr>
        <p:spPr>
          <a:xfrm>
            <a:off x="143230" y="4765186"/>
            <a:ext cx="3911673" cy="1323439"/>
          </a:xfrm>
          <a:prstGeom prst="rect">
            <a:avLst/>
          </a:prstGeom>
          <a:solidFill>
            <a:schemeClr val="bg1"/>
          </a:solidFill>
        </p:spPr>
        <p:txBody>
          <a:bodyPr wrap="square">
            <a:spAutoFit/>
          </a:bodyPr>
          <a:lstStyle/>
          <a:p>
            <a:r>
              <a:rPr lang="en-GB" sz="1600" dirty="0"/>
              <a:t>End-of-zone door of the LHC Access Safety System (LASS), for emergency exit at the bottom of PX46</a:t>
            </a:r>
          </a:p>
          <a:p>
            <a:r>
              <a:rPr lang="en-GB" sz="1600" dirty="0"/>
              <a:t>Red in </a:t>
            </a:r>
            <a:r>
              <a:rPr lang="en-GB" sz="1600" dirty="0" err="1"/>
              <a:t>color</a:t>
            </a:r>
            <a:r>
              <a:rPr lang="en-GB" sz="1600" dirty="0"/>
              <a:t> and including an </a:t>
            </a:r>
            <a:r>
              <a:rPr lang="en-GB" sz="1600" dirty="0">
                <a:solidFill>
                  <a:srgbClr val="FF0000"/>
                </a:solidFill>
              </a:rPr>
              <a:t>emergency opening handle </a:t>
            </a:r>
            <a:r>
              <a:rPr lang="en-GB" sz="1600" dirty="0"/>
              <a:t>on both sides</a:t>
            </a:r>
          </a:p>
        </p:txBody>
      </p:sp>
      <p:pic>
        <p:nvPicPr>
          <p:cNvPr id="10" name="Picture 9" descr="A red door with a sign on it&#10;&#10;Description automatically generated with low confidence">
            <a:extLst>
              <a:ext uri="{FF2B5EF4-FFF2-40B4-BE49-F238E27FC236}">
                <a16:creationId xmlns:a16="http://schemas.microsoft.com/office/drawing/2014/main" id="{BFA9C1E0-2FE1-C148-FADC-4AAA3CBF321F}"/>
              </a:ext>
            </a:extLst>
          </p:cNvPr>
          <p:cNvPicPr>
            <a:picLocks noChangeAspect="1"/>
          </p:cNvPicPr>
          <p:nvPr/>
        </p:nvPicPr>
        <p:blipFill>
          <a:blip r:embed="rId3"/>
          <a:stretch>
            <a:fillRect/>
          </a:stretch>
        </p:blipFill>
        <p:spPr>
          <a:xfrm>
            <a:off x="207315" y="1079293"/>
            <a:ext cx="2159958" cy="2808312"/>
          </a:xfrm>
          <a:prstGeom prst="rect">
            <a:avLst/>
          </a:prstGeom>
        </p:spPr>
      </p:pic>
      <p:cxnSp>
        <p:nvCxnSpPr>
          <p:cNvPr id="13" name="Straight Arrow Connector 12">
            <a:extLst>
              <a:ext uri="{FF2B5EF4-FFF2-40B4-BE49-F238E27FC236}">
                <a16:creationId xmlns:a16="http://schemas.microsoft.com/office/drawing/2014/main" id="{12FAB7C8-FC5F-ACB1-F538-7E14C0B75BD6}"/>
              </a:ext>
            </a:extLst>
          </p:cNvPr>
          <p:cNvCxnSpPr>
            <a:cxnSpLocks/>
            <a:stCxn id="10" idx="3"/>
          </p:cNvCxnSpPr>
          <p:nvPr/>
        </p:nvCxnSpPr>
        <p:spPr>
          <a:xfrm>
            <a:off x="2367273" y="2483449"/>
            <a:ext cx="3728727" cy="2109856"/>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7" name="Picture 6" descr="Graphical user interface&#10;&#10;Description automatically generated">
            <a:extLst>
              <a:ext uri="{FF2B5EF4-FFF2-40B4-BE49-F238E27FC236}">
                <a16:creationId xmlns:a16="http://schemas.microsoft.com/office/drawing/2014/main" id="{86E02B01-9993-E4AE-3BFB-80053B72EAC8}"/>
              </a:ext>
            </a:extLst>
          </p:cNvPr>
          <p:cNvPicPr>
            <a:picLocks noChangeAspect="1"/>
          </p:cNvPicPr>
          <p:nvPr/>
        </p:nvPicPr>
        <p:blipFill>
          <a:blip r:embed="rId4"/>
          <a:stretch>
            <a:fillRect/>
          </a:stretch>
        </p:blipFill>
        <p:spPr>
          <a:xfrm>
            <a:off x="8976320" y="431218"/>
            <a:ext cx="2866450" cy="3096344"/>
          </a:xfrm>
          <a:prstGeom prst="rect">
            <a:avLst/>
          </a:prstGeom>
        </p:spPr>
      </p:pic>
      <p:cxnSp>
        <p:nvCxnSpPr>
          <p:cNvPr id="15" name="Straight Arrow Connector 14">
            <a:extLst>
              <a:ext uri="{FF2B5EF4-FFF2-40B4-BE49-F238E27FC236}">
                <a16:creationId xmlns:a16="http://schemas.microsoft.com/office/drawing/2014/main" id="{EBABC216-012F-9F4C-0DA0-633721FC0C8F}"/>
              </a:ext>
            </a:extLst>
          </p:cNvPr>
          <p:cNvCxnSpPr>
            <a:cxnSpLocks/>
          </p:cNvCxnSpPr>
          <p:nvPr/>
        </p:nvCxnSpPr>
        <p:spPr>
          <a:xfrm flipH="1" flipV="1">
            <a:off x="6744072" y="1622507"/>
            <a:ext cx="2232248" cy="363961"/>
          </a:xfrm>
          <a:prstGeom prst="straightConnector1">
            <a:avLst/>
          </a:prstGeom>
          <a:ln w="38100">
            <a:solidFill>
              <a:srgbClr val="00B05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1591053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ED1268-E8D3-7F33-F28D-0100DD684FFE}"/>
              </a:ext>
            </a:extLst>
          </p:cNvPr>
          <p:cNvSpPr>
            <a:spLocks noGrp="1"/>
          </p:cNvSpPr>
          <p:nvPr>
            <p:ph type="title"/>
          </p:nvPr>
        </p:nvSpPr>
        <p:spPr/>
        <p:txBody>
          <a:bodyPr/>
          <a:lstStyle/>
          <a:p>
            <a:r>
              <a:rPr lang="en-US" dirty="0"/>
              <a:t>Technical requirements</a:t>
            </a:r>
          </a:p>
        </p:txBody>
      </p:sp>
      <p:sp>
        <p:nvSpPr>
          <p:cNvPr id="3" name="Date Placeholder 2">
            <a:extLst>
              <a:ext uri="{FF2B5EF4-FFF2-40B4-BE49-F238E27FC236}">
                <a16:creationId xmlns:a16="http://schemas.microsoft.com/office/drawing/2014/main" id="{EE4E4E51-C509-B315-D33C-E66E23D360A6}"/>
              </a:ext>
            </a:extLst>
          </p:cNvPr>
          <p:cNvSpPr>
            <a:spLocks noGrp="1"/>
          </p:cNvSpPr>
          <p:nvPr>
            <p:ph type="dt" sz="half" idx="10"/>
          </p:nvPr>
        </p:nvSpPr>
        <p:spPr/>
        <p:txBody>
          <a:bodyPr/>
          <a:lstStyle/>
          <a:p>
            <a:r>
              <a:rPr lang="en-US"/>
              <a:t>14.03.2023</a:t>
            </a:r>
            <a:endParaRPr lang="en-US" dirty="0"/>
          </a:p>
        </p:txBody>
      </p:sp>
      <p:sp>
        <p:nvSpPr>
          <p:cNvPr id="4" name="Footer Placeholder 3">
            <a:extLst>
              <a:ext uri="{FF2B5EF4-FFF2-40B4-BE49-F238E27FC236}">
                <a16:creationId xmlns:a16="http://schemas.microsoft.com/office/drawing/2014/main" id="{BA15D7B7-B86B-8DEE-A47F-0626B701C240}"/>
              </a:ext>
            </a:extLst>
          </p:cNvPr>
          <p:cNvSpPr>
            <a:spLocks noGrp="1"/>
          </p:cNvSpPr>
          <p:nvPr>
            <p:ph type="ftr" sz="quarter" idx="11"/>
          </p:nvPr>
        </p:nvSpPr>
        <p:spPr/>
        <p:txBody>
          <a:bodyPr/>
          <a:lstStyle/>
          <a:p>
            <a:r>
              <a:rPr lang="en-US"/>
              <a:t>Sergio Calatroni | VLBAI @ CERN LHC Point 4</a:t>
            </a:r>
            <a:endParaRPr lang="en-US" dirty="0"/>
          </a:p>
        </p:txBody>
      </p:sp>
      <p:sp>
        <p:nvSpPr>
          <p:cNvPr id="5" name="Slide Number Placeholder 4">
            <a:extLst>
              <a:ext uri="{FF2B5EF4-FFF2-40B4-BE49-F238E27FC236}">
                <a16:creationId xmlns:a16="http://schemas.microsoft.com/office/drawing/2014/main" id="{7188053C-51AC-3CAE-9A3C-9F41692FC73F}"/>
              </a:ext>
            </a:extLst>
          </p:cNvPr>
          <p:cNvSpPr>
            <a:spLocks noGrp="1"/>
          </p:cNvSpPr>
          <p:nvPr>
            <p:ph type="sldNum" sz="quarter" idx="12"/>
          </p:nvPr>
        </p:nvSpPr>
        <p:spPr/>
        <p:txBody>
          <a:bodyPr/>
          <a:lstStyle/>
          <a:p>
            <a:fld id="{36B5EA5A-BC32-A742-B11B-8E7414D5B535}" type="slidenum">
              <a:rPr lang="en-US" smtClean="0"/>
              <a:pPr/>
              <a:t>19</a:t>
            </a:fld>
            <a:endParaRPr lang="en-US" dirty="0"/>
          </a:p>
        </p:txBody>
      </p:sp>
      <p:pic>
        <p:nvPicPr>
          <p:cNvPr id="6" name="Picture 5">
            <a:extLst>
              <a:ext uri="{FF2B5EF4-FFF2-40B4-BE49-F238E27FC236}">
                <a16:creationId xmlns:a16="http://schemas.microsoft.com/office/drawing/2014/main" id="{E9EE91C0-0CA8-BBDD-A97B-C5C6CC741D59}"/>
              </a:ext>
            </a:extLst>
          </p:cNvPr>
          <p:cNvPicPr>
            <a:picLocks noChangeAspect="1"/>
          </p:cNvPicPr>
          <p:nvPr/>
        </p:nvPicPr>
        <p:blipFill>
          <a:blip r:embed="rId2"/>
          <a:stretch>
            <a:fillRect/>
          </a:stretch>
        </p:blipFill>
        <p:spPr>
          <a:xfrm>
            <a:off x="3071664" y="906464"/>
            <a:ext cx="5377814" cy="5311147"/>
          </a:xfrm>
          <a:prstGeom prst="rect">
            <a:avLst/>
          </a:prstGeom>
        </p:spPr>
      </p:pic>
    </p:spTree>
    <p:extLst>
      <p:ext uri="{BB962C8B-B14F-4D97-AF65-F5344CB8AC3E}">
        <p14:creationId xmlns:p14="http://schemas.microsoft.com/office/powerpoint/2010/main" val="41784582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1C19DD4-C2FF-B1C2-67EB-F7467E78F484}"/>
              </a:ext>
            </a:extLst>
          </p:cNvPr>
          <p:cNvSpPr>
            <a:spLocks noGrp="1"/>
          </p:cNvSpPr>
          <p:nvPr>
            <p:ph type="title"/>
          </p:nvPr>
        </p:nvSpPr>
        <p:spPr/>
        <p:txBody>
          <a:bodyPr/>
          <a:lstStyle/>
          <a:p>
            <a:r>
              <a:rPr lang="en-US" dirty="0"/>
              <a:t>Motivation for atom interferometer</a:t>
            </a:r>
          </a:p>
        </p:txBody>
      </p:sp>
      <p:sp>
        <p:nvSpPr>
          <p:cNvPr id="4" name="Date Placeholder 3">
            <a:extLst>
              <a:ext uri="{FF2B5EF4-FFF2-40B4-BE49-F238E27FC236}">
                <a16:creationId xmlns:a16="http://schemas.microsoft.com/office/drawing/2014/main" id="{5EEAA752-023F-DFA4-6D56-99C52B6856E4}"/>
              </a:ext>
            </a:extLst>
          </p:cNvPr>
          <p:cNvSpPr>
            <a:spLocks noGrp="1"/>
          </p:cNvSpPr>
          <p:nvPr>
            <p:ph type="dt" sz="half" idx="10"/>
          </p:nvPr>
        </p:nvSpPr>
        <p:spPr/>
        <p:txBody>
          <a:bodyPr/>
          <a:lstStyle/>
          <a:p>
            <a:r>
              <a:rPr lang="en-US"/>
              <a:t>14.03.2023</a:t>
            </a:r>
            <a:endParaRPr lang="en-US" dirty="0"/>
          </a:p>
        </p:txBody>
      </p:sp>
      <p:sp>
        <p:nvSpPr>
          <p:cNvPr id="5" name="Footer Placeholder 4">
            <a:extLst>
              <a:ext uri="{FF2B5EF4-FFF2-40B4-BE49-F238E27FC236}">
                <a16:creationId xmlns:a16="http://schemas.microsoft.com/office/drawing/2014/main" id="{BD8C2C06-50E8-1CD2-1B17-1C819FE606AB}"/>
              </a:ext>
            </a:extLst>
          </p:cNvPr>
          <p:cNvSpPr>
            <a:spLocks noGrp="1"/>
          </p:cNvSpPr>
          <p:nvPr>
            <p:ph type="ftr" sz="quarter" idx="11"/>
          </p:nvPr>
        </p:nvSpPr>
        <p:spPr/>
        <p:txBody>
          <a:bodyPr/>
          <a:lstStyle/>
          <a:p>
            <a:r>
              <a:rPr lang="en-US"/>
              <a:t>Sergio Calatroni | VLBAI @ CERN LHC Point 4</a:t>
            </a:r>
            <a:endParaRPr lang="en-US" dirty="0"/>
          </a:p>
        </p:txBody>
      </p:sp>
      <p:sp>
        <p:nvSpPr>
          <p:cNvPr id="6" name="Slide Number Placeholder 5">
            <a:extLst>
              <a:ext uri="{FF2B5EF4-FFF2-40B4-BE49-F238E27FC236}">
                <a16:creationId xmlns:a16="http://schemas.microsoft.com/office/drawing/2014/main" id="{5B279CC0-E6F1-911C-E2D8-61461B161EB3}"/>
              </a:ext>
            </a:extLst>
          </p:cNvPr>
          <p:cNvSpPr>
            <a:spLocks noGrp="1"/>
          </p:cNvSpPr>
          <p:nvPr>
            <p:ph type="sldNum" sz="quarter" idx="12"/>
          </p:nvPr>
        </p:nvSpPr>
        <p:spPr/>
        <p:txBody>
          <a:bodyPr/>
          <a:lstStyle/>
          <a:p>
            <a:fld id="{36B5EA5A-BC32-A742-B11B-8E7414D5B535}" type="slidenum">
              <a:rPr lang="en-US" smtClean="0"/>
              <a:pPr/>
              <a:t>2</a:t>
            </a:fld>
            <a:endParaRPr lang="en-US" dirty="0"/>
          </a:p>
        </p:txBody>
      </p:sp>
      <p:pic>
        <p:nvPicPr>
          <p:cNvPr id="10" name="Picture 9">
            <a:extLst>
              <a:ext uri="{FF2B5EF4-FFF2-40B4-BE49-F238E27FC236}">
                <a16:creationId xmlns:a16="http://schemas.microsoft.com/office/drawing/2014/main" id="{231E1D8A-714E-8B97-4120-685EBF4CB104}"/>
              </a:ext>
            </a:extLst>
          </p:cNvPr>
          <p:cNvPicPr>
            <a:picLocks noChangeAspect="1"/>
          </p:cNvPicPr>
          <p:nvPr/>
        </p:nvPicPr>
        <p:blipFill>
          <a:blip r:embed="rId2"/>
          <a:stretch>
            <a:fillRect/>
          </a:stretch>
        </p:blipFill>
        <p:spPr>
          <a:xfrm>
            <a:off x="2321222" y="1124744"/>
            <a:ext cx="7549556" cy="4846905"/>
          </a:xfrm>
          <a:prstGeom prst="rect">
            <a:avLst/>
          </a:prstGeom>
        </p:spPr>
      </p:pic>
    </p:spTree>
    <p:extLst>
      <p:ext uri="{BB962C8B-B14F-4D97-AF65-F5344CB8AC3E}">
        <p14:creationId xmlns:p14="http://schemas.microsoft.com/office/powerpoint/2010/main" val="19106751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95A2D996-EAC4-88F3-FCE2-8451B9C700CB}"/>
              </a:ext>
            </a:extLst>
          </p:cNvPr>
          <p:cNvSpPr>
            <a:spLocks noGrp="1"/>
          </p:cNvSpPr>
          <p:nvPr>
            <p:ph idx="1"/>
          </p:nvPr>
        </p:nvSpPr>
        <p:spPr>
          <a:xfrm>
            <a:off x="407989" y="1124744"/>
            <a:ext cx="11376024" cy="5076031"/>
          </a:xfrm>
        </p:spPr>
        <p:txBody>
          <a:bodyPr>
            <a:normAutofit/>
          </a:bodyPr>
          <a:lstStyle/>
          <a:p>
            <a:r>
              <a:rPr lang="en-US" dirty="0">
                <a:solidFill>
                  <a:srgbClr val="FF0000"/>
                </a:solidFill>
              </a:rPr>
              <a:t>No showstoppers </a:t>
            </a:r>
            <a:r>
              <a:rPr lang="en-US" dirty="0"/>
              <a:t>identified for installing an AI at LHC Point 4</a:t>
            </a:r>
          </a:p>
          <a:p>
            <a:pPr lvl="1"/>
            <a:r>
              <a:rPr lang="en-US" dirty="0"/>
              <a:t>Environmental noise measurements </a:t>
            </a:r>
            <a:r>
              <a:rPr lang="en-US" dirty="0">
                <a:solidFill>
                  <a:srgbClr val="FF0000"/>
                </a:solidFill>
              </a:rPr>
              <a:t>comply with requirements </a:t>
            </a:r>
            <a:r>
              <a:rPr lang="en-US" dirty="0"/>
              <a:t>of an AI</a:t>
            </a:r>
          </a:p>
          <a:p>
            <a:pPr lvl="1"/>
            <a:r>
              <a:rPr lang="en-US" dirty="0">
                <a:solidFill>
                  <a:srgbClr val="FF0000"/>
                </a:solidFill>
              </a:rPr>
              <a:t>Mitigation measures </a:t>
            </a:r>
            <a:r>
              <a:rPr lang="en-US" dirty="0"/>
              <a:t>related to LHC environment </a:t>
            </a:r>
            <a:r>
              <a:rPr lang="en-US" dirty="0">
                <a:solidFill>
                  <a:srgbClr val="FF0000"/>
                </a:solidFill>
              </a:rPr>
              <a:t>identified</a:t>
            </a:r>
            <a:r>
              <a:rPr lang="en-US" dirty="0"/>
              <a:t> (RP, helium, etc.)</a:t>
            </a:r>
          </a:p>
          <a:p>
            <a:pPr lvl="1"/>
            <a:r>
              <a:rPr lang="en-US" dirty="0"/>
              <a:t>HVAC, electricity and other relevant </a:t>
            </a:r>
            <a:r>
              <a:rPr lang="en-US" dirty="0">
                <a:solidFill>
                  <a:srgbClr val="FF0000"/>
                </a:solidFill>
              </a:rPr>
              <a:t>services are available </a:t>
            </a:r>
          </a:p>
          <a:p>
            <a:r>
              <a:rPr lang="en-US" dirty="0">
                <a:solidFill>
                  <a:srgbClr val="000000"/>
                </a:solidFill>
              </a:rPr>
              <a:t>Expected</a:t>
            </a:r>
            <a:r>
              <a:rPr lang="en-US" dirty="0">
                <a:solidFill>
                  <a:srgbClr val="FF0000"/>
                </a:solidFill>
              </a:rPr>
              <a:t> ~1.5 MCHF cost </a:t>
            </a:r>
            <a:r>
              <a:rPr lang="en-US" dirty="0"/>
              <a:t>for making the site infrastructure available for an AI</a:t>
            </a:r>
          </a:p>
          <a:p>
            <a:pPr marL="0" indent="0" algn="ctr">
              <a:buNone/>
            </a:pPr>
            <a:r>
              <a:rPr lang="en-US" u="sng" dirty="0">
                <a:solidFill>
                  <a:srgbClr val="FF0000"/>
                </a:solidFill>
              </a:rPr>
              <a:t>CERN can propose PX46 at LHC point 4 as a candidate site for a vertical AI</a:t>
            </a:r>
          </a:p>
          <a:p>
            <a:r>
              <a:rPr lang="en-US" dirty="0"/>
              <a:t>Next steps</a:t>
            </a:r>
          </a:p>
          <a:p>
            <a:pPr lvl="1"/>
            <a:r>
              <a:rPr lang="en-US" dirty="0"/>
              <a:t>Detailed </a:t>
            </a:r>
            <a:r>
              <a:rPr lang="en-US" dirty="0">
                <a:solidFill>
                  <a:srgbClr val="FF0000"/>
                </a:solidFill>
              </a:rPr>
              <a:t>technical design</a:t>
            </a:r>
          </a:p>
          <a:p>
            <a:pPr lvl="1"/>
            <a:r>
              <a:rPr lang="en-US" dirty="0"/>
              <a:t>Creation of an </a:t>
            </a:r>
            <a:r>
              <a:rPr lang="en-US" dirty="0">
                <a:solidFill>
                  <a:srgbClr val="FF0000"/>
                </a:solidFill>
              </a:rPr>
              <a:t>experimental collaboration</a:t>
            </a:r>
            <a:r>
              <a:rPr lang="en-US" dirty="0"/>
              <a:t> aimed at </a:t>
            </a:r>
            <a:r>
              <a:rPr lang="en-US" dirty="0">
                <a:solidFill>
                  <a:srgbClr val="FF0000"/>
                </a:solidFill>
              </a:rPr>
              <a:t>constructing and running the AI</a:t>
            </a:r>
          </a:p>
          <a:p>
            <a:r>
              <a:rPr lang="en-US" dirty="0"/>
              <a:t>Target installation of shielding wall, elevator and access control: </a:t>
            </a:r>
            <a:r>
              <a:rPr lang="en-US" dirty="0">
                <a:solidFill>
                  <a:srgbClr val="FF0000"/>
                </a:solidFill>
              </a:rPr>
              <a:t>LS3 or LS4</a:t>
            </a:r>
          </a:p>
        </p:txBody>
      </p:sp>
      <p:sp>
        <p:nvSpPr>
          <p:cNvPr id="3" name="Title 2">
            <a:extLst>
              <a:ext uri="{FF2B5EF4-FFF2-40B4-BE49-F238E27FC236}">
                <a16:creationId xmlns:a16="http://schemas.microsoft.com/office/drawing/2014/main" id="{2E03CFC6-E868-926B-0058-48D649D1C3F3}"/>
              </a:ext>
            </a:extLst>
          </p:cNvPr>
          <p:cNvSpPr>
            <a:spLocks noGrp="1"/>
          </p:cNvSpPr>
          <p:nvPr>
            <p:ph type="title"/>
          </p:nvPr>
        </p:nvSpPr>
        <p:spPr/>
        <p:txBody>
          <a:bodyPr/>
          <a:lstStyle/>
          <a:p>
            <a:r>
              <a:rPr lang="en-US" dirty="0"/>
              <a:t>Conclusions and perspectives</a:t>
            </a:r>
            <a:endParaRPr lang="en-GB" dirty="0"/>
          </a:p>
        </p:txBody>
      </p:sp>
      <p:sp>
        <p:nvSpPr>
          <p:cNvPr id="4" name="Date Placeholder 3">
            <a:extLst>
              <a:ext uri="{FF2B5EF4-FFF2-40B4-BE49-F238E27FC236}">
                <a16:creationId xmlns:a16="http://schemas.microsoft.com/office/drawing/2014/main" id="{77AB4A98-0B9F-0E69-893F-FCEC3ABE8571}"/>
              </a:ext>
            </a:extLst>
          </p:cNvPr>
          <p:cNvSpPr>
            <a:spLocks noGrp="1"/>
          </p:cNvSpPr>
          <p:nvPr>
            <p:ph type="dt" sz="half" idx="10"/>
          </p:nvPr>
        </p:nvSpPr>
        <p:spPr/>
        <p:txBody>
          <a:bodyPr/>
          <a:lstStyle/>
          <a:p>
            <a:r>
              <a:rPr lang="en-US"/>
              <a:t>14.03.2023</a:t>
            </a:r>
            <a:endParaRPr lang="en-US" dirty="0"/>
          </a:p>
        </p:txBody>
      </p:sp>
      <p:sp>
        <p:nvSpPr>
          <p:cNvPr id="5" name="Footer Placeholder 4">
            <a:extLst>
              <a:ext uri="{FF2B5EF4-FFF2-40B4-BE49-F238E27FC236}">
                <a16:creationId xmlns:a16="http://schemas.microsoft.com/office/drawing/2014/main" id="{89D1FB73-C698-C156-A5D8-49570F67C7E4}"/>
              </a:ext>
            </a:extLst>
          </p:cNvPr>
          <p:cNvSpPr>
            <a:spLocks noGrp="1"/>
          </p:cNvSpPr>
          <p:nvPr>
            <p:ph type="ftr" sz="quarter" idx="11"/>
          </p:nvPr>
        </p:nvSpPr>
        <p:spPr/>
        <p:txBody>
          <a:bodyPr/>
          <a:lstStyle/>
          <a:p>
            <a:r>
              <a:rPr lang="en-US"/>
              <a:t>Sergio Calatroni | VLBAI @ CERN LHC Point 4</a:t>
            </a:r>
            <a:endParaRPr lang="en-US" dirty="0"/>
          </a:p>
        </p:txBody>
      </p:sp>
      <p:sp>
        <p:nvSpPr>
          <p:cNvPr id="6" name="Slide Number Placeholder 5">
            <a:extLst>
              <a:ext uri="{FF2B5EF4-FFF2-40B4-BE49-F238E27FC236}">
                <a16:creationId xmlns:a16="http://schemas.microsoft.com/office/drawing/2014/main" id="{F684794B-B9C3-38A1-8C9C-57A5D0CCA2C9}"/>
              </a:ext>
            </a:extLst>
          </p:cNvPr>
          <p:cNvSpPr>
            <a:spLocks noGrp="1"/>
          </p:cNvSpPr>
          <p:nvPr>
            <p:ph type="sldNum" sz="quarter" idx="12"/>
          </p:nvPr>
        </p:nvSpPr>
        <p:spPr/>
        <p:txBody>
          <a:bodyPr/>
          <a:lstStyle/>
          <a:p>
            <a:fld id="{36B5EA5A-BC32-A742-B11B-8E7414D5B535}" type="slidenum">
              <a:rPr lang="en-US" smtClean="0"/>
              <a:pPr/>
              <a:t>20</a:t>
            </a:fld>
            <a:endParaRPr lang="en-US" dirty="0"/>
          </a:p>
        </p:txBody>
      </p:sp>
    </p:spTree>
    <p:extLst>
      <p:ext uri="{BB962C8B-B14F-4D97-AF65-F5344CB8AC3E}">
        <p14:creationId xmlns:p14="http://schemas.microsoft.com/office/powerpoint/2010/main" val="166580677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B87E5A-427C-A868-7A98-8AEC9059351F}"/>
              </a:ext>
            </a:extLst>
          </p:cNvPr>
          <p:cNvSpPr>
            <a:spLocks noGrp="1"/>
          </p:cNvSpPr>
          <p:nvPr>
            <p:ph type="title"/>
          </p:nvPr>
        </p:nvSpPr>
        <p:spPr/>
        <p:txBody>
          <a:bodyPr/>
          <a:lstStyle/>
          <a:p>
            <a:r>
              <a:rPr lang="en-US" dirty="0"/>
              <a:t>CERN accelerator complex master schedule</a:t>
            </a:r>
            <a:endParaRPr lang="en-GB" dirty="0"/>
          </a:p>
        </p:txBody>
      </p:sp>
      <p:sp>
        <p:nvSpPr>
          <p:cNvPr id="3" name="Date Placeholder 2">
            <a:extLst>
              <a:ext uri="{FF2B5EF4-FFF2-40B4-BE49-F238E27FC236}">
                <a16:creationId xmlns:a16="http://schemas.microsoft.com/office/drawing/2014/main" id="{DA80DFAE-AC12-C6A9-E30B-E4AC77B7DCD7}"/>
              </a:ext>
            </a:extLst>
          </p:cNvPr>
          <p:cNvSpPr>
            <a:spLocks noGrp="1"/>
          </p:cNvSpPr>
          <p:nvPr>
            <p:ph type="dt" sz="half" idx="10"/>
          </p:nvPr>
        </p:nvSpPr>
        <p:spPr/>
        <p:txBody>
          <a:bodyPr/>
          <a:lstStyle/>
          <a:p>
            <a:r>
              <a:rPr lang="en-US"/>
              <a:t>14.03.2023</a:t>
            </a:r>
            <a:endParaRPr lang="en-US" dirty="0"/>
          </a:p>
        </p:txBody>
      </p:sp>
      <p:sp>
        <p:nvSpPr>
          <p:cNvPr id="4" name="Footer Placeholder 3">
            <a:extLst>
              <a:ext uri="{FF2B5EF4-FFF2-40B4-BE49-F238E27FC236}">
                <a16:creationId xmlns:a16="http://schemas.microsoft.com/office/drawing/2014/main" id="{3FEAAF59-35A8-DC11-3C28-4790E0009EEB}"/>
              </a:ext>
            </a:extLst>
          </p:cNvPr>
          <p:cNvSpPr>
            <a:spLocks noGrp="1"/>
          </p:cNvSpPr>
          <p:nvPr>
            <p:ph type="ftr" sz="quarter" idx="11"/>
          </p:nvPr>
        </p:nvSpPr>
        <p:spPr/>
        <p:txBody>
          <a:bodyPr/>
          <a:lstStyle/>
          <a:p>
            <a:r>
              <a:rPr lang="en-US"/>
              <a:t>Sergio Calatroni | VLBAI @ CERN LHC Point 4</a:t>
            </a:r>
            <a:endParaRPr lang="en-US" dirty="0"/>
          </a:p>
        </p:txBody>
      </p:sp>
      <p:sp>
        <p:nvSpPr>
          <p:cNvPr id="5" name="Slide Number Placeholder 4">
            <a:extLst>
              <a:ext uri="{FF2B5EF4-FFF2-40B4-BE49-F238E27FC236}">
                <a16:creationId xmlns:a16="http://schemas.microsoft.com/office/drawing/2014/main" id="{F560271C-45C2-7584-24B6-01037EBDE67D}"/>
              </a:ext>
            </a:extLst>
          </p:cNvPr>
          <p:cNvSpPr>
            <a:spLocks noGrp="1"/>
          </p:cNvSpPr>
          <p:nvPr>
            <p:ph type="sldNum" sz="quarter" idx="12"/>
          </p:nvPr>
        </p:nvSpPr>
        <p:spPr/>
        <p:txBody>
          <a:bodyPr/>
          <a:lstStyle/>
          <a:p>
            <a:fld id="{36B5EA5A-BC32-A742-B11B-8E7414D5B535}" type="slidenum">
              <a:rPr lang="en-US" smtClean="0"/>
              <a:pPr/>
              <a:t>21</a:t>
            </a:fld>
            <a:endParaRPr lang="en-US" dirty="0"/>
          </a:p>
        </p:txBody>
      </p:sp>
      <p:pic>
        <p:nvPicPr>
          <p:cNvPr id="7" name="Picture 6" descr="Timeline&#10;&#10;Description automatically generated">
            <a:extLst>
              <a:ext uri="{FF2B5EF4-FFF2-40B4-BE49-F238E27FC236}">
                <a16:creationId xmlns:a16="http://schemas.microsoft.com/office/drawing/2014/main" id="{22050D7D-7F1F-ACE1-612F-E6622C104533}"/>
              </a:ext>
            </a:extLst>
          </p:cNvPr>
          <p:cNvPicPr>
            <a:picLocks noChangeAspect="1"/>
          </p:cNvPicPr>
          <p:nvPr/>
        </p:nvPicPr>
        <p:blipFill rotWithShape="1">
          <a:blip r:embed="rId2"/>
          <a:srcRect t="5473"/>
          <a:stretch/>
        </p:blipFill>
        <p:spPr>
          <a:xfrm>
            <a:off x="317139" y="1052736"/>
            <a:ext cx="11557723" cy="5017764"/>
          </a:xfrm>
          <a:prstGeom prst="rect">
            <a:avLst/>
          </a:prstGeom>
        </p:spPr>
      </p:pic>
    </p:spTree>
    <p:extLst>
      <p:ext uri="{BB962C8B-B14F-4D97-AF65-F5344CB8AC3E}">
        <p14:creationId xmlns:p14="http://schemas.microsoft.com/office/powerpoint/2010/main" val="23769048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BADBFF46-0754-C4EF-6BF5-038526BFAA43}"/>
              </a:ext>
            </a:extLst>
          </p:cNvPr>
          <p:cNvSpPr>
            <a:spLocks noGrp="1"/>
          </p:cNvSpPr>
          <p:nvPr>
            <p:ph type="title"/>
          </p:nvPr>
        </p:nvSpPr>
        <p:spPr/>
        <p:txBody>
          <a:bodyPr/>
          <a:lstStyle/>
          <a:p>
            <a:r>
              <a:rPr lang="en-US" dirty="0"/>
              <a:t>Acknowledgements</a:t>
            </a:r>
            <a:endParaRPr lang="en-GB" dirty="0"/>
          </a:p>
        </p:txBody>
      </p:sp>
      <p:sp>
        <p:nvSpPr>
          <p:cNvPr id="3" name="Date Placeholder 2">
            <a:extLst>
              <a:ext uri="{FF2B5EF4-FFF2-40B4-BE49-F238E27FC236}">
                <a16:creationId xmlns:a16="http://schemas.microsoft.com/office/drawing/2014/main" id="{6839BC5E-C8AE-EBA6-C8C0-F007AA7A7B7C}"/>
              </a:ext>
            </a:extLst>
          </p:cNvPr>
          <p:cNvSpPr>
            <a:spLocks noGrp="1"/>
          </p:cNvSpPr>
          <p:nvPr>
            <p:ph type="dt" sz="half" idx="10"/>
          </p:nvPr>
        </p:nvSpPr>
        <p:spPr/>
        <p:txBody>
          <a:bodyPr/>
          <a:lstStyle/>
          <a:p>
            <a:r>
              <a:rPr lang="en-US"/>
              <a:t>14.03.2023</a:t>
            </a:r>
            <a:endParaRPr lang="en-US" dirty="0"/>
          </a:p>
        </p:txBody>
      </p:sp>
      <p:sp>
        <p:nvSpPr>
          <p:cNvPr id="4" name="Footer Placeholder 3">
            <a:extLst>
              <a:ext uri="{FF2B5EF4-FFF2-40B4-BE49-F238E27FC236}">
                <a16:creationId xmlns:a16="http://schemas.microsoft.com/office/drawing/2014/main" id="{F473C9A2-5989-D0DE-3501-6E8D4A02846C}"/>
              </a:ext>
            </a:extLst>
          </p:cNvPr>
          <p:cNvSpPr>
            <a:spLocks noGrp="1"/>
          </p:cNvSpPr>
          <p:nvPr>
            <p:ph type="ftr" sz="quarter" idx="11"/>
          </p:nvPr>
        </p:nvSpPr>
        <p:spPr/>
        <p:txBody>
          <a:bodyPr/>
          <a:lstStyle/>
          <a:p>
            <a:r>
              <a:rPr lang="en-US"/>
              <a:t>Sergio Calatroni | VLBAI @ CERN LHC Point 4</a:t>
            </a:r>
            <a:endParaRPr lang="en-US" dirty="0"/>
          </a:p>
        </p:txBody>
      </p:sp>
      <p:sp>
        <p:nvSpPr>
          <p:cNvPr id="5" name="Slide Number Placeholder 4">
            <a:extLst>
              <a:ext uri="{FF2B5EF4-FFF2-40B4-BE49-F238E27FC236}">
                <a16:creationId xmlns:a16="http://schemas.microsoft.com/office/drawing/2014/main" id="{A308B7A7-D19F-B4C5-5A7B-943C3CC70F7C}"/>
              </a:ext>
            </a:extLst>
          </p:cNvPr>
          <p:cNvSpPr>
            <a:spLocks noGrp="1"/>
          </p:cNvSpPr>
          <p:nvPr>
            <p:ph type="sldNum" sz="quarter" idx="12"/>
          </p:nvPr>
        </p:nvSpPr>
        <p:spPr/>
        <p:txBody>
          <a:bodyPr/>
          <a:lstStyle/>
          <a:p>
            <a:fld id="{36B5EA5A-BC32-A742-B11B-8E7414D5B535}" type="slidenum">
              <a:rPr lang="en-US" smtClean="0"/>
              <a:pPr/>
              <a:t>22</a:t>
            </a:fld>
            <a:endParaRPr lang="en-US" dirty="0"/>
          </a:p>
        </p:txBody>
      </p:sp>
      <p:pic>
        <p:nvPicPr>
          <p:cNvPr id="7" name="Picture 6">
            <a:extLst>
              <a:ext uri="{FF2B5EF4-FFF2-40B4-BE49-F238E27FC236}">
                <a16:creationId xmlns:a16="http://schemas.microsoft.com/office/drawing/2014/main" id="{DCBAF3D7-8C80-6471-2D13-4C6C02C94DF5}"/>
              </a:ext>
            </a:extLst>
          </p:cNvPr>
          <p:cNvPicPr>
            <a:picLocks noChangeAspect="1"/>
          </p:cNvPicPr>
          <p:nvPr/>
        </p:nvPicPr>
        <p:blipFill>
          <a:blip r:embed="rId2"/>
          <a:stretch>
            <a:fillRect/>
          </a:stretch>
        </p:blipFill>
        <p:spPr>
          <a:xfrm>
            <a:off x="1795865" y="1124744"/>
            <a:ext cx="8600270" cy="4608512"/>
          </a:xfrm>
          <a:prstGeom prst="rect">
            <a:avLst/>
          </a:prstGeom>
        </p:spPr>
      </p:pic>
    </p:spTree>
    <p:extLst>
      <p:ext uri="{BB962C8B-B14F-4D97-AF65-F5344CB8AC3E}">
        <p14:creationId xmlns:p14="http://schemas.microsoft.com/office/powerpoint/2010/main" val="207465707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14263667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20431412-5E69-4051-85D9-A2C01B634C0F}"/>
              </a:ext>
            </a:extLst>
          </p:cNvPr>
          <p:cNvGrpSpPr/>
          <p:nvPr/>
        </p:nvGrpSpPr>
        <p:grpSpPr>
          <a:xfrm>
            <a:off x="7786414" y="548680"/>
            <a:ext cx="4286250" cy="5334000"/>
            <a:chOff x="6778302" y="689992"/>
            <a:chExt cx="4286250" cy="5334000"/>
          </a:xfrm>
        </p:grpSpPr>
        <p:pic>
          <p:nvPicPr>
            <p:cNvPr id="17" name="Picture 16" descr="A picture containing text, caliper, device&#10;&#10;Description automatically generated">
              <a:extLst>
                <a:ext uri="{FF2B5EF4-FFF2-40B4-BE49-F238E27FC236}">
                  <a16:creationId xmlns:a16="http://schemas.microsoft.com/office/drawing/2014/main" id="{EB97A46F-482F-4D51-853D-9E07AD2257D2}"/>
                </a:ext>
              </a:extLst>
            </p:cNvPr>
            <p:cNvPicPr>
              <a:picLocks noChangeAspect="1"/>
            </p:cNvPicPr>
            <p:nvPr/>
          </p:nvPicPr>
          <p:blipFill>
            <a:blip r:embed="rId2"/>
            <a:stretch>
              <a:fillRect/>
            </a:stretch>
          </p:blipFill>
          <p:spPr>
            <a:xfrm>
              <a:off x="6778302" y="689992"/>
              <a:ext cx="4286250" cy="5334000"/>
            </a:xfrm>
            <a:prstGeom prst="rect">
              <a:avLst/>
            </a:prstGeom>
          </p:spPr>
        </p:pic>
        <p:cxnSp>
          <p:nvCxnSpPr>
            <p:cNvPr id="18" name="Straight Arrow Connector 17">
              <a:extLst>
                <a:ext uri="{FF2B5EF4-FFF2-40B4-BE49-F238E27FC236}">
                  <a16:creationId xmlns:a16="http://schemas.microsoft.com/office/drawing/2014/main" id="{3AFE6311-5608-4709-8ED7-EAA9DDBE0F79}"/>
                </a:ext>
              </a:extLst>
            </p:cNvPr>
            <p:cNvCxnSpPr/>
            <p:nvPr/>
          </p:nvCxnSpPr>
          <p:spPr>
            <a:xfrm flipV="1">
              <a:off x="8045248" y="4725144"/>
              <a:ext cx="0" cy="720080"/>
            </a:xfrm>
            <a:prstGeom prst="straightConnector1">
              <a:avLst/>
            </a:prstGeom>
            <a:ln w="28575">
              <a:tailEnd type="triangle"/>
            </a:ln>
          </p:spPr>
          <p:style>
            <a:lnRef idx="2">
              <a:schemeClr val="accent2"/>
            </a:lnRef>
            <a:fillRef idx="0">
              <a:schemeClr val="accent2"/>
            </a:fillRef>
            <a:effectRef idx="1">
              <a:schemeClr val="accent2"/>
            </a:effectRef>
            <a:fontRef idx="minor">
              <a:schemeClr val="tx1"/>
            </a:fontRef>
          </p:style>
        </p:cxnSp>
        <p:cxnSp>
          <p:nvCxnSpPr>
            <p:cNvPr id="19" name="Straight Arrow Connector 18">
              <a:extLst>
                <a:ext uri="{FF2B5EF4-FFF2-40B4-BE49-F238E27FC236}">
                  <a16:creationId xmlns:a16="http://schemas.microsoft.com/office/drawing/2014/main" id="{7427B8CB-FB5C-4FF4-8606-DBEFE2C5CAC1}"/>
                </a:ext>
              </a:extLst>
            </p:cNvPr>
            <p:cNvCxnSpPr>
              <a:cxnSpLocks/>
            </p:cNvCxnSpPr>
            <p:nvPr/>
          </p:nvCxnSpPr>
          <p:spPr>
            <a:xfrm>
              <a:off x="8654058" y="4581128"/>
              <a:ext cx="720080" cy="0"/>
            </a:xfrm>
            <a:prstGeom prst="straightConnector1">
              <a:avLst/>
            </a:prstGeom>
            <a:ln w="28575">
              <a:tailEnd type="triangle"/>
            </a:ln>
          </p:spPr>
          <p:style>
            <a:lnRef idx="2">
              <a:schemeClr val="accent2"/>
            </a:lnRef>
            <a:fillRef idx="0">
              <a:schemeClr val="accent2"/>
            </a:fillRef>
            <a:effectRef idx="1">
              <a:schemeClr val="accent2"/>
            </a:effectRef>
            <a:fontRef idx="minor">
              <a:schemeClr val="tx1"/>
            </a:fontRef>
          </p:style>
        </p:cxnSp>
        <p:cxnSp>
          <p:nvCxnSpPr>
            <p:cNvPr id="20" name="Straight Arrow Connector 19">
              <a:extLst>
                <a:ext uri="{FF2B5EF4-FFF2-40B4-BE49-F238E27FC236}">
                  <a16:creationId xmlns:a16="http://schemas.microsoft.com/office/drawing/2014/main" id="{BAE01B51-5DD0-4EA6-A774-923C793B6A9A}"/>
                </a:ext>
              </a:extLst>
            </p:cNvPr>
            <p:cNvCxnSpPr>
              <a:cxnSpLocks/>
            </p:cNvCxnSpPr>
            <p:nvPr/>
          </p:nvCxnSpPr>
          <p:spPr>
            <a:xfrm flipV="1">
              <a:off x="10128448" y="2996952"/>
              <a:ext cx="0" cy="1368152"/>
            </a:xfrm>
            <a:prstGeom prst="straightConnector1">
              <a:avLst/>
            </a:prstGeom>
            <a:ln w="28575">
              <a:tailEnd type="triangle"/>
            </a:ln>
          </p:spPr>
          <p:style>
            <a:lnRef idx="2">
              <a:schemeClr val="accent2"/>
            </a:lnRef>
            <a:fillRef idx="0">
              <a:schemeClr val="accent2"/>
            </a:fillRef>
            <a:effectRef idx="1">
              <a:schemeClr val="accent2"/>
            </a:effectRef>
            <a:fontRef idx="minor">
              <a:schemeClr val="tx1"/>
            </a:fontRef>
          </p:style>
        </p:cxnSp>
        <p:sp>
          <p:nvSpPr>
            <p:cNvPr id="21" name="TextBox 20">
              <a:extLst>
                <a:ext uri="{FF2B5EF4-FFF2-40B4-BE49-F238E27FC236}">
                  <a16:creationId xmlns:a16="http://schemas.microsoft.com/office/drawing/2014/main" id="{F572619A-547C-416A-A211-A4A616937145}"/>
                </a:ext>
              </a:extLst>
            </p:cNvPr>
            <p:cNvSpPr txBox="1"/>
            <p:nvPr/>
          </p:nvSpPr>
          <p:spPr bwMode="auto">
            <a:xfrm>
              <a:off x="8255205" y="3473794"/>
              <a:ext cx="2022526" cy="523220"/>
            </a:xfrm>
            <a:prstGeom prst="rect">
              <a:avLst/>
            </a:prstGeom>
            <a:noFill/>
          </p:spPr>
          <p:txBody>
            <a:bodyPr wrap="square" rtlCol="0">
              <a:spAutoFit/>
            </a:bodyPr>
            <a:lstStyle/>
            <a:p>
              <a:r>
                <a:rPr lang="en-US" sz="1400" b="1" dirty="0">
                  <a:solidFill>
                    <a:schemeClr val="tx2"/>
                  </a:solidFill>
                </a:rPr>
                <a:t>Air extraction of UX45</a:t>
              </a:r>
              <a:endParaRPr lang="en-GB" sz="1400" b="1" dirty="0">
                <a:solidFill>
                  <a:schemeClr val="tx2"/>
                </a:solidFill>
              </a:endParaRPr>
            </a:p>
          </p:txBody>
        </p:sp>
      </p:grpSp>
      <p:sp>
        <p:nvSpPr>
          <p:cNvPr id="2" name="Title 1">
            <a:extLst>
              <a:ext uri="{FF2B5EF4-FFF2-40B4-BE49-F238E27FC236}">
                <a16:creationId xmlns:a16="http://schemas.microsoft.com/office/drawing/2014/main" id="{2DD6CA80-D155-4599-AF98-430AFC8DC759}"/>
              </a:ext>
            </a:extLst>
          </p:cNvPr>
          <p:cNvSpPr>
            <a:spLocks noGrp="1"/>
          </p:cNvSpPr>
          <p:nvPr>
            <p:ph type="title"/>
          </p:nvPr>
        </p:nvSpPr>
        <p:spPr/>
        <p:txBody>
          <a:bodyPr/>
          <a:lstStyle/>
          <a:p>
            <a:r>
              <a:rPr lang="en-US" dirty="0"/>
              <a:t>PX46 - Existing conditions: HVAC</a:t>
            </a:r>
            <a:endParaRPr lang="en-GB" dirty="0"/>
          </a:p>
        </p:txBody>
      </p:sp>
      <p:sp>
        <p:nvSpPr>
          <p:cNvPr id="5" name="Slide Number Placeholder 4">
            <a:extLst>
              <a:ext uri="{FF2B5EF4-FFF2-40B4-BE49-F238E27FC236}">
                <a16:creationId xmlns:a16="http://schemas.microsoft.com/office/drawing/2014/main" id="{8060F874-D89E-4E17-94A4-A1E53AE913E5}"/>
              </a:ext>
            </a:extLst>
          </p:cNvPr>
          <p:cNvSpPr>
            <a:spLocks noGrp="1"/>
          </p:cNvSpPr>
          <p:nvPr>
            <p:ph type="sldNum" sz="quarter" idx="12"/>
          </p:nvPr>
        </p:nvSpPr>
        <p:spPr/>
        <p:txBody>
          <a:bodyPr/>
          <a:lstStyle/>
          <a:p>
            <a:pPr>
              <a:defRPr/>
            </a:pPr>
            <a:fld id="{36B5EA5A-BC32-A742-B11B-8E7414D5B535}" type="slidenum">
              <a:rPr lang="en-US" smtClean="0"/>
              <a:t>24</a:t>
            </a:fld>
            <a:endParaRPr lang="en-US" dirty="0"/>
          </a:p>
        </p:txBody>
      </p:sp>
      <p:sp>
        <p:nvSpPr>
          <p:cNvPr id="15" name="Content Placeholder 2">
            <a:extLst>
              <a:ext uri="{FF2B5EF4-FFF2-40B4-BE49-F238E27FC236}">
                <a16:creationId xmlns:a16="http://schemas.microsoft.com/office/drawing/2014/main" id="{6BE5D639-B054-49C4-AED2-53B842442CED}"/>
              </a:ext>
            </a:extLst>
          </p:cNvPr>
          <p:cNvSpPr>
            <a:spLocks noGrp="1"/>
          </p:cNvSpPr>
          <p:nvPr>
            <p:ph sz="half" idx="1"/>
          </p:nvPr>
        </p:nvSpPr>
        <p:spPr>
          <a:xfrm>
            <a:off x="263351" y="961915"/>
            <a:ext cx="10225136" cy="5095852"/>
          </a:xfrm>
        </p:spPr>
        <p:txBody>
          <a:bodyPr/>
          <a:lstStyle/>
          <a:p>
            <a:pPr lvl="1" indent="0">
              <a:buNone/>
              <a:defRPr/>
            </a:pPr>
            <a:r>
              <a:rPr lang="en-GB" sz="2100" b="1" kern="1400" dirty="0"/>
              <a:t>Ventilation </a:t>
            </a:r>
          </a:p>
          <a:p>
            <a:pPr marL="666750" lvl="1" indent="-342900">
              <a:buFont typeface="Arial" panose="020B0604020202020204" pitchFamily="34" charset="0"/>
              <a:buChar char="•"/>
            </a:pPr>
            <a:r>
              <a:rPr lang="en-GB" dirty="0"/>
              <a:t>Air extraction from the UX45 is done at the top of the cavern by unit located in TU46</a:t>
            </a:r>
          </a:p>
          <a:p>
            <a:pPr marL="666750" lvl="1" indent="-342900">
              <a:buFont typeface="Arial" panose="020B0604020202020204" pitchFamily="34" charset="0"/>
              <a:buChar char="•"/>
            </a:pPr>
            <a:r>
              <a:rPr lang="en-GB" dirty="0"/>
              <a:t>Extracted air is then directly supplied in PX46 (no ducts in PX46)</a:t>
            </a:r>
          </a:p>
          <a:p>
            <a:pPr marL="666750" lvl="1" indent="-342900">
              <a:buFont typeface="Arial" panose="020B0604020202020204" pitchFamily="34" charset="0"/>
              <a:buChar char="•"/>
            </a:pPr>
            <a:r>
              <a:rPr lang="en-GB" dirty="0"/>
              <a:t>In surface, a duct is connected to the cap to collect extracted air to main extraction unit in SX4</a:t>
            </a:r>
          </a:p>
          <a:p>
            <a:pPr marL="666750" lvl="1" indent="-342900">
              <a:buFont typeface="Arial" panose="020B0604020202020204" pitchFamily="34" charset="0"/>
              <a:buChar char="•"/>
            </a:pPr>
            <a:r>
              <a:rPr lang="en-GB" dirty="0"/>
              <a:t>Existing CV platform at 24m from the bottom of the shaft, openable inside from the TU46</a:t>
            </a:r>
          </a:p>
          <a:p>
            <a:pPr marL="666750" lvl="1" indent="-342900">
              <a:buFont typeface="Arial" panose="020B0604020202020204" pitchFamily="34" charset="0"/>
              <a:buChar char="•"/>
            </a:pPr>
            <a:r>
              <a:rPr lang="en-GB" dirty="0"/>
              <a:t>All ventilation units are stopped if a fire is detected</a:t>
            </a:r>
          </a:p>
          <a:p>
            <a:pPr marL="666750" lvl="1" indent="-342900">
              <a:buFont typeface="Arial" panose="020B0604020202020204" pitchFamily="34" charset="0"/>
              <a:buChar char="•"/>
            </a:pPr>
            <a:endParaRPr lang="en-GB" dirty="0"/>
          </a:p>
          <a:p>
            <a:pPr lvl="1" indent="0">
              <a:buNone/>
            </a:pPr>
            <a:r>
              <a:rPr lang="en-GB" b="1" dirty="0"/>
              <a:t>Cooling</a:t>
            </a:r>
          </a:p>
          <a:p>
            <a:pPr marL="609600" lvl="1" indent="-285750"/>
            <a:r>
              <a:rPr lang="en-GB" dirty="0"/>
              <a:t>Cooling system will be located on the surface and</a:t>
            </a:r>
          </a:p>
          <a:p>
            <a:pPr marL="609600" lvl="1" indent="-285750"/>
            <a:r>
              <a:rPr lang="en-GB" dirty="0"/>
              <a:t>Water will be distributed to each side-arm</a:t>
            </a:r>
          </a:p>
          <a:p>
            <a:pPr marL="609600" lvl="1" indent="-285750"/>
            <a:r>
              <a:rPr lang="en-GB" dirty="0"/>
              <a:t>Distribution piping will be installed along the full height of the experiment</a:t>
            </a:r>
          </a:p>
          <a:p>
            <a:pPr marL="666750" lvl="1" indent="-342900">
              <a:buFont typeface="Arial" panose="020B0604020202020204" pitchFamily="34" charset="0"/>
              <a:buChar char="•"/>
            </a:pPr>
            <a:endParaRPr lang="en-GB" dirty="0"/>
          </a:p>
        </p:txBody>
      </p:sp>
      <p:sp>
        <p:nvSpPr>
          <p:cNvPr id="22" name="TextBox 21">
            <a:extLst>
              <a:ext uri="{FF2B5EF4-FFF2-40B4-BE49-F238E27FC236}">
                <a16:creationId xmlns:a16="http://schemas.microsoft.com/office/drawing/2014/main" id="{12A45DC4-BD9E-4A44-8837-2E224E4A6F30}"/>
              </a:ext>
            </a:extLst>
          </p:cNvPr>
          <p:cNvSpPr txBox="1"/>
          <p:nvPr/>
        </p:nvSpPr>
        <p:spPr bwMode="auto">
          <a:xfrm>
            <a:off x="9768408" y="5928225"/>
            <a:ext cx="2020392" cy="276999"/>
          </a:xfrm>
          <a:prstGeom prst="rect">
            <a:avLst/>
          </a:prstGeom>
          <a:noFill/>
        </p:spPr>
        <p:txBody>
          <a:bodyPr wrap="square" rtlCol="0">
            <a:spAutoFit/>
          </a:bodyPr>
          <a:lstStyle/>
          <a:p>
            <a:r>
              <a:rPr lang="en-US" sz="1200" dirty="0"/>
              <a:t>Courtesy of R. Langlois</a:t>
            </a:r>
            <a:endParaRPr lang="en-GB" sz="1200" dirty="0"/>
          </a:p>
        </p:txBody>
      </p:sp>
      <p:sp>
        <p:nvSpPr>
          <p:cNvPr id="3" name="Date Placeholder 2">
            <a:extLst>
              <a:ext uri="{FF2B5EF4-FFF2-40B4-BE49-F238E27FC236}">
                <a16:creationId xmlns:a16="http://schemas.microsoft.com/office/drawing/2014/main" id="{8A42A0D1-4B13-0D4E-8B7F-87B15633E4ED}"/>
              </a:ext>
            </a:extLst>
          </p:cNvPr>
          <p:cNvSpPr>
            <a:spLocks noGrp="1"/>
          </p:cNvSpPr>
          <p:nvPr>
            <p:ph type="dt" sz="half" idx="10"/>
          </p:nvPr>
        </p:nvSpPr>
        <p:spPr/>
        <p:txBody>
          <a:bodyPr/>
          <a:lstStyle/>
          <a:p>
            <a:r>
              <a:rPr lang="en-US"/>
              <a:t>14.03.2023</a:t>
            </a:r>
            <a:endParaRPr lang="en-US" dirty="0"/>
          </a:p>
        </p:txBody>
      </p:sp>
      <p:sp>
        <p:nvSpPr>
          <p:cNvPr id="6" name="Footer Placeholder 5">
            <a:extLst>
              <a:ext uri="{FF2B5EF4-FFF2-40B4-BE49-F238E27FC236}">
                <a16:creationId xmlns:a16="http://schemas.microsoft.com/office/drawing/2014/main" id="{BF05A69D-F55C-9066-9229-5528559A14C9}"/>
              </a:ext>
            </a:extLst>
          </p:cNvPr>
          <p:cNvSpPr>
            <a:spLocks noGrp="1"/>
          </p:cNvSpPr>
          <p:nvPr>
            <p:ph type="ftr" sz="quarter" idx="11"/>
          </p:nvPr>
        </p:nvSpPr>
        <p:spPr/>
        <p:txBody>
          <a:bodyPr/>
          <a:lstStyle/>
          <a:p>
            <a:r>
              <a:rPr lang="en-US"/>
              <a:t>Sergio Calatroni | VLBAI @ CERN LHC Point 4</a:t>
            </a:r>
            <a:endParaRPr lang="en-US" dirty="0"/>
          </a:p>
        </p:txBody>
      </p:sp>
    </p:spTree>
    <p:extLst>
      <p:ext uri="{BB962C8B-B14F-4D97-AF65-F5344CB8AC3E}">
        <p14:creationId xmlns:p14="http://schemas.microsoft.com/office/powerpoint/2010/main" val="316121856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a:extLst>
              <a:ext uri="{FF2B5EF4-FFF2-40B4-BE49-F238E27FC236}">
                <a16:creationId xmlns:a16="http://schemas.microsoft.com/office/drawing/2014/main" id="{4E79F6C2-295C-0C5C-29D2-D406210CC643}"/>
              </a:ext>
            </a:extLst>
          </p:cNvPr>
          <p:cNvSpPr>
            <a:spLocks noGrp="1"/>
          </p:cNvSpPr>
          <p:nvPr>
            <p:ph idx="1"/>
          </p:nvPr>
        </p:nvSpPr>
        <p:spPr>
          <a:xfrm>
            <a:off x="407989" y="1808287"/>
            <a:ext cx="5471987" cy="3492921"/>
          </a:xfrm>
        </p:spPr>
        <p:txBody>
          <a:bodyPr/>
          <a:lstStyle/>
          <a:p>
            <a:r>
              <a:rPr lang="en-US" dirty="0"/>
              <a:t>About 160 kW needed: interferometer + laser laboratory + elevator</a:t>
            </a:r>
          </a:p>
          <a:p>
            <a:r>
              <a:rPr lang="en-US" dirty="0"/>
              <a:t>About 1.25 MVA available at the transformer in SX4 in front of a present consumption of 85 kVA</a:t>
            </a:r>
          </a:p>
          <a:p>
            <a:r>
              <a:rPr lang="en-US" dirty="0"/>
              <a:t>As a consequence, no modifications of the electrical power distribution network are expected</a:t>
            </a:r>
          </a:p>
          <a:p>
            <a:pPr marL="0" indent="0">
              <a:buNone/>
            </a:pPr>
            <a:endParaRPr lang="en-GB" dirty="0"/>
          </a:p>
        </p:txBody>
      </p:sp>
      <p:sp>
        <p:nvSpPr>
          <p:cNvPr id="2" name="Title 1">
            <a:extLst>
              <a:ext uri="{FF2B5EF4-FFF2-40B4-BE49-F238E27FC236}">
                <a16:creationId xmlns:a16="http://schemas.microsoft.com/office/drawing/2014/main" id="{265A1ED2-D507-D444-5B72-40A3BF238906}"/>
              </a:ext>
            </a:extLst>
          </p:cNvPr>
          <p:cNvSpPr>
            <a:spLocks noGrp="1"/>
          </p:cNvSpPr>
          <p:nvPr>
            <p:ph type="title"/>
          </p:nvPr>
        </p:nvSpPr>
        <p:spPr/>
        <p:txBody>
          <a:bodyPr/>
          <a:lstStyle/>
          <a:p>
            <a:r>
              <a:rPr lang="en-US" dirty="0"/>
              <a:t>PX46 - Existing conditions: electricity</a:t>
            </a:r>
            <a:endParaRPr lang="en-GB" dirty="0"/>
          </a:p>
        </p:txBody>
      </p:sp>
      <p:sp>
        <p:nvSpPr>
          <p:cNvPr id="3" name="Date Placeholder 2">
            <a:extLst>
              <a:ext uri="{FF2B5EF4-FFF2-40B4-BE49-F238E27FC236}">
                <a16:creationId xmlns:a16="http://schemas.microsoft.com/office/drawing/2014/main" id="{51779B24-A6FF-B52E-0F08-FFCBDBF828CB}"/>
              </a:ext>
            </a:extLst>
          </p:cNvPr>
          <p:cNvSpPr>
            <a:spLocks noGrp="1"/>
          </p:cNvSpPr>
          <p:nvPr>
            <p:ph type="dt" sz="half" idx="10"/>
          </p:nvPr>
        </p:nvSpPr>
        <p:spPr/>
        <p:txBody>
          <a:bodyPr/>
          <a:lstStyle/>
          <a:p>
            <a:r>
              <a:rPr lang="en-US"/>
              <a:t>14.03.2023</a:t>
            </a:r>
            <a:endParaRPr lang="en-US" dirty="0"/>
          </a:p>
        </p:txBody>
      </p:sp>
      <p:sp>
        <p:nvSpPr>
          <p:cNvPr id="4" name="Footer Placeholder 3">
            <a:extLst>
              <a:ext uri="{FF2B5EF4-FFF2-40B4-BE49-F238E27FC236}">
                <a16:creationId xmlns:a16="http://schemas.microsoft.com/office/drawing/2014/main" id="{3EE142FD-EA8D-E3F5-C2A9-FD416DC799E6}"/>
              </a:ext>
            </a:extLst>
          </p:cNvPr>
          <p:cNvSpPr>
            <a:spLocks noGrp="1"/>
          </p:cNvSpPr>
          <p:nvPr>
            <p:ph type="ftr" sz="quarter" idx="11"/>
          </p:nvPr>
        </p:nvSpPr>
        <p:spPr/>
        <p:txBody>
          <a:bodyPr/>
          <a:lstStyle/>
          <a:p>
            <a:r>
              <a:rPr lang="en-US"/>
              <a:t>Sergio Calatroni | VLBAI @ CERN LHC Point 4</a:t>
            </a:r>
            <a:endParaRPr lang="en-US" dirty="0"/>
          </a:p>
        </p:txBody>
      </p:sp>
      <p:sp>
        <p:nvSpPr>
          <p:cNvPr id="5" name="Slide Number Placeholder 4">
            <a:extLst>
              <a:ext uri="{FF2B5EF4-FFF2-40B4-BE49-F238E27FC236}">
                <a16:creationId xmlns:a16="http://schemas.microsoft.com/office/drawing/2014/main" id="{D684A87B-AA6B-F882-52F5-D7D269AEF887}"/>
              </a:ext>
            </a:extLst>
          </p:cNvPr>
          <p:cNvSpPr>
            <a:spLocks noGrp="1"/>
          </p:cNvSpPr>
          <p:nvPr>
            <p:ph type="sldNum" sz="quarter" idx="12"/>
          </p:nvPr>
        </p:nvSpPr>
        <p:spPr/>
        <p:txBody>
          <a:bodyPr/>
          <a:lstStyle/>
          <a:p>
            <a:fld id="{36B5EA5A-BC32-A742-B11B-8E7414D5B535}" type="slidenum">
              <a:rPr lang="en-US" smtClean="0"/>
              <a:pPr/>
              <a:t>25</a:t>
            </a:fld>
            <a:endParaRPr lang="en-US" dirty="0"/>
          </a:p>
        </p:txBody>
      </p:sp>
      <p:pic>
        <p:nvPicPr>
          <p:cNvPr id="8" name="Picture 7" descr="Diagram, schematic&#10;&#10;Description automatically generated">
            <a:extLst>
              <a:ext uri="{FF2B5EF4-FFF2-40B4-BE49-F238E27FC236}">
                <a16:creationId xmlns:a16="http://schemas.microsoft.com/office/drawing/2014/main" id="{CB49E1E6-2380-0DD1-0082-8605B9444A67}"/>
              </a:ext>
            </a:extLst>
          </p:cNvPr>
          <p:cNvPicPr>
            <a:picLocks noChangeAspect="1"/>
          </p:cNvPicPr>
          <p:nvPr/>
        </p:nvPicPr>
        <p:blipFill>
          <a:blip r:embed="rId2"/>
          <a:stretch>
            <a:fillRect/>
          </a:stretch>
        </p:blipFill>
        <p:spPr>
          <a:xfrm>
            <a:off x="5951984" y="1414145"/>
            <a:ext cx="6096000" cy="3704554"/>
          </a:xfrm>
          <a:prstGeom prst="rect">
            <a:avLst/>
          </a:prstGeom>
        </p:spPr>
      </p:pic>
      <p:sp>
        <p:nvSpPr>
          <p:cNvPr id="10" name="TextBox 9">
            <a:extLst>
              <a:ext uri="{FF2B5EF4-FFF2-40B4-BE49-F238E27FC236}">
                <a16:creationId xmlns:a16="http://schemas.microsoft.com/office/drawing/2014/main" id="{3D5F56FE-A836-09FA-8C02-E8300037B08D}"/>
              </a:ext>
            </a:extLst>
          </p:cNvPr>
          <p:cNvSpPr txBox="1"/>
          <p:nvPr/>
        </p:nvSpPr>
        <p:spPr>
          <a:xfrm>
            <a:off x="6023992" y="5233092"/>
            <a:ext cx="5904656" cy="923330"/>
          </a:xfrm>
          <a:prstGeom prst="rect">
            <a:avLst/>
          </a:prstGeom>
          <a:noFill/>
        </p:spPr>
        <p:txBody>
          <a:bodyPr wrap="square">
            <a:spAutoFit/>
          </a:bodyPr>
          <a:lstStyle/>
          <a:p>
            <a:r>
              <a:rPr lang="en-GB" dirty="0"/>
              <a:t>New preliminary single line diagram of SX4, with the new feeder of EBD1/4X, the new switchboard EXD1/4X and its feeders in orange</a:t>
            </a:r>
          </a:p>
        </p:txBody>
      </p:sp>
    </p:spTree>
    <p:extLst>
      <p:ext uri="{BB962C8B-B14F-4D97-AF65-F5344CB8AC3E}">
        <p14:creationId xmlns:p14="http://schemas.microsoft.com/office/powerpoint/2010/main" val="29700398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6">
            <a:extLst>
              <a:ext uri="{FF2B5EF4-FFF2-40B4-BE49-F238E27FC236}">
                <a16:creationId xmlns:a16="http://schemas.microsoft.com/office/drawing/2014/main" id="{A52F1647-B823-45D4-6C13-7C8E6F405CB7}"/>
              </a:ext>
            </a:extLst>
          </p:cNvPr>
          <p:cNvSpPr>
            <a:spLocks noGrp="1"/>
          </p:cNvSpPr>
          <p:nvPr>
            <p:ph idx="1"/>
          </p:nvPr>
        </p:nvSpPr>
        <p:spPr/>
        <p:txBody>
          <a:bodyPr/>
          <a:lstStyle/>
          <a:p>
            <a:r>
              <a:rPr lang="en-US" dirty="0"/>
              <a:t>Identify location for a </a:t>
            </a:r>
            <a:r>
              <a:rPr lang="en-US" dirty="0">
                <a:solidFill>
                  <a:srgbClr val="FF0000"/>
                </a:solidFill>
              </a:rPr>
              <a:t>vertical AI ~100 m deep at CERN</a:t>
            </a:r>
          </a:p>
          <a:p>
            <a:r>
              <a:rPr lang="en-US" dirty="0"/>
              <a:t>Site already part of a </a:t>
            </a:r>
            <a:r>
              <a:rPr lang="en-US" dirty="0">
                <a:solidFill>
                  <a:srgbClr val="FF0000"/>
                </a:solidFill>
              </a:rPr>
              <a:t>large international laboratory and experimental facility</a:t>
            </a:r>
          </a:p>
          <a:p>
            <a:r>
              <a:rPr lang="en-US" dirty="0"/>
              <a:t>Assess </a:t>
            </a:r>
            <a:r>
              <a:rPr lang="en-US" dirty="0">
                <a:solidFill>
                  <a:srgbClr val="FF0000"/>
                </a:solidFill>
              </a:rPr>
              <a:t>technical feasibility </a:t>
            </a:r>
            <a:r>
              <a:rPr lang="en-US" dirty="0"/>
              <a:t>and impact from </a:t>
            </a:r>
            <a:r>
              <a:rPr lang="en-US" dirty="0">
                <a:solidFill>
                  <a:srgbClr val="FF0000"/>
                </a:solidFill>
              </a:rPr>
              <a:t>presence of LHC machine</a:t>
            </a:r>
          </a:p>
          <a:p>
            <a:r>
              <a:rPr lang="en-US" dirty="0"/>
              <a:t>Based on </a:t>
            </a:r>
            <a:r>
              <a:rPr lang="en-US" dirty="0">
                <a:solidFill>
                  <a:srgbClr val="FF0000"/>
                </a:solidFill>
              </a:rPr>
              <a:t>AION-100 technical requirements as guideline</a:t>
            </a:r>
          </a:p>
          <a:p>
            <a:endParaRPr lang="en-US" dirty="0">
              <a:solidFill>
                <a:srgbClr val="FF0000"/>
              </a:solidFill>
            </a:endParaRPr>
          </a:p>
          <a:p>
            <a:r>
              <a:rPr lang="en-GB" dirty="0"/>
              <a:t>“A Long-Baseline Atom Interferometer at CERN: Conceptual Feasibility Study”</a:t>
            </a:r>
          </a:p>
          <a:p>
            <a:r>
              <a:rPr lang="en-US" dirty="0"/>
              <a:t>CERN-PBC-REPORT-2023-002, </a:t>
            </a:r>
            <a:r>
              <a:rPr lang="en-US" dirty="0">
                <a:hlinkClick r:id="rId2"/>
              </a:rPr>
              <a:t>https://cds.cern.ch/record/2851946</a:t>
            </a:r>
            <a:r>
              <a:rPr lang="en-US" dirty="0"/>
              <a:t> </a:t>
            </a:r>
          </a:p>
          <a:p>
            <a:endParaRPr lang="en-GB" dirty="0"/>
          </a:p>
        </p:txBody>
      </p:sp>
      <p:sp>
        <p:nvSpPr>
          <p:cNvPr id="3" name="Title 2">
            <a:extLst>
              <a:ext uri="{FF2B5EF4-FFF2-40B4-BE49-F238E27FC236}">
                <a16:creationId xmlns:a16="http://schemas.microsoft.com/office/drawing/2014/main" id="{6ABD67FE-A1D5-B3D6-8922-7F53D90FA1C8}"/>
              </a:ext>
            </a:extLst>
          </p:cNvPr>
          <p:cNvSpPr>
            <a:spLocks noGrp="1"/>
          </p:cNvSpPr>
          <p:nvPr>
            <p:ph type="title"/>
          </p:nvPr>
        </p:nvSpPr>
        <p:spPr/>
        <p:txBody>
          <a:bodyPr/>
          <a:lstStyle/>
          <a:p>
            <a:r>
              <a:rPr lang="en-US" dirty="0"/>
              <a:t>Motivation</a:t>
            </a:r>
            <a:endParaRPr lang="en-GB" dirty="0"/>
          </a:p>
        </p:txBody>
      </p:sp>
      <p:sp>
        <p:nvSpPr>
          <p:cNvPr id="4" name="Date Placeholder 3">
            <a:extLst>
              <a:ext uri="{FF2B5EF4-FFF2-40B4-BE49-F238E27FC236}">
                <a16:creationId xmlns:a16="http://schemas.microsoft.com/office/drawing/2014/main" id="{96E064A7-0B91-600F-A181-917437FD48FA}"/>
              </a:ext>
            </a:extLst>
          </p:cNvPr>
          <p:cNvSpPr>
            <a:spLocks noGrp="1"/>
          </p:cNvSpPr>
          <p:nvPr>
            <p:ph type="dt" sz="half" idx="10"/>
          </p:nvPr>
        </p:nvSpPr>
        <p:spPr/>
        <p:txBody>
          <a:bodyPr/>
          <a:lstStyle/>
          <a:p>
            <a:r>
              <a:rPr lang="en-US"/>
              <a:t>14.03.2023</a:t>
            </a:r>
            <a:endParaRPr lang="en-US" dirty="0"/>
          </a:p>
        </p:txBody>
      </p:sp>
      <p:sp>
        <p:nvSpPr>
          <p:cNvPr id="5" name="Footer Placeholder 4">
            <a:extLst>
              <a:ext uri="{FF2B5EF4-FFF2-40B4-BE49-F238E27FC236}">
                <a16:creationId xmlns:a16="http://schemas.microsoft.com/office/drawing/2014/main" id="{23CC56D8-EB8B-7DB1-D459-8924FA616F56}"/>
              </a:ext>
            </a:extLst>
          </p:cNvPr>
          <p:cNvSpPr>
            <a:spLocks noGrp="1"/>
          </p:cNvSpPr>
          <p:nvPr>
            <p:ph type="ftr" sz="quarter" idx="11"/>
          </p:nvPr>
        </p:nvSpPr>
        <p:spPr/>
        <p:txBody>
          <a:bodyPr/>
          <a:lstStyle/>
          <a:p>
            <a:r>
              <a:rPr lang="en-US"/>
              <a:t>Sergio Calatroni | VLBAI @ CERN LHC Point 4</a:t>
            </a:r>
            <a:endParaRPr lang="en-US" dirty="0"/>
          </a:p>
        </p:txBody>
      </p:sp>
      <p:sp>
        <p:nvSpPr>
          <p:cNvPr id="6" name="Slide Number Placeholder 5">
            <a:extLst>
              <a:ext uri="{FF2B5EF4-FFF2-40B4-BE49-F238E27FC236}">
                <a16:creationId xmlns:a16="http://schemas.microsoft.com/office/drawing/2014/main" id="{BACA473F-9982-6531-8FC6-3A7E4B1C2609}"/>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Tree>
    <p:extLst>
      <p:ext uri="{BB962C8B-B14F-4D97-AF65-F5344CB8AC3E}">
        <p14:creationId xmlns:p14="http://schemas.microsoft.com/office/powerpoint/2010/main" val="16636323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FDC8D42-8086-2086-95C7-377184362BD2}"/>
              </a:ext>
            </a:extLst>
          </p:cNvPr>
          <p:cNvSpPr>
            <a:spLocks noGrp="1"/>
          </p:cNvSpPr>
          <p:nvPr>
            <p:ph type="title"/>
          </p:nvPr>
        </p:nvSpPr>
        <p:spPr/>
        <p:txBody>
          <a:bodyPr/>
          <a:lstStyle/>
          <a:p>
            <a:r>
              <a:rPr lang="en-US" dirty="0"/>
              <a:t>LHC Point 4</a:t>
            </a:r>
          </a:p>
        </p:txBody>
      </p:sp>
      <p:sp>
        <p:nvSpPr>
          <p:cNvPr id="3" name="Date Placeholder 2">
            <a:extLst>
              <a:ext uri="{FF2B5EF4-FFF2-40B4-BE49-F238E27FC236}">
                <a16:creationId xmlns:a16="http://schemas.microsoft.com/office/drawing/2014/main" id="{2185383A-47C8-319D-ADF1-40ED4D27AEA1}"/>
              </a:ext>
            </a:extLst>
          </p:cNvPr>
          <p:cNvSpPr>
            <a:spLocks noGrp="1"/>
          </p:cNvSpPr>
          <p:nvPr>
            <p:ph type="dt" sz="half" idx="10"/>
          </p:nvPr>
        </p:nvSpPr>
        <p:spPr/>
        <p:txBody>
          <a:bodyPr/>
          <a:lstStyle/>
          <a:p>
            <a:r>
              <a:rPr lang="en-US"/>
              <a:t>14.03.2023</a:t>
            </a:r>
            <a:endParaRPr lang="en-US" dirty="0"/>
          </a:p>
        </p:txBody>
      </p:sp>
      <p:sp>
        <p:nvSpPr>
          <p:cNvPr id="4" name="Footer Placeholder 3">
            <a:extLst>
              <a:ext uri="{FF2B5EF4-FFF2-40B4-BE49-F238E27FC236}">
                <a16:creationId xmlns:a16="http://schemas.microsoft.com/office/drawing/2014/main" id="{4D23733B-2CA5-ECE6-5213-0E395AD6580F}"/>
              </a:ext>
            </a:extLst>
          </p:cNvPr>
          <p:cNvSpPr>
            <a:spLocks noGrp="1"/>
          </p:cNvSpPr>
          <p:nvPr>
            <p:ph type="ftr" sz="quarter" idx="11"/>
          </p:nvPr>
        </p:nvSpPr>
        <p:spPr/>
        <p:txBody>
          <a:bodyPr/>
          <a:lstStyle/>
          <a:p>
            <a:r>
              <a:rPr lang="en-US"/>
              <a:t>Sergio Calatroni | VLBAI @ CERN LHC Point 4</a:t>
            </a:r>
            <a:endParaRPr lang="en-US" dirty="0"/>
          </a:p>
        </p:txBody>
      </p:sp>
      <p:sp>
        <p:nvSpPr>
          <p:cNvPr id="5" name="Slide Number Placeholder 4">
            <a:extLst>
              <a:ext uri="{FF2B5EF4-FFF2-40B4-BE49-F238E27FC236}">
                <a16:creationId xmlns:a16="http://schemas.microsoft.com/office/drawing/2014/main" id="{34BE227B-889A-8184-5EED-F95CE42E6FE8}"/>
              </a:ext>
            </a:extLst>
          </p:cNvPr>
          <p:cNvSpPr>
            <a:spLocks noGrp="1"/>
          </p:cNvSpPr>
          <p:nvPr>
            <p:ph type="sldNum" sz="quarter" idx="12"/>
          </p:nvPr>
        </p:nvSpPr>
        <p:spPr/>
        <p:txBody>
          <a:bodyPr/>
          <a:lstStyle/>
          <a:p>
            <a:fld id="{36B5EA5A-BC32-A742-B11B-8E7414D5B535}" type="slidenum">
              <a:rPr lang="en-US" smtClean="0"/>
              <a:pPr/>
              <a:t>4</a:t>
            </a:fld>
            <a:endParaRPr lang="en-US" dirty="0"/>
          </a:p>
        </p:txBody>
      </p:sp>
      <p:pic>
        <p:nvPicPr>
          <p:cNvPr id="7" name="2023-03-13 22-49-46">
            <a:hlinkClick r:id="" action="ppaction://media"/>
            <a:extLst>
              <a:ext uri="{FF2B5EF4-FFF2-40B4-BE49-F238E27FC236}">
                <a16:creationId xmlns:a16="http://schemas.microsoft.com/office/drawing/2014/main" id="{E5356A96-F658-7441-9DC2-DC6FAB82AC58}"/>
              </a:ext>
            </a:extLst>
          </p:cNvPr>
          <p:cNvPicPr>
            <a:picLocks noChangeAspect="1"/>
          </p:cNvPicPr>
          <p:nvPr>
            <a:videoFile r:link="rId1"/>
            <p:extLst>
              <p:ext uri="{DAA4B4D4-6D71-4841-9C94-3DE7FCFB9230}">
                <p14:media xmlns:p14="http://schemas.microsoft.com/office/powerpoint/2010/main" r:embed="rId2">
                  <p14:trim st="2508" end="2239"/>
                </p14:media>
              </p:ext>
            </p:extLst>
          </p:nvPr>
        </p:nvPicPr>
        <p:blipFill rotWithShape="1">
          <a:blip r:embed="rId4"/>
          <a:srcRect l="19731" t="10664"/>
          <a:stretch>
            <a:fillRect/>
          </a:stretch>
        </p:blipFill>
        <p:spPr>
          <a:xfrm>
            <a:off x="2181436" y="908720"/>
            <a:ext cx="8379060" cy="5245668"/>
          </a:xfrm>
          <a:prstGeom prst="rect">
            <a:avLst/>
          </a:prstGeom>
        </p:spPr>
      </p:pic>
      <p:pic>
        <p:nvPicPr>
          <p:cNvPr id="8" name="Picture 7" descr="Diagram&#10;&#10;Description automatically generated">
            <a:extLst>
              <a:ext uri="{FF2B5EF4-FFF2-40B4-BE49-F238E27FC236}">
                <a16:creationId xmlns:a16="http://schemas.microsoft.com/office/drawing/2014/main" id="{82E62CCA-9C75-C413-37DA-0C9B427BAA19}"/>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3856726" y="1323975"/>
            <a:ext cx="4774412" cy="4030190"/>
          </a:xfrm>
          <a:prstGeom prst="rect">
            <a:avLst/>
          </a:prstGeom>
          <a:solidFill>
            <a:schemeClr val="bg1"/>
          </a:solidFill>
        </p:spPr>
      </p:pic>
    </p:spTree>
    <p:extLst>
      <p:ext uri="{BB962C8B-B14F-4D97-AF65-F5344CB8AC3E}">
        <p14:creationId xmlns:p14="http://schemas.microsoft.com/office/powerpoint/2010/main" val="3335997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8"/>
                                        </p:tgtEl>
                                      </p:cBhvr>
                                    </p:animEffect>
                                    <p:set>
                                      <p:cBhvr>
                                        <p:cTn id="7" dur="1" fill="hold">
                                          <p:stCondLst>
                                            <p:cond delay="499"/>
                                          </p:stCondLst>
                                        </p:cTn>
                                        <p:tgtEl>
                                          <p:spTgt spid="8"/>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1" presetClass="mediacall" presetSubtype="0" fill="hold" nodeType="clickEffect">
                                  <p:stCondLst>
                                    <p:cond delay="0"/>
                                  </p:stCondLst>
                                  <p:childTnLst>
                                    <p:cmd type="call" cmd="playFrom(0.0)">
                                      <p:cBhvr>
                                        <p:cTn id="11" dur="20086"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12" fill="hold" display="0">
                  <p:stCondLst>
                    <p:cond delay="indefinite"/>
                  </p:stCondLst>
                </p:cTn>
                <p:tgtEl>
                  <p:spTgt spid="7"/>
                </p:tgtEl>
              </p:cMediaNode>
            </p:video>
            <p:seq concurrent="1" nextAc="seek">
              <p:cTn id="13" restart="whenNotActive" fill="hold" evtFilter="cancelBubble" nodeType="interactiveSeq">
                <p:stCondLst>
                  <p:cond evt="onClick" delay="0">
                    <p:tgtEl>
                      <p:spTgt spid="7"/>
                    </p:tgtEl>
                  </p:cond>
                </p:stCondLst>
                <p:endSync evt="end" delay="0">
                  <p:rtn val="all"/>
                </p:endSync>
                <p:childTnLst>
                  <p:par>
                    <p:cTn id="14" fill="hold">
                      <p:stCondLst>
                        <p:cond delay="0"/>
                      </p:stCondLst>
                      <p:childTnLst>
                        <p:par>
                          <p:cTn id="15" fill="hold">
                            <p:stCondLst>
                              <p:cond delay="0"/>
                            </p:stCondLst>
                            <p:childTnLst>
                              <p:par>
                                <p:cTn id="16" presetID="2" presetClass="mediacall" presetSubtype="0" fill="hold" nodeType="clickEffect">
                                  <p:stCondLst>
                                    <p:cond delay="0"/>
                                  </p:stCondLst>
                                  <p:childTnLst>
                                    <p:cmd type="call" cmd="togglePause">
                                      <p:cBhvr>
                                        <p:cTn id="17"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8AA2EB9A-1181-C8BD-D919-9213E08C32A3}"/>
              </a:ext>
            </a:extLst>
          </p:cNvPr>
          <p:cNvSpPr>
            <a:spLocks noGrp="1"/>
          </p:cNvSpPr>
          <p:nvPr>
            <p:ph type="title"/>
          </p:nvPr>
        </p:nvSpPr>
        <p:spPr/>
        <p:txBody>
          <a:bodyPr/>
          <a:lstStyle/>
          <a:p>
            <a:r>
              <a:rPr lang="en-US" dirty="0"/>
              <a:t>Selected location: PX46</a:t>
            </a:r>
            <a:endParaRPr lang="en-GB" dirty="0"/>
          </a:p>
        </p:txBody>
      </p:sp>
      <p:sp>
        <p:nvSpPr>
          <p:cNvPr id="3" name="Date Placeholder 2">
            <a:extLst>
              <a:ext uri="{FF2B5EF4-FFF2-40B4-BE49-F238E27FC236}">
                <a16:creationId xmlns:a16="http://schemas.microsoft.com/office/drawing/2014/main" id="{D24AFAD9-AAD2-72F7-E4E2-E3B45D26A248}"/>
              </a:ext>
            </a:extLst>
          </p:cNvPr>
          <p:cNvSpPr>
            <a:spLocks noGrp="1"/>
          </p:cNvSpPr>
          <p:nvPr>
            <p:ph type="dt" sz="half" idx="10"/>
          </p:nvPr>
        </p:nvSpPr>
        <p:spPr/>
        <p:txBody>
          <a:bodyPr/>
          <a:lstStyle/>
          <a:p>
            <a:r>
              <a:rPr lang="en-US"/>
              <a:t>14.03.2023</a:t>
            </a:r>
            <a:endParaRPr lang="en-US" dirty="0"/>
          </a:p>
        </p:txBody>
      </p:sp>
      <p:sp>
        <p:nvSpPr>
          <p:cNvPr id="4" name="Footer Placeholder 3">
            <a:extLst>
              <a:ext uri="{FF2B5EF4-FFF2-40B4-BE49-F238E27FC236}">
                <a16:creationId xmlns:a16="http://schemas.microsoft.com/office/drawing/2014/main" id="{6BF63B9B-8D84-1A44-F045-AE18DD9ABD9B}"/>
              </a:ext>
            </a:extLst>
          </p:cNvPr>
          <p:cNvSpPr>
            <a:spLocks noGrp="1"/>
          </p:cNvSpPr>
          <p:nvPr>
            <p:ph type="ftr" sz="quarter" idx="11"/>
          </p:nvPr>
        </p:nvSpPr>
        <p:spPr/>
        <p:txBody>
          <a:bodyPr/>
          <a:lstStyle/>
          <a:p>
            <a:r>
              <a:rPr lang="en-US"/>
              <a:t>Sergio Calatroni | VLBAI @ CERN LHC Point 4</a:t>
            </a:r>
            <a:endParaRPr lang="en-US" dirty="0"/>
          </a:p>
        </p:txBody>
      </p:sp>
      <p:sp>
        <p:nvSpPr>
          <p:cNvPr id="6" name="Slide Number Placeholder 5">
            <a:extLst>
              <a:ext uri="{FF2B5EF4-FFF2-40B4-BE49-F238E27FC236}">
                <a16:creationId xmlns:a16="http://schemas.microsoft.com/office/drawing/2014/main" id="{44DC60AE-01D3-8B41-968E-73F7C7194E7B}"/>
              </a:ext>
            </a:extLst>
          </p:cNvPr>
          <p:cNvSpPr>
            <a:spLocks noGrp="1"/>
          </p:cNvSpPr>
          <p:nvPr>
            <p:ph type="sldNum" sz="quarter" idx="12"/>
          </p:nvPr>
        </p:nvSpPr>
        <p:spPr/>
        <p:txBody>
          <a:bodyPr anchor="ctr">
            <a:normAutofit/>
          </a:bodyPr>
          <a:lstStyle/>
          <a:p>
            <a:pPr>
              <a:spcAft>
                <a:spcPts val="600"/>
              </a:spcAft>
              <a:defRPr/>
            </a:pPr>
            <a:fld id="{36B5EA5A-BC32-A742-B11B-8E7414D5B535}" type="slidenum">
              <a:rPr lang="en-US" smtClean="0"/>
              <a:pPr>
                <a:spcAft>
                  <a:spcPts val="600"/>
                </a:spcAft>
                <a:defRPr/>
              </a:pPr>
              <a:t>5</a:t>
            </a:fld>
            <a:endParaRPr lang="en-US" dirty="0"/>
          </a:p>
        </p:txBody>
      </p:sp>
      <p:grpSp>
        <p:nvGrpSpPr>
          <p:cNvPr id="2" name="Group 1">
            <a:extLst>
              <a:ext uri="{FF2B5EF4-FFF2-40B4-BE49-F238E27FC236}">
                <a16:creationId xmlns:a16="http://schemas.microsoft.com/office/drawing/2014/main" id="{C539BA87-49C7-AE3C-F040-17D265C5F536}"/>
              </a:ext>
            </a:extLst>
          </p:cNvPr>
          <p:cNvGrpSpPr>
            <a:grpSpLocks noChangeAspect="1"/>
          </p:cNvGrpSpPr>
          <p:nvPr/>
        </p:nvGrpSpPr>
        <p:grpSpPr>
          <a:xfrm>
            <a:off x="6528048" y="410491"/>
            <a:ext cx="5472608" cy="5738483"/>
            <a:chOff x="6528048" y="592849"/>
            <a:chExt cx="5409493" cy="5672302"/>
          </a:xfrm>
        </p:grpSpPr>
        <p:pic>
          <p:nvPicPr>
            <p:cNvPr id="9" name="Picture 8">
              <a:extLst>
                <a:ext uri="{FF2B5EF4-FFF2-40B4-BE49-F238E27FC236}">
                  <a16:creationId xmlns:a16="http://schemas.microsoft.com/office/drawing/2014/main" id="{05F0E7B1-D4B9-8BB1-16B6-CE5D73238D2F}"/>
                </a:ext>
              </a:extLst>
            </p:cNvPr>
            <p:cNvPicPr>
              <a:picLocks noChangeAspect="1"/>
            </p:cNvPicPr>
            <p:nvPr/>
          </p:nvPicPr>
          <p:blipFill>
            <a:blip r:embed="rId2"/>
            <a:stretch>
              <a:fillRect/>
            </a:stretch>
          </p:blipFill>
          <p:spPr>
            <a:xfrm>
              <a:off x="6528048" y="592849"/>
              <a:ext cx="5409493" cy="5672302"/>
            </a:xfrm>
            <a:prstGeom prst="rect">
              <a:avLst/>
            </a:prstGeom>
          </p:spPr>
        </p:pic>
        <p:pic>
          <p:nvPicPr>
            <p:cNvPr id="10" name="Picture 9">
              <a:extLst>
                <a:ext uri="{FF2B5EF4-FFF2-40B4-BE49-F238E27FC236}">
                  <a16:creationId xmlns:a16="http://schemas.microsoft.com/office/drawing/2014/main" id="{90BC7002-7229-7D92-D957-A0C5BB065D80}"/>
                </a:ext>
              </a:extLst>
            </p:cNvPr>
            <p:cNvPicPr>
              <a:picLocks noChangeAspect="1"/>
            </p:cNvPicPr>
            <p:nvPr/>
          </p:nvPicPr>
          <p:blipFill rotWithShape="1">
            <a:blip r:embed="rId3"/>
            <a:srcRect l="50224" t="26411" r="45173" b="44272"/>
            <a:stretch/>
          </p:blipFill>
          <p:spPr>
            <a:xfrm>
              <a:off x="9295706" y="3501008"/>
              <a:ext cx="576064" cy="1852313"/>
            </a:xfrm>
            <a:prstGeom prst="rect">
              <a:avLst/>
            </a:prstGeom>
            <a:ln>
              <a:noFill/>
            </a:ln>
            <a:effectLst>
              <a:softEdge rad="112500"/>
            </a:effectLst>
          </p:spPr>
        </p:pic>
      </p:grpSp>
      <p:cxnSp>
        <p:nvCxnSpPr>
          <p:cNvPr id="11" name="Straight Arrow Connector 10">
            <a:extLst>
              <a:ext uri="{FF2B5EF4-FFF2-40B4-BE49-F238E27FC236}">
                <a16:creationId xmlns:a16="http://schemas.microsoft.com/office/drawing/2014/main" id="{E2DD0957-FCF9-FB59-6742-CA264AC8BE8A}"/>
              </a:ext>
            </a:extLst>
          </p:cNvPr>
          <p:cNvCxnSpPr>
            <a:cxnSpLocks/>
          </p:cNvCxnSpPr>
          <p:nvPr/>
        </p:nvCxnSpPr>
        <p:spPr>
          <a:xfrm>
            <a:off x="9984432" y="1196752"/>
            <a:ext cx="0" cy="4029754"/>
          </a:xfrm>
          <a:prstGeom prst="straightConnector1">
            <a:avLst/>
          </a:prstGeom>
          <a:ln w="3810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62CA2653-7BCF-B964-35BC-8F0A0BC41F6A}"/>
              </a:ext>
            </a:extLst>
          </p:cNvPr>
          <p:cNvSpPr txBox="1"/>
          <p:nvPr/>
        </p:nvSpPr>
        <p:spPr>
          <a:xfrm>
            <a:off x="10268622" y="3116596"/>
            <a:ext cx="727763" cy="615553"/>
          </a:xfrm>
          <a:prstGeom prst="rect">
            <a:avLst/>
          </a:prstGeom>
          <a:noFill/>
        </p:spPr>
        <p:txBody>
          <a:bodyPr wrap="none" lIns="0" tIns="0" rIns="0" bIns="0" rtlCol="0">
            <a:spAutoFit/>
          </a:bodyPr>
          <a:lstStyle/>
          <a:p>
            <a:pPr algn="l"/>
            <a:r>
              <a:rPr lang="en-US" sz="2000" b="1" dirty="0">
                <a:solidFill>
                  <a:srgbClr val="FF0000"/>
                </a:solidFill>
              </a:rPr>
              <a:t>Depth</a:t>
            </a:r>
          </a:p>
          <a:p>
            <a:pPr algn="l"/>
            <a:r>
              <a:rPr lang="en-US" sz="2000" b="1" dirty="0">
                <a:solidFill>
                  <a:srgbClr val="FF0000"/>
                </a:solidFill>
              </a:rPr>
              <a:t>143 m</a:t>
            </a:r>
            <a:endParaRPr lang="en-GB" sz="2000" b="1" dirty="0">
              <a:solidFill>
                <a:srgbClr val="FF0000"/>
              </a:solidFill>
            </a:endParaRPr>
          </a:p>
        </p:txBody>
      </p:sp>
      <p:pic>
        <p:nvPicPr>
          <p:cNvPr id="22" name="Picture 21" descr="Diagram, engineering drawing&#10;&#10;Description automatically generated">
            <a:extLst>
              <a:ext uri="{FF2B5EF4-FFF2-40B4-BE49-F238E27FC236}">
                <a16:creationId xmlns:a16="http://schemas.microsoft.com/office/drawing/2014/main" id="{F70DC6A8-9CD3-6A9B-BEB8-4C0315318072}"/>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691550" y="836712"/>
            <a:ext cx="5332442" cy="5504853"/>
          </a:xfrm>
          <a:prstGeom prst="rect">
            <a:avLst/>
          </a:prstGeom>
        </p:spPr>
      </p:pic>
    </p:spTree>
    <p:extLst>
      <p:ext uri="{BB962C8B-B14F-4D97-AF65-F5344CB8AC3E}">
        <p14:creationId xmlns:p14="http://schemas.microsoft.com/office/powerpoint/2010/main" val="29501763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722CDC-9627-4DF3-97B3-F9D8FD172E76}"/>
              </a:ext>
            </a:extLst>
          </p:cNvPr>
          <p:cNvSpPr>
            <a:spLocks noGrp="1"/>
          </p:cNvSpPr>
          <p:nvPr>
            <p:ph type="title"/>
          </p:nvPr>
        </p:nvSpPr>
        <p:spPr/>
        <p:txBody>
          <a:bodyPr/>
          <a:lstStyle/>
          <a:p>
            <a:r>
              <a:rPr lang="en-US" dirty="0"/>
              <a:t>Selected location: PX46</a:t>
            </a:r>
            <a:endParaRPr lang="en-GB" dirty="0"/>
          </a:p>
        </p:txBody>
      </p:sp>
      <p:sp>
        <p:nvSpPr>
          <p:cNvPr id="3" name="Date Placeholder 2">
            <a:extLst>
              <a:ext uri="{FF2B5EF4-FFF2-40B4-BE49-F238E27FC236}">
                <a16:creationId xmlns:a16="http://schemas.microsoft.com/office/drawing/2014/main" id="{7F23439E-98EE-305E-3D66-841A62661108}"/>
              </a:ext>
            </a:extLst>
          </p:cNvPr>
          <p:cNvSpPr>
            <a:spLocks noGrp="1"/>
          </p:cNvSpPr>
          <p:nvPr>
            <p:ph type="dt" sz="half" idx="10"/>
          </p:nvPr>
        </p:nvSpPr>
        <p:spPr/>
        <p:txBody>
          <a:bodyPr/>
          <a:lstStyle/>
          <a:p>
            <a:r>
              <a:rPr lang="en-US"/>
              <a:t>14.03.2023</a:t>
            </a:r>
            <a:endParaRPr lang="en-US" dirty="0"/>
          </a:p>
        </p:txBody>
      </p:sp>
      <p:sp>
        <p:nvSpPr>
          <p:cNvPr id="4" name="Footer Placeholder 3">
            <a:extLst>
              <a:ext uri="{FF2B5EF4-FFF2-40B4-BE49-F238E27FC236}">
                <a16:creationId xmlns:a16="http://schemas.microsoft.com/office/drawing/2014/main" id="{E34A6703-D2B8-5F8F-DAC1-9BCCF9EDADB9}"/>
              </a:ext>
            </a:extLst>
          </p:cNvPr>
          <p:cNvSpPr>
            <a:spLocks noGrp="1"/>
          </p:cNvSpPr>
          <p:nvPr>
            <p:ph type="ftr" sz="quarter" idx="11"/>
          </p:nvPr>
        </p:nvSpPr>
        <p:spPr/>
        <p:txBody>
          <a:bodyPr/>
          <a:lstStyle/>
          <a:p>
            <a:r>
              <a:rPr lang="en-US"/>
              <a:t>Sergio Calatroni | VLBAI @ CERN LHC Point 4</a:t>
            </a:r>
            <a:endParaRPr lang="en-US" dirty="0"/>
          </a:p>
        </p:txBody>
      </p:sp>
      <p:sp>
        <p:nvSpPr>
          <p:cNvPr id="5" name="Slide Number Placeholder 4">
            <a:extLst>
              <a:ext uri="{FF2B5EF4-FFF2-40B4-BE49-F238E27FC236}">
                <a16:creationId xmlns:a16="http://schemas.microsoft.com/office/drawing/2014/main" id="{5AAD5970-675E-4CFD-A001-5A48DCB1CCFC}"/>
              </a:ext>
            </a:extLst>
          </p:cNvPr>
          <p:cNvSpPr>
            <a:spLocks noGrp="1"/>
          </p:cNvSpPr>
          <p:nvPr>
            <p:ph type="sldNum" sz="quarter" idx="12"/>
          </p:nvPr>
        </p:nvSpPr>
        <p:spPr/>
        <p:txBody>
          <a:bodyPr/>
          <a:lstStyle/>
          <a:p>
            <a:pPr>
              <a:defRPr/>
            </a:pPr>
            <a:fld id="{36B5EA5A-BC32-A742-B11B-8E7414D5B535}" type="slidenum">
              <a:rPr lang="en-US" smtClean="0"/>
              <a:t>6</a:t>
            </a:fld>
            <a:endParaRPr lang="en-US" dirty="0"/>
          </a:p>
        </p:txBody>
      </p:sp>
      <p:pic>
        <p:nvPicPr>
          <p:cNvPr id="14" name="Picture 13" descr="A picture containing music&#10;&#10;Description automatically generated">
            <a:extLst>
              <a:ext uri="{FF2B5EF4-FFF2-40B4-BE49-F238E27FC236}">
                <a16:creationId xmlns:a16="http://schemas.microsoft.com/office/drawing/2014/main" id="{196FC14F-7242-780D-0A1A-1AFD20B6E3B6}"/>
              </a:ext>
            </a:extLst>
          </p:cNvPr>
          <p:cNvPicPr>
            <a:picLocks noChangeAspect="1"/>
          </p:cNvPicPr>
          <p:nvPr/>
        </p:nvPicPr>
        <p:blipFill rotWithShape="1">
          <a:blip r:embed="rId2"/>
          <a:srcRect r="6342"/>
          <a:stretch/>
        </p:blipFill>
        <p:spPr>
          <a:xfrm>
            <a:off x="8086249" y="2382625"/>
            <a:ext cx="3842399" cy="3076955"/>
          </a:xfrm>
          <a:prstGeom prst="rect">
            <a:avLst/>
          </a:prstGeom>
        </p:spPr>
      </p:pic>
      <p:pic>
        <p:nvPicPr>
          <p:cNvPr id="16" name="Picture 15" descr="Graphical user interface, text, application&#10;&#10;Description automatically generated">
            <a:extLst>
              <a:ext uri="{FF2B5EF4-FFF2-40B4-BE49-F238E27FC236}">
                <a16:creationId xmlns:a16="http://schemas.microsoft.com/office/drawing/2014/main" id="{1DD6B948-B5F9-7182-1462-73E16672D3A6}"/>
              </a:ext>
            </a:extLst>
          </p:cNvPr>
          <p:cNvPicPr>
            <a:picLocks noChangeAspect="1"/>
          </p:cNvPicPr>
          <p:nvPr/>
        </p:nvPicPr>
        <p:blipFill rotWithShape="1">
          <a:blip r:embed="rId3"/>
          <a:srcRect l="66324"/>
          <a:stretch/>
        </p:blipFill>
        <p:spPr>
          <a:xfrm>
            <a:off x="7954573" y="908720"/>
            <a:ext cx="4007502" cy="5232959"/>
          </a:xfrm>
          <a:prstGeom prst="rect">
            <a:avLst/>
          </a:prstGeom>
        </p:spPr>
      </p:pic>
      <p:pic>
        <p:nvPicPr>
          <p:cNvPr id="18" name="Picture 17" descr="A picture containing text, green&#10;&#10;Description automatically generated">
            <a:extLst>
              <a:ext uri="{FF2B5EF4-FFF2-40B4-BE49-F238E27FC236}">
                <a16:creationId xmlns:a16="http://schemas.microsoft.com/office/drawing/2014/main" id="{9B438D0E-9954-930F-8A30-5AF12D46B7FD}"/>
              </a:ext>
            </a:extLst>
          </p:cNvPr>
          <p:cNvPicPr>
            <a:picLocks noChangeAspect="1"/>
          </p:cNvPicPr>
          <p:nvPr/>
        </p:nvPicPr>
        <p:blipFill rotWithShape="1">
          <a:blip r:embed="rId4"/>
          <a:srcRect l="14397" r="9095"/>
          <a:stretch/>
        </p:blipFill>
        <p:spPr>
          <a:xfrm>
            <a:off x="4259262" y="2515799"/>
            <a:ext cx="3672408" cy="3600000"/>
          </a:xfrm>
          <a:prstGeom prst="rect">
            <a:avLst/>
          </a:prstGeom>
        </p:spPr>
      </p:pic>
      <p:pic>
        <p:nvPicPr>
          <p:cNvPr id="20" name="Picture 19" descr="A picture containing green&#10;&#10;Description automatically generated">
            <a:extLst>
              <a:ext uri="{FF2B5EF4-FFF2-40B4-BE49-F238E27FC236}">
                <a16:creationId xmlns:a16="http://schemas.microsoft.com/office/drawing/2014/main" id="{6C6F77B6-0AE0-FA48-7E5D-5384809E04FA}"/>
              </a:ext>
            </a:extLst>
          </p:cNvPr>
          <p:cNvPicPr>
            <a:picLocks noChangeAspect="1"/>
          </p:cNvPicPr>
          <p:nvPr/>
        </p:nvPicPr>
        <p:blipFill rotWithShape="1">
          <a:blip r:embed="rId5"/>
          <a:srcRect l="14592" r="6650"/>
          <a:stretch/>
        </p:blipFill>
        <p:spPr>
          <a:xfrm>
            <a:off x="284167" y="1075799"/>
            <a:ext cx="3758825" cy="3579436"/>
          </a:xfrm>
          <a:prstGeom prst="rect">
            <a:avLst/>
          </a:prstGeom>
        </p:spPr>
      </p:pic>
      <p:sp>
        <p:nvSpPr>
          <p:cNvPr id="21" name="TextBox 20">
            <a:extLst>
              <a:ext uri="{FF2B5EF4-FFF2-40B4-BE49-F238E27FC236}">
                <a16:creationId xmlns:a16="http://schemas.microsoft.com/office/drawing/2014/main" id="{BA708AB8-6E4B-0263-1DA5-46364AEA8AAB}"/>
              </a:ext>
            </a:extLst>
          </p:cNvPr>
          <p:cNvSpPr txBox="1"/>
          <p:nvPr/>
        </p:nvSpPr>
        <p:spPr>
          <a:xfrm>
            <a:off x="805369" y="5209014"/>
            <a:ext cx="2302105" cy="307777"/>
          </a:xfrm>
          <a:prstGeom prst="rect">
            <a:avLst/>
          </a:prstGeom>
          <a:noFill/>
        </p:spPr>
        <p:txBody>
          <a:bodyPr wrap="none" lIns="0" tIns="0" rIns="0" bIns="0" rtlCol="0">
            <a:spAutoFit/>
          </a:bodyPr>
          <a:lstStyle/>
          <a:p>
            <a:pPr algn="l"/>
            <a:r>
              <a:rPr lang="en-US" sz="2000" dirty="0"/>
              <a:t>Views at the surface</a:t>
            </a:r>
            <a:endParaRPr lang="en-GB" sz="2000" dirty="0"/>
          </a:p>
        </p:txBody>
      </p:sp>
      <p:sp>
        <p:nvSpPr>
          <p:cNvPr id="22" name="TextBox 21">
            <a:extLst>
              <a:ext uri="{FF2B5EF4-FFF2-40B4-BE49-F238E27FC236}">
                <a16:creationId xmlns:a16="http://schemas.microsoft.com/office/drawing/2014/main" id="{F5B25290-F84A-5C60-8786-12052B13B92C}"/>
              </a:ext>
            </a:extLst>
          </p:cNvPr>
          <p:cNvSpPr txBox="1"/>
          <p:nvPr/>
        </p:nvSpPr>
        <p:spPr>
          <a:xfrm>
            <a:off x="6019918" y="1005522"/>
            <a:ext cx="1877309" cy="307777"/>
          </a:xfrm>
          <a:prstGeom prst="rect">
            <a:avLst/>
          </a:prstGeom>
          <a:noFill/>
        </p:spPr>
        <p:txBody>
          <a:bodyPr wrap="none" lIns="0" tIns="0" rIns="0" bIns="0" rtlCol="0">
            <a:spAutoFit/>
          </a:bodyPr>
          <a:lstStyle/>
          <a:p>
            <a:pPr algn="l"/>
            <a:r>
              <a:rPr lang="en-US" sz="2000" dirty="0"/>
              <a:t>View from below</a:t>
            </a:r>
            <a:endParaRPr lang="en-GB" sz="2000" dirty="0"/>
          </a:p>
        </p:txBody>
      </p:sp>
    </p:spTree>
    <p:extLst>
      <p:ext uri="{BB962C8B-B14F-4D97-AF65-F5344CB8AC3E}">
        <p14:creationId xmlns:p14="http://schemas.microsoft.com/office/powerpoint/2010/main" val="31338326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05F663-94B2-363B-A526-BAD6853DBEA9}"/>
              </a:ext>
            </a:extLst>
          </p:cNvPr>
          <p:cNvSpPr>
            <a:spLocks noGrp="1"/>
          </p:cNvSpPr>
          <p:nvPr>
            <p:ph type="title"/>
          </p:nvPr>
        </p:nvSpPr>
        <p:spPr/>
        <p:txBody>
          <a:bodyPr/>
          <a:lstStyle/>
          <a:p>
            <a:r>
              <a:rPr lang="en-US" dirty="0"/>
              <a:t>Transport of LHC components and proposed layout</a:t>
            </a:r>
            <a:endParaRPr lang="en-GB" dirty="0"/>
          </a:p>
        </p:txBody>
      </p:sp>
      <p:sp>
        <p:nvSpPr>
          <p:cNvPr id="3" name="Date Placeholder 2">
            <a:extLst>
              <a:ext uri="{FF2B5EF4-FFF2-40B4-BE49-F238E27FC236}">
                <a16:creationId xmlns:a16="http://schemas.microsoft.com/office/drawing/2014/main" id="{C2CBD98C-F901-1562-3D94-10B175A66231}"/>
              </a:ext>
            </a:extLst>
          </p:cNvPr>
          <p:cNvSpPr>
            <a:spLocks noGrp="1"/>
          </p:cNvSpPr>
          <p:nvPr>
            <p:ph type="dt" sz="half" idx="10"/>
          </p:nvPr>
        </p:nvSpPr>
        <p:spPr/>
        <p:txBody>
          <a:bodyPr/>
          <a:lstStyle/>
          <a:p>
            <a:r>
              <a:rPr lang="en-US"/>
              <a:t>14.03.2023</a:t>
            </a:r>
            <a:endParaRPr lang="en-US" dirty="0"/>
          </a:p>
        </p:txBody>
      </p:sp>
      <p:sp>
        <p:nvSpPr>
          <p:cNvPr id="4" name="Footer Placeholder 3">
            <a:extLst>
              <a:ext uri="{FF2B5EF4-FFF2-40B4-BE49-F238E27FC236}">
                <a16:creationId xmlns:a16="http://schemas.microsoft.com/office/drawing/2014/main" id="{AB51C208-116D-7B95-B157-47190F80C356}"/>
              </a:ext>
            </a:extLst>
          </p:cNvPr>
          <p:cNvSpPr>
            <a:spLocks noGrp="1"/>
          </p:cNvSpPr>
          <p:nvPr>
            <p:ph type="ftr" sz="quarter" idx="11"/>
          </p:nvPr>
        </p:nvSpPr>
        <p:spPr/>
        <p:txBody>
          <a:bodyPr/>
          <a:lstStyle/>
          <a:p>
            <a:r>
              <a:rPr lang="en-US"/>
              <a:t>Sergio Calatroni | VLBAI @ CERN LHC Point 4</a:t>
            </a:r>
            <a:endParaRPr lang="en-US" dirty="0"/>
          </a:p>
        </p:txBody>
      </p:sp>
      <p:sp>
        <p:nvSpPr>
          <p:cNvPr id="5" name="Slide Number Placeholder 4">
            <a:extLst>
              <a:ext uri="{FF2B5EF4-FFF2-40B4-BE49-F238E27FC236}">
                <a16:creationId xmlns:a16="http://schemas.microsoft.com/office/drawing/2014/main" id="{154B51B9-9AD0-2EC7-D791-25639B37F87B}"/>
              </a:ext>
            </a:extLst>
          </p:cNvPr>
          <p:cNvSpPr>
            <a:spLocks noGrp="1"/>
          </p:cNvSpPr>
          <p:nvPr>
            <p:ph type="sldNum" sz="quarter" idx="12"/>
          </p:nvPr>
        </p:nvSpPr>
        <p:spPr/>
        <p:txBody>
          <a:bodyPr/>
          <a:lstStyle/>
          <a:p>
            <a:fld id="{36B5EA5A-BC32-A742-B11B-8E7414D5B535}" type="slidenum">
              <a:rPr lang="en-US" smtClean="0"/>
              <a:pPr/>
              <a:t>7</a:t>
            </a:fld>
            <a:endParaRPr lang="en-US" dirty="0"/>
          </a:p>
        </p:txBody>
      </p:sp>
      <p:pic>
        <p:nvPicPr>
          <p:cNvPr id="9" name="Picture 8" descr="Diagram&#10;&#10;Description automatically generated">
            <a:extLst>
              <a:ext uri="{FF2B5EF4-FFF2-40B4-BE49-F238E27FC236}">
                <a16:creationId xmlns:a16="http://schemas.microsoft.com/office/drawing/2014/main" id="{2215F4D3-3A56-EB7D-175C-4FEAB3359689}"/>
              </a:ext>
            </a:extLst>
          </p:cNvPr>
          <p:cNvPicPr>
            <a:picLocks noChangeAspect="1"/>
          </p:cNvPicPr>
          <p:nvPr/>
        </p:nvPicPr>
        <p:blipFill>
          <a:blip r:embed="rId2"/>
          <a:stretch>
            <a:fillRect/>
          </a:stretch>
        </p:blipFill>
        <p:spPr>
          <a:xfrm>
            <a:off x="407988" y="1693168"/>
            <a:ext cx="6537186" cy="3816424"/>
          </a:xfrm>
          <a:prstGeom prst="rect">
            <a:avLst/>
          </a:prstGeom>
        </p:spPr>
      </p:pic>
      <p:pic>
        <p:nvPicPr>
          <p:cNvPr id="13" name="Picture 12" descr="Diagram&#10;&#10;Description automatically generated">
            <a:extLst>
              <a:ext uri="{FF2B5EF4-FFF2-40B4-BE49-F238E27FC236}">
                <a16:creationId xmlns:a16="http://schemas.microsoft.com/office/drawing/2014/main" id="{CAD999A3-1DB3-5816-E66E-D554F4842619}"/>
              </a:ext>
            </a:extLst>
          </p:cNvPr>
          <p:cNvPicPr>
            <a:picLocks noChangeAspect="1"/>
          </p:cNvPicPr>
          <p:nvPr/>
        </p:nvPicPr>
        <p:blipFill>
          <a:blip r:embed="rId3">
            <a:clrChange>
              <a:clrFrom>
                <a:srgbClr val="FFFFFF"/>
              </a:clrFrom>
              <a:clrTo>
                <a:srgbClr val="FFFFFF">
                  <a:alpha val="0"/>
                </a:srgbClr>
              </a:clrTo>
            </a:clrChange>
          </a:blip>
          <a:stretch>
            <a:fillRect/>
          </a:stretch>
        </p:blipFill>
        <p:spPr>
          <a:xfrm>
            <a:off x="7248128" y="938048"/>
            <a:ext cx="4648048" cy="5156508"/>
          </a:xfrm>
          <a:prstGeom prst="rect">
            <a:avLst/>
          </a:prstGeom>
        </p:spPr>
      </p:pic>
      <p:grpSp>
        <p:nvGrpSpPr>
          <p:cNvPr id="15" name="Group 14">
            <a:extLst>
              <a:ext uri="{FF2B5EF4-FFF2-40B4-BE49-F238E27FC236}">
                <a16:creationId xmlns:a16="http://schemas.microsoft.com/office/drawing/2014/main" id="{EE81273C-C847-5330-F502-C075C92C6037}"/>
              </a:ext>
            </a:extLst>
          </p:cNvPr>
          <p:cNvGrpSpPr/>
          <p:nvPr/>
        </p:nvGrpSpPr>
        <p:grpSpPr>
          <a:xfrm>
            <a:off x="0" y="1418415"/>
            <a:ext cx="4871864" cy="4465344"/>
            <a:chOff x="0" y="1418415"/>
            <a:chExt cx="4871864" cy="4465344"/>
          </a:xfrm>
        </p:grpSpPr>
        <p:pic>
          <p:nvPicPr>
            <p:cNvPr id="11" name="Picture 10" descr="Diagram&#10;&#10;Description automatically generated">
              <a:extLst>
                <a:ext uri="{FF2B5EF4-FFF2-40B4-BE49-F238E27FC236}">
                  <a16:creationId xmlns:a16="http://schemas.microsoft.com/office/drawing/2014/main" id="{D3D93019-04D3-0D13-5B44-2E8B533E904E}"/>
                </a:ext>
              </a:extLst>
            </p:cNvPr>
            <p:cNvPicPr>
              <a:picLocks noChangeAspect="1"/>
            </p:cNvPicPr>
            <p:nvPr/>
          </p:nvPicPr>
          <p:blipFill rotWithShape="1">
            <a:blip r:embed="rId4"/>
            <a:srcRect l="8401" r="14465"/>
            <a:stretch/>
          </p:blipFill>
          <p:spPr>
            <a:xfrm>
              <a:off x="0" y="1418415"/>
              <a:ext cx="4871864" cy="4465344"/>
            </a:xfrm>
            <a:prstGeom prst="rect">
              <a:avLst/>
            </a:prstGeom>
          </p:spPr>
        </p:pic>
        <p:sp>
          <p:nvSpPr>
            <p:cNvPr id="14" name="Chord 13">
              <a:extLst>
                <a:ext uri="{FF2B5EF4-FFF2-40B4-BE49-F238E27FC236}">
                  <a16:creationId xmlns:a16="http://schemas.microsoft.com/office/drawing/2014/main" id="{FE3A7C7F-1677-8ACE-0F9E-F0B86146E763}"/>
                </a:ext>
              </a:extLst>
            </p:cNvPr>
            <p:cNvSpPr/>
            <p:nvPr/>
          </p:nvSpPr>
          <p:spPr>
            <a:xfrm>
              <a:off x="1143001" y="2114581"/>
              <a:ext cx="3019424" cy="3019394"/>
            </a:xfrm>
            <a:prstGeom prst="chord">
              <a:avLst>
                <a:gd name="adj1" fmla="val 14838882"/>
                <a:gd name="adj2" fmla="val 6823067"/>
              </a:avLst>
            </a:prstGeom>
            <a:solidFill>
              <a:srgbClr val="FF0000">
                <a:alpha val="25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Tree>
    <p:extLst>
      <p:ext uri="{BB962C8B-B14F-4D97-AF65-F5344CB8AC3E}">
        <p14:creationId xmlns:p14="http://schemas.microsoft.com/office/powerpoint/2010/main" val="1748966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4AABC00E-EAF4-47E1-C75A-3AEB6632725A}"/>
              </a:ext>
            </a:extLst>
          </p:cNvPr>
          <p:cNvSpPr>
            <a:spLocks noGrp="1"/>
          </p:cNvSpPr>
          <p:nvPr>
            <p:ph idx="1"/>
          </p:nvPr>
        </p:nvSpPr>
        <p:spPr/>
        <p:txBody>
          <a:bodyPr/>
          <a:lstStyle/>
          <a:p>
            <a:r>
              <a:rPr lang="en-US" dirty="0"/>
              <a:t>Compatibility with technical requirements for an AI – influence of the LHC</a:t>
            </a:r>
          </a:p>
          <a:p>
            <a:pPr lvl="1"/>
            <a:r>
              <a:rPr lang="en-US" dirty="0"/>
              <a:t>Vibrations, seismic noise and local geology</a:t>
            </a:r>
          </a:p>
          <a:p>
            <a:pPr lvl="1"/>
            <a:r>
              <a:rPr lang="en-US" dirty="0"/>
              <a:t>EM noise</a:t>
            </a:r>
          </a:p>
          <a:p>
            <a:pPr lvl="1"/>
            <a:r>
              <a:rPr lang="en-US" dirty="0"/>
              <a:t>Radiation protection </a:t>
            </a:r>
          </a:p>
          <a:p>
            <a:pPr lvl="1"/>
            <a:r>
              <a:rPr lang="en-US" dirty="0"/>
              <a:t>Fire safety</a:t>
            </a:r>
          </a:p>
          <a:p>
            <a:pPr lvl="1"/>
            <a:r>
              <a:rPr lang="en-US" dirty="0"/>
              <a:t>He release hazards</a:t>
            </a:r>
          </a:p>
          <a:p>
            <a:pPr lvl="1"/>
            <a:r>
              <a:rPr lang="en-US" dirty="0"/>
              <a:t>Access control</a:t>
            </a:r>
          </a:p>
          <a:p>
            <a:r>
              <a:rPr lang="en-US" dirty="0"/>
              <a:t>Available infrastructure </a:t>
            </a:r>
          </a:p>
          <a:p>
            <a:pPr lvl="1"/>
            <a:r>
              <a:rPr lang="en-US" dirty="0"/>
              <a:t>Electrical supply, network, etc.</a:t>
            </a:r>
          </a:p>
          <a:p>
            <a:pPr lvl="1"/>
            <a:r>
              <a:rPr lang="en-US" dirty="0"/>
              <a:t>HVAC</a:t>
            </a:r>
          </a:p>
          <a:p>
            <a:endParaRPr lang="en-GB" dirty="0"/>
          </a:p>
        </p:txBody>
      </p:sp>
      <p:sp>
        <p:nvSpPr>
          <p:cNvPr id="3" name="Title 2">
            <a:extLst>
              <a:ext uri="{FF2B5EF4-FFF2-40B4-BE49-F238E27FC236}">
                <a16:creationId xmlns:a16="http://schemas.microsoft.com/office/drawing/2014/main" id="{CCED2368-F14B-2821-BFAF-06CCE816921D}"/>
              </a:ext>
            </a:extLst>
          </p:cNvPr>
          <p:cNvSpPr>
            <a:spLocks noGrp="1"/>
          </p:cNvSpPr>
          <p:nvPr>
            <p:ph type="title"/>
          </p:nvPr>
        </p:nvSpPr>
        <p:spPr/>
        <p:txBody>
          <a:bodyPr/>
          <a:lstStyle/>
          <a:p>
            <a:r>
              <a:rPr lang="en-US" dirty="0"/>
              <a:t>Evaluation of PX46 as suitable site for an AI</a:t>
            </a:r>
            <a:endParaRPr lang="en-GB" dirty="0"/>
          </a:p>
        </p:txBody>
      </p:sp>
      <p:sp>
        <p:nvSpPr>
          <p:cNvPr id="4" name="Date Placeholder 3">
            <a:extLst>
              <a:ext uri="{FF2B5EF4-FFF2-40B4-BE49-F238E27FC236}">
                <a16:creationId xmlns:a16="http://schemas.microsoft.com/office/drawing/2014/main" id="{067BDCA2-D9D5-E4A6-7A44-4C4BD9F7CDC3}"/>
              </a:ext>
            </a:extLst>
          </p:cNvPr>
          <p:cNvSpPr>
            <a:spLocks noGrp="1"/>
          </p:cNvSpPr>
          <p:nvPr>
            <p:ph type="dt" sz="half" idx="10"/>
          </p:nvPr>
        </p:nvSpPr>
        <p:spPr/>
        <p:txBody>
          <a:bodyPr/>
          <a:lstStyle/>
          <a:p>
            <a:r>
              <a:rPr lang="en-US"/>
              <a:t>14.03.2023</a:t>
            </a:r>
            <a:endParaRPr lang="en-US" dirty="0"/>
          </a:p>
        </p:txBody>
      </p:sp>
      <p:sp>
        <p:nvSpPr>
          <p:cNvPr id="5" name="Footer Placeholder 4">
            <a:extLst>
              <a:ext uri="{FF2B5EF4-FFF2-40B4-BE49-F238E27FC236}">
                <a16:creationId xmlns:a16="http://schemas.microsoft.com/office/drawing/2014/main" id="{3E66BFBE-FB41-9C8B-B2B2-9C9FC87771C1}"/>
              </a:ext>
            </a:extLst>
          </p:cNvPr>
          <p:cNvSpPr>
            <a:spLocks noGrp="1"/>
          </p:cNvSpPr>
          <p:nvPr>
            <p:ph type="ftr" sz="quarter" idx="11"/>
          </p:nvPr>
        </p:nvSpPr>
        <p:spPr/>
        <p:txBody>
          <a:bodyPr/>
          <a:lstStyle/>
          <a:p>
            <a:r>
              <a:rPr lang="en-US"/>
              <a:t>Sergio Calatroni | VLBAI @ CERN LHC Point 4</a:t>
            </a:r>
            <a:endParaRPr lang="en-US" dirty="0"/>
          </a:p>
        </p:txBody>
      </p:sp>
      <p:sp>
        <p:nvSpPr>
          <p:cNvPr id="6" name="Slide Number Placeholder 5">
            <a:extLst>
              <a:ext uri="{FF2B5EF4-FFF2-40B4-BE49-F238E27FC236}">
                <a16:creationId xmlns:a16="http://schemas.microsoft.com/office/drawing/2014/main" id="{6C8E0047-6808-A961-DCA4-E468AFC3943F}"/>
              </a:ext>
            </a:extLst>
          </p:cNvPr>
          <p:cNvSpPr>
            <a:spLocks noGrp="1"/>
          </p:cNvSpPr>
          <p:nvPr>
            <p:ph type="sldNum" sz="quarter" idx="12"/>
          </p:nvPr>
        </p:nvSpPr>
        <p:spPr/>
        <p:txBody>
          <a:bodyPr/>
          <a:lstStyle/>
          <a:p>
            <a:fld id="{36B5EA5A-BC32-A742-B11B-8E7414D5B535}" type="slidenum">
              <a:rPr lang="en-US" smtClean="0"/>
              <a:pPr/>
              <a:t>8</a:t>
            </a:fld>
            <a:endParaRPr lang="en-US" dirty="0"/>
          </a:p>
        </p:txBody>
      </p:sp>
    </p:spTree>
    <p:extLst>
      <p:ext uri="{BB962C8B-B14F-4D97-AF65-F5344CB8AC3E}">
        <p14:creationId xmlns:p14="http://schemas.microsoft.com/office/powerpoint/2010/main" val="420742278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5E384F8C-5855-A713-1CD6-F3A6CA8F5493}"/>
              </a:ext>
            </a:extLst>
          </p:cNvPr>
          <p:cNvSpPr>
            <a:spLocks noGrp="1"/>
          </p:cNvSpPr>
          <p:nvPr>
            <p:ph type="title"/>
          </p:nvPr>
        </p:nvSpPr>
        <p:spPr/>
        <p:txBody>
          <a:bodyPr/>
          <a:lstStyle/>
          <a:p>
            <a:r>
              <a:rPr lang="en-US" dirty="0"/>
              <a:t>Vibrations and seismic noise</a:t>
            </a:r>
            <a:endParaRPr lang="en-GB" dirty="0"/>
          </a:p>
        </p:txBody>
      </p:sp>
      <p:sp>
        <p:nvSpPr>
          <p:cNvPr id="4" name="Date Placeholder 3">
            <a:extLst>
              <a:ext uri="{FF2B5EF4-FFF2-40B4-BE49-F238E27FC236}">
                <a16:creationId xmlns:a16="http://schemas.microsoft.com/office/drawing/2014/main" id="{981CEF64-4017-E26E-64D1-B2C98F7BCB9E}"/>
              </a:ext>
            </a:extLst>
          </p:cNvPr>
          <p:cNvSpPr>
            <a:spLocks noGrp="1"/>
          </p:cNvSpPr>
          <p:nvPr>
            <p:ph type="dt" sz="half" idx="10"/>
          </p:nvPr>
        </p:nvSpPr>
        <p:spPr/>
        <p:txBody>
          <a:bodyPr/>
          <a:lstStyle/>
          <a:p>
            <a:r>
              <a:rPr lang="en-US"/>
              <a:t>14.03.2023</a:t>
            </a:r>
            <a:endParaRPr lang="en-US" dirty="0"/>
          </a:p>
        </p:txBody>
      </p:sp>
      <p:sp>
        <p:nvSpPr>
          <p:cNvPr id="5" name="Footer Placeholder 4">
            <a:extLst>
              <a:ext uri="{FF2B5EF4-FFF2-40B4-BE49-F238E27FC236}">
                <a16:creationId xmlns:a16="http://schemas.microsoft.com/office/drawing/2014/main" id="{691E7C6D-C845-97BD-777B-6180D241B779}"/>
              </a:ext>
            </a:extLst>
          </p:cNvPr>
          <p:cNvSpPr>
            <a:spLocks noGrp="1"/>
          </p:cNvSpPr>
          <p:nvPr>
            <p:ph type="ftr" sz="quarter" idx="11"/>
          </p:nvPr>
        </p:nvSpPr>
        <p:spPr/>
        <p:txBody>
          <a:bodyPr/>
          <a:lstStyle/>
          <a:p>
            <a:r>
              <a:rPr lang="en-US"/>
              <a:t>Sergio Calatroni | VLBAI @ CERN LHC Point 4</a:t>
            </a:r>
            <a:endParaRPr lang="en-US" dirty="0"/>
          </a:p>
        </p:txBody>
      </p:sp>
      <p:sp>
        <p:nvSpPr>
          <p:cNvPr id="6" name="Slide Number Placeholder 5">
            <a:extLst>
              <a:ext uri="{FF2B5EF4-FFF2-40B4-BE49-F238E27FC236}">
                <a16:creationId xmlns:a16="http://schemas.microsoft.com/office/drawing/2014/main" id="{2A42916A-4F66-05F4-44EC-188611C276EA}"/>
              </a:ext>
            </a:extLst>
          </p:cNvPr>
          <p:cNvSpPr>
            <a:spLocks noGrp="1"/>
          </p:cNvSpPr>
          <p:nvPr>
            <p:ph type="sldNum" sz="quarter" idx="12"/>
          </p:nvPr>
        </p:nvSpPr>
        <p:spPr/>
        <p:txBody>
          <a:bodyPr/>
          <a:lstStyle/>
          <a:p>
            <a:fld id="{36B5EA5A-BC32-A742-B11B-8E7414D5B535}" type="slidenum">
              <a:rPr lang="en-US" smtClean="0"/>
              <a:pPr/>
              <a:t>9</a:t>
            </a:fld>
            <a:endParaRPr lang="en-US" dirty="0"/>
          </a:p>
        </p:txBody>
      </p:sp>
      <p:pic>
        <p:nvPicPr>
          <p:cNvPr id="10" name="Picture 9" descr="Chart&#10;&#10;Description automatically generated">
            <a:extLst>
              <a:ext uri="{FF2B5EF4-FFF2-40B4-BE49-F238E27FC236}">
                <a16:creationId xmlns:a16="http://schemas.microsoft.com/office/drawing/2014/main" id="{0CFFACBF-36C0-0ED4-8B8D-FB1D30929351}"/>
              </a:ext>
            </a:extLst>
          </p:cNvPr>
          <p:cNvPicPr>
            <a:picLocks noChangeAspect="1"/>
          </p:cNvPicPr>
          <p:nvPr/>
        </p:nvPicPr>
        <p:blipFill>
          <a:blip r:embed="rId2"/>
          <a:stretch>
            <a:fillRect/>
          </a:stretch>
        </p:blipFill>
        <p:spPr>
          <a:xfrm>
            <a:off x="932054" y="1062399"/>
            <a:ext cx="7254824" cy="4346124"/>
          </a:xfrm>
          <a:prstGeom prst="rect">
            <a:avLst/>
          </a:prstGeom>
        </p:spPr>
      </p:pic>
      <p:pic>
        <p:nvPicPr>
          <p:cNvPr id="12" name="Picture 11" descr="Diagram, engineering drawing&#10;&#10;Description automatically generated">
            <a:extLst>
              <a:ext uri="{FF2B5EF4-FFF2-40B4-BE49-F238E27FC236}">
                <a16:creationId xmlns:a16="http://schemas.microsoft.com/office/drawing/2014/main" id="{871E07E6-26DE-C37E-A6B3-ECFE9D927F24}"/>
              </a:ext>
            </a:extLst>
          </p:cNvPr>
          <p:cNvPicPr>
            <a:picLocks noChangeAspect="1"/>
          </p:cNvPicPr>
          <p:nvPr/>
        </p:nvPicPr>
        <p:blipFill>
          <a:blip r:embed="rId3"/>
          <a:stretch>
            <a:fillRect/>
          </a:stretch>
        </p:blipFill>
        <p:spPr>
          <a:xfrm>
            <a:off x="9343692" y="976457"/>
            <a:ext cx="2586363" cy="4437112"/>
          </a:xfrm>
          <a:prstGeom prst="rect">
            <a:avLst/>
          </a:prstGeom>
        </p:spPr>
      </p:pic>
      <p:cxnSp>
        <p:nvCxnSpPr>
          <p:cNvPr id="14" name="Straight Arrow Connector 13">
            <a:extLst>
              <a:ext uri="{FF2B5EF4-FFF2-40B4-BE49-F238E27FC236}">
                <a16:creationId xmlns:a16="http://schemas.microsoft.com/office/drawing/2014/main" id="{E2FF3B95-2C40-B179-D888-C21ADAD8F9A7}"/>
              </a:ext>
            </a:extLst>
          </p:cNvPr>
          <p:cNvCxnSpPr>
            <a:cxnSpLocks/>
          </p:cNvCxnSpPr>
          <p:nvPr/>
        </p:nvCxnSpPr>
        <p:spPr>
          <a:xfrm flipV="1">
            <a:off x="7519864" y="908720"/>
            <a:ext cx="3587682" cy="208823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854F5E20-2D33-8027-9340-12C8EF2E3966}"/>
              </a:ext>
            </a:extLst>
          </p:cNvPr>
          <p:cNvCxnSpPr>
            <a:cxnSpLocks/>
          </p:cNvCxnSpPr>
          <p:nvPr/>
        </p:nvCxnSpPr>
        <p:spPr>
          <a:xfrm>
            <a:off x="7464152" y="4076297"/>
            <a:ext cx="3795794" cy="86409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3D26CBF6-8CD0-2758-954C-D83631CEC50E}"/>
              </a:ext>
            </a:extLst>
          </p:cNvPr>
          <p:cNvSpPr txBox="1"/>
          <p:nvPr/>
        </p:nvSpPr>
        <p:spPr>
          <a:xfrm>
            <a:off x="1343472" y="5446385"/>
            <a:ext cx="7158186" cy="692497"/>
          </a:xfrm>
          <a:prstGeom prst="rect">
            <a:avLst/>
          </a:prstGeom>
          <a:noFill/>
        </p:spPr>
        <p:txBody>
          <a:bodyPr wrap="square">
            <a:spAutoFit/>
          </a:bodyPr>
          <a:lstStyle/>
          <a:p>
            <a:r>
              <a:rPr lang="en-GB" sz="1600" dirty="0">
                <a:solidFill>
                  <a:srgbClr val="000000"/>
                </a:solidFill>
              </a:rPr>
              <a:t>RMS power spectral density (time block 64s, averaged over the worst day)</a:t>
            </a:r>
          </a:p>
          <a:p>
            <a:pPr marL="285750" indent="-285750">
              <a:spcBef>
                <a:spcPts val="600"/>
              </a:spcBef>
              <a:buFont typeface="Wingdings" panose="05000000000000000000" pitchFamily="2" charset="2"/>
              <a:buChar char="ü"/>
            </a:pPr>
            <a:r>
              <a:rPr lang="en-GB" dirty="0"/>
              <a:t>Measured values </a:t>
            </a:r>
            <a:r>
              <a:rPr lang="en-GB" dirty="0">
                <a:solidFill>
                  <a:srgbClr val="FF0000"/>
                </a:solidFill>
              </a:rPr>
              <a:t>within acceptable limits</a:t>
            </a:r>
          </a:p>
        </p:txBody>
      </p:sp>
      <p:sp>
        <p:nvSpPr>
          <p:cNvPr id="24" name="TextBox 23">
            <a:extLst>
              <a:ext uri="{FF2B5EF4-FFF2-40B4-BE49-F238E27FC236}">
                <a16:creationId xmlns:a16="http://schemas.microsoft.com/office/drawing/2014/main" id="{B45A3DE0-D4F0-FAE4-B8FB-6C32CCE7BCB4}"/>
              </a:ext>
            </a:extLst>
          </p:cNvPr>
          <p:cNvSpPr txBox="1"/>
          <p:nvPr/>
        </p:nvSpPr>
        <p:spPr>
          <a:xfrm>
            <a:off x="3719736" y="3356217"/>
            <a:ext cx="1823864" cy="369332"/>
          </a:xfrm>
          <a:prstGeom prst="rect">
            <a:avLst/>
          </a:prstGeom>
          <a:noFill/>
        </p:spPr>
        <p:txBody>
          <a:bodyPr wrap="square">
            <a:spAutoFit/>
          </a:bodyPr>
          <a:lstStyle/>
          <a:p>
            <a:r>
              <a:rPr lang="en-GB" dirty="0">
                <a:solidFill>
                  <a:srgbClr val="FF0000"/>
                </a:solidFill>
              </a:rPr>
              <a:t>Local seismicity</a:t>
            </a:r>
          </a:p>
        </p:txBody>
      </p:sp>
      <p:sp>
        <p:nvSpPr>
          <p:cNvPr id="25" name="TextBox 24">
            <a:extLst>
              <a:ext uri="{FF2B5EF4-FFF2-40B4-BE49-F238E27FC236}">
                <a16:creationId xmlns:a16="http://schemas.microsoft.com/office/drawing/2014/main" id="{C20BCB50-7BAB-894D-A202-7C2677574523}"/>
              </a:ext>
            </a:extLst>
          </p:cNvPr>
          <p:cNvSpPr txBox="1"/>
          <p:nvPr/>
        </p:nvSpPr>
        <p:spPr>
          <a:xfrm>
            <a:off x="5696000" y="2208076"/>
            <a:ext cx="1823864" cy="369332"/>
          </a:xfrm>
          <a:prstGeom prst="rect">
            <a:avLst/>
          </a:prstGeom>
          <a:noFill/>
        </p:spPr>
        <p:txBody>
          <a:bodyPr wrap="square">
            <a:spAutoFit/>
          </a:bodyPr>
          <a:lstStyle/>
          <a:p>
            <a:r>
              <a:rPr lang="en-GB" dirty="0">
                <a:solidFill>
                  <a:srgbClr val="FF0000"/>
                </a:solidFill>
              </a:rPr>
              <a:t>Cultural noise</a:t>
            </a:r>
          </a:p>
        </p:txBody>
      </p:sp>
      <p:sp>
        <p:nvSpPr>
          <p:cNvPr id="26" name="TextBox 25">
            <a:extLst>
              <a:ext uri="{FF2B5EF4-FFF2-40B4-BE49-F238E27FC236}">
                <a16:creationId xmlns:a16="http://schemas.microsoft.com/office/drawing/2014/main" id="{005E2321-2AD5-5ECB-2409-8889A8D255F0}"/>
              </a:ext>
            </a:extLst>
          </p:cNvPr>
          <p:cNvSpPr txBox="1"/>
          <p:nvPr/>
        </p:nvSpPr>
        <p:spPr>
          <a:xfrm>
            <a:off x="1895872" y="3912362"/>
            <a:ext cx="1823864" cy="369332"/>
          </a:xfrm>
          <a:prstGeom prst="rect">
            <a:avLst/>
          </a:prstGeom>
          <a:noFill/>
        </p:spPr>
        <p:txBody>
          <a:bodyPr wrap="square">
            <a:spAutoFit/>
          </a:bodyPr>
          <a:lstStyle/>
          <a:p>
            <a:r>
              <a:rPr lang="en-GB" dirty="0">
                <a:solidFill>
                  <a:srgbClr val="FF0000"/>
                </a:solidFill>
              </a:rPr>
              <a:t>Ocean waves</a:t>
            </a:r>
          </a:p>
        </p:txBody>
      </p:sp>
      <p:sp>
        <p:nvSpPr>
          <p:cNvPr id="7" name="TextBox 6">
            <a:extLst>
              <a:ext uri="{FF2B5EF4-FFF2-40B4-BE49-F238E27FC236}">
                <a16:creationId xmlns:a16="http://schemas.microsoft.com/office/drawing/2014/main" id="{9EADE613-EBDF-CFD0-CD23-044841082011}"/>
              </a:ext>
            </a:extLst>
          </p:cNvPr>
          <p:cNvSpPr txBox="1"/>
          <p:nvPr/>
        </p:nvSpPr>
        <p:spPr>
          <a:xfrm>
            <a:off x="8359607" y="1424280"/>
            <a:ext cx="1427998" cy="491188"/>
          </a:xfrm>
          <a:prstGeom prst="rect">
            <a:avLst/>
          </a:prstGeom>
          <a:noFill/>
        </p:spPr>
        <p:txBody>
          <a:bodyPr wrap="square" lIns="0" tIns="0" rIns="0" bIns="0" rtlCol="0">
            <a:spAutoFit/>
          </a:bodyPr>
          <a:lstStyle/>
          <a:p>
            <a:pPr algn="l"/>
            <a:r>
              <a:rPr lang="en-US" sz="1600" dirty="0"/>
              <a:t>Measured at top of PX46</a:t>
            </a:r>
            <a:endParaRPr lang="en-GB" sz="1600" dirty="0"/>
          </a:p>
        </p:txBody>
      </p:sp>
      <p:sp>
        <p:nvSpPr>
          <p:cNvPr id="8" name="TextBox 7">
            <a:extLst>
              <a:ext uri="{FF2B5EF4-FFF2-40B4-BE49-F238E27FC236}">
                <a16:creationId xmlns:a16="http://schemas.microsoft.com/office/drawing/2014/main" id="{382778CC-A00B-A910-24CF-8AEA2E109994}"/>
              </a:ext>
            </a:extLst>
          </p:cNvPr>
          <p:cNvSpPr txBox="1"/>
          <p:nvPr/>
        </p:nvSpPr>
        <p:spPr>
          <a:xfrm>
            <a:off x="8175608" y="3725549"/>
            <a:ext cx="1747389" cy="492443"/>
          </a:xfrm>
          <a:prstGeom prst="rect">
            <a:avLst/>
          </a:prstGeom>
          <a:noFill/>
        </p:spPr>
        <p:txBody>
          <a:bodyPr wrap="square" lIns="0" tIns="0" rIns="0" bIns="0" rtlCol="0">
            <a:spAutoFit/>
          </a:bodyPr>
          <a:lstStyle/>
          <a:p>
            <a:pPr algn="l"/>
            <a:r>
              <a:rPr lang="en-US" sz="1600" dirty="0"/>
              <a:t>Measured at bottom of PX46</a:t>
            </a:r>
            <a:endParaRPr lang="en-GB" sz="1600" dirty="0"/>
          </a:p>
        </p:txBody>
      </p:sp>
    </p:spTree>
    <p:extLst>
      <p:ext uri="{BB962C8B-B14F-4D97-AF65-F5344CB8AC3E}">
        <p14:creationId xmlns:p14="http://schemas.microsoft.com/office/powerpoint/2010/main" val="1857436063"/>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Presentation10" id="{13C28D64-1B24-AE44-ADF1-2F22862D8410}" vid="{33E554F9-2EDB-C045-92B1-7271172784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New TE-VSC template</Template>
  <TotalTime>693</TotalTime>
  <Words>1235</Words>
  <Application>Microsoft Office PowerPoint</Application>
  <PresentationFormat>Widescreen</PresentationFormat>
  <Paragraphs>187</Paragraphs>
  <Slides>25</Slides>
  <Notes>0</Notes>
  <HiddenSlides>0</HiddenSlides>
  <MMClips>1</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Arial</vt:lpstr>
      <vt:lpstr>Calibri</vt:lpstr>
      <vt:lpstr>Times New Roman</vt:lpstr>
      <vt:lpstr>Wingdings</vt:lpstr>
      <vt:lpstr>Office Theme</vt:lpstr>
      <vt:lpstr>PowerPoint Presentation</vt:lpstr>
      <vt:lpstr>Motivation for atom interferometer</vt:lpstr>
      <vt:lpstr>Motivation</vt:lpstr>
      <vt:lpstr>LHC Point 4</vt:lpstr>
      <vt:lpstr>Selected location: PX46</vt:lpstr>
      <vt:lpstr>Selected location: PX46</vt:lpstr>
      <vt:lpstr>Transport of LHC components and proposed layout</vt:lpstr>
      <vt:lpstr>Evaluation of PX46 as suitable site for an AI</vt:lpstr>
      <vt:lpstr>Vibrations and seismic noise</vt:lpstr>
      <vt:lpstr>Effect of local geology: gravity gradient noise</vt:lpstr>
      <vt:lpstr>EM noise</vt:lpstr>
      <vt:lpstr>Effect of LHC magnets</vt:lpstr>
      <vt:lpstr>Radiation protection</vt:lpstr>
      <vt:lpstr>Fire safety</vt:lpstr>
      <vt:lpstr>Elevator: from artist view to conceptual design</vt:lpstr>
      <vt:lpstr>Helium release safety: LHC arcs</vt:lpstr>
      <vt:lpstr>Helium release safety: RF cryomodules</vt:lpstr>
      <vt:lpstr>Access control</vt:lpstr>
      <vt:lpstr>Technical requirements</vt:lpstr>
      <vt:lpstr>Conclusions and perspectives</vt:lpstr>
      <vt:lpstr>CERN accelerator complex master schedule</vt:lpstr>
      <vt:lpstr>Acknowledgements</vt:lpstr>
      <vt:lpstr>PowerPoint Presentation</vt:lpstr>
      <vt:lpstr>PX46 - Existing conditions: HVAC</vt:lpstr>
      <vt:lpstr>PX46 - Existing conditions: electricity</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Sergio Calatroni</dc:creator>
  <cp:lastModifiedBy>Sergio Calatroni</cp:lastModifiedBy>
  <cp:revision>30</cp:revision>
  <cp:lastPrinted>2020-01-30T13:49:18Z</cp:lastPrinted>
  <dcterms:created xsi:type="dcterms:W3CDTF">2023-03-10T12:55:41Z</dcterms:created>
  <dcterms:modified xsi:type="dcterms:W3CDTF">2023-05-22T14:55:23Z</dcterms:modified>
</cp:coreProperties>
</file>