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9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21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7.xml" ContentType="application/vnd.openxmlformats-officedocument.presentationml.slide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4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docProps/custom.xml" ContentType="application/vnd.openxmlformats-officedocument.custom-properties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slides/slide28.xml" ContentType="application/vnd.openxmlformats-officedocument.presentationml.slide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>
  <p:sldMasterIdLst>
    <p:sldMasterId id="2147483648" r:id="rId1"/>
  </p:sldMasterIdLst>
  <p:notesMasterIdLst>
    <p:notesMasterId r:id="rId32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</p:sldIdLst>
  <p:sldSz cx="9144000" cy="5143500" type="screen16x9"/>
  <p:notesSz cx="9144000" cy="5143500"/>
  <p:defaultTextStyle>
    <a:defPPr>
      <a:defRPr lang="en-GB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theme" Target="theme/theme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notesMaster" Target="notesMasters/notesMaster1.xml"/><Relationship Id="rId33" Type="http://schemas.openxmlformats.org/officeDocument/2006/relationships/presProps" Target="presProps.xml" /><Relationship Id="rId34" Type="http://schemas.openxmlformats.org/officeDocument/2006/relationships/tableStyles" Target="tableStyles.xml" /><Relationship Id="rId35" Type="http://schemas.openxmlformats.org/officeDocument/2006/relationships/viewProps" Target="viewProps.xml" 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 hidden="0"/>
          <p:cNvSpPr>
            <a:spLocks noGrp="1"/>
          </p:cNvSpPr>
          <p:nvPr isPhoto="0" userDrawn="0">
            <p:ph type="hdr" sz="quarter" hasCustomPrompt="0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idx="2" hasCustomPrompt="0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 hidden="0"/>
          <p:cNvSpPr>
            <a:spLocks noGrp="1"/>
          </p:cNvSpPr>
          <p:nvPr isPhoto="0" userDrawn="0">
            <p:ph type="dt" idx="3" hasCustomPrompt="0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 hidden="0"/>
          <p:cNvSpPr>
            <a:spLocks noGrp="1"/>
          </p:cNvSpPr>
          <p:nvPr isPhoto="0" userDrawn="0">
            <p:ph type="body" sz="quarter" idx="1" hasCustomPrompt="0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 hidden="0"/>
          <p:cNvSpPr>
            <a:spLocks noGrp="1"/>
          </p:cNvSpPr>
          <p:nvPr isPhoto="0" userDrawn="0">
            <p:ph type="ftr" sz="quarter" idx="4" hasCustomPrompt="0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 ?>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 ?>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Relationship Id="rId3" Type="http://schemas.openxmlformats.org/officeDocument/2006/relationships/hyperlink" Target="https://indico.cern.ch/event/1079026/contributions/4546345/attachments/2331686/3973652/BGV_HLLHC_BK_211021.pdf" TargetMode="External"/></Relationships>
</file>

<file path=ppt/notesSlides/_rels/notesSlide11.xml.rels><?xml version="1.0" encoding="UTF-8" standalone="yes" ?>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Relationship Id="rId3" Type="http://schemas.openxmlformats.org/officeDocument/2006/relationships/hyperlink" Target="https://indico.cern.ch/event/1079026/contributions/4546345/attachments/2331686/3973652/BGV_HLLHC_BK_211021.pdf" TargetMode="External"/></Relationships>
</file>

<file path=ppt/notesSlides/_rels/notesSlide2.xml.rels><?xml version="1.0" encoding="UTF-8" standalone="yes" ?>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 ?>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3" Type="http://schemas.openxmlformats.org/officeDocument/2006/relationships/hyperlink" Target="https://indico.cern.ch/event/1079026/contributions/4546345/attachments/2331686/3973652/BGV_HLLHC_BK_211021.pdf" TargetMode="External"/></Relationships>
</file>

<file path=ppt/notesSlides/_rels/notesSlide4.xml.rels><?xml version="1.0" encoding="UTF-8" standalone="yes" ?>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 ?>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3" Type="http://schemas.openxmlformats.org/officeDocument/2006/relationships/hyperlink" Target="https://indico.cern.ch/event/1079026/contributions/4546345/attachments/2331686/3973652/BGV_HLLHC_BK_211021.pdf" TargetMode="External"/></Relationships>
</file>

<file path=ppt/notesSlides/_rels/notesSlide6.xml.rels><?xml version="1.0" encoding="UTF-8" standalone="yes" ?>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 ?>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 ?>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 ?>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3" name="Notes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Overview of activities in last 2 years </a:t>
            </a:r>
            <a:r>
              <a:rPr sz="1200" b="0" i="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/>
          </a:p>
          <a:p>
            <a:pPr>
              <a:defRPr/>
            </a:pPr>
            <a:endParaRPr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93226894" name="Slide Image Placehold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1175239830" name="Notes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 lvl="1" algn="l" defTabSz="457200">
              <a:lnSpc>
                <a:spcPct val="100000"/>
              </a:lnSpc>
              <a:spcBef>
                <a:spcPts val="559"/>
              </a:spcBef>
              <a:spcAft>
                <a:spcPts val="0"/>
              </a:spcAft>
              <a:defRPr/>
            </a:pPr>
            <a:endParaRPr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162715" indent="-162715" algn="ctr" defTabSz="457200">
              <a:lnSpc>
                <a:spcPct val="100000"/>
              </a:lnSpc>
              <a:spcBef>
                <a:spcPts val="418"/>
              </a:spcBef>
              <a:spcAft>
                <a:spcPts val="0"/>
              </a:spcAft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Strategy:</a:t>
            </a:r>
            <a:endParaRPr sz="1200" b="1" strike="noStrike" cap="none" spc="0">
              <a:solidFill>
                <a:schemeClr val="accent5"/>
              </a:solidFill>
            </a:endParaRPr>
          </a:p>
          <a:p>
            <a:pPr marL="239815" marR="0" indent="-239815" algn="l" defTabSz="457200">
              <a:lnSpc>
                <a:spcPct val="100000"/>
              </a:lnSpc>
              <a:spcBef>
                <a:spcPts val="418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Phase 1: generic BGV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setup to ease navigation of extensive parameter space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39815" marR="0" indent="-239815" algn="l" defTabSz="457200">
              <a:lnSpc>
                <a:spcPct val="100000"/>
              </a:lnSpc>
              <a:spcBef>
                <a:spcPts val="418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Efficiently identify impact of design parameters and provide first estimates of promising setup’s dimensions and identify promising technologies.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39815" marR="0" indent="-239815" algn="l" defTabSz="457200">
              <a:lnSpc>
                <a:spcPct val="100000"/>
              </a:lnSpc>
              <a:spcBef>
                <a:spcPts val="418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Phase 2: 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simulate specific detector technologies and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detailed setup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.</a:t>
            </a:r>
            <a:endParaRPr sz="1200" b="0" strike="noStrike" cap="none" spc="0">
              <a:solidFill>
                <a:schemeClr val="accent5"/>
              </a:solidFill>
            </a:endParaRPr>
          </a:p>
          <a:p>
            <a:pPr marL="239815" marR="0" indent="-239815" algn="l" defTabSz="457200">
              <a:lnSpc>
                <a:spcPct val="100000"/>
              </a:lnSpc>
              <a:spcBef>
                <a:spcPts val="418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200" b="0" strike="noStrike" cap="none" spc="0">
              <a:solidFill>
                <a:schemeClr val="accent5"/>
              </a:solidFill>
            </a:endParaRPr>
          </a:p>
          <a:p>
            <a:pPr marL="162715" indent="-162715" algn="ctr" defTabSz="457200">
              <a:lnSpc>
                <a:spcPct val="100000"/>
              </a:lnSpc>
              <a:spcBef>
                <a:spcPts val="418"/>
              </a:spcBef>
              <a:spcAft>
                <a:spcPts val="0"/>
              </a:spcAft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Conclusions: </a:t>
            </a:r>
            <a:endParaRPr sz="1200" b="1" strike="noStrike" cap="none" spc="0">
              <a:solidFill>
                <a:schemeClr val="accent5"/>
              </a:solidFill>
            </a:endParaRPr>
          </a:p>
          <a:p>
            <a:pPr marL="217791" marR="0" indent="-217791" algn="l" defTabSz="457200">
              <a:lnSpc>
                <a:spcPct val="100000"/>
              </a:lnSpc>
              <a:spcBef>
                <a:spcPts val="418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Performance results point towards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possibility of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compact tracker with a high spatial resolution.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17791" marR="0" indent="-217791" algn="l" defTabSz="457200">
              <a:lnSpc>
                <a:spcPct val="100000"/>
              </a:lnSpc>
              <a:spcBef>
                <a:spcPts val="418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Promising candidate: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compact Si pixel tracker with detector layers ~250 mm apart.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17791" marR="0" indent="-217791" algn="l" defTabSz="457200">
              <a:lnSpc>
                <a:spcPct val="100000"/>
              </a:lnSpc>
              <a:spcBef>
                <a:spcPts val="332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Localised gas target improves performance, but 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e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xtended gas target is no show stopper.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17791" marR="0" indent="-217791" algn="l" defTabSz="457200">
              <a:lnSpc>
                <a:spcPct val="100000"/>
              </a:lnSpc>
              <a:spcBef>
                <a:spcPts val="418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(</a:t>
            </a:r>
            <a:r>
              <a:rPr lang="en-GB" sz="1200" b="0" i="0" u="sng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  <a:hlinkClick r:id="rId3" tooltip="https://indico.cern.ch/event/1079026/contributions/4546345/attachments/2331686/3973652/BGV_HLLHC_BK_211021.pdf"/>
              </a:rPr>
              <a:t>BGV talk at 2021 Hilumi Collaboration Meeting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, IBIC paper 2021).</a:t>
            </a:r>
            <a:endParaRPr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217791" marR="0" indent="-217791" algn="l" defTabSz="457200">
              <a:lnSpc>
                <a:spcPct val="100000"/>
              </a:lnSpc>
              <a:spcBef>
                <a:spcPts val="418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200" strike="noStrike" cap="none" spc="0">
              <a:solidFill>
                <a:schemeClr val="accent5"/>
              </a:solidFill>
            </a:endParaRPr>
          </a:p>
          <a:p>
            <a:pPr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Furthermore: analysis framework that can be later adapted and used with measurements.</a:t>
            </a:r>
            <a:endParaRPr sz="1200" strike="noStrike" cap="none" spc="0">
              <a:solidFill>
                <a:schemeClr val="accent5"/>
              </a:solidFill>
            </a:endParaRPr>
          </a:p>
        </p:txBody>
      </p:sp>
      <p:sp>
        <p:nvSpPr>
          <p:cNvPr id="1816627059" name="Slide Number Placehold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10116553" name="Slide Image Placehold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1020902504" name="Notes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 lvl="1" algn="l" defTabSz="457200">
              <a:lnSpc>
                <a:spcPct val="100000"/>
              </a:lnSpc>
              <a:spcBef>
                <a:spcPts val="561"/>
              </a:spcBef>
              <a:spcAft>
                <a:spcPts val="0"/>
              </a:spcAft>
              <a:defRPr/>
            </a:pPr>
            <a:endParaRPr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162717" indent="-162717" algn="ctr" defTabSz="45720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Strategy:</a:t>
            </a:r>
            <a:endParaRPr sz="1200" b="1" strike="noStrike" cap="none" spc="0">
              <a:solidFill>
                <a:schemeClr val="accent5"/>
              </a:solidFill>
            </a:endParaRPr>
          </a:p>
          <a:p>
            <a:pPr marL="239817" marR="0" indent="-239817" algn="l" defTabSz="45720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Phase 1: generic BGV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setup to ease navigation of extensive parameter space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39817" marR="0" indent="-239817" algn="l" defTabSz="45720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Efficiently identify impact of design parameters and provide first estimates of promising setup’s dimensions and identify promising technologies.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39817" marR="0" indent="-239817" algn="l" defTabSz="45720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Phase 2: 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simulate specific detector technologies and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detailed setup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.</a:t>
            </a:r>
            <a:endParaRPr sz="1200" b="0" strike="noStrike" cap="none" spc="0">
              <a:solidFill>
                <a:schemeClr val="accent5"/>
              </a:solidFill>
            </a:endParaRPr>
          </a:p>
          <a:p>
            <a:pPr marL="239817" marR="0" indent="-239817" algn="l" defTabSz="45720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200" b="0" strike="noStrike" cap="none" spc="0">
              <a:solidFill>
                <a:schemeClr val="accent5"/>
              </a:solidFill>
            </a:endParaRPr>
          </a:p>
          <a:p>
            <a:pPr marL="162717" indent="-162717" algn="ctr" defTabSz="45720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Conclusions: </a:t>
            </a:r>
            <a:endParaRPr sz="1200" b="1" strike="noStrike" cap="none" spc="0">
              <a:solidFill>
                <a:schemeClr val="accent5"/>
              </a:solidFill>
            </a:endParaRPr>
          </a:p>
          <a:p>
            <a:pPr marL="217791" marR="0" indent="-217791" algn="l" defTabSz="45720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Performance results point towards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possibility of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compact tracker with a high spatial resolution.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17791" marR="0" indent="-217791" algn="l" defTabSz="45720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Promising candidate: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compact Si pixel tracker with detector layers ~250 mm apart.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17791" marR="0" indent="-217791" algn="l" defTabSz="457200">
              <a:lnSpc>
                <a:spcPct val="100000"/>
              </a:lnSpc>
              <a:spcBef>
                <a:spcPts val="33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Localised gas target improves performance, but 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e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xtended gas target is no show stopper.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17791" marR="0" indent="-217791" algn="l" defTabSz="45720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(</a:t>
            </a:r>
            <a:r>
              <a:rPr lang="en-GB" sz="1200" b="0" i="0" u="sng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  <a:hlinkClick r:id="rId3" tooltip="https://indico.cern.ch/event/1079026/contributions/4546345/attachments/2331686/3973652/BGV_HLLHC_BK_211021.pdf"/>
              </a:rPr>
              <a:t>BGV talk at 2021 Hilumi Collaboration Meeting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, IBIC paper 2021).</a:t>
            </a:r>
            <a:endParaRPr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217791" marR="0" indent="-217791" algn="l" defTabSz="45720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200" strike="noStrike" cap="none" spc="0">
              <a:solidFill>
                <a:schemeClr val="accent5"/>
              </a:solidFill>
            </a:endParaRPr>
          </a:p>
          <a:p>
            <a:pPr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Furthermore: analysis framework that can be later adapted and used with measurements.</a:t>
            </a:r>
            <a:endParaRPr sz="1200" strike="noStrike" cap="none" spc="0">
              <a:solidFill>
                <a:schemeClr val="accent5"/>
              </a:solidFill>
            </a:endParaRPr>
          </a:p>
        </p:txBody>
      </p:sp>
      <p:sp>
        <p:nvSpPr>
          <p:cNvPr id="1068189899" name="Slide Number Placehold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3" name="Notes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Vertex resolution is a measure of how far away we are from the truth vertex </a:t>
            </a:r>
            <a:endParaRPr/>
          </a:p>
          <a:p>
            <a:pPr>
              <a:defRPr/>
            </a:pPr>
            <a:r>
              <a:rPr lang="en-GB" sz="1200" b="0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beta-fct error assume 5 %, error propagation -&gt; beam size 5 %</a:t>
            </a:r>
            <a:endParaRPr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86430384" name="Slide Image Placehold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1095563591" name="Notes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 lvl="1" algn="l" defTabSz="457200">
              <a:lnSpc>
                <a:spcPct val="100000"/>
              </a:lnSpc>
              <a:spcBef>
                <a:spcPts val="561"/>
              </a:spcBef>
              <a:spcAft>
                <a:spcPts val="0"/>
              </a:spcAft>
              <a:defRPr/>
            </a:pPr>
            <a:endParaRPr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162717" indent="-162717" algn="ctr" defTabSz="45720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Strategy:</a:t>
            </a:r>
            <a:endParaRPr sz="1200" b="1" strike="noStrike" cap="none" spc="0">
              <a:solidFill>
                <a:schemeClr val="accent5"/>
              </a:solidFill>
            </a:endParaRPr>
          </a:p>
          <a:p>
            <a:pPr marL="239817" marR="0" indent="-239817" algn="l" defTabSz="45720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Phase 1: generic BGV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setup to ease navigation of extensive parameter space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39817" marR="0" indent="-239817" algn="l" defTabSz="45720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Efficiently identify impact of design parameters and provide first estimates of promising setup’s dimensions and identify promising technologies.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39817" marR="0" indent="-239817" algn="l" defTabSz="45720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Phase 2: 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simulate specific detector technologies and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detailed setup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.</a:t>
            </a:r>
            <a:endParaRPr sz="1200" b="0" strike="noStrike" cap="none" spc="0">
              <a:solidFill>
                <a:schemeClr val="accent5"/>
              </a:solidFill>
            </a:endParaRPr>
          </a:p>
          <a:p>
            <a:pPr marL="239817" marR="0" indent="-239817" algn="l" defTabSz="45720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200" b="0" strike="noStrike" cap="none" spc="0">
              <a:solidFill>
                <a:schemeClr val="accent5"/>
              </a:solidFill>
            </a:endParaRPr>
          </a:p>
          <a:p>
            <a:pPr marL="162717" indent="-162717" algn="ctr" defTabSz="45720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Conclusions: </a:t>
            </a:r>
            <a:endParaRPr sz="1200" b="1" strike="noStrike" cap="none" spc="0">
              <a:solidFill>
                <a:schemeClr val="accent5"/>
              </a:solidFill>
            </a:endParaRPr>
          </a:p>
          <a:p>
            <a:pPr marL="217791" marR="0" indent="-217791" algn="l" defTabSz="45720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Performance results point towards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possibility of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compact tracker with a high spatial resolution.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17791" marR="0" indent="-217791" algn="l" defTabSz="45720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Promising candidate: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compact Si pixel tracker with detector layers ~250 mm apart.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17791" marR="0" indent="-217791" algn="l" defTabSz="457200">
              <a:lnSpc>
                <a:spcPct val="100000"/>
              </a:lnSpc>
              <a:spcBef>
                <a:spcPts val="33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Localised gas target improves performance, but 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e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xtended gas target is no show stopper.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17791" marR="0" indent="-217791" algn="l" defTabSz="45720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(</a:t>
            </a:r>
            <a:r>
              <a:rPr lang="en-GB" sz="1200" b="0" i="0" u="sng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  <a:hlinkClick r:id="rId3" tooltip="https://indico.cern.ch/event/1079026/contributions/4546345/attachments/2331686/3973652/BGV_HLLHC_BK_211021.pdf"/>
              </a:rPr>
              <a:t>BGV talk at 2021 Hilumi Collaboration Meeting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, IBIC paper 2021).</a:t>
            </a:r>
            <a:endParaRPr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217791" marR="0" indent="-217791" algn="l" defTabSz="457200">
              <a:lnSpc>
                <a:spcPct val="100000"/>
              </a:lnSpc>
              <a:spcBef>
                <a:spcPts val="42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200" strike="noStrike" cap="none" spc="0">
              <a:solidFill>
                <a:schemeClr val="accent5"/>
              </a:solidFill>
            </a:endParaRPr>
          </a:p>
          <a:p>
            <a:pPr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Furthermore: analysis framework that can be later adapted and used with measurements.</a:t>
            </a:r>
            <a:endParaRPr sz="1200" strike="noStrike" cap="none" spc="0">
              <a:solidFill>
                <a:schemeClr val="accent5"/>
              </a:solidFill>
            </a:endParaRPr>
          </a:p>
        </p:txBody>
      </p:sp>
      <p:sp>
        <p:nvSpPr>
          <p:cNvPr id="1854097804" name="Slide Number Placehold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3" name="Notes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Event = single collision</a:t>
            </a:r>
            <a:endParaRPr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73219263" name="Slide Image Placehold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819817601" name="Notes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 lvl="1" algn="l" defTabSz="457200">
              <a:lnSpc>
                <a:spcPct val="100000"/>
              </a:lnSpc>
              <a:spcBef>
                <a:spcPts val="562"/>
              </a:spcBef>
              <a:spcAft>
                <a:spcPts val="0"/>
              </a:spcAft>
              <a:defRPr/>
            </a:pPr>
            <a:endParaRPr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162718" indent="-162718" algn="ctr" defTabSz="457200">
              <a:lnSpc>
                <a:spcPct val="100000"/>
              </a:lnSpc>
              <a:spcBef>
                <a:spcPts val="421"/>
              </a:spcBef>
              <a:spcAft>
                <a:spcPts val="0"/>
              </a:spcAft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Strategy:</a:t>
            </a:r>
            <a:endParaRPr sz="1200" b="1" strike="noStrike" cap="none" spc="0">
              <a:solidFill>
                <a:schemeClr val="accent5"/>
              </a:solidFill>
            </a:endParaRPr>
          </a:p>
          <a:p>
            <a:pPr marL="239818" marR="0" indent="-239818" algn="l" defTabSz="457200">
              <a:lnSpc>
                <a:spcPct val="100000"/>
              </a:lnSpc>
              <a:spcBef>
                <a:spcPts val="421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Phase 1: generic BGV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setup to ease navigation of extensive parameter space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39818" marR="0" indent="-239818" algn="l" defTabSz="457200">
              <a:lnSpc>
                <a:spcPct val="100000"/>
              </a:lnSpc>
              <a:spcBef>
                <a:spcPts val="421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Efficiently identify impact of design parameters and provide first estimates of promising setup’s dimensions and identify promising technologies.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39818" marR="0" indent="-239818" algn="l" defTabSz="457200">
              <a:lnSpc>
                <a:spcPct val="100000"/>
              </a:lnSpc>
              <a:spcBef>
                <a:spcPts val="421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Phase 2: 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simulate specific detector technologies and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detailed setup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.</a:t>
            </a:r>
            <a:endParaRPr sz="1200" b="0" strike="noStrike" cap="none" spc="0">
              <a:solidFill>
                <a:schemeClr val="accent5"/>
              </a:solidFill>
            </a:endParaRPr>
          </a:p>
          <a:p>
            <a:pPr marL="239818" marR="0" indent="-239818" algn="l" defTabSz="457200">
              <a:lnSpc>
                <a:spcPct val="100000"/>
              </a:lnSpc>
              <a:spcBef>
                <a:spcPts val="421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200" b="0" strike="noStrike" cap="none" spc="0">
              <a:solidFill>
                <a:schemeClr val="accent5"/>
              </a:solidFill>
            </a:endParaRPr>
          </a:p>
          <a:p>
            <a:pPr marL="162718" indent="-162718" algn="ctr" defTabSz="457200">
              <a:lnSpc>
                <a:spcPct val="100000"/>
              </a:lnSpc>
              <a:spcBef>
                <a:spcPts val="421"/>
              </a:spcBef>
              <a:spcAft>
                <a:spcPts val="0"/>
              </a:spcAft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Conclusions: </a:t>
            </a:r>
            <a:endParaRPr sz="1200" b="1" strike="noStrike" cap="none" spc="0">
              <a:solidFill>
                <a:schemeClr val="accent5"/>
              </a:solidFill>
            </a:endParaRPr>
          </a:p>
          <a:p>
            <a:pPr marL="217791" marR="0" indent="-217791" algn="l" defTabSz="457200">
              <a:lnSpc>
                <a:spcPct val="100000"/>
              </a:lnSpc>
              <a:spcBef>
                <a:spcPts val="421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Performance results point towards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possibility of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compact tracker with a high spatial resolution.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17791" marR="0" indent="-217791" algn="l" defTabSz="457200">
              <a:lnSpc>
                <a:spcPct val="100000"/>
              </a:lnSpc>
              <a:spcBef>
                <a:spcPts val="421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Promising candidate: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compact Si pixel tracker with detector layers ~250 mm apart.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17791" marR="0" indent="-217791" algn="l" defTabSz="457200">
              <a:lnSpc>
                <a:spcPct val="100000"/>
              </a:lnSpc>
              <a:spcBef>
                <a:spcPts val="335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Localised gas target improves performance, but 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e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xtended gas target is no show stopper.</a:t>
            </a:r>
            <a:endParaRPr sz="1200" strike="noStrike" cap="none" spc="0">
              <a:solidFill>
                <a:schemeClr val="accent5"/>
              </a:solidFill>
            </a:endParaRPr>
          </a:p>
          <a:p>
            <a:pPr marL="217791" marR="0" indent="-217791" algn="l" defTabSz="457200">
              <a:lnSpc>
                <a:spcPct val="100000"/>
              </a:lnSpc>
              <a:spcBef>
                <a:spcPts val="421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(</a:t>
            </a:r>
            <a:r>
              <a:rPr lang="en-GB" sz="1200" b="0" i="0" u="sng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  <a:hlinkClick r:id="rId3" tooltip="https://indico.cern.ch/event/1079026/contributions/4546345/attachments/2331686/3973652/BGV_HLLHC_BK_211021.pdf"/>
              </a:rPr>
              <a:t>BGV talk at 2021 Hilumi Collaboration Meeting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, IBIC paper 2021).</a:t>
            </a:r>
            <a:endParaRPr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217791" marR="0" indent="-217791" algn="l" defTabSz="457200">
              <a:lnSpc>
                <a:spcPct val="100000"/>
              </a:lnSpc>
              <a:spcBef>
                <a:spcPts val="421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200" strike="noStrike" cap="none" spc="0">
              <a:solidFill>
                <a:schemeClr val="accent5"/>
              </a:solidFill>
            </a:endParaRPr>
          </a:p>
          <a:p>
            <a:pPr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Furthermore: analysis framework that can be later adapted and used with measurements.</a:t>
            </a:r>
            <a:endParaRPr sz="1200" strike="noStrike" cap="none" spc="0">
              <a:solidFill>
                <a:schemeClr val="accent5"/>
              </a:solidFill>
            </a:endParaRPr>
          </a:p>
        </p:txBody>
      </p:sp>
      <p:sp>
        <p:nvSpPr>
          <p:cNvPr id="2108455279" name="Slide Number Placehold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08281520" name="Slide Image Placehold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1006446760" name="Notes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Well integrated and connected to ACTS team, part of github project and participation at developer meetings and workshops. </a:t>
            </a:r>
            <a:endParaRPr/>
          </a:p>
          <a:p>
            <a:pPr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ACTS pros: developed by experts, intended to have long term maintenance.</a:t>
            </a:r>
            <a:endParaRPr lang="en-GB"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240583537" name="Slide Number Placehold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3" name="Notes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Sigma v is weighted average of core and tail sigma </a:t>
            </a:r>
            <a:endParaRPr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3" name="Notes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Left plot conclusion: can except events with 5,6 tracks </a:t>
            </a:r>
            <a:endParaRPr/>
          </a:p>
          <a:p>
            <a:pPr>
              <a:defRPr/>
            </a:pPr>
            <a:r>
              <a:rPr/>
              <a:t>Fits within space between beam pipes, no loss of solid angle – need to work around the second beam pipe </a:t>
            </a:r>
            <a:endParaRPr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 hidden="0"/>
          <p:cNvSpPr>
            <a:spLocks noChangeAspect="1" noGrp="1" noRot="1"/>
          </p:cNvSpPr>
          <p:nvPr isPhoto="0" userDrawn="0">
            <p:ph type="sldImg" hasCustomPrompt="0"/>
          </p:nvPr>
        </p:nvSpPr>
        <p:spPr bwMode="auto"/>
      </p:sp>
      <p:sp>
        <p:nvSpPr>
          <p:cNvPr id="3" name="Notes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Performance wise not a showstopper.</a:t>
            </a:r>
            <a:endParaRPr/>
          </a:p>
          <a:p>
            <a:pPr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to keep the radiation levels the same</a:t>
            </a:r>
            <a:r>
              <a:rPr/>
              <a:t> </a:t>
            </a:r>
            <a:r>
              <a:rPr/>
              <a:t>(prop lower pressure)</a:t>
            </a:r>
            <a:endParaRPr/>
          </a:p>
        </p:txBody>
      </p:sp>
      <p:sp>
        <p:nvSpPr>
          <p:cNvPr id="4" name="Slide Number Placeholder 3" hidden="0"/>
          <p:cNvSpPr>
            <a:spLocks noGrp="1"/>
          </p:cNvSpPr>
          <p:nvPr isPhoto="0" userDrawn="0">
            <p:ph type="sldNum" sz="quarter" idx="10" hasCustomPrompt="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Relationship Id="rId4" Type="http://schemas.openxmlformats.org/officeDocument/2006/relationships/image" Target="../media/image4.jpg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Relationship Id="rId4" Type="http://schemas.openxmlformats.org/officeDocument/2006/relationships/image" Target="../media/image4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Diapositive de titre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 hidden="0"/>
          <p:cNvSpPr>
            <a:spLocks noGrp="1"/>
          </p:cNvSpPr>
          <p:nvPr isPhoto="0" userDrawn="0">
            <p:ph type="ctrTitle" hasCustomPrompt="1"/>
          </p:nvPr>
        </p:nvSpPr>
        <p:spPr bwMode="auto"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Presentation title - line 1 - Arial 30pt - bold </a:t>
            </a:r>
            <a:r>
              <a:rPr lang="en-GB"/>
              <a:t>HiLumi</a:t>
            </a:r>
            <a:r>
              <a:rPr lang="en-GB"/>
              <a:t> dark grey - line 2</a:t>
            </a:r>
            <a:br>
              <a:rPr lang="en-GB"/>
            </a:br>
            <a:r>
              <a:rPr lang="en-GB"/>
              <a:t>line 3</a:t>
            </a:r>
            <a:br>
              <a:rPr lang="en-GB"/>
            </a:br>
            <a:r>
              <a:rPr lang="en-GB"/>
              <a:t>line 4   </a:t>
            </a:r>
            <a:endParaRPr lang="en-GB"/>
          </a:p>
        </p:txBody>
      </p:sp>
      <p:sp>
        <p:nvSpPr>
          <p:cNvPr id="3" name="Sous-titre 2" hidden="0"/>
          <p:cNvSpPr>
            <a:spLocks noGrp="1"/>
          </p:cNvSpPr>
          <p:nvPr isPhoto="0" userDrawn="0">
            <p:ph type="subTitle" idx="1" hasCustomPrompt="1"/>
          </p:nvPr>
        </p:nvSpPr>
        <p:spPr bwMode="auto"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GB"/>
              <a:t>Author(s</a:t>
            </a:r>
            <a:r>
              <a:rPr lang="en-GB"/>
              <a:t>)  - Arial 20 pt – </a:t>
            </a:r>
            <a:r>
              <a:rPr lang="en-GB"/>
              <a:t>HiLumi</a:t>
            </a:r>
            <a:r>
              <a:rPr lang="en-GB"/>
              <a:t> dark grey</a:t>
            </a:r>
            <a:endParaRPr lang="en-GB"/>
          </a:p>
        </p:txBody>
      </p:sp>
      <p:sp>
        <p:nvSpPr>
          <p:cNvPr id="5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sp>
        <p:nvSpPr>
          <p:cNvPr id="6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>
          <a:xfrm>
            <a:off x="8686800" y="4767263"/>
            <a:ext cx="360000" cy="270000"/>
          </a:xfrm>
          <a:prstGeom prst="rect">
            <a:avLst/>
          </a:prstGeo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pic>
        <p:nvPicPr>
          <p:cNvPr id="12" name="Image 11" descr="HLU-logoN-title.png" hidden="0"/>
          <p:cNvPicPr>
            <a:picLocks noChangeAspect="1"/>
          </p:cNvPicPr>
          <p:nvPr isPhoto="0" userDrawn="1"/>
        </p:nvPicPr>
        <p:blipFill>
          <a:blip r:embed="rId3"/>
          <a:stretch/>
        </p:blipFill>
        <p:spPr bwMode="auto"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 hidden="0"/>
          <p:cNvSpPr>
            <a:spLocks noGrp="1"/>
          </p:cNvSpPr>
          <p:nvPr isPhoto="0" userDrawn="0">
            <p:ph type="body" sz="quarter" idx="14" hasCustomPrompt="1"/>
          </p:nvPr>
        </p:nvSpPr>
        <p:spPr bwMode="auto"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defRPr/>
            </a:pPr>
            <a:r>
              <a:rPr lang="en-GB" sz="1600" b="0" i="0" u="none" strike="noStrike" cap="none" spc="0">
                <a:ln>
                  <a:noFill/>
                </a:ln>
                <a:solidFill>
                  <a:schemeClr val="bg2"/>
                </a:solidFill>
                <a:latin typeface="+mn-lt"/>
                <a:ea typeface="+mn-ea"/>
                <a:cs typeface="+mn-cs"/>
              </a:rPr>
              <a:t>Conference - Location - Date</a:t>
            </a:r>
            <a:endParaRPr/>
          </a:p>
          <a:p>
            <a:pPr lvl="0">
              <a:defRPr/>
            </a:pPr>
            <a:endParaRPr lang="en-GB"/>
          </a:p>
        </p:txBody>
      </p:sp>
      <p:grpSp>
        <p:nvGrpSpPr>
          <p:cNvPr id="9" name="Grouper 8" hidden="0"/>
          <p:cNvGrpSpPr/>
          <p:nvPr isPhoto="0" userDrawn="1"/>
        </p:nvGrpSpPr>
        <p:grpSpPr bwMode="auto"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ZoneTexte 10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 lang="en-GB" sz="900"/>
            </a:p>
          </p:txBody>
        </p:sp>
      </p:grpSp>
      <p:pic>
        <p:nvPicPr>
          <p:cNvPr id="13" name="Image 4" descr="CERN-logo_outline.jpg" hidden="0"/>
          <p:cNvPicPr>
            <a:picLocks noChangeAspect="1"/>
          </p:cNvPicPr>
          <p:nvPr isPhoto="0" userDrawn="1"/>
        </p:nvPicPr>
        <p:blipFill>
          <a:blip r:embed="rId4"/>
          <a:stretch/>
        </p:blipFill>
        <p:spPr bwMode="auto">
          <a:xfrm>
            <a:off x="377189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 anchor="ctr" anchorCtr="1"/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 lang="en-GB"/>
          </a:p>
        </p:txBody>
      </p:sp>
      <p:sp>
        <p:nvSpPr>
          <p:cNvPr id="3" name="Espace réservé du contenu 2" hidden="0"/>
          <p:cNvSpPr>
            <a:spLocks noGrp="1"/>
          </p:cNvSpPr>
          <p:nvPr isPhoto="0" userDrawn="0">
            <p:ph idx="1" hasCustomPrompt="1"/>
          </p:nvPr>
        </p:nvSpPr>
        <p:spPr bwMode="auto">
          <a:xfrm>
            <a:off x="612000" y="914400"/>
            <a:ext cx="7920000" cy="3680222"/>
          </a:xfrm>
        </p:spPr>
        <p:txBody>
          <a:bodyPr lIns="0" tIns="0" rIns="0" bIns="0"/>
          <a:lstStyle/>
          <a:p>
            <a:pPr lvl="0">
              <a:defRPr/>
            </a:pPr>
            <a:r>
              <a:rPr lang="en-GB"/>
              <a:t>Click to modify Master text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GB"/>
          </a:p>
        </p:txBody>
      </p:sp>
      <p:sp>
        <p:nvSpPr>
          <p:cNvPr id="5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5000" y="4767263"/>
            <a:ext cx="6627000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sp>
        <p:nvSpPr>
          <p:cNvPr id="6" name="Espace réservé du numéro de diapositive 5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9" name="Grouper 8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ZoneTexte 10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 lang="en-GB" sz="900"/>
            </a:p>
          </p:txBody>
        </p:sp>
      </p:grpSp>
      <p:pic>
        <p:nvPicPr>
          <p:cNvPr id="12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Compara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 lang="en-GB"/>
          </a:p>
        </p:txBody>
      </p:sp>
      <p:sp>
        <p:nvSpPr>
          <p:cNvPr id="3" name="Espace réservé du texte 2" hidden="0"/>
          <p:cNvSpPr>
            <a:spLocks noGrp="1"/>
          </p:cNvSpPr>
          <p:nvPr isPhoto="0" userDrawn="0">
            <p:ph type="body" idx="1" hasCustomPrompt="1"/>
          </p:nvPr>
        </p:nvSpPr>
        <p:spPr bwMode="auto"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 </a:t>
            </a:r>
            <a:endParaRPr/>
          </a:p>
        </p:txBody>
      </p:sp>
      <p:sp>
        <p:nvSpPr>
          <p:cNvPr id="4" name="Espace réservé du contenu 3" hidden="0"/>
          <p:cNvSpPr>
            <a:spLocks noGrp="1"/>
          </p:cNvSpPr>
          <p:nvPr isPhoto="0" userDrawn="0">
            <p:ph sz="half" idx="2" hasCustomPrompt="1"/>
          </p:nvPr>
        </p:nvSpPr>
        <p:spPr bwMode="auto"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GB"/>
          </a:p>
        </p:txBody>
      </p:sp>
      <p:sp>
        <p:nvSpPr>
          <p:cNvPr id="5" name="Espace réservé du texte 4" hidden="0"/>
          <p:cNvSpPr>
            <a:spLocks noGrp="1"/>
          </p:cNvSpPr>
          <p:nvPr isPhoto="0" userDrawn="0">
            <p:ph type="body" sz="quarter" idx="3" hasCustomPrompt="1"/>
          </p:nvPr>
        </p:nvSpPr>
        <p:spPr bwMode="auto"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GB"/>
              <a:t>Click to edit Master text styles</a:t>
            </a:r>
            <a:endParaRPr/>
          </a:p>
        </p:txBody>
      </p:sp>
      <p:sp>
        <p:nvSpPr>
          <p:cNvPr id="6" name="Espace réservé du contenu 5" hidden="0"/>
          <p:cNvSpPr>
            <a:spLocks noGrp="1"/>
          </p:cNvSpPr>
          <p:nvPr isPhoto="0" userDrawn="0">
            <p:ph sz="quarter" idx="4" hasCustomPrompt="1"/>
          </p:nvPr>
        </p:nvSpPr>
        <p:spPr bwMode="auto"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GB"/>
          </a:p>
        </p:txBody>
      </p:sp>
      <p:sp>
        <p:nvSpPr>
          <p:cNvPr id="8" name="Espace réservé du pied de page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5000" y="4767263"/>
            <a:ext cx="6627000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sp>
        <p:nvSpPr>
          <p:cNvPr id="9" name="Espace réservé du numéro de diapositive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11" name="Grouper 10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3" name="ZoneTexte 12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 lang="en-GB" sz="900"/>
            </a:p>
          </p:txBody>
        </p:sp>
      </p:grpSp>
      <p:pic>
        <p:nvPicPr>
          <p:cNvPr id="14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re seu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 hidden="0"/>
          <p:cNvSpPr>
            <a:spLocks noGrp="1"/>
          </p:cNvSpPr>
          <p:nvPr isPhoto="0" userDrawn="0"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 lang="en-GB"/>
          </a:p>
        </p:txBody>
      </p:sp>
      <p:sp>
        <p:nvSpPr>
          <p:cNvPr id="4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5000" y="4767263"/>
            <a:ext cx="6627000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sp>
        <p:nvSpPr>
          <p:cNvPr id="5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7" name="Grouper 6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9" name="ZoneTexte 8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 lang="en-GB" sz="900"/>
            </a:p>
          </p:txBody>
        </p:sp>
      </p:grpSp>
      <p:pic>
        <p:nvPicPr>
          <p:cNvPr id="10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V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200" y="4767263"/>
            <a:ext cx="6553200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sp>
        <p:nvSpPr>
          <p:cNvPr id="4" name="Espace réservé du numéro de diapositive 3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grpSp>
        <p:nvGrpSpPr>
          <p:cNvPr id="6" name="Grouper 5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8" name="ZoneTexte 7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 lang="en-GB" sz="900"/>
            </a:p>
          </p:txBody>
        </p:sp>
      </p:grpSp>
      <p:pic>
        <p:nvPicPr>
          <p:cNvPr id="9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Image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 hidden="0"/>
          <p:cNvSpPr>
            <a:spLocks noGrp="1"/>
          </p:cNvSpPr>
          <p:nvPr isPhoto="0" userDrawn="0">
            <p:ph type="pic" idx="1" hasCustomPrompt="0"/>
          </p:nvPr>
        </p:nvSpPr>
        <p:spPr bwMode="auto"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GB"/>
          </a:p>
        </p:txBody>
      </p:sp>
      <p:sp>
        <p:nvSpPr>
          <p:cNvPr id="4" name="Espace réservé du texte 3" hidden="0"/>
          <p:cNvSpPr>
            <a:spLocks noGrp="1"/>
          </p:cNvSpPr>
          <p:nvPr isPhoto="0" userDrawn="0">
            <p:ph type="body" sz="half" idx="2" hasCustomPrompt="1"/>
          </p:nvPr>
        </p:nvSpPr>
        <p:spPr bwMode="auto"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en-GB"/>
              <a:t>Text – image caption – comments ....</a:t>
            </a:r>
            <a:endParaRPr/>
          </a:p>
        </p:txBody>
      </p:sp>
      <p:sp>
        <p:nvSpPr>
          <p:cNvPr id="6" name="Espace réservé du pied de page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200" y="4767263"/>
            <a:ext cx="6550800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sp>
        <p:nvSpPr>
          <p:cNvPr id="7" name="Espace réservé du numéro de diapositive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sp>
        <p:nvSpPr>
          <p:cNvPr id="9" name="Espace réservé du contenu 8" hidden="0"/>
          <p:cNvSpPr>
            <a:spLocks noGrp="1"/>
          </p:cNvSpPr>
          <p:nvPr isPhoto="0" userDrawn="0">
            <p:ph sz="quarter" idx="14" hasCustomPrompt="1"/>
          </p:nvPr>
        </p:nvSpPr>
        <p:spPr bwMode="auto"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>
              <a:defRPr/>
            </a:pPr>
            <a:r>
              <a:rPr lang="en-GB"/>
              <a:t>Image title</a:t>
            </a:r>
            <a:endParaRPr lang="en-GB"/>
          </a:p>
        </p:txBody>
      </p:sp>
      <p:grpSp>
        <p:nvGrpSpPr>
          <p:cNvPr id="8" name="Grouper 5" hidden="0"/>
          <p:cNvGrpSpPr/>
          <p:nvPr isPhoto="0" userDrawn="1"/>
        </p:nvGrpSpPr>
        <p:grpSpPr bwMode="auto"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1" name="ZoneTexte 7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 lang="en-GB" sz="900"/>
            </a:p>
          </p:txBody>
        </p:sp>
      </p:grpSp>
      <p:pic>
        <p:nvPicPr>
          <p:cNvPr id="12" name="Image 6" descr="CERN-logo_outline.jpg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Disposition personnalisée">
    <p:bg>
      <p:bgPr shadeToTitle="0">
        <a:blipFill>
          <a:blip r:embed="rId2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GB"/>
              <a:t>Thank you message....</a:t>
            </a:r>
            <a:endParaRPr lang="en-GB"/>
          </a:p>
        </p:txBody>
      </p:sp>
      <p:sp>
        <p:nvSpPr>
          <p:cNvPr id="4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351800" y="4767263"/>
            <a:ext cx="6440400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sp>
        <p:nvSpPr>
          <p:cNvPr id="5" name="Espace réservé du numéro de diapositive 4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  <p:sp>
        <p:nvSpPr>
          <p:cNvPr id="8" name="Espace réservé du texte 7" hidden="0"/>
          <p:cNvSpPr>
            <a:spLocks noGrp="1"/>
          </p:cNvSpPr>
          <p:nvPr isPhoto="0" userDrawn="0">
            <p:ph type="body" sz="quarter" idx="14" hasCustomPrompt="1"/>
          </p:nvPr>
        </p:nvSpPr>
        <p:spPr bwMode="auto"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>
              <a:defRPr/>
            </a:pPr>
            <a:r>
              <a:rPr lang="en-GB"/>
              <a:t>Credits if needed: reference 1, reference 2 ...</a:t>
            </a:r>
            <a:endParaRPr lang="en-GB"/>
          </a:p>
        </p:txBody>
      </p:sp>
      <p:pic>
        <p:nvPicPr>
          <p:cNvPr id="7" name="Image 6" descr="HLU-logoN-title.png" hidden="0"/>
          <p:cNvPicPr>
            <a:picLocks noChangeAspect="1"/>
          </p:cNvPicPr>
          <p:nvPr isPhoto="0" userDrawn="1"/>
        </p:nvPicPr>
        <p:blipFill>
          <a:blip r:embed="rId3"/>
          <a:stretch/>
        </p:blipFill>
        <p:spPr bwMode="auto"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 hidden="0"/>
          <p:cNvGrpSpPr/>
          <p:nvPr isPhoto="0" userDrawn="1"/>
        </p:nvGrpSpPr>
        <p:grpSpPr bwMode="auto"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 hidden="0"/>
            <p:cNvSpPr/>
            <p:nvPr isPhoto="0" userDrawn="1"/>
          </p:nvSpPr>
          <p:spPr bwMode="auto"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1998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" name="ZoneTexte 11" hidden="0"/>
            <p:cNvSpPr txBox="1"/>
            <p:nvPr isPhoto="0" userDrawn="1"/>
          </p:nvSpPr>
          <p:spPr bwMode="auto"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defRPr/>
              </a:pPr>
              <a:r>
                <a:rPr lang="en-GB" sz="900"/>
                <a:t>logo</a:t>
              </a:r>
              <a:endParaRPr/>
            </a:p>
            <a:p>
              <a:pPr algn="ctr">
                <a:defRPr/>
              </a:pPr>
              <a:r>
                <a:rPr lang="en-GB" sz="900"/>
                <a:t>area</a:t>
              </a:r>
              <a:endParaRPr lang="en-GB" sz="900"/>
            </a:p>
          </p:txBody>
        </p:sp>
      </p:grpSp>
      <p:pic>
        <p:nvPicPr>
          <p:cNvPr id="13" name="Image 4" descr="CERN-logo_outline.jpg" hidden="0"/>
          <p:cNvPicPr>
            <a:picLocks noChangeAspect="1"/>
          </p:cNvPicPr>
          <p:nvPr isPhoto="0" userDrawn="1"/>
        </p:nvPicPr>
        <p:blipFill>
          <a:blip r:embed="rId4"/>
          <a:stretch/>
        </p:blipFill>
        <p:spPr bwMode="auto">
          <a:xfrm>
            <a:off x="377189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9"/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pPr>
              <a:defRPr/>
            </a:pPr>
            <a:r>
              <a:rPr lang="en-GB"/>
              <a:t>Slide title – line 1 – Arial 30 pt – HiLumi blue</a:t>
            </a:r>
            <a:br>
              <a:rPr lang="en-GB"/>
            </a:br>
            <a:r>
              <a:rPr lang="en-GB"/>
              <a:t>Slide title – line 2 – Arial 30 pt – HiLumi blue</a:t>
            </a:r>
            <a:endParaRPr lang="en-GB"/>
          </a:p>
        </p:txBody>
      </p:sp>
      <p:sp>
        <p:nvSpPr>
          <p:cNvPr id="3" name="Espace réservé du texte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>
              <a:defRPr/>
            </a:pPr>
            <a:r>
              <a:rPr lang="en-GB"/>
              <a:t>Click to edit Master texts styles</a:t>
            </a:r>
            <a:endParaRPr/>
          </a:p>
          <a:p>
            <a:pPr lvl="1">
              <a:defRPr/>
            </a:pPr>
            <a:r>
              <a:rPr lang="en-GB"/>
              <a:t>Second level</a:t>
            </a:r>
            <a:endParaRPr/>
          </a:p>
          <a:p>
            <a:pPr lvl="2">
              <a:defRPr/>
            </a:pPr>
            <a:r>
              <a:rPr lang="en-GB"/>
              <a:t>Third level</a:t>
            </a:r>
            <a:endParaRPr/>
          </a:p>
          <a:p>
            <a:pPr lvl="3">
              <a:defRPr/>
            </a:pPr>
            <a:r>
              <a:rPr lang="en-GB"/>
              <a:t>Fourth level</a:t>
            </a:r>
            <a:endParaRPr/>
          </a:p>
          <a:p>
            <a:pPr lvl="4">
              <a:defRPr/>
            </a:pPr>
            <a:r>
              <a:rPr lang="en-GB"/>
              <a:t>Fifth level</a:t>
            </a:r>
            <a:endParaRPr lang="en-GB"/>
          </a:p>
        </p:txBody>
      </p:sp>
      <p:sp>
        <p:nvSpPr>
          <p:cNvPr id="5" name="Espace réservé du pied de page 4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sp>
        <p:nvSpPr>
          <p:cNvPr id="6" name="Espace réservé du numéro de diapositive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FDCA1C4-9514-7B4F-976F-D92F7E296653}" type="slidenum">
              <a:rPr lang="fr-FR"/>
              <a:t/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dt="0" ftr="1" hdr="0" sldNum="0"/>
  <p:txStyles>
    <p:titleStyle>
      <a:lvl1pPr algn="ctr" defTabSz="457200">
        <a:spcBef>
          <a:spcPts val="0"/>
        </a:spcBef>
        <a:buNone/>
        <a:defRPr sz="2800" b="1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>
        <a:spcBef>
          <a:spcPts val="0"/>
        </a:spcBef>
        <a:buClr>
          <a:schemeClr val="accent6"/>
        </a:buClr>
        <a:buFont typeface="Wingdings"/>
        <a:buChar char="§"/>
        <a:defRPr sz="28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>
        <a:spcBef>
          <a:spcPts val="0"/>
        </a:spcBef>
        <a:buClr>
          <a:schemeClr val="accent6"/>
        </a:buClr>
        <a:buFont typeface="Wingdings"/>
        <a:buChar char="§"/>
        <a:defRPr sz="24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>
        <a:spcBef>
          <a:spcPts val="0"/>
        </a:spcBef>
        <a:buClr>
          <a:schemeClr val="accent6"/>
        </a:buClr>
        <a:buFont typeface="Wingdings"/>
        <a:buChar char="§"/>
        <a:defRPr sz="20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>
        <a:spcBef>
          <a:spcPts val="0"/>
        </a:spcBef>
        <a:buClr>
          <a:schemeClr val="accent6"/>
        </a:buClr>
        <a:buFont typeface="Wingdings"/>
        <a:buChar char="§"/>
        <a:defRPr sz="18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>
        <a:spcBef>
          <a:spcPts val="0"/>
        </a:spcBef>
        <a:buClr>
          <a:schemeClr val="accent6"/>
        </a:buClr>
        <a:buFont typeface="Wingdings"/>
        <a:buChar char="§"/>
        <a:defRPr sz="16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Relationship Id="rId4" Type="http://schemas.openxmlformats.org/officeDocument/2006/relationships/slide" Target="slide35.xml"/><Relationship Id="rId5" Type="http://schemas.openxmlformats.org/officeDocument/2006/relationships/image" Target="../media/image17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19.jpg"/><Relationship Id="rId4" Type="http://schemas.openxmlformats.org/officeDocument/2006/relationships/image" Target="../media/image20.pn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1.png"/><Relationship Id="rId4" Type="http://schemas.openxmlformats.org/officeDocument/2006/relationships/image" Target="../media/image22.pn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3.png"/><Relationship Id="rId4" Type="http://schemas.openxmlformats.org/officeDocument/2006/relationships/slide" Target="slide23.xml"/><Relationship Id="rId5" Type="http://schemas.openxmlformats.org/officeDocument/2006/relationships/slide" Target="slide17.xml"/><Relationship Id="rId6" Type="http://schemas.openxmlformats.org/officeDocument/2006/relationships/image" Target="../media/image24.png"/><Relationship Id="rId7" Type="http://schemas.openxmlformats.org/officeDocument/2006/relationships/image" Target="../media/image25.pn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Relationship Id="rId3" Type="http://schemas.openxmlformats.org/officeDocument/2006/relationships/image" Target="../media/image19.jpg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jpg"/><Relationship Id="rId3" Type="http://schemas.openxmlformats.org/officeDocument/2006/relationships/image" Target="../media/image33.png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png"/><Relationship Id="rId3" Type="http://schemas.openxmlformats.org/officeDocument/2006/relationships/image" Target="../media/image21.png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25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png"/><Relationship Id="rId3" Type="http://schemas.openxmlformats.org/officeDocument/2006/relationships/hyperlink" Target="https://indico.cern.ch/event/1137639/" TargetMode="External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/Relationships>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Relationship Id="rId4" Type="http://schemas.openxmlformats.org/officeDocument/2006/relationships/image" Target="../media/image51.png"/></Relationships>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2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slide" Target="slide23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slide" Target="slide26.xml"/><Relationship Id="rId4" Type="http://schemas.openxmlformats.org/officeDocument/2006/relationships/slide" Target="slide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" name="Titre 17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 flipH="0" flipV="0">
            <a:off x="990598" y="1943906"/>
            <a:ext cx="7767077" cy="334685"/>
          </a:xfrm>
        </p:spPr>
        <p:txBody>
          <a:bodyPr/>
          <a:lstStyle/>
          <a:p>
            <a:pPr>
              <a:defRPr/>
            </a:pPr>
            <a:r>
              <a:rPr sz="2000" b="1" i="0" u="none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BGV design optimisation &amp; performance study</a:t>
            </a:r>
            <a:endParaRPr sz="7200"/>
          </a:p>
        </p:txBody>
      </p:sp>
      <p:sp>
        <p:nvSpPr>
          <p:cNvPr id="19" name="Sous-titre 18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 flipH="0" flipV="0">
            <a:off x="600183" y="2676559"/>
            <a:ext cx="8025649" cy="1730340"/>
          </a:xfrm>
        </p:spPr>
        <p:txBody>
          <a:bodyPr vertOverflow="overflow" horzOverflow="clip" vert="horz" wrap="square" lIns="0" tIns="0" rIns="0" bIns="0" numCol="1" spcCol="0" rtlCol="0" fromWordArt="0" anchor="t" anchorCtr="0" forceAA="0" upright="0" compatLnSpc="0">
            <a:normAutofit/>
          </a:bodyPr>
          <a:lstStyle/>
          <a:p>
            <a:pPr>
              <a:defRPr/>
            </a:pPr>
            <a:r>
              <a:rPr lang="en-GB" sz="1600">
                <a:latin typeface="Liberation Sans"/>
                <a:ea typeface="Liberation Sans"/>
                <a:cs typeface="Liberation Sans"/>
              </a:rPr>
              <a:t>Bernadette Kolbinger (CERN SY-BI-XEI)</a:t>
            </a:r>
            <a:endParaRPr sz="1600">
              <a:latin typeface="Liberation Sans"/>
              <a:ea typeface="Liberation Sans"/>
              <a:cs typeface="Liberation Sans"/>
            </a:endParaRPr>
          </a:p>
          <a:p>
            <a:pPr>
              <a:defRPr/>
            </a:pPr>
            <a:endParaRPr sz="1400">
              <a:latin typeface="Liberation Sans"/>
              <a:ea typeface="Liberation Sans"/>
              <a:cs typeface="Liberation Sans"/>
            </a:endParaRPr>
          </a:p>
          <a:p>
            <a:pPr>
              <a:defRPr/>
            </a:pPr>
            <a:r>
              <a:rPr lang="en-GB" sz="1400" i="1">
                <a:latin typeface="Liberation Sans"/>
                <a:ea typeface="Liberation Sans"/>
                <a:cs typeface="Liberation Sans"/>
              </a:rPr>
              <a:t>Acknowledgements</a:t>
            </a:r>
            <a:r>
              <a:rPr lang="en-GB" sz="1400">
                <a:latin typeface="Liberation Sans"/>
                <a:ea typeface="Liberation Sans"/>
                <a:cs typeface="Liberation Sans"/>
              </a:rPr>
              <a:t>:</a:t>
            </a:r>
            <a:endParaRPr sz="1400">
              <a:latin typeface="Liberation Sans"/>
              <a:ea typeface="Liberation Sans"/>
              <a:cs typeface="Liberation Sans"/>
            </a:endParaRPr>
          </a:p>
          <a:p>
            <a:pPr>
              <a:defRPr/>
            </a:pPr>
            <a:r>
              <a:rPr lang="en-GB" sz="1400" u="sng">
                <a:latin typeface="Liberation Sans"/>
                <a:ea typeface="Liberation Sans"/>
                <a:cs typeface="Liberation Sans"/>
              </a:rPr>
              <a:t>BGV team</a:t>
            </a:r>
            <a:r>
              <a:rPr lang="en-GB" sz="1400">
                <a:latin typeface="Liberation Sans"/>
                <a:ea typeface="Liberation Sans"/>
                <a:cs typeface="Liberation Sans"/>
              </a:rPr>
              <a:t>: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H. Guerin,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J. Storey</a:t>
            </a:r>
            <a:endParaRPr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>
              <a:defRPr/>
            </a:pPr>
            <a:r>
              <a:rPr lang="en-GB" sz="1400" b="0" i="0" u="sng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With input from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:   G. Breggliozzi,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A. Galloro,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D. Hynds,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R. Kersevan,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R. De Maria,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J. Oliveira, R. Plackett,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D. Prelipcean, T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 Ramos Garcia,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B. Salvant, G. Schneider,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T. Lefevre, B. Salvant, A. Salzburger,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H. Sandberg,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R. Veness </a:t>
            </a:r>
            <a:endParaRPr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pic>
        <p:nvPicPr>
          <p:cNvPr id="5" name="Image 4" descr="CERN-logo_outline.jpg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377189" y="4406900"/>
            <a:ext cx="613410" cy="603250"/>
          </a:xfrm>
          <a:prstGeom prst="rect">
            <a:avLst/>
          </a:prstGeom>
        </p:spPr>
      </p:pic>
      <p:sp>
        <p:nvSpPr>
          <p:cNvPr id="569311903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054099" y="4573524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371986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12000" y="65146"/>
            <a:ext cx="7920000" cy="540000"/>
          </a:xfrm>
        </p:spPr>
        <p:txBody>
          <a:bodyPr/>
          <a:lstStyle/>
          <a:p>
            <a:pPr>
              <a:defRPr/>
            </a:pPr>
            <a:r>
              <a:rPr/>
              <a:t>Performance study</a:t>
            </a:r>
            <a:r>
              <a:rPr/>
              <a:t> - overview</a:t>
            </a:r>
            <a:endParaRPr/>
          </a:p>
        </p:txBody>
      </p:sp>
      <p:sp>
        <p:nvSpPr>
          <p:cNvPr id="709897744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6" y="4767258"/>
            <a:ext cx="6626997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sp>
        <p:nvSpPr>
          <p:cNvPr id="74394205" name="" hidden="0"/>
          <p:cNvSpPr txBox="1"/>
          <p:nvPr isPhoto="0" userDrawn="0"/>
        </p:nvSpPr>
        <p:spPr bwMode="auto">
          <a:xfrm flipH="0" flipV="0">
            <a:off x="305446" y="943743"/>
            <a:ext cx="3841911" cy="123747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39818" marR="0" indent="-239818" algn="l" defTabSz="457200">
              <a:lnSpc>
                <a:spcPct val="100000"/>
              </a:lnSpc>
              <a:spcBef>
                <a:spcPts val="622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1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Initially: </a:t>
            </a:r>
            <a:r>
              <a:rPr sz="1400" b="1" strike="noStrike" cap="none" spc="0">
                <a:solidFill>
                  <a:schemeClr val="bg2"/>
                </a:solidFill>
                <a:latin typeface="Liberation Sans"/>
                <a:ea typeface="Liberation Sans"/>
                <a:cs typeface="Liberation Sans"/>
              </a:rPr>
              <a:t>generic BGV</a:t>
            </a:r>
            <a:r>
              <a:rPr sz="14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setup to ease navigation of extensive parameter space</a:t>
            </a:r>
            <a:r>
              <a:rPr sz="14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</a:t>
            </a:r>
            <a:endParaRPr sz="14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39818" marR="0" indent="-239818" algn="l" defTabSz="457200">
              <a:lnSpc>
                <a:spcPct val="100000"/>
              </a:lnSpc>
              <a:spcBef>
                <a:spcPts val="622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1" strike="noStrike" cap="none" spc="0">
                <a:solidFill>
                  <a:schemeClr val="bg2"/>
                </a:solidFill>
                <a:latin typeface="Liberation Sans"/>
                <a:ea typeface="Liberation Sans"/>
                <a:cs typeface="Liberation Sans"/>
              </a:rPr>
              <a:t>Goal</a:t>
            </a:r>
            <a:r>
              <a:rPr sz="14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: efficiently identify impact of design parameters and provide </a:t>
            </a:r>
            <a:r>
              <a:rPr sz="1400" b="1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first estimates of promising setup’s dimensions</a:t>
            </a:r>
            <a:r>
              <a:rPr sz="1400" b="1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etc. </a:t>
            </a:r>
            <a:endParaRPr sz="1400" b="1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pic>
        <p:nvPicPr>
          <p:cNvPr id="1806590426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4148014" y="732147"/>
            <a:ext cx="4718781" cy="1818364"/>
          </a:xfrm>
          <a:prstGeom prst="rect">
            <a:avLst/>
          </a:prstGeom>
        </p:spPr>
      </p:pic>
      <p:sp>
        <p:nvSpPr>
          <p:cNvPr id="1412849032" name="" hidden="0"/>
          <p:cNvSpPr txBox="1"/>
          <p:nvPr isPhoto="0" userDrawn="0"/>
        </p:nvSpPr>
        <p:spPr bwMode="auto">
          <a:xfrm flipH="0" flipV="0">
            <a:off x="3700711" y="2598822"/>
            <a:ext cx="5342838" cy="22250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39818" marR="0" indent="-239818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Detector parameters studied:</a:t>
            </a:r>
            <a:endParaRPr sz="14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39868" marR="0" lvl="1" indent="-239818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Material budget, size, separation, </a:t>
            </a:r>
            <a:br>
              <a:rPr sz="14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</a:br>
            <a:r>
              <a:rPr sz="14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Spatial resolution (Gaussian smearing of simulated hits).</a:t>
            </a:r>
            <a:endParaRPr sz="14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39818" marR="0" indent="-239818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Gas target:</a:t>
            </a:r>
            <a:endParaRPr sz="14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39867" marR="0" lvl="1" indent="-239817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Extent in z, distance to detector, </a:t>
            </a:r>
            <a:r>
              <a:rPr sz="14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gas species. </a:t>
            </a:r>
            <a:endParaRPr sz="14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sz="14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39818" marR="0" indent="-239818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1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Evaluation of performance</a:t>
            </a:r>
            <a:r>
              <a:rPr sz="14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:</a:t>
            </a:r>
            <a:endParaRPr sz="14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39818" marR="0" indent="-239818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Compare reconstructed vertices to generator level vertices.</a:t>
            </a:r>
            <a:endParaRPr sz="14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39818" marR="0" indent="-239818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Determine </a:t>
            </a:r>
            <a:r>
              <a:rPr sz="1400" strike="noStrike" cap="none" spc="0">
                <a:solidFill>
                  <a:srgbClr val="FF0000"/>
                </a:solidFill>
                <a:latin typeface="Liberation Sans"/>
                <a:ea typeface="Liberation Sans"/>
                <a:cs typeface="Liberation Sans"/>
              </a:rPr>
              <a:t>response and vertex resolution</a:t>
            </a:r>
            <a:r>
              <a:rPr sz="14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(</a:t>
            </a:r>
            <a:r>
              <a:rPr sz="1400" u="sng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  <a:hlinkClick r:id="rId4" action="ppaction://hlinksldjump" tooltip="Folie 35"/>
              </a:rPr>
              <a:t>see also</a:t>
            </a:r>
            <a:r>
              <a:rPr sz="14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)</a:t>
            </a:r>
            <a:br>
              <a:rPr sz="14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</a:br>
            <a:r>
              <a:rPr sz="14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via residuals of vertex positions.</a:t>
            </a:r>
            <a:endParaRPr sz="14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726274934" name="" hidden="0"/>
          <p:cNvSpPr txBox="1"/>
          <p:nvPr isPhoto="0" userDrawn="0"/>
        </p:nvSpPr>
        <p:spPr bwMode="auto">
          <a:xfrm flipH="0" flipV="0">
            <a:off x="4396109" y="1952582"/>
            <a:ext cx="875754" cy="22863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900">
                <a:solidFill>
                  <a:schemeClr val="bg1"/>
                </a:solidFill>
              </a:rPr>
              <a:t>neon</a:t>
            </a:r>
            <a:endParaRPr sz="1200">
              <a:solidFill>
                <a:schemeClr val="bg1"/>
              </a:solidFill>
            </a:endParaRPr>
          </a:p>
        </p:txBody>
      </p:sp>
      <p:grpSp>
        <p:nvGrpSpPr>
          <p:cNvPr id="743686400" name="" hidden="0"/>
          <p:cNvGrpSpPr/>
          <p:nvPr isPhoto="0" userDrawn="0"/>
        </p:nvGrpSpPr>
        <p:grpSpPr bwMode="auto">
          <a:xfrm>
            <a:off x="533395" y="2782647"/>
            <a:ext cx="2743198" cy="2120898"/>
            <a:chOff x="0" y="0"/>
            <a:chExt cx="2743198" cy="2120898"/>
          </a:xfrm>
        </p:grpSpPr>
        <p:sp>
          <p:nvSpPr>
            <p:cNvPr id="786234786" name="" hidden="0"/>
            <p:cNvSpPr/>
            <p:nvPr isPhoto="0" userDrawn="0"/>
          </p:nvSpPr>
          <p:spPr bwMode="auto">
            <a:xfrm flipH="0" flipV="0">
              <a:off x="0" y="0"/>
              <a:ext cx="2743198" cy="212089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614927721" name="" hidden="0"/>
            <p:cNvPicPr>
              <a:picLocks noChangeAspect="1"/>
            </p:cNvPicPr>
            <p:nvPr isPhoto="0" userDrawn="0"/>
          </p:nvPicPr>
          <p:blipFill>
            <a:blip r:embed="rId5"/>
            <a:stretch/>
          </p:blipFill>
          <p:spPr bwMode="auto">
            <a:xfrm flipH="0" flipV="0">
              <a:off x="2452" y="35341"/>
              <a:ext cx="2699109" cy="2072916"/>
            </a:xfrm>
            <a:prstGeom prst="rect">
              <a:avLst/>
            </a:prstGeom>
          </p:spPr>
        </p:pic>
      </p:grpSp>
      <p:sp>
        <p:nvSpPr>
          <p:cNvPr id="2085593528" name="" hidden="0"/>
          <p:cNvSpPr txBox="1"/>
          <p:nvPr isPhoto="0" userDrawn="0"/>
        </p:nvSpPr>
        <p:spPr bwMode="auto">
          <a:xfrm flipH="0" flipV="0">
            <a:off x="305448" y="2519360"/>
            <a:ext cx="3590811" cy="27435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200"/>
              <a:t>fit residual with </a:t>
            </a:r>
            <a:r>
              <a:rPr sz="1200">
                <a:solidFill>
                  <a:srgbClr val="FF0000"/>
                </a:solidFill>
              </a:rPr>
              <a:t>sum of two Gaussians</a:t>
            </a:r>
            <a:r>
              <a:rPr sz="1200"/>
              <a:t>: </a:t>
            </a:r>
            <a:r>
              <a:rPr sz="1200">
                <a:solidFill>
                  <a:srgbClr val="2ACC25"/>
                </a:solidFill>
              </a:rPr>
              <a:t>core</a:t>
            </a:r>
            <a:r>
              <a:rPr sz="1200"/>
              <a:t> + </a:t>
            </a:r>
            <a:r>
              <a:rPr sz="1200">
                <a:solidFill>
                  <a:srgbClr val="2462FF"/>
                </a:solidFill>
              </a:rPr>
              <a:t>tail</a:t>
            </a:r>
            <a:endParaRPr sz="1200"/>
          </a:p>
        </p:txBody>
      </p:sp>
      <p:cxnSp>
        <p:nvCxnSpPr>
          <p:cNvPr id="1355131432" name="" hidden="0"/>
          <p:cNvCxnSpPr>
            <a:cxnSpLocks/>
          </p:cNvCxnSpPr>
          <p:nvPr isPhoto="0" userDrawn="0"/>
        </p:nvCxnSpPr>
        <p:spPr bwMode="auto">
          <a:xfrm flipH="1" flipV="1">
            <a:off x="2800998" y="4165598"/>
            <a:ext cx="965198" cy="253998"/>
          </a:xfrm>
          <a:prstGeom prst="line">
            <a:avLst/>
          </a:prstGeom>
          <a:ln w="28575" cap="flat" cmpd="sng" algn="ctr">
            <a:solidFill>
              <a:srgbClr val="FF0000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44704187" name="" hidden="0"/>
          <p:cNvPicPr>
            <a:picLocks noChangeAspect="1"/>
          </p:cNvPicPr>
          <p:nvPr isPhoto="0" userDrawn="0"/>
        </p:nvPicPr>
        <p:blipFill>
          <a:blip r:embed="rId2"/>
          <a:srcRect l="30601" t="0" r="0" b="0"/>
          <a:stretch/>
        </p:blipFill>
        <p:spPr bwMode="auto">
          <a:xfrm flipH="0" flipV="0">
            <a:off x="1102504" y="1925464"/>
            <a:ext cx="2111245" cy="1522585"/>
          </a:xfrm>
          <a:prstGeom prst="rect">
            <a:avLst/>
          </a:prstGeom>
        </p:spPr>
      </p:pic>
      <p:pic>
        <p:nvPicPr>
          <p:cNvPr id="795014955" name="Image 6" descr="CERN-logo_outline.jpg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1434150" y="4563936"/>
            <a:ext cx="486856" cy="478800"/>
          </a:xfrm>
          <a:prstGeom prst="rect">
            <a:avLst/>
          </a:prstGeom>
        </p:spPr>
      </p:pic>
      <p:sp>
        <p:nvSpPr>
          <p:cNvPr id="373454025" name="Espace réservé du pied de page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pic>
        <p:nvPicPr>
          <p:cNvPr id="693693555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3493257" y="1291352"/>
            <a:ext cx="4841618" cy="2644333"/>
          </a:xfrm>
          <a:prstGeom prst="rect">
            <a:avLst/>
          </a:prstGeom>
        </p:spPr>
      </p:pic>
      <p:sp>
        <p:nvSpPr>
          <p:cNvPr id="22741719" name="" hidden="0"/>
          <p:cNvSpPr txBox="1"/>
          <p:nvPr isPhoto="0" userDrawn="0"/>
        </p:nvSpPr>
        <p:spPr bwMode="auto">
          <a:xfrm flipH="0" flipV="0">
            <a:off x="656811" y="102575"/>
            <a:ext cx="8447202" cy="39627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sz="2000" b="1">
                <a:solidFill>
                  <a:schemeClr val="accent1">
                    <a:lumMod val="75000"/>
                  </a:schemeClr>
                </a:solidFill>
              </a:rPr>
              <a:t>Distance source-detector </a:t>
            </a:r>
            <a:endParaRPr sz="2000" b="1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44936588" name="" hidden="0"/>
          <p:cNvSpPr txBox="1"/>
          <p:nvPr isPhoto="0" userDrawn="0"/>
        </p:nvSpPr>
        <p:spPr bwMode="auto">
          <a:xfrm flipH="0" flipV="0">
            <a:off x="656811" y="568699"/>
            <a:ext cx="8093237" cy="731556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39819" marR="0" indent="-239819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Need to get close to interaction (smaller extrapolation distance).</a:t>
            </a:r>
            <a:endParaRPr sz="1400" b="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39819" marR="0" indent="-239819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But not too close - tracks have a very shallow angle to beam axis! </a:t>
            </a:r>
            <a:endParaRPr sz="1400" b="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39819" marR="0" indent="-239819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1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Mean number of tracks per event in acceptance of first detector layer. </a:t>
            </a:r>
            <a:endParaRPr sz="1400" b="1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136148921" name="" hidden="0"/>
          <p:cNvSpPr txBox="1"/>
          <p:nvPr isPhoto="0" userDrawn="0"/>
        </p:nvSpPr>
        <p:spPr bwMode="auto">
          <a:xfrm flipH="0" flipV="0">
            <a:off x="441533" y="3972298"/>
            <a:ext cx="8094353" cy="30483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39819" marR="0" indent="-239819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mean number of tracks per event: 450 GeV data shows plateau at ~550 mm.</a:t>
            </a:r>
            <a:endParaRPr sz="1400" b="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76797462" name="" hidden="0"/>
          <p:cNvSpPr txBox="1"/>
          <p:nvPr isPhoto="0" userDrawn="0"/>
        </p:nvSpPr>
        <p:spPr bwMode="auto">
          <a:xfrm flipH="0" flipV="0">
            <a:off x="674769" y="1514952"/>
            <a:ext cx="2697034" cy="45723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39819" marR="0" indent="-239819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for different hadronic models and 450 GeV and 7 TeV.</a:t>
            </a:r>
            <a:endParaRPr sz="1200" b="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cxnSp>
        <p:nvCxnSpPr>
          <p:cNvPr id="0" name="" hidden="0"/>
          <p:cNvCxnSpPr>
            <a:cxnSpLocks/>
          </p:cNvCxnSpPr>
          <p:nvPr isPhoto="0" userDrawn="0"/>
        </p:nvCxnSpPr>
        <p:spPr bwMode="auto">
          <a:xfrm flipH="0" flipV="1">
            <a:off x="1873899" y="3422649"/>
            <a:ext cx="673099" cy="0"/>
          </a:xfrm>
          <a:prstGeom prst="line">
            <a:avLst/>
          </a:prstGeom>
          <a:ln w="19049" cap="flat" cmpd="sng" algn="ctr">
            <a:solidFill>
              <a:schemeClr val="accent5"/>
            </a:solidFill>
            <a:prstDash val="solid"/>
            <a:headEnd type="arrow" len="me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731715883" name="" hidden="0"/>
          <p:cNvSpPr txBox="1"/>
          <p:nvPr isPhoto="0" userDrawn="0"/>
        </p:nvSpPr>
        <p:spPr bwMode="auto">
          <a:xfrm flipH="0" flipV="0">
            <a:off x="2118536" y="3390899"/>
            <a:ext cx="533687" cy="3048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400">
                <a:solidFill>
                  <a:schemeClr val="accent5"/>
                </a:solidFill>
              </a:rPr>
              <a:t>d</a:t>
            </a:r>
            <a:r>
              <a:rPr sz="1400" baseline="-25000">
                <a:solidFill>
                  <a:schemeClr val="accent5"/>
                </a:solidFill>
              </a:rPr>
              <a:t>t</a:t>
            </a:r>
            <a:endParaRPr sz="1600">
              <a:solidFill>
                <a:schemeClr val="accent5"/>
              </a:solidFill>
            </a:endParaRPr>
          </a:p>
        </p:txBody>
      </p:sp>
      <p:cxnSp>
        <p:nvCxnSpPr>
          <p:cNvPr id="1266880512" name="" hidden="0"/>
          <p:cNvCxnSpPr>
            <a:cxnSpLocks/>
          </p:cNvCxnSpPr>
          <p:nvPr isPhoto="0" userDrawn="0"/>
        </p:nvCxnSpPr>
        <p:spPr bwMode="auto">
          <a:xfrm flipH="1" flipV="0">
            <a:off x="2328086" y="2442051"/>
            <a:ext cx="0" cy="841509"/>
          </a:xfrm>
          <a:prstGeom prst="line">
            <a:avLst/>
          </a:prstGeom>
          <a:ln w="19049" cap="flat" cmpd="sng" algn="ctr">
            <a:solidFill>
              <a:schemeClr val="accent5"/>
            </a:solidFill>
            <a:prstDash val="solid"/>
            <a:headEnd type="arrow" len="me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898330282" name="" hidden="0"/>
          <p:cNvSpPr txBox="1"/>
          <p:nvPr isPhoto="0" userDrawn="0"/>
        </p:nvSpPr>
        <p:spPr bwMode="auto">
          <a:xfrm flipH="0" flipV="0">
            <a:off x="1736933" y="2378551"/>
            <a:ext cx="1041633" cy="2438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000">
                <a:solidFill>
                  <a:schemeClr val="accent5"/>
                </a:solidFill>
              </a:rPr>
              <a:t>130 mm</a:t>
            </a:r>
            <a:endParaRPr sz="1600">
              <a:solidFill>
                <a:schemeClr val="accent5"/>
              </a:solidFill>
            </a:endParaRPr>
          </a:p>
        </p:txBody>
      </p:sp>
      <p:cxnSp>
        <p:nvCxnSpPr>
          <p:cNvPr id="618502306" name="" hidden="0"/>
          <p:cNvCxnSpPr>
            <a:cxnSpLocks/>
          </p:cNvCxnSpPr>
          <p:nvPr isPhoto="0" userDrawn="0"/>
        </p:nvCxnSpPr>
        <p:spPr bwMode="auto">
          <a:xfrm flipH="1" flipV="0">
            <a:off x="3153585" y="2743199"/>
            <a:ext cx="0" cy="209549"/>
          </a:xfrm>
          <a:prstGeom prst="line">
            <a:avLst/>
          </a:prstGeom>
          <a:ln w="19049" cap="flat" cmpd="sng" algn="ctr">
            <a:solidFill>
              <a:schemeClr val="accent5"/>
            </a:solidFill>
            <a:prstDash val="solid"/>
            <a:headEnd type="arrow" len="me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1272291822" name="" hidden="0"/>
          <p:cNvSpPr txBox="1"/>
          <p:nvPr isPhoto="0" userDrawn="0"/>
        </p:nvSpPr>
        <p:spPr bwMode="auto">
          <a:xfrm flipH="0" flipV="0">
            <a:off x="3121835" y="2740868"/>
            <a:ext cx="1041741" cy="2438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000">
                <a:solidFill>
                  <a:schemeClr val="accent5"/>
                </a:solidFill>
              </a:rPr>
              <a:t>45 mm</a:t>
            </a:r>
            <a:endParaRPr sz="1600">
              <a:solidFill>
                <a:schemeClr val="accent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87720481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12000" y="106983"/>
            <a:ext cx="7920000" cy="540000"/>
          </a:xfrm>
        </p:spPr>
        <p:txBody>
          <a:bodyPr/>
          <a:lstStyle/>
          <a:p>
            <a:pPr>
              <a:defRPr/>
            </a:pPr>
            <a:r>
              <a:rPr sz="2200"/>
              <a:t>Results and conclusions of generic BGV study - detector</a:t>
            </a:r>
            <a:endParaRPr sz="2600"/>
          </a:p>
        </p:txBody>
      </p:sp>
      <p:sp>
        <p:nvSpPr>
          <p:cNvPr id="1940825498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5" y="4767257"/>
            <a:ext cx="6626997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sp>
        <p:nvSpPr>
          <p:cNvPr id="327616851" name="" hidden="0"/>
          <p:cNvSpPr txBox="1"/>
          <p:nvPr isPhoto="0" userDrawn="0"/>
        </p:nvSpPr>
        <p:spPr bwMode="auto">
          <a:xfrm flipH="0" flipV="0">
            <a:off x="4396107" y="1952580"/>
            <a:ext cx="875754" cy="22863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900">
                <a:solidFill>
                  <a:schemeClr val="bg1"/>
                </a:solidFill>
              </a:rPr>
              <a:t>neon</a:t>
            </a:r>
            <a:endParaRPr sz="1200">
              <a:solidFill>
                <a:schemeClr val="bg1"/>
              </a:solidFill>
            </a:endParaRPr>
          </a:p>
        </p:txBody>
      </p:sp>
      <p:sp>
        <p:nvSpPr>
          <p:cNvPr id="1014551456" name="" hidden="0"/>
          <p:cNvSpPr txBox="1"/>
          <p:nvPr isPhoto="0" userDrawn="0"/>
        </p:nvSpPr>
        <p:spPr bwMode="auto">
          <a:xfrm flipH="0" flipV="0">
            <a:off x="379377" y="3414611"/>
            <a:ext cx="8314758" cy="101184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17791" marR="0" indent="-217791" algn="l" defTabSz="457200">
              <a:lnSpc>
                <a:spcPct val="100000"/>
              </a:lnSpc>
              <a:spcBef>
                <a:spcPts val="335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For these results: 1 m long neon gas target, 450 GeV protons.</a:t>
            </a:r>
            <a:endParaRPr sz="1400" b="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17791" marR="0" indent="-217791" algn="l" defTabSz="457200">
              <a:lnSpc>
                <a:spcPct val="100000"/>
              </a:lnSpc>
              <a:spcBef>
                <a:spcPts val="336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Performance results point towards possibility of a 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compact tracker with a high spatial resolution.</a:t>
            </a:r>
            <a:endParaRPr lang="en-GB" sz="1400" b="1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17841" marR="0" lvl="1" indent="-217791" algn="l" defTabSz="457200">
              <a:lnSpc>
                <a:spcPct val="100000"/>
              </a:lnSpc>
              <a:spcBef>
                <a:spcPts val="335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The greater the distance between detector layers, the larger the detector area (solid angle!).</a:t>
            </a:r>
            <a:endParaRPr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17841" marR="0" lvl="1" indent="-217791" algn="l" defTabSz="457200">
              <a:lnSpc>
                <a:spcPct val="100000"/>
              </a:lnSpc>
              <a:spcBef>
                <a:spcPts val="336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Fits within space between the LHC beam pipes.</a:t>
            </a: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pic>
        <p:nvPicPr>
          <p:cNvPr id="1781936669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3758662" y="1015998"/>
            <a:ext cx="5112933" cy="2481165"/>
          </a:xfrm>
          <a:prstGeom prst="rect">
            <a:avLst/>
          </a:prstGeom>
        </p:spPr>
      </p:pic>
      <p:pic>
        <p:nvPicPr>
          <p:cNvPr id="503158571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351363" y="1037382"/>
            <a:ext cx="3531633" cy="2120898"/>
          </a:xfrm>
          <a:prstGeom prst="rect">
            <a:avLst/>
          </a:prstGeom>
        </p:spPr>
      </p:pic>
      <p:sp>
        <p:nvSpPr>
          <p:cNvPr id="1477397471" name="" hidden="0"/>
          <p:cNvSpPr txBox="1"/>
          <p:nvPr isPhoto="0" userDrawn="0"/>
        </p:nvSpPr>
        <p:spPr bwMode="auto">
          <a:xfrm flipH="0" flipV="0">
            <a:off x="4270014" y="1499845"/>
            <a:ext cx="1647516" cy="426755"/>
          </a:xfrm>
          <a:prstGeom prst="rect">
            <a:avLst/>
          </a:prstGeom>
          <a:solidFill>
            <a:schemeClr val="bg1"/>
          </a:solidFill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100">
                <a:solidFill>
                  <a:srgbClr val="BB00FF"/>
                </a:solidFill>
              </a:rPr>
              <a:t>x/X</a:t>
            </a:r>
            <a:r>
              <a:rPr sz="1100" baseline="-25000">
                <a:solidFill>
                  <a:srgbClr val="BB00FF"/>
                </a:solidFill>
              </a:rPr>
              <a:t>0</a:t>
            </a:r>
            <a:r>
              <a:rPr sz="1100">
                <a:solidFill>
                  <a:srgbClr val="BB00FF"/>
                </a:solidFill>
              </a:rPr>
              <a:t> = 1 % per layer</a:t>
            </a:r>
            <a:endParaRPr sz="1100"/>
          </a:p>
          <a:p>
            <a:pPr>
              <a:defRPr/>
            </a:pPr>
            <a:r>
              <a:rPr sz="1100">
                <a:solidFill>
                  <a:schemeClr val="accent6"/>
                </a:solidFill>
              </a:rPr>
              <a:t>x/X</a:t>
            </a:r>
            <a:r>
              <a:rPr sz="1100" baseline="-25000">
                <a:solidFill>
                  <a:schemeClr val="accent6"/>
                </a:solidFill>
              </a:rPr>
              <a:t>0</a:t>
            </a:r>
            <a:r>
              <a:rPr sz="1100">
                <a:solidFill>
                  <a:schemeClr val="accent6"/>
                </a:solidFill>
              </a:rPr>
              <a:t> = 0.30 % per layer</a:t>
            </a:r>
            <a:endParaRPr sz="1200"/>
          </a:p>
        </p:txBody>
      </p:sp>
      <p:sp>
        <p:nvSpPr>
          <p:cNvPr id="79148583" name="" hidden="0"/>
          <p:cNvSpPr txBox="1"/>
          <p:nvPr isPhoto="0" userDrawn="0"/>
        </p:nvSpPr>
        <p:spPr bwMode="auto">
          <a:xfrm flipH="0" flipV="0">
            <a:off x="4090719" y="2703511"/>
            <a:ext cx="1647730" cy="426755"/>
          </a:xfrm>
          <a:prstGeom prst="rect">
            <a:avLst/>
          </a:prstGeom>
          <a:solidFill>
            <a:schemeClr val="bg1"/>
          </a:solidFill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100">
                <a:solidFill>
                  <a:srgbClr val="3EF0E1"/>
                </a:solidFill>
              </a:rPr>
              <a:t>x/X</a:t>
            </a:r>
            <a:r>
              <a:rPr sz="1100" baseline="-25000">
                <a:solidFill>
                  <a:srgbClr val="3EF0E1"/>
                </a:solidFill>
              </a:rPr>
              <a:t>0</a:t>
            </a:r>
            <a:r>
              <a:rPr sz="1100">
                <a:solidFill>
                  <a:srgbClr val="3EF0E1"/>
                </a:solidFill>
              </a:rPr>
              <a:t> = 1 % per layer</a:t>
            </a:r>
            <a:endParaRPr sz="1100">
              <a:solidFill>
                <a:srgbClr val="40FFF2"/>
              </a:solidFill>
            </a:endParaRPr>
          </a:p>
          <a:p>
            <a:pPr>
              <a:defRPr/>
            </a:pPr>
            <a:r>
              <a:rPr sz="1100">
                <a:solidFill>
                  <a:srgbClr val="FF0000"/>
                </a:solidFill>
              </a:rPr>
              <a:t>x/X</a:t>
            </a:r>
            <a:r>
              <a:rPr sz="1100" baseline="-25000">
                <a:solidFill>
                  <a:srgbClr val="FF0000"/>
                </a:solidFill>
              </a:rPr>
              <a:t>0</a:t>
            </a:r>
            <a:r>
              <a:rPr sz="1100">
                <a:solidFill>
                  <a:srgbClr val="FF0000"/>
                </a:solidFill>
              </a:rPr>
              <a:t> = 0.30 % per layer</a:t>
            </a:r>
            <a:endParaRPr sz="1200">
              <a:solidFill>
                <a:srgbClr val="3EF0E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52746425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 flipH="0" flipV="0">
            <a:off x="612000" y="78968"/>
            <a:ext cx="8074800" cy="540000"/>
          </a:xfrm>
        </p:spPr>
        <p:txBody>
          <a:bodyPr/>
          <a:lstStyle/>
          <a:p>
            <a:pPr>
              <a:defRPr/>
            </a:pPr>
            <a:r>
              <a:rPr sz="2200"/>
              <a:t>Results and conclusions of generic BGV study – gas target</a:t>
            </a:r>
            <a:r>
              <a:rPr sz="2600"/>
              <a:t> I</a:t>
            </a:r>
            <a:endParaRPr sz="2600"/>
          </a:p>
        </p:txBody>
      </p:sp>
      <p:sp>
        <p:nvSpPr>
          <p:cNvPr id="1823609371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5" y="4767257"/>
            <a:ext cx="6626997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sp>
        <p:nvSpPr>
          <p:cNvPr id="1994776940" name="" hidden="0"/>
          <p:cNvSpPr txBox="1"/>
          <p:nvPr isPhoto="0" userDrawn="0"/>
        </p:nvSpPr>
        <p:spPr bwMode="auto">
          <a:xfrm flipH="0" flipV="0">
            <a:off x="4396107" y="1952580"/>
            <a:ext cx="875754" cy="22863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900">
                <a:solidFill>
                  <a:schemeClr val="bg1"/>
                </a:solidFill>
              </a:rPr>
              <a:t>neon</a:t>
            </a:r>
            <a:endParaRPr sz="1200">
              <a:solidFill>
                <a:schemeClr val="bg1"/>
              </a:solidFill>
            </a:endParaRPr>
          </a:p>
        </p:txBody>
      </p:sp>
      <p:pic>
        <p:nvPicPr>
          <p:cNvPr id="672763415" name="" hidden="0"/>
          <p:cNvPicPr>
            <a:picLocks noChangeAspect="1"/>
          </p:cNvPicPr>
          <p:nvPr isPhoto="0" userDrawn="0"/>
        </p:nvPicPr>
        <p:blipFill>
          <a:blip r:embed="rId3"/>
          <a:srcRect l="0" t="0" r="7373" b="0"/>
          <a:stretch/>
        </p:blipFill>
        <p:spPr bwMode="auto">
          <a:xfrm flipH="0" flipV="0">
            <a:off x="4611861" y="1327040"/>
            <a:ext cx="3920130" cy="3357320"/>
          </a:xfrm>
          <a:prstGeom prst="rect">
            <a:avLst/>
          </a:prstGeom>
        </p:spPr>
      </p:pic>
      <p:sp>
        <p:nvSpPr>
          <p:cNvPr id="908345887" name="" hidden="0"/>
          <p:cNvSpPr txBox="1"/>
          <p:nvPr isPhoto="0" userDrawn="0"/>
        </p:nvSpPr>
        <p:spPr bwMode="auto">
          <a:xfrm flipH="0" flipV="0">
            <a:off x="251781" y="618967"/>
            <a:ext cx="4290341" cy="240097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17791" marR="0" indent="-217791" algn="l" defTabSz="457200">
              <a:lnSpc>
                <a:spcPct val="100000"/>
              </a:lnSpc>
              <a:spcBef>
                <a:spcPts val="335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Neon gas target with 1 m extent in z:</a:t>
            </a:r>
            <a:endParaRPr sz="1200" b="1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17841" marR="0" lvl="1" indent="-217791" algn="l" defTabSz="457200">
              <a:lnSpc>
                <a:spcPct val="100000"/>
              </a:lnSpc>
              <a:spcBef>
                <a:spcPts val="335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Not a showstopper.</a:t>
            </a:r>
            <a:endParaRPr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17841" marR="0" lvl="1" indent="-217791" algn="l" defTabSz="457200">
              <a:lnSpc>
                <a:spcPct val="100000"/>
              </a:lnSpc>
              <a:spcBef>
                <a:spcPts val="335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Simple system - gas injection system as already used by demonstrator BGV.</a:t>
            </a:r>
            <a:endParaRPr lang="en-GB"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17841" marR="0" lvl="1" indent="-217791" algn="l" defTabSz="457200">
              <a:lnSpc>
                <a:spcPct val="100000"/>
              </a:lnSpc>
              <a:spcBef>
                <a:spcPts val="33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lang="en-GB"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17789" marR="0" lvl="0" indent="-217791" algn="l" defTabSz="457200">
              <a:lnSpc>
                <a:spcPct val="100000"/>
              </a:lnSpc>
              <a:spcBef>
                <a:spcPts val="33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Higher A gas studied (e.g. </a:t>
            </a:r>
            <a:r>
              <a:rPr lang="en-GB" sz="1200" b="1" i="0" u="sng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  <a:hlinkClick r:id="rId4" action="ppaction://hlinksldjump" tooltip="Slide 23"/>
              </a:rPr>
              <a:t>argon, xenon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):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</a:t>
            </a:r>
            <a:endParaRPr sz="1200" b="0" i="0" u="none" strike="noStrike" cap="none" spc="0">
              <a:solidFill>
                <a:srgbClr val="FF0000"/>
              </a:solidFill>
              <a:latin typeface="Liberation Sans"/>
              <a:ea typeface="Liberation Sans"/>
              <a:cs typeface="Liberation Sans"/>
            </a:endParaRPr>
          </a:p>
          <a:p>
            <a:pPr marL="617839" marR="0" lvl="1" indent="-217791" algn="l" defTabSz="457200">
              <a:lnSpc>
                <a:spcPct val="100000"/>
              </a:lnSpc>
              <a:spcBef>
                <a:spcPts val="33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Higher </a:t>
            </a:r>
            <a:r>
              <a:rPr lang="en-GB" sz="1200" b="0" i="0" u="sng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  <a:hlinkClick r:id="rId5" action="ppaction://hlinksldjump" tooltip="Slide 17"/>
              </a:rPr>
              <a:t>cross section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</a:t>
            </a:r>
            <a:endParaRPr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17841" marR="0" lvl="1" indent="-217791" algn="l" defTabSz="457200">
              <a:lnSpc>
                <a:spcPct val="100000"/>
              </a:lnSpc>
              <a:spcBef>
                <a:spcPts val="33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Higher 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average number of tracks per collision.</a:t>
            </a:r>
            <a:endParaRPr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17841" marR="0" lvl="1" indent="-217791" algn="l" defTabSz="457200">
              <a:lnSpc>
                <a:spcPct val="100000"/>
              </a:lnSpc>
              <a:spcBef>
                <a:spcPts val="33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Possibility of running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with a 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prop lower pressure. 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Larger percentage of the total number of collisions with N</a:t>
            </a:r>
            <a:r>
              <a:rPr lang="en-GB" sz="1200" b="0" i="0" u="none" strike="noStrike" cap="none" spc="0" baseline="-250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tracks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&gt; N</a:t>
            </a:r>
            <a:r>
              <a:rPr lang="en-GB" sz="1200" b="0" i="0" u="none" strike="noStrike" cap="none" spc="0" baseline="-250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track,cut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</a:t>
            </a:r>
            <a:endParaRPr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pic>
        <p:nvPicPr>
          <p:cNvPr id="360609994" name="" hidden="0"/>
          <p:cNvPicPr>
            <a:picLocks noChangeAspect="1"/>
          </p:cNvPicPr>
          <p:nvPr isPhoto="0" userDrawn="0"/>
        </p:nvPicPr>
        <p:blipFill>
          <a:blip r:embed="rId6"/>
          <a:srcRect l="5855" t="28426" r="33721" b="22195"/>
          <a:stretch/>
        </p:blipFill>
        <p:spPr bwMode="auto">
          <a:xfrm rot="0" flipH="1" flipV="0">
            <a:off x="4720440" y="617861"/>
            <a:ext cx="4123946" cy="1056115"/>
          </a:xfrm>
          <a:prstGeom prst="rect">
            <a:avLst/>
          </a:prstGeom>
        </p:spPr>
      </p:pic>
      <p:cxnSp>
        <p:nvCxnSpPr>
          <p:cNvPr id="0" name="" hidden="0"/>
          <p:cNvCxnSpPr>
            <a:cxnSpLocks/>
          </p:cNvCxnSpPr>
          <p:nvPr isPhoto="0" userDrawn="0"/>
        </p:nvCxnSpPr>
        <p:spPr bwMode="auto">
          <a:xfrm flipH="0" flipV="0">
            <a:off x="5229933" y="1671605"/>
            <a:ext cx="643410" cy="0"/>
          </a:xfrm>
          <a:prstGeom prst="line">
            <a:avLst/>
          </a:prstGeom>
          <a:ln w="19049" cap="flat" cmpd="sng" algn="ctr">
            <a:solidFill>
              <a:schemeClr val="accent5"/>
            </a:solidFill>
            <a:prstDash val="solid"/>
            <a:headEnd type="arrow" len="me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pic>
        <p:nvPicPr>
          <p:cNvPr id="472676925" name="" hidden="0"/>
          <p:cNvPicPr>
            <a:picLocks noChangeAspect="1"/>
          </p:cNvPicPr>
          <p:nvPr isPhoto="0" userDrawn="0"/>
        </p:nvPicPr>
        <p:blipFill>
          <a:blip r:embed="rId7"/>
          <a:srcRect l="0" t="8334" r="6858" b="0"/>
          <a:stretch/>
        </p:blipFill>
        <p:spPr bwMode="auto">
          <a:xfrm flipH="0" flipV="0">
            <a:off x="1380858" y="3057835"/>
            <a:ext cx="2524406" cy="1863345"/>
          </a:xfrm>
          <a:prstGeom prst="rect">
            <a:avLst/>
          </a:prstGeom>
        </p:spPr>
      </p:pic>
      <p:sp>
        <p:nvSpPr>
          <p:cNvPr id="679652420" name="" hidden="0"/>
          <p:cNvSpPr txBox="1"/>
          <p:nvPr isPhoto="0" userDrawn="0"/>
        </p:nvSpPr>
        <p:spPr bwMode="auto">
          <a:xfrm flipH="0" flipV="0">
            <a:off x="251781" y="3543547"/>
            <a:ext cx="1586070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900"/>
              <a:t>#tracks per event, traversing </a:t>
            </a:r>
            <a:r>
              <a:rPr sz="900"/>
              <a:t>detector</a:t>
            </a:r>
            <a:endParaRPr sz="9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27581686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 flipH="0" flipV="0">
            <a:off x="611999" y="22938"/>
            <a:ext cx="8336470" cy="540000"/>
          </a:xfrm>
        </p:spPr>
        <p:txBody>
          <a:bodyPr/>
          <a:lstStyle/>
          <a:p>
            <a:pPr>
              <a:defRPr/>
            </a:pPr>
            <a:r>
              <a:rPr sz="2200"/>
              <a:t>Results and conclusions of generic BGV study – gas target</a:t>
            </a:r>
            <a:r>
              <a:rPr sz="2600"/>
              <a:t> II</a:t>
            </a:r>
            <a:endParaRPr sz="2600"/>
          </a:p>
        </p:txBody>
      </p:sp>
      <p:sp>
        <p:nvSpPr>
          <p:cNvPr id="1329291638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5" y="4767257"/>
            <a:ext cx="6626997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sp>
        <p:nvSpPr>
          <p:cNvPr id="1335364825" name="" hidden="0"/>
          <p:cNvSpPr txBox="1"/>
          <p:nvPr isPhoto="0" userDrawn="0"/>
        </p:nvSpPr>
        <p:spPr bwMode="auto">
          <a:xfrm flipH="0" flipV="0">
            <a:off x="548888" y="562936"/>
            <a:ext cx="8327430" cy="140109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17791" marR="0" indent="-217791" algn="l" defTabSz="457200">
              <a:lnSpc>
                <a:spcPct val="100000"/>
              </a:lnSpc>
              <a:spcBef>
                <a:spcPts val="335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Gas jet target:</a:t>
            </a:r>
            <a:endParaRPr sz="1200" b="1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17841" marR="0" lvl="1" indent="-217791" algn="l" defTabSz="457200">
              <a:lnSpc>
                <a:spcPct val="100000"/>
              </a:lnSpc>
              <a:spcBef>
                <a:spcPts val="335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Reducing extent of gas target in beam direction to ~1cm.</a:t>
            </a:r>
            <a:endParaRPr lang="en-GB"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17841" marR="0" lvl="1" indent="-217791" algn="l" defTabSz="457200">
              <a:lnSpc>
                <a:spcPct val="100000"/>
              </a:lnSpc>
              <a:spcBef>
                <a:spcPts val="33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Improved vertex resolution for events, especially with lower track numbers.</a:t>
            </a:r>
            <a:endParaRPr lang="en-GB"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1017891" marR="0" lvl="2" indent="-217791" algn="l" defTabSz="457200">
              <a:lnSpc>
                <a:spcPct val="100000"/>
              </a:lnSpc>
              <a:spcBef>
                <a:spcPts val="33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Integrated pressure could potentially be reduced.</a:t>
            </a:r>
            <a:endParaRPr lang="en-GB"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17841" marR="0" lvl="1" indent="-217791" algn="l" defTabSz="457200">
              <a:lnSpc>
                <a:spcPct val="100000"/>
              </a:lnSpc>
              <a:spcBef>
                <a:spcPts val="33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Improved background rejection. </a:t>
            </a:r>
            <a:endParaRPr lang="en-GB"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17841" marR="0" lvl="1" indent="-217791" algn="l" defTabSz="457200">
              <a:lnSpc>
                <a:spcPct val="100000"/>
              </a:lnSpc>
              <a:spcBef>
                <a:spcPts val="335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Impact on cost and complexity. </a:t>
            </a:r>
            <a:endParaRPr lang="en-GB" sz="12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</p:txBody>
      </p:sp>
      <p:grpSp>
        <p:nvGrpSpPr>
          <p:cNvPr id="370433584" name="" hidden="0"/>
          <p:cNvGrpSpPr/>
          <p:nvPr isPhoto="0" userDrawn="0"/>
        </p:nvGrpSpPr>
        <p:grpSpPr bwMode="auto">
          <a:xfrm>
            <a:off x="556296" y="2118799"/>
            <a:ext cx="7797276" cy="2448046"/>
            <a:chOff x="0" y="0"/>
            <a:chExt cx="7797276" cy="2448046"/>
          </a:xfrm>
        </p:grpSpPr>
        <p:pic>
          <p:nvPicPr>
            <p:cNvPr id="1784004351" name="" hidden="0"/>
            <p:cNvPicPr>
              <a:picLocks noChangeAspect="1"/>
            </p:cNvPicPr>
            <p:nvPr isPhoto="0" userDrawn="0"/>
          </p:nvPicPr>
          <p:blipFill>
            <a:blip r:embed="rId2"/>
            <a:stretch/>
          </p:blipFill>
          <p:spPr bwMode="auto">
            <a:xfrm flipH="0" flipV="0">
              <a:off x="4161952" y="0"/>
              <a:ext cx="3480887" cy="2448047"/>
            </a:xfrm>
            <a:prstGeom prst="rect">
              <a:avLst/>
            </a:prstGeom>
          </p:spPr>
        </p:pic>
        <p:pic>
          <p:nvPicPr>
            <p:cNvPr id="1626554744" name="" hidden="0"/>
            <p:cNvPicPr>
              <a:picLocks noChangeAspect="1"/>
            </p:cNvPicPr>
            <p:nvPr isPhoto="0" userDrawn="0"/>
          </p:nvPicPr>
          <p:blipFill>
            <a:blip r:embed="rId3"/>
            <a:stretch/>
          </p:blipFill>
          <p:spPr bwMode="auto">
            <a:xfrm flipH="0" flipV="0">
              <a:off x="205800" y="36363"/>
              <a:ext cx="3031665" cy="2319292"/>
            </a:xfrm>
            <a:prstGeom prst="rect">
              <a:avLst/>
            </a:prstGeom>
          </p:spPr>
        </p:pic>
        <p:sp>
          <p:nvSpPr>
            <p:cNvPr id="1245233466" name="" hidden="0"/>
            <p:cNvSpPr/>
            <p:nvPr isPhoto="0" userDrawn="0"/>
          </p:nvSpPr>
          <p:spPr bwMode="auto">
            <a:xfrm rot="1889591" flipH="0" flipV="0">
              <a:off x="0" y="934149"/>
              <a:ext cx="3851522" cy="487715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  <a:prstTxWarp prst="textNoShape"/>
              <a:spAutoFit/>
            </a:bodyPr>
            <a:p>
              <a:pPr algn="ctr">
                <a:defRPr/>
              </a:pPr>
              <a:r>
                <a:rPr sz="2600" b="1">
                  <a:ln>
                    <a:noFill/>
                  </a:ln>
                  <a:solidFill>
                    <a:schemeClr val="accent1">
                      <a:alpha val="21999"/>
                    </a:schemeClr>
                  </a:solidFill>
                </a:rPr>
                <a:t>PRELIMINARY</a:t>
              </a:r>
              <a:endParaRPr sz="5400" b="1">
                <a:ln>
                  <a:noFill/>
                </a:ln>
                <a:solidFill>
                  <a:schemeClr val="accent1">
                    <a:alpha val="21999"/>
                  </a:schemeClr>
                </a:solidFill>
              </a:endParaRPr>
            </a:p>
          </p:txBody>
        </p:sp>
        <p:sp>
          <p:nvSpPr>
            <p:cNvPr id="1581897626" name="" hidden="0"/>
            <p:cNvSpPr txBox="1"/>
            <p:nvPr isPhoto="0" userDrawn="0"/>
          </p:nvSpPr>
          <p:spPr bwMode="auto">
            <a:xfrm flipH="0" flipV="0">
              <a:off x="531245" y="1661316"/>
              <a:ext cx="2124881" cy="518195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1400">
                  <a:solidFill>
                    <a:schemeClr val="accent5"/>
                  </a:solidFill>
                  <a:latin typeface="Liberation Sans"/>
                  <a:ea typeface="Liberation Sans"/>
                  <a:cs typeface="Liberation Sans"/>
                </a:rPr>
                <a:t>ACTS reconstruction</a:t>
              </a:r>
              <a:endParaRPr sz="14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endParaRPr>
            </a:p>
            <a:p>
              <a:pPr>
                <a:defRPr/>
              </a:pPr>
              <a:r>
                <a:rPr sz="1400">
                  <a:solidFill>
                    <a:schemeClr val="accent5"/>
                  </a:solidFill>
                  <a:latin typeface="Liberation Sans"/>
                  <a:ea typeface="Liberation Sans"/>
                  <a:cs typeface="Liberation Sans"/>
                </a:rPr>
                <a:t>(truth momentum)</a:t>
              </a:r>
              <a:endParaRPr sz="1400">
                <a:solidFill>
                  <a:schemeClr val="accent5"/>
                </a:solidFill>
              </a:endParaRPr>
            </a:p>
          </p:txBody>
        </p:sp>
        <p:sp>
          <p:nvSpPr>
            <p:cNvPr id="364136182" name="" hidden="0"/>
            <p:cNvSpPr txBox="1"/>
            <p:nvPr isPhoto="0" userDrawn="0"/>
          </p:nvSpPr>
          <p:spPr bwMode="auto">
            <a:xfrm flipH="0" flipV="0">
              <a:off x="4715563" y="1767996"/>
              <a:ext cx="2125672" cy="304835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1400">
                  <a:solidFill>
                    <a:schemeClr val="accent5"/>
                  </a:solidFill>
                  <a:latin typeface="Liberation Sans"/>
                  <a:ea typeface="Liberation Sans"/>
                  <a:cs typeface="Liberation Sans"/>
                </a:rPr>
                <a:t>Custom </a:t>
              </a:r>
              <a:r>
                <a:rPr sz="1400">
                  <a:solidFill>
                    <a:schemeClr val="accent5"/>
                  </a:solidFill>
                  <a:latin typeface="Liberation Sans"/>
                  <a:ea typeface="Liberation Sans"/>
                  <a:cs typeface="Liberation Sans"/>
                </a:rPr>
                <a:t>reconstruction</a:t>
              </a:r>
              <a:endParaRPr sz="1400">
                <a:solidFill>
                  <a:schemeClr val="accent5"/>
                </a:solidFill>
              </a:endParaRPr>
            </a:p>
          </p:txBody>
        </p:sp>
        <p:sp>
          <p:nvSpPr>
            <p:cNvPr id="40989692" name="" hidden="0"/>
            <p:cNvSpPr txBox="1"/>
            <p:nvPr isPhoto="0" userDrawn="0"/>
          </p:nvSpPr>
          <p:spPr bwMode="auto">
            <a:xfrm flipH="0" flipV="0">
              <a:off x="6388959" y="57150"/>
              <a:ext cx="1408316" cy="457235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1200">
                  <a:solidFill>
                    <a:srgbClr val="FF0000"/>
                  </a:solidFill>
                  <a:latin typeface="Liberation Sans"/>
                  <a:ea typeface="Liberation Sans"/>
                  <a:cs typeface="Liberation Sans"/>
                </a:rPr>
                <a:t>gas target 1 m</a:t>
              </a:r>
              <a:endParaRPr sz="1200">
                <a:solidFill>
                  <a:srgbClr val="FF0000"/>
                </a:solidFill>
                <a:latin typeface="Liberation Sans"/>
                <a:ea typeface="Liberation Sans"/>
                <a:cs typeface="Liberation Sans"/>
              </a:endParaRPr>
            </a:p>
            <a:p>
              <a:pPr>
                <a:defRPr/>
              </a:pPr>
              <a:r>
                <a:rPr sz="1200">
                  <a:solidFill>
                    <a:schemeClr val="tx2">
                      <a:lumMod val="60000"/>
                      <a:lumOff val="40000"/>
                    </a:schemeClr>
                  </a:solidFill>
                  <a:latin typeface="Liberation Sans"/>
                  <a:ea typeface="Liberation Sans"/>
                  <a:cs typeface="Liberation Sans"/>
                </a:rPr>
                <a:t>gas target 1 cm</a:t>
              </a:r>
              <a:endParaRPr sz="1200">
                <a:solidFill>
                  <a:schemeClr val="accent5"/>
                </a:solidFill>
              </a:endParaRPr>
            </a:p>
          </p:txBody>
        </p:sp>
      </p:grpSp>
      <p:sp>
        <p:nvSpPr>
          <p:cNvPr id="703994814" name="" hidden="0"/>
          <p:cNvSpPr/>
          <p:nvPr isPhoto="0" userDrawn="0"/>
        </p:nvSpPr>
        <p:spPr bwMode="auto">
          <a:xfrm flipH="0" flipV="0">
            <a:off x="3286473" y="3047999"/>
            <a:ext cx="377443" cy="11566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29696243" name="" hidden="0"/>
          <p:cNvSpPr txBox="1"/>
          <p:nvPr isPhoto="0" userDrawn="0"/>
        </p:nvSpPr>
        <p:spPr bwMode="auto">
          <a:xfrm flipH="0" flipV="0">
            <a:off x="3222786" y="3006752"/>
            <a:ext cx="504815" cy="19815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700">
                <a:solidFill>
                  <a:schemeClr val="tx1"/>
                </a:solidFill>
              </a:rPr>
              <a:t>164 µm</a:t>
            </a:r>
            <a:endParaRPr>
              <a:solidFill>
                <a:schemeClr val="tx1"/>
              </a:solidFill>
            </a:endParaRPr>
          </a:p>
        </p:txBody>
      </p:sp>
      <p:sp>
        <p:nvSpPr>
          <p:cNvPr id="1982152307" name=""/>
          <p:cNvSpPr txBox="1"/>
          <p:nvPr/>
        </p:nvSpPr>
        <p:spPr bwMode="auto">
          <a:xfrm flipH="0" flipV="0">
            <a:off x="6590718" y="2296495"/>
            <a:ext cx="613531" cy="2591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100"/>
              <a:t>neon</a:t>
            </a:r>
            <a:endParaRPr sz="1100"/>
          </a:p>
        </p:txBody>
      </p:sp>
      <p:sp>
        <p:nvSpPr>
          <p:cNvPr id="1145283313" name=""/>
          <p:cNvSpPr txBox="1"/>
          <p:nvPr/>
        </p:nvSpPr>
        <p:spPr bwMode="auto">
          <a:xfrm flipH="0" flipV="0">
            <a:off x="1959186" y="2165526"/>
            <a:ext cx="613566" cy="2591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100"/>
              <a:t>neon</a:t>
            </a:r>
            <a:endParaRPr sz="1100"/>
          </a:p>
        </p:txBody>
      </p:sp>
      <p:sp>
        <p:nvSpPr>
          <p:cNvPr id="1837984268" name="" hidden="0"/>
          <p:cNvSpPr txBox="1"/>
          <p:nvPr isPhoto="0" userDrawn="0"/>
        </p:nvSpPr>
        <p:spPr bwMode="auto">
          <a:xfrm flipH="0" flipV="0">
            <a:off x="7604285" y="2838361"/>
            <a:ext cx="504850" cy="19815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700">
                <a:solidFill>
                  <a:schemeClr val="tx1"/>
                </a:solidFill>
              </a:rPr>
              <a:t>164 µm</a:t>
            </a:r>
            <a:endParaRPr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42317131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12000" y="83526"/>
            <a:ext cx="7920000" cy="540000"/>
          </a:xfrm>
        </p:spPr>
        <p:txBody>
          <a:bodyPr/>
          <a:lstStyle>
            <a:lvl1pPr>
              <a:defRPr/>
            </a:lvl1pPr>
          </a:lstStyle>
          <a:p>
            <a:pPr algn="l">
              <a:defRPr/>
            </a:pPr>
            <a:r>
              <a:rPr sz="2400"/>
              <a:t>Summary &amp; outlook</a:t>
            </a:r>
            <a:endParaRPr sz="2600"/>
          </a:p>
        </p:txBody>
      </p:sp>
      <p:sp>
        <p:nvSpPr>
          <p:cNvPr id="1845370934" name="Espace réservé du contenu 3" hidden="0"/>
          <p:cNvSpPr>
            <a:spLocks noGrp="1"/>
          </p:cNvSpPr>
          <p:nvPr isPhoto="0" userDrawn="0">
            <p:ph sz="half" idx="2" hasCustomPrompt="1"/>
          </p:nvPr>
        </p:nvSpPr>
        <p:spPr bwMode="auto">
          <a:xfrm flipH="0" flipV="0">
            <a:off x="457200" y="686606"/>
            <a:ext cx="8074800" cy="3724494"/>
          </a:xfrm>
        </p:spPr>
        <p:txBody>
          <a:bodyPr vertOverflow="overflow" horzOverflow="clip" vert="horz" wrap="square" lIns="0" tIns="0" rIns="0" bIns="0" numCol="1" spcCol="0" rtlCol="0" fromWordArt="0" anchor="t" anchorCtr="0" forceAA="0" upright="0" compatLnSpc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algn="l">
              <a:spcBef>
                <a:spcPts val="566"/>
              </a:spcBef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Development of a simulation frame work for extensive performance study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-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based on established tools, support from experts.</a:t>
            </a:r>
            <a:endParaRPr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algn="l">
              <a:spcBef>
                <a:spcPts val="565"/>
              </a:spcBef>
              <a:buClr>
                <a:schemeClr val="accent6"/>
              </a:buClr>
              <a:buFont typeface="Wingdings"/>
              <a:buChar char="w"/>
              <a:defRPr/>
            </a:pPr>
            <a:r>
              <a:rPr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Two independent reconstruction tools developed. </a:t>
            </a:r>
            <a:endParaRPr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algn="l">
              <a:spcBef>
                <a:spcPts val="565"/>
              </a:spcBef>
              <a:buClr>
                <a:schemeClr val="accent6"/>
              </a:buClr>
              <a:buFont typeface="Wingdings"/>
              <a:buChar char="w"/>
              <a:defRPr/>
            </a:pPr>
            <a:r>
              <a:rPr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Results point toward possibility of a </a:t>
            </a:r>
            <a:r>
              <a:rPr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compact tracker with high spatial resolution</a:t>
            </a:r>
            <a:r>
              <a:rPr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</a:t>
            </a:r>
            <a:endParaRPr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lvl="1" algn="l">
              <a:spcBef>
                <a:spcPts val="565"/>
              </a:spcBef>
              <a:buClr>
                <a:schemeClr val="accent6"/>
              </a:buClr>
              <a:buFont typeface="Wingdings"/>
              <a:buChar char="w"/>
              <a:defRPr/>
            </a:pPr>
            <a:r>
              <a:rPr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Promising candidate: 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Si pixel tracker with detector layer ~250 mm apart</a:t>
            </a:r>
            <a:r>
              <a:rPr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</a:t>
            </a:r>
            <a:endParaRPr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lvl="0" algn="l">
              <a:spcBef>
                <a:spcPts val="565"/>
              </a:spcBef>
              <a:buClr>
                <a:schemeClr val="accent6"/>
              </a:buClr>
              <a:buFont typeface="Wingdings"/>
              <a:buChar char="w"/>
              <a:defRPr/>
            </a:pPr>
            <a:r>
              <a:rPr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Extended gas target not a show stopper</a:t>
            </a:r>
            <a:r>
              <a:rPr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– simplifies system, has already been successfully operated during Run 2 (BGV demonstrator).</a:t>
            </a:r>
            <a:endParaRPr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lvl="0" algn="l">
              <a:spcBef>
                <a:spcPts val="565"/>
              </a:spcBef>
              <a:buClr>
                <a:schemeClr val="accent6"/>
              </a:buClr>
              <a:buFont typeface="Wingdings"/>
              <a:buChar char="w"/>
              <a:defRPr/>
            </a:pPr>
            <a:r>
              <a:rPr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Later today:</a:t>
            </a:r>
            <a:endParaRPr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lvl="1" algn="l">
              <a:spcBef>
                <a:spcPts val="564"/>
              </a:spcBef>
              <a:buClr>
                <a:schemeClr val="accent6"/>
              </a:buClr>
              <a:buFont typeface="Wingdings"/>
              <a:buChar char="w"/>
              <a:defRPr/>
            </a:pPr>
            <a:r>
              <a:rPr sz="11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Simulation study based on concept tracker design by Oxford.</a:t>
            </a:r>
            <a:endParaRPr sz="11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lvl="1" algn="l">
              <a:spcBef>
                <a:spcPts val="564"/>
              </a:spcBef>
              <a:buClr>
                <a:schemeClr val="accent6"/>
              </a:buClr>
              <a:buFont typeface="Wingdings"/>
              <a:buChar char="w"/>
              <a:defRPr/>
            </a:pPr>
            <a:r>
              <a:rPr sz="11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Alignment, pattern recognition.</a:t>
            </a:r>
            <a:endParaRPr sz="11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lvl="1" algn="l">
              <a:spcBef>
                <a:spcPts val="564"/>
              </a:spcBef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1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Measuring vertex resolution, deconvolution.</a:t>
            </a:r>
            <a:endParaRPr sz="11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lvl="1" algn="l">
              <a:spcBef>
                <a:spcPts val="564"/>
              </a:spcBef>
              <a:buClr>
                <a:schemeClr val="accent6"/>
              </a:buClr>
              <a:buFont typeface="Wingdings"/>
              <a:buChar char="w"/>
              <a:defRPr/>
            </a:pPr>
            <a:r>
              <a:rPr sz="11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Expected performance – precision on bunch width etc.</a:t>
            </a:r>
            <a:endParaRPr sz="16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0" lvl="0" indent="0" algn="l">
              <a:spcBef>
                <a:spcPts val="565"/>
              </a:spcBef>
              <a:buClr>
                <a:schemeClr val="accent6"/>
              </a:buClr>
              <a:buFont typeface="Wingdings"/>
              <a:buNone/>
              <a:defRPr/>
            </a:pPr>
            <a:endParaRPr sz="11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8010290" name="Espace réservé du pied de page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8" y="4767260"/>
            <a:ext cx="6626998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sp>
        <p:nvSpPr>
          <p:cNvPr id="1849309341" name="Espace réservé du contenu 8" hidden="0"/>
          <p:cNvSpPr>
            <a:spLocks noGrp="1"/>
          </p:cNvSpPr>
          <p:nvPr isPhoto="0" userDrawn="0"/>
        </p:nvSpPr>
        <p:spPr bwMode="auto">
          <a:xfrm>
            <a:off x="535374" y="3986847"/>
            <a:ext cx="7918448" cy="285750"/>
          </a:xfrm>
        </p:spPr>
        <p:txBody>
          <a:bodyPr vertOverflow="overflow" horzOverflow="clip" vert="horz" wrap="square" lIns="0" tIns="0" rIns="0" bIns="0" numCol="1" spcCol="0" rtlCol="0" fromWordArt="0" anchor="t" anchorCtr="0" forceAA="0" upright="0" compatLnSpc="0">
            <a:normAutofit fontScale="85000" lnSpcReduction="3000"/>
          </a:bodyPr>
          <a:lstStyle>
            <a:lvl1pPr marL="342900" indent="-342900" algn="ctr" defTabSz="457200">
              <a:spcBef>
                <a:spcPts val="0"/>
              </a:spcBef>
              <a:buClr>
                <a:schemeClr val="accent6"/>
              </a:buClr>
              <a:buFontTx/>
              <a:buNone/>
              <a:defRPr sz="18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20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18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>
              <a:spcBef>
                <a:spcPts val="0"/>
              </a:spcBef>
              <a:buClr>
                <a:schemeClr val="accent6"/>
              </a:buClr>
              <a:buFont typeface="Wingdings"/>
              <a:buChar char="§"/>
              <a:defRPr sz="16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599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sz="2600" b="1"/>
              <a:t>Thank </a:t>
            </a:r>
            <a:r>
              <a:rPr sz="2600" b="1"/>
              <a:t>you </a:t>
            </a:r>
            <a:r>
              <a:rPr sz="2600" b="1"/>
              <a:t>for your attention</a:t>
            </a:r>
            <a:r>
              <a:rPr sz="2600" b="1"/>
              <a:t>!</a:t>
            </a:r>
            <a:endParaRPr sz="26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24383487" name="Espace réservé du pied de page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199" y="4767261"/>
            <a:ext cx="6550799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sp>
        <p:nvSpPr>
          <p:cNvPr id="506500506" name="Espace réservé du contenu 8" hidden="0"/>
          <p:cNvSpPr>
            <a:spLocks noGrp="1"/>
          </p:cNvSpPr>
          <p:nvPr isPhoto="0" userDrawn="0">
            <p:ph sz="quarter" idx="14" hasCustomPrompt="1"/>
          </p:nvPr>
        </p:nvSpPr>
        <p:spPr bwMode="auto">
          <a:xfrm>
            <a:off x="697593" y="2036388"/>
            <a:ext cx="7918449" cy="285750"/>
          </a:xfrm>
        </p:spPr>
        <p:txBody>
          <a:bodyPr vertOverflow="overflow" horzOverflow="clip" vert="horz" wrap="square" lIns="0" tIns="0" rIns="0" bIns="0" numCol="1" spcCol="0" rtlCol="0" fromWordArt="0" anchor="t" anchorCtr="0" forceAA="0" upright="0" compatLnSpc="0">
            <a:normAutofit fontScale="85000" lnSpcReduction="3000"/>
          </a:bodyPr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sz="2600"/>
              <a:t>BACK UP</a:t>
            </a:r>
            <a:endParaRPr sz="26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14726947" name="Espace réservé du pied de page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197" y="4767258"/>
            <a:ext cx="6550796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pic>
        <p:nvPicPr>
          <p:cNvPr id="1621421320" name="" hidden="0"/>
          <p:cNvPicPr>
            <a:picLocks noChangeAspect="1"/>
          </p:cNvPicPr>
          <p:nvPr isPhoto="0" userDrawn="0"/>
        </p:nvPicPr>
        <p:blipFill>
          <a:blip r:embed="rId2"/>
          <a:srcRect l="4896" t="19670" r="23819" b="30304"/>
          <a:stretch/>
        </p:blipFill>
        <p:spPr bwMode="auto">
          <a:xfrm flipH="0" flipV="0">
            <a:off x="766800" y="303399"/>
            <a:ext cx="6532008" cy="2586691"/>
          </a:xfrm>
          <a:prstGeom prst="rect">
            <a:avLst/>
          </a:prstGeom>
        </p:spPr>
      </p:pic>
      <p:pic>
        <p:nvPicPr>
          <p:cNvPr id="1525289252" name="" hidden="0"/>
          <p:cNvPicPr>
            <a:picLocks noChangeAspect="1"/>
          </p:cNvPicPr>
          <p:nvPr isPhoto="0" userDrawn="0"/>
        </p:nvPicPr>
        <p:blipFill>
          <a:blip r:embed="rId2"/>
          <a:srcRect l="0" t="72766" r="23819" b="18203"/>
          <a:stretch/>
        </p:blipFill>
        <p:spPr bwMode="auto">
          <a:xfrm flipH="0" flipV="0">
            <a:off x="1567975" y="2744343"/>
            <a:ext cx="5600944" cy="374626"/>
          </a:xfrm>
          <a:prstGeom prst="rect">
            <a:avLst/>
          </a:prstGeom>
        </p:spPr>
      </p:pic>
      <p:sp>
        <p:nvSpPr>
          <p:cNvPr id="788357801" name="Titre 1" hidden="0"/>
          <p:cNvSpPr>
            <a:spLocks noGrp="1"/>
          </p:cNvSpPr>
          <p:nvPr isPhoto="0" userDrawn="0"/>
        </p:nvSpPr>
        <p:spPr bwMode="auto">
          <a:xfrm>
            <a:off x="766800" y="33399"/>
            <a:ext cx="7920000" cy="540000"/>
          </a:xfrm>
        </p:spPr>
        <p:txBody>
          <a:bodyPr vert="horz" lIns="0" tIns="0" rIns="0" bIns="0" rtlCol="0" anchor="ctr" anchorCtr="1">
            <a:noAutofit/>
          </a:bodyPr>
          <a:lstStyle>
            <a:lvl1pPr algn="ctr" defTabSz="457200">
              <a:spcBef>
                <a:spcPts val="0"/>
              </a:spcBef>
              <a:buNone/>
              <a:defRPr sz="28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sz="2200"/>
              <a:t>Inelastic collisions</a:t>
            </a:r>
            <a:endParaRPr sz="2200"/>
          </a:p>
        </p:txBody>
      </p:sp>
      <p:pic>
        <p:nvPicPr>
          <p:cNvPr id="360514983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2816297" y="3262813"/>
            <a:ext cx="3104299" cy="508746"/>
          </a:xfrm>
          <a:prstGeom prst="rect">
            <a:avLst/>
          </a:prstGeom>
        </p:spPr>
      </p:pic>
      <p:sp>
        <p:nvSpPr>
          <p:cNvPr id="1038457073" name="" hidden="0"/>
          <p:cNvSpPr txBox="1"/>
          <p:nvPr isPhoto="0" userDrawn="0"/>
        </p:nvSpPr>
        <p:spPr bwMode="auto">
          <a:xfrm flipH="0" flipV="0">
            <a:off x="112701" y="3097560"/>
            <a:ext cx="7838766" cy="10074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39819" marR="0" indent="-239819" algn="l" defTabSz="457200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300" b="0" strike="noStrike" cap="none" spc="0">
                <a:solidFill>
                  <a:schemeClr val="accent5"/>
                </a:solidFill>
              </a:rPr>
              <a:t>Rate of inelastic collisions per bunch</a:t>
            </a:r>
            <a:r>
              <a:rPr sz="1300" b="0" strike="noStrike" cap="none" spc="0">
                <a:solidFill>
                  <a:schemeClr val="accent5"/>
                </a:solidFill>
              </a:rPr>
              <a:t>:</a:t>
            </a:r>
            <a:endParaRPr sz="1300" b="0" strike="noStrike" cap="none" spc="0">
              <a:solidFill>
                <a:schemeClr val="accent5"/>
              </a:solidFill>
            </a:endParaRPr>
          </a:p>
          <a:p>
            <a:pPr marL="239819" marR="0" indent="-239819" algn="l" defTabSz="457200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300" b="0" strike="noStrike" cap="none" spc="0">
              <a:solidFill>
                <a:schemeClr val="accent5"/>
              </a:solidFill>
            </a:endParaRPr>
          </a:p>
          <a:p>
            <a:pPr marL="239819" marR="0" indent="-239819" algn="l" defTabSz="457200">
              <a:lnSpc>
                <a:spcPct val="100000"/>
              </a:lnSpc>
              <a:spcBef>
                <a:spcPts val="422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3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with the revolution frequency (</a:t>
            </a:r>
            <a:r>
              <a:rPr sz="1300" b="0" i="0" u="none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11245 Hz</a:t>
            </a:r>
            <a:r>
              <a:rPr sz="13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), the number of protons per bunch N (2.2 x 10¹¹), the gas density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1300"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ρ</m:t>
                      </m:r>
                    </m:oMath>
                  </m:oMathPara>
                </a14:m>
              </mc:Choice>
              <mc:Fallback/>
            </mc:AlternateContent>
            <a:r>
              <a:rPr sz="1300" b="0" strike="noStrike" cap="none" spc="0" baseline="-250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gas</a:t>
            </a:r>
            <a:r>
              <a:rPr sz="13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and the gas width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1300"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Δ</m:t>
                      </m:r>
                    </m:oMath>
                  </m:oMathPara>
                </a14:m>
              </mc:Choice>
              <mc:Fallback/>
            </mc:AlternateContent>
            <a:r>
              <a:rPr sz="13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z.</a:t>
            </a:r>
            <a:endParaRPr sz="1300" b="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87802489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12000" y="78228"/>
            <a:ext cx="7920000" cy="540000"/>
          </a:xfrm>
        </p:spPr>
        <p:txBody>
          <a:bodyPr anchor="ctr" anchorCtr="1"/>
          <a:lstStyle/>
          <a:p>
            <a:pPr>
              <a:defRPr/>
            </a:pPr>
            <a:r>
              <a:rPr/>
              <a:t>Introduction - principle</a:t>
            </a:r>
            <a:endParaRPr/>
          </a:p>
        </p:txBody>
      </p:sp>
      <p:pic>
        <p:nvPicPr>
          <p:cNvPr id="2039790536" name="" hidden="0"/>
          <p:cNvPicPr>
            <a:picLocks noChangeAspect="1"/>
          </p:cNvPicPr>
          <p:nvPr isPhoto="0" userDrawn="0">
            <p:ph idx="1" hasCustomPrompt="1"/>
          </p:nvPr>
        </p:nvPicPr>
        <p:blipFill>
          <a:blip r:embed="rId2"/>
          <a:stretch/>
        </p:blipFill>
        <p:spPr bwMode="auto">
          <a:xfrm rot="0" flipH="0" flipV="0">
            <a:off x="892278" y="1687520"/>
            <a:ext cx="7007143" cy="2184421"/>
          </a:xfrm>
          <a:prstGeom prst="rect">
            <a:avLst/>
          </a:prstGeom>
        </p:spPr>
      </p:pic>
      <p:sp>
        <p:nvSpPr>
          <p:cNvPr id="959004860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8" y="4767260"/>
            <a:ext cx="6626998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sp>
        <p:nvSpPr>
          <p:cNvPr id="9618205" name="" hidden="0"/>
          <p:cNvSpPr txBox="1"/>
          <p:nvPr isPhoto="0" userDrawn="0"/>
        </p:nvSpPr>
        <p:spPr bwMode="auto">
          <a:xfrm flipH="0" flipV="0">
            <a:off x="727416" y="675000"/>
            <a:ext cx="7732053" cy="92713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28805" marR="0" indent="-228805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fr-FR" sz="13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Noninvasive transverse beam profile monitor</a:t>
            </a:r>
            <a:r>
              <a:rPr lang="fr-FR" sz="13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based on the reconstruction of vertices of </a:t>
            </a:r>
            <a:r>
              <a:rPr lang="fr-FR" sz="13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inelastic hadronic beam-gas interactions </a:t>
            </a:r>
            <a:r>
              <a:rPr lang="fr-FR" sz="13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- </a:t>
            </a:r>
            <a:r>
              <a:rPr lang="fr-FR" sz="1300" b="1" i="0" u="none" strike="noStrike" cap="none" spc="0">
                <a:solidFill>
                  <a:schemeClr val="accent1">
                    <a:lumMod val="75000"/>
                  </a:schemeClr>
                </a:solidFill>
                <a:latin typeface="Liberation Sans"/>
                <a:ea typeface="Liberation Sans"/>
                <a:cs typeface="Liberation Sans"/>
              </a:rPr>
              <a:t>BGV (Beam Gas Vertex)</a:t>
            </a:r>
            <a:r>
              <a:rPr lang="fr-FR" sz="13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monitor.</a:t>
            </a:r>
            <a:endParaRPr sz="13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28805" marR="0" indent="-228805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fr-FR" sz="13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Provide </a:t>
            </a:r>
            <a:r>
              <a:rPr lang="fr-FR" sz="13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continuous emittance and beam profile measurement</a:t>
            </a:r>
            <a:r>
              <a:rPr lang="fr-FR" sz="13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throughout the LHC accelerator cycle (450 GeV to 7 TeV). </a:t>
            </a:r>
            <a:endParaRPr sz="1800"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254939896" name="" hidden="0"/>
          <p:cNvSpPr txBox="1"/>
          <p:nvPr isPhoto="0" userDrawn="0"/>
        </p:nvSpPr>
        <p:spPr bwMode="auto">
          <a:xfrm flipH="0" flipV="0">
            <a:off x="705144" y="4031316"/>
            <a:ext cx="7733709" cy="45723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17792" marR="0" indent="-217792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fr-FR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Consists of: a gas target, a forward tracking detector and computing resources dedicated to event reconstruction.</a:t>
            </a:r>
            <a:endParaRPr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96458110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1124" y="0"/>
            <a:ext cx="9121745" cy="5143500"/>
          </a:xfrm>
          <a:prstGeom prst="rect">
            <a:avLst/>
          </a:prstGeom>
        </p:spPr>
      </p:pic>
      <p:sp>
        <p:nvSpPr>
          <p:cNvPr id="1568887936" name="" hidden="0"/>
          <p:cNvSpPr/>
          <p:nvPr isPhoto="0" userDrawn="0"/>
        </p:nvSpPr>
        <p:spPr bwMode="auto">
          <a:xfrm flipH="0" flipV="0">
            <a:off x="7975262" y="4767259"/>
            <a:ext cx="761998" cy="26669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/>
              </a:gs>
            </a:gsLst>
            <a:lin ang="16200000" scaled="1"/>
          </a:gradFill>
          <a:ln w="9525" cap="flat" cmpd="sng" algn="ctr">
            <a:noFill/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39966293" name="" hidden="0"/>
          <p:cNvSpPr/>
          <p:nvPr isPhoto="0" userDrawn="0"/>
        </p:nvSpPr>
        <p:spPr bwMode="auto">
          <a:xfrm flipH="0" flipV="0">
            <a:off x="5855347" y="4273547"/>
            <a:ext cx="1263649" cy="26669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/>
              </a:gs>
            </a:gsLst>
            <a:lin ang="16200000" scaled="1"/>
          </a:gradFill>
          <a:ln w="9525" cap="flat" cmpd="sng" algn="ctr">
            <a:noFill/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04733235" name="Espace réservé du pied de page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197" y="4767259"/>
            <a:ext cx="6550797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itre 7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Outline</a:t>
            </a:r>
            <a:endParaRPr lang="en-GB"/>
          </a:p>
        </p:txBody>
      </p:sp>
      <p:sp>
        <p:nvSpPr>
          <p:cNvPr id="9" name="Espace réservé du contenu 8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612000" y="1078406"/>
            <a:ext cx="7920000" cy="1980452"/>
          </a:xfrm>
        </p:spPr>
        <p:txBody>
          <a:bodyPr vertOverflow="overflow" horzOverflow="clip" vert="horz" wrap="square" lIns="0" tIns="0" rIns="0" bIns="0" numCol="1" spcCol="0" rtlCol="0" fromWordArt="0" anchor="t" anchorCtr="0" forceAA="0" upright="0" compatLnSpc="0">
            <a:normAutofit/>
          </a:bodyPr>
          <a:lstStyle/>
          <a:p>
            <a:pPr algn="l">
              <a:buClr>
                <a:schemeClr val="accent6"/>
              </a:buClr>
              <a:buFont typeface="Wingdings"/>
              <a:buChar char="w"/>
              <a:defRPr/>
            </a:pPr>
            <a:r>
              <a:rPr sz="1600" b="1"/>
              <a:t>Introduction: </a:t>
            </a:r>
            <a:r>
              <a:rPr sz="1600" b="1"/>
              <a:t>BGV performance</a:t>
            </a:r>
            <a:endParaRPr sz="1600" b="1"/>
          </a:p>
          <a:p>
            <a:pPr algn="l">
              <a:buClr>
                <a:schemeClr val="accent6"/>
              </a:buClr>
              <a:buFont typeface="Wingdings"/>
              <a:buChar char="w"/>
              <a:defRPr/>
            </a:pPr>
            <a:endParaRPr sz="1600"/>
          </a:p>
          <a:p>
            <a:pPr lvl="0" algn="l">
              <a:buClr>
                <a:schemeClr val="accent6"/>
              </a:buClr>
              <a:buFont typeface="Wingdings"/>
              <a:buChar char="w"/>
              <a:defRPr/>
            </a:pPr>
            <a:r>
              <a:rPr sz="1600" b="1"/>
              <a:t>Simulation &amp; reconstruction framework</a:t>
            </a:r>
            <a:endParaRPr sz="1600" b="1"/>
          </a:p>
          <a:p>
            <a:pPr marL="0" lvl="0" indent="0" algn="l">
              <a:buClr>
                <a:schemeClr val="accent6"/>
              </a:buClr>
              <a:buFont typeface="Wingdings"/>
              <a:buNone/>
              <a:defRPr/>
            </a:pPr>
            <a:endParaRPr sz="1600"/>
          </a:p>
          <a:p>
            <a:pPr lvl="0" algn="l">
              <a:buClr>
                <a:schemeClr val="accent6"/>
              </a:buClr>
              <a:buFont typeface="Wingdings"/>
              <a:buChar char="w"/>
              <a:defRPr/>
            </a:pPr>
            <a:r>
              <a:rPr sz="1600" b="1"/>
              <a:t>Performance study, results &amp; conclusions</a:t>
            </a:r>
            <a:endParaRPr sz="1600"/>
          </a:p>
          <a:p>
            <a:pPr lvl="0" algn="l">
              <a:buClr>
                <a:schemeClr val="accent6"/>
              </a:buClr>
              <a:buFont typeface="Wingdings"/>
              <a:buChar char="w"/>
              <a:defRPr/>
            </a:pPr>
            <a:endParaRPr sz="1200"/>
          </a:p>
          <a:p>
            <a:pPr lvl="0" algn="l">
              <a:buClr>
                <a:schemeClr val="accent6"/>
              </a:buClr>
              <a:buFont typeface="Wingdings"/>
              <a:buChar char="w"/>
              <a:defRPr/>
            </a:pPr>
            <a:r>
              <a:rPr sz="1600" b="1"/>
              <a:t>Summary &amp; outlook</a:t>
            </a:r>
            <a:endParaRPr sz="1200"/>
          </a:p>
        </p:txBody>
      </p:sp>
      <p:sp>
        <p:nvSpPr>
          <p:cNvPr id="4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pic>
        <p:nvPicPr>
          <p:cNvPr id="7" name="Image 6" descr="CERN-logo_outline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434150" y="4563939"/>
            <a:ext cx="486863" cy="478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75858722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0" y="569"/>
            <a:ext cx="9144000" cy="5142358"/>
          </a:xfrm>
          <a:prstGeom prst="rect">
            <a:avLst/>
          </a:prstGeom>
        </p:spPr>
      </p:pic>
      <p:pic>
        <p:nvPicPr>
          <p:cNvPr id="2005482491" name="Image 6" descr="CERN-logo_outline.jpg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1036748" y="4662861"/>
            <a:ext cx="486859" cy="478800"/>
          </a:xfrm>
          <a:prstGeom prst="rect">
            <a:avLst/>
          </a:prstGeom>
        </p:spPr>
      </p:pic>
      <p:sp>
        <p:nvSpPr>
          <p:cNvPr id="1852398995" name="" hidden="0"/>
          <p:cNvSpPr/>
          <p:nvPr isPhoto="0" userDrawn="0"/>
        </p:nvSpPr>
        <p:spPr bwMode="auto">
          <a:xfrm flipH="0" flipV="0">
            <a:off x="7924798" y="4770562"/>
            <a:ext cx="761998" cy="266697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chemeClr val="bg1"/>
              </a:gs>
            </a:gsLst>
            <a:lin ang="16200000" scaled="1"/>
          </a:gradFill>
          <a:ln w="9525" cap="flat" cmpd="sng" algn="ctr">
            <a:noFill/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20382209" name="Espace réservé du pied de page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79190077" name="Image 6" descr="CERN-logo_outline.jpg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>
            <a:off x="1434150" y="4563936"/>
            <a:ext cx="486859" cy="478800"/>
          </a:xfrm>
          <a:prstGeom prst="rect">
            <a:avLst/>
          </a:prstGeom>
        </p:spPr>
      </p:pic>
      <p:sp>
        <p:nvSpPr>
          <p:cNvPr id="908239284" name="Espace réservé du pied de page 2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pic>
        <p:nvPicPr>
          <p:cNvPr id="114063782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>
            <a:off x="-19047" y="-19011"/>
            <a:ext cx="9144000" cy="45829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11094654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12000" y="22941"/>
            <a:ext cx="7920000" cy="540000"/>
          </a:xfrm>
        </p:spPr>
        <p:txBody>
          <a:bodyPr/>
          <a:lstStyle/>
          <a:p>
            <a:pPr>
              <a:defRPr/>
            </a:pPr>
            <a:r>
              <a:rPr/>
              <a:t>Cross-comparison of reco analyses</a:t>
            </a:r>
            <a:endParaRPr/>
          </a:p>
        </p:txBody>
      </p:sp>
      <p:sp>
        <p:nvSpPr>
          <p:cNvPr id="1545199809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9" y="4767261"/>
            <a:ext cx="6626999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pic>
        <p:nvPicPr>
          <p:cNvPr id="32238812" name="" hidden="0"/>
          <p:cNvPicPr>
            <a:picLocks noChangeAspect="1"/>
          </p:cNvPicPr>
          <p:nvPr isPhoto="0" userDrawn="0"/>
        </p:nvPicPr>
        <p:blipFill>
          <a:blip r:embed="rId2"/>
          <a:srcRect l="0" t="2418" r="52635" b="0"/>
          <a:stretch/>
        </p:blipFill>
        <p:spPr bwMode="auto">
          <a:xfrm flipH="0" flipV="0">
            <a:off x="694476" y="1361664"/>
            <a:ext cx="3614756" cy="2712636"/>
          </a:xfrm>
          <a:prstGeom prst="rect">
            <a:avLst/>
          </a:prstGeom>
        </p:spPr>
      </p:pic>
      <p:pic>
        <p:nvPicPr>
          <p:cNvPr id="382005979" name="" hidden="0"/>
          <p:cNvPicPr>
            <a:picLocks noChangeAspect="1"/>
          </p:cNvPicPr>
          <p:nvPr isPhoto="0" userDrawn="0"/>
        </p:nvPicPr>
        <p:blipFill>
          <a:blip r:embed="rId3"/>
          <a:srcRect l="40903" t="7376" r="0" b="0"/>
          <a:stretch/>
        </p:blipFill>
        <p:spPr bwMode="auto">
          <a:xfrm flipH="0" flipV="0">
            <a:off x="4919954" y="1411835"/>
            <a:ext cx="3434601" cy="26122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29040341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371191" y="2613176"/>
            <a:ext cx="3052108" cy="2289080"/>
          </a:xfrm>
          <a:prstGeom prst="rect">
            <a:avLst/>
          </a:prstGeom>
        </p:spPr>
      </p:pic>
      <p:pic>
        <p:nvPicPr>
          <p:cNvPr id="2141814751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3148254" y="2613176"/>
            <a:ext cx="2973708" cy="2230281"/>
          </a:xfrm>
          <a:prstGeom prst="rect">
            <a:avLst/>
          </a:prstGeom>
        </p:spPr>
      </p:pic>
      <p:pic>
        <p:nvPicPr>
          <p:cNvPr id="1484657025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5892714" y="2594872"/>
            <a:ext cx="2998114" cy="2248585"/>
          </a:xfrm>
          <a:prstGeom prst="rect">
            <a:avLst/>
          </a:prstGeom>
        </p:spPr>
      </p:pic>
      <p:sp>
        <p:nvSpPr>
          <p:cNvPr id="1892132782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 flipH="0" flipV="0">
            <a:off x="612000" y="71496"/>
            <a:ext cx="8265949" cy="540000"/>
          </a:xfrm>
        </p:spPr>
        <p:txBody>
          <a:bodyPr/>
          <a:lstStyle/>
          <a:p>
            <a:pPr>
              <a:defRPr/>
            </a:pPr>
            <a:r>
              <a:rPr sz="2400"/>
              <a:t>Secondary properties – protons on neon, argon, xenon</a:t>
            </a:r>
            <a:endParaRPr sz="2400"/>
          </a:p>
        </p:txBody>
      </p:sp>
      <p:sp>
        <p:nvSpPr>
          <p:cNvPr id="1107153853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5" y="4767257"/>
            <a:ext cx="6626997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pic>
        <p:nvPicPr>
          <p:cNvPr id="564236011" name="" hidden="0"/>
          <p:cNvPicPr>
            <a:picLocks noChangeAspect="1"/>
          </p:cNvPicPr>
          <p:nvPr isPhoto="0" userDrawn="0"/>
        </p:nvPicPr>
        <p:blipFill>
          <a:blip r:embed="rId5"/>
          <a:srcRect l="0" t="8334" r="6858" b="0"/>
          <a:stretch/>
        </p:blipFill>
        <p:spPr bwMode="auto">
          <a:xfrm flipH="0" flipV="0">
            <a:off x="586608" y="666839"/>
            <a:ext cx="2752146" cy="2031446"/>
          </a:xfrm>
          <a:prstGeom prst="rect">
            <a:avLst/>
          </a:prstGeom>
        </p:spPr>
      </p:pic>
      <p:pic>
        <p:nvPicPr>
          <p:cNvPr id="396646686" name="" hidden="0"/>
          <p:cNvPicPr>
            <a:picLocks noChangeAspect="1"/>
          </p:cNvPicPr>
          <p:nvPr isPhoto="0" userDrawn="0"/>
        </p:nvPicPr>
        <p:blipFill>
          <a:blip r:embed="rId6"/>
          <a:srcRect l="0" t="8580" r="6271" b="0"/>
          <a:stretch/>
        </p:blipFill>
        <p:spPr bwMode="auto">
          <a:xfrm flipH="0" flipV="0">
            <a:off x="6009836" y="698585"/>
            <a:ext cx="2763870" cy="2021842"/>
          </a:xfrm>
          <a:prstGeom prst="rect">
            <a:avLst/>
          </a:prstGeom>
        </p:spPr>
      </p:pic>
      <p:pic>
        <p:nvPicPr>
          <p:cNvPr id="836694489" name="" hidden="0"/>
          <p:cNvPicPr>
            <a:picLocks noChangeAspect="1"/>
          </p:cNvPicPr>
          <p:nvPr isPhoto="0" userDrawn="0"/>
        </p:nvPicPr>
        <p:blipFill>
          <a:blip r:embed="rId7"/>
          <a:srcRect l="0" t="9724" r="7691" b="0"/>
          <a:stretch/>
        </p:blipFill>
        <p:spPr bwMode="auto">
          <a:xfrm flipH="0" flipV="0">
            <a:off x="3300658" y="730334"/>
            <a:ext cx="2709171" cy="1987164"/>
          </a:xfrm>
          <a:prstGeom prst="rect">
            <a:avLst/>
          </a:prstGeom>
        </p:spPr>
      </p:pic>
      <p:sp>
        <p:nvSpPr>
          <p:cNvPr id="1549197938" name="" hidden="0"/>
          <p:cNvSpPr txBox="1"/>
          <p:nvPr isPhoto="0" userDrawn="0"/>
        </p:nvSpPr>
        <p:spPr bwMode="auto">
          <a:xfrm flipH="0" flipV="0">
            <a:off x="3695964" y="826625"/>
            <a:ext cx="1752070" cy="40878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1000">
                          <a:latin typeface="Cambria Math"/>
                          <a:ea typeface="Cambria Math"/>
                          <a:cs typeface="Cambria Math"/>
                        </a:rPr>
                        <m:t>η</m:t>
                      </m:r>
                    </m:oMath>
                  </m:oMathPara>
                </a14:m>
              </mc:Choice>
              <mc:Fallback/>
            </mc:AlternateContent>
            <a:r>
              <a:rPr sz="1000"/>
              <a:t> of tracks traversing</a:t>
            </a:r>
            <a:endParaRPr sz="1000"/>
          </a:p>
          <a:p>
            <a:pPr>
              <a:defRPr/>
            </a:pPr>
            <a:r>
              <a:rPr sz="1000"/>
              <a:t>detector</a:t>
            </a:r>
            <a:endParaRPr sz="1000"/>
          </a:p>
        </p:txBody>
      </p:sp>
      <p:sp>
        <p:nvSpPr>
          <p:cNvPr id="1624576011" name="" hidden="0"/>
          <p:cNvSpPr txBox="1"/>
          <p:nvPr isPhoto="0" userDrawn="0"/>
        </p:nvSpPr>
        <p:spPr bwMode="auto">
          <a:xfrm flipH="0" flipV="0">
            <a:off x="1137950" y="778217"/>
            <a:ext cx="1585962" cy="36579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900"/>
              <a:t>#tracks per event, traversing </a:t>
            </a:r>
            <a:r>
              <a:rPr sz="900"/>
              <a:t>detector</a:t>
            </a:r>
            <a:endParaRPr sz="900"/>
          </a:p>
        </p:txBody>
      </p:sp>
      <p:sp>
        <p:nvSpPr>
          <p:cNvPr id="1678833417" name="" hidden="0"/>
          <p:cNvSpPr txBox="1"/>
          <p:nvPr isPhoto="0" userDrawn="0"/>
        </p:nvSpPr>
        <p:spPr bwMode="auto">
          <a:xfrm flipH="0" flipV="0">
            <a:off x="6389402" y="778217"/>
            <a:ext cx="1587330" cy="36579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900"/>
              <a:t>|p| of tracks</a:t>
            </a:r>
            <a:endParaRPr sz="900"/>
          </a:p>
          <a:p>
            <a:pPr>
              <a:defRPr/>
            </a:pPr>
            <a:r>
              <a:rPr sz="900"/>
              <a:t>traversing detector</a:t>
            </a:r>
            <a:endParaRPr sz="900"/>
          </a:p>
        </p:txBody>
      </p:sp>
      <p:sp>
        <p:nvSpPr>
          <p:cNvPr id="1170705496" name="" hidden="0"/>
          <p:cNvSpPr txBox="1"/>
          <p:nvPr isPhoto="0" userDrawn="0"/>
        </p:nvSpPr>
        <p:spPr bwMode="auto">
          <a:xfrm flipH="0" flipV="0">
            <a:off x="428789" y="534341"/>
            <a:ext cx="2813784" cy="24387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000">
                <a:solidFill>
                  <a:schemeClr val="accent5"/>
                </a:solidFill>
              </a:rPr>
              <a:t>7 TeV protons on 1m extended gas target:</a:t>
            </a:r>
            <a:endParaRPr sz="1000">
              <a:solidFill>
                <a:schemeClr val="accent5"/>
              </a:solidFill>
            </a:endParaRPr>
          </a:p>
        </p:txBody>
      </p:sp>
      <p:sp>
        <p:nvSpPr>
          <p:cNvPr id="1443429588" name="" hidden="0"/>
          <p:cNvSpPr txBox="1"/>
          <p:nvPr isPhoto="0" userDrawn="0"/>
        </p:nvSpPr>
        <p:spPr bwMode="auto">
          <a:xfrm flipH="0" flipV="0">
            <a:off x="79538" y="2698286"/>
            <a:ext cx="2814072" cy="2438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000">
                <a:solidFill>
                  <a:schemeClr val="accent5"/>
                </a:solidFill>
              </a:rPr>
              <a:t>450 GeV protons on 1m extended gas target:</a:t>
            </a:r>
            <a:endParaRPr sz="1000">
              <a:solidFill>
                <a:schemeClr val="accent5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893330787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172508" y="2452199"/>
            <a:ext cx="2995733" cy="2246799"/>
          </a:xfrm>
          <a:prstGeom prst="rect">
            <a:avLst/>
          </a:prstGeom>
        </p:spPr>
      </p:pic>
      <p:pic>
        <p:nvPicPr>
          <p:cNvPr id="187350857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69849" y="370987"/>
            <a:ext cx="3137549" cy="2353162"/>
          </a:xfrm>
          <a:prstGeom prst="rect">
            <a:avLst/>
          </a:prstGeom>
        </p:spPr>
      </p:pic>
      <p:sp>
        <p:nvSpPr>
          <p:cNvPr id="475202305" name="Espace réservé du pied de page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81199" y="4767261"/>
            <a:ext cx="6550799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sp>
        <p:nvSpPr>
          <p:cNvPr id="953532644" name="" hidden="0"/>
          <p:cNvSpPr txBox="1"/>
          <p:nvPr isPhoto="0" userDrawn="0"/>
        </p:nvSpPr>
        <p:spPr bwMode="auto">
          <a:xfrm flipH="0" flipV="0">
            <a:off x="656811" y="235926"/>
            <a:ext cx="8448534" cy="3962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sz="2000" b="1">
                <a:solidFill>
                  <a:schemeClr val="accent1">
                    <a:lumMod val="75000"/>
                  </a:schemeClr>
                </a:solidFill>
              </a:rPr>
              <a:t>Pb-gas secondary properties </a:t>
            </a:r>
            <a:endParaRPr sz="2000" b="1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432834743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2946399" y="536951"/>
            <a:ext cx="6001399" cy="1667055"/>
          </a:xfrm>
          <a:prstGeom prst="rect">
            <a:avLst/>
          </a:prstGeom>
        </p:spPr>
      </p:pic>
      <p:pic>
        <p:nvPicPr>
          <p:cNvPr id="1588899329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3095299" y="2278124"/>
            <a:ext cx="3007699" cy="2255774"/>
          </a:xfrm>
          <a:prstGeom prst="rect">
            <a:avLst/>
          </a:prstGeom>
        </p:spPr>
      </p:pic>
      <p:pic>
        <p:nvPicPr>
          <p:cNvPr id="528589972" name="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 flipH="0" flipV="0">
            <a:off x="5899484" y="2235757"/>
            <a:ext cx="3016564" cy="2262423"/>
          </a:xfrm>
          <a:prstGeom prst="rect">
            <a:avLst/>
          </a:prstGeom>
        </p:spPr>
      </p:pic>
      <p:sp>
        <p:nvSpPr>
          <p:cNvPr id="1620658719" name="" hidden="0"/>
          <p:cNvSpPr txBox="1"/>
          <p:nvPr isPhoto="0" userDrawn="0"/>
        </p:nvSpPr>
        <p:spPr bwMode="auto">
          <a:xfrm flipH="0" flipV="0">
            <a:off x="2019949" y="4498180"/>
            <a:ext cx="572399" cy="2438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000" baseline="-25000"/>
              <a:t>(log scale)</a:t>
            </a:r>
            <a:endParaRPr sz="1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43667707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718971" y="82806"/>
            <a:ext cx="7920000" cy="540000"/>
          </a:xfrm>
        </p:spPr>
        <p:txBody>
          <a:bodyPr/>
          <a:lstStyle/>
          <a:p>
            <a:pPr>
              <a:defRPr/>
            </a:pPr>
            <a:r>
              <a:rPr/>
              <a:t>Gas curtain target - performance</a:t>
            </a:r>
            <a:endParaRPr/>
          </a:p>
        </p:txBody>
      </p:sp>
      <p:sp>
        <p:nvSpPr>
          <p:cNvPr id="560498912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8" y="4767260"/>
            <a:ext cx="6626998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pic>
        <p:nvPicPr>
          <p:cNvPr id="1645113858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1402641" y="849127"/>
            <a:ext cx="6586459" cy="3704388"/>
          </a:xfrm>
          <a:prstGeom prst="rect">
            <a:avLst/>
          </a:prstGeom>
        </p:spPr>
      </p:pic>
      <p:sp>
        <p:nvSpPr>
          <p:cNvPr id="2029351072" name="" hidden="0"/>
          <p:cNvSpPr txBox="1"/>
          <p:nvPr isPhoto="0" userDrawn="0"/>
        </p:nvSpPr>
        <p:spPr bwMode="auto">
          <a:xfrm flipH="0" flipV="0">
            <a:off x="718971" y="553060"/>
            <a:ext cx="2492804" cy="24387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000"/>
              <a:t>slide from:  </a:t>
            </a:r>
            <a:r>
              <a:rPr sz="1000" u="sng">
                <a:hlinkClick r:id="rId3" tooltip="https://indico.cern.ch/event/1137639/"/>
              </a:rPr>
              <a:t>BI/TB Meeting, March 2022</a:t>
            </a:r>
            <a:endParaRPr sz="1000"/>
          </a:p>
        </p:txBody>
      </p:sp>
      <p:sp>
        <p:nvSpPr>
          <p:cNvPr id="196640918" name="" hidden="0"/>
          <p:cNvSpPr/>
          <p:nvPr isPhoto="0" userDrawn="0"/>
        </p:nvSpPr>
        <p:spPr bwMode="auto">
          <a:xfrm rot="1889625" flipH="0" flipV="0">
            <a:off x="4092057" y="2023849"/>
            <a:ext cx="4954847" cy="914436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upright="0" compatLnSpc="1">
            <a:prstTxWarp prst="textNoShape"/>
            <a:spAutoFit/>
          </a:bodyPr>
          <a:p>
            <a:pPr algn="ctr">
              <a:defRPr/>
            </a:pPr>
            <a:r>
              <a:rPr sz="5400" b="1">
                <a:ln>
                  <a:noFill/>
                </a:ln>
                <a:solidFill>
                  <a:schemeClr val="accent1">
                    <a:alpha val="21999"/>
                  </a:schemeClr>
                </a:solidFill>
              </a:rPr>
              <a:t>PRELIMINARY</a:t>
            </a:r>
            <a:endParaRPr sz="5400" b="1">
              <a:ln>
                <a:noFill/>
              </a:ln>
              <a:solidFill>
                <a:schemeClr val="accent1">
                  <a:alpha val="21999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77966898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 flipH="0" flipV="0">
            <a:off x="1340280" y="51627"/>
            <a:ext cx="6617871" cy="540000"/>
          </a:xfrm>
        </p:spPr>
        <p:txBody>
          <a:bodyPr/>
          <a:lstStyle/>
          <a:p>
            <a:pPr>
              <a:defRPr/>
            </a:pPr>
            <a:r>
              <a:rPr sz="2400"/>
              <a:t>Custom vertexing</a:t>
            </a:r>
            <a:endParaRPr sz="2400"/>
          </a:p>
        </p:txBody>
      </p:sp>
      <p:sp>
        <p:nvSpPr>
          <p:cNvPr id="1069465329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4" y="4767256"/>
            <a:ext cx="6626997" cy="270000"/>
          </a:xfrm>
        </p:spPr>
        <p:txBody>
          <a:bodyPr/>
          <a:lstStyle/>
          <a:p>
            <a:pPr>
              <a:defRPr/>
            </a:pPr>
            <a:r>
              <a:rPr/>
              <a:t>16th SY-BI Student and R&amp;D Meeting, CERN, 7th October 2022</a:t>
            </a:r>
            <a:endParaRPr/>
          </a:p>
        </p:txBody>
      </p:sp>
      <p:sp>
        <p:nvSpPr>
          <p:cNvPr id="1315132859" name="" hidden="0"/>
          <p:cNvSpPr txBox="1"/>
          <p:nvPr isPhoto="0" userDrawn="0"/>
        </p:nvSpPr>
        <p:spPr bwMode="auto">
          <a:xfrm flipH="0" flipV="0">
            <a:off x="335849" y="680711"/>
            <a:ext cx="6090157" cy="1854373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354120" lvl="0" indent="-239820" algn="l">
              <a:buFont typeface="Wingdings"/>
              <a:buChar char="w"/>
              <a:defRPr/>
            </a:pPr>
            <a:r>
              <a:rPr sz="12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Calculate for track pairs:</a:t>
            </a:r>
            <a:endParaRPr sz="120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754170" lvl="1" indent="-239820" algn="l">
              <a:buFont typeface="Wingdings"/>
              <a:buChar char="w"/>
              <a:defRPr/>
            </a:pPr>
            <a:r>
              <a:rPr sz="12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Points on both straight lines that are closest to each other,</a:t>
            </a:r>
            <a:endParaRPr sz="120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754170" lvl="1" indent="-239820" algn="l">
              <a:buFont typeface="Wingdings"/>
              <a:buChar char="w"/>
              <a:defRPr/>
            </a:pPr>
            <a:r>
              <a:rPr sz="12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then calculate the point mid way.</a:t>
            </a:r>
            <a:endParaRPr sz="120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354120" lvl="0" indent="-239820" algn="l">
              <a:buFont typeface="Wingdings"/>
              <a:buChar char="w"/>
              <a:defRPr/>
            </a:pPr>
            <a:r>
              <a:rPr sz="12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Creates a mid-point “cloud” (black) – will yield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d>
                        <m:dPr>
                          <m:ctrlPr>
                            <a:rPr sz="1200" i="1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sz="1200" i="1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sz="1200" i="1" u="none" strike="noStrike">
                                      <a:solidFill>
                                        <a:schemeClr val="accent5"/>
                                      </a:solidFill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i"/>
                                    </m:rPr>
                                    <a:rPr sz="1200" u="none" strike="noStrike">
                                      <a:solidFill>
                                        <a:schemeClr val="accent5"/>
                                      </a:solidFill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N</m:t>
                                  </m:r>
                                </m:e>
                                <m:sub>
                                  <m:r>
                                    <m:rPr>
                                      <m:sty m:val="i"/>
                                    </m:rPr>
                                    <a:rPr sz="1200" u="none" strike="noStrike">
                                      <a:solidFill>
                                        <a:schemeClr val="accent5"/>
                                      </a:solidFill>
                                      <a:latin typeface="Cambria Math"/>
                                      <a:ea typeface="Cambria Math"/>
                                      <a:cs typeface="Cambria Math"/>
                                    </a:rPr>
                                    <m:t>tracks</m:t>
                                  </m:r>
                                </m:sub>
                              </m:sSub>
                            </m:num>
                            <m:den>
                              <m:r>
                                <m:rPr>
                                  <m:sty m:val="i"/>
                                </m:rPr>
                                <a:rPr sz="1200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</mc:Choice>
              <mc:Fallback/>
            </mc:AlternateContent>
            <a:r>
              <a:rPr sz="12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mid-points in total.</a:t>
            </a:r>
            <a:endParaRPr sz="120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354120" lvl="0" indent="-239820" algn="l">
              <a:buFont typeface="Wingdings"/>
              <a:buChar char="w"/>
              <a:defRPr/>
            </a:pPr>
            <a:r>
              <a:rPr sz="1200" b="1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Apply cluster finding to mid-points</a:t>
            </a:r>
            <a:r>
              <a:rPr sz="12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- exclude mid-points further away from centre of points.</a:t>
            </a:r>
            <a:endParaRPr sz="120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354120" lvl="0" indent="-239820" algn="l">
              <a:buFont typeface="Wingdings"/>
              <a:buChar char="w"/>
              <a:defRPr/>
            </a:pPr>
            <a:r>
              <a:rPr sz="12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Note: </a:t>
            </a:r>
            <a:r>
              <a:rPr sz="1200" b="1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tracks with lower momentum show a wider spread of mid-points</a:t>
            </a:r>
            <a:r>
              <a:rPr sz="12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- by applying clustering, those points can be excluded.</a:t>
            </a:r>
            <a:endParaRPr sz="120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354120" lvl="0" indent="-239820" algn="l">
              <a:buFont typeface="Wingdings"/>
              <a:buChar char="w"/>
              <a:defRPr/>
            </a:pPr>
            <a:r>
              <a:rPr sz="12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Vertex is determined by </a:t>
            </a:r>
            <a:r>
              <a:rPr sz="1200" b="1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calculating point, that minimises mid-point distances.</a:t>
            </a:r>
            <a:endParaRPr sz="1200" b="1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pic>
        <p:nvPicPr>
          <p:cNvPr id="1880867582" name="" hidden="0"/>
          <p:cNvPicPr>
            <a:picLocks noChangeAspect="1"/>
          </p:cNvPicPr>
          <p:nvPr isPhoto="0" userDrawn="0"/>
        </p:nvPicPr>
        <p:blipFill>
          <a:blip r:embed="rId3"/>
          <a:srcRect l="0" t="0" r="67285" b="0"/>
          <a:stretch/>
        </p:blipFill>
        <p:spPr bwMode="auto">
          <a:xfrm flipH="0" flipV="0">
            <a:off x="6425254" y="265599"/>
            <a:ext cx="2605294" cy="2114057"/>
          </a:xfrm>
          <a:prstGeom prst="rect">
            <a:avLst/>
          </a:prstGeom>
        </p:spPr>
      </p:pic>
      <p:pic>
        <p:nvPicPr>
          <p:cNvPr id="1800568684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5882041" y="2674449"/>
            <a:ext cx="2566366" cy="2011475"/>
          </a:xfrm>
          <a:prstGeom prst="rect">
            <a:avLst/>
          </a:prstGeom>
        </p:spPr>
      </p:pic>
      <p:grpSp>
        <p:nvGrpSpPr>
          <p:cNvPr id="2068466147" name="" hidden="0"/>
          <p:cNvGrpSpPr/>
          <p:nvPr isPhoto="0" userDrawn="0"/>
        </p:nvGrpSpPr>
        <p:grpSpPr bwMode="auto">
          <a:xfrm flipH="0" flipV="0">
            <a:off x="693995" y="2613951"/>
            <a:ext cx="4882641" cy="2138283"/>
            <a:chOff x="0" y="0"/>
            <a:chExt cx="4882641" cy="2138283"/>
          </a:xfrm>
        </p:grpSpPr>
        <p:pic>
          <p:nvPicPr>
            <p:cNvPr id="356786505" name="" hidden="0"/>
            <p:cNvPicPr>
              <a:picLocks noChangeAspect="1"/>
            </p:cNvPicPr>
            <p:nvPr isPhoto="0" userDrawn="0"/>
          </p:nvPicPr>
          <p:blipFill>
            <a:blip r:embed="rId5"/>
            <a:stretch/>
          </p:blipFill>
          <p:spPr bwMode="auto">
            <a:xfrm flipH="0" flipV="0">
              <a:off x="0" y="0"/>
              <a:ext cx="4882641" cy="2138283"/>
            </a:xfrm>
            <a:prstGeom prst="rect">
              <a:avLst/>
            </a:prstGeom>
          </p:spPr>
        </p:pic>
        <p:sp>
          <p:nvSpPr>
            <p:cNvPr id="155111827" name="" hidden="0"/>
            <p:cNvSpPr txBox="1"/>
            <p:nvPr isPhoto="0" userDrawn="0"/>
          </p:nvSpPr>
          <p:spPr bwMode="auto">
            <a:xfrm flipH="0" flipV="0">
              <a:off x="693577" y="165966"/>
              <a:ext cx="1747818" cy="259114"/>
            </a:xfrm>
            <a:prstGeom prst="rect">
              <a:avLst/>
            </a:prstGeom>
            <a:noFill/>
          </p:spPr>
          <p:txBody>
            <a:bodyPr vertOverflow="overflow" horzOverflow="overflow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1100">
                  <a:solidFill>
                    <a:schemeClr val="accent1"/>
                  </a:solidFill>
                </a:rPr>
                <a:t>low momentum track</a:t>
              </a:r>
              <a:endParaRPr sz="160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51608534" name="" hidden="0"/>
          <p:cNvPicPr>
            <a:picLocks noChangeAspect="1"/>
          </p:cNvPicPr>
          <p:nvPr isPhoto="0" userDrawn="0"/>
        </p:nvPicPr>
        <p:blipFill>
          <a:blip r:embed="rId2"/>
          <a:srcRect l="3934" t="0" r="0" b="0"/>
          <a:stretch/>
        </p:blipFill>
        <p:spPr bwMode="auto">
          <a:xfrm flipH="0" flipV="0">
            <a:off x="21510" y="3208891"/>
            <a:ext cx="5169686" cy="1693365"/>
          </a:xfrm>
          <a:prstGeom prst="rect">
            <a:avLst/>
          </a:prstGeom>
        </p:spPr>
      </p:pic>
      <p:sp>
        <p:nvSpPr>
          <p:cNvPr id="1155146290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pic>
        <p:nvPicPr>
          <p:cNvPr id="1266494019" name="" hidden="0"/>
          <p:cNvPicPr>
            <a:picLocks noChangeAspect="1"/>
          </p:cNvPicPr>
          <p:nvPr isPhoto="0" userDrawn="0"/>
        </p:nvPicPr>
        <p:blipFill>
          <a:blip r:embed="rId3"/>
          <a:srcRect l="32860" t="28887" r="6786" b="22537"/>
          <a:stretch/>
        </p:blipFill>
        <p:spPr bwMode="auto">
          <a:xfrm rot="0" flipH="0" flipV="0">
            <a:off x="4985280" y="189220"/>
            <a:ext cx="3973455" cy="3047955"/>
          </a:xfrm>
          <a:prstGeom prst="rect">
            <a:avLst/>
          </a:prstGeom>
        </p:spPr>
      </p:pic>
      <p:sp>
        <p:nvSpPr>
          <p:cNvPr id="291607077" name="" hidden="0"/>
          <p:cNvSpPr txBox="1"/>
          <p:nvPr isPhoto="0" userDrawn="0"/>
        </p:nvSpPr>
        <p:spPr bwMode="auto">
          <a:xfrm rot="0" flipH="0" flipV="0">
            <a:off x="4998388" y="2857563"/>
            <a:ext cx="854847" cy="30483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700"/>
              <a:t>picture provided</a:t>
            </a:r>
            <a:endParaRPr sz="700"/>
          </a:p>
          <a:p>
            <a:pPr>
              <a:defRPr/>
            </a:pPr>
            <a:r>
              <a:rPr sz="700"/>
              <a:t>by J. Oliveira</a:t>
            </a:r>
            <a:endParaRPr sz="700"/>
          </a:p>
        </p:txBody>
      </p:sp>
      <p:sp>
        <p:nvSpPr>
          <p:cNvPr id="10811536" name="" hidden="0"/>
          <p:cNvSpPr txBox="1"/>
          <p:nvPr isPhoto="0" userDrawn="0"/>
        </p:nvSpPr>
        <p:spPr bwMode="auto">
          <a:xfrm rot="0" flipH="0" flipV="0">
            <a:off x="5044141" y="955370"/>
            <a:ext cx="2014452" cy="24387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000">
                <a:solidFill>
                  <a:schemeClr val="accent2">
                    <a:lumMod val="20000"/>
                    <a:lumOff val="80000"/>
                  </a:schemeClr>
                </a:solidFill>
              </a:rPr>
              <a:t>survey space reservation</a:t>
            </a:r>
            <a:endParaRPr/>
          </a:p>
        </p:txBody>
      </p:sp>
      <p:sp>
        <p:nvSpPr>
          <p:cNvPr id="332079921" name="" hidden="0"/>
          <p:cNvSpPr txBox="1"/>
          <p:nvPr isPhoto="0" userDrawn="0"/>
        </p:nvSpPr>
        <p:spPr bwMode="auto">
          <a:xfrm rot="0" flipH="0" flipV="0">
            <a:off x="5008771" y="1450317"/>
            <a:ext cx="2015487" cy="50295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900">
                <a:solidFill>
                  <a:schemeClr val="accent6">
                    <a:lumMod val="75000"/>
                  </a:schemeClr>
                </a:solidFill>
              </a:rPr>
              <a:t>transport </a:t>
            </a:r>
            <a:endParaRPr sz="90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sz="900">
                <a:solidFill>
                  <a:schemeClr val="accent6">
                    <a:lumMod val="75000"/>
                  </a:schemeClr>
                </a:solidFill>
              </a:rPr>
              <a:t>space </a:t>
            </a:r>
            <a:endParaRPr sz="900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r>
              <a:rPr sz="900">
                <a:solidFill>
                  <a:schemeClr val="accent6">
                    <a:lumMod val="75000"/>
                  </a:schemeClr>
                </a:solidFill>
              </a:rPr>
              <a:t>reservation</a:t>
            </a:r>
            <a:endParaRPr sz="1200"/>
          </a:p>
        </p:txBody>
      </p:sp>
      <p:sp>
        <p:nvSpPr>
          <p:cNvPr id="1794049752" name="" hidden="0"/>
          <p:cNvSpPr txBox="1"/>
          <p:nvPr isPhoto="0" userDrawn="0"/>
        </p:nvSpPr>
        <p:spPr bwMode="auto">
          <a:xfrm rot="0" flipH="0" flipV="0">
            <a:off x="7884243" y="2516886"/>
            <a:ext cx="906809" cy="64011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900">
                <a:solidFill>
                  <a:srgbClr val="7030A0"/>
                </a:solidFill>
              </a:rPr>
              <a:t>QRL space</a:t>
            </a:r>
            <a:endParaRPr sz="900">
              <a:solidFill>
                <a:srgbClr val="7030A0"/>
              </a:solidFill>
            </a:endParaRPr>
          </a:p>
          <a:p>
            <a:pPr>
              <a:defRPr/>
            </a:pPr>
            <a:r>
              <a:rPr sz="900">
                <a:solidFill>
                  <a:srgbClr val="7030A0"/>
                </a:solidFill>
              </a:rPr>
              <a:t>reseveration</a:t>
            </a:r>
            <a:endParaRPr sz="1400"/>
          </a:p>
        </p:txBody>
      </p:sp>
      <p:sp>
        <p:nvSpPr>
          <p:cNvPr id="239719106" name="TextBox 9" hidden="0"/>
          <p:cNvSpPr txBox="1"/>
          <p:nvPr isPhoto="0" userDrawn="0"/>
        </p:nvSpPr>
        <p:spPr bwMode="auto">
          <a:xfrm rot="0" flipH="0" flipV="0">
            <a:off x="5973615" y="2036535"/>
            <a:ext cx="665046" cy="16767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1100"/>
              <a:t>928 mm</a:t>
            </a:r>
            <a:endParaRPr lang="en-GB" sz="1100"/>
          </a:p>
        </p:txBody>
      </p:sp>
      <p:cxnSp>
        <p:nvCxnSpPr>
          <p:cNvPr id="319602626" name="Straight Connector 11" hidden="0"/>
          <p:cNvCxnSpPr>
            <a:cxnSpLocks/>
          </p:cNvCxnSpPr>
          <p:nvPr isPhoto="0" userDrawn="0"/>
        </p:nvCxnSpPr>
        <p:spPr bwMode="auto">
          <a:xfrm rot="0" flipH="0" flipV="0">
            <a:off x="6867859" y="1875528"/>
            <a:ext cx="0" cy="193087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9085892" name="Straight Arrow Connector 24" hidden="0"/>
          <p:cNvCxnSpPr>
            <a:cxnSpLocks/>
          </p:cNvCxnSpPr>
          <p:nvPr isPhoto="0" userDrawn="0"/>
        </p:nvCxnSpPr>
        <p:spPr bwMode="auto">
          <a:xfrm rot="0" flipH="0" flipV="0">
            <a:off x="7162943" y="2038997"/>
            <a:ext cx="481986" cy="0"/>
          </a:xfrm>
          <a:prstGeom prst="straightConnector1">
            <a:avLst/>
          </a:prstGeom>
          <a:ln w="12699" cap="flat" cmpd="sng" algn="ctr">
            <a:solidFill>
              <a:schemeClr val="tx1"/>
            </a:solidFill>
            <a:prstDash val="solid"/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2037443" name="TextBox 25" hidden="0"/>
          <p:cNvSpPr txBox="1"/>
          <p:nvPr isPhoto="0" userDrawn="0"/>
        </p:nvSpPr>
        <p:spPr bwMode="auto">
          <a:xfrm rot="0" flipH="0" flipV="0">
            <a:off x="7108183" y="2085966"/>
            <a:ext cx="681577" cy="16767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1100"/>
              <a:t>436 mm</a:t>
            </a:r>
            <a:endParaRPr lang="en-GB" sz="1100"/>
          </a:p>
        </p:txBody>
      </p:sp>
      <p:cxnSp>
        <p:nvCxnSpPr>
          <p:cNvPr id="1535725549" name="Straight Arrow Connector 29" hidden="0"/>
          <p:cNvCxnSpPr>
            <a:cxnSpLocks/>
          </p:cNvCxnSpPr>
          <p:nvPr isPhoto="0" userDrawn="0"/>
        </p:nvCxnSpPr>
        <p:spPr bwMode="auto">
          <a:xfrm rot="0" flipH="1" flipV="1">
            <a:off x="6983730" y="1367048"/>
            <a:ext cx="0" cy="474921"/>
          </a:xfrm>
          <a:prstGeom prst="straightConnector1">
            <a:avLst/>
          </a:prstGeom>
          <a:ln w="12699" cap="flat" cmpd="sng" algn="ctr">
            <a:solidFill>
              <a:schemeClr val="tx1"/>
            </a:solidFill>
            <a:prstDash val="solid"/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0594457" name="TextBox 30" hidden="0"/>
          <p:cNvSpPr txBox="1"/>
          <p:nvPr isPhoto="0" userDrawn="0"/>
        </p:nvSpPr>
        <p:spPr bwMode="auto">
          <a:xfrm rot="0" flipH="0" flipV="0">
            <a:off x="7024258" y="1534154"/>
            <a:ext cx="670833" cy="16767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1100"/>
              <a:t>447 mm</a:t>
            </a:r>
            <a:endParaRPr lang="en-GB"/>
          </a:p>
        </p:txBody>
      </p:sp>
      <p:cxnSp>
        <p:nvCxnSpPr>
          <p:cNvPr id="1107435724" name="Straight Connector 11" hidden="0"/>
          <p:cNvCxnSpPr>
            <a:cxnSpLocks/>
          </p:cNvCxnSpPr>
          <p:nvPr isPhoto="0" userDrawn="0"/>
        </p:nvCxnSpPr>
        <p:spPr bwMode="auto">
          <a:xfrm rot="0" flipH="0" flipV="0">
            <a:off x="7116023" y="1872486"/>
            <a:ext cx="0" cy="193087"/>
          </a:xfrm>
          <a:prstGeom prst="line">
            <a:avLst/>
          </a:prstGeom>
          <a:ln w="12700">
            <a:solidFill>
              <a:schemeClr val="tx1"/>
            </a:solidFill>
            <a:headEnd type="oval" w="sm" len="sm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7444547" name="" hidden="0"/>
          <p:cNvCxnSpPr>
            <a:cxnSpLocks/>
          </p:cNvCxnSpPr>
          <p:nvPr isPhoto="0" userDrawn="0"/>
        </p:nvCxnSpPr>
        <p:spPr bwMode="auto">
          <a:xfrm rot="5399875" flipH="1" flipV="1">
            <a:off x="6983226" y="1749209"/>
            <a:ext cx="0" cy="246547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201181908" name="" hidden="0"/>
          <p:cNvCxnSpPr>
            <a:cxnSpLocks/>
          </p:cNvCxnSpPr>
          <p:nvPr isPhoto="0" userDrawn="0"/>
        </p:nvCxnSpPr>
        <p:spPr bwMode="auto">
          <a:xfrm rot="0" flipH="1" flipV="1">
            <a:off x="5745456" y="2009637"/>
            <a:ext cx="1100124" cy="0"/>
          </a:xfrm>
          <a:prstGeom prst="line">
            <a:avLst/>
          </a:prstGeom>
          <a:ln w="12699" cap="flat" cmpd="sng" algn="ctr">
            <a:solidFill>
              <a:schemeClr val="tx1"/>
            </a:solidFill>
            <a:prstDash val="solid"/>
            <a:headEnd type="arrow" len="me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cxnSp>
        <p:nvCxnSpPr>
          <p:cNvPr id="1718012467" name="" hidden="0"/>
          <p:cNvCxnSpPr>
            <a:cxnSpLocks/>
          </p:cNvCxnSpPr>
          <p:nvPr isPhoto="0" userDrawn="0"/>
        </p:nvCxnSpPr>
        <p:spPr bwMode="auto">
          <a:xfrm rot="0" flipH="1" flipV="0">
            <a:off x="6986052" y="1904553"/>
            <a:ext cx="0" cy="1258855"/>
          </a:xfrm>
          <a:prstGeom prst="line">
            <a:avLst/>
          </a:prstGeom>
          <a:ln w="12699" cap="flat" cmpd="sng" algn="ctr">
            <a:solidFill>
              <a:schemeClr val="tx1"/>
            </a:solidFill>
            <a:prstDash val="solid"/>
            <a:headEnd type="arrow" len="me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882498455" name="TextBox 9" hidden="0"/>
          <p:cNvSpPr txBox="1"/>
          <p:nvPr isPhoto="0" userDrawn="0"/>
        </p:nvSpPr>
        <p:spPr bwMode="auto">
          <a:xfrm rot="0" flipH="0" flipV="0">
            <a:off x="7011882" y="2464880"/>
            <a:ext cx="746343" cy="182916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>
              <a:defRPr/>
            </a:pPr>
            <a:r>
              <a:rPr lang="en-US" sz="1200"/>
              <a:t>1100 mm</a:t>
            </a:r>
            <a:endParaRPr lang="en-GB" sz="1200"/>
          </a:p>
        </p:txBody>
      </p:sp>
      <p:pic>
        <p:nvPicPr>
          <p:cNvPr id="1762957085" name="" hidden="0"/>
          <p:cNvPicPr>
            <a:picLocks noChangeAspect="1"/>
          </p:cNvPicPr>
          <p:nvPr isPhoto="0" userDrawn="0"/>
        </p:nvPicPr>
        <p:blipFill>
          <a:blip r:embed="rId4"/>
          <a:srcRect l="1518" t="38720" r="60463" b="36505"/>
          <a:stretch/>
        </p:blipFill>
        <p:spPr bwMode="auto">
          <a:xfrm rot="0" flipH="0" flipV="0">
            <a:off x="1274031" y="2004280"/>
            <a:ext cx="2091915" cy="1047357"/>
          </a:xfrm>
          <a:prstGeom prst="rect">
            <a:avLst/>
          </a:prstGeom>
          <a:ln w="28575">
            <a:noFill/>
            <a:prstDash val="solid"/>
          </a:ln>
          <a:effectLst/>
        </p:spPr>
      </p:pic>
      <p:sp>
        <p:nvSpPr>
          <p:cNvPr id="902029718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 flipH="0" flipV="0">
            <a:off x="605667" y="140635"/>
            <a:ext cx="4438470" cy="540000"/>
          </a:xfrm>
        </p:spPr>
        <p:txBody>
          <a:bodyPr anchor="ctr" anchorCtr="1"/>
          <a:lstStyle/>
          <a:p>
            <a:pPr algn="l">
              <a:defRPr/>
            </a:pPr>
            <a:r>
              <a:rPr sz="2200"/>
              <a:t>Detector space and placement</a:t>
            </a:r>
            <a:endParaRPr sz="2600"/>
          </a:p>
        </p:txBody>
      </p:sp>
      <p:grpSp>
        <p:nvGrpSpPr>
          <p:cNvPr id="693444554" name="" hidden="0"/>
          <p:cNvGrpSpPr/>
          <p:nvPr isPhoto="0" userDrawn="0"/>
        </p:nvGrpSpPr>
        <p:grpSpPr bwMode="auto">
          <a:xfrm>
            <a:off x="8468937" y="2765742"/>
            <a:ext cx="492935" cy="454141"/>
            <a:chOff x="0" y="0"/>
            <a:chExt cx="492935" cy="454141"/>
          </a:xfrm>
        </p:grpSpPr>
        <p:sp>
          <p:nvSpPr>
            <p:cNvPr id="1993929445" name="" hidden="0"/>
            <p:cNvSpPr txBox="1"/>
            <p:nvPr isPhoto="0" userDrawn="0"/>
          </p:nvSpPr>
          <p:spPr bwMode="auto">
            <a:xfrm rot="0" flipH="0" flipV="0">
              <a:off x="246501" y="179786"/>
              <a:ext cx="246435" cy="274356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120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x</a:t>
              </a:r>
              <a:endParaRPr sz="1200"/>
            </a:p>
          </p:txBody>
        </p:sp>
        <p:cxnSp>
          <p:nvCxnSpPr>
            <p:cNvPr id="1438560459" name="" hidden="0"/>
            <p:cNvCxnSpPr>
              <a:cxnSpLocks/>
            </p:cNvCxnSpPr>
            <p:nvPr isPhoto="0" userDrawn="0"/>
          </p:nvCxnSpPr>
          <p:spPr bwMode="auto">
            <a:xfrm rot="0" flipH="0" flipV="0">
              <a:off x="49216" y="420975"/>
              <a:ext cx="378409" cy="0"/>
            </a:xfrm>
            <a:prstGeom prst="line">
              <a:avLst/>
            </a:prstGeom>
            <a:ln w="19049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tailEnd type="arrow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84420861" name="" hidden="0"/>
            <p:cNvCxnSpPr>
              <a:cxnSpLocks/>
            </p:cNvCxnSpPr>
            <p:nvPr isPhoto="0" userDrawn="0"/>
          </p:nvCxnSpPr>
          <p:spPr bwMode="auto">
            <a:xfrm rot="0" flipH="0" flipV="1">
              <a:off x="49216" y="100840"/>
              <a:ext cx="0" cy="320130"/>
            </a:xfrm>
            <a:prstGeom prst="line">
              <a:avLst/>
            </a:prstGeom>
            <a:ln w="19049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tailEnd type="arrow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515540166" name="" hidden="0"/>
            <p:cNvSpPr txBox="1"/>
            <p:nvPr isPhoto="0" userDrawn="0"/>
          </p:nvSpPr>
          <p:spPr bwMode="auto">
            <a:xfrm rot="0" flipH="0" flipV="0">
              <a:off x="0" y="0"/>
              <a:ext cx="246501" cy="274356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1200">
                  <a:solidFill>
                    <a:schemeClr val="bg2">
                      <a:lumMod val="20000"/>
                      <a:lumOff val="80000"/>
                    </a:schemeClr>
                  </a:solidFill>
                </a:rPr>
                <a:t>y</a:t>
              </a:r>
              <a:endParaRPr sz="1200"/>
            </a:p>
          </p:txBody>
        </p:sp>
      </p:grpSp>
      <p:sp>
        <p:nvSpPr>
          <p:cNvPr id="1640911720" name="" hidden="0"/>
          <p:cNvSpPr txBox="1"/>
          <p:nvPr isPhoto="0" userDrawn="0"/>
        </p:nvSpPr>
        <p:spPr bwMode="auto">
          <a:xfrm flipH="0" flipV="0">
            <a:off x="5218497" y="3583116"/>
            <a:ext cx="3680217" cy="987967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61848" marR="0" indent="-261848" algn="l" defTabSz="457200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Place detector layers 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transversally as close 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to beam axis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as possible. </a:t>
            </a:r>
            <a:endParaRPr lang="en-GB" sz="14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  <a:p>
            <a:pPr marL="261848" marR="0" indent="-261848" algn="l" defTabSz="457200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Size of 1st detector layer is determined by diameter of gas tank.</a:t>
            </a:r>
            <a:endParaRPr lang="en-GB" sz="11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923361001" name="" hidden="0"/>
          <p:cNvSpPr txBox="1"/>
          <p:nvPr isPhoto="0" userDrawn="0"/>
        </p:nvSpPr>
        <p:spPr bwMode="auto">
          <a:xfrm flipH="0" flipV="0">
            <a:off x="4979047" y="190497"/>
            <a:ext cx="3748883" cy="274356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200"/>
              <a:t>Tunnel cross section, location for BGV beam 1</a:t>
            </a:r>
            <a:endParaRPr/>
          </a:p>
        </p:txBody>
      </p:sp>
      <p:grpSp>
        <p:nvGrpSpPr>
          <p:cNvPr id="295307476" name="" hidden="0"/>
          <p:cNvGrpSpPr/>
          <p:nvPr isPhoto="0" userDrawn="0"/>
        </p:nvGrpSpPr>
        <p:grpSpPr bwMode="auto">
          <a:xfrm flipH="0" flipV="0">
            <a:off x="3374586" y="2553096"/>
            <a:ext cx="493043" cy="454141"/>
            <a:chOff x="0" y="0"/>
            <a:chExt cx="493043" cy="454141"/>
          </a:xfrm>
        </p:grpSpPr>
        <p:sp>
          <p:nvSpPr>
            <p:cNvPr id="351869199" name="" hidden="0"/>
            <p:cNvSpPr txBox="1"/>
            <p:nvPr isPhoto="0" userDrawn="0"/>
          </p:nvSpPr>
          <p:spPr bwMode="auto">
            <a:xfrm rot="0" flipH="0" flipV="0">
              <a:off x="246501" y="179786"/>
              <a:ext cx="246542" cy="274356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120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x</a:t>
              </a:r>
              <a:endParaRPr sz="1200"/>
            </a:p>
          </p:txBody>
        </p:sp>
        <p:cxnSp>
          <p:nvCxnSpPr>
            <p:cNvPr id="1946201625" name="" hidden="0"/>
            <p:cNvCxnSpPr>
              <a:cxnSpLocks/>
            </p:cNvCxnSpPr>
            <p:nvPr isPhoto="0" userDrawn="0"/>
          </p:nvCxnSpPr>
          <p:spPr bwMode="auto">
            <a:xfrm rot="0" flipH="0" flipV="0">
              <a:off x="49215" y="420975"/>
              <a:ext cx="378408" cy="0"/>
            </a:xfrm>
            <a:prstGeom prst="line">
              <a:avLst/>
            </a:prstGeom>
            <a:ln w="19049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tailEnd type="arrow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22511363" name="" hidden="0"/>
            <p:cNvCxnSpPr>
              <a:cxnSpLocks/>
            </p:cNvCxnSpPr>
            <p:nvPr isPhoto="0" userDrawn="0"/>
          </p:nvCxnSpPr>
          <p:spPr bwMode="auto">
            <a:xfrm rot="0" flipH="0" flipV="1">
              <a:off x="49215" y="100839"/>
              <a:ext cx="0" cy="320130"/>
            </a:xfrm>
            <a:prstGeom prst="line">
              <a:avLst/>
            </a:prstGeom>
            <a:ln w="19049" cap="flat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tailEnd type="arrow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509088147" name="" hidden="0"/>
            <p:cNvSpPr txBox="1"/>
            <p:nvPr isPhoto="0" userDrawn="0"/>
          </p:nvSpPr>
          <p:spPr bwMode="auto">
            <a:xfrm rot="0" flipH="0" flipV="0">
              <a:off x="0" y="0"/>
              <a:ext cx="246609" cy="274356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1200">
                  <a:solidFill>
                    <a:schemeClr val="bg2">
                      <a:lumMod val="60000"/>
                      <a:lumOff val="40000"/>
                    </a:schemeClr>
                  </a:solidFill>
                </a:rPr>
                <a:t>y</a:t>
              </a:r>
              <a:endParaRPr sz="1200"/>
            </a:p>
          </p:txBody>
        </p:sp>
      </p:grpSp>
      <p:sp>
        <p:nvSpPr>
          <p:cNvPr id="1992621589" name="" hidden="0"/>
          <p:cNvSpPr txBox="1"/>
          <p:nvPr isPhoto="0" userDrawn="0"/>
        </p:nvSpPr>
        <p:spPr bwMode="auto">
          <a:xfrm flipH="0" flipV="0">
            <a:off x="357012" y="726786"/>
            <a:ext cx="4624121" cy="138153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61848" marR="0" lvl="0" indent="-261848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300" strike="noStrike" cap="none" spc="0">
                <a:solidFill>
                  <a:schemeClr val="accent5"/>
                </a:solidFill>
              </a:rPr>
              <a:t>Integrational space constraints (reserved areas in tunnel).</a:t>
            </a:r>
            <a:endParaRPr sz="1300" strike="noStrike" cap="none" spc="0">
              <a:solidFill>
                <a:schemeClr val="accent5"/>
              </a:solidFill>
            </a:endParaRPr>
          </a:p>
          <a:p>
            <a:pPr marL="261848" marR="0" lvl="0" indent="-261848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3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Allow access to beam pipes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for e.g. baking prior to runs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. Take into account for 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detector support.</a:t>
            </a:r>
            <a:endParaRPr sz="1300" strike="noStrike" cap="none" spc="0">
              <a:solidFill>
                <a:schemeClr val="accent5"/>
              </a:solidFill>
            </a:endParaRPr>
          </a:p>
          <a:p>
            <a:pPr marL="261848" marR="0" lvl="0" indent="-261848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3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Space constraint transversally</a:t>
            </a:r>
            <a:r>
              <a:rPr lang="en-GB" sz="13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 due to </a:t>
            </a:r>
            <a:r>
              <a:rPr lang="en-GB" sz="1300" b="1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second beam pipe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Arial"/>
                <a:ea typeface="Arial"/>
                <a:cs typeface="Arial"/>
              </a:rPr>
              <a:t>:</a:t>
            </a:r>
            <a:endParaRPr sz="1300" b="0" i="0" u="none" strike="noStrike" cap="none" spc="0">
              <a:solidFill>
                <a:schemeClr val="accent5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790626841" name="" hidden="0"/>
          <p:cNvSpPr txBox="1"/>
          <p:nvPr isPhoto="0" userDrawn="0"/>
        </p:nvSpPr>
        <p:spPr bwMode="auto">
          <a:xfrm flipH="0" flipV="0">
            <a:off x="208733" y="2803532"/>
            <a:ext cx="1772676" cy="25911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100">
                <a:solidFill>
                  <a:schemeClr val="accent5"/>
                </a:solidFill>
              </a:rPr>
              <a:t>BGV detector beam pipe</a:t>
            </a:r>
            <a:endParaRPr sz="1600">
              <a:solidFill>
                <a:schemeClr val="accent5"/>
              </a:solidFill>
            </a:endParaRPr>
          </a:p>
        </p:txBody>
      </p:sp>
      <p:sp>
        <p:nvSpPr>
          <p:cNvPr id="1910131797" name="" hidden="0"/>
          <p:cNvSpPr txBox="1"/>
          <p:nvPr isPhoto="0" userDrawn="0"/>
        </p:nvSpPr>
        <p:spPr bwMode="auto">
          <a:xfrm flipH="0" flipV="0">
            <a:off x="3045393" y="2100154"/>
            <a:ext cx="1844383" cy="243873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000">
                <a:solidFill>
                  <a:schemeClr val="accent5"/>
                </a:solidFill>
              </a:rPr>
              <a:t>other LHC beam pipe</a:t>
            </a:r>
            <a:endParaRPr>
              <a:solidFill>
                <a:schemeClr val="accent5"/>
              </a:solidFill>
            </a:endParaRPr>
          </a:p>
        </p:txBody>
      </p:sp>
      <p:cxnSp>
        <p:nvCxnSpPr>
          <p:cNvPr id="2098472327" name="" hidden="0"/>
          <p:cNvCxnSpPr>
            <a:cxnSpLocks/>
          </p:cNvCxnSpPr>
          <p:nvPr isPhoto="0" userDrawn="0"/>
        </p:nvCxnSpPr>
        <p:spPr bwMode="auto">
          <a:xfrm flipH="0" flipV="1">
            <a:off x="870321" y="2710876"/>
            <a:ext cx="403706" cy="157696"/>
          </a:xfrm>
          <a:prstGeom prst="line">
            <a:avLst/>
          </a:prstGeom>
          <a:ln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8349751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 flipH="0" flipV="0">
            <a:off x="1169813" y="206282"/>
            <a:ext cx="7362180" cy="540000"/>
          </a:xfrm>
        </p:spPr>
        <p:txBody>
          <a:bodyPr/>
          <a:lstStyle/>
          <a:p>
            <a:pPr>
              <a:defRPr/>
            </a:pPr>
            <a:r>
              <a:rPr lang="en-GB" sz="2400" b="1" i="0" u="none" strike="noStrike" cap="none" spc="0">
                <a:solidFill>
                  <a:schemeClr val="bg2"/>
                </a:solidFill>
                <a:latin typeface="Arial"/>
                <a:ea typeface="Arial"/>
                <a:cs typeface="Arial"/>
              </a:rPr>
              <a:t>And why did the demonstrator have troubles?</a:t>
            </a:r>
            <a:br>
              <a:rPr sz="2400"/>
            </a:br>
            <a:endParaRPr sz="2400"/>
          </a:p>
        </p:txBody>
      </p:sp>
      <p:sp>
        <p:nvSpPr>
          <p:cNvPr id="1187296589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6" y="4767258"/>
            <a:ext cx="6626997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pic>
        <p:nvPicPr>
          <p:cNvPr id="331046045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505198" y="746282"/>
            <a:ext cx="4087906" cy="3505947"/>
          </a:xfrm>
          <a:prstGeom prst="rect">
            <a:avLst/>
          </a:prstGeom>
        </p:spPr>
      </p:pic>
      <p:sp>
        <p:nvSpPr>
          <p:cNvPr id="1987777066" name="" hidden="0"/>
          <p:cNvSpPr txBox="1"/>
          <p:nvPr isPhoto="0" userDrawn="0"/>
        </p:nvSpPr>
        <p:spPr bwMode="auto">
          <a:xfrm flipH="0" flipV="0">
            <a:off x="4850903" y="1194957"/>
            <a:ext cx="3636148" cy="269523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8" marR="0" indent="-283878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Demonstrator conclusions:</a:t>
            </a:r>
            <a:endParaRPr lang="en-GB"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83878" marR="0" indent="-283878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Number and quality of identified tracks too low.</a:t>
            </a:r>
            <a:endParaRPr lang="en-GB"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83928" marR="0" lvl="1" indent="-283878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Troubles with track recognition!</a:t>
            </a:r>
            <a:endParaRPr lang="en-GB"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83928" marR="0" lvl="1" indent="-283878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Associating x- and y- position measurement of strip detector. </a:t>
            </a:r>
            <a:endParaRPr lang="en-GB"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83928" marR="0" lvl="1" indent="-283878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Track finding efficiency 70%.</a:t>
            </a:r>
            <a:endParaRPr lang="en-GB"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83928" marR="0" lvl="1" indent="-283878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High amount of fake tracks (30%).</a:t>
            </a:r>
            <a:endParaRPr lang="en-GB"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83878" marR="0" lvl="0" indent="-283878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Consequence: vertices could only be found for 50 % of events - average track number 2.</a:t>
            </a:r>
            <a:endParaRPr lang="en-GB"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49688898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12000" y="35945"/>
            <a:ext cx="7920000" cy="540000"/>
          </a:xfrm>
        </p:spPr>
        <p:txBody>
          <a:bodyPr anchor="ctr" anchorCtr="1"/>
          <a:lstStyle/>
          <a:p>
            <a:pPr>
              <a:defRPr/>
            </a:pPr>
            <a:r>
              <a:rPr sz="2400"/>
              <a:t>BGV performance – profile measurement</a:t>
            </a:r>
            <a:endParaRPr/>
          </a:p>
        </p:txBody>
      </p:sp>
      <p:sp>
        <p:nvSpPr>
          <p:cNvPr id="1437973875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sp>
        <p:nvSpPr>
          <p:cNvPr id="1356144358" name="" hidden="0"/>
          <p:cNvSpPr txBox="1"/>
          <p:nvPr isPhoto="0" userDrawn="0"/>
        </p:nvSpPr>
        <p:spPr bwMode="auto">
          <a:xfrm flipH="0" flipV="0">
            <a:off x="612000" y="575945"/>
            <a:ext cx="7672302" cy="579154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8" marR="0" indent="-283878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6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Method: deduce true beam profile from spatial distribution of reconstructed vertices.</a:t>
            </a:r>
            <a:endParaRPr sz="16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pic>
        <p:nvPicPr>
          <p:cNvPr id="597088533" name="" hidden="0"/>
          <p:cNvPicPr>
            <a:picLocks noChangeAspect="1"/>
          </p:cNvPicPr>
          <p:nvPr isPhoto="0" userDrawn="0"/>
        </p:nvPicPr>
        <p:blipFill>
          <a:blip r:embed="rId2"/>
          <a:stretch/>
        </p:blipFill>
        <p:spPr bwMode="auto">
          <a:xfrm flipH="0" flipV="0">
            <a:off x="920746" y="1182344"/>
            <a:ext cx="7579873" cy="1073813"/>
          </a:xfrm>
          <a:prstGeom prst="rect">
            <a:avLst/>
          </a:prstGeom>
        </p:spPr>
      </p:pic>
      <p:sp>
        <p:nvSpPr>
          <p:cNvPr id="1572611329" name="" hidden="0"/>
          <p:cNvSpPr txBox="1"/>
          <p:nvPr isPhoto="0" userDrawn="0"/>
        </p:nvSpPr>
        <p:spPr bwMode="auto">
          <a:xfrm flipH="0" flipV="0">
            <a:off x="128008" y="2481100"/>
            <a:ext cx="6553841" cy="181324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8" marR="0" indent="-283878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0" strike="noStrike" cap="none" spc="0">
                <a:solidFill>
                  <a:schemeClr val="bg2"/>
                </a:solidFill>
                <a:latin typeface="Liberation Sans"/>
                <a:ea typeface="Liberation Sans"/>
                <a:cs typeface="Liberation Sans"/>
              </a:rPr>
              <a:t>Key performance measure = response function</a:t>
            </a:r>
            <a:r>
              <a:rPr sz="14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 Not easy to determine with high precision - keep its</a:t>
            </a:r>
            <a:r>
              <a:rPr sz="1400" b="0" strike="noStrike" cap="none" spc="0">
                <a:solidFill>
                  <a:schemeClr val="accent2">
                    <a:lumMod val="60000"/>
                    <a:lumOff val="40000"/>
                  </a:schemeClr>
                </a:solidFill>
                <a:latin typeface="Liberation Sans"/>
                <a:ea typeface="Liberation Sans"/>
                <a:cs typeface="Liberation Sans"/>
              </a:rPr>
              <a:t> width (= vertex resolution)</a:t>
            </a:r>
            <a:r>
              <a:rPr sz="1400" b="0" strike="noStrike" cap="none" spc="0">
                <a:solidFill>
                  <a:schemeClr val="accent2">
                    <a:lumMod val="60000"/>
                    <a:lumOff val="40000"/>
                  </a:schemeClr>
                </a:solidFill>
                <a:latin typeface="Liberation Sans"/>
                <a:ea typeface="Liberation Sans"/>
                <a:cs typeface="Liberation Sans"/>
              </a:rPr>
              <a:t> </a:t>
            </a:r>
            <a:r>
              <a:rPr sz="14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small!</a:t>
            </a:r>
            <a:endParaRPr sz="1400" b="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83878" marR="0" indent="-283878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400" b="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83878" marR="0" indent="-283878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1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Vertex response and resolution definitions</a:t>
            </a:r>
            <a:r>
              <a:rPr sz="14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:</a:t>
            </a:r>
            <a:endParaRPr sz="1400" b="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83928" marR="0" lvl="1" indent="-283878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Compare the reconstructed vertex positions to the actual positions.</a:t>
            </a:r>
            <a:endParaRPr sz="1400" b="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83928" marR="0" lvl="1" indent="-283878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Calculate residuals v</a:t>
            </a:r>
            <a:r>
              <a:rPr sz="1400" b="0" strike="noStrike" cap="none" spc="0" baseline="-250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x,reco</a:t>
            </a:r>
            <a:r>
              <a:rPr sz="14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- v</a:t>
            </a:r>
            <a:r>
              <a:rPr sz="1400" b="0" strike="noStrike" cap="none" spc="0" baseline="-250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x,true</a:t>
            </a:r>
            <a:r>
              <a:rPr sz="14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Abyssinica SIL"/>
                <a:ea typeface="Abyssinica SIL"/>
                <a:cs typeface="Abyssinica SIL"/>
              </a:rPr>
              <a:t>➡</a:t>
            </a:r>
            <a:r>
              <a:rPr sz="14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histogram 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Abyssinica SIL"/>
                <a:ea typeface="Abyssinica SIL"/>
                <a:cs typeface="Abyssinica SIL"/>
              </a:rPr>
              <a:t>➡</a:t>
            </a:r>
            <a:r>
              <a:rPr sz="14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response.</a:t>
            </a:r>
            <a:endParaRPr sz="1400" b="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83928" marR="0" lvl="1" indent="-283878" algn="l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In measurement - find another way (see later)!</a:t>
            </a:r>
            <a:endParaRPr sz="1400" b="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cxnSp>
        <p:nvCxnSpPr>
          <p:cNvPr id="2133195480" name="" hidden="0"/>
          <p:cNvCxnSpPr>
            <a:cxnSpLocks/>
          </p:cNvCxnSpPr>
          <p:nvPr isPhoto="0" userDrawn="0"/>
        </p:nvCxnSpPr>
        <p:spPr bwMode="auto">
          <a:xfrm flipH="0" flipV="0">
            <a:off x="1669714" y="1073585"/>
            <a:ext cx="1280511" cy="712795"/>
          </a:xfrm>
          <a:prstGeom prst="line">
            <a:avLst/>
          </a:prstGeom>
          <a:ln w="12699" cap="flat" cmpd="sng" algn="ctr">
            <a:solidFill>
              <a:schemeClr val="accent5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grpSp>
        <p:nvGrpSpPr>
          <p:cNvPr id="1976939117" name="" hidden="0"/>
          <p:cNvGrpSpPr/>
          <p:nvPr isPhoto="0" userDrawn="0"/>
        </p:nvGrpSpPr>
        <p:grpSpPr bwMode="auto">
          <a:xfrm>
            <a:off x="6284026" y="2826196"/>
            <a:ext cx="2344980" cy="1800945"/>
            <a:chOff x="0" y="0"/>
            <a:chExt cx="2344980" cy="1800945"/>
          </a:xfrm>
        </p:grpSpPr>
        <p:pic>
          <p:nvPicPr>
            <p:cNvPr id="1806991733" name="" hidden="0"/>
            <p:cNvPicPr>
              <a:picLocks noChangeAspect="1"/>
            </p:cNvPicPr>
            <p:nvPr isPhoto="0" userDrawn="0"/>
          </p:nvPicPr>
          <p:blipFill>
            <a:blip r:embed="rId3"/>
            <a:stretch/>
          </p:blipFill>
          <p:spPr bwMode="auto">
            <a:xfrm rot="0" flipH="0" flipV="0">
              <a:off x="0" y="0"/>
              <a:ext cx="2344980" cy="1800945"/>
            </a:xfrm>
            <a:prstGeom prst="rect">
              <a:avLst/>
            </a:prstGeom>
          </p:spPr>
        </p:pic>
        <p:sp>
          <p:nvSpPr>
            <p:cNvPr id="731965564" name="" hidden="0"/>
            <p:cNvSpPr/>
            <p:nvPr isPhoto="0" userDrawn="0"/>
          </p:nvSpPr>
          <p:spPr bwMode="auto">
            <a:xfrm flipH="0" flipV="0">
              <a:off x="1486900" y="23345"/>
              <a:ext cx="840440" cy="85321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756771427" name="" hidden="0"/>
          <p:cNvSpPr txBox="1"/>
          <p:nvPr isPhoto="0" userDrawn="0"/>
        </p:nvSpPr>
        <p:spPr bwMode="auto">
          <a:xfrm flipH="0" flipV="0">
            <a:off x="7716302" y="2860926"/>
            <a:ext cx="1909920" cy="36579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>
              <a:defRPr/>
            </a:pPr>
            <a:r>
              <a:rPr sz="900">
                <a:solidFill>
                  <a:srgbClr val="FF0000"/>
                </a:solidFill>
              </a:rPr>
              <a:t>sum of two Gaussians</a:t>
            </a:r>
            <a:r>
              <a:rPr sz="900"/>
              <a:t>: </a:t>
            </a:r>
            <a:endParaRPr sz="900"/>
          </a:p>
          <a:p>
            <a:pPr algn="l">
              <a:defRPr/>
            </a:pPr>
            <a:r>
              <a:rPr sz="900">
                <a:solidFill>
                  <a:srgbClr val="2ACC25"/>
                </a:solidFill>
              </a:rPr>
              <a:t>core</a:t>
            </a:r>
            <a:r>
              <a:rPr sz="900"/>
              <a:t> + </a:t>
            </a:r>
            <a:r>
              <a:rPr sz="900">
                <a:solidFill>
                  <a:srgbClr val="2462FF"/>
                </a:solidFill>
              </a:rPr>
              <a:t>tail</a:t>
            </a:r>
            <a:endParaRPr sz="9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00473027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12000" y="73558"/>
            <a:ext cx="7920000" cy="540000"/>
          </a:xfrm>
        </p:spPr>
        <p:txBody>
          <a:bodyPr anchor="ctr" anchorCtr="1"/>
          <a:lstStyle/>
          <a:p>
            <a:pPr>
              <a:defRPr/>
            </a:pPr>
            <a:r>
              <a:rPr/>
              <a:t>BGV performance – </a:t>
            </a:r>
            <a:br>
              <a:rPr/>
            </a:br>
            <a:r>
              <a:rPr lang="en-GB" sz="1600" b="1" i="0" u="none" strike="noStrike" cap="none" spc="0">
                <a:solidFill>
                  <a:schemeClr val="bg2"/>
                </a:solidFill>
                <a:latin typeface="Arial"/>
                <a:cs typeface="Arial"/>
              </a:rPr>
              <a:t>Emittance measurement with relative accuracy ≤ 10 % (beam size ≤ 5%)</a:t>
            </a:r>
            <a:endParaRPr sz="1600"/>
          </a:p>
        </p:txBody>
      </p:sp>
      <p:sp>
        <p:nvSpPr>
          <p:cNvPr id="1557091907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8" y="4767260"/>
            <a:ext cx="6626998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grpSp>
        <p:nvGrpSpPr>
          <p:cNvPr id="1150024240" name="" hidden="0"/>
          <p:cNvGrpSpPr/>
          <p:nvPr isPhoto="0" userDrawn="0"/>
        </p:nvGrpSpPr>
        <p:grpSpPr bwMode="auto">
          <a:xfrm flipH="0" flipV="0">
            <a:off x="7160977" y="877375"/>
            <a:ext cx="1696282" cy="1206527"/>
            <a:chOff x="0" y="0"/>
            <a:chExt cx="1696282" cy="1206527"/>
          </a:xfrm>
        </p:grpSpPr>
        <p:sp>
          <p:nvSpPr>
            <p:cNvPr id="1588022573" name="" hidden="0"/>
            <p:cNvSpPr/>
            <p:nvPr isPhoto="0" userDrawn="0"/>
          </p:nvSpPr>
          <p:spPr bwMode="auto">
            <a:xfrm flipH="0" flipV="0">
              <a:off x="0" y="0"/>
              <a:ext cx="1687065" cy="1206527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/>
                </a:gs>
              </a:gsLst>
              <a:lin ang="16200000" scaled="1"/>
            </a:gradFill>
            <a:ln w="12699" cap="flat" cmpd="sng" algn="ctr">
              <a:solidFill>
                <a:schemeClr val="bg2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994125171" name="" hidden="0"/>
            <p:cNvPicPr>
              <a:picLocks noChangeAspect="1"/>
            </p:cNvPicPr>
            <p:nvPr isPhoto="0" userDrawn="0"/>
          </p:nvPicPr>
          <p:blipFill>
            <a:blip r:embed="rId3"/>
            <a:srcRect l="53899" t="0" r="34911" b="19394"/>
            <a:stretch/>
          </p:blipFill>
          <p:spPr bwMode="auto">
            <a:xfrm flipH="0" flipV="0">
              <a:off x="569310" y="297989"/>
              <a:ext cx="777274" cy="778496"/>
            </a:xfrm>
            <a:prstGeom prst="rect">
              <a:avLst/>
            </a:prstGeom>
          </p:spPr>
        </p:pic>
        <p:cxnSp>
          <p:nvCxnSpPr>
            <p:cNvPr id="1329371761" name="" hidden="0"/>
            <p:cNvCxnSpPr>
              <a:cxnSpLocks/>
            </p:cNvCxnSpPr>
            <p:nvPr isPhoto="0" userDrawn="0"/>
          </p:nvCxnSpPr>
          <p:spPr bwMode="auto">
            <a:xfrm flipH="0" flipV="0">
              <a:off x="168714" y="1017810"/>
              <a:ext cx="1318380" cy="321"/>
            </a:xfrm>
            <a:prstGeom prst="line">
              <a:avLst/>
            </a:prstGeom>
            <a:ln w="12699" cap="flat" cmpd="sng" algn="ctr">
              <a:solidFill>
                <a:schemeClr val="accent5"/>
              </a:solidFill>
              <a:prstDash val="solid"/>
              <a:tailEnd type="arrow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15571647" name="" hidden="0"/>
            <p:cNvCxnSpPr>
              <a:cxnSpLocks/>
            </p:cNvCxnSpPr>
            <p:nvPr isPhoto="0" userDrawn="0"/>
          </p:nvCxnSpPr>
          <p:spPr bwMode="auto">
            <a:xfrm flipH="0" flipV="1">
              <a:off x="168714" y="126215"/>
              <a:ext cx="0" cy="891592"/>
            </a:xfrm>
            <a:prstGeom prst="line">
              <a:avLst/>
            </a:prstGeom>
            <a:ln w="12699" cap="flat" cmpd="sng" algn="ctr">
              <a:solidFill>
                <a:schemeClr val="accent5"/>
              </a:solidFill>
              <a:prstDash val="solid"/>
              <a:tailEnd type="arrow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139589818" name="" hidden="0"/>
            <p:cNvCxnSpPr>
              <a:cxnSpLocks/>
            </p:cNvCxnSpPr>
            <p:nvPr isPhoto="0" userDrawn="0"/>
          </p:nvCxnSpPr>
          <p:spPr bwMode="auto">
            <a:xfrm rot="16199932" flipH="0" flipV="1">
              <a:off x="547197" y="607382"/>
              <a:ext cx="821502" cy="0"/>
            </a:xfrm>
            <a:prstGeom prst="line">
              <a:avLst/>
            </a:prstGeom>
            <a:ln w="12699" cap="flat" cmpd="sng" algn="ctr">
              <a:solidFill>
                <a:schemeClr val="bg2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35741635" name="" hidden="0"/>
            <p:cNvCxnSpPr>
              <a:cxnSpLocks/>
            </p:cNvCxnSpPr>
            <p:nvPr isPhoto="0" userDrawn="0"/>
          </p:nvCxnSpPr>
          <p:spPr bwMode="auto">
            <a:xfrm rot="16199932" flipH="0" flipV="1">
              <a:off x="949459" y="566850"/>
              <a:ext cx="0" cy="257096"/>
            </a:xfrm>
            <a:prstGeom prst="line">
              <a:avLst/>
            </a:prstGeom>
            <a:ln w="12699" cap="flat" cmpd="sng" algn="ctr">
              <a:solidFill>
                <a:schemeClr val="accent6"/>
              </a:solidFill>
              <a:prstDash val="solid"/>
              <a:headEnd type="arrow" len="med"/>
              <a:tailEnd type="arrow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918186325" name="" hidden="0"/>
            <p:cNvSpPr txBox="1"/>
            <p:nvPr isPhoto="0" userDrawn="0"/>
          </p:nvSpPr>
          <p:spPr bwMode="auto">
            <a:xfrm flipH="0" flipV="0">
              <a:off x="1064729" y="592579"/>
              <a:ext cx="631553" cy="19815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700">
                  <a:solidFill>
                    <a:schemeClr val="accent6"/>
                  </a:solidFill>
                </a:rPr>
                <a:t>precision</a:t>
              </a:r>
              <a:endParaRPr sz="1600"/>
            </a:p>
          </p:txBody>
        </p:sp>
        <p:cxnSp>
          <p:nvCxnSpPr>
            <p:cNvPr id="935463802" name="" hidden="0"/>
            <p:cNvCxnSpPr>
              <a:cxnSpLocks/>
            </p:cNvCxnSpPr>
            <p:nvPr isPhoto="0" userDrawn="0"/>
          </p:nvCxnSpPr>
          <p:spPr bwMode="auto">
            <a:xfrm rot="16199932" flipH="0" flipV="1">
              <a:off x="55805" y="607382"/>
              <a:ext cx="821502" cy="0"/>
            </a:xfrm>
            <a:prstGeom prst="line">
              <a:avLst/>
            </a:prstGeom>
            <a:ln w="12699" cap="flat" cmpd="sng" algn="ctr">
              <a:solidFill>
                <a:srgbClr val="469E19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902209409" name="" hidden="0"/>
            <p:cNvSpPr txBox="1"/>
            <p:nvPr isPhoto="0" userDrawn="0"/>
          </p:nvSpPr>
          <p:spPr bwMode="auto">
            <a:xfrm flipH="0" flipV="0">
              <a:off x="80134" y="1002809"/>
              <a:ext cx="792461" cy="19815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700">
                  <a:solidFill>
                    <a:srgbClr val="469E19"/>
                  </a:solidFill>
                </a:rPr>
                <a:t>true value</a:t>
              </a:r>
              <a:endParaRPr sz="1400">
                <a:solidFill>
                  <a:srgbClr val="469E19"/>
                </a:solidFill>
              </a:endParaRPr>
            </a:p>
          </p:txBody>
        </p:sp>
        <p:sp>
          <p:nvSpPr>
            <p:cNvPr id="1899565813" name="" hidden="0"/>
            <p:cNvSpPr txBox="1"/>
            <p:nvPr isPhoto="0" userDrawn="0"/>
          </p:nvSpPr>
          <p:spPr bwMode="auto">
            <a:xfrm flipH="0" flipV="0">
              <a:off x="628659" y="986524"/>
              <a:ext cx="631777" cy="21339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 algn="ctr">
                <a:defRPr/>
              </a:pPr>
              <a:r>
                <a:rPr sz="80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mean</a:t>
              </a:r>
              <a:endParaRPr sz="1600">
                <a:solidFill>
                  <a:schemeClr val="bg2"/>
                </a:solidFill>
              </a:endParaRPr>
            </a:p>
          </p:txBody>
        </p:sp>
        <p:cxnSp>
          <p:nvCxnSpPr>
            <p:cNvPr id="1125582900" name="" hidden="0"/>
            <p:cNvCxnSpPr>
              <a:cxnSpLocks/>
            </p:cNvCxnSpPr>
            <p:nvPr isPhoto="0" userDrawn="0"/>
          </p:nvCxnSpPr>
          <p:spPr bwMode="auto">
            <a:xfrm rot="16199932" flipH="0" flipV="1">
              <a:off x="711910" y="-44549"/>
              <a:ext cx="0" cy="482366"/>
            </a:xfrm>
            <a:prstGeom prst="line">
              <a:avLst/>
            </a:prstGeom>
            <a:ln w="12699" cap="flat" cmpd="sng" algn="ctr">
              <a:solidFill>
                <a:schemeClr val="bg2"/>
              </a:solidFill>
              <a:prstDash val="solid"/>
              <a:headEnd type="arrow" len="med"/>
              <a:tailEnd type="arrow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52312249" name="" hidden="0"/>
            <p:cNvSpPr txBox="1"/>
            <p:nvPr isPhoto="0" userDrawn="0"/>
          </p:nvSpPr>
          <p:spPr bwMode="auto">
            <a:xfrm flipH="0" flipV="0">
              <a:off x="361155" y="19354"/>
              <a:ext cx="728729" cy="21339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 algn="ctr">
                <a:defRPr/>
              </a:pPr>
              <a:r>
                <a:rPr sz="800">
                  <a:solidFill>
                    <a:schemeClr val="bg2"/>
                  </a:solidFill>
                </a:rPr>
                <a:t>accuracy</a:t>
              </a:r>
              <a:endParaRPr sz="1600">
                <a:solidFill>
                  <a:schemeClr val="bg2"/>
                </a:solidFill>
              </a:endParaRPr>
            </a:p>
          </p:txBody>
        </p:sp>
      </p:grpSp>
      <p:sp>
        <p:nvSpPr>
          <p:cNvPr id="1487644844" name="" hidden="0"/>
          <p:cNvSpPr txBox="1"/>
          <p:nvPr isPhoto="0" userDrawn="0"/>
        </p:nvSpPr>
        <p:spPr bwMode="auto">
          <a:xfrm flipH="0" flipV="0">
            <a:off x="408205" y="749558"/>
            <a:ext cx="6550309" cy="1579840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50834" marR="0" indent="-250834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Relative accuracy =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f>
                        <m:fPr>
                          <m:ctrlPr>
                            <a:rPr sz="1400" i="1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sz="1400" i="1" u="none" strike="noStrike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bPr>
                            <m:e>
                              <m:r>
                                <m:rPr/>
                                <a:rPr lang="en-GB" sz="1400" u="none" strike="noStrike" cap="none" spc="0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m:rPr>
                                  <m:sty m:val="i"/>
                                </m:rPr>
                                <a:rPr sz="1400" u="none" strike="noStrike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meas</m:t>
                              </m:r>
                            </m:sub>
                          </m:sSub>
                          <m:r>
                            <m:rPr/>
                            <a:rPr lang="en-GB" sz="1400" u="none" strike="noStrike" cap="none" spc="0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 - </m:t>
                          </m:r>
                          <m:sSub>
                            <m:sSubPr>
                              <m:ctrlPr>
                                <a:rPr sz="1400" i="1" u="none" strike="noStrike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bPr>
                            <m:e>
                              <m:r>
                                <m:rPr/>
                                <a:rPr lang="en-GB" sz="1400" u="none" strike="noStrike" cap="none" spc="0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m:rPr>
                                  <m:sty m:val="i"/>
                                </m:rPr>
                                <a:rPr sz="1400" u="none" strike="noStrike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true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sz="1400" i="1" u="none" strike="noStrike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sSubPr>
                            <m:e>
                              <m:r>
                                <m:rPr/>
                                <a:rPr lang="en-GB" sz="1400" u="none" strike="noStrike" cap="none" spc="0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σ</m:t>
                              </m:r>
                            </m:e>
                            <m:sub>
                              <m:r>
                                <m:rPr>
                                  <m:sty m:val="i"/>
                                </m:rPr>
                                <a:rPr sz="1400" u="none" strike="noStrike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true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</mc:Choice>
              <mc:Fallback/>
            </mc:AlternateContent>
            <a:r>
              <a:rPr sz="14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</a:t>
            </a:r>
            <a:endParaRPr sz="14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50834" marR="0" indent="-250834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4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Certain accuracy goal needs a certain </a:t>
            </a:r>
            <a:r>
              <a:rPr sz="1400" b="1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vertex resolution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sz="1400" b="1" i="1" strike="noStrike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bi"/>
                            </m:rPr>
                            <a:rPr lang="en-GB" sz="1400" u="none" strike="noStrike" cap="none" spc="0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bi"/>
                            </m:rPr>
                            <a:rPr sz="1400" strike="noStrike" cap="none" spc="0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v</m:t>
                          </m:r>
                        </m:sub>
                      </m:sSub>
                    </m:oMath>
                  </m:oMathPara>
                </a14:m>
              </mc:Choice>
              <mc:Fallback/>
            </mc:AlternateContent>
            <a:r>
              <a:rPr sz="14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 How small?</a:t>
            </a:r>
            <a:endParaRPr sz="14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83928" marR="0" lvl="1" indent="-283878" algn="l" defTabSz="457200">
              <a:lnSpc>
                <a:spcPct val="100000"/>
              </a:lnSpc>
              <a:spcBef>
                <a:spcPts val="336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Depends on the beam size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- the smaller the beam size, the higher the resolution needs to be.</a:t>
            </a:r>
            <a:endParaRPr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83928" marR="0" lvl="1" indent="-283878" algn="l" defTabSz="457200">
              <a:lnSpc>
                <a:spcPct val="100000"/>
              </a:lnSpc>
              <a:spcBef>
                <a:spcPts val="336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Depends also on how well we know the vertex resolution!</a:t>
            </a:r>
            <a:endParaRPr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50834" marR="0" indent="-250834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4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pic>
        <p:nvPicPr>
          <p:cNvPr id="1194897556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3900636" y="2157123"/>
            <a:ext cx="4770056" cy="1943890"/>
          </a:xfrm>
          <a:prstGeom prst="rect">
            <a:avLst/>
          </a:prstGeom>
        </p:spPr>
      </p:pic>
      <p:pic>
        <p:nvPicPr>
          <p:cNvPr id="162187891" name="" hidden="0"/>
          <p:cNvPicPr>
            <a:picLocks noChangeAspect="1"/>
          </p:cNvPicPr>
          <p:nvPr isPhoto="0" userDrawn="0"/>
        </p:nvPicPr>
        <p:blipFill>
          <a:blip r:embed="rId5"/>
          <a:srcRect l="4049" t="0" r="0" b="0"/>
          <a:stretch/>
        </p:blipFill>
        <p:spPr bwMode="auto">
          <a:xfrm flipH="0" flipV="0">
            <a:off x="344909" y="2274266"/>
            <a:ext cx="2974501" cy="1567632"/>
          </a:xfrm>
          <a:prstGeom prst="rect">
            <a:avLst/>
          </a:prstGeom>
        </p:spPr>
      </p:pic>
      <p:sp>
        <p:nvSpPr>
          <p:cNvPr id="378145931" name="" hidden="0"/>
          <p:cNvSpPr txBox="1"/>
          <p:nvPr isPhoto="0" userDrawn="0"/>
        </p:nvSpPr>
        <p:spPr bwMode="auto">
          <a:xfrm flipH="0" flipV="0">
            <a:off x="2581905" y="2341501"/>
            <a:ext cx="1196195" cy="2591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algn="l" defTabSz="457200">
              <a:lnSpc>
                <a:spcPct val="100000"/>
              </a:lnSpc>
              <a:spcBef>
                <a:spcPts val="336"/>
              </a:spcBef>
              <a:spcAft>
                <a:spcPts val="0"/>
              </a:spcAft>
              <a:defRPr/>
            </a:pPr>
            <a:r>
              <a:rPr lang="en-GB" sz="11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(see </a:t>
            </a:r>
            <a:r>
              <a:rPr lang="en-GB" sz="1100" b="0" i="0" u="sng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  <a:hlinkClick r:id="rId6" action="ppaction://hlinksldjump" tooltip="Slide 23"/>
              </a:rPr>
              <a:t>calculation</a:t>
            </a:r>
            <a:r>
              <a:rPr lang="en-GB" sz="9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)</a:t>
            </a:r>
            <a:endParaRPr lang="en-GB" sz="9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1230963481" name="" hidden="0"/>
          <p:cNvSpPr txBox="1"/>
          <p:nvPr isPhoto="0" userDrawn="0"/>
        </p:nvSpPr>
        <p:spPr bwMode="auto">
          <a:xfrm flipH="0" flipV="0">
            <a:off x="198458" y="4069263"/>
            <a:ext cx="8417763" cy="535719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8" marR="0" indent="-283878" algn="l" defTabSz="457200">
              <a:lnSpc>
                <a:spcPct val="100000"/>
              </a:lnSpc>
              <a:spcBef>
                <a:spcPts val="336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Minimum beam size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at BGV locations is 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232 µm (7 TeV)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 Knowing the vertex resolution with 10 % ac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curacy 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Abyssinica SIL"/>
                <a:cs typeface="Liberation Sans"/>
              </a:rPr>
              <a:t>➡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need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sSub>
                        <m:sSubPr>
                          <m:ctrlPr>
                            <a:rPr sz="1400" b="1" i="1" strike="noStrike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bi"/>
                            </m:rPr>
                            <a:rPr lang="en-GB" sz="1400" u="none" strike="noStrike" cap="none" spc="0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σ</m:t>
                          </m:r>
                        </m:e>
                        <m:sub>
                          <m:r>
                            <m:rPr>
                              <m:sty m:val="bi"/>
                            </m:rPr>
                            <a:rPr sz="1400" strike="noStrike" cap="none" spc="0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v</m:t>
                          </m:r>
                        </m:sub>
                      </m:sSub>
                    </m:oMath>
                  </m:oMathPara>
                </a14:m>
              </mc:Choice>
              <mc:Fallback/>
            </mc:AlternateContent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>
                          <m:sty m:val="bi"/>
                        </m:rPr>
                        <a:rPr sz="1400" strike="noStrike" cap="none" spc="0"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≤</m:t>
                      </m:r>
                    </m:oMath>
                  </m:oMathPara>
                </a14:m>
              </mc:Choice>
              <mc:Fallback/>
            </mc:AlternateContent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164 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µm. </a:t>
            </a:r>
            <a:endParaRPr sz="1400" b="0" i="0" u="none" strike="noStrike" cap="none" spc="0">
              <a:solidFill>
                <a:schemeClr val="accent5"/>
              </a:solidFill>
              <a:latin typeface="Liberation Sans"/>
              <a:cs typeface="Liberatio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02826320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>
            <a:off x="672698" y="348227"/>
            <a:ext cx="7920000" cy="540000"/>
          </a:xfrm>
        </p:spPr>
        <p:txBody>
          <a:bodyPr anchor="ctr" anchorCtr="1"/>
          <a:lstStyle/>
          <a:p>
            <a:pPr algn="ctr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defRPr/>
            </a:pPr>
            <a:r>
              <a:rPr>
                <a:solidFill>
                  <a:schemeClr val="bg2"/>
                </a:solidFill>
              </a:rPr>
              <a:t>BGV performance – </a:t>
            </a:r>
            <a:br>
              <a:rPr lang="en-GB" sz="1600" b="1" i="0" u="none" strike="noStrike" cap="none" spc="0">
                <a:solidFill>
                  <a:schemeClr val="bg2"/>
                </a:solidFill>
                <a:latin typeface="Liberation Sans"/>
                <a:ea typeface="Liberation Sans"/>
                <a:cs typeface="Liberation Sans"/>
              </a:rPr>
            </a:br>
            <a:r>
              <a:rPr lang="en-GB" sz="1600" b="1" i="0" u="none" strike="noStrike" cap="none" spc="0">
                <a:solidFill>
                  <a:schemeClr val="bg2"/>
                </a:solidFill>
                <a:latin typeface="Liberation Sans"/>
                <a:ea typeface="Liberation Sans"/>
                <a:cs typeface="Liberation Sans"/>
              </a:rPr>
              <a:t>Bunch-by-bunch</a:t>
            </a:r>
            <a:r>
              <a:rPr lang="en-GB" sz="1600" b="1" i="0" u="none" strike="noStrike" cap="none" spc="0">
                <a:solidFill>
                  <a:schemeClr val="bg2"/>
                </a:solidFill>
                <a:latin typeface="Liberation Sans"/>
                <a:ea typeface="Liberation Sans"/>
                <a:cs typeface="Liberation Sans"/>
              </a:rPr>
              <a:t> measurements of </a:t>
            </a:r>
            <a:r>
              <a:rPr lang="en-GB" sz="1600" b="1" i="0" u="none" strike="noStrike" cap="none" spc="0">
                <a:solidFill>
                  <a:schemeClr val="bg2"/>
                </a:solidFill>
                <a:latin typeface="Liberation Sans"/>
                <a:ea typeface="Liberation Sans"/>
                <a:cs typeface="Liberation Sans"/>
              </a:rPr>
              <a:t>beam size with ~1 % relative precision </a:t>
            </a:r>
            <a:br>
              <a:rPr lang="en-GB" sz="1600" b="1" i="0" u="none" strike="noStrike" cap="none" spc="0">
                <a:solidFill>
                  <a:schemeClr val="bg2"/>
                </a:solidFill>
                <a:latin typeface="Liberation Sans"/>
                <a:ea typeface="Liberation Sans"/>
                <a:cs typeface="Liberation Sans"/>
              </a:rPr>
            </a:br>
            <a:r>
              <a:rPr lang="en-GB" sz="1600" b="1" i="0" u="none" strike="noStrike" cap="none" spc="0">
                <a:solidFill>
                  <a:schemeClr val="bg2"/>
                </a:solidFill>
                <a:latin typeface="Liberation Sans"/>
                <a:ea typeface="Liberation Sans"/>
                <a:cs typeface="Liberation Sans"/>
              </a:rPr>
              <a:t>after ~1 min</a:t>
            </a:r>
            <a:r>
              <a:rPr lang="en-GB" sz="1600" b="1" i="0" u="none" strike="noStrike" cap="none" spc="0">
                <a:solidFill>
                  <a:schemeClr val="bg2"/>
                </a:solidFill>
                <a:latin typeface="Liberation Sans"/>
                <a:ea typeface="Liberation Sans"/>
                <a:cs typeface="Liberation Sans"/>
              </a:rPr>
              <a:t> of accumulating data.</a:t>
            </a:r>
            <a:endParaRPr sz="1600" b="1" strike="noStrike" cap="none" spc="0">
              <a:solidFill>
                <a:schemeClr val="bg2"/>
              </a:solidFill>
              <a:latin typeface="Liberation Sans"/>
              <a:ea typeface="Liberation Sans"/>
              <a:cs typeface="Liberation Sans"/>
            </a:endParaRPr>
          </a:p>
          <a:p>
            <a:pPr>
              <a:defRPr/>
            </a:pPr>
            <a:endParaRPr sz="1600"/>
          </a:p>
        </p:txBody>
      </p:sp>
      <p:sp>
        <p:nvSpPr>
          <p:cNvPr id="2093657401" name="Espace réservé du pied de page 4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7" y="4767259"/>
            <a:ext cx="6626997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grpSp>
        <p:nvGrpSpPr>
          <p:cNvPr id="1110996633" name="" hidden="0"/>
          <p:cNvGrpSpPr/>
          <p:nvPr isPhoto="0" userDrawn="0"/>
        </p:nvGrpSpPr>
        <p:grpSpPr bwMode="auto">
          <a:xfrm flipH="0" flipV="0">
            <a:off x="7341643" y="974687"/>
            <a:ext cx="1506956" cy="1102692"/>
            <a:chOff x="0" y="0"/>
            <a:chExt cx="1506956" cy="1102692"/>
          </a:xfrm>
        </p:grpSpPr>
        <p:sp>
          <p:nvSpPr>
            <p:cNvPr id="1710150716" name="" hidden="0"/>
            <p:cNvSpPr/>
            <p:nvPr isPhoto="0" userDrawn="0"/>
          </p:nvSpPr>
          <p:spPr bwMode="auto">
            <a:xfrm flipH="0" flipV="0">
              <a:off x="0" y="0"/>
              <a:ext cx="1498800" cy="1087617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chemeClr val="bg1"/>
                </a:gs>
              </a:gsLst>
              <a:lin ang="16200000" scaled="1"/>
            </a:gradFill>
            <a:ln w="12699" cap="flat" cmpd="sng" algn="ctr">
              <a:solidFill>
                <a:schemeClr val="bg2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522144039" name="" hidden="0"/>
            <p:cNvPicPr>
              <a:picLocks noChangeAspect="1"/>
            </p:cNvPicPr>
            <p:nvPr isPhoto="0" userDrawn="0"/>
          </p:nvPicPr>
          <p:blipFill>
            <a:blip r:embed="rId2"/>
            <a:srcRect l="53899" t="0" r="34911" b="19394"/>
            <a:stretch/>
          </p:blipFill>
          <p:spPr bwMode="auto">
            <a:xfrm flipH="0" flipV="0">
              <a:off x="505779" y="268620"/>
              <a:ext cx="690536" cy="701770"/>
            </a:xfrm>
            <a:prstGeom prst="rect">
              <a:avLst/>
            </a:prstGeom>
          </p:spPr>
        </p:pic>
        <p:cxnSp>
          <p:nvCxnSpPr>
            <p:cNvPr id="1616390345" name="" hidden="0"/>
            <p:cNvCxnSpPr>
              <a:cxnSpLocks/>
            </p:cNvCxnSpPr>
            <p:nvPr isPhoto="0" userDrawn="0"/>
          </p:nvCxnSpPr>
          <p:spPr bwMode="auto">
            <a:xfrm flipH="0" flipV="0">
              <a:off x="149886" y="917498"/>
              <a:ext cx="1171258" cy="289"/>
            </a:xfrm>
            <a:prstGeom prst="line">
              <a:avLst/>
            </a:prstGeom>
            <a:ln w="12699" cap="flat" cmpd="sng" algn="ctr">
              <a:solidFill>
                <a:schemeClr val="accent5"/>
              </a:solidFill>
              <a:prstDash val="solid"/>
              <a:tailEnd type="arrow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99639048" name="" hidden="0"/>
            <p:cNvCxnSpPr>
              <a:cxnSpLocks/>
            </p:cNvCxnSpPr>
            <p:nvPr isPhoto="0" userDrawn="0"/>
          </p:nvCxnSpPr>
          <p:spPr bwMode="auto">
            <a:xfrm flipH="0" flipV="1">
              <a:off x="149886" y="113775"/>
              <a:ext cx="0" cy="803720"/>
            </a:xfrm>
            <a:prstGeom prst="line">
              <a:avLst/>
            </a:prstGeom>
            <a:ln w="12699" cap="flat" cmpd="sng" algn="ctr">
              <a:solidFill>
                <a:schemeClr val="accent5"/>
              </a:solidFill>
              <a:prstDash val="solid"/>
              <a:tailEnd type="arrow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88078878" name="" hidden="0"/>
            <p:cNvCxnSpPr>
              <a:cxnSpLocks/>
            </p:cNvCxnSpPr>
            <p:nvPr isPhoto="0" userDrawn="0"/>
          </p:nvCxnSpPr>
          <p:spPr bwMode="auto">
            <a:xfrm rot="16199932" flipH="0" flipV="1">
              <a:off x="480780" y="547520"/>
              <a:ext cx="740538" cy="0"/>
            </a:xfrm>
            <a:prstGeom prst="line">
              <a:avLst/>
            </a:prstGeom>
            <a:ln w="12699" cap="flat" cmpd="sng" algn="ctr">
              <a:solidFill>
                <a:schemeClr val="bg2">
                  <a:lumMod val="40000"/>
                  <a:lumOff val="6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26982889" name="" hidden="0"/>
            <p:cNvCxnSpPr>
              <a:cxnSpLocks/>
            </p:cNvCxnSpPr>
            <p:nvPr isPhoto="0" userDrawn="0"/>
          </p:nvCxnSpPr>
          <p:spPr bwMode="auto">
            <a:xfrm rot="16199932" flipH="0" flipV="1">
              <a:off x="843507" y="512659"/>
              <a:ext cx="0" cy="228406"/>
            </a:xfrm>
            <a:prstGeom prst="line">
              <a:avLst/>
            </a:prstGeom>
            <a:ln w="12699" cap="flat" cmpd="sng" algn="ctr">
              <a:solidFill>
                <a:schemeClr val="accent6"/>
              </a:solidFill>
              <a:prstDash val="solid"/>
              <a:headEnd type="arrow" len="med"/>
              <a:tailEnd type="arrow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178670401" name="" hidden="0"/>
            <p:cNvSpPr txBox="1"/>
            <p:nvPr isPhoto="0" userDrawn="0"/>
          </p:nvSpPr>
          <p:spPr bwMode="auto">
            <a:xfrm flipH="0" flipV="0">
              <a:off x="945913" y="534177"/>
              <a:ext cx="561044" cy="19815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700">
                  <a:solidFill>
                    <a:schemeClr val="accent6"/>
                  </a:solidFill>
                </a:rPr>
                <a:t>precision</a:t>
              </a:r>
              <a:endParaRPr sz="1600"/>
            </a:p>
          </p:txBody>
        </p:sp>
        <p:cxnSp>
          <p:nvCxnSpPr>
            <p:cNvPr id="384044133" name="" hidden="0"/>
            <p:cNvCxnSpPr>
              <a:cxnSpLocks/>
            </p:cNvCxnSpPr>
            <p:nvPr isPhoto="0" userDrawn="0"/>
          </p:nvCxnSpPr>
          <p:spPr bwMode="auto">
            <a:xfrm rot="16199932" flipH="0" flipV="1">
              <a:off x="44222" y="547520"/>
              <a:ext cx="740538" cy="0"/>
            </a:xfrm>
            <a:prstGeom prst="line">
              <a:avLst/>
            </a:prstGeom>
            <a:ln w="12699" cap="flat" cmpd="sng" algn="ctr">
              <a:solidFill>
                <a:srgbClr val="469E19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2002327978" name="" hidden="0"/>
            <p:cNvSpPr txBox="1"/>
            <p:nvPr isPhoto="0" userDrawn="0"/>
          </p:nvSpPr>
          <p:spPr bwMode="auto">
            <a:xfrm flipH="0" flipV="0">
              <a:off x="71191" y="903976"/>
              <a:ext cx="703996" cy="198155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>
                <a:defRPr/>
              </a:pPr>
              <a:r>
                <a:rPr sz="700">
                  <a:solidFill>
                    <a:srgbClr val="469E19"/>
                  </a:solidFill>
                </a:rPr>
                <a:t>true value</a:t>
              </a:r>
              <a:endParaRPr sz="1400">
                <a:solidFill>
                  <a:srgbClr val="469E19"/>
                </a:solidFill>
              </a:endParaRPr>
            </a:p>
          </p:txBody>
        </p:sp>
        <p:sp>
          <p:nvSpPr>
            <p:cNvPr id="1849502991" name="" hidden="0"/>
            <p:cNvSpPr txBox="1"/>
            <p:nvPr isPhoto="0" userDrawn="0"/>
          </p:nvSpPr>
          <p:spPr bwMode="auto">
            <a:xfrm flipH="0" flipV="0">
              <a:off x="558505" y="889296"/>
              <a:ext cx="561243" cy="213394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 algn="ctr">
                <a:defRPr/>
              </a:pPr>
              <a:r>
                <a:rPr sz="800">
                  <a:solidFill>
                    <a:schemeClr val="bg2">
                      <a:lumMod val="40000"/>
                      <a:lumOff val="60000"/>
                    </a:schemeClr>
                  </a:solidFill>
                </a:rPr>
                <a:t>mean</a:t>
              </a:r>
              <a:endParaRPr sz="1600">
                <a:solidFill>
                  <a:schemeClr val="bg2"/>
                </a:solidFill>
              </a:endParaRPr>
            </a:p>
          </p:txBody>
        </p:sp>
        <p:cxnSp>
          <p:nvCxnSpPr>
            <p:cNvPr id="1120766796" name="" hidden="0"/>
            <p:cNvCxnSpPr>
              <a:cxnSpLocks/>
            </p:cNvCxnSpPr>
            <p:nvPr isPhoto="0" userDrawn="0"/>
          </p:nvCxnSpPr>
          <p:spPr bwMode="auto">
            <a:xfrm rot="16199932" flipH="0" flipV="1">
              <a:off x="632466" y="-37014"/>
              <a:ext cx="0" cy="428537"/>
            </a:xfrm>
            <a:prstGeom prst="line">
              <a:avLst/>
            </a:prstGeom>
            <a:ln w="12699" cap="flat" cmpd="sng" algn="ctr">
              <a:solidFill>
                <a:schemeClr val="bg2"/>
              </a:solidFill>
              <a:prstDash val="solid"/>
              <a:headEnd type="arrow" len="med"/>
              <a:tailEnd type="arrow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929902223" name="" hidden="0"/>
            <p:cNvSpPr txBox="1"/>
            <p:nvPr isPhoto="0" userDrawn="0"/>
          </p:nvSpPr>
          <p:spPr bwMode="auto">
            <a:xfrm flipH="0" flipV="0">
              <a:off x="320851" y="17446"/>
              <a:ext cx="647376" cy="213394"/>
            </a:xfrm>
            <a:prstGeom prst="rect">
              <a:avLst/>
            </a:prstGeom>
            <a:noFill/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 algn="ctr">
                <a:defRPr/>
              </a:pPr>
              <a:r>
                <a:rPr sz="800">
                  <a:solidFill>
                    <a:schemeClr val="bg2"/>
                  </a:solidFill>
                </a:rPr>
                <a:t>accuracy</a:t>
              </a:r>
              <a:endParaRPr sz="1600">
                <a:solidFill>
                  <a:schemeClr val="bg2"/>
                </a:solidFill>
              </a:endParaRPr>
            </a:p>
          </p:txBody>
        </p:sp>
      </p:grpSp>
      <p:sp>
        <p:nvSpPr>
          <p:cNvPr id="1342263100" name="" hidden="0"/>
          <p:cNvSpPr txBox="1"/>
          <p:nvPr isPhoto="0" userDrawn="0"/>
        </p:nvSpPr>
        <p:spPr bwMode="auto">
          <a:xfrm flipH="0" flipV="0">
            <a:off x="408204" y="1106940"/>
            <a:ext cx="7846927" cy="1396782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39821" marR="0" indent="-239821" algn="l" defTabSz="457200">
              <a:lnSpc>
                <a:spcPct val="100000"/>
              </a:lnSpc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600" b="0" i="0" u="none" strike="noStrike" cap="none" spc="0">
                <a:solidFill>
                  <a:schemeClr val="accent5"/>
                </a:solidFill>
                <a:latin typeface="Liberation Sans"/>
                <a:cs typeface="Liberation Sans"/>
              </a:rPr>
              <a:t>Precision is determined by statistics!</a:t>
            </a:r>
            <a:endParaRPr lang="en-GB" sz="1600" b="0" i="0" u="none" strike="noStrike" cap="none" spc="0">
              <a:solidFill>
                <a:schemeClr val="accent5"/>
              </a:solidFill>
              <a:latin typeface="Liberation Sans"/>
              <a:cs typeface="Liberation Sans"/>
            </a:endParaRPr>
          </a:p>
          <a:p>
            <a:pPr marL="239821" marR="0" indent="-239821" algn="l" defTabSz="457200">
              <a:lnSpc>
                <a:spcPct val="100000"/>
              </a:lnSpc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600" b="0" i="0" u="none" strike="noStrike" cap="none" spc="0">
              <a:solidFill>
                <a:schemeClr val="accent5"/>
              </a:solidFill>
              <a:latin typeface="Liberation Sans"/>
              <a:cs typeface="Liberation Sans"/>
            </a:endParaRPr>
          </a:p>
          <a:p>
            <a:pPr marL="239821" marR="0" indent="-239821" algn="l" defTabSz="457200">
              <a:lnSpc>
                <a:spcPct val="100000"/>
              </a:lnSpc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600" b="1" i="0" u="none" strike="noStrike" cap="none" spc="0">
                <a:solidFill>
                  <a:schemeClr val="accent5"/>
                </a:solidFill>
                <a:latin typeface="Liberation Sans"/>
                <a:cs typeface="Liberation Sans"/>
              </a:rPr>
              <a:t>How many interactions </a:t>
            </a:r>
            <a:r>
              <a:rPr lang="en-GB" sz="1600" b="1" i="1" u="none" strike="noStrike" cap="none" spc="0">
                <a:solidFill>
                  <a:schemeClr val="accent5"/>
                </a:solidFill>
                <a:latin typeface="Liberation Sans"/>
                <a:cs typeface="Liberation Sans"/>
              </a:rPr>
              <a:t>N</a:t>
            </a:r>
            <a:r>
              <a:rPr lang="en-GB" sz="1600" b="1" i="0" u="none" strike="noStrike" cap="none" spc="0">
                <a:solidFill>
                  <a:schemeClr val="accent5"/>
                </a:solidFill>
                <a:latin typeface="Liberation Sans"/>
                <a:cs typeface="Liberation Sans"/>
              </a:rPr>
              <a:t> do we accumulate in 1 min per bunch</a:t>
            </a:r>
            <a:r>
              <a:rPr lang="en-GB" sz="1600" b="0" i="0" u="none" strike="noStrike" cap="none" spc="0">
                <a:solidFill>
                  <a:schemeClr val="accent5"/>
                </a:solidFill>
                <a:latin typeface="Liberation Sans"/>
                <a:cs typeface="Liberation Sans"/>
              </a:rPr>
              <a:t>? </a:t>
            </a:r>
            <a:endParaRPr sz="1600" b="0" i="0" u="none" strike="noStrike" cap="none" spc="0">
              <a:solidFill>
                <a:schemeClr val="accent5"/>
              </a:solidFill>
              <a:latin typeface="Liberation Sans"/>
              <a:cs typeface="Liberation Sans"/>
            </a:endParaRPr>
          </a:p>
          <a:p>
            <a:pPr marL="639871" marR="0" lvl="1" indent="-239821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600" b="0" i="0" u="none" strike="noStrike" cap="none" spc="0">
                <a:solidFill>
                  <a:schemeClr val="accent5"/>
                </a:solidFill>
                <a:latin typeface="Liberation Sans"/>
                <a:cs typeface="Liberation Sans"/>
              </a:rPr>
              <a:t>(... that show a good enough vertex resolution?)</a:t>
            </a:r>
            <a:endParaRPr lang="en-GB" sz="1600" b="0" i="0" u="none" strike="noStrike" cap="none" spc="0">
              <a:solidFill>
                <a:schemeClr val="accent5"/>
              </a:solidFill>
              <a:latin typeface="Liberation Sans"/>
              <a:cs typeface="Liberation Sans"/>
            </a:endParaRPr>
          </a:p>
          <a:p>
            <a:pPr marL="239821" marR="0" lvl="0" indent="-239821" algn="l" defTabSz="457200">
              <a:lnSpc>
                <a:spcPct val="100000"/>
              </a:lnSpc>
              <a:spcBef>
                <a:spcPts val="339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600" b="0" i="0" u="none" strike="noStrike" cap="none" spc="0">
                <a:solidFill>
                  <a:schemeClr val="accent5"/>
                </a:solidFill>
                <a:latin typeface="Liberation Sans"/>
                <a:cs typeface="Liberation Sans"/>
              </a:rPr>
              <a:t>Assuming a Gaussian distribution G(µ,</a:t>
            </a:r>
            <a:r>
              <a:rPr lang="en-GB" sz="16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σ</a:t>
            </a:r>
            <a:r>
              <a:rPr lang="en-GB" sz="1600" b="0" i="0" u="none" strike="noStrike" cap="none" spc="0">
                <a:solidFill>
                  <a:schemeClr val="accent5"/>
                </a:solidFill>
                <a:latin typeface="Liberation Sans"/>
                <a:cs typeface="Liberation Sans"/>
              </a:rPr>
              <a:t>), the relative precision on </a:t>
            </a:r>
            <a:r>
              <a:rPr lang="en-GB" sz="1600" b="0" i="0" u="none" strike="noStrike" cap="none" spc="0">
                <a:solidFill>
                  <a:schemeClr val="accent5"/>
                </a:solidFill>
                <a:latin typeface="Liberation Sans"/>
                <a:cs typeface="Liberation Sans"/>
              </a:rPr>
              <a:t>σ</a:t>
            </a:r>
            <a:r>
              <a:rPr lang="en-GB" sz="1600" b="0" i="0" u="none" strike="noStrike" cap="none" spc="0">
                <a:solidFill>
                  <a:schemeClr val="accent5"/>
                </a:solidFill>
                <a:latin typeface="Liberation Sans"/>
                <a:cs typeface="Liberation Sans"/>
              </a:rPr>
              <a:t> is given by: </a:t>
            </a:r>
            <a:endParaRPr sz="16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196261868" name="" hidden="0"/>
          <p:cNvSpPr txBox="1"/>
          <p:nvPr isPhoto="0" userDrawn="0"/>
        </p:nvSpPr>
        <p:spPr bwMode="auto">
          <a:xfrm flipH="0" flipV="0">
            <a:off x="408204" y="2578533"/>
            <a:ext cx="8211366" cy="739200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8" marR="0" lvl="0" indent="-283878" algn="ctr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f>
                        <m:fPr>
                          <m:ctrlPr>
                            <a:rPr sz="1600" b="0" i="1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</m:ctrlPr>
                        </m:fPr>
                        <m:num>
                          <m:r>
                            <m:rPr>
                              <m:sty m:val="i"/>
                            </m:rPr>
                            <a:rPr sz="1600">
                              <a:solidFill>
                                <a:schemeClr val="accent5"/>
                              </a:solidFill>
                              <a:latin typeface="Cambria Math"/>
                              <a:ea typeface="Cambria Math"/>
                              <a:cs typeface="Cambria Math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sz="1600" b="0" i="1" u="none" strike="noStrike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</m:ctrlPr>
                            </m:radPr>
                            <m:deg>
                              <m:r>
                                <m:rPr>
                                  <m:sty m:val="i"/>
                                </m:rPr>
                                <a:rPr sz="1600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/>
                              </m:r>
                            </m:deg>
                            <m:e>
                              <m:r>
                                <m:rPr>
                                  <m:sty m:val="i"/>
                                </m:rPr>
                                <a:rPr sz="1600" u="none" strike="noStrike">
                                  <a:solidFill>
                                    <a:schemeClr val="accent5"/>
                                  </a:solidFill>
                                  <a:latin typeface="Cambria Math"/>
                                  <a:ea typeface="Cambria Math"/>
                                  <a:cs typeface="Cambria Math"/>
                                </a:rPr>
                                <m:t>2N - 2</m:t>
                              </m:r>
                            </m:e>
                          </m:rad>
                        </m:den>
                      </m:f>
                    </m:oMath>
                  </m:oMathPara>
                </a14:m>
              </mc:Choice>
              <mc:Fallback/>
            </mc:AlternateContent>
            <a:endParaRPr sz="1600" b="0" i="0" u="none" strike="noStrike" cap="none" spc="0">
              <a:solidFill>
                <a:schemeClr val="accent5"/>
              </a:solidFill>
              <a:latin typeface="Liberation Sans"/>
              <a:cs typeface="Liberation Sans"/>
            </a:endParaRPr>
          </a:p>
          <a:p>
            <a:pPr marL="283878" marR="0" lvl="0" indent="-283878" algn="ctr" defTabSz="457200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6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[1%, 2%] relat. precision</a:t>
            </a:r>
            <a:r>
              <a:rPr sz="1600" b="0" i="0" u="none" strike="noStrike" cap="none" spc="0">
                <a:solidFill>
                  <a:schemeClr val="accent5"/>
                </a:solidFill>
                <a:latin typeface="Liberation Sans"/>
                <a:cs typeface="Liberation Sans"/>
              </a:rPr>
              <a:t> </a:t>
            </a:r>
            <a:r>
              <a:rPr lang="en-GB" sz="1600" b="1" i="0" u="none" strike="noStrike" cap="none" spc="0">
                <a:solidFill>
                  <a:schemeClr val="accent5"/>
                </a:solidFill>
                <a:latin typeface="Liberation Sans"/>
                <a:ea typeface="Abyssinica SIL"/>
                <a:cs typeface="Liberation Sans"/>
              </a:rPr>
              <a:t>➡</a:t>
            </a:r>
            <a:r>
              <a:rPr sz="1600" b="0" i="0" u="none" strike="noStrike" cap="none" spc="0">
                <a:solidFill>
                  <a:schemeClr val="accent5"/>
                </a:solidFill>
                <a:latin typeface="Liberation Sans"/>
                <a:cs typeface="Liberation Sans"/>
              </a:rPr>
              <a:t> need [5000, 1250] recorded interactions.</a:t>
            </a:r>
            <a:endParaRPr sz="1600" b="0" i="0" u="none" strike="noStrike" cap="none" spc="0">
              <a:solidFill>
                <a:schemeClr val="accent5"/>
              </a:solidFill>
              <a:latin typeface="Liberation Sans"/>
              <a:cs typeface="Liberatio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19732620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2743717" y="393696"/>
            <a:ext cx="4720953" cy="4048871"/>
          </a:xfrm>
          <a:prstGeom prst="rect">
            <a:avLst/>
          </a:prstGeom>
        </p:spPr>
      </p:pic>
      <p:sp>
        <p:nvSpPr>
          <p:cNvPr id="261719848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 flipH="0" flipV="0">
            <a:off x="839124" y="104679"/>
            <a:ext cx="7362180" cy="396965"/>
          </a:xfrm>
        </p:spPr>
        <p:txBody>
          <a:bodyPr/>
          <a:lstStyle/>
          <a:p>
            <a:pPr>
              <a:defRPr/>
            </a:pPr>
            <a:r>
              <a:rPr sz="2400"/>
              <a:t>What impacts the vertex resolution?</a:t>
            </a:r>
            <a:endParaRPr sz="2400"/>
          </a:p>
        </p:txBody>
      </p:sp>
      <p:sp>
        <p:nvSpPr>
          <p:cNvPr id="418874870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6" y="4767258"/>
            <a:ext cx="6626997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sp>
        <p:nvSpPr>
          <p:cNvPr id="204322571" name=""/>
          <p:cNvSpPr/>
          <p:nvPr/>
        </p:nvSpPr>
        <p:spPr bwMode="auto">
          <a:xfrm flipH="0" flipV="0">
            <a:off x="1560327" y="2430618"/>
            <a:ext cx="1482328" cy="415555"/>
          </a:xfrm>
          <a:prstGeom prst="rect">
            <a:avLst/>
          </a:prstGeom>
          <a:solidFill>
            <a:schemeClr val="bg1"/>
          </a:solidFill>
          <a:ln w="19049" cap="flat" cmpd="sng" algn="ctr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0" name=""/>
          <p:cNvCxnSpPr>
            <a:cxnSpLocks/>
            <a:stCxn id="204322571" idx="3"/>
          </p:cNvCxnSpPr>
          <p:nvPr/>
        </p:nvCxnSpPr>
        <p:spPr bwMode="auto">
          <a:xfrm rot="0" flipH="0" flipV="1">
            <a:off x="3042655" y="2637815"/>
            <a:ext cx="339328" cy="0"/>
          </a:xfrm>
          <a:prstGeom prst="line">
            <a:avLst/>
          </a:prstGeom>
          <a:ln w="19049" cap="flat" cmpd="sng" algn="ctr">
            <a:solidFill>
              <a:schemeClr val="tx1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912588521" name=""/>
          <p:cNvSpPr txBox="1"/>
          <p:nvPr/>
        </p:nvSpPr>
        <p:spPr bwMode="auto">
          <a:xfrm flipH="0" flipV="0">
            <a:off x="1569203" y="2430618"/>
            <a:ext cx="1465404" cy="42675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1100">
                <a:latin typeface="Liberation Sans"/>
                <a:cs typeface="Liberation Sans"/>
              </a:rPr>
              <a:t>distance detector-vertex</a:t>
            </a:r>
            <a:endParaRPr sz="1100">
              <a:latin typeface="Liberation Sans"/>
              <a:cs typeface="Liberatio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96440834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4157254" y="1354685"/>
            <a:ext cx="4743447" cy="1317621"/>
          </a:xfrm>
          <a:prstGeom prst="rect">
            <a:avLst/>
          </a:prstGeom>
        </p:spPr>
      </p:pic>
      <p:pic>
        <p:nvPicPr>
          <p:cNvPr id="2042644153" name="" hidden="0"/>
          <p:cNvPicPr>
            <a:picLocks noChangeAspect="1"/>
          </p:cNvPicPr>
          <p:nvPr isPhoto="0" userDrawn="0"/>
        </p:nvPicPr>
        <p:blipFill>
          <a:blip r:embed="rId4"/>
          <a:stretch/>
        </p:blipFill>
        <p:spPr bwMode="auto">
          <a:xfrm flipH="0" flipV="0">
            <a:off x="5842649" y="2679910"/>
            <a:ext cx="2943074" cy="2177570"/>
          </a:xfrm>
          <a:prstGeom prst="rect">
            <a:avLst/>
          </a:prstGeom>
        </p:spPr>
      </p:pic>
      <p:pic>
        <p:nvPicPr>
          <p:cNvPr id="1277952311" name="" hidden="0"/>
          <p:cNvPicPr>
            <a:picLocks noChangeAspect="1"/>
          </p:cNvPicPr>
          <p:nvPr isPhoto="0" userDrawn="0"/>
        </p:nvPicPr>
        <p:blipFill>
          <a:blip r:embed="rId5"/>
          <a:stretch/>
        </p:blipFill>
        <p:spPr bwMode="auto">
          <a:xfrm flipH="0" flipV="0">
            <a:off x="2990122" y="2678090"/>
            <a:ext cx="2852527" cy="2115258"/>
          </a:xfrm>
          <a:prstGeom prst="rect">
            <a:avLst/>
          </a:prstGeom>
        </p:spPr>
      </p:pic>
      <p:pic>
        <p:nvPicPr>
          <p:cNvPr id="1767322910" name="" hidden="0"/>
          <p:cNvPicPr>
            <a:picLocks noChangeAspect="1"/>
          </p:cNvPicPr>
          <p:nvPr isPhoto="0" userDrawn="0"/>
        </p:nvPicPr>
        <p:blipFill>
          <a:blip r:embed="rId6"/>
          <a:stretch/>
        </p:blipFill>
        <p:spPr bwMode="auto">
          <a:xfrm flipH="0" flipV="0">
            <a:off x="62916" y="2643950"/>
            <a:ext cx="2927205" cy="2186806"/>
          </a:xfrm>
          <a:prstGeom prst="rect">
            <a:avLst/>
          </a:prstGeom>
        </p:spPr>
      </p:pic>
      <p:sp>
        <p:nvSpPr>
          <p:cNvPr id="1591122284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 flipH="0" flipV="0">
            <a:off x="612000" y="107710"/>
            <a:ext cx="7920000" cy="392052"/>
          </a:xfrm>
        </p:spPr>
        <p:txBody>
          <a:bodyPr/>
          <a:lstStyle/>
          <a:p>
            <a:pPr>
              <a:defRPr/>
            </a:pPr>
            <a:r>
              <a:rPr sz="2400"/>
              <a:t>BGV - tracks, vertices &amp; secondary properties</a:t>
            </a:r>
            <a:endParaRPr sz="2400"/>
          </a:p>
        </p:txBody>
      </p:sp>
      <p:sp>
        <p:nvSpPr>
          <p:cNvPr id="1081187113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6" y="4767258"/>
            <a:ext cx="6626997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sp>
        <p:nvSpPr>
          <p:cNvPr id="365785496" name="" hidden="0"/>
          <p:cNvSpPr txBox="1"/>
          <p:nvPr isPhoto="0" userDrawn="0"/>
        </p:nvSpPr>
        <p:spPr bwMode="auto">
          <a:xfrm flipH="0" flipV="0">
            <a:off x="3278328" y="2711660"/>
            <a:ext cx="1306569" cy="408792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1000">
                          <a:latin typeface="Cambria Math"/>
                          <a:ea typeface="Cambria Math"/>
                          <a:cs typeface="Cambria Math"/>
                        </a:rPr>
                        <m:t>η</m:t>
                      </m:r>
                    </m:oMath>
                  </m:oMathPara>
                </a14:m>
              </mc:Choice>
              <mc:Fallback/>
            </mc:AlternateContent>
            <a:r>
              <a:rPr sz="1000"/>
              <a:t> of emerging</a:t>
            </a:r>
            <a:endParaRPr sz="1000"/>
          </a:p>
          <a:p>
            <a:pPr>
              <a:defRPr/>
            </a:pPr>
            <a:r>
              <a:rPr sz="1000"/>
              <a:t>secondaries</a:t>
            </a:r>
            <a:endParaRPr sz="1000"/>
          </a:p>
        </p:txBody>
      </p:sp>
      <p:sp>
        <p:nvSpPr>
          <p:cNvPr id="1794973186" name="" hidden="0"/>
          <p:cNvSpPr txBox="1"/>
          <p:nvPr isPhoto="0" userDrawn="0"/>
        </p:nvSpPr>
        <p:spPr bwMode="auto">
          <a:xfrm flipH="0" flipV="0">
            <a:off x="491346" y="531303"/>
            <a:ext cx="8377605" cy="1797212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83878" marR="0" indent="-283878" algn="l" defTabSz="457200">
              <a:lnSpc>
                <a:spcPct val="100000"/>
              </a:lnSpc>
              <a:spcBef>
                <a:spcPts val="335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Infer beam profile from 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primary vertices of beam-gas interactions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</a:t>
            </a:r>
            <a:endParaRPr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83928" marR="0" lvl="1" indent="-283878" algn="l" defTabSz="457200">
              <a:lnSpc>
                <a:spcPct val="100000"/>
              </a:lnSpc>
              <a:spcBef>
                <a:spcPts val="33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Interaction rate is ~600 kHz (total,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~200 Hz per bunch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).  </a:t>
            </a:r>
            <a:endParaRPr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83928" marR="0" lvl="1" indent="-283878" algn="l" defTabSz="457200">
              <a:lnSpc>
                <a:spcPct val="100000"/>
              </a:lnSpc>
              <a:spcBef>
                <a:spcPts val="33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Recording single collisions, pile-up unlikely (one 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collision every 2 µs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). </a:t>
            </a:r>
            <a:endParaRPr sz="1400"/>
          </a:p>
          <a:p>
            <a:pPr marL="283878" marR="0" lvl="0" indent="-283878" algn="l" defTabSz="457200">
              <a:lnSpc>
                <a:spcPct val="100000"/>
              </a:lnSpc>
              <a:spcBef>
                <a:spcPts val="33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Secondary species: mostly pions.</a:t>
            </a:r>
            <a:endParaRPr lang="en-GB"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83878" marR="0" lvl="0" indent="-283878" algn="l" defTabSz="457200">
              <a:lnSpc>
                <a:spcPct val="100000"/>
              </a:lnSpc>
              <a:spcBef>
                <a:spcPts val="334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No magnetic field - </a:t>
            </a: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straight tracks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</a:t>
            </a:r>
            <a:endParaRPr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83878" marR="0" indent="-283878" algn="l" defTabSz="457200">
              <a:lnSpc>
                <a:spcPct val="100000"/>
              </a:lnSpc>
              <a:spcBef>
                <a:spcPts val="335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Forward tracks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with r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elatively </a:t>
            </a:r>
            <a:b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</a:br>
            <a:r>
              <a:rPr lang="en-GB" sz="14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low momentum</a:t>
            </a:r>
            <a:r>
              <a:rPr lang="en-GB" sz="14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</a:t>
            </a:r>
            <a:endParaRPr lang="en-GB" sz="14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1637169540" name="" hidden="0"/>
          <p:cNvSpPr txBox="1"/>
          <p:nvPr isPhoto="0" userDrawn="0"/>
        </p:nvSpPr>
        <p:spPr bwMode="auto">
          <a:xfrm flipH="0" flipV="0">
            <a:off x="701787" y="2679910"/>
            <a:ext cx="1585963" cy="365792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900"/>
              <a:t>#tracks per event, traversing </a:t>
            </a:r>
            <a:r>
              <a:rPr sz="900"/>
              <a:t>detector</a:t>
            </a:r>
            <a:endParaRPr sz="900"/>
          </a:p>
        </p:txBody>
      </p:sp>
      <p:sp>
        <p:nvSpPr>
          <p:cNvPr id="130764785" name="" hidden="0"/>
          <p:cNvSpPr txBox="1"/>
          <p:nvPr isPhoto="0" userDrawn="0"/>
        </p:nvSpPr>
        <p:spPr bwMode="auto">
          <a:xfrm flipH="0" flipV="0">
            <a:off x="7400953" y="3167606"/>
            <a:ext cx="1587330" cy="365792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900"/>
              <a:t>|p| of tracks</a:t>
            </a:r>
            <a:endParaRPr sz="900"/>
          </a:p>
          <a:p>
            <a:pPr>
              <a:defRPr/>
            </a:pPr>
            <a:r>
              <a:rPr sz="900"/>
              <a:t>traversing detector</a:t>
            </a:r>
            <a:endParaRPr sz="9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13406069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 flipH="0" flipV="0">
            <a:off x="238104" y="51630"/>
            <a:ext cx="6617871" cy="540000"/>
          </a:xfrm>
        </p:spPr>
        <p:txBody>
          <a:bodyPr/>
          <a:lstStyle/>
          <a:p>
            <a:pPr>
              <a:defRPr/>
            </a:pPr>
            <a:r>
              <a:rPr sz="2400"/>
              <a:t>Performance study &amp; optimisation</a:t>
            </a:r>
            <a:endParaRPr sz="2400"/>
          </a:p>
        </p:txBody>
      </p:sp>
      <p:sp>
        <p:nvSpPr>
          <p:cNvPr id="1112586601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7" y="4767259"/>
            <a:ext cx="6626997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pic>
        <p:nvPicPr>
          <p:cNvPr id="169894128" name="" hidden="0"/>
          <p:cNvPicPr>
            <a:picLocks noChangeAspect="1"/>
          </p:cNvPicPr>
          <p:nvPr isPhoto="0" userDrawn="0"/>
        </p:nvPicPr>
        <p:blipFill>
          <a:blip r:embed="rId3"/>
          <a:stretch/>
        </p:blipFill>
        <p:spPr bwMode="auto">
          <a:xfrm flipH="0" flipV="0">
            <a:off x="413397" y="1758566"/>
            <a:ext cx="7846519" cy="1079996"/>
          </a:xfrm>
          <a:prstGeom prst="rect">
            <a:avLst/>
          </a:prstGeom>
        </p:spPr>
      </p:pic>
      <p:grpSp>
        <p:nvGrpSpPr>
          <p:cNvPr id="552804125" name="" hidden="0"/>
          <p:cNvGrpSpPr/>
          <p:nvPr isPhoto="0" userDrawn="0"/>
        </p:nvGrpSpPr>
        <p:grpSpPr bwMode="auto">
          <a:xfrm>
            <a:off x="464193" y="654992"/>
            <a:ext cx="8402698" cy="932504"/>
            <a:chOff x="0" y="0"/>
            <a:chExt cx="8402698" cy="932504"/>
          </a:xfrm>
        </p:grpSpPr>
        <p:sp>
          <p:nvSpPr>
            <p:cNvPr id="408428506" name="" hidden="0"/>
            <p:cNvSpPr/>
            <p:nvPr isPhoto="0" userDrawn="0"/>
          </p:nvSpPr>
          <p:spPr bwMode="auto">
            <a:xfrm flipH="0" flipV="0">
              <a:off x="23339" y="0"/>
              <a:ext cx="5736245" cy="932504"/>
            </a:xfrm>
            <a:prstGeom prst="rect">
              <a:avLst/>
            </a:prstGeom>
            <a:gradFill>
              <a:gsLst>
                <a:gs pos="0">
                  <a:schemeClr val="accent6">
                    <a:lumMod val="40000"/>
                    <a:lumOff val="60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75000"/>
                  </a:schemeClr>
                </a:gs>
                <a:gs pos="100000">
                  <a:srgbClr val="B3E8FF"/>
                </a:gs>
              </a:gsLst>
              <a:lin ang="16200000" scaled="1"/>
            </a:gradFill>
            <a:ln w="9525" cap="flat" cmpd="sng" algn="ctr">
              <a:solidFill>
                <a:schemeClr val="accent5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652058494" name="" hidden="0"/>
            <p:cNvSpPr txBox="1"/>
            <p:nvPr isPhoto="0" userDrawn="0"/>
          </p:nvSpPr>
          <p:spPr bwMode="auto">
            <a:xfrm flipH="0" flipV="0">
              <a:off x="0" y="31878"/>
              <a:ext cx="5761098" cy="783117"/>
            </a:xfrm>
            <a:prstGeom prst="rect">
              <a:avLst/>
            </a:prstGeom>
            <a:noFill/>
            <a:ln w="19049">
              <a:noFill/>
              <a:prstDash val="solid"/>
            </a:ln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 algn="l" defTabSz="457200">
                <a:lnSpc>
                  <a:spcPct val="100000"/>
                </a:lnSpc>
                <a:spcBef>
                  <a:spcPts val="561"/>
                </a:spcBef>
                <a:spcAft>
                  <a:spcPts val="0"/>
                </a:spcAft>
                <a:defRPr/>
              </a:pPr>
              <a:r>
                <a:rPr lang="en-GB" sz="1200" b="1" i="0" u="none" strike="noStrike" cap="none" spc="0">
                  <a:solidFill>
                    <a:schemeClr val="accent5"/>
                  </a:solidFill>
                  <a:latin typeface="Liberation Sans"/>
                  <a:ea typeface="Liberation Sans"/>
                  <a:cs typeface="Liberation Sans"/>
                </a:rPr>
                <a:t> </a:t>
              </a:r>
              <a:r>
                <a:rPr lang="en-GB" sz="1200" b="1" i="0" u="none" strike="noStrike" cap="none" spc="0">
                  <a:solidFill>
                    <a:schemeClr val="accent5"/>
                  </a:solidFill>
                  <a:latin typeface="Liberation Sans"/>
                  <a:ea typeface="Liberation Sans"/>
                  <a:cs typeface="Liberation Sans"/>
                </a:rPr>
                <a:t>What are the requirements for BGV gas target and tracker</a:t>
              </a:r>
              <a:r>
                <a:rPr lang="en-GB" sz="1200" b="0" i="0" u="none" strike="noStrike" cap="none" spc="0">
                  <a:solidFill>
                    <a:schemeClr val="accent5"/>
                  </a:solidFill>
                  <a:latin typeface="Liberation Sans"/>
                  <a:ea typeface="Liberation Sans"/>
                  <a:cs typeface="Liberation Sans"/>
                </a:rPr>
                <a:t>, to:</a:t>
              </a:r>
              <a:endParaRPr sz="12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endParaRPr>
            </a:p>
            <a:p>
              <a:pPr marL="562770" marR="0" lvl="1" indent="-162718" algn="l" defTabSz="457200">
                <a:lnSpc>
                  <a:spcPct val="100000"/>
                </a:lnSpc>
                <a:spcBef>
                  <a:spcPts val="562"/>
                </a:spcBef>
                <a:spcAft>
                  <a:spcPts val="0"/>
                </a:spcAft>
                <a:buClr>
                  <a:schemeClr val="accent6"/>
                </a:buClr>
                <a:buFont typeface="Wingdings"/>
                <a:buChar char="w"/>
                <a:defRPr/>
              </a:pPr>
              <a:r>
                <a:rPr lang="en-GB" sz="1200" b="0" i="0" u="none" strike="noStrike" cap="none" spc="0">
                  <a:solidFill>
                    <a:schemeClr val="accent5"/>
                  </a:solidFill>
                  <a:latin typeface="Liberation Sans"/>
                  <a:ea typeface="Liberation Sans"/>
                  <a:cs typeface="Liberation Sans"/>
                </a:rPr>
                <a:t>fulfilling performance specifications,</a:t>
              </a:r>
              <a:endParaRPr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endParaRPr>
            </a:p>
            <a:p>
              <a:pPr marL="562770" marR="0" lvl="1" indent="-162718" algn="l" defTabSz="457200">
                <a:lnSpc>
                  <a:spcPct val="100000"/>
                </a:lnSpc>
                <a:spcBef>
                  <a:spcPts val="562"/>
                </a:spcBef>
                <a:spcAft>
                  <a:spcPts val="0"/>
                </a:spcAft>
                <a:buClr>
                  <a:schemeClr val="accent6"/>
                </a:buClr>
                <a:buFont typeface="Wingdings"/>
                <a:buChar char="w"/>
                <a:defRPr/>
              </a:pPr>
              <a:r>
                <a:rPr lang="en-GB" sz="1200" b="0" i="0" u="none" strike="noStrike" cap="none" spc="0">
                  <a:solidFill>
                    <a:schemeClr val="accent5"/>
                  </a:solidFill>
                  <a:latin typeface="Liberation Sans"/>
                  <a:ea typeface="Liberation Sans"/>
                  <a:cs typeface="Liberation Sans"/>
                </a:rPr>
                <a:t>within the boundary conditions of: </a:t>
              </a:r>
              <a:r>
                <a:rPr lang="en-GB" sz="1200" b="0" i="0" u="none" strike="noStrike" cap="none" spc="0">
                  <a:solidFill>
                    <a:schemeClr val="accent5"/>
                  </a:solidFill>
                  <a:latin typeface="Liberation Sans"/>
                  <a:ea typeface="Liberation Sans"/>
                  <a:cs typeface="Liberation Sans"/>
                </a:rPr>
                <a:t>feasibility of integrating it into the </a:t>
              </a:r>
              <a:r>
                <a:rPr lang="en-GB" sz="1200" b="0" i="0" u="none" strike="noStrike" cap="none" spc="0">
                  <a:solidFill>
                    <a:schemeClr val="accent5"/>
                  </a:solidFill>
                  <a:latin typeface="Liberation Sans"/>
                  <a:ea typeface="Liberation Sans"/>
                  <a:cs typeface="Liberation Sans"/>
                </a:rPr>
                <a:t>LHC</a:t>
              </a:r>
              <a:r>
                <a:rPr lang="en-GB" sz="1200" b="0" i="0" u="none" strike="noStrike" cap="none" spc="0">
                  <a:solidFill>
                    <a:schemeClr val="accent5"/>
                  </a:solidFill>
                  <a:latin typeface="Liberation Sans"/>
                  <a:ea typeface="Liberation Sans"/>
                  <a:cs typeface="Liberation Sans"/>
                </a:rPr>
                <a:t>?</a:t>
              </a:r>
              <a:endParaRPr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endParaRPr>
            </a:p>
          </p:txBody>
        </p:sp>
        <p:sp>
          <p:nvSpPr>
            <p:cNvPr id="1996357609" name="" hidden="0"/>
            <p:cNvSpPr txBox="1"/>
            <p:nvPr isPhoto="0" userDrawn="0"/>
          </p:nvSpPr>
          <p:spPr bwMode="auto">
            <a:xfrm flipH="0" flipV="0">
              <a:off x="6192505" y="200948"/>
              <a:ext cx="2210193" cy="518194"/>
            </a:xfrm>
            <a:prstGeom prst="rect">
              <a:avLst/>
            </a:prstGeom>
            <a:solidFill>
              <a:schemeClr val="bg1">
                <a:alpha val="99999"/>
              </a:schemeClr>
            </a:solidFill>
            <a:ln w="19049">
              <a:noFill/>
              <a:prstDash val="solid"/>
            </a:ln>
          </p:spPr>
          <p:txBody>
            <a:bodyPr vertOverflow="overflow" horzOverflow="clip" vert="horz" wrap="square" lIns="91440" tIns="45720" rIns="91440" bIns="45720" numCol="1" spcCol="0" rtlCol="0" fromWordArt="0" anchor="t" anchorCtr="0" forceAA="0" upright="0" compatLnSpc="0">
              <a:spAutoFit/>
            </a:bodyPr>
            <a:p>
              <a:pPr algn="ctr">
                <a:defRPr/>
              </a:pPr>
              <a:r>
                <a:rPr sz="1400" b="1">
                  <a:solidFill>
                    <a:schemeClr val="accent5"/>
                  </a:solidFill>
                </a:rPr>
                <a:t>answer with </a:t>
              </a:r>
              <a:r>
                <a:rPr sz="1400" b="1">
                  <a:solidFill>
                    <a:schemeClr val="accent5"/>
                  </a:solidFill>
                </a:rPr>
                <a:t>complete simulation study!</a:t>
              </a:r>
              <a:endParaRPr sz="1400" b="1">
                <a:solidFill>
                  <a:schemeClr val="accent5"/>
                </a:solidFill>
              </a:endParaRPr>
            </a:p>
          </p:txBody>
        </p:sp>
        <p:sp>
          <p:nvSpPr>
            <p:cNvPr id="1529450947" name="" hidden="0"/>
            <p:cNvSpPr/>
            <p:nvPr isPhoto="0" userDrawn="0"/>
          </p:nvSpPr>
          <p:spPr bwMode="auto">
            <a:xfrm flipH="0" flipV="0">
              <a:off x="5759587" y="307503"/>
              <a:ext cx="495298" cy="317498"/>
            </a:xfrm>
            <a:prstGeom prst="rightArrow">
              <a:avLst>
                <a:gd name="adj1" fmla="val 50000"/>
                <a:gd name="adj2" fmla="val 47999"/>
              </a:avLst>
            </a:prstGeom>
            <a:solidFill>
              <a:schemeClr val="accent6">
                <a:lumMod val="60000"/>
                <a:lumOff val="40000"/>
                <a:alpha val="99999"/>
              </a:schemeClr>
            </a:solidFill>
            <a:ln w="12699" cap="flat" cmpd="sng" algn="ctr">
              <a:solidFill>
                <a:schemeClr val="accent5"/>
              </a:solidFill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p>
              <a:pPr>
                <a:defRPr/>
              </a:pPr>
              <a:endParaRPr/>
            </a:p>
          </p:txBody>
        </p:sp>
      </p:grpSp>
      <p:sp>
        <p:nvSpPr>
          <p:cNvPr id="1711105664" name="" hidden="0"/>
          <p:cNvSpPr txBox="1"/>
          <p:nvPr isPhoto="0" userDrawn="0"/>
        </p:nvSpPr>
        <p:spPr bwMode="auto">
          <a:xfrm flipH="0" flipV="0">
            <a:off x="1526022" y="1758566"/>
            <a:ext cx="3346081" cy="27435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➡ </a:t>
            </a:r>
            <a:r>
              <a:rPr sz="1200">
                <a:solidFill>
                  <a:schemeClr val="accent5"/>
                </a:solidFill>
              </a:rPr>
              <a:t>simulation and reconstruction framework</a:t>
            </a:r>
            <a:endParaRPr sz="1200">
              <a:solidFill>
                <a:schemeClr val="accent5"/>
              </a:solidFill>
            </a:endParaRPr>
          </a:p>
        </p:txBody>
      </p:sp>
      <p:cxnSp>
        <p:nvCxnSpPr>
          <p:cNvPr id="1180345293" name="" hidden="0"/>
          <p:cNvCxnSpPr>
            <a:cxnSpLocks/>
          </p:cNvCxnSpPr>
          <p:nvPr isPhoto="0" userDrawn="0"/>
        </p:nvCxnSpPr>
        <p:spPr bwMode="auto">
          <a:xfrm flipH="1" flipV="0">
            <a:off x="2582498" y="2511983"/>
            <a:ext cx="1227976" cy="494925"/>
          </a:xfrm>
          <a:prstGeom prst="line">
            <a:avLst/>
          </a:prstGeom>
          <a:ln w="28575" cap="flat" cmpd="sng" algn="ctr">
            <a:solidFill>
              <a:srgbClr val="AA00FF"/>
            </a:solidFill>
            <a:prstDash val="solid"/>
            <a:tailEnd type="arrow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cxnSp>
      <p:sp>
        <p:nvSpPr>
          <p:cNvPr id="226024702" name="" hidden="0"/>
          <p:cNvSpPr txBox="1"/>
          <p:nvPr isPhoto="0" userDrawn="0"/>
        </p:nvSpPr>
        <p:spPr bwMode="auto">
          <a:xfrm flipH="0" flipV="0">
            <a:off x="692024" y="3006906"/>
            <a:ext cx="8061660" cy="137163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17793" marR="0" indent="-217793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Track reconstruction - fit found position measurements with a track model.</a:t>
            </a:r>
            <a:endParaRPr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17793" marR="0" indent="-217793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Use the fitted tracks to determine vertex.</a:t>
            </a:r>
            <a:endParaRPr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>
              <a:defRPr/>
            </a:pPr>
            <a:r>
              <a:rPr sz="12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Pattern recognition, alignment etc.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Liberation Sans"/>
                <a:ea typeface="Abyssinica SIL"/>
                <a:cs typeface="Liberation Sans"/>
              </a:rPr>
              <a:t>➡</a:t>
            </a:r>
            <a:r>
              <a:rPr sz="12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see later presentation.</a:t>
            </a:r>
            <a:endParaRPr sz="120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>
              <a:defRPr/>
            </a:pPr>
            <a:endParaRPr sz="120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Two 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independent softwares</a:t>
            </a:r>
            <a:r>
              <a:rPr lang="en-GB" sz="12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developed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:</a:t>
            </a:r>
            <a:endParaRPr sz="120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83878" indent="-283878">
              <a:buAutoNum type="arabicPeriod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Based on tracking tool-kit ACTS (A Common Tracking Software).</a:t>
            </a:r>
            <a:endParaRPr lang="en-GB"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83878" indent="-283878">
              <a:buAutoNum type="arabicPeriod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Custom reconstruction code.</a:t>
            </a:r>
            <a:endParaRPr sz="120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0484616" name="Titre 1" hidden="0"/>
          <p:cNvSpPr>
            <a:spLocks noGrp="1"/>
          </p:cNvSpPr>
          <p:nvPr isPhoto="0" userDrawn="0">
            <p:ph type="title" hasCustomPrompt="1"/>
          </p:nvPr>
        </p:nvSpPr>
        <p:spPr bwMode="auto">
          <a:xfrm flipH="0" flipV="0">
            <a:off x="1340281" y="23614"/>
            <a:ext cx="6617871" cy="540000"/>
          </a:xfrm>
        </p:spPr>
        <p:txBody>
          <a:bodyPr/>
          <a:lstStyle/>
          <a:p>
            <a:pPr>
              <a:defRPr/>
            </a:pPr>
            <a:r>
              <a:rPr sz="2400"/>
              <a:t>Track and vertex reconstruction</a:t>
            </a:r>
            <a:endParaRPr sz="2400"/>
          </a:p>
        </p:txBody>
      </p:sp>
      <p:sp>
        <p:nvSpPr>
          <p:cNvPr id="1775001796" name="Espace réservé du pied de page 3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>
          <a:xfrm>
            <a:off x="1904995" y="4767257"/>
            <a:ext cx="6626997" cy="270000"/>
          </a:xfrm>
        </p:spPr>
        <p:txBody>
          <a:bodyPr/>
          <a:lstStyle/>
          <a:p>
            <a:pPr>
              <a:defRPr/>
            </a:pPr>
            <a:r>
              <a:rPr/>
              <a:t>BGV design optimisation &amp; performance study, CERN, 19th October 2022</a:t>
            </a:r>
            <a:endParaRPr/>
          </a:p>
        </p:txBody>
      </p:sp>
      <p:sp>
        <p:nvSpPr>
          <p:cNvPr id="313565076" name="" hidden="0"/>
          <p:cNvSpPr txBox="1"/>
          <p:nvPr isPhoto="0" userDrawn="0"/>
        </p:nvSpPr>
        <p:spPr bwMode="auto">
          <a:xfrm flipH="0" flipV="0">
            <a:off x="361079" y="563613"/>
            <a:ext cx="3975870" cy="374907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17791" marR="0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Experimental independent tool-kit ACTS</a:t>
            </a:r>
            <a:br>
              <a:rPr lang="en-GB" sz="12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</a:br>
            <a:r>
              <a:rPr lang="en-GB" sz="12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(A Common Tracking Software).</a:t>
            </a:r>
            <a:endParaRPr lang="en-GB" sz="1200" b="1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17791" marR="0" lvl="1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Intended for HL-LHC and future colliders.</a:t>
            </a: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17791" marR="0" lvl="1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Community driven, under active development, with new features and improvements added constantly.</a:t>
            </a: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17791" marR="0" lvl="1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Kalman track fitter and Billoir vertex fitter.</a:t>
            </a: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17791" marR="0" lvl="1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17791" marR="0" lvl="1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Performant algorithms (modern C++):</a:t>
            </a:r>
            <a:endParaRPr lang="en-GB" sz="1200" b="0" i="0" u="none" strike="noStrike" cap="none" spc="0">
              <a:solidFill>
                <a:schemeClr val="accent5"/>
              </a:solidFill>
              <a:latin typeface="Times New Roman"/>
              <a:cs typeface="Times New Roman"/>
            </a:endParaRPr>
          </a:p>
          <a:p>
            <a:pPr marL="617841" marR="0" lvl="2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~1ms per event (track &amp; vertex fitting).</a:t>
            </a: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17841" marR="0" lvl="2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17791" marR="0" lvl="1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b="1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Input:</a:t>
            </a:r>
            <a:endParaRPr sz="1200" b="1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17841" marR="0" lvl="2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Additionally to (x,y,z) points, </a:t>
            </a:r>
            <a:r>
              <a:rPr sz="12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ACTS needs :</a:t>
            </a: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17841" marR="0" lvl="2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Geometry &amp; material description of setup.</a:t>
            </a: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17841" marR="0" lvl="2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Particle momentum estimation.</a:t>
            </a: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17841" marR="0" lvl="2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17791" marR="0" lvl="1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ACTS also has modules for: pattern recognition (cluster and track finding), digitisation.</a:t>
            </a: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17791" marR="0" lvl="1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17791" marR="0" lvl="1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Adding momentum estimation on-going, more work necessary to make it work.</a:t>
            </a: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2059088704" name="" hidden="0"/>
          <p:cNvSpPr txBox="1"/>
          <p:nvPr isPhoto="0" userDrawn="0"/>
        </p:nvSpPr>
        <p:spPr bwMode="auto">
          <a:xfrm flipH="0" flipV="0">
            <a:off x="4393329" y="563612"/>
            <a:ext cx="4275766" cy="230105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17791" marR="0" lvl="0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1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Custom reconstruction code:</a:t>
            </a:r>
            <a:endParaRPr sz="1200" b="1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17791" marR="0" lvl="0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200" b="1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17841" marR="0" lvl="1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b="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Tailored to BGV case, written in-house.</a:t>
            </a:r>
            <a:endParaRPr sz="1200" b="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17841" marR="0" lvl="2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Simple straight line track fit by </a:t>
            </a:r>
            <mc:AlternateContent xmlns:mc="http://schemas.openxmlformats.org/markup-compatibility/2006" xmlns:m="http://schemas.openxmlformats.org/officeDocument/2006/math">
              <mc:Choice xmlns:a14="http://schemas.microsoft.com/office/drawing/2010/main" Requires="a14">
                <a14:m>
                  <m:oMathPara>
                    <m:oMathParaPr/>
                    <m:oMath>
                      <m:r>
                        <m:rPr/>
                        <a:rPr sz="1200" strike="noStrike" cap="none" spc="0">
                          <a:solidFill>
                            <a:schemeClr val="accent5"/>
                          </a:solidFill>
                          <a:latin typeface="Cambria Math"/>
                          <a:ea typeface="Cambria Math"/>
                          <a:cs typeface="Cambria Math"/>
                        </a:rPr>
                        <m:t>χ</m:t>
                      </m:r>
                    </m:oMath>
                  </m:oMathPara>
                </a14:m>
              </mc:Choice>
              <mc:Fallback/>
            </mc:AlternateContent>
            <a:r>
              <a:rPr lang="en-GB" sz="1200" b="0" i="0" u="none" strike="noStrike" cap="none" spc="0" baseline="3000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2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 minimisation.</a:t>
            </a:r>
            <a:endParaRPr sz="1200" b="0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17841" marR="0" lvl="2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Vertex found by clustering approach (</a:t>
            </a:r>
            <a:r>
              <a:rPr lang="en-GB" sz="1200" b="0" i="0" u="sng" strike="noStrike" cap="none" spc="0">
                <a:solidFill>
                  <a:schemeClr val="hlink"/>
                </a:solidFill>
                <a:latin typeface="Liberation Sans"/>
                <a:ea typeface="Liberation Sans"/>
                <a:cs typeface="Liberation Sans"/>
                <a:hlinkClick r:id="rId3" action="ppaction://hlinksldjump" tooltip="Slide 26"/>
              </a:rPr>
              <a:t>back-up</a:t>
            </a: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).</a:t>
            </a: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17841" marR="0" lvl="2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Developed in python, then translated to C++.</a:t>
            </a: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lvl="2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17841" marR="0" lvl="2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Performance (C++):</a:t>
            </a: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1017891" marR="0" lvl="3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~1ms per event (track &amp; vertex fitting)</a:t>
            </a:r>
            <a:r>
              <a:rPr sz="12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.</a:t>
            </a: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17841" marR="0" lvl="2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17791" marR="0" lvl="1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b="1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Input:</a:t>
            </a:r>
            <a:endParaRPr sz="1200" b="1" i="0" u="none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617841" marR="0" lvl="2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(x,y,z) positions of the detector measurements.</a:t>
            </a: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  <p:sp>
        <p:nvSpPr>
          <p:cNvPr id="142388774" name="" hidden="0"/>
          <p:cNvSpPr txBox="1"/>
          <p:nvPr isPhoto="0" userDrawn="0"/>
        </p:nvSpPr>
        <p:spPr bwMode="auto">
          <a:xfrm flipH="0" flipV="0">
            <a:off x="2608883" y="4186922"/>
            <a:ext cx="4080807" cy="640116"/>
          </a:xfrm>
          <a:prstGeom prst="rect">
            <a:avLst/>
          </a:prstGeom>
          <a:noFill/>
          <a:ln w="28575">
            <a:solidFill>
              <a:schemeClr val="accent1">
                <a:lumMod val="50196"/>
              </a:schemeClr>
            </a:solidFill>
            <a:prstDash val="solid"/>
          </a:ln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 marL="217791" marR="0" lvl="1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sz="1200" b="1" u="sng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  <a:hlinkClick r:id="rId4" action="ppaction://hlinksldjump" tooltip="Slide 22"/>
              </a:rPr>
              <a:t>Cross check</a:t>
            </a:r>
            <a:r>
              <a:rPr sz="1200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: both agree on their predictions on a promising detector candidate.</a:t>
            </a:r>
            <a:endParaRPr sz="12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  <a:p>
            <a:pPr marL="217791" marR="0" lvl="1" indent="-217791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Font typeface="Wingdings"/>
              <a:buChar char="w"/>
              <a:defRPr/>
            </a:pPr>
            <a:r>
              <a:rPr lang="en-GB" sz="1200" b="0" i="0" u="none" strike="noStrike" cap="none" spc="0">
                <a:solidFill>
                  <a:schemeClr val="accent5"/>
                </a:solidFill>
                <a:latin typeface="Liberation Sans"/>
                <a:ea typeface="Liberation Sans"/>
                <a:cs typeface="Liberation Sans"/>
              </a:rPr>
              <a:t>Can be adapted and used with measurements.</a:t>
            </a:r>
            <a:endParaRPr sz="900" strike="noStrike" cap="none" spc="0">
              <a:solidFill>
                <a:schemeClr val="accent5"/>
              </a:solidFill>
              <a:latin typeface="Liberation Sans"/>
              <a:ea typeface="Liberation Sans"/>
              <a:cs typeface="Liberation San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Bureau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Bureau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0</Words>
  <Application>ONLYOFFICE/7.2.0.204</Application>
  <DocSecurity>0</DocSecurity>
  <PresentationFormat>On-screen Show (16:9)</PresentationFormat>
  <Paragraphs>0</Paragraphs>
  <Slides>28</Slides>
  <Notes>28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Manager/>
  <Company>APO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subject/>
  <dc:creator>André-Pierre OLIVIER</dc:creator>
  <cp:keywords/>
  <dc:description/>
  <dc:identifier/>
  <dc:language/>
  <cp:lastModifiedBy/>
  <cp:revision>87</cp:revision>
  <dcterms:created xsi:type="dcterms:W3CDTF">2016-02-12T09:02:01Z</dcterms:created>
  <dcterms:modified xsi:type="dcterms:W3CDTF">2022-10-12T10:31:06Z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