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1"/>
  </p:notesMasterIdLst>
  <p:handoutMasterIdLst>
    <p:handoutMasterId r:id="rId12"/>
  </p:handoutMasterIdLst>
  <p:sldIdLst>
    <p:sldId id="263" r:id="rId5"/>
    <p:sldId id="264" r:id="rId6"/>
    <p:sldId id="265" r:id="rId7"/>
    <p:sldId id="266" r:id="rId8"/>
    <p:sldId id="267" r:id="rId9"/>
    <p:sldId id="274" r:id="rId10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0F2F7"/>
    <a:srgbClr val="D3E7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781" autoAdjust="0"/>
    <p:restoredTop sz="94660"/>
  </p:normalViewPr>
  <p:slideViewPr>
    <p:cSldViewPr snapToGrid="0" snapToObjects="1" showGuides="1">
      <p:cViewPr varScale="1">
        <p:scale>
          <a:sx n="159" d="100"/>
          <a:sy n="159" d="100"/>
        </p:scale>
        <p:origin x="184" y="656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12/10/2022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12/10/2022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i-FI" noProof="0"/>
              <a:t>Rehearsal for HL-LHC BGV Review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i-FI" noProof="0"/>
              <a:t>Rehearsal for HL-LHC BGV Review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i-FI" noProof="0"/>
              <a:t>Rehearsal for HL-LHC BGV Review</a:t>
            </a:r>
            <a:endParaRPr lang="en-GB" noProof="0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i-FI" noProof="0"/>
              <a:t>Rehearsal for HL-LHC BGV Review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i-FI" noProof="0"/>
              <a:t>Rehearsal for HL-LHC BGV Review</a:t>
            </a:r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i-FI" noProof="0"/>
              <a:t>Rehearsal for HL-LHC BGV Review</a:t>
            </a:r>
            <a:endParaRPr lang="en-GB" noProof="0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fi-FI" noProof="0"/>
              <a:t>Rehearsal for HL-LHC BGV Review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i-FI"/>
              <a:t>Rehearsal for HL-LHC BGV Review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666394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espace.cern.ch/gbt-project/default.aspx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1371600" y="1909050"/>
            <a:ext cx="7200000" cy="1610437"/>
          </a:xfrm>
        </p:spPr>
        <p:txBody>
          <a:bodyPr/>
          <a:lstStyle/>
          <a:p>
            <a:r>
              <a:rPr lang="en-GB"/>
              <a:t>BGV DAQ</a:t>
            </a:r>
            <a:br>
              <a:rPr lang="en-GB" dirty="0"/>
            </a:br>
            <a:r>
              <a:rPr lang="en-GB" sz="2000" dirty="0"/>
              <a:t>H. Sandberg</a:t>
            </a:r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Rehearsal for HL-LHC BGV Review</a:t>
            </a:r>
            <a:endParaRPr lang="en-GB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b="0" i="0" dirty="0">
                <a:solidFill>
                  <a:schemeClr val="bg2"/>
                </a:solidFill>
              </a:rPr>
              <a:t>2022-10-12</a:t>
            </a: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50A6244-B09F-E845-9AD8-CD89CF2B57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BGV DAQ - overview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FAED5BF-51EF-1046-A766-9BB18DDF95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392" y="783056"/>
            <a:ext cx="4041608" cy="298104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D9106E6-8FB3-7643-9783-2A19089B3A10}"/>
              </a:ext>
            </a:extLst>
          </p:cNvPr>
          <p:cNvSpPr txBox="1"/>
          <p:nvPr/>
        </p:nvSpPr>
        <p:spPr>
          <a:xfrm>
            <a:off x="4750003" y="783056"/>
            <a:ext cx="405711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Based on the pixel detector readout developed in the beam instrumentation group</a:t>
            </a:r>
            <a:r>
              <a:rPr lang="en-US" baseline="30000" dirty="0"/>
              <a:t>[1]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4 parts: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Detectors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Front-end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Back-end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CPU farm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Components in the tunnel are radiation-hardened by design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Components outside the tunnel are off-the-shelf (COTS)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88FB794-649D-2447-B8F5-FA9D6D2C59BD}"/>
              </a:ext>
            </a:extLst>
          </p:cNvPr>
          <p:cNvSpPr txBox="1"/>
          <p:nvPr/>
        </p:nvSpPr>
        <p:spPr>
          <a:xfrm>
            <a:off x="2085474" y="4699715"/>
            <a:ext cx="288893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[1] </a:t>
            </a:r>
            <a:r>
              <a:rPr lang="en-US" sz="1100" dirty="0">
                <a:hlinkClick r:id="rId3"/>
              </a:rPr>
              <a:t>https://</a:t>
            </a:r>
            <a:r>
              <a:rPr lang="en-US" sz="1100" dirty="0" err="1">
                <a:hlinkClick r:id="rId3"/>
              </a:rPr>
              <a:t>edms.cern.ch</a:t>
            </a:r>
            <a:r>
              <a:rPr lang="en-US" sz="1100" dirty="0">
                <a:hlinkClick r:id="rId3"/>
              </a:rPr>
              <a:t>/document/2666394</a:t>
            </a:r>
            <a:endParaRPr lang="en-US" sz="11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955CADE-1CDA-5C49-849E-EE1501E940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94647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50A6244-B09F-E845-9AD8-CD89CF2B57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BGV DAQ - front-end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D9106E6-8FB3-7643-9783-2A19089B3A10}"/>
              </a:ext>
            </a:extLst>
          </p:cNvPr>
          <p:cNvSpPr txBox="1"/>
          <p:nvPr/>
        </p:nvSpPr>
        <p:spPr>
          <a:xfrm>
            <a:off x="3313499" y="675000"/>
            <a:ext cx="559789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Current BI readout supports up to 4x Timepix3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Designed for maximum data rate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This new BGV version is 122x Timepix4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Similar but different detector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Larger scale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Timepix4’s in the BGV is expected to operate at a modest data rate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Relaxes the requirements substantially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BGV DAQ has been designed around this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One front-end board supports up to 4x Timepix4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2 optical fibers per front-end (TX/RX)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Components from the latest generation of the GBT project</a:t>
            </a:r>
            <a:r>
              <a:rPr lang="en-US" baseline="30000" dirty="0"/>
              <a:t>[1]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~30 front-ends needed in total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EB5017E-4764-664A-8F1D-62D9BFBE3F87}"/>
              </a:ext>
            </a:extLst>
          </p:cNvPr>
          <p:cNvSpPr txBox="1"/>
          <p:nvPr/>
        </p:nvSpPr>
        <p:spPr>
          <a:xfrm>
            <a:off x="2085474" y="4699715"/>
            <a:ext cx="325602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[1] </a:t>
            </a:r>
            <a:r>
              <a:rPr lang="en-US" sz="1100" dirty="0">
                <a:hlinkClick r:id="rId2"/>
              </a:rPr>
              <a:t>https://</a:t>
            </a:r>
            <a:r>
              <a:rPr lang="en-US" sz="1100" dirty="0" err="1">
                <a:hlinkClick r:id="rId2"/>
              </a:rPr>
              <a:t>espace.cern.ch</a:t>
            </a:r>
            <a:r>
              <a:rPr lang="en-US" sz="1100" dirty="0">
                <a:hlinkClick r:id="rId2"/>
              </a:rPr>
              <a:t>/</a:t>
            </a:r>
            <a:r>
              <a:rPr lang="en-US" sz="1100" dirty="0" err="1">
                <a:hlinkClick r:id="rId2"/>
              </a:rPr>
              <a:t>gbt</a:t>
            </a:r>
            <a:r>
              <a:rPr lang="en-US" sz="1100" dirty="0">
                <a:hlinkClick r:id="rId2"/>
              </a:rPr>
              <a:t>-project/</a:t>
            </a:r>
            <a:r>
              <a:rPr lang="en-US" sz="1100" dirty="0" err="1">
                <a:hlinkClick r:id="rId2"/>
              </a:rPr>
              <a:t>default.aspx</a:t>
            </a:r>
            <a:endParaRPr lang="en-US" sz="11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272DA2C-D820-5849-92A3-9F1C7FFBBA3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4924"/>
          <a:stretch/>
        </p:blipFill>
        <p:spPr>
          <a:xfrm>
            <a:off x="530394" y="783056"/>
            <a:ext cx="2629902" cy="298080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26D0E18-782B-ED4C-AC17-57E2E94DDC5E}"/>
              </a:ext>
            </a:extLst>
          </p:cNvPr>
          <p:cNvSpPr/>
          <p:nvPr/>
        </p:nvSpPr>
        <p:spPr>
          <a:xfrm>
            <a:off x="2333323" y="870008"/>
            <a:ext cx="826973" cy="2039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2B54B9B-CEB6-2043-BC51-9C7D956B1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68647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50A6244-B09F-E845-9AD8-CD89CF2B57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BGV DAQ - back-end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D9106E6-8FB3-7643-9783-2A19089B3A10}"/>
              </a:ext>
            </a:extLst>
          </p:cNvPr>
          <p:cNvSpPr txBox="1"/>
          <p:nvPr/>
        </p:nvSpPr>
        <p:spPr>
          <a:xfrm>
            <a:off x="2085474" y="675000"/>
            <a:ext cx="6825915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Current BI readout is using a system-on-chip (SoC)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CPUs (software) and FPGA (gateware) on the same chip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Xilinx Zynq </a:t>
            </a:r>
            <a:r>
              <a:rPr lang="en-US" dirty="0" err="1"/>
              <a:t>UltraScale</a:t>
            </a:r>
            <a:r>
              <a:rPr lang="en-US" dirty="0"/>
              <a:t>+ MPSoC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processing can therefore be done in software or gateware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Needs to be studied to take most advantage of each domain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~30 fiber links (TX &amp; RX) in total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There are MPSoC devices which can handle this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Option to split into multiple MPSoC (e.g. one per detector plane)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final processing is done on a CPU farm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Size and configuration to-be-studied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High-speed interface to MPSoC(s)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3D50DE1-A358-FE46-8FBE-3E573DA1D7B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6857"/>
          <a:stretch/>
        </p:blipFill>
        <p:spPr>
          <a:xfrm>
            <a:off x="612000" y="741064"/>
            <a:ext cx="1339516" cy="298104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1C5B63C6-784D-CB44-91BE-88A810B8D585}"/>
              </a:ext>
            </a:extLst>
          </p:cNvPr>
          <p:cNvSpPr/>
          <p:nvPr/>
        </p:nvSpPr>
        <p:spPr>
          <a:xfrm>
            <a:off x="673856" y="776874"/>
            <a:ext cx="884011" cy="2039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2763F27-14AE-F946-A9B3-46FF82C86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44409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50A6244-B09F-E845-9AD8-CD89CF2B57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BGV DAQ - auxiliary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D9106E6-8FB3-7643-9783-2A19089B3A10}"/>
              </a:ext>
            </a:extLst>
          </p:cNvPr>
          <p:cNvSpPr txBox="1"/>
          <p:nvPr/>
        </p:nvSpPr>
        <p:spPr>
          <a:xfrm>
            <a:off x="673856" y="675000"/>
            <a:ext cx="823753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following has to be considered also: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Powering scheme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Digital system so high-efficiency supplies should be chosen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Detector sensor biasing is a critical analog supply that should be protected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Cooling infrastructure (forced convection most likely enough for the readout)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Triggers and synchronization to LHC (White Rabbit, BST, etc.)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Single vs multi-mode fibers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Only ~60m so multi-mode would open up for more options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BI group has standardized on single-mode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Detector settings, calibration, equalization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Important tasks that need to be carried out regularly during operation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The need for any external test source should be identified early on to ensure it is included in the instrument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C68818C-0BCA-8645-AAA3-962CF2C583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30291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50A6244-B09F-E845-9AD8-CD89CF2B57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8948" y="1915674"/>
            <a:ext cx="6286105" cy="540000"/>
          </a:xfrm>
        </p:spPr>
        <p:txBody>
          <a:bodyPr/>
          <a:lstStyle/>
          <a:p>
            <a:r>
              <a:rPr lang="en-US" dirty="0"/>
              <a:t>Questions and comments?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787C3AB-CC7F-6A47-95BA-DF2F15DD37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775492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3" id="{E58F0CB8-C230-487D-984B-05F0DC60F7EF}" vid="{F8C82AC0-0E06-4D73-AEA3-BEA7951E7379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Props1.xml><?xml version="1.0" encoding="utf-8"?>
<ds:datastoreItem xmlns:ds="http://schemas.openxmlformats.org/officeDocument/2006/customXml" ds:itemID="{08F26443-B57E-462D-8A1B-8B66904E8E2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AF4CCA9-6824-4E14-B8F9-6E0278422E3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21DCB4E-5F44-49E2-937F-E6AC00142344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Template_Presentation_PSM_16.9rev1</Template>
  <TotalTime>12230</TotalTime>
  <Words>411</Words>
  <Application>Microsoft Macintosh PowerPoint</Application>
  <PresentationFormat>On-screen Show (16:9)</PresentationFormat>
  <Paragraphs>58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Wingdings</vt:lpstr>
      <vt:lpstr>Thème Office</vt:lpstr>
      <vt:lpstr>BGV DAQ H. Sandberg</vt:lpstr>
      <vt:lpstr>BGV DAQ - overview</vt:lpstr>
      <vt:lpstr>BGV DAQ - front-end</vt:lpstr>
      <vt:lpstr>BGV DAQ - back-end</vt:lpstr>
      <vt:lpstr>BGV DAQ - auxiliary</vt:lpstr>
      <vt:lpstr>Questions and comments?</vt:lpstr>
    </vt:vector>
  </TitlesOfParts>
  <Company>APO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 Project Steering Meeting WPxxx Description</dc:title>
  <dc:creator>Cecile Noels</dc:creator>
  <cp:lastModifiedBy>Hampus Sandberg</cp:lastModifiedBy>
  <cp:revision>691</cp:revision>
  <cp:lastPrinted>2022-10-12T12:12:18Z</cp:lastPrinted>
  <dcterms:created xsi:type="dcterms:W3CDTF">2020-02-06T17:34:13Z</dcterms:created>
  <dcterms:modified xsi:type="dcterms:W3CDTF">2022-10-12T13:11:51Z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