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908" r:id="rId1"/>
    <p:sldMasterId id="2147484010" r:id="rId2"/>
  </p:sldMasterIdLst>
  <p:notesMasterIdLst>
    <p:notesMasterId r:id="rId27"/>
  </p:notesMasterIdLst>
  <p:handoutMasterIdLst>
    <p:handoutMasterId r:id="rId28"/>
  </p:handoutMasterIdLst>
  <p:sldIdLst>
    <p:sldId id="256" r:id="rId3"/>
    <p:sldId id="706" r:id="rId4"/>
    <p:sldId id="448" r:id="rId5"/>
    <p:sldId id="577" r:id="rId6"/>
    <p:sldId id="703" r:id="rId7"/>
    <p:sldId id="701" r:id="rId8"/>
    <p:sldId id="491" r:id="rId9"/>
    <p:sldId id="705" r:id="rId10"/>
    <p:sldId id="699" r:id="rId11"/>
    <p:sldId id="675" r:id="rId12"/>
    <p:sldId id="716" r:id="rId13"/>
    <p:sldId id="723" r:id="rId14"/>
    <p:sldId id="720" r:id="rId15"/>
    <p:sldId id="708" r:id="rId16"/>
    <p:sldId id="713" r:id="rId17"/>
    <p:sldId id="709" r:id="rId18"/>
    <p:sldId id="710" r:id="rId19"/>
    <p:sldId id="711" r:id="rId20"/>
    <p:sldId id="719" r:id="rId21"/>
    <p:sldId id="718" r:id="rId22"/>
    <p:sldId id="712" r:id="rId23"/>
    <p:sldId id="721" r:id="rId24"/>
    <p:sldId id="715" r:id="rId25"/>
    <p:sldId id="722" r:id="rId26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Helvetic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Helvetic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Helvetic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Helvetic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Helvetica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Helvetica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Helvetica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Helvetica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Helvetica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FF"/>
    <a:srgbClr val="000000"/>
    <a:srgbClr val="499337"/>
    <a:srgbClr val="1F282A"/>
    <a:srgbClr val="232733"/>
    <a:srgbClr val="743199"/>
    <a:srgbClr val="3A194D"/>
    <a:srgbClr val="412541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300" autoAdjust="0"/>
    <p:restoredTop sz="93196" autoAdjust="0"/>
  </p:normalViewPr>
  <p:slideViewPr>
    <p:cSldViewPr snapToObjects="1">
      <p:cViewPr>
        <p:scale>
          <a:sx n="100" d="100"/>
          <a:sy n="100" d="100"/>
        </p:scale>
        <p:origin x="643" y="-113"/>
      </p:cViewPr>
      <p:guideLst>
        <p:guide orient="horz" pos="2160"/>
        <p:guide pos="2832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wmf"/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40075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9" tIns="48240" rIns="96479" bIns="48240" numCol="1" anchor="t" anchorCtr="0" compatLnSpc="1">
            <a:prstTxWarp prst="textNoShape">
              <a:avLst/>
            </a:prstTxWarp>
          </a:bodyPr>
          <a:lstStyle>
            <a:lvl1pPr defTabSz="965200">
              <a:defRPr sz="13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59250" y="0"/>
            <a:ext cx="3138488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9" tIns="48240" rIns="96479" bIns="48240" numCol="1" anchor="t" anchorCtr="0" compatLnSpc="1">
            <a:prstTxWarp prst="textNoShape">
              <a:avLst/>
            </a:prstTxWarp>
          </a:bodyPr>
          <a:lstStyle>
            <a:lvl1pPr algn="r" defTabSz="965200">
              <a:defRPr sz="13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3838"/>
            <a:ext cx="3140075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9" tIns="48240" rIns="96479" bIns="48240" numCol="1" anchor="b" anchorCtr="0" compatLnSpc="1">
            <a:prstTxWarp prst="textNoShape">
              <a:avLst/>
            </a:prstTxWarp>
          </a:bodyPr>
          <a:lstStyle>
            <a:lvl1pPr defTabSz="965200">
              <a:defRPr sz="13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59250" y="9113838"/>
            <a:ext cx="3138488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9" tIns="48240" rIns="96479" bIns="48240" numCol="1" anchor="b" anchorCtr="0" compatLnSpc="1">
            <a:prstTxWarp prst="textNoShape">
              <a:avLst/>
            </a:prstTxWarp>
          </a:bodyPr>
          <a:lstStyle>
            <a:lvl1pPr algn="r" defTabSz="965200">
              <a:defRPr sz="1300">
                <a:latin typeface="Times New Roman" charset="0"/>
              </a:defRPr>
            </a:lvl1pPr>
          </a:lstStyle>
          <a:p>
            <a:pPr>
              <a:defRPr/>
            </a:pPr>
            <a:fld id="{78FF838E-B6B3-AA4D-9C35-49E074F42D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15661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6479" tIns="48240" rIns="96479" bIns="48240" numCol="1" anchor="t" anchorCtr="0" compatLnSpc="1">
            <a:prstTxWarp prst="textNoShape">
              <a:avLst/>
            </a:prstTxWarp>
          </a:bodyPr>
          <a:lstStyle>
            <a:lvl1pPr defTabSz="965200">
              <a:defRPr sz="13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6479" tIns="48240" rIns="96479" bIns="48240" numCol="1" anchor="t" anchorCtr="0" compatLnSpc="1">
            <a:prstTxWarp prst="textNoShape">
              <a:avLst/>
            </a:prstTxWarp>
          </a:bodyPr>
          <a:lstStyle>
            <a:lvl1pPr algn="r" defTabSz="965200">
              <a:defRPr sz="13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8888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6313" y="4559300"/>
            <a:ext cx="5362575" cy="43211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6479" tIns="48240" rIns="96479" bIns="482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6479" tIns="48240" rIns="96479" bIns="48240" numCol="1" anchor="b" anchorCtr="0" compatLnSpc="1">
            <a:prstTxWarp prst="textNoShape">
              <a:avLst/>
            </a:prstTxWarp>
          </a:bodyPr>
          <a:lstStyle>
            <a:lvl1pPr defTabSz="965200">
              <a:defRPr sz="13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6479" tIns="48240" rIns="96479" bIns="48240" numCol="1" anchor="b" anchorCtr="0" compatLnSpc="1">
            <a:prstTxWarp prst="textNoShape">
              <a:avLst/>
            </a:prstTxWarp>
          </a:bodyPr>
          <a:lstStyle>
            <a:lvl1pPr algn="r" defTabSz="965200">
              <a:defRPr sz="1300">
                <a:latin typeface="Times New Roman" charset="0"/>
              </a:defRPr>
            </a:lvl1pPr>
          </a:lstStyle>
          <a:p>
            <a:pPr>
              <a:defRPr/>
            </a:pPr>
            <a:fld id="{2ED7CB19-AD16-C348-8B37-2228ADC4B7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4430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E16D0A-9842-8A48-B8FA-021AEFAEC2CE}" type="slidenum">
              <a:rPr lang="en-US"/>
              <a:pPr/>
              <a:t>1</a:t>
            </a:fld>
            <a:endParaRPr lang="en-US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6614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ED7CB19-AD16-C348-8B37-2228ADC4B7F5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6473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ED7CB19-AD16-C348-8B37-2228ADC4B7F5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2036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ED7CB19-AD16-C348-8B37-2228ADC4B7F5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0692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ED7CB19-AD16-C348-8B37-2228ADC4B7F5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00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ED7CB19-AD16-C348-8B37-2228ADC4B7F5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0710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ED7CB19-AD16-C348-8B37-2228ADC4B7F5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2872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ED7CB19-AD16-C348-8B37-2228ADC4B7F5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1167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ED7CB19-AD16-C348-8B37-2228ADC4B7F5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1164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ED7CB19-AD16-C348-8B37-2228ADC4B7F5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1216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ED7CB19-AD16-C348-8B37-2228ADC4B7F5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8852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ED7CB19-AD16-C348-8B37-2228ADC4B7F5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94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839DD0-418A-4E49-8A5E-8DD7F8ADDAA3}" type="slidenum">
              <a:rPr lang="en-US"/>
              <a:pPr/>
              <a:t>7</a:t>
            </a:fld>
            <a:endParaRPr lang="en-US"/>
          </a:p>
        </p:txBody>
      </p:sp>
      <p:sp>
        <p:nvSpPr>
          <p:cNvPr id="288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8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0786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ED7CB19-AD16-C348-8B37-2228ADC4B7F5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8702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ED7CB19-AD16-C348-8B37-2228ADC4B7F5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261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524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LIGO-xxxxxxxxxx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CE Vacuum Workshop CERN March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99DA-6F64-BF45-B314-74E8F7222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247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5441" y="6448714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LIGO-xxxxxxxxxx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CE Vacuum Workshop CERN March 2023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99DA-6F64-BF45-B314-74E8F7222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419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5441" y="6448714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LIGO-xxxxxxxxxx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CE Vacuum Workshop CERN March 2023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99DA-6F64-BF45-B314-74E8F7222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8554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28600"/>
            <a:ext cx="6858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0051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MOD_15Oct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alphaModFix amt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35608" t="3352" r="33912" b="5026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2733" y="1447800"/>
            <a:ext cx="7581901" cy="395343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LIGO-xxxxxxxxxx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106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CE Vacuum Workshop CERN March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6356350"/>
            <a:ext cx="762000" cy="365125"/>
          </a:xfrm>
        </p:spPr>
        <p:txBody>
          <a:bodyPr/>
          <a:lstStyle/>
          <a:p>
            <a:pPr>
              <a:defRPr/>
            </a:pPr>
            <a:fld id="{1130FF89-010E-D743-9346-2CD4AB72707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828800" y="107577"/>
            <a:ext cx="6532563" cy="95922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150" y="0"/>
            <a:ext cx="7239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LIGO-xxxxxxxxxx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1EDB5A2-82F0-5F4D-BF81-60CE59EF31A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4355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66700"/>
            <a:ext cx="7239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143000"/>
            <a:ext cx="38100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38100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xfrm>
            <a:off x="5715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LIGO-xxxxxxxxxx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xfrm>
            <a:off x="354106" y="6356350"/>
            <a:ext cx="2895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 Vacuum Workshop CERN March 2023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3D1D0D-2DE5-564B-9DA8-1531462112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66700"/>
            <a:ext cx="7239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43000"/>
            <a:ext cx="77724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695700"/>
            <a:ext cx="77724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xfrm>
            <a:off x="5715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LIGO-xxxxxxxxxx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xfrm>
            <a:off x="354106" y="6356350"/>
            <a:ext cx="2895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 Vacuum Workshop CERN March 2023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17E533-1CF0-2547-A4FE-E17795D117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524000" y="266700"/>
            <a:ext cx="7239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1430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1430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3695700"/>
            <a:ext cx="3810000" cy="24003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6957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xfrm>
            <a:off x="-266700" y="6857956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LIGO-xxxxxxxxxx</a:t>
            </a: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ftr" sz="quarter" idx="11"/>
          </p:nvPr>
        </p:nvSpPr>
        <p:spPr>
          <a:xfrm>
            <a:off x="609600" y="6400800"/>
            <a:ext cx="2895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 Vacuum Workshop CERN March 2023</a:t>
            </a:r>
            <a:endParaRPr lang="en-US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409C4E-D474-5F40-8EC2-289DC802E4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anchor="t">
            <a:normAutofit/>
          </a:bodyPr>
          <a:lstStyle>
            <a:lvl1pPr marL="0" indent="0" algn="ctr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LIGO-xxxxxxxxxx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Vacuum Workshop CERN March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52800" y="6248400"/>
            <a:ext cx="2133600" cy="365125"/>
          </a:xfrm>
        </p:spPr>
        <p:txBody>
          <a:bodyPr/>
          <a:lstStyle/>
          <a:p>
            <a:fld id="{E08999DA-6F64-BF45-B314-74E8F7222AA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33338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LIGO-xxxxxxxxxx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766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CE Vacuum Workshop CERN March 2023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384141"/>
            <a:ext cx="213360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08999DA-6F64-BF45-B314-74E8F7222A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9628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LIGO-xxxxxxxxxx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Vacuum Workshop CERN March 2023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99DA-6F64-BF45-B314-74E8F7222A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LIGO-xxxxxxxxxx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Vacuum Workshop CERN March 2023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99DA-6F64-BF45-B314-74E8F7222A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t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t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LIGO-xxxxxxxxxx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Vacuum Workshop CERN March 2023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99DA-6F64-BF45-B314-74E8F7222A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LIGO-xxxxxxxxxx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Vacuum Workshop CERN March 2023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99DA-6F64-BF45-B314-74E8F7222A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LIGO-xxxxxxxxxx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Vacuum Workshop CERN March 2023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99DA-6F64-BF45-B314-74E8F7222A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LIGO-xxxxxxxxxx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Vacuum Workshop CERN March 2023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99DA-6F64-BF45-B314-74E8F7222A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 anchor="t"/>
          <a:lstStyle>
            <a:lvl1pPr marL="0" indent="0">
              <a:buNone/>
              <a:defRPr sz="14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99DA-6F64-BF45-B314-74E8F7222A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99DA-6F64-BF45-B314-74E8F7222A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 anchor="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99DA-6F64-BF45-B314-74E8F7222AA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MOD_15Oct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alphaModFix amt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35608" t="3352" r="33912" b="5026"/>
          <a:stretch/>
        </p:blipFill>
        <p:spPr>
          <a:xfrm>
            <a:off x="0" y="-4482"/>
            <a:ext cx="914400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2733" y="1447800"/>
            <a:ext cx="7581901" cy="3953436"/>
          </a:xfrm>
          <a:noFill/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LIGO-xxxxxxxxxx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32460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CE Vacuum Workshop CERN March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6356350"/>
            <a:ext cx="762000" cy="365125"/>
          </a:xfrm>
        </p:spPr>
        <p:txBody>
          <a:bodyPr/>
          <a:lstStyle/>
          <a:p>
            <a:pPr>
              <a:defRPr/>
            </a:pPr>
            <a:fld id="{1130FF89-010E-D743-9346-2CD4AB72707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828800" y="107577"/>
            <a:ext cx="6532563" cy="95922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5441" y="6448714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LIGO-xxxxxxxxxx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CE Vacuum Workshop CERN March 2023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99DA-6F64-BF45-B314-74E8F7222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250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5441" y="6448714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LIGO-xxxxxxxxxx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CE Vacuum Workshop CERN March 2023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99DA-6F64-BF45-B314-74E8F7222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698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95441" y="6448714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LIGO-xxxxxxxxxx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CE Vacuum Workshop CERN March 2023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99DA-6F64-BF45-B314-74E8F7222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639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5441" y="6448714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LIGO-xxxxxxxxxx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CE Vacuum Workshop CERN March 2023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99DA-6F64-BF45-B314-74E8F7222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082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95441" y="6448714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LIGO-xxxxxxxxxx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CE Vacuum Workshop CERN March 2023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99DA-6F64-BF45-B314-74E8F7222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209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5441" y="6448714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LIGO-xxxxxxxxxx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CE Vacuum Workshop CERN March 2023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99DA-6F64-BF45-B314-74E8F7222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96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5441" y="6448714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LIGO-xxxxxxxxxx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CE Vacuum Workshop CERN March 2023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99DA-6F64-BF45-B314-74E8F7222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636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9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97668"/>
            <a:ext cx="8229600" cy="9183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22656" y="644871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E08999DA-6F64-BF45-B314-74E8F7222A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03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10" r:id="rId2"/>
    <p:sldLayoutId id="2147483911" r:id="rId3"/>
    <p:sldLayoutId id="2147483912" r:id="rId4"/>
    <p:sldLayoutId id="2147483913" r:id="rId5"/>
    <p:sldLayoutId id="2147483914" r:id="rId6"/>
    <p:sldLayoutId id="2147483915" r:id="rId7"/>
    <p:sldLayoutId id="2147483916" r:id="rId8"/>
    <p:sldLayoutId id="2147483917" r:id="rId9"/>
    <p:sldLayoutId id="2147483918" r:id="rId10"/>
    <p:sldLayoutId id="2147483919" r:id="rId11"/>
    <p:sldLayoutId id="2147483920" r:id="rId12"/>
    <p:sldLayoutId id="2147483933" r:id="rId13"/>
    <p:sldLayoutId id="2147483934" r:id="rId14"/>
    <p:sldLayoutId id="2147483935" r:id="rId15"/>
    <p:sldLayoutId id="2147483936" r:id="rId16"/>
    <p:sldLayoutId id="2147483937" r:id="rId17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Wingdings" charset="2"/>
        <a:buChar char="Ø"/>
        <a:defRPr sz="2800" kern="1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Courier New"/>
        <a:buChar char="o"/>
        <a:defRPr sz="2000" kern="12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LIGO-xxxxxxxxxx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 Vacuum Workshop CERN March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8999DA-6F64-BF45-B314-74E8F7222AA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11" r:id="rId1"/>
    <p:sldLayoutId id="2147484012" r:id="rId2"/>
    <p:sldLayoutId id="2147484013" r:id="rId3"/>
    <p:sldLayoutId id="2147484014" r:id="rId4"/>
    <p:sldLayoutId id="2147484015" r:id="rId5"/>
    <p:sldLayoutId id="2147484016" r:id="rId6"/>
    <p:sldLayoutId id="2147484017" r:id="rId7"/>
    <p:sldLayoutId id="2147484018" r:id="rId8"/>
    <p:sldLayoutId id="2147484019" r:id="rId9"/>
    <p:sldLayoutId id="2147484020" r:id="rId10"/>
    <p:sldLayoutId id="2147484021" r:id="rId11"/>
    <p:sldLayoutId id="2147484022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1.wmf"/><Relationship Id="rId4" Type="http://schemas.openxmlformats.org/officeDocument/2006/relationships/oleObject" Target="../embeddings/oleObject4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G"/><Relationship Id="rId3" Type="http://schemas.openxmlformats.org/officeDocument/2006/relationships/image" Target="../media/image23.JPG"/><Relationship Id="rId7" Type="http://schemas.microsoft.com/office/2007/relationships/hdphoto" Target="../media/hdphoto3.wdp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6.png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4" Type="http://schemas.openxmlformats.org/officeDocument/2006/relationships/hyperlink" Target="https://dcc.ligo.org/LIGO-P1900072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6.xml"/><Relationship Id="rId5" Type="http://schemas.openxmlformats.org/officeDocument/2006/relationships/hyperlink" Target="https://avs.scitation.org/author/Dylla,+H+F" TargetMode="External"/><Relationship Id="rId4" Type="http://schemas.openxmlformats.org/officeDocument/2006/relationships/hyperlink" Target="https://avs.scitation.org/author/Li,+Minxu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4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dcc.cosmicexplorer.org/public/0163/P2100003/007/ce-horizon-study.pdf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8.e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JP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91" y="-15737"/>
            <a:ext cx="9164983" cy="6873737"/>
          </a:xfrm>
          <a:prstGeom prst="rect">
            <a:avLst/>
          </a:prstGeom>
        </p:spPr>
      </p:pic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736525"/>
            <a:ext cx="7772400" cy="1369212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FFFFFF"/>
                </a:solidFill>
              </a:rPr>
              <a:t>CE </a:t>
            </a:r>
            <a:r>
              <a:rPr lang="en-US" sz="4000" b="1" dirty="0" err="1" smtClean="0">
                <a:solidFill>
                  <a:srgbClr val="FFFFFF"/>
                </a:solidFill>
              </a:rPr>
              <a:t>Beamtube</a:t>
            </a:r>
            <a:r>
              <a:rPr lang="en-US" sz="4000" b="1" dirty="0" smtClean="0">
                <a:solidFill>
                  <a:srgbClr val="FFFFFF"/>
                </a:solidFill>
              </a:rPr>
              <a:t> Requirements, Plan and Status</a:t>
            </a:r>
            <a:endParaRPr lang="en-US" sz="3600" b="1" dirty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 txBox="1">
            <a:spLocks noChangeArrowheads="1"/>
          </p:cNvSpPr>
          <p:nvPr/>
        </p:nvSpPr>
        <p:spPr bwMode="auto">
          <a:xfrm>
            <a:off x="5029200" y="228600"/>
            <a:ext cx="401214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33000"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Helvetica" panose="020B0604020202020204" pitchFamily="34" charset="0"/>
                <a:ea typeface="ＭＳ Ｐゴシック" charset="-128"/>
                <a:cs typeface="Helvetica" panose="020B0604020202020204" pitchFamily="34" charset="0"/>
              </a:rPr>
              <a:t>Jon Feicht, LIGO Laboratory </a:t>
            </a:r>
          </a:p>
          <a:p>
            <a:pPr lvl="0" algn="r">
              <a:spcBef>
                <a:spcPct val="20000"/>
              </a:spcBef>
              <a:buClr>
                <a:schemeClr val="tx1"/>
              </a:buClr>
              <a:buSzPct val="133000"/>
              <a:defRPr/>
            </a:pPr>
            <a:r>
              <a:rPr lang="en-US" sz="1600" kern="0" dirty="0" smtClean="0">
                <a:solidFill>
                  <a:schemeClr val="tx2"/>
                </a:solidFill>
                <a:latin typeface="Helvetica" panose="020B0604020202020204" pitchFamily="34" charset="0"/>
                <a:ea typeface="ＭＳ Ｐゴシック" charset="-128"/>
                <a:cs typeface="Helvetica" panose="020B0604020202020204" pitchFamily="34" charset="0"/>
              </a:rPr>
              <a:t>California Institute </a:t>
            </a:r>
            <a:r>
              <a:rPr lang="en-US" sz="1600" kern="0" dirty="0">
                <a:solidFill>
                  <a:schemeClr val="tx2"/>
                </a:solidFill>
                <a:latin typeface="Helvetica" panose="020B0604020202020204" pitchFamily="34" charset="0"/>
                <a:ea typeface="ＭＳ Ｐゴシック" charset="-128"/>
                <a:cs typeface="Helvetica" panose="020B0604020202020204" pitchFamily="34" charset="0"/>
              </a:rPr>
              <a:t>of </a:t>
            </a:r>
            <a:r>
              <a:rPr lang="en-US" sz="1600" kern="0" dirty="0" smtClean="0">
                <a:solidFill>
                  <a:schemeClr val="tx2"/>
                </a:solidFill>
                <a:latin typeface="Helvetica" panose="020B0604020202020204" pitchFamily="34" charset="0"/>
                <a:ea typeface="ＭＳ Ｐゴシック" charset="-128"/>
                <a:cs typeface="Helvetica" panose="020B0604020202020204" pitchFamily="34" charset="0"/>
              </a:rPr>
              <a:t>Technology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Helvetica" panose="020B0604020202020204" pitchFamily="34" charset="0"/>
              <a:ea typeface="ＭＳ Ｐゴシック" charset="-128"/>
              <a:cs typeface="Helvetica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67136" y="6371818"/>
            <a:ext cx="190648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0" i="1" dirty="0" smtClean="0">
                <a:solidFill>
                  <a:srgbClr val="FFFFFF"/>
                </a:solidFill>
                <a:latin typeface="+mn-lt"/>
              </a:rPr>
              <a:t>Image Credit: </a:t>
            </a:r>
            <a:r>
              <a:rPr lang="en-US" sz="900" b="0" i="1" dirty="0" err="1" smtClean="0">
                <a:solidFill>
                  <a:srgbClr val="FFFFFF"/>
                </a:solidFill>
                <a:latin typeface="+mn-lt"/>
              </a:rPr>
              <a:t>Aurore</a:t>
            </a:r>
            <a:r>
              <a:rPr lang="en-US" sz="900" b="0" i="1" dirty="0" smtClean="0">
                <a:solidFill>
                  <a:srgbClr val="FFFFFF"/>
                </a:solidFill>
                <a:latin typeface="+mn-lt"/>
              </a:rPr>
              <a:t> </a:t>
            </a:r>
            <a:r>
              <a:rPr lang="en-US" sz="900" b="0" i="1" dirty="0" err="1" smtClean="0">
                <a:solidFill>
                  <a:srgbClr val="FFFFFF"/>
                </a:solidFill>
                <a:latin typeface="+mn-lt"/>
              </a:rPr>
              <a:t>Simmonet</a:t>
            </a:r>
            <a:r>
              <a:rPr lang="en-US" sz="900" b="0" i="1" dirty="0" smtClean="0">
                <a:solidFill>
                  <a:srgbClr val="FFFFFF"/>
                </a:solidFill>
                <a:latin typeface="+mn-lt"/>
              </a:rPr>
              <a:t>/SSU</a:t>
            </a:r>
            <a:endParaRPr lang="en-US" sz="900" b="0" i="1"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81000" y="6324600"/>
            <a:ext cx="3200400" cy="365125"/>
          </a:xfrm>
        </p:spPr>
        <p:txBody>
          <a:bodyPr/>
          <a:lstStyle/>
          <a:p>
            <a:pPr>
              <a:defRPr/>
            </a:pPr>
            <a:r>
              <a:rPr lang="nl-NL" dirty="0" smtClean="0"/>
              <a:t>CE Vacuum Workshop CERN March 2023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defRPr/>
            </a:pPr>
            <a:fld id="{1130FF89-010E-D743-9346-2CD4AB727079}" type="slidenum">
              <a:rPr lang="en-US" smtClean="0"/>
              <a:pPr algn="ctr">
                <a:defRPr/>
              </a:pPr>
              <a:t>1</a:t>
            </a:fld>
            <a:endParaRPr lang="en-US" dirty="0"/>
          </a:p>
        </p:txBody>
      </p:sp>
      <p:pic>
        <p:nvPicPr>
          <p:cNvPr id="12" name="Picture 11"/>
          <p:cNvPicPr/>
          <p:nvPr/>
        </p:nvPicPr>
        <p:blipFill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875" b="100000" l="2006" r="100000">
                        <a14:foregroundMark x1="71322" y1="78645" x2="71322" y2="78645"/>
                        <a14:foregroundMark x1="81204" y1="57906" x2="81204" y2="57906"/>
                        <a14:foregroundMark x1="31724" y1="62834" x2="31724" y2="62834"/>
                        <a14:foregroundMark x1="16048" y1="95072" x2="16048" y2="95072"/>
                        <a14:foregroundMark x1="56686" y1="2875" x2="56686" y2="2875"/>
                        <a14:foregroundMark x1="18128" y1="29979" x2="18128" y2="29979"/>
                        <a14:foregroundMark x1="10327" y1="16427" x2="10327" y2="16427"/>
                      </a14:backgroundRemoval>
                    </a14:imgEffect>
                    <a14:imgEffect>
                      <a14:sharpenSoften amount="65000"/>
                    </a14:imgEffect>
                    <a14:imgEffect>
                      <a14:colorTemperature colorTemp="11200"/>
                    </a14:imgEffect>
                    <a14:imgEffect>
                      <a14:saturation sat="0"/>
                    </a14:imgEffect>
                    <a14:imgEffect>
                      <a14:brightnessContrast contrast="-7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" y="0"/>
            <a:ext cx="1573200" cy="1146240"/>
          </a:xfrm>
          <a:prstGeom prst="rect">
            <a:avLst/>
          </a:prstGeom>
          <a:ln>
            <a:noFill/>
          </a:ln>
          <a:effectLst>
            <a:outerShdw blurRad="19050" dist="25400" dir="1740000" algn="tl" rotWithShape="0">
              <a:schemeClr val="tx1">
                <a:lumMod val="85000"/>
              </a:scheme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748433"/>
            <a:ext cx="5551170" cy="2590800"/>
          </a:xfrm>
        </p:spPr>
        <p:txBody>
          <a:bodyPr anchor="t">
            <a:normAutofit fontScale="85000" lnSpcReduction="20000"/>
          </a:bodyPr>
          <a:lstStyle/>
          <a:p>
            <a:pPr>
              <a:lnSpc>
                <a:spcPct val="100000"/>
              </a:lnSpc>
            </a:pPr>
            <a:r>
              <a:rPr lang="en-US" sz="1600" dirty="0" smtClean="0"/>
              <a:t>Vacuum requirements similar to LIGO</a:t>
            </a:r>
          </a:p>
          <a:p>
            <a:pPr lvl="1">
              <a:lnSpc>
                <a:spcPct val="100000"/>
              </a:lnSpc>
            </a:pPr>
            <a:r>
              <a:rPr lang="en-US" sz="1500" dirty="0" smtClean="0">
                <a:solidFill>
                  <a:srgbClr val="FFFF00"/>
                </a:solidFill>
              </a:rPr>
              <a:t>H2 1e13- </a:t>
            </a:r>
            <a:r>
              <a:rPr lang="en-US" sz="1500" dirty="0" err="1" smtClean="0">
                <a:solidFill>
                  <a:srgbClr val="FFFF00"/>
                </a:solidFill>
              </a:rPr>
              <a:t>Torr</a:t>
            </a:r>
            <a:r>
              <a:rPr lang="en-US" sz="1500" dirty="0" smtClean="0">
                <a:solidFill>
                  <a:srgbClr val="FFFF00"/>
                </a:solidFill>
              </a:rPr>
              <a:t>-liter/sec-cm</a:t>
            </a:r>
            <a:r>
              <a:rPr lang="en-US" sz="1500" baseline="30000" dirty="0" smtClean="0">
                <a:solidFill>
                  <a:srgbClr val="FFFF00"/>
                </a:solidFill>
              </a:rPr>
              <a:t>2</a:t>
            </a:r>
            <a:r>
              <a:rPr lang="en-US" sz="1500" dirty="0">
                <a:solidFill>
                  <a:srgbClr val="FFFF00"/>
                </a:solidFill>
              </a:rPr>
              <a:t>.</a:t>
            </a:r>
            <a:r>
              <a:rPr lang="en-US" sz="1500" dirty="0" smtClean="0">
                <a:solidFill>
                  <a:srgbClr val="FFFF00"/>
                </a:solidFill>
              </a:rPr>
              <a:t> </a:t>
            </a:r>
          </a:p>
          <a:p>
            <a:pPr lvl="1">
              <a:lnSpc>
                <a:spcPct val="100000"/>
              </a:lnSpc>
            </a:pPr>
            <a:r>
              <a:rPr lang="en-US" sz="1500" dirty="0" smtClean="0">
                <a:solidFill>
                  <a:srgbClr val="FFFF00"/>
                </a:solidFill>
              </a:rPr>
              <a:t>H2O 1e-16 </a:t>
            </a:r>
            <a:r>
              <a:rPr lang="en-US" sz="1500" dirty="0" err="1" smtClean="0">
                <a:solidFill>
                  <a:srgbClr val="FFFF00"/>
                </a:solidFill>
              </a:rPr>
              <a:t>Torr</a:t>
            </a:r>
            <a:r>
              <a:rPr lang="en-US" sz="1500" dirty="0" smtClean="0">
                <a:solidFill>
                  <a:srgbClr val="FFFF00"/>
                </a:solidFill>
              </a:rPr>
              <a:t>-liter/sec-cm</a:t>
            </a:r>
            <a:r>
              <a:rPr lang="en-US" sz="1500" baseline="30000" dirty="0" smtClean="0">
                <a:solidFill>
                  <a:srgbClr val="FFFF00"/>
                </a:solidFill>
              </a:rPr>
              <a:t>2</a:t>
            </a:r>
            <a:r>
              <a:rPr lang="en-US" sz="1500" dirty="0" smtClean="0">
                <a:solidFill>
                  <a:srgbClr val="FFFF00"/>
                </a:solidFill>
              </a:rPr>
              <a:t>.</a:t>
            </a:r>
          </a:p>
          <a:p>
            <a:pPr lvl="1">
              <a:lnSpc>
                <a:spcPct val="100000"/>
              </a:lnSpc>
            </a:pPr>
            <a:r>
              <a:rPr lang="en-US" sz="1500" dirty="0" smtClean="0">
                <a:solidFill>
                  <a:srgbClr val="FFFF00"/>
                </a:solidFill>
              </a:rPr>
              <a:t>Low hydrocarbon flux.</a:t>
            </a:r>
          </a:p>
          <a:p>
            <a:pPr lvl="1">
              <a:lnSpc>
                <a:spcPct val="100000"/>
              </a:lnSpc>
            </a:pPr>
            <a:r>
              <a:rPr lang="en-US" sz="1500" dirty="0" smtClean="0">
                <a:solidFill>
                  <a:srgbClr val="FFFF00"/>
                </a:solidFill>
              </a:rPr>
              <a:t>Leak rate &lt; 1e-10 </a:t>
            </a:r>
            <a:r>
              <a:rPr lang="en-US" sz="1500" dirty="0" err="1" smtClean="0">
                <a:solidFill>
                  <a:srgbClr val="FFFF00"/>
                </a:solidFill>
              </a:rPr>
              <a:t>Torr</a:t>
            </a:r>
            <a:r>
              <a:rPr lang="en-US" sz="1500" dirty="0" smtClean="0">
                <a:solidFill>
                  <a:srgbClr val="FFFF00"/>
                </a:solidFill>
              </a:rPr>
              <a:t>-liter/sec He</a:t>
            </a:r>
          </a:p>
          <a:p>
            <a:pPr>
              <a:lnSpc>
                <a:spcPct val="100000"/>
              </a:lnSpc>
            </a:pPr>
            <a:r>
              <a:rPr lang="en-US" sz="1500" dirty="0" smtClean="0"/>
              <a:t>Molecule size-&gt;polarization. Gas interaction </a:t>
            </a:r>
            <a:r>
              <a:rPr lang="en-US" sz="1500" dirty="0" smtClean="0"/>
              <a:t>scatter </a:t>
            </a:r>
            <a:r>
              <a:rPr lang="en-US" sz="1500" dirty="0" smtClean="0"/>
              <a:t>over path length. Phase </a:t>
            </a:r>
            <a:r>
              <a:rPr lang="en-US" sz="1500" dirty="0" smtClean="0"/>
              <a:t>noise, lowers h(f).  Want  both # density and </a:t>
            </a:r>
            <a:r>
              <a:rPr lang="en-US" sz="1500" dirty="0" err="1" smtClean="0"/>
              <a:t>amu</a:t>
            </a:r>
            <a:r>
              <a:rPr lang="en-US" sz="1500" dirty="0" smtClean="0"/>
              <a:t> low.</a:t>
            </a:r>
            <a:endParaRPr lang="en-US" sz="1500" dirty="0" smtClean="0"/>
          </a:p>
          <a:p>
            <a:pPr>
              <a:lnSpc>
                <a:spcPct val="100000"/>
              </a:lnSpc>
            </a:pPr>
            <a:r>
              <a:rPr lang="en-US" sz="1500" dirty="0"/>
              <a:t>H</a:t>
            </a:r>
            <a:r>
              <a:rPr lang="en-US" sz="1500" dirty="0" smtClean="0"/>
              <a:t>ydrogen diffusion,  SST or Aluminum or Steel.</a:t>
            </a:r>
          </a:p>
          <a:p>
            <a:pPr>
              <a:lnSpc>
                <a:spcPct val="100000"/>
              </a:lnSpc>
            </a:pPr>
            <a:r>
              <a:rPr lang="en-US" sz="1500" dirty="0" smtClean="0"/>
              <a:t>Water expected to dominate spectrum.</a:t>
            </a:r>
          </a:p>
          <a:p>
            <a:pPr>
              <a:lnSpc>
                <a:spcPct val="100000"/>
              </a:lnSpc>
            </a:pPr>
            <a:r>
              <a:rPr lang="en-US" sz="1500" dirty="0" smtClean="0"/>
              <a:t>Keeping </a:t>
            </a:r>
            <a:r>
              <a:rPr lang="en-US" sz="1500" dirty="0"/>
              <a:t>HC pressure low. Cleaning w/low waste </a:t>
            </a:r>
            <a:r>
              <a:rPr lang="en-US" sz="1500" dirty="0" smtClean="0"/>
              <a:t>stream-&gt; </a:t>
            </a:r>
            <a:r>
              <a:rPr lang="en-US" sz="1500" dirty="0"/>
              <a:t>low VOCs, ODP, phosphates, etc.  Keep parts </a:t>
            </a:r>
            <a:r>
              <a:rPr lang="en-US" sz="1500" dirty="0" smtClean="0"/>
              <a:t>clean post cleaning-how?</a:t>
            </a:r>
            <a:endParaRPr lang="en-US" sz="1500" dirty="0"/>
          </a:p>
          <a:p>
            <a:pPr>
              <a:lnSpc>
                <a:spcPct val="100000"/>
              </a:lnSpc>
            </a:pPr>
            <a:r>
              <a:rPr lang="en-US" sz="1500" dirty="0" err="1" smtClean="0"/>
              <a:t>Bakeout</a:t>
            </a:r>
            <a:r>
              <a:rPr lang="en-US" sz="1500" dirty="0" smtClean="0"/>
              <a:t> required? Pumps, getters? Pump distribution? (no vibration)</a:t>
            </a:r>
          </a:p>
          <a:p>
            <a:pPr>
              <a:lnSpc>
                <a:spcPct val="100000"/>
              </a:lnSpc>
            </a:pPr>
            <a:r>
              <a:rPr lang="en-US" sz="1500" dirty="0" smtClean="0"/>
              <a:t>Low reflectance at 1 µm (laser frequency)  desirable. Scattered light noise.</a:t>
            </a:r>
          </a:p>
          <a:p>
            <a:pPr>
              <a:lnSpc>
                <a:spcPct val="100000"/>
              </a:lnSpc>
            </a:pPr>
            <a:endParaRPr lang="en-US" sz="1600" dirty="0" smtClean="0"/>
          </a:p>
          <a:p>
            <a:pPr>
              <a:lnSpc>
                <a:spcPct val="100000"/>
              </a:lnSpc>
            </a:pPr>
            <a:endParaRPr lang="en-US" sz="1600" dirty="0" smtClean="0"/>
          </a:p>
          <a:p>
            <a:pPr>
              <a:lnSpc>
                <a:spcPct val="100000"/>
              </a:lnSpc>
            </a:pPr>
            <a:endParaRPr lang="en-US" sz="16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defRPr/>
            </a:pPr>
            <a:fld id="{1130FF89-010E-D743-9346-2CD4AB727079}" type="slidenum">
              <a:rPr lang="en-US" smtClean="0"/>
              <a:pPr algn="ctr">
                <a:defRPr/>
              </a:pPr>
              <a:t>10</a:t>
            </a:fld>
            <a:endParaRPr lang="en-US" dirty="0"/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369794" y="640080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Helvetic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dirty="0" smtClean="0"/>
              <a:t>CE Vacuum Workshop CERN March 2023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5288" y="1143000"/>
            <a:ext cx="3039036" cy="3962400"/>
          </a:xfrm>
          <a:prstGeom prst="rect">
            <a:avLst/>
          </a:prstGeom>
        </p:spPr>
      </p:pic>
      <p:pic>
        <p:nvPicPr>
          <p:cNvPr id="11" name="Content Placeholder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1600" y="3383683"/>
            <a:ext cx="2849454" cy="2457862"/>
          </a:xfrm>
          <a:prstGeom prst="rect">
            <a:avLst/>
          </a:prstGeom>
        </p:spPr>
      </p:pic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609600" y="154883"/>
            <a:ext cx="7620000" cy="600502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i="1" dirty="0" err="1">
                <a:solidFill>
                  <a:schemeClr val="tx2"/>
                </a:solidFill>
              </a:rPr>
              <a:t>Beamtube</a:t>
            </a:r>
            <a:r>
              <a:rPr lang="en-US" sz="3600" i="1" dirty="0">
                <a:solidFill>
                  <a:schemeClr val="tx2"/>
                </a:solidFill>
              </a:rPr>
              <a:t> requirements- </a:t>
            </a:r>
            <a:r>
              <a:rPr lang="en-US" sz="3600" i="1" dirty="0" smtClean="0">
                <a:solidFill>
                  <a:schemeClr val="tx2"/>
                </a:solidFill>
              </a:rPr>
              <a:t>Vacuum</a:t>
            </a:r>
            <a:endParaRPr lang="en-US" sz="3600" i="1" dirty="0">
              <a:solidFill>
                <a:schemeClr val="tx2"/>
              </a:solidFill>
            </a:endParaRPr>
          </a:p>
          <a:p>
            <a:pPr algn="ctr"/>
            <a:endParaRPr lang="en-US" sz="3600" i="1" dirty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5925463"/>
            <a:ext cx="8288714" cy="430887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latin typeface="+mn-lt"/>
              </a:rPr>
              <a:t>Partial pressure requirements are similar </a:t>
            </a:r>
            <a:r>
              <a:rPr lang="en-US" sz="2200" dirty="0" smtClean="0">
                <a:latin typeface="+mn-lt"/>
              </a:rPr>
              <a:t>to those achieved in  LIGO </a:t>
            </a:r>
            <a:endParaRPr lang="en-US" sz="2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37898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362" y="354193"/>
            <a:ext cx="7982267" cy="665636"/>
          </a:xfrm>
        </p:spPr>
        <p:txBody>
          <a:bodyPr>
            <a:noAutofit/>
          </a:bodyPr>
          <a:lstStyle/>
          <a:p>
            <a:r>
              <a:rPr lang="en-US" sz="4000" dirty="0" smtClean="0">
                <a:latin typeface="+mn-lt"/>
              </a:rPr>
              <a:t>Issue: Dealing with water outgassing </a:t>
            </a:r>
            <a:endParaRPr lang="en-US" sz="40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664" y="2152498"/>
            <a:ext cx="3181625" cy="3322564"/>
          </a:xfrm>
        </p:spPr>
        <p:txBody>
          <a:bodyPr>
            <a:noAutofit/>
          </a:bodyPr>
          <a:lstStyle/>
          <a:p>
            <a:r>
              <a:rPr lang="en-US" sz="1400" b="1" dirty="0" smtClean="0"/>
              <a:t>Water </a:t>
            </a:r>
            <a:r>
              <a:rPr lang="en-US" sz="1400" b="1" i="1" dirty="0" smtClean="0"/>
              <a:t>is</a:t>
            </a:r>
            <a:r>
              <a:rPr lang="en-US" sz="1400" b="1" dirty="0" smtClean="0"/>
              <a:t> </a:t>
            </a:r>
            <a:r>
              <a:rPr lang="en-US" sz="1400" b="1" dirty="0"/>
              <a:t>the </a:t>
            </a:r>
            <a:r>
              <a:rPr lang="en-US" sz="1400" b="1" dirty="0" smtClean="0"/>
              <a:t>problem.</a:t>
            </a:r>
            <a:endParaRPr lang="en-US" sz="1400" b="1" dirty="0"/>
          </a:p>
          <a:p>
            <a:r>
              <a:rPr lang="en-US" sz="1400" b="1" dirty="0" smtClean="0"/>
              <a:t>Distribution </a:t>
            </a:r>
            <a:r>
              <a:rPr lang="en-US" sz="1400" b="1" dirty="0"/>
              <a:t>of binding energies </a:t>
            </a:r>
            <a:endParaRPr lang="en-US" sz="1400" b="1" dirty="0" smtClean="0"/>
          </a:p>
          <a:p>
            <a:r>
              <a:rPr lang="en-US" sz="1400" b="1" dirty="0" smtClean="0"/>
              <a:t>Mid-range </a:t>
            </a:r>
            <a:r>
              <a:rPr lang="en-US" sz="1400" b="1" dirty="0"/>
              <a:t>energies are </a:t>
            </a:r>
            <a:r>
              <a:rPr lang="en-US" sz="1400" b="1" dirty="0" smtClean="0"/>
              <a:t>the problem,  high/low </a:t>
            </a:r>
            <a:r>
              <a:rPr lang="en-US" sz="1400" b="1" dirty="0"/>
              <a:t>energies </a:t>
            </a:r>
            <a:r>
              <a:rPr lang="en-US" sz="1400" b="1" dirty="0" smtClean="0"/>
              <a:t>irrelevant.</a:t>
            </a:r>
            <a:endParaRPr lang="en-US" sz="1400" b="1" dirty="0"/>
          </a:p>
          <a:p>
            <a:r>
              <a:rPr lang="en-US" sz="1400" b="1" dirty="0"/>
              <a:t>Either raise T (bake) or lower binding energy </a:t>
            </a:r>
            <a:endParaRPr lang="en-US" sz="1400" b="1" dirty="0" smtClean="0"/>
          </a:p>
          <a:p>
            <a:r>
              <a:rPr lang="en-US" sz="1400" b="1" dirty="0" smtClean="0"/>
              <a:t>Coatings to lower energy?</a:t>
            </a:r>
          </a:p>
          <a:p>
            <a:r>
              <a:rPr lang="en-US" sz="1400" b="1" dirty="0" smtClean="0"/>
              <a:t>Many in the collaboration are studying this.</a:t>
            </a:r>
            <a:endParaRPr lang="en-US" sz="1400" b="1" dirty="0"/>
          </a:p>
          <a:p>
            <a:endParaRPr lang="en-US" sz="1400" b="1" dirty="0"/>
          </a:p>
          <a:p>
            <a:endParaRPr lang="en-US" sz="1400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2725753"/>
              </p:ext>
            </p:extLst>
          </p:nvPr>
        </p:nvGraphicFramePr>
        <p:xfrm>
          <a:off x="3460812" y="1907673"/>
          <a:ext cx="3697325" cy="3330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79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42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051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9774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/>
                        <a:t>E</a:t>
                      </a:r>
                      <a:r>
                        <a:rPr lang="en-US" sz="1200" baseline="-25000" dirty="0" err="1"/>
                        <a:t>b</a:t>
                      </a:r>
                      <a:r>
                        <a:rPr lang="en-US" sz="1200" dirty="0"/>
                        <a:t> [kcal/</a:t>
                      </a:r>
                      <a:r>
                        <a:rPr lang="en-US" sz="1200" dirty="0" err="1"/>
                        <a:t>mol</a:t>
                      </a:r>
                      <a:r>
                        <a:rPr lang="en-US" sz="1200" dirty="0"/>
                        <a:t>]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E</a:t>
                      </a:r>
                      <a:r>
                        <a:rPr lang="en-US" sz="1400" baseline="-25000" dirty="0" err="1"/>
                        <a:t>b</a:t>
                      </a:r>
                      <a:r>
                        <a:rPr lang="en-US" sz="1400" dirty="0"/>
                        <a:t> </a:t>
                      </a:r>
                    </a:p>
                    <a:p>
                      <a:pPr algn="ctr"/>
                      <a:r>
                        <a:rPr lang="en-US" sz="1400" dirty="0"/>
                        <a:t>[</a:t>
                      </a:r>
                      <a:r>
                        <a:rPr lang="en-US" sz="1400" dirty="0" err="1"/>
                        <a:t>eV</a:t>
                      </a:r>
                      <a:r>
                        <a:rPr lang="en-US" sz="1400" dirty="0"/>
                        <a:t>]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Symbol" pitchFamily="18" charset="2"/>
                        </a:rPr>
                        <a:t>t</a:t>
                      </a:r>
                      <a:r>
                        <a:rPr lang="en-US" sz="1400" baseline="-25000" dirty="0"/>
                        <a:t>a 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1.4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0.06</a:t>
                      </a: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1.2 x 10</a:t>
                      </a:r>
                      <a:r>
                        <a:rPr lang="en-US" sz="1400" baseline="30000" dirty="0"/>
                        <a:t>-12</a:t>
                      </a:r>
                      <a:r>
                        <a:rPr lang="en-US" sz="1400" dirty="0"/>
                        <a:t> s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3.5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0.16</a:t>
                      </a: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5 x 10</a:t>
                      </a:r>
                      <a:r>
                        <a:rPr lang="en-US" sz="1400" baseline="30000" dirty="0"/>
                        <a:t>-11</a:t>
                      </a:r>
                      <a:r>
                        <a:rPr lang="en-US" sz="1400" dirty="0"/>
                        <a:t> s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9.5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0.41</a:t>
                      </a: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1.2 x 10</a:t>
                      </a:r>
                      <a:r>
                        <a:rPr lang="en-US" sz="1400" baseline="30000" dirty="0"/>
                        <a:t>-6</a:t>
                      </a:r>
                      <a:r>
                        <a:rPr lang="en-US" sz="1400" dirty="0"/>
                        <a:t> s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14.3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0.62</a:t>
                      </a: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5.5 x0</a:t>
                      </a:r>
                      <a:r>
                        <a:rPr lang="en-US" sz="1400" baseline="30000" dirty="0"/>
                        <a:t>-3</a:t>
                      </a:r>
                      <a:r>
                        <a:rPr lang="en-US" sz="1400" dirty="0"/>
                        <a:t> s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19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0.83</a:t>
                      </a: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15 s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0.93</a:t>
                      </a: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15 min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497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23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0.98</a:t>
                      </a: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 h 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24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1.04</a:t>
                      </a: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8 x 10</a:t>
                      </a:r>
                      <a:r>
                        <a:rPr lang="en-US" sz="1400" baseline="30000" dirty="0"/>
                        <a:t>4</a:t>
                      </a:r>
                      <a:r>
                        <a:rPr lang="en-US" sz="1400" dirty="0"/>
                        <a:t> s ~ 1 d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28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1.24</a:t>
                      </a: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2 x 10</a:t>
                      </a:r>
                      <a:r>
                        <a:rPr lang="en-US" sz="1400" baseline="30000" dirty="0"/>
                        <a:t>8</a:t>
                      </a:r>
                      <a:r>
                        <a:rPr lang="en-US" sz="1400" dirty="0"/>
                        <a:t> s ~ 10</a:t>
                      </a:r>
                      <a:r>
                        <a:rPr lang="en-US" sz="1400" baseline="0" dirty="0"/>
                        <a:t> years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35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1.55</a:t>
                      </a: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7 x 10</a:t>
                      </a:r>
                      <a:r>
                        <a:rPr lang="en-US" sz="1400" baseline="30000" dirty="0"/>
                        <a:t>13</a:t>
                      </a:r>
                      <a:r>
                        <a:rPr lang="en-US" sz="1400" dirty="0"/>
                        <a:t> s ~ 20,000</a:t>
                      </a:r>
                      <a:r>
                        <a:rPr lang="en-US" sz="1400" baseline="0" dirty="0"/>
                        <a:t> years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graphicFrame>
        <p:nvGraphicFramePr>
          <p:cNvPr id="21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4148052"/>
              </p:ext>
            </p:extLst>
          </p:nvPr>
        </p:nvGraphicFramePr>
        <p:xfrm>
          <a:off x="3767473" y="5475062"/>
          <a:ext cx="2559928" cy="3457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265" name="Equation" r:id="rId4" imgW="1790700" imgH="241300" progId="Equation.3">
                  <p:embed/>
                </p:oleObj>
              </mc:Choice>
              <mc:Fallback>
                <p:oleObj name="Equation" r:id="rId4" imgW="1790700" imgH="241300" progId="Equation.3">
                  <p:embed/>
                  <p:pic>
                    <p:nvPicPr>
                      <p:cNvPr id="21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67473" y="5475062"/>
                        <a:ext cx="2559928" cy="34579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3657600" y="1515608"/>
            <a:ext cx="34453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n-lt"/>
              </a:rPr>
              <a:t>“Sojourn” time at room temperature vs energy*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553200" y="6362591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+mn-lt"/>
              </a:rPr>
              <a:t>*Excerpt from G. </a:t>
            </a:r>
            <a:r>
              <a:rPr lang="en-US" sz="1000" dirty="0" err="1">
                <a:latin typeface="+mn-lt"/>
              </a:rPr>
              <a:t>Vandoni</a:t>
            </a:r>
            <a:r>
              <a:rPr lang="en-US" sz="1000" dirty="0">
                <a:latin typeface="+mn-lt"/>
              </a:rPr>
              <a:t>, CERN</a:t>
            </a:r>
          </a:p>
          <a:p>
            <a:pPr algn="ctr"/>
            <a:endParaRPr lang="en-US" sz="1000" dirty="0">
              <a:latin typeface="+mn-lt"/>
            </a:endParaRPr>
          </a:p>
        </p:txBody>
      </p:sp>
      <p:sp>
        <p:nvSpPr>
          <p:cNvPr id="23" name="Footer Placeholder 3"/>
          <p:cNvSpPr txBox="1">
            <a:spLocks/>
          </p:cNvSpPr>
          <p:nvPr/>
        </p:nvSpPr>
        <p:spPr>
          <a:xfrm>
            <a:off x="369794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Helvetic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dirty="0" smtClean="0"/>
              <a:t>CE Vacuum Workshop CERN March 2023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3460812" y="3810000"/>
            <a:ext cx="3696125" cy="892064"/>
          </a:xfrm>
          <a:prstGeom prst="rect">
            <a:avLst/>
          </a:prstGeom>
          <a:solidFill>
            <a:schemeClr val="accent1">
              <a:alpha val="32000"/>
            </a:schemeClr>
          </a:solidFill>
          <a:ln w="412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/>
          <p:cNvGrpSpPr/>
          <p:nvPr/>
        </p:nvGrpSpPr>
        <p:grpSpPr>
          <a:xfrm>
            <a:off x="7264949" y="2433812"/>
            <a:ext cx="1759044" cy="2754306"/>
            <a:chOff x="7264949" y="2433812"/>
            <a:chExt cx="1759044" cy="2754306"/>
          </a:xfrm>
        </p:grpSpPr>
        <p:grpSp>
          <p:nvGrpSpPr>
            <p:cNvPr id="5" name="Group 4"/>
            <p:cNvGrpSpPr/>
            <p:nvPr/>
          </p:nvGrpSpPr>
          <p:grpSpPr>
            <a:xfrm>
              <a:off x="7264949" y="2433812"/>
              <a:ext cx="1759044" cy="2754306"/>
              <a:chOff x="7009642" y="2661609"/>
              <a:chExt cx="1759044" cy="2754306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7063648" y="2661609"/>
                <a:ext cx="1286655" cy="486054"/>
                <a:chOff x="5580112" y="2276872"/>
                <a:chExt cx="1715540" cy="648072"/>
              </a:xfrm>
            </p:grpSpPr>
            <p:sp>
              <p:nvSpPr>
                <p:cNvPr id="15" name="Right Brace 14"/>
                <p:cNvSpPr/>
                <p:nvPr/>
              </p:nvSpPr>
              <p:spPr>
                <a:xfrm>
                  <a:off x="5580112" y="2276872"/>
                  <a:ext cx="216024" cy="648072"/>
                </a:xfrm>
                <a:prstGeom prst="rightBrac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/>
                </a:p>
              </p:txBody>
            </p:sp>
            <p:sp>
              <p:nvSpPr>
                <p:cNvPr id="16" name="TextBox 15"/>
                <p:cNvSpPr txBox="1"/>
                <p:nvPr/>
              </p:nvSpPr>
              <p:spPr>
                <a:xfrm>
                  <a:off x="5940152" y="2420888"/>
                  <a:ext cx="1355500" cy="34881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err="1">
                      <a:latin typeface="+mn-lt"/>
                    </a:rPr>
                    <a:t>physisorption</a:t>
                  </a:r>
                  <a:endParaRPr lang="en-US" sz="1100" dirty="0">
                    <a:latin typeface="+mn-lt"/>
                  </a:endParaRPr>
                </a:p>
              </p:txBody>
            </p:sp>
          </p:grpSp>
          <p:grpSp>
            <p:nvGrpSpPr>
              <p:cNvPr id="7" name="Group 6"/>
              <p:cNvGrpSpPr/>
              <p:nvPr/>
            </p:nvGrpSpPr>
            <p:grpSpPr>
              <a:xfrm>
                <a:off x="7063649" y="3363687"/>
                <a:ext cx="1636110" cy="486054"/>
                <a:chOff x="5580112" y="3212976"/>
                <a:chExt cx="2181479" cy="648072"/>
              </a:xfrm>
            </p:grpSpPr>
            <p:sp>
              <p:nvSpPr>
                <p:cNvPr id="13" name="Right Brace 12"/>
                <p:cNvSpPr/>
                <p:nvPr/>
              </p:nvSpPr>
              <p:spPr>
                <a:xfrm>
                  <a:off x="5580112" y="3212976"/>
                  <a:ext cx="216024" cy="648072"/>
                </a:xfrm>
                <a:prstGeom prst="rightBrac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/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>
                  <a:off x="5940152" y="3356992"/>
                  <a:ext cx="1821439" cy="34881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>
                      <a:latin typeface="+mn-lt"/>
                    </a:rPr>
                    <a:t>weak </a:t>
                  </a:r>
                  <a:r>
                    <a:rPr lang="en-US" sz="1100" dirty="0" err="1">
                      <a:latin typeface="+mn-lt"/>
                    </a:rPr>
                    <a:t>chemisorption</a:t>
                  </a:r>
                  <a:endParaRPr lang="en-US" sz="1100" dirty="0">
                    <a:latin typeface="+mn-lt"/>
                  </a:endParaRPr>
                </a:p>
              </p:txBody>
            </p:sp>
          </p:grpSp>
          <p:grpSp>
            <p:nvGrpSpPr>
              <p:cNvPr id="8" name="Group 7"/>
              <p:cNvGrpSpPr/>
              <p:nvPr/>
            </p:nvGrpSpPr>
            <p:grpSpPr>
              <a:xfrm>
                <a:off x="7009642" y="3903747"/>
                <a:ext cx="1759044" cy="1512168"/>
                <a:chOff x="5508104" y="3933056"/>
                <a:chExt cx="2345392" cy="2016224"/>
              </a:xfrm>
            </p:grpSpPr>
            <p:grpSp>
              <p:nvGrpSpPr>
                <p:cNvPr id="9" name="Group 8"/>
                <p:cNvGrpSpPr/>
                <p:nvPr/>
              </p:nvGrpSpPr>
              <p:grpSpPr>
                <a:xfrm>
                  <a:off x="5580112" y="5301208"/>
                  <a:ext cx="2273384" cy="648072"/>
                  <a:chOff x="5580112" y="5301208"/>
                  <a:chExt cx="2273384" cy="648072"/>
                </a:xfrm>
              </p:grpSpPr>
              <p:sp>
                <p:nvSpPr>
                  <p:cNvPr id="11" name="Right Brace 10"/>
                  <p:cNvSpPr/>
                  <p:nvPr/>
                </p:nvSpPr>
                <p:spPr>
                  <a:xfrm>
                    <a:off x="5580112" y="5301208"/>
                    <a:ext cx="216024" cy="648072"/>
                  </a:xfrm>
                  <a:prstGeom prst="rightBrac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100"/>
                  </a:p>
                </p:txBody>
              </p:sp>
              <p:sp>
                <p:nvSpPr>
                  <p:cNvPr id="12" name="TextBox 11"/>
                  <p:cNvSpPr txBox="1"/>
                  <p:nvPr/>
                </p:nvSpPr>
                <p:spPr>
                  <a:xfrm>
                    <a:off x="5940152" y="5435932"/>
                    <a:ext cx="1913344" cy="34881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100" dirty="0">
                        <a:latin typeface="+mn-lt"/>
                      </a:rPr>
                      <a:t>strong </a:t>
                    </a:r>
                    <a:r>
                      <a:rPr lang="en-US" sz="1100" dirty="0" err="1">
                        <a:latin typeface="+mn-lt"/>
                      </a:rPr>
                      <a:t>chemisorption</a:t>
                    </a:r>
                    <a:endParaRPr lang="en-US" sz="1100" dirty="0">
                      <a:latin typeface="+mn-lt"/>
                    </a:endParaRPr>
                  </a:p>
                </p:txBody>
              </p:sp>
            </p:grpSp>
            <p:sp>
              <p:nvSpPr>
                <p:cNvPr id="10" name="TextBox 9"/>
                <p:cNvSpPr txBox="1"/>
                <p:nvPr/>
              </p:nvSpPr>
              <p:spPr>
                <a:xfrm>
                  <a:off x="5508104" y="3933056"/>
                  <a:ext cx="297517" cy="10259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>
                      <a:latin typeface="+mn-lt"/>
                    </a:rPr>
                    <a:t>.</a:t>
                  </a:r>
                </a:p>
                <a:p>
                  <a:r>
                    <a:rPr lang="en-US" sz="1100" dirty="0">
                      <a:latin typeface="+mn-lt"/>
                    </a:rPr>
                    <a:t>.</a:t>
                  </a:r>
                </a:p>
                <a:p>
                  <a:r>
                    <a:rPr lang="en-US" sz="1100" dirty="0">
                      <a:latin typeface="+mn-lt"/>
                    </a:rPr>
                    <a:t>.</a:t>
                  </a:r>
                </a:p>
                <a:p>
                  <a:r>
                    <a:rPr lang="en-US" sz="1100" dirty="0">
                      <a:latin typeface="+mn-lt"/>
                    </a:rPr>
                    <a:t>.</a:t>
                  </a:r>
                </a:p>
              </p:txBody>
            </p:sp>
          </p:grpSp>
        </p:grpSp>
        <p:sp>
          <p:nvSpPr>
            <p:cNvPr id="18" name="TextBox 17"/>
            <p:cNvSpPr txBox="1"/>
            <p:nvPr/>
          </p:nvSpPr>
          <p:spPr>
            <a:xfrm>
              <a:off x="7454815" y="4393356"/>
              <a:ext cx="1435008" cy="246221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Water on SST ~ 1 eV</a:t>
              </a:r>
              <a:endParaRPr lang="en-US" sz="1000" dirty="0"/>
            </a:p>
          </p:txBody>
        </p:sp>
      </p:grpSp>
      <p:cxnSp>
        <p:nvCxnSpPr>
          <p:cNvPr id="26" name="Straight Arrow Connector 25"/>
          <p:cNvCxnSpPr/>
          <p:nvPr/>
        </p:nvCxnSpPr>
        <p:spPr>
          <a:xfrm flipH="1">
            <a:off x="6934200" y="4540034"/>
            <a:ext cx="553887" cy="0"/>
          </a:xfrm>
          <a:prstGeom prst="straightConnector1">
            <a:avLst/>
          </a:prstGeom>
          <a:ln w="317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>
          <a:xfrm>
            <a:off x="4267200" y="6255224"/>
            <a:ext cx="914400" cy="365125"/>
          </a:xfrm>
        </p:spPr>
        <p:txBody>
          <a:bodyPr/>
          <a:lstStyle/>
          <a:p>
            <a:pPr algn="ctr"/>
            <a:fld id="{E08999DA-6F64-BF45-B314-74E8F7222AA8}" type="slidenum">
              <a:rPr lang="en-US" smtClean="0"/>
              <a:pPr algn="ctr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4094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6" y="450273"/>
            <a:ext cx="9139194" cy="1011821"/>
          </a:xfrm>
        </p:spPr>
        <p:txBody>
          <a:bodyPr>
            <a:noAutofit/>
          </a:bodyPr>
          <a:lstStyle/>
          <a:p>
            <a:r>
              <a:rPr lang="en-US" sz="2800" dirty="0" err="1"/>
              <a:t>Pumpdown</a:t>
            </a:r>
            <a:r>
              <a:rPr lang="en-US" sz="2800" dirty="0"/>
              <a:t> vs peak binding energy. Why coatings </a:t>
            </a:r>
            <a:r>
              <a:rPr lang="en-US" sz="2800" dirty="0" smtClean="0"/>
              <a:t>or other surface modifications could improve water desorption </a:t>
            </a:r>
            <a:endParaRPr lang="en-US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5285" y="1860060"/>
            <a:ext cx="4388487" cy="317724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51864" y="1905743"/>
            <a:ext cx="4067736" cy="2998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400" b="1" dirty="0"/>
              <a:t>The 1/t behavior of water pressure vs </a:t>
            </a:r>
            <a:r>
              <a:rPr lang="en-US" sz="1400" b="1" dirty="0" smtClean="0"/>
              <a:t>time. </a:t>
            </a:r>
            <a:r>
              <a:rPr lang="en-US" sz="1400" b="1" dirty="0"/>
              <a:t> </a:t>
            </a:r>
            <a:r>
              <a:rPr lang="en-US" sz="1400" b="1" dirty="0" smtClean="0"/>
              <a:t>Typically wait &gt;10</a:t>
            </a:r>
            <a:r>
              <a:rPr lang="en-US" sz="1400" b="1" baseline="30000" dirty="0" smtClean="0"/>
              <a:t>6</a:t>
            </a:r>
            <a:r>
              <a:rPr lang="en-US" sz="1400" b="1" dirty="0" smtClean="0"/>
              <a:t> sec at RT.  </a:t>
            </a:r>
          </a:p>
          <a:p>
            <a:pPr marL="214313" indent="-214313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400" b="1" dirty="0" smtClean="0"/>
              <a:t>Water binding energy on SST is around 1eV (24 kcal/</a:t>
            </a:r>
            <a:r>
              <a:rPr lang="en-US" sz="1400" b="1" dirty="0" err="1" smtClean="0"/>
              <a:t>mol</a:t>
            </a:r>
            <a:r>
              <a:rPr lang="en-US" sz="1400" b="1" dirty="0" smtClean="0"/>
              <a:t>).</a:t>
            </a:r>
            <a:endParaRPr lang="en-US" sz="1400" b="1" dirty="0"/>
          </a:p>
          <a:p>
            <a:pPr marL="214313" indent="-214313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400" b="1" dirty="0"/>
              <a:t>If a coating reduced the peak </a:t>
            </a:r>
            <a:r>
              <a:rPr lang="en-US" sz="1400" b="1" dirty="0" smtClean="0"/>
              <a:t>energy &lt; </a:t>
            </a:r>
            <a:r>
              <a:rPr lang="en-US" sz="1400" b="1" dirty="0"/>
              <a:t>4000 or 5000 K,  </a:t>
            </a:r>
            <a:r>
              <a:rPr lang="en-US" sz="1400" b="1" dirty="0" err="1"/>
              <a:t>bakeout</a:t>
            </a:r>
            <a:r>
              <a:rPr lang="en-US" sz="1400" b="1" dirty="0"/>
              <a:t> would be </a:t>
            </a:r>
            <a:r>
              <a:rPr lang="en-US" sz="1400" b="1" dirty="0" smtClean="0"/>
              <a:t>unnecessary.</a:t>
            </a:r>
            <a:endParaRPr lang="en-US" sz="1400" b="1" dirty="0"/>
          </a:p>
          <a:p>
            <a:pPr marL="214313" indent="-214313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400" b="1" dirty="0" err="1" smtClean="0"/>
              <a:t>Dubinin-Radushkevich</a:t>
            </a:r>
            <a:r>
              <a:rPr lang="en-US" sz="1400" b="1" dirty="0" smtClean="0"/>
              <a:t> Isotherm model shown (Weiss).</a:t>
            </a:r>
          </a:p>
          <a:p>
            <a:pPr marL="214313" indent="-214313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400" b="1" dirty="0" smtClean="0"/>
              <a:t>Low-temperature </a:t>
            </a:r>
            <a:r>
              <a:rPr lang="en-US" sz="1400" b="1" dirty="0" err="1" smtClean="0"/>
              <a:t>bakeout</a:t>
            </a:r>
            <a:r>
              <a:rPr lang="en-US" sz="1400" b="1" dirty="0" smtClean="0"/>
              <a:t>-both Hanford and Livingston often</a:t>
            </a:r>
            <a:r>
              <a:rPr lang="en-US" sz="1400" b="1" dirty="0"/>
              <a:t> </a:t>
            </a:r>
            <a:r>
              <a:rPr lang="en-US" sz="1400" b="1" dirty="0" smtClean="0"/>
              <a:t>40C ambient temperature “</a:t>
            </a:r>
            <a:r>
              <a:rPr lang="en-US" sz="1400" b="1" dirty="0"/>
              <a:t>s</a:t>
            </a:r>
            <a:r>
              <a:rPr lang="en-US" sz="1400" b="1" dirty="0" smtClean="0"/>
              <a:t>ummer </a:t>
            </a:r>
            <a:r>
              <a:rPr lang="en-US" sz="1400" b="1" dirty="0" err="1" smtClean="0"/>
              <a:t>bakeout</a:t>
            </a:r>
            <a:r>
              <a:rPr lang="en-US" sz="1400" b="1" dirty="0" smtClean="0"/>
              <a:t>” helps.</a:t>
            </a:r>
          </a:p>
          <a:p>
            <a:pPr marL="214313" indent="-214313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400" b="1" dirty="0" smtClean="0"/>
              <a:t>Good p(t) models required. </a:t>
            </a:r>
            <a:endParaRPr lang="en-US" sz="1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5445509"/>
            <a:ext cx="8391731" cy="36933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800" dirty="0"/>
              <a:t>A hydrophobic coating c</a:t>
            </a:r>
            <a:r>
              <a:rPr lang="en-US" sz="1800" dirty="0" smtClean="0"/>
              <a:t>ould </a:t>
            </a:r>
            <a:r>
              <a:rPr lang="en-US" sz="1800" dirty="0"/>
              <a:t>make </a:t>
            </a:r>
            <a:r>
              <a:rPr lang="en-US" sz="1800" dirty="0" err="1"/>
              <a:t>bakeout</a:t>
            </a:r>
            <a:r>
              <a:rPr lang="en-US" sz="1800" dirty="0"/>
              <a:t> unnecessary  </a:t>
            </a:r>
          </a:p>
        </p:txBody>
      </p:sp>
      <p:sp>
        <p:nvSpPr>
          <p:cNvPr id="7" name="Footer Placeholder 3"/>
          <p:cNvSpPr txBox="1">
            <a:spLocks/>
          </p:cNvSpPr>
          <p:nvPr/>
        </p:nvSpPr>
        <p:spPr>
          <a:xfrm>
            <a:off x="369794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Helvetic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dirty="0" smtClean="0"/>
              <a:t>CE Vacuum Workshop CERN March 2023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12609" y="6356349"/>
            <a:ext cx="838200" cy="365125"/>
          </a:xfrm>
        </p:spPr>
        <p:txBody>
          <a:bodyPr/>
          <a:lstStyle/>
          <a:p>
            <a:pPr algn="ctr"/>
            <a:fld id="{E08999DA-6F64-BF45-B314-74E8F7222AA8}" type="slidenum">
              <a:rPr lang="en-US" smtClean="0"/>
              <a:pPr algn="ctr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5086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80664" y="364384"/>
            <a:ext cx="8439150" cy="808952"/>
          </a:xfrm>
        </p:spPr>
        <p:txBody>
          <a:bodyPr>
            <a:noAutofit/>
          </a:bodyPr>
          <a:lstStyle/>
          <a:p>
            <a:r>
              <a:rPr lang="en-US" sz="2400" dirty="0"/>
              <a:t>LTREX experiment: </a:t>
            </a:r>
            <a:r>
              <a:rPr lang="en-US" sz="2400" dirty="0" smtClean="0"/>
              <a:t>An outgassing </a:t>
            </a:r>
            <a:r>
              <a:rPr lang="en-US" sz="2400" dirty="0"/>
              <a:t>system using </a:t>
            </a:r>
            <a:r>
              <a:rPr lang="en-US" sz="2400" dirty="0" smtClean="0"/>
              <a:t>a </a:t>
            </a:r>
            <a:r>
              <a:rPr lang="en-US" sz="2400" dirty="0"/>
              <a:t>residual </a:t>
            </a:r>
            <a:r>
              <a:rPr lang="en-US" sz="2400" dirty="0" smtClean="0"/>
              <a:t>section </a:t>
            </a:r>
            <a:r>
              <a:rPr lang="en-US" sz="2400" dirty="0"/>
              <a:t>of LIGO beamtube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" y="3748342"/>
            <a:ext cx="51816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1.1 x 7.5 meter section of residual LIGO </a:t>
            </a:r>
            <a:r>
              <a:rPr lang="en-US" sz="1200" dirty="0" err="1"/>
              <a:t>beamtube</a:t>
            </a:r>
            <a:r>
              <a:rPr lang="en-US" sz="1200" dirty="0"/>
              <a:t> </a:t>
            </a:r>
            <a:r>
              <a:rPr lang="en-US" sz="1200" dirty="0" smtClean="0"/>
              <a:t>that stored </a:t>
            </a:r>
            <a:r>
              <a:rPr lang="en-US" sz="1200" dirty="0"/>
              <a:t>at LLO since site </a:t>
            </a:r>
            <a:r>
              <a:rPr lang="en-US" sz="1200" dirty="0" smtClean="0"/>
              <a:t>construction. Removed from storage, </a:t>
            </a:r>
            <a:r>
              <a:rPr lang="en-US" sz="1200" dirty="0"/>
              <a:t>flanges and end caps </a:t>
            </a:r>
            <a:r>
              <a:rPr lang="en-US" sz="1200" dirty="0" smtClean="0"/>
              <a:t>installed. Differentially </a:t>
            </a:r>
            <a:r>
              <a:rPr lang="en-US" sz="1200" dirty="0"/>
              <a:t>pumped </a:t>
            </a:r>
            <a:r>
              <a:rPr lang="en-US" sz="1200" dirty="0" err="1" smtClean="0"/>
              <a:t>o-ring</a:t>
            </a:r>
            <a:r>
              <a:rPr lang="en-US" sz="1200" dirty="0" smtClean="0"/>
              <a:t> flanges. </a:t>
            </a:r>
            <a:r>
              <a:rPr lang="en-US" sz="1200" dirty="0"/>
              <a:t>Helium leak testing and UHV performance </a:t>
            </a:r>
            <a:r>
              <a:rPr lang="en-US" sz="1200" dirty="0" smtClean="0"/>
              <a:t>verified. Mild (non-acid) cleaning processed to preserve surface chemistry. Matches LIGO </a:t>
            </a:r>
            <a:r>
              <a:rPr lang="en-US" sz="1200" dirty="0" err="1" smtClean="0"/>
              <a:t>beamtube</a:t>
            </a:r>
            <a:r>
              <a:rPr lang="en-US" sz="1200" dirty="0" smtClean="0"/>
              <a:t> surface- same low hydrogen air baked SST.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Will </a:t>
            </a:r>
            <a:r>
              <a:rPr lang="en-US" sz="1200" dirty="0"/>
              <a:t>be used for outgassing tests and dry-gas venting </a:t>
            </a:r>
            <a:r>
              <a:rPr lang="en-US" sz="1200" dirty="0" smtClean="0"/>
              <a:t>experiments</a:t>
            </a:r>
            <a:r>
              <a:rPr lang="en-US" sz="1200" dirty="0"/>
              <a:t> </a:t>
            </a:r>
            <a:r>
              <a:rPr lang="en-US" sz="1200" dirty="0" smtClean="0"/>
              <a:t>and to verify isotherm models. Can we do a brief vent w/o </a:t>
            </a:r>
            <a:r>
              <a:rPr lang="en-US" sz="1200" dirty="0" err="1" smtClean="0"/>
              <a:t>rebake</a:t>
            </a:r>
            <a:r>
              <a:rPr lang="en-US" sz="1200" dirty="0" smtClean="0"/>
              <a:t>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Scale-up of Vortex tabletop system. </a:t>
            </a:r>
            <a:endParaRPr lang="en-US" sz="1200" dirty="0"/>
          </a:p>
        </p:txBody>
      </p:sp>
      <p:sp>
        <p:nvSpPr>
          <p:cNvPr id="6" name="Footer Placeholder 3"/>
          <p:cNvSpPr txBox="1">
            <a:spLocks/>
          </p:cNvSpPr>
          <p:nvPr/>
        </p:nvSpPr>
        <p:spPr>
          <a:xfrm>
            <a:off x="369794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Helvetic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dirty="0" smtClean="0"/>
              <a:t>CE Vacuum Workshop CERN March 2023</a:t>
            </a:r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376282" y="1471856"/>
            <a:ext cx="8626524" cy="5249619"/>
            <a:chOff x="376282" y="1471856"/>
            <a:chExt cx="8626524" cy="5249619"/>
          </a:xfrm>
        </p:grpSpPr>
        <p:grpSp>
          <p:nvGrpSpPr>
            <p:cNvPr id="17" name="Group 16"/>
            <p:cNvGrpSpPr/>
            <p:nvPr/>
          </p:nvGrpSpPr>
          <p:grpSpPr>
            <a:xfrm>
              <a:off x="376282" y="1471856"/>
              <a:ext cx="8510633" cy="5249619"/>
              <a:chOff x="304799" y="1246818"/>
              <a:chExt cx="8510633" cy="5249619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50641" y="1266153"/>
                <a:ext cx="2109716" cy="1582287"/>
              </a:xfrm>
              <a:prstGeom prst="rect">
                <a:avLst/>
              </a:prstGeom>
            </p:spPr>
          </p:pic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5400000">
                <a:off x="6976260" y="1519793"/>
                <a:ext cx="2101911" cy="1576433"/>
              </a:xfrm>
              <a:prstGeom prst="rect">
                <a:avLst/>
              </a:prstGeom>
            </p:spPr>
          </p:pic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867400" y="3847352"/>
                <a:ext cx="2880931" cy="2160698"/>
              </a:xfrm>
              <a:prstGeom prst="rect">
                <a:avLst/>
              </a:prstGeom>
            </p:spPr>
          </p:pic>
          <p:sp>
            <p:nvSpPr>
              <p:cNvPr id="8" name="TextBox 7"/>
              <p:cNvSpPr txBox="1"/>
              <p:nvPr/>
            </p:nvSpPr>
            <p:spPr>
              <a:xfrm>
                <a:off x="357284" y="2898102"/>
                <a:ext cx="176380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smtClean="0"/>
                  <a:t>8m section of </a:t>
                </a:r>
                <a:r>
                  <a:rPr lang="en-US" sz="1000" dirty="0" err="1"/>
                  <a:t>b</a:t>
                </a:r>
                <a:r>
                  <a:rPr lang="en-US" sz="1000" dirty="0" err="1" smtClean="0"/>
                  <a:t>eamtube</a:t>
                </a:r>
                <a:r>
                  <a:rPr lang="en-US" sz="1000" dirty="0" smtClean="0"/>
                  <a:t> in storage at LLO ~ 20 </a:t>
                </a:r>
                <a:r>
                  <a:rPr lang="en-US" sz="1000" dirty="0" err="1" smtClean="0"/>
                  <a:t>yr</a:t>
                </a:r>
                <a:endParaRPr lang="en-US" sz="1000" dirty="0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2661397" y="2898102"/>
                <a:ext cx="176380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smtClean="0"/>
                  <a:t>Tube being converted into UHV vacuum system </a:t>
                </a:r>
                <a:endParaRPr lang="en-US" sz="1000" dirty="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5042931" y="2978564"/>
                <a:ext cx="176380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smtClean="0"/>
                  <a:t>Delivery to Caltech </a:t>
                </a:r>
                <a:endParaRPr lang="en-US" sz="1000" dirty="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6012465" y="6096327"/>
                <a:ext cx="25908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smtClean="0"/>
                  <a:t>Currently under vacuum 8x10</a:t>
                </a:r>
                <a:r>
                  <a:rPr lang="en-US" sz="1000" baseline="30000" dirty="0" smtClean="0"/>
                  <a:t>-9</a:t>
                </a:r>
                <a:r>
                  <a:rPr lang="en-US" sz="1000" dirty="0" smtClean="0"/>
                  <a:t> </a:t>
                </a:r>
                <a:r>
                  <a:rPr lang="en-US" sz="1000" dirty="0" err="1" smtClean="0"/>
                  <a:t>Torr</a:t>
                </a:r>
                <a:r>
                  <a:rPr lang="en-US" sz="1000" dirty="0"/>
                  <a:t> </a:t>
                </a:r>
                <a:r>
                  <a:rPr lang="en-US" sz="1000" dirty="0" smtClean="0"/>
                  <a:t>and being prepared for 150 C </a:t>
                </a:r>
                <a:r>
                  <a:rPr lang="en-US" sz="1000" dirty="0" err="1" smtClean="0"/>
                  <a:t>bakeout</a:t>
                </a:r>
                <a:endParaRPr lang="en-US" sz="1000" baseline="30000" dirty="0"/>
              </a:p>
            </p:txBody>
          </p:sp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6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rightnessContrast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4799" y="1246818"/>
                <a:ext cx="2057401" cy="1543050"/>
              </a:xfrm>
              <a:prstGeom prst="rect">
                <a:avLst/>
              </a:prstGeom>
            </p:spPr>
          </p:pic>
          <p:pic>
            <p:nvPicPr>
              <p:cNvPr id="16" name="Picture 15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14600" y="1257054"/>
                <a:ext cx="2057400" cy="1543050"/>
              </a:xfrm>
              <a:prstGeom prst="rect">
                <a:avLst/>
              </a:prstGeom>
            </p:spPr>
          </p:pic>
        </p:grpSp>
        <p:sp>
          <p:nvSpPr>
            <p:cNvPr id="18" name="TextBox 17"/>
            <p:cNvSpPr txBox="1"/>
            <p:nvPr/>
          </p:nvSpPr>
          <p:spPr>
            <a:xfrm>
              <a:off x="7239000" y="3672280"/>
              <a:ext cx="176380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/>
                <a:t>Installation</a:t>
              </a:r>
              <a:endParaRPr lang="en-US" sz="1000" dirty="0"/>
            </a:p>
          </p:txBody>
        </p:sp>
      </p:grp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4197489" y="6338857"/>
            <a:ext cx="598394" cy="365125"/>
          </a:xfrm>
        </p:spPr>
        <p:txBody>
          <a:bodyPr/>
          <a:lstStyle/>
          <a:p>
            <a:pPr algn="ctr"/>
            <a:fld id="{E08999DA-6F64-BF45-B314-74E8F7222AA8}" type="slidenum">
              <a:rPr lang="en-US" smtClean="0"/>
              <a:pPr algn="ctr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174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055033" cy="1066800"/>
          </a:xfrm>
        </p:spPr>
        <p:txBody>
          <a:bodyPr>
            <a:noAutofit/>
          </a:bodyPr>
          <a:lstStyle/>
          <a:p>
            <a:r>
              <a:rPr lang="en-US" sz="4000" dirty="0">
                <a:latin typeface="+mn-lt"/>
              </a:rPr>
              <a:t>Alternate </a:t>
            </a:r>
            <a:r>
              <a:rPr lang="en-US" sz="4000" dirty="0" smtClean="0">
                <a:latin typeface="+mn-lt"/>
              </a:rPr>
              <a:t>Construction methods </a:t>
            </a:r>
            <a:br>
              <a:rPr lang="en-US" sz="4000" dirty="0" smtClean="0">
                <a:latin typeface="+mn-lt"/>
              </a:rPr>
            </a:br>
            <a:r>
              <a:rPr lang="en-US" sz="2000" dirty="0" smtClean="0">
                <a:latin typeface="+mn-lt"/>
              </a:rPr>
              <a:t>(how to beat the commodities market)</a:t>
            </a:r>
            <a:endParaRPr lang="en-US" sz="20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9794" y="1548948"/>
            <a:ext cx="5715000" cy="474027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1600" b="1" dirty="0">
                <a:solidFill>
                  <a:schemeClr val="tx1"/>
                </a:solidFill>
              </a:rPr>
              <a:t>Cheaper materials, alternate construction methods and/or </a:t>
            </a:r>
            <a:r>
              <a:rPr lang="en-US" sz="1600" b="1" dirty="0" smtClean="0">
                <a:solidFill>
                  <a:schemeClr val="tx1"/>
                </a:solidFill>
              </a:rPr>
              <a:t>processing</a:t>
            </a:r>
            <a:endParaRPr lang="en-US" sz="1600" b="1" dirty="0">
              <a:solidFill>
                <a:schemeClr val="tx1"/>
              </a:solidFill>
            </a:endParaRPr>
          </a:p>
          <a:p>
            <a:pPr lvl="1">
              <a:lnSpc>
                <a:spcPct val="100000"/>
              </a:lnSpc>
            </a:pPr>
            <a:r>
              <a:rPr lang="en-US" sz="1600" b="1" dirty="0" smtClean="0">
                <a:solidFill>
                  <a:schemeClr val="tx1"/>
                </a:solidFill>
              </a:rPr>
              <a:t>Ni is a commodity, used in SST, </a:t>
            </a:r>
            <a:r>
              <a:rPr lang="en-US" sz="1600" b="1" dirty="0" err="1" smtClean="0">
                <a:solidFill>
                  <a:schemeClr val="tx1"/>
                </a:solidFill>
              </a:rPr>
              <a:t>superalloys</a:t>
            </a:r>
            <a:r>
              <a:rPr lang="en-US" sz="1600" b="1" dirty="0" smtClean="0">
                <a:solidFill>
                  <a:schemeClr val="tx1"/>
                </a:solidFill>
              </a:rPr>
              <a:t>, also batteries including Li-ion, magnets, etc. </a:t>
            </a:r>
          </a:p>
          <a:p>
            <a:pPr lvl="1">
              <a:lnSpc>
                <a:spcPct val="100000"/>
              </a:lnSpc>
            </a:pPr>
            <a:r>
              <a:rPr lang="en-US" sz="1600" b="1" dirty="0" smtClean="0"/>
              <a:t>SST typically sells with a market surcharge.</a:t>
            </a:r>
            <a:endParaRPr lang="en-US" sz="1600" b="1" dirty="0" smtClean="0">
              <a:solidFill>
                <a:schemeClr val="tx1"/>
              </a:solidFill>
            </a:endParaRPr>
          </a:p>
          <a:p>
            <a:pPr lvl="1">
              <a:lnSpc>
                <a:spcPct val="100000"/>
              </a:lnSpc>
            </a:pPr>
            <a:r>
              <a:rPr lang="en-US" sz="1600" b="1" dirty="0" smtClean="0">
                <a:solidFill>
                  <a:schemeClr val="tx1"/>
                </a:solidFill>
              </a:rPr>
              <a:t>Evaluate mild </a:t>
            </a:r>
            <a:r>
              <a:rPr lang="en-US" sz="1600" b="1" dirty="0">
                <a:solidFill>
                  <a:schemeClr val="tx1"/>
                </a:solidFill>
              </a:rPr>
              <a:t>steel </a:t>
            </a:r>
            <a:r>
              <a:rPr lang="en-US" sz="1600" b="1" dirty="0" smtClean="0">
                <a:solidFill>
                  <a:schemeClr val="tx1"/>
                </a:solidFill>
              </a:rPr>
              <a:t>for </a:t>
            </a:r>
            <a:r>
              <a:rPr lang="en-US" sz="1600" b="1" dirty="0" err="1" smtClean="0">
                <a:solidFill>
                  <a:schemeClr val="tx1"/>
                </a:solidFill>
              </a:rPr>
              <a:t>beamtube</a:t>
            </a:r>
            <a:r>
              <a:rPr lang="en-US" sz="1600" b="1" dirty="0"/>
              <a:t> </a:t>
            </a:r>
            <a:r>
              <a:rPr lang="en-US" sz="1600" b="1" dirty="0" smtClean="0"/>
              <a:t>(Park, et. al).</a:t>
            </a:r>
            <a:endParaRPr lang="en-US" sz="1600" b="1" dirty="0" smtClean="0">
              <a:solidFill>
                <a:schemeClr val="tx1"/>
              </a:solidFill>
            </a:endParaRPr>
          </a:p>
          <a:p>
            <a:pPr lvl="1">
              <a:lnSpc>
                <a:spcPct val="100000"/>
              </a:lnSpc>
            </a:pPr>
            <a:r>
              <a:rPr lang="en-US" sz="1600" b="1" dirty="0" smtClean="0">
                <a:solidFill>
                  <a:schemeClr val="tx1"/>
                </a:solidFill>
              </a:rPr>
              <a:t>Use </a:t>
            </a:r>
            <a:r>
              <a:rPr lang="en-US" sz="1600" b="1" dirty="0">
                <a:solidFill>
                  <a:schemeClr val="tx1"/>
                </a:solidFill>
              </a:rPr>
              <a:t>a low temperature (</a:t>
            </a:r>
            <a:r>
              <a:rPr lang="en-US" sz="1600" b="1" dirty="0" smtClean="0">
                <a:solidFill>
                  <a:schemeClr val="tx1"/>
                </a:solidFill>
              </a:rPr>
              <a:t>or </a:t>
            </a:r>
            <a:r>
              <a:rPr lang="en-US" sz="1600" b="1" dirty="0">
                <a:solidFill>
                  <a:schemeClr val="tx1"/>
                </a:solidFill>
              </a:rPr>
              <a:t>skip) </a:t>
            </a:r>
            <a:r>
              <a:rPr lang="en-US" sz="1600" b="1" dirty="0" err="1">
                <a:solidFill>
                  <a:schemeClr val="tx1"/>
                </a:solidFill>
              </a:rPr>
              <a:t>bakeout</a:t>
            </a:r>
            <a:r>
              <a:rPr lang="en-US" sz="1600" b="1" dirty="0">
                <a:solidFill>
                  <a:schemeClr val="tx1"/>
                </a:solidFill>
              </a:rPr>
              <a:t> (LIGO </a:t>
            </a:r>
            <a:r>
              <a:rPr lang="en-US" sz="1600" b="1" dirty="0" smtClean="0">
                <a:solidFill>
                  <a:schemeClr val="tx1"/>
                </a:solidFill>
              </a:rPr>
              <a:t>electrical costs were </a:t>
            </a:r>
            <a:r>
              <a:rPr lang="en-US" sz="1600" b="1" dirty="0">
                <a:solidFill>
                  <a:schemeClr val="tx1"/>
                </a:solidFill>
              </a:rPr>
              <a:t>$</a:t>
            </a:r>
            <a:r>
              <a:rPr lang="en-US" sz="1600" b="1" dirty="0" smtClean="0">
                <a:solidFill>
                  <a:schemeClr val="tx1"/>
                </a:solidFill>
              </a:rPr>
              <a:t>1M/arm).</a:t>
            </a:r>
            <a:endParaRPr lang="en-US" sz="1600" b="1" dirty="0">
              <a:solidFill>
                <a:schemeClr val="tx1"/>
              </a:solidFill>
            </a:endParaRPr>
          </a:p>
          <a:p>
            <a:pPr lvl="1">
              <a:lnSpc>
                <a:spcPct val="100000"/>
              </a:lnSpc>
            </a:pPr>
            <a:r>
              <a:rPr lang="en-US" sz="1600" b="1" dirty="0">
                <a:solidFill>
                  <a:schemeClr val="tx1"/>
                </a:solidFill>
              </a:rPr>
              <a:t>Are there coatings that reduce water desorption time?</a:t>
            </a:r>
          </a:p>
          <a:p>
            <a:pPr lvl="1">
              <a:lnSpc>
                <a:spcPct val="100000"/>
              </a:lnSpc>
            </a:pPr>
            <a:r>
              <a:rPr lang="en-US" sz="1600" b="1" dirty="0">
                <a:solidFill>
                  <a:schemeClr val="tx1"/>
                </a:solidFill>
              </a:rPr>
              <a:t>Eliminate expense of </a:t>
            </a:r>
            <a:r>
              <a:rPr lang="en-US" sz="1600" b="1" dirty="0" smtClean="0">
                <a:solidFill>
                  <a:schemeClr val="tx1"/>
                </a:solidFill>
              </a:rPr>
              <a:t>concrete </a:t>
            </a:r>
            <a:r>
              <a:rPr lang="en-US" sz="1600" b="1" dirty="0">
                <a:solidFill>
                  <a:schemeClr val="tx1"/>
                </a:solidFill>
              </a:rPr>
              <a:t>enclosure (BTE)?</a:t>
            </a:r>
          </a:p>
          <a:p>
            <a:pPr lvl="1">
              <a:lnSpc>
                <a:spcPct val="100000"/>
              </a:lnSpc>
            </a:pPr>
            <a:r>
              <a:rPr lang="en-US" sz="1600" b="1" dirty="0" smtClean="0">
                <a:solidFill>
                  <a:schemeClr val="tx1"/>
                </a:solidFill>
              </a:rPr>
              <a:t>A 1-meter </a:t>
            </a:r>
            <a:r>
              <a:rPr lang="en-US" sz="1600" b="1" dirty="0">
                <a:solidFill>
                  <a:schemeClr val="tx1"/>
                </a:solidFill>
              </a:rPr>
              <a:t>diameter vacuum valve costs $300k. Expect </a:t>
            </a:r>
            <a:r>
              <a:rPr lang="en-US" sz="1600" b="1" dirty="0" smtClean="0">
                <a:solidFill>
                  <a:schemeClr val="tx1"/>
                </a:solidFill>
              </a:rPr>
              <a:t>1 </a:t>
            </a:r>
            <a:r>
              <a:rPr lang="en-US" sz="1600" b="1" dirty="0">
                <a:solidFill>
                  <a:schemeClr val="tx1"/>
                </a:solidFill>
              </a:rPr>
              <a:t>valve/10km. Simplify?</a:t>
            </a:r>
          </a:p>
          <a:p>
            <a:pPr lvl="1">
              <a:lnSpc>
                <a:spcPct val="100000"/>
              </a:lnSpc>
            </a:pPr>
            <a:r>
              <a:rPr lang="en-US" sz="1600" b="1" dirty="0" smtClean="0"/>
              <a:t>Nested </a:t>
            </a:r>
            <a:r>
              <a:rPr lang="en-US" sz="1600" b="1" dirty="0"/>
              <a:t>system: use </a:t>
            </a:r>
            <a:r>
              <a:rPr lang="en-US" sz="1600" b="1" dirty="0" smtClean="0"/>
              <a:t>very thin </a:t>
            </a:r>
            <a:r>
              <a:rPr lang="en-US" sz="1600" b="1" dirty="0"/>
              <a:t>inner wall, i.e. use less of the expensive </a:t>
            </a:r>
            <a:r>
              <a:rPr lang="en-US" sz="1600" b="1" dirty="0" smtClean="0"/>
              <a:t>stuff.</a:t>
            </a:r>
            <a:endParaRPr lang="en-US" sz="1600" b="1" dirty="0"/>
          </a:p>
          <a:p>
            <a:pPr lvl="1">
              <a:lnSpc>
                <a:spcPct val="100000"/>
              </a:lnSpc>
            </a:pP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 txBox="1">
            <a:spLocks/>
          </p:cNvSpPr>
          <p:nvPr/>
        </p:nvSpPr>
        <p:spPr>
          <a:xfrm>
            <a:off x="369794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Helvetic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dirty="0" smtClean="0"/>
              <a:t>CE Vacuum Workshop CERN March 2023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200" y="1828800"/>
            <a:ext cx="2707268" cy="1752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6639" y="3809999"/>
            <a:ext cx="1862612" cy="1939339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114800" y="6318793"/>
            <a:ext cx="990600" cy="365125"/>
          </a:xfrm>
        </p:spPr>
        <p:txBody>
          <a:bodyPr/>
          <a:lstStyle/>
          <a:p>
            <a:pPr algn="ctr"/>
            <a:fld id="{E08999DA-6F64-BF45-B314-74E8F7222AA8}" type="slidenum">
              <a:rPr lang="en-US" smtClean="0"/>
              <a:pPr algn="ctr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311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439984"/>
            <a:ext cx="7467600" cy="9906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+mn-lt"/>
              </a:rPr>
              <a:t>Mild steel </a:t>
            </a:r>
            <a:r>
              <a:rPr lang="en-US" dirty="0" smtClean="0">
                <a:latin typeface="+mn-lt"/>
              </a:rPr>
              <a:t>research summary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7924800" cy="4243634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1600" b="1" dirty="0"/>
              <a:t>Hydrogen bulk </a:t>
            </a:r>
            <a:r>
              <a:rPr lang="en-US" sz="1600" b="1" dirty="0" smtClean="0"/>
              <a:t>content and </a:t>
            </a:r>
            <a:r>
              <a:rPr lang="en-US" sz="1600" b="1" dirty="0"/>
              <a:t>diffusion </a:t>
            </a:r>
            <a:r>
              <a:rPr lang="en-US" sz="1600" b="1" dirty="0" smtClean="0"/>
              <a:t>rate verified.</a:t>
            </a:r>
            <a:endParaRPr lang="en-US" sz="1600" b="1" dirty="0"/>
          </a:p>
          <a:p>
            <a:pPr>
              <a:lnSpc>
                <a:spcPct val="120000"/>
              </a:lnSpc>
            </a:pPr>
            <a:r>
              <a:rPr lang="en-US" sz="1600" b="1" dirty="0"/>
              <a:t>Outgassing tests: </a:t>
            </a:r>
            <a:r>
              <a:rPr lang="en-US" sz="1600" b="1" dirty="0" smtClean="0"/>
              <a:t>CERN, NIST, others.</a:t>
            </a:r>
          </a:p>
          <a:p>
            <a:pPr>
              <a:lnSpc>
                <a:spcPct val="120000"/>
              </a:lnSpc>
            </a:pPr>
            <a:r>
              <a:rPr lang="en-US" sz="1600" b="1" dirty="0" smtClean="0"/>
              <a:t>Mild </a:t>
            </a:r>
            <a:r>
              <a:rPr lang="en-US" sz="1600" b="1" dirty="0"/>
              <a:t>steel </a:t>
            </a:r>
            <a:r>
              <a:rPr lang="en-US" sz="1600" b="1" dirty="0" smtClean="0"/>
              <a:t>pipe: Preliminary </a:t>
            </a:r>
            <a:r>
              <a:rPr lang="en-US" sz="1600" b="1" dirty="0"/>
              <a:t>report </a:t>
            </a:r>
            <a:r>
              <a:rPr lang="en-US" sz="1600" b="1" dirty="0" smtClean="0"/>
              <a:t>complete (Henkel). </a:t>
            </a:r>
            <a:r>
              <a:rPr lang="en-US" sz="1600" b="1" dirty="0"/>
              <a:t>Boutique mill can easily provide standard </a:t>
            </a:r>
            <a:r>
              <a:rPr lang="en-US" sz="1600" b="1" dirty="0" smtClean="0"/>
              <a:t>material, possibly tweak alloy if warranted.</a:t>
            </a:r>
            <a:endParaRPr lang="en-US" sz="1600" b="1" dirty="0"/>
          </a:p>
          <a:p>
            <a:pPr>
              <a:lnSpc>
                <a:spcPct val="120000"/>
              </a:lnSpc>
            </a:pPr>
            <a:r>
              <a:rPr lang="en-US" sz="1600" b="1" dirty="0" smtClean="0"/>
              <a:t>Magnetite coating: Needs development: how to efficiently make coating, verify outgassing rate. Some preliminary results encouraging.</a:t>
            </a:r>
          </a:p>
          <a:p>
            <a:pPr>
              <a:lnSpc>
                <a:spcPct val="120000"/>
              </a:lnSpc>
            </a:pPr>
            <a:r>
              <a:rPr lang="en-US" sz="1600" b="1" dirty="0"/>
              <a:t>SST to mild steel </a:t>
            </a:r>
            <a:r>
              <a:rPr lang="en-US" sz="1600" b="1" dirty="0" smtClean="0"/>
              <a:t>transitions ~ 7 x 10</a:t>
            </a:r>
            <a:r>
              <a:rPr lang="en-US" sz="1600" b="1" baseline="30000" dirty="0" smtClean="0"/>
              <a:t>-6</a:t>
            </a:r>
            <a:r>
              <a:rPr lang="en-US" sz="1600" b="1" dirty="0" smtClean="0"/>
              <a:t>m/m-C  CTE mismatch. Will make numerous CFF  connections to std. vacuum equipment. Need to evaluate and manage.</a:t>
            </a:r>
          </a:p>
          <a:p>
            <a:pPr>
              <a:lnSpc>
                <a:spcPct val="120000"/>
              </a:lnSpc>
            </a:pPr>
            <a:r>
              <a:rPr lang="en-US" sz="1600" b="1" dirty="0" smtClean="0"/>
              <a:t>Scaling test of 20-40m </a:t>
            </a:r>
            <a:r>
              <a:rPr lang="en-US" sz="1600" b="1" dirty="0" err="1" smtClean="0"/>
              <a:t>beamtube</a:t>
            </a:r>
            <a:r>
              <a:rPr lang="en-US" sz="1600" b="1" dirty="0" smtClean="0"/>
              <a:t>, particularly induction heating test (LHO?)</a:t>
            </a:r>
          </a:p>
          <a:p>
            <a:pPr>
              <a:lnSpc>
                <a:spcPct val="120000"/>
              </a:lnSpc>
            </a:pPr>
            <a:r>
              <a:rPr lang="en-US" sz="1600" b="1" dirty="0" smtClean="0"/>
              <a:t>Vacuum component vendors typically do not allow mild </a:t>
            </a:r>
            <a:r>
              <a:rPr lang="en-US" sz="1600" b="1" dirty="0"/>
              <a:t>steel </a:t>
            </a:r>
            <a:r>
              <a:rPr lang="en-US" sz="1600" b="1" dirty="0" smtClean="0"/>
              <a:t>fabrication in </a:t>
            </a:r>
            <a:r>
              <a:rPr lang="en-US" sz="1600" b="1" dirty="0"/>
              <a:t>their shops due to </a:t>
            </a:r>
            <a:r>
              <a:rPr lang="en-US" sz="1600" b="1" dirty="0" smtClean="0"/>
              <a:t>“free-iron” </a:t>
            </a:r>
            <a:r>
              <a:rPr lang="en-US" sz="1600" b="1" dirty="0"/>
              <a:t>contamination of the SST parts. </a:t>
            </a:r>
            <a:endParaRPr lang="en-US" sz="1600" b="1" dirty="0" smtClean="0"/>
          </a:p>
        </p:txBody>
      </p:sp>
      <p:sp>
        <p:nvSpPr>
          <p:cNvPr id="4" name="Footer Placeholder 3"/>
          <p:cNvSpPr txBox="1">
            <a:spLocks/>
          </p:cNvSpPr>
          <p:nvPr/>
        </p:nvSpPr>
        <p:spPr>
          <a:xfrm>
            <a:off x="369794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Helvetic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dirty="0" smtClean="0"/>
              <a:t>CE Vacuum Workshop CERN March 2023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05300" y="6324600"/>
            <a:ext cx="838200" cy="365125"/>
          </a:xfrm>
        </p:spPr>
        <p:txBody>
          <a:bodyPr/>
          <a:lstStyle/>
          <a:p>
            <a:pPr algn="ctr"/>
            <a:fld id="{E08999DA-6F64-BF45-B314-74E8F7222AA8}" type="slidenum">
              <a:rPr lang="en-US" smtClean="0"/>
              <a:pPr algn="ctr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4177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96525"/>
            <a:ext cx="7886700" cy="994172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Carbon (mild) steel pipe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979506"/>
            <a:ext cx="4518701" cy="3175109"/>
          </a:xfrm>
        </p:spPr>
        <p:txBody>
          <a:bodyPr>
            <a:noAutofit/>
          </a:bodyPr>
          <a:lstStyle/>
          <a:p>
            <a:r>
              <a:rPr lang="en-US" sz="1600" b="1" dirty="0">
                <a:solidFill>
                  <a:schemeClr val="tx1"/>
                </a:solidFill>
              </a:rPr>
              <a:t>Gas/Petroleum pipeline</a:t>
            </a:r>
          </a:p>
          <a:p>
            <a:pPr lvl="1">
              <a:lnSpc>
                <a:spcPct val="100000"/>
              </a:lnSpc>
            </a:pPr>
            <a:r>
              <a:rPr lang="en-US" sz="1400" b="1" dirty="0">
                <a:solidFill>
                  <a:schemeClr val="tx1"/>
                </a:solidFill>
              </a:rPr>
              <a:t>Inexpensive- </a:t>
            </a:r>
            <a:r>
              <a:rPr lang="en-US" sz="1400" b="1" dirty="0" smtClean="0">
                <a:solidFill>
                  <a:schemeClr val="tx1"/>
                </a:solidFill>
              </a:rPr>
              <a:t>estimated saving </a:t>
            </a:r>
            <a:r>
              <a:rPr lang="en-US" sz="1400" b="1" dirty="0">
                <a:solidFill>
                  <a:schemeClr val="tx1"/>
                </a:solidFill>
              </a:rPr>
              <a:t>$</a:t>
            </a:r>
            <a:r>
              <a:rPr lang="en-US" sz="1400" b="1" dirty="0" smtClean="0">
                <a:solidFill>
                  <a:schemeClr val="tx1"/>
                </a:solidFill>
              </a:rPr>
              <a:t>300M vs SST.  </a:t>
            </a:r>
            <a:endParaRPr lang="en-US" sz="1400" b="1" dirty="0">
              <a:solidFill>
                <a:schemeClr val="tx1"/>
              </a:solidFill>
            </a:endParaRPr>
          </a:p>
          <a:p>
            <a:pPr lvl="1">
              <a:lnSpc>
                <a:spcPct val="100000"/>
              </a:lnSpc>
            </a:pPr>
            <a:r>
              <a:rPr lang="en-US" sz="1400" b="1" dirty="0">
                <a:solidFill>
                  <a:schemeClr val="tx1"/>
                </a:solidFill>
              </a:rPr>
              <a:t>Available- 80 km </a:t>
            </a:r>
            <a:r>
              <a:rPr lang="en-US" sz="1400" b="1" dirty="0" smtClean="0">
                <a:solidFill>
                  <a:schemeClr val="tx1"/>
                </a:solidFill>
              </a:rPr>
              <a:t>is actually “small” order.</a:t>
            </a:r>
          </a:p>
          <a:p>
            <a:pPr lvl="1">
              <a:lnSpc>
                <a:spcPct val="100000"/>
              </a:lnSpc>
            </a:pPr>
            <a:r>
              <a:rPr lang="en-US" sz="1400" b="1" dirty="0" smtClean="0">
                <a:solidFill>
                  <a:schemeClr val="tx1"/>
                </a:solidFill>
              </a:rPr>
              <a:t>Shipped from factory </a:t>
            </a:r>
            <a:r>
              <a:rPr lang="en-US" sz="1400" b="1" dirty="0">
                <a:solidFill>
                  <a:schemeClr val="tx1"/>
                </a:solidFill>
              </a:rPr>
              <a:t>with rail transport to site. (LIGO tube was made </a:t>
            </a:r>
            <a:r>
              <a:rPr lang="en-US" sz="1400" b="1" dirty="0" smtClean="0">
                <a:solidFill>
                  <a:schemeClr val="tx1"/>
                </a:solidFill>
              </a:rPr>
              <a:t>on-site</a:t>
            </a:r>
            <a:r>
              <a:rPr lang="en-US" sz="1400" b="1" dirty="0">
                <a:solidFill>
                  <a:schemeClr val="tx1"/>
                </a:solidFill>
              </a:rPr>
              <a:t>).</a:t>
            </a:r>
          </a:p>
          <a:p>
            <a:pPr lvl="1">
              <a:lnSpc>
                <a:spcPct val="100000"/>
              </a:lnSpc>
            </a:pPr>
            <a:r>
              <a:rPr lang="en-US" sz="1400" b="1" dirty="0" smtClean="0">
                <a:solidFill>
                  <a:schemeClr val="tx1"/>
                </a:solidFill>
              </a:rPr>
              <a:t>QA system in place (fuel gas pipeline safety-US DOT).</a:t>
            </a:r>
            <a:endParaRPr lang="en-US" sz="1400" b="1" dirty="0">
              <a:solidFill>
                <a:schemeClr val="tx1"/>
              </a:solidFill>
            </a:endParaRPr>
          </a:p>
          <a:p>
            <a:pPr lvl="1">
              <a:lnSpc>
                <a:spcPct val="100000"/>
              </a:lnSpc>
            </a:pPr>
            <a:r>
              <a:rPr lang="en-US" sz="1400" b="1" dirty="0">
                <a:solidFill>
                  <a:srgbClr val="FF0000"/>
                </a:solidFill>
              </a:rPr>
              <a:t>No helium leak testing- </a:t>
            </a:r>
            <a:r>
              <a:rPr lang="en-US" sz="1400" b="1" dirty="0" smtClean="0">
                <a:solidFill>
                  <a:schemeClr val="tx1"/>
                </a:solidFill>
              </a:rPr>
              <a:t>revive </a:t>
            </a:r>
            <a:r>
              <a:rPr lang="en-US" sz="1400" b="1" dirty="0">
                <a:solidFill>
                  <a:schemeClr val="tx1"/>
                </a:solidFill>
              </a:rPr>
              <a:t>LIGO </a:t>
            </a:r>
            <a:r>
              <a:rPr lang="en-US" sz="1400" b="1" dirty="0" smtClean="0">
                <a:solidFill>
                  <a:schemeClr val="tx1"/>
                </a:solidFill>
              </a:rPr>
              <a:t>leak test system?</a:t>
            </a:r>
          </a:p>
          <a:p>
            <a:pPr lvl="1">
              <a:lnSpc>
                <a:spcPct val="100000"/>
              </a:lnSpc>
            </a:pPr>
            <a:r>
              <a:rPr lang="en-US" sz="1400" b="1" dirty="0" smtClean="0">
                <a:solidFill>
                  <a:schemeClr val="tx1"/>
                </a:solidFill>
              </a:rPr>
              <a:t>½” </a:t>
            </a:r>
            <a:r>
              <a:rPr lang="en-US" sz="1400" b="1" dirty="0">
                <a:solidFill>
                  <a:schemeClr val="tx1"/>
                </a:solidFill>
              </a:rPr>
              <a:t>thickness- </a:t>
            </a:r>
            <a:r>
              <a:rPr lang="en-US" sz="1400" b="1" dirty="0" smtClean="0">
                <a:solidFill>
                  <a:schemeClr val="tx1"/>
                </a:solidFill>
              </a:rPr>
              <a:t>380 kg/m. Tube </a:t>
            </a:r>
            <a:r>
              <a:rPr lang="en-US" sz="1400" b="1" dirty="0">
                <a:solidFill>
                  <a:schemeClr val="tx1"/>
                </a:solidFill>
              </a:rPr>
              <a:t>is stable to </a:t>
            </a:r>
            <a:r>
              <a:rPr lang="en-US" sz="1400" b="1" dirty="0" err="1">
                <a:solidFill>
                  <a:schemeClr val="tx1"/>
                </a:solidFill>
              </a:rPr>
              <a:t>atm</a:t>
            </a:r>
            <a:r>
              <a:rPr lang="en-US" sz="1400" b="1" dirty="0">
                <a:solidFill>
                  <a:schemeClr val="tx1"/>
                </a:solidFill>
              </a:rPr>
              <a:t> pressure, buckling, resistant to </a:t>
            </a:r>
            <a:r>
              <a:rPr lang="en-US" sz="1400" b="1" dirty="0" smtClean="0">
                <a:solidFill>
                  <a:schemeClr val="tx1"/>
                </a:solidFill>
              </a:rPr>
              <a:t>mechanical damage</a:t>
            </a:r>
            <a:r>
              <a:rPr lang="en-US" sz="1400" b="1" dirty="0" smtClean="0"/>
              <a:t>.</a:t>
            </a:r>
          </a:p>
          <a:p>
            <a:pPr lvl="1">
              <a:lnSpc>
                <a:spcPct val="100000"/>
              </a:lnSpc>
            </a:pP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>
                <a:solidFill>
                  <a:schemeClr val="tx1"/>
                </a:solidFill>
              </a:rPr>
              <a:t>No support rings needed. </a:t>
            </a:r>
            <a:r>
              <a:rPr lang="en-US" sz="1400" b="1" dirty="0" smtClean="0">
                <a:solidFill>
                  <a:schemeClr val="tx1"/>
                </a:solidFill>
              </a:rPr>
              <a:t>Suspension system (and cover) design TBD.</a:t>
            </a:r>
            <a:endParaRPr lang="en-US" sz="1400" b="1" dirty="0">
              <a:solidFill>
                <a:schemeClr val="tx1"/>
              </a:solidFill>
            </a:endParaRPr>
          </a:p>
          <a:p>
            <a:pPr lvl="1">
              <a:lnSpc>
                <a:spcPct val="100000"/>
              </a:lnSpc>
            </a:pPr>
            <a:r>
              <a:rPr lang="en-US" sz="1400" b="1" dirty="0">
                <a:solidFill>
                  <a:schemeClr val="tx1"/>
                </a:solidFill>
              </a:rPr>
              <a:t>Corrosion</a:t>
            </a:r>
            <a:r>
              <a:rPr lang="en-US" sz="1400" b="1" dirty="0" smtClean="0">
                <a:solidFill>
                  <a:schemeClr val="tx1"/>
                </a:solidFill>
              </a:rPr>
              <a:t>? (epoxy, but what happens if it covers a vacuum  leak?)</a:t>
            </a:r>
          </a:p>
          <a:p>
            <a:pPr lvl="1">
              <a:lnSpc>
                <a:spcPct val="100000"/>
              </a:lnSpc>
            </a:pPr>
            <a:r>
              <a:rPr lang="en-US" sz="1400" b="1" dirty="0" smtClean="0"/>
              <a:t>Magnetite (Fe3O4).  Outgassing and optical scatter, mild corrosion protection.</a:t>
            </a:r>
          </a:p>
          <a:p>
            <a:pPr lvl="1">
              <a:lnSpc>
                <a:spcPct val="100000"/>
              </a:lnSpc>
            </a:pPr>
            <a:r>
              <a:rPr lang="en-US" sz="1400" b="1" dirty="0" smtClean="0"/>
              <a:t>Other coatings?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627681" y="1532235"/>
            <a:ext cx="2679042" cy="3948870"/>
            <a:chOff x="7673373" y="870075"/>
            <a:chExt cx="4042872" cy="572546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73373" y="870075"/>
              <a:ext cx="4042872" cy="2695248"/>
            </a:xfrm>
            <a:prstGeom prst="rect">
              <a:avLst/>
            </a:prstGeom>
          </p:spPr>
        </p:pic>
        <p:grpSp>
          <p:nvGrpSpPr>
            <p:cNvPr id="7" name="Group 6"/>
            <p:cNvGrpSpPr/>
            <p:nvPr/>
          </p:nvGrpSpPr>
          <p:grpSpPr>
            <a:xfrm>
              <a:off x="7690974" y="3640028"/>
              <a:ext cx="4025271" cy="2955513"/>
              <a:chOff x="7690974" y="3640028"/>
              <a:chExt cx="4025271" cy="2955513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690974" y="3640028"/>
                <a:ext cx="4025271" cy="2598251"/>
              </a:xfrm>
              <a:prstGeom prst="rect">
                <a:avLst/>
              </a:prstGeom>
            </p:spPr>
          </p:pic>
          <p:sp>
            <p:nvSpPr>
              <p:cNvPr id="6" name="TextBox 5"/>
              <p:cNvSpPr txBox="1"/>
              <p:nvPr/>
            </p:nvSpPr>
            <p:spPr>
              <a:xfrm>
                <a:off x="7724673" y="6278114"/>
                <a:ext cx="3926048" cy="3174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50" dirty="0">
                    <a:latin typeface="+mn-lt"/>
                  </a:rPr>
                  <a:t>Helium leak test system for 20m LIGO  tubes</a:t>
                </a:r>
              </a:p>
            </p:txBody>
          </p:sp>
        </p:grpSp>
      </p:grpSp>
      <p:sp>
        <p:nvSpPr>
          <p:cNvPr id="9" name="Footer Placeholder 3"/>
          <p:cNvSpPr txBox="1">
            <a:spLocks/>
          </p:cNvSpPr>
          <p:nvPr/>
        </p:nvSpPr>
        <p:spPr>
          <a:xfrm>
            <a:off x="369794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Helvetic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dirty="0" smtClean="0"/>
              <a:t>CE Vacuum Workshop CERN March 2023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7543800" y="1295400"/>
            <a:ext cx="1447800" cy="5410395"/>
            <a:chOff x="7543800" y="1394109"/>
            <a:chExt cx="1447800" cy="5410395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620000" y="1394109"/>
              <a:ext cx="1187641" cy="4287330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7543800" y="5788841"/>
              <a:ext cx="14478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Iron pillar of Delhi</a:t>
              </a:r>
            </a:p>
            <a:p>
              <a:pPr algn="ctr"/>
              <a:r>
                <a:rPr lang="en-US" sz="1200" dirty="0" smtClean="0"/>
                <a:t> 400 AD</a:t>
              </a:r>
            </a:p>
            <a:p>
              <a:pPr algn="ctr"/>
              <a:r>
                <a:rPr lang="en-US" sz="1200" dirty="0" smtClean="0"/>
                <a:t>FePO4 “</a:t>
              </a:r>
              <a:r>
                <a:rPr lang="en-US" sz="1200" dirty="0" err="1" smtClean="0"/>
                <a:t>Parkerized</a:t>
              </a:r>
              <a:r>
                <a:rPr lang="en-US" sz="1200" dirty="0" smtClean="0"/>
                <a:t>”</a:t>
              </a:r>
            </a:p>
            <a:p>
              <a:pPr algn="ctr"/>
              <a:r>
                <a:rPr lang="en-US" sz="1200" dirty="0" smtClean="0"/>
                <a:t>Coca-Cola</a:t>
              </a:r>
              <a:endParaRPr lang="en-US" sz="1200" dirty="0"/>
            </a:p>
          </p:txBody>
        </p:sp>
      </p:grp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4267200" y="6303139"/>
            <a:ext cx="457200" cy="365125"/>
          </a:xfrm>
        </p:spPr>
        <p:txBody>
          <a:bodyPr/>
          <a:lstStyle/>
          <a:p>
            <a:pPr algn="ctr"/>
            <a:fld id="{E08999DA-6F64-BF45-B314-74E8F7222AA8}" type="slidenum">
              <a:rPr lang="en-US" smtClean="0"/>
              <a:pPr algn="ctr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7698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280" y="268634"/>
            <a:ext cx="8001000" cy="726742"/>
          </a:xfrm>
        </p:spPr>
        <p:txBody>
          <a:bodyPr>
            <a:normAutofit fontScale="90000"/>
          </a:bodyPr>
          <a:lstStyle/>
          <a:p>
            <a:r>
              <a:rPr lang="en-US" dirty="0"/>
              <a:t>Carbon steel pipe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6022" y="1218445"/>
            <a:ext cx="3961178" cy="3352800"/>
          </a:xfrm>
        </p:spPr>
        <p:txBody>
          <a:bodyPr>
            <a:noAutofit/>
          </a:bodyPr>
          <a:lstStyle/>
          <a:p>
            <a:r>
              <a:rPr lang="en-US" sz="2400" b="1" dirty="0"/>
              <a:t>Pipe factory</a:t>
            </a:r>
          </a:p>
          <a:p>
            <a:pPr lvl="1"/>
            <a:r>
              <a:rPr lang="en-US" sz="1200" b="1" dirty="0"/>
              <a:t>Nominal ½” wall thickness</a:t>
            </a:r>
            <a:r>
              <a:rPr lang="en-US" sz="1200" b="1" dirty="0" smtClean="0"/>
              <a:t>. 48” diameter.</a:t>
            </a:r>
            <a:endParaRPr lang="en-US" sz="1200" b="1" dirty="0"/>
          </a:p>
          <a:p>
            <a:pPr lvl="1"/>
            <a:r>
              <a:rPr lang="en-US" sz="1200" b="1" dirty="0"/>
              <a:t>Self supporting (no stiffening rings needed).</a:t>
            </a:r>
          </a:p>
          <a:p>
            <a:pPr lvl="1"/>
            <a:r>
              <a:rPr lang="en-US" sz="1200" b="1" dirty="0"/>
              <a:t>Spiral welded (LIGO same).</a:t>
            </a:r>
          </a:p>
          <a:p>
            <a:pPr lvl="1"/>
            <a:r>
              <a:rPr lang="en-US" sz="1200" b="1" dirty="0"/>
              <a:t>L</a:t>
            </a:r>
            <a:r>
              <a:rPr lang="en-US" sz="1200" b="1" dirty="0" smtClean="0"/>
              <a:t>ow </a:t>
            </a:r>
            <a:r>
              <a:rPr lang="en-US" sz="1200" b="1" dirty="0"/>
              <a:t>hydrogen outgassing.</a:t>
            </a:r>
          </a:p>
          <a:p>
            <a:pPr lvl="1"/>
            <a:r>
              <a:rPr lang="en-US" sz="1200" b="1" dirty="0"/>
              <a:t>S</a:t>
            </a:r>
            <a:r>
              <a:rPr lang="en-US" sz="1200" b="1" dirty="0" smtClean="0"/>
              <a:t>urfaces options.</a:t>
            </a:r>
            <a:endParaRPr lang="en-US" sz="1200" b="1" dirty="0"/>
          </a:p>
          <a:p>
            <a:pPr lvl="2"/>
            <a:r>
              <a:rPr lang="en-US" sz="1050" b="1" dirty="0"/>
              <a:t>Bare (</a:t>
            </a:r>
            <a:r>
              <a:rPr lang="en-US" sz="1050" b="1" dirty="0" smtClean="0"/>
              <a:t>corrosion ”bad rust”)?</a:t>
            </a:r>
            <a:endParaRPr lang="en-US" sz="1050" b="1" dirty="0"/>
          </a:p>
          <a:p>
            <a:pPr lvl="2"/>
            <a:r>
              <a:rPr lang="en-US" sz="1050" b="1" dirty="0"/>
              <a:t>Silica (CVD process) ?</a:t>
            </a:r>
          </a:p>
          <a:p>
            <a:pPr lvl="2"/>
            <a:r>
              <a:rPr lang="en-US" sz="1050" b="1" dirty="0" err="1"/>
              <a:t>Magentite</a:t>
            </a:r>
            <a:r>
              <a:rPr lang="en-US" sz="1050" b="1" dirty="0"/>
              <a:t> (</a:t>
            </a:r>
            <a:r>
              <a:rPr lang="en-US" sz="1050" b="1" dirty="0" smtClean="0"/>
              <a:t>Fe</a:t>
            </a:r>
            <a:r>
              <a:rPr lang="en-US" sz="1050" b="1" baseline="-25000" dirty="0" smtClean="0"/>
              <a:t>3</a:t>
            </a:r>
            <a:r>
              <a:rPr lang="en-US" sz="1050" b="1" dirty="0" smtClean="0"/>
              <a:t>O</a:t>
            </a:r>
            <a:r>
              <a:rPr lang="en-US" sz="1050" b="1" baseline="-25000" dirty="0" smtClean="0"/>
              <a:t>4</a:t>
            </a:r>
            <a:r>
              <a:rPr lang="en-US" sz="1050" b="1" dirty="0" smtClean="0"/>
              <a:t> ”good rust”)?</a:t>
            </a:r>
          </a:p>
          <a:p>
            <a:pPr lvl="2"/>
            <a:r>
              <a:rPr lang="en-US" sz="1050" b="1" dirty="0" smtClean="0"/>
              <a:t>External-epoxy coating. Outgassing? </a:t>
            </a:r>
          </a:p>
          <a:p>
            <a:pPr lvl="2"/>
            <a:r>
              <a:rPr lang="en-US" sz="1050" b="1" dirty="0" smtClean="0"/>
              <a:t>Magnetic</a:t>
            </a:r>
            <a:r>
              <a:rPr lang="en-US" sz="1050" b="1" dirty="0"/>
              <a:t>, can </a:t>
            </a:r>
            <a:r>
              <a:rPr lang="en-US" sz="1050" b="1" dirty="0" smtClean="0"/>
              <a:t>be </a:t>
            </a:r>
            <a:r>
              <a:rPr lang="en-US" sz="1050" b="1" dirty="0"/>
              <a:t>induction heated</a:t>
            </a:r>
            <a:r>
              <a:rPr lang="en-US" sz="1050" b="1" dirty="0" smtClean="0"/>
              <a:t>.</a:t>
            </a:r>
            <a:endParaRPr lang="en-US" sz="1050" b="1" dirty="0"/>
          </a:p>
        </p:txBody>
      </p:sp>
      <p:grpSp>
        <p:nvGrpSpPr>
          <p:cNvPr id="8" name="Group 7"/>
          <p:cNvGrpSpPr/>
          <p:nvPr/>
        </p:nvGrpSpPr>
        <p:grpSpPr>
          <a:xfrm>
            <a:off x="4388253" y="1206568"/>
            <a:ext cx="4288027" cy="4311511"/>
            <a:chOff x="5762221" y="591460"/>
            <a:chExt cx="5598508" cy="4988441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62221" y="591460"/>
              <a:ext cx="5598508" cy="4198880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5983265" y="4974533"/>
              <a:ext cx="5089742" cy="6053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24m sections of spiral welded steel pipe. </a:t>
              </a:r>
            </a:p>
            <a:p>
              <a:pPr algn="ctr"/>
              <a:r>
                <a:rPr lang="en-US" sz="1400" dirty="0" smtClean="0"/>
                <a:t>This </a:t>
              </a:r>
              <a:r>
                <a:rPr lang="en-US" sz="1400" dirty="0"/>
                <a:t>mill makes about </a:t>
              </a:r>
              <a:r>
                <a:rPr lang="en-US" sz="1400" dirty="0" smtClean="0"/>
                <a:t>500km/year*</a:t>
              </a:r>
              <a:endParaRPr lang="en-US" sz="1400" dirty="0"/>
            </a:p>
          </p:txBody>
        </p:sp>
      </p:grpSp>
      <p:sp>
        <p:nvSpPr>
          <p:cNvPr id="9" name="Footer Placeholder 3"/>
          <p:cNvSpPr txBox="1">
            <a:spLocks/>
          </p:cNvSpPr>
          <p:nvPr/>
        </p:nvSpPr>
        <p:spPr>
          <a:xfrm>
            <a:off x="369794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Helvetic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dirty="0" smtClean="0"/>
              <a:t>CE Vacuum Workshop CERN March 2023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89580" y="5677277"/>
            <a:ext cx="7772400" cy="461665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 D. Henkel </a:t>
            </a:r>
            <a:r>
              <a:rPr lang="en-US" dirty="0"/>
              <a:t>(</a:t>
            </a:r>
            <a:r>
              <a:rPr lang="en-US" dirty="0" smtClean="0"/>
              <a:t>invited talk 3/27@13:30) surveyed pipe mills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100356" y="6356349"/>
            <a:ext cx="914400" cy="365125"/>
          </a:xfrm>
        </p:spPr>
        <p:txBody>
          <a:bodyPr/>
          <a:lstStyle/>
          <a:p>
            <a:pPr algn="ctr"/>
            <a:fld id="{E08999DA-6F64-BF45-B314-74E8F7222AA8}" type="slidenum">
              <a:rPr lang="en-US" smtClean="0"/>
              <a:pPr algn="ctr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3608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81000"/>
            <a:ext cx="8686800" cy="609600"/>
          </a:xfrm>
        </p:spPr>
        <p:txBody>
          <a:bodyPr>
            <a:noAutofit/>
          </a:bodyPr>
          <a:lstStyle/>
          <a:p>
            <a:r>
              <a:rPr lang="en-US" sz="3600" dirty="0">
                <a:latin typeface="+mn-lt"/>
              </a:rPr>
              <a:t>Hydrogen outgassing stainless steel vs carbon steel comparison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34679"/>
            <a:ext cx="5902240" cy="3592215"/>
          </a:xfrm>
        </p:spPr>
        <p:txBody>
          <a:bodyPr>
            <a:noAutofit/>
          </a:bodyPr>
          <a:lstStyle/>
          <a:p>
            <a:r>
              <a:rPr lang="en-US" sz="1200" b="1" dirty="0" smtClean="0"/>
              <a:t>H2 diffusion </a:t>
            </a:r>
            <a:r>
              <a:rPr lang="en-US" sz="1200" b="1" dirty="0"/>
              <a:t>from bulk</a:t>
            </a:r>
          </a:p>
          <a:p>
            <a:pPr lvl="1">
              <a:lnSpc>
                <a:spcPct val="100000"/>
              </a:lnSpc>
            </a:pPr>
            <a:r>
              <a:rPr lang="en-US" sz="1200" b="1" dirty="0">
                <a:solidFill>
                  <a:schemeClr val="tx1"/>
                </a:solidFill>
              </a:rPr>
              <a:t>Hydrogen dissolved in the metal when molten.</a:t>
            </a:r>
          </a:p>
          <a:p>
            <a:pPr lvl="1">
              <a:lnSpc>
                <a:spcPct val="100000"/>
              </a:lnSpc>
            </a:pPr>
            <a:r>
              <a:rPr lang="en-US" sz="1200" b="1" dirty="0" smtClean="0">
                <a:solidFill>
                  <a:schemeClr val="tx1"/>
                </a:solidFill>
              </a:rPr>
              <a:t>t=0 concentration starts </a:t>
            </a:r>
            <a:r>
              <a:rPr lang="en-US" sz="1200" b="1" dirty="0">
                <a:solidFill>
                  <a:schemeClr val="tx1"/>
                </a:solidFill>
              </a:rPr>
              <a:t>with the material </a:t>
            </a:r>
            <a:r>
              <a:rPr lang="en-US" sz="1200" b="1" dirty="0" smtClean="0">
                <a:solidFill>
                  <a:schemeClr val="tx1"/>
                </a:solidFill>
              </a:rPr>
              <a:t>manufacture</a:t>
            </a:r>
            <a:endParaRPr lang="en-US" sz="1200" b="1" dirty="0">
              <a:solidFill>
                <a:schemeClr val="tx1"/>
              </a:solidFill>
            </a:endParaRPr>
          </a:p>
          <a:p>
            <a:pPr lvl="1">
              <a:lnSpc>
                <a:spcPct val="100000"/>
              </a:lnSpc>
            </a:pPr>
            <a:r>
              <a:rPr lang="en-US" sz="1200" b="1" dirty="0" smtClean="0">
                <a:solidFill>
                  <a:schemeClr val="tx1"/>
                </a:solidFill>
              </a:rPr>
              <a:t>SST </a:t>
            </a:r>
            <a:r>
              <a:rPr lang="en-US" sz="1200" b="1" dirty="0">
                <a:solidFill>
                  <a:schemeClr val="tx1"/>
                </a:solidFill>
              </a:rPr>
              <a:t>requires </a:t>
            </a:r>
            <a:r>
              <a:rPr lang="en-US" sz="1200" b="1" dirty="0" smtClean="0">
                <a:solidFill>
                  <a:schemeClr val="tx1"/>
                </a:solidFill>
              </a:rPr>
              <a:t>vacuum degassing or air oxidation to reduce H2 diffusion</a:t>
            </a:r>
            <a:endParaRPr lang="en-US" sz="1200" b="1" dirty="0">
              <a:solidFill>
                <a:schemeClr val="tx1"/>
              </a:solidFill>
            </a:endParaRPr>
          </a:p>
          <a:p>
            <a:pPr lvl="1">
              <a:lnSpc>
                <a:spcPct val="100000"/>
              </a:lnSpc>
            </a:pPr>
            <a:r>
              <a:rPr lang="en-US" sz="1200" b="1" dirty="0">
                <a:solidFill>
                  <a:schemeClr val="tx1"/>
                </a:solidFill>
              </a:rPr>
              <a:t>LIGO beamtube SST was oxidized prior to </a:t>
            </a:r>
            <a:r>
              <a:rPr lang="en-US" sz="1200" b="1" dirty="0" smtClean="0">
                <a:solidFill>
                  <a:schemeClr val="tx1"/>
                </a:solidFill>
              </a:rPr>
              <a:t>rolling</a:t>
            </a:r>
            <a:endParaRPr lang="en-US" sz="1200" b="1" dirty="0">
              <a:solidFill>
                <a:schemeClr val="tx1"/>
              </a:solidFill>
            </a:endParaRPr>
          </a:p>
          <a:p>
            <a:r>
              <a:rPr lang="en-US" sz="1200" b="1" dirty="0" smtClean="0"/>
              <a:t>Mild </a:t>
            </a:r>
            <a:r>
              <a:rPr lang="en-US" sz="1200" b="1" dirty="0"/>
              <a:t>steel has extremely low intrinsic hydrogen</a:t>
            </a:r>
          </a:p>
          <a:p>
            <a:pPr lvl="1">
              <a:lnSpc>
                <a:spcPct val="100000"/>
              </a:lnSpc>
            </a:pPr>
            <a:r>
              <a:rPr lang="en-US" sz="1200" b="1" dirty="0"/>
              <a:t>V</a:t>
            </a:r>
            <a:r>
              <a:rPr lang="en-US" sz="1200" b="1" dirty="0" smtClean="0">
                <a:solidFill>
                  <a:schemeClr val="tx1"/>
                </a:solidFill>
              </a:rPr>
              <a:t>acuum </a:t>
            </a:r>
            <a:r>
              <a:rPr lang="en-US" sz="1200" b="1" dirty="0">
                <a:solidFill>
                  <a:schemeClr val="tx1"/>
                </a:solidFill>
              </a:rPr>
              <a:t>degassing </a:t>
            </a:r>
            <a:r>
              <a:rPr lang="en-US" sz="1200" b="1" dirty="0"/>
              <a:t> </a:t>
            </a:r>
            <a:r>
              <a:rPr lang="en-US" sz="1200" b="1" dirty="0" smtClean="0"/>
              <a:t>lowers  dissolved gas, mainly hydrogen</a:t>
            </a:r>
            <a:endParaRPr lang="en-US" sz="1200" b="1" dirty="0" smtClean="0">
              <a:solidFill>
                <a:schemeClr val="tx1"/>
              </a:solidFill>
            </a:endParaRPr>
          </a:p>
          <a:p>
            <a:pPr lvl="1">
              <a:lnSpc>
                <a:spcPct val="100000"/>
              </a:lnSpc>
            </a:pPr>
            <a:r>
              <a:rPr lang="en-US" sz="1200" b="1" dirty="0" smtClean="0">
                <a:solidFill>
                  <a:schemeClr val="tx1"/>
                </a:solidFill>
              </a:rPr>
              <a:t>Old </a:t>
            </a:r>
            <a:r>
              <a:rPr lang="en-US" sz="1200" b="1" dirty="0">
                <a:solidFill>
                  <a:schemeClr val="tx1"/>
                </a:solidFill>
              </a:rPr>
              <a:t>textbook </a:t>
            </a:r>
            <a:r>
              <a:rPr lang="en-US" sz="1200" b="1" dirty="0" smtClean="0">
                <a:solidFill>
                  <a:schemeClr val="tx1"/>
                </a:solidFill>
              </a:rPr>
              <a:t>H2 values obsolete. </a:t>
            </a:r>
            <a:endParaRPr lang="en-US" sz="1200" b="1" dirty="0">
              <a:solidFill>
                <a:schemeClr val="tx1"/>
              </a:solidFill>
            </a:endParaRPr>
          </a:p>
          <a:p>
            <a:pPr lvl="1">
              <a:lnSpc>
                <a:spcPct val="100000"/>
              </a:lnSpc>
            </a:pPr>
            <a:r>
              <a:rPr lang="en-US" sz="1200" b="1" dirty="0">
                <a:solidFill>
                  <a:schemeClr val="tx1"/>
                </a:solidFill>
              </a:rPr>
              <a:t>Mild steel lower H2 diffusion than the best </a:t>
            </a:r>
            <a:r>
              <a:rPr lang="en-US" sz="1200" b="1" dirty="0" smtClean="0">
                <a:solidFill>
                  <a:schemeClr val="tx1"/>
                </a:solidFill>
              </a:rPr>
              <a:t>LIGO SST</a:t>
            </a:r>
            <a:endParaRPr lang="en-US" sz="1200" b="1" dirty="0">
              <a:solidFill>
                <a:schemeClr val="tx1"/>
              </a:solidFill>
            </a:endParaRPr>
          </a:p>
          <a:p>
            <a:pPr lvl="1">
              <a:lnSpc>
                <a:spcPct val="100000"/>
              </a:lnSpc>
            </a:pPr>
            <a:r>
              <a:rPr lang="en-US" sz="1200" b="1" dirty="0">
                <a:solidFill>
                  <a:schemeClr val="tx1"/>
                </a:solidFill>
              </a:rPr>
              <a:t>Verified low H2 concentration and diffusion </a:t>
            </a:r>
            <a:r>
              <a:rPr lang="en-US" sz="1200" b="1" dirty="0" smtClean="0">
                <a:solidFill>
                  <a:schemeClr val="tx1"/>
                </a:solidFill>
              </a:rPr>
              <a:t>rate</a:t>
            </a:r>
            <a:endParaRPr lang="en-US" sz="1200" b="1" dirty="0">
              <a:solidFill>
                <a:schemeClr val="tx1"/>
              </a:solidFill>
            </a:endParaRPr>
          </a:p>
          <a:p>
            <a:pPr lvl="2">
              <a:lnSpc>
                <a:spcPct val="100000"/>
              </a:lnSpc>
            </a:pPr>
            <a:r>
              <a:rPr lang="en-US" sz="1200" b="1" dirty="0">
                <a:solidFill>
                  <a:schemeClr val="tx1"/>
                </a:solidFill>
              </a:rPr>
              <a:t>Park et.al </a:t>
            </a:r>
            <a:r>
              <a:rPr lang="en-US" sz="1200" b="1" dirty="0" smtClean="0">
                <a:solidFill>
                  <a:schemeClr val="tx1"/>
                </a:solidFill>
              </a:rPr>
              <a:t> JVST </a:t>
            </a:r>
            <a:r>
              <a:rPr lang="en-US" sz="1200" b="1" dirty="0">
                <a:solidFill>
                  <a:schemeClr val="tx1"/>
                </a:solidFill>
              </a:rPr>
              <a:t>A 26 (5) 2008</a:t>
            </a:r>
          </a:p>
          <a:p>
            <a:pPr lvl="2">
              <a:lnSpc>
                <a:spcPct val="100000"/>
              </a:lnSpc>
            </a:pPr>
            <a:r>
              <a:rPr lang="en-US" sz="1200" b="1" dirty="0" smtClean="0">
                <a:solidFill>
                  <a:schemeClr val="tx1"/>
                </a:solidFill>
              </a:rPr>
              <a:t>NIST (</a:t>
            </a:r>
            <a:r>
              <a:rPr lang="en-US" sz="1200" b="1" dirty="0" err="1" smtClean="0"/>
              <a:t>F</a:t>
            </a:r>
            <a:r>
              <a:rPr lang="en-US" sz="1200" b="1" dirty="0" err="1" smtClean="0">
                <a:solidFill>
                  <a:schemeClr val="tx1"/>
                </a:solidFill>
              </a:rPr>
              <a:t>edchak</a:t>
            </a:r>
            <a:r>
              <a:rPr lang="en-US" sz="1200" b="1" dirty="0" smtClean="0">
                <a:solidFill>
                  <a:schemeClr val="tx1"/>
                </a:solidFill>
              </a:rPr>
              <a:t>)</a:t>
            </a:r>
            <a:endParaRPr lang="en-US" sz="1200" b="1" dirty="0">
              <a:solidFill>
                <a:schemeClr val="tx1"/>
              </a:solidFill>
            </a:endParaRPr>
          </a:p>
          <a:p>
            <a:pPr lvl="2">
              <a:lnSpc>
                <a:spcPct val="100000"/>
              </a:lnSpc>
            </a:pPr>
            <a:r>
              <a:rPr lang="en-US" sz="1200" b="1" dirty="0">
                <a:solidFill>
                  <a:schemeClr val="tx1"/>
                </a:solidFill>
              </a:rPr>
              <a:t>CERN </a:t>
            </a:r>
            <a:endParaRPr lang="en-US" sz="1200" b="1" dirty="0" smtClean="0">
              <a:solidFill>
                <a:schemeClr val="tx1"/>
              </a:solidFill>
            </a:endParaRPr>
          </a:p>
        </p:txBody>
      </p:sp>
      <p:sp>
        <p:nvSpPr>
          <p:cNvPr id="7" name="Footer Placeholder 3"/>
          <p:cNvSpPr txBox="1">
            <a:spLocks/>
          </p:cNvSpPr>
          <p:nvPr/>
        </p:nvSpPr>
        <p:spPr>
          <a:xfrm>
            <a:off x="369794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Helvetic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dirty="0" smtClean="0"/>
              <a:t>CE Vacuum Workshop CERN March 2023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5562600" y="2209800"/>
            <a:ext cx="3356875" cy="2667000"/>
            <a:chOff x="5588555" y="2895600"/>
            <a:chExt cx="3505200" cy="2747665"/>
          </a:xfrm>
        </p:grpSpPr>
        <p:pic>
          <p:nvPicPr>
            <p:cNvPr id="4" name="Content Placeholder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23150" y="2895600"/>
              <a:ext cx="3236010" cy="2209800"/>
            </a:xfrm>
            <a:prstGeom prst="rect">
              <a:avLst/>
            </a:prstGeom>
            <a:ln w="25400">
              <a:solidFill>
                <a:schemeClr val="tx1"/>
              </a:solidFill>
            </a:ln>
          </p:spPr>
        </p:pic>
        <p:sp>
          <p:nvSpPr>
            <p:cNvPr id="5" name="TextBox 4"/>
            <p:cNvSpPr txBox="1"/>
            <p:nvPr/>
          </p:nvSpPr>
          <p:spPr>
            <a:xfrm>
              <a:off x="5588555" y="5181600"/>
              <a:ext cx="3505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H2 concentration A36 mild vs 304L stainless steel using vacuum hot-extraction testing method</a:t>
              </a:r>
              <a:endParaRPr lang="en-US" sz="1200" dirty="0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838200" y="5554569"/>
            <a:ext cx="7772400" cy="461665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 Low intrinsic hydrogen in mild steel verified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6331153"/>
            <a:ext cx="609600" cy="365125"/>
          </a:xfrm>
        </p:spPr>
        <p:txBody>
          <a:bodyPr/>
          <a:lstStyle/>
          <a:p>
            <a:pPr algn="ctr"/>
            <a:fld id="{E08999DA-6F64-BF45-B314-74E8F7222AA8}" type="slidenum">
              <a:rPr lang="en-US" smtClean="0"/>
              <a:pPr algn="ctr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7541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7886700" cy="722644"/>
          </a:xfrm>
        </p:spPr>
        <p:txBody>
          <a:bodyPr>
            <a:noAutofit/>
          </a:bodyPr>
          <a:lstStyle/>
          <a:p>
            <a:r>
              <a:rPr lang="en-US" sz="3200" dirty="0"/>
              <a:t>Silica coatings-</a:t>
            </a:r>
            <a:r>
              <a:rPr lang="en-US" sz="3200" dirty="0" err="1"/>
              <a:t>Silane</a:t>
            </a:r>
            <a:r>
              <a:rPr lang="en-US" sz="3200" dirty="0"/>
              <a:t> decomposition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632" y="1695963"/>
            <a:ext cx="3783338" cy="318301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1600" b="1" dirty="0"/>
              <a:t>CVD </a:t>
            </a:r>
            <a:r>
              <a:rPr lang="en-US" sz="1600" b="1" dirty="0" smtClean="0"/>
              <a:t>process.</a:t>
            </a:r>
            <a:endParaRPr lang="en-US" sz="1600" b="1" dirty="0"/>
          </a:p>
          <a:p>
            <a:pPr>
              <a:lnSpc>
                <a:spcPct val="100000"/>
              </a:lnSpc>
            </a:pPr>
            <a:r>
              <a:rPr lang="en-US" sz="1600" b="1" dirty="0" err="1" smtClean="0"/>
              <a:t>Silane</a:t>
            </a:r>
            <a:r>
              <a:rPr lang="en-US" sz="1600" b="1" dirty="0" smtClean="0"/>
              <a:t> </a:t>
            </a:r>
            <a:r>
              <a:rPr lang="en-US" sz="1600" b="1" dirty="0"/>
              <a:t>precursor </a:t>
            </a:r>
            <a:r>
              <a:rPr lang="en-US" sz="1600" b="1" dirty="0" smtClean="0"/>
              <a:t>SiH</a:t>
            </a:r>
            <a:r>
              <a:rPr lang="en-US" sz="1600" b="1" baseline="-25000" dirty="0" smtClean="0"/>
              <a:t>4</a:t>
            </a:r>
            <a:endParaRPr lang="en-US" sz="1600" b="1" baseline="-25000" dirty="0"/>
          </a:p>
          <a:p>
            <a:pPr>
              <a:lnSpc>
                <a:spcPct val="100000"/>
              </a:lnSpc>
            </a:pPr>
            <a:r>
              <a:rPr lang="en-US" sz="1600" b="1" dirty="0"/>
              <a:t>Proprietary process.</a:t>
            </a:r>
          </a:p>
          <a:p>
            <a:pPr>
              <a:lnSpc>
                <a:spcPct val="100000"/>
              </a:lnSpc>
            </a:pPr>
            <a:r>
              <a:rPr lang="en-US" sz="1600" b="1" dirty="0"/>
              <a:t>CERN reports hydrogen uptake in the strips. </a:t>
            </a:r>
            <a:endParaRPr lang="en-US" sz="1600" b="1" dirty="0" smtClean="0"/>
          </a:p>
          <a:p>
            <a:pPr>
              <a:lnSpc>
                <a:spcPct val="100000"/>
              </a:lnSpc>
            </a:pPr>
            <a:r>
              <a:rPr lang="en-US" sz="1600" b="1" dirty="0" smtClean="0"/>
              <a:t>Does improve outgassing but at what cost/benefit?</a:t>
            </a:r>
            <a:endParaRPr lang="en-US" sz="1600" b="1" dirty="0"/>
          </a:p>
          <a:p>
            <a:pPr>
              <a:lnSpc>
                <a:spcPct val="100000"/>
              </a:lnSpc>
            </a:pPr>
            <a:r>
              <a:rPr lang="en-US" sz="1600" b="1" dirty="0" smtClean="0"/>
              <a:t>Layer </a:t>
            </a:r>
            <a:r>
              <a:rPr lang="en-US" sz="1600" b="1" dirty="0"/>
              <a:t>probably too </a:t>
            </a:r>
            <a:r>
              <a:rPr lang="en-US" sz="1600" b="1" dirty="0" smtClean="0"/>
              <a:t>thick (JRF). </a:t>
            </a:r>
          </a:p>
          <a:p>
            <a:pPr>
              <a:lnSpc>
                <a:spcPct val="100000"/>
              </a:lnSpc>
            </a:pPr>
            <a:r>
              <a:rPr lang="en-US" sz="1600" b="1" dirty="0" smtClean="0"/>
              <a:t>Dust and particulates.</a:t>
            </a:r>
            <a:endParaRPr lang="en-US" sz="1600" b="1" dirty="0"/>
          </a:p>
          <a:p>
            <a:pPr>
              <a:lnSpc>
                <a:spcPct val="100000"/>
              </a:lnSpc>
            </a:pPr>
            <a:r>
              <a:rPr lang="en-US" sz="1600" b="1" dirty="0" smtClean="0"/>
              <a:t>Practical </a:t>
            </a:r>
            <a:r>
              <a:rPr lang="en-US" sz="1600" b="1" dirty="0"/>
              <a:t>on huge beamtube sections</a:t>
            </a:r>
            <a:r>
              <a:rPr lang="en-US" sz="1600" b="1" dirty="0" smtClean="0"/>
              <a:t>?</a:t>
            </a:r>
            <a:endParaRPr lang="en-US" sz="1600" b="1" dirty="0"/>
          </a:p>
        </p:txBody>
      </p:sp>
      <p:grpSp>
        <p:nvGrpSpPr>
          <p:cNvPr id="12" name="Group 11"/>
          <p:cNvGrpSpPr/>
          <p:nvPr/>
        </p:nvGrpSpPr>
        <p:grpSpPr>
          <a:xfrm>
            <a:off x="3893941" y="1321618"/>
            <a:ext cx="5100859" cy="3901305"/>
            <a:chOff x="5045167" y="1193713"/>
            <a:chExt cx="6801145" cy="5201740"/>
          </a:xfrm>
        </p:grpSpPr>
        <p:grpSp>
          <p:nvGrpSpPr>
            <p:cNvPr id="10" name="Group 9"/>
            <p:cNvGrpSpPr/>
            <p:nvPr/>
          </p:nvGrpSpPr>
          <p:grpSpPr>
            <a:xfrm>
              <a:off x="5045167" y="1193713"/>
              <a:ext cx="6801145" cy="5050290"/>
              <a:chOff x="5276385" y="1825625"/>
              <a:chExt cx="5642516" cy="4109119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5276385" y="1825625"/>
                <a:ext cx="2821258" cy="2486751"/>
                <a:chOff x="5276385" y="1825625"/>
                <a:chExt cx="2821258" cy="2486751"/>
              </a:xfrm>
            </p:grpSpPr>
            <p:pic>
              <p:nvPicPr>
                <p:cNvPr id="4" name="Picture 3"/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41614" y="1825625"/>
                  <a:ext cx="2104146" cy="1578109"/>
                </a:xfrm>
                <a:prstGeom prst="rect">
                  <a:avLst/>
                </a:prstGeom>
              </p:spPr>
            </p:pic>
            <p:sp>
              <p:nvSpPr>
                <p:cNvPr id="6" name="TextBox 5"/>
                <p:cNvSpPr txBox="1"/>
                <p:nvPr/>
              </p:nvSpPr>
              <p:spPr>
                <a:xfrm>
                  <a:off x="5276385" y="3611201"/>
                  <a:ext cx="2821258" cy="7011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dirty="0" smtClean="0"/>
                    <a:t>Above: Test strips ( </a:t>
                  </a:r>
                  <a:r>
                    <a:rPr lang="en-US" sz="900" dirty="0"/>
                    <a:t>mild steel </a:t>
                  </a:r>
                  <a:r>
                    <a:rPr lang="en-US" sz="900" dirty="0" smtClean="0"/>
                    <a:t>and SST)  coated with silica. Below: </a:t>
                  </a:r>
                  <a:r>
                    <a:rPr lang="en-US" sz="900" dirty="0"/>
                    <a:t>A36 steel test </a:t>
                  </a:r>
                  <a:r>
                    <a:rPr lang="en-US" sz="900" dirty="0" smtClean="0"/>
                    <a:t>chamber was also coated. </a:t>
                  </a:r>
                  <a:r>
                    <a:rPr lang="en-US" sz="900" dirty="0"/>
                    <a:t>The chamber is at now at NIST.</a:t>
                  </a:r>
                </a:p>
              </p:txBody>
            </p:sp>
          </p:grpSp>
          <p:grpSp>
            <p:nvGrpSpPr>
              <p:cNvPr id="8" name="Group 7"/>
              <p:cNvGrpSpPr/>
              <p:nvPr/>
            </p:nvGrpSpPr>
            <p:grpSpPr>
              <a:xfrm>
                <a:off x="8097643" y="1825625"/>
                <a:ext cx="2821258" cy="4109119"/>
                <a:chOff x="8097643" y="1825625"/>
                <a:chExt cx="2821258" cy="4109119"/>
              </a:xfrm>
            </p:grpSpPr>
            <p:pic>
              <p:nvPicPr>
                <p:cNvPr id="5" name="Picture 4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8239432" y="1825625"/>
                  <a:ext cx="2499889" cy="3430998"/>
                </a:xfrm>
                <a:prstGeom prst="rect">
                  <a:avLst/>
                </a:prstGeom>
              </p:spPr>
            </p:pic>
            <p:sp>
              <p:nvSpPr>
                <p:cNvPr id="7" name="TextBox 6"/>
                <p:cNvSpPr txBox="1"/>
                <p:nvPr/>
              </p:nvSpPr>
              <p:spPr>
                <a:xfrm>
                  <a:off x="8097643" y="5367127"/>
                  <a:ext cx="2821258" cy="56761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dirty="0"/>
                    <a:t>Strips </a:t>
                  </a:r>
                  <a:r>
                    <a:rPr lang="en-US" sz="1400" dirty="0" smtClean="0"/>
                    <a:t>being prepared for </a:t>
                  </a:r>
                  <a:r>
                    <a:rPr lang="en-US" sz="1400" dirty="0" err="1"/>
                    <a:t>S</a:t>
                  </a:r>
                  <a:r>
                    <a:rPr lang="en-US" sz="1400" dirty="0" err="1" smtClean="0"/>
                    <a:t>ilane</a:t>
                  </a:r>
                  <a:r>
                    <a:rPr lang="en-US" sz="1400" dirty="0" smtClean="0"/>
                    <a:t> CVD coating</a:t>
                  </a:r>
                  <a:endParaRPr lang="en-US" sz="1400" dirty="0"/>
                </a:p>
              </p:txBody>
            </p:sp>
          </p:grpSp>
        </p:grp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5856895" y="4671893"/>
              <a:ext cx="1969783" cy="1477337"/>
            </a:xfrm>
            <a:prstGeom prst="rect">
              <a:avLst/>
            </a:prstGeom>
          </p:spPr>
        </p:pic>
      </p:grpSp>
      <p:sp>
        <p:nvSpPr>
          <p:cNvPr id="13" name="Footer Placeholder 3"/>
          <p:cNvSpPr txBox="1">
            <a:spLocks/>
          </p:cNvSpPr>
          <p:nvPr/>
        </p:nvSpPr>
        <p:spPr>
          <a:xfrm>
            <a:off x="369794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Helvetic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dirty="0" smtClean="0"/>
              <a:t>CE Vacuum Workshop CERN March 2023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19733" y="5539482"/>
            <a:ext cx="8095666" cy="584775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 Si-based coating reduces outgassing ≤10x. </a:t>
            </a:r>
          </a:p>
          <a:p>
            <a:pPr algn="ctr"/>
            <a:r>
              <a:rPr lang="en-US" sz="1600" dirty="0" smtClean="0"/>
              <a:t>Helpful but CVD process too complex for this application  </a:t>
            </a:r>
            <a:endParaRPr lang="en-US" sz="1600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4191000" y="6327917"/>
            <a:ext cx="871310" cy="365125"/>
          </a:xfrm>
        </p:spPr>
        <p:txBody>
          <a:bodyPr/>
          <a:lstStyle/>
          <a:p>
            <a:pPr algn="ctr"/>
            <a:fld id="{E08999DA-6F64-BF45-B314-74E8F7222AA8}" type="slidenum">
              <a:rPr lang="en-US" smtClean="0"/>
              <a:pPr algn="ctr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2485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7886700" cy="837023"/>
          </a:xfrm>
        </p:spPr>
        <p:txBody>
          <a:bodyPr>
            <a:noAutofit/>
          </a:bodyPr>
          <a:lstStyle/>
          <a:p>
            <a:r>
              <a:rPr lang="en-US" sz="2800" dirty="0"/>
              <a:t>3</a:t>
            </a:r>
            <a:r>
              <a:rPr lang="en-US" sz="2800" baseline="30000" dirty="0"/>
              <a:t>rd</a:t>
            </a:r>
            <a:r>
              <a:rPr lang="en-US" sz="2800" dirty="0"/>
              <a:t> </a:t>
            </a:r>
            <a:r>
              <a:rPr lang="en-US" sz="2800" dirty="0" smtClean="0"/>
              <a:t>Generation Gravitational Wave Detector </a:t>
            </a:r>
            <a:br>
              <a:rPr lang="en-US" sz="2800" dirty="0" smtClean="0"/>
            </a:br>
            <a:r>
              <a:rPr lang="en-US" sz="2800" dirty="0" smtClean="0"/>
              <a:t>NSF </a:t>
            </a:r>
            <a:r>
              <a:rPr lang="en-US" sz="2800" dirty="0"/>
              <a:t>vacuum workshop </a:t>
            </a:r>
            <a:r>
              <a:rPr lang="en-US" sz="2800" dirty="0" smtClean="0"/>
              <a:t>Jan 2019</a:t>
            </a:r>
            <a:endParaRPr lang="en-US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22415" y="2031242"/>
            <a:ext cx="5087785" cy="284555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562600" y="1295400"/>
            <a:ext cx="3325851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b="1" dirty="0">
                <a:latin typeface="Arial" panose="020B0604020202020204" pitchFamily="34" charset="0"/>
                <a:ea typeface="Times New Roman" panose="02020603050405020304" pitchFamily="18" charset="0"/>
              </a:rPr>
              <a:t>Participants in the </a:t>
            </a:r>
            <a:r>
              <a:rPr lang="en-US" sz="600" b="1" i="1" dirty="0">
                <a:latin typeface="Arial" panose="020B0604020202020204" pitchFamily="34" charset="0"/>
                <a:ea typeface="Times New Roman" panose="02020603050405020304" pitchFamily="18" charset="0"/>
              </a:rPr>
              <a:t>NSF Workshop on Large Ultrahigh Vacuum Systems for Frontier Scientific Instrumentation,</a:t>
            </a:r>
            <a:r>
              <a:rPr lang="en-US" sz="600" b="1" dirty="0">
                <a:latin typeface="Arial" panose="020B0604020202020204" pitchFamily="34" charset="0"/>
                <a:ea typeface="Times New Roman" panose="02020603050405020304" pitchFamily="18" charset="0"/>
              </a:rPr>
              <a:t> LIGO Livingston,  Jan. 28-31,2019</a:t>
            </a:r>
            <a:endParaRPr lang="en-US" sz="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600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en-US" sz="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fr-FR" sz="600" b="1" u="sng" dirty="0" err="1">
                <a:latin typeface="Arial" panose="020B0604020202020204" pitchFamily="34" charset="0"/>
                <a:ea typeface="Times New Roman" panose="02020603050405020304" pitchFamily="18" charset="0"/>
              </a:rPr>
              <a:t>Attendee</a:t>
            </a:r>
            <a:r>
              <a:rPr lang="fr-FR" sz="600" b="1" u="sng" dirty="0">
                <a:latin typeface="Arial" panose="020B0604020202020204" pitchFamily="34" charset="0"/>
                <a:ea typeface="Times New Roman" panose="02020603050405020304" pitchFamily="18" charset="0"/>
              </a:rPr>
              <a:t>			Affiliation</a:t>
            </a:r>
            <a:endParaRPr lang="en-US" sz="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fr-FR" sz="600" dirty="0">
                <a:latin typeface="Arial" panose="020B0604020202020204" pitchFamily="34" charset="0"/>
                <a:ea typeface="Times New Roman" panose="02020603050405020304" pitchFamily="18" charset="0"/>
              </a:rPr>
              <a:t>Curtis Baffes			FNAL</a:t>
            </a:r>
            <a:endParaRPr lang="en-US" sz="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fr-FR" sz="600" dirty="0">
                <a:latin typeface="Arial" panose="020B0604020202020204" pitchFamily="34" charset="0"/>
                <a:ea typeface="Times New Roman" panose="02020603050405020304" pitchFamily="18" charset="0"/>
              </a:rPr>
              <a:t>Alex Chen			FNAL</a:t>
            </a:r>
            <a:endParaRPr lang="en-US" sz="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it-IT" sz="600" dirty="0">
                <a:latin typeface="Arial" panose="020B0604020202020204" pitchFamily="34" charset="0"/>
                <a:ea typeface="Times New Roman" panose="02020603050405020304" pitchFamily="18" charset="0"/>
              </a:rPr>
              <a:t>Paolo Chiggiato		CERN</a:t>
            </a:r>
            <a:endParaRPr lang="en-US" sz="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it-IT" sz="600" dirty="0">
                <a:latin typeface="Arial" panose="020B0604020202020204" pitchFamily="34" charset="0"/>
                <a:ea typeface="Times New Roman" panose="02020603050405020304" pitchFamily="18" charset="0"/>
              </a:rPr>
              <a:t>Bob Childs			MIT PSFC</a:t>
            </a:r>
            <a:endParaRPr lang="en-US" sz="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it-IT" sz="600" dirty="0">
                <a:latin typeface="Arial" panose="020B0604020202020204" pitchFamily="34" charset="0"/>
                <a:ea typeface="Times New Roman" panose="02020603050405020304" pitchFamily="18" charset="0"/>
              </a:rPr>
              <a:t>Dennis Coyne			LIGO Caltech</a:t>
            </a:r>
            <a:endParaRPr lang="en-US" sz="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it-IT" sz="600" dirty="0">
                <a:latin typeface="Arial" panose="020B0604020202020204" pitchFamily="34" charset="0"/>
                <a:ea typeface="Times New Roman" panose="02020603050405020304" pitchFamily="18" charset="0"/>
              </a:rPr>
              <a:t>Fred Dylla			AIP (retired)</a:t>
            </a:r>
            <a:endParaRPr lang="en-US" sz="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it-IT" sz="600" dirty="0">
                <a:latin typeface="Arial" panose="020B0604020202020204" pitchFamily="34" charset="0"/>
                <a:ea typeface="Times New Roman" panose="02020603050405020304" pitchFamily="18" charset="0"/>
              </a:rPr>
              <a:t>James Fedchak		NIST</a:t>
            </a:r>
            <a:endParaRPr lang="en-US" sz="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it-IT" sz="600" dirty="0">
                <a:latin typeface="Arial" panose="020B0604020202020204" pitchFamily="34" charset="0"/>
                <a:ea typeface="Times New Roman" panose="02020603050405020304" pitchFamily="18" charset="0"/>
              </a:rPr>
              <a:t>Jon Feicht			LIGO Caltech</a:t>
            </a:r>
            <a:endParaRPr lang="en-US" sz="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600" dirty="0">
                <a:latin typeface="Arial" panose="020B0604020202020204" pitchFamily="34" charset="0"/>
                <a:ea typeface="Times New Roman" panose="02020603050405020304" pitchFamily="18" charset="0"/>
              </a:rPr>
              <a:t>Joseph </a:t>
            </a:r>
            <a:r>
              <a:rPr lang="en-US" sz="600" dirty="0" err="1">
                <a:latin typeface="Arial" panose="020B0604020202020204" pitchFamily="34" charset="0"/>
                <a:ea typeface="Times New Roman" panose="02020603050405020304" pitchFamily="18" charset="0"/>
              </a:rPr>
              <a:t>Giaime</a:t>
            </a:r>
            <a:r>
              <a:rPr lang="en-US" sz="600" dirty="0">
                <a:latin typeface="Arial" panose="020B0604020202020204" pitchFamily="34" charset="0"/>
                <a:ea typeface="Times New Roman" panose="02020603050405020304" pitchFamily="18" charset="0"/>
              </a:rPr>
              <a:t>		LIGO Livingston</a:t>
            </a:r>
            <a:endParaRPr lang="en-US" sz="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600" dirty="0">
                <a:latin typeface="Arial" panose="020B0604020202020204" pitchFamily="34" charset="0"/>
                <a:ea typeface="Times New Roman" panose="02020603050405020304" pitchFamily="18" charset="0"/>
              </a:rPr>
              <a:t>Daniel Henkel			Henkel Consulting</a:t>
            </a:r>
            <a:endParaRPr lang="en-US" sz="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600" dirty="0">
                <a:latin typeface="Arial" panose="020B0604020202020204" pitchFamily="34" charset="0"/>
                <a:ea typeface="Times New Roman" panose="02020603050405020304" pitchFamily="18" charset="0"/>
              </a:rPr>
              <a:t>Hsiao-</a:t>
            </a:r>
            <a:r>
              <a:rPr lang="en-US" sz="600" dirty="0" err="1">
                <a:latin typeface="Arial" panose="020B0604020202020204" pitchFamily="34" charset="0"/>
                <a:ea typeface="Times New Roman" panose="02020603050405020304" pitchFamily="18" charset="0"/>
              </a:rPr>
              <a:t>Chaun</a:t>
            </a:r>
            <a:r>
              <a:rPr lang="en-US" sz="600" dirty="0">
                <a:latin typeface="Arial" panose="020B0604020202020204" pitchFamily="34" charset="0"/>
                <a:ea typeface="Times New Roman" panose="02020603050405020304" pitchFamily="18" charset="0"/>
              </a:rPr>
              <a:t> (Dick) </a:t>
            </a:r>
            <a:r>
              <a:rPr lang="en-US" sz="600" dirty="0" err="1">
                <a:latin typeface="Arial" panose="020B0604020202020204" pitchFamily="34" charset="0"/>
                <a:ea typeface="Times New Roman" panose="02020603050405020304" pitchFamily="18" charset="0"/>
              </a:rPr>
              <a:t>Hseuh</a:t>
            </a:r>
            <a:r>
              <a:rPr lang="en-US" sz="600" dirty="0">
                <a:latin typeface="Arial" panose="020B0604020202020204" pitchFamily="34" charset="0"/>
                <a:ea typeface="Times New Roman" panose="02020603050405020304" pitchFamily="18" charset="0"/>
              </a:rPr>
              <a:t>	BNL</a:t>
            </a:r>
            <a:endParaRPr lang="en-US" sz="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it-IT" sz="600" dirty="0">
                <a:latin typeface="Arial" panose="020B0604020202020204" pitchFamily="34" charset="0"/>
                <a:ea typeface="Times New Roman" panose="02020603050405020304" pitchFamily="18" charset="0"/>
              </a:rPr>
              <a:t>Albert Lazzarini		LIGO Caltech</a:t>
            </a:r>
            <a:endParaRPr lang="en-US" sz="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it-IT" sz="600" dirty="0">
                <a:latin typeface="Arial" panose="020B0604020202020204" pitchFamily="34" charset="0"/>
                <a:ea typeface="Times New Roman" panose="02020603050405020304" pitchFamily="18" charset="0"/>
              </a:rPr>
              <a:t>Yulin Li			Cornell University</a:t>
            </a:r>
            <a:endParaRPr lang="en-US" sz="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it-IT" sz="600" dirty="0">
                <a:latin typeface="Arial" panose="020B0604020202020204" pitchFamily="34" charset="0"/>
                <a:ea typeface="Times New Roman" panose="02020603050405020304" pitchFamily="18" charset="0"/>
              </a:rPr>
              <a:t>Yev Lushtak			Cornell University</a:t>
            </a:r>
            <a:endParaRPr lang="en-US" sz="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it-IT" sz="600" dirty="0">
                <a:latin typeface="Arial" panose="020B0604020202020204" pitchFamily="34" charset="0"/>
                <a:ea typeface="Times New Roman" panose="02020603050405020304" pitchFamily="18" charset="0"/>
              </a:rPr>
              <a:t>Enrico Maccallini		SAES</a:t>
            </a:r>
            <a:endParaRPr lang="en-US" sz="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600" dirty="0">
                <a:latin typeface="Arial" panose="020B0604020202020204" pitchFamily="34" charset="0"/>
                <a:ea typeface="Times New Roman" panose="02020603050405020304" pitchFamily="18" charset="0"/>
              </a:rPr>
              <a:t>Dennis Manos                        William &amp; Mary</a:t>
            </a:r>
            <a:endParaRPr lang="en-US" sz="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600" dirty="0">
                <a:latin typeface="Arial" panose="020B0604020202020204" pitchFamily="34" charset="0"/>
                <a:ea typeface="Times New Roman" panose="02020603050405020304" pitchFamily="18" charset="0"/>
              </a:rPr>
              <a:t>Scott McCormick		LIGO Livingston</a:t>
            </a:r>
            <a:endParaRPr lang="en-US" sz="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600" dirty="0">
                <a:latin typeface="Arial" panose="020B0604020202020204" pitchFamily="34" charset="0"/>
                <a:ea typeface="Times New Roman" panose="02020603050405020304" pitchFamily="18" charset="0"/>
              </a:rPr>
              <a:t>Gerardo Moreno		LIGO Hanford</a:t>
            </a:r>
            <a:endParaRPr lang="en-US" sz="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600" dirty="0">
                <a:latin typeface="Arial" panose="020B0604020202020204" pitchFamily="34" charset="0"/>
                <a:ea typeface="Times New Roman" panose="02020603050405020304" pitchFamily="18" charset="0"/>
              </a:rPr>
              <a:t>Dave Morrissey		MSU</a:t>
            </a:r>
            <a:endParaRPr lang="en-US" sz="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600" dirty="0" err="1">
                <a:latin typeface="Arial" panose="020B0604020202020204" pitchFamily="34" charset="0"/>
                <a:ea typeface="Times New Roman" panose="02020603050405020304" pitchFamily="18" charset="0"/>
              </a:rPr>
              <a:t>Tetsuro</a:t>
            </a:r>
            <a:r>
              <a:rPr lang="en-US" sz="600" dirty="0">
                <a:latin typeface="Arial" panose="020B0604020202020204" pitchFamily="34" charset="0"/>
                <a:ea typeface="Times New Roman" panose="02020603050405020304" pitchFamily="18" charset="0"/>
              </a:rPr>
              <a:t> Nakamura		</a:t>
            </a:r>
            <a:r>
              <a:rPr lang="en-US" sz="600" dirty="0" err="1">
                <a:latin typeface="Arial" panose="020B0604020202020204" pitchFamily="34" charset="0"/>
                <a:ea typeface="Times New Roman" panose="02020603050405020304" pitchFamily="18" charset="0"/>
              </a:rPr>
              <a:t>MiraPro</a:t>
            </a:r>
            <a:endParaRPr lang="en-US" sz="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600" dirty="0">
                <a:latin typeface="Arial" panose="020B0604020202020204" pitchFamily="34" charset="0"/>
                <a:ea typeface="Times New Roman" panose="02020603050405020304" pitchFamily="18" charset="0"/>
              </a:rPr>
              <a:t>John Noonan			ANL</a:t>
            </a:r>
            <a:endParaRPr lang="en-US" sz="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600" dirty="0">
                <a:latin typeface="Arial" panose="020B0604020202020204" pitchFamily="34" charset="0"/>
                <a:ea typeface="Times New Roman" panose="02020603050405020304" pitchFamily="18" charset="0"/>
              </a:rPr>
              <a:t>David </a:t>
            </a:r>
            <a:r>
              <a:rPr lang="en-US" sz="600" dirty="0" err="1">
                <a:latin typeface="Arial" panose="020B0604020202020204" pitchFamily="34" charset="0"/>
                <a:ea typeface="Times New Roman" panose="02020603050405020304" pitchFamily="18" charset="0"/>
              </a:rPr>
              <a:t>Ottoway</a:t>
            </a:r>
            <a:r>
              <a:rPr lang="en-US" sz="600" dirty="0">
                <a:latin typeface="Arial" panose="020B0604020202020204" pitchFamily="34" charset="0"/>
                <a:ea typeface="Times New Roman" panose="02020603050405020304" pitchFamily="18" charset="0"/>
              </a:rPr>
              <a:t>			Adelaide University</a:t>
            </a:r>
            <a:endParaRPr lang="en-US" sz="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600" dirty="0">
                <a:latin typeface="Arial" panose="020B0604020202020204" pitchFamily="34" charset="0"/>
                <a:ea typeface="Times New Roman" panose="02020603050405020304" pitchFamily="18" charset="0"/>
              </a:rPr>
              <a:t>Richard </a:t>
            </a:r>
            <a:r>
              <a:rPr lang="en-US" sz="600" dirty="0" err="1">
                <a:latin typeface="Arial" panose="020B0604020202020204" pitchFamily="34" charset="0"/>
                <a:ea typeface="Times New Roman" panose="02020603050405020304" pitchFamily="18" charset="0"/>
              </a:rPr>
              <a:t>Oram</a:t>
            </a:r>
            <a:r>
              <a:rPr lang="en-US" sz="600" dirty="0">
                <a:latin typeface="Arial" panose="020B0604020202020204" pitchFamily="34" charset="0"/>
                <a:ea typeface="Times New Roman" panose="02020603050405020304" pitchFamily="18" charset="0"/>
              </a:rPr>
              <a:t>			LIGO Livingston</a:t>
            </a:r>
            <a:endParaRPr lang="en-US" sz="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it-IT" sz="600" dirty="0">
                <a:latin typeface="Arial" panose="020B0604020202020204" pitchFamily="34" charset="0"/>
                <a:ea typeface="Times New Roman" panose="02020603050405020304" pitchFamily="18" charset="0"/>
              </a:rPr>
              <a:t>Harry Overmier		LIGO Livingston</a:t>
            </a:r>
            <a:endParaRPr lang="en-US" sz="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it-IT" sz="600" dirty="0">
                <a:latin typeface="Arial" panose="020B0604020202020204" pitchFamily="34" charset="0"/>
                <a:ea typeface="Times New Roman" panose="02020603050405020304" pitchFamily="18" charset="0"/>
              </a:rPr>
              <a:t>Antonio Pasqualetti		Virgo</a:t>
            </a:r>
            <a:endParaRPr lang="en-US" sz="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it-IT" sz="600" dirty="0">
                <a:latin typeface="Arial" panose="020B0604020202020204" pitchFamily="34" charset="0"/>
                <a:ea typeface="Times New Roman" panose="02020603050405020304" pitchFamily="18" charset="0"/>
              </a:rPr>
              <a:t>Matt Poelker			Jefferson Lab</a:t>
            </a:r>
            <a:endParaRPr lang="en-US" sz="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it-IT" sz="600" dirty="0">
                <a:latin typeface="Arial" panose="020B0604020202020204" pitchFamily="34" charset="0"/>
                <a:ea typeface="Times New Roman" panose="02020603050405020304" pitchFamily="18" charset="0"/>
              </a:rPr>
              <a:t>Tommaso Porcelli		SAES</a:t>
            </a:r>
            <a:endParaRPr lang="en-US" sz="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it-IT" sz="600" dirty="0">
                <a:latin typeface="Arial" panose="020B0604020202020204" pitchFamily="34" charset="0"/>
                <a:ea typeface="Times New Roman" panose="02020603050405020304" pitchFamily="18" charset="0"/>
              </a:rPr>
              <a:t>David Reitze			LIGO Caltech</a:t>
            </a:r>
            <a:endParaRPr lang="en-US" sz="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it-IT" sz="600" dirty="0">
                <a:latin typeface="Arial" panose="020B0604020202020204" pitchFamily="34" charset="0"/>
                <a:ea typeface="Times New Roman" panose="02020603050405020304" pitchFamily="18" charset="0"/>
              </a:rPr>
              <a:t>Fulvio Ricci			Virgo</a:t>
            </a:r>
            <a:endParaRPr lang="en-US" sz="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it-IT" sz="600" dirty="0">
                <a:latin typeface="Arial" panose="020B0604020202020204" pitchFamily="34" charset="0"/>
                <a:ea typeface="Times New Roman" panose="02020603050405020304" pitchFamily="18" charset="0"/>
              </a:rPr>
              <a:t>Chandra Romel		LIGO Hanford</a:t>
            </a:r>
            <a:endParaRPr lang="en-US" sz="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it-IT" sz="600" dirty="0">
                <a:latin typeface="Arial" panose="020B0604020202020204" pitchFamily="34" charset="0"/>
                <a:ea typeface="Times New Roman" panose="02020603050405020304" pitchFamily="18" charset="0"/>
              </a:rPr>
              <a:t>Yoshio Saito			KAGRA</a:t>
            </a:r>
            <a:endParaRPr lang="en-US" sz="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it-IT" sz="600" dirty="0">
                <a:latin typeface="Arial" panose="020B0604020202020204" pitchFamily="34" charset="0"/>
                <a:ea typeface="Times New Roman" panose="02020603050405020304" pitchFamily="18" charset="0"/>
              </a:rPr>
              <a:t>Bruce Strauss			DOE</a:t>
            </a:r>
            <a:endParaRPr lang="en-US" sz="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it-IT" sz="600" dirty="0">
                <a:latin typeface="Arial" panose="020B0604020202020204" pitchFamily="34" charset="0"/>
                <a:ea typeface="Times New Roman" panose="02020603050405020304" pitchFamily="18" charset="0"/>
              </a:rPr>
              <a:t>Tom Swain			VAT</a:t>
            </a:r>
            <a:endParaRPr lang="en-US" sz="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it-IT" sz="600" dirty="0">
                <a:latin typeface="Arial" panose="020B0604020202020204" pitchFamily="34" charset="0"/>
                <a:ea typeface="Times New Roman" panose="02020603050405020304" pitchFamily="18" charset="0"/>
              </a:rPr>
              <a:t>Ryutaro Takahashi		KAGRA</a:t>
            </a:r>
            <a:endParaRPr lang="en-US" sz="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fi-FI" sz="600" dirty="0">
                <a:latin typeface="Arial" panose="020B0604020202020204" pitchFamily="34" charset="0"/>
                <a:ea typeface="Times New Roman" panose="02020603050405020304" pitchFamily="18" charset="0"/>
              </a:rPr>
              <a:t>Martin Tellalian		McDermott</a:t>
            </a:r>
            <a:endParaRPr lang="en-US" sz="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fi-FI" sz="600" dirty="0">
                <a:latin typeface="Arial" panose="020B0604020202020204" pitchFamily="34" charset="0"/>
                <a:ea typeface="Times New Roman" panose="02020603050405020304" pitchFamily="18" charset="0"/>
              </a:rPr>
              <a:t>Takayuki Tomaru		KEK</a:t>
            </a:r>
            <a:endParaRPr lang="en-US" sz="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de-DE" sz="600" dirty="0">
                <a:latin typeface="Arial" panose="020B0604020202020204" pitchFamily="34" charset="0"/>
                <a:ea typeface="Times New Roman" panose="02020603050405020304" pitchFamily="18" charset="0"/>
              </a:rPr>
              <a:t>Rainer Weiss			LIGO MIT</a:t>
            </a:r>
            <a:endParaRPr lang="en-US" sz="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de-DE" sz="600" dirty="0">
                <a:latin typeface="Arial" panose="020B0604020202020204" pitchFamily="34" charset="0"/>
                <a:ea typeface="Times New Roman" panose="02020603050405020304" pitchFamily="18" charset="0"/>
              </a:rPr>
              <a:t>Michael Zucker		LIGO MIT</a:t>
            </a:r>
            <a:endParaRPr lang="en-US" sz="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9807" y="5105400"/>
            <a:ext cx="4953000" cy="430887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3</a:t>
            </a:r>
            <a:r>
              <a:rPr lang="en-US" sz="1100" baseline="30000" dirty="0"/>
              <a:t>rd</a:t>
            </a:r>
            <a:r>
              <a:rPr lang="en-US" sz="1100" dirty="0"/>
              <a:t> Generation Detector Vacuum System Design Workshop held in 2019. </a:t>
            </a:r>
            <a:endParaRPr lang="en-US" sz="1100" dirty="0" smtClean="0"/>
          </a:p>
          <a:p>
            <a:pPr algn="ctr"/>
            <a:r>
              <a:rPr lang="en-US" sz="1100" dirty="0" smtClean="0"/>
              <a:t>Final </a:t>
            </a:r>
            <a:r>
              <a:rPr lang="en-US" sz="1100" dirty="0"/>
              <a:t>report </a:t>
            </a:r>
            <a:r>
              <a:rPr lang="en-US" sz="1100" dirty="0" smtClean="0"/>
              <a:t>publicly available at </a:t>
            </a:r>
            <a:r>
              <a:rPr lang="en-US" sz="1100" dirty="0" smtClean="0">
                <a:hlinkClick r:id="rId4"/>
              </a:rPr>
              <a:t>https</a:t>
            </a:r>
            <a:r>
              <a:rPr lang="en-US" sz="1100" dirty="0">
                <a:hlinkClick r:id="rId4"/>
              </a:rPr>
              <a:t>://dcc.ligo.org/LIGO-P1900072</a:t>
            </a:r>
            <a:r>
              <a:rPr lang="en-US" sz="1100" dirty="0"/>
              <a:t>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3429000" y="6248400"/>
            <a:ext cx="2133600" cy="365125"/>
          </a:xfrm>
        </p:spPr>
        <p:txBody>
          <a:bodyPr/>
          <a:lstStyle/>
          <a:p>
            <a:pPr algn="ctr"/>
            <a:fld id="{E08999DA-6F64-BF45-B314-74E8F7222AA8}" type="slidenum">
              <a:rPr lang="en-US" smtClean="0"/>
              <a:pPr algn="ctr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3122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11793"/>
            <a:ext cx="7649939" cy="510168"/>
          </a:xfrm>
        </p:spPr>
        <p:txBody>
          <a:bodyPr>
            <a:noAutofit/>
          </a:bodyPr>
          <a:lstStyle/>
          <a:p>
            <a:r>
              <a:rPr lang="en-US" sz="2400" dirty="0"/>
              <a:t>Thermal outgassing</a:t>
            </a:r>
            <a:r>
              <a:rPr lang="en-US" sz="2400" dirty="0" smtClean="0"/>
              <a:t>: </a:t>
            </a:r>
            <a:r>
              <a:rPr lang="en-US" sz="2400" dirty="0" err="1" smtClean="0"/>
              <a:t>Temkin</a:t>
            </a:r>
            <a:r>
              <a:rPr lang="en-US" sz="2400" dirty="0" smtClean="0"/>
              <a:t> </a:t>
            </a:r>
            <a:r>
              <a:rPr lang="en-US" sz="2400" dirty="0"/>
              <a:t>Isotherm model E</a:t>
            </a:r>
            <a:r>
              <a:rPr lang="en-US" sz="2400" baseline="-25000" dirty="0"/>
              <a:t>0</a:t>
            </a:r>
            <a:r>
              <a:rPr lang="en-US" sz="2400" dirty="0"/>
              <a:t>=10.6 kcal/</a:t>
            </a:r>
            <a:r>
              <a:rPr lang="en-US" sz="2400" dirty="0" err="1"/>
              <a:t>mol</a:t>
            </a:r>
            <a:r>
              <a:rPr lang="en-US" sz="2400" dirty="0"/>
              <a:t>, E</a:t>
            </a:r>
            <a:r>
              <a:rPr lang="en-US" sz="2400" baseline="-25000" dirty="0"/>
              <a:t>1</a:t>
            </a:r>
            <a:r>
              <a:rPr lang="en-US" sz="2400" dirty="0"/>
              <a:t>=25kcal/</a:t>
            </a:r>
            <a:r>
              <a:rPr lang="en-US" sz="2400" dirty="0" err="1"/>
              <a:t>mol</a:t>
            </a:r>
            <a:r>
              <a:rPr lang="en-US" sz="2400" dirty="0"/>
              <a:t> . CIT benchtop system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528635" y="1371600"/>
            <a:ext cx="2835503" cy="2049438"/>
          </a:xfrm>
        </p:spPr>
        <p:txBody>
          <a:bodyPr>
            <a:noAutofit/>
          </a:bodyPr>
          <a:lstStyle/>
          <a:p>
            <a:pPr marL="214313" indent="-214313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b="1" dirty="0" err="1">
                <a:solidFill>
                  <a:schemeClr val="tx1"/>
                </a:solidFill>
              </a:rPr>
              <a:t>Temkin</a:t>
            </a:r>
            <a:r>
              <a:rPr lang="en-US" sz="1200" b="1" dirty="0">
                <a:solidFill>
                  <a:schemeClr val="tx1"/>
                </a:solidFill>
              </a:rPr>
              <a:t> Isotherm.</a:t>
            </a:r>
          </a:p>
          <a:p>
            <a:pPr marL="214313" indent="-214313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tx1"/>
                </a:solidFill>
              </a:rPr>
              <a:t>T=300K.</a:t>
            </a:r>
          </a:p>
          <a:p>
            <a:pPr marL="214313" indent="-214313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tx1"/>
                </a:solidFill>
              </a:rPr>
              <a:t>Dashed lines are p(t) at various energies.</a:t>
            </a:r>
          </a:p>
          <a:p>
            <a:pPr marL="214313" indent="-214313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tx1"/>
                </a:solidFill>
              </a:rPr>
              <a:t>Green, Orange lines are Li/Dylla* models for SST </a:t>
            </a:r>
            <a:r>
              <a:rPr lang="en-US" sz="1200" b="1" dirty="0" err="1">
                <a:solidFill>
                  <a:schemeClr val="tx1"/>
                </a:solidFill>
              </a:rPr>
              <a:t>pumpdown</a:t>
            </a:r>
            <a:r>
              <a:rPr lang="en-US" sz="1200" b="1" dirty="0">
                <a:solidFill>
                  <a:schemeClr val="tx1"/>
                </a:solidFill>
              </a:rPr>
              <a:t>, show 1/t behavior.</a:t>
            </a:r>
          </a:p>
          <a:p>
            <a:pPr marL="214313" indent="-214313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tx1"/>
                </a:solidFill>
              </a:rPr>
              <a:t>Still looks like stainless?</a:t>
            </a:r>
          </a:p>
          <a:p>
            <a:pPr marL="214313" indent="-214313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tx1"/>
                </a:solidFill>
              </a:rPr>
              <a:t>Possible explanation in Y2000 patent?</a:t>
            </a:r>
          </a:p>
          <a:p>
            <a:pPr>
              <a:lnSpc>
                <a:spcPct val="100000"/>
              </a:lnSpc>
            </a:pPr>
            <a:endParaRPr lang="en-US" sz="1200" b="1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1600200"/>
            <a:ext cx="5429353" cy="3239858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-476969" y="3761004"/>
            <a:ext cx="4418409" cy="2088228"/>
            <a:chOff x="-46415" y="3050675"/>
            <a:chExt cx="6582596" cy="3363171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42505" y="3050675"/>
              <a:ext cx="3938973" cy="295423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-46415" y="6004905"/>
              <a:ext cx="6582596" cy="408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/>
                <a:t>Vortex thermal outgassing system at CIT</a:t>
              </a:r>
            </a:p>
          </p:txBody>
        </p:sp>
      </p:grpSp>
      <p:sp>
        <p:nvSpPr>
          <p:cNvPr id="3" name="Rectangle 2"/>
          <p:cNvSpPr/>
          <p:nvPr/>
        </p:nvSpPr>
        <p:spPr>
          <a:xfrm>
            <a:off x="5105400" y="6096000"/>
            <a:ext cx="3733800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700" dirty="0">
                <a:hlinkClick r:id="rId4"/>
              </a:rPr>
              <a:t>* Minxu Li</a:t>
            </a:r>
            <a:r>
              <a:rPr lang="it-IT" sz="700" i="1" dirty="0"/>
              <a:t> and </a:t>
            </a:r>
            <a:r>
              <a:rPr lang="it-IT" sz="700" dirty="0">
                <a:hlinkClick r:id="rId5"/>
              </a:rPr>
              <a:t>H. F. Dylla</a:t>
            </a:r>
            <a:r>
              <a:rPr lang="it-IT" sz="700" dirty="0"/>
              <a:t> , </a:t>
            </a:r>
            <a:r>
              <a:rPr lang="en-US" sz="700" dirty="0"/>
              <a:t>Journal of Vacuum Science &amp; Technology A </a:t>
            </a:r>
            <a:r>
              <a:rPr lang="en-US" sz="700" b="1" dirty="0"/>
              <a:t>12</a:t>
            </a:r>
            <a:r>
              <a:rPr lang="en-US" sz="700" dirty="0"/>
              <a:t>, 1772 (1994)</a:t>
            </a: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77080" y="632460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Helvetic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dirty="0" smtClean="0"/>
              <a:t>CE Vacuum Workshop CERN March 2023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43400" y="6357582"/>
            <a:ext cx="609600" cy="365125"/>
          </a:xfrm>
        </p:spPr>
        <p:txBody>
          <a:bodyPr/>
          <a:lstStyle/>
          <a:p>
            <a:pPr algn="ctr"/>
            <a:fld id="{E08999DA-6F64-BF45-B314-74E8F7222AA8}" type="slidenum">
              <a:rPr lang="en-US" smtClean="0"/>
              <a:pPr algn="ctr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2448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6276"/>
            <a:ext cx="8300566" cy="994172"/>
          </a:xfrm>
        </p:spPr>
        <p:txBody>
          <a:bodyPr>
            <a:normAutofit/>
          </a:bodyPr>
          <a:lstStyle/>
          <a:p>
            <a:r>
              <a:rPr lang="en-US" sz="4800" dirty="0"/>
              <a:t>Outgassing tests at </a:t>
            </a:r>
            <a:r>
              <a:rPr lang="en-US" sz="4800" dirty="0" smtClean="0"/>
              <a:t>NIST</a:t>
            </a:r>
            <a:endParaRPr lang="en-US" sz="4800" dirty="0"/>
          </a:p>
        </p:txBody>
      </p:sp>
      <p:grpSp>
        <p:nvGrpSpPr>
          <p:cNvPr id="15" name="Group 14"/>
          <p:cNvGrpSpPr/>
          <p:nvPr/>
        </p:nvGrpSpPr>
        <p:grpSpPr>
          <a:xfrm>
            <a:off x="616022" y="1447801"/>
            <a:ext cx="7866295" cy="3769701"/>
            <a:chOff x="1157639" y="1459895"/>
            <a:chExt cx="10488393" cy="5026269"/>
          </a:xfrm>
        </p:grpSpPr>
        <p:grpSp>
          <p:nvGrpSpPr>
            <p:cNvPr id="9" name="Group 8"/>
            <p:cNvGrpSpPr/>
            <p:nvPr/>
          </p:nvGrpSpPr>
          <p:grpSpPr>
            <a:xfrm>
              <a:off x="1157639" y="1459895"/>
              <a:ext cx="10488393" cy="5026269"/>
              <a:chOff x="764309" y="1768955"/>
              <a:chExt cx="10488393" cy="5026269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5400000">
                <a:off x="1513831" y="2230069"/>
                <a:ext cx="3688915" cy="2766687"/>
              </a:xfrm>
              <a:prstGeom prst="rect">
                <a:avLst/>
              </a:prstGeom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764309" y="5564117"/>
                <a:ext cx="10488393" cy="1231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US" sz="1800" dirty="0"/>
                  <a:t>Mild-steel vacuum test chamber made from A36 mild steel. H2 outgassing measured by NIST using spinning rotor gauge. Technique described in J. </a:t>
                </a:r>
                <a:r>
                  <a:rPr lang="en-US" sz="1800" dirty="0" err="1"/>
                  <a:t>Fedchak</a:t>
                </a:r>
                <a:r>
                  <a:rPr lang="en-US" sz="1800" dirty="0"/>
                  <a:t>,  JVST B </a:t>
                </a:r>
                <a:r>
                  <a:rPr lang="en-US" sz="1800" b="1" dirty="0"/>
                  <a:t>39</a:t>
                </a:r>
                <a:r>
                  <a:rPr lang="en-US" sz="1800" dirty="0"/>
                  <a:t>, 024201 (2021). </a:t>
                </a:r>
              </a:p>
            </p:txBody>
          </p:sp>
        </p:grp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37076" y="2176595"/>
              <a:ext cx="3273183" cy="1939064"/>
            </a:xfrm>
            <a:prstGeom prst="rect">
              <a:avLst/>
            </a:prstGeom>
          </p:spPr>
        </p:pic>
      </p:grpSp>
      <p:sp>
        <p:nvSpPr>
          <p:cNvPr id="3" name="TextBox 2"/>
          <p:cNvSpPr txBox="1"/>
          <p:nvPr/>
        </p:nvSpPr>
        <p:spPr>
          <a:xfrm>
            <a:off x="664564" y="5638800"/>
            <a:ext cx="8036398" cy="461665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Invited talk J. </a:t>
            </a:r>
            <a:r>
              <a:rPr lang="en-US" dirty="0" err="1" smtClean="0"/>
              <a:t>Fedchak</a:t>
            </a:r>
            <a:r>
              <a:rPr lang="en-US" dirty="0" smtClean="0"/>
              <a:t> 3/28 @ 09:00</a:t>
            </a:r>
            <a:endParaRPr lang="en-US" dirty="0"/>
          </a:p>
        </p:txBody>
      </p:sp>
      <p:sp>
        <p:nvSpPr>
          <p:cNvPr id="10" name="Footer Placeholder 3"/>
          <p:cNvSpPr txBox="1">
            <a:spLocks/>
          </p:cNvSpPr>
          <p:nvPr/>
        </p:nvSpPr>
        <p:spPr>
          <a:xfrm>
            <a:off x="369794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Helvetic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dirty="0" smtClean="0"/>
              <a:t>CE Vacuum Workshop CERN March 2023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25563" y="6358625"/>
            <a:ext cx="914400" cy="365125"/>
          </a:xfrm>
        </p:spPr>
        <p:txBody>
          <a:bodyPr/>
          <a:lstStyle/>
          <a:p>
            <a:pPr algn="ctr"/>
            <a:fld id="{E08999DA-6F64-BF45-B314-74E8F7222AA8}" type="slidenum">
              <a:rPr lang="en-US" smtClean="0"/>
              <a:pPr algn="ctr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8530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0083" y="230463"/>
            <a:ext cx="6400800" cy="1130300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+mn-lt"/>
              </a:rPr>
              <a:t> </a:t>
            </a:r>
            <a:r>
              <a:rPr lang="en-US" sz="3600" dirty="0" smtClean="0">
                <a:latin typeface="+mn-lt"/>
              </a:rPr>
              <a:t>Traveling </a:t>
            </a:r>
            <a:r>
              <a:rPr lang="en-US" sz="3600" dirty="0" err="1">
                <a:latin typeface="+mn-lt"/>
              </a:rPr>
              <a:t>Bakeout</a:t>
            </a:r>
            <a:r>
              <a:rPr lang="en-US" sz="3600" dirty="0">
                <a:latin typeface="+mn-lt"/>
              </a:rPr>
              <a:t>  S</a:t>
            </a:r>
            <a:r>
              <a:rPr lang="en-US" sz="3600" dirty="0" smtClean="0">
                <a:latin typeface="+mn-lt"/>
              </a:rPr>
              <a:t>ystem</a:t>
            </a:r>
            <a:r>
              <a:rPr lang="en-US" sz="3600" dirty="0">
                <a:latin typeface="+mn-lt"/>
              </a:rPr>
              <a:t>?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080961"/>
            <a:ext cx="4539344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+mn-lt"/>
              </a:rPr>
              <a:t>Thought experiment</a:t>
            </a:r>
            <a:endParaRPr lang="en-US" sz="1400" dirty="0">
              <a:latin typeface="+mn-lt"/>
            </a:endParaRP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400" dirty="0">
                <a:latin typeface="+mn-lt"/>
              </a:rPr>
              <a:t>Heat pipe with </a:t>
            </a:r>
            <a:r>
              <a:rPr lang="en-US" sz="1400" dirty="0" smtClean="0">
                <a:latin typeface="+mn-lt"/>
              </a:rPr>
              <a:t>traveling </a:t>
            </a:r>
            <a:r>
              <a:rPr lang="en-US" sz="1400" dirty="0">
                <a:latin typeface="+mn-lt"/>
              </a:rPr>
              <a:t>heater while flowing ultra-dry gas to prevent recontamination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400" dirty="0">
                <a:latin typeface="+mn-lt"/>
              </a:rPr>
              <a:t>Temperature and flow rates?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400" dirty="0">
                <a:latin typeface="+mn-lt"/>
              </a:rPr>
              <a:t>How to heat the pipe.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400" dirty="0">
                <a:latin typeface="+mn-lt"/>
              </a:rPr>
              <a:t>Practicality?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endParaRPr lang="en-US" sz="1400" dirty="0">
              <a:latin typeface="+mn-lt"/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400" dirty="0">
                <a:latin typeface="+mn-lt"/>
              </a:rPr>
              <a:t>RF Induction heating (the easy part)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400" dirty="0">
                <a:latin typeface="+mn-lt"/>
              </a:rPr>
              <a:t>Eddy current and </a:t>
            </a:r>
            <a:r>
              <a:rPr lang="en-US" sz="1400" dirty="0" smtClean="0">
                <a:latin typeface="+mn-lt"/>
              </a:rPr>
              <a:t> </a:t>
            </a:r>
            <a:r>
              <a:rPr lang="en-US" sz="1400" dirty="0">
                <a:latin typeface="+mn-lt"/>
              </a:rPr>
              <a:t>magnetic hysteresis loss.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400" dirty="0">
                <a:latin typeface="+mn-lt"/>
              </a:rPr>
              <a:t>Works best on magnetic materials.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+mn-lt"/>
              </a:rPr>
              <a:t>10-30 </a:t>
            </a:r>
            <a:r>
              <a:rPr lang="en-US" sz="1400" dirty="0">
                <a:latin typeface="+mn-lt"/>
              </a:rPr>
              <a:t>kHz for pipe. </a:t>
            </a:r>
            <a:endParaRPr lang="en-US" sz="1400" dirty="0" smtClean="0">
              <a:latin typeface="+mn-lt"/>
            </a:endParaRP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+mn-lt"/>
              </a:rPr>
              <a:t>Turn-key </a:t>
            </a:r>
            <a:r>
              <a:rPr lang="en-US" sz="1400" dirty="0">
                <a:latin typeface="+mn-lt"/>
              </a:rPr>
              <a:t>for pipeline heating.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400" dirty="0">
                <a:latin typeface="+mn-lt"/>
              </a:rPr>
              <a:t>Purge with </a:t>
            </a:r>
            <a:r>
              <a:rPr lang="en-US" sz="1400" dirty="0" smtClean="0">
                <a:latin typeface="+mn-lt"/>
              </a:rPr>
              <a:t>ultra-dry (&lt; ppb) </a:t>
            </a:r>
            <a:r>
              <a:rPr lang="en-US" sz="1400" dirty="0">
                <a:latin typeface="+mn-lt"/>
              </a:rPr>
              <a:t>air</a:t>
            </a:r>
            <a:r>
              <a:rPr lang="en-US" sz="1400" dirty="0" smtClean="0">
                <a:latin typeface="+mn-lt"/>
              </a:rPr>
              <a:t>. </a:t>
            </a:r>
            <a:endParaRPr lang="en-US" sz="1400" dirty="0">
              <a:latin typeface="+mn-lt"/>
            </a:endParaRP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400" dirty="0">
                <a:latin typeface="+mn-lt"/>
              </a:rPr>
              <a:t>Low conductance so vacuum ineffective.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endParaRPr lang="en-US" sz="1400" dirty="0">
              <a:latin typeface="+mn-lt"/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400" dirty="0">
                <a:latin typeface="+mn-lt"/>
              </a:rPr>
              <a:t>Now the hard part….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400" dirty="0">
                <a:latin typeface="+mn-lt"/>
              </a:rPr>
              <a:t>Back-contamination with water vapor.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400" dirty="0">
                <a:latin typeface="+mn-lt"/>
              </a:rPr>
              <a:t>Balance flow rate out with diffusion back in.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400" dirty="0">
                <a:latin typeface="+mn-lt"/>
              </a:rPr>
              <a:t>Common </a:t>
            </a:r>
            <a:r>
              <a:rPr lang="en-US" sz="1400" dirty="0" smtClean="0">
                <a:latin typeface="+mn-lt"/>
              </a:rPr>
              <a:t>technique in </a:t>
            </a:r>
            <a:r>
              <a:rPr lang="en-US" sz="1400" dirty="0">
                <a:latin typeface="+mn-lt"/>
              </a:rPr>
              <a:t>semiconductor gas systems.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400" dirty="0">
                <a:latin typeface="+mn-lt"/>
              </a:rPr>
              <a:t>Flow rate may be unmanageable. </a:t>
            </a:r>
            <a:r>
              <a:rPr lang="en-US" sz="1400" dirty="0" smtClean="0">
                <a:latin typeface="+mn-lt"/>
              </a:rPr>
              <a:t>Throttle ?.</a:t>
            </a:r>
            <a:endParaRPr lang="en-US" sz="1400" dirty="0">
              <a:latin typeface="+mn-lt"/>
            </a:endParaRP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+mn-lt"/>
              </a:rPr>
              <a:t>Active research. Model and scale tests.</a:t>
            </a:r>
            <a:endParaRPr lang="en-US" sz="1400" dirty="0">
              <a:latin typeface="+mn-lt"/>
            </a:endParaRPr>
          </a:p>
          <a:p>
            <a:pPr marL="557213" lvl="1" indent="-214313">
              <a:buFont typeface="Arial" panose="020B0604020202020204" pitchFamily="34" charset="0"/>
              <a:buChar char="•"/>
            </a:pPr>
            <a:endParaRPr lang="en-US" sz="1400" dirty="0">
              <a:latin typeface="+mn-lt"/>
            </a:endParaRPr>
          </a:p>
          <a:p>
            <a:pPr marL="557213" lvl="1" indent="-214313">
              <a:buFont typeface="Arial" panose="020B0604020202020204" pitchFamily="34" charset="0"/>
              <a:buChar char="•"/>
            </a:pPr>
            <a:endParaRPr lang="en-US" sz="1400" dirty="0">
              <a:latin typeface="+mn-lt"/>
            </a:endParaRPr>
          </a:p>
          <a:p>
            <a:pPr marL="557213" lvl="1" indent="-214313">
              <a:buFont typeface="Arial" panose="020B0604020202020204" pitchFamily="34" charset="0"/>
              <a:buChar char="•"/>
            </a:pPr>
            <a:endParaRPr lang="en-US" sz="1400" dirty="0">
              <a:latin typeface="+mn-lt"/>
            </a:endParaRPr>
          </a:p>
          <a:p>
            <a:pPr marL="557213" lvl="1" indent="-214313">
              <a:buFont typeface="Arial" panose="020B0604020202020204" pitchFamily="34" charset="0"/>
              <a:buChar char="•"/>
            </a:pPr>
            <a:endParaRPr lang="en-US" sz="1400" dirty="0">
              <a:latin typeface="+mn-lt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325980" y="1295400"/>
            <a:ext cx="3656279" cy="4451554"/>
            <a:chOff x="6640284" y="558676"/>
            <a:chExt cx="4875038" cy="5935405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0284" y="2635545"/>
              <a:ext cx="3596642" cy="2023111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57822" y="558676"/>
              <a:ext cx="2857500" cy="180975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58978" y="5284406"/>
              <a:ext cx="3781425" cy="1209675"/>
            </a:xfrm>
            <a:prstGeom prst="rect">
              <a:avLst/>
            </a:prstGeom>
          </p:spPr>
        </p:pic>
      </p:grpSp>
      <p:sp>
        <p:nvSpPr>
          <p:cNvPr id="8" name="Footer Placeholder 3"/>
          <p:cNvSpPr txBox="1">
            <a:spLocks/>
          </p:cNvSpPr>
          <p:nvPr/>
        </p:nvSpPr>
        <p:spPr>
          <a:xfrm>
            <a:off x="369794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Helvetic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dirty="0" smtClean="0"/>
              <a:t>CE Vacuum Workshop CERN March 2023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4456733" y="6275304"/>
            <a:ext cx="762000" cy="365125"/>
          </a:xfrm>
        </p:spPr>
        <p:txBody>
          <a:bodyPr/>
          <a:lstStyle/>
          <a:p>
            <a:pPr algn="ctr"/>
            <a:fld id="{E08999DA-6F64-BF45-B314-74E8F7222AA8}" type="slidenum">
              <a:rPr lang="en-US" smtClean="0"/>
              <a:pPr algn="ctr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5473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95381"/>
            <a:ext cx="6400800" cy="1130300"/>
          </a:xfrm>
        </p:spPr>
        <p:txBody>
          <a:bodyPr/>
          <a:lstStyle/>
          <a:p>
            <a:r>
              <a:rPr lang="en-US" dirty="0">
                <a:latin typeface="+mn-lt"/>
              </a:rPr>
              <a:t>Nested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87" y="1295400"/>
            <a:ext cx="5029200" cy="3886200"/>
          </a:xfrm>
        </p:spPr>
        <p:txBody>
          <a:bodyPr>
            <a:noAutofit/>
          </a:bodyPr>
          <a:lstStyle/>
          <a:p>
            <a:r>
              <a:rPr lang="en-US" sz="2000" b="1" dirty="0" smtClean="0"/>
              <a:t>Complex but has several unique features</a:t>
            </a:r>
          </a:p>
          <a:p>
            <a:pPr lvl="1"/>
            <a:r>
              <a:rPr lang="en-US" sz="1100" b="1" dirty="0" smtClean="0"/>
              <a:t>Steel outer pipe (thickness TBD) with thin (1/2 mm) aluminum inner pipe (could also be thin steel).</a:t>
            </a:r>
          </a:p>
          <a:p>
            <a:pPr lvl="1"/>
            <a:r>
              <a:rPr lang="en-US" sz="1100" b="1" dirty="0" smtClean="0"/>
              <a:t>Modest vacuum </a:t>
            </a:r>
            <a:r>
              <a:rPr lang="en-US" sz="1100" b="1" dirty="0"/>
              <a:t>(10</a:t>
            </a:r>
            <a:r>
              <a:rPr lang="en-US" sz="1100" b="1" baseline="30000" dirty="0"/>
              <a:t>-4 </a:t>
            </a:r>
            <a:r>
              <a:rPr lang="en-US" sz="1100" b="1" dirty="0"/>
              <a:t>Torr) in annular gap</a:t>
            </a:r>
            <a:r>
              <a:rPr lang="en-US" sz="1100" b="1" dirty="0" smtClean="0"/>
              <a:t>. </a:t>
            </a:r>
            <a:endParaRPr lang="en-US" sz="1100" b="1" dirty="0"/>
          </a:p>
          <a:p>
            <a:pPr lvl="1"/>
            <a:r>
              <a:rPr lang="en-US" sz="1100" b="1" dirty="0"/>
              <a:t>Thin inner liner resistively heated to bake (same as LIGO).</a:t>
            </a:r>
          </a:p>
          <a:p>
            <a:pPr lvl="1"/>
            <a:r>
              <a:rPr lang="en-US" sz="1100" b="1" dirty="0"/>
              <a:t>Aluminum is excellent vacuum material. </a:t>
            </a:r>
            <a:r>
              <a:rPr lang="en-US" sz="1100" b="1" dirty="0" smtClean="0"/>
              <a:t>Reflectivity at  </a:t>
            </a:r>
            <a:r>
              <a:rPr lang="en-US" sz="1100" b="1" dirty="0"/>
              <a:t>1µ? </a:t>
            </a:r>
          </a:p>
          <a:p>
            <a:pPr lvl="1"/>
            <a:r>
              <a:rPr lang="en-US" sz="1100" b="1" dirty="0"/>
              <a:t>Spiral formed and cold welded </a:t>
            </a:r>
            <a:r>
              <a:rPr lang="en-US" sz="1100" b="1" dirty="0" smtClean="0"/>
              <a:t>(new technology</a:t>
            </a:r>
            <a:r>
              <a:rPr lang="en-US" sz="1100" b="1" dirty="0"/>
              <a:t>).</a:t>
            </a:r>
          </a:p>
          <a:p>
            <a:pPr lvl="1"/>
            <a:r>
              <a:rPr lang="en-US" sz="1100" b="1" dirty="0"/>
              <a:t>Gap vacuum: Thermal insulation, crush of inner tube, allows some leaks in inner liner.</a:t>
            </a:r>
          </a:p>
          <a:p>
            <a:pPr lvl="1"/>
            <a:r>
              <a:rPr lang="en-US" sz="1100" b="1" dirty="0"/>
              <a:t>Complex thermal/electrical isolation, valves </a:t>
            </a:r>
            <a:r>
              <a:rPr lang="en-US" sz="1100" b="1" dirty="0" smtClean="0"/>
              <a:t>need to be developed, </a:t>
            </a:r>
            <a:r>
              <a:rPr lang="en-US" sz="1100" b="1" dirty="0"/>
              <a:t>unique feedthroughs and ports, </a:t>
            </a:r>
            <a:r>
              <a:rPr lang="en-US" sz="1100" b="1" dirty="0" smtClean="0"/>
              <a:t>manage 2x </a:t>
            </a:r>
            <a:r>
              <a:rPr lang="en-US" sz="1100" b="1" dirty="0"/>
              <a:t>CTE mismatch between inner and outer systems.</a:t>
            </a:r>
          </a:p>
          <a:p>
            <a:pPr lvl="1"/>
            <a:r>
              <a:rPr lang="en-US" sz="1100" b="1" dirty="0"/>
              <a:t>Updated design (May 2022) both tubes are </a:t>
            </a:r>
            <a:r>
              <a:rPr lang="en-US" sz="1100" b="1" dirty="0" smtClean="0"/>
              <a:t>steel</a:t>
            </a:r>
            <a:r>
              <a:rPr lang="en-US" sz="1100" b="1" dirty="0"/>
              <a:t>.</a:t>
            </a:r>
          </a:p>
          <a:p>
            <a:pPr lvl="1"/>
            <a:r>
              <a:rPr lang="en-US" sz="1100" b="1" dirty="0"/>
              <a:t>ZAO Getter pumps-require feedthroughs to heat</a:t>
            </a:r>
            <a:r>
              <a:rPr lang="en-US" sz="1100" b="1" dirty="0" smtClean="0"/>
              <a:t>. Water speed?</a:t>
            </a:r>
            <a:endParaRPr lang="en-US" sz="1100" b="1" dirty="0"/>
          </a:p>
          <a:p>
            <a:pPr lvl="1"/>
            <a:r>
              <a:rPr lang="en-US" sz="1100" b="1" dirty="0"/>
              <a:t>Hide ZAO getter behind </a:t>
            </a:r>
            <a:r>
              <a:rPr lang="en-US" sz="1100" b="1" dirty="0" smtClean="0"/>
              <a:t>baffle</a:t>
            </a:r>
            <a:r>
              <a:rPr lang="en-US" sz="1100" b="1" dirty="0"/>
              <a:t>.  </a:t>
            </a:r>
          </a:p>
        </p:txBody>
      </p:sp>
      <p:sp>
        <p:nvSpPr>
          <p:cNvPr id="4" name="Footer Placeholder 3"/>
          <p:cNvSpPr txBox="1">
            <a:spLocks/>
          </p:cNvSpPr>
          <p:nvPr/>
        </p:nvSpPr>
        <p:spPr>
          <a:xfrm>
            <a:off x="369794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Helvetic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dirty="0" smtClean="0"/>
              <a:t>CE Vacuum Workshop CERN March 2023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600" y="2209800"/>
            <a:ext cx="3724816" cy="2222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64564" y="5638800"/>
            <a:ext cx="8036398" cy="461665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Proposed by R. Weiss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99DA-6F64-BF45-B314-74E8F7222AA8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199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90648"/>
            <a:ext cx="6400800" cy="894806"/>
          </a:xfrm>
        </p:spPr>
        <p:txBody>
          <a:bodyPr/>
          <a:lstStyle/>
          <a:p>
            <a:r>
              <a:rPr lang="en-US" dirty="0"/>
              <a:t>Summary 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41513" y="1289614"/>
            <a:ext cx="4571028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dirty="0"/>
              <a:t>Tasks started 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Mild steel outgassing characterization</a:t>
            </a:r>
            <a:r>
              <a:rPr lang="en-US" sz="16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.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Hydrogen content A36 steel.</a:t>
            </a:r>
            <a:endParaRPr lang="en-US" sz="16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Pipe mill inquiries and tube mfg. details. 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Silica coatings prepared, </a:t>
            </a:r>
            <a:r>
              <a:rPr lang="en-US" sz="16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tested. </a:t>
            </a:r>
            <a:endParaRPr lang="en-US" sz="16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Tube travelling heater/bake funded. 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LTREX </a:t>
            </a:r>
            <a:r>
              <a:rPr lang="en-US" sz="16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experiments underway.</a:t>
            </a:r>
            <a:endParaRPr lang="en-US" sz="16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Ultra-dry air benchtop tests started (Vortex).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Coaxial alternate system conceptual design.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Back-diffusion modelling.</a:t>
            </a:r>
            <a:endParaRPr lang="en-US" sz="16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 marL="557213" lvl="1" indent="-214313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dirty="0"/>
              <a:t>Tasks needing effort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FFFF00"/>
                </a:solidFill>
              </a:rPr>
              <a:t>Welding and joining methods-dissimilar metal.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FFFF00"/>
                </a:solidFill>
              </a:rPr>
              <a:t>Alternate coatings. 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FFFF00"/>
                </a:solidFill>
              </a:rPr>
              <a:t>Gate valve(s)-design details.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FFFF00"/>
                </a:solidFill>
              </a:rPr>
              <a:t>Coaxial system-design details.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5029200" y="1222194"/>
            <a:ext cx="3912325" cy="4905114"/>
            <a:chOff x="4908158" y="1366688"/>
            <a:chExt cx="3912325" cy="4905114"/>
          </a:xfrm>
        </p:grpSpPr>
        <p:grpSp>
          <p:nvGrpSpPr>
            <p:cNvPr id="64" name="Group 63"/>
            <p:cNvGrpSpPr/>
            <p:nvPr/>
          </p:nvGrpSpPr>
          <p:grpSpPr>
            <a:xfrm>
              <a:off x="4908158" y="1366688"/>
              <a:ext cx="3912325" cy="4905114"/>
              <a:chOff x="3498011" y="161212"/>
              <a:chExt cx="5216433" cy="6540152"/>
            </a:xfrm>
          </p:grpSpPr>
          <p:pic>
            <p:nvPicPr>
              <p:cNvPr id="65" name="Picture 6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498011" y="161212"/>
                <a:ext cx="5216433" cy="6540152"/>
              </a:xfrm>
              <a:prstGeom prst="rect">
                <a:avLst/>
              </a:prstGeom>
            </p:spPr>
          </p:pic>
          <p:sp>
            <p:nvSpPr>
              <p:cNvPr id="66" name="Rectangle 65"/>
              <p:cNvSpPr/>
              <p:nvPr/>
            </p:nvSpPr>
            <p:spPr>
              <a:xfrm>
                <a:off x="3943161" y="1291787"/>
                <a:ext cx="635843" cy="549165"/>
              </a:xfrm>
              <a:prstGeom prst="rect">
                <a:avLst/>
              </a:prstGeom>
              <a:solidFill>
                <a:srgbClr val="00B050">
                  <a:alpha val="30000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3937150" y="2000609"/>
                <a:ext cx="745653" cy="513408"/>
              </a:xfrm>
              <a:prstGeom prst="rect">
                <a:avLst/>
              </a:prstGeom>
              <a:solidFill>
                <a:srgbClr val="00B050">
                  <a:alpha val="30000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68" name="Rectangle 67"/>
              <p:cNvSpPr/>
              <p:nvPr/>
            </p:nvSpPr>
            <p:spPr>
              <a:xfrm>
                <a:off x="3987478" y="3377099"/>
                <a:ext cx="45719" cy="561414"/>
              </a:xfrm>
              <a:prstGeom prst="rect">
                <a:avLst/>
              </a:prstGeom>
              <a:solidFill>
                <a:srgbClr val="FFFF00">
                  <a:alpha val="30000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69" name="Rectangle 68"/>
              <p:cNvSpPr/>
              <p:nvPr/>
            </p:nvSpPr>
            <p:spPr>
              <a:xfrm>
                <a:off x="3985369" y="4098170"/>
                <a:ext cx="130124" cy="513322"/>
              </a:xfrm>
              <a:prstGeom prst="rect">
                <a:avLst/>
              </a:prstGeom>
              <a:solidFill>
                <a:srgbClr val="00B050">
                  <a:alpha val="30000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0" name="Rectangle 69"/>
              <p:cNvSpPr/>
              <p:nvPr/>
            </p:nvSpPr>
            <p:spPr>
              <a:xfrm>
                <a:off x="5340683" y="1388815"/>
                <a:ext cx="231969" cy="552386"/>
              </a:xfrm>
              <a:prstGeom prst="rect">
                <a:avLst/>
              </a:prstGeom>
              <a:solidFill>
                <a:srgbClr val="00B050">
                  <a:alpha val="30000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1" name="Rectangle 70"/>
              <p:cNvSpPr/>
              <p:nvPr/>
            </p:nvSpPr>
            <p:spPr>
              <a:xfrm>
                <a:off x="5365797" y="2218153"/>
                <a:ext cx="121511" cy="508260"/>
              </a:xfrm>
              <a:prstGeom prst="rect">
                <a:avLst/>
              </a:prstGeom>
              <a:solidFill>
                <a:srgbClr val="FFFF00">
                  <a:alpha val="30000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5365797" y="2987748"/>
                <a:ext cx="121511" cy="849087"/>
              </a:xfrm>
              <a:prstGeom prst="rect">
                <a:avLst/>
              </a:prstGeom>
              <a:solidFill>
                <a:srgbClr val="00B050">
                  <a:alpha val="30000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3987478" y="2760398"/>
                <a:ext cx="188951" cy="478231"/>
              </a:xfrm>
              <a:prstGeom prst="rect">
                <a:avLst/>
              </a:prstGeom>
              <a:solidFill>
                <a:srgbClr val="00B050">
                  <a:alpha val="30000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5357595" y="4098170"/>
                <a:ext cx="45719" cy="862677"/>
              </a:xfrm>
              <a:prstGeom prst="rect">
                <a:avLst/>
              </a:prstGeom>
              <a:solidFill>
                <a:srgbClr val="00B050">
                  <a:alpha val="30000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5" name="Rectangle 74"/>
              <p:cNvSpPr/>
              <p:nvPr/>
            </p:nvSpPr>
            <p:spPr>
              <a:xfrm>
                <a:off x="6468745" y="2625736"/>
                <a:ext cx="351163" cy="627827"/>
              </a:xfrm>
              <a:prstGeom prst="rect">
                <a:avLst/>
              </a:prstGeom>
              <a:solidFill>
                <a:srgbClr val="00B050">
                  <a:alpha val="30000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7619595" y="1440966"/>
                <a:ext cx="72301" cy="399986"/>
              </a:xfrm>
              <a:prstGeom prst="rect">
                <a:avLst/>
              </a:prstGeom>
              <a:solidFill>
                <a:srgbClr val="FFFF00">
                  <a:alpha val="30000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7619595" y="2188788"/>
                <a:ext cx="72301" cy="502767"/>
              </a:xfrm>
              <a:prstGeom prst="rect">
                <a:avLst/>
              </a:prstGeom>
              <a:solidFill>
                <a:srgbClr val="FFFF00">
                  <a:alpha val="30000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78" name="Rectangle 77"/>
            <p:cNvSpPr/>
            <p:nvPr/>
          </p:nvSpPr>
          <p:spPr>
            <a:xfrm>
              <a:off x="5282891" y="4823176"/>
              <a:ext cx="34289" cy="524913"/>
            </a:xfrm>
            <a:prstGeom prst="rect">
              <a:avLst/>
            </a:prstGeom>
            <a:solidFill>
              <a:srgbClr val="FFFF00">
                <a:alpha val="3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20" name="Footer Placeholder 3"/>
          <p:cNvSpPr txBox="1">
            <a:spLocks/>
          </p:cNvSpPr>
          <p:nvPr/>
        </p:nvSpPr>
        <p:spPr>
          <a:xfrm>
            <a:off x="152400" y="632460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Helvetic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dirty="0" smtClean="0"/>
              <a:t>CE Vacuum Workshop CERN March 2023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810000" y="6356350"/>
            <a:ext cx="914400" cy="365125"/>
          </a:xfrm>
        </p:spPr>
        <p:txBody>
          <a:bodyPr/>
          <a:lstStyle/>
          <a:p>
            <a:pPr algn="ctr"/>
            <a:fld id="{E08999DA-6F64-BF45-B314-74E8F7222AA8}" type="slidenum">
              <a:rPr lang="en-US" smtClean="0"/>
              <a:pPr algn="ctr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765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2"/>
          <p:cNvSpPr>
            <a:spLocks noChangeArrowheads="1"/>
          </p:cNvSpPr>
          <p:nvPr/>
        </p:nvSpPr>
        <p:spPr bwMode="auto">
          <a:xfrm>
            <a:off x="457200" y="1028700"/>
            <a:ext cx="8158942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133000"/>
              <a:buFontTx/>
              <a:buChar char="•"/>
            </a:pPr>
            <a:r>
              <a:rPr lang="en-US" sz="1800" dirty="0" smtClean="0">
                <a:latin typeface="+mn-lt"/>
              </a:rPr>
              <a:t>2015 - Gravitational Wave Astronomy 1</a:t>
            </a:r>
            <a:r>
              <a:rPr lang="en-US" sz="1800" baseline="30000" dirty="0" smtClean="0">
                <a:latin typeface="+mn-lt"/>
              </a:rPr>
              <a:t>st</a:t>
            </a:r>
            <a:r>
              <a:rPr lang="en-US" sz="1800" dirty="0" smtClean="0">
                <a:latin typeface="+mn-lt"/>
              </a:rPr>
              <a:t> Detection and Multi-Messenger  event 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133000"/>
              <a:buFontTx/>
              <a:buChar char="•"/>
            </a:pPr>
            <a:r>
              <a:rPr lang="en-US" sz="1800" dirty="0" smtClean="0">
                <a:latin typeface="+mn-lt"/>
              </a:rPr>
              <a:t>Rational for building CE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133000"/>
              <a:buFontTx/>
              <a:buChar char="•"/>
            </a:pPr>
            <a:r>
              <a:rPr lang="en-US" sz="1800" dirty="0" smtClean="0">
                <a:latin typeface="+mn-lt"/>
              </a:rPr>
              <a:t>Design </a:t>
            </a:r>
            <a:r>
              <a:rPr lang="en-US" sz="1800" dirty="0">
                <a:latin typeface="+mn-lt"/>
              </a:rPr>
              <a:t>Trade </a:t>
            </a:r>
            <a:r>
              <a:rPr lang="en-US" sz="1800" dirty="0" smtClean="0">
                <a:latin typeface="+mn-lt"/>
              </a:rPr>
              <a:t>Space: Improving Detector Sensitivity</a:t>
            </a:r>
            <a:endParaRPr lang="en-US" sz="18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133000"/>
              <a:buFontTx/>
              <a:buChar char="•"/>
            </a:pPr>
            <a:r>
              <a:rPr lang="en-US" sz="1800" dirty="0" smtClean="0">
                <a:latin typeface="+mn-lt"/>
              </a:rPr>
              <a:t>Scaling to 40 km </a:t>
            </a:r>
            <a:r>
              <a:rPr lang="en-US" sz="1800" dirty="0" err="1" smtClean="0">
                <a:latin typeface="+mn-lt"/>
              </a:rPr>
              <a:t>beampipes</a:t>
            </a:r>
            <a:endParaRPr lang="en-US" sz="1800" dirty="0" smtClean="0">
              <a:latin typeface="+mn-lt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133000"/>
              <a:buFontTx/>
              <a:buChar char="•"/>
            </a:pPr>
            <a:r>
              <a:rPr lang="en-US" sz="1800" dirty="0" err="1" smtClean="0">
                <a:latin typeface="+mn-lt"/>
              </a:rPr>
              <a:t>Beamtube</a:t>
            </a:r>
            <a:r>
              <a:rPr lang="en-US" sz="1800" dirty="0" smtClean="0">
                <a:latin typeface="+mn-lt"/>
              </a:rPr>
              <a:t> Requirements</a:t>
            </a:r>
          </a:p>
          <a:p>
            <a:pPr marL="1257300" lvl="2" indent="-342900">
              <a:spcBef>
                <a:spcPct val="20000"/>
              </a:spcBef>
              <a:buClr>
                <a:schemeClr val="tx1"/>
              </a:buClr>
              <a:buSzPct val="133000"/>
              <a:buFontTx/>
              <a:buChar char="•"/>
            </a:pPr>
            <a:r>
              <a:rPr lang="en-US" sz="1800" dirty="0" smtClean="0">
                <a:latin typeface="+mn-lt"/>
              </a:rPr>
              <a:t>Mechanical  Design</a:t>
            </a:r>
          </a:p>
          <a:p>
            <a:pPr marL="1257300" lvl="2" indent="-342900">
              <a:spcBef>
                <a:spcPct val="20000"/>
              </a:spcBef>
              <a:buClr>
                <a:schemeClr val="tx1"/>
              </a:buClr>
              <a:buSzPct val="133000"/>
              <a:buFontTx/>
              <a:buChar char="•"/>
            </a:pPr>
            <a:r>
              <a:rPr lang="en-US" sz="1800" dirty="0" smtClean="0">
                <a:latin typeface="+mn-lt"/>
              </a:rPr>
              <a:t>Vacuum Conditions 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133000"/>
              <a:buFontTx/>
              <a:buChar char="•"/>
            </a:pPr>
            <a:r>
              <a:rPr lang="en-US" sz="1800" dirty="0" smtClean="0">
                <a:latin typeface="+mn-lt"/>
              </a:rPr>
              <a:t>Outgassing Research</a:t>
            </a:r>
          </a:p>
          <a:p>
            <a:pPr marL="1257300" lvl="2" indent="-342900">
              <a:spcBef>
                <a:spcPct val="20000"/>
              </a:spcBef>
              <a:buClr>
                <a:schemeClr val="tx1"/>
              </a:buClr>
              <a:buSzPct val="133000"/>
              <a:buFontTx/>
              <a:buChar char="•"/>
            </a:pPr>
            <a:r>
              <a:rPr lang="en-US" sz="1800" dirty="0" smtClean="0">
                <a:latin typeface="+mn-lt"/>
              </a:rPr>
              <a:t>Water and hydrogen</a:t>
            </a:r>
          </a:p>
          <a:p>
            <a:pPr marL="1257300" lvl="2" indent="-342900">
              <a:spcBef>
                <a:spcPct val="20000"/>
              </a:spcBef>
              <a:buClr>
                <a:schemeClr val="tx1"/>
              </a:buClr>
              <a:buSzPct val="133000"/>
              <a:buFontTx/>
              <a:buChar char="•"/>
            </a:pPr>
            <a:r>
              <a:rPr lang="en-US" sz="1800" dirty="0" smtClean="0">
                <a:latin typeface="+mn-lt"/>
              </a:rPr>
              <a:t>Coatings</a:t>
            </a:r>
          </a:p>
          <a:p>
            <a:pPr marL="1257300" lvl="2" indent="-342900">
              <a:spcBef>
                <a:spcPct val="20000"/>
              </a:spcBef>
              <a:buClr>
                <a:schemeClr val="tx1"/>
              </a:buClr>
              <a:buSzPct val="133000"/>
              <a:buFontTx/>
              <a:buChar char="•"/>
            </a:pPr>
            <a:r>
              <a:rPr lang="en-US" sz="1800" dirty="0" smtClean="0">
                <a:latin typeface="+mn-lt"/>
              </a:rPr>
              <a:t>LTREX chamber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133000"/>
              <a:buFontTx/>
              <a:buChar char="•"/>
            </a:pPr>
            <a:r>
              <a:rPr lang="en-US" sz="1800" dirty="0" smtClean="0">
                <a:latin typeface="+mn-lt"/>
              </a:rPr>
              <a:t>Alternate Materials and Concepts</a:t>
            </a:r>
          </a:p>
          <a:p>
            <a:pPr marL="1257300" lvl="2" indent="-342900">
              <a:spcBef>
                <a:spcPct val="20000"/>
              </a:spcBef>
              <a:buClr>
                <a:schemeClr val="tx1"/>
              </a:buClr>
              <a:buSzPct val="133000"/>
              <a:buFontTx/>
              <a:buChar char="•"/>
            </a:pPr>
            <a:r>
              <a:rPr lang="en-US" sz="1800" dirty="0" smtClean="0">
                <a:latin typeface="+mn-lt"/>
              </a:rPr>
              <a:t>Carbon Steel</a:t>
            </a:r>
          </a:p>
          <a:p>
            <a:pPr marL="1257300" lvl="2" indent="-342900">
              <a:spcBef>
                <a:spcPct val="20000"/>
              </a:spcBef>
              <a:buClr>
                <a:schemeClr val="tx1"/>
              </a:buClr>
              <a:buSzPct val="133000"/>
              <a:buFontTx/>
              <a:buChar char="•"/>
            </a:pPr>
            <a:r>
              <a:rPr lang="en-US" sz="1800" dirty="0" smtClean="0">
                <a:latin typeface="+mn-lt"/>
              </a:rPr>
              <a:t>Nested (coaxial) System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133000"/>
              <a:buFontTx/>
              <a:buChar char="•"/>
            </a:pPr>
            <a:r>
              <a:rPr lang="en-US" sz="1800" dirty="0" smtClean="0">
                <a:latin typeface="+mn-lt"/>
              </a:rPr>
              <a:t>Summary and Status</a:t>
            </a:r>
          </a:p>
          <a:p>
            <a:pPr lvl="2">
              <a:spcBef>
                <a:spcPct val="20000"/>
              </a:spcBef>
              <a:buClr>
                <a:schemeClr val="tx1"/>
              </a:buClr>
              <a:buSzPct val="133000"/>
            </a:pPr>
            <a:r>
              <a:rPr lang="en-US" sz="1800" dirty="0" smtClean="0">
                <a:latin typeface="+mn-lt"/>
              </a:rPr>
              <a:t> </a:t>
            </a:r>
          </a:p>
        </p:txBody>
      </p:sp>
      <p:sp>
        <p:nvSpPr>
          <p:cNvPr id="21510" name="Rectangle 3"/>
          <p:cNvSpPr>
            <a:spLocks noChangeArrowheads="1"/>
          </p:cNvSpPr>
          <p:nvPr/>
        </p:nvSpPr>
        <p:spPr bwMode="auto">
          <a:xfrm>
            <a:off x="723900" y="228600"/>
            <a:ext cx="72390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lIns="92075" tIns="46038" rIns="92075" bIns="46038" anchor="b">
            <a:prstTxWarp prst="textNoShape">
              <a:avLst/>
            </a:prstTxWarp>
          </a:bodyPr>
          <a:lstStyle/>
          <a:p>
            <a:pPr algn="ctr"/>
            <a:r>
              <a:rPr lang="en-US" sz="4000" dirty="0" smtClean="0">
                <a:latin typeface="+mj-lt"/>
              </a:rPr>
              <a:t>Topics</a:t>
            </a:r>
            <a:endParaRPr lang="en-US" sz="4000" b="1" i="1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99DA-6F64-BF45-B314-74E8F7222AA8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4800" y="6267796"/>
            <a:ext cx="3200400" cy="365125"/>
          </a:xfrm>
        </p:spPr>
        <p:txBody>
          <a:bodyPr/>
          <a:lstStyle/>
          <a:p>
            <a:pPr>
              <a:defRPr/>
            </a:pPr>
            <a:r>
              <a:rPr lang="nl-NL" dirty="0" smtClean="0"/>
              <a:t>CE Vacuum Workshop CERN March 2023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45869"/>
            <a:ext cx="8926484" cy="222247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dirty="0" smtClean="0"/>
              <a:t>Predicted by general </a:t>
            </a:r>
            <a:r>
              <a:rPr lang="en-US" sz="2000" dirty="0"/>
              <a:t>r</a:t>
            </a:r>
            <a:r>
              <a:rPr lang="en-US" sz="2000" dirty="0" smtClean="0"/>
              <a:t>elativity- </a:t>
            </a:r>
            <a:r>
              <a:rPr lang="en-US" sz="2000" dirty="0"/>
              <a:t>a</a:t>
            </a:r>
            <a:r>
              <a:rPr lang="en-US" sz="2000" dirty="0" smtClean="0"/>
              <a:t>cceleration of mass.</a:t>
            </a:r>
          </a:p>
          <a:p>
            <a:pPr>
              <a:lnSpc>
                <a:spcPct val="100000"/>
              </a:lnSpc>
            </a:pPr>
            <a:r>
              <a:rPr lang="en-US" sz="2000" dirty="0" smtClean="0">
                <a:sym typeface="Wingdings"/>
              </a:rPr>
              <a:t>Distortion of space-time “strain waves”.  Measure  10</a:t>
            </a:r>
            <a:r>
              <a:rPr lang="en-US" sz="2000" baseline="30000" dirty="0" smtClean="0">
                <a:sym typeface="Wingdings"/>
              </a:rPr>
              <a:t>-19</a:t>
            </a:r>
            <a:r>
              <a:rPr lang="en-US" sz="2000" dirty="0" smtClean="0">
                <a:sym typeface="Wingdings"/>
              </a:rPr>
              <a:t> m change in LIGO arms.</a:t>
            </a:r>
          </a:p>
          <a:p>
            <a:pPr>
              <a:lnSpc>
                <a:spcPct val="100000"/>
              </a:lnSpc>
            </a:pPr>
            <a:r>
              <a:rPr lang="en-US" sz="2000" dirty="0" smtClean="0"/>
              <a:t>First detection September 14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2015-</a:t>
            </a:r>
            <a:r>
              <a:rPr lang="en-US" sz="2000" dirty="0">
                <a:sym typeface="Wingdings"/>
              </a:rPr>
              <a:t> </a:t>
            </a:r>
            <a:r>
              <a:rPr lang="en-US" sz="2000" dirty="0" smtClean="0">
                <a:sym typeface="Wingdings"/>
              </a:rPr>
              <a:t> Black </a:t>
            </a:r>
            <a:r>
              <a:rPr lang="en-US" sz="2000" dirty="0">
                <a:sym typeface="Wingdings"/>
              </a:rPr>
              <a:t>hole </a:t>
            </a:r>
            <a:r>
              <a:rPr lang="en-US" sz="2000" dirty="0" smtClean="0">
                <a:sym typeface="Wingdings"/>
              </a:rPr>
              <a:t>pair “</a:t>
            </a:r>
            <a:r>
              <a:rPr lang="en-US" sz="2000" dirty="0" err="1" smtClean="0">
                <a:sym typeface="Wingdings"/>
              </a:rPr>
              <a:t>inspiral</a:t>
            </a:r>
            <a:r>
              <a:rPr lang="en-US" sz="2000" dirty="0" smtClean="0">
                <a:sym typeface="Wingdings"/>
              </a:rPr>
              <a:t>”.</a:t>
            </a:r>
          </a:p>
          <a:p>
            <a:pPr>
              <a:lnSpc>
                <a:spcPct val="100000"/>
              </a:lnSpc>
            </a:pPr>
            <a:r>
              <a:rPr lang="en-US" sz="2000" dirty="0" smtClean="0">
                <a:sym typeface="Wingdings"/>
              </a:rPr>
              <a:t>Neutron star pair- August 17 2017- First GW+EM  </a:t>
            </a:r>
            <a:r>
              <a:rPr lang="en-US" sz="2000" dirty="0">
                <a:sym typeface="Wingdings"/>
              </a:rPr>
              <a:t>s</a:t>
            </a:r>
            <a:r>
              <a:rPr lang="en-US" sz="2000" dirty="0" smtClean="0">
                <a:sym typeface="Wingdings"/>
              </a:rPr>
              <a:t>ignals “multi-messenger”.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6324599"/>
            <a:ext cx="762000" cy="365125"/>
          </a:xfrm>
        </p:spPr>
        <p:txBody>
          <a:bodyPr/>
          <a:lstStyle/>
          <a:p>
            <a:pPr>
              <a:defRPr/>
            </a:pPr>
            <a:fld id="{1130FF89-010E-D743-9346-2CD4AB727079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155152" cy="80682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Gravitational Wave Astronomy</a:t>
            </a:r>
            <a:endParaRPr lang="en-US" sz="3200" dirty="0"/>
          </a:p>
        </p:txBody>
      </p:sp>
      <p:grpSp>
        <p:nvGrpSpPr>
          <p:cNvPr id="16" name="Group 15"/>
          <p:cNvGrpSpPr/>
          <p:nvPr/>
        </p:nvGrpSpPr>
        <p:grpSpPr>
          <a:xfrm>
            <a:off x="762000" y="2708072"/>
            <a:ext cx="7617467" cy="3184720"/>
            <a:chOff x="935182" y="3171630"/>
            <a:chExt cx="7617467" cy="318472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33589" y="3171630"/>
              <a:ext cx="3719060" cy="2787832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6279899" y="6044152"/>
              <a:ext cx="113364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GW170817</a:t>
              </a:r>
              <a:r>
                <a:rPr lang="en-US" sz="1200" dirty="0"/>
                <a:t> </a:t>
              </a:r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35182" y="3171630"/>
              <a:ext cx="3381388" cy="2787832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1981200" y="6048573"/>
              <a:ext cx="1090363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GW150914</a:t>
              </a:r>
            </a:p>
          </p:txBody>
        </p:sp>
      </p:grpSp>
      <p:sp>
        <p:nvSpPr>
          <p:cNvPr id="1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81000" y="6324600"/>
            <a:ext cx="3200400" cy="365125"/>
          </a:xfrm>
        </p:spPr>
        <p:txBody>
          <a:bodyPr/>
          <a:lstStyle/>
          <a:p>
            <a:pPr>
              <a:defRPr/>
            </a:pPr>
            <a:r>
              <a:rPr lang="nl-NL" dirty="0" smtClean="0"/>
              <a:t>CE Vacuum Workshop CERN March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6957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381000"/>
            <a:ext cx="65532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Rational for CE </a:t>
            </a:r>
            <a:r>
              <a:rPr lang="en-US" dirty="0"/>
              <a:t>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194" y="1458036"/>
            <a:ext cx="8534400" cy="3723564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chemeClr val="tx1"/>
                </a:solidFill>
              </a:rPr>
              <a:t>CE would be a “3</a:t>
            </a:r>
            <a:r>
              <a:rPr lang="en-US" sz="2400" b="1" baseline="30000" dirty="0">
                <a:solidFill>
                  <a:schemeClr val="tx1"/>
                </a:solidFill>
              </a:rPr>
              <a:t>rd</a:t>
            </a:r>
            <a:r>
              <a:rPr lang="en-US" sz="2400" b="1" dirty="0">
                <a:solidFill>
                  <a:schemeClr val="tx1"/>
                </a:solidFill>
              </a:rPr>
              <a:t> generation” </a:t>
            </a:r>
            <a:r>
              <a:rPr lang="en-US" sz="2400" b="1" dirty="0" smtClean="0">
                <a:solidFill>
                  <a:schemeClr val="tx1"/>
                </a:solidFill>
              </a:rPr>
              <a:t>GW detector </a:t>
            </a:r>
          </a:p>
          <a:p>
            <a:pPr lvl="1"/>
            <a:r>
              <a:rPr lang="en-US" sz="1600" b="1" dirty="0" smtClean="0"/>
              <a:t>Major </a:t>
            </a:r>
            <a:r>
              <a:rPr lang="en-US" sz="1600" b="1" dirty="0"/>
              <a:t>upgrade </a:t>
            </a:r>
            <a:r>
              <a:rPr lang="en-US" sz="1600" b="1" dirty="0" smtClean="0"/>
              <a:t>vs </a:t>
            </a:r>
            <a:r>
              <a:rPr lang="en-US" sz="1600" b="1" dirty="0"/>
              <a:t>LIGO, 10x </a:t>
            </a:r>
            <a:r>
              <a:rPr lang="en-US" sz="1600" b="1" dirty="0" smtClean="0"/>
              <a:t>increase arm length 4 km -&gt; 40 km </a:t>
            </a:r>
          </a:p>
          <a:p>
            <a:pPr lvl="1"/>
            <a:r>
              <a:rPr lang="en-US" sz="1600" b="1" dirty="0" smtClean="0"/>
              <a:t>10x </a:t>
            </a:r>
            <a:r>
              <a:rPr lang="en-US" sz="1600" b="1" dirty="0"/>
              <a:t>increase in strain sensitivity (scales with L).  See farther back in time.</a:t>
            </a:r>
          </a:p>
          <a:p>
            <a:pPr lvl="1"/>
            <a:r>
              <a:rPr lang="en-US" sz="1600" b="1" dirty="0"/>
              <a:t>Larger “volume” of observation.  Potential 1000x increase in detection  frequency.</a:t>
            </a:r>
          </a:p>
          <a:p>
            <a:pPr lvl="1"/>
            <a:r>
              <a:rPr lang="en-US" sz="1600" b="1" dirty="0" smtClean="0">
                <a:solidFill>
                  <a:schemeClr val="tx1"/>
                </a:solidFill>
              </a:rPr>
              <a:t>Ground based detector  similar to LIGO,  leverages &gt; 20 yrs. of  operational experience.</a:t>
            </a:r>
          </a:p>
          <a:p>
            <a:pPr lvl="1"/>
            <a:r>
              <a:rPr lang="en-US" sz="1600" b="1" dirty="0" smtClean="0"/>
              <a:t>Minimal  reliance on “new” technologies that may not become available.</a:t>
            </a:r>
            <a:endParaRPr lang="en-US" sz="1600" b="1" dirty="0">
              <a:solidFill>
                <a:schemeClr val="tx1"/>
              </a:solidFill>
            </a:endParaRPr>
          </a:p>
          <a:p>
            <a:pPr lvl="1"/>
            <a:r>
              <a:rPr lang="en-US" sz="1600" b="1" dirty="0" smtClean="0"/>
              <a:t>Minimal increase in noise sources, same overall design as LIGO.</a:t>
            </a:r>
            <a:endParaRPr lang="en-US" sz="1600" b="1" dirty="0" smtClean="0">
              <a:solidFill>
                <a:schemeClr val="tx1"/>
              </a:solidFill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307075" y="624840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Helvetic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dirty="0" smtClean="0"/>
              <a:t>CE Vacuum Workshop CERN March 2023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E08999DA-6F64-BF45-B314-74E8F7222AA8}" type="slidenum">
              <a:rPr lang="en-US" smtClean="0"/>
              <a:pPr algn="ctr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181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41612" y="1577675"/>
            <a:ext cx="7620000" cy="3429000"/>
          </a:xfrm>
        </p:spPr>
        <p:txBody>
          <a:bodyPr>
            <a:noAutofit/>
          </a:bodyPr>
          <a:lstStyle/>
          <a:p>
            <a:pPr lvl="1"/>
            <a:r>
              <a:rPr lang="en-US" sz="1600" dirty="0" smtClean="0"/>
              <a:t>Increase length of arms-the current CE proposal (</a:t>
            </a:r>
            <a:r>
              <a:rPr lang="el-GR" sz="1600" dirty="0" smtClean="0"/>
              <a:t>Δ</a:t>
            </a:r>
            <a:r>
              <a:rPr lang="en-US" sz="1600" dirty="0" smtClean="0"/>
              <a:t>L/L)</a:t>
            </a:r>
          </a:p>
          <a:p>
            <a:pPr lvl="2">
              <a:lnSpc>
                <a:spcPct val="100000"/>
              </a:lnSpc>
            </a:pPr>
            <a:r>
              <a:rPr lang="en-US" sz="1050" dirty="0" smtClean="0"/>
              <a:t>Sensitivity scales with L .</a:t>
            </a:r>
          </a:p>
          <a:p>
            <a:pPr lvl="2">
              <a:lnSpc>
                <a:spcPct val="100000"/>
              </a:lnSpc>
            </a:pPr>
            <a:r>
              <a:rPr lang="en-US" sz="1050" dirty="0" smtClean="0"/>
              <a:t>Noise sources  stay approximately constant.</a:t>
            </a:r>
          </a:p>
          <a:p>
            <a:pPr lvl="2">
              <a:lnSpc>
                <a:spcPct val="100000"/>
              </a:lnSpc>
            </a:pPr>
            <a:r>
              <a:rPr lang="en-US" sz="1050" dirty="0" smtClean="0"/>
              <a:t>Many cost drivers- land,  materials, earthwork, site topology  (30 m earth curvature), seismic. </a:t>
            </a:r>
          </a:p>
          <a:p>
            <a:pPr lvl="2">
              <a:lnSpc>
                <a:spcPct val="100000"/>
              </a:lnSpc>
            </a:pPr>
            <a:r>
              <a:rPr lang="en-US" sz="1050" dirty="0" smtClean="0"/>
              <a:t>LISA: Move to space. </a:t>
            </a:r>
            <a:r>
              <a:rPr lang="en-US" sz="1050" dirty="0"/>
              <a:t> </a:t>
            </a:r>
            <a:r>
              <a:rPr lang="en-US" sz="1050" dirty="0" smtClean="0"/>
              <a:t>“Free” vacuum, unlimited room,  explore much lower frequencies. </a:t>
            </a:r>
            <a:r>
              <a:rPr lang="en-US" sz="1050" dirty="0"/>
              <a:t>T</a:t>
            </a:r>
            <a:r>
              <a:rPr lang="en-US" sz="1050" dirty="0" smtClean="0"/>
              <a:t>rade is  complexity and costs, mission life and redundancy. JWST cost  $10B, a cost growth about 1000%, 15 years behind schedule. Add $1B to launch.</a:t>
            </a:r>
          </a:p>
          <a:p>
            <a:pPr lvl="1"/>
            <a:r>
              <a:rPr lang="en-US" sz="1600" dirty="0" smtClean="0"/>
              <a:t>Increase “N” number of arm transits (add path length and photon density) </a:t>
            </a:r>
          </a:p>
          <a:p>
            <a:pPr lvl="2">
              <a:lnSpc>
                <a:spcPct val="100000"/>
              </a:lnSpc>
            </a:pPr>
            <a:r>
              <a:rPr lang="en-US" sz="1050" dirty="0" smtClean="0"/>
              <a:t>Optics reflectivity determines N, for LIGO about 200 trips, cavity finesse. Coatings about 15 ppm XMNS currently with ~10 </a:t>
            </a:r>
            <a:r>
              <a:rPr lang="en-US" sz="1050" dirty="0" err="1" smtClean="0"/>
              <a:t>ms</a:t>
            </a:r>
            <a:r>
              <a:rPr lang="en-US" sz="1050" dirty="0" smtClean="0"/>
              <a:t> arm storage time.  Optical losses accumulate as N increases, also don’t want light storage time close to GW period, so this approach has  limits.</a:t>
            </a:r>
          </a:p>
          <a:p>
            <a:pPr lvl="2">
              <a:lnSpc>
                <a:spcPct val="100000"/>
              </a:lnSpc>
            </a:pPr>
            <a:r>
              <a:rPr lang="en-US" sz="1050" dirty="0" smtClean="0"/>
              <a:t>Reflective coatings  are near  state of the </a:t>
            </a:r>
            <a:r>
              <a:rPr lang="en-US" sz="1050" dirty="0"/>
              <a:t>art, </a:t>
            </a:r>
            <a:r>
              <a:rPr lang="en-US" sz="1050" dirty="0" smtClean="0"/>
              <a:t>but also want coatings </a:t>
            </a:r>
            <a:r>
              <a:rPr lang="en-US" sz="1050" dirty="0"/>
              <a:t>with lowest Brownian (thermal) noise possible </a:t>
            </a:r>
            <a:r>
              <a:rPr lang="en-US" sz="1050" dirty="0" smtClean="0"/>
              <a:t>…..significantly ”better” coatings under intense research, 2x improvement? </a:t>
            </a:r>
          </a:p>
          <a:p>
            <a:pPr lvl="1"/>
            <a:r>
              <a:rPr lang="en-US" sz="1600" dirty="0" smtClean="0"/>
              <a:t>Reduce noise sources-other options (thermal, seismic)</a:t>
            </a:r>
          </a:p>
          <a:p>
            <a:pPr lvl="2">
              <a:lnSpc>
                <a:spcPct val="100000"/>
              </a:lnSpc>
            </a:pPr>
            <a:r>
              <a:rPr lang="en-US" sz="1050" dirty="0" smtClean="0"/>
              <a:t>Cryogenics- increased complexity, optics are now the vacuum pumps (</a:t>
            </a:r>
            <a:r>
              <a:rPr lang="en-US" sz="1050" dirty="0" err="1" smtClean="0"/>
              <a:t>cryofilms</a:t>
            </a:r>
            <a:r>
              <a:rPr lang="en-US" sz="1050" dirty="0" smtClean="0"/>
              <a:t>- optical scattering noise).</a:t>
            </a:r>
          </a:p>
          <a:p>
            <a:pPr lvl="2">
              <a:lnSpc>
                <a:spcPct val="100000"/>
              </a:lnSpc>
            </a:pPr>
            <a:r>
              <a:rPr lang="en-US" sz="1050" dirty="0" smtClean="0"/>
              <a:t>Lower (vacuum) arm pressure –&gt; lower forward scattering-reduced phase noise ,  XUHV not practical.</a:t>
            </a:r>
          </a:p>
          <a:p>
            <a:pPr lvl="2">
              <a:lnSpc>
                <a:spcPct val="100000"/>
              </a:lnSpc>
            </a:pPr>
            <a:r>
              <a:rPr lang="en-US" sz="1050" dirty="0" smtClean="0"/>
              <a:t>Better suspensions (seismic), lower coating defects, larger or different test masses, scattering, etc.  R&amp;D.</a:t>
            </a:r>
          </a:p>
          <a:p>
            <a:pPr lvl="1"/>
            <a:r>
              <a:rPr lang="en-US" sz="1600" dirty="0" smtClean="0"/>
              <a:t>Increase laser/arm power (quantum noise)</a:t>
            </a:r>
          </a:p>
          <a:p>
            <a:pPr lvl="2">
              <a:lnSpc>
                <a:spcPct val="100000"/>
              </a:lnSpc>
            </a:pPr>
            <a:r>
              <a:rPr lang="en-US" sz="1050" dirty="0" smtClean="0"/>
              <a:t>A-LIGO arm power goal 800 kW &lt;10 mm beam. </a:t>
            </a:r>
            <a:r>
              <a:rPr lang="en-US" sz="1050" dirty="0"/>
              <a:t>Optics damage threshold ? </a:t>
            </a:r>
            <a:r>
              <a:rPr lang="en-US" sz="1050" dirty="0" err="1"/>
              <a:t>Lossy</a:t>
            </a:r>
            <a:r>
              <a:rPr lang="en-US" sz="1050" dirty="0"/>
              <a:t> </a:t>
            </a:r>
            <a:r>
              <a:rPr lang="en-US" sz="1050" dirty="0" smtClean="0"/>
              <a:t>areas/defects in coating “burn”, increased  radiation pressure, thermal lensing, shot noise, laser stability (need for length measurement). </a:t>
            </a:r>
          </a:p>
          <a:p>
            <a:pPr lvl="2">
              <a:lnSpc>
                <a:spcPct val="100000"/>
              </a:lnSpc>
            </a:pPr>
            <a:r>
              <a:rPr lang="en-US" sz="1050" dirty="0" smtClean="0"/>
              <a:t>Molecular films and particles (scatter and  ablation, vaporize dust particles (loss and scatter).</a:t>
            </a:r>
          </a:p>
          <a:p>
            <a:pPr lvl="1"/>
            <a:endParaRPr lang="en-US" sz="105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6348153"/>
            <a:ext cx="762000" cy="365125"/>
          </a:xfrm>
        </p:spPr>
        <p:txBody>
          <a:bodyPr/>
          <a:lstStyle/>
          <a:p>
            <a:pPr algn="ctr">
              <a:defRPr/>
            </a:pPr>
            <a:fld id="{1130FF89-010E-D743-9346-2CD4AB727079}" type="slidenum">
              <a:rPr lang="en-US" smtClean="0">
                <a:latin typeface="+mn-lt"/>
              </a:rPr>
              <a:pPr algn="ctr">
                <a:defRPr/>
              </a:pPr>
              <a:t>6</a:t>
            </a:fld>
            <a:endParaRPr lang="en-US" dirty="0">
              <a:latin typeface="+mn-lt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05790" y="304800"/>
            <a:ext cx="7543800" cy="959223"/>
          </a:xfrm>
        </p:spPr>
        <p:txBody>
          <a:bodyPr>
            <a:normAutofit fontScale="90000"/>
          </a:bodyPr>
          <a:lstStyle/>
          <a:p>
            <a:r>
              <a:rPr lang="en-US" sz="3200" dirty="0" smtClean="0">
                <a:latin typeface="+mn-lt"/>
              </a:rPr>
              <a:t>Trade Space-Increased GW Detector Sensitivity</a:t>
            </a:r>
            <a:endParaRPr lang="en-US" sz="3200" dirty="0">
              <a:latin typeface="+mn-lt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369794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Helvetic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dirty="0" smtClean="0"/>
              <a:t>CE Vacuum Workshop CERN March 2023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14400" y="5793432"/>
            <a:ext cx="739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See </a:t>
            </a:r>
            <a:r>
              <a:rPr lang="en-US" sz="1200" dirty="0" smtClean="0">
                <a:hlinkClick r:id="rId3"/>
              </a:rPr>
              <a:t>https</a:t>
            </a:r>
            <a:r>
              <a:rPr lang="en-US" sz="1200" dirty="0">
                <a:hlinkClick r:id="rId3"/>
              </a:rPr>
              <a:t>://</a:t>
            </a:r>
            <a:r>
              <a:rPr lang="en-US" sz="1200" dirty="0" smtClean="0">
                <a:hlinkClick r:id="rId3"/>
              </a:rPr>
              <a:t>dcc.cosmicexplorer.org/public/0163/P2100003/007/ce-horizon-study.pdf</a:t>
            </a:r>
            <a:r>
              <a:rPr lang="en-US" sz="1200" dirty="0" smtClean="0"/>
              <a:t>  for a </a:t>
            </a:r>
          </a:p>
          <a:p>
            <a:pPr algn="ctr"/>
            <a:r>
              <a:rPr lang="en-US" sz="1200" dirty="0" smtClean="0"/>
              <a:t>discussion of trades associated with alternate CE detector designs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3382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3928166" y="6394804"/>
            <a:ext cx="990600" cy="365125"/>
          </a:xfrm>
        </p:spPr>
        <p:txBody>
          <a:bodyPr/>
          <a:lstStyle/>
          <a:p>
            <a:pPr algn="ctr"/>
            <a:fld id="{E08999DA-6F64-BF45-B314-74E8F7222AA8}" type="slidenum">
              <a:rPr lang="en-US" smtClean="0"/>
              <a:pPr algn="ctr"/>
              <a:t>7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780406" y="3371029"/>
            <a:ext cx="7449194" cy="2550103"/>
            <a:chOff x="520775" y="2036219"/>
            <a:chExt cx="7525252" cy="2895600"/>
          </a:xfrm>
        </p:grpSpPr>
        <p:sp>
          <p:nvSpPr>
            <p:cNvPr id="3" name="Rectangle 2"/>
            <p:cNvSpPr/>
            <p:nvPr/>
          </p:nvSpPr>
          <p:spPr>
            <a:xfrm>
              <a:off x="520775" y="2036219"/>
              <a:ext cx="7467600" cy="28956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237575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45754554"/>
                </p:ext>
              </p:extLst>
            </p:nvPr>
          </p:nvGraphicFramePr>
          <p:xfrm>
            <a:off x="972105" y="3229523"/>
            <a:ext cx="5689258" cy="6910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6660" name="Equation" r:id="rId4" imgW="4178300" imgH="508000" progId="Equation.3">
                    <p:embed/>
                  </p:oleObj>
                </mc:Choice>
                <mc:Fallback>
                  <p:oleObj name="Equation" r:id="rId4" imgW="4178300" imgH="508000" progId="Equation.3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72105" y="3229523"/>
                          <a:ext cx="5689258" cy="691024"/>
                        </a:xfrm>
                        <a:prstGeom prst="rect">
                          <a:avLst/>
                        </a:prstGeom>
                        <a:solidFill>
                          <a:srgbClr val="E9EAF0"/>
                        </a:solidFill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7572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0020676"/>
                </p:ext>
              </p:extLst>
            </p:nvPr>
          </p:nvGraphicFramePr>
          <p:xfrm>
            <a:off x="1042299" y="2516392"/>
            <a:ext cx="963827" cy="3391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6661" name="Equation" r:id="rId6" imgW="685800" imgH="241200" progId="Equation.3">
                    <p:embed/>
                  </p:oleObj>
                </mc:Choice>
                <mc:Fallback>
                  <p:oleObj name="Equation" r:id="rId6" imgW="685800" imgH="241200" progId="Equation.3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42299" y="2516392"/>
                          <a:ext cx="963827" cy="339124"/>
                        </a:xfrm>
                        <a:prstGeom prst="rect">
                          <a:avLst/>
                        </a:prstGeom>
                        <a:solidFill>
                          <a:schemeClr val="tx2"/>
                        </a:solidFill>
                        <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7577" name="Rectangle 9"/>
            <p:cNvSpPr>
              <a:spLocks noChangeArrowheads="1"/>
            </p:cNvSpPr>
            <p:nvPr/>
          </p:nvSpPr>
          <p:spPr bwMode="auto">
            <a:xfrm>
              <a:off x="739988" y="2135392"/>
              <a:ext cx="7306039" cy="44598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000" dirty="0" smtClean="0">
                  <a:latin typeface="+mn-lt"/>
                </a:rPr>
                <a:t>A </a:t>
              </a:r>
              <a:r>
                <a:rPr lang="en-US" sz="2000" dirty="0">
                  <a:latin typeface="+mn-lt"/>
                </a:rPr>
                <a:t>wave’s strength </a:t>
              </a:r>
              <a:r>
                <a:rPr lang="en-US" sz="2000" dirty="0" smtClean="0">
                  <a:latin typeface="+mn-lt"/>
                </a:rPr>
                <a:t>is measured </a:t>
              </a:r>
              <a:r>
                <a:rPr lang="en-US" sz="2000" dirty="0">
                  <a:latin typeface="+mn-lt"/>
                </a:rPr>
                <a:t>by </a:t>
              </a:r>
              <a:r>
                <a:rPr lang="en-US" sz="2000" dirty="0" smtClean="0">
                  <a:latin typeface="+mn-lt"/>
                </a:rPr>
                <a:t>the </a:t>
              </a:r>
              <a:r>
                <a:rPr lang="en-US" sz="2000" i="1" dirty="0" smtClean="0">
                  <a:latin typeface="+mn-lt"/>
                </a:rPr>
                <a:t>strain </a:t>
              </a:r>
              <a:r>
                <a:rPr lang="en-US" sz="2000" dirty="0" smtClean="0">
                  <a:latin typeface="+mn-lt"/>
                </a:rPr>
                <a:t>induced in the detector,</a:t>
              </a:r>
              <a:endParaRPr lang="en-US" sz="2000" dirty="0">
                <a:latin typeface="+mn-lt"/>
              </a:endParaRPr>
            </a:p>
          </p:txBody>
        </p:sp>
        <p:sp>
          <p:nvSpPr>
            <p:cNvPr id="237578" name="Rectangle 10"/>
            <p:cNvSpPr>
              <a:spLocks noChangeArrowheads="1"/>
            </p:cNvSpPr>
            <p:nvPr/>
          </p:nvSpPr>
          <p:spPr bwMode="auto">
            <a:xfrm>
              <a:off x="739988" y="2821192"/>
              <a:ext cx="5921375" cy="44598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2000" dirty="0">
                  <a:latin typeface="+mn-lt"/>
                </a:rPr>
                <a:t>We can calculate </a:t>
              </a:r>
              <a:r>
                <a:rPr lang="en-US" sz="2000" dirty="0" smtClean="0">
                  <a:latin typeface="+mn-lt"/>
                </a:rPr>
                <a:t>expected strain at Earth;</a:t>
              </a:r>
              <a:endParaRPr lang="en-US" sz="2000" dirty="0">
                <a:latin typeface="+mn-lt"/>
              </a:endParaRPr>
            </a:p>
          </p:txBody>
        </p:sp>
        <p:sp>
          <p:nvSpPr>
            <p:cNvPr id="237579" name="Rectangle 11"/>
            <p:cNvSpPr>
              <a:spLocks noChangeArrowheads="1"/>
            </p:cNvSpPr>
            <p:nvPr/>
          </p:nvSpPr>
          <p:spPr bwMode="auto">
            <a:xfrm>
              <a:off x="739988" y="3887992"/>
              <a:ext cx="5991569" cy="44598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2000" dirty="0" smtClean="0">
                  <a:latin typeface="+mn-lt"/>
                </a:rPr>
                <a:t>Existing interferometer arms are 4,000 </a:t>
              </a:r>
              <a:r>
                <a:rPr lang="en-US" sz="2000" dirty="0">
                  <a:latin typeface="+mn-lt"/>
                </a:rPr>
                <a:t>meters long,</a:t>
              </a:r>
              <a:r>
                <a:rPr lang="en-US" sz="2000" dirty="0" smtClean="0">
                  <a:latin typeface="+mn-lt"/>
                </a:rPr>
                <a:t> </a:t>
              </a:r>
              <a:endParaRPr lang="en-US" sz="2000" dirty="0">
                <a:latin typeface="+mn-lt"/>
              </a:endParaRPr>
            </a:p>
          </p:txBody>
        </p:sp>
        <p:graphicFrame>
          <p:nvGraphicFramePr>
            <p:cNvPr id="237580" name="Objec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29753252"/>
                </p:ext>
              </p:extLst>
            </p:nvPr>
          </p:nvGraphicFramePr>
          <p:xfrm>
            <a:off x="1042299" y="4333981"/>
            <a:ext cx="3736289" cy="35039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6662" name="Equation" r:id="rId8" imgW="2451100" imgH="228600" progId="Equation.3">
                    <p:embed/>
                  </p:oleObj>
                </mc:Choice>
                <mc:Fallback>
                  <p:oleObj name="Equation" r:id="rId8" imgW="2451100" imgH="228600" progId="Equation.3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42299" y="4333981"/>
                          <a:ext cx="3736289" cy="350398"/>
                        </a:xfrm>
                        <a:prstGeom prst="rect">
                          <a:avLst/>
                        </a:prstGeom>
                        <a:solidFill>
                          <a:srgbClr val="E9EAF0"/>
                        </a:solidFill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99011" y="6228956"/>
            <a:ext cx="3200400" cy="365125"/>
          </a:xfrm>
        </p:spPr>
        <p:txBody>
          <a:bodyPr/>
          <a:lstStyle/>
          <a:p>
            <a:pPr>
              <a:defRPr/>
            </a:pPr>
            <a:r>
              <a:rPr lang="nl-NL" dirty="0" smtClean="0"/>
              <a:t>CE Vacuum Workshop CERN March 2023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914709"/>
            <a:ext cx="868680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+mn-lt"/>
              </a:rPr>
              <a:t>40 km arms will add 10x strain sensitivity</a:t>
            </a:r>
          </a:p>
          <a:p>
            <a:pPr marL="1200150" lvl="2" indent="-285750">
              <a:buFontTx/>
              <a:buChar char="-"/>
            </a:pPr>
            <a:r>
              <a:rPr lang="en-US" sz="1200" dirty="0" smtClean="0">
                <a:latin typeface="+mn-lt"/>
              </a:rPr>
              <a:t>“See” cosmic events from 1</a:t>
            </a:r>
            <a:r>
              <a:rPr lang="en-US" sz="1200" baseline="30000" dirty="0" smtClean="0">
                <a:latin typeface="+mn-lt"/>
              </a:rPr>
              <a:t>st</a:t>
            </a:r>
            <a:r>
              <a:rPr lang="en-US" sz="1200" dirty="0" smtClean="0">
                <a:latin typeface="+mn-lt"/>
              </a:rPr>
              <a:t> epoch of time.</a:t>
            </a:r>
          </a:p>
          <a:p>
            <a:pPr marL="1200150" lvl="2" indent="-285750">
              <a:buFontTx/>
              <a:buChar char="-"/>
            </a:pPr>
            <a:r>
              <a:rPr lang="en-US" sz="1200" dirty="0" smtClean="0">
                <a:latin typeface="+mn-lt"/>
              </a:rPr>
              <a:t>Measure strain &lt; 10</a:t>
            </a:r>
            <a:r>
              <a:rPr lang="en-US" sz="1200" baseline="30000" dirty="0" smtClean="0">
                <a:latin typeface="+mn-lt"/>
              </a:rPr>
              <a:t>-22</a:t>
            </a:r>
            <a:r>
              <a:rPr lang="en-US" sz="1200" dirty="0">
                <a:latin typeface="+mn-lt"/>
              </a:rPr>
              <a:t> </a:t>
            </a:r>
            <a:r>
              <a:rPr lang="en-US" sz="1200" dirty="0" smtClean="0">
                <a:latin typeface="+mn-lt"/>
              </a:rPr>
              <a:t> </a:t>
            </a:r>
            <a:r>
              <a:rPr lang="el-GR" sz="1200" dirty="0" smtClean="0">
                <a:latin typeface="+mn-lt"/>
              </a:rPr>
              <a:t>Δ</a:t>
            </a:r>
            <a:r>
              <a:rPr lang="en-US" sz="1200" dirty="0" smtClean="0">
                <a:latin typeface="+mn-lt"/>
              </a:rPr>
              <a:t>L 4X10</a:t>
            </a:r>
            <a:r>
              <a:rPr lang="en-US" sz="1200" baseline="30000" dirty="0" smtClean="0">
                <a:latin typeface="+mn-lt"/>
              </a:rPr>
              <a:t>-18</a:t>
            </a:r>
            <a:r>
              <a:rPr lang="en-US" sz="1200" dirty="0" smtClean="0">
                <a:latin typeface="+mn-lt"/>
              </a:rPr>
              <a:t>m.</a:t>
            </a:r>
          </a:p>
          <a:p>
            <a:pPr marL="1200150" lvl="2" indent="-285750">
              <a:buFontTx/>
              <a:buChar char="-"/>
            </a:pPr>
            <a:r>
              <a:rPr lang="en-US" sz="1200" dirty="0" smtClean="0">
                <a:latin typeface="+mn-lt"/>
              </a:rPr>
              <a:t>Minimal new technology drivers (optics, coatings, etc.).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endParaRPr lang="en-US" sz="1400" dirty="0" smtClean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+mn-lt"/>
              </a:rPr>
              <a:t>Vacuum system becomes technology and cost driver</a:t>
            </a:r>
          </a:p>
          <a:p>
            <a:pPr marL="1257300" lvl="2" indent="-342900">
              <a:buFont typeface="Helvetica" panose="020B0604020202020204" pitchFamily="34" charset="0"/>
              <a:buChar char="-"/>
            </a:pPr>
            <a:r>
              <a:rPr lang="en-US" sz="1200" dirty="0" smtClean="0">
                <a:latin typeface="+mn-lt"/>
              </a:rPr>
              <a:t>90M liter UHV system. </a:t>
            </a:r>
          </a:p>
          <a:p>
            <a:pPr marL="1257300" lvl="2" indent="-342900">
              <a:buFont typeface="Helvetica" panose="020B0604020202020204" pitchFamily="34" charset="0"/>
              <a:buChar char="-"/>
            </a:pPr>
            <a:r>
              <a:rPr lang="en-US" sz="1200" dirty="0" smtClean="0">
                <a:latin typeface="+mn-lt"/>
              </a:rPr>
              <a:t>Where to build and how to manage the 30 meter height change (earth curvature/40 km).</a:t>
            </a:r>
          </a:p>
          <a:p>
            <a:pPr marL="1257300" lvl="2" indent="-342900">
              <a:buFont typeface="Helvetica" panose="020B0604020202020204" pitchFamily="34" charset="0"/>
              <a:buChar char="-"/>
            </a:pPr>
            <a:r>
              <a:rPr lang="en-US" sz="1200" dirty="0" smtClean="0">
                <a:latin typeface="+mn-lt"/>
              </a:rPr>
              <a:t>Cost of SST (Cr, Ni) is volatile (surcharge, cost escalation risk).  Alternate materials?</a:t>
            </a:r>
          </a:p>
          <a:p>
            <a:pPr marL="1257300" lvl="2" indent="-342900">
              <a:buFont typeface="Helvetica" panose="020B0604020202020204" pitchFamily="34" charset="0"/>
              <a:buChar char="-"/>
            </a:pPr>
            <a:r>
              <a:rPr lang="en-US" sz="1200" dirty="0" smtClean="0">
                <a:latin typeface="+mn-lt"/>
              </a:rPr>
              <a:t>Most requirements (diameter, vacuum levels, straightness are similar to the existing LIGO system.</a:t>
            </a:r>
          </a:p>
          <a:p>
            <a:pPr marL="1257300" lvl="2" indent="-342900">
              <a:buFont typeface="Helvetica" panose="020B0604020202020204" pitchFamily="34" charset="0"/>
              <a:buChar char="-"/>
            </a:pPr>
            <a:r>
              <a:rPr lang="en-US" sz="1200" dirty="0" smtClean="0">
                <a:latin typeface="+mn-lt"/>
              </a:rPr>
              <a:t>Can we bake such a large system? 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</p:txBody>
      </p:sp>
      <p:sp>
        <p:nvSpPr>
          <p:cNvPr id="13" name="Title 5"/>
          <p:cNvSpPr txBox="1">
            <a:spLocks/>
          </p:cNvSpPr>
          <p:nvPr/>
        </p:nvSpPr>
        <p:spPr>
          <a:xfrm>
            <a:off x="371302" y="179936"/>
            <a:ext cx="8229600" cy="65959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sz="4400" dirty="0" smtClean="0">
                <a:latin typeface="+mn-lt"/>
              </a:rPr>
              <a:t>Concentrate on arm length trade  </a:t>
            </a:r>
            <a:endParaRPr lang="en-US" sz="4400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251" y="304800"/>
            <a:ext cx="8487295" cy="838200"/>
          </a:xfrm>
        </p:spPr>
        <p:txBody>
          <a:bodyPr>
            <a:normAutofit/>
          </a:bodyPr>
          <a:lstStyle/>
          <a:p>
            <a:r>
              <a:rPr lang="en-US" sz="4000" dirty="0"/>
              <a:t>Scaling </a:t>
            </a:r>
            <a:r>
              <a:rPr lang="en-US" sz="4000" dirty="0" smtClean="0"/>
              <a:t>to 40 km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3946" y="1126304"/>
            <a:ext cx="8229600" cy="2141960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 </a:t>
            </a:r>
            <a:r>
              <a:rPr lang="en-US" sz="1800" b="1" dirty="0" smtClean="0"/>
              <a:t>40 km system largest cost </a:t>
            </a:r>
            <a:r>
              <a:rPr lang="en-US" sz="1800" b="1" dirty="0"/>
              <a:t>driver </a:t>
            </a:r>
            <a:r>
              <a:rPr lang="en-US" sz="1800" b="1" dirty="0" smtClean="0"/>
              <a:t>will be the  </a:t>
            </a:r>
            <a:r>
              <a:rPr lang="en-US" sz="1800" b="1" dirty="0"/>
              <a:t>the vacuum </a:t>
            </a:r>
            <a:r>
              <a:rPr lang="en-US" sz="1800" b="1" dirty="0" smtClean="0"/>
              <a:t>system</a:t>
            </a:r>
          </a:p>
          <a:p>
            <a:pPr lvl="1">
              <a:lnSpc>
                <a:spcPct val="120000"/>
              </a:lnSpc>
            </a:pPr>
            <a:r>
              <a:rPr lang="en-US" sz="1200" b="1" dirty="0" smtClean="0"/>
              <a:t>Cost scaling: </a:t>
            </a:r>
            <a:r>
              <a:rPr lang="en-US" sz="1200" b="1" dirty="0" err="1" smtClean="0"/>
              <a:t>Beamtubes</a:t>
            </a:r>
            <a:r>
              <a:rPr lang="en-US" sz="1200" b="1" dirty="0" smtClean="0"/>
              <a:t> (8 km) were $76M (1994) estimated $700M in 2028.</a:t>
            </a:r>
          </a:p>
          <a:p>
            <a:pPr lvl="1">
              <a:lnSpc>
                <a:spcPct val="120000"/>
              </a:lnSpc>
            </a:pPr>
            <a:r>
              <a:rPr lang="en-US" sz="1200" b="1" dirty="0" smtClean="0"/>
              <a:t>Chromium </a:t>
            </a:r>
            <a:r>
              <a:rPr lang="en-US" sz="1200" b="1" dirty="0"/>
              <a:t>and </a:t>
            </a:r>
            <a:r>
              <a:rPr lang="en-US" sz="1200" b="1" dirty="0" smtClean="0"/>
              <a:t>nickel </a:t>
            </a:r>
            <a:r>
              <a:rPr lang="en-US" sz="1200" b="1" dirty="0"/>
              <a:t>are </a:t>
            </a:r>
            <a:r>
              <a:rPr lang="en-US" sz="1200" b="1" dirty="0" smtClean="0"/>
              <a:t>commodities, </a:t>
            </a:r>
            <a:r>
              <a:rPr lang="en-US" sz="1200" b="1" dirty="0"/>
              <a:t>price can be </a:t>
            </a:r>
            <a:r>
              <a:rPr lang="en-US" sz="1200" b="1" dirty="0" smtClean="0"/>
              <a:t>volatile. LIGO Contractor would not commit to FFP.</a:t>
            </a:r>
          </a:p>
          <a:p>
            <a:pPr lvl="1">
              <a:lnSpc>
                <a:spcPct val="120000"/>
              </a:lnSpc>
            </a:pPr>
            <a:r>
              <a:rPr lang="en-US" sz="1200" b="1" dirty="0" smtClean="0"/>
              <a:t>Are there alternate materials? </a:t>
            </a:r>
          </a:p>
          <a:p>
            <a:pPr lvl="1">
              <a:lnSpc>
                <a:spcPct val="120000"/>
              </a:lnSpc>
            </a:pPr>
            <a:r>
              <a:rPr lang="en-US" sz="1200" b="1" dirty="0" smtClean="0"/>
              <a:t>Can we eliminate the concrete enclosure? </a:t>
            </a:r>
          </a:p>
          <a:p>
            <a:pPr lvl="1">
              <a:lnSpc>
                <a:spcPct val="120000"/>
              </a:lnSpc>
            </a:pPr>
            <a:r>
              <a:rPr lang="en-US" sz="1200" b="1" dirty="0" smtClean="0"/>
              <a:t>What about </a:t>
            </a:r>
            <a:r>
              <a:rPr lang="en-US" sz="1200" b="1" dirty="0" err="1" smtClean="0"/>
              <a:t>bakeout</a:t>
            </a:r>
            <a:r>
              <a:rPr lang="en-US" sz="1200" b="1" dirty="0" smtClean="0"/>
              <a:t>?</a:t>
            </a:r>
          </a:p>
          <a:p>
            <a:pPr lvl="1">
              <a:lnSpc>
                <a:spcPct val="120000"/>
              </a:lnSpc>
            </a:pPr>
            <a:r>
              <a:rPr lang="en-US" sz="1200" b="1" dirty="0" smtClean="0"/>
              <a:t>We will assume an </a:t>
            </a:r>
            <a:r>
              <a:rPr lang="en-US" sz="1200" b="1" dirty="0"/>
              <a:t>a</a:t>
            </a:r>
            <a:r>
              <a:rPr lang="en-US" sz="1200" b="1" dirty="0" smtClean="0"/>
              <a:t>bove-ground  facility.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>
          <a:xfrm>
            <a:off x="369794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Helvetic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dirty="0" smtClean="0"/>
              <a:t>CE Vacuum Workshop CERN March 2023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548" y="3581400"/>
            <a:ext cx="4419600" cy="252673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4689" y="3573087"/>
            <a:ext cx="3962400" cy="252298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52800" y="5105400"/>
            <a:ext cx="3124200" cy="861774"/>
          </a:xfrm>
          <a:prstGeom prst="rect">
            <a:avLst/>
          </a:prstGeom>
          <a:solidFill>
            <a:schemeClr val="accent1">
              <a:lumMod val="60000"/>
              <a:lumOff val="40000"/>
              <a:alpha val="86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chemeClr val="accent3">
                    <a:lumMod val="50000"/>
                  </a:schemeClr>
                </a:solidFill>
              </a:rPr>
              <a:t>     Proposed CE </a:t>
            </a:r>
            <a:r>
              <a:rPr lang="en-US" sz="1000" dirty="0" err="1" smtClean="0">
                <a:solidFill>
                  <a:schemeClr val="accent3">
                    <a:lumMod val="50000"/>
                  </a:schemeClr>
                </a:solidFill>
              </a:rPr>
              <a:t>beamtube</a:t>
            </a:r>
            <a:r>
              <a:rPr lang="en-US" sz="1000" dirty="0" smtClean="0">
                <a:solidFill>
                  <a:schemeClr val="accent3">
                    <a:lumMod val="50000"/>
                  </a:schemeClr>
                </a:solidFill>
              </a:rPr>
              <a:t> 80 km </a:t>
            </a:r>
          </a:p>
          <a:p>
            <a:pPr marL="914400" lvl="1" indent="-457200">
              <a:buFont typeface="Arial"/>
              <a:buChar char="•"/>
            </a:pPr>
            <a:r>
              <a:rPr lang="en-US" sz="1000" dirty="0" smtClean="0">
                <a:solidFill>
                  <a:schemeClr val="accent3">
                    <a:lumMod val="50000"/>
                  </a:schemeClr>
                </a:solidFill>
              </a:rPr>
              <a:t>90M liter x10</a:t>
            </a:r>
            <a:r>
              <a:rPr lang="en-US" sz="1000" baseline="30000" dirty="0" smtClean="0">
                <a:solidFill>
                  <a:schemeClr val="accent3">
                    <a:lumMod val="50000"/>
                  </a:schemeClr>
                </a:solidFill>
              </a:rPr>
              <a:t>-9</a:t>
            </a:r>
            <a:r>
              <a:rPr lang="en-US" sz="1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1000" dirty="0" err="1" smtClean="0">
                <a:solidFill>
                  <a:schemeClr val="accent3">
                    <a:lumMod val="50000"/>
                  </a:schemeClr>
                </a:solidFill>
              </a:rPr>
              <a:t>Torr</a:t>
            </a:r>
            <a:r>
              <a:rPr lang="en-US" sz="1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en-US" sz="1000" dirty="0">
              <a:solidFill>
                <a:schemeClr val="accent3">
                  <a:lumMod val="50000"/>
                </a:schemeClr>
              </a:solidFill>
            </a:endParaRPr>
          </a:p>
          <a:p>
            <a:pPr marL="914400" lvl="1" indent="-457200">
              <a:buFont typeface="Arial"/>
              <a:buChar char="•"/>
            </a:pPr>
            <a:r>
              <a:rPr lang="en-US" sz="1000" dirty="0" smtClean="0">
                <a:solidFill>
                  <a:schemeClr val="accent3">
                    <a:lumMod val="50000"/>
                  </a:schemeClr>
                </a:solidFill>
              </a:rPr>
              <a:t>3e9 cm</a:t>
            </a:r>
            <a:r>
              <a:rPr lang="en-US" sz="1000" baseline="30000" dirty="0" smtClean="0">
                <a:solidFill>
                  <a:schemeClr val="accent3">
                    <a:lumMod val="50000"/>
                  </a:schemeClr>
                </a:solidFill>
              </a:rPr>
              <a:t>2</a:t>
            </a:r>
            <a:r>
              <a:rPr lang="en-US" sz="1000" dirty="0" smtClean="0">
                <a:solidFill>
                  <a:schemeClr val="accent3">
                    <a:lumMod val="50000"/>
                  </a:schemeClr>
                </a:solidFill>
              </a:rPr>
              <a:t> of surface </a:t>
            </a:r>
            <a:r>
              <a:rPr lang="en-US" sz="1000" dirty="0">
                <a:solidFill>
                  <a:schemeClr val="accent3">
                    <a:lumMod val="50000"/>
                  </a:schemeClr>
                </a:solidFill>
              </a:rPr>
              <a:t>area</a:t>
            </a:r>
          </a:p>
          <a:p>
            <a:pPr marL="914400" lvl="1" indent="-457200">
              <a:buFont typeface="Arial"/>
              <a:buChar char="•"/>
            </a:pPr>
            <a:r>
              <a:rPr lang="en-US" sz="1000" dirty="0" smtClean="0">
                <a:solidFill>
                  <a:schemeClr val="accent3">
                    <a:lumMod val="50000"/>
                  </a:schemeClr>
                </a:solidFill>
              </a:rPr>
              <a:t>500 km </a:t>
            </a:r>
            <a:r>
              <a:rPr lang="en-US" sz="1000" dirty="0">
                <a:solidFill>
                  <a:schemeClr val="accent3">
                    <a:lumMod val="50000"/>
                  </a:schemeClr>
                </a:solidFill>
              </a:rPr>
              <a:t>of </a:t>
            </a:r>
            <a:r>
              <a:rPr lang="en-US" sz="1000" dirty="0" smtClean="0">
                <a:solidFill>
                  <a:schemeClr val="accent3">
                    <a:lumMod val="50000"/>
                  </a:schemeClr>
                </a:solidFill>
              </a:rPr>
              <a:t>welds</a:t>
            </a:r>
            <a:endParaRPr lang="en-US" sz="1000" dirty="0">
              <a:solidFill>
                <a:schemeClr val="accent3">
                  <a:lumMod val="50000"/>
                </a:schemeClr>
              </a:solidFill>
            </a:endParaRPr>
          </a:p>
          <a:p>
            <a:pPr marL="914400" lvl="1" indent="-457200">
              <a:buFont typeface="Arial"/>
              <a:buChar char="•"/>
            </a:pPr>
            <a:r>
              <a:rPr lang="en-US" sz="1000" dirty="0" smtClean="0">
                <a:solidFill>
                  <a:schemeClr val="accent3">
                    <a:lumMod val="50000"/>
                  </a:schemeClr>
                </a:solidFill>
              </a:rPr>
              <a:t>30M kg of material (1.27 cm wall) </a:t>
            </a:r>
            <a:endParaRPr lang="en-US" sz="1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443098" y="6356349"/>
            <a:ext cx="2133600" cy="365125"/>
          </a:xfrm>
        </p:spPr>
        <p:txBody>
          <a:bodyPr/>
          <a:lstStyle/>
          <a:p>
            <a:pPr algn="ctr"/>
            <a:fld id="{E08999DA-6F64-BF45-B314-74E8F7222AA8}" type="slidenum">
              <a:rPr lang="en-US" smtClean="0"/>
              <a:pPr algn="ctr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202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789182"/>
            <a:ext cx="8426423" cy="2422054"/>
          </a:xfrm>
        </p:spPr>
        <p:txBody>
          <a:bodyPr anchor="t">
            <a:normAutofit fontScale="77500" lnSpcReduction="20000"/>
          </a:bodyPr>
          <a:lstStyle/>
          <a:p>
            <a:pPr marL="342900" lvl="1" indent="-342900">
              <a:lnSpc>
                <a:spcPct val="100000"/>
              </a:lnSpc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92D050"/>
                </a:solidFill>
              </a:rPr>
              <a:t>1.2 meter pipe-80 km total length (two arms)</a:t>
            </a:r>
          </a:p>
          <a:p>
            <a:pPr marL="342900" lvl="1" indent="-342900">
              <a:lnSpc>
                <a:spcPct val="100000"/>
              </a:lnSpc>
              <a:buFont typeface="Arial" pitchFamily="34" charset="0"/>
              <a:buChar char="•"/>
            </a:pPr>
            <a:r>
              <a:rPr lang="en-US" sz="1800" dirty="0">
                <a:solidFill>
                  <a:srgbClr val="FFFF00"/>
                </a:solidFill>
              </a:rPr>
              <a:t>1 meter clear aperture through the </a:t>
            </a:r>
            <a:r>
              <a:rPr lang="en-US" sz="1800" dirty="0" smtClean="0">
                <a:solidFill>
                  <a:srgbClr val="FFFF00"/>
                </a:solidFill>
              </a:rPr>
              <a:t>arm (alignment, straightness)</a:t>
            </a:r>
          </a:p>
          <a:p>
            <a:pPr marL="685800" lvl="2" indent="-285750">
              <a:lnSpc>
                <a:spcPct val="100000"/>
              </a:lnSpc>
              <a:buFont typeface="Corbel" panose="020B0503020204020204" pitchFamily="34" charset="0"/>
              <a:buChar char="-"/>
            </a:pPr>
            <a:r>
              <a:rPr lang="en-US" sz="1400" dirty="0">
                <a:solidFill>
                  <a:srgbClr val="FFFF00"/>
                </a:solidFill>
              </a:rPr>
              <a:t>S</a:t>
            </a:r>
            <a:r>
              <a:rPr lang="en-US" sz="1400" dirty="0" smtClean="0">
                <a:solidFill>
                  <a:srgbClr val="FFFF00"/>
                </a:solidFill>
              </a:rPr>
              <a:t>traightness to 5 mm </a:t>
            </a:r>
            <a:r>
              <a:rPr lang="en-US" sz="1400" dirty="0" err="1" smtClean="0">
                <a:solidFill>
                  <a:srgbClr val="FFFF00"/>
                </a:solidFill>
              </a:rPr>
              <a:t>rms</a:t>
            </a:r>
            <a:r>
              <a:rPr lang="en-US" sz="1400" dirty="0" smtClean="0">
                <a:solidFill>
                  <a:srgbClr val="FFFF00"/>
                </a:solidFill>
              </a:rPr>
              <a:t> (beam transmission, diffraction). Differential GPS ~ 10mm/10km resolution? Concrete foundation.</a:t>
            </a:r>
            <a:endParaRPr lang="en-US" sz="1400" dirty="0">
              <a:solidFill>
                <a:srgbClr val="FFFF00"/>
              </a:solidFill>
            </a:endParaRPr>
          </a:p>
          <a:p>
            <a:pPr marL="685800" lvl="2" indent="-285750">
              <a:lnSpc>
                <a:spcPct val="100000"/>
              </a:lnSpc>
              <a:buFont typeface="Corbel" panose="020B0503020204020204" pitchFamily="34" charset="0"/>
              <a:buChar char="-"/>
            </a:pPr>
            <a:r>
              <a:rPr lang="en-US" sz="1400" dirty="0" smtClean="0">
                <a:solidFill>
                  <a:srgbClr val="FFFF00"/>
                </a:solidFill>
              </a:rPr>
              <a:t>Arms orthogonal  to 5 </a:t>
            </a:r>
            <a:r>
              <a:rPr lang="en-US" sz="1400" dirty="0" err="1" smtClean="0">
                <a:solidFill>
                  <a:srgbClr val="FFFF00"/>
                </a:solidFill>
              </a:rPr>
              <a:t>mrad</a:t>
            </a:r>
            <a:r>
              <a:rPr lang="en-US" sz="1400" dirty="0">
                <a:solidFill>
                  <a:srgbClr val="FFFF00"/>
                </a:solidFill>
              </a:rPr>
              <a:t> </a:t>
            </a:r>
            <a:r>
              <a:rPr lang="en-US" sz="1400" dirty="0" smtClean="0">
                <a:solidFill>
                  <a:srgbClr val="FFFF00"/>
                </a:solidFill>
              </a:rPr>
              <a:t>(max sensitivity, antenna directivity). </a:t>
            </a:r>
          </a:p>
          <a:p>
            <a:pPr marL="685800" lvl="2" indent="-285750">
              <a:lnSpc>
                <a:spcPct val="100000"/>
              </a:lnSpc>
              <a:buFont typeface="Corbel" panose="020B0503020204020204" pitchFamily="34" charset="0"/>
              <a:buChar char="-"/>
            </a:pPr>
            <a:r>
              <a:rPr lang="en-US" sz="1400" dirty="0" smtClean="0">
                <a:solidFill>
                  <a:srgbClr val="FFFF00"/>
                </a:solidFill>
              </a:rPr>
              <a:t>Low vibration (phase noise from scattered light). Low optical scatter surface, optical baffles. Seismic noise response.</a:t>
            </a:r>
          </a:p>
          <a:p>
            <a:pPr marL="685800" lvl="2" indent="-285750">
              <a:lnSpc>
                <a:spcPct val="100000"/>
              </a:lnSpc>
              <a:buFont typeface="Corbel" panose="020B0503020204020204" pitchFamily="34" charset="0"/>
              <a:buChar char="-"/>
            </a:pPr>
            <a:r>
              <a:rPr lang="en-US" sz="1400" dirty="0" smtClean="0">
                <a:solidFill>
                  <a:srgbClr val="FFFF00"/>
                </a:solidFill>
              </a:rPr>
              <a:t>Modal analysis. Suspension systems: bellows, anchor points, no stick-slip, bowing.  Stresses-cycle fatigue (particularly w/alt. materials like aluminum-also post weld).</a:t>
            </a:r>
          </a:p>
          <a:p>
            <a:pPr marL="685800" lvl="2" indent="-285750">
              <a:lnSpc>
                <a:spcPct val="100000"/>
              </a:lnSpc>
              <a:buFont typeface="Corbel" panose="020B0503020204020204" pitchFamily="34" charset="0"/>
              <a:buChar char="-"/>
            </a:pPr>
            <a:r>
              <a:rPr lang="en-US" sz="1400" dirty="0" smtClean="0">
                <a:solidFill>
                  <a:srgbClr val="FFFF00"/>
                </a:solidFill>
              </a:rPr>
              <a:t>Bellows and anchor points to accommodate thermal expansion, atm. pressure, etc. Keep tube aligned. LIGO </a:t>
            </a:r>
            <a:r>
              <a:rPr lang="el-GR" sz="1400" dirty="0" smtClean="0">
                <a:solidFill>
                  <a:srgbClr val="FFFF00"/>
                </a:solidFill>
              </a:rPr>
              <a:t>Δ</a:t>
            </a:r>
            <a:r>
              <a:rPr lang="en-US" sz="1400" dirty="0" smtClean="0">
                <a:solidFill>
                  <a:srgbClr val="FFFF00"/>
                </a:solidFill>
              </a:rPr>
              <a:t>L/temp ~3.5 meter.</a:t>
            </a:r>
          </a:p>
          <a:p>
            <a:pPr marL="685800" lvl="2" indent="-285750">
              <a:lnSpc>
                <a:spcPct val="100000"/>
              </a:lnSpc>
              <a:buFont typeface="Corbel" panose="020B0503020204020204" pitchFamily="34" charset="0"/>
              <a:buChar char="-"/>
            </a:pPr>
            <a:r>
              <a:rPr lang="en-US" sz="1400" dirty="0" smtClean="0">
                <a:solidFill>
                  <a:srgbClr val="FFFF00"/>
                </a:solidFill>
              </a:rPr>
              <a:t>Flanges for large gate valves, pumps, etc. Need to be compatible with standard SST construction.</a:t>
            </a:r>
            <a:endParaRPr lang="en-US" sz="1800" dirty="0">
              <a:solidFill>
                <a:srgbClr val="FFFF00"/>
              </a:solidFill>
            </a:endParaRPr>
          </a:p>
          <a:p>
            <a:pPr marL="685800" lvl="2" indent="-285750">
              <a:lnSpc>
                <a:spcPct val="100000"/>
              </a:lnSpc>
              <a:buFont typeface="Corbel" panose="020B0503020204020204" pitchFamily="34" charset="0"/>
              <a:buChar char="-"/>
            </a:pPr>
            <a:r>
              <a:rPr lang="en-US" sz="1400" dirty="0" smtClean="0">
                <a:solidFill>
                  <a:srgbClr val="FFFF00"/>
                </a:solidFill>
              </a:rPr>
              <a:t>Resist atm. pressure, buckling, vibrational modes, operational lifetime, etc. Support rings if thin wall or guard </a:t>
            </a:r>
            <a:r>
              <a:rPr lang="en-US" sz="1400" dirty="0" err="1" smtClean="0">
                <a:solidFill>
                  <a:srgbClr val="FFFF00"/>
                </a:solidFill>
              </a:rPr>
              <a:t>vac</a:t>
            </a:r>
            <a:r>
              <a:rPr lang="en-US" sz="1400" dirty="0" smtClean="0">
                <a:solidFill>
                  <a:srgbClr val="FFFF00"/>
                </a:solidFill>
              </a:rPr>
              <a:t> if nested.</a:t>
            </a:r>
            <a:endParaRPr lang="en-US" sz="1400" dirty="0">
              <a:solidFill>
                <a:srgbClr val="FFFF00"/>
              </a:solidFill>
            </a:endParaRPr>
          </a:p>
          <a:p>
            <a:pPr marL="685800" lvl="2" indent="-285750">
              <a:lnSpc>
                <a:spcPct val="100000"/>
              </a:lnSpc>
              <a:buFont typeface="Corbel" panose="020B0503020204020204" pitchFamily="34" charset="0"/>
              <a:buChar char="-"/>
            </a:pPr>
            <a:r>
              <a:rPr lang="en-US" sz="1400" dirty="0" smtClean="0">
                <a:solidFill>
                  <a:srgbClr val="FFFF00"/>
                </a:solidFill>
              </a:rPr>
              <a:t>Enclosure required?  Accidental or malicious damage</a:t>
            </a:r>
            <a:r>
              <a:rPr lang="en-US" sz="1400" dirty="0">
                <a:solidFill>
                  <a:srgbClr val="FFFF00"/>
                </a:solidFill>
              </a:rPr>
              <a:t>, </a:t>
            </a:r>
            <a:r>
              <a:rPr lang="en-US" sz="1400" dirty="0" smtClean="0">
                <a:solidFill>
                  <a:srgbClr val="FFFF00"/>
                </a:solidFill>
              </a:rPr>
              <a:t>ballistics, wind noise or resonance (Aeolian), lightning, corrosion?</a:t>
            </a:r>
          </a:p>
          <a:p>
            <a:pPr>
              <a:lnSpc>
                <a:spcPct val="100000"/>
              </a:lnSpc>
            </a:pPr>
            <a:r>
              <a:rPr lang="en-US" sz="1800" dirty="0" err="1" smtClean="0">
                <a:solidFill>
                  <a:srgbClr val="FF0000"/>
                </a:solidFill>
              </a:rPr>
              <a:t>Beamtube</a:t>
            </a:r>
            <a:r>
              <a:rPr lang="en-US" sz="1800" dirty="0" smtClean="0">
                <a:solidFill>
                  <a:srgbClr val="FF0000"/>
                </a:solidFill>
              </a:rPr>
              <a:t> materials costs (M’s of kg). Cost of Cr and Ni also heat treatment if using SST (H2).</a:t>
            </a:r>
          </a:p>
          <a:p>
            <a:pPr>
              <a:lnSpc>
                <a:spcPct val="100000"/>
              </a:lnSpc>
            </a:pPr>
            <a:endParaRPr lang="en-US" sz="1800" dirty="0" smtClean="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36473" y="6356350"/>
            <a:ext cx="762000" cy="365125"/>
          </a:xfrm>
        </p:spPr>
        <p:txBody>
          <a:bodyPr/>
          <a:lstStyle/>
          <a:p>
            <a:pPr algn="ctr">
              <a:defRPr/>
            </a:pPr>
            <a:fld id="{1130FF89-010E-D743-9346-2CD4AB727079}" type="slidenum">
              <a:rPr lang="en-US" smtClean="0"/>
              <a:pPr algn="ctr">
                <a:defRPr/>
              </a:pPr>
              <a:t>9</a:t>
            </a:fld>
            <a:endParaRPr lang="en-US" dirty="0"/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369794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Helvetic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dirty="0" smtClean="0"/>
              <a:t>CE Vacuum Workshop CERN March 2023</a:t>
            </a:r>
            <a:endParaRPr lang="en-US" dirty="0"/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152400" y="212986"/>
            <a:ext cx="8382000" cy="600502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i="1" dirty="0" err="1" smtClean="0">
                <a:solidFill>
                  <a:schemeClr val="tx2"/>
                </a:solidFill>
              </a:rPr>
              <a:t>Beamtube</a:t>
            </a:r>
            <a:r>
              <a:rPr lang="en-US" sz="3600" i="1" dirty="0" smtClean="0">
                <a:solidFill>
                  <a:schemeClr val="tx2"/>
                </a:solidFill>
              </a:rPr>
              <a:t> requirements- Mechanical</a:t>
            </a:r>
            <a:endParaRPr lang="en-US" sz="3600" i="1" dirty="0">
              <a:solidFill>
                <a:schemeClr val="tx2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52400" y="3416241"/>
            <a:ext cx="3401377" cy="2347352"/>
            <a:chOff x="226510" y="3585697"/>
            <a:chExt cx="3401377" cy="2347352"/>
          </a:xfrm>
        </p:grpSpPr>
        <p:sp>
          <p:nvSpPr>
            <p:cNvPr id="6" name="TextBox 5"/>
            <p:cNvSpPr txBox="1"/>
            <p:nvPr/>
          </p:nvSpPr>
          <p:spPr>
            <a:xfrm>
              <a:off x="226510" y="3585697"/>
              <a:ext cx="340137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err="1" smtClean="0">
                  <a:solidFill>
                    <a:srgbClr val="FFFF00"/>
                  </a:solidFill>
                </a:rPr>
                <a:t>Hydrofomed</a:t>
              </a:r>
              <a:r>
                <a:rPr lang="en-US" sz="1400" dirty="0" smtClean="0">
                  <a:solidFill>
                    <a:srgbClr val="FFFF00"/>
                  </a:solidFill>
                </a:rPr>
                <a:t> bellow and 48” GV</a:t>
              </a:r>
              <a:endParaRPr lang="en-US" sz="1400" dirty="0">
                <a:solidFill>
                  <a:srgbClr val="FFFF00"/>
                </a:solidFill>
              </a:endParaRPr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4395" y="4048076"/>
              <a:ext cx="2513296" cy="1884973"/>
            </a:xfrm>
            <a:prstGeom prst="rect">
              <a:avLst/>
            </a:prstGeom>
          </p:spPr>
        </p:pic>
      </p:grpSp>
      <p:grpSp>
        <p:nvGrpSpPr>
          <p:cNvPr id="7" name="Group 6"/>
          <p:cNvGrpSpPr/>
          <p:nvPr/>
        </p:nvGrpSpPr>
        <p:grpSpPr>
          <a:xfrm>
            <a:off x="3092004" y="3285020"/>
            <a:ext cx="3401377" cy="2912378"/>
            <a:chOff x="3123849" y="3443972"/>
            <a:chExt cx="3401377" cy="2912378"/>
          </a:xfrm>
        </p:grpSpPr>
        <p:pic>
          <p:nvPicPr>
            <p:cNvPr id="18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521581" y="5593487"/>
              <a:ext cx="2971800" cy="7628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105450" y="3751748"/>
              <a:ext cx="1533350" cy="1671111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3123849" y="3443972"/>
              <a:ext cx="340137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FFFF00"/>
                  </a:solidFill>
                </a:rPr>
                <a:t>Modal analysis</a:t>
              </a:r>
              <a:endParaRPr lang="en-US" sz="1400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092445" y="3091748"/>
            <a:ext cx="3401377" cy="3271078"/>
            <a:chOff x="6148036" y="3285020"/>
            <a:chExt cx="3401377" cy="3271078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751713" y="5183366"/>
              <a:ext cx="2194025" cy="1372732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721006" y="3285020"/>
              <a:ext cx="2209800" cy="1470686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6148036" y="4810421"/>
              <a:ext cx="340137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FFFF00"/>
                  </a:solidFill>
                </a:rPr>
                <a:t>Suspension and cover</a:t>
              </a:r>
              <a:endParaRPr lang="en-US" sz="1400" dirty="0">
                <a:solidFill>
                  <a:srgbClr val="FFFF00"/>
                </a:solidFill>
              </a:endParaRPr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8363" y="1406245"/>
            <a:ext cx="771099" cy="962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95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wilight">
  <a:themeElements>
    <a:clrScheme name="Twilight">
      <a:dk1>
        <a:sysClr val="windowText" lastClr="000000"/>
      </a:dk1>
      <a:lt1>
        <a:sysClr val="window" lastClr="FFFFFF"/>
      </a:lt1>
      <a:dk2>
        <a:srgbClr val="24213E"/>
      </a:dk2>
      <a:lt2>
        <a:srgbClr val="E9EAF0"/>
      </a:lt2>
      <a:accent1>
        <a:srgbClr val="E8BC4A"/>
      </a:accent1>
      <a:accent2>
        <a:srgbClr val="83C1C6"/>
      </a:accent2>
      <a:accent3>
        <a:srgbClr val="E78D35"/>
      </a:accent3>
      <a:accent4>
        <a:srgbClr val="909CE1"/>
      </a:accent4>
      <a:accent5>
        <a:srgbClr val="839C41"/>
      </a:accent5>
      <a:accent6>
        <a:srgbClr val="CC5439"/>
      </a:accent6>
      <a:hlink>
        <a:srgbClr val="1C6CF1"/>
      </a:hlink>
      <a:folHlink>
        <a:srgbClr val="C649E0"/>
      </a:folHlink>
    </a:clrScheme>
    <a:fontScheme name="Twilight">
      <a:majorFont>
        <a:latin typeface="Corbel"/>
        <a:ea typeface=""/>
        <a:cs typeface=""/>
        <a:font script="Jpan" typeface="ヒラギノ角ゴ Pro W3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ヒラギノ角ゴ Pro W3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wi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 fov="600000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300000"/>
              </a:schemeClr>
            </a:gs>
            <a:gs pos="31000">
              <a:schemeClr val="bg1">
                <a:tint val="100000"/>
                <a:satMod val="300000"/>
              </a:schemeClr>
            </a:gs>
            <a:gs pos="62000">
              <a:schemeClr val="phClr">
                <a:tint val="100000"/>
                <a:shade val="100000"/>
                <a:satMod val="100000"/>
              </a:schemeClr>
            </a:gs>
            <a:gs pos="100000">
              <a:schemeClr val="phClr">
                <a:shade val="100000"/>
                <a:hueMod val="93000"/>
                <a:satMod val="50000"/>
                <a:lumMod val="2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atMod val="100000"/>
              </a:schemeClr>
            </a:gs>
            <a:gs pos="100000">
              <a:schemeClr val="phClr">
                <a:tint val="100000"/>
                <a:shade val="100000"/>
                <a:alpha val="100000"/>
                <a:hueMod val="100000"/>
                <a:satMod val="150000"/>
                <a:lumMod val="5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169276</TotalTime>
  <Words>2980</Words>
  <Application>Microsoft Office PowerPoint</Application>
  <PresentationFormat>On-screen Show (4:3)</PresentationFormat>
  <Paragraphs>431</Paragraphs>
  <Slides>24</Slides>
  <Notes>15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6" baseType="lpstr">
      <vt:lpstr>ＭＳ Ｐゴシック</vt:lpstr>
      <vt:lpstr>Arial</vt:lpstr>
      <vt:lpstr>Calibri</vt:lpstr>
      <vt:lpstr>Corbel</vt:lpstr>
      <vt:lpstr>Courier New</vt:lpstr>
      <vt:lpstr>Helvetica</vt:lpstr>
      <vt:lpstr>Symbol</vt:lpstr>
      <vt:lpstr>Times New Roman</vt:lpstr>
      <vt:lpstr>Wingdings</vt:lpstr>
      <vt:lpstr>Office Theme</vt:lpstr>
      <vt:lpstr>Twilight</vt:lpstr>
      <vt:lpstr>Equation</vt:lpstr>
      <vt:lpstr>CE Beamtube Requirements, Plan and Status</vt:lpstr>
      <vt:lpstr>3rd Generation Gravitational Wave Detector  NSF vacuum workshop Jan 2019</vt:lpstr>
      <vt:lpstr>PowerPoint Presentation</vt:lpstr>
      <vt:lpstr>Gravitational Wave Astronomy</vt:lpstr>
      <vt:lpstr>Rational for CE ? </vt:lpstr>
      <vt:lpstr>Trade Space-Increased GW Detector Sensitivity</vt:lpstr>
      <vt:lpstr>PowerPoint Presentation</vt:lpstr>
      <vt:lpstr>Scaling to 40 km</vt:lpstr>
      <vt:lpstr>PowerPoint Presentation</vt:lpstr>
      <vt:lpstr>PowerPoint Presentation</vt:lpstr>
      <vt:lpstr>Issue: Dealing with water outgassing </vt:lpstr>
      <vt:lpstr>Pumpdown vs peak binding energy. Why coatings or other surface modifications could improve water desorption </vt:lpstr>
      <vt:lpstr>LTREX experiment: An outgassing system using a residual section of LIGO beamtube</vt:lpstr>
      <vt:lpstr>Alternate Construction methods  (how to beat the commodities market)</vt:lpstr>
      <vt:lpstr>Mild steel research summary</vt:lpstr>
      <vt:lpstr>Carbon (mild) steel pipe</vt:lpstr>
      <vt:lpstr>Carbon steel pipe</vt:lpstr>
      <vt:lpstr>Hydrogen outgassing stainless steel vs carbon steel comparison</vt:lpstr>
      <vt:lpstr>Silica coatings-Silane decomposition</vt:lpstr>
      <vt:lpstr>Thermal outgassing: Temkin Isotherm model E0=10.6 kcal/mol, E1=25kcal/mol . CIT benchtop system</vt:lpstr>
      <vt:lpstr>Outgassing tests at NIST</vt:lpstr>
      <vt:lpstr> Traveling Bakeout  System? </vt:lpstr>
      <vt:lpstr>Nested System</vt:lpstr>
      <vt:lpstr>Summary 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Detector Installation and Commissioning (NSF Annual Review)</dc:title>
  <dc:creator>Stan Whitcomb</dc:creator>
  <cp:lastModifiedBy>Jon Feicht</cp:lastModifiedBy>
  <cp:revision>1295</cp:revision>
  <cp:lastPrinted>2015-10-18T20:05:32Z</cp:lastPrinted>
  <dcterms:created xsi:type="dcterms:W3CDTF">2013-03-16T19:56:30Z</dcterms:created>
  <dcterms:modified xsi:type="dcterms:W3CDTF">2023-03-23T15:43:14Z</dcterms:modified>
</cp:coreProperties>
</file>