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avi" ContentType="video/x-msvideo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34" r:id="rId3"/>
    <p:sldId id="345" r:id="rId4"/>
    <p:sldId id="344" r:id="rId5"/>
    <p:sldId id="366" r:id="rId6"/>
    <p:sldId id="378" r:id="rId7"/>
    <p:sldId id="347" r:id="rId8"/>
    <p:sldId id="359" r:id="rId9"/>
    <p:sldId id="337" r:id="rId10"/>
    <p:sldId id="375" r:id="rId11"/>
    <p:sldId id="372" r:id="rId12"/>
    <p:sldId id="374" r:id="rId13"/>
    <p:sldId id="342" r:id="rId14"/>
    <p:sldId id="288" r:id="rId15"/>
    <p:sldId id="381" r:id="rId16"/>
    <p:sldId id="343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64" autoAdjust="0"/>
    <p:restoredTop sz="93979" autoAdjust="0"/>
  </p:normalViewPr>
  <p:slideViewPr>
    <p:cSldViewPr snapToObjects="1">
      <p:cViewPr>
        <p:scale>
          <a:sx n="81" d="100"/>
          <a:sy n="81" d="100"/>
        </p:scale>
        <p:origin x="40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19B007-0D1D-4B52-A05D-2C7AC0F0BCF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91E66C-CD44-4866-9112-D18956548104}">
      <dgm:prSet phldrT="[Text]" custT="1"/>
      <dgm:spPr/>
      <dgm:t>
        <a:bodyPr/>
        <a:lstStyle/>
        <a:p>
          <a:r>
            <a:rPr lang="en-US" sz="1600" b="1" dirty="0" smtClean="0"/>
            <a:t>Stainless Steel</a:t>
          </a:r>
          <a:endParaRPr lang="en-US" sz="1600" b="1" dirty="0"/>
        </a:p>
      </dgm:t>
    </dgm:pt>
    <dgm:pt modelId="{9A1BA35F-D8F1-4B48-BA0B-A3EFAF5E17AE}" type="parTrans" cxnId="{73D235C0-F618-4D69-B44D-9FC8A828DBBC}">
      <dgm:prSet/>
      <dgm:spPr/>
      <dgm:t>
        <a:bodyPr/>
        <a:lstStyle/>
        <a:p>
          <a:endParaRPr lang="en-US"/>
        </a:p>
      </dgm:t>
    </dgm:pt>
    <dgm:pt modelId="{429390F7-863C-45B6-979C-3EA77703D112}" type="sibTrans" cxnId="{73D235C0-F618-4D69-B44D-9FC8A828DBBC}">
      <dgm:prSet/>
      <dgm:spPr/>
      <dgm:t>
        <a:bodyPr/>
        <a:lstStyle/>
        <a:p>
          <a:endParaRPr lang="en-US"/>
        </a:p>
      </dgm:t>
    </dgm:pt>
    <dgm:pt modelId="{47103D9E-4B3F-40C2-88E7-2407A16D8797}">
      <dgm:prSet phldrT="[Text]" custT="1"/>
      <dgm:spPr/>
      <dgm:t>
        <a:bodyPr/>
        <a:lstStyle/>
        <a:p>
          <a:r>
            <a:rPr lang="en-US" sz="1400" b="1" dirty="0" smtClean="0"/>
            <a:t>Low C</a:t>
          </a:r>
        </a:p>
      </dgm:t>
    </dgm:pt>
    <dgm:pt modelId="{B9A694C8-F89A-4952-B338-6955C04EA0B9}" type="parTrans" cxnId="{B8D3C629-23A8-4706-BB87-636DC2EF0F47}">
      <dgm:prSet/>
      <dgm:spPr/>
      <dgm:t>
        <a:bodyPr/>
        <a:lstStyle/>
        <a:p>
          <a:endParaRPr lang="en-US"/>
        </a:p>
      </dgm:t>
    </dgm:pt>
    <dgm:pt modelId="{8E93B397-CCE7-45EB-88DE-7CFDCD70A6B7}" type="sibTrans" cxnId="{B8D3C629-23A8-4706-BB87-636DC2EF0F47}">
      <dgm:prSet/>
      <dgm:spPr/>
      <dgm:t>
        <a:bodyPr/>
        <a:lstStyle/>
        <a:p>
          <a:endParaRPr lang="en-US"/>
        </a:p>
      </dgm:t>
    </dgm:pt>
    <dgm:pt modelId="{AFDEDF86-BEE6-4B54-A831-F48809B7384F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 err="1" smtClean="0"/>
            <a:t>Ferritic</a:t>
          </a:r>
          <a:r>
            <a:rPr lang="en-US" sz="1600" b="1" dirty="0" smtClean="0"/>
            <a:t> </a:t>
          </a:r>
          <a:r>
            <a:rPr lang="en-US" sz="1600" b="1" dirty="0" err="1" smtClean="0"/>
            <a:t>Bainitic</a:t>
          </a:r>
          <a:r>
            <a:rPr lang="en-US" sz="1600" b="1" dirty="0" smtClean="0"/>
            <a:t> Steel</a:t>
          </a:r>
        </a:p>
      </dgm:t>
    </dgm:pt>
    <dgm:pt modelId="{BA224A2F-DCC7-4F59-B440-0BC583CEFA23}" type="parTrans" cxnId="{E52B8027-6692-480A-A23C-FEBC80423299}">
      <dgm:prSet/>
      <dgm:spPr/>
      <dgm:t>
        <a:bodyPr/>
        <a:lstStyle/>
        <a:p>
          <a:endParaRPr lang="en-US"/>
        </a:p>
      </dgm:t>
    </dgm:pt>
    <dgm:pt modelId="{9E905A13-B988-41AC-B93C-43F43353AD14}" type="sibTrans" cxnId="{E52B8027-6692-480A-A23C-FEBC80423299}">
      <dgm:prSet/>
      <dgm:spPr/>
      <dgm:t>
        <a:bodyPr/>
        <a:lstStyle/>
        <a:p>
          <a:endParaRPr lang="en-US"/>
        </a:p>
      </dgm:t>
    </dgm:pt>
    <dgm:pt modelId="{D9EDBD36-9126-472C-A33E-077AA513C444}">
      <dgm:prSet custT="1"/>
      <dgm:spPr/>
      <dgm:t>
        <a:bodyPr/>
        <a:lstStyle/>
        <a:p>
          <a:r>
            <a:rPr lang="en-US" sz="1600" b="1" dirty="0" smtClean="0"/>
            <a:t>Pure iron</a:t>
          </a:r>
          <a:endParaRPr lang="en-US" sz="1600" b="1" dirty="0"/>
        </a:p>
      </dgm:t>
    </dgm:pt>
    <dgm:pt modelId="{D8E89F80-E750-44A3-A31D-B04A8DDE1CB6}" type="parTrans" cxnId="{26292E67-3A94-4566-9829-9A00511BC81A}">
      <dgm:prSet/>
      <dgm:spPr/>
      <dgm:t>
        <a:bodyPr/>
        <a:lstStyle/>
        <a:p>
          <a:endParaRPr lang="en-US"/>
        </a:p>
      </dgm:t>
    </dgm:pt>
    <dgm:pt modelId="{B85B9994-A263-4A19-89FA-AEE2ADC0742A}" type="sibTrans" cxnId="{26292E67-3A94-4566-9829-9A00511BC81A}">
      <dgm:prSet/>
      <dgm:spPr/>
      <dgm:t>
        <a:bodyPr/>
        <a:lstStyle/>
        <a:p>
          <a:endParaRPr lang="en-US"/>
        </a:p>
      </dgm:t>
    </dgm:pt>
    <dgm:pt modelId="{A6A6CE21-70F6-4012-AB43-C53F86F44319}" type="pres">
      <dgm:prSet presAssocID="{D919B007-0D1D-4B52-A05D-2C7AC0F0BCF3}" presName="matrix" presStyleCnt="0">
        <dgm:presLayoutVars>
          <dgm:chMax val="1"/>
          <dgm:dir/>
          <dgm:resizeHandles val="exact"/>
        </dgm:presLayoutVars>
      </dgm:prSet>
      <dgm:spPr/>
    </dgm:pt>
    <dgm:pt modelId="{D93271F4-79BF-4535-BE89-86728129D24A}" type="pres">
      <dgm:prSet presAssocID="{D919B007-0D1D-4B52-A05D-2C7AC0F0BCF3}" presName="axisShape" presStyleLbl="bgShp" presStyleIdx="0" presStyleCnt="1"/>
      <dgm:spPr/>
    </dgm:pt>
    <dgm:pt modelId="{8B741178-0511-4E78-AE56-60960B687DB4}" type="pres">
      <dgm:prSet presAssocID="{D919B007-0D1D-4B52-A05D-2C7AC0F0BCF3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BA3F6C1-04C8-4D69-A19A-E7C9649F883A}" type="pres">
      <dgm:prSet presAssocID="{D919B007-0D1D-4B52-A05D-2C7AC0F0BCF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0E357-0DCB-48CC-BD4D-2F4FEB6D6474}" type="pres">
      <dgm:prSet presAssocID="{D919B007-0D1D-4B52-A05D-2C7AC0F0BCF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F6C32-35BF-4F69-86FC-B983E9DCABCB}" type="pres">
      <dgm:prSet presAssocID="{D919B007-0D1D-4B52-A05D-2C7AC0F0BCF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D3C629-23A8-4706-BB87-636DC2EF0F47}" srcId="{D919B007-0D1D-4B52-A05D-2C7AC0F0BCF3}" destId="{47103D9E-4B3F-40C2-88E7-2407A16D8797}" srcOrd="1" destOrd="0" parTransId="{B9A694C8-F89A-4952-B338-6955C04EA0B9}" sibTransId="{8E93B397-CCE7-45EB-88DE-7CFDCD70A6B7}"/>
    <dgm:cxn modelId="{464FB580-121F-46DB-8656-028BA0F121FD}" type="presOf" srcId="{47103D9E-4B3F-40C2-88E7-2407A16D8797}" destId="{DBA3F6C1-04C8-4D69-A19A-E7C9649F883A}" srcOrd="0" destOrd="0" presId="urn:microsoft.com/office/officeart/2005/8/layout/matrix2"/>
    <dgm:cxn modelId="{728A4134-0A34-4D75-9ECF-1EEC59A08F14}" type="presOf" srcId="{8691E66C-CD44-4866-9112-D18956548104}" destId="{8B741178-0511-4E78-AE56-60960B687DB4}" srcOrd="0" destOrd="0" presId="urn:microsoft.com/office/officeart/2005/8/layout/matrix2"/>
    <dgm:cxn modelId="{A31868B1-AC41-48C2-A340-38A8E2A9A820}" type="presOf" srcId="{D9EDBD36-9126-472C-A33E-077AA513C444}" destId="{A80F6C32-35BF-4F69-86FC-B983E9DCABCB}" srcOrd="0" destOrd="0" presId="urn:microsoft.com/office/officeart/2005/8/layout/matrix2"/>
    <dgm:cxn modelId="{E52B8027-6692-480A-A23C-FEBC80423299}" srcId="{D919B007-0D1D-4B52-A05D-2C7AC0F0BCF3}" destId="{AFDEDF86-BEE6-4B54-A831-F48809B7384F}" srcOrd="2" destOrd="0" parTransId="{BA224A2F-DCC7-4F59-B440-0BC583CEFA23}" sibTransId="{9E905A13-B988-41AC-B93C-43F43353AD14}"/>
    <dgm:cxn modelId="{DDB7F65E-E45E-4A61-AA2F-E2FACEFD0677}" type="presOf" srcId="{D919B007-0D1D-4B52-A05D-2C7AC0F0BCF3}" destId="{A6A6CE21-70F6-4012-AB43-C53F86F44319}" srcOrd="0" destOrd="0" presId="urn:microsoft.com/office/officeart/2005/8/layout/matrix2"/>
    <dgm:cxn modelId="{26292E67-3A94-4566-9829-9A00511BC81A}" srcId="{D919B007-0D1D-4B52-A05D-2C7AC0F0BCF3}" destId="{D9EDBD36-9126-472C-A33E-077AA513C444}" srcOrd="3" destOrd="0" parTransId="{D8E89F80-E750-44A3-A31D-B04A8DDE1CB6}" sibTransId="{B85B9994-A263-4A19-89FA-AEE2ADC0742A}"/>
    <dgm:cxn modelId="{7E6B3AED-1721-4FA9-BA96-5FF08FDD78E2}" type="presOf" srcId="{AFDEDF86-BEE6-4B54-A831-F48809B7384F}" destId="{1BF0E357-0DCB-48CC-BD4D-2F4FEB6D6474}" srcOrd="0" destOrd="0" presId="urn:microsoft.com/office/officeart/2005/8/layout/matrix2"/>
    <dgm:cxn modelId="{73D235C0-F618-4D69-B44D-9FC8A828DBBC}" srcId="{D919B007-0D1D-4B52-A05D-2C7AC0F0BCF3}" destId="{8691E66C-CD44-4866-9112-D18956548104}" srcOrd="0" destOrd="0" parTransId="{9A1BA35F-D8F1-4B48-BA0B-A3EFAF5E17AE}" sibTransId="{429390F7-863C-45B6-979C-3EA77703D112}"/>
    <dgm:cxn modelId="{DBD73606-5B8A-4470-BF44-507D9F2716FB}" type="presParOf" srcId="{A6A6CE21-70F6-4012-AB43-C53F86F44319}" destId="{D93271F4-79BF-4535-BE89-86728129D24A}" srcOrd="0" destOrd="0" presId="urn:microsoft.com/office/officeart/2005/8/layout/matrix2"/>
    <dgm:cxn modelId="{09BB3207-A9F1-4B64-B12A-A6A9B60A12D1}" type="presParOf" srcId="{A6A6CE21-70F6-4012-AB43-C53F86F44319}" destId="{8B741178-0511-4E78-AE56-60960B687DB4}" srcOrd="1" destOrd="0" presId="urn:microsoft.com/office/officeart/2005/8/layout/matrix2"/>
    <dgm:cxn modelId="{37449810-816C-4B20-8A5A-CF9171461062}" type="presParOf" srcId="{A6A6CE21-70F6-4012-AB43-C53F86F44319}" destId="{DBA3F6C1-04C8-4D69-A19A-E7C9649F883A}" srcOrd="2" destOrd="0" presId="urn:microsoft.com/office/officeart/2005/8/layout/matrix2"/>
    <dgm:cxn modelId="{58D78FDA-DCEC-4151-8E09-7560466221A6}" type="presParOf" srcId="{A6A6CE21-70F6-4012-AB43-C53F86F44319}" destId="{1BF0E357-0DCB-48CC-BD4D-2F4FEB6D6474}" srcOrd="3" destOrd="0" presId="urn:microsoft.com/office/officeart/2005/8/layout/matrix2"/>
    <dgm:cxn modelId="{59CB5486-6266-4442-96D9-7C3093614DA5}" type="presParOf" srcId="{A6A6CE21-70F6-4012-AB43-C53F86F44319}" destId="{A80F6C32-35BF-4F69-86FC-B983E9DCABC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19B007-0D1D-4B52-A05D-2C7AC0F0BCF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91E66C-CD44-4866-9112-D18956548104}">
      <dgm:prSet phldrT="[Text]" custT="1"/>
      <dgm:spPr/>
      <dgm:t>
        <a:bodyPr/>
        <a:lstStyle/>
        <a:p>
          <a:r>
            <a:rPr lang="en-US" sz="1600" b="1" dirty="0" smtClean="0"/>
            <a:t>Stainless Steel</a:t>
          </a:r>
          <a:endParaRPr lang="en-US" sz="1600" b="1" dirty="0"/>
        </a:p>
      </dgm:t>
    </dgm:pt>
    <dgm:pt modelId="{9A1BA35F-D8F1-4B48-BA0B-A3EFAF5E17AE}" type="parTrans" cxnId="{73D235C0-F618-4D69-B44D-9FC8A828DBBC}">
      <dgm:prSet/>
      <dgm:spPr/>
      <dgm:t>
        <a:bodyPr/>
        <a:lstStyle/>
        <a:p>
          <a:endParaRPr lang="en-US"/>
        </a:p>
      </dgm:t>
    </dgm:pt>
    <dgm:pt modelId="{429390F7-863C-45B6-979C-3EA77703D112}" type="sibTrans" cxnId="{73D235C0-F618-4D69-B44D-9FC8A828DBBC}">
      <dgm:prSet/>
      <dgm:spPr/>
      <dgm:t>
        <a:bodyPr/>
        <a:lstStyle/>
        <a:p>
          <a:endParaRPr lang="en-US"/>
        </a:p>
      </dgm:t>
    </dgm:pt>
    <dgm:pt modelId="{47103D9E-4B3F-40C2-88E7-2407A16D8797}">
      <dgm:prSet phldrT="[Text]" custT="1"/>
      <dgm:spPr/>
      <dgm:t>
        <a:bodyPr/>
        <a:lstStyle/>
        <a:p>
          <a:r>
            <a:rPr lang="en-US" sz="1400" b="1" dirty="0" smtClean="0"/>
            <a:t>Low C</a:t>
          </a:r>
        </a:p>
      </dgm:t>
    </dgm:pt>
    <dgm:pt modelId="{B9A694C8-F89A-4952-B338-6955C04EA0B9}" type="parTrans" cxnId="{B8D3C629-23A8-4706-BB87-636DC2EF0F47}">
      <dgm:prSet/>
      <dgm:spPr/>
      <dgm:t>
        <a:bodyPr/>
        <a:lstStyle/>
        <a:p>
          <a:endParaRPr lang="en-US"/>
        </a:p>
      </dgm:t>
    </dgm:pt>
    <dgm:pt modelId="{8E93B397-CCE7-45EB-88DE-7CFDCD70A6B7}" type="sibTrans" cxnId="{B8D3C629-23A8-4706-BB87-636DC2EF0F47}">
      <dgm:prSet/>
      <dgm:spPr/>
      <dgm:t>
        <a:bodyPr/>
        <a:lstStyle/>
        <a:p>
          <a:endParaRPr lang="en-US"/>
        </a:p>
      </dgm:t>
    </dgm:pt>
    <dgm:pt modelId="{AFDEDF86-BEE6-4B54-A831-F48809B7384F}">
      <dgm:prSet phldrT="[Text]" custT="1"/>
      <dgm:spPr>
        <a:solidFill>
          <a:schemeClr val="bg1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 err="1" smtClean="0"/>
            <a:t>Ferritic</a:t>
          </a:r>
          <a:r>
            <a:rPr lang="en-US" sz="1600" b="1" dirty="0" smtClean="0"/>
            <a:t> </a:t>
          </a:r>
          <a:r>
            <a:rPr lang="en-US" sz="1600" b="1" dirty="0" err="1" smtClean="0"/>
            <a:t>Bainitic</a:t>
          </a:r>
          <a:r>
            <a:rPr lang="en-US" sz="1600" b="1" dirty="0" smtClean="0"/>
            <a:t> Steel</a:t>
          </a:r>
        </a:p>
      </dgm:t>
    </dgm:pt>
    <dgm:pt modelId="{BA224A2F-DCC7-4F59-B440-0BC583CEFA23}" type="parTrans" cxnId="{E52B8027-6692-480A-A23C-FEBC80423299}">
      <dgm:prSet/>
      <dgm:spPr/>
      <dgm:t>
        <a:bodyPr/>
        <a:lstStyle/>
        <a:p>
          <a:endParaRPr lang="en-US"/>
        </a:p>
      </dgm:t>
    </dgm:pt>
    <dgm:pt modelId="{9E905A13-B988-41AC-B93C-43F43353AD14}" type="sibTrans" cxnId="{E52B8027-6692-480A-A23C-FEBC80423299}">
      <dgm:prSet/>
      <dgm:spPr/>
      <dgm:t>
        <a:bodyPr/>
        <a:lstStyle/>
        <a:p>
          <a:endParaRPr lang="en-US"/>
        </a:p>
      </dgm:t>
    </dgm:pt>
    <dgm:pt modelId="{D9EDBD36-9126-472C-A33E-077AA513C444}">
      <dgm:prSet custT="1"/>
      <dgm:spPr>
        <a:solidFill>
          <a:schemeClr val="bg1"/>
        </a:solidFill>
      </dgm:spPr>
      <dgm:t>
        <a:bodyPr/>
        <a:lstStyle/>
        <a:p>
          <a:r>
            <a:rPr lang="en-US" sz="1600" b="1" dirty="0" smtClean="0"/>
            <a:t>Pure iron</a:t>
          </a:r>
          <a:endParaRPr lang="en-US" sz="1600" b="1" dirty="0"/>
        </a:p>
      </dgm:t>
    </dgm:pt>
    <dgm:pt modelId="{D8E89F80-E750-44A3-A31D-B04A8DDE1CB6}" type="parTrans" cxnId="{26292E67-3A94-4566-9829-9A00511BC81A}">
      <dgm:prSet/>
      <dgm:spPr/>
      <dgm:t>
        <a:bodyPr/>
        <a:lstStyle/>
        <a:p>
          <a:endParaRPr lang="en-US"/>
        </a:p>
      </dgm:t>
    </dgm:pt>
    <dgm:pt modelId="{B85B9994-A263-4A19-89FA-AEE2ADC0742A}" type="sibTrans" cxnId="{26292E67-3A94-4566-9829-9A00511BC81A}">
      <dgm:prSet/>
      <dgm:spPr/>
      <dgm:t>
        <a:bodyPr/>
        <a:lstStyle/>
        <a:p>
          <a:endParaRPr lang="en-US"/>
        </a:p>
      </dgm:t>
    </dgm:pt>
    <dgm:pt modelId="{A6A6CE21-70F6-4012-AB43-C53F86F44319}" type="pres">
      <dgm:prSet presAssocID="{D919B007-0D1D-4B52-A05D-2C7AC0F0BCF3}" presName="matrix" presStyleCnt="0">
        <dgm:presLayoutVars>
          <dgm:chMax val="1"/>
          <dgm:dir/>
          <dgm:resizeHandles val="exact"/>
        </dgm:presLayoutVars>
      </dgm:prSet>
      <dgm:spPr/>
    </dgm:pt>
    <dgm:pt modelId="{D93271F4-79BF-4535-BE89-86728129D24A}" type="pres">
      <dgm:prSet presAssocID="{D919B007-0D1D-4B52-A05D-2C7AC0F0BCF3}" presName="axisShape" presStyleLbl="bgShp" presStyleIdx="0" presStyleCnt="1"/>
      <dgm:spPr>
        <a:solidFill>
          <a:schemeClr val="bg1"/>
        </a:solidFill>
      </dgm:spPr>
    </dgm:pt>
    <dgm:pt modelId="{8B741178-0511-4E78-AE56-60960B687DB4}" type="pres">
      <dgm:prSet presAssocID="{D919B007-0D1D-4B52-A05D-2C7AC0F0BCF3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BA3F6C1-04C8-4D69-A19A-E7C9649F883A}" type="pres">
      <dgm:prSet presAssocID="{D919B007-0D1D-4B52-A05D-2C7AC0F0BCF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0E357-0DCB-48CC-BD4D-2F4FEB6D6474}" type="pres">
      <dgm:prSet presAssocID="{D919B007-0D1D-4B52-A05D-2C7AC0F0BCF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F6C32-35BF-4F69-86FC-B983E9DCABCB}" type="pres">
      <dgm:prSet presAssocID="{D919B007-0D1D-4B52-A05D-2C7AC0F0BCF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B7F65E-E45E-4A61-AA2F-E2FACEFD0677}" type="presOf" srcId="{D919B007-0D1D-4B52-A05D-2C7AC0F0BCF3}" destId="{A6A6CE21-70F6-4012-AB43-C53F86F44319}" srcOrd="0" destOrd="0" presId="urn:microsoft.com/office/officeart/2005/8/layout/matrix2"/>
    <dgm:cxn modelId="{B8D3C629-23A8-4706-BB87-636DC2EF0F47}" srcId="{D919B007-0D1D-4B52-A05D-2C7AC0F0BCF3}" destId="{47103D9E-4B3F-40C2-88E7-2407A16D8797}" srcOrd="1" destOrd="0" parTransId="{B9A694C8-F89A-4952-B338-6955C04EA0B9}" sibTransId="{8E93B397-CCE7-45EB-88DE-7CFDCD70A6B7}"/>
    <dgm:cxn modelId="{26292E67-3A94-4566-9829-9A00511BC81A}" srcId="{D919B007-0D1D-4B52-A05D-2C7AC0F0BCF3}" destId="{D9EDBD36-9126-472C-A33E-077AA513C444}" srcOrd="3" destOrd="0" parTransId="{D8E89F80-E750-44A3-A31D-B04A8DDE1CB6}" sibTransId="{B85B9994-A263-4A19-89FA-AEE2ADC0742A}"/>
    <dgm:cxn modelId="{728A4134-0A34-4D75-9ECF-1EEC59A08F14}" type="presOf" srcId="{8691E66C-CD44-4866-9112-D18956548104}" destId="{8B741178-0511-4E78-AE56-60960B687DB4}" srcOrd="0" destOrd="0" presId="urn:microsoft.com/office/officeart/2005/8/layout/matrix2"/>
    <dgm:cxn modelId="{A31868B1-AC41-48C2-A340-38A8E2A9A820}" type="presOf" srcId="{D9EDBD36-9126-472C-A33E-077AA513C444}" destId="{A80F6C32-35BF-4F69-86FC-B983E9DCABCB}" srcOrd="0" destOrd="0" presId="urn:microsoft.com/office/officeart/2005/8/layout/matrix2"/>
    <dgm:cxn modelId="{E52B8027-6692-480A-A23C-FEBC80423299}" srcId="{D919B007-0D1D-4B52-A05D-2C7AC0F0BCF3}" destId="{AFDEDF86-BEE6-4B54-A831-F48809B7384F}" srcOrd="2" destOrd="0" parTransId="{BA224A2F-DCC7-4F59-B440-0BC583CEFA23}" sibTransId="{9E905A13-B988-41AC-B93C-43F43353AD14}"/>
    <dgm:cxn modelId="{7E6B3AED-1721-4FA9-BA96-5FF08FDD78E2}" type="presOf" srcId="{AFDEDF86-BEE6-4B54-A831-F48809B7384F}" destId="{1BF0E357-0DCB-48CC-BD4D-2F4FEB6D6474}" srcOrd="0" destOrd="0" presId="urn:microsoft.com/office/officeart/2005/8/layout/matrix2"/>
    <dgm:cxn modelId="{464FB580-121F-46DB-8656-028BA0F121FD}" type="presOf" srcId="{47103D9E-4B3F-40C2-88E7-2407A16D8797}" destId="{DBA3F6C1-04C8-4D69-A19A-E7C9649F883A}" srcOrd="0" destOrd="0" presId="urn:microsoft.com/office/officeart/2005/8/layout/matrix2"/>
    <dgm:cxn modelId="{73D235C0-F618-4D69-B44D-9FC8A828DBBC}" srcId="{D919B007-0D1D-4B52-A05D-2C7AC0F0BCF3}" destId="{8691E66C-CD44-4866-9112-D18956548104}" srcOrd="0" destOrd="0" parTransId="{9A1BA35F-D8F1-4B48-BA0B-A3EFAF5E17AE}" sibTransId="{429390F7-863C-45B6-979C-3EA77703D112}"/>
    <dgm:cxn modelId="{DBD73606-5B8A-4470-BF44-507D9F2716FB}" type="presParOf" srcId="{A6A6CE21-70F6-4012-AB43-C53F86F44319}" destId="{D93271F4-79BF-4535-BE89-86728129D24A}" srcOrd="0" destOrd="0" presId="urn:microsoft.com/office/officeart/2005/8/layout/matrix2"/>
    <dgm:cxn modelId="{09BB3207-A9F1-4B64-B12A-A6A9B60A12D1}" type="presParOf" srcId="{A6A6CE21-70F6-4012-AB43-C53F86F44319}" destId="{8B741178-0511-4E78-AE56-60960B687DB4}" srcOrd="1" destOrd="0" presId="urn:microsoft.com/office/officeart/2005/8/layout/matrix2"/>
    <dgm:cxn modelId="{37449810-816C-4B20-8A5A-CF9171461062}" type="presParOf" srcId="{A6A6CE21-70F6-4012-AB43-C53F86F44319}" destId="{DBA3F6C1-04C8-4D69-A19A-E7C9649F883A}" srcOrd="2" destOrd="0" presId="urn:microsoft.com/office/officeart/2005/8/layout/matrix2"/>
    <dgm:cxn modelId="{58D78FDA-DCEC-4151-8E09-7560466221A6}" type="presParOf" srcId="{A6A6CE21-70F6-4012-AB43-C53F86F44319}" destId="{1BF0E357-0DCB-48CC-BD4D-2F4FEB6D6474}" srcOrd="3" destOrd="0" presId="urn:microsoft.com/office/officeart/2005/8/layout/matrix2"/>
    <dgm:cxn modelId="{59CB5486-6266-4442-96D9-7C3093614DA5}" type="presParOf" srcId="{A6A6CE21-70F6-4012-AB43-C53F86F44319}" destId="{A80F6C32-35BF-4F69-86FC-B983E9DCABC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FA5935-A419-45B9-91E4-C641F29FF2CB}" type="doc">
      <dgm:prSet loTypeId="urn:microsoft.com/office/officeart/2005/8/layout/radial5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A3723-11B3-4E15-8A52-278DB4F013E0}">
      <dgm:prSet phldrT="[Text]" custT="1"/>
      <dgm:spPr/>
      <dgm:t>
        <a:bodyPr/>
        <a:lstStyle/>
        <a:p>
          <a:r>
            <a:rPr lang="en-US" sz="1400" b="1" dirty="0" smtClean="0"/>
            <a:t>Material selection</a:t>
          </a:r>
          <a:endParaRPr lang="en-US" sz="1400" b="1" dirty="0"/>
        </a:p>
      </dgm:t>
    </dgm:pt>
    <dgm:pt modelId="{7A233824-320B-4BE5-9425-47CB44674A20}" type="par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144EC252-019A-4CC5-8303-E3AEF11C1DF7}" type="sib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F88C6FC8-D69F-4F8D-8A6E-B2F2F2D15C47}">
      <dgm:prSet phldrT="[Text]" custT="1"/>
      <dgm:spPr/>
      <dgm:t>
        <a:bodyPr/>
        <a:lstStyle/>
        <a:p>
          <a:r>
            <a:rPr lang="en-US" sz="1400" b="1" dirty="0" smtClean="0"/>
            <a:t>Cleaning approach</a:t>
          </a:r>
          <a:endParaRPr lang="en-US" sz="1400" b="1" dirty="0"/>
        </a:p>
      </dgm:t>
    </dgm:pt>
    <dgm:pt modelId="{9FD90357-91AE-4AAA-9961-A6EB1EDB31D4}" type="parTrans" cxnId="{6004FCC7-C05D-4191-8480-8729144753A6}">
      <dgm:prSet custT="1"/>
      <dgm:spPr>
        <a:noFill/>
      </dgm:spPr>
      <dgm:t>
        <a:bodyPr/>
        <a:lstStyle/>
        <a:p>
          <a:endParaRPr lang="en-US" sz="1400" b="1"/>
        </a:p>
      </dgm:t>
    </dgm:pt>
    <dgm:pt modelId="{0FA77747-03FB-4228-9BF1-9FE7C289A638}" type="sibTrans" cxnId="{6004FCC7-C05D-4191-8480-8729144753A6}">
      <dgm:prSet/>
      <dgm:spPr/>
      <dgm:t>
        <a:bodyPr/>
        <a:lstStyle/>
        <a:p>
          <a:endParaRPr lang="en-US" sz="1400" b="1"/>
        </a:p>
      </dgm:t>
    </dgm:pt>
    <dgm:pt modelId="{E5326E33-2433-4170-BB55-EC3967FA6C92}">
      <dgm:prSet phldrT="[Text]" custT="1"/>
      <dgm:spPr/>
      <dgm:t>
        <a:bodyPr/>
        <a:lstStyle/>
        <a:p>
          <a:r>
            <a:rPr lang="en-US" sz="1400" b="1" dirty="0" smtClean="0"/>
            <a:t>Bake out cycle</a:t>
          </a:r>
          <a:endParaRPr lang="en-US" sz="1400" b="1" dirty="0"/>
        </a:p>
      </dgm:t>
    </dgm:pt>
    <dgm:pt modelId="{394DD6A8-3CF0-43CE-BBEF-71E6B80280E3}" type="parTrans" cxnId="{066E5001-DAA8-47B0-9F28-661079E3807E}">
      <dgm:prSet custT="1"/>
      <dgm:spPr>
        <a:noFill/>
      </dgm:spPr>
      <dgm:t>
        <a:bodyPr/>
        <a:lstStyle/>
        <a:p>
          <a:endParaRPr lang="en-US" sz="1400" b="1"/>
        </a:p>
      </dgm:t>
    </dgm:pt>
    <dgm:pt modelId="{58184D7F-2FB8-41F7-A187-240E618C5989}" type="sibTrans" cxnId="{066E5001-DAA8-47B0-9F28-661079E3807E}">
      <dgm:prSet/>
      <dgm:spPr/>
      <dgm:t>
        <a:bodyPr/>
        <a:lstStyle/>
        <a:p>
          <a:endParaRPr lang="en-US" sz="1400" b="1"/>
        </a:p>
      </dgm:t>
    </dgm:pt>
    <dgm:pt modelId="{FFD9041E-E951-4CCA-BF44-D04F54A3CC88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 b="1" dirty="0" smtClean="0"/>
            <a:t>Design</a:t>
          </a:r>
          <a:endParaRPr lang="en-US" sz="1400" b="1" dirty="0"/>
        </a:p>
      </dgm:t>
    </dgm:pt>
    <dgm:pt modelId="{48A38D94-752A-48E2-B5AA-B2A6192ADC9D}" type="parTrans" cxnId="{8F103B0B-797F-4D93-B838-643E7D7B805D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endParaRPr lang="en-US" sz="1400" b="1" dirty="0"/>
        </a:p>
      </dgm:t>
    </dgm:pt>
    <dgm:pt modelId="{B41D25CD-1D3F-4569-B5A6-AF395E4B296F}" type="sibTrans" cxnId="{8F103B0B-797F-4D93-B838-643E7D7B805D}">
      <dgm:prSet/>
      <dgm:spPr/>
      <dgm:t>
        <a:bodyPr/>
        <a:lstStyle/>
        <a:p>
          <a:endParaRPr lang="en-US" sz="1400" b="1"/>
        </a:p>
      </dgm:t>
    </dgm:pt>
    <dgm:pt modelId="{18CBC883-2F4D-4D6D-8848-FAFF4BCC8319}">
      <dgm:prSet phldrT="[Text]" custT="1"/>
      <dgm:spPr/>
      <dgm:t>
        <a:bodyPr/>
        <a:lstStyle/>
        <a:p>
          <a:r>
            <a:rPr lang="en-US" sz="1400" b="1" dirty="0" smtClean="0"/>
            <a:t>Welding method</a:t>
          </a:r>
          <a:endParaRPr lang="en-US" sz="1400" b="1" dirty="0"/>
        </a:p>
      </dgm:t>
    </dgm:pt>
    <dgm:pt modelId="{F1E8AAA5-3102-43EA-89B8-BBC004B2C213}" type="parTrans" cxnId="{1EE86EC1-7CA8-4192-A168-903636625E5F}">
      <dgm:prSet custT="1"/>
      <dgm:spPr>
        <a:noFill/>
      </dgm:spPr>
      <dgm:t>
        <a:bodyPr/>
        <a:lstStyle/>
        <a:p>
          <a:endParaRPr lang="en-US" sz="1400" b="1"/>
        </a:p>
      </dgm:t>
    </dgm:pt>
    <dgm:pt modelId="{4BAE8531-7323-448D-B1B6-67EF9A9692BF}" type="sibTrans" cxnId="{1EE86EC1-7CA8-4192-A168-903636625E5F}">
      <dgm:prSet/>
      <dgm:spPr/>
      <dgm:t>
        <a:bodyPr/>
        <a:lstStyle/>
        <a:p>
          <a:endParaRPr lang="en-US" sz="1400" b="1"/>
        </a:p>
      </dgm:t>
    </dgm:pt>
    <dgm:pt modelId="{B6137D2E-789B-4040-AC63-74E6153139E7}">
      <dgm:prSet custT="1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400" b="1" dirty="0" smtClean="0"/>
            <a:t>Surface operation/ finishing</a:t>
          </a:r>
          <a:endParaRPr lang="en-US" sz="1400" b="1" dirty="0"/>
        </a:p>
      </dgm:t>
    </dgm:pt>
    <dgm:pt modelId="{6B467446-4192-4FC9-8E0E-0FE4CF2175BB}" type="parTrans" cxnId="{67F6ADBB-62F1-45F2-B7B8-3F66CB5285E0}">
      <dgm:prSet custT="1"/>
      <dgm:spPr>
        <a:solidFill>
          <a:schemeClr val="bg1"/>
        </a:solidFill>
      </dgm:spPr>
      <dgm:t>
        <a:bodyPr/>
        <a:lstStyle/>
        <a:p>
          <a:endParaRPr lang="en-US" sz="1400" b="1"/>
        </a:p>
      </dgm:t>
    </dgm:pt>
    <dgm:pt modelId="{AF983A21-97F0-44A4-96C2-7C38FD54A8D8}" type="sibTrans" cxnId="{67F6ADBB-62F1-45F2-B7B8-3F66CB5285E0}">
      <dgm:prSet/>
      <dgm:spPr/>
      <dgm:t>
        <a:bodyPr/>
        <a:lstStyle/>
        <a:p>
          <a:endParaRPr lang="en-US" sz="1400" b="1"/>
        </a:p>
      </dgm:t>
    </dgm:pt>
    <dgm:pt modelId="{421880A5-C402-4FC3-ACB8-AF55C245B0E5}" type="pres">
      <dgm:prSet presAssocID="{0BFA5935-A419-45B9-91E4-C641F29FF2C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CCE2FFD-1710-408D-AFC5-C59C2C6736BB}" type="pres">
      <dgm:prSet presAssocID="{291A3723-11B3-4E15-8A52-278DB4F013E0}" presName="centerShape" presStyleLbl="node0" presStyleIdx="0" presStyleCnt="1"/>
      <dgm:spPr/>
    </dgm:pt>
    <dgm:pt modelId="{5BC048C2-0AAE-423F-B446-6CFD025F9EA7}" type="pres">
      <dgm:prSet presAssocID="{48A38D94-752A-48E2-B5AA-B2A6192ADC9D}" presName="parTrans" presStyleLbl="sibTrans2D1" presStyleIdx="0" presStyleCnt="5" custAng="5400000" custScaleX="158093" custScaleY="126090" custLinFactNeighborY="-3466"/>
      <dgm:spPr>
        <a:prstGeom prst="upDownArrow">
          <a:avLst/>
        </a:prstGeom>
      </dgm:spPr>
    </dgm:pt>
    <dgm:pt modelId="{1BDB431C-1EAE-4D5D-AF87-3BC6351675BF}" type="pres">
      <dgm:prSet presAssocID="{48A38D94-752A-48E2-B5AA-B2A6192ADC9D}" presName="connectorText" presStyleLbl="sibTrans2D1" presStyleIdx="0" presStyleCnt="5"/>
      <dgm:spPr/>
    </dgm:pt>
    <dgm:pt modelId="{21FD6F92-D789-4F1C-80C5-FDF7827B1EF5}" type="pres">
      <dgm:prSet presAssocID="{FFD9041E-E951-4CCA-BF44-D04F54A3CC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FE146-A48D-40FE-8C0F-F717623DD063}" type="pres">
      <dgm:prSet presAssocID="{F1E8AAA5-3102-43EA-89B8-BBC004B2C213}" presName="parTrans" presStyleLbl="sibTrans2D1" presStyleIdx="1" presStyleCnt="5"/>
      <dgm:spPr/>
    </dgm:pt>
    <dgm:pt modelId="{EBDADE14-C16D-4D62-B9E8-200B2F9FDDB1}" type="pres">
      <dgm:prSet presAssocID="{F1E8AAA5-3102-43EA-89B8-BBC004B2C213}" presName="connectorText" presStyleLbl="sibTrans2D1" presStyleIdx="1" presStyleCnt="5"/>
      <dgm:spPr/>
    </dgm:pt>
    <dgm:pt modelId="{3AD98F35-3C73-44D4-9347-2A8AE4CF2DD9}" type="pres">
      <dgm:prSet presAssocID="{18CBC883-2F4D-4D6D-8848-FAFF4BCC8319}" presName="node" presStyleLbl="node1" presStyleIdx="1" presStyleCnt="5">
        <dgm:presLayoutVars>
          <dgm:bulletEnabled val="1"/>
        </dgm:presLayoutVars>
      </dgm:prSet>
      <dgm:spPr/>
    </dgm:pt>
    <dgm:pt modelId="{C2436427-2B20-4334-B03D-C6C78C9EF79F}" type="pres">
      <dgm:prSet presAssocID="{9FD90357-91AE-4AAA-9961-A6EB1EDB31D4}" presName="parTrans" presStyleLbl="sibTrans2D1" presStyleIdx="2" presStyleCnt="5"/>
      <dgm:spPr/>
    </dgm:pt>
    <dgm:pt modelId="{C16113F4-A022-43E9-95D6-98B8D38EC16E}" type="pres">
      <dgm:prSet presAssocID="{9FD90357-91AE-4AAA-9961-A6EB1EDB31D4}" presName="connectorText" presStyleLbl="sibTrans2D1" presStyleIdx="2" presStyleCnt="5"/>
      <dgm:spPr/>
    </dgm:pt>
    <dgm:pt modelId="{4F7B13E5-1D16-4EFB-9C83-437B217C4B16}" type="pres">
      <dgm:prSet presAssocID="{F88C6FC8-D69F-4F8D-8A6E-B2F2F2D15C4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428D-2F55-4577-B67F-A7214699D496}" type="pres">
      <dgm:prSet presAssocID="{394DD6A8-3CF0-43CE-BBEF-71E6B80280E3}" presName="parTrans" presStyleLbl="sibTrans2D1" presStyleIdx="3" presStyleCnt="5"/>
      <dgm:spPr/>
    </dgm:pt>
    <dgm:pt modelId="{CCC93D7E-CFFF-40FE-BE47-833EFC5C5F80}" type="pres">
      <dgm:prSet presAssocID="{394DD6A8-3CF0-43CE-BBEF-71E6B80280E3}" presName="connectorText" presStyleLbl="sibTrans2D1" presStyleIdx="3" presStyleCnt="5"/>
      <dgm:spPr/>
    </dgm:pt>
    <dgm:pt modelId="{1656FBB8-F621-4C7A-80F3-7BCD41CCF3D6}" type="pres">
      <dgm:prSet presAssocID="{E5326E33-2433-4170-BB55-EC3967FA6C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471D3-7728-41BC-B88F-6A820F338349}" type="pres">
      <dgm:prSet presAssocID="{6B467446-4192-4FC9-8E0E-0FE4CF2175BB}" presName="parTrans" presStyleLbl="sibTrans2D1" presStyleIdx="4" presStyleCnt="5" custScaleX="196189" custScaleY="85910"/>
      <dgm:spPr>
        <a:prstGeom prst="leftRightArrow">
          <a:avLst/>
        </a:prstGeom>
      </dgm:spPr>
    </dgm:pt>
    <dgm:pt modelId="{8033BDA6-108C-470C-AE67-9EB6A829D83E}" type="pres">
      <dgm:prSet presAssocID="{6B467446-4192-4FC9-8E0E-0FE4CF2175BB}" presName="connectorText" presStyleLbl="sibTrans2D1" presStyleIdx="4" presStyleCnt="5"/>
      <dgm:spPr/>
    </dgm:pt>
    <dgm:pt modelId="{836A84B9-578D-47F2-9FE9-3284A5A5690A}" type="pres">
      <dgm:prSet presAssocID="{B6137D2E-789B-4040-AC63-74E6153139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6E5001-DAA8-47B0-9F28-661079E3807E}" srcId="{291A3723-11B3-4E15-8A52-278DB4F013E0}" destId="{E5326E33-2433-4170-BB55-EC3967FA6C92}" srcOrd="3" destOrd="0" parTransId="{394DD6A8-3CF0-43CE-BBEF-71E6B80280E3}" sibTransId="{58184D7F-2FB8-41F7-A187-240E618C5989}"/>
    <dgm:cxn modelId="{08CF4ED3-6AB5-4704-8206-56F30532CB13}" type="presOf" srcId="{6B467446-4192-4FC9-8E0E-0FE4CF2175BB}" destId="{8033BDA6-108C-470C-AE67-9EB6A829D83E}" srcOrd="1" destOrd="0" presId="urn:microsoft.com/office/officeart/2005/8/layout/radial5"/>
    <dgm:cxn modelId="{D49044BF-E50C-4273-B9FA-A0BA109CA62B}" type="presOf" srcId="{E5326E33-2433-4170-BB55-EC3967FA6C92}" destId="{1656FBB8-F621-4C7A-80F3-7BCD41CCF3D6}" srcOrd="0" destOrd="0" presId="urn:microsoft.com/office/officeart/2005/8/layout/radial5"/>
    <dgm:cxn modelId="{6069BFF2-6832-4C44-A35E-59373AE97903}" type="presOf" srcId="{0BFA5935-A419-45B9-91E4-C641F29FF2CB}" destId="{421880A5-C402-4FC3-ACB8-AF55C245B0E5}" srcOrd="0" destOrd="0" presId="urn:microsoft.com/office/officeart/2005/8/layout/radial5"/>
    <dgm:cxn modelId="{B9AA8842-7CCD-4BD0-AB41-E3782A8D2716}" type="presOf" srcId="{9FD90357-91AE-4AAA-9961-A6EB1EDB31D4}" destId="{C2436427-2B20-4334-B03D-C6C78C9EF79F}" srcOrd="0" destOrd="0" presId="urn:microsoft.com/office/officeart/2005/8/layout/radial5"/>
    <dgm:cxn modelId="{8806ABCD-79F3-44BC-ABF0-F2F6DA0632B7}" type="presOf" srcId="{B6137D2E-789B-4040-AC63-74E6153139E7}" destId="{836A84B9-578D-47F2-9FE9-3284A5A5690A}" srcOrd="0" destOrd="0" presId="urn:microsoft.com/office/officeart/2005/8/layout/radial5"/>
    <dgm:cxn modelId="{67F6ADBB-62F1-45F2-B7B8-3F66CB5285E0}" srcId="{291A3723-11B3-4E15-8A52-278DB4F013E0}" destId="{B6137D2E-789B-4040-AC63-74E6153139E7}" srcOrd="4" destOrd="0" parTransId="{6B467446-4192-4FC9-8E0E-0FE4CF2175BB}" sibTransId="{AF983A21-97F0-44A4-96C2-7C38FD54A8D8}"/>
    <dgm:cxn modelId="{1CEA1446-83D4-4736-BD16-D5445B604E78}" type="presOf" srcId="{FFD9041E-E951-4CCA-BF44-D04F54A3CC88}" destId="{21FD6F92-D789-4F1C-80C5-FDF7827B1EF5}" srcOrd="0" destOrd="0" presId="urn:microsoft.com/office/officeart/2005/8/layout/radial5"/>
    <dgm:cxn modelId="{6418884D-4ECF-4FCC-87C7-1AE7F3317355}" type="presOf" srcId="{48A38D94-752A-48E2-B5AA-B2A6192ADC9D}" destId="{5BC048C2-0AAE-423F-B446-6CFD025F9EA7}" srcOrd="0" destOrd="0" presId="urn:microsoft.com/office/officeart/2005/8/layout/radial5"/>
    <dgm:cxn modelId="{6004FCC7-C05D-4191-8480-8729144753A6}" srcId="{291A3723-11B3-4E15-8A52-278DB4F013E0}" destId="{F88C6FC8-D69F-4F8D-8A6E-B2F2F2D15C47}" srcOrd="2" destOrd="0" parTransId="{9FD90357-91AE-4AAA-9961-A6EB1EDB31D4}" sibTransId="{0FA77747-03FB-4228-9BF1-9FE7C289A638}"/>
    <dgm:cxn modelId="{34062F8E-74A1-4DE8-8948-AA60CF7130A4}" type="presOf" srcId="{9FD90357-91AE-4AAA-9961-A6EB1EDB31D4}" destId="{C16113F4-A022-43E9-95D6-98B8D38EC16E}" srcOrd="1" destOrd="0" presId="urn:microsoft.com/office/officeart/2005/8/layout/radial5"/>
    <dgm:cxn modelId="{E98097B9-7900-4431-B851-4C5A25609F9C}" type="presOf" srcId="{394DD6A8-3CF0-43CE-BBEF-71E6B80280E3}" destId="{CCC93D7E-CFFF-40FE-BE47-833EFC5C5F80}" srcOrd="1" destOrd="0" presId="urn:microsoft.com/office/officeart/2005/8/layout/radial5"/>
    <dgm:cxn modelId="{0A16015D-F538-4C5A-A87E-E0637242B574}" type="presOf" srcId="{F1E8AAA5-3102-43EA-89B8-BBC004B2C213}" destId="{6F9FE146-A48D-40FE-8C0F-F717623DD063}" srcOrd="0" destOrd="0" presId="urn:microsoft.com/office/officeart/2005/8/layout/radial5"/>
    <dgm:cxn modelId="{4D419A21-C3B6-4B72-A456-38F19CE57D2D}" type="presOf" srcId="{6B467446-4192-4FC9-8E0E-0FE4CF2175BB}" destId="{A6E471D3-7728-41BC-B88F-6A820F338349}" srcOrd="0" destOrd="0" presId="urn:microsoft.com/office/officeart/2005/8/layout/radial5"/>
    <dgm:cxn modelId="{8F103B0B-797F-4D93-B838-643E7D7B805D}" srcId="{291A3723-11B3-4E15-8A52-278DB4F013E0}" destId="{FFD9041E-E951-4CCA-BF44-D04F54A3CC88}" srcOrd="0" destOrd="0" parTransId="{48A38D94-752A-48E2-B5AA-B2A6192ADC9D}" sibTransId="{B41D25CD-1D3F-4569-B5A6-AF395E4B296F}"/>
    <dgm:cxn modelId="{79043177-2D85-4523-9898-22FDC3865E08}" type="presOf" srcId="{48A38D94-752A-48E2-B5AA-B2A6192ADC9D}" destId="{1BDB431C-1EAE-4D5D-AF87-3BC6351675BF}" srcOrd="1" destOrd="0" presId="urn:microsoft.com/office/officeart/2005/8/layout/radial5"/>
    <dgm:cxn modelId="{6233BA12-AC61-4770-8FAF-D2BEF1E54D01}" type="presOf" srcId="{18CBC883-2F4D-4D6D-8848-FAFF4BCC8319}" destId="{3AD98F35-3C73-44D4-9347-2A8AE4CF2DD9}" srcOrd="0" destOrd="0" presId="urn:microsoft.com/office/officeart/2005/8/layout/radial5"/>
    <dgm:cxn modelId="{E85F1D59-C9EE-4A22-831F-48B81B492F26}" srcId="{0BFA5935-A419-45B9-91E4-C641F29FF2CB}" destId="{291A3723-11B3-4E15-8A52-278DB4F013E0}" srcOrd="0" destOrd="0" parTransId="{7A233824-320B-4BE5-9425-47CB44674A20}" sibTransId="{144EC252-019A-4CC5-8303-E3AEF11C1DF7}"/>
    <dgm:cxn modelId="{1EE86EC1-7CA8-4192-A168-903636625E5F}" srcId="{291A3723-11B3-4E15-8A52-278DB4F013E0}" destId="{18CBC883-2F4D-4D6D-8848-FAFF4BCC8319}" srcOrd="1" destOrd="0" parTransId="{F1E8AAA5-3102-43EA-89B8-BBC004B2C213}" sibTransId="{4BAE8531-7323-448D-B1B6-67EF9A9692BF}"/>
    <dgm:cxn modelId="{E6CA8791-7DF3-48E5-BA42-D85C0B25F6A5}" type="presOf" srcId="{394DD6A8-3CF0-43CE-BBEF-71E6B80280E3}" destId="{AA65428D-2F55-4577-B67F-A7214699D496}" srcOrd="0" destOrd="0" presId="urn:microsoft.com/office/officeart/2005/8/layout/radial5"/>
    <dgm:cxn modelId="{2DD3EA75-77B2-4B07-8950-DA0B46DCABF6}" type="presOf" srcId="{291A3723-11B3-4E15-8A52-278DB4F013E0}" destId="{FCCE2FFD-1710-408D-AFC5-C59C2C6736BB}" srcOrd="0" destOrd="0" presId="urn:microsoft.com/office/officeart/2005/8/layout/radial5"/>
    <dgm:cxn modelId="{AF826D99-998F-42DF-8173-30C48D5EDFC0}" type="presOf" srcId="{F1E8AAA5-3102-43EA-89B8-BBC004B2C213}" destId="{EBDADE14-C16D-4D62-B9E8-200B2F9FDDB1}" srcOrd="1" destOrd="0" presId="urn:microsoft.com/office/officeart/2005/8/layout/radial5"/>
    <dgm:cxn modelId="{B017FA3B-2CFD-4E46-B94D-2CCC51AAB2C7}" type="presOf" srcId="{F88C6FC8-D69F-4F8D-8A6E-B2F2F2D15C47}" destId="{4F7B13E5-1D16-4EFB-9C83-437B217C4B16}" srcOrd="0" destOrd="0" presId="urn:microsoft.com/office/officeart/2005/8/layout/radial5"/>
    <dgm:cxn modelId="{BDDDC8BB-9705-4246-91E4-D337AE3D9AFE}" type="presParOf" srcId="{421880A5-C402-4FC3-ACB8-AF55C245B0E5}" destId="{FCCE2FFD-1710-408D-AFC5-C59C2C6736BB}" srcOrd="0" destOrd="0" presId="urn:microsoft.com/office/officeart/2005/8/layout/radial5"/>
    <dgm:cxn modelId="{989FD8FE-CC48-4339-8F5F-38E87E56B060}" type="presParOf" srcId="{421880A5-C402-4FC3-ACB8-AF55C245B0E5}" destId="{5BC048C2-0AAE-423F-B446-6CFD025F9EA7}" srcOrd="1" destOrd="0" presId="urn:microsoft.com/office/officeart/2005/8/layout/radial5"/>
    <dgm:cxn modelId="{0E94A6AC-16DB-485B-B743-49AD9C5BAEEE}" type="presParOf" srcId="{5BC048C2-0AAE-423F-B446-6CFD025F9EA7}" destId="{1BDB431C-1EAE-4D5D-AF87-3BC6351675BF}" srcOrd="0" destOrd="0" presId="urn:microsoft.com/office/officeart/2005/8/layout/radial5"/>
    <dgm:cxn modelId="{8FB87321-2EF4-4257-A487-4B49ACBE11F8}" type="presParOf" srcId="{421880A5-C402-4FC3-ACB8-AF55C245B0E5}" destId="{21FD6F92-D789-4F1C-80C5-FDF7827B1EF5}" srcOrd="2" destOrd="0" presId="urn:microsoft.com/office/officeart/2005/8/layout/radial5"/>
    <dgm:cxn modelId="{AD8511CC-FB28-4512-AF43-BE083754D81C}" type="presParOf" srcId="{421880A5-C402-4FC3-ACB8-AF55C245B0E5}" destId="{6F9FE146-A48D-40FE-8C0F-F717623DD063}" srcOrd="3" destOrd="0" presId="urn:microsoft.com/office/officeart/2005/8/layout/radial5"/>
    <dgm:cxn modelId="{F575CA38-E414-43A9-9276-277C5375E4C7}" type="presParOf" srcId="{6F9FE146-A48D-40FE-8C0F-F717623DD063}" destId="{EBDADE14-C16D-4D62-B9E8-200B2F9FDDB1}" srcOrd="0" destOrd="0" presId="urn:microsoft.com/office/officeart/2005/8/layout/radial5"/>
    <dgm:cxn modelId="{D7A2DBA8-C065-4AFD-AFCF-3C98754FB6A2}" type="presParOf" srcId="{421880A5-C402-4FC3-ACB8-AF55C245B0E5}" destId="{3AD98F35-3C73-44D4-9347-2A8AE4CF2DD9}" srcOrd="4" destOrd="0" presId="urn:microsoft.com/office/officeart/2005/8/layout/radial5"/>
    <dgm:cxn modelId="{CFB395B8-F629-42EC-A205-0B004594F438}" type="presParOf" srcId="{421880A5-C402-4FC3-ACB8-AF55C245B0E5}" destId="{C2436427-2B20-4334-B03D-C6C78C9EF79F}" srcOrd="5" destOrd="0" presId="urn:microsoft.com/office/officeart/2005/8/layout/radial5"/>
    <dgm:cxn modelId="{75C750DF-8032-4DEA-A5F0-91009D4BD00D}" type="presParOf" srcId="{C2436427-2B20-4334-B03D-C6C78C9EF79F}" destId="{C16113F4-A022-43E9-95D6-98B8D38EC16E}" srcOrd="0" destOrd="0" presId="urn:microsoft.com/office/officeart/2005/8/layout/radial5"/>
    <dgm:cxn modelId="{8F86F3D9-1E08-47D3-9197-22AF36D3FBF9}" type="presParOf" srcId="{421880A5-C402-4FC3-ACB8-AF55C245B0E5}" destId="{4F7B13E5-1D16-4EFB-9C83-437B217C4B16}" srcOrd="6" destOrd="0" presId="urn:microsoft.com/office/officeart/2005/8/layout/radial5"/>
    <dgm:cxn modelId="{342F5C7A-2742-4841-8B1A-19F87BC7BF72}" type="presParOf" srcId="{421880A5-C402-4FC3-ACB8-AF55C245B0E5}" destId="{AA65428D-2F55-4577-B67F-A7214699D496}" srcOrd="7" destOrd="0" presId="urn:microsoft.com/office/officeart/2005/8/layout/radial5"/>
    <dgm:cxn modelId="{FC7C68AF-8013-49FD-ABCE-C5A2B420F748}" type="presParOf" srcId="{AA65428D-2F55-4577-B67F-A7214699D496}" destId="{CCC93D7E-CFFF-40FE-BE47-833EFC5C5F80}" srcOrd="0" destOrd="0" presId="urn:microsoft.com/office/officeart/2005/8/layout/radial5"/>
    <dgm:cxn modelId="{82FB97B0-5A72-4EE4-AA91-E1A3150A0BDD}" type="presParOf" srcId="{421880A5-C402-4FC3-ACB8-AF55C245B0E5}" destId="{1656FBB8-F621-4C7A-80F3-7BCD41CCF3D6}" srcOrd="8" destOrd="0" presId="urn:microsoft.com/office/officeart/2005/8/layout/radial5"/>
    <dgm:cxn modelId="{2AB41FD4-12AE-4303-8B3D-DADBED9565CE}" type="presParOf" srcId="{421880A5-C402-4FC3-ACB8-AF55C245B0E5}" destId="{A6E471D3-7728-41BC-B88F-6A820F338349}" srcOrd="9" destOrd="0" presId="urn:microsoft.com/office/officeart/2005/8/layout/radial5"/>
    <dgm:cxn modelId="{D81ACFF8-4A82-449C-8BC8-0A4D482D642C}" type="presParOf" srcId="{A6E471D3-7728-41BC-B88F-6A820F338349}" destId="{8033BDA6-108C-470C-AE67-9EB6A829D83E}" srcOrd="0" destOrd="0" presId="urn:microsoft.com/office/officeart/2005/8/layout/radial5"/>
    <dgm:cxn modelId="{5E900B6A-1669-421C-B544-9A94E50FE109}" type="presParOf" srcId="{421880A5-C402-4FC3-ACB8-AF55C245B0E5}" destId="{836A84B9-578D-47F2-9FE9-3284A5A569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FA5935-A419-45B9-91E4-C641F29FF2CB}" type="doc">
      <dgm:prSet loTypeId="urn:microsoft.com/office/officeart/2005/8/layout/radial5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A3723-11B3-4E15-8A52-278DB4F013E0}">
      <dgm:prSet phldrT="[Text]" custT="1"/>
      <dgm:spPr/>
      <dgm:t>
        <a:bodyPr/>
        <a:lstStyle/>
        <a:p>
          <a:r>
            <a:rPr lang="en-US" sz="1400" b="1" dirty="0" smtClean="0"/>
            <a:t>Material selection</a:t>
          </a:r>
          <a:endParaRPr lang="en-US" sz="1400" b="1" dirty="0"/>
        </a:p>
      </dgm:t>
    </dgm:pt>
    <dgm:pt modelId="{7A233824-320B-4BE5-9425-47CB44674A20}" type="par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144EC252-019A-4CC5-8303-E3AEF11C1DF7}" type="sib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F88C6FC8-D69F-4F8D-8A6E-B2F2F2D15C47}">
      <dgm:prSet phldrT="[Text]" custT="1"/>
      <dgm:spPr/>
      <dgm:t>
        <a:bodyPr/>
        <a:lstStyle/>
        <a:p>
          <a:r>
            <a:rPr lang="en-US" sz="1400" b="1" dirty="0" smtClean="0"/>
            <a:t>Cleaning approach</a:t>
          </a:r>
          <a:endParaRPr lang="en-US" sz="1400" b="1" dirty="0"/>
        </a:p>
      </dgm:t>
    </dgm:pt>
    <dgm:pt modelId="{9FD90357-91AE-4AAA-9961-A6EB1EDB31D4}" type="parTrans" cxnId="{6004FCC7-C05D-4191-8480-8729144753A6}">
      <dgm:prSet custT="1"/>
      <dgm:spPr>
        <a:noFill/>
      </dgm:spPr>
      <dgm:t>
        <a:bodyPr/>
        <a:lstStyle/>
        <a:p>
          <a:endParaRPr lang="en-US" sz="1400" b="1"/>
        </a:p>
      </dgm:t>
    </dgm:pt>
    <dgm:pt modelId="{0FA77747-03FB-4228-9BF1-9FE7C289A638}" type="sibTrans" cxnId="{6004FCC7-C05D-4191-8480-8729144753A6}">
      <dgm:prSet/>
      <dgm:spPr/>
      <dgm:t>
        <a:bodyPr/>
        <a:lstStyle/>
        <a:p>
          <a:endParaRPr lang="en-US" sz="1400" b="1"/>
        </a:p>
      </dgm:t>
    </dgm:pt>
    <dgm:pt modelId="{E5326E33-2433-4170-BB55-EC3967FA6C92}">
      <dgm:prSet phldrT="[Text]" custT="1"/>
      <dgm:spPr/>
      <dgm:t>
        <a:bodyPr/>
        <a:lstStyle/>
        <a:p>
          <a:r>
            <a:rPr lang="en-US" sz="1400" b="1" dirty="0" smtClean="0"/>
            <a:t>Bake out cycle</a:t>
          </a:r>
          <a:endParaRPr lang="en-US" sz="1400" b="1" dirty="0"/>
        </a:p>
      </dgm:t>
    </dgm:pt>
    <dgm:pt modelId="{394DD6A8-3CF0-43CE-BBEF-71E6B80280E3}" type="parTrans" cxnId="{066E5001-DAA8-47B0-9F28-661079E3807E}">
      <dgm:prSet custT="1"/>
      <dgm:spPr>
        <a:noFill/>
      </dgm:spPr>
      <dgm:t>
        <a:bodyPr/>
        <a:lstStyle/>
        <a:p>
          <a:endParaRPr lang="en-US" sz="1400" b="1"/>
        </a:p>
      </dgm:t>
    </dgm:pt>
    <dgm:pt modelId="{58184D7F-2FB8-41F7-A187-240E618C5989}" type="sibTrans" cxnId="{066E5001-DAA8-47B0-9F28-661079E3807E}">
      <dgm:prSet/>
      <dgm:spPr/>
      <dgm:t>
        <a:bodyPr/>
        <a:lstStyle/>
        <a:p>
          <a:endParaRPr lang="en-US" sz="1400" b="1"/>
        </a:p>
      </dgm:t>
    </dgm:pt>
    <dgm:pt modelId="{FFD9041E-E951-4CCA-BF44-D04F54A3CC88}">
      <dgm:prSet phldrT="[Text]" custT="1"/>
      <dgm:spPr/>
      <dgm:t>
        <a:bodyPr/>
        <a:lstStyle/>
        <a:p>
          <a:r>
            <a:rPr lang="en-US" sz="1400" b="1" dirty="0" smtClean="0"/>
            <a:t>Design</a:t>
          </a:r>
          <a:endParaRPr lang="en-US" sz="1400" b="1" dirty="0"/>
        </a:p>
      </dgm:t>
    </dgm:pt>
    <dgm:pt modelId="{48A38D94-752A-48E2-B5AA-B2A6192ADC9D}" type="parTrans" cxnId="{8F103B0B-797F-4D93-B838-643E7D7B805D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400" b="1" dirty="0"/>
        </a:p>
      </dgm:t>
    </dgm:pt>
    <dgm:pt modelId="{B41D25CD-1D3F-4569-B5A6-AF395E4B296F}" type="sibTrans" cxnId="{8F103B0B-797F-4D93-B838-643E7D7B805D}">
      <dgm:prSet/>
      <dgm:spPr/>
      <dgm:t>
        <a:bodyPr/>
        <a:lstStyle/>
        <a:p>
          <a:endParaRPr lang="en-US" sz="1400" b="1"/>
        </a:p>
      </dgm:t>
    </dgm:pt>
    <dgm:pt modelId="{18CBC883-2F4D-4D6D-8848-FAFF4BCC8319}">
      <dgm:prSet phldrT="[Text]" custT="1"/>
      <dgm:spPr/>
      <dgm:t>
        <a:bodyPr/>
        <a:lstStyle/>
        <a:p>
          <a:r>
            <a:rPr lang="en-US" sz="1400" b="1" dirty="0" smtClean="0"/>
            <a:t>Welding method</a:t>
          </a:r>
          <a:endParaRPr lang="en-US" sz="1400" b="1" dirty="0"/>
        </a:p>
      </dgm:t>
    </dgm:pt>
    <dgm:pt modelId="{F1E8AAA5-3102-43EA-89B8-BBC004B2C213}" type="parTrans" cxnId="{1EE86EC1-7CA8-4192-A168-903636625E5F}">
      <dgm:prSet custT="1"/>
      <dgm:spPr>
        <a:noFill/>
      </dgm:spPr>
      <dgm:t>
        <a:bodyPr/>
        <a:lstStyle/>
        <a:p>
          <a:endParaRPr lang="en-US" sz="1400" b="1"/>
        </a:p>
      </dgm:t>
    </dgm:pt>
    <dgm:pt modelId="{4BAE8531-7323-448D-B1B6-67EF9A9692BF}" type="sibTrans" cxnId="{1EE86EC1-7CA8-4192-A168-903636625E5F}">
      <dgm:prSet/>
      <dgm:spPr/>
      <dgm:t>
        <a:bodyPr/>
        <a:lstStyle/>
        <a:p>
          <a:endParaRPr lang="en-US" sz="1400" b="1"/>
        </a:p>
      </dgm:t>
    </dgm:pt>
    <dgm:pt modelId="{B6137D2E-789B-4040-AC63-74E6153139E7}">
      <dgm:prSet custT="1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400" b="1" dirty="0" smtClean="0"/>
            <a:t>Surface operation/ finishing</a:t>
          </a:r>
          <a:endParaRPr lang="en-US" sz="1400" b="1" dirty="0"/>
        </a:p>
      </dgm:t>
    </dgm:pt>
    <dgm:pt modelId="{6B467446-4192-4FC9-8E0E-0FE4CF2175BB}" type="parTrans" cxnId="{67F6ADBB-62F1-45F2-B7B8-3F66CB5285E0}">
      <dgm:prSet custT="1"/>
      <dgm:spPr>
        <a:solidFill>
          <a:schemeClr val="bg1"/>
        </a:solidFill>
      </dgm:spPr>
      <dgm:t>
        <a:bodyPr/>
        <a:lstStyle/>
        <a:p>
          <a:endParaRPr lang="en-US" sz="1400" b="1"/>
        </a:p>
      </dgm:t>
    </dgm:pt>
    <dgm:pt modelId="{AF983A21-97F0-44A4-96C2-7C38FD54A8D8}" type="sibTrans" cxnId="{67F6ADBB-62F1-45F2-B7B8-3F66CB5285E0}">
      <dgm:prSet/>
      <dgm:spPr/>
      <dgm:t>
        <a:bodyPr/>
        <a:lstStyle/>
        <a:p>
          <a:endParaRPr lang="en-US" sz="1400" b="1"/>
        </a:p>
      </dgm:t>
    </dgm:pt>
    <dgm:pt modelId="{421880A5-C402-4FC3-ACB8-AF55C245B0E5}" type="pres">
      <dgm:prSet presAssocID="{0BFA5935-A419-45B9-91E4-C641F29FF2C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CCE2FFD-1710-408D-AFC5-C59C2C6736BB}" type="pres">
      <dgm:prSet presAssocID="{291A3723-11B3-4E15-8A52-278DB4F013E0}" presName="centerShape" presStyleLbl="node0" presStyleIdx="0" presStyleCnt="1"/>
      <dgm:spPr/>
    </dgm:pt>
    <dgm:pt modelId="{5BC048C2-0AAE-423F-B446-6CFD025F9EA7}" type="pres">
      <dgm:prSet presAssocID="{48A38D94-752A-48E2-B5AA-B2A6192ADC9D}" presName="parTrans" presStyleLbl="sibTrans2D1" presStyleIdx="0" presStyleCnt="5" custAng="5400000" custScaleX="158093" custScaleY="126090"/>
      <dgm:spPr>
        <a:prstGeom prst="upDownArrow">
          <a:avLst/>
        </a:prstGeom>
      </dgm:spPr>
    </dgm:pt>
    <dgm:pt modelId="{1BDB431C-1EAE-4D5D-AF87-3BC6351675BF}" type="pres">
      <dgm:prSet presAssocID="{48A38D94-752A-48E2-B5AA-B2A6192ADC9D}" presName="connectorText" presStyleLbl="sibTrans2D1" presStyleIdx="0" presStyleCnt="5"/>
      <dgm:spPr/>
    </dgm:pt>
    <dgm:pt modelId="{21FD6F92-D789-4F1C-80C5-FDF7827B1EF5}" type="pres">
      <dgm:prSet presAssocID="{FFD9041E-E951-4CCA-BF44-D04F54A3CC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FE146-A48D-40FE-8C0F-F717623DD063}" type="pres">
      <dgm:prSet presAssocID="{F1E8AAA5-3102-43EA-89B8-BBC004B2C213}" presName="parTrans" presStyleLbl="sibTrans2D1" presStyleIdx="1" presStyleCnt="5"/>
      <dgm:spPr/>
    </dgm:pt>
    <dgm:pt modelId="{EBDADE14-C16D-4D62-B9E8-200B2F9FDDB1}" type="pres">
      <dgm:prSet presAssocID="{F1E8AAA5-3102-43EA-89B8-BBC004B2C213}" presName="connectorText" presStyleLbl="sibTrans2D1" presStyleIdx="1" presStyleCnt="5"/>
      <dgm:spPr/>
    </dgm:pt>
    <dgm:pt modelId="{3AD98F35-3C73-44D4-9347-2A8AE4CF2DD9}" type="pres">
      <dgm:prSet presAssocID="{18CBC883-2F4D-4D6D-8848-FAFF4BCC8319}" presName="node" presStyleLbl="node1" presStyleIdx="1" presStyleCnt="5">
        <dgm:presLayoutVars>
          <dgm:bulletEnabled val="1"/>
        </dgm:presLayoutVars>
      </dgm:prSet>
      <dgm:spPr/>
    </dgm:pt>
    <dgm:pt modelId="{C2436427-2B20-4334-B03D-C6C78C9EF79F}" type="pres">
      <dgm:prSet presAssocID="{9FD90357-91AE-4AAA-9961-A6EB1EDB31D4}" presName="parTrans" presStyleLbl="sibTrans2D1" presStyleIdx="2" presStyleCnt="5"/>
      <dgm:spPr/>
    </dgm:pt>
    <dgm:pt modelId="{C16113F4-A022-43E9-95D6-98B8D38EC16E}" type="pres">
      <dgm:prSet presAssocID="{9FD90357-91AE-4AAA-9961-A6EB1EDB31D4}" presName="connectorText" presStyleLbl="sibTrans2D1" presStyleIdx="2" presStyleCnt="5"/>
      <dgm:spPr/>
    </dgm:pt>
    <dgm:pt modelId="{4F7B13E5-1D16-4EFB-9C83-437B217C4B16}" type="pres">
      <dgm:prSet presAssocID="{F88C6FC8-D69F-4F8D-8A6E-B2F2F2D15C4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428D-2F55-4577-B67F-A7214699D496}" type="pres">
      <dgm:prSet presAssocID="{394DD6A8-3CF0-43CE-BBEF-71E6B80280E3}" presName="parTrans" presStyleLbl="sibTrans2D1" presStyleIdx="3" presStyleCnt="5"/>
      <dgm:spPr/>
    </dgm:pt>
    <dgm:pt modelId="{CCC93D7E-CFFF-40FE-BE47-833EFC5C5F80}" type="pres">
      <dgm:prSet presAssocID="{394DD6A8-3CF0-43CE-BBEF-71E6B80280E3}" presName="connectorText" presStyleLbl="sibTrans2D1" presStyleIdx="3" presStyleCnt="5"/>
      <dgm:spPr/>
    </dgm:pt>
    <dgm:pt modelId="{1656FBB8-F621-4C7A-80F3-7BCD41CCF3D6}" type="pres">
      <dgm:prSet presAssocID="{E5326E33-2433-4170-BB55-EC3967FA6C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471D3-7728-41BC-B88F-6A820F338349}" type="pres">
      <dgm:prSet presAssocID="{6B467446-4192-4FC9-8E0E-0FE4CF2175BB}" presName="parTrans" presStyleLbl="sibTrans2D1" presStyleIdx="4" presStyleCnt="5" custScaleX="196189" custScaleY="85910"/>
      <dgm:spPr>
        <a:prstGeom prst="leftRightArrow">
          <a:avLst/>
        </a:prstGeom>
      </dgm:spPr>
    </dgm:pt>
    <dgm:pt modelId="{8033BDA6-108C-470C-AE67-9EB6A829D83E}" type="pres">
      <dgm:prSet presAssocID="{6B467446-4192-4FC9-8E0E-0FE4CF2175BB}" presName="connectorText" presStyleLbl="sibTrans2D1" presStyleIdx="4" presStyleCnt="5"/>
      <dgm:spPr/>
    </dgm:pt>
    <dgm:pt modelId="{836A84B9-578D-47F2-9FE9-3284A5A5690A}" type="pres">
      <dgm:prSet presAssocID="{B6137D2E-789B-4040-AC63-74E6153139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062F8E-74A1-4DE8-8948-AA60CF7130A4}" type="presOf" srcId="{9FD90357-91AE-4AAA-9961-A6EB1EDB31D4}" destId="{C16113F4-A022-43E9-95D6-98B8D38EC16E}" srcOrd="1" destOrd="0" presId="urn:microsoft.com/office/officeart/2005/8/layout/radial5"/>
    <dgm:cxn modelId="{AF826D99-998F-42DF-8173-30C48D5EDFC0}" type="presOf" srcId="{F1E8AAA5-3102-43EA-89B8-BBC004B2C213}" destId="{EBDADE14-C16D-4D62-B9E8-200B2F9FDDB1}" srcOrd="1" destOrd="0" presId="urn:microsoft.com/office/officeart/2005/8/layout/radial5"/>
    <dgm:cxn modelId="{67F6ADBB-62F1-45F2-B7B8-3F66CB5285E0}" srcId="{291A3723-11B3-4E15-8A52-278DB4F013E0}" destId="{B6137D2E-789B-4040-AC63-74E6153139E7}" srcOrd="4" destOrd="0" parTransId="{6B467446-4192-4FC9-8E0E-0FE4CF2175BB}" sibTransId="{AF983A21-97F0-44A4-96C2-7C38FD54A8D8}"/>
    <dgm:cxn modelId="{08CF4ED3-6AB5-4704-8206-56F30532CB13}" type="presOf" srcId="{6B467446-4192-4FC9-8E0E-0FE4CF2175BB}" destId="{8033BDA6-108C-470C-AE67-9EB6A829D83E}" srcOrd="1" destOrd="0" presId="urn:microsoft.com/office/officeart/2005/8/layout/radial5"/>
    <dgm:cxn modelId="{8806ABCD-79F3-44BC-ABF0-F2F6DA0632B7}" type="presOf" srcId="{B6137D2E-789B-4040-AC63-74E6153139E7}" destId="{836A84B9-578D-47F2-9FE9-3284A5A5690A}" srcOrd="0" destOrd="0" presId="urn:microsoft.com/office/officeart/2005/8/layout/radial5"/>
    <dgm:cxn modelId="{E6CA8791-7DF3-48E5-BA42-D85C0B25F6A5}" type="presOf" srcId="{394DD6A8-3CF0-43CE-BBEF-71E6B80280E3}" destId="{AA65428D-2F55-4577-B67F-A7214699D496}" srcOrd="0" destOrd="0" presId="urn:microsoft.com/office/officeart/2005/8/layout/radial5"/>
    <dgm:cxn modelId="{6418884D-4ECF-4FCC-87C7-1AE7F3317355}" type="presOf" srcId="{48A38D94-752A-48E2-B5AA-B2A6192ADC9D}" destId="{5BC048C2-0AAE-423F-B446-6CFD025F9EA7}" srcOrd="0" destOrd="0" presId="urn:microsoft.com/office/officeart/2005/8/layout/radial5"/>
    <dgm:cxn modelId="{2DD3EA75-77B2-4B07-8950-DA0B46DCABF6}" type="presOf" srcId="{291A3723-11B3-4E15-8A52-278DB4F013E0}" destId="{FCCE2FFD-1710-408D-AFC5-C59C2C6736BB}" srcOrd="0" destOrd="0" presId="urn:microsoft.com/office/officeart/2005/8/layout/radial5"/>
    <dgm:cxn modelId="{B017FA3B-2CFD-4E46-B94D-2CCC51AAB2C7}" type="presOf" srcId="{F88C6FC8-D69F-4F8D-8A6E-B2F2F2D15C47}" destId="{4F7B13E5-1D16-4EFB-9C83-437B217C4B16}" srcOrd="0" destOrd="0" presId="urn:microsoft.com/office/officeart/2005/8/layout/radial5"/>
    <dgm:cxn modelId="{D49044BF-E50C-4273-B9FA-A0BA109CA62B}" type="presOf" srcId="{E5326E33-2433-4170-BB55-EC3967FA6C92}" destId="{1656FBB8-F621-4C7A-80F3-7BCD41CCF3D6}" srcOrd="0" destOrd="0" presId="urn:microsoft.com/office/officeart/2005/8/layout/radial5"/>
    <dgm:cxn modelId="{1CEA1446-83D4-4736-BD16-D5445B604E78}" type="presOf" srcId="{FFD9041E-E951-4CCA-BF44-D04F54A3CC88}" destId="{21FD6F92-D789-4F1C-80C5-FDF7827B1EF5}" srcOrd="0" destOrd="0" presId="urn:microsoft.com/office/officeart/2005/8/layout/radial5"/>
    <dgm:cxn modelId="{6233BA12-AC61-4770-8FAF-D2BEF1E54D01}" type="presOf" srcId="{18CBC883-2F4D-4D6D-8848-FAFF4BCC8319}" destId="{3AD98F35-3C73-44D4-9347-2A8AE4CF2DD9}" srcOrd="0" destOrd="0" presId="urn:microsoft.com/office/officeart/2005/8/layout/radial5"/>
    <dgm:cxn modelId="{0A16015D-F538-4C5A-A87E-E0637242B574}" type="presOf" srcId="{F1E8AAA5-3102-43EA-89B8-BBC004B2C213}" destId="{6F9FE146-A48D-40FE-8C0F-F717623DD063}" srcOrd="0" destOrd="0" presId="urn:microsoft.com/office/officeart/2005/8/layout/radial5"/>
    <dgm:cxn modelId="{4D419A21-C3B6-4B72-A456-38F19CE57D2D}" type="presOf" srcId="{6B467446-4192-4FC9-8E0E-0FE4CF2175BB}" destId="{A6E471D3-7728-41BC-B88F-6A820F338349}" srcOrd="0" destOrd="0" presId="urn:microsoft.com/office/officeart/2005/8/layout/radial5"/>
    <dgm:cxn modelId="{79043177-2D85-4523-9898-22FDC3865E08}" type="presOf" srcId="{48A38D94-752A-48E2-B5AA-B2A6192ADC9D}" destId="{1BDB431C-1EAE-4D5D-AF87-3BC6351675BF}" srcOrd="1" destOrd="0" presId="urn:microsoft.com/office/officeart/2005/8/layout/radial5"/>
    <dgm:cxn modelId="{1EE86EC1-7CA8-4192-A168-903636625E5F}" srcId="{291A3723-11B3-4E15-8A52-278DB4F013E0}" destId="{18CBC883-2F4D-4D6D-8848-FAFF4BCC8319}" srcOrd="1" destOrd="0" parTransId="{F1E8AAA5-3102-43EA-89B8-BBC004B2C213}" sibTransId="{4BAE8531-7323-448D-B1B6-67EF9A9692BF}"/>
    <dgm:cxn modelId="{8F103B0B-797F-4D93-B838-643E7D7B805D}" srcId="{291A3723-11B3-4E15-8A52-278DB4F013E0}" destId="{FFD9041E-E951-4CCA-BF44-D04F54A3CC88}" srcOrd="0" destOrd="0" parTransId="{48A38D94-752A-48E2-B5AA-B2A6192ADC9D}" sibTransId="{B41D25CD-1D3F-4569-B5A6-AF395E4B296F}"/>
    <dgm:cxn modelId="{E85F1D59-C9EE-4A22-831F-48B81B492F26}" srcId="{0BFA5935-A419-45B9-91E4-C641F29FF2CB}" destId="{291A3723-11B3-4E15-8A52-278DB4F013E0}" srcOrd="0" destOrd="0" parTransId="{7A233824-320B-4BE5-9425-47CB44674A20}" sibTransId="{144EC252-019A-4CC5-8303-E3AEF11C1DF7}"/>
    <dgm:cxn modelId="{6004FCC7-C05D-4191-8480-8729144753A6}" srcId="{291A3723-11B3-4E15-8A52-278DB4F013E0}" destId="{F88C6FC8-D69F-4F8D-8A6E-B2F2F2D15C47}" srcOrd="2" destOrd="0" parTransId="{9FD90357-91AE-4AAA-9961-A6EB1EDB31D4}" sibTransId="{0FA77747-03FB-4228-9BF1-9FE7C289A638}"/>
    <dgm:cxn modelId="{066E5001-DAA8-47B0-9F28-661079E3807E}" srcId="{291A3723-11B3-4E15-8A52-278DB4F013E0}" destId="{E5326E33-2433-4170-BB55-EC3967FA6C92}" srcOrd="3" destOrd="0" parTransId="{394DD6A8-3CF0-43CE-BBEF-71E6B80280E3}" sibTransId="{58184D7F-2FB8-41F7-A187-240E618C5989}"/>
    <dgm:cxn modelId="{B9AA8842-7CCD-4BD0-AB41-E3782A8D2716}" type="presOf" srcId="{9FD90357-91AE-4AAA-9961-A6EB1EDB31D4}" destId="{C2436427-2B20-4334-B03D-C6C78C9EF79F}" srcOrd="0" destOrd="0" presId="urn:microsoft.com/office/officeart/2005/8/layout/radial5"/>
    <dgm:cxn modelId="{6069BFF2-6832-4C44-A35E-59373AE97903}" type="presOf" srcId="{0BFA5935-A419-45B9-91E4-C641F29FF2CB}" destId="{421880A5-C402-4FC3-ACB8-AF55C245B0E5}" srcOrd="0" destOrd="0" presId="urn:microsoft.com/office/officeart/2005/8/layout/radial5"/>
    <dgm:cxn modelId="{E98097B9-7900-4431-B851-4C5A25609F9C}" type="presOf" srcId="{394DD6A8-3CF0-43CE-BBEF-71E6B80280E3}" destId="{CCC93D7E-CFFF-40FE-BE47-833EFC5C5F80}" srcOrd="1" destOrd="0" presId="urn:microsoft.com/office/officeart/2005/8/layout/radial5"/>
    <dgm:cxn modelId="{BDDDC8BB-9705-4246-91E4-D337AE3D9AFE}" type="presParOf" srcId="{421880A5-C402-4FC3-ACB8-AF55C245B0E5}" destId="{FCCE2FFD-1710-408D-AFC5-C59C2C6736BB}" srcOrd="0" destOrd="0" presId="urn:microsoft.com/office/officeart/2005/8/layout/radial5"/>
    <dgm:cxn modelId="{989FD8FE-CC48-4339-8F5F-38E87E56B060}" type="presParOf" srcId="{421880A5-C402-4FC3-ACB8-AF55C245B0E5}" destId="{5BC048C2-0AAE-423F-B446-6CFD025F9EA7}" srcOrd="1" destOrd="0" presId="urn:microsoft.com/office/officeart/2005/8/layout/radial5"/>
    <dgm:cxn modelId="{0E94A6AC-16DB-485B-B743-49AD9C5BAEEE}" type="presParOf" srcId="{5BC048C2-0AAE-423F-B446-6CFD025F9EA7}" destId="{1BDB431C-1EAE-4D5D-AF87-3BC6351675BF}" srcOrd="0" destOrd="0" presId="urn:microsoft.com/office/officeart/2005/8/layout/radial5"/>
    <dgm:cxn modelId="{8FB87321-2EF4-4257-A487-4B49ACBE11F8}" type="presParOf" srcId="{421880A5-C402-4FC3-ACB8-AF55C245B0E5}" destId="{21FD6F92-D789-4F1C-80C5-FDF7827B1EF5}" srcOrd="2" destOrd="0" presId="urn:microsoft.com/office/officeart/2005/8/layout/radial5"/>
    <dgm:cxn modelId="{AD8511CC-FB28-4512-AF43-BE083754D81C}" type="presParOf" srcId="{421880A5-C402-4FC3-ACB8-AF55C245B0E5}" destId="{6F9FE146-A48D-40FE-8C0F-F717623DD063}" srcOrd="3" destOrd="0" presId="urn:microsoft.com/office/officeart/2005/8/layout/radial5"/>
    <dgm:cxn modelId="{F575CA38-E414-43A9-9276-277C5375E4C7}" type="presParOf" srcId="{6F9FE146-A48D-40FE-8C0F-F717623DD063}" destId="{EBDADE14-C16D-4D62-B9E8-200B2F9FDDB1}" srcOrd="0" destOrd="0" presId="urn:microsoft.com/office/officeart/2005/8/layout/radial5"/>
    <dgm:cxn modelId="{D7A2DBA8-C065-4AFD-AFCF-3C98754FB6A2}" type="presParOf" srcId="{421880A5-C402-4FC3-ACB8-AF55C245B0E5}" destId="{3AD98F35-3C73-44D4-9347-2A8AE4CF2DD9}" srcOrd="4" destOrd="0" presId="urn:microsoft.com/office/officeart/2005/8/layout/radial5"/>
    <dgm:cxn modelId="{CFB395B8-F629-42EC-A205-0B004594F438}" type="presParOf" srcId="{421880A5-C402-4FC3-ACB8-AF55C245B0E5}" destId="{C2436427-2B20-4334-B03D-C6C78C9EF79F}" srcOrd="5" destOrd="0" presId="urn:microsoft.com/office/officeart/2005/8/layout/radial5"/>
    <dgm:cxn modelId="{75C750DF-8032-4DEA-A5F0-91009D4BD00D}" type="presParOf" srcId="{C2436427-2B20-4334-B03D-C6C78C9EF79F}" destId="{C16113F4-A022-43E9-95D6-98B8D38EC16E}" srcOrd="0" destOrd="0" presId="urn:microsoft.com/office/officeart/2005/8/layout/radial5"/>
    <dgm:cxn modelId="{8F86F3D9-1E08-47D3-9197-22AF36D3FBF9}" type="presParOf" srcId="{421880A5-C402-4FC3-ACB8-AF55C245B0E5}" destId="{4F7B13E5-1D16-4EFB-9C83-437B217C4B16}" srcOrd="6" destOrd="0" presId="urn:microsoft.com/office/officeart/2005/8/layout/radial5"/>
    <dgm:cxn modelId="{342F5C7A-2742-4841-8B1A-19F87BC7BF72}" type="presParOf" srcId="{421880A5-C402-4FC3-ACB8-AF55C245B0E5}" destId="{AA65428D-2F55-4577-B67F-A7214699D496}" srcOrd="7" destOrd="0" presId="urn:microsoft.com/office/officeart/2005/8/layout/radial5"/>
    <dgm:cxn modelId="{FC7C68AF-8013-49FD-ABCE-C5A2B420F748}" type="presParOf" srcId="{AA65428D-2F55-4577-B67F-A7214699D496}" destId="{CCC93D7E-CFFF-40FE-BE47-833EFC5C5F80}" srcOrd="0" destOrd="0" presId="urn:microsoft.com/office/officeart/2005/8/layout/radial5"/>
    <dgm:cxn modelId="{82FB97B0-5A72-4EE4-AA91-E1A3150A0BDD}" type="presParOf" srcId="{421880A5-C402-4FC3-ACB8-AF55C245B0E5}" destId="{1656FBB8-F621-4C7A-80F3-7BCD41CCF3D6}" srcOrd="8" destOrd="0" presId="urn:microsoft.com/office/officeart/2005/8/layout/radial5"/>
    <dgm:cxn modelId="{2AB41FD4-12AE-4303-8B3D-DADBED9565CE}" type="presParOf" srcId="{421880A5-C402-4FC3-ACB8-AF55C245B0E5}" destId="{A6E471D3-7728-41BC-B88F-6A820F338349}" srcOrd="9" destOrd="0" presId="urn:microsoft.com/office/officeart/2005/8/layout/radial5"/>
    <dgm:cxn modelId="{D81ACFF8-4A82-449C-8BC8-0A4D482D642C}" type="presParOf" srcId="{A6E471D3-7728-41BC-B88F-6A820F338349}" destId="{8033BDA6-108C-470C-AE67-9EB6A829D83E}" srcOrd="0" destOrd="0" presId="urn:microsoft.com/office/officeart/2005/8/layout/radial5"/>
    <dgm:cxn modelId="{5E900B6A-1669-421C-B544-9A94E50FE109}" type="presParOf" srcId="{421880A5-C402-4FC3-ACB8-AF55C245B0E5}" destId="{836A84B9-578D-47F2-9FE9-3284A5A569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FA5935-A419-45B9-91E4-C641F29FF2CB}" type="doc">
      <dgm:prSet loTypeId="urn:microsoft.com/office/officeart/2005/8/layout/radial5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A3723-11B3-4E15-8A52-278DB4F013E0}">
      <dgm:prSet phldrT="[Text]" custT="1"/>
      <dgm:spPr/>
      <dgm:t>
        <a:bodyPr/>
        <a:lstStyle/>
        <a:p>
          <a:r>
            <a:rPr lang="en-US" sz="1400" b="1" dirty="0" smtClean="0"/>
            <a:t>Material selection</a:t>
          </a:r>
          <a:endParaRPr lang="en-US" sz="1400" b="1" dirty="0"/>
        </a:p>
      </dgm:t>
    </dgm:pt>
    <dgm:pt modelId="{7A233824-320B-4BE5-9425-47CB44674A20}" type="par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144EC252-019A-4CC5-8303-E3AEF11C1DF7}" type="sib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F88C6FC8-D69F-4F8D-8A6E-B2F2F2D15C47}">
      <dgm:prSet phldrT="[Text]" custT="1"/>
      <dgm:spPr/>
      <dgm:t>
        <a:bodyPr/>
        <a:lstStyle/>
        <a:p>
          <a:r>
            <a:rPr lang="en-US" sz="1400" b="1" dirty="0" smtClean="0"/>
            <a:t>Cleaning approach</a:t>
          </a:r>
          <a:endParaRPr lang="en-US" sz="1400" b="1" dirty="0"/>
        </a:p>
      </dgm:t>
    </dgm:pt>
    <dgm:pt modelId="{9FD90357-91AE-4AAA-9961-A6EB1EDB31D4}" type="parTrans" cxnId="{6004FCC7-C05D-4191-8480-8729144753A6}">
      <dgm:prSet custT="1"/>
      <dgm:spPr>
        <a:noFill/>
      </dgm:spPr>
      <dgm:t>
        <a:bodyPr/>
        <a:lstStyle/>
        <a:p>
          <a:endParaRPr lang="en-US" sz="1400" b="1"/>
        </a:p>
      </dgm:t>
    </dgm:pt>
    <dgm:pt modelId="{0FA77747-03FB-4228-9BF1-9FE7C289A638}" type="sibTrans" cxnId="{6004FCC7-C05D-4191-8480-8729144753A6}">
      <dgm:prSet/>
      <dgm:spPr/>
      <dgm:t>
        <a:bodyPr/>
        <a:lstStyle/>
        <a:p>
          <a:endParaRPr lang="en-US" sz="1400" b="1"/>
        </a:p>
      </dgm:t>
    </dgm:pt>
    <dgm:pt modelId="{E5326E33-2433-4170-BB55-EC3967FA6C92}">
      <dgm:prSet phldrT="[Text]" custT="1"/>
      <dgm:spPr/>
      <dgm:t>
        <a:bodyPr/>
        <a:lstStyle/>
        <a:p>
          <a:r>
            <a:rPr lang="en-US" sz="1400" b="1" dirty="0" smtClean="0"/>
            <a:t>Bake out cycle</a:t>
          </a:r>
          <a:endParaRPr lang="en-US" sz="1400" b="1" dirty="0"/>
        </a:p>
      </dgm:t>
    </dgm:pt>
    <dgm:pt modelId="{394DD6A8-3CF0-43CE-BBEF-71E6B80280E3}" type="parTrans" cxnId="{066E5001-DAA8-47B0-9F28-661079E3807E}">
      <dgm:prSet custT="1"/>
      <dgm:spPr>
        <a:noFill/>
      </dgm:spPr>
      <dgm:t>
        <a:bodyPr/>
        <a:lstStyle/>
        <a:p>
          <a:endParaRPr lang="en-US" sz="1400" b="1"/>
        </a:p>
      </dgm:t>
    </dgm:pt>
    <dgm:pt modelId="{58184D7F-2FB8-41F7-A187-240E618C5989}" type="sibTrans" cxnId="{066E5001-DAA8-47B0-9F28-661079E3807E}">
      <dgm:prSet/>
      <dgm:spPr/>
      <dgm:t>
        <a:bodyPr/>
        <a:lstStyle/>
        <a:p>
          <a:endParaRPr lang="en-US" sz="1400" b="1"/>
        </a:p>
      </dgm:t>
    </dgm:pt>
    <dgm:pt modelId="{FFD9041E-E951-4CCA-BF44-D04F54A3CC88}">
      <dgm:prSet phldrT="[Text]" custT="1"/>
      <dgm:spPr/>
      <dgm:t>
        <a:bodyPr/>
        <a:lstStyle/>
        <a:p>
          <a:r>
            <a:rPr lang="en-US" sz="1400" b="1" dirty="0" smtClean="0"/>
            <a:t>Design</a:t>
          </a:r>
          <a:endParaRPr lang="en-US" sz="1400" b="1" dirty="0"/>
        </a:p>
      </dgm:t>
    </dgm:pt>
    <dgm:pt modelId="{48A38D94-752A-48E2-B5AA-B2A6192ADC9D}" type="parTrans" cxnId="{8F103B0B-797F-4D93-B838-643E7D7B805D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400" b="1" dirty="0"/>
        </a:p>
      </dgm:t>
    </dgm:pt>
    <dgm:pt modelId="{B41D25CD-1D3F-4569-B5A6-AF395E4B296F}" type="sibTrans" cxnId="{8F103B0B-797F-4D93-B838-643E7D7B805D}">
      <dgm:prSet/>
      <dgm:spPr/>
      <dgm:t>
        <a:bodyPr/>
        <a:lstStyle/>
        <a:p>
          <a:endParaRPr lang="en-US" sz="1400" b="1"/>
        </a:p>
      </dgm:t>
    </dgm:pt>
    <dgm:pt modelId="{18CBC883-2F4D-4D6D-8848-FAFF4BCC8319}">
      <dgm:prSet phldrT="[Text]" custT="1"/>
      <dgm:spPr/>
      <dgm:t>
        <a:bodyPr/>
        <a:lstStyle/>
        <a:p>
          <a:r>
            <a:rPr lang="en-US" sz="1400" b="1" dirty="0" smtClean="0"/>
            <a:t>Welding method</a:t>
          </a:r>
          <a:endParaRPr lang="en-US" sz="1400" b="1" dirty="0"/>
        </a:p>
      </dgm:t>
    </dgm:pt>
    <dgm:pt modelId="{F1E8AAA5-3102-43EA-89B8-BBC004B2C213}" type="parTrans" cxnId="{1EE86EC1-7CA8-4192-A168-903636625E5F}">
      <dgm:prSet custT="1"/>
      <dgm:spPr>
        <a:noFill/>
      </dgm:spPr>
      <dgm:t>
        <a:bodyPr/>
        <a:lstStyle/>
        <a:p>
          <a:endParaRPr lang="en-US" sz="1400" b="1"/>
        </a:p>
      </dgm:t>
    </dgm:pt>
    <dgm:pt modelId="{4BAE8531-7323-448D-B1B6-67EF9A9692BF}" type="sibTrans" cxnId="{1EE86EC1-7CA8-4192-A168-903636625E5F}">
      <dgm:prSet/>
      <dgm:spPr/>
      <dgm:t>
        <a:bodyPr/>
        <a:lstStyle/>
        <a:p>
          <a:endParaRPr lang="en-US" sz="1400" b="1"/>
        </a:p>
      </dgm:t>
    </dgm:pt>
    <dgm:pt modelId="{B6137D2E-789B-4040-AC63-74E6153139E7}">
      <dgm:prSet custT="1"/>
      <dgm:spPr/>
      <dgm:t>
        <a:bodyPr/>
        <a:lstStyle/>
        <a:p>
          <a:r>
            <a:rPr lang="en-US" sz="1400" b="1" dirty="0" smtClean="0"/>
            <a:t>Surface operation/ finishing</a:t>
          </a:r>
          <a:endParaRPr lang="en-US" sz="1400" b="1" dirty="0"/>
        </a:p>
      </dgm:t>
    </dgm:pt>
    <dgm:pt modelId="{6B467446-4192-4FC9-8E0E-0FE4CF2175BB}" type="parTrans" cxnId="{67F6ADBB-62F1-45F2-B7B8-3F66CB5285E0}">
      <dgm:prSet custT="1"/>
      <dgm:spPr>
        <a:solidFill>
          <a:schemeClr val="bg1"/>
        </a:solidFill>
      </dgm:spPr>
      <dgm:t>
        <a:bodyPr/>
        <a:lstStyle/>
        <a:p>
          <a:endParaRPr lang="en-US" sz="1400" b="1"/>
        </a:p>
      </dgm:t>
    </dgm:pt>
    <dgm:pt modelId="{AF983A21-97F0-44A4-96C2-7C38FD54A8D8}" type="sibTrans" cxnId="{67F6ADBB-62F1-45F2-B7B8-3F66CB5285E0}">
      <dgm:prSet/>
      <dgm:spPr/>
      <dgm:t>
        <a:bodyPr/>
        <a:lstStyle/>
        <a:p>
          <a:endParaRPr lang="en-US" sz="1400" b="1"/>
        </a:p>
      </dgm:t>
    </dgm:pt>
    <dgm:pt modelId="{421880A5-C402-4FC3-ACB8-AF55C245B0E5}" type="pres">
      <dgm:prSet presAssocID="{0BFA5935-A419-45B9-91E4-C641F29FF2C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CCE2FFD-1710-408D-AFC5-C59C2C6736BB}" type="pres">
      <dgm:prSet presAssocID="{291A3723-11B3-4E15-8A52-278DB4F013E0}" presName="centerShape" presStyleLbl="node0" presStyleIdx="0" presStyleCnt="1"/>
      <dgm:spPr/>
    </dgm:pt>
    <dgm:pt modelId="{5BC048C2-0AAE-423F-B446-6CFD025F9EA7}" type="pres">
      <dgm:prSet presAssocID="{48A38D94-752A-48E2-B5AA-B2A6192ADC9D}" presName="parTrans" presStyleLbl="sibTrans2D1" presStyleIdx="0" presStyleCnt="5" custAng="5400000" custScaleX="158093" custScaleY="126090"/>
      <dgm:spPr>
        <a:prstGeom prst="upDownArrow">
          <a:avLst/>
        </a:prstGeom>
      </dgm:spPr>
    </dgm:pt>
    <dgm:pt modelId="{1BDB431C-1EAE-4D5D-AF87-3BC6351675BF}" type="pres">
      <dgm:prSet presAssocID="{48A38D94-752A-48E2-B5AA-B2A6192ADC9D}" presName="connectorText" presStyleLbl="sibTrans2D1" presStyleIdx="0" presStyleCnt="5"/>
      <dgm:spPr/>
    </dgm:pt>
    <dgm:pt modelId="{21FD6F92-D789-4F1C-80C5-FDF7827B1EF5}" type="pres">
      <dgm:prSet presAssocID="{FFD9041E-E951-4CCA-BF44-D04F54A3CC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FE146-A48D-40FE-8C0F-F717623DD063}" type="pres">
      <dgm:prSet presAssocID="{F1E8AAA5-3102-43EA-89B8-BBC004B2C213}" presName="parTrans" presStyleLbl="sibTrans2D1" presStyleIdx="1" presStyleCnt="5"/>
      <dgm:spPr/>
    </dgm:pt>
    <dgm:pt modelId="{EBDADE14-C16D-4D62-B9E8-200B2F9FDDB1}" type="pres">
      <dgm:prSet presAssocID="{F1E8AAA5-3102-43EA-89B8-BBC004B2C213}" presName="connectorText" presStyleLbl="sibTrans2D1" presStyleIdx="1" presStyleCnt="5"/>
      <dgm:spPr/>
    </dgm:pt>
    <dgm:pt modelId="{3AD98F35-3C73-44D4-9347-2A8AE4CF2DD9}" type="pres">
      <dgm:prSet presAssocID="{18CBC883-2F4D-4D6D-8848-FAFF4BCC8319}" presName="node" presStyleLbl="node1" presStyleIdx="1" presStyleCnt="5">
        <dgm:presLayoutVars>
          <dgm:bulletEnabled val="1"/>
        </dgm:presLayoutVars>
      </dgm:prSet>
      <dgm:spPr/>
    </dgm:pt>
    <dgm:pt modelId="{C2436427-2B20-4334-B03D-C6C78C9EF79F}" type="pres">
      <dgm:prSet presAssocID="{9FD90357-91AE-4AAA-9961-A6EB1EDB31D4}" presName="parTrans" presStyleLbl="sibTrans2D1" presStyleIdx="2" presStyleCnt="5"/>
      <dgm:spPr/>
    </dgm:pt>
    <dgm:pt modelId="{C16113F4-A022-43E9-95D6-98B8D38EC16E}" type="pres">
      <dgm:prSet presAssocID="{9FD90357-91AE-4AAA-9961-A6EB1EDB31D4}" presName="connectorText" presStyleLbl="sibTrans2D1" presStyleIdx="2" presStyleCnt="5"/>
      <dgm:spPr/>
    </dgm:pt>
    <dgm:pt modelId="{4F7B13E5-1D16-4EFB-9C83-437B217C4B16}" type="pres">
      <dgm:prSet presAssocID="{F88C6FC8-D69F-4F8D-8A6E-B2F2F2D15C4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428D-2F55-4577-B67F-A7214699D496}" type="pres">
      <dgm:prSet presAssocID="{394DD6A8-3CF0-43CE-BBEF-71E6B80280E3}" presName="parTrans" presStyleLbl="sibTrans2D1" presStyleIdx="3" presStyleCnt="5"/>
      <dgm:spPr/>
    </dgm:pt>
    <dgm:pt modelId="{CCC93D7E-CFFF-40FE-BE47-833EFC5C5F80}" type="pres">
      <dgm:prSet presAssocID="{394DD6A8-3CF0-43CE-BBEF-71E6B80280E3}" presName="connectorText" presStyleLbl="sibTrans2D1" presStyleIdx="3" presStyleCnt="5"/>
      <dgm:spPr/>
    </dgm:pt>
    <dgm:pt modelId="{1656FBB8-F621-4C7A-80F3-7BCD41CCF3D6}" type="pres">
      <dgm:prSet presAssocID="{E5326E33-2433-4170-BB55-EC3967FA6C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471D3-7728-41BC-B88F-6A820F338349}" type="pres">
      <dgm:prSet presAssocID="{6B467446-4192-4FC9-8E0E-0FE4CF2175BB}" presName="parTrans" presStyleLbl="sibTrans2D1" presStyleIdx="4" presStyleCnt="5" custScaleX="196189" custScaleY="85910"/>
      <dgm:spPr>
        <a:prstGeom prst="leftRightArrow">
          <a:avLst/>
        </a:prstGeom>
      </dgm:spPr>
    </dgm:pt>
    <dgm:pt modelId="{8033BDA6-108C-470C-AE67-9EB6A829D83E}" type="pres">
      <dgm:prSet presAssocID="{6B467446-4192-4FC9-8E0E-0FE4CF2175BB}" presName="connectorText" presStyleLbl="sibTrans2D1" presStyleIdx="4" presStyleCnt="5"/>
      <dgm:spPr/>
    </dgm:pt>
    <dgm:pt modelId="{836A84B9-578D-47F2-9FE9-3284A5A5690A}" type="pres">
      <dgm:prSet presAssocID="{B6137D2E-789B-4040-AC63-74E6153139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062F8E-74A1-4DE8-8948-AA60CF7130A4}" type="presOf" srcId="{9FD90357-91AE-4AAA-9961-A6EB1EDB31D4}" destId="{C16113F4-A022-43E9-95D6-98B8D38EC16E}" srcOrd="1" destOrd="0" presId="urn:microsoft.com/office/officeart/2005/8/layout/radial5"/>
    <dgm:cxn modelId="{AF826D99-998F-42DF-8173-30C48D5EDFC0}" type="presOf" srcId="{F1E8AAA5-3102-43EA-89B8-BBC004B2C213}" destId="{EBDADE14-C16D-4D62-B9E8-200B2F9FDDB1}" srcOrd="1" destOrd="0" presId="urn:microsoft.com/office/officeart/2005/8/layout/radial5"/>
    <dgm:cxn modelId="{67F6ADBB-62F1-45F2-B7B8-3F66CB5285E0}" srcId="{291A3723-11B3-4E15-8A52-278DB4F013E0}" destId="{B6137D2E-789B-4040-AC63-74E6153139E7}" srcOrd="4" destOrd="0" parTransId="{6B467446-4192-4FC9-8E0E-0FE4CF2175BB}" sibTransId="{AF983A21-97F0-44A4-96C2-7C38FD54A8D8}"/>
    <dgm:cxn modelId="{08CF4ED3-6AB5-4704-8206-56F30532CB13}" type="presOf" srcId="{6B467446-4192-4FC9-8E0E-0FE4CF2175BB}" destId="{8033BDA6-108C-470C-AE67-9EB6A829D83E}" srcOrd="1" destOrd="0" presId="urn:microsoft.com/office/officeart/2005/8/layout/radial5"/>
    <dgm:cxn modelId="{8806ABCD-79F3-44BC-ABF0-F2F6DA0632B7}" type="presOf" srcId="{B6137D2E-789B-4040-AC63-74E6153139E7}" destId="{836A84B9-578D-47F2-9FE9-3284A5A5690A}" srcOrd="0" destOrd="0" presId="urn:microsoft.com/office/officeart/2005/8/layout/radial5"/>
    <dgm:cxn modelId="{E6CA8791-7DF3-48E5-BA42-D85C0B25F6A5}" type="presOf" srcId="{394DD6A8-3CF0-43CE-BBEF-71E6B80280E3}" destId="{AA65428D-2F55-4577-B67F-A7214699D496}" srcOrd="0" destOrd="0" presId="urn:microsoft.com/office/officeart/2005/8/layout/radial5"/>
    <dgm:cxn modelId="{6418884D-4ECF-4FCC-87C7-1AE7F3317355}" type="presOf" srcId="{48A38D94-752A-48E2-B5AA-B2A6192ADC9D}" destId="{5BC048C2-0AAE-423F-B446-6CFD025F9EA7}" srcOrd="0" destOrd="0" presId="urn:microsoft.com/office/officeart/2005/8/layout/radial5"/>
    <dgm:cxn modelId="{2DD3EA75-77B2-4B07-8950-DA0B46DCABF6}" type="presOf" srcId="{291A3723-11B3-4E15-8A52-278DB4F013E0}" destId="{FCCE2FFD-1710-408D-AFC5-C59C2C6736BB}" srcOrd="0" destOrd="0" presId="urn:microsoft.com/office/officeart/2005/8/layout/radial5"/>
    <dgm:cxn modelId="{B017FA3B-2CFD-4E46-B94D-2CCC51AAB2C7}" type="presOf" srcId="{F88C6FC8-D69F-4F8D-8A6E-B2F2F2D15C47}" destId="{4F7B13E5-1D16-4EFB-9C83-437B217C4B16}" srcOrd="0" destOrd="0" presId="urn:microsoft.com/office/officeart/2005/8/layout/radial5"/>
    <dgm:cxn modelId="{D49044BF-E50C-4273-B9FA-A0BA109CA62B}" type="presOf" srcId="{E5326E33-2433-4170-BB55-EC3967FA6C92}" destId="{1656FBB8-F621-4C7A-80F3-7BCD41CCF3D6}" srcOrd="0" destOrd="0" presId="urn:microsoft.com/office/officeart/2005/8/layout/radial5"/>
    <dgm:cxn modelId="{1CEA1446-83D4-4736-BD16-D5445B604E78}" type="presOf" srcId="{FFD9041E-E951-4CCA-BF44-D04F54A3CC88}" destId="{21FD6F92-D789-4F1C-80C5-FDF7827B1EF5}" srcOrd="0" destOrd="0" presId="urn:microsoft.com/office/officeart/2005/8/layout/radial5"/>
    <dgm:cxn modelId="{6233BA12-AC61-4770-8FAF-D2BEF1E54D01}" type="presOf" srcId="{18CBC883-2F4D-4D6D-8848-FAFF4BCC8319}" destId="{3AD98F35-3C73-44D4-9347-2A8AE4CF2DD9}" srcOrd="0" destOrd="0" presId="urn:microsoft.com/office/officeart/2005/8/layout/radial5"/>
    <dgm:cxn modelId="{0A16015D-F538-4C5A-A87E-E0637242B574}" type="presOf" srcId="{F1E8AAA5-3102-43EA-89B8-BBC004B2C213}" destId="{6F9FE146-A48D-40FE-8C0F-F717623DD063}" srcOrd="0" destOrd="0" presId="urn:microsoft.com/office/officeart/2005/8/layout/radial5"/>
    <dgm:cxn modelId="{4D419A21-C3B6-4B72-A456-38F19CE57D2D}" type="presOf" srcId="{6B467446-4192-4FC9-8E0E-0FE4CF2175BB}" destId="{A6E471D3-7728-41BC-B88F-6A820F338349}" srcOrd="0" destOrd="0" presId="urn:microsoft.com/office/officeart/2005/8/layout/radial5"/>
    <dgm:cxn modelId="{79043177-2D85-4523-9898-22FDC3865E08}" type="presOf" srcId="{48A38D94-752A-48E2-B5AA-B2A6192ADC9D}" destId="{1BDB431C-1EAE-4D5D-AF87-3BC6351675BF}" srcOrd="1" destOrd="0" presId="urn:microsoft.com/office/officeart/2005/8/layout/radial5"/>
    <dgm:cxn modelId="{1EE86EC1-7CA8-4192-A168-903636625E5F}" srcId="{291A3723-11B3-4E15-8A52-278DB4F013E0}" destId="{18CBC883-2F4D-4D6D-8848-FAFF4BCC8319}" srcOrd="1" destOrd="0" parTransId="{F1E8AAA5-3102-43EA-89B8-BBC004B2C213}" sibTransId="{4BAE8531-7323-448D-B1B6-67EF9A9692BF}"/>
    <dgm:cxn modelId="{8F103B0B-797F-4D93-B838-643E7D7B805D}" srcId="{291A3723-11B3-4E15-8A52-278DB4F013E0}" destId="{FFD9041E-E951-4CCA-BF44-D04F54A3CC88}" srcOrd="0" destOrd="0" parTransId="{48A38D94-752A-48E2-B5AA-B2A6192ADC9D}" sibTransId="{B41D25CD-1D3F-4569-B5A6-AF395E4B296F}"/>
    <dgm:cxn modelId="{E85F1D59-C9EE-4A22-831F-48B81B492F26}" srcId="{0BFA5935-A419-45B9-91E4-C641F29FF2CB}" destId="{291A3723-11B3-4E15-8A52-278DB4F013E0}" srcOrd="0" destOrd="0" parTransId="{7A233824-320B-4BE5-9425-47CB44674A20}" sibTransId="{144EC252-019A-4CC5-8303-E3AEF11C1DF7}"/>
    <dgm:cxn modelId="{6004FCC7-C05D-4191-8480-8729144753A6}" srcId="{291A3723-11B3-4E15-8A52-278DB4F013E0}" destId="{F88C6FC8-D69F-4F8D-8A6E-B2F2F2D15C47}" srcOrd="2" destOrd="0" parTransId="{9FD90357-91AE-4AAA-9961-A6EB1EDB31D4}" sibTransId="{0FA77747-03FB-4228-9BF1-9FE7C289A638}"/>
    <dgm:cxn modelId="{066E5001-DAA8-47B0-9F28-661079E3807E}" srcId="{291A3723-11B3-4E15-8A52-278DB4F013E0}" destId="{E5326E33-2433-4170-BB55-EC3967FA6C92}" srcOrd="3" destOrd="0" parTransId="{394DD6A8-3CF0-43CE-BBEF-71E6B80280E3}" sibTransId="{58184D7F-2FB8-41F7-A187-240E618C5989}"/>
    <dgm:cxn modelId="{B9AA8842-7CCD-4BD0-AB41-E3782A8D2716}" type="presOf" srcId="{9FD90357-91AE-4AAA-9961-A6EB1EDB31D4}" destId="{C2436427-2B20-4334-B03D-C6C78C9EF79F}" srcOrd="0" destOrd="0" presId="urn:microsoft.com/office/officeart/2005/8/layout/radial5"/>
    <dgm:cxn modelId="{6069BFF2-6832-4C44-A35E-59373AE97903}" type="presOf" srcId="{0BFA5935-A419-45B9-91E4-C641F29FF2CB}" destId="{421880A5-C402-4FC3-ACB8-AF55C245B0E5}" srcOrd="0" destOrd="0" presId="urn:microsoft.com/office/officeart/2005/8/layout/radial5"/>
    <dgm:cxn modelId="{E98097B9-7900-4431-B851-4C5A25609F9C}" type="presOf" srcId="{394DD6A8-3CF0-43CE-BBEF-71E6B80280E3}" destId="{CCC93D7E-CFFF-40FE-BE47-833EFC5C5F80}" srcOrd="1" destOrd="0" presId="urn:microsoft.com/office/officeart/2005/8/layout/radial5"/>
    <dgm:cxn modelId="{BDDDC8BB-9705-4246-91E4-D337AE3D9AFE}" type="presParOf" srcId="{421880A5-C402-4FC3-ACB8-AF55C245B0E5}" destId="{FCCE2FFD-1710-408D-AFC5-C59C2C6736BB}" srcOrd="0" destOrd="0" presId="urn:microsoft.com/office/officeart/2005/8/layout/radial5"/>
    <dgm:cxn modelId="{989FD8FE-CC48-4339-8F5F-38E87E56B060}" type="presParOf" srcId="{421880A5-C402-4FC3-ACB8-AF55C245B0E5}" destId="{5BC048C2-0AAE-423F-B446-6CFD025F9EA7}" srcOrd="1" destOrd="0" presId="urn:microsoft.com/office/officeart/2005/8/layout/radial5"/>
    <dgm:cxn modelId="{0E94A6AC-16DB-485B-B743-49AD9C5BAEEE}" type="presParOf" srcId="{5BC048C2-0AAE-423F-B446-6CFD025F9EA7}" destId="{1BDB431C-1EAE-4D5D-AF87-3BC6351675BF}" srcOrd="0" destOrd="0" presId="urn:microsoft.com/office/officeart/2005/8/layout/radial5"/>
    <dgm:cxn modelId="{8FB87321-2EF4-4257-A487-4B49ACBE11F8}" type="presParOf" srcId="{421880A5-C402-4FC3-ACB8-AF55C245B0E5}" destId="{21FD6F92-D789-4F1C-80C5-FDF7827B1EF5}" srcOrd="2" destOrd="0" presId="urn:microsoft.com/office/officeart/2005/8/layout/radial5"/>
    <dgm:cxn modelId="{AD8511CC-FB28-4512-AF43-BE083754D81C}" type="presParOf" srcId="{421880A5-C402-4FC3-ACB8-AF55C245B0E5}" destId="{6F9FE146-A48D-40FE-8C0F-F717623DD063}" srcOrd="3" destOrd="0" presId="urn:microsoft.com/office/officeart/2005/8/layout/radial5"/>
    <dgm:cxn modelId="{F575CA38-E414-43A9-9276-277C5375E4C7}" type="presParOf" srcId="{6F9FE146-A48D-40FE-8C0F-F717623DD063}" destId="{EBDADE14-C16D-4D62-B9E8-200B2F9FDDB1}" srcOrd="0" destOrd="0" presId="urn:microsoft.com/office/officeart/2005/8/layout/radial5"/>
    <dgm:cxn modelId="{D7A2DBA8-C065-4AFD-AFCF-3C98754FB6A2}" type="presParOf" srcId="{421880A5-C402-4FC3-ACB8-AF55C245B0E5}" destId="{3AD98F35-3C73-44D4-9347-2A8AE4CF2DD9}" srcOrd="4" destOrd="0" presId="urn:microsoft.com/office/officeart/2005/8/layout/radial5"/>
    <dgm:cxn modelId="{CFB395B8-F629-42EC-A205-0B004594F438}" type="presParOf" srcId="{421880A5-C402-4FC3-ACB8-AF55C245B0E5}" destId="{C2436427-2B20-4334-B03D-C6C78C9EF79F}" srcOrd="5" destOrd="0" presId="urn:microsoft.com/office/officeart/2005/8/layout/radial5"/>
    <dgm:cxn modelId="{75C750DF-8032-4DEA-A5F0-91009D4BD00D}" type="presParOf" srcId="{C2436427-2B20-4334-B03D-C6C78C9EF79F}" destId="{C16113F4-A022-43E9-95D6-98B8D38EC16E}" srcOrd="0" destOrd="0" presId="urn:microsoft.com/office/officeart/2005/8/layout/radial5"/>
    <dgm:cxn modelId="{8F86F3D9-1E08-47D3-9197-22AF36D3FBF9}" type="presParOf" srcId="{421880A5-C402-4FC3-ACB8-AF55C245B0E5}" destId="{4F7B13E5-1D16-4EFB-9C83-437B217C4B16}" srcOrd="6" destOrd="0" presId="urn:microsoft.com/office/officeart/2005/8/layout/radial5"/>
    <dgm:cxn modelId="{342F5C7A-2742-4841-8B1A-19F87BC7BF72}" type="presParOf" srcId="{421880A5-C402-4FC3-ACB8-AF55C245B0E5}" destId="{AA65428D-2F55-4577-B67F-A7214699D496}" srcOrd="7" destOrd="0" presId="urn:microsoft.com/office/officeart/2005/8/layout/radial5"/>
    <dgm:cxn modelId="{FC7C68AF-8013-49FD-ABCE-C5A2B420F748}" type="presParOf" srcId="{AA65428D-2F55-4577-B67F-A7214699D496}" destId="{CCC93D7E-CFFF-40FE-BE47-833EFC5C5F80}" srcOrd="0" destOrd="0" presId="urn:microsoft.com/office/officeart/2005/8/layout/radial5"/>
    <dgm:cxn modelId="{82FB97B0-5A72-4EE4-AA91-E1A3150A0BDD}" type="presParOf" srcId="{421880A5-C402-4FC3-ACB8-AF55C245B0E5}" destId="{1656FBB8-F621-4C7A-80F3-7BCD41CCF3D6}" srcOrd="8" destOrd="0" presId="urn:microsoft.com/office/officeart/2005/8/layout/radial5"/>
    <dgm:cxn modelId="{2AB41FD4-12AE-4303-8B3D-DADBED9565CE}" type="presParOf" srcId="{421880A5-C402-4FC3-ACB8-AF55C245B0E5}" destId="{A6E471D3-7728-41BC-B88F-6A820F338349}" srcOrd="9" destOrd="0" presId="urn:microsoft.com/office/officeart/2005/8/layout/radial5"/>
    <dgm:cxn modelId="{D81ACFF8-4A82-449C-8BC8-0A4D482D642C}" type="presParOf" srcId="{A6E471D3-7728-41BC-B88F-6A820F338349}" destId="{8033BDA6-108C-470C-AE67-9EB6A829D83E}" srcOrd="0" destOrd="0" presId="urn:microsoft.com/office/officeart/2005/8/layout/radial5"/>
    <dgm:cxn modelId="{5E900B6A-1669-421C-B544-9A94E50FE109}" type="presParOf" srcId="{421880A5-C402-4FC3-ACB8-AF55C245B0E5}" destId="{836A84B9-578D-47F2-9FE9-3284A5A569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FA5935-A419-45B9-91E4-C641F29FF2CB}" type="doc">
      <dgm:prSet loTypeId="urn:microsoft.com/office/officeart/2005/8/layout/radial5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A3723-11B3-4E15-8A52-278DB4F013E0}">
      <dgm:prSet phldrT="[Text]" custT="1"/>
      <dgm:spPr/>
      <dgm:t>
        <a:bodyPr/>
        <a:lstStyle/>
        <a:p>
          <a:r>
            <a:rPr lang="en-US" sz="1400" b="1" dirty="0" smtClean="0"/>
            <a:t>Material selection</a:t>
          </a:r>
          <a:endParaRPr lang="en-US" sz="1400" b="1" dirty="0"/>
        </a:p>
      </dgm:t>
    </dgm:pt>
    <dgm:pt modelId="{7A233824-320B-4BE5-9425-47CB44674A20}" type="par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144EC252-019A-4CC5-8303-E3AEF11C1DF7}" type="sibTrans" cxnId="{E85F1D59-C9EE-4A22-831F-48B81B492F26}">
      <dgm:prSet/>
      <dgm:spPr/>
      <dgm:t>
        <a:bodyPr/>
        <a:lstStyle/>
        <a:p>
          <a:endParaRPr lang="en-US" sz="1400" b="1"/>
        </a:p>
      </dgm:t>
    </dgm:pt>
    <dgm:pt modelId="{F88C6FC8-D69F-4F8D-8A6E-B2F2F2D15C47}">
      <dgm:prSet phldrT="[Text]" custT="1"/>
      <dgm:spPr/>
      <dgm:t>
        <a:bodyPr/>
        <a:lstStyle/>
        <a:p>
          <a:r>
            <a:rPr lang="en-US" sz="1400" b="1" dirty="0" smtClean="0"/>
            <a:t>Cleaning approach</a:t>
          </a:r>
          <a:endParaRPr lang="en-US" sz="1400" b="1" dirty="0"/>
        </a:p>
      </dgm:t>
    </dgm:pt>
    <dgm:pt modelId="{9FD90357-91AE-4AAA-9961-A6EB1EDB31D4}" type="parTrans" cxnId="{6004FCC7-C05D-4191-8480-8729144753A6}">
      <dgm:prSet custT="1"/>
      <dgm:spPr>
        <a:noFill/>
      </dgm:spPr>
      <dgm:t>
        <a:bodyPr/>
        <a:lstStyle/>
        <a:p>
          <a:endParaRPr lang="en-US" sz="1400" b="1"/>
        </a:p>
      </dgm:t>
    </dgm:pt>
    <dgm:pt modelId="{0FA77747-03FB-4228-9BF1-9FE7C289A638}" type="sibTrans" cxnId="{6004FCC7-C05D-4191-8480-8729144753A6}">
      <dgm:prSet/>
      <dgm:spPr/>
      <dgm:t>
        <a:bodyPr/>
        <a:lstStyle/>
        <a:p>
          <a:endParaRPr lang="en-US" sz="1400" b="1"/>
        </a:p>
      </dgm:t>
    </dgm:pt>
    <dgm:pt modelId="{E5326E33-2433-4170-BB55-EC3967FA6C92}">
      <dgm:prSet phldrT="[Text]" custT="1"/>
      <dgm:spPr/>
      <dgm:t>
        <a:bodyPr/>
        <a:lstStyle/>
        <a:p>
          <a:r>
            <a:rPr lang="en-US" sz="1400" b="1" dirty="0" smtClean="0"/>
            <a:t>Bake out cycle</a:t>
          </a:r>
          <a:endParaRPr lang="en-US" sz="1400" b="1" dirty="0"/>
        </a:p>
      </dgm:t>
    </dgm:pt>
    <dgm:pt modelId="{394DD6A8-3CF0-43CE-BBEF-71E6B80280E3}" type="parTrans" cxnId="{066E5001-DAA8-47B0-9F28-661079E3807E}">
      <dgm:prSet custT="1"/>
      <dgm:spPr>
        <a:noFill/>
      </dgm:spPr>
      <dgm:t>
        <a:bodyPr/>
        <a:lstStyle/>
        <a:p>
          <a:endParaRPr lang="en-US" sz="1400" b="1"/>
        </a:p>
      </dgm:t>
    </dgm:pt>
    <dgm:pt modelId="{58184D7F-2FB8-41F7-A187-240E618C5989}" type="sibTrans" cxnId="{066E5001-DAA8-47B0-9F28-661079E3807E}">
      <dgm:prSet/>
      <dgm:spPr/>
      <dgm:t>
        <a:bodyPr/>
        <a:lstStyle/>
        <a:p>
          <a:endParaRPr lang="en-US" sz="1400" b="1"/>
        </a:p>
      </dgm:t>
    </dgm:pt>
    <dgm:pt modelId="{FFD9041E-E951-4CCA-BF44-D04F54A3CC88}">
      <dgm:prSet phldrT="[Text]" custT="1"/>
      <dgm:spPr/>
      <dgm:t>
        <a:bodyPr/>
        <a:lstStyle/>
        <a:p>
          <a:r>
            <a:rPr lang="en-US" sz="1400" b="1" dirty="0" smtClean="0"/>
            <a:t>Design</a:t>
          </a:r>
          <a:endParaRPr lang="en-US" sz="1400" b="1" dirty="0"/>
        </a:p>
      </dgm:t>
    </dgm:pt>
    <dgm:pt modelId="{48A38D94-752A-48E2-B5AA-B2A6192ADC9D}" type="parTrans" cxnId="{8F103B0B-797F-4D93-B838-643E7D7B805D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400" b="1" dirty="0"/>
        </a:p>
      </dgm:t>
    </dgm:pt>
    <dgm:pt modelId="{B41D25CD-1D3F-4569-B5A6-AF395E4B296F}" type="sibTrans" cxnId="{8F103B0B-797F-4D93-B838-643E7D7B805D}">
      <dgm:prSet/>
      <dgm:spPr/>
      <dgm:t>
        <a:bodyPr/>
        <a:lstStyle/>
        <a:p>
          <a:endParaRPr lang="en-US" sz="1400" b="1"/>
        </a:p>
      </dgm:t>
    </dgm:pt>
    <dgm:pt modelId="{18CBC883-2F4D-4D6D-8848-FAFF4BCC8319}">
      <dgm:prSet phldrT="[Text]" custT="1"/>
      <dgm:spPr/>
      <dgm:t>
        <a:bodyPr/>
        <a:lstStyle/>
        <a:p>
          <a:r>
            <a:rPr lang="en-US" sz="1400" b="1" dirty="0" smtClean="0"/>
            <a:t>Welding method</a:t>
          </a:r>
          <a:endParaRPr lang="en-US" sz="1400" b="1" dirty="0"/>
        </a:p>
      </dgm:t>
    </dgm:pt>
    <dgm:pt modelId="{F1E8AAA5-3102-43EA-89B8-BBC004B2C213}" type="parTrans" cxnId="{1EE86EC1-7CA8-4192-A168-903636625E5F}">
      <dgm:prSet custT="1"/>
      <dgm:spPr>
        <a:noFill/>
      </dgm:spPr>
      <dgm:t>
        <a:bodyPr/>
        <a:lstStyle/>
        <a:p>
          <a:endParaRPr lang="en-US" sz="1400" b="1"/>
        </a:p>
      </dgm:t>
    </dgm:pt>
    <dgm:pt modelId="{4BAE8531-7323-448D-B1B6-67EF9A9692BF}" type="sibTrans" cxnId="{1EE86EC1-7CA8-4192-A168-903636625E5F}">
      <dgm:prSet/>
      <dgm:spPr/>
      <dgm:t>
        <a:bodyPr/>
        <a:lstStyle/>
        <a:p>
          <a:endParaRPr lang="en-US" sz="1400" b="1"/>
        </a:p>
      </dgm:t>
    </dgm:pt>
    <dgm:pt modelId="{B6137D2E-789B-4040-AC63-74E6153139E7}">
      <dgm:prSet custT="1"/>
      <dgm:spPr/>
      <dgm:t>
        <a:bodyPr/>
        <a:lstStyle/>
        <a:p>
          <a:r>
            <a:rPr lang="en-US" sz="1400" b="1" dirty="0" smtClean="0"/>
            <a:t>Surface operation/ finishing</a:t>
          </a:r>
          <a:endParaRPr lang="en-US" sz="1400" b="1" dirty="0"/>
        </a:p>
      </dgm:t>
    </dgm:pt>
    <dgm:pt modelId="{6B467446-4192-4FC9-8E0E-0FE4CF2175BB}" type="parTrans" cxnId="{67F6ADBB-62F1-45F2-B7B8-3F66CB5285E0}">
      <dgm:prSet custT="1"/>
      <dgm:spPr>
        <a:solidFill>
          <a:schemeClr val="bg1"/>
        </a:solidFill>
      </dgm:spPr>
      <dgm:t>
        <a:bodyPr/>
        <a:lstStyle/>
        <a:p>
          <a:endParaRPr lang="en-US" sz="1400" b="1"/>
        </a:p>
      </dgm:t>
    </dgm:pt>
    <dgm:pt modelId="{AF983A21-97F0-44A4-96C2-7C38FD54A8D8}" type="sibTrans" cxnId="{67F6ADBB-62F1-45F2-B7B8-3F66CB5285E0}">
      <dgm:prSet/>
      <dgm:spPr/>
      <dgm:t>
        <a:bodyPr/>
        <a:lstStyle/>
        <a:p>
          <a:endParaRPr lang="en-US" sz="1400" b="1"/>
        </a:p>
      </dgm:t>
    </dgm:pt>
    <dgm:pt modelId="{421880A5-C402-4FC3-ACB8-AF55C245B0E5}" type="pres">
      <dgm:prSet presAssocID="{0BFA5935-A419-45B9-91E4-C641F29FF2C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CCE2FFD-1710-408D-AFC5-C59C2C6736BB}" type="pres">
      <dgm:prSet presAssocID="{291A3723-11B3-4E15-8A52-278DB4F013E0}" presName="centerShape" presStyleLbl="node0" presStyleIdx="0" presStyleCnt="1"/>
      <dgm:spPr/>
    </dgm:pt>
    <dgm:pt modelId="{5BC048C2-0AAE-423F-B446-6CFD025F9EA7}" type="pres">
      <dgm:prSet presAssocID="{48A38D94-752A-48E2-B5AA-B2A6192ADC9D}" presName="parTrans" presStyleLbl="sibTrans2D1" presStyleIdx="0" presStyleCnt="5" custAng="5400000" custScaleX="158093" custScaleY="126090"/>
      <dgm:spPr>
        <a:prstGeom prst="upDownArrow">
          <a:avLst/>
        </a:prstGeom>
      </dgm:spPr>
    </dgm:pt>
    <dgm:pt modelId="{1BDB431C-1EAE-4D5D-AF87-3BC6351675BF}" type="pres">
      <dgm:prSet presAssocID="{48A38D94-752A-48E2-B5AA-B2A6192ADC9D}" presName="connectorText" presStyleLbl="sibTrans2D1" presStyleIdx="0" presStyleCnt="5"/>
      <dgm:spPr/>
    </dgm:pt>
    <dgm:pt modelId="{21FD6F92-D789-4F1C-80C5-FDF7827B1EF5}" type="pres">
      <dgm:prSet presAssocID="{FFD9041E-E951-4CCA-BF44-D04F54A3CC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FE146-A48D-40FE-8C0F-F717623DD063}" type="pres">
      <dgm:prSet presAssocID="{F1E8AAA5-3102-43EA-89B8-BBC004B2C213}" presName="parTrans" presStyleLbl="sibTrans2D1" presStyleIdx="1" presStyleCnt="5"/>
      <dgm:spPr/>
    </dgm:pt>
    <dgm:pt modelId="{EBDADE14-C16D-4D62-B9E8-200B2F9FDDB1}" type="pres">
      <dgm:prSet presAssocID="{F1E8AAA5-3102-43EA-89B8-BBC004B2C213}" presName="connectorText" presStyleLbl="sibTrans2D1" presStyleIdx="1" presStyleCnt="5"/>
      <dgm:spPr/>
    </dgm:pt>
    <dgm:pt modelId="{3AD98F35-3C73-44D4-9347-2A8AE4CF2DD9}" type="pres">
      <dgm:prSet presAssocID="{18CBC883-2F4D-4D6D-8848-FAFF4BCC8319}" presName="node" presStyleLbl="node1" presStyleIdx="1" presStyleCnt="5">
        <dgm:presLayoutVars>
          <dgm:bulletEnabled val="1"/>
        </dgm:presLayoutVars>
      </dgm:prSet>
      <dgm:spPr/>
    </dgm:pt>
    <dgm:pt modelId="{C2436427-2B20-4334-B03D-C6C78C9EF79F}" type="pres">
      <dgm:prSet presAssocID="{9FD90357-91AE-4AAA-9961-A6EB1EDB31D4}" presName="parTrans" presStyleLbl="sibTrans2D1" presStyleIdx="2" presStyleCnt="5"/>
      <dgm:spPr/>
    </dgm:pt>
    <dgm:pt modelId="{C16113F4-A022-43E9-95D6-98B8D38EC16E}" type="pres">
      <dgm:prSet presAssocID="{9FD90357-91AE-4AAA-9961-A6EB1EDB31D4}" presName="connectorText" presStyleLbl="sibTrans2D1" presStyleIdx="2" presStyleCnt="5"/>
      <dgm:spPr/>
    </dgm:pt>
    <dgm:pt modelId="{4F7B13E5-1D16-4EFB-9C83-437B217C4B16}" type="pres">
      <dgm:prSet presAssocID="{F88C6FC8-D69F-4F8D-8A6E-B2F2F2D15C4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428D-2F55-4577-B67F-A7214699D496}" type="pres">
      <dgm:prSet presAssocID="{394DD6A8-3CF0-43CE-BBEF-71E6B80280E3}" presName="parTrans" presStyleLbl="sibTrans2D1" presStyleIdx="3" presStyleCnt="5"/>
      <dgm:spPr/>
    </dgm:pt>
    <dgm:pt modelId="{CCC93D7E-CFFF-40FE-BE47-833EFC5C5F80}" type="pres">
      <dgm:prSet presAssocID="{394DD6A8-3CF0-43CE-BBEF-71E6B80280E3}" presName="connectorText" presStyleLbl="sibTrans2D1" presStyleIdx="3" presStyleCnt="5"/>
      <dgm:spPr/>
    </dgm:pt>
    <dgm:pt modelId="{1656FBB8-F621-4C7A-80F3-7BCD41CCF3D6}" type="pres">
      <dgm:prSet presAssocID="{E5326E33-2433-4170-BB55-EC3967FA6C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471D3-7728-41BC-B88F-6A820F338349}" type="pres">
      <dgm:prSet presAssocID="{6B467446-4192-4FC9-8E0E-0FE4CF2175BB}" presName="parTrans" presStyleLbl="sibTrans2D1" presStyleIdx="4" presStyleCnt="5" custScaleX="196189" custScaleY="85910"/>
      <dgm:spPr>
        <a:prstGeom prst="leftRightArrow">
          <a:avLst/>
        </a:prstGeom>
      </dgm:spPr>
    </dgm:pt>
    <dgm:pt modelId="{8033BDA6-108C-470C-AE67-9EB6A829D83E}" type="pres">
      <dgm:prSet presAssocID="{6B467446-4192-4FC9-8E0E-0FE4CF2175BB}" presName="connectorText" presStyleLbl="sibTrans2D1" presStyleIdx="4" presStyleCnt="5"/>
      <dgm:spPr/>
    </dgm:pt>
    <dgm:pt modelId="{836A84B9-578D-47F2-9FE9-3284A5A5690A}" type="pres">
      <dgm:prSet presAssocID="{B6137D2E-789B-4040-AC63-74E6153139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062F8E-74A1-4DE8-8948-AA60CF7130A4}" type="presOf" srcId="{9FD90357-91AE-4AAA-9961-A6EB1EDB31D4}" destId="{C16113F4-A022-43E9-95D6-98B8D38EC16E}" srcOrd="1" destOrd="0" presId="urn:microsoft.com/office/officeart/2005/8/layout/radial5"/>
    <dgm:cxn modelId="{AF826D99-998F-42DF-8173-30C48D5EDFC0}" type="presOf" srcId="{F1E8AAA5-3102-43EA-89B8-BBC004B2C213}" destId="{EBDADE14-C16D-4D62-B9E8-200B2F9FDDB1}" srcOrd="1" destOrd="0" presId="urn:microsoft.com/office/officeart/2005/8/layout/radial5"/>
    <dgm:cxn modelId="{67F6ADBB-62F1-45F2-B7B8-3F66CB5285E0}" srcId="{291A3723-11B3-4E15-8A52-278DB4F013E0}" destId="{B6137D2E-789B-4040-AC63-74E6153139E7}" srcOrd="4" destOrd="0" parTransId="{6B467446-4192-4FC9-8E0E-0FE4CF2175BB}" sibTransId="{AF983A21-97F0-44A4-96C2-7C38FD54A8D8}"/>
    <dgm:cxn modelId="{08CF4ED3-6AB5-4704-8206-56F30532CB13}" type="presOf" srcId="{6B467446-4192-4FC9-8E0E-0FE4CF2175BB}" destId="{8033BDA6-108C-470C-AE67-9EB6A829D83E}" srcOrd="1" destOrd="0" presId="urn:microsoft.com/office/officeart/2005/8/layout/radial5"/>
    <dgm:cxn modelId="{8806ABCD-79F3-44BC-ABF0-F2F6DA0632B7}" type="presOf" srcId="{B6137D2E-789B-4040-AC63-74E6153139E7}" destId="{836A84B9-578D-47F2-9FE9-3284A5A5690A}" srcOrd="0" destOrd="0" presId="urn:microsoft.com/office/officeart/2005/8/layout/radial5"/>
    <dgm:cxn modelId="{E6CA8791-7DF3-48E5-BA42-D85C0B25F6A5}" type="presOf" srcId="{394DD6A8-3CF0-43CE-BBEF-71E6B80280E3}" destId="{AA65428D-2F55-4577-B67F-A7214699D496}" srcOrd="0" destOrd="0" presId="urn:microsoft.com/office/officeart/2005/8/layout/radial5"/>
    <dgm:cxn modelId="{6418884D-4ECF-4FCC-87C7-1AE7F3317355}" type="presOf" srcId="{48A38D94-752A-48E2-B5AA-B2A6192ADC9D}" destId="{5BC048C2-0AAE-423F-B446-6CFD025F9EA7}" srcOrd="0" destOrd="0" presId="urn:microsoft.com/office/officeart/2005/8/layout/radial5"/>
    <dgm:cxn modelId="{2DD3EA75-77B2-4B07-8950-DA0B46DCABF6}" type="presOf" srcId="{291A3723-11B3-4E15-8A52-278DB4F013E0}" destId="{FCCE2FFD-1710-408D-AFC5-C59C2C6736BB}" srcOrd="0" destOrd="0" presId="urn:microsoft.com/office/officeart/2005/8/layout/radial5"/>
    <dgm:cxn modelId="{B017FA3B-2CFD-4E46-B94D-2CCC51AAB2C7}" type="presOf" srcId="{F88C6FC8-D69F-4F8D-8A6E-B2F2F2D15C47}" destId="{4F7B13E5-1D16-4EFB-9C83-437B217C4B16}" srcOrd="0" destOrd="0" presId="urn:microsoft.com/office/officeart/2005/8/layout/radial5"/>
    <dgm:cxn modelId="{D49044BF-E50C-4273-B9FA-A0BA109CA62B}" type="presOf" srcId="{E5326E33-2433-4170-BB55-EC3967FA6C92}" destId="{1656FBB8-F621-4C7A-80F3-7BCD41CCF3D6}" srcOrd="0" destOrd="0" presId="urn:microsoft.com/office/officeart/2005/8/layout/radial5"/>
    <dgm:cxn modelId="{1CEA1446-83D4-4736-BD16-D5445B604E78}" type="presOf" srcId="{FFD9041E-E951-4CCA-BF44-D04F54A3CC88}" destId="{21FD6F92-D789-4F1C-80C5-FDF7827B1EF5}" srcOrd="0" destOrd="0" presId="urn:microsoft.com/office/officeart/2005/8/layout/radial5"/>
    <dgm:cxn modelId="{6233BA12-AC61-4770-8FAF-D2BEF1E54D01}" type="presOf" srcId="{18CBC883-2F4D-4D6D-8848-FAFF4BCC8319}" destId="{3AD98F35-3C73-44D4-9347-2A8AE4CF2DD9}" srcOrd="0" destOrd="0" presId="urn:microsoft.com/office/officeart/2005/8/layout/radial5"/>
    <dgm:cxn modelId="{0A16015D-F538-4C5A-A87E-E0637242B574}" type="presOf" srcId="{F1E8AAA5-3102-43EA-89B8-BBC004B2C213}" destId="{6F9FE146-A48D-40FE-8C0F-F717623DD063}" srcOrd="0" destOrd="0" presId="urn:microsoft.com/office/officeart/2005/8/layout/radial5"/>
    <dgm:cxn modelId="{4D419A21-C3B6-4B72-A456-38F19CE57D2D}" type="presOf" srcId="{6B467446-4192-4FC9-8E0E-0FE4CF2175BB}" destId="{A6E471D3-7728-41BC-B88F-6A820F338349}" srcOrd="0" destOrd="0" presId="urn:microsoft.com/office/officeart/2005/8/layout/radial5"/>
    <dgm:cxn modelId="{79043177-2D85-4523-9898-22FDC3865E08}" type="presOf" srcId="{48A38D94-752A-48E2-B5AA-B2A6192ADC9D}" destId="{1BDB431C-1EAE-4D5D-AF87-3BC6351675BF}" srcOrd="1" destOrd="0" presId="urn:microsoft.com/office/officeart/2005/8/layout/radial5"/>
    <dgm:cxn modelId="{1EE86EC1-7CA8-4192-A168-903636625E5F}" srcId="{291A3723-11B3-4E15-8A52-278DB4F013E0}" destId="{18CBC883-2F4D-4D6D-8848-FAFF4BCC8319}" srcOrd="1" destOrd="0" parTransId="{F1E8AAA5-3102-43EA-89B8-BBC004B2C213}" sibTransId="{4BAE8531-7323-448D-B1B6-67EF9A9692BF}"/>
    <dgm:cxn modelId="{8F103B0B-797F-4D93-B838-643E7D7B805D}" srcId="{291A3723-11B3-4E15-8A52-278DB4F013E0}" destId="{FFD9041E-E951-4CCA-BF44-D04F54A3CC88}" srcOrd="0" destOrd="0" parTransId="{48A38D94-752A-48E2-B5AA-B2A6192ADC9D}" sibTransId="{B41D25CD-1D3F-4569-B5A6-AF395E4B296F}"/>
    <dgm:cxn modelId="{E85F1D59-C9EE-4A22-831F-48B81B492F26}" srcId="{0BFA5935-A419-45B9-91E4-C641F29FF2CB}" destId="{291A3723-11B3-4E15-8A52-278DB4F013E0}" srcOrd="0" destOrd="0" parTransId="{7A233824-320B-4BE5-9425-47CB44674A20}" sibTransId="{144EC252-019A-4CC5-8303-E3AEF11C1DF7}"/>
    <dgm:cxn modelId="{6004FCC7-C05D-4191-8480-8729144753A6}" srcId="{291A3723-11B3-4E15-8A52-278DB4F013E0}" destId="{F88C6FC8-D69F-4F8D-8A6E-B2F2F2D15C47}" srcOrd="2" destOrd="0" parTransId="{9FD90357-91AE-4AAA-9961-A6EB1EDB31D4}" sibTransId="{0FA77747-03FB-4228-9BF1-9FE7C289A638}"/>
    <dgm:cxn modelId="{066E5001-DAA8-47B0-9F28-661079E3807E}" srcId="{291A3723-11B3-4E15-8A52-278DB4F013E0}" destId="{E5326E33-2433-4170-BB55-EC3967FA6C92}" srcOrd="3" destOrd="0" parTransId="{394DD6A8-3CF0-43CE-BBEF-71E6B80280E3}" sibTransId="{58184D7F-2FB8-41F7-A187-240E618C5989}"/>
    <dgm:cxn modelId="{B9AA8842-7CCD-4BD0-AB41-E3782A8D2716}" type="presOf" srcId="{9FD90357-91AE-4AAA-9961-A6EB1EDB31D4}" destId="{C2436427-2B20-4334-B03D-C6C78C9EF79F}" srcOrd="0" destOrd="0" presId="urn:microsoft.com/office/officeart/2005/8/layout/radial5"/>
    <dgm:cxn modelId="{6069BFF2-6832-4C44-A35E-59373AE97903}" type="presOf" srcId="{0BFA5935-A419-45B9-91E4-C641F29FF2CB}" destId="{421880A5-C402-4FC3-ACB8-AF55C245B0E5}" srcOrd="0" destOrd="0" presId="urn:microsoft.com/office/officeart/2005/8/layout/radial5"/>
    <dgm:cxn modelId="{E98097B9-7900-4431-B851-4C5A25609F9C}" type="presOf" srcId="{394DD6A8-3CF0-43CE-BBEF-71E6B80280E3}" destId="{CCC93D7E-CFFF-40FE-BE47-833EFC5C5F80}" srcOrd="1" destOrd="0" presId="urn:microsoft.com/office/officeart/2005/8/layout/radial5"/>
    <dgm:cxn modelId="{BDDDC8BB-9705-4246-91E4-D337AE3D9AFE}" type="presParOf" srcId="{421880A5-C402-4FC3-ACB8-AF55C245B0E5}" destId="{FCCE2FFD-1710-408D-AFC5-C59C2C6736BB}" srcOrd="0" destOrd="0" presId="urn:microsoft.com/office/officeart/2005/8/layout/radial5"/>
    <dgm:cxn modelId="{989FD8FE-CC48-4339-8F5F-38E87E56B060}" type="presParOf" srcId="{421880A5-C402-4FC3-ACB8-AF55C245B0E5}" destId="{5BC048C2-0AAE-423F-B446-6CFD025F9EA7}" srcOrd="1" destOrd="0" presId="urn:microsoft.com/office/officeart/2005/8/layout/radial5"/>
    <dgm:cxn modelId="{0E94A6AC-16DB-485B-B743-49AD9C5BAEEE}" type="presParOf" srcId="{5BC048C2-0AAE-423F-B446-6CFD025F9EA7}" destId="{1BDB431C-1EAE-4D5D-AF87-3BC6351675BF}" srcOrd="0" destOrd="0" presId="urn:microsoft.com/office/officeart/2005/8/layout/radial5"/>
    <dgm:cxn modelId="{8FB87321-2EF4-4257-A487-4B49ACBE11F8}" type="presParOf" srcId="{421880A5-C402-4FC3-ACB8-AF55C245B0E5}" destId="{21FD6F92-D789-4F1C-80C5-FDF7827B1EF5}" srcOrd="2" destOrd="0" presId="urn:microsoft.com/office/officeart/2005/8/layout/radial5"/>
    <dgm:cxn modelId="{AD8511CC-FB28-4512-AF43-BE083754D81C}" type="presParOf" srcId="{421880A5-C402-4FC3-ACB8-AF55C245B0E5}" destId="{6F9FE146-A48D-40FE-8C0F-F717623DD063}" srcOrd="3" destOrd="0" presId="urn:microsoft.com/office/officeart/2005/8/layout/radial5"/>
    <dgm:cxn modelId="{F575CA38-E414-43A9-9276-277C5375E4C7}" type="presParOf" srcId="{6F9FE146-A48D-40FE-8C0F-F717623DD063}" destId="{EBDADE14-C16D-4D62-B9E8-200B2F9FDDB1}" srcOrd="0" destOrd="0" presId="urn:microsoft.com/office/officeart/2005/8/layout/radial5"/>
    <dgm:cxn modelId="{D7A2DBA8-C065-4AFD-AFCF-3C98754FB6A2}" type="presParOf" srcId="{421880A5-C402-4FC3-ACB8-AF55C245B0E5}" destId="{3AD98F35-3C73-44D4-9347-2A8AE4CF2DD9}" srcOrd="4" destOrd="0" presId="urn:microsoft.com/office/officeart/2005/8/layout/radial5"/>
    <dgm:cxn modelId="{CFB395B8-F629-42EC-A205-0B004594F438}" type="presParOf" srcId="{421880A5-C402-4FC3-ACB8-AF55C245B0E5}" destId="{C2436427-2B20-4334-B03D-C6C78C9EF79F}" srcOrd="5" destOrd="0" presId="urn:microsoft.com/office/officeart/2005/8/layout/radial5"/>
    <dgm:cxn modelId="{75C750DF-8032-4DEA-A5F0-91009D4BD00D}" type="presParOf" srcId="{C2436427-2B20-4334-B03D-C6C78C9EF79F}" destId="{C16113F4-A022-43E9-95D6-98B8D38EC16E}" srcOrd="0" destOrd="0" presId="urn:microsoft.com/office/officeart/2005/8/layout/radial5"/>
    <dgm:cxn modelId="{8F86F3D9-1E08-47D3-9197-22AF36D3FBF9}" type="presParOf" srcId="{421880A5-C402-4FC3-ACB8-AF55C245B0E5}" destId="{4F7B13E5-1D16-4EFB-9C83-437B217C4B16}" srcOrd="6" destOrd="0" presId="urn:microsoft.com/office/officeart/2005/8/layout/radial5"/>
    <dgm:cxn modelId="{342F5C7A-2742-4841-8B1A-19F87BC7BF72}" type="presParOf" srcId="{421880A5-C402-4FC3-ACB8-AF55C245B0E5}" destId="{AA65428D-2F55-4577-B67F-A7214699D496}" srcOrd="7" destOrd="0" presId="urn:microsoft.com/office/officeart/2005/8/layout/radial5"/>
    <dgm:cxn modelId="{FC7C68AF-8013-49FD-ABCE-C5A2B420F748}" type="presParOf" srcId="{AA65428D-2F55-4577-B67F-A7214699D496}" destId="{CCC93D7E-CFFF-40FE-BE47-833EFC5C5F80}" srcOrd="0" destOrd="0" presId="urn:microsoft.com/office/officeart/2005/8/layout/radial5"/>
    <dgm:cxn modelId="{82FB97B0-5A72-4EE4-AA91-E1A3150A0BDD}" type="presParOf" srcId="{421880A5-C402-4FC3-ACB8-AF55C245B0E5}" destId="{1656FBB8-F621-4C7A-80F3-7BCD41CCF3D6}" srcOrd="8" destOrd="0" presId="urn:microsoft.com/office/officeart/2005/8/layout/radial5"/>
    <dgm:cxn modelId="{2AB41FD4-12AE-4303-8B3D-DADBED9565CE}" type="presParOf" srcId="{421880A5-C402-4FC3-ACB8-AF55C245B0E5}" destId="{A6E471D3-7728-41BC-B88F-6A820F338349}" srcOrd="9" destOrd="0" presId="urn:microsoft.com/office/officeart/2005/8/layout/radial5"/>
    <dgm:cxn modelId="{D81ACFF8-4A82-449C-8BC8-0A4D482D642C}" type="presParOf" srcId="{A6E471D3-7728-41BC-B88F-6A820F338349}" destId="{8033BDA6-108C-470C-AE67-9EB6A829D83E}" srcOrd="0" destOrd="0" presId="urn:microsoft.com/office/officeart/2005/8/layout/radial5"/>
    <dgm:cxn modelId="{5E900B6A-1669-421C-B544-9A94E50FE109}" type="presParOf" srcId="{421880A5-C402-4FC3-ACB8-AF55C245B0E5}" destId="{836A84B9-578D-47F2-9FE9-3284A5A569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632172-E85B-4B9E-B27D-FC1BB1781E05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3D6B75-7BEF-4353-B1B1-A89656DDA258}">
      <dgm:prSet phldrT="[Text]" custT="1"/>
      <dgm:spPr/>
      <dgm:t>
        <a:bodyPr/>
        <a:lstStyle/>
        <a:p>
          <a:r>
            <a:rPr lang="en-US" sz="1200" b="1" dirty="0" smtClean="0"/>
            <a:t>Ingot/ s</a:t>
          </a:r>
          <a:r>
            <a:rPr lang="en-US" sz="1200" b="1" dirty="0" smtClean="0"/>
            <a:t>lab </a:t>
          </a:r>
          <a:r>
            <a:rPr lang="en-US" sz="1200" b="1" dirty="0" smtClean="0"/>
            <a:t>production</a:t>
          </a:r>
          <a:endParaRPr lang="en-US" sz="1200" b="1" dirty="0"/>
        </a:p>
      </dgm:t>
    </dgm:pt>
    <dgm:pt modelId="{1FC0DA68-4D1E-4429-917A-51A03401F050}" type="parTrans" cxnId="{C9E00940-C0EE-4F31-B71F-E24E345350C7}">
      <dgm:prSet/>
      <dgm:spPr/>
      <dgm:t>
        <a:bodyPr/>
        <a:lstStyle/>
        <a:p>
          <a:endParaRPr lang="en-US" sz="1000" b="1"/>
        </a:p>
      </dgm:t>
    </dgm:pt>
    <dgm:pt modelId="{8F20D36F-7BB7-4BE4-9744-22DE28A4020F}" type="sibTrans" cxnId="{C9E00940-C0EE-4F31-B71F-E24E345350C7}">
      <dgm:prSet/>
      <dgm:spPr/>
      <dgm:t>
        <a:bodyPr/>
        <a:lstStyle/>
        <a:p>
          <a:endParaRPr lang="en-US" sz="1000" b="1"/>
        </a:p>
      </dgm:t>
    </dgm:pt>
    <dgm:pt modelId="{619CA5CB-EA44-45C2-AA28-6C29A2094987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b="1" dirty="0" smtClean="0"/>
            <a:t>Sheet/ coil production</a:t>
          </a:r>
        </a:p>
      </dgm:t>
    </dgm:pt>
    <dgm:pt modelId="{1AA3B0A8-716D-4086-919A-E62A6BC2520B}" type="parTrans" cxnId="{DA2E8CA4-7A79-46C8-A2D7-91A382CCF9D9}">
      <dgm:prSet/>
      <dgm:spPr/>
      <dgm:t>
        <a:bodyPr/>
        <a:lstStyle/>
        <a:p>
          <a:endParaRPr lang="en-US" sz="1000" b="1"/>
        </a:p>
      </dgm:t>
    </dgm:pt>
    <dgm:pt modelId="{1FF594C4-B1CF-4853-9291-219533CCC018}" type="sibTrans" cxnId="{DA2E8CA4-7A79-46C8-A2D7-91A382CCF9D9}">
      <dgm:prSet/>
      <dgm:spPr/>
      <dgm:t>
        <a:bodyPr/>
        <a:lstStyle/>
        <a:p>
          <a:endParaRPr lang="en-US" sz="1000" b="1"/>
        </a:p>
      </dgm:t>
    </dgm:pt>
    <dgm:pt modelId="{57D97645-7090-4BF7-BFB7-64CDE3EC52DA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b="1" dirty="0" smtClean="0"/>
            <a:t>Conditioning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b="1" dirty="0" smtClean="0"/>
            <a:t>Edge preparation </a:t>
          </a:r>
          <a:endParaRPr lang="en-US" sz="1200" b="1" dirty="0" smtClean="0"/>
        </a:p>
      </dgm:t>
    </dgm:pt>
    <dgm:pt modelId="{6B9C6AE0-AB77-4044-9145-2593BF8314A3}" type="parTrans" cxnId="{D4EC036A-96E4-4D1A-B684-B3AEFCD4ECF6}">
      <dgm:prSet/>
      <dgm:spPr/>
      <dgm:t>
        <a:bodyPr/>
        <a:lstStyle/>
        <a:p>
          <a:endParaRPr lang="en-US" sz="1000" b="1"/>
        </a:p>
      </dgm:t>
    </dgm:pt>
    <dgm:pt modelId="{D223EBE4-893B-4977-BB2C-82C7FD6045BB}" type="sibTrans" cxnId="{D4EC036A-96E4-4D1A-B684-B3AEFCD4ECF6}">
      <dgm:prSet/>
      <dgm:spPr/>
      <dgm:t>
        <a:bodyPr/>
        <a:lstStyle/>
        <a:p>
          <a:endParaRPr lang="en-US" sz="1000" b="1"/>
        </a:p>
      </dgm:t>
    </dgm:pt>
    <dgm:pt modelId="{F9C84186-448C-462E-B6EE-5B439BF545AE}">
      <dgm:prSet phldrT="[Text]" custT="1"/>
      <dgm:spPr>
        <a:ln>
          <a:solidFill>
            <a:schemeClr val="tx1"/>
          </a:solidFill>
          <a:prstDash val="solid"/>
        </a:ln>
      </dgm:spPr>
      <dgm:t>
        <a:bodyPr/>
        <a:lstStyle/>
        <a:p>
          <a:r>
            <a:rPr lang="en-US" sz="1200" b="1" dirty="0" smtClean="0"/>
            <a:t>Marking</a:t>
          </a:r>
        </a:p>
        <a:p>
          <a:r>
            <a:rPr lang="en-US" sz="1200" b="1" dirty="0" smtClean="0"/>
            <a:t>Coating</a:t>
          </a:r>
          <a:endParaRPr lang="en-US" sz="1200" b="1" dirty="0" smtClean="0">
            <a:solidFill>
              <a:schemeClr val="tx1"/>
            </a:solidFill>
          </a:endParaRPr>
        </a:p>
      </dgm:t>
    </dgm:pt>
    <dgm:pt modelId="{782A5CFD-8885-45AA-86A4-11919C2FABEC}" type="parTrans" cxnId="{E1FB71A8-1BFE-4648-B534-74C26E73B99E}">
      <dgm:prSet/>
      <dgm:spPr/>
      <dgm:t>
        <a:bodyPr/>
        <a:lstStyle/>
        <a:p>
          <a:endParaRPr lang="en-US" sz="1000" b="1"/>
        </a:p>
      </dgm:t>
    </dgm:pt>
    <dgm:pt modelId="{8EC8A40F-B4A0-4806-9FF2-22B9EA92795C}" type="sibTrans" cxnId="{E1FB71A8-1BFE-4648-B534-74C26E73B99E}">
      <dgm:prSet/>
      <dgm:spPr/>
      <dgm:t>
        <a:bodyPr/>
        <a:lstStyle/>
        <a:p>
          <a:endParaRPr lang="en-US" sz="1000" b="1"/>
        </a:p>
      </dgm:t>
    </dgm:pt>
    <dgm:pt modelId="{4899DEC4-8E03-43E9-A978-7A63B6081F9D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tx1"/>
              </a:solidFill>
            </a:rPr>
            <a:t>Sizing</a:t>
          </a:r>
        </a:p>
        <a:p>
          <a:r>
            <a:rPr lang="en-US" sz="1200" b="1" dirty="0" smtClean="0">
              <a:solidFill>
                <a:schemeClr val="tx1"/>
              </a:solidFill>
            </a:rPr>
            <a:t>Cutting</a:t>
          </a:r>
        </a:p>
        <a:p>
          <a:r>
            <a:rPr lang="en-US" sz="1200" b="1" dirty="0" smtClean="0">
              <a:solidFill>
                <a:schemeClr val="tx1"/>
              </a:solidFill>
            </a:rPr>
            <a:t>Straightening</a:t>
          </a:r>
        </a:p>
      </dgm:t>
    </dgm:pt>
    <dgm:pt modelId="{972F5162-5E86-43B7-9A2F-A9E02937904A}" type="parTrans" cxnId="{6A1485FF-475F-41AC-97AD-7669D8AF6CB7}">
      <dgm:prSet/>
      <dgm:spPr/>
      <dgm:t>
        <a:bodyPr/>
        <a:lstStyle/>
        <a:p>
          <a:endParaRPr lang="en-US" sz="1000" b="1"/>
        </a:p>
      </dgm:t>
    </dgm:pt>
    <dgm:pt modelId="{AA4CA459-97FA-4AEE-9F48-8CE5B3A24FD8}" type="sibTrans" cxnId="{6A1485FF-475F-41AC-97AD-7669D8AF6CB7}">
      <dgm:prSet/>
      <dgm:spPr/>
      <dgm:t>
        <a:bodyPr/>
        <a:lstStyle/>
        <a:p>
          <a:endParaRPr lang="en-US" sz="1000" b="1"/>
        </a:p>
      </dgm:t>
    </dgm:pt>
    <dgm:pt modelId="{3AE927C1-337B-4E11-ACB7-34BE9D142DEA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tx1"/>
              </a:solidFill>
            </a:rPr>
            <a:t>Forming</a:t>
          </a:r>
        </a:p>
        <a:p>
          <a:r>
            <a:rPr lang="en-US" sz="1200" b="1" dirty="0" smtClean="0">
              <a:solidFill>
                <a:schemeClr val="tx1"/>
              </a:solidFill>
            </a:rPr>
            <a:t>Welding</a:t>
          </a:r>
        </a:p>
        <a:p>
          <a:r>
            <a:rPr lang="en-US" sz="1200" b="1" dirty="0" smtClean="0">
              <a:solidFill>
                <a:schemeClr val="tx1"/>
              </a:solidFill>
            </a:rPr>
            <a:t>Corrugation</a:t>
          </a:r>
        </a:p>
      </dgm:t>
    </dgm:pt>
    <dgm:pt modelId="{95B1D4E6-A022-4423-A73C-CD06431E1D57}" type="parTrans" cxnId="{86CF8EBB-9ED9-4AA2-87E5-BBC7551C2B4C}">
      <dgm:prSet/>
      <dgm:spPr/>
      <dgm:t>
        <a:bodyPr/>
        <a:lstStyle/>
        <a:p>
          <a:endParaRPr lang="en-US" sz="1000" b="1"/>
        </a:p>
      </dgm:t>
    </dgm:pt>
    <dgm:pt modelId="{61A90F99-AE59-4F9F-A044-C50DD9537B4E}" type="sibTrans" cxnId="{86CF8EBB-9ED9-4AA2-87E5-BBC7551C2B4C}">
      <dgm:prSet/>
      <dgm:spPr/>
      <dgm:t>
        <a:bodyPr/>
        <a:lstStyle/>
        <a:p>
          <a:endParaRPr lang="en-US" sz="1000" b="1"/>
        </a:p>
      </dgm:t>
    </dgm:pt>
    <dgm:pt modelId="{EA7E4098-9884-4742-9098-1B04759F4733}">
      <dgm:prSet phldrT="[Text]" custT="1"/>
      <dgm:spPr/>
      <dgm:t>
        <a:bodyPr/>
        <a:lstStyle/>
        <a:p>
          <a:r>
            <a:rPr lang="en-US" sz="1200" b="1" dirty="0" smtClean="0"/>
            <a:t>Packaging</a:t>
          </a:r>
        </a:p>
        <a:p>
          <a:r>
            <a:rPr lang="en-US" sz="1200" b="1" dirty="0" smtClean="0"/>
            <a:t>Storing</a:t>
          </a:r>
        </a:p>
        <a:p>
          <a:r>
            <a:rPr lang="en-US" sz="1200" b="1" dirty="0" smtClean="0"/>
            <a:t>Shipping</a:t>
          </a:r>
        </a:p>
      </dgm:t>
    </dgm:pt>
    <dgm:pt modelId="{DB03CBBE-3380-4B17-AFB1-431C467CDEBD}" type="parTrans" cxnId="{2733671E-3029-4D57-ADF0-CCECF1816B83}">
      <dgm:prSet/>
      <dgm:spPr/>
      <dgm:t>
        <a:bodyPr/>
        <a:lstStyle/>
        <a:p>
          <a:endParaRPr lang="en-US" sz="1000" b="1"/>
        </a:p>
      </dgm:t>
    </dgm:pt>
    <dgm:pt modelId="{CEB48801-E6AB-4FC8-A171-B2A8DFB0A5D4}" type="sibTrans" cxnId="{2733671E-3029-4D57-ADF0-CCECF1816B83}">
      <dgm:prSet/>
      <dgm:spPr/>
      <dgm:t>
        <a:bodyPr/>
        <a:lstStyle/>
        <a:p>
          <a:endParaRPr lang="en-US" sz="1000" b="1"/>
        </a:p>
      </dgm:t>
    </dgm:pt>
    <dgm:pt modelId="{7C76D2EF-5442-47DF-9725-953CF7C828C1}">
      <dgm:prSet phldrT="[Text]" custT="1"/>
      <dgm:spPr>
        <a:ln>
          <a:solidFill>
            <a:schemeClr val="tx1"/>
          </a:solidFill>
          <a:prstDash val="solid"/>
        </a:ln>
      </dgm:spPr>
      <dgm:t>
        <a:bodyPr/>
        <a:lstStyle/>
        <a:p>
          <a:r>
            <a:rPr lang="en-US" sz="1200" b="1" dirty="0" smtClean="0">
              <a:solidFill>
                <a:schemeClr val="tx1"/>
              </a:solidFill>
            </a:rPr>
            <a:t>Annealing</a:t>
          </a:r>
        </a:p>
        <a:p>
          <a:r>
            <a:rPr lang="en-US" sz="1200" b="1" dirty="0" smtClean="0">
              <a:solidFill>
                <a:schemeClr val="tx1"/>
              </a:solidFill>
            </a:rPr>
            <a:t>Cooling</a:t>
          </a:r>
          <a:endParaRPr lang="en-US" sz="1200" b="1" dirty="0" smtClean="0"/>
        </a:p>
      </dgm:t>
    </dgm:pt>
    <dgm:pt modelId="{A2D0485E-6740-4345-87B0-4FB56E62FF0E}" type="parTrans" cxnId="{19363D2B-5252-4848-842A-5DC1D0FF739B}">
      <dgm:prSet/>
      <dgm:spPr/>
      <dgm:t>
        <a:bodyPr/>
        <a:lstStyle/>
        <a:p>
          <a:endParaRPr lang="en-US" sz="1000" b="1"/>
        </a:p>
      </dgm:t>
    </dgm:pt>
    <dgm:pt modelId="{00551867-8EE2-47B1-8A50-8A93E0C37076}" type="sibTrans" cxnId="{19363D2B-5252-4848-842A-5DC1D0FF739B}">
      <dgm:prSet/>
      <dgm:spPr/>
      <dgm:t>
        <a:bodyPr/>
        <a:lstStyle/>
        <a:p>
          <a:endParaRPr lang="en-US" sz="1000" b="1"/>
        </a:p>
      </dgm:t>
    </dgm:pt>
    <dgm:pt modelId="{2253C4C6-D25F-4BF6-A896-4987AB5145BC}" type="pres">
      <dgm:prSet presAssocID="{FC632172-E85B-4B9E-B27D-FC1BB1781E05}" presName="Name0" presStyleCnt="0">
        <dgm:presLayoutVars>
          <dgm:dir/>
          <dgm:resizeHandles val="exact"/>
        </dgm:presLayoutVars>
      </dgm:prSet>
      <dgm:spPr/>
    </dgm:pt>
    <dgm:pt modelId="{177D066D-59D9-4411-ABB1-C167C8C6D5F2}" type="pres">
      <dgm:prSet presAssocID="{213D6B75-7BEF-4353-B1B1-A89656DDA258}" presName="composite" presStyleCnt="0"/>
      <dgm:spPr/>
    </dgm:pt>
    <dgm:pt modelId="{01C97DD8-E2B6-4641-B11A-16108BC59AA9}" type="pres">
      <dgm:prSet presAssocID="{213D6B75-7BEF-4353-B1B1-A89656DDA258}" presName="bgChev" presStyleLbl="node1" presStyleIdx="0" presStyleCnt="8" custScaleY="189028"/>
      <dgm:spPr/>
    </dgm:pt>
    <dgm:pt modelId="{1B47BF68-0C75-4243-BA3D-1D0B793DB224}" type="pres">
      <dgm:prSet presAssocID="{213D6B75-7BEF-4353-B1B1-A89656DDA258}" presName="txNode" presStyleLbl="fgAcc1" presStyleIdx="0" presStyleCnt="8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C109C-313C-490E-90F9-051230E2BC46}" type="pres">
      <dgm:prSet presAssocID="{8F20D36F-7BB7-4BE4-9744-22DE28A4020F}" presName="compositeSpace" presStyleCnt="0"/>
      <dgm:spPr/>
    </dgm:pt>
    <dgm:pt modelId="{EB2C1F09-C086-45D5-B487-211BF9297DA2}" type="pres">
      <dgm:prSet presAssocID="{619CA5CB-EA44-45C2-AA28-6C29A2094987}" presName="composite" presStyleCnt="0"/>
      <dgm:spPr/>
    </dgm:pt>
    <dgm:pt modelId="{C1AF4F51-74D3-4596-85B9-3660B7240CDF}" type="pres">
      <dgm:prSet presAssocID="{619CA5CB-EA44-45C2-AA28-6C29A2094987}" presName="bgChev" presStyleLbl="node1" presStyleIdx="1" presStyleCnt="8" custScaleY="189028"/>
      <dgm:spPr/>
    </dgm:pt>
    <dgm:pt modelId="{C19C1157-EE3D-4AAF-BEBE-79B0C598C208}" type="pres">
      <dgm:prSet presAssocID="{619CA5CB-EA44-45C2-AA28-6C29A2094987}" presName="txNode" presStyleLbl="fgAcc1" presStyleIdx="1" presStyleCnt="8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460492-31FA-41FC-ACC3-0CE987DF2D6A}" type="pres">
      <dgm:prSet presAssocID="{1FF594C4-B1CF-4853-9291-219533CCC018}" presName="compositeSpace" presStyleCnt="0"/>
      <dgm:spPr/>
    </dgm:pt>
    <dgm:pt modelId="{6E2D8C52-08B4-467F-AEAA-98670CA109DB}" type="pres">
      <dgm:prSet presAssocID="{57D97645-7090-4BF7-BFB7-64CDE3EC52DA}" presName="composite" presStyleCnt="0"/>
      <dgm:spPr/>
    </dgm:pt>
    <dgm:pt modelId="{8A9B7B82-6168-46DB-BF6E-1EE36B2A1BB9}" type="pres">
      <dgm:prSet presAssocID="{57D97645-7090-4BF7-BFB7-64CDE3EC52DA}" presName="bgChev" presStyleLbl="node1" presStyleIdx="2" presStyleCnt="8" custScaleY="189028"/>
      <dgm:spPr/>
    </dgm:pt>
    <dgm:pt modelId="{20F7FBA8-F0AB-4BA3-ADD9-3D458EC6D8C9}" type="pres">
      <dgm:prSet presAssocID="{57D97645-7090-4BF7-BFB7-64CDE3EC52DA}" presName="txNode" presStyleLbl="fgAcc1" presStyleIdx="2" presStyleCnt="8" custScaleX="111772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4FC639-C35E-4F43-B67E-21EC6E3E8DF6}" type="pres">
      <dgm:prSet presAssocID="{D223EBE4-893B-4977-BB2C-82C7FD6045BB}" presName="compositeSpace" presStyleCnt="0"/>
      <dgm:spPr/>
    </dgm:pt>
    <dgm:pt modelId="{F7A5AD9C-923B-48A5-BF69-2A771DBE29E8}" type="pres">
      <dgm:prSet presAssocID="{3AE927C1-337B-4E11-ACB7-34BE9D142DEA}" presName="composite" presStyleCnt="0"/>
      <dgm:spPr/>
    </dgm:pt>
    <dgm:pt modelId="{D3A08F62-692D-42E5-B422-6B9BD8D851AF}" type="pres">
      <dgm:prSet presAssocID="{3AE927C1-337B-4E11-ACB7-34BE9D142DEA}" presName="bgChev" presStyleLbl="node1" presStyleIdx="3" presStyleCnt="8" custScaleY="189028"/>
      <dgm:spPr/>
    </dgm:pt>
    <dgm:pt modelId="{A28E3C39-F8F6-4D6D-AFE3-9BB7577E87DE}" type="pres">
      <dgm:prSet presAssocID="{3AE927C1-337B-4E11-ACB7-34BE9D142DEA}" presName="txNode" presStyleLbl="fgAcc1" presStyleIdx="3" presStyleCnt="8" custScaleX="117594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063913-C1FB-4542-9EF1-26EDC0A68053}" type="pres">
      <dgm:prSet presAssocID="{61A90F99-AE59-4F9F-A044-C50DD9537B4E}" presName="compositeSpace" presStyleCnt="0"/>
      <dgm:spPr/>
    </dgm:pt>
    <dgm:pt modelId="{DFD5FA69-6CF9-4EDA-B641-6A271E2B79CB}" type="pres">
      <dgm:prSet presAssocID="{7C76D2EF-5442-47DF-9725-953CF7C828C1}" presName="composite" presStyleCnt="0"/>
      <dgm:spPr/>
    </dgm:pt>
    <dgm:pt modelId="{457A3A75-30D3-4A41-A79F-F24EE44A7D27}" type="pres">
      <dgm:prSet presAssocID="{7C76D2EF-5442-47DF-9725-953CF7C828C1}" presName="bgChev" presStyleLbl="node1" presStyleIdx="4" presStyleCnt="8" custScaleY="189028"/>
      <dgm:spPr/>
    </dgm:pt>
    <dgm:pt modelId="{024FE731-E73F-4760-8838-6C09EB9687F4}" type="pres">
      <dgm:prSet presAssocID="{7C76D2EF-5442-47DF-9725-953CF7C828C1}" presName="txNode" presStyleLbl="fgAcc1" presStyleIdx="4" presStyleCnt="8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62BB6C-2506-447A-8D6C-F1D3A3306D01}" type="pres">
      <dgm:prSet presAssocID="{00551867-8EE2-47B1-8A50-8A93E0C37076}" presName="compositeSpace" presStyleCnt="0"/>
      <dgm:spPr/>
    </dgm:pt>
    <dgm:pt modelId="{EFF2E2E7-A075-431A-B6C6-5BE77A4259B9}" type="pres">
      <dgm:prSet presAssocID="{4899DEC4-8E03-43E9-A978-7A63B6081F9D}" presName="composite" presStyleCnt="0"/>
      <dgm:spPr/>
    </dgm:pt>
    <dgm:pt modelId="{60B1BBF0-8FBE-41F5-A3CC-FA877F441D85}" type="pres">
      <dgm:prSet presAssocID="{4899DEC4-8E03-43E9-A978-7A63B6081F9D}" presName="bgChev" presStyleLbl="node1" presStyleIdx="5" presStyleCnt="8" custScaleY="189028"/>
      <dgm:spPr/>
    </dgm:pt>
    <dgm:pt modelId="{6FA5A566-7A3F-4725-B30E-6B13A5925E4F}" type="pres">
      <dgm:prSet presAssocID="{4899DEC4-8E03-43E9-A978-7A63B6081F9D}" presName="txNode" presStyleLbl="fgAcc1" presStyleIdx="5" presStyleCnt="8" custScaleX="118535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49774-C7CC-4FDF-8896-2711966A285B}" type="pres">
      <dgm:prSet presAssocID="{AA4CA459-97FA-4AEE-9F48-8CE5B3A24FD8}" presName="compositeSpace" presStyleCnt="0"/>
      <dgm:spPr/>
    </dgm:pt>
    <dgm:pt modelId="{0F785D0E-5163-435B-97B2-64F892BC0A63}" type="pres">
      <dgm:prSet presAssocID="{F9C84186-448C-462E-B6EE-5B439BF545AE}" presName="composite" presStyleCnt="0"/>
      <dgm:spPr/>
    </dgm:pt>
    <dgm:pt modelId="{0D1F45AD-D960-4774-92A4-5852729E9A24}" type="pres">
      <dgm:prSet presAssocID="{F9C84186-448C-462E-B6EE-5B439BF545AE}" presName="bgChev" presStyleLbl="node1" presStyleIdx="6" presStyleCnt="8" custScaleY="196003"/>
      <dgm:spPr/>
    </dgm:pt>
    <dgm:pt modelId="{DC49EA8B-5A2F-48C0-90A4-FE8CC514F860}" type="pres">
      <dgm:prSet presAssocID="{F9C84186-448C-462E-B6EE-5B439BF545AE}" presName="txNode" presStyleLbl="fgAcc1" presStyleIdx="6" presStyleCnt="8" custScaleX="100258" custScaleY="16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BCBCD-5A8E-4120-8D49-AA826BE451A5}" type="pres">
      <dgm:prSet presAssocID="{8EC8A40F-B4A0-4806-9FF2-22B9EA92795C}" presName="compositeSpace" presStyleCnt="0"/>
      <dgm:spPr/>
    </dgm:pt>
    <dgm:pt modelId="{480BD9DA-6709-49A9-AB4E-44C840376BBA}" type="pres">
      <dgm:prSet presAssocID="{EA7E4098-9884-4742-9098-1B04759F4733}" presName="composite" presStyleCnt="0"/>
      <dgm:spPr/>
    </dgm:pt>
    <dgm:pt modelId="{D2D88CDF-CDD2-43FF-850E-55B780FD69DC}" type="pres">
      <dgm:prSet presAssocID="{EA7E4098-9884-4742-9098-1B04759F4733}" presName="bgChev" presStyleLbl="node1" presStyleIdx="7" presStyleCnt="8" custScaleY="196003"/>
      <dgm:spPr/>
    </dgm:pt>
    <dgm:pt modelId="{DA1C65F0-A2BA-44B3-9DEE-F16118F52663}" type="pres">
      <dgm:prSet presAssocID="{EA7E4098-9884-4742-9098-1B04759F4733}" presName="txNode" presStyleLbl="fgAcc1" presStyleIdx="7" presStyleCnt="8" custScaleX="111573" custScaleY="158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E00940-C0EE-4F31-B71F-E24E345350C7}" srcId="{FC632172-E85B-4B9E-B27D-FC1BB1781E05}" destId="{213D6B75-7BEF-4353-B1B1-A89656DDA258}" srcOrd="0" destOrd="0" parTransId="{1FC0DA68-4D1E-4429-917A-51A03401F050}" sibTransId="{8F20D36F-7BB7-4BE4-9744-22DE28A4020F}"/>
    <dgm:cxn modelId="{D6162C2D-69C5-4F01-94AE-56CF534A38C0}" type="presOf" srcId="{57D97645-7090-4BF7-BFB7-64CDE3EC52DA}" destId="{20F7FBA8-F0AB-4BA3-ADD9-3D458EC6D8C9}" srcOrd="0" destOrd="0" presId="urn:microsoft.com/office/officeart/2005/8/layout/chevronAccent+Icon"/>
    <dgm:cxn modelId="{AA6B77FE-0C05-465C-B689-972420490466}" type="presOf" srcId="{F9C84186-448C-462E-B6EE-5B439BF545AE}" destId="{DC49EA8B-5A2F-48C0-90A4-FE8CC514F860}" srcOrd="0" destOrd="0" presId="urn:microsoft.com/office/officeart/2005/8/layout/chevronAccent+Icon"/>
    <dgm:cxn modelId="{10C07285-E98D-463E-BE1F-43E876EA00A8}" type="presOf" srcId="{213D6B75-7BEF-4353-B1B1-A89656DDA258}" destId="{1B47BF68-0C75-4243-BA3D-1D0B793DB224}" srcOrd="0" destOrd="0" presId="urn:microsoft.com/office/officeart/2005/8/layout/chevronAccent+Icon"/>
    <dgm:cxn modelId="{DA2E8CA4-7A79-46C8-A2D7-91A382CCF9D9}" srcId="{FC632172-E85B-4B9E-B27D-FC1BB1781E05}" destId="{619CA5CB-EA44-45C2-AA28-6C29A2094987}" srcOrd="1" destOrd="0" parTransId="{1AA3B0A8-716D-4086-919A-E62A6BC2520B}" sibTransId="{1FF594C4-B1CF-4853-9291-219533CCC018}"/>
    <dgm:cxn modelId="{A56A5404-CE9A-4CE2-95E4-B3B65168BB6A}" type="presOf" srcId="{7C76D2EF-5442-47DF-9725-953CF7C828C1}" destId="{024FE731-E73F-4760-8838-6C09EB9687F4}" srcOrd="0" destOrd="0" presId="urn:microsoft.com/office/officeart/2005/8/layout/chevronAccent+Icon"/>
    <dgm:cxn modelId="{E1FB71A8-1BFE-4648-B534-74C26E73B99E}" srcId="{FC632172-E85B-4B9E-B27D-FC1BB1781E05}" destId="{F9C84186-448C-462E-B6EE-5B439BF545AE}" srcOrd="6" destOrd="0" parTransId="{782A5CFD-8885-45AA-86A4-11919C2FABEC}" sibTransId="{8EC8A40F-B4A0-4806-9FF2-22B9EA92795C}"/>
    <dgm:cxn modelId="{19363D2B-5252-4848-842A-5DC1D0FF739B}" srcId="{FC632172-E85B-4B9E-B27D-FC1BB1781E05}" destId="{7C76D2EF-5442-47DF-9725-953CF7C828C1}" srcOrd="4" destOrd="0" parTransId="{A2D0485E-6740-4345-87B0-4FB56E62FF0E}" sibTransId="{00551867-8EE2-47B1-8A50-8A93E0C37076}"/>
    <dgm:cxn modelId="{219FC8FC-3024-4F84-B0AB-AB547D5CFFB7}" type="presOf" srcId="{619CA5CB-EA44-45C2-AA28-6C29A2094987}" destId="{C19C1157-EE3D-4AAF-BEBE-79B0C598C208}" srcOrd="0" destOrd="0" presId="urn:microsoft.com/office/officeart/2005/8/layout/chevronAccent+Icon"/>
    <dgm:cxn modelId="{2A079878-3E93-4910-B0DE-B0650D683535}" type="presOf" srcId="{4899DEC4-8E03-43E9-A978-7A63B6081F9D}" destId="{6FA5A566-7A3F-4725-B30E-6B13A5925E4F}" srcOrd="0" destOrd="0" presId="urn:microsoft.com/office/officeart/2005/8/layout/chevronAccent+Icon"/>
    <dgm:cxn modelId="{D4EC036A-96E4-4D1A-B684-B3AEFCD4ECF6}" srcId="{FC632172-E85B-4B9E-B27D-FC1BB1781E05}" destId="{57D97645-7090-4BF7-BFB7-64CDE3EC52DA}" srcOrd="2" destOrd="0" parTransId="{6B9C6AE0-AB77-4044-9145-2593BF8314A3}" sibTransId="{D223EBE4-893B-4977-BB2C-82C7FD6045BB}"/>
    <dgm:cxn modelId="{6A1485FF-475F-41AC-97AD-7669D8AF6CB7}" srcId="{FC632172-E85B-4B9E-B27D-FC1BB1781E05}" destId="{4899DEC4-8E03-43E9-A978-7A63B6081F9D}" srcOrd="5" destOrd="0" parTransId="{972F5162-5E86-43B7-9A2F-A9E02937904A}" sibTransId="{AA4CA459-97FA-4AEE-9F48-8CE5B3A24FD8}"/>
    <dgm:cxn modelId="{979EA577-08A8-46B3-B8AB-A5A5FE6527A1}" type="presOf" srcId="{FC632172-E85B-4B9E-B27D-FC1BB1781E05}" destId="{2253C4C6-D25F-4BF6-A896-4987AB5145BC}" srcOrd="0" destOrd="0" presId="urn:microsoft.com/office/officeart/2005/8/layout/chevronAccent+Icon"/>
    <dgm:cxn modelId="{FA56A2C2-D8B8-4C77-A904-D3F96226D359}" type="presOf" srcId="{3AE927C1-337B-4E11-ACB7-34BE9D142DEA}" destId="{A28E3C39-F8F6-4D6D-AFE3-9BB7577E87DE}" srcOrd="0" destOrd="0" presId="urn:microsoft.com/office/officeart/2005/8/layout/chevronAccent+Icon"/>
    <dgm:cxn modelId="{2733671E-3029-4D57-ADF0-CCECF1816B83}" srcId="{FC632172-E85B-4B9E-B27D-FC1BB1781E05}" destId="{EA7E4098-9884-4742-9098-1B04759F4733}" srcOrd="7" destOrd="0" parTransId="{DB03CBBE-3380-4B17-AFB1-431C467CDEBD}" sibTransId="{CEB48801-E6AB-4FC8-A171-B2A8DFB0A5D4}"/>
    <dgm:cxn modelId="{86CF8EBB-9ED9-4AA2-87E5-BBC7551C2B4C}" srcId="{FC632172-E85B-4B9E-B27D-FC1BB1781E05}" destId="{3AE927C1-337B-4E11-ACB7-34BE9D142DEA}" srcOrd="3" destOrd="0" parTransId="{95B1D4E6-A022-4423-A73C-CD06431E1D57}" sibTransId="{61A90F99-AE59-4F9F-A044-C50DD9537B4E}"/>
    <dgm:cxn modelId="{B01B1795-275B-4525-81AB-5B8285B58782}" type="presOf" srcId="{EA7E4098-9884-4742-9098-1B04759F4733}" destId="{DA1C65F0-A2BA-44B3-9DEE-F16118F52663}" srcOrd="0" destOrd="0" presId="urn:microsoft.com/office/officeart/2005/8/layout/chevronAccent+Icon"/>
    <dgm:cxn modelId="{D922F672-027A-40C5-8617-FE830CC24AEE}" type="presParOf" srcId="{2253C4C6-D25F-4BF6-A896-4987AB5145BC}" destId="{177D066D-59D9-4411-ABB1-C167C8C6D5F2}" srcOrd="0" destOrd="0" presId="urn:microsoft.com/office/officeart/2005/8/layout/chevronAccent+Icon"/>
    <dgm:cxn modelId="{A168AEE9-9A65-4EF4-BC01-2326AAD2682B}" type="presParOf" srcId="{177D066D-59D9-4411-ABB1-C167C8C6D5F2}" destId="{01C97DD8-E2B6-4641-B11A-16108BC59AA9}" srcOrd="0" destOrd="0" presId="urn:microsoft.com/office/officeart/2005/8/layout/chevronAccent+Icon"/>
    <dgm:cxn modelId="{BBDEC7A0-F738-47D9-A77F-E7347910A9EA}" type="presParOf" srcId="{177D066D-59D9-4411-ABB1-C167C8C6D5F2}" destId="{1B47BF68-0C75-4243-BA3D-1D0B793DB224}" srcOrd="1" destOrd="0" presId="urn:microsoft.com/office/officeart/2005/8/layout/chevronAccent+Icon"/>
    <dgm:cxn modelId="{9BE0EDFE-1A18-49C8-87B0-BE966312EDB6}" type="presParOf" srcId="{2253C4C6-D25F-4BF6-A896-4987AB5145BC}" destId="{B24C109C-313C-490E-90F9-051230E2BC46}" srcOrd="1" destOrd="0" presId="urn:microsoft.com/office/officeart/2005/8/layout/chevronAccent+Icon"/>
    <dgm:cxn modelId="{464C904C-8EC2-41B9-A2FE-E09A4EBFFF07}" type="presParOf" srcId="{2253C4C6-D25F-4BF6-A896-4987AB5145BC}" destId="{EB2C1F09-C086-45D5-B487-211BF9297DA2}" srcOrd="2" destOrd="0" presId="urn:microsoft.com/office/officeart/2005/8/layout/chevronAccent+Icon"/>
    <dgm:cxn modelId="{ED157195-3F06-474E-8DD9-E9E763871858}" type="presParOf" srcId="{EB2C1F09-C086-45D5-B487-211BF9297DA2}" destId="{C1AF4F51-74D3-4596-85B9-3660B7240CDF}" srcOrd="0" destOrd="0" presId="urn:microsoft.com/office/officeart/2005/8/layout/chevronAccent+Icon"/>
    <dgm:cxn modelId="{A7FF5360-CF3B-44FD-80B2-A2CACA219ECA}" type="presParOf" srcId="{EB2C1F09-C086-45D5-B487-211BF9297DA2}" destId="{C19C1157-EE3D-4AAF-BEBE-79B0C598C208}" srcOrd="1" destOrd="0" presId="urn:microsoft.com/office/officeart/2005/8/layout/chevronAccent+Icon"/>
    <dgm:cxn modelId="{87AE9030-DF02-408D-8BEF-B4FA5EBECF22}" type="presParOf" srcId="{2253C4C6-D25F-4BF6-A896-4987AB5145BC}" destId="{9D460492-31FA-41FC-ACC3-0CE987DF2D6A}" srcOrd="3" destOrd="0" presId="urn:microsoft.com/office/officeart/2005/8/layout/chevronAccent+Icon"/>
    <dgm:cxn modelId="{8F91F097-FCE8-4AFA-A246-FD4948234DE7}" type="presParOf" srcId="{2253C4C6-D25F-4BF6-A896-4987AB5145BC}" destId="{6E2D8C52-08B4-467F-AEAA-98670CA109DB}" srcOrd="4" destOrd="0" presId="urn:microsoft.com/office/officeart/2005/8/layout/chevronAccent+Icon"/>
    <dgm:cxn modelId="{8B7038D6-FA23-4788-9A14-10B7727C64B7}" type="presParOf" srcId="{6E2D8C52-08B4-467F-AEAA-98670CA109DB}" destId="{8A9B7B82-6168-46DB-BF6E-1EE36B2A1BB9}" srcOrd="0" destOrd="0" presId="urn:microsoft.com/office/officeart/2005/8/layout/chevronAccent+Icon"/>
    <dgm:cxn modelId="{7197243B-8E63-42C9-B943-62E2DB4B1D85}" type="presParOf" srcId="{6E2D8C52-08B4-467F-AEAA-98670CA109DB}" destId="{20F7FBA8-F0AB-4BA3-ADD9-3D458EC6D8C9}" srcOrd="1" destOrd="0" presId="urn:microsoft.com/office/officeart/2005/8/layout/chevronAccent+Icon"/>
    <dgm:cxn modelId="{43F1BC45-88DD-4FDE-A8E1-4A09FD8E4A70}" type="presParOf" srcId="{2253C4C6-D25F-4BF6-A896-4987AB5145BC}" destId="{394FC639-C35E-4F43-B67E-21EC6E3E8DF6}" srcOrd="5" destOrd="0" presId="urn:microsoft.com/office/officeart/2005/8/layout/chevronAccent+Icon"/>
    <dgm:cxn modelId="{50EC6FD5-4A63-426D-A279-2732F3B875CE}" type="presParOf" srcId="{2253C4C6-D25F-4BF6-A896-4987AB5145BC}" destId="{F7A5AD9C-923B-48A5-BF69-2A771DBE29E8}" srcOrd="6" destOrd="0" presId="urn:microsoft.com/office/officeart/2005/8/layout/chevronAccent+Icon"/>
    <dgm:cxn modelId="{66FB6BCB-411F-4A85-A9E4-C6A41B8AA5BC}" type="presParOf" srcId="{F7A5AD9C-923B-48A5-BF69-2A771DBE29E8}" destId="{D3A08F62-692D-42E5-B422-6B9BD8D851AF}" srcOrd="0" destOrd="0" presId="urn:microsoft.com/office/officeart/2005/8/layout/chevronAccent+Icon"/>
    <dgm:cxn modelId="{8D37C481-B312-4F18-B159-7FC5FCF1467B}" type="presParOf" srcId="{F7A5AD9C-923B-48A5-BF69-2A771DBE29E8}" destId="{A28E3C39-F8F6-4D6D-AFE3-9BB7577E87DE}" srcOrd="1" destOrd="0" presId="urn:microsoft.com/office/officeart/2005/8/layout/chevronAccent+Icon"/>
    <dgm:cxn modelId="{ED176ABC-7FE8-4B3B-AF26-6F88B6063246}" type="presParOf" srcId="{2253C4C6-D25F-4BF6-A896-4987AB5145BC}" destId="{BA063913-C1FB-4542-9EF1-26EDC0A68053}" srcOrd="7" destOrd="0" presId="urn:microsoft.com/office/officeart/2005/8/layout/chevronAccent+Icon"/>
    <dgm:cxn modelId="{CE5B796F-B4C8-4C45-AA91-903820AC8DEF}" type="presParOf" srcId="{2253C4C6-D25F-4BF6-A896-4987AB5145BC}" destId="{DFD5FA69-6CF9-4EDA-B641-6A271E2B79CB}" srcOrd="8" destOrd="0" presId="urn:microsoft.com/office/officeart/2005/8/layout/chevronAccent+Icon"/>
    <dgm:cxn modelId="{39B27CB2-EBE3-42F7-A935-A54ACB783B80}" type="presParOf" srcId="{DFD5FA69-6CF9-4EDA-B641-6A271E2B79CB}" destId="{457A3A75-30D3-4A41-A79F-F24EE44A7D27}" srcOrd="0" destOrd="0" presId="urn:microsoft.com/office/officeart/2005/8/layout/chevronAccent+Icon"/>
    <dgm:cxn modelId="{D6BAF304-7B71-4558-9E5D-78246E67338A}" type="presParOf" srcId="{DFD5FA69-6CF9-4EDA-B641-6A271E2B79CB}" destId="{024FE731-E73F-4760-8838-6C09EB9687F4}" srcOrd="1" destOrd="0" presId="urn:microsoft.com/office/officeart/2005/8/layout/chevronAccent+Icon"/>
    <dgm:cxn modelId="{E7D59DDF-E630-4A7C-8900-94243AA3C869}" type="presParOf" srcId="{2253C4C6-D25F-4BF6-A896-4987AB5145BC}" destId="{4F62BB6C-2506-447A-8D6C-F1D3A3306D01}" srcOrd="9" destOrd="0" presId="urn:microsoft.com/office/officeart/2005/8/layout/chevronAccent+Icon"/>
    <dgm:cxn modelId="{9F37927F-8D0E-44EB-8948-EC3B00B7F322}" type="presParOf" srcId="{2253C4C6-D25F-4BF6-A896-4987AB5145BC}" destId="{EFF2E2E7-A075-431A-B6C6-5BE77A4259B9}" srcOrd="10" destOrd="0" presId="urn:microsoft.com/office/officeart/2005/8/layout/chevronAccent+Icon"/>
    <dgm:cxn modelId="{BE4AA9C9-08CF-467E-97DA-5EFCEC881FD7}" type="presParOf" srcId="{EFF2E2E7-A075-431A-B6C6-5BE77A4259B9}" destId="{60B1BBF0-8FBE-41F5-A3CC-FA877F441D85}" srcOrd="0" destOrd="0" presId="urn:microsoft.com/office/officeart/2005/8/layout/chevronAccent+Icon"/>
    <dgm:cxn modelId="{F3D2B991-2797-4E34-9BA4-64D00A8B51C0}" type="presParOf" srcId="{EFF2E2E7-A075-431A-B6C6-5BE77A4259B9}" destId="{6FA5A566-7A3F-4725-B30E-6B13A5925E4F}" srcOrd="1" destOrd="0" presId="urn:microsoft.com/office/officeart/2005/8/layout/chevronAccent+Icon"/>
    <dgm:cxn modelId="{08914030-1F75-4ADC-9D28-C24941758F53}" type="presParOf" srcId="{2253C4C6-D25F-4BF6-A896-4987AB5145BC}" destId="{4EB49774-C7CC-4FDF-8896-2711966A285B}" srcOrd="11" destOrd="0" presId="urn:microsoft.com/office/officeart/2005/8/layout/chevronAccent+Icon"/>
    <dgm:cxn modelId="{56CED7DC-D196-45E4-80D5-11B387692254}" type="presParOf" srcId="{2253C4C6-D25F-4BF6-A896-4987AB5145BC}" destId="{0F785D0E-5163-435B-97B2-64F892BC0A63}" srcOrd="12" destOrd="0" presId="urn:microsoft.com/office/officeart/2005/8/layout/chevronAccent+Icon"/>
    <dgm:cxn modelId="{A59F85E4-1A55-4B28-9EC7-5A77D916D0CB}" type="presParOf" srcId="{0F785D0E-5163-435B-97B2-64F892BC0A63}" destId="{0D1F45AD-D960-4774-92A4-5852729E9A24}" srcOrd="0" destOrd="0" presId="urn:microsoft.com/office/officeart/2005/8/layout/chevronAccent+Icon"/>
    <dgm:cxn modelId="{4D124162-E58A-499A-A473-E2FB09828C43}" type="presParOf" srcId="{0F785D0E-5163-435B-97B2-64F892BC0A63}" destId="{DC49EA8B-5A2F-48C0-90A4-FE8CC514F860}" srcOrd="1" destOrd="0" presId="urn:microsoft.com/office/officeart/2005/8/layout/chevronAccent+Icon"/>
    <dgm:cxn modelId="{87473A8B-A731-49CF-BF41-C24B1390EBA6}" type="presParOf" srcId="{2253C4C6-D25F-4BF6-A896-4987AB5145BC}" destId="{5EEBCBCD-5A8E-4120-8D49-AA826BE451A5}" srcOrd="13" destOrd="0" presId="urn:microsoft.com/office/officeart/2005/8/layout/chevronAccent+Icon"/>
    <dgm:cxn modelId="{0D74663F-60CB-4445-BDA8-F9891CC2745E}" type="presParOf" srcId="{2253C4C6-D25F-4BF6-A896-4987AB5145BC}" destId="{480BD9DA-6709-49A9-AB4E-44C840376BBA}" srcOrd="14" destOrd="0" presId="urn:microsoft.com/office/officeart/2005/8/layout/chevronAccent+Icon"/>
    <dgm:cxn modelId="{E77A2091-D1F2-4B9E-A0AC-C3D5405F017D}" type="presParOf" srcId="{480BD9DA-6709-49A9-AB4E-44C840376BBA}" destId="{D2D88CDF-CDD2-43FF-850E-55B780FD69DC}" srcOrd="0" destOrd="0" presId="urn:microsoft.com/office/officeart/2005/8/layout/chevronAccent+Icon"/>
    <dgm:cxn modelId="{63E33DC0-1EB8-4C0B-B8E0-745EA981F210}" type="presParOf" srcId="{480BD9DA-6709-49A9-AB4E-44C840376BBA}" destId="{DA1C65F0-A2BA-44B3-9DEE-F16118F52663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271F4-79BF-4535-BE89-86728129D24A}">
      <dsp:nvSpPr>
        <dsp:cNvPr id="0" name=""/>
        <dsp:cNvSpPr/>
      </dsp:nvSpPr>
      <dsp:spPr>
        <a:xfrm>
          <a:off x="1946324" y="0"/>
          <a:ext cx="3017447" cy="3017447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41178-0511-4E78-AE56-60960B687DB4}">
      <dsp:nvSpPr>
        <dsp:cNvPr id="0" name=""/>
        <dsp:cNvSpPr/>
      </dsp:nvSpPr>
      <dsp:spPr>
        <a:xfrm>
          <a:off x="2142458" y="1961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Stainless Steel</a:t>
          </a:r>
          <a:endParaRPr lang="en-US" sz="1600" b="1" kern="1200" dirty="0"/>
        </a:p>
      </dsp:txBody>
      <dsp:txXfrm>
        <a:off x="2201378" y="255054"/>
        <a:ext cx="1089138" cy="1089138"/>
      </dsp:txXfrm>
    </dsp:sp>
    <dsp:sp modelId="{DBA3F6C1-04C8-4D69-A19A-E7C9649F883A}">
      <dsp:nvSpPr>
        <dsp:cNvPr id="0" name=""/>
        <dsp:cNvSpPr/>
      </dsp:nvSpPr>
      <dsp:spPr>
        <a:xfrm>
          <a:off x="3560658" y="1961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Low C</a:t>
          </a:r>
        </a:p>
      </dsp:txBody>
      <dsp:txXfrm>
        <a:off x="3619578" y="255054"/>
        <a:ext cx="1089138" cy="1089138"/>
      </dsp:txXfrm>
    </dsp:sp>
    <dsp:sp modelId="{1BF0E357-0DCB-48CC-BD4D-2F4FEB6D6474}">
      <dsp:nvSpPr>
        <dsp:cNvPr id="0" name=""/>
        <dsp:cNvSpPr/>
      </dsp:nvSpPr>
      <dsp:spPr>
        <a:xfrm>
          <a:off x="2142458" y="16143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err="1" smtClean="0"/>
            <a:t>Ferritic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Bainitic</a:t>
          </a:r>
          <a:r>
            <a:rPr lang="en-US" sz="1600" b="1" kern="1200" dirty="0" smtClean="0"/>
            <a:t> Steel</a:t>
          </a:r>
        </a:p>
      </dsp:txBody>
      <dsp:txXfrm>
        <a:off x="2201378" y="1673254"/>
        <a:ext cx="1089138" cy="1089138"/>
      </dsp:txXfrm>
    </dsp:sp>
    <dsp:sp modelId="{A80F6C32-35BF-4F69-86FC-B983E9DCABCB}">
      <dsp:nvSpPr>
        <dsp:cNvPr id="0" name=""/>
        <dsp:cNvSpPr/>
      </dsp:nvSpPr>
      <dsp:spPr>
        <a:xfrm>
          <a:off x="3560658" y="16143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Pure iron</a:t>
          </a:r>
          <a:endParaRPr lang="en-US" sz="1600" b="1" kern="1200" dirty="0"/>
        </a:p>
      </dsp:txBody>
      <dsp:txXfrm>
        <a:off x="3619578" y="1673254"/>
        <a:ext cx="1089138" cy="1089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271F4-79BF-4535-BE89-86728129D24A}">
      <dsp:nvSpPr>
        <dsp:cNvPr id="0" name=""/>
        <dsp:cNvSpPr/>
      </dsp:nvSpPr>
      <dsp:spPr>
        <a:xfrm>
          <a:off x="1946324" y="0"/>
          <a:ext cx="3017447" cy="3017447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41178-0511-4E78-AE56-60960B687DB4}">
      <dsp:nvSpPr>
        <dsp:cNvPr id="0" name=""/>
        <dsp:cNvSpPr/>
      </dsp:nvSpPr>
      <dsp:spPr>
        <a:xfrm>
          <a:off x="2142458" y="1961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Stainless Steel</a:t>
          </a:r>
          <a:endParaRPr lang="en-US" sz="1600" b="1" kern="1200" dirty="0"/>
        </a:p>
      </dsp:txBody>
      <dsp:txXfrm>
        <a:off x="2201378" y="255054"/>
        <a:ext cx="1089138" cy="1089138"/>
      </dsp:txXfrm>
    </dsp:sp>
    <dsp:sp modelId="{DBA3F6C1-04C8-4D69-A19A-E7C9649F883A}">
      <dsp:nvSpPr>
        <dsp:cNvPr id="0" name=""/>
        <dsp:cNvSpPr/>
      </dsp:nvSpPr>
      <dsp:spPr>
        <a:xfrm>
          <a:off x="3560658" y="196134"/>
          <a:ext cx="1206978" cy="1206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Low C</a:t>
          </a:r>
        </a:p>
      </dsp:txBody>
      <dsp:txXfrm>
        <a:off x="3619578" y="255054"/>
        <a:ext cx="1089138" cy="1089138"/>
      </dsp:txXfrm>
    </dsp:sp>
    <dsp:sp modelId="{1BF0E357-0DCB-48CC-BD4D-2F4FEB6D6474}">
      <dsp:nvSpPr>
        <dsp:cNvPr id="0" name=""/>
        <dsp:cNvSpPr/>
      </dsp:nvSpPr>
      <dsp:spPr>
        <a:xfrm>
          <a:off x="2142458" y="1614334"/>
          <a:ext cx="1206978" cy="1206978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err="1" smtClean="0"/>
            <a:t>Ferritic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Bainitic</a:t>
          </a:r>
          <a:r>
            <a:rPr lang="en-US" sz="1600" b="1" kern="1200" dirty="0" smtClean="0"/>
            <a:t> Steel</a:t>
          </a:r>
        </a:p>
      </dsp:txBody>
      <dsp:txXfrm>
        <a:off x="2201378" y="1673254"/>
        <a:ext cx="1089138" cy="1089138"/>
      </dsp:txXfrm>
    </dsp:sp>
    <dsp:sp modelId="{A80F6C32-35BF-4F69-86FC-B983E9DCABCB}">
      <dsp:nvSpPr>
        <dsp:cNvPr id="0" name=""/>
        <dsp:cNvSpPr/>
      </dsp:nvSpPr>
      <dsp:spPr>
        <a:xfrm>
          <a:off x="3560658" y="1614334"/>
          <a:ext cx="1206978" cy="1206978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Pure iron</a:t>
          </a:r>
          <a:endParaRPr lang="en-US" sz="1600" b="1" kern="1200" dirty="0"/>
        </a:p>
      </dsp:txBody>
      <dsp:txXfrm>
        <a:off x="3619578" y="1673254"/>
        <a:ext cx="1089138" cy="108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2FFD-1710-408D-AFC5-C59C2C6736BB}">
      <dsp:nvSpPr>
        <dsp:cNvPr id="0" name=""/>
        <dsp:cNvSpPr/>
      </dsp:nvSpPr>
      <dsp:spPr>
        <a:xfrm>
          <a:off x="1710636" y="178244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Material selection</a:t>
          </a:r>
          <a:endParaRPr lang="en-US" sz="1400" b="1" kern="1200" dirty="0"/>
        </a:p>
      </dsp:txBody>
      <dsp:txXfrm>
        <a:off x="1896888" y="1968696"/>
        <a:ext cx="899302" cy="899302"/>
      </dsp:txXfrm>
    </dsp:sp>
    <dsp:sp modelId="{5BC048C2-0AAE-423F-B446-6CFD025F9EA7}">
      <dsp:nvSpPr>
        <dsp:cNvPr id="0" name=""/>
        <dsp:cNvSpPr/>
      </dsp:nvSpPr>
      <dsp:spPr>
        <a:xfrm>
          <a:off x="2133478" y="1248187"/>
          <a:ext cx="426122" cy="545230"/>
        </a:xfrm>
        <a:prstGeom prst="upDownArrow">
          <a:avLst/>
        </a:prstGeom>
        <a:solidFill>
          <a:schemeClr val="bg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2133478" y="1357233"/>
        <a:ext cx="298285" cy="327138"/>
      </dsp:txXfrm>
    </dsp:sp>
    <dsp:sp modelId="{21FD6F92-D789-4F1C-80C5-FDF7827B1EF5}">
      <dsp:nvSpPr>
        <dsp:cNvPr id="0" name=""/>
        <dsp:cNvSpPr/>
      </dsp:nvSpPr>
      <dsp:spPr>
        <a:xfrm>
          <a:off x="1710636" y="2073"/>
          <a:ext cx="1271806" cy="127180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Design</a:t>
          </a:r>
          <a:endParaRPr lang="en-US" sz="1400" b="1" kern="1200" dirty="0"/>
        </a:p>
      </dsp:txBody>
      <dsp:txXfrm>
        <a:off x="1896888" y="188325"/>
        <a:ext cx="899302" cy="899302"/>
      </dsp:txXfrm>
    </dsp:sp>
    <dsp:sp modelId="{6F9FE146-A48D-40FE-8C0F-F717623DD063}">
      <dsp:nvSpPr>
        <dsp:cNvPr id="0" name=""/>
        <dsp:cNvSpPr/>
      </dsp:nvSpPr>
      <dsp:spPr>
        <a:xfrm rot="20520000">
          <a:off x="3051131" y="1929415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3053110" y="2028392"/>
        <a:ext cx="188677" cy="259448"/>
      </dsp:txXfrm>
    </dsp:sp>
    <dsp:sp modelId="{3AD98F35-3C73-44D4-9347-2A8AE4CF2DD9}">
      <dsp:nvSpPr>
        <dsp:cNvPr id="0" name=""/>
        <dsp:cNvSpPr/>
      </dsp:nvSpPr>
      <dsp:spPr>
        <a:xfrm>
          <a:off x="3403869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Welding method</a:t>
          </a:r>
          <a:endParaRPr lang="en-US" sz="1400" b="1" kern="1200" dirty="0"/>
        </a:p>
      </dsp:txBody>
      <dsp:txXfrm>
        <a:off x="3590121" y="1418531"/>
        <a:ext cx="899302" cy="899302"/>
      </dsp:txXfrm>
    </dsp:sp>
    <dsp:sp modelId="{C2436427-2B20-4334-B03D-C6C78C9EF79F}">
      <dsp:nvSpPr>
        <dsp:cNvPr id="0" name=""/>
        <dsp:cNvSpPr/>
      </dsp:nvSpPr>
      <dsp:spPr>
        <a:xfrm rot="3240000">
          <a:off x="2730523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2747189" y="2969917"/>
        <a:ext cx="188677" cy="259448"/>
      </dsp:txXfrm>
    </dsp:sp>
    <dsp:sp modelId="{4F7B13E5-1D16-4EFB-9C83-437B217C4B16}">
      <dsp:nvSpPr>
        <dsp:cNvPr id="0" name=""/>
        <dsp:cNvSpPr/>
      </dsp:nvSpPr>
      <dsp:spPr>
        <a:xfrm>
          <a:off x="275711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Cleaning approach</a:t>
          </a:r>
          <a:endParaRPr lang="en-US" sz="1400" b="1" kern="1200" dirty="0"/>
        </a:p>
      </dsp:txBody>
      <dsp:txXfrm>
        <a:off x="2943363" y="3409046"/>
        <a:ext cx="899302" cy="899302"/>
      </dsp:txXfrm>
    </dsp:sp>
    <dsp:sp modelId="{AA65428D-2F55-4577-B67F-A7214699D496}">
      <dsp:nvSpPr>
        <dsp:cNvPr id="0" name=""/>
        <dsp:cNvSpPr/>
      </dsp:nvSpPr>
      <dsp:spPr>
        <a:xfrm rot="7560000">
          <a:off x="1693016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757212" y="2969917"/>
        <a:ext cx="188677" cy="259448"/>
      </dsp:txXfrm>
    </dsp:sp>
    <dsp:sp modelId="{1656FBB8-F621-4C7A-80F3-7BCD41CCF3D6}">
      <dsp:nvSpPr>
        <dsp:cNvPr id="0" name=""/>
        <dsp:cNvSpPr/>
      </dsp:nvSpPr>
      <dsp:spPr>
        <a:xfrm>
          <a:off x="66416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Bake out cycle</a:t>
          </a:r>
          <a:endParaRPr lang="en-US" sz="1400" b="1" kern="1200" dirty="0"/>
        </a:p>
      </dsp:txBody>
      <dsp:txXfrm>
        <a:off x="850413" y="3409046"/>
        <a:ext cx="899302" cy="899302"/>
      </dsp:txXfrm>
    </dsp:sp>
    <dsp:sp modelId="{A6E471D3-7728-41BC-B88F-6A820F338349}">
      <dsp:nvSpPr>
        <dsp:cNvPr id="0" name=""/>
        <dsp:cNvSpPr/>
      </dsp:nvSpPr>
      <dsp:spPr>
        <a:xfrm rot="11880000">
          <a:off x="1242775" y="1959878"/>
          <a:ext cx="528805" cy="371486"/>
        </a:xfrm>
        <a:prstGeom prst="left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351494" y="2051394"/>
        <a:ext cx="417359" cy="222892"/>
      </dsp:txXfrm>
    </dsp:sp>
    <dsp:sp modelId="{836A84B9-578D-47F2-9FE9-3284A5A5690A}">
      <dsp:nvSpPr>
        <dsp:cNvPr id="0" name=""/>
        <dsp:cNvSpPr/>
      </dsp:nvSpPr>
      <dsp:spPr>
        <a:xfrm>
          <a:off x="17403" y="1232279"/>
          <a:ext cx="1271806" cy="127180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Surface operation/ finishing</a:t>
          </a:r>
          <a:endParaRPr lang="en-US" sz="1400" b="1" kern="1200" dirty="0"/>
        </a:p>
      </dsp:txBody>
      <dsp:txXfrm>
        <a:off x="203655" y="1418531"/>
        <a:ext cx="899302" cy="8993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2FFD-1710-408D-AFC5-C59C2C6736BB}">
      <dsp:nvSpPr>
        <dsp:cNvPr id="0" name=""/>
        <dsp:cNvSpPr/>
      </dsp:nvSpPr>
      <dsp:spPr>
        <a:xfrm>
          <a:off x="1710636" y="178244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Material selection</a:t>
          </a:r>
          <a:endParaRPr lang="en-US" sz="1400" b="1" kern="1200" dirty="0"/>
        </a:p>
      </dsp:txBody>
      <dsp:txXfrm>
        <a:off x="1896888" y="1968696"/>
        <a:ext cx="899302" cy="899302"/>
      </dsp:txXfrm>
    </dsp:sp>
    <dsp:sp modelId="{5BC048C2-0AAE-423F-B446-6CFD025F9EA7}">
      <dsp:nvSpPr>
        <dsp:cNvPr id="0" name=""/>
        <dsp:cNvSpPr/>
      </dsp:nvSpPr>
      <dsp:spPr>
        <a:xfrm>
          <a:off x="2133478" y="1263175"/>
          <a:ext cx="426122" cy="545230"/>
        </a:xfrm>
        <a:prstGeom prst="upDownArrow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2133478" y="1372221"/>
        <a:ext cx="298285" cy="327138"/>
      </dsp:txXfrm>
    </dsp:sp>
    <dsp:sp modelId="{21FD6F92-D789-4F1C-80C5-FDF7827B1EF5}">
      <dsp:nvSpPr>
        <dsp:cNvPr id="0" name=""/>
        <dsp:cNvSpPr/>
      </dsp:nvSpPr>
      <dsp:spPr>
        <a:xfrm>
          <a:off x="1710636" y="2073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Design</a:t>
          </a:r>
          <a:endParaRPr lang="en-US" sz="1400" b="1" kern="1200" dirty="0"/>
        </a:p>
      </dsp:txBody>
      <dsp:txXfrm>
        <a:off x="1896888" y="188325"/>
        <a:ext cx="899302" cy="899302"/>
      </dsp:txXfrm>
    </dsp:sp>
    <dsp:sp modelId="{6F9FE146-A48D-40FE-8C0F-F717623DD063}">
      <dsp:nvSpPr>
        <dsp:cNvPr id="0" name=""/>
        <dsp:cNvSpPr/>
      </dsp:nvSpPr>
      <dsp:spPr>
        <a:xfrm rot="20520000">
          <a:off x="3051131" y="1929415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3053110" y="2028392"/>
        <a:ext cx="188677" cy="259448"/>
      </dsp:txXfrm>
    </dsp:sp>
    <dsp:sp modelId="{3AD98F35-3C73-44D4-9347-2A8AE4CF2DD9}">
      <dsp:nvSpPr>
        <dsp:cNvPr id="0" name=""/>
        <dsp:cNvSpPr/>
      </dsp:nvSpPr>
      <dsp:spPr>
        <a:xfrm>
          <a:off x="3403869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Welding method</a:t>
          </a:r>
          <a:endParaRPr lang="en-US" sz="1400" b="1" kern="1200" dirty="0"/>
        </a:p>
      </dsp:txBody>
      <dsp:txXfrm>
        <a:off x="3590121" y="1418531"/>
        <a:ext cx="899302" cy="899302"/>
      </dsp:txXfrm>
    </dsp:sp>
    <dsp:sp modelId="{C2436427-2B20-4334-B03D-C6C78C9EF79F}">
      <dsp:nvSpPr>
        <dsp:cNvPr id="0" name=""/>
        <dsp:cNvSpPr/>
      </dsp:nvSpPr>
      <dsp:spPr>
        <a:xfrm rot="3240000">
          <a:off x="2730523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2747189" y="2969917"/>
        <a:ext cx="188677" cy="259448"/>
      </dsp:txXfrm>
    </dsp:sp>
    <dsp:sp modelId="{4F7B13E5-1D16-4EFB-9C83-437B217C4B16}">
      <dsp:nvSpPr>
        <dsp:cNvPr id="0" name=""/>
        <dsp:cNvSpPr/>
      </dsp:nvSpPr>
      <dsp:spPr>
        <a:xfrm>
          <a:off x="275711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Cleaning approach</a:t>
          </a:r>
          <a:endParaRPr lang="en-US" sz="1400" b="1" kern="1200" dirty="0"/>
        </a:p>
      </dsp:txBody>
      <dsp:txXfrm>
        <a:off x="2943363" y="3409046"/>
        <a:ext cx="899302" cy="899302"/>
      </dsp:txXfrm>
    </dsp:sp>
    <dsp:sp modelId="{AA65428D-2F55-4577-B67F-A7214699D496}">
      <dsp:nvSpPr>
        <dsp:cNvPr id="0" name=""/>
        <dsp:cNvSpPr/>
      </dsp:nvSpPr>
      <dsp:spPr>
        <a:xfrm rot="7560000">
          <a:off x="1693016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757212" y="2969917"/>
        <a:ext cx="188677" cy="259448"/>
      </dsp:txXfrm>
    </dsp:sp>
    <dsp:sp modelId="{1656FBB8-F621-4C7A-80F3-7BCD41CCF3D6}">
      <dsp:nvSpPr>
        <dsp:cNvPr id="0" name=""/>
        <dsp:cNvSpPr/>
      </dsp:nvSpPr>
      <dsp:spPr>
        <a:xfrm>
          <a:off x="66416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Bake out cycle</a:t>
          </a:r>
          <a:endParaRPr lang="en-US" sz="1400" b="1" kern="1200" dirty="0"/>
        </a:p>
      </dsp:txBody>
      <dsp:txXfrm>
        <a:off x="850413" y="3409046"/>
        <a:ext cx="899302" cy="899302"/>
      </dsp:txXfrm>
    </dsp:sp>
    <dsp:sp modelId="{A6E471D3-7728-41BC-B88F-6A820F338349}">
      <dsp:nvSpPr>
        <dsp:cNvPr id="0" name=""/>
        <dsp:cNvSpPr/>
      </dsp:nvSpPr>
      <dsp:spPr>
        <a:xfrm rot="11880000">
          <a:off x="1242775" y="1959878"/>
          <a:ext cx="528805" cy="371486"/>
        </a:xfrm>
        <a:prstGeom prst="left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351494" y="2051394"/>
        <a:ext cx="417359" cy="222892"/>
      </dsp:txXfrm>
    </dsp:sp>
    <dsp:sp modelId="{836A84B9-578D-47F2-9FE9-3284A5A5690A}">
      <dsp:nvSpPr>
        <dsp:cNvPr id="0" name=""/>
        <dsp:cNvSpPr/>
      </dsp:nvSpPr>
      <dsp:spPr>
        <a:xfrm>
          <a:off x="17403" y="1232279"/>
          <a:ext cx="1271806" cy="127180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Surface operation/ finishing</a:t>
          </a:r>
          <a:endParaRPr lang="en-US" sz="1400" b="1" kern="1200" dirty="0"/>
        </a:p>
      </dsp:txBody>
      <dsp:txXfrm>
        <a:off x="203655" y="1418531"/>
        <a:ext cx="899302" cy="8993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2FFD-1710-408D-AFC5-C59C2C6736BB}">
      <dsp:nvSpPr>
        <dsp:cNvPr id="0" name=""/>
        <dsp:cNvSpPr/>
      </dsp:nvSpPr>
      <dsp:spPr>
        <a:xfrm>
          <a:off x="1710636" y="178244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Material selection</a:t>
          </a:r>
          <a:endParaRPr lang="en-US" sz="1400" b="1" kern="1200" dirty="0"/>
        </a:p>
      </dsp:txBody>
      <dsp:txXfrm>
        <a:off x="1896888" y="1968696"/>
        <a:ext cx="899302" cy="899302"/>
      </dsp:txXfrm>
    </dsp:sp>
    <dsp:sp modelId="{5BC048C2-0AAE-423F-B446-6CFD025F9EA7}">
      <dsp:nvSpPr>
        <dsp:cNvPr id="0" name=""/>
        <dsp:cNvSpPr/>
      </dsp:nvSpPr>
      <dsp:spPr>
        <a:xfrm>
          <a:off x="2133478" y="1263175"/>
          <a:ext cx="426122" cy="545230"/>
        </a:xfrm>
        <a:prstGeom prst="upDownArrow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2133478" y="1372221"/>
        <a:ext cx="298285" cy="327138"/>
      </dsp:txXfrm>
    </dsp:sp>
    <dsp:sp modelId="{21FD6F92-D789-4F1C-80C5-FDF7827B1EF5}">
      <dsp:nvSpPr>
        <dsp:cNvPr id="0" name=""/>
        <dsp:cNvSpPr/>
      </dsp:nvSpPr>
      <dsp:spPr>
        <a:xfrm>
          <a:off x="1710636" y="2073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Design</a:t>
          </a:r>
          <a:endParaRPr lang="en-US" sz="1400" b="1" kern="1200" dirty="0"/>
        </a:p>
      </dsp:txBody>
      <dsp:txXfrm>
        <a:off x="1896888" y="188325"/>
        <a:ext cx="899302" cy="899302"/>
      </dsp:txXfrm>
    </dsp:sp>
    <dsp:sp modelId="{6F9FE146-A48D-40FE-8C0F-F717623DD063}">
      <dsp:nvSpPr>
        <dsp:cNvPr id="0" name=""/>
        <dsp:cNvSpPr/>
      </dsp:nvSpPr>
      <dsp:spPr>
        <a:xfrm rot="20520000">
          <a:off x="3051131" y="1929415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3053110" y="2028392"/>
        <a:ext cx="188677" cy="259448"/>
      </dsp:txXfrm>
    </dsp:sp>
    <dsp:sp modelId="{3AD98F35-3C73-44D4-9347-2A8AE4CF2DD9}">
      <dsp:nvSpPr>
        <dsp:cNvPr id="0" name=""/>
        <dsp:cNvSpPr/>
      </dsp:nvSpPr>
      <dsp:spPr>
        <a:xfrm>
          <a:off x="3403869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Welding method</a:t>
          </a:r>
          <a:endParaRPr lang="en-US" sz="1400" b="1" kern="1200" dirty="0"/>
        </a:p>
      </dsp:txBody>
      <dsp:txXfrm>
        <a:off x="3590121" y="1418531"/>
        <a:ext cx="899302" cy="899302"/>
      </dsp:txXfrm>
    </dsp:sp>
    <dsp:sp modelId="{C2436427-2B20-4334-B03D-C6C78C9EF79F}">
      <dsp:nvSpPr>
        <dsp:cNvPr id="0" name=""/>
        <dsp:cNvSpPr/>
      </dsp:nvSpPr>
      <dsp:spPr>
        <a:xfrm rot="3240000">
          <a:off x="2730523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2747189" y="2969917"/>
        <a:ext cx="188677" cy="259448"/>
      </dsp:txXfrm>
    </dsp:sp>
    <dsp:sp modelId="{4F7B13E5-1D16-4EFB-9C83-437B217C4B16}">
      <dsp:nvSpPr>
        <dsp:cNvPr id="0" name=""/>
        <dsp:cNvSpPr/>
      </dsp:nvSpPr>
      <dsp:spPr>
        <a:xfrm>
          <a:off x="275711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Cleaning approach</a:t>
          </a:r>
          <a:endParaRPr lang="en-US" sz="1400" b="1" kern="1200" dirty="0"/>
        </a:p>
      </dsp:txBody>
      <dsp:txXfrm>
        <a:off x="2943363" y="3409046"/>
        <a:ext cx="899302" cy="899302"/>
      </dsp:txXfrm>
    </dsp:sp>
    <dsp:sp modelId="{AA65428D-2F55-4577-B67F-A7214699D496}">
      <dsp:nvSpPr>
        <dsp:cNvPr id="0" name=""/>
        <dsp:cNvSpPr/>
      </dsp:nvSpPr>
      <dsp:spPr>
        <a:xfrm rot="7560000">
          <a:off x="1693016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757212" y="2969917"/>
        <a:ext cx="188677" cy="259448"/>
      </dsp:txXfrm>
    </dsp:sp>
    <dsp:sp modelId="{1656FBB8-F621-4C7A-80F3-7BCD41CCF3D6}">
      <dsp:nvSpPr>
        <dsp:cNvPr id="0" name=""/>
        <dsp:cNvSpPr/>
      </dsp:nvSpPr>
      <dsp:spPr>
        <a:xfrm>
          <a:off x="66416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Bake out cycle</a:t>
          </a:r>
          <a:endParaRPr lang="en-US" sz="1400" b="1" kern="1200" dirty="0"/>
        </a:p>
      </dsp:txBody>
      <dsp:txXfrm>
        <a:off x="850413" y="3409046"/>
        <a:ext cx="899302" cy="899302"/>
      </dsp:txXfrm>
    </dsp:sp>
    <dsp:sp modelId="{A6E471D3-7728-41BC-B88F-6A820F338349}">
      <dsp:nvSpPr>
        <dsp:cNvPr id="0" name=""/>
        <dsp:cNvSpPr/>
      </dsp:nvSpPr>
      <dsp:spPr>
        <a:xfrm rot="11880000">
          <a:off x="1242775" y="1959878"/>
          <a:ext cx="528805" cy="371486"/>
        </a:xfrm>
        <a:prstGeom prst="left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351494" y="2051394"/>
        <a:ext cx="417359" cy="222892"/>
      </dsp:txXfrm>
    </dsp:sp>
    <dsp:sp modelId="{836A84B9-578D-47F2-9FE9-3284A5A5690A}">
      <dsp:nvSpPr>
        <dsp:cNvPr id="0" name=""/>
        <dsp:cNvSpPr/>
      </dsp:nvSpPr>
      <dsp:spPr>
        <a:xfrm>
          <a:off x="17403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Surface operation/ finishing</a:t>
          </a:r>
          <a:endParaRPr lang="en-US" sz="1400" b="1" kern="1200" dirty="0"/>
        </a:p>
      </dsp:txBody>
      <dsp:txXfrm>
        <a:off x="203655" y="1418531"/>
        <a:ext cx="899302" cy="8993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2FFD-1710-408D-AFC5-C59C2C6736BB}">
      <dsp:nvSpPr>
        <dsp:cNvPr id="0" name=""/>
        <dsp:cNvSpPr/>
      </dsp:nvSpPr>
      <dsp:spPr>
        <a:xfrm>
          <a:off x="1710636" y="178244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Material selection</a:t>
          </a:r>
          <a:endParaRPr lang="en-US" sz="1400" b="1" kern="1200" dirty="0"/>
        </a:p>
      </dsp:txBody>
      <dsp:txXfrm>
        <a:off x="1896888" y="1968696"/>
        <a:ext cx="899302" cy="899302"/>
      </dsp:txXfrm>
    </dsp:sp>
    <dsp:sp modelId="{5BC048C2-0AAE-423F-B446-6CFD025F9EA7}">
      <dsp:nvSpPr>
        <dsp:cNvPr id="0" name=""/>
        <dsp:cNvSpPr/>
      </dsp:nvSpPr>
      <dsp:spPr>
        <a:xfrm>
          <a:off x="2133478" y="1263175"/>
          <a:ext cx="426122" cy="545230"/>
        </a:xfrm>
        <a:prstGeom prst="upDownArrow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2133478" y="1372221"/>
        <a:ext cx="298285" cy="327138"/>
      </dsp:txXfrm>
    </dsp:sp>
    <dsp:sp modelId="{21FD6F92-D789-4F1C-80C5-FDF7827B1EF5}">
      <dsp:nvSpPr>
        <dsp:cNvPr id="0" name=""/>
        <dsp:cNvSpPr/>
      </dsp:nvSpPr>
      <dsp:spPr>
        <a:xfrm>
          <a:off x="1710636" y="2073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Design</a:t>
          </a:r>
          <a:endParaRPr lang="en-US" sz="1400" b="1" kern="1200" dirty="0"/>
        </a:p>
      </dsp:txBody>
      <dsp:txXfrm>
        <a:off x="1896888" y="188325"/>
        <a:ext cx="899302" cy="899302"/>
      </dsp:txXfrm>
    </dsp:sp>
    <dsp:sp modelId="{6F9FE146-A48D-40FE-8C0F-F717623DD063}">
      <dsp:nvSpPr>
        <dsp:cNvPr id="0" name=""/>
        <dsp:cNvSpPr/>
      </dsp:nvSpPr>
      <dsp:spPr>
        <a:xfrm rot="20520000">
          <a:off x="3051131" y="1929415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3053110" y="2028392"/>
        <a:ext cx="188677" cy="259448"/>
      </dsp:txXfrm>
    </dsp:sp>
    <dsp:sp modelId="{3AD98F35-3C73-44D4-9347-2A8AE4CF2DD9}">
      <dsp:nvSpPr>
        <dsp:cNvPr id="0" name=""/>
        <dsp:cNvSpPr/>
      </dsp:nvSpPr>
      <dsp:spPr>
        <a:xfrm>
          <a:off x="3403869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Welding method</a:t>
          </a:r>
          <a:endParaRPr lang="en-US" sz="1400" b="1" kern="1200" dirty="0"/>
        </a:p>
      </dsp:txBody>
      <dsp:txXfrm>
        <a:off x="3590121" y="1418531"/>
        <a:ext cx="899302" cy="899302"/>
      </dsp:txXfrm>
    </dsp:sp>
    <dsp:sp modelId="{C2436427-2B20-4334-B03D-C6C78C9EF79F}">
      <dsp:nvSpPr>
        <dsp:cNvPr id="0" name=""/>
        <dsp:cNvSpPr/>
      </dsp:nvSpPr>
      <dsp:spPr>
        <a:xfrm rot="3240000">
          <a:off x="2730523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2747189" y="2969917"/>
        <a:ext cx="188677" cy="259448"/>
      </dsp:txXfrm>
    </dsp:sp>
    <dsp:sp modelId="{4F7B13E5-1D16-4EFB-9C83-437B217C4B16}">
      <dsp:nvSpPr>
        <dsp:cNvPr id="0" name=""/>
        <dsp:cNvSpPr/>
      </dsp:nvSpPr>
      <dsp:spPr>
        <a:xfrm>
          <a:off x="275711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Cleaning approach</a:t>
          </a:r>
          <a:endParaRPr lang="en-US" sz="1400" b="1" kern="1200" dirty="0"/>
        </a:p>
      </dsp:txBody>
      <dsp:txXfrm>
        <a:off x="2943363" y="3409046"/>
        <a:ext cx="899302" cy="899302"/>
      </dsp:txXfrm>
    </dsp:sp>
    <dsp:sp modelId="{AA65428D-2F55-4577-B67F-A7214699D496}">
      <dsp:nvSpPr>
        <dsp:cNvPr id="0" name=""/>
        <dsp:cNvSpPr/>
      </dsp:nvSpPr>
      <dsp:spPr>
        <a:xfrm rot="7560000">
          <a:off x="1693016" y="2916143"/>
          <a:ext cx="269539" cy="43241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757212" y="2969917"/>
        <a:ext cx="188677" cy="259448"/>
      </dsp:txXfrm>
    </dsp:sp>
    <dsp:sp modelId="{1656FBB8-F621-4C7A-80F3-7BCD41CCF3D6}">
      <dsp:nvSpPr>
        <dsp:cNvPr id="0" name=""/>
        <dsp:cNvSpPr/>
      </dsp:nvSpPr>
      <dsp:spPr>
        <a:xfrm>
          <a:off x="664161" y="3222794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Bake out cycle</a:t>
          </a:r>
          <a:endParaRPr lang="en-US" sz="1400" b="1" kern="1200" dirty="0"/>
        </a:p>
      </dsp:txBody>
      <dsp:txXfrm>
        <a:off x="850413" y="3409046"/>
        <a:ext cx="899302" cy="899302"/>
      </dsp:txXfrm>
    </dsp:sp>
    <dsp:sp modelId="{A6E471D3-7728-41BC-B88F-6A820F338349}">
      <dsp:nvSpPr>
        <dsp:cNvPr id="0" name=""/>
        <dsp:cNvSpPr/>
      </dsp:nvSpPr>
      <dsp:spPr>
        <a:xfrm rot="11880000">
          <a:off x="1242775" y="1959878"/>
          <a:ext cx="528805" cy="371486"/>
        </a:xfrm>
        <a:prstGeom prst="left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1351494" y="2051394"/>
        <a:ext cx="417359" cy="222892"/>
      </dsp:txXfrm>
    </dsp:sp>
    <dsp:sp modelId="{836A84B9-578D-47F2-9FE9-3284A5A5690A}">
      <dsp:nvSpPr>
        <dsp:cNvPr id="0" name=""/>
        <dsp:cNvSpPr/>
      </dsp:nvSpPr>
      <dsp:spPr>
        <a:xfrm>
          <a:off x="17403" y="1232279"/>
          <a:ext cx="1271806" cy="1271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Surface operation/ finishing</a:t>
          </a:r>
          <a:endParaRPr lang="en-US" sz="1400" b="1" kern="1200" dirty="0"/>
        </a:p>
      </dsp:txBody>
      <dsp:txXfrm>
        <a:off x="203655" y="1418531"/>
        <a:ext cx="899302" cy="8993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97DD8-E2B6-4641-B11A-16108BC59AA9}">
      <dsp:nvSpPr>
        <dsp:cNvPr id="0" name=""/>
        <dsp:cNvSpPr/>
      </dsp:nvSpPr>
      <dsp:spPr>
        <a:xfrm>
          <a:off x="3547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47BF68-0C75-4243-BA3D-1D0B793DB224}">
      <dsp:nvSpPr>
        <dsp:cNvPr id="0" name=""/>
        <dsp:cNvSpPr/>
      </dsp:nvSpPr>
      <dsp:spPr>
        <a:xfrm>
          <a:off x="343936" y="2707925"/>
          <a:ext cx="1077900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Ingot/ s</a:t>
          </a:r>
          <a:r>
            <a:rPr lang="en-US" sz="1200" b="1" kern="1200" dirty="0" smtClean="0"/>
            <a:t>lab </a:t>
          </a:r>
          <a:r>
            <a:rPr lang="en-US" sz="1200" b="1" kern="1200" dirty="0" smtClean="0"/>
            <a:t>production</a:t>
          </a:r>
          <a:endParaRPr lang="en-US" sz="1200" b="1" kern="1200" dirty="0"/>
        </a:p>
      </dsp:txBody>
      <dsp:txXfrm>
        <a:off x="367334" y="2731323"/>
        <a:ext cx="1031104" cy="752075"/>
      </dsp:txXfrm>
    </dsp:sp>
    <dsp:sp modelId="{C1AF4F51-74D3-4596-85B9-3660B7240CDF}">
      <dsp:nvSpPr>
        <dsp:cNvPr id="0" name=""/>
        <dsp:cNvSpPr/>
      </dsp:nvSpPr>
      <dsp:spPr>
        <a:xfrm>
          <a:off x="1461549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C1157-EE3D-4AAF-BEBE-79B0C598C208}">
      <dsp:nvSpPr>
        <dsp:cNvPr id="0" name=""/>
        <dsp:cNvSpPr/>
      </dsp:nvSpPr>
      <dsp:spPr>
        <a:xfrm>
          <a:off x="1801939" y="2707925"/>
          <a:ext cx="1077900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b="1" kern="1200" dirty="0" smtClean="0"/>
            <a:t>Sheet/ coil production</a:t>
          </a:r>
        </a:p>
      </dsp:txBody>
      <dsp:txXfrm>
        <a:off x="1825337" y="2731323"/>
        <a:ext cx="1031104" cy="752075"/>
      </dsp:txXfrm>
    </dsp:sp>
    <dsp:sp modelId="{8A9B7B82-6168-46DB-BF6E-1EE36B2A1BB9}">
      <dsp:nvSpPr>
        <dsp:cNvPr id="0" name=""/>
        <dsp:cNvSpPr/>
      </dsp:nvSpPr>
      <dsp:spPr>
        <a:xfrm>
          <a:off x="2919552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7FBA8-F0AB-4BA3-ADD9-3D458EC6D8C9}">
      <dsp:nvSpPr>
        <dsp:cNvPr id="0" name=""/>
        <dsp:cNvSpPr/>
      </dsp:nvSpPr>
      <dsp:spPr>
        <a:xfrm>
          <a:off x="3196496" y="2707925"/>
          <a:ext cx="1204791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b="1" kern="1200" dirty="0" smtClean="0"/>
            <a:t>Conditioning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b="1" kern="1200" dirty="0" smtClean="0"/>
            <a:t>Edge preparation </a:t>
          </a:r>
          <a:endParaRPr lang="en-US" sz="1200" b="1" kern="1200" dirty="0" smtClean="0"/>
        </a:p>
      </dsp:txBody>
      <dsp:txXfrm>
        <a:off x="3219894" y="2731323"/>
        <a:ext cx="1157995" cy="752075"/>
      </dsp:txXfrm>
    </dsp:sp>
    <dsp:sp modelId="{D3A08F62-692D-42E5-B422-6B9BD8D851AF}">
      <dsp:nvSpPr>
        <dsp:cNvPr id="0" name=""/>
        <dsp:cNvSpPr/>
      </dsp:nvSpPr>
      <dsp:spPr>
        <a:xfrm>
          <a:off x="4440999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8E3C39-F8F6-4D6D-AFE3-9BB7577E87DE}">
      <dsp:nvSpPr>
        <dsp:cNvPr id="0" name=""/>
        <dsp:cNvSpPr/>
      </dsp:nvSpPr>
      <dsp:spPr>
        <a:xfrm>
          <a:off x="4686566" y="2707925"/>
          <a:ext cx="1267546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Forming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Welding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Corrugation</a:t>
          </a:r>
        </a:p>
      </dsp:txBody>
      <dsp:txXfrm>
        <a:off x="4709964" y="2731323"/>
        <a:ext cx="1220750" cy="752075"/>
      </dsp:txXfrm>
    </dsp:sp>
    <dsp:sp modelId="{457A3A75-30D3-4A41-A79F-F24EE44A7D27}">
      <dsp:nvSpPr>
        <dsp:cNvPr id="0" name=""/>
        <dsp:cNvSpPr/>
      </dsp:nvSpPr>
      <dsp:spPr>
        <a:xfrm>
          <a:off x="5993825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FE731-E73F-4760-8838-6C09EB9687F4}">
      <dsp:nvSpPr>
        <dsp:cNvPr id="0" name=""/>
        <dsp:cNvSpPr/>
      </dsp:nvSpPr>
      <dsp:spPr>
        <a:xfrm>
          <a:off x="6334215" y="2707925"/>
          <a:ext cx="1077900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Annealing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Cooling</a:t>
          </a:r>
          <a:endParaRPr lang="en-US" sz="1200" b="1" kern="1200" dirty="0" smtClean="0"/>
        </a:p>
      </dsp:txBody>
      <dsp:txXfrm>
        <a:off x="6357613" y="2731323"/>
        <a:ext cx="1031104" cy="752075"/>
      </dsp:txXfrm>
    </dsp:sp>
    <dsp:sp modelId="{60B1BBF0-8FBE-41F5-A3CC-FA877F441D85}">
      <dsp:nvSpPr>
        <dsp:cNvPr id="0" name=""/>
        <dsp:cNvSpPr/>
      </dsp:nvSpPr>
      <dsp:spPr>
        <a:xfrm>
          <a:off x="7451827" y="2518499"/>
          <a:ext cx="1276461" cy="93136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5A566-7A3F-4725-B30E-6B13A5925E4F}">
      <dsp:nvSpPr>
        <dsp:cNvPr id="0" name=""/>
        <dsp:cNvSpPr/>
      </dsp:nvSpPr>
      <dsp:spPr>
        <a:xfrm>
          <a:off x="7692323" y="2707925"/>
          <a:ext cx="1277689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Sizing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Cutting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Straightening</a:t>
          </a:r>
        </a:p>
      </dsp:txBody>
      <dsp:txXfrm>
        <a:off x="7715721" y="2731323"/>
        <a:ext cx="1230893" cy="752075"/>
      </dsp:txXfrm>
    </dsp:sp>
    <dsp:sp modelId="{0D1F45AD-D960-4774-92A4-5852729E9A24}">
      <dsp:nvSpPr>
        <dsp:cNvPr id="0" name=""/>
        <dsp:cNvSpPr/>
      </dsp:nvSpPr>
      <dsp:spPr>
        <a:xfrm>
          <a:off x="9009724" y="2509907"/>
          <a:ext cx="1276461" cy="965734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49EA8B-5A2F-48C0-90A4-FE8CC514F860}">
      <dsp:nvSpPr>
        <dsp:cNvPr id="0" name=""/>
        <dsp:cNvSpPr/>
      </dsp:nvSpPr>
      <dsp:spPr>
        <a:xfrm>
          <a:off x="9348723" y="2716517"/>
          <a:ext cx="1080681" cy="798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Marking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Coating</a:t>
          </a:r>
          <a:endParaRPr lang="en-US" sz="1200" b="1" kern="1200" dirty="0" smtClean="0">
            <a:solidFill>
              <a:schemeClr val="tx1"/>
            </a:solidFill>
          </a:endParaRPr>
        </a:p>
      </dsp:txBody>
      <dsp:txXfrm>
        <a:off x="9372121" y="2739915"/>
        <a:ext cx="1033885" cy="752075"/>
      </dsp:txXfrm>
    </dsp:sp>
    <dsp:sp modelId="{D2D88CDF-CDD2-43FF-850E-55B780FD69DC}">
      <dsp:nvSpPr>
        <dsp:cNvPr id="0" name=""/>
        <dsp:cNvSpPr/>
      </dsp:nvSpPr>
      <dsp:spPr>
        <a:xfrm>
          <a:off x="10469117" y="2514590"/>
          <a:ext cx="1276461" cy="965734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C65F0-A2BA-44B3-9DEE-F16118F52663}">
      <dsp:nvSpPr>
        <dsp:cNvPr id="0" name=""/>
        <dsp:cNvSpPr/>
      </dsp:nvSpPr>
      <dsp:spPr>
        <a:xfrm>
          <a:off x="10747134" y="2730567"/>
          <a:ext cx="1202646" cy="7801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Packaging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Storing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Shipping</a:t>
          </a:r>
        </a:p>
      </dsp:txBody>
      <dsp:txXfrm>
        <a:off x="10769983" y="2753416"/>
        <a:ext cx="1156948" cy="734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22-Mar-23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22-Mar-23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53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90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1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1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baseline="0" dirty="0" smtClean="0"/>
          </a:p>
          <a:p>
            <a:endParaRPr lang="en-GB" sz="1200" b="0" baseline="0" dirty="0" smtClean="0"/>
          </a:p>
          <a:p>
            <a:endParaRPr lang="en-GB" sz="1200" b="0" dirty="0" smtClean="0">
              <a:solidFill>
                <a:schemeClr val="tx1"/>
              </a:solidFill>
            </a:endParaRPr>
          </a:p>
          <a:p>
            <a:endParaRPr lang="en-GB" sz="1200" b="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59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86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81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0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99A7540-B99A-A84D-B59A-8BC06D6256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DC9A354-22F0-B845-8559-88C9A82D2F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91F5B6E-5452-544E-9211-7790A88D32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EB6098B-21B2-5A4C-AC57-558408FA7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D3BD65F-6538-924A-8C03-B90E599FC0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7FEABE4-9E82-F24B-848A-91A546B3D4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2761A9F-B35D-7C42-848D-B24D01351C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17.02.2023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Luigi SCIBILE | pilot sector and ET Installation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SCIBILE | pilot sector and ET Installation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CAF9764-FA4F-7C48-B551-1A8FAAD500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17.02.2023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Luigi SCIBILE | pilot sector and ET Installation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E371364-2BDE-D140-A984-132169EF71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microsoft.com/office/2007/relationships/media" Target="../media/media2.mp4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9.png"/><Relationship Id="rId4" Type="http://schemas.openxmlformats.org/officeDocument/2006/relationships/video" Target="../media/media2.mp4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dirty="0"/>
              <a:t>Materials and their production processing for ET's </a:t>
            </a:r>
            <a:r>
              <a:rPr lang="en-GB" sz="4000" dirty="0" smtClean="0"/>
              <a:t>beam pipes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T. Pérez Fontenla CERN EN-MME-MM </a:t>
            </a:r>
          </a:p>
          <a:p>
            <a:r>
              <a:rPr lang="en-US" b="1" dirty="0" err="1" smtClean="0"/>
              <a:t>Beampipes</a:t>
            </a:r>
            <a:r>
              <a:rPr lang="en-US" b="1" dirty="0" smtClean="0"/>
              <a:t> for Gravitational Wave Telescopes 27 March </a:t>
            </a:r>
            <a:r>
              <a:rPr lang="en-US" b="1" dirty="0" smtClean="0"/>
              <a:t>2023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3"/>
          <p:cNvSpPr>
            <a:spLocks noGrp="1"/>
          </p:cNvSpPr>
          <p:nvPr>
            <p:ph idx="1"/>
          </p:nvPr>
        </p:nvSpPr>
        <p:spPr>
          <a:xfrm>
            <a:off x="239241" y="1052736"/>
            <a:ext cx="5452210" cy="2591479"/>
          </a:xfr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Material selection will impact </a:t>
            </a:r>
            <a:r>
              <a:rPr lang="en-GB" sz="1400" b="0" dirty="0" smtClean="0">
                <a:solidFill>
                  <a:schemeClr val="tx1"/>
                </a:solidFill>
              </a:rPr>
              <a:t>manufacturing strategy, </a:t>
            </a:r>
            <a:r>
              <a:rPr lang="en-GB" sz="1400" b="0" dirty="0">
                <a:solidFill>
                  <a:schemeClr val="tx1"/>
                </a:solidFill>
              </a:rPr>
              <a:t>installation and inspection </a:t>
            </a:r>
            <a:r>
              <a:rPr lang="en-GB" sz="1400" b="0" dirty="0" smtClean="0">
                <a:solidFill>
                  <a:schemeClr val="tx1"/>
                </a:solidFill>
              </a:rPr>
              <a:t>plans but </a:t>
            </a:r>
            <a:r>
              <a:rPr lang="en-GB" sz="1400" b="0" dirty="0">
                <a:solidFill>
                  <a:schemeClr val="tx1"/>
                </a:solidFill>
              </a:rPr>
              <a:t>also future actions like service maintenance, </a:t>
            </a:r>
            <a:r>
              <a:rPr lang="en-GB" sz="1400" b="0" dirty="0" smtClean="0">
                <a:solidFill>
                  <a:schemeClr val="tx1"/>
                </a:solidFill>
              </a:rPr>
              <a:t>or eventual reparations…</a:t>
            </a:r>
            <a:r>
              <a:rPr lang="en-GB" sz="1400" b="0" dirty="0">
                <a:solidFill>
                  <a:schemeClr val="tx1"/>
                </a:solidFill>
              </a:rPr>
              <a:t>and by hence the </a:t>
            </a:r>
            <a:r>
              <a:rPr lang="en-GB" sz="1400" dirty="0">
                <a:solidFill>
                  <a:schemeClr val="tx1"/>
                </a:solidFill>
              </a:rPr>
              <a:t>final cost of the project</a:t>
            </a: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1400" b="0" dirty="0" smtClean="0">
                <a:solidFill>
                  <a:schemeClr val="tx1"/>
                </a:solidFill>
              </a:rPr>
              <a:t>The </a:t>
            </a:r>
            <a:r>
              <a:rPr lang="en-GB" sz="1400" b="0" dirty="0">
                <a:solidFill>
                  <a:schemeClr val="tx1"/>
                </a:solidFill>
              </a:rPr>
              <a:t>material cost per kg is not always the most important economic </a:t>
            </a:r>
            <a:r>
              <a:rPr lang="en-GB" sz="1400" b="0" dirty="0" smtClean="0">
                <a:solidFill>
                  <a:schemeClr val="tx1"/>
                </a:solidFill>
              </a:rPr>
              <a:t>consideration. The </a:t>
            </a:r>
            <a:r>
              <a:rPr lang="en-GB" sz="1400" b="0" dirty="0">
                <a:solidFill>
                  <a:schemeClr val="tx1"/>
                </a:solidFill>
              </a:rPr>
              <a:t>final cost will be </a:t>
            </a:r>
            <a:r>
              <a:rPr lang="en-GB" sz="1400" b="0" dirty="0" smtClean="0">
                <a:solidFill>
                  <a:schemeClr val="tx1"/>
                </a:solidFill>
              </a:rPr>
              <a:t>affected </a:t>
            </a:r>
            <a:r>
              <a:rPr lang="en-GB" sz="1400" b="0" dirty="0">
                <a:solidFill>
                  <a:schemeClr val="tx1"/>
                </a:solidFill>
              </a:rPr>
              <a:t>by other additional costs: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Higher </a:t>
            </a:r>
            <a:r>
              <a:rPr lang="en-GB" sz="1400" b="0" dirty="0">
                <a:solidFill>
                  <a:schemeClr val="tx1"/>
                </a:solidFill>
              </a:rPr>
              <a:t>strength materials allow reduced </a:t>
            </a:r>
            <a:r>
              <a:rPr lang="en-GB" sz="1400" b="0" dirty="0">
                <a:solidFill>
                  <a:schemeClr val="tx1"/>
                </a:solidFill>
              </a:rPr>
              <a:t>sections </a:t>
            </a:r>
            <a:r>
              <a:rPr lang="en-GB" sz="1400" b="0" dirty="0">
                <a:solidFill>
                  <a:schemeClr val="tx1"/>
                </a:solidFill>
              </a:rPr>
              <a:t>providing considerable </a:t>
            </a:r>
            <a:r>
              <a:rPr lang="en-GB" sz="1400" b="0" dirty="0">
                <a:solidFill>
                  <a:schemeClr val="tx1"/>
                </a:solidFill>
              </a:rPr>
              <a:t>savings in welding time, </a:t>
            </a:r>
            <a:r>
              <a:rPr lang="en-GB" sz="1400" b="0" dirty="0">
                <a:solidFill>
                  <a:schemeClr val="tx1"/>
                </a:solidFill>
              </a:rPr>
              <a:t>transport, handling</a:t>
            </a:r>
            <a:r>
              <a:rPr lang="en-GB" sz="1400" b="0" dirty="0" smtClean="0">
                <a:solidFill>
                  <a:schemeClr val="tx1"/>
                </a:solidFill>
              </a:rPr>
              <a:t>…</a:t>
            </a: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3156" y="330686"/>
            <a:ext cx="9712029" cy="534395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ost assessment…in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7501116" y="1558482"/>
            <a:ext cx="4693079" cy="4496674"/>
            <a:chOff x="6961380" y="1301635"/>
            <a:chExt cx="5000104" cy="4653549"/>
          </a:xfrm>
        </p:grpSpPr>
        <p:graphicFrame>
          <p:nvGraphicFramePr>
            <p:cNvPr id="5" name="Diagram 4"/>
            <p:cNvGraphicFramePr/>
            <p:nvPr/>
          </p:nvGraphicFramePr>
          <p:xfrm>
            <a:off x="6961380" y="1301635"/>
            <a:ext cx="5000104" cy="465354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 rot="1915751">
              <a:off x="9768623" y="4365679"/>
              <a:ext cx="516733" cy="397426"/>
              <a:chOff x="1489804" y="2076863"/>
              <a:chExt cx="485953" cy="338881"/>
            </a:xfrm>
          </p:grpSpPr>
          <p:sp>
            <p:nvSpPr>
              <p:cNvPr id="13" name="Left-Right Arrow 12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4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19243868">
              <a:off x="10046904" y="3256325"/>
              <a:ext cx="600701" cy="390112"/>
              <a:chOff x="1489804" y="2076863"/>
              <a:chExt cx="485953" cy="338881"/>
            </a:xfrm>
          </p:grpSpPr>
          <p:sp>
            <p:nvSpPr>
              <p:cNvPr id="24" name="Left-Right Arrow 23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5" name="Left-Right Arrow 4"/>
              <p:cNvSpPr txBox="1"/>
              <p:nvPr/>
            </p:nvSpPr>
            <p:spPr>
              <a:xfrm rot="1080000">
                <a:off x="1622288" y="2166143"/>
                <a:ext cx="351481" cy="1931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sp>
          <p:nvSpPr>
            <p:cNvPr id="31" name="Left-Right Arrow 30"/>
            <p:cNvSpPr/>
            <p:nvPr/>
          </p:nvSpPr>
          <p:spPr>
            <a:xfrm rot="12534892">
              <a:off x="8335178" y="3248139"/>
              <a:ext cx="539539" cy="338881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grpSp>
          <p:nvGrpSpPr>
            <p:cNvPr id="45" name="Group 44"/>
            <p:cNvGrpSpPr/>
            <p:nvPr/>
          </p:nvGrpSpPr>
          <p:grpSpPr>
            <a:xfrm rot="17681881">
              <a:off x="8645718" y="4341247"/>
              <a:ext cx="535847" cy="423838"/>
              <a:chOff x="1489804" y="2076863"/>
              <a:chExt cx="485953" cy="338881"/>
            </a:xfrm>
          </p:grpSpPr>
          <p:sp>
            <p:nvSpPr>
              <p:cNvPr id="46" name="Left-Right Arrow 45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47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298730" y="2715218"/>
            <a:ext cx="3006598" cy="2889318"/>
            <a:chOff x="7869323" y="2456563"/>
            <a:chExt cx="3203292" cy="2990117"/>
          </a:xfrm>
        </p:grpSpPr>
        <p:sp>
          <p:nvSpPr>
            <p:cNvPr id="19" name="Left-Right Arrow 18"/>
            <p:cNvSpPr/>
            <p:nvPr/>
          </p:nvSpPr>
          <p:spPr>
            <a:xfrm rot="13319294">
              <a:off x="10077486" y="2466773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8" name="Left-Right Arrow 27"/>
            <p:cNvSpPr/>
            <p:nvPr/>
          </p:nvSpPr>
          <p:spPr>
            <a:xfrm rot="6513666">
              <a:off x="10633405" y="4107712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9" name="Left-Right Arrow 28"/>
            <p:cNvSpPr/>
            <p:nvPr/>
          </p:nvSpPr>
          <p:spPr>
            <a:xfrm rot="4204712">
              <a:off x="7768994" y="4107714"/>
              <a:ext cx="539539" cy="338881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0" name="Left-Right Arrow 29"/>
            <p:cNvSpPr/>
            <p:nvPr/>
          </p:nvSpPr>
          <p:spPr>
            <a:xfrm rot="10800000">
              <a:off x="9191662" y="5107799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48" name="Left-Right Arrow 47"/>
            <p:cNvSpPr/>
            <p:nvPr/>
          </p:nvSpPr>
          <p:spPr>
            <a:xfrm rot="8379174">
              <a:off x="8293512" y="2456563"/>
              <a:ext cx="539539" cy="338881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</p:grpSp>
      <p:sp>
        <p:nvSpPr>
          <p:cNvPr id="9" name="Rounded Rectangle 8"/>
          <p:cNvSpPr/>
          <p:nvPr/>
        </p:nvSpPr>
        <p:spPr>
          <a:xfrm>
            <a:off x="5870395" y="5705800"/>
            <a:ext cx="1663650" cy="3874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Insulation material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103519" y="800765"/>
            <a:ext cx="1032488" cy="6211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n-US" sz="1200" dirty="0" smtClean="0">
                <a:solidFill>
                  <a:schemeClr val="tx1"/>
                </a:solidFill>
              </a:rPr>
              <a:t>hickness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Supports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Format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59325" y="1255265"/>
            <a:ext cx="1171722" cy="6341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Installation Reparation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QC/QA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Left-Right Arrow 32"/>
          <p:cNvSpPr/>
          <p:nvPr/>
        </p:nvSpPr>
        <p:spPr>
          <a:xfrm rot="2112573">
            <a:off x="8802233" y="1605839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4" name="Left-Right Arrow 33"/>
          <p:cNvSpPr/>
          <p:nvPr/>
        </p:nvSpPr>
        <p:spPr>
          <a:xfrm rot="5400000">
            <a:off x="11227507" y="2198406"/>
            <a:ext cx="686659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5" name="Left-Right Arrow 34"/>
          <p:cNvSpPr/>
          <p:nvPr/>
        </p:nvSpPr>
        <p:spPr>
          <a:xfrm rot="9440973">
            <a:off x="7641573" y="5627853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6" name="Left-Right Arrow 35"/>
          <p:cNvSpPr/>
          <p:nvPr/>
        </p:nvSpPr>
        <p:spPr>
          <a:xfrm rot="1561531">
            <a:off x="7038418" y="2741002"/>
            <a:ext cx="624461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1" name="Rounded Rectangle 40"/>
          <p:cNvSpPr/>
          <p:nvPr/>
        </p:nvSpPr>
        <p:spPr>
          <a:xfrm>
            <a:off x="5842532" y="4251746"/>
            <a:ext cx="1321833" cy="5798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Leak detection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Inspectability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2" name="Left-Right Arrow 41"/>
          <p:cNvSpPr/>
          <p:nvPr/>
        </p:nvSpPr>
        <p:spPr>
          <a:xfrm rot="8604758">
            <a:off x="7126797" y="4014084"/>
            <a:ext cx="675027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4" name="Left-Right Arrow 43"/>
          <p:cNvSpPr/>
          <p:nvPr/>
        </p:nvSpPr>
        <p:spPr>
          <a:xfrm rot="8919304">
            <a:off x="10366448" y="1605838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3" name="Left-Right Arrow 42"/>
          <p:cNvSpPr/>
          <p:nvPr/>
        </p:nvSpPr>
        <p:spPr>
          <a:xfrm rot="4368573">
            <a:off x="6264186" y="5138374"/>
            <a:ext cx="671893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3" name="Left-Right Arrow 52"/>
          <p:cNvSpPr/>
          <p:nvPr/>
        </p:nvSpPr>
        <p:spPr>
          <a:xfrm rot="5400000">
            <a:off x="6003772" y="3460492"/>
            <a:ext cx="903738" cy="318072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4" name="Left-Right Arrow 53"/>
          <p:cNvSpPr/>
          <p:nvPr/>
        </p:nvSpPr>
        <p:spPr>
          <a:xfrm rot="555481">
            <a:off x="9324812" y="1062120"/>
            <a:ext cx="1255234" cy="327457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0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5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48984"/>
              </p:ext>
            </p:extLst>
          </p:nvPr>
        </p:nvGraphicFramePr>
        <p:xfrm>
          <a:off x="656224" y="1729465"/>
          <a:ext cx="4572381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1555">
                  <a:extLst>
                    <a:ext uri="{9D8B030D-6E8A-4147-A177-3AD203B41FA5}">
                      <a16:colId xmlns:a16="http://schemas.microsoft.com/office/drawing/2014/main" val="3344049562"/>
                    </a:ext>
                  </a:extLst>
                </a:gridCol>
                <a:gridCol w="3560826">
                  <a:extLst>
                    <a:ext uri="{9D8B030D-6E8A-4147-A177-3AD203B41FA5}">
                      <a16:colId xmlns:a16="http://schemas.microsoft.com/office/drawing/2014/main" val="358385942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AISI 304L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1.5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times more expensive than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AISI 430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9154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</a:t>
                      </a:r>
                      <a:r>
                        <a:rPr lang="en-US" sz="1400" b="1" dirty="0" smtClean="0"/>
                        <a:t>4</a:t>
                      </a:r>
                      <a:r>
                        <a:rPr lang="en-US" sz="1400" dirty="0" smtClean="0"/>
                        <a:t> times</a:t>
                      </a:r>
                      <a:r>
                        <a:rPr lang="en-US" sz="1400" baseline="0" dirty="0" smtClean="0"/>
                        <a:t> more expensive than </a:t>
                      </a:r>
                      <a:r>
                        <a:rPr lang="en-US" sz="1400" b="1" baseline="0" dirty="0" smtClean="0"/>
                        <a:t>S315MC</a:t>
                      </a:r>
                      <a:endParaRPr lang="en-US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10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2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3"/>
          <p:cNvSpPr>
            <a:spLocks noGrp="1"/>
          </p:cNvSpPr>
          <p:nvPr>
            <p:ph idx="1"/>
          </p:nvPr>
        </p:nvSpPr>
        <p:spPr>
          <a:xfrm>
            <a:off x="239241" y="1052736"/>
            <a:ext cx="5452210" cy="3261406"/>
          </a:xfr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Material selection will impact </a:t>
            </a:r>
            <a:r>
              <a:rPr lang="en-GB" sz="1400" b="0" dirty="0" smtClean="0">
                <a:solidFill>
                  <a:schemeClr val="tx1"/>
                </a:solidFill>
              </a:rPr>
              <a:t>manufacturing strategy, </a:t>
            </a:r>
            <a:r>
              <a:rPr lang="en-GB" sz="1400" b="0" dirty="0">
                <a:solidFill>
                  <a:schemeClr val="tx1"/>
                </a:solidFill>
              </a:rPr>
              <a:t>installation and inspection </a:t>
            </a:r>
            <a:r>
              <a:rPr lang="en-GB" sz="1400" b="0" dirty="0" smtClean="0">
                <a:solidFill>
                  <a:schemeClr val="tx1"/>
                </a:solidFill>
              </a:rPr>
              <a:t>plans but </a:t>
            </a:r>
            <a:r>
              <a:rPr lang="en-GB" sz="1400" b="0" dirty="0">
                <a:solidFill>
                  <a:schemeClr val="tx1"/>
                </a:solidFill>
              </a:rPr>
              <a:t>also future actions like service maintenance, </a:t>
            </a:r>
            <a:r>
              <a:rPr lang="en-GB" sz="1400" b="0" dirty="0" smtClean="0">
                <a:solidFill>
                  <a:schemeClr val="tx1"/>
                </a:solidFill>
              </a:rPr>
              <a:t>or eventual reparations…</a:t>
            </a:r>
            <a:r>
              <a:rPr lang="en-GB" sz="1400" b="0" dirty="0">
                <a:solidFill>
                  <a:schemeClr val="tx1"/>
                </a:solidFill>
              </a:rPr>
              <a:t>and by hence the </a:t>
            </a:r>
            <a:r>
              <a:rPr lang="en-GB" sz="1400" dirty="0">
                <a:solidFill>
                  <a:schemeClr val="tx1"/>
                </a:solidFill>
              </a:rPr>
              <a:t>final cost of the project</a:t>
            </a: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1400" b="0" dirty="0" smtClean="0">
                <a:solidFill>
                  <a:schemeClr val="tx1"/>
                </a:solidFill>
              </a:rPr>
              <a:t>The </a:t>
            </a:r>
            <a:r>
              <a:rPr lang="en-GB" sz="1400" b="0" dirty="0">
                <a:solidFill>
                  <a:schemeClr val="tx1"/>
                </a:solidFill>
              </a:rPr>
              <a:t>material cost per kg is not always the most important economic </a:t>
            </a:r>
            <a:r>
              <a:rPr lang="en-GB" sz="1400" b="0" dirty="0" smtClean="0">
                <a:solidFill>
                  <a:schemeClr val="tx1"/>
                </a:solidFill>
              </a:rPr>
              <a:t>consideration. The </a:t>
            </a:r>
            <a:r>
              <a:rPr lang="en-GB" sz="1400" b="0" dirty="0">
                <a:solidFill>
                  <a:schemeClr val="tx1"/>
                </a:solidFill>
              </a:rPr>
              <a:t>final cost will be </a:t>
            </a:r>
            <a:r>
              <a:rPr lang="en-GB" sz="1400" b="0" dirty="0" smtClean="0">
                <a:solidFill>
                  <a:schemeClr val="tx1"/>
                </a:solidFill>
              </a:rPr>
              <a:t>affected </a:t>
            </a:r>
            <a:r>
              <a:rPr lang="en-GB" sz="1400" b="0" dirty="0">
                <a:solidFill>
                  <a:schemeClr val="tx1"/>
                </a:solidFill>
              </a:rPr>
              <a:t>by other additional costs: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Higher </a:t>
            </a:r>
            <a:r>
              <a:rPr lang="en-GB" sz="1400" b="0" dirty="0">
                <a:solidFill>
                  <a:schemeClr val="tx1"/>
                </a:solidFill>
              </a:rPr>
              <a:t>strength materials allow reduced </a:t>
            </a:r>
            <a:r>
              <a:rPr lang="en-GB" sz="1400" b="0" dirty="0">
                <a:solidFill>
                  <a:schemeClr val="tx1"/>
                </a:solidFill>
              </a:rPr>
              <a:t>sections </a:t>
            </a:r>
            <a:r>
              <a:rPr lang="en-GB" sz="1400" b="0" dirty="0">
                <a:solidFill>
                  <a:schemeClr val="tx1"/>
                </a:solidFill>
              </a:rPr>
              <a:t>providing considerable </a:t>
            </a:r>
            <a:r>
              <a:rPr lang="en-GB" sz="1400" b="0" dirty="0">
                <a:solidFill>
                  <a:schemeClr val="tx1"/>
                </a:solidFill>
              </a:rPr>
              <a:t>savings in welding time, </a:t>
            </a:r>
            <a:r>
              <a:rPr lang="en-GB" sz="1400" b="0" dirty="0">
                <a:solidFill>
                  <a:schemeClr val="tx1"/>
                </a:solidFill>
              </a:rPr>
              <a:t>transport, handling…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Particular finish may entail extra cost but if it eliminates </a:t>
            </a:r>
            <a:r>
              <a:rPr lang="en-GB" sz="1400" b="0" dirty="0" smtClean="0">
                <a:solidFill>
                  <a:schemeClr val="tx1"/>
                </a:solidFill>
              </a:rPr>
              <a:t>processing steps, the </a:t>
            </a:r>
            <a:r>
              <a:rPr lang="en-GB" sz="1400" b="0" dirty="0">
                <a:solidFill>
                  <a:schemeClr val="tx1"/>
                </a:solidFill>
              </a:rPr>
              <a:t>higher initial cost may be </a:t>
            </a:r>
            <a:r>
              <a:rPr lang="en-GB" sz="1400" b="0" dirty="0" smtClean="0">
                <a:solidFill>
                  <a:schemeClr val="tx1"/>
                </a:solidFill>
              </a:rPr>
              <a:t>justified</a:t>
            </a: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3156" y="330686"/>
            <a:ext cx="9712029" cy="534395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ost assessment…in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7501116" y="1558482"/>
            <a:ext cx="4693079" cy="4496674"/>
            <a:chOff x="6961380" y="1301635"/>
            <a:chExt cx="5000104" cy="4653549"/>
          </a:xfrm>
        </p:grpSpPr>
        <p:graphicFrame>
          <p:nvGraphicFramePr>
            <p:cNvPr id="5" name="Diagram 4"/>
            <p:cNvGraphicFramePr/>
            <p:nvPr/>
          </p:nvGraphicFramePr>
          <p:xfrm>
            <a:off x="6961380" y="1301635"/>
            <a:ext cx="5000104" cy="465354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 rot="1915751">
              <a:off x="9768623" y="4365679"/>
              <a:ext cx="516733" cy="397426"/>
              <a:chOff x="1489804" y="2076863"/>
              <a:chExt cx="485953" cy="338881"/>
            </a:xfrm>
          </p:grpSpPr>
          <p:sp>
            <p:nvSpPr>
              <p:cNvPr id="13" name="Left-Right Arrow 12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4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19243868">
              <a:off x="10046904" y="3256325"/>
              <a:ext cx="600701" cy="390112"/>
              <a:chOff x="1489804" y="2076863"/>
              <a:chExt cx="485953" cy="338881"/>
            </a:xfrm>
          </p:grpSpPr>
          <p:sp>
            <p:nvSpPr>
              <p:cNvPr id="24" name="Left-Right Arrow 23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5" name="Left-Right Arrow 4"/>
              <p:cNvSpPr txBox="1"/>
              <p:nvPr/>
            </p:nvSpPr>
            <p:spPr>
              <a:xfrm rot="1080000">
                <a:off x="1622288" y="2166143"/>
                <a:ext cx="351481" cy="1931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sp>
          <p:nvSpPr>
            <p:cNvPr id="31" name="Left-Right Arrow 30"/>
            <p:cNvSpPr/>
            <p:nvPr/>
          </p:nvSpPr>
          <p:spPr>
            <a:xfrm rot="12534892">
              <a:off x="8335178" y="3248139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grpSp>
          <p:nvGrpSpPr>
            <p:cNvPr id="45" name="Group 44"/>
            <p:cNvGrpSpPr/>
            <p:nvPr/>
          </p:nvGrpSpPr>
          <p:grpSpPr>
            <a:xfrm rot="17681881">
              <a:off x="8645718" y="4341247"/>
              <a:ext cx="535847" cy="423838"/>
              <a:chOff x="1489804" y="2076863"/>
              <a:chExt cx="485953" cy="338881"/>
            </a:xfrm>
          </p:grpSpPr>
          <p:sp>
            <p:nvSpPr>
              <p:cNvPr id="46" name="Left-Right Arrow 45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47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298730" y="2715218"/>
            <a:ext cx="3006598" cy="2889318"/>
            <a:chOff x="7869323" y="2456563"/>
            <a:chExt cx="3203292" cy="2990117"/>
          </a:xfrm>
        </p:grpSpPr>
        <p:sp>
          <p:nvSpPr>
            <p:cNvPr id="19" name="Left-Right Arrow 18"/>
            <p:cNvSpPr/>
            <p:nvPr/>
          </p:nvSpPr>
          <p:spPr>
            <a:xfrm rot="13319294">
              <a:off x="10077486" y="2466773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8" name="Left-Right Arrow 27"/>
            <p:cNvSpPr/>
            <p:nvPr/>
          </p:nvSpPr>
          <p:spPr>
            <a:xfrm rot="6513666">
              <a:off x="10633405" y="4107712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9" name="Left-Right Arrow 28"/>
            <p:cNvSpPr/>
            <p:nvPr/>
          </p:nvSpPr>
          <p:spPr>
            <a:xfrm rot="4204712">
              <a:off x="7768994" y="4107714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0" name="Left-Right Arrow 29"/>
            <p:cNvSpPr/>
            <p:nvPr/>
          </p:nvSpPr>
          <p:spPr>
            <a:xfrm rot="10800000">
              <a:off x="9191662" y="5107799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48" name="Left-Right Arrow 47"/>
            <p:cNvSpPr/>
            <p:nvPr/>
          </p:nvSpPr>
          <p:spPr>
            <a:xfrm rot="8379174">
              <a:off x="8293512" y="2456563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</p:grpSp>
      <p:sp>
        <p:nvSpPr>
          <p:cNvPr id="9" name="Rounded Rectangle 8"/>
          <p:cNvSpPr/>
          <p:nvPr/>
        </p:nvSpPr>
        <p:spPr>
          <a:xfrm>
            <a:off x="5870395" y="5705800"/>
            <a:ext cx="1663650" cy="3874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Insulation material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103519" y="800765"/>
            <a:ext cx="1032488" cy="6211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n-US" sz="1200" dirty="0" smtClean="0">
                <a:solidFill>
                  <a:schemeClr val="tx1"/>
                </a:solidFill>
              </a:rPr>
              <a:t>hickness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Supports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Format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59325" y="1255265"/>
            <a:ext cx="1171722" cy="6341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Installation Reparation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QC/QA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913988" y="2592816"/>
            <a:ext cx="1083313" cy="435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Corrosion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resistance</a:t>
            </a:r>
          </a:p>
        </p:txBody>
      </p:sp>
      <p:sp>
        <p:nvSpPr>
          <p:cNvPr id="33" name="Left-Right Arrow 32"/>
          <p:cNvSpPr/>
          <p:nvPr/>
        </p:nvSpPr>
        <p:spPr>
          <a:xfrm rot="2112573">
            <a:off x="8802233" y="1605839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4" name="Left-Right Arrow 33"/>
          <p:cNvSpPr/>
          <p:nvPr/>
        </p:nvSpPr>
        <p:spPr>
          <a:xfrm rot="5400000">
            <a:off x="11227507" y="2198406"/>
            <a:ext cx="686659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5" name="Left-Right Arrow 34"/>
          <p:cNvSpPr/>
          <p:nvPr/>
        </p:nvSpPr>
        <p:spPr>
          <a:xfrm rot="9440973">
            <a:off x="7641573" y="5627853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6" name="Left-Right Arrow 35"/>
          <p:cNvSpPr/>
          <p:nvPr/>
        </p:nvSpPr>
        <p:spPr>
          <a:xfrm rot="1561531">
            <a:off x="7038418" y="2741002"/>
            <a:ext cx="624461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1" name="Rounded Rectangle 40"/>
          <p:cNvSpPr/>
          <p:nvPr/>
        </p:nvSpPr>
        <p:spPr>
          <a:xfrm>
            <a:off x="5842532" y="4251746"/>
            <a:ext cx="1321833" cy="5798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Leak detection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Inspectability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2" name="Left-Right Arrow 41"/>
          <p:cNvSpPr/>
          <p:nvPr/>
        </p:nvSpPr>
        <p:spPr>
          <a:xfrm rot="8604758">
            <a:off x="7126797" y="4014084"/>
            <a:ext cx="675027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4" name="Left-Right Arrow 43"/>
          <p:cNvSpPr/>
          <p:nvPr/>
        </p:nvSpPr>
        <p:spPr>
          <a:xfrm rot="8919304">
            <a:off x="10366448" y="1605838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51" name="Left-Right Arrow 50"/>
          <p:cNvSpPr/>
          <p:nvPr/>
        </p:nvSpPr>
        <p:spPr>
          <a:xfrm rot="5896979">
            <a:off x="7748939" y="2003041"/>
            <a:ext cx="1196221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3" name="Left-Right Arrow 42"/>
          <p:cNvSpPr/>
          <p:nvPr/>
        </p:nvSpPr>
        <p:spPr>
          <a:xfrm rot="4368573">
            <a:off x="6264186" y="5138374"/>
            <a:ext cx="671893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3" name="Left-Right Arrow 52"/>
          <p:cNvSpPr/>
          <p:nvPr/>
        </p:nvSpPr>
        <p:spPr>
          <a:xfrm rot="5400000">
            <a:off x="6003772" y="3460492"/>
            <a:ext cx="903738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4" name="Left-Right Arrow 53"/>
          <p:cNvSpPr/>
          <p:nvPr/>
        </p:nvSpPr>
        <p:spPr>
          <a:xfrm rot="555481">
            <a:off x="9324812" y="1062120"/>
            <a:ext cx="1255234" cy="327457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0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48984"/>
              </p:ext>
            </p:extLst>
          </p:nvPr>
        </p:nvGraphicFramePr>
        <p:xfrm>
          <a:off x="656224" y="1729465"/>
          <a:ext cx="4572381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1555">
                  <a:extLst>
                    <a:ext uri="{9D8B030D-6E8A-4147-A177-3AD203B41FA5}">
                      <a16:colId xmlns:a16="http://schemas.microsoft.com/office/drawing/2014/main" val="3344049562"/>
                    </a:ext>
                  </a:extLst>
                </a:gridCol>
                <a:gridCol w="3560826">
                  <a:extLst>
                    <a:ext uri="{9D8B030D-6E8A-4147-A177-3AD203B41FA5}">
                      <a16:colId xmlns:a16="http://schemas.microsoft.com/office/drawing/2014/main" val="358385942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AISI 304L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1.5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times more expensive than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AISI 430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9154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</a:t>
                      </a:r>
                      <a:r>
                        <a:rPr lang="en-US" sz="1400" b="1" dirty="0" smtClean="0"/>
                        <a:t>4</a:t>
                      </a:r>
                      <a:r>
                        <a:rPr lang="en-US" sz="1400" dirty="0" smtClean="0"/>
                        <a:t> times</a:t>
                      </a:r>
                      <a:r>
                        <a:rPr lang="en-US" sz="1400" baseline="0" dirty="0" smtClean="0"/>
                        <a:t> more expensive than </a:t>
                      </a:r>
                      <a:r>
                        <a:rPr lang="en-US" sz="1400" b="1" baseline="0" dirty="0" smtClean="0"/>
                        <a:t>S315MC</a:t>
                      </a:r>
                      <a:endParaRPr lang="en-US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10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10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3"/>
          <p:cNvSpPr>
            <a:spLocks noGrp="1"/>
          </p:cNvSpPr>
          <p:nvPr>
            <p:ph idx="1"/>
          </p:nvPr>
        </p:nvSpPr>
        <p:spPr>
          <a:xfrm>
            <a:off x="239241" y="1052736"/>
            <a:ext cx="5452210" cy="5465086"/>
          </a:xfr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Material selection will impact </a:t>
            </a:r>
            <a:r>
              <a:rPr lang="en-GB" sz="1400" b="0" dirty="0" smtClean="0">
                <a:solidFill>
                  <a:schemeClr val="tx1"/>
                </a:solidFill>
              </a:rPr>
              <a:t>manufacturing strategy, </a:t>
            </a:r>
            <a:r>
              <a:rPr lang="en-GB" sz="1400" b="0" dirty="0">
                <a:solidFill>
                  <a:schemeClr val="tx1"/>
                </a:solidFill>
              </a:rPr>
              <a:t>installation and inspection </a:t>
            </a:r>
            <a:r>
              <a:rPr lang="en-GB" sz="1400" b="0" dirty="0" smtClean="0">
                <a:solidFill>
                  <a:schemeClr val="tx1"/>
                </a:solidFill>
              </a:rPr>
              <a:t>plans but </a:t>
            </a:r>
            <a:r>
              <a:rPr lang="en-GB" sz="1400" b="0" dirty="0">
                <a:solidFill>
                  <a:schemeClr val="tx1"/>
                </a:solidFill>
              </a:rPr>
              <a:t>also future actions like service maintenance, </a:t>
            </a:r>
            <a:r>
              <a:rPr lang="en-GB" sz="1400" b="0" dirty="0" smtClean="0">
                <a:solidFill>
                  <a:schemeClr val="tx1"/>
                </a:solidFill>
              </a:rPr>
              <a:t>or eventual reparations…</a:t>
            </a:r>
            <a:r>
              <a:rPr lang="en-GB" sz="1400" b="0" dirty="0">
                <a:solidFill>
                  <a:schemeClr val="tx1"/>
                </a:solidFill>
              </a:rPr>
              <a:t>and by hence the </a:t>
            </a:r>
            <a:r>
              <a:rPr lang="en-GB" sz="1400" dirty="0">
                <a:solidFill>
                  <a:schemeClr val="tx1"/>
                </a:solidFill>
              </a:rPr>
              <a:t>final cost of the project</a:t>
            </a: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1400" b="0" dirty="0" smtClean="0">
                <a:solidFill>
                  <a:schemeClr val="tx1"/>
                </a:solidFill>
              </a:rPr>
              <a:t>The </a:t>
            </a:r>
            <a:r>
              <a:rPr lang="en-GB" sz="1400" b="0" dirty="0">
                <a:solidFill>
                  <a:schemeClr val="tx1"/>
                </a:solidFill>
              </a:rPr>
              <a:t>material cost per kg is not always the most important economic </a:t>
            </a:r>
            <a:r>
              <a:rPr lang="en-GB" sz="1400" b="0" dirty="0" smtClean="0">
                <a:solidFill>
                  <a:schemeClr val="tx1"/>
                </a:solidFill>
              </a:rPr>
              <a:t>consideration. The </a:t>
            </a:r>
            <a:r>
              <a:rPr lang="en-GB" sz="1400" b="0" dirty="0">
                <a:solidFill>
                  <a:schemeClr val="tx1"/>
                </a:solidFill>
              </a:rPr>
              <a:t>final cost will be </a:t>
            </a:r>
            <a:r>
              <a:rPr lang="en-GB" sz="1400" b="0" dirty="0" smtClean="0">
                <a:solidFill>
                  <a:schemeClr val="tx1"/>
                </a:solidFill>
              </a:rPr>
              <a:t>affected </a:t>
            </a:r>
            <a:r>
              <a:rPr lang="en-GB" sz="1400" b="0" dirty="0">
                <a:solidFill>
                  <a:schemeClr val="tx1"/>
                </a:solidFill>
              </a:rPr>
              <a:t>by other additional costs: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Higher </a:t>
            </a:r>
            <a:r>
              <a:rPr lang="en-GB" sz="1400" b="0" dirty="0">
                <a:solidFill>
                  <a:schemeClr val="tx1"/>
                </a:solidFill>
              </a:rPr>
              <a:t>strength materials allow reduced </a:t>
            </a:r>
            <a:r>
              <a:rPr lang="en-GB" sz="1400" b="0" dirty="0">
                <a:solidFill>
                  <a:schemeClr val="tx1"/>
                </a:solidFill>
              </a:rPr>
              <a:t>sections </a:t>
            </a:r>
            <a:r>
              <a:rPr lang="en-GB" sz="1400" b="0" dirty="0">
                <a:solidFill>
                  <a:schemeClr val="tx1"/>
                </a:solidFill>
              </a:rPr>
              <a:t>providing considerable </a:t>
            </a:r>
            <a:r>
              <a:rPr lang="en-GB" sz="1400" b="0" dirty="0">
                <a:solidFill>
                  <a:schemeClr val="tx1"/>
                </a:solidFill>
              </a:rPr>
              <a:t>savings in welding time, </a:t>
            </a:r>
            <a:r>
              <a:rPr lang="en-GB" sz="1400" b="0" dirty="0">
                <a:solidFill>
                  <a:schemeClr val="tx1"/>
                </a:solidFill>
              </a:rPr>
              <a:t>transport, handling…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Particular finish may entail extra cost but if it eliminates </a:t>
            </a:r>
            <a:r>
              <a:rPr lang="en-GB" sz="1400" b="0" dirty="0" smtClean="0">
                <a:solidFill>
                  <a:schemeClr val="tx1"/>
                </a:solidFill>
              </a:rPr>
              <a:t>processing steps, the </a:t>
            </a:r>
            <a:r>
              <a:rPr lang="en-GB" sz="1400" b="0" dirty="0">
                <a:solidFill>
                  <a:schemeClr val="tx1"/>
                </a:solidFill>
              </a:rPr>
              <a:t>higher initial cost may be </a:t>
            </a:r>
            <a:r>
              <a:rPr lang="en-GB" sz="1400" b="0" dirty="0" smtClean="0">
                <a:solidFill>
                  <a:schemeClr val="tx1"/>
                </a:solidFill>
              </a:rPr>
              <a:t>justified</a:t>
            </a:r>
            <a:endParaRPr lang="en-GB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Steel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storing and handling could increase the project cost from 10 to 25% of the initial cost if facilities, taxes, insurance,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deterioration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, re-handling and re-inspection are </a:t>
            </a:r>
            <a:r>
              <a:rPr lang="en-GB" sz="14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considered…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The </a:t>
            </a:r>
            <a:r>
              <a:rPr lang="en-GB" sz="1400" b="0" dirty="0">
                <a:solidFill>
                  <a:schemeClr val="tx1"/>
                </a:solidFill>
              </a:rPr>
              <a:t>unit price of the raw material could be increased by a factor over ten between a material available from the shelf and a material specially produced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400" b="0" dirty="0">
                <a:solidFill>
                  <a:schemeClr val="tx1"/>
                </a:solidFill>
              </a:rPr>
              <a:t>adequate material 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3156" y="330686"/>
            <a:ext cx="9712029" cy="534395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ost assessment…in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7501116" y="1558482"/>
            <a:ext cx="4693079" cy="4496674"/>
            <a:chOff x="6961380" y="1301635"/>
            <a:chExt cx="5000104" cy="4653549"/>
          </a:xfrm>
        </p:grpSpPr>
        <p:graphicFrame>
          <p:nvGraphicFramePr>
            <p:cNvPr id="5" name="Diagram 4"/>
            <p:cNvGraphicFramePr/>
            <p:nvPr/>
          </p:nvGraphicFramePr>
          <p:xfrm>
            <a:off x="6961380" y="1301635"/>
            <a:ext cx="5000104" cy="465354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 rot="1915751">
              <a:off x="9768623" y="4365679"/>
              <a:ext cx="516733" cy="397426"/>
              <a:chOff x="1489804" y="2076863"/>
              <a:chExt cx="485953" cy="338881"/>
            </a:xfrm>
          </p:grpSpPr>
          <p:sp>
            <p:nvSpPr>
              <p:cNvPr id="13" name="Left-Right Arrow 12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4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19243868">
              <a:off x="10046904" y="3256325"/>
              <a:ext cx="600701" cy="390112"/>
              <a:chOff x="1489804" y="2076863"/>
              <a:chExt cx="485953" cy="338881"/>
            </a:xfrm>
          </p:grpSpPr>
          <p:sp>
            <p:nvSpPr>
              <p:cNvPr id="24" name="Left-Right Arrow 23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5" name="Left-Right Arrow 4"/>
              <p:cNvSpPr txBox="1"/>
              <p:nvPr/>
            </p:nvSpPr>
            <p:spPr>
              <a:xfrm rot="1080000">
                <a:off x="1622288" y="2166143"/>
                <a:ext cx="351481" cy="1931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sp>
          <p:nvSpPr>
            <p:cNvPr id="31" name="Left-Right Arrow 30"/>
            <p:cNvSpPr/>
            <p:nvPr/>
          </p:nvSpPr>
          <p:spPr>
            <a:xfrm rot="12534892">
              <a:off x="8335178" y="3248139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grpSp>
          <p:nvGrpSpPr>
            <p:cNvPr id="45" name="Group 44"/>
            <p:cNvGrpSpPr/>
            <p:nvPr/>
          </p:nvGrpSpPr>
          <p:grpSpPr>
            <a:xfrm rot="17681881">
              <a:off x="8645718" y="4341247"/>
              <a:ext cx="535847" cy="423838"/>
              <a:chOff x="1489804" y="2076863"/>
              <a:chExt cx="485953" cy="338881"/>
            </a:xfrm>
          </p:grpSpPr>
          <p:sp>
            <p:nvSpPr>
              <p:cNvPr id="46" name="Left-Right Arrow 45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47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298730" y="2715218"/>
            <a:ext cx="3006598" cy="2889318"/>
            <a:chOff x="7869323" y="2456563"/>
            <a:chExt cx="3203292" cy="2990117"/>
          </a:xfrm>
        </p:grpSpPr>
        <p:sp>
          <p:nvSpPr>
            <p:cNvPr id="19" name="Left-Right Arrow 18"/>
            <p:cNvSpPr/>
            <p:nvPr/>
          </p:nvSpPr>
          <p:spPr>
            <a:xfrm rot="13319294">
              <a:off x="10077486" y="2466773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8" name="Left-Right Arrow 27"/>
            <p:cNvSpPr/>
            <p:nvPr/>
          </p:nvSpPr>
          <p:spPr>
            <a:xfrm rot="6513666">
              <a:off x="10633405" y="4107712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9" name="Left-Right Arrow 28"/>
            <p:cNvSpPr/>
            <p:nvPr/>
          </p:nvSpPr>
          <p:spPr>
            <a:xfrm rot="4204712">
              <a:off x="7768994" y="4107714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30" name="Left-Right Arrow 29"/>
            <p:cNvSpPr/>
            <p:nvPr/>
          </p:nvSpPr>
          <p:spPr>
            <a:xfrm rot="10800000">
              <a:off x="9191662" y="5107799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48" name="Left-Right Arrow 47"/>
            <p:cNvSpPr/>
            <p:nvPr/>
          </p:nvSpPr>
          <p:spPr>
            <a:xfrm rot="8379174">
              <a:off x="8293512" y="2456563"/>
              <a:ext cx="539539" cy="338881"/>
            </a:xfrm>
            <a:prstGeom prst="leftRightArrow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</p:grpSp>
      <p:sp>
        <p:nvSpPr>
          <p:cNvPr id="9" name="Rounded Rectangle 8"/>
          <p:cNvSpPr/>
          <p:nvPr/>
        </p:nvSpPr>
        <p:spPr>
          <a:xfrm>
            <a:off x="5870395" y="5705800"/>
            <a:ext cx="1663650" cy="3874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Insulation material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103519" y="800765"/>
            <a:ext cx="1032488" cy="6211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</a:t>
            </a:r>
            <a:r>
              <a:rPr lang="en-US" sz="1200" dirty="0" smtClean="0">
                <a:solidFill>
                  <a:schemeClr val="tx1"/>
                </a:solidFill>
              </a:rPr>
              <a:t>hickness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Supports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Format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0959325" y="1255265"/>
            <a:ext cx="1171722" cy="6341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Installation Reparation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QC/QA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913988" y="2592816"/>
            <a:ext cx="1083313" cy="435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Corrosion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resistance</a:t>
            </a:r>
          </a:p>
        </p:txBody>
      </p:sp>
      <p:sp>
        <p:nvSpPr>
          <p:cNvPr id="33" name="Left-Right Arrow 32"/>
          <p:cNvSpPr/>
          <p:nvPr/>
        </p:nvSpPr>
        <p:spPr>
          <a:xfrm rot="2112573">
            <a:off x="8802233" y="1605839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4" name="Left-Right Arrow 33"/>
          <p:cNvSpPr/>
          <p:nvPr/>
        </p:nvSpPr>
        <p:spPr>
          <a:xfrm rot="5400000">
            <a:off x="11227507" y="2198406"/>
            <a:ext cx="686659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5" name="Left-Right Arrow 34"/>
          <p:cNvSpPr/>
          <p:nvPr/>
        </p:nvSpPr>
        <p:spPr>
          <a:xfrm rot="9440973">
            <a:off x="7641573" y="5627853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6" name="Left-Right Arrow 35"/>
          <p:cNvSpPr/>
          <p:nvPr/>
        </p:nvSpPr>
        <p:spPr>
          <a:xfrm rot="1561531">
            <a:off x="7038418" y="2741002"/>
            <a:ext cx="624461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1" name="Rounded Rectangle 40"/>
          <p:cNvSpPr/>
          <p:nvPr/>
        </p:nvSpPr>
        <p:spPr>
          <a:xfrm>
            <a:off x="5842532" y="4251746"/>
            <a:ext cx="1321833" cy="5798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Leak detection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Inspectability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2" name="Left-Right Arrow 41"/>
          <p:cNvSpPr/>
          <p:nvPr/>
        </p:nvSpPr>
        <p:spPr>
          <a:xfrm rot="8604758">
            <a:off x="7126797" y="4014084"/>
            <a:ext cx="675027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4" name="Left-Right Arrow 43"/>
          <p:cNvSpPr/>
          <p:nvPr/>
        </p:nvSpPr>
        <p:spPr>
          <a:xfrm rot="8919304">
            <a:off x="10366448" y="1605838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51" name="Left-Right Arrow 50"/>
          <p:cNvSpPr/>
          <p:nvPr/>
        </p:nvSpPr>
        <p:spPr>
          <a:xfrm rot="5896979">
            <a:off x="7748939" y="2003041"/>
            <a:ext cx="1196221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7" name="Rounded Rectangle 36"/>
          <p:cNvSpPr/>
          <p:nvPr/>
        </p:nvSpPr>
        <p:spPr>
          <a:xfrm>
            <a:off x="5978560" y="1188992"/>
            <a:ext cx="954169" cy="6498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Transport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Handling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Storage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Left-Right Arrow 37"/>
          <p:cNvSpPr/>
          <p:nvPr/>
        </p:nvSpPr>
        <p:spPr>
          <a:xfrm rot="20280068">
            <a:off x="7030838" y="1099905"/>
            <a:ext cx="832778" cy="327457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39" name="Left-Right Arrow 38"/>
          <p:cNvSpPr/>
          <p:nvPr/>
        </p:nvSpPr>
        <p:spPr>
          <a:xfrm rot="5400000">
            <a:off x="6194967" y="2039742"/>
            <a:ext cx="521351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43" name="Left-Right Arrow 42"/>
          <p:cNvSpPr/>
          <p:nvPr/>
        </p:nvSpPr>
        <p:spPr>
          <a:xfrm rot="4368573">
            <a:off x="6264186" y="5138374"/>
            <a:ext cx="671893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3" name="Left-Right Arrow 52"/>
          <p:cNvSpPr/>
          <p:nvPr/>
        </p:nvSpPr>
        <p:spPr>
          <a:xfrm rot="5400000">
            <a:off x="6003772" y="3460492"/>
            <a:ext cx="903738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4" name="Left-Right Arrow 53"/>
          <p:cNvSpPr/>
          <p:nvPr/>
        </p:nvSpPr>
        <p:spPr>
          <a:xfrm rot="555481">
            <a:off x="9324812" y="1062120"/>
            <a:ext cx="1255234" cy="327457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50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48984"/>
              </p:ext>
            </p:extLst>
          </p:nvPr>
        </p:nvGraphicFramePr>
        <p:xfrm>
          <a:off x="656224" y="1729465"/>
          <a:ext cx="4572381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1555">
                  <a:extLst>
                    <a:ext uri="{9D8B030D-6E8A-4147-A177-3AD203B41FA5}">
                      <a16:colId xmlns:a16="http://schemas.microsoft.com/office/drawing/2014/main" val="3344049562"/>
                    </a:ext>
                  </a:extLst>
                </a:gridCol>
                <a:gridCol w="3560826">
                  <a:extLst>
                    <a:ext uri="{9D8B030D-6E8A-4147-A177-3AD203B41FA5}">
                      <a16:colId xmlns:a16="http://schemas.microsoft.com/office/drawing/2014/main" val="358385942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AISI 304L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1.5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times more expensive than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AISI 430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9154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</a:t>
                      </a:r>
                      <a:r>
                        <a:rPr lang="en-US" sz="1400" b="1" dirty="0" smtClean="0"/>
                        <a:t>4</a:t>
                      </a:r>
                      <a:r>
                        <a:rPr lang="en-US" sz="1400" dirty="0" smtClean="0"/>
                        <a:t> times</a:t>
                      </a:r>
                      <a:r>
                        <a:rPr lang="en-US" sz="1400" baseline="0" dirty="0" smtClean="0"/>
                        <a:t> more expensive than </a:t>
                      </a:r>
                      <a:r>
                        <a:rPr lang="en-US" sz="1400" b="1" baseline="0" dirty="0" smtClean="0"/>
                        <a:t>S315MC</a:t>
                      </a:r>
                      <a:endParaRPr lang="en-US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10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1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7988" y="1196752"/>
            <a:ext cx="11592668" cy="4608512"/>
          </a:xfrm>
        </p:spPr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Selection </a:t>
            </a:r>
            <a:r>
              <a:rPr lang="en-GB" sz="1800" dirty="0">
                <a:solidFill>
                  <a:schemeClr val="tx1"/>
                </a:solidFill>
              </a:rPr>
              <a:t>of the structural materials </a:t>
            </a:r>
            <a:r>
              <a:rPr lang="en-GB" sz="1800" dirty="0" smtClean="0">
                <a:solidFill>
                  <a:schemeClr val="tx1"/>
                </a:solidFill>
              </a:rPr>
              <a:t>and the appropriate manufacturing process </a:t>
            </a:r>
            <a:r>
              <a:rPr lang="en-GB" sz="1800" b="0" dirty="0" smtClean="0">
                <a:solidFill>
                  <a:schemeClr val="tx1"/>
                </a:solidFill>
              </a:rPr>
              <a:t>play </a:t>
            </a:r>
            <a:r>
              <a:rPr lang="en-GB" sz="1800" b="0" dirty="0">
                <a:solidFill>
                  <a:schemeClr val="tx1"/>
                </a:solidFill>
              </a:rPr>
              <a:t>a crucial role in a large vacuum system like the one in ET composed by several thousand of leak tight components to be </a:t>
            </a:r>
            <a:r>
              <a:rPr lang="en-GB" sz="1800" b="0" dirty="0" smtClean="0">
                <a:solidFill>
                  <a:schemeClr val="tx1"/>
                </a:solidFill>
              </a:rPr>
              <a:t>integrated</a:t>
            </a:r>
          </a:p>
          <a:p>
            <a:r>
              <a:rPr lang="en-GB" sz="1800" b="0" dirty="0">
                <a:solidFill>
                  <a:schemeClr val="tx1"/>
                </a:solidFill>
              </a:rPr>
              <a:t>The successful selection </a:t>
            </a:r>
            <a:r>
              <a:rPr lang="en-GB" sz="1800" b="0" dirty="0" smtClean="0">
                <a:solidFill>
                  <a:schemeClr val="tx1"/>
                </a:solidFill>
              </a:rPr>
              <a:t>is closely </a:t>
            </a:r>
            <a:r>
              <a:rPr lang="en-GB" sz="1800" b="0" dirty="0">
                <a:solidFill>
                  <a:schemeClr val="tx1"/>
                </a:solidFill>
              </a:rPr>
              <a:t>related to obtaining a </a:t>
            </a:r>
            <a:r>
              <a:rPr lang="en-GB" sz="1800" dirty="0">
                <a:solidFill>
                  <a:schemeClr val="tx1"/>
                </a:solidFill>
              </a:rPr>
              <a:t>controlled microstructure and stable properties </a:t>
            </a:r>
            <a:r>
              <a:rPr lang="en-GB" sz="1800" b="0" dirty="0" smtClean="0">
                <a:solidFill>
                  <a:schemeClr val="tx1"/>
                </a:solidFill>
              </a:rPr>
              <a:t>on the </a:t>
            </a:r>
            <a:r>
              <a:rPr lang="en-GB" sz="1800" dirty="0" smtClean="0">
                <a:solidFill>
                  <a:schemeClr val="tx1"/>
                </a:solidFill>
              </a:rPr>
              <a:t>base material </a:t>
            </a:r>
            <a:r>
              <a:rPr lang="en-GB" sz="1800" b="0" dirty="0" smtClean="0">
                <a:solidFill>
                  <a:schemeClr val="tx1"/>
                </a:solidFill>
              </a:rPr>
              <a:t>but also on the </a:t>
            </a:r>
            <a:r>
              <a:rPr lang="en-GB" sz="1800" dirty="0" smtClean="0">
                <a:solidFill>
                  <a:schemeClr val="tx1"/>
                </a:solidFill>
              </a:rPr>
              <a:t>welds</a:t>
            </a:r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Work is in progress: </a:t>
            </a:r>
            <a:r>
              <a:rPr lang="en-GB" sz="1800" b="0" dirty="0" smtClean="0">
                <a:solidFill>
                  <a:schemeClr val="tx1"/>
                </a:solidFill>
              </a:rPr>
              <a:t>Specimens fundamental </a:t>
            </a:r>
            <a:r>
              <a:rPr lang="en-GB" sz="1800" dirty="0" smtClean="0">
                <a:solidFill>
                  <a:schemeClr val="tx1"/>
                </a:solidFill>
              </a:rPr>
              <a:t>analysis</a:t>
            </a:r>
            <a:r>
              <a:rPr lang="en-GB" sz="1800" b="0" dirty="0" smtClean="0">
                <a:solidFill>
                  <a:schemeClr val="tx1"/>
                </a:solidFill>
              </a:rPr>
              <a:t> and pre-prototypes </a:t>
            </a:r>
            <a:r>
              <a:rPr lang="en-GB" sz="1800" dirty="0" smtClean="0">
                <a:solidFill>
                  <a:schemeClr val="tx1"/>
                </a:solidFill>
              </a:rPr>
              <a:t>manufacturing</a:t>
            </a:r>
            <a:r>
              <a:rPr lang="en-GB" sz="1800" b="0" dirty="0" smtClean="0">
                <a:solidFill>
                  <a:schemeClr val="tx1"/>
                </a:solidFill>
              </a:rPr>
              <a:t> and qualification to evaluate the material performance and in parallel validate production routes for each material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Next steps: </a:t>
            </a:r>
            <a:r>
              <a:rPr lang="en-GB" sz="1800" b="0" dirty="0" smtClean="0">
                <a:solidFill>
                  <a:schemeClr val="tx1"/>
                </a:solidFill>
              </a:rPr>
              <a:t>Complete the manufacturing of </a:t>
            </a:r>
            <a:r>
              <a:rPr lang="en-GB" sz="1800" dirty="0" smtClean="0">
                <a:solidFill>
                  <a:schemeClr val="tx1"/>
                </a:solidFill>
              </a:rPr>
              <a:t>two additional chambers </a:t>
            </a:r>
            <a:r>
              <a:rPr lang="en-GB" sz="1800" b="0" dirty="0" smtClean="0">
                <a:solidFill>
                  <a:schemeClr val="tx1"/>
                </a:solidFill>
              </a:rPr>
              <a:t>and start </a:t>
            </a:r>
            <a:r>
              <a:rPr lang="en-GB" sz="1800" b="0" dirty="0">
                <a:solidFill>
                  <a:schemeClr val="tx1"/>
                </a:solidFill>
              </a:rPr>
              <a:t>the </a:t>
            </a:r>
            <a:r>
              <a:rPr lang="en-GB" sz="1800" dirty="0">
                <a:solidFill>
                  <a:schemeClr val="tx1"/>
                </a:solidFill>
              </a:rPr>
              <a:t>cost assessment </a:t>
            </a:r>
            <a:r>
              <a:rPr lang="en-GB" sz="1800" b="0" dirty="0">
                <a:solidFill>
                  <a:schemeClr val="tx1"/>
                </a:solidFill>
              </a:rPr>
              <a:t>of each technical </a:t>
            </a:r>
            <a:r>
              <a:rPr lang="en-GB" sz="1800" b="0" dirty="0" smtClean="0">
                <a:solidFill>
                  <a:schemeClr val="tx1"/>
                </a:solidFill>
              </a:rPr>
              <a:t>solution in close collaboration with the industrial partners</a:t>
            </a:r>
          </a:p>
          <a:p>
            <a:r>
              <a:rPr lang="en-GB" sz="1800" b="0" dirty="0" smtClean="0">
                <a:solidFill>
                  <a:schemeClr val="tx1"/>
                </a:solidFill>
              </a:rPr>
              <a:t>																							</a:t>
            </a:r>
            <a:endParaRPr lang="en-GB" sz="1800" b="0" dirty="0">
              <a:solidFill>
                <a:schemeClr val="tx1"/>
              </a:solidFill>
            </a:endParaRPr>
          </a:p>
          <a:p>
            <a:endParaRPr lang="en-GB" sz="1800" b="0" dirty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19336" y="404664"/>
          <a:ext cx="11953328" cy="602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Welded pipes manufacturing: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5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8688288" y="1700808"/>
            <a:ext cx="3366498" cy="842566"/>
            <a:chOff x="8688288" y="2184728"/>
            <a:chExt cx="3366498" cy="842566"/>
          </a:xfrm>
        </p:grpSpPr>
        <p:sp>
          <p:nvSpPr>
            <p:cNvPr id="43" name="Rectangle 42"/>
            <p:cNvSpPr/>
            <p:nvPr/>
          </p:nvSpPr>
          <p:spPr>
            <a:xfrm>
              <a:off x="8976320" y="2184728"/>
              <a:ext cx="307846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NDT inspection</a:t>
              </a:r>
            </a:p>
            <a:p>
              <a:r>
                <a:rPr lang="en-GB" sz="1400" dirty="0" smtClean="0"/>
                <a:t>Testing (hydro, flattening…)</a:t>
              </a:r>
            </a:p>
            <a:p>
              <a:r>
                <a:rPr lang="en-US" sz="1400" dirty="0" smtClean="0"/>
                <a:t>Visual and dimensional </a:t>
              </a:r>
              <a:r>
                <a:rPr lang="en-US" sz="1400" dirty="0"/>
                <a:t>inspections</a:t>
              </a: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8688288" y="2309373"/>
              <a:ext cx="288032" cy="717921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731538" y="1825455"/>
            <a:ext cx="1778288" cy="717920"/>
            <a:chOff x="5780903" y="2313486"/>
            <a:chExt cx="1778288" cy="717920"/>
          </a:xfrm>
        </p:grpSpPr>
        <p:sp>
          <p:nvSpPr>
            <p:cNvPr id="62" name="Down Arrow 61"/>
            <p:cNvSpPr/>
            <p:nvPr/>
          </p:nvSpPr>
          <p:spPr>
            <a:xfrm>
              <a:off x="5780903" y="2313486"/>
              <a:ext cx="286806" cy="717920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070925" y="2575621"/>
              <a:ext cx="148826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NDT inspection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659837" y="1825453"/>
            <a:ext cx="1775178" cy="708755"/>
            <a:chOff x="2636456" y="2322650"/>
            <a:chExt cx="1775178" cy="708755"/>
          </a:xfrm>
        </p:grpSpPr>
        <p:sp>
          <p:nvSpPr>
            <p:cNvPr id="63" name="Down Arrow 62"/>
            <p:cNvSpPr/>
            <p:nvPr/>
          </p:nvSpPr>
          <p:spPr>
            <a:xfrm>
              <a:off x="2636456" y="2322650"/>
              <a:ext cx="286912" cy="708755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23368" y="2367957"/>
              <a:ext cx="148826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NDT inspection</a:t>
              </a:r>
            </a:p>
            <a:p>
              <a:r>
                <a:rPr lang="en-GB" sz="1400" dirty="0" smtClean="0"/>
                <a:t>Testing</a:t>
              </a:r>
            </a:p>
          </p:txBody>
        </p:sp>
      </p:grpSp>
      <p:sp>
        <p:nvSpPr>
          <p:cNvPr id="49" name="Rounded Rectangle 48"/>
          <p:cNvSpPr/>
          <p:nvPr/>
        </p:nvSpPr>
        <p:spPr>
          <a:xfrm>
            <a:off x="176538" y="4221360"/>
            <a:ext cx="3687214" cy="110773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C</a:t>
            </a:r>
            <a:r>
              <a:rPr lang="en-GB" sz="1600" dirty="0" smtClean="0">
                <a:solidFill>
                  <a:schemeClr val="tx1"/>
                </a:solidFill>
              </a:rPr>
              <a:t>rystal structure and composition</a:t>
            </a:r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Microstructure and mech. properties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Material cleanliness and homogeneity</a:t>
            </a:r>
            <a:endParaRPr lang="en-GB" sz="1600" dirty="0">
              <a:solidFill>
                <a:schemeClr val="tx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07988" y="1825453"/>
            <a:ext cx="1840034" cy="699519"/>
            <a:chOff x="2636456" y="2331887"/>
            <a:chExt cx="1840034" cy="699519"/>
          </a:xfrm>
        </p:grpSpPr>
        <p:sp>
          <p:nvSpPr>
            <p:cNvPr id="26" name="Down Arrow 25"/>
            <p:cNvSpPr/>
            <p:nvPr/>
          </p:nvSpPr>
          <p:spPr>
            <a:xfrm>
              <a:off x="2636456" y="2331887"/>
              <a:ext cx="287412" cy="699519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88224" y="2377194"/>
              <a:ext cx="148826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Tech. Spec.</a:t>
              </a:r>
            </a:p>
            <a:p>
              <a:r>
                <a:rPr lang="en-GB" sz="1400" dirty="0" smtClean="0"/>
                <a:t>Analysis</a:t>
              </a:r>
              <a:endParaRPr lang="en-GB" sz="1400" dirty="0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8899920" y="4217653"/>
            <a:ext cx="3154866" cy="110773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Surface </a:t>
            </a:r>
            <a:r>
              <a:rPr lang="en-GB" sz="1600" dirty="0" smtClean="0">
                <a:solidFill>
                  <a:schemeClr val="tx1"/>
                </a:solidFill>
              </a:rPr>
              <a:t>reflectance</a:t>
            </a:r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Corrosion resistance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920954" y="4221360"/>
            <a:ext cx="4911350" cy="110773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Leak tightness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Geometry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6026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7808" y="980728"/>
            <a:ext cx="7539177" cy="4608512"/>
          </a:xfrm>
        </p:spPr>
        <p:txBody>
          <a:bodyPr/>
          <a:lstStyle/>
          <a:p>
            <a:pPr marL="342900" indent="-342900">
              <a:buAutoNum type="arabicParenR"/>
            </a:pPr>
            <a:r>
              <a:rPr lang="en-GB" sz="1200" b="0" dirty="0" smtClean="0"/>
              <a:t>Impose </a:t>
            </a:r>
            <a:r>
              <a:rPr lang="en-GB" sz="1200" b="0" dirty="0"/>
              <a:t>a maximum allowed content of non-metallic inclusions. </a:t>
            </a:r>
          </a:p>
          <a:p>
            <a:pPr marL="342900" indent="-342900">
              <a:buAutoNum type="arabicParenR"/>
            </a:pPr>
            <a:r>
              <a:rPr lang="en-GB" sz="1200" b="0" dirty="0" smtClean="0"/>
              <a:t>Since </a:t>
            </a:r>
            <a:r>
              <a:rPr lang="en-GB" sz="1200" b="0" dirty="0" err="1"/>
              <a:t>microscopical</a:t>
            </a:r>
            <a:r>
              <a:rPr lang="en-GB" sz="1200" b="0" dirty="0"/>
              <a:t> test methods for determining the inclusion content of steel are not intended </a:t>
            </a:r>
            <a:r>
              <a:rPr lang="en-GB" sz="1200" b="0" dirty="0" smtClean="0"/>
              <a:t>for </a:t>
            </a:r>
            <a:r>
              <a:rPr lang="en-GB" sz="1200" b="0" dirty="0"/>
              <a:t>assessing exogenous </a:t>
            </a:r>
            <a:r>
              <a:rPr lang="en-GB" sz="1200" b="0" dirty="0" err="1"/>
              <a:t>macroinclusions</a:t>
            </a:r>
            <a:r>
              <a:rPr lang="en-GB" sz="1200" b="0" dirty="0"/>
              <a:t>, impose a steelmaking process. Stainless steels are </a:t>
            </a:r>
            <a:r>
              <a:rPr lang="en-GB" sz="1200" b="0" dirty="0" smtClean="0"/>
              <a:t>primary </a:t>
            </a:r>
            <a:r>
              <a:rPr lang="en-GB" sz="1200" b="0" dirty="0"/>
              <a:t>melted in an electric furnace and decarburized through an Argon-Oxygen </a:t>
            </a:r>
            <a:r>
              <a:rPr lang="en-GB" sz="1200" b="0" dirty="0" smtClean="0"/>
              <a:t>Decarburization </a:t>
            </a:r>
            <a:r>
              <a:rPr lang="en-GB" sz="1200" b="0" dirty="0"/>
              <a:t>(AOD) or Vacuum-Oxygen Decarburization (VOD). These processes, consisting </a:t>
            </a:r>
            <a:r>
              <a:rPr lang="en-GB" sz="1200" b="0" dirty="0" smtClean="0"/>
              <a:t>of </a:t>
            </a:r>
            <a:r>
              <a:rPr lang="en-GB" sz="1200" b="0" dirty="0"/>
              <a:t>a single melting step, might not guarantee alone a sufficient homogeneity of the ingot. </a:t>
            </a:r>
            <a:r>
              <a:rPr lang="en-GB" sz="1200" b="0" dirty="0" smtClean="0"/>
              <a:t>Imposing </a:t>
            </a:r>
            <a:r>
              <a:rPr lang="en-GB" sz="1200" b="0" dirty="0"/>
              <a:t>a </a:t>
            </a:r>
            <a:r>
              <a:rPr lang="en-GB" sz="1200" b="0" dirty="0" err="1"/>
              <a:t>remelting</a:t>
            </a:r>
            <a:r>
              <a:rPr lang="en-GB" sz="1200" b="0" dirty="0"/>
              <a:t> process such as VAR or ESR ensures the homogeneity of the material will </a:t>
            </a:r>
            <a:r>
              <a:rPr lang="en-GB" sz="1200" b="0" dirty="0" smtClean="0"/>
              <a:t>be </a:t>
            </a:r>
            <a:r>
              <a:rPr lang="en-GB" sz="1200" b="0" dirty="0"/>
              <a:t>effectively influenced. In addition, </a:t>
            </a:r>
            <a:r>
              <a:rPr lang="en-GB" sz="1200" b="0" dirty="0" err="1"/>
              <a:t>remelting</a:t>
            </a:r>
            <a:r>
              <a:rPr lang="en-GB" sz="1200" b="0" dirty="0"/>
              <a:t> reduces the impurity and the </a:t>
            </a:r>
            <a:r>
              <a:rPr lang="en-GB" sz="1200" b="0" dirty="0" err="1"/>
              <a:t>microinclusion</a:t>
            </a:r>
            <a:r>
              <a:rPr lang="en-GB" sz="1200" b="0" dirty="0"/>
              <a:t> </a:t>
            </a:r>
            <a:r>
              <a:rPr lang="en-GB" sz="1200" b="0" dirty="0" smtClean="0"/>
              <a:t>content </a:t>
            </a:r>
            <a:r>
              <a:rPr lang="en-GB" sz="1200" b="0" dirty="0"/>
              <a:t>of the final products, allows high density and a lack of </a:t>
            </a:r>
            <a:r>
              <a:rPr lang="en-GB" sz="1200" b="0" dirty="0" err="1"/>
              <a:t>macrosegregations</a:t>
            </a:r>
            <a:r>
              <a:rPr lang="en-GB" sz="1200" b="0" dirty="0"/>
              <a:t> with shrinkage </a:t>
            </a:r>
            <a:r>
              <a:rPr lang="en-GB" sz="1200" b="0" dirty="0" smtClean="0"/>
              <a:t>cavities </a:t>
            </a:r>
            <a:r>
              <a:rPr lang="en-GB" sz="1200" b="0" dirty="0"/>
              <a:t>to be achieved [34]. </a:t>
            </a:r>
          </a:p>
          <a:p>
            <a:r>
              <a:rPr lang="en-GB" sz="1200" b="0" dirty="0"/>
              <a:t>3) Specify three-dimensionally, redundantly forged products [24]. Upsetting steps </a:t>
            </a:r>
            <a:r>
              <a:rPr lang="en-GB" sz="1200" b="0" dirty="0" smtClean="0"/>
              <a:t>allow the alignment </a:t>
            </a:r>
            <a:r>
              <a:rPr lang="en-GB" sz="1200" b="0" dirty="0"/>
              <a:t>of the inclusions which are elongated by two-dimensional steps of previous forging or </a:t>
            </a:r>
            <a:r>
              <a:rPr lang="en-GB" sz="1200" b="0" dirty="0" smtClean="0"/>
              <a:t>rolling </a:t>
            </a:r>
            <a:r>
              <a:rPr lang="en-GB" sz="1200" b="0" dirty="0"/>
              <a:t>to be broken, thus reducing the risk of leak through the thickness. </a:t>
            </a:r>
          </a:p>
          <a:p>
            <a:r>
              <a:rPr lang="en-GB" sz="1200" b="0" dirty="0"/>
              <a:t>4) Specify products with a fine and homogenous grain size. </a:t>
            </a:r>
          </a:p>
          <a:p>
            <a:r>
              <a:rPr lang="en-GB" sz="1200" b="0" dirty="0"/>
              <a:t>5) Impose a final separate solution annealing rather than allowing mill-annealing from a high </a:t>
            </a:r>
            <a:r>
              <a:rPr lang="en-GB" sz="1200" b="0" dirty="0" smtClean="0"/>
              <a:t>temperature </a:t>
            </a:r>
            <a:r>
              <a:rPr lang="en-GB" sz="1200" b="0" dirty="0"/>
              <a:t>process, in order to facilitate the achievement of a controlled, homogeneous and </a:t>
            </a:r>
            <a:r>
              <a:rPr lang="en-GB" sz="1200" b="0" dirty="0" smtClean="0"/>
              <a:t>non-segregated </a:t>
            </a:r>
            <a:r>
              <a:rPr lang="en-GB" sz="1200" b="0" dirty="0"/>
              <a:t>microstructure [33], more easily </a:t>
            </a:r>
            <a:r>
              <a:rPr lang="en-GB" sz="1200" b="0" dirty="0" err="1"/>
              <a:t>inspectable</a:t>
            </a:r>
            <a:r>
              <a:rPr lang="en-GB" sz="1200" b="0" dirty="0"/>
              <a:t> by Non-Destructive Testing (NDT), see </a:t>
            </a:r>
            <a:r>
              <a:rPr lang="en-GB" sz="1200" b="0" dirty="0" smtClean="0"/>
              <a:t>point </a:t>
            </a:r>
            <a:r>
              <a:rPr lang="en-GB" sz="1200" b="0" dirty="0"/>
              <a:t>7 hereafter. </a:t>
            </a:r>
          </a:p>
          <a:p>
            <a:r>
              <a:rPr lang="en-GB" sz="1200" b="0" dirty="0"/>
              <a:t>6) Avoid breaking the fibre of the product by machining walls perpendicular to the direction of the </a:t>
            </a:r>
            <a:r>
              <a:rPr lang="en-GB" sz="1200" b="0" dirty="0" smtClean="0"/>
              <a:t>material </a:t>
            </a:r>
            <a:r>
              <a:rPr lang="en-GB" sz="1200" b="0" dirty="0"/>
              <a:t>flow, such as in the example of Fig. 3. </a:t>
            </a:r>
            <a:endParaRPr lang="en-GB" sz="1200" b="0" dirty="0" smtClean="0"/>
          </a:p>
          <a:p>
            <a:r>
              <a:rPr lang="en-GB" sz="1200" b="0" dirty="0" smtClean="0"/>
              <a:t>7</a:t>
            </a:r>
            <a:r>
              <a:rPr lang="en-GB" sz="1200" b="0" dirty="0"/>
              <a:t>) Introduce NDT such as Ultrasonic Testing (UT) not only on the final product, but also on </a:t>
            </a:r>
            <a:r>
              <a:rPr lang="en-GB" sz="1200" b="0" dirty="0" smtClean="0"/>
              <a:t> </a:t>
            </a:r>
            <a:r>
              <a:rPr lang="en-GB" sz="1200" b="0" dirty="0" err="1" smtClean="0"/>
              <a:t>semifinished</a:t>
            </a:r>
            <a:r>
              <a:rPr lang="en-GB" sz="1200" b="0" dirty="0" smtClean="0"/>
              <a:t> </a:t>
            </a:r>
            <a:r>
              <a:rPr lang="en-GB" sz="1200" b="0" dirty="0"/>
              <a:t>products resulting from intermediate steps of steel processing. NDT procedures and </a:t>
            </a:r>
            <a:r>
              <a:rPr lang="en-GB" sz="1200" b="0" dirty="0" smtClean="0"/>
              <a:t>acceptance </a:t>
            </a:r>
            <a:r>
              <a:rPr lang="en-GB" sz="1200" b="0" dirty="0"/>
              <a:t>criteria should be the object of an agreement between supplier and customer. </a:t>
            </a:r>
            <a:endParaRPr lang="en-US" sz="12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99" y="980728"/>
            <a:ext cx="3794761" cy="2812252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07988" y="373593"/>
            <a:ext cx="1178401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Materials for vacuum applications: CERN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2299" y="5013481"/>
            <a:ext cx="37444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Leak tightness is specially critical when it comes to thin wall components like bellows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2298" y="3775589"/>
            <a:ext cx="37774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i="1" dirty="0">
                <a:solidFill>
                  <a:schemeClr val="tx2"/>
                </a:solidFill>
              </a:rPr>
              <a:t>Bellow end fitting machined from an AISI 316LN round bar, showing alignment of oversized (1,2,3) and </a:t>
            </a:r>
            <a:r>
              <a:rPr lang="en-US" sz="1000" i="1" dirty="0" smtClean="0">
                <a:solidFill>
                  <a:schemeClr val="tx2"/>
                </a:solidFill>
              </a:rPr>
              <a:t>thick </a:t>
            </a:r>
            <a:r>
              <a:rPr lang="en-US" sz="1000" i="1" dirty="0">
                <a:solidFill>
                  <a:schemeClr val="tx2"/>
                </a:solidFill>
              </a:rPr>
              <a:t>(4) B type inclusions up to class 2, classified according to standard ASTM </a:t>
            </a:r>
            <a:r>
              <a:rPr lang="en-US" sz="1000" i="1" dirty="0" smtClean="0">
                <a:solidFill>
                  <a:schemeClr val="tx2"/>
                </a:solidFill>
              </a:rPr>
              <a:t>E45. </a:t>
            </a:r>
            <a:r>
              <a:rPr lang="en-US" sz="1000" i="1" dirty="0">
                <a:solidFill>
                  <a:schemeClr val="tx2"/>
                </a:solidFill>
              </a:rPr>
              <a:t>CERN </a:t>
            </a:r>
            <a:r>
              <a:rPr lang="en-US" sz="1000" i="1" dirty="0" smtClean="0">
                <a:solidFill>
                  <a:schemeClr val="tx2"/>
                </a:solidFill>
              </a:rPr>
              <a:t>specification [</a:t>
            </a:r>
            <a:r>
              <a:rPr lang="en-US" sz="1000" i="1" dirty="0">
                <a:solidFill>
                  <a:schemeClr val="tx2"/>
                </a:solidFill>
              </a:rPr>
              <a:t>23] </a:t>
            </a:r>
            <a:r>
              <a:rPr lang="en-US" sz="1000" i="1" dirty="0" smtClean="0">
                <a:solidFill>
                  <a:schemeClr val="tx2"/>
                </a:solidFill>
              </a:rPr>
              <a:t>imposes </a:t>
            </a:r>
            <a:r>
              <a:rPr lang="en-US" sz="1000" i="1" dirty="0">
                <a:solidFill>
                  <a:schemeClr val="tx2"/>
                </a:solidFill>
              </a:rPr>
              <a:t>a class of inclusions at most 1 for type B inclusions and a half-class above this limit in up to 2% of </a:t>
            </a:r>
            <a:r>
              <a:rPr lang="en-US" sz="1000" i="1" dirty="0" smtClean="0">
                <a:solidFill>
                  <a:schemeClr val="tx2"/>
                </a:solidFill>
              </a:rPr>
              <a:t>the </a:t>
            </a:r>
            <a:r>
              <a:rPr lang="en-US" sz="1000" i="1" dirty="0">
                <a:solidFill>
                  <a:schemeClr val="tx2"/>
                </a:solidFill>
              </a:rPr>
              <a:t>fields counted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2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Materials science at CERN: MM </a:t>
            </a:r>
            <a:r>
              <a:rPr lang="en-US" sz="1600" dirty="0">
                <a:solidFill>
                  <a:schemeClr val="tx1"/>
                </a:solidFill>
              </a:rPr>
              <a:t>Section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ET pipes </a:t>
            </a:r>
            <a:r>
              <a:rPr lang="en-US" sz="1600" dirty="0">
                <a:solidFill>
                  <a:schemeClr val="tx1"/>
                </a:solidFill>
              </a:rPr>
              <a:t>considerations</a:t>
            </a:r>
          </a:p>
          <a:p>
            <a:r>
              <a:rPr lang="en-US" sz="1600" dirty="0">
                <a:solidFill>
                  <a:schemeClr val="tx1"/>
                </a:solidFill>
              </a:rPr>
              <a:t>Specimens and pre-prototypes: work in </a:t>
            </a:r>
            <a:r>
              <a:rPr lang="en-US" sz="1600" dirty="0">
                <a:solidFill>
                  <a:schemeClr val="tx1"/>
                </a:solidFill>
              </a:rPr>
              <a:t>progress</a:t>
            </a:r>
          </a:p>
          <a:p>
            <a:r>
              <a:rPr lang="en-US" sz="1600" dirty="0">
                <a:solidFill>
                  <a:schemeClr val="tx1"/>
                </a:solidFill>
              </a:rPr>
              <a:t>Pre-prototypes: quality </a:t>
            </a:r>
            <a:r>
              <a:rPr lang="en-US" sz="1600" dirty="0">
                <a:solidFill>
                  <a:schemeClr val="tx1"/>
                </a:solidFill>
              </a:rPr>
              <a:t>assurance</a:t>
            </a:r>
          </a:p>
          <a:p>
            <a:r>
              <a:rPr lang="en-US" sz="1600" dirty="0">
                <a:solidFill>
                  <a:schemeClr val="tx1"/>
                </a:solidFill>
              </a:rPr>
              <a:t>Cost </a:t>
            </a:r>
            <a:r>
              <a:rPr lang="en-US" sz="1600" dirty="0">
                <a:solidFill>
                  <a:schemeClr val="tx1"/>
                </a:solidFill>
              </a:rPr>
              <a:t>assessment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9512" y="1063656"/>
            <a:ext cx="11532442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b="0" dirty="0" smtClean="0">
                <a:solidFill>
                  <a:schemeClr val="tx1"/>
                </a:solidFill>
              </a:rPr>
              <a:t>MM Section </a:t>
            </a:r>
            <a:r>
              <a:rPr lang="en-GB" sz="1600" b="0" dirty="0">
                <a:solidFill>
                  <a:schemeClr val="tx1"/>
                </a:solidFill>
              </a:rPr>
              <a:t>have an extensive experience in materials characterization and our equipment covers conventional and advanced techniques in </a:t>
            </a:r>
            <a:r>
              <a:rPr lang="en-GB" sz="1600" b="0" dirty="0" smtClean="0">
                <a:solidFill>
                  <a:schemeClr val="tx1"/>
                </a:solidFill>
              </a:rPr>
              <a:t>microstructural and </a:t>
            </a:r>
            <a:r>
              <a:rPr lang="en-GB" sz="1600" b="0" dirty="0">
                <a:solidFill>
                  <a:schemeClr val="tx1"/>
                </a:solidFill>
              </a:rPr>
              <a:t>mechanical </a:t>
            </a:r>
            <a:r>
              <a:rPr lang="en-GB" sz="1600" b="0" dirty="0" smtClean="0">
                <a:solidFill>
                  <a:schemeClr val="tx1"/>
                </a:solidFill>
              </a:rPr>
              <a:t>testing, dimensional control and NDT</a:t>
            </a:r>
            <a:endParaRPr lang="en-GB" sz="1600" b="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GB" sz="1600" b="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GB" sz="1600" b="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GB" sz="1600" b="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GB" sz="1600" b="0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 smtClean="0"/>
              <a:t>Materials science at CERN: MM Section</a:t>
            </a:r>
            <a:endParaRPr lang="en-US" dirty="0"/>
          </a:p>
        </p:txBody>
      </p:sp>
      <p:pic>
        <p:nvPicPr>
          <p:cNvPr id="33" name="Zoo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 rot="16200000">
            <a:off x="3617342" y="2696291"/>
            <a:ext cx="4451346" cy="249306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628374" y="1700832"/>
            <a:ext cx="915331" cy="24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chemeClr val="bg1"/>
                </a:solidFill>
              </a:rPr>
              <a:t>Microscopy</a:t>
            </a:r>
            <a:endParaRPr lang="en-US" sz="1000" b="1" i="1" dirty="0">
              <a:solidFill>
                <a:schemeClr val="bg1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651046" y="5790374"/>
            <a:ext cx="934710" cy="246221"/>
            <a:chOff x="339267" y="5830316"/>
            <a:chExt cx="934710" cy="246221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39267" y="6076537"/>
              <a:ext cx="83268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5121" y="5830316"/>
              <a:ext cx="7588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chemeClr val="bg1"/>
                  </a:solidFill>
                </a:rPr>
                <a:t>2 mm</a:t>
              </a:r>
              <a:endParaRPr lang="en-US" sz="10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360610" y="1677867"/>
            <a:ext cx="4604287" cy="1904525"/>
            <a:chOff x="2914864" y="1847036"/>
            <a:chExt cx="4614458" cy="1853666"/>
          </a:xfrm>
        </p:grpSpPr>
        <p:grpSp>
          <p:nvGrpSpPr>
            <p:cNvPr id="51" name="Group 50"/>
            <p:cNvGrpSpPr/>
            <p:nvPr/>
          </p:nvGrpSpPr>
          <p:grpSpPr>
            <a:xfrm>
              <a:off x="2914864" y="1847036"/>
              <a:ext cx="4614458" cy="1853666"/>
              <a:chOff x="7611169" y="1465506"/>
              <a:chExt cx="4539556" cy="1705758"/>
            </a:xfrm>
          </p:grpSpPr>
          <p:pic>
            <p:nvPicPr>
              <p:cNvPr id="52" name="Picture 51" descr="\\cern.ch\dfs\Departments\EN\Groups\MME\MM\Metallurgy\Material characterization\2020\Elisa_on_going\01-Jobs on going\EDMSxxxx-Pilar_Fernandez_EBSD_Martensite\Sample 4-6-1\Phases.tif"/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11169" y="1490061"/>
                <a:ext cx="2226244" cy="1449245"/>
              </a:xfrm>
              <a:prstGeom prst="rect">
                <a:avLst/>
              </a:prstGeom>
              <a:noFill/>
            </p:spPr>
          </p:pic>
          <p:pic>
            <p:nvPicPr>
              <p:cNvPr id="53" name="Picture 52" descr="Phases"/>
              <p:cNvPicPr/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12424" y="1490061"/>
                <a:ext cx="2180993" cy="1449245"/>
              </a:xfrm>
              <a:prstGeom prst="rect">
                <a:avLst/>
              </a:prstGeom>
              <a:noFill/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87131" y="2916854"/>
                <a:ext cx="2363594" cy="254410"/>
              </a:xfrm>
              <a:prstGeom prst="rect">
                <a:avLst/>
              </a:prstGeom>
              <a:noFill/>
            </p:spPr>
          </p:pic>
          <p:sp>
            <p:nvSpPr>
              <p:cNvPr id="57" name="Rectangle 56"/>
              <p:cNvSpPr/>
              <p:nvPr/>
            </p:nvSpPr>
            <p:spPr>
              <a:xfrm>
                <a:off x="7625430" y="1465506"/>
                <a:ext cx="4504620" cy="220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b="1" i="1" dirty="0">
                    <a:solidFill>
                      <a:schemeClr val="bg1"/>
                    </a:solidFill>
                    <a:cs typeface="Times New Roman" panose="02020603050405020304" pitchFamily="18" charset="0"/>
                  </a:rPr>
                  <a:t>EBSD </a:t>
                </a:r>
                <a:r>
                  <a:rPr lang="en-GB" sz="1000" b="1" i="1" dirty="0" smtClean="0">
                    <a:solidFill>
                      <a:schemeClr val="bg1"/>
                    </a:solidFill>
                    <a:cs typeface="Times New Roman" panose="02020603050405020304" pitchFamily="18" charset="0"/>
                  </a:rPr>
                  <a:t>                                                           </a:t>
                </a:r>
                <a:r>
                  <a:rPr lang="en-GB" sz="1000" b="1" i="1" dirty="0" smtClean="0">
                    <a:solidFill>
                      <a:schemeClr val="bg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Strain-induced </a:t>
                </a:r>
                <a:r>
                  <a:rPr lang="en-GB" sz="1000" b="1" i="1" dirty="0" err="1" smtClean="0">
                    <a:solidFill>
                      <a:schemeClr val="bg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martensite</a:t>
                </a:r>
                <a:r>
                  <a:rPr lang="en-GB" sz="1000" b="1" i="1" dirty="0" smtClean="0">
                    <a:solidFill>
                      <a:schemeClr val="bg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at 4K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929359" y="3220621"/>
              <a:ext cx="140172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b="1" i="1" dirty="0">
                  <a:solidFill>
                    <a:schemeClr val="bg1"/>
                  </a:solidFill>
                </a:rPr>
                <a:t>304L23% deformation </a:t>
              </a:r>
              <a:endParaRPr lang="en-US" sz="1000" b="1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958594" y="3237808"/>
              <a:ext cx="147343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b="1" i="1" dirty="0">
                  <a:solidFill>
                    <a:schemeClr val="bg1"/>
                  </a:solidFill>
                </a:rPr>
                <a:t>316LN 32% </a:t>
              </a:r>
              <a:r>
                <a:rPr lang="en-US" sz="1000" b="1" i="1" dirty="0" smtClean="0">
                  <a:solidFill>
                    <a:schemeClr val="bg1"/>
                  </a:solidFill>
                </a:rPr>
                <a:t>deformation</a:t>
              </a:r>
              <a:endParaRPr lang="en-US" sz="1000" b="1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3" name="C8_Carbide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356503" y="3624321"/>
            <a:ext cx="4535451" cy="2539922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297136" y="1717149"/>
            <a:ext cx="4223267" cy="4451347"/>
            <a:chOff x="7856522" y="1764592"/>
            <a:chExt cx="4223267" cy="4451347"/>
          </a:xfrm>
        </p:grpSpPr>
        <p:sp>
          <p:nvSpPr>
            <p:cNvPr id="60" name="Rectangle 59"/>
            <p:cNvSpPr/>
            <p:nvPr/>
          </p:nvSpPr>
          <p:spPr>
            <a:xfrm>
              <a:off x="7856522" y="1764592"/>
              <a:ext cx="4223267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OM</a:t>
              </a:r>
              <a:r>
                <a:rPr lang="en-US" sz="1400" dirty="0"/>
                <a:t>, </a:t>
              </a:r>
              <a:r>
                <a:rPr lang="en-US" sz="1400" dirty="0" smtClean="0"/>
                <a:t>SEM, FIB-SEM, STEM, EDS, EBSD, APA, XRD, residual stress, hardness, tensile testing, fatigue, FT, </a:t>
              </a:r>
              <a:r>
                <a:rPr lang="en-US" sz="1400" dirty="0" err="1" smtClean="0"/>
                <a:t>nano</a:t>
              </a:r>
              <a:r>
                <a:rPr lang="en-US" sz="1400" dirty="0" smtClean="0"/>
                <a:t>-indentation, µCT, UT, RT…</a:t>
              </a:r>
            </a:p>
            <a:p>
              <a:endParaRPr lang="en-US" sz="1400" dirty="0" smtClean="0"/>
            </a:p>
            <a:p>
              <a:r>
                <a:rPr lang="en-US" sz="1400" dirty="0"/>
                <a:t>UHV, magnets, cryogenics, irradiation zones</a:t>
              </a:r>
              <a:r>
                <a:rPr lang="en-US" sz="1400" dirty="0" smtClean="0"/>
                <a:t>…</a:t>
              </a:r>
            </a:p>
            <a:p>
              <a:endParaRPr lang="en-US" sz="1400" dirty="0"/>
            </a:p>
            <a:p>
              <a:r>
                <a:rPr lang="en-US" sz="1400" dirty="0" smtClean="0"/>
                <a:t>Materials selection, technical specifications, researching, qualification, failure analysis…</a:t>
              </a:r>
            </a:p>
            <a:p>
              <a:endParaRPr lang="en-US" sz="1400" dirty="0" smtClean="0"/>
            </a:p>
            <a:p>
              <a:endParaRPr lang="en-US" sz="1400" dirty="0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12"/>
            <a:srcRect t="331" b="420"/>
            <a:stretch/>
          </p:blipFill>
          <p:spPr>
            <a:xfrm>
              <a:off x="7967374" y="3695659"/>
              <a:ext cx="3809084" cy="252028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64" name="Rectangle 63"/>
          <p:cNvSpPr/>
          <p:nvPr/>
        </p:nvSpPr>
        <p:spPr>
          <a:xfrm>
            <a:off x="7503908" y="5979161"/>
            <a:ext cx="458749" cy="145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2">
                    <a:lumMod val="10000"/>
                  </a:schemeClr>
                </a:solidFill>
              </a:rPr>
              <a:t>5 </a:t>
            </a:r>
            <a:r>
              <a:rPr lang="en-GB" sz="9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µ</a:t>
            </a:r>
            <a:r>
              <a:rPr lang="en-GB" sz="900" dirty="0">
                <a:solidFill>
                  <a:schemeClr val="bg2">
                    <a:lumMod val="10000"/>
                  </a:schemeClr>
                </a:solidFill>
              </a:rPr>
              <a:t>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00330" y="3624321"/>
            <a:ext cx="135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chemeClr val="bg1"/>
                </a:solidFill>
              </a:rPr>
              <a:t>FIB 3D tomography</a:t>
            </a:r>
            <a:endParaRPr lang="en-US" sz="1000" b="1" i="1" dirty="0">
              <a:solidFill>
                <a:schemeClr val="bg1"/>
              </a:solidFill>
            </a:endParaRPr>
          </a:p>
        </p:txBody>
      </p:sp>
      <p:sp>
        <p:nvSpPr>
          <p:cNvPr id="71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7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18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3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4759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/>
            </p:par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63"/>
                </p:tgtEl>
              </p:cMediaNode>
            </p:video>
          </p:childTnLst>
        </p:cTn>
      </p:par>
    </p:tnLst>
    <p:bldLst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551384" y="1134304"/>
            <a:ext cx="5716308" cy="44319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600" b="1" dirty="0"/>
              <a:t>120 km </a:t>
            </a:r>
            <a:r>
              <a:rPr lang="en-US" sz="1600" dirty="0"/>
              <a:t>(3 arms x 10 km x 4 tubes)</a:t>
            </a:r>
          </a:p>
          <a:p>
            <a:pPr algn="ctr">
              <a:lnSpc>
                <a:spcPct val="200000"/>
              </a:lnSpc>
            </a:pPr>
            <a:r>
              <a:rPr lang="en-GB" sz="1600" b="1" dirty="0"/>
              <a:t>UHV</a:t>
            </a:r>
            <a:r>
              <a:rPr lang="en-GB" sz="1600" dirty="0"/>
              <a:t> is requested in laser interferometers for GW detection</a:t>
            </a:r>
            <a:endParaRPr lang="en-US" sz="1600" dirty="0"/>
          </a:p>
          <a:p>
            <a:pPr algn="ctr">
              <a:lnSpc>
                <a:spcPct val="200000"/>
              </a:lnSpc>
            </a:pPr>
            <a:r>
              <a:rPr lang="en-GB" sz="1600" b="1" dirty="0"/>
              <a:t>Large</a:t>
            </a:r>
            <a:r>
              <a:rPr lang="en-US" sz="1600" b="1" dirty="0"/>
              <a:t> diameter </a:t>
            </a:r>
            <a:r>
              <a:rPr lang="en-US" sz="1600" dirty="0"/>
              <a:t>to avoid interaction with the beam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/>
              <a:t>Segment length</a:t>
            </a:r>
            <a:r>
              <a:rPr lang="en-US" sz="1600" dirty="0" smtClean="0"/>
              <a:t> </a:t>
            </a:r>
            <a:r>
              <a:rPr lang="en-US" sz="1600" dirty="0"/>
              <a:t>depends on </a:t>
            </a:r>
            <a:r>
              <a:rPr lang="en-US" sz="1600" dirty="0" smtClean="0"/>
              <a:t>integration of </a:t>
            </a:r>
            <a:r>
              <a:rPr lang="en-US" sz="1600" dirty="0"/>
              <a:t>optics, </a:t>
            </a:r>
            <a:r>
              <a:rPr lang="en-US" sz="1600" dirty="0" smtClean="0"/>
              <a:t>pumps… </a:t>
            </a:r>
            <a:endParaRPr lang="en-US" sz="1600" dirty="0"/>
          </a:p>
          <a:p>
            <a:pPr algn="ctr">
              <a:lnSpc>
                <a:spcPct val="200000"/>
              </a:lnSpc>
            </a:pPr>
            <a:r>
              <a:rPr lang="en-GB" sz="1600" b="1" dirty="0"/>
              <a:t>Thickness</a:t>
            </a:r>
            <a:r>
              <a:rPr lang="en-GB" sz="1600" dirty="0"/>
              <a:t> to prevent tubes from buckling and collapsing</a:t>
            </a:r>
            <a:endParaRPr lang="en-US" sz="1600" dirty="0"/>
          </a:p>
          <a:p>
            <a:pPr algn="ctr">
              <a:lnSpc>
                <a:spcPct val="200000"/>
              </a:lnSpc>
            </a:pPr>
            <a:r>
              <a:rPr lang="en-GB" sz="1600" b="1" dirty="0"/>
              <a:t>Thick walls </a:t>
            </a:r>
            <a:r>
              <a:rPr lang="en-GB" sz="1600" dirty="0"/>
              <a:t>+ external stiffeners / </a:t>
            </a:r>
            <a:r>
              <a:rPr lang="en-GB" sz="1600" b="1" dirty="0"/>
              <a:t>Thin walls </a:t>
            </a:r>
            <a:r>
              <a:rPr lang="en-GB" sz="1600" dirty="0"/>
              <a:t>+ corrugation</a:t>
            </a:r>
            <a:endParaRPr lang="en-US" sz="1600" dirty="0"/>
          </a:p>
          <a:p>
            <a:pPr algn="ctr">
              <a:lnSpc>
                <a:spcPct val="200000"/>
              </a:lnSpc>
            </a:pPr>
            <a:r>
              <a:rPr lang="en-US" sz="1600" b="1" dirty="0"/>
              <a:t>Forming </a:t>
            </a:r>
            <a:r>
              <a:rPr lang="en-US" sz="1600" dirty="0"/>
              <a:t>into circular section from sheet or coil/strip</a:t>
            </a:r>
          </a:p>
          <a:p>
            <a:pPr algn="ctr">
              <a:lnSpc>
                <a:spcPct val="200000"/>
              </a:lnSpc>
            </a:pPr>
            <a:r>
              <a:rPr lang="en-US" sz="1600" b="1" dirty="0"/>
              <a:t>Welding</a:t>
            </a:r>
            <a:r>
              <a:rPr lang="en-US" sz="1600" dirty="0"/>
              <a:t>: Longitudinal or spiral + </a:t>
            </a:r>
            <a:r>
              <a:rPr lang="en-US" sz="1600" dirty="0" smtClean="0"/>
              <a:t>circular</a:t>
            </a:r>
          </a:p>
          <a:p>
            <a:pPr algn="ctr">
              <a:lnSpc>
                <a:spcPct val="200000"/>
              </a:lnSpc>
            </a:pPr>
            <a:r>
              <a:rPr lang="en-GB" sz="1600" b="1" dirty="0"/>
              <a:t>ET infrastructure a lifetime longer than </a:t>
            </a:r>
            <a:r>
              <a:rPr lang="en-GB" sz="1600" b="1" dirty="0">
                <a:solidFill>
                  <a:srgbClr val="FFC000"/>
                </a:solidFill>
              </a:rPr>
              <a:t>50 years</a:t>
            </a:r>
            <a:r>
              <a:rPr lang="en-GB" sz="1600" dirty="0" smtClean="0"/>
              <a:t>...</a:t>
            </a:r>
            <a:endParaRPr lang="en-US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608512"/>
          </a:xfrm>
        </p:spPr>
        <p:txBody>
          <a:bodyPr/>
          <a:lstStyle/>
          <a:p>
            <a:endParaRPr lang="en-GB" sz="18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51384" y="413306"/>
            <a:ext cx="574070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ET pipes considerations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2148087" y="4126517"/>
            <a:ext cx="2697618" cy="1325266"/>
            <a:chOff x="5951984" y="4882286"/>
            <a:chExt cx="2960330" cy="161773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b="29328"/>
            <a:stretch/>
          </p:blipFill>
          <p:spPr>
            <a:xfrm>
              <a:off x="5951984" y="4882286"/>
              <a:ext cx="2960330" cy="96689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214696" y="5903176"/>
              <a:ext cx="108288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i="1" dirty="0" smtClean="0"/>
                <a:t>Circumferential</a:t>
              </a:r>
            </a:p>
            <a:p>
              <a:pPr algn="ctr"/>
              <a:endParaRPr lang="en-US" sz="1050" i="1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08168" y="5908295"/>
              <a:ext cx="1082885" cy="5917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i="1" dirty="0" smtClean="0"/>
                <a:t>Spiral</a:t>
              </a:r>
            </a:p>
            <a:p>
              <a:pPr algn="ctr"/>
              <a:endParaRPr lang="en-US" sz="1050" i="1" dirty="0" smtClean="0"/>
            </a:p>
            <a:p>
              <a:pPr algn="ctr"/>
              <a:endParaRPr lang="en-US" sz="1050" i="1" dirty="0" smtClean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48087" y="5077894"/>
            <a:ext cx="2601165" cy="1098224"/>
            <a:chOff x="9122807" y="4797152"/>
            <a:chExt cx="2957037" cy="13862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t="7807" r="2212" b="25459"/>
            <a:stretch/>
          </p:blipFill>
          <p:spPr>
            <a:xfrm>
              <a:off x="9214020" y="4797152"/>
              <a:ext cx="2865824" cy="99983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122807" y="5871242"/>
              <a:ext cx="1379333" cy="2039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i="1" dirty="0" smtClean="0"/>
                <a:t>Rolled and welded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53673" y="5860243"/>
              <a:ext cx="1207566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i="1" dirty="0" smtClean="0"/>
                <a:t>Spiral-welded</a:t>
              </a:r>
            </a:p>
            <a:p>
              <a:pPr algn="ctr"/>
              <a:endParaRPr lang="en-US" sz="1050" i="1" dirty="0" smtClean="0"/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6292089" y="1151782"/>
            <a:ext cx="5485917" cy="4629926"/>
            <a:chOff x="6292089" y="1151782"/>
            <a:chExt cx="5485917" cy="4629926"/>
          </a:xfrm>
        </p:grpSpPr>
        <p:grpSp>
          <p:nvGrpSpPr>
            <p:cNvPr id="35" name="Group 34"/>
            <p:cNvGrpSpPr/>
            <p:nvPr/>
          </p:nvGrpSpPr>
          <p:grpSpPr>
            <a:xfrm>
              <a:off x="7077551" y="1151782"/>
              <a:ext cx="4700455" cy="4629926"/>
              <a:chOff x="7231361" y="2035634"/>
              <a:chExt cx="2885359" cy="1849226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7231361" y="2035634"/>
                <a:ext cx="2885359" cy="1754392"/>
              </a:xfrm>
              <a:prstGeom prst="roundRect">
                <a:avLst/>
              </a:prstGeom>
              <a:solidFill>
                <a:srgbClr val="FFCC6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numCol="1" rtlCol="0" anchor="ctr"/>
              <a:lstStyle/>
              <a:p>
                <a:pPr algn="ctr"/>
                <a:r>
                  <a:rPr lang="en-US" sz="2000" b="1" i="1" dirty="0" smtClean="0">
                    <a:solidFill>
                      <a:schemeClr val="bg1"/>
                    </a:solidFill>
                  </a:rPr>
                  <a:t>Material requirements?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 smtClean="0">
                    <a:solidFill>
                      <a:schemeClr val="bg1"/>
                    </a:solidFill>
                  </a:rPr>
                  <a:t>Fine </a:t>
                </a:r>
                <a:r>
                  <a:rPr lang="en-US" sz="1600" b="1" i="1" dirty="0">
                    <a:solidFill>
                      <a:schemeClr val="bg1"/>
                    </a:solidFill>
                  </a:rPr>
                  <a:t>and homogenous microstructure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Sufficient mechanical strength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1600" b="1" i="1" dirty="0">
                    <a:solidFill>
                      <a:schemeClr val="bg1"/>
                    </a:solidFill>
                  </a:rPr>
                  <a:t>High melting and boiling points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1600" b="1" i="1" dirty="0">
                    <a:solidFill>
                      <a:schemeClr val="bg1"/>
                    </a:solidFill>
                  </a:rPr>
                  <a:t>Adapted thermal expansion behaviour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Corrosion resistance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Favorable degassing properties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High gas tightness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Low intrinsic vapor pressure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Low foreign gas content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bg1"/>
                    </a:solidFill>
                  </a:rPr>
                  <a:t>Clean surfaces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822290" y="3823396"/>
                <a:ext cx="2227549" cy="6146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lIns="0" tIns="0" rIns="0" bIns="0" numCol="1" rtlCol="0">
                <a:spAutoFit/>
              </a:bodyPr>
              <a:lstStyle/>
              <a:p>
                <a:pPr algn="r"/>
                <a:r>
                  <a:rPr lang="en-US" sz="1000" i="1" dirty="0" smtClean="0"/>
                  <a:t>S. Sgobba: </a:t>
                </a:r>
                <a:r>
                  <a:rPr lang="en-GB" sz="1000" i="1" dirty="0"/>
                  <a:t>Materials for high vacuum technology: an </a:t>
                </a:r>
                <a:r>
                  <a:rPr lang="en-GB" sz="1000" i="1" dirty="0" smtClean="0"/>
                  <a:t>overview  </a:t>
                </a:r>
                <a:r>
                  <a:rPr lang="en-US" sz="1000" i="1" dirty="0" smtClean="0"/>
                  <a:t> </a:t>
                </a:r>
                <a:endParaRPr lang="en-US" sz="1000" i="1" dirty="0" smtClean="0"/>
              </a:p>
            </p:txBody>
          </p:sp>
        </p:grpSp>
        <p:sp>
          <p:nvSpPr>
            <p:cNvPr id="2049" name="Right Arrow 2048"/>
            <p:cNvSpPr/>
            <p:nvPr/>
          </p:nvSpPr>
          <p:spPr>
            <a:xfrm>
              <a:off x="6292089" y="1815220"/>
              <a:ext cx="573619" cy="2456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476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12203403"/>
              </p:ext>
            </p:extLst>
          </p:nvPr>
        </p:nvGraphicFramePr>
        <p:xfrm>
          <a:off x="6026664" y="1124744"/>
          <a:ext cx="6910096" cy="301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680480" y="1205254"/>
            <a:ext cx="5304999" cy="2807795"/>
            <a:chOff x="-5654" y="3155661"/>
            <a:chExt cx="5351533" cy="2859868"/>
          </a:xfrm>
        </p:grpSpPr>
        <p:sp>
          <p:nvSpPr>
            <p:cNvPr id="58" name="Rounded Rectangle 57"/>
            <p:cNvSpPr/>
            <p:nvPr/>
          </p:nvSpPr>
          <p:spPr>
            <a:xfrm>
              <a:off x="399572" y="3155661"/>
              <a:ext cx="1230455" cy="8751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AISI 304L</a:t>
              </a:r>
            </a:p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AISI 430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AISI 444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AISI 318LN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946612" y="3155661"/>
              <a:ext cx="1012536" cy="47569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S315MC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ULC-IF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4023164" y="5676592"/>
              <a:ext cx="1322715" cy="3389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/>
                  </a:solidFill>
                </a:rPr>
                <a:t>ARMCO Gr.4</a:t>
              </a:r>
              <a:endParaRPr lang="en-US" sz="1400" dirty="0">
                <a:solidFill>
                  <a:schemeClr val="accent1"/>
                </a:solidFill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-5654" y="5641890"/>
              <a:ext cx="1595811" cy="3389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HR440Y580T-FB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Specimens and pre-prototypes: work 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20989" y="2213626"/>
            <a:ext cx="5824540" cy="1992704"/>
            <a:chOff x="620989" y="2213626"/>
            <a:chExt cx="5824540" cy="199270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69697109-FE89-36AE-2861-ED0AB8321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0989" y="2254687"/>
              <a:ext cx="5824540" cy="195164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20989" y="2213626"/>
              <a:ext cx="21355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200" i="1" dirty="0" smtClean="0">
                  <a:solidFill>
                    <a:schemeClr val="bg1"/>
                  </a:solidFill>
                </a:rPr>
                <a:t>Ø </a:t>
              </a:r>
              <a:r>
                <a:rPr lang="en-GB" sz="1200" i="1" dirty="0">
                  <a:solidFill>
                    <a:schemeClr val="bg1"/>
                  </a:solidFill>
                </a:rPr>
                <a:t>400 mm x L 2000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mm</a:t>
              </a:r>
            </a:p>
            <a:p>
              <a:pPr algn="just"/>
              <a:r>
                <a:rPr lang="en-GB" sz="1200" i="1" dirty="0">
                  <a:solidFill>
                    <a:schemeClr val="bg1"/>
                  </a:solidFill>
                </a:rPr>
                <a:t>T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hickness </a:t>
              </a:r>
              <a:r>
                <a:rPr lang="en-GB" sz="1200" i="1" dirty="0">
                  <a:solidFill>
                    <a:schemeClr val="bg1"/>
                  </a:solidFill>
                </a:rPr>
                <a:t>&lt; 1.5 mm</a:t>
              </a:r>
            </a:p>
            <a:p>
              <a:pPr algn="just"/>
              <a:r>
                <a:rPr lang="en-GB" sz="1200" i="1" dirty="0">
                  <a:solidFill>
                    <a:schemeClr val="bg1"/>
                  </a:solidFill>
                </a:rPr>
                <a:t>Corrugated solution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8275" y="1050766"/>
            <a:ext cx="627136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Materials analysis </a:t>
            </a:r>
            <a:r>
              <a:rPr lang="en-US" sz="1600" dirty="0"/>
              <a:t>to complement fundamental vacuum studies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Interesting </a:t>
            </a:r>
            <a:r>
              <a:rPr lang="en-GB" sz="1600" b="1" dirty="0"/>
              <a:t>vacuum performance </a:t>
            </a:r>
            <a:r>
              <a:rPr lang="en-GB" sz="1600" dirty="0"/>
              <a:t>and </a:t>
            </a:r>
            <a:r>
              <a:rPr lang="en-GB" sz="1600" b="1" dirty="0"/>
              <a:t>industrially available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Three </a:t>
            </a:r>
            <a:r>
              <a:rPr lang="en-US" sz="1600" dirty="0"/>
              <a:t>grades </a:t>
            </a:r>
            <a:r>
              <a:rPr lang="en-US" sz="1600" dirty="0" smtClean="0"/>
              <a:t>selected </a:t>
            </a:r>
            <a:r>
              <a:rPr lang="en-US" sz="1600" dirty="0"/>
              <a:t>for the </a:t>
            </a:r>
            <a:r>
              <a:rPr lang="en-US" sz="1600" b="1" dirty="0"/>
              <a:t>pre-prototypes </a:t>
            </a:r>
            <a:r>
              <a:rPr lang="en-US" sz="1600" b="1" dirty="0" smtClean="0"/>
              <a:t>manufacturing</a:t>
            </a:r>
            <a:endParaRPr lang="en-US" sz="1600" b="1" dirty="0"/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2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5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23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Diagram 38"/>
          <p:cNvGraphicFramePr/>
          <p:nvPr>
            <p:extLst>
              <p:ext uri="{D42A27DB-BD31-4B8C-83A1-F6EECF244321}">
                <p14:modId xmlns:p14="http://schemas.microsoft.com/office/powerpoint/2010/main" val="1908898024"/>
              </p:ext>
            </p:extLst>
          </p:nvPr>
        </p:nvGraphicFramePr>
        <p:xfrm>
          <a:off x="6026664" y="1124744"/>
          <a:ext cx="6910096" cy="301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Specimens and pre-prototypes: work 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20989" y="2213626"/>
            <a:ext cx="5824540" cy="1992704"/>
            <a:chOff x="620989" y="2213626"/>
            <a:chExt cx="5824540" cy="199270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69697109-FE89-36AE-2861-ED0AB8321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0989" y="2254687"/>
              <a:ext cx="5824540" cy="195164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20989" y="2213626"/>
              <a:ext cx="21355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200" i="1" dirty="0" smtClean="0">
                  <a:solidFill>
                    <a:schemeClr val="bg1"/>
                  </a:solidFill>
                </a:rPr>
                <a:t>Ø </a:t>
              </a:r>
              <a:r>
                <a:rPr lang="en-GB" sz="1200" i="1" dirty="0">
                  <a:solidFill>
                    <a:schemeClr val="bg1"/>
                  </a:solidFill>
                </a:rPr>
                <a:t>400 mm x L 2000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mm</a:t>
              </a:r>
            </a:p>
            <a:p>
              <a:pPr algn="just"/>
              <a:r>
                <a:rPr lang="en-GB" sz="1200" i="1" dirty="0">
                  <a:solidFill>
                    <a:schemeClr val="bg1"/>
                  </a:solidFill>
                </a:rPr>
                <a:t>T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hickness </a:t>
              </a:r>
              <a:r>
                <a:rPr lang="en-GB" sz="1200" i="1" dirty="0">
                  <a:solidFill>
                    <a:schemeClr val="bg1"/>
                  </a:solidFill>
                </a:rPr>
                <a:t>&lt; 1.5 mm</a:t>
              </a:r>
            </a:p>
            <a:p>
              <a:pPr algn="just"/>
              <a:r>
                <a:rPr lang="en-GB" sz="1200" i="1" dirty="0">
                  <a:solidFill>
                    <a:schemeClr val="bg1"/>
                  </a:solidFill>
                </a:rPr>
                <a:t>Corrugated solution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8275" y="1050766"/>
            <a:ext cx="627136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Materials analysis </a:t>
            </a:r>
            <a:r>
              <a:rPr lang="en-US" sz="1600" dirty="0"/>
              <a:t>to complement fundamental vacuum studies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Interesting </a:t>
            </a:r>
            <a:r>
              <a:rPr lang="en-GB" sz="1600" b="1" dirty="0"/>
              <a:t>vacuum performance </a:t>
            </a:r>
            <a:r>
              <a:rPr lang="en-GB" sz="1600" dirty="0"/>
              <a:t>and </a:t>
            </a:r>
            <a:r>
              <a:rPr lang="en-GB" sz="1600" b="1" dirty="0"/>
              <a:t>industrially available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Three </a:t>
            </a:r>
            <a:r>
              <a:rPr lang="en-US" sz="1600" dirty="0"/>
              <a:t>grades </a:t>
            </a:r>
            <a:r>
              <a:rPr lang="en-US" sz="1600" dirty="0" smtClean="0"/>
              <a:t>selected </a:t>
            </a:r>
            <a:r>
              <a:rPr lang="en-US" sz="1600" dirty="0"/>
              <a:t>for the </a:t>
            </a:r>
            <a:r>
              <a:rPr lang="en-US" sz="1600" b="1" dirty="0"/>
              <a:t>pre-prototypes </a:t>
            </a:r>
            <a:r>
              <a:rPr lang="en-US" sz="1600" b="1" dirty="0" smtClean="0"/>
              <a:t>manufacturing</a:t>
            </a:r>
            <a:endParaRPr lang="en-US" sz="1600" b="1" dirty="0"/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10491708" y="6054523"/>
            <a:ext cx="12295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i="1" dirty="0" smtClean="0"/>
              <a:t>* CERN requirements</a:t>
            </a:r>
            <a:endParaRPr lang="en-US" sz="1000" i="1" dirty="0" smtClean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086938"/>
              </p:ext>
            </p:extLst>
          </p:nvPr>
        </p:nvGraphicFramePr>
        <p:xfrm>
          <a:off x="442029" y="4432827"/>
          <a:ext cx="11294138" cy="1559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60182">
                  <a:extLst>
                    <a:ext uri="{9D8B030D-6E8A-4147-A177-3AD203B41FA5}">
                      <a16:colId xmlns:a16="http://schemas.microsoft.com/office/drawing/2014/main" val="3720820594"/>
                    </a:ext>
                  </a:extLst>
                </a:gridCol>
                <a:gridCol w="960182">
                  <a:extLst>
                    <a:ext uri="{9D8B030D-6E8A-4147-A177-3AD203B41FA5}">
                      <a16:colId xmlns:a16="http://schemas.microsoft.com/office/drawing/2014/main" val="370302816"/>
                    </a:ext>
                  </a:extLst>
                </a:gridCol>
                <a:gridCol w="684129">
                  <a:extLst>
                    <a:ext uri="{9D8B030D-6E8A-4147-A177-3AD203B41FA5}">
                      <a16:colId xmlns:a16="http://schemas.microsoft.com/office/drawing/2014/main" val="3945331515"/>
                    </a:ext>
                  </a:extLst>
                </a:gridCol>
                <a:gridCol w="588112">
                  <a:extLst>
                    <a:ext uri="{9D8B030D-6E8A-4147-A177-3AD203B41FA5}">
                      <a16:colId xmlns:a16="http://schemas.microsoft.com/office/drawing/2014/main" val="2014679990"/>
                    </a:ext>
                  </a:extLst>
                </a:gridCol>
                <a:gridCol w="840159">
                  <a:extLst>
                    <a:ext uri="{9D8B030D-6E8A-4147-A177-3AD203B41FA5}">
                      <a16:colId xmlns:a16="http://schemas.microsoft.com/office/drawing/2014/main" val="4243189073"/>
                    </a:ext>
                  </a:extLst>
                </a:gridCol>
                <a:gridCol w="840159">
                  <a:extLst>
                    <a:ext uri="{9D8B030D-6E8A-4147-A177-3AD203B41FA5}">
                      <a16:colId xmlns:a16="http://schemas.microsoft.com/office/drawing/2014/main" val="291179792"/>
                    </a:ext>
                  </a:extLst>
                </a:gridCol>
                <a:gridCol w="780147">
                  <a:extLst>
                    <a:ext uri="{9D8B030D-6E8A-4147-A177-3AD203B41FA5}">
                      <a16:colId xmlns:a16="http://schemas.microsoft.com/office/drawing/2014/main" val="2087233279"/>
                    </a:ext>
                  </a:extLst>
                </a:gridCol>
                <a:gridCol w="996189">
                  <a:extLst>
                    <a:ext uri="{9D8B030D-6E8A-4147-A177-3AD203B41FA5}">
                      <a16:colId xmlns:a16="http://schemas.microsoft.com/office/drawing/2014/main" val="2356782127"/>
                    </a:ext>
                  </a:extLst>
                </a:gridCol>
                <a:gridCol w="924175">
                  <a:extLst>
                    <a:ext uri="{9D8B030D-6E8A-4147-A177-3AD203B41FA5}">
                      <a16:colId xmlns:a16="http://schemas.microsoft.com/office/drawing/2014/main" val="2216903511"/>
                    </a:ext>
                  </a:extLst>
                </a:gridCol>
                <a:gridCol w="804152">
                  <a:extLst>
                    <a:ext uri="{9D8B030D-6E8A-4147-A177-3AD203B41FA5}">
                      <a16:colId xmlns:a16="http://schemas.microsoft.com/office/drawing/2014/main" val="278948839"/>
                    </a:ext>
                  </a:extLst>
                </a:gridCol>
                <a:gridCol w="972184">
                  <a:extLst>
                    <a:ext uri="{9D8B030D-6E8A-4147-A177-3AD203B41FA5}">
                      <a16:colId xmlns:a16="http://schemas.microsoft.com/office/drawing/2014/main" val="92036650"/>
                    </a:ext>
                  </a:extLst>
                </a:gridCol>
                <a:gridCol w="972184">
                  <a:extLst>
                    <a:ext uri="{9D8B030D-6E8A-4147-A177-3AD203B41FA5}">
                      <a16:colId xmlns:a16="http://schemas.microsoft.com/office/drawing/2014/main" val="54916490"/>
                    </a:ext>
                  </a:extLst>
                </a:gridCol>
                <a:gridCol w="972184">
                  <a:extLst>
                    <a:ext uri="{9D8B030D-6E8A-4147-A177-3AD203B41FA5}">
                      <a16:colId xmlns:a16="http://schemas.microsoft.com/office/drawing/2014/main" val="3168646025"/>
                    </a:ext>
                  </a:extLst>
                </a:gridCol>
              </a:tblGrid>
              <a:tr h="241935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Nb+Ti+V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591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AISI 304L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Austenitic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&lt; 0.03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2.0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0.030*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0.015*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17.0-20.0*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10.0-12.5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balance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1335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AISI 430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Ferritic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&lt; 0.12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1.0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0.040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0.030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1.0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16.0-18.0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16.05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balance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38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S315MC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Ferritic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0.12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1.3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0.025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0.020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0.5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0.027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0.22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0.22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balance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5911729"/>
                  </a:ext>
                </a:extLst>
              </a:tr>
            </a:tbl>
          </a:graphicData>
        </a:graphic>
      </p:graphicFrame>
      <p:sp>
        <p:nvSpPr>
          <p:cNvPr id="47" name="Rectangle 46"/>
          <p:cNvSpPr/>
          <p:nvPr/>
        </p:nvSpPr>
        <p:spPr>
          <a:xfrm>
            <a:off x="6130662" y="4751295"/>
            <a:ext cx="1872208" cy="29602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682389" y="4736305"/>
            <a:ext cx="1555740" cy="2960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130661" y="5096632"/>
            <a:ext cx="864095" cy="3850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138775" y="5096632"/>
            <a:ext cx="864095" cy="385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130662" y="5572028"/>
            <a:ext cx="864095" cy="385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188616"/>
              </p:ext>
            </p:extLst>
          </p:nvPr>
        </p:nvGraphicFramePr>
        <p:xfrm>
          <a:off x="7138775" y="2739135"/>
          <a:ext cx="4572000" cy="146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13460">
                  <a:extLst>
                    <a:ext uri="{9D8B030D-6E8A-4147-A177-3AD203B41FA5}">
                      <a16:colId xmlns:a16="http://schemas.microsoft.com/office/drawing/2014/main" val="1733991483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583566234"/>
                    </a:ext>
                  </a:extLst>
                </a:gridCol>
                <a:gridCol w="1126490">
                  <a:extLst>
                    <a:ext uri="{9D8B030D-6E8A-4147-A177-3AD203B41FA5}">
                      <a16:colId xmlns:a16="http://schemas.microsoft.com/office/drawing/2014/main" val="673130054"/>
                    </a:ext>
                  </a:extLst>
                </a:gridCol>
                <a:gridCol w="683895">
                  <a:extLst>
                    <a:ext uri="{9D8B030D-6E8A-4147-A177-3AD203B41FA5}">
                      <a16:colId xmlns:a16="http://schemas.microsoft.com/office/drawing/2014/main" val="1857693031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858308096"/>
                    </a:ext>
                  </a:extLst>
                </a:gridCol>
              </a:tblGrid>
              <a:tr h="163195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Rm (MPa)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Rp</a:t>
                      </a:r>
                      <a:r>
                        <a:rPr lang="en-US" sz="1200" baseline="-25000">
                          <a:effectLst/>
                        </a:rPr>
                        <a:t>02</a:t>
                      </a:r>
                      <a:r>
                        <a:rPr lang="en-US" sz="1200">
                          <a:effectLst/>
                        </a:rPr>
                        <a:t> (MPa)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 (%)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7158635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AISI 304L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520*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220*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45*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180*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619998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AISI 430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450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205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22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183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4570181"/>
                  </a:ext>
                </a:extLst>
              </a:tr>
              <a:tr h="2108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S315MC</a:t>
                      </a:r>
                      <a:endParaRPr lang="en-US" sz="12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390-510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425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≥ 315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≥ 20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480698"/>
                  </a:ext>
                </a:extLst>
              </a:tr>
            </a:tbl>
          </a:graphicData>
        </a:graphic>
      </p:graphicFrame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0263620" y="3022475"/>
            <a:ext cx="773283" cy="24929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416892" y="3766675"/>
            <a:ext cx="694829" cy="39318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082182" y="1205259"/>
            <a:ext cx="4519929" cy="460575"/>
            <a:chOff x="399572" y="3155661"/>
            <a:chExt cx="4559576" cy="469116"/>
          </a:xfrm>
        </p:grpSpPr>
        <p:sp>
          <p:nvSpPr>
            <p:cNvPr id="41" name="Rounded Rectangle 40"/>
            <p:cNvSpPr/>
            <p:nvPr/>
          </p:nvSpPr>
          <p:spPr>
            <a:xfrm>
              <a:off x="399572" y="3155661"/>
              <a:ext cx="1230455" cy="46911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AISI 304L</a:t>
              </a:r>
            </a:p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AISI 430</a:t>
              </a: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946612" y="3155661"/>
              <a:ext cx="1012536" cy="3137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C000"/>
                  </a:solidFill>
                </a:rPr>
                <a:t>S315MC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0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697" y="2046470"/>
            <a:ext cx="1212919" cy="1166506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335360" y="980728"/>
            <a:ext cx="1152128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Weld qualification according to CERN procedure for </a:t>
            </a:r>
            <a:r>
              <a:rPr lang="en-GB" sz="1400" b="1" dirty="0" smtClean="0"/>
              <a:t>UHV</a:t>
            </a:r>
            <a:r>
              <a:rPr lang="en-GB" sz="1400" dirty="0" smtClean="0"/>
              <a:t>:</a:t>
            </a:r>
            <a:endParaRPr lang="en-US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Qualification plates</a:t>
            </a:r>
            <a:r>
              <a:rPr lang="en-GB" sz="1400" dirty="0" smtClean="0">
                <a:sym typeface="Wingdings" panose="05000000000000000000" pitchFamily="2" charset="2"/>
              </a:rPr>
              <a:t> prepared according </a:t>
            </a:r>
            <a:r>
              <a:rPr lang="en-GB" sz="1400" dirty="0" smtClean="0"/>
              <a:t>ISO 15614-1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RT</a:t>
            </a:r>
            <a:r>
              <a:rPr lang="en-GB" sz="1400" dirty="0"/>
              <a:t>:</a:t>
            </a:r>
            <a:r>
              <a:rPr lang="en-GB" sz="1400" dirty="0" smtClean="0"/>
              <a:t> </a:t>
            </a:r>
            <a:r>
              <a:rPr lang="en-GB" sz="1400" dirty="0" smtClean="0">
                <a:sym typeface="Wingdings" panose="05000000000000000000" pitchFamily="2" charset="2"/>
              </a:rPr>
              <a:t> </a:t>
            </a:r>
            <a:r>
              <a:rPr lang="en-GB" sz="1400" dirty="0"/>
              <a:t>procedure </a:t>
            </a:r>
            <a:r>
              <a:rPr lang="en-GB" sz="1400" dirty="0" smtClean="0">
                <a:sym typeface="Wingdings" panose="05000000000000000000" pitchFamily="2" charset="2"/>
              </a:rPr>
              <a:t>according to </a:t>
            </a:r>
            <a:r>
              <a:rPr lang="en-GB" sz="1400" dirty="0" smtClean="0"/>
              <a:t>ISO </a:t>
            </a:r>
            <a:r>
              <a:rPr lang="en-GB" sz="1400" dirty="0"/>
              <a:t>17636-2 </a:t>
            </a:r>
            <a:r>
              <a:rPr lang="en-GB" sz="1400" dirty="0" smtClean="0"/>
              <a:t>and checked </a:t>
            </a:r>
            <a:r>
              <a:rPr lang="en-GB" sz="1400" dirty="0"/>
              <a:t>against ISO 10675-1 </a:t>
            </a:r>
            <a:r>
              <a:rPr lang="en-GB" sz="1400" dirty="0" smtClean="0"/>
              <a:t>Level </a:t>
            </a:r>
            <a:r>
              <a:rPr lang="en-GB" sz="1400" dirty="0"/>
              <a:t>1 </a:t>
            </a:r>
            <a:endParaRPr lang="en-GB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Metallurgical examination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Mechanical testing </a:t>
            </a:r>
            <a:endParaRPr lang="en-GB" sz="14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GB" sz="1400" b="1" dirty="0" smtClean="0">
                <a:sym typeface="Wingdings" panose="05000000000000000000" pitchFamily="2" charset="2"/>
              </a:rPr>
              <a:t>Additional tests on the weld qualification for ET project: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err="1" smtClean="0"/>
              <a:t>Erichsen</a:t>
            </a:r>
            <a:r>
              <a:rPr lang="en-GB" sz="1400" dirty="0" smtClean="0"/>
              <a:t> cupping test (formability test)</a:t>
            </a:r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en-GB" sz="1400" dirty="0">
                <a:sym typeface="Wingdings" panose="05000000000000000000" pitchFamily="2" charset="2"/>
              </a:rPr>
              <a:t>according to ASTM </a:t>
            </a:r>
            <a:r>
              <a:rPr lang="en-GB" sz="1400" dirty="0" smtClean="0">
                <a:sym typeface="Wingdings" panose="05000000000000000000" pitchFamily="2" charset="2"/>
              </a:rPr>
              <a:t>E643-09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676" y="1060971"/>
            <a:ext cx="7405492" cy="2380600"/>
            <a:chOff x="4583832" y="2017822"/>
            <a:chExt cx="5616000" cy="1512000"/>
          </a:xfrm>
        </p:grpSpPr>
        <p:pic>
          <p:nvPicPr>
            <p:cNvPr id="58" name="Picture 5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239AD2A8-9FF8-B2D1-7141-673233CCD922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20000"/>
                      </a14:imgEffect>
                    </a14:imgLayer>
                  </a14:imgProps>
                </a:ext>
              </a:extLst>
            </a:blip>
            <a:srcRect b="32208"/>
            <a:stretch/>
          </p:blipFill>
          <p:spPr>
            <a:xfrm>
              <a:off x="4583832" y="2017822"/>
              <a:ext cx="5616000" cy="1512000"/>
            </a:xfrm>
            <a:prstGeom prst="rect">
              <a:avLst/>
            </a:prstGeom>
            <a:noFill/>
            <a:ln>
              <a:noFill/>
              <a:prstDash/>
            </a:ln>
          </p:spPr>
        </p:pic>
        <p:cxnSp>
          <p:nvCxnSpPr>
            <p:cNvPr id="59" name="Straight Arrow Connector 58"/>
            <p:cNvCxnSpPr/>
            <p:nvPr/>
          </p:nvCxnSpPr>
          <p:spPr>
            <a:xfrm>
              <a:off x="6337821" y="2462098"/>
              <a:ext cx="224376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387067" y="2220010"/>
              <a:ext cx="307510" cy="13683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chemeClr val="bg1"/>
                  </a:solidFill>
                </a:rPr>
                <a:t>Weld</a:t>
              </a:r>
              <a:endParaRPr lang="en-US" sz="14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377973" y="2235496"/>
              <a:ext cx="204228" cy="13683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chemeClr val="bg1"/>
                  </a:solidFill>
                </a:rPr>
                <a:t>BM</a:t>
              </a:r>
              <a:endParaRPr lang="en-US" sz="1400" i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Erichsen cupping test — English (United Kingdom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722" y="2044400"/>
            <a:ext cx="2188913" cy="137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Pre-prototypes: quality assurance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8031139" y="345670"/>
            <a:ext cx="4007348" cy="3120361"/>
            <a:chOff x="407988" y="2017822"/>
            <a:chExt cx="4099384" cy="3327736"/>
          </a:xfrm>
        </p:grpSpPr>
        <p:grpSp>
          <p:nvGrpSpPr>
            <p:cNvPr id="49" name="Group 48"/>
            <p:cNvGrpSpPr/>
            <p:nvPr/>
          </p:nvGrpSpPr>
          <p:grpSpPr>
            <a:xfrm>
              <a:off x="407988" y="2017822"/>
              <a:ext cx="4099384" cy="3327736"/>
              <a:chOff x="7752184" y="2916472"/>
              <a:chExt cx="4099384" cy="3327736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39" t="22700" r="16926" b="4851"/>
              <a:stretch/>
            </p:blipFill>
            <p:spPr>
              <a:xfrm>
                <a:off x="7752184" y="2916472"/>
                <a:ext cx="4099384" cy="3327736"/>
              </a:xfrm>
              <a:prstGeom prst="rect">
                <a:avLst/>
              </a:prstGeom>
            </p:spPr>
          </p:pic>
          <p:cxnSp>
            <p:nvCxnSpPr>
              <p:cNvPr id="53" name="Straight Connector 52"/>
              <p:cNvCxnSpPr/>
              <p:nvPr/>
            </p:nvCxnSpPr>
            <p:spPr>
              <a:xfrm flipH="1">
                <a:off x="10800464" y="6093296"/>
                <a:ext cx="97872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1059109" y="5807513"/>
                <a:ext cx="44723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i="1" dirty="0" smtClean="0">
                    <a:solidFill>
                      <a:schemeClr val="bg1"/>
                    </a:solidFill>
                  </a:rPr>
                  <a:t>1 mm</a:t>
                </a:r>
                <a:endParaRPr lang="en-US" sz="1400" i="1" dirty="0" smtClean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0" name="Straight Arrow Connector 49"/>
            <p:cNvCxnSpPr/>
            <p:nvPr/>
          </p:nvCxnSpPr>
          <p:spPr>
            <a:xfrm flipV="1">
              <a:off x="1272084" y="2442933"/>
              <a:ext cx="792088" cy="21602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483782" y="2303293"/>
              <a:ext cx="36869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w</a:t>
              </a:r>
              <a:r>
                <a:rPr lang="en-US" sz="1400" dirty="0" smtClean="0">
                  <a:solidFill>
                    <a:schemeClr val="bg1"/>
                  </a:solidFill>
                </a:rPr>
                <a:t>eld</a:t>
              </a:r>
              <a:endParaRPr lang="en-US" sz="14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11263529" y="347044"/>
            <a:ext cx="8369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i="1" dirty="0">
                <a:solidFill>
                  <a:schemeClr val="bg1"/>
                </a:solidFill>
              </a:rPr>
              <a:t>AISI </a:t>
            </a:r>
            <a:r>
              <a:rPr lang="en-GB" sz="1200" b="1" i="1" dirty="0" smtClean="0">
                <a:solidFill>
                  <a:schemeClr val="bg1"/>
                </a:solidFill>
              </a:rPr>
              <a:t>430</a:t>
            </a:r>
            <a:endParaRPr lang="en-GB" sz="1050" b="1" i="1" dirty="0"/>
          </a:p>
        </p:txBody>
      </p:sp>
      <p:sp>
        <p:nvSpPr>
          <p:cNvPr id="56" name="Rectangle 55"/>
          <p:cNvSpPr/>
          <p:nvPr/>
        </p:nvSpPr>
        <p:spPr>
          <a:xfrm>
            <a:off x="335359" y="3436164"/>
            <a:ext cx="11703127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AISI 430 </a:t>
            </a:r>
            <a:r>
              <a:rPr lang="en-GB" sz="1400" b="1" dirty="0" smtClean="0"/>
              <a:t>TIG autogenous </a:t>
            </a:r>
            <a:r>
              <a:rPr lang="en-GB" sz="1400" b="1" dirty="0"/>
              <a:t>weld (1</a:t>
            </a:r>
            <a:r>
              <a:rPr lang="en-GB" sz="1400" b="1" baseline="30000" dirty="0"/>
              <a:t>st</a:t>
            </a:r>
            <a:r>
              <a:rPr lang="en-GB" sz="1400" b="1" dirty="0"/>
              <a:t> trial</a:t>
            </a:r>
            <a:r>
              <a:rPr lang="en-GB" sz="1400" b="1" dirty="0" smtClean="0"/>
              <a:t>):</a:t>
            </a:r>
            <a:r>
              <a:rPr lang="en-GB" sz="1400" b="1" dirty="0" smtClean="0">
                <a:sym typeface="Wingdings" panose="05000000000000000000" pitchFamily="2" charset="2"/>
              </a:rPr>
              <a:t> </a:t>
            </a:r>
            <a:r>
              <a:rPr lang="en-GB" sz="1400" dirty="0" smtClean="0"/>
              <a:t>The piece presented a major failure at the level of the longitudinal weld </a:t>
            </a:r>
            <a:r>
              <a:rPr lang="en-GB" sz="1400" dirty="0" smtClean="0">
                <a:sym typeface="Wingdings" panose="05000000000000000000" pitchFamily="2" charset="2"/>
              </a:rPr>
              <a:t>during corrugation operation</a:t>
            </a:r>
            <a:r>
              <a:rPr lang="en-GB" sz="1400" dirty="0" smtClean="0"/>
              <a:t> 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RT</a:t>
            </a:r>
            <a:r>
              <a:rPr lang="en-GB" sz="1400" dirty="0" smtClean="0"/>
              <a:t>:</a:t>
            </a:r>
            <a:r>
              <a:rPr lang="en-GB" sz="1400" dirty="0" smtClean="0">
                <a:sym typeface="Wingdings" panose="05000000000000000000" pitchFamily="2" charset="2"/>
              </a:rPr>
              <a:t> </a:t>
            </a:r>
            <a:r>
              <a:rPr lang="en-GB" sz="1400" dirty="0" smtClean="0"/>
              <a:t>The plate was </a:t>
            </a:r>
            <a:r>
              <a:rPr lang="en-GB" sz="1400" b="1" dirty="0" smtClean="0"/>
              <a:t>not compliant </a:t>
            </a:r>
            <a:r>
              <a:rPr lang="en-GB" sz="1400" dirty="0" smtClean="0"/>
              <a:t>due to the presence of isolated gas pores (Ø &gt; 0.2 mm)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Metallurgical examinations: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Grain coarsening </a:t>
            </a:r>
            <a:r>
              <a:rPr lang="en-GB" sz="1400" dirty="0">
                <a:sym typeface="Wingdings" panose="05000000000000000000" pitchFamily="2" charset="2"/>
              </a:rPr>
              <a:t> Weld </a:t>
            </a:r>
            <a:r>
              <a:rPr lang="en-GB" sz="1400" dirty="0"/>
              <a:t>grains are 10 times larger than in base material (BM)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 smtClean="0"/>
              <a:t>Martensite</a:t>
            </a:r>
            <a:r>
              <a:rPr lang="en-US" sz="1400" dirty="0" smtClean="0"/>
              <a:t> (M) is present </a:t>
            </a:r>
            <a:r>
              <a:rPr lang="en-US" sz="1400" dirty="0"/>
              <a:t>in the fusion zone </a:t>
            </a:r>
            <a:r>
              <a:rPr lang="en-US" sz="1400" dirty="0" smtClean="0"/>
              <a:t>at the ferrite (</a:t>
            </a:r>
            <a:r>
              <a:rPr lang="el-GR" sz="1400" dirty="0" smtClean="0"/>
              <a:t>δ</a:t>
            </a:r>
            <a:r>
              <a:rPr lang="en-US" sz="1400" dirty="0" smtClean="0"/>
              <a:t>) grain boundaries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Mechanical testing: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Tensile test  </a:t>
            </a:r>
            <a:r>
              <a:rPr lang="en-GB" sz="1400" dirty="0" smtClean="0"/>
              <a:t>Final </a:t>
            </a:r>
            <a:r>
              <a:rPr lang="en-GB" sz="1400" dirty="0"/>
              <a:t>failure occurred along the weld </a:t>
            </a:r>
            <a:r>
              <a:rPr lang="en-GB" sz="1400" dirty="0"/>
              <a:t>centreline </a:t>
            </a:r>
            <a:r>
              <a:rPr lang="en-GB" sz="1400" dirty="0"/>
              <a:t>in a completely brittle manner </a:t>
            </a:r>
            <a:endParaRPr lang="en-GB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Micro-hardness </a:t>
            </a:r>
            <a:r>
              <a:rPr lang="en-GB" sz="1400" dirty="0" smtClean="0">
                <a:sym typeface="Wingdings" panose="05000000000000000000" pitchFamily="2" charset="2"/>
              </a:rPr>
              <a:t> Important hardness increase at the</a:t>
            </a:r>
            <a:r>
              <a:rPr lang="en-GB" sz="1400" dirty="0" smtClean="0"/>
              <a:t> </a:t>
            </a:r>
            <a:r>
              <a:rPr lang="en-GB" sz="1400" dirty="0"/>
              <a:t>fusion </a:t>
            </a:r>
            <a:r>
              <a:rPr lang="en-GB" sz="1400" dirty="0" smtClean="0"/>
              <a:t>zone</a:t>
            </a:r>
            <a:endParaRPr lang="en-GB" sz="1400" dirty="0"/>
          </a:p>
          <a:p>
            <a:pPr>
              <a:lnSpc>
                <a:spcPct val="150000"/>
              </a:lnSpc>
            </a:pPr>
            <a:endParaRPr lang="en-GB" sz="1200" dirty="0">
              <a:solidFill>
                <a:schemeClr val="tx2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684056" y="824739"/>
            <a:ext cx="9369957" cy="2616832"/>
            <a:chOff x="2706682" y="1047938"/>
            <a:chExt cx="9369957" cy="2616832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7335" y="1047938"/>
              <a:ext cx="4339304" cy="2616832"/>
            </a:xfrm>
            <a:prstGeom prst="rect">
              <a:avLst/>
            </a:prstGeom>
          </p:spPr>
        </p:pic>
        <p:sp>
          <p:nvSpPr>
            <p:cNvPr id="65" name="Rectangle 64"/>
            <p:cNvSpPr/>
            <p:nvPr/>
          </p:nvSpPr>
          <p:spPr>
            <a:xfrm>
              <a:off x="2706682" y="2260559"/>
              <a:ext cx="1035679" cy="6220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846237" y="1623653"/>
              <a:ext cx="83516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 err="1" smtClean="0"/>
                <a:t>Martensite</a:t>
              </a:r>
              <a:endParaRPr lang="en-US" sz="1400" i="1" dirty="0" smtClean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10062438" y="1883310"/>
              <a:ext cx="126556" cy="1372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H="1">
              <a:off x="9614683" y="1883310"/>
              <a:ext cx="374398" cy="7018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47829" y="1058119"/>
              <a:ext cx="36758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Two-phases microstructure: </a:t>
              </a:r>
              <a:r>
                <a:rPr lang="el-GR" sz="12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</a:t>
              </a:r>
              <a:r>
                <a:rPr lang="en-US" sz="12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+ </a:t>
              </a:r>
              <a:r>
                <a:rPr lang="en-US" sz="1200" b="1" i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intergranular</a:t>
              </a:r>
              <a:r>
                <a:rPr lang="en-US" sz="12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795020" y="2389540"/>
              <a:ext cx="12378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 smtClean="0"/>
                <a:t>Ferrite grains</a:t>
              </a:r>
              <a:endParaRPr lang="en-US" sz="1400" i="1" dirty="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19834" y="3258275"/>
            <a:ext cx="307616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i="1" dirty="0" smtClean="0">
                <a:solidFill>
                  <a:schemeClr val="bg1"/>
                </a:solidFill>
              </a:rPr>
              <a:t>Images courtesy of M. Dakshinamurthy and L. Racaud</a:t>
            </a:r>
            <a:endParaRPr lang="en-US" sz="1000" i="1" dirty="0" smtClean="0">
              <a:solidFill>
                <a:schemeClr val="bg1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056722" y="3932658"/>
            <a:ext cx="3813752" cy="1117599"/>
            <a:chOff x="8042888" y="4122855"/>
            <a:chExt cx="3813752" cy="1117599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10"/>
            <a:srcRect l="9865" t="18658" r="8634" b="44114"/>
            <a:stretch/>
          </p:blipFill>
          <p:spPr>
            <a:xfrm>
              <a:off x="8042888" y="4122855"/>
              <a:ext cx="3813752" cy="1117599"/>
            </a:xfrm>
            <a:prstGeom prst="rect">
              <a:avLst/>
            </a:prstGeom>
            <a:ln>
              <a:noFill/>
            </a:ln>
            <a:effectLst/>
          </p:spPr>
        </p:pic>
        <p:cxnSp>
          <p:nvCxnSpPr>
            <p:cNvPr id="73" name="Straight Connector 72"/>
            <p:cNvCxnSpPr/>
            <p:nvPr/>
          </p:nvCxnSpPr>
          <p:spPr>
            <a:xfrm>
              <a:off x="9823611" y="4404087"/>
              <a:ext cx="0" cy="471696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0110642" y="4404087"/>
              <a:ext cx="0" cy="471696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9747016" y="4166168"/>
              <a:ext cx="40549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 smtClean="0"/>
                <a:t>Weld</a:t>
              </a:r>
              <a:endParaRPr lang="en-US" sz="1400" i="1" dirty="0" smtClean="0"/>
            </a:p>
          </p:txBody>
        </p:sp>
      </p:grpSp>
      <p:sp>
        <p:nvSpPr>
          <p:cNvPr id="7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7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29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5" grpId="1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13999" y="1135191"/>
            <a:ext cx="8580196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In the pseudo-binary diagram for a </a:t>
            </a:r>
            <a:r>
              <a:rPr lang="en-US" sz="1400" b="1" dirty="0" smtClean="0"/>
              <a:t>Cr</a:t>
            </a:r>
            <a:r>
              <a:rPr lang="en-US" sz="1400" dirty="0" smtClean="0"/>
              <a:t> content of </a:t>
            </a:r>
            <a:r>
              <a:rPr lang="en-US" sz="1400" b="1" dirty="0" smtClean="0"/>
              <a:t>17 wt. % </a:t>
            </a:r>
            <a:r>
              <a:rPr lang="en-US" sz="1400" dirty="0" smtClean="0"/>
              <a:t>and </a:t>
            </a:r>
            <a:r>
              <a:rPr lang="en-US" sz="1400" b="1" dirty="0" smtClean="0"/>
              <a:t>C</a:t>
            </a:r>
            <a:r>
              <a:rPr lang="en-US" sz="1400" dirty="0" smtClean="0"/>
              <a:t> within the 0.05 - </a:t>
            </a:r>
            <a:r>
              <a:rPr lang="en-US" sz="1400" dirty="0"/>
              <a:t>0.15 </a:t>
            </a:r>
            <a:r>
              <a:rPr lang="en-US" sz="1400" dirty="0" smtClean="0"/>
              <a:t>wt. % range (corresponding to the AISI 430), some </a:t>
            </a:r>
            <a:r>
              <a:rPr lang="en-US" sz="1400" dirty="0"/>
              <a:t>austenite </a:t>
            </a:r>
            <a:r>
              <a:rPr lang="en-US" sz="1400" dirty="0" smtClean="0"/>
              <a:t>(</a:t>
            </a:r>
            <a:r>
              <a:rPr lang="el-GR" sz="1400" dirty="0" smtClean="0"/>
              <a:t>γ</a:t>
            </a:r>
            <a:r>
              <a:rPr lang="en-US" sz="1400" dirty="0" smtClean="0"/>
              <a:t>) forms at elevated temperature along </a:t>
            </a:r>
            <a:r>
              <a:rPr lang="en-US" sz="1400" dirty="0"/>
              <a:t>the </a:t>
            </a:r>
            <a:r>
              <a:rPr lang="el-GR" sz="1400" dirty="0" smtClean="0"/>
              <a:t>δ</a:t>
            </a:r>
            <a:r>
              <a:rPr lang="en-US" sz="1400" dirty="0" smtClean="0"/>
              <a:t>-ferrite GB</a:t>
            </a:r>
          </a:p>
          <a:p>
            <a:endParaRPr lang="en-US" sz="1400" dirty="0"/>
          </a:p>
          <a:p>
            <a:r>
              <a:rPr lang="en-US" sz="1400" dirty="0"/>
              <a:t>This austenite transforms to </a:t>
            </a:r>
            <a:r>
              <a:rPr lang="en-US" sz="1400" dirty="0" smtClean="0"/>
              <a:t>M </a:t>
            </a:r>
            <a:r>
              <a:rPr lang="en-US" sz="1400" dirty="0"/>
              <a:t>as the </a:t>
            </a:r>
            <a:r>
              <a:rPr lang="en-US" sz="1400" dirty="0" smtClean="0"/>
              <a:t>weld fusion </a:t>
            </a:r>
            <a:r>
              <a:rPr lang="en-US" sz="1400" dirty="0"/>
              <a:t>zone cools to RT </a:t>
            </a:r>
          </a:p>
          <a:p>
            <a:r>
              <a:rPr lang="en-US" sz="1400" dirty="0" smtClean="0"/>
              <a:t> </a:t>
            </a:r>
          </a:p>
          <a:p>
            <a:r>
              <a:rPr lang="en-US" sz="1400" dirty="0"/>
              <a:t>The </a:t>
            </a:r>
            <a:r>
              <a:rPr lang="en-US" sz="1400" dirty="0" err="1"/>
              <a:t>Kaltenhauser</a:t>
            </a:r>
            <a:r>
              <a:rPr lang="en-US" sz="1400" dirty="0"/>
              <a:t> ferrite factor </a:t>
            </a:r>
            <a:r>
              <a:rPr lang="en-US" sz="1400" dirty="0" smtClean="0"/>
              <a:t>(K-factor) is commonly used </a:t>
            </a:r>
            <a:r>
              <a:rPr lang="en-US" sz="1400" dirty="0"/>
              <a:t>to predict if the microstructure is fully </a:t>
            </a:r>
            <a:r>
              <a:rPr lang="en-US" sz="1400" dirty="0" err="1"/>
              <a:t>ferritic</a:t>
            </a:r>
            <a:r>
              <a:rPr lang="en-US" sz="1400" dirty="0"/>
              <a:t> but does not provide information regarding the amount of M that will be </a:t>
            </a:r>
            <a:r>
              <a:rPr lang="en-US" sz="1400" dirty="0" smtClean="0"/>
              <a:t>present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In </a:t>
            </a:r>
            <a:r>
              <a:rPr lang="en-US" sz="1400" dirty="0"/>
              <a:t>our </a:t>
            </a:r>
            <a:r>
              <a:rPr lang="en-US" sz="1400" dirty="0" smtClean="0"/>
              <a:t>raw material the </a:t>
            </a:r>
            <a:r>
              <a:rPr lang="en-US" sz="1400" b="1" dirty="0" smtClean="0"/>
              <a:t>K-factor = </a:t>
            </a:r>
            <a:r>
              <a:rPr lang="en-US" sz="1400" b="1" dirty="0" smtClean="0">
                <a:solidFill>
                  <a:srgbClr val="FF0000"/>
                </a:solidFill>
              </a:rPr>
              <a:t>13.3</a:t>
            </a:r>
            <a:r>
              <a:rPr lang="en-US" sz="1400" b="1" dirty="0" smtClean="0"/>
              <a:t> </a:t>
            </a:r>
            <a:r>
              <a:rPr lang="en-US" sz="1400" dirty="0" smtClean="0"/>
              <a:t>(17.0 is the minimum value determined </a:t>
            </a:r>
            <a:r>
              <a:rPr lang="en-US" sz="1400" dirty="0"/>
              <a:t>by </a:t>
            </a:r>
            <a:r>
              <a:rPr lang="en-US" sz="1400" dirty="0" err="1"/>
              <a:t>Kaltenhauser</a:t>
            </a:r>
            <a:r>
              <a:rPr lang="en-US" sz="1400" dirty="0"/>
              <a:t> for AISI </a:t>
            </a:r>
            <a:r>
              <a:rPr lang="en-US" sz="1400" dirty="0" smtClean="0"/>
              <a:t>430)</a:t>
            </a:r>
          </a:p>
          <a:p>
            <a:r>
              <a:rPr lang="en-US" sz="1400" dirty="0" smtClean="0"/>
              <a:t>This </a:t>
            </a:r>
            <a:r>
              <a:rPr lang="en-US" sz="1400" dirty="0"/>
              <a:t>factor is normally achieved by reducing C, adding ferrite stabilizing elements (</a:t>
            </a:r>
            <a:r>
              <a:rPr lang="en-US" sz="1400" dirty="0" err="1"/>
              <a:t>Ti</a:t>
            </a:r>
            <a:r>
              <a:rPr lang="en-US" sz="1400" dirty="0"/>
              <a:t>, </a:t>
            </a:r>
            <a:r>
              <a:rPr lang="en-US" sz="1400" dirty="0" err="1"/>
              <a:t>Nb</a:t>
            </a:r>
            <a:r>
              <a:rPr lang="en-US" sz="1400" dirty="0"/>
              <a:t>) or </a:t>
            </a:r>
            <a:r>
              <a:rPr lang="en-US" sz="1400" dirty="0" smtClean="0"/>
              <a:t>both</a:t>
            </a:r>
          </a:p>
          <a:p>
            <a:endParaRPr lang="en-US" sz="1400" dirty="0" smtClean="0"/>
          </a:p>
          <a:p>
            <a:r>
              <a:rPr lang="en-US" sz="1400" b="1" dirty="0" smtClean="0"/>
              <a:t>Other </a:t>
            </a:r>
            <a:r>
              <a:rPr lang="en-US" sz="1400" b="1" dirty="0" err="1" smtClean="0"/>
              <a:t>ferritic</a:t>
            </a:r>
            <a:r>
              <a:rPr lang="en-US" sz="1400" b="1" dirty="0" smtClean="0"/>
              <a:t> stainless steels</a:t>
            </a:r>
            <a:r>
              <a:rPr lang="en-US" sz="1400" dirty="0" smtClean="0"/>
              <a:t> can present better </a:t>
            </a:r>
            <a:r>
              <a:rPr lang="en-US" sz="1400" dirty="0" err="1" smtClean="0"/>
              <a:t>weldability</a:t>
            </a:r>
            <a:endParaRPr lang="en-US" sz="140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Pre-prototypes: quality assurance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0115" y="6989173"/>
            <a:ext cx="117078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2755875"/>
            <a:ext cx="5447851" cy="4164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</p:pic>
      <p:sp>
        <p:nvSpPr>
          <p:cNvPr id="29" name="Rectangle 28"/>
          <p:cNvSpPr/>
          <p:nvPr/>
        </p:nvSpPr>
        <p:spPr>
          <a:xfrm>
            <a:off x="10999802" y="1719280"/>
            <a:ext cx="872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F + M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048328" y="1720816"/>
            <a:ext cx="2080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L </a:t>
            </a:r>
            <a:r>
              <a:rPr lang="en-US" sz="1400" b="1" dirty="0">
                <a:sym typeface="Wingdings" panose="05000000000000000000" pitchFamily="2" charset="2"/>
              </a:rPr>
              <a:t> L + F  F  F + A</a:t>
            </a:r>
            <a:endParaRPr lang="en-US" sz="1400" b="1" dirty="0">
              <a:sym typeface="Wingdings" panose="05000000000000000000" pitchFamily="2" charset="2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77" y="1198856"/>
            <a:ext cx="3542773" cy="2705643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1430470" y="1348263"/>
            <a:ext cx="0" cy="219456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19337" y="4298900"/>
            <a:ext cx="69741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How to improve </a:t>
            </a:r>
            <a:r>
              <a:rPr lang="en-GB" sz="1400" b="1" dirty="0" err="1"/>
              <a:t>weldability</a:t>
            </a:r>
            <a:r>
              <a:rPr lang="en-GB" sz="1400" b="1" dirty="0"/>
              <a:t> on AISI 430</a:t>
            </a:r>
            <a:r>
              <a:rPr lang="en-GB" sz="1400" b="1" dirty="0" smtClean="0"/>
              <a:t>?</a:t>
            </a:r>
          </a:p>
          <a:p>
            <a:pPr algn="just"/>
            <a:endParaRPr lang="en-GB" sz="800" dirty="0"/>
          </a:p>
          <a:p>
            <a:pPr algn="just"/>
            <a:r>
              <a:rPr lang="en-GB" sz="1400" dirty="0"/>
              <a:t>I</a:t>
            </a:r>
            <a:r>
              <a:rPr lang="en-GB" sz="1400" dirty="0" smtClean="0"/>
              <a:t>t </a:t>
            </a:r>
            <a:r>
              <a:rPr lang="en-GB" sz="1400" dirty="0"/>
              <a:t>is good </a:t>
            </a:r>
            <a:r>
              <a:rPr lang="en-GB" sz="1400" dirty="0" smtClean="0"/>
              <a:t>practice in medium-Cr types to </a:t>
            </a:r>
            <a:r>
              <a:rPr lang="en-GB" sz="1400" b="1" dirty="0"/>
              <a:t>limit heat input </a:t>
            </a:r>
            <a:r>
              <a:rPr lang="en-GB" sz="1400" dirty="0"/>
              <a:t>to minimise grain </a:t>
            </a:r>
            <a:r>
              <a:rPr lang="en-GB" sz="1400" dirty="0" smtClean="0"/>
              <a:t>growth and </a:t>
            </a:r>
            <a:r>
              <a:rPr lang="en-GB" sz="1400" b="1" dirty="0" smtClean="0"/>
              <a:t>optimize the cooling rate </a:t>
            </a:r>
            <a:r>
              <a:rPr lang="en-GB" sz="1400" dirty="0" smtClean="0"/>
              <a:t>to reduce the </a:t>
            </a:r>
            <a:r>
              <a:rPr lang="en-GB" sz="1400" dirty="0" err="1" smtClean="0"/>
              <a:t>martensite</a:t>
            </a:r>
            <a:r>
              <a:rPr lang="en-GB" sz="1400" dirty="0" smtClean="0"/>
              <a:t> presence preventing the degradation </a:t>
            </a:r>
            <a:r>
              <a:rPr lang="en-GB" sz="1400" dirty="0"/>
              <a:t>of the ductility and </a:t>
            </a:r>
            <a:r>
              <a:rPr lang="en-GB" sz="1400" dirty="0" smtClean="0"/>
              <a:t>toughness at the weld region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sym typeface="Wingdings" panose="05000000000000000000" pitchFamily="2" charset="2"/>
            </a:endParaRPr>
          </a:p>
          <a:p>
            <a:pPr algn="just"/>
            <a:r>
              <a:rPr lang="en-GB" sz="1400" dirty="0" smtClean="0"/>
              <a:t>The use of austenitic consumables </a:t>
            </a:r>
            <a:r>
              <a:rPr lang="en-GB" sz="1400" dirty="0" smtClean="0">
                <a:sym typeface="Wingdings" panose="05000000000000000000" pitchFamily="2" charset="2"/>
              </a:rPr>
              <a:t> Weld qualification plate performed using TIG with 308L as </a:t>
            </a:r>
            <a:r>
              <a:rPr lang="en-GB" sz="1400" dirty="0" smtClean="0"/>
              <a:t>filler </a:t>
            </a:r>
            <a:r>
              <a:rPr lang="en-GB" sz="1400" dirty="0"/>
              <a:t>metal </a:t>
            </a:r>
            <a:r>
              <a:rPr lang="en-GB" sz="1400" dirty="0" smtClean="0"/>
              <a:t>is for the moment RT and PT compliant </a:t>
            </a:r>
          </a:p>
          <a:p>
            <a:pPr algn="just"/>
            <a:endParaRPr lang="en-GB" sz="1400" dirty="0" smtClean="0"/>
          </a:p>
        </p:txBody>
      </p:sp>
      <p:grpSp>
        <p:nvGrpSpPr>
          <p:cNvPr id="46" name="Group 45"/>
          <p:cNvGrpSpPr/>
          <p:nvPr/>
        </p:nvGrpSpPr>
        <p:grpSpPr>
          <a:xfrm>
            <a:off x="7251988" y="4777271"/>
            <a:ext cx="4883121" cy="523220"/>
            <a:chOff x="7251988" y="4777271"/>
            <a:chExt cx="4883121" cy="523220"/>
          </a:xfrm>
        </p:grpSpPr>
        <p:sp>
          <p:nvSpPr>
            <p:cNvPr id="31" name="Rectangle 30"/>
            <p:cNvSpPr/>
            <p:nvPr/>
          </p:nvSpPr>
          <p:spPr>
            <a:xfrm>
              <a:off x="7812415" y="4777271"/>
              <a:ext cx="4322694" cy="523220"/>
            </a:xfrm>
            <a:prstGeom prst="rect">
              <a:avLst/>
            </a:prstGeom>
            <a:solidFill>
              <a:srgbClr val="FFCC66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Composition</a:t>
              </a:r>
              <a:r>
                <a:rPr lang="en-GB" sz="14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, heat input and cooling rate </a:t>
              </a:r>
              <a:r>
                <a:rPr lang="en-GB" sz="1400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are </a:t>
              </a:r>
              <a:r>
                <a:rPr lang="en-GB" sz="14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characteristics of welding process and thickness 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7251988" y="4877019"/>
              <a:ext cx="360040" cy="3187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217009" y="5624842"/>
            <a:ext cx="4495614" cy="322244"/>
            <a:chOff x="7217009" y="5624842"/>
            <a:chExt cx="4495614" cy="322244"/>
          </a:xfrm>
        </p:grpSpPr>
        <p:sp>
          <p:nvSpPr>
            <p:cNvPr id="37" name="Right Arrow 36"/>
            <p:cNvSpPr/>
            <p:nvPr/>
          </p:nvSpPr>
          <p:spPr>
            <a:xfrm>
              <a:off x="7217009" y="5628300"/>
              <a:ext cx="360040" cy="3187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333236" y="5624842"/>
              <a:ext cx="3379387" cy="307777"/>
            </a:xfrm>
            <a:prstGeom prst="rect">
              <a:avLst/>
            </a:prstGeom>
            <a:solidFill>
              <a:srgbClr val="FFCC66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Feasibility and cost</a:t>
              </a:r>
              <a:r>
                <a:rPr lang="en-GB" sz="14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en-GB" sz="1400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to be evaluated… 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458624" y="3845643"/>
            <a:ext cx="2501449" cy="324901"/>
            <a:chOff x="8458624" y="3845643"/>
            <a:chExt cx="2501449" cy="324901"/>
          </a:xfrm>
        </p:grpSpPr>
        <p:sp>
          <p:nvSpPr>
            <p:cNvPr id="39" name="Right Arrow 38"/>
            <p:cNvSpPr/>
            <p:nvPr/>
          </p:nvSpPr>
          <p:spPr>
            <a:xfrm>
              <a:off x="8458624" y="3845643"/>
              <a:ext cx="360040" cy="3187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987451" y="3862767"/>
              <a:ext cx="1972622" cy="307777"/>
            </a:xfrm>
            <a:prstGeom prst="rect">
              <a:avLst/>
            </a:prstGeom>
            <a:solidFill>
              <a:srgbClr val="FFCC66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AISI 444 to be tested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7722" y="3865894"/>
            <a:ext cx="271397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i="1" dirty="0" smtClean="0"/>
              <a:t>From Castro and Tricot</a:t>
            </a:r>
            <a:endParaRPr lang="en-US" sz="1100" i="1" dirty="0" smtClean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ontent Placeholder 3"/>
          <p:cNvSpPr>
            <a:spLocks noGrp="1"/>
          </p:cNvSpPr>
          <p:nvPr>
            <p:ph idx="1"/>
          </p:nvPr>
        </p:nvSpPr>
        <p:spPr>
          <a:xfrm>
            <a:off x="239241" y="1052736"/>
            <a:ext cx="5452210" cy="1921552"/>
          </a:xfr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Material selection will impact </a:t>
            </a:r>
            <a:r>
              <a:rPr lang="en-GB" sz="1400" b="0" dirty="0" smtClean="0">
                <a:solidFill>
                  <a:schemeClr val="tx1"/>
                </a:solidFill>
              </a:rPr>
              <a:t>manufacturing strategy, </a:t>
            </a:r>
            <a:r>
              <a:rPr lang="en-GB" sz="1400" b="0" dirty="0">
                <a:solidFill>
                  <a:schemeClr val="tx1"/>
                </a:solidFill>
              </a:rPr>
              <a:t>installation and inspection </a:t>
            </a:r>
            <a:r>
              <a:rPr lang="en-GB" sz="1400" b="0" dirty="0" smtClean="0">
                <a:solidFill>
                  <a:schemeClr val="tx1"/>
                </a:solidFill>
              </a:rPr>
              <a:t>plans but </a:t>
            </a:r>
            <a:r>
              <a:rPr lang="en-GB" sz="1400" b="0" dirty="0">
                <a:solidFill>
                  <a:schemeClr val="tx1"/>
                </a:solidFill>
              </a:rPr>
              <a:t>also future actions like service maintenance, </a:t>
            </a:r>
            <a:r>
              <a:rPr lang="en-GB" sz="1400" b="0" dirty="0" smtClean="0">
                <a:solidFill>
                  <a:schemeClr val="tx1"/>
                </a:solidFill>
              </a:rPr>
              <a:t>or eventual reparations…</a:t>
            </a:r>
            <a:r>
              <a:rPr lang="en-GB" sz="1400" b="0" dirty="0">
                <a:solidFill>
                  <a:schemeClr val="tx1"/>
                </a:solidFill>
              </a:rPr>
              <a:t>and by hence the </a:t>
            </a:r>
            <a:r>
              <a:rPr lang="en-GB" sz="1400" dirty="0">
                <a:solidFill>
                  <a:schemeClr val="tx1"/>
                </a:solidFill>
              </a:rPr>
              <a:t>final cost of the project</a:t>
            </a: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1400" b="0" dirty="0" smtClean="0">
                <a:solidFill>
                  <a:schemeClr val="tx1"/>
                </a:solidFill>
              </a:rPr>
              <a:t>The </a:t>
            </a:r>
            <a:r>
              <a:rPr lang="en-GB" sz="1400" b="0" dirty="0">
                <a:solidFill>
                  <a:schemeClr val="tx1"/>
                </a:solidFill>
              </a:rPr>
              <a:t>material cost per kg is not always the most important economic </a:t>
            </a:r>
            <a:r>
              <a:rPr lang="en-GB" sz="1400" b="0" dirty="0" smtClean="0">
                <a:solidFill>
                  <a:schemeClr val="tx1"/>
                </a:solidFill>
              </a:rPr>
              <a:t>consideration. The </a:t>
            </a:r>
            <a:r>
              <a:rPr lang="en-GB" sz="1400" b="0" dirty="0">
                <a:solidFill>
                  <a:schemeClr val="tx1"/>
                </a:solidFill>
              </a:rPr>
              <a:t>final cost will be </a:t>
            </a:r>
            <a:r>
              <a:rPr lang="en-GB" sz="1400" b="0" dirty="0" smtClean="0">
                <a:solidFill>
                  <a:schemeClr val="tx1"/>
                </a:solidFill>
              </a:rPr>
              <a:t>affected </a:t>
            </a:r>
            <a:r>
              <a:rPr lang="en-GB" sz="1400" b="0" dirty="0">
                <a:solidFill>
                  <a:schemeClr val="tx1"/>
                </a:solidFill>
              </a:rPr>
              <a:t>by other additional costs</a:t>
            </a:r>
            <a:r>
              <a:rPr lang="en-GB" sz="1400" b="0" dirty="0" smtClean="0">
                <a:solidFill>
                  <a:schemeClr val="tx1"/>
                </a:solidFill>
              </a:rPr>
              <a:t>:</a:t>
            </a: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3156" y="330686"/>
            <a:ext cx="9712029" cy="534395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ost assessment…in progress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00443" y="6383848"/>
            <a:ext cx="1620788" cy="365125"/>
          </a:xfrm>
        </p:spPr>
        <p:txBody>
          <a:bodyPr/>
          <a:lstStyle/>
          <a:p>
            <a:r>
              <a:rPr lang="de-CH" sz="1200" dirty="0" smtClean="0"/>
              <a:t>27.03.2023</a:t>
            </a:r>
            <a:endParaRPr lang="en-US" sz="12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A. Pérez | </a:t>
            </a:r>
            <a:r>
              <a:rPr lang="en-US" dirty="0" smtClean="0"/>
              <a:t>Materials and their production processing for ET’s beam pipes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7501116" y="1558482"/>
            <a:ext cx="4693079" cy="4496674"/>
            <a:chOff x="6961380" y="1301635"/>
            <a:chExt cx="5000104" cy="4653549"/>
          </a:xfrm>
        </p:grpSpPr>
        <p:graphicFrame>
          <p:nvGraphicFramePr>
            <p:cNvPr id="5" name="Diagram 4"/>
            <p:cNvGraphicFramePr/>
            <p:nvPr>
              <p:extLst>
                <p:ext uri="{D42A27DB-BD31-4B8C-83A1-F6EECF244321}">
                  <p14:modId xmlns:p14="http://schemas.microsoft.com/office/powerpoint/2010/main" val="51908688"/>
                </p:ext>
              </p:extLst>
            </p:nvPr>
          </p:nvGraphicFramePr>
          <p:xfrm>
            <a:off x="6961380" y="1301635"/>
            <a:ext cx="5000104" cy="465354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 rot="1915751">
              <a:off x="9768623" y="4365679"/>
              <a:ext cx="516733" cy="397426"/>
              <a:chOff x="1489804" y="2076863"/>
              <a:chExt cx="485953" cy="338881"/>
            </a:xfrm>
          </p:grpSpPr>
          <p:sp>
            <p:nvSpPr>
              <p:cNvPr id="13" name="Left-Right Arrow 12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4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19243868">
              <a:off x="10046904" y="3256325"/>
              <a:ext cx="600701" cy="390112"/>
              <a:chOff x="1489804" y="2076863"/>
              <a:chExt cx="485953" cy="338881"/>
            </a:xfrm>
          </p:grpSpPr>
          <p:sp>
            <p:nvSpPr>
              <p:cNvPr id="24" name="Left-Right Arrow 23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5" name="Left-Right Arrow 4"/>
              <p:cNvSpPr txBox="1"/>
              <p:nvPr/>
            </p:nvSpPr>
            <p:spPr>
              <a:xfrm rot="1080000">
                <a:off x="1622288" y="2166143"/>
                <a:ext cx="351481" cy="19315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  <p:sp>
          <p:nvSpPr>
            <p:cNvPr id="31" name="Left-Right Arrow 30"/>
            <p:cNvSpPr/>
            <p:nvPr/>
          </p:nvSpPr>
          <p:spPr>
            <a:xfrm rot="12534892">
              <a:off x="8335178" y="3248139"/>
              <a:ext cx="539539" cy="338881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grpSp>
          <p:nvGrpSpPr>
            <p:cNvPr id="45" name="Group 44"/>
            <p:cNvGrpSpPr/>
            <p:nvPr/>
          </p:nvGrpSpPr>
          <p:grpSpPr>
            <a:xfrm rot="17681881">
              <a:off x="8645718" y="4341247"/>
              <a:ext cx="535847" cy="423838"/>
              <a:chOff x="1489804" y="2076863"/>
              <a:chExt cx="485953" cy="338881"/>
            </a:xfrm>
          </p:grpSpPr>
          <p:sp>
            <p:nvSpPr>
              <p:cNvPr id="46" name="Left-Right Arrow 45"/>
              <p:cNvSpPr/>
              <p:nvPr/>
            </p:nvSpPr>
            <p:spPr>
              <a:xfrm rot="11880000">
                <a:off x="1489804" y="2076863"/>
                <a:ext cx="485953" cy="338881"/>
              </a:xfrm>
              <a:prstGeom prst="left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47" name="Left-Right Arrow 4"/>
              <p:cNvSpPr txBox="1"/>
              <p:nvPr/>
            </p:nvSpPr>
            <p:spPr>
              <a:xfrm rot="22680000">
                <a:off x="1588980" y="2160347"/>
                <a:ext cx="384289" cy="2033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kern="1200"/>
              </a:p>
            </p:txBody>
          </p:sp>
        </p:grpSp>
      </p:grpSp>
      <p:sp>
        <p:nvSpPr>
          <p:cNvPr id="19" name="Left-Right Arrow 18"/>
          <p:cNvSpPr/>
          <p:nvPr/>
        </p:nvSpPr>
        <p:spPr>
          <a:xfrm rot="13319294">
            <a:off x="10371304" y="2725084"/>
            <a:ext cx="506409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28" name="Left-Right Arrow 27"/>
          <p:cNvSpPr/>
          <p:nvPr/>
        </p:nvSpPr>
        <p:spPr>
          <a:xfrm rot="6513666">
            <a:off x="10885616" y="4315398"/>
            <a:ext cx="521351" cy="318072"/>
          </a:xfrm>
          <a:prstGeom prst="left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30" name="Left-Right Arrow 29"/>
          <p:cNvSpPr/>
          <p:nvPr/>
        </p:nvSpPr>
        <p:spPr>
          <a:xfrm rot="10800000">
            <a:off x="9539872" y="5277079"/>
            <a:ext cx="506409" cy="327457"/>
          </a:xfrm>
          <a:prstGeom prst="left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48" name="Left-Right Arrow 47"/>
          <p:cNvSpPr/>
          <p:nvPr/>
        </p:nvSpPr>
        <p:spPr>
          <a:xfrm rot="8379174">
            <a:off x="8696872" y="2715218"/>
            <a:ext cx="506409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sp>
        <p:nvSpPr>
          <p:cNvPr id="9" name="Rounded Rectangle 8"/>
          <p:cNvSpPr/>
          <p:nvPr/>
        </p:nvSpPr>
        <p:spPr>
          <a:xfrm>
            <a:off x="5870395" y="5705800"/>
            <a:ext cx="1663650" cy="3874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Insulation material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0959325" y="1255265"/>
            <a:ext cx="1171722" cy="6341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Installation Reparation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QC/QA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Left-Right Arrow 32"/>
          <p:cNvSpPr/>
          <p:nvPr/>
        </p:nvSpPr>
        <p:spPr>
          <a:xfrm rot="2112573">
            <a:off x="8802233" y="1605839"/>
            <a:ext cx="506409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4" name="Left-Right Arrow 33"/>
          <p:cNvSpPr/>
          <p:nvPr/>
        </p:nvSpPr>
        <p:spPr>
          <a:xfrm rot="5400000">
            <a:off x="11227507" y="2198406"/>
            <a:ext cx="686659" cy="318072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35" name="Left-Right Arrow 34"/>
          <p:cNvSpPr/>
          <p:nvPr/>
        </p:nvSpPr>
        <p:spPr>
          <a:xfrm rot="9440973">
            <a:off x="7641573" y="5627853"/>
            <a:ext cx="506409" cy="327457"/>
          </a:xfrm>
          <a:prstGeom prst="left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44" name="Left-Right Arrow 43"/>
          <p:cNvSpPr/>
          <p:nvPr/>
        </p:nvSpPr>
        <p:spPr>
          <a:xfrm rot="8919304">
            <a:off x="10366448" y="1605838"/>
            <a:ext cx="506409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51" name="Left-Right Arrow 50"/>
          <p:cNvSpPr/>
          <p:nvPr/>
        </p:nvSpPr>
        <p:spPr>
          <a:xfrm rot="5896979">
            <a:off x="7748939" y="2003041"/>
            <a:ext cx="1196221" cy="318072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54" name="Left-Right Arrow 53"/>
          <p:cNvSpPr/>
          <p:nvPr/>
        </p:nvSpPr>
        <p:spPr>
          <a:xfrm rot="555481">
            <a:off x="9324812" y="1062120"/>
            <a:ext cx="1255234" cy="327457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68" name="Rounded Rectangle 67"/>
          <p:cNvSpPr/>
          <p:nvPr/>
        </p:nvSpPr>
        <p:spPr>
          <a:xfrm>
            <a:off x="5842532" y="4251746"/>
            <a:ext cx="1321833" cy="5798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Leak detection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Inspectability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9" name="Left-Right Arrow 68"/>
          <p:cNvSpPr/>
          <p:nvPr/>
        </p:nvSpPr>
        <p:spPr>
          <a:xfrm rot="4368573">
            <a:off x="6264186" y="5138374"/>
            <a:ext cx="671893" cy="318072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graphicFrame>
        <p:nvGraphicFramePr>
          <p:cNvPr id="74" name="Tab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570088"/>
              </p:ext>
            </p:extLst>
          </p:nvPr>
        </p:nvGraphicFramePr>
        <p:xfrm>
          <a:off x="656224" y="1729465"/>
          <a:ext cx="4572381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1555">
                  <a:extLst>
                    <a:ext uri="{9D8B030D-6E8A-4147-A177-3AD203B41FA5}">
                      <a16:colId xmlns:a16="http://schemas.microsoft.com/office/drawing/2014/main" val="3344049562"/>
                    </a:ext>
                  </a:extLst>
                </a:gridCol>
                <a:gridCol w="3560826">
                  <a:extLst>
                    <a:ext uri="{9D8B030D-6E8A-4147-A177-3AD203B41FA5}">
                      <a16:colId xmlns:a16="http://schemas.microsoft.com/office/drawing/2014/main" val="358385942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AISI 304L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1.5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times more expensive than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AISI 430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9154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ym typeface="Wingdings" panose="05000000000000000000" pitchFamily="2" charset="2"/>
                        </a:rPr>
                        <a:t>≈ </a:t>
                      </a:r>
                      <a:r>
                        <a:rPr lang="en-US" sz="1400" b="1" dirty="0" smtClean="0"/>
                        <a:t>4</a:t>
                      </a:r>
                      <a:r>
                        <a:rPr lang="en-US" sz="1400" dirty="0" smtClean="0"/>
                        <a:t> times</a:t>
                      </a:r>
                      <a:r>
                        <a:rPr lang="en-US" sz="1400" baseline="0" dirty="0" smtClean="0"/>
                        <a:t> more expensive than </a:t>
                      </a:r>
                      <a:r>
                        <a:rPr lang="en-US" sz="1400" b="1" baseline="0" dirty="0" smtClean="0"/>
                        <a:t>S315MC</a:t>
                      </a:r>
                      <a:endParaRPr lang="en-US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10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8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17915</TotalTime>
  <Words>2410</Words>
  <Application>Microsoft Office PowerPoint</Application>
  <PresentationFormat>Widescreen</PresentationFormat>
  <Paragraphs>437</Paragraphs>
  <Slides>16</Slides>
  <Notes>11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Office Theme</vt:lpstr>
      <vt:lpstr>Materials and their production processing for ET's beam pipes</vt:lpstr>
      <vt:lpstr>Outline</vt:lpstr>
      <vt:lpstr>Materials science at CERN: MM Section</vt:lpstr>
      <vt:lpstr>PowerPoint Presentation</vt:lpstr>
      <vt:lpstr>Specimens and pre-prototypes: work in progress</vt:lpstr>
      <vt:lpstr>Specimens and pre-prototypes: work in progress</vt:lpstr>
      <vt:lpstr>Pre-prototypes: quality assurance</vt:lpstr>
      <vt:lpstr>PowerPoint Presentation</vt:lpstr>
      <vt:lpstr>Cost assessment…in progress</vt:lpstr>
      <vt:lpstr>Cost assessment…in progress</vt:lpstr>
      <vt:lpstr>Cost assessment…in progress</vt:lpstr>
      <vt:lpstr>Cost assessment…in progress</vt:lpstr>
      <vt:lpstr>Summary</vt:lpstr>
      <vt:lpstr>PowerPoint Presentation</vt:lpstr>
      <vt:lpstr>Welded pipes manufacturing: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 vacuum team at CERN 2nd meeting</dc:title>
  <dc:creator>Paolo Chiggiato</dc:creator>
  <cp:lastModifiedBy>Ana Teresa Perez Fontenla</cp:lastModifiedBy>
  <cp:revision>400</cp:revision>
  <cp:lastPrinted>2023-03-26T14:06:20Z</cp:lastPrinted>
  <dcterms:created xsi:type="dcterms:W3CDTF">2022-10-20T16:00:26Z</dcterms:created>
  <dcterms:modified xsi:type="dcterms:W3CDTF">2023-03-27T10:03:59Z</dcterms:modified>
</cp:coreProperties>
</file>