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90" r:id="rId4"/>
    <p:sldId id="291" r:id="rId5"/>
    <p:sldId id="298" r:id="rId6"/>
    <p:sldId id="265" r:id="rId7"/>
    <p:sldId id="262" r:id="rId8"/>
    <p:sldId id="266" r:id="rId9"/>
    <p:sldId id="267" r:id="rId10"/>
    <p:sldId id="264" r:id="rId11"/>
    <p:sldId id="272" r:id="rId12"/>
    <p:sldId id="270" r:id="rId13"/>
    <p:sldId id="260" r:id="rId14"/>
    <p:sldId id="271" r:id="rId15"/>
    <p:sldId id="273" r:id="rId16"/>
    <p:sldId id="274" r:id="rId17"/>
    <p:sldId id="287" r:id="rId18"/>
    <p:sldId id="294" r:id="rId19"/>
    <p:sldId id="281" r:id="rId20"/>
    <p:sldId id="289" r:id="rId21"/>
    <p:sldId id="277" r:id="rId22"/>
    <p:sldId id="278" r:id="rId23"/>
    <p:sldId id="280" r:id="rId24"/>
    <p:sldId id="285" r:id="rId25"/>
    <p:sldId id="284" r:id="rId26"/>
    <p:sldId id="268" r:id="rId27"/>
    <p:sldId id="296" r:id="rId28"/>
    <p:sldId id="295" r:id="rId29"/>
    <p:sldId id="574" r:id="rId30"/>
    <p:sldId id="297" r:id="rId31"/>
    <p:sldId id="575" r:id="rId32"/>
    <p:sldId id="279" r:id="rId33"/>
  </p:sldIdLst>
  <p:sldSz cx="12192000" cy="6858000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67" d="100"/>
          <a:sy n="67" d="100"/>
        </p:scale>
        <p:origin x="56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cruiksha\cernbox\Documents\EXCEL\ET%20basic%20data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all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pPr>
            <a:r>
              <a:rPr lang="en-GB"/>
              <a:t>120 km ET Arms: Leak Test Costs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all" baseline="0">
              <a:solidFill>
                <a:schemeClr val="lt1"/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view3D>
      <c:rotX val="15"/>
      <c:rotY val="20"/>
      <c:depthPercent val="100"/>
      <c:rAngAx val="1"/>
    </c:view3D>
    <c:floor>
      <c:thickness val="0"/>
      <c:spPr>
        <a:solidFill>
          <a:schemeClr val="bg2">
            <a:lumMod val="75000"/>
            <a:alpha val="27000"/>
          </a:schemeClr>
        </a:solidFill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standard"/>
        <c:varyColors val="0"/>
        <c:ser>
          <c:idx val="0"/>
          <c:order val="0"/>
          <c:tx>
            <c:v>No leak</c:v>
          </c:tx>
          <c:spPr>
            <a:solidFill>
              <a:schemeClr val="accent1">
                <a:alpha val="88000"/>
              </a:schemeClr>
            </a:solidFill>
            <a:ln>
              <a:solidFill>
                <a:schemeClr val="accent1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1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1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3"/>
              <c:pt idx="0">
                <c:v>max</c:v>
              </c:pt>
              <c:pt idx="1">
                <c:v>mid</c:v>
              </c:pt>
              <c:pt idx="2">
                <c:v>min</c:v>
              </c:pt>
            </c:strLit>
          </c:cat>
          <c:val>
            <c:numRef>
              <c:f>Sheet1!$R$45:$T$45</c:f>
              <c:numCache>
                <c:formatCode>General</c:formatCode>
                <c:ptCount val="3"/>
                <c:pt idx="0">
                  <c:v>6790</c:v>
                </c:pt>
                <c:pt idx="1">
                  <c:v>3290</c:v>
                </c:pt>
                <c:pt idx="2">
                  <c:v>2060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67D-4E04-BA7B-056B009C96C3}"/>
            </c:ext>
          </c:extLst>
        </c:ser>
        <c:ser>
          <c:idx val="1"/>
          <c:order val="1"/>
          <c:tx>
            <c:v>0.1 % weld leak</c:v>
          </c:tx>
          <c:spPr>
            <a:solidFill>
              <a:schemeClr val="accent2">
                <a:alpha val="88000"/>
              </a:schemeClr>
            </a:solidFill>
            <a:ln>
              <a:solidFill>
                <a:schemeClr val="accent2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2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2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3"/>
              <c:pt idx="0">
                <c:v>max</c:v>
              </c:pt>
              <c:pt idx="1">
                <c:v>mid</c:v>
              </c:pt>
              <c:pt idx="2">
                <c:v>min</c:v>
              </c:pt>
            </c:strLit>
          </c:cat>
          <c:val>
            <c:numRef>
              <c:f>Sheet1!$R$47:$T$47</c:f>
              <c:numCache>
                <c:formatCode>General</c:formatCode>
                <c:ptCount val="3"/>
                <c:pt idx="0">
                  <c:v>6926</c:v>
                </c:pt>
                <c:pt idx="1">
                  <c:v>3498</c:v>
                </c:pt>
                <c:pt idx="2">
                  <c:v>2716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67D-4E04-BA7B-056B009C96C3}"/>
            </c:ext>
          </c:extLst>
        </c:ser>
        <c:ser>
          <c:idx val="2"/>
          <c:order val="2"/>
          <c:tx>
            <c:v>1 % weld leak</c:v>
          </c:tx>
          <c:spPr>
            <a:solidFill>
              <a:schemeClr val="accent3">
                <a:alpha val="88000"/>
              </a:schemeClr>
            </a:solidFill>
            <a:ln>
              <a:solidFill>
                <a:schemeClr val="accent3">
                  <a:lumMod val="50000"/>
                </a:schemeClr>
              </a:solidFill>
            </a:ln>
            <a:effectLst/>
            <a:scene3d>
              <a:camera prst="orthographicFront"/>
              <a:lightRig rig="threePt" dir="t"/>
            </a:scene3d>
            <a:sp3d prstMaterial="flat">
              <a:contourClr>
                <a:schemeClr val="accent3">
                  <a:lumMod val="50000"/>
                </a:schemeClr>
              </a:contourClr>
            </a:sp3d>
          </c:spPr>
          <c:invertIfNegative val="0"/>
          <c:dLbls>
            <c:spPr>
              <a:solidFill>
                <a:schemeClr val="accent3">
                  <a:alpha val="30000"/>
                </a:schemeClr>
              </a:solidFill>
              <a:ln>
                <a:solidFill>
                  <a:schemeClr val="lt1">
                    <a:alpha val="50000"/>
                  </a:schemeClr>
                </a:solidFill>
                <a:round/>
              </a:ln>
              <a:effectLst>
                <a:outerShdw blurRad="63500" dist="889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lt1">
                          <a:lumMod val="50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Lit>
              <c:ptCount val="3"/>
              <c:pt idx="0">
                <c:v>max</c:v>
              </c:pt>
              <c:pt idx="1">
                <c:v>mid</c:v>
              </c:pt>
              <c:pt idx="2">
                <c:v>min</c:v>
              </c:pt>
            </c:strLit>
          </c:cat>
          <c:val>
            <c:numRef>
              <c:f>Sheet1!$R$49:$T$49</c:f>
              <c:numCache>
                <c:formatCode>General</c:formatCode>
                <c:ptCount val="3"/>
                <c:pt idx="0">
                  <c:v>8150</c:v>
                </c:pt>
                <c:pt idx="1">
                  <c:v>5370</c:v>
                </c:pt>
                <c:pt idx="2">
                  <c:v>8620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67D-4E04-BA7B-056B009C96C3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84"/>
        <c:gapDepth val="53"/>
        <c:shape val="box"/>
        <c:axId val="325670255"/>
        <c:axId val="325669423"/>
        <c:axId val="456096655"/>
      </c:bar3DChart>
      <c:catAx>
        <c:axId val="325670255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Test Strategy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669423"/>
        <c:crosses val="autoZero"/>
        <c:auto val="1"/>
        <c:lblAlgn val="ctr"/>
        <c:lblOffset val="100"/>
        <c:noMultiLvlLbl val="0"/>
      </c:catAx>
      <c:valAx>
        <c:axId val="325669423"/>
        <c:scaling>
          <c:orientation val="minMax"/>
        </c:scaling>
        <c:delete val="1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Cost (kCHF)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crossAx val="325670255"/>
        <c:crosses val="autoZero"/>
        <c:crossBetween val="between"/>
      </c:valAx>
      <c:serAx>
        <c:axId val="456096655"/>
        <c:scaling>
          <c:orientation val="minMax"/>
        </c:scaling>
        <c:delete val="0"/>
        <c:axPos val="b"/>
        <c:title>
          <c:tx>
            <c:rich>
              <a:bodyPr rot="-5400000" spcFirstLastPara="1" vertOverflow="ellipsis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lt1">
                        <a:lumMod val="7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GB"/>
                  <a:t>Leak Occurance</a:t>
                </a:r>
              </a:p>
              <a:p>
                <a:pPr>
                  <a:defRPr/>
                </a:pPr>
                <a:endParaRPr lang="en-GB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wrap="square" anchor="ctr" anchorCtr="1"/>
            <a:lstStyle/>
            <a:p>
              <a:pPr>
                <a:defRPr sz="1197" b="0" i="0" u="none" strike="noStrike" kern="1200" baseline="0">
                  <a:solidFill>
                    <a:schemeClr val="lt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lt1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25669423"/>
        <c:crosses val="autoZero"/>
      </c:ser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dk1">
        <a:lumMod val="75000"/>
        <a:lumOff val="25000"/>
      </a:schemeClr>
    </a:solidFill>
    <a:ln w="6350" cap="flat" cmpd="sng" algn="ctr">
      <a:solidFill>
        <a:schemeClr val="dk1">
          <a:tint val="7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1">
  <cs:axisTitle>
    <cs:lnRef idx="0"/>
    <cs:fillRef idx="0"/>
    <cs:effectRef idx="0"/>
    <cs:fontRef idx="minor">
      <a:schemeClr val="lt1">
        <a:lumMod val="75000"/>
      </a:schemeClr>
    </cs:fontRef>
    <cs:defRPr sz="1197" kern="1200"/>
  </cs:axisTitle>
  <cs:categoryAxis>
    <cs:lnRef idx="0"/>
    <cs:fillRef idx="0"/>
    <cs:effectRef idx="0"/>
    <cs:fontRef idx="minor">
      <a:schemeClr val="lt1">
        <a:lumMod val="75000"/>
      </a:schemeClr>
    </cs:fontRef>
    <cs:defRPr sz="1197" kern="1200"/>
  </cs:categoryAxis>
  <cs:chartArea>
    <cs:lnRef idx="0"/>
    <cs:fillRef idx="0"/>
    <cs:effectRef idx="0"/>
    <cs:fontRef idx="minor">
      <a:schemeClr val="lt1"/>
    </cs:fontRef>
    <cs:spPr>
      <a:solidFill>
        <a:schemeClr val="dk1">
          <a:lumMod val="75000"/>
          <a:lumOff val="25000"/>
        </a:schemeClr>
      </a:solidFill>
      <a:ln w="6350" cap="flat" cmpd="sng" algn="ctr">
        <a:solidFill>
          <a:schemeClr val="dk1">
            <a:tint val="75000"/>
          </a:schemeClr>
        </a:solidFill>
        <a:round/>
      </a:ln>
    </cs:spPr>
    <cs:defRPr sz="1330" kern="1200"/>
  </cs:chartArea>
  <cs:dataLabel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</cs:dataLabel>
  <cs:dataLabelCallout>
    <cs:lnRef idx="0"/>
    <cs:fillRef idx="0">
      <cs:styleClr val="auto"/>
    </cs:fillRef>
    <cs:effectRef idx="0"/>
    <cs:fontRef idx="minor">
      <a:schemeClr val="lt1"/>
    </cs:fontRef>
    <cs:spPr>
      <a:solidFill>
        <a:schemeClr val="phClr">
          <a:alpha val="30000"/>
        </a:schemeClr>
      </a:solidFill>
      <a:ln>
        <a:solidFill>
          <a:schemeClr val="lt1">
            <a:alpha val="50000"/>
          </a:schemeClr>
        </a:solidFill>
        <a:round/>
      </a:ln>
      <a:effectLst>
        <a:outerShdw blurRad="63500" dist="88900" dir="2700000" algn="tl" rotWithShape="0">
          <a:prstClr val="black">
            <a:alpha val="40000"/>
          </a:prstClr>
        </a:outerShdw>
      </a:effectLst>
    </cs:spPr>
    <cs:defRPr sz="1197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</cs:spPr>
  </cs:dataPoint>
  <cs:dataPoint3D>
    <cs:lnRef idx="0">
      <cs:styleClr val="auto"/>
    </cs:lnRef>
    <cs:fillRef idx="0">
      <cs:styleClr val="auto"/>
    </cs:fillRef>
    <cs:effectRef idx="0"/>
    <cs:fontRef idx="minor">
      <a:schemeClr val="tx1"/>
    </cs:fontRef>
    <cs:spPr>
      <a:solidFill>
        <a:schemeClr val="phClr">
          <a:alpha val="88000"/>
        </a:schemeClr>
      </a:solidFill>
      <a:ln>
        <a:solidFill>
          <a:schemeClr val="phClr">
            <a:lumMod val="50000"/>
          </a:schemeClr>
        </a:solidFill>
      </a:ln>
      <a:scene3d>
        <a:camera prst="orthographicFront"/>
        <a:lightRig rig="threePt" dir="t"/>
      </a:scene3d>
      <a:sp3d prstMaterial="flat"/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dk1">
            <a:lumMod val="75000"/>
            <a:lumOff val="25000"/>
          </a:schemeClr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lt1">
        <a:lumMod val="75000"/>
      </a:schemeClr>
    </cs:fontRef>
    <cs:spPr>
      <a:ln w="9525">
        <a:solidFill>
          <a:schemeClr val="dk1">
            <a:lumMod val="50000"/>
            <a:lumOff val="50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lt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75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solidFill>
        <a:schemeClr val="bg2">
          <a:lumMod val="75000"/>
          <a:alpha val="27000"/>
        </a:schemeClr>
      </a:solidFill>
      <a:sp3d/>
    </cs:spPr>
  </cs:floor>
  <cs:gridlineMajor>
    <cs:lnRef idx="0"/>
    <cs:fillRef idx="0"/>
    <cs:effectRef idx="0"/>
    <cs:fontRef idx="minor">
      <a:schemeClr val="tx1"/>
    </cs:fontRef>
    <cs:spPr>
      <a:ln w="9525">
        <a:solidFill>
          <a:schemeClr val="lt1">
            <a:lumMod val="50000"/>
          </a:schemeClr>
        </a:solidFill>
      </a:ln>
    </cs:spPr>
  </cs:gridlineMajor>
  <cs:gridlineMinor>
    <cs:lnRef idx="0"/>
    <cs:fillRef idx="0"/>
    <cs:effectRef idx="0"/>
    <cs:fontRef idx="minor">
      <a:schemeClr val="tx1"/>
    </cs:fontRef>
    <cs:spPr>
      <a:ln w="9525">
        <a:solidFill>
          <a:schemeClr val="lt1">
            <a:lumMod val="40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leaderLine>
  <cs:legend>
    <cs:lnRef idx="0"/>
    <cs:fillRef idx="0"/>
    <cs:effectRef idx="0"/>
    <cs:fontRef idx="minor">
      <a:schemeClr val="lt1">
        <a:lumMod val="75000"/>
      </a:schemeClr>
    </cs:fontRef>
    <cs:defRPr sz="1197" kern="1200"/>
  </cs:legend>
  <cs:plotArea>
    <cs:lnRef idx="0"/>
    <cs:fillRef idx="0"/>
    <cs:effectRef idx="0"/>
    <cs:fontRef idx="minor">
      <a:schemeClr val="tx1"/>
    </cs:fontRef>
  </cs:plotArea>
  <cs:plotArea3D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lt1">
        <a:lumMod val="7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lt1">
            <a:lumMod val="50000"/>
          </a:schemeClr>
        </a:solidFill>
        <a:round/>
      </a:ln>
    </cs:spPr>
  </cs:seriesLine>
  <cs:title>
    <cs:lnRef idx="0"/>
    <cs:fillRef idx="0"/>
    <cs:effectRef idx="0"/>
    <cs:fontRef idx="minor">
      <a:schemeClr val="lt1"/>
    </cs:fontRef>
    <cs:defRPr sz="2200" b="0" kern="1200" cap="all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>
            <a:alpha val="50000"/>
          </a:schemeClr>
        </a:solidFill>
      </a:ln>
    </cs:spPr>
  </cs:trendline>
  <cs:trendlineLabel>
    <cs:lnRef idx="0"/>
    <cs:fillRef idx="0"/>
    <cs:effectRef idx="0"/>
    <cs:fontRef idx="minor">
      <a:schemeClr val="lt1">
        <a:lumMod val="7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>
          <a:lumMod val="85000"/>
        </a:schemeClr>
      </a:solidFill>
      <a:ln w="9525">
        <a:solidFill>
          <a:schemeClr val="dk1">
            <a:lumMod val="50000"/>
          </a:schemeClr>
        </a:solidFill>
        <a:round/>
      </a:ln>
    </cs:spPr>
  </cs:upBar>
  <cs:valueAxis>
    <cs:lnRef idx="0"/>
    <cs:fillRef idx="0"/>
    <cs:effectRef idx="0"/>
    <cs:fontRef idx="minor">
      <a:schemeClr val="lt1">
        <a:lumMod val="7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sp3d/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0D2AE-09AA-412B-A4B6-A29A33694EE5}" type="datetimeFigureOut">
              <a:rPr lang="en-GB" smtClean="0"/>
              <a:t>28/03/2023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51388"/>
            <a:ext cx="5438775" cy="38877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054B82D-E5B4-4F3E-8D14-E93705981B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674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20A2B76-B121-4A09-AE0B-A8EDA006FA58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78412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003036-A96D-3009-A165-2D6A0F6645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753E1B-CCCF-F8F5-C044-BEC32AA6FE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26CEF0-05EC-E04E-A38E-F0A96B5D9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F8B2E9-DB96-411C-BAC5-C74EDC9B38B4}" type="datetime1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F81FDE-DC60-0949-32AD-EBC04322E1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C00AFC-A298-2676-4835-29558DF363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78514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9838F5-F60C-6350-4026-181BD53B8F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334EA84-C1EF-2063-9955-A6DEC871A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388DE2-5811-143C-84BF-23A86096F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10278-8E8A-4D66-822D-1689B0C037A1}" type="datetime1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CCDDF7-E560-AA73-A3F8-86140FF798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CE3FE9-B2BC-BC7C-6D68-1AA0B48D90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794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3699963-948B-330D-CAEB-03D6D3E06A3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029DA0E-4E9A-6F43-23ED-71E97B6FE74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0F6992-82E9-4667-95B9-FE9E8F2EE8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62310-A912-4DF4-A12F-616C639BCB74}" type="datetime1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5EA3E-2E80-70AE-2697-706DB5166C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E24470-6E64-3FAB-D887-68F400DD9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86762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9" name="Picture 8" descr="A picture containing diagram&#10;&#10;Description automatically generated">
            <a:extLst>
              <a:ext uri="{FF2B5EF4-FFF2-40B4-BE49-F238E27FC236}">
                <a16:creationId xmlns:a16="http://schemas.microsoft.com/office/drawing/2014/main" id="{0A3E2B2F-28CA-4E51-A7E0-A1F387B10E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auto">
          <a:xfrm>
            <a:off x="983432" y="6343329"/>
            <a:ext cx="720080" cy="486815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0775F4A-90B2-45D3-95FE-10F8F409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28/03/2022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66C26F-F64A-4DBA-90EA-7E4E96F79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Carlo Scarcia | Sectorisation, pumping system, commissioning and operation of ET beampipes</a:t>
            </a:r>
            <a:endParaRPr lang="en-US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D4B2B1A-34AF-43E3-B2F0-43A131EDA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214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67C84A-B73C-C0FE-DF74-A520AB41D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99B132-FEE3-4CAE-888A-27D8AB26DC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8CCBB1-3604-BDA7-1621-1527D5AC83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9AAF1F-9E61-441C-AA8B-81F4836AFB0A}" type="datetime1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714A5E-15B4-C12C-42AD-4379DD5D4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7B8D9-4359-FB36-0F69-4AD738EF8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8513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F9465A-4D4D-5910-1001-7F0E90BAB9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62E3EB-458C-C5DB-F100-176720EECB9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53471A-60FD-3592-3264-21FFA1ADBF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D1622-D9EC-4625-906F-BE13D5C5846C}" type="datetime1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9FC736-D5F9-4DBE-365B-AC62AAE02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DF06A7-B00F-A2D7-F74F-A1C82DC10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561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D18CEF-90F4-878A-3811-C25649CC33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010B4D-FACB-A31D-5C95-3BB7CFA527C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A07FD-085D-1C75-6491-6D08676380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F5D4B5E-8049-C8CA-57FD-4E95F026B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A8AD3A-84AF-41EC-9E4C-63BCF96ACD29}" type="datetime1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626392-0126-1CEA-C70C-223B17A68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CAB8D2-A4FE-E1F8-9543-75AF44662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124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8953F2-63D2-A25F-BA01-C60672C947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A1BCF2-59E9-F81A-89CE-4952932FD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D33BF4-17CA-3A61-955A-DC8187F644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4AB3C8-9893-3572-EADB-D5C691520A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2A1A98F-2079-63CD-2F0F-AD20DA4626A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CED975-4BC7-61B5-AAAD-1265D7B192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2074-500F-42BB-9DA7-77BC83849FDF}" type="datetime1">
              <a:rPr lang="en-GB" smtClean="0"/>
              <a:t>28/03/2023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AF9C01-DADD-B9AF-2C76-AB02AFE35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B4B775-A21F-2922-4915-F2C58EC0A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308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5E8ED1-E92B-E704-0AD0-E8736060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F5F27AA-FBE1-0E9C-EAC3-CBD246DD6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D239F-06E7-4DEE-9F0F-5FF60EBE304D}" type="datetime1">
              <a:rPr lang="en-GB" smtClean="0"/>
              <a:t>28/03/2023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0296AF-5EF5-AAF7-C544-42843C21B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3ED296-C4DB-4EB1-B3D0-DCECB8F5E0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830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A5C4C7-75BC-FAE6-0C24-3E6A67C6D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EB0E6-483B-48F1-9440-24CA58F19457}" type="datetime1">
              <a:rPr lang="en-GB" smtClean="0"/>
              <a:t>28/03/2023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538D53-2069-B9EC-CF0C-196AD916F4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FFA440-A974-2237-2F41-2B4DC6FEB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20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DD9DB3-F433-D9B0-7D75-75140C5B44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FA98E37-C00E-B7BC-436D-1A86274AF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3A40E1E-3146-EA20-AECE-51CE35C58E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C19AA2-3E0C-A228-40D7-25EF8E9A4C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C969-41ED-4B6E-B2AA-35AD17B90732}" type="datetime1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35AC18-FAD0-02F1-9E60-2095B7118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CA1BF83-EF7D-BC74-C996-32406DE6F0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1235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8C7794-CADF-E67D-73B4-74214C5D0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B9729D4-C619-0067-0571-EB00B8CD2E5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F8EA102-0B43-64E6-5026-312FA8F5DF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D9142FF-BC1A-9397-F841-B0A681D24D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B22E2-1073-4063-A959-03DB5717D25A}" type="datetime1">
              <a:rPr lang="en-GB" smtClean="0"/>
              <a:t>28/03/2023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C1FB95-CA2E-39FD-D36E-513C44959E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E84502-6CD2-5A4D-D3AE-629A75D94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36485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C8E4CF-A971-3AA2-577B-30484937B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9DA085-5ABA-EE34-FC1D-3CD32778F4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30291C-013E-0222-892A-958F30C29E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77213D-E8CF-4DA4-A91F-FF0533ABA722}" type="datetime1">
              <a:rPr lang="en-GB" smtClean="0"/>
              <a:t>28/03/2023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592752-FAFA-069F-9846-C2575590B0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46D9A2-A4FA-A362-8D8A-2AAE46E136D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4A08B-542E-4BE9-B569-5A633DDDBE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1354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jpeg"/><Relationship Id="rId4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4.png"/><Relationship Id="rId7" Type="http://schemas.openxmlformats.org/officeDocument/2006/relationships/image" Target="../media/image16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7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33AAA-C22D-C635-76C8-BD269433A60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3806" y="1454549"/>
            <a:ext cx="10575234" cy="2387600"/>
          </a:xfrm>
        </p:spPr>
        <p:txBody>
          <a:bodyPr>
            <a:normAutofit fontScale="90000"/>
          </a:bodyPr>
          <a:lstStyle/>
          <a:p>
            <a:r>
              <a:rPr lang="en-US" sz="3100" dirty="0"/>
              <a:t>Beam Pipes for Gravitational Wave Telescopes</a:t>
            </a:r>
            <a:br>
              <a:rPr lang="en-US" sz="3100" dirty="0"/>
            </a:br>
            <a:r>
              <a:rPr lang="en-US" sz="3100" dirty="0"/>
              <a:t>23-27 March 2023, Geneva.</a:t>
            </a:r>
            <a:br>
              <a:rPr lang="en-US" sz="3100" dirty="0"/>
            </a:br>
            <a:br>
              <a:rPr lang="en-US" dirty="0"/>
            </a:br>
            <a:br>
              <a:rPr lang="en-US" dirty="0"/>
            </a:br>
            <a:r>
              <a:rPr lang="en-US" dirty="0">
                <a:solidFill>
                  <a:srgbClr val="0070C0"/>
                </a:solidFill>
              </a:rPr>
              <a:t>Leak Detection:</a:t>
            </a:r>
            <a:br>
              <a:rPr lang="en-US" dirty="0">
                <a:solidFill>
                  <a:srgbClr val="0070C0"/>
                </a:solidFill>
              </a:rPr>
            </a:br>
            <a:r>
              <a:rPr lang="en-US" sz="4400" dirty="0">
                <a:solidFill>
                  <a:srgbClr val="0070C0"/>
                </a:solidFill>
              </a:rPr>
              <a:t>component production to system installation</a:t>
            </a:r>
            <a:endParaRPr lang="en-GB" sz="4400" dirty="0">
              <a:solidFill>
                <a:srgbClr val="0070C0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7C2D5B-87D2-8DBA-B5B0-F18E1A3416B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92195" y="5009419"/>
            <a:ext cx="9144000" cy="1655762"/>
          </a:xfrm>
        </p:spPr>
        <p:txBody>
          <a:bodyPr>
            <a:normAutofit/>
          </a:bodyPr>
          <a:lstStyle/>
          <a:p>
            <a:r>
              <a:rPr lang="en-US" dirty="0"/>
              <a:t>Paul Cruikshank, TE-VSC, CERN</a:t>
            </a:r>
          </a:p>
          <a:p>
            <a:r>
              <a:rPr lang="en-US" sz="1600" dirty="0"/>
              <a:t>with inputs from P. Chiggiato, A. Grimaud, W. Maan, J. Perez Espinos, C. </a:t>
            </a:r>
            <a:r>
              <a:rPr lang="en-US" sz="1600" dirty="0" err="1"/>
              <a:t>Scarcia</a:t>
            </a:r>
            <a:r>
              <a:rPr lang="en-US" sz="1600" dirty="0"/>
              <a:t>, J. Somoza Ferreira</a:t>
            </a:r>
          </a:p>
        </p:txBody>
      </p:sp>
    </p:spTree>
    <p:extLst>
      <p:ext uri="{BB962C8B-B14F-4D97-AF65-F5344CB8AC3E}">
        <p14:creationId xmlns:p14="http://schemas.microsoft.com/office/powerpoint/2010/main" val="20864982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9ED07-16E3-0950-AFAD-1896CD5CD0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151" y="0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How many leaks ?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769640-9553-1555-B3D9-6D84C31A97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0572" y="1091133"/>
            <a:ext cx="10515600" cy="3694885"/>
          </a:xfrm>
        </p:spPr>
        <p:txBody>
          <a:bodyPr>
            <a:normAutofit fontScale="55000" lnSpcReduction="20000"/>
          </a:bodyPr>
          <a:lstStyle/>
          <a:p>
            <a:r>
              <a:rPr lang="en-US" dirty="0"/>
              <a:t>LIGO experience on 20 m Pipes </a:t>
            </a:r>
            <a:r>
              <a:rPr lang="en-US" sz="1700" dirty="0"/>
              <a:t>(report P990023-00-B)</a:t>
            </a:r>
          </a:p>
          <a:p>
            <a:pPr lvl="1"/>
            <a:r>
              <a:rPr lang="en-US" dirty="0"/>
              <a:t>Auto welding </a:t>
            </a:r>
            <a:r>
              <a:rPr lang="en-US" dirty="0">
                <a:sym typeface="Wingdings" panose="05000000000000000000" pitchFamily="2" charset="2"/>
              </a:rPr>
              <a:t></a:t>
            </a:r>
            <a:r>
              <a:rPr lang="en-US" dirty="0"/>
              <a:t> visual inspection (plus x-ray or US ?) </a:t>
            </a:r>
            <a:r>
              <a:rPr lang="en-US" dirty="0">
                <a:sym typeface="Wingdings" panose="05000000000000000000" pitchFamily="2" charset="2"/>
              </a:rPr>
              <a:t></a:t>
            </a:r>
            <a:r>
              <a:rPr lang="en-US" dirty="0"/>
              <a:t> manual weld repairs </a:t>
            </a:r>
            <a:r>
              <a:rPr lang="en-US" dirty="0">
                <a:sym typeface="Wingdings" panose="05000000000000000000" pitchFamily="2" charset="2"/>
              </a:rPr>
              <a:t></a:t>
            </a:r>
            <a:r>
              <a:rPr lang="en-US" dirty="0"/>
              <a:t> leak test.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No leaks on ~ 1000 tube/components</a:t>
            </a:r>
            <a:r>
              <a:rPr lang="en-US" dirty="0"/>
              <a:t>. Statistics on in-situ leaks to be gathered</a:t>
            </a:r>
          </a:p>
          <a:p>
            <a:pPr lvl="1"/>
            <a:endParaRPr lang="en-US" dirty="0"/>
          </a:p>
          <a:p>
            <a:r>
              <a:rPr lang="en-US" dirty="0"/>
              <a:t>VIRGO experience</a:t>
            </a:r>
          </a:p>
          <a:p>
            <a:pPr lvl="1"/>
            <a:r>
              <a:rPr lang="en-US" dirty="0"/>
              <a:t>Statistics on component &amp; in-situ leaks to be gathered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LHC experience on insulation vacuum</a:t>
            </a:r>
          </a:p>
          <a:p>
            <a:pPr lvl="1"/>
            <a:r>
              <a:rPr lang="en-US" dirty="0"/>
              <a:t>Zero leaks on spiral weld of dipole cryostats (~ 1350 units)</a:t>
            </a:r>
          </a:p>
          <a:p>
            <a:pPr lvl="1"/>
            <a:r>
              <a:rPr lang="en-US" dirty="0"/>
              <a:t>Leaks of </a:t>
            </a:r>
            <a:r>
              <a:rPr lang="en-US" u="sng" dirty="0">
                <a:solidFill>
                  <a:srgbClr val="0070C0"/>
                </a:solidFill>
              </a:rPr>
              <a:t>1-5 ‰ welds </a:t>
            </a:r>
            <a:r>
              <a:rPr lang="en-US" dirty="0"/>
              <a:t>in overall project ~ 200k welds (auto &amp; manual)</a:t>
            </a:r>
          </a:p>
          <a:p>
            <a:pPr lvl="2"/>
            <a:r>
              <a:rPr lang="en-US" dirty="0"/>
              <a:t>2d inclusions, Cu contamination, poor manual/auto execution, damage, etc.</a:t>
            </a:r>
          </a:p>
          <a:p>
            <a:pPr lvl="1"/>
            <a:r>
              <a:rPr lang="en-US" dirty="0"/>
              <a:t>Some leaks only appear during or after cold thermal cycle</a:t>
            </a:r>
          </a:p>
          <a:p>
            <a:endParaRPr lang="en-US" dirty="0"/>
          </a:p>
          <a:p>
            <a:r>
              <a:rPr lang="en-GB" dirty="0"/>
              <a:t>Applying LHC experience to ET Arm Vacuum (120 km)</a:t>
            </a:r>
          </a:p>
          <a:p>
            <a:pPr lvl="1"/>
            <a:r>
              <a:rPr lang="en-GB" dirty="0"/>
              <a:t>~ 10000 ex-situ welds </a:t>
            </a:r>
            <a:r>
              <a:rPr lang="en-US" dirty="0">
                <a:sym typeface="Wingdings" panose="05000000000000000000" pitchFamily="2" charset="2"/>
              </a:rPr>
              <a:t> 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qty</a:t>
            </a:r>
            <a:r>
              <a:rPr lang="en-GB" dirty="0">
                <a:solidFill>
                  <a:srgbClr val="0070C0"/>
                </a:solidFill>
              </a:rPr>
              <a:t> of leaks: 10 – 50 range </a:t>
            </a:r>
            <a:r>
              <a:rPr lang="en-GB" dirty="0"/>
              <a:t>( &lt; 1 % of Pipes may leak)</a:t>
            </a:r>
          </a:p>
          <a:p>
            <a:pPr lvl="1"/>
            <a:r>
              <a:rPr lang="en-GB" dirty="0"/>
              <a:t>~ 10000 in-situ welds </a:t>
            </a:r>
            <a:r>
              <a:rPr lang="en-US" dirty="0">
                <a:sym typeface="Wingdings" panose="05000000000000000000" pitchFamily="2" charset="2"/>
              </a:rPr>
              <a:t> </a:t>
            </a:r>
            <a:r>
              <a:rPr lang="en-GB" dirty="0">
                <a:solidFill>
                  <a:srgbClr val="0070C0"/>
                </a:solidFill>
                <a:sym typeface="Wingdings" panose="05000000000000000000" pitchFamily="2" charset="2"/>
              </a:rPr>
              <a:t>qty</a:t>
            </a:r>
            <a:r>
              <a:rPr lang="en-GB" dirty="0">
                <a:solidFill>
                  <a:srgbClr val="0070C0"/>
                </a:solidFill>
              </a:rPr>
              <a:t> of leaks: 10 - 50  range </a:t>
            </a:r>
            <a:r>
              <a:rPr lang="en-GB" dirty="0"/>
              <a:t>(  &lt; 1 leak / km)</a:t>
            </a:r>
          </a:p>
          <a:p>
            <a:pPr lvl="1"/>
            <a:endParaRPr lang="en-US" dirty="0"/>
          </a:p>
        </p:txBody>
      </p:sp>
      <p:sp>
        <p:nvSpPr>
          <p:cNvPr id="4" name="Flowchart: Direct Access Storage 3">
            <a:extLst>
              <a:ext uri="{FF2B5EF4-FFF2-40B4-BE49-F238E27FC236}">
                <a16:creationId xmlns:a16="http://schemas.microsoft.com/office/drawing/2014/main" id="{32CA6C39-CB13-6F18-50AF-6C967538F22E}"/>
              </a:ext>
            </a:extLst>
          </p:cNvPr>
          <p:cNvSpPr>
            <a:spLocks noChangeAspect="1"/>
          </p:cNvSpPr>
          <p:nvPr/>
        </p:nvSpPr>
        <p:spPr>
          <a:xfrm>
            <a:off x="6048372" y="5401366"/>
            <a:ext cx="422216" cy="339611"/>
          </a:xfrm>
          <a:prstGeom prst="flowChartMagneticDru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59B955B-EC59-5881-4698-1CBA94A23BE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91" t="61386" r="48843" b="26074"/>
          <a:stretch/>
        </p:blipFill>
        <p:spPr>
          <a:xfrm>
            <a:off x="5017709" y="5381947"/>
            <a:ext cx="975360" cy="4104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7E7CA3-97BD-72D4-D217-01D4F155D8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91" t="61386" r="48843" b="26074"/>
          <a:stretch/>
        </p:blipFill>
        <p:spPr>
          <a:xfrm>
            <a:off x="4062669" y="5381947"/>
            <a:ext cx="975360" cy="4104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EDAFA3-B9B9-DB95-F79D-71C964D3AC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91" t="61386" r="48843" b="26074"/>
          <a:stretch/>
        </p:blipFill>
        <p:spPr>
          <a:xfrm>
            <a:off x="3107629" y="5381947"/>
            <a:ext cx="975360" cy="4104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EF5404A-02ED-98E0-7882-8426B7FB39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91" t="61386" r="48843" b="26074"/>
          <a:stretch/>
        </p:blipFill>
        <p:spPr>
          <a:xfrm>
            <a:off x="6511229" y="5381947"/>
            <a:ext cx="975360" cy="41046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64DD3A-DFA3-229B-B673-93F44F6806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91" t="61386" r="48843" b="26074"/>
          <a:stretch/>
        </p:blipFill>
        <p:spPr>
          <a:xfrm>
            <a:off x="7496749" y="5381947"/>
            <a:ext cx="975360" cy="41046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C2E8FFE-B6C2-F928-6C0C-D9AF86347E6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5491" t="61386" r="48843" b="26074"/>
          <a:stretch/>
        </p:blipFill>
        <p:spPr>
          <a:xfrm>
            <a:off x="8472109" y="5381947"/>
            <a:ext cx="975360" cy="4104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FB07AB6-93B5-E659-AF5A-6FCAEA3DBDAE}"/>
              </a:ext>
            </a:extLst>
          </p:cNvPr>
          <p:cNvSpPr txBox="1"/>
          <p:nvPr/>
        </p:nvSpPr>
        <p:spPr>
          <a:xfrm>
            <a:off x="1048046" y="5017307"/>
            <a:ext cx="6951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Ex-situ Component welds:          8000 Pipes                   400 Pump Modules</a:t>
            </a:r>
            <a:endParaRPr lang="en-GB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0F98183-2689-B34A-63CF-77E0439DA9B3}"/>
              </a:ext>
            </a:extLst>
          </p:cNvPr>
          <p:cNvSpPr txBox="1"/>
          <p:nvPr/>
        </p:nvSpPr>
        <p:spPr>
          <a:xfrm>
            <a:off x="1038715" y="5755729"/>
            <a:ext cx="9349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In-situ Assembly welds:               8000 Pipe-Pipe            800 Pipe-Pump Modules         400 CF flanges</a:t>
            </a:r>
            <a:endParaRPr lang="en-GB" dirty="0"/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077564D5-88AA-B4D3-3461-89F4571D24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18" name="Slide Number Placeholder 17">
            <a:extLst>
              <a:ext uri="{FF2B5EF4-FFF2-40B4-BE49-F238E27FC236}">
                <a16:creationId xmlns:a16="http://schemas.microsoft.com/office/drawing/2014/main" id="{ADDC6214-9729-05D5-1ADF-08C991C267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10</a:t>
            </a:fld>
            <a:endParaRPr lang="en-GB"/>
          </a:p>
        </p:txBody>
      </p:sp>
      <p:pic>
        <p:nvPicPr>
          <p:cNvPr id="3074" name="Picture 2" descr="What is LIGO? | LIGO Lab | Caltech">
            <a:extLst>
              <a:ext uri="{FF2B5EF4-FFF2-40B4-BE49-F238E27FC236}">
                <a16:creationId xmlns:a16="http://schemas.microsoft.com/office/drawing/2014/main" id="{EBD78EF0-448F-F0E0-97D0-67F4C68C18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97020" y="722710"/>
            <a:ext cx="2289158" cy="16686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6" descr="0508014_02">
            <a:extLst>
              <a:ext uri="{FF2B5EF4-FFF2-40B4-BE49-F238E27FC236}">
                <a16:creationId xmlns:a16="http://schemas.microsoft.com/office/drawing/2014/main" id="{090F6D83-AE08-8261-EA38-BE0BC2CAB0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97021" y="2477729"/>
            <a:ext cx="2289158" cy="1621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6750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3E18DC-503A-EC27-6850-C4E66A2359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185" y="302245"/>
            <a:ext cx="4517734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rgbClr val="0070C0"/>
                </a:solidFill>
              </a:rPr>
              <a:t>Vacuum Vessel Testing:</a:t>
            </a:r>
            <a:br>
              <a:rPr lang="en-US" sz="3600" dirty="0">
                <a:solidFill>
                  <a:srgbClr val="0070C0"/>
                </a:solidFill>
              </a:rPr>
            </a:br>
            <a:r>
              <a:rPr lang="en-US" sz="3600" dirty="0">
                <a:solidFill>
                  <a:srgbClr val="0070C0"/>
                </a:solidFill>
              </a:rPr>
              <a:t>With/without flanges</a:t>
            </a:r>
            <a:endParaRPr lang="en-GB" sz="360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9D6661-1676-12A3-2BCA-52EC912673F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204" t="21680" r="36296" b="17450"/>
          <a:stretch/>
        </p:blipFill>
        <p:spPr>
          <a:xfrm>
            <a:off x="5689318" y="127667"/>
            <a:ext cx="4668392" cy="618915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F30602D-667D-3A76-6873-DCB10A523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F6B5C44-C659-98CB-A43E-262AE36809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11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F21AFD-8482-71BD-85D7-0C46CCF3DEBD}"/>
              </a:ext>
            </a:extLst>
          </p:cNvPr>
          <p:cNvSpPr txBox="1"/>
          <p:nvPr/>
        </p:nvSpPr>
        <p:spPr>
          <a:xfrm>
            <a:off x="1595534" y="3694922"/>
            <a:ext cx="2658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LHC Cryostats with flanges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C6E52-B96F-5181-D475-3D5F9B4D0B7A}"/>
              </a:ext>
            </a:extLst>
          </p:cNvPr>
          <p:cNvSpPr txBox="1"/>
          <p:nvPr/>
        </p:nvSpPr>
        <p:spPr>
          <a:xfrm>
            <a:off x="1576874" y="2659224"/>
            <a:ext cx="3062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ARIA Cryostats without flanges</a:t>
            </a:r>
            <a:endParaRPr lang="en-GB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FF02C6A1-1FE3-C704-5283-F7FF5EF1C264}"/>
              </a:ext>
            </a:extLst>
          </p:cNvPr>
          <p:cNvCxnSpPr>
            <a:cxnSpLocks/>
            <a:stCxn id="8" idx="3"/>
          </p:cNvCxnSpPr>
          <p:nvPr/>
        </p:nvCxnSpPr>
        <p:spPr>
          <a:xfrm>
            <a:off x="4253890" y="3879588"/>
            <a:ext cx="1866992" cy="16056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2842CA36-A204-52AE-0402-2D6DA7E7B10C}"/>
              </a:ext>
            </a:extLst>
          </p:cNvPr>
          <p:cNvCxnSpPr>
            <a:cxnSpLocks/>
          </p:cNvCxnSpPr>
          <p:nvPr/>
        </p:nvCxnSpPr>
        <p:spPr>
          <a:xfrm>
            <a:off x="4580461" y="2853220"/>
            <a:ext cx="2781392" cy="7659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95949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C997F-FA28-4628-C492-5670D150A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046" y="-244474"/>
            <a:ext cx="11461954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Leak Testing without flanges - ARIA experience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4FDF5B-7E62-CEEE-0E0A-782899CD63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455" t="21649" r="17626" b="17276"/>
          <a:stretch/>
        </p:blipFill>
        <p:spPr>
          <a:xfrm>
            <a:off x="206478" y="1504335"/>
            <a:ext cx="8563896" cy="482568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7AC19E3-8164-8EAD-9E60-54035B0034E7}"/>
              </a:ext>
            </a:extLst>
          </p:cNvPr>
          <p:cNvSpPr txBox="1"/>
          <p:nvPr/>
        </p:nvSpPr>
        <p:spPr>
          <a:xfrm>
            <a:off x="3211729" y="1111046"/>
            <a:ext cx="27567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28 cryogenic pipe elements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AAA3FE-C392-942F-F1C5-61091C03682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856" t="21680" r="25741" b="17682"/>
          <a:stretch/>
        </p:blipFill>
        <p:spPr>
          <a:xfrm rot="5400000">
            <a:off x="8542337" y="2557688"/>
            <a:ext cx="3609890" cy="270871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4E7C51C-B7C9-DE5B-A87A-26176BF57C3C}"/>
              </a:ext>
            </a:extLst>
          </p:cNvPr>
          <p:cNvSpPr txBox="1"/>
          <p:nvPr/>
        </p:nvSpPr>
        <p:spPr>
          <a:xfrm>
            <a:off x="9347485" y="1636826"/>
            <a:ext cx="211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29 bellows elements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5DE3EAD-DFDD-0020-B9FA-AFFD6489B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73A821-D531-B793-0342-1A4C174C6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12</a:t>
            </a:fld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1B8529-DF46-2083-076E-4ACE293D2222}"/>
              </a:ext>
            </a:extLst>
          </p:cNvPr>
          <p:cNvSpPr txBox="1"/>
          <p:nvPr/>
        </p:nvSpPr>
        <p:spPr>
          <a:xfrm>
            <a:off x="7871460" y="571500"/>
            <a:ext cx="32546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(300m tall </a:t>
            </a:r>
            <a:r>
              <a:rPr lang="en-US" dirty="0" err="1"/>
              <a:t>Ar</a:t>
            </a:r>
            <a:r>
              <a:rPr lang="en-US" dirty="0"/>
              <a:t> distillation column)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9872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173B18-439F-3FF3-AAD0-E0D2E03205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3637" y="122529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End Sealing without flanges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3074" name="Picture 1">
            <a:extLst>
              <a:ext uri="{FF2B5EF4-FFF2-40B4-BE49-F238E27FC236}">
                <a16:creationId xmlns:a16="http://schemas.microsoft.com/office/drawing/2014/main" id="{F565E4AA-B3E4-8BD3-5834-4F8EE1D74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8181" y="2271252"/>
            <a:ext cx="2182219" cy="291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BCFBB8E-F015-2C9A-46E9-3BCD201688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301" t="35412" r="36623" b="10538"/>
          <a:stretch/>
        </p:blipFill>
        <p:spPr>
          <a:xfrm>
            <a:off x="226139" y="2015613"/>
            <a:ext cx="3028337" cy="3706761"/>
          </a:xfrm>
          <a:prstGeom prst="rect">
            <a:avLst/>
          </a:prstGeom>
        </p:spPr>
      </p:pic>
      <p:pic>
        <p:nvPicPr>
          <p:cNvPr id="6" name="Picture 5" descr="A picture containing text, cluttered, miller&#10;&#10;Description automatically generated">
            <a:extLst>
              <a:ext uri="{FF2B5EF4-FFF2-40B4-BE49-F238E27FC236}">
                <a16:creationId xmlns:a16="http://schemas.microsoft.com/office/drawing/2014/main" id="{993411A8-932C-85FB-A401-014F8C9C83D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0" r="6210"/>
          <a:stretch/>
        </p:blipFill>
        <p:spPr>
          <a:xfrm>
            <a:off x="3333134" y="2058246"/>
            <a:ext cx="4690622" cy="357563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23EB7F1-2062-1775-B77A-ED11500E3E2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964" t="19355" r="15823"/>
          <a:stretch/>
        </p:blipFill>
        <p:spPr>
          <a:xfrm>
            <a:off x="6039013" y="4393008"/>
            <a:ext cx="2576051" cy="1797803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32ED52D-DCF1-827D-6873-D06A8BD6E01A}"/>
              </a:ext>
            </a:extLst>
          </p:cNvPr>
          <p:cNvSpPr txBox="1"/>
          <p:nvPr/>
        </p:nvSpPr>
        <p:spPr>
          <a:xfrm>
            <a:off x="4110824" y="1749287"/>
            <a:ext cx="36269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ARIA bellow – Ø723 mm, no flanges, 4 mm wall</a:t>
            </a:r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A0081A1-B577-4572-C7D4-8C39D75BB8AD}"/>
              </a:ext>
            </a:extLst>
          </p:cNvPr>
          <p:cNvSpPr txBox="1"/>
          <p:nvPr/>
        </p:nvSpPr>
        <p:spPr>
          <a:xfrm>
            <a:off x="731521" y="1749287"/>
            <a:ext cx="2085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DCM bellow – end flanges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FE61020-8D4B-7BB3-59A7-70DFAF3CD4A5}"/>
              </a:ext>
            </a:extLst>
          </p:cNvPr>
          <p:cNvSpPr txBox="1"/>
          <p:nvPr/>
        </p:nvSpPr>
        <p:spPr>
          <a:xfrm>
            <a:off x="11290852" y="4444779"/>
            <a:ext cx="397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3200" dirty="0">
              <a:solidFill>
                <a:srgbClr val="00B05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5D91E51-0BAF-0A9E-24ED-9A5AD1B1026F}"/>
              </a:ext>
            </a:extLst>
          </p:cNvPr>
          <p:cNvSpPr txBox="1"/>
          <p:nvPr/>
        </p:nvSpPr>
        <p:spPr>
          <a:xfrm>
            <a:off x="11290852" y="2409245"/>
            <a:ext cx="397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3200" dirty="0">
              <a:solidFill>
                <a:srgbClr val="00B05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0A817A3-CDF9-16A4-7704-EE91EFC05A42}"/>
              </a:ext>
            </a:extLst>
          </p:cNvPr>
          <p:cNvSpPr txBox="1"/>
          <p:nvPr/>
        </p:nvSpPr>
        <p:spPr>
          <a:xfrm>
            <a:off x="3746850" y="5667658"/>
            <a:ext cx="92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Tie rods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5F3CB96-841D-CCEA-84EA-1479451B6E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A610361-D666-C16D-3815-BA279AE30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13</a:t>
            </a:fld>
            <a:endParaRPr lang="en-GB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A47B7A8-88A6-5FF2-FFB7-DC995C0128D7}"/>
              </a:ext>
            </a:extLst>
          </p:cNvPr>
          <p:cNvCxnSpPr>
            <a:cxnSpLocks/>
          </p:cNvCxnSpPr>
          <p:nvPr/>
        </p:nvCxnSpPr>
        <p:spPr>
          <a:xfrm flipV="1">
            <a:off x="4320074" y="4683967"/>
            <a:ext cx="979714" cy="106369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84318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6800F-4AA7-7FDD-1C5E-0E50EECFE9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074" y="215835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End sealing without flanges</a:t>
            </a:r>
            <a:endParaRPr lang="en-GB" sz="4000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7340AF9-1BAC-C1E1-00E4-9BAB1B6DA6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765" t="38916" r="17794" b="16894"/>
          <a:stretch/>
        </p:blipFill>
        <p:spPr>
          <a:xfrm>
            <a:off x="6204580" y="159026"/>
            <a:ext cx="5793394" cy="323220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24759BC-1CF5-6C5B-7262-CB477AD17B6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635" t="22029" r="17824" b="18493"/>
          <a:stretch/>
        </p:blipFill>
        <p:spPr>
          <a:xfrm>
            <a:off x="532251" y="1985407"/>
            <a:ext cx="5446644" cy="30536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962D872-A386-9ED1-10E2-9A189CF2F2A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787" t="21565" r="25672" b="17333"/>
          <a:stretch/>
        </p:blipFill>
        <p:spPr>
          <a:xfrm rot="16200000" flipH="1">
            <a:off x="5659788" y="3937778"/>
            <a:ext cx="3234733" cy="2191137"/>
          </a:xfrm>
          <a:prstGeom prst="rect">
            <a:avLst/>
          </a:prstGeom>
        </p:spPr>
      </p:pic>
      <p:pic>
        <p:nvPicPr>
          <p:cNvPr id="9" name="Picture 1">
            <a:extLst>
              <a:ext uri="{FF2B5EF4-FFF2-40B4-BE49-F238E27FC236}">
                <a16:creationId xmlns:a16="http://schemas.microsoft.com/office/drawing/2014/main" id="{6BDAAD8A-B72E-6A6E-1C64-CBE441CCEF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5990" y="3967702"/>
            <a:ext cx="1638786" cy="2190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03FFBF6-5271-F096-D78B-D2715EE242CA}"/>
              </a:ext>
            </a:extLst>
          </p:cNvPr>
          <p:cNvSpPr txBox="1"/>
          <p:nvPr/>
        </p:nvSpPr>
        <p:spPr>
          <a:xfrm>
            <a:off x="4333460" y="5732891"/>
            <a:ext cx="9279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Tie rods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E7C72B7-A9FE-6A3D-73C1-C4A8067DC7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5AEB43-009C-5EC5-8B6F-0F9CF2224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14</a:t>
            </a:fld>
            <a:endParaRPr lang="en-GB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A24D497-D7B0-8C8E-1808-674C11DEA61F}"/>
              </a:ext>
            </a:extLst>
          </p:cNvPr>
          <p:cNvCxnSpPr>
            <a:cxnSpLocks/>
          </p:cNvCxnSpPr>
          <p:nvPr/>
        </p:nvCxnSpPr>
        <p:spPr>
          <a:xfrm flipV="1">
            <a:off x="5066522" y="5085184"/>
            <a:ext cx="2649893" cy="66247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1597741-016A-739E-30F0-05441A77DE6A}"/>
              </a:ext>
            </a:extLst>
          </p:cNvPr>
          <p:cNvCxnSpPr>
            <a:cxnSpLocks/>
          </p:cNvCxnSpPr>
          <p:nvPr/>
        </p:nvCxnSpPr>
        <p:spPr>
          <a:xfrm flipV="1">
            <a:off x="4777273" y="2416629"/>
            <a:ext cx="513184" cy="332169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87F67735-A1B7-A29A-A3B4-ABC35276295D}"/>
              </a:ext>
            </a:extLst>
          </p:cNvPr>
          <p:cNvSpPr txBox="1"/>
          <p:nvPr/>
        </p:nvSpPr>
        <p:spPr>
          <a:xfrm>
            <a:off x="4544008" y="1427584"/>
            <a:ext cx="11551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4 mm wall</a:t>
            </a:r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E33BD4AE-8B2E-994D-48AA-484D1E9E3FB7}"/>
              </a:ext>
            </a:extLst>
          </p:cNvPr>
          <p:cNvCxnSpPr>
            <a:cxnSpLocks/>
          </p:cNvCxnSpPr>
          <p:nvPr/>
        </p:nvCxnSpPr>
        <p:spPr>
          <a:xfrm>
            <a:off x="5682343" y="1595535"/>
            <a:ext cx="1558212" cy="653143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4FB5D5B-FA85-ADDA-9C1C-62C8AD8F87A0}"/>
              </a:ext>
            </a:extLst>
          </p:cNvPr>
          <p:cNvSpPr txBox="1"/>
          <p:nvPr/>
        </p:nvSpPr>
        <p:spPr>
          <a:xfrm>
            <a:off x="11266998" y="4581403"/>
            <a:ext cx="3976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>
                <a:solidFill>
                  <a:srgbClr val="00B050"/>
                </a:solidFill>
                <a:sym typeface="Wingdings" panose="05000000000000000000" pitchFamily="2" charset="2"/>
              </a:rPr>
              <a:t></a:t>
            </a:r>
            <a:endParaRPr lang="en-GB" sz="32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09023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803D42-1C52-B567-281D-9E1F831DE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53140" y="-17213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End Sealing – no flanges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CE96B1D-F973-240C-5DA6-C3CFE075ADD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5231" t="21681" r="25324" b="17218"/>
          <a:stretch/>
        </p:blipFill>
        <p:spPr>
          <a:xfrm>
            <a:off x="1147665" y="1455671"/>
            <a:ext cx="6512768" cy="482054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8A8A2EC-3713-3011-D451-0AFB7F1A69C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541" t="21715" r="56736" b="54842"/>
          <a:stretch/>
        </p:blipFill>
        <p:spPr>
          <a:xfrm>
            <a:off x="8270498" y="2238908"/>
            <a:ext cx="3239331" cy="2892928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79D66D-DC51-4162-8A43-FA35CF8E6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C836E4-FBE5-8BB4-9CE1-F5077E2CBB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15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7C0ED07-4965-7AA5-791E-8AFB8CFA2E21}"/>
              </a:ext>
            </a:extLst>
          </p:cNvPr>
          <p:cNvSpPr txBox="1"/>
          <p:nvPr/>
        </p:nvSpPr>
        <p:spPr>
          <a:xfrm>
            <a:off x="8501487" y="1278294"/>
            <a:ext cx="25099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Triplet </a:t>
            </a:r>
            <a:r>
              <a:rPr lang="en-US" dirty="0" err="1"/>
              <a:t>o-rings</a:t>
            </a:r>
            <a:r>
              <a:rPr lang="en-US" dirty="0"/>
              <a:t> to prevent</a:t>
            </a:r>
          </a:p>
          <a:p>
            <a:pPr algn="ctr"/>
            <a:r>
              <a:rPr lang="en-US" dirty="0"/>
              <a:t>helium permeation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997572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2A6E8-5587-CBB7-30D0-9DEC826D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7343" y="-166720"/>
            <a:ext cx="4909457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Sealing – no flanges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380AADE-8A1F-E08D-E491-78E1F2C1811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203" t="21449" r="36088" b="17449"/>
          <a:stretch/>
        </p:blipFill>
        <p:spPr>
          <a:xfrm>
            <a:off x="5013006" y="925323"/>
            <a:ext cx="3380244" cy="446463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BFFF955-7060-1DBB-DE73-2E6656ED65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260" t="21506" r="36003" b="16845"/>
          <a:stretch/>
        </p:blipFill>
        <p:spPr>
          <a:xfrm>
            <a:off x="8643966" y="954822"/>
            <a:ext cx="3355201" cy="44666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70377F9-E8F9-2A84-553F-C8A472DE8D6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6528" t="32268" r="27155" b="34534"/>
          <a:stretch/>
        </p:blipFill>
        <p:spPr>
          <a:xfrm>
            <a:off x="270010" y="4114800"/>
            <a:ext cx="3050290" cy="230466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8DA5777-4E89-63A5-180A-C73B54C3A97C}"/>
              </a:ext>
            </a:extLst>
          </p:cNvPr>
          <p:cNvSpPr txBox="1"/>
          <p:nvPr/>
        </p:nvSpPr>
        <p:spPr>
          <a:xfrm>
            <a:off x="6433904" y="5418573"/>
            <a:ext cx="40426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Smoothing of the longitudinal weld seam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64A81E-A1BB-A9CC-1813-B8DB86902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D099-9F54-5962-F146-12A398518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16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964D36-6615-7474-28D1-388846F87F0E}"/>
              </a:ext>
            </a:extLst>
          </p:cNvPr>
          <p:cNvSpPr txBox="1"/>
          <p:nvPr/>
        </p:nvSpPr>
        <p:spPr>
          <a:xfrm>
            <a:off x="149290" y="3750907"/>
            <a:ext cx="4005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End plug sealing on internal tube surface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A045398-F130-736D-4342-49BE0978B2F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36174" t="21506" r="36175" b="26656"/>
          <a:stretch/>
        </p:blipFill>
        <p:spPr>
          <a:xfrm>
            <a:off x="304298" y="272898"/>
            <a:ext cx="3073384" cy="3451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08427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2A6E8-5587-CBB7-30D0-9DEC826D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547" y="-120067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End Sealing – no flanges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64A81E-A1BB-A9CC-1813-B8DB86902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D099-9F54-5962-F146-12A398518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17</a:t>
            </a:fld>
            <a:endParaRPr lang="en-GB"/>
          </a:p>
        </p:txBody>
      </p:sp>
      <p:pic>
        <p:nvPicPr>
          <p:cNvPr id="12" name="Picture 11" descr="A picture containing indoor&#10;&#10;Description automatically generated">
            <a:extLst>
              <a:ext uri="{FF2B5EF4-FFF2-40B4-BE49-F238E27FC236}">
                <a16:creationId xmlns:a16="http://schemas.microsoft.com/office/drawing/2014/main" id="{754BE909-7D5B-8076-E4F3-C5FD4CB095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244" y="1028699"/>
            <a:ext cx="6686939" cy="5015205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4A4D78C2-F1B2-E902-1228-E656F3198C52}"/>
              </a:ext>
            </a:extLst>
          </p:cNvPr>
          <p:cNvSpPr txBox="1"/>
          <p:nvPr/>
        </p:nvSpPr>
        <p:spPr>
          <a:xfrm>
            <a:off x="9909109" y="3237722"/>
            <a:ext cx="1528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Inflatable plug</a:t>
            </a:r>
          </a:p>
          <a:p>
            <a:pPr algn="ctr"/>
            <a:r>
              <a:rPr lang="en-US" dirty="0"/>
              <a:t>solution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31816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E2A6E8-5587-CBB7-30D0-9DEC826D26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1547" y="-120067"/>
            <a:ext cx="10515600" cy="1325563"/>
          </a:xfrm>
        </p:spPr>
        <p:txBody>
          <a:bodyPr/>
          <a:lstStyle/>
          <a:p>
            <a:r>
              <a:rPr lang="en-US" dirty="0"/>
              <a:t>End Sealing – no flanges</a:t>
            </a:r>
            <a:endParaRPr lang="en-GB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564A81E-A1BB-A9CC-1813-B8DB86902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1E0D099-9F54-5962-F146-12A398518A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18</a:t>
            </a:fld>
            <a:endParaRPr lang="en-GB"/>
          </a:p>
        </p:txBody>
      </p:sp>
      <p:pic>
        <p:nvPicPr>
          <p:cNvPr id="4" name="Image 9">
            <a:extLst>
              <a:ext uri="{FF2B5EF4-FFF2-40B4-BE49-F238E27FC236}">
                <a16:creationId xmlns:a16="http://schemas.microsoft.com/office/drawing/2014/main" id="{BC82B494-5322-330A-3CF8-E15116924D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0484"/>
          <a:stretch/>
        </p:blipFill>
        <p:spPr>
          <a:xfrm>
            <a:off x="1596723" y="1571625"/>
            <a:ext cx="4689777" cy="437484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960FA59-87D3-1EBC-996D-BCF87488B059}"/>
              </a:ext>
            </a:extLst>
          </p:cNvPr>
          <p:cNvSpPr txBox="1"/>
          <p:nvPr/>
        </p:nvSpPr>
        <p:spPr>
          <a:xfrm>
            <a:off x="902685" y="2276758"/>
            <a:ext cx="17499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Corrugated PIPE </a:t>
            </a:r>
            <a:endParaRPr lang="en-GB" dirty="0">
              <a:solidFill>
                <a:srgbClr val="0070C0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93D8F23-B1FF-E8BC-FF7D-1E85BA91C6B0}"/>
              </a:ext>
            </a:extLst>
          </p:cNvPr>
          <p:cNvGrpSpPr/>
          <p:nvPr/>
        </p:nvGrpSpPr>
        <p:grpSpPr>
          <a:xfrm>
            <a:off x="4390588" y="2502728"/>
            <a:ext cx="1302611" cy="646331"/>
            <a:chOff x="4390588" y="2502728"/>
            <a:chExt cx="1302611" cy="64633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FBEBDF9-3CB5-753E-FDC1-3431C80CA316}"/>
                </a:ext>
              </a:extLst>
            </p:cNvPr>
            <p:cNvSpPr/>
            <p:nvPr/>
          </p:nvSpPr>
          <p:spPr>
            <a:xfrm>
              <a:off x="5362575" y="2582488"/>
              <a:ext cx="330624" cy="513138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highlight>
                  <a:srgbClr val="C0C0C0"/>
                </a:highlight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E4F5BA1-3671-B058-7974-8B9545B1C187}"/>
                </a:ext>
              </a:extLst>
            </p:cNvPr>
            <p:cNvSpPr txBox="1"/>
            <p:nvPr/>
          </p:nvSpPr>
          <p:spPr>
            <a:xfrm>
              <a:off x="4390588" y="2502728"/>
              <a:ext cx="90601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Backing</a:t>
              </a:r>
            </a:p>
            <a:p>
              <a:pPr algn="ctr"/>
              <a:r>
                <a:rPr lang="en-US" dirty="0">
                  <a:solidFill>
                    <a:srgbClr val="0070C0"/>
                  </a:solidFill>
                </a:rPr>
                <a:t>flange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72397AD9-CED9-DE01-B9F1-B76C56EB547E}"/>
              </a:ext>
            </a:extLst>
          </p:cNvPr>
          <p:cNvGrpSpPr/>
          <p:nvPr/>
        </p:nvGrpSpPr>
        <p:grpSpPr>
          <a:xfrm>
            <a:off x="6418440" y="2502728"/>
            <a:ext cx="1851887" cy="1142041"/>
            <a:chOff x="6418440" y="2502728"/>
            <a:chExt cx="1851887" cy="1142041"/>
          </a:xfrm>
        </p:grpSpPr>
        <p:pic>
          <p:nvPicPr>
            <p:cNvPr id="6" name="Picture 2" descr="SAE Flanges - Code 61, Code 62 &amp; Code 62C - RYCO Hydraulics">
              <a:extLst>
                <a:ext uri="{FF2B5EF4-FFF2-40B4-BE49-F238E27FC236}">
                  <a16:creationId xmlns:a16="http://schemas.microsoft.com/office/drawing/2014/main" id="{EB8A94B7-D947-7DF4-0ED1-B1BD29FCF38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496" t="37458" r="34950" b="36622"/>
            <a:stretch/>
          </p:blipFill>
          <p:spPr bwMode="auto">
            <a:xfrm flipH="1">
              <a:off x="6418440" y="2546482"/>
              <a:ext cx="647086" cy="109828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8711833-7062-65FB-55BD-58E79C32784D}"/>
                </a:ext>
              </a:extLst>
            </p:cNvPr>
            <p:cNvSpPr txBox="1"/>
            <p:nvPr/>
          </p:nvSpPr>
          <p:spPr>
            <a:xfrm>
              <a:off x="7417209" y="2502728"/>
              <a:ext cx="85311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Sealing</a:t>
              </a:r>
            </a:p>
            <a:p>
              <a:pPr algn="ctr"/>
              <a:r>
                <a:rPr lang="en-US" dirty="0">
                  <a:solidFill>
                    <a:srgbClr val="0070C0"/>
                  </a:solidFill>
                </a:rPr>
                <a:t>flange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915297B-E82B-179D-107D-A6F4734C4F19}"/>
              </a:ext>
            </a:extLst>
          </p:cNvPr>
          <p:cNvGrpSpPr/>
          <p:nvPr/>
        </p:nvGrpSpPr>
        <p:grpSpPr>
          <a:xfrm>
            <a:off x="4991101" y="941070"/>
            <a:ext cx="2399658" cy="1195528"/>
            <a:chOff x="4991101" y="941070"/>
            <a:chExt cx="2399658" cy="1195528"/>
          </a:xfrm>
        </p:grpSpPr>
        <p:pic>
          <p:nvPicPr>
            <p:cNvPr id="1026" name="Picture 2" descr="ISO Double Claw Clamps, Stainless Steel | Vacuum Products: KF, CF, ISO, Hose">
              <a:extLst>
                <a:ext uri="{FF2B5EF4-FFF2-40B4-BE49-F238E27FC236}">
                  <a16:creationId xmlns:a16="http://schemas.microsoft.com/office/drawing/2014/main" id="{92A07A7E-7610-55B9-01FB-08A5B618D731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690" t="18893" r="17415"/>
            <a:stretch/>
          </p:blipFill>
          <p:spPr bwMode="auto">
            <a:xfrm rot="16200000" flipV="1">
              <a:off x="5725378" y="471218"/>
              <a:ext cx="931103" cy="239965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845FF78B-E8D3-37FA-A440-EC9364353480}"/>
                </a:ext>
              </a:extLst>
            </p:cNvPr>
            <p:cNvSpPr txBox="1"/>
            <p:nvPr/>
          </p:nvSpPr>
          <p:spPr>
            <a:xfrm>
              <a:off x="5707111" y="941070"/>
              <a:ext cx="7777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0070C0"/>
                  </a:solidFill>
                </a:rPr>
                <a:t>Clamp</a:t>
              </a:r>
              <a:endParaRPr lang="en-GB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463921C-E8CB-A7F9-F077-9FFBB4358908}"/>
              </a:ext>
            </a:extLst>
          </p:cNvPr>
          <p:cNvGrpSpPr/>
          <p:nvPr/>
        </p:nvGrpSpPr>
        <p:grpSpPr>
          <a:xfrm>
            <a:off x="6095999" y="3022007"/>
            <a:ext cx="3643313" cy="2543174"/>
            <a:chOff x="6095999" y="3022007"/>
            <a:chExt cx="3643313" cy="254317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BBAE04-AD48-FFB7-03A4-817DFEB663BE}"/>
                </a:ext>
              </a:extLst>
            </p:cNvPr>
            <p:cNvSpPr txBox="1"/>
            <p:nvPr/>
          </p:nvSpPr>
          <p:spPr>
            <a:xfrm>
              <a:off x="6567487" y="4641851"/>
              <a:ext cx="3171825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Attention:</a:t>
              </a:r>
            </a:p>
            <a:p>
              <a:r>
                <a:rPr lang="en-US" dirty="0">
                  <a:solidFill>
                    <a:srgbClr val="FF0000"/>
                  </a:solidFill>
                </a:rPr>
                <a:t>Needs appropriate surface finish of corrugated extremity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41D490B6-8756-59C5-F3AF-997E012B09D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95999" y="3022007"/>
              <a:ext cx="645984" cy="1619844"/>
            </a:xfrm>
            <a:prstGeom prst="straightConnector1">
              <a:avLst/>
            </a:prstGeom>
            <a:ln w="22225"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17849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80E0F2-342B-FDC0-EB71-1A8746D579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7865" y="-15862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Helium delivery during ‘under vacuum’ testing ?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A2DFC5-A2AE-91BC-A54E-598D0981CBDB}"/>
              </a:ext>
            </a:extLst>
          </p:cNvPr>
          <p:cNvSpPr txBox="1"/>
          <p:nvPr/>
        </p:nvSpPr>
        <p:spPr>
          <a:xfrm>
            <a:off x="859169" y="936544"/>
            <a:ext cx="544193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He delivery options: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/>
              <a:t>Jet (not ideal for global test on large volumes)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/>
              <a:t>Total immersion (</a:t>
            </a:r>
            <a:r>
              <a:rPr lang="en-US" dirty="0" err="1"/>
              <a:t>ext</a:t>
            </a:r>
            <a:r>
              <a:rPr lang="en-US" dirty="0"/>
              <a:t> pocket, </a:t>
            </a:r>
            <a:r>
              <a:rPr lang="en-US" dirty="0" err="1"/>
              <a:t>ext</a:t>
            </a:r>
            <a:r>
              <a:rPr lang="en-US" dirty="0"/>
              <a:t> secondary chamber)</a:t>
            </a:r>
          </a:p>
          <a:p>
            <a:pPr marL="742950" lvl="1" indent="-285750">
              <a:buFont typeface="Wingdings" panose="05000000000000000000" pitchFamily="2" charset="2"/>
              <a:buChar char="ð"/>
            </a:pPr>
            <a:r>
              <a:rPr lang="en-US" dirty="0"/>
              <a:t>Large helium cost</a:t>
            </a:r>
          </a:p>
          <a:p>
            <a:pPr marL="742950" lvl="1" indent="-285750">
              <a:buFont typeface="Wingdings" panose="05000000000000000000" pitchFamily="2" charset="2"/>
              <a:buChar char="ð"/>
            </a:pPr>
            <a:r>
              <a:rPr lang="en-US" dirty="0"/>
              <a:t>Rise in helium background in air</a:t>
            </a:r>
          </a:p>
          <a:p>
            <a:pPr marL="742950" lvl="1" indent="-285750">
              <a:buFont typeface="Wingdings" panose="05000000000000000000" pitchFamily="2" charset="2"/>
              <a:buChar char="ð"/>
            </a:pPr>
            <a:r>
              <a:rPr lang="en-US" dirty="0"/>
              <a:t>Complex tooling to recovery helium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ð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/>
              <a:t>Local channel at weld to deliver external helium:</a:t>
            </a:r>
          </a:p>
          <a:p>
            <a:pPr marL="742950" lvl="1" indent="-285750">
              <a:buFont typeface="Wingdings" panose="05000000000000000000" pitchFamily="2" charset="2"/>
              <a:buChar char="ð"/>
            </a:pPr>
            <a:r>
              <a:rPr lang="en-US" dirty="0"/>
              <a:t>At longitudinal weld (spiral or straight)</a:t>
            </a:r>
          </a:p>
          <a:p>
            <a:pPr marL="742950" lvl="1" indent="-285750">
              <a:buFont typeface="Wingdings" panose="05000000000000000000" pitchFamily="2" charset="2"/>
              <a:buChar char="ð"/>
            </a:pPr>
            <a:r>
              <a:rPr lang="en-US" dirty="0"/>
              <a:t>At circumferential weld</a:t>
            </a:r>
          </a:p>
          <a:p>
            <a:pPr marL="742950" lvl="1" indent="-285750">
              <a:buFont typeface="Wingdings" panose="05000000000000000000" pitchFamily="2" charset="2"/>
              <a:buChar char="ð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ð"/>
            </a:pPr>
            <a:endParaRPr lang="en-US" dirty="0"/>
          </a:p>
          <a:p>
            <a:pPr marL="742950" lvl="1" indent="-285750">
              <a:buFont typeface="Wingdings" panose="05000000000000000000" pitchFamily="2" charset="2"/>
              <a:buChar char="ð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/>
              <a:t>External vacuum clamshell, internal helium</a:t>
            </a:r>
          </a:p>
          <a:p>
            <a:pPr marL="742950" lvl="1" indent="-285750">
              <a:buFont typeface="Wingdings" panose="05000000000000000000" pitchFamily="2" charset="2"/>
              <a:buChar char="ð"/>
            </a:pPr>
            <a:r>
              <a:rPr lang="en-US" dirty="0"/>
              <a:t>At Pumping Module circumferential welds</a:t>
            </a:r>
          </a:p>
          <a:p>
            <a:pPr marL="742950" lvl="1" indent="-285750">
              <a:buFont typeface="Wingdings" panose="05000000000000000000" pitchFamily="2" charset="2"/>
              <a:buChar char="ð"/>
            </a:pPr>
            <a:r>
              <a:rPr lang="en-US" dirty="0"/>
              <a:t>Helium (jet) delivery thro pumping port</a:t>
            </a:r>
            <a:endParaRPr lang="en-GB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19C7ED9A-3615-F40D-8E85-A26759CA4BCA}"/>
              </a:ext>
            </a:extLst>
          </p:cNvPr>
          <p:cNvGrpSpPr/>
          <p:nvPr/>
        </p:nvGrpSpPr>
        <p:grpSpPr>
          <a:xfrm>
            <a:off x="6529041" y="4659878"/>
            <a:ext cx="4233005" cy="1691559"/>
            <a:chOff x="6529041" y="4659878"/>
            <a:chExt cx="4233005" cy="1691559"/>
          </a:xfrm>
        </p:grpSpPr>
        <p:pic>
          <p:nvPicPr>
            <p:cNvPr id="5" name="Image 9">
              <a:extLst>
                <a:ext uri="{FF2B5EF4-FFF2-40B4-BE49-F238E27FC236}">
                  <a16:creationId xmlns:a16="http://schemas.microsoft.com/office/drawing/2014/main" id="{80B91ABD-02D3-DB13-5DEB-A0B7BBD9AFB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139423" y="4691045"/>
              <a:ext cx="1622623" cy="1525861"/>
            </a:xfrm>
            <a:prstGeom prst="rect">
              <a:avLst/>
            </a:prstGeom>
          </p:spPr>
        </p:pic>
        <p:pic>
          <p:nvPicPr>
            <p:cNvPr id="7" name="Picture 8" descr="clam shell on tube">
              <a:extLst>
                <a:ext uri="{FF2B5EF4-FFF2-40B4-BE49-F238E27FC236}">
                  <a16:creationId xmlns:a16="http://schemas.microsoft.com/office/drawing/2014/main" id="{C08C62F8-3327-5E86-DAE7-4D6FE114B3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529041" y="4659878"/>
              <a:ext cx="2129084" cy="16915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3B6072DA-2311-E3D1-A582-A39D8E3EC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3EA86562-3FEC-D9C9-1E0F-2F3F642764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19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2955602-1057-43D5-51CA-33182AB0ACA9}"/>
              </a:ext>
            </a:extLst>
          </p:cNvPr>
          <p:cNvGrpSpPr/>
          <p:nvPr/>
        </p:nvGrpSpPr>
        <p:grpSpPr>
          <a:xfrm>
            <a:off x="6527176" y="3056488"/>
            <a:ext cx="3984162" cy="1446285"/>
            <a:chOff x="6527176" y="3056488"/>
            <a:chExt cx="3984162" cy="1446285"/>
          </a:xfrm>
        </p:grpSpPr>
        <p:pic>
          <p:nvPicPr>
            <p:cNvPr id="6" name="Picture 5" descr="A picture containing indoor, floor&#10;&#10;Description automatically generated">
              <a:extLst>
                <a:ext uri="{FF2B5EF4-FFF2-40B4-BE49-F238E27FC236}">
                  <a16:creationId xmlns:a16="http://schemas.microsoft.com/office/drawing/2014/main" id="{3457396C-7397-550B-E362-1FD09F4F59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985" t="12869" r="16319" b="43063"/>
            <a:stretch/>
          </p:blipFill>
          <p:spPr>
            <a:xfrm>
              <a:off x="6527176" y="3056488"/>
              <a:ext cx="2130949" cy="1446285"/>
            </a:xfrm>
            <a:prstGeom prst="rect">
              <a:avLst/>
            </a:prstGeom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6A17DDD-55DF-EBC3-C77B-92E692FC9446}"/>
                </a:ext>
              </a:extLst>
            </p:cNvPr>
            <p:cNvSpPr txBox="1"/>
            <p:nvPr/>
          </p:nvSpPr>
          <p:spPr>
            <a:xfrm>
              <a:off x="8888714" y="3151052"/>
              <a:ext cx="162262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Temporary channel</a:t>
              </a:r>
            </a:p>
            <a:p>
              <a:r>
                <a:rPr lang="en-US" sz="1400" dirty="0"/>
                <a:t>at the weld bead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B40D593-36E5-DBA0-F648-D7ECE5A582B4}"/>
                </a:ext>
              </a:extLst>
            </p:cNvPr>
            <p:cNvSpPr txBox="1"/>
            <p:nvPr/>
          </p:nvSpPr>
          <p:spPr>
            <a:xfrm>
              <a:off x="8912567" y="3882573"/>
              <a:ext cx="58977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Spiral</a:t>
              </a:r>
            </a:p>
            <a:p>
              <a:r>
                <a:rPr lang="en-US" sz="1400" dirty="0"/>
                <a:t>weld</a:t>
              </a:r>
              <a:endParaRPr lang="en-GB" sz="1400" dirty="0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D4A88FDD-BA86-C918-71AE-F15823AAB9D0}"/>
                </a:ext>
              </a:extLst>
            </p:cNvPr>
            <p:cNvCxnSpPr>
              <a:stCxn id="9" idx="1"/>
            </p:cNvCxnSpPr>
            <p:nvPr/>
          </p:nvCxnSpPr>
          <p:spPr>
            <a:xfrm flipH="1">
              <a:off x="7544943" y="4144183"/>
              <a:ext cx="1367624" cy="135954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4A3ABD5-BB9A-2A19-35D5-2E687A3AB0EB}"/>
                </a:ext>
              </a:extLst>
            </p:cNvPr>
            <p:cNvCxnSpPr>
              <a:cxnSpLocks/>
              <a:stCxn id="8" idx="1"/>
            </p:cNvCxnSpPr>
            <p:nvPr/>
          </p:nvCxnSpPr>
          <p:spPr>
            <a:xfrm flipH="1">
              <a:off x="7735775" y="3412662"/>
              <a:ext cx="1152939" cy="207516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050" name="Picture 1">
            <a:extLst>
              <a:ext uri="{FF2B5EF4-FFF2-40B4-BE49-F238E27FC236}">
                <a16:creationId xmlns:a16="http://schemas.microsoft.com/office/drawing/2014/main" id="{08BD2F10-0FFE-522C-4B86-E5DC308F4D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7176" y="1422149"/>
            <a:ext cx="3252447" cy="1430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A624A4D3-76C2-1309-3F72-CD18B6CD20E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7666" t="36559" r="3140" b="20431"/>
          <a:stretch/>
        </p:blipFill>
        <p:spPr>
          <a:xfrm>
            <a:off x="9950735" y="1427062"/>
            <a:ext cx="2168867" cy="1430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18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F736F6-30F2-8D9D-E92A-C46BAC531C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2322" y="1365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Outline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EF3198-329A-29E5-AA5D-A4FE7B1EA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24807" y="1887580"/>
            <a:ext cx="7065398" cy="3416796"/>
          </a:xfrm>
        </p:spPr>
        <p:txBody>
          <a:bodyPr>
            <a:noAutofit/>
          </a:bodyPr>
          <a:lstStyle/>
          <a:p>
            <a:r>
              <a:rPr lang="en-US" sz="3200" dirty="0"/>
              <a:t>Introduction</a:t>
            </a:r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/>
              <a:t>Testing considerations &amp; strategies</a:t>
            </a:r>
          </a:p>
          <a:p>
            <a:r>
              <a:rPr lang="en-US" sz="3200" dirty="0"/>
              <a:t>Testing without flanges</a:t>
            </a:r>
          </a:p>
          <a:p>
            <a:r>
              <a:rPr lang="en-US" sz="3200" dirty="0"/>
              <a:t>Cost (</a:t>
            </a:r>
            <a:r>
              <a:rPr lang="en-US" sz="3200" dirty="0" err="1"/>
              <a:t>gu</a:t>
            </a:r>
            <a:r>
              <a:rPr lang="en-US" sz="3200" dirty="0"/>
              <a:t>)estimates</a:t>
            </a:r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/>
              <a:t>Summary</a:t>
            </a:r>
            <a:endParaRPr lang="en-US" sz="3200" dirty="0">
              <a:solidFill>
                <a:srgbClr val="FF0000"/>
              </a:solidFill>
            </a:endParaRPr>
          </a:p>
          <a:p>
            <a:endParaRPr lang="en-GB" sz="3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94DFAB6-4F67-D3E3-8747-164ACEA6A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A21415-94FC-D374-5380-3A6A4365D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533938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DBF6C-FFE0-383D-C734-FC5C94C39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1053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Leak localization in Pipe Strings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D925DA-A22C-F537-0496-493FCD8BFB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5D3EC9-1511-CD47-01A5-75CDDD374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20</a:t>
            </a:fld>
            <a:endParaRPr lang="en-GB"/>
          </a:p>
        </p:txBody>
      </p:sp>
      <p:graphicFrame>
        <p:nvGraphicFramePr>
          <p:cNvPr id="6" name="Object 4">
            <a:extLst>
              <a:ext uri="{FF2B5EF4-FFF2-40B4-BE49-F238E27FC236}">
                <a16:creationId xmlns:a16="http://schemas.microsoft.com/office/drawing/2014/main" id="{E1012BD9-0BEF-B387-ECEB-B6A8966F28E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40965964"/>
              </p:ext>
            </p:extLst>
          </p:nvPr>
        </p:nvGraphicFramePr>
        <p:xfrm>
          <a:off x="1315616" y="1019691"/>
          <a:ext cx="8039749" cy="2144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esigner Drawing" r:id="rId2" imgW="5026680" imgH="1984680" progId="">
                  <p:embed/>
                </p:oleObj>
              </mc:Choice>
              <mc:Fallback>
                <p:oleObj name="Designer Drawing" r:id="rId2" imgW="5026680" imgH="1984680" progId="">
                  <p:embed/>
                  <p:pic>
                    <p:nvPicPr>
                      <p:cNvPr id="3994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15616" y="1019691"/>
                        <a:ext cx="8039749" cy="21447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54F74CFD-7CA3-DBC4-9CA8-F82983904D31}"/>
              </a:ext>
            </a:extLst>
          </p:cNvPr>
          <p:cNvSpPr txBox="1"/>
          <p:nvPr/>
        </p:nvSpPr>
        <p:spPr>
          <a:xfrm>
            <a:off x="2604308" y="3338638"/>
            <a:ext cx="69833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‘Under vacuum’ leak test in molecular flow conditions: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2 identical turbo pumps at each extremity, plus leak detectors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Helium as tracer gas.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Measurements are made with system in equilibrium conditions.</a:t>
            </a:r>
            <a:endParaRPr lang="en-GB" sz="1600" dirty="0"/>
          </a:p>
        </p:txBody>
      </p:sp>
      <p:pic>
        <p:nvPicPr>
          <p:cNvPr id="10" name="Picture 12" descr="view arc">
            <a:extLst>
              <a:ext uri="{FF2B5EF4-FFF2-40B4-BE49-F238E27FC236}">
                <a16:creationId xmlns:a16="http://schemas.microsoft.com/office/drawing/2014/main" id="{262C7F0A-4698-5CF9-61DF-F39D6F75A5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 t="14584" r="16183" b="3336"/>
          <a:stretch>
            <a:fillRect/>
          </a:stretch>
        </p:blipFill>
        <p:spPr bwMode="auto">
          <a:xfrm>
            <a:off x="10226351" y="82925"/>
            <a:ext cx="1791478" cy="1314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87EAC5C-C381-31A2-D4F1-3F7B96F4CC17}"/>
              </a:ext>
            </a:extLst>
          </p:cNvPr>
          <p:cNvSpPr txBox="1"/>
          <p:nvPr/>
        </p:nvSpPr>
        <p:spPr>
          <a:xfrm>
            <a:off x="10093510" y="1436914"/>
            <a:ext cx="209849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Method was used for leak localization in LHC internal helium circuits</a:t>
            </a:r>
            <a:endParaRPr lang="en-GB" sz="1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045379-3981-8AE1-34CC-6F7F37002482}"/>
              </a:ext>
            </a:extLst>
          </p:cNvPr>
          <p:cNvSpPr txBox="1"/>
          <p:nvPr/>
        </p:nvSpPr>
        <p:spPr>
          <a:xfrm>
            <a:off x="1017618" y="4590090"/>
            <a:ext cx="961228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</a:rPr>
              <a:t>Linear conductance of vacuum system, so C </a:t>
            </a:r>
            <a:r>
              <a:rPr lang="en-US" sz="1600" dirty="0">
                <a:solidFill>
                  <a:srgbClr val="0070C0"/>
                </a:solidFill>
                <a:latin typeface="Arial" charset="0"/>
                <a:sym typeface="Symbol" pitchFamily="18" charset="2"/>
              </a:rPr>
              <a:t> </a:t>
            </a:r>
            <a:r>
              <a:rPr lang="en-US" sz="1600" dirty="0">
                <a:solidFill>
                  <a:srgbClr val="0070C0"/>
                </a:solidFill>
              </a:rPr>
              <a:t>1/L</a:t>
            </a:r>
          </a:p>
          <a:p>
            <a:pPr algn="ctr"/>
            <a:endParaRPr lang="en-US" sz="1600" dirty="0">
              <a:solidFill>
                <a:srgbClr val="0070C0"/>
              </a:solidFill>
            </a:endParaRPr>
          </a:p>
          <a:p>
            <a:pPr algn="ctr"/>
            <a:r>
              <a:rPr lang="en-US" sz="1600" dirty="0">
                <a:solidFill>
                  <a:srgbClr val="0070C0"/>
                </a:solidFill>
              </a:rPr>
              <a:t>For S &gt;&gt; C1 or C2:      q1/q2 </a:t>
            </a:r>
            <a:r>
              <a:rPr lang="en-US" sz="1600" dirty="0">
                <a:solidFill>
                  <a:srgbClr val="0070C0"/>
                </a:solidFill>
                <a:latin typeface="Arial" charset="0"/>
                <a:sym typeface="Symbol" pitchFamily="18" charset="2"/>
              </a:rPr>
              <a:t> C1/C2  L2/L1</a:t>
            </a:r>
          </a:p>
          <a:p>
            <a:pPr algn="ctr"/>
            <a:endParaRPr lang="en-US" sz="1600" dirty="0">
              <a:solidFill>
                <a:srgbClr val="0070C0"/>
              </a:solidFill>
              <a:sym typeface="Symbol" pitchFamily="18" charset="2"/>
            </a:endParaRPr>
          </a:p>
          <a:p>
            <a:pPr algn="ctr"/>
            <a:r>
              <a:rPr lang="en-US" sz="1600" dirty="0">
                <a:solidFill>
                  <a:srgbClr val="0070C0"/>
                </a:solidFill>
                <a:sym typeface="Symbol" pitchFamily="18" charset="2"/>
              </a:rPr>
              <a:t>Ratio of He signal arriving at each detector is inversely proportional to its distance from the leak</a:t>
            </a:r>
            <a:r>
              <a:rPr lang="en-US" sz="1600" dirty="0">
                <a:solidFill>
                  <a:srgbClr val="0070C0"/>
                </a:solidFill>
              </a:rPr>
              <a:t>  </a:t>
            </a:r>
            <a:endParaRPr lang="en-GB" sz="1600" dirty="0">
              <a:solidFill>
                <a:srgbClr val="0070C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BB9931A-F2B2-DFBD-5023-629945AAFCDC}"/>
              </a:ext>
            </a:extLst>
          </p:cNvPr>
          <p:cNvSpPr txBox="1"/>
          <p:nvPr/>
        </p:nvSpPr>
        <p:spPr>
          <a:xfrm>
            <a:off x="4011543" y="2341983"/>
            <a:ext cx="7777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Leak</a:t>
            </a:r>
          </a:p>
          <a:p>
            <a:pPr algn="ctr"/>
            <a:r>
              <a:rPr lang="en-US" sz="1400" dirty="0"/>
              <a:t>position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52225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9E121-77ED-9381-48CD-537860B91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07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Leak Testing Costs - Pipes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FEAB6-FED8-9352-85EB-695D8BCDE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708" y="1467816"/>
            <a:ext cx="11120563" cy="3536803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Pipes  (15m components)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Equipment</a:t>
            </a:r>
            <a:r>
              <a:rPr lang="en-US" dirty="0"/>
              <a:t> costs for 2 leak test benches </a:t>
            </a:r>
          </a:p>
          <a:p>
            <a:pPr lvl="2"/>
            <a:r>
              <a:rPr lang="en-US" dirty="0"/>
              <a:t>2 benches 60k, 2 pumping systems 100k, 2 leak detectors 40k = </a:t>
            </a:r>
            <a:r>
              <a:rPr lang="en-US" dirty="0">
                <a:solidFill>
                  <a:srgbClr val="0070C0"/>
                </a:solidFill>
              </a:rPr>
              <a:t>200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r>
              <a:rPr lang="en-US" dirty="0"/>
              <a:t>Dedicated facility of 150 m</a:t>
            </a:r>
            <a:r>
              <a:rPr lang="en-US" baseline="30000" dirty="0"/>
              <a:t>2</a:t>
            </a:r>
            <a:r>
              <a:rPr lang="en-US" dirty="0"/>
              <a:t> @ 2 </a:t>
            </a:r>
            <a:r>
              <a:rPr lang="en-US" dirty="0" err="1"/>
              <a:t>kCHF</a:t>
            </a:r>
            <a:r>
              <a:rPr lang="en-US" dirty="0"/>
              <a:t>/m</a:t>
            </a:r>
            <a:r>
              <a:rPr lang="en-US" baseline="30000" dirty="0"/>
              <a:t>2</a:t>
            </a:r>
            <a:r>
              <a:rPr lang="en-US" dirty="0"/>
              <a:t> = </a:t>
            </a:r>
            <a:r>
              <a:rPr lang="en-US" dirty="0">
                <a:solidFill>
                  <a:srgbClr val="0070C0"/>
                </a:solidFill>
              </a:rPr>
              <a:t>300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endParaRPr lang="en-US" dirty="0">
              <a:solidFill>
                <a:srgbClr val="0070C0"/>
              </a:solidFill>
            </a:endParaRPr>
          </a:p>
          <a:p>
            <a:pPr marL="1371600" lvl="3" indent="0">
              <a:buNone/>
            </a:pPr>
            <a:r>
              <a:rPr lang="en-US" sz="1400" dirty="0"/>
              <a:t>(not including land purchase, in/out storage areas, handling, transport logistics, </a:t>
            </a:r>
            <a:r>
              <a:rPr lang="en-US" sz="1400" dirty="0" err="1"/>
              <a:t>etc</a:t>
            </a:r>
            <a:r>
              <a:rPr lang="en-US" sz="1400" dirty="0"/>
              <a:t>)</a:t>
            </a:r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Manpower</a:t>
            </a:r>
          </a:p>
          <a:p>
            <a:pPr lvl="2"/>
            <a:r>
              <a:rPr lang="en-US" dirty="0"/>
              <a:t>2 vacuum technicians producing 2 leak tests/day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0.5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/test</a:t>
            </a:r>
          </a:p>
          <a:p>
            <a:pPr lvl="2"/>
            <a:r>
              <a:rPr lang="en-US" dirty="0"/>
              <a:t>2 vacuum technicians localizing 1 leak, repair and retest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1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/NC repair &amp; retest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 </a:t>
            </a:r>
            <a:r>
              <a:rPr lang="en-US" dirty="0"/>
              <a:t>8000 Pipes in 4000 days (2 benches): 	</a:t>
            </a:r>
            <a:r>
              <a:rPr lang="en-US" dirty="0">
                <a:solidFill>
                  <a:srgbClr val="0070C0"/>
                </a:solidFill>
              </a:rPr>
              <a:t>500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r>
              <a:rPr lang="en-US" dirty="0"/>
              <a:t> &amp;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4000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dirty="0"/>
              <a:t> (+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NC repair &amp; retest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 </a:t>
            </a:r>
            <a:r>
              <a:rPr lang="en-US" dirty="0"/>
              <a:t>8000 Pipes in 400 days (20 benches x 0.5): 	</a:t>
            </a:r>
            <a:r>
              <a:rPr lang="en-US" dirty="0">
                <a:solidFill>
                  <a:srgbClr val="0070C0"/>
                </a:solidFill>
              </a:rPr>
              <a:t>2500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r>
              <a:rPr lang="en-US" dirty="0"/>
              <a:t> &amp;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2000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/>
              <a:t> (+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NC repair &amp; retest</a:t>
            </a:r>
            <a:r>
              <a:rPr lang="en-US" dirty="0"/>
              <a:t>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BA9982-DD0E-20F5-C99C-BFF41AABC130}"/>
              </a:ext>
            </a:extLst>
          </p:cNvPr>
          <p:cNvSpPr txBox="1"/>
          <p:nvPr/>
        </p:nvSpPr>
        <p:spPr>
          <a:xfrm>
            <a:off x="4102925" y="5488794"/>
            <a:ext cx="2830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Effect of scaling &amp; synergies </a:t>
            </a:r>
            <a:endParaRPr lang="en-GB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1996A7-FC8D-45BC-0757-F8A2C6F88FB2}"/>
              </a:ext>
            </a:extLst>
          </p:cNvPr>
          <p:cNvSpPr txBox="1"/>
          <p:nvPr/>
        </p:nvSpPr>
        <p:spPr>
          <a:xfrm>
            <a:off x="122519" y="6390968"/>
            <a:ext cx="2338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CHF = 1 Euro = 1 USD</a:t>
            </a:r>
            <a:endParaRPr lang="en-GB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BE2DFFD-2810-6D1C-6FC7-CE3B0D29A181}"/>
              </a:ext>
            </a:extLst>
          </p:cNvPr>
          <p:cNvSpPr/>
          <p:nvPr/>
        </p:nvSpPr>
        <p:spPr>
          <a:xfrm>
            <a:off x="688258" y="4503173"/>
            <a:ext cx="10903974" cy="55060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" name="Image 13">
            <a:extLst>
              <a:ext uri="{FF2B5EF4-FFF2-40B4-BE49-F238E27FC236}">
                <a16:creationId xmlns:a16="http://schemas.microsoft.com/office/drawing/2014/main" id="{C5BB670F-D02D-0047-A3B5-D307A11DD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48524" y="110577"/>
            <a:ext cx="4815659" cy="163824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8757178D-1493-D239-50A5-191EEC3C330A}"/>
              </a:ext>
            </a:extLst>
          </p:cNvPr>
          <p:cNvCxnSpPr/>
          <p:nvPr/>
        </p:nvCxnSpPr>
        <p:spPr>
          <a:xfrm flipV="1">
            <a:off x="5348748" y="4906297"/>
            <a:ext cx="98323" cy="58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6AF3DA44-81ED-EB7E-15A8-2848A9E2F4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D8C1AEC-3C50-B14D-1D19-EEF0412FA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520220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9E121-77ED-9381-48CD-537860B91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07" y="1"/>
            <a:ext cx="10515600" cy="858416"/>
          </a:xfrm>
        </p:spPr>
        <p:txBody>
          <a:bodyPr>
            <a:normAutofit/>
          </a:bodyPr>
          <a:lstStyle/>
          <a:p>
            <a:r>
              <a:rPr lang="en-US" sz="3600" dirty="0"/>
              <a:t>Leak Testing Costs: Pipe Strings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FEAB6-FED8-9352-85EB-695D8BCDE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7832" y="2091114"/>
            <a:ext cx="10716245" cy="3744701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Pipes Strings  (312 m)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Equipment</a:t>
            </a:r>
            <a:r>
              <a:rPr lang="en-US" dirty="0"/>
              <a:t> costs for 1 leak test setup:</a:t>
            </a:r>
          </a:p>
          <a:p>
            <a:pPr lvl="2"/>
            <a:r>
              <a:rPr lang="en-US" dirty="0"/>
              <a:t>2 mobile end caps (20k) , 2 mobile fixed points (20k) =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40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kCHF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lvl="2"/>
            <a:r>
              <a:rPr lang="en-US" dirty="0"/>
              <a:t>1 mobile roughing (60k), 2 mobile 700 l/s turbos* (60k), 2 leak detectors (40k) =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160 </a:t>
            </a:r>
            <a:r>
              <a:rPr lang="en-US" dirty="0" err="1">
                <a:solidFill>
                  <a:schemeClr val="accent5">
                    <a:lumMod val="75000"/>
                  </a:schemeClr>
                </a:solidFill>
              </a:rPr>
              <a:t>kCHF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  <a:p>
            <a:pPr marL="914400" lvl="2" indent="0">
              <a:buNone/>
            </a:pPr>
            <a:endParaRPr lang="en-US" sz="1400" dirty="0"/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Manpower</a:t>
            </a:r>
          </a:p>
          <a:p>
            <a:pPr lvl="2"/>
            <a:r>
              <a:rPr lang="en-US" dirty="0"/>
              <a:t>2 technicians producing 1 leak test/week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5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/test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4 technicians localizing 1 leak, repair &amp; retest =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 10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/NC repair &amp; retest</a:t>
            </a:r>
          </a:p>
          <a:p>
            <a:pPr lvl="2"/>
            <a:endParaRPr lang="en-US" dirty="0">
              <a:solidFill>
                <a:schemeClr val="accent2">
                  <a:lumMod val="75000"/>
                </a:schemeClr>
              </a:solidFill>
            </a:endParaRPr>
          </a:p>
          <a:p>
            <a:pPr lvl="2"/>
            <a:endParaRPr lang="en-US" dirty="0"/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 4</a:t>
            </a:r>
            <a:r>
              <a:rPr lang="en-US" dirty="0"/>
              <a:t>00 Pipes Strings, 400 </a:t>
            </a:r>
            <a:r>
              <a:rPr lang="en-US" dirty="0" err="1"/>
              <a:t>wks</a:t>
            </a:r>
            <a:r>
              <a:rPr lang="en-US" dirty="0"/>
              <a:t>: 			</a:t>
            </a:r>
            <a:r>
              <a:rPr lang="en-US" dirty="0">
                <a:solidFill>
                  <a:srgbClr val="0070C0"/>
                </a:solidFill>
              </a:rPr>
              <a:t>200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r>
              <a:rPr lang="en-US" dirty="0"/>
              <a:t> &amp;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2000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/>
              <a:t> (+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NC repair &amp; retests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 400</a:t>
            </a:r>
            <a:r>
              <a:rPr lang="en-US" dirty="0"/>
              <a:t> Pipes Strings, 80 </a:t>
            </a:r>
            <a:r>
              <a:rPr lang="en-US" dirty="0" err="1"/>
              <a:t>wks</a:t>
            </a:r>
            <a:r>
              <a:rPr lang="en-US" dirty="0"/>
              <a:t> (5 setups x 0.5): 	</a:t>
            </a:r>
            <a:r>
              <a:rPr lang="en-US" dirty="0">
                <a:solidFill>
                  <a:srgbClr val="0070C0"/>
                </a:solidFill>
              </a:rPr>
              <a:t>500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r>
              <a:rPr lang="en-US" dirty="0"/>
              <a:t> &amp;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1000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/>
              <a:t> (+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NC repair &amp; retests</a:t>
            </a:r>
            <a:r>
              <a:rPr lang="en-US" dirty="0"/>
              <a:t>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D28D1A-6E36-8C84-8F99-ED9B76A2C5A0}"/>
              </a:ext>
            </a:extLst>
          </p:cNvPr>
          <p:cNvSpPr/>
          <p:nvPr/>
        </p:nvSpPr>
        <p:spPr>
          <a:xfrm>
            <a:off x="880200" y="1161165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03B9119-9DBC-C4C0-B940-47BDE05EBBBC}"/>
              </a:ext>
            </a:extLst>
          </p:cNvPr>
          <p:cNvSpPr/>
          <p:nvPr/>
        </p:nvSpPr>
        <p:spPr>
          <a:xfrm>
            <a:off x="1396393" y="1156249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CD0B29B-8D63-3775-4F85-21E5A39D2181}"/>
              </a:ext>
            </a:extLst>
          </p:cNvPr>
          <p:cNvSpPr/>
          <p:nvPr/>
        </p:nvSpPr>
        <p:spPr>
          <a:xfrm>
            <a:off x="1912586" y="1151333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9BBBC64E-C9ED-07A1-956B-BD38CA829B42}"/>
              </a:ext>
            </a:extLst>
          </p:cNvPr>
          <p:cNvSpPr/>
          <p:nvPr/>
        </p:nvSpPr>
        <p:spPr>
          <a:xfrm>
            <a:off x="2428779" y="1146417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56DC5EE-BAAF-8C25-4C94-50091FD13414}"/>
              </a:ext>
            </a:extLst>
          </p:cNvPr>
          <p:cNvSpPr/>
          <p:nvPr/>
        </p:nvSpPr>
        <p:spPr>
          <a:xfrm>
            <a:off x="2944972" y="1141501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555DD5A6-2FD9-20BE-3A7E-1F2FBE668C5D}"/>
              </a:ext>
            </a:extLst>
          </p:cNvPr>
          <p:cNvSpPr/>
          <p:nvPr/>
        </p:nvSpPr>
        <p:spPr>
          <a:xfrm>
            <a:off x="3461165" y="1136585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6DD6119-4AC9-AFE5-5D0B-B58C4B3DA3E2}"/>
              </a:ext>
            </a:extLst>
          </p:cNvPr>
          <p:cNvSpPr/>
          <p:nvPr/>
        </p:nvSpPr>
        <p:spPr>
          <a:xfrm>
            <a:off x="3977358" y="1131669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36014A8-FEC9-A03F-BD26-A8F3F64DE710}"/>
              </a:ext>
            </a:extLst>
          </p:cNvPr>
          <p:cNvSpPr/>
          <p:nvPr/>
        </p:nvSpPr>
        <p:spPr>
          <a:xfrm>
            <a:off x="4493551" y="1126753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445B1D6-CDD8-E8A5-B509-25B493E8DFB6}"/>
              </a:ext>
            </a:extLst>
          </p:cNvPr>
          <p:cNvSpPr/>
          <p:nvPr/>
        </p:nvSpPr>
        <p:spPr>
          <a:xfrm>
            <a:off x="5009744" y="1121837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D5B78034-2D4C-A30F-BE28-3764A8B70E39}"/>
              </a:ext>
            </a:extLst>
          </p:cNvPr>
          <p:cNvSpPr/>
          <p:nvPr/>
        </p:nvSpPr>
        <p:spPr>
          <a:xfrm>
            <a:off x="5525937" y="1116921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01ACEED-F767-0EFC-B9E3-BE6A0162257C}"/>
              </a:ext>
            </a:extLst>
          </p:cNvPr>
          <p:cNvSpPr/>
          <p:nvPr/>
        </p:nvSpPr>
        <p:spPr>
          <a:xfrm>
            <a:off x="6042130" y="1112005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BE545F1-5295-1972-099B-59781AEA572C}"/>
              </a:ext>
            </a:extLst>
          </p:cNvPr>
          <p:cNvSpPr/>
          <p:nvPr/>
        </p:nvSpPr>
        <p:spPr>
          <a:xfrm>
            <a:off x="6558323" y="1107089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6E4FEE97-2DD2-56EF-CBBD-52778D6C3065}"/>
              </a:ext>
            </a:extLst>
          </p:cNvPr>
          <p:cNvSpPr/>
          <p:nvPr/>
        </p:nvSpPr>
        <p:spPr>
          <a:xfrm>
            <a:off x="7074516" y="1102173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4D85B23-62A7-9FAE-7F41-A5FBE286724C}"/>
              </a:ext>
            </a:extLst>
          </p:cNvPr>
          <p:cNvSpPr/>
          <p:nvPr/>
        </p:nvSpPr>
        <p:spPr>
          <a:xfrm>
            <a:off x="7590709" y="1097257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8EF99A8-8B9A-3573-D906-700A03F837BF}"/>
              </a:ext>
            </a:extLst>
          </p:cNvPr>
          <p:cNvSpPr/>
          <p:nvPr/>
        </p:nvSpPr>
        <p:spPr>
          <a:xfrm>
            <a:off x="8106902" y="1092341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68D963D5-3858-914C-DD74-05D15F22C40E}"/>
              </a:ext>
            </a:extLst>
          </p:cNvPr>
          <p:cNvSpPr/>
          <p:nvPr/>
        </p:nvSpPr>
        <p:spPr>
          <a:xfrm>
            <a:off x="8623095" y="1087425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6C2DC6F-FA9E-AF6C-A7A6-95A48FB2C3A2}"/>
              </a:ext>
            </a:extLst>
          </p:cNvPr>
          <p:cNvSpPr/>
          <p:nvPr/>
        </p:nvSpPr>
        <p:spPr>
          <a:xfrm>
            <a:off x="9139288" y="1082509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E1C1F8CC-943A-9496-24B1-8C9E9708C78B}"/>
              </a:ext>
            </a:extLst>
          </p:cNvPr>
          <p:cNvSpPr/>
          <p:nvPr/>
        </p:nvSpPr>
        <p:spPr>
          <a:xfrm>
            <a:off x="9655481" y="1077593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A2BE0771-BBAB-DF2C-43A6-441E7B91C297}"/>
              </a:ext>
            </a:extLst>
          </p:cNvPr>
          <p:cNvSpPr/>
          <p:nvPr/>
        </p:nvSpPr>
        <p:spPr>
          <a:xfrm>
            <a:off x="10171674" y="1072677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A42E50F8-B34D-DC15-9A63-7A9706322243}"/>
              </a:ext>
            </a:extLst>
          </p:cNvPr>
          <p:cNvSpPr/>
          <p:nvPr/>
        </p:nvSpPr>
        <p:spPr>
          <a:xfrm>
            <a:off x="10687867" y="1067761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ight Triangle 43">
            <a:extLst>
              <a:ext uri="{FF2B5EF4-FFF2-40B4-BE49-F238E27FC236}">
                <a16:creationId xmlns:a16="http://schemas.microsoft.com/office/drawing/2014/main" id="{C7386CA7-31DC-9D2C-75A2-8B18781D823B}"/>
              </a:ext>
            </a:extLst>
          </p:cNvPr>
          <p:cNvSpPr/>
          <p:nvPr/>
        </p:nvSpPr>
        <p:spPr>
          <a:xfrm>
            <a:off x="11356257" y="915101"/>
            <a:ext cx="196645" cy="570271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ight Triangle 44">
            <a:extLst>
              <a:ext uri="{FF2B5EF4-FFF2-40B4-BE49-F238E27FC236}">
                <a16:creationId xmlns:a16="http://schemas.microsoft.com/office/drawing/2014/main" id="{DCDA0C92-F0F0-FEA6-183E-82F74F7F1DFE}"/>
              </a:ext>
            </a:extLst>
          </p:cNvPr>
          <p:cNvSpPr/>
          <p:nvPr/>
        </p:nvSpPr>
        <p:spPr>
          <a:xfrm flipH="1">
            <a:off x="481781" y="983928"/>
            <a:ext cx="226142" cy="530942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2FEB3C8-A590-34AC-9922-9ABA86CAC348}"/>
              </a:ext>
            </a:extLst>
          </p:cNvPr>
          <p:cNvSpPr txBox="1"/>
          <p:nvPr/>
        </p:nvSpPr>
        <p:spPr>
          <a:xfrm>
            <a:off x="688258" y="924934"/>
            <a:ext cx="5211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(</a:t>
            </a:r>
            <a:endParaRPr lang="en-GB" sz="2400" dirty="0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42E30CC8-20AF-FC2F-49AB-6BBC48FDB31F}"/>
              </a:ext>
            </a:extLst>
          </p:cNvPr>
          <p:cNvSpPr txBox="1"/>
          <p:nvPr/>
        </p:nvSpPr>
        <p:spPr>
          <a:xfrm>
            <a:off x="11110452" y="856109"/>
            <a:ext cx="511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)</a:t>
            </a:r>
            <a:endParaRPr lang="en-GB" sz="2400" dirty="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D4102934-F45C-E36B-4E0C-84520DC5A321}"/>
              </a:ext>
            </a:extLst>
          </p:cNvPr>
          <p:cNvSpPr/>
          <p:nvPr/>
        </p:nvSpPr>
        <p:spPr>
          <a:xfrm>
            <a:off x="1042219" y="5063611"/>
            <a:ext cx="10245213" cy="550607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50111A10-9182-F358-4599-B1FBE20EF58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32" t="41430" r="68709" b="13350"/>
          <a:stretch/>
        </p:blipFill>
        <p:spPr>
          <a:xfrm flipH="1">
            <a:off x="10491018" y="1827055"/>
            <a:ext cx="1546537" cy="1725597"/>
          </a:xfrm>
          <a:prstGeom prst="rect">
            <a:avLst/>
          </a:prstGeom>
        </p:spPr>
      </p:pic>
      <p:pic>
        <p:nvPicPr>
          <p:cNvPr id="5122" name="Picture 2" descr="Inside the World's First Underground Gravitational-Wave Detector -  Scientific American">
            <a:extLst>
              <a:ext uri="{FF2B5EF4-FFF2-40B4-BE49-F238E27FC236}">
                <a16:creationId xmlns:a16="http://schemas.microsoft.com/office/drawing/2014/main" id="{2ABCFB2C-A961-6317-83B5-2CBDF8F9D0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8798768" y="1806324"/>
            <a:ext cx="1453498" cy="1032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816A24E-0787-8834-699C-83F3F0334305}"/>
              </a:ext>
            </a:extLst>
          </p:cNvPr>
          <p:cNvSpPr txBox="1"/>
          <p:nvPr/>
        </p:nvSpPr>
        <p:spPr>
          <a:xfrm>
            <a:off x="4159610" y="5967411"/>
            <a:ext cx="2830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Effect of scaling &amp; synergies </a:t>
            </a:r>
            <a:endParaRPr lang="en-GB" dirty="0"/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FF7C3EF-9655-6DBE-303A-DF16B941A207}"/>
              </a:ext>
            </a:extLst>
          </p:cNvPr>
          <p:cNvCxnSpPr/>
          <p:nvPr/>
        </p:nvCxnSpPr>
        <p:spPr>
          <a:xfrm flipV="1">
            <a:off x="5437238" y="5496232"/>
            <a:ext cx="98323" cy="5801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C24FEDC0-0BAD-92CB-B811-7E950D210CBB}"/>
              </a:ext>
            </a:extLst>
          </p:cNvPr>
          <p:cNvSpPr txBox="1"/>
          <p:nvPr/>
        </p:nvSpPr>
        <p:spPr>
          <a:xfrm>
            <a:off x="5276212" y="838954"/>
            <a:ext cx="7521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Pipe x 20</a:t>
            </a:r>
            <a:endParaRPr lang="en-GB" sz="1200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56F6C8-0018-FB87-0FDB-4D9342575E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4F5D2C-AA39-2B25-A984-C5378EB57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22</a:t>
            </a:fld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9DB5B9-9B8A-86E9-DDBD-C6291B40CF18}"/>
              </a:ext>
            </a:extLst>
          </p:cNvPr>
          <p:cNvSpPr txBox="1"/>
          <p:nvPr/>
        </p:nvSpPr>
        <p:spPr>
          <a:xfrm>
            <a:off x="155173" y="6492269"/>
            <a:ext cx="2218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*check any double counting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89393273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9E121-77ED-9381-48CD-537860B91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07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Leak Testing Costs – 5 km Vacuum Sectors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FEAB6-FED8-9352-85EB-695D8BCDE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379" y="2352719"/>
            <a:ext cx="11433144" cy="350706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Pipe Strings  (312 m)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Equipment</a:t>
            </a:r>
            <a:r>
              <a:rPr lang="en-US" dirty="0"/>
              <a:t> costs for 1 leak test setup</a:t>
            </a:r>
          </a:p>
          <a:p>
            <a:pPr lvl="2"/>
            <a:r>
              <a:rPr lang="en-US" dirty="0"/>
              <a:t>1 fixed roughing unit (</a:t>
            </a:r>
            <a:r>
              <a:rPr lang="en-US" dirty="0">
                <a:solidFill>
                  <a:srgbClr val="0070C0"/>
                </a:solidFill>
              </a:rPr>
              <a:t>0 CHF</a:t>
            </a:r>
            <a:r>
              <a:rPr lang="en-US" dirty="0"/>
              <a:t>)</a:t>
            </a:r>
          </a:p>
          <a:p>
            <a:pPr lvl="2"/>
            <a:r>
              <a:rPr lang="en-US" dirty="0"/>
              <a:t>15 mobile 700 l/s turbos* (</a:t>
            </a:r>
            <a:r>
              <a:rPr lang="en-US" dirty="0">
                <a:solidFill>
                  <a:srgbClr val="0070C0"/>
                </a:solidFill>
              </a:rPr>
              <a:t>450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r>
              <a:rPr lang="en-US" dirty="0"/>
              <a:t>), 5 leak detectors (</a:t>
            </a:r>
            <a:r>
              <a:rPr lang="en-US" dirty="0">
                <a:solidFill>
                  <a:srgbClr val="0070C0"/>
                </a:solidFill>
              </a:rPr>
              <a:t>100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r>
              <a:rPr lang="en-US" dirty="0"/>
              <a:t>) </a:t>
            </a:r>
          </a:p>
          <a:p>
            <a:pPr marL="914400" lvl="2" indent="0">
              <a:buNone/>
            </a:pPr>
            <a:endParaRPr lang="en-US" sz="1400" dirty="0"/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Manpower</a:t>
            </a:r>
          </a:p>
          <a:p>
            <a:pPr lvl="2"/>
            <a:r>
              <a:rPr lang="en-US" dirty="0"/>
              <a:t>2 technicians producing 1 leak test/month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/test</a:t>
            </a:r>
            <a:endParaRPr lang="en-US" dirty="0">
              <a:solidFill>
                <a:srgbClr val="FF0000"/>
              </a:solidFill>
            </a:endParaRPr>
          </a:p>
          <a:p>
            <a:pPr lvl="2"/>
            <a:r>
              <a:rPr lang="en-US" dirty="0"/>
              <a:t>4 technicians localizing 1 leak, repair &amp; retest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40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/NC repair &amp; retest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 24</a:t>
            </a:r>
            <a:r>
              <a:rPr lang="en-US" dirty="0"/>
              <a:t> Vacuum Sectors in 24 months: 	</a:t>
            </a:r>
            <a:r>
              <a:rPr lang="en-US" dirty="0">
                <a:solidFill>
                  <a:srgbClr val="0070C0"/>
                </a:solidFill>
              </a:rPr>
              <a:t>550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r>
              <a:rPr lang="en-US" dirty="0"/>
              <a:t> &amp;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480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/>
              <a:t> (+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NC repair &amp; retests</a:t>
            </a:r>
            <a:r>
              <a:rPr lang="en-US" dirty="0"/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1996A7-FC8D-45BC-0757-F8A2C6F88FB2}"/>
              </a:ext>
            </a:extLst>
          </p:cNvPr>
          <p:cNvSpPr txBox="1"/>
          <p:nvPr/>
        </p:nvSpPr>
        <p:spPr>
          <a:xfrm>
            <a:off x="9853411" y="0"/>
            <a:ext cx="2338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CHF = 1 Euro = 1 USD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76DB66E-ECF7-E518-4086-95ABA8530331}"/>
              </a:ext>
            </a:extLst>
          </p:cNvPr>
          <p:cNvSpPr/>
          <p:nvPr/>
        </p:nvSpPr>
        <p:spPr>
          <a:xfrm>
            <a:off x="1912586" y="1396438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F0D8A5-50F6-A644-88FC-E9E62E398BB4}"/>
              </a:ext>
            </a:extLst>
          </p:cNvPr>
          <p:cNvSpPr/>
          <p:nvPr/>
        </p:nvSpPr>
        <p:spPr>
          <a:xfrm>
            <a:off x="2428779" y="1391522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1FCA0C-551C-E783-BCAB-0A682067C393}"/>
              </a:ext>
            </a:extLst>
          </p:cNvPr>
          <p:cNvSpPr/>
          <p:nvPr/>
        </p:nvSpPr>
        <p:spPr>
          <a:xfrm>
            <a:off x="2944972" y="1386606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A68FAA9-BD13-CAFC-3859-A1AA33A21CDD}"/>
              </a:ext>
            </a:extLst>
          </p:cNvPr>
          <p:cNvSpPr/>
          <p:nvPr/>
        </p:nvSpPr>
        <p:spPr>
          <a:xfrm>
            <a:off x="3461165" y="1381690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C053999-EC8B-BEFA-D0C5-0411EAD3D411}"/>
              </a:ext>
            </a:extLst>
          </p:cNvPr>
          <p:cNvSpPr/>
          <p:nvPr/>
        </p:nvSpPr>
        <p:spPr>
          <a:xfrm>
            <a:off x="3977358" y="1376774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ADA729E-13F0-1349-63EC-5B1E36B5A47C}"/>
              </a:ext>
            </a:extLst>
          </p:cNvPr>
          <p:cNvSpPr/>
          <p:nvPr/>
        </p:nvSpPr>
        <p:spPr>
          <a:xfrm>
            <a:off x="4493551" y="1371858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686BD6-7FF0-CC20-8F8B-985CC19D575A}"/>
              </a:ext>
            </a:extLst>
          </p:cNvPr>
          <p:cNvSpPr/>
          <p:nvPr/>
        </p:nvSpPr>
        <p:spPr>
          <a:xfrm>
            <a:off x="5009744" y="1366942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B9F616A-94B8-50C4-D494-A3385C8D6539}"/>
              </a:ext>
            </a:extLst>
          </p:cNvPr>
          <p:cNvSpPr/>
          <p:nvPr/>
        </p:nvSpPr>
        <p:spPr>
          <a:xfrm>
            <a:off x="5525937" y="1362026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BC6D41C-D0F9-0DB5-EDDF-CED6939BC4CA}"/>
              </a:ext>
            </a:extLst>
          </p:cNvPr>
          <p:cNvSpPr/>
          <p:nvPr/>
        </p:nvSpPr>
        <p:spPr>
          <a:xfrm>
            <a:off x="6042130" y="1357110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12D6DF2-30A7-84A9-E553-C6C67D100687}"/>
              </a:ext>
            </a:extLst>
          </p:cNvPr>
          <p:cNvSpPr/>
          <p:nvPr/>
        </p:nvSpPr>
        <p:spPr>
          <a:xfrm>
            <a:off x="6558323" y="1352194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24B8CA6-5CF7-A99B-20F9-1C1AC22E3A3D}"/>
              </a:ext>
            </a:extLst>
          </p:cNvPr>
          <p:cNvSpPr/>
          <p:nvPr/>
        </p:nvSpPr>
        <p:spPr>
          <a:xfrm>
            <a:off x="7074516" y="1347278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67651C-8992-A09E-5907-A49DDACD2896}"/>
              </a:ext>
            </a:extLst>
          </p:cNvPr>
          <p:cNvSpPr/>
          <p:nvPr/>
        </p:nvSpPr>
        <p:spPr>
          <a:xfrm>
            <a:off x="7590709" y="1342362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A159E1-01CF-1D74-A0A6-7A14B7462CAC}"/>
              </a:ext>
            </a:extLst>
          </p:cNvPr>
          <p:cNvSpPr/>
          <p:nvPr/>
        </p:nvSpPr>
        <p:spPr>
          <a:xfrm>
            <a:off x="8106902" y="1337446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77D24C-65C7-6217-498C-391B44FC4FF4}"/>
              </a:ext>
            </a:extLst>
          </p:cNvPr>
          <p:cNvSpPr/>
          <p:nvPr/>
        </p:nvSpPr>
        <p:spPr>
          <a:xfrm>
            <a:off x="8623095" y="1332530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686106D-40DC-7423-D156-1E5EE34D605A}"/>
              </a:ext>
            </a:extLst>
          </p:cNvPr>
          <p:cNvSpPr/>
          <p:nvPr/>
        </p:nvSpPr>
        <p:spPr>
          <a:xfrm>
            <a:off x="9139288" y="1327614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96B0268-EB92-0F3A-FF1F-28F92931028E}"/>
              </a:ext>
            </a:extLst>
          </p:cNvPr>
          <p:cNvSpPr/>
          <p:nvPr/>
        </p:nvSpPr>
        <p:spPr>
          <a:xfrm>
            <a:off x="9655481" y="1322698"/>
            <a:ext cx="469127" cy="715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EDBC2E-E3E9-CB50-CDCC-11A10D4AA32C}"/>
              </a:ext>
            </a:extLst>
          </p:cNvPr>
          <p:cNvSpPr txBox="1"/>
          <p:nvPr/>
        </p:nvSpPr>
        <p:spPr>
          <a:xfrm>
            <a:off x="6862918" y="1061885"/>
            <a:ext cx="1364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Pump Module x 15</a:t>
            </a:r>
            <a:endParaRPr lang="en-GB" sz="1200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6F53EC5C-99A7-E609-F230-8797CD13877D}"/>
              </a:ext>
            </a:extLst>
          </p:cNvPr>
          <p:cNvSpPr txBox="1"/>
          <p:nvPr/>
        </p:nvSpPr>
        <p:spPr>
          <a:xfrm>
            <a:off x="4109886" y="1081550"/>
            <a:ext cx="12105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Pipe Strings x 16</a:t>
            </a:r>
            <a:endParaRPr lang="en-GB" sz="1200" dirty="0"/>
          </a:p>
        </p:txBody>
      </p:sp>
      <p:sp>
        <p:nvSpPr>
          <p:cNvPr id="61" name="Flowchart: Collate 60">
            <a:extLst>
              <a:ext uri="{FF2B5EF4-FFF2-40B4-BE49-F238E27FC236}">
                <a16:creationId xmlns:a16="http://schemas.microsoft.com/office/drawing/2014/main" id="{BE45FB03-97A7-4A96-71E5-167E8564A32F}"/>
              </a:ext>
            </a:extLst>
          </p:cNvPr>
          <p:cNvSpPr/>
          <p:nvPr/>
        </p:nvSpPr>
        <p:spPr>
          <a:xfrm rot="5400000">
            <a:off x="1612491" y="1268362"/>
            <a:ext cx="206477" cy="304800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2" name="Flowchart: Collate 61">
            <a:extLst>
              <a:ext uri="{FF2B5EF4-FFF2-40B4-BE49-F238E27FC236}">
                <a16:creationId xmlns:a16="http://schemas.microsoft.com/office/drawing/2014/main" id="{932C1A49-1AD2-2012-C56A-42BD22970A16}"/>
              </a:ext>
            </a:extLst>
          </p:cNvPr>
          <p:cNvSpPr/>
          <p:nvPr/>
        </p:nvSpPr>
        <p:spPr>
          <a:xfrm rot="5400000">
            <a:off x="10225552" y="1209370"/>
            <a:ext cx="206477" cy="304800"/>
          </a:xfrm>
          <a:prstGeom prst="flowChartCol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F0B90E7D-2884-B05D-CA0B-3AD31FC26C95}"/>
              </a:ext>
            </a:extLst>
          </p:cNvPr>
          <p:cNvSpPr txBox="1"/>
          <p:nvPr/>
        </p:nvSpPr>
        <p:spPr>
          <a:xfrm>
            <a:off x="1209370" y="1514169"/>
            <a:ext cx="937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Sector valve</a:t>
            </a:r>
            <a:endParaRPr lang="en-GB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B6DBC39B-5315-0451-26BB-364F492F8758}"/>
              </a:ext>
            </a:extLst>
          </p:cNvPr>
          <p:cNvSpPr txBox="1"/>
          <p:nvPr/>
        </p:nvSpPr>
        <p:spPr>
          <a:xfrm>
            <a:off x="5427409" y="1465008"/>
            <a:ext cx="13372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Mobile turbo x 15</a:t>
            </a:r>
            <a:endParaRPr lang="en-GB" sz="1200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A6239285-6A4E-BF3D-23E9-C2C73946E092}"/>
              </a:ext>
            </a:extLst>
          </p:cNvPr>
          <p:cNvSpPr txBox="1"/>
          <p:nvPr/>
        </p:nvSpPr>
        <p:spPr>
          <a:xfrm>
            <a:off x="9960079" y="1514169"/>
            <a:ext cx="9376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Sector valve</a:t>
            </a:r>
            <a:endParaRPr lang="en-GB" sz="12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FB07E0A-9996-8E3B-435E-1B2C6C59B3DB}"/>
              </a:ext>
            </a:extLst>
          </p:cNvPr>
          <p:cNvSpPr txBox="1"/>
          <p:nvPr/>
        </p:nvSpPr>
        <p:spPr>
          <a:xfrm>
            <a:off x="1347021" y="1022556"/>
            <a:ext cx="7441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Mid-Arm</a:t>
            </a:r>
            <a:endParaRPr lang="en-GB" sz="1200" dirty="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7E66E41-FCAC-3756-DF97-E13DA6A305E3}"/>
              </a:ext>
            </a:extLst>
          </p:cNvPr>
          <p:cNvSpPr txBox="1"/>
          <p:nvPr/>
        </p:nvSpPr>
        <p:spPr>
          <a:xfrm>
            <a:off x="9704440" y="973396"/>
            <a:ext cx="13444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Fixed Roughing x 1</a:t>
            </a:r>
            <a:endParaRPr lang="en-GB" sz="1200" dirty="0"/>
          </a:p>
        </p:txBody>
      </p:sp>
      <p:pic>
        <p:nvPicPr>
          <p:cNvPr id="71" name="Picture 70">
            <a:extLst>
              <a:ext uri="{FF2B5EF4-FFF2-40B4-BE49-F238E27FC236}">
                <a16:creationId xmlns:a16="http://schemas.microsoft.com/office/drawing/2014/main" id="{0BA9E6D4-2DB3-0413-2845-ED4340C0910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2388" t="24946" r="55066" b="4802"/>
          <a:stretch/>
        </p:blipFill>
        <p:spPr>
          <a:xfrm flipH="1">
            <a:off x="10166555" y="1956620"/>
            <a:ext cx="1681317" cy="2163096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ED0E9F-2FAF-416F-F0F1-99607F7671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F362E4-F04C-754D-3219-2C4AC3091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23</a:t>
            </a:fld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5C3F90-57CF-A83B-679B-0F24FB5CD0CD}"/>
              </a:ext>
            </a:extLst>
          </p:cNvPr>
          <p:cNvSpPr txBox="1"/>
          <p:nvPr/>
        </p:nvSpPr>
        <p:spPr>
          <a:xfrm>
            <a:off x="155173" y="6492269"/>
            <a:ext cx="22188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*check any double counting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7733582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75B1D-80BC-D3D5-2532-AF3F2C7D8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4183" y="-73413"/>
            <a:ext cx="10515600" cy="1325563"/>
          </a:xfrm>
        </p:spPr>
        <p:txBody>
          <a:bodyPr/>
          <a:lstStyle/>
          <a:p>
            <a:r>
              <a:rPr lang="en-US" dirty="0"/>
              <a:t>Leak Test Cost  v  Strategy  v  Leak Occurrence</a:t>
            </a:r>
            <a:endParaRPr lang="en-GB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94CE03-947D-2C85-8FDC-36B1B6EB2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A41113-8B44-621C-4A20-81C736A1B8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24</a:t>
            </a:fld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7CB084-8740-1306-DAAE-3C8A47215E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806" t="4521" r="5806" b="5139"/>
          <a:stretch/>
        </p:blipFill>
        <p:spPr>
          <a:xfrm>
            <a:off x="146972" y="1622322"/>
            <a:ext cx="11839007" cy="3942736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0A3FDB5C-05B1-FB92-2C7E-8B3B33BE4F41}"/>
              </a:ext>
            </a:extLst>
          </p:cNvPr>
          <p:cNvSpPr/>
          <p:nvPr/>
        </p:nvSpPr>
        <p:spPr>
          <a:xfrm>
            <a:off x="5548045" y="1622322"/>
            <a:ext cx="3493213" cy="2672276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A379E51B-2D68-7D11-C89F-A9926E4855AA}"/>
              </a:ext>
            </a:extLst>
          </p:cNvPr>
          <p:cNvSpPr/>
          <p:nvPr/>
        </p:nvSpPr>
        <p:spPr>
          <a:xfrm>
            <a:off x="1006869" y="4181581"/>
            <a:ext cx="2373330" cy="156871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110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75B1D-80BC-D3D5-2532-AF3F2C7D8D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303" y="-195333"/>
            <a:ext cx="10515600" cy="1325563"/>
          </a:xfrm>
        </p:spPr>
        <p:txBody>
          <a:bodyPr/>
          <a:lstStyle/>
          <a:p>
            <a:r>
              <a:rPr lang="en-US" dirty="0"/>
              <a:t>Leak Test Cost  v  Strategy  v  Leak Occurrence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AC4953C-8822-6208-DF77-6B91D0F2C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834492-4774-DC8A-B9AD-1A445A9EC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25</a:t>
            </a:fld>
            <a:endParaRPr lang="en-GB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CBC6EBF-3EED-1E91-C101-03C1EFB0DC6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1944819"/>
              </p:ext>
            </p:extLst>
          </p:nvPr>
        </p:nvGraphicFramePr>
        <p:xfrm>
          <a:off x="4607068" y="946737"/>
          <a:ext cx="7092663" cy="517012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E2319642-77E2-37F1-E786-281F09699804}"/>
              </a:ext>
            </a:extLst>
          </p:cNvPr>
          <p:cNvSpPr txBox="1"/>
          <p:nvPr/>
        </p:nvSpPr>
        <p:spPr>
          <a:xfrm>
            <a:off x="323687" y="946737"/>
            <a:ext cx="411479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Max Strategy: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Low 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Early warning of leak issues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Dominated by component testing costs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Min Strategy: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risk (high confidence)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Dependent on low leak </a:t>
            </a:r>
            <a:r>
              <a:rPr lang="en-US" dirty="0" err="1"/>
              <a:t>occurance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Potential minimum cost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Mid Strategy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Medium risk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Higher leak </a:t>
            </a:r>
            <a:r>
              <a:rPr lang="en-US" dirty="0" err="1"/>
              <a:t>occurance</a:t>
            </a:r>
            <a:r>
              <a:rPr lang="en-US" dirty="0"/>
              <a:t> can be tolerated </a:t>
            </a:r>
            <a:r>
              <a:rPr lang="en-US" dirty="0" err="1"/>
              <a:t>wrt</a:t>
            </a:r>
            <a:r>
              <a:rPr lang="en-US" dirty="0"/>
              <a:t> cost.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Can review strategy dependent on field results.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78254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15A1-CAE6-2BA9-F975-045E82077D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633" y="400315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/>
              <a:t>ET Leak Test Strategy – brainstorming !</a:t>
            </a:r>
            <a:br>
              <a:rPr lang="en-US" dirty="0"/>
            </a:b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 </a:t>
            </a:r>
            <a:r>
              <a:rPr lang="en-US" sz="2400" dirty="0">
                <a:solidFill>
                  <a:srgbClr val="0070C0"/>
                </a:solidFill>
              </a:rPr>
              <a:t>assume leaks in low ‰ range by stringent control on material &amp; welding quality</a:t>
            </a:r>
            <a:br>
              <a:rPr lang="en-US" sz="2400" dirty="0">
                <a:solidFill>
                  <a:srgbClr val="0070C0"/>
                </a:solidFill>
              </a:rPr>
            </a:br>
            <a:r>
              <a:rPr lang="en-US" sz="2400" dirty="0">
                <a:solidFill>
                  <a:srgbClr val="0070C0"/>
                </a:solidFill>
                <a:sym typeface="Wingdings" panose="05000000000000000000" pitchFamily="2" charset="2"/>
              </a:rPr>
              <a:t> adopt ‘Mid’ strategy, but with some targeted checking of Pipes as components </a:t>
            </a:r>
            <a:br>
              <a:rPr lang="en-US" sz="2400" dirty="0">
                <a:solidFill>
                  <a:srgbClr val="0070C0"/>
                </a:solidFill>
              </a:rPr>
            </a:br>
            <a:endParaRPr lang="en-GB" sz="24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BD61A-2523-DE07-1B30-433CFFD263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986" y="2215239"/>
            <a:ext cx="10515600" cy="3836240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Step 1 – Components, ex-situ</a:t>
            </a:r>
          </a:p>
          <a:p>
            <a:pPr lvl="1"/>
            <a:r>
              <a:rPr lang="en-US" dirty="0"/>
              <a:t>Leak test first 100 Pipes </a:t>
            </a:r>
            <a:r>
              <a:rPr lang="en-US" sz="1900" dirty="0"/>
              <a:t>(eliminate systematics)</a:t>
            </a:r>
          </a:p>
          <a:p>
            <a:pPr lvl="1"/>
            <a:r>
              <a:rPr lang="en-GB" dirty="0"/>
              <a:t>Leak test every 20</a:t>
            </a:r>
            <a:r>
              <a:rPr lang="en-GB" baseline="30000" dirty="0"/>
              <a:t>th</a:t>
            </a:r>
            <a:r>
              <a:rPr lang="en-GB" dirty="0"/>
              <a:t> Pipe </a:t>
            </a:r>
            <a:r>
              <a:rPr lang="en-GB" sz="1900" dirty="0"/>
              <a:t>(avoid production deviations, cleanliness check, etc)</a:t>
            </a:r>
          </a:p>
          <a:p>
            <a:pPr lvl="1"/>
            <a:r>
              <a:rPr lang="en-US" dirty="0"/>
              <a:t>Leak test every Pump Module</a:t>
            </a: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pPr lvl="1"/>
            <a:endParaRPr lang="en-GB" dirty="0"/>
          </a:p>
          <a:p>
            <a:r>
              <a:rPr lang="en-GB" dirty="0"/>
              <a:t>Step 2a - 312 m Pipe Strings, in-situ</a:t>
            </a:r>
          </a:p>
          <a:p>
            <a:pPr lvl="1"/>
            <a:r>
              <a:rPr lang="en-GB" dirty="0"/>
              <a:t>Pump &amp; leak test longitudinal &amp; circumferential Pipe welds</a:t>
            </a:r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Step 2b - 5000 m Vacuum Sector, in-situ</a:t>
            </a:r>
          </a:p>
          <a:p>
            <a:pPr lvl="1"/>
            <a:r>
              <a:rPr lang="en-GB" dirty="0"/>
              <a:t>Clamshell test Pipe to Pumping Module welds</a:t>
            </a:r>
          </a:p>
          <a:p>
            <a:pPr lvl="1"/>
            <a:r>
              <a:rPr lang="en-GB" dirty="0"/>
              <a:t>Pump &amp; leak test fully equipped Sector prior to bakeout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7287EF4-E4C7-971A-6801-63E1E69B1EB0}"/>
              </a:ext>
            </a:extLst>
          </p:cNvPr>
          <p:cNvSpPr txBox="1"/>
          <p:nvPr/>
        </p:nvSpPr>
        <p:spPr>
          <a:xfrm>
            <a:off x="9040635" y="4054279"/>
            <a:ext cx="142725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~ 400 tests</a:t>
            </a:r>
          </a:p>
          <a:p>
            <a:endParaRPr lang="en-US" sz="22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48F1F5-9B0C-8878-6371-27D35C704ED4}"/>
              </a:ext>
            </a:extLst>
          </p:cNvPr>
          <p:cNvSpPr txBox="1"/>
          <p:nvPr/>
        </p:nvSpPr>
        <p:spPr>
          <a:xfrm>
            <a:off x="9388487" y="5075214"/>
            <a:ext cx="107939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/>
              <a:t>24 tests</a:t>
            </a:r>
          </a:p>
          <a:p>
            <a:endParaRPr lang="en-US" sz="220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90CB7184-402C-9650-5045-A3A235362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0F84A8A-528F-568E-3E3B-28E87F47A2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26</a:t>
            </a:fld>
            <a:endParaRPr lang="en-GB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F701E98-CE69-6E6B-C8E3-49499E249A78}"/>
              </a:ext>
            </a:extLst>
          </p:cNvPr>
          <p:cNvGrpSpPr/>
          <p:nvPr/>
        </p:nvGrpSpPr>
        <p:grpSpPr>
          <a:xfrm>
            <a:off x="9040635" y="2345129"/>
            <a:ext cx="2884945" cy="1107996"/>
            <a:chOff x="9040635" y="2345129"/>
            <a:chExt cx="2884945" cy="1107996"/>
          </a:xfrm>
        </p:grpSpPr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344B4DF-CC0F-0806-CBEE-90F73E98E049}"/>
                </a:ext>
              </a:extLst>
            </p:cNvPr>
            <p:cNvSpPr txBox="1"/>
            <p:nvPr/>
          </p:nvSpPr>
          <p:spPr>
            <a:xfrm>
              <a:off x="9040635" y="2345129"/>
              <a:ext cx="1829098" cy="11079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dirty="0"/>
                <a:t>   100 tests</a:t>
              </a:r>
            </a:p>
            <a:p>
              <a:r>
                <a:rPr lang="en-US" sz="2200" dirty="0"/>
                <a:t>~ 400 tests</a:t>
              </a:r>
            </a:p>
            <a:p>
              <a:r>
                <a:rPr lang="en-US" sz="2200" dirty="0"/>
                <a:t>~ 400 tests</a:t>
              </a:r>
              <a:endParaRPr lang="en-GB" sz="2200" dirty="0"/>
            </a:p>
          </p:txBody>
        </p:sp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982C4030-B850-13D0-00F2-B8CE984311A3}"/>
                </a:ext>
              </a:extLst>
            </p:cNvPr>
            <p:cNvSpPr/>
            <p:nvPr/>
          </p:nvSpPr>
          <p:spPr>
            <a:xfrm>
              <a:off x="10467885" y="2465798"/>
              <a:ext cx="176142" cy="534256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0E3A9B4A-51D1-177D-33ED-1092733D5F40}"/>
                </a:ext>
              </a:extLst>
            </p:cNvPr>
            <p:cNvSpPr txBox="1"/>
            <p:nvPr/>
          </p:nvSpPr>
          <p:spPr>
            <a:xfrm>
              <a:off x="10658887" y="2514406"/>
              <a:ext cx="1266693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/>
                <a:t>6 % Pipes</a:t>
              </a:r>
            </a:p>
            <a:p>
              <a:endParaRPr lang="en-US" sz="2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065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/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3D4035-F8D5-E8AC-1978-9CDA79117E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6632" y="-71561"/>
            <a:ext cx="2843253" cy="740106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Summary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7FF14E-BF2A-8034-43CF-B05CE421C6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978" y="720391"/>
            <a:ext cx="10905877" cy="5537285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Good engineering is better than good leak detection.</a:t>
            </a:r>
          </a:p>
          <a:p>
            <a:endParaRPr lang="en-US" dirty="0"/>
          </a:p>
          <a:p>
            <a:r>
              <a:rPr lang="en-US" dirty="0"/>
              <a:t>We can build upon the leak testing experience (good &amp; bad) from existing GWD and LHC type accelerators.</a:t>
            </a:r>
          </a:p>
          <a:p>
            <a:endParaRPr lang="en-US" dirty="0"/>
          </a:p>
          <a:p>
            <a:r>
              <a:rPr lang="en-US" dirty="0"/>
              <a:t>Standard leak testing equipment and methods can be applied, but care must be taken with large volumes.</a:t>
            </a:r>
          </a:p>
          <a:p>
            <a:endParaRPr lang="en-US" dirty="0"/>
          </a:p>
          <a:p>
            <a:r>
              <a:rPr lang="en-US" dirty="0"/>
              <a:t>Different leak testing strategies can be considered – each has its merits and drawbacks with respect to duration, cost, risk…..and we need to remain flexible based on return of experience.</a:t>
            </a:r>
          </a:p>
          <a:p>
            <a:endParaRPr lang="en-US" dirty="0"/>
          </a:p>
          <a:p>
            <a:r>
              <a:rPr lang="en-US" dirty="0"/>
              <a:t>Testing strategy will strongly depend on the Pipe manufacturing &amp; installation techniques, together with our confidence level </a:t>
            </a:r>
            <a:r>
              <a:rPr lang="en-US" dirty="0" err="1"/>
              <a:t>wrt</a:t>
            </a:r>
            <a:r>
              <a:rPr lang="en-US" dirty="0"/>
              <a:t> to leak </a:t>
            </a:r>
            <a:r>
              <a:rPr lang="en-US" dirty="0" err="1"/>
              <a:t>occurance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/>
              <a:t>Solutions exist to close vacuum vessels without flanges.</a:t>
            </a:r>
          </a:p>
          <a:p>
            <a:endParaRPr lang="en-US" dirty="0"/>
          </a:p>
          <a:p>
            <a:r>
              <a:rPr lang="en-US" dirty="0"/>
              <a:t>Cost (</a:t>
            </a:r>
            <a:r>
              <a:rPr lang="en-US" dirty="0" err="1"/>
              <a:t>gu</a:t>
            </a:r>
            <a:r>
              <a:rPr lang="en-US" dirty="0"/>
              <a:t>)estimates should be considered as a starting point for discussions. Need to check double counting of vacuum equipment costs </a:t>
            </a:r>
            <a:r>
              <a:rPr lang="en-US" dirty="0" err="1"/>
              <a:t>eg</a:t>
            </a:r>
            <a:r>
              <a:rPr lang="en-US" dirty="0"/>
              <a:t> mobile pumping groups already included elsewhere.</a:t>
            </a:r>
          </a:p>
          <a:p>
            <a:endParaRPr lang="en-US" dirty="0"/>
          </a:p>
          <a:p>
            <a:r>
              <a:rPr lang="en-US" dirty="0"/>
              <a:t>There are no showstoppers, so “</a:t>
            </a:r>
            <a:r>
              <a:rPr lang="en-US" dirty="0">
                <a:solidFill>
                  <a:srgbClr val="0070C0"/>
                </a:solidFill>
              </a:rPr>
              <a:t>Let’s get to work………</a:t>
            </a:r>
            <a:r>
              <a:rPr lang="en-US" dirty="0"/>
              <a:t>” on more brainstorming.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92912C6-FE5C-FABA-85CA-11C55C80E8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C9E3AA-C33F-474F-C3E0-27B45E7C6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2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65020CE-09E7-E1D5-6F63-9874A7689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AE431C-8956-09F4-8C28-B54818769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28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45FBB45-E2E0-3E35-3C22-BE73945D71AC}"/>
              </a:ext>
            </a:extLst>
          </p:cNvPr>
          <p:cNvSpPr txBox="1"/>
          <p:nvPr/>
        </p:nvSpPr>
        <p:spPr>
          <a:xfrm>
            <a:off x="3526337" y="2748482"/>
            <a:ext cx="51786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/>
              <a:t>Thanks for your attention !</a:t>
            </a:r>
          </a:p>
        </p:txBody>
      </p:sp>
    </p:spTree>
    <p:extLst>
      <p:ext uri="{BB962C8B-B14F-4D97-AF65-F5344CB8AC3E}">
        <p14:creationId xmlns:p14="http://schemas.microsoft.com/office/powerpoint/2010/main" val="76323624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BEF7B7C-794B-43B6-B069-2390BA210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9759" y="324607"/>
            <a:ext cx="11784012" cy="485628"/>
          </a:xfrm>
        </p:spPr>
        <p:txBody>
          <a:bodyPr>
            <a:normAutofit fontScale="90000"/>
          </a:bodyPr>
          <a:lstStyle/>
          <a:p>
            <a:r>
              <a:rPr lang="en-US" baseline="-25000" dirty="0"/>
              <a:t>Air leak: impact on total pressure</a:t>
            </a:r>
            <a:endParaRPr lang="en-GB" baseline="-25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20F607-A188-11FB-BFA8-026871429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84510" y="396084"/>
            <a:ext cx="8822980" cy="58819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3914C95-7FB4-6545-56FB-9C727EB19BB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5452" t="80053" r="16873" b="1050"/>
          <a:stretch/>
        </p:blipFill>
        <p:spPr>
          <a:xfrm>
            <a:off x="5486399" y="1143337"/>
            <a:ext cx="4055193" cy="110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56797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71F8F-8DE0-5176-4785-E28C87973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0213" y="119318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Opening Remarks….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3D287F0-78B6-CC82-B21D-BB24F65D8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42E9B66-6AA1-1BBD-843E-097DF5C01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3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2C0647B-988B-4E4A-8C67-64B6A3B7B052}"/>
              </a:ext>
            </a:extLst>
          </p:cNvPr>
          <p:cNvSpPr txBox="1"/>
          <p:nvPr/>
        </p:nvSpPr>
        <p:spPr>
          <a:xfrm>
            <a:off x="2947219" y="1636606"/>
            <a:ext cx="28513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/>
              <a:t>Good Leak Testing</a:t>
            </a:r>
          </a:p>
          <a:p>
            <a:pPr algn="ctr"/>
            <a:r>
              <a:rPr lang="en-US" dirty="0"/>
              <a:t>(expensive, time consuming)</a:t>
            </a:r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37A3B4-E3FF-28EA-3B4A-206E1725E8B2}"/>
              </a:ext>
            </a:extLst>
          </p:cNvPr>
          <p:cNvSpPr txBox="1"/>
          <p:nvPr/>
        </p:nvSpPr>
        <p:spPr>
          <a:xfrm>
            <a:off x="6830961" y="3730878"/>
            <a:ext cx="27562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7030A0"/>
                </a:solidFill>
              </a:rPr>
              <a:t>Good Leak Tightness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6CE2AAD3-A192-B28A-E97B-054A1B415525}"/>
              </a:ext>
            </a:extLst>
          </p:cNvPr>
          <p:cNvGrpSpPr/>
          <p:nvPr/>
        </p:nvGrpSpPr>
        <p:grpSpPr>
          <a:xfrm>
            <a:off x="5916561" y="1646438"/>
            <a:ext cx="3690269" cy="461665"/>
            <a:chOff x="5850194" y="2310581"/>
            <a:chExt cx="3690269" cy="461665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4D2E55E-F09D-28B3-67BF-94E285CDD1BF}"/>
                </a:ext>
              </a:extLst>
            </p:cNvPr>
            <p:cNvSpPr txBox="1"/>
            <p:nvPr/>
          </p:nvSpPr>
          <p:spPr>
            <a:xfrm>
              <a:off x="6784259" y="2310581"/>
              <a:ext cx="275620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7030A0"/>
                  </a:solidFill>
                </a:rPr>
                <a:t>Good Leak Tightness</a:t>
              </a:r>
              <a:endParaRPr lang="en-GB" sz="2400" dirty="0">
                <a:solidFill>
                  <a:srgbClr val="7030A0"/>
                </a:solidFill>
              </a:endParaRP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30F20F6F-AF53-3C11-0C84-06BA2D2301B1}"/>
                </a:ext>
              </a:extLst>
            </p:cNvPr>
            <p:cNvCxnSpPr>
              <a:cxnSpLocks/>
            </p:cNvCxnSpPr>
            <p:nvPr/>
          </p:nvCxnSpPr>
          <p:spPr>
            <a:xfrm>
              <a:off x="5850194" y="2556389"/>
              <a:ext cx="825909" cy="0"/>
            </a:xfrm>
            <a:prstGeom prst="straightConnector1">
              <a:avLst/>
            </a:prstGeom>
            <a:ln w="254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F772C9C0-13F8-9285-9D9B-653E28650D77}"/>
              </a:ext>
            </a:extLst>
          </p:cNvPr>
          <p:cNvGrpSpPr/>
          <p:nvPr/>
        </p:nvGrpSpPr>
        <p:grpSpPr>
          <a:xfrm>
            <a:off x="5916561" y="1567780"/>
            <a:ext cx="4626100" cy="1578247"/>
            <a:chOff x="5850194" y="2231923"/>
            <a:chExt cx="4626100" cy="157824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B6A514F-6481-3457-E2BC-8AF9AA712507}"/>
                </a:ext>
              </a:extLst>
            </p:cNvPr>
            <p:cNvSpPr txBox="1"/>
            <p:nvPr/>
          </p:nvSpPr>
          <p:spPr>
            <a:xfrm>
              <a:off x="6784258" y="2979173"/>
              <a:ext cx="3692036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/>
                <a:t>Doesn’t leak, or…..does leak</a:t>
              </a:r>
            </a:p>
            <a:p>
              <a:r>
                <a:rPr lang="en-US" sz="2400" dirty="0"/>
                <a:t>           </a:t>
              </a:r>
              <a:r>
                <a:rPr lang="en-US" sz="2400" dirty="0">
                  <a:sym typeface="Wingdings" panose="05000000000000000000" pitchFamily="2" charset="2"/>
                </a:rPr>
                <a:t>                        $$</a:t>
              </a:r>
              <a:endParaRPr lang="en-GB" sz="24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3C63829B-712E-3E3C-8F5C-ACABFEE56E90}"/>
                </a:ext>
              </a:extLst>
            </p:cNvPr>
            <p:cNvSpPr txBox="1"/>
            <p:nvPr/>
          </p:nvSpPr>
          <p:spPr>
            <a:xfrm>
              <a:off x="6056671" y="2231923"/>
              <a:ext cx="4555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No</a:t>
              </a:r>
              <a:endParaRPr lang="en-GB" dirty="0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26FD3949-399D-46CF-9C06-784EC8735705}"/>
                </a:ext>
              </a:extLst>
            </p:cNvPr>
            <p:cNvCxnSpPr>
              <a:cxnSpLocks/>
            </p:cNvCxnSpPr>
            <p:nvPr/>
          </p:nvCxnSpPr>
          <p:spPr>
            <a:xfrm>
              <a:off x="5850194" y="2723537"/>
              <a:ext cx="855406" cy="481779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1B3B1B0-16B5-D491-49BE-2FCF6996EDE6}"/>
              </a:ext>
            </a:extLst>
          </p:cNvPr>
          <p:cNvGrpSpPr/>
          <p:nvPr/>
        </p:nvGrpSpPr>
        <p:grpSpPr>
          <a:xfrm>
            <a:off x="1334729" y="3563728"/>
            <a:ext cx="5407741" cy="1163149"/>
            <a:chOff x="1268362" y="4227871"/>
            <a:chExt cx="5407741" cy="1163149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B9831FA-A79D-9B7D-74DE-656D92C41D6A}"/>
                </a:ext>
              </a:extLst>
            </p:cNvPr>
            <p:cNvSpPr txBox="1"/>
            <p:nvPr/>
          </p:nvSpPr>
          <p:spPr>
            <a:xfrm>
              <a:off x="1268362" y="4375357"/>
              <a:ext cx="527992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/>
                <a:t>Good Engineering Practice</a:t>
              </a:r>
            </a:p>
            <a:p>
              <a:pPr algn="ctr"/>
              <a:r>
                <a:rPr lang="en-US" dirty="0"/>
                <a:t>(design, manufacture, assembly, commissioning, QC)</a:t>
              </a:r>
            </a:p>
            <a:p>
              <a:pPr algn="ctr"/>
              <a:r>
                <a:rPr lang="en-US" dirty="0"/>
                <a:t>Vacuum engineer must be involved in all steps</a:t>
              </a:r>
              <a:endParaRPr lang="en-GB" dirty="0"/>
            </a:p>
          </p:txBody>
        </p: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66B027E3-6B34-16BC-3035-B27628B311BA}"/>
                </a:ext>
              </a:extLst>
            </p:cNvPr>
            <p:cNvCxnSpPr>
              <a:cxnSpLocks/>
            </p:cNvCxnSpPr>
            <p:nvPr/>
          </p:nvCxnSpPr>
          <p:spPr>
            <a:xfrm>
              <a:off x="5850194" y="4630995"/>
              <a:ext cx="825909" cy="0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64DF5653-B071-1681-DD39-6031A4516F0E}"/>
                </a:ext>
              </a:extLst>
            </p:cNvPr>
            <p:cNvSpPr txBox="1"/>
            <p:nvPr/>
          </p:nvSpPr>
          <p:spPr>
            <a:xfrm>
              <a:off x="6056671" y="4227871"/>
              <a:ext cx="485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Yes</a:t>
              </a:r>
              <a:endParaRPr lang="en-GB" dirty="0"/>
            </a:p>
          </p:txBody>
        </p: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D45728AE-73E9-F863-D8CF-F4406C4335ED}"/>
              </a:ext>
            </a:extLst>
          </p:cNvPr>
          <p:cNvSpPr txBox="1"/>
          <p:nvPr/>
        </p:nvSpPr>
        <p:spPr>
          <a:xfrm>
            <a:off x="646758" y="5440070"/>
            <a:ext cx="10819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Gravitation Wave Telescopes are a new adventure for us ……… so please guide us as much as possible !  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066164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766B7E85-2099-C7AA-8EB9-7692A59A2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9F38B9-C946-68C0-C3D3-529BBA143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30</a:t>
            </a:fld>
            <a:endParaRPr lang="en-GB"/>
          </a:p>
        </p:txBody>
      </p:sp>
      <p:pic>
        <p:nvPicPr>
          <p:cNvPr id="5" name="Picture 4" descr="A picture containing indoor, floor&#10;&#10;Description automatically generated">
            <a:extLst>
              <a:ext uri="{FF2B5EF4-FFF2-40B4-BE49-F238E27FC236}">
                <a16:creationId xmlns:a16="http://schemas.microsoft.com/office/drawing/2014/main" id="{6FB33B96-AC4C-6823-3D56-3692D4C4D3C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1" b="25811"/>
          <a:stretch/>
        </p:blipFill>
        <p:spPr>
          <a:xfrm>
            <a:off x="2802194" y="739877"/>
            <a:ext cx="6788610" cy="477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38997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2C1732D3-9048-D161-8EDB-80B9DAF62E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630F47B-FA43-0C31-3246-2579C35AC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31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8D1AE2-26F0-5A75-FBA8-655349E2BC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631" t="3821" r="8245" b="4329"/>
          <a:stretch/>
        </p:blipFill>
        <p:spPr>
          <a:xfrm>
            <a:off x="1905124" y="523875"/>
            <a:ext cx="8696202" cy="545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89075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59E121-77ED-9381-48CD-537860B913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5807" y="0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dirty="0"/>
              <a:t>Leak Testing Cost Estimate – Pumping Modules</a:t>
            </a:r>
            <a:endParaRPr lang="en-GB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2FEAB6-FED8-9352-85EB-695D8BCDE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1708" y="1762783"/>
            <a:ext cx="11120563" cy="3831771"/>
          </a:xfrm>
        </p:spPr>
        <p:txBody>
          <a:bodyPr>
            <a:normAutofit/>
          </a:bodyPr>
          <a:lstStyle/>
          <a:p>
            <a:r>
              <a:rPr lang="en-US" dirty="0"/>
              <a:t>Pumping Modules  (1m components)</a:t>
            </a:r>
          </a:p>
          <a:p>
            <a:pPr lvl="1"/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Equipment</a:t>
            </a:r>
            <a:r>
              <a:rPr lang="en-US" dirty="0"/>
              <a:t> costs for leak test bench </a:t>
            </a:r>
          </a:p>
          <a:p>
            <a:pPr lvl="2"/>
            <a:r>
              <a:rPr lang="en-US" dirty="0"/>
              <a:t>1 bench 40k, 1 pumping system 40k, 1 leak detector 20k = </a:t>
            </a:r>
            <a:r>
              <a:rPr lang="en-US" dirty="0">
                <a:solidFill>
                  <a:srgbClr val="0070C0"/>
                </a:solidFill>
              </a:rPr>
              <a:t>100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endParaRPr lang="en-US" dirty="0">
              <a:solidFill>
                <a:srgbClr val="0070C0"/>
              </a:solidFill>
            </a:endParaRPr>
          </a:p>
          <a:p>
            <a:pPr lvl="2"/>
            <a:endParaRPr lang="en-US" sz="1400" dirty="0"/>
          </a:p>
          <a:p>
            <a:pPr lvl="1"/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Manpower</a:t>
            </a:r>
          </a:p>
          <a:p>
            <a:pPr lvl="2"/>
            <a:r>
              <a:rPr lang="en-US" dirty="0"/>
              <a:t>1 vacuum technician producing 1 leak test/day =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0.5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/test</a:t>
            </a:r>
          </a:p>
          <a:p>
            <a:pPr lvl="2"/>
            <a:endParaRPr lang="en-US" dirty="0"/>
          </a:p>
          <a:p>
            <a:pPr marL="457200" lvl="1" indent="0">
              <a:buNone/>
            </a:pPr>
            <a:r>
              <a:rPr lang="en-US" dirty="0">
                <a:sym typeface="Wingdings" panose="05000000000000000000" pitchFamily="2" charset="2"/>
              </a:rPr>
              <a:t> 4</a:t>
            </a:r>
            <a:r>
              <a:rPr lang="en-US" dirty="0"/>
              <a:t>00 Pumping Modules in 400 days: 	</a:t>
            </a:r>
            <a:r>
              <a:rPr lang="en-US" dirty="0">
                <a:solidFill>
                  <a:srgbClr val="0070C0"/>
                </a:solidFill>
              </a:rPr>
              <a:t>100 </a:t>
            </a:r>
            <a:r>
              <a:rPr lang="en-US" dirty="0" err="1">
                <a:solidFill>
                  <a:srgbClr val="0070C0"/>
                </a:solidFill>
              </a:rPr>
              <a:t>kCHF</a:t>
            </a:r>
            <a:r>
              <a:rPr lang="en-US" dirty="0"/>
              <a:t> &amp;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200 </a:t>
            </a:r>
            <a:r>
              <a:rPr lang="en-US" dirty="0" err="1">
                <a:solidFill>
                  <a:schemeClr val="accent2">
                    <a:lumMod val="75000"/>
                  </a:schemeClr>
                </a:solidFill>
              </a:rPr>
              <a:t>kCHF</a:t>
            </a:r>
            <a:r>
              <a:rPr lang="en-US" dirty="0"/>
              <a:t> (+ </a:t>
            </a:r>
            <a:r>
              <a:rPr lang="en-US" dirty="0">
                <a:solidFill>
                  <a:schemeClr val="accent2">
                    <a:lumMod val="75000"/>
                  </a:schemeClr>
                </a:solidFill>
              </a:rPr>
              <a:t>1%</a:t>
            </a:r>
            <a:r>
              <a:rPr lang="en-US" dirty="0"/>
              <a:t> NC)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61996A7-FC8D-45BC-0757-F8A2C6F88FB2}"/>
              </a:ext>
            </a:extLst>
          </p:cNvPr>
          <p:cNvSpPr txBox="1"/>
          <p:nvPr/>
        </p:nvSpPr>
        <p:spPr>
          <a:xfrm>
            <a:off x="9853411" y="0"/>
            <a:ext cx="23385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CHF = 1 Euro = 1 USD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6760CD2-939A-1806-5124-BECF27B5A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2864" y="658761"/>
            <a:ext cx="2135972" cy="193542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51A0AE4-8441-E7B8-CD34-4B75AFA3D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535CCF9-4534-B0C6-9B7E-5F6DE58BB3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19157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EEF43-6165-D5D9-3D83-1AA224306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6902" y="-222704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LHC Insulation Vacuum</a:t>
            </a:r>
            <a:endParaRPr lang="en-GB" sz="4000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72DFBF-D73E-F2EE-2604-92AC283A1A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723" y="833704"/>
            <a:ext cx="10515600" cy="430724"/>
          </a:xfrm>
        </p:spPr>
        <p:txBody>
          <a:bodyPr>
            <a:normAutofit/>
          </a:bodyPr>
          <a:lstStyle/>
          <a:p>
            <a:r>
              <a:rPr lang="en-US" sz="1800" dirty="0"/>
              <a:t>A few numbers…..</a:t>
            </a:r>
            <a:endParaRPr lang="en-GB"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EDC313-632D-6FC8-E7F6-6A53D5BFB9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9453A7-FF7F-D58D-DAF4-7558406F76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4</a:t>
            </a:fld>
            <a:endParaRPr lang="en-GB"/>
          </a:p>
        </p:txBody>
      </p:sp>
      <p:graphicFrame>
        <p:nvGraphicFramePr>
          <p:cNvPr id="6" name="Group 58">
            <a:extLst>
              <a:ext uri="{FF2B5EF4-FFF2-40B4-BE49-F238E27FC236}">
                <a16:creationId xmlns:a16="http://schemas.microsoft.com/office/drawing/2014/main" id="{ABE325E9-EFA3-36FD-1BB9-D66C7390083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30454001"/>
              </p:ext>
            </p:extLst>
          </p:nvPr>
        </p:nvGraphicFramePr>
        <p:xfrm>
          <a:off x="963561" y="1229032"/>
          <a:ext cx="6524359" cy="5003531"/>
        </p:xfrm>
        <a:graphic>
          <a:graphicData uri="http://schemas.openxmlformats.org/drawingml/2006/table">
            <a:tbl>
              <a:tblPr/>
              <a:tblGrid>
                <a:gridCol w="29343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59004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50266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Characteristic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Quantity for LHC machine &amp; distribution line (QRL)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84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Insulation vacuum system length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22,4 km &amp; 25 km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66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Welds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200 000 ( &gt; 60 000 in-situ)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84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Weld length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100 000 m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84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Elastomer joints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18000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284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Elastomer joint length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22 000 m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26672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Multi-layer insulation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9 000 000 m</a:t>
                      </a:r>
                      <a:r>
                        <a:rPr kumimoji="0" lang="en-US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 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or   200 m</a:t>
                      </a:r>
                      <a:r>
                        <a:rPr kumimoji="0" lang="en-US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/m of cryostat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284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Vacuum subsectors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234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284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Vacuum subsector length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214 m (machine)  &amp;  428 m (QRL)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284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Vacuum subsector volume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~ 80 m</a:t>
                      </a:r>
                      <a:r>
                        <a:rPr kumimoji="0" lang="en-US" sz="12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284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Fixed turbo pumps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178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66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Nominal turbo pumping speed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0,25 l/s/m of cryostat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5026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Fixed vacuum gauges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974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46636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Mobile turbo pumping groups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28487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Mobile primary pumping groups</a:t>
                      </a:r>
                      <a:endParaRPr kumimoji="0" lang="en-US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  <p:pic>
        <p:nvPicPr>
          <p:cNvPr id="7" name="Picture 57" descr="CERN from air 96dpi">
            <a:extLst>
              <a:ext uri="{FF2B5EF4-FFF2-40B4-BE49-F238E27FC236}">
                <a16:creationId xmlns:a16="http://schemas.microsoft.com/office/drawing/2014/main" id="{12016253-393E-9A9A-C208-36CB4CF778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53345" y="251778"/>
            <a:ext cx="3946238" cy="3121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6" descr="0508014_02">
            <a:extLst>
              <a:ext uri="{FF2B5EF4-FFF2-40B4-BE49-F238E27FC236}">
                <a16:creationId xmlns:a16="http://schemas.microsoft.com/office/drawing/2014/main" id="{97E938C7-3FD4-ED63-3193-14720712B1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48325" y="3444874"/>
            <a:ext cx="3957290" cy="280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89719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FBB85E-CE5D-4E1F-B589-E1E34C245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FC8EA61-59C0-43D9-9316-9F612399C1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344" y="188640"/>
            <a:ext cx="6977107" cy="6052590"/>
          </a:xfrm>
          <a:prstGeom prst="rect">
            <a:avLst/>
          </a:prstGeom>
        </p:spPr>
      </p:pic>
      <p:pic>
        <p:nvPicPr>
          <p:cNvPr id="17" name="Picture 16" descr="A group of people standing in front of a building&#10;&#10;Description automatically generated">
            <a:extLst>
              <a:ext uri="{FF2B5EF4-FFF2-40B4-BE49-F238E27FC236}">
                <a16:creationId xmlns:a16="http://schemas.microsoft.com/office/drawing/2014/main" id="{CBEEC2C6-9580-4436-A8ED-C0546E67CF4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4938" y="109027"/>
            <a:ext cx="2345094" cy="175882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E4E4B3F-5836-4847-BCE5-E6D399B72BF2}"/>
              </a:ext>
            </a:extLst>
          </p:cNvPr>
          <p:cNvSpPr txBox="1"/>
          <p:nvPr/>
        </p:nvSpPr>
        <p:spPr>
          <a:xfrm>
            <a:off x="9661107" y="538431"/>
            <a:ext cx="234509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Vacuum of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CERN’s</a:t>
            </a:r>
            <a:r>
              <a:rPr kumimoji="0" lang="fr-CH" sz="1800" b="1" i="0" u="none" strike="noStrike" kern="1200" cap="none" spc="0" normalizeH="0" baseline="0" noProof="0" dirty="0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fr-CH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33A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accelerators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33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0831CCFC-F754-4039-80F7-DA75F84ADE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697634" y="3115412"/>
            <a:ext cx="2390946" cy="303360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66B37B8B-2588-4286-8D03-41F460BB647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020"/>
          <a:stretch/>
        </p:blipFill>
        <p:spPr>
          <a:xfrm>
            <a:off x="9707504" y="1428681"/>
            <a:ext cx="2371206" cy="1653540"/>
          </a:xfrm>
          <a:prstGeom prst="rect">
            <a:avLst/>
          </a:prstGeom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6844442A-F555-483F-ABA1-491B66B70F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938" y="1909271"/>
            <a:ext cx="2345094" cy="1759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Content Placeholder 5">
            <a:extLst>
              <a:ext uri="{FF2B5EF4-FFF2-40B4-BE49-F238E27FC236}">
                <a16:creationId xmlns:a16="http://schemas.microsoft.com/office/drawing/2014/main" id="{5C1F800D-EA22-463A-8146-ABCDB2E90DF7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19"/>
          <a:stretch/>
        </p:blipFill>
        <p:spPr>
          <a:xfrm rot="5400000">
            <a:off x="7209004" y="3766059"/>
            <a:ext cx="2456962" cy="2345094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0863679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40417A-DD39-00FC-D463-7DB9FA4BE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37089" y="0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Typical ET Build Sequence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AF9DB-E558-E2A1-335E-B51625E8EC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8863" y="1267237"/>
            <a:ext cx="10515600" cy="3467323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Components: Manufacture ‘Pipes’ &amp; ‘Pumping Modules’</a:t>
            </a:r>
          </a:p>
          <a:p>
            <a:pPr lvl="1"/>
            <a:r>
              <a:rPr lang="en-US" dirty="0"/>
              <a:t>Inspect, clean, condition?, </a:t>
            </a:r>
            <a:r>
              <a:rPr lang="en-US" dirty="0">
                <a:solidFill>
                  <a:srgbClr val="FF0000"/>
                </a:solidFill>
              </a:rPr>
              <a:t>helium leak test</a:t>
            </a:r>
            <a:r>
              <a:rPr lang="en-US" dirty="0"/>
              <a:t>, vacuum </a:t>
            </a:r>
            <a:r>
              <a:rPr lang="en-US" dirty="0" err="1"/>
              <a:t>characteristation</a:t>
            </a:r>
            <a:r>
              <a:rPr lang="en-US" dirty="0"/>
              <a:t>?, wrap?, ….</a:t>
            </a:r>
          </a:p>
          <a:p>
            <a:pPr lvl="1"/>
            <a:endParaRPr lang="en-US" dirty="0"/>
          </a:p>
          <a:p>
            <a:r>
              <a:rPr lang="en-US" dirty="0"/>
              <a:t>Assemblies: Weld Pipes into x00 m ‘Strings’</a:t>
            </a:r>
          </a:p>
          <a:p>
            <a:pPr lvl="1"/>
            <a:r>
              <a:rPr lang="en-US" dirty="0"/>
              <a:t>Inspect, clean?, pump, </a:t>
            </a:r>
            <a:r>
              <a:rPr lang="en-US" dirty="0">
                <a:solidFill>
                  <a:srgbClr val="FF0000"/>
                </a:solidFill>
              </a:rPr>
              <a:t>helium leak test </a:t>
            </a:r>
            <a:r>
              <a:rPr lang="en-US" u="sng" dirty="0">
                <a:solidFill>
                  <a:srgbClr val="FF0000"/>
                </a:solidFill>
              </a:rPr>
              <a:t>new welds</a:t>
            </a:r>
            <a:r>
              <a:rPr lang="en-US" dirty="0"/>
              <a:t>, ….</a:t>
            </a:r>
          </a:p>
          <a:p>
            <a:pPr lvl="1"/>
            <a:endParaRPr lang="en-US" dirty="0"/>
          </a:p>
          <a:p>
            <a:r>
              <a:rPr lang="en-US" dirty="0"/>
              <a:t>‘Vacuum Sector’: Weld ‘Pumping Modules’ between ‘Strings’</a:t>
            </a:r>
          </a:p>
          <a:p>
            <a:pPr lvl="1"/>
            <a:r>
              <a:rPr lang="en-US" dirty="0"/>
              <a:t>Inspect, clean?, instrument, pump, </a:t>
            </a:r>
            <a:r>
              <a:rPr lang="en-US" dirty="0">
                <a:solidFill>
                  <a:srgbClr val="FF0000"/>
                </a:solidFill>
              </a:rPr>
              <a:t>helium leak test </a:t>
            </a:r>
            <a:r>
              <a:rPr lang="en-US" u="sng" dirty="0">
                <a:solidFill>
                  <a:srgbClr val="FF0000"/>
                </a:solidFill>
              </a:rPr>
              <a:t>new welds &amp; CF </a:t>
            </a:r>
            <a:r>
              <a:rPr lang="en-US" u="sng" dirty="0" err="1">
                <a:solidFill>
                  <a:srgbClr val="FF0000"/>
                </a:solidFill>
              </a:rPr>
              <a:t>instr</a:t>
            </a:r>
            <a:r>
              <a:rPr lang="en-US" u="sng" dirty="0">
                <a:solidFill>
                  <a:srgbClr val="FF0000"/>
                </a:solidFill>
              </a:rPr>
              <a:t> flanges</a:t>
            </a:r>
            <a:r>
              <a:rPr lang="en-US" dirty="0"/>
              <a:t>, bake, global tests.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What leak test delivery rates to achieve ? I’ve assumed a 2 </a:t>
            </a:r>
            <a:r>
              <a:rPr lang="en-US" dirty="0" err="1"/>
              <a:t>yr</a:t>
            </a:r>
            <a:r>
              <a:rPr lang="en-US" dirty="0"/>
              <a:t> build period, ~ 400 working days.  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382DF6-A733-1E90-8C45-415F30D04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7431C-6CE8-13B6-A81D-2EEAE68E9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6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2406CD-B294-62C6-B021-25B50A6169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5814" t="14800" b="15979"/>
          <a:stretch/>
        </p:blipFill>
        <p:spPr>
          <a:xfrm>
            <a:off x="8714630" y="71562"/>
            <a:ext cx="3316936" cy="8348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5639074-A459-7CA0-EDD2-B903B17ECE9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899" t="13898"/>
          <a:stretch/>
        </p:blipFill>
        <p:spPr>
          <a:xfrm>
            <a:off x="3260035" y="4516339"/>
            <a:ext cx="5592234" cy="1463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1705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A9E1C8-2F2B-14EF-2034-85BA0DD4E6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4488" y="-167613"/>
            <a:ext cx="10515600" cy="1325563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70C0"/>
                </a:solidFill>
              </a:rPr>
              <a:t>Leak Testing: What could leak ?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49B5B0-20F4-B527-A3BA-452FB1E771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1340" y="1282800"/>
            <a:ext cx="10515600" cy="4718298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Ex-situ (components)</a:t>
            </a:r>
          </a:p>
          <a:p>
            <a:pPr lvl="1"/>
            <a:r>
              <a:rPr lang="en-US" dirty="0"/>
              <a:t>15m Pipe</a:t>
            </a:r>
          </a:p>
          <a:p>
            <a:pPr lvl="2"/>
            <a:r>
              <a:rPr lang="en-US" dirty="0"/>
              <a:t>longitudinal weld (spiral or straight)</a:t>
            </a:r>
          </a:p>
          <a:p>
            <a:pPr lvl="2"/>
            <a:r>
              <a:rPr lang="en-US" dirty="0"/>
              <a:t>circumferential welds (if any)</a:t>
            </a:r>
          </a:p>
          <a:p>
            <a:pPr lvl="2"/>
            <a:r>
              <a:rPr lang="en-US" dirty="0"/>
              <a:t>material through-wall defects (porosity, inclusions, damage, weld arc errors, ..) </a:t>
            </a:r>
          </a:p>
          <a:p>
            <a:pPr lvl="1"/>
            <a:r>
              <a:rPr lang="en-US" dirty="0"/>
              <a:t>1 m Pumping Module</a:t>
            </a:r>
          </a:p>
          <a:p>
            <a:pPr lvl="2"/>
            <a:r>
              <a:rPr lang="en-US" dirty="0"/>
              <a:t>welds, material defects, flange NC,…</a:t>
            </a:r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In-situ ( x00 m Pipe Strings)</a:t>
            </a:r>
          </a:p>
          <a:p>
            <a:pPr lvl="1"/>
            <a:r>
              <a:rPr lang="en-US" dirty="0"/>
              <a:t>Pipe to Pipe circumferential welds</a:t>
            </a:r>
          </a:p>
          <a:p>
            <a:pPr lvl="1"/>
            <a:r>
              <a:rPr lang="en-US" dirty="0"/>
              <a:t>Degradation of validated components (transport, corrosion,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In-situ (5 km Vacuum Sector)</a:t>
            </a:r>
          </a:p>
          <a:p>
            <a:pPr lvl="1"/>
            <a:r>
              <a:rPr lang="en-US" dirty="0"/>
              <a:t>Pipe to Pumping Module circumferential welds</a:t>
            </a:r>
          </a:p>
          <a:p>
            <a:pPr lvl="1"/>
            <a:r>
              <a:rPr lang="en-US" dirty="0"/>
              <a:t>Vacuum Instrumentation CF flange connections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8868A0-4F5F-E30F-219D-5EDFBBEC1C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FE2E10-2E29-19A1-EAE5-01EA3EE42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7</a:t>
            </a:fld>
            <a:endParaRPr lang="en-GB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F86A8F6-EA19-EE39-97A3-E989F9CBA567}"/>
              </a:ext>
            </a:extLst>
          </p:cNvPr>
          <p:cNvGrpSpPr/>
          <p:nvPr/>
        </p:nvGrpSpPr>
        <p:grpSpPr>
          <a:xfrm>
            <a:off x="6834724" y="1300165"/>
            <a:ext cx="3486519" cy="1469691"/>
            <a:chOff x="6834724" y="1300165"/>
            <a:chExt cx="3486519" cy="1469691"/>
          </a:xfrm>
        </p:grpSpPr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EFACBCD3-2CAC-780B-DC04-96DF2C30C2CF}"/>
                </a:ext>
              </a:extLst>
            </p:cNvPr>
            <p:cNvSpPr txBox="1"/>
            <p:nvPr/>
          </p:nvSpPr>
          <p:spPr>
            <a:xfrm>
              <a:off x="7468603" y="1300165"/>
              <a:ext cx="285264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Components:</a:t>
              </a:r>
            </a:p>
            <a:p>
              <a:r>
                <a:rPr lang="en-US" sz="1400" dirty="0"/>
                <a:t>under vacuum tests, external helium</a:t>
              </a:r>
              <a:endParaRPr lang="en-GB" sz="14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3DCD4E7-CDE0-D1AC-3B1D-E5017AE598BC}"/>
                </a:ext>
              </a:extLst>
            </p:cNvPr>
            <p:cNvSpPr txBox="1"/>
            <p:nvPr/>
          </p:nvSpPr>
          <p:spPr>
            <a:xfrm>
              <a:off x="6844558" y="2462079"/>
              <a:ext cx="60452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1/day</a:t>
              </a:r>
              <a:endParaRPr lang="en-GB" sz="14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49EFCBF-EE21-15F0-1370-17A2D5175877}"/>
                </a:ext>
              </a:extLst>
            </p:cNvPr>
            <p:cNvSpPr txBox="1"/>
            <p:nvPr/>
          </p:nvSpPr>
          <p:spPr>
            <a:xfrm>
              <a:off x="6834724" y="1780041"/>
              <a:ext cx="6958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20/day</a:t>
              </a:r>
              <a:endParaRPr lang="en-GB" sz="1400" dirty="0"/>
            </a:p>
          </p:txBody>
        </p:sp>
        <p:sp>
          <p:nvSpPr>
            <p:cNvPr id="22" name="Flowchart: Direct Access Storage 21">
              <a:extLst>
                <a:ext uri="{FF2B5EF4-FFF2-40B4-BE49-F238E27FC236}">
                  <a16:creationId xmlns:a16="http://schemas.microsoft.com/office/drawing/2014/main" id="{85D11D31-08C0-7FCF-2CE1-142DF3266A2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83603" y="2499048"/>
              <a:ext cx="282203" cy="226991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3" name="Picture 22">
              <a:extLst>
                <a:ext uri="{FF2B5EF4-FFF2-40B4-BE49-F238E27FC236}">
                  <a16:creationId xmlns:a16="http://schemas.microsoft.com/office/drawing/2014/main" id="{61CE2616-7DBE-5434-B740-B5EB620007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7546185" y="1828801"/>
              <a:ext cx="620960" cy="261324"/>
            </a:xfrm>
            <a:prstGeom prst="rect">
              <a:avLst/>
            </a:prstGeom>
          </p:spPr>
        </p:pic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E928F6B0-0BE0-902F-CA74-D96AB7994C97}"/>
              </a:ext>
            </a:extLst>
          </p:cNvPr>
          <p:cNvGrpSpPr/>
          <p:nvPr/>
        </p:nvGrpSpPr>
        <p:grpSpPr>
          <a:xfrm>
            <a:off x="6844558" y="3368952"/>
            <a:ext cx="3716117" cy="1060173"/>
            <a:chOff x="6844558" y="3368952"/>
            <a:chExt cx="3716117" cy="1060173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5982228-324F-781E-D711-AFD253C24B72}"/>
                </a:ext>
              </a:extLst>
            </p:cNvPr>
            <p:cNvSpPr txBox="1"/>
            <p:nvPr/>
          </p:nvSpPr>
          <p:spPr>
            <a:xfrm>
              <a:off x="6844558" y="3848428"/>
              <a:ext cx="73289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1/week</a:t>
              </a:r>
              <a:endParaRPr lang="en-GB" sz="1400" dirty="0"/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16A0573E-8DF5-FC1C-A099-D2836A52D9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7674005" y="3893575"/>
              <a:ext cx="620960" cy="261324"/>
            </a:xfrm>
            <a:prstGeom prst="rect">
              <a:avLst/>
            </a:prstGeom>
          </p:spPr>
        </p:pic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C72E8491-E5B7-3DDF-08E6-E606CDCF5FE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8322934" y="3893575"/>
              <a:ext cx="620960" cy="261324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9DA857E6-B7B7-79C0-E6E2-093AEF9B1A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8962031" y="3893575"/>
              <a:ext cx="620960" cy="261324"/>
            </a:xfrm>
            <a:prstGeom prst="rect">
              <a:avLst/>
            </a:prstGeom>
          </p:spPr>
        </p:pic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D9DB358-75AF-91D7-2212-02B4E19EDB89}"/>
                </a:ext>
              </a:extLst>
            </p:cNvPr>
            <p:cNvSpPr txBox="1"/>
            <p:nvPr/>
          </p:nvSpPr>
          <p:spPr>
            <a:xfrm>
              <a:off x="7599030" y="3368952"/>
              <a:ext cx="296164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Pipe Strings: Pipe to Pipe</a:t>
              </a:r>
            </a:p>
            <a:p>
              <a:r>
                <a:rPr lang="en-US" sz="1400" dirty="0"/>
                <a:t>(under vacuum tests, external helium)</a:t>
              </a:r>
              <a:endParaRPr lang="en-GB" sz="1400" dirty="0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910C4F21-7A27-620F-8AFA-7A623E2669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13102" y="4154899"/>
              <a:ext cx="0" cy="2742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0DF25D96-0889-2BC1-F857-A4F61D05C57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59808" y="4154899"/>
              <a:ext cx="0" cy="2742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19538CC7-A12B-CD5F-4956-C6A3AFA591A2}"/>
              </a:ext>
            </a:extLst>
          </p:cNvPr>
          <p:cNvGrpSpPr/>
          <p:nvPr/>
        </p:nvGrpSpPr>
        <p:grpSpPr>
          <a:xfrm>
            <a:off x="6834726" y="4965283"/>
            <a:ext cx="5559993" cy="968177"/>
            <a:chOff x="6834726" y="4965283"/>
            <a:chExt cx="5559993" cy="968177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2EFE60E4-E2EC-5742-4061-F63F05063312}"/>
                </a:ext>
              </a:extLst>
            </p:cNvPr>
            <p:cNvSpPr txBox="1"/>
            <p:nvPr/>
          </p:nvSpPr>
          <p:spPr>
            <a:xfrm>
              <a:off x="7620070" y="4965283"/>
              <a:ext cx="477464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Vacuum Sector: Pipe String to Pipe String </a:t>
              </a:r>
              <a:endParaRPr lang="en-GB" sz="1400" dirty="0"/>
            </a:p>
          </p:txBody>
        </p:sp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A9E9DD25-8EB4-DFF9-52FA-A54486A1A3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7664173" y="5388078"/>
              <a:ext cx="620960" cy="261324"/>
            </a:xfrm>
            <a:prstGeom prst="rect">
              <a:avLst/>
            </a:prstGeom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3A6822DD-234B-61C2-69DF-1083C69757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8313102" y="5388078"/>
              <a:ext cx="620960" cy="261324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72ECC7A8-59E6-4CC7-CB8B-3D1123C1DE2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8952199" y="5388078"/>
              <a:ext cx="620960" cy="261324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00820688-B5ED-5985-1C37-1EFA2CBFD34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9925592" y="5397910"/>
              <a:ext cx="620960" cy="261324"/>
            </a:xfrm>
            <a:prstGeom prst="rect">
              <a:avLst/>
            </a:prstGeom>
          </p:spPr>
        </p:pic>
        <p:sp>
          <p:nvSpPr>
            <p:cNvPr id="18" name="Flowchart: Direct Access Storage 17">
              <a:extLst>
                <a:ext uri="{FF2B5EF4-FFF2-40B4-BE49-F238E27FC236}">
                  <a16:creationId xmlns:a16="http://schemas.microsoft.com/office/drawing/2014/main" id="{F8D469FB-48F1-E43C-7119-6BBD58F62DD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09049" y="5409397"/>
              <a:ext cx="282203" cy="226991"/>
            </a:xfrm>
            <a:prstGeom prst="flowChartMagneticDrum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D2CD6A29-E718-A911-4694-53551B01E2B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10574521" y="5397910"/>
              <a:ext cx="620960" cy="261324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2784FA3E-123D-501A-7DDA-1999B0FB81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5491" t="61386" r="48843" b="26074"/>
            <a:stretch/>
          </p:blipFill>
          <p:spPr>
            <a:xfrm>
              <a:off x="11223450" y="5397910"/>
              <a:ext cx="620960" cy="261324"/>
            </a:xfrm>
            <a:prstGeom prst="rect">
              <a:avLst/>
            </a:prstGeom>
          </p:spPr>
        </p:pic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3A762A26-D458-CC1A-A5C2-A56535204447}"/>
                </a:ext>
              </a:extLst>
            </p:cNvPr>
            <p:cNvSpPr txBox="1"/>
            <p:nvPr/>
          </p:nvSpPr>
          <p:spPr>
            <a:xfrm>
              <a:off x="6834726" y="5342931"/>
              <a:ext cx="8306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/>
                <a:t>1/month</a:t>
              </a:r>
              <a:endParaRPr lang="en-GB" sz="1400" dirty="0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53FD766D-EA16-4281-72E8-91F76652233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573159" y="5659234"/>
              <a:ext cx="0" cy="2742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4862DC83-1C11-C9FF-1ACB-5444B144B1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31900" y="5659234"/>
              <a:ext cx="0" cy="2742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4280604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910A95C5-7B60-3FE8-BB08-DC86CA3249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816" t="13418"/>
          <a:stretch/>
        </p:blipFill>
        <p:spPr>
          <a:xfrm>
            <a:off x="532049" y="3196426"/>
            <a:ext cx="8587724" cy="161784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C96CBFA-5DE8-71AB-1C8E-ECA529C9A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066" y="-10896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Leak Testing Considerations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E7F0BBF-6129-22A5-7169-26ABF973DC1C}"/>
              </a:ext>
            </a:extLst>
          </p:cNvPr>
          <p:cNvSpPr txBox="1"/>
          <p:nvPr/>
        </p:nvSpPr>
        <p:spPr>
          <a:xfrm>
            <a:off x="885406" y="1154341"/>
            <a:ext cx="6757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ym typeface="Wingdings" panose="05000000000000000000" pitchFamily="2" charset="2"/>
              </a:rPr>
              <a:t> </a:t>
            </a:r>
            <a:r>
              <a:rPr lang="en-US" dirty="0"/>
              <a:t>Assume manufacture/installation in 400 working days.</a:t>
            </a:r>
          </a:p>
          <a:p>
            <a:r>
              <a:rPr lang="en-US" dirty="0">
                <a:sym typeface="Wingdings" panose="05000000000000000000" pitchFamily="2" charset="2"/>
              </a:rPr>
              <a:t> </a:t>
            </a:r>
            <a:r>
              <a:rPr lang="en-US" dirty="0"/>
              <a:t>Use COTS vacuum equipment – mobile pumping groups, MSLD, etc.</a:t>
            </a:r>
            <a:endParaRPr lang="en-GB" dirty="0"/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A17D5C23-35B7-BC0E-555A-EB379F9B36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 l="50399" t="22928" r="26593" b="34082"/>
          <a:stretch>
            <a:fillRect/>
          </a:stretch>
        </p:blipFill>
        <p:spPr bwMode="auto">
          <a:xfrm>
            <a:off x="9939131" y="2547440"/>
            <a:ext cx="1944254" cy="277750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F31B6ED-15E2-C29C-7C4C-7850F3DBAE1F}"/>
              </a:ext>
            </a:extLst>
          </p:cNvPr>
          <p:cNvSpPr txBox="1"/>
          <p:nvPr/>
        </p:nvSpPr>
        <p:spPr>
          <a:xfrm>
            <a:off x="9636982" y="946631"/>
            <a:ext cx="23535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Signal rise time </a:t>
            </a:r>
          </a:p>
          <a:p>
            <a:pPr algn="ctr"/>
            <a:r>
              <a:rPr lang="en-US" dirty="0"/>
              <a:t>(&amp; recovery time) needs to be considered  </a:t>
            </a:r>
          </a:p>
        </p:txBody>
      </p:sp>
      <p:graphicFrame>
        <p:nvGraphicFramePr>
          <p:cNvPr id="11" name="Object 5">
            <a:extLst>
              <a:ext uri="{FF2B5EF4-FFF2-40B4-BE49-F238E27FC236}">
                <a16:creationId xmlns:a16="http://schemas.microsoft.com/office/drawing/2014/main" id="{FD4D2652-3C45-0DB3-FBF4-3058C989368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61135082"/>
              </p:ext>
            </p:extLst>
          </p:nvPr>
        </p:nvGraphicFramePr>
        <p:xfrm>
          <a:off x="9619374" y="1855119"/>
          <a:ext cx="2426852" cy="5562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51000" imgH="457200" progId="Equation.3">
                  <p:embed/>
                </p:oleObj>
              </mc:Choice>
              <mc:Fallback>
                <p:oleObj name="Equation" r:id="rId4" imgW="1651000" imgH="457200" progId="Equation.3">
                  <p:embed/>
                  <p:pic>
                    <p:nvPicPr>
                      <p:cNvPr id="96261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619374" y="1855119"/>
                        <a:ext cx="2426852" cy="55627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8">
            <a:extLst>
              <a:ext uri="{FF2B5EF4-FFF2-40B4-BE49-F238E27FC236}">
                <a16:creationId xmlns:a16="http://schemas.microsoft.com/office/drawing/2014/main" id="{5C0D1DDB-858A-396C-DA8C-C6344ADE337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4602581"/>
              </p:ext>
            </p:extLst>
          </p:nvPr>
        </p:nvGraphicFramePr>
        <p:xfrm>
          <a:off x="7402666" y="2415928"/>
          <a:ext cx="1627418" cy="5475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66800" imgH="419100" progId="Equation.3">
                  <p:embed/>
                </p:oleObj>
              </mc:Choice>
              <mc:Fallback>
                <p:oleObj name="Equation" r:id="rId6" imgW="1066800" imgH="419100" progId="Equation.3">
                  <p:embed/>
                  <p:pic>
                    <p:nvPicPr>
                      <p:cNvPr id="2056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02666" y="2415928"/>
                        <a:ext cx="1627418" cy="547501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Group 17">
            <a:extLst>
              <a:ext uri="{FF2B5EF4-FFF2-40B4-BE49-F238E27FC236}">
                <a16:creationId xmlns:a16="http://schemas.microsoft.com/office/drawing/2014/main" id="{DFBFF7D6-B97B-0643-5852-D0B56406D2C1}"/>
              </a:ext>
            </a:extLst>
          </p:cNvPr>
          <p:cNvGrpSpPr/>
          <p:nvPr/>
        </p:nvGrpSpPr>
        <p:grpSpPr>
          <a:xfrm>
            <a:off x="3992806" y="2157282"/>
            <a:ext cx="2244397" cy="1746124"/>
            <a:chOff x="3992806" y="2157282"/>
            <a:chExt cx="2244397" cy="1746124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9E473B9E-F242-4570-3BA0-78FC6CD9C356}"/>
                </a:ext>
              </a:extLst>
            </p:cNvPr>
            <p:cNvSpPr txBox="1"/>
            <p:nvPr/>
          </p:nvSpPr>
          <p:spPr>
            <a:xfrm>
              <a:off x="3992806" y="2157282"/>
              <a:ext cx="224439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0070C0"/>
                  </a:solidFill>
                </a:rPr>
                <a:t>Big infrastructure cost</a:t>
              </a:r>
            </a:p>
            <a:p>
              <a:pPr algn="ctr"/>
              <a:r>
                <a:rPr lang="en-US" dirty="0">
                  <a:solidFill>
                    <a:srgbClr val="0070C0"/>
                  </a:solidFill>
                </a:rPr>
                <a:t>&amp; space needs</a:t>
              </a:r>
              <a:endParaRPr lang="en-GB" dirty="0">
                <a:solidFill>
                  <a:srgbClr val="0070C0"/>
                </a:solidFill>
              </a:endParaRPr>
            </a:p>
          </p:txBody>
        </p:sp>
        <p:cxnSp>
          <p:nvCxnSpPr>
            <p:cNvPr id="4" name="Straight Arrow Connector 3">
              <a:extLst>
                <a:ext uri="{FF2B5EF4-FFF2-40B4-BE49-F238E27FC236}">
                  <a16:creationId xmlns:a16="http://schemas.microsoft.com/office/drawing/2014/main" id="{CB0EDA9B-67B9-4130-F033-C15477064FFC}"/>
                </a:ext>
              </a:extLst>
            </p:cNvPr>
            <p:cNvCxnSpPr>
              <a:cxnSpLocks/>
            </p:cNvCxnSpPr>
            <p:nvPr/>
          </p:nvCxnSpPr>
          <p:spPr>
            <a:xfrm>
              <a:off x="4975123" y="2772697"/>
              <a:ext cx="78658" cy="113070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26EA637F-8D88-4AF2-578D-B4B86B0E7AE6}"/>
              </a:ext>
            </a:extLst>
          </p:cNvPr>
          <p:cNvGrpSpPr/>
          <p:nvPr/>
        </p:nvGrpSpPr>
        <p:grpSpPr>
          <a:xfrm>
            <a:off x="6685421" y="4707172"/>
            <a:ext cx="1855123" cy="998240"/>
            <a:chOff x="6685421" y="4707172"/>
            <a:chExt cx="1855123" cy="998240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BB2C352-C31B-8B58-F923-04A1CB566342}"/>
                </a:ext>
              </a:extLst>
            </p:cNvPr>
            <p:cNvSpPr txBox="1"/>
            <p:nvPr/>
          </p:nvSpPr>
          <p:spPr>
            <a:xfrm>
              <a:off x="6685421" y="5059081"/>
              <a:ext cx="18551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>
                  <a:solidFill>
                    <a:srgbClr val="0070C0"/>
                  </a:solidFill>
                </a:rPr>
                <a:t>S</a:t>
              </a:r>
              <a:r>
                <a:rPr lang="en-US" baseline="-25000" dirty="0" err="1">
                  <a:solidFill>
                    <a:srgbClr val="0070C0"/>
                  </a:solidFill>
                </a:rPr>
                <a:t>eff</a:t>
              </a:r>
              <a:r>
                <a:rPr lang="en-US" dirty="0">
                  <a:solidFill>
                    <a:srgbClr val="0070C0"/>
                  </a:solidFill>
                </a:rPr>
                <a:t> needs to be in</a:t>
              </a:r>
            </a:p>
            <a:p>
              <a:r>
                <a:rPr lang="en-US" dirty="0">
                  <a:solidFill>
                    <a:srgbClr val="0070C0"/>
                  </a:solidFill>
                </a:rPr>
                <a:t> ~ 10000 l/s range</a:t>
              </a:r>
            </a:p>
          </p:txBody>
        </p: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A89C93B9-693F-96EF-30E3-BA827568742D}"/>
                </a:ext>
              </a:extLst>
            </p:cNvPr>
            <p:cNvCxnSpPr>
              <a:cxnSpLocks/>
              <a:stCxn id="7" idx="0"/>
            </p:cNvCxnSpPr>
            <p:nvPr/>
          </p:nvCxnSpPr>
          <p:spPr>
            <a:xfrm flipV="1">
              <a:off x="7612983" y="4707172"/>
              <a:ext cx="489396" cy="351909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25450A87-8999-52A3-40A8-ACC7594EE349}"/>
              </a:ext>
            </a:extLst>
          </p:cNvPr>
          <p:cNvSpPr txBox="1"/>
          <p:nvPr/>
        </p:nvSpPr>
        <p:spPr>
          <a:xfrm>
            <a:off x="838200" y="5846215"/>
            <a:ext cx="59490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 target tightness: 10</a:t>
            </a:r>
            <a:r>
              <a:rPr lang="en-US" baseline="30000" dirty="0"/>
              <a:t> -10 </a:t>
            </a:r>
            <a:r>
              <a:rPr lang="en-US" dirty="0" err="1"/>
              <a:t>mbarl</a:t>
            </a:r>
            <a:r>
              <a:rPr lang="en-US" dirty="0"/>
              <a:t>/s per component (yes?)</a:t>
            </a:r>
          </a:p>
        </p:txBody>
      </p:sp>
      <p:sp>
        <p:nvSpPr>
          <p:cNvPr id="21" name="Footer Placeholder 20">
            <a:extLst>
              <a:ext uri="{FF2B5EF4-FFF2-40B4-BE49-F238E27FC236}">
                <a16:creationId xmlns:a16="http://schemas.microsoft.com/office/drawing/2014/main" id="{0B623EAF-F407-6C9A-6B3D-9C382E556E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D0D9038B-AEA4-BBA3-ED6E-110562313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8</a:t>
            </a:fld>
            <a:endParaRPr lang="en-GB"/>
          </a:p>
        </p:txBody>
      </p:sp>
      <p:graphicFrame>
        <p:nvGraphicFramePr>
          <p:cNvPr id="16" name="Object 4">
            <a:extLst>
              <a:ext uri="{FF2B5EF4-FFF2-40B4-BE49-F238E27FC236}">
                <a16:creationId xmlns:a16="http://schemas.microsoft.com/office/drawing/2014/main" id="{C9AB642B-41FB-FBDE-6A4A-3319A69FCF9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543901"/>
              </p:ext>
            </p:extLst>
          </p:nvPr>
        </p:nvGraphicFramePr>
        <p:xfrm>
          <a:off x="9580266" y="5454329"/>
          <a:ext cx="2456205" cy="636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460500" imgH="457200" progId="Equation.3">
                  <p:embed/>
                </p:oleObj>
              </mc:Choice>
              <mc:Fallback>
                <p:oleObj name="Equation" r:id="rId8" imgW="1460500" imgH="457200" progId="Equation.3">
                  <p:embed/>
                  <p:pic>
                    <p:nvPicPr>
                      <p:cNvPr id="9626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80266" y="5454329"/>
                        <a:ext cx="2456205" cy="63637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7480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31020D-70BF-68CB-96BD-0A6035BC05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1953" y="142488"/>
            <a:ext cx="10515600" cy="73215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70C0"/>
                </a:solidFill>
              </a:rPr>
              <a:t>Leak Testing: Strategy Options</a:t>
            </a:r>
            <a:endParaRPr lang="en-GB" sz="4000" dirty="0">
              <a:solidFill>
                <a:srgbClr val="0070C0"/>
              </a:solidFill>
            </a:endParaRP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AF8D6CC-A84A-502B-C8E7-EF2C5A92F97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77182789"/>
              </p:ext>
            </p:extLst>
          </p:nvPr>
        </p:nvGraphicFramePr>
        <p:xfrm>
          <a:off x="392928" y="937919"/>
          <a:ext cx="11375003" cy="2316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97695">
                  <a:extLst>
                    <a:ext uri="{9D8B030D-6E8A-4147-A177-3AD203B41FA5}">
                      <a16:colId xmlns:a16="http://schemas.microsoft.com/office/drawing/2014/main" val="2296039736"/>
                    </a:ext>
                  </a:extLst>
                </a:gridCol>
                <a:gridCol w="4301656">
                  <a:extLst>
                    <a:ext uri="{9D8B030D-6E8A-4147-A177-3AD203B41FA5}">
                      <a16:colId xmlns:a16="http://schemas.microsoft.com/office/drawing/2014/main" val="3053916359"/>
                    </a:ext>
                  </a:extLst>
                </a:gridCol>
                <a:gridCol w="3975652">
                  <a:extLst>
                    <a:ext uri="{9D8B030D-6E8A-4147-A177-3AD203B41FA5}">
                      <a16:colId xmlns:a16="http://schemas.microsoft.com/office/drawing/2014/main" val="1994071547"/>
                    </a:ext>
                  </a:extLst>
                </a:gridCol>
              </a:tblGrid>
              <a:tr h="270144">
                <a:tc>
                  <a:txBody>
                    <a:bodyPr/>
                    <a:lstStyle/>
                    <a:p>
                      <a:r>
                        <a:rPr lang="en-US" sz="1600" dirty="0"/>
                        <a:t>Leak Test Strategy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Fixed Costs (std tests)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Variable Costs (leaks)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947055"/>
                  </a:ext>
                </a:extLst>
              </a:tr>
              <a:tr h="675359">
                <a:tc>
                  <a:txBody>
                    <a:bodyPr/>
                    <a:lstStyle/>
                    <a:p>
                      <a:r>
                        <a:rPr lang="en-US" sz="1600" dirty="0"/>
                        <a:t>‘Max’ Testing Strategy</a:t>
                      </a:r>
                    </a:p>
                    <a:p>
                      <a:r>
                        <a:rPr lang="en-US" sz="1600" dirty="0"/>
                        <a:t>(</a:t>
                      </a:r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classic, preventive approach</a:t>
                      </a:r>
                      <a:r>
                        <a:rPr lang="en-US" sz="1600" dirty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Ex-situ: 100 % Component leak test ($$$),</a:t>
                      </a:r>
                    </a:p>
                    <a:p>
                      <a:r>
                        <a:rPr lang="en-US" sz="1600" dirty="0"/>
                        <a:t>In-situ: 100 % Subsector leak test($$),</a:t>
                      </a:r>
                    </a:p>
                    <a:p>
                      <a:r>
                        <a:rPr lang="en-US" sz="1600" dirty="0"/>
                        <a:t>In-situ: Vacuum Sector leak test ($),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NC </a:t>
                      </a:r>
                      <a:r>
                        <a:rPr lang="en-US" sz="1600" dirty="0" err="1"/>
                        <a:t>localisation</a:t>
                      </a:r>
                      <a:r>
                        <a:rPr lang="en-US" sz="1600" dirty="0"/>
                        <a:t>, repairs &amp; retest ($)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NC </a:t>
                      </a:r>
                      <a:r>
                        <a:rPr lang="en-US" sz="1600" dirty="0" err="1"/>
                        <a:t>localisation</a:t>
                      </a:r>
                      <a:r>
                        <a:rPr lang="en-US" sz="1600" dirty="0"/>
                        <a:t>, repairs &amp; retest ($)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NC </a:t>
                      </a:r>
                      <a:r>
                        <a:rPr lang="en-US" sz="1600" dirty="0" err="1"/>
                        <a:t>localisation</a:t>
                      </a:r>
                      <a:r>
                        <a:rPr lang="en-US" sz="1600" dirty="0"/>
                        <a:t>, repairs &amp; retest ($)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28531052"/>
                  </a:ext>
                </a:extLst>
              </a:tr>
              <a:tr h="472752">
                <a:tc>
                  <a:txBody>
                    <a:bodyPr/>
                    <a:lstStyle/>
                    <a:p>
                      <a:r>
                        <a:rPr lang="en-US" sz="1600" dirty="0"/>
                        <a:t>‘Mid’ Testing Strategy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In-situ: 100 % Subsector leak test($$),</a:t>
                      </a:r>
                    </a:p>
                    <a:p>
                      <a:r>
                        <a:rPr lang="en-US" sz="1600" dirty="0"/>
                        <a:t>In-situ: Vacuum Sector leak test ($),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NC </a:t>
                      </a:r>
                      <a:r>
                        <a:rPr lang="en-US" sz="1600" dirty="0" err="1"/>
                        <a:t>localisation</a:t>
                      </a:r>
                      <a:r>
                        <a:rPr lang="en-US" sz="1600" dirty="0"/>
                        <a:t>, repairs &amp; retest ($$)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NC </a:t>
                      </a:r>
                      <a:r>
                        <a:rPr lang="en-US" sz="1600" dirty="0" err="1"/>
                        <a:t>localisation</a:t>
                      </a:r>
                      <a:r>
                        <a:rPr lang="en-US" sz="1600" dirty="0"/>
                        <a:t>, repairs &amp; retest ($)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1501545"/>
                  </a:ext>
                </a:extLst>
              </a:tr>
              <a:tr h="472752">
                <a:tc>
                  <a:txBody>
                    <a:bodyPr/>
                    <a:lstStyle/>
                    <a:p>
                      <a:r>
                        <a:rPr lang="en-US" sz="1600" dirty="0"/>
                        <a:t>‘Min’  Strategy</a:t>
                      </a:r>
                    </a:p>
                    <a:p>
                      <a:r>
                        <a:rPr lang="en-US" sz="1600" dirty="0"/>
                        <a:t>(</a:t>
                      </a:r>
                      <a:r>
                        <a:rPr lang="en-US" sz="1600" dirty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corrective approach</a:t>
                      </a:r>
                      <a:r>
                        <a:rPr lang="en-US" sz="1600" dirty="0"/>
                        <a:t>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In-situ: Vacuum Sector test ($)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NC </a:t>
                      </a:r>
                      <a:r>
                        <a:rPr lang="en-US" sz="1600" dirty="0" err="1"/>
                        <a:t>localisation</a:t>
                      </a:r>
                      <a:r>
                        <a:rPr lang="en-US" sz="1600" dirty="0"/>
                        <a:t>, repairs &amp; retest ($$$)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90330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3BE48CC9-F6BA-4C97-83C4-9EE9E7A1C95A}"/>
              </a:ext>
            </a:extLst>
          </p:cNvPr>
          <p:cNvSpPr txBox="1"/>
          <p:nvPr/>
        </p:nvSpPr>
        <p:spPr>
          <a:xfrm>
            <a:off x="457148" y="3507218"/>
            <a:ext cx="11277703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Max, Mid or Min approach ?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Leak Test Strategy will depend on:</a:t>
            </a:r>
          </a:p>
          <a:p>
            <a:r>
              <a:rPr lang="en-US" dirty="0">
                <a:sym typeface="Wingdings" panose="05000000000000000000" pitchFamily="2" charset="2"/>
              </a:rPr>
              <a:t> </a:t>
            </a:r>
            <a:r>
              <a:rPr lang="en-US" dirty="0"/>
              <a:t>How many leak we expect to get (past experience from similar projects),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/>
              <a:t>Fixed cost of 100% component test vs Variable costs of leak repairs in-situ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/>
              <a:t>Solutions for in-situ leak localization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/>
              <a:t>Solutions for in-situ leak repairs 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>
                <a:sym typeface="Wingdings" panose="05000000000000000000" pitchFamily="2" charset="2"/>
              </a:rPr>
              <a:t>Other</a:t>
            </a:r>
            <a:r>
              <a:rPr lang="en-US" dirty="0"/>
              <a:t> constraints </a:t>
            </a:r>
            <a:r>
              <a:rPr lang="en-US" dirty="0" err="1"/>
              <a:t>eg</a:t>
            </a:r>
            <a:r>
              <a:rPr lang="en-US" dirty="0"/>
              <a:t> all 8000 Pipes need individual insulation/bakeout/vacuum </a:t>
            </a:r>
            <a:r>
              <a:rPr lang="en-US" dirty="0" err="1"/>
              <a:t>characterizated</a:t>
            </a:r>
            <a:r>
              <a:rPr lang="en-US" dirty="0"/>
              <a:t> before installation ?</a:t>
            </a:r>
          </a:p>
          <a:p>
            <a:pPr marL="285750" indent="-285750">
              <a:buFont typeface="Wingdings" panose="05000000000000000000" pitchFamily="2" charset="2"/>
              <a:buChar char="ð"/>
            </a:pPr>
            <a:r>
              <a:rPr lang="en-US" dirty="0"/>
              <a:t>Approach can be changed/tailored during execution……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CEA7D55-3E59-FA06-78A4-E2073F85BD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GWT Workshop, March 2023, Leak Detection, P.Cruikshank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92E7D-4CDC-09D0-2A5C-EFB714EB09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4A08B-542E-4BE9-B569-5A633DDDBE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230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16688</TotalTime>
  <Words>2617</Words>
  <Application>Microsoft Office PowerPoint</Application>
  <PresentationFormat>Widescreen</PresentationFormat>
  <Paragraphs>410</Paragraphs>
  <Slides>32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32</vt:i4>
      </vt:variant>
    </vt:vector>
  </HeadingPairs>
  <TitlesOfParts>
    <vt:vector size="40" baseType="lpstr">
      <vt:lpstr>Arial</vt:lpstr>
      <vt:lpstr>Calibri</vt:lpstr>
      <vt:lpstr>Calibri Light</vt:lpstr>
      <vt:lpstr>Times New Roman</vt:lpstr>
      <vt:lpstr>Wingdings</vt:lpstr>
      <vt:lpstr>Office Theme</vt:lpstr>
      <vt:lpstr>Equation</vt:lpstr>
      <vt:lpstr>Designer Drawing</vt:lpstr>
      <vt:lpstr>Beam Pipes for Gravitational Wave Telescopes 23-27 March 2023, Geneva.   Leak Detection: component production to system installation</vt:lpstr>
      <vt:lpstr>Outline</vt:lpstr>
      <vt:lpstr>Opening Remarks….</vt:lpstr>
      <vt:lpstr>LHC Insulation Vacuum</vt:lpstr>
      <vt:lpstr>PowerPoint Presentation</vt:lpstr>
      <vt:lpstr>Typical ET Build Sequence</vt:lpstr>
      <vt:lpstr>Leak Testing: What could leak ?</vt:lpstr>
      <vt:lpstr>Leak Testing Considerations</vt:lpstr>
      <vt:lpstr>Leak Testing: Strategy Options</vt:lpstr>
      <vt:lpstr>How many leaks ?</vt:lpstr>
      <vt:lpstr>Vacuum Vessel Testing: With/without flanges</vt:lpstr>
      <vt:lpstr>Leak Testing without flanges - ARIA experience</vt:lpstr>
      <vt:lpstr>End Sealing without flanges</vt:lpstr>
      <vt:lpstr>End sealing without flanges</vt:lpstr>
      <vt:lpstr>End Sealing – no flanges</vt:lpstr>
      <vt:lpstr>Sealing – no flanges</vt:lpstr>
      <vt:lpstr>End Sealing – no flanges</vt:lpstr>
      <vt:lpstr>End Sealing – no flanges</vt:lpstr>
      <vt:lpstr>Helium delivery during ‘under vacuum’ testing ?</vt:lpstr>
      <vt:lpstr>Leak localization in Pipe Strings</vt:lpstr>
      <vt:lpstr>Leak Testing Costs - Pipes</vt:lpstr>
      <vt:lpstr>Leak Testing Costs: Pipe Strings</vt:lpstr>
      <vt:lpstr>Leak Testing Costs – 5 km Vacuum Sectors</vt:lpstr>
      <vt:lpstr>Leak Test Cost  v  Strategy  v  Leak Occurrence</vt:lpstr>
      <vt:lpstr>Leak Test Cost  v  Strategy  v  Leak Occurrence</vt:lpstr>
      <vt:lpstr>ET Leak Test Strategy – brainstorming !  assume leaks in low ‰ range by stringent control on material &amp; welding quality  adopt ‘Mid’ strategy, but with some targeted checking of Pipes as components  </vt:lpstr>
      <vt:lpstr>Summary</vt:lpstr>
      <vt:lpstr>PowerPoint Presentation</vt:lpstr>
      <vt:lpstr>Air leak: impact on total pressure</vt:lpstr>
      <vt:lpstr>PowerPoint Presentation</vt:lpstr>
      <vt:lpstr>PowerPoint Presentation</vt:lpstr>
      <vt:lpstr>Leak Testing Cost Estimate – Pumping Modules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Leak Test Strategy: from components to system installation</dc:title>
  <dc:creator>Paul Cruikshank</dc:creator>
  <cp:lastModifiedBy>Paul Cruikshank</cp:lastModifiedBy>
  <cp:revision>139</cp:revision>
  <cp:lastPrinted>2023-03-24T16:31:41Z</cp:lastPrinted>
  <dcterms:created xsi:type="dcterms:W3CDTF">2023-02-22T08:11:00Z</dcterms:created>
  <dcterms:modified xsi:type="dcterms:W3CDTF">2023-03-28T08:23:27Z</dcterms:modified>
</cp:coreProperties>
</file>