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4287" r:id="rId2"/>
    <p:sldId id="4313" r:id="rId3"/>
    <p:sldId id="4290" r:id="rId4"/>
    <p:sldId id="4284" r:id="rId5"/>
    <p:sldId id="4294" r:id="rId6"/>
    <p:sldId id="4295" r:id="rId7"/>
    <p:sldId id="4302" r:id="rId8"/>
    <p:sldId id="4307" r:id="rId9"/>
    <p:sldId id="4282" r:id="rId10"/>
    <p:sldId id="4309" r:id="rId11"/>
    <p:sldId id="4286" r:id="rId12"/>
    <p:sldId id="4308" r:id="rId13"/>
    <p:sldId id="4310" r:id="rId14"/>
    <p:sldId id="4311" r:id="rId15"/>
    <p:sldId id="4312" r:id="rId16"/>
    <p:sldId id="4288" r:id="rId17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  <p:cmAuthor id="2" name="Chiara Pasquino" initials="CP" lastIdx="3" clrIdx="1">
    <p:extLst>
      <p:ext uri="{19B8F6BF-5375-455C-9EA6-DF929625EA0E}">
        <p15:presenceInfo xmlns:p15="http://schemas.microsoft.com/office/powerpoint/2012/main" userId="S::chiara.pasquino@cern.ch::a18e2967-9bc5-46b1-8764-5fd0132ddfb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303030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96807" autoAdjust="0"/>
  </p:normalViewPr>
  <p:slideViewPr>
    <p:cSldViewPr snapToObjects="1">
      <p:cViewPr varScale="1">
        <p:scale>
          <a:sx n="116" d="100"/>
          <a:sy n="116" d="100"/>
        </p:scale>
        <p:origin x="138" y="24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96" d="100"/>
          <a:sy n="96" d="100"/>
        </p:scale>
        <p:origin x="355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3/30/2023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3/30/2023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33457B9C-708C-441D-B223-07375AB9911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60290" y="6436538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29.03.2023</a:t>
            </a:r>
            <a:endParaRPr lang="en-US" dirty="0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33A53CA5-69A2-4988-B59A-B52837E3044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082608" y="6442037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Footer Placeholder 6">
            <a:extLst>
              <a:ext uri="{FF2B5EF4-FFF2-40B4-BE49-F238E27FC236}">
                <a16:creationId xmlns:a16="http://schemas.microsoft.com/office/drawing/2014/main" id="{97A28E48-B96A-4A1D-870F-44CB54A3802A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4234324" y="6442037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it-IT"/>
              <a:t>Gregory Pigny | Beampipes for Gravitational Wave Telescopes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80E3FFFC-3BBE-4406-8D21-FE8F0C6887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460290" y="6436538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29.03.2023</a:t>
            </a:r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7095AC24-C6B5-40EB-9923-7B90ADE25C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82608" y="6442037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Footer Placeholder 6">
            <a:extLst>
              <a:ext uri="{FF2B5EF4-FFF2-40B4-BE49-F238E27FC236}">
                <a16:creationId xmlns:a16="http://schemas.microsoft.com/office/drawing/2014/main" id="{35748856-B71C-405A-B3D6-C35933EBC6C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34324" y="6442037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it-IT"/>
              <a:t>Gregory Pigny | Beampipes for Gravitational Wave Telescopes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D6E2DF04-FC08-44F9-892C-ABC31AC0395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460290" y="6436538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29.03.2023</a:t>
            </a:r>
            <a:endParaRPr lang="en-US" dirty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5C811E76-0489-4617-A60E-C735108EBF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82608" y="6442037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6">
            <a:extLst>
              <a:ext uri="{FF2B5EF4-FFF2-40B4-BE49-F238E27FC236}">
                <a16:creationId xmlns:a16="http://schemas.microsoft.com/office/drawing/2014/main" id="{71060E42-7AF7-410D-A0BF-2D401CDA49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34324" y="6442037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it-IT"/>
              <a:t>Gregory Pigny | Beampipes for Gravitational Wave Telescopes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5C91D575-EBB7-4107-A1FF-574D100606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460290" y="6436538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29.03.2023</a:t>
            </a:r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FF8EBE12-8C02-47B5-8C87-00829510D6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82608" y="6442037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6">
            <a:extLst>
              <a:ext uri="{FF2B5EF4-FFF2-40B4-BE49-F238E27FC236}">
                <a16:creationId xmlns:a16="http://schemas.microsoft.com/office/drawing/2014/main" id="{D56DBEC2-63D8-4043-A9EB-D61AD29092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34324" y="6442037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it-IT"/>
              <a:t>Gregory Pigny | Beampipes for Gravitational Wave Telescopes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022C8D09-1374-47C7-91AC-40D270C48BC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460290" y="6436538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29.03.2023</a:t>
            </a:r>
            <a:endParaRPr lang="en-US" dirty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287772EC-8B1D-4CBF-9845-A44926AEEC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82608" y="6442037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6">
            <a:extLst>
              <a:ext uri="{FF2B5EF4-FFF2-40B4-BE49-F238E27FC236}">
                <a16:creationId xmlns:a16="http://schemas.microsoft.com/office/drawing/2014/main" id="{D8C239DC-5388-43CA-82AF-0029D687E5F6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>
          <a:xfrm>
            <a:off x="4234324" y="6442037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it-IT"/>
              <a:t>Gregory Pigny | Beampipes for Gravitational Wave Telescopes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E5847C4B-DEC2-4303-AC74-A01DCF2EAFC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460290" y="6436538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29.03.2023</a:t>
            </a:r>
            <a:endParaRPr lang="en-US" dirty="0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B6763384-3B11-4B19-BD32-D84363172C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82608" y="6442037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Footer Placeholder 6">
            <a:extLst>
              <a:ext uri="{FF2B5EF4-FFF2-40B4-BE49-F238E27FC236}">
                <a16:creationId xmlns:a16="http://schemas.microsoft.com/office/drawing/2014/main" id="{F579058A-773E-44C8-8275-51A07EE5A195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4234324" y="6442037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it-IT"/>
              <a:t>Gregory Pigny | Beampipes for Gravitational Wave Telescopes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5B4D2290-DB4E-4475-9CEA-B66AE150B00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460290" y="6436538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29.03.2023</a:t>
            </a:r>
            <a:endParaRPr lang="en-US" dirty="0"/>
          </a:p>
        </p:txBody>
      </p:sp>
      <p:sp>
        <p:nvSpPr>
          <p:cNvPr id="19" name="Slide Number Placeholder 5">
            <a:extLst>
              <a:ext uri="{FF2B5EF4-FFF2-40B4-BE49-F238E27FC236}">
                <a16:creationId xmlns:a16="http://schemas.microsoft.com/office/drawing/2014/main" id="{41870930-B967-4E46-89BF-2BCBFBCA6D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82608" y="6442037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Footer Placeholder 6">
            <a:extLst>
              <a:ext uri="{FF2B5EF4-FFF2-40B4-BE49-F238E27FC236}">
                <a16:creationId xmlns:a16="http://schemas.microsoft.com/office/drawing/2014/main" id="{17EA9CD3-4091-4B8C-B36D-E202810D60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34324" y="6442037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it-IT"/>
              <a:t>Gregory Pigny | Beampipes for Gravitational Wave Telescopes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F4D1A584-7D72-4903-8DC1-8F9D43C632D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460290" y="6436538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29.03.2023</a:t>
            </a:r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3F43CD77-36F0-46A5-A4BF-AAB2B0D069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82608" y="6442037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Footer Placeholder 6">
            <a:extLst>
              <a:ext uri="{FF2B5EF4-FFF2-40B4-BE49-F238E27FC236}">
                <a16:creationId xmlns:a16="http://schemas.microsoft.com/office/drawing/2014/main" id="{B7AA64C9-FE3B-4AAE-BA17-C0273703AE2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34324" y="6442037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it-IT"/>
              <a:t>Gregory Pigny | Beampipes for Gravitational Wave Telescopes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E294118E-6E67-4BA4-A464-DE38C69516C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460290" y="6436538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29.03.2023</a:t>
            </a:r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0CDC6767-05F4-49AD-94CA-3E50FDD689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82608" y="6442037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Footer Placeholder 6">
            <a:extLst>
              <a:ext uri="{FF2B5EF4-FFF2-40B4-BE49-F238E27FC236}">
                <a16:creationId xmlns:a16="http://schemas.microsoft.com/office/drawing/2014/main" id="{E928F22B-E554-4937-B123-8E6F1C066E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34324" y="6442037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it-IT"/>
              <a:t>Gregory Pigny | Beampipes for Gravitational Wave Telescopes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EFC3A173-2613-46AB-AF46-45718F3816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460290" y="6436538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29.03.2023</a:t>
            </a:r>
            <a:endParaRPr lang="en-US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02553539-39C4-480B-82F5-930112BDCF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82608" y="6442037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ooter Placeholder 6">
            <a:extLst>
              <a:ext uri="{FF2B5EF4-FFF2-40B4-BE49-F238E27FC236}">
                <a16:creationId xmlns:a16="http://schemas.microsoft.com/office/drawing/2014/main" id="{C6992CB3-796F-4452-9BD2-75DF3B71DA3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34324" y="6442037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it-IT"/>
              <a:t>Gregory Pigny | Beampipes for Gravitational Wave Telescopes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79594063-06A3-482F-884D-73977810202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460290" y="6436538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29.03.2023</a:t>
            </a:r>
            <a:endParaRPr lang="en-US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0541E9EC-B8C3-4183-82B7-2D04C21DBB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82608" y="6442037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ooter Placeholder 6">
            <a:extLst>
              <a:ext uri="{FF2B5EF4-FFF2-40B4-BE49-F238E27FC236}">
                <a16:creationId xmlns:a16="http://schemas.microsoft.com/office/drawing/2014/main" id="{E502C9DF-6AE3-4473-BB2E-3FCB16DC8FF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34324" y="6442037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it-IT"/>
              <a:t>Gregory Pigny | Beampipes for Gravitational Wave Telescopes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8BA6D4DA-14E2-4DDA-A6D8-7DEE208448D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460290" y="6436538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29.03.2023</a:t>
            </a:r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FE203A9C-C9A3-4E72-B129-81FC00EBB2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82608" y="6442037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Footer Placeholder 6">
            <a:extLst>
              <a:ext uri="{FF2B5EF4-FFF2-40B4-BE49-F238E27FC236}">
                <a16:creationId xmlns:a16="http://schemas.microsoft.com/office/drawing/2014/main" id="{5DDFFFDD-DBC3-4D22-8FCE-A4FEC2D739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34324" y="6442037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it-IT"/>
              <a:t>Gregory Pigny | Beampipes for Gravitational Wave Telescopes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0FBC8F62-3ED7-44BB-8557-6D6EE51CFE2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460290" y="6436538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29.03.2023</a:t>
            </a:r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2E4D56E5-B54E-4110-9978-C83601EE3E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82608" y="6442037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6">
            <a:extLst>
              <a:ext uri="{FF2B5EF4-FFF2-40B4-BE49-F238E27FC236}">
                <a16:creationId xmlns:a16="http://schemas.microsoft.com/office/drawing/2014/main" id="{1C07F309-9F27-402F-B05D-DBA352B09C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34324" y="6442037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it-IT"/>
              <a:t>Gregory Pigny | Beampipes for Gravitational Wave Telescopes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D6AFE28C-DBEB-4F62-8002-8D77F1FAA18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460290" y="6436538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29.03.2023</a:t>
            </a:r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8D5428F2-9F3F-4B2F-999C-C593F9A4F9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82608" y="6442037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6">
            <a:extLst>
              <a:ext uri="{FF2B5EF4-FFF2-40B4-BE49-F238E27FC236}">
                <a16:creationId xmlns:a16="http://schemas.microsoft.com/office/drawing/2014/main" id="{42A1880A-E909-4EC0-8044-ADDC4C4946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34324" y="6442037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it-IT"/>
              <a:t>Gregory Pigny | Beampipes for Gravitational Wave Telescopes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8A2EAF3F-BF6F-4B98-A34F-FB05530E45F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460290" y="6436538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29.03.2023</a:t>
            </a:r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B0FA434B-E4D0-4E7E-937E-F3131849D7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82608" y="6442037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6">
            <a:extLst>
              <a:ext uri="{FF2B5EF4-FFF2-40B4-BE49-F238E27FC236}">
                <a16:creationId xmlns:a16="http://schemas.microsoft.com/office/drawing/2014/main" id="{C3A24CE8-B824-406A-8D55-630D9924C0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34324" y="6442037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it-IT"/>
              <a:t>Gregory Pigny | Beampipes for Gravitational Wave Telescopes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162F11F7-4DA2-4303-A6D2-BC9A0083A9B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460290" y="6436538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29.03.2023</a:t>
            </a:r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7A0136D6-7377-4336-A7F9-8FF8090DC0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82608" y="6442037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6">
            <a:extLst>
              <a:ext uri="{FF2B5EF4-FFF2-40B4-BE49-F238E27FC236}">
                <a16:creationId xmlns:a16="http://schemas.microsoft.com/office/drawing/2014/main" id="{20593233-2630-4C5C-BFC3-911DF42C622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34324" y="6442037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it-IT"/>
              <a:t>Gregory Pigny | Beampipes for Gravitational Wave Telescopes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29.03.2023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it-IT"/>
              <a:t>Gregory Pigny | Beampipes for Gravitational Wave Telescopes 2023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0C579CCA-D34E-4F9C-8372-FC64A1FD676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460290" y="6436538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29.03.2023</a:t>
            </a:r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5ED16301-E6E8-4BA5-B960-1079436766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82608" y="6442037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6">
            <a:extLst>
              <a:ext uri="{FF2B5EF4-FFF2-40B4-BE49-F238E27FC236}">
                <a16:creationId xmlns:a16="http://schemas.microsoft.com/office/drawing/2014/main" id="{6513C0DF-419D-4A25-BA6D-7ED9A2E605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34324" y="6442037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it-IT"/>
              <a:t>Gregory Pigny | Beampipes for Gravitational Wave Telescopes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DD94BD0C-1731-40A2-8942-82DDAAD2FE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60290" y="6436538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29.03.2023</a:t>
            </a:r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8A9F4BF5-1FF0-493A-A1C5-D8BAF21E7C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82608" y="6442037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Footer Placeholder 6">
            <a:extLst>
              <a:ext uri="{FF2B5EF4-FFF2-40B4-BE49-F238E27FC236}">
                <a16:creationId xmlns:a16="http://schemas.microsoft.com/office/drawing/2014/main" id="{BBD9FD2E-A2B2-4C8A-B034-40E36BBF4E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34324" y="6442037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it-IT"/>
              <a:t>Gregory Pigny | Beampipes for Gravitational Wave Telescopes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3352" y="242592"/>
            <a:ext cx="11376025" cy="46311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3352" y="908724"/>
            <a:ext cx="11520661" cy="537456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60290" y="6436538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29.03.2023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082608" y="6442037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34324" y="6442037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it-IT"/>
              <a:t>Gregory Pigny | Beampipes for Gravitational Wave Telescopes 2023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38384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4"/>
          <a:srcRect l="1" r="6936" b="-17275"/>
          <a:stretch/>
        </p:blipFill>
        <p:spPr>
          <a:xfrm>
            <a:off x="407987" y="6484407"/>
            <a:ext cx="320675" cy="321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ango-controls.org/" TargetMode="External"/><Relationship Id="rId2" Type="http://schemas.openxmlformats.org/officeDocument/2006/relationships/hyperlink" Target="http://www.aps.anl.gov/epics/" TargetMode="Externa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slideLayout" Target="../slideLayouts/slideLayout4.xml"/><Relationship Id="rId18" Type="http://schemas.microsoft.com/office/2007/relationships/hdphoto" Target="../media/hdphoto1.wdp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17" Type="http://schemas.openxmlformats.org/officeDocument/2006/relationships/image" Target="../media/image11.png"/><Relationship Id="rId2" Type="http://schemas.openxmlformats.org/officeDocument/2006/relationships/tags" Target="../tags/tag2.xml"/><Relationship Id="rId16" Type="http://schemas.openxmlformats.org/officeDocument/2006/relationships/image" Target="../media/image10.jpeg"/><Relationship Id="rId20" Type="http://schemas.openxmlformats.org/officeDocument/2006/relationships/image" Target="../media/image13.jpeg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5" Type="http://schemas.openxmlformats.org/officeDocument/2006/relationships/tags" Target="../tags/tag5.xml"/><Relationship Id="rId15" Type="http://schemas.openxmlformats.org/officeDocument/2006/relationships/image" Target="../media/image9.jpeg"/><Relationship Id="rId10" Type="http://schemas.openxmlformats.org/officeDocument/2006/relationships/tags" Target="../tags/tag10.xml"/><Relationship Id="rId19" Type="http://schemas.openxmlformats.org/officeDocument/2006/relationships/image" Target="../media/image12.png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686752-5309-ADF4-058A-FD1C62872D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558608" cy="2387600"/>
          </a:xfrm>
        </p:spPr>
        <p:txBody>
          <a:bodyPr/>
          <a:lstStyle/>
          <a:p>
            <a:r>
              <a:rPr lang="en-GB" dirty="0"/>
              <a:t>Vacuum Control Systems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3978C7B-2DDB-5FA8-88CD-F52F5B3D014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  <a:p>
            <a:r>
              <a:rPr lang="en-GB" b="0" dirty="0">
                <a:solidFill>
                  <a:schemeClr val="tx2"/>
                </a:solidFill>
              </a:rPr>
              <a:t>Gregory Pigny, TE/VSC, CERN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845C75-3485-0D15-8AC6-F6BE11408E5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29.03.2023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AF45CF-F675-115E-246A-C7CAB90652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D845721-D24E-5D14-EB89-2744648BF3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/>
              <a:t>Gregory Pigny | Beampipes for Gravitational Wave Telescopes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10217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FF10258-9E1D-6EAC-4A9C-9D8D551FC6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Bake-out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BDEF90-A641-6031-81CD-E8EB6178806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29.03.2023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890DFE-FC25-675C-88B2-6D105C2412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85B1A2-B59C-987E-372C-C432540310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/>
              <a:t>Gregory Pigny | Beampipes for Gravitational Wave Telescopes 2023</a:t>
            </a:r>
            <a:endParaRPr lang="en-US" dirty="0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2371B738-8BA3-60CD-01B7-CAF029E3CFE9}"/>
              </a:ext>
            </a:extLst>
          </p:cNvPr>
          <p:cNvGrpSpPr>
            <a:grpSpLocks noChangeAspect="1"/>
          </p:cNvGrpSpPr>
          <p:nvPr/>
        </p:nvGrpSpPr>
        <p:grpSpPr>
          <a:xfrm>
            <a:off x="1669528" y="1633452"/>
            <a:ext cx="288000" cy="189453"/>
            <a:chOff x="5627123" y="3392781"/>
            <a:chExt cx="439437" cy="289072"/>
          </a:xfrm>
          <a:solidFill>
            <a:schemeClr val="bg1"/>
          </a:solidFill>
        </p:grpSpPr>
        <p:sp>
          <p:nvSpPr>
            <p:cNvPr id="33" name="Isosceles Triangle 32">
              <a:extLst>
                <a:ext uri="{FF2B5EF4-FFF2-40B4-BE49-F238E27FC236}">
                  <a16:creationId xmlns:a16="http://schemas.microsoft.com/office/drawing/2014/main" id="{50586228-D314-4C1E-E213-15B158C2BD9F}"/>
                </a:ext>
              </a:extLst>
            </p:cNvPr>
            <p:cNvSpPr/>
            <p:nvPr/>
          </p:nvSpPr>
          <p:spPr>
            <a:xfrm rot="5400000">
              <a:off x="5591944" y="3429000"/>
              <a:ext cx="288032" cy="217673"/>
            </a:xfrm>
            <a:prstGeom prst="triangle">
              <a:avLst/>
            </a:prstGeom>
            <a:grp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Isosceles Triangle 33">
              <a:extLst>
                <a:ext uri="{FF2B5EF4-FFF2-40B4-BE49-F238E27FC236}">
                  <a16:creationId xmlns:a16="http://schemas.microsoft.com/office/drawing/2014/main" id="{F88EBA98-F6A0-0C29-BDDB-0E4444C0C50E}"/>
                </a:ext>
              </a:extLst>
            </p:cNvPr>
            <p:cNvSpPr/>
            <p:nvPr/>
          </p:nvSpPr>
          <p:spPr>
            <a:xfrm rot="16200000">
              <a:off x="5813708" y="3427960"/>
              <a:ext cx="288032" cy="217673"/>
            </a:xfrm>
            <a:prstGeom prst="triangle">
              <a:avLst/>
            </a:prstGeom>
            <a:grp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3B88F3EB-3B4D-73A0-A371-4755B1133BFA}"/>
              </a:ext>
            </a:extLst>
          </p:cNvPr>
          <p:cNvGrpSpPr>
            <a:grpSpLocks noChangeAspect="1"/>
          </p:cNvGrpSpPr>
          <p:nvPr/>
        </p:nvGrpSpPr>
        <p:grpSpPr>
          <a:xfrm>
            <a:off x="7347135" y="1621292"/>
            <a:ext cx="288000" cy="189453"/>
            <a:chOff x="5627123" y="3392781"/>
            <a:chExt cx="439437" cy="289072"/>
          </a:xfrm>
          <a:solidFill>
            <a:schemeClr val="bg1"/>
          </a:solidFill>
        </p:grpSpPr>
        <p:sp>
          <p:nvSpPr>
            <p:cNvPr id="49" name="Isosceles Triangle 48">
              <a:extLst>
                <a:ext uri="{FF2B5EF4-FFF2-40B4-BE49-F238E27FC236}">
                  <a16:creationId xmlns:a16="http://schemas.microsoft.com/office/drawing/2014/main" id="{538A201A-6294-881B-9006-6FF1AFDA1B16}"/>
                </a:ext>
              </a:extLst>
            </p:cNvPr>
            <p:cNvSpPr/>
            <p:nvPr/>
          </p:nvSpPr>
          <p:spPr>
            <a:xfrm rot="5400000">
              <a:off x="5591944" y="3429000"/>
              <a:ext cx="288032" cy="217673"/>
            </a:xfrm>
            <a:prstGeom prst="triangle">
              <a:avLst/>
            </a:prstGeom>
            <a:grp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" name="Isosceles Triangle 49">
              <a:extLst>
                <a:ext uri="{FF2B5EF4-FFF2-40B4-BE49-F238E27FC236}">
                  <a16:creationId xmlns:a16="http://schemas.microsoft.com/office/drawing/2014/main" id="{BA9333E0-7EE8-CF50-6BBE-1BF518E0238C}"/>
                </a:ext>
              </a:extLst>
            </p:cNvPr>
            <p:cNvSpPr/>
            <p:nvPr/>
          </p:nvSpPr>
          <p:spPr>
            <a:xfrm rot="16200000">
              <a:off x="5813708" y="3427960"/>
              <a:ext cx="288032" cy="217673"/>
            </a:xfrm>
            <a:prstGeom prst="triangle">
              <a:avLst/>
            </a:prstGeom>
            <a:grp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31CE2736-980A-A39E-9FC9-78B1C34DDCF8}"/>
              </a:ext>
            </a:extLst>
          </p:cNvPr>
          <p:cNvSpPr txBox="1"/>
          <p:nvPr/>
        </p:nvSpPr>
        <p:spPr>
          <a:xfrm>
            <a:off x="1723854" y="1346043"/>
            <a:ext cx="28826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dirty="0"/>
              <a:t>V1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750BC89D-A506-BF17-655C-53A3CE8A0DEF}"/>
              </a:ext>
            </a:extLst>
          </p:cNvPr>
          <p:cNvSpPr txBox="1"/>
          <p:nvPr/>
        </p:nvSpPr>
        <p:spPr>
          <a:xfrm>
            <a:off x="7374380" y="1329095"/>
            <a:ext cx="28826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dirty="0"/>
              <a:t>V2</a:t>
            </a:r>
          </a:p>
        </p:txBody>
      </p: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F8C9BB93-98B3-2694-3452-F88D19B64201}"/>
              </a:ext>
            </a:extLst>
          </p:cNvPr>
          <p:cNvCxnSpPr>
            <a:cxnSpLocks/>
            <a:stCxn id="34" idx="3"/>
            <a:endCxn id="49" idx="3"/>
          </p:cNvCxnSpPr>
          <p:nvPr/>
        </p:nvCxnSpPr>
        <p:spPr>
          <a:xfrm flipV="1">
            <a:off x="1957528" y="1716359"/>
            <a:ext cx="5389607" cy="11478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AF547F1-06AA-977F-6FCD-897AFAACD41E}"/>
              </a:ext>
            </a:extLst>
          </p:cNvPr>
          <p:cNvGrpSpPr/>
          <p:nvPr/>
        </p:nvGrpSpPr>
        <p:grpSpPr>
          <a:xfrm>
            <a:off x="1476882" y="1815484"/>
            <a:ext cx="305682" cy="316647"/>
            <a:chOff x="3719736" y="1895297"/>
            <a:chExt cx="305682" cy="316647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1ED69B07-F2A5-47AA-E7AC-3925F96BBE2D}"/>
                </a:ext>
              </a:extLst>
            </p:cNvPr>
            <p:cNvCxnSpPr>
              <a:cxnSpLocks/>
            </p:cNvCxnSpPr>
            <p:nvPr/>
          </p:nvCxnSpPr>
          <p:spPr>
            <a:xfrm>
              <a:off x="3908581" y="1895297"/>
              <a:ext cx="0" cy="191475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F0DB0901-7BE5-96E9-8B94-02B202C0964E}"/>
                </a:ext>
              </a:extLst>
            </p:cNvPr>
            <p:cNvCxnSpPr/>
            <p:nvPr/>
          </p:nvCxnSpPr>
          <p:spPr>
            <a:xfrm>
              <a:off x="3791744" y="2084140"/>
              <a:ext cx="233674" cy="0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E4A833EE-338F-F005-A968-654281ADAB25}"/>
                </a:ext>
              </a:extLst>
            </p:cNvPr>
            <p:cNvCxnSpPr/>
            <p:nvPr/>
          </p:nvCxnSpPr>
          <p:spPr>
            <a:xfrm flipH="1">
              <a:off x="3719736" y="2086772"/>
              <a:ext cx="72008" cy="118092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E8839F34-5C12-65AC-ADCE-1047875623B9}"/>
                </a:ext>
              </a:extLst>
            </p:cNvPr>
            <p:cNvCxnSpPr/>
            <p:nvPr/>
          </p:nvCxnSpPr>
          <p:spPr>
            <a:xfrm flipH="1">
              <a:off x="3833891" y="2080033"/>
              <a:ext cx="72008" cy="118092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BD6B10D2-9353-E625-64CC-301B157A2311}"/>
                </a:ext>
              </a:extLst>
            </p:cNvPr>
            <p:cNvCxnSpPr/>
            <p:nvPr/>
          </p:nvCxnSpPr>
          <p:spPr>
            <a:xfrm flipH="1">
              <a:off x="3944144" y="2093852"/>
              <a:ext cx="72008" cy="118092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C4A39F90-8ABD-86FD-6A62-0959C8C88F4B}"/>
              </a:ext>
            </a:extLst>
          </p:cNvPr>
          <p:cNvGrpSpPr/>
          <p:nvPr/>
        </p:nvGrpSpPr>
        <p:grpSpPr>
          <a:xfrm>
            <a:off x="7446502" y="1810063"/>
            <a:ext cx="305682" cy="316647"/>
            <a:chOff x="3719736" y="1895297"/>
            <a:chExt cx="305682" cy="316647"/>
          </a:xfrm>
        </p:grpSpPr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DE59B83C-A5E4-8B02-8AEE-6C2FA772ABD9}"/>
                </a:ext>
              </a:extLst>
            </p:cNvPr>
            <p:cNvCxnSpPr>
              <a:cxnSpLocks/>
            </p:cNvCxnSpPr>
            <p:nvPr/>
          </p:nvCxnSpPr>
          <p:spPr>
            <a:xfrm>
              <a:off x="3908581" y="1895297"/>
              <a:ext cx="0" cy="191475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93304F38-6C1F-62CE-6DFA-4C3CB820532A}"/>
                </a:ext>
              </a:extLst>
            </p:cNvPr>
            <p:cNvCxnSpPr/>
            <p:nvPr/>
          </p:nvCxnSpPr>
          <p:spPr>
            <a:xfrm>
              <a:off x="3791744" y="2084140"/>
              <a:ext cx="233674" cy="0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D046481B-401A-D309-3266-72D337E84032}"/>
                </a:ext>
              </a:extLst>
            </p:cNvPr>
            <p:cNvCxnSpPr/>
            <p:nvPr/>
          </p:nvCxnSpPr>
          <p:spPr>
            <a:xfrm flipH="1">
              <a:off x="3719736" y="2086772"/>
              <a:ext cx="72008" cy="118092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F6C77ED9-CCF5-1470-F8C0-91DDA3223582}"/>
                </a:ext>
              </a:extLst>
            </p:cNvPr>
            <p:cNvCxnSpPr/>
            <p:nvPr/>
          </p:nvCxnSpPr>
          <p:spPr>
            <a:xfrm flipH="1">
              <a:off x="3833891" y="2080033"/>
              <a:ext cx="72008" cy="118092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1D47B10F-E378-5B9E-DA19-4F43E2E71ACE}"/>
                </a:ext>
              </a:extLst>
            </p:cNvPr>
            <p:cNvCxnSpPr/>
            <p:nvPr/>
          </p:nvCxnSpPr>
          <p:spPr>
            <a:xfrm flipH="1">
              <a:off x="3944144" y="2093852"/>
              <a:ext cx="72008" cy="118092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5" name="TextBox 74">
            <a:extLst>
              <a:ext uri="{FF2B5EF4-FFF2-40B4-BE49-F238E27FC236}">
                <a16:creationId xmlns:a16="http://schemas.microsoft.com/office/drawing/2014/main" id="{0F4032BF-D5CE-943D-2369-1622C9781816}"/>
              </a:ext>
            </a:extLst>
          </p:cNvPr>
          <p:cNvSpPr txBox="1"/>
          <p:nvPr/>
        </p:nvSpPr>
        <p:spPr>
          <a:xfrm>
            <a:off x="1805356" y="2941938"/>
            <a:ext cx="136815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2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DC current source 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5E002EB5-4546-2DAA-11E9-3AA61C5F0705}"/>
              </a:ext>
            </a:extLst>
          </p:cNvPr>
          <p:cNvCxnSpPr>
            <a:cxnSpLocks/>
          </p:cNvCxnSpPr>
          <p:nvPr/>
        </p:nvCxnSpPr>
        <p:spPr>
          <a:xfrm>
            <a:off x="1957528" y="886293"/>
            <a:ext cx="5622999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F4C8CB59-8120-01CC-1F18-856695552072}"/>
              </a:ext>
            </a:extLst>
          </p:cNvPr>
          <p:cNvSpPr txBox="1"/>
          <p:nvPr/>
        </p:nvSpPr>
        <p:spPr>
          <a:xfrm>
            <a:off x="4359968" y="577817"/>
            <a:ext cx="71738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5 km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C6A1C935-CFB2-A832-D256-5D47386D01E2}"/>
              </a:ext>
            </a:extLst>
          </p:cNvPr>
          <p:cNvCxnSpPr>
            <a:cxnSpLocks/>
          </p:cNvCxnSpPr>
          <p:nvPr/>
        </p:nvCxnSpPr>
        <p:spPr>
          <a:xfrm>
            <a:off x="3121700" y="1630511"/>
            <a:ext cx="0" cy="17887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34747D75-CAA5-469E-E30E-41A5237A16DD}"/>
              </a:ext>
            </a:extLst>
          </p:cNvPr>
          <p:cNvCxnSpPr>
            <a:cxnSpLocks/>
          </p:cNvCxnSpPr>
          <p:nvPr/>
        </p:nvCxnSpPr>
        <p:spPr>
          <a:xfrm>
            <a:off x="4457242" y="1635899"/>
            <a:ext cx="0" cy="17887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3676A81A-99FC-6146-BCDF-4DEA16BED305}"/>
              </a:ext>
            </a:extLst>
          </p:cNvPr>
          <p:cNvCxnSpPr>
            <a:cxnSpLocks/>
          </p:cNvCxnSpPr>
          <p:nvPr/>
        </p:nvCxnSpPr>
        <p:spPr>
          <a:xfrm>
            <a:off x="5920160" y="1635899"/>
            <a:ext cx="0" cy="17887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" name="Group 36">
            <a:extLst>
              <a:ext uri="{FF2B5EF4-FFF2-40B4-BE49-F238E27FC236}">
                <a16:creationId xmlns:a16="http://schemas.microsoft.com/office/drawing/2014/main" id="{AECC2396-C209-85FC-EC96-4F28364270B6}"/>
              </a:ext>
            </a:extLst>
          </p:cNvPr>
          <p:cNvGrpSpPr/>
          <p:nvPr/>
        </p:nvGrpSpPr>
        <p:grpSpPr>
          <a:xfrm>
            <a:off x="2933625" y="1786705"/>
            <a:ext cx="305682" cy="316647"/>
            <a:chOff x="3719736" y="1895297"/>
            <a:chExt cx="305682" cy="316647"/>
          </a:xfrm>
        </p:grpSpPr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73F66725-A55C-4A5C-18D2-B94798ADF489}"/>
                </a:ext>
              </a:extLst>
            </p:cNvPr>
            <p:cNvCxnSpPr>
              <a:cxnSpLocks/>
            </p:cNvCxnSpPr>
            <p:nvPr/>
          </p:nvCxnSpPr>
          <p:spPr>
            <a:xfrm>
              <a:off x="3908581" y="1895297"/>
              <a:ext cx="0" cy="191475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55D8808B-6C2B-830B-53C0-E3DA010D5959}"/>
                </a:ext>
              </a:extLst>
            </p:cNvPr>
            <p:cNvCxnSpPr/>
            <p:nvPr/>
          </p:nvCxnSpPr>
          <p:spPr>
            <a:xfrm>
              <a:off x="3791744" y="2084140"/>
              <a:ext cx="233674" cy="0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AFB12FC6-48D0-63E2-0C60-928F0713000B}"/>
                </a:ext>
              </a:extLst>
            </p:cNvPr>
            <p:cNvCxnSpPr/>
            <p:nvPr/>
          </p:nvCxnSpPr>
          <p:spPr>
            <a:xfrm flipH="1">
              <a:off x="3719736" y="2086772"/>
              <a:ext cx="72008" cy="118092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55408738-6A69-3457-C1A4-E16A8F3F1D45}"/>
                </a:ext>
              </a:extLst>
            </p:cNvPr>
            <p:cNvCxnSpPr/>
            <p:nvPr/>
          </p:nvCxnSpPr>
          <p:spPr>
            <a:xfrm flipH="1">
              <a:off x="3833891" y="2080033"/>
              <a:ext cx="72008" cy="118092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35613ACF-4EB4-F9BF-80D5-1B515B8EDD2D}"/>
                </a:ext>
              </a:extLst>
            </p:cNvPr>
            <p:cNvCxnSpPr/>
            <p:nvPr/>
          </p:nvCxnSpPr>
          <p:spPr>
            <a:xfrm flipH="1">
              <a:off x="3944144" y="2093852"/>
              <a:ext cx="72008" cy="118092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206EFA94-529F-ED8C-9E00-4FC3B8C675DA}"/>
              </a:ext>
            </a:extLst>
          </p:cNvPr>
          <p:cNvGrpSpPr/>
          <p:nvPr/>
        </p:nvGrpSpPr>
        <p:grpSpPr>
          <a:xfrm>
            <a:off x="4268389" y="1793900"/>
            <a:ext cx="305682" cy="316647"/>
            <a:chOff x="3719736" y="1895297"/>
            <a:chExt cx="305682" cy="316647"/>
          </a:xfrm>
        </p:grpSpPr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2A8D8CAF-482E-3692-776B-4302EB30C8E6}"/>
                </a:ext>
              </a:extLst>
            </p:cNvPr>
            <p:cNvCxnSpPr>
              <a:cxnSpLocks/>
            </p:cNvCxnSpPr>
            <p:nvPr/>
          </p:nvCxnSpPr>
          <p:spPr>
            <a:xfrm>
              <a:off x="3908581" y="1895297"/>
              <a:ext cx="0" cy="191475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9611A0B-748C-ED0A-0789-488014B10301}"/>
                </a:ext>
              </a:extLst>
            </p:cNvPr>
            <p:cNvCxnSpPr/>
            <p:nvPr/>
          </p:nvCxnSpPr>
          <p:spPr>
            <a:xfrm>
              <a:off x="3791744" y="2084140"/>
              <a:ext cx="233674" cy="0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96A8C8F3-0600-8648-2A06-8962DA909AEF}"/>
                </a:ext>
              </a:extLst>
            </p:cNvPr>
            <p:cNvCxnSpPr/>
            <p:nvPr/>
          </p:nvCxnSpPr>
          <p:spPr>
            <a:xfrm flipH="1">
              <a:off x="3719736" y="2086772"/>
              <a:ext cx="72008" cy="118092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90C2A68C-8B28-4AEC-B504-631A79E288C7}"/>
                </a:ext>
              </a:extLst>
            </p:cNvPr>
            <p:cNvCxnSpPr/>
            <p:nvPr/>
          </p:nvCxnSpPr>
          <p:spPr>
            <a:xfrm flipH="1">
              <a:off x="3833891" y="2080033"/>
              <a:ext cx="72008" cy="118092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DD30027E-3D78-772A-3FBC-1C7DEC84BDD7}"/>
                </a:ext>
              </a:extLst>
            </p:cNvPr>
            <p:cNvCxnSpPr/>
            <p:nvPr/>
          </p:nvCxnSpPr>
          <p:spPr>
            <a:xfrm flipH="1">
              <a:off x="3944144" y="2093852"/>
              <a:ext cx="72008" cy="118092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D4D5BF93-A2A0-455C-5402-F9A51F6AADDD}"/>
              </a:ext>
            </a:extLst>
          </p:cNvPr>
          <p:cNvGrpSpPr/>
          <p:nvPr/>
        </p:nvGrpSpPr>
        <p:grpSpPr>
          <a:xfrm>
            <a:off x="5730092" y="1793900"/>
            <a:ext cx="305682" cy="316647"/>
            <a:chOff x="3719736" y="1895297"/>
            <a:chExt cx="305682" cy="316647"/>
          </a:xfrm>
        </p:grpSpPr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316FF36B-1993-23C7-8ED5-366243A3A8E7}"/>
                </a:ext>
              </a:extLst>
            </p:cNvPr>
            <p:cNvCxnSpPr>
              <a:cxnSpLocks/>
            </p:cNvCxnSpPr>
            <p:nvPr/>
          </p:nvCxnSpPr>
          <p:spPr>
            <a:xfrm>
              <a:off x="3908581" y="1895297"/>
              <a:ext cx="0" cy="191475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6C9DB413-E26A-61E6-1A46-0B4410B530E1}"/>
                </a:ext>
              </a:extLst>
            </p:cNvPr>
            <p:cNvCxnSpPr/>
            <p:nvPr/>
          </p:nvCxnSpPr>
          <p:spPr>
            <a:xfrm>
              <a:off x="3791744" y="2084140"/>
              <a:ext cx="233674" cy="0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2017ED79-A493-30AC-8F66-1F7D720F1CC1}"/>
                </a:ext>
              </a:extLst>
            </p:cNvPr>
            <p:cNvCxnSpPr/>
            <p:nvPr/>
          </p:nvCxnSpPr>
          <p:spPr>
            <a:xfrm flipH="1">
              <a:off x="3719736" y="2086772"/>
              <a:ext cx="72008" cy="118092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D5BF7A59-8D05-F7EE-327A-30ACCC0E4772}"/>
                </a:ext>
              </a:extLst>
            </p:cNvPr>
            <p:cNvCxnSpPr/>
            <p:nvPr/>
          </p:nvCxnSpPr>
          <p:spPr>
            <a:xfrm flipH="1">
              <a:off x="3833891" y="2080033"/>
              <a:ext cx="72008" cy="118092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96C1A7FA-622A-8665-DE20-69F2FD550FE3}"/>
                </a:ext>
              </a:extLst>
            </p:cNvPr>
            <p:cNvCxnSpPr/>
            <p:nvPr/>
          </p:nvCxnSpPr>
          <p:spPr>
            <a:xfrm flipH="1">
              <a:off x="3944144" y="2093852"/>
              <a:ext cx="72008" cy="118092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7E22C900-456C-C4D1-F6D5-5E9A79FF5BF1}"/>
              </a:ext>
            </a:extLst>
          </p:cNvPr>
          <p:cNvCxnSpPr>
            <a:cxnSpLocks/>
          </p:cNvCxnSpPr>
          <p:nvPr/>
        </p:nvCxnSpPr>
        <p:spPr>
          <a:xfrm>
            <a:off x="1967662" y="1231878"/>
            <a:ext cx="1154808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>
            <a:extLst>
              <a:ext uri="{FF2B5EF4-FFF2-40B4-BE49-F238E27FC236}">
                <a16:creationId xmlns:a16="http://schemas.microsoft.com/office/drawing/2014/main" id="{E9B6E401-B6C4-FE8D-64C4-27F6FE623370}"/>
              </a:ext>
            </a:extLst>
          </p:cNvPr>
          <p:cNvSpPr txBox="1"/>
          <p:nvPr/>
        </p:nvSpPr>
        <p:spPr>
          <a:xfrm>
            <a:off x="2190482" y="932679"/>
            <a:ext cx="85340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1250 m</a:t>
            </a:r>
          </a:p>
        </p:txBody>
      </p: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9972BA7A-45AC-B78E-9AF8-EC9D261B82E8}"/>
              </a:ext>
            </a:extLst>
          </p:cNvPr>
          <p:cNvCxnSpPr>
            <a:cxnSpLocks/>
          </p:cNvCxnSpPr>
          <p:nvPr/>
        </p:nvCxnSpPr>
        <p:spPr>
          <a:xfrm flipV="1">
            <a:off x="2472263" y="1723936"/>
            <a:ext cx="0" cy="2669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222E1592-3CA1-80EC-78F1-AE70E84DBD2E}"/>
              </a:ext>
            </a:extLst>
          </p:cNvPr>
          <p:cNvGrpSpPr/>
          <p:nvPr/>
        </p:nvGrpSpPr>
        <p:grpSpPr>
          <a:xfrm>
            <a:off x="2191813" y="1978180"/>
            <a:ext cx="553294" cy="872520"/>
            <a:chOff x="3685779" y="1796636"/>
            <a:chExt cx="553294" cy="872520"/>
          </a:xfrm>
        </p:grpSpPr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74A216F8-5E42-08F4-0961-CDA3A6DD2EBB}"/>
                </a:ext>
              </a:extLst>
            </p:cNvPr>
            <p:cNvGrpSpPr/>
            <p:nvPr/>
          </p:nvGrpSpPr>
          <p:grpSpPr>
            <a:xfrm>
              <a:off x="3787344" y="1796636"/>
              <a:ext cx="360040" cy="872520"/>
              <a:chOff x="9027808" y="3705078"/>
              <a:chExt cx="360040" cy="872520"/>
            </a:xfrm>
          </p:grpSpPr>
          <p:sp>
            <p:nvSpPr>
              <p:cNvPr id="110" name="Oval 109">
                <a:extLst>
                  <a:ext uri="{FF2B5EF4-FFF2-40B4-BE49-F238E27FC236}">
                    <a16:creationId xmlns:a16="http://schemas.microsoft.com/office/drawing/2014/main" id="{051E7BE3-FC54-DD5C-2FE2-D4CFB0E99B6F}"/>
                  </a:ext>
                </a:extLst>
              </p:cNvPr>
              <p:cNvSpPr/>
              <p:nvPr/>
            </p:nvSpPr>
            <p:spPr>
              <a:xfrm>
                <a:off x="9027808" y="4043227"/>
                <a:ext cx="360040" cy="365125"/>
              </a:xfrm>
              <a:prstGeom prst="ellipse">
                <a:avLst/>
              </a:prstGeom>
              <a:noFill/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16" name="Straight Connector 115">
                <a:extLst>
                  <a:ext uri="{FF2B5EF4-FFF2-40B4-BE49-F238E27FC236}">
                    <a16:creationId xmlns:a16="http://schemas.microsoft.com/office/drawing/2014/main" id="{9B201DAE-4A31-33D3-AE48-155B2C6F1A3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206919" y="3705078"/>
                <a:ext cx="0" cy="180000"/>
              </a:xfrm>
              <a:prstGeom prst="line">
                <a:avLst/>
              </a:prstGeom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Straight Connector 122">
                <a:extLst>
                  <a:ext uri="{FF2B5EF4-FFF2-40B4-BE49-F238E27FC236}">
                    <a16:creationId xmlns:a16="http://schemas.microsoft.com/office/drawing/2014/main" id="{2EFD56E1-006C-C396-A335-0450AD09491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206919" y="4397598"/>
                <a:ext cx="0" cy="180000"/>
              </a:xfrm>
              <a:prstGeom prst="line">
                <a:avLst/>
              </a:prstGeom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727D2180-AB50-C425-9FFA-AA18387492E6}"/>
                  </a:ext>
                </a:extLst>
              </p:cNvPr>
              <p:cNvSpPr/>
              <p:nvPr/>
            </p:nvSpPr>
            <p:spPr>
              <a:xfrm>
                <a:off x="9027808" y="3885118"/>
                <a:ext cx="360040" cy="365125"/>
              </a:xfrm>
              <a:prstGeom prst="ellipse">
                <a:avLst/>
              </a:prstGeom>
              <a:noFill/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126" name="Straight Connector 125">
              <a:extLst>
                <a:ext uri="{FF2B5EF4-FFF2-40B4-BE49-F238E27FC236}">
                  <a16:creationId xmlns:a16="http://schemas.microsoft.com/office/drawing/2014/main" id="{025D343C-ECC3-07D8-38F2-7FB977043C7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685779" y="1874762"/>
              <a:ext cx="0" cy="79144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Connector 126">
              <a:extLst>
                <a:ext uri="{FF2B5EF4-FFF2-40B4-BE49-F238E27FC236}">
                  <a16:creationId xmlns:a16="http://schemas.microsoft.com/office/drawing/2014/main" id="{9C3BA167-62F7-1FF1-0295-EF1E6E62BFA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685779" y="2666203"/>
              <a:ext cx="27261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Straight Connector 137">
              <a:extLst>
                <a:ext uri="{FF2B5EF4-FFF2-40B4-BE49-F238E27FC236}">
                  <a16:creationId xmlns:a16="http://schemas.microsoft.com/office/drawing/2014/main" id="{44421DF7-A78C-001A-6AA8-E8B6FEE9AC8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966455" y="2666203"/>
              <a:ext cx="27261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Straight Connector 138">
              <a:extLst>
                <a:ext uri="{FF2B5EF4-FFF2-40B4-BE49-F238E27FC236}">
                  <a16:creationId xmlns:a16="http://schemas.microsoft.com/office/drawing/2014/main" id="{600C52B5-F169-6230-9C39-E0C7DB99F90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34324" y="1873262"/>
              <a:ext cx="0" cy="79144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2" name="Straight Connector 141">
            <a:extLst>
              <a:ext uri="{FF2B5EF4-FFF2-40B4-BE49-F238E27FC236}">
                <a16:creationId xmlns:a16="http://schemas.microsoft.com/office/drawing/2014/main" id="{E89E9E5D-2D5B-B4AA-3517-4B44BA12D833}"/>
              </a:ext>
            </a:extLst>
          </p:cNvPr>
          <p:cNvCxnSpPr>
            <a:cxnSpLocks/>
          </p:cNvCxnSpPr>
          <p:nvPr/>
        </p:nvCxnSpPr>
        <p:spPr>
          <a:xfrm flipV="1">
            <a:off x="3805020" y="1717197"/>
            <a:ext cx="0" cy="2669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3" name="Group 142">
            <a:extLst>
              <a:ext uri="{FF2B5EF4-FFF2-40B4-BE49-F238E27FC236}">
                <a16:creationId xmlns:a16="http://schemas.microsoft.com/office/drawing/2014/main" id="{61099B56-22D1-E853-BEC8-C2523A48541C}"/>
              </a:ext>
            </a:extLst>
          </p:cNvPr>
          <p:cNvGrpSpPr/>
          <p:nvPr/>
        </p:nvGrpSpPr>
        <p:grpSpPr>
          <a:xfrm>
            <a:off x="3524570" y="1971441"/>
            <a:ext cx="553294" cy="872520"/>
            <a:chOff x="3685779" y="1796636"/>
            <a:chExt cx="553294" cy="872520"/>
          </a:xfrm>
        </p:grpSpPr>
        <p:grpSp>
          <p:nvGrpSpPr>
            <p:cNvPr id="144" name="Group 143">
              <a:extLst>
                <a:ext uri="{FF2B5EF4-FFF2-40B4-BE49-F238E27FC236}">
                  <a16:creationId xmlns:a16="http://schemas.microsoft.com/office/drawing/2014/main" id="{65DE2120-CFAA-A225-0D2F-18732EFF8D2D}"/>
                </a:ext>
              </a:extLst>
            </p:cNvPr>
            <p:cNvGrpSpPr/>
            <p:nvPr/>
          </p:nvGrpSpPr>
          <p:grpSpPr>
            <a:xfrm>
              <a:off x="3787344" y="1796636"/>
              <a:ext cx="360040" cy="872520"/>
              <a:chOff x="9027808" y="3705078"/>
              <a:chExt cx="360040" cy="872520"/>
            </a:xfrm>
          </p:grpSpPr>
          <p:sp>
            <p:nvSpPr>
              <p:cNvPr id="149" name="Oval 148">
                <a:extLst>
                  <a:ext uri="{FF2B5EF4-FFF2-40B4-BE49-F238E27FC236}">
                    <a16:creationId xmlns:a16="http://schemas.microsoft.com/office/drawing/2014/main" id="{EAEE8DDF-3254-FA80-BFA3-3E8E335A68EA}"/>
                  </a:ext>
                </a:extLst>
              </p:cNvPr>
              <p:cNvSpPr/>
              <p:nvPr/>
            </p:nvSpPr>
            <p:spPr>
              <a:xfrm>
                <a:off x="9027808" y="4043227"/>
                <a:ext cx="360040" cy="365125"/>
              </a:xfrm>
              <a:prstGeom prst="ellipse">
                <a:avLst/>
              </a:prstGeom>
              <a:noFill/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50" name="Straight Connector 149">
                <a:extLst>
                  <a:ext uri="{FF2B5EF4-FFF2-40B4-BE49-F238E27FC236}">
                    <a16:creationId xmlns:a16="http://schemas.microsoft.com/office/drawing/2014/main" id="{C5791C91-2554-110E-2F5C-13016128CA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206919" y="3705078"/>
                <a:ext cx="0" cy="180000"/>
              </a:xfrm>
              <a:prstGeom prst="line">
                <a:avLst/>
              </a:prstGeom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Straight Connector 150">
                <a:extLst>
                  <a:ext uri="{FF2B5EF4-FFF2-40B4-BE49-F238E27FC236}">
                    <a16:creationId xmlns:a16="http://schemas.microsoft.com/office/drawing/2014/main" id="{4645CE8A-D487-FD91-535B-96B9EE5E2E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206919" y="4397598"/>
                <a:ext cx="0" cy="180000"/>
              </a:xfrm>
              <a:prstGeom prst="line">
                <a:avLst/>
              </a:prstGeom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2" name="Oval 151">
                <a:extLst>
                  <a:ext uri="{FF2B5EF4-FFF2-40B4-BE49-F238E27FC236}">
                    <a16:creationId xmlns:a16="http://schemas.microsoft.com/office/drawing/2014/main" id="{E04BC07C-0A34-BAA9-C91B-C1F72B6288FB}"/>
                  </a:ext>
                </a:extLst>
              </p:cNvPr>
              <p:cNvSpPr/>
              <p:nvPr/>
            </p:nvSpPr>
            <p:spPr>
              <a:xfrm>
                <a:off x="9027808" y="3885118"/>
                <a:ext cx="360040" cy="365125"/>
              </a:xfrm>
              <a:prstGeom prst="ellipse">
                <a:avLst/>
              </a:prstGeom>
              <a:noFill/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145" name="Straight Connector 144">
              <a:extLst>
                <a:ext uri="{FF2B5EF4-FFF2-40B4-BE49-F238E27FC236}">
                  <a16:creationId xmlns:a16="http://schemas.microsoft.com/office/drawing/2014/main" id="{D2739B6C-0298-64BA-4D66-A20737A1D41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685779" y="1874762"/>
              <a:ext cx="0" cy="79144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Connector 145">
              <a:extLst>
                <a:ext uri="{FF2B5EF4-FFF2-40B4-BE49-F238E27FC236}">
                  <a16:creationId xmlns:a16="http://schemas.microsoft.com/office/drawing/2014/main" id="{FC1A5750-35C5-D2F9-C759-4990C9C8187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685779" y="2666203"/>
              <a:ext cx="27261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Connector 146">
              <a:extLst>
                <a:ext uri="{FF2B5EF4-FFF2-40B4-BE49-F238E27FC236}">
                  <a16:creationId xmlns:a16="http://schemas.microsoft.com/office/drawing/2014/main" id="{8E3F47D4-D66F-D868-3F20-3C612AD8F80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966455" y="2666203"/>
              <a:ext cx="27261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Connector 147">
              <a:extLst>
                <a:ext uri="{FF2B5EF4-FFF2-40B4-BE49-F238E27FC236}">
                  <a16:creationId xmlns:a16="http://schemas.microsoft.com/office/drawing/2014/main" id="{B31EF450-FF31-ABA9-FAA6-8AF40499B02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34324" y="1873262"/>
              <a:ext cx="0" cy="79144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53" name="Straight Connector 152">
            <a:extLst>
              <a:ext uri="{FF2B5EF4-FFF2-40B4-BE49-F238E27FC236}">
                <a16:creationId xmlns:a16="http://schemas.microsoft.com/office/drawing/2014/main" id="{21705C02-240C-E530-DD9A-CE2785DEC559}"/>
              </a:ext>
            </a:extLst>
          </p:cNvPr>
          <p:cNvCxnSpPr>
            <a:cxnSpLocks/>
          </p:cNvCxnSpPr>
          <p:nvPr/>
        </p:nvCxnSpPr>
        <p:spPr>
          <a:xfrm flipV="1">
            <a:off x="5271338" y="1723936"/>
            <a:ext cx="0" cy="2669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6572EDF9-1C83-2F47-0702-A0A10ECE0FD4}"/>
              </a:ext>
            </a:extLst>
          </p:cNvPr>
          <p:cNvGrpSpPr/>
          <p:nvPr/>
        </p:nvGrpSpPr>
        <p:grpSpPr>
          <a:xfrm>
            <a:off x="4990888" y="1978180"/>
            <a:ext cx="553294" cy="872520"/>
            <a:chOff x="3685779" y="1796636"/>
            <a:chExt cx="553294" cy="872520"/>
          </a:xfrm>
        </p:grpSpPr>
        <p:grpSp>
          <p:nvGrpSpPr>
            <p:cNvPr id="155" name="Group 154">
              <a:extLst>
                <a:ext uri="{FF2B5EF4-FFF2-40B4-BE49-F238E27FC236}">
                  <a16:creationId xmlns:a16="http://schemas.microsoft.com/office/drawing/2014/main" id="{1B58A5C3-0BD7-CB5B-1521-6247864F6AE9}"/>
                </a:ext>
              </a:extLst>
            </p:cNvPr>
            <p:cNvGrpSpPr/>
            <p:nvPr/>
          </p:nvGrpSpPr>
          <p:grpSpPr>
            <a:xfrm>
              <a:off x="3787344" y="1796636"/>
              <a:ext cx="360040" cy="872520"/>
              <a:chOff x="9027808" y="3705078"/>
              <a:chExt cx="360040" cy="872520"/>
            </a:xfrm>
          </p:grpSpPr>
          <p:sp>
            <p:nvSpPr>
              <p:cNvPr id="160" name="Oval 159">
                <a:extLst>
                  <a:ext uri="{FF2B5EF4-FFF2-40B4-BE49-F238E27FC236}">
                    <a16:creationId xmlns:a16="http://schemas.microsoft.com/office/drawing/2014/main" id="{598030C4-99C5-5BD8-76D8-21ABB376710E}"/>
                  </a:ext>
                </a:extLst>
              </p:cNvPr>
              <p:cNvSpPr/>
              <p:nvPr/>
            </p:nvSpPr>
            <p:spPr>
              <a:xfrm>
                <a:off x="9027808" y="4043227"/>
                <a:ext cx="360040" cy="365125"/>
              </a:xfrm>
              <a:prstGeom prst="ellipse">
                <a:avLst/>
              </a:prstGeom>
              <a:noFill/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61" name="Straight Connector 160">
                <a:extLst>
                  <a:ext uri="{FF2B5EF4-FFF2-40B4-BE49-F238E27FC236}">
                    <a16:creationId xmlns:a16="http://schemas.microsoft.com/office/drawing/2014/main" id="{A121A66A-208E-0588-5340-816856E54E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206919" y="3705078"/>
                <a:ext cx="0" cy="180000"/>
              </a:xfrm>
              <a:prstGeom prst="line">
                <a:avLst/>
              </a:prstGeom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Straight Connector 161">
                <a:extLst>
                  <a:ext uri="{FF2B5EF4-FFF2-40B4-BE49-F238E27FC236}">
                    <a16:creationId xmlns:a16="http://schemas.microsoft.com/office/drawing/2014/main" id="{1587BFE3-E24E-21D2-2898-DA0AE5F915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206919" y="4397598"/>
                <a:ext cx="0" cy="180000"/>
              </a:xfrm>
              <a:prstGeom prst="line">
                <a:avLst/>
              </a:prstGeom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3" name="Oval 162">
                <a:extLst>
                  <a:ext uri="{FF2B5EF4-FFF2-40B4-BE49-F238E27FC236}">
                    <a16:creationId xmlns:a16="http://schemas.microsoft.com/office/drawing/2014/main" id="{068D1D18-5326-A953-34A0-C363D7010F83}"/>
                  </a:ext>
                </a:extLst>
              </p:cNvPr>
              <p:cNvSpPr/>
              <p:nvPr/>
            </p:nvSpPr>
            <p:spPr>
              <a:xfrm>
                <a:off x="9027808" y="3885118"/>
                <a:ext cx="360040" cy="365125"/>
              </a:xfrm>
              <a:prstGeom prst="ellipse">
                <a:avLst/>
              </a:prstGeom>
              <a:noFill/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156" name="Straight Connector 155">
              <a:extLst>
                <a:ext uri="{FF2B5EF4-FFF2-40B4-BE49-F238E27FC236}">
                  <a16:creationId xmlns:a16="http://schemas.microsoft.com/office/drawing/2014/main" id="{7C6EFC63-99E0-FEBD-6EE8-B3A40763113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685779" y="1874762"/>
              <a:ext cx="0" cy="79144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Connector 156">
              <a:extLst>
                <a:ext uri="{FF2B5EF4-FFF2-40B4-BE49-F238E27FC236}">
                  <a16:creationId xmlns:a16="http://schemas.microsoft.com/office/drawing/2014/main" id="{04B41A53-8FE5-A1BC-FC6A-8E0503C8CD3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685779" y="2666203"/>
              <a:ext cx="27261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Connector 157">
              <a:extLst>
                <a:ext uri="{FF2B5EF4-FFF2-40B4-BE49-F238E27FC236}">
                  <a16:creationId xmlns:a16="http://schemas.microsoft.com/office/drawing/2014/main" id="{B648F16F-35DC-4FA1-5399-DC1769D1C9D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966455" y="2666203"/>
              <a:ext cx="27261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Connector 158">
              <a:extLst>
                <a:ext uri="{FF2B5EF4-FFF2-40B4-BE49-F238E27FC236}">
                  <a16:creationId xmlns:a16="http://schemas.microsoft.com/office/drawing/2014/main" id="{7D0D1DBF-0CB9-D6CB-7C64-AE81EE09948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34324" y="1873262"/>
              <a:ext cx="0" cy="79144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64" name="Straight Connector 163">
            <a:extLst>
              <a:ext uri="{FF2B5EF4-FFF2-40B4-BE49-F238E27FC236}">
                <a16:creationId xmlns:a16="http://schemas.microsoft.com/office/drawing/2014/main" id="{868F8EC2-02EA-2040-9370-A60954AFBC98}"/>
              </a:ext>
            </a:extLst>
          </p:cNvPr>
          <p:cNvCxnSpPr>
            <a:cxnSpLocks/>
          </p:cNvCxnSpPr>
          <p:nvPr/>
        </p:nvCxnSpPr>
        <p:spPr>
          <a:xfrm flipV="1">
            <a:off x="6725396" y="1723936"/>
            <a:ext cx="0" cy="2669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5" name="Group 164">
            <a:extLst>
              <a:ext uri="{FF2B5EF4-FFF2-40B4-BE49-F238E27FC236}">
                <a16:creationId xmlns:a16="http://schemas.microsoft.com/office/drawing/2014/main" id="{D982AAD4-A9B2-4EEC-72A7-E69879974BD3}"/>
              </a:ext>
            </a:extLst>
          </p:cNvPr>
          <p:cNvGrpSpPr/>
          <p:nvPr/>
        </p:nvGrpSpPr>
        <p:grpSpPr>
          <a:xfrm>
            <a:off x="6444946" y="1978180"/>
            <a:ext cx="553294" cy="872520"/>
            <a:chOff x="3685779" y="1796636"/>
            <a:chExt cx="553294" cy="872520"/>
          </a:xfrm>
        </p:grpSpPr>
        <p:grpSp>
          <p:nvGrpSpPr>
            <p:cNvPr id="166" name="Group 165">
              <a:extLst>
                <a:ext uri="{FF2B5EF4-FFF2-40B4-BE49-F238E27FC236}">
                  <a16:creationId xmlns:a16="http://schemas.microsoft.com/office/drawing/2014/main" id="{15D8528D-91DA-555A-0C78-4D7FFC73BB63}"/>
                </a:ext>
              </a:extLst>
            </p:cNvPr>
            <p:cNvGrpSpPr/>
            <p:nvPr/>
          </p:nvGrpSpPr>
          <p:grpSpPr>
            <a:xfrm>
              <a:off x="3787344" y="1796636"/>
              <a:ext cx="360040" cy="872520"/>
              <a:chOff x="9027808" y="3705078"/>
              <a:chExt cx="360040" cy="872520"/>
            </a:xfrm>
          </p:grpSpPr>
          <p:sp>
            <p:nvSpPr>
              <p:cNvPr id="171" name="Oval 170">
                <a:extLst>
                  <a:ext uri="{FF2B5EF4-FFF2-40B4-BE49-F238E27FC236}">
                    <a16:creationId xmlns:a16="http://schemas.microsoft.com/office/drawing/2014/main" id="{6187BFCE-2C78-1CB6-69F9-9C2A0DFBBB88}"/>
                  </a:ext>
                </a:extLst>
              </p:cNvPr>
              <p:cNvSpPr/>
              <p:nvPr/>
            </p:nvSpPr>
            <p:spPr>
              <a:xfrm>
                <a:off x="9027808" y="4043227"/>
                <a:ext cx="360040" cy="365125"/>
              </a:xfrm>
              <a:prstGeom prst="ellipse">
                <a:avLst/>
              </a:prstGeom>
              <a:noFill/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72" name="Straight Connector 171">
                <a:extLst>
                  <a:ext uri="{FF2B5EF4-FFF2-40B4-BE49-F238E27FC236}">
                    <a16:creationId xmlns:a16="http://schemas.microsoft.com/office/drawing/2014/main" id="{1293C917-6BB4-FC5B-D5F0-5B9CC4EDCE4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206919" y="3705078"/>
                <a:ext cx="0" cy="180000"/>
              </a:xfrm>
              <a:prstGeom prst="line">
                <a:avLst/>
              </a:prstGeom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3" name="Straight Connector 172">
                <a:extLst>
                  <a:ext uri="{FF2B5EF4-FFF2-40B4-BE49-F238E27FC236}">
                    <a16:creationId xmlns:a16="http://schemas.microsoft.com/office/drawing/2014/main" id="{1E84C041-19B9-A655-3BB5-B15A99C07E4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206919" y="4397598"/>
                <a:ext cx="0" cy="180000"/>
              </a:xfrm>
              <a:prstGeom prst="line">
                <a:avLst/>
              </a:prstGeom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4" name="Oval 173">
                <a:extLst>
                  <a:ext uri="{FF2B5EF4-FFF2-40B4-BE49-F238E27FC236}">
                    <a16:creationId xmlns:a16="http://schemas.microsoft.com/office/drawing/2014/main" id="{AE026EA2-CC25-891F-2368-33D499096523}"/>
                  </a:ext>
                </a:extLst>
              </p:cNvPr>
              <p:cNvSpPr/>
              <p:nvPr/>
            </p:nvSpPr>
            <p:spPr>
              <a:xfrm>
                <a:off x="9027808" y="3885118"/>
                <a:ext cx="360040" cy="365125"/>
              </a:xfrm>
              <a:prstGeom prst="ellipse">
                <a:avLst/>
              </a:prstGeom>
              <a:noFill/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167" name="Straight Connector 166">
              <a:extLst>
                <a:ext uri="{FF2B5EF4-FFF2-40B4-BE49-F238E27FC236}">
                  <a16:creationId xmlns:a16="http://schemas.microsoft.com/office/drawing/2014/main" id="{B2E44343-6039-CF40-2622-1903621DB3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685779" y="1874762"/>
              <a:ext cx="0" cy="79144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Connector 167">
              <a:extLst>
                <a:ext uri="{FF2B5EF4-FFF2-40B4-BE49-F238E27FC236}">
                  <a16:creationId xmlns:a16="http://schemas.microsoft.com/office/drawing/2014/main" id="{F157F310-A687-D637-3855-E3A8B9F5848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685779" y="2666203"/>
              <a:ext cx="27261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>
              <a:extLst>
                <a:ext uri="{FF2B5EF4-FFF2-40B4-BE49-F238E27FC236}">
                  <a16:creationId xmlns:a16="http://schemas.microsoft.com/office/drawing/2014/main" id="{D53F293B-1579-73DB-ACD3-8C101FBE9AF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966455" y="2666203"/>
              <a:ext cx="27261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169">
              <a:extLst>
                <a:ext uri="{FF2B5EF4-FFF2-40B4-BE49-F238E27FC236}">
                  <a16:creationId xmlns:a16="http://schemas.microsoft.com/office/drawing/2014/main" id="{F8EEE5EF-3450-F73A-CD70-D35DF38BF1A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34324" y="1873262"/>
              <a:ext cx="0" cy="79144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75" name="Straight Connector 174">
            <a:extLst>
              <a:ext uri="{FF2B5EF4-FFF2-40B4-BE49-F238E27FC236}">
                <a16:creationId xmlns:a16="http://schemas.microsoft.com/office/drawing/2014/main" id="{3A583264-3A05-0C91-9BD2-0AB7D3BBF9CA}"/>
              </a:ext>
            </a:extLst>
          </p:cNvPr>
          <p:cNvCxnSpPr>
            <a:cxnSpLocks/>
          </p:cNvCxnSpPr>
          <p:nvPr/>
        </p:nvCxnSpPr>
        <p:spPr>
          <a:xfrm flipV="1">
            <a:off x="2740358" y="1728518"/>
            <a:ext cx="381342" cy="3277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Straight Connector 176">
            <a:extLst>
              <a:ext uri="{FF2B5EF4-FFF2-40B4-BE49-F238E27FC236}">
                <a16:creationId xmlns:a16="http://schemas.microsoft.com/office/drawing/2014/main" id="{5E6EDF14-0270-095F-AF66-1EE7DDA2DE11}"/>
              </a:ext>
            </a:extLst>
          </p:cNvPr>
          <p:cNvCxnSpPr>
            <a:cxnSpLocks/>
          </p:cNvCxnSpPr>
          <p:nvPr/>
        </p:nvCxnSpPr>
        <p:spPr>
          <a:xfrm flipV="1">
            <a:off x="4067265" y="1715965"/>
            <a:ext cx="381342" cy="3277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Straight Connector 177">
            <a:extLst>
              <a:ext uri="{FF2B5EF4-FFF2-40B4-BE49-F238E27FC236}">
                <a16:creationId xmlns:a16="http://schemas.microsoft.com/office/drawing/2014/main" id="{465DA27A-CBD6-DFD2-3924-10C783DC8E53}"/>
              </a:ext>
            </a:extLst>
          </p:cNvPr>
          <p:cNvCxnSpPr>
            <a:cxnSpLocks/>
          </p:cNvCxnSpPr>
          <p:nvPr/>
        </p:nvCxnSpPr>
        <p:spPr>
          <a:xfrm flipV="1">
            <a:off x="5540855" y="1718867"/>
            <a:ext cx="381342" cy="3277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Straight Connector 178">
            <a:extLst>
              <a:ext uri="{FF2B5EF4-FFF2-40B4-BE49-F238E27FC236}">
                <a16:creationId xmlns:a16="http://schemas.microsoft.com/office/drawing/2014/main" id="{7DA60F5E-5338-8780-7FBF-EB54416EEE22}"/>
              </a:ext>
            </a:extLst>
          </p:cNvPr>
          <p:cNvCxnSpPr>
            <a:cxnSpLocks/>
            <a:endCxn id="33" idx="4"/>
          </p:cNvCxnSpPr>
          <p:nvPr/>
        </p:nvCxnSpPr>
        <p:spPr>
          <a:xfrm flipH="1" flipV="1">
            <a:off x="1669528" y="1822904"/>
            <a:ext cx="521280" cy="2365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Straight Connector 180">
            <a:extLst>
              <a:ext uri="{FF2B5EF4-FFF2-40B4-BE49-F238E27FC236}">
                <a16:creationId xmlns:a16="http://schemas.microsoft.com/office/drawing/2014/main" id="{B60BEE06-AD17-EBB7-6ED3-1000B886DA18}"/>
              </a:ext>
            </a:extLst>
          </p:cNvPr>
          <p:cNvCxnSpPr>
            <a:cxnSpLocks/>
            <a:endCxn id="50" idx="2"/>
          </p:cNvCxnSpPr>
          <p:nvPr/>
        </p:nvCxnSpPr>
        <p:spPr>
          <a:xfrm flipV="1">
            <a:off x="6982655" y="1810063"/>
            <a:ext cx="652480" cy="24624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Straight Connector 182">
            <a:extLst>
              <a:ext uri="{FF2B5EF4-FFF2-40B4-BE49-F238E27FC236}">
                <a16:creationId xmlns:a16="http://schemas.microsoft.com/office/drawing/2014/main" id="{C314D987-92BD-9FCD-B4ED-410D8876E6AA}"/>
              </a:ext>
            </a:extLst>
          </p:cNvPr>
          <p:cNvCxnSpPr>
            <a:cxnSpLocks/>
          </p:cNvCxnSpPr>
          <p:nvPr/>
        </p:nvCxnSpPr>
        <p:spPr>
          <a:xfrm flipH="1" flipV="1">
            <a:off x="5933033" y="1735232"/>
            <a:ext cx="509520" cy="3228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Straight Connector 184">
            <a:extLst>
              <a:ext uri="{FF2B5EF4-FFF2-40B4-BE49-F238E27FC236}">
                <a16:creationId xmlns:a16="http://schemas.microsoft.com/office/drawing/2014/main" id="{A1601213-225D-401B-D950-B4D7F16017DE}"/>
              </a:ext>
            </a:extLst>
          </p:cNvPr>
          <p:cNvCxnSpPr>
            <a:cxnSpLocks/>
          </p:cNvCxnSpPr>
          <p:nvPr/>
        </p:nvCxnSpPr>
        <p:spPr>
          <a:xfrm flipH="1" flipV="1">
            <a:off x="4466329" y="1708964"/>
            <a:ext cx="529883" cy="3366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Straight Connector 186">
            <a:extLst>
              <a:ext uri="{FF2B5EF4-FFF2-40B4-BE49-F238E27FC236}">
                <a16:creationId xmlns:a16="http://schemas.microsoft.com/office/drawing/2014/main" id="{850F44E1-3A92-72A4-37F5-88E60BC9436E}"/>
              </a:ext>
            </a:extLst>
          </p:cNvPr>
          <p:cNvCxnSpPr>
            <a:cxnSpLocks/>
          </p:cNvCxnSpPr>
          <p:nvPr/>
        </p:nvCxnSpPr>
        <p:spPr>
          <a:xfrm flipH="1" flipV="1">
            <a:off x="3130909" y="1735232"/>
            <a:ext cx="398318" cy="3195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>
            <a:extLst>
              <a:ext uri="{FF2B5EF4-FFF2-40B4-BE49-F238E27FC236}">
                <a16:creationId xmlns:a16="http://schemas.microsoft.com/office/drawing/2014/main" id="{8E688698-39A2-9BDD-8316-37447A62031D}"/>
              </a:ext>
            </a:extLst>
          </p:cNvPr>
          <p:cNvGrpSpPr/>
          <p:nvPr/>
        </p:nvGrpSpPr>
        <p:grpSpPr>
          <a:xfrm>
            <a:off x="1818203" y="4318488"/>
            <a:ext cx="297571" cy="785797"/>
            <a:chOff x="6214052" y="5118022"/>
            <a:chExt cx="297571" cy="785797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BA7FB011-0067-3915-1E41-669C0BA88696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6214052" y="5118022"/>
              <a:ext cx="224270" cy="144000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lIns="0" tIns="0" rIns="0" bIns="0" rtlCol="0" anchor="t">
              <a:noAutofit/>
            </a:bodyPr>
            <a:lstStyle/>
            <a:p>
              <a:pPr algn="ctr"/>
              <a:r>
                <a:rPr lang="en-GB" sz="600" dirty="0"/>
                <a:t>NEG</a:t>
              </a:r>
            </a:p>
            <a:p>
              <a:pPr algn="ctr"/>
              <a:r>
                <a:rPr lang="en-GB" sz="300" dirty="0"/>
                <a:t>1000 l/s</a:t>
              </a:r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CAF717A1-EA83-8ECF-3236-490B95E49F3F}"/>
                </a:ext>
              </a:extLst>
            </p:cNvPr>
            <p:cNvGrpSpPr/>
            <p:nvPr/>
          </p:nvGrpSpPr>
          <p:grpSpPr>
            <a:xfrm>
              <a:off x="6254187" y="5759848"/>
              <a:ext cx="144000" cy="143971"/>
              <a:chOff x="6742683" y="4787276"/>
              <a:chExt cx="144000" cy="143971"/>
            </a:xfrm>
          </p:grpSpPr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29EB528A-EA83-FA24-03AC-6C4B88F9F87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742683" y="4787276"/>
                <a:ext cx="144000" cy="143971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E8AF05CA-D684-815F-D9F0-6275ABE8591F}"/>
                  </a:ext>
                </a:extLst>
              </p:cNvPr>
              <p:cNvCxnSpPr>
                <a:stCxn id="22" idx="1"/>
                <a:endCxn id="22" idx="4"/>
              </p:cNvCxnSpPr>
              <p:nvPr/>
            </p:nvCxnSpPr>
            <p:spPr>
              <a:xfrm>
                <a:off x="6763771" y="4808360"/>
                <a:ext cx="50912" cy="12288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DCA9CA82-416A-A711-F415-E471F0045D84}"/>
                  </a:ext>
                </a:extLst>
              </p:cNvPr>
              <p:cNvCxnSpPr>
                <a:stCxn id="22" idx="7"/>
                <a:endCxn id="22" idx="4"/>
              </p:cNvCxnSpPr>
              <p:nvPr/>
            </p:nvCxnSpPr>
            <p:spPr>
              <a:xfrm flipH="1">
                <a:off x="6814683" y="4808360"/>
                <a:ext cx="50912" cy="12288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51BCBBA9-0D66-DD7F-97F3-C90DB190CD9A}"/>
                  </a:ext>
                </a:extLst>
              </p:cNvPr>
              <p:cNvCxnSpPr>
                <a:stCxn id="22" idx="2"/>
                <a:endCxn id="22" idx="6"/>
              </p:cNvCxnSpPr>
              <p:nvPr/>
            </p:nvCxnSpPr>
            <p:spPr>
              <a:xfrm>
                <a:off x="6742683" y="4859262"/>
                <a:ext cx="1440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215E7DAE-2427-5C27-196A-CAF49F916D42}"/>
                </a:ext>
              </a:extLst>
            </p:cNvPr>
            <p:cNvCxnSpPr>
              <a:stCxn id="7" idx="2"/>
            </p:cNvCxnSpPr>
            <p:nvPr/>
          </p:nvCxnSpPr>
          <p:spPr>
            <a:xfrm>
              <a:off x="6326187" y="5262022"/>
              <a:ext cx="0" cy="10045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EDC701E4-505E-BD3E-9D4E-A2DBE29B5A7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326187" y="5610702"/>
              <a:ext cx="0" cy="144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2ED667E4-604E-1ED1-3BEE-551D675D8AB6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403623" y="5326957"/>
              <a:ext cx="108000" cy="71045"/>
              <a:chOff x="5627123" y="3392781"/>
              <a:chExt cx="439437" cy="289072"/>
            </a:xfrm>
            <a:solidFill>
              <a:schemeClr val="bg1"/>
            </a:solidFill>
          </p:grpSpPr>
          <p:sp>
            <p:nvSpPr>
              <p:cNvPr id="19" name="Isosceles Triangle 18">
                <a:extLst>
                  <a:ext uri="{FF2B5EF4-FFF2-40B4-BE49-F238E27FC236}">
                    <a16:creationId xmlns:a16="http://schemas.microsoft.com/office/drawing/2014/main" id="{A147EE73-04EE-A65F-4C0C-973E85328D2D}"/>
                  </a:ext>
                </a:extLst>
              </p:cNvPr>
              <p:cNvSpPr/>
              <p:nvPr/>
            </p:nvSpPr>
            <p:spPr>
              <a:xfrm rot="5400000">
                <a:off x="5591944" y="3429000"/>
                <a:ext cx="288032" cy="217673"/>
              </a:xfrm>
              <a:prstGeom prst="triangle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" name="Isosceles Triangle 19">
                <a:extLst>
                  <a:ext uri="{FF2B5EF4-FFF2-40B4-BE49-F238E27FC236}">
                    <a16:creationId xmlns:a16="http://schemas.microsoft.com/office/drawing/2014/main" id="{33916232-615A-20A7-96CC-89C4BDF93919}"/>
                  </a:ext>
                </a:extLst>
              </p:cNvPr>
              <p:cNvSpPr/>
              <p:nvPr/>
            </p:nvSpPr>
            <p:spPr>
              <a:xfrm rot="16200000">
                <a:off x="5813708" y="3427960"/>
                <a:ext cx="288032" cy="217673"/>
              </a:xfrm>
              <a:prstGeom prst="triangle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D87D0812-1058-0890-FAF9-D25A92377F8D}"/>
                </a:ext>
              </a:extLst>
            </p:cNvPr>
            <p:cNvCxnSpPr>
              <a:stCxn id="19" idx="3"/>
            </p:cNvCxnSpPr>
            <p:nvPr/>
          </p:nvCxnSpPr>
          <p:spPr>
            <a:xfrm flipH="1" flipV="1">
              <a:off x="6326187" y="5362351"/>
              <a:ext cx="77436" cy="25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E8A668A7-9ED8-6FE8-C46A-190611E9EB4D}"/>
                </a:ext>
              </a:extLst>
            </p:cNvPr>
            <p:cNvGrpSpPr>
              <a:grpSpLocks noChangeAspect="1"/>
            </p:cNvGrpSpPr>
            <p:nvPr/>
          </p:nvGrpSpPr>
          <p:grpSpPr>
            <a:xfrm rot="5400000">
              <a:off x="6272980" y="5521180"/>
              <a:ext cx="108000" cy="71045"/>
              <a:chOff x="5627123" y="3392781"/>
              <a:chExt cx="439437" cy="289072"/>
            </a:xfrm>
            <a:solidFill>
              <a:schemeClr val="bg1"/>
            </a:solidFill>
          </p:grpSpPr>
          <p:sp>
            <p:nvSpPr>
              <p:cNvPr id="17" name="Isosceles Triangle 16">
                <a:extLst>
                  <a:ext uri="{FF2B5EF4-FFF2-40B4-BE49-F238E27FC236}">
                    <a16:creationId xmlns:a16="http://schemas.microsoft.com/office/drawing/2014/main" id="{54E273D0-31DD-D426-9D84-64C636BCA394}"/>
                  </a:ext>
                </a:extLst>
              </p:cNvPr>
              <p:cNvSpPr/>
              <p:nvPr/>
            </p:nvSpPr>
            <p:spPr>
              <a:xfrm rot="5400000">
                <a:off x="5591944" y="3429000"/>
                <a:ext cx="288032" cy="217673"/>
              </a:xfrm>
              <a:prstGeom prst="triangle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" name="Isosceles Triangle 17">
                <a:extLst>
                  <a:ext uri="{FF2B5EF4-FFF2-40B4-BE49-F238E27FC236}">
                    <a16:creationId xmlns:a16="http://schemas.microsoft.com/office/drawing/2014/main" id="{08BADD5E-150B-DAB4-2242-32483A069B3A}"/>
                  </a:ext>
                </a:extLst>
              </p:cNvPr>
              <p:cNvSpPr/>
              <p:nvPr/>
            </p:nvSpPr>
            <p:spPr>
              <a:xfrm rot="16200000">
                <a:off x="5813708" y="3427960"/>
                <a:ext cx="288032" cy="217673"/>
              </a:xfrm>
              <a:prstGeom prst="triangle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5431F61F-73B7-A11A-8238-DBB75A8E30A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326187" y="5362871"/>
              <a:ext cx="0" cy="144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A2382F1B-4EF6-6C4E-A2A9-7005F566AC3D}"/>
              </a:ext>
            </a:extLst>
          </p:cNvPr>
          <p:cNvGrpSpPr/>
          <p:nvPr/>
        </p:nvGrpSpPr>
        <p:grpSpPr>
          <a:xfrm>
            <a:off x="2381212" y="4312120"/>
            <a:ext cx="297571" cy="785797"/>
            <a:chOff x="6777061" y="5112000"/>
            <a:chExt cx="297571" cy="785797"/>
          </a:xfrm>
        </p:grpSpPr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04121529-1467-7DDD-3887-5DC7F5CC4A20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6777061" y="5112000"/>
              <a:ext cx="224270" cy="144000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lIns="0" tIns="0" rIns="0" bIns="0" rtlCol="0" anchor="t">
              <a:noAutofit/>
            </a:bodyPr>
            <a:lstStyle/>
            <a:p>
              <a:pPr algn="ctr"/>
              <a:r>
                <a:rPr lang="en-GB" sz="600" dirty="0"/>
                <a:t>NEG</a:t>
              </a:r>
            </a:p>
            <a:p>
              <a:pPr algn="ctr"/>
              <a:r>
                <a:rPr lang="en-GB" sz="300" dirty="0"/>
                <a:t>2000 l/s</a:t>
              </a:r>
            </a:p>
          </p:txBody>
        </p: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36031ADF-67CD-012E-C728-CD7039E26ACC}"/>
                </a:ext>
              </a:extLst>
            </p:cNvPr>
            <p:cNvGrpSpPr/>
            <p:nvPr/>
          </p:nvGrpSpPr>
          <p:grpSpPr>
            <a:xfrm>
              <a:off x="6817196" y="5753826"/>
              <a:ext cx="144000" cy="143971"/>
              <a:chOff x="6742683" y="4787276"/>
              <a:chExt cx="144000" cy="143971"/>
            </a:xfrm>
          </p:grpSpPr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29667C82-6802-20C4-0195-D6E56F1D560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742683" y="4787276"/>
                <a:ext cx="144000" cy="143971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85" name="Straight Connector 84">
                <a:extLst>
                  <a:ext uri="{FF2B5EF4-FFF2-40B4-BE49-F238E27FC236}">
                    <a16:creationId xmlns:a16="http://schemas.microsoft.com/office/drawing/2014/main" id="{58C69E5F-D05A-5482-6EA4-0F2DB4BD76A3}"/>
                  </a:ext>
                </a:extLst>
              </p:cNvPr>
              <p:cNvCxnSpPr>
                <a:stCxn id="84" idx="1"/>
                <a:endCxn id="84" idx="4"/>
              </p:cNvCxnSpPr>
              <p:nvPr/>
            </p:nvCxnSpPr>
            <p:spPr>
              <a:xfrm>
                <a:off x="6763771" y="4808360"/>
                <a:ext cx="50912" cy="12288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Connector 85">
                <a:extLst>
                  <a:ext uri="{FF2B5EF4-FFF2-40B4-BE49-F238E27FC236}">
                    <a16:creationId xmlns:a16="http://schemas.microsoft.com/office/drawing/2014/main" id="{D52F1167-D51C-F6B3-6E7E-0D939A2C4C3E}"/>
                  </a:ext>
                </a:extLst>
              </p:cNvPr>
              <p:cNvCxnSpPr>
                <a:stCxn id="84" idx="7"/>
                <a:endCxn id="84" idx="4"/>
              </p:cNvCxnSpPr>
              <p:nvPr/>
            </p:nvCxnSpPr>
            <p:spPr>
              <a:xfrm flipH="1">
                <a:off x="6814683" y="4808360"/>
                <a:ext cx="50912" cy="12288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Connector 86">
                <a:extLst>
                  <a:ext uri="{FF2B5EF4-FFF2-40B4-BE49-F238E27FC236}">
                    <a16:creationId xmlns:a16="http://schemas.microsoft.com/office/drawing/2014/main" id="{AF735432-60B0-1C25-C813-8A832AB20D37}"/>
                  </a:ext>
                </a:extLst>
              </p:cNvPr>
              <p:cNvCxnSpPr>
                <a:stCxn id="84" idx="2"/>
                <a:endCxn id="84" idx="6"/>
              </p:cNvCxnSpPr>
              <p:nvPr/>
            </p:nvCxnSpPr>
            <p:spPr>
              <a:xfrm>
                <a:off x="6742683" y="4859262"/>
                <a:ext cx="1440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FB5BEED3-BC75-0A89-3AB8-0E4A7C1013C5}"/>
                </a:ext>
              </a:extLst>
            </p:cNvPr>
            <p:cNvCxnSpPr>
              <a:stCxn id="71" idx="2"/>
            </p:cNvCxnSpPr>
            <p:nvPr/>
          </p:nvCxnSpPr>
          <p:spPr>
            <a:xfrm>
              <a:off x="6889196" y="5256000"/>
              <a:ext cx="0" cy="10045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57AB4A28-3027-4C1C-8C60-71F86CFC523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889196" y="5604680"/>
              <a:ext cx="0" cy="144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573801A4-2785-8AD6-455B-A9C94E18EB55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966632" y="5320935"/>
              <a:ext cx="108000" cy="71045"/>
              <a:chOff x="5627123" y="3392781"/>
              <a:chExt cx="439437" cy="289072"/>
            </a:xfrm>
            <a:solidFill>
              <a:schemeClr val="bg1"/>
            </a:solidFill>
          </p:grpSpPr>
          <p:sp>
            <p:nvSpPr>
              <p:cNvPr id="82" name="Isosceles Triangle 81">
                <a:extLst>
                  <a:ext uri="{FF2B5EF4-FFF2-40B4-BE49-F238E27FC236}">
                    <a16:creationId xmlns:a16="http://schemas.microsoft.com/office/drawing/2014/main" id="{C6297EB5-2FFA-531E-05C2-A19657FFB1AE}"/>
                  </a:ext>
                </a:extLst>
              </p:cNvPr>
              <p:cNvSpPr/>
              <p:nvPr/>
            </p:nvSpPr>
            <p:spPr>
              <a:xfrm rot="5400000">
                <a:off x="5591944" y="3429000"/>
                <a:ext cx="288032" cy="217673"/>
              </a:xfrm>
              <a:prstGeom prst="triangle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3" name="Isosceles Triangle 82">
                <a:extLst>
                  <a:ext uri="{FF2B5EF4-FFF2-40B4-BE49-F238E27FC236}">
                    <a16:creationId xmlns:a16="http://schemas.microsoft.com/office/drawing/2014/main" id="{1EFD27B9-21D2-8570-48CB-71782F30E214}"/>
                  </a:ext>
                </a:extLst>
              </p:cNvPr>
              <p:cNvSpPr/>
              <p:nvPr/>
            </p:nvSpPr>
            <p:spPr>
              <a:xfrm rot="16200000">
                <a:off x="5813708" y="3427960"/>
                <a:ext cx="288032" cy="217673"/>
              </a:xfrm>
              <a:prstGeom prst="triangle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C9672268-3550-105C-6694-E4BA1027E386}"/>
                </a:ext>
              </a:extLst>
            </p:cNvPr>
            <p:cNvCxnSpPr>
              <a:stCxn id="82" idx="3"/>
            </p:cNvCxnSpPr>
            <p:nvPr/>
          </p:nvCxnSpPr>
          <p:spPr>
            <a:xfrm flipH="1" flipV="1">
              <a:off x="6889196" y="5356329"/>
              <a:ext cx="77436" cy="25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C24ABBB0-5B95-3E61-ADAD-2AAF0AEDDA32}"/>
                </a:ext>
              </a:extLst>
            </p:cNvPr>
            <p:cNvGrpSpPr>
              <a:grpSpLocks noChangeAspect="1"/>
            </p:cNvGrpSpPr>
            <p:nvPr/>
          </p:nvGrpSpPr>
          <p:grpSpPr>
            <a:xfrm rot="5400000">
              <a:off x="6835989" y="5515158"/>
              <a:ext cx="108000" cy="71045"/>
              <a:chOff x="5627123" y="3392781"/>
              <a:chExt cx="439437" cy="289072"/>
            </a:xfrm>
            <a:solidFill>
              <a:schemeClr val="bg1"/>
            </a:solidFill>
          </p:grpSpPr>
          <p:sp>
            <p:nvSpPr>
              <p:cNvPr id="80" name="Isosceles Triangle 79">
                <a:extLst>
                  <a:ext uri="{FF2B5EF4-FFF2-40B4-BE49-F238E27FC236}">
                    <a16:creationId xmlns:a16="http://schemas.microsoft.com/office/drawing/2014/main" id="{7995D72C-1450-36D1-53A0-BEA738A5CDA0}"/>
                  </a:ext>
                </a:extLst>
              </p:cNvPr>
              <p:cNvSpPr/>
              <p:nvPr/>
            </p:nvSpPr>
            <p:spPr>
              <a:xfrm rot="5400000">
                <a:off x="5591944" y="3429000"/>
                <a:ext cx="288032" cy="217673"/>
              </a:xfrm>
              <a:prstGeom prst="triangle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1" name="Isosceles Triangle 80">
                <a:extLst>
                  <a:ext uri="{FF2B5EF4-FFF2-40B4-BE49-F238E27FC236}">
                    <a16:creationId xmlns:a16="http://schemas.microsoft.com/office/drawing/2014/main" id="{4E4D2941-F225-E0E7-694A-C47D68997DDD}"/>
                  </a:ext>
                </a:extLst>
              </p:cNvPr>
              <p:cNvSpPr/>
              <p:nvPr/>
            </p:nvSpPr>
            <p:spPr>
              <a:xfrm rot="16200000">
                <a:off x="5813708" y="3427960"/>
                <a:ext cx="288032" cy="217673"/>
              </a:xfrm>
              <a:prstGeom prst="triangle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6297E694-3493-41A6-F13D-6FBCCBAC1A7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889196" y="5356849"/>
              <a:ext cx="0" cy="144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55C84AFF-2AF9-FA5F-EE49-5C24BE417186}"/>
              </a:ext>
            </a:extLst>
          </p:cNvPr>
          <p:cNvGrpSpPr/>
          <p:nvPr/>
        </p:nvGrpSpPr>
        <p:grpSpPr>
          <a:xfrm>
            <a:off x="2943255" y="4317967"/>
            <a:ext cx="297571" cy="785797"/>
            <a:chOff x="6214052" y="5118022"/>
            <a:chExt cx="297571" cy="785797"/>
          </a:xfrm>
        </p:grpSpPr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84336591-84D8-FAD3-F831-5751DE86938A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6214052" y="5118022"/>
              <a:ext cx="224270" cy="144000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lIns="0" tIns="0" rIns="0" bIns="0" rtlCol="0" anchor="t">
              <a:noAutofit/>
            </a:bodyPr>
            <a:lstStyle/>
            <a:p>
              <a:pPr algn="ctr"/>
              <a:r>
                <a:rPr lang="en-GB" sz="600" dirty="0"/>
                <a:t>NEG</a:t>
              </a:r>
            </a:p>
            <a:p>
              <a:pPr algn="ctr"/>
              <a:r>
                <a:rPr lang="en-GB" sz="300" dirty="0"/>
                <a:t>1000 l/s</a:t>
              </a:r>
            </a:p>
          </p:txBody>
        </p:sp>
        <p:grpSp>
          <p:nvGrpSpPr>
            <p:cNvPr id="119" name="Group 118">
              <a:extLst>
                <a:ext uri="{FF2B5EF4-FFF2-40B4-BE49-F238E27FC236}">
                  <a16:creationId xmlns:a16="http://schemas.microsoft.com/office/drawing/2014/main" id="{6B898E2A-851E-D07C-DA7E-FBF43DF60446}"/>
                </a:ext>
              </a:extLst>
            </p:cNvPr>
            <p:cNvGrpSpPr/>
            <p:nvPr/>
          </p:nvGrpSpPr>
          <p:grpSpPr>
            <a:xfrm>
              <a:off x="6254187" y="5759848"/>
              <a:ext cx="144000" cy="143971"/>
              <a:chOff x="6742683" y="4787276"/>
              <a:chExt cx="144000" cy="143971"/>
            </a:xfrm>
          </p:grpSpPr>
          <p:sp>
            <p:nvSpPr>
              <p:cNvPr id="133" name="Oval 132">
                <a:extLst>
                  <a:ext uri="{FF2B5EF4-FFF2-40B4-BE49-F238E27FC236}">
                    <a16:creationId xmlns:a16="http://schemas.microsoft.com/office/drawing/2014/main" id="{29F1F1D4-4C69-BF49-7FC5-5037DE6CBEF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742683" y="4787276"/>
                <a:ext cx="144000" cy="143971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35" name="Straight Connector 134">
                <a:extLst>
                  <a:ext uri="{FF2B5EF4-FFF2-40B4-BE49-F238E27FC236}">
                    <a16:creationId xmlns:a16="http://schemas.microsoft.com/office/drawing/2014/main" id="{3E5F9A66-5163-03EA-B824-FB0E7A9703AB}"/>
                  </a:ext>
                </a:extLst>
              </p:cNvPr>
              <p:cNvCxnSpPr>
                <a:stCxn id="133" idx="1"/>
                <a:endCxn id="133" idx="4"/>
              </p:cNvCxnSpPr>
              <p:nvPr/>
            </p:nvCxnSpPr>
            <p:spPr>
              <a:xfrm>
                <a:off x="6763771" y="4808360"/>
                <a:ext cx="50912" cy="12288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Straight Connector 135">
                <a:extLst>
                  <a:ext uri="{FF2B5EF4-FFF2-40B4-BE49-F238E27FC236}">
                    <a16:creationId xmlns:a16="http://schemas.microsoft.com/office/drawing/2014/main" id="{5D961C31-EE46-945E-C5B5-74F7DE6EDC7B}"/>
                  </a:ext>
                </a:extLst>
              </p:cNvPr>
              <p:cNvCxnSpPr>
                <a:stCxn id="133" idx="7"/>
                <a:endCxn id="133" idx="4"/>
              </p:cNvCxnSpPr>
              <p:nvPr/>
            </p:nvCxnSpPr>
            <p:spPr>
              <a:xfrm flipH="1">
                <a:off x="6814683" y="4808360"/>
                <a:ext cx="50912" cy="12288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Straight Connector 136">
                <a:extLst>
                  <a:ext uri="{FF2B5EF4-FFF2-40B4-BE49-F238E27FC236}">
                    <a16:creationId xmlns:a16="http://schemas.microsoft.com/office/drawing/2014/main" id="{3FAB6B9D-5024-42EF-6E66-CE5709A8DD85}"/>
                  </a:ext>
                </a:extLst>
              </p:cNvPr>
              <p:cNvCxnSpPr>
                <a:stCxn id="133" idx="2"/>
                <a:endCxn id="133" idx="6"/>
              </p:cNvCxnSpPr>
              <p:nvPr/>
            </p:nvCxnSpPr>
            <p:spPr>
              <a:xfrm>
                <a:off x="6742683" y="4859262"/>
                <a:ext cx="1440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20" name="Straight Connector 119">
              <a:extLst>
                <a:ext uri="{FF2B5EF4-FFF2-40B4-BE49-F238E27FC236}">
                  <a16:creationId xmlns:a16="http://schemas.microsoft.com/office/drawing/2014/main" id="{2792819E-CC3C-8A72-A28E-BE9B3A6E7966}"/>
                </a:ext>
              </a:extLst>
            </p:cNvPr>
            <p:cNvCxnSpPr>
              <a:stCxn id="118" idx="2"/>
            </p:cNvCxnSpPr>
            <p:nvPr/>
          </p:nvCxnSpPr>
          <p:spPr>
            <a:xfrm>
              <a:off x="6326187" y="5262022"/>
              <a:ext cx="0" cy="10045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>
              <a:extLst>
                <a:ext uri="{FF2B5EF4-FFF2-40B4-BE49-F238E27FC236}">
                  <a16:creationId xmlns:a16="http://schemas.microsoft.com/office/drawing/2014/main" id="{ED215608-158D-B197-1789-87320D990E6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326187" y="5610702"/>
              <a:ext cx="0" cy="144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2" name="Group 121">
              <a:extLst>
                <a:ext uri="{FF2B5EF4-FFF2-40B4-BE49-F238E27FC236}">
                  <a16:creationId xmlns:a16="http://schemas.microsoft.com/office/drawing/2014/main" id="{225C773C-C286-3696-9367-232C148781FB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403623" y="5326957"/>
              <a:ext cx="108000" cy="71045"/>
              <a:chOff x="5627123" y="3392781"/>
              <a:chExt cx="439437" cy="289072"/>
            </a:xfrm>
            <a:solidFill>
              <a:schemeClr val="bg1"/>
            </a:solidFill>
          </p:grpSpPr>
          <p:sp>
            <p:nvSpPr>
              <p:cNvPr id="131" name="Isosceles Triangle 130">
                <a:extLst>
                  <a:ext uri="{FF2B5EF4-FFF2-40B4-BE49-F238E27FC236}">
                    <a16:creationId xmlns:a16="http://schemas.microsoft.com/office/drawing/2014/main" id="{209FA9FE-369B-25C4-CB87-0F0D8409F613}"/>
                  </a:ext>
                </a:extLst>
              </p:cNvPr>
              <p:cNvSpPr/>
              <p:nvPr/>
            </p:nvSpPr>
            <p:spPr>
              <a:xfrm rot="5400000">
                <a:off x="5591944" y="3429000"/>
                <a:ext cx="288032" cy="217673"/>
              </a:xfrm>
              <a:prstGeom prst="triangle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2" name="Isosceles Triangle 131">
                <a:extLst>
                  <a:ext uri="{FF2B5EF4-FFF2-40B4-BE49-F238E27FC236}">
                    <a16:creationId xmlns:a16="http://schemas.microsoft.com/office/drawing/2014/main" id="{C5AA957D-F322-FCEA-461C-94A654CFF171}"/>
                  </a:ext>
                </a:extLst>
              </p:cNvPr>
              <p:cNvSpPr/>
              <p:nvPr/>
            </p:nvSpPr>
            <p:spPr>
              <a:xfrm rot="16200000">
                <a:off x="5813708" y="3427960"/>
                <a:ext cx="288032" cy="217673"/>
              </a:xfrm>
              <a:prstGeom prst="triangle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124" name="Straight Connector 123">
              <a:extLst>
                <a:ext uri="{FF2B5EF4-FFF2-40B4-BE49-F238E27FC236}">
                  <a16:creationId xmlns:a16="http://schemas.microsoft.com/office/drawing/2014/main" id="{93EDE1E8-A2CF-414B-AF62-2C969F746CE3}"/>
                </a:ext>
              </a:extLst>
            </p:cNvPr>
            <p:cNvCxnSpPr>
              <a:stCxn id="131" idx="3"/>
            </p:cNvCxnSpPr>
            <p:nvPr/>
          </p:nvCxnSpPr>
          <p:spPr>
            <a:xfrm flipH="1" flipV="1">
              <a:off x="6326187" y="5362351"/>
              <a:ext cx="77436" cy="25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5" name="Group 124">
              <a:extLst>
                <a:ext uri="{FF2B5EF4-FFF2-40B4-BE49-F238E27FC236}">
                  <a16:creationId xmlns:a16="http://schemas.microsoft.com/office/drawing/2014/main" id="{1AE3BA37-896C-3146-3C66-2335AC29E6A4}"/>
                </a:ext>
              </a:extLst>
            </p:cNvPr>
            <p:cNvGrpSpPr>
              <a:grpSpLocks noChangeAspect="1"/>
            </p:cNvGrpSpPr>
            <p:nvPr/>
          </p:nvGrpSpPr>
          <p:grpSpPr>
            <a:xfrm rot="5400000">
              <a:off x="6272980" y="5521180"/>
              <a:ext cx="108000" cy="71045"/>
              <a:chOff x="5627123" y="3392781"/>
              <a:chExt cx="439437" cy="289072"/>
            </a:xfrm>
            <a:solidFill>
              <a:schemeClr val="bg1"/>
            </a:solidFill>
          </p:grpSpPr>
          <p:sp>
            <p:nvSpPr>
              <p:cNvPr id="129" name="Isosceles Triangle 128">
                <a:extLst>
                  <a:ext uri="{FF2B5EF4-FFF2-40B4-BE49-F238E27FC236}">
                    <a16:creationId xmlns:a16="http://schemas.microsoft.com/office/drawing/2014/main" id="{DB201CB9-2E75-B74A-9271-1C3F3ABB22A2}"/>
                  </a:ext>
                </a:extLst>
              </p:cNvPr>
              <p:cNvSpPr/>
              <p:nvPr/>
            </p:nvSpPr>
            <p:spPr>
              <a:xfrm rot="5400000">
                <a:off x="5591944" y="3429000"/>
                <a:ext cx="288032" cy="217673"/>
              </a:xfrm>
              <a:prstGeom prst="triangle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0" name="Isosceles Triangle 129">
                <a:extLst>
                  <a:ext uri="{FF2B5EF4-FFF2-40B4-BE49-F238E27FC236}">
                    <a16:creationId xmlns:a16="http://schemas.microsoft.com/office/drawing/2014/main" id="{55978B4F-81D9-1A8F-DA03-72B2ABBD7627}"/>
                  </a:ext>
                </a:extLst>
              </p:cNvPr>
              <p:cNvSpPr/>
              <p:nvPr/>
            </p:nvSpPr>
            <p:spPr>
              <a:xfrm rot="16200000">
                <a:off x="5813708" y="3427960"/>
                <a:ext cx="288032" cy="217673"/>
              </a:xfrm>
              <a:prstGeom prst="triangle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128" name="Straight Connector 127">
              <a:extLst>
                <a:ext uri="{FF2B5EF4-FFF2-40B4-BE49-F238E27FC236}">
                  <a16:creationId xmlns:a16="http://schemas.microsoft.com/office/drawing/2014/main" id="{5BB6E83A-0497-0D40-D3A2-4CDF7F9F275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326187" y="5362871"/>
              <a:ext cx="0" cy="144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0" name="Straight Connector 139">
            <a:extLst>
              <a:ext uri="{FF2B5EF4-FFF2-40B4-BE49-F238E27FC236}">
                <a16:creationId xmlns:a16="http://schemas.microsoft.com/office/drawing/2014/main" id="{EA1A2F66-ABB3-EDC2-E2A5-6760B5F21E46}"/>
              </a:ext>
            </a:extLst>
          </p:cNvPr>
          <p:cNvCxnSpPr>
            <a:cxnSpLocks/>
          </p:cNvCxnSpPr>
          <p:nvPr/>
        </p:nvCxnSpPr>
        <p:spPr>
          <a:xfrm>
            <a:off x="1382165" y="4871499"/>
            <a:ext cx="2376264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0" name="TextBox 179">
            <a:extLst>
              <a:ext uri="{FF2B5EF4-FFF2-40B4-BE49-F238E27FC236}">
                <a16:creationId xmlns:a16="http://schemas.microsoft.com/office/drawing/2014/main" id="{0E2545DD-716D-A9EA-B9B2-88210666F6BF}"/>
              </a:ext>
            </a:extLst>
          </p:cNvPr>
          <p:cNvSpPr txBox="1"/>
          <p:nvPr/>
        </p:nvSpPr>
        <p:spPr>
          <a:xfrm>
            <a:off x="2431579" y="4016069"/>
            <a:ext cx="20457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chemeClr val="tx2"/>
                </a:solidFill>
              </a:rPr>
              <a:t>B</a:t>
            </a:r>
          </a:p>
        </p:txBody>
      </p:sp>
      <p:sp>
        <p:nvSpPr>
          <p:cNvPr id="182" name="TextBox 181">
            <a:extLst>
              <a:ext uri="{FF2B5EF4-FFF2-40B4-BE49-F238E27FC236}">
                <a16:creationId xmlns:a16="http://schemas.microsoft.com/office/drawing/2014/main" id="{3A661B79-F040-DBC6-E39A-E26E0D518740}"/>
              </a:ext>
            </a:extLst>
          </p:cNvPr>
          <p:cNvSpPr txBox="1"/>
          <p:nvPr/>
        </p:nvSpPr>
        <p:spPr>
          <a:xfrm>
            <a:off x="3759722" y="4014247"/>
            <a:ext cx="23644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chemeClr val="tx2"/>
                </a:solidFill>
              </a:rPr>
              <a:t>A</a:t>
            </a:r>
          </a:p>
        </p:txBody>
      </p:sp>
      <p:sp>
        <p:nvSpPr>
          <p:cNvPr id="184" name="TextBox 183">
            <a:extLst>
              <a:ext uri="{FF2B5EF4-FFF2-40B4-BE49-F238E27FC236}">
                <a16:creationId xmlns:a16="http://schemas.microsoft.com/office/drawing/2014/main" id="{5DDD14E6-8AAE-6587-8210-4A37E60BBD72}"/>
              </a:ext>
            </a:extLst>
          </p:cNvPr>
          <p:cNvSpPr txBox="1"/>
          <p:nvPr/>
        </p:nvSpPr>
        <p:spPr>
          <a:xfrm>
            <a:off x="3006566" y="4018436"/>
            <a:ext cx="23644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chemeClr val="tx2"/>
                </a:solidFill>
              </a:rPr>
              <a:t>D</a:t>
            </a:r>
          </a:p>
        </p:txBody>
      </p:sp>
      <p:sp>
        <p:nvSpPr>
          <p:cNvPr id="186" name="TextBox 185">
            <a:extLst>
              <a:ext uri="{FF2B5EF4-FFF2-40B4-BE49-F238E27FC236}">
                <a16:creationId xmlns:a16="http://schemas.microsoft.com/office/drawing/2014/main" id="{6BE7F958-E050-323A-3EE1-4E3C772B41D5}"/>
              </a:ext>
            </a:extLst>
          </p:cNvPr>
          <p:cNvSpPr txBox="1"/>
          <p:nvPr/>
        </p:nvSpPr>
        <p:spPr>
          <a:xfrm>
            <a:off x="1837573" y="4022056"/>
            <a:ext cx="23644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chemeClr val="tx2"/>
                </a:solidFill>
              </a:rPr>
              <a:t>D</a:t>
            </a:r>
          </a:p>
        </p:txBody>
      </p:sp>
      <p:sp>
        <p:nvSpPr>
          <p:cNvPr id="197" name="TextBox 196">
            <a:extLst>
              <a:ext uri="{FF2B5EF4-FFF2-40B4-BE49-F238E27FC236}">
                <a16:creationId xmlns:a16="http://schemas.microsoft.com/office/drawing/2014/main" id="{2672173A-F6B5-DA35-6C72-A7EEE556B05C}"/>
              </a:ext>
            </a:extLst>
          </p:cNvPr>
          <p:cNvSpPr txBox="1"/>
          <p:nvPr/>
        </p:nvSpPr>
        <p:spPr>
          <a:xfrm>
            <a:off x="4603729" y="3167814"/>
            <a:ext cx="7434644" cy="300133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2"/>
                </a:solidFill>
              </a:rPr>
              <a:t>All equipment and cables (D, B) must be isolated from earth during bakeout to avoid current deviation to earth through cable shielding or wires connected to earth through their controllers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NEG cartridges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Vacuum gauges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2"/>
                </a:solidFill>
              </a:rPr>
              <a:t>Procedure and safety measures due to high current</a:t>
            </a:r>
          </a:p>
          <a:p>
            <a:pPr>
              <a:lnSpc>
                <a:spcPct val="150000"/>
              </a:lnSpc>
            </a:pPr>
            <a:endParaRPr lang="en-GB" sz="1600" dirty="0">
              <a:solidFill>
                <a:schemeClr val="tx2"/>
              </a:solidFill>
            </a:endParaRPr>
          </a:p>
        </p:txBody>
      </p:sp>
      <p:grpSp>
        <p:nvGrpSpPr>
          <p:cNvPr id="210" name="Group 209">
            <a:extLst>
              <a:ext uri="{FF2B5EF4-FFF2-40B4-BE49-F238E27FC236}">
                <a16:creationId xmlns:a16="http://schemas.microsoft.com/office/drawing/2014/main" id="{87F368D9-9BE9-5021-0335-1D4E8D81C1D7}"/>
              </a:ext>
            </a:extLst>
          </p:cNvPr>
          <p:cNvGrpSpPr/>
          <p:nvPr/>
        </p:nvGrpSpPr>
        <p:grpSpPr>
          <a:xfrm>
            <a:off x="1083856" y="4871499"/>
            <a:ext cx="2540533" cy="1111522"/>
            <a:chOff x="2552935" y="1557634"/>
            <a:chExt cx="2540533" cy="1111522"/>
          </a:xfrm>
        </p:grpSpPr>
        <p:grpSp>
          <p:nvGrpSpPr>
            <p:cNvPr id="211" name="Group 210">
              <a:extLst>
                <a:ext uri="{FF2B5EF4-FFF2-40B4-BE49-F238E27FC236}">
                  <a16:creationId xmlns:a16="http://schemas.microsoft.com/office/drawing/2014/main" id="{28E02C26-FE60-F645-4822-C8D171351D92}"/>
                </a:ext>
              </a:extLst>
            </p:cNvPr>
            <p:cNvGrpSpPr/>
            <p:nvPr/>
          </p:nvGrpSpPr>
          <p:grpSpPr>
            <a:xfrm>
              <a:off x="3787344" y="1796636"/>
              <a:ext cx="360040" cy="872520"/>
              <a:chOff x="9027808" y="3705078"/>
              <a:chExt cx="360040" cy="872520"/>
            </a:xfrm>
          </p:grpSpPr>
          <p:sp>
            <p:nvSpPr>
              <p:cNvPr id="216" name="Oval 215">
                <a:extLst>
                  <a:ext uri="{FF2B5EF4-FFF2-40B4-BE49-F238E27FC236}">
                    <a16:creationId xmlns:a16="http://schemas.microsoft.com/office/drawing/2014/main" id="{3A310988-17E5-6ADE-FB84-162B730F8FC4}"/>
                  </a:ext>
                </a:extLst>
              </p:cNvPr>
              <p:cNvSpPr/>
              <p:nvPr/>
            </p:nvSpPr>
            <p:spPr>
              <a:xfrm>
                <a:off x="9027808" y="4043227"/>
                <a:ext cx="360040" cy="365125"/>
              </a:xfrm>
              <a:prstGeom prst="ellipse">
                <a:avLst/>
              </a:prstGeom>
              <a:noFill/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217" name="Straight Connector 216">
                <a:extLst>
                  <a:ext uri="{FF2B5EF4-FFF2-40B4-BE49-F238E27FC236}">
                    <a16:creationId xmlns:a16="http://schemas.microsoft.com/office/drawing/2014/main" id="{7F274DE4-7FA9-519B-920C-1F69393772D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206919" y="3705078"/>
                <a:ext cx="0" cy="180000"/>
              </a:xfrm>
              <a:prstGeom prst="line">
                <a:avLst/>
              </a:prstGeom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8" name="Straight Connector 217">
                <a:extLst>
                  <a:ext uri="{FF2B5EF4-FFF2-40B4-BE49-F238E27FC236}">
                    <a16:creationId xmlns:a16="http://schemas.microsoft.com/office/drawing/2014/main" id="{E30E0773-D084-53AE-512F-2BDA808234C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206919" y="4397598"/>
                <a:ext cx="0" cy="180000"/>
              </a:xfrm>
              <a:prstGeom prst="line">
                <a:avLst/>
              </a:prstGeom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9" name="Oval 218">
                <a:extLst>
                  <a:ext uri="{FF2B5EF4-FFF2-40B4-BE49-F238E27FC236}">
                    <a16:creationId xmlns:a16="http://schemas.microsoft.com/office/drawing/2014/main" id="{00652393-64DD-0583-52E1-119912A68B53}"/>
                  </a:ext>
                </a:extLst>
              </p:cNvPr>
              <p:cNvSpPr/>
              <p:nvPr/>
            </p:nvSpPr>
            <p:spPr>
              <a:xfrm>
                <a:off x="9027808" y="3885118"/>
                <a:ext cx="360040" cy="365125"/>
              </a:xfrm>
              <a:prstGeom prst="ellipse">
                <a:avLst/>
              </a:prstGeom>
              <a:noFill/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212" name="Straight Connector 211">
              <a:extLst>
                <a:ext uri="{FF2B5EF4-FFF2-40B4-BE49-F238E27FC236}">
                  <a16:creationId xmlns:a16="http://schemas.microsoft.com/office/drawing/2014/main" id="{7BD6B609-96D9-7066-83F5-8258A3BC0353}"/>
                </a:ext>
              </a:extLst>
            </p:cNvPr>
            <p:cNvCxnSpPr>
              <a:cxnSpLocks/>
              <a:endCxn id="247" idx="4"/>
            </p:cNvCxnSpPr>
            <p:nvPr/>
          </p:nvCxnSpPr>
          <p:spPr>
            <a:xfrm flipH="1" flipV="1">
              <a:off x="2552935" y="1634216"/>
              <a:ext cx="648455" cy="36519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>
              <a:extLst>
                <a:ext uri="{FF2B5EF4-FFF2-40B4-BE49-F238E27FC236}">
                  <a16:creationId xmlns:a16="http://schemas.microsoft.com/office/drawing/2014/main" id="{3198A780-A4DE-62CB-CEC4-82634563252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195507" y="2666203"/>
              <a:ext cx="77094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>
              <a:extLst>
                <a:ext uri="{FF2B5EF4-FFF2-40B4-BE49-F238E27FC236}">
                  <a16:creationId xmlns:a16="http://schemas.microsoft.com/office/drawing/2014/main" id="{58FD4718-A66A-CEB3-6786-2162D02CDBA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28875" y="1557634"/>
              <a:ext cx="364593" cy="43914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8" name="Group 227">
            <a:extLst>
              <a:ext uri="{FF2B5EF4-FFF2-40B4-BE49-F238E27FC236}">
                <a16:creationId xmlns:a16="http://schemas.microsoft.com/office/drawing/2014/main" id="{2EC0E329-D529-B587-1BFA-C59AAAE09E4B}"/>
              </a:ext>
            </a:extLst>
          </p:cNvPr>
          <p:cNvGrpSpPr/>
          <p:nvPr/>
        </p:nvGrpSpPr>
        <p:grpSpPr>
          <a:xfrm>
            <a:off x="3573477" y="4871043"/>
            <a:ext cx="305682" cy="499927"/>
            <a:chOff x="3719736" y="1712017"/>
            <a:chExt cx="305682" cy="499927"/>
          </a:xfrm>
        </p:grpSpPr>
        <p:cxnSp>
          <p:nvCxnSpPr>
            <p:cNvPr id="229" name="Straight Connector 228">
              <a:extLst>
                <a:ext uri="{FF2B5EF4-FFF2-40B4-BE49-F238E27FC236}">
                  <a16:creationId xmlns:a16="http://schemas.microsoft.com/office/drawing/2014/main" id="{132C071D-0918-F09A-BBE4-004292063257}"/>
                </a:ext>
              </a:extLst>
            </p:cNvPr>
            <p:cNvCxnSpPr>
              <a:cxnSpLocks/>
            </p:cNvCxnSpPr>
            <p:nvPr/>
          </p:nvCxnSpPr>
          <p:spPr>
            <a:xfrm>
              <a:off x="3905899" y="1712017"/>
              <a:ext cx="2682" cy="374755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>
              <a:extLst>
                <a:ext uri="{FF2B5EF4-FFF2-40B4-BE49-F238E27FC236}">
                  <a16:creationId xmlns:a16="http://schemas.microsoft.com/office/drawing/2014/main" id="{50B76BFB-719D-0F62-7216-AFD3438D94D8}"/>
                </a:ext>
              </a:extLst>
            </p:cNvPr>
            <p:cNvCxnSpPr/>
            <p:nvPr/>
          </p:nvCxnSpPr>
          <p:spPr>
            <a:xfrm>
              <a:off x="3791744" y="2084140"/>
              <a:ext cx="233674" cy="0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Straight Connector 230">
              <a:extLst>
                <a:ext uri="{FF2B5EF4-FFF2-40B4-BE49-F238E27FC236}">
                  <a16:creationId xmlns:a16="http://schemas.microsoft.com/office/drawing/2014/main" id="{67BAF0A1-1B13-ACE2-2738-7D4F5DFFA321}"/>
                </a:ext>
              </a:extLst>
            </p:cNvPr>
            <p:cNvCxnSpPr/>
            <p:nvPr/>
          </p:nvCxnSpPr>
          <p:spPr>
            <a:xfrm flipH="1">
              <a:off x="3719736" y="2086772"/>
              <a:ext cx="72008" cy="118092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Straight Connector 231">
              <a:extLst>
                <a:ext uri="{FF2B5EF4-FFF2-40B4-BE49-F238E27FC236}">
                  <a16:creationId xmlns:a16="http://schemas.microsoft.com/office/drawing/2014/main" id="{18FE1748-82DC-A5E1-6D29-8C0635B467DB}"/>
                </a:ext>
              </a:extLst>
            </p:cNvPr>
            <p:cNvCxnSpPr/>
            <p:nvPr/>
          </p:nvCxnSpPr>
          <p:spPr>
            <a:xfrm flipH="1">
              <a:off x="3833891" y="2080033"/>
              <a:ext cx="72008" cy="118092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Straight Connector 232">
              <a:extLst>
                <a:ext uri="{FF2B5EF4-FFF2-40B4-BE49-F238E27FC236}">
                  <a16:creationId xmlns:a16="http://schemas.microsoft.com/office/drawing/2014/main" id="{F7F1DD6D-6AB7-5A55-6F1D-FAEDA2CFB0D5}"/>
                </a:ext>
              </a:extLst>
            </p:cNvPr>
            <p:cNvCxnSpPr/>
            <p:nvPr/>
          </p:nvCxnSpPr>
          <p:spPr>
            <a:xfrm flipH="1">
              <a:off x="3944144" y="2093852"/>
              <a:ext cx="72008" cy="118092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0" name="Group 239">
            <a:extLst>
              <a:ext uri="{FF2B5EF4-FFF2-40B4-BE49-F238E27FC236}">
                <a16:creationId xmlns:a16="http://schemas.microsoft.com/office/drawing/2014/main" id="{493A6636-04A5-ECF4-795F-43D996B7DCD5}"/>
              </a:ext>
            </a:extLst>
          </p:cNvPr>
          <p:cNvGrpSpPr/>
          <p:nvPr/>
        </p:nvGrpSpPr>
        <p:grpSpPr>
          <a:xfrm>
            <a:off x="897396" y="4938521"/>
            <a:ext cx="305682" cy="499927"/>
            <a:chOff x="3719736" y="1712017"/>
            <a:chExt cx="305682" cy="499927"/>
          </a:xfrm>
        </p:grpSpPr>
        <p:cxnSp>
          <p:nvCxnSpPr>
            <p:cNvPr id="241" name="Straight Connector 240">
              <a:extLst>
                <a:ext uri="{FF2B5EF4-FFF2-40B4-BE49-F238E27FC236}">
                  <a16:creationId xmlns:a16="http://schemas.microsoft.com/office/drawing/2014/main" id="{5120E0F4-3221-2462-7AB5-371E98BA3766}"/>
                </a:ext>
              </a:extLst>
            </p:cNvPr>
            <p:cNvCxnSpPr>
              <a:cxnSpLocks/>
            </p:cNvCxnSpPr>
            <p:nvPr/>
          </p:nvCxnSpPr>
          <p:spPr>
            <a:xfrm>
              <a:off x="3905899" y="1712017"/>
              <a:ext cx="2682" cy="374755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>
              <a:extLst>
                <a:ext uri="{FF2B5EF4-FFF2-40B4-BE49-F238E27FC236}">
                  <a16:creationId xmlns:a16="http://schemas.microsoft.com/office/drawing/2014/main" id="{A803F3F0-88E3-D345-178B-D53992317E7C}"/>
                </a:ext>
              </a:extLst>
            </p:cNvPr>
            <p:cNvCxnSpPr/>
            <p:nvPr/>
          </p:nvCxnSpPr>
          <p:spPr>
            <a:xfrm>
              <a:off x="3791744" y="2084140"/>
              <a:ext cx="233674" cy="0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>
              <a:extLst>
                <a:ext uri="{FF2B5EF4-FFF2-40B4-BE49-F238E27FC236}">
                  <a16:creationId xmlns:a16="http://schemas.microsoft.com/office/drawing/2014/main" id="{83A16E6F-4C82-6D08-7E72-F8C90E7D9DCE}"/>
                </a:ext>
              </a:extLst>
            </p:cNvPr>
            <p:cNvCxnSpPr/>
            <p:nvPr/>
          </p:nvCxnSpPr>
          <p:spPr>
            <a:xfrm flipH="1">
              <a:off x="3719736" y="2086772"/>
              <a:ext cx="72008" cy="118092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>
              <a:extLst>
                <a:ext uri="{FF2B5EF4-FFF2-40B4-BE49-F238E27FC236}">
                  <a16:creationId xmlns:a16="http://schemas.microsoft.com/office/drawing/2014/main" id="{A28E20C6-F381-3FEA-7768-B20921F740F8}"/>
                </a:ext>
              </a:extLst>
            </p:cNvPr>
            <p:cNvCxnSpPr/>
            <p:nvPr/>
          </p:nvCxnSpPr>
          <p:spPr>
            <a:xfrm flipH="1">
              <a:off x="3833891" y="2080033"/>
              <a:ext cx="72008" cy="118092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>
              <a:extLst>
                <a:ext uri="{FF2B5EF4-FFF2-40B4-BE49-F238E27FC236}">
                  <a16:creationId xmlns:a16="http://schemas.microsoft.com/office/drawing/2014/main" id="{61F76E90-E83D-CE1E-284E-E3EE7A1C3585}"/>
                </a:ext>
              </a:extLst>
            </p:cNvPr>
            <p:cNvCxnSpPr/>
            <p:nvPr/>
          </p:nvCxnSpPr>
          <p:spPr>
            <a:xfrm flipH="1">
              <a:off x="3944144" y="2093852"/>
              <a:ext cx="72008" cy="118092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6" name="Group 245">
            <a:extLst>
              <a:ext uri="{FF2B5EF4-FFF2-40B4-BE49-F238E27FC236}">
                <a16:creationId xmlns:a16="http://schemas.microsoft.com/office/drawing/2014/main" id="{E1E101B0-EBFD-0650-AA54-F631021C560B}"/>
              </a:ext>
            </a:extLst>
          </p:cNvPr>
          <p:cNvGrpSpPr>
            <a:grpSpLocks noChangeAspect="1"/>
          </p:cNvGrpSpPr>
          <p:nvPr/>
        </p:nvGrpSpPr>
        <p:grpSpPr>
          <a:xfrm>
            <a:off x="1083856" y="4758629"/>
            <a:ext cx="288000" cy="189453"/>
            <a:chOff x="5627123" y="3392781"/>
            <a:chExt cx="439437" cy="289072"/>
          </a:xfrm>
          <a:solidFill>
            <a:schemeClr val="bg1"/>
          </a:solidFill>
        </p:grpSpPr>
        <p:sp>
          <p:nvSpPr>
            <p:cNvPr id="247" name="Isosceles Triangle 246">
              <a:extLst>
                <a:ext uri="{FF2B5EF4-FFF2-40B4-BE49-F238E27FC236}">
                  <a16:creationId xmlns:a16="http://schemas.microsoft.com/office/drawing/2014/main" id="{B75763D0-8442-F929-7CB6-08E917AA7AF2}"/>
                </a:ext>
              </a:extLst>
            </p:cNvPr>
            <p:cNvSpPr/>
            <p:nvPr/>
          </p:nvSpPr>
          <p:spPr>
            <a:xfrm rot="5400000">
              <a:off x="5591944" y="3429000"/>
              <a:ext cx="288032" cy="217673"/>
            </a:xfrm>
            <a:prstGeom prst="triangle">
              <a:avLst/>
            </a:prstGeom>
            <a:grp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8" name="Isosceles Triangle 247">
              <a:extLst>
                <a:ext uri="{FF2B5EF4-FFF2-40B4-BE49-F238E27FC236}">
                  <a16:creationId xmlns:a16="http://schemas.microsoft.com/office/drawing/2014/main" id="{1CE95C21-171C-BB51-2357-64DDFDF61F34}"/>
                </a:ext>
              </a:extLst>
            </p:cNvPr>
            <p:cNvSpPr/>
            <p:nvPr/>
          </p:nvSpPr>
          <p:spPr>
            <a:xfrm rot="16200000">
              <a:off x="5813708" y="3427960"/>
              <a:ext cx="288032" cy="217673"/>
            </a:xfrm>
            <a:prstGeom prst="triangle">
              <a:avLst/>
            </a:prstGeom>
            <a:grp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51" name="Group 250">
            <a:extLst>
              <a:ext uri="{FF2B5EF4-FFF2-40B4-BE49-F238E27FC236}">
                <a16:creationId xmlns:a16="http://schemas.microsoft.com/office/drawing/2014/main" id="{0DC61731-FCF6-D205-7712-FEE170393400}"/>
              </a:ext>
            </a:extLst>
          </p:cNvPr>
          <p:cNvGrpSpPr/>
          <p:nvPr/>
        </p:nvGrpSpPr>
        <p:grpSpPr>
          <a:xfrm>
            <a:off x="3491795" y="4305062"/>
            <a:ext cx="998686" cy="792107"/>
            <a:chOff x="3597941" y="4296706"/>
            <a:chExt cx="998686" cy="792107"/>
          </a:xfrm>
        </p:grpSpPr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78E76E8B-77D2-7095-4157-BF956682595F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3744008" y="4296706"/>
              <a:ext cx="224270" cy="144000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lIns="0" tIns="0" rIns="0" bIns="0" rtlCol="0" anchor="t">
              <a:noAutofit/>
            </a:bodyPr>
            <a:lstStyle/>
            <a:p>
              <a:pPr algn="ctr"/>
              <a:r>
                <a:rPr lang="en-GB" sz="600" dirty="0"/>
                <a:t>NEG</a:t>
              </a:r>
            </a:p>
            <a:p>
              <a:pPr algn="ctr"/>
              <a:r>
                <a:rPr lang="en-GB" sz="300" dirty="0"/>
                <a:t>2000 l/s</a:t>
              </a:r>
            </a:p>
          </p:txBody>
        </p:sp>
        <p:grpSp>
          <p:nvGrpSpPr>
            <p:cNvPr id="93" name="Group 92">
              <a:extLst>
                <a:ext uri="{FF2B5EF4-FFF2-40B4-BE49-F238E27FC236}">
                  <a16:creationId xmlns:a16="http://schemas.microsoft.com/office/drawing/2014/main" id="{29687F23-DD41-604F-BFBF-13D6E411ABCA}"/>
                </a:ext>
              </a:extLst>
            </p:cNvPr>
            <p:cNvGrpSpPr/>
            <p:nvPr/>
          </p:nvGrpSpPr>
          <p:grpSpPr>
            <a:xfrm>
              <a:off x="3658535" y="4944842"/>
              <a:ext cx="144000" cy="143971"/>
              <a:chOff x="6742683" y="4787276"/>
              <a:chExt cx="144000" cy="143971"/>
            </a:xfrm>
          </p:grpSpPr>
          <p:sp>
            <p:nvSpPr>
              <p:cNvPr id="106" name="Oval 105">
                <a:extLst>
                  <a:ext uri="{FF2B5EF4-FFF2-40B4-BE49-F238E27FC236}">
                    <a16:creationId xmlns:a16="http://schemas.microsoft.com/office/drawing/2014/main" id="{05AB3EA0-6AD0-5A19-CB1D-3EDA8189732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742683" y="4787276"/>
                <a:ext cx="144000" cy="143971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07" name="Straight Connector 106">
                <a:extLst>
                  <a:ext uri="{FF2B5EF4-FFF2-40B4-BE49-F238E27FC236}">
                    <a16:creationId xmlns:a16="http://schemas.microsoft.com/office/drawing/2014/main" id="{498B556B-D78A-CEE5-E648-00FEBF8BFFD3}"/>
                  </a:ext>
                </a:extLst>
              </p:cNvPr>
              <p:cNvCxnSpPr>
                <a:stCxn id="106" idx="1"/>
                <a:endCxn id="106" idx="4"/>
              </p:cNvCxnSpPr>
              <p:nvPr/>
            </p:nvCxnSpPr>
            <p:spPr>
              <a:xfrm>
                <a:off x="6763771" y="4808360"/>
                <a:ext cx="50912" cy="12288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Straight Connector 107">
                <a:extLst>
                  <a:ext uri="{FF2B5EF4-FFF2-40B4-BE49-F238E27FC236}">
                    <a16:creationId xmlns:a16="http://schemas.microsoft.com/office/drawing/2014/main" id="{489C5734-7AD2-D3D9-6EAF-3A24797022C1}"/>
                  </a:ext>
                </a:extLst>
              </p:cNvPr>
              <p:cNvCxnSpPr>
                <a:stCxn id="106" idx="7"/>
                <a:endCxn id="106" idx="4"/>
              </p:cNvCxnSpPr>
              <p:nvPr/>
            </p:nvCxnSpPr>
            <p:spPr>
              <a:xfrm flipH="1">
                <a:off x="6814683" y="4808360"/>
                <a:ext cx="50912" cy="12288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Straight Connector 108">
                <a:extLst>
                  <a:ext uri="{FF2B5EF4-FFF2-40B4-BE49-F238E27FC236}">
                    <a16:creationId xmlns:a16="http://schemas.microsoft.com/office/drawing/2014/main" id="{C8952E78-01E4-8B91-0272-2502E78B785E}"/>
                  </a:ext>
                </a:extLst>
              </p:cNvPr>
              <p:cNvCxnSpPr>
                <a:stCxn id="106" idx="2"/>
                <a:endCxn id="106" idx="6"/>
              </p:cNvCxnSpPr>
              <p:nvPr/>
            </p:nvCxnSpPr>
            <p:spPr>
              <a:xfrm>
                <a:off x="6742683" y="4859262"/>
                <a:ext cx="1440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17B91841-2C48-A855-0134-5F9AB3DDBCB0}"/>
                </a:ext>
              </a:extLst>
            </p:cNvPr>
            <p:cNvCxnSpPr>
              <a:stCxn id="92" idx="2"/>
            </p:cNvCxnSpPr>
            <p:nvPr/>
          </p:nvCxnSpPr>
          <p:spPr>
            <a:xfrm>
              <a:off x="3856143" y="4440706"/>
              <a:ext cx="0" cy="10045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000B8731-7CEF-D31B-DD34-C82CCB45E7B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730535" y="4795696"/>
              <a:ext cx="0" cy="144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F5D983FB-69F8-F4C7-0A19-6D32B57C11EE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933579" y="4505641"/>
              <a:ext cx="108000" cy="71045"/>
              <a:chOff x="5627123" y="3392781"/>
              <a:chExt cx="439437" cy="289072"/>
            </a:xfrm>
            <a:solidFill>
              <a:schemeClr val="bg1"/>
            </a:solidFill>
          </p:grpSpPr>
          <p:sp>
            <p:nvSpPr>
              <p:cNvPr id="104" name="Isosceles Triangle 103">
                <a:extLst>
                  <a:ext uri="{FF2B5EF4-FFF2-40B4-BE49-F238E27FC236}">
                    <a16:creationId xmlns:a16="http://schemas.microsoft.com/office/drawing/2014/main" id="{889DEDDA-02D7-8B44-3B89-E6589636989B}"/>
                  </a:ext>
                </a:extLst>
              </p:cNvPr>
              <p:cNvSpPr/>
              <p:nvPr/>
            </p:nvSpPr>
            <p:spPr>
              <a:xfrm rot="5400000">
                <a:off x="5591944" y="3429000"/>
                <a:ext cx="288032" cy="217673"/>
              </a:xfrm>
              <a:prstGeom prst="triangle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5" name="Isosceles Triangle 104">
                <a:extLst>
                  <a:ext uri="{FF2B5EF4-FFF2-40B4-BE49-F238E27FC236}">
                    <a16:creationId xmlns:a16="http://schemas.microsoft.com/office/drawing/2014/main" id="{2BFDB474-88A0-2ADC-103D-2DDB3F6AF274}"/>
                  </a:ext>
                </a:extLst>
              </p:cNvPr>
              <p:cNvSpPr/>
              <p:nvPr/>
            </p:nvSpPr>
            <p:spPr>
              <a:xfrm rot="16200000">
                <a:off x="5813708" y="3427960"/>
                <a:ext cx="288032" cy="217673"/>
              </a:xfrm>
              <a:prstGeom prst="triangle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4E067FDE-E1E4-1ECA-B87E-62EA8BACEB88}"/>
                </a:ext>
              </a:extLst>
            </p:cNvPr>
            <p:cNvCxnSpPr>
              <a:cxnSpLocks/>
              <a:stCxn id="104" idx="3"/>
            </p:cNvCxnSpPr>
            <p:nvPr/>
          </p:nvCxnSpPr>
          <p:spPr>
            <a:xfrm flipH="1" flipV="1">
              <a:off x="3597941" y="4541035"/>
              <a:ext cx="335638" cy="25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8" name="Group 97">
              <a:extLst>
                <a:ext uri="{FF2B5EF4-FFF2-40B4-BE49-F238E27FC236}">
                  <a16:creationId xmlns:a16="http://schemas.microsoft.com/office/drawing/2014/main" id="{B528D7A2-2371-2386-DD1B-48BDE6F36534}"/>
                </a:ext>
              </a:extLst>
            </p:cNvPr>
            <p:cNvGrpSpPr>
              <a:grpSpLocks noChangeAspect="1"/>
            </p:cNvGrpSpPr>
            <p:nvPr/>
          </p:nvGrpSpPr>
          <p:grpSpPr>
            <a:xfrm rot="5400000">
              <a:off x="3677328" y="4706174"/>
              <a:ext cx="108000" cy="71045"/>
              <a:chOff x="5627123" y="3392781"/>
              <a:chExt cx="439437" cy="289072"/>
            </a:xfrm>
            <a:solidFill>
              <a:schemeClr val="bg1"/>
            </a:solidFill>
          </p:grpSpPr>
          <p:sp>
            <p:nvSpPr>
              <p:cNvPr id="101" name="Isosceles Triangle 100">
                <a:extLst>
                  <a:ext uri="{FF2B5EF4-FFF2-40B4-BE49-F238E27FC236}">
                    <a16:creationId xmlns:a16="http://schemas.microsoft.com/office/drawing/2014/main" id="{C8510DE6-EC60-B3F6-D3E4-6453964D8080}"/>
                  </a:ext>
                </a:extLst>
              </p:cNvPr>
              <p:cNvSpPr/>
              <p:nvPr/>
            </p:nvSpPr>
            <p:spPr>
              <a:xfrm rot="5400000">
                <a:off x="5591944" y="3429000"/>
                <a:ext cx="288032" cy="217673"/>
              </a:xfrm>
              <a:prstGeom prst="triangle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2" name="Isosceles Triangle 101">
                <a:extLst>
                  <a:ext uri="{FF2B5EF4-FFF2-40B4-BE49-F238E27FC236}">
                    <a16:creationId xmlns:a16="http://schemas.microsoft.com/office/drawing/2014/main" id="{E95A3467-7360-D328-9AE8-40DBBA3BE7D5}"/>
                  </a:ext>
                </a:extLst>
              </p:cNvPr>
              <p:cNvSpPr/>
              <p:nvPr/>
            </p:nvSpPr>
            <p:spPr>
              <a:xfrm rot="16200000">
                <a:off x="5813708" y="3427960"/>
                <a:ext cx="288032" cy="217673"/>
              </a:xfrm>
              <a:prstGeom prst="triangle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F6555513-CED6-475D-6619-B9D41B11A4D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730535" y="4547865"/>
              <a:ext cx="0" cy="144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50" name="Picture 249">
              <a:extLst>
                <a:ext uri="{FF2B5EF4-FFF2-40B4-BE49-F238E27FC236}">
                  <a16:creationId xmlns:a16="http://schemas.microsoft.com/office/drawing/2014/main" id="{CE02B6CA-7158-8EBA-5188-165218E67B9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16200000">
              <a:off x="4142714" y="4269507"/>
              <a:ext cx="360000" cy="547826"/>
            </a:xfrm>
            <a:prstGeom prst="rect">
              <a:avLst/>
            </a:prstGeom>
          </p:spPr>
        </p:pic>
      </p:grpSp>
      <p:cxnSp>
        <p:nvCxnSpPr>
          <p:cNvPr id="259" name="Straight Arrow Connector 258">
            <a:extLst>
              <a:ext uri="{FF2B5EF4-FFF2-40B4-BE49-F238E27FC236}">
                <a16:creationId xmlns:a16="http://schemas.microsoft.com/office/drawing/2014/main" id="{43A756F7-B6B7-B02C-378D-424504F1B0C5}"/>
              </a:ext>
            </a:extLst>
          </p:cNvPr>
          <p:cNvCxnSpPr>
            <a:cxnSpLocks/>
          </p:cNvCxnSpPr>
          <p:nvPr/>
        </p:nvCxnSpPr>
        <p:spPr>
          <a:xfrm>
            <a:off x="1309913" y="3872908"/>
            <a:ext cx="1154808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TextBox 259">
            <a:extLst>
              <a:ext uri="{FF2B5EF4-FFF2-40B4-BE49-F238E27FC236}">
                <a16:creationId xmlns:a16="http://schemas.microsoft.com/office/drawing/2014/main" id="{DF092B51-0BE2-ADDB-7BC0-095690EB7765}"/>
              </a:ext>
            </a:extLst>
          </p:cNvPr>
          <p:cNvSpPr txBox="1"/>
          <p:nvPr/>
        </p:nvSpPr>
        <p:spPr>
          <a:xfrm>
            <a:off x="1607817" y="3578764"/>
            <a:ext cx="85340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625 m</a:t>
            </a:r>
          </a:p>
        </p:txBody>
      </p:sp>
      <p:cxnSp>
        <p:nvCxnSpPr>
          <p:cNvPr id="261" name="Straight Arrow Connector 260">
            <a:extLst>
              <a:ext uri="{FF2B5EF4-FFF2-40B4-BE49-F238E27FC236}">
                <a16:creationId xmlns:a16="http://schemas.microsoft.com/office/drawing/2014/main" id="{8EE4AE27-9FEE-8279-40FC-CDA1E967A0D5}"/>
              </a:ext>
            </a:extLst>
          </p:cNvPr>
          <p:cNvCxnSpPr>
            <a:cxnSpLocks/>
          </p:cNvCxnSpPr>
          <p:nvPr/>
        </p:nvCxnSpPr>
        <p:spPr>
          <a:xfrm>
            <a:off x="2548787" y="3872908"/>
            <a:ext cx="1154808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2" name="TextBox 261">
            <a:extLst>
              <a:ext uri="{FF2B5EF4-FFF2-40B4-BE49-F238E27FC236}">
                <a16:creationId xmlns:a16="http://schemas.microsoft.com/office/drawing/2014/main" id="{CA3FC4CE-FCB2-003B-9B54-166ED3C1DC63}"/>
              </a:ext>
            </a:extLst>
          </p:cNvPr>
          <p:cNvSpPr txBox="1"/>
          <p:nvPr/>
        </p:nvSpPr>
        <p:spPr>
          <a:xfrm>
            <a:off x="2862197" y="3582302"/>
            <a:ext cx="85340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625 m</a:t>
            </a:r>
          </a:p>
        </p:txBody>
      </p: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BBAAC72C-40EC-DD32-5ACD-BC39AA28A29C}"/>
              </a:ext>
            </a:extLst>
          </p:cNvPr>
          <p:cNvCxnSpPr>
            <a:cxnSpLocks/>
          </p:cNvCxnSpPr>
          <p:nvPr/>
        </p:nvCxnSpPr>
        <p:spPr>
          <a:xfrm flipV="1">
            <a:off x="1726428" y="5311924"/>
            <a:ext cx="0" cy="6710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>
            <a:extLst>
              <a:ext uri="{FF2B5EF4-FFF2-40B4-BE49-F238E27FC236}">
                <a16:creationId xmlns:a16="http://schemas.microsoft.com/office/drawing/2014/main" id="{FA78C9D4-4D5C-D469-8442-0C8A0CA1E515}"/>
              </a:ext>
            </a:extLst>
          </p:cNvPr>
          <p:cNvCxnSpPr>
            <a:cxnSpLocks/>
          </p:cNvCxnSpPr>
          <p:nvPr/>
        </p:nvCxnSpPr>
        <p:spPr>
          <a:xfrm flipV="1">
            <a:off x="3259796" y="5308971"/>
            <a:ext cx="0" cy="6710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2" name="Straight Connector 271">
            <a:extLst>
              <a:ext uri="{FF2B5EF4-FFF2-40B4-BE49-F238E27FC236}">
                <a16:creationId xmlns:a16="http://schemas.microsoft.com/office/drawing/2014/main" id="{62DE4A96-045F-9A1E-0033-C2298D7D79AC}"/>
              </a:ext>
            </a:extLst>
          </p:cNvPr>
          <p:cNvCxnSpPr>
            <a:cxnSpLocks/>
          </p:cNvCxnSpPr>
          <p:nvPr/>
        </p:nvCxnSpPr>
        <p:spPr>
          <a:xfrm flipH="1">
            <a:off x="2497376" y="5980068"/>
            <a:ext cx="76289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5" name="Group 284">
            <a:extLst>
              <a:ext uri="{FF2B5EF4-FFF2-40B4-BE49-F238E27FC236}">
                <a16:creationId xmlns:a16="http://schemas.microsoft.com/office/drawing/2014/main" id="{CACED2C0-6B22-5FE0-3E4F-1667007C6E41}"/>
              </a:ext>
            </a:extLst>
          </p:cNvPr>
          <p:cNvGrpSpPr>
            <a:grpSpLocks noChangeAspect="1"/>
          </p:cNvGrpSpPr>
          <p:nvPr/>
        </p:nvGrpSpPr>
        <p:grpSpPr>
          <a:xfrm rot="5400000">
            <a:off x="2267578" y="4935938"/>
            <a:ext cx="144000" cy="149167"/>
            <a:chOff x="3719736" y="1895297"/>
            <a:chExt cx="305682" cy="316647"/>
          </a:xfrm>
        </p:grpSpPr>
        <p:cxnSp>
          <p:nvCxnSpPr>
            <p:cNvPr id="286" name="Straight Connector 285">
              <a:extLst>
                <a:ext uri="{FF2B5EF4-FFF2-40B4-BE49-F238E27FC236}">
                  <a16:creationId xmlns:a16="http://schemas.microsoft.com/office/drawing/2014/main" id="{6C241562-F89F-3B57-C30F-7F90F8D2B05A}"/>
                </a:ext>
              </a:extLst>
            </p:cNvPr>
            <p:cNvCxnSpPr>
              <a:cxnSpLocks/>
            </p:cNvCxnSpPr>
            <p:nvPr/>
          </p:nvCxnSpPr>
          <p:spPr>
            <a:xfrm>
              <a:off x="3908581" y="1895297"/>
              <a:ext cx="0" cy="191475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7" name="Straight Connector 286">
              <a:extLst>
                <a:ext uri="{FF2B5EF4-FFF2-40B4-BE49-F238E27FC236}">
                  <a16:creationId xmlns:a16="http://schemas.microsoft.com/office/drawing/2014/main" id="{6DC8F4C0-42A1-69CB-ADA3-61C327614658}"/>
                </a:ext>
              </a:extLst>
            </p:cNvPr>
            <p:cNvCxnSpPr/>
            <p:nvPr/>
          </p:nvCxnSpPr>
          <p:spPr>
            <a:xfrm>
              <a:off x="3791744" y="2084140"/>
              <a:ext cx="233674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8" name="Straight Connector 287">
              <a:extLst>
                <a:ext uri="{FF2B5EF4-FFF2-40B4-BE49-F238E27FC236}">
                  <a16:creationId xmlns:a16="http://schemas.microsoft.com/office/drawing/2014/main" id="{9CA4F05B-514B-3090-C132-3F0E7C559444}"/>
                </a:ext>
              </a:extLst>
            </p:cNvPr>
            <p:cNvCxnSpPr/>
            <p:nvPr/>
          </p:nvCxnSpPr>
          <p:spPr>
            <a:xfrm flipH="1">
              <a:off x="3719736" y="2086772"/>
              <a:ext cx="72008" cy="11809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>
              <a:extLst>
                <a:ext uri="{FF2B5EF4-FFF2-40B4-BE49-F238E27FC236}">
                  <a16:creationId xmlns:a16="http://schemas.microsoft.com/office/drawing/2014/main" id="{0F0A767C-2994-8A24-6802-189F038D31C5}"/>
                </a:ext>
              </a:extLst>
            </p:cNvPr>
            <p:cNvCxnSpPr/>
            <p:nvPr/>
          </p:nvCxnSpPr>
          <p:spPr>
            <a:xfrm flipH="1">
              <a:off x="3833891" y="2080033"/>
              <a:ext cx="72008" cy="11809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0" name="Straight Connector 289">
              <a:extLst>
                <a:ext uri="{FF2B5EF4-FFF2-40B4-BE49-F238E27FC236}">
                  <a16:creationId xmlns:a16="http://schemas.microsoft.com/office/drawing/2014/main" id="{932AF235-6034-F15D-8AEC-ABDF1F6B2D3B}"/>
                </a:ext>
              </a:extLst>
            </p:cNvPr>
            <p:cNvCxnSpPr/>
            <p:nvPr/>
          </p:nvCxnSpPr>
          <p:spPr>
            <a:xfrm flipH="1">
              <a:off x="3944144" y="2093852"/>
              <a:ext cx="72008" cy="11809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1" name="Group 290">
            <a:extLst>
              <a:ext uri="{FF2B5EF4-FFF2-40B4-BE49-F238E27FC236}">
                <a16:creationId xmlns:a16="http://schemas.microsoft.com/office/drawing/2014/main" id="{95C207A2-011C-B6C4-B0F6-D095BA5194D5}"/>
              </a:ext>
            </a:extLst>
          </p:cNvPr>
          <p:cNvGrpSpPr>
            <a:grpSpLocks noChangeAspect="1"/>
          </p:cNvGrpSpPr>
          <p:nvPr/>
        </p:nvGrpSpPr>
        <p:grpSpPr>
          <a:xfrm rot="5400000">
            <a:off x="1703873" y="4943652"/>
            <a:ext cx="144000" cy="149167"/>
            <a:chOff x="3719736" y="1895297"/>
            <a:chExt cx="305682" cy="316647"/>
          </a:xfrm>
        </p:grpSpPr>
        <p:cxnSp>
          <p:nvCxnSpPr>
            <p:cNvPr id="292" name="Straight Connector 291">
              <a:extLst>
                <a:ext uri="{FF2B5EF4-FFF2-40B4-BE49-F238E27FC236}">
                  <a16:creationId xmlns:a16="http://schemas.microsoft.com/office/drawing/2014/main" id="{91B4A199-CF47-1AD0-2E69-E72497FB60BB}"/>
                </a:ext>
              </a:extLst>
            </p:cNvPr>
            <p:cNvCxnSpPr>
              <a:cxnSpLocks/>
            </p:cNvCxnSpPr>
            <p:nvPr/>
          </p:nvCxnSpPr>
          <p:spPr>
            <a:xfrm>
              <a:off x="3908581" y="1895297"/>
              <a:ext cx="0" cy="191475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3" name="Straight Connector 292">
              <a:extLst>
                <a:ext uri="{FF2B5EF4-FFF2-40B4-BE49-F238E27FC236}">
                  <a16:creationId xmlns:a16="http://schemas.microsoft.com/office/drawing/2014/main" id="{31212D0E-2B47-410B-CF8C-4E5B93B098C6}"/>
                </a:ext>
              </a:extLst>
            </p:cNvPr>
            <p:cNvCxnSpPr/>
            <p:nvPr/>
          </p:nvCxnSpPr>
          <p:spPr>
            <a:xfrm>
              <a:off x="3791744" y="2084140"/>
              <a:ext cx="233674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>
              <a:extLst>
                <a:ext uri="{FF2B5EF4-FFF2-40B4-BE49-F238E27FC236}">
                  <a16:creationId xmlns:a16="http://schemas.microsoft.com/office/drawing/2014/main" id="{66E26AB4-31A9-ECD9-F415-AE73709080A5}"/>
                </a:ext>
              </a:extLst>
            </p:cNvPr>
            <p:cNvCxnSpPr/>
            <p:nvPr/>
          </p:nvCxnSpPr>
          <p:spPr>
            <a:xfrm flipH="1">
              <a:off x="3719736" y="2086772"/>
              <a:ext cx="72008" cy="11809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5" name="Straight Connector 294">
              <a:extLst>
                <a:ext uri="{FF2B5EF4-FFF2-40B4-BE49-F238E27FC236}">
                  <a16:creationId xmlns:a16="http://schemas.microsoft.com/office/drawing/2014/main" id="{6D27B3BF-A43B-BEAA-2616-6FA61EEB3E22}"/>
                </a:ext>
              </a:extLst>
            </p:cNvPr>
            <p:cNvCxnSpPr/>
            <p:nvPr/>
          </p:nvCxnSpPr>
          <p:spPr>
            <a:xfrm flipH="1">
              <a:off x="3833891" y="2080033"/>
              <a:ext cx="72008" cy="11809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Straight Connector 295">
              <a:extLst>
                <a:ext uri="{FF2B5EF4-FFF2-40B4-BE49-F238E27FC236}">
                  <a16:creationId xmlns:a16="http://schemas.microsoft.com/office/drawing/2014/main" id="{CDA87A20-7641-6846-545D-4AF0305EC59B}"/>
                </a:ext>
              </a:extLst>
            </p:cNvPr>
            <p:cNvCxnSpPr/>
            <p:nvPr/>
          </p:nvCxnSpPr>
          <p:spPr>
            <a:xfrm flipH="1">
              <a:off x="3944144" y="2093852"/>
              <a:ext cx="72008" cy="11809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7" name="Group 296">
            <a:extLst>
              <a:ext uri="{FF2B5EF4-FFF2-40B4-BE49-F238E27FC236}">
                <a16:creationId xmlns:a16="http://schemas.microsoft.com/office/drawing/2014/main" id="{FB28760A-9603-6E91-6460-F0596E2118D7}"/>
              </a:ext>
            </a:extLst>
          </p:cNvPr>
          <p:cNvGrpSpPr>
            <a:grpSpLocks noChangeAspect="1"/>
          </p:cNvGrpSpPr>
          <p:nvPr/>
        </p:nvGrpSpPr>
        <p:grpSpPr>
          <a:xfrm rot="5400000">
            <a:off x="2847350" y="4935939"/>
            <a:ext cx="144000" cy="149167"/>
            <a:chOff x="3719736" y="1895297"/>
            <a:chExt cx="305682" cy="316647"/>
          </a:xfrm>
        </p:grpSpPr>
        <p:cxnSp>
          <p:nvCxnSpPr>
            <p:cNvPr id="298" name="Straight Connector 297">
              <a:extLst>
                <a:ext uri="{FF2B5EF4-FFF2-40B4-BE49-F238E27FC236}">
                  <a16:creationId xmlns:a16="http://schemas.microsoft.com/office/drawing/2014/main" id="{8FDD0592-F6D6-C220-8B85-6DB328A1D2B0}"/>
                </a:ext>
              </a:extLst>
            </p:cNvPr>
            <p:cNvCxnSpPr>
              <a:cxnSpLocks/>
            </p:cNvCxnSpPr>
            <p:nvPr/>
          </p:nvCxnSpPr>
          <p:spPr>
            <a:xfrm>
              <a:off x="3908581" y="1895297"/>
              <a:ext cx="0" cy="191475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>
              <a:extLst>
                <a:ext uri="{FF2B5EF4-FFF2-40B4-BE49-F238E27FC236}">
                  <a16:creationId xmlns:a16="http://schemas.microsoft.com/office/drawing/2014/main" id="{8AE7E7E4-7EEA-9BA0-BBCC-AB5485B25D83}"/>
                </a:ext>
              </a:extLst>
            </p:cNvPr>
            <p:cNvCxnSpPr/>
            <p:nvPr/>
          </p:nvCxnSpPr>
          <p:spPr>
            <a:xfrm>
              <a:off x="3791744" y="2084140"/>
              <a:ext cx="233674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Straight Connector 299">
              <a:extLst>
                <a:ext uri="{FF2B5EF4-FFF2-40B4-BE49-F238E27FC236}">
                  <a16:creationId xmlns:a16="http://schemas.microsoft.com/office/drawing/2014/main" id="{DB01ED92-62AE-63A2-E167-FFCE0233EBFC}"/>
                </a:ext>
              </a:extLst>
            </p:cNvPr>
            <p:cNvCxnSpPr/>
            <p:nvPr/>
          </p:nvCxnSpPr>
          <p:spPr>
            <a:xfrm flipH="1">
              <a:off x="3719736" y="2086772"/>
              <a:ext cx="72008" cy="11809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Straight Connector 300">
              <a:extLst>
                <a:ext uri="{FF2B5EF4-FFF2-40B4-BE49-F238E27FC236}">
                  <a16:creationId xmlns:a16="http://schemas.microsoft.com/office/drawing/2014/main" id="{C340D1BB-D46B-369C-2A2B-DA9029706230}"/>
                </a:ext>
              </a:extLst>
            </p:cNvPr>
            <p:cNvCxnSpPr/>
            <p:nvPr/>
          </p:nvCxnSpPr>
          <p:spPr>
            <a:xfrm flipH="1">
              <a:off x="3833891" y="2080033"/>
              <a:ext cx="72008" cy="11809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>
              <a:extLst>
                <a:ext uri="{FF2B5EF4-FFF2-40B4-BE49-F238E27FC236}">
                  <a16:creationId xmlns:a16="http://schemas.microsoft.com/office/drawing/2014/main" id="{A89FC14E-7B9F-493F-6959-C6641C13EDEE}"/>
                </a:ext>
              </a:extLst>
            </p:cNvPr>
            <p:cNvCxnSpPr/>
            <p:nvPr/>
          </p:nvCxnSpPr>
          <p:spPr>
            <a:xfrm flipH="1">
              <a:off x="3944144" y="2093852"/>
              <a:ext cx="72008" cy="11809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3" name="Group 302">
            <a:extLst>
              <a:ext uri="{FF2B5EF4-FFF2-40B4-BE49-F238E27FC236}">
                <a16:creationId xmlns:a16="http://schemas.microsoft.com/office/drawing/2014/main" id="{F0C1056D-216C-040E-E0B1-1C32DCF47BCC}"/>
              </a:ext>
            </a:extLst>
          </p:cNvPr>
          <p:cNvGrpSpPr>
            <a:grpSpLocks noChangeAspect="1"/>
          </p:cNvGrpSpPr>
          <p:nvPr/>
        </p:nvGrpSpPr>
        <p:grpSpPr>
          <a:xfrm rot="5400000">
            <a:off x="1672845" y="4295841"/>
            <a:ext cx="144000" cy="149167"/>
            <a:chOff x="3719736" y="1895297"/>
            <a:chExt cx="305682" cy="316647"/>
          </a:xfrm>
        </p:grpSpPr>
        <p:cxnSp>
          <p:nvCxnSpPr>
            <p:cNvPr id="304" name="Straight Connector 303">
              <a:extLst>
                <a:ext uri="{FF2B5EF4-FFF2-40B4-BE49-F238E27FC236}">
                  <a16:creationId xmlns:a16="http://schemas.microsoft.com/office/drawing/2014/main" id="{1E07DB11-FFDA-1DEE-9100-2700808A7C2B}"/>
                </a:ext>
              </a:extLst>
            </p:cNvPr>
            <p:cNvCxnSpPr>
              <a:cxnSpLocks/>
            </p:cNvCxnSpPr>
            <p:nvPr/>
          </p:nvCxnSpPr>
          <p:spPr>
            <a:xfrm>
              <a:off x="3908581" y="1895297"/>
              <a:ext cx="0" cy="191475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5" name="Straight Connector 304">
              <a:extLst>
                <a:ext uri="{FF2B5EF4-FFF2-40B4-BE49-F238E27FC236}">
                  <a16:creationId xmlns:a16="http://schemas.microsoft.com/office/drawing/2014/main" id="{D158AFC8-54EA-689A-150D-5C9E8F2A0207}"/>
                </a:ext>
              </a:extLst>
            </p:cNvPr>
            <p:cNvCxnSpPr/>
            <p:nvPr/>
          </p:nvCxnSpPr>
          <p:spPr>
            <a:xfrm>
              <a:off x="3791744" y="2084140"/>
              <a:ext cx="233674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6" name="Straight Connector 305">
              <a:extLst>
                <a:ext uri="{FF2B5EF4-FFF2-40B4-BE49-F238E27FC236}">
                  <a16:creationId xmlns:a16="http://schemas.microsoft.com/office/drawing/2014/main" id="{5D94233D-BA6B-F4EE-04FF-888B864388D9}"/>
                </a:ext>
              </a:extLst>
            </p:cNvPr>
            <p:cNvCxnSpPr/>
            <p:nvPr/>
          </p:nvCxnSpPr>
          <p:spPr>
            <a:xfrm flipH="1">
              <a:off x="3719736" y="2086772"/>
              <a:ext cx="72008" cy="11809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>
              <a:extLst>
                <a:ext uri="{FF2B5EF4-FFF2-40B4-BE49-F238E27FC236}">
                  <a16:creationId xmlns:a16="http://schemas.microsoft.com/office/drawing/2014/main" id="{359B36E7-EBA2-8DB0-BDD2-68D0BCDAAAB2}"/>
                </a:ext>
              </a:extLst>
            </p:cNvPr>
            <p:cNvCxnSpPr/>
            <p:nvPr/>
          </p:nvCxnSpPr>
          <p:spPr>
            <a:xfrm flipH="1">
              <a:off x="3833891" y="2080033"/>
              <a:ext cx="72008" cy="11809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" name="Straight Connector 307">
              <a:extLst>
                <a:ext uri="{FF2B5EF4-FFF2-40B4-BE49-F238E27FC236}">
                  <a16:creationId xmlns:a16="http://schemas.microsoft.com/office/drawing/2014/main" id="{BA99358B-21F9-A4C9-6EEF-263115EA1D99}"/>
                </a:ext>
              </a:extLst>
            </p:cNvPr>
            <p:cNvCxnSpPr/>
            <p:nvPr/>
          </p:nvCxnSpPr>
          <p:spPr>
            <a:xfrm flipH="1">
              <a:off x="3944144" y="2093852"/>
              <a:ext cx="72008" cy="11809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9" name="Group 308">
            <a:extLst>
              <a:ext uri="{FF2B5EF4-FFF2-40B4-BE49-F238E27FC236}">
                <a16:creationId xmlns:a16="http://schemas.microsoft.com/office/drawing/2014/main" id="{1A9F4C26-C27B-2C11-EB2C-463A20672FE5}"/>
              </a:ext>
            </a:extLst>
          </p:cNvPr>
          <p:cNvGrpSpPr>
            <a:grpSpLocks noChangeAspect="1"/>
          </p:cNvGrpSpPr>
          <p:nvPr/>
        </p:nvGrpSpPr>
        <p:grpSpPr>
          <a:xfrm rot="5400000">
            <a:off x="2228863" y="4295842"/>
            <a:ext cx="144000" cy="149167"/>
            <a:chOff x="3719736" y="1895297"/>
            <a:chExt cx="305682" cy="316647"/>
          </a:xfrm>
        </p:grpSpPr>
        <p:cxnSp>
          <p:nvCxnSpPr>
            <p:cNvPr id="310" name="Straight Connector 309">
              <a:extLst>
                <a:ext uri="{FF2B5EF4-FFF2-40B4-BE49-F238E27FC236}">
                  <a16:creationId xmlns:a16="http://schemas.microsoft.com/office/drawing/2014/main" id="{A3661A74-8223-DCA7-4C2F-BD3766D72F4D}"/>
                </a:ext>
              </a:extLst>
            </p:cNvPr>
            <p:cNvCxnSpPr>
              <a:cxnSpLocks/>
            </p:cNvCxnSpPr>
            <p:nvPr/>
          </p:nvCxnSpPr>
          <p:spPr>
            <a:xfrm>
              <a:off x="3908581" y="1895297"/>
              <a:ext cx="0" cy="191475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1" name="Straight Connector 310">
              <a:extLst>
                <a:ext uri="{FF2B5EF4-FFF2-40B4-BE49-F238E27FC236}">
                  <a16:creationId xmlns:a16="http://schemas.microsoft.com/office/drawing/2014/main" id="{C2EDA0ED-2B60-D7CA-E44B-62AAE45EAE76}"/>
                </a:ext>
              </a:extLst>
            </p:cNvPr>
            <p:cNvCxnSpPr/>
            <p:nvPr/>
          </p:nvCxnSpPr>
          <p:spPr>
            <a:xfrm>
              <a:off x="3791744" y="2084140"/>
              <a:ext cx="233674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" name="Straight Connector 311">
              <a:extLst>
                <a:ext uri="{FF2B5EF4-FFF2-40B4-BE49-F238E27FC236}">
                  <a16:creationId xmlns:a16="http://schemas.microsoft.com/office/drawing/2014/main" id="{B7881388-C24A-C0ED-626B-83FFE16D7486}"/>
                </a:ext>
              </a:extLst>
            </p:cNvPr>
            <p:cNvCxnSpPr/>
            <p:nvPr/>
          </p:nvCxnSpPr>
          <p:spPr>
            <a:xfrm flipH="1">
              <a:off x="3719736" y="2086772"/>
              <a:ext cx="72008" cy="11809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" name="Straight Connector 312">
              <a:extLst>
                <a:ext uri="{FF2B5EF4-FFF2-40B4-BE49-F238E27FC236}">
                  <a16:creationId xmlns:a16="http://schemas.microsoft.com/office/drawing/2014/main" id="{D37B5B51-B317-41B7-3967-CDEAE3E10F91}"/>
                </a:ext>
              </a:extLst>
            </p:cNvPr>
            <p:cNvCxnSpPr/>
            <p:nvPr/>
          </p:nvCxnSpPr>
          <p:spPr>
            <a:xfrm flipH="1">
              <a:off x="3833891" y="2080033"/>
              <a:ext cx="72008" cy="11809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" name="Straight Connector 313">
              <a:extLst>
                <a:ext uri="{FF2B5EF4-FFF2-40B4-BE49-F238E27FC236}">
                  <a16:creationId xmlns:a16="http://schemas.microsoft.com/office/drawing/2014/main" id="{002F7362-E6C2-FCE2-01A3-AFE7148783EC}"/>
                </a:ext>
              </a:extLst>
            </p:cNvPr>
            <p:cNvCxnSpPr/>
            <p:nvPr/>
          </p:nvCxnSpPr>
          <p:spPr>
            <a:xfrm flipH="1">
              <a:off x="3944144" y="2093852"/>
              <a:ext cx="72008" cy="11809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5" name="Group 314">
            <a:extLst>
              <a:ext uri="{FF2B5EF4-FFF2-40B4-BE49-F238E27FC236}">
                <a16:creationId xmlns:a16="http://schemas.microsoft.com/office/drawing/2014/main" id="{3AFB2BD0-6892-D0EA-6C3E-E625235F650B}"/>
              </a:ext>
            </a:extLst>
          </p:cNvPr>
          <p:cNvGrpSpPr>
            <a:grpSpLocks noChangeAspect="1"/>
          </p:cNvGrpSpPr>
          <p:nvPr/>
        </p:nvGrpSpPr>
        <p:grpSpPr>
          <a:xfrm rot="5400000">
            <a:off x="2800580" y="4295842"/>
            <a:ext cx="144000" cy="149167"/>
            <a:chOff x="3719736" y="1895297"/>
            <a:chExt cx="305682" cy="316647"/>
          </a:xfrm>
        </p:grpSpPr>
        <p:cxnSp>
          <p:nvCxnSpPr>
            <p:cNvPr id="316" name="Straight Connector 315">
              <a:extLst>
                <a:ext uri="{FF2B5EF4-FFF2-40B4-BE49-F238E27FC236}">
                  <a16:creationId xmlns:a16="http://schemas.microsoft.com/office/drawing/2014/main" id="{A512979A-594B-0CA1-152E-F100C5110443}"/>
                </a:ext>
              </a:extLst>
            </p:cNvPr>
            <p:cNvCxnSpPr>
              <a:cxnSpLocks/>
            </p:cNvCxnSpPr>
            <p:nvPr/>
          </p:nvCxnSpPr>
          <p:spPr>
            <a:xfrm>
              <a:off x="3908581" y="1895297"/>
              <a:ext cx="0" cy="191475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7" name="Straight Connector 316">
              <a:extLst>
                <a:ext uri="{FF2B5EF4-FFF2-40B4-BE49-F238E27FC236}">
                  <a16:creationId xmlns:a16="http://schemas.microsoft.com/office/drawing/2014/main" id="{6F114303-B1F4-7847-2316-86A7D789D7A0}"/>
                </a:ext>
              </a:extLst>
            </p:cNvPr>
            <p:cNvCxnSpPr/>
            <p:nvPr/>
          </p:nvCxnSpPr>
          <p:spPr>
            <a:xfrm>
              <a:off x="3791744" y="2084140"/>
              <a:ext cx="233674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8" name="Straight Connector 317">
              <a:extLst>
                <a:ext uri="{FF2B5EF4-FFF2-40B4-BE49-F238E27FC236}">
                  <a16:creationId xmlns:a16="http://schemas.microsoft.com/office/drawing/2014/main" id="{411C17ED-A071-A63D-57E0-E79DE2E3FCBD}"/>
                </a:ext>
              </a:extLst>
            </p:cNvPr>
            <p:cNvCxnSpPr/>
            <p:nvPr/>
          </p:nvCxnSpPr>
          <p:spPr>
            <a:xfrm flipH="1">
              <a:off x="3719736" y="2086772"/>
              <a:ext cx="72008" cy="11809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9" name="Straight Connector 318">
              <a:extLst>
                <a:ext uri="{FF2B5EF4-FFF2-40B4-BE49-F238E27FC236}">
                  <a16:creationId xmlns:a16="http://schemas.microsoft.com/office/drawing/2014/main" id="{22D6921D-A1BA-E1D6-4023-4D7CCB1B5141}"/>
                </a:ext>
              </a:extLst>
            </p:cNvPr>
            <p:cNvCxnSpPr/>
            <p:nvPr/>
          </p:nvCxnSpPr>
          <p:spPr>
            <a:xfrm flipH="1">
              <a:off x="3833891" y="2080033"/>
              <a:ext cx="72008" cy="11809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0" name="Straight Connector 319">
              <a:extLst>
                <a:ext uri="{FF2B5EF4-FFF2-40B4-BE49-F238E27FC236}">
                  <a16:creationId xmlns:a16="http://schemas.microsoft.com/office/drawing/2014/main" id="{1357C138-DE09-91DE-6112-9070052B51DD}"/>
                </a:ext>
              </a:extLst>
            </p:cNvPr>
            <p:cNvCxnSpPr/>
            <p:nvPr/>
          </p:nvCxnSpPr>
          <p:spPr>
            <a:xfrm flipH="1">
              <a:off x="3944144" y="2093852"/>
              <a:ext cx="72008" cy="11809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1" name="Group 320">
            <a:extLst>
              <a:ext uri="{FF2B5EF4-FFF2-40B4-BE49-F238E27FC236}">
                <a16:creationId xmlns:a16="http://schemas.microsoft.com/office/drawing/2014/main" id="{AABBFC5B-22FC-37EB-0D7D-F7687C51BAD4}"/>
              </a:ext>
            </a:extLst>
          </p:cNvPr>
          <p:cNvGrpSpPr>
            <a:grpSpLocks noChangeAspect="1"/>
          </p:cNvGrpSpPr>
          <p:nvPr/>
        </p:nvGrpSpPr>
        <p:grpSpPr>
          <a:xfrm rot="5400000">
            <a:off x="3486523" y="4288663"/>
            <a:ext cx="144000" cy="149167"/>
            <a:chOff x="3719736" y="1895297"/>
            <a:chExt cx="305682" cy="316647"/>
          </a:xfrm>
        </p:grpSpPr>
        <p:cxnSp>
          <p:nvCxnSpPr>
            <p:cNvPr id="322" name="Straight Connector 321">
              <a:extLst>
                <a:ext uri="{FF2B5EF4-FFF2-40B4-BE49-F238E27FC236}">
                  <a16:creationId xmlns:a16="http://schemas.microsoft.com/office/drawing/2014/main" id="{08323DDE-15E4-36DB-685E-E54208267AAD}"/>
                </a:ext>
              </a:extLst>
            </p:cNvPr>
            <p:cNvCxnSpPr>
              <a:cxnSpLocks/>
            </p:cNvCxnSpPr>
            <p:nvPr/>
          </p:nvCxnSpPr>
          <p:spPr>
            <a:xfrm>
              <a:off x="3908581" y="1895297"/>
              <a:ext cx="0" cy="1914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Straight Connector 322">
              <a:extLst>
                <a:ext uri="{FF2B5EF4-FFF2-40B4-BE49-F238E27FC236}">
                  <a16:creationId xmlns:a16="http://schemas.microsoft.com/office/drawing/2014/main" id="{DBFB8AA5-02E5-5D2D-DC01-85F01540DB9C}"/>
                </a:ext>
              </a:extLst>
            </p:cNvPr>
            <p:cNvCxnSpPr/>
            <p:nvPr/>
          </p:nvCxnSpPr>
          <p:spPr>
            <a:xfrm>
              <a:off x="3791744" y="2084140"/>
              <a:ext cx="23367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4" name="Straight Connector 323">
              <a:extLst>
                <a:ext uri="{FF2B5EF4-FFF2-40B4-BE49-F238E27FC236}">
                  <a16:creationId xmlns:a16="http://schemas.microsoft.com/office/drawing/2014/main" id="{4C43A5EA-CBDC-9E17-64DB-B3D22A68D0A7}"/>
                </a:ext>
              </a:extLst>
            </p:cNvPr>
            <p:cNvCxnSpPr/>
            <p:nvPr/>
          </p:nvCxnSpPr>
          <p:spPr>
            <a:xfrm flipH="1">
              <a:off x="3719736" y="2086772"/>
              <a:ext cx="72008" cy="1180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5" name="Straight Connector 324">
              <a:extLst>
                <a:ext uri="{FF2B5EF4-FFF2-40B4-BE49-F238E27FC236}">
                  <a16:creationId xmlns:a16="http://schemas.microsoft.com/office/drawing/2014/main" id="{3B483FA7-5B1C-DE8F-5F66-CC09B42E4F1F}"/>
                </a:ext>
              </a:extLst>
            </p:cNvPr>
            <p:cNvCxnSpPr/>
            <p:nvPr/>
          </p:nvCxnSpPr>
          <p:spPr>
            <a:xfrm flipH="1">
              <a:off x="3833891" y="2080033"/>
              <a:ext cx="72008" cy="1180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6" name="Straight Connector 325">
              <a:extLst>
                <a:ext uri="{FF2B5EF4-FFF2-40B4-BE49-F238E27FC236}">
                  <a16:creationId xmlns:a16="http://schemas.microsoft.com/office/drawing/2014/main" id="{47247477-72A8-8239-2A1E-E076A1C9AEE7}"/>
                </a:ext>
              </a:extLst>
            </p:cNvPr>
            <p:cNvCxnSpPr/>
            <p:nvPr/>
          </p:nvCxnSpPr>
          <p:spPr>
            <a:xfrm flipH="1">
              <a:off x="3944144" y="2093852"/>
              <a:ext cx="72008" cy="1180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7" name="Group 326">
            <a:extLst>
              <a:ext uri="{FF2B5EF4-FFF2-40B4-BE49-F238E27FC236}">
                <a16:creationId xmlns:a16="http://schemas.microsoft.com/office/drawing/2014/main" id="{93D011B5-2BB0-29D7-D2C2-BB8F59CC48D2}"/>
              </a:ext>
            </a:extLst>
          </p:cNvPr>
          <p:cNvGrpSpPr>
            <a:grpSpLocks noChangeAspect="1"/>
          </p:cNvGrpSpPr>
          <p:nvPr/>
        </p:nvGrpSpPr>
        <p:grpSpPr>
          <a:xfrm rot="2078203">
            <a:off x="3448763" y="5063335"/>
            <a:ext cx="144000" cy="149167"/>
            <a:chOff x="3719736" y="1895297"/>
            <a:chExt cx="305682" cy="316647"/>
          </a:xfrm>
        </p:grpSpPr>
        <p:cxnSp>
          <p:nvCxnSpPr>
            <p:cNvPr id="328" name="Straight Connector 327">
              <a:extLst>
                <a:ext uri="{FF2B5EF4-FFF2-40B4-BE49-F238E27FC236}">
                  <a16:creationId xmlns:a16="http://schemas.microsoft.com/office/drawing/2014/main" id="{EB371FE1-8A6F-0B42-06F1-6A42342E4254}"/>
                </a:ext>
              </a:extLst>
            </p:cNvPr>
            <p:cNvCxnSpPr>
              <a:cxnSpLocks/>
            </p:cNvCxnSpPr>
            <p:nvPr/>
          </p:nvCxnSpPr>
          <p:spPr>
            <a:xfrm>
              <a:off x="3908581" y="1895297"/>
              <a:ext cx="0" cy="191475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9" name="Straight Connector 328">
              <a:extLst>
                <a:ext uri="{FF2B5EF4-FFF2-40B4-BE49-F238E27FC236}">
                  <a16:creationId xmlns:a16="http://schemas.microsoft.com/office/drawing/2014/main" id="{5A3CA00D-09CE-7D37-FC1E-7199CD62F9CB}"/>
                </a:ext>
              </a:extLst>
            </p:cNvPr>
            <p:cNvCxnSpPr/>
            <p:nvPr/>
          </p:nvCxnSpPr>
          <p:spPr>
            <a:xfrm>
              <a:off x="3791744" y="2084140"/>
              <a:ext cx="233674" cy="0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0" name="Straight Connector 329">
              <a:extLst>
                <a:ext uri="{FF2B5EF4-FFF2-40B4-BE49-F238E27FC236}">
                  <a16:creationId xmlns:a16="http://schemas.microsoft.com/office/drawing/2014/main" id="{A0F5965F-94CE-9802-6C3B-9DF0BD3EB2E7}"/>
                </a:ext>
              </a:extLst>
            </p:cNvPr>
            <p:cNvCxnSpPr/>
            <p:nvPr/>
          </p:nvCxnSpPr>
          <p:spPr>
            <a:xfrm flipH="1">
              <a:off x="3719736" y="2086772"/>
              <a:ext cx="72008" cy="118092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1" name="Straight Connector 330">
              <a:extLst>
                <a:ext uri="{FF2B5EF4-FFF2-40B4-BE49-F238E27FC236}">
                  <a16:creationId xmlns:a16="http://schemas.microsoft.com/office/drawing/2014/main" id="{45A71DC3-2815-3CEB-3212-D8C1907C6E27}"/>
                </a:ext>
              </a:extLst>
            </p:cNvPr>
            <p:cNvCxnSpPr/>
            <p:nvPr/>
          </p:nvCxnSpPr>
          <p:spPr>
            <a:xfrm flipH="1">
              <a:off x="3833891" y="2080033"/>
              <a:ext cx="72008" cy="118092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2" name="Straight Connector 331">
              <a:extLst>
                <a:ext uri="{FF2B5EF4-FFF2-40B4-BE49-F238E27FC236}">
                  <a16:creationId xmlns:a16="http://schemas.microsoft.com/office/drawing/2014/main" id="{13BA1CE5-278C-73F4-5D8F-772F53E0EB10}"/>
                </a:ext>
              </a:extLst>
            </p:cNvPr>
            <p:cNvCxnSpPr/>
            <p:nvPr/>
          </p:nvCxnSpPr>
          <p:spPr>
            <a:xfrm flipH="1">
              <a:off x="3944144" y="2093852"/>
              <a:ext cx="72008" cy="118092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3" name="Group 332">
            <a:extLst>
              <a:ext uri="{FF2B5EF4-FFF2-40B4-BE49-F238E27FC236}">
                <a16:creationId xmlns:a16="http://schemas.microsoft.com/office/drawing/2014/main" id="{E4948E69-3ACD-590E-0F96-97F06F38340B}"/>
              </a:ext>
            </a:extLst>
          </p:cNvPr>
          <p:cNvGrpSpPr>
            <a:grpSpLocks noChangeAspect="1"/>
          </p:cNvGrpSpPr>
          <p:nvPr/>
        </p:nvGrpSpPr>
        <p:grpSpPr>
          <a:xfrm rot="5400000">
            <a:off x="920035" y="4753562"/>
            <a:ext cx="144000" cy="149167"/>
            <a:chOff x="3719736" y="1895297"/>
            <a:chExt cx="305682" cy="316647"/>
          </a:xfrm>
        </p:grpSpPr>
        <p:cxnSp>
          <p:nvCxnSpPr>
            <p:cNvPr id="334" name="Straight Connector 333">
              <a:extLst>
                <a:ext uri="{FF2B5EF4-FFF2-40B4-BE49-F238E27FC236}">
                  <a16:creationId xmlns:a16="http://schemas.microsoft.com/office/drawing/2014/main" id="{A08CE3E9-C10A-85BF-BF5D-5BD41251B861}"/>
                </a:ext>
              </a:extLst>
            </p:cNvPr>
            <p:cNvCxnSpPr>
              <a:cxnSpLocks/>
            </p:cNvCxnSpPr>
            <p:nvPr/>
          </p:nvCxnSpPr>
          <p:spPr>
            <a:xfrm>
              <a:off x="3908581" y="1895297"/>
              <a:ext cx="0" cy="191475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5" name="Straight Connector 334">
              <a:extLst>
                <a:ext uri="{FF2B5EF4-FFF2-40B4-BE49-F238E27FC236}">
                  <a16:creationId xmlns:a16="http://schemas.microsoft.com/office/drawing/2014/main" id="{CB49DA3B-08B2-BA01-DBC4-4C52F2C495B2}"/>
                </a:ext>
              </a:extLst>
            </p:cNvPr>
            <p:cNvCxnSpPr/>
            <p:nvPr/>
          </p:nvCxnSpPr>
          <p:spPr>
            <a:xfrm>
              <a:off x="3791744" y="2084140"/>
              <a:ext cx="233674" cy="0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6" name="Straight Connector 335">
              <a:extLst>
                <a:ext uri="{FF2B5EF4-FFF2-40B4-BE49-F238E27FC236}">
                  <a16:creationId xmlns:a16="http://schemas.microsoft.com/office/drawing/2014/main" id="{316BBD09-C546-BFB3-01EB-A621FC7062DB}"/>
                </a:ext>
              </a:extLst>
            </p:cNvPr>
            <p:cNvCxnSpPr/>
            <p:nvPr/>
          </p:nvCxnSpPr>
          <p:spPr>
            <a:xfrm flipH="1">
              <a:off x="3719736" y="2086772"/>
              <a:ext cx="72008" cy="118092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7" name="Straight Connector 336">
              <a:extLst>
                <a:ext uri="{FF2B5EF4-FFF2-40B4-BE49-F238E27FC236}">
                  <a16:creationId xmlns:a16="http://schemas.microsoft.com/office/drawing/2014/main" id="{42D9C4B6-2999-EDDA-398B-E742175CB477}"/>
                </a:ext>
              </a:extLst>
            </p:cNvPr>
            <p:cNvCxnSpPr/>
            <p:nvPr/>
          </p:nvCxnSpPr>
          <p:spPr>
            <a:xfrm flipH="1">
              <a:off x="3833891" y="2080033"/>
              <a:ext cx="72008" cy="118092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8" name="Straight Connector 337">
              <a:extLst>
                <a:ext uri="{FF2B5EF4-FFF2-40B4-BE49-F238E27FC236}">
                  <a16:creationId xmlns:a16="http://schemas.microsoft.com/office/drawing/2014/main" id="{6C4BE794-AC90-5524-2FFD-8F0CD9CB440E}"/>
                </a:ext>
              </a:extLst>
            </p:cNvPr>
            <p:cNvCxnSpPr/>
            <p:nvPr/>
          </p:nvCxnSpPr>
          <p:spPr>
            <a:xfrm flipH="1">
              <a:off x="3944144" y="2093852"/>
              <a:ext cx="72008" cy="118092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0" name="Group 339">
            <a:extLst>
              <a:ext uri="{FF2B5EF4-FFF2-40B4-BE49-F238E27FC236}">
                <a16:creationId xmlns:a16="http://schemas.microsoft.com/office/drawing/2014/main" id="{67B9CB70-3D98-A3D8-8B5A-413ED20E280F}"/>
              </a:ext>
            </a:extLst>
          </p:cNvPr>
          <p:cNvGrpSpPr>
            <a:grpSpLocks noChangeAspect="1"/>
          </p:cNvGrpSpPr>
          <p:nvPr/>
        </p:nvGrpSpPr>
        <p:grpSpPr>
          <a:xfrm>
            <a:off x="4164993" y="4721697"/>
            <a:ext cx="144000" cy="149167"/>
            <a:chOff x="3719736" y="1895297"/>
            <a:chExt cx="305682" cy="316647"/>
          </a:xfrm>
        </p:grpSpPr>
        <p:cxnSp>
          <p:nvCxnSpPr>
            <p:cNvPr id="341" name="Straight Connector 340">
              <a:extLst>
                <a:ext uri="{FF2B5EF4-FFF2-40B4-BE49-F238E27FC236}">
                  <a16:creationId xmlns:a16="http://schemas.microsoft.com/office/drawing/2014/main" id="{3D0F0EC4-D837-A533-D150-B8FF467762BF}"/>
                </a:ext>
              </a:extLst>
            </p:cNvPr>
            <p:cNvCxnSpPr>
              <a:cxnSpLocks/>
            </p:cNvCxnSpPr>
            <p:nvPr/>
          </p:nvCxnSpPr>
          <p:spPr>
            <a:xfrm>
              <a:off x="3908581" y="1895297"/>
              <a:ext cx="0" cy="191475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2" name="Straight Connector 341">
              <a:extLst>
                <a:ext uri="{FF2B5EF4-FFF2-40B4-BE49-F238E27FC236}">
                  <a16:creationId xmlns:a16="http://schemas.microsoft.com/office/drawing/2014/main" id="{30AB3039-74A9-D2A2-368B-79EBFF2108DA}"/>
                </a:ext>
              </a:extLst>
            </p:cNvPr>
            <p:cNvCxnSpPr/>
            <p:nvPr/>
          </p:nvCxnSpPr>
          <p:spPr>
            <a:xfrm>
              <a:off x="3791744" y="2084140"/>
              <a:ext cx="233674" cy="0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3" name="Straight Connector 342">
              <a:extLst>
                <a:ext uri="{FF2B5EF4-FFF2-40B4-BE49-F238E27FC236}">
                  <a16:creationId xmlns:a16="http://schemas.microsoft.com/office/drawing/2014/main" id="{4DEA8D6B-4571-8884-94C6-CB7C86F1BD7F}"/>
                </a:ext>
              </a:extLst>
            </p:cNvPr>
            <p:cNvCxnSpPr/>
            <p:nvPr/>
          </p:nvCxnSpPr>
          <p:spPr>
            <a:xfrm flipH="1">
              <a:off x="3719736" y="2086772"/>
              <a:ext cx="72008" cy="118092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4" name="Straight Connector 343">
              <a:extLst>
                <a:ext uri="{FF2B5EF4-FFF2-40B4-BE49-F238E27FC236}">
                  <a16:creationId xmlns:a16="http://schemas.microsoft.com/office/drawing/2014/main" id="{C9346426-F441-A414-BEA5-D1E85D395192}"/>
                </a:ext>
              </a:extLst>
            </p:cNvPr>
            <p:cNvCxnSpPr/>
            <p:nvPr/>
          </p:nvCxnSpPr>
          <p:spPr>
            <a:xfrm flipH="1">
              <a:off x="3833891" y="2080033"/>
              <a:ext cx="72008" cy="118092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5" name="Straight Connector 344">
              <a:extLst>
                <a:ext uri="{FF2B5EF4-FFF2-40B4-BE49-F238E27FC236}">
                  <a16:creationId xmlns:a16="http://schemas.microsoft.com/office/drawing/2014/main" id="{A29F7F36-4B06-0807-78FB-35F5590F7262}"/>
                </a:ext>
              </a:extLst>
            </p:cNvPr>
            <p:cNvCxnSpPr/>
            <p:nvPr/>
          </p:nvCxnSpPr>
          <p:spPr>
            <a:xfrm flipH="1">
              <a:off x="3944144" y="2093852"/>
              <a:ext cx="72008" cy="118092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592376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FF10258-9E1D-6EAC-4A9C-9D8D551FC6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352" y="242592"/>
            <a:ext cx="11376025" cy="463118"/>
          </a:xfrm>
        </p:spPr>
        <p:txBody>
          <a:bodyPr anchor="t">
            <a:normAutofit/>
          </a:bodyPr>
          <a:lstStyle/>
          <a:p>
            <a:r>
              <a:rPr lang="en-GB" dirty="0"/>
              <a:t>Control hardware cost estimation</a:t>
            </a:r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40A3D1EB-640C-5A87-A8B9-ED120EF5FC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27564" y="1269618"/>
            <a:ext cx="5611813" cy="4608511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0" dirty="0"/>
              <a:t>Power and IT infrastructure not considered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0" dirty="0"/>
              <a:t>Bakeout control system not considered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BDEF90-A641-6031-81CD-E8EB6178806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60290" y="6436538"/>
            <a:ext cx="63116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29.03.2023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890DFE-FC25-675C-88B2-6D105C2412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82608" y="6442037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85B1A2-B59C-987E-372C-C432540310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34324" y="6442037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it-IT"/>
              <a:t>Gregory Pigny | Beampipes for Gravitational Wave Telescopes 2023</a:t>
            </a:r>
            <a:endParaRPr lang="en-US"/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4FB12301-67F0-9EB0-12A5-C2647784E865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3358" y="1169578"/>
            <a:ext cx="5918626" cy="4722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08889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FF10258-9E1D-6EAC-4A9C-9D8D551FC6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352" y="242592"/>
            <a:ext cx="11376025" cy="463118"/>
          </a:xfrm>
        </p:spPr>
        <p:txBody>
          <a:bodyPr anchor="t">
            <a:normAutofit/>
          </a:bodyPr>
          <a:lstStyle/>
          <a:p>
            <a:r>
              <a:rPr lang="en-GB" dirty="0"/>
              <a:t>Possible Control Architecture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BDEF90-A641-6031-81CD-E8EB6178806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60290" y="6436538"/>
            <a:ext cx="63116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29.03.2023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890DFE-FC25-675C-88B2-6D105C2412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82608" y="6442037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85B1A2-B59C-987E-372C-C432540310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34324" y="6442037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it-IT"/>
              <a:t>Gregory Pigny | Beampipes for Gravitational Wave Telescopes 2023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B96254E-F530-7E3D-10D0-2F8F8A33ED1C}"/>
              </a:ext>
            </a:extLst>
          </p:cNvPr>
          <p:cNvSpPr txBox="1"/>
          <p:nvPr/>
        </p:nvSpPr>
        <p:spPr>
          <a:xfrm>
            <a:off x="18226" y="1160682"/>
            <a:ext cx="1152128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600" dirty="0" err="1"/>
              <a:t>Supervison</a:t>
            </a:r>
            <a:r>
              <a:rPr lang="en-GB" sz="1600" dirty="0"/>
              <a:t> Layer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614C2E2-C2F9-F0F1-9DE4-909576D2AB31}"/>
              </a:ext>
            </a:extLst>
          </p:cNvPr>
          <p:cNvSpPr txBox="1"/>
          <p:nvPr/>
        </p:nvSpPr>
        <p:spPr>
          <a:xfrm>
            <a:off x="-10875" y="3933056"/>
            <a:ext cx="1152128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600" dirty="0"/>
              <a:t>Control and field Layers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5699647-32FE-8D67-6E0C-0EA93AC7EB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0354" y="705710"/>
            <a:ext cx="10800000" cy="5395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57212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69B1257-4AAB-1DB2-452F-02D0A75EED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3201" y="908724"/>
            <a:ext cx="11520661" cy="5374561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Communicates in “real-time” with controllers running the vacuum process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Present data to operators using a graphical user interface (GUI) in order to: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Check the process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b="0" dirty="0"/>
              <a:t>React on alarms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Interact with devices</a:t>
            </a:r>
            <a:endParaRPr lang="en-GB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Archives historical data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Operators can check what happened in the past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CERN’s vacuum SCADA is based on WinCC-OA (Open Architecture) from Siemens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Other SCADAs exist: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b="0" dirty="0"/>
              <a:t>EPICS - Experimental Physics and Industrial Control System (</a:t>
            </a:r>
            <a:r>
              <a:rPr lang="en-GB" b="0" dirty="0">
                <a:hlinkClick r:id="rId2"/>
              </a:rPr>
              <a:t>www.aps.anl.gov/epics/</a:t>
            </a:r>
            <a:r>
              <a:rPr lang="en-GB" b="0" dirty="0"/>
              <a:t>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b="0" dirty="0"/>
              <a:t>TANGO -  (</a:t>
            </a:r>
            <a:r>
              <a:rPr lang="en-GB" b="0" dirty="0">
                <a:hlinkClick r:id="rId3"/>
              </a:rPr>
              <a:t>http://www.tango-controls.org/</a:t>
            </a:r>
            <a:r>
              <a:rPr lang="en-GB" b="0" dirty="0"/>
              <a:t>)</a:t>
            </a:r>
          </a:p>
          <a:p>
            <a:endParaRPr lang="en-GB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FF10258-9E1D-6EAC-4A9C-9D8D551FC6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SCADA (Supervisory Control And Data Acquisition)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BDEF90-A641-6031-81CD-E8EB6178806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29.03.2023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890DFE-FC25-675C-88B2-6D105C2412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85B1A2-B59C-987E-372C-C432540310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/>
              <a:t>Gregory Pigny | Beampipes for Gravitational Wave Telescopes 2023</a:t>
            </a:r>
            <a:endParaRPr lang="en-US" dirty="0"/>
          </a:p>
        </p:txBody>
      </p:sp>
      <p:sp>
        <p:nvSpPr>
          <p:cNvPr id="17" name="TextBox 46">
            <a:extLst>
              <a:ext uri="{FF2B5EF4-FFF2-40B4-BE49-F238E27FC236}">
                <a16:creationId xmlns:a16="http://schemas.microsoft.com/office/drawing/2014/main" id="{99B667FA-3445-15A0-0CD6-C594E9D9C1D5}"/>
              </a:ext>
            </a:extLst>
          </p:cNvPr>
          <p:cNvSpPr txBox="1"/>
          <p:nvPr/>
        </p:nvSpPr>
        <p:spPr>
          <a:xfrm>
            <a:off x="8079852" y="7386058"/>
            <a:ext cx="4010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b="1" dirty="0">
                <a:solidFill>
                  <a:schemeClr val="accent6">
                    <a:lumMod val="75000"/>
                  </a:schemeClr>
                </a:solidFill>
              </a:rPr>
              <a:t>LAN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D721FB2-4C28-AF01-7292-FA0C1F86DA13}"/>
              </a:ext>
            </a:extLst>
          </p:cNvPr>
          <p:cNvSpPr/>
          <p:nvPr/>
        </p:nvSpPr>
        <p:spPr>
          <a:xfrm>
            <a:off x="7299665" y="8680721"/>
            <a:ext cx="1573840" cy="52322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PT" sz="1400" b="1" dirty="0">
                <a:solidFill>
                  <a:schemeClr val="tx2">
                    <a:lumMod val="75000"/>
                  </a:schemeClr>
                </a:solidFill>
              </a:rPr>
              <a:t>Mobile VPG</a:t>
            </a:r>
          </a:p>
          <a:p>
            <a:pPr algn="ctr"/>
            <a:r>
              <a:rPr lang="pt-PT" sz="1400" dirty="0">
                <a:solidFill>
                  <a:schemeClr val="tx2">
                    <a:lumMod val="75000"/>
                  </a:schemeClr>
                </a:solidFill>
              </a:rPr>
              <a:t>(S7-1200)</a:t>
            </a:r>
          </a:p>
        </p:txBody>
      </p:sp>
    </p:spTree>
    <p:extLst>
      <p:ext uri="{BB962C8B-B14F-4D97-AF65-F5344CB8AC3E}">
        <p14:creationId xmlns:p14="http://schemas.microsoft.com/office/powerpoint/2010/main" val="8797991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FF10258-9E1D-6EAC-4A9C-9D8D551FC6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Examples of Vacuum SCADA panels and functionalities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BDEF90-A641-6031-81CD-E8EB6178806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29.03.2023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890DFE-FC25-675C-88B2-6D105C2412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85B1A2-B59C-987E-372C-C432540310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/>
              <a:t>Gregory Pigny | Beampipes for Gravitational Wave Telescopes 2023</a:t>
            </a:r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D721FB2-4C28-AF01-7292-FA0C1F86DA13}"/>
              </a:ext>
            </a:extLst>
          </p:cNvPr>
          <p:cNvSpPr/>
          <p:nvPr/>
        </p:nvSpPr>
        <p:spPr>
          <a:xfrm>
            <a:off x="7299665" y="8680721"/>
            <a:ext cx="1573840" cy="52322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PT" sz="1400" b="1" dirty="0">
                <a:solidFill>
                  <a:schemeClr val="tx2">
                    <a:lumMod val="75000"/>
                  </a:schemeClr>
                </a:solidFill>
              </a:rPr>
              <a:t>Mobile VPG</a:t>
            </a:r>
          </a:p>
          <a:p>
            <a:pPr algn="ctr"/>
            <a:r>
              <a:rPr lang="pt-PT" sz="1400" dirty="0">
                <a:solidFill>
                  <a:schemeClr val="tx2">
                    <a:lumMod val="75000"/>
                  </a:schemeClr>
                </a:solidFill>
              </a:rPr>
              <a:t>(S7-1200)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408DD82-C2A3-82C5-499C-3BBA388432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360" y="869651"/>
            <a:ext cx="3600000" cy="305518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7CCB1CA-5D9E-8D1A-4439-A4E0825DDD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6360" y="4119225"/>
            <a:ext cx="6480000" cy="222405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10912CB-54AA-06BC-83BF-6AC3634797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62673" y="881715"/>
            <a:ext cx="7920000" cy="2106338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46E90D74-5A54-7D1B-227A-53967A8EDB0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62521" y="3303976"/>
            <a:ext cx="1800000" cy="2208247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FA3E9469-7FDB-937B-2F95-4F10E2423DE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36360" y="3340477"/>
            <a:ext cx="3600000" cy="2135244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D19BE8BA-FED8-C20E-EF76-3209DDC19397}"/>
              </a:ext>
            </a:extLst>
          </p:cNvPr>
          <p:cNvSpPr/>
          <p:nvPr/>
        </p:nvSpPr>
        <p:spPr>
          <a:xfrm>
            <a:off x="2843389" y="3924832"/>
            <a:ext cx="158609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55A0"/>
                </a:solidFill>
                <a:latin typeface="Calibri" pitchFamily="34" charset="0"/>
              </a:rPr>
              <a:t>Pressure Profiles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A206131-A460-ABAF-8DC2-6534101C9E49}"/>
              </a:ext>
            </a:extLst>
          </p:cNvPr>
          <p:cNvSpPr/>
          <p:nvPr/>
        </p:nvSpPr>
        <p:spPr>
          <a:xfrm>
            <a:off x="1271464" y="658926"/>
            <a:ext cx="117307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55A0"/>
                </a:solidFill>
                <a:latin typeface="Calibri" pitchFamily="34" charset="0"/>
              </a:rPr>
              <a:t>Main View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B02092D-4D3C-E0EF-83B0-A1D9E10A3009}"/>
              </a:ext>
            </a:extLst>
          </p:cNvPr>
          <p:cNvSpPr/>
          <p:nvPr/>
        </p:nvSpPr>
        <p:spPr>
          <a:xfrm>
            <a:off x="7440136" y="659146"/>
            <a:ext cx="16802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55A0"/>
                </a:solidFill>
                <a:latin typeface="Calibri" pitchFamily="34" charset="0"/>
              </a:rPr>
              <a:t>Detailed Synoptic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45FDB79-5245-98C7-14C6-68108275B165}"/>
              </a:ext>
            </a:extLst>
          </p:cNvPr>
          <p:cNvSpPr/>
          <p:nvPr/>
        </p:nvSpPr>
        <p:spPr>
          <a:xfrm>
            <a:off x="8022673" y="3017374"/>
            <a:ext cx="16802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55A0"/>
                </a:solidFill>
                <a:latin typeface="Calibri" pitchFamily="34" charset="0"/>
              </a:rPr>
              <a:t>Controller Panels</a:t>
            </a:r>
          </a:p>
        </p:txBody>
      </p:sp>
    </p:spTree>
    <p:extLst>
      <p:ext uri="{BB962C8B-B14F-4D97-AF65-F5344CB8AC3E}">
        <p14:creationId xmlns:p14="http://schemas.microsoft.com/office/powerpoint/2010/main" val="32537909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FF10258-9E1D-6EAC-4A9C-9D8D551FC6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Examples of Vacuum SCADA panels and functionalities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BDEF90-A641-6031-81CD-E8EB6178806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29.03.2023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890DFE-FC25-675C-88B2-6D105C2412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85B1A2-B59C-987E-372C-C432540310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/>
              <a:t>Gregory Pigny | Beampipes for Gravitational Wave Telescopes 2023</a:t>
            </a:r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D721FB2-4C28-AF01-7292-FA0C1F86DA13}"/>
              </a:ext>
            </a:extLst>
          </p:cNvPr>
          <p:cNvSpPr/>
          <p:nvPr/>
        </p:nvSpPr>
        <p:spPr>
          <a:xfrm>
            <a:off x="7299665" y="8680721"/>
            <a:ext cx="1573840" cy="52322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PT" sz="1400" b="1" dirty="0">
                <a:solidFill>
                  <a:schemeClr val="tx2">
                    <a:lumMod val="75000"/>
                  </a:schemeClr>
                </a:solidFill>
              </a:rPr>
              <a:t>Mobile VPG</a:t>
            </a:r>
          </a:p>
          <a:p>
            <a:pPr algn="ctr"/>
            <a:r>
              <a:rPr lang="pt-PT" sz="1400" dirty="0">
                <a:solidFill>
                  <a:schemeClr val="tx2">
                    <a:lumMod val="75000"/>
                  </a:schemeClr>
                </a:solidFill>
              </a:rPr>
              <a:t>(S7-1200)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11E957C-5EA3-F99C-0E74-D2477AD08AA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4177"/>
          <a:stretch/>
        </p:blipFill>
        <p:spPr>
          <a:xfrm>
            <a:off x="263352" y="1030215"/>
            <a:ext cx="4709990" cy="257178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288C57E-E431-FEA3-4F8B-15629403BC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3352" y="3872221"/>
            <a:ext cx="4680000" cy="245467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6B780C7-B10A-95EA-77BF-0BC70D97A4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96200" y="974715"/>
            <a:ext cx="4207575" cy="2106343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440F0FEB-8B6A-89D0-E722-78E099FD5271}"/>
              </a:ext>
            </a:extLst>
          </p:cNvPr>
          <p:cNvSpPr/>
          <p:nvPr/>
        </p:nvSpPr>
        <p:spPr>
          <a:xfrm>
            <a:off x="1776932" y="3640920"/>
            <a:ext cx="168335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55A0"/>
                </a:solidFill>
                <a:latin typeface="Calibri" pitchFamily="34" charset="0"/>
              </a:rPr>
              <a:t>Multi trend panel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A810F70-F060-AAA3-C8D7-925D4FEC6163}"/>
              </a:ext>
            </a:extLst>
          </p:cNvPr>
          <p:cNvSpPr/>
          <p:nvPr/>
        </p:nvSpPr>
        <p:spPr>
          <a:xfrm>
            <a:off x="9480376" y="670936"/>
            <a:ext cx="168335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55A0"/>
                </a:solidFill>
                <a:latin typeface="Calibri" pitchFamily="34" charset="0"/>
              </a:rPr>
              <a:t>Global actions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CD90515-879B-7E4F-936E-49A500357C0D}"/>
              </a:ext>
            </a:extLst>
          </p:cNvPr>
          <p:cNvSpPr/>
          <p:nvPr/>
        </p:nvSpPr>
        <p:spPr>
          <a:xfrm>
            <a:off x="1388305" y="682019"/>
            <a:ext cx="230425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55A0"/>
                </a:solidFill>
                <a:latin typeface="Calibri" pitchFamily="34" charset="0"/>
              </a:rPr>
              <a:t>Equipment State History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A2FA659-2793-B770-61B4-3AA861D87B1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59896" y="1743114"/>
            <a:ext cx="3881914" cy="4550569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4F55E618-DD2F-246C-5A8B-7C680271F9D6}"/>
              </a:ext>
            </a:extLst>
          </p:cNvPr>
          <p:cNvSpPr/>
          <p:nvPr/>
        </p:nvSpPr>
        <p:spPr>
          <a:xfrm>
            <a:off x="5819827" y="1404560"/>
            <a:ext cx="178834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55A0"/>
                </a:solidFill>
                <a:latin typeface="Calibri" pitchFamily="34" charset="0"/>
              </a:rPr>
              <a:t>SMS Notifications</a:t>
            </a:r>
          </a:p>
        </p:txBody>
      </p:sp>
    </p:spTree>
    <p:extLst>
      <p:ext uri="{BB962C8B-B14F-4D97-AF65-F5344CB8AC3E}">
        <p14:creationId xmlns:p14="http://schemas.microsoft.com/office/powerpoint/2010/main" val="19997874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FF10258-9E1D-6EAC-4A9C-9D8D551FC6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892" y="3068960"/>
            <a:ext cx="11376025" cy="463118"/>
          </a:xfrm>
        </p:spPr>
        <p:txBody>
          <a:bodyPr/>
          <a:lstStyle/>
          <a:p>
            <a:pPr algn="ctr"/>
            <a:r>
              <a:rPr lang="en-GB" sz="3600" dirty="0"/>
              <a:t>Thank you for your attention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BDEF90-A641-6031-81CD-E8EB6178806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29.03.2023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890DFE-FC25-675C-88B2-6D105C2412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85B1A2-B59C-987E-372C-C432540310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/>
              <a:t>Gregory Pigny | Beampipes for Gravitational Wave Telescopes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32182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69B1257-4AAB-1DB2-452F-02D0A75EED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3352" y="908724"/>
            <a:ext cx="6416683" cy="5374561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/>
              <a:t>Vacuum layout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/>
              <a:t>Racks and controllers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/>
              <a:t>Tunnel networking – CERN example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/>
              <a:t>Bake-out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/>
              <a:t>Control HW cost estimation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/>
              <a:t>Possible control architecture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/>
              <a:t>Supervision layer</a:t>
            </a:r>
            <a:endParaRPr lang="en-GB" sz="1800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FF10258-9E1D-6EAC-4A9C-9D8D551FC6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BDEF90-A641-6031-81CD-E8EB6178806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29.03.2023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890DFE-FC25-675C-88B2-6D105C2412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85B1A2-B59C-987E-372C-C432540310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/>
              <a:t>Gregory Pigny | Beampipes for Gravitational Wave Telescopes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49275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69B1257-4AAB-1DB2-452F-02D0A75EED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3352" y="908724"/>
            <a:ext cx="6416683" cy="5374561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36</a:t>
            </a:r>
            <a:r>
              <a:rPr lang="en-GB" sz="2000" b="0" dirty="0"/>
              <a:t> gate valves DN1250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/>
                </a:solidFill>
              </a:rPr>
              <a:t>216</a:t>
            </a:r>
            <a:r>
              <a:rPr lang="en-GB" sz="2000" b="0" dirty="0"/>
              <a:t> gate valves DN150</a:t>
            </a:r>
            <a:endParaRPr lang="en-GB" sz="18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FF0000"/>
                </a:solidFill>
              </a:rPr>
              <a:t>168</a:t>
            </a:r>
            <a:r>
              <a:rPr lang="en-GB" sz="2000" b="0" dirty="0"/>
              <a:t> gate valves DN100</a:t>
            </a:r>
            <a:endParaRPr lang="en-GB" sz="18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B050"/>
                </a:solidFill>
              </a:rPr>
              <a:t>384</a:t>
            </a:r>
            <a:r>
              <a:rPr lang="en-GB" sz="2000" b="0" dirty="0"/>
              <a:t> angle valves DN40 (no control)</a:t>
            </a:r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96</a:t>
            </a:r>
            <a:r>
              <a:rPr lang="en-GB" sz="2000" b="0" dirty="0"/>
              <a:t> Sputter Ion Pumps </a:t>
            </a:r>
            <a:r>
              <a:rPr lang="en-GB" sz="1800" b="0" dirty="0"/>
              <a:t>(500 l/s)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384</a:t>
            </a:r>
            <a:r>
              <a:rPr lang="en-GB" sz="2000" b="0" dirty="0"/>
              <a:t> NEG Pumps </a:t>
            </a:r>
            <a:r>
              <a:rPr lang="en-GB" sz="1800" b="0" dirty="0"/>
              <a:t>(1000 l/s and 2000 l/s)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Local activation of the NEG pumps during bakeout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384</a:t>
            </a:r>
            <a:r>
              <a:rPr lang="en-GB" sz="2000" b="0" dirty="0"/>
              <a:t> Gauges </a:t>
            </a:r>
            <a:r>
              <a:rPr lang="en-GB" sz="1800" b="0" dirty="0"/>
              <a:t>(Bayard-Alpert)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36</a:t>
            </a:r>
            <a:r>
              <a:rPr lang="en-GB" sz="2000" b="0" dirty="0"/>
              <a:t> Residual Gas Analyzer </a:t>
            </a:r>
            <a:r>
              <a:rPr lang="en-GB" sz="1800" b="0" dirty="0"/>
              <a:t>(RGA)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FF10258-9E1D-6EAC-4A9C-9D8D551FC6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Vacuum layout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BDEF90-A641-6031-81CD-E8EB6178806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29.03.2023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890DFE-FC25-675C-88B2-6D105C2412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85B1A2-B59C-987E-372C-C432540310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/>
              <a:t>Gregory Pigny | Beampipes for Gravitational Wave Telescopes 2023</a:t>
            </a:r>
            <a:endParaRPr 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E14D2FA8-12AD-8B12-F680-E49492B64181}"/>
              </a:ext>
            </a:extLst>
          </p:cNvPr>
          <p:cNvGrpSpPr/>
          <p:nvPr/>
        </p:nvGrpSpPr>
        <p:grpSpPr>
          <a:xfrm>
            <a:off x="6528048" y="720167"/>
            <a:ext cx="5194689" cy="4960674"/>
            <a:chOff x="6528048" y="720167"/>
            <a:chExt cx="5194689" cy="4960674"/>
          </a:xfrm>
        </p:grpSpPr>
        <p:cxnSp>
          <p:nvCxnSpPr>
            <p:cNvPr id="67" name="Straight Arrow Connector 66">
              <a:extLst>
                <a:ext uri="{FF2B5EF4-FFF2-40B4-BE49-F238E27FC236}">
                  <a16:creationId xmlns:a16="http://schemas.microsoft.com/office/drawing/2014/main" id="{F4834BB4-DE1D-6EDB-DCC8-81D9C4432046}"/>
                </a:ext>
              </a:extLst>
            </p:cNvPr>
            <p:cNvCxnSpPr>
              <a:cxnSpLocks/>
            </p:cNvCxnSpPr>
            <p:nvPr/>
          </p:nvCxnSpPr>
          <p:spPr>
            <a:xfrm>
              <a:off x="8212958" y="1036272"/>
              <a:ext cx="1473201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DEBF3B8B-0FF3-E81C-DED6-665D4E4A07E5}"/>
                </a:ext>
              </a:extLst>
            </p:cNvPr>
            <p:cNvSpPr txBox="1"/>
            <p:nvPr/>
          </p:nvSpPr>
          <p:spPr>
            <a:xfrm>
              <a:off x="8716563" y="720167"/>
              <a:ext cx="717381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dirty="0"/>
                <a:t>5 km</a:t>
              </a:r>
            </a:p>
          </p:txBody>
        </p: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3BEA3289-E40B-4826-5730-D8DE852963A3}"/>
                </a:ext>
              </a:extLst>
            </p:cNvPr>
            <p:cNvCxnSpPr/>
            <p:nvPr/>
          </p:nvCxnSpPr>
          <p:spPr>
            <a:xfrm>
              <a:off x="8354444" y="1655321"/>
              <a:ext cx="266429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598E1464-0D64-5435-582B-AB993BE162AA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066444" y="1560594"/>
              <a:ext cx="288000" cy="189453"/>
              <a:chOff x="5627123" y="3392781"/>
              <a:chExt cx="439437" cy="289072"/>
            </a:xfrm>
            <a:solidFill>
              <a:schemeClr val="bg1"/>
            </a:solidFill>
          </p:grpSpPr>
          <p:sp>
            <p:nvSpPr>
              <p:cNvPr id="71" name="Isosceles Triangle 70">
                <a:extLst>
                  <a:ext uri="{FF2B5EF4-FFF2-40B4-BE49-F238E27FC236}">
                    <a16:creationId xmlns:a16="http://schemas.microsoft.com/office/drawing/2014/main" id="{879EE9FF-C9E8-D7FB-211E-A95D5676C625}"/>
                  </a:ext>
                </a:extLst>
              </p:cNvPr>
              <p:cNvSpPr/>
              <p:nvPr/>
            </p:nvSpPr>
            <p:spPr>
              <a:xfrm rot="5400000">
                <a:off x="5591944" y="3429000"/>
                <a:ext cx="288032" cy="217673"/>
              </a:xfrm>
              <a:prstGeom prst="triangl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2" name="Isosceles Triangle 71">
                <a:extLst>
                  <a:ext uri="{FF2B5EF4-FFF2-40B4-BE49-F238E27FC236}">
                    <a16:creationId xmlns:a16="http://schemas.microsoft.com/office/drawing/2014/main" id="{0BA9B2BE-136A-A1FE-2DA2-B95DF76A8FB3}"/>
                  </a:ext>
                </a:extLst>
              </p:cNvPr>
              <p:cNvSpPr/>
              <p:nvPr/>
            </p:nvSpPr>
            <p:spPr>
              <a:xfrm rot="16200000">
                <a:off x="5813708" y="3427960"/>
                <a:ext cx="288032" cy="217673"/>
              </a:xfrm>
              <a:prstGeom prst="triangl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4A422717-87FC-63E9-E11F-E8D8DB7BFBA1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1017399" y="1559912"/>
              <a:ext cx="288000" cy="189453"/>
              <a:chOff x="5627123" y="3392781"/>
              <a:chExt cx="439437" cy="289072"/>
            </a:xfrm>
            <a:solidFill>
              <a:schemeClr val="bg1"/>
            </a:solidFill>
          </p:grpSpPr>
          <p:sp>
            <p:nvSpPr>
              <p:cNvPr id="74" name="Isosceles Triangle 73">
                <a:extLst>
                  <a:ext uri="{FF2B5EF4-FFF2-40B4-BE49-F238E27FC236}">
                    <a16:creationId xmlns:a16="http://schemas.microsoft.com/office/drawing/2014/main" id="{8581DC18-11D2-3B66-B0E0-FF6321D95B13}"/>
                  </a:ext>
                </a:extLst>
              </p:cNvPr>
              <p:cNvSpPr/>
              <p:nvPr/>
            </p:nvSpPr>
            <p:spPr>
              <a:xfrm rot="5400000">
                <a:off x="5591944" y="3429000"/>
                <a:ext cx="288032" cy="217673"/>
              </a:xfrm>
              <a:prstGeom prst="triangl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5" name="Isosceles Triangle 74">
                <a:extLst>
                  <a:ext uri="{FF2B5EF4-FFF2-40B4-BE49-F238E27FC236}">
                    <a16:creationId xmlns:a16="http://schemas.microsoft.com/office/drawing/2014/main" id="{3B4B8478-51CE-36C0-73C3-BD11FBF87328}"/>
                  </a:ext>
                </a:extLst>
              </p:cNvPr>
              <p:cNvSpPr/>
              <p:nvPr/>
            </p:nvSpPr>
            <p:spPr>
              <a:xfrm rot="16200000">
                <a:off x="5813708" y="3427960"/>
                <a:ext cx="288032" cy="217673"/>
              </a:xfrm>
              <a:prstGeom prst="triangl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5F72E968-07AA-09D5-E776-1BBC5FB7AB3D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9541516" y="1564591"/>
              <a:ext cx="288000" cy="189453"/>
              <a:chOff x="5627123" y="3392781"/>
              <a:chExt cx="439437" cy="289072"/>
            </a:xfrm>
            <a:solidFill>
              <a:schemeClr val="bg1"/>
            </a:solidFill>
          </p:grpSpPr>
          <p:sp>
            <p:nvSpPr>
              <p:cNvPr id="77" name="Isosceles Triangle 76">
                <a:extLst>
                  <a:ext uri="{FF2B5EF4-FFF2-40B4-BE49-F238E27FC236}">
                    <a16:creationId xmlns:a16="http://schemas.microsoft.com/office/drawing/2014/main" id="{EFAFA87A-7495-2674-027A-51F2F7BA74A6}"/>
                  </a:ext>
                </a:extLst>
              </p:cNvPr>
              <p:cNvSpPr/>
              <p:nvPr/>
            </p:nvSpPr>
            <p:spPr>
              <a:xfrm rot="5400000">
                <a:off x="5591944" y="3429000"/>
                <a:ext cx="288032" cy="217673"/>
              </a:xfrm>
              <a:prstGeom prst="triangl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8" name="Isosceles Triangle 77">
                <a:extLst>
                  <a:ext uri="{FF2B5EF4-FFF2-40B4-BE49-F238E27FC236}">
                    <a16:creationId xmlns:a16="http://schemas.microsoft.com/office/drawing/2014/main" id="{6B3D5247-C909-F6C9-A90F-FF1E76286495}"/>
                  </a:ext>
                </a:extLst>
              </p:cNvPr>
              <p:cNvSpPr/>
              <p:nvPr/>
            </p:nvSpPr>
            <p:spPr>
              <a:xfrm rot="16200000">
                <a:off x="5813708" y="3427960"/>
                <a:ext cx="288032" cy="217673"/>
              </a:xfrm>
              <a:prstGeom prst="triangl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3E527D2A-B6E9-880C-2CA7-CA4F222461A1}"/>
                </a:ext>
              </a:extLst>
            </p:cNvPr>
            <p:cNvCxnSpPr/>
            <p:nvPr/>
          </p:nvCxnSpPr>
          <p:spPr>
            <a:xfrm>
              <a:off x="7679119" y="3398692"/>
              <a:ext cx="266429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F5AA6192-A0B9-484A-CA95-F27B761A54D9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391119" y="3303965"/>
              <a:ext cx="288000" cy="189453"/>
              <a:chOff x="5627123" y="3392781"/>
              <a:chExt cx="439437" cy="289072"/>
            </a:xfrm>
            <a:solidFill>
              <a:schemeClr val="bg1"/>
            </a:solidFill>
          </p:grpSpPr>
          <p:sp>
            <p:nvSpPr>
              <p:cNvPr id="81" name="Isosceles Triangle 80">
                <a:extLst>
                  <a:ext uri="{FF2B5EF4-FFF2-40B4-BE49-F238E27FC236}">
                    <a16:creationId xmlns:a16="http://schemas.microsoft.com/office/drawing/2014/main" id="{89C5F2AC-C1B9-6B89-38F9-54E5C81E1A1D}"/>
                  </a:ext>
                </a:extLst>
              </p:cNvPr>
              <p:cNvSpPr/>
              <p:nvPr/>
            </p:nvSpPr>
            <p:spPr>
              <a:xfrm rot="5400000">
                <a:off x="5591944" y="3429000"/>
                <a:ext cx="288032" cy="217673"/>
              </a:xfrm>
              <a:prstGeom prst="triangl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2" name="Isosceles Triangle 81">
                <a:extLst>
                  <a:ext uri="{FF2B5EF4-FFF2-40B4-BE49-F238E27FC236}">
                    <a16:creationId xmlns:a16="http://schemas.microsoft.com/office/drawing/2014/main" id="{A9B3F2A5-523B-56E6-6290-FAB2A5246F2E}"/>
                  </a:ext>
                </a:extLst>
              </p:cNvPr>
              <p:cNvSpPr/>
              <p:nvPr/>
            </p:nvSpPr>
            <p:spPr>
              <a:xfrm rot="16200000">
                <a:off x="5813708" y="3427960"/>
                <a:ext cx="288032" cy="217673"/>
              </a:xfrm>
              <a:prstGeom prst="triangl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D6A239CF-F3E3-C8F3-7927-09492C784092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0342074" y="3303283"/>
              <a:ext cx="288000" cy="189453"/>
              <a:chOff x="5627123" y="3392781"/>
              <a:chExt cx="439437" cy="289072"/>
            </a:xfrm>
            <a:solidFill>
              <a:schemeClr val="bg1"/>
            </a:solidFill>
          </p:grpSpPr>
          <p:sp>
            <p:nvSpPr>
              <p:cNvPr id="84" name="Isosceles Triangle 83">
                <a:extLst>
                  <a:ext uri="{FF2B5EF4-FFF2-40B4-BE49-F238E27FC236}">
                    <a16:creationId xmlns:a16="http://schemas.microsoft.com/office/drawing/2014/main" id="{B2A668FB-3EE5-2F08-2056-B940555A023F}"/>
                  </a:ext>
                </a:extLst>
              </p:cNvPr>
              <p:cNvSpPr/>
              <p:nvPr/>
            </p:nvSpPr>
            <p:spPr>
              <a:xfrm rot="5400000">
                <a:off x="5591944" y="3429000"/>
                <a:ext cx="288032" cy="217673"/>
              </a:xfrm>
              <a:prstGeom prst="triangl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5" name="Isosceles Triangle 84">
                <a:extLst>
                  <a:ext uri="{FF2B5EF4-FFF2-40B4-BE49-F238E27FC236}">
                    <a16:creationId xmlns:a16="http://schemas.microsoft.com/office/drawing/2014/main" id="{99B47392-CECE-C4BD-5753-1E07B4A1B7A2}"/>
                  </a:ext>
                </a:extLst>
              </p:cNvPr>
              <p:cNvSpPr/>
              <p:nvPr/>
            </p:nvSpPr>
            <p:spPr>
              <a:xfrm rot="16200000">
                <a:off x="5813708" y="3427960"/>
                <a:ext cx="288032" cy="217673"/>
              </a:xfrm>
              <a:prstGeom prst="triangl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36E98FFF-984E-9A95-ED4B-AEBA70CF036D}"/>
                </a:ext>
              </a:extLst>
            </p:cNvPr>
            <p:cNvCxnSpPr>
              <a:cxnSpLocks/>
              <a:stCxn id="72" idx="0"/>
              <a:endCxn id="82" idx="0"/>
            </p:cNvCxnSpPr>
            <p:nvPr/>
          </p:nvCxnSpPr>
          <p:spPr>
            <a:xfrm flipH="1">
              <a:off x="7536460" y="1654979"/>
              <a:ext cx="675325" cy="1743371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>
              <a:extLst>
                <a:ext uri="{FF2B5EF4-FFF2-40B4-BE49-F238E27FC236}">
                  <a16:creationId xmlns:a16="http://schemas.microsoft.com/office/drawing/2014/main" id="{50DB4D7C-27BE-F056-1720-0AFE68BC4F0B}"/>
                </a:ext>
              </a:extLst>
            </p:cNvPr>
            <p:cNvCxnSpPr>
              <a:stCxn id="78" idx="0"/>
              <a:endCxn id="85" idx="0"/>
            </p:cNvCxnSpPr>
            <p:nvPr/>
          </p:nvCxnSpPr>
          <p:spPr>
            <a:xfrm>
              <a:off x="9686857" y="1658976"/>
              <a:ext cx="800558" cy="1738692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Arrow Connector 87">
              <a:extLst>
                <a:ext uri="{FF2B5EF4-FFF2-40B4-BE49-F238E27FC236}">
                  <a16:creationId xmlns:a16="http://schemas.microsoft.com/office/drawing/2014/main" id="{4338736A-0AFB-37DA-F383-3963D8D70AA6}"/>
                </a:ext>
              </a:extLst>
            </p:cNvPr>
            <p:cNvCxnSpPr>
              <a:cxnSpLocks/>
            </p:cNvCxnSpPr>
            <p:nvPr/>
          </p:nvCxnSpPr>
          <p:spPr>
            <a:xfrm>
              <a:off x="9008556" y="3213159"/>
              <a:ext cx="749630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F26BACE8-D076-310E-DFC1-5C7B0BBFB5E8}"/>
                </a:ext>
              </a:extLst>
            </p:cNvPr>
            <p:cNvSpPr txBox="1"/>
            <p:nvPr/>
          </p:nvSpPr>
          <p:spPr>
            <a:xfrm>
              <a:off x="8976107" y="2848830"/>
              <a:ext cx="853409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dirty="0"/>
                <a:t>1250 m</a:t>
              </a:r>
            </a:p>
          </p:txBody>
        </p:sp>
        <p:sp>
          <p:nvSpPr>
            <p:cNvPr id="90" name="Oval 89">
              <a:extLst>
                <a:ext uri="{FF2B5EF4-FFF2-40B4-BE49-F238E27FC236}">
                  <a16:creationId xmlns:a16="http://schemas.microsoft.com/office/drawing/2014/main" id="{5155D6F4-B807-DC01-69E4-C42E972F7BE0}"/>
                </a:ext>
              </a:extLst>
            </p:cNvPr>
            <p:cNvSpPr/>
            <p:nvPr/>
          </p:nvSpPr>
          <p:spPr>
            <a:xfrm>
              <a:off x="7659019" y="1480761"/>
              <a:ext cx="360040" cy="365125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1" name="Oval 90">
              <a:extLst>
                <a:ext uri="{FF2B5EF4-FFF2-40B4-BE49-F238E27FC236}">
                  <a16:creationId xmlns:a16="http://schemas.microsoft.com/office/drawing/2014/main" id="{3179028E-7699-E6EC-F820-A1C10A5AA4A0}"/>
                </a:ext>
              </a:extLst>
            </p:cNvPr>
            <p:cNvSpPr/>
            <p:nvPr/>
          </p:nvSpPr>
          <p:spPr>
            <a:xfrm>
              <a:off x="11362697" y="1469688"/>
              <a:ext cx="360040" cy="365125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3A26D57E-34AA-1DFE-5D4E-DD30424CF45A}"/>
                </a:ext>
              </a:extLst>
            </p:cNvPr>
            <p:cNvSpPr txBox="1"/>
            <p:nvPr/>
          </p:nvSpPr>
          <p:spPr>
            <a:xfrm>
              <a:off x="8104561" y="1275431"/>
              <a:ext cx="288260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sz="1400" dirty="0"/>
                <a:t>V1</a:t>
              </a:r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757DA00A-6731-176D-D095-3CDC5A9966BF}"/>
                </a:ext>
              </a:extLst>
            </p:cNvPr>
            <p:cNvSpPr txBox="1"/>
            <p:nvPr/>
          </p:nvSpPr>
          <p:spPr>
            <a:xfrm>
              <a:off x="9580844" y="1275431"/>
              <a:ext cx="288260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sz="1400" dirty="0"/>
                <a:t>V2</a:t>
              </a:r>
            </a:p>
          </p:txBody>
        </p: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3299FE3A-C48F-139B-50FA-8A2D99248A2A}"/>
                </a:ext>
              </a:extLst>
            </p:cNvPr>
            <p:cNvSpPr txBox="1"/>
            <p:nvPr/>
          </p:nvSpPr>
          <p:spPr>
            <a:xfrm>
              <a:off x="11045788" y="1295835"/>
              <a:ext cx="288260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sz="1400" dirty="0"/>
                <a:t>V3</a:t>
              </a:r>
            </a:p>
          </p:txBody>
        </p:sp>
        <p:grpSp>
          <p:nvGrpSpPr>
            <p:cNvPr id="95" name="Group 94">
              <a:extLst>
                <a:ext uri="{FF2B5EF4-FFF2-40B4-BE49-F238E27FC236}">
                  <a16:creationId xmlns:a16="http://schemas.microsoft.com/office/drawing/2014/main" id="{6B34BEE8-A1C9-5F19-85EB-F288ABAB943E}"/>
                </a:ext>
              </a:extLst>
            </p:cNvPr>
            <p:cNvGrpSpPr/>
            <p:nvPr/>
          </p:nvGrpSpPr>
          <p:grpSpPr>
            <a:xfrm>
              <a:off x="7002081" y="4321714"/>
              <a:ext cx="297571" cy="785797"/>
              <a:chOff x="6214052" y="5118022"/>
              <a:chExt cx="297571" cy="785797"/>
            </a:xfrm>
          </p:grpSpPr>
          <p:sp>
            <p:nvSpPr>
              <p:cNvPr id="96" name="TextBox 95">
                <a:extLst>
                  <a:ext uri="{FF2B5EF4-FFF2-40B4-BE49-F238E27FC236}">
                    <a16:creationId xmlns:a16="http://schemas.microsoft.com/office/drawing/2014/main" id="{829FC780-BAB3-683B-5F3F-B25E73F9D4AC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6214052" y="5118022"/>
                <a:ext cx="224270" cy="144000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txBody>
              <a:bodyPr wrap="square" lIns="0" tIns="0" rIns="0" bIns="0" rtlCol="0" anchor="t">
                <a:noAutofit/>
              </a:bodyPr>
              <a:lstStyle/>
              <a:p>
                <a:pPr algn="ctr"/>
                <a:r>
                  <a:rPr lang="en-GB" sz="600" dirty="0"/>
                  <a:t>NEG</a:t>
                </a:r>
              </a:p>
              <a:p>
                <a:pPr algn="ctr"/>
                <a:r>
                  <a:rPr lang="en-GB" sz="300" dirty="0"/>
                  <a:t>1000 l/s</a:t>
                </a:r>
              </a:p>
            </p:txBody>
          </p:sp>
          <p:grpSp>
            <p:nvGrpSpPr>
              <p:cNvPr id="97" name="Group 96">
                <a:extLst>
                  <a:ext uri="{FF2B5EF4-FFF2-40B4-BE49-F238E27FC236}">
                    <a16:creationId xmlns:a16="http://schemas.microsoft.com/office/drawing/2014/main" id="{4EECE8B4-65C4-D7AA-8C20-29B451C3AE3E}"/>
                  </a:ext>
                </a:extLst>
              </p:cNvPr>
              <p:cNvGrpSpPr/>
              <p:nvPr/>
            </p:nvGrpSpPr>
            <p:grpSpPr>
              <a:xfrm>
                <a:off x="6254187" y="5759848"/>
                <a:ext cx="144000" cy="143971"/>
                <a:chOff x="6742683" y="4787276"/>
                <a:chExt cx="144000" cy="143971"/>
              </a:xfrm>
            </p:grpSpPr>
            <p:sp>
              <p:nvSpPr>
                <p:cNvPr id="108" name="Oval 107">
                  <a:extLst>
                    <a:ext uri="{FF2B5EF4-FFF2-40B4-BE49-F238E27FC236}">
                      <a16:creationId xmlns:a16="http://schemas.microsoft.com/office/drawing/2014/main" id="{66CC4DBC-0C24-7692-A2B9-DB4581B6BED8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6742683" y="4787276"/>
                  <a:ext cx="144000" cy="143971"/>
                </a:xfrm>
                <a:prstGeom prst="ellipse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109" name="Straight Connector 108">
                  <a:extLst>
                    <a:ext uri="{FF2B5EF4-FFF2-40B4-BE49-F238E27FC236}">
                      <a16:creationId xmlns:a16="http://schemas.microsoft.com/office/drawing/2014/main" id="{28E33001-870F-8DA5-7563-EE2B0CC3B127}"/>
                    </a:ext>
                  </a:extLst>
                </p:cNvPr>
                <p:cNvCxnSpPr>
                  <a:stCxn id="108" idx="1"/>
                  <a:endCxn id="108" idx="4"/>
                </p:cNvCxnSpPr>
                <p:nvPr/>
              </p:nvCxnSpPr>
              <p:spPr>
                <a:xfrm>
                  <a:off x="6763771" y="4808360"/>
                  <a:ext cx="50912" cy="12288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0" name="Straight Connector 109">
                  <a:extLst>
                    <a:ext uri="{FF2B5EF4-FFF2-40B4-BE49-F238E27FC236}">
                      <a16:creationId xmlns:a16="http://schemas.microsoft.com/office/drawing/2014/main" id="{CCF715CC-2DBC-4513-D3EB-A5F93FB192B2}"/>
                    </a:ext>
                  </a:extLst>
                </p:cNvPr>
                <p:cNvCxnSpPr>
                  <a:stCxn id="108" idx="7"/>
                  <a:endCxn id="108" idx="4"/>
                </p:cNvCxnSpPr>
                <p:nvPr/>
              </p:nvCxnSpPr>
              <p:spPr>
                <a:xfrm flipH="1">
                  <a:off x="6814683" y="4808360"/>
                  <a:ext cx="50912" cy="12288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1" name="Straight Connector 110">
                  <a:extLst>
                    <a:ext uri="{FF2B5EF4-FFF2-40B4-BE49-F238E27FC236}">
                      <a16:creationId xmlns:a16="http://schemas.microsoft.com/office/drawing/2014/main" id="{9AEF1641-4AFA-6C85-B4B0-6EB705280956}"/>
                    </a:ext>
                  </a:extLst>
                </p:cNvPr>
                <p:cNvCxnSpPr>
                  <a:stCxn id="108" idx="2"/>
                  <a:endCxn id="108" idx="6"/>
                </p:cNvCxnSpPr>
                <p:nvPr/>
              </p:nvCxnSpPr>
              <p:spPr>
                <a:xfrm>
                  <a:off x="6742683" y="4859262"/>
                  <a:ext cx="144000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98" name="Straight Connector 97">
                <a:extLst>
                  <a:ext uri="{FF2B5EF4-FFF2-40B4-BE49-F238E27FC236}">
                    <a16:creationId xmlns:a16="http://schemas.microsoft.com/office/drawing/2014/main" id="{646A6D27-6758-DC4F-A3B3-DA7505107402}"/>
                  </a:ext>
                </a:extLst>
              </p:cNvPr>
              <p:cNvCxnSpPr>
                <a:stCxn id="96" idx="2"/>
              </p:cNvCxnSpPr>
              <p:nvPr/>
            </p:nvCxnSpPr>
            <p:spPr>
              <a:xfrm>
                <a:off x="6326187" y="5262022"/>
                <a:ext cx="0" cy="10045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Straight Connector 98">
                <a:extLst>
                  <a:ext uri="{FF2B5EF4-FFF2-40B4-BE49-F238E27FC236}">
                    <a16:creationId xmlns:a16="http://schemas.microsoft.com/office/drawing/2014/main" id="{82390E0B-22A1-EFB4-0394-E99CA111F22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326187" y="5610702"/>
                <a:ext cx="0" cy="14400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00" name="Group 99">
                <a:extLst>
                  <a:ext uri="{FF2B5EF4-FFF2-40B4-BE49-F238E27FC236}">
                    <a16:creationId xmlns:a16="http://schemas.microsoft.com/office/drawing/2014/main" id="{DD6196A9-B030-2497-128D-ED09C1E35EDF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403623" y="5326957"/>
                <a:ext cx="108000" cy="71045"/>
                <a:chOff x="5627123" y="3392781"/>
                <a:chExt cx="439437" cy="289072"/>
              </a:xfrm>
              <a:solidFill>
                <a:schemeClr val="bg1"/>
              </a:solidFill>
            </p:grpSpPr>
            <p:sp>
              <p:nvSpPr>
                <p:cNvPr id="106" name="Isosceles Triangle 105">
                  <a:extLst>
                    <a:ext uri="{FF2B5EF4-FFF2-40B4-BE49-F238E27FC236}">
                      <a16:creationId xmlns:a16="http://schemas.microsoft.com/office/drawing/2014/main" id="{90E06768-01F4-FBE7-151C-2D1CE3DE9FF3}"/>
                    </a:ext>
                  </a:extLst>
                </p:cNvPr>
                <p:cNvSpPr/>
                <p:nvPr/>
              </p:nvSpPr>
              <p:spPr>
                <a:xfrm rot="5400000">
                  <a:off x="5591944" y="3429000"/>
                  <a:ext cx="288032" cy="217673"/>
                </a:xfrm>
                <a:prstGeom prst="triangle">
                  <a:avLst/>
                </a:prstGeom>
                <a:grpFill/>
                <a:ln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7" name="Isosceles Triangle 106">
                  <a:extLst>
                    <a:ext uri="{FF2B5EF4-FFF2-40B4-BE49-F238E27FC236}">
                      <a16:creationId xmlns:a16="http://schemas.microsoft.com/office/drawing/2014/main" id="{9DCAFE7D-9D9C-A604-657E-BDB65275DBF7}"/>
                    </a:ext>
                  </a:extLst>
                </p:cNvPr>
                <p:cNvSpPr/>
                <p:nvPr/>
              </p:nvSpPr>
              <p:spPr>
                <a:xfrm rot="16200000">
                  <a:off x="5813708" y="3427960"/>
                  <a:ext cx="288032" cy="217673"/>
                </a:xfrm>
                <a:prstGeom prst="triangle">
                  <a:avLst/>
                </a:prstGeom>
                <a:grpFill/>
                <a:ln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cxnSp>
            <p:nvCxnSpPr>
              <p:cNvPr id="101" name="Straight Connector 100">
                <a:extLst>
                  <a:ext uri="{FF2B5EF4-FFF2-40B4-BE49-F238E27FC236}">
                    <a16:creationId xmlns:a16="http://schemas.microsoft.com/office/drawing/2014/main" id="{1FBDE50B-86EC-A4E2-A889-138FC9CF2D0E}"/>
                  </a:ext>
                </a:extLst>
              </p:cNvPr>
              <p:cNvCxnSpPr>
                <a:stCxn id="106" idx="3"/>
              </p:cNvCxnSpPr>
              <p:nvPr/>
            </p:nvCxnSpPr>
            <p:spPr>
              <a:xfrm flipH="1" flipV="1">
                <a:off x="6326187" y="5362351"/>
                <a:ext cx="77436" cy="25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02" name="Group 101">
                <a:extLst>
                  <a:ext uri="{FF2B5EF4-FFF2-40B4-BE49-F238E27FC236}">
                    <a16:creationId xmlns:a16="http://schemas.microsoft.com/office/drawing/2014/main" id="{F5ACFC02-C203-A119-AC06-5677E59D2F33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 rot="5400000">
                <a:off x="6272980" y="5521180"/>
                <a:ext cx="108000" cy="71045"/>
                <a:chOff x="5627123" y="3392781"/>
                <a:chExt cx="439437" cy="289072"/>
              </a:xfrm>
              <a:solidFill>
                <a:schemeClr val="bg1"/>
              </a:solidFill>
            </p:grpSpPr>
            <p:sp>
              <p:nvSpPr>
                <p:cNvPr id="104" name="Isosceles Triangle 103">
                  <a:extLst>
                    <a:ext uri="{FF2B5EF4-FFF2-40B4-BE49-F238E27FC236}">
                      <a16:creationId xmlns:a16="http://schemas.microsoft.com/office/drawing/2014/main" id="{5396C4DC-04C6-96EA-792E-915061715C7B}"/>
                    </a:ext>
                  </a:extLst>
                </p:cNvPr>
                <p:cNvSpPr/>
                <p:nvPr/>
              </p:nvSpPr>
              <p:spPr>
                <a:xfrm rot="5400000">
                  <a:off x="5591944" y="3429000"/>
                  <a:ext cx="288032" cy="217673"/>
                </a:xfrm>
                <a:prstGeom prst="triangl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5" name="Isosceles Triangle 104">
                  <a:extLst>
                    <a:ext uri="{FF2B5EF4-FFF2-40B4-BE49-F238E27FC236}">
                      <a16:creationId xmlns:a16="http://schemas.microsoft.com/office/drawing/2014/main" id="{1A4FFAE1-5A88-EF3A-2901-9BE07DC3380A}"/>
                    </a:ext>
                  </a:extLst>
                </p:cNvPr>
                <p:cNvSpPr/>
                <p:nvPr/>
              </p:nvSpPr>
              <p:spPr>
                <a:xfrm rot="16200000">
                  <a:off x="5813708" y="3427960"/>
                  <a:ext cx="288032" cy="217673"/>
                </a:xfrm>
                <a:prstGeom prst="triangl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cxnSp>
            <p:nvCxnSpPr>
              <p:cNvPr id="103" name="Straight Connector 102">
                <a:extLst>
                  <a:ext uri="{FF2B5EF4-FFF2-40B4-BE49-F238E27FC236}">
                    <a16:creationId xmlns:a16="http://schemas.microsoft.com/office/drawing/2014/main" id="{F6026AA0-895B-100B-50CB-652F5BF49A6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326187" y="5362871"/>
                <a:ext cx="0" cy="14400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2" name="Group 111">
              <a:extLst>
                <a:ext uri="{FF2B5EF4-FFF2-40B4-BE49-F238E27FC236}">
                  <a16:creationId xmlns:a16="http://schemas.microsoft.com/office/drawing/2014/main" id="{810444C6-48E8-B27B-364C-8CE9FD3B732D}"/>
                </a:ext>
              </a:extLst>
            </p:cNvPr>
            <p:cNvGrpSpPr/>
            <p:nvPr/>
          </p:nvGrpSpPr>
          <p:grpSpPr>
            <a:xfrm>
              <a:off x="7565090" y="4315346"/>
              <a:ext cx="297571" cy="785797"/>
              <a:chOff x="6777061" y="5112000"/>
              <a:chExt cx="297571" cy="785797"/>
            </a:xfrm>
          </p:grpSpPr>
          <p:sp>
            <p:nvSpPr>
              <p:cNvPr id="113" name="TextBox 112">
                <a:extLst>
                  <a:ext uri="{FF2B5EF4-FFF2-40B4-BE49-F238E27FC236}">
                    <a16:creationId xmlns:a16="http://schemas.microsoft.com/office/drawing/2014/main" id="{944E6EDA-8B1F-B011-2F36-6A136F7F7D8F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6777061" y="5112000"/>
                <a:ext cx="224270" cy="144000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txBody>
              <a:bodyPr wrap="square" lIns="0" tIns="0" rIns="0" bIns="0" rtlCol="0" anchor="t">
                <a:noAutofit/>
              </a:bodyPr>
              <a:lstStyle/>
              <a:p>
                <a:pPr algn="ctr"/>
                <a:r>
                  <a:rPr lang="en-GB" sz="600" dirty="0"/>
                  <a:t>NEG</a:t>
                </a:r>
              </a:p>
              <a:p>
                <a:pPr algn="ctr"/>
                <a:r>
                  <a:rPr lang="en-GB" sz="300" dirty="0"/>
                  <a:t>2000 l/s</a:t>
                </a:r>
              </a:p>
            </p:txBody>
          </p:sp>
          <p:grpSp>
            <p:nvGrpSpPr>
              <p:cNvPr id="114" name="Group 113">
                <a:extLst>
                  <a:ext uri="{FF2B5EF4-FFF2-40B4-BE49-F238E27FC236}">
                    <a16:creationId xmlns:a16="http://schemas.microsoft.com/office/drawing/2014/main" id="{BCE51E18-2B74-0C84-4485-F66A3A6BFE4A}"/>
                  </a:ext>
                </a:extLst>
              </p:cNvPr>
              <p:cNvGrpSpPr/>
              <p:nvPr/>
            </p:nvGrpSpPr>
            <p:grpSpPr>
              <a:xfrm>
                <a:off x="6817196" y="5753826"/>
                <a:ext cx="144000" cy="143971"/>
                <a:chOff x="6742683" y="4787276"/>
                <a:chExt cx="144000" cy="143971"/>
              </a:xfrm>
            </p:grpSpPr>
            <p:sp>
              <p:nvSpPr>
                <p:cNvPr id="125" name="Oval 124">
                  <a:extLst>
                    <a:ext uri="{FF2B5EF4-FFF2-40B4-BE49-F238E27FC236}">
                      <a16:creationId xmlns:a16="http://schemas.microsoft.com/office/drawing/2014/main" id="{73429E01-ADDA-752E-769E-B8E6B458ABF0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6742683" y="4787276"/>
                  <a:ext cx="144000" cy="143971"/>
                </a:xfrm>
                <a:prstGeom prst="ellipse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126" name="Straight Connector 125">
                  <a:extLst>
                    <a:ext uri="{FF2B5EF4-FFF2-40B4-BE49-F238E27FC236}">
                      <a16:creationId xmlns:a16="http://schemas.microsoft.com/office/drawing/2014/main" id="{8E1CE755-2881-E54D-2334-537F12953178}"/>
                    </a:ext>
                  </a:extLst>
                </p:cNvPr>
                <p:cNvCxnSpPr>
                  <a:stCxn id="125" idx="1"/>
                  <a:endCxn id="125" idx="4"/>
                </p:cNvCxnSpPr>
                <p:nvPr/>
              </p:nvCxnSpPr>
              <p:spPr>
                <a:xfrm>
                  <a:off x="6763771" y="4808360"/>
                  <a:ext cx="50912" cy="12288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" name="Straight Connector 126">
                  <a:extLst>
                    <a:ext uri="{FF2B5EF4-FFF2-40B4-BE49-F238E27FC236}">
                      <a16:creationId xmlns:a16="http://schemas.microsoft.com/office/drawing/2014/main" id="{0811C30C-CF2C-0D9F-4A4F-65BFA08EA7F1}"/>
                    </a:ext>
                  </a:extLst>
                </p:cNvPr>
                <p:cNvCxnSpPr>
                  <a:stCxn id="125" idx="7"/>
                  <a:endCxn id="125" idx="4"/>
                </p:cNvCxnSpPr>
                <p:nvPr/>
              </p:nvCxnSpPr>
              <p:spPr>
                <a:xfrm flipH="1">
                  <a:off x="6814683" y="4808360"/>
                  <a:ext cx="50912" cy="12288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Straight Connector 127">
                  <a:extLst>
                    <a:ext uri="{FF2B5EF4-FFF2-40B4-BE49-F238E27FC236}">
                      <a16:creationId xmlns:a16="http://schemas.microsoft.com/office/drawing/2014/main" id="{B4EBA2BD-0C63-3784-D74E-D04AA44684D5}"/>
                    </a:ext>
                  </a:extLst>
                </p:cNvPr>
                <p:cNvCxnSpPr>
                  <a:stCxn id="125" idx="2"/>
                  <a:endCxn id="125" idx="6"/>
                </p:cNvCxnSpPr>
                <p:nvPr/>
              </p:nvCxnSpPr>
              <p:spPr>
                <a:xfrm>
                  <a:off x="6742683" y="4859262"/>
                  <a:ext cx="144000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15" name="Straight Connector 114">
                <a:extLst>
                  <a:ext uri="{FF2B5EF4-FFF2-40B4-BE49-F238E27FC236}">
                    <a16:creationId xmlns:a16="http://schemas.microsoft.com/office/drawing/2014/main" id="{42370AC9-D039-C22F-39D1-517831BFC929}"/>
                  </a:ext>
                </a:extLst>
              </p:cNvPr>
              <p:cNvCxnSpPr>
                <a:stCxn id="113" idx="2"/>
              </p:cNvCxnSpPr>
              <p:nvPr/>
            </p:nvCxnSpPr>
            <p:spPr>
              <a:xfrm>
                <a:off x="6889196" y="5256000"/>
                <a:ext cx="0" cy="10045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Straight Connector 115">
                <a:extLst>
                  <a:ext uri="{FF2B5EF4-FFF2-40B4-BE49-F238E27FC236}">
                    <a16:creationId xmlns:a16="http://schemas.microsoft.com/office/drawing/2014/main" id="{91013510-DEBB-8B91-08D3-0B41B0B7933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889196" y="5604680"/>
                <a:ext cx="0" cy="14400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17" name="Group 116">
                <a:extLst>
                  <a:ext uri="{FF2B5EF4-FFF2-40B4-BE49-F238E27FC236}">
                    <a16:creationId xmlns:a16="http://schemas.microsoft.com/office/drawing/2014/main" id="{586DCC66-EBDB-6CF5-3903-858BE534A219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966632" y="5320935"/>
                <a:ext cx="108000" cy="71045"/>
                <a:chOff x="5627123" y="3392781"/>
                <a:chExt cx="439437" cy="289072"/>
              </a:xfrm>
              <a:solidFill>
                <a:schemeClr val="bg1"/>
              </a:solidFill>
            </p:grpSpPr>
            <p:sp>
              <p:nvSpPr>
                <p:cNvPr id="123" name="Isosceles Triangle 122">
                  <a:extLst>
                    <a:ext uri="{FF2B5EF4-FFF2-40B4-BE49-F238E27FC236}">
                      <a16:creationId xmlns:a16="http://schemas.microsoft.com/office/drawing/2014/main" id="{D2228152-C218-DC6E-2380-3C5394919DC9}"/>
                    </a:ext>
                  </a:extLst>
                </p:cNvPr>
                <p:cNvSpPr/>
                <p:nvPr/>
              </p:nvSpPr>
              <p:spPr>
                <a:xfrm rot="5400000">
                  <a:off x="5591944" y="3429000"/>
                  <a:ext cx="288032" cy="217673"/>
                </a:xfrm>
                <a:prstGeom prst="triangle">
                  <a:avLst/>
                </a:prstGeom>
                <a:grpFill/>
                <a:ln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24" name="Isosceles Triangle 123">
                  <a:extLst>
                    <a:ext uri="{FF2B5EF4-FFF2-40B4-BE49-F238E27FC236}">
                      <a16:creationId xmlns:a16="http://schemas.microsoft.com/office/drawing/2014/main" id="{756EFA8C-5114-D1DD-65BD-2A542498FC40}"/>
                    </a:ext>
                  </a:extLst>
                </p:cNvPr>
                <p:cNvSpPr/>
                <p:nvPr/>
              </p:nvSpPr>
              <p:spPr>
                <a:xfrm rot="16200000">
                  <a:off x="5813708" y="3427960"/>
                  <a:ext cx="288032" cy="217673"/>
                </a:xfrm>
                <a:prstGeom prst="triangle">
                  <a:avLst/>
                </a:prstGeom>
                <a:grpFill/>
                <a:ln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cxnSp>
            <p:nvCxnSpPr>
              <p:cNvPr id="118" name="Straight Connector 117">
                <a:extLst>
                  <a:ext uri="{FF2B5EF4-FFF2-40B4-BE49-F238E27FC236}">
                    <a16:creationId xmlns:a16="http://schemas.microsoft.com/office/drawing/2014/main" id="{92DCC877-88CA-6DD4-0F71-608A124068F7}"/>
                  </a:ext>
                </a:extLst>
              </p:cNvPr>
              <p:cNvCxnSpPr>
                <a:stCxn id="123" idx="3"/>
              </p:cNvCxnSpPr>
              <p:nvPr/>
            </p:nvCxnSpPr>
            <p:spPr>
              <a:xfrm flipH="1" flipV="1">
                <a:off x="6889196" y="5356329"/>
                <a:ext cx="77436" cy="25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19" name="Group 118">
                <a:extLst>
                  <a:ext uri="{FF2B5EF4-FFF2-40B4-BE49-F238E27FC236}">
                    <a16:creationId xmlns:a16="http://schemas.microsoft.com/office/drawing/2014/main" id="{851BE0A7-321D-4403-93A7-9F8768452157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 rot="5400000">
                <a:off x="6835989" y="5515158"/>
                <a:ext cx="108000" cy="71045"/>
                <a:chOff x="5627123" y="3392781"/>
                <a:chExt cx="439437" cy="289072"/>
              </a:xfrm>
              <a:solidFill>
                <a:schemeClr val="bg1"/>
              </a:solidFill>
            </p:grpSpPr>
            <p:sp>
              <p:nvSpPr>
                <p:cNvPr id="121" name="Isosceles Triangle 120">
                  <a:extLst>
                    <a:ext uri="{FF2B5EF4-FFF2-40B4-BE49-F238E27FC236}">
                      <a16:creationId xmlns:a16="http://schemas.microsoft.com/office/drawing/2014/main" id="{93BAFDDF-00E7-B390-BA8B-198F63AEA683}"/>
                    </a:ext>
                  </a:extLst>
                </p:cNvPr>
                <p:cNvSpPr/>
                <p:nvPr/>
              </p:nvSpPr>
              <p:spPr>
                <a:xfrm rot="5400000">
                  <a:off x="5591944" y="3429000"/>
                  <a:ext cx="288032" cy="217673"/>
                </a:xfrm>
                <a:prstGeom prst="triangl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22" name="Isosceles Triangle 121">
                  <a:extLst>
                    <a:ext uri="{FF2B5EF4-FFF2-40B4-BE49-F238E27FC236}">
                      <a16:creationId xmlns:a16="http://schemas.microsoft.com/office/drawing/2014/main" id="{640FA3A9-FB1C-9BA2-10A3-5AB4928FA38B}"/>
                    </a:ext>
                  </a:extLst>
                </p:cNvPr>
                <p:cNvSpPr/>
                <p:nvPr/>
              </p:nvSpPr>
              <p:spPr>
                <a:xfrm rot="16200000">
                  <a:off x="5813708" y="3427960"/>
                  <a:ext cx="288032" cy="217673"/>
                </a:xfrm>
                <a:prstGeom prst="triangl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cxnSp>
            <p:nvCxnSpPr>
              <p:cNvPr id="120" name="Straight Connector 119">
                <a:extLst>
                  <a:ext uri="{FF2B5EF4-FFF2-40B4-BE49-F238E27FC236}">
                    <a16:creationId xmlns:a16="http://schemas.microsoft.com/office/drawing/2014/main" id="{C6ACB6E1-B2BF-4BA1-63F7-A4A39A3E18E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889196" y="5356849"/>
                <a:ext cx="0" cy="14400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9" name="Group 128">
              <a:extLst>
                <a:ext uri="{FF2B5EF4-FFF2-40B4-BE49-F238E27FC236}">
                  <a16:creationId xmlns:a16="http://schemas.microsoft.com/office/drawing/2014/main" id="{3AA3711F-E4DB-E367-7A62-8EB9F5D76811}"/>
                </a:ext>
              </a:extLst>
            </p:cNvPr>
            <p:cNvGrpSpPr/>
            <p:nvPr/>
          </p:nvGrpSpPr>
          <p:grpSpPr>
            <a:xfrm>
              <a:off x="8584427" y="4222427"/>
              <a:ext cx="534884" cy="877968"/>
              <a:chOff x="7357050" y="5026139"/>
              <a:chExt cx="534884" cy="877968"/>
            </a:xfrm>
          </p:grpSpPr>
          <p:grpSp>
            <p:nvGrpSpPr>
              <p:cNvPr id="130" name="Group 129">
                <a:extLst>
                  <a:ext uri="{FF2B5EF4-FFF2-40B4-BE49-F238E27FC236}">
                    <a16:creationId xmlns:a16="http://schemas.microsoft.com/office/drawing/2014/main" id="{7CA8AA20-FFDF-16D8-3E59-BB50C457F7CB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7357050" y="5076311"/>
                <a:ext cx="180000" cy="182522"/>
                <a:chOff x="6600024" y="4319616"/>
                <a:chExt cx="360072" cy="365118"/>
              </a:xfrm>
            </p:grpSpPr>
            <p:sp>
              <p:nvSpPr>
                <p:cNvPr id="149" name="Rectangle 148">
                  <a:extLst>
                    <a:ext uri="{FF2B5EF4-FFF2-40B4-BE49-F238E27FC236}">
                      <a16:creationId xmlns:a16="http://schemas.microsoft.com/office/drawing/2014/main" id="{92475F8E-0706-051A-BAFC-2AE81C9F769A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6600024" y="4319616"/>
                  <a:ext cx="360072" cy="360000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150" name="Straight Connector 149">
                  <a:extLst>
                    <a:ext uri="{FF2B5EF4-FFF2-40B4-BE49-F238E27FC236}">
                      <a16:creationId xmlns:a16="http://schemas.microsoft.com/office/drawing/2014/main" id="{AAA08D57-0260-93CB-ACB2-6CE902A6E2C9}"/>
                    </a:ext>
                  </a:extLst>
                </p:cNvPr>
                <p:cNvCxnSpPr/>
                <p:nvPr/>
              </p:nvCxnSpPr>
              <p:spPr>
                <a:xfrm>
                  <a:off x="6660000" y="4319616"/>
                  <a:ext cx="0" cy="36511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1" name="Straight Connector 150">
                  <a:extLst>
                    <a:ext uri="{FF2B5EF4-FFF2-40B4-BE49-F238E27FC236}">
                      <a16:creationId xmlns:a16="http://schemas.microsoft.com/office/drawing/2014/main" id="{6A0DE9A9-0C59-3928-A917-A536CADEC681}"/>
                    </a:ext>
                  </a:extLst>
                </p:cNvPr>
                <p:cNvCxnSpPr/>
                <p:nvPr/>
              </p:nvCxnSpPr>
              <p:spPr>
                <a:xfrm>
                  <a:off x="6888088" y="4319616"/>
                  <a:ext cx="0" cy="36511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2" name="Straight Connector 151">
                  <a:extLst>
                    <a:ext uri="{FF2B5EF4-FFF2-40B4-BE49-F238E27FC236}">
                      <a16:creationId xmlns:a16="http://schemas.microsoft.com/office/drawing/2014/main" id="{28D06D02-5F47-D281-FE4B-08640CFF5645}"/>
                    </a:ext>
                  </a:extLst>
                </p:cNvPr>
                <p:cNvCxnSpPr>
                  <a:endCxn id="149" idx="2"/>
                </p:cNvCxnSpPr>
                <p:nvPr/>
              </p:nvCxnSpPr>
              <p:spPr>
                <a:xfrm>
                  <a:off x="6660000" y="4509120"/>
                  <a:ext cx="120060" cy="170496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3" name="Straight Connector 152">
                  <a:extLst>
                    <a:ext uri="{FF2B5EF4-FFF2-40B4-BE49-F238E27FC236}">
                      <a16:creationId xmlns:a16="http://schemas.microsoft.com/office/drawing/2014/main" id="{6D0A8458-1092-C11C-D63E-A965B4C7684E}"/>
                    </a:ext>
                  </a:extLst>
                </p:cNvPr>
                <p:cNvCxnSpPr>
                  <a:endCxn id="149" idx="2"/>
                </p:cNvCxnSpPr>
                <p:nvPr/>
              </p:nvCxnSpPr>
              <p:spPr>
                <a:xfrm flipH="1">
                  <a:off x="6780060" y="4509120"/>
                  <a:ext cx="108028" cy="170496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31" name="Straight Connector 130">
                <a:extLst>
                  <a:ext uri="{FF2B5EF4-FFF2-40B4-BE49-F238E27FC236}">
                    <a16:creationId xmlns:a16="http://schemas.microsoft.com/office/drawing/2014/main" id="{E6026945-0C05-7375-AC16-DF303A75BDBB}"/>
                  </a:ext>
                </a:extLst>
              </p:cNvPr>
              <p:cNvCxnSpPr>
                <a:stCxn id="149" idx="2"/>
              </p:cNvCxnSpPr>
              <p:nvPr/>
            </p:nvCxnSpPr>
            <p:spPr>
              <a:xfrm>
                <a:off x="7447050" y="5256275"/>
                <a:ext cx="0" cy="97035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2" name="TextBox 131">
                <a:extLst>
                  <a:ext uri="{FF2B5EF4-FFF2-40B4-BE49-F238E27FC236}">
                    <a16:creationId xmlns:a16="http://schemas.microsoft.com/office/drawing/2014/main" id="{AADC7A97-C13B-1E1F-EA9F-29C35AD2EE2F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7594363" y="5112000"/>
                <a:ext cx="224270" cy="144000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txBody>
              <a:bodyPr wrap="square" lIns="0" tIns="0" rIns="0" bIns="0" rtlCol="0" anchor="t">
                <a:noAutofit/>
              </a:bodyPr>
              <a:lstStyle/>
              <a:p>
                <a:pPr algn="ctr"/>
                <a:r>
                  <a:rPr lang="en-GB" sz="600" dirty="0"/>
                  <a:t>NEG</a:t>
                </a:r>
              </a:p>
              <a:p>
                <a:pPr algn="ctr"/>
                <a:r>
                  <a:rPr lang="en-GB" sz="300" dirty="0"/>
                  <a:t>2000 l/s</a:t>
                </a:r>
              </a:p>
            </p:txBody>
          </p:sp>
          <p:grpSp>
            <p:nvGrpSpPr>
              <p:cNvPr id="133" name="Group 132">
                <a:extLst>
                  <a:ext uri="{FF2B5EF4-FFF2-40B4-BE49-F238E27FC236}">
                    <a16:creationId xmlns:a16="http://schemas.microsoft.com/office/drawing/2014/main" id="{D208930B-C571-00E2-E7EF-69327C4C6664}"/>
                  </a:ext>
                </a:extLst>
              </p:cNvPr>
              <p:cNvGrpSpPr/>
              <p:nvPr/>
            </p:nvGrpSpPr>
            <p:grpSpPr>
              <a:xfrm>
                <a:off x="7508890" y="5760136"/>
                <a:ext cx="144000" cy="143971"/>
                <a:chOff x="6742683" y="4787276"/>
                <a:chExt cx="144000" cy="143971"/>
              </a:xfrm>
            </p:grpSpPr>
            <p:sp>
              <p:nvSpPr>
                <p:cNvPr id="145" name="Oval 144">
                  <a:extLst>
                    <a:ext uri="{FF2B5EF4-FFF2-40B4-BE49-F238E27FC236}">
                      <a16:creationId xmlns:a16="http://schemas.microsoft.com/office/drawing/2014/main" id="{417410A8-1B15-CB0E-82A7-AA2BAACF741F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6742683" y="4787276"/>
                  <a:ext cx="144000" cy="143971"/>
                </a:xfrm>
                <a:prstGeom prst="ellipse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146" name="Straight Connector 145">
                  <a:extLst>
                    <a:ext uri="{FF2B5EF4-FFF2-40B4-BE49-F238E27FC236}">
                      <a16:creationId xmlns:a16="http://schemas.microsoft.com/office/drawing/2014/main" id="{D36DA106-545C-F014-4639-FCBD7C78393C}"/>
                    </a:ext>
                  </a:extLst>
                </p:cNvPr>
                <p:cNvCxnSpPr>
                  <a:stCxn id="145" idx="1"/>
                  <a:endCxn id="145" idx="4"/>
                </p:cNvCxnSpPr>
                <p:nvPr/>
              </p:nvCxnSpPr>
              <p:spPr>
                <a:xfrm>
                  <a:off x="6763771" y="4808360"/>
                  <a:ext cx="50912" cy="12288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7" name="Straight Connector 146">
                  <a:extLst>
                    <a:ext uri="{FF2B5EF4-FFF2-40B4-BE49-F238E27FC236}">
                      <a16:creationId xmlns:a16="http://schemas.microsoft.com/office/drawing/2014/main" id="{286287EC-F658-75B6-52A3-2D3DB748CEAD}"/>
                    </a:ext>
                  </a:extLst>
                </p:cNvPr>
                <p:cNvCxnSpPr>
                  <a:stCxn id="145" idx="7"/>
                  <a:endCxn id="145" idx="4"/>
                </p:cNvCxnSpPr>
                <p:nvPr/>
              </p:nvCxnSpPr>
              <p:spPr>
                <a:xfrm flipH="1">
                  <a:off x="6814683" y="4808360"/>
                  <a:ext cx="50912" cy="12288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8" name="Straight Connector 147">
                  <a:extLst>
                    <a:ext uri="{FF2B5EF4-FFF2-40B4-BE49-F238E27FC236}">
                      <a16:creationId xmlns:a16="http://schemas.microsoft.com/office/drawing/2014/main" id="{1366A108-7374-BB0F-86CC-6A50BBB2277A}"/>
                    </a:ext>
                  </a:extLst>
                </p:cNvPr>
                <p:cNvCxnSpPr>
                  <a:stCxn id="145" idx="2"/>
                  <a:endCxn id="145" idx="6"/>
                </p:cNvCxnSpPr>
                <p:nvPr/>
              </p:nvCxnSpPr>
              <p:spPr>
                <a:xfrm>
                  <a:off x="6742683" y="4859262"/>
                  <a:ext cx="144000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34" name="Straight Connector 133">
                <a:extLst>
                  <a:ext uri="{FF2B5EF4-FFF2-40B4-BE49-F238E27FC236}">
                    <a16:creationId xmlns:a16="http://schemas.microsoft.com/office/drawing/2014/main" id="{2D2FAA24-4BE9-B0B1-A1E1-DEF5C6920DED}"/>
                  </a:ext>
                </a:extLst>
              </p:cNvPr>
              <p:cNvCxnSpPr>
                <a:stCxn id="132" idx="2"/>
              </p:cNvCxnSpPr>
              <p:nvPr/>
            </p:nvCxnSpPr>
            <p:spPr>
              <a:xfrm>
                <a:off x="7706498" y="5256000"/>
                <a:ext cx="0" cy="10045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Straight Connector 134">
                <a:extLst>
                  <a:ext uri="{FF2B5EF4-FFF2-40B4-BE49-F238E27FC236}">
                    <a16:creationId xmlns:a16="http://schemas.microsoft.com/office/drawing/2014/main" id="{703F5623-3C10-AB1B-40A9-2F8E79DFF3B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580890" y="5610990"/>
                <a:ext cx="0" cy="14400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36" name="Group 135">
                <a:extLst>
                  <a:ext uri="{FF2B5EF4-FFF2-40B4-BE49-F238E27FC236}">
                    <a16:creationId xmlns:a16="http://schemas.microsoft.com/office/drawing/2014/main" id="{D7B691C1-6767-FFFE-269C-801D4ED2CB65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7783934" y="5320935"/>
                <a:ext cx="108000" cy="71045"/>
                <a:chOff x="5627123" y="3392781"/>
                <a:chExt cx="439437" cy="289072"/>
              </a:xfrm>
              <a:solidFill>
                <a:schemeClr val="bg1"/>
              </a:solidFill>
            </p:grpSpPr>
            <p:sp>
              <p:nvSpPr>
                <p:cNvPr id="143" name="Isosceles Triangle 142">
                  <a:extLst>
                    <a:ext uri="{FF2B5EF4-FFF2-40B4-BE49-F238E27FC236}">
                      <a16:creationId xmlns:a16="http://schemas.microsoft.com/office/drawing/2014/main" id="{7B77569E-0BA7-8C46-1E78-CEAC995DB117}"/>
                    </a:ext>
                  </a:extLst>
                </p:cNvPr>
                <p:cNvSpPr/>
                <p:nvPr/>
              </p:nvSpPr>
              <p:spPr>
                <a:xfrm rot="5400000">
                  <a:off x="5591944" y="3429000"/>
                  <a:ext cx="288032" cy="217673"/>
                </a:xfrm>
                <a:prstGeom prst="triangle">
                  <a:avLst/>
                </a:prstGeom>
                <a:grpFill/>
                <a:ln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44" name="Isosceles Triangle 143">
                  <a:extLst>
                    <a:ext uri="{FF2B5EF4-FFF2-40B4-BE49-F238E27FC236}">
                      <a16:creationId xmlns:a16="http://schemas.microsoft.com/office/drawing/2014/main" id="{7EFF16E9-3260-E7B2-AFEC-EE3B503723CC}"/>
                    </a:ext>
                  </a:extLst>
                </p:cNvPr>
                <p:cNvSpPr/>
                <p:nvPr/>
              </p:nvSpPr>
              <p:spPr>
                <a:xfrm rot="16200000">
                  <a:off x="5813708" y="3427960"/>
                  <a:ext cx="288032" cy="217673"/>
                </a:xfrm>
                <a:prstGeom prst="triangle">
                  <a:avLst/>
                </a:prstGeom>
                <a:grpFill/>
                <a:ln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cxnSp>
            <p:nvCxnSpPr>
              <p:cNvPr id="137" name="Straight Connector 136">
                <a:extLst>
                  <a:ext uri="{FF2B5EF4-FFF2-40B4-BE49-F238E27FC236}">
                    <a16:creationId xmlns:a16="http://schemas.microsoft.com/office/drawing/2014/main" id="{B34A9106-3F8E-6A7C-D595-07389C99EEC1}"/>
                  </a:ext>
                </a:extLst>
              </p:cNvPr>
              <p:cNvCxnSpPr>
                <a:cxnSpLocks/>
                <a:stCxn id="143" idx="3"/>
              </p:cNvCxnSpPr>
              <p:nvPr/>
            </p:nvCxnSpPr>
            <p:spPr>
              <a:xfrm flipH="1" flipV="1">
                <a:off x="7448296" y="5356329"/>
                <a:ext cx="335638" cy="25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38" name="Group 137">
                <a:extLst>
                  <a:ext uri="{FF2B5EF4-FFF2-40B4-BE49-F238E27FC236}">
                    <a16:creationId xmlns:a16="http://schemas.microsoft.com/office/drawing/2014/main" id="{4B262B33-823F-330B-AE2A-331CA949CF31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 rot="5400000">
                <a:off x="7527683" y="5521468"/>
                <a:ext cx="108000" cy="71045"/>
                <a:chOff x="5627123" y="3392781"/>
                <a:chExt cx="439437" cy="289072"/>
              </a:xfrm>
              <a:solidFill>
                <a:schemeClr val="bg1"/>
              </a:solidFill>
            </p:grpSpPr>
            <p:sp>
              <p:nvSpPr>
                <p:cNvPr id="141" name="Isosceles Triangle 140">
                  <a:extLst>
                    <a:ext uri="{FF2B5EF4-FFF2-40B4-BE49-F238E27FC236}">
                      <a16:creationId xmlns:a16="http://schemas.microsoft.com/office/drawing/2014/main" id="{960CF58A-967E-165E-2E34-5F87FA18D40A}"/>
                    </a:ext>
                  </a:extLst>
                </p:cNvPr>
                <p:cNvSpPr/>
                <p:nvPr/>
              </p:nvSpPr>
              <p:spPr>
                <a:xfrm rot="5400000">
                  <a:off x="5591944" y="3429000"/>
                  <a:ext cx="288032" cy="217673"/>
                </a:xfrm>
                <a:prstGeom prst="triangl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42" name="Isosceles Triangle 141">
                  <a:extLst>
                    <a:ext uri="{FF2B5EF4-FFF2-40B4-BE49-F238E27FC236}">
                      <a16:creationId xmlns:a16="http://schemas.microsoft.com/office/drawing/2014/main" id="{745C0FCD-7B24-4C3D-6FBC-1E6D98C8DC5A}"/>
                    </a:ext>
                  </a:extLst>
                </p:cNvPr>
                <p:cNvSpPr/>
                <p:nvPr/>
              </p:nvSpPr>
              <p:spPr>
                <a:xfrm rot="16200000">
                  <a:off x="5813708" y="3427960"/>
                  <a:ext cx="288032" cy="217673"/>
                </a:xfrm>
                <a:prstGeom prst="triangl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cxnSp>
            <p:nvCxnSpPr>
              <p:cNvPr id="139" name="Straight Connector 138">
                <a:extLst>
                  <a:ext uri="{FF2B5EF4-FFF2-40B4-BE49-F238E27FC236}">
                    <a16:creationId xmlns:a16="http://schemas.microsoft.com/office/drawing/2014/main" id="{C4AA9F5E-095A-5BB9-6218-7C69A474C57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580890" y="5363159"/>
                <a:ext cx="0" cy="14400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0" name="TextBox 139">
                <a:extLst>
                  <a:ext uri="{FF2B5EF4-FFF2-40B4-BE49-F238E27FC236}">
                    <a16:creationId xmlns:a16="http://schemas.microsoft.com/office/drawing/2014/main" id="{C595E643-9726-EEFB-A4AC-15631510FBB9}"/>
                  </a:ext>
                </a:extLst>
              </p:cNvPr>
              <p:cNvSpPr txBox="1"/>
              <p:nvPr/>
            </p:nvSpPr>
            <p:spPr>
              <a:xfrm>
                <a:off x="7396794" y="5026139"/>
                <a:ext cx="134979" cy="4616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:r>
                  <a:rPr lang="en-GB" sz="300" dirty="0"/>
                  <a:t>500 l/s</a:t>
                </a:r>
              </a:p>
            </p:txBody>
          </p:sp>
        </p:grpSp>
        <p:grpSp>
          <p:nvGrpSpPr>
            <p:cNvPr id="154" name="Group 153">
              <a:extLst>
                <a:ext uri="{FF2B5EF4-FFF2-40B4-BE49-F238E27FC236}">
                  <a16:creationId xmlns:a16="http://schemas.microsoft.com/office/drawing/2014/main" id="{49CEACC8-44C3-3FE3-F50D-0F3538290E76}"/>
                </a:ext>
              </a:extLst>
            </p:cNvPr>
            <p:cNvGrpSpPr/>
            <p:nvPr/>
          </p:nvGrpSpPr>
          <p:grpSpPr>
            <a:xfrm>
              <a:off x="8127133" y="4321193"/>
              <a:ext cx="297571" cy="785797"/>
              <a:chOff x="6214052" y="5118022"/>
              <a:chExt cx="297571" cy="785797"/>
            </a:xfrm>
          </p:grpSpPr>
          <p:sp>
            <p:nvSpPr>
              <p:cNvPr id="155" name="TextBox 154">
                <a:extLst>
                  <a:ext uri="{FF2B5EF4-FFF2-40B4-BE49-F238E27FC236}">
                    <a16:creationId xmlns:a16="http://schemas.microsoft.com/office/drawing/2014/main" id="{85B1D1BC-4B56-F1C8-415D-7CEA2ED2C348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6214052" y="5118022"/>
                <a:ext cx="224270" cy="144000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txBody>
              <a:bodyPr wrap="square" lIns="0" tIns="0" rIns="0" bIns="0" rtlCol="0" anchor="t">
                <a:noAutofit/>
              </a:bodyPr>
              <a:lstStyle/>
              <a:p>
                <a:pPr algn="ctr"/>
                <a:r>
                  <a:rPr lang="en-GB" sz="600" dirty="0"/>
                  <a:t>NEG</a:t>
                </a:r>
              </a:p>
              <a:p>
                <a:pPr algn="ctr"/>
                <a:r>
                  <a:rPr lang="en-GB" sz="300" dirty="0"/>
                  <a:t>1000 l/s</a:t>
                </a:r>
              </a:p>
            </p:txBody>
          </p:sp>
          <p:grpSp>
            <p:nvGrpSpPr>
              <p:cNvPr id="156" name="Group 155">
                <a:extLst>
                  <a:ext uri="{FF2B5EF4-FFF2-40B4-BE49-F238E27FC236}">
                    <a16:creationId xmlns:a16="http://schemas.microsoft.com/office/drawing/2014/main" id="{2B5DEEEB-ECBF-3B95-AFFD-0E4E4FC9C60B}"/>
                  </a:ext>
                </a:extLst>
              </p:cNvPr>
              <p:cNvGrpSpPr/>
              <p:nvPr/>
            </p:nvGrpSpPr>
            <p:grpSpPr>
              <a:xfrm>
                <a:off x="6254187" y="5759848"/>
                <a:ext cx="144000" cy="143971"/>
                <a:chOff x="6742683" y="4787276"/>
                <a:chExt cx="144000" cy="143971"/>
              </a:xfrm>
            </p:grpSpPr>
            <p:sp>
              <p:nvSpPr>
                <p:cNvPr id="167" name="Oval 166">
                  <a:extLst>
                    <a:ext uri="{FF2B5EF4-FFF2-40B4-BE49-F238E27FC236}">
                      <a16:creationId xmlns:a16="http://schemas.microsoft.com/office/drawing/2014/main" id="{ADBB47B0-3CD1-84E2-FEF9-CA64401B82C5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6742683" y="4787276"/>
                  <a:ext cx="144000" cy="143971"/>
                </a:xfrm>
                <a:prstGeom prst="ellipse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168" name="Straight Connector 167">
                  <a:extLst>
                    <a:ext uri="{FF2B5EF4-FFF2-40B4-BE49-F238E27FC236}">
                      <a16:creationId xmlns:a16="http://schemas.microsoft.com/office/drawing/2014/main" id="{CA63B689-C959-4F98-CEF1-FC185D2F8D08}"/>
                    </a:ext>
                  </a:extLst>
                </p:cNvPr>
                <p:cNvCxnSpPr>
                  <a:stCxn id="167" idx="1"/>
                  <a:endCxn id="167" idx="4"/>
                </p:cNvCxnSpPr>
                <p:nvPr/>
              </p:nvCxnSpPr>
              <p:spPr>
                <a:xfrm>
                  <a:off x="6763771" y="4808360"/>
                  <a:ext cx="50912" cy="12288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9" name="Straight Connector 168">
                  <a:extLst>
                    <a:ext uri="{FF2B5EF4-FFF2-40B4-BE49-F238E27FC236}">
                      <a16:creationId xmlns:a16="http://schemas.microsoft.com/office/drawing/2014/main" id="{500BBC2C-628F-EA5A-0CA8-F5D6F0B071AB}"/>
                    </a:ext>
                  </a:extLst>
                </p:cNvPr>
                <p:cNvCxnSpPr>
                  <a:stCxn id="167" idx="7"/>
                  <a:endCxn id="167" idx="4"/>
                </p:cNvCxnSpPr>
                <p:nvPr/>
              </p:nvCxnSpPr>
              <p:spPr>
                <a:xfrm flipH="1">
                  <a:off x="6814683" y="4808360"/>
                  <a:ext cx="50912" cy="12288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0" name="Straight Connector 169">
                  <a:extLst>
                    <a:ext uri="{FF2B5EF4-FFF2-40B4-BE49-F238E27FC236}">
                      <a16:creationId xmlns:a16="http://schemas.microsoft.com/office/drawing/2014/main" id="{4B63F14D-63F4-12BD-1ED5-D74D13BF645F}"/>
                    </a:ext>
                  </a:extLst>
                </p:cNvPr>
                <p:cNvCxnSpPr>
                  <a:stCxn id="167" idx="2"/>
                  <a:endCxn id="167" idx="6"/>
                </p:cNvCxnSpPr>
                <p:nvPr/>
              </p:nvCxnSpPr>
              <p:spPr>
                <a:xfrm>
                  <a:off x="6742683" y="4859262"/>
                  <a:ext cx="144000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57" name="Straight Connector 156">
                <a:extLst>
                  <a:ext uri="{FF2B5EF4-FFF2-40B4-BE49-F238E27FC236}">
                    <a16:creationId xmlns:a16="http://schemas.microsoft.com/office/drawing/2014/main" id="{A5BEFC09-6609-7DE7-2BDD-0E9324A29EFC}"/>
                  </a:ext>
                </a:extLst>
              </p:cNvPr>
              <p:cNvCxnSpPr>
                <a:stCxn id="155" idx="2"/>
              </p:cNvCxnSpPr>
              <p:nvPr/>
            </p:nvCxnSpPr>
            <p:spPr>
              <a:xfrm>
                <a:off x="6326187" y="5262022"/>
                <a:ext cx="0" cy="10045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Straight Connector 157">
                <a:extLst>
                  <a:ext uri="{FF2B5EF4-FFF2-40B4-BE49-F238E27FC236}">
                    <a16:creationId xmlns:a16="http://schemas.microsoft.com/office/drawing/2014/main" id="{7285A702-00FB-C23F-0B5A-FFD4FE41B93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326187" y="5610702"/>
                <a:ext cx="0" cy="14400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59" name="Group 158">
                <a:extLst>
                  <a:ext uri="{FF2B5EF4-FFF2-40B4-BE49-F238E27FC236}">
                    <a16:creationId xmlns:a16="http://schemas.microsoft.com/office/drawing/2014/main" id="{B1F3D948-2494-DF2A-7E3D-DC17DD22D522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403623" y="5326957"/>
                <a:ext cx="108000" cy="71045"/>
                <a:chOff x="5627123" y="3392781"/>
                <a:chExt cx="439437" cy="289072"/>
              </a:xfrm>
              <a:solidFill>
                <a:schemeClr val="bg1"/>
              </a:solidFill>
            </p:grpSpPr>
            <p:sp>
              <p:nvSpPr>
                <p:cNvPr id="165" name="Isosceles Triangle 164">
                  <a:extLst>
                    <a:ext uri="{FF2B5EF4-FFF2-40B4-BE49-F238E27FC236}">
                      <a16:creationId xmlns:a16="http://schemas.microsoft.com/office/drawing/2014/main" id="{F49BDA5F-3B95-1C36-7BEE-2B5EAE92633A}"/>
                    </a:ext>
                  </a:extLst>
                </p:cNvPr>
                <p:cNvSpPr/>
                <p:nvPr/>
              </p:nvSpPr>
              <p:spPr>
                <a:xfrm rot="5400000">
                  <a:off x="5591944" y="3429000"/>
                  <a:ext cx="288032" cy="217673"/>
                </a:xfrm>
                <a:prstGeom prst="triangle">
                  <a:avLst/>
                </a:prstGeom>
                <a:grpFill/>
                <a:ln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6" name="Isosceles Triangle 165">
                  <a:extLst>
                    <a:ext uri="{FF2B5EF4-FFF2-40B4-BE49-F238E27FC236}">
                      <a16:creationId xmlns:a16="http://schemas.microsoft.com/office/drawing/2014/main" id="{27E73D5D-FF7A-D944-2EF4-847510E9326E}"/>
                    </a:ext>
                  </a:extLst>
                </p:cNvPr>
                <p:cNvSpPr/>
                <p:nvPr/>
              </p:nvSpPr>
              <p:spPr>
                <a:xfrm rot="16200000">
                  <a:off x="5813708" y="3427960"/>
                  <a:ext cx="288032" cy="217673"/>
                </a:xfrm>
                <a:prstGeom prst="triangle">
                  <a:avLst/>
                </a:prstGeom>
                <a:grpFill/>
                <a:ln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cxnSp>
            <p:nvCxnSpPr>
              <p:cNvPr id="160" name="Straight Connector 159">
                <a:extLst>
                  <a:ext uri="{FF2B5EF4-FFF2-40B4-BE49-F238E27FC236}">
                    <a16:creationId xmlns:a16="http://schemas.microsoft.com/office/drawing/2014/main" id="{5128883E-9FCF-0266-B1EF-5A8171FE57F0}"/>
                  </a:ext>
                </a:extLst>
              </p:cNvPr>
              <p:cNvCxnSpPr>
                <a:stCxn id="165" idx="3"/>
              </p:cNvCxnSpPr>
              <p:nvPr/>
            </p:nvCxnSpPr>
            <p:spPr>
              <a:xfrm flipH="1" flipV="1">
                <a:off x="6326187" y="5362351"/>
                <a:ext cx="77436" cy="25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61" name="Group 160">
                <a:extLst>
                  <a:ext uri="{FF2B5EF4-FFF2-40B4-BE49-F238E27FC236}">
                    <a16:creationId xmlns:a16="http://schemas.microsoft.com/office/drawing/2014/main" id="{9ECE549C-28B2-2026-BC0F-2457D62641C1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 rot="5400000">
                <a:off x="6272980" y="5521180"/>
                <a:ext cx="108000" cy="71045"/>
                <a:chOff x="5627123" y="3392781"/>
                <a:chExt cx="439437" cy="289072"/>
              </a:xfrm>
              <a:solidFill>
                <a:schemeClr val="bg1"/>
              </a:solidFill>
            </p:grpSpPr>
            <p:sp>
              <p:nvSpPr>
                <p:cNvPr id="163" name="Isosceles Triangle 162">
                  <a:extLst>
                    <a:ext uri="{FF2B5EF4-FFF2-40B4-BE49-F238E27FC236}">
                      <a16:creationId xmlns:a16="http://schemas.microsoft.com/office/drawing/2014/main" id="{EE98B47B-5EEC-5FE5-C492-7C3C8062F121}"/>
                    </a:ext>
                  </a:extLst>
                </p:cNvPr>
                <p:cNvSpPr/>
                <p:nvPr/>
              </p:nvSpPr>
              <p:spPr>
                <a:xfrm rot="5400000">
                  <a:off x="5591944" y="3429000"/>
                  <a:ext cx="288032" cy="217673"/>
                </a:xfrm>
                <a:prstGeom prst="triangl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4" name="Isosceles Triangle 163">
                  <a:extLst>
                    <a:ext uri="{FF2B5EF4-FFF2-40B4-BE49-F238E27FC236}">
                      <a16:creationId xmlns:a16="http://schemas.microsoft.com/office/drawing/2014/main" id="{A76D07AD-CB4A-5B42-EB4A-F35DAA23A378}"/>
                    </a:ext>
                  </a:extLst>
                </p:cNvPr>
                <p:cNvSpPr/>
                <p:nvPr/>
              </p:nvSpPr>
              <p:spPr>
                <a:xfrm rot="16200000">
                  <a:off x="5813708" y="3427960"/>
                  <a:ext cx="288032" cy="217673"/>
                </a:xfrm>
                <a:prstGeom prst="triangl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cxnSp>
            <p:nvCxnSpPr>
              <p:cNvPr id="162" name="Straight Connector 161">
                <a:extLst>
                  <a:ext uri="{FF2B5EF4-FFF2-40B4-BE49-F238E27FC236}">
                    <a16:creationId xmlns:a16="http://schemas.microsoft.com/office/drawing/2014/main" id="{8D4FF029-002B-89B5-93D8-43C596AE876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326187" y="5362871"/>
                <a:ext cx="0" cy="14400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71" name="Straight Connector 170">
              <a:extLst>
                <a:ext uri="{FF2B5EF4-FFF2-40B4-BE49-F238E27FC236}">
                  <a16:creationId xmlns:a16="http://schemas.microsoft.com/office/drawing/2014/main" id="{96EF6BD7-CE0E-2AE8-5EBE-82443CDA1DE1}"/>
                </a:ext>
              </a:extLst>
            </p:cNvPr>
            <p:cNvCxnSpPr>
              <a:cxnSpLocks/>
            </p:cNvCxnSpPr>
            <p:nvPr/>
          </p:nvCxnSpPr>
          <p:spPr>
            <a:xfrm>
              <a:off x="6528048" y="4869160"/>
              <a:ext cx="23762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Straight Connector 171">
              <a:extLst>
                <a:ext uri="{FF2B5EF4-FFF2-40B4-BE49-F238E27FC236}">
                  <a16:creationId xmlns:a16="http://schemas.microsoft.com/office/drawing/2014/main" id="{6A24C579-2E11-42D9-8513-D4F3AC31B18A}"/>
                </a:ext>
              </a:extLst>
            </p:cNvPr>
            <p:cNvCxnSpPr>
              <a:cxnSpLocks/>
              <a:stCxn id="82" idx="3"/>
            </p:cNvCxnSpPr>
            <p:nvPr/>
          </p:nvCxnSpPr>
          <p:spPr>
            <a:xfrm flipH="1">
              <a:off x="6528048" y="3398350"/>
              <a:ext cx="1151071" cy="147081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>
              <a:extLst>
                <a:ext uri="{FF2B5EF4-FFF2-40B4-BE49-F238E27FC236}">
                  <a16:creationId xmlns:a16="http://schemas.microsoft.com/office/drawing/2014/main" id="{7A3F933F-83DA-38FB-E6C4-51718986749D}"/>
                </a:ext>
              </a:extLst>
            </p:cNvPr>
            <p:cNvCxnSpPr>
              <a:cxnSpLocks/>
              <a:endCxn id="132" idx="0"/>
            </p:cNvCxnSpPr>
            <p:nvPr/>
          </p:nvCxnSpPr>
          <p:spPr>
            <a:xfrm>
              <a:off x="8327567" y="3390567"/>
              <a:ext cx="606308" cy="917721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Straight Arrow Connector 173">
              <a:extLst>
                <a:ext uri="{FF2B5EF4-FFF2-40B4-BE49-F238E27FC236}">
                  <a16:creationId xmlns:a16="http://schemas.microsoft.com/office/drawing/2014/main" id="{592AC5D0-B999-149A-D31A-162D67ED0113}"/>
                </a:ext>
              </a:extLst>
            </p:cNvPr>
            <p:cNvCxnSpPr>
              <a:cxnSpLocks/>
            </p:cNvCxnSpPr>
            <p:nvPr/>
          </p:nvCxnSpPr>
          <p:spPr>
            <a:xfrm>
              <a:off x="8223564" y="5297378"/>
              <a:ext cx="604289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5" name="TextBox 174">
              <a:extLst>
                <a:ext uri="{FF2B5EF4-FFF2-40B4-BE49-F238E27FC236}">
                  <a16:creationId xmlns:a16="http://schemas.microsoft.com/office/drawing/2014/main" id="{5DB127D1-127D-ACE8-F8E1-5FEA3AA0A52E}"/>
                </a:ext>
              </a:extLst>
            </p:cNvPr>
            <p:cNvSpPr txBox="1"/>
            <p:nvPr/>
          </p:nvSpPr>
          <p:spPr>
            <a:xfrm>
              <a:off x="8272690" y="5403842"/>
              <a:ext cx="727964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dirty="0"/>
                <a:t>312 m</a:t>
              </a:r>
            </a:p>
          </p:txBody>
        </p:sp>
        <p:cxnSp>
          <p:nvCxnSpPr>
            <p:cNvPr id="176" name="Straight Connector 175">
              <a:extLst>
                <a:ext uri="{FF2B5EF4-FFF2-40B4-BE49-F238E27FC236}">
                  <a16:creationId xmlns:a16="http://schemas.microsoft.com/office/drawing/2014/main" id="{4F54D306-687F-35A5-E923-97DC08672A1A}"/>
                </a:ext>
              </a:extLst>
            </p:cNvPr>
            <p:cNvCxnSpPr>
              <a:cxnSpLocks/>
            </p:cNvCxnSpPr>
            <p:nvPr/>
          </p:nvCxnSpPr>
          <p:spPr>
            <a:xfrm>
              <a:off x="8330249" y="3314545"/>
              <a:ext cx="0" cy="178872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>
              <a:extLst>
                <a:ext uri="{FF2B5EF4-FFF2-40B4-BE49-F238E27FC236}">
                  <a16:creationId xmlns:a16="http://schemas.microsoft.com/office/drawing/2014/main" id="{1820964F-01E4-A461-2AA0-4A9829921494}"/>
                </a:ext>
              </a:extLst>
            </p:cNvPr>
            <p:cNvCxnSpPr>
              <a:cxnSpLocks/>
            </p:cNvCxnSpPr>
            <p:nvPr/>
          </p:nvCxnSpPr>
          <p:spPr>
            <a:xfrm>
              <a:off x="9034909" y="3326736"/>
              <a:ext cx="0" cy="178872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>
              <a:extLst>
                <a:ext uri="{FF2B5EF4-FFF2-40B4-BE49-F238E27FC236}">
                  <a16:creationId xmlns:a16="http://schemas.microsoft.com/office/drawing/2014/main" id="{2A5D9019-E475-8AC3-7D0D-81EF0C8201F5}"/>
                </a:ext>
              </a:extLst>
            </p:cNvPr>
            <p:cNvCxnSpPr>
              <a:cxnSpLocks/>
            </p:cNvCxnSpPr>
            <p:nvPr/>
          </p:nvCxnSpPr>
          <p:spPr>
            <a:xfrm>
              <a:off x="9724974" y="3314545"/>
              <a:ext cx="0" cy="178872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09E4FEBD-4DF4-D4BD-DC88-B3001F533141}"/>
                </a:ext>
              </a:extLst>
            </p:cNvPr>
            <p:cNvSpPr txBox="1"/>
            <p:nvPr/>
          </p:nvSpPr>
          <p:spPr>
            <a:xfrm>
              <a:off x="7618060" y="3992786"/>
              <a:ext cx="204577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dirty="0">
                  <a:solidFill>
                    <a:schemeClr val="tx2"/>
                  </a:solidFill>
                </a:rPr>
                <a:t>B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3C187DB-CD34-4271-F837-E74A078D16C0}"/>
                </a:ext>
              </a:extLst>
            </p:cNvPr>
            <p:cNvSpPr txBox="1"/>
            <p:nvPr/>
          </p:nvSpPr>
          <p:spPr>
            <a:xfrm>
              <a:off x="8946203" y="3990964"/>
              <a:ext cx="236442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dirty="0">
                  <a:solidFill>
                    <a:schemeClr val="tx2"/>
                  </a:solidFill>
                </a:rPr>
                <a:t>C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BDCF497-D855-07C2-5DDA-C25B003BC52E}"/>
                </a:ext>
              </a:extLst>
            </p:cNvPr>
            <p:cNvSpPr txBox="1"/>
            <p:nvPr/>
          </p:nvSpPr>
          <p:spPr>
            <a:xfrm>
              <a:off x="8193047" y="3995153"/>
              <a:ext cx="236442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dirty="0">
                  <a:solidFill>
                    <a:schemeClr val="tx2"/>
                  </a:solidFill>
                </a:rPr>
                <a:t>D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892EB79C-F72C-7090-CE51-C00C4B6DE02D}"/>
                </a:ext>
              </a:extLst>
            </p:cNvPr>
            <p:cNvSpPr txBox="1"/>
            <p:nvPr/>
          </p:nvSpPr>
          <p:spPr>
            <a:xfrm>
              <a:off x="6928686" y="3990964"/>
              <a:ext cx="236442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dirty="0">
                  <a:solidFill>
                    <a:schemeClr val="tx2"/>
                  </a:solidFill>
                </a:rPr>
                <a:t>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779856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>
            <a:extLst>
              <a:ext uri="{FF2B5EF4-FFF2-40B4-BE49-F238E27FC236}">
                <a16:creationId xmlns:a16="http://schemas.microsoft.com/office/drawing/2014/main" id="{AA44296C-ECFB-5008-7879-A4C9100784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5203" y="4035144"/>
            <a:ext cx="3429000" cy="156210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FF10258-9E1D-6EAC-4A9C-9D8D551FC6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Racks and controllers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BDEF90-A641-6031-81CD-E8EB6178806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29.03.2023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890DFE-FC25-675C-88B2-6D105C2412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85B1A2-B59C-987E-372C-C432540310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/>
              <a:t>Gregory Pigny | Beampipes for Gravitational Wave Telescopes 2023</a:t>
            </a:r>
            <a:endParaRPr lang="en-US" dirty="0"/>
          </a:p>
        </p:txBody>
      </p:sp>
      <p:sp>
        <p:nvSpPr>
          <p:cNvPr id="7" name="Flowchart: Delay 6">
            <a:extLst>
              <a:ext uri="{FF2B5EF4-FFF2-40B4-BE49-F238E27FC236}">
                <a16:creationId xmlns:a16="http://schemas.microsoft.com/office/drawing/2014/main" id="{EEC7C431-0587-26E5-4BF3-924F893B49B1}"/>
              </a:ext>
            </a:extLst>
          </p:cNvPr>
          <p:cNvSpPr/>
          <p:nvPr/>
        </p:nvSpPr>
        <p:spPr>
          <a:xfrm rot="16200000">
            <a:off x="9937348" y="141557"/>
            <a:ext cx="2160240" cy="2110391"/>
          </a:xfrm>
          <a:prstGeom prst="flowChartDelay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2EE3AE43-4685-68C2-E5BF-468945C12AA3}"/>
              </a:ext>
            </a:extLst>
          </p:cNvPr>
          <p:cNvSpPr/>
          <p:nvPr/>
        </p:nvSpPr>
        <p:spPr>
          <a:xfrm>
            <a:off x="11219762" y="1486491"/>
            <a:ext cx="504056" cy="504000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EB1C6F57-7B56-C9C6-FC99-EA2E77131EAC}"/>
              </a:ext>
            </a:extLst>
          </p:cNvPr>
          <p:cNvSpPr/>
          <p:nvPr/>
        </p:nvSpPr>
        <p:spPr>
          <a:xfrm>
            <a:off x="10308468" y="1486491"/>
            <a:ext cx="504056" cy="504000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26" name="Oval 1025">
            <a:extLst>
              <a:ext uri="{FF2B5EF4-FFF2-40B4-BE49-F238E27FC236}">
                <a16:creationId xmlns:a16="http://schemas.microsoft.com/office/drawing/2014/main" id="{17D77837-A5FC-71D3-2BC9-5AF26AA693B6}"/>
              </a:ext>
            </a:extLst>
          </p:cNvPr>
          <p:cNvSpPr/>
          <p:nvPr/>
        </p:nvSpPr>
        <p:spPr>
          <a:xfrm>
            <a:off x="11212949" y="757080"/>
            <a:ext cx="504056" cy="504000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29" name="Oval 1028">
            <a:extLst>
              <a:ext uri="{FF2B5EF4-FFF2-40B4-BE49-F238E27FC236}">
                <a16:creationId xmlns:a16="http://schemas.microsoft.com/office/drawing/2014/main" id="{AB3248F4-3770-6832-55B6-73647310349E}"/>
              </a:ext>
            </a:extLst>
          </p:cNvPr>
          <p:cNvSpPr/>
          <p:nvPr/>
        </p:nvSpPr>
        <p:spPr>
          <a:xfrm>
            <a:off x="10321234" y="757080"/>
            <a:ext cx="504056" cy="504000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30" name="TextBox 1029">
            <a:extLst>
              <a:ext uri="{FF2B5EF4-FFF2-40B4-BE49-F238E27FC236}">
                <a16:creationId xmlns:a16="http://schemas.microsoft.com/office/drawing/2014/main" id="{652D63A7-9580-DAFC-BC19-B5C52CD4ABD5}"/>
              </a:ext>
            </a:extLst>
          </p:cNvPr>
          <p:cNvSpPr txBox="1"/>
          <p:nvPr/>
        </p:nvSpPr>
        <p:spPr>
          <a:xfrm>
            <a:off x="10027885" y="891105"/>
            <a:ext cx="36004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LF</a:t>
            </a:r>
          </a:p>
        </p:txBody>
      </p:sp>
      <p:sp>
        <p:nvSpPr>
          <p:cNvPr id="1031" name="TextBox 1030">
            <a:extLst>
              <a:ext uri="{FF2B5EF4-FFF2-40B4-BE49-F238E27FC236}">
                <a16:creationId xmlns:a16="http://schemas.microsoft.com/office/drawing/2014/main" id="{9A7D3FA3-10A1-B0DA-083C-525CC8A61FA3}"/>
              </a:ext>
            </a:extLst>
          </p:cNvPr>
          <p:cNvSpPr txBox="1"/>
          <p:nvPr/>
        </p:nvSpPr>
        <p:spPr>
          <a:xfrm>
            <a:off x="9995192" y="1601533"/>
            <a:ext cx="36004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HF</a:t>
            </a:r>
          </a:p>
        </p:txBody>
      </p:sp>
      <p:sp>
        <p:nvSpPr>
          <p:cNvPr id="1032" name="TextBox 1031">
            <a:extLst>
              <a:ext uri="{FF2B5EF4-FFF2-40B4-BE49-F238E27FC236}">
                <a16:creationId xmlns:a16="http://schemas.microsoft.com/office/drawing/2014/main" id="{DF4C5343-49A9-5B56-F4FE-31C886C43B9C}"/>
              </a:ext>
            </a:extLst>
          </p:cNvPr>
          <p:cNvSpPr txBox="1"/>
          <p:nvPr/>
        </p:nvSpPr>
        <p:spPr>
          <a:xfrm>
            <a:off x="10401876" y="2030650"/>
            <a:ext cx="462267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600" dirty="0"/>
              <a:t>Left</a:t>
            </a:r>
          </a:p>
        </p:txBody>
      </p:sp>
      <p:sp>
        <p:nvSpPr>
          <p:cNvPr id="1033" name="TextBox 1032">
            <a:extLst>
              <a:ext uri="{FF2B5EF4-FFF2-40B4-BE49-F238E27FC236}">
                <a16:creationId xmlns:a16="http://schemas.microsoft.com/office/drawing/2014/main" id="{F2B123AA-9498-4505-2004-E0F22F519612}"/>
              </a:ext>
            </a:extLst>
          </p:cNvPr>
          <p:cNvSpPr txBox="1"/>
          <p:nvPr/>
        </p:nvSpPr>
        <p:spPr>
          <a:xfrm>
            <a:off x="11243857" y="2012617"/>
            <a:ext cx="556431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600" dirty="0"/>
              <a:t>Right</a:t>
            </a:r>
            <a:endParaRPr lang="en-GB" dirty="0"/>
          </a:p>
        </p:txBody>
      </p:sp>
      <p:sp>
        <p:nvSpPr>
          <p:cNvPr id="1155" name="TextBox 1154">
            <a:extLst>
              <a:ext uri="{FF2B5EF4-FFF2-40B4-BE49-F238E27FC236}">
                <a16:creationId xmlns:a16="http://schemas.microsoft.com/office/drawing/2014/main" id="{974EBDFA-408E-FBE1-932D-295814DDA996}"/>
              </a:ext>
            </a:extLst>
          </p:cNvPr>
          <p:cNvSpPr txBox="1"/>
          <p:nvPr/>
        </p:nvSpPr>
        <p:spPr>
          <a:xfrm>
            <a:off x="5256595" y="5333268"/>
            <a:ext cx="96437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600" dirty="0"/>
              <a:t>(~ 30cm)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1E66C18-1862-9F89-DE7D-BABBD6341209}"/>
              </a:ext>
            </a:extLst>
          </p:cNvPr>
          <p:cNvSpPr txBox="1"/>
          <p:nvPr/>
        </p:nvSpPr>
        <p:spPr>
          <a:xfrm>
            <a:off x="7492691" y="3117277"/>
            <a:ext cx="4565227" cy="24006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2"/>
                </a:solidFill>
              </a:rPr>
              <a:t>One rack 5U at each sector valve position for all 4 lines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2"/>
                </a:solidFill>
              </a:rPr>
              <a:t>4 signal cables per rack (4 valves)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2"/>
                </a:solidFill>
              </a:rPr>
              <a:t>Tot 3*4*3/4= </a:t>
            </a:r>
            <a:r>
              <a:rPr lang="en-GB" sz="2000" b="1" dirty="0">
                <a:solidFill>
                  <a:schemeClr val="tx2"/>
                </a:solidFill>
              </a:rPr>
              <a:t>9</a:t>
            </a:r>
            <a:r>
              <a:rPr lang="en-GB" sz="2000" dirty="0">
                <a:solidFill>
                  <a:schemeClr val="tx2"/>
                </a:solidFill>
              </a:rPr>
              <a:t> racks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tx2"/>
                </a:solidFill>
              </a:rPr>
              <a:t>36</a:t>
            </a:r>
            <a:r>
              <a:rPr lang="en-GB" dirty="0">
                <a:solidFill>
                  <a:schemeClr val="tx2"/>
                </a:solidFill>
              </a:rPr>
              <a:t> signal cables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2"/>
                </a:solidFill>
              </a:rPr>
              <a:t>Mains 230VAC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1x 10A for PLC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2"/>
                </a:solidFill>
              </a:rPr>
              <a:t>Ethernet socket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14B48439-0DFC-2DE1-ABA4-EB3B1CC1F2D2}"/>
              </a:ext>
            </a:extLst>
          </p:cNvPr>
          <p:cNvGrpSpPr/>
          <p:nvPr/>
        </p:nvGrpSpPr>
        <p:grpSpPr>
          <a:xfrm>
            <a:off x="47328" y="786610"/>
            <a:ext cx="5156694" cy="4978083"/>
            <a:chOff x="47328" y="786610"/>
            <a:chExt cx="5156694" cy="4978083"/>
          </a:xfrm>
        </p:grpSpPr>
        <p:cxnSp>
          <p:nvCxnSpPr>
            <p:cNvPr id="2" name="Straight Arrow Connector 1">
              <a:extLst>
                <a:ext uri="{FF2B5EF4-FFF2-40B4-BE49-F238E27FC236}">
                  <a16:creationId xmlns:a16="http://schemas.microsoft.com/office/drawing/2014/main" id="{A1649F34-F6BB-2877-C7DE-D26BB23186CA}"/>
                </a:ext>
              </a:extLst>
            </p:cNvPr>
            <p:cNvCxnSpPr>
              <a:cxnSpLocks/>
            </p:cNvCxnSpPr>
            <p:nvPr/>
          </p:nvCxnSpPr>
          <p:spPr>
            <a:xfrm>
              <a:off x="1694243" y="1102715"/>
              <a:ext cx="1473201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4" name="TextBox 1033">
              <a:extLst>
                <a:ext uri="{FF2B5EF4-FFF2-40B4-BE49-F238E27FC236}">
                  <a16:creationId xmlns:a16="http://schemas.microsoft.com/office/drawing/2014/main" id="{0FA7B771-CFDC-F2A2-3485-74C1A002E82B}"/>
                </a:ext>
              </a:extLst>
            </p:cNvPr>
            <p:cNvSpPr txBox="1"/>
            <p:nvPr/>
          </p:nvSpPr>
          <p:spPr>
            <a:xfrm>
              <a:off x="2197848" y="786610"/>
              <a:ext cx="717381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dirty="0"/>
                <a:t>5 km</a:t>
              </a:r>
            </a:p>
          </p:txBody>
        </p:sp>
        <p:cxnSp>
          <p:nvCxnSpPr>
            <p:cNvPr id="1035" name="Straight Connector 1034">
              <a:extLst>
                <a:ext uri="{FF2B5EF4-FFF2-40B4-BE49-F238E27FC236}">
                  <a16:creationId xmlns:a16="http://schemas.microsoft.com/office/drawing/2014/main" id="{5D44021A-4810-734C-91B6-AB788EB6C351}"/>
                </a:ext>
              </a:extLst>
            </p:cNvPr>
            <p:cNvCxnSpPr/>
            <p:nvPr/>
          </p:nvCxnSpPr>
          <p:spPr>
            <a:xfrm>
              <a:off x="1835729" y="1721764"/>
              <a:ext cx="266429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36" name="Group 1035">
              <a:extLst>
                <a:ext uri="{FF2B5EF4-FFF2-40B4-BE49-F238E27FC236}">
                  <a16:creationId xmlns:a16="http://schemas.microsoft.com/office/drawing/2014/main" id="{80914425-E03D-28C7-35ED-6B1797F12F49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547729" y="1627037"/>
              <a:ext cx="288000" cy="189453"/>
              <a:chOff x="5627123" y="3392781"/>
              <a:chExt cx="439437" cy="289072"/>
            </a:xfrm>
            <a:solidFill>
              <a:schemeClr val="bg1"/>
            </a:solidFill>
          </p:grpSpPr>
          <p:sp>
            <p:nvSpPr>
              <p:cNvPr id="1037" name="Isosceles Triangle 1036">
                <a:extLst>
                  <a:ext uri="{FF2B5EF4-FFF2-40B4-BE49-F238E27FC236}">
                    <a16:creationId xmlns:a16="http://schemas.microsoft.com/office/drawing/2014/main" id="{FF16F77D-D791-701B-42F9-2C52B66A2637}"/>
                  </a:ext>
                </a:extLst>
              </p:cNvPr>
              <p:cNvSpPr/>
              <p:nvPr/>
            </p:nvSpPr>
            <p:spPr>
              <a:xfrm rot="5400000">
                <a:off x="5591944" y="3429000"/>
                <a:ext cx="288032" cy="217673"/>
              </a:xfrm>
              <a:prstGeom prst="triangle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38" name="Isosceles Triangle 1037">
                <a:extLst>
                  <a:ext uri="{FF2B5EF4-FFF2-40B4-BE49-F238E27FC236}">
                    <a16:creationId xmlns:a16="http://schemas.microsoft.com/office/drawing/2014/main" id="{C2C13DCF-DA3D-F676-F848-3CB2472EA250}"/>
                  </a:ext>
                </a:extLst>
              </p:cNvPr>
              <p:cNvSpPr/>
              <p:nvPr/>
            </p:nvSpPr>
            <p:spPr>
              <a:xfrm rot="16200000">
                <a:off x="5813708" y="3427960"/>
                <a:ext cx="288032" cy="217673"/>
              </a:xfrm>
              <a:prstGeom prst="triangle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039" name="Group 1038">
              <a:extLst>
                <a:ext uri="{FF2B5EF4-FFF2-40B4-BE49-F238E27FC236}">
                  <a16:creationId xmlns:a16="http://schemas.microsoft.com/office/drawing/2014/main" id="{BACAED31-F42F-D132-E2BA-F78ACE292C90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498684" y="1626355"/>
              <a:ext cx="288000" cy="189453"/>
              <a:chOff x="5627123" y="3392781"/>
              <a:chExt cx="439437" cy="289072"/>
            </a:xfrm>
            <a:solidFill>
              <a:schemeClr val="bg1"/>
            </a:solidFill>
          </p:grpSpPr>
          <p:sp>
            <p:nvSpPr>
              <p:cNvPr id="1045" name="Isosceles Triangle 1044">
                <a:extLst>
                  <a:ext uri="{FF2B5EF4-FFF2-40B4-BE49-F238E27FC236}">
                    <a16:creationId xmlns:a16="http://schemas.microsoft.com/office/drawing/2014/main" id="{94825A8E-75E6-E317-2F40-31D83595312A}"/>
                  </a:ext>
                </a:extLst>
              </p:cNvPr>
              <p:cNvSpPr/>
              <p:nvPr/>
            </p:nvSpPr>
            <p:spPr>
              <a:xfrm rot="5400000">
                <a:off x="5591944" y="3429000"/>
                <a:ext cx="288032" cy="217673"/>
              </a:xfrm>
              <a:prstGeom prst="triangle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48" name="Isosceles Triangle 1047">
                <a:extLst>
                  <a:ext uri="{FF2B5EF4-FFF2-40B4-BE49-F238E27FC236}">
                    <a16:creationId xmlns:a16="http://schemas.microsoft.com/office/drawing/2014/main" id="{FBDE88F4-0BC1-C50E-91B6-7B3E283B99F7}"/>
                  </a:ext>
                </a:extLst>
              </p:cNvPr>
              <p:cNvSpPr/>
              <p:nvPr/>
            </p:nvSpPr>
            <p:spPr>
              <a:xfrm rot="16200000">
                <a:off x="5813708" y="3427960"/>
                <a:ext cx="288032" cy="217673"/>
              </a:xfrm>
              <a:prstGeom prst="triangle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051" name="Group 1050">
              <a:extLst>
                <a:ext uri="{FF2B5EF4-FFF2-40B4-BE49-F238E27FC236}">
                  <a16:creationId xmlns:a16="http://schemas.microsoft.com/office/drawing/2014/main" id="{72961B06-62D6-A1E4-BEED-90CE35B50D1D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022801" y="1631034"/>
              <a:ext cx="288000" cy="189453"/>
              <a:chOff x="5627123" y="3392781"/>
              <a:chExt cx="439437" cy="289072"/>
            </a:xfrm>
            <a:solidFill>
              <a:schemeClr val="bg1"/>
            </a:solidFill>
          </p:grpSpPr>
          <p:sp>
            <p:nvSpPr>
              <p:cNvPr id="1052" name="Isosceles Triangle 1051">
                <a:extLst>
                  <a:ext uri="{FF2B5EF4-FFF2-40B4-BE49-F238E27FC236}">
                    <a16:creationId xmlns:a16="http://schemas.microsoft.com/office/drawing/2014/main" id="{D04D3FC3-AA33-BFF9-7907-BF492D99CA22}"/>
                  </a:ext>
                </a:extLst>
              </p:cNvPr>
              <p:cNvSpPr/>
              <p:nvPr/>
            </p:nvSpPr>
            <p:spPr>
              <a:xfrm rot="5400000">
                <a:off x="5591944" y="3429000"/>
                <a:ext cx="288032" cy="217673"/>
              </a:xfrm>
              <a:prstGeom prst="triangle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53" name="Isosceles Triangle 1052">
                <a:extLst>
                  <a:ext uri="{FF2B5EF4-FFF2-40B4-BE49-F238E27FC236}">
                    <a16:creationId xmlns:a16="http://schemas.microsoft.com/office/drawing/2014/main" id="{65617156-8697-E553-78B3-424F58290EE6}"/>
                  </a:ext>
                </a:extLst>
              </p:cNvPr>
              <p:cNvSpPr/>
              <p:nvPr/>
            </p:nvSpPr>
            <p:spPr>
              <a:xfrm rot="16200000">
                <a:off x="5813708" y="3427960"/>
                <a:ext cx="288032" cy="217673"/>
              </a:xfrm>
              <a:prstGeom prst="triangle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1054" name="Straight Connector 1053">
              <a:extLst>
                <a:ext uri="{FF2B5EF4-FFF2-40B4-BE49-F238E27FC236}">
                  <a16:creationId xmlns:a16="http://schemas.microsoft.com/office/drawing/2014/main" id="{1C798CFF-EADB-D2BC-416E-142EA8B26F84}"/>
                </a:ext>
              </a:extLst>
            </p:cNvPr>
            <p:cNvCxnSpPr/>
            <p:nvPr/>
          </p:nvCxnSpPr>
          <p:spPr>
            <a:xfrm>
              <a:off x="1160404" y="3465135"/>
              <a:ext cx="266429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55" name="Group 1054">
              <a:extLst>
                <a:ext uri="{FF2B5EF4-FFF2-40B4-BE49-F238E27FC236}">
                  <a16:creationId xmlns:a16="http://schemas.microsoft.com/office/drawing/2014/main" id="{50A68038-17D4-16D5-8FEF-C68CD9A7731E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72404" y="3370408"/>
              <a:ext cx="288000" cy="189453"/>
              <a:chOff x="5627123" y="3392781"/>
              <a:chExt cx="439437" cy="289072"/>
            </a:xfrm>
            <a:solidFill>
              <a:schemeClr val="bg1"/>
            </a:solidFill>
          </p:grpSpPr>
          <p:sp>
            <p:nvSpPr>
              <p:cNvPr id="1056" name="Isosceles Triangle 1055">
                <a:extLst>
                  <a:ext uri="{FF2B5EF4-FFF2-40B4-BE49-F238E27FC236}">
                    <a16:creationId xmlns:a16="http://schemas.microsoft.com/office/drawing/2014/main" id="{ECDCBF6E-0AE4-9173-2C18-1376BFDE64CB}"/>
                  </a:ext>
                </a:extLst>
              </p:cNvPr>
              <p:cNvSpPr/>
              <p:nvPr/>
            </p:nvSpPr>
            <p:spPr>
              <a:xfrm rot="5400000">
                <a:off x="5591944" y="3429000"/>
                <a:ext cx="288032" cy="217673"/>
              </a:xfrm>
              <a:prstGeom prst="triangle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57" name="Isosceles Triangle 1056">
                <a:extLst>
                  <a:ext uri="{FF2B5EF4-FFF2-40B4-BE49-F238E27FC236}">
                    <a16:creationId xmlns:a16="http://schemas.microsoft.com/office/drawing/2014/main" id="{72BFD534-9CE9-FAC7-004D-B9C5A1CB4E9A}"/>
                  </a:ext>
                </a:extLst>
              </p:cNvPr>
              <p:cNvSpPr/>
              <p:nvPr/>
            </p:nvSpPr>
            <p:spPr>
              <a:xfrm rot="16200000">
                <a:off x="5813708" y="3427960"/>
                <a:ext cx="288032" cy="217673"/>
              </a:xfrm>
              <a:prstGeom prst="triangle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058" name="Group 1057">
              <a:extLst>
                <a:ext uri="{FF2B5EF4-FFF2-40B4-BE49-F238E27FC236}">
                  <a16:creationId xmlns:a16="http://schemas.microsoft.com/office/drawing/2014/main" id="{1480BA93-1886-5288-8F72-94A473A61F3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823359" y="3369726"/>
              <a:ext cx="288000" cy="189453"/>
              <a:chOff x="5627123" y="3392781"/>
              <a:chExt cx="439437" cy="289072"/>
            </a:xfrm>
            <a:solidFill>
              <a:schemeClr val="bg1"/>
            </a:solidFill>
          </p:grpSpPr>
          <p:sp>
            <p:nvSpPr>
              <p:cNvPr id="1059" name="Isosceles Triangle 1058">
                <a:extLst>
                  <a:ext uri="{FF2B5EF4-FFF2-40B4-BE49-F238E27FC236}">
                    <a16:creationId xmlns:a16="http://schemas.microsoft.com/office/drawing/2014/main" id="{FD17B357-476B-2876-D2E5-7653DE35DEA3}"/>
                  </a:ext>
                </a:extLst>
              </p:cNvPr>
              <p:cNvSpPr/>
              <p:nvPr/>
            </p:nvSpPr>
            <p:spPr>
              <a:xfrm rot="5400000">
                <a:off x="5591944" y="3429000"/>
                <a:ext cx="288032" cy="217673"/>
              </a:xfrm>
              <a:prstGeom prst="triangle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60" name="Isosceles Triangle 1059">
                <a:extLst>
                  <a:ext uri="{FF2B5EF4-FFF2-40B4-BE49-F238E27FC236}">
                    <a16:creationId xmlns:a16="http://schemas.microsoft.com/office/drawing/2014/main" id="{0BAA6BAD-30F0-6E6D-E711-7E2EECCED24A}"/>
                  </a:ext>
                </a:extLst>
              </p:cNvPr>
              <p:cNvSpPr/>
              <p:nvPr/>
            </p:nvSpPr>
            <p:spPr>
              <a:xfrm rot="16200000">
                <a:off x="5813708" y="3427960"/>
                <a:ext cx="288032" cy="217673"/>
              </a:xfrm>
              <a:prstGeom prst="triangle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1061" name="Straight Connector 1060">
              <a:extLst>
                <a:ext uri="{FF2B5EF4-FFF2-40B4-BE49-F238E27FC236}">
                  <a16:creationId xmlns:a16="http://schemas.microsoft.com/office/drawing/2014/main" id="{42611A40-09E0-9C97-95B3-BE8E4E82CAFC}"/>
                </a:ext>
              </a:extLst>
            </p:cNvPr>
            <p:cNvCxnSpPr>
              <a:cxnSpLocks/>
              <a:stCxn id="1038" idx="0"/>
              <a:endCxn id="1057" idx="0"/>
            </p:cNvCxnSpPr>
            <p:nvPr/>
          </p:nvCxnSpPr>
          <p:spPr>
            <a:xfrm flipH="1">
              <a:off x="1017745" y="1721422"/>
              <a:ext cx="675325" cy="1743371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2" name="Straight Connector 1061">
              <a:extLst>
                <a:ext uri="{FF2B5EF4-FFF2-40B4-BE49-F238E27FC236}">
                  <a16:creationId xmlns:a16="http://schemas.microsoft.com/office/drawing/2014/main" id="{C8F575BD-69CB-585E-75D2-7E12FCE59737}"/>
                </a:ext>
              </a:extLst>
            </p:cNvPr>
            <p:cNvCxnSpPr>
              <a:stCxn id="1053" idx="0"/>
              <a:endCxn id="1060" idx="0"/>
            </p:cNvCxnSpPr>
            <p:nvPr/>
          </p:nvCxnSpPr>
          <p:spPr>
            <a:xfrm>
              <a:off x="3168142" y="1725419"/>
              <a:ext cx="800558" cy="1738692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3" name="Straight Arrow Connector 1062">
              <a:extLst>
                <a:ext uri="{FF2B5EF4-FFF2-40B4-BE49-F238E27FC236}">
                  <a16:creationId xmlns:a16="http://schemas.microsoft.com/office/drawing/2014/main" id="{0E5D736C-8131-4AF3-B4C3-C1B1666D649B}"/>
                </a:ext>
              </a:extLst>
            </p:cNvPr>
            <p:cNvCxnSpPr>
              <a:cxnSpLocks/>
            </p:cNvCxnSpPr>
            <p:nvPr/>
          </p:nvCxnSpPr>
          <p:spPr>
            <a:xfrm>
              <a:off x="2489841" y="3279602"/>
              <a:ext cx="749630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64" name="TextBox 1063">
              <a:extLst>
                <a:ext uri="{FF2B5EF4-FFF2-40B4-BE49-F238E27FC236}">
                  <a16:creationId xmlns:a16="http://schemas.microsoft.com/office/drawing/2014/main" id="{4E029B83-2E56-7812-2C5C-88674EDB1239}"/>
                </a:ext>
              </a:extLst>
            </p:cNvPr>
            <p:cNvSpPr txBox="1"/>
            <p:nvPr/>
          </p:nvSpPr>
          <p:spPr>
            <a:xfrm>
              <a:off x="2457392" y="2915273"/>
              <a:ext cx="853409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dirty="0"/>
                <a:t>1250 m</a:t>
              </a:r>
            </a:p>
          </p:txBody>
        </p:sp>
        <p:sp>
          <p:nvSpPr>
            <p:cNvPr id="1065" name="Oval 1064">
              <a:extLst>
                <a:ext uri="{FF2B5EF4-FFF2-40B4-BE49-F238E27FC236}">
                  <a16:creationId xmlns:a16="http://schemas.microsoft.com/office/drawing/2014/main" id="{E0ED783B-8944-AD0B-0F22-3CB7D515E3B6}"/>
                </a:ext>
              </a:extLst>
            </p:cNvPr>
            <p:cNvSpPr/>
            <p:nvPr/>
          </p:nvSpPr>
          <p:spPr>
            <a:xfrm>
              <a:off x="1140304" y="1547204"/>
              <a:ext cx="360040" cy="365125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66" name="Oval 1065">
              <a:extLst>
                <a:ext uri="{FF2B5EF4-FFF2-40B4-BE49-F238E27FC236}">
                  <a16:creationId xmlns:a16="http://schemas.microsoft.com/office/drawing/2014/main" id="{49A1D358-065E-1C1F-CDB4-23B9522E38FE}"/>
                </a:ext>
              </a:extLst>
            </p:cNvPr>
            <p:cNvSpPr/>
            <p:nvPr/>
          </p:nvSpPr>
          <p:spPr>
            <a:xfrm>
              <a:off x="4843982" y="1536131"/>
              <a:ext cx="360040" cy="365125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67" name="TextBox 1066">
              <a:extLst>
                <a:ext uri="{FF2B5EF4-FFF2-40B4-BE49-F238E27FC236}">
                  <a16:creationId xmlns:a16="http://schemas.microsoft.com/office/drawing/2014/main" id="{73A5E298-12E2-B179-4790-DC9531588BC1}"/>
                </a:ext>
              </a:extLst>
            </p:cNvPr>
            <p:cNvSpPr txBox="1"/>
            <p:nvPr/>
          </p:nvSpPr>
          <p:spPr>
            <a:xfrm>
              <a:off x="1585846" y="1341874"/>
              <a:ext cx="288260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sz="1400" dirty="0"/>
                <a:t>V1</a:t>
              </a:r>
            </a:p>
          </p:txBody>
        </p:sp>
        <p:sp>
          <p:nvSpPr>
            <p:cNvPr id="1068" name="TextBox 1067">
              <a:extLst>
                <a:ext uri="{FF2B5EF4-FFF2-40B4-BE49-F238E27FC236}">
                  <a16:creationId xmlns:a16="http://schemas.microsoft.com/office/drawing/2014/main" id="{F4CCA810-7BE3-8374-021C-A516BDA37D93}"/>
                </a:ext>
              </a:extLst>
            </p:cNvPr>
            <p:cNvSpPr txBox="1"/>
            <p:nvPr/>
          </p:nvSpPr>
          <p:spPr>
            <a:xfrm>
              <a:off x="3062129" y="1341874"/>
              <a:ext cx="288260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sz="1400" dirty="0"/>
                <a:t>V2</a:t>
              </a:r>
            </a:p>
          </p:txBody>
        </p:sp>
        <p:sp>
          <p:nvSpPr>
            <p:cNvPr id="1069" name="TextBox 1068">
              <a:extLst>
                <a:ext uri="{FF2B5EF4-FFF2-40B4-BE49-F238E27FC236}">
                  <a16:creationId xmlns:a16="http://schemas.microsoft.com/office/drawing/2014/main" id="{5C350CCF-A879-18AD-A888-6B33C35DFAF5}"/>
                </a:ext>
              </a:extLst>
            </p:cNvPr>
            <p:cNvSpPr txBox="1"/>
            <p:nvPr/>
          </p:nvSpPr>
          <p:spPr>
            <a:xfrm>
              <a:off x="4527073" y="1362278"/>
              <a:ext cx="288260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sz="1400" dirty="0"/>
                <a:t>V3</a:t>
              </a:r>
            </a:p>
          </p:txBody>
        </p:sp>
        <p:grpSp>
          <p:nvGrpSpPr>
            <p:cNvPr id="1070" name="Group 1069">
              <a:extLst>
                <a:ext uri="{FF2B5EF4-FFF2-40B4-BE49-F238E27FC236}">
                  <a16:creationId xmlns:a16="http://schemas.microsoft.com/office/drawing/2014/main" id="{47431534-310E-3232-1E40-C2E373199192}"/>
                </a:ext>
              </a:extLst>
            </p:cNvPr>
            <p:cNvGrpSpPr/>
            <p:nvPr/>
          </p:nvGrpSpPr>
          <p:grpSpPr>
            <a:xfrm>
              <a:off x="483366" y="4388157"/>
              <a:ext cx="297571" cy="785797"/>
              <a:chOff x="6214052" y="5118022"/>
              <a:chExt cx="297571" cy="785797"/>
            </a:xfrm>
          </p:grpSpPr>
          <p:sp>
            <p:nvSpPr>
              <p:cNvPr id="1071" name="TextBox 1070">
                <a:extLst>
                  <a:ext uri="{FF2B5EF4-FFF2-40B4-BE49-F238E27FC236}">
                    <a16:creationId xmlns:a16="http://schemas.microsoft.com/office/drawing/2014/main" id="{38CEF775-D3E7-8318-15DE-7E6966824A41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6214052" y="5118022"/>
                <a:ext cx="224270" cy="144000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txBody>
              <a:bodyPr wrap="square" lIns="0" tIns="0" rIns="0" bIns="0" rtlCol="0" anchor="t">
                <a:noAutofit/>
              </a:bodyPr>
              <a:lstStyle/>
              <a:p>
                <a:pPr algn="ctr"/>
                <a:r>
                  <a:rPr lang="en-GB" sz="600" dirty="0"/>
                  <a:t>NEG</a:t>
                </a:r>
              </a:p>
              <a:p>
                <a:pPr algn="ctr"/>
                <a:r>
                  <a:rPr lang="en-GB" sz="300" dirty="0"/>
                  <a:t>1000 l/s</a:t>
                </a:r>
              </a:p>
            </p:txBody>
          </p:sp>
          <p:grpSp>
            <p:nvGrpSpPr>
              <p:cNvPr id="1072" name="Group 1071">
                <a:extLst>
                  <a:ext uri="{FF2B5EF4-FFF2-40B4-BE49-F238E27FC236}">
                    <a16:creationId xmlns:a16="http://schemas.microsoft.com/office/drawing/2014/main" id="{87040DF8-6AFB-69F4-1DBB-CAE05480476A}"/>
                  </a:ext>
                </a:extLst>
              </p:cNvPr>
              <p:cNvGrpSpPr/>
              <p:nvPr/>
            </p:nvGrpSpPr>
            <p:grpSpPr>
              <a:xfrm>
                <a:off x="6254187" y="5759848"/>
                <a:ext cx="144000" cy="143971"/>
                <a:chOff x="6742683" y="4787276"/>
                <a:chExt cx="144000" cy="143971"/>
              </a:xfrm>
            </p:grpSpPr>
            <p:sp>
              <p:nvSpPr>
                <p:cNvPr id="1083" name="Oval 1082">
                  <a:extLst>
                    <a:ext uri="{FF2B5EF4-FFF2-40B4-BE49-F238E27FC236}">
                      <a16:creationId xmlns:a16="http://schemas.microsoft.com/office/drawing/2014/main" id="{7806DB86-02BB-3184-A095-ABA3F6B20C79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6742683" y="4787276"/>
                  <a:ext cx="144000" cy="143971"/>
                </a:xfrm>
                <a:prstGeom prst="ellipse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1084" name="Straight Connector 1083">
                  <a:extLst>
                    <a:ext uri="{FF2B5EF4-FFF2-40B4-BE49-F238E27FC236}">
                      <a16:creationId xmlns:a16="http://schemas.microsoft.com/office/drawing/2014/main" id="{138F32A9-6BF8-7299-846D-B11528AFBB59}"/>
                    </a:ext>
                  </a:extLst>
                </p:cNvPr>
                <p:cNvCxnSpPr>
                  <a:stCxn id="1083" idx="1"/>
                  <a:endCxn id="1083" idx="4"/>
                </p:cNvCxnSpPr>
                <p:nvPr/>
              </p:nvCxnSpPr>
              <p:spPr>
                <a:xfrm>
                  <a:off x="6763771" y="4808360"/>
                  <a:ext cx="50912" cy="12288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85" name="Straight Connector 1084">
                  <a:extLst>
                    <a:ext uri="{FF2B5EF4-FFF2-40B4-BE49-F238E27FC236}">
                      <a16:creationId xmlns:a16="http://schemas.microsoft.com/office/drawing/2014/main" id="{E2CBE616-97BB-4801-74B5-F716EE48F462}"/>
                    </a:ext>
                  </a:extLst>
                </p:cNvPr>
                <p:cNvCxnSpPr>
                  <a:stCxn id="1083" idx="7"/>
                  <a:endCxn id="1083" idx="4"/>
                </p:cNvCxnSpPr>
                <p:nvPr/>
              </p:nvCxnSpPr>
              <p:spPr>
                <a:xfrm flipH="1">
                  <a:off x="6814683" y="4808360"/>
                  <a:ext cx="50912" cy="12288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86" name="Straight Connector 1085">
                  <a:extLst>
                    <a:ext uri="{FF2B5EF4-FFF2-40B4-BE49-F238E27FC236}">
                      <a16:creationId xmlns:a16="http://schemas.microsoft.com/office/drawing/2014/main" id="{31A7106F-FAD3-99B4-F99C-110CCA9ACBC3}"/>
                    </a:ext>
                  </a:extLst>
                </p:cNvPr>
                <p:cNvCxnSpPr>
                  <a:stCxn id="1083" idx="2"/>
                  <a:endCxn id="1083" idx="6"/>
                </p:cNvCxnSpPr>
                <p:nvPr/>
              </p:nvCxnSpPr>
              <p:spPr>
                <a:xfrm>
                  <a:off x="6742683" y="4859262"/>
                  <a:ext cx="144000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073" name="Straight Connector 1072">
                <a:extLst>
                  <a:ext uri="{FF2B5EF4-FFF2-40B4-BE49-F238E27FC236}">
                    <a16:creationId xmlns:a16="http://schemas.microsoft.com/office/drawing/2014/main" id="{D2092B53-DBED-9A41-C8B7-901BD9203102}"/>
                  </a:ext>
                </a:extLst>
              </p:cNvPr>
              <p:cNvCxnSpPr>
                <a:stCxn id="1071" idx="2"/>
              </p:cNvCxnSpPr>
              <p:nvPr/>
            </p:nvCxnSpPr>
            <p:spPr>
              <a:xfrm>
                <a:off x="6326187" y="5262022"/>
                <a:ext cx="0" cy="10045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4" name="Straight Connector 1073">
                <a:extLst>
                  <a:ext uri="{FF2B5EF4-FFF2-40B4-BE49-F238E27FC236}">
                    <a16:creationId xmlns:a16="http://schemas.microsoft.com/office/drawing/2014/main" id="{D212B6EE-305D-0ADB-2F74-BC3D6CC8F25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326187" y="5610702"/>
                <a:ext cx="0" cy="14400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075" name="Group 1074">
                <a:extLst>
                  <a:ext uri="{FF2B5EF4-FFF2-40B4-BE49-F238E27FC236}">
                    <a16:creationId xmlns:a16="http://schemas.microsoft.com/office/drawing/2014/main" id="{DF055DB4-48B9-030F-E7CF-4DB37BD02902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403623" y="5326957"/>
                <a:ext cx="108000" cy="71045"/>
                <a:chOff x="5627123" y="3392781"/>
                <a:chExt cx="439437" cy="289072"/>
              </a:xfrm>
              <a:solidFill>
                <a:schemeClr val="bg1"/>
              </a:solidFill>
            </p:grpSpPr>
            <p:sp>
              <p:nvSpPr>
                <p:cNvPr id="1081" name="Isosceles Triangle 1080">
                  <a:extLst>
                    <a:ext uri="{FF2B5EF4-FFF2-40B4-BE49-F238E27FC236}">
                      <a16:creationId xmlns:a16="http://schemas.microsoft.com/office/drawing/2014/main" id="{56B4063D-7FDD-B51F-F63B-652B83B24970}"/>
                    </a:ext>
                  </a:extLst>
                </p:cNvPr>
                <p:cNvSpPr/>
                <p:nvPr/>
              </p:nvSpPr>
              <p:spPr>
                <a:xfrm rot="5400000">
                  <a:off x="5591944" y="3429000"/>
                  <a:ext cx="288032" cy="217673"/>
                </a:xfrm>
                <a:prstGeom prst="triangl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82" name="Isosceles Triangle 1081">
                  <a:extLst>
                    <a:ext uri="{FF2B5EF4-FFF2-40B4-BE49-F238E27FC236}">
                      <a16:creationId xmlns:a16="http://schemas.microsoft.com/office/drawing/2014/main" id="{2C94FE81-2A55-3A78-C109-E2DF731C0BF5}"/>
                    </a:ext>
                  </a:extLst>
                </p:cNvPr>
                <p:cNvSpPr/>
                <p:nvPr/>
              </p:nvSpPr>
              <p:spPr>
                <a:xfrm rot="16200000">
                  <a:off x="5813708" y="3427960"/>
                  <a:ext cx="288032" cy="217673"/>
                </a:xfrm>
                <a:prstGeom prst="triangl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cxnSp>
            <p:nvCxnSpPr>
              <p:cNvPr id="1076" name="Straight Connector 1075">
                <a:extLst>
                  <a:ext uri="{FF2B5EF4-FFF2-40B4-BE49-F238E27FC236}">
                    <a16:creationId xmlns:a16="http://schemas.microsoft.com/office/drawing/2014/main" id="{0E8BFD3B-256C-F40A-E687-8583D25273DC}"/>
                  </a:ext>
                </a:extLst>
              </p:cNvPr>
              <p:cNvCxnSpPr>
                <a:stCxn id="1081" idx="3"/>
              </p:cNvCxnSpPr>
              <p:nvPr/>
            </p:nvCxnSpPr>
            <p:spPr>
              <a:xfrm flipH="1" flipV="1">
                <a:off x="6326187" y="5362351"/>
                <a:ext cx="77436" cy="25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077" name="Group 1076">
                <a:extLst>
                  <a:ext uri="{FF2B5EF4-FFF2-40B4-BE49-F238E27FC236}">
                    <a16:creationId xmlns:a16="http://schemas.microsoft.com/office/drawing/2014/main" id="{B000ECC1-BD51-33AB-0B94-F87B612A0AFD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 rot="5400000">
                <a:off x="6272980" y="5521180"/>
                <a:ext cx="108000" cy="71045"/>
                <a:chOff x="5627123" y="3392781"/>
                <a:chExt cx="439437" cy="289072"/>
              </a:xfrm>
              <a:solidFill>
                <a:schemeClr val="bg1"/>
              </a:solidFill>
            </p:grpSpPr>
            <p:sp>
              <p:nvSpPr>
                <p:cNvPr id="1079" name="Isosceles Triangle 1078">
                  <a:extLst>
                    <a:ext uri="{FF2B5EF4-FFF2-40B4-BE49-F238E27FC236}">
                      <a16:creationId xmlns:a16="http://schemas.microsoft.com/office/drawing/2014/main" id="{0C77FDDC-D735-7022-D40C-E986AD4E03C5}"/>
                    </a:ext>
                  </a:extLst>
                </p:cNvPr>
                <p:cNvSpPr/>
                <p:nvPr/>
              </p:nvSpPr>
              <p:spPr>
                <a:xfrm rot="5400000">
                  <a:off x="5591944" y="3429000"/>
                  <a:ext cx="288032" cy="217673"/>
                </a:xfrm>
                <a:prstGeom prst="triangl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80" name="Isosceles Triangle 1079">
                  <a:extLst>
                    <a:ext uri="{FF2B5EF4-FFF2-40B4-BE49-F238E27FC236}">
                      <a16:creationId xmlns:a16="http://schemas.microsoft.com/office/drawing/2014/main" id="{0C6A562A-DDD5-012C-6C6E-231E5FE2CF75}"/>
                    </a:ext>
                  </a:extLst>
                </p:cNvPr>
                <p:cNvSpPr/>
                <p:nvPr/>
              </p:nvSpPr>
              <p:spPr>
                <a:xfrm rot="16200000">
                  <a:off x="5813708" y="3427960"/>
                  <a:ext cx="288032" cy="217673"/>
                </a:xfrm>
                <a:prstGeom prst="triangl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cxnSp>
            <p:nvCxnSpPr>
              <p:cNvPr id="1078" name="Straight Connector 1077">
                <a:extLst>
                  <a:ext uri="{FF2B5EF4-FFF2-40B4-BE49-F238E27FC236}">
                    <a16:creationId xmlns:a16="http://schemas.microsoft.com/office/drawing/2014/main" id="{1F812474-CD79-8638-0A83-E413AF89AD0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326187" y="5362871"/>
                <a:ext cx="0" cy="14400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87" name="Group 1086">
              <a:extLst>
                <a:ext uri="{FF2B5EF4-FFF2-40B4-BE49-F238E27FC236}">
                  <a16:creationId xmlns:a16="http://schemas.microsoft.com/office/drawing/2014/main" id="{86DAD42B-FC3B-93A4-45B2-17B840E26365}"/>
                </a:ext>
              </a:extLst>
            </p:cNvPr>
            <p:cNvGrpSpPr/>
            <p:nvPr/>
          </p:nvGrpSpPr>
          <p:grpSpPr>
            <a:xfrm>
              <a:off x="1046375" y="4381789"/>
              <a:ext cx="297571" cy="785797"/>
              <a:chOff x="6777061" y="5112000"/>
              <a:chExt cx="297571" cy="785797"/>
            </a:xfrm>
          </p:grpSpPr>
          <p:sp>
            <p:nvSpPr>
              <p:cNvPr id="1088" name="TextBox 1087">
                <a:extLst>
                  <a:ext uri="{FF2B5EF4-FFF2-40B4-BE49-F238E27FC236}">
                    <a16:creationId xmlns:a16="http://schemas.microsoft.com/office/drawing/2014/main" id="{CC46DE8E-515D-E5F1-23DA-6C7C8A5E0F03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6777061" y="5112000"/>
                <a:ext cx="224270" cy="144000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txBody>
              <a:bodyPr wrap="square" lIns="0" tIns="0" rIns="0" bIns="0" rtlCol="0" anchor="t">
                <a:noAutofit/>
              </a:bodyPr>
              <a:lstStyle/>
              <a:p>
                <a:pPr algn="ctr"/>
                <a:r>
                  <a:rPr lang="en-GB" sz="600" dirty="0"/>
                  <a:t>NEG</a:t>
                </a:r>
              </a:p>
              <a:p>
                <a:pPr algn="ctr"/>
                <a:r>
                  <a:rPr lang="en-GB" sz="300" dirty="0"/>
                  <a:t>2000 l/s</a:t>
                </a:r>
              </a:p>
            </p:txBody>
          </p:sp>
          <p:grpSp>
            <p:nvGrpSpPr>
              <p:cNvPr id="1089" name="Group 1088">
                <a:extLst>
                  <a:ext uri="{FF2B5EF4-FFF2-40B4-BE49-F238E27FC236}">
                    <a16:creationId xmlns:a16="http://schemas.microsoft.com/office/drawing/2014/main" id="{2A463A8F-9E89-B63F-C030-83BA5ACC8A69}"/>
                  </a:ext>
                </a:extLst>
              </p:cNvPr>
              <p:cNvGrpSpPr/>
              <p:nvPr/>
            </p:nvGrpSpPr>
            <p:grpSpPr>
              <a:xfrm>
                <a:off x="6817196" y="5753826"/>
                <a:ext cx="144000" cy="143971"/>
                <a:chOff x="6742683" y="4787276"/>
                <a:chExt cx="144000" cy="143971"/>
              </a:xfrm>
            </p:grpSpPr>
            <p:sp>
              <p:nvSpPr>
                <p:cNvPr id="1100" name="Oval 1099">
                  <a:extLst>
                    <a:ext uri="{FF2B5EF4-FFF2-40B4-BE49-F238E27FC236}">
                      <a16:creationId xmlns:a16="http://schemas.microsoft.com/office/drawing/2014/main" id="{0EDC988D-3D41-FF31-E922-8E615B200D02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6742683" y="4787276"/>
                  <a:ext cx="144000" cy="143971"/>
                </a:xfrm>
                <a:prstGeom prst="ellipse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1101" name="Straight Connector 1100">
                  <a:extLst>
                    <a:ext uri="{FF2B5EF4-FFF2-40B4-BE49-F238E27FC236}">
                      <a16:creationId xmlns:a16="http://schemas.microsoft.com/office/drawing/2014/main" id="{938A2E6B-A9C6-51CC-12F8-414514520EDD}"/>
                    </a:ext>
                  </a:extLst>
                </p:cNvPr>
                <p:cNvCxnSpPr>
                  <a:stCxn id="1100" idx="1"/>
                  <a:endCxn id="1100" idx="4"/>
                </p:cNvCxnSpPr>
                <p:nvPr/>
              </p:nvCxnSpPr>
              <p:spPr>
                <a:xfrm>
                  <a:off x="6763771" y="4808360"/>
                  <a:ext cx="50912" cy="12288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02" name="Straight Connector 1101">
                  <a:extLst>
                    <a:ext uri="{FF2B5EF4-FFF2-40B4-BE49-F238E27FC236}">
                      <a16:creationId xmlns:a16="http://schemas.microsoft.com/office/drawing/2014/main" id="{82738383-52AC-FF5E-07BF-C890755341D8}"/>
                    </a:ext>
                  </a:extLst>
                </p:cNvPr>
                <p:cNvCxnSpPr>
                  <a:stCxn id="1100" idx="7"/>
                  <a:endCxn id="1100" idx="4"/>
                </p:cNvCxnSpPr>
                <p:nvPr/>
              </p:nvCxnSpPr>
              <p:spPr>
                <a:xfrm flipH="1">
                  <a:off x="6814683" y="4808360"/>
                  <a:ext cx="50912" cy="12288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03" name="Straight Connector 1102">
                  <a:extLst>
                    <a:ext uri="{FF2B5EF4-FFF2-40B4-BE49-F238E27FC236}">
                      <a16:creationId xmlns:a16="http://schemas.microsoft.com/office/drawing/2014/main" id="{BAED0509-6287-B99D-A73D-83746DC68AE7}"/>
                    </a:ext>
                  </a:extLst>
                </p:cNvPr>
                <p:cNvCxnSpPr>
                  <a:stCxn id="1100" idx="2"/>
                  <a:endCxn id="1100" idx="6"/>
                </p:cNvCxnSpPr>
                <p:nvPr/>
              </p:nvCxnSpPr>
              <p:spPr>
                <a:xfrm>
                  <a:off x="6742683" y="4859262"/>
                  <a:ext cx="144000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090" name="Straight Connector 1089">
                <a:extLst>
                  <a:ext uri="{FF2B5EF4-FFF2-40B4-BE49-F238E27FC236}">
                    <a16:creationId xmlns:a16="http://schemas.microsoft.com/office/drawing/2014/main" id="{8ADCDE61-13FC-0295-A34B-528CF12E21ED}"/>
                  </a:ext>
                </a:extLst>
              </p:cNvPr>
              <p:cNvCxnSpPr>
                <a:stCxn id="1088" idx="2"/>
              </p:cNvCxnSpPr>
              <p:nvPr/>
            </p:nvCxnSpPr>
            <p:spPr>
              <a:xfrm>
                <a:off x="6889196" y="5256000"/>
                <a:ext cx="0" cy="10045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1" name="Straight Connector 1090">
                <a:extLst>
                  <a:ext uri="{FF2B5EF4-FFF2-40B4-BE49-F238E27FC236}">
                    <a16:creationId xmlns:a16="http://schemas.microsoft.com/office/drawing/2014/main" id="{8BA5AE54-C08B-D95A-9ED4-C918226983C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889196" y="5604680"/>
                <a:ext cx="0" cy="14400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092" name="Group 1091">
                <a:extLst>
                  <a:ext uri="{FF2B5EF4-FFF2-40B4-BE49-F238E27FC236}">
                    <a16:creationId xmlns:a16="http://schemas.microsoft.com/office/drawing/2014/main" id="{DFF16777-D352-7C3B-E13B-79A8E11B5CEA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966632" y="5320935"/>
                <a:ext cx="108000" cy="71045"/>
                <a:chOff x="5627123" y="3392781"/>
                <a:chExt cx="439437" cy="289072"/>
              </a:xfrm>
              <a:solidFill>
                <a:schemeClr val="bg1"/>
              </a:solidFill>
            </p:grpSpPr>
            <p:sp>
              <p:nvSpPr>
                <p:cNvPr id="1098" name="Isosceles Triangle 1097">
                  <a:extLst>
                    <a:ext uri="{FF2B5EF4-FFF2-40B4-BE49-F238E27FC236}">
                      <a16:creationId xmlns:a16="http://schemas.microsoft.com/office/drawing/2014/main" id="{5FF9A707-69CD-1169-1DC6-8549738A2C13}"/>
                    </a:ext>
                  </a:extLst>
                </p:cNvPr>
                <p:cNvSpPr/>
                <p:nvPr/>
              </p:nvSpPr>
              <p:spPr>
                <a:xfrm rot="5400000">
                  <a:off x="5591944" y="3429000"/>
                  <a:ext cx="288032" cy="217673"/>
                </a:xfrm>
                <a:prstGeom prst="triangl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99" name="Isosceles Triangle 1098">
                  <a:extLst>
                    <a:ext uri="{FF2B5EF4-FFF2-40B4-BE49-F238E27FC236}">
                      <a16:creationId xmlns:a16="http://schemas.microsoft.com/office/drawing/2014/main" id="{BCABB33D-B509-7DF3-87CD-8E161D347900}"/>
                    </a:ext>
                  </a:extLst>
                </p:cNvPr>
                <p:cNvSpPr/>
                <p:nvPr/>
              </p:nvSpPr>
              <p:spPr>
                <a:xfrm rot="16200000">
                  <a:off x="5813708" y="3427960"/>
                  <a:ext cx="288032" cy="217673"/>
                </a:xfrm>
                <a:prstGeom prst="triangl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cxnSp>
            <p:nvCxnSpPr>
              <p:cNvPr id="1093" name="Straight Connector 1092">
                <a:extLst>
                  <a:ext uri="{FF2B5EF4-FFF2-40B4-BE49-F238E27FC236}">
                    <a16:creationId xmlns:a16="http://schemas.microsoft.com/office/drawing/2014/main" id="{0FF1C38A-2313-2394-3896-6F91D91B80D7}"/>
                  </a:ext>
                </a:extLst>
              </p:cNvPr>
              <p:cNvCxnSpPr>
                <a:stCxn id="1098" idx="3"/>
              </p:cNvCxnSpPr>
              <p:nvPr/>
            </p:nvCxnSpPr>
            <p:spPr>
              <a:xfrm flipH="1" flipV="1">
                <a:off x="6889196" y="5356329"/>
                <a:ext cx="77436" cy="25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094" name="Group 1093">
                <a:extLst>
                  <a:ext uri="{FF2B5EF4-FFF2-40B4-BE49-F238E27FC236}">
                    <a16:creationId xmlns:a16="http://schemas.microsoft.com/office/drawing/2014/main" id="{85462CDF-2E1B-F8A3-2D31-A69E22156D98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 rot="5400000">
                <a:off x="6835989" y="5515158"/>
                <a:ext cx="108000" cy="71045"/>
                <a:chOff x="5627123" y="3392781"/>
                <a:chExt cx="439437" cy="289072"/>
              </a:xfrm>
              <a:solidFill>
                <a:schemeClr val="bg1"/>
              </a:solidFill>
            </p:grpSpPr>
            <p:sp>
              <p:nvSpPr>
                <p:cNvPr id="1096" name="Isosceles Triangle 1095">
                  <a:extLst>
                    <a:ext uri="{FF2B5EF4-FFF2-40B4-BE49-F238E27FC236}">
                      <a16:creationId xmlns:a16="http://schemas.microsoft.com/office/drawing/2014/main" id="{C4C7F507-8995-F38C-9F1D-986A1EE93721}"/>
                    </a:ext>
                  </a:extLst>
                </p:cNvPr>
                <p:cNvSpPr/>
                <p:nvPr/>
              </p:nvSpPr>
              <p:spPr>
                <a:xfrm rot="5400000">
                  <a:off x="5591944" y="3429000"/>
                  <a:ext cx="288032" cy="217673"/>
                </a:xfrm>
                <a:prstGeom prst="triangl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97" name="Isosceles Triangle 1096">
                  <a:extLst>
                    <a:ext uri="{FF2B5EF4-FFF2-40B4-BE49-F238E27FC236}">
                      <a16:creationId xmlns:a16="http://schemas.microsoft.com/office/drawing/2014/main" id="{8A4D436B-9B42-1B2D-8833-5100A8B434D2}"/>
                    </a:ext>
                  </a:extLst>
                </p:cNvPr>
                <p:cNvSpPr/>
                <p:nvPr/>
              </p:nvSpPr>
              <p:spPr>
                <a:xfrm rot="16200000">
                  <a:off x="5813708" y="3427960"/>
                  <a:ext cx="288032" cy="217673"/>
                </a:xfrm>
                <a:prstGeom prst="triangl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cxnSp>
            <p:nvCxnSpPr>
              <p:cNvPr id="1095" name="Straight Connector 1094">
                <a:extLst>
                  <a:ext uri="{FF2B5EF4-FFF2-40B4-BE49-F238E27FC236}">
                    <a16:creationId xmlns:a16="http://schemas.microsoft.com/office/drawing/2014/main" id="{2FFC896C-D85D-3A9D-D801-467FB2107CA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889196" y="5356849"/>
                <a:ext cx="0" cy="14400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04" name="Group 1103">
              <a:extLst>
                <a:ext uri="{FF2B5EF4-FFF2-40B4-BE49-F238E27FC236}">
                  <a16:creationId xmlns:a16="http://schemas.microsoft.com/office/drawing/2014/main" id="{6B0E56DC-EEF6-A367-B516-C7B16E0EB226}"/>
                </a:ext>
              </a:extLst>
            </p:cNvPr>
            <p:cNvGrpSpPr/>
            <p:nvPr/>
          </p:nvGrpSpPr>
          <p:grpSpPr>
            <a:xfrm>
              <a:off x="2065712" y="4288870"/>
              <a:ext cx="534884" cy="877968"/>
              <a:chOff x="7357050" y="5026139"/>
              <a:chExt cx="534884" cy="877968"/>
            </a:xfrm>
          </p:grpSpPr>
          <p:grpSp>
            <p:nvGrpSpPr>
              <p:cNvPr id="1105" name="Group 1104">
                <a:extLst>
                  <a:ext uri="{FF2B5EF4-FFF2-40B4-BE49-F238E27FC236}">
                    <a16:creationId xmlns:a16="http://schemas.microsoft.com/office/drawing/2014/main" id="{2643472E-6290-6F3D-7D10-885CAF55AD83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7357050" y="5076311"/>
                <a:ext cx="180000" cy="182522"/>
                <a:chOff x="6600024" y="4319616"/>
                <a:chExt cx="360072" cy="365118"/>
              </a:xfrm>
            </p:grpSpPr>
            <p:sp>
              <p:nvSpPr>
                <p:cNvPr id="1124" name="Rectangle 1123">
                  <a:extLst>
                    <a:ext uri="{FF2B5EF4-FFF2-40B4-BE49-F238E27FC236}">
                      <a16:creationId xmlns:a16="http://schemas.microsoft.com/office/drawing/2014/main" id="{95F3213E-8A96-BE6C-6594-442DB9E68A52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6600024" y="4319616"/>
                  <a:ext cx="360072" cy="360000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1125" name="Straight Connector 1124">
                  <a:extLst>
                    <a:ext uri="{FF2B5EF4-FFF2-40B4-BE49-F238E27FC236}">
                      <a16:creationId xmlns:a16="http://schemas.microsoft.com/office/drawing/2014/main" id="{52A20C1A-DB41-97D3-40FD-7D4F935493D2}"/>
                    </a:ext>
                  </a:extLst>
                </p:cNvPr>
                <p:cNvCxnSpPr/>
                <p:nvPr/>
              </p:nvCxnSpPr>
              <p:spPr>
                <a:xfrm>
                  <a:off x="6660000" y="4319616"/>
                  <a:ext cx="0" cy="36511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26" name="Straight Connector 1125">
                  <a:extLst>
                    <a:ext uri="{FF2B5EF4-FFF2-40B4-BE49-F238E27FC236}">
                      <a16:creationId xmlns:a16="http://schemas.microsoft.com/office/drawing/2014/main" id="{8A34663E-B2BF-1AAF-7533-9ED6D19A4F29}"/>
                    </a:ext>
                  </a:extLst>
                </p:cNvPr>
                <p:cNvCxnSpPr/>
                <p:nvPr/>
              </p:nvCxnSpPr>
              <p:spPr>
                <a:xfrm>
                  <a:off x="6888088" y="4319616"/>
                  <a:ext cx="0" cy="36511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27" name="Straight Connector 1126">
                  <a:extLst>
                    <a:ext uri="{FF2B5EF4-FFF2-40B4-BE49-F238E27FC236}">
                      <a16:creationId xmlns:a16="http://schemas.microsoft.com/office/drawing/2014/main" id="{6B868D8E-F0D1-206B-F64C-0085DC19DCCD}"/>
                    </a:ext>
                  </a:extLst>
                </p:cNvPr>
                <p:cNvCxnSpPr>
                  <a:endCxn id="1124" idx="2"/>
                </p:cNvCxnSpPr>
                <p:nvPr/>
              </p:nvCxnSpPr>
              <p:spPr>
                <a:xfrm>
                  <a:off x="6660000" y="4509120"/>
                  <a:ext cx="120060" cy="170496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28" name="Straight Connector 1127">
                  <a:extLst>
                    <a:ext uri="{FF2B5EF4-FFF2-40B4-BE49-F238E27FC236}">
                      <a16:creationId xmlns:a16="http://schemas.microsoft.com/office/drawing/2014/main" id="{860D1A31-B8FB-A909-7FDB-6A93338157F4}"/>
                    </a:ext>
                  </a:extLst>
                </p:cNvPr>
                <p:cNvCxnSpPr>
                  <a:endCxn id="1124" idx="2"/>
                </p:cNvCxnSpPr>
                <p:nvPr/>
              </p:nvCxnSpPr>
              <p:spPr>
                <a:xfrm flipH="1">
                  <a:off x="6780060" y="4509120"/>
                  <a:ext cx="108028" cy="170496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106" name="Straight Connector 1105">
                <a:extLst>
                  <a:ext uri="{FF2B5EF4-FFF2-40B4-BE49-F238E27FC236}">
                    <a16:creationId xmlns:a16="http://schemas.microsoft.com/office/drawing/2014/main" id="{11D30A0F-7B69-5DB1-137B-46966ADDFC61}"/>
                  </a:ext>
                </a:extLst>
              </p:cNvPr>
              <p:cNvCxnSpPr>
                <a:stCxn id="1124" idx="2"/>
              </p:cNvCxnSpPr>
              <p:nvPr/>
            </p:nvCxnSpPr>
            <p:spPr>
              <a:xfrm>
                <a:off x="7447050" y="5256275"/>
                <a:ext cx="0" cy="97035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07" name="TextBox 1106">
                <a:extLst>
                  <a:ext uri="{FF2B5EF4-FFF2-40B4-BE49-F238E27FC236}">
                    <a16:creationId xmlns:a16="http://schemas.microsoft.com/office/drawing/2014/main" id="{74EEA3BF-D10D-CA49-CA25-FF131CD27D30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7594363" y="5112000"/>
                <a:ext cx="224270" cy="144000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txBody>
              <a:bodyPr wrap="square" lIns="0" tIns="0" rIns="0" bIns="0" rtlCol="0" anchor="t">
                <a:noAutofit/>
              </a:bodyPr>
              <a:lstStyle/>
              <a:p>
                <a:pPr algn="ctr"/>
                <a:r>
                  <a:rPr lang="en-GB" sz="600" dirty="0"/>
                  <a:t>NEG</a:t>
                </a:r>
              </a:p>
              <a:p>
                <a:pPr algn="ctr"/>
                <a:r>
                  <a:rPr lang="en-GB" sz="300" dirty="0"/>
                  <a:t>2000 l/s</a:t>
                </a:r>
              </a:p>
            </p:txBody>
          </p:sp>
          <p:grpSp>
            <p:nvGrpSpPr>
              <p:cNvPr id="1108" name="Group 1107">
                <a:extLst>
                  <a:ext uri="{FF2B5EF4-FFF2-40B4-BE49-F238E27FC236}">
                    <a16:creationId xmlns:a16="http://schemas.microsoft.com/office/drawing/2014/main" id="{90681407-50E5-4832-180B-C5957DAC75BF}"/>
                  </a:ext>
                </a:extLst>
              </p:cNvPr>
              <p:cNvGrpSpPr/>
              <p:nvPr/>
            </p:nvGrpSpPr>
            <p:grpSpPr>
              <a:xfrm>
                <a:off x="7508890" y="5760136"/>
                <a:ext cx="144000" cy="143971"/>
                <a:chOff x="6742683" y="4787276"/>
                <a:chExt cx="144000" cy="143971"/>
              </a:xfrm>
            </p:grpSpPr>
            <p:sp>
              <p:nvSpPr>
                <p:cNvPr id="1120" name="Oval 1119">
                  <a:extLst>
                    <a:ext uri="{FF2B5EF4-FFF2-40B4-BE49-F238E27FC236}">
                      <a16:creationId xmlns:a16="http://schemas.microsoft.com/office/drawing/2014/main" id="{B3738D39-2685-B741-A870-61EB27C131FC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6742683" y="4787276"/>
                  <a:ext cx="144000" cy="143971"/>
                </a:xfrm>
                <a:prstGeom prst="ellipse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1121" name="Straight Connector 1120">
                  <a:extLst>
                    <a:ext uri="{FF2B5EF4-FFF2-40B4-BE49-F238E27FC236}">
                      <a16:creationId xmlns:a16="http://schemas.microsoft.com/office/drawing/2014/main" id="{79801219-397C-D0DF-67F6-A15C4ECD2563}"/>
                    </a:ext>
                  </a:extLst>
                </p:cNvPr>
                <p:cNvCxnSpPr>
                  <a:stCxn id="1120" idx="1"/>
                  <a:endCxn id="1120" idx="4"/>
                </p:cNvCxnSpPr>
                <p:nvPr/>
              </p:nvCxnSpPr>
              <p:spPr>
                <a:xfrm>
                  <a:off x="6763771" y="4808360"/>
                  <a:ext cx="50912" cy="12288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22" name="Straight Connector 1121">
                  <a:extLst>
                    <a:ext uri="{FF2B5EF4-FFF2-40B4-BE49-F238E27FC236}">
                      <a16:creationId xmlns:a16="http://schemas.microsoft.com/office/drawing/2014/main" id="{491827E9-2447-41C8-8504-4F7D68668ECA}"/>
                    </a:ext>
                  </a:extLst>
                </p:cNvPr>
                <p:cNvCxnSpPr>
                  <a:stCxn id="1120" idx="7"/>
                  <a:endCxn id="1120" idx="4"/>
                </p:cNvCxnSpPr>
                <p:nvPr/>
              </p:nvCxnSpPr>
              <p:spPr>
                <a:xfrm flipH="1">
                  <a:off x="6814683" y="4808360"/>
                  <a:ext cx="50912" cy="12288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23" name="Straight Connector 1122">
                  <a:extLst>
                    <a:ext uri="{FF2B5EF4-FFF2-40B4-BE49-F238E27FC236}">
                      <a16:creationId xmlns:a16="http://schemas.microsoft.com/office/drawing/2014/main" id="{B0085EEA-B6C4-E3F1-493F-473E83F9D7F0}"/>
                    </a:ext>
                  </a:extLst>
                </p:cNvPr>
                <p:cNvCxnSpPr>
                  <a:stCxn id="1120" idx="2"/>
                  <a:endCxn id="1120" idx="6"/>
                </p:cNvCxnSpPr>
                <p:nvPr/>
              </p:nvCxnSpPr>
              <p:spPr>
                <a:xfrm>
                  <a:off x="6742683" y="4859262"/>
                  <a:ext cx="144000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109" name="Straight Connector 1108">
                <a:extLst>
                  <a:ext uri="{FF2B5EF4-FFF2-40B4-BE49-F238E27FC236}">
                    <a16:creationId xmlns:a16="http://schemas.microsoft.com/office/drawing/2014/main" id="{2BF72B53-D2D9-CCDC-BED5-C1C5FF6A72CC}"/>
                  </a:ext>
                </a:extLst>
              </p:cNvPr>
              <p:cNvCxnSpPr>
                <a:stCxn id="1107" idx="2"/>
              </p:cNvCxnSpPr>
              <p:nvPr/>
            </p:nvCxnSpPr>
            <p:spPr>
              <a:xfrm>
                <a:off x="7706498" y="5256000"/>
                <a:ext cx="0" cy="10045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0" name="Straight Connector 1109">
                <a:extLst>
                  <a:ext uri="{FF2B5EF4-FFF2-40B4-BE49-F238E27FC236}">
                    <a16:creationId xmlns:a16="http://schemas.microsoft.com/office/drawing/2014/main" id="{81BD74EF-888A-697D-7FEE-0708372C3F2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580890" y="5610990"/>
                <a:ext cx="0" cy="14400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111" name="Group 1110">
                <a:extLst>
                  <a:ext uri="{FF2B5EF4-FFF2-40B4-BE49-F238E27FC236}">
                    <a16:creationId xmlns:a16="http://schemas.microsoft.com/office/drawing/2014/main" id="{70E932DF-2934-4594-1075-680CCF487CCE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7783934" y="5320935"/>
                <a:ext cx="108000" cy="71045"/>
                <a:chOff x="5627123" y="3392781"/>
                <a:chExt cx="439437" cy="289072"/>
              </a:xfrm>
              <a:solidFill>
                <a:schemeClr val="bg1"/>
              </a:solidFill>
            </p:grpSpPr>
            <p:sp>
              <p:nvSpPr>
                <p:cNvPr id="1118" name="Isosceles Triangle 1117">
                  <a:extLst>
                    <a:ext uri="{FF2B5EF4-FFF2-40B4-BE49-F238E27FC236}">
                      <a16:creationId xmlns:a16="http://schemas.microsoft.com/office/drawing/2014/main" id="{CC4B5560-23A1-72CA-2586-8E26FD514BD7}"/>
                    </a:ext>
                  </a:extLst>
                </p:cNvPr>
                <p:cNvSpPr/>
                <p:nvPr/>
              </p:nvSpPr>
              <p:spPr>
                <a:xfrm rot="5400000">
                  <a:off x="5591944" y="3429000"/>
                  <a:ext cx="288032" cy="217673"/>
                </a:xfrm>
                <a:prstGeom prst="triangl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119" name="Isosceles Triangle 1118">
                  <a:extLst>
                    <a:ext uri="{FF2B5EF4-FFF2-40B4-BE49-F238E27FC236}">
                      <a16:creationId xmlns:a16="http://schemas.microsoft.com/office/drawing/2014/main" id="{015F640D-D517-B514-7ABB-17B98F706A8E}"/>
                    </a:ext>
                  </a:extLst>
                </p:cNvPr>
                <p:cNvSpPr/>
                <p:nvPr/>
              </p:nvSpPr>
              <p:spPr>
                <a:xfrm rot="16200000">
                  <a:off x="5813708" y="3427960"/>
                  <a:ext cx="288032" cy="217673"/>
                </a:xfrm>
                <a:prstGeom prst="triangl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cxnSp>
            <p:nvCxnSpPr>
              <p:cNvPr id="1112" name="Straight Connector 1111">
                <a:extLst>
                  <a:ext uri="{FF2B5EF4-FFF2-40B4-BE49-F238E27FC236}">
                    <a16:creationId xmlns:a16="http://schemas.microsoft.com/office/drawing/2014/main" id="{42FFCE82-C19E-E011-C67E-F3D75D5CD651}"/>
                  </a:ext>
                </a:extLst>
              </p:cNvPr>
              <p:cNvCxnSpPr>
                <a:cxnSpLocks/>
                <a:stCxn id="1118" idx="3"/>
              </p:cNvCxnSpPr>
              <p:nvPr/>
            </p:nvCxnSpPr>
            <p:spPr>
              <a:xfrm flipH="1" flipV="1">
                <a:off x="7448296" y="5356329"/>
                <a:ext cx="335638" cy="25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113" name="Group 1112">
                <a:extLst>
                  <a:ext uri="{FF2B5EF4-FFF2-40B4-BE49-F238E27FC236}">
                    <a16:creationId xmlns:a16="http://schemas.microsoft.com/office/drawing/2014/main" id="{B6BB1351-BF82-7726-FDC8-8A793CCBD044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 rot="5400000">
                <a:off x="7527683" y="5521468"/>
                <a:ext cx="108000" cy="71045"/>
                <a:chOff x="5627123" y="3392781"/>
                <a:chExt cx="439437" cy="289072"/>
              </a:xfrm>
              <a:solidFill>
                <a:schemeClr val="bg1"/>
              </a:solidFill>
            </p:grpSpPr>
            <p:sp>
              <p:nvSpPr>
                <p:cNvPr id="1116" name="Isosceles Triangle 1115">
                  <a:extLst>
                    <a:ext uri="{FF2B5EF4-FFF2-40B4-BE49-F238E27FC236}">
                      <a16:creationId xmlns:a16="http://schemas.microsoft.com/office/drawing/2014/main" id="{93C1ACCB-5612-E0AB-FCD7-E5276B9AA257}"/>
                    </a:ext>
                  </a:extLst>
                </p:cNvPr>
                <p:cNvSpPr/>
                <p:nvPr/>
              </p:nvSpPr>
              <p:spPr>
                <a:xfrm rot="5400000">
                  <a:off x="5591944" y="3429000"/>
                  <a:ext cx="288032" cy="217673"/>
                </a:xfrm>
                <a:prstGeom prst="triangl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117" name="Isosceles Triangle 1116">
                  <a:extLst>
                    <a:ext uri="{FF2B5EF4-FFF2-40B4-BE49-F238E27FC236}">
                      <a16:creationId xmlns:a16="http://schemas.microsoft.com/office/drawing/2014/main" id="{2D0E5841-78AA-56F3-62B9-7AD8DE0E1CBD}"/>
                    </a:ext>
                  </a:extLst>
                </p:cNvPr>
                <p:cNvSpPr/>
                <p:nvPr/>
              </p:nvSpPr>
              <p:spPr>
                <a:xfrm rot="16200000">
                  <a:off x="5813708" y="3427960"/>
                  <a:ext cx="288032" cy="217673"/>
                </a:xfrm>
                <a:prstGeom prst="triangl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cxnSp>
            <p:nvCxnSpPr>
              <p:cNvPr id="1114" name="Straight Connector 1113">
                <a:extLst>
                  <a:ext uri="{FF2B5EF4-FFF2-40B4-BE49-F238E27FC236}">
                    <a16:creationId xmlns:a16="http://schemas.microsoft.com/office/drawing/2014/main" id="{24BE7DAA-B880-C589-ABEA-74E75F44DDD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580890" y="5363159"/>
                <a:ext cx="0" cy="14400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15" name="TextBox 1114">
                <a:extLst>
                  <a:ext uri="{FF2B5EF4-FFF2-40B4-BE49-F238E27FC236}">
                    <a16:creationId xmlns:a16="http://schemas.microsoft.com/office/drawing/2014/main" id="{5949D690-3CCE-687C-A7C1-35214B0AE0F6}"/>
                  </a:ext>
                </a:extLst>
              </p:cNvPr>
              <p:cNvSpPr txBox="1"/>
              <p:nvPr/>
            </p:nvSpPr>
            <p:spPr>
              <a:xfrm>
                <a:off x="7396794" y="5026139"/>
                <a:ext cx="134979" cy="4616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:r>
                  <a:rPr lang="en-GB" sz="300" dirty="0"/>
                  <a:t>500 l/s</a:t>
                </a:r>
              </a:p>
            </p:txBody>
          </p:sp>
        </p:grpSp>
        <p:grpSp>
          <p:nvGrpSpPr>
            <p:cNvPr id="1129" name="Group 1128">
              <a:extLst>
                <a:ext uri="{FF2B5EF4-FFF2-40B4-BE49-F238E27FC236}">
                  <a16:creationId xmlns:a16="http://schemas.microsoft.com/office/drawing/2014/main" id="{E7DDCB7E-7A57-3711-4B1C-CAB27FB8BFE8}"/>
                </a:ext>
              </a:extLst>
            </p:cNvPr>
            <p:cNvGrpSpPr/>
            <p:nvPr/>
          </p:nvGrpSpPr>
          <p:grpSpPr>
            <a:xfrm>
              <a:off x="1608418" y="4387636"/>
              <a:ext cx="297571" cy="785797"/>
              <a:chOff x="6214052" y="5118022"/>
              <a:chExt cx="297571" cy="785797"/>
            </a:xfrm>
          </p:grpSpPr>
          <p:sp>
            <p:nvSpPr>
              <p:cNvPr id="1130" name="TextBox 1129">
                <a:extLst>
                  <a:ext uri="{FF2B5EF4-FFF2-40B4-BE49-F238E27FC236}">
                    <a16:creationId xmlns:a16="http://schemas.microsoft.com/office/drawing/2014/main" id="{3DD30CB9-ECF3-52DB-888A-87D76B2A5D95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6214052" y="5118022"/>
                <a:ext cx="224270" cy="144000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txBody>
              <a:bodyPr wrap="square" lIns="0" tIns="0" rIns="0" bIns="0" rtlCol="0" anchor="t">
                <a:noAutofit/>
              </a:bodyPr>
              <a:lstStyle/>
              <a:p>
                <a:pPr algn="ctr"/>
                <a:r>
                  <a:rPr lang="en-GB" sz="600" dirty="0"/>
                  <a:t>NEG</a:t>
                </a:r>
              </a:p>
              <a:p>
                <a:pPr algn="ctr"/>
                <a:r>
                  <a:rPr lang="en-GB" sz="300" dirty="0"/>
                  <a:t>1000 l/s</a:t>
                </a:r>
              </a:p>
            </p:txBody>
          </p:sp>
          <p:grpSp>
            <p:nvGrpSpPr>
              <p:cNvPr id="1131" name="Group 1130">
                <a:extLst>
                  <a:ext uri="{FF2B5EF4-FFF2-40B4-BE49-F238E27FC236}">
                    <a16:creationId xmlns:a16="http://schemas.microsoft.com/office/drawing/2014/main" id="{B5C4F6F6-A706-A276-6113-96D13C7A703A}"/>
                  </a:ext>
                </a:extLst>
              </p:cNvPr>
              <p:cNvGrpSpPr/>
              <p:nvPr/>
            </p:nvGrpSpPr>
            <p:grpSpPr>
              <a:xfrm>
                <a:off x="6254187" y="5759848"/>
                <a:ext cx="144000" cy="143971"/>
                <a:chOff x="6742683" y="4787276"/>
                <a:chExt cx="144000" cy="143971"/>
              </a:xfrm>
            </p:grpSpPr>
            <p:sp>
              <p:nvSpPr>
                <p:cNvPr id="1142" name="Oval 1141">
                  <a:extLst>
                    <a:ext uri="{FF2B5EF4-FFF2-40B4-BE49-F238E27FC236}">
                      <a16:creationId xmlns:a16="http://schemas.microsoft.com/office/drawing/2014/main" id="{267413D8-BB59-3202-285A-03349EFFC3A8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6742683" y="4787276"/>
                  <a:ext cx="144000" cy="143971"/>
                </a:xfrm>
                <a:prstGeom prst="ellipse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1143" name="Straight Connector 1142">
                  <a:extLst>
                    <a:ext uri="{FF2B5EF4-FFF2-40B4-BE49-F238E27FC236}">
                      <a16:creationId xmlns:a16="http://schemas.microsoft.com/office/drawing/2014/main" id="{B5F6F522-66F0-0919-CCD8-FF733B5EA9BC}"/>
                    </a:ext>
                  </a:extLst>
                </p:cNvPr>
                <p:cNvCxnSpPr>
                  <a:stCxn id="1142" idx="1"/>
                  <a:endCxn id="1142" idx="4"/>
                </p:cNvCxnSpPr>
                <p:nvPr/>
              </p:nvCxnSpPr>
              <p:spPr>
                <a:xfrm>
                  <a:off x="6763771" y="4808360"/>
                  <a:ext cx="50912" cy="12288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44" name="Straight Connector 1143">
                  <a:extLst>
                    <a:ext uri="{FF2B5EF4-FFF2-40B4-BE49-F238E27FC236}">
                      <a16:creationId xmlns:a16="http://schemas.microsoft.com/office/drawing/2014/main" id="{54694069-27D9-25DD-D92A-88716838EB69}"/>
                    </a:ext>
                  </a:extLst>
                </p:cNvPr>
                <p:cNvCxnSpPr>
                  <a:stCxn id="1142" idx="7"/>
                  <a:endCxn id="1142" idx="4"/>
                </p:cNvCxnSpPr>
                <p:nvPr/>
              </p:nvCxnSpPr>
              <p:spPr>
                <a:xfrm flipH="1">
                  <a:off x="6814683" y="4808360"/>
                  <a:ext cx="50912" cy="12288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45" name="Straight Connector 1144">
                  <a:extLst>
                    <a:ext uri="{FF2B5EF4-FFF2-40B4-BE49-F238E27FC236}">
                      <a16:creationId xmlns:a16="http://schemas.microsoft.com/office/drawing/2014/main" id="{0F98210C-ACED-8B27-9866-1AE5CB0084A1}"/>
                    </a:ext>
                  </a:extLst>
                </p:cNvPr>
                <p:cNvCxnSpPr>
                  <a:stCxn id="1142" idx="2"/>
                  <a:endCxn id="1142" idx="6"/>
                </p:cNvCxnSpPr>
                <p:nvPr/>
              </p:nvCxnSpPr>
              <p:spPr>
                <a:xfrm>
                  <a:off x="6742683" y="4859262"/>
                  <a:ext cx="144000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132" name="Straight Connector 1131">
                <a:extLst>
                  <a:ext uri="{FF2B5EF4-FFF2-40B4-BE49-F238E27FC236}">
                    <a16:creationId xmlns:a16="http://schemas.microsoft.com/office/drawing/2014/main" id="{CBC2C40D-DEC4-0444-5B28-2DF2163D599D}"/>
                  </a:ext>
                </a:extLst>
              </p:cNvPr>
              <p:cNvCxnSpPr>
                <a:stCxn id="1130" idx="2"/>
              </p:cNvCxnSpPr>
              <p:nvPr/>
            </p:nvCxnSpPr>
            <p:spPr>
              <a:xfrm>
                <a:off x="6326187" y="5262022"/>
                <a:ext cx="0" cy="10045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3" name="Straight Connector 1132">
                <a:extLst>
                  <a:ext uri="{FF2B5EF4-FFF2-40B4-BE49-F238E27FC236}">
                    <a16:creationId xmlns:a16="http://schemas.microsoft.com/office/drawing/2014/main" id="{6644E782-375A-632E-9BDC-BDD504FF611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326187" y="5610702"/>
                <a:ext cx="0" cy="14400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134" name="Group 1133">
                <a:extLst>
                  <a:ext uri="{FF2B5EF4-FFF2-40B4-BE49-F238E27FC236}">
                    <a16:creationId xmlns:a16="http://schemas.microsoft.com/office/drawing/2014/main" id="{FFF314EC-7916-220E-BD80-2C9B73686C75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403623" y="5326957"/>
                <a:ext cx="108000" cy="71045"/>
                <a:chOff x="5627123" y="3392781"/>
                <a:chExt cx="439437" cy="289072"/>
              </a:xfrm>
              <a:solidFill>
                <a:schemeClr val="bg1"/>
              </a:solidFill>
            </p:grpSpPr>
            <p:sp>
              <p:nvSpPr>
                <p:cNvPr id="1140" name="Isosceles Triangle 1139">
                  <a:extLst>
                    <a:ext uri="{FF2B5EF4-FFF2-40B4-BE49-F238E27FC236}">
                      <a16:creationId xmlns:a16="http://schemas.microsoft.com/office/drawing/2014/main" id="{C2176C84-2197-24F8-1789-8CA403DEBDB0}"/>
                    </a:ext>
                  </a:extLst>
                </p:cNvPr>
                <p:cNvSpPr/>
                <p:nvPr/>
              </p:nvSpPr>
              <p:spPr>
                <a:xfrm rot="5400000">
                  <a:off x="5591944" y="3429000"/>
                  <a:ext cx="288032" cy="217673"/>
                </a:xfrm>
                <a:prstGeom prst="triangl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141" name="Isosceles Triangle 1140">
                  <a:extLst>
                    <a:ext uri="{FF2B5EF4-FFF2-40B4-BE49-F238E27FC236}">
                      <a16:creationId xmlns:a16="http://schemas.microsoft.com/office/drawing/2014/main" id="{111F1536-C25A-E202-1611-C365B612E63E}"/>
                    </a:ext>
                  </a:extLst>
                </p:cNvPr>
                <p:cNvSpPr/>
                <p:nvPr/>
              </p:nvSpPr>
              <p:spPr>
                <a:xfrm rot="16200000">
                  <a:off x="5813708" y="3427960"/>
                  <a:ext cx="288032" cy="217673"/>
                </a:xfrm>
                <a:prstGeom prst="triangl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cxnSp>
            <p:nvCxnSpPr>
              <p:cNvPr id="1135" name="Straight Connector 1134">
                <a:extLst>
                  <a:ext uri="{FF2B5EF4-FFF2-40B4-BE49-F238E27FC236}">
                    <a16:creationId xmlns:a16="http://schemas.microsoft.com/office/drawing/2014/main" id="{E5DE3014-50F4-9E7D-E39A-25628C597217}"/>
                  </a:ext>
                </a:extLst>
              </p:cNvPr>
              <p:cNvCxnSpPr>
                <a:stCxn id="1140" idx="3"/>
              </p:cNvCxnSpPr>
              <p:nvPr/>
            </p:nvCxnSpPr>
            <p:spPr>
              <a:xfrm flipH="1" flipV="1">
                <a:off x="6326187" y="5362351"/>
                <a:ext cx="77436" cy="25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136" name="Group 1135">
                <a:extLst>
                  <a:ext uri="{FF2B5EF4-FFF2-40B4-BE49-F238E27FC236}">
                    <a16:creationId xmlns:a16="http://schemas.microsoft.com/office/drawing/2014/main" id="{BB4AFC8C-0A12-F5DA-D13D-3820F5A150D0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 rot="5400000">
                <a:off x="6272980" y="5521180"/>
                <a:ext cx="108000" cy="71045"/>
                <a:chOff x="5627123" y="3392781"/>
                <a:chExt cx="439437" cy="289072"/>
              </a:xfrm>
              <a:solidFill>
                <a:schemeClr val="bg1"/>
              </a:solidFill>
            </p:grpSpPr>
            <p:sp>
              <p:nvSpPr>
                <p:cNvPr id="1138" name="Isosceles Triangle 1137">
                  <a:extLst>
                    <a:ext uri="{FF2B5EF4-FFF2-40B4-BE49-F238E27FC236}">
                      <a16:creationId xmlns:a16="http://schemas.microsoft.com/office/drawing/2014/main" id="{AD5B5876-51E3-A73F-D1FC-CFE51E8E8940}"/>
                    </a:ext>
                  </a:extLst>
                </p:cNvPr>
                <p:cNvSpPr/>
                <p:nvPr/>
              </p:nvSpPr>
              <p:spPr>
                <a:xfrm rot="5400000">
                  <a:off x="5591944" y="3429000"/>
                  <a:ext cx="288032" cy="217673"/>
                </a:xfrm>
                <a:prstGeom prst="triangl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139" name="Isosceles Triangle 1138">
                  <a:extLst>
                    <a:ext uri="{FF2B5EF4-FFF2-40B4-BE49-F238E27FC236}">
                      <a16:creationId xmlns:a16="http://schemas.microsoft.com/office/drawing/2014/main" id="{D645BF8E-D268-80A7-922E-EC3F75E8251B}"/>
                    </a:ext>
                  </a:extLst>
                </p:cNvPr>
                <p:cNvSpPr/>
                <p:nvPr/>
              </p:nvSpPr>
              <p:spPr>
                <a:xfrm rot="16200000">
                  <a:off x="5813708" y="3427960"/>
                  <a:ext cx="288032" cy="217673"/>
                </a:xfrm>
                <a:prstGeom prst="triangl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cxnSp>
            <p:nvCxnSpPr>
              <p:cNvPr id="1137" name="Straight Connector 1136">
                <a:extLst>
                  <a:ext uri="{FF2B5EF4-FFF2-40B4-BE49-F238E27FC236}">
                    <a16:creationId xmlns:a16="http://schemas.microsoft.com/office/drawing/2014/main" id="{D3B9244C-971C-F56B-C15F-E726907060F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326187" y="5362871"/>
                <a:ext cx="0" cy="14400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146" name="Straight Connector 1145">
              <a:extLst>
                <a:ext uri="{FF2B5EF4-FFF2-40B4-BE49-F238E27FC236}">
                  <a16:creationId xmlns:a16="http://schemas.microsoft.com/office/drawing/2014/main" id="{46521428-6ECB-B46B-A664-452BEEDBE954}"/>
                </a:ext>
              </a:extLst>
            </p:cNvPr>
            <p:cNvCxnSpPr>
              <a:cxnSpLocks/>
            </p:cNvCxnSpPr>
            <p:nvPr/>
          </p:nvCxnSpPr>
          <p:spPr>
            <a:xfrm>
              <a:off x="47328" y="4941168"/>
              <a:ext cx="23762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7" name="Straight Connector 1146">
              <a:extLst>
                <a:ext uri="{FF2B5EF4-FFF2-40B4-BE49-F238E27FC236}">
                  <a16:creationId xmlns:a16="http://schemas.microsoft.com/office/drawing/2014/main" id="{CBB09F1F-F9B0-6ECF-828C-BDE2315B14E0}"/>
                </a:ext>
              </a:extLst>
            </p:cNvPr>
            <p:cNvCxnSpPr>
              <a:cxnSpLocks/>
              <a:stCxn id="1057" idx="3"/>
            </p:cNvCxnSpPr>
            <p:nvPr/>
          </p:nvCxnSpPr>
          <p:spPr>
            <a:xfrm flipH="1">
              <a:off x="47328" y="3464793"/>
              <a:ext cx="1113076" cy="1476375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8" name="Straight Connector 1147">
              <a:extLst>
                <a:ext uri="{FF2B5EF4-FFF2-40B4-BE49-F238E27FC236}">
                  <a16:creationId xmlns:a16="http://schemas.microsoft.com/office/drawing/2014/main" id="{C34498BE-F65A-4FFD-30C0-45FFBAED61D0}"/>
                </a:ext>
              </a:extLst>
            </p:cNvPr>
            <p:cNvCxnSpPr>
              <a:cxnSpLocks/>
              <a:endCxn id="1107" idx="0"/>
            </p:cNvCxnSpPr>
            <p:nvPr/>
          </p:nvCxnSpPr>
          <p:spPr>
            <a:xfrm>
              <a:off x="1808852" y="3457010"/>
              <a:ext cx="606308" cy="917721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9" name="Straight Arrow Connector 1148">
              <a:extLst>
                <a:ext uri="{FF2B5EF4-FFF2-40B4-BE49-F238E27FC236}">
                  <a16:creationId xmlns:a16="http://schemas.microsoft.com/office/drawing/2014/main" id="{305A7EBB-516E-2502-90C8-293F03550EC4}"/>
                </a:ext>
              </a:extLst>
            </p:cNvPr>
            <p:cNvCxnSpPr>
              <a:cxnSpLocks/>
            </p:cNvCxnSpPr>
            <p:nvPr/>
          </p:nvCxnSpPr>
          <p:spPr>
            <a:xfrm>
              <a:off x="1704849" y="5363821"/>
              <a:ext cx="604289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50" name="TextBox 1149">
              <a:extLst>
                <a:ext uri="{FF2B5EF4-FFF2-40B4-BE49-F238E27FC236}">
                  <a16:creationId xmlns:a16="http://schemas.microsoft.com/office/drawing/2014/main" id="{CFBEA4BF-F173-254E-131A-CB504DE2627E}"/>
                </a:ext>
              </a:extLst>
            </p:cNvPr>
            <p:cNvSpPr txBox="1"/>
            <p:nvPr/>
          </p:nvSpPr>
          <p:spPr>
            <a:xfrm>
              <a:off x="1727230" y="5487694"/>
              <a:ext cx="727964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dirty="0"/>
                <a:t>312 m</a:t>
              </a:r>
            </a:p>
          </p:txBody>
        </p:sp>
        <p:cxnSp>
          <p:nvCxnSpPr>
            <p:cNvPr id="1151" name="Straight Connector 1150">
              <a:extLst>
                <a:ext uri="{FF2B5EF4-FFF2-40B4-BE49-F238E27FC236}">
                  <a16:creationId xmlns:a16="http://schemas.microsoft.com/office/drawing/2014/main" id="{39E59D06-0927-E63B-12DB-01CEBF2EA859}"/>
                </a:ext>
              </a:extLst>
            </p:cNvPr>
            <p:cNvCxnSpPr>
              <a:cxnSpLocks/>
            </p:cNvCxnSpPr>
            <p:nvPr/>
          </p:nvCxnSpPr>
          <p:spPr>
            <a:xfrm>
              <a:off x="1811534" y="3380988"/>
              <a:ext cx="0" cy="178872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2" name="Straight Connector 1151">
              <a:extLst>
                <a:ext uri="{FF2B5EF4-FFF2-40B4-BE49-F238E27FC236}">
                  <a16:creationId xmlns:a16="http://schemas.microsoft.com/office/drawing/2014/main" id="{89A0DAB2-2DD0-C421-2E2F-6AE4BEF00334}"/>
                </a:ext>
              </a:extLst>
            </p:cNvPr>
            <p:cNvCxnSpPr>
              <a:cxnSpLocks/>
            </p:cNvCxnSpPr>
            <p:nvPr/>
          </p:nvCxnSpPr>
          <p:spPr>
            <a:xfrm>
              <a:off x="2516194" y="3393179"/>
              <a:ext cx="0" cy="178872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3" name="Straight Connector 1152">
              <a:extLst>
                <a:ext uri="{FF2B5EF4-FFF2-40B4-BE49-F238E27FC236}">
                  <a16:creationId xmlns:a16="http://schemas.microsoft.com/office/drawing/2014/main" id="{234F2576-8C82-7BA8-F30A-E9D5361EC029}"/>
                </a:ext>
              </a:extLst>
            </p:cNvPr>
            <p:cNvCxnSpPr>
              <a:cxnSpLocks/>
            </p:cNvCxnSpPr>
            <p:nvPr/>
          </p:nvCxnSpPr>
          <p:spPr>
            <a:xfrm>
              <a:off x="3206259" y="3380988"/>
              <a:ext cx="0" cy="178872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57" name="Oval 1156">
              <a:extLst>
                <a:ext uri="{FF2B5EF4-FFF2-40B4-BE49-F238E27FC236}">
                  <a16:creationId xmlns:a16="http://schemas.microsoft.com/office/drawing/2014/main" id="{C0F027FB-D7B6-65DC-4147-5D48FFEB4E09}"/>
                </a:ext>
              </a:extLst>
            </p:cNvPr>
            <p:cNvSpPr/>
            <p:nvPr/>
          </p:nvSpPr>
          <p:spPr>
            <a:xfrm>
              <a:off x="3744327" y="3126215"/>
              <a:ext cx="428599" cy="675791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4245002E-E8A1-0D31-E59D-8CD2B78253BE}"/>
                </a:ext>
              </a:extLst>
            </p:cNvPr>
            <p:cNvSpPr txBox="1"/>
            <p:nvPr/>
          </p:nvSpPr>
          <p:spPr>
            <a:xfrm>
              <a:off x="1115742" y="4080023"/>
              <a:ext cx="204577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dirty="0">
                  <a:solidFill>
                    <a:schemeClr val="tx2"/>
                  </a:solidFill>
                </a:rPr>
                <a:t>B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CC28EE2C-9A23-083D-5EEA-D470DAD40933}"/>
                </a:ext>
              </a:extLst>
            </p:cNvPr>
            <p:cNvSpPr txBox="1"/>
            <p:nvPr/>
          </p:nvSpPr>
          <p:spPr>
            <a:xfrm>
              <a:off x="2443885" y="4078201"/>
              <a:ext cx="236442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dirty="0">
                  <a:solidFill>
                    <a:schemeClr val="tx2"/>
                  </a:solidFill>
                </a:rPr>
                <a:t>C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18FC1396-B5E8-A8A5-8E90-C9631AE91FD6}"/>
                </a:ext>
              </a:extLst>
            </p:cNvPr>
            <p:cNvSpPr txBox="1"/>
            <p:nvPr/>
          </p:nvSpPr>
          <p:spPr>
            <a:xfrm>
              <a:off x="1690729" y="4082390"/>
              <a:ext cx="236442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dirty="0">
                  <a:solidFill>
                    <a:schemeClr val="tx2"/>
                  </a:solidFill>
                </a:rPr>
                <a:t>D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A1BA6E39-EB45-530B-8B5E-BE49FB84C95C}"/>
                </a:ext>
              </a:extLst>
            </p:cNvPr>
            <p:cNvSpPr txBox="1"/>
            <p:nvPr/>
          </p:nvSpPr>
          <p:spPr>
            <a:xfrm>
              <a:off x="426368" y="4078201"/>
              <a:ext cx="236442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dirty="0">
                  <a:solidFill>
                    <a:schemeClr val="tx2"/>
                  </a:solidFill>
                </a:rPr>
                <a:t>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272529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C217CF5B-67E5-1113-73B1-234F03B1AA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41676" y="2696736"/>
            <a:ext cx="3429000" cy="327660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FF10258-9E1D-6EAC-4A9C-9D8D551FC6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Racks and controllers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BDEF90-A641-6031-81CD-E8EB6178806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29.03.2023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890DFE-FC25-675C-88B2-6D105C2412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85B1A2-B59C-987E-372C-C432540310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/>
              <a:t>Gregory Pigny | Beampipes for Gravitational Wave Telescopes 2023</a:t>
            </a:r>
            <a:endParaRPr lang="en-US" dirty="0"/>
          </a:p>
        </p:txBody>
      </p:sp>
      <p:sp>
        <p:nvSpPr>
          <p:cNvPr id="7" name="Flowchart: Delay 6">
            <a:extLst>
              <a:ext uri="{FF2B5EF4-FFF2-40B4-BE49-F238E27FC236}">
                <a16:creationId xmlns:a16="http://schemas.microsoft.com/office/drawing/2014/main" id="{EEC7C431-0587-26E5-4BF3-924F893B49B1}"/>
              </a:ext>
            </a:extLst>
          </p:cNvPr>
          <p:cNvSpPr/>
          <p:nvPr/>
        </p:nvSpPr>
        <p:spPr>
          <a:xfrm rot="16200000">
            <a:off x="9937348" y="141557"/>
            <a:ext cx="2160240" cy="2110391"/>
          </a:xfrm>
          <a:prstGeom prst="flowChartDelay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2EE3AE43-4685-68C2-E5BF-468945C12AA3}"/>
              </a:ext>
            </a:extLst>
          </p:cNvPr>
          <p:cNvSpPr/>
          <p:nvPr/>
        </p:nvSpPr>
        <p:spPr>
          <a:xfrm>
            <a:off x="11219762" y="1486491"/>
            <a:ext cx="504056" cy="504000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EB1C6F57-7B56-C9C6-FC99-EA2E77131EAC}"/>
              </a:ext>
            </a:extLst>
          </p:cNvPr>
          <p:cNvSpPr/>
          <p:nvPr/>
        </p:nvSpPr>
        <p:spPr>
          <a:xfrm>
            <a:off x="10308468" y="1486491"/>
            <a:ext cx="504056" cy="504000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26" name="Oval 1025">
            <a:extLst>
              <a:ext uri="{FF2B5EF4-FFF2-40B4-BE49-F238E27FC236}">
                <a16:creationId xmlns:a16="http://schemas.microsoft.com/office/drawing/2014/main" id="{17D77837-A5FC-71D3-2BC9-5AF26AA693B6}"/>
              </a:ext>
            </a:extLst>
          </p:cNvPr>
          <p:cNvSpPr/>
          <p:nvPr/>
        </p:nvSpPr>
        <p:spPr>
          <a:xfrm>
            <a:off x="11212949" y="757080"/>
            <a:ext cx="504056" cy="504000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29" name="Oval 1028">
            <a:extLst>
              <a:ext uri="{FF2B5EF4-FFF2-40B4-BE49-F238E27FC236}">
                <a16:creationId xmlns:a16="http://schemas.microsoft.com/office/drawing/2014/main" id="{AB3248F4-3770-6832-55B6-73647310349E}"/>
              </a:ext>
            </a:extLst>
          </p:cNvPr>
          <p:cNvSpPr/>
          <p:nvPr/>
        </p:nvSpPr>
        <p:spPr>
          <a:xfrm>
            <a:off x="10321234" y="757080"/>
            <a:ext cx="504056" cy="504000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30" name="TextBox 1029">
            <a:extLst>
              <a:ext uri="{FF2B5EF4-FFF2-40B4-BE49-F238E27FC236}">
                <a16:creationId xmlns:a16="http://schemas.microsoft.com/office/drawing/2014/main" id="{652D63A7-9580-DAFC-BC19-B5C52CD4ABD5}"/>
              </a:ext>
            </a:extLst>
          </p:cNvPr>
          <p:cNvSpPr txBox="1"/>
          <p:nvPr/>
        </p:nvSpPr>
        <p:spPr>
          <a:xfrm>
            <a:off x="10027885" y="891105"/>
            <a:ext cx="36004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LF</a:t>
            </a:r>
          </a:p>
        </p:txBody>
      </p:sp>
      <p:sp>
        <p:nvSpPr>
          <p:cNvPr id="1031" name="TextBox 1030">
            <a:extLst>
              <a:ext uri="{FF2B5EF4-FFF2-40B4-BE49-F238E27FC236}">
                <a16:creationId xmlns:a16="http://schemas.microsoft.com/office/drawing/2014/main" id="{9A7D3FA3-10A1-B0DA-083C-525CC8A61FA3}"/>
              </a:ext>
            </a:extLst>
          </p:cNvPr>
          <p:cNvSpPr txBox="1"/>
          <p:nvPr/>
        </p:nvSpPr>
        <p:spPr>
          <a:xfrm>
            <a:off x="9995192" y="1601533"/>
            <a:ext cx="36004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HF</a:t>
            </a:r>
          </a:p>
        </p:txBody>
      </p:sp>
      <p:sp>
        <p:nvSpPr>
          <p:cNvPr id="1032" name="TextBox 1031">
            <a:extLst>
              <a:ext uri="{FF2B5EF4-FFF2-40B4-BE49-F238E27FC236}">
                <a16:creationId xmlns:a16="http://schemas.microsoft.com/office/drawing/2014/main" id="{DF4C5343-49A9-5B56-F4FE-31C886C43B9C}"/>
              </a:ext>
            </a:extLst>
          </p:cNvPr>
          <p:cNvSpPr txBox="1"/>
          <p:nvPr/>
        </p:nvSpPr>
        <p:spPr>
          <a:xfrm>
            <a:off x="10401876" y="2030650"/>
            <a:ext cx="462267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600" dirty="0"/>
              <a:t>Left</a:t>
            </a:r>
          </a:p>
        </p:txBody>
      </p:sp>
      <p:sp>
        <p:nvSpPr>
          <p:cNvPr id="1033" name="TextBox 1032">
            <a:extLst>
              <a:ext uri="{FF2B5EF4-FFF2-40B4-BE49-F238E27FC236}">
                <a16:creationId xmlns:a16="http://schemas.microsoft.com/office/drawing/2014/main" id="{F2B123AA-9498-4505-2004-E0F22F519612}"/>
              </a:ext>
            </a:extLst>
          </p:cNvPr>
          <p:cNvSpPr txBox="1"/>
          <p:nvPr/>
        </p:nvSpPr>
        <p:spPr>
          <a:xfrm>
            <a:off x="11243857" y="2012617"/>
            <a:ext cx="556431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600" dirty="0"/>
              <a:t>Right</a:t>
            </a:r>
            <a:endParaRPr lang="en-GB" dirty="0"/>
          </a:p>
        </p:txBody>
      </p:sp>
      <p:sp>
        <p:nvSpPr>
          <p:cNvPr id="1034" name="TextBox 1033">
            <a:extLst>
              <a:ext uri="{FF2B5EF4-FFF2-40B4-BE49-F238E27FC236}">
                <a16:creationId xmlns:a16="http://schemas.microsoft.com/office/drawing/2014/main" id="{0FA7B771-CFDC-F2A2-3485-74C1A002E82B}"/>
              </a:ext>
            </a:extLst>
          </p:cNvPr>
          <p:cNvSpPr txBox="1"/>
          <p:nvPr/>
        </p:nvSpPr>
        <p:spPr>
          <a:xfrm>
            <a:off x="2197848" y="786610"/>
            <a:ext cx="71738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5 km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4FF12EA-4BC7-B953-86D3-36E8E7FC8653}"/>
              </a:ext>
            </a:extLst>
          </p:cNvPr>
          <p:cNvSpPr txBox="1"/>
          <p:nvPr/>
        </p:nvSpPr>
        <p:spPr>
          <a:xfrm>
            <a:off x="7376337" y="2717705"/>
            <a:ext cx="4565227" cy="32316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2"/>
                </a:solidFill>
              </a:rPr>
              <a:t>One rack 14U at each pumping port type C for all 4 lines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2"/>
                </a:solidFill>
              </a:rPr>
              <a:t>12 cables per rack (4 gauges, 4 Ion pumps, 4 gate valves)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2"/>
                </a:solidFill>
              </a:rPr>
              <a:t>Tot 4*4*3/4 = </a:t>
            </a:r>
            <a:r>
              <a:rPr lang="en-GB" sz="2000" b="1" dirty="0">
                <a:solidFill>
                  <a:schemeClr val="tx2"/>
                </a:solidFill>
              </a:rPr>
              <a:t>12</a:t>
            </a:r>
            <a:r>
              <a:rPr lang="en-GB" sz="2000" dirty="0">
                <a:solidFill>
                  <a:schemeClr val="tx2"/>
                </a:solidFill>
              </a:rPr>
              <a:t> racks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tx2"/>
                </a:solidFill>
              </a:rPr>
              <a:t>144</a:t>
            </a:r>
            <a:r>
              <a:rPr lang="en-GB" dirty="0">
                <a:solidFill>
                  <a:schemeClr val="tx2"/>
                </a:solidFill>
              </a:rPr>
              <a:t> signal cables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2"/>
                </a:solidFill>
              </a:rPr>
              <a:t>Mains 230VAC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1x 10A for the rack + controllers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1x 16A for NEG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1x 16A for mobile pumping group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2"/>
                </a:solidFill>
              </a:rPr>
              <a:t>Ethernet socket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DD09AF86-46A0-0212-E1EC-0D380B8DD755}"/>
              </a:ext>
            </a:extLst>
          </p:cNvPr>
          <p:cNvGrpSpPr/>
          <p:nvPr/>
        </p:nvGrpSpPr>
        <p:grpSpPr>
          <a:xfrm>
            <a:off x="47328" y="1102715"/>
            <a:ext cx="5156694" cy="4661978"/>
            <a:chOff x="47328" y="1102715"/>
            <a:chExt cx="5156694" cy="4661978"/>
          </a:xfrm>
        </p:grpSpPr>
        <p:cxnSp>
          <p:nvCxnSpPr>
            <p:cNvPr id="2" name="Straight Arrow Connector 1">
              <a:extLst>
                <a:ext uri="{FF2B5EF4-FFF2-40B4-BE49-F238E27FC236}">
                  <a16:creationId xmlns:a16="http://schemas.microsoft.com/office/drawing/2014/main" id="{A1649F34-F6BB-2877-C7DE-D26BB23186CA}"/>
                </a:ext>
              </a:extLst>
            </p:cNvPr>
            <p:cNvCxnSpPr>
              <a:cxnSpLocks/>
            </p:cNvCxnSpPr>
            <p:nvPr/>
          </p:nvCxnSpPr>
          <p:spPr>
            <a:xfrm>
              <a:off x="1694243" y="1102715"/>
              <a:ext cx="1473201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5" name="Straight Connector 1034">
              <a:extLst>
                <a:ext uri="{FF2B5EF4-FFF2-40B4-BE49-F238E27FC236}">
                  <a16:creationId xmlns:a16="http://schemas.microsoft.com/office/drawing/2014/main" id="{5D44021A-4810-734C-91B6-AB788EB6C351}"/>
                </a:ext>
              </a:extLst>
            </p:cNvPr>
            <p:cNvCxnSpPr/>
            <p:nvPr/>
          </p:nvCxnSpPr>
          <p:spPr>
            <a:xfrm>
              <a:off x="1835729" y="1721764"/>
              <a:ext cx="266429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36" name="Group 1035">
              <a:extLst>
                <a:ext uri="{FF2B5EF4-FFF2-40B4-BE49-F238E27FC236}">
                  <a16:creationId xmlns:a16="http://schemas.microsoft.com/office/drawing/2014/main" id="{80914425-E03D-28C7-35ED-6B1797F12F49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547729" y="1627037"/>
              <a:ext cx="288000" cy="189453"/>
              <a:chOff x="5627123" y="3392781"/>
              <a:chExt cx="439437" cy="289072"/>
            </a:xfrm>
            <a:solidFill>
              <a:schemeClr val="bg1"/>
            </a:solidFill>
          </p:grpSpPr>
          <p:sp>
            <p:nvSpPr>
              <p:cNvPr id="1037" name="Isosceles Triangle 1036">
                <a:extLst>
                  <a:ext uri="{FF2B5EF4-FFF2-40B4-BE49-F238E27FC236}">
                    <a16:creationId xmlns:a16="http://schemas.microsoft.com/office/drawing/2014/main" id="{FF16F77D-D791-701B-42F9-2C52B66A2637}"/>
                  </a:ext>
                </a:extLst>
              </p:cNvPr>
              <p:cNvSpPr/>
              <p:nvPr/>
            </p:nvSpPr>
            <p:spPr>
              <a:xfrm rot="5400000">
                <a:off x="5591944" y="3429000"/>
                <a:ext cx="288032" cy="217673"/>
              </a:xfrm>
              <a:prstGeom prst="triangle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38" name="Isosceles Triangle 1037">
                <a:extLst>
                  <a:ext uri="{FF2B5EF4-FFF2-40B4-BE49-F238E27FC236}">
                    <a16:creationId xmlns:a16="http://schemas.microsoft.com/office/drawing/2014/main" id="{C2C13DCF-DA3D-F676-F848-3CB2472EA250}"/>
                  </a:ext>
                </a:extLst>
              </p:cNvPr>
              <p:cNvSpPr/>
              <p:nvPr/>
            </p:nvSpPr>
            <p:spPr>
              <a:xfrm rot="16200000">
                <a:off x="5813708" y="3427960"/>
                <a:ext cx="288032" cy="217673"/>
              </a:xfrm>
              <a:prstGeom prst="triangle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039" name="Group 1038">
              <a:extLst>
                <a:ext uri="{FF2B5EF4-FFF2-40B4-BE49-F238E27FC236}">
                  <a16:creationId xmlns:a16="http://schemas.microsoft.com/office/drawing/2014/main" id="{BACAED31-F42F-D132-E2BA-F78ACE292C90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498684" y="1626355"/>
              <a:ext cx="288000" cy="189453"/>
              <a:chOff x="5627123" y="3392781"/>
              <a:chExt cx="439437" cy="289072"/>
            </a:xfrm>
            <a:solidFill>
              <a:schemeClr val="bg1"/>
            </a:solidFill>
          </p:grpSpPr>
          <p:sp>
            <p:nvSpPr>
              <p:cNvPr id="1045" name="Isosceles Triangle 1044">
                <a:extLst>
                  <a:ext uri="{FF2B5EF4-FFF2-40B4-BE49-F238E27FC236}">
                    <a16:creationId xmlns:a16="http://schemas.microsoft.com/office/drawing/2014/main" id="{94825A8E-75E6-E317-2F40-31D83595312A}"/>
                  </a:ext>
                </a:extLst>
              </p:cNvPr>
              <p:cNvSpPr/>
              <p:nvPr/>
            </p:nvSpPr>
            <p:spPr>
              <a:xfrm rot="5400000">
                <a:off x="5591944" y="3429000"/>
                <a:ext cx="288032" cy="217673"/>
              </a:xfrm>
              <a:prstGeom prst="triangle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48" name="Isosceles Triangle 1047">
                <a:extLst>
                  <a:ext uri="{FF2B5EF4-FFF2-40B4-BE49-F238E27FC236}">
                    <a16:creationId xmlns:a16="http://schemas.microsoft.com/office/drawing/2014/main" id="{FBDE88F4-0BC1-C50E-91B6-7B3E283B99F7}"/>
                  </a:ext>
                </a:extLst>
              </p:cNvPr>
              <p:cNvSpPr/>
              <p:nvPr/>
            </p:nvSpPr>
            <p:spPr>
              <a:xfrm rot="16200000">
                <a:off x="5813708" y="3427960"/>
                <a:ext cx="288032" cy="217673"/>
              </a:xfrm>
              <a:prstGeom prst="triangle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051" name="Group 1050">
              <a:extLst>
                <a:ext uri="{FF2B5EF4-FFF2-40B4-BE49-F238E27FC236}">
                  <a16:creationId xmlns:a16="http://schemas.microsoft.com/office/drawing/2014/main" id="{72961B06-62D6-A1E4-BEED-90CE35B50D1D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022801" y="1631034"/>
              <a:ext cx="288000" cy="189453"/>
              <a:chOff x="5627123" y="3392781"/>
              <a:chExt cx="439437" cy="289072"/>
            </a:xfrm>
            <a:solidFill>
              <a:schemeClr val="bg1"/>
            </a:solidFill>
          </p:grpSpPr>
          <p:sp>
            <p:nvSpPr>
              <p:cNvPr id="1052" name="Isosceles Triangle 1051">
                <a:extLst>
                  <a:ext uri="{FF2B5EF4-FFF2-40B4-BE49-F238E27FC236}">
                    <a16:creationId xmlns:a16="http://schemas.microsoft.com/office/drawing/2014/main" id="{D04D3FC3-AA33-BFF9-7907-BF492D99CA22}"/>
                  </a:ext>
                </a:extLst>
              </p:cNvPr>
              <p:cNvSpPr/>
              <p:nvPr/>
            </p:nvSpPr>
            <p:spPr>
              <a:xfrm rot="5400000">
                <a:off x="5591944" y="3429000"/>
                <a:ext cx="288032" cy="217673"/>
              </a:xfrm>
              <a:prstGeom prst="triangle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53" name="Isosceles Triangle 1052">
                <a:extLst>
                  <a:ext uri="{FF2B5EF4-FFF2-40B4-BE49-F238E27FC236}">
                    <a16:creationId xmlns:a16="http://schemas.microsoft.com/office/drawing/2014/main" id="{65617156-8697-E553-78B3-424F58290EE6}"/>
                  </a:ext>
                </a:extLst>
              </p:cNvPr>
              <p:cNvSpPr/>
              <p:nvPr/>
            </p:nvSpPr>
            <p:spPr>
              <a:xfrm rot="16200000">
                <a:off x="5813708" y="3427960"/>
                <a:ext cx="288032" cy="217673"/>
              </a:xfrm>
              <a:prstGeom prst="triangle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1054" name="Straight Connector 1053">
              <a:extLst>
                <a:ext uri="{FF2B5EF4-FFF2-40B4-BE49-F238E27FC236}">
                  <a16:creationId xmlns:a16="http://schemas.microsoft.com/office/drawing/2014/main" id="{1C798CFF-EADB-D2BC-416E-142EA8B26F84}"/>
                </a:ext>
              </a:extLst>
            </p:cNvPr>
            <p:cNvCxnSpPr/>
            <p:nvPr/>
          </p:nvCxnSpPr>
          <p:spPr>
            <a:xfrm>
              <a:off x="1160404" y="3465135"/>
              <a:ext cx="266429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55" name="Group 1054">
              <a:extLst>
                <a:ext uri="{FF2B5EF4-FFF2-40B4-BE49-F238E27FC236}">
                  <a16:creationId xmlns:a16="http://schemas.microsoft.com/office/drawing/2014/main" id="{50A68038-17D4-16D5-8FEF-C68CD9A7731E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72404" y="3370408"/>
              <a:ext cx="288000" cy="189453"/>
              <a:chOff x="5627123" y="3392781"/>
              <a:chExt cx="439437" cy="289072"/>
            </a:xfrm>
            <a:solidFill>
              <a:schemeClr val="bg1"/>
            </a:solidFill>
          </p:grpSpPr>
          <p:sp>
            <p:nvSpPr>
              <p:cNvPr id="1056" name="Isosceles Triangle 1055">
                <a:extLst>
                  <a:ext uri="{FF2B5EF4-FFF2-40B4-BE49-F238E27FC236}">
                    <a16:creationId xmlns:a16="http://schemas.microsoft.com/office/drawing/2014/main" id="{ECDCBF6E-0AE4-9173-2C18-1376BFDE64CB}"/>
                  </a:ext>
                </a:extLst>
              </p:cNvPr>
              <p:cNvSpPr/>
              <p:nvPr/>
            </p:nvSpPr>
            <p:spPr>
              <a:xfrm rot="5400000">
                <a:off x="5591944" y="3429000"/>
                <a:ext cx="288032" cy="217673"/>
              </a:xfrm>
              <a:prstGeom prst="triangle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57" name="Isosceles Triangle 1056">
                <a:extLst>
                  <a:ext uri="{FF2B5EF4-FFF2-40B4-BE49-F238E27FC236}">
                    <a16:creationId xmlns:a16="http://schemas.microsoft.com/office/drawing/2014/main" id="{72BFD534-9CE9-FAC7-004D-B9C5A1CB4E9A}"/>
                  </a:ext>
                </a:extLst>
              </p:cNvPr>
              <p:cNvSpPr/>
              <p:nvPr/>
            </p:nvSpPr>
            <p:spPr>
              <a:xfrm rot="16200000">
                <a:off x="5813708" y="3427960"/>
                <a:ext cx="288032" cy="217673"/>
              </a:xfrm>
              <a:prstGeom prst="triangle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058" name="Group 1057">
              <a:extLst>
                <a:ext uri="{FF2B5EF4-FFF2-40B4-BE49-F238E27FC236}">
                  <a16:creationId xmlns:a16="http://schemas.microsoft.com/office/drawing/2014/main" id="{1480BA93-1886-5288-8F72-94A473A61F3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823359" y="3369726"/>
              <a:ext cx="288000" cy="189453"/>
              <a:chOff x="5627123" y="3392781"/>
              <a:chExt cx="439437" cy="289072"/>
            </a:xfrm>
            <a:solidFill>
              <a:schemeClr val="bg1"/>
            </a:solidFill>
          </p:grpSpPr>
          <p:sp>
            <p:nvSpPr>
              <p:cNvPr id="1059" name="Isosceles Triangle 1058">
                <a:extLst>
                  <a:ext uri="{FF2B5EF4-FFF2-40B4-BE49-F238E27FC236}">
                    <a16:creationId xmlns:a16="http://schemas.microsoft.com/office/drawing/2014/main" id="{FD17B357-476B-2876-D2E5-7653DE35DEA3}"/>
                  </a:ext>
                </a:extLst>
              </p:cNvPr>
              <p:cNvSpPr/>
              <p:nvPr/>
            </p:nvSpPr>
            <p:spPr>
              <a:xfrm rot="5400000">
                <a:off x="5591944" y="3429000"/>
                <a:ext cx="288032" cy="217673"/>
              </a:xfrm>
              <a:prstGeom prst="triangle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60" name="Isosceles Triangle 1059">
                <a:extLst>
                  <a:ext uri="{FF2B5EF4-FFF2-40B4-BE49-F238E27FC236}">
                    <a16:creationId xmlns:a16="http://schemas.microsoft.com/office/drawing/2014/main" id="{0BAA6BAD-30F0-6E6D-E711-7E2EECCED24A}"/>
                  </a:ext>
                </a:extLst>
              </p:cNvPr>
              <p:cNvSpPr/>
              <p:nvPr/>
            </p:nvSpPr>
            <p:spPr>
              <a:xfrm rot="16200000">
                <a:off x="5813708" y="3427960"/>
                <a:ext cx="288032" cy="217673"/>
              </a:xfrm>
              <a:prstGeom prst="triangle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1061" name="Straight Connector 1060">
              <a:extLst>
                <a:ext uri="{FF2B5EF4-FFF2-40B4-BE49-F238E27FC236}">
                  <a16:creationId xmlns:a16="http://schemas.microsoft.com/office/drawing/2014/main" id="{42611A40-09E0-9C97-95B3-BE8E4E82CAFC}"/>
                </a:ext>
              </a:extLst>
            </p:cNvPr>
            <p:cNvCxnSpPr>
              <a:cxnSpLocks/>
              <a:stCxn id="1038" idx="0"/>
              <a:endCxn id="1057" idx="0"/>
            </p:cNvCxnSpPr>
            <p:nvPr/>
          </p:nvCxnSpPr>
          <p:spPr>
            <a:xfrm flipH="1">
              <a:off x="1017745" y="1721422"/>
              <a:ext cx="675325" cy="1743371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2" name="Straight Connector 1061">
              <a:extLst>
                <a:ext uri="{FF2B5EF4-FFF2-40B4-BE49-F238E27FC236}">
                  <a16:creationId xmlns:a16="http://schemas.microsoft.com/office/drawing/2014/main" id="{C8F575BD-69CB-585E-75D2-7E12FCE59737}"/>
                </a:ext>
              </a:extLst>
            </p:cNvPr>
            <p:cNvCxnSpPr>
              <a:stCxn id="1053" idx="0"/>
              <a:endCxn id="1060" idx="0"/>
            </p:cNvCxnSpPr>
            <p:nvPr/>
          </p:nvCxnSpPr>
          <p:spPr>
            <a:xfrm>
              <a:off x="3168142" y="1725419"/>
              <a:ext cx="800558" cy="1738692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3" name="Straight Arrow Connector 1062">
              <a:extLst>
                <a:ext uri="{FF2B5EF4-FFF2-40B4-BE49-F238E27FC236}">
                  <a16:creationId xmlns:a16="http://schemas.microsoft.com/office/drawing/2014/main" id="{0E5D736C-8131-4AF3-B4C3-C1B1666D649B}"/>
                </a:ext>
              </a:extLst>
            </p:cNvPr>
            <p:cNvCxnSpPr>
              <a:cxnSpLocks/>
            </p:cNvCxnSpPr>
            <p:nvPr/>
          </p:nvCxnSpPr>
          <p:spPr>
            <a:xfrm>
              <a:off x="2489841" y="3279602"/>
              <a:ext cx="749630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64" name="TextBox 1063">
              <a:extLst>
                <a:ext uri="{FF2B5EF4-FFF2-40B4-BE49-F238E27FC236}">
                  <a16:creationId xmlns:a16="http://schemas.microsoft.com/office/drawing/2014/main" id="{4E029B83-2E56-7812-2C5C-88674EDB1239}"/>
                </a:ext>
              </a:extLst>
            </p:cNvPr>
            <p:cNvSpPr txBox="1"/>
            <p:nvPr/>
          </p:nvSpPr>
          <p:spPr>
            <a:xfrm>
              <a:off x="2457392" y="2915273"/>
              <a:ext cx="853409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dirty="0"/>
                <a:t>1250 m</a:t>
              </a:r>
            </a:p>
          </p:txBody>
        </p:sp>
        <p:sp>
          <p:nvSpPr>
            <p:cNvPr id="1065" name="Oval 1064">
              <a:extLst>
                <a:ext uri="{FF2B5EF4-FFF2-40B4-BE49-F238E27FC236}">
                  <a16:creationId xmlns:a16="http://schemas.microsoft.com/office/drawing/2014/main" id="{E0ED783B-8944-AD0B-0F22-3CB7D515E3B6}"/>
                </a:ext>
              </a:extLst>
            </p:cNvPr>
            <p:cNvSpPr/>
            <p:nvPr/>
          </p:nvSpPr>
          <p:spPr>
            <a:xfrm>
              <a:off x="1140304" y="1547204"/>
              <a:ext cx="360040" cy="365125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66" name="Oval 1065">
              <a:extLst>
                <a:ext uri="{FF2B5EF4-FFF2-40B4-BE49-F238E27FC236}">
                  <a16:creationId xmlns:a16="http://schemas.microsoft.com/office/drawing/2014/main" id="{49A1D358-065E-1C1F-CDB4-23B9522E38FE}"/>
                </a:ext>
              </a:extLst>
            </p:cNvPr>
            <p:cNvSpPr/>
            <p:nvPr/>
          </p:nvSpPr>
          <p:spPr>
            <a:xfrm>
              <a:off x="4843982" y="1536131"/>
              <a:ext cx="360040" cy="365125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67" name="TextBox 1066">
              <a:extLst>
                <a:ext uri="{FF2B5EF4-FFF2-40B4-BE49-F238E27FC236}">
                  <a16:creationId xmlns:a16="http://schemas.microsoft.com/office/drawing/2014/main" id="{73A5E298-12E2-B179-4790-DC9531588BC1}"/>
                </a:ext>
              </a:extLst>
            </p:cNvPr>
            <p:cNvSpPr txBox="1"/>
            <p:nvPr/>
          </p:nvSpPr>
          <p:spPr>
            <a:xfrm>
              <a:off x="1585846" y="1341874"/>
              <a:ext cx="288260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sz="1400" dirty="0"/>
                <a:t>V1</a:t>
              </a:r>
            </a:p>
          </p:txBody>
        </p:sp>
        <p:sp>
          <p:nvSpPr>
            <p:cNvPr id="1068" name="TextBox 1067">
              <a:extLst>
                <a:ext uri="{FF2B5EF4-FFF2-40B4-BE49-F238E27FC236}">
                  <a16:creationId xmlns:a16="http://schemas.microsoft.com/office/drawing/2014/main" id="{F4CCA810-7BE3-8374-021C-A516BDA37D93}"/>
                </a:ext>
              </a:extLst>
            </p:cNvPr>
            <p:cNvSpPr txBox="1"/>
            <p:nvPr/>
          </p:nvSpPr>
          <p:spPr>
            <a:xfrm>
              <a:off x="3062129" y="1341874"/>
              <a:ext cx="288260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sz="1400" dirty="0"/>
                <a:t>V2</a:t>
              </a:r>
            </a:p>
          </p:txBody>
        </p:sp>
        <p:sp>
          <p:nvSpPr>
            <p:cNvPr id="1069" name="TextBox 1068">
              <a:extLst>
                <a:ext uri="{FF2B5EF4-FFF2-40B4-BE49-F238E27FC236}">
                  <a16:creationId xmlns:a16="http://schemas.microsoft.com/office/drawing/2014/main" id="{5C350CCF-A879-18AD-A888-6B33C35DFAF5}"/>
                </a:ext>
              </a:extLst>
            </p:cNvPr>
            <p:cNvSpPr txBox="1"/>
            <p:nvPr/>
          </p:nvSpPr>
          <p:spPr>
            <a:xfrm>
              <a:off x="4527073" y="1362278"/>
              <a:ext cx="288260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sz="1400" dirty="0"/>
                <a:t>V3</a:t>
              </a:r>
            </a:p>
          </p:txBody>
        </p:sp>
        <p:grpSp>
          <p:nvGrpSpPr>
            <p:cNvPr id="1070" name="Group 1069">
              <a:extLst>
                <a:ext uri="{FF2B5EF4-FFF2-40B4-BE49-F238E27FC236}">
                  <a16:creationId xmlns:a16="http://schemas.microsoft.com/office/drawing/2014/main" id="{47431534-310E-3232-1E40-C2E373199192}"/>
                </a:ext>
              </a:extLst>
            </p:cNvPr>
            <p:cNvGrpSpPr/>
            <p:nvPr/>
          </p:nvGrpSpPr>
          <p:grpSpPr>
            <a:xfrm>
              <a:off x="483366" y="4388157"/>
              <a:ext cx="297571" cy="785797"/>
              <a:chOff x="6214052" y="5118022"/>
              <a:chExt cx="297571" cy="785797"/>
            </a:xfrm>
          </p:grpSpPr>
          <p:sp>
            <p:nvSpPr>
              <p:cNvPr id="1071" name="TextBox 1070">
                <a:extLst>
                  <a:ext uri="{FF2B5EF4-FFF2-40B4-BE49-F238E27FC236}">
                    <a16:creationId xmlns:a16="http://schemas.microsoft.com/office/drawing/2014/main" id="{38CEF775-D3E7-8318-15DE-7E6966824A41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6214052" y="5118022"/>
                <a:ext cx="224270" cy="144000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txBody>
              <a:bodyPr wrap="square" lIns="0" tIns="0" rIns="0" bIns="0" rtlCol="0" anchor="t">
                <a:noAutofit/>
              </a:bodyPr>
              <a:lstStyle/>
              <a:p>
                <a:pPr algn="ctr"/>
                <a:r>
                  <a:rPr lang="en-GB" sz="600" dirty="0"/>
                  <a:t>NEG</a:t>
                </a:r>
              </a:p>
              <a:p>
                <a:pPr algn="ctr"/>
                <a:r>
                  <a:rPr lang="en-GB" sz="300" dirty="0"/>
                  <a:t>1000 l/s</a:t>
                </a:r>
              </a:p>
            </p:txBody>
          </p:sp>
          <p:grpSp>
            <p:nvGrpSpPr>
              <p:cNvPr id="1072" name="Group 1071">
                <a:extLst>
                  <a:ext uri="{FF2B5EF4-FFF2-40B4-BE49-F238E27FC236}">
                    <a16:creationId xmlns:a16="http://schemas.microsoft.com/office/drawing/2014/main" id="{87040DF8-6AFB-69F4-1DBB-CAE05480476A}"/>
                  </a:ext>
                </a:extLst>
              </p:cNvPr>
              <p:cNvGrpSpPr/>
              <p:nvPr/>
            </p:nvGrpSpPr>
            <p:grpSpPr>
              <a:xfrm>
                <a:off x="6254187" y="5759848"/>
                <a:ext cx="144000" cy="143971"/>
                <a:chOff x="6742683" y="4787276"/>
                <a:chExt cx="144000" cy="143971"/>
              </a:xfrm>
            </p:grpSpPr>
            <p:sp>
              <p:nvSpPr>
                <p:cNvPr id="1083" name="Oval 1082">
                  <a:extLst>
                    <a:ext uri="{FF2B5EF4-FFF2-40B4-BE49-F238E27FC236}">
                      <a16:creationId xmlns:a16="http://schemas.microsoft.com/office/drawing/2014/main" id="{7806DB86-02BB-3184-A095-ABA3F6B20C79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6742683" y="4787276"/>
                  <a:ext cx="144000" cy="143971"/>
                </a:xfrm>
                <a:prstGeom prst="ellipse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1084" name="Straight Connector 1083">
                  <a:extLst>
                    <a:ext uri="{FF2B5EF4-FFF2-40B4-BE49-F238E27FC236}">
                      <a16:creationId xmlns:a16="http://schemas.microsoft.com/office/drawing/2014/main" id="{138F32A9-6BF8-7299-846D-B11528AFBB59}"/>
                    </a:ext>
                  </a:extLst>
                </p:cNvPr>
                <p:cNvCxnSpPr>
                  <a:stCxn id="1083" idx="1"/>
                  <a:endCxn id="1083" idx="4"/>
                </p:cNvCxnSpPr>
                <p:nvPr/>
              </p:nvCxnSpPr>
              <p:spPr>
                <a:xfrm>
                  <a:off x="6763771" y="4808360"/>
                  <a:ext cx="50912" cy="12288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85" name="Straight Connector 1084">
                  <a:extLst>
                    <a:ext uri="{FF2B5EF4-FFF2-40B4-BE49-F238E27FC236}">
                      <a16:creationId xmlns:a16="http://schemas.microsoft.com/office/drawing/2014/main" id="{E2CBE616-97BB-4801-74B5-F716EE48F462}"/>
                    </a:ext>
                  </a:extLst>
                </p:cNvPr>
                <p:cNvCxnSpPr>
                  <a:stCxn id="1083" idx="7"/>
                  <a:endCxn id="1083" idx="4"/>
                </p:cNvCxnSpPr>
                <p:nvPr/>
              </p:nvCxnSpPr>
              <p:spPr>
                <a:xfrm flipH="1">
                  <a:off x="6814683" y="4808360"/>
                  <a:ext cx="50912" cy="12288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86" name="Straight Connector 1085">
                  <a:extLst>
                    <a:ext uri="{FF2B5EF4-FFF2-40B4-BE49-F238E27FC236}">
                      <a16:creationId xmlns:a16="http://schemas.microsoft.com/office/drawing/2014/main" id="{31A7106F-FAD3-99B4-F99C-110CCA9ACBC3}"/>
                    </a:ext>
                  </a:extLst>
                </p:cNvPr>
                <p:cNvCxnSpPr>
                  <a:stCxn id="1083" idx="2"/>
                  <a:endCxn id="1083" idx="6"/>
                </p:cNvCxnSpPr>
                <p:nvPr/>
              </p:nvCxnSpPr>
              <p:spPr>
                <a:xfrm>
                  <a:off x="6742683" y="4859262"/>
                  <a:ext cx="144000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073" name="Straight Connector 1072">
                <a:extLst>
                  <a:ext uri="{FF2B5EF4-FFF2-40B4-BE49-F238E27FC236}">
                    <a16:creationId xmlns:a16="http://schemas.microsoft.com/office/drawing/2014/main" id="{D2092B53-DBED-9A41-C8B7-901BD9203102}"/>
                  </a:ext>
                </a:extLst>
              </p:cNvPr>
              <p:cNvCxnSpPr>
                <a:stCxn id="1071" idx="2"/>
              </p:cNvCxnSpPr>
              <p:nvPr/>
            </p:nvCxnSpPr>
            <p:spPr>
              <a:xfrm>
                <a:off x="6326187" y="5262022"/>
                <a:ext cx="0" cy="10045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4" name="Straight Connector 1073">
                <a:extLst>
                  <a:ext uri="{FF2B5EF4-FFF2-40B4-BE49-F238E27FC236}">
                    <a16:creationId xmlns:a16="http://schemas.microsoft.com/office/drawing/2014/main" id="{D212B6EE-305D-0ADB-2F74-BC3D6CC8F25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326187" y="5610702"/>
                <a:ext cx="0" cy="14400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075" name="Group 1074">
                <a:extLst>
                  <a:ext uri="{FF2B5EF4-FFF2-40B4-BE49-F238E27FC236}">
                    <a16:creationId xmlns:a16="http://schemas.microsoft.com/office/drawing/2014/main" id="{DF055DB4-48B9-030F-E7CF-4DB37BD02902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403623" y="5326957"/>
                <a:ext cx="108000" cy="71045"/>
                <a:chOff x="5627123" y="3392781"/>
                <a:chExt cx="439437" cy="289072"/>
              </a:xfrm>
              <a:solidFill>
                <a:schemeClr val="bg1"/>
              </a:solidFill>
            </p:grpSpPr>
            <p:sp>
              <p:nvSpPr>
                <p:cNvPr id="1081" name="Isosceles Triangle 1080">
                  <a:extLst>
                    <a:ext uri="{FF2B5EF4-FFF2-40B4-BE49-F238E27FC236}">
                      <a16:creationId xmlns:a16="http://schemas.microsoft.com/office/drawing/2014/main" id="{56B4063D-7FDD-B51F-F63B-652B83B24970}"/>
                    </a:ext>
                  </a:extLst>
                </p:cNvPr>
                <p:cNvSpPr/>
                <p:nvPr/>
              </p:nvSpPr>
              <p:spPr>
                <a:xfrm rot="5400000">
                  <a:off x="5591944" y="3429000"/>
                  <a:ext cx="288032" cy="217673"/>
                </a:xfrm>
                <a:prstGeom prst="triangl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82" name="Isosceles Triangle 1081">
                  <a:extLst>
                    <a:ext uri="{FF2B5EF4-FFF2-40B4-BE49-F238E27FC236}">
                      <a16:creationId xmlns:a16="http://schemas.microsoft.com/office/drawing/2014/main" id="{2C94FE81-2A55-3A78-C109-E2DF731C0BF5}"/>
                    </a:ext>
                  </a:extLst>
                </p:cNvPr>
                <p:cNvSpPr/>
                <p:nvPr/>
              </p:nvSpPr>
              <p:spPr>
                <a:xfrm rot="16200000">
                  <a:off x="5813708" y="3427960"/>
                  <a:ext cx="288032" cy="217673"/>
                </a:xfrm>
                <a:prstGeom prst="triangl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cxnSp>
            <p:nvCxnSpPr>
              <p:cNvPr id="1076" name="Straight Connector 1075">
                <a:extLst>
                  <a:ext uri="{FF2B5EF4-FFF2-40B4-BE49-F238E27FC236}">
                    <a16:creationId xmlns:a16="http://schemas.microsoft.com/office/drawing/2014/main" id="{0E8BFD3B-256C-F40A-E687-8583D25273DC}"/>
                  </a:ext>
                </a:extLst>
              </p:cNvPr>
              <p:cNvCxnSpPr>
                <a:stCxn id="1081" idx="3"/>
              </p:cNvCxnSpPr>
              <p:nvPr/>
            </p:nvCxnSpPr>
            <p:spPr>
              <a:xfrm flipH="1" flipV="1">
                <a:off x="6326187" y="5362351"/>
                <a:ext cx="77436" cy="25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077" name="Group 1076">
                <a:extLst>
                  <a:ext uri="{FF2B5EF4-FFF2-40B4-BE49-F238E27FC236}">
                    <a16:creationId xmlns:a16="http://schemas.microsoft.com/office/drawing/2014/main" id="{B000ECC1-BD51-33AB-0B94-F87B612A0AFD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 rot="5400000">
                <a:off x="6272980" y="5521180"/>
                <a:ext cx="108000" cy="71045"/>
                <a:chOff x="5627123" y="3392781"/>
                <a:chExt cx="439437" cy="289072"/>
              </a:xfrm>
              <a:solidFill>
                <a:schemeClr val="bg1"/>
              </a:solidFill>
            </p:grpSpPr>
            <p:sp>
              <p:nvSpPr>
                <p:cNvPr id="1079" name="Isosceles Triangle 1078">
                  <a:extLst>
                    <a:ext uri="{FF2B5EF4-FFF2-40B4-BE49-F238E27FC236}">
                      <a16:creationId xmlns:a16="http://schemas.microsoft.com/office/drawing/2014/main" id="{0C77FDDC-D735-7022-D40C-E986AD4E03C5}"/>
                    </a:ext>
                  </a:extLst>
                </p:cNvPr>
                <p:cNvSpPr/>
                <p:nvPr/>
              </p:nvSpPr>
              <p:spPr>
                <a:xfrm rot="5400000">
                  <a:off x="5591944" y="3429000"/>
                  <a:ext cx="288032" cy="217673"/>
                </a:xfrm>
                <a:prstGeom prst="triangl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80" name="Isosceles Triangle 1079">
                  <a:extLst>
                    <a:ext uri="{FF2B5EF4-FFF2-40B4-BE49-F238E27FC236}">
                      <a16:creationId xmlns:a16="http://schemas.microsoft.com/office/drawing/2014/main" id="{0C6A562A-DDD5-012C-6C6E-231E5FE2CF75}"/>
                    </a:ext>
                  </a:extLst>
                </p:cNvPr>
                <p:cNvSpPr/>
                <p:nvPr/>
              </p:nvSpPr>
              <p:spPr>
                <a:xfrm rot="16200000">
                  <a:off x="5813708" y="3427960"/>
                  <a:ext cx="288032" cy="217673"/>
                </a:xfrm>
                <a:prstGeom prst="triangl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cxnSp>
            <p:nvCxnSpPr>
              <p:cNvPr id="1078" name="Straight Connector 1077">
                <a:extLst>
                  <a:ext uri="{FF2B5EF4-FFF2-40B4-BE49-F238E27FC236}">
                    <a16:creationId xmlns:a16="http://schemas.microsoft.com/office/drawing/2014/main" id="{1F812474-CD79-8638-0A83-E413AF89AD0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326187" y="5362871"/>
                <a:ext cx="0" cy="14400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87" name="Group 1086">
              <a:extLst>
                <a:ext uri="{FF2B5EF4-FFF2-40B4-BE49-F238E27FC236}">
                  <a16:creationId xmlns:a16="http://schemas.microsoft.com/office/drawing/2014/main" id="{86DAD42B-FC3B-93A4-45B2-17B840E26365}"/>
                </a:ext>
              </a:extLst>
            </p:cNvPr>
            <p:cNvGrpSpPr/>
            <p:nvPr/>
          </p:nvGrpSpPr>
          <p:grpSpPr>
            <a:xfrm>
              <a:off x="1046375" y="4381789"/>
              <a:ext cx="297571" cy="785797"/>
              <a:chOff x="6777061" y="5112000"/>
              <a:chExt cx="297571" cy="785797"/>
            </a:xfrm>
          </p:grpSpPr>
          <p:sp>
            <p:nvSpPr>
              <p:cNvPr id="1088" name="TextBox 1087">
                <a:extLst>
                  <a:ext uri="{FF2B5EF4-FFF2-40B4-BE49-F238E27FC236}">
                    <a16:creationId xmlns:a16="http://schemas.microsoft.com/office/drawing/2014/main" id="{CC46DE8E-515D-E5F1-23DA-6C7C8A5E0F03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6777061" y="5112000"/>
                <a:ext cx="224270" cy="144000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txBody>
              <a:bodyPr wrap="square" lIns="0" tIns="0" rIns="0" bIns="0" rtlCol="0" anchor="t">
                <a:noAutofit/>
              </a:bodyPr>
              <a:lstStyle/>
              <a:p>
                <a:pPr algn="ctr"/>
                <a:r>
                  <a:rPr lang="en-GB" sz="600" dirty="0"/>
                  <a:t>NEG</a:t>
                </a:r>
              </a:p>
              <a:p>
                <a:pPr algn="ctr"/>
                <a:r>
                  <a:rPr lang="en-GB" sz="300" dirty="0"/>
                  <a:t>2000 l/s</a:t>
                </a:r>
              </a:p>
            </p:txBody>
          </p:sp>
          <p:grpSp>
            <p:nvGrpSpPr>
              <p:cNvPr id="1089" name="Group 1088">
                <a:extLst>
                  <a:ext uri="{FF2B5EF4-FFF2-40B4-BE49-F238E27FC236}">
                    <a16:creationId xmlns:a16="http://schemas.microsoft.com/office/drawing/2014/main" id="{2A463A8F-9E89-B63F-C030-83BA5ACC8A69}"/>
                  </a:ext>
                </a:extLst>
              </p:cNvPr>
              <p:cNvGrpSpPr/>
              <p:nvPr/>
            </p:nvGrpSpPr>
            <p:grpSpPr>
              <a:xfrm>
                <a:off x="6817196" y="5753826"/>
                <a:ext cx="144000" cy="143971"/>
                <a:chOff x="6742683" y="4787276"/>
                <a:chExt cx="144000" cy="143971"/>
              </a:xfrm>
            </p:grpSpPr>
            <p:sp>
              <p:nvSpPr>
                <p:cNvPr id="1100" name="Oval 1099">
                  <a:extLst>
                    <a:ext uri="{FF2B5EF4-FFF2-40B4-BE49-F238E27FC236}">
                      <a16:creationId xmlns:a16="http://schemas.microsoft.com/office/drawing/2014/main" id="{0EDC988D-3D41-FF31-E922-8E615B200D02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6742683" y="4787276"/>
                  <a:ext cx="144000" cy="143971"/>
                </a:xfrm>
                <a:prstGeom prst="ellipse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1101" name="Straight Connector 1100">
                  <a:extLst>
                    <a:ext uri="{FF2B5EF4-FFF2-40B4-BE49-F238E27FC236}">
                      <a16:creationId xmlns:a16="http://schemas.microsoft.com/office/drawing/2014/main" id="{938A2E6B-A9C6-51CC-12F8-414514520EDD}"/>
                    </a:ext>
                  </a:extLst>
                </p:cNvPr>
                <p:cNvCxnSpPr>
                  <a:stCxn id="1100" idx="1"/>
                  <a:endCxn id="1100" idx="4"/>
                </p:cNvCxnSpPr>
                <p:nvPr/>
              </p:nvCxnSpPr>
              <p:spPr>
                <a:xfrm>
                  <a:off x="6763771" y="4808360"/>
                  <a:ext cx="50912" cy="12288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02" name="Straight Connector 1101">
                  <a:extLst>
                    <a:ext uri="{FF2B5EF4-FFF2-40B4-BE49-F238E27FC236}">
                      <a16:creationId xmlns:a16="http://schemas.microsoft.com/office/drawing/2014/main" id="{82738383-52AC-FF5E-07BF-C890755341D8}"/>
                    </a:ext>
                  </a:extLst>
                </p:cNvPr>
                <p:cNvCxnSpPr>
                  <a:stCxn id="1100" idx="7"/>
                  <a:endCxn id="1100" idx="4"/>
                </p:cNvCxnSpPr>
                <p:nvPr/>
              </p:nvCxnSpPr>
              <p:spPr>
                <a:xfrm flipH="1">
                  <a:off x="6814683" y="4808360"/>
                  <a:ext cx="50912" cy="12288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03" name="Straight Connector 1102">
                  <a:extLst>
                    <a:ext uri="{FF2B5EF4-FFF2-40B4-BE49-F238E27FC236}">
                      <a16:creationId xmlns:a16="http://schemas.microsoft.com/office/drawing/2014/main" id="{BAED0509-6287-B99D-A73D-83746DC68AE7}"/>
                    </a:ext>
                  </a:extLst>
                </p:cNvPr>
                <p:cNvCxnSpPr>
                  <a:stCxn id="1100" idx="2"/>
                  <a:endCxn id="1100" idx="6"/>
                </p:cNvCxnSpPr>
                <p:nvPr/>
              </p:nvCxnSpPr>
              <p:spPr>
                <a:xfrm>
                  <a:off x="6742683" y="4859262"/>
                  <a:ext cx="144000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090" name="Straight Connector 1089">
                <a:extLst>
                  <a:ext uri="{FF2B5EF4-FFF2-40B4-BE49-F238E27FC236}">
                    <a16:creationId xmlns:a16="http://schemas.microsoft.com/office/drawing/2014/main" id="{8ADCDE61-13FC-0295-A34B-528CF12E21ED}"/>
                  </a:ext>
                </a:extLst>
              </p:cNvPr>
              <p:cNvCxnSpPr>
                <a:stCxn id="1088" idx="2"/>
              </p:cNvCxnSpPr>
              <p:nvPr/>
            </p:nvCxnSpPr>
            <p:spPr>
              <a:xfrm>
                <a:off x="6889196" y="5256000"/>
                <a:ext cx="0" cy="10045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1" name="Straight Connector 1090">
                <a:extLst>
                  <a:ext uri="{FF2B5EF4-FFF2-40B4-BE49-F238E27FC236}">
                    <a16:creationId xmlns:a16="http://schemas.microsoft.com/office/drawing/2014/main" id="{8BA5AE54-C08B-D95A-9ED4-C918226983C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889196" y="5604680"/>
                <a:ext cx="0" cy="14400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092" name="Group 1091">
                <a:extLst>
                  <a:ext uri="{FF2B5EF4-FFF2-40B4-BE49-F238E27FC236}">
                    <a16:creationId xmlns:a16="http://schemas.microsoft.com/office/drawing/2014/main" id="{DFF16777-D352-7C3B-E13B-79A8E11B5CEA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966632" y="5320935"/>
                <a:ext cx="108000" cy="71045"/>
                <a:chOff x="5627123" y="3392781"/>
                <a:chExt cx="439437" cy="289072"/>
              </a:xfrm>
              <a:solidFill>
                <a:schemeClr val="bg1"/>
              </a:solidFill>
            </p:grpSpPr>
            <p:sp>
              <p:nvSpPr>
                <p:cNvPr id="1098" name="Isosceles Triangle 1097">
                  <a:extLst>
                    <a:ext uri="{FF2B5EF4-FFF2-40B4-BE49-F238E27FC236}">
                      <a16:creationId xmlns:a16="http://schemas.microsoft.com/office/drawing/2014/main" id="{5FF9A707-69CD-1169-1DC6-8549738A2C13}"/>
                    </a:ext>
                  </a:extLst>
                </p:cNvPr>
                <p:cNvSpPr/>
                <p:nvPr/>
              </p:nvSpPr>
              <p:spPr>
                <a:xfrm rot="5400000">
                  <a:off x="5591944" y="3429000"/>
                  <a:ext cx="288032" cy="217673"/>
                </a:xfrm>
                <a:prstGeom prst="triangl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99" name="Isosceles Triangle 1098">
                  <a:extLst>
                    <a:ext uri="{FF2B5EF4-FFF2-40B4-BE49-F238E27FC236}">
                      <a16:creationId xmlns:a16="http://schemas.microsoft.com/office/drawing/2014/main" id="{BCABB33D-B509-7DF3-87CD-8E161D347900}"/>
                    </a:ext>
                  </a:extLst>
                </p:cNvPr>
                <p:cNvSpPr/>
                <p:nvPr/>
              </p:nvSpPr>
              <p:spPr>
                <a:xfrm rot="16200000">
                  <a:off x="5813708" y="3427960"/>
                  <a:ext cx="288032" cy="217673"/>
                </a:xfrm>
                <a:prstGeom prst="triangl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cxnSp>
            <p:nvCxnSpPr>
              <p:cNvPr id="1093" name="Straight Connector 1092">
                <a:extLst>
                  <a:ext uri="{FF2B5EF4-FFF2-40B4-BE49-F238E27FC236}">
                    <a16:creationId xmlns:a16="http://schemas.microsoft.com/office/drawing/2014/main" id="{0FF1C38A-2313-2394-3896-6F91D91B80D7}"/>
                  </a:ext>
                </a:extLst>
              </p:cNvPr>
              <p:cNvCxnSpPr>
                <a:stCxn id="1098" idx="3"/>
              </p:cNvCxnSpPr>
              <p:nvPr/>
            </p:nvCxnSpPr>
            <p:spPr>
              <a:xfrm flipH="1" flipV="1">
                <a:off x="6889196" y="5356329"/>
                <a:ext cx="77436" cy="25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094" name="Group 1093">
                <a:extLst>
                  <a:ext uri="{FF2B5EF4-FFF2-40B4-BE49-F238E27FC236}">
                    <a16:creationId xmlns:a16="http://schemas.microsoft.com/office/drawing/2014/main" id="{85462CDF-2E1B-F8A3-2D31-A69E22156D98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 rot="5400000">
                <a:off x="6835989" y="5515158"/>
                <a:ext cx="108000" cy="71045"/>
                <a:chOff x="5627123" y="3392781"/>
                <a:chExt cx="439437" cy="289072"/>
              </a:xfrm>
              <a:solidFill>
                <a:schemeClr val="bg1"/>
              </a:solidFill>
            </p:grpSpPr>
            <p:sp>
              <p:nvSpPr>
                <p:cNvPr id="1096" name="Isosceles Triangle 1095">
                  <a:extLst>
                    <a:ext uri="{FF2B5EF4-FFF2-40B4-BE49-F238E27FC236}">
                      <a16:creationId xmlns:a16="http://schemas.microsoft.com/office/drawing/2014/main" id="{C4C7F507-8995-F38C-9F1D-986A1EE93721}"/>
                    </a:ext>
                  </a:extLst>
                </p:cNvPr>
                <p:cNvSpPr/>
                <p:nvPr/>
              </p:nvSpPr>
              <p:spPr>
                <a:xfrm rot="5400000">
                  <a:off x="5591944" y="3429000"/>
                  <a:ext cx="288032" cy="217673"/>
                </a:xfrm>
                <a:prstGeom prst="triangl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97" name="Isosceles Triangle 1096">
                  <a:extLst>
                    <a:ext uri="{FF2B5EF4-FFF2-40B4-BE49-F238E27FC236}">
                      <a16:creationId xmlns:a16="http://schemas.microsoft.com/office/drawing/2014/main" id="{8A4D436B-9B42-1B2D-8833-5100A8B434D2}"/>
                    </a:ext>
                  </a:extLst>
                </p:cNvPr>
                <p:cNvSpPr/>
                <p:nvPr/>
              </p:nvSpPr>
              <p:spPr>
                <a:xfrm rot="16200000">
                  <a:off x="5813708" y="3427960"/>
                  <a:ext cx="288032" cy="217673"/>
                </a:xfrm>
                <a:prstGeom prst="triangl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cxnSp>
            <p:nvCxnSpPr>
              <p:cNvPr id="1095" name="Straight Connector 1094">
                <a:extLst>
                  <a:ext uri="{FF2B5EF4-FFF2-40B4-BE49-F238E27FC236}">
                    <a16:creationId xmlns:a16="http://schemas.microsoft.com/office/drawing/2014/main" id="{2FFC896C-D85D-3A9D-D801-467FB2107CA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889196" y="5356849"/>
                <a:ext cx="0" cy="14400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04" name="Group 1103">
              <a:extLst>
                <a:ext uri="{FF2B5EF4-FFF2-40B4-BE49-F238E27FC236}">
                  <a16:creationId xmlns:a16="http://schemas.microsoft.com/office/drawing/2014/main" id="{6B0E56DC-EEF6-A367-B516-C7B16E0EB226}"/>
                </a:ext>
              </a:extLst>
            </p:cNvPr>
            <p:cNvGrpSpPr/>
            <p:nvPr/>
          </p:nvGrpSpPr>
          <p:grpSpPr>
            <a:xfrm>
              <a:off x="2065712" y="4288870"/>
              <a:ext cx="534884" cy="877968"/>
              <a:chOff x="7357050" y="5026139"/>
              <a:chExt cx="534884" cy="877968"/>
            </a:xfrm>
          </p:grpSpPr>
          <p:grpSp>
            <p:nvGrpSpPr>
              <p:cNvPr id="1105" name="Group 1104">
                <a:extLst>
                  <a:ext uri="{FF2B5EF4-FFF2-40B4-BE49-F238E27FC236}">
                    <a16:creationId xmlns:a16="http://schemas.microsoft.com/office/drawing/2014/main" id="{2643472E-6290-6F3D-7D10-885CAF55AD83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7357050" y="5076311"/>
                <a:ext cx="180000" cy="182522"/>
                <a:chOff x="6600024" y="4319616"/>
                <a:chExt cx="360072" cy="365118"/>
              </a:xfrm>
            </p:grpSpPr>
            <p:sp>
              <p:nvSpPr>
                <p:cNvPr id="1124" name="Rectangle 1123">
                  <a:extLst>
                    <a:ext uri="{FF2B5EF4-FFF2-40B4-BE49-F238E27FC236}">
                      <a16:creationId xmlns:a16="http://schemas.microsoft.com/office/drawing/2014/main" id="{95F3213E-8A96-BE6C-6594-442DB9E68A52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6600024" y="4319616"/>
                  <a:ext cx="360072" cy="360000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1125" name="Straight Connector 1124">
                  <a:extLst>
                    <a:ext uri="{FF2B5EF4-FFF2-40B4-BE49-F238E27FC236}">
                      <a16:creationId xmlns:a16="http://schemas.microsoft.com/office/drawing/2014/main" id="{52A20C1A-DB41-97D3-40FD-7D4F935493D2}"/>
                    </a:ext>
                  </a:extLst>
                </p:cNvPr>
                <p:cNvCxnSpPr/>
                <p:nvPr/>
              </p:nvCxnSpPr>
              <p:spPr>
                <a:xfrm>
                  <a:off x="6660000" y="4319616"/>
                  <a:ext cx="0" cy="36511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26" name="Straight Connector 1125">
                  <a:extLst>
                    <a:ext uri="{FF2B5EF4-FFF2-40B4-BE49-F238E27FC236}">
                      <a16:creationId xmlns:a16="http://schemas.microsoft.com/office/drawing/2014/main" id="{8A34663E-B2BF-1AAF-7533-9ED6D19A4F29}"/>
                    </a:ext>
                  </a:extLst>
                </p:cNvPr>
                <p:cNvCxnSpPr/>
                <p:nvPr/>
              </p:nvCxnSpPr>
              <p:spPr>
                <a:xfrm>
                  <a:off x="6888088" y="4319616"/>
                  <a:ext cx="0" cy="36511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27" name="Straight Connector 1126">
                  <a:extLst>
                    <a:ext uri="{FF2B5EF4-FFF2-40B4-BE49-F238E27FC236}">
                      <a16:creationId xmlns:a16="http://schemas.microsoft.com/office/drawing/2014/main" id="{6B868D8E-F0D1-206B-F64C-0085DC19DCCD}"/>
                    </a:ext>
                  </a:extLst>
                </p:cNvPr>
                <p:cNvCxnSpPr>
                  <a:endCxn id="1124" idx="2"/>
                </p:cNvCxnSpPr>
                <p:nvPr/>
              </p:nvCxnSpPr>
              <p:spPr>
                <a:xfrm>
                  <a:off x="6660000" y="4509120"/>
                  <a:ext cx="120060" cy="170496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28" name="Straight Connector 1127">
                  <a:extLst>
                    <a:ext uri="{FF2B5EF4-FFF2-40B4-BE49-F238E27FC236}">
                      <a16:creationId xmlns:a16="http://schemas.microsoft.com/office/drawing/2014/main" id="{860D1A31-B8FB-A909-7FDB-6A93338157F4}"/>
                    </a:ext>
                  </a:extLst>
                </p:cNvPr>
                <p:cNvCxnSpPr>
                  <a:endCxn id="1124" idx="2"/>
                </p:cNvCxnSpPr>
                <p:nvPr/>
              </p:nvCxnSpPr>
              <p:spPr>
                <a:xfrm flipH="1">
                  <a:off x="6780060" y="4509120"/>
                  <a:ext cx="108028" cy="170496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106" name="Straight Connector 1105">
                <a:extLst>
                  <a:ext uri="{FF2B5EF4-FFF2-40B4-BE49-F238E27FC236}">
                    <a16:creationId xmlns:a16="http://schemas.microsoft.com/office/drawing/2014/main" id="{11D30A0F-7B69-5DB1-137B-46966ADDFC61}"/>
                  </a:ext>
                </a:extLst>
              </p:cNvPr>
              <p:cNvCxnSpPr>
                <a:stCxn id="1124" idx="2"/>
              </p:cNvCxnSpPr>
              <p:nvPr/>
            </p:nvCxnSpPr>
            <p:spPr>
              <a:xfrm>
                <a:off x="7447050" y="5256275"/>
                <a:ext cx="0" cy="97035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07" name="TextBox 1106">
                <a:extLst>
                  <a:ext uri="{FF2B5EF4-FFF2-40B4-BE49-F238E27FC236}">
                    <a16:creationId xmlns:a16="http://schemas.microsoft.com/office/drawing/2014/main" id="{74EEA3BF-D10D-CA49-CA25-FF131CD27D30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7594363" y="5112000"/>
                <a:ext cx="224270" cy="144000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txBody>
              <a:bodyPr wrap="square" lIns="0" tIns="0" rIns="0" bIns="0" rtlCol="0" anchor="t">
                <a:noAutofit/>
              </a:bodyPr>
              <a:lstStyle/>
              <a:p>
                <a:pPr algn="ctr"/>
                <a:r>
                  <a:rPr lang="en-GB" sz="600" dirty="0"/>
                  <a:t>NEG</a:t>
                </a:r>
              </a:p>
              <a:p>
                <a:pPr algn="ctr"/>
                <a:r>
                  <a:rPr lang="en-GB" sz="300" dirty="0"/>
                  <a:t>2000 l/s</a:t>
                </a:r>
              </a:p>
            </p:txBody>
          </p:sp>
          <p:grpSp>
            <p:nvGrpSpPr>
              <p:cNvPr id="1108" name="Group 1107">
                <a:extLst>
                  <a:ext uri="{FF2B5EF4-FFF2-40B4-BE49-F238E27FC236}">
                    <a16:creationId xmlns:a16="http://schemas.microsoft.com/office/drawing/2014/main" id="{90681407-50E5-4832-180B-C5957DAC75BF}"/>
                  </a:ext>
                </a:extLst>
              </p:cNvPr>
              <p:cNvGrpSpPr/>
              <p:nvPr/>
            </p:nvGrpSpPr>
            <p:grpSpPr>
              <a:xfrm>
                <a:off x="7508890" y="5760136"/>
                <a:ext cx="144000" cy="143971"/>
                <a:chOff x="6742683" y="4787276"/>
                <a:chExt cx="144000" cy="143971"/>
              </a:xfrm>
            </p:grpSpPr>
            <p:sp>
              <p:nvSpPr>
                <p:cNvPr id="1120" name="Oval 1119">
                  <a:extLst>
                    <a:ext uri="{FF2B5EF4-FFF2-40B4-BE49-F238E27FC236}">
                      <a16:creationId xmlns:a16="http://schemas.microsoft.com/office/drawing/2014/main" id="{B3738D39-2685-B741-A870-61EB27C131FC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6742683" y="4787276"/>
                  <a:ext cx="144000" cy="143971"/>
                </a:xfrm>
                <a:prstGeom prst="ellipse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1121" name="Straight Connector 1120">
                  <a:extLst>
                    <a:ext uri="{FF2B5EF4-FFF2-40B4-BE49-F238E27FC236}">
                      <a16:creationId xmlns:a16="http://schemas.microsoft.com/office/drawing/2014/main" id="{79801219-397C-D0DF-67F6-A15C4ECD2563}"/>
                    </a:ext>
                  </a:extLst>
                </p:cNvPr>
                <p:cNvCxnSpPr>
                  <a:stCxn id="1120" idx="1"/>
                  <a:endCxn id="1120" idx="4"/>
                </p:cNvCxnSpPr>
                <p:nvPr/>
              </p:nvCxnSpPr>
              <p:spPr>
                <a:xfrm>
                  <a:off x="6763771" y="4808360"/>
                  <a:ext cx="50912" cy="12288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22" name="Straight Connector 1121">
                  <a:extLst>
                    <a:ext uri="{FF2B5EF4-FFF2-40B4-BE49-F238E27FC236}">
                      <a16:creationId xmlns:a16="http://schemas.microsoft.com/office/drawing/2014/main" id="{491827E9-2447-41C8-8504-4F7D68668ECA}"/>
                    </a:ext>
                  </a:extLst>
                </p:cNvPr>
                <p:cNvCxnSpPr>
                  <a:stCxn id="1120" idx="7"/>
                  <a:endCxn id="1120" idx="4"/>
                </p:cNvCxnSpPr>
                <p:nvPr/>
              </p:nvCxnSpPr>
              <p:spPr>
                <a:xfrm flipH="1">
                  <a:off x="6814683" y="4808360"/>
                  <a:ext cx="50912" cy="12288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23" name="Straight Connector 1122">
                  <a:extLst>
                    <a:ext uri="{FF2B5EF4-FFF2-40B4-BE49-F238E27FC236}">
                      <a16:creationId xmlns:a16="http://schemas.microsoft.com/office/drawing/2014/main" id="{B0085EEA-B6C4-E3F1-493F-473E83F9D7F0}"/>
                    </a:ext>
                  </a:extLst>
                </p:cNvPr>
                <p:cNvCxnSpPr>
                  <a:stCxn id="1120" idx="2"/>
                  <a:endCxn id="1120" idx="6"/>
                </p:cNvCxnSpPr>
                <p:nvPr/>
              </p:nvCxnSpPr>
              <p:spPr>
                <a:xfrm>
                  <a:off x="6742683" y="4859262"/>
                  <a:ext cx="144000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109" name="Straight Connector 1108">
                <a:extLst>
                  <a:ext uri="{FF2B5EF4-FFF2-40B4-BE49-F238E27FC236}">
                    <a16:creationId xmlns:a16="http://schemas.microsoft.com/office/drawing/2014/main" id="{2BF72B53-D2D9-CCDC-BED5-C1C5FF6A72CC}"/>
                  </a:ext>
                </a:extLst>
              </p:cNvPr>
              <p:cNvCxnSpPr>
                <a:stCxn id="1107" idx="2"/>
              </p:cNvCxnSpPr>
              <p:nvPr/>
            </p:nvCxnSpPr>
            <p:spPr>
              <a:xfrm>
                <a:off x="7706498" y="5256000"/>
                <a:ext cx="0" cy="10045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0" name="Straight Connector 1109">
                <a:extLst>
                  <a:ext uri="{FF2B5EF4-FFF2-40B4-BE49-F238E27FC236}">
                    <a16:creationId xmlns:a16="http://schemas.microsoft.com/office/drawing/2014/main" id="{81BD74EF-888A-697D-7FEE-0708372C3F2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580890" y="5610990"/>
                <a:ext cx="0" cy="14400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111" name="Group 1110">
                <a:extLst>
                  <a:ext uri="{FF2B5EF4-FFF2-40B4-BE49-F238E27FC236}">
                    <a16:creationId xmlns:a16="http://schemas.microsoft.com/office/drawing/2014/main" id="{70E932DF-2934-4594-1075-680CCF487CCE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7783934" y="5320935"/>
                <a:ext cx="108000" cy="71045"/>
                <a:chOff x="5627123" y="3392781"/>
                <a:chExt cx="439437" cy="289072"/>
              </a:xfrm>
              <a:solidFill>
                <a:schemeClr val="bg1"/>
              </a:solidFill>
            </p:grpSpPr>
            <p:sp>
              <p:nvSpPr>
                <p:cNvPr id="1118" name="Isosceles Triangle 1117">
                  <a:extLst>
                    <a:ext uri="{FF2B5EF4-FFF2-40B4-BE49-F238E27FC236}">
                      <a16:creationId xmlns:a16="http://schemas.microsoft.com/office/drawing/2014/main" id="{CC4B5560-23A1-72CA-2586-8E26FD514BD7}"/>
                    </a:ext>
                  </a:extLst>
                </p:cNvPr>
                <p:cNvSpPr/>
                <p:nvPr/>
              </p:nvSpPr>
              <p:spPr>
                <a:xfrm rot="5400000">
                  <a:off x="5591944" y="3429000"/>
                  <a:ext cx="288032" cy="217673"/>
                </a:xfrm>
                <a:prstGeom prst="triangl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119" name="Isosceles Triangle 1118">
                  <a:extLst>
                    <a:ext uri="{FF2B5EF4-FFF2-40B4-BE49-F238E27FC236}">
                      <a16:creationId xmlns:a16="http://schemas.microsoft.com/office/drawing/2014/main" id="{015F640D-D517-B514-7ABB-17B98F706A8E}"/>
                    </a:ext>
                  </a:extLst>
                </p:cNvPr>
                <p:cNvSpPr/>
                <p:nvPr/>
              </p:nvSpPr>
              <p:spPr>
                <a:xfrm rot="16200000">
                  <a:off x="5813708" y="3427960"/>
                  <a:ext cx="288032" cy="217673"/>
                </a:xfrm>
                <a:prstGeom prst="triangl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cxnSp>
            <p:nvCxnSpPr>
              <p:cNvPr id="1112" name="Straight Connector 1111">
                <a:extLst>
                  <a:ext uri="{FF2B5EF4-FFF2-40B4-BE49-F238E27FC236}">
                    <a16:creationId xmlns:a16="http://schemas.microsoft.com/office/drawing/2014/main" id="{42FFCE82-C19E-E011-C67E-F3D75D5CD651}"/>
                  </a:ext>
                </a:extLst>
              </p:cNvPr>
              <p:cNvCxnSpPr>
                <a:cxnSpLocks/>
                <a:stCxn id="1118" idx="3"/>
              </p:cNvCxnSpPr>
              <p:nvPr/>
            </p:nvCxnSpPr>
            <p:spPr>
              <a:xfrm flipH="1" flipV="1">
                <a:off x="7448296" y="5356329"/>
                <a:ext cx="335638" cy="25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113" name="Group 1112">
                <a:extLst>
                  <a:ext uri="{FF2B5EF4-FFF2-40B4-BE49-F238E27FC236}">
                    <a16:creationId xmlns:a16="http://schemas.microsoft.com/office/drawing/2014/main" id="{B6BB1351-BF82-7726-FDC8-8A793CCBD044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 rot="5400000">
                <a:off x="7527683" y="5521468"/>
                <a:ext cx="108000" cy="71045"/>
                <a:chOff x="5627123" y="3392781"/>
                <a:chExt cx="439437" cy="289072"/>
              </a:xfrm>
              <a:solidFill>
                <a:schemeClr val="bg1"/>
              </a:solidFill>
            </p:grpSpPr>
            <p:sp>
              <p:nvSpPr>
                <p:cNvPr id="1116" name="Isosceles Triangle 1115">
                  <a:extLst>
                    <a:ext uri="{FF2B5EF4-FFF2-40B4-BE49-F238E27FC236}">
                      <a16:creationId xmlns:a16="http://schemas.microsoft.com/office/drawing/2014/main" id="{93C1ACCB-5612-E0AB-FCD7-E5276B9AA257}"/>
                    </a:ext>
                  </a:extLst>
                </p:cNvPr>
                <p:cNvSpPr/>
                <p:nvPr/>
              </p:nvSpPr>
              <p:spPr>
                <a:xfrm rot="5400000">
                  <a:off x="5591944" y="3429000"/>
                  <a:ext cx="288032" cy="217673"/>
                </a:xfrm>
                <a:prstGeom prst="triangl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117" name="Isosceles Triangle 1116">
                  <a:extLst>
                    <a:ext uri="{FF2B5EF4-FFF2-40B4-BE49-F238E27FC236}">
                      <a16:creationId xmlns:a16="http://schemas.microsoft.com/office/drawing/2014/main" id="{2D0E5841-78AA-56F3-62B9-7AD8DE0E1CBD}"/>
                    </a:ext>
                  </a:extLst>
                </p:cNvPr>
                <p:cNvSpPr/>
                <p:nvPr/>
              </p:nvSpPr>
              <p:spPr>
                <a:xfrm rot="16200000">
                  <a:off x="5813708" y="3427960"/>
                  <a:ext cx="288032" cy="217673"/>
                </a:xfrm>
                <a:prstGeom prst="triangl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cxnSp>
            <p:nvCxnSpPr>
              <p:cNvPr id="1114" name="Straight Connector 1113">
                <a:extLst>
                  <a:ext uri="{FF2B5EF4-FFF2-40B4-BE49-F238E27FC236}">
                    <a16:creationId xmlns:a16="http://schemas.microsoft.com/office/drawing/2014/main" id="{24BE7DAA-B880-C589-ABEA-74E75F44DDD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580890" y="5363159"/>
                <a:ext cx="0" cy="14400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15" name="TextBox 1114">
                <a:extLst>
                  <a:ext uri="{FF2B5EF4-FFF2-40B4-BE49-F238E27FC236}">
                    <a16:creationId xmlns:a16="http://schemas.microsoft.com/office/drawing/2014/main" id="{5949D690-3CCE-687C-A7C1-35214B0AE0F6}"/>
                  </a:ext>
                </a:extLst>
              </p:cNvPr>
              <p:cNvSpPr txBox="1"/>
              <p:nvPr/>
            </p:nvSpPr>
            <p:spPr>
              <a:xfrm>
                <a:off x="7396794" y="5026139"/>
                <a:ext cx="134979" cy="4616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:r>
                  <a:rPr lang="en-GB" sz="300" dirty="0"/>
                  <a:t>500 l/s</a:t>
                </a:r>
              </a:p>
            </p:txBody>
          </p:sp>
        </p:grpSp>
        <p:grpSp>
          <p:nvGrpSpPr>
            <p:cNvPr id="1129" name="Group 1128">
              <a:extLst>
                <a:ext uri="{FF2B5EF4-FFF2-40B4-BE49-F238E27FC236}">
                  <a16:creationId xmlns:a16="http://schemas.microsoft.com/office/drawing/2014/main" id="{E7DDCB7E-7A57-3711-4B1C-CAB27FB8BFE8}"/>
                </a:ext>
              </a:extLst>
            </p:cNvPr>
            <p:cNvGrpSpPr/>
            <p:nvPr/>
          </p:nvGrpSpPr>
          <p:grpSpPr>
            <a:xfrm>
              <a:off x="1608418" y="4387636"/>
              <a:ext cx="297571" cy="785797"/>
              <a:chOff x="6214052" y="5118022"/>
              <a:chExt cx="297571" cy="785797"/>
            </a:xfrm>
          </p:grpSpPr>
          <p:sp>
            <p:nvSpPr>
              <p:cNvPr id="1130" name="TextBox 1129">
                <a:extLst>
                  <a:ext uri="{FF2B5EF4-FFF2-40B4-BE49-F238E27FC236}">
                    <a16:creationId xmlns:a16="http://schemas.microsoft.com/office/drawing/2014/main" id="{3DD30CB9-ECF3-52DB-888A-87D76B2A5D95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6214052" y="5118022"/>
                <a:ext cx="224270" cy="144000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txBody>
              <a:bodyPr wrap="square" lIns="0" tIns="0" rIns="0" bIns="0" rtlCol="0" anchor="t">
                <a:noAutofit/>
              </a:bodyPr>
              <a:lstStyle/>
              <a:p>
                <a:pPr algn="ctr"/>
                <a:r>
                  <a:rPr lang="en-GB" sz="600" dirty="0"/>
                  <a:t>NEG</a:t>
                </a:r>
              </a:p>
              <a:p>
                <a:pPr algn="ctr"/>
                <a:r>
                  <a:rPr lang="en-GB" sz="300" dirty="0"/>
                  <a:t>1000 l/s</a:t>
                </a:r>
              </a:p>
            </p:txBody>
          </p:sp>
          <p:grpSp>
            <p:nvGrpSpPr>
              <p:cNvPr id="1131" name="Group 1130">
                <a:extLst>
                  <a:ext uri="{FF2B5EF4-FFF2-40B4-BE49-F238E27FC236}">
                    <a16:creationId xmlns:a16="http://schemas.microsoft.com/office/drawing/2014/main" id="{B5C4F6F6-A706-A276-6113-96D13C7A703A}"/>
                  </a:ext>
                </a:extLst>
              </p:cNvPr>
              <p:cNvGrpSpPr/>
              <p:nvPr/>
            </p:nvGrpSpPr>
            <p:grpSpPr>
              <a:xfrm>
                <a:off x="6254187" y="5759848"/>
                <a:ext cx="144000" cy="143971"/>
                <a:chOff x="6742683" y="4787276"/>
                <a:chExt cx="144000" cy="143971"/>
              </a:xfrm>
            </p:grpSpPr>
            <p:sp>
              <p:nvSpPr>
                <p:cNvPr id="1142" name="Oval 1141">
                  <a:extLst>
                    <a:ext uri="{FF2B5EF4-FFF2-40B4-BE49-F238E27FC236}">
                      <a16:creationId xmlns:a16="http://schemas.microsoft.com/office/drawing/2014/main" id="{267413D8-BB59-3202-285A-03349EFFC3A8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6742683" y="4787276"/>
                  <a:ext cx="144000" cy="143971"/>
                </a:xfrm>
                <a:prstGeom prst="ellipse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1143" name="Straight Connector 1142">
                  <a:extLst>
                    <a:ext uri="{FF2B5EF4-FFF2-40B4-BE49-F238E27FC236}">
                      <a16:creationId xmlns:a16="http://schemas.microsoft.com/office/drawing/2014/main" id="{B5F6F522-66F0-0919-CCD8-FF733B5EA9BC}"/>
                    </a:ext>
                  </a:extLst>
                </p:cNvPr>
                <p:cNvCxnSpPr>
                  <a:stCxn id="1142" idx="1"/>
                  <a:endCxn id="1142" idx="4"/>
                </p:cNvCxnSpPr>
                <p:nvPr/>
              </p:nvCxnSpPr>
              <p:spPr>
                <a:xfrm>
                  <a:off x="6763771" y="4808360"/>
                  <a:ext cx="50912" cy="12288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44" name="Straight Connector 1143">
                  <a:extLst>
                    <a:ext uri="{FF2B5EF4-FFF2-40B4-BE49-F238E27FC236}">
                      <a16:creationId xmlns:a16="http://schemas.microsoft.com/office/drawing/2014/main" id="{54694069-27D9-25DD-D92A-88716838EB69}"/>
                    </a:ext>
                  </a:extLst>
                </p:cNvPr>
                <p:cNvCxnSpPr>
                  <a:stCxn id="1142" idx="7"/>
                  <a:endCxn id="1142" idx="4"/>
                </p:cNvCxnSpPr>
                <p:nvPr/>
              </p:nvCxnSpPr>
              <p:spPr>
                <a:xfrm flipH="1">
                  <a:off x="6814683" y="4808360"/>
                  <a:ext cx="50912" cy="12288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45" name="Straight Connector 1144">
                  <a:extLst>
                    <a:ext uri="{FF2B5EF4-FFF2-40B4-BE49-F238E27FC236}">
                      <a16:creationId xmlns:a16="http://schemas.microsoft.com/office/drawing/2014/main" id="{0F98210C-ACED-8B27-9866-1AE5CB0084A1}"/>
                    </a:ext>
                  </a:extLst>
                </p:cNvPr>
                <p:cNvCxnSpPr>
                  <a:stCxn id="1142" idx="2"/>
                  <a:endCxn id="1142" idx="6"/>
                </p:cNvCxnSpPr>
                <p:nvPr/>
              </p:nvCxnSpPr>
              <p:spPr>
                <a:xfrm>
                  <a:off x="6742683" y="4859262"/>
                  <a:ext cx="144000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132" name="Straight Connector 1131">
                <a:extLst>
                  <a:ext uri="{FF2B5EF4-FFF2-40B4-BE49-F238E27FC236}">
                    <a16:creationId xmlns:a16="http://schemas.microsoft.com/office/drawing/2014/main" id="{CBC2C40D-DEC4-0444-5B28-2DF2163D599D}"/>
                  </a:ext>
                </a:extLst>
              </p:cNvPr>
              <p:cNvCxnSpPr>
                <a:stCxn id="1130" idx="2"/>
              </p:cNvCxnSpPr>
              <p:nvPr/>
            </p:nvCxnSpPr>
            <p:spPr>
              <a:xfrm>
                <a:off x="6326187" y="5262022"/>
                <a:ext cx="0" cy="10045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3" name="Straight Connector 1132">
                <a:extLst>
                  <a:ext uri="{FF2B5EF4-FFF2-40B4-BE49-F238E27FC236}">
                    <a16:creationId xmlns:a16="http://schemas.microsoft.com/office/drawing/2014/main" id="{6644E782-375A-632E-9BDC-BDD504FF611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326187" y="5610702"/>
                <a:ext cx="0" cy="14400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134" name="Group 1133">
                <a:extLst>
                  <a:ext uri="{FF2B5EF4-FFF2-40B4-BE49-F238E27FC236}">
                    <a16:creationId xmlns:a16="http://schemas.microsoft.com/office/drawing/2014/main" id="{FFF314EC-7916-220E-BD80-2C9B73686C75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403623" y="5326957"/>
                <a:ext cx="108000" cy="71045"/>
                <a:chOff x="5627123" y="3392781"/>
                <a:chExt cx="439437" cy="289072"/>
              </a:xfrm>
              <a:solidFill>
                <a:schemeClr val="bg1"/>
              </a:solidFill>
            </p:grpSpPr>
            <p:sp>
              <p:nvSpPr>
                <p:cNvPr id="1140" name="Isosceles Triangle 1139">
                  <a:extLst>
                    <a:ext uri="{FF2B5EF4-FFF2-40B4-BE49-F238E27FC236}">
                      <a16:creationId xmlns:a16="http://schemas.microsoft.com/office/drawing/2014/main" id="{C2176C84-2197-24F8-1789-8CA403DEBDB0}"/>
                    </a:ext>
                  </a:extLst>
                </p:cNvPr>
                <p:cNvSpPr/>
                <p:nvPr/>
              </p:nvSpPr>
              <p:spPr>
                <a:xfrm rot="5400000">
                  <a:off x="5591944" y="3429000"/>
                  <a:ext cx="288032" cy="217673"/>
                </a:xfrm>
                <a:prstGeom prst="triangl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141" name="Isosceles Triangle 1140">
                  <a:extLst>
                    <a:ext uri="{FF2B5EF4-FFF2-40B4-BE49-F238E27FC236}">
                      <a16:creationId xmlns:a16="http://schemas.microsoft.com/office/drawing/2014/main" id="{111F1536-C25A-E202-1611-C365B612E63E}"/>
                    </a:ext>
                  </a:extLst>
                </p:cNvPr>
                <p:cNvSpPr/>
                <p:nvPr/>
              </p:nvSpPr>
              <p:spPr>
                <a:xfrm rot="16200000">
                  <a:off x="5813708" y="3427960"/>
                  <a:ext cx="288032" cy="217673"/>
                </a:xfrm>
                <a:prstGeom prst="triangl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cxnSp>
            <p:nvCxnSpPr>
              <p:cNvPr id="1135" name="Straight Connector 1134">
                <a:extLst>
                  <a:ext uri="{FF2B5EF4-FFF2-40B4-BE49-F238E27FC236}">
                    <a16:creationId xmlns:a16="http://schemas.microsoft.com/office/drawing/2014/main" id="{E5DE3014-50F4-9E7D-E39A-25628C597217}"/>
                  </a:ext>
                </a:extLst>
              </p:cNvPr>
              <p:cNvCxnSpPr>
                <a:stCxn id="1140" idx="3"/>
              </p:cNvCxnSpPr>
              <p:nvPr/>
            </p:nvCxnSpPr>
            <p:spPr>
              <a:xfrm flipH="1" flipV="1">
                <a:off x="6326187" y="5362351"/>
                <a:ext cx="77436" cy="25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136" name="Group 1135">
                <a:extLst>
                  <a:ext uri="{FF2B5EF4-FFF2-40B4-BE49-F238E27FC236}">
                    <a16:creationId xmlns:a16="http://schemas.microsoft.com/office/drawing/2014/main" id="{BB4AFC8C-0A12-F5DA-D13D-3820F5A150D0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 rot="5400000">
                <a:off x="6272980" y="5521180"/>
                <a:ext cx="108000" cy="71045"/>
                <a:chOff x="5627123" y="3392781"/>
                <a:chExt cx="439437" cy="289072"/>
              </a:xfrm>
              <a:solidFill>
                <a:schemeClr val="bg1"/>
              </a:solidFill>
            </p:grpSpPr>
            <p:sp>
              <p:nvSpPr>
                <p:cNvPr id="1138" name="Isosceles Triangle 1137">
                  <a:extLst>
                    <a:ext uri="{FF2B5EF4-FFF2-40B4-BE49-F238E27FC236}">
                      <a16:creationId xmlns:a16="http://schemas.microsoft.com/office/drawing/2014/main" id="{AD5B5876-51E3-A73F-D1FC-CFE51E8E8940}"/>
                    </a:ext>
                  </a:extLst>
                </p:cNvPr>
                <p:cNvSpPr/>
                <p:nvPr/>
              </p:nvSpPr>
              <p:spPr>
                <a:xfrm rot="5400000">
                  <a:off x="5591944" y="3429000"/>
                  <a:ext cx="288032" cy="217673"/>
                </a:xfrm>
                <a:prstGeom prst="triangl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139" name="Isosceles Triangle 1138">
                  <a:extLst>
                    <a:ext uri="{FF2B5EF4-FFF2-40B4-BE49-F238E27FC236}">
                      <a16:creationId xmlns:a16="http://schemas.microsoft.com/office/drawing/2014/main" id="{D645BF8E-D268-80A7-922E-EC3F75E8251B}"/>
                    </a:ext>
                  </a:extLst>
                </p:cNvPr>
                <p:cNvSpPr/>
                <p:nvPr/>
              </p:nvSpPr>
              <p:spPr>
                <a:xfrm rot="16200000">
                  <a:off x="5813708" y="3427960"/>
                  <a:ext cx="288032" cy="217673"/>
                </a:xfrm>
                <a:prstGeom prst="triangl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cxnSp>
            <p:nvCxnSpPr>
              <p:cNvPr id="1137" name="Straight Connector 1136">
                <a:extLst>
                  <a:ext uri="{FF2B5EF4-FFF2-40B4-BE49-F238E27FC236}">
                    <a16:creationId xmlns:a16="http://schemas.microsoft.com/office/drawing/2014/main" id="{D3B9244C-971C-F56B-C15F-E726907060F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326187" y="5362871"/>
                <a:ext cx="0" cy="14400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146" name="Straight Connector 1145">
              <a:extLst>
                <a:ext uri="{FF2B5EF4-FFF2-40B4-BE49-F238E27FC236}">
                  <a16:creationId xmlns:a16="http://schemas.microsoft.com/office/drawing/2014/main" id="{46521428-6ECB-B46B-A664-452BEEDBE954}"/>
                </a:ext>
              </a:extLst>
            </p:cNvPr>
            <p:cNvCxnSpPr>
              <a:cxnSpLocks/>
            </p:cNvCxnSpPr>
            <p:nvPr/>
          </p:nvCxnSpPr>
          <p:spPr>
            <a:xfrm>
              <a:off x="47328" y="4941168"/>
              <a:ext cx="23762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7" name="Straight Connector 1146">
              <a:extLst>
                <a:ext uri="{FF2B5EF4-FFF2-40B4-BE49-F238E27FC236}">
                  <a16:creationId xmlns:a16="http://schemas.microsoft.com/office/drawing/2014/main" id="{CBB09F1F-F9B0-6ECF-828C-BDE2315B14E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7328" y="3464793"/>
              <a:ext cx="1121738" cy="1476375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8" name="Straight Connector 1147">
              <a:extLst>
                <a:ext uri="{FF2B5EF4-FFF2-40B4-BE49-F238E27FC236}">
                  <a16:creationId xmlns:a16="http://schemas.microsoft.com/office/drawing/2014/main" id="{C34498BE-F65A-4FFD-30C0-45FFBAED61D0}"/>
                </a:ext>
              </a:extLst>
            </p:cNvPr>
            <p:cNvCxnSpPr>
              <a:cxnSpLocks/>
              <a:endCxn id="1107" idx="0"/>
            </p:cNvCxnSpPr>
            <p:nvPr/>
          </p:nvCxnSpPr>
          <p:spPr>
            <a:xfrm>
              <a:off x="1808852" y="3457010"/>
              <a:ext cx="606308" cy="917721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9" name="Straight Arrow Connector 1148">
              <a:extLst>
                <a:ext uri="{FF2B5EF4-FFF2-40B4-BE49-F238E27FC236}">
                  <a16:creationId xmlns:a16="http://schemas.microsoft.com/office/drawing/2014/main" id="{305A7EBB-516E-2502-90C8-293F03550EC4}"/>
                </a:ext>
              </a:extLst>
            </p:cNvPr>
            <p:cNvCxnSpPr>
              <a:cxnSpLocks/>
            </p:cNvCxnSpPr>
            <p:nvPr/>
          </p:nvCxnSpPr>
          <p:spPr>
            <a:xfrm>
              <a:off x="1704849" y="5363821"/>
              <a:ext cx="604289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50" name="TextBox 1149">
              <a:extLst>
                <a:ext uri="{FF2B5EF4-FFF2-40B4-BE49-F238E27FC236}">
                  <a16:creationId xmlns:a16="http://schemas.microsoft.com/office/drawing/2014/main" id="{CFBEA4BF-F173-254E-131A-CB504DE2627E}"/>
                </a:ext>
              </a:extLst>
            </p:cNvPr>
            <p:cNvSpPr txBox="1"/>
            <p:nvPr/>
          </p:nvSpPr>
          <p:spPr>
            <a:xfrm>
              <a:off x="1727230" y="5487694"/>
              <a:ext cx="727964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dirty="0"/>
                <a:t>312 m</a:t>
              </a:r>
            </a:p>
          </p:txBody>
        </p:sp>
        <p:cxnSp>
          <p:nvCxnSpPr>
            <p:cNvPr id="1151" name="Straight Connector 1150">
              <a:extLst>
                <a:ext uri="{FF2B5EF4-FFF2-40B4-BE49-F238E27FC236}">
                  <a16:creationId xmlns:a16="http://schemas.microsoft.com/office/drawing/2014/main" id="{39E59D06-0927-E63B-12DB-01CEBF2EA859}"/>
                </a:ext>
              </a:extLst>
            </p:cNvPr>
            <p:cNvCxnSpPr>
              <a:cxnSpLocks/>
            </p:cNvCxnSpPr>
            <p:nvPr/>
          </p:nvCxnSpPr>
          <p:spPr>
            <a:xfrm>
              <a:off x="1811534" y="3380988"/>
              <a:ext cx="0" cy="178872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2" name="Straight Connector 1151">
              <a:extLst>
                <a:ext uri="{FF2B5EF4-FFF2-40B4-BE49-F238E27FC236}">
                  <a16:creationId xmlns:a16="http://schemas.microsoft.com/office/drawing/2014/main" id="{89A0DAB2-2DD0-C421-2E2F-6AE4BEF00334}"/>
                </a:ext>
              </a:extLst>
            </p:cNvPr>
            <p:cNvCxnSpPr>
              <a:cxnSpLocks/>
            </p:cNvCxnSpPr>
            <p:nvPr/>
          </p:nvCxnSpPr>
          <p:spPr>
            <a:xfrm>
              <a:off x="2516194" y="3393179"/>
              <a:ext cx="0" cy="178872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3" name="Straight Connector 1152">
              <a:extLst>
                <a:ext uri="{FF2B5EF4-FFF2-40B4-BE49-F238E27FC236}">
                  <a16:creationId xmlns:a16="http://schemas.microsoft.com/office/drawing/2014/main" id="{234F2576-8C82-7BA8-F30A-E9D5361EC029}"/>
                </a:ext>
              </a:extLst>
            </p:cNvPr>
            <p:cNvCxnSpPr>
              <a:cxnSpLocks/>
            </p:cNvCxnSpPr>
            <p:nvPr/>
          </p:nvCxnSpPr>
          <p:spPr>
            <a:xfrm>
              <a:off x="3206259" y="3380988"/>
              <a:ext cx="0" cy="178872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57" name="Oval 1156">
              <a:extLst>
                <a:ext uri="{FF2B5EF4-FFF2-40B4-BE49-F238E27FC236}">
                  <a16:creationId xmlns:a16="http://schemas.microsoft.com/office/drawing/2014/main" id="{C0F027FB-D7B6-65DC-4147-5D48FFEB4E09}"/>
                </a:ext>
              </a:extLst>
            </p:cNvPr>
            <p:cNvSpPr/>
            <p:nvPr/>
          </p:nvSpPr>
          <p:spPr>
            <a:xfrm>
              <a:off x="2218013" y="4055229"/>
              <a:ext cx="618564" cy="295075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32299B7-65D1-31EB-C1B4-D1C4A65176D9}"/>
                </a:ext>
              </a:extLst>
            </p:cNvPr>
            <p:cNvSpPr txBox="1"/>
            <p:nvPr/>
          </p:nvSpPr>
          <p:spPr>
            <a:xfrm>
              <a:off x="1115742" y="4080023"/>
              <a:ext cx="204577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dirty="0">
                  <a:solidFill>
                    <a:schemeClr val="tx2"/>
                  </a:solidFill>
                </a:rPr>
                <a:t>B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607D12E-94B7-44A7-3CB6-38EEC313A2B2}"/>
                </a:ext>
              </a:extLst>
            </p:cNvPr>
            <p:cNvSpPr txBox="1"/>
            <p:nvPr/>
          </p:nvSpPr>
          <p:spPr>
            <a:xfrm>
              <a:off x="2443885" y="4078201"/>
              <a:ext cx="236442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dirty="0">
                  <a:solidFill>
                    <a:schemeClr val="tx2"/>
                  </a:solidFill>
                </a:rPr>
                <a:t>C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3112F888-A39E-E728-B495-C6443FF066DF}"/>
                </a:ext>
              </a:extLst>
            </p:cNvPr>
            <p:cNvSpPr txBox="1"/>
            <p:nvPr/>
          </p:nvSpPr>
          <p:spPr>
            <a:xfrm>
              <a:off x="1690729" y="4082390"/>
              <a:ext cx="236442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dirty="0">
                  <a:solidFill>
                    <a:schemeClr val="tx2"/>
                  </a:solidFill>
                </a:rPr>
                <a:t>D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62ED7BB2-3145-9363-1649-1C6A9E44960B}"/>
                </a:ext>
              </a:extLst>
            </p:cNvPr>
            <p:cNvSpPr txBox="1"/>
            <p:nvPr/>
          </p:nvSpPr>
          <p:spPr>
            <a:xfrm>
              <a:off x="426368" y="4078201"/>
              <a:ext cx="236442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dirty="0">
                  <a:solidFill>
                    <a:schemeClr val="tx2"/>
                  </a:solidFill>
                </a:rPr>
                <a:t>D</a:t>
              </a: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9F057A65-C376-B30F-FB0F-BF8004D3A66D}"/>
              </a:ext>
            </a:extLst>
          </p:cNvPr>
          <p:cNvSpPr txBox="1"/>
          <p:nvPr/>
        </p:nvSpPr>
        <p:spPr>
          <a:xfrm>
            <a:off x="5121907" y="5700829"/>
            <a:ext cx="899677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600" dirty="0"/>
              <a:t>(~ 60cm)</a:t>
            </a:r>
          </a:p>
        </p:txBody>
      </p:sp>
    </p:spTree>
    <p:extLst>
      <p:ext uri="{BB962C8B-B14F-4D97-AF65-F5344CB8AC3E}">
        <p14:creationId xmlns:p14="http://schemas.microsoft.com/office/powerpoint/2010/main" val="17759934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>
            <a:extLst>
              <a:ext uri="{FF2B5EF4-FFF2-40B4-BE49-F238E27FC236}">
                <a16:creationId xmlns:a16="http://schemas.microsoft.com/office/drawing/2014/main" id="{9C49FC09-F8FC-C56B-A916-D69A7F8542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41734" y="3524775"/>
            <a:ext cx="3429000" cy="232410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FF10258-9E1D-6EAC-4A9C-9D8D551FC6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Racks and controllers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BDEF90-A641-6031-81CD-E8EB6178806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29.03.2023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890DFE-FC25-675C-88B2-6D105C2412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85B1A2-B59C-987E-372C-C432540310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/>
              <a:t>Gregory Pigny | Beampipes for Gravitational Wave Telescopes 2023</a:t>
            </a:r>
            <a:endParaRPr lang="en-US" dirty="0"/>
          </a:p>
        </p:txBody>
      </p:sp>
      <p:sp>
        <p:nvSpPr>
          <p:cNvPr id="7" name="Flowchart: Delay 6">
            <a:extLst>
              <a:ext uri="{FF2B5EF4-FFF2-40B4-BE49-F238E27FC236}">
                <a16:creationId xmlns:a16="http://schemas.microsoft.com/office/drawing/2014/main" id="{EEC7C431-0587-26E5-4BF3-924F893B49B1}"/>
              </a:ext>
            </a:extLst>
          </p:cNvPr>
          <p:cNvSpPr/>
          <p:nvPr/>
        </p:nvSpPr>
        <p:spPr>
          <a:xfrm rot="16200000">
            <a:off x="9937348" y="141557"/>
            <a:ext cx="2160240" cy="2110391"/>
          </a:xfrm>
          <a:prstGeom prst="flowChartDelay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2EE3AE43-4685-68C2-E5BF-468945C12AA3}"/>
              </a:ext>
            </a:extLst>
          </p:cNvPr>
          <p:cNvSpPr/>
          <p:nvPr/>
        </p:nvSpPr>
        <p:spPr>
          <a:xfrm>
            <a:off x="11219762" y="1486491"/>
            <a:ext cx="504056" cy="504000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EB1C6F57-7B56-C9C6-FC99-EA2E77131EAC}"/>
              </a:ext>
            </a:extLst>
          </p:cNvPr>
          <p:cNvSpPr/>
          <p:nvPr/>
        </p:nvSpPr>
        <p:spPr>
          <a:xfrm>
            <a:off x="10308468" y="1486491"/>
            <a:ext cx="504056" cy="504000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26" name="Oval 1025">
            <a:extLst>
              <a:ext uri="{FF2B5EF4-FFF2-40B4-BE49-F238E27FC236}">
                <a16:creationId xmlns:a16="http://schemas.microsoft.com/office/drawing/2014/main" id="{17D77837-A5FC-71D3-2BC9-5AF26AA693B6}"/>
              </a:ext>
            </a:extLst>
          </p:cNvPr>
          <p:cNvSpPr/>
          <p:nvPr/>
        </p:nvSpPr>
        <p:spPr>
          <a:xfrm>
            <a:off x="11212949" y="757080"/>
            <a:ext cx="504056" cy="504000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29" name="Oval 1028">
            <a:extLst>
              <a:ext uri="{FF2B5EF4-FFF2-40B4-BE49-F238E27FC236}">
                <a16:creationId xmlns:a16="http://schemas.microsoft.com/office/drawing/2014/main" id="{AB3248F4-3770-6832-55B6-73647310349E}"/>
              </a:ext>
            </a:extLst>
          </p:cNvPr>
          <p:cNvSpPr/>
          <p:nvPr/>
        </p:nvSpPr>
        <p:spPr>
          <a:xfrm>
            <a:off x="10321234" y="757080"/>
            <a:ext cx="504056" cy="504000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30" name="TextBox 1029">
            <a:extLst>
              <a:ext uri="{FF2B5EF4-FFF2-40B4-BE49-F238E27FC236}">
                <a16:creationId xmlns:a16="http://schemas.microsoft.com/office/drawing/2014/main" id="{652D63A7-9580-DAFC-BC19-B5C52CD4ABD5}"/>
              </a:ext>
            </a:extLst>
          </p:cNvPr>
          <p:cNvSpPr txBox="1"/>
          <p:nvPr/>
        </p:nvSpPr>
        <p:spPr>
          <a:xfrm>
            <a:off x="10027885" y="891105"/>
            <a:ext cx="36004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LF</a:t>
            </a:r>
          </a:p>
        </p:txBody>
      </p:sp>
      <p:sp>
        <p:nvSpPr>
          <p:cNvPr id="1031" name="TextBox 1030">
            <a:extLst>
              <a:ext uri="{FF2B5EF4-FFF2-40B4-BE49-F238E27FC236}">
                <a16:creationId xmlns:a16="http://schemas.microsoft.com/office/drawing/2014/main" id="{9A7D3FA3-10A1-B0DA-083C-525CC8A61FA3}"/>
              </a:ext>
            </a:extLst>
          </p:cNvPr>
          <p:cNvSpPr txBox="1"/>
          <p:nvPr/>
        </p:nvSpPr>
        <p:spPr>
          <a:xfrm>
            <a:off x="9995192" y="1601533"/>
            <a:ext cx="36004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HF</a:t>
            </a:r>
          </a:p>
        </p:txBody>
      </p:sp>
      <p:sp>
        <p:nvSpPr>
          <p:cNvPr id="1032" name="TextBox 1031">
            <a:extLst>
              <a:ext uri="{FF2B5EF4-FFF2-40B4-BE49-F238E27FC236}">
                <a16:creationId xmlns:a16="http://schemas.microsoft.com/office/drawing/2014/main" id="{DF4C5343-49A9-5B56-F4FE-31C886C43B9C}"/>
              </a:ext>
            </a:extLst>
          </p:cNvPr>
          <p:cNvSpPr txBox="1"/>
          <p:nvPr/>
        </p:nvSpPr>
        <p:spPr>
          <a:xfrm>
            <a:off x="10401876" y="2030650"/>
            <a:ext cx="462267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600" dirty="0"/>
              <a:t>Left</a:t>
            </a:r>
          </a:p>
        </p:txBody>
      </p:sp>
      <p:sp>
        <p:nvSpPr>
          <p:cNvPr id="1033" name="TextBox 1032">
            <a:extLst>
              <a:ext uri="{FF2B5EF4-FFF2-40B4-BE49-F238E27FC236}">
                <a16:creationId xmlns:a16="http://schemas.microsoft.com/office/drawing/2014/main" id="{F2B123AA-9498-4505-2004-E0F22F519612}"/>
              </a:ext>
            </a:extLst>
          </p:cNvPr>
          <p:cNvSpPr txBox="1"/>
          <p:nvPr/>
        </p:nvSpPr>
        <p:spPr>
          <a:xfrm>
            <a:off x="11243857" y="2012617"/>
            <a:ext cx="556431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600" dirty="0"/>
              <a:t>Right</a:t>
            </a:r>
            <a:endParaRPr lang="en-GB" dirty="0"/>
          </a:p>
        </p:txBody>
      </p:sp>
      <p:sp>
        <p:nvSpPr>
          <p:cNvPr id="1034" name="TextBox 1033">
            <a:extLst>
              <a:ext uri="{FF2B5EF4-FFF2-40B4-BE49-F238E27FC236}">
                <a16:creationId xmlns:a16="http://schemas.microsoft.com/office/drawing/2014/main" id="{0FA7B771-CFDC-F2A2-3485-74C1A002E82B}"/>
              </a:ext>
            </a:extLst>
          </p:cNvPr>
          <p:cNvSpPr txBox="1"/>
          <p:nvPr/>
        </p:nvSpPr>
        <p:spPr>
          <a:xfrm>
            <a:off x="2197848" y="786610"/>
            <a:ext cx="71738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5 km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F057A65-C376-B30F-FB0F-BF8004D3A66D}"/>
              </a:ext>
            </a:extLst>
          </p:cNvPr>
          <p:cNvSpPr txBox="1"/>
          <p:nvPr/>
        </p:nvSpPr>
        <p:spPr>
          <a:xfrm>
            <a:off x="5087623" y="5608336"/>
            <a:ext cx="135290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600" dirty="0"/>
              <a:t>(~ 50cm)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129C794-EBE4-8ED6-18EF-9D330D56B200}"/>
              </a:ext>
            </a:extLst>
          </p:cNvPr>
          <p:cNvSpPr txBox="1"/>
          <p:nvPr/>
        </p:nvSpPr>
        <p:spPr>
          <a:xfrm>
            <a:off x="7416790" y="2858546"/>
            <a:ext cx="4565227" cy="32316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2"/>
                </a:solidFill>
              </a:rPr>
              <a:t>One rack 9U at each pumping port type B or D for all 4 lines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2"/>
                </a:solidFill>
              </a:rPr>
              <a:t>8 signal cables per rack (4 gauges, 4 valves)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2"/>
                </a:solidFill>
              </a:rPr>
              <a:t>Tot 4*4*3/4 = </a:t>
            </a:r>
            <a:r>
              <a:rPr lang="en-GB" sz="2000" b="1" dirty="0">
                <a:solidFill>
                  <a:schemeClr val="tx2"/>
                </a:solidFill>
              </a:rPr>
              <a:t>36</a:t>
            </a:r>
            <a:r>
              <a:rPr lang="en-GB" sz="2000" dirty="0">
                <a:solidFill>
                  <a:schemeClr val="tx2"/>
                </a:solidFill>
              </a:rPr>
              <a:t> racks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tx2"/>
                </a:solidFill>
              </a:rPr>
              <a:t>288</a:t>
            </a:r>
            <a:r>
              <a:rPr lang="en-GB" dirty="0">
                <a:solidFill>
                  <a:schemeClr val="tx2"/>
                </a:solidFill>
              </a:rPr>
              <a:t> signal cables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2"/>
                </a:solidFill>
              </a:rPr>
              <a:t>Mains 230VAC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1x 10A for the rack + controllers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1x 16A for NEG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1x 16A for Mobile pumping group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2"/>
                </a:solidFill>
              </a:rPr>
              <a:t>Ethernet socket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A2577B24-852F-E6DC-2A2A-2D2A4839918B}"/>
              </a:ext>
            </a:extLst>
          </p:cNvPr>
          <p:cNvGrpSpPr/>
          <p:nvPr/>
        </p:nvGrpSpPr>
        <p:grpSpPr>
          <a:xfrm>
            <a:off x="47328" y="1102715"/>
            <a:ext cx="5156694" cy="4661978"/>
            <a:chOff x="47328" y="1102715"/>
            <a:chExt cx="5156694" cy="4661978"/>
          </a:xfrm>
        </p:grpSpPr>
        <p:cxnSp>
          <p:nvCxnSpPr>
            <p:cNvPr id="2" name="Straight Arrow Connector 1">
              <a:extLst>
                <a:ext uri="{FF2B5EF4-FFF2-40B4-BE49-F238E27FC236}">
                  <a16:creationId xmlns:a16="http://schemas.microsoft.com/office/drawing/2014/main" id="{A1649F34-F6BB-2877-C7DE-D26BB23186CA}"/>
                </a:ext>
              </a:extLst>
            </p:cNvPr>
            <p:cNvCxnSpPr>
              <a:cxnSpLocks/>
            </p:cNvCxnSpPr>
            <p:nvPr/>
          </p:nvCxnSpPr>
          <p:spPr>
            <a:xfrm>
              <a:off x="1694243" y="1102715"/>
              <a:ext cx="1473201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5" name="Straight Connector 1034">
              <a:extLst>
                <a:ext uri="{FF2B5EF4-FFF2-40B4-BE49-F238E27FC236}">
                  <a16:creationId xmlns:a16="http://schemas.microsoft.com/office/drawing/2014/main" id="{5D44021A-4810-734C-91B6-AB788EB6C351}"/>
                </a:ext>
              </a:extLst>
            </p:cNvPr>
            <p:cNvCxnSpPr/>
            <p:nvPr/>
          </p:nvCxnSpPr>
          <p:spPr>
            <a:xfrm>
              <a:off x="1835729" y="1721764"/>
              <a:ext cx="266429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36" name="Group 1035">
              <a:extLst>
                <a:ext uri="{FF2B5EF4-FFF2-40B4-BE49-F238E27FC236}">
                  <a16:creationId xmlns:a16="http://schemas.microsoft.com/office/drawing/2014/main" id="{80914425-E03D-28C7-35ED-6B1797F12F49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547729" y="1627037"/>
              <a:ext cx="288000" cy="189453"/>
              <a:chOff x="5627123" y="3392781"/>
              <a:chExt cx="439437" cy="289072"/>
            </a:xfrm>
            <a:solidFill>
              <a:schemeClr val="bg1"/>
            </a:solidFill>
          </p:grpSpPr>
          <p:sp>
            <p:nvSpPr>
              <p:cNvPr id="1037" name="Isosceles Triangle 1036">
                <a:extLst>
                  <a:ext uri="{FF2B5EF4-FFF2-40B4-BE49-F238E27FC236}">
                    <a16:creationId xmlns:a16="http://schemas.microsoft.com/office/drawing/2014/main" id="{FF16F77D-D791-701B-42F9-2C52B66A2637}"/>
                  </a:ext>
                </a:extLst>
              </p:cNvPr>
              <p:cNvSpPr/>
              <p:nvPr/>
            </p:nvSpPr>
            <p:spPr>
              <a:xfrm rot="5400000">
                <a:off x="5591944" y="3429000"/>
                <a:ext cx="288032" cy="217673"/>
              </a:xfrm>
              <a:prstGeom prst="triangle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38" name="Isosceles Triangle 1037">
                <a:extLst>
                  <a:ext uri="{FF2B5EF4-FFF2-40B4-BE49-F238E27FC236}">
                    <a16:creationId xmlns:a16="http://schemas.microsoft.com/office/drawing/2014/main" id="{C2C13DCF-DA3D-F676-F848-3CB2472EA250}"/>
                  </a:ext>
                </a:extLst>
              </p:cNvPr>
              <p:cNvSpPr/>
              <p:nvPr/>
            </p:nvSpPr>
            <p:spPr>
              <a:xfrm rot="16200000">
                <a:off x="5813708" y="3427960"/>
                <a:ext cx="288032" cy="217673"/>
              </a:xfrm>
              <a:prstGeom prst="triangle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039" name="Group 1038">
              <a:extLst>
                <a:ext uri="{FF2B5EF4-FFF2-40B4-BE49-F238E27FC236}">
                  <a16:creationId xmlns:a16="http://schemas.microsoft.com/office/drawing/2014/main" id="{BACAED31-F42F-D132-E2BA-F78ACE292C90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498684" y="1626355"/>
              <a:ext cx="288000" cy="189453"/>
              <a:chOff x="5627123" y="3392781"/>
              <a:chExt cx="439437" cy="289072"/>
            </a:xfrm>
            <a:solidFill>
              <a:schemeClr val="bg1"/>
            </a:solidFill>
          </p:grpSpPr>
          <p:sp>
            <p:nvSpPr>
              <p:cNvPr id="1045" name="Isosceles Triangle 1044">
                <a:extLst>
                  <a:ext uri="{FF2B5EF4-FFF2-40B4-BE49-F238E27FC236}">
                    <a16:creationId xmlns:a16="http://schemas.microsoft.com/office/drawing/2014/main" id="{94825A8E-75E6-E317-2F40-31D83595312A}"/>
                  </a:ext>
                </a:extLst>
              </p:cNvPr>
              <p:cNvSpPr/>
              <p:nvPr/>
            </p:nvSpPr>
            <p:spPr>
              <a:xfrm rot="5400000">
                <a:off x="5591944" y="3429000"/>
                <a:ext cx="288032" cy="217673"/>
              </a:xfrm>
              <a:prstGeom prst="triangle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48" name="Isosceles Triangle 1047">
                <a:extLst>
                  <a:ext uri="{FF2B5EF4-FFF2-40B4-BE49-F238E27FC236}">
                    <a16:creationId xmlns:a16="http://schemas.microsoft.com/office/drawing/2014/main" id="{FBDE88F4-0BC1-C50E-91B6-7B3E283B99F7}"/>
                  </a:ext>
                </a:extLst>
              </p:cNvPr>
              <p:cNvSpPr/>
              <p:nvPr/>
            </p:nvSpPr>
            <p:spPr>
              <a:xfrm rot="16200000">
                <a:off x="5813708" y="3427960"/>
                <a:ext cx="288032" cy="217673"/>
              </a:xfrm>
              <a:prstGeom prst="triangle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051" name="Group 1050">
              <a:extLst>
                <a:ext uri="{FF2B5EF4-FFF2-40B4-BE49-F238E27FC236}">
                  <a16:creationId xmlns:a16="http://schemas.microsoft.com/office/drawing/2014/main" id="{72961B06-62D6-A1E4-BEED-90CE35B50D1D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022801" y="1631034"/>
              <a:ext cx="288000" cy="189453"/>
              <a:chOff x="5627123" y="3392781"/>
              <a:chExt cx="439437" cy="289072"/>
            </a:xfrm>
            <a:solidFill>
              <a:schemeClr val="bg1"/>
            </a:solidFill>
          </p:grpSpPr>
          <p:sp>
            <p:nvSpPr>
              <p:cNvPr id="1052" name="Isosceles Triangle 1051">
                <a:extLst>
                  <a:ext uri="{FF2B5EF4-FFF2-40B4-BE49-F238E27FC236}">
                    <a16:creationId xmlns:a16="http://schemas.microsoft.com/office/drawing/2014/main" id="{D04D3FC3-AA33-BFF9-7907-BF492D99CA22}"/>
                  </a:ext>
                </a:extLst>
              </p:cNvPr>
              <p:cNvSpPr/>
              <p:nvPr/>
            </p:nvSpPr>
            <p:spPr>
              <a:xfrm rot="5400000">
                <a:off x="5591944" y="3429000"/>
                <a:ext cx="288032" cy="217673"/>
              </a:xfrm>
              <a:prstGeom prst="triangle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53" name="Isosceles Triangle 1052">
                <a:extLst>
                  <a:ext uri="{FF2B5EF4-FFF2-40B4-BE49-F238E27FC236}">
                    <a16:creationId xmlns:a16="http://schemas.microsoft.com/office/drawing/2014/main" id="{65617156-8697-E553-78B3-424F58290EE6}"/>
                  </a:ext>
                </a:extLst>
              </p:cNvPr>
              <p:cNvSpPr/>
              <p:nvPr/>
            </p:nvSpPr>
            <p:spPr>
              <a:xfrm rot="16200000">
                <a:off x="5813708" y="3427960"/>
                <a:ext cx="288032" cy="217673"/>
              </a:xfrm>
              <a:prstGeom prst="triangle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1054" name="Straight Connector 1053">
              <a:extLst>
                <a:ext uri="{FF2B5EF4-FFF2-40B4-BE49-F238E27FC236}">
                  <a16:creationId xmlns:a16="http://schemas.microsoft.com/office/drawing/2014/main" id="{1C798CFF-EADB-D2BC-416E-142EA8B26F84}"/>
                </a:ext>
              </a:extLst>
            </p:cNvPr>
            <p:cNvCxnSpPr/>
            <p:nvPr/>
          </p:nvCxnSpPr>
          <p:spPr>
            <a:xfrm>
              <a:off x="1160404" y="3465135"/>
              <a:ext cx="266429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55" name="Group 1054">
              <a:extLst>
                <a:ext uri="{FF2B5EF4-FFF2-40B4-BE49-F238E27FC236}">
                  <a16:creationId xmlns:a16="http://schemas.microsoft.com/office/drawing/2014/main" id="{50A68038-17D4-16D5-8FEF-C68CD9A7731E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72404" y="3370408"/>
              <a:ext cx="288000" cy="189453"/>
              <a:chOff x="5627123" y="3392781"/>
              <a:chExt cx="439437" cy="289072"/>
            </a:xfrm>
            <a:solidFill>
              <a:schemeClr val="bg1"/>
            </a:solidFill>
          </p:grpSpPr>
          <p:sp>
            <p:nvSpPr>
              <p:cNvPr id="1056" name="Isosceles Triangle 1055">
                <a:extLst>
                  <a:ext uri="{FF2B5EF4-FFF2-40B4-BE49-F238E27FC236}">
                    <a16:creationId xmlns:a16="http://schemas.microsoft.com/office/drawing/2014/main" id="{ECDCBF6E-0AE4-9173-2C18-1376BFDE64CB}"/>
                  </a:ext>
                </a:extLst>
              </p:cNvPr>
              <p:cNvSpPr/>
              <p:nvPr/>
            </p:nvSpPr>
            <p:spPr>
              <a:xfrm rot="5400000">
                <a:off x="5591944" y="3429000"/>
                <a:ext cx="288032" cy="217673"/>
              </a:xfrm>
              <a:prstGeom prst="triangle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57" name="Isosceles Triangle 1056">
                <a:extLst>
                  <a:ext uri="{FF2B5EF4-FFF2-40B4-BE49-F238E27FC236}">
                    <a16:creationId xmlns:a16="http://schemas.microsoft.com/office/drawing/2014/main" id="{72BFD534-9CE9-FAC7-004D-B9C5A1CB4E9A}"/>
                  </a:ext>
                </a:extLst>
              </p:cNvPr>
              <p:cNvSpPr/>
              <p:nvPr/>
            </p:nvSpPr>
            <p:spPr>
              <a:xfrm rot="16200000">
                <a:off x="5813708" y="3427960"/>
                <a:ext cx="288032" cy="217673"/>
              </a:xfrm>
              <a:prstGeom prst="triangle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058" name="Group 1057">
              <a:extLst>
                <a:ext uri="{FF2B5EF4-FFF2-40B4-BE49-F238E27FC236}">
                  <a16:creationId xmlns:a16="http://schemas.microsoft.com/office/drawing/2014/main" id="{1480BA93-1886-5288-8F72-94A473A61F3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823359" y="3369726"/>
              <a:ext cx="288000" cy="189453"/>
              <a:chOff x="5627123" y="3392781"/>
              <a:chExt cx="439437" cy="289072"/>
            </a:xfrm>
            <a:solidFill>
              <a:schemeClr val="bg1"/>
            </a:solidFill>
          </p:grpSpPr>
          <p:sp>
            <p:nvSpPr>
              <p:cNvPr id="1059" name="Isosceles Triangle 1058">
                <a:extLst>
                  <a:ext uri="{FF2B5EF4-FFF2-40B4-BE49-F238E27FC236}">
                    <a16:creationId xmlns:a16="http://schemas.microsoft.com/office/drawing/2014/main" id="{FD17B357-476B-2876-D2E5-7653DE35DEA3}"/>
                  </a:ext>
                </a:extLst>
              </p:cNvPr>
              <p:cNvSpPr/>
              <p:nvPr/>
            </p:nvSpPr>
            <p:spPr>
              <a:xfrm rot="5400000">
                <a:off x="5591944" y="3429000"/>
                <a:ext cx="288032" cy="217673"/>
              </a:xfrm>
              <a:prstGeom prst="triangle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60" name="Isosceles Triangle 1059">
                <a:extLst>
                  <a:ext uri="{FF2B5EF4-FFF2-40B4-BE49-F238E27FC236}">
                    <a16:creationId xmlns:a16="http://schemas.microsoft.com/office/drawing/2014/main" id="{0BAA6BAD-30F0-6E6D-E711-7E2EECCED24A}"/>
                  </a:ext>
                </a:extLst>
              </p:cNvPr>
              <p:cNvSpPr/>
              <p:nvPr/>
            </p:nvSpPr>
            <p:spPr>
              <a:xfrm rot="16200000">
                <a:off x="5813708" y="3427960"/>
                <a:ext cx="288032" cy="217673"/>
              </a:xfrm>
              <a:prstGeom prst="triangle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1061" name="Straight Connector 1060">
              <a:extLst>
                <a:ext uri="{FF2B5EF4-FFF2-40B4-BE49-F238E27FC236}">
                  <a16:creationId xmlns:a16="http://schemas.microsoft.com/office/drawing/2014/main" id="{42611A40-09E0-9C97-95B3-BE8E4E82CAFC}"/>
                </a:ext>
              </a:extLst>
            </p:cNvPr>
            <p:cNvCxnSpPr>
              <a:cxnSpLocks/>
              <a:stCxn id="1038" idx="0"/>
              <a:endCxn id="1057" idx="0"/>
            </p:cNvCxnSpPr>
            <p:nvPr/>
          </p:nvCxnSpPr>
          <p:spPr>
            <a:xfrm flipH="1">
              <a:off x="1017745" y="1721422"/>
              <a:ext cx="675325" cy="1743371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2" name="Straight Connector 1061">
              <a:extLst>
                <a:ext uri="{FF2B5EF4-FFF2-40B4-BE49-F238E27FC236}">
                  <a16:creationId xmlns:a16="http://schemas.microsoft.com/office/drawing/2014/main" id="{C8F575BD-69CB-585E-75D2-7E12FCE59737}"/>
                </a:ext>
              </a:extLst>
            </p:cNvPr>
            <p:cNvCxnSpPr>
              <a:stCxn id="1053" idx="0"/>
              <a:endCxn id="1060" idx="0"/>
            </p:cNvCxnSpPr>
            <p:nvPr/>
          </p:nvCxnSpPr>
          <p:spPr>
            <a:xfrm>
              <a:off x="3168142" y="1725419"/>
              <a:ext cx="800558" cy="1738692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3" name="Straight Arrow Connector 1062">
              <a:extLst>
                <a:ext uri="{FF2B5EF4-FFF2-40B4-BE49-F238E27FC236}">
                  <a16:creationId xmlns:a16="http://schemas.microsoft.com/office/drawing/2014/main" id="{0E5D736C-8131-4AF3-B4C3-C1B1666D649B}"/>
                </a:ext>
              </a:extLst>
            </p:cNvPr>
            <p:cNvCxnSpPr>
              <a:cxnSpLocks/>
            </p:cNvCxnSpPr>
            <p:nvPr/>
          </p:nvCxnSpPr>
          <p:spPr>
            <a:xfrm>
              <a:off x="2489841" y="3279602"/>
              <a:ext cx="749630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64" name="TextBox 1063">
              <a:extLst>
                <a:ext uri="{FF2B5EF4-FFF2-40B4-BE49-F238E27FC236}">
                  <a16:creationId xmlns:a16="http://schemas.microsoft.com/office/drawing/2014/main" id="{4E029B83-2E56-7812-2C5C-88674EDB1239}"/>
                </a:ext>
              </a:extLst>
            </p:cNvPr>
            <p:cNvSpPr txBox="1"/>
            <p:nvPr/>
          </p:nvSpPr>
          <p:spPr>
            <a:xfrm>
              <a:off x="2457392" y="2915273"/>
              <a:ext cx="853409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dirty="0"/>
                <a:t>1250 m</a:t>
              </a:r>
            </a:p>
          </p:txBody>
        </p:sp>
        <p:sp>
          <p:nvSpPr>
            <p:cNvPr id="1065" name="Oval 1064">
              <a:extLst>
                <a:ext uri="{FF2B5EF4-FFF2-40B4-BE49-F238E27FC236}">
                  <a16:creationId xmlns:a16="http://schemas.microsoft.com/office/drawing/2014/main" id="{E0ED783B-8944-AD0B-0F22-3CB7D515E3B6}"/>
                </a:ext>
              </a:extLst>
            </p:cNvPr>
            <p:cNvSpPr/>
            <p:nvPr/>
          </p:nvSpPr>
          <p:spPr>
            <a:xfrm>
              <a:off x="1140304" y="1547204"/>
              <a:ext cx="360040" cy="365125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66" name="Oval 1065">
              <a:extLst>
                <a:ext uri="{FF2B5EF4-FFF2-40B4-BE49-F238E27FC236}">
                  <a16:creationId xmlns:a16="http://schemas.microsoft.com/office/drawing/2014/main" id="{49A1D358-065E-1C1F-CDB4-23B9522E38FE}"/>
                </a:ext>
              </a:extLst>
            </p:cNvPr>
            <p:cNvSpPr/>
            <p:nvPr/>
          </p:nvSpPr>
          <p:spPr>
            <a:xfrm>
              <a:off x="4843982" y="1536131"/>
              <a:ext cx="360040" cy="365125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67" name="TextBox 1066">
              <a:extLst>
                <a:ext uri="{FF2B5EF4-FFF2-40B4-BE49-F238E27FC236}">
                  <a16:creationId xmlns:a16="http://schemas.microsoft.com/office/drawing/2014/main" id="{73A5E298-12E2-B179-4790-DC9531588BC1}"/>
                </a:ext>
              </a:extLst>
            </p:cNvPr>
            <p:cNvSpPr txBox="1"/>
            <p:nvPr/>
          </p:nvSpPr>
          <p:spPr>
            <a:xfrm>
              <a:off x="1585846" y="1341874"/>
              <a:ext cx="288260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sz="1400" dirty="0"/>
                <a:t>V1</a:t>
              </a:r>
            </a:p>
          </p:txBody>
        </p:sp>
        <p:sp>
          <p:nvSpPr>
            <p:cNvPr id="1068" name="TextBox 1067">
              <a:extLst>
                <a:ext uri="{FF2B5EF4-FFF2-40B4-BE49-F238E27FC236}">
                  <a16:creationId xmlns:a16="http://schemas.microsoft.com/office/drawing/2014/main" id="{F4CCA810-7BE3-8374-021C-A516BDA37D93}"/>
                </a:ext>
              </a:extLst>
            </p:cNvPr>
            <p:cNvSpPr txBox="1"/>
            <p:nvPr/>
          </p:nvSpPr>
          <p:spPr>
            <a:xfrm>
              <a:off x="3062129" y="1341874"/>
              <a:ext cx="288260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sz="1400" dirty="0"/>
                <a:t>V2</a:t>
              </a:r>
            </a:p>
          </p:txBody>
        </p:sp>
        <p:sp>
          <p:nvSpPr>
            <p:cNvPr id="1069" name="TextBox 1068">
              <a:extLst>
                <a:ext uri="{FF2B5EF4-FFF2-40B4-BE49-F238E27FC236}">
                  <a16:creationId xmlns:a16="http://schemas.microsoft.com/office/drawing/2014/main" id="{5C350CCF-A879-18AD-A888-6B33C35DFAF5}"/>
                </a:ext>
              </a:extLst>
            </p:cNvPr>
            <p:cNvSpPr txBox="1"/>
            <p:nvPr/>
          </p:nvSpPr>
          <p:spPr>
            <a:xfrm>
              <a:off x="4527073" y="1362278"/>
              <a:ext cx="288260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sz="1400" dirty="0"/>
                <a:t>V3</a:t>
              </a:r>
            </a:p>
          </p:txBody>
        </p:sp>
        <p:grpSp>
          <p:nvGrpSpPr>
            <p:cNvPr id="1070" name="Group 1069">
              <a:extLst>
                <a:ext uri="{FF2B5EF4-FFF2-40B4-BE49-F238E27FC236}">
                  <a16:creationId xmlns:a16="http://schemas.microsoft.com/office/drawing/2014/main" id="{47431534-310E-3232-1E40-C2E373199192}"/>
                </a:ext>
              </a:extLst>
            </p:cNvPr>
            <p:cNvGrpSpPr/>
            <p:nvPr/>
          </p:nvGrpSpPr>
          <p:grpSpPr>
            <a:xfrm>
              <a:off x="483366" y="4388157"/>
              <a:ext cx="297571" cy="785797"/>
              <a:chOff x="6214052" y="5118022"/>
              <a:chExt cx="297571" cy="785797"/>
            </a:xfrm>
          </p:grpSpPr>
          <p:sp>
            <p:nvSpPr>
              <p:cNvPr id="1071" name="TextBox 1070">
                <a:extLst>
                  <a:ext uri="{FF2B5EF4-FFF2-40B4-BE49-F238E27FC236}">
                    <a16:creationId xmlns:a16="http://schemas.microsoft.com/office/drawing/2014/main" id="{38CEF775-D3E7-8318-15DE-7E6966824A41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6214052" y="5118022"/>
                <a:ext cx="224270" cy="144000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txBody>
              <a:bodyPr wrap="square" lIns="0" tIns="0" rIns="0" bIns="0" rtlCol="0" anchor="t">
                <a:noAutofit/>
              </a:bodyPr>
              <a:lstStyle/>
              <a:p>
                <a:pPr algn="ctr"/>
                <a:r>
                  <a:rPr lang="en-GB" sz="600" dirty="0"/>
                  <a:t>NEG</a:t>
                </a:r>
              </a:p>
              <a:p>
                <a:pPr algn="ctr"/>
                <a:r>
                  <a:rPr lang="en-GB" sz="300" dirty="0"/>
                  <a:t>1000 l/s</a:t>
                </a:r>
              </a:p>
            </p:txBody>
          </p:sp>
          <p:grpSp>
            <p:nvGrpSpPr>
              <p:cNvPr id="1072" name="Group 1071">
                <a:extLst>
                  <a:ext uri="{FF2B5EF4-FFF2-40B4-BE49-F238E27FC236}">
                    <a16:creationId xmlns:a16="http://schemas.microsoft.com/office/drawing/2014/main" id="{87040DF8-6AFB-69F4-1DBB-CAE05480476A}"/>
                  </a:ext>
                </a:extLst>
              </p:cNvPr>
              <p:cNvGrpSpPr/>
              <p:nvPr/>
            </p:nvGrpSpPr>
            <p:grpSpPr>
              <a:xfrm>
                <a:off x="6254187" y="5759848"/>
                <a:ext cx="144000" cy="143971"/>
                <a:chOff x="6742683" y="4787276"/>
                <a:chExt cx="144000" cy="143971"/>
              </a:xfrm>
            </p:grpSpPr>
            <p:sp>
              <p:nvSpPr>
                <p:cNvPr id="1083" name="Oval 1082">
                  <a:extLst>
                    <a:ext uri="{FF2B5EF4-FFF2-40B4-BE49-F238E27FC236}">
                      <a16:creationId xmlns:a16="http://schemas.microsoft.com/office/drawing/2014/main" id="{7806DB86-02BB-3184-A095-ABA3F6B20C79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6742683" y="4787276"/>
                  <a:ext cx="144000" cy="143971"/>
                </a:xfrm>
                <a:prstGeom prst="ellipse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1084" name="Straight Connector 1083">
                  <a:extLst>
                    <a:ext uri="{FF2B5EF4-FFF2-40B4-BE49-F238E27FC236}">
                      <a16:creationId xmlns:a16="http://schemas.microsoft.com/office/drawing/2014/main" id="{138F32A9-6BF8-7299-846D-B11528AFBB59}"/>
                    </a:ext>
                  </a:extLst>
                </p:cNvPr>
                <p:cNvCxnSpPr>
                  <a:stCxn id="1083" idx="1"/>
                  <a:endCxn id="1083" idx="4"/>
                </p:cNvCxnSpPr>
                <p:nvPr/>
              </p:nvCxnSpPr>
              <p:spPr>
                <a:xfrm>
                  <a:off x="6763771" y="4808360"/>
                  <a:ext cx="50912" cy="12288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85" name="Straight Connector 1084">
                  <a:extLst>
                    <a:ext uri="{FF2B5EF4-FFF2-40B4-BE49-F238E27FC236}">
                      <a16:creationId xmlns:a16="http://schemas.microsoft.com/office/drawing/2014/main" id="{E2CBE616-97BB-4801-74B5-F716EE48F462}"/>
                    </a:ext>
                  </a:extLst>
                </p:cNvPr>
                <p:cNvCxnSpPr>
                  <a:stCxn id="1083" idx="7"/>
                  <a:endCxn id="1083" idx="4"/>
                </p:cNvCxnSpPr>
                <p:nvPr/>
              </p:nvCxnSpPr>
              <p:spPr>
                <a:xfrm flipH="1">
                  <a:off x="6814683" y="4808360"/>
                  <a:ext cx="50912" cy="12288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86" name="Straight Connector 1085">
                  <a:extLst>
                    <a:ext uri="{FF2B5EF4-FFF2-40B4-BE49-F238E27FC236}">
                      <a16:creationId xmlns:a16="http://schemas.microsoft.com/office/drawing/2014/main" id="{31A7106F-FAD3-99B4-F99C-110CCA9ACBC3}"/>
                    </a:ext>
                  </a:extLst>
                </p:cNvPr>
                <p:cNvCxnSpPr>
                  <a:stCxn id="1083" idx="2"/>
                  <a:endCxn id="1083" idx="6"/>
                </p:cNvCxnSpPr>
                <p:nvPr/>
              </p:nvCxnSpPr>
              <p:spPr>
                <a:xfrm>
                  <a:off x="6742683" y="4859262"/>
                  <a:ext cx="144000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073" name="Straight Connector 1072">
                <a:extLst>
                  <a:ext uri="{FF2B5EF4-FFF2-40B4-BE49-F238E27FC236}">
                    <a16:creationId xmlns:a16="http://schemas.microsoft.com/office/drawing/2014/main" id="{D2092B53-DBED-9A41-C8B7-901BD9203102}"/>
                  </a:ext>
                </a:extLst>
              </p:cNvPr>
              <p:cNvCxnSpPr>
                <a:stCxn id="1071" idx="2"/>
              </p:cNvCxnSpPr>
              <p:nvPr/>
            </p:nvCxnSpPr>
            <p:spPr>
              <a:xfrm>
                <a:off x="6326187" y="5262022"/>
                <a:ext cx="0" cy="10045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4" name="Straight Connector 1073">
                <a:extLst>
                  <a:ext uri="{FF2B5EF4-FFF2-40B4-BE49-F238E27FC236}">
                    <a16:creationId xmlns:a16="http://schemas.microsoft.com/office/drawing/2014/main" id="{D212B6EE-305D-0ADB-2F74-BC3D6CC8F25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326187" y="5610702"/>
                <a:ext cx="0" cy="14400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075" name="Group 1074">
                <a:extLst>
                  <a:ext uri="{FF2B5EF4-FFF2-40B4-BE49-F238E27FC236}">
                    <a16:creationId xmlns:a16="http://schemas.microsoft.com/office/drawing/2014/main" id="{DF055DB4-48B9-030F-E7CF-4DB37BD02902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403623" y="5326957"/>
                <a:ext cx="108000" cy="71045"/>
                <a:chOff x="5627123" y="3392781"/>
                <a:chExt cx="439437" cy="289072"/>
              </a:xfrm>
              <a:solidFill>
                <a:schemeClr val="bg1"/>
              </a:solidFill>
            </p:grpSpPr>
            <p:sp>
              <p:nvSpPr>
                <p:cNvPr id="1081" name="Isosceles Triangle 1080">
                  <a:extLst>
                    <a:ext uri="{FF2B5EF4-FFF2-40B4-BE49-F238E27FC236}">
                      <a16:creationId xmlns:a16="http://schemas.microsoft.com/office/drawing/2014/main" id="{56B4063D-7FDD-B51F-F63B-652B83B24970}"/>
                    </a:ext>
                  </a:extLst>
                </p:cNvPr>
                <p:cNvSpPr/>
                <p:nvPr/>
              </p:nvSpPr>
              <p:spPr>
                <a:xfrm rot="5400000">
                  <a:off x="5591944" y="3429000"/>
                  <a:ext cx="288032" cy="217673"/>
                </a:xfrm>
                <a:prstGeom prst="triangl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82" name="Isosceles Triangle 1081">
                  <a:extLst>
                    <a:ext uri="{FF2B5EF4-FFF2-40B4-BE49-F238E27FC236}">
                      <a16:creationId xmlns:a16="http://schemas.microsoft.com/office/drawing/2014/main" id="{2C94FE81-2A55-3A78-C109-E2DF731C0BF5}"/>
                    </a:ext>
                  </a:extLst>
                </p:cNvPr>
                <p:cNvSpPr/>
                <p:nvPr/>
              </p:nvSpPr>
              <p:spPr>
                <a:xfrm rot="16200000">
                  <a:off x="5813708" y="3427960"/>
                  <a:ext cx="288032" cy="217673"/>
                </a:xfrm>
                <a:prstGeom prst="triangl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cxnSp>
            <p:nvCxnSpPr>
              <p:cNvPr id="1076" name="Straight Connector 1075">
                <a:extLst>
                  <a:ext uri="{FF2B5EF4-FFF2-40B4-BE49-F238E27FC236}">
                    <a16:creationId xmlns:a16="http://schemas.microsoft.com/office/drawing/2014/main" id="{0E8BFD3B-256C-F40A-E687-8583D25273DC}"/>
                  </a:ext>
                </a:extLst>
              </p:cNvPr>
              <p:cNvCxnSpPr>
                <a:stCxn id="1081" idx="3"/>
              </p:cNvCxnSpPr>
              <p:nvPr/>
            </p:nvCxnSpPr>
            <p:spPr>
              <a:xfrm flipH="1" flipV="1">
                <a:off x="6326187" y="5362351"/>
                <a:ext cx="77436" cy="25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077" name="Group 1076">
                <a:extLst>
                  <a:ext uri="{FF2B5EF4-FFF2-40B4-BE49-F238E27FC236}">
                    <a16:creationId xmlns:a16="http://schemas.microsoft.com/office/drawing/2014/main" id="{B000ECC1-BD51-33AB-0B94-F87B612A0AFD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 rot="5400000">
                <a:off x="6272980" y="5521180"/>
                <a:ext cx="108000" cy="71045"/>
                <a:chOff x="5627123" y="3392781"/>
                <a:chExt cx="439437" cy="289072"/>
              </a:xfrm>
              <a:solidFill>
                <a:schemeClr val="bg1"/>
              </a:solidFill>
            </p:grpSpPr>
            <p:sp>
              <p:nvSpPr>
                <p:cNvPr id="1079" name="Isosceles Triangle 1078">
                  <a:extLst>
                    <a:ext uri="{FF2B5EF4-FFF2-40B4-BE49-F238E27FC236}">
                      <a16:creationId xmlns:a16="http://schemas.microsoft.com/office/drawing/2014/main" id="{0C77FDDC-D735-7022-D40C-E986AD4E03C5}"/>
                    </a:ext>
                  </a:extLst>
                </p:cNvPr>
                <p:cNvSpPr/>
                <p:nvPr/>
              </p:nvSpPr>
              <p:spPr>
                <a:xfrm rot="5400000">
                  <a:off x="5591944" y="3429000"/>
                  <a:ext cx="288032" cy="217673"/>
                </a:xfrm>
                <a:prstGeom prst="triangl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80" name="Isosceles Triangle 1079">
                  <a:extLst>
                    <a:ext uri="{FF2B5EF4-FFF2-40B4-BE49-F238E27FC236}">
                      <a16:creationId xmlns:a16="http://schemas.microsoft.com/office/drawing/2014/main" id="{0C6A562A-DDD5-012C-6C6E-231E5FE2CF75}"/>
                    </a:ext>
                  </a:extLst>
                </p:cNvPr>
                <p:cNvSpPr/>
                <p:nvPr/>
              </p:nvSpPr>
              <p:spPr>
                <a:xfrm rot="16200000">
                  <a:off x="5813708" y="3427960"/>
                  <a:ext cx="288032" cy="217673"/>
                </a:xfrm>
                <a:prstGeom prst="triangl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cxnSp>
            <p:nvCxnSpPr>
              <p:cNvPr id="1078" name="Straight Connector 1077">
                <a:extLst>
                  <a:ext uri="{FF2B5EF4-FFF2-40B4-BE49-F238E27FC236}">
                    <a16:creationId xmlns:a16="http://schemas.microsoft.com/office/drawing/2014/main" id="{1F812474-CD79-8638-0A83-E413AF89AD0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326187" y="5362871"/>
                <a:ext cx="0" cy="14400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87" name="Group 1086">
              <a:extLst>
                <a:ext uri="{FF2B5EF4-FFF2-40B4-BE49-F238E27FC236}">
                  <a16:creationId xmlns:a16="http://schemas.microsoft.com/office/drawing/2014/main" id="{86DAD42B-FC3B-93A4-45B2-17B840E26365}"/>
                </a:ext>
              </a:extLst>
            </p:cNvPr>
            <p:cNvGrpSpPr/>
            <p:nvPr/>
          </p:nvGrpSpPr>
          <p:grpSpPr>
            <a:xfrm>
              <a:off x="1046375" y="4381789"/>
              <a:ext cx="297571" cy="785797"/>
              <a:chOff x="6777061" y="5112000"/>
              <a:chExt cx="297571" cy="785797"/>
            </a:xfrm>
          </p:grpSpPr>
          <p:sp>
            <p:nvSpPr>
              <p:cNvPr id="1088" name="TextBox 1087">
                <a:extLst>
                  <a:ext uri="{FF2B5EF4-FFF2-40B4-BE49-F238E27FC236}">
                    <a16:creationId xmlns:a16="http://schemas.microsoft.com/office/drawing/2014/main" id="{CC46DE8E-515D-E5F1-23DA-6C7C8A5E0F03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6777061" y="5112000"/>
                <a:ext cx="224270" cy="144000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txBody>
              <a:bodyPr wrap="square" lIns="0" tIns="0" rIns="0" bIns="0" rtlCol="0" anchor="t">
                <a:noAutofit/>
              </a:bodyPr>
              <a:lstStyle/>
              <a:p>
                <a:pPr algn="ctr"/>
                <a:r>
                  <a:rPr lang="en-GB" sz="600" dirty="0"/>
                  <a:t>NEG</a:t>
                </a:r>
              </a:p>
              <a:p>
                <a:pPr algn="ctr"/>
                <a:r>
                  <a:rPr lang="en-GB" sz="300" dirty="0"/>
                  <a:t>2000 l/s</a:t>
                </a:r>
              </a:p>
            </p:txBody>
          </p:sp>
          <p:grpSp>
            <p:nvGrpSpPr>
              <p:cNvPr id="1089" name="Group 1088">
                <a:extLst>
                  <a:ext uri="{FF2B5EF4-FFF2-40B4-BE49-F238E27FC236}">
                    <a16:creationId xmlns:a16="http://schemas.microsoft.com/office/drawing/2014/main" id="{2A463A8F-9E89-B63F-C030-83BA5ACC8A69}"/>
                  </a:ext>
                </a:extLst>
              </p:cNvPr>
              <p:cNvGrpSpPr/>
              <p:nvPr/>
            </p:nvGrpSpPr>
            <p:grpSpPr>
              <a:xfrm>
                <a:off x="6817196" y="5753826"/>
                <a:ext cx="144000" cy="143971"/>
                <a:chOff x="6742683" y="4787276"/>
                <a:chExt cx="144000" cy="143971"/>
              </a:xfrm>
            </p:grpSpPr>
            <p:sp>
              <p:nvSpPr>
                <p:cNvPr id="1100" name="Oval 1099">
                  <a:extLst>
                    <a:ext uri="{FF2B5EF4-FFF2-40B4-BE49-F238E27FC236}">
                      <a16:creationId xmlns:a16="http://schemas.microsoft.com/office/drawing/2014/main" id="{0EDC988D-3D41-FF31-E922-8E615B200D02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6742683" y="4787276"/>
                  <a:ext cx="144000" cy="143971"/>
                </a:xfrm>
                <a:prstGeom prst="ellipse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1101" name="Straight Connector 1100">
                  <a:extLst>
                    <a:ext uri="{FF2B5EF4-FFF2-40B4-BE49-F238E27FC236}">
                      <a16:creationId xmlns:a16="http://schemas.microsoft.com/office/drawing/2014/main" id="{938A2E6B-A9C6-51CC-12F8-414514520EDD}"/>
                    </a:ext>
                  </a:extLst>
                </p:cNvPr>
                <p:cNvCxnSpPr>
                  <a:stCxn id="1100" idx="1"/>
                  <a:endCxn id="1100" idx="4"/>
                </p:cNvCxnSpPr>
                <p:nvPr/>
              </p:nvCxnSpPr>
              <p:spPr>
                <a:xfrm>
                  <a:off x="6763771" y="4808360"/>
                  <a:ext cx="50912" cy="12288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02" name="Straight Connector 1101">
                  <a:extLst>
                    <a:ext uri="{FF2B5EF4-FFF2-40B4-BE49-F238E27FC236}">
                      <a16:creationId xmlns:a16="http://schemas.microsoft.com/office/drawing/2014/main" id="{82738383-52AC-FF5E-07BF-C890755341D8}"/>
                    </a:ext>
                  </a:extLst>
                </p:cNvPr>
                <p:cNvCxnSpPr>
                  <a:stCxn id="1100" idx="7"/>
                  <a:endCxn id="1100" idx="4"/>
                </p:cNvCxnSpPr>
                <p:nvPr/>
              </p:nvCxnSpPr>
              <p:spPr>
                <a:xfrm flipH="1">
                  <a:off x="6814683" y="4808360"/>
                  <a:ext cx="50912" cy="12288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03" name="Straight Connector 1102">
                  <a:extLst>
                    <a:ext uri="{FF2B5EF4-FFF2-40B4-BE49-F238E27FC236}">
                      <a16:creationId xmlns:a16="http://schemas.microsoft.com/office/drawing/2014/main" id="{BAED0509-6287-B99D-A73D-83746DC68AE7}"/>
                    </a:ext>
                  </a:extLst>
                </p:cNvPr>
                <p:cNvCxnSpPr>
                  <a:stCxn id="1100" idx="2"/>
                  <a:endCxn id="1100" idx="6"/>
                </p:cNvCxnSpPr>
                <p:nvPr/>
              </p:nvCxnSpPr>
              <p:spPr>
                <a:xfrm>
                  <a:off x="6742683" y="4859262"/>
                  <a:ext cx="144000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090" name="Straight Connector 1089">
                <a:extLst>
                  <a:ext uri="{FF2B5EF4-FFF2-40B4-BE49-F238E27FC236}">
                    <a16:creationId xmlns:a16="http://schemas.microsoft.com/office/drawing/2014/main" id="{8ADCDE61-13FC-0295-A34B-528CF12E21ED}"/>
                  </a:ext>
                </a:extLst>
              </p:cNvPr>
              <p:cNvCxnSpPr>
                <a:stCxn id="1088" idx="2"/>
              </p:cNvCxnSpPr>
              <p:nvPr/>
            </p:nvCxnSpPr>
            <p:spPr>
              <a:xfrm>
                <a:off x="6889196" y="5256000"/>
                <a:ext cx="0" cy="10045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1" name="Straight Connector 1090">
                <a:extLst>
                  <a:ext uri="{FF2B5EF4-FFF2-40B4-BE49-F238E27FC236}">
                    <a16:creationId xmlns:a16="http://schemas.microsoft.com/office/drawing/2014/main" id="{8BA5AE54-C08B-D95A-9ED4-C918226983C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889196" y="5604680"/>
                <a:ext cx="0" cy="14400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092" name="Group 1091">
                <a:extLst>
                  <a:ext uri="{FF2B5EF4-FFF2-40B4-BE49-F238E27FC236}">
                    <a16:creationId xmlns:a16="http://schemas.microsoft.com/office/drawing/2014/main" id="{DFF16777-D352-7C3B-E13B-79A8E11B5CEA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966632" y="5320935"/>
                <a:ext cx="108000" cy="71045"/>
                <a:chOff x="5627123" y="3392781"/>
                <a:chExt cx="439437" cy="289072"/>
              </a:xfrm>
              <a:solidFill>
                <a:schemeClr val="bg1"/>
              </a:solidFill>
            </p:grpSpPr>
            <p:sp>
              <p:nvSpPr>
                <p:cNvPr id="1098" name="Isosceles Triangle 1097">
                  <a:extLst>
                    <a:ext uri="{FF2B5EF4-FFF2-40B4-BE49-F238E27FC236}">
                      <a16:creationId xmlns:a16="http://schemas.microsoft.com/office/drawing/2014/main" id="{5FF9A707-69CD-1169-1DC6-8549738A2C13}"/>
                    </a:ext>
                  </a:extLst>
                </p:cNvPr>
                <p:cNvSpPr/>
                <p:nvPr/>
              </p:nvSpPr>
              <p:spPr>
                <a:xfrm rot="5400000">
                  <a:off x="5591944" y="3429000"/>
                  <a:ext cx="288032" cy="217673"/>
                </a:xfrm>
                <a:prstGeom prst="triangl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99" name="Isosceles Triangle 1098">
                  <a:extLst>
                    <a:ext uri="{FF2B5EF4-FFF2-40B4-BE49-F238E27FC236}">
                      <a16:creationId xmlns:a16="http://schemas.microsoft.com/office/drawing/2014/main" id="{BCABB33D-B509-7DF3-87CD-8E161D347900}"/>
                    </a:ext>
                  </a:extLst>
                </p:cNvPr>
                <p:cNvSpPr/>
                <p:nvPr/>
              </p:nvSpPr>
              <p:spPr>
                <a:xfrm rot="16200000">
                  <a:off x="5813708" y="3427960"/>
                  <a:ext cx="288032" cy="217673"/>
                </a:xfrm>
                <a:prstGeom prst="triangl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cxnSp>
            <p:nvCxnSpPr>
              <p:cNvPr id="1093" name="Straight Connector 1092">
                <a:extLst>
                  <a:ext uri="{FF2B5EF4-FFF2-40B4-BE49-F238E27FC236}">
                    <a16:creationId xmlns:a16="http://schemas.microsoft.com/office/drawing/2014/main" id="{0FF1C38A-2313-2394-3896-6F91D91B80D7}"/>
                  </a:ext>
                </a:extLst>
              </p:cNvPr>
              <p:cNvCxnSpPr>
                <a:stCxn id="1098" idx="3"/>
              </p:cNvCxnSpPr>
              <p:nvPr/>
            </p:nvCxnSpPr>
            <p:spPr>
              <a:xfrm flipH="1" flipV="1">
                <a:off x="6889196" y="5356329"/>
                <a:ext cx="77436" cy="25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094" name="Group 1093">
                <a:extLst>
                  <a:ext uri="{FF2B5EF4-FFF2-40B4-BE49-F238E27FC236}">
                    <a16:creationId xmlns:a16="http://schemas.microsoft.com/office/drawing/2014/main" id="{85462CDF-2E1B-F8A3-2D31-A69E22156D98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 rot="5400000">
                <a:off x="6835989" y="5515158"/>
                <a:ext cx="108000" cy="71045"/>
                <a:chOff x="5627123" y="3392781"/>
                <a:chExt cx="439437" cy="289072"/>
              </a:xfrm>
              <a:solidFill>
                <a:schemeClr val="bg1"/>
              </a:solidFill>
            </p:grpSpPr>
            <p:sp>
              <p:nvSpPr>
                <p:cNvPr id="1096" name="Isosceles Triangle 1095">
                  <a:extLst>
                    <a:ext uri="{FF2B5EF4-FFF2-40B4-BE49-F238E27FC236}">
                      <a16:creationId xmlns:a16="http://schemas.microsoft.com/office/drawing/2014/main" id="{C4C7F507-8995-F38C-9F1D-986A1EE93721}"/>
                    </a:ext>
                  </a:extLst>
                </p:cNvPr>
                <p:cNvSpPr/>
                <p:nvPr/>
              </p:nvSpPr>
              <p:spPr>
                <a:xfrm rot="5400000">
                  <a:off x="5591944" y="3429000"/>
                  <a:ext cx="288032" cy="217673"/>
                </a:xfrm>
                <a:prstGeom prst="triangl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97" name="Isosceles Triangle 1096">
                  <a:extLst>
                    <a:ext uri="{FF2B5EF4-FFF2-40B4-BE49-F238E27FC236}">
                      <a16:creationId xmlns:a16="http://schemas.microsoft.com/office/drawing/2014/main" id="{8A4D436B-9B42-1B2D-8833-5100A8B434D2}"/>
                    </a:ext>
                  </a:extLst>
                </p:cNvPr>
                <p:cNvSpPr/>
                <p:nvPr/>
              </p:nvSpPr>
              <p:spPr>
                <a:xfrm rot="16200000">
                  <a:off x="5813708" y="3427960"/>
                  <a:ext cx="288032" cy="217673"/>
                </a:xfrm>
                <a:prstGeom prst="triangl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cxnSp>
            <p:nvCxnSpPr>
              <p:cNvPr id="1095" name="Straight Connector 1094">
                <a:extLst>
                  <a:ext uri="{FF2B5EF4-FFF2-40B4-BE49-F238E27FC236}">
                    <a16:creationId xmlns:a16="http://schemas.microsoft.com/office/drawing/2014/main" id="{2FFC896C-D85D-3A9D-D801-467FB2107CA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889196" y="5356849"/>
                <a:ext cx="0" cy="14400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04" name="Group 1103">
              <a:extLst>
                <a:ext uri="{FF2B5EF4-FFF2-40B4-BE49-F238E27FC236}">
                  <a16:creationId xmlns:a16="http://schemas.microsoft.com/office/drawing/2014/main" id="{6B0E56DC-EEF6-A367-B516-C7B16E0EB226}"/>
                </a:ext>
              </a:extLst>
            </p:cNvPr>
            <p:cNvGrpSpPr/>
            <p:nvPr/>
          </p:nvGrpSpPr>
          <p:grpSpPr>
            <a:xfrm>
              <a:off x="2065712" y="4288870"/>
              <a:ext cx="534884" cy="877968"/>
              <a:chOff x="7357050" y="5026139"/>
              <a:chExt cx="534884" cy="877968"/>
            </a:xfrm>
          </p:grpSpPr>
          <p:grpSp>
            <p:nvGrpSpPr>
              <p:cNvPr id="1105" name="Group 1104">
                <a:extLst>
                  <a:ext uri="{FF2B5EF4-FFF2-40B4-BE49-F238E27FC236}">
                    <a16:creationId xmlns:a16="http://schemas.microsoft.com/office/drawing/2014/main" id="{2643472E-6290-6F3D-7D10-885CAF55AD83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7357050" y="5076311"/>
                <a:ext cx="180000" cy="182522"/>
                <a:chOff x="6600024" y="4319616"/>
                <a:chExt cx="360072" cy="365118"/>
              </a:xfrm>
            </p:grpSpPr>
            <p:sp>
              <p:nvSpPr>
                <p:cNvPr id="1124" name="Rectangle 1123">
                  <a:extLst>
                    <a:ext uri="{FF2B5EF4-FFF2-40B4-BE49-F238E27FC236}">
                      <a16:creationId xmlns:a16="http://schemas.microsoft.com/office/drawing/2014/main" id="{95F3213E-8A96-BE6C-6594-442DB9E68A52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6600024" y="4319616"/>
                  <a:ext cx="360072" cy="360000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1125" name="Straight Connector 1124">
                  <a:extLst>
                    <a:ext uri="{FF2B5EF4-FFF2-40B4-BE49-F238E27FC236}">
                      <a16:creationId xmlns:a16="http://schemas.microsoft.com/office/drawing/2014/main" id="{52A20C1A-DB41-97D3-40FD-7D4F935493D2}"/>
                    </a:ext>
                  </a:extLst>
                </p:cNvPr>
                <p:cNvCxnSpPr/>
                <p:nvPr/>
              </p:nvCxnSpPr>
              <p:spPr>
                <a:xfrm>
                  <a:off x="6660000" y="4319616"/>
                  <a:ext cx="0" cy="36511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26" name="Straight Connector 1125">
                  <a:extLst>
                    <a:ext uri="{FF2B5EF4-FFF2-40B4-BE49-F238E27FC236}">
                      <a16:creationId xmlns:a16="http://schemas.microsoft.com/office/drawing/2014/main" id="{8A34663E-B2BF-1AAF-7533-9ED6D19A4F29}"/>
                    </a:ext>
                  </a:extLst>
                </p:cNvPr>
                <p:cNvCxnSpPr/>
                <p:nvPr/>
              </p:nvCxnSpPr>
              <p:spPr>
                <a:xfrm>
                  <a:off x="6888088" y="4319616"/>
                  <a:ext cx="0" cy="36511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27" name="Straight Connector 1126">
                  <a:extLst>
                    <a:ext uri="{FF2B5EF4-FFF2-40B4-BE49-F238E27FC236}">
                      <a16:creationId xmlns:a16="http://schemas.microsoft.com/office/drawing/2014/main" id="{6B868D8E-F0D1-206B-F64C-0085DC19DCCD}"/>
                    </a:ext>
                  </a:extLst>
                </p:cNvPr>
                <p:cNvCxnSpPr>
                  <a:endCxn id="1124" idx="2"/>
                </p:cNvCxnSpPr>
                <p:nvPr/>
              </p:nvCxnSpPr>
              <p:spPr>
                <a:xfrm>
                  <a:off x="6660000" y="4509120"/>
                  <a:ext cx="120060" cy="170496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28" name="Straight Connector 1127">
                  <a:extLst>
                    <a:ext uri="{FF2B5EF4-FFF2-40B4-BE49-F238E27FC236}">
                      <a16:creationId xmlns:a16="http://schemas.microsoft.com/office/drawing/2014/main" id="{860D1A31-B8FB-A909-7FDB-6A93338157F4}"/>
                    </a:ext>
                  </a:extLst>
                </p:cNvPr>
                <p:cNvCxnSpPr>
                  <a:endCxn id="1124" idx="2"/>
                </p:cNvCxnSpPr>
                <p:nvPr/>
              </p:nvCxnSpPr>
              <p:spPr>
                <a:xfrm flipH="1">
                  <a:off x="6780060" y="4509120"/>
                  <a:ext cx="108028" cy="170496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106" name="Straight Connector 1105">
                <a:extLst>
                  <a:ext uri="{FF2B5EF4-FFF2-40B4-BE49-F238E27FC236}">
                    <a16:creationId xmlns:a16="http://schemas.microsoft.com/office/drawing/2014/main" id="{11D30A0F-7B69-5DB1-137B-46966ADDFC61}"/>
                  </a:ext>
                </a:extLst>
              </p:cNvPr>
              <p:cNvCxnSpPr>
                <a:stCxn id="1124" idx="2"/>
              </p:cNvCxnSpPr>
              <p:nvPr/>
            </p:nvCxnSpPr>
            <p:spPr>
              <a:xfrm>
                <a:off x="7447050" y="5256275"/>
                <a:ext cx="0" cy="97035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07" name="TextBox 1106">
                <a:extLst>
                  <a:ext uri="{FF2B5EF4-FFF2-40B4-BE49-F238E27FC236}">
                    <a16:creationId xmlns:a16="http://schemas.microsoft.com/office/drawing/2014/main" id="{74EEA3BF-D10D-CA49-CA25-FF131CD27D30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7594363" y="5112000"/>
                <a:ext cx="224270" cy="144000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txBody>
              <a:bodyPr wrap="square" lIns="0" tIns="0" rIns="0" bIns="0" rtlCol="0" anchor="t">
                <a:noAutofit/>
              </a:bodyPr>
              <a:lstStyle/>
              <a:p>
                <a:pPr algn="ctr"/>
                <a:r>
                  <a:rPr lang="en-GB" sz="600" dirty="0"/>
                  <a:t>NEG</a:t>
                </a:r>
              </a:p>
              <a:p>
                <a:pPr algn="ctr"/>
                <a:r>
                  <a:rPr lang="en-GB" sz="300" dirty="0"/>
                  <a:t>2000 l/s</a:t>
                </a:r>
              </a:p>
            </p:txBody>
          </p:sp>
          <p:grpSp>
            <p:nvGrpSpPr>
              <p:cNvPr id="1108" name="Group 1107">
                <a:extLst>
                  <a:ext uri="{FF2B5EF4-FFF2-40B4-BE49-F238E27FC236}">
                    <a16:creationId xmlns:a16="http://schemas.microsoft.com/office/drawing/2014/main" id="{90681407-50E5-4832-180B-C5957DAC75BF}"/>
                  </a:ext>
                </a:extLst>
              </p:cNvPr>
              <p:cNvGrpSpPr/>
              <p:nvPr/>
            </p:nvGrpSpPr>
            <p:grpSpPr>
              <a:xfrm>
                <a:off x="7508890" y="5760136"/>
                <a:ext cx="144000" cy="143971"/>
                <a:chOff x="6742683" y="4787276"/>
                <a:chExt cx="144000" cy="143971"/>
              </a:xfrm>
            </p:grpSpPr>
            <p:sp>
              <p:nvSpPr>
                <p:cNvPr id="1120" name="Oval 1119">
                  <a:extLst>
                    <a:ext uri="{FF2B5EF4-FFF2-40B4-BE49-F238E27FC236}">
                      <a16:creationId xmlns:a16="http://schemas.microsoft.com/office/drawing/2014/main" id="{B3738D39-2685-B741-A870-61EB27C131FC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6742683" y="4787276"/>
                  <a:ext cx="144000" cy="143971"/>
                </a:xfrm>
                <a:prstGeom prst="ellipse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1121" name="Straight Connector 1120">
                  <a:extLst>
                    <a:ext uri="{FF2B5EF4-FFF2-40B4-BE49-F238E27FC236}">
                      <a16:creationId xmlns:a16="http://schemas.microsoft.com/office/drawing/2014/main" id="{79801219-397C-D0DF-67F6-A15C4ECD2563}"/>
                    </a:ext>
                  </a:extLst>
                </p:cNvPr>
                <p:cNvCxnSpPr>
                  <a:stCxn id="1120" idx="1"/>
                  <a:endCxn id="1120" idx="4"/>
                </p:cNvCxnSpPr>
                <p:nvPr/>
              </p:nvCxnSpPr>
              <p:spPr>
                <a:xfrm>
                  <a:off x="6763771" y="4808360"/>
                  <a:ext cx="50912" cy="12288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22" name="Straight Connector 1121">
                  <a:extLst>
                    <a:ext uri="{FF2B5EF4-FFF2-40B4-BE49-F238E27FC236}">
                      <a16:creationId xmlns:a16="http://schemas.microsoft.com/office/drawing/2014/main" id="{491827E9-2447-41C8-8504-4F7D68668ECA}"/>
                    </a:ext>
                  </a:extLst>
                </p:cNvPr>
                <p:cNvCxnSpPr>
                  <a:stCxn id="1120" idx="7"/>
                  <a:endCxn id="1120" idx="4"/>
                </p:cNvCxnSpPr>
                <p:nvPr/>
              </p:nvCxnSpPr>
              <p:spPr>
                <a:xfrm flipH="1">
                  <a:off x="6814683" y="4808360"/>
                  <a:ext cx="50912" cy="12288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23" name="Straight Connector 1122">
                  <a:extLst>
                    <a:ext uri="{FF2B5EF4-FFF2-40B4-BE49-F238E27FC236}">
                      <a16:creationId xmlns:a16="http://schemas.microsoft.com/office/drawing/2014/main" id="{B0085EEA-B6C4-E3F1-493F-473E83F9D7F0}"/>
                    </a:ext>
                  </a:extLst>
                </p:cNvPr>
                <p:cNvCxnSpPr>
                  <a:stCxn id="1120" idx="2"/>
                  <a:endCxn id="1120" idx="6"/>
                </p:cNvCxnSpPr>
                <p:nvPr/>
              </p:nvCxnSpPr>
              <p:spPr>
                <a:xfrm>
                  <a:off x="6742683" y="4859262"/>
                  <a:ext cx="144000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109" name="Straight Connector 1108">
                <a:extLst>
                  <a:ext uri="{FF2B5EF4-FFF2-40B4-BE49-F238E27FC236}">
                    <a16:creationId xmlns:a16="http://schemas.microsoft.com/office/drawing/2014/main" id="{2BF72B53-D2D9-CCDC-BED5-C1C5FF6A72CC}"/>
                  </a:ext>
                </a:extLst>
              </p:cNvPr>
              <p:cNvCxnSpPr>
                <a:stCxn id="1107" idx="2"/>
              </p:cNvCxnSpPr>
              <p:nvPr/>
            </p:nvCxnSpPr>
            <p:spPr>
              <a:xfrm>
                <a:off x="7706498" y="5256000"/>
                <a:ext cx="0" cy="10045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0" name="Straight Connector 1109">
                <a:extLst>
                  <a:ext uri="{FF2B5EF4-FFF2-40B4-BE49-F238E27FC236}">
                    <a16:creationId xmlns:a16="http://schemas.microsoft.com/office/drawing/2014/main" id="{81BD74EF-888A-697D-7FEE-0708372C3F2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580890" y="5610990"/>
                <a:ext cx="0" cy="14400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111" name="Group 1110">
                <a:extLst>
                  <a:ext uri="{FF2B5EF4-FFF2-40B4-BE49-F238E27FC236}">
                    <a16:creationId xmlns:a16="http://schemas.microsoft.com/office/drawing/2014/main" id="{70E932DF-2934-4594-1075-680CCF487CCE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7783934" y="5320935"/>
                <a:ext cx="108000" cy="71045"/>
                <a:chOff x="5627123" y="3392781"/>
                <a:chExt cx="439437" cy="289072"/>
              </a:xfrm>
              <a:solidFill>
                <a:schemeClr val="bg1"/>
              </a:solidFill>
            </p:grpSpPr>
            <p:sp>
              <p:nvSpPr>
                <p:cNvPr id="1118" name="Isosceles Triangle 1117">
                  <a:extLst>
                    <a:ext uri="{FF2B5EF4-FFF2-40B4-BE49-F238E27FC236}">
                      <a16:creationId xmlns:a16="http://schemas.microsoft.com/office/drawing/2014/main" id="{CC4B5560-23A1-72CA-2586-8E26FD514BD7}"/>
                    </a:ext>
                  </a:extLst>
                </p:cNvPr>
                <p:cNvSpPr/>
                <p:nvPr/>
              </p:nvSpPr>
              <p:spPr>
                <a:xfrm rot="5400000">
                  <a:off x="5591944" y="3429000"/>
                  <a:ext cx="288032" cy="217673"/>
                </a:xfrm>
                <a:prstGeom prst="triangl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119" name="Isosceles Triangle 1118">
                  <a:extLst>
                    <a:ext uri="{FF2B5EF4-FFF2-40B4-BE49-F238E27FC236}">
                      <a16:creationId xmlns:a16="http://schemas.microsoft.com/office/drawing/2014/main" id="{015F640D-D517-B514-7ABB-17B98F706A8E}"/>
                    </a:ext>
                  </a:extLst>
                </p:cNvPr>
                <p:cNvSpPr/>
                <p:nvPr/>
              </p:nvSpPr>
              <p:spPr>
                <a:xfrm rot="16200000">
                  <a:off x="5813708" y="3427960"/>
                  <a:ext cx="288032" cy="217673"/>
                </a:xfrm>
                <a:prstGeom prst="triangl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cxnSp>
            <p:nvCxnSpPr>
              <p:cNvPr id="1112" name="Straight Connector 1111">
                <a:extLst>
                  <a:ext uri="{FF2B5EF4-FFF2-40B4-BE49-F238E27FC236}">
                    <a16:creationId xmlns:a16="http://schemas.microsoft.com/office/drawing/2014/main" id="{42FFCE82-C19E-E011-C67E-F3D75D5CD651}"/>
                  </a:ext>
                </a:extLst>
              </p:cNvPr>
              <p:cNvCxnSpPr>
                <a:cxnSpLocks/>
                <a:stCxn id="1118" idx="3"/>
              </p:cNvCxnSpPr>
              <p:nvPr/>
            </p:nvCxnSpPr>
            <p:spPr>
              <a:xfrm flipH="1" flipV="1">
                <a:off x="7448296" y="5356329"/>
                <a:ext cx="335638" cy="25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113" name="Group 1112">
                <a:extLst>
                  <a:ext uri="{FF2B5EF4-FFF2-40B4-BE49-F238E27FC236}">
                    <a16:creationId xmlns:a16="http://schemas.microsoft.com/office/drawing/2014/main" id="{B6BB1351-BF82-7726-FDC8-8A793CCBD044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 rot="5400000">
                <a:off x="7527683" y="5521468"/>
                <a:ext cx="108000" cy="71045"/>
                <a:chOff x="5627123" y="3392781"/>
                <a:chExt cx="439437" cy="289072"/>
              </a:xfrm>
              <a:solidFill>
                <a:schemeClr val="bg1"/>
              </a:solidFill>
            </p:grpSpPr>
            <p:sp>
              <p:nvSpPr>
                <p:cNvPr id="1116" name="Isosceles Triangle 1115">
                  <a:extLst>
                    <a:ext uri="{FF2B5EF4-FFF2-40B4-BE49-F238E27FC236}">
                      <a16:creationId xmlns:a16="http://schemas.microsoft.com/office/drawing/2014/main" id="{93C1ACCB-5612-E0AB-FCD7-E5276B9AA257}"/>
                    </a:ext>
                  </a:extLst>
                </p:cNvPr>
                <p:cNvSpPr/>
                <p:nvPr/>
              </p:nvSpPr>
              <p:spPr>
                <a:xfrm rot="5400000">
                  <a:off x="5591944" y="3429000"/>
                  <a:ext cx="288032" cy="217673"/>
                </a:xfrm>
                <a:prstGeom prst="triangl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117" name="Isosceles Triangle 1116">
                  <a:extLst>
                    <a:ext uri="{FF2B5EF4-FFF2-40B4-BE49-F238E27FC236}">
                      <a16:creationId xmlns:a16="http://schemas.microsoft.com/office/drawing/2014/main" id="{2D0E5841-78AA-56F3-62B9-7AD8DE0E1CBD}"/>
                    </a:ext>
                  </a:extLst>
                </p:cNvPr>
                <p:cNvSpPr/>
                <p:nvPr/>
              </p:nvSpPr>
              <p:spPr>
                <a:xfrm rot="16200000">
                  <a:off x="5813708" y="3427960"/>
                  <a:ext cx="288032" cy="217673"/>
                </a:xfrm>
                <a:prstGeom prst="triangl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cxnSp>
            <p:nvCxnSpPr>
              <p:cNvPr id="1114" name="Straight Connector 1113">
                <a:extLst>
                  <a:ext uri="{FF2B5EF4-FFF2-40B4-BE49-F238E27FC236}">
                    <a16:creationId xmlns:a16="http://schemas.microsoft.com/office/drawing/2014/main" id="{24BE7DAA-B880-C589-ABEA-74E75F44DDD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580890" y="5363159"/>
                <a:ext cx="0" cy="14400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15" name="TextBox 1114">
                <a:extLst>
                  <a:ext uri="{FF2B5EF4-FFF2-40B4-BE49-F238E27FC236}">
                    <a16:creationId xmlns:a16="http://schemas.microsoft.com/office/drawing/2014/main" id="{5949D690-3CCE-687C-A7C1-35214B0AE0F6}"/>
                  </a:ext>
                </a:extLst>
              </p:cNvPr>
              <p:cNvSpPr txBox="1"/>
              <p:nvPr/>
            </p:nvSpPr>
            <p:spPr>
              <a:xfrm>
                <a:off x="7396794" y="5026139"/>
                <a:ext cx="134979" cy="4616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:r>
                  <a:rPr lang="en-GB" sz="300" dirty="0"/>
                  <a:t>500 l/s</a:t>
                </a:r>
              </a:p>
            </p:txBody>
          </p:sp>
        </p:grpSp>
        <p:grpSp>
          <p:nvGrpSpPr>
            <p:cNvPr id="1129" name="Group 1128">
              <a:extLst>
                <a:ext uri="{FF2B5EF4-FFF2-40B4-BE49-F238E27FC236}">
                  <a16:creationId xmlns:a16="http://schemas.microsoft.com/office/drawing/2014/main" id="{E7DDCB7E-7A57-3711-4B1C-CAB27FB8BFE8}"/>
                </a:ext>
              </a:extLst>
            </p:cNvPr>
            <p:cNvGrpSpPr/>
            <p:nvPr/>
          </p:nvGrpSpPr>
          <p:grpSpPr>
            <a:xfrm>
              <a:off x="1608418" y="4387636"/>
              <a:ext cx="297571" cy="785797"/>
              <a:chOff x="6214052" y="5118022"/>
              <a:chExt cx="297571" cy="785797"/>
            </a:xfrm>
          </p:grpSpPr>
          <p:sp>
            <p:nvSpPr>
              <p:cNvPr id="1130" name="TextBox 1129">
                <a:extLst>
                  <a:ext uri="{FF2B5EF4-FFF2-40B4-BE49-F238E27FC236}">
                    <a16:creationId xmlns:a16="http://schemas.microsoft.com/office/drawing/2014/main" id="{3DD30CB9-ECF3-52DB-888A-87D76B2A5D95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6214052" y="5118022"/>
                <a:ext cx="224270" cy="144000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txBody>
              <a:bodyPr wrap="square" lIns="0" tIns="0" rIns="0" bIns="0" rtlCol="0" anchor="t">
                <a:noAutofit/>
              </a:bodyPr>
              <a:lstStyle/>
              <a:p>
                <a:pPr algn="ctr"/>
                <a:r>
                  <a:rPr lang="en-GB" sz="600" dirty="0"/>
                  <a:t>NEG</a:t>
                </a:r>
              </a:p>
              <a:p>
                <a:pPr algn="ctr"/>
                <a:r>
                  <a:rPr lang="en-GB" sz="300" dirty="0"/>
                  <a:t>1000 l/s</a:t>
                </a:r>
              </a:p>
            </p:txBody>
          </p:sp>
          <p:grpSp>
            <p:nvGrpSpPr>
              <p:cNvPr id="1131" name="Group 1130">
                <a:extLst>
                  <a:ext uri="{FF2B5EF4-FFF2-40B4-BE49-F238E27FC236}">
                    <a16:creationId xmlns:a16="http://schemas.microsoft.com/office/drawing/2014/main" id="{B5C4F6F6-A706-A276-6113-96D13C7A703A}"/>
                  </a:ext>
                </a:extLst>
              </p:cNvPr>
              <p:cNvGrpSpPr/>
              <p:nvPr/>
            </p:nvGrpSpPr>
            <p:grpSpPr>
              <a:xfrm>
                <a:off x="6254187" y="5759848"/>
                <a:ext cx="144000" cy="143971"/>
                <a:chOff x="6742683" y="4787276"/>
                <a:chExt cx="144000" cy="143971"/>
              </a:xfrm>
            </p:grpSpPr>
            <p:sp>
              <p:nvSpPr>
                <p:cNvPr id="1142" name="Oval 1141">
                  <a:extLst>
                    <a:ext uri="{FF2B5EF4-FFF2-40B4-BE49-F238E27FC236}">
                      <a16:creationId xmlns:a16="http://schemas.microsoft.com/office/drawing/2014/main" id="{267413D8-BB59-3202-285A-03349EFFC3A8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6742683" y="4787276"/>
                  <a:ext cx="144000" cy="143971"/>
                </a:xfrm>
                <a:prstGeom prst="ellipse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1143" name="Straight Connector 1142">
                  <a:extLst>
                    <a:ext uri="{FF2B5EF4-FFF2-40B4-BE49-F238E27FC236}">
                      <a16:creationId xmlns:a16="http://schemas.microsoft.com/office/drawing/2014/main" id="{B5F6F522-66F0-0919-CCD8-FF733B5EA9BC}"/>
                    </a:ext>
                  </a:extLst>
                </p:cNvPr>
                <p:cNvCxnSpPr>
                  <a:stCxn id="1142" idx="1"/>
                  <a:endCxn id="1142" idx="4"/>
                </p:cNvCxnSpPr>
                <p:nvPr/>
              </p:nvCxnSpPr>
              <p:spPr>
                <a:xfrm>
                  <a:off x="6763771" y="4808360"/>
                  <a:ext cx="50912" cy="12288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44" name="Straight Connector 1143">
                  <a:extLst>
                    <a:ext uri="{FF2B5EF4-FFF2-40B4-BE49-F238E27FC236}">
                      <a16:creationId xmlns:a16="http://schemas.microsoft.com/office/drawing/2014/main" id="{54694069-27D9-25DD-D92A-88716838EB69}"/>
                    </a:ext>
                  </a:extLst>
                </p:cNvPr>
                <p:cNvCxnSpPr>
                  <a:stCxn id="1142" idx="7"/>
                  <a:endCxn id="1142" idx="4"/>
                </p:cNvCxnSpPr>
                <p:nvPr/>
              </p:nvCxnSpPr>
              <p:spPr>
                <a:xfrm flipH="1">
                  <a:off x="6814683" y="4808360"/>
                  <a:ext cx="50912" cy="12288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45" name="Straight Connector 1144">
                  <a:extLst>
                    <a:ext uri="{FF2B5EF4-FFF2-40B4-BE49-F238E27FC236}">
                      <a16:creationId xmlns:a16="http://schemas.microsoft.com/office/drawing/2014/main" id="{0F98210C-ACED-8B27-9866-1AE5CB0084A1}"/>
                    </a:ext>
                  </a:extLst>
                </p:cNvPr>
                <p:cNvCxnSpPr>
                  <a:stCxn id="1142" idx="2"/>
                  <a:endCxn id="1142" idx="6"/>
                </p:cNvCxnSpPr>
                <p:nvPr/>
              </p:nvCxnSpPr>
              <p:spPr>
                <a:xfrm>
                  <a:off x="6742683" y="4859262"/>
                  <a:ext cx="144000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132" name="Straight Connector 1131">
                <a:extLst>
                  <a:ext uri="{FF2B5EF4-FFF2-40B4-BE49-F238E27FC236}">
                    <a16:creationId xmlns:a16="http://schemas.microsoft.com/office/drawing/2014/main" id="{CBC2C40D-DEC4-0444-5B28-2DF2163D599D}"/>
                  </a:ext>
                </a:extLst>
              </p:cNvPr>
              <p:cNvCxnSpPr>
                <a:stCxn id="1130" idx="2"/>
              </p:cNvCxnSpPr>
              <p:nvPr/>
            </p:nvCxnSpPr>
            <p:spPr>
              <a:xfrm>
                <a:off x="6326187" y="5262022"/>
                <a:ext cx="0" cy="10045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3" name="Straight Connector 1132">
                <a:extLst>
                  <a:ext uri="{FF2B5EF4-FFF2-40B4-BE49-F238E27FC236}">
                    <a16:creationId xmlns:a16="http://schemas.microsoft.com/office/drawing/2014/main" id="{6644E782-375A-632E-9BDC-BDD504FF611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326187" y="5610702"/>
                <a:ext cx="0" cy="14400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134" name="Group 1133">
                <a:extLst>
                  <a:ext uri="{FF2B5EF4-FFF2-40B4-BE49-F238E27FC236}">
                    <a16:creationId xmlns:a16="http://schemas.microsoft.com/office/drawing/2014/main" id="{FFF314EC-7916-220E-BD80-2C9B73686C75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403623" y="5326957"/>
                <a:ext cx="108000" cy="71045"/>
                <a:chOff x="5627123" y="3392781"/>
                <a:chExt cx="439437" cy="289072"/>
              </a:xfrm>
              <a:solidFill>
                <a:schemeClr val="bg1"/>
              </a:solidFill>
            </p:grpSpPr>
            <p:sp>
              <p:nvSpPr>
                <p:cNvPr id="1140" name="Isosceles Triangle 1139">
                  <a:extLst>
                    <a:ext uri="{FF2B5EF4-FFF2-40B4-BE49-F238E27FC236}">
                      <a16:creationId xmlns:a16="http://schemas.microsoft.com/office/drawing/2014/main" id="{C2176C84-2197-24F8-1789-8CA403DEBDB0}"/>
                    </a:ext>
                  </a:extLst>
                </p:cNvPr>
                <p:cNvSpPr/>
                <p:nvPr/>
              </p:nvSpPr>
              <p:spPr>
                <a:xfrm rot="5400000">
                  <a:off x="5591944" y="3429000"/>
                  <a:ext cx="288032" cy="217673"/>
                </a:xfrm>
                <a:prstGeom prst="triangl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141" name="Isosceles Triangle 1140">
                  <a:extLst>
                    <a:ext uri="{FF2B5EF4-FFF2-40B4-BE49-F238E27FC236}">
                      <a16:creationId xmlns:a16="http://schemas.microsoft.com/office/drawing/2014/main" id="{111F1536-C25A-E202-1611-C365B612E63E}"/>
                    </a:ext>
                  </a:extLst>
                </p:cNvPr>
                <p:cNvSpPr/>
                <p:nvPr/>
              </p:nvSpPr>
              <p:spPr>
                <a:xfrm rot="16200000">
                  <a:off x="5813708" y="3427960"/>
                  <a:ext cx="288032" cy="217673"/>
                </a:xfrm>
                <a:prstGeom prst="triangl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cxnSp>
            <p:nvCxnSpPr>
              <p:cNvPr id="1135" name="Straight Connector 1134">
                <a:extLst>
                  <a:ext uri="{FF2B5EF4-FFF2-40B4-BE49-F238E27FC236}">
                    <a16:creationId xmlns:a16="http://schemas.microsoft.com/office/drawing/2014/main" id="{E5DE3014-50F4-9E7D-E39A-25628C597217}"/>
                  </a:ext>
                </a:extLst>
              </p:cNvPr>
              <p:cNvCxnSpPr>
                <a:stCxn id="1140" idx="3"/>
              </p:cNvCxnSpPr>
              <p:nvPr/>
            </p:nvCxnSpPr>
            <p:spPr>
              <a:xfrm flipH="1" flipV="1">
                <a:off x="6326187" y="5362351"/>
                <a:ext cx="77436" cy="25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136" name="Group 1135">
                <a:extLst>
                  <a:ext uri="{FF2B5EF4-FFF2-40B4-BE49-F238E27FC236}">
                    <a16:creationId xmlns:a16="http://schemas.microsoft.com/office/drawing/2014/main" id="{BB4AFC8C-0A12-F5DA-D13D-3820F5A150D0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 rot="5400000">
                <a:off x="6272980" y="5521180"/>
                <a:ext cx="108000" cy="71045"/>
                <a:chOff x="5627123" y="3392781"/>
                <a:chExt cx="439437" cy="289072"/>
              </a:xfrm>
              <a:solidFill>
                <a:schemeClr val="bg1"/>
              </a:solidFill>
            </p:grpSpPr>
            <p:sp>
              <p:nvSpPr>
                <p:cNvPr id="1138" name="Isosceles Triangle 1137">
                  <a:extLst>
                    <a:ext uri="{FF2B5EF4-FFF2-40B4-BE49-F238E27FC236}">
                      <a16:creationId xmlns:a16="http://schemas.microsoft.com/office/drawing/2014/main" id="{AD5B5876-51E3-A73F-D1FC-CFE51E8E8940}"/>
                    </a:ext>
                  </a:extLst>
                </p:cNvPr>
                <p:cNvSpPr/>
                <p:nvPr/>
              </p:nvSpPr>
              <p:spPr>
                <a:xfrm rot="5400000">
                  <a:off x="5591944" y="3429000"/>
                  <a:ext cx="288032" cy="217673"/>
                </a:xfrm>
                <a:prstGeom prst="triangl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139" name="Isosceles Triangle 1138">
                  <a:extLst>
                    <a:ext uri="{FF2B5EF4-FFF2-40B4-BE49-F238E27FC236}">
                      <a16:creationId xmlns:a16="http://schemas.microsoft.com/office/drawing/2014/main" id="{D645BF8E-D268-80A7-922E-EC3F75E8251B}"/>
                    </a:ext>
                  </a:extLst>
                </p:cNvPr>
                <p:cNvSpPr/>
                <p:nvPr/>
              </p:nvSpPr>
              <p:spPr>
                <a:xfrm rot="16200000">
                  <a:off x="5813708" y="3427960"/>
                  <a:ext cx="288032" cy="217673"/>
                </a:xfrm>
                <a:prstGeom prst="triangl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cxnSp>
            <p:nvCxnSpPr>
              <p:cNvPr id="1137" name="Straight Connector 1136">
                <a:extLst>
                  <a:ext uri="{FF2B5EF4-FFF2-40B4-BE49-F238E27FC236}">
                    <a16:creationId xmlns:a16="http://schemas.microsoft.com/office/drawing/2014/main" id="{D3B9244C-971C-F56B-C15F-E726907060F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326187" y="5362871"/>
                <a:ext cx="0" cy="14400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146" name="Straight Connector 1145">
              <a:extLst>
                <a:ext uri="{FF2B5EF4-FFF2-40B4-BE49-F238E27FC236}">
                  <a16:creationId xmlns:a16="http://schemas.microsoft.com/office/drawing/2014/main" id="{46521428-6ECB-B46B-A664-452BEEDBE954}"/>
                </a:ext>
              </a:extLst>
            </p:cNvPr>
            <p:cNvCxnSpPr>
              <a:cxnSpLocks/>
            </p:cNvCxnSpPr>
            <p:nvPr/>
          </p:nvCxnSpPr>
          <p:spPr>
            <a:xfrm>
              <a:off x="47328" y="4941168"/>
              <a:ext cx="23762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7" name="Straight Connector 1146">
              <a:extLst>
                <a:ext uri="{FF2B5EF4-FFF2-40B4-BE49-F238E27FC236}">
                  <a16:creationId xmlns:a16="http://schemas.microsoft.com/office/drawing/2014/main" id="{CBB09F1F-F9B0-6ECF-828C-BDE2315B14E0}"/>
                </a:ext>
              </a:extLst>
            </p:cNvPr>
            <p:cNvCxnSpPr>
              <a:cxnSpLocks/>
              <a:stCxn id="1057" idx="3"/>
            </p:cNvCxnSpPr>
            <p:nvPr/>
          </p:nvCxnSpPr>
          <p:spPr>
            <a:xfrm flipH="1">
              <a:off x="47328" y="3464793"/>
              <a:ext cx="1113076" cy="1476375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8" name="Straight Connector 1147">
              <a:extLst>
                <a:ext uri="{FF2B5EF4-FFF2-40B4-BE49-F238E27FC236}">
                  <a16:creationId xmlns:a16="http://schemas.microsoft.com/office/drawing/2014/main" id="{C34498BE-F65A-4FFD-30C0-45FFBAED61D0}"/>
                </a:ext>
              </a:extLst>
            </p:cNvPr>
            <p:cNvCxnSpPr>
              <a:cxnSpLocks/>
              <a:endCxn id="1107" idx="0"/>
            </p:cNvCxnSpPr>
            <p:nvPr/>
          </p:nvCxnSpPr>
          <p:spPr>
            <a:xfrm>
              <a:off x="1808852" y="3457010"/>
              <a:ext cx="606308" cy="917721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9" name="Straight Arrow Connector 1148">
              <a:extLst>
                <a:ext uri="{FF2B5EF4-FFF2-40B4-BE49-F238E27FC236}">
                  <a16:creationId xmlns:a16="http://schemas.microsoft.com/office/drawing/2014/main" id="{305A7EBB-516E-2502-90C8-293F03550EC4}"/>
                </a:ext>
              </a:extLst>
            </p:cNvPr>
            <p:cNvCxnSpPr>
              <a:cxnSpLocks/>
            </p:cNvCxnSpPr>
            <p:nvPr/>
          </p:nvCxnSpPr>
          <p:spPr>
            <a:xfrm>
              <a:off x="1704849" y="5363821"/>
              <a:ext cx="604289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50" name="TextBox 1149">
              <a:extLst>
                <a:ext uri="{FF2B5EF4-FFF2-40B4-BE49-F238E27FC236}">
                  <a16:creationId xmlns:a16="http://schemas.microsoft.com/office/drawing/2014/main" id="{CFBEA4BF-F173-254E-131A-CB504DE2627E}"/>
                </a:ext>
              </a:extLst>
            </p:cNvPr>
            <p:cNvSpPr txBox="1"/>
            <p:nvPr/>
          </p:nvSpPr>
          <p:spPr>
            <a:xfrm>
              <a:off x="1727230" y="5487694"/>
              <a:ext cx="727964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dirty="0"/>
                <a:t>312 m</a:t>
              </a:r>
            </a:p>
          </p:txBody>
        </p:sp>
        <p:cxnSp>
          <p:nvCxnSpPr>
            <p:cNvPr id="1151" name="Straight Connector 1150">
              <a:extLst>
                <a:ext uri="{FF2B5EF4-FFF2-40B4-BE49-F238E27FC236}">
                  <a16:creationId xmlns:a16="http://schemas.microsoft.com/office/drawing/2014/main" id="{39E59D06-0927-E63B-12DB-01CEBF2EA859}"/>
                </a:ext>
              </a:extLst>
            </p:cNvPr>
            <p:cNvCxnSpPr>
              <a:cxnSpLocks/>
            </p:cNvCxnSpPr>
            <p:nvPr/>
          </p:nvCxnSpPr>
          <p:spPr>
            <a:xfrm>
              <a:off x="1811534" y="3380988"/>
              <a:ext cx="0" cy="178872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2" name="Straight Connector 1151">
              <a:extLst>
                <a:ext uri="{FF2B5EF4-FFF2-40B4-BE49-F238E27FC236}">
                  <a16:creationId xmlns:a16="http://schemas.microsoft.com/office/drawing/2014/main" id="{89A0DAB2-2DD0-C421-2E2F-6AE4BEF00334}"/>
                </a:ext>
              </a:extLst>
            </p:cNvPr>
            <p:cNvCxnSpPr>
              <a:cxnSpLocks/>
            </p:cNvCxnSpPr>
            <p:nvPr/>
          </p:nvCxnSpPr>
          <p:spPr>
            <a:xfrm>
              <a:off x="2516194" y="3393179"/>
              <a:ext cx="0" cy="178872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3" name="Straight Connector 1152">
              <a:extLst>
                <a:ext uri="{FF2B5EF4-FFF2-40B4-BE49-F238E27FC236}">
                  <a16:creationId xmlns:a16="http://schemas.microsoft.com/office/drawing/2014/main" id="{234F2576-8C82-7BA8-F30A-E9D5361EC029}"/>
                </a:ext>
              </a:extLst>
            </p:cNvPr>
            <p:cNvCxnSpPr>
              <a:cxnSpLocks/>
            </p:cNvCxnSpPr>
            <p:nvPr/>
          </p:nvCxnSpPr>
          <p:spPr>
            <a:xfrm>
              <a:off x="3206259" y="3380988"/>
              <a:ext cx="0" cy="178872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57" name="Oval 1156">
              <a:extLst>
                <a:ext uri="{FF2B5EF4-FFF2-40B4-BE49-F238E27FC236}">
                  <a16:creationId xmlns:a16="http://schemas.microsoft.com/office/drawing/2014/main" id="{C0F027FB-D7B6-65DC-4147-5D48FFEB4E09}"/>
                </a:ext>
              </a:extLst>
            </p:cNvPr>
            <p:cNvSpPr/>
            <p:nvPr/>
          </p:nvSpPr>
          <p:spPr>
            <a:xfrm rot="5400000">
              <a:off x="994951" y="3238993"/>
              <a:ext cx="321536" cy="1930687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23AE800B-41FD-2DB3-D64C-397205361A1D}"/>
                </a:ext>
              </a:extLst>
            </p:cNvPr>
            <p:cNvSpPr txBox="1"/>
            <p:nvPr/>
          </p:nvSpPr>
          <p:spPr>
            <a:xfrm>
              <a:off x="1096742" y="4085738"/>
              <a:ext cx="204577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dirty="0">
                  <a:solidFill>
                    <a:schemeClr val="tx2"/>
                  </a:solidFill>
                </a:rPr>
                <a:t>B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1CEA9F55-95D7-0CCC-C8C7-5A27B5A042F1}"/>
                </a:ext>
              </a:extLst>
            </p:cNvPr>
            <p:cNvSpPr txBox="1"/>
            <p:nvPr/>
          </p:nvSpPr>
          <p:spPr>
            <a:xfrm>
              <a:off x="2424885" y="4083916"/>
              <a:ext cx="236442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dirty="0">
                  <a:solidFill>
                    <a:schemeClr val="tx2"/>
                  </a:solidFill>
                </a:rPr>
                <a:t>C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0CA0776E-2A89-2E77-CFA2-52A83E130F66}"/>
                </a:ext>
              </a:extLst>
            </p:cNvPr>
            <p:cNvSpPr txBox="1"/>
            <p:nvPr/>
          </p:nvSpPr>
          <p:spPr>
            <a:xfrm>
              <a:off x="1671729" y="4088105"/>
              <a:ext cx="236442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dirty="0">
                  <a:solidFill>
                    <a:schemeClr val="tx2"/>
                  </a:solidFill>
                </a:rPr>
                <a:t>D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BE6E62FE-E774-0C8A-97E4-C21C5430D0DA}"/>
                </a:ext>
              </a:extLst>
            </p:cNvPr>
            <p:cNvSpPr txBox="1"/>
            <p:nvPr/>
          </p:nvSpPr>
          <p:spPr>
            <a:xfrm>
              <a:off x="407368" y="4083916"/>
              <a:ext cx="236442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dirty="0">
                  <a:solidFill>
                    <a:schemeClr val="tx2"/>
                  </a:solidFill>
                </a:rPr>
                <a:t>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693713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69B1257-4AAB-1DB2-452F-02D0A75EED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3352" y="908724"/>
            <a:ext cx="8023953" cy="5374561"/>
          </a:xfrm>
        </p:spPr>
        <p:txBody>
          <a:bodyPr/>
          <a:lstStyle/>
          <a:p>
            <a:r>
              <a:rPr lang="en-US" sz="2400" b="1" dirty="0"/>
              <a:t>Radiating cable</a:t>
            </a:r>
            <a:r>
              <a:rPr lang="en-CH" sz="2400" b="1" dirty="0"/>
              <a:t>:</a:t>
            </a:r>
          </a:p>
          <a:p>
            <a:pPr lvl="2"/>
            <a:r>
              <a:rPr lang="en-GB" dirty="0"/>
              <a:t>Only means to have mobile communications in tunnels for the fire brigade and other users:</a:t>
            </a:r>
          </a:p>
          <a:p>
            <a:pPr lvl="3"/>
            <a:r>
              <a:rPr lang="en-US" dirty="0"/>
              <a:t>Safety: </a:t>
            </a:r>
            <a:r>
              <a:rPr lang="en-CH" b="1" dirty="0"/>
              <a:t>TETRA</a:t>
            </a:r>
            <a:r>
              <a:rPr lang="en-GB" b="1" dirty="0"/>
              <a:t> </a:t>
            </a:r>
            <a:r>
              <a:rPr lang="en-CH" dirty="0"/>
              <a:t>@400MHz</a:t>
            </a:r>
            <a:r>
              <a:rPr lang="en-GB" dirty="0"/>
              <a:t> (</a:t>
            </a:r>
            <a:r>
              <a:rPr lang="en-GB" b="1" dirty="0" err="1"/>
              <a:t>TE</a:t>
            </a:r>
            <a:r>
              <a:rPr lang="en-GB" dirty="0" err="1"/>
              <a:t>rrestrial</a:t>
            </a:r>
            <a:r>
              <a:rPr lang="en-GB" dirty="0"/>
              <a:t> </a:t>
            </a:r>
            <a:r>
              <a:rPr lang="en-GB" b="1" dirty="0" err="1"/>
              <a:t>TR</a:t>
            </a:r>
            <a:r>
              <a:rPr lang="en-GB" dirty="0" err="1"/>
              <a:t>unked</a:t>
            </a:r>
            <a:r>
              <a:rPr lang="en-GB" dirty="0"/>
              <a:t> </a:t>
            </a:r>
            <a:r>
              <a:rPr lang="en-GB" b="1" dirty="0" err="1"/>
              <a:t>RA</a:t>
            </a:r>
            <a:r>
              <a:rPr lang="en-GB" dirty="0" err="1"/>
              <a:t>dio</a:t>
            </a:r>
            <a:r>
              <a:rPr lang="en-GB" dirty="0"/>
              <a:t>)</a:t>
            </a:r>
            <a:endParaRPr lang="en-US" dirty="0"/>
          </a:p>
          <a:p>
            <a:pPr lvl="3"/>
            <a:r>
              <a:rPr lang="en-US" dirty="0"/>
              <a:t>Cellular : </a:t>
            </a:r>
            <a:r>
              <a:rPr lang="en-CH" b="1" dirty="0"/>
              <a:t>LTE</a:t>
            </a:r>
            <a:r>
              <a:rPr lang="en-GB" b="1" dirty="0"/>
              <a:t> (4G) </a:t>
            </a:r>
            <a:r>
              <a:rPr lang="en-CH" dirty="0"/>
              <a:t>@800MHz, </a:t>
            </a:r>
            <a:r>
              <a:rPr lang="en-CH" b="1" dirty="0"/>
              <a:t>UMTS</a:t>
            </a:r>
            <a:r>
              <a:rPr lang="en-GB" b="1" dirty="0"/>
              <a:t> (3G) </a:t>
            </a:r>
            <a:r>
              <a:rPr lang="en-CH" dirty="0"/>
              <a:t>@900MHz</a:t>
            </a:r>
            <a:endParaRPr lang="en-GB" dirty="0"/>
          </a:p>
          <a:p>
            <a:pPr lvl="4"/>
            <a:r>
              <a:rPr lang="en-GB" dirty="0"/>
              <a:t>Cell phones, Laptop</a:t>
            </a:r>
          </a:p>
          <a:p>
            <a:pPr lvl="4"/>
            <a:r>
              <a:rPr lang="en-GB" dirty="0"/>
              <a:t>Remote inspection train on LHC monorail (TIM)</a:t>
            </a:r>
          </a:p>
          <a:p>
            <a:pPr lvl="4"/>
            <a:r>
              <a:rPr lang="en-GB" b="1" dirty="0"/>
              <a:t>Mobile vacuum equipment</a:t>
            </a:r>
            <a:endParaRPr lang="en-US" b="1" dirty="0"/>
          </a:p>
          <a:p>
            <a:pPr lvl="2"/>
            <a:endParaRPr lang="en-GB" dirty="0"/>
          </a:p>
          <a:p>
            <a:pPr lvl="2"/>
            <a:endParaRPr lang="en-GB" dirty="0"/>
          </a:p>
          <a:p>
            <a:pPr lvl="2"/>
            <a:endParaRPr lang="en-GB" dirty="0"/>
          </a:p>
          <a:p>
            <a:pPr lvl="2"/>
            <a:endParaRPr lang="en-GB" dirty="0"/>
          </a:p>
          <a:p>
            <a:pPr lvl="2"/>
            <a:endParaRPr lang="en-GB" dirty="0"/>
          </a:p>
          <a:p>
            <a:pPr lvl="2"/>
            <a:r>
              <a:rPr lang="en-GB" dirty="0"/>
              <a:t>T</a:t>
            </a:r>
            <a:r>
              <a:rPr lang="en-CH" dirty="0"/>
              <a:t>oo high</a:t>
            </a:r>
            <a:r>
              <a:rPr lang="en-GB" dirty="0"/>
              <a:t> losses for </a:t>
            </a:r>
            <a:r>
              <a:rPr lang="en-CH" dirty="0"/>
              <a:t>Wi-Fi (2.4/5GHz) over long distances</a:t>
            </a:r>
            <a:endParaRPr lang="en-GB" sz="2100" b="1" dirty="0"/>
          </a:p>
          <a:p>
            <a:pPr lvl="2"/>
            <a:r>
              <a:rPr lang="en-GB" dirty="0"/>
              <a:t>Recently used for </a:t>
            </a:r>
            <a:r>
              <a:rPr lang="en-US" dirty="0" err="1"/>
              <a:t>LoraWan</a:t>
            </a:r>
            <a:r>
              <a:rPr lang="en-US" dirty="0"/>
              <a:t> (</a:t>
            </a:r>
            <a:r>
              <a:rPr lang="en-GB" dirty="0"/>
              <a:t>Long range Wide area network) </a:t>
            </a:r>
            <a:r>
              <a:rPr lang="en-US" dirty="0"/>
              <a:t>in the LHC</a:t>
            </a:r>
          </a:p>
          <a:p>
            <a:pPr lvl="3"/>
            <a:r>
              <a:rPr lang="en-GB" dirty="0"/>
              <a:t>867-870 MHz (in Europe)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FF10258-9E1D-6EAC-4A9C-9D8D551FC6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Tunnel networking- CERN example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BDEF90-A641-6031-81CD-E8EB6178806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29.03.2023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890DFE-FC25-675C-88B2-6D105C2412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85B1A2-B59C-987E-372C-C432540310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/>
              <a:t>Gregory Pigny | Beampipes for Gravitational Wave Telescopes 2023</a:t>
            </a:r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BB3344C-2DEA-E734-D1BB-3E7009B9D9DE}"/>
              </a:ext>
            </a:extLst>
          </p:cNvPr>
          <p:cNvGrpSpPr/>
          <p:nvPr/>
        </p:nvGrpSpPr>
        <p:grpSpPr>
          <a:xfrm>
            <a:off x="8626439" y="994279"/>
            <a:ext cx="3111220" cy="1571641"/>
            <a:chOff x="2552802" y="3111897"/>
            <a:chExt cx="3506776" cy="1771458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FD00E54C-6B70-A8D9-727D-25F757577B41}"/>
                </a:ext>
              </a:extLst>
            </p:cNvPr>
            <p:cNvGrpSpPr/>
            <p:nvPr>
              <p:custDataLst>
                <p:tags r:id="rId1"/>
              </p:custDataLst>
            </p:nvPr>
          </p:nvGrpSpPr>
          <p:grpSpPr>
            <a:xfrm>
              <a:off x="2854537" y="3222832"/>
              <a:ext cx="2664296" cy="1149584"/>
              <a:chOff x="3730686" y="2375416"/>
              <a:chExt cx="4986711" cy="1389088"/>
            </a:xfrm>
          </p:grpSpPr>
          <p:pic>
            <p:nvPicPr>
              <p:cNvPr id="21" name="Picture 4" descr="http://www.mining-technology.com/contractor_images/becker/2-becker-ncs.jpg">
                <a:extLst>
                  <a:ext uri="{FF2B5EF4-FFF2-40B4-BE49-F238E27FC236}">
                    <a16:creationId xmlns:a16="http://schemas.microsoft.com/office/drawing/2014/main" id="{FDAE39A7-77E1-07DF-D604-59A4D0B5988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14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75694"/>
              <a:stretch/>
            </p:blipFill>
            <p:spPr bwMode="auto">
              <a:xfrm rot="5400000">
                <a:off x="6594103" y="1641211"/>
                <a:ext cx="1389087" cy="28575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2" name="Picture 4" descr="http://www.mining-technology.com/contractor_images/becker/2-becker-ncs.jpg">
                <a:extLst>
                  <a:ext uri="{FF2B5EF4-FFF2-40B4-BE49-F238E27FC236}">
                    <a16:creationId xmlns:a16="http://schemas.microsoft.com/office/drawing/2014/main" id="{C87FA89C-8D92-FA74-C9C8-E0B2E08791F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15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80907" r="75694" b="9547"/>
              <a:stretch/>
            </p:blipFill>
            <p:spPr bwMode="auto">
              <a:xfrm rot="5400000">
                <a:off x="5038568" y="2933566"/>
                <a:ext cx="1389087" cy="27278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3" name="Picture 4" descr="http://www.mining-technology.com/contractor_images/becker/2-becker-ncs.jpg">
                <a:extLst>
                  <a:ext uri="{FF2B5EF4-FFF2-40B4-BE49-F238E27FC236}">
                    <a16:creationId xmlns:a16="http://schemas.microsoft.com/office/drawing/2014/main" id="{DD41EF83-9592-9530-94EF-7A977C39830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15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80907" r="75694" b="9547"/>
              <a:stretch/>
            </p:blipFill>
            <p:spPr bwMode="auto">
              <a:xfrm rot="5400000">
                <a:off x="4765779" y="2933566"/>
                <a:ext cx="1389087" cy="27278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4" name="Picture 4" descr="http://www.mining-technology.com/contractor_images/becker/2-becker-ncs.jpg">
                <a:extLst>
                  <a:ext uri="{FF2B5EF4-FFF2-40B4-BE49-F238E27FC236}">
                    <a16:creationId xmlns:a16="http://schemas.microsoft.com/office/drawing/2014/main" id="{1DCA9A8D-46FE-C51D-CFBD-9E27F234E84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15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80907" r="75694" b="9547"/>
              <a:stretch/>
            </p:blipFill>
            <p:spPr bwMode="auto">
              <a:xfrm rot="5400000">
                <a:off x="4492990" y="2933565"/>
                <a:ext cx="1389087" cy="27278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5" name="Picture 4" descr="http://www.mining-technology.com/contractor_images/becker/2-becker-ncs.jpg">
                <a:extLst>
                  <a:ext uri="{FF2B5EF4-FFF2-40B4-BE49-F238E27FC236}">
                    <a16:creationId xmlns:a16="http://schemas.microsoft.com/office/drawing/2014/main" id="{09431F48-5EA8-7E21-CC1F-1A422594943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15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80907" r="75694" b="9547"/>
              <a:stretch/>
            </p:blipFill>
            <p:spPr bwMode="auto">
              <a:xfrm rot="5400000">
                <a:off x="4220201" y="2933565"/>
                <a:ext cx="1389087" cy="27278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6" name="Picture 4" descr="http://www.mining-technology.com/contractor_images/becker/2-becker-ncs.jpg">
                <a:extLst>
                  <a:ext uri="{FF2B5EF4-FFF2-40B4-BE49-F238E27FC236}">
                    <a16:creationId xmlns:a16="http://schemas.microsoft.com/office/drawing/2014/main" id="{A9D7C024-595A-30F9-5605-2B960553171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15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80907" r="75694" b="9547"/>
              <a:stretch/>
            </p:blipFill>
            <p:spPr bwMode="auto">
              <a:xfrm rot="5400000">
                <a:off x="3990904" y="2933566"/>
                <a:ext cx="1389087" cy="27278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7" name="Picture 4" descr="http://www.mining-technology.com/contractor_images/becker/2-becker-ncs.jpg">
                <a:extLst>
                  <a:ext uri="{FF2B5EF4-FFF2-40B4-BE49-F238E27FC236}">
                    <a16:creationId xmlns:a16="http://schemas.microsoft.com/office/drawing/2014/main" id="{8D0E8C11-16D9-FFA0-3C81-F6B11989553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15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80907" r="75694" b="9547"/>
              <a:stretch/>
            </p:blipFill>
            <p:spPr bwMode="auto">
              <a:xfrm rot="5400000">
                <a:off x="3718115" y="2933566"/>
                <a:ext cx="1389087" cy="27278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8" name="Picture 4" descr="http://www.mining-technology.com/contractor_images/becker/2-becker-ncs.jpg">
                <a:extLst>
                  <a:ext uri="{FF2B5EF4-FFF2-40B4-BE49-F238E27FC236}">
                    <a16:creationId xmlns:a16="http://schemas.microsoft.com/office/drawing/2014/main" id="{557D06C1-C731-7288-37E1-83B5A913A17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15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80907" r="75694" b="9547"/>
              <a:stretch/>
            </p:blipFill>
            <p:spPr bwMode="auto">
              <a:xfrm rot="5400000">
                <a:off x="3445326" y="2933565"/>
                <a:ext cx="1389087" cy="27278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9" name="Picture 4" descr="http://www.mining-technology.com/contractor_images/becker/2-becker-ncs.jpg">
                <a:extLst>
                  <a:ext uri="{FF2B5EF4-FFF2-40B4-BE49-F238E27FC236}">
                    <a16:creationId xmlns:a16="http://schemas.microsoft.com/office/drawing/2014/main" id="{A3E03205-55BE-BAB8-7430-6D22CB11D65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15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80907" r="75694" b="9547"/>
              <a:stretch/>
            </p:blipFill>
            <p:spPr bwMode="auto">
              <a:xfrm rot="5400000">
                <a:off x="3172537" y="2933565"/>
                <a:ext cx="1389087" cy="27278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FB6C4F35-9738-7C57-46B2-B6711B9C7525}"/>
                </a:ext>
              </a:extLst>
            </p:cNvPr>
            <p:cNvCxnSpPr/>
            <p:nvPr>
              <p:custDataLst>
                <p:tags r:id="rId2"/>
              </p:custDataLst>
            </p:nvPr>
          </p:nvCxnSpPr>
          <p:spPr>
            <a:xfrm flipH="1">
              <a:off x="5174708" y="3510485"/>
              <a:ext cx="202858" cy="221636"/>
            </a:xfrm>
            <a:prstGeom prst="straightConnector1">
              <a:avLst/>
            </a:prstGeom>
            <a:ln w="31750">
              <a:solidFill>
                <a:schemeClr val="tx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336E215-0F21-BA3E-B38C-0CBCD0DC65F7}"/>
                </a:ext>
              </a:extLst>
            </p:cNvPr>
            <p:cNvSpPr txBox="1"/>
            <p:nvPr>
              <p:custDataLst>
                <p:tags r:id="rId3"/>
              </p:custDataLst>
            </p:nvPr>
          </p:nvSpPr>
          <p:spPr>
            <a:xfrm>
              <a:off x="5285007" y="3193895"/>
              <a:ext cx="7745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Foam</a:t>
              </a:r>
              <a:endParaRPr lang="fr-FR" dirty="0"/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F60A73C7-A1CA-9450-FCB9-FD8399FB2F2F}"/>
                </a:ext>
              </a:extLst>
            </p:cNvPr>
            <p:cNvCxnSpPr/>
            <p:nvPr>
              <p:custDataLst>
                <p:tags r:id="rId4"/>
              </p:custDataLst>
            </p:nvPr>
          </p:nvCxnSpPr>
          <p:spPr>
            <a:xfrm flipH="1" flipV="1">
              <a:off x="4448645" y="4166541"/>
              <a:ext cx="139776" cy="433302"/>
            </a:xfrm>
            <a:prstGeom prst="straightConnector1">
              <a:avLst/>
            </a:prstGeom>
            <a:ln w="31750">
              <a:solidFill>
                <a:schemeClr val="tx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FF39D07B-BEDA-A523-08E2-0AA8B70C1685}"/>
                </a:ext>
              </a:extLst>
            </p:cNvPr>
            <p:cNvCxnSpPr/>
            <p:nvPr>
              <p:custDataLst>
                <p:tags r:id="rId5"/>
              </p:custDataLst>
            </p:nvPr>
          </p:nvCxnSpPr>
          <p:spPr>
            <a:xfrm flipV="1">
              <a:off x="4812537" y="3965338"/>
              <a:ext cx="472470" cy="634505"/>
            </a:xfrm>
            <a:prstGeom prst="straightConnector1">
              <a:avLst/>
            </a:prstGeom>
            <a:ln w="31750">
              <a:solidFill>
                <a:schemeClr val="tx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2BE0A3A0-E76F-A576-DA6C-DF10A990D6BE}"/>
                </a:ext>
              </a:extLst>
            </p:cNvPr>
            <p:cNvCxnSpPr/>
            <p:nvPr>
              <p:custDataLst>
                <p:tags r:id="rId6"/>
              </p:custDataLst>
            </p:nvPr>
          </p:nvCxnSpPr>
          <p:spPr>
            <a:xfrm flipV="1">
              <a:off x="2999584" y="4147458"/>
              <a:ext cx="74043" cy="409625"/>
            </a:xfrm>
            <a:prstGeom prst="straightConnector1">
              <a:avLst/>
            </a:prstGeom>
            <a:ln w="31750">
              <a:solidFill>
                <a:schemeClr val="tx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2CC0D77E-BE0D-794A-C336-D69ABDA9263E}"/>
                </a:ext>
              </a:extLst>
            </p:cNvPr>
            <p:cNvSpPr txBox="1"/>
            <p:nvPr>
              <p:custDataLst>
                <p:tags r:id="rId7"/>
              </p:custDataLst>
            </p:nvPr>
          </p:nvSpPr>
          <p:spPr>
            <a:xfrm>
              <a:off x="4213014" y="4514023"/>
              <a:ext cx="14542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Coax cables</a:t>
              </a:r>
              <a:endParaRPr lang="fr-FR" dirty="0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A61D1ED-A776-0A79-0E69-D0193B22B2C2}"/>
                </a:ext>
              </a:extLst>
            </p:cNvPr>
            <p:cNvSpPr txBox="1"/>
            <p:nvPr>
              <p:custDataLst>
                <p:tags r:id="rId8"/>
              </p:custDataLst>
            </p:nvPr>
          </p:nvSpPr>
          <p:spPr>
            <a:xfrm>
              <a:off x="2562766" y="4478523"/>
              <a:ext cx="8515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Jacket</a:t>
              </a:r>
              <a:endParaRPr lang="fr-FR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CD40511A-43D0-877D-EE20-17E3ECDBE470}"/>
                </a:ext>
              </a:extLst>
            </p:cNvPr>
            <p:cNvSpPr txBox="1"/>
            <p:nvPr>
              <p:custDataLst>
                <p:tags r:id="rId9"/>
              </p:custDataLst>
            </p:nvPr>
          </p:nvSpPr>
          <p:spPr>
            <a:xfrm>
              <a:off x="3542879" y="3111897"/>
              <a:ext cx="7745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Holes</a:t>
              </a:r>
              <a:endParaRPr lang="fr-FR" dirty="0"/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240D2EAA-FEC8-B15D-3892-A1B11C34E475}"/>
                </a:ext>
              </a:extLst>
            </p:cNvPr>
            <p:cNvCxnSpPr/>
            <p:nvPr>
              <p:custDataLst>
                <p:tags r:id="rId10"/>
              </p:custDataLst>
            </p:nvPr>
          </p:nvCxnSpPr>
          <p:spPr>
            <a:xfrm>
              <a:off x="4173860" y="3441882"/>
              <a:ext cx="336861" cy="450771"/>
            </a:xfrm>
            <a:prstGeom prst="straightConnector1">
              <a:avLst/>
            </a:prstGeom>
            <a:ln w="31750">
              <a:solidFill>
                <a:schemeClr val="tx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E4F8656F-9A9C-1608-2B5E-6AEF61138A29}"/>
                </a:ext>
              </a:extLst>
            </p:cNvPr>
            <p:cNvCxnSpPr/>
            <p:nvPr>
              <p:custDataLst>
                <p:tags r:id="rId11"/>
              </p:custDataLst>
            </p:nvPr>
          </p:nvCxnSpPr>
          <p:spPr>
            <a:xfrm>
              <a:off x="2563101" y="3563227"/>
              <a:ext cx="1429029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EB00E173-98F1-100B-3ECD-E2DCD040311C}"/>
                </a:ext>
              </a:extLst>
            </p:cNvPr>
            <p:cNvSpPr txBox="1"/>
            <p:nvPr>
              <p:custDataLst>
                <p:tags r:id="rId12"/>
              </p:custDataLst>
            </p:nvPr>
          </p:nvSpPr>
          <p:spPr>
            <a:xfrm>
              <a:off x="2552802" y="3343011"/>
              <a:ext cx="123783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dirty="0"/>
                <a:t>Longitudinal loss</a:t>
              </a:r>
              <a:endParaRPr lang="fr-FR" sz="1100" dirty="0"/>
            </a:p>
          </p:txBody>
        </p:sp>
      </p:grpSp>
      <p:pic>
        <p:nvPicPr>
          <p:cNvPr id="36" name="Picture 35" descr="TI8-CHEM-TI8-3">
            <a:extLst>
              <a:ext uri="{FF2B5EF4-FFF2-40B4-BE49-F238E27FC236}">
                <a16:creationId xmlns:a16="http://schemas.microsoft.com/office/drawing/2014/main" id="{C09BB440-EE2E-BDFE-F23D-9F97B1823E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9120837" y="3868581"/>
            <a:ext cx="2520000" cy="1641231"/>
          </a:xfrm>
          <a:prstGeom prst="rect">
            <a:avLst/>
          </a:prstGeom>
          <a:noFill/>
        </p:spPr>
      </p:pic>
      <p:sp>
        <p:nvSpPr>
          <p:cNvPr id="37" name="Line 7">
            <a:extLst>
              <a:ext uri="{FF2B5EF4-FFF2-40B4-BE49-F238E27FC236}">
                <a16:creationId xmlns:a16="http://schemas.microsoft.com/office/drawing/2014/main" id="{202CA9A4-BDA8-2373-8661-E666164E51FA}"/>
              </a:ext>
            </a:extLst>
          </p:cNvPr>
          <p:cNvSpPr>
            <a:spLocks noChangeShapeType="1"/>
          </p:cNvSpPr>
          <p:nvPr/>
        </p:nvSpPr>
        <p:spPr bwMode="auto">
          <a:xfrm>
            <a:off x="9900547" y="2138289"/>
            <a:ext cx="2866" cy="1623302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fr-FR" dirty="0"/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DD1745A0-25C3-888A-C9A7-AFD9203ECDDC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backgroundRemoval t="8486" b="90601" l="9845" r="89983">
                        <a14:foregroundMark x1="54404" y1="18799" x2="54404" y2="18799"/>
                        <a14:foregroundMark x1="34370" y1="36945" x2="34370" y2="36945"/>
                        <a14:foregroundMark x1="40242" y1="14752" x2="40242" y2="14752"/>
                        <a14:foregroundMark x1="41105" y1="14360" x2="41105" y2="14360"/>
                        <a14:foregroundMark x1="40415" y1="13708" x2="40415" y2="13708"/>
                        <a14:foregroundMark x1="41623" y1="14360" x2="41623" y2="14360"/>
                        <a14:foregroundMark x1="32124" y1="10183" x2="32124" y2="10183"/>
                        <a14:foregroundMark x1="30915" y1="8486" x2="30915" y2="8486"/>
                        <a14:foregroundMark x1="46978" y1="90601" x2="46978" y2="90601"/>
                        <a14:foregroundMark x1="80138" y1="74543" x2="80138" y2="74543"/>
                        <a14:foregroundMark x1="80484" y1="73629" x2="80484" y2="73629"/>
                        <a14:foregroundMark x1="81174" y1="73629" x2="81174" y2="73629"/>
                        <a14:foregroundMark x1="51295" y1="18016" x2="51295" y2="18016"/>
                        <a14:foregroundMark x1="55959" y1="21540" x2="55959" y2="21540"/>
                        <a14:backgroundMark x1="52332" y1="25065" x2="52332" y2="25065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725561" y="3212976"/>
            <a:ext cx="1632689" cy="2160000"/>
          </a:xfrm>
          <a:prstGeom prst="rect">
            <a:avLst/>
          </a:prstGeom>
        </p:spPr>
      </p:pic>
      <p:pic>
        <p:nvPicPr>
          <p:cNvPr id="40" name="Picture 26" descr="\\cern.ch\dfs\Departments\TE\Groups\VSC\ICM\Users\ANTONIOTTI\Conferences\ICALEPS11\New_Pictures\VREMA01-2-short.png">
            <a:extLst>
              <a:ext uri="{FF2B5EF4-FFF2-40B4-BE49-F238E27FC236}">
                <a16:creationId xmlns:a16="http://schemas.microsoft.com/office/drawing/2014/main" id="{4F1CEDB8-7462-78F1-F167-65ECF75883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5194282" y="3429000"/>
            <a:ext cx="910767" cy="1653557"/>
          </a:xfrm>
          <a:prstGeom prst="rect">
            <a:avLst/>
          </a:prstGeom>
          <a:noFill/>
        </p:spPr>
      </p:pic>
      <p:pic>
        <p:nvPicPr>
          <p:cNvPr id="41" name="Picture 2" descr="Lte : 23 057 images, photos et images vectorielles de stock | Shutterstock">
            <a:extLst>
              <a:ext uri="{FF2B5EF4-FFF2-40B4-BE49-F238E27FC236}">
                <a16:creationId xmlns:a16="http://schemas.microsoft.com/office/drawing/2014/main" id="{85936329-2E24-DF89-B88D-2E33490D9E9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10" b="22912"/>
          <a:stretch/>
        </p:blipFill>
        <p:spPr bwMode="auto">
          <a:xfrm>
            <a:off x="6293064" y="3429000"/>
            <a:ext cx="531611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6035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69B1257-4AAB-1DB2-452F-02D0A75EED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3353" y="908724"/>
            <a:ext cx="5760000" cy="518457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Stainless steel</a:t>
            </a:r>
            <a:r>
              <a:rPr lang="en-GB" sz="2000" b="0" dirty="0"/>
              <a:t> (304L) 1.3mm thick corrugated tube 1.2m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/>
              <a:t>15 cm thick thermal insulation based on PU/phenolic foam (λ ~ 0.025 W.m</a:t>
            </a:r>
            <a:r>
              <a:rPr lang="en-GB" sz="2000" b="0" baseline="30000" dirty="0"/>
              <a:t>-1</a:t>
            </a:r>
            <a:r>
              <a:rPr lang="en-GB" sz="2000" b="0" dirty="0"/>
              <a:t>.K</a:t>
            </a:r>
            <a:r>
              <a:rPr lang="en-GB" sz="2000" b="0" baseline="30000" dirty="0"/>
              <a:t>-1</a:t>
            </a:r>
            <a:r>
              <a:rPr lang="en-GB" sz="2000" b="0" dirty="0"/>
              <a:t>, Q ~ 72 W/m)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/>
              <a:t>R (ρ(</a:t>
            </a:r>
            <a:r>
              <a:rPr lang="en-GB" sz="2000" dirty="0"/>
              <a:t>100°C</a:t>
            </a:r>
            <a:r>
              <a:rPr lang="en-GB" sz="2000" b="0" dirty="0"/>
              <a:t>) ~ 8E-7 </a:t>
            </a:r>
            <a:r>
              <a:rPr lang="el-GR" sz="2000" b="0" dirty="0"/>
              <a:t>Ω</a:t>
            </a:r>
            <a:r>
              <a:rPr lang="en-GB" sz="2000" b="0" dirty="0"/>
              <a:t>.m) ~ 250 m</a:t>
            </a:r>
            <a:r>
              <a:rPr lang="el-GR" sz="2000" b="0" dirty="0"/>
              <a:t>Ω</a:t>
            </a:r>
            <a:r>
              <a:rPr lang="en-GB" sz="2000" b="0" dirty="0"/>
              <a:t>/km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 dirty="0"/>
              <a:t>Intensity ~ 540 A</a:t>
            </a:r>
          </a:p>
          <a:p>
            <a:pPr marL="666900" lvl="1" indent="-342900"/>
            <a:r>
              <a:rPr lang="en-GB" sz="1700" dirty="0"/>
              <a:t>Smaller current and cross section</a:t>
            </a:r>
            <a:endParaRPr lang="en-GB" sz="17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 dirty="0"/>
              <a:t>Voltage drop ~ 135 V/km</a:t>
            </a:r>
          </a:p>
          <a:p>
            <a:pPr marL="666900" lvl="1" indent="-342900"/>
            <a:r>
              <a:rPr lang="en-GB" sz="1700" dirty="0"/>
              <a:t>Electrical hazard for circuit &gt; 500m (&gt; 60VDC)</a:t>
            </a:r>
            <a:endParaRPr lang="en-GB" sz="1700" b="0" dirty="0"/>
          </a:p>
          <a:p>
            <a:endParaRPr lang="en-GB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FF10258-9E1D-6EAC-4A9C-9D8D551FC6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Bake-out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BDEF90-A641-6031-81CD-E8EB6178806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29.03.2023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890DFE-FC25-675C-88B2-6D105C2412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85B1A2-B59C-987E-372C-C432540310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/>
              <a:t>Gregory Pigny | Beampipes for Gravitational Wave Telescopes 2023</a:t>
            </a:r>
            <a:endParaRPr lang="en-US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9269BA01-DEF3-8838-E595-3484BFA6E15C}"/>
              </a:ext>
            </a:extLst>
          </p:cNvPr>
          <p:cNvSpPr txBox="1">
            <a:spLocks/>
          </p:cNvSpPr>
          <p:nvPr/>
        </p:nvSpPr>
        <p:spPr>
          <a:xfrm>
            <a:off x="6240016" y="904557"/>
            <a:ext cx="5904656" cy="518457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Mild steel</a:t>
            </a:r>
            <a:r>
              <a:rPr lang="en-GB" sz="2000" b="0" dirty="0"/>
              <a:t> 3mm thick tube 1.2m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/>
              <a:t>15 cm thick thermal insulation based on PU/phenolic foam (λ ~ 0.025 W.m</a:t>
            </a:r>
            <a:r>
              <a:rPr lang="en-GB" sz="2000" b="0" baseline="30000" dirty="0"/>
              <a:t>-1</a:t>
            </a:r>
            <a:r>
              <a:rPr lang="en-GB" sz="2000" b="0" dirty="0"/>
              <a:t>.K</a:t>
            </a:r>
            <a:r>
              <a:rPr lang="en-GB" sz="2000" b="0" baseline="30000" dirty="0"/>
              <a:t>-1</a:t>
            </a:r>
            <a:r>
              <a:rPr lang="en-GB" sz="2000" b="0" dirty="0"/>
              <a:t>, Q ~ 72 W/m)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/>
              <a:t>R (ρ(</a:t>
            </a:r>
            <a:r>
              <a:rPr lang="en-GB" sz="2000" dirty="0"/>
              <a:t>100°C</a:t>
            </a:r>
            <a:r>
              <a:rPr lang="en-GB" sz="2000" b="0" dirty="0"/>
              <a:t>) ~ 2.7E-7 </a:t>
            </a:r>
            <a:r>
              <a:rPr lang="el-GR" sz="2000" b="0" dirty="0"/>
              <a:t>Ω</a:t>
            </a:r>
            <a:r>
              <a:rPr lang="en-GB" sz="2000" b="0" dirty="0"/>
              <a:t>.m) ~ 34 m</a:t>
            </a:r>
            <a:r>
              <a:rPr lang="el-GR" sz="2000" b="0" dirty="0"/>
              <a:t>Ω</a:t>
            </a:r>
            <a:r>
              <a:rPr lang="en-GB" sz="2000" b="0" dirty="0"/>
              <a:t>/km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 dirty="0"/>
              <a:t>Intensity ~ 1400 A</a:t>
            </a:r>
          </a:p>
          <a:p>
            <a:pPr marL="666900" lvl="1" indent="-342900"/>
            <a:r>
              <a:rPr lang="en-GB" sz="1700" dirty="0"/>
              <a:t>Higher current and cross section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 dirty="0"/>
              <a:t>Voltage drop ~ 50 V/km</a:t>
            </a:r>
          </a:p>
          <a:p>
            <a:pPr marL="666900" lvl="1" indent="-342900"/>
            <a:r>
              <a:rPr lang="en-GB" sz="1700" dirty="0"/>
              <a:t>Electrically safe for circuit &lt; 1km (&lt; 60VDC)</a:t>
            </a:r>
          </a:p>
          <a:p>
            <a:endParaRPr lang="en-GB" b="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32318D9-BBD4-53A5-7EB4-A679F6948D57}"/>
              </a:ext>
            </a:extLst>
          </p:cNvPr>
          <p:cNvSpPr txBox="1"/>
          <p:nvPr/>
        </p:nvSpPr>
        <p:spPr>
          <a:xfrm>
            <a:off x="1643598" y="5579944"/>
            <a:ext cx="943901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2400" b="1" dirty="0">
                <a:solidFill>
                  <a:schemeClr val="tx2"/>
                </a:solidFill>
              </a:rPr>
              <a:t>For personnel safety, potential of the chamber must be &lt; 60VDC</a:t>
            </a:r>
          </a:p>
        </p:txBody>
      </p:sp>
    </p:spTree>
    <p:extLst>
      <p:ext uri="{BB962C8B-B14F-4D97-AF65-F5344CB8AC3E}">
        <p14:creationId xmlns:p14="http://schemas.microsoft.com/office/powerpoint/2010/main" val="31829055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FF10258-9E1D-6EAC-4A9C-9D8D551FC6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Bake-out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BDEF90-A641-6031-81CD-E8EB6178806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29.03.2023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890DFE-FC25-675C-88B2-6D105C2412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85B1A2-B59C-987E-372C-C432540310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/>
              <a:t>Gregory Pigny | Beampipes for Gravitational Wave Telescopes 2023</a:t>
            </a:r>
            <a:endParaRPr lang="en-US" dirty="0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2371B738-8BA3-60CD-01B7-CAF029E3CFE9}"/>
              </a:ext>
            </a:extLst>
          </p:cNvPr>
          <p:cNvGrpSpPr>
            <a:grpSpLocks noChangeAspect="1"/>
          </p:cNvGrpSpPr>
          <p:nvPr/>
        </p:nvGrpSpPr>
        <p:grpSpPr>
          <a:xfrm>
            <a:off x="3288715" y="1452869"/>
            <a:ext cx="288000" cy="189453"/>
            <a:chOff x="5627123" y="3392781"/>
            <a:chExt cx="439437" cy="289072"/>
          </a:xfrm>
          <a:solidFill>
            <a:schemeClr val="bg1"/>
          </a:solidFill>
        </p:grpSpPr>
        <p:sp>
          <p:nvSpPr>
            <p:cNvPr id="33" name="Isosceles Triangle 32">
              <a:extLst>
                <a:ext uri="{FF2B5EF4-FFF2-40B4-BE49-F238E27FC236}">
                  <a16:creationId xmlns:a16="http://schemas.microsoft.com/office/drawing/2014/main" id="{50586228-D314-4C1E-E213-15B158C2BD9F}"/>
                </a:ext>
              </a:extLst>
            </p:cNvPr>
            <p:cNvSpPr/>
            <p:nvPr/>
          </p:nvSpPr>
          <p:spPr>
            <a:xfrm rot="5400000">
              <a:off x="5591944" y="3429000"/>
              <a:ext cx="288032" cy="217673"/>
            </a:xfrm>
            <a:prstGeom prst="triangle">
              <a:avLst/>
            </a:prstGeom>
            <a:grp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Isosceles Triangle 33">
              <a:extLst>
                <a:ext uri="{FF2B5EF4-FFF2-40B4-BE49-F238E27FC236}">
                  <a16:creationId xmlns:a16="http://schemas.microsoft.com/office/drawing/2014/main" id="{F88EBA98-F6A0-0C29-BDDB-0E4444C0C50E}"/>
                </a:ext>
              </a:extLst>
            </p:cNvPr>
            <p:cNvSpPr/>
            <p:nvPr/>
          </p:nvSpPr>
          <p:spPr>
            <a:xfrm rot="16200000">
              <a:off x="5813708" y="3427960"/>
              <a:ext cx="288032" cy="217673"/>
            </a:xfrm>
            <a:prstGeom prst="triangle">
              <a:avLst/>
            </a:prstGeom>
            <a:grp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3B88F3EB-3B4D-73A0-A371-4755B1133BFA}"/>
              </a:ext>
            </a:extLst>
          </p:cNvPr>
          <p:cNvGrpSpPr>
            <a:grpSpLocks noChangeAspect="1"/>
          </p:cNvGrpSpPr>
          <p:nvPr/>
        </p:nvGrpSpPr>
        <p:grpSpPr>
          <a:xfrm>
            <a:off x="8966322" y="1440709"/>
            <a:ext cx="288000" cy="189453"/>
            <a:chOff x="5627123" y="3392781"/>
            <a:chExt cx="439437" cy="289072"/>
          </a:xfrm>
          <a:solidFill>
            <a:schemeClr val="bg1"/>
          </a:solidFill>
        </p:grpSpPr>
        <p:sp>
          <p:nvSpPr>
            <p:cNvPr id="49" name="Isosceles Triangle 48">
              <a:extLst>
                <a:ext uri="{FF2B5EF4-FFF2-40B4-BE49-F238E27FC236}">
                  <a16:creationId xmlns:a16="http://schemas.microsoft.com/office/drawing/2014/main" id="{538A201A-6294-881B-9006-6FF1AFDA1B16}"/>
                </a:ext>
              </a:extLst>
            </p:cNvPr>
            <p:cNvSpPr/>
            <p:nvPr/>
          </p:nvSpPr>
          <p:spPr>
            <a:xfrm rot="5400000">
              <a:off x="5591944" y="3429000"/>
              <a:ext cx="288032" cy="217673"/>
            </a:xfrm>
            <a:prstGeom prst="triangle">
              <a:avLst/>
            </a:prstGeom>
            <a:grp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" name="Isosceles Triangle 49">
              <a:extLst>
                <a:ext uri="{FF2B5EF4-FFF2-40B4-BE49-F238E27FC236}">
                  <a16:creationId xmlns:a16="http://schemas.microsoft.com/office/drawing/2014/main" id="{BA9333E0-7EE8-CF50-6BBE-1BF518E0238C}"/>
                </a:ext>
              </a:extLst>
            </p:cNvPr>
            <p:cNvSpPr/>
            <p:nvPr/>
          </p:nvSpPr>
          <p:spPr>
            <a:xfrm rot="16200000">
              <a:off x="5813708" y="3427960"/>
              <a:ext cx="288032" cy="217673"/>
            </a:xfrm>
            <a:prstGeom prst="triangle">
              <a:avLst/>
            </a:prstGeom>
            <a:grp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31CE2736-980A-A39E-9FC9-78B1C34DDCF8}"/>
              </a:ext>
            </a:extLst>
          </p:cNvPr>
          <p:cNvSpPr txBox="1"/>
          <p:nvPr/>
        </p:nvSpPr>
        <p:spPr>
          <a:xfrm>
            <a:off x="3343041" y="1165460"/>
            <a:ext cx="28826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dirty="0"/>
              <a:t>V1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750BC89D-A506-BF17-655C-53A3CE8A0DEF}"/>
              </a:ext>
            </a:extLst>
          </p:cNvPr>
          <p:cNvSpPr txBox="1"/>
          <p:nvPr/>
        </p:nvSpPr>
        <p:spPr>
          <a:xfrm>
            <a:off x="8993567" y="1148512"/>
            <a:ext cx="28826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dirty="0"/>
              <a:t>V2</a:t>
            </a:r>
          </a:p>
        </p:txBody>
      </p: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F8C9BB93-98B3-2694-3452-F88D19B64201}"/>
              </a:ext>
            </a:extLst>
          </p:cNvPr>
          <p:cNvCxnSpPr>
            <a:cxnSpLocks/>
            <a:stCxn id="34" idx="3"/>
            <a:endCxn id="49" idx="3"/>
          </p:cNvCxnSpPr>
          <p:nvPr/>
        </p:nvCxnSpPr>
        <p:spPr>
          <a:xfrm flipV="1">
            <a:off x="3576715" y="1535776"/>
            <a:ext cx="5389607" cy="11478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TextBox 133">
            <a:extLst>
              <a:ext uri="{FF2B5EF4-FFF2-40B4-BE49-F238E27FC236}">
                <a16:creationId xmlns:a16="http://schemas.microsoft.com/office/drawing/2014/main" id="{A9A7765E-2310-9F1E-4CB8-1EB35F5A3365}"/>
              </a:ext>
            </a:extLst>
          </p:cNvPr>
          <p:cNvSpPr txBox="1"/>
          <p:nvPr/>
        </p:nvSpPr>
        <p:spPr>
          <a:xfrm>
            <a:off x="407368" y="3333760"/>
            <a:ext cx="9093792" cy="29546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2"/>
                </a:solidFill>
              </a:rPr>
              <a:t>Chamber connected to earth every 1250 m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2"/>
                </a:solidFill>
              </a:rPr>
              <a:t>One current source every 1250m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2"/>
                </a:solidFill>
              </a:rPr>
              <a:t>Current source: // connection of several smaller 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2"/>
                </a:solidFill>
              </a:rPr>
              <a:t>Temperature measurement: thermocouples (position? Qty?)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2"/>
                </a:solidFill>
              </a:rPr>
              <a:t>Current source controlled by PLC: temperature regulation?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2"/>
                </a:solidFill>
              </a:rPr>
              <a:t>Example of current source: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6x SM70-CP-450 connected in // (2.8kA, 33V) in a mobile rack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Main power (max): 6x15kW = </a:t>
            </a:r>
            <a:r>
              <a:rPr lang="en-GB" b="1" dirty="0">
                <a:solidFill>
                  <a:schemeClr val="tx2"/>
                </a:solidFill>
              </a:rPr>
              <a:t>90kW</a:t>
            </a:r>
            <a:r>
              <a:rPr lang="en-GB" dirty="0">
                <a:solidFill>
                  <a:schemeClr val="tx2"/>
                </a:solidFill>
              </a:rPr>
              <a:t> per current source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6x 3-phase sockets 32A / position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Tot. max power for one sector: 4x90kW = </a:t>
            </a:r>
            <a:r>
              <a:rPr lang="en-GB" b="1" dirty="0">
                <a:solidFill>
                  <a:schemeClr val="tx2"/>
                </a:solidFill>
              </a:rPr>
              <a:t>360kW</a:t>
            </a:r>
            <a:endParaRPr lang="en-GB" sz="1600" b="1" dirty="0">
              <a:solidFill>
                <a:schemeClr val="tx2"/>
              </a:solidFill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AF547F1-06AA-977F-6FCD-897AFAACD41E}"/>
              </a:ext>
            </a:extLst>
          </p:cNvPr>
          <p:cNvGrpSpPr/>
          <p:nvPr/>
        </p:nvGrpSpPr>
        <p:grpSpPr>
          <a:xfrm>
            <a:off x="3096069" y="1634901"/>
            <a:ext cx="305682" cy="316647"/>
            <a:chOff x="3719736" y="1895297"/>
            <a:chExt cx="305682" cy="316647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1ED69B07-F2A5-47AA-E7AC-3925F96BBE2D}"/>
                </a:ext>
              </a:extLst>
            </p:cNvPr>
            <p:cNvCxnSpPr>
              <a:cxnSpLocks/>
            </p:cNvCxnSpPr>
            <p:nvPr/>
          </p:nvCxnSpPr>
          <p:spPr>
            <a:xfrm>
              <a:off x="3908581" y="1895297"/>
              <a:ext cx="0" cy="1914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F0DB0901-7BE5-96E9-8B94-02B202C0964E}"/>
                </a:ext>
              </a:extLst>
            </p:cNvPr>
            <p:cNvCxnSpPr/>
            <p:nvPr/>
          </p:nvCxnSpPr>
          <p:spPr>
            <a:xfrm>
              <a:off x="3791744" y="2084140"/>
              <a:ext cx="23367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E4A833EE-338F-F005-A968-654281ADAB25}"/>
                </a:ext>
              </a:extLst>
            </p:cNvPr>
            <p:cNvCxnSpPr/>
            <p:nvPr/>
          </p:nvCxnSpPr>
          <p:spPr>
            <a:xfrm flipH="1">
              <a:off x="3719736" y="2086772"/>
              <a:ext cx="72008" cy="1180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E8839F34-5C12-65AC-ADCE-1047875623B9}"/>
                </a:ext>
              </a:extLst>
            </p:cNvPr>
            <p:cNvCxnSpPr/>
            <p:nvPr/>
          </p:nvCxnSpPr>
          <p:spPr>
            <a:xfrm flipH="1">
              <a:off x="3833891" y="2080033"/>
              <a:ext cx="72008" cy="1180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BD6B10D2-9353-E625-64CC-301B157A2311}"/>
                </a:ext>
              </a:extLst>
            </p:cNvPr>
            <p:cNvCxnSpPr/>
            <p:nvPr/>
          </p:nvCxnSpPr>
          <p:spPr>
            <a:xfrm flipH="1">
              <a:off x="3944144" y="2093852"/>
              <a:ext cx="72008" cy="1180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C4A39F90-8ABD-86FD-6A62-0959C8C88F4B}"/>
              </a:ext>
            </a:extLst>
          </p:cNvPr>
          <p:cNvGrpSpPr/>
          <p:nvPr/>
        </p:nvGrpSpPr>
        <p:grpSpPr>
          <a:xfrm>
            <a:off x="9065689" y="1629480"/>
            <a:ext cx="305682" cy="316647"/>
            <a:chOff x="3719736" y="1895297"/>
            <a:chExt cx="305682" cy="316647"/>
          </a:xfrm>
        </p:grpSpPr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DE59B83C-A5E4-8B02-8AEE-6C2FA772ABD9}"/>
                </a:ext>
              </a:extLst>
            </p:cNvPr>
            <p:cNvCxnSpPr>
              <a:cxnSpLocks/>
            </p:cNvCxnSpPr>
            <p:nvPr/>
          </p:nvCxnSpPr>
          <p:spPr>
            <a:xfrm>
              <a:off x="3908581" y="1895297"/>
              <a:ext cx="0" cy="1914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93304F38-6C1F-62CE-6DFA-4C3CB820532A}"/>
                </a:ext>
              </a:extLst>
            </p:cNvPr>
            <p:cNvCxnSpPr/>
            <p:nvPr/>
          </p:nvCxnSpPr>
          <p:spPr>
            <a:xfrm>
              <a:off x="3791744" y="2084140"/>
              <a:ext cx="23367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D046481B-401A-D309-3266-72D337E84032}"/>
                </a:ext>
              </a:extLst>
            </p:cNvPr>
            <p:cNvCxnSpPr/>
            <p:nvPr/>
          </p:nvCxnSpPr>
          <p:spPr>
            <a:xfrm flipH="1">
              <a:off x="3719736" y="2086772"/>
              <a:ext cx="72008" cy="1180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F6C77ED9-CCF5-1470-F8C0-91DDA3223582}"/>
                </a:ext>
              </a:extLst>
            </p:cNvPr>
            <p:cNvCxnSpPr/>
            <p:nvPr/>
          </p:nvCxnSpPr>
          <p:spPr>
            <a:xfrm flipH="1">
              <a:off x="3833891" y="2080033"/>
              <a:ext cx="72008" cy="1180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1D47B10F-E378-5B9E-DA19-4F43E2E71ACE}"/>
                </a:ext>
              </a:extLst>
            </p:cNvPr>
            <p:cNvCxnSpPr/>
            <p:nvPr/>
          </p:nvCxnSpPr>
          <p:spPr>
            <a:xfrm flipH="1">
              <a:off x="3944144" y="2093852"/>
              <a:ext cx="72008" cy="1180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5" name="TextBox 74">
            <a:extLst>
              <a:ext uri="{FF2B5EF4-FFF2-40B4-BE49-F238E27FC236}">
                <a16:creationId xmlns:a16="http://schemas.microsoft.com/office/drawing/2014/main" id="{0F4032BF-D5CE-943D-2369-1622C9781816}"/>
              </a:ext>
            </a:extLst>
          </p:cNvPr>
          <p:cNvSpPr txBox="1"/>
          <p:nvPr/>
        </p:nvSpPr>
        <p:spPr>
          <a:xfrm>
            <a:off x="3431704" y="2761355"/>
            <a:ext cx="136815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2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DC current source </a:t>
            </a:r>
          </a:p>
          <a:p>
            <a:pPr algn="ctr"/>
            <a:r>
              <a:rPr lang="en-GB" sz="12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1080A</a:t>
            </a:r>
          </a:p>
          <a:p>
            <a:pPr algn="ctr"/>
            <a:r>
              <a:rPr lang="en-GB" sz="12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2800A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5E002EB5-4546-2DAA-11E9-3AA61C5F0705}"/>
              </a:ext>
            </a:extLst>
          </p:cNvPr>
          <p:cNvCxnSpPr>
            <a:cxnSpLocks/>
          </p:cNvCxnSpPr>
          <p:nvPr/>
        </p:nvCxnSpPr>
        <p:spPr>
          <a:xfrm>
            <a:off x="3576715" y="705710"/>
            <a:ext cx="5622999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F4C8CB59-8120-01CC-1F18-856695552072}"/>
              </a:ext>
            </a:extLst>
          </p:cNvPr>
          <p:cNvSpPr txBox="1"/>
          <p:nvPr/>
        </p:nvSpPr>
        <p:spPr>
          <a:xfrm>
            <a:off x="5979155" y="397234"/>
            <a:ext cx="71738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5 km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C6A1C935-CFB2-A832-D256-5D47386D01E2}"/>
              </a:ext>
            </a:extLst>
          </p:cNvPr>
          <p:cNvCxnSpPr>
            <a:cxnSpLocks/>
          </p:cNvCxnSpPr>
          <p:nvPr/>
        </p:nvCxnSpPr>
        <p:spPr>
          <a:xfrm>
            <a:off x="4740887" y="1449928"/>
            <a:ext cx="0" cy="17887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34747D75-CAA5-469E-E30E-41A5237A16DD}"/>
              </a:ext>
            </a:extLst>
          </p:cNvPr>
          <p:cNvCxnSpPr>
            <a:cxnSpLocks/>
          </p:cNvCxnSpPr>
          <p:nvPr/>
        </p:nvCxnSpPr>
        <p:spPr>
          <a:xfrm>
            <a:off x="6076429" y="1455316"/>
            <a:ext cx="0" cy="17887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3676A81A-99FC-6146-BCDF-4DEA16BED305}"/>
              </a:ext>
            </a:extLst>
          </p:cNvPr>
          <p:cNvCxnSpPr>
            <a:cxnSpLocks/>
          </p:cNvCxnSpPr>
          <p:nvPr/>
        </p:nvCxnSpPr>
        <p:spPr>
          <a:xfrm>
            <a:off x="7539347" y="1455316"/>
            <a:ext cx="0" cy="17887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" name="Group 36">
            <a:extLst>
              <a:ext uri="{FF2B5EF4-FFF2-40B4-BE49-F238E27FC236}">
                <a16:creationId xmlns:a16="http://schemas.microsoft.com/office/drawing/2014/main" id="{AECC2396-C209-85FC-EC96-4F28364270B6}"/>
              </a:ext>
            </a:extLst>
          </p:cNvPr>
          <p:cNvGrpSpPr/>
          <p:nvPr/>
        </p:nvGrpSpPr>
        <p:grpSpPr>
          <a:xfrm>
            <a:off x="4552812" y="1606122"/>
            <a:ext cx="305682" cy="316647"/>
            <a:chOff x="3719736" y="1895297"/>
            <a:chExt cx="305682" cy="316647"/>
          </a:xfrm>
        </p:grpSpPr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73F66725-A55C-4A5C-18D2-B94798ADF489}"/>
                </a:ext>
              </a:extLst>
            </p:cNvPr>
            <p:cNvCxnSpPr>
              <a:cxnSpLocks/>
            </p:cNvCxnSpPr>
            <p:nvPr/>
          </p:nvCxnSpPr>
          <p:spPr>
            <a:xfrm>
              <a:off x="3908581" y="1895297"/>
              <a:ext cx="0" cy="1914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55D8808B-6C2B-830B-53C0-E3DA010D5959}"/>
                </a:ext>
              </a:extLst>
            </p:cNvPr>
            <p:cNvCxnSpPr/>
            <p:nvPr/>
          </p:nvCxnSpPr>
          <p:spPr>
            <a:xfrm>
              <a:off x="3791744" y="2084140"/>
              <a:ext cx="23367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AFB12FC6-48D0-63E2-0C60-928F0713000B}"/>
                </a:ext>
              </a:extLst>
            </p:cNvPr>
            <p:cNvCxnSpPr/>
            <p:nvPr/>
          </p:nvCxnSpPr>
          <p:spPr>
            <a:xfrm flipH="1">
              <a:off x="3719736" y="2086772"/>
              <a:ext cx="72008" cy="1180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55408738-6A69-3457-C1A4-E16A8F3F1D45}"/>
                </a:ext>
              </a:extLst>
            </p:cNvPr>
            <p:cNvCxnSpPr/>
            <p:nvPr/>
          </p:nvCxnSpPr>
          <p:spPr>
            <a:xfrm flipH="1">
              <a:off x="3833891" y="2080033"/>
              <a:ext cx="72008" cy="1180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35613ACF-4EB4-F9BF-80D5-1B515B8EDD2D}"/>
                </a:ext>
              </a:extLst>
            </p:cNvPr>
            <p:cNvCxnSpPr/>
            <p:nvPr/>
          </p:nvCxnSpPr>
          <p:spPr>
            <a:xfrm flipH="1">
              <a:off x="3944144" y="2093852"/>
              <a:ext cx="72008" cy="1180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206EFA94-529F-ED8C-9E00-4FC3B8C675DA}"/>
              </a:ext>
            </a:extLst>
          </p:cNvPr>
          <p:cNvGrpSpPr/>
          <p:nvPr/>
        </p:nvGrpSpPr>
        <p:grpSpPr>
          <a:xfrm>
            <a:off x="5887576" y="1613317"/>
            <a:ext cx="305682" cy="316647"/>
            <a:chOff x="3719736" y="1895297"/>
            <a:chExt cx="305682" cy="316647"/>
          </a:xfrm>
        </p:grpSpPr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2A8D8CAF-482E-3692-776B-4302EB30C8E6}"/>
                </a:ext>
              </a:extLst>
            </p:cNvPr>
            <p:cNvCxnSpPr>
              <a:cxnSpLocks/>
            </p:cNvCxnSpPr>
            <p:nvPr/>
          </p:nvCxnSpPr>
          <p:spPr>
            <a:xfrm>
              <a:off x="3908581" y="1895297"/>
              <a:ext cx="0" cy="1914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9611A0B-748C-ED0A-0789-488014B10301}"/>
                </a:ext>
              </a:extLst>
            </p:cNvPr>
            <p:cNvCxnSpPr/>
            <p:nvPr/>
          </p:nvCxnSpPr>
          <p:spPr>
            <a:xfrm>
              <a:off x="3791744" y="2084140"/>
              <a:ext cx="23367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96A8C8F3-0600-8648-2A06-8962DA909AEF}"/>
                </a:ext>
              </a:extLst>
            </p:cNvPr>
            <p:cNvCxnSpPr/>
            <p:nvPr/>
          </p:nvCxnSpPr>
          <p:spPr>
            <a:xfrm flipH="1">
              <a:off x="3719736" y="2086772"/>
              <a:ext cx="72008" cy="1180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90C2A68C-8B28-4AEC-B504-631A79E288C7}"/>
                </a:ext>
              </a:extLst>
            </p:cNvPr>
            <p:cNvCxnSpPr/>
            <p:nvPr/>
          </p:nvCxnSpPr>
          <p:spPr>
            <a:xfrm flipH="1">
              <a:off x="3833891" y="2080033"/>
              <a:ext cx="72008" cy="1180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DD30027E-3D78-772A-3FBC-1C7DEC84BDD7}"/>
                </a:ext>
              </a:extLst>
            </p:cNvPr>
            <p:cNvCxnSpPr/>
            <p:nvPr/>
          </p:nvCxnSpPr>
          <p:spPr>
            <a:xfrm flipH="1">
              <a:off x="3944144" y="2093852"/>
              <a:ext cx="72008" cy="1180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D4D5BF93-A2A0-455C-5402-F9A51F6AADDD}"/>
              </a:ext>
            </a:extLst>
          </p:cNvPr>
          <p:cNvGrpSpPr/>
          <p:nvPr/>
        </p:nvGrpSpPr>
        <p:grpSpPr>
          <a:xfrm>
            <a:off x="7349279" y="1613317"/>
            <a:ext cx="305682" cy="316647"/>
            <a:chOff x="3719736" y="1895297"/>
            <a:chExt cx="305682" cy="316647"/>
          </a:xfrm>
        </p:grpSpPr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316FF36B-1993-23C7-8ED5-366243A3A8E7}"/>
                </a:ext>
              </a:extLst>
            </p:cNvPr>
            <p:cNvCxnSpPr>
              <a:cxnSpLocks/>
            </p:cNvCxnSpPr>
            <p:nvPr/>
          </p:nvCxnSpPr>
          <p:spPr>
            <a:xfrm>
              <a:off x="3908581" y="1895297"/>
              <a:ext cx="0" cy="1914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6C9DB413-E26A-61E6-1A46-0B4410B530E1}"/>
                </a:ext>
              </a:extLst>
            </p:cNvPr>
            <p:cNvCxnSpPr/>
            <p:nvPr/>
          </p:nvCxnSpPr>
          <p:spPr>
            <a:xfrm>
              <a:off x="3791744" y="2084140"/>
              <a:ext cx="23367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2017ED79-A493-30AC-8F66-1F7D720F1CC1}"/>
                </a:ext>
              </a:extLst>
            </p:cNvPr>
            <p:cNvCxnSpPr/>
            <p:nvPr/>
          </p:nvCxnSpPr>
          <p:spPr>
            <a:xfrm flipH="1">
              <a:off x="3719736" y="2086772"/>
              <a:ext cx="72008" cy="1180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D5BF7A59-8D05-F7EE-327A-30ACCC0E4772}"/>
                </a:ext>
              </a:extLst>
            </p:cNvPr>
            <p:cNvCxnSpPr/>
            <p:nvPr/>
          </p:nvCxnSpPr>
          <p:spPr>
            <a:xfrm flipH="1">
              <a:off x="3833891" y="2080033"/>
              <a:ext cx="72008" cy="1180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96C1A7FA-622A-8665-DE20-69F2FD550FE3}"/>
                </a:ext>
              </a:extLst>
            </p:cNvPr>
            <p:cNvCxnSpPr/>
            <p:nvPr/>
          </p:nvCxnSpPr>
          <p:spPr>
            <a:xfrm flipH="1">
              <a:off x="3944144" y="2093852"/>
              <a:ext cx="72008" cy="1180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7E22C900-456C-C4D1-F6D5-5E9A79FF5BF1}"/>
              </a:ext>
            </a:extLst>
          </p:cNvPr>
          <p:cNvCxnSpPr>
            <a:cxnSpLocks/>
          </p:cNvCxnSpPr>
          <p:nvPr/>
        </p:nvCxnSpPr>
        <p:spPr>
          <a:xfrm>
            <a:off x="3586849" y="1051295"/>
            <a:ext cx="1154808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>
            <a:extLst>
              <a:ext uri="{FF2B5EF4-FFF2-40B4-BE49-F238E27FC236}">
                <a16:creationId xmlns:a16="http://schemas.microsoft.com/office/drawing/2014/main" id="{E9B6E401-B6C4-FE8D-64C4-27F6FE623370}"/>
              </a:ext>
            </a:extLst>
          </p:cNvPr>
          <p:cNvSpPr txBox="1"/>
          <p:nvPr/>
        </p:nvSpPr>
        <p:spPr>
          <a:xfrm>
            <a:off x="3809669" y="752096"/>
            <a:ext cx="85340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1250 m</a:t>
            </a:r>
          </a:p>
        </p:txBody>
      </p: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9972BA7A-45AC-B78E-9AF8-EC9D261B82E8}"/>
              </a:ext>
            </a:extLst>
          </p:cNvPr>
          <p:cNvCxnSpPr>
            <a:cxnSpLocks/>
          </p:cNvCxnSpPr>
          <p:nvPr/>
        </p:nvCxnSpPr>
        <p:spPr>
          <a:xfrm flipV="1">
            <a:off x="4091450" y="1543353"/>
            <a:ext cx="0" cy="2669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222E1592-3CA1-80EC-78F1-AE70E84DBD2E}"/>
              </a:ext>
            </a:extLst>
          </p:cNvPr>
          <p:cNvGrpSpPr/>
          <p:nvPr/>
        </p:nvGrpSpPr>
        <p:grpSpPr>
          <a:xfrm>
            <a:off x="3811000" y="1797597"/>
            <a:ext cx="553294" cy="872520"/>
            <a:chOff x="3685779" y="1796636"/>
            <a:chExt cx="553294" cy="872520"/>
          </a:xfrm>
        </p:grpSpPr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74A216F8-5E42-08F4-0961-CDA3A6DD2EBB}"/>
                </a:ext>
              </a:extLst>
            </p:cNvPr>
            <p:cNvGrpSpPr/>
            <p:nvPr/>
          </p:nvGrpSpPr>
          <p:grpSpPr>
            <a:xfrm>
              <a:off x="3787344" y="1796636"/>
              <a:ext cx="360040" cy="872520"/>
              <a:chOff x="9027808" y="3705078"/>
              <a:chExt cx="360040" cy="872520"/>
            </a:xfrm>
          </p:grpSpPr>
          <p:sp>
            <p:nvSpPr>
              <p:cNvPr id="110" name="Oval 109">
                <a:extLst>
                  <a:ext uri="{FF2B5EF4-FFF2-40B4-BE49-F238E27FC236}">
                    <a16:creationId xmlns:a16="http://schemas.microsoft.com/office/drawing/2014/main" id="{051E7BE3-FC54-DD5C-2FE2-D4CFB0E99B6F}"/>
                  </a:ext>
                </a:extLst>
              </p:cNvPr>
              <p:cNvSpPr/>
              <p:nvPr/>
            </p:nvSpPr>
            <p:spPr>
              <a:xfrm>
                <a:off x="9027808" y="4043227"/>
                <a:ext cx="360040" cy="365125"/>
              </a:xfrm>
              <a:prstGeom prst="ellipse">
                <a:avLst/>
              </a:prstGeom>
              <a:noFill/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16" name="Straight Connector 115">
                <a:extLst>
                  <a:ext uri="{FF2B5EF4-FFF2-40B4-BE49-F238E27FC236}">
                    <a16:creationId xmlns:a16="http://schemas.microsoft.com/office/drawing/2014/main" id="{9B201DAE-4A31-33D3-AE48-155B2C6F1A3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206919" y="3705078"/>
                <a:ext cx="0" cy="180000"/>
              </a:xfrm>
              <a:prstGeom prst="line">
                <a:avLst/>
              </a:prstGeom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Straight Connector 122">
                <a:extLst>
                  <a:ext uri="{FF2B5EF4-FFF2-40B4-BE49-F238E27FC236}">
                    <a16:creationId xmlns:a16="http://schemas.microsoft.com/office/drawing/2014/main" id="{2EFD56E1-006C-C396-A335-0450AD09491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206919" y="4397598"/>
                <a:ext cx="0" cy="180000"/>
              </a:xfrm>
              <a:prstGeom prst="line">
                <a:avLst/>
              </a:prstGeom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727D2180-AB50-C425-9FFA-AA18387492E6}"/>
                  </a:ext>
                </a:extLst>
              </p:cNvPr>
              <p:cNvSpPr/>
              <p:nvPr/>
            </p:nvSpPr>
            <p:spPr>
              <a:xfrm>
                <a:off x="9027808" y="3885118"/>
                <a:ext cx="360040" cy="365125"/>
              </a:xfrm>
              <a:prstGeom prst="ellipse">
                <a:avLst/>
              </a:prstGeom>
              <a:noFill/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126" name="Straight Connector 125">
              <a:extLst>
                <a:ext uri="{FF2B5EF4-FFF2-40B4-BE49-F238E27FC236}">
                  <a16:creationId xmlns:a16="http://schemas.microsoft.com/office/drawing/2014/main" id="{025D343C-ECC3-07D8-38F2-7FB977043C7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685779" y="1874762"/>
              <a:ext cx="0" cy="79144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Connector 126">
              <a:extLst>
                <a:ext uri="{FF2B5EF4-FFF2-40B4-BE49-F238E27FC236}">
                  <a16:creationId xmlns:a16="http://schemas.microsoft.com/office/drawing/2014/main" id="{9C3BA167-62F7-1FF1-0295-EF1E6E62BFA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685779" y="2666203"/>
              <a:ext cx="27261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Straight Connector 137">
              <a:extLst>
                <a:ext uri="{FF2B5EF4-FFF2-40B4-BE49-F238E27FC236}">
                  <a16:creationId xmlns:a16="http://schemas.microsoft.com/office/drawing/2014/main" id="{44421DF7-A78C-001A-6AA8-E8B6FEE9AC8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966455" y="2666203"/>
              <a:ext cx="27261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Straight Connector 138">
              <a:extLst>
                <a:ext uri="{FF2B5EF4-FFF2-40B4-BE49-F238E27FC236}">
                  <a16:creationId xmlns:a16="http://schemas.microsoft.com/office/drawing/2014/main" id="{600C52B5-F169-6230-9C39-E0C7DB99F90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34324" y="1873262"/>
              <a:ext cx="0" cy="79144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2" name="Straight Connector 141">
            <a:extLst>
              <a:ext uri="{FF2B5EF4-FFF2-40B4-BE49-F238E27FC236}">
                <a16:creationId xmlns:a16="http://schemas.microsoft.com/office/drawing/2014/main" id="{E89E9E5D-2D5B-B4AA-3517-4B44BA12D833}"/>
              </a:ext>
            </a:extLst>
          </p:cNvPr>
          <p:cNvCxnSpPr>
            <a:cxnSpLocks/>
          </p:cNvCxnSpPr>
          <p:nvPr/>
        </p:nvCxnSpPr>
        <p:spPr>
          <a:xfrm flipV="1">
            <a:off x="5424207" y="1536614"/>
            <a:ext cx="0" cy="2669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3" name="Group 142">
            <a:extLst>
              <a:ext uri="{FF2B5EF4-FFF2-40B4-BE49-F238E27FC236}">
                <a16:creationId xmlns:a16="http://schemas.microsoft.com/office/drawing/2014/main" id="{61099B56-22D1-E853-BEC8-C2523A48541C}"/>
              </a:ext>
            </a:extLst>
          </p:cNvPr>
          <p:cNvGrpSpPr/>
          <p:nvPr/>
        </p:nvGrpSpPr>
        <p:grpSpPr>
          <a:xfrm>
            <a:off x="5143757" y="1790858"/>
            <a:ext cx="553294" cy="872520"/>
            <a:chOff x="3685779" y="1796636"/>
            <a:chExt cx="553294" cy="872520"/>
          </a:xfrm>
        </p:grpSpPr>
        <p:grpSp>
          <p:nvGrpSpPr>
            <p:cNvPr id="144" name="Group 143">
              <a:extLst>
                <a:ext uri="{FF2B5EF4-FFF2-40B4-BE49-F238E27FC236}">
                  <a16:creationId xmlns:a16="http://schemas.microsoft.com/office/drawing/2014/main" id="{65DE2120-CFAA-A225-0D2F-18732EFF8D2D}"/>
                </a:ext>
              </a:extLst>
            </p:cNvPr>
            <p:cNvGrpSpPr/>
            <p:nvPr/>
          </p:nvGrpSpPr>
          <p:grpSpPr>
            <a:xfrm>
              <a:off x="3787344" y="1796636"/>
              <a:ext cx="360040" cy="872520"/>
              <a:chOff x="9027808" y="3705078"/>
              <a:chExt cx="360040" cy="872520"/>
            </a:xfrm>
          </p:grpSpPr>
          <p:sp>
            <p:nvSpPr>
              <p:cNvPr id="149" name="Oval 148">
                <a:extLst>
                  <a:ext uri="{FF2B5EF4-FFF2-40B4-BE49-F238E27FC236}">
                    <a16:creationId xmlns:a16="http://schemas.microsoft.com/office/drawing/2014/main" id="{EAEE8DDF-3254-FA80-BFA3-3E8E335A68EA}"/>
                  </a:ext>
                </a:extLst>
              </p:cNvPr>
              <p:cNvSpPr/>
              <p:nvPr/>
            </p:nvSpPr>
            <p:spPr>
              <a:xfrm>
                <a:off x="9027808" y="4043227"/>
                <a:ext cx="360040" cy="365125"/>
              </a:xfrm>
              <a:prstGeom prst="ellipse">
                <a:avLst/>
              </a:prstGeom>
              <a:noFill/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50" name="Straight Connector 149">
                <a:extLst>
                  <a:ext uri="{FF2B5EF4-FFF2-40B4-BE49-F238E27FC236}">
                    <a16:creationId xmlns:a16="http://schemas.microsoft.com/office/drawing/2014/main" id="{C5791C91-2554-110E-2F5C-13016128CA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206919" y="3705078"/>
                <a:ext cx="0" cy="180000"/>
              </a:xfrm>
              <a:prstGeom prst="line">
                <a:avLst/>
              </a:prstGeom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Straight Connector 150">
                <a:extLst>
                  <a:ext uri="{FF2B5EF4-FFF2-40B4-BE49-F238E27FC236}">
                    <a16:creationId xmlns:a16="http://schemas.microsoft.com/office/drawing/2014/main" id="{4645CE8A-D487-FD91-535B-96B9EE5E2E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206919" y="4397598"/>
                <a:ext cx="0" cy="180000"/>
              </a:xfrm>
              <a:prstGeom prst="line">
                <a:avLst/>
              </a:prstGeom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2" name="Oval 151">
                <a:extLst>
                  <a:ext uri="{FF2B5EF4-FFF2-40B4-BE49-F238E27FC236}">
                    <a16:creationId xmlns:a16="http://schemas.microsoft.com/office/drawing/2014/main" id="{E04BC07C-0A34-BAA9-C91B-C1F72B6288FB}"/>
                  </a:ext>
                </a:extLst>
              </p:cNvPr>
              <p:cNvSpPr/>
              <p:nvPr/>
            </p:nvSpPr>
            <p:spPr>
              <a:xfrm>
                <a:off x="9027808" y="3885118"/>
                <a:ext cx="360040" cy="365125"/>
              </a:xfrm>
              <a:prstGeom prst="ellipse">
                <a:avLst/>
              </a:prstGeom>
              <a:noFill/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145" name="Straight Connector 144">
              <a:extLst>
                <a:ext uri="{FF2B5EF4-FFF2-40B4-BE49-F238E27FC236}">
                  <a16:creationId xmlns:a16="http://schemas.microsoft.com/office/drawing/2014/main" id="{D2739B6C-0298-64BA-4D66-A20737A1D41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685779" y="1874762"/>
              <a:ext cx="0" cy="79144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Connector 145">
              <a:extLst>
                <a:ext uri="{FF2B5EF4-FFF2-40B4-BE49-F238E27FC236}">
                  <a16:creationId xmlns:a16="http://schemas.microsoft.com/office/drawing/2014/main" id="{FC1A5750-35C5-D2F9-C759-4990C9C8187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685779" y="2666203"/>
              <a:ext cx="27261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Connector 146">
              <a:extLst>
                <a:ext uri="{FF2B5EF4-FFF2-40B4-BE49-F238E27FC236}">
                  <a16:creationId xmlns:a16="http://schemas.microsoft.com/office/drawing/2014/main" id="{8E3F47D4-D66F-D868-3F20-3C612AD8F80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966455" y="2666203"/>
              <a:ext cx="27261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Connector 147">
              <a:extLst>
                <a:ext uri="{FF2B5EF4-FFF2-40B4-BE49-F238E27FC236}">
                  <a16:creationId xmlns:a16="http://schemas.microsoft.com/office/drawing/2014/main" id="{B31EF450-FF31-ABA9-FAA6-8AF40499B02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34324" y="1873262"/>
              <a:ext cx="0" cy="79144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53" name="Straight Connector 152">
            <a:extLst>
              <a:ext uri="{FF2B5EF4-FFF2-40B4-BE49-F238E27FC236}">
                <a16:creationId xmlns:a16="http://schemas.microsoft.com/office/drawing/2014/main" id="{21705C02-240C-E530-DD9A-CE2785DEC559}"/>
              </a:ext>
            </a:extLst>
          </p:cNvPr>
          <p:cNvCxnSpPr>
            <a:cxnSpLocks/>
          </p:cNvCxnSpPr>
          <p:nvPr/>
        </p:nvCxnSpPr>
        <p:spPr>
          <a:xfrm flipV="1">
            <a:off x="6890525" y="1543353"/>
            <a:ext cx="0" cy="2669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6572EDF9-1C83-2F47-0702-A0A10ECE0FD4}"/>
              </a:ext>
            </a:extLst>
          </p:cNvPr>
          <p:cNvGrpSpPr/>
          <p:nvPr/>
        </p:nvGrpSpPr>
        <p:grpSpPr>
          <a:xfrm>
            <a:off x="6610075" y="1797597"/>
            <a:ext cx="553294" cy="872520"/>
            <a:chOff x="3685779" y="1796636"/>
            <a:chExt cx="553294" cy="872520"/>
          </a:xfrm>
        </p:grpSpPr>
        <p:grpSp>
          <p:nvGrpSpPr>
            <p:cNvPr id="155" name="Group 154">
              <a:extLst>
                <a:ext uri="{FF2B5EF4-FFF2-40B4-BE49-F238E27FC236}">
                  <a16:creationId xmlns:a16="http://schemas.microsoft.com/office/drawing/2014/main" id="{1B58A5C3-0BD7-CB5B-1521-6247864F6AE9}"/>
                </a:ext>
              </a:extLst>
            </p:cNvPr>
            <p:cNvGrpSpPr/>
            <p:nvPr/>
          </p:nvGrpSpPr>
          <p:grpSpPr>
            <a:xfrm>
              <a:off x="3787344" y="1796636"/>
              <a:ext cx="360040" cy="872520"/>
              <a:chOff x="9027808" y="3705078"/>
              <a:chExt cx="360040" cy="872520"/>
            </a:xfrm>
          </p:grpSpPr>
          <p:sp>
            <p:nvSpPr>
              <p:cNvPr id="160" name="Oval 159">
                <a:extLst>
                  <a:ext uri="{FF2B5EF4-FFF2-40B4-BE49-F238E27FC236}">
                    <a16:creationId xmlns:a16="http://schemas.microsoft.com/office/drawing/2014/main" id="{598030C4-99C5-5BD8-76D8-21ABB376710E}"/>
                  </a:ext>
                </a:extLst>
              </p:cNvPr>
              <p:cNvSpPr/>
              <p:nvPr/>
            </p:nvSpPr>
            <p:spPr>
              <a:xfrm>
                <a:off x="9027808" y="4043227"/>
                <a:ext cx="360040" cy="365125"/>
              </a:xfrm>
              <a:prstGeom prst="ellipse">
                <a:avLst/>
              </a:prstGeom>
              <a:noFill/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61" name="Straight Connector 160">
                <a:extLst>
                  <a:ext uri="{FF2B5EF4-FFF2-40B4-BE49-F238E27FC236}">
                    <a16:creationId xmlns:a16="http://schemas.microsoft.com/office/drawing/2014/main" id="{A121A66A-208E-0588-5340-816856E54E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206919" y="3705078"/>
                <a:ext cx="0" cy="180000"/>
              </a:xfrm>
              <a:prstGeom prst="line">
                <a:avLst/>
              </a:prstGeom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Straight Connector 161">
                <a:extLst>
                  <a:ext uri="{FF2B5EF4-FFF2-40B4-BE49-F238E27FC236}">
                    <a16:creationId xmlns:a16="http://schemas.microsoft.com/office/drawing/2014/main" id="{1587BFE3-E24E-21D2-2898-DA0AE5F915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206919" y="4397598"/>
                <a:ext cx="0" cy="180000"/>
              </a:xfrm>
              <a:prstGeom prst="line">
                <a:avLst/>
              </a:prstGeom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3" name="Oval 162">
                <a:extLst>
                  <a:ext uri="{FF2B5EF4-FFF2-40B4-BE49-F238E27FC236}">
                    <a16:creationId xmlns:a16="http://schemas.microsoft.com/office/drawing/2014/main" id="{068D1D18-5326-A953-34A0-C363D7010F83}"/>
                  </a:ext>
                </a:extLst>
              </p:cNvPr>
              <p:cNvSpPr/>
              <p:nvPr/>
            </p:nvSpPr>
            <p:spPr>
              <a:xfrm>
                <a:off x="9027808" y="3885118"/>
                <a:ext cx="360040" cy="365125"/>
              </a:xfrm>
              <a:prstGeom prst="ellipse">
                <a:avLst/>
              </a:prstGeom>
              <a:noFill/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156" name="Straight Connector 155">
              <a:extLst>
                <a:ext uri="{FF2B5EF4-FFF2-40B4-BE49-F238E27FC236}">
                  <a16:creationId xmlns:a16="http://schemas.microsoft.com/office/drawing/2014/main" id="{7C6EFC63-99E0-FEBD-6EE8-B3A40763113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685779" y="1874762"/>
              <a:ext cx="0" cy="79144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Connector 156">
              <a:extLst>
                <a:ext uri="{FF2B5EF4-FFF2-40B4-BE49-F238E27FC236}">
                  <a16:creationId xmlns:a16="http://schemas.microsoft.com/office/drawing/2014/main" id="{04B41A53-8FE5-A1BC-FC6A-8E0503C8CD3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685779" y="2666203"/>
              <a:ext cx="27261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Connector 157">
              <a:extLst>
                <a:ext uri="{FF2B5EF4-FFF2-40B4-BE49-F238E27FC236}">
                  <a16:creationId xmlns:a16="http://schemas.microsoft.com/office/drawing/2014/main" id="{B648F16F-35DC-4FA1-5399-DC1769D1C9D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966455" y="2666203"/>
              <a:ext cx="27261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Connector 158">
              <a:extLst>
                <a:ext uri="{FF2B5EF4-FFF2-40B4-BE49-F238E27FC236}">
                  <a16:creationId xmlns:a16="http://schemas.microsoft.com/office/drawing/2014/main" id="{7D0D1DBF-0CB9-D6CB-7C64-AE81EE09948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34324" y="1873262"/>
              <a:ext cx="0" cy="79144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64" name="Straight Connector 163">
            <a:extLst>
              <a:ext uri="{FF2B5EF4-FFF2-40B4-BE49-F238E27FC236}">
                <a16:creationId xmlns:a16="http://schemas.microsoft.com/office/drawing/2014/main" id="{868F8EC2-02EA-2040-9370-A60954AFBC98}"/>
              </a:ext>
            </a:extLst>
          </p:cNvPr>
          <p:cNvCxnSpPr>
            <a:cxnSpLocks/>
          </p:cNvCxnSpPr>
          <p:nvPr/>
        </p:nvCxnSpPr>
        <p:spPr>
          <a:xfrm flipV="1">
            <a:off x="8344583" y="1543353"/>
            <a:ext cx="0" cy="2669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5" name="Group 164">
            <a:extLst>
              <a:ext uri="{FF2B5EF4-FFF2-40B4-BE49-F238E27FC236}">
                <a16:creationId xmlns:a16="http://schemas.microsoft.com/office/drawing/2014/main" id="{D982AAD4-A9B2-4EEC-72A7-E69879974BD3}"/>
              </a:ext>
            </a:extLst>
          </p:cNvPr>
          <p:cNvGrpSpPr/>
          <p:nvPr/>
        </p:nvGrpSpPr>
        <p:grpSpPr>
          <a:xfrm>
            <a:off x="8064133" y="1797597"/>
            <a:ext cx="553294" cy="872520"/>
            <a:chOff x="3685779" y="1796636"/>
            <a:chExt cx="553294" cy="872520"/>
          </a:xfrm>
        </p:grpSpPr>
        <p:grpSp>
          <p:nvGrpSpPr>
            <p:cNvPr id="166" name="Group 165">
              <a:extLst>
                <a:ext uri="{FF2B5EF4-FFF2-40B4-BE49-F238E27FC236}">
                  <a16:creationId xmlns:a16="http://schemas.microsoft.com/office/drawing/2014/main" id="{15D8528D-91DA-555A-0C78-4D7FFC73BB63}"/>
                </a:ext>
              </a:extLst>
            </p:cNvPr>
            <p:cNvGrpSpPr/>
            <p:nvPr/>
          </p:nvGrpSpPr>
          <p:grpSpPr>
            <a:xfrm>
              <a:off x="3787344" y="1796636"/>
              <a:ext cx="360040" cy="872520"/>
              <a:chOff x="9027808" y="3705078"/>
              <a:chExt cx="360040" cy="872520"/>
            </a:xfrm>
          </p:grpSpPr>
          <p:sp>
            <p:nvSpPr>
              <p:cNvPr id="171" name="Oval 170">
                <a:extLst>
                  <a:ext uri="{FF2B5EF4-FFF2-40B4-BE49-F238E27FC236}">
                    <a16:creationId xmlns:a16="http://schemas.microsoft.com/office/drawing/2014/main" id="{6187BFCE-2C78-1CB6-69F9-9C2A0DFBBB88}"/>
                  </a:ext>
                </a:extLst>
              </p:cNvPr>
              <p:cNvSpPr/>
              <p:nvPr/>
            </p:nvSpPr>
            <p:spPr>
              <a:xfrm>
                <a:off x="9027808" y="4043227"/>
                <a:ext cx="360040" cy="365125"/>
              </a:xfrm>
              <a:prstGeom prst="ellipse">
                <a:avLst/>
              </a:prstGeom>
              <a:noFill/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72" name="Straight Connector 171">
                <a:extLst>
                  <a:ext uri="{FF2B5EF4-FFF2-40B4-BE49-F238E27FC236}">
                    <a16:creationId xmlns:a16="http://schemas.microsoft.com/office/drawing/2014/main" id="{1293C917-6BB4-FC5B-D5F0-5B9CC4EDCE4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206919" y="3705078"/>
                <a:ext cx="0" cy="180000"/>
              </a:xfrm>
              <a:prstGeom prst="line">
                <a:avLst/>
              </a:prstGeom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3" name="Straight Connector 172">
                <a:extLst>
                  <a:ext uri="{FF2B5EF4-FFF2-40B4-BE49-F238E27FC236}">
                    <a16:creationId xmlns:a16="http://schemas.microsoft.com/office/drawing/2014/main" id="{1E84C041-19B9-A655-3BB5-B15A99C07E4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206919" y="4397598"/>
                <a:ext cx="0" cy="180000"/>
              </a:xfrm>
              <a:prstGeom prst="line">
                <a:avLst/>
              </a:prstGeom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4" name="Oval 173">
                <a:extLst>
                  <a:ext uri="{FF2B5EF4-FFF2-40B4-BE49-F238E27FC236}">
                    <a16:creationId xmlns:a16="http://schemas.microsoft.com/office/drawing/2014/main" id="{AE026EA2-CC25-891F-2368-33D499096523}"/>
                  </a:ext>
                </a:extLst>
              </p:cNvPr>
              <p:cNvSpPr/>
              <p:nvPr/>
            </p:nvSpPr>
            <p:spPr>
              <a:xfrm>
                <a:off x="9027808" y="3885118"/>
                <a:ext cx="360040" cy="365125"/>
              </a:xfrm>
              <a:prstGeom prst="ellipse">
                <a:avLst/>
              </a:prstGeom>
              <a:noFill/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167" name="Straight Connector 166">
              <a:extLst>
                <a:ext uri="{FF2B5EF4-FFF2-40B4-BE49-F238E27FC236}">
                  <a16:creationId xmlns:a16="http://schemas.microsoft.com/office/drawing/2014/main" id="{B2E44343-6039-CF40-2622-1903621DB3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685779" y="1874762"/>
              <a:ext cx="0" cy="79144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Connector 167">
              <a:extLst>
                <a:ext uri="{FF2B5EF4-FFF2-40B4-BE49-F238E27FC236}">
                  <a16:creationId xmlns:a16="http://schemas.microsoft.com/office/drawing/2014/main" id="{F157F310-A687-D637-3855-E3A8B9F5848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685779" y="2666203"/>
              <a:ext cx="27261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>
              <a:extLst>
                <a:ext uri="{FF2B5EF4-FFF2-40B4-BE49-F238E27FC236}">
                  <a16:creationId xmlns:a16="http://schemas.microsoft.com/office/drawing/2014/main" id="{D53F293B-1579-73DB-ACD3-8C101FBE9AF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966455" y="2666203"/>
              <a:ext cx="27261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169">
              <a:extLst>
                <a:ext uri="{FF2B5EF4-FFF2-40B4-BE49-F238E27FC236}">
                  <a16:creationId xmlns:a16="http://schemas.microsoft.com/office/drawing/2014/main" id="{F8EEE5EF-3450-F73A-CD70-D35DF38BF1A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34324" y="1873262"/>
              <a:ext cx="0" cy="79144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75" name="Straight Connector 174">
            <a:extLst>
              <a:ext uri="{FF2B5EF4-FFF2-40B4-BE49-F238E27FC236}">
                <a16:creationId xmlns:a16="http://schemas.microsoft.com/office/drawing/2014/main" id="{3A583264-3A05-0C91-9BD2-0AB7D3BBF9CA}"/>
              </a:ext>
            </a:extLst>
          </p:cNvPr>
          <p:cNvCxnSpPr>
            <a:cxnSpLocks/>
          </p:cNvCxnSpPr>
          <p:nvPr/>
        </p:nvCxnSpPr>
        <p:spPr>
          <a:xfrm flipV="1">
            <a:off x="4359545" y="1547935"/>
            <a:ext cx="381342" cy="3277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Straight Connector 176">
            <a:extLst>
              <a:ext uri="{FF2B5EF4-FFF2-40B4-BE49-F238E27FC236}">
                <a16:creationId xmlns:a16="http://schemas.microsoft.com/office/drawing/2014/main" id="{5E6EDF14-0270-095F-AF66-1EE7DDA2DE11}"/>
              </a:ext>
            </a:extLst>
          </p:cNvPr>
          <p:cNvCxnSpPr>
            <a:cxnSpLocks/>
          </p:cNvCxnSpPr>
          <p:nvPr/>
        </p:nvCxnSpPr>
        <p:spPr>
          <a:xfrm flipV="1">
            <a:off x="5686452" y="1535382"/>
            <a:ext cx="381342" cy="3277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Straight Connector 177">
            <a:extLst>
              <a:ext uri="{FF2B5EF4-FFF2-40B4-BE49-F238E27FC236}">
                <a16:creationId xmlns:a16="http://schemas.microsoft.com/office/drawing/2014/main" id="{465DA27A-CBD6-DFD2-3924-10C783DC8E53}"/>
              </a:ext>
            </a:extLst>
          </p:cNvPr>
          <p:cNvCxnSpPr>
            <a:cxnSpLocks/>
          </p:cNvCxnSpPr>
          <p:nvPr/>
        </p:nvCxnSpPr>
        <p:spPr>
          <a:xfrm flipV="1">
            <a:off x="7160042" y="1538284"/>
            <a:ext cx="381342" cy="3277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Straight Connector 178">
            <a:extLst>
              <a:ext uri="{FF2B5EF4-FFF2-40B4-BE49-F238E27FC236}">
                <a16:creationId xmlns:a16="http://schemas.microsoft.com/office/drawing/2014/main" id="{7DA60F5E-5338-8780-7FBF-EB54416EEE22}"/>
              </a:ext>
            </a:extLst>
          </p:cNvPr>
          <p:cNvCxnSpPr>
            <a:cxnSpLocks/>
            <a:endCxn id="33" idx="4"/>
          </p:cNvCxnSpPr>
          <p:nvPr/>
        </p:nvCxnSpPr>
        <p:spPr>
          <a:xfrm flipH="1" flipV="1">
            <a:off x="3288715" y="1642321"/>
            <a:ext cx="521280" cy="2365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Straight Connector 180">
            <a:extLst>
              <a:ext uri="{FF2B5EF4-FFF2-40B4-BE49-F238E27FC236}">
                <a16:creationId xmlns:a16="http://schemas.microsoft.com/office/drawing/2014/main" id="{B60BEE06-AD17-EBB7-6ED3-1000B886DA18}"/>
              </a:ext>
            </a:extLst>
          </p:cNvPr>
          <p:cNvCxnSpPr>
            <a:cxnSpLocks/>
            <a:endCxn id="50" idx="2"/>
          </p:cNvCxnSpPr>
          <p:nvPr/>
        </p:nvCxnSpPr>
        <p:spPr>
          <a:xfrm flipV="1">
            <a:off x="8601842" y="1629480"/>
            <a:ext cx="652480" cy="24624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Straight Connector 182">
            <a:extLst>
              <a:ext uri="{FF2B5EF4-FFF2-40B4-BE49-F238E27FC236}">
                <a16:creationId xmlns:a16="http://schemas.microsoft.com/office/drawing/2014/main" id="{C314D987-92BD-9FCD-B4ED-410D8876E6AA}"/>
              </a:ext>
            </a:extLst>
          </p:cNvPr>
          <p:cNvCxnSpPr>
            <a:cxnSpLocks/>
          </p:cNvCxnSpPr>
          <p:nvPr/>
        </p:nvCxnSpPr>
        <p:spPr>
          <a:xfrm flipH="1" flipV="1">
            <a:off x="7552220" y="1554649"/>
            <a:ext cx="509520" cy="3228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Straight Connector 184">
            <a:extLst>
              <a:ext uri="{FF2B5EF4-FFF2-40B4-BE49-F238E27FC236}">
                <a16:creationId xmlns:a16="http://schemas.microsoft.com/office/drawing/2014/main" id="{A1601213-225D-401B-D950-B4D7F16017DE}"/>
              </a:ext>
            </a:extLst>
          </p:cNvPr>
          <p:cNvCxnSpPr>
            <a:cxnSpLocks/>
          </p:cNvCxnSpPr>
          <p:nvPr/>
        </p:nvCxnSpPr>
        <p:spPr>
          <a:xfrm flipH="1" flipV="1">
            <a:off x="6085516" y="1528381"/>
            <a:ext cx="529883" cy="3366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Straight Connector 186">
            <a:extLst>
              <a:ext uri="{FF2B5EF4-FFF2-40B4-BE49-F238E27FC236}">
                <a16:creationId xmlns:a16="http://schemas.microsoft.com/office/drawing/2014/main" id="{850F44E1-3A92-72A4-37F5-88E60BC9436E}"/>
              </a:ext>
            </a:extLst>
          </p:cNvPr>
          <p:cNvCxnSpPr>
            <a:cxnSpLocks/>
          </p:cNvCxnSpPr>
          <p:nvPr/>
        </p:nvCxnSpPr>
        <p:spPr>
          <a:xfrm flipH="1" flipV="1">
            <a:off x="4750096" y="1554649"/>
            <a:ext cx="398318" cy="3195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Straight Arrow Connector 190">
            <a:extLst>
              <a:ext uri="{FF2B5EF4-FFF2-40B4-BE49-F238E27FC236}">
                <a16:creationId xmlns:a16="http://schemas.microsoft.com/office/drawing/2014/main" id="{BD26B075-CDC1-86DD-6D7E-E033E66B17B3}"/>
              </a:ext>
            </a:extLst>
          </p:cNvPr>
          <p:cNvCxnSpPr/>
          <p:nvPr/>
        </p:nvCxnSpPr>
        <p:spPr>
          <a:xfrm>
            <a:off x="3617801" y="1977637"/>
            <a:ext cx="0" cy="5957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2" name="Straight Arrow Connector 191">
            <a:extLst>
              <a:ext uri="{FF2B5EF4-FFF2-40B4-BE49-F238E27FC236}">
                <a16:creationId xmlns:a16="http://schemas.microsoft.com/office/drawing/2014/main" id="{819CE41E-2C3C-80F6-A4EF-7FB7910C599C}"/>
              </a:ext>
            </a:extLst>
          </p:cNvPr>
          <p:cNvCxnSpPr/>
          <p:nvPr/>
        </p:nvCxnSpPr>
        <p:spPr>
          <a:xfrm>
            <a:off x="4550216" y="2002769"/>
            <a:ext cx="0" cy="5957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3" name="TextBox 192">
            <a:extLst>
              <a:ext uri="{FF2B5EF4-FFF2-40B4-BE49-F238E27FC236}">
                <a16:creationId xmlns:a16="http://schemas.microsoft.com/office/drawing/2014/main" id="{DAB20F7A-5E04-0670-7EF1-D665F4AEB333}"/>
              </a:ext>
            </a:extLst>
          </p:cNvPr>
          <p:cNvSpPr txBox="1"/>
          <p:nvPr/>
        </p:nvSpPr>
        <p:spPr>
          <a:xfrm>
            <a:off x="3070921" y="2114393"/>
            <a:ext cx="646371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200" dirty="0"/>
              <a:t>540A</a:t>
            </a:r>
          </a:p>
          <a:p>
            <a:pPr algn="l"/>
            <a:r>
              <a:rPr lang="en-GB" sz="1200" dirty="0"/>
              <a:t>1400A</a:t>
            </a:r>
          </a:p>
        </p:txBody>
      </p:sp>
      <p:sp>
        <p:nvSpPr>
          <p:cNvPr id="194" name="TextBox 193">
            <a:extLst>
              <a:ext uri="{FF2B5EF4-FFF2-40B4-BE49-F238E27FC236}">
                <a16:creationId xmlns:a16="http://schemas.microsoft.com/office/drawing/2014/main" id="{9A5610B1-AE93-6609-BAAF-101698463D7C}"/>
              </a:ext>
            </a:extLst>
          </p:cNvPr>
          <p:cNvSpPr txBox="1"/>
          <p:nvPr/>
        </p:nvSpPr>
        <p:spPr>
          <a:xfrm>
            <a:off x="4602247" y="2097477"/>
            <a:ext cx="646371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200" dirty="0"/>
              <a:t>540A</a:t>
            </a:r>
          </a:p>
          <a:p>
            <a:pPr algn="l"/>
            <a:r>
              <a:rPr lang="en-GB" sz="1200" dirty="0"/>
              <a:t>1400A</a:t>
            </a:r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CE8035E0-841F-A7B7-9797-B1EFC39A5100}"/>
              </a:ext>
            </a:extLst>
          </p:cNvPr>
          <p:cNvSpPr txBox="1"/>
          <p:nvPr/>
        </p:nvSpPr>
        <p:spPr>
          <a:xfrm>
            <a:off x="3857463" y="1126780"/>
            <a:ext cx="68197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200" dirty="0"/>
              <a:t>SS: 80V</a:t>
            </a:r>
          </a:p>
          <a:p>
            <a:pPr algn="l"/>
            <a:r>
              <a:rPr lang="en-GB" sz="1200" dirty="0"/>
              <a:t>MS: 30V</a:t>
            </a:r>
          </a:p>
        </p:txBody>
      </p:sp>
      <p:pic>
        <p:nvPicPr>
          <p:cNvPr id="199" name="Picture 2" descr="SM500-CP-90-1">
            <a:extLst>
              <a:ext uri="{FF2B5EF4-FFF2-40B4-BE49-F238E27FC236}">
                <a16:creationId xmlns:a16="http://schemas.microsoft.com/office/drawing/2014/main" id="{E15F12A2-8D6D-E435-4D46-AE62DBEDB1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6751" y="3191266"/>
            <a:ext cx="3600000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1" name="Picture 200">
            <a:extLst>
              <a:ext uri="{FF2B5EF4-FFF2-40B4-BE49-F238E27FC236}">
                <a16:creationId xmlns:a16="http://schemas.microsoft.com/office/drawing/2014/main" id="{E768853E-D29B-49B1-0D9B-771E4B0AB1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84432" y="2946021"/>
            <a:ext cx="1980000" cy="3252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730879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5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6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4"/>
</p:tagLst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69E3F326-202C-5348-BF51-285B308BAEA0}" vid="{0C1FF187-A39B-EC4E-BD0A-5FA14DA688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Cobranding 16x9_PPT_Arial</Template>
  <TotalTime>40959</TotalTime>
  <Words>1251</Words>
  <Application>Microsoft Office PowerPoint</Application>
  <PresentationFormat>Widescreen</PresentationFormat>
  <Paragraphs>309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Arial</vt:lpstr>
      <vt:lpstr>Calibri</vt:lpstr>
      <vt:lpstr>Office Theme</vt:lpstr>
      <vt:lpstr>Vacuum Control Systems</vt:lpstr>
      <vt:lpstr>Outline</vt:lpstr>
      <vt:lpstr>Vacuum layout</vt:lpstr>
      <vt:lpstr>Racks and controllers</vt:lpstr>
      <vt:lpstr>Racks and controllers</vt:lpstr>
      <vt:lpstr>Racks and controllers</vt:lpstr>
      <vt:lpstr>Tunnel networking- CERN example</vt:lpstr>
      <vt:lpstr>Bake-out</vt:lpstr>
      <vt:lpstr>Bake-out</vt:lpstr>
      <vt:lpstr>Bake-out</vt:lpstr>
      <vt:lpstr>Control hardware cost estimation</vt:lpstr>
      <vt:lpstr>Possible Control Architecture</vt:lpstr>
      <vt:lpstr>SCADA (Supervisory Control And Data Acquisition)</vt:lpstr>
      <vt:lpstr>Examples of Vacuum SCADA panels and functionalities</vt:lpstr>
      <vt:lpstr>Examples of Vacuum SCADA panels and functionalities</vt:lpstr>
      <vt:lpstr>Thank you for your attention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Paolo Chiggiato</dc:creator>
  <cp:lastModifiedBy>Gregory Pigny</cp:lastModifiedBy>
  <cp:revision>1597</cp:revision>
  <cp:lastPrinted>2022-10-25T14:57:37Z</cp:lastPrinted>
  <dcterms:created xsi:type="dcterms:W3CDTF">2021-07-05T14:56:29Z</dcterms:created>
  <dcterms:modified xsi:type="dcterms:W3CDTF">2023-03-30T09:23:48Z</dcterms:modified>
</cp:coreProperties>
</file>