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12"/>
  </p:notesMasterIdLst>
  <p:sldIdLst>
    <p:sldId id="256" r:id="rId2"/>
    <p:sldId id="260" r:id="rId3"/>
    <p:sldId id="426" r:id="rId4"/>
    <p:sldId id="428" r:id="rId5"/>
    <p:sldId id="429" r:id="rId6"/>
    <p:sldId id="387" r:id="rId7"/>
    <p:sldId id="430" r:id="rId8"/>
    <p:sldId id="386" r:id="rId9"/>
    <p:sldId id="413" r:id="rId10"/>
    <p:sldId id="42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00AD03"/>
    <a:srgbClr val="009502"/>
    <a:srgbClr val="FF7F0F"/>
    <a:srgbClr val="FF4909"/>
    <a:srgbClr val="FF2A0B"/>
    <a:srgbClr val="FFD850"/>
    <a:srgbClr val="22CC54"/>
    <a:srgbClr val="34A9FF"/>
    <a:srgbClr val="C30805"/>
    <a:srgbClr val="CF0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0" autoAdjust="0"/>
    <p:restoredTop sz="94708"/>
  </p:normalViewPr>
  <p:slideViewPr>
    <p:cSldViewPr snapToGrid="0">
      <p:cViewPr varScale="1">
        <p:scale>
          <a:sx n="88" d="100"/>
          <a:sy n="88" d="100"/>
        </p:scale>
        <p:origin x="976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image" Target="../media/image6.emf"/><Relationship Id="rId7" Type="http://schemas.openxmlformats.org/officeDocument/2006/relationships/image" Target="../media/image10.emf"/><Relationship Id="rId2" Type="http://schemas.openxmlformats.org/officeDocument/2006/relationships/image" Target="../media/image5.emf"/><Relationship Id="rId1" Type="http://schemas.openxmlformats.org/officeDocument/2006/relationships/image" Target="../media/image4.emf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10" Type="http://schemas.openxmlformats.org/officeDocument/2006/relationships/image" Target="../media/image13.emf"/><Relationship Id="rId4" Type="http://schemas.openxmlformats.org/officeDocument/2006/relationships/image" Target="../media/image7.emf"/><Relationship Id="rId9" Type="http://schemas.openxmlformats.org/officeDocument/2006/relationships/image" Target="../media/image12.e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21.emf"/><Relationship Id="rId3" Type="http://schemas.openxmlformats.org/officeDocument/2006/relationships/image" Target="../media/image16.emf"/><Relationship Id="rId7" Type="http://schemas.openxmlformats.org/officeDocument/2006/relationships/image" Target="../media/image20.emf"/><Relationship Id="rId2" Type="http://schemas.openxmlformats.org/officeDocument/2006/relationships/image" Target="../media/image15.emf"/><Relationship Id="rId1" Type="http://schemas.openxmlformats.org/officeDocument/2006/relationships/image" Target="../media/image14.emf"/><Relationship Id="rId6" Type="http://schemas.openxmlformats.org/officeDocument/2006/relationships/image" Target="../media/image19.emf"/><Relationship Id="rId5" Type="http://schemas.openxmlformats.org/officeDocument/2006/relationships/image" Target="../media/image18.emf"/><Relationship Id="rId10" Type="http://schemas.openxmlformats.org/officeDocument/2006/relationships/image" Target="../media/image23.emf"/><Relationship Id="rId4" Type="http://schemas.openxmlformats.org/officeDocument/2006/relationships/image" Target="../media/image17.emf"/><Relationship Id="rId9" Type="http://schemas.openxmlformats.org/officeDocument/2006/relationships/image" Target="../media/image2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B23052-5790-4574-B056-84C6ACC87BCC}" type="datetimeFigureOut">
              <a:rPr lang="en-US" smtClean="0"/>
              <a:t>10/7/22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5834DD-0902-4C11-866C-4C3809859C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0948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" y="0"/>
            <a:ext cx="1516327" cy="1263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262084" y="-93854"/>
            <a:ext cx="1929916" cy="1089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026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36591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03218" y="193676"/>
            <a:ext cx="2696633" cy="60547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1201" y="193676"/>
            <a:ext cx="7888817" cy="60547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83499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3067" y="193675"/>
            <a:ext cx="7706784" cy="6032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11200" y="1160464"/>
            <a:ext cx="5283200" cy="50879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160464"/>
            <a:ext cx="5283200" cy="50879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820126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3067" y="193675"/>
            <a:ext cx="7706784" cy="6032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1200" y="1160464"/>
            <a:ext cx="5283200" cy="50879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7600" y="1160464"/>
            <a:ext cx="5283200" cy="50879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29381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2608" y="228600"/>
            <a:ext cx="7706784" cy="60325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" y="0"/>
            <a:ext cx="1408605" cy="1173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262084" y="-93854"/>
            <a:ext cx="1929916" cy="1089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926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" y="0"/>
            <a:ext cx="1420179" cy="1183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262084" y="-93854"/>
            <a:ext cx="1929916" cy="1089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319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1200" y="1160464"/>
            <a:ext cx="5283200" cy="50879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160464"/>
            <a:ext cx="5283200" cy="50879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2" y="0"/>
            <a:ext cx="1420180" cy="1183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262084" y="-93854"/>
            <a:ext cx="1929916" cy="1089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994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2" y="0"/>
            <a:ext cx="1489628" cy="1241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262084" y="-93854"/>
            <a:ext cx="1929916" cy="1089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145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228600"/>
            <a:ext cx="10382251" cy="60325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2" y="0"/>
            <a:ext cx="1489628" cy="1241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262084" y="-93854"/>
            <a:ext cx="1929916" cy="1089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199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1527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9131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27193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42608" y="169122"/>
            <a:ext cx="7706784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1200" y="1160464"/>
            <a:ext cx="10769600" cy="5087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7848601" y="6021388"/>
            <a:ext cx="3848100" cy="459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000000"/>
              </a:solidFill>
              <a:latin typeface="Helvetica" charset="0"/>
              <a:ea typeface="ＭＳ Ｐゴシック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000000"/>
              </a:solidFill>
              <a:latin typeface="Helvetica" charset="0"/>
              <a:ea typeface="ＭＳ Ｐゴシック" charset="0"/>
            </a:endParaRP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9122834" y="6156325"/>
            <a:ext cx="184731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600">
              <a:solidFill>
                <a:srgbClr val="3333CC"/>
              </a:solidFill>
              <a:ea typeface="ＭＳ Ｐゴシック" charset="0"/>
            </a:endParaRPr>
          </a:p>
        </p:txBody>
      </p:sp>
      <p:sp>
        <p:nvSpPr>
          <p:cNvPr id="3089" name="Text Box 17"/>
          <p:cNvSpPr txBox="1">
            <a:spLocks noChangeArrowheads="1"/>
          </p:cNvSpPr>
          <p:nvPr userDrawn="1"/>
        </p:nvSpPr>
        <p:spPr bwMode="auto">
          <a:xfrm>
            <a:off x="3352800" y="6553200"/>
            <a:ext cx="18473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400">
              <a:solidFill>
                <a:srgbClr val="000000"/>
              </a:solidFill>
              <a:ea typeface="ＭＳ Ｐゴシック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" y="0"/>
            <a:ext cx="1516327" cy="1263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10262084" y="-93854"/>
            <a:ext cx="1929916" cy="1089278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DACF58-73D7-FF4D-BD58-46E00FC367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24800" y="6369797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10/7/22</a:t>
            </a:r>
          </a:p>
        </p:txBody>
      </p:sp>
    </p:spTree>
    <p:extLst>
      <p:ext uri="{BB962C8B-B14F-4D97-AF65-F5344CB8AC3E}">
        <p14:creationId xmlns:p14="http://schemas.microsoft.com/office/powerpoint/2010/main" val="3117086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00"/>
          </a:solidFill>
          <a:latin typeface="+mj-lt"/>
          <a:ea typeface="ＭＳ Ｐゴシック" pitchFamily="29" charset="-128"/>
          <a:cs typeface="ＭＳ Ｐゴシック" pitchFamily="29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00"/>
          </a:solidFill>
          <a:latin typeface="Arial" pitchFamily="29" charset="0"/>
          <a:ea typeface="ＭＳ Ｐゴシック" pitchFamily="29" charset="-128"/>
          <a:cs typeface="ＭＳ Ｐゴシック" pitchFamily="29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00"/>
          </a:solidFill>
          <a:latin typeface="Arial" pitchFamily="29" charset="0"/>
          <a:ea typeface="ＭＳ Ｐゴシック" pitchFamily="29" charset="-128"/>
          <a:cs typeface="ＭＳ Ｐゴシック" pitchFamily="29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00"/>
          </a:solidFill>
          <a:latin typeface="Arial" pitchFamily="29" charset="0"/>
          <a:ea typeface="ＭＳ Ｐゴシック" pitchFamily="29" charset="-128"/>
          <a:cs typeface="ＭＳ Ｐゴシック" pitchFamily="29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00"/>
          </a:solidFill>
          <a:latin typeface="Arial" pitchFamily="29" charset="0"/>
          <a:ea typeface="ＭＳ Ｐゴシック" pitchFamily="29" charset="-128"/>
          <a:cs typeface="ＭＳ Ｐゴシック" pitchFamily="29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00"/>
          </a:solidFill>
          <a:latin typeface="Arial" pitchFamily="29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00"/>
          </a:solidFill>
          <a:latin typeface="Arial" pitchFamily="29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00"/>
          </a:solidFill>
          <a:latin typeface="Arial" pitchFamily="29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00"/>
          </a:solidFill>
          <a:latin typeface="Arial" pitchFamily="2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Font typeface="Wingdings" charset="0"/>
        <a:buChar char=""/>
        <a:defRPr sz="3200">
          <a:solidFill>
            <a:srgbClr val="0000FF"/>
          </a:solidFill>
          <a:latin typeface="+mn-lt"/>
          <a:ea typeface="ＭＳ Ｐゴシック" pitchFamily="29" charset="-128"/>
          <a:cs typeface="ＭＳ Ｐゴシック" pitchFamily="29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60000"/>
        <a:buFont typeface="Zapf Dingbats" charset="0"/>
        <a:buChar char=""/>
        <a:defRPr sz="2800">
          <a:solidFill>
            <a:srgbClr val="FF0000"/>
          </a:solidFill>
          <a:latin typeface="+mn-lt"/>
          <a:ea typeface="ＭＳ Ｐゴシック" pitchFamily="2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60000"/>
        <a:buFont typeface="Zapf Dingbats" charset="0"/>
        <a:buChar char=""/>
        <a:defRPr sz="2400">
          <a:solidFill>
            <a:srgbClr val="66FF00"/>
          </a:solidFill>
          <a:latin typeface="+mn-lt"/>
          <a:ea typeface="ＭＳ Ｐゴシック" pitchFamily="2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>
          <a:solidFill>
            <a:srgbClr val="FA00FA"/>
          </a:solidFill>
          <a:latin typeface="+mn-lt"/>
          <a:ea typeface="ＭＳ Ｐゴシック" pitchFamily="2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+mn-lt"/>
          <a:ea typeface="ＭＳ Ｐゴシック" pitchFamily="29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>
          <a:solidFill>
            <a:schemeClr val="tx1"/>
          </a:solidFill>
          <a:latin typeface="+mn-lt"/>
          <a:ea typeface="ＭＳ Ｐゴシック" pitchFamily="29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>
          <a:solidFill>
            <a:schemeClr val="tx1"/>
          </a:solidFill>
          <a:latin typeface="+mn-lt"/>
          <a:ea typeface="ＭＳ Ｐゴシック" pitchFamily="29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>
          <a:solidFill>
            <a:schemeClr val="tx1"/>
          </a:solidFill>
          <a:latin typeface="+mn-lt"/>
          <a:ea typeface="ＭＳ Ｐゴシック" pitchFamily="29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>
          <a:solidFill>
            <a:schemeClr val="tx1"/>
          </a:solidFill>
          <a:latin typeface="+mn-lt"/>
          <a:ea typeface="ＭＳ Ｐゴシック" pitchFamily="2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11.emf"/><Relationship Id="rId3" Type="http://schemas.openxmlformats.org/officeDocument/2006/relationships/oleObject" Target="../embeddings/oleObject1.bin"/><Relationship Id="rId21" Type="http://schemas.openxmlformats.org/officeDocument/2006/relationships/oleObject" Target="../embeddings/oleObject10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8.emf"/><Relationship Id="rId1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0.emf"/><Relationship Id="rId20" Type="http://schemas.openxmlformats.org/officeDocument/2006/relationships/image" Target="../media/image12.e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e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7.emf"/><Relationship Id="rId19" Type="http://schemas.openxmlformats.org/officeDocument/2006/relationships/oleObject" Target="../embeddings/oleObject9.bin"/><Relationship Id="rId4" Type="http://schemas.openxmlformats.org/officeDocument/2006/relationships/image" Target="../media/image4.e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9.emf"/><Relationship Id="rId22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13" Type="http://schemas.openxmlformats.org/officeDocument/2006/relationships/oleObject" Target="../embeddings/oleObject16.bin"/><Relationship Id="rId18" Type="http://schemas.openxmlformats.org/officeDocument/2006/relationships/image" Target="../media/image21.emf"/><Relationship Id="rId3" Type="http://schemas.openxmlformats.org/officeDocument/2006/relationships/oleObject" Target="../embeddings/oleObject11.bin"/><Relationship Id="rId21" Type="http://schemas.openxmlformats.org/officeDocument/2006/relationships/oleObject" Target="../embeddings/oleObject20.bin"/><Relationship Id="rId7" Type="http://schemas.openxmlformats.org/officeDocument/2006/relationships/oleObject" Target="../embeddings/oleObject13.bin"/><Relationship Id="rId12" Type="http://schemas.openxmlformats.org/officeDocument/2006/relationships/image" Target="../media/image18.emf"/><Relationship Id="rId17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0.emf"/><Relationship Id="rId20" Type="http://schemas.openxmlformats.org/officeDocument/2006/relationships/image" Target="../media/image22.e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15.emf"/><Relationship Id="rId11" Type="http://schemas.openxmlformats.org/officeDocument/2006/relationships/oleObject" Target="../embeddings/oleObject15.bin"/><Relationship Id="rId5" Type="http://schemas.openxmlformats.org/officeDocument/2006/relationships/oleObject" Target="../embeddings/oleObject12.bin"/><Relationship Id="rId15" Type="http://schemas.openxmlformats.org/officeDocument/2006/relationships/oleObject" Target="../embeddings/oleObject17.bin"/><Relationship Id="rId10" Type="http://schemas.openxmlformats.org/officeDocument/2006/relationships/image" Target="../media/image17.emf"/><Relationship Id="rId19" Type="http://schemas.openxmlformats.org/officeDocument/2006/relationships/oleObject" Target="../embeddings/oleObject19.bin"/><Relationship Id="rId4" Type="http://schemas.openxmlformats.org/officeDocument/2006/relationships/image" Target="../media/image14.emf"/><Relationship Id="rId9" Type="http://schemas.openxmlformats.org/officeDocument/2006/relationships/oleObject" Target="../embeddings/oleObject14.bin"/><Relationship Id="rId14" Type="http://schemas.openxmlformats.org/officeDocument/2006/relationships/image" Target="../media/image19.emf"/><Relationship Id="rId22" Type="http://schemas.openxmlformats.org/officeDocument/2006/relationships/image" Target="../media/image23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epump.hepforge.org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"/>
          <p:cNvSpPr>
            <a:spLocks noGrp="1" noChangeArrowheads="1"/>
          </p:cNvSpPr>
          <p:nvPr>
            <p:ph type="ctrTitle"/>
          </p:nvPr>
        </p:nvSpPr>
        <p:spPr bwMode="auto">
          <a:xfrm>
            <a:off x="1382890" y="482627"/>
            <a:ext cx="9129888" cy="2387600"/>
          </a:xfrm>
          <a:prstGeom prst="roundRect">
            <a:avLst>
              <a:gd name="adj" fmla="val 5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9398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5" tIns="40818" rIns="81635" bIns="40818" anchor="ctr" anchorCtr="1"/>
          <a:lstStyle>
            <a:lvl1pPr defTabSz="414338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  <a:tab pos="8535988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414338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  <a:tab pos="8535988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414338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  <a:tab pos="8535988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414338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  <a:tab pos="85359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414338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  <a:tab pos="85359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  <a:tab pos="85359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  <a:tab pos="85359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  <a:tab pos="85359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  <a:tab pos="85359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>
              <a:lnSpc>
                <a:spcPct val="93000"/>
              </a:lnSpc>
              <a:spcBef>
                <a:spcPct val="0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None/>
            </a:pPr>
            <a:r>
              <a:rPr lang="en-GB" altLang="en-US" sz="4000" b="1" dirty="0" err="1">
                <a:latin typeface="+mj-lt"/>
                <a:cs typeface="Times New Roman" panose="02020603050405020304" pitchFamily="18" charset="0"/>
              </a:rPr>
              <a:t>ePump</a:t>
            </a:r>
            <a:br>
              <a:rPr lang="en-GB" altLang="en-US" sz="4000" b="1" dirty="0">
                <a:latin typeface="+mj-lt"/>
                <a:cs typeface="Times New Roman" panose="02020603050405020304" pitchFamily="18" charset="0"/>
              </a:rPr>
            </a:br>
            <a:r>
              <a:rPr lang="en-GB" altLang="en-US" sz="4000" b="1" dirty="0">
                <a:latin typeface="+mj-lt"/>
                <a:cs typeface="Times New Roman" panose="02020603050405020304" pitchFamily="18" charset="0"/>
              </a:rPr>
              <a:t>(error PDF Update Method Package)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187801" y="2278835"/>
            <a:ext cx="7402513" cy="200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CC0000"/>
                </a:solidFill>
                <a:latin typeface="+mj-lt"/>
                <a:ea typeface="ＭＳ Ｐゴシック" pitchFamily="29" charset="-128"/>
                <a:cs typeface="ＭＳ Ｐゴシック" pitchFamily="29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CC0000"/>
                </a:solidFill>
                <a:latin typeface="Arial" pitchFamily="29" charset="0"/>
                <a:ea typeface="ＭＳ Ｐゴシック" pitchFamily="29" charset="-128"/>
                <a:cs typeface="ＭＳ Ｐゴシック" pitchFamily="29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CC0000"/>
                </a:solidFill>
                <a:latin typeface="Arial" pitchFamily="29" charset="0"/>
                <a:ea typeface="ＭＳ Ｐゴシック" pitchFamily="29" charset="-128"/>
                <a:cs typeface="ＭＳ Ｐゴシック" pitchFamily="29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CC0000"/>
                </a:solidFill>
                <a:latin typeface="Arial" pitchFamily="29" charset="0"/>
                <a:ea typeface="ＭＳ Ｐゴシック" pitchFamily="29" charset="-128"/>
                <a:cs typeface="ＭＳ Ｐゴシック" pitchFamily="29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CC0000"/>
                </a:solidFill>
                <a:latin typeface="Arial" pitchFamily="29" charset="0"/>
                <a:ea typeface="ＭＳ Ｐゴシック" pitchFamily="29" charset="-128"/>
                <a:cs typeface="ＭＳ Ｐゴシック" pitchFamily="29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CC0000"/>
                </a:solidFill>
                <a:latin typeface="Arial" pitchFamily="29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CC0000"/>
                </a:solidFill>
                <a:latin typeface="Arial" pitchFamily="29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CC0000"/>
                </a:solidFill>
                <a:latin typeface="Arial" pitchFamily="29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CC0000"/>
                </a:solidFill>
                <a:latin typeface="Arial" pitchFamily="29" charset="0"/>
              </a:defRPr>
            </a:lvl9pPr>
          </a:lstStyle>
          <a:p>
            <a:pPr defTabSz="457200" eaLnBrk="1" hangingPunct="1">
              <a:lnSpc>
                <a:spcPct val="93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en-US" sz="3600" kern="0" dirty="0">
                <a:solidFill>
                  <a:srgbClr val="0F7002"/>
                </a:solidFill>
                <a:latin typeface="+mn-lt"/>
                <a:cs typeface="Times New Roman" panose="02020603050405020304" pitchFamily="18" charset="0"/>
              </a:rPr>
              <a:t>Carl Schmidt</a:t>
            </a:r>
            <a:br>
              <a:rPr lang="en-GB" altLang="en-US" sz="3600" kern="0" dirty="0">
                <a:solidFill>
                  <a:srgbClr val="0F7002"/>
                </a:solidFill>
                <a:latin typeface="+mn-lt"/>
                <a:cs typeface="Times New Roman" panose="02020603050405020304" pitchFamily="18" charset="0"/>
              </a:rPr>
            </a:br>
            <a:r>
              <a:rPr lang="en-GB" altLang="en-US" sz="2400" kern="0" dirty="0">
                <a:solidFill>
                  <a:srgbClr val="0F7002"/>
                </a:solidFill>
                <a:latin typeface="+mn-lt"/>
                <a:cs typeface="Times New Roman" panose="02020603050405020304" pitchFamily="18" charset="0"/>
              </a:rPr>
              <a:t>Michigan State University</a:t>
            </a:r>
            <a:br>
              <a:rPr lang="en-GB" altLang="en-US" sz="2400" kern="0" dirty="0">
                <a:solidFill>
                  <a:srgbClr val="0F7002"/>
                </a:solidFill>
                <a:latin typeface="+mn-lt"/>
                <a:cs typeface="Times New Roman" panose="02020603050405020304" pitchFamily="18" charset="0"/>
              </a:rPr>
            </a:br>
            <a:endParaRPr lang="en-GB" altLang="en-US" sz="2400" kern="0" dirty="0">
              <a:solidFill>
                <a:srgbClr val="0F7002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1404277" y="4537105"/>
            <a:ext cx="9643771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342900" indent="-342900">
              <a:spcBef>
                <a:spcPct val="0"/>
              </a:spcBef>
            </a:pPr>
            <a: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PRD98 (2018) 9, 094005 – CS, J. </a:t>
            </a:r>
            <a:r>
              <a:rPr lang="en-US" altLang="en-US" sz="2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Pumplin</a:t>
            </a:r>
            <a: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C.-P. Yuan</a:t>
            </a:r>
          </a:p>
          <a:p>
            <a:pPr marL="342900" indent="-342900">
              <a:spcBef>
                <a:spcPct val="0"/>
              </a:spcBef>
            </a:pPr>
            <a: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PRD99 (2019) 5, 054004 – C. Willis, R. Brock, D. Hayden, T.-</a:t>
            </a:r>
            <a:r>
              <a:rPr lang="en-US" altLang="en-US" sz="2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J.Hou</a:t>
            </a:r>
            <a: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CS, C.-P. Yuan</a:t>
            </a:r>
          </a:p>
          <a:p>
            <a:pPr marL="342900" indent="-342900">
              <a:spcBef>
                <a:spcPct val="0"/>
              </a:spcBef>
            </a:pPr>
            <a: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PRD100 (2019) 11, 114024 – T.-</a:t>
            </a:r>
            <a:r>
              <a:rPr lang="en-US" altLang="en-US" sz="2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J.Hou</a:t>
            </a:r>
            <a: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Z. Yu, S. </a:t>
            </a:r>
            <a:r>
              <a:rPr lang="en-US" altLang="en-US" sz="2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Dulat</a:t>
            </a:r>
            <a: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CS, C.-P. Yuan</a:t>
            </a:r>
          </a:p>
          <a:p>
            <a:pPr marL="342900" indent="-342900">
              <a:spcBef>
                <a:spcPct val="0"/>
              </a:spcBef>
            </a:pPr>
            <a: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Others…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BC2BDD-0740-1549-A963-DFC123F33181}"/>
              </a:ext>
            </a:extLst>
          </p:cNvPr>
          <p:cNvSpPr txBox="1"/>
          <p:nvPr/>
        </p:nvSpPr>
        <p:spPr>
          <a:xfrm>
            <a:off x="10450286" y="6284686"/>
            <a:ext cx="1281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10/7/2022</a:t>
            </a:r>
          </a:p>
        </p:txBody>
      </p:sp>
    </p:spTree>
    <p:extLst>
      <p:ext uri="{BB962C8B-B14F-4D97-AF65-F5344CB8AC3E}">
        <p14:creationId xmlns:p14="http://schemas.microsoft.com/office/powerpoint/2010/main" val="12288474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err="1">
                <a:solidFill>
                  <a:srgbClr val="0F7002"/>
                </a:solidFill>
              </a:rPr>
              <a:t>ePump</a:t>
            </a:r>
            <a:r>
              <a:rPr lang="en-US" i="1" dirty="0">
                <a:solidFill>
                  <a:srgbClr val="0F7002"/>
                </a:solidFill>
              </a:rPr>
              <a:t>: </a:t>
            </a:r>
            <a:r>
              <a:rPr lang="en-US" i="1" dirty="0" err="1">
                <a:solidFill>
                  <a:srgbClr val="0F7002"/>
                </a:solidFill>
              </a:rPr>
              <a:t>OptimizePDFs</a:t>
            </a:r>
            <a:endParaRPr lang="en-US" i="1" dirty="0">
              <a:solidFill>
                <a:srgbClr val="0F7002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86500" y="1066621"/>
            <a:ext cx="11805500" cy="526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Wingdings" charset="0"/>
              <a:buChar char=""/>
              <a:defRPr sz="3200">
                <a:solidFill>
                  <a:srgbClr val="0000FF"/>
                </a:solidFill>
                <a:latin typeface="+mn-lt"/>
                <a:ea typeface="ＭＳ Ｐゴシック" pitchFamily="29" charset="-128"/>
                <a:cs typeface="ＭＳ Ｐゴシック" pitchFamily="29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 typeface="Zapf Dingbats" charset="0"/>
              <a:buChar char=""/>
              <a:defRPr sz="2800">
                <a:solidFill>
                  <a:srgbClr val="FF0000"/>
                </a:solidFill>
                <a:latin typeface="+mn-lt"/>
                <a:ea typeface="ＭＳ Ｐゴシック" pitchFamily="29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 typeface="Zapf Dingbats" charset="0"/>
              <a:buChar char=""/>
              <a:defRPr sz="2400">
                <a:solidFill>
                  <a:srgbClr val="66FF00"/>
                </a:solidFill>
                <a:latin typeface="+mn-lt"/>
                <a:ea typeface="ＭＳ Ｐゴシック" pitchFamily="29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–"/>
              <a:defRPr sz="2000">
                <a:solidFill>
                  <a:srgbClr val="FA00FA"/>
                </a:solidFill>
                <a:latin typeface="+mn-lt"/>
                <a:ea typeface="ＭＳ Ｐゴシック" pitchFamily="29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29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>
                <a:solidFill>
                  <a:schemeClr val="tx1"/>
                </a:solidFill>
                <a:latin typeface="+mn-lt"/>
                <a:ea typeface="ＭＳ Ｐゴシック" pitchFamily="29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>
                <a:solidFill>
                  <a:schemeClr val="tx1"/>
                </a:solidFill>
                <a:latin typeface="+mn-lt"/>
                <a:ea typeface="ＭＳ Ｐゴシック" pitchFamily="29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>
                <a:solidFill>
                  <a:schemeClr val="tx1"/>
                </a:solidFill>
                <a:latin typeface="+mn-lt"/>
                <a:ea typeface="ＭＳ Ｐゴシック" pitchFamily="29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>
                <a:solidFill>
                  <a:schemeClr val="tx1"/>
                </a:solidFill>
                <a:latin typeface="+mn-lt"/>
                <a:ea typeface="ＭＳ Ｐゴシック" pitchFamily="29" charset="-128"/>
              </a:defRPr>
            </a:lvl9pPr>
          </a:lstStyle>
          <a:p>
            <a:pPr marL="857250" lvl="1" indent="-457200">
              <a:buFont typeface="Arial"/>
              <a:buChar char="•"/>
              <a:defRPr/>
            </a:pPr>
            <a:r>
              <a:rPr lang="en-US" altLang="zh-CN" kern="0" dirty="0" err="1">
                <a:solidFill>
                  <a:srgbClr val="000000"/>
                </a:solidFill>
                <a:latin typeface="Times New Roman"/>
                <a:ea typeface="ＭＳ Ｐゴシック" panose="020B0600070205080204" pitchFamily="34" charset="-128"/>
                <a:cs typeface="Times New Roman"/>
              </a:rPr>
              <a:t>Exp</a:t>
            </a:r>
            <a:r>
              <a:rPr lang="en-US" altLang="zh-CN" kern="0" dirty="0">
                <a:solidFill>
                  <a:srgbClr val="000000"/>
                </a:solidFill>
                <a:latin typeface="Times New Roman"/>
                <a:ea typeface="ＭＳ Ｐゴシック" panose="020B0600070205080204" pitchFamily="34" charset="-128"/>
                <a:cs typeface="Times New Roman"/>
              </a:rPr>
              <a:t> analysis may require great many runs with Error PDFs (~56)</a:t>
            </a:r>
          </a:p>
          <a:p>
            <a:pPr marL="1257300" lvl="2" indent="-457200">
              <a:buFont typeface="Arial"/>
              <a:buChar char="•"/>
              <a:defRPr/>
            </a:pPr>
            <a:r>
              <a:rPr lang="en-US" altLang="zh-CN" kern="0" dirty="0">
                <a:solidFill>
                  <a:srgbClr val="000000"/>
                </a:solidFill>
                <a:latin typeface="Times New Roman"/>
                <a:ea typeface="ＭＳ Ｐゴシック" panose="020B0600070205080204" pitchFamily="34" charset="-128"/>
                <a:cs typeface="Times New Roman"/>
              </a:rPr>
              <a:t>But may be insensitive to certain flavors or combinations</a:t>
            </a:r>
          </a:p>
          <a:p>
            <a:pPr marL="800100" lvl="2" indent="0">
              <a:buNone/>
              <a:defRPr/>
            </a:pPr>
            <a:endParaRPr lang="en-US" altLang="zh-CN" kern="0" dirty="0">
              <a:solidFill>
                <a:srgbClr val="000000"/>
              </a:solidFill>
              <a:latin typeface="Times New Roman"/>
              <a:ea typeface="ＭＳ Ｐゴシック" panose="020B0600070205080204" pitchFamily="34" charset="-128"/>
              <a:cs typeface="Times New Roman"/>
            </a:endParaRPr>
          </a:p>
          <a:p>
            <a:pPr marL="1257300" lvl="2" indent="-457200">
              <a:buFont typeface="Arial"/>
              <a:buChar char="•"/>
              <a:defRPr/>
            </a:pPr>
            <a:endParaRPr lang="en-US" altLang="zh-CN" kern="0" dirty="0">
              <a:solidFill>
                <a:srgbClr val="000000"/>
              </a:solidFill>
              <a:latin typeface="Times New Roman"/>
              <a:ea typeface="ＭＳ Ｐゴシック" panose="020B0600070205080204" pitchFamily="34" charset="-128"/>
              <a:cs typeface="Times New Roman"/>
            </a:endParaRPr>
          </a:p>
          <a:p>
            <a:pPr marL="1257300" lvl="2" indent="-457200">
              <a:buFont typeface="Arial"/>
              <a:buChar char="•"/>
              <a:defRPr/>
            </a:pPr>
            <a:endParaRPr lang="en-US" altLang="zh-CN" kern="0" dirty="0">
              <a:solidFill>
                <a:srgbClr val="000000"/>
              </a:solidFill>
              <a:latin typeface="Times New Roman"/>
              <a:ea typeface="ＭＳ Ｐゴシック" panose="020B0600070205080204" pitchFamily="34" charset="-128"/>
              <a:cs typeface="Times New Roman"/>
            </a:endParaRPr>
          </a:p>
          <a:p>
            <a:pPr marL="1257300" lvl="2" indent="-457200">
              <a:buFont typeface="Arial"/>
              <a:buChar char="•"/>
              <a:defRPr/>
            </a:pPr>
            <a:endParaRPr lang="en-US" altLang="zh-CN" kern="0" dirty="0">
              <a:solidFill>
                <a:srgbClr val="000000"/>
              </a:solidFill>
              <a:latin typeface="Times New Roman"/>
              <a:ea typeface="ＭＳ Ｐゴシック" panose="020B0600070205080204" pitchFamily="34" charset="-128"/>
              <a:cs typeface="Times New Roman"/>
            </a:endParaRPr>
          </a:p>
          <a:p>
            <a:pPr marL="1257300" lvl="2" indent="-457200">
              <a:buFont typeface="Arial"/>
              <a:buChar char="•"/>
              <a:defRPr/>
            </a:pPr>
            <a:endParaRPr lang="en-US" altLang="zh-CN" kern="0" dirty="0">
              <a:solidFill>
                <a:srgbClr val="000000"/>
              </a:solidFill>
              <a:latin typeface="Times New Roman"/>
              <a:ea typeface="ＭＳ Ｐゴシック" panose="020B0600070205080204" pitchFamily="34" charset="-128"/>
              <a:cs typeface="Times New Roman"/>
            </a:endParaRPr>
          </a:p>
          <a:p>
            <a:pPr marL="1257300" lvl="2" indent="-457200">
              <a:buFont typeface="Arial"/>
              <a:buChar char="•"/>
              <a:defRPr/>
            </a:pPr>
            <a:endParaRPr lang="is-IS" altLang="zh-CN" kern="0" dirty="0">
              <a:solidFill>
                <a:srgbClr val="000000"/>
              </a:solidFill>
              <a:latin typeface="Times New Roman"/>
              <a:ea typeface="ＭＳ Ｐゴシック" panose="020B0600070205080204" pitchFamily="34" charset="-128"/>
              <a:cs typeface="Times New Roman"/>
            </a:endParaRPr>
          </a:p>
          <a:p>
            <a:pPr marL="857250" lvl="1" indent="-457200">
              <a:buFont typeface="Arial"/>
              <a:buChar char="•"/>
              <a:defRPr/>
            </a:pPr>
            <a:r>
              <a:rPr lang="en-US" altLang="zh-CN" kern="0" dirty="0" err="1">
                <a:solidFill>
                  <a:srgbClr val="000000"/>
                </a:solidFill>
                <a:latin typeface="Times New Roman"/>
                <a:ea typeface="ＭＳ Ｐゴシック" panose="020B0600070205080204" pitchFamily="34" charset="-128"/>
                <a:cs typeface="Times New Roman"/>
              </a:rPr>
              <a:t>OptimizePDFs</a:t>
            </a:r>
            <a:r>
              <a:rPr lang="en-US" altLang="zh-CN" kern="0" dirty="0">
                <a:solidFill>
                  <a:srgbClr val="000000"/>
                </a:solidFill>
                <a:latin typeface="Times New Roman"/>
                <a:ea typeface="ＭＳ Ｐゴシック" panose="020B0600070205080204" pitchFamily="34" charset="-128"/>
                <a:cs typeface="Times New Roman"/>
              </a:rPr>
              <a:t> </a:t>
            </a:r>
          </a:p>
          <a:p>
            <a:pPr marL="1257300" lvl="2" indent="-457200">
              <a:buFont typeface="Arial"/>
              <a:buChar char="•"/>
              <a:defRPr/>
            </a:pPr>
            <a:r>
              <a:rPr lang="en-US" altLang="zh-CN" kern="0" dirty="0">
                <a:solidFill>
                  <a:srgbClr val="000000"/>
                </a:solidFill>
                <a:latin typeface="Times New Roman"/>
                <a:ea typeface="ＭＳ Ｐゴシック" panose="020B0600070205080204" pitchFamily="34" charset="-128"/>
                <a:cs typeface="Times New Roman"/>
              </a:rPr>
              <a:t>creates an optimized set of error PDFs for the relevant observables</a:t>
            </a:r>
          </a:p>
          <a:p>
            <a:pPr marL="1257300" lvl="2" indent="-457200">
              <a:buFont typeface="Arial"/>
              <a:buChar char="•"/>
              <a:defRPr/>
            </a:pPr>
            <a:r>
              <a:rPr lang="en-US" altLang="zh-CN" kern="0" dirty="0">
                <a:solidFill>
                  <a:srgbClr val="000000"/>
                </a:solidFill>
                <a:latin typeface="Times New Roman"/>
                <a:ea typeface="ＭＳ Ｐゴシック" panose="020B0600070205080204" pitchFamily="34" charset="-128"/>
                <a:cs typeface="Times New Roman"/>
              </a:rPr>
              <a:t>gives a criterion for choosing a reduced set (~6-10) which contains most of the relevant dependence for the observables.</a:t>
            </a:r>
            <a:endParaRPr lang="en-US" altLang="zh-CN" kern="0" dirty="0">
              <a:ea typeface="ＭＳ Ｐゴシック" panose="020B0600070205080204" pitchFamily="34" charset="-128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848340" y="2274594"/>
            <a:ext cx="1449510" cy="699837"/>
            <a:chOff x="939519" y="1426395"/>
            <a:chExt cx="1449510" cy="699837"/>
          </a:xfrm>
        </p:grpSpPr>
        <p:sp>
          <p:nvSpPr>
            <p:cNvPr id="13" name="TextBox 12"/>
            <p:cNvSpPr txBox="1"/>
            <p:nvPr/>
          </p:nvSpPr>
          <p:spPr>
            <a:xfrm>
              <a:off x="939519" y="1756900"/>
              <a:ext cx="1449510" cy="369332"/>
            </a:xfrm>
            <a:prstGeom prst="rect">
              <a:avLst/>
            </a:prstGeom>
            <a:solidFill>
              <a:srgbClr val="FF7F0F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T</a:t>
              </a:r>
              <a:r>
                <a:rPr lang="en-US" baseline="-25000" dirty="0"/>
                <a:t>1</a:t>
              </a:r>
              <a:r>
                <a:rPr lang="en-US" dirty="0"/>
                <a:t>(1),T</a:t>
              </a:r>
              <a:r>
                <a:rPr lang="en-US" baseline="-25000" dirty="0"/>
                <a:t>1</a:t>
              </a:r>
              <a:r>
                <a:rPr lang="en-US" dirty="0"/>
                <a:t>(2)</a:t>
              </a:r>
              <a:r>
                <a:rPr lang="is-IS" dirty="0"/>
                <a:t>…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956918" y="1426395"/>
              <a:ext cx="565855" cy="369332"/>
            </a:xfrm>
            <a:prstGeom prst="rect">
              <a:avLst/>
            </a:prstGeom>
            <a:solidFill>
              <a:srgbClr val="FF4909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Th1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427412" y="2270439"/>
            <a:ext cx="1449510" cy="699837"/>
            <a:chOff x="939519" y="1426395"/>
            <a:chExt cx="1449510" cy="699837"/>
          </a:xfrm>
          <a:solidFill>
            <a:srgbClr val="FF4909"/>
          </a:solidFill>
        </p:grpSpPr>
        <p:sp>
          <p:nvSpPr>
            <p:cNvPr id="16" name="TextBox 15"/>
            <p:cNvSpPr txBox="1"/>
            <p:nvPr/>
          </p:nvSpPr>
          <p:spPr>
            <a:xfrm>
              <a:off x="939519" y="1756900"/>
              <a:ext cx="1449510" cy="369332"/>
            </a:xfrm>
            <a:prstGeom prst="rect">
              <a:avLst/>
            </a:prstGeom>
            <a:solidFill>
              <a:srgbClr val="FF7F0F"/>
            </a:solidFill>
            <a:ln>
              <a:solidFill>
                <a:srgbClr val="00009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T</a:t>
              </a:r>
              <a:r>
                <a:rPr lang="en-US" baseline="-25000" dirty="0"/>
                <a:t>2</a:t>
              </a:r>
              <a:r>
                <a:rPr lang="en-US" dirty="0"/>
                <a:t>(1),T</a:t>
              </a:r>
              <a:r>
                <a:rPr lang="en-US" baseline="-25000" dirty="0"/>
                <a:t>2</a:t>
              </a:r>
              <a:r>
                <a:rPr lang="en-US" dirty="0"/>
                <a:t>(2)</a:t>
              </a:r>
              <a:r>
                <a:rPr lang="is-IS" dirty="0"/>
                <a:t>…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956918" y="1426395"/>
              <a:ext cx="565855" cy="369332"/>
            </a:xfrm>
            <a:prstGeom prst="rect">
              <a:avLst/>
            </a:prstGeom>
            <a:grpFill/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Th2</a:t>
              </a:r>
            </a:p>
          </p:txBody>
        </p:sp>
      </p:grpSp>
      <p:sp>
        <p:nvSpPr>
          <p:cNvPr id="19" name="Rectangle 18"/>
          <p:cNvSpPr/>
          <p:nvPr/>
        </p:nvSpPr>
        <p:spPr bwMode="auto">
          <a:xfrm>
            <a:off x="835128" y="2957156"/>
            <a:ext cx="3253519" cy="330508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solidFill>
                  <a:srgbClr val="000000"/>
                </a:solidFill>
                <a:latin typeface="Arial" pitchFamily="29" charset="0"/>
              </a:rPr>
              <a:t>Using current best-fit/error </a:t>
            </a: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29" charset="0"/>
              </a:rPr>
              <a:t>PDFs</a:t>
            </a:r>
          </a:p>
        </p:txBody>
      </p:sp>
      <p:sp>
        <p:nvSpPr>
          <p:cNvPr id="20" name="Oval 19"/>
          <p:cNvSpPr/>
          <p:nvPr/>
        </p:nvSpPr>
        <p:spPr bwMode="auto">
          <a:xfrm>
            <a:off x="5184749" y="2974550"/>
            <a:ext cx="2627160" cy="1043705"/>
          </a:xfrm>
          <a:prstGeom prst="ellipse">
            <a:avLst/>
          </a:prstGeom>
          <a:solidFill>
            <a:srgbClr val="00AD0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itchFamily="29" charset="0"/>
            </a:endParaRPr>
          </a:p>
        </p:txBody>
      </p:sp>
      <p:sp>
        <p:nvSpPr>
          <p:cNvPr id="21" name="Right Arrow 20"/>
          <p:cNvSpPr/>
          <p:nvPr/>
        </p:nvSpPr>
        <p:spPr bwMode="auto">
          <a:xfrm rot="20640000">
            <a:off x="4251792" y="3700062"/>
            <a:ext cx="1071392" cy="452272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rial" pitchFamily="29" charset="0"/>
            </a:endParaRPr>
          </a:p>
        </p:txBody>
      </p:sp>
      <p:sp>
        <p:nvSpPr>
          <p:cNvPr id="22" name="Right Arrow 21"/>
          <p:cNvSpPr/>
          <p:nvPr/>
        </p:nvSpPr>
        <p:spPr bwMode="auto">
          <a:xfrm rot="1260000">
            <a:off x="4117968" y="2941335"/>
            <a:ext cx="1137560" cy="452272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rial" pitchFamily="29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8660256" y="2330932"/>
            <a:ext cx="2990497" cy="747869"/>
            <a:chOff x="8938643" y="2435307"/>
            <a:chExt cx="2990497" cy="747869"/>
          </a:xfrm>
        </p:grpSpPr>
        <p:sp>
          <p:nvSpPr>
            <p:cNvPr id="24" name="TextBox 23"/>
            <p:cNvSpPr txBox="1"/>
            <p:nvPr/>
          </p:nvSpPr>
          <p:spPr>
            <a:xfrm>
              <a:off x="8942830" y="2435307"/>
              <a:ext cx="2842282" cy="369332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Best fit PDFs (unchanged</a:t>
              </a:r>
              <a:r>
                <a:rPr lang="is-IS" dirty="0"/>
                <a:t>)</a:t>
              </a:r>
              <a:endParaRPr lang="en-US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938643" y="2813844"/>
              <a:ext cx="2990497" cy="369332"/>
            </a:xfrm>
            <a:prstGeom prst="rect">
              <a:avLst/>
            </a:prstGeom>
            <a:solidFill>
              <a:srgbClr val="FFD850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Optimized Error PDFs (~56)</a:t>
              </a:r>
            </a:p>
          </p:txBody>
        </p:sp>
      </p:grpSp>
      <p:sp>
        <p:nvSpPr>
          <p:cNvPr id="26" name="Right Arrow 25"/>
          <p:cNvSpPr/>
          <p:nvPr/>
        </p:nvSpPr>
        <p:spPr bwMode="auto">
          <a:xfrm rot="20340000">
            <a:off x="7558697" y="2711044"/>
            <a:ext cx="1137560" cy="452272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rial" pitchFamily="29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32705" y="3252873"/>
            <a:ext cx="20770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OptimizePDFs</a:t>
            </a:r>
            <a:endParaRPr lang="en-US" sz="2400" dirty="0"/>
          </a:p>
        </p:txBody>
      </p:sp>
      <p:grpSp>
        <p:nvGrpSpPr>
          <p:cNvPr id="28" name="Group 27"/>
          <p:cNvGrpSpPr/>
          <p:nvPr/>
        </p:nvGrpSpPr>
        <p:grpSpPr>
          <a:xfrm>
            <a:off x="809344" y="3666195"/>
            <a:ext cx="3387144" cy="747869"/>
            <a:chOff x="8938643" y="2435307"/>
            <a:chExt cx="3387144" cy="747869"/>
          </a:xfrm>
        </p:grpSpPr>
        <p:sp>
          <p:nvSpPr>
            <p:cNvPr id="29" name="TextBox 28"/>
            <p:cNvSpPr txBox="1"/>
            <p:nvPr/>
          </p:nvSpPr>
          <p:spPr>
            <a:xfrm>
              <a:off x="8942830" y="2435307"/>
              <a:ext cx="3382957" cy="369332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Current Best fit PDFs (</a:t>
              </a:r>
              <a:r>
                <a:rPr lang="en-US" dirty="0" err="1"/>
                <a:t>g,u,d</a:t>
              </a:r>
              <a:r>
                <a:rPr lang="en-US" dirty="0"/>
                <a:t>,</a:t>
              </a:r>
              <a:r>
                <a:rPr lang="is-IS" dirty="0"/>
                <a:t>…)</a:t>
              </a:r>
              <a:endParaRPr lang="en-US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938643" y="2813844"/>
              <a:ext cx="2714693" cy="369332"/>
            </a:xfrm>
            <a:prstGeom prst="rect">
              <a:avLst/>
            </a:prstGeom>
            <a:solidFill>
              <a:srgbClr val="FFD850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Current Error PDFs (~56)</a:t>
              </a: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8969253" y="3870783"/>
            <a:ext cx="2903359" cy="646331"/>
          </a:xfrm>
          <a:prstGeom prst="rect">
            <a:avLst/>
          </a:prstGeom>
          <a:solidFill>
            <a:srgbClr val="34A9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Criterion for error PDF set </a:t>
            </a:r>
          </a:p>
          <a:p>
            <a:r>
              <a:rPr lang="en-US" dirty="0"/>
              <a:t>reduction</a:t>
            </a:r>
            <a:endParaRPr lang="is-IS" dirty="0"/>
          </a:p>
        </p:txBody>
      </p:sp>
      <p:sp>
        <p:nvSpPr>
          <p:cNvPr id="33" name="Right Arrow 32"/>
          <p:cNvSpPr/>
          <p:nvPr/>
        </p:nvSpPr>
        <p:spPr bwMode="auto">
          <a:xfrm rot="1200000">
            <a:off x="7648322" y="3831623"/>
            <a:ext cx="1267791" cy="487724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rial" pitchFamily="2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2379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 bldLvl="3"/>
      <p:bldP spid="19" grpId="0" animBg="1"/>
      <p:bldP spid="20" grpId="0" animBg="1"/>
      <p:bldP spid="21" grpId="0" animBg="1"/>
      <p:bldP spid="22" grpId="0" animBg="1"/>
      <p:bldP spid="26" grpId="0" animBg="1"/>
      <p:bldP spid="3" grpId="0"/>
      <p:bldP spid="32" grpId="0" animBg="1"/>
      <p:bldP spid="3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>
                <a:solidFill>
                  <a:srgbClr val="0F7002"/>
                </a:solidFill>
              </a:rPr>
              <a:t>Why </a:t>
            </a:r>
            <a:r>
              <a:rPr lang="en-US" i="1" dirty="0" err="1">
                <a:solidFill>
                  <a:srgbClr val="0F7002"/>
                </a:solidFill>
              </a:rPr>
              <a:t>ePump</a:t>
            </a:r>
            <a:r>
              <a:rPr lang="en-US" i="1" dirty="0">
                <a:solidFill>
                  <a:srgbClr val="0F7002"/>
                </a:solidFill>
              </a:rPr>
              <a:t>?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86501" y="1292757"/>
            <a:ext cx="11805500" cy="526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Wingdings" charset="0"/>
              <a:buChar char=""/>
              <a:defRPr sz="3200">
                <a:solidFill>
                  <a:srgbClr val="0000FF"/>
                </a:solidFill>
                <a:latin typeface="+mn-lt"/>
                <a:ea typeface="ＭＳ Ｐゴシック" pitchFamily="29" charset="-128"/>
                <a:cs typeface="ＭＳ Ｐゴシック" pitchFamily="29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 typeface="Zapf Dingbats" charset="0"/>
              <a:buChar char=""/>
              <a:defRPr sz="2800">
                <a:solidFill>
                  <a:srgbClr val="FF0000"/>
                </a:solidFill>
                <a:latin typeface="+mn-lt"/>
                <a:ea typeface="ＭＳ Ｐゴシック" pitchFamily="29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 typeface="Zapf Dingbats" charset="0"/>
              <a:buChar char=""/>
              <a:defRPr sz="2400">
                <a:solidFill>
                  <a:srgbClr val="66FF00"/>
                </a:solidFill>
                <a:latin typeface="+mn-lt"/>
                <a:ea typeface="ＭＳ Ｐゴシック" pitchFamily="29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–"/>
              <a:defRPr sz="2000">
                <a:solidFill>
                  <a:srgbClr val="FA00FA"/>
                </a:solidFill>
                <a:latin typeface="+mn-lt"/>
                <a:ea typeface="ＭＳ Ｐゴシック" pitchFamily="29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29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>
                <a:solidFill>
                  <a:schemeClr val="tx1"/>
                </a:solidFill>
                <a:latin typeface="+mn-lt"/>
                <a:ea typeface="ＭＳ Ｐゴシック" pitchFamily="29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>
                <a:solidFill>
                  <a:schemeClr val="tx1"/>
                </a:solidFill>
                <a:latin typeface="+mn-lt"/>
                <a:ea typeface="ＭＳ Ｐゴシック" pitchFamily="29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>
                <a:solidFill>
                  <a:schemeClr val="tx1"/>
                </a:solidFill>
                <a:latin typeface="+mn-lt"/>
                <a:ea typeface="ＭＳ Ｐゴシック" pitchFamily="29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>
                <a:solidFill>
                  <a:schemeClr val="tx1"/>
                </a:solidFill>
                <a:latin typeface="+mn-lt"/>
                <a:ea typeface="ＭＳ Ｐゴシック" pitchFamily="29" charset="-128"/>
              </a:defRPr>
            </a:lvl9pPr>
          </a:lstStyle>
          <a:p>
            <a:pPr marL="457200" lvl="1" indent="0">
              <a:lnSpc>
                <a:spcPct val="130000"/>
              </a:lnSpc>
              <a:buNone/>
              <a:defRPr/>
            </a:pPr>
            <a:r>
              <a:rPr lang="en-US" altLang="zh-CN" kern="0" dirty="0">
                <a:solidFill>
                  <a:srgbClr val="000000"/>
                </a:solidFill>
                <a:latin typeface="Times New Roman"/>
                <a:ea typeface="ＭＳ Ｐゴシック" panose="020B0600070205080204" pitchFamily="34" charset="-128"/>
                <a:cs typeface="Times New Roman"/>
              </a:rPr>
              <a:t>Global Analysis: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altLang="zh-CN" kern="0" dirty="0">
              <a:solidFill>
                <a:srgbClr val="000000"/>
              </a:solidFill>
              <a:latin typeface="Times New Roman"/>
              <a:ea typeface="ＭＳ Ｐゴシック" panose="020B0600070205080204" pitchFamily="34" charset="-128"/>
              <a:cs typeface="Times New Roman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altLang="zh-CN" kern="0" dirty="0">
              <a:solidFill>
                <a:srgbClr val="000000"/>
              </a:solidFill>
              <a:latin typeface="Times New Roman"/>
              <a:ea typeface="ＭＳ Ｐゴシック" panose="020B0600070205080204" pitchFamily="34" charset="-128"/>
              <a:cs typeface="Times New Roman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altLang="zh-CN" kern="0" dirty="0">
              <a:solidFill>
                <a:srgbClr val="000000"/>
              </a:solidFill>
              <a:latin typeface="Times New Roman"/>
              <a:ea typeface="ＭＳ Ｐゴシック" panose="020B0600070205080204" pitchFamily="34" charset="-128"/>
              <a:cs typeface="Times New Roman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altLang="zh-CN" kern="0" dirty="0">
              <a:solidFill>
                <a:srgbClr val="000000"/>
              </a:solidFill>
              <a:latin typeface="Times New Roman"/>
              <a:ea typeface="ＭＳ Ｐゴシック" panose="020B0600070205080204" pitchFamily="34" charset="-128"/>
              <a:cs typeface="Times New Roman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altLang="zh-CN" kern="0" dirty="0">
              <a:solidFill>
                <a:srgbClr val="000000"/>
              </a:solidFill>
              <a:latin typeface="Times New Roman"/>
              <a:ea typeface="ＭＳ Ｐゴシック" panose="020B0600070205080204" pitchFamily="34" charset="-128"/>
              <a:cs typeface="Times New Roman"/>
            </a:endParaRPr>
          </a:p>
          <a:p>
            <a:pPr marL="400050" lvl="1" indent="0">
              <a:buFont typeface="Wingdings" panose="05000000000000000000" pitchFamily="2" charset="2"/>
              <a:buNone/>
              <a:defRPr/>
            </a:pPr>
            <a:r>
              <a:rPr lang="en-US" altLang="zh-CN" kern="0" dirty="0">
                <a:solidFill>
                  <a:srgbClr val="000000"/>
                </a:solidFill>
                <a:latin typeface="Times New Roman"/>
                <a:ea typeface="ＭＳ Ｐゴシック" panose="020B0600070205080204" pitchFamily="34" charset="-128"/>
                <a:cs typeface="Times New Roman"/>
              </a:rPr>
              <a:t>What if we want to see the effects of new experiments Exp1</a:t>
            </a:r>
            <a:r>
              <a:rPr lang="en-US" altLang="zh-CN" kern="0" baseline="30000" dirty="0">
                <a:solidFill>
                  <a:srgbClr val="000000"/>
                </a:solidFill>
                <a:latin typeface="Times New Roman"/>
                <a:ea typeface="ＭＳ Ｐゴシック" panose="020B0600070205080204" pitchFamily="34" charset="-128"/>
                <a:cs typeface="Times New Roman"/>
              </a:rPr>
              <a:t>’</a:t>
            </a:r>
            <a:r>
              <a:rPr lang="en-US" altLang="zh-CN" kern="0" dirty="0">
                <a:solidFill>
                  <a:srgbClr val="000000"/>
                </a:solidFill>
                <a:latin typeface="Times New Roman"/>
                <a:ea typeface="ＭＳ Ｐゴシック" panose="020B0600070205080204" pitchFamily="34" charset="-128"/>
                <a:cs typeface="Times New Roman"/>
              </a:rPr>
              <a:t>, Exp2</a:t>
            </a:r>
            <a:r>
              <a:rPr lang="en-US" altLang="zh-CN" kern="0" baseline="30000" dirty="0">
                <a:solidFill>
                  <a:srgbClr val="000000"/>
                </a:solidFill>
                <a:latin typeface="Times New Roman"/>
                <a:ea typeface="ＭＳ Ｐゴシック" panose="020B0600070205080204" pitchFamily="34" charset="-128"/>
                <a:cs typeface="Times New Roman"/>
              </a:rPr>
              <a:t>’</a:t>
            </a:r>
            <a:r>
              <a:rPr lang="en-US" altLang="zh-CN" kern="0" dirty="0">
                <a:solidFill>
                  <a:srgbClr val="000000"/>
                </a:solidFill>
                <a:latin typeface="Times New Roman"/>
                <a:ea typeface="ＭＳ Ｐゴシック" panose="020B0600070205080204" pitchFamily="34" charset="-128"/>
                <a:cs typeface="Times New Roman"/>
              </a:rPr>
              <a:t>,</a:t>
            </a:r>
            <a:r>
              <a:rPr lang="is-IS" altLang="zh-CN" kern="0" dirty="0">
                <a:solidFill>
                  <a:srgbClr val="000000"/>
                </a:solidFill>
                <a:latin typeface="Times New Roman"/>
                <a:ea typeface="ＭＳ Ｐゴシック" panose="020B0600070205080204" pitchFamily="34" charset="-128"/>
                <a:cs typeface="Times New Roman"/>
              </a:rPr>
              <a:t>…?</a:t>
            </a:r>
          </a:p>
          <a:p>
            <a:pPr marL="1257300" lvl="2" indent="-457200">
              <a:buFont typeface="Arial"/>
              <a:buChar char="•"/>
              <a:defRPr/>
            </a:pPr>
            <a:r>
              <a:rPr lang="is-IS" altLang="zh-CN" kern="0" dirty="0">
                <a:solidFill>
                  <a:srgbClr val="000000"/>
                </a:solidFill>
                <a:latin typeface="Times New Roman"/>
                <a:ea typeface="ＭＳ Ｐゴシック" panose="020B0600070205080204" pitchFamily="34" charset="-128"/>
                <a:cs typeface="Times New Roman"/>
              </a:rPr>
              <a:t>Full global analysis code takes a long time to run.</a:t>
            </a:r>
          </a:p>
          <a:p>
            <a:pPr marL="1257300" lvl="2" indent="-457200">
              <a:buFont typeface="Arial"/>
              <a:buChar char="•"/>
              <a:defRPr/>
            </a:pPr>
            <a:r>
              <a:rPr lang="is-IS" altLang="zh-CN" kern="0" dirty="0">
                <a:solidFill>
                  <a:srgbClr val="000000"/>
                </a:solidFill>
                <a:latin typeface="Times New Roman"/>
                <a:ea typeface="ＭＳ Ｐゴシック" panose="020B0600070205080204" pitchFamily="34" charset="-128"/>
                <a:cs typeface="Times New Roman"/>
              </a:rPr>
              <a:t>Requires detailed info of all other included experiments.</a:t>
            </a:r>
            <a:r>
              <a:rPr lang="en-US" altLang="zh-CN" kern="0" dirty="0">
                <a:solidFill>
                  <a:srgbClr val="000000"/>
                </a:solidFill>
                <a:latin typeface="Times New Roman"/>
                <a:ea typeface="ＭＳ Ｐゴシック" panose="020B0600070205080204" pitchFamily="34" charset="-128"/>
                <a:cs typeface="Times New Roman"/>
              </a:rPr>
              <a:t> </a:t>
            </a:r>
            <a:endParaRPr lang="en-US" altLang="zh-CN" kern="0" dirty="0">
              <a:ea typeface="ＭＳ Ｐゴシック" panose="020B0600070205080204" pitchFamily="34" charset="-128"/>
            </a:endParaRPr>
          </a:p>
          <a:p>
            <a:pPr marL="400050" lvl="1" indent="0">
              <a:buNone/>
              <a:defRPr/>
            </a:pPr>
            <a:r>
              <a:rPr lang="en-US" altLang="zh-CN" kern="0" dirty="0" err="1">
                <a:solidFill>
                  <a:srgbClr val="000000"/>
                </a:solidFill>
                <a:latin typeface="Times New Roman"/>
                <a:ea typeface="ＭＳ Ｐゴシック" panose="020B0600070205080204" pitchFamily="34" charset="-128"/>
                <a:cs typeface="Times New Roman"/>
              </a:rPr>
              <a:t>ePump</a:t>
            </a:r>
            <a:r>
              <a:rPr lang="en-US" altLang="zh-CN" kern="0" dirty="0">
                <a:solidFill>
                  <a:srgbClr val="000000"/>
                </a:solidFill>
                <a:latin typeface="Times New Roman"/>
                <a:ea typeface="ＭＳ Ｐゴシック" panose="020B0600070205080204" pitchFamily="34" charset="-128"/>
                <a:cs typeface="Times New Roman"/>
              </a:rPr>
              <a:t> provides two tools: </a:t>
            </a:r>
            <a:r>
              <a:rPr lang="en-US" altLang="zh-CN" kern="0" dirty="0" err="1">
                <a:solidFill>
                  <a:srgbClr val="000000"/>
                </a:solidFill>
                <a:latin typeface="Times New Roman"/>
                <a:ea typeface="ＭＳ Ｐゴシック" panose="020B0600070205080204" pitchFamily="34" charset="-128"/>
                <a:cs typeface="Times New Roman"/>
              </a:rPr>
              <a:t>UpdatePDFs</a:t>
            </a:r>
            <a:r>
              <a:rPr lang="en-US" altLang="zh-CN" kern="0" dirty="0">
                <a:solidFill>
                  <a:srgbClr val="000000"/>
                </a:solidFill>
                <a:latin typeface="Times New Roman"/>
                <a:ea typeface="ＭＳ Ｐゴシック" panose="020B0600070205080204" pitchFamily="34" charset="-128"/>
                <a:cs typeface="Times New Roman"/>
              </a:rPr>
              <a:t>, </a:t>
            </a:r>
            <a:r>
              <a:rPr lang="en-US" altLang="zh-CN" kern="0" dirty="0" err="1">
                <a:solidFill>
                  <a:srgbClr val="000000"/>
                </a:solidFill>
                <a:latin typeface="Times New Roman"/>
                <a:ea typeface="ＭＳ Ｐゴシック" panose="020B0600070205080204" pitchFamily="34" charset="-128"/>
                <a:cs typeface="Times New Roman"/>
              </a:rPr>
              <a:t>OptimizePDFs</a:t>
            </a:r>
            <a:endParaRPr lang="en-US" altLang="zh-CN" kern="0" dirty="0">
              <a:solidFill>
                <a:srgbClr val="000000"/>
              </a:solidFill>
              <a:latin typeface="Times New Roman"/>
              <a:ea typeface="ＭＳ Ｐゴシック" panose="020B0600070205080204" pitchFamily="34" charset="-128"/>
              <a:cs typeface="Times New Roman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939519" y="2104800"/>
            <a:ext cx="1464614" cy="976836"/>
            <a:chOff x="939519" y="1426395"/>
            <a:chExt cx="1464614" cy="976836"/>
          </a:xfrm>
        </p:grpSpPr>
        <p:sp>
          <p:nvSpPr>
            <p:cNvPr id="4" name="TextBox 3"/>
            <p:cNvSpPr txBox="1"/>
            <p:nvPr/>
          </p:nvSpPr>
          <p:spPr>
            <a:xfrm>
              <a:off x="939519" y="1756900"/>
              <a:ext cx="1464614" cy="646331"/>
            </a:xfrm>
            <a:prstGeom prst="rect">
              <a:avLst/>
            </a:prstGeom>
            <a:solidFill>
              <a:srgbClr val="34A9FF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D</a:t>
              </a:r>
              <a:r>
                <a:rPr lang="en-US" baseline="-25000" dirty="0"/>
                <a:t>1</a:t>
              </a:r>
              <a:r>
                <a:rPr lang="en-US" dirty="0"/>
                <a:t>(1),D</a:t>
              </a:r>
              <a:r>
                <a:rPr lang="en-US" baseline="-25000" dirty="0"/>
                <a:t>1</a:t>
              </a:r>
              <a:r>
                <a:rPr lang="en-US" dirty="0"/>
                <a:t>(2)</a:t>
              </a:r>
              <a:r>
                <a:rPr lang="is-IS" dirty="0"/>
                <a:t>…</a:t>
              </a:r>
            </a:p>
            <a:p>
              <a:r>
                <a:rPr lang="is-IS" dirty="0"/>
                <a:t>Error matrix</a:t>
              </a:r>
              <a:endParaRPr 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956918" y="1426395"/>
              <a:ext cx="673607" cy="369332"/>
            </a:xfrm>
            <a:prstGeom prst="rect">
              <a:avLst/>
            </a:prstGeom>
            <a:solidFill>
              <a:srgbClr val="3366FF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Exp1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518591" y="2100645"/>
            <a:ext cx="1464614" cy="976836"/>
            <a:chOff x="939519" y="1426395"/>
            <a:chExt cx="1464614" cy="976836"/>
          </a:xfrm>
          <a:solidFill>
            <a:srgbClr val="0000FF"/>
          </a:solidFill>
        </p:grpSpPr>
        <p:sp>
          <p:nvSpPr>
            <p:cNvPr id="9" name="TextBox 8"/>
            <p:cNvSpPr txBox="1"/>
            <p:nvPr/>
          </p:nvSpPr>
          <p:spPr>
            <a:xfrm>
              <a:off x="939519" y="1756900"/>
              <a:ext cx="1464614" cy="646331"/>
            </a:xfrm>
            <a:prstGeom prst="rect">
              <a:avLst/>
            </a:prstGeom>
            <a:solidFill>
              <a:srgbClr val="34A9FF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D</a:t>
              </a:r>
              <a:r>
                <a:rPr lang="en-US" baseline="-25000" dirty="0"/>
                <a:t>2</a:t>
              </a:r>
              <a:r>
                <a:rPr lang="en-US" dirty="0"/>
                <a:t>(1),D</a:t>
              </a:r>
              <a:r>
                <a:rPr lang="en-US" baseline="-25000" dirty="0"/>
                <a:t>2</a:t>
              </a:r>
              <a:r>
                <a:rPr lang="en-US" dirty="0"/>
                <a:t>(2)</a:t>
              </a:r>
              <a:r>
                <a:rPr lang="is-IS" dirty="0"/>
                <a:t>…</a:t>
              </a:r>
            </a:p>
            <a:p>
              <a:r>
                <a:rPr lang="is-IS" dirty="0"/>
                <a:t>Error matrix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956918" y="1426395"/>
              <a:ext cx="673607" cy="369332"/>
            </a:xfrm>
            <a:prstGeom prst="rect">
              <a:avLst/>
            </a:prstGeom>
            <a:solidFill>
              <a:srgbClr val="3366FF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Exp2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4053851" y="2365725"/>
            <a:ext cx="8439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s-IS" sz="2800" dirty="0"/>
              <a:t>.....</a:t>
            </a:r>
            <a:endParaRPr lang="en-US" sz="28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987528" y="3579224"/>
            <a:ext cx="1449510" cy="699837"/>
            <a:chOff x="939519" y="1426395"/>
            <a:chExt cx="1449510" cy="699837"/>
          </a:xfrm>
        </p:grpSpPr>
        <p:sp>
          <p:nvSpPr>
            <p:cNvPr id="13" name="TextBox 12"/>
            <p:cNvSpPr txBox="1"/>
            <p:nvPr/>
          </p:nvSpPr>
          <p:spPr>
            <a:xfrm>
              <a:off x="939519" y="1756900"/>
              <a:ext cx="1449510" cy="369332"/>
            </a:xfrm>
            <a:prstGeom prst="rect">
              <a:avLst/>
            </a:prstGeom>
            <a:solidFill>
              <a:srgbClr val="FF7F0F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T</a:t>
              </a:r>
              <a:r>
                <a:rPr lang="en-US" baseline="-25000" dirty="0"/>
                <a:t>1</a:t>
              </a:r>
              <a:r>
                <a:rPr lang="en-US" dirty="0"/>
                <a:t>(1),T</a:t>
              </a:r>
              <a:r>
                <a:rPr lang="en-US" baseline="-25000" dirty="0"/>
                <a:t>1</a:t>
              </a:r>
              <a:r>
                <a:rPr lang="en-US" dirty="0"/>
                <a:t>(2)</a:t>
              </a:r>
              <a:r>
                <a:rPr lang="is-IS" dirty="0"/>
                <a:t>…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956918" y="1426395"/>
              <a:ext cx="565855" cy="369332"/>
            </a:xfrm>
            <a:prstGeom prst="rect">
              <a:avLst/>
            </a:prstGeom>
            <a:solidFill>
              <a:srgbClr val="FF4909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Th1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566600" y="3575069"/>
            <a:ext cx="1449510" cy="699837"/>
            <a:chOff x="939519" y="1426395"/>
            <a:chExt cx="1449510" cy="699837"/>
          </a:xfrm>
          <a:solidFill>
            <a:srgbClr val="FF4909"/>
          </a:solidFill>
        </p:grpSpPr>
        <p:sp>
          <p:nvSpPr>
            <p:cNvPr id="16" name="TextBox 15"/>
            <p:cNvSpPr txBox="1"/>
            <p:nvPr/>
          </p:nvSpPr>
          <p:spPr>
            <a:xfrm>
              <a:off x="939519" y="1756900"/>
              <a:ext cx="1449510" cy="369332"/>
            </a:xfrm>
            <a:prstGeom prst="rect">
              <a:avLst/>
            </a:prstGeom>
            <a:solidFill>
              <a:srgbClr val="FF7F0F"/>
            </a:solidFill>
            <a:ln>
              <a:solidFill>
                <a:srgbClr val="00009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T</a:t>
              </a:r>
              <a:r>
                <a:rPr lang="en-US" baseline="-25000" dirty="0"/>
                <a:t>2</a:t>
              </a:r>
              <a:r>
                <a:rPr lang="en-US" dirty="0"/>
                <a:t>(1),T</a:t>
              </a:r>
              <a:r>
                <a:rPr lang="en-US" baseline="-25000" dirty="0"/>
                <a:t>2</a:t>
              </a:r>
              <a:r>
                <a:rPr lang="en-US" dirty="0"/>
                <a:t>(2)</a:t>
              </a:r>
              <a:r>
                <a:rPr lang="is-IS" dirty="0"/>
                <a:t>…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956918" y="1426395"/>
              <a:ext cx="565855" cy="369332"/>
            </a:xfrm>
            <a:prstGeom prst="rect">
              <a:avLst/>
            </a:prstGeom>
            <a:grpFill/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Th2</a:t>
              </a: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4101860" y="3753174"/>
            <a:ext cx="8439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s-IS" sz="2800" dirty="0"/>
              <a:t>.....</a:t>
            </a:r>
            <a:endParaRPr lang="en-US" sz="2800" dirty="0"/>
          </a:p>
        </p:txBody>
      </p:sp>
      <p:sp>
        <p:nvSpPr>
          <p:cNvPr id="19" name="Rectangle 18"/>
          <p:cNvSpPr/>
          <p:nvPr/>
        </p:nvSpPr>
        <p:spPr bwMode="auto">
          <a:xfrm>
            <a:off x="974316" y="4261786"/>
            <a:ext cx="3497099" cy="313111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29" charset="0"/>
              </a:rPr>
              <a:t>PDFs</a:t>
            </a:r>
          </a:p>
        </p:txBody>
      </p:sp>
      <p:sp>
        <p:nvSpPr>
          <p:cNvPr id="20" name="Oval 19"/>
          <p:cNvSpPr/>
          <p:nvPr/>
        </p:nvSpPr>
        <p:spPr bwMode="auto">
          <a:xfrm>
            <a:off x="5880707" y="2852787"/>
            <a:ext cx="2070422" cy="1252444"/>
          </a:xfrm>
          <a:prstGeom prst="ellipse">
            <a:avLst/>
          </a:prstGeom>
          <a:solidFill>
            <a:srgbClr val="00AD0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29" charset="0"/>
              </a:rPr>
              <a:t>Global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>
                <a:solidFill>
                  <a:srgbClr val="000000"/>
                </a:solidFill>
                <a:latin typeface="Arial" pitchFamily="29" charset="0"/>
              </a:rPr>
              <a:t>Analysis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itchFamily="29" charset="0"/>
            </a:endParaRPr>
          </a:p>
        </p:txBody>
      </p:sp>
      <p:sp>
        <p:nvSpPr>
          <p:cNvPr id="21" name="Right Arrow 20"/>
          <p:cNvSpPr/>
          <p:nvPr/>
        </p:nvSpPr>
        <p:spPr bwMode="auto">
          <a:xfrm rot="20760000">
            <a:off x="4999944" y="3578300"/>
            <a:ext cx="1071392" cy="452272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rial" pitchFamily="29" charset="0"/>
            </a:endParaRPr>
          </a:p>
        </p:txBody>
      </p:sp>
      <p:sp>
        <p:nvSpPr>
          <p:cNvPr id="22" name="Right Arrow 21"/>
          <p:cNvSpPr/>
          <p:nvPr/>
        </p:nvSpPr>
        <p:spPr bwMode="auto">
          <a:xfrm rot="1260000">
            <a:off x="4935719" y="2923942"/>
            <a:ext cx="1137560" cy="452272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rial" pitchFamily="29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124287" y="4157417"/>
            <a:ext cx="17681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Minimize </a:t>
            </a:r>
            <a:r>
              <a:rPr lang="en-US" sz="2400" dirty="0">
                <a:latin typeface="Symbol" charset="2"/>
                <a:cs typeface="Symbol" charset="2"/>
              </a:rPr>
              <a:t>c</a:t>
            </a:r>
            <a:r>
              <a:rPr lang="en-US" sz="2400" baseline="30000" dirty="0">
                <a:latin typeface="Symbol" charset="2"/>
                <a:cs typeface="Symbol" charset="2"/>
              </a:rPr>
              <a:t>2</a:t>
            </a:r>
            <a:endParaRPr lang="en-US" sz="2400" dirty="0"/>
          </a:p>
        </p:txBody>
      </p:sp>
      <p:grpSp>
        <p:nvGrpSpPr>
          <p:cNvPr id="27" name="Group 26"/>
          <p:cNvGrpSpPr/>
          <p:nvPr/>
        </p:nvGrpSpPr>
        <p:grpSpPr>
          <a:xfrm>
            <a:off x="9164830" y="3131107"/>
            <a:ext cx="2704549" cy="747869"/>
            <a:chOff x="8938643" y="2435307"/>
            <a:chExt cx="2704549" cy="747869"/>
          </a:xfrm>
        </p:grpSpPr>
        <p:sp>
          <p:nvSpPr>
            <p:cNvPr id="24" name="TextBox 23"/>
            <p:cNvSpPr txBox="1"/>
            <p:nvPr/>
          </p:nvSpPr>
          <p:spPr>
            <a:xfrm>
              <a:off x="8942830" y="2435307"/>
              <a:ext cx="2526240" cy="369332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Best fit PDFs (</a:t>
              </a:r>
              <a:r>
                <a:rPr lang="en-US" dirty="0" err="1"/>
                <a:t>g,u,d</a:t>
              </a:r>
              <a:r>
                <a:rPr lang="en-US" dirty="0"/>
                <a:t>,</a:t>
              </a:r>
              <a:r>
                <a:rPr lang="is-IS" dirty="0"/>
                <a:t>…)</a:t>
              </a:r>
              <a:endParaRPr lang="en-US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938643" y="2813844"/>
              <a:ext cx="2704549" cy="369332"/>
            </a:xfrm>
            <a:prstGeom prst="rect">
              <a:avLst/>
            </a:prstGeom>
            <a:solidFill>
              <a:srgbClr val="FFD850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Hessian Error PDFs (~56)</a:t>
              </a:r>
            </a:p>
          </p:txBody>
        </p:sp>
      </p:grpSp>
      <p:sp>
        <p:nvSpPr>
          <p:cNvPr id="26" name="Right Arrow 25"/>
          <p:cNvSpPr/>
          <p:nvPr/>
        </p:nvSpPr>
        <p:spPr bwMode="auto">
          <a:xfrm>
            <a:off x="7837083" y="3267688"/>
            <a:ext cx="1137560" cy="452272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rial" pitchFamily="2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2322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 bldLvl="3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err="1">
                <a:solidFill>
                  <a:srgbClr val="0F7002"/>
                </a:solidFill>
              </a:rPr>
              <a:t>ePump</a:t>
            </a:r>
            <a:r>
              <a:rPr lang="en-US" i="1" dirty="0">
                <a:solidFill>
                  <a:srgbClr val="0F7002"/>
                </a:solidFill>
              </a:rPr>
              <a:t>: </a:t>
            </a:r>
            <a:r>
              <a:rPr lang="en-US" i="1" dirty="0" err="1">
                <a:solidFill>
                  <a:srgbClr val="0F7002"/>
                </a:solidFill>
              </a:rPr>
              <a:t>UpdatePDFs</a:t>
            </a:r>
            <a:endParaRPr lang="en-US" i="1" dirty="0">
              <a:solidFill>
                <a:srgbClr val="0F7002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86501" y="1292757"/>
            <a:ext cx="11805500" cy="526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Wingdings" charset="0"/>
              <a:buChar char=""/>
              <a:defRPr sz="3200">
                <a:solidFill>
                  <a:srgbClr val="0000FF"/>
                </a:solidFill>
                <a:latin typeface="+mn-lt"/>
                <a:ea typeface="ＭＳ Ｐゴシック" pitchFamily="29" charset="-128"/>
                <a:cs typeface="ＭＳ Ｐゴシック" pitchFamily="29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 typeface="Zapf Dingbats" charset="0"/>
              <a:buChar char=""/>
              <a:defRPr sz="2800">
                <a:solidFill>
                  <a:srgbClr val="FF0000"/>
                </a:solidFill>
                <a:latin typeface="+mn-lt"/>
                <a:ea typeface="ＭＳ Ｐゴシック" pitchFamily="29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 typeface="Zapf Dingbats" charset="0"/>
              <a:buChar char=""/>
              <a:defRPr sz="2400">
                <a:solidFill>
                  <a:srgbClr val="66FF00"/>
                </a:solidFill>
                <a:latin typeface="+mn-lt"/>
                <a:ea typeface="ＭＳ Ｐゴシック" pitchFamily="29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–"/>
              <a:defRPr sz="2000">
                <a:solidFill>
                  <a:srgbClr val="FA00FA"/>
                </a:solidFill>
                <a:latin typeface="+mn-lt"/>
                <a:ea typeface="ＭＳ Ｐゴシック" pitchFamily="29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29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>
                <a:solidFill>
                  <a:schemeClr val="tx1"/>
                </a:solidFill>
                <a:latin typeface="+mn-lt"/>
                <a:ea typeface="ＭＳ Ｐゴシック" pitchFamily="29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>
                <a:solidFill>
                  <a:schemeClr val="tx1"/>
                </a:solidFill>
                <a:latin typeface="+mn-lt"/>
                <a:ea typeface="ＭＳ Ｐゴシック" pitchFamily="29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>
                <a:solidFill>
                  <a:schemeClr val="tx1"/>
                </a:solidFill>
                <a:latin typeface="+mn-lt"/>
                <a:ea typeface="ＭＳ Ｐゴシック" pitchFamily="29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>
                <a:solidFill>
                  <a:schemeClr val="tx1"/>
                </a:solidFill>
                <a:latin typeface="+mn-lt"/>
                <a:ea typeface="ＭＳ Ｐゴシック" pitchFamily="29" charset="-128"/>
              </a:defRPr>
            </a:lvl9pPr>
          </a:lstStyle>
          <a:p>
            <a:pPr marL="0" indent="0">
              <a:buFont typeface="Wingdings" panose="05000000000000000000" pitchFamily="2" charset="2"/>
              <a:buNone/>
              <a:defRPr/>
            </a:pPr>
            <a:endParaRPr lang="en-US" altLang="zh-CN" kern="0" dirty="0">
              <a:solidFill>
                <a:srgbClr val="000000"/>
              </a:solidFill>
              <a:latin typeface="Times New Roman"/>
              <a:ea typeface="ＭＳ Ｐゴシック" panose="020B0600070205080204" pitchFamily="34" charset="-128"/>
              <a:cs typeface="Times New Roman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altLang="zh-CN" kern="0" dirty="0">
              <a:solidFill>
                <a:srgbClr val="000000"/>
              </a:solidFill>
              <a:latin typeface="Times New Roman"/>
              <a:ea typeface="ＭＳ Ｐゴシック" panose="020B0600070205080204" pitchFamily="34" charset="-128"/>
              <a:cs typeface="Times New Roman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altLang="zh-CN" kern="0" dirty="0">
              <a:solidFill>
                <a:srgbClr val="000000"/>
              </a:solidFill>
              <a:latin typeface="Times New Roman"/>
              <a:ea typeface="ＭＳ Ｐゴシック" panose="020B0600070205080204" pitchFamily="34" charset="-128"/>
              <a:cs typeface="Times New Roman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altLang="zh-CN" kern="0" dirty="0">
              <a:solidFill>
                <a:srgbClr val="000000"/>
              </a:solidFill>
              <a:latin typeface="Times New Roman"/>
              <a:ea typeface="ＭＳ Ｐゴシック" panose="020B0600070205080204" pitchFamily="34" charset="-128"/>
              <a:cs typeface="Times New Roman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altLang="zh-CN" kern="0" dirty="0">
              <a:solidFill>
                <a:srgbClr val="000000"/>
              </a:solidFill>
              <a:latin typeface="Times New Roman"/>
              <a:ea typeface="ＭＳ Ｐゴシック" panose="020B0600070205080204" pitchFamily="34" charset="-128"/>
              <a:cs typeface="Times New Roman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altLang="zh-CN" kern="0" dirty="0">
              <a:solidFill>
                <a:srgbClr val="000000"/>
              </a:solidFill>
              <a:latin typeface="Times New Roman"/>
              <a:ea typeface="ＭＳ Ｐゴシック" panose="020B0600070205080204" pitchFamily="34" charset="-128"/>
              <a:cs typeface="Times New Roman"/>
            </a:endParaRPr>
          </a:p>
          <a:p>
            <a:pPr marL="857250" lvl="1" indent="-457200">
              <a:buFont typeface="Arial"/>
              <a:buChar char="•"/>
              <a:defRPr/>
            </a:pPr>
            <a:r>
              <a:rPr lang="en-US" altLang="zh-CN" kern="0" dirty="0">
                <a:solidFill>
                  <a:srgbClr val="000000"/>
                </a:solidFill>
                <a:latin typeface="Times New Roman"/>
                <a:ea typeface="ＭＳ Ｐゴシック" panose="020B0600070205080204" pitchFamily="34" charset="-128"/>
                <a:cs typeface="Times New Roman"/>
              </a:rPr>
              <a:t>Only requires new experiments Exp1</a:t>
            </a:r>
            <a:r>
              <a:rPr lang="en-US" altLang="zh-CN" kern="0" baseline="30000" dirty="0">
                <a:solidFill>
                  <a:srgbClr val="000000"/>
                </a:solidFill>
                <a:latin typeface="Times New Roman"/>
                <a:ea typeface="ＭＳ Ｐゴシック" panose="020B0600070205080204" pitchFamily="34" charset="-128"/>
                <a:cs typeface="Times New Roman"/>
              </a:rPr>
              <a:t>’</a:t>
            </a:r>
            <a:r>
              <a:rPr lang="en-US" altLang="zh-CN" kern="0" dirty="0">
                <a:solidFill>
                  <a:srgbClr val="000000"/>
                </a:solidFill>
                <a:latin typeface="Times New Roman"/>
                <a:ea typeface="ＭＳ Ｐゴシック" panose="020B0600070205080204" pitchFamily="34" charset="-128"/>
                <a:cs typeface="Times New Roman"/>
              </a:rPr>
              <a:t>, Exp2</a:t>
            </a:r>
            <a:r>
              <a:rPr lang="en-US" altLang="zh-CN" kern="0" baseline="30000" dirty="0">
                <a:solidFill>
                  <a:srgbClr val="000000"/>
                </a:solidFill>
                <a:latin typeface="Times New Roman"/>
                <a:ea typeface="ＭＳ Ｐゴシック" panose="020B0600070205080204" pitchFamily="34" charset="-128"/>
                <a:cs typeface="Times New Roman"/>
              </a:rPr>
              <a:t>’  </a:t>
            </a:r>
            <a:r>
              <a:rPr lang="en-US" altLang="zh-CN" kern="0" dirty="0">
                <a:solidFill>
                  <a:srgbClr val="000000"/>
                </a:solidFill>
                <a:latin typeface="Times New Roman"/>
                <a:ea typeface="ＭＳ Ｐゴシック" panose="020B0600070205080204" pitchFamily="34" charset="-128"/>
                <a:cs typeface="Times New Roman"/>
              </a:rPr>
              <a:t>(or pseudo-data).</a:t>
            </a:r>
          </a:p>
          <a:p>
            <a:pPr marL="1257300" lvl="2" indent="-457200">
              <a:buFont typeface="Arial"/>
              <a:buChar char="•"/>
              <a:defRPr/>
            </a:pPr>
            <a:r>
              <a:rPr lang="en-US" altLang="zh-CN" kern="0" dirty="0">
                <a:solidFill>
                  <a:srgbClr val="000000"/>
                </a:solidFill>
                <a:latin typeface="Times New Roman"/>
                <a:ea typeface="ＭＳ Ｐゴシック" panose="020B0600070205080204" pitchFamily="34" charset="-128"/>
                <a:cs typeface="Times New Roman"/>
              </a:rPr>
              <a:t>Old experimental info is contained in Error PDFs</a:t>
            </a:r>
            <a:endParaRPr lang="is-IS" altLang="zh-CN" kern="0" dirty="0">
              <a:solidFill>
                <a:srgbClr val="000000"/>
              </a:solidFill>
              <a:latin typeface="Times New Roman"/>
              <a:ea typeface="ＭＳ Ｐゴシック" panose="020B0600070205080204" pitchFamily="34" charset="-128"/>
              <a:cs typeface="Times New Roman"/>
            </a:endParaRPr>
          </a:p>
          <a:p>
            <a:pPr marL="857250" lvl="1" indent="-457200">
              <a:buFont typeface="Arial"/>
              <a:buChar char="•"/>
              <a:defRPr/>
            </a:pPr>
            <a:r>
              <a:rPr lang="is-IS" altLang="zh-CN" kern="0" dirty="0">
                <a:solidFill>
                  <a:srgbClr val="000000"/>
                </a:solidFill>
                <a:latin typeface="Times New Roman"/>
                <a:ea typeface="ＭＳ Ｐゴシック" panose="020B0600070205080204" pitchFamily="34" charset="-128"/>
                <a:cs typeface="Times New Roman"/>
              </a:rPr>
              <a:t>Only requires theory predictions calculated with current best-fit/error PDFs</a:t>
            </a:r>
          </a:p>
          <a:p>
            <a:pPr marL="1257300" lvl="2" indent="-457200">
              <a:buFont typeface="Arial"/>
              <a:buChar char="•"/>
              <a:defRPr/>
            </a:pPr>
            <a:r>
              <a:rPr lang="en-US" altLang="zh-CN" kern="0" dirty="0">
                <a:solidFill>
                  <a:srgbClr val="000000"/>
                </a:solidFill>
                <a:latin typeface="Times New Roman"/>
                <a:ea typeface="ＭＳ Ｐゴシック" panose="020B0600070205080204" pitchFamily="34" charset="-128"/>
                <a:cs typeface="Times New Roman"/>
              </a:rPr>
              <a:t>With these input, it runs fast, ~few seconds on MacBook Pro </a:t>
            </a:r>
            <a:endParaRPr lang="en-US" altLang="zh-CN" kern="0" dirty="0">
              <a:ea typeface="ＭＳ Ｐゴシック" panose="020B0600070205080204" pitchFamily="34" charset="-128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00329" y="1443788"/>
            <a:ext cx="1577625" cy="976836"/>
            <a:chOff x="939519" y="1426395"/>
            <a:chExt cx="1577625" cy="976836"/>
          </a:xfrm>
        </p:grpSpPr>
        <p:sp>
          <p:nvSpPr>
            <p:cNvPr id="4" name="TextBox 3"/>
            <p:cNvSpPr txBox="1"/>
            <p:nvPr/>
          </p:nvSpPr>
          <p:spPr>
            <a:xfrm>
              <a:off x="939519" y="1756900"/>
              <a:ext cx="1577625" cy="646331"/>
            </a:xfrm>
            <a:prstGeom prst="rect">
              <a:avLst/>
            </a:prstGeom>
            <a:solidFill>
              <a:srgbClr val="34A9FF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D</a:t>
              </a:r>
              <a:r>
                <a:rPr lang="en-US" baseline="30000" dirty="0"/>
                <a:t>’</a:t>
              </a:r>
              <a:r>
                <a:rPr lang="en-US" baseline="-25000" dirty="0"/>
                <a:t>1</a:t>
              </a:r>
              <a:r>
                <a:rPr lang="en-US" dirty="0"/>
                <a:t>(1),D</a:t>
              </a:r>
              <a:r>
                <a:rPr lang="en-US" baseline="30000" dirty="0"/>
                <a:t>’</a:t>
              </a:r>
              <a:r>
                <a:rPr lang="en-US" baseline="-25000" dirty="0"/>
                <a:t>1</a:t>
              </a:r>
              <a:r>
                <a:rPr lang="en-US" dirty="0"/>
                <a:t>(2)</a:t>
              </a:r>
              <a:r>
                <a:rPr lang="is-IS" dirty="0"/>
                <a:t>…</a:t>
              </a:r>
            </a:p>
            <a:p>
              <a:r>
                <a:rPr lang="is-IS" dirty="0"/>
                <a:t>Error matrix</a:t>
              </a:r>
              <a:endParaRPr 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956918" y="1426395"/>
              <a:ext cx="730113" cy="369332"/>
            </a:xfrm>
            <a:prstGeom prst="rect">
              <a:avLst/>
            </a:prstGeom>
            <a:solidFill>
              <a:srgbClr val="3366FF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Exp1</a:t>
              </a:r>
              <a:r>
                <a:rPr lang="en-US" baseline="30000" dirty="0"/>
                <a:t>’</a:t>
              </a:r>
              <a:endParaRPr lang="en-US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466396" y="1439633"/>
            <a:ext cx="1464614" cy="976836"/>
            <a:chOff x="939519" y="1426395"/>
            <a:chExt cx="1464614" cy="976836"/>
          </a:xfrm>
          <a:solidFill>
            <a:srgbClr val="0000FF"/>
          </a:solidFill>
        </p:grpSpPr>
        <p:sp>
          <p:nvSpPr>
            <p:cNvPr id="9" name="TextBox 8"/>
            <p:cNvSpPr txBox="1"/>
            <p:nvPr/>
          </p:nvSpPr>
          <p:spPr>
            <a:xfrm>
              <a:off x="939519" y="1756900"/>
              <a:ext cx="1464614" cy="646331"/>
            </a:xfrm>
            <a:prstGeom prst="rect">
              <a:avLst/>
            </a:prstGeom>
            <a:solidFill>
              <a:srgbClr val="34A9FF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D</a:t>
              </a:r>
              <a:r>
                <a:rPr lang="en-US" baseline="-25000" dirty="0"/>
                <a:t>2</a:t>
              </a:r>
              <a:r>
                <a:rPr lang="en-US" dirty="0"/>
                <a:t>(1),D</a:t>
              </a:r>
              <a:r>
                <a:rPr lang="en-US" baseline="-25000" dirty="0"/>
                <a:t>2</a:t>
              </a:r>
              <a:r>
                <a:rPr lang="en-US" dirty="0"/>
                <a:t>(2)</a:t>
              </a:r>
              <a:r>
                <a:rPr lang="is-IS" dirty="0"/>
                <a:t>…</a:t>
              </a:r>
            </a:p>
            <a:p>
              <a:r>
                <a:rPr lang="is-IS" dirty="0"/>
                <a:t>Error matrix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956918" y="1426395"/>
              <a:ext cx="730113" cy="369332"/>
            </a:xfrm>
            <a:prstGeom prst="rect">
              <a:avLst/>
            </a:prstGeom>
            <a:solidFill>
              <a:srgbClr val="3366FF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Exp2</a:t>
              </a:r>
              <a:r>
                <a:rPr lang="en-US" baseline="30000" dirty="0"/>
                <a:t>’</a:t>
              </a:r>
              <a:endParaRPr lang="en-US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917934" y="2535522"/>
            <a:ext cx="1562522" cy="699837"/>
            <a:chOff x="939519" y="1426395"/>
            <a:chExt cx="1562522" cy="699837"/>
          </a:xfrm>
        </p:grpSpPr>
        <p:sp>
          <p:nvSpPr>
            <p:cNvPr id="13" name="TextBox 12"/>
            <p:cNvSpPr txBox="1"/>
            <p:nvPr/>
          </p:nvSpPr>
          <p:spPr>
            <a:xfrm>
              <a:off x="939519" y="1756900"/>
              <a:ext cx="1562522" cy="369332"/>
            </a:xfrm>
            <a:prstGeom prst="rect">
              <a:avLst/>
            </a:prstGeom>
            <a:solidFill>
              <a:srgbClr val="FF7F0F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T</a:t>
              </a:r>
              <a:r>
                <a:rPr lang="en-US" baseline="30000" dirty="0"/>
                <a:t>’</a:t>
              </a:r>
              <a:r>
                <a:rPr lang="en-US" baseline="-25000" dirty="0"/>
                <a:t>1</a:t>
              </a:r>
              <a:r>
                <a:rPr lang="en-US" dirty="0"/>
                <a:t>(1),T</a:t>
              </a:r>
              <a:r>
                <a:rPr lang="en-US" baseline="30000" dirty="0"/>
                <a:t>’</a:t>
              </a:r>
              <a:r>
                <a:rPr lang="en-US" baseline="-25000" dirty="0"/>
                <a:t>1</a:t>
              </a:r>
              <a:r>
                <a:rPr lang="en-US" dirty="0"/>
                <a:t>(2)</a:t>
              </a:r>
              <a:r>
                <a:rPr lang="is-IS" dirty="0"/>
                <a:t>…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956918" y="1426395"/>
              <a:ext cx="622361" cy="369332"/>
            </a:xfrm>
            <a:prstGeom prst="rect">
              <a:avLst/>
            </a:prstGeom>
            <a:solidFill>
              <a:srgbClr val="FF4909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Th1</a:t>
              </a:r>
              <a:r>
                <a:rPr lang="en-US" baseline="30000" dirty="0"/>
                <a:t>’</a:t>
              </a:r>
              <a:endParaRPr lang="en-US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566602" y="2531367"/>
            <a:ext cx="1562522" cy="699837"/>
            <a:chOff x="939519" y="1426395"/>
            <a:chExt cx="1562522" cy="699837"/>
          </a:xfrm>
          <a:solidFill>
            <a:srgbClr val="FF4909"/>
          </a:solidFill>
        </p:grpSpPr>
        <p:sp>
          <p:nvSpPr>
            <p:cNvPr id="16" name="TextBox 15"/>
            <p:cNvSpPr txBox="1"/>
            <p:nvPr/>
          </p:nvSpPr>
          <p:spPr>
            <a:xfrm>
              <a:off x="939519" y="1756900"/>
              <a:ext cx="1562522" cy="369332"/>
            </a:xfrm>
            <a:prstGeom prst="rect">
              <a:avLst/>
            </a:prstGeom>
            <a:solidFill>
              <a:srgbClr val="FF7F0F"/>
            </a:solidFill>
            <a:ln>
              <a:solidFill>
                <a:srgbClr val="00009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T</a:t>
              </a:r>
              <a:r>
                <a:rPr lang="en-US" baseline="30000" dirty="0"/>
                <a:t>’</a:t>
              </a:r>
              <a:r>
                <a:rPr lang="en-US" baseline="-25000" dirty="0"/>
                <a:t>2</a:t>
              </a:r>
              <a:r>
                <a:rPr lang="en-US" dirty="0"/>
                <a:t>(1),T</a:t>
              </a:r>
              <a:r>
                <a:rPr lang="en-US" baseline="30000" dirty="0"/>
                <a:t>’</a:t>
              </a:r>
              <a:r>
                <a:rPr lang="en-US" baseline="-25000" dirty="0"/>
                <a:t>2</a:t>
              </a:r>
              <a:r>
                <a:rPr lang="en-US" dirty="0"/>
                <a:t>(2)</a:t>
              </a:r>
              <a:r>
                <a:rPr lang="is-IS" dirty="0"/>
                <a:t>…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956918" y="1426395"/>
              <a:ext cx="622361" cy="369332"/>
            </a:xfrm>
            <a:prstGeom prst="rect">
              <a:avLst/>
            </a:prstGeom>
            <a:grpFill/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Th2</a:t>
              </a:r>
              <a:r>
                <a:rPr lang="en-US" baseline="30000" dirty="0"/>
                <a:t>’</a:t>
              </a:r>
              <a:endParaRPr lang="en-US" dirty="0"/>
            </a:p>
          </p:txBody>
        </p:sp>
      </p:grpSp>
      <p:sp>
        <p:nvSpPr>
          <p:cNvPr id="19" name="Rectangle 18"/>
          <p:cNvSpPr/>
          <p:nvPr/>
        </p:nvSpPr>
        <p:spPr bwMode="auto">
          <a:xfrm>
            <a:off x="922121" y="3218084"/>
            <a:ext cx="3253519" cy="330508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solidFill>
                  <a:srgbClr val="000000"/>
                </a:solidFill>
                <a:latin typeface="Arial" pitchFamily="29" charset="0"/>
              </a:rPr>
              <a:t>Using current best-fit/error </a:t>
            </a: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29" charset="0"/>
              </a:rPr>
              <a:t>PDFs</a:t>
            </a:r>
          </a:p>
        </p:txBody>
      </p:sp>
      <p:sp>
        <p:nvSpPr>
          <p:cNvPr id="20" name="Oval 19"/>
          <p:cNvSpPr/>
          <p:nvPr/>
        </p:nvSpPr>
        <p:spPr bwMode="auto">
          <a:xfrm>
            <a:off x="5184749" y="2191775"/>
            <a:ext cx="2627160" cy="1043705"/>
          </a:xfrm>
          <a:prstGeom prst="ellipse">
            <a:avLst/>
          </a:prstGeom>
          <a:solidFill>
            <a:srgbClr val="00AD0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itchFamily="29" charset="0"/>
            </a:endParaRPr>
          </a:p>
        </p:txBody>
      </p:sp>
      <p:sp>
        <p:nvSpPr>
          <p:cNvPr id="21" name="Right Arrow 20"/>
          <p:cNvSpPr/>
          <p:nvPr/>
        </p:nvSpPr>
        <p:spPr bwMode="auto">
          <a:xfrm rot="20640000">
            <a:off x="4199595" y="2882497"/>
            <a:ext cx="1071392" cy="452272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rial" pitchFamily="29" charset="0"/>
            </a:endParaRPr>
          </a:p>
        </p:txBody>
      </p:sp>
      <p:sp>
        <p:nvSpPr>
          <p:cNvPr id="22" name="Right Arrow 21"/>
          <p:cNvSpPr/>
          <p:nvPr/>
        </p:nvSpPr>
        <p:spPr bwMode="auto">
          <a:xfrm rot="1260000">
            <a:off x="4239761" y="2262930"/>
            <a:ext cx="1137560" cy="452272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rial" pitchFamily="29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8468872" y="1826480"/>
            <a:ext cx="3474157" cy="747869"/>
            <a:chOff x="8938643" y="2435307"/>
            <a:chExt cx="3474157" cy="747869"/>
          </a:xfrm>
        </p:grpSpPr>
        <p:sp>
          <p:nvSpPr>
            <p:cNvPr id="24" name="TextBox 23"/>
            <p:cNvSpPr txBox="1"/>
            <p:nvPr/>
          </p:nvSpPr>
          <p:spPr>
            <a:xfrm>
              <a:off x="8942830" y="2435307"/>
              <a:ext cx="3469970" cy="369332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Updated Best fit PDFs (</a:t>
              </a:r>
              <a:r>
                <a:rPr lang="en-US" dirty="0" err="1"/>
                <a:t>g,u,d</a:t>
              </a:r>
              <a:r>
                <a:rPr lang="en-US" dirty="0"/>
                <a:t>,</a:t>
              </a:r>
              <a:r>
                <a:rPr lang="is-IS" dirty="0"/>
                <a:t>…)</a:t>
              </a:r>
              <a:endParaRPr lang="en-US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938643" y="2813844"/>
              <a:ext cx="2801706" cy="369332"/>
            </a:xfrm>
            <a:prstGeom prst="rect">
              <a:avLst/>
            </a:prstGeom>
            <a:solidFill>
              <a:srgbClr val="FFD850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Updated Error PDFs (~56)</a:t>
              </a:r>
            </a:p>
          </p:txBody>
        </p:sp>
      </p:grpSp>
      <p:sp>
        <p:nvSpPr>
          <p:cNvPr id="26" name="Right Arrow 25"/>
          <p:cNvSpPr/>
          <p:nvPr/>
        </p:nvSpPr>
        <p:spPr bwMode="auto">
          <a:xfrm rot="20460000">
            <a:off x="7567314" y="2152815"/>
            <a:ext cx="903575" cy="389547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rial" pitchFamily="29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32705" y="2470098"/>
            <a:ext cx="18252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UpdatePDFs</a:t>
            </a:r>
            <a:endParaRPr lang="en-US" sz="2400" dirty="0"/>
          </a:p>
        </p:txBody>
      </p:sp>
      <p:grpSp>
        <p:nvGrpSpPr>
          <p:cNvPr id="28" name="Group 27"/>
          <p:cNvGrpSpPr/>
          <p:nvPr/>
        </p:nvGrpSpPr>
        <p:grpSpPr>
          <a:xfrm>
            <a:off x="896337" y="3700988"/>
            <a:ext cx="3387144" cy="747869"/>
            <a:chOff x="8938643" y="2435307"/>
            <a:chExt cx="3387144" cy="747869"/>
          </a:xfrm>
        </p:grpSpPr>
        <p:sp>
          <p:nvSpPr>
            <p:cNvPr id="29" name="TextBox 28"/>
            <p:cNvSpPr txBox="1"/>
            <p:nvPr/>
          </p:nvSpPr>
          <p:spPr>
            <a:xfrm>
              <a:off x="8942830" y="2435307"/>
              <a:ext cx="3382957" cy="369332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Current Best fit PDFs (</a:t>
              </a:r>
              <a:r>
                <a:rPr lang="en-US" dirty="0" err="1"/>
                <a:t>g,u,d</a:t>
              </a:r>
              <a:r>
                <a:rPr lang="en-US" dirty="0"/>
                <a:t>,</a:t>
              </a:r>
              <a:r>
                <a:rPr lang="is-IS" dirty="0"/>
                <a:t>…)</a:t>
              </a:r>
              <a:endParaRPr lang="en-US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938643" y="2813844"/>
              <a:ext cx="2714693" cy="369332"/>
            </a:xfrm>
            <a:prstGeom prst="rect">
              <a:avLst/>
            </a:prstGeom>
            <a:solidFill>
              <a:srgbClr val="FFD850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Current Error PDFs (~56)</a:t>
              </a:r>
            </a:p>
          </p:txBody>
        </p:sp>
      </p:grpSp>
      <p:sp>
        <p:nvSpPr>
          <p:cNvPr id="31" name="Right Arrow 30"/>
          <p:cNvSpPr/>
          <p:nvPr/>
        </p:nvSpPr>
        <p:spPr bwMode="auto">
          <a:xfrm rot="19500000">
            <a:off x="4218327" y="3359528"/>
            <a:ext cx="1395154" cy="452272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rial" pitchFamily="29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603885" y="3279353"/>
            <a:ext cx="3050234" cy="646331"/>
          </a:xfrm>
          <a:prstGeom prst="rect">
            <a:avLst/>
          </a:prstGeom>
          <a:solidFill>
            <a:srgbClr val="FF7F0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Updated Theory Predictions</a:t>
            </a:r>
          </a:p>
          <a:p>
            <a:r>
              <a:rPr lang="en-US" dirty="0" err="1"/>
              <a:t>T</a:t>
            </a:r>
            <a:r>
              <a:rPr lang="en-US" baseline="30000" dirty="0" err="1"/>
              <a:t>’</a:t>
            </a:r>
            <a:r>
              <a:rPr lang="en-US" baseline="-25000" dirty="0" err="1"/>
              <a:t>a</a:t>
            </a:r>
            <a:r>
              <a:rPr lang="en-US" dirty="0"/>
              <a:t>(1),</a:t>
            </a:r>
            <a:r>
              <a:rPr lang="is-IS" dirty="0"/>
              <a:t>…</a:t>
            </a:r>
          </a:p>
        </p:txBody>
      </p:sp>
      <p:sp>
        <p:nvSpPr>
          <p:cNvPr id="33" name="Right Arrow 32"/>
          <p:cNvSpPr/>
          <p:nvPr/>
        </p:nvSpPr>
        <p:spPr bwMode="auto">
          <a:xfrm rot="1440000">
            <a:off x="7415319" y="3211348"/>
            <a:ext cx="1137560" cy="452272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rial" pitchFamily="2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2346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2064" y="361603"/>
            <a:ext cx="6579146" cy="603250"/>
          </a:xfrm>
        </p:spPr>
        <p:txBody>
          <a:bodyPr>
            <a:noAutofit/>
          </a:bodyPr>
          <a:lstStyle/>
          <a:p>
            <a:r>
              <a:rPr lang="en-US" i="1" dirty="0">
                <a:solidFill>
                  <a:srgbClr val="0F7002"/>
                </a:solidFill>
              </a:rPr>
              <a:t>Hessian Updating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858" y="1242516"/>
            <a:ext cx="10965017" cy="5483524"/>
          </a:xfrm>
        </p:spPr>
        <p:txBody>
          <a:bodyPr>
            <a:normAutofit/>
          </a:bodyPr>
          <a:lstStyle/>
          <a:p>
            <a:pPr lvl="1">
              <a:lnSpc>
                <a:spcPct val="110000"/>
              </a:lnSpc>
              <a:buFont typeface="Arial"/>
              <a:buChar char="•"/>
            </a:pPr>
            <a:r>
              <a:rPr lang="en-US" sz="2600" dirty="0">
                <a:solidFill>
                  <a:schemeClr val="tx1"/>
                </a:solidFill>
                <a:latin typeface="Times New Roman"/>
                <a:cs typeface="Times New Roman"/>
              </a:rPr>
              <a:t>PDF </a:t>
            </a:r>
            <a:r>
              <a:rPr lang="en-US" sz="2600" dirty="0" err="1">
                <a:solidFill>
                  <a:schemeClr val="tx1"/>
                </a:solidFill>
                <a:latin typeface="Times New Roman"/>
                <a:cs typeface="Times New Roman"/>
              </a:rPr>
              <a:t>parametrization</a:t>
            </a:r>
            <a:r>
              <a:rPr lang="en-US" sz="2600" dirty="0">
                <a:solidFill>
                  <a:schemeClr val="tx1"/>
                </a:solidFill>
                <a:latin typeface="Times New Roman"/>
                <a:cs typeface="Times New Roman"/>
              </a:rPr>
              <a:t>                  :  (parameters     ) </a:t>
            </a:r>
          </a:p>
          <a:p>
            <a:pPr marL="914400" lvl="2" indent="0">
              <a:lnSpc>
                <a:spcPct val="110000"/>
              </a:lnSpc>
              <a:buNone/>
            </a:pPr>
            <a:r>
              <a:rPr lang="en-US" sz="2200" dirty="0">
                <a:solidFill>
                  <a:schemeClr val="tx1"/>
                </a:solidFill>
                <a:latin typeface="Times New Roman"/>
                <a:cs typeface="Times New Roman"/>
              </a:rPr>
              <a:t>   best-fit:                              ,    error PDFs: </a:t>
            </a:r>
          </a:p>
          <a:p>
            <a:pPr lvl="1">
              <a:lnSpc>
                <a:spcPct val="110000"/>
              </a:lnSpc>
              <a:buFont typeface="Arial"/>
              <a:buChar char="•"/>
            </a:pPr>
            <a:r>
              <a:rPr lang="en-US" sz="2600" dirty="0">
                <a:solidFill>
                  <a:schemeClr val="tx1"/>
                </a:solidFill>
                <a:latin typeface="Times New Roman"/>
                <a:cs typeface="Times New Roman"/>
              </a:rPr>
              <a:t>Updated Chi-square function :</a:t>
            </a:r>
          </a:p>
          <a:p>
            <a:pPr marL="457200" lvl="1" indent="0">
              <a:lnSpc>
                <a:spcPct val="110000"/>
              </a:lnSpc>
              <a:buNone/>
            </a:pPr>
            <a:endParaRPr lang="en-US" sz="2600" dirty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lvl="1">
              <a:lnSpc>
                <a:spcPct val="110000"/>
              </a:lnSpc>
              <a:buFont typeface="Arial"/>
              <a:buChar char="•"/>
            </a:pPr>
            <a:r>
              <a:rPr lang="en-US" sz="2600" dirty="0">
                <a:solidFill>
                  <a:schemeClr val="tx1"/>
                </a:solidFill>
                <a:latin typeface="Times New Roman"/>
                <a:cs typeface="Times New Roman"/>
              </a:rPr>
              <a:t>Hessian approximation :</a:t>
            </a:r>
          </a:p>
          <a:p>
            <a:pPr marL="457200" lvl="1" indent="0">
              <a:buNone/>
            </a:pP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	       			    </a:t>
            </a:r>
            <a:r>
              <a:rPr lang="en-US" sz="2400" dirty="0">
                <a:solidFill>
                  <a:schemeClr val="tx1"/>
                </a:solidFill>
                <a:latin typeface="Times New Roman"/>
                <a:cs typeface="Times New Roman"/>
              </a:rPr>
              <a:t>(</a:t>
            </a:r>
            <a:r>
              <a:rPr lang="en-US" sz="2400" i="1" dirty="0">
                <a:solidFill>
                  <a:schemeClr val="tx1"/>
                </a:solidFill>
                <a:latin typeface="Times New Roman"/>
                <a:cs typeface="Times New Roman"/>
              </a:rPr>
              <a:t>T </a:t>
            </a:r>
            <a:r>
              <a:rPr lang="en-US" sz="2400" dirty="0">
                <a:solidFill>
                  <a:schemeClr val="tx1"/>
                </a:solidFill>
                <a:latin typeface="Times New Roman"/>
                <a:cs typeface="Times New Roman"/>
              </a:rPr>
              <a:t>= tolerance parameter)</a:t>
            </a:r>
          </a:p>
          <a:p>
            <a:pPr marL="457200" lvl="1" indent="0">
              <a:lnSpc>
                <a:spcPct val="140000"/>
              </a:lnSpc>
              <a:buNone/>
            </a:pPr>
            <a:r>
              <a:rPr lang="en-US" sz="2400" dirty="0">
                <a:solidFill>
                  <a:schemeClr val="tx1"/>
                </a:solidFill>
                <a:latin typeface="Times New Roman"/>
                <a:cs typeface="Times New Roman"/>
              </a:rPr>
              <a:t>					       with</a:t>
            </a:r>
          </a:p>
          <a:p>
            <a:pPr lvl="1">
              <a:lnSpc>
                <a:spcPct val="140000"/>
              </a:lnSpc>
              <a:buFont typeface="Arial"/>
              <a:buChar char="•"/>
            </a:pPr>
            <a:r>
              <a:rPr lang="en-US" sz="2400" dirty="0">
                <a:solidFill>
                  <a:schemeClr val="tx1"/>
                </a:solidFill>
                <a:latin typeface="Times New Roman"/>
                <a:cs typeface="Times New Roman"/>
              </a:rPr>
              <a:t>Minimize to find new best fit:</a:t>
            </a:r>
          </a:p>
          <a:p>
            <a:pPr marL="457200" lvl="1" indent="0">
              <a:lnSpc>
                <a:spcPct val="140000"/>
              </a:lnSpc>
              <a:buNone/>
            </a:pPr>
            <a:r>
              <a:rPr lang="en-US" sz="2400" dirty="0">
                <a:solidFill>
                  <a:srgbClr val="0F7002"/>
                </a:solidFill>
                <a:latin typeface="Times New Roman"/>
                <a:cs typeface="Times New Roman"/>
              </a:rPr>
              <a:t>					</a:t>
            </a:r>
            <a:r>
              <a:rPr lang="en-US" sz="2400" dirty="0">
                <a:solidFill>
                  <a:schemeClr val="tx1"/>
                </a:solidFill>
                <a:latin typeface="Times New Roman"/>
                <a:cs typeface="Times New Roman"/>
              </a:rPr>
              <a:t>with </a:t>
            </a:r>
            <a:endParaRPr lang="en-US" sz="2400" dirty="0">
              <a:solidFill>
                <a:srgbClr val="0F7002"/>
              </a:solidFill>
              <a:latin typeface="Times New Roman"/>
              <a:cs typeface="Times New Roman"/>
            </a:endParaRPr>
          </a:p>
          <a:p>
            <a:pPr>
              <a:buFont typeface="Arial"/>
              <a:buChar char="•"/>
            </a:pPr>
            <a:endParaRPr lang="en-US" dirty="0">
              <a:solidFill>
                <a:srgbClr val="0F7002"/>
              </a:solidFill>
              <a:latin typeface="Times New Roman"/>
              <a:cs typeface="Times New Roman"/>
            </a:endParaRPr>
          </a:p>
          <a:p>
            <a:pPr lvl="1">
              <a:lnSpc>
                <a:spcPct val="80000"/>
              </a:lnSpc>
              <a:buFont typeface="Arial"/>
              <a:buChar char="•"/>
            </a:pPr>
            <a:endParaRPr lang="en-US" dirty="0">
              <a:solidFill>
                <a:srgbClr val="0F7002"/>
              </a:solidFill>
              <a:latin typeface="Times New Roman"/>
              <a:cs typeface="Times New Roman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/>
          </p:nvPr>
        </p:nvGraphicFramePr>
        <p:xfrm>
          <a:off x="4211130" y="1341278"/>
          <a:ext cx="1312845" cy="4469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5" name="Equation" r:id="rId3" imgW="596900" imgH="203200" progId="Equation.3">
                  <p:embed/>
                </p:oleObj>
              </mc:Choice>
              <mc:Fallback>
                <p:oleObj name="Equation" r:id="rId3" imgW="596900" imgH="203200" progId="Equation.3">
                  <p:embed/>
                  <p:pic>
                    <p:nvPicPr>
                      <p:cNvPr id="11" name="Object 10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211130" y="1341278"/>
                        <a:ext cx="1312845" cy="4469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1350184"/>
              </p:ext>
            </p:extLst>
          </p:nvPr>
        </p:nvGraphicFramePr>
        <p:xfrm>
          <a:off x="2710858" y="1693113"/>
          <a:ext cx="2011363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6" name="Equation" r:id="rId5" imgW="914400" imgH="228600" progId="Equation.3">
                  <p:embed/>
                </p:oleObj>
              </mc:Choice>
              <mc:Fallback>
                <p:oleObj name="Equation" r:id="rId5" imgW="914400" imgH="228600" progId="Equation.3">
                  <p:embed/>
                  <p:pic>
                    <p:nvPicPr>
                      <p:cNvPr id="12" name="Object 1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710858" y="1693113"/>
                        <a:ext cx="2011363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/>
          </p:nvPr>
        </p:nvGraphicFramePr>
        <p:xfrm>
          <a:off x="6440313" y="1719244"/>
          <a:ext cx="231775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7" name="Equation" r:id="rId7" imgW="1054100" imgH="228600" progId="Equation.3">
                  <p:embed/>
                </p:oleObj>
              </mc:Choice>
              <mc:Fallback>
                <p:oleObj name="Equation" r:id="rId7" imgW="1054100" imgH="228600" progId="Equation.3">
                  <p:embed/>
                  <p:pic>
                    <p:nvPicPr>
                      <p:cNvPr id="13" name="Object 12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440313" y="1719244"/>
                        <a:ext cx="231775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/>
          </p:nvPr>
        </p:nvGraphicFramePr>
        <p:xfrm>
          <a:off x="2164843" y="2743200"/>
          <a:ext cx="7035800" cy="641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8" name="Equation" r:id="rId9" imgW="3200400" imgH="292100" progId="Equation.3">
                  <p:embed/>
                </p:oleObj>
              </mc:Choice>
              <mc:Fallback>
                <p:oleObj name="Equation" r:id="rId9" imgW="3200400" imgH="292100" progId="Equation.3">
                  <p:embed/>
                  <p:pic>
                    <p:nvPicPr>
                      <p:cNvPr id="14" name="Object 13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164843" y="2743200"/>
                        <a:ext cx="7035800" cy="641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/>
          </p:nvPr>
        </p:nvGraphicFramePr>
        <p:xfrm>
          <a:off x="2191428" y="3749620"/>
          <a:ext cx="2149475" cy="557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9" name="Equation" r:id="rId11" imgW="977900" imgH="254000" progId="Equation.3">
                  <p:embed/>
                </p:oleObj>
              </mc:Choice>
              <mc:Fallback>
                <p:oleObj name="Equation" r:id="rId11" imgW="977900" imgH="254000" progId="Equation.3">
                  <p:embed/>
                  <p:pic>
                    <p:nvPicPr>
                      <p:cNvPr id="15" name="Object 14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191428" y="3749620"/>
                        <a:ext cx="2149475" cy="5572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1055986" y="6264056"/>
            <a:ext cx="4796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Paukkunen</a:t>
            </a:r>
            <a:r>
              <a:rPr lang="en-US" dirty="0">
                <a:solidFill>
                  <a:srgbClr val="FF0000"/>
                </a:solidFill>
              </a:rPr>
              <a:t> and </a:t>
            </a:r>
            <a:r>
              <a:rPr lang="en-US" dirty="0" err="1">
                <a:solidFill>
                  <a:srgbClr val="FF0000"/>
                </a:solidFill>
              </a:rPr>
              <a:t>Zurita</a:t>
            </a:r>
            <a:r>
              <a:rPr lang="en-US" dirty="0">
                <a:solidFill>
                  <a:srgbClr val="FF0000"/>
                </a:solidFill>
              </a:rPr>
              <a:t>, JHEP 1412 (2014) 100 </a:t>
            </a: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/>
          </p:nvPr>
        </p:nvGraphicFramePr>
        <p:xfrm>
          <a:off x="2213970" y="4357762"/>
          <a:ext cx="3322637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0" name="Equation" r:id="rId13" imgW="1511300" imgH="241300" progId="Equation.3">
                  <p:embed/>
                </p:oleObj>
              </mc:Choice>
              <mc:Fallback>
                <p:oleObj name="Equation" r:id="rId13" imgW="1511300" imgH="241300" progId="Equation.3">
                  <p:embed/>
                  <p:pic>
                    <p:nvPicPr>
                      <p:cNvPr id="17" name="Object 16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2213970" y="4357762"/>
                        <a:ext cx="3322637" cy="530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/>
          </p:nvPr>
        </p:nvGraphicFramePr>
        <p:xfrm>
          <a:off x="6564237" y="4325881"/>
          <a:ext cx="3485178" cy="6228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1" name="Equation" r:id="rId15" imgW="1778000" imgH="317500" progId="Equation.3">
                  <p:embed/>
                </p:oleObj>
              </mc:Choice>
              <mc:Fallback>
                <p:oleObj name="Equation" r:id="rId15" imgW="1778000" imgH="317500" progId="Equation.3">
                  <p:embed/>
                  <p:pic>
                    <p:nvPicPr>
                      <p:cNvPr id="18" name="Object 17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6564237" y="4325881"/>
                        <a:ext cx="3485178" cy="6228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/>
          </p:nvPr>
        </p:nvGraphicFramePr>
        <p:xfrm>
          <a:off x="2270612" y="5438794"/>
          <a:ext cx="2401888" cy="614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2" name="Equation" r:id="rId17" imgW="1092200" imgH="279400" progId="Equation.3">
                  <p:embed/>
                </p:oleObj>
              </mc:Choice>
              <mc:Fallback>
                <p:oleObj name="Equation" r:id="rId17" imgW="1092200" imgH="279400" progId="Equation.3">
                  <p:embed/>
                  <p:pic>
                    <p:nvPicPr>
                      <p:cNvPr id="19" name="Object 18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2270612" y="5438794"/>
                        <a:ext cx="2401888" cy="6143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/>
          </p:nvPr>
        </p:nvGraphicFramePr>
        <p:xfrm>
          <a:off x="6135688" y="5246409"/>
          <a:ext cx="3352800" cy="102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3" name="Equation" r:id="rId19" imgW="1816100" imgH="558800" progId="Equation.3">
                  <p:embed/>
                </p:oleObj>
              </mc:Choice>
              <mc:Fallback>
                <p:oleObj name="Equation" r:id="rId19" imgW="1816100" imgH="558800" progId="Equation.3">
                  <p:embed/>
                  <p:pic>
                    <p:nvPicPr>
                      <p:cNvPr id="20" name="Object 19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6135688" y="5246409"/>
                        <a:ext cx="3352800" cy="1028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3880303"/>
              </p:ext>
            </p:extLst>
          </p:nvPr>
        </p:nvGraphicFramePr>
        <p:xfrm>
          <a:off x="7510888" y="1403632"/>
          <a:ext cx="250825" cy="280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4" name="Equation" r:id="rId21" imgW="114300" imgH="127000" progId="Equation.3">
                  <p:embed/>
                </p:oleObj>
              </mc:Choice>
              <mc:Fallback>
                <p:oleObj name="Equation" r:id="rId21" imgW="114300" imgH="127000" progId="Equation.3">
                  <p:embed/>
                  <p:pic>
                    <p:nvPicPr>
                      <p:cNvPr id="21" name="Object 20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7510888" y="1403632"/>
                        <a:ext cx="250825" cy="2809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13926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3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2064" y="361603"/>
            <a:ext cx="6579146" cy="603250"/>
          </a:xfrm>
        </p:spPr>
        <p:txBody>
          <a:bodyPr>
            <a:noAutofit/>
          </a:bodyPr>
          <a:lstStyle/>
          <a:p>
            <a:r>
              <a:rPr lang="en-US" i="1" dirty="0">
                <a:solidFill>
                  <a:srgbClr val="0F7002"/>
                </a:solidFill>
              </a:rPr>
              <a:t>Updated PDF set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858" y="1242516"/>
            <a:ext cx="10965017" cy="5483524"/>
          </a:xfrm>
        </p:spPr>
        <p:txBody>
          <a:bodyPr>
            <a:normAutofit/>
          </a:bodyPr>
          <a:lstStyle/>
          <a:p>
            <a:pPr lvl="1">
              <a:lnSpc>
                <a:spcPct val="110000"/>
              </a:lnSpc>
              <a:buFont typeface="Arial"/>
              <a:buChar char="•"/>
            </a:pPr>
            <a:r>
              <a:rPr lang="en-US" sz="2600" dirty="0">
                <a:solidFill>
                  <a:schemeClr val="tx1"/>
                </a:solidFill>
                <a:latin typeface="Times New Roman"/>
                <a:cs typeface="Times New Roman"/>
              </a:rPr>
              <a:t>New best-fit PDF  :  </a:t>
            </a:r>
          </a:p>
          <a:p>
            <a:pPr lvl="1">
              <a:lnSpc>
                <a:spcPct val="140000"/>
              </a:lnSpc>
              <a:buFont typeface="Arial"/>
              <a:buChar char="•"/>
            </a:pPr>
            <a:r>
              <a:rPr lang="en-US" sz="2600" dirty="0">
                <a:solidFill>
                  <a:schemeClr val="tx1"/>
                </a:solidFill>
                <a:latin typeface="Times New Roman"/>
                <a:cs typeface="Times New Roman"/>
              </a:rPr>
              <a:t>New error PDFs : </a:t>
            </a:r>
          </a:p>
          <a:p>
            <a:pPr marL="457200" lvl="1" indent="0">
              <a:lnSpc>
                <a:spcPct val="110000"/>
              </a:lnSpc>
              <a:buNone/>
            </a:pPr>
            <a:r>
              <a:rPr lang="en-US" sz="2600" dirty="0">
                <a:solidFill>
                  <a:schemeClr val="tx1"/>
                </a:solidFill>
                <a:latin typeface="Times New Roman"/>
                <a:cs typeface="Times New Roman"/>
              </a:rPr>
              <a:t>	</a:t>
            </a:r>
            <a:r>
              <a:rPr lang="en-US" sz="2400" dirty="0">
                <a:solidFill>
                  <a:schemeClr val="tx1"/>
                </a:solidFill>
                <a:latin typeface="Times New Roman"/>
                <a:cs typeface="Times New Roman"/>
              </a:rPr>
              <a:t>where           and          are the eigenvalues and eigenvectors of  matrix  </a:t>
            </a:r>
          </a:p>
          <a:p>
            <a:pPr marL="457200" lvl="1" indent="0">
              <a:lnSpc>
                <a:spcPct val="110000"/>
              </a:lnSpc>
              <a:buNone/>
            </a:pPr>
            <a:endParaRPr lang="en-US" sz="2600" dirty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lvl="1">
              <a:lnSpc>
                <a:spcPct val="110000"/>
              </a:lnSpc>
              <a:buFont typeface="Arial"/>
              <a:buChar char="•"/>
            </a:pPr>
            <a:r>
              <a:rPr lang="en-US" sz="2600" dirty="0">
                <a:solidFill>
                  <a:schemeClr val="tx1"/>
                </a:solidFill>
                <a:latin typeface="Times New Roman"/>
                <a:cs typeface="Times New Roman"/>
              </a:rPr>
              <a:t>Extensions :</a:t>
            </a:r>
          </a:p>
          <a:p>
            <a:pPr lvl="2">
              <a:lnSpc>
                <a:spcPct val="110000"/>
              </a:lnSpc>
              <a:buFont typeface="Arial"/>
              <a:buChar char="•"/>
            </a:pPr>
            <a:r>
              <a:rPr lang="en-US" sz="2200" dirty="0">
                <a:solidFill>
                  <a:schemeClr val="tx1"/>
                </a:solidFill>
                <a:latin typeface="Times New Roman"/>
                <a:cs typeface="Times New Roman"/>
              </a:rPr>
              <a:t>Best choices for            within the linear approximation</a:t>
            </a:r>
          </a:p>
          <a:p>
            <a:pPr lvl="2">
              <a:lnSpc>
                <a:spcPct val="110000"/>
              </a:lnSpc>
              <a:buFont typeface="Arial"/>
              <a:buChar char="•"/>
            </a:pPr>
            <a:r>
              <a:rPr lang="en-US" sz="2200" dirty="0">
                <a:solidFill>
                  <a:schemeClr val="tx1"/>
                </a:solidFill>
                <a:latin typeface="Times New Roman"/>
                <a:cs typeface="Times New Roman"/>
              </a:rPr>
              <a:t>Dynamical tolerances : </a:t>
            </a:r>
          </a:p>
          <a:p>
            <a:pPr lvl="2">
              <a:lnSpc>
                <a:spcPct val="110000"/>
              </a:lnSpc>
              <a:buFont typeface="Arial"/>
              <a:buChar char="•"/>
            </a:pPr>
            <a:r>
              <a:rPr lang="en-US" sz="2200" dirty="0">
                <a:solidFill>
                  <a:schemeClr val="tx1"/>
                </a:solidFill>
                <a:latin typeface="Times New Roman"/>
                <a:cs typeface="Times New Roman"/>
              </a:rPr>
              <a:t>Inclusion of diagonal quadratic terms in expansion of </a:t>
            </a:r>
          </a:p>
          <a:p>
            <a:pPr lvl="2">
              <a:lnSpc>
                <a:spcPct val="110000"/>
              </a:lnSpc>
              <a:buFont typeface="Arial"/>
              <a:buChar char="•"/>
            </a:pPr>
            <a:r>
              <a:rPr lang="en-US" sz="2200" dirty="0">
                <a:solidFill>
                  <a:schemeClr val="tx1"/>
                </a:solidFill>
                <a:latin typeface="Times New Roman"/>
                <a:cs typeface="Times New Roman"/>
              </a:rPr>
              <a:t>Direct update of other observables : </a:t>
            </a:r>
          </a:p>
          <a:p>
            <a:pPr marL="457200" lvl="1" indent="0">
              <a:buNone/>
            </a:pP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				       </a:t>
            </a:r>
            <a:r>
              <a:rPr lang="en-US" sz="2400" dirty="0">
                <a:solidFill>
                  <a:schemeClr val="tx1"/>
                </a:solidFill>
                <a:latin typeface="Times New Roman"/>
                <a:cs typeface="Times New Roman"/>
              </a:rPr>
              <a:t>,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			  </a:t>
            </a:r>
            <a:r>
              <a:rPr lang="en-US" sz="2400" dirty="0">
                <a:solidFill>
                  <a:schemeClr val="tx1"/>
                </a:solidFill>
                <a:latin typeface="Times New Roman"/>
                <a:cs typeface="Times New Roman"/>
              </a:rPr>
              <a:t>			</a:t>
            </a:r>
            <a:endParaRPr lang="en-US" dirty="0">
              <a:solidFill>
                <a:srgbClr val="0F7002"/>
              </a:solidFill>
              <a:latin typeface="Times New Roman"/>
              <a:cs typeface="Times New Roman"/>
            </a:endParaRPr>
          </a:p>
          <a:p>
            <a:pPr lvl="1">
              <a:lnSpc>
                <a:spcPct val="80000"/>
              </a:lnSpc>
              <a:buFont typeface="Arial"/>
              <a:buChar char="•"/>
            </a:pPr>
            <a:endParaRPr lang="en-US" dirty="0">
              <a:solidFill>
                <a:srgbClr val="0F7002"/>
              </a:solidFill>
              <a:latin typeface="Times New Roman"/>
              <a:cs typeface="Times New Roman"/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/>
          </p:nvPr>
        </p:nvGraphicFramePr>
        <p:xfrm>
          <a:off x="4119267" y="1252538"/>
          <a:ext cx="2373313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9" name="Equation" r:id="rId3" imgW="1079500" imgH="241300" progId="Equation.3">
                  <p:embed/>
                </p:oleObj>
              </mc:Choice>
              <mc:Fallback>
                <p:oleObj name="Equation" r:id="rId3" imgW="1079500" imgH="241300" progId="Equation.3">
                  <p:embed/>
                  <p:pic>
                    <p:nvPicPr>
                      <p:cNvPr id="12" name="Object 1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119267" y="1252538"/>
                        <a:ext cx="2373313" cy="530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>
            <p:extLst/>
          </p:nvPr>
        </p:nvGraphicFramePr>
        <p:xfrm>
          <a:off x="3915509" y="1863707"/>
          <a:ext cx="3657600" cy="614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0" name="Equation" r:id="rId5" imgW="1663700" imgH="279400" progId="Equation.3">
                  <p:embed/>
                </p:oleObj>
              </mc:Choice>
              <mc:Fallback>
                <p:oleObj name="Equation" r:id="rId5" imgW="1663700" imgH="279400" progId="Equation.3">
                  <p:embed/>
                  <p:pic>
                    <p:nvPicPr>
                      <p:cNvPr id="21" name="Object 20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915509" y="1863707"/>
                        <a:ext cx="3657600" cy="6143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>
            <p:extLst/>
          </p:nvPr>
        </p:nvGraphicFramePr>
        <p:xfrm>
          <a:off x="2462835" y="2440582"/>
          <a:ext cx="558800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1" name="Equation" r:id="rId7" imgW="254000" imgH="203200" progId="Equation.3">
                  <p:embed/>
                </p:oleObj>
              </mc:Choice>
              <mc:Fallback>
                <p:oleObj name="Equation" r:id="rId7" imgW="254000" imgH="203200" progId="Equation.3">
                  <p:embed/>
                  <p:pic>
                    <p:nvPicPr>
                      <p:cNvPr id="22" name="Object 2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462835" y="2440582"/>
                        <a:ext cx="558800" cy="447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>
            <p:extLst/>
          </p:nvPr>
        </p:nvGraphicFramePr>
        <p:xfrm>
          <a:off x="3618747" y="2456986"/>
          <a:ext cx="585787" cy="446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2" name="Equation" r:id="rId9" imgW="266700" imgH="203200" progId="Equation.3">
                  <p:embed/>
                </p:oleObj>
              </mc:Choice>
              <mc:Fallback>
                <p:oleObj name="Equation" r:id="rId9" imgW="266700" imgH="203200" progId="Equation.3">
                  <p:embed/>
                  <p:pic>
                    <p:nvPicPr>
                      <p:cNvPr id="23" name="Object 22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618747" y="2456986"/>
                        <a:ext cx="585787" cy="4460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3"/>
          <p:cNvGraphicFramePr>
            <a:graphicFrameLocks noChangeAspect="1"/>
          </p:cNvGraphicFramePr>
          <p:nvPr>
            <p:extLst/>
          </p:nvPr>
        </p:nvGraphicFramePr>
        <p:xfrm>
          <a:off x="10146390" y="2493981"/>
          <a:ext cx="419100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3" name="Equation" r:id="rId11" imgW="190500" imgH="165100" progId="Equation.3">
                  <p:embed/>
                </p:oleObj>
              </mc:Choice>
              <mc:Fallback>
                <p:oleObj name="Equation" r:id="rId11" imgW="190500" imgH="165100" progId="Equation.3">
                  <p:embed/>
                  <p:pic>
                    <p:nvPicPr>
                      <p:cNvPr id="24" name="Object 23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0146390" y="2493981"/>
                        <a:ext cx="419100" cy="36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4"/>
          <p:cNvGraphicFramePr>
            <a:graphicFrameLocks noChangeAspect="1"/>
          </p:cNvGraphicFramePr>
          <p:nvPr>
            <p:extLst/>
          </p:nvPr>
        </p:nvGraphicFramePr>
        <p:xfrm>
          <a:off x="3711925" y="3957675"/>
          <a:ext cx="585788" cy="446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4" name="Equation" r:id="rId13" imgW="266700" imgH="203200" progId="Equation.3">
                  <p:embed/>
                </p:oleObj>
              </mc:Choice>
              <mc:Fallback>
                <p:oleObj name="Equation" r:id="rId13" imgW="266700" imgH="203200" progId="Equation.3">
                  <p:embed/>
                  <p:pic>
                    <p:nvPicPr>
                      <p:cNvPr id="25" name="Object 24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3711925" y="3957675"/>
                        <a:ext cx="585788" cy="4460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5"/>
          <p:cNvGraphicFramePr>
            <a:graphicFrameLocks noChangeAspect="1"/>
          </p:cNvGraphicFramePr>
          <p:nvPr>
            <p:extLst/>
          </p:nvPr>
        </p:nvGraphicFramePr>
        <p:xfrm>
          <a:off x="4495073" y="4346501"/>
          <a:ext cx="2306332" cy="6019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5" name="Equation" r:id="rId15" imgW="1117600" imgH="292100" progId="Equation.3">
                  <p:embed/>
                </p:oleObj>
              </mc:Choice>
              <mc:Fallback>
                <p:oleObj name="Equation" r:id="rId15" imgW="1117600" imgH="292100" progId="Equation.3">
                  <p:embed/>
                  <p:pic>
                    <p:nvPicPr>
                      <p:cNvPr id="26" name="Object 25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4495073" y="4346501"/>
                        <a:ext cx="2306332" cy="6019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/>
          <p:cNvGraphicFramePr>
            <a:graphicFrameLocks noChangeAspect="1"/>
          </p:cNvGraphicFramePr>
          <p:nvPr>
            <p:extLst/>
          </p:nvPr>
        </p:nvGraphicFramePr>
        <p:xfrm>
          <a:off x="7889736" y="4795652"/>
          <a:ext cx="922338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6" name="Equation" r:id="rId17" imgW="419100" imgH="241300" progId="Equation.3">
                  <p:embed/>
                </p:oleObj>
              </mc:Choice>
              <mc:Fallback>
                <p:oleObj name="Equation" r:id="rId17" imgW="419100" imgH="241300" progId="Equation.3">
                  <p:embed/>
                  <p:pic>
                    <p:nvPicPr>
                      <p:cNvPr id="27" name="Object 26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7889736" y="4795652"/>
                        <a:ext cx="922338" cy="530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/>
          <p:cNvGraphicFramePr>
            <a:graphicFrameLocks noChangeAspect="1"/>
          </p:cNvGraphicFramePr>
          <p:nvPr>
            <p:extLst/>
          </p:nvPr>
        </p:nvGraphicFramePr>
        <p:xfrm>
          <a:off x="2344180" y="5770581"/>
          <a:ext cx="231775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7" name="Equation" r:id="rId19" imgW="1054100" imgH="254000" progId="Equation.3">
                  <p:embed/>
                </p:oleObj>
              </mc:Choice>
              <mc:Fallback>
                <p:oleObj name="Equation" r:id="rId19" imgW="1054100" imgH="254000" progId="Equation.3">
                  <p:embed/>
                  <p:pic>
                    <p:nvPicPr>
                      <p:cNvPr id="28" name="Object 27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2344180" y="5770581"/>
                        <a:ext cx="2317750" cy="558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28"/>
          <p:cNvGraphicFramePr>
            <a:graphicFrameLocks noChangeAspect="1"/>
          </p:cNvGraphicFramePr>
          <p:nvPr>
            <p:extLst/>
          </p:nvPr>
        </p:nvGraphicFramePr>
        <p:xfrm>
          <a:off x="5162515" y="5710313"/>
          <a:ext cx="3435350" cy="614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8" name="Equation" r:id="rId21" imgW="1562100" imgH="279400" progId="Equation.3">
                  <p:embed/>
                </p:oleObj>
              </mc:Choice>
              <mc:Fallback>
                <p:oleObj name="Equation" r:id="rId21" imgW="1562100" imgH="279400" progId="Equation.3">
                  <p:embed/>
                  <p:pic>
                    <p:nvPicPr>
                      <p:cNvPr id="29" name="Object 28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5162515" y="5710313"/>
                        <a:ext cx="3435350" cy="6143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09B9549B-250F-C947-9040-FC915FC92BFD}"/>
              </a:ext>
            </a:extLst>
          </p:cNvPr>
          <p:cNvSpPr txBox="1"/>
          <p:nvPr/>
        </p:nvSpPr>
        <p:spPr>
          <a:xfrm>
            <a:off x="609601" y="6401582"/>
            <a:ext cx="107358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>
                <a:solidFill>
                  <a:srgbClr val="FF0000"/>
                </a:solidFill>
              </a:rPr>
              <a:t>Xfitter</a:t>
            </a:r>
            <a:r>
              <a:rPr lang="en-US" sz="1600" dirty="0">
                <a:solidFill>
                  <a:srgbClr val="FF0000"/>
                </a:solidFill>
              </a:rPr>
              <a:t> “Hessian profiling” has similar functionality, but less flexible in choice of tolerances (as used by CT, MMHT)</a:t>
            </a:r>
          </a:p>
        </p:txBody>
      </p:sp>
    </p:spTree>
    <p:extLst>
      <p:ext uri="{BB962C8B-B14F-4D97-AF65-F5344CB8AC3E}">
        <p14:creationId xmlns:p14="http://schemas.microsoft.com/office/powerpoint/2010/main" val="3789702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3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>
                <a:solidFill>
                  <a:srgbClr val="0F7002"/>
                </a:solidFill>
              </a:rPr>
              <a:t>How to use </a:t>
            </a:r>
            <a:r>
              <a:rPr lang="en-US" i="1" dirty="0" err="1">
                <a:solidFill>
                  <a:srgbClr val="0F7002"/>
                </a:solidFill>
              </a:rPr>
              <a:t>ePump</a:t>
            </a:r>
            <a:endParaRPr lang="en-US" i="1" dirty="0">
              <a:solidFill>
                <a:srgbClr val="0F7002"/>
              </a:solidFill>
            </a:endParaRPr>
          </a:p>
        </p:txBody>
      </p:sp>
      <p:pic>
        <p:nvPicPr>
          <p:cNvPr id="3" name="Picture 2" descr="Screen Shot 2019-07-15 at 11.02.18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03"/>
          <a:stretch/>
        </p:blipFill>
        <p:spPr>
          <a:xfrm>
            <a:off x="758418" y="1765300"/>
            <a:ext cx="11433582" cy="452309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1040619" y="4639624"/>
            <a:ext cx="3121858" cy="95262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rial" pitchFamily="2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87706" y="4621986"/>
            <a:ext cx="315381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FF"/>
                </a:solidFill>
              </a:rPr>
              <a:t>Data Files:</a:t>
            </a:r>
          </a:p>
          <a:p>
            <a:r>
              <a:rPr lang="en-US" dirty="0"/>
              <a:t>Standard Data file, including</a:t>
            </a:r>
          </a:p>
          <a:p>
            <a:r>
              <a:rPr lang="en-US" dirty="0"/>
              <a:t>Correlated errors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999005" y="2622162"/>
            <a:ext cx="3121858" cy="115304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rial" pitchFamily="29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81368" y="2728012"/>
            <a:ext cx="30469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Theory Files:</a:t>
            </a:r>
          </a:p>
          <a:p>
            <a:r>
              <a:rPr lang="en-US" dirty="0"/>
              <a:t>Theory predictions for each</a:t>
            </a:r>
          </a:p>
          <a:p>
            <a:r>
              <a:rPr lang="en-US" dirty="0"/>
              <a:t>of 56 eigenvectors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2195" y="6121482"/>
            <a:ext cx="119808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(Auxiliary Theory Files may also be included to update predictions for observables not included in fit.)</a:t>
            </a:r>
          </a:p>
        </p:txBody>
      </p:sp>
    </p:spTree>
    <p:extLst>
      <p:ext uri="{BB962C8B-B14F-4D97-AF65-F5344CB8AC3E}">
        <p14:creationId xmlns:p14="http://schemas.microsoft.com/office/powerpoint/2010/main" val="10431371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2064" y="361603"/>
            <a:ext cx="6579146" cy="603250"/>
          </a:xfrm>
        </p:spPr>
        <p:txBody>
          <a:bodyPr>
            <a:noAutofit/>
          </a:bodyPr>
          <a:lstStyle/>
          <a:p>
            <a:r>
              <a:rPr lang="en-US" i="1" dirty="0">
                <a:solidFill>
                  <a:srgbClr val="0F7002"/>
                </a:solidFill>
              </a:rPr>
              <a:t>Enhancements of </a:t>
            </a:r>
            <a:r>
              <a:rPr lang="en-US" i="1" dirty="0" err="1">
                <a:solidFill>
                  <a:srgbClr val="0F7002"/>
                </a:solidFill>
              </a:rPr>
              <a:t>ePump</a:t>
            </a:r>
            <a:br>
              <a:rPr lang="en-US" i="1" dirty="0">
                <a:solidFill>
                  <a:srgbClr val="0F7002"/>
                </a:solidFill>
              </a:rPr>
            </a:br>
            <a:r>
              <a:rPr lang="en-US" i="1" dirty="0">
                <a:solidFill>
                  <a:srgbClr val="0F7002"/>
                </a:solidFill>
              </a:rPr>
              <a:t>(in progress)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93858" y="1852116"/>
                <a:ext cx="10965017" cy="5483524"/>
              </a:xfrm>
            </p:spPr>
            <p:txBody>
              <a:bodyPr>
                <a:normAutofit/>
              </a:bodyPr>
              <a:lstStyle/>
              <a:p>
                <a:pPr lvl="1">
                  <a:lnSpc>
                    <a:spcPct val="110000"/>
                  </a:lnSpc>
                  <a:buFont typeface="Arial"/>
                  <a:buChar char="•"/>
                </a:pPr>
                <a:r>
                  <a:rPr lang="en-US" sz="2600" dirty="0">
                    <a:solidFill>
                      <a:schemeClr val="tx1"/>
                    </a:solidFill>
                    <a:latin typeface="Times New Roman"/>
                    <a:cs typeface="Times New Roman"/>
                  </a:rPr>
                  <a:t>Simultaneously update PDFs 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/>
                          </a:rPr>
                        </m:ctrlPr>
                      </m:sSubPr>
                      <m:e>
                        <m:r>
                          <a:rPr lang="en-US" sz="2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/>
                          </a:rPr>
                          <m:t>𝛼</m:t>
                        </m:r>
                      </m:e>
                      <m:sub>
                        <m:r>
                          <a:rPr lang="en-US" sz="2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/>
                          </a:rPr>
                          <m:t>𝑠</m:t>
                        </m:r>
                      </m:sub>
                    </m:sSub>
                  </m:oMath>
                </a14:m>
                <a:endParaRPr lang="en-US" sz="2600" dirty="0">
                  <a:solidFill>
                    <a:schemeClr val="tx1"/>
                  </a:solidFill>
                  <a:latin typeface="Times New Roman"/>
                  <a:cs typeface="Times New Roman"/>
                </a:endParaRPr>
              </a:p>
              <a:p>
                <a:pPr lvl="2">
                  <a:lnSpc>
                    <a:spcPct val="110000"/>
                  </a:lnSpc>
                  <a:buFont typeface="Arial"/>
                  <a:buChar char="•"/>
                </a:pPr>
                <a:r>
                  <a:rPr lang="en-US" sz="2200" dirty="0">
                    <a:solidFill>
                      <a:schemeClr val="tx1"/>
                    </a:solidFill>
                    <a:latin typeface="Times New Roman"/>
                    <a:cs typeface="Times New Roman"/>
                  </a:rPr>
                  <a:t>Use CT-provided </a:t>
                </a:r>
                <a14:m>
                  <m:oMath xmlns:m="http://schemas.openxmlformats.org/officeDocument/2006/math">
                    <m:r>
                      <a:rPr lang="en-US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(</m:t>
                    </m:r>
                    <m:sSubSup>
                      <m:sSubSup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/>
                          </a:rPr>
                        </m:ctrlPr>
                      </m:sSubSupPr>
                      <m:e>
                        <m: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/>
                          </a:rPr>
                          <m:t>𝑠</m:t>
                        </m:r>
                      </m:sub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/>
                          </a:rPr>
                          <m:t>0</m:t>
                        </m:r>
                      </m:sup>
                    </m:sSubSup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±</m:t>
                    </m:r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𝛿</m:t>
                    </m:r>
                    <m:sSub>
                      <m:sSub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/>
                          </a:rPr>
                          <m:t>𝛼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/>
                          </a:rPr>
                          <m:t>𝑠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)</m:t>
                    </m:r>
                  </m:oMath>
                </a14:m>
                <a:r>
                  <a:rPr lang="en-US" sz="2200" dirty="0">
                    <a:solidFill>
                      <a:schemeClr val="tx1"/>
                    </a:solidFill>
                    <a:latin typeface="Times New Roman"/>
                    <a:cs typeface="Times New Roman"/>
                  </a:rPr>
                  <a:t> PDF sets </a:t>
                </a:r>
                <a14:m>
                  <m:oMath xmlns:m="http://schemas.openxmlformats.org/officeDocument/2006/math">
                    <m:r>
                      <a:rPr lang="en-US" sz="22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(</m:t>
                    </m:r>
                    <m:r>
                      <a:rPr lang="en-US" sz="2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0.118</m:t>
                    </m:r>
                    <m:r>
                      <a:rPr lang="en-US" sz="2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±</m:t>
                    </m:r>
                    <m:r>
                      <a:rPr lang="en-US" sz="2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.002)</m:t>
                    </m:r>
                  </m:oMath>
                </a14:m>
                <a:r>
                  <a:rPr lang="en-US" sz="2200" dirty="0">
                    <a:solidFill>
                      <a:schemeClr val="tx1"/>
                    </a:solidFill>
                    <a:latin typeface="Times New Roman"/>
                    <a:cs typeface="Times New Roman"/>
                  </a:rPr>
                  <a:t> as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/>
                          </a:rPr>
                        </m:ctrlPr>
                      </m:sSupPr>
                      <m:e>
                        <m: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/>
                          </a:rPr>
                          <m:t>(</m:t>
                        </m:r>
                        <m: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/>
                          </a:rPr>
                          <m:t>𝑁</m:t>
                        </m:r>
                        <m: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/>
                          </a:rPr>
                          <m:t>+1)</m:t>
                        </m:r>
                      </m:e>
                      <m:sup>
                        <m:r>
                          <m:rPr>
                            <m:nor/>
                          </m:rPr>
                          <a:rPr lang="en-US" sz="2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/>
                          </a:rPr>
                          <m:t>th</m:t>
                        </m:r>
                      </m:sup>
                    </m:sSup>
                  </m:oMath>
                </a14:m>
                <a:r>
                  <a:rPr lang="en-US" sz="2200" dirty="0">
                    <a:solidFill>
                      <a:schemeClr val="tx1"/>
                    </a:solidFill>
                    <a:latin typeface="Times New Roman"/>
                    <a:cs typeface="Times New Roman"/>
                  </a:rPr>
                  <a:t> error set pair</a:t>
                </a:r>
              </a:p>
              <a:p>
                <a:pPr lvl="2">
                  <a:lnSpc>
                    <a:spcPct val="110000"/>
                  </a:lnSpc>
                  <a:buFont typeface="Arial"/>
                  <a:buChar char="•"/>
                </a:pPr>
                <a:r>
                  <a:rPr lang="en-US" sz="2200" dirty="0">
                    <a:solidFill>
                      <a:schemeClr val="tx1"/>
                    </a:solidFill>
                    <a:latin typeface="Times New Roman"/>
                    <a:cs typeface="Times New Roman"/>
                  </a:rPr>
                  <a:t>( with theory predictions calculated using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/>
                          </a:rPr>
                        </m:ctrlPr>
                      </m:sSubPr>
                      <m:e>
                        <m:r>
                          <a:rPr lang="en-US" sz="2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/>
                          </a:rPr>
                          <m:t>𝛼</m:t>
                        </m:r>
                      </m:e>
                      <m:sub>
                        <m: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/>
                          </a:rPr>
                          <m:t>𝑠</m:t>
                        </m:r>
                      </m:sub>
                    </m:sSub>
                    <m:r>
                      <a:rPr lang="en-US" sz="2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=</m:t>
                    </m:r>
                    <m:r>
                      <a:rPr lang="en-US" sz="22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0.118</m:t>
                    </m:r>
                    <m:r>
                      <a:rPr lang="en-US" sz="2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±.002</m:t>
                    </m:r>
                  </m:oMath>
                </a14:m>
                <a:r>
                  <a:rPr lang="en-US" sz="2200" dirty="0">
                    <a:solidFill>
                      <a:schemeClr val="tx1"/>
                    </a:solidFill>
                    <a:latin typeface="Times New Roman"/>
                    <a:cs typeface="Times New Roman"/>
                  </a:rPr>
                  <a:t>)</a:t>
                </a:r>
              </a:p>
              <a:p>
                <a:pPr lvl="3">
                  <a:lnSpc>
                    <a:spcPct val="110000"/>
                  </a:lnSpc>
                  <a:buFont typeface="Wingdings" pitchFamily="2" charset="2"/>
                  <a:buChar char="Ø"/>
                </a:pPr>
                <a:r>
                  <a:rPr lang="en-US" sz="1800" dirty="0">
                    <a:solidFill>
                      <a:schemeClr val="tx1"/>
                    </a:solidFill>
                    <a:latin typeface="Times New Roman"/>
                    <a:cs typeface="Times New Roman"/>
                  </a:rPr>
                  <a:t>New best-fit and error PDFs corresponding to updated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/>
                          </a:rPr>
                          <m:t>𝛼</m:t>
                        </m:r>
                      </m:e>
                      <m:sub>
                        <m: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1800" dirty="0">
                    <a:solidFill>
                      <a:schemeClr val="tx1"/>
                    </a:solidFill>
                    <a:latin typeface="Times New Roman"/>
                    <a:cs typeface="Times New Roman"/>
                  </a:rPr>
                  <a:t> </a:t>
                </a:r>
              </a:p>
              <a:p>
                <a:pPr lvl="3">
                  <a:lnSpc>
                    <a:spcPct val="110000"/>
                  </a:lnSpc>
                  <a:buFont typeface="Wingdings" pitchFamily="2" charset="2"/>
                  <a:buChar char="Ø"/>
                </a:pPr>
                <a:r>
                  <a:rPr lang="en-US" sz="1800">
                    <a:solidFill>
                      <a:schemeClr val="tx1"/>
                    </a:solidFill>
                    <a:latin typeface="Times New Roman"/>
                    <a:cs typeface="Times New Roman"/>
                  </a:rPr>
                  <a:t>Some </a:t>
                </a:r>
                <a:r>
                  <a:rPr lang="en-US" sz="1800" dirty="0">
                    <a:solidFill>
                      <a:schemeClr val="tx1"/>
                    </a:solidFill>
                    <a:latin typeface="Times New Roman"/>
                    <a:cs typeface="Times New Roman"/>
                  </a:rPr>
                  <a:t>theoretical work left to sort this out – in progress</a:t>
                </a:r>
              </a:p>
              <a:p>
                <a:pPr lvl="1">
                  <a:lnSpc>
                    <a:spcPct val="110000"/>
                  </a:lnSpc>
                  <a:buFont typeface="Arial" panose="020B0604020202020204" pitchFamily="34" charset="0"/>
                  <a:buChar char="•"/>
                </a:pPr>
                <a:r>
                  <a:rPr lang="en-US" sz="2600" dirty="0">
                    <a:solidFill>
                      <a:schemeClr val="tx1"/>
                    </a:solidFill>
                    <a:latin typeface="Times New Roman"/>
                    <a:cs typeface="Times New Roman"/>
                  </a:rPr>
                  <a:t>Simultaneously update PDFs + SMEFT parameters</a:t>
                </a:r>
              </a:p>
              <a:p>
                <a:pPr lvl="2">
                  <a:lnSpc>
                    <a:spcPct val="110000"/>
                  </a:lnSpc>
                  <a:buFont typeface="Arial" panose="020B0604020202020204" pitchFamily="34" charset="0"/>
                  <a:buChar char="•"/>
                </a:pPr>
                <a:r>
                  <a:rPr lang="en-US" sz="1800" dirty="0">
                    <a:solidFill>
                      <a:schemeClr val="tx1"/>
                    </a:solidFill>
                    <a:latin typeface="Times New Roman"/>
                    <a:cs typeface="Times New Roman"/>
                  </a:rPr>
                  <a:t>“SM Effective Field Theory” parameters</a:t>
                </a:r>
              </a:p>
              <a:p>
                <a:pPr lvl="2">
                  <a:lnSpc>
                    <a:spcPct val="110000"/>
                  </a:lnSpc>
                  <a:buFont typeface="Arial" panose="020B0604020202020204" pitchFamily="34" charset="0"/>
                  <a:buChar char="•"/>
                </a:pPr>
                <a:r>
                  <a:rPr lang="en-US" sz="1800" dirty="0">
                    <a:solidFill>
                      <a:schemeClr val="tx1"/>
                    </a:solidFill>
                    <a:latin typeface="Times New Roman"/>
                    <a:cs typeface="Times New Roman"/>
                  </a:rPr>
                  <a:t>Implemented by </a:t>
                </a:r>
                <a:r>
                  <a:rPr lang="en-US" sz="1800" dirty="0" err="1">
                    <a:solidFill>
                      <a:schemeClr val="tx1"/>
                    </a:solidFill>
                    <a:latin typeface="Times New Roman"/>
                    <a:cs typeface="Times New Roman"/>
                  </a:rPr>
                  <a:t>Keping</a:t>
                </a:r>
                <a:r>
                  <a:rPr lang="en-US" sz="1800" dirty="0">
                    <a:solidFill>
                      <a:schemeClr val="tx1"/>
                    </a:solidFill>
                    <a:latin typeface="Times New Roman"/>
                    <a:cs typeface="Times New Roman"/>
                  </a:rPr>
                  <a:t>  </a:t>
                </a:r>
                <a:r>
                  <a:rPr lang="en-US" sz="1800" dirty="0" err="1">
                    <a:solidFill>
                      <a:schemeClr val="tx1"/>
                    </a:solidFill>
                    <a:latin typeface="Times New Roman"/>
                    <a:cs typeface="Times New Roman"/>
                  </a:rPr>
                  <a:t>Xie</a:t>
                </a:r>
                <a:r>
                  <a:rPr lang="en-US" sz="1800" dirty="0">
                    <a:solidFill>
                      <a:schemeClr val="tx1"/>
                    </a:solidFill>
                    <a:latin typeface="Times New Roman"/>
                    <a:cs typeface="Times New Roman"/>
                  </a:rPr>
                  <a:t> and Yao Fu</a:t>
                </a:r>
              </a:p>
              <a:p>
                <a:pPr marL="457200" lvl="1" indent="0">
                  <a:buNone/>
                </a:pPr>
                <a:r>
                  <a:rPr lang="en-US" dirty="0">
                    <a:solidFill>
                      <a:schemeClr val="tx1"/>
                    </a:solidFill>
                    <a:latin typeface="Times New Roman"/>
                    <a:cs typeface="Times New Roman"/>
                  </a:rPr>
                  <a:t>						  </a:t>
                </a:r>
                <a:r>
                  <a:rPr lang="en-US" sz="2400" dirty="0">
                    <a:solidFill>
                      <a:schemeClr val="tx1"/>
                    </a:solidFill>
                    <a:latin typeface="Times New Roman"/>
                    <a:cs typeface="Times New Roman"/>
                  </a:rPr>
                  <a:t>			</a:t>
                </a:r>
                <a:endParaRPr lang="en-US" dirty="0">
                  <a:solidFill>
                    <a:srgbClr val="0F7002"/>
                  </a:solidFill>
                  <a:latin typeface="Times New Roman"/>
                  <a:cs typeface="Times New Roman"/>
                </a:endParaRPr>
              </a:p>
              <a:p>
                <a:pPr lvl="1">
                  <a:lnSpc>
                    <a:spcPct val="80000"/>
                  </a:lnSpc>
                  <a:buFont typeface="Arial"/>
                  <a:buChar char="•"/>
                </a:pPr>
                <a:endParaRPr lang="en-US" dirty="0">
                  <a:solidFill>
                    <a:srgbClr val="0F7002"/>
                  </a:solidFill>
                  <a:latin typeface="Times New Roman"/>
                  <a:cs typeface="Times New Roman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93858" y="1852116"/>
                <a:ext cx="10965017" cy="5483524"/>
              </a:xfrm>
              <a:blipFill>
                <a:blip r:embed="rId2"/>
                <a:stretch>
                  <a:fillRect t="-6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1118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4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2064" y="361603"/>
            <a:ext cx="6579146" cy="603250"/>
          </a:xfrm>
        </p:spPr>
        <p:txBody>
          <a:bodyPr>
            <a:noAutofit/>
          </a:bodyPr>
          <a:lstStyle/>
          <a:p>
            <a:r>
              <a:rPr lang="en-US" i="1" dirty="0" err="1">
                <a:solidFill>
                  <a:srgbClr val="0F7002"/>
                </a:solidFill>
              </a:rPr>
              <a:t>ePump</a:t>
            </a:r>
            <a:r>
              <a:rPr lang="en-US" i="1" dirty="0">
                <a:solidFill>
                  <a:srgbClr val="0F7002"/>
                </a:solidFill>
              </a:rPr>
              <a:t> website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858" y="1242516"/>
            <a:ext cx="10965017" cy="5483524"/>
          </a:xfrm>
          <a:noFill/>
          <a:ln>
            <a:noFill/>
          </a:ln>
        </p:spPr>
        <p:txBody>
          <a:bodyPr>
            <a:normAutofit/>
          </a:bodyPr>
          <a:lstStyle/>
          <a:p>
            <a:pPr>
              <a:buFont typeface="Arial"/>
              <a:buChar char="•"/>
            </a:pPr>
            <a:endParaRPr lang="en-US" dirty="0">
              <a:solidFill>
                <a:srgbClr val="0F7002"/>
              </a:solidFill>
              <a:latin typeface="Times New Roman"/>
              <a:cs typeface="Times New Roman"/>
            </a:endParaRPr>
          </a:p>
          <a:p>
            <a:pPr lvl="1">
              <a:lnSpc>
                <a:spcPct val="80000"/>
              </a:lnSpc>
              <a:buFont typeface="Arial"/>
              <a:buChar char="•"/>
            </a:pPr>
            <a:endParaRPr lang="en-US" dirty="0">
              <a:noFill/>
              <a:latin typeface="Times New Roman"/>
              <a:cs typeface="Times New Roman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11681" y="1923632"/>
            <a:ext cx="9568645" cy="92333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905">
                  <a:solidFill>
                    <a:srgbClr val="009502"/>
                  </a:solidFill>
                </a:ln>
                <a:solidFill>
                  <a:srgbClr val="009502">
                    <a:alpha val="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2"/>
              </a:rPr>
              <a:t>https://</a:t>
            </a:r>
            <a:r>
              <a:rPr lang="en-US" sz="5400" b="1" dirty="0">
                <a:ln w="1905">
                  <a:solidFill>
                    <a:srgbClr val="009502"/>
                  </a:solidFill>
                </a:ln>
                <a:solidFill>
                  <a:srgbClr val="00950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2"/>
              </a:rPr>
              <a:t>epump.hepforge.org</a:t>
            </a:r>
            <a:r>
              <a:rPr lang="en-US" sz="5400" b="1" dirty="0">
                <a:ln w="1905">
                  <a:solidFill>
                    <a:srgbClr val="009502"/>
                  </a:solidFill>
                </a:ln>
                <a:solidFill>
                  <a:srgbClr val="009502">
                    <a:alpha val="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2"/>
              </a:rPr>
              <a:t>/</a:t>
            </a:r>
            <a:endParaRPr lang="en-US" sz="5400" b="1" dirty="0">
              <a:ln w="1905">
                <a:solidFill>
                  <a:srgbClr val="009502"/>
                </a:solidFill>
              </a:ln>
              <a:solidFill>
                <a:srgbClr val="009502">
                  <a:alpha val="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165D7E1-D792-694A-A461-05311708F805}"/>
              </a:ext>
            </a:extLst>
          </p:cNvPr>
          <p:cNvSpPr txBox="1"/>
          <p:nvPr/>
        </p:nvSpPr>
        <p:spPr>
          <a:xfrm>
            <a:off x="1640114" y="3468914"/>
            <a:ext cx="269772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 Carl Schmidt (MSU)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 C.-P. Yuan (MSU)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*</a:t>
            </a:r>
            <a:r>
              <a:rPr lang="en-US" dirty="0" err="1"/>
              <a:t>Keping</a:t>
            </a:r>
            <a:r>
              <a:rPr lang="en-US" dirty="0"/>
              <a:t> </a:t>
            </a:r>
            <a:r>
              <a:rPr lang="en-US" dirty="0" err="1"/>
              <a:t>Xie</a:t>
            </a:r>
            <a:r>
              <a:rPr lang="en-US" dirty="0"/>
              <a:t> (</a:t>
            </a:r>
            <a:r>
              <a:rPr lang="en-US" dirty="0" err="1"/>
              <a:t>U.Pitt</a:t>
            </a:r>
            <a:r>
              <a:rPr lang="en-US" dirty="0"/>
              <a:t>)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*</a:t>
            </a:r>
            <a:r>
              <a:rPr lang="en-US" dirty="0"/>
              <a:t>Yao Fu (USTC)         </a:t>
            </a:r>
          </a:p>
        </p:txBody>
      </p:sp>
    </p:spTree>
    <p:extLst>
      <p:ext uri="{BB962C8B-B14F-4D97-AF65-F5344CB8AC3E}">
        <p14:creationId xmlns:p14="http://schemas.microsoft.com/office/powerpoint/2010/main" val="18932700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2064" y="361603"/>
            <a:ext cx="6579146" cy="603250"/>
          </a:xfrm>
        </p:spPr>
        <p:txBody>
          <a:bodyPr>
            <a:noAutofit/>
          </a:bodyPr>
          <a:lstStyle/>
          <a:p>
            <a:r>
              <a:rPr lang="en-US" i="1" dirty="0">
                <a:solidFill>
                  <a:srgbClr val="0F7002"/>
                </a:solidFill>
              </a:rPr>
              <a:t>Backups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2148185"/>
      </p:ext>
    </p:extLst>
  </p:cSld>
  <p:clrMapOvr>
    <a:masterClrMapping/>
  </p:clrMapOvr>
</p:sld>
</file>

<file path=ppt/theme/theme1.xml><?xml version="1.0" encoding="utf-8"?>
<a:theme xmlns:a="http://schemas.openxmlformats.org/drawingml/2006/main" name="1_my_talk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lipstream">
      <a:majorFont>
        <a:latin typeface="Trebuchet MS"/>
        <a:ea typeface=""/>
        <a:cs typeface=""/>
        <a:font script="Jpan" typeface="ＭＳ ゴシック"/>
        <a:font script="Hang" typeface="HY그래픽B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ゴシック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rgbClr val="FF0000"/>
            </a:solidFill>
            <a:effectLst/>
            <a:latin typeface="Arial" pitchFamily="29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rgbClr val="FF0000"/>
            </a:solidFill>
            <a:effectLst/>
            <a:latin typeface="Arial" pitchFamily="29" charset="0"/>
          </a:defRPr>
        </a:defPPr>
      </a:lstStyle>
    </a:lnDef>
  </a:objectDefaults>
  <a:extraClrSchemeLst>
    <a:extraClrScheme>
      <a:clrScheme name="my_tal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_talk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y_talk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_talk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_talk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_talk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_talk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6144</TotalTime>
  <Words>774</Words>
  <Application>Microsoft Macintosh PowerPoint</Application>
  <PresentationFormat>Widescreen</PresentationFormat>
  <Paragraphs>137</Paragraphs>
  <Slides>10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2" baseType="lpstr">
      <vt:lpstr>ＭＳ Ｐゴシック</vt:lpstr>
      <vt:lpstr>Arial</vt:lpstr>
      <vt:lpstr>Calibri</vt:lpstr>
      <vt:lpstr>Cambria Math</vt:lpstr>
      <vt:lpstr>Helvetica</vt:lpstr>
      <vt:lpstr>Symbol</vt:lpstr>
      <vt:lpstr>Times New Roman</vt:lpstr>
      <vt:lpstr>Trebuchet MS</vt:lpstr>
      <vt:lpstr>Wingdings</vt:lpstr>
      <vt:lpstr>Zapf Dingbats</vt:lpstr>
      <vt:lpstr>1_my_talk</vt:lpstr>
      <vt:lpstr>Equation</vt:lpstr>
      <vt:lpstr>ePump (error PDF Update Method Package)</vt:lpstr>
      <vt:lpstr>Why ePump?</vt:lpstr>
      <vt:lpstr>ePump: UpdatePDFs</vt:lpstr>
      <vt:lpstr>Hessian Updating</vt:lpstr>
      <vt:lpstr>Updated PDF set</vt:lpstr>
      <vt:lpstr>How to use ePump</vt:lpstr>
      <vt:lpstr>Enhancements of ePump (in progress)</vt:lpstr>
      <vt:lpstr>ePump website</vt:lpstr>
      <vt:lpstr>Backups</vt:lpstr>
      <vt:lpstr>ePump: OptimizePDFs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Progress in CTEQ-TEA (Tung et. Al.) PDF Analysis</dc:title>
  <dc:creator>CP</dc:creator>
  <cp:lastModifiedBy>Microsoft Office User</cp:lastModifiedBy>
  <cp:revision>304</cp:revision>
  <cp:lastPrinted>2018-03-28T14:12:13Z</cp:lastPrinted>
  <dcterms:created xsi:type="dcterms:W3CDTF">2015-04-27T09:39:05Z</dcterms:created>
  <dcterms:modified xsi:type="dcterms:W3CDTF">2022-10-07T17:19:02Z</dcterms:modified>
</cp:coreProperties>
</file>