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16" r:id="rId2"/>
    <p:sldId id="317" r:id="rId3"/>
    <p:sldId id="318" r:id="rId4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FBFBFB"/>
    <a:srgbClr val="F5F5F5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53" autoAdjust="0"/>
    <p:restoredTop sz="94686"/>
  </p:normalViewPr>
  <p:slideViewPr>
    <p:cSldViewPr snapToObjects="1">
      <p:cViewPr varScale="1">
        <p:scale>
          <a:sx n="121" d="100"/>
          <a:sy n="121" d="100"/>
        </p:scale>
        <p:origin x="114" y="2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file:///C:\SMARTEAMProd_Tmp\eberthom\CAD001904314.CATProduct" TargetMode="External"/><Relationship Id="rId18" Type="http://schemas.openxmlformats.org/officeDocument/2006/relationships/image" Target="../media/image17.wmf"/><Relationship Id="rId3" Type="http://schemas.openxmlformats.org/officeDocument/2006/relationships/image" Target="../media/image6.wmf"/><Relationship Id="rId21" Type="http://schemas.openxmlformats.org/officeDocument/2006/relationships/image" Target="../media/image19.wmf"/><Relationship Id="rId7" Type="http://schemas.openxmlformats.org/officeDocument/2006/relationships/oleObject" Target="file:///C:\Users\eberthom\cernbox\WINDOWS\Desktop\DOSSIER%20par%20JOB\CLIC\X-BAND%20CORRECTOR\Product22.CATProduct" TargetMode="External"/><Relationship Id="rId12" Type="http://schemas.openxmlformats.org/officeDocument/2006/relationships/image" Target="../media/image12.wmf"/><Relationship Id="rId17" Type="http://schemas.openxmlformats.org/officeDocument/2006/relationships/image" Target="../media/image16.wmf"/><Relationship Id="rId2" Type="http://schemas.openxmlformats.org/officeDocument/2006/relationships/oleObject" Target="SMARTEAM://_STFILE_C:/SMARTEAMProd_Tmp/eberthom/CAD001904314.CATProduct%25VERS_1" TargetMode="External"/><Relationship Id="rId16" Type="http://schemas.openxmlformats.org/officeDocument/2006/relationships/image" Target="../media/image15.wmf"/><Relationship Id="rId20" Type="http://schemas.openxmlformats.org/officeDocument/2006/relationships/image" Target="../media/image18.w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wmf"/><Relationship Id="rId11" Type="http://schemas.openxmlformats.org/officeDocument/2006/relationships/oleObject" Target="file:///C:\SMARTEAMProd_Tmp\eberthom\CAD001904313.CATProduct" TargetMode="External"/><Relationship Id="rId5" Type="http://schemas.openxmlformats.org/officeDocument/2006/relationships/image" Target="../media/image7.wmf"/><Relationship Id="rId15" Type="http://schemas.openxmlformats.org/officeDocument/2006/relationships/image" Target="../media/image14.wmf"/><Relationship Id="rId10" Type="http://schemas.openxmlformats.org/officeDocument/2006/relationships/image" Target="../media/image11.wmf"/><Relationship Id="rId19" Type="http://schemas.openxmlformats.org/officeDocument/2006/relationships/oleObject" Target="SMARTEAM://_STFILE_C:/SMARTEAMProd_Tmp/eberthom/CAD001922024.CATPart%25VERS_1" TargetMode="External"/><Relationship Id="rId4" Type="http://schemas.openxmlformats.org/officeDocument/2006/relationships/oleObject" Target="file:///C:\SMARTEAMProd_Tmp\eberthom\CAD001931202.CATProduct" TargetMode="External"/><Relationship Id="rId9" Type="http://schemas.openxmlformats.org/officeDocument/2006/relationships/image" Target="../media/image10.wmf"/><Relationship Id="rId14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oleObject" Target="SMARTEAM://_STFILE_C:/SMARTEAMProd_Tmp/eberthom/CAD001921797.CATProduct%25VERS_1" TargetMode="External"/><Relationship Id="rId3" Type="http://schemas.openxmlformats.org/officeDocument/2006/relationships/image" Target="../media/image20.wmf"/><Relationship Id="rId7" Type="http://schemas.openxmlformats.org/officeDocument/2006/relationships/oleObject" Target="file:///C:\SMARTEAMProd_Tmp\eberthom\CAD001904314.CATProduct" TargetMode="External"/><Relationship Id="rId12" Type="http://schemas.openxmlformats.org/officeDocument/2006/relationships/image" Target="../media/image17.wmf"/><Relationship Id="rId2" Type="http://schemas.openxmlformats.org/officeDocument/2006/relationships/oleObject" Target="file:///C:\SMARTEAMProd_Tmp\eberthom\CAD001921797.CATProduct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wmf"/><Relationship Id="rId11" Type="http://schemas.openxmlformats.org/officeDocument/2006/relationships/image" Target="../media/image16.wmf"/><Relationship Id="rId5" Type="http://schemas.openxmlformats.org/officeDocument/2006/relationships/image" Target="../media/image21.wmf"/><Relationship Id="rId15" Type="http://schemas.openxmlformats.org/officeDocument/2006/relationships/image" Target="../media/image24.wmf"/><Relationship Id="rId10" Type="http://schemas.openxmlformats.org/officeDocument/2006/relationships/image" Target="../media/image15.wmf"/><Relationship Id="rId4" Type="http://schemas.openxmlformats.org/officeDocument/2006/relationships/oleObject" Target="SMARTEAM://_STFILE_C:/SMARTEAMProd_Tmp/eberthom/CAD001921796.CATProduct%25VERS_1" TargetMode="External"/><Relationship Id="rId9" Type="http://schemas.openxmlformats.org/officeDocument/2006/relationships/image" Target="../media/image14.wmf"/><Relationship Id="rId14" Type="http://schemas.openxmlformats.org/officeDocument/2006/relationships/image" Target="../media/image2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oleObject" Target="SMARTEAM://_STFILE_C:/SMARTEAMProd_Tmp/eberthom/CAD001931676.CATProduct%25VERS_1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Object 48">
            <a:extLst>
              <a:ext uri="{FF2B5EF4-FFF2-40B4-BE49-F238E27FC236}">
                <a16:creationId xmlns:a16="http://schemas.microsoft.com/office/drawing/2014/main" id="{B833F08A-CA92-E47B-0640-ADA5582DC6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8976813"/>
              </p:ext>
            </p:extLst>
          </p:nvPr>
        </p:nvGraphicFramePr>
        <p:xfrm>
          <a:off x="9579143" y="2549776"/>
          <a:ext cx="2061921" cy="19019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2" imgW="3620880" imgH="3340440" progId="CATIA.Product">
                  <p:link updateAutomatic="1"/>
                </p:oleObj>
              </mc:Choice>
              <mc:Fallback>
                <p:oleObj name="Product" r:id="rId2" imgW="3620880" imgH="334044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579143" y="2549776"/>
                        <a:ext cx="2061921" cy="19019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>
            <a:extLst>
              <a:ext uri="{FF2B5EF4-FFF2-40B4-BE49-F238E27FC236}">
                <a16:creationId xmlns:a16="http://schemas.microsoft.com/office/drawing/2014/main" id="{85903777-9D66-AE91-C2AA-0FBA7332FE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1793750"/>
              </p:ext>
            </p:extLst>
          </p:nvPr>
        </p:nvGraphicFramePr>
        <p:xfrm>
          <a:off x="4755523" y="1466613"/>
          <a:ext cx="1057530" cy="7485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4" imgW="2080800" imgH="1473840" progId="CATIA.Product">
                  <p:link updateAutomatic="1"/>
                </p:oleObj>
              </mc:Choice>
              <mc:Fallback>
                <p:oleObj name="Product" r:id="rId4" imgW="2080800" imgH="147384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55523" y="1466613"/>
                        <a:ext cx="1057530" cy="7485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>
            <a:extLst>
              <a:ext uri="{FF2B5EF4-FFF2-40B4-BE49-F238E27FC236}">
                <a16:creationId xmlns:a16="http://schemas.microsoft.com/office/drawing/2014/main" id="{5BB78500-58C8-4CD9-A26C-DA588E826E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5842061"/>
              </p:ext>
            </p:extLst>
          </p:nvPr>
        </p:nvGraphicFramePr>
        <p:xfrm>
          <a:off x="4753159" y="2855298"/>
          <a:ext cx="1136749" cy="8046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4" imgW="2080800" imgH="1473840" progId="CATIA.Product">
                  <p:link updateAutomatic="1"/>
                </p:oleObj>
              </mc:Choice>
              <mc:Fallback>
                <p:oleObj name="Product" r:id="rId4" imgW="2080800" imgH="147384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53159" y="2855298"/>
                        <a:ext cx="1136749" cy="8046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>
            <a:extLst>
              <a:ext uri="{FF2B5EF4-FFF2-40B4-BE49-F238E27FC236}">
                <a16:creationId xmlns:a16="http://schemas.microsoft.com/office/drawing/2014/main" id="{9E13F593-0E16-3E86-0398-6EDE0CB038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3987787"/>
              </p:ext>
            </p:extLst>
          </p:nvPr>
        </p:nvGraphicFramePr>
        <p:xfrm>
          <a:off x="2511767" y="1429053"/>
          <a:ext cx="1193732" cy="82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7" imgW="3498480" imgH="2432520" progId="CATIA.Product">
                  <p:link updateAutomatic="1"/>
                </p:oleObj>
              </mc:Choice>
              <mc:Fallback>
                <p:oleObj name="Product" r:id="rId7" imgW="3498480" imgH="243252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11767" y="1429053"/>
                        <a:ext cx="1193732" cy="829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A1B54D68-A3C9-87ED-31AF-3631CE44C3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3304287"/>
              </p:ext>
            </p:extLst>
          </p:nvPr>
        </p:nvGraphicFramePr>
        <p:xfrm>
          <a:off x="2594471" y="2952544"/>
          <a:ext cx="1021470" cy="710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7" imgW="3498480" imgH="2432520" progId="CATIA.Product">
                  <p:link updateAutomatic="1"/>
                </p:oleObj>
              </mc:Choice>
              <mc:Fallback>
                <p:oleObj name="Product" r:id="rId7" imgW="3498480" imgH="243252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594471" y="2952544"/>
                        <a:ext cx="1021470" cy="7100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>
            <a:extLst>
              <a:ext uri="{FF2B5EF4-FFF2-40B4-BE49-F238E27FC236}">
                <a16:creationId xmlns:a16="http://schemas.microsoft.com/office/drawing/2014/main" id="{5C2ACFED-13F6-5315-1292-7B17E94635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2988671"/>
              </p:ext>
            </p:extLst>
          </p:nvPr>
        </p:nvGraphicFramePr>
        <p:xfrm>
          <a:off x="831478" y="1109511"/>
          <a:ext cx="989032" cy="26546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7" imgW="1427760" imgH="3830040" progId="CATIA.Product">
                  <p:link updateAutomatic="1"/>
                </p:oleObj>
              </mc:Choice>
              <mc:Fallback>
                <p:oleObj name="Product" r:id="rId7" imgW="1427760" imgH="383004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31478" y="1109511"/>
                        <a:ext cx="989032" cy="26546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0" name="Object 129">
            <a:extLst>
              <a:ext uri="{FF2B5EF4-FFF2-40B4-BE49-F238E27FC236}">
                <a16:creationId xmlns:a16="http://schemas.microsoft.com/office/drawing/2014/main" id="{C768EEF3-4A8F-DFE9-63F6-C84C2F3900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9252506"/>
              </p:ext>
            </p:extLst>
          </p:nvPr>
        </p:nvGraphicFramePr>
        <p:xfrm>
          <a:off x="8291445" y="1609727"/>
          <a:ext cx="546723" cy="8354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11" imgW="1244160" imgH="1902240" progId="CATIA.Product">
                  <p:link updateAutomatic="1"/>
                </p:oleObj>
              </mc:Choice>
              <mc:Fallback>
                <p:oleObj name="Product" r:id="rId11" imgW="1244160" imgH="1902240" progId="CATIA.Product">
                  <p:link updateAutomatic="1"/>
                  <p:pic>
                    <p:nvPicPr>
                      <p:cNvPr id="130" name="Object 129">
                        <a:extLst>
                          <a:ext uri="{FF2B5EF4-FFF2-40B4-BE49-F238E27FC236}">
                            <a16:creationId xmlns:a16="http://schemas.microsoft.com/office/drawing/2014/main" id="{C768EEF3-4A8F-DFE9-63F6-C84C2F3900C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291445" y="1609727"/>
                        <a:ext cx="546723" cy="8354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" name="Object 107">
            <a:extLst>
              <a:ext uri="{FF2B5EF4-FFF2-40B4-BE49-F238E27FC236}">
                <a16:creationId xmlns:a16="http://schemas.microsoft.com/office/drawing/2014/main" id="{5E01C6F9-271F-96D6-38F5-80F44AD501F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269586" y="4336023"/>
          <a:ext cx="1887227" cy="1071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13" imgW="2794680" imgH="1585800" progId="CATIA.Product">
                  <p:link updateAutomatic="1"/>
                </p:oleObj>
              </mc:Choice>
              <mc:Fallback>
                <p:oleObj name="Product" r:id="rId13" imgW="2794680" imgH="1585800" progId="CATIA.Product">
                  <p:link updateAutomatic="1"/>
                  <p:pic>
                    <p:nvPicPr>
                      <p:cNvPr id="108" name="Object 107">
                        <a:extLst>
                          <a:ext uri="{FF2B5EF4-FFF2-40B4-BE49-F238E27FC236}">
                            <a16:creationId xmlns:a16="http://schemas.microsoft.com/office/drawing/2014/main" id="{5E01C6F9-271F-96D6-38F5-80F44AD501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269586" y="4336023"/>
                        <a:ext cx="1887227" cy="10712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Object 88">
            <a:extLst>
              <a:ext uri="{FF2B5EF4-FFF2-40B4-BE49-F238E27FC236}">
                <a16:creationId xmlns:a16="http://schemas.microsoft.com/office/drawing/2014/main" id="{962E3016-8CEA-D43F-86C8-6234C9E3414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59152" y="3658039"/>
          <a:ext cx="1254487" cy="1019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13" imgW="2090880" imgH="1698120" progId="CATIA.Product">
                  <p:link updateAutomatic="1"/>
                </p:oleObj>
              </mc:Choice>
              <mc:Fallback>
                <p:oleObj name="Product" r:id="rId13" imgW="2090880" imgH="1698120" progId="CATIA.Product">
                  <p:link updateAutomatic="1"/>
                  <p:pic>
                    <p:nvPicPr>
                      <p:cNvPr id="89" name="Object 88">
                        <a:extLst>
                          <a:ext uri="{FF2B5EF4-FFF2-40B4-BE49-F238E27FC236}">
                            <a16:creationId xmlns:a16="http://schemas.microsoft.com/office/drawing/2014/main" id="{962E3016-8CEA-D43F-86C8-6234C9E341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159152" y="3658039"/>
                        <a:ext cx="1254487" cy="10192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Object 87">
            <a:extLst>
              <a:ext uri="{FF2B5EF4-FFF2-40B4-BE49-F238E27FC236}">
                <a16:creationId xmlns:a16="http://schemas.microsoft.com/office/drawing/2014/main" id="{53BF7F23-9D15-698F-DBD8-5A6E3BDC40C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17704" y="4715052"/>
          <a:ext cx="1899904" cy="1119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13" imgW="3070080" imgH="1810440" progId="CATIA.Product">
                  <p:link updateAutomatic="1"/>
                </p:oleObj>
              </mc:Choice>
              <mc:Fallback>
                <p:oleObj name="Product" r:id="rId13" imgW="3070080" imgH="1810440" progId="CATIA.Product">
                  <p:link updateAutomatic="1"/>
                  <p:pic>
                    <p:nvPicPr>
                      <p:cNvPr id="88" name="Object 87">
                        <a:extLst>
                          <a:ext uri="{FF2B5EF4-FFF2-40B4-BE49-F238E27FC236}">
                            <a16:creationId xmlns:a16="http://schemas.microsoft.com/office/drawing/2014/main" id="{53BF7F23-9D15-698F-DBD8-5A6E3BDC40C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717704" y="4715052"/>
                        <a:ext cx="1899904" cy="11199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" name="Object 86">
            <a:extLst>
              <a:ext uri="{FF2B5EF4-FFF2-40B4-BE49-F238E27FC236}">
                <a16:creationId xmlns:a16="http://schemas.microsoft.com/office/drawing/2014/main" id="{FDFC396C-8AEF-A60D-A424-BBFDBEB0F69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10563" y="4615945"/>
          <a:ext cx="1656097" cy="11054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13" imgW="3070080" imgH="2050200" progId="CATIA.Product">
                  <p:link updateAutomatic="1"/>
                </p:oleObj>
              </mc:Choice>
              <mc:Fallback>
                <p:oleObj name="Product" r:id="rId13" imgW="3070080" imgH="2050200" progId="CATIA.Product">
                  <p:link updateAutomatic="1"/>
                  <p:pic>
                    <p:nvPicPr>
                      <p:cNvPr id="87" name="Object 86">
                        <a:extLst>
                          <a:ext uri="{FF2B5EF4-FFF2-40B4-BE49-F238E27FC236}">
                            <a16:creationId xmlns:a16="http://schemas.microsoft.com/office/drawing/2014/main" id="{FDFC396C-8AEF-A60D-A424-BBFDBEB0F69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710563" y="4615945"/>
                        <a:ext cx="1656097" cy="11054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" name="Object 81">
            <a:extLst>
              <a:ext uri="{FF2B5EF4-FFF2-40B4-BE49-F238E27FC236}">
                <a16:creationId xmlns:a16="http://schemas.microsoft.com/office/drawing/2014/main" id="{9CE7180D-B636-8472-0259-05B9F6A9653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0936" y="4061007"/>
          <a:ext cx="1711079" cy="1786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13" imgW="2667240" imgH="2784600" progId="CATIA.Product">
                  <p:link updateAutomatic="1"/>
                </p:oleObj>
              </mc:Choice>
              <mc:Fallback>
                <p:oleObj name="Product" r:id="rId13" imgW="2667240" imgH="2784600" progId="CATIA.Product">
                  <p:link updateAutomatic="1"/>
                  <p:pic>
                    <p:nvPicPr>
                      <p:cNvPr id="82" name="Object 81">
                        <a:extLst>
                          <a:ext uri="{FF2B5EF4-FFF2-40B4-BE49-F238E27FC236}">
                            <a16:creationId xmlns:a16="http://schemas.microsoft.com/office/drawing/2014/main" id="{9CE7180D-B636-8472-0259-05B9F6A9653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50936" y="4061007"/>
                        <a:ext cx="1711079" cy="17864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Spherical cavity: Overview of fabrication sequence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2022-10-10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E.Berthomé</a:t>
            </a:r>
            <a:r>
              <a:rPr lang="en-US" dirty="0"/>
              <a:t> | X-band Corrector cavities – Design review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482BF9D-3B2F-4D3C-B4F9-3A9524D613C2}"/>
              </a:ext>
            </a:extLst>
          </p:cNvPr>
          <p:cNvCxnSpPr>
            <a:cxnSpLocks/>
          </p:cNvCxnSpPr>
          <p:nvPr/>
        </p:nvCxnSpPr>
        <p:spPr>
          <a:xfrm>
            <a:off x="3702038" y="3209384"/>
            <a:ext cx="10156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EDF91AD-5ADD-4236-A9A8-B8DEDBBCA659}"/>
              </a:ext>
            </a:extLst>
          </p:cNvPr>
          <p:cNvCxnSpPr>
            <a:cxnSpLocks/>
          </p:cNvCxnSpPr>
          <p:nvPr/>
        </p:nvCxnSpPr>
        <p:spPr>
          <a:xfrm>
            <a:off x="3702038" y="1699659"/>
            <a:ext cx="1035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BFC466E0-5499-4261-922C-3CA98106B170}"/>
              </a:ext>
            </a:extLst>
          </p:cNvPr>
          <p:cNvSpPr/>
          <p:nvPr/>
        </p:nvSpPr>
        <p:spPr>
          <a:xfrm>
            <a:off x="3305197" y="878317"/>
            <a:ext cx="154561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dirty="0">
                <a:ln/>
                <a:solidFill>
                  <a:schemeClr val="tx1">
                    <a:lumMod val="60000"/>
                    <a:lumOff val="40000"/>
                  </a:schemeClr>
                </a:solidFill>
              </a:rPr>
              <a:t>Final machining</a:t>
            </a:r>
            <a:endParaRPr lang="en-US" sz="1400" b="1" cap="none" spc="0" dirty="0">
              <a:ln/>
              <a:solidFill>
                <a:schemeClr val="tx1">
                  <a:lumMod val="60000"/>
                  <a:lumOff val="40000"/>
                </a:schemeClr>
              </a:solidFill>
              <a:effectLst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152C31F-3085-4C35-A1DD-8B8E05F1CA25}"/>
              </a:ext>
            </a:extLst>
          </p:cNvPr>
          <p:cNvCxnSpPr>
            <a:cxnSpLocks/>
          </p:cNvCxnSpPr>
          <p:nvPr/>
        </p:nvCxnSpPr>
        <p:spPr>
          <a:xfrm flipH="1">
            <a:off x="4078003" y="1186094"/>
            <a:ext cx="24540" cy="2307907"/>
          </a:xfrm>
          <a:prstGeom prst="line">
            <a:avLst/>
          </a:prstGeom>
          <a:ln w="9525" cap="flat" cmpd="sng" algn="ctr">
            <a:solidFill>
              <a:schemeClr val="tx1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648EBEC-357E-47CC-8261-9F0D57E0E698}"/>
              </a:ext>
            </a:extLst>
          </p:cNvPr>
          <p:cNvCxnSpPr>
            <a:cxnSpLocks/>
          </p:cNvCxnSpPr>
          <p:nvPr/>
        </p:nvCxnSpPr>
        <p:spPr>
          <a:xfrm flipV="1">
            <a:off x="2302265" y="5301208"/>
            <a:ext cx="445566" cy="164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82E05D8-0B50-4B9C-961E-E2FA6674CBB4}"/>
              </a:ext>
            </a:extLst>
          </p:cNvPr>
          <p:cNvCxnSpPr>
            <a:cxnSpLocks/>
          </p:cNvCxnSpPr>
          <p:nvPr/>
        </p:nvCxnSpPr>
        <p:spPr>
          <a:xfrm>
            <a:off x="2327794" y="4564675"/>
            <a:ext cx="420037" cy="225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76C23B36-5077-45E8-94E4-D5B4EEAC684D}"/>
              </a:ext>
            </a:extLst>
          </p:cNvPr>
          <p:cNvSpPr/>
          <p:nvPr/>
        </p:nvSpPr>
        <p:spPr>
          <a:xfrm>
            <a:off x="2094905" y="4000391"/>
            <a:ext cx="84189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>
                <a:ln/>
                <a:solidFill>
                  <a:schemeClr val="accent3"/>
                </a:solidFill>
                <a:effectLst/>
              </a:rPr>
              <a:t>Brazing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868F2DD-6C79-43D7-B66B-04FD587FFC42}"/>
              </a:ext>
            </a:extLst>
          </p:cNvPr>
          <p:cNvCxnSpPr>
            <a:cxnSpLocks/>
            <a:stCxn id="39" idx="2"/>
          </p:cNvCxnSpPr>
          <p:nvPr/>
        </p:nvCxnSpPr>
        <p:spPr>
          <a:xfrm>
            <a:off x="2515854" y="4308168"/>
            <a:ext cx="6649" cy="1296044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893FE4F-F2DD-44FB-81BB-97DBBAD6A75F}"/>
              </a:ext>
            </a:extLst>
          </p:cNvPr>
          <p:cNvCxnSpPr>
            <a:cxnSpLocks/>
          </p:cNvCxnSpPr>
          <p:nvPr/>
        </p:nvCxnSpPr>
        <p:spPr>
          <a:xfrm>
            <a:off x="4378258" y="5064295"/>
            <a:ext cx="3588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2103E5AE-5559-4D40-9983-4D283EADF7A5}"/>
              </a:ext>
            </a:extLst>
          </p:cNvPr>
          <p:cNvSpPr/>
          <p:nvPr/>
        </p:nvSpPr>
        <p:spPr>
          <a:xfrm>
            <a:off x="3996045" y="4292855"/>
            <a:ext cx="1067921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>
                <a:ln/>
                <a:solidFill>
                  <a:schemeClr val="tx1">
                    <a:lumMod val="60000"/>
                    <a:lumOff val="40000"/>
                  </a:schemeClr>
                </a:solidFill>
                <a:effectLst/>
              </a:rPr>
              <a:t>Machining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F79FD55-7711-449A-A4B9-7E9131DDDDD3}"/>
              </a:ext>
            </a:extLst>
          </p:cNvPr>
          <p:cNvCxnSpPr>
            <a:cxnSpLocks/>
            <a:stCxn id="45" idx="2"/>
          </p:cNvCxnSpPr>
          <p:nvPr/>
        </p:nvCxnSpPr>
        <p:spPr>
          <a:xfrm flipH="1">
            <a:off x="4530005" y="4600632"/>
            <a:ext cx="1" cy="922352"/>
          </a:xfrm>
          <a:prstGeom prst="line">
            <a:avLst/>
          </a:prstGeom>
          <a:ln w="9525" cap="flat" cmpd="sng" algn="ctr">
            <a:solidFill>
              <a:schemeClr val="tx1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19FDBC4-55D1-4E82-B62A-F5120AA2E716}"/>
              </a:ext>
            </a:extLst>
          </p:cNvPr>
          <p:cNvCxnSpPr>
            <a:cxnSpLocks/>
          </p:cNvCxnSpPr>
          <p:nvPr/>
        </p:nvCxnSpPr>
        <p:spPr>
          <a:xfrm>
            <a:off x="6413639" y="4365104"/>
            <a:ext cx="668524" cy="2263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F7A1684-6987-4A02-B084-C6A27A86F826}"/>
              </a:ext>
            </a:extLst>
          </p:cNvPr>
          <p:cNvCxnSpPr>
            <a:cxnSpLocks/>
            <a:stCxn id="53" idx="2"/>
          </p:cNvCxnSpPr>
          <p:nvPr/>
        </p:nvCxnSpPr>
        <p:spPr>
          <a:xfrm flipH="1">
            <a:off x="6773239" y="4068885"/>
            <a:ext cx="16522" cy="1141156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413530DC-D742-4660-A368-F904F703A544}"/>
              </a:ext>
            </a:extLst>
          </p:cNvPr>
          <p:cNvSpPr/>
          <p:nvPr/>
        </p:nvSpPr>
        <p:spPr>
          <a:xfrm>
            <a:off x="6368812" y="3761108"/>
            <a:ext cx="84189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>
                <a:ln/>
                <a:solidFill>
                  <a:schemeClr val="accent3"/>
                </a:solidFill>
                <a:effectLst/>
              </a:rPr>
              <a:t>Brazing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1B81F8AA-C4A6-41F0-962D-9118DDB07254}"/>
              </a:ext>
            </a:extLst>
          </p:cNvPr>
          <p:cNvCxnSpPr>
            <a:cxnSpLocks/>
          </p:cNvCxnSpPr>
          <p:nvPr/>
        </p:nvCxnSpPr>
        <p:spPr>
          <a:xfrm flipV="1">
            <a:off x="8449757" y="3792086"/>
            <a:ext cx="1004186" cy="5684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1E0DD9D-D987-4BA2-A675-F35BCC136011}"/>
              </a:ext>
            </a:extLst>
          </p:cNvPr>
          <p:cNvCxnSpPr>
            <a:cxnSpLocks/>
          </p:cNvCxnSpPr>
          <p:nvPr/>
        </p:nvCxnSpPr>
        <p:spPr>
          <a:xfrm>
            <a:off x="7977264" y="2551864"/>
            <a:ext cx="1588339" cy="623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C7FEDDB3-1598-4800-A387-567EBD977C1A}"/>
              </a:ext>
            </a:extLst>
          </p:cNvPr>
          <p:cNvSpPr/>
          <p:nvPr/>
        </p:nvSpPr>
        <p:spPr>
          <a:xfrm>
            <a:off x="8781831" y="878317"/>
            <a:ext cx="84189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>
                <a:ln/>
                <a:solidFill>
                  <a:schemeClr val="accent3"/>
                </a:solidFill>
                <a:effectLst/>
              </a:rPr>
              <a:t>Brazing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722EC2C-891F-4227-BE64-C771B04B4D6D}"/>
              </a:ext>
            </a:extLst>
          </p:cNvPr>
          <p:cNvCxnSpPr>
            <a:cxnSpLocks/>
          </p:cNvCxnSpPr>
          <p:nvPr/>
        </p:nvCxnSpPr>
        <p:spPr>
          <a:xfrm flipH="1">
            <a:off x="9270516" y="1247780"/>
            <a:ext cx="13712" cy="2978075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6D444670-A798-E4F5-37B4-31D730A35F93}"/>
              </a:ext>
            </a:extLst>
          </p:cNvPr>
          <p:cNvCxnSpPr>
            <a:cxnSpLocks/>
          </p:cNvCxnSpPr>
          <p:nvPr/>
        </p:nvCxnSpPr>
        <p:spPr>
          <a:xfrm flipV="1">
            <a:off x="1825867" y="1869802"/>
            <a:ext cx="678390" cy="2394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263BBEFE-A791-5711-39D1-1F7148F77461}"/>
              </a:ext>
            </a:extLst>
          </p:cNvPr>
          <p:cNvCxnSpPr>
            <a:cxnSpLocks/>
          </p:cNvCxnSpPr>
          <p:nvPr/>
        </p:nvCxnSpPr>
        <p:spPr>
          <a:xfrm>
            <a:off x="1828348" y="1477123"/>
            <a:ext cx="675909" cy="249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07EA345E-1352-00F7-7BC1-6386E6CA860C}"/>
              </a:ext>
            </a:extLst>
          </p:cNvPr>
          <p:cNvSpPr/>
          <p:nvPr/>
        </p:nvSpPr>
        <p:spPr>
          <a:xfrm>
            <a:off x="1705641" y="890039"/>
            <a:ext cx="84189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>
                <a:ln/>
                <a:solidFill>
                  <a:schemeClr val="accent3"/>
                </a:solidFill>
                <a:effectLst/>
              </a:rPr>
              <a:t>Brazing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E63D22B4-94FD-D512-321F-08F1194B3648}"/>
              </a:ext>
            </a:extLst>
          </p:cNvPr>
          <p:cNvCxnSpPr>
            <a:cxnSpLocks/>
          </p:cNvCxnSpPr>
          <p:nvPr/>
        </p:nvCxnSpPr>
        <p:spPr>
          <a:xfrm flipH="1">
            <a:off x="2121233" y="1265189"/>
            <a:ext cx="5357" cy="98209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17C09811-AF90-F093-3223-5E7FEE338F86}"/>
              </a:ext>
            </a:extLst>
          </p:cNvPr>
          <p:cNvCxnSpPr>
            <a:cxnSpLocks/>
          </p:cNvCxnSpPr>
          <p:nvPr/>
        </p:nvCxnSpPr>
        <p:spPr>
          <a:xfrm flipV="1">
            <a:off x="1820510" y="3314311"/>
            <a:ext cx="683747" cy="2105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807C80AB-8FE0-D0B7-E862-5080B9BD1A8A}"/>
              </a:ext>
            </a:extLst>
          </p:cNvPr>
          <p:cNvCxnSpPr>
            <a:cxnSpLocks/>
          </p:cNvCxnSpPr>
          <p:nvPr/>
        </p:nvCxnSpPr>
        <p:spPr>
          <a:xfrm>
            <a:off x="1822991" y="2892728"/>
            <a:ext cx="681266" cy="2720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1C7F49E-E795-5E5E-614D-21442E2186B2}"/>
              </a:ext>
            </a:extLst>
          </p:cNvPr>
          <p:cNvCxnSpPr>
            <a:cxnSpLocks/>
          </p:cNvCxnSpPr>
          <p:nvPr/>
        </p:nvCxnSpPr>
        <p:spPr>
          <a:xfrm flipH="1">
            <a:off x="2110209" y="2396769"/>
            <a:ext cx="10714" cy="1266115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857BF2DD-D988-4AED-6777-42AC0C420C84}"/>
              </a:ext>
            </a:extLst>
          </p:cNvPr>
          <p:cNvCxnSpPr>
            <a:cxnSpLocks/>
          </p:cNvCxnSpPr>
          <p:nvPr/>
        </p:nvCxnSpPr>
        <p:spPr>
          <a:xfrm flipV="1">
            <a:off x="6497359" y="4789825"/>
            <a:ext cx="584804" cy="3788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554E9896-0BB8-BDDA-E943-15A587CD4146}"/>
              </a:ext>
            </a:extLst>
          </p:cNvPr>
          <p:cNvCxnSpPr>
            <a:cxnSpLocks/>
          </p:cNvCxnSpPr>
          <p:nvPr/>
        </p:nvCxnSpPr>
        <p:spPr>
          <a:xfrm>
            <a:off x="5908007" y="1862808"/>
            <a:ext cx="813741" cy="3725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A19C1BBF-EE89-D54D-3530-13DC3A7F380D}"/>
              </a:ext>
            </a:extLst>
          </p:cNvPr>
          <p:cNvCxnSpPr>
            <a:cxnSpLocks/>
            <a:stCxn id="100" idx="2"/>
          </p:cNvCxnSpPr>
          <p:nvPr/>
        </p:nvCxnSpPr>
        <p:spPr>
          <a:xfrm>
            <a:off x="6451022" y="1181139"/>
            <a:ext cx="0" cy="2275838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F0EB5280-BE30-99D3-E2F1-2E15FAD01C89}"/>
              </a:ext>
            </a:extLst>
          </p:cNvPr>
          <p:cNvSpPr/>
          <p:nvPr/>
        </p:nvSpPr>
        <p:spPr>
          <a:xfrm>
            <a:off x="6030073" y="873362"/>
            <a:ext cx="841898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>
                <a:ln/>
                <a:solidFill>
                  <a:schemeClr val="accent3"/>
                </a:solidFill>
                <a:effectLst/>
              </a:rPr>
              <a:t>Brazing</a:t>
            </a: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EF1426F5-E771-C5E5-4D52-943D3094806C}"/>
              </a:ext>
            </a:extLst>
          </p:cNvPr>
          <p:cNvCxnSpPr>
            <a:cxnSpLocks/>
          </p:cNvCxnSpPr>
          <p:nvPr/>
        </p:nvCxnSpPr>
        <p:spPr>
          <a:xfrm flipV="1">
            <a:off x="5908007" y="2723939"/>
            <a:ext cx="813741" cy="3709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C497657B-11AB-2602-3141-CBF7D76933EA}"/>
              </a:ext>
            </a:extLst>
          </p:cNvPr>
          <p:cNvCxnSpPr>
            <a:cxnSpLocks/>
          </p:cNvCxnSpPr>
          <p:nvPr/>
        </p:nvCxnSpPr>
        <p:spPr>
          <a:xfrm>
            <a:off x="8946195" y="2101746"/>
            <a:ext cx="715878" cy="5575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F590D1B8-22B7-BF89-E6D3-3319177577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6183185"/>
              </p:ext>
            </p:extLst>
          </p:nvPr>
        </p:nvGraphicFramePr>
        <p:xfrm>
          <a:off x="8712393" y="1167772"/>
          <a:ext cx="387969" cy="4419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rt" r:id="rId19" imgW="2019600" imgH="2300040" progId="CATIA.Part">
                  <p:link updateAutomatic="1"/>
                </p:oleObj>
              </mc:Choice>
              <mc:Fallback>
                <p:oleObj name="Part" r:id="rId19" imgW="2019600" imgH="2300040" progId="CATIA.Part">
                  <p:link updateAutomatic="1"/>
                  <p:pic>
                    <p:nvPicPr>
                      <p:cNvPr id="27" name="Object 26">
                        <a:extLst>
                          <a:ext uri="{FF2B5EF4-FFF2-40B4-BE49-F238E27FC236}">
                            <a16:creationId xmlns:a16="http://schemas.microsoft.com/office/drawing/2014/main" id="{A8DAD908-3776-9A22-37FE-4CF0F74C8D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8712393" y="1167772"/>
                        <a:ext cx="387969" cy="4419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AD003A4-DC99-1138-133D-DB9B9D477E5D}"/>
              </a:ext>
            </a:extLst>
          </p:cNvPr>
          <p:cNvCxnSpPr>
            <a:cxnSpLocks/>
            <a:stCxn id="2" idx="3"/>
          </p:cNvCxnSpPr>
          <p:nvPr/>
        </p:nvCxnSpPr>
        <p:spPr>
          <a:xfrm>
            <a:off x="9100362" y="1388749"/>
            <a:ext cx="1417017" cy="10221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0D15FCD-EE75-8235-0AA5-1379AAFF63BE}"/>
              </a:ext>
            </a:extLst>
          </p:cNvPr>
          <p:cNvSpPr txBox="1"/>
          <p:nvPr/>
        </p:nvSpPr>
        <p:spPr>
          <a:xfrm>
            <a:off x="10761101" y="2314016"/>
            <a:ext cx="692890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CLIAPCOBXA0021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63F416-DA71-E327-C673-BAC7C4079EDC}"/>
              </a:ext>
            </a:extLst>
          </p:cNvPr>
          <p:cNvSpPr txBox="1"/>
          <p:nvPr/>
        </p:nvSpPr>
        <p:spPr>
          <a:xfrm>
            <a:off x="148199" y="1336720"/>
            <a:ext cx="983208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CLIAPCOBXA0036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C2E54C-37F0-6AC6-B8D4-289CE3567319}"/>
              </a:ext>
            </a:extLst>
          </p:cNvPr>
          <p:cNvSpPr txBox="1"/>
          <p:nvPr/>
        </p:nvSpPr>
        <p:spPr>
          <a:xfrm>
            <a:off x="153597" y="1678207"/>
            <a:ext cx="728522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CLIAPCOBXA0035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15DF49-4F96-69AF-09DD-02E4688D72E1}"/>
              </a:ext>
            </a:extLst>
          </p:cNvPr>
          <p:cNvSpPr txBox="1"/>
          <p:nvPr/>
        </p:nvSpPr>
        <p:spPr>
          <a:xfrm>
            <a:off x="146143" y="2111581"/>
            <a:ext cx="983208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CLIAPCOBXA0034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69EF275-930C-8C90-3E40-60043DDE41A9}"/>
              </a:ext>
            </a:extLst>
          </p:cNvPr>
          <p:cNvSpPr txBox="1"/>
          <p:nvPr/>
        </p:nvSpPr>
        <p:spPr>
          <a:xfrm>
            <a:off x="153227" y="2707878"/>
            <a:ext cx="983208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CLIAPCOBXA0039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7CB8F0-9C22-6421-1CA7-A467FCBFD1B5}"/>
              </a:ext>
            </a:extLst>
          </p:cNvPr>
          <p:cNvSpPr txBox="1"/>
          <p:nvPr/>
        </p:nvSpPr>
        <p:spPr>
          <a:xfrm>
            <a:off x="165493" y="4179688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CLIAPCOBXA0026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1DC5E1B-9BF7-A5C6-04D6-ED72F93D522E}"/>
              </a:ext>
            </a:extLst>
          </p:cNvPr>
          <p:cNvSpPr txBox="1"/>
          <p:nvPr/>
        </p:nvSpPr>
        <p:spPr>
          <a:xfrm>
            <a:off x="3117372" y="4464699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CLIAPCOBXA0024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0179ECA-90C5-43FB-F7FE-B6F24C0E1EAE}"/>
              </a:ext>
            </a:extLst>
          </p:cNvPr>
          <p:cNvSpPr txBox="1"/>
          <p:nvPr/>
        </p:nvSpPr>
        <p:spPr>
          <a:xfrm>
            <a:off x="2796851" y="1187879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CLIAPCOBXA0033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E18CC3B-4D73-D33C-1A26-B411B7D73F50}"/>
              </a:ext>
            </a:extLst>
          </p:cNvPr>
          <p:cNvSpPr txBox="1"/>
          <p:nvPr/>
        </p:nvSpPr>
        <p:spPr>
          <a:xfrm>
            <a:off x="8068046" y="1257668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CLIAPCOBXA0041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A646713-F704-DF9C-8B35-B7BAFE5250FF}"/>
              </a:ext>
            </a:extLst>
          </p:cNvPr>
          <p:cNvSpPr txBox="1"/>
          <p:nvPr/>
        </p:nvSpPr>
        <p:spPr>
          <a:xfrm>
            <a:off x="5131384" y="4648708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CLIAPCOBXA0023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7EFF870-D059-DEEB-43C0-98FE294294F6}"/>
              </a:ext>
            </a:extLst>
          </p:cNvPr>
          <p:cNvSpPr txBox="1"/>
          <p:nvPr/>
        </p:nvSpPr>
        <p:spPr>
          <a:xfrm>
            <a:off x="7679902" y="4238125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CLIAPCOBXA0022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6D22D6D-75A7-C1DE-18C9-D2B1F9BC98E7}"/>
              </a:ext>
            </a:extLst>
          </p:cNvPr>
          <p:cNvSpPr txBox="1"/>
          <p:nvPr/>
        </p:nvSpPr>
        <p:spPr>
          <a:xfrm>
            <a:off x="116118" y="3470917"/>
            <a:ext cx="983208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CLIAPCOBXA0040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49C90EC-578E-C1B2-F1AB-75ACF7DC8DE5}"/>
              </a:ext>
            </a:extLst>
          </p:cNvPr>
          <p:cNvSpPr txBox="1"/>
          <p:nvPr/>
        </p:nvSpPr>
        <p:spPr>
          <a:xfrm>
            <a:off x="2804666" y="2817448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CLIAPCOBXA0038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1F7546E-F8A0-7817-D351-31716B46BA3D}"/>
              </a:ext>
            </a:extLst>
          </p:cNvPr>
          <p:cNvSpPr txBox="1"/>
          <p:nvPr/>
        </p:nvSpPr>
        <p:spPr>
          <a:xfrm>
            <a:off x="4983467" y="1201613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CLIAPCOBXA0027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5670841-DE3D-F464-2626-CC1099A76BD1}"/>
              </a:ext>
            </a:extLst>
          </p:cNvPr>
          <p:cNvSpPr txBox="1"/>
          <p:nvPr/>
        </p:nvSpPr>
        <p:spPr>
          <a:xfrm>
            <a:off x="4962504" y="2725588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CLIAPCOBXA0037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5359348-0836-29D7-F322-D39059607B86}"/>
              </a:ext>
            </a:extLst>
          </p:cNvPr>
          <p:cNvSpPr txBox="1"/>
          <p:nvPr/>
        </p:nvSpPr>
        <p:spPr>
          <a:xfrm>
            <a:off x="7025419" y="1789140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CLIAPCOBXA0051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C9698C6-C34A-46EF-6264-034360342BED}"/>
              </a:ext>
            </a:extLst>
          </p:cNvPr>
          <p:cNvSpPr txBox="1"/>
          <p:nvPr/>
        </p:nvSpPr>
        <p:spPr>
          <a:xfrm>
            <a:off x="168334" y="5013571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CLIAPCOBXA0025</a:t>
            </a:r>
            <a:endParaRPr lang="en-GB" sz="600" b="1" dirty="0">
              <a:solidFill>
                <a:schemeClr val="tx2"/>
              </a:solidFill>
            </a:endParaRPr>
          </a:p>
        </p:txBody>
      </p:sp>
      <p:graphicFrame>
        <p:nvGraphicFramePr>
          <p:cNvPr id="48" name="Object 47">
            <a:extLst>
              <a:ext uri="{FF2B5EF4-FFF2-40B4-BE49-F238E27FC236}">
                <a16:creationId xmlns:a16="http://schemas.microsoft.com/office/drawing/2014/main" id="{F50CF7F5-F26A-B9B0-3581-0325181A40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8886528"/>
              </p:ext>
            </p:extLst>
          </p:nvPr>
        </p:nvGraphicFramePr>
        <p:xfrm>
          <a:off x="6848151" y="1928437"/>
          <a:ext cx="1013828" cy="12000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4" imgW="2774160" imgH="3284280" progId="CATIA.Product">
                  <p:link updateAutomatic="1"/>
                </p:oleObj>
              </mc:Choice>
              <mc:Fallback>
                <p:oleObj name="Product" r:id="rId4" imgW="2774160" imgH="328428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6848151" y="1928437"/>
                        <a:ext cx="1013828" cy="12000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97959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2A96B6AC-ED3C-C904-944F-164609A1E8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13858"/>
              </p:ext>
            </p:extLst>
          </p:nvPr>
        </p:nvGraphicFramePr>
        <p:xfrm>
          <a:off x="9244795" y="2096629"/>
          <a:ext cx="2061332" cy="1993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2" imgW="3411720" imgH="3299400" progId="CATIA.Product">
                  <p:link updateAutomatic="1"/>
                </p:oleObj>
              </mc:Choice>
              <mc:Fallback>
                <p:oleObj name="Product" r:id="rId2" imgW="3411720" imgH="329940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244795" y="2096629"/>
                        <a:ext cx="2061332" cy="19932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DEA0C022-F535-FA67-3DC3-9CE9FB4005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1016616"/>
              </p:ext>
            </p:extLst>
          </p:nvPr>
        </p:nvGraphicFramePr>
        <p:xfrm>
          <a:off x="884175" y="1143111"/>
          <a:ext cx="1355595" cy="25565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4" imgW="2672280" imgH="5038560" progId="CATIA.Product">
                  <p:link updateAutomatic="1"/>
                </p:oleObj>
              </mc:Choice>
              <mc:Fallback>
                <p:oleObj name="Product" r:id="rId4" imgW="2672280" imgH="503856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84175" y="1143111"/>
                        <a:ext cx="1355595" cy="25565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BC18A0E4-437C-C2D8-104B-D3E9BF010A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942258"/>
              </p:ext>
            </p:extLst>
          </p:nvPr>
        </p:nvGraphicFramePr>
        <p:xfrm>
          <a:off x="5482948" y="1866585"/>
          <a:ext cx="1365739" cy="12474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2" imgW="2529360" imgH="2310120" progId="CATIA.Product">
                  <p:link updateAutomatic="1"/>
                </p:oleObj>
              </mc:Choice>
              <mc:Fallback>
                <p:oleObj name="Product" r:id="rId2" imgW="2529360" imgH="231012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482948" y="1866585"/>
                        <a:ext cx="1365739" cy="12474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" name="Object 107">
            <a:extLst>
              <a:ext uri="{FF2B5EF4-FFF2-40B4-BE49-F238E27FC236}">
                <a16:creationId xmlns:a16="http://schemas.microsoft.com/office/drawing/2014/main" id="{5E01C6F9-271F-96D6-38F5-80F44AD501F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269586" y="4336023"/>
          <a:ext cx="1887227" cy="1071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7" imgW="2794680" imgH="1585800" progId="CATIA.Product">
                  <p:link updateAutomatic="1"/>
                </p:oleObj>
              </mc:Choice>
              <mc:Fallback>
                <p:oleObj name="Product" r:id="rId7" imgW="2794680" imgH="1585800" progId="CATIA.Product">
                  <p:link updateAutomatic="1"/>
                  <p:pic>
                    <p:nvPicPr>
                      <p:cNvPr id="108" name="Object 107">
                        <a:extLst>
                          <a:ext uri="{FF2B5EF4-FFF2-40B4-BE49-F238E27FC236}">
                            <a16:creationId xmlns:a16="http://schemas.microsoft.com/office/drawing/2014/main" id="{5E01C6F9-271F-96D6-38F5-80F44AD501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269586" y="4336023"/>
                        <a:ext cx="1887227" cy="10712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Object 88">
            <a:extLst>
              <a:ext uri="{FF2B5EF4-FFF2-40B4-BE49-F238E27FC236}">
                <a16:creationId xmlns:a16="http://schemas.microsoft.com/office/drawing/2014/main" id="{962E3016-8CEA-D43F-86C8-6234C9E3414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59152" y="3658039"/>
          <a:ext cx="1254487" cy="1019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7" imgW="2090880" imgH="1698120" progId="CATIA.Product">
                  <p:link updateAutomatic="1"/>
                </p:oleObj>
              </mc:Choice>
              <mc:Fallback>
                <p:oleObj name="Product" r:id="rId7" imgW="2090880" imgH="1698120" progId="CATIA.Product">
                  <p:link updateAutomatic="1"/>
                  <p:pic>
                    <p:nvPicPr>
                      <p:cNvPr id="89" name="Object 88">
                        <a:extLst>
                          <a:ext uri="{FF2B5EF4-FFF2-40B4-BE49-F238E27FC236}">
                            <a16:creationId xmlns:a16="http://schemas.microsoft.com/office/drawing/2014/main" id="{962E3016-8CEA-D43F-86C8-6234C9E341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159152" y="3658039"/>
                        <a:ext cx="1254487" cy="10192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Object 87">
            <a:extLst>
              <a:ext uri="{FF2B5EF4-FFF2-40B4-BE49-F238E27FC236}">
                <a16:creationId xmlns:a16="http://schemas.microsoft.com/office/drawing/2014/main" id="{53BF7F23-9D15-698F-DBD8-5A6E3BDC40C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17704" y="4715052"/>
          <a:ext cx="1899904" cy="1119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7" imgW="3070080" imgH="1810440" progId="CATIA.Product">
                  <p:link updateAutomatic="1"/>
                </p:oleObj>
              </mc:Choice>
              <mc:Fallback>
                <p:oleObj name="Product" r:id="rId7" imgW="3070080" imgH="1810440" progId="CATIA.Product">
                  <p:link updateAutomatic="1"/>
                  <p:pic>
                    <p:nvPicPr>
                      <p:cNvPr id="88" name="Object 87">
                        <a:extLst>
                          <a:ext uri="{FF2B5EF4-FFF2-40B4-BE49-F238E27FC236}">
                            <a16:creationId xmlns:a16="http://schemas.microsoft.com/office/drawing/2014/main" id="{53BF7F23-9D15-698F-DBD8-5A6E3BDC40C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717704" y="4715052"/>
                        <a:ext cx="1899904" cy="11199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" name="Object 86">
            <a:extLst>
              <a:ext uri="{FF2B5EF4-FFF2-40B4-BE49-F238E27FC236}">
                <a16:creationId xmlns:a16="http://schemas.microsoft.com/office/drawing/2014/main" id="{FDFC396C-8AEF-A60D-A424-BBFDBEB0F69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10563" y="4615945"/>
          <a:ext cx="1656097" cy="11054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7" imgW="3070080" imgH="2050200" progId="CATIA.Product">
                  <p:link updateAutomatic="1"/>
                </p:oleObj>
              </mc:Choice>
              <mc:Fallback>
                <p:oleObj name="Product" r:id="rId7" imgW="3070080" imgH="2050200" progId="CATIA.Product">
                  <p:link updateAutomatic="1"/>
                  <p:pic>
                    <p:nvPicPr>
                      <p:cNvPr id="87" name="Object 86">
                        <a:extLst>
                          <a:ext uri="{FF2B5EF4-FFF2-40B4-BE49-F238E27FC236}">
                            <a16:creationId xmlns:a16="http://schemas.microsoft.com/office/drawing/2014/main" id="{FDFC396C-8AEF-A60D-A424-BBFDBEB0F69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710563" y="4615945"/>
                        <a:ext cx="1656097" cy="11054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" name="Object 81">
            <a:extLst>
              <a:ext uri="{FF2B5EF4-FFF2-40B4-BE49-F238E27FC236}">
                <a16:creationId xmlns:a16="http://schemas.microsoft.com/office/drawing/2014/main" id="{9CE7180D-B636-8472-0259-05B9F6A9653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0936" y="4061007"/>
          <a:ext cx="1711079" cy="1786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7" imgW="2667240" imgH="2784600" progId="CATIA.Product">
                  <p:link updateAutomatic="1"/>
                </p:oleObj>
              </mc:Choice>
              <mc:Fallback>
                <p:oleObj name="Product" r:id="rId7" imgW="2667240" imgH="2784600" progId="CATIA.Product">
                  <p:link updateAutomatic="1"/>
                  <p:pic>
                    <p:nvPicPr>
                      <p:cNvPr id="82" name="Object 81">
                        <a:extLst>
                          <a:ext uri="{FF2B5EF4-FFF2-40B4-BE49-F238E27FC236}">
                            <a16:creationId xmlns:a16="http://schemas.microsoft.com/office/drawing/2014/main" id="{9CE7180D-B636-8472-0259-05B9F6A9653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50936" y="4061007"/>
                        <a:ext cx="1711079" cy="17864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2022-10-10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E.Berthomé</a:t>
            </a:r>
            <a:r>
              <a:rPr lang="en-US" dirty="0"/>
              <a:t> | X-band Corrector cavities – Design review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EDF91AD-5ADD-4236-A9A8-B8DEDBBCA659}"/>
              </a:ext>
            </a:extLst>
          </p:cNvPr>
          <p:cNvCxnSpPr>
            <a:cxnSpLocks/>
          </p:cNvCxnSpPr>
          <p:nvPr/>
        </p:nvCxnSpPr>
        <p:spPr>
          <a:xfrm>
            <a:off x="4719723" y="2474428"/>
            <a:ext cx="656197" cy="158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BFC466E0-5499-4261-922C-3CA98106B170}"/>
              </a:ext>
            </a:extLst>
          </p:cNvPr>
          <p:cNvSpPr/>
          <p:nvPr/>
        </p:nvSpPr>
        <p:spPr>
          <a:xfrm>
            <a:off x="4151832" y="1067940"/>
            <a:ext cx="1545616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dirty="0">
                <a:ln/>
                <a:solidFill>
                  <a:schemeClr val="tx1">
                    <a:lumMod val="60000"/>
                    <a:lumOff val="40000"/>
                  </a:schemeClr>
                </a:solidFill>
              </a:rPr>
              <a:t>Final machining</a:t>
            </a:r>
            <a:endParaRPr lang="en-US" sz="1400" b="1" cap="none" spc="0" dirty="0">
              <a:ln/>
              <a:solidFill>
                <a:schemeClr val="tx1">
                  <a:lumMod val="60000"/>
                  <a:lumOff val="40000"/>
                </a:schemeClr>
              </a:solidFill>
              <a:effectLst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152C31F-3085-4C35-A1DD-8B8E05F1CA25}"/>
              </a:ext>
            </a:extLst>
          </p:cNvPr>
          <p:cNvCxnSpPr>
            <a:cxnSpLocks/>
          </p:cNvCxnSpPr>
          <p:nvPr/>
        </p:nvCxnSpPr>
        <p:spPr>
          <a:xfrm>
            <a:off x="4943872" y="1439335"/>
            <a:ext cx="0" cy="1840721"/>
          </a:xfrm>
          <a:prstGeom prst="line">
            <a:avLst/>
          </a:prstGeom>
          <a:ln w="9525" cap="flat" cmpd="sng" algn="ctr">
            <a:solidFill>
              <a:schemeClr val="tx1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648EBEC-357E-47CC-8261-9F0D57E0E698}"/>
              </a:ext>
            </a:extLst>
          </p:cNvPr>
          <p:cNvCxnSpPr>
            <a:cxnSpLocks/>
          </p:cNvCxnSpPr>
          <p:nvPr/>
        </p:nvCxnSpPr>
        <p:spPr>
          <a:xfrm flipV="1">
            <a:off x="2302265" y="5301208"/>
            <a:ext cx="445566" cy="164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82E05D8-0B50-4B9C-961E-E2FA6674CBB4}"/>
              </a:ext>
            </a:extLst>
          </p:cNvPr>
          <p:cNvCxnSpPr>
            <a:cxnSpLocks/>
          </p:cNvCxnSpPr>
          <p:nvPr/>
        </p:nvCxnSpPr>
        <p:spPr>
          <a:xfrm>
            <a:off x="2327794" y="4564675"/>
            <a:ext cx="420037" cy="225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76C23B36-5077-45E8-94E4-D5B4EEAC684D}"/>
              </a:ext>
            </a:extLst>
          </p:cNvPr>
          <p:cNvSpPr/>
          <p:nvPr/>
        </p:nvSpPr>
        <p:spPr>
          <a:xfrm>
            <a:off x="2094905" y="4000391"/>
            <a:ext cx="84189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>
                <a:ln/>
                <a:solidFill>
                  <a:schemeClr val="accent3"/>
                </a:solidFill>
                <a:effectLst/>
              </a:rPr>
              <a:t>Brazing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868F2DD-6C79-43D7-B66B-04FD587FFC42}"/>
              </a:ext>
            </a:extLst>
          </p:cNvPr>
          <p:cNvCxnSpPr>
            <a:cxnSpLocks/>
            <a:stCxn id="39" idx="2"/>
          </p:cNvCxnSpPr>
          <p:nvPr/>
        </p:nvCxnSpPr>
        <p:spPr>
          <a:xfrm>
            <a:off x="2515854" y="4308168"/>
            <a:ext cx="6649" cy="1296044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893FE4F-F2DD-44FB-81BB-97DBBAD6A75F}"/>
              </a:ext>
            </a:extLst>
          </p:cNvPr>
          <p:cNvCxnSpPr>
            <a:cxnSpLocks/>
          </p:cNvCxnSpPr>
          <p:nvPr/>
        </p:nvCxnSpPr>
        <p:spPr>
          <a:xfrm>
            <a:off x="4378258" y="5064295"/>
            <a:ext cx="3588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2103E5AE-5559-4D40-9983-4D283EADF7A5}"/>
              </a:ext>
            </a:extLst>
          </p:cNvPr>
          <p:cNvSpPr/>
          <p:nvPr/>
        </p:nvSpPr>
        <p:spPr>
          <a:xfrm>
            <a:off x="3996045" y="4292855"/>
            <a:ext cx="1067921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>
                <a:ln/>
                <a:solidFill>
                  <a:schemeClr val="tx1">
                    <a:lumMod val="60000"/>
                    <a:lumOff val="40000"/>
                  </a:schemeClr>
                </a:solidFill>
                <a:effectLst/>
              </a:rPr>
              <a:t>Machining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F79FD55-7711-449A-A4B9-7E9131DDDDD3}"/>
              </a:ext>
            </a:extLst>
          </p:cNvPr>
          <p:cNvCxnSpPr>
            <a:cxnSpLocks/>
            <a:stCxn id="45" idx="2"/>
          </p:cNvCxnSpPr>
          <p:nvPr/>
        </p:nvCxnSpPr>
        <p:spPr>
          <a:xfrm flipH="1">
            <a:off x="4530005" y="4600632"/>
            <a:ext cx="1" cy="922352"/>
          </a:xfrm>
          <a:prstGeom prst="line">
            <a:avLst/>
          </a:prstGeom>
          <a:ln w="9525" cap="flat" cmpd="sng" algn="ctr">
            <a:solidFill>
              <a:schemeClr val="tx1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19FDBC4-55D1-4E82-B62A-F5120AA2E716}"/>
              </a:ext>
            </a:extLst>
          </p:cNvPr>
          <p:cNvCxnSpPr>
            <a:cxnSpLocks/>
          </p:cNvCxnSpPr>
          <p:nvPr/>
        </p:nvCxnSpPr>
        <p:spPr>
          <a:xfrm>
            <a:off x="6413639" y="4365104"/>
            <a:ext cx="668524" cy="2263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F7A1684-6987-4A02-B084-C6A27A86F826}"/>
              </a:ext>
            </a:extLst>
          </p:cNvPr>
          <p:cNvCxnSpPr>
            <a:cxnSpLocks/>
            <a:stCxn id="53" idx="2"/>
          </p:cNvCxnSpPr>
          <p:nvPr/>
        </p:nvCxnSpPr>
        <p:spPr>
          <a:xfrm flipH="1">
            <a:off x="6773239" y="4068885"/>
            <a:ext cx="16522" cy="1141156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413530DC-D742-4660-A368-F904F703A544}"/>
              </a:ext>
            </a:extLst>
          </p:cNvPr>
          <p:cNvSpPr/>
          <p:nvPr/>
        </p:nvSpPr>
        <p:spPr>
          <a:xfrm>
            <a:off x="6368812" y="3761108"/>
            <a:ext cx="84189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>
                <a:ln/>
                <a:solidFill>
                  <a:schemeClr val="accent3"/>
                </a:solidFill>
                <a:effectLst/>
              </a:rPr>
              <a:t>Brazing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1B81F8AA-C4A6-41F0-962D-9118DDB07254}"/>
              </a:ext>
            </a:extLst>
          </p:cNvPr>
          <p:cNvCxnSpPr>
            <a:cxnSpLocks/>
          </p:cNvCxnSpPr>
          <p:nvPr/>
        </p:nvCxnSpPr>
        <p:spPr>
          <a:xfrm flipV="1">
            <a:off x="8449757" y="3761108"/>
            <a:ext cx="814595" cy="5993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1E0DD9D-D987-4BA2-A675-F35BCC136011}"/>
              </a:ext>
            </a:extLst>
          </p:cNvPr>
          <p:cNvCxnSpPr>
            <a:cxnSpLocks/>
          </p:cNvCxnSpPr>
          <p:nvPr/>
        </p:nvCxnSpPr>
        <p:spPr>
          <a:xfrm>
            <a:off x="6893599" y="2584150"/>
            <a:ext cx="2364535" cy="481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C7FEDDB3-1598-4800-A387-567EBD977C1A}"/>
              </a:ext>
            </a:extLst>
          </p:cNvPr>
          <p:cNvSpPr/>
          <p:nvPr/>
        </p:nvSpPr>
        <p:spPr>
          <a:xfrm>
            <a:off x="8411957" y="1061602"/>
            <a:ext cx="84189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>
                <a:ln/>
                <a:solidFill>
                  <a:schemeClr val="accent3"/>
                </a:solidFill>
                <a:effectLst/>
              </a:rPr>
              <a:t>Brazing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722EC2C-891F-4227-BE64-C771B04B4D6D}"/>
              </a:ext>
            </a:extLst>
          </p:cNvPr>
          <p:cNvCxnSpPr>
            <a:cxnSpLocks/>
          </p:cNvCxnSpPr>
          <p:nvPr/>
        </p:nvCxnSpPr>
        <p:spPr>
          <a:xfrm>
            <a:off x="8851241" y="1566272"/>
            <a:ext cx="22547" cy="2728132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6D444670-A798-E4F5-37B4-31D730A35F93}"/>
              </a:ext>
            </a:extLst>
          </p:cNvPr>
          <p:cNvCxnSpPr>
            <a:cxnSpLocks/>
          </p:cNvCxnSpPr>
          <p:nvPr/>
        </p:nvCxnSpPr>
        <p:spPr>
          <a:xfrm>
            <a:off x="2232544" y="2416672"/>
            <a:ext cx="1003169" cy="122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263BBEFE-A791-5711-39D1-1F7148F77461}"/>
              </a:ext>
            </a:extLst>
          </p:cNvPr>
          <p:cNvCxnSpPr>
            <a:cxnSpLocks/>
          </p:cNvCxnSpPr>
          <p:nvPr/>
        </p:nvCxnSpPr>
        <p:spPr>
          <a:xfrm>
            <a:off x="2360122" y="1543488"/>
            <a:ext cx="828735" cy="4718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07EA345E-1352-00F7-7BC1-6386E6CA860C}"/>
              </a:ext>
            </a:extLst>
          </p:cNvPr>
          <p:cNvSpPr/>
          <p:nvPr/>
        </p:nvSpPr>
        <p:spPr>
          <a:xfrm>
            <a:off x="2205448" y="899578"/>
            <a:ext cx="841898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1400" b="1" cap="none" spc="0" dirty="0">
                <a:ln/>
                <a:solidFill>
                  <a:schemeClr val="accent3"/>
                </a:solidFill>
                <a:effectLst/>
              </a:rPr>
              <a:t>Brazing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17C09811-AF90-F093-3223-5E7FEE338F86}"/>
              </a:ext>
            </a:extLst>
          </p:cNvPr>
          <p:cNvCxnSpPr>
            <a:cxnSpLocks/>
          </p:cNvCxnSpPr>
          <p:nvPr/>
        </p:nvCxnSpPr>
        <p:spPr>
          <a:xfrm flipV="1">
            <a:off x="2246915" y="2766229"/>
            <a:ext cx="988798" cy="4262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1C7F49E-E795-5E5E-614D-21442E2186B2}"/>
              </a:ext>
            </a:extLst>
          </p:cNvPr>
          <p:cNvCxnSpPr>
            <a:cxnSpLocks/>
          </p:cNvCxnSpPr>
          <p:nvPr/>
        </p:nvCxnSpPr>
        <p:spPr>
          <a:xfrm flipH="1">
            <a:off x="2631601" y="1273591"/>
            <a:ext cx="12607" cy="2389293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857BF2DD-D988-4AED-6777-42AC0C420C84}"/>
              </a:ext>
            </a:extLst>
          </p:cNvPr>
          <p:cNvCxnSpPr>
            <a:cxnSpLocks/>
          </p:cNvCxnSpPr>
          <p:nvPr/>
        </p:nvCxnSpPr>
        <p:spPr>
          <a:xfrm flipV="1">
            <a:off x="6497359" y="4789825"/>
            <a:ext cx="584804" cy="3788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Object 34">
            <a:extLst>
              <a:ext uri="{FF2B5EF4-FFF2-40B4-BE49-F238E27FC236}">
                <a16:creationId xmlns:a16="http://schemas.microsoft.com/office/drawing/2014/main" id="{9F62D60A-4BFA-74C7-1306-F9EF2D90CD9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777499" y="1717326"/>
          <a:ext cx="732258" cy="541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13" imgW="1769400" imgH="1310400" progId="CATIA.Product">
                  <p:link updateAutomatic="1"/>
                </p:oleObj>
              </mc:Choice>
              <mc:Fallback>
                <p:oleObj name="Product" r:id="rId13" imgW="1769400" imgH="1310400" progId="CATIA.Product">
                  <p:link updateAutomatic="1"/>
                  <p:pic>
                    <p:nvPicPr>
                      <p:cNvPr id="35" name="Object 34">
                        <a:extLst>
                          <a:ext uri="{FF2B5EF4-FFF2-40B4-BE49-F238E27FC236}">
                            <a16:creationId xmlns:a16="http://schemas.microsoft.com/office/drawing/2014/main" id="{9F62D60A-4BFA-74C7-1306-F9EF2D90CD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777499" y="1717326"/>
                        <a:ext cx="732258" cy="5418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C002A896-1355-487F-8A8A-4E7C0F225734}"/>
              </a:ext>
            </a:extLst>
          </p:cNvPr>
          <p:cNvCxnSpPr>
            <a:cxnSpLocks/>
          </p:cNvCxnSpPr>
          <p:nvPr/>
        </p:nvCxnSpPr>
        <p:spPr>
          <a:xfrm>
            <a:off x="8513561" y="2101746"/>
            <a:ext cx="744573" cy="3885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itle 17">
            <a:extLst>
              <a:ext uri="{FF2B5EF4-FFF2-40B4-BE49-F238E27FC236}">
                <a16:creationId xmlns:a16="http://schemas.microsoft.com/office/drawing/2014/main" id="{6D2158DB-AC8F-5E08-BF71-47EF6B84B816}"/>
              </a:ext>
            </a:extLst>
          </p:cNvPr>
          <p:cNvSpPr txBox="1">
            <a:spLocks/>
          </p:cNvSpPr>
          <p:nvPr/>
        </p:nvSpPr>
        <p:spPr>
          <a:xfrm>
            <a:off x="560388" y="336574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Bowl cavity: Overview of fabrication sequence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9237620F-64BD-9C4D-A142-3D962147E8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0637133"/>
              </p:ext>
            </p:extLst>
          </p:nvPr>
        </p:nvGraphicFramePr>
        <p:xfrm>
          <a:off x="3276366" y="1944136"/>
          <a:ext cx="1416258" cy="12639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4" imgW="2656800" imgH="2371320" progId="CATIA.Product">
                  <p:link updateAutomatic="1"/>
                </p:oleObj>
              </mc:Choice>
              <mc:Fallback>
                <p:oleObj name="Product" r:id="rId4" imgW="2656800" imgH="237132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276366" y="1944136"/>
                        <a:ext cx="1416258" cy="12639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83C6A595-812E-E712-5968-958EE7100C19}"/>
              </a:ext>
            </a:extLst>
          </p:cNvPr>
          <p:cNvSpPr txBox="1"/>
          <p:nvPr/>
        </p:nvSpPr>
        <p:spPr>
          <a:xfrm>
            <a:off x="165493" y="4179688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CLIAPCOBXA0026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DDDF40-69FF-C6C7-E7DE-EE76AE74F55A}"/>
              </a:ext>
            </a:extLst>
          </p:cNvPr>
          <p:cNvSpPr txBox="1"/>
          <p:nvPr/>
        </p:nvSpPr>
        <p:spPr>
          <a:xfrm>
            <a:off x="3117372" y="4464699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CLIAPCOBXA0024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20E983-5D67-C3F2-8F39-33545241F2C3}"/>
              </a:ext>
            </a:extLst>
          </p:cNvPr>
          <p:cNvSpPr txBox="1"/>
          <p:nvPr/>
        </p:nvSpPr>
        <p:spPr>
          <a:xfrm>
            <a:off x="5131384" y="4648708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CLIAPCOBXA0023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A60990-2827-D8D3-0D31-DE51F22D7944}"/>
              </a:ext>
            </a:extLst>
          </p:cNvPr>
          <p:cNvSpPr txBox="1"/>
          <p:nvPr/>
        </p:nvSpPr>
        <p:spPr>
          <a:xfrm>
            <a:off x="7679902" y="4238125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CLIAPCOBXA0022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9F4081-3EB6-85C5-0748-875E0E5F95A5}"/>
              </a:ext>
            </a:extLst>
          </p:cNvPr>
          <p:cNvSpPr txBox="1"/>
          <p:nvPr/>
        </p:nvSpPr>
        <p:spPr>
          <a:xfrm>
            <a:off x="168334" y="5013571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CLIAPCOBXA0025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7B98866-998F-2B92-9CB6-452FF4456074}"/>
              </a:ext>
            </a:extLst>
          </p:cNvPr>
          <p:cNvSpPr txBox="1"/>
          <p:nvPr/>
        </p:nvSpPr>
        <p:spPr>
          <a:xfrm>
            <a:off x="5777869" y="1705864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CLIAPCOBXA0045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613F7C-14F1-996C-0BDE-83F526988E53}"/>
              </a:ext>
            </a:extLst>
          </p:cNvPr>
          <p:cNvSpPr txBox="1"/>
          <p:nvPr/>
        </p:nvSpPr>
        <p:spPr>
          <a:xfrm>
            <a:off x="3624903" y="1734643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CLIAPCOBXA0046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ADB546A-2472-89E8-01C3-D4512DC36336}"/>
              </a:ext>
            </a:extLst>
          </p:cNvPr>
          <p:cNvSpPr txBox="1"/>
          <p:nvPr/>
        </p:nvSpPr>
        <p:spPr>
          <a:xfrm>
            <a:off x="164166" y="1369379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CLIAPCOBXA0048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1DA223D-0438-24B4-2AD0-D2C6F41268DA}"/>
              </a:ext>
            </a:extLst>
          </p:cNvPr>
          <p:cNvSpPr txBox="1"/>
          <p:nvPr/>
        </p:nvSpPr>
        <p:spPr>
          <a:xfrm>
            <a:off x="194043" y="1922966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CLIAPCOBXA0047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0925251-C0DB-8992-35C9-342031B730E5}"/>
              </a:ext>
            </a:extLst>
          </p:cNvPr>
          <p:cNvSpPr txBox="1"/>
          <p:nvPr/>
        </p:nvSpPr>
        <p:spPr>
          <a:xfrm>
            <a:off x="156840" y="2504818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CLIAPCOBXA0050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09EABE5-D084-1938-E388-44A8EEF7CDD0}"/>
              </a:ext>
            </a:extLst>
          </p:cNvPr>
          <p:cNvSpPr txBox="1"/>
          <p:nvPr/>
        </p:nvSpPr>
        <p:spPr>
          <a:xfrm>
            <a:off x="193565" y="3227123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CLIAPCOBXA0049</a:t>
            </a:r>
            <a:endParaRPr lang="en-GB" sz="600" b="1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3C378E-FE24-E400-BF42-807FD3C006FC}"/>
              </a:ext>
            </a:extLst>
          </p:cNvPr>
          <p:cNvSpPr txBox="1"/>
          <p:nvPr/>
        </p:nvSpPr>
        <p:spPr>
          <a:xfrm>
            <a:off x="10043450" y="1905043"/>
            <a:ext cx="713785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600" b="1" dirty="0">
                <a:solidFill>
                  <a:schemeClr val="tx2"/>
                </a:solidFill>
              </a:rPr>
              <a:t>CLIAPCOBXA0043</a:t>
            </a:r>
            <a:endParaRPr lang="en-GB" sz="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351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32396A-7CD9-2B92-FC0F-781F5D59E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20670B73-31C6-EC09-0D74-7872DEEE59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224672"/>
              </p:ext>
            </p:extLst>
          </p:nvPr>
        </p:nvGraphicFramePr>
        <p:xfrm>
          <a:off x="2855640" y="896937"/>
          <a:ext cx="5038725" cy="506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2" imgW="5038560" imgH="5064120" progId="CATIA.Product">
                  <p:link updateAutomatic="1"/>
                </p:oleObj>
              </mc:Choice>
              <mc:Fallback>
                <p:oleObj name="Product" r:id="rId2" imgW="5038560" imgH="5064120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855640" y="896937"/>
                        <a:ext cx="5038725" cy="5064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742A184-22BC-A20A-2EE6-9E63EAD038AF}"/>
              </a:ext>
            </a:extLst>
          </p:cNvPr>
          <p:cNvCxnSpPr/>
          <p:nvPr/>
        </p:nvCxnSpPr>
        <p:spPr>
          <a:xfrm flipH="1">
            <a:off x="6888088" y="1196752"/>
            <a:ext cx="1152128" cy="5040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548740E-E49B-12E5-6BEC-A65600992A24}"/>
              </a:ext>
            </a:extLst>
          </p:cNvPr>
          <p:cNvSpPr txBox="1"/>
          <p:nvPr/>
        </p:nvSpPr>
        <p:spPr>
          <a:xfrm>
            <a:off x="8112224" y="1104419"/>
            <a:ext cx="144016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chemeClr val="tx2"/>
                </a:solidFill>
              </a:rPr>
              <a:t>0.5mm gap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8680EBD-5738-F360-FD18-C2276310C4D8}"/>
              </a:ext>
            </a:extLst>
          </p:cNvPr>
          <p:cNvSpPr/>
          <p:nvPr/>
        </p:nvSpPr>
        <p:spPr>
          <a:xfrm>
            <a:off x="7176120" y="2780928"/>
            <a:ext cx="288032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62C09C-F657-2CA6-B9B4-B4D5E58283A3}"/>
              </a:ext>
            </a:extLst>
          </p:cNvPr>
          <p:cNvSpPr txBox="1"/>
          <p:nvPr/>
        </p:nvSpPr>
        <p:spPr>
          <a:xfrm>
            <a:off x="1685777" y="692696"/>
            <a:ext cx="23397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Design modification:</a:t>
            </a:r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D359348-4607-877F-E565-A95489E8FDC5}"/>
              </a:ext>
            </a:extLst>
          </p:cNvPr>
          <p:cNvCxnSpPr/>
          <p:nvPr/>
        </p:nvCxnSpPr>
        <p:spPr>
          <a:xfrm>
            <a:off x="4871864" y="1988840"/>
            <a:ext cx="1656184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CD1F80B-D3C7-DF6C-C562-8811128BC5F2}"/>
              </a:ext>
            </a:extLst>
          </p:cNvPr>
          <p:cNvCxnSpPr/>
          <p:nvPr/>
        </p:nvCxnSpPr>
        <p:spPr>
          <a:xfrm>
            <a:off x="4871864" y="1898055"/>
            <a:ext cx="0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AFD99DF-CADE-9AD5-48A8-0C115B331021}"/>
              </a:ext>
            </a:extLst>
          </p:cNvPr>
          <p:cNvCxnSpPr/>
          <p:nvPr/>
        </p:nvCxnSpPr>
        <p:spPr>
          <a:xfrm>
            <a:off x="6528048" y="1898055"/>
            <a:ext cx="0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E2D2C25-C0B6-CFD8-8487-E748B5A1CE39}"/>
              </a:ext>
            </a:extLst>
          </p:cNvPr>
          <p:cNvSpPr txBox="1"/>
          <p:nvPr/>
        </p:nvSpPr>
        <p:spPr>
          <a:xfrm>
            <a:off x="5527961" y="2001421"/>
            <a:ext cx="66672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>
                <a:solidFill>
                  <a:srgbClr val="FF0000"/>
                </a:solidFill>
              </a:rPr>
              <a:t>65mm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9" name="Date Placeholder 5">
            <a:extLst>
              <a:ext uri="{FF2B5EF4-FFF2-40B4-BE49-F238E27FC236}">
                <a16:creationId xmlns:a16="http://schemas.microsoft.com/office/drawing/2014/main" id="{EB7D36A8-84F9-15D2-E060-4CCFF098D7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fr-FR" dirty="0"/>
              <a:t>2022-10-10</a:t>
            </a:r>
          </a:p>
        </p:txBody>
      </p:sp>
      <p:sp>
        <p:nvSpPr>
          <p:cNvPr id="20" name="Footer Placeholder 7">
            <a:extLst>
              <a:ext uri="{FF2B5EF4-FFF2-40B4-BE49-F238E27FC236}">
                <a16:creationId xmlns:a16="http://schemas.microsoft.com/office/drawing/2014/main" id="{47B682C4-0AA8-660D-4D5A-0612B3C08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 err="1"/>
              <a:t>E.Berthomé</a:t>
            </a:r>
            <a:r>
              <a:rPr lang="en-US" dirty="0"/>
              <a:t> | X-band Corrector cavities – Design review</a:t>
            </a:r>
          </a:p>
        </p:txBody>
      </p:sp>
    </p:spTree>
    <p:extLst>
      <p:ext uri="{BB962C8B-B14F-4D97-AF65-F5344CB8AC3E}">
        <p14:creationId xmlns:p14="http://schemas.microsoft.com/office/powerpoint/2010/main" val="4248986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 (1)</Template>
  <TotalTime>5749</TotalTime>
  <Words>100</Words>
  <Application>Microsoft Office PowerPoint</Application>
  <PresentationFormat>Widescreen</PresentationFormat>
  <Paragraphs>56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Links</vt:lpstr>
      </vt:variant>
      <vt:variant>
        <vt:i4>25</vt:i4>
      </vt:variant>
      <vt:variant>
        <vt:lpstr>Slide Titles</vt:lpstr>
      </vt:variant>
      <vt:variant>
        <vt:i4>3</vt:i4>
      </vt:variant>
    </vt:vector>
  </HeadingPairs>
  <TitlesOfParts>
    <vt:vector size="31" baseType="lpstr">
      <vt:lpstr>Arial</vt:lpstr>
      <vt:lpstr>Calibri</vt:lpstr>
      <vt:lpstr>Office Theme</vt:lpstr>
      <vt:lpstr>file:///C:\SMARTEAMProd_Tmp\eberthom\CAD001904313.CATProduct</vt:lpstr>
      <vt:lpstr>file:///C:\SMARTEAMProd_Tmp\eberthom\CAD001904314.CATProduct</vt:lpstr>
      <vt:lpstr>file:///C:\SMARTEAMProd_Tmp\eberthom\CAD001904314.CATProduct</vt:lpstr>
      <vt:lpstr>file:///C:\SMARTEAMProd_Tmp\eberthom\CAD001904314.CATProduct</vt:lpstr>
      <vt:lpstr>file:///C:\SMARTEAMProd_Tmp\eberthom\CAD001904314.CATProduct</vt:lpstr>
      <vt:lpstr>file:///C:\SMARTEAMProd_Tmp\eberthom\CAD001904314.CATProduct</vt:lpstr>
      <vt:lpstr>file:///C:\SMARTEAMProd_Tmp\eberthom\CAD001904314.CATProduct</vt:lpstr>
      <vt:lpstr>file:///C:\SMARTEAMProd_Tmp\eberthom\CAD001904314.CATProduct</vt:lpstr>
      <vt:lpstr>file:///C:\SMARTEAMProd_Tmp\eberthom\CAD001904314.CATProduct</vt:lpstr>
      <vt:lpstr>file:///C:\SMARTEAMProd_Tmp\eberthom\CAD001904314.CATProduct</vt:lpstr>
      <vt:lpstr>file:///C:\SMARTEAMProd_Tmp\eberthom\CAD001904314.CATProduct</vt:lpstr>
      <vt:lpstr>SMARTEAM://_STFILE_C:/SMARTEAMProd_Tmp/eberthom/CAD001921797.CATProduct%25VERS_1</vt:lpstr>
      <vt:lpstr>SMARTEAM://_STFILE_C:/SMARTEAMProd_Tmp/eberthom/CAD001922024.CATPart%25VERS_1</vt:lpstr>
      <vt:lpstr>C:\Users\eberthom\cernbox\WINDOWS\Desktop\DOSSIER par JOB\CLIC\X-BAND CORRECTOR\Product22.CATProduct</vt:lpstr>
      <vt:lpstr>C:\Users\eberthom\cernbox\WINDOWS\Desktop\DOSSIER par JOB\CLIC\X-BAND CORRECTOR\Product22.CATProduct</vt:lpstr>
      <vt:lpstr>C:\Users\eberthom\cernbox\WINDOWS\Desktop\DOSSIER par JOB\CLIC\X-BAND CORRECTOR\Product22.CATProduct</vt:lpstr>
      <vt:lpstr>C:\SMARTEAMProd_Tmp\eberthom\CAD001931202.CATProduct</vt:lpstr>
      <vt:lpstr>C:\SMARTEAMProd_Tmp\eberthom\CAD001931202.CATProduct</vt:lpstr>
      <vt:lpstr>C:\SMARTEAMProd_Tmp\eberthom\CAD001931202.CATProduct</vt:lpstr>
      <vt:lpstr>SMARTEAM://_STFILE_C:\SMARTEAMProd_Tmp\eberthom\CAD001904314.CATProduct%VERS_1</vt:lpstr>
      <vt:lpstr>C:\SMARTEAMProd_Tmp\eberthom\CAD001921797.CATProduct</vt:lpstr>
      <vt:lpstr>SMARTEAM://_STFILE_C:\SMARTEAMProd_Tmp\eberthom\CAD001921796.CATProduct%VERS_1</vt:lpstr>
      <vt:lpstr>SMARTEAM://_STFILE_C:\SMARTEAMProd_Tmp\eberthom\CAD001921796.CATProduct%VERS_1</vt:lpstr>
      <vt:lpstr>C:\SMARTEAMProd_Tmp\eberthom\CAD001921797.CATProduct</vt:lpstr>
      <vt:lpstr>SMARTEAM://_STFILE_C:\SMARTEAMProd_Tmp\eberthom\CAD001931676.CATProduct%VERS_1</vt:lpstr>
      <vt:lpstr>Spherical cavity: Overview of fabrication sequence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X-Band BOC Cavity Design review</dc:title>
  <dc:creator>Emmanuel Berthome</dc:creator>
  <cp:lastModifiedBy>Emmanuel Berthome</cp:lastModifiedBy>
  <cp:revision>29</cp:revision>
  <cp:lastPrinted>2022-05-16T08:21:23Z</cp:lastPrinted>
  <dcterms:created xsi:type="dcterms:W3CDTF">2022-03-16T07:53:42Z</dcterms:created>
  <dcterms:modified xsi:type="dcterms:W3CDTF">2022-10-10T12:25:04Z</dcterms:modified>
</cp:coreProperties>
</file>