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3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11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80080-5430-16C1-855D-DC55199F3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D4FBF5-C3FB-25AF-6C19-02D5B83CEB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08E0C-5966-E04D-E9AF-F0E4C79F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DAF77-2AC8-7C08-A694-846FBFD19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1ADB7-E431-703C-47F7-8B28969A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36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BCD16-DF83-843D-9C8D-A8158F362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190306-B89E-CD51-E24B-CA7C81AD3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D694A-BC91-C3AB-9A62-CD2F79F10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24EB6-B7C7-9301-A816-65E4B3B5C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1CF51-FE67-9E47-CD81-0A68876CF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0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734723-557B-9ED9-8B63-85E41E92D5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CBE151-3B2A-65F0-0132-CF2E4319B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BCEA9-C9F6-8CFC-0ED0-905F53FA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53A53-04C1-C42B-258F-408688904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3E028-F46E-90F4-4012-A5D0886A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4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1E371-6192-93D6-1E4D-E8588F79E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B2E259-81CA-25B4-3389-DD06972F8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6D5AE-1E3E-BAFC-3BCE-A67E02F2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B9292-62FC-802B-97FB-4D8AA24DB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36CF2-862D-7903-3018-9A4C3C6A5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26D0-D498-3C97-9BEA-AC0B7AC1E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0F886E-DCE6-2C02-87C8-10D7270D2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83DB9-478C-4563-6475-4605D23EA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F1AC1-99F6-76F6-B602-8B4C54F91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64942-60A7-A173-F429-F73C74270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7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59718-A580-737C-9721-B6498C8EC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086C7-E27C-7695-5361-C8D5E64BFB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AD821B-292C-3081-FDDB-AD23815D6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287F79-5FF7-3CCB-CF7D-C9C79B086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89C1E-4629-52CC-A370-2A72573F0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9CD4B4-1D50-7E5F-D884-110B435AD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607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9381F-F1ED-B8E5-2AC0-3347D46F8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CC7E9-5C57-97CC-B63E-692E4F3E8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E05AF-1F44-FD5F-1664-C11625922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F582A-CE71-EED2-3E3D-2244128066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1AB3C0-8CAD-AC81-449E-D4371B0174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95EE16-0BA8-D94A-685C-70394454F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80685-E7F6-A6E7-0000-769D432E6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2C6A9AF-F376-28CE-A949-51BD27782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24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6893B-CB26-FB67-F284-B85E5B878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F177AA-E3AE-2672-54EA-FF8E86499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84E8B0-6B7D-3D1D-7753-45AF20716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34AEEE-6CB5-DC20-C4F8-70FA340B4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0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3EFD9B-928C-7CBD-E722-E30FAC9D6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EA8D2D-401C-457A-91D0-4540A372D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8DE77-BF1B-8422-2102-B5770A83A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56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30C3-553B-A5E5-768E-BCD0A49CB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C6BBE6-CC8E-6BE3-C85A-34983AA3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D9ECF-A5B7-2F99-B328-D7B4BFD03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3EE619-DF9C-8BE1-D5C7-3A6C4474D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EE09E-1512-398B-55DA-D73974D37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873030-DEFC-EC6B-DF95-44BC8A99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49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FF568-4B70-16C4-7631-86CCEA2E8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1C5700-A07D-2E97-3AC6-3ECEC87FBE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D6B5E-BFA1-8372-C219-E99685F46E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2B02C4-51FA-3FBF-E025-D913B75B4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78E72C-FF3E-09F1-4747-DAEF0BFFB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4FB7BB-B782-9F9B-5045-7F222C6A4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3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6FAEDF-0A4A-C6FC-5111-F6DFAFBD1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07FB4E-C5B5-C5CD-F874-CCEA0C27C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9E334F-4363-6BA8-DE90-9BDF636B8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E6005-3475-4D8E-94A8-59BF05F6DF84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12C2C-BD31-7535-2F03-5344D3E24A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72BC9-E9C4-6BCC-4D35-E9FDA379ED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3E952-350B-41A3-8972-5A40371DF4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78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A99921-704B-5790-76E4-26A0B9167FD6}"/>
              </a:ext>
            </a:extLst>
          </p:cNvPr>
          <p:cNvSpPr txBox="1"/>
          <p:nvPr/>
        </p:nvSpPr>
        <p:spPr>
          <a:xfrm>
            <a:off x="1900422" y="2684950"/>
            <a:ext cx="7734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RF check and preliminary thermal calculation of the CC cavities and RF rotator 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4DD9039-DF8E-66E3-80C2-27721A120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91925" y="4173050"/>
            <a:ext cx="4313879" cy="566307"/>
          </a:xfrm>
        </p:spPr>
        <p:txBody>
          <a:bodyPr>
            <a:normAutofit/>
          </a:bodyPr>
          <a:lstStyle/>
          <a:p>
            <a:r>
              <a:rPr lang="en-US" sz="1800" dirty="0"/>
              <a:t>Ping Wang, Alexej Grudiev</a:t>
            </a:r>
          </a:p>
          <a:p>
            <a:endParaRPr lang="en-US" sz="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BC822F-B32A-45BC-E0D8-50547F05FB35}"/>
              </a:ext>
            </a:extLst>
          </p:cNvPr>
          <p:cNvSpPr txBox="1"/>
          <p:nvPr/>
        </p:nvSpPr>
        <p:spPr>
          <a:xfrm>
            <a:off x="5214550" y="4970904"/>
            <a:ext cx="14663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10.10.2022</a:t>
            </a:r>
          </a:p>
        </p:txBody>
      </p:sp>
    </p:spTree>
    <p:extLst>
      <p:ext uri="{BB962C8B-B14F-4D97-AF65-F5344CB8AC3E}">
        <p14:creationId xmlns:p14="http://schemas.microsoft.com/office/powerpoint/2010/main" val="1846000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982C934-0B03-B42A-A7D2-28AD205A487C}"/>
              </a:ext>
            </a:extLst>
          </p:cNvPr>
          <p:cNvSpPr txBox="1"/>
          <p:nvPr/>
        </p:nvSpPr>
        <p:spPr>
          <a:xfrm>
            <a:off x="617839" y="268839"/>
            <a:ext cx="4025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RF check of the spherical CC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0FBA48-007C-C2EA-713B-9DC83FDD5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851" y="435850"/>
            <a:ext cx="4495800" cy="33718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C7C4CA-4251-0D4A-9137-D89C64D39A8E}"/>
              </a:ext>
            </a:extLst>
          </p:cNvPr>
          <p:cNvSpPr txBox="1"/>
          <p:nvPr/>
        </p:nvSpPr>
        <p:spPr>
          <a:xfrm>
            <a:off x="5039827" y="1198444"/>
            <a:ext cx="19727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f0  =11.9938 GHz</a:t>
            </a:r>
          </a:p>
          <a:p>
            <a:r>
              <a:rPr lang="en-US" dirty="0"/>
              <a:t>Beta=1.9304</a:t>
            </a:r>
          </a:p>
          <a:p>
            <a:r>
              <a:rPr lang="en-US" dirty="0"/>
              <a:t>Q0  =70944.6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6FF4611-AF7F-C410-6E14-BA92BE526E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758" y="577931"/>
            <a:ext cx="2547990" cy="308768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845FE87-586F-39F9-2EF8-CBE763F8A0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0859" y="3792557"/>
            <a:ext cx="2109172" cy="2611356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00601EA-14D3-82C8-B3BD-50B5E7AD1665}"/>
              </a:ext>
            </a:extLst>
          </p:cNvPr>
          <p:cNvCxnSpPr>
            <a:cxnSpLocks/>
            <a:stCxn id="26" idx="3"/>
            <a:endCxn id="6" idx="1"/>
          </p:cNvCxnSpPr>
          <p:nvPr/>
        </p:nvCxnSpPr>
        <p:spPr>
          <a:xfrm flipV="1">
            <a:off x="3030031" y="3918697"/>
            <a:ext cx="864552" cy="11795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9116C01-8D79-7FD4-7EF0-413AA94E20DB}"/>
              </a:ext>
            </a:extLst>
          </p:cNvPr>
          <p:cNvCxnSpPr>
            <a:cxnSpLocks/>
          </p:cNvCxnSpPr>
          <p:nvPr/>
        </p:nvCxnSpPr>
        <p:spPr>
          <a:xfrm flipH="1" flipV="1">
            <a:off x="3331018" y="3193317"/>
            <a:ext cx="610158" cy="83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12BFAF14-13D7-E8D7-E3D6-3B9EF4992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645" y="3918697"/>
            <a:ext cx="3904677" cy="26735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B7646C-208E-A8BB-083B-D3ADC07722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94583" y="2441162"/>
            <a:ext cx="2535874" cy="29550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46AC34-8418-6D00-4262-F47F0133E793}"/>
              </a:ext>
            </a:extLst>
          </p:cNvPr>
          <p:cNvSpPr txBox="1"/>
          <p:nvPr/>
        </p:nvSpPr>
        <p:spPr>
          <a:xfrm>
            <a:off x="2822961" y="1198444"/>
            <a:ext cx="241673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f0 = 11.9937 GHz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Beta=1.95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Q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=70936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9D05E1-F540-1AC9-5AED-A464941B9373}"/>
              </a:ext>
            </a:extLst>
          </p:cNvPr>
          <p:cNvSpPr txBox="1"/>
          <p:nvPr/>
        </p:nvSpPr>
        <p:spPr>
          <a:xfrm>
            <a:off x="2785342" y="914001"/>
            <a:ext cx="185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From RF model</a:t>
            </a:r>
          </a:p>
        </p:txBody>
      </p:sp>
    </p:spTree>
    <p:extLst>
      <p:ext uri="{BB962C8B-B14F-4D97-AF65-F5344CB8AC3E}">
        <p14:creationId xmlns:p14="http://schemas.microsoft.com/office/powerpoint/2010/main" val="3984187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28C5A8-22F5-0091-2846-0A981745D2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3575" y="1950653"/>
            <a:ext cx="8324850" cy="4181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350FE3-DA4D-4D6E-B0DD-8A18C7C3C05D}"/>
              </a:ext>
            </a:extLst>
          </p:cNvPr>
          <p:cNvSpPr txBox="1"/>
          <p:nvPr/>
        </p:nvSpPr>
        <p:spPr>
          <a:xfrm>
            <a:off x="617839" y="268839"/>
            <a:ext cx="4025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RF check of the spherical CC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D7AA5C-5D48-E378-4028-E54484BDDD63}"/>
              </a:ext>
            </a:extLst>
          </p:cNvPr>
          <p:cNvSpPr txBox="1"/>
          <p:nvPr/>
        </p:nvSpPr>
        <p:spPr>
          <a:xfrm>
            <a:off x="617839" y="1125135"/>
            <a:ext cx="6128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s11 of RF model and the s11 from mechanical are identical.</a:t>
            </a:r>
          </a:p>
        </p:txBody>
      </p:sp>
    </p:spTree>
    <p:extLst>
      <p:ext uri="{BB962C8B-B14F-4D97-AF65-F5344CB8AC3E}">
        <p14:creationId xmlns:p14="http://schemas.microsoft.com/office/powerpoint/2010/main" val="143869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FA854F-A108-2553-5F8B-F93BC3AD974E}"/>
              </a:ext>
            </a:extLst>
          </p:cNvPr>
          <p:cNvSpPr txBox="1"/>
          <p:nvPr/>
        </p:nvSpPr>
        <p:spPr>
          <a:xfrm>
            <a:off x="617839" y="268839"/>
            <a:ext cx="305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RF check of the bowl CC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9C0312-A646-4964-6D29-01BB91A30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6932" y="445794"/>
            <a:ext cx="4213423" cy="31600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E03293-03C1-2366-084A-221DDD62F381}"/>
              </a:ext>
            </a:extLst>
          </p:cNvPr>
          <p:cNvSpPr txBox="1"/>
          <p:nvPr/>
        </p:nvSpPr>
        <p:spPr>
          <a:xfrm>
            <a:off x="5231746" y="1383405"/>
            <a:ext cx="21513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f0  =11.9941 GHz</a:t>
            </a:r>
          </a:p>
          <a:p>
            <a:r>
              <a:rPr lang="en-US" dirty="0"/>
              <a:t>Beta=1.9717</a:t>
            </a:r>
          </a:p>
          <a:p>
            <a:r>
              <a:rPr lang="en-US" dirty="0"/>
              <a:t>Q0  =74694.5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A07DD43-9DD9-BD3F-09CD-8955E27B7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94" y="766336"/>
            <a:ext cx="2526689" cy="29711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C43CF72-EECF-20D8-E04D-9BFC9D032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6370" y="3760029"/>
            <a:ext cx="2317353" cy="27603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0295806-0303-4AB4-4B3D-8B63BDF9BB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4237" y="2675466"/>
            <a:ext cx="2537580" cy="3519487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3AEB0F5-94D7-52C3-E20D-14D6EEA7EDAE}"/>
              </a:ext>
            </a:extLst>
          </p:cNvPr>
          <p:cNvCxnSpPr>
            <a:stCxn id="20" idx="3"/>
            <a:endCxn id="24" idx="1"/>
          </p:cNvCxnSpPr>
          <p:nvPr/>
        </p:nvCxnSpPr>
        <p:spPr>
          <a:xfrm flipV="1">
            <a:off x="3303723" y="4435210"/>
            <a:ext cx="700514" cy="7049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22CFB11-7BA0-CAED-7452-C9E08B14193B}"/>
              </a:ext>
            </a:extLst>
          </p:cNvPr>
          <p:cNvCxnSpPr>
            <a:stCxn id="24" idx="1"/>
          </p:cNvCxnSpPr>
          <p:nvPr/>
        </p:nvCxnSpPr>
        <p:spPr>
          <a:xfrm flipH="1" flipV="1">
            <a:off x="3349883" y="3683000"/>
            <a:ext cx="654354" cy="7522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6E5D3B33-69C4-7E5F-FA16-3140B94927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3347" y="3737443"/>
            <a:ext cx="4427008" cy="27828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113646A-B099-D7A1-1213-D78062AB1C02}"/>
              </a:ext>
            </a:extLst>
          </p:cNvPr>
          <p:cNvSpPr txBox="1"/>
          <p:nvPr/>
        </p:nvSpPr>
        <p:spPr>
          <a:xfrm>
            <a:off x="3003698" y="1014971"/>
            <a:ext cx="1857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From RF model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6DA8B5-A793-232D-2548-A380FC25A73F}"/>
              </a:ext>
            </a:extLst>
          </p:cNvPr>
          <p:cNvSpPr txBox="1"/>
          <p:nvPr/>
        </p:nvSpPr>
        <p:spPr>
          <a:xfrm>
            <a:off x="3003698" y="1383405"/>
            <a:ext cx="21513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buFont typeface="Wingdings" panose="05000000000000000000" pitchFamily="2" charset="2"/>
              <a:buChar char="§"/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f0 = 11.9941 GHz </a:t>
            </a:r>
          </a:p>
          <a:p>
            <a:r>
              <a:rPr lang="en-US" dirty="0"/>
              <a:t>Beta=1.97</a:t>
            </a:r>
          </a:p>
          <a:p>
            <a:r>
              <a:rPr lang="en-US" dirty="0"/>
              <a:t>Q0=74700</a:t>
            </a:r>
          </a:p>
        </p:txBody>
      </p:sp>
    </p:spTree>
    <p:extLst>
      <p:ext uri="{BB962C8B-B14F-4D97-AF65-F5344CB8AC3E}">
        <p14:creationId xmlns:p14="http://schemas.microsoft.com/office/powerpoint/2010/main" val="2048164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0ABF4C-A033-143C-95DB-09097E240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396" y="863420"/>
            <a:ext cx="4303568" cy="351559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ED19AD-623A-F75B-3E0E-67781687D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9119" y="4014944"/>
            <a:ext cx="3235101" cy="26413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F6BD99-66D6-33A8-84E4-47B516F0F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0299" y="1964423"/>
            <a:ext cx="5734050" cy="48291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82D123-6FAA-5E53-9255-17321E91A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5074" y="695373"/>
            <a:ext cx="5629275" cy="8763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77CB75C-8B0F-5191-4722-EDFCF5DF27F2}"/>
              </a:ext>
            </a:extLst>
          </p:cNvPr>
          <p:cNvCxnSpPr>
            <a:cxnSpLocks/>
          </p:cNvCxnSpPr>
          <p:nvPr/>
        </p:nvCxnSpPr>
        <p:spPr>
          <a:xfrm flipV="1">
            <a:off x="7428555" y="1519998"/>
            <a:ext cx="651122" cy="110121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B7DA2CF-D2AE-6F1D-7404-5B9173308170}"/>
              </a:ext>
            </a:extLst>
          </p:cNvPr>
          <p:cNvCxnSpPr>
            <a:cxnSpLocks/>
          </p:cNvCxnSpPr>
          <p:nvPr/>
        </p:nvCxnSpPr>
        <p:spPr>
          <a:xfrm flipH="1" flipV="1">
            <a:off x="6714470" y="1499049"/>
            <a:ext cx="773836" cy="27361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6C859B7-1E62-5EE4-AADC-E4F3C406784A}"/>
              </a:ext>
            </a:extLst>
          </p:cNvPr>
          <p:cNvSpPr txBox="1"/>
          <p:nvPr/>
        </p:nvSpPr>
        <p:spPr>
          <a:xfrm>
            <a:off x="617838" y="268839"/>
            <a:ext cx="80096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Deleted parts in the mechanical model </a:t>
            </a:r>
            <a:r>
              <a:rPr lang="en-US" altLang="zh-CN" sz="2000" b="1" dirty="0"/>
              <a:t>before the thermal calculation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73049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14">
            <a:extLst>
              <a:ext uri="{FF2B5EF4-FFF2-40B4-BE49-F238E27FC236}">
                <a16:creationId xmlns:a16="http://schemas.microsoft.com/office/drawing/2014/main" id="{15B56582-10C1-D6F6-4183-B36474F0DC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878331"/>
              </p:ext>
            </p:extLst>
          </p:nvPr>
        </p:nvGraphicFramePr>
        <p:xfrm>
          <a:off x="595332" y="753633"/>
          <a:ext cx="541866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8606636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45627518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Parameters of the klystron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300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Peak power [MW]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39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Pulse length [</a:t>
                      </a:r>
                      <a:r>
                        <a:rPr lang="en-US" altLang="zh-CN" dirty="0" err="1"/>
                        <a:t>μs</a:t>
                      </a:r>
                      <a:r>
                        <a:rPr lang="en-US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8706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Rep</a:t>
                      </a:r>
                      <a:r>
                        <a:rPr lang="en-US" altLang="zh-CN" dirty="0"/>
                        <a:t>et</a:t>
                      </a:r>
                      <a:r>
                        <a:rPr lang="en-US" dirty="0"/>
                        <a:t>ition rate [Hz]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493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Average power [kW]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1883529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6E231162-B393-1B30-55F3-3BA00E6F3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037" y="336054"/>
            <a:ext cx="4483178" cy="31633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98EDFDB-F791-DD73-8972-A6093E91A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209" y="2491479"/>
            <a:ext cx="5334000" cy="40005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65137A9A-309A-DBBB-F280-4619B9107229}"/>
              </a:ext>
            </a:extLst>
          </p:cNvPr>
          <p:cNvGrpSpPr/>
          <p:nvPr/>
        </p:nvGrpSpPr>
        <p:grpSpPr>
          <a:xfrm>
            <a:off x="1651461" y="3269473"/>
            <a:ext cx="1236770" cy="874425"/>
            <a:chOff x="2052894" y="3429001"/>
            <a:chExt cx="929204" cy="6569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6CFF697D-1311-3D55-230C-B08BCF54C2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0928" b="48123"/>
            <a:stretch/>
          </p:blipFill>
          <p:spPr>
            <a:xfrm>
              <a:off x="2052894" y="3429001"/>
              <a:ext cx="929204" cy="656968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3C1465D-804E-38E6-CC11-C8DA7DCD6436}"/>
                </a:ext>
              </a:extLst>
            </p:cNvPr>
            <p:cNvSpPr/>
            <p:nvPr/>
          </p:nvSpPr>
          <p:spPr>
            <a:xfrm>
              <a:off x="2611088" y="3601786"/>
              <a:ext cx="142545" cy="1535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7A9F66A9-22C0-0FD0-3E4B-158CC5638C43}"/>
              </a:ext>
            </a:extLst>
          </p:cNvPr>
          <p:cNvSpPr txBox="1"/>
          <p:nvPr/>
        </p:nvSpPr>
        <p:spPr>
          <a:xfrm>
            <a:off x="2888231" y="3519098"/>
            <a:ext cx="832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= 0.52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6AD672-B46A-D929-9EC0-EA1A9B3AC242}"/>
              </a:ext>
            </a:extLst>
          </p:cNvPr>
          <p:cNvSpPr txBox="1"/>
          <p:nvPr/>
        </p:nvSpPr>
        <p:spPr>
          <a:xfrm>
            <a:off x="1281642" y="4312963"/>
            <a:ext cx="30871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/>
              <a:t>Ploss</a:t>
            </a:r>
            <a:r>
              <a:rPr lang="en-US" sz="1400" dirty="0"/>
              <a:t>= 50e6*2e-6*50*(1-0.52) = 2.4 kW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12C1F5C-4C92-C69B-B853-66357BEAB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7037" y="3601607"/>
            <a:ext cx="2490675" cy="272050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633B8B-9478-9C24-7854-0F7D04042E07}"/>
              </a:ext>
            </a:extLst>
          </p:cNvPr>
          <p:cNvSpPr txBox="1"/>
          <p:nvPr/>
        </p:nvSpPr>
        <p:spPr>
          <a:xfrm>
            <a:off x="439209" y="268991"/>
            <a:ext cx="6289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Preliminary thermal calculation of the spherical cavity</a:t>
            </a:r>
          </a:p>
        </p:txBody>
      </p:sp>
    </p:spTree>
    <p:extLst>
      <p:ext uri="{BB962C8B-B14F-4D97-AF65-F5344CB8AC3E}">
        <p14:creationId xmlns:p14="http://schemas.microsoft.com/office/powerpoint/2010/main" val="608878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2986</TotalTime>
  <Words>148</Words>
  <Application>Microsoft Office PowerPoint</Application>
  <PresentationFormat>Widescreen</PresentationFormat>
  <Paragraphs>34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wang ping</dc:creator>
  <cp:lastModifiedBy>wang ping</cp:lastModifiedBy>
  <cp:revision>39</cp:revision>
  <dcterms:created xsi:type="dcterms:W3CDTF">2022-09-28T11:23:41Z</dcterms:created>
  <dcterms:modified xsi:type="dcterms:W3CDTF">2022-10-10T12:59:15Z</dcterms:modified>
</cp:coreProperties>
</file>