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95" r:id="rId4"/>
    <p:sldId id="274" r:id="rId5"/>
    <p:sldId id="278" r:id="rId6"/>
    <p:sldId id="285" r:id="rId7"/>
    <p:sldId id="287" r:id="rId8"/>
    <p:sldId id="294" r:id="rId9"/>
    <p:sldId id="289" r:id="rId10"/>
    <p:sldId id="292" r:id="rId11"/>
    <p:sldId id="293" r:id="rId12"/>
    <p:sldId id="286" r:id="rId13"/>
    <p:sldId id="290" r:id="rId14"/>
    <p:sldId id="277" r:id="rId15"/>
    <p:sldId id="297" r:id="rId16"/>
    <p:sldId id="313" r:id="rId17"/>
    <p:sldId id="291" r:id="rId18"/>
    <p:sldId id="298" r:id="rId19"/>
    <p:sldId id="299" r:id="rId20"/>
    <p:sldId id="300" r:id="rId21"/>
    <p:sldId id="309" r:id="rId22"/>
    <p:sldId id="310" r:id="rId23"/>
    <p:sldId id="301" r:id="rId24"/>
    <p:sldId id="302" r:id="rId25"/>
    <p:sldId id="303" r:id="rId26"/>
    <p:sldId id="308" r:id="rId27"/>
    <p:sldId id="314" r:id="rId28"/>
    <p:sldId id="315" r:id="rId29"/>
    <p:sldId id="316" r:id="rId30"/>
    <p:sldId id="279" r:id="rId31"/>
    <p:sldId id="306" r:id="rId32"/>
    <p:sldId id="304" r:id="rId33"/>
    <p:sldId id="307" r:id="rId34"/>
    <p:sldId id="305" r:id="rId35"/>
    <p:sldId id="311" r:id="rId36"/>
    <p:sldId id="318" r:id="rId37"/>
    <p:sldId id="317" r:id="rId38"/>
    <p:sldId id="319" r:id="rId39"/>
    <p:sldId id="280" r:id="rId40"/>
    <p:sldId id="282" r:id="rId41"/>
    <p:sldId id="283" r:id="rId42"/>
    <p:sldId id="275" r:id="rId43"/>
    <p:sldId id="281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60" d="100"/>
          <a:sy n="60" d="100"/>
        </p:scale>
        <p:origin x="67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_alain\LEP3\TLEP-workshops\2022-09-EPOL\participants-FCC-EPOL-2022-0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_alain\LEP3\TLEP-workshops\2022-09-EPOL\participants-FCC-EPOL-2022-0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Participants</a:t>
            </a:r>
            <a:r>
              <a:rPr lang="en-US" sz="1600" b="1" baseline="0"/>
              <a:t> to 5th FCC Physics workshop per institution country</a:t>
            </a:r>
            <a:endParaRPr lang="en-US" sz="1600" b="1"/>
          </a:p>
        </c:rich>
      </c:tx>
      <c:layout>
        <c:manualLayout>
          <c:xMode val="edge"/>
          <c:yMode val="edge"/>
          <c:x val="3.7571044014375471E-2"/>
          <c:y val="1.49764655541292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332579825600773E-2"/>
          <c:y val="0.14435386995120908"/>
          <c:w val="0.6463216777732026"/>
          <c:h val="0.65612504016629558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78314053335926"/>
          <c:y val="5.939848272390609E-2"/>
          <c:w val="0.19495088191136606"/>
          <c:h val="0.723517651047043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Participants</a:t>
            </a:r>
            <a:r>
              <a:rPr lang="en-US" sz="1600" b="1" baseline="0"/>
              <a:t> to 2d FCC EPOL workshop per institution country</a:t>
            </a:r>
            <a:endParaRPr lang="en-US" sz="1600" b="1"/>
          </a:p>
        </c:rich>
      </c:tx>
      <c:layout>
        <c:manualLayout>
          <c:xMode val="edge"/>
          <c:yMode val="edge"/>
          <c:x val="3.7571044014375471E-2"/>
          <c:y val="1.49764655541292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332579825600773E-2"/>
          <c:y val="0.14435386995120908"/>
          <c:w val="0.6463216777732026"/>
          <c:h val="0.65612504016629558"/>
        </c:manualLayout>
      </c:layout>
      <c:pieChart>
        <c:varyColors val="1"/>
        <c:ser>
          <c:idx val="0"/>
          <c:order val="0"/>
          <c:explosion val="4"/>
          <c:dPt>
            <c:idx val="0"/>
            <c:bubble3D val="0"/>
            <c:spPr>
              <a:solidFill>
                <a:srgbClr val="33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BA-478A-AA44-5107707533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BA-478A-AA44-510770753312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BA-478A-AA44-510770753312}"/>
              </c:ext>
            </c:extLst>
          </c:dPt>
          <c:dPt>
            <c:idx val="3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BA-478A-AA44-510770753312}"/>
              </c:ext>
            </c:extLst>
          </c:dPt>
          <c:dPt>
            <c:idx val="4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FBA-478A-AA44-510770753312}"/>
              </c:ext>
            </c:extLst>
          </c:dPt>
          <c:dPt>
            <c:idx val="5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FBA-478A-AA44-510770753312}"/>
              </c:ext>
            </c:extLst>
          </c:dPt>
          <c:dPt>
            <c:idx val="6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FBA-478A-AA44-510770753312}"/>
              </c:ext>
            </c:extLst>
          </c:dPt>
          <c:dPt>
            <c:idx val="7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FBA-478A-AA44-510770753312}"/>
              </c:ext>
            </c:extLst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FBA-478A-AA44-51077075331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FBA-478A-AA44-510770753312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FBA-478A-AA44-510770753312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FBA-478A-AA44-510770753312}"/>
              </c:ext>
            </c:extLst>
          </c:dPt>
          <c:dPt>
            <c:idx val="1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FBA-478A-AA44-510770753312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FBA-478A-AA44-510770753312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FBA-478A-AA44-510770753312}"/>
              </c:ext>
            </c:extLst>
          </c:dPt>
          <c:dPt>
            <c:idx val="15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FBA-478A-AA44-510770753312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FBA-478A-AA44-510770753312}"/>
              </c:ext>
            </c:extLst>
          </c:dPt>
          <c:dLbls>
            <c:spPr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Sheet1!$A$1:$A$17</c:f>
              <c:strCache>
                <c:ptCount val="17"/>
                <c:pt idx="0">
                  <c:v>USA</c:v>
                </c:pt>
                <c:pt idx="1">
                  <c:v>BINP</c:v>
                </c:pt>
                <c:pt idx="2">
                  <c:v>CERN</c:v>
                </c:pt>
                <c:pt idx="3">
                  <c:v>Germany</c:v>
                </c:pt>
                <c:pt idx="4">
                  <c:v>France</c:v>
                </c:pt>
                <c:pt idx="5">
                  <c:v>Switzerland</c:v>
                </c:pt>
                <c:pt idx="6">
                  <c:v>UK</c:v>
                </c:pt>
                <c:pt idx="7">
                  <c:v>China</c:v>
                </c:pt>
                <c:pt idx="8">
                  <c:v>Italy</c:v>
                </c:pt>
                <c:pt idx="9">
                  <c:v>India</c:v>
                </c:pt>
                <c:pt idx="10">
                  <c:v>Iran</c:v>
                </c:pt>
                <c:pt idx="11">
                  <c:v>Turkey</c:v>
                </c:pt>
                <c:pt idx="12">
                  <c:v>Poland</c:v>
                </c:pt>
                <c:pt idx="13">
                  <c:v>Japan</c:v>
                </c:pt>
                <c:pt idx="14">
                  <c:v>Canada</c:v>
                </c:pt>
                <c:pt idx="15">
                  <c:v>Spain</c:v>
                </c:pt>
                <c:pt idx="16">
                  <c:v>Marocco</c:v>
                </c:pt>
              </c:strCache>
            </c:strRef>
          </c:cat>
          <c:val>
            <c:numRef>
              <c:f>Sheet1!$B$1:$B$17</c:f>
              <c:numCache>
                <c:formatCode>General</c:formatCode>
                <c:ptCount val="17"/>
                <c:pt idx="0">
                  <c:v>31</c:v>
                </c:pt>
                <c:pt idx="1">
                  <c:v>22</c:v>
                </c:pt>
                <c:pt idx="2">
                  <c:v>20</c:v>
                </c:pt>
                <c:pt idx="3">
                  <c:v>9</c:v>
                </c:pt>
                <c:pt idx="4">
                  <c:v>8</c:v>
                </c:pt>
                <c:pt idx="5">
                  <c:v>5</c:v>
                </c:pt>
                <c:pt idx="6">
                  <c:v>4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4FBA-478A-AA44-51077075331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78314053335926"/>
          <c:y val="6.4531897578511105E-2"/>
          <c:w val="0.19495088191136606"/>
          <c:h val="0.723517651047043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835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5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14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95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5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93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19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44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21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72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4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C656B-C008-4AAA-BEDA-C686A96391FD}" type="datetimeFigureOut">
              <a:rPr lang="fr-FR" smtClean="0"/>
              <a:t>11/10/2022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04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78965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42" r="3223" b="6992"/>
          <a:stretch/>
        </p:blipFill>
        <p:spPr>
          <a:xfrm>
            <a:off x="0" y="-98854"/>
            <a:ext cx="12807539" cy="7117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9828" y="4053015"/>
            <a:ext cx="69231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 smtClean="0">
                <a:solidFill>
                  <a:srgbClr val="FFFF00"/>
                </a:solidFill>
              </a:rPr>
              <a:t>Final </a:t>
            </a:r>
            <a:r>
              <a:rPr lang="fr-FR" sz="4400" b="1" dirty="0" err="1" smtClean="0">
                <a:solidFill>
                  <a:srgbClr val="FFFF00"/>
                </a:solidFill>
              </a:rPr>
              <a:t>remarks</a:t>
            </a:r>
            <a:r>
              <a:rPr lang="fr-FR" sz="4400" b="1" dirty="0" smtClean="0">
                <a:solidFill>
                  <a:srgbClr val="FFFF00"/>
                </a:solidFill>
              </a:rPr>
              <a:t> and </a:t>
            </a:r>
            <a:r>
              <a:rPr lang="fr-FR" sz="4400" b="1" dirty="0" err="1" smtClean="0">
                <a:solidFill>
                  <a:srgbClr val="FFFF00"/>
                </a:solidFill>
              </a:rPr>
              <a:t>Next</a:t>
            </a:r>
            <a:r>
              <a:rPr lang="fr-FR" sz="4400" b="1" dirty="0" smtClean="0">
                <a:solidFill>
                  <a:srgbClr val="FFFF00"/>
                </a:solidFill>
              </a:rPr>
              <a:t> </a:t>
            </a:r>
            <a:r>
              <a:rPr lang="fr-FR" sz="4400" b="1" dirty="0" err="1" smtClean="0">
                <a:solidFill>
                  <a:srgbClr val="FFFF00"/>
                </a:solidFill>
              </a:rPr>
              <a:t>steps</a:t>
            </a:r>
            <a:endParaRPr lang="fr-FR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6100" y="139700"/>
            <a:ext cx="3330527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4000" b="1" dirty="0" err="1" smtClean="0"/>
              <a:t>Another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target</a:t>
            </a:r>
            <a:endParaRPr lang="fr-FR" sz="40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199" y="1156200"/>
            <a:ext cx="6914401" cy="205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4500" y="1231900"/>
            <a:ext cx="1455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 smtClean="0">
                <a:solidFill>
                  <a:srgbClr val="00B050"/>
                </a:solidFill>
              </a:rPr>
              <a:t>Wilkinson</a:t>
            </a:r>
            <a:endParaRPr lang="fr-FR" sz="2400" b="1" i="1" dirty="0" smtClean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822700"/>
            <a:ext cx="126861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0000"/>
                </a:solidFill>
              </a:rPr>
              <a:t>Many</a:t>
            </a:r>
            <a:r>
              <a:rPr lang="fr-FR" sz="2800" b="1" dirty="0" smtClean="0">
                <a:solidFill>
                  <a:srgbClr val="FF0000"/>
                </a:solidFill>
              </a:rPr>
              <a:t> discussions!   </a:t>
            </a:r>
            <a:r>
              <a:rPr lang="fr-FR" sz="2800" dirty="0" smtClean="0"/>
              <a:t>Looks more </a:t>
            </a:r>
            <a:r>
              <a:rPr lang="fr-FR" sz="2800" dirty="0" err="1" smtClean="0"/>
              <a:t>reasonable</a:t>
            </a:r>
            <a:r>
              <a:rPr lang="fr-FR" sz="2800" dirty="0" smtClean="0"/>
              <a:t> once </a:t>
            </a:r>
            <a:r>
              <a:rPr lang="fr-FR" sz="2800" dirty="0" err="1" smtClean="0"/>
              <a:t>it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understood</a:t>
            </a:r>
            <a:r>
              <a:rPr lang="fr-FR" sz="2800" dirty="0" smtClean="0"/>
              <a:t>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this</a:t>
            </a:r>
            <a:r>
              <a:rPr lang="fr-FR" sz="2800" dirty="0" smtClean="0"/>
              <a:t> </a:t>
            </a:r>
            <a:r>
              <a:rPr lang="fr-FR" sz="2800" dirty="0" err="1" smtClean="0"/>
              <a:t>means</a:t>
            </a:r>
            <a:endParaRPr lang="fr-FR" sz="2800" dirty="0" smtClean="0"/>
          </a:p>
          <a:p>
            <a:r>
              <a:rPr lang="fr-FR" sz="2800" b="1" dirty="0"/>
              <a:t> </a:t>
            </a:r>
            <a:r>
              <a:rPr lang="fr-FR" sz="2800" b="1" dirty="0" smtClean="0"/>
              <a:t>       -- </a:t>
            </a:r>
            <a:r>
              <a:rPr lang="fr-FR" sz="2800" b="1" dirty="0" err="1" smtClean="0"/>
              <a:t>absolute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error</a:t>
            </a:r>
            <a:r>
              <a:rPr lang="fr-FR" sz="2800" b="1" dirty="0" smtClean="0"/>
              <a:t> (not </a:t>
            </a:r>
            <a:r>
              <a:rPr lang="en-CH" sz="2800" b="1" dirty="0" smtClean="0">
                <a:sym typeface="Symbol" panose="05050102010706020507" pitchFamily="18" charset="2"/>
              </a:rPr>
              <a:t></a:t>
            </a:r>
            <a:r>
              <a:rPr lang="en-US" sz="2800" b="1" dirty="0" smtClean="0">
                <a:sym typeface="Symbol" panose="05050102010706020507" pitchFamily="18" charset="2"/>
              </a:rPr>
              <a:t>P/P !)   P</a:t>
            </a:r>
            <a:r>
              <a:rPr lang="en-US" sz="2800" b="1" baseline="-25000" dirty="0" smtClean="0">
                <a:sym typeface="Symbol" panose="05050102010706020507" pitchFamily="18" charset="2"/>
              </a:rPr>
              <a:t>Z</a:t>
            </a:r>
            <a:r>
              <a:rPr lang="en-US" sz="2800" b="1" dirty="0" smtClean="0">
                <a:sym typeface="Symbol" panose="05050102010706020507" pitchFamily="18" charset="2"/>
              </a:rPr>
              <a:t> = 0.</a:t>
            </a:r>
            <a:r>
              <a:rPr lang="fr-FR" sz="2800" b="1" dirty="0" smtClean="0">
                <a:sym typeface="Symbol" panose="05050102010706020507" pitchFamily="18" charset="2"/>
              </a:rPr>
              <a:t>000xx</a:t>
            </a:r>
            <a:r>
              <a:rPr lang="en-CH" sz="2800" b="1" dirty="0" smtClean="0">
                <a:sym typeface="Symbol" panose="05050102010706020507" pitchFamily="18" charset="2"/>
              </a:rPr>
              <a:t></a:t>
            </a:r>
            <a:r>
              <a:rPr lang="en-US" sz="2800" b="1" dirty="0" smtClean="0">
                <a:sym typeface="Symbol" panose="05050102010706020507" pitchFamily="18" charset="2"/>
              </a:rPr>
              <a:t> (&lt;0.00001) </a:t>
            </a:r>
            <a:r>
              <a:rPr lang="en-US" sz="2800" b="1" dirty="0" err="1" smtClean="0">
                <a:sym typeface="Symbol" panose="05050102010706020507" pitchFamily="18" charset="2"/>
              </a:rPr>
              <a:t>polarimeter</a:t>
            </a:r>
            <a:r>
              <a:rPr lang="en-US" sz="2800" b="1" dirty="0" smtClean="0">
                <a:sym typeface="Symbol" panose="05050102010706020507" pitchFamily="18" charset="2"/>
              </a:rPr>
              <a:t> ?</a:t>
            </a:r>
          </a:p>
          <a:p>
            <a:r>
              <a:rPr lang="en-US" sz="2800" b="1" dirty="0">
                <a:sym typeface="Symbol" panose="05050102010706020507" pitchFamily="18" charset="2"/>
              </a:rPr>
              <a:t> </a:t>
            </a:r>
            <a:r>
              <a:rPr lang="en-US" sz="2800" b="1" dirty="0" smtClean="0">
                <a:sym typeface="Symbol" panose="05050102010706020507" pitchFamily="18" charset="2"/>
              </a:rPr>
              <a:t>       -- easier to do if beams not polarized. </a:t>
            </a:r>
            <a:r>
              <a:rPr lang="en-US" sz="28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(can depolarizer operate continuously?) </a:t>
            </a:r>
          </a:p>
          <a:p>
            <a:r>
              <a:rPr lang="en-US" sz="2800" b="1" dirty="0">
                <a:sym typeface="Symbol" panose="05050102010706020507" pitchFamily="18" charset="2"/>
              </a:rPr>
              <a:t> </a:t>
            </a:r>
            <a:r>
              <a:rPr lang="en-US" sz="2800" b="1" dirty="0" smtClean="0">
                <a:sym typeface="Symbol" panose="05050102010706020507" pitchFamily="18" charset="2"/>
              </a:rPr>
              <a:t>       -- luminosity weighted average </a:t>
            </a:r>
            <a:r>
              <a:rPr lang="en-CH" sz="2800" b="1" dirty="0" smtClean="0">
                <a:sym typeface="Symbol" panose="05050102010706020507" pitchFamily="18" charset="2"/>
              </a:rPr>
              <a:t>–</a:t>
            </a:r>
            <a:r>
              <a:rPr lang="en-US" sz="2800" b="1" dirty="0" smtClean="0">
                <a:sym typeface="Symbol" panose="05050102010706020507" pitchFamily="18" charset="2"/>
              </a:rPr>
              <a:t> involves both beams</a:t>
            </a:r>
            <a:endParaRPr lang="en-US" sz="2800" b="1" dirty="0">
              <a:sym typeface="Symbol" panose="05050102010706020507" pitchFamily="18" charset="2"/>
            </a:endParaRPr>
          </a:p>
          <a:p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Targets: </a:t>
            </a:r>
            <a:r>
              <a:rPr lang="en-US" sz="2800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polarimeter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measure average over 10</a:t>
            </a:r>
            <a:r>
              <a:rPr lang="en-US" sz="28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4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colliding bunches to </a:t>
            </a:r>
            <a:r>
              <a:rPr lang="en-CH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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10</a:t>
            </a:r>
            <a:r>
              <a:rPr lang="en-US" sz="2800" b="1" baseline="30000" dirty="0" smtClean="0">
                <a:solidFill>
                  <a:srgbClr val="00B050"/>
                </a:solidFill>
                <a:sym typeface="Symbol" panose="05050102010706020507" pitchFamily="18" charset="2"/>
              </a:rPr>
              <a:t>-5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/shift</a:t>
            </a:r>
            <a:endParaRPr lang="en-US" sz="2800" b="1" baseline="30000" dirty="0" smtClean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r>
              <a:rPr lang="en-US" sz="2800" b="1" dirty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     --ensure colliding bunch polarization is indeed 0 by construction. depolarizer</a:t>
            </a:r>
            <a:r>
              <a:rPr lang="en-US" sz="2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? </a:t>
            </a:r>
            <a:endParaRPr lang="fr-FR" sz="2800" b="1" dirty="0" smtClean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72" y="3093466"/>
            <a:ext cx="10597928" cy="780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0905" y="1257300"/>
            <a:ext cx="3099295" cy="97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4400" y="279400"/>
            <a:ext cx="5085816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MONOCHROMATIZATION </a:t>
            </a:r>
            <a:r>
              <a:rPr lang="fr-FR" sz="2800" b="1" dirty="0" err="1" smtClean="0"/>
              <a:t>targets</a:t>
            </a:r>
            <a:endParaRPr lang="fr-FR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47700" y="1282700"/>
            <a:ext cx="10854703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Where</a:t>
            </a:r>
            <a:r>
              <a:rPr lang="fr-FR" sz="2400" dirty="0"/>
              <a:t> </a:t>
            </a:r>
            <a:r>
              <a:rPr lang="fr-FR" sz="2400" dirty="0" err="1"/>
              <a:t>we</a:t>
            </a:r>
            <a:r>
              <a:rPr lang="fr-FR" sz="2400" dirty="0"/>
              <a:t> stand: </a:t>
            </a:r>
            <a:r>
              <a:rPr lang="fr-FR" sz="2400" dirty="0" smtClean="0"/>
              <a:t> </a:t>
            </a:r>
          </a:p>
          <a:p>
            <a:r>
              <a:rPr lang="fr-FR" sz="2400" b="1" dirty="0" err="1" smtClean="0"/>
              <a:t>With</a:t>
            </a:r>
            <a:r>
              <a:rPr lang="fr-FR" sz="2400" b="1" dirty="0" smtClean="0"/>
              <a:t> </a:t>
            </a:r>
            <a:r>
              <a:rPr lang="fr-FR" sz="2400" b="1" dirty="0" err="1"/>
              <a:t>current</a:t>
            </a:r>
            <a:r>
              <a:rPr lang="fr-FR" sz="2400" b="1" dirty="0"/>
              <a:t> </a:t>
            </a:r>
            <a:r>
              <a:rPr lang="fr-FR" sz="2400" b="1" dirty="0" err="1"/>
              <a:t>monochromat</a:t>
            </a:r>
            <a:r>
              <a:rPr lang="fr-FR" sz="2400" b="1" dirty="0" smtClean="0"/>
              <a:t>.: </a:t>
            </a:r>
            <a:r>
              <a:rPr lang="fr-FR" sz="2400" b="1" dirty="0"/>
              <a:t> </a:t>
            </a:r>
            <a:r>
              <a:rPr lang="en-CH" sz="2400" b="1" dirty="0" smtClean="0">
                <a:sym typeface="Symbol" panose="05050102010706020507" pitchFamily="18" charset="2"/>
              </a:rPr>
              <a:t></a:t>
            </a:r>
            <a:r>
              <a:rPr lang="fr-FR" sz="2400" b="1" dirty="0" err="1" smtClean="0"/>
              <a:t>y</a:t>
            </a:r>
            <a:r>
              <a:rPr lang="fr-FR" sz="2400" b="1" baseline="-25000" dirty="0" err="1" smtClean="0"/>
              <a:t>e</a:t>
            </a:r>
            <a:r>
              <a:rPr lang="fr-FR" sz="2400" b="1" dirty="0" smtClean="0"/>
              <a:t> </a:t>
            </a:r>
            <a:r>
              <a:rPr lang="fr-FR" sz="2400" b="1" dirty="0"/>
              <a:t>~</a:t>
            </a:r>
            <a:r>
              <a:rPr lang="fr-FR" sz="2400" b="1" dirty="0" smtClean="0"/>
              <a:t> </a:t>
            </a:r>
            <a:r>
              <a:rPr lang="fr-FR" sz="2400" b="1" dirty="0"/>
              <a:t>2.5 </a:t>
            </a:r>
            <a:r>
              <a:rPr lang="fr-FR" sz="2400" b="1" dirty="0" err="1" smtClean="0"/>
              <a:t>y</a:t>
            </a:r>
            <a:r>
              <a:rPr lang="fr-FR" sz="2400" b="1" baseline="-25000" dirty="0" err="1" smtClean="0"/>
              <a:t>e</a:t>
            </a:r>
            <a:r>
              <a:rPr lang="fr-FR" sz="2400" b="1" dirty="0" smtClean="0"/>
              <a:t>(SM) (0.4</a:t>
            </a:r>
            <a:r>
              <a:rPr lang="en-CH" sz="2400" b="1" dirty="0" smtClean="0">
                <a:sym typeface="Symbol" panose="05050102010706020507" pitchFamily="18" charset="2"/>
              </a:rPr>
              <a:t></a:t>
            </a:r>
            <a:r>
              <a:rPr lang="en-US" sz="2400" b="1" dirty="0" smtClean="0">
                <a:sym typeface="Symbol" panose="05050102010706020507" pitchFamily="18" charset="2"/>
              </a:rPr>
              <a:t> significance) </a:t>
            </a:r>
            <a:r>
              <a:rPr lang="fr-FR" sz="2400" b="1" dirty="0" smtClean="0"/>
              <a:t>(per </a:t>
            </a:r>
            <a:r>
              <a:rPr lang="fr-FR" sz="2400" b="1" dirty="0" err="1"/>
              <a:t>year</a:t>
            </a:r>
            <a:r>
              <a:rPr lang="fr-FR" sz="2400" b="1" dirty="0"/>
              <a:t> &amp; per IP</a:t>
            </a:r>
            <a:r>
              <a:rPr lang="fr-FR" sz="2400" b="1" dirty="0" smtClean="0"/>
              <a:t>)</a:t>
            </a:r>
          </a:p>
          <a:p>
            <a:r>
              <a:rPr lang="fr-FR" b="1" dirty="0" smtClean="0"/>
              <a:t>(4 </a:t>
            </a:r>
            <a:r>
              <a:rPr lang="fr-FR" b="1" dirty="0" err="1" smtClean="0"/>
              <a:t>years</a:t>
            </a:r>
            <a:r>
              <a:rPr lang="fr-FR" b="1" dirty="0" smtClean="0"/>
              <a:t> 4 IP </a:t>
            </a:r>
            <a:r>
              <a:rPr lang="fr-FR" b="1" dirty="0" err="1" smtClean="0"/>
              <a:t>may</a:t>
            </a:r>
            <a:r>
              <a:rPr lang="fr-FR" b="1" dirty="0" smtClean="0"/>
              <a:t> not </a:t>
            </a:r>
            <a:r>
              <a:rPr lang="fr-FR" b="1" dirty="0" err="1" smtClean="0"/>
              <a:t>be</a:t>
            </a:r>
            <a:r>
              <a:rPr lang="fr-FR" b="1" dirty="0" smtClean="0"/>
              <a:t> « </a:t>
            </a:r>
            <a:r>
              <a:rPr lang="fr-FR" b="1" dirty="0" err="1" smtClean="0"/>
              <a:t>just</a:t>
            </a:r>
            <a:r>
              <a:rPr lang="fr-FR" b="1" dirty="0" smtClean="0"/>
              <a:t> » 4 times </a:t>
            </a:r>
            <a:r>
              <a:rPr lang="fr-FR" b="1" dirty="0" err="1" smtClean="0"/>
              <a:t>better</a:t>
            </a:r>
            <a:r>
              <a:rPr lang="fr-FR" b="1" dirty="0" smtClean="0"/>
              <a:t>!) </a:t>
            </a:r>
          </a:p>
          <a:p>
            <a:endParaRPr lang="fr-FR" b="1" dirty="0"/>
          </a:p>
          <a:p>
            <a:r>
              <a:rPr lang="fr-FR" sz="2400" b="1" dirty="0" smtClean="0"/>
              <a:t>-- </a:t>
            </a:r>
            <a:r>
              <a:rPr lang="fr-FR" sz="2400" b="1" dirty="0" err="1" smtClean="0"/>
              <a:t>can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we</a:t>
            </a:r>
            <a:r>
              <a:rPr lang="fr-FR" sz="2400" b="1" dirty="0" smtClean="0"/>
              <a:t> do </a:t>
            </a:r>
            <a:r>
              <a:rPr lang="fr-FR" sz="2400" b="1" dirty="0" err="1" smtClean="0"/>
              <a:t>better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schemes</a:t>
            </a:r>
            <a:r>
              <a:rPr lang="fr-FR" sz="2400" b="1" dirty="0" smtClean="0"/>
              <a:t>? explore more dimensions of </a:t>
            </a:r>
            <a:r>
              <a:rPr lang="fr-FR" sz="2400" b="1" dirty="0" err="1" smtClean="0"/>
              <a:t>chromatization</a:t>
            </a:r>
            <a:r>
              <a:rPr lang="fr-FR" sz="2400" b="1" dirty="0" smtClean="0"/>
              <a:t> etc.</a:t>
            </a:r>
          </a:p>
          <a:p>
            <a:endParaRPr lang="fr-FR" sz="2400" b="1" dirty="0" smtClean="0"/>
          </a:p>
          <a:p>
            <a:r>
              <a:rPr lang="fr-FR" sz="2400" b="1" dirty="0" smtClean="0"/>
              <a:t>-- </a:t>
            </a:r>
            <a:r>
              <a:rPr lang="fr-FR" sz="2400" b="1" dirty="0" err="1" smtClean="0"/>
              <a:t>start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implementation</a:t>
            </a:r>
            <a:r>
              <a:rPr lang="fr-FR" sz="2400" b="1" dirty="0" smtClean="0"/>
              <a:t> of </a:t>
            </a:r>
            <a:r>
              <a:rPr lang="fr-FR" sz="2400" b="1" dirty="0" err="1" smtClean="0"/>
              <a:t>realistic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optics</a:t>
            </a:r>
            <a:r>
              <a:rPr lang="fr-FR" sz="2400" b="1" dirty="0" smtClean="0"/>
              <a:t> </a:t>
            </a:r>
          </a:p>
          <a:p>
            <a:r>
              <a:rPr lang="fr-FR" sz="2400" b="1" dirty="0" smtClean="0"/>
              <a:t>-- </a:t>
            </a:r>
            <a:r>
              <a:rPr lang="fr-FR" sz="2400" b="1" dirty="0" err="1" smtClean="0"/>
              <a:t>verify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that</a:t>
            </a:r>
            <a:r>
              <a:rPr lang="fr-FR" sz="2400" b="1" dirty="0" smtClean="0"/>
              <a:t> </a:t>
            </a:r>
            <a:r>
              <a:rPr lang="fr-FR" sz="2400" b="1" dirty="0" err="1"/>
              <a:t>scheme</a:t>
            </a:r>
            <a:r>
              <a:rPr lang="fr-FR" sz="2400" b="1" dirty="0"/>
              <a:t> 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developed</a:t>
            </a:r>
            <a:r>
              <a:rPr lang="fr-FR" sz="2400" b="1" dirty="0" smtClean="0"/>
              <a:t>, </a:t>
            </a:r>
          </a:p>
          <a:p>
            <a:r>
              <a:rPr lang="fr-FR" sz="2400" b="1" dirty="0" smtClean="0"/>
              <a:t>-- running </a:t>
            </a:r>
            <a:r>
              <a:rPr lang="fr-FR" sz="2400" b="1" dirty="0" err="1" smtClean="0"/>
              <a:t>requirements</a:t>
            </a:r>
            <a:r>
              <a:rPr lang="fr-FR" sz="2400" b="1" dirty="0"/>
              <a:t> </a:t>
            </a:r>
            <a:endParaRPr lang="fr-FR" sz="2400" b="1" dirty="0" smtClean="0"/>
          </a:p>
          <a:p>
            <a:r>
              <a:rPr lang="fr-FR" sz="2400" b="1" dirty="0" smtClean="0"/>
              <a:t>-- </a:t>
            </a:r>
            <a:r>
              <a:rPr lang="fr-FR" sz="2400" b="1" dirty="0" err="1" smtClean="0"/>
              <a:t>measure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monochromatization</a:t>
            </a:r>
            <a:r>
              <a:rPr lang="fr-FR" sz="2400" b="1" dirty="0"/>
              <a:t> </a:t>
            </a:r>
            <a:endParaRPr lang="fr-F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21730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025900" y="2324100"/>
            <a:ext cx="5816600" cy="2921000"/>
          </a:xfrm>
          <a:custGeom>
            <a:avLst/>
            <a:gdLst>
              <a:gd name="connsiteX0" fmla="*/ 0 w 5816600"/>
              <a:gd name="connsiteY0" fmla="*/ 0 h 2921000"/>
              <a:gd name="connsiteX1" fmla="*/ 1473200 w 5816600"/>
              <a:gd name="connsiteY1" fmla="*/ 228600 h 2921000"/>
              <a:gd name="connsiteX2" fmla="*/ 1739900 w 5816600"/>
              <a:gd name="connsiteY2" fmla="*/ 304800 h 2921000"/>
              <a:gd name="connsiteX3" fmla="*/ 2451100 w 5816600"/>
              <a:gd name="connsiteY3" fmla="*/ 508000 h 2921000"/>
              <a:gd name="connsiteX4" fmla="*/ 3251200 w 5816600"/>
              <a:gd name="connsiteY4" fmla="*/ 914400 h 2921000"/>
              <a:gd name="connsiteX5" fmla="*/ 4051300 w 5816600"/>
              <a:gd name="connsiteY5" fmla="*/ 1371600 h 2921000"/>
              <a:gd name="connsiteX6" fmla="*/ 4991100 w 5816600"/>
              <a:gd name="connsiteY6" fmla="*/ 2006600 h 2921000"/>
              <a:gd name="connsiteX7" fmla="*/ 5816600 w 5816600"/>
              <a:gd name="connsiteY7" fmla="*/ 2921000 h 292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6600" h="2921000">
                <a:moveTo>
                  <a:pt x="0" y="0"/>
                </a:moveTo>
                <a:lnTo>
                  <a:pt x="1473200" y="228600"/>
                </a:lnTo>
                <a:cubicBezTo>
                  <a:pt x="1763183" y="279400"/>
                  <a:pt x="1739900" y="304800"/>
                  <a:pt x="1739900" y="304800"/>
                </a:cubicBezTo>
                <a:cubicBezTo>
                  <a:pt x="1902883" y="351367"/>
                  <a:pt x="2199217" y="406400"/>
                  <a:pt x="2451100" y="508000"/>
                </a:cubicBezTo>
                <a:cubicBezTo>
                  <a:pt x="2702983" y="609600"/>
                  <a:pt x="2984500" y="770467"/>
                  <a:pt x="3251200" y="914400"/>
                </a:cubicBezTo>
                <a:cubicBezTo>
                  <a:pt x="3517900" y="1058333"/>
                  <a:pt x="3761317" y="1189567"/>
                  <a:pt x="4051300" y="1371600"/>
                </a:cubicBezTo>
                <a:cubicBezTo>
                  <a:pt x="4341283" y="1553633"/>
                  <a:pt x="4696883" y="1748367"/>
                  <a:pt x="4991100" y="2006600"/>
                </a:cubicBezTo>
                <a:cubicBezTo>
                  <a:pt x="5285317" y="2264833"/>
                  <a:pt x="5550958" y="2592916"/>
                  <a:pt x="5816600" y="2921000"/>
                </a:cubicBezTo>
              </a:path>
            </a:pathLst>
          </a:custGeom>
          <a:noFill/>
          <a:ln w="57150"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92100" y="152400"/>
            <a:ext cx="8585492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/>
              <a:t>Working</a:t>
            </a:r>
            <a:r>
              <a:rPr lang="fr-FR" sz="2400" b="1" dirty="0" smtClean="0"/>
              <a:t> group 1  </a:t>
            </a:r>
          </a:p>
          <a:p>
            <a:pPr algn="ctr"/>
            <a:r>
              <a:rPr lang="fr-FR" sz="2400" b="1" dirty="0" err="1" smtClean="0"/>
              <a:t>convened</a:t>
            </a:r>
            <a:r>
              <a:rPr lang="fr-FR" sz="2400" b="1" dirty="0" smtClean="0"/>
              <a:t> by </a:t>
            </a:r>
            <a:r>
              <a:rPr lang="fr-FR" sz="2400" b="1" dirty="0" err="1" smtClean="0"/>
              <a:t>Elianan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GianFelice</a:t>
            </a:r>
            <a:r>
              <a:rPr lang="fr-FR" sz="2400" b="1" dirty="0" smtClean="0"/>
              <a:t>-Wendt, </a:t>
            </a:r>
            <a:r>
              <a:rPr lang="fr-FR" sz="2400" b="1" dirty="0" smtClean="0"/>
              <a:t>Ivan </a:t>
            </a:r>
            <a:r>
              <a:rPr lang="fr-FR" sz="2400" b="1" dirty="0" err="1" smtClean="0"/>
              <a:t>Koop</a:t>
            </a:r>
            <a:r>
              <a:rPr lang="fr-FR" sz="2400" b="1" dirty="0" smtClean="0"/>
              <a:t>, Tatiana </a:t>
            </a:r>
            <a:r>
              <a:rPr lang="fr-FR" sz="2400" b="1" dirty="0" err="1" smtClean="0"/>
              <a:t>Pieloni</a:t>
            </a:r>
            <a:endParaRPr lang="fr-FR" sz="2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536700" y="2019300"/>
            <a:ext cx="241777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endParaRPr lang="fr-FR" dirty="0" smtClean="0"/>
          </a:p>
          <a:p>
            <a:r>
              <a:rPr lang="fr-FR" dirty="0" smtClean="0"/>
              <a:t>Spin </a:t>
            </a:r>
            <a:r>
              <a:rPr lang="fr-FR" dirty="0" err="1" smtClean="0"/>
              <a:t>precession</a:t>
            </a:r>
            <a:r>
              <a:rPr lang="fr-FR" dirty="0" smtClean="0"/>
              <a:t> 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 flipH="1">
            <a:off x="4033517" y="2679700"/>
            <a:ext cx="297517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as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smtClean="0"/>
              <a:t>of spin tune</a:t>
            </a:r>
            <a:r>
              <a:rPr lang="fr-FR" dirty="0" smtClean="0"/>
              <a:t> </a:t>
            </a:r>
            <a:endParaRPr lang="fr-FR" dirty="0" smtClean="0"/>
          </a:p>
        </p:txBody>
      </p:sp>
      <p:sp>
        <p:nvSpPr>
          <p:cNvPr id="5" name="TextBox 4"/>
          <p:cNvSpPr txBox="1"/>
          <p:nvPr/>
        </p:nvSpPr>
        <p:spPr>
          <a:xfrm flipH="1">
            <a:off x="5417817" y="3238500"/>
            <a:ext cx="491961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relationship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 spin-tune and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                </a:t>
            </a:r>
            <a:r>
              <a:rPr lang="fr-FR" dirty="0" err="1" smtClean="0"/>
              <a:t>affected</a:t>
            </a:r>
            <a:r>
              <a:rPr lang="fr-FR" dirty="0" smtClean="0"/>
              <a:t> by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37400" y="4013200"/>
            <a:ext cx="3996992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alignment</a:t>
            </a:r>
            <a:r>
              <a:rPr lang="fr-FR" dirty="0" smtClean="0"/>
              <a:t> of quads</a:t>
            </a:r>
          </a:p>
          <a:p>
            <a:r>
              <a:rPr lang="fr-FR" dirty="0" err="1" smtClean="0"/>
              <a:t>orbit</a:t>
            </a:r>
            <a:r>
              <a:rPr lang="fr-FR" dirty="0" smtClean="0"/>
              <a:t> and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spurious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endParaRPr lang="fr-FR" dirty="0" smtClean="0"/>
          </a:p>
          <a:p>
            <a:r>
              <a:rPr lang="fr-FR" dirty="0" err="1" smtClean="0"/>
              <a:t>interference</a:t>
            </a:r>
            <a:r>
              <a:rPr lang="fr-FR" dirty="0" smtClean="0"/>
              <a:t> of spin </a:t>
            </a:r>
            <a:r>
              <a:rPr lang="fr-FR" dirty="0" err="1" smtClean="0"/>
              <a:t>resonance</a:t>
            </a:r>
            <a:r>
              <a:rPr lang="fr-FR" dirty="0" err="1"/>
              <a:t>s</a:t>
            </a:r>
            <a:endParaRPr lang="fr-F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4064000"/>
            <a:ext cx="6287362" cy="2031325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analytic</a:t>
            </a:r>
            <a:r>
              <a:rPr lang="fr-FR" dirty="0" smtClean="0"/>
              <a:t> </a:t>
            </a:r>
            <a:r>
              <a:rPr lang="fr-FR" dirty="0" err="1" smtClean="0"/>
              <a:t>estimates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educational</a:t>
            </a:r>
            <a:r>
              <a:rPr lang="fr-FR" dirty="0" smtClean="0"/>
              <a:t>...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verified</a:t>
            </a:r>
            <a:r>
              <a:rPr lang="fr-FR" dirty="0" smtClean="0"/>
              <a:t> by </a:t>
            </a:r>
            <a:r>
              <a:rPr lang="fr-FR" dirty="0" err="1" smtClean="0"/>
              <a:t>realistic</a:t>
            </a:r>
            <a:r>
              <a:rPr lang="fr-FR" dirty="0" smtClean="0"/>
              <a:t> </a:t>
            </a:r>
            <a:r>
              <a:rPr lang="fr-FR" dirty="0" smtClean="0"/>
              <a:t>simulations!</a:t>
            </a:r>
          </a:p>
          <a:p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b="1" dirty="0" smtClean="0"/>
              <a:t>simulation of </a:t>
            </a:r>
            <a:r>
              <a:rPr lang="fr-FR" b="1" dirty="0" err="1" smtClean="0"/>
              <a:t>realistic</a:t>
            </a:r>
            <a:r>
              <a:rPr lang="fr-FR" b="1" dirty="0" smtClean="0"/>
              <a:t> </a:t>
            </a:r>
            <a:r>
              <a:rPr lang="fr-FR" b="1" dirty="0" err="1" smtClean="0"/>
              <a:t>closed</a:t>
            </a:r>
            <a:r>
              <a:rPr lang="fr-FR" b="1" dirty="0" smtClean="0"/>
              <a:t> </a:t>
            </a:r>
            <a:r>
              <a:rPr lang="fr-FR" b="1" dirty="0" err="1" smtClean="0"/>
              <a:t>orbit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simulation of </a:t>
            </a:r>
            <a:r>
              <a:rPr lang="fr-FR" b="1" dirty="0" err="1" smtClean="0"/>
              <a:t>orbit</a:t>
            </a:r>
            <a:r>
              <a:rPr lang="fr-FR" b="1" dirty="0" smtClean="0"/>
              <a:t> corrections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high luminosity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 simulatio</a:t>
            </a:r>
            <a:r>
              <a:rPr lang="en-US" b="1" dirty="0" smtClean="0">
                <a:sym typeface="Wingdings" panose="05000000000000000000" pitchFamily="2" charset="2"/>
              </a:rPr>
              <a:t>n of spin matching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high polarization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 simulation of resonant depolarization experiments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 simulation of spin precession</a:t>
            </a:r>
            <a:endParaRPr lang="fr-FR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140700" y="5537200"/>
            <a:ext cx="276860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Wigglers</a:t>
            </a:r>
            <a:endParaRPr lang="fr-FR" b="1" dirty="0" smtClean="0"/>
          </a:p>
          <a:p>
            <a:r>
              <a:rPr lang="fr-FR" b="1" dirty="0" err="1" smtClean="0"/>
              <a:t>D</a:t>
            </a:r>
            <a:r>
              <a:rPr lang="fr-FR" b="1" dirty="0" err="1" smtClean="0"/>
              <a:t>epolarizer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</a:t>
            </a:r>
            <a:r>
              <a:rPr lang="fr-FR" b="1" dirty="0" err="1" smtClean="0"/>
              <a:t>specs</a:t>
            </a:r>
            <a:r>
              <a:rPr lang="fr-FR" b="1" dirty="0" smtClean="0"/>
              <a:t>, </a:t>
            </a:r>
            <a:r>
              <a:rPr lang="fr-FR" b="1" dirty="0" err="1" smtClean="0"/>
              <a:t>cost</a:t>
            </a:r>
            <a:r>
              <a:rPr lang="fr-FR" b="1" dirty="0" smtClean="0"/>
              <a:t>,  </a:t>
            </a:r>
            <a:r>
              <a:rPr lang="fr-FR" b="1" dirty="0" err="1" smtClean="0"/>
              <a:t>integration</a:t>
            </a:r>
            <a:endParaRPr lang="fr-FR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699" y="963843"/>
            <a:ext cx="6190801" cy="142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9" y="1798766"/>
            <a:ext cx="11607880" cy="3281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3800" y="736600"/>
            <a:ext cx="7879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simulation of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 (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b="1" dirty="0" err="1" smtClean="0">
                <a:solidFill>
                  <a:srgbClr val="00B050"/>
                </a:solidFill>
              </a:rPr>
              <a:t>here</a:t>
            </a:r>
            <a:r>
              <a:rPr lang="fr-FR" b="1" dirty="0" smtClean="0">
                <a:solidFill>
                  <a:srgbClr val="00B050"/>
                </a:solidFill>
              </a:rPr>
              <a:t> assume  1000 </a:t>
            </a:r>
            <a:r>
              <a:rPr lang="fr-FR" b="1" dirty="0" err="1" smtClean="0">
                <a:solidFill>
                  <a:srgbClr val="00B050"/>
                </a:solidFill>
              </a:rPr>
              <a:t>recoil</a:t>
            </a:r>
            <a:r>
              <a:rPr lang="fr-FR" b="1" dirty="0" smtClean="0">
                <a:solidFill>
                  <a:srgbClr val="00B050"/>
                </a:solidFill>
              </a:rPr>
              <a:t> photons </a:t>
            </a:r>
            <a:r>
              <a:rPr lang="fr-FR" b="1" dirty="0" err="1" smtClean="0">
                <a:solidFill>
                  <a:srgbClr val="00B050"/>
                </a:solidFill>
              </a:rPr>
              <a:t>each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shot</a:t>
            </a:r>
            <a:r>
              <a:rPr lang="fr-FR" b="1" dirty="0" smtClean="0">
                <a:solidFill>
                  <a:srgbClr val="00B050"/>
                </a:solidFill>
              </a:rPr>
              <a:t> at 3kHz.     (</a:t>
            </a:r>
            <a:r>
              <a:rPr lang="fr-FR" b="1" dirty="0" err="1" smtClean="0">
                <a:solidFill>
                  <a:srgbClr val="00B050"/>
                </a:solidFill>
              </a:rPr>
              <a:t>only</a:t>
            </a:r>
            <a:r>
              <a:rPr lang="fr-FR" b="1" dirty="0" smtClean="0">
                <a:solidFill>
                  <a:srgbClr val="00B050"/>
                </a:solidFill>
              </a:rPr>
              <a:t> vertical </a:t>
            </a:r>
            <a:r>
              <a:rPr lang="fr-FR" b="1" dirty="0" err="1" smtClean="0">
                <a:solidFill>
                  <a:srgbClr val="00B050"/>
                </a:solidFill>
              </a:rPr>
              <a:t>polarization</a:t>
            </a:r>
            <a:r>
              <a:rPr lang="fr-FR" b="1" dirty="0" smtClean="0">
                <a:solidFill>
                  <a:srgbClr val="00B050"/>
                </a:solidFill>
              </a:rPr>
              <a:t>)</a:t>
            </a:r>
            <a:endParaRPr lang="fr-FR" b="1" dirty="0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8400" y="5448300"/>
            <a:ext cx="534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precision</a:t>
            </a:r>
            <a:r>
              <a:rPr lang="fr-FR" dirty="0" smtClean="0"/>
              <a:t>  </a:t>
            </a:r>
            <a:r>
              <a:rPr lang="en-CH" dirty="0" smtClean="0">
                <a:sym typeface="Symbol" panose="05050102010706020507" pitchFamily="18" charset="2"/>
              </a:rPr>
              <a:t>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 = 0.00005/103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beam</a:t>
            </a:r>
            <a:r>
              <a:rPr lang="en-US" dirty="0">
                <a:sym typeface="Symbol" panose="05050102010706020507" pitchFamily="18" charset="2"/>
              </a:rPr>
              <a:t>= 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beam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*</a:t>
            </a:r>
            <a:r>
              <a:rPr lang="en-CH" dirty="0" smtClean="0">
                <a:sym typeface="Symbol" panose="05050102010706020507" pitchFamily="18" charset="2"/>
              </a:rPr>
              <a:t>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en-CH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= </a:t>
            </a:r>
            <a:r>
              <a:rPr lang="en-US" b="1" dirty="0" smtClean="0">
                <a:sym typeface="Symbol" panose="05050102010706020507" pitchFamily="18" charset="2"/>
              </a:rPr>
              <a:t>22 </a:t>
            </a:r>
            <a:r>
              <a:rPr lang="en-US" b="1" dirty="0" err="1" smtClean="0">
                <a:sym typeface="Symbol" panose="05050102010706020507" pitchFamily="18" charset="2"/>
              </a:rPr>
              <a:t>keV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per measurement</a:t>
            </a:r>
            <a:endParaRPr lang="en-US" b="1" baseline="-25000" dirty="0" smtClean="0">
              <a:sym typeface="Symbol" panose="05050102010706020507" pitchFamily="18" charset="2"/>
            </a:endParaRPr>
          </a:p>
          <a:p>
            <a:r>
              <a:rPr lang="en-US" i="1" dirty="0" smtClean="0">
                <a:solidFill>
                  <a:srgbClr val="00B050"/>
                </a:solidFill>
                <a:sym typeface="Symbol" panose="05050102010706020507" pitchFamily="18" charset="2"/>
              </a:rPr>
              <a:t>(depending on </a:t>
            </a:r>
            <a:r>
              <a:rPr lang="en-US" i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polarimeter</a:t>
            </a:r>
            <a:r>
              <a:rPr lang="en-US" i="1" dirty="0" smtClean="0">
                <a:solidFill>
                  <a:srgbClr val="00B050"/>
                </a:solidFill>
                <a:sym typeface="Symbol" panose="05050102010706020507" pitchFamily="18" charset="2"/>
              </a:rPr>
              <a:t> performance)</a:t>
            </a:r>
            <a:r>
              <a:rPr lang="en-US" i="1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endParaRPr lang="fr-FR" i="1" dirty="0" smtClean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1700" y="1485900"/>
            <a:ext cx="1549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Z pole</a:t>
            </a:r>
            <a:endParaRPr lang="fr-FR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115300" y="1397000"/>
            <a:ext cx="26797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WW </a:t>
            </a:r>
            <a:r>
              <a:rPr lang="fr-FR" b="1" dirty="0" err="1" smtClean="0"/>
              <a:t>threshold</a:t>
            </a:r>
            <a:endParaRPr lang="fr-FR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086600" y="5295900"/>
            <a:ext cx="469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precision</a:t>
            </a:r>
            <a:r>
              <a:rPr lang="fr-FR" dirty="0" smtClean="0"/>
              <a:t>  </a:t>
            </a:r>
            <a:r>
              <a:rPr lang="en-CH" dirty="0" smtClean="0">
                <a:sym typeface="Symbol" panose="05050102010706020507" pitchFamily="18" charset="2"/>
              </a:rPr>
              <a:t>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 = 0.0005/180 </a:t>
            </a:r>
          </a:p>
          <a:p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 err="1">
                <a:sym typeface="Symbol" panose="05050102010706020507" pitchFamily="18" charset="2"/>
              </a:rPr>
              <a:t>E</a:t>
            </a:r>
            <a:r>
              <a:rPr lang="en-US" baseline="-25000" dirty="0" err="1">
                <a:sym typeface="Symbol" panose="05050102010706020507" pitchFamily="18" charset="2"/>
              </a:rPr>
              <a:t>beam</a:t>
            </a:r>
            <a:r>
              <a:rPr lang="en-US" dirty="0">
                <a:sym typeface="Symbol" panose="05050102010706020507" pitchFamily="18" charset="2"/>
              </a:rPr>
              <a:t>= </a:t>
            </a:r>
            <a:r>
              <a:rPr lang="en-US" dirty="0" err="1">
                <a:sym typeface="Symbol" panose="05050102010706020507" pitchFamily="18" charset="2"/>
              </a:rPr>
              <a:t>E</a:t>
            </a:r>
            <a:r>
              <a:rPr lang="en-US" baseline="-25000" dirty="0" err="1">
                <a:sym typeface="Symbol" panose="05050102010706020507" pitchFamily="18" charset="2"/>
              </a:rPr>
              <a:t>beam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*</a:t>
            </a:r>
            <a:r>
              <a:rPr lang="en-CH" dirty="0">
                <a:sym typeface="Symbol" panose="05050102010706020507" pitchFamily="18" charset="2"/>
              </a:rPr>
              <a:t>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en-CH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 = </a:t>
            </a:r>
            <a:r>
              <a:rPr lang="en-US" b="1" dirty="0" smtClean="0">
                <a:sym typeface="Symbol" panose="05050102010706020507" pitchFamily="18" charset="2"/>
              </a:rPr>
              <a:t>22</a:t>
            </a:r>
            <a:r>
              <a:rPr lang="en-US" b="1" dirty="0" smtClean="0">
                <a:sym typeface="Symbol" panose="05050102010706020507" pitchFamily="18" charset="2"/>
              </a:rPr>
              <a:t>0 </a:t>
            </a:r>
            <a:r>
              <a:rPr lang="en-US" b="1" dirty="0" err="1" smtClean="0">
                <a:sym typeface="Symbol" panose="05050102010706020507" pitchFamily="18" charset="2"/>
              </a:rPr>
              <a:t>keV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per measurement</a:t>
            </a:r>
          </a:p>
          <a:p>
            <a:r>
              <a:rPr lang="en-US" dirty="0" smtClean="0">
                <a:sym typeface="Symbol" panose="05050102010706020507" pitchFamily="18" charset="2"/>
              </a:rPr>
              <a:t>(depending on </a:t>
            </a:r>
            <a:r>
              <a:rPr lang="en-US" dirty="0" err="1" smtClean="0">
                <a:sym typeface="Symbol" panose="05050102010706020507" pitchFamily="18" charset="2"/>
              </a:rPr>
              <a:t>polarimeter</a:t>
            </a:r>
            <a:r>
              <a:rPr lang="en-US" dirty="0" smtClean="0">
                <a:sym typeface="Symbol" panose="05050102010706020507" pitchFamily="18" charset="2"/>
              </a:rPr>
              <a:t> performance)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554132" y="2565400"/>
            <a:ext cx="232036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look </a:t>
            </a:r>
            <a:r>
              <a:rPr lang="fr-FR" dirty="0" err="1" smtClean="0"/>
              <a:t>bigger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!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0357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35" y="131237"/>
            <a:ext cx="4282800" cy="32592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9395" y="124194"/>
            <a:ext cx="5112503" cy="30538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205" y="3719384"/>
            <a:ext cx="116029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</a:t>
            </a:r>
            <a:r>
              <a:rPr lang="fr-FR" dirty="0" err="1" smtClean="0"/>
              <a:t>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at ANKA/KARA ..............................................................and at VEPP-4M </a:t>
            </a:r>
            <a:r>
              <a:rPr lang="fr-FR" dirty="0" smtClean="0"/>
              <a:t>! (stat. </a:t>
            </a:r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11 eV...)</a:t>
            </a:r>
            <a:br>
              <a:rPr lang="fr-FR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KIT </a:t>
            </a:r>
            <a:r>
              <a:rPr lang="fr-FR" sz="2400" dirty="0" err="1" smtClean="0">
                <a:solidFill>
                  <a:srgbClr val="FF0000"/>
                </a:solidFill>
              </a:rPr>
              <a:t>will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welcome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ideas</a:t>
            </a:r>
            <a:r>
              <a:rPr lang="fr-FR" sz="2400" dirty="0" smtClean="0">
                <a:solidFill>
                  <a:srgbClr val="FF0000"/>
                </a:solidFill>
              </a:rPr>
              <a:t> for tests </a:t>
            </a:r>
            <a:r>
              <a:rPr lang="fr-FR" sz="2400" dirty="0" err="1" smtClean="0">
                <a:solidFill>
                  <a:srgbClr val="FF0000"/>
                </a:solidFill>
              </a:rPr>
              <a:t>with</a:t>
            </a:r>
            <a:r>
              <a:rPr lang="fr-FR" sz="2400" dirty="0" smtClean="0">
                <a:solidFill>
                  <a:srgbClr val="FF0000"/>
                </a:solidFill>
              </a:rPr>
              <a:t> KARA!                          </a:t>
            </a:r>
            <a:r>
              <a:rPr lang="fr-FR" dirty="0" smtClean="0"/>
              <a:t>total </a:t>
            </a:r>
            <a:r>
              <a:rPr lang="fr-FR" dirty="0" err="1" smtClean="0"/>
              <a:t>sys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~7keV at J/psi</a:t>
            </a:r>
            <a:endParaRPr lang="fr-FR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70000" y="4914900"/>
            <a:ext cx="9580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no </a:t>
            </a:r>
            <a:r>
              <a:rPr lang="fr-FR" dirty="0" err="1" smtClean="0"/>
              <a:t>reason</a:t>
            </a:r>
            <a:r>
              <a:rPr lang="fr-FR" dirty="0" smtClean="0"/>
              <a:t> (a priori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(in </a:t>
            </a:r>
            <a:r>
              <a:rPr lang="fr-FR" dirty="0" err="1" smtClean="0"/>
              <a:t>keV</a:t>
            </a:r>
            <a:r>
              <a:rPr lang="fr-FR" dirty="0" smtClean="0"/>
              <a:t>) at FCC-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VEPP-4M </a:t>
            </a:r>
          </a:p>
          <a:p>
            <a:r>
              <a:rPr lang="fr-FR" dirty="0" err="1" smtClean="0"/>
              <a:t>since</a:t>
            </a:r>
            <a:r>
              <a:rPr lang="fr-FR" dirty="0" smtClean="0"/>
              <a:t> one </a:t>
            </a:r>
            <a:r>
              <a:rPr lang="fr-FR" dirty="0" err="1" smtClean="0"/>
              <a:t>measures</a:t>
            </a:r>
            <a:r>
              <a:rPr lang="fr-FR" dirty="0" smtClean="0"/>
              <a:t> the </a:t>
            </a:r>
            <a:r>
              <a:rPr lang="fr-FR" dirty="0" err="1" smtClean="0"/>
              <a:t>fractional</a:t>
            </a:r>
            <a:r>
              <a:rPr lang="fr-FR" dirty="0" smtClean="0"/>
              <a:t> part of the spin tune.</a:t>
            </a:r>
          </a:p>
          <a:p>
            <a:r>
              <a:rPr lang="fr-FR" dirty="0" err="1" smtClean="0"/>
              <a:t>except</a:t>
            </a:r>
            <a:r>
              <a:rPr lang="fr-FR" dirty="0" smtClean="0"/>
              <a:t> for </a:t>
            </a:r>
            <a:r>
              <a:rPr lang="fr-FR" dirty="0" err="1" smtClean="0"/>
              <a:t>environmental</a:t>
            </a:r>
            <a:r>
              <a:rPr lang="fr-FR" dirty="0" smtClean="0"/>
              <a:t> variation, and </a:t>
            </a:r>
            <a:r>
              <a:rPr lang="fr-FR" dirty="0" err="1" smtClean="0"/>
              <a:t>possibly</a:t>
            </a:r>
            <a:r>
              <a:rPr lang="fr-FR" dirty="0" smtClean="0"/>
              <a:t> </a:t>
            </a:r>
            <a:r>
              <a:rPr lang="fr-FR" dirty="0" err="1" smtClean="0"/>
              <a:t>widening</a:t>
            </a:r>
            <a:r>
              <a:rPr lang="fr-FR" dirty="0" smtClean="0"/>
              <a:t> </a:t>
            </a:r>
            <a:r>
              <a:rPr lang="fr-FR" dirty="0" err="1" smtClean="0"/>
              <a:t>ot</a:t>
            </a:r>
            <a:r>
              <a:rPr lang="fr-FR" dirty="0" smtClean="0"/>
              <a:t> the </a:t>
            </a:r>
            <a:r>
              <a:rPr lang="fr-FR" dirty="0" err="1" smtClean="0"/>
              <a:t>resonant</a:t>
            </a:r>
            <a:r>
              <a:rPr lang="fr-FR" dirty="0" smtClean="0"/>
              <a:t> line.</a:t>
            </a:r>
          </a:p>
          <a:p>
            <a:r>
              <a:rPr lang="fr-FR" dirty="0"/>
              <a:t>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running mode with pilot bunches measured </a:t>
            </a:r>
            <a:r>
              <a:rPr lang="en-US" dirty="0" err="1" smtClean="0">
                <a:sym typeface="Wingdings" panose="05000000000000000000" pitchFamily="2" charset="2"/>
              </a:rPr>
              <a:t>consituously</a:t>
            </a:r>
            <a:r>
              <a:rPr lang="en-US" dirty="0" smtClean="0">
                <a:sym typeface="Wingdings" panose="05000000000000000000" pitchFamily="2" charset="2"/>
              </a:rPr>
              <a:t>, correct tides (and record corrections!)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198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11" y="171332"/>
            <a:ext cx="11973089" cy="3219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701" y="3162300"/>
            <a:ext cx="77596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Sergei </a:t>
            </a:r>
            <a:r>
              <a:rPr lang="fr-FR" dirty="0" err="1" smtClean="0"/>
              <a:t>Nikitin</a:t>
            </a:r>
            <a:r>
              <a:rPr lang="fr-FR" dirty="0"/>
              <a:t> </a:t>
            </a:r>
            <a:r>
              <a:rPr lang="fr-FR" b="1" dirty="0" smtClean="0"/>
              <a:t>has </a:t>
            </a:r>
            <a:r>
              <a:rPr lang="fr-FR" b="1" dirty="0" err="1" smtClean="0"/>
              <a:t>provided</a:t>
            </a:r>
            <a:r>
              <a:rPr lang="fr-FR" b="1" dirty="0" smtClean="0"/>
              <a:t> RDP </a:t>
            </a:r>
            <a:r>
              <a:rPr lang="fr-FR" b="1" dirty="0" err="1" smtClean="0"/>
              <a:t>parameters</a:t>
            </a:r>
            <a:r>
              <a:rPr lang="fr-FR" b="1" dirty="0" smtClean="0"/>
              <a:t> (</a:t>
            </a:r>
            <a:r>
              <a:rPr lang="fr-FR" b="1" dirty="0" err="1" smtClean="0"/>
              <a:t>see</a:t>
            </a:r>
            <a:r>
              <a:rPr lang="fr-FR" b="1" dirty="0" smtClean="0"/>
              <a:t> slides), </a:t>
            </a:r>
            <a:r>
              <a:rPr lang="fr-FR" b="1" dirty="0" err="1" smtClean="0"/>
              <a:t>these</a:t>
            </a:r>
            <a:r>
              <a:rPr lang="fr-FR" b="1" dirty="0" smtClean="0"/>
              <a:t> </a:t>
            </a:r>
            <a:r>
              <a:rPr lang="fr-FR" b="1" dirty="0" err="1" smtClean="0"/>
              <a:t>need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matched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actual</a:t>
            </a:r>
            <a:r>
              <a:rPr lang="fr-FR" b="1" dirty="0" smtClean="0"/>
              <a:t> </a:t>
            </a:r>
            <a:r>
              <a:rPr lang="fr-FR" b="1" dirty="0" err="1" smtClean="0"/>
              <a:t>field</a:t>
            </a:r>
            <a:r>
              <a:rPr lang="fr-FR" b="1" dirty="0" smtClean="0"/>
              <a:t>, </a:t>
            </a:r>
            <a:r>
              <a:rPr lang="fr-FR" b="1" dirty="0" err="1" smtClean="0"/>
              <a:t>frequency</a:t>
            </a:r>
            <a:r>
              <a:rPr lang="fr-FR" b="1" dirty="0" smtClean="0"/>
              <a:t> and rate of the </a:t>
            </a:r>
            <a:r>
              <a:rPr lang="fr-FR" b="1" dirty="0" err="1" smtClean="0"/>
              <a:t>depolarizer</a:t>
            </a:r>
            <a:r>
              <a:rPr lang="fr-FR" b="1" dirty="0" smtClean="0"/>
              <a:t>.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dirty="0" err="1" smtClean="0"/>
              <a:t>insisted</a:t>
            </a:r>
            <a:r>
              <a:rPr lang="fr-FR" dirty="0" smtClean="0"/>
              <a:t> on the </a:t>
            </a:r>
            <a:r>
              <a:rPr lang="fr-FR" dirty="0" err="1" smtClean="0"/>
              <a:t>need</a:t>
            </a:r>
            <a:r>
              <a:rPr lang="fr-FR" dirty="0" smtClean="0"/>
              <a:t> to match the </a:t>
            </a:r>
            <a:r>
              <a:rPr lang="fr-FR" dirty="0" err="1" smtClean="0"/>
              <a:t>depolarizer</a:t>
            </a:r>
            <a:r>
              <a:rPr lang="fr-FR" dirty="0" smtClean="0"/>
              <a:t> scan </a:t>
            </a:r>
            <a:r>
              <a:rPr lang="fr-FR" dirty="0" err="1" smtClean="0"/>
              <a:t>width</a:t>
            </a:r>
            <a:r>
              <a:rPr lang="fr-FR" dirty="0" smtClean="0"/>
              <a:t> to the </a:t>
            </a:r>
            <a:r>
              <a:rPr lang="fr-FR" dirty="0" err="1" smtClean="0"/>
              <a:t>resonance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</a:t>
            </a:r>
            <a:r>
              <a:rPr lang="fr-FR" dirty="0" err="1"/>
              <a:t>otherwise</a:t>
            </a:r>
            <a:r>
              <a:rPr lang="fr-FR" dirty="0"/>
              <a:t>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limited</a:t>
            </a:r>
            <a:r>
              <a:rPr lang="fr-FR" dirty="0"/>
              <a:t> by the </a:t>
            </a:r>
            <a:r>
              <a:rPr lang="fr-FR" dirty="0" err="1"/>
              <a:t>largest</a:t>
            </a:r>
            <a:r>
              <a:rPr lang="fr-FR" dirty="0"/>
              <a:t> one</a:t>
            </a:r>
          </a:p>
          <a:p>
            <a:endParaRPr lang="fr-FR" dirty="0"/>
          </a:p>
          <a:p>
            <a:r>
              <a:rPr lang="fr-FR" dirty="0" smtClean="0"/>
              <a:t>            -- how do </a:t>
            </a:r>
            <a:r>
              <a:rPr lang="fr-FR" dirty="0" err="1" smtClean="0"/>
              <a:t>we</a:t>
            </a:r>
            <a:r>
              <a:rPr lang="fr-FR" dirty="0" smtClean="0"/>
              <a:t> do </a:t>
            </a:r>
            <a:r>
              <a:rPr lang="fr-FR" dirty="0" err="1" smtClean="0"/>
              <a:t>that</a:t>
            </a:r>
            <a:r>
              <a:rPr lang="fr-FR" dirty="0" smtClean="0"/>
              <a:t>? </a:t>
            </a:r>
            <a:r>
              <a:rPr lang="fr-FR" dirty="0" err="1" smtClean="0"/>
              <a:t>simulate</a:t>
            </a:r>
            <a:r>
              <a:rPr lang="fr-FR" dirty="0" smtClean="0"/>
              <a:t> </a:t>
            </a:r>
            <a:r>
              <a:rPr lang="fr-FR" dirty="0" err="1" smtClean="0"/>
              <a:t>resonance</a:t>
            </a:r>
            <a:r>
              <a:rPr lang="fr-FR" dirty="0" smtClean="0"/>
              <a:t> </a:t>
            </a:r>
            <a:r>
              <a:rPr lang="fr-FR" dirty="0" err="1" smtClean="0"/>
              <a:t>width</a:t>
            </a:r>
            <a:r>
              <a:rPr lang="fr-FR" dirty="0" smtClean="0"/>
              <a:t>? or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and how? </a:t>
            </a:r>
            <a:br>
              <a:rPr lang="fr-FR" dirty="0" smtClean="0"/>
            </a:br>
            <a:r>
              <a:rPr lang="fr-FR" dirty="0" smtClean="0"/>
              <a:t>            </a:t>
            </a:r>
            <a:r>
              <a:rPr lang="fr-FR" dirty="0" smtClean="0"/>
              <a:t>--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possible to </a:t>
            </a:r>
            <a:r>
              <a:rPr lang="fr-FR" dirty="0" err="1" smtClean="0"/>
              <a:t>see</a:t>
            </a:r>
            <a:r>
              <a:rPr lang="fr-FR" dirty="0" smtClean="0"/>
              <a:t> the </a:t>
            </a:r>
            <a:r>
              <a:rPr lang="fr-FR" dirty="0" err="1" smtClean="0"/>
              <a:t>depolarization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the scanning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-- </a:t>
            </a:r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(or </a:t>
            </a:r>
            <a:r>
              <a:rPr lang="fr-FR" dirty="0" err="1" smtClean="0"/>
              <a:t>measured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)  by scanning </a:t>
            </a:r>
            <a:r>
              <a:rPr lang="fr-FR" dirty="0" err="1" smtClean="0"/>
              <a:t>resonance</a:t>
            </a:r>
            <a:r>
              <a:rPr lang="fr-FR" dirty="0" smtClean="0"/>
              <a:t> in </a:t>
            </a:r>
            <a:r>
              <a:rPr lang="fr-FR" dirty="0" err="1" smtClean="0"/>
              <a:t>both</a:t>
            </a:r>
            <a:r>
              <a:rPr lang="fr-FR" dirty="0" smtClean="0"/>
              <a:t> directions. </a:t>
            </a:r>
          </a:p>
          <a:p>
            <a:endParaRPr lang="fr-FR" dirty="0"/>
          </a:p>
          <a:p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have implications on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endParaRPr lang="fr-FR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4200" y="3256066"/>
            <a:ext cx="3379800" cy="360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7935" y="216310"/>
            <a:ext cx="329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Precision</a:t>
            </a:r>
            <a:r>
              <a:rPr lang="fr-FR" b="1" dirty="0" smtClean="0"/>
              <a:t> on RDP (</a:t>
            </a:r>
            <a:r>
              <a:rPr lang="fr-FR" b="1" dirty="0" err="1" smtClean="0"/>
              <a:t>Koop</a:t>
            </a:r>
            <a:r>
              <a:rPr lang="fr-FR" b="1" dirty="0" smtClean="0"/>
              <a:t>, </a:t>
            </a:r>
            <a:r>
              <a:rPr lang="fr-FR" b="1" dirty="0" err="1" smtClean="0"/>
              <a:t>Nikitin</a:t>
            </a:r>
            <a:r>
              <a:rPr lang="fr-FR" b="1" dirty="0" smtClean="0"/>
              <a:t>) </a:t>
            </a:r>
            <a:endParaRPr lang="fr-FR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74" y="620673"/>
            <a:ext cx="9365401" cy="4869401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1602658" y="776748"/>
            <a:ext cx="530942" cy="619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77" y="3260234"/>
            <a:ext cx="4510026" cy="35063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29084" y="5899355"/>
            <a:ext cx="299011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one time </a:t>
            </a:r>
            <a:r>
              <a:rPr lang="fr-FR" dirty="0" err="1" smtClean="0"/>
              <a:t>precision</a:t>
            </a:r>
            <a:r>
              <a:rPr lang="fr-FR" dirty="0" smtClean="0"/>
              <a:t>:   10-80 eV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386916" y="5624052"/>
            <a:ext cx="3316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certainly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RDP to </a:t>
            </a:r>
          </a:p>
          <a:p>
            <a:r>
              <a:rPr lang="fr-FR" dirty="0" smtClean="0"/>
              <a:t>&lt;&lt; 10keV </a:t>
            </a:r>
            <a:r>
              <a:rPr lang="fr-FR" dirty="0" err="1" smtClean="0"/>
              <a:t>precision</a:t>
            </a:r>
            <a:r>
              <a:rPr lang="fr-FR" dirty="0" smtClean="0"/>
              <a:t> (</a:t>
            </a:r>
            <a:r>
              <a:rPr lang="fr-FR" dirty="0" err="1" smtClean="0"/>
              <a:t>Nikitin</a:t>
            </a:r>
            <a:r>
              <a:rPr lang="fr-FR" dirty="0" smtClean="0"/>
              <a:t> PC)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10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199" y="2223099"/>
            <a:ext cx="7869001" cy="34532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0400" y="368300"/>
            <a:ext cx="10708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SPIN PRECESSION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It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possible to excite the </a:t>
            </a:r>
            <a:r>
              <a:rPr lang="fr-FR" dirty="0" err="1" smtClean="0"/>
              <a:t>depolarizer</a:t>
            </a:r>
            <a:r>
              <a:rPr lang="fr-FR" dirty="0" smtClean="0"/>
              <a:t> to </a:t>
            </a:r>
            <a:r>
              <a:rPr lang="fr-FR" dirty="0" err="1" smtClean="0"/>
              <a:t>achieve</a:t>
            </a:r>
            <a:r>
              <a:rPr lang="fr-FR" dirty="0" smtClean="0"/>
              <a:t> a 90 </a:t>
            </a:r>
            <a:r>
              <a:rPr lang="fr-FR" dirty="0" err="1" smtClean="0"/>
              <a:t>degrees</a:t>
            </a:r>
            <a:r>
              <a:rPr lang="fr-FR" dirty="0" smtClean="0"/>
              <a:t> rotation of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vector</a:t>
            </a:r>
            <a:r>
              <a:rPr lang="fr-FR" dirty="0" smtClean="0"/>
              <a:t> and let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precess</a:t>
            </a:r>
            <a:r>
              <a:rPr lang="fr-FR" dirty="0" smtClean="0"/>
              <a:t>,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3D </a:t>
            </a:r>
            <a:r>
              <a:rPr lang="fr-FR" dirty="0" err="1" smtClean="0"/>
              <a:t>spectrometer</a:t>
            </a:r>
            <a:r>
              <a:rPr lang="fr-FR" dirty="0" smtClean="0"/>
              <a:t>/</a:t>
            </a:r>
            <a:r>
              <a:rPr lang="fr-FR" dirty="0" err="1" smtClean="0"/>
              <a:t>polarimeter</a:t>
            </a:r>
            <a:r>
              <a:rPr lang="fr-FR" dirty="0" smtClean="0"/>
              <a:t>. </a:t>
            </a:r>
            <a:endParaRPr lang="fr-FR" b="1" dirty="0" smtClean="0"/>
          </a:p>
          <a:p>
            <a:r>
              <a:rPr lang="fr-FR" b="1" dirty="0" err="1" smtClean="0"/>
              <a:t>requirements</a:t>
            </a:r>
            <a:r>
              <a:rPr lang="fr-FR" b="1" dirty="0" smtClean="0"/>
              <a:t> on </a:t>
            </a:r>
            <a:r>
              <a:rPr lang="fr-FR" b="1" dirty="0" err="1" smtClean="0"/>
              <a:t>depolarizer</a:t>
            </a:r>
            <a:r>
              <a:rPr lang="fr-FR" b="1" dirty="0" smtClean="0"/>
              <a:t> </a:t>
            </a:r>
            <a:r>
              <a:rPr lang="fr-FR" b="1" dirty="0" err="1" smtClean="0"/>
              <a:t>strength</a:t>
            </a:r>
            <a:r>
              <a:rPr lang="fr-FR" b="1" dirty="0" smtClean="0"/>
              <a:t>, </a:t>
            </a:r>
            <a:r>
              <a:rPr lang="fr-FR" b="1" dirty="0" err="1"/>
              <a:t>p</a:t>
            </a:r>
            <a:r>
              <a:rPr lang="fr-FR" b="1" dirty="0" err="1" smtClean="0"/>
              <a:t>olarization</a:t>
            </a:r>
            <a:r>
              <a:rPr lang="fr-FR" b="1" dirty="0" smtClean="0"/>
              <a:t> </a:t>
            </a:r>
            <a:r>
              <a:rPr lang="fr-FR" b="1" dirty="0" err="1" smtClean="0"/>
              <a:t>level</a:t>
            </a:r>
            <a:r>
              <a:rPr lang="fr-FR" b="1" dirty="0" smtClean="0"/>
              <a:t> and </a:t>
            </a:r>
            <a:r>
              <a:rPr lang="fr-FR" b="1" dirty="0" err="1"/>
              <a:t>p</a:t>
            </a:r>
            <a:r>
              <a:rPr lang="fr-FR" b="1" dirty="0" err="1" smtClean="0"/>
              <a:t>recision</a:t>
            </a:r>
            <a:r>
              <a:rPr lang="fr-FR" b="1" dirty="0" smtClean="0"/>
              <a:t> on </a:t>
            </a:r>
            <a:r>
              <a:rPr lang="fr-FR" b="1" dirty="0" err="1" smtClean="0"/>
              <a:t>polarization</a:t>
            </a:r>
            <a:r>
              <a:rPr lang="fr-FR" b="1" dirty="0" smtClean="0"/>
              <a:t>  </a:t>
            </a:r>
            <a:r>
              <a:rPr lang="fr-FR" b="1" dirty="0" err="1" smtClean="0"/>
              <a:t>need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established</a:t>
            </a:r>
            <a:r>
              <a:rPr lang="fr-FR" b="1" dirty="0" smtClean="0"/>
              <a:t>. 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1482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599" y="189600"/>
            <a:ext cx="10104401" cy="24262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139700"/>
            <a:ext cx="1292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Wigglers</a:t>
            </a:r>
            <a:endParaRPr lang="fr-FR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99" y="3245400"/>
            <a:ext cx="9133201" cy="275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100" y="2781300"/>
            <a:ext cx="5903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location and </a:t>
            </a:r>
            <a:r>
              <a:rPr lang="fr-FR" b="1" dirty="0" err="1" smtClean="0"/>
              <a:t>integration</a:t>
            </a:r>
            <a:r>
              <a:rPr lang="fr-FR" b="1" dirty="0" smtClean="0"/>
              <a:t> of </a:t>
            </a:r>
            <a:r>
              <a:rPr lang="fr-FR" b="1" dirty="0" err="1" smtClean="0"/>
              <a:t>wiggles</a:t>
            </a:r>
            <a:r>
              <a:rPr lang="fr-FR" b="1" dirty="0" smtClean="0"/>
              <a:t> and </a:t>
            </a:r>
            <a:r>
              <a:rPr lang="fr-FR" b="1" dirty="0" err="1" smtClean="0"/>
              <a:t>polarimeters</a:t>
            </a:r>
            <a:r>
              <a:rPr lang="fr-FR" b="1" dirty="0" smtClean="0"/>
              <a:t> (Hofer)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31676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5063" y="653143"/>
            <a:ext cx="1118180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1. How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many 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polarimeters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for FCC-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ee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?  </a:t>
            </a:r>
          </a:p>
          <a:p>
            <a:r>
              <a:rPr lang="en-US" dirty="0">
                <a:sym typeface="Wingdings" panose="05000000000000000000" pitchFamily="2" charset="2"/>
              </a:rPr>
              <a:t>      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--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baseline: 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least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two, one e+ and one e-</a:t>
            </a:r>
            <a:endParaRPr lang="en-US" b="1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       -- if more are really needed, consider last strong magnet before the experiments on incoming lines. 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</a:t>
            </a:r>
            <a:r>
              <a:rPr lang="en-US" b="1" dirty="0" smtClean="0">
                <a:sym typeface="Wingdings" panose="05000000000000000000" pitchFamily="2" charset="2"/>
              </a:rPr>
              <a:t>++ this might make it  easier to propagate the 3D polarization measurement to the IPs. 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     </a:t>
            </a:r>
            <a:r>
              <a:rPr lang="en-US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Location might be problematic for logistics!</a:t>
            </a:r>
            <a:br>
              <a:rPr lang="en-US" b="1" dirty="0" smtClean="0">
                <a:solidFill>
                  <a:srgbClr val="00B0F0"/>
                </a:solidFill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          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Also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might be made unnecessary if colliding bunches can be depolarized. </a:t>
            </a:r>
            <a:endParaRPr lang="en-US" b="1" dirty="0" smtClean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-- lets evaluate cost and operational issues and understand the possible gains before changing the baseline of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2 (e+ and e-)  </a:t>
            </a:r>
            <a:r>
              <a:rPr lang="en-US" dirty="0" err="1" smtClean="0">
                <a:sym typeface="Wingdings" panose="05000000000000000000" pitchFamily="2" charset="2"/>
              </a:rPr>
              <a:t>polarimeters</a:t>
            </a:r>
            <a:r>
              <a:rPr lang="en-US" dirty="0" smtClean="0">
                <a:sym typeface="Wingdings" panose="05000000000000000000" pitchFamily="2" charset="2"/>
              </a:rPr>
              <a:t>! </a:t>
            </a:r>
            <a:r>
              <a:rPr lang="en-US" dirty="0" smtClean="0">
                <a:sym typeface="Wingdings" panose="05000000000000000000" pitchFamily="2" charset="2"/>
              </a:rPr>
              <a:t>-- </a:t>
            </a:r>
            <a:r>
              <a:rPr lang="en-US" dirty="0" smtClean="0">
                <a:sym typeface="Wingdings" panose="05000000000000000000" pitchFamily="2" charset="2"/>
              </a:rPr>
              <a:t>a nice place anyway. Investigate with M. Hofer, K. </a:t>
            </a:r>
            <a:r>
              <a:rPr lang="en-US" dirty="0" err="1" smtClean="0">
                <a:sym typeface="Wingdings" panose="05000000000000000000" pitchFamily="2" charset="2"/>
              </a:rPr>
              <a:t>Hanke</a:t>
            </a:r>
            <a:r>
              <a:rPr lang="en-US" dirty="0" smtClean="0">
                <a:sym typeface="Wingdings" panose="05000000000000000000" pitchFamily="2" charset="2"/>
              </a:rPr>
              <a:t> if this is a feasible location.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71407" y="104503"/>
            <a:ext cx="344934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more </a:t>
            </a:r>
            <a:r>
              <a:rPr lang="fr-FR" b="1" dirty="0" err="1" smtClean="0"/>
              <a:t>burning</a:t>
            </a:r>
            <a:r>
              <a:rPr lang="fr-FR" b="1" dirty="0" smtClean="0"/>
              <a:t> questions for FCC (I)</a:t>
            </a:r>
            <a:endParaRPr lang="fr-FR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614" t="38473" r="15988" b="5259"/>
          <a:stretch/>
        </p:blipFill>
        <p:spPr>
          <a:xfrm>
            <a:off x="3324560" y="1599357"/>
            <a:ext cx="4826662" cy="31564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05897" y="3126378"/>
            <a:ext cx="235132" cy="17417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802777" y="3034937"/>
            <a:ext cx="235132" cy="17417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90607" y="2751909"/>
            <a:ext cx="153270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polarimeters</a:t>
            </a:r>
            <a:r>
              <a:rPr lang="fr-FR" dirty="0" smtClean="0"/>
              <a:t>?</a:t>
            </a:r>
            <a:endParaRPr lang="fr-FR" dirty="0"/>
          </a:p>
        </p:txBody>
      </p:sp>
      <p:cxnSp>
        <p:nvCxnSpPr>
          <p:cNvPr id="10" name="Straight Arrow Connector 9"/>
          <p:cNvCxnSpPr>
            <a:endCxn id="7" idx="3"/>
          </p:cNvCxnSpPr>
          <p:nvPr/>
        </p:nvCxnSpPr>
        <p:spPr>
          <a:xfrm flipH="1">
            <a:off x="5037909" y="3013166"/>
            <a:ext cx="274320" cy="108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6" idx="1"/>
          </p:cNvCxnSpPr>
          <p:nvPr/>
        </p:nvCxnSpPr>
        <p:spPr>
          <a:xfrm>
            <a:off x="6705600" y="3065418"/>
            <a:ext cx="200297" cy="148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9212" y="2165137"/>
            <a:ext cx="17183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b="1" dirty="0" smtClean="0"/>
              <a:t>x4</a:t>
            </a:r>
            <a:endParaRPr lang="fr-FR" sz="8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81247" y="1328140"/>
            <a:ext cx="95891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900" dirty="0" smtClean="0"/>
              <a:t>(</a:t>
            </a:r>
            <a:endParaRPr lang="fr-FR" sz="199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2695" y="1302987"/>
            <a:ext cx="95891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900" dirty="0" smtClean="0"/>
              <a:t>)</a:t>
            </a:r>
            <a:endParaRPr lang="fr-FR" sz="19900" dirty="0"/>
          </a:p>
        </p:txBody>
      </p:sp>
    </p:spTree>
    <p:extLst>
      <p:ext uri="{BB962C8B-B14F-4D97-AF65-F5344CB8AC3E}">
        <p14:creationId xmlns:p14="http://schemas.microsoft.com/office/powerpoint/2010/main" val="321468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642310"/>
              </p:ext>
            </p:extLst>
          </p:nvPr>
        </p:nvGraphicFramePr>
        <p:xfrm>
          <a:off x="5761522" y="300790"/>
          <a:ext cx="6618973" cy="6442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2606" y="570939"/>
            <a:ext cx="53796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Workshop </a:t>
            </a:r>
            <a:r>
              <a:rPr lang="fr-FR" sz="2400" b="1" dirty="0" err="1" smtClean="0"/>
              <a:t>organized</a:t>
            </a:r>
            <a:r>
              <a:rPr lang="fr-FR" sz="2400" b="1" dirty="0" smtClean="0"/>
              <a:t>  19-30  Sept. </a:t>
            </a:r>
            <a:r>
              <a:rPr lang="fr-FR" sz="2400" b="1" dirty="0" smtClean="0"/>
              <a:t>2022 </a:t>
            </a:r>
          </a:p>
          <a:p>
            <a:r>
              <a:rPr lang="fr-FR" sz="2400" dirty="0" smtClean="0"/>
              <a:t> first </a:t>
            </a:r>
            <a:r>
              <a:rPr lang="fr-FR" sz="2400" dirty="0" err="1" smtClean="0"/>
              <a:t>week</a:t>
            </a:r>
            <a:r>
              <a:rPr lang="fr-FR" sz="2400" dirty="0" smtClean="0"/>
              <a:t> </a:t>
            </a:r>
            <a:r>
              <a:rPr lang="fr-FR" sz="2400" dirty="0" err="1" smtClean="0"/>
              <a:t>joined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EIC, mixte format</a:t>
            </a:r>
          </a:p>
          <a:p>
            <a:r>
              <a:rPr lang="fr-FR" sz="2400" dirty="0" smtClean="0"/>
              <a:t>122 participants </a:t>
            </a:r>
            <a:r>
              <a:rPr lang="fr-FR" sz="2400" dirty="0" err="1" smtClean="0"/>
              <a:t>from</a:t>
            </a:r>
            <a:r>
              <a:rPr lang="fr-FR" sz="2400" dirty="0" smtClean="0"/>
              <a:t> </a:t>
            </a:r>
            <a:r>
              <a:rPr lang="fr-FR" sz="2400" dirty="0" err="1" smtClean="0"/>
              <a:t>many</a:t>
            </a:r>
            <a:r>
              <a:rPr lang="fr-FR" sz="2400" dirty="0" smtClean="0"/>
              <a:t> countries </a:t>
            </a:r>
          </a:p>
          <a:p>
            <a:r>
              <a:rPr lang="fr-FR" sz="2400" dirty="0" smtClean="0"/>
              <a:t>USA, RF, CERN, Germany, France, </a:t>
            </a:r>
            <a:r>
              <a:rPr lang="fr-FR" sz="2400" dirty="0" err="1" smtClean="0"/>
              <a:t>Switzerland</a:t>
            </a:r>
            <a:r>
              <a:rPr lang="fr-FR" sz="2400" dirty="0" smtClean="0"/>
              <a:t>, UK, China, </a:t>
            </a:r>
            <a:r>
              <a:rPr lang="fr-FR" sz="2400" dirty="0" err="1" smtClean="0"/>
              <a:t>Italy</a:t>
            </a:r>
            <a:r>
              <a:rPr lang="fr-FR" sz="2400" dirty="0" smtClean="0"/>
              <a:t>, etc. </a:t>
            </a:r>
            <a:endParaRPr lang="fr-FR" sz="2400" dirty="0"/>
          </a:p>
          <a:p>
            <a:endParaRPr lang="fr-FR" sz="2400" dirty="0" smtClean="0"/>
          </a:p>
          <a:p>
            <a:r>
              <a:rPr lang="fr-FR" sz="2400" b="1" dirty="0" smtClean="0"/>
              <a:t>Goals  </a:t>
            </a:r>
          </a:p>
          <a:p>
            <a:r>
              <a:rPr lang="fr-FR" sz="2400" dirty="0" smtClean="0"/>
              <a:t>--  Foster collaboration </a:t>
            </a:r>
          </a:p>
          <a:p>
            <a:r>
              <a:rPr lang="fr-FR" sz="2400" dirty="0" smtClean="0"/>
              <a:t>-- </a:t>
            </a:r>
            <a:r>
              <a:rPr lang="fr-FR" sz="2400" dirty="0" err="1" smtClean="0"/>
              <a:t>review</a:t>
            </a:r>
            <a:r>
              <a:rPr lang="fr-FR" sz="2400" dirty="0" smtClean="0"/>
              <a:t> </a:t>
            </a:r>
            <a:r>
              <a:rPr lang="fr-FR" sz="2400" dirty="0" err="1" smtClean="0"/>
              <a:t>beam</a:t>
            </a:r>
            <a:r>
              <a:rPr lang="fr-FR" sz="2400" dirty="0" smtClean="0"/>
              <a:t> </a:t>
            </a:r>
            <a:r>
              <a:rPr lang="fr-FR" sz="2400" dirty="0" err="1" smtClean="0"/>
              <a:t>polarization</a:t>
            </a:r>
            <a:r>
              <a:rPr lang="fr-FR" sz="2400" dirty="0" smtClean="0"/>
              <a:t> </a:t>
            </a:r>
            <a:r>
              <a:rPr lang="fr-FR" sz="2400" dirty="0" smtClean="0"/>
              <a:t>in </a:t>
            </a:r>
            <a:r>
              <a:rPr lang="fr-FR" sz="2400" dirty="0" err="1" smtClean="0"/>
              <a:t>existing</a:t>
            </a:r>
            <a:r>
              <a:rPr lang="fr-FR" sz="2400" dirty="0" smtClean="0"/>
              <a:t> </a:t>
            </a:r>
            <a:r>
              <a:rPr lang="fr-FR" sz="2400" dirty="0" err="1" smtClean="0"/>
              <a:t>colliders</a:t>
            </a:r>
            <a:r>
              <a:rPr lang="fr-FR" sz="2400" dirty="0" smtClean="0"/>
              <a:t> </a:t>
            </a:r>
            <a:r>
              <a:rPr lang="fr-FR" sz="2400" dirty="0" smtClean="0"/>
              <a:t>and </a:t>
            </a:r>
            <a:r>
              <a:rPr lang="fr-FR" sz="2400" dirty="0" err="1" smtClean="0"/>
              <a:t>collider</a:t>
            </a:r>
            <a:r>
              <a:rPr lang="fr-FR" sz="2400" dirty="0" smtClean="0"/>
              <a:t> </a:t>
            </a:r>
            <a:r>
              <a:rPr lang="fr-FR" sz="2400" dirty="0" err="1" smtClean="0"/>
              <a:t>projects</a:t>
            </a:r>
            <a:r>
              <a:rPr lang="fr-FR" sz="2400" dirty="0" smtClean="0"/>
              <a:t>  </a:t>
            </a:r>
            <a:br>
              <a:rPr lang="fr-FR" sz="2400" dirty="0" smtClean="0"/>
            </a:br>
            <a:r>
              <a:rPr lang="fr-FR" sz="2400" dirty="0" smtClean="0"/>
              <a:t>(</a:t>
            </a:r>
            <a:r>
              <a:rPr lang="fr-FR" sz="2400" dirty="0" err="1" smtClean="0"/>
              <a:t>circular</a:t>
            </a:r>
            <a:r>
              <a:rPr lang="fr-FR" sz="2400" dirty="0" smtClean="0"/>
              <a:t> </a:t>
            </a:r>
            <a:r>
              <a:rPr lang="fr-FR" sz="2400" dirty="0" smtClean="0"/>
              <a:t>for </a:t>
            </a:r>
            <a:r>
              <a:rPr lang="fr-FR" sz="2400" dirty="0" err="1" smtClean="0"/>
              <a:t>optics</a:t>
            </a:r>
            <a:r>
              <a:rPr lang="fr-FR" sz="2400" dirty="0" smtClean="0"/>
              <a:t> and simulations, </a:t>
            </a:r>
            <a:r>
              <a:rPr lang="fr-FR" sz="2400" dirty="0" smtClean="0"/>
              <a:t>  </a:t>
            </a:r>
            <a:r>
              <a:rPr lang="fr-FR" sz="2400" dirty="0" smtClean="0"/>
              <a:t>all </a:t>
            </a:r>
            <a:r>
              <a:rPr lang="fr-FR" sz="2400" dirty="0" smtClean="0"/>
              <a:t>for </a:t>
            </a:r>
            <a:r>
              <a:rPr lang="fr-FR" sz="2400" dirty="0" err="1" smtClean="0"/>
              <a:t>polarimetry</a:t>
            </a:r>
            <a:r>
              <a:rPr lang="fr-FR" sz="2400" dirty="0" smtClean="0"/>
              <a:t>)</a:t>
            </a:r>
            <a:endParaRPr lang="fr-FR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804408" y="701378"/>
            <a:ext cx="679910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400" dirty="0"/>
          </a:p>
          <a:p>
            <a:r>
              <a:rPr lang="fr-FR" sz="2400" b="1" dirty="0" smtClean="0"/>
              <a:t>for </a:t>
            </a:r>
            <a:r>
              <a:rPr lang="fr-FR" sz="2400" b="1" dirty="0"/>
              <a:t>FCC </a:t>
            </a:r>
          </a:p>
          <a:p>
            <a:r>
              <a:rPr lang="fr-FR" sz="2400" dirty="0"/>
              <a:t>  </a:t>
            </a:r>
            <a:r>
              <a:rPr lang="fr-FR" sz="2400" dirty="0" err="1"/>
              <a:t>take</a:t>
            </a:r>
            <a:r>
              <a:rPr lang="fr-FR" sz="2400" dirty="0"/>
              <a:t> note of the motivation, </a:t>
            </a:r>
            <a:r>
              <a:rPr lang="fr-FR" sz="2400" dirty="0" err="1"/>
              <a:t>targets</a:t>
            </a:r>
            <a:endParaRPr lang="fr-FR" sz="2400" dirty="0"/>
          </a:p>
          <a:p>
            <a:r>
              <a:rPr lang="fr-FR" sz="2400" dirty="0"/>
              <a:t>  </a:t>
            </a:r>
            <a:r>
              <a:rPr lang="fr-FR" sz="2400" dirty="0" err="1"/>
              <a:t>establish</a:t>
            </a:r>
            <a:r>
              <a:rPr lang="fr-FR" sz="2400" dirty="0"/>
              <a:t> </a:t>
            </a:r>
            <a:r>
              <a:rPr lang="fr-FR" sz="2400" dirty="0" err="1"/>
              <a:t>status</a:t>
            </a:r>
            <a:r>
              <a:rPr lang="fr-FR" sz="2400" dirty="0"/>
              <a:t> and plans for </a:t>
            </a:r>
            <a:r>
              <a:rPr lang="fr-FR" sz="2400" dirty="0" err="1"/>
              <a:t>each</a:t>
            </a:r>
            <a:r>
              <a:rPr lang="fr-FR" sz="2400" dirty="0"/>
              <a:t> </a:t>
            </a:r>
            <a:r>
              <a:rPr lang="fr-FR" sz="2400" dirty="0" smtClean="0"/>
              <a:t>of </a:t>
            </a:r>
            <a:r>
              <a:rPr lang="fr-FR" sz="2400" dirty="0"/>
              <a:t>EPOL </a:t>
            </a:r>
            <a:r>
              <a:rPr lang="fr-FR" sz="2400" dirty="0" err="1"/>
              <a:t>WPs</a:t>
            </a:r>
            <a:endParaRPr lang="fr-FR" sz="2400" dirty="0"/>
          </a:p>
          <a:p>
            <a:r>
              <a:rPr lang="fr-FR" sz="2400" dirty="0"/>
              <a:t>  </a:t>
            </a:r>
            <a:r>
              <a:rPr lang="fr-FR" sz="2400" dirty="0" err="1"/>
              <a:t>establish</a:t>
            </a:r>
            <a:r>
              <a:rPr lang="fr-FR" sz="2400" dirty="0"/>
              <a:t> open questions </a:t>
            </a:r>
            <a:br>
              <a:rPr lang="fr-FR" sz="2400" dirty="0"/>
            </a:br>
            <a:r>
              <a:rPr lang="fr-FR" sz="2400" dirty="0"/>
              <a:t>  </a:t>
            </a:r>
            <a:r>
              <a:rPr lang="fr-FR" sz="2400" dirty="0" err="1"/>
              <a:t>confirm</a:t>
            </a:r>
            <a:r>
              <a:rPr lang="fr-FR" sz="2400" dirty="0"/>
              <a:t> or </a:t>
            </a:r>
            <a:r>
              <a:rPr lang="fr-FR" sz="2400" dirty="0" err="1" smtClean="0"/>
              <a:t>ascertain</a:t>
            </a:r>
            <a:endParaRPr lang="fr-FR" sz="2400" dirty="0" smtClean="0"/>
          </a:p>
          <a:p>
            <a:r>
              <a:rPr lang="fr-FR" sz="2400" dirty="0"/>
              <a:t> 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Specifications</a:t>
            </a:r>
            <a:r>
              <a:rPr lang="fr-FR" sz="2400" b="1" dirty="0" smtClean="0"/>
              <a:t>  </a:t>
            </a:r>
            <a:r>
              <a:rPr lang="fr-FR" sz="2400" b="1" dirty="0"/>
              <a:t>for « hardware »</a:t>
            </a:r>
          </a:p>
          <a:p>
            <a:r>
              <a:rPr lang="fr-FR" sz="2400" dirty="0"/>
              <a:t>       -- simulations, </a:t>
            </a:r>
            <a:r>
              <a:rPr lang="fr-FR" sz="2400" dirty="0" err="1"/>
              <a:t>optics</a:t>
            </a:r>
            <a:r>
              <a:rPr lang="fr-FR" sz="2400" dirty="0"/>
              <a:t>, corrections, </a:t>
            </a:r>
            <a:r>
              <a:rPr lang="fr-FR" sz="2400" dirty="0" err="1"/>
              <a:t>BPMs</a:t>
            </a:r>
            <a:endParaRPr lang="fr-FR" sz="2400" dirty="0"/>
          </a:p>
          <a:p>
            <a:r>
              <a:rPr lang="fr-FR" sz="2400" dirty="0"/>
              <a:t>       -- </a:t>
            </a:r>
            <a:r>
              <a:rPr lang="fr-FR" sz="2400" dirty="0" err="1"/>
              <a:t>wigglers</a:t>
            </a:r>
            <a:r>
              <a:rPr lang="fr-FR" sz="2400" dirty="0"/>
              <a:t> </a:t>
            </a:r>
            <a:br>
              <a:rPr lang="fr-FR" sz="2400" dirty="0"/>
            </a:br>
            <a:r>
              <a:rPr lang="fr-FR" sz="2400" dirty="0"/>
              <a:t>       -- </a:t>
            </a:r>
            <a:r>
              <a:rPr lang="fr-FR" sz="2400" dirty="0" err="1"/>
              <a:t>depolarizer</a:t>
            </a:r>
            <a:endParaRPr lang="fr-FR" sz="2400" dirty="0"/>
          </a:p>
          <a:p>
            <a:r>
              <a:rPr lang="fr-FR" sz="2400" dirty="0"/>
              <a:t>       -- </a:t>
            </a:r>
            <a:r>
              <a:rPr lang="fr-FR" sz="2400" dirty="0" err="1"/>
              <a:t>polarimeter</a:t>
            </a:r>
            <a:r>
              <a:rPr lang="fr-FR" sz="2400" dirty="0"/>
              <a:t> (location, LIR, laser, detector, DAQ)</a:t>
            </a:r>
            <a:br>
              <a:rPr lang="fr-FR" sz="2400" dirty="0"/>
            </a:br>
            <a:r>
              <a:rPr lang="fr-FR" sz="2400" dirty="0"/>
              <a:t>       -- running mode</a:t>
            </a:r>
          </a:p>
          <a:p>
            <a:r>
              <a:rPr lang="fr-FR" sz="2400" dirty="0"/>
              <a:t> </a:t>
            </a:r>
            <a:r>
              <a:rPr lang="fr-FR" sz="2400" b="1" dirty="0" err="1"/>
              <a:t>E</a:t>
            </a:r>
            <a:r>
              <a:rPr lang="fr-FR" sz="2400" b="1" dirty="0" err="1" smtClean="0"/>
              <a:t>stablish</a:t>
            </a:r>
            <a:r>
              <a:rPr lang="fr-FR" sz="2400" b="1" dirty="0" smtClean="0"/>
              <a:t> </a:t>
            </a:r>
            <a:r>
              <a:rPr lang="fr-FR" sz="2400" b="1" dirty="0" err="1"/>
              <a:t>deliverables</a:t>
            </a:r>
            <a:r>
              <a:rPr lang="fr-FR" sz="2400" b="1" dirty="0"/>
              <a:t> for </a:t>
            </a:r>
            <a:endParaRPr lang="fr-FR" sz="2400" b="1" dirty="0" smtClean="0"/>
          </a:p>
          <a:p>
            <a:r>
              <a:rPr lang="fr-FR" sz="2400" dirty="0"/>
              <a:t> </a:t>
            </a:r>
            <a:r>
              <a:rPr lang="fr-FR" sz="2400" dirty="0" smtClean="0"/>
              <a:t>          </a:t>
            </a:r>
            <a:r>
              <a:rPr lang="fr-FR" sz="2400" dirty="0" err="1" smtClean="0"/>
              <a:t>mid</a:t>
            </a:r>
            <a:r>
              <a:rPr lang="fr-FR" sz="2400" dirty="0" smtClean="0"/>
              <a:t> </a:t>
            </a:r>
            <a:r>
              <a:rPr lang="fr-FR" sz="2400" dirty="0" err="1"/>
              <a:t>term</a:t>
            </a:r>
            <a:r>
              <a:rPr lang="fr-FR" sz="2400" dirty="0"/>
              <a:t> </a:t>
            </a:r>
            <a:r>
              <a:rPr lang="fr-FR" sz="2400" dirty="0" err="1"/>
              <a:t>review</a:t>
            </a:r>
            <a:r>
              <a:rPr lang="fr-FR" sz="2400" dirty="0"/>
              <a:t> </a:t>
            </a:r>
            <a:r>
              <a:rPr lang="fr-FR" sz="2400" dirty="0" smtClean="0"/>
              <a:t>FCC </a:t>
            </a:r>
            <a:r>
              <a:rPr lang="fr-FR" sz="2400" dirty="0" err="1" smtClean="0"/>
              <a:t>week</a:t>
            </a:r>
            <a:r>
              <a:rPr lang="fr-FR" sz="2400" dirty="0" smtClean="0"/>
              <a:t> 2023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       </a:t>
            </a:r>
            <a:r>
              <a:rPr lang="fr-FR" sz="2400" dirty="0" err="1" smtClean="0"/>
              <a:t>Feasibility</a:t>
            </a:r>
            <a:r>
              <a:rPr lang="fr-FR" sz="2400" dirty="0" smtClean="0"/>
              <a:t> </a:t>
            </a:r>
            <a:r>
              <a:rPr lang="fr-FR" sz="2400" dirty="0" err="1" smtClean="0"/>
              <a:t>study</a:t>
            </a:r>
            <a:r>
              <a:rPr lang="fr-FR" sz="2400" dirty="0" smtClean="0"/>
              <a:t> </a:t>
            </a:r>
            <a:r>
              <a:rPr lang="fr-FR" sz="2400" dirty="0" err="1" smtClean="0"/>
              <a:t>delivery</a:t>
            </a:r>
            <a:r>
              <a:rPr lang="fr-FR" sz="2400" dirty="0" smtClean="0"/>
              <a:t> end 2025</a:t>
            </a:r>
            <a:endParaRPr lang="fr-FR" sz="2400" dirty="0"/>
          </a:p>
          <a:p>
            <a:endParaRPr lang="fr-FR" sz="2400" dirty="0" err="1" smtClean="0"/>
          </a:p>
        </p:txBody>
      </p:sp>
    </p:spTree>
    <p:extLst>
      <p:ext uri="{BB962C8B-B14F-4D97-AF65-F5344CB8AC3E}">
        <p14:creationId xmlns:p14="http://schemas.microsoft.com/office/powerpoint/2010/main" val="16677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8700" y="444500"/>
            <a:ext cx="6858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b="1" dirty="0" err="1" smtClean="0"/>
              <a:t>Alignments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BPMs</a:t>
            </a:r>
            <a:r>
              <a:rPr lang="fr-FR" sz="2800" b="1" dirty="0" smtClean="0"/>
              <a:t>, 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orbits</a:t>
            </a:r>
            <a:r>
              <a:rPr lang="fr-FR" sz="2800" b="1" dirty="0" smtClean="0"/>
              <a:t> and dispersion </a:t>
            </a:r>
            <a:endParaRPr lang="fr-FR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362200" y="1282700"/>
            <a:ext cx="694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Helene </a:t>
            </a:r>
            <a:r>
              <a:rPr lang="en-US" dirty="0" err="1"/>
              <a:t>Mainaud</a:t>
            </a:r>
            <a:r>
              <a:rPr lang="en-US" dirty="0"/>
              <a:t> </a:t>
            </a:r>
            <a:r>
              <a:rPr lang="en-US" dirty="0" smtClean="0"/>
              <a:t>Durand, Manfred Wendt, Tessa Charles, Michael Hofer </a:t>
            </a:r>
            <a:endParaRPr lang="fr-FR" dirty="0" err="1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600" y="1701799"/>
            <a:ext cx="8556600" cy="4871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1753566"/>
            <a:ext cx="2992800" cy="2004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99" y="3889342"/>
            <a:ext cx="3666001" cy="12975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4200" y="5562600"/>
            <a:ext cx="2513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±"/>
            </a:pPr>
            <a:r>
              <a:rPr lang="en-US" dirty="0" smtClean="0">
                <a:sym typeface="Symbol" panose="05050102010706020507" pitchFamily="18" charset="2"/>
              </a:rPr>
              <a:t>2 mm over 26.7 km !</a:t>
            </a:r>
          </a:p>
          <a:p>
            <a:pPr marL="285750" indent="-285750">
              <a:buFont typeface="Symbol" panose="05050102010706020507" pitchFamily="18" charset="2"/>
              <a:buChar char="±"/>
            </a:pPr>
            <a:r>
              <a:rPr lang="en-US" dirty="0" smtClean="0">
                <a:sym typeface="Symbol" panose="05050102010706020507" pitchFamily="18" charset="2"/>
              </a:rPr>
              <a:t>smoothed to ~150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</a:t>
            </a:r>
            <a:endParaRPr lang="fr-FR" dirty="0" err="1" smtClean="0"/>
          </a:p>
        </p:txBody>
      </p:sp>
    </p:spTree>
    <p:extLst>
      <p:ext uri="{BB962C8B-B14F-4D97-AF65-F5344CB8AC3E}">
        <p14:creationId xmlns:p14="http://schemas.microsoft.com/office/powerpoint/2010/main" val="11364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199" y="1120399"/>
            <a:ext cx="9081601" cy="4617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8736" y="5820696"/>
            <a:ext cx="810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 the Z:  10</a:t>
            </a:r>
            <a:r>
              <a:rPr lang="fr-FR" baseline="30000" dirty="0" smtClean="0"/>
              <a:t>-7</a:t>
            </a:r>
            <a:r>
              <a:rPr lang="fr-FR" dirty="0" smtClean="0"/>
              <a:t> </a:t>
            </a:r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  </a:t>
            </a:r>
            <a:r>
              <a:rPr lang="fr-FR" dirty="0" err="1" smtClean="0"/>
              <a:t>y</a:t>
            </a:r>
            <a:r>
              <a:rPr lang="fr-FR" baseline="-25000" dirty="0" err="1" smtClean="0"/>
              <a:t>rms</a:t>
            </a:r>
            <a:r>
              <a:rPr lang="fr-FR" baseline="-25000" dirty="0" smtClean="0"/>
              <a:t>  </a:t>
            </a:r>
            <a:r>
              <a:rPr lang="fr-FR" dirty="0" smtClean="0"/>
              <a:t>= 0.2mm      Tessa </a:t>
            </a:r>
            <a:r>
              <a:rPr lang="fr-FR" dirty="0" err="1" smtClean="0"/>
              <a:t>indicates</a:t>
            </a:r>
            <a:r>
              <a:rPr lang="fr-FR" dirty="0" smtClean="0"/>
              <a:t> more </a:t>
            </a:r>
            <a:r>
              <a:rPr lang="fr-FR" dirty="0" err="1" smtClean="0"/>
              <a:t>like</a:t>
            </a:r>
            <a:r>
              <a:rPr lang="fr-FR" dirty="0" smtClean="0"/>
              <a:t> 150 microns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339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21" y="0"/>
            <a:ext cx="11385754" cy="68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86" y="266701"/>
            <a:ext cx="11451913" cy="64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1128"/>
            <a:ext cx="11747500" cy="66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9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27900" y="88900"/>
            <a:ext cx="196399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SIMULATIONS</a:t>
            </a:r>
            <a:endParaRPr lang="fr-FR" sz="2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033"/>
            <a:ext cx="6482301" cy="37785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9000" y="1358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err="1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964" y="1765300"/>
            <a:ext cx="6346036" cy="4811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300" y="4102100"/>
            <a:ext cx="5759910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WG1 are </a:t>
            </a:r>
            <a:r>
              <a:rPr lang="fr-FR" dirty="0" err="1" smtClean="0"/>
              <a:t>pursuing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spin simulation codes </a:t>
            </a:r>
          </a:p>
          <a:p>
            <a:r>
              <a:rPr lang="fr-FR" dirty="0" err="1" smtClean="0"/>
              <a:t>towards</a:t>
            </a:r>
            <a:r>
              <a:rPr lang="fr-FR" dirty="0" smtClean="0"/>
              <a:t> a </a:t>
            </a:r>
            <a:r>
              <a:rPr lang="fr-FR" dirty="0" err="1" smtClean="0"/>
              <a:t>realistic</a:t>
            </a:r>
            <a:r>
              <a:rPr lang="fr-FR" dirty="0" smtClean="0"/>
              <a:t> simulation of </a:t>
            </a:r>
            <a:r>
              <a:rPr lang="fr-FR" dirty="0" err="1" smtClean="0"/>
              <a:t>polarization</a:t>
            </a:r>
            <a:r>
              <a:rPr lang="fr-FR" dirty="0" smtClean="0"/>
              <a:t>, </a:t>
            </a:r>
          </a:p>
          <a:p>
            <a:r>
              <a:rPr lang="fr-FR" dirty="0" smtClean="0"/>
              <a:t>spin </a:t>
            </a:r>
            <a:r>
              <a:rPr lang="fr-FR" dirty="0" err="1" smtClean="0"/>
              <a:t>resonances</a:t>
            </a:r>
            <a:r>
              <a:rPr lang="fr-FR" dirty="0" smtClean="0"/>
              <a:t>, </a:t>
            </a:r>
            <a:r>
              <a:rPr lang="fr-FR" dirty="0" err="1" smtClean="0"/>
              <a:t>determination</a:t>
            </a:r>
            <a:r>
              <a:rPr lang="fr-FR" dirty="0" smtClean="0"/>
              <a:t> of the </a:t>
            </a:r>
          </a:p>
          <a:p>
            <a:r>
              <a:rPr lang="fr-FR" dirty="0" err="1" smtClean="0"/>
              <a:t>relationship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spin tune and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, </a:t>
            </a:r>
          </a:p>
          <a:p>
            <a:r>
              <a:rPr lang="fr-FR" dirty="0" smtClean="0"/>
              <a:t>simulation </a:t>
            </a:r>
            <a:r>
              <a:rPr lang="fr-FR" dirty="0" smtClean="0"/>
              <a:t>of the </a:t>
            </a:r>
            <a:r>
              <a:rPr lang="fr-FR" dirty="0" err="1" smtClean="0"/>
              <a:t>effects</a:t>
            </a:r>
            <a:r>
              <a:rPr lang="fr-FR" dirty="0" smtClean="0"/>
              <a:t> of imperfections on </a:t>
            </a:r>
            <a:r>
              <a:rPr lang="fr-FR" dirty="0" err="1" smtClean="0"/>
              <a:t>this</a:t>
            </a:r>
            <a:r>
              <a:rPr lang="fr-FR" dirty="0" smtClean="0"/>
              <a:t> relation, </a:t>
            </a:r>
          </a:p>
          <a:p>
            <a:r>
              <a:rPr lang="fr-FR" dirty="0" err="1" smtClean="0"/>
              <a:t>implementation</a:t>
            </a:r>
            <a:r>
              <a:rPr lang="fr-FR" dirty="0" smtClean="0"/>
              <a:t> of correction </a:t>
            </a:r>
            <a:r>
              <a:rPr lang="fr-FR" dirty="0" err="1" smtClean="0"/>
              <a:t>algorithms</a:t>
            </a:r>
            <a:r>
              <a:rPr lang="fr-FR" dirty="0" smtClean="0"/>
              <a:t> and of the </a:t>
            </a:r>
          </a:p>
          <a:p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and spin </a:t>
            </a:r>
            <a:r>
              <a:rPr lang="fr-FR" dirty="0" err="1" smtClean="0"/>
              <a:t>precession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!</a:t>
            </a:r>
          </a:p>
          <a:p>
            <a:r>
              <a:rPr lang="fr-FR" b="1" dirty="0" smtClean="0"/>
              <a:t>One first </a:t>
            </a:r>
            <a:r>
              <a:rPr lang="fr-FR" b="1" dirty="0" err="1" smtClean="0"/>
              <a:t>result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need</a:t>
            </a:r>
            <a:r>
              <a:rPr lang="fr-FR" b="1" dirty="0" smtClean="0"/>
              <a:t> to speed up simulations!</a:t>
            </a:r>
            <a:endParaRPr lang="fr-FR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934200" y="914400"/>
            <a:ext cx="43053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SLIM, SITROS, BMAD, </a:t>
            </a:r>
            <a:r>
              <a:rPr lang="fr-FR" b="1" dirty="0" err="1" smtClean="0"/>
              <a:t>MADx</a:t>
            </a:r>
            <a:r>
              <a:rPr lang="fr-FR" b="1" dirty="0" smtClean="0"/>
              <a:t>, SGOUBY, etc. </a:t>
            </a:r>
          </a:p>
        </p:txBody>
      </p:sp>
    </p:spTree>
    <p:extLst>
      <p:ext uri="{BB962C8B-B14F-4D97-AF65-F5344CB8AC3E}">
        <p14:creationId xmlns:p14="http://schemas.microsoft.com/office/powerpoint/2010/main" val="378583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1000" y="855981"/>
            <a:ext cx="7975600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WG2: </a:t>
            </a:r>
            <a:r>
              <a:rPr lang="fr-FR" sz="2800" b="1" dirty="0" err="1" smtClean="0"/>
              <a:t>from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beam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energy</a:t>
            </a:r>
            <a:r>
              <a:rPr lang="fr-FR" sz="2800" b="1" dirty="0" smtClean="0"/>
              <a:t> to centre of mass </a:t>
            </a:r>
            <a:r>
              <a:rPr lang="fr-FR" sz="2800" b="1" dirty="0" err="1" smtClean="0"/>
              <a:t>energy</a:t>
            </a:r>
            <a:endParaRPr lang="fr-FR" sz="2800" b="1" dirty="0" smtClean="0"/>
          </a:p>
          <a:p>
            <a:pPr algn="ctr"/>
            <a:r>
              <a:rPr lang="fr-FR" sz="2800" b="1" dirty="0" err="1" smtClean="0"/>
              <a:t>Keintzel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Oide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Wenninger</a:t>
            </a:r>
            <a:r>
              <a:rPr lang="fr-FR" sz="2800" b="1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56000" y="2882900"/>
            <a:ext cx="556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E</a:t>
            </a:r>
            <a:r>
              <a:rPr lang="fr-FR" b="1" dirty="0" err="1" smtClean="0"/>
              <a:t>nergy</a:t>
            </a:r>
            <a:r>
              <a:rPr lang="fr-FR" b="1" dirty="0" smtClean="0"/>
              <a:t> </a:t>
            </a:r>
            <a:r>
              <a:rPr lang="fr-FR" b="1" dirty="0" err="1" smtClean="0"/>
              <a:t>losses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-- Synchrotron radiation</a:t>
            </a:r>
          </a:p>
          <a:p>
            <a:r>
              <a:rPr lang="fr-FR" b="1" dirty="0" smtClean="0"/>
              <a:t>-- </a:t>
            </a:r>
            <a:r>
              <a:rPr lang="fr-FR" b="1" dirty="0" err="1" smtClean="0"/>
              <a:t>Impedance</a:t>
            </a:r>
            <a:endParaRPr lang="fr-FR" b="1" dirty="0" smtClean="0"/>
          </a:p>
          <a:p>
            <a:r>
              <a:rPr lang="fr-FR" b="1" dirty="0" smtClean="0"/>
              <a:t>-- </a:t>
            </a:r>
            <a:r>
              <a:rPr lang="fr-FR" b="1" dirty="0" err="1" smtClean="0"/>
              <a:t>beastrahlung</a:t>
            </a:r>
            <a:endParaRPr lang="fr-FR" b="1" dirty="0" smtClean="0"/>
          </a:p>
          <a:p>
            <a:r>
              <a:rPr lang="fr-FR" b="1" dirty="0" smtClean="0"/>
              <a:t>-- </a:t>
            </a:r>
            <a:r>
              <a:rPr lang="fr-FR" b="1" dirty="0" err="1" smtClean="0"/>
              <a:t>beam-beam</a:t>
            </a:r>
            <a:r>
              <a:rPr lang="fr-FR" b="1" dirty="0" smtClean="0"/>
              <a:t> attraction</a:t>
            </a:r>
          </a:p>
          <a:p>
            <a:r>
              <a:rPr lang="fr-FR" b="1" dirty="0" smtClean="0"/>
              <a:t>Collision offsets and </a:t>
            </a:r>
            <a:r>
              <a:rPr lang="fr-FR" b="1" dirty="0" err="1" smtClean="0"/>
              <a:t>opposit</a:t>
            </a:r>
            <a:r>
              <a:rPr lang="fr-FR" b="1" dirty="0" smtClean="0"/>
              <a:t> </a:t>
            </a:r>
            <a:r>
              <a:rPr lang="fr-FR" b="1" dirty="0" err="1" smtClean="0"/>
              <a:t>sign</a:t>
            </a:r>
            <a:r>
              <a:rPr lang="fr-FR" b="1" dirty="0" smtClean="0"/>
              <a:t> vertical dispersion</a:t>
            </a:r>
          </a:p>
          <a:p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776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0"/>
            <a:ext cx="8744682" cy="49055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4857136"/>
            <a:ext cx="8239433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E-J  = E0-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 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err="1" smtClean="0">
                <a:sym typeface="Symbol" panose="05050102010706020507" pitchFamily="18" charset="2"/>
              </a:rPr>
              <a:t>SRi</a:t>
            </a:r>
            <a:r>
              <a:rPr lang="en-US" dirty="0" smtClean="0">
                <a:sym typeface="Symbol" panose="05050102010706020507" pitchFamily="18" charset="2"/>
              </a:rPr>
              <a:t>   - 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BS/2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E+J </a:t>
            </a:r>
            <a:r>
              <a:rPr lang="fr-FR" dirty="0" smtClean="0">
                <a:sym typeface="Symbol" panose="05050102010706020507" pitchFamily="18" charset="2"/>
              </a:rPr>
              <a:t>= E0+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RF/2 -4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dirty="0" err="1" smtClean="0">
                <a:sym typeface="Symbol" panose="05050102010706020507" pitchFamily="18" charset="2"/>
              </a:rPr>
              <a:t>SRi</a:t>
            </a:r>
            <a:r>
              <a:rPr lang="en-US" dirty="0" smtClean="0">
                <a:sym typeface="Symbol" panose="05050102010706020507" pitchFamily="18" charset="2"/>
              </a:rPr>
              <a:t> -  3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dirty="0" err="1" smtClean="0">
                <a:sym typeface="Symbol" panose="05050102010706020507" pitchFamily="18" charset="2"/>
              </a:rPr>
              <a:t>SRe</a:t>
            </a:r>
            <a:r>
              <a:rPr lang="en-US" dirty="0" smtClean="0">
                <a:sym typeface="Symbol" panose="05050102010706020507" pitchFamily="18" charset="2"/>
              </a:rPr>
              <a:t> -7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dirty="0" smtClean="0">
                <a:sym typeface="Symbol" panose="05050102010706020507" pitchFamily="18" charset="2"/>
              </a:rPr>
              <a:t>BS/2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BoostJ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=   E-J - E+J = 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E0- - E0+  + 3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BS </a:t>
            </a:r>
          </a:p>
          <a:p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BoostA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=                   E0- - E0+  + 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BS  </a:t>
            </a:r>
          </a:p>
          <a:p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(other two ibid with reverse sign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)</a:t>
            </a:r>
          </a:p>
          <a:p>
            <a:endParaRPr lang="en-US" b="1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considerable infor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mation in the Boosts measured by the experiments!</a:t>
            </a:r>
            <a:endParaRPr lang="en-US" b="1" dirty="0" smtClean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endParaRPr lang="en-US" b="1" dirty="0" smtClean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8798705" y="3006097"/>
            <a:ext cx="3634569" cy="492434"/>
          </a:xfrm>
          <a:prstGeom prst="rect">
            <a:avLst/>
          </a:prstGeom>
          <a:solidFill>
            <a:srgbClr val="FFC000"/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ym typeface="Symbol"/>
              </a:rPr>
              <a:t> </a:t>
            </a:r>
            <a:r>
              <a:rPr lang="en-GB" sz="2400" baseline="-25000" dirty="0">
                <a:sym typeface="Symbol"/>
              </a:rPr>
              <a:t>RF</a:t>
            </a:r>
            <a:r>
              <a:rPr lang="en-GB" sz="2400" dirty="0">
                <a:sym typeface="Symbol"/>
              </a:rPr>
              <a:t> =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SRi </a:t>
            </a:r>
            <a:r>
              <a:rPr lang="en-GB" sz="2400" dirty="0">
                <a:sym typeface="Symbol"/>
              </a:rPr>
              <a:t>+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SRe</a:t>
            </a:r>
            <a:r>
              <a:rPr lang="en-GB" sz="2400" dirty="0">
                <a:sym typeface="Symbol"/>
              </a:rPr>
              <a:t> + 4</a:t>
            </a:r>
            <a:r>
              <a:rPr lang="en-GB" sz="2400" dirty="0" smtClean="0">
                <a:sym typeface="Symbol"/>
              </a:rPr>
              <a:t></a:t>
            </a:r>
            <a:r>
              <a:rPr lang="en-GB" sz="2400" baseline="-25000" dirty="0">
                <a:sym typeface="Symbol"/>
              </a:rPr>
              <a:t>BS </a:t>
            </a:r>
            <a:r>
              <a:rPr lang="en-GB" sz="2400" dirty="0">
                <a:sym typeface="Symbol"/>
              </a:rPr>
              <a:t>  </a:t>
            </a:r>
            <a:r>
              <a:rPr lang="en-GB" sz="2400" baseline="-25000" dirty="0">
                <a:sym typeface="Symbol"/>
              </a:rPr>
              <a:t> 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8314645" y="5220930"/>
            <a:ext cx="3779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-- ECM shift due to # in SR in vs </a:t>
            </a:r>
            <a:r>
              <a:rPr lang="fr-FR" dirty="0" err="1" smtClean="0"/>
              <a:t>ext</a:t>
            </a:r>
            <a:endParaRPr lang="fr-FR" dirty="0" smtClean="0"/>
          </a:p>
          <a:p>
            <a:r>
              <a:rPr lang="fr-FR" dirty="0" smtClean="0"/>
              <a:t>-- all </a:t>
            </a:r>
            <a:r>
              <a:rPr lang="fr-FR" dirty="0" err="1" smtClean="0"/>
              <a:t>Ecm</a:t>
            </a:r>
            <a:r>
              <a:rPr lang="fr-FR" dirty="0" smtClean="0"/>
              <a:t> are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boosts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endParaRPr lang="fr-FR" dirty="0" smtClean="0"/>
          </a:p>
          <a:p>
            <a:r>
              <a:rPr lang="fr-FR" u="sng" dirty="0" smtClean="0"/>
              <a:t>-- </a:t>
            </a:r>
            <a:r>
              <a:rPr lang="fr-FR" u="sng" dirty="0" err="1" smtClean="0"/>
              <a:t>differences</a:t>
            </a:r>
            <a:r>
              <a:rPr lang="fr-FR" u="sng" dirty="0" smtClean="0"/>
              <a:t> </a:t>
            </a:r>
            <a:r>
              <a:rPr lang="fr-FR" u="sng" dirty="0" err="1" smtClean="0"/>
              <a:t>between</a:t>
            </a:r>
            <a:r>
              <a:rPr lang="fr-FR" u="sng" dirty="0" smtClean="0"/>
              <a:t> the rings </a:t>
            </a:r>
            <a:r>
              <a:rPr lang="fr-FR" u="sng" dirty="0" err="1" smtClean="0"/>
              <a:t>will</a:t>
            </a:r>
            <a:r>
              <a:rPr lang="fr-FR" u="sng" dirty="0" smtClean="0"/>
              <a:t> show up. </a:t>
            </a:r>
          </a:p>
          <a:p>
            <a:r>
              <a:rPr lang="fr-FR" dirty="0"/>
              <a:t> </a:t>
            </a:r>
            <a:r>
              <a:rPr lang="fr-FR" dirty="0" smtClean="0"/>
              <a:t>        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8987468" y="589936"/>
            <a:ext cx="3204532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 </a:t>
            </a:r>
            <a:r>
              <a:rPr lang="fr-FR" dirty="0" err="1" smtClean="0"/>
              <a:t>simplifying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fr-FR" dirty="0" smtClean="0"/>
              <a:t>BS </a:t>
            </a:r>
            <a:r>
              <a:rPr lang="fr-FR" dirty="0" err="1" smtClean="0"/>
              <a:t>same</a:t>
            </a:r>
            <a:r>
              <a:rPr lang="fr-FR" dirty="0" smtClean="0"/>
              <a:t> for all IP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for all arcs</a:t>
            </a:r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baseline="30000" dirty="0" smtClean="0">
                <a:sym typeface="Symbol" panose="05050102010706020507" pitchFamily="18" charset="2"/>
              </a:rPr>
              <a:t>4 </a:t>
            </a: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effect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ignored</a:t>
            </a:r>
            <a:endParaRPr lang="en-US" dirty="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892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rc 5"/>
          <p:cNvSpPr/>
          <p:nvPr/>
        </p:nvSpPr>
        <p:spPr>
          <a:xfrm>
            <a:off x="5860026" y="-52111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884902" y="1042219"/>
            <a:ext cx="571254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we</a:t>
            </a:r>
            <a:r>
              <a:rPr lang="fr-FR" dirty="0" smtClean="0"/>
              <a:t> have 6 </a:t>
            </a:r>
            <a:r>
              <a:rPr lang="fr-FR" dirty="0" err="1" smtClean="0"/>
              <a:t>measurements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E0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RDP </a:t>
            </a:r>
          </a:p>
          <a:p>
            <a:r>
              <a:rPr lang="fr-FR" dirty="0" smtClean="0"/>
              <a:t>(or/and)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precession</a:t>
            </a:r>
            <a:r>
              <a:rPr lang="fr-FR" dirty="0" smtClean="0"/>
              <a:t> </a:t>
            </a:r>
            <a:r>
              <a:rPr lang="fr-FR" dirty="0" err="1" smtClean="0"/>
              <a:t>frequency</a:t>
            </a:r>
            <a:r>
              <a:rPr lang="fr-FR" dirty="0" smtClean="0"/>
              <a:t> for e+ and e-  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gain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having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? </a:t>
            </a:r>
          </a:p>
          <a:p>
            <a:r>
              <a:rPr lang="fr-FR" dirty="0" err="1" smtClean="0"/>
              <a:t>Analysis</a:t>
            </a:r>
            <a:r>
              <a:rPr lang="fr-FR" dirty="0" smtClean="0"/>
              <a:t> of </a:t>
            </a:r>
            <a:r>
              <a:rPr lang="fr-FR" dirty="0" err="1" smtClean="0"/>
              <a:t>systematics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err="1" smtClean="0"/>
              <a:t>Boosts</a:t>
            </a:r>
            <a:r>
              <a:rPr lang="fr-FR" dirty="0" smtClean="0"/>
              <a:t> are </a:t>
            </a:r>
            <a:r>
              <a:rPr lang="fr-FR" dirty="0" err="1" smtClean="0"/>
              <a:t>measured</a:t>
            </a:r>
            <a:r>
              <a:rPr lang="fr-FR" dirty="0" smtClean="0"/>
              <a:t> at all </a:t>
            </a:r>
            <a:r>
              <a:rPr lang="fr-FR" dirty="0" err="1" smtClean="0"/>
              <a:t>IPs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1- </a:t>
            </a:r>
            <a:r>
              <a:rPr lang="fr-FR" dirty="0" err="1" smtClean="0"/>
              <a:t>beamstrahlung</a:t>
            </a:r>
            <a:r>
              <a:rPr lang="fr-FR" dirty="0" smtClean="0"/>
              <a:t> dump/monitor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able to </a:t>
            </a:r>
            <a:r>
              <a:rPr lang="fr-FR" dirty="0" err="1" smtClean="0"/>
              <a:t>measure</a:t>
            </a:r>
            <a:r>
              <a:rPr lang="fr-FR" dirty="0" smtClean="0"/>
              <a:t> total BS </a:t>
            </a:r>
            <a:r>
              <a:rPr lang="fr-FR" dirty="0" err="1" smtClean="0"/>
              <a:t>energy</a:t>
            </a:r>
            <a:r>
              <a:rPr lang="fr-FR" dirty="0"/>
              <a:t> </a:t>
            </a:r>
            <a:r>
              <a:rPr lang="fr-FR" dirty="0" smtClean="0"/>
              <a:t> or at least </a:t>
            </a:r>
            <a:r>
              <a:rPr lang="fr-FR" dirty="0" err="1" smtClean="0"/>
              <a:t>inform</a:t>
            </a:r>
            <a:r>
              <a:rPr lang="fr-FR" dirty="0" smtClean="0"/>
              <a:t> about variations    </a:t>
            </a:r>
          </a:p>
          <a:p>
            <a:r>
              <a:rPr lang="fr-FR" dirty="0"/>
              <a:t> </a:t>
            </a:r>
            <a:r>
              <a:rPr lang="fr-FR" dirty="0" smtClean="0"/>
              <a:t> 2-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are </a:t>
            </a:r>
            <a:r>
              <a:rPr lang="fr-FR" dirty="0" err="1" smtClean="0"/>
              <a:t>measured</a:t>
            </a:r>
            <a:r>
              <a:rPr lang="fr-FR" dirty="0" smtClean="0"/>
              <a:t> in </a:t>
            </a:r>
            <a:r>
              <a:rPr lang="fr-FR" dirty="0" err="1" smtClean="0"/>
              <a:t>polarimeters</a:t>
            </a:r>
            <a:r>
              <a:rPr lang="fr-FR" dirty="0" smtClean="0"/>
              <a:t> and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/>
              <a:t> </a:t>
            </a:r>
            <a:r>
              <a:rPr lang="fr-FR" dirty="0" smtClean="0"/>
              <a:t>test of </a:t>
            </a:r>
            <a:r>
              <a:rPr lang="fr-FR" dirty="0" err="1" smtClean="0"/>
              <a:t>linearity</a:t>
            </a:r>
            <a:r>
              <a:rPr lang="fr-FR" dirty="0" smtClean="0"/>
              <a:t> over short range of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</a:p>
          <a:p>
            <a:r>
              <a:rPr lang="fr-FR" dirty="0"/>
              <a:t> </a:t>
            </a:r>
            <a:r>
              <a:rPr lang="fr-FR" dirty="0" smtClean="0"/>
              <a:t> 3. </a:t>
            </a:r>
            <a:r>
              <a:rPr lang="fr-FR" dirty="0" err="1" smtClean="0"/>
              <a:t>possibly</a:t>
            </a:r>
            <a:r>
              <a:rPr lang="fr-FR" dirty="0" smtClean="0"/>
              <a:t> an </a:t>
            </a:r>
            <a:r>
              <a:rPr lang="fr-FR" dirty="0" err="1" smtClean="0"/>
              <a:t>undulator</a:t>
            </a:r>
            <a:r>
              <a:rPr lang="fr-FR" dirty="0" smtClean="0"/>
              <a:t>? P. Raimondi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smtClean="0"/>
              <a:t>4</a:t>
            </a:r>
            <a:r>
              <a:rPr lang="fr-FR" dirty="0" smtClean="0"/>
              <a:t>. </a:t>
            </a:r>
            <a:r>
              <a:rPr lang="fr-FR" dirty="0" err="1" smtClean="0"/>
              <a:t>beam</a:t>
            </a:r>
            <a:r>
              <a:rPr lang="fr-FR" dirty="0" smtClean="0"/>
              <a:t> positions for pilot </a:t>
            </a:r>
            <a:r>
              <a:rPr lang="fr-FR" dirty="0" err="1" smtClean="0"/>
              <a:t>bunches</a:t>
            </a:r>
            <a:r>
              <a:rPr lang="fr-FR" dirty="0" smtClean="0"/>
              <a:t> vs. </a:t>
            </a:r>
            <a:r>
              <a:rPr lang="fr-FR" dirty="0" err="1" smtClean="0"/>
              <a:t>colliding</a:t>
            </a:r>
            <a:r>
              <a:rPr lang="fr-FR" dirty="0" smtClean="0"/>
              <a:t> </a:t>
            </a:r>
            <a:r>
              <a:rPr lang="fr-FR" dirty="0" err="1" smtClean="0"/>
              <a:t>bunches</a:t>
            </a:r>
            <a:r>
              <a:rPr lang="fr-FR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641" y="561534"/>
            <a:ext cx="4384785" cy="42071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52619" y="285135"/>
            <a:ext cx="161332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Dmitri</a:t>
            </a:r>
            <a:r>
              <a:rPr lang="fr-FR" b="1" dirty="0" smtClean="0"/>
              <a:t> </a:t>
            </a:r>
            <a:r>
              <a:rPr lang="fr-FR" b="1" dirty="0" err="1" smtClean="0"/>
              <a:t>Shatilov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0408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50" y="790599"/>
            <a:ext cx="9852424" cy="555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0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180423" y="147484"/>
          <a:ext cx="7406640" cy="742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390839"/>
              </p:ext>
            </p:extLst>
          </p:nvPr>
        </p:nvGraphicFramePr>
        <p:xfrm>
          <a:off x="6164827" y="560437"/>
          <a:ext cx="2517056" cy="53684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791">
                  <a:extLst>
                    <a:ext uri="{9D8B030D-6E8A-4147-A177-3AD203B41FA5}">
                      <a16:colId xmlns:a16="http://schemas.microsoft.com/office/drawing/2014/main" val="2797509271"/>
                    </a:ext>
                  </a:extLst>
                </a:gridCol>
                <a:gridCol w="982265">
                  <a:extLst>
                    <a:ext uri="{9D8B030D-6E8A-4147-A177-3AD203B41FA5}">
                      <a16:colId xmlns:a16="http://schemas.microsoft.com/office/drawing/2014/main" val="3305595631"/>
                    </a:ext>
                  </a:extLst>
                </a:gridCol>
              </a:tblGrid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USA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31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603305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 dirty="0" smtClean="0">
                          <a:effectLst/>
                        </a:rPr>
                        <a:t>BINP </a:t>
                      </a:r>
                      <a:endParaRPr lang="en-US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22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3901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CERN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20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160555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Germany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9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406456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France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8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16327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Switzerland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5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507067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UK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4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162547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China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4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6156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Italy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3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176112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India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3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541280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Iran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3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761465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Turkey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715867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Poland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58745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Japan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292954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Canada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2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49295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Spain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>
                          <a:effectLst/>
                        </a:rPr>
                        <a:t>1</a:t>
                      </a:r>
                      <a:endParaRPr lang="en-CH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823051"/>
                  </a:ext>
                </a:extLst>
              </a:tr>
              <a:tr h="31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baseline="0">
                          <a:effectLst/>
                        </a:rPr>
                        <a:t>Marocco</a:t>
                      </a:r>
                      <a:endParaRPr lang="en-US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500" u="none" strike="noStrike" baseline="0" dirty="0">
                          <a:effectLst/>
                        </a:rPr>
                        <a:t>1</a:t>
                      </a:r>
                      <a:endParaRPr lang="en-CH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259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10641974" flipH="1" flipV="1">
            <a:off x="9026632" y="995235"/>
            <a:ext cx="2997615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113 participants </a:t>
            </a:r>
          </a:p>
          <a:p>
            <a:r>
              <a:rPr lang="fr-FR" b="1" dirty="0" smtClean="0"/>
              <a:t>and  122 contributions </a:t>
            </a:r>
          </a:p>
          <a:p>
            <a:r>
              <a:rPr lang="fr-FR" b="1" dirty="0" err="1" smtClean="0"/>
              <a:t>absolutely</a:t>
            </a:r>
            <a:r>
              <a:rPr lang="fr-FR" b="1" dirty="0" smtClean="0"/>
              <a:t> impossible to </a:t>
            </a:r>
            <a:r>
              <a:rPr lang="fr-FR" b="1" dirty="0" err="1" smtClean="0"/>
              <a:t>give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proper</a:t>
            </a:r>
            <a:r>
              <a:rPr lang="fr-FR" b="1" dirty="0" smtClean="0"/>
              <a:t> </a:t>
            </a:r>
            <a:r>
              <a:rPr lang="fr-FR" b="1" dirty="0" err="1" smtClean="0"/>
              <a:t>credit</a:t>
            </a:r>
            <a:r>
              <a:rPr lang="fr-FR" b="1" dirty="0"/>
              <a:t> </a:t>
            </a:r>
            <a:r>
              <a:rPr lang="fr-FR" b="1" dirty="0" smtClean="0"/>
              <a:t>to all. 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36541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13" y="895050"/>
            <a:ext cx="4727391" cy="34421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6378" y="284205"/>
            <a:ext cx="8023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LEP -------------------------------------------------------------------  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 LHC</a:t>
            </a:r>
            <a:endParaRPr lang="fr-FR" sz="2400" b="1" dirty="0" err="1" smtClean="0"/>
          </a:p>
        </p:txBody>
      </p:sp>
      <p:sp>
        <p:nvSpPr>
          <p:cNvPr id="4" name="TextBox 3"/>
          <p:cNvSpPr txBox="1"/>
          <p:nvPr/>
        </p:nvSpPr>
        <p:spPr>
          <a:xfrm>
            <a:off x="531340" y="4349578"/>
            <a:ext cx="11075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summed</a:t>
            </a:r>
            <a:r>
              <a:rPr lang="fr-FR" dirty="0" smtClean="0"/>
              <a:t> up 4 </a:t>
            </a:r>
            <a:r>
              <a:rPr lang="fr-FR" dirty="0" err="1" smtClean="0"/>
              <a:t>years</a:t>
            </a:r>
            <a:r>
              <a:rPr lang="fr-FR" dirty="0" smtClean="0"/>
              <a:t> of hard </a:t>
            </a:r>
            <a:r>
              <a:rPr lang="fr-FR" dirty="0" err="1" smtClean="0"/>
              <a:t>work</a:t>
            </a:r>
            <a:r>
              <a:rPr lang="fr-FR" dirty="0" smtClean="0"/>
              <a:t> at LEP</a:t>
            </a:r>
          </a:p>
          <a:p>
            <a:r>
              <a:rPr lang="fr-FR" dirty="0" smtClean="0"/>
              <a:t> (and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fills</a:t>
            </a:r>
            <a:r>
              <a:rPr lang="fr-FR" dirty="0" smtClean="0"/>
              <a:t>)......................................................................</a:t>
            </a:r>
            <a:r>
              <a:rPr lang="fr-FR" dirty="0" err="1" smtClean="0"/>
              <a:t>within</a:t>
            </a:r>
            <a:r>
              <a:rPr lang="fr-FR" dirty="0" smtClean="0"/>
              <a:t> a single </a:t>
            </a:r>
            <a:r>
              <a:rPr lang="fr-FR" dirty="0" err="1" smtClean="0"/>
              <a:t>fill</a:t>
            </a:r>
            <a:r>
              <a:rPr lang="fr-FR" dirty="0" smtClean="0"/>
              <a:t> at LHC and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BPMs</a:t>
            </a:r>
            <a:r>
              <a:rPr lang="fr-FR" dirty="0"/>
              <a:t>!</a:t>
            </a:r>
            <a:endParaRPr lang="fr-FR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388" y="732806"/>
            <a:ext cx="6295201" cy="37118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345" y="5523471"/>
            <a:ext cx="11191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The </a:t>
            </a:r>
            <a:r>
              <a:rPr lang="fr-FR" sz="2000" b="1" dirty="0" err="1" smtClean="0"/>
              <a:t>enormous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progress</a:t>
            </a:r>
            <a:r>
              <a:rPr lang="fr-FR" sz="2000" b="1" dirty="0" smtClean="0"/>
              <a:t> in diagnostics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one main source of confidence </a:t>
            </a:r>
            <a:r>
              <a:rPr lang="fr-FR" sz="2000" b="1" dirty="0" err="1" smtClean="0"/>
              <a:t>that</a:t>
            </a:r>
            <a:r>
              <a:rPr lang="fr-FR" sz="2000" b="1" dirty="0" smtClean="0"/>
              <a:t> the </a:t>
            </a:r>
            <a:r>
              <a:rPr lang="fr-FR" sz="2000" b="1" dirty="0" err="1" smtClean="0"/>
              <a:t>precision</a:t>
            </a:r>
            <a:r>
              <a:rPr lang="fr-FR" sz="2000" b="1" dirty="0" smtClean="0"/>
              <a:t> at FCC </a:t>
            </a:r>
            <a:r>
              <a:rPr lang="fr-FR" sz="2000" b="1" dirty="0" err="1" smtClean="0"/>
              <a:t>can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be</a:t>
            </a:r>
            <a:r>
              <a:rPr lang="fr-FR" sz="2000" b="1" dirty="0" smtClean="0"/>
              <a:t> </a:t>
            </a:r>
          </a:p>
          <a:p>
            <a:r>
              <a:rPr lang="fr-FR" sz="2000" b="1" dirty="0" err="1" smtClean="0"/>
              <a:t>pushed</a:t>
            </a:r>
            <a:r>
              <a:rPr lang="fr-FR" sz="2000" b="1" dirty="0" smtClean="0"/>
              <a:t> by &gt; </a:t>
            </a:r>
            <a:r>
              <a:rPr lang="fr-FR" sz="2000" b="1" dirty="0" err="1" smtClean="0"/>
              <a:t>two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orders</a:t>
            </a:r>
            <a:r>
              <a:rPr lang="fr-FR" sz="2000" b="1" dirty="0" smtClean="0"/>
              <a:t> of magnitude </a:t>
            </a:r>
            <a:r>
              <a:rPr lang="fr-FR" sz="2000" b="1" dirty="0" err="1" smtClean="0"/>
              <a:t>wrt</a:t>
            </a:r>
            <a:r>
              <a:rPr lang="fr-FR" sz="2000" b="1" dirty="0" smtClean="0"/>
              <a:t> to LEP    </a:t>
            </a:r>
            <a:r>
              <a:rPr lang="en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target 10</a:t>
            </a:r>
            <a:r>
              <a:rPr lang="en-US" sz="20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-7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precision</a:t>
            </a:r>
            <a:endParaRPr lang="fr-FR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9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4400" y="457200"/>
            <a:ext cx="4621201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WG3   </a:t>
            </a:r>
            <a:r>
              <a:rPr lang="fr-FR" sz="2400" b="1" dirty="0" err="1" smtClean="0"/>
              <a:t>Polarization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Measurements</a:t>
            </a:r>
            <a:endParaRPr lang="fr-FR" sz="2400" b="1" dirty="0" smtClean="0"/>
          </a:p>
          <a:p>
            <a:r>
              <a:rPr lang="fr-FR" sz="2400" b="1" dirty="0" smtClean="0"/>
              <a:t>Aurélien Martens, Thibaut Lefèvre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    Dave Gaskell(EIC)</a:t>
            </a:r>
            <a:endParaRPr lang="fr-F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815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7054959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08800" y="685800"/>
            <a:ext cx="5143500" cy="49552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Four </a:t>
            </a:r>
            <a:r>
              <a:rPr lang="fr-FR" sz="2800" b="1" dirty="0" err="1" smtClean="0"/>
              <a:t>different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tasks</a:t>
            </a:r>
            <a:endParaRPr lang="fr-FR" sz="2800" b="1" dirty="0" smtClean="0"/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--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determine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polarization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level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and observe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resonant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depolarization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1000 </a:t>
            </a:r>
            <a:r>
              <a:rPr lang="fr-FR" dirty="0" err="1" smtClean="0"/>
              <a:t>scatters</a:t>
            </a:r>
            <a:r>
              <a:rPr lang="fr-FR" dirty="0" smtClean="0"/>
              <a:t> / </a:t>
            </a:r>
            <a:r>
              <a:rPr lang="fr-FR" dirty="0" err="1" smtClean="0"/>
              <a:t>turn</a:t>
            </a:r>
            <a:r>
              <a:rPr lang="fr-FR" dirty="0" smtClean="0"/>
              <a:t> on pilot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P</a:t>
            </a:r>
            <a:r>
              <a:rPr lang="en-CH" dirty="0" smtClean="0">
                <a:sym typeface="Symbol" panose="05050102010706020507" pitchFamily="18" charset="2"/>
              </a:rPr>
              <a:t></a:t>
            </a:r>
            <a:r>
              <a:rPr lang="en-US" dirty="0" smtClean="0">
                <a:sym typeface="Symbol" panose="05050102010706020507" pitchFamily="18" charset="2"/>
              </a:rPr>
              <a:t> 0.01/turn</a:t>
            </a:r>
          </a:p>
          <a:p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-- measure polarization of colliding bunches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average of  all bunches to be determined to </a:t>
            </a:r>
            <a:r>
              <a:rPr lang="en-CH" dirty="0" smtClean="0">
                <a:sym typeface="Symbol" panose="05050102010706020507" pitchFamily="18" charset="2"/>
              </a:rPr>
              <a:t></a:t>
            </a:r>
            <a:r>
              <a:rPr lang="en-US" dirty="0" smtClean="0">
                <a:sym typeface="Symbol" panose="05050102010706020507" pitchFamily="18" charset="2"/>
              </a:rPr>
              <a:t>&lt;0.00001 in a shift of 8hrs.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e.g.  kick 50 bunches for 1000 scatters at 3kHz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CC00CC"/>
                </a:solidFill>
                <a:sym typeface="Wingdings" panose="05000000000000000000" pitchFamily="2" charset="2"/>
              </a:rPr>
              <a:t>-- measure spin precession after 90 degrees kick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1000 scatters on one bunch may be improved to 10000 scatters on one bunch.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-- measure end point of electrons for local </a:t>
            </a:r>
            <a:r>
              <a:rPr lang="en-US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Ebeam</a:t>
            </a:r>
            <a:endParaRPr lang="en-US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all the above should be enough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22500" y="5588000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err="1" smtClean="0">
                <a:solidFill>
                  <a:srgbClr val="00B050"/>
                </a:solidFill>
              </a:rPr>
              <a:t>Muchnoi</a:t>
            </a:r>
            <a:endParaRPr lang="fr-FR" b="1" i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0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695" y="627017"/>
            <a:ext cx="9048751" cy="59174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263" y="22206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Polarimeter</a:t>
            </a:r>
            <a:r>
              <a:rPr lang="fr-FR" b="1" dirty="0" smtClean="0"/>
              <a:t> detectors</a:t>
            </a:r>
            <a:endParaRPr lang="fr-F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0446" y="1110343"/>
            <a:ext cx="3045898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: </a:t>
            </a:r>
          </a:p>
          <a:p>
            <a:r>
              <a:rPr lang="fr-FR" dirty="0"/>
              <a:t> </a:t>
            </a:r>
            <a:r>
              <a:rPr lang="fr-FR" dirty="0" smtClean="0"/>
              <a:t>-- backgrounds</a:t>
            </a:r>
          </a:p>
          <a:p>
            <a:r>
              <a:rPr lang="fr-FR" dirty="0" smtClean="0"/>
              <a:t> --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-- photon vs </a:t>
            </a:r>
            <a:r>
              <a:rPr lang="fr-FR" dirty="0" err="1" smtClean="0"/>
              <a:t>electron</a:t>
            </a:r>
            <a:r>
              <a:rPr lang="fr-FR" dirty="0" smtClean="0"/>
              <a:t> detector</a:t>
            </a:r>
          </a:p>
          <a:p>
            <a:r>
              <a:rPr lang="fr-FR" dirty="0" smtClean="0"/>
              <a:t> -- multi vs single </a:t>
            </a:r>
            <a:r>
              <a:rPr lang="fr-FR" dirty="0" err="1" smtClean="0"/>
              <a:t>event</a:t>
            </a:r>
            <a:r>
              <a:rPr lang="fr-FR" dirty="0"/>
              <a:t> </a:t>
            </a:r>
            <a:r>
              <a:rPr lang="fr-FR" dirty="0" smtClean="0"/>
              <a:t>mode?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64731" y="5460275"/>
            <a:ext cx="36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this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1mm at 100 m distance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9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4500" y="254000"/>
            <a:ext cx="5633786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Polarimeter</a:t>
            </a:r>
            <a:r>
              <a:rPr lang="fr-FR" sz="2800" b="1" dirty="0" smtClean="0"/>
              <a:t> detector </a:t>
            </a:r>
            <a:r>
              <a:rPr lang="en-CH" sz="2800" b="1" dirty="0" smtClean="0"/>
              <a:t>–</a:t>
            </a:r>
            <a:r>
              <a:rPr lang="fr-FR" sz="2800" b="1" dirty="0" smtClean="0"/>
              <a:t> the challenge</a:t>
            </a:r>
            <a:endParaRPr lang="fr-FR" sz="28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0347" t="23343"/>
          <a:stretch/>
        </p:blipFill>
        <p:spPr>
          <a:xfrm rot="5400000">
            <a:off x="4437904" y="-1632320"/>
            <a:ext cx="2845176" cy="8091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92200" y="3855978"/>
            <a:ext cx="10299700" cy="2893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Two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different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methods</a:t>
            </a:r>
            <a:r>
              <a:rPr lang="fr-FR" sz="2000" b="1" dirty="0" smtClean="0"/>
              <a:t>: </a:t>
            </a:r>
          </a:p>
          <a:p>
            <a:r>
              <a:rPr lang="fr-FR" b="1" dirty="0" smtClean="0"/>
              <a:t>-- single </a:t>
            </a:r>
            <a:r>
              <a:rPr lang="fr-FR" b="1" dirty="0" err="1" smtClean="0"/>
              <a:t>event</a:t>
            </a:r>
            <a:r>
              <a:rPr lang="fr-FR" b="1" dirty="0" smtClean="0"/>
              <a:t>: </a:t>
            </a:r>
            <a:r>
              <a:rPr lang="fr-FR" dirty="0" smtClean="0"/>
              <a:t> </a:t>
            </a:r>
            <a:r>
              <a:rPr lang="fr-FR" dirty="0" err="1" smtClean="0"/>
              <a:t>possibly</a:t>
            </a:r>
            <a:r>
              <a:rPr lang="fr-FR" dirty="0" smtClean="0"/>
              <a:t> a time </a:t>
            </a:r>
            <a:r>
              <a:rPr lang="fr-FR" dirty="0" err="1" smtClean="0"/>
              <a:t>coincidence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a photon and an </a:t>
            </a:r>
            <a:r>
              <a:rPr lang="fr-FR" dirty="0" err="1" smtClean="0"/>
              <a:t>electron</a:t>
            </a:r>
            <a:r>
              <a:rPr lang="fr-FR" dirty="0" smtClean="0"/>
              <a:t>.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measurement of photon and electron energy and position. sum of energies = </a:t>
            </a:r>
            <a:r>
              <a:rPr lang="en-US" dirty="0" err="1" smtClean="0">
                <a:sym typeface="Wingdings" panose="05000000000000000000" pitchFamily="2" charset="2"/>
              </a:rPr>
              <a:t>Ebeam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     -- issue with  backgrounds (SR photons and beam gas electrons)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 --  Multiple scatters </a:t>
            </a:r>
            <a:r>
              <a:rPr lang="en-US" dirty="0" smtClean="0">
                <a:sym typeface="Wingdings" panose="05000000000000000000" pitchFamily="2" charset="2"/>
              </a:rPr>
              <a:t>at the same time (1000). Method used at LEP. How do we make the transverse beam profile asymmetry  of the scattered electrons?  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-- </a:t>
            </a:r>
            <a:r>
              <a:rPr lang="fr-FR" dirty="0" err="1" smtClean="0">
                <a:sym typeface="Wingdings" panose="05000000000000000000" pitchFamily="2" charset="2"/>
              </a:rPr>
              <a:t>which</a:t>
            </a:r>
            <a:r>
              <a:rPr lang="fr-FR" dirty="0" smtClean="0">
                <a:sym typeface="Wingdings" panose="05000000000000000000" pitchFamily="2" charset="2"/>
              </a:rPr>
              <a:t> detector?  pure </a:t>
            </a:r>
            <a:r>
              <a:rPr lang="fr-FR" dirty="0" err="1" smtClean="0">
                <a:sym typeface="Wingdings" panose="05000000000000000000" pitchFamily="2" charset="2"/>
              </a:rPr>
              <a:t>segmented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calorimeter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enough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with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detection</a:t>
            </a:r>
            <a:r>
              <a:rPr lang="fr-FR" dirty="0" smtClean="0">
                <a:sym typeface="Wingdings" panose="05000000000000000000" pitchFamily="2" charset="2"/>
              </a:rPr>
              <a:t> at </a:t>
            </a:r>
            <a:r>
              <a:rPr lang="fr-FR" dirty="0" err="1" smtClean="0">
                <a:sym typeface="Wingdings" panose="05000000000000000000" pitchFamily="2" charset="2"/>
              </a:rPr>
              <a:t>different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depth</a:t>
            </a:r>
            <a:r>
              <a:rPr lang="fr-FR" dirty="0" smtClean="0">
                <a:sym typeface="Wingdings" panose="05000000000000000000" pitchFamily="2" charset="2"/>
              </a:rPr>
              <a:t> in absorber? </a:t>
            </a:r>
            <a:r>
              <a:rPr lang="fr-FR" dirty="0" err="1" smtClean="0">
                <a:sym typeface="Wingdings" panose="05000000000000000000" pitchFamily="2" charset="2"/>
              </a:rPr>
              <a:t>Cherenkov</a:t>
            </a:r>
            <a:r>
              <a:rPr lang="fr-FR" dirty="0" smtClean="0">
                <a:sym typeface="Wingdings" panose="05000000000000000000" pitchFamily="2" charset="2"/>
              </a:rPr>
              <a:t> (SLC ILC) </a:t>
            </a:r>
            <a:r>
              <a:rPr lang="fr-FR" dirty="0" err="1" smtClean="0">
                <a:sym typeface="Wingdings" panose="05000000000000000000" pitchFamily="2" charset="2"/>
              </a:rPr>
              <a:t>Many</a:t>
            </a:r>
            <a:r>
              <a:rPr lang="fr-FR" dirty="0" smtClean="0">
                <a:sym typeface="Wingdings" panose="05000000000000000000" pitchFamily="2" charset="2"/>
              </a:rPr>
              <a:t> detector </a:t>
            </a:r>
            <a:r>
              <a:rPr lang="fr-FR" dirty="0" err="1" smtClean="0">
                <a:sym typeface="Wingdings" panose="05000000000000000000" pitchFamily="2" charset="2"/>
              </a:rPr>
              <a:t>systems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were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shown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3875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520700"/>
            <a:ext cx="7997317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WG4 </a:t>
            </a:r>
            <a:r>
              <a:rPr lang="fr-FR" sz="2800" b="1" dirty="0" err="1" smtClean="0"/>
              <a:t>Measurements</a:t>
            </a:r>
            <a:r>
              <a:rPr lang="fr-FR" sz="2800" b="1" dirty="0" smtClean="0"/>
              <a:t> in </a:t>
            </a:r>
            <a:r>
              <a:rPr lang="fr-FR" sz="2800" b="1" dirty="0" err="1" smtClean="0"/>
              <a:t>Particle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Physics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Experiments</a:t>
            </a:r>
            <a:r>
              <a:rPr lang="fr-FR" sz="2800" b="1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500" y="1930400"/>
            <a:ext cx="98396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-- </a:t>
            </a:r>
            <a:r>
              <a:rPr lang="fr-FR" sz="2400" b="1" dirty="0" err="1" smtClean="0"/>
              <a:t>Dimuons</a:t>
            </a:r>
            <a:r>
              <a:rPr lang="fr-FR" sz="2400" b="1" dirty="0" smtClean="0"/>
              <a:t> and more </a:t>
            </a:r>
            <a:r>
              <a:rPr lang="fr-FR" sz="2400" b="1" dirty="0" err="1" smtClean="0"/>
              <a:t>generally</a:t>
            </a:r>
            <a:r>
              <a:rPr lang="fr-FR" sz="2400" b="1" dirty="0" smtClean="0"/>
              <a:t> di-lepton </a:t>
            </a:r>
            <a:r>
              <a:rPr lang="fr-FR" sz="2400" b="1" dirty="0" err="1" smtClean="0"/>
              <a:t>give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access</a:t>
            </a:r>
            <a:r>
              <a:rPr lang="fr-FR" sz="2400" b="1" dirty="0" smtClean="0"/>
              <a:t> to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-- </a:t>
            </a:r>
            <a:r>
              <a:rPr lang="fr-FR" sz="2400" b="1" dirty="0" smtClean="0"/>
              <a:t>the center-of-mass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distribution (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spread)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</a:t>
            </a:r>
            <a:r>
              <a:rPr lang="fr-FR" sz="2400" b="1" dirty="0"/>
              <a:t> </a:t>
            </a:r>
            <a:r>
              <a:rPr lang="fr-FR" sz="2400" b="1" dirty="0" smtClean="0"/>
              <a:t>    -- centre-of mass </a:t>
            </a:r>
            <a:r>
              <a:rPr lang="fr-FR" sz="2400" b="1" dirty="0" err="1" smtClean="0"/>
              <a:t>boost</a:t>
            </a:r>
            <a:r>
              <a:rPr lang="fr-FR" sz="2400" b="1" dirty="0" err="1"/>
              <a:t>s</a:t>
            </a:r>
            <a:endParaRPr lang="fr-FR" sz="2400" b="1" dirty="0" smtClean="0"/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        -- André Sailer </a:t>
            </a:r>
            <a:r>
              <a:rPr lang="fr-FR" sz="2400" b="1" dirty="0" err="1" smtClean="0"/>
              <a:t>showed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measurements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di-</a:t>
            </a:r>
            <a:r>
              <a:rPr lang="fr-FR" sz="2400" b="1" dirty="0" err="1" smtClean="0"/>
              <a:t>electrons</a:t>
            </a:r>
            <a:r>
              <a:rPr lang="fr-FR" sz="2400" b="1" dirty="0" smtClean="0"/>
              <a:t>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                           </a:t>
            </a:r>
            <a:r>
              <a:rPr lang="fr-FR" sz="2400" b="1" dirty="0" err="1" smtClean="0"/>
              <a:t>should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integrated</a:t>
            </a:r>
            <a:r>
              <a:rPr lang="fr-FR" sz="2400" b="1" dirty="0" smtClean="0"/>
              <a:t> in all </a:t>
            </a:r>
            <a:r>
              <a:rPr lang="fr-FR" sz="2400" b="1" dirty="0" err="1" smtClean="0"/>
              <a:t>dilepton</a:t>
            </a:r>
            <a:r>
              <a:rPr lang="fr-FR" sz="2400" b="1" dirty="0" smtClean="0"/>
              <a:t> pair </a:t>
            </a:r>
            <a:r>
              <a:rPr lang="fr-FR" sz="2400" b="1" dirty="0" err="1" smtClean="0"/>
              <a:t>measurements</a:t>
            </a:r>
            <a:r>
              <a:rPr lang="fr-FR" sz="2400" b="1" dirty="0" smtClean="0"/>
              <a:t>. </a:t>
            </a:r>
          </a:p>
          <a:p>
            <a:endParaRPr lang="fr-FR" sz="2400" b="1" dirty="0"/>
          </a:p>
          <a:p>
            <a:r>
              <a:rPr lang="fr-FR" sz="2400" b="1" dirty="0" smtClean="0"/>
              <a:t>It </a:t>
            </a:r>
            <a:r>
              <a:rPr lang="fr-FR" sz="2400" b="1" dirty="0" err="1" smtClean="0"/>
              <a:t>was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recently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pointed</a:t>
            </a:r>
            <a:r>
              <a:rPr lang="fr-FR" sz="2400" b="1" dirty="0" smtClean="0"/>
              <a:t> out </a:t>
            </a:r>
            <a:r>
              <a:rPr lang="fr-FR" sz="2400" b="1" dirty="0" err="1" smtClean="0"/>
              <a:t>that</a:t>
            </a:r>
            <a:r>
              <a:rPr lang="fr-FR" sz="2400" b="1" dirty="0"/>
              <a:t> </a:t>
            </a:r>
            <a:r>
              <a:rPr lang="fr-FR" sz="2400" b="1" dirty="0" err="1" smtClean="0"/>
              <a:t>they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also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allow</a:t>
            </a:r>
            <a:r>
              <a:rPr lang="fr-FR" sz="2400" b="1" dirty="0" smtClean="0"/>
              <a:t> to test </a:t>
            </a:r>
            <a:r>
              <a:rPr lang="fr-FR" sz="2400" b="1" dirty="0" err="1" smtClean="0"/>
              <a:t>monochromatization</a:t>
            </a:r>
            <a:endParaRPr lang="fr-FR" sz="2400" b="1" dirty="0" smtClean="0"/>
          </a:p>
          <a:p>
            <a:endParaRPr lang="fr-F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237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10/13/2022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1543" y="0"/>
            <a:ext cx="445660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Measuring the </a:t>
            </a:r>
            <a:r>
              <a:rPr lang="en-US" b="1" dirty="0" err="1" smtClean="0"/>
              <a:t>centre</a:t>
            </a:r>
            <a:r>
              <a:rPr lang="en-US" b="1" dirty="0" smtClean="0"/>
              <a:t>-of-mass energy spread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1607" y="411394"/>
            <a:ext cx="110777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fr-FR" dirty="0"/>
              <a:t>In the EPJ </a:t>
            </a:r>
            <a:r>
              <a:rPr lang="fr-FR" dirty="0" err="1"/>
              <a:t>paper</a:t>
            </a:r>
            <a:r>
              <a:rPr lang="fr-FR" dirty="0"/>
              <a:t> (</a:t>
            </a:r>
            <a:r>
              <a:rPr lang="en-US" b="1" dirty="0"/>
              <a:t>AB and Eliana </a:t>
            </a:r>
            <a:r>
              <a:rPr lang="en-US" b="1" dirty="0" err="1"/>
              <a:t>Gianfelice</a:t>
            </a:r>
            <a:r>
              <a:rPr lang="en-US" b="1" dirty="0"/>
              <a:t>) </a:t>
            </a:r>
            <a:r>
              <a:rPr lang="en-US" b="1" dirty="0">
                <a:hlinkClick r:id="rId2"/>
              </a:rPr>
              <a:t>http://cds.cern.ch/record/2789651</a:t>
            </a:r>
            <a:r>
              <a:rPr lang="en-US" b="1" dirty="0"/>
              <a:t>, </a:t>
            </a:r>
            <a:r>
              <a:rPr lang="en-US" dirty="0"/>
              <a:t>we assume that </a:t>
            </a:r>
            <a:r>
              <a:rPr lang="en-US" dirty="0" err="1"/>
              <a:t>x</a:t>
            </a:r>
            <a:r>
              <a:rPr lang="en-US" baseline="-25000" dirty="0" err="1"/>
              <a:t>m</a:t>
            </a:r>
            <a:r>
              <a:rPr lang="en-US" dirty="0"/>
              <a:t> is the horizontal </a:t>
            </a:r>
          </a:p>
          <a:p>
            <a:r>
              <a:rPr lang="en-US" dirty="0"/>
              <a:t>coordinate </a:t>
            </a:r>
            <a:r>
              <a:rPr lang="en-US" dirty="0" smtClean="0"/>
              <a:t>x (we </a:t>
            </a:r>
            <a:r>
              <a:rPr lang="en-US" dirty="0"/>
              <a:t>know this would work if beams are colliding head-on without crossing </a:t>
            </a:r>
            <a:r>
              <a:rPr lang="en-US" dirty="0" smtClean="0"/>
              <a:t>angle, </a:t>
            </a:r>
          </a:p>
          <a:p>
            <a:r>
              <a:rPr lang="en-US" dirty="0" smtClean="0"/>
              <a:t>but this not the preferred scheme). In </a:t>
            </a:r>
            <a:r>
              <a:rPr lang="en-US" dirty="0"/>
              <a:t>this case we could have the following situation.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T</a:t>
            </a:r>
            <a:r>
              <a:rPr lang="en-US" dirty="0" smtClean="0">
                <a:sym typeface="Symbol" panose="05050102010706020507" pitchFamily="18" charset="2"/>
              </a:rPr>
              <a:t>he beam is artificially spread around x for the </a:t>
            </a:r>
            <a:r>
              <a:rPr lang="en-US" dirty="0" err="1" smtClean="0">
                <a:sym typeface="Symbol" panose="05050102010706020507" pitchFamily="18" charset="2"/>
              </a:rPr>
              <a:t>monochromatization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x</a:t>
            </a:r>
            <a:r>
              <a:rPr lang="en-US" dirty="0" smtClean="0">
                <a:sym typeface="Symbol" panose="05050102010706020507" pitchFamily="18" charset="2"/>
              </a:rPr>
              <a:t> ~ </a:t>
            </a:r>
            <a:r>
              <a:rPr lang="en-CH" dirty="0" smtClean="0">
                <a:sym typeface="Symbol" panose="05050102010706020507" pitchFamily="18" charset="2"/>
              </a:rPr>
              <a:t>±</a:t>
            </a:r>
            <a:r>
              <a:rPr lang="en-US" dirty="0" smtClean="0">
                <a:sym typeface="Symbol" panose="05050102010706020507" pitchFamily="18" charset="2"/>
              </a:rPr>
              <a:t>100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m) while the detector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should be able to measure the production point of each event with a precision of </a:t>
            </a:r>
            <a:r>
              <a:rPr lang="en-CH" dirty="0" smtClean="0">
                <a:sym typeface="Symbol" panose="05050102010706020507" pitchFamily="18" charset="2"/>
              </a:rPr>
              <a:t>±</a:t>
            </a:r>
            <a:r>
              <a:rPr lang="en-US" dirty="0" smtClean="0">
                <a:sym typeface="Symbol" panose="05050102010706020507" pitchFamily="18" charset="2"/>
              </a:rPr>
              <a:t>3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 inn the </a:t>
            </a:r>
            <a:r>
              <a:rPr lang="en-US" dirty="0" err="1" smtClean="0">
                <a:sym typeface="Symbol" panose="05050102010706020507" pitchFamily="18" charset="2"/>
              </a:rPr>
              <a:t>x,y</a:t>
            </a:r>
            <a:r>
              <a:rPr lang="en-US" dirty="0" smtClean="0">
                <a:sym typeface="Symbol" panose="05050102010706020507" pitchFamily="18" charset="2"/>
              </a:rPr>
              <a:t> and z directions 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855629" y="3468170"/>
            <a:ext cx="3457317" cy="1715069"/>
            <a:chOff x="76200" y="989842"/>
            <a:chExt cx="4609756" cy="2286758"/>
          </a:xfrm>
        </p:grpSpPr>
        <p:grpSp>
          <p:nvGrpSpPr>
            <p:cNvPr id="9" name="Group 8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18" name="Right Arrow 17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Right Arrow 18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 9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12" name="Group 11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4" name="Right Arrow 13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Right Arrow 16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F81B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1" name="Straight Connector 10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>
          <a:xfrm flipV="1">
            <a:off x="911367" y="3652836"/>
            <a:ext cx="13648" cy="101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5331" y="406878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65346" y="3905899"/>
            <a:ext cx="0" cy="8170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86400" y="4108402"/>
            <a:ext cx="14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~200 microns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076644" y="3191772"/>
            <a:ext cx="5054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u="sng" dirty="0" err="1" smtClean="0">
                <a:solidFill>
                  <a:srgbClr val="FF0000"/>
                </a:solidFill>
              </a:rPr>
              <a:t>Monochromatization</a:t>
            </a:r>
            <a:r>
              <a:rPr lang="en-US" sz="1600" b="1" u="sng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ym typeface="Symbol" panose="05050102010706020507" pitchFamily="18" charset="2"/>
              </a:rPr>
              <a:t>     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(e+) = - 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(e-)</a:t>
            </a:r>
            <a:endParaRPr lang="en-US" sz="1600" b="1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/>
              <a:t>&lt;ECM&gt;(x)  ~constant</a:t>
            </a:r>
          </a:p>
          <a:p>
            <a:pPr>
              <a:lnSpc>
                <a:spcPct val="150000"/>
              </a:lnSpc>
            </a:pP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(x)~constant ~ &lt;</a:t>
            </a: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(x)&gt;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Boost measurement: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Symbol" panose="05050102010706020507" pitchFamily="18" charset="2"/>
              </a:rPr>
              <a:t>&lt;(E(e+)-E(e-)&gt;  </a:t>
            </a:r>
            <a:r>
              <a:rPr lang="en-CH" sz="1600" b="1" dirty="0" smtClean="0">
                <a:sym typeface="Symbol" panose="05050102010706020507" pitchFamily="18" charset="2"/>
              </a:rPr>
              <a:t></a:t>
            </a:r>
            <a:r>
              <a:rPr lang="en-US" sz="1600" b="1" dirty="0" smtClean="0">
                <a:sym typeface="Symbol" panose="05050102010706020507" pitchFamily="18" charset="2"/>
              </a:rPr>
              <a:t>  x (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(e+)-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(e-)) </a:t>
            </a:r>
          </a:p>
          <a:p>
            <a:pPr>
              <a:lnSpc>
                <a:spcPct val="150000"/>
              </a:lnSpc>
            </a:pP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((E(e+)-E(e-))(x) ~constant   &lt;&lt;  &lt;</a:t>
            </a: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((E(e+)-E(e-))&gt;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1406" y="5646090"/>
            <a:ext cx="11700704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/>
              <a:t>this is very elegant: </a:t>
            </a:r>
            <a:r>
              <a:rPr lang="en-US" dirty="0" smtClean="0"/>
              <a:t>we can measure from the {boost of the muon pairs vs. x} the true energy spread *and* </a:t>
            </a:r>
          </a:p>
          <a:p>
            <a:r>
              <a:rPr lang="en-US" dirty="0" smtClean="0"/>
              <a:t>verify the variation of boost across the beam crossing point -- this is the very principle of </a:t>
            </a:r>
            <a:r>
              <a:rPr lang="en-US" dirty="0" err="1" smtClean="0"/>
              <a:t>monochromatization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NB we can and should also maybe verify the ECM is constant vs x, s, t Detailed analysis is needed to ascertain the errors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5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1" y="251059"/>
            <a:ext cx="11075594" cy="632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499" y="797066"/>
            <a:ext cx="9159001" cy="526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4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699" y="1033099"/>
            <a:ext cx="9210601" cy="47918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9124" y="222421"/>
            <a:ext cx="6789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and ... </a:t>
            </a:r>
            <a:r>
              <a:rPr lang="fr-FR" sz="2800" b="1" dirty="0" err="1" smtClean="0"/>
              <a:t>our</a:t>
            </a:r>
            <a:r>
              <a:rPr lang="fr-FR" sz="2800" b="1" dirty="0" smtClean="0"/>
              <a:t> first </a:t>
            </a:r>
            <a:r>
              <a:rPr lang="fr-FR" sz="2800" b="1" dirty="0" err="1" smtClean="0"/>
              <a:t>monochromatization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optics</a:t>
            </a:r>
            <a:r>
              <a:rPr lang="fr-FR" sz="2800" b="1" dirty="0" smtClean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14940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2313" y="0"/>
            <a:ext cx="5678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C</a:t>
            </a:r>
            <a:r>
              <a:rPr lang="fr-FR" sz="3600" b="1" dirty="0" smtClean="0">
                <a:solidFill>
                  <a:srgbClr val="00B050"/>
                </a:solidFill>
              </a:rPr>
              <a:t>ollaborations and synergies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984" y="617839"/>
            <a:ext cx="1125077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err="1" smtClean="0"/>
              <a:t>Outside</a:t>
            </a:r>
            <a:r>
              <a:rPr lang="fr-FR" sz="3600" b="1" dirty="0" smtClean="0"/>
              <a:t> FCC: 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          EIC </a:t>
            </a:r>
            <a:r>
              <a:rPr lang="en-CH" sz="3600" b="1" dirty="0" smtClean="0"/>
              <a:t>–</a:t>
            </a:r>
            <a:r>
              <a:rPr lang="fr-FR" sz="3600" b="1" dirty="0" smtClean="0"/>
              <a:t> joint workshop for the first </a:t>
            </a:r>
            <a:r>
              <a:rPr lang="fr-FR" sz="3600" b="1" dirty="0" err="1" smtClean="0"/>
              <a:t>week</a:t>
            </a:r>
            <a:r>
              <a:rPr lang="fr-FR" sz="3600" b="1" dirty="0"/>
              <a:t>!</a:t>
            </a:r>
            <a:endParaRPr lang="fr-FR" sz="3600" b="1" dirty="0" smtClean="0"/>
          </a:p>
          <a:p>
            <a:r>
              <a:rPr lang="fr-FR" sz="3600" b="1" dirty="0"/>
              <a:t> </a:t>
            </a:r>
            <a:r>
              <a:rPr lang="fr-FR" sz="3600" b="1" dirty="0" smtClean="0"/>
              <a:t>          </a:t>
            </a:r>
            <a:r>
              <a:rPr lang="en-US" sz="3600" b="1" dirty="0" err="1" smtClean="0"/>
              <a:t>SuperKEKb</a:t>
            </a:r>
            <a:r>
              <a:rPr lang="en-US" sz="3600" b="1" dirty="0" smtClean="0"/>
              <a:t>    </a:t>
            </a:r>
            <a:r>
              <a:rPr lang="en-US" sz="3600" dirty="0" smtClean="0"/>
              <a:t>(generally a test of the FCC-</a:t>
            </a:r>
            <a:r>
              <a:rPr lang="en-US" sz="3600" dirty="0" err="1" smtClean="0"/>
              <a:t>ee</a:t>
            </a:r>
            <a:r>
              <a:rPr lang="en-US" sz="3600" dirty="0" smtClean="0"/>
              <a:t> design)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                    -- present  (operations) 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                    -- and future (precision polarization program)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        CEPC </a:t>
            </a:r>
            <a:br>
              <a:rPr lang="en-US" sz="3600" b="1" dirty="0" smtClean="0"/>
            </a:br>
            <a:r>
              <a:rPr lang="en-US" sz="3600" b="1" dirty="0" smtClean="0"/>
              <a:t>           VEPP-4M</a:t>
            </a:r>
            <a:br>
              <a:rPr lang="en-US" sz="3600" b="1" dirty="0" smtClean="0"/>
            </a:br>
            <a:r>
              <a:rPr lang="en-US" sz="3600" b="1" dirty="0" smtClean="0"/>
              <a:t>           ANKA-KARA 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spin simulations, polarization measurements, 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depolarization and beam energy measurement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operations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and diagnostics</a:t>
            </a:r>
            <a:r>
              <a:rPr lang="en-US" sz="3600" b="1" dirty="0" smtClean="0"/>
              <a:t>  and more        </a:t>
            </a:r>
            <a:r>
              <a:rPr lang="en-US" sz="3600" dirty="0" smtClean="0"/>
              <a:t> </a:t>
            </a:r>
            <a:endParaRPr lang="fr-FR" sz="3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937178" y="3459891"/>
            <a:ext cx="5735353" cy="132343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sz="4000" b="1" dirty="0" err="1" smtClean="0"/>
              <a:t>Thanks</a:t>
            </a:r>
            <a:r>
              <a:rPr lang="fr-FR" sz="4000" b="1" dirty="0" smtClean="0"/>
              <a:t> to all </a:t>
            </a:r>
            <a:r>
              <a:rPr lang="fr-FR" sz="4000" b="1" dirty="0" err="1" smtClean="0"/>
              <a:t>contributors</a:t>
            </a:r>
            <a:r>
              <a:rPr lang="fr-FR" sz="4000" b="1" dirty="0" smtClean="0"/>
              <a:t> </a:t>
            </a:r>
          </a:p>
          <a:p>
            <a:r>
              <a:rPr lang="fr-FR" sz="4000" b="1" dirty="0" err="1" smtClean="0"/>
              <a:t>from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these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projects</a:t>
            </a:r>
            <a:r>
              <a:rPr lang="fr-FR" sz="4000" b="1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309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239" y="80623"/>
            <a:ext cx="12225526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Next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steps</a:t>
            </a:r>
            <a:r>
              <a:rPr lang="fr-FR" sz="2400" b="1" dirty="0" smtClean="0"/>
              <a:t>..</a:t>
            </a:r>
          </a:p>
          <a:p>
            <a:endParaRPr lang="fr-FR" sz="2400" dirty="0"/>
          </a:p>
          <a:p>
            <a:pPr marL="342900" indent="-342900">
              <a:buAutoNum type="arabicPeriod"/>
            </a:pPr>
            <a:r>
              <a:rPr lang="fr-FR" sz="2400" dirty="0" err="1" smtClean="0"/>
              <a:t>Resume</a:t>
            </a:r>
            <a:r>
              <a:rPr lang="fr-FR" sz="2400" dirty="0" smtClean="0"/>
              <a:t> bi Weekly meetings </a:t>
            </a:r>
            <a:r>
              <a:rPr lang="fr-FR" sz="2400" dirty="0" err="1" smtClean="0"/>
              <a:t>starting</a:t>
            </a:r>
            <a:r>
              <a:rPr lang="fr-FR" sz="2400" dirty="0" smtClean="0"/>
              <a:t> 13 </a:t>
            </a:r>
            <a:r>
              <a:rPr lang="fr-FR" sz="2400" dirty="0" err="1" smtClean="0"/>
              <a:t>October</a:t>
            </a:r>
            <a:r>
              <a:rPr lang="fr-FR" sz="2400" dirty="0" smtClean="0"/>
              <a:t> 2022 15h30</a:t>
            </a:r>
            <a:br>
              <a:rPr lang="fr-FR" sz="2400" dirty="0" smtClean="0"/>
            </a:br>
            <a:r>
              <a:rPr lang="fr-FR" sz="2400" dirty="0" smtClean="0"/>
              <a:t>            </a:t>
            </a:r>
            <a:r>
              <a:rPr lang="fr-FR" sz="2400" b="1" dirty="0" smtClean="0"/>
              <a:t>Guy Wilkinson and Jacqueline </a:t>
            </a:r>
            <a:r>
              <a:rPr lang="fr-FR" sz="2400" b="1" dirty="0" err="1" smtClean="0"/>
              <a:t>Keintzel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will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convene</a:t>
            </a:r>
            <a:r>
              <a:rPr lang="fr-FR" sz="2400" b="1" dirty="0" smtClean="0"/>
              <a:t> (and Jorg </a:t>
            </a:r>
            <a:r>
              <a:rPr lang="fr-FR" sz="2400" b="1" dirty="0" err="1" smtClean="0"/>
              <a:t>will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give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advice</a:t>
            </a:r>
            <a:r>
              <a:rPr lang="fr-FR" sz="2400" b="1" dirty="0" smtClean="0"/>
              <a:t>)</a:t>
            </a:r>
          </a:p>
          <a:p>
            <a:r>
              <a:rPr lang="fr-FR" sz="2400" dirty="0" smtClean="0"/>
              <a:t>                          </a:t>
            </a:r>
            <a:r>
              <a:rPr lang="en-CH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ym typeface="Wingdings" panose="05000000000000000000" pitchFamily="2" charset="2"/>
              </a:rPr>
              <a:t> please help by volunteering!</a:t>
            </a:r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2. </a:t>
            </a:r>
            <a:r>
              <a:rPr lang="fr-FR" sz="2400" dirty="0" err="1" smtClean="0"/>
              <a:t>Need</a:t>
            </a:r>
            <a:r>
              <a:rPr lang="fr-FR" sz="2400" dirty="0" smtClean="0"/>
              <a:t> to assemble </a:t>
            </a:r>
            <a:r>
              <a:rPr lang="fr-FR" sz="2400" dirty="0" err="1" smtClean="0"/>
              <a:t>two</a:t>
            </a:r>
            <a:r>
              <a:rPr lang="fr-FR" sz="2400" dirty="0" smtClean="0"/>
              <a:t> type of documents (contributions </a:t>
            </a:r>
            <a:r>
              <a:rPr lang="fr-FR" sz="2400" dirty="0" err="1" smtClean="0"/>
              <a:t>from</a:t>
            </a:r>
            <a:r>
              <a:rPr lang="fr-FR" sz="2400" dirty="0" smtClean="0"/>
              <a:t> WG </a:t>
            </a:r>
            <a:r>
              <a:rPr lang="fr-FR" sz="2400" dirty="0" err="1" smtClean="0"/>
              <a:t>conveners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           -- one </a:t>
            </a:r>
            <a:r>
              <a:rPr lang="fr-FR" sz="2400" b="1" dirty="0" err="1" smtClean="0"/>
              <a:t>specification</a:t>
            </a:r>
            <a:r>
              <a:rPr lang="fr-FR" sz="2400" b="1" dirty="0" smtClean="0"/>
              <a:t> document </a:t>
            </a:r>
            <a:r>
              <a:rPr lang="fr-FR" sz="2400" dirty="0" smtClean="0"/>
              <a:t>on </a:t>
            </a:r>
            <a:r>
              <a:rPr lang="fr-FR" sz="2400" dirty="0" err="1" smtClean="0"/>
              <a:t>requirements</a:t>
            </a:r>
            <a:r>
              <a:rPr lang="fr-FR" sz="2400" dirty="0" smtClean="0"/>
              <a:t> for EPOL </a:t>
            </a:r>
            <a:r>
              <a:rPr lang="fr-FR" sz="2400" dirty="0" err="1" smtClean="0"/>
              <a:t>tasks</a:t>
            </a:r>
            <a:r>
              <a:rPr lang="fr-FR" sz="2400" dirty="0" smtClean="0"/>
              <a:t> (</a:t>
            </a:r>
            <a:r>
              <a:rPr lang="fr-FR" sz="2400" dirty="0"/>
              <a:t>JK to assemble)</a:t>
            </a:r>
            <a:endParaRPr lang="fr-FR" sz="2400" dirty="0" smtClean="0"/>
          </a:p>
          <a:p>
            <a:r>
              <a:rPr lang="fr-FR" sz="2400" dirty="0"/>
              <a:t> </a:t>
            </a:r>
            <a:r>
              <a:rPr lang="fr-FR" sz="2400" dirty="0" smtClean="0"/>
              <a:t>                                 -- </a:t>
            </a:r>
            <a:r>
              <a:rPr lang="fr-FR" sz="2400" dirty="0" err="1" smtClean="0"/>
              <a:t>wigglers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                                  -- </a:t>
            </a:r>
            <a:r>
              <a:rPr lang="fr-FR" sz="2400" dirty="0" err="1" smtClean="0"/>
              <a:t>BPMs</a:t>
            </a:r>
            <a:endParaRPr lang="fr-FR" sz="2400" dirty="0" smtClean="0"/>
          </a:p>
          <a:p>
            <a:r>
              <a:rPr lang="fr-FR" sz="2400" dirty="0"/>
              <a:t> </a:t>
            </a:r>
            <a:r>
              <a:rPr lang="fr-FR" sz="2400" dirty="0" smtClean="0"/>
              <a:t>                                 -- </a:t>
            </a:r>
            <a:r>
              <a:rPr lang="fr-FR" sz="2400" dirty="0" err="1" smtClean="0"/>
              <a:t>Depolarizer</a:t>
            </a:r>
            <a:endParaRPr lang="fr-FR" sz="2400" dirty="0" smtClean="0"/>
          </a:p>
          <a:p>
            <a:r>
              <a:rPr lang="fr-FR" sz="2400" dirty="0"/>
              <a:t> </a:t>
            </a:r>
            <a:r>
              <a:rPr lang="fr-FR" sz="2400" dirty="0" smtClean="0"/>
              <a:t>                                 -- </a:t>
            </a:r>
            <a:r>
              <a:rPr lang="fr-FR" sz="2400" dirty="0" err="1" smtClean="0"/>
              <a:t>polarimeters</a:t>
            </a:r>
            <a:r>
              <a:rPr lang="fr-FR" sz="2400" dirty="0" smtClean="0"/>
              <a:t> 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                              --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 detectors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            -- </a:t>
            </a:r>
            <a:r>
              <a:rPr lang="fr-FR" sz="2400" b="1" dirty="0" smtClean="0"/>
              <a:t>description documents </a:t>
            </a:r>
            <a:r>
              <a:rPr lang="fr-FR" sz="2400" dirty="0" smtClean="0"/>
              <a:t>for </a:t>
            </a:r>
            <a:r>
              <a:rPr lang="fr-FR" sz="2400" dirty="0" err="1" smtClean="0"/>
              <a:t>each</a:t>
            </a:r>
            <a:r>
              <a:rPr lang="fr-FR" sz="2400" dirty="0" smtClean="0"/>
              <a:t> of the </a:t>
            </a:r>
            <a:r>
              <a:rPr lang="fr-FR" sz="2400" dirty="0" err="1" smtClean="0"/>
              <a:t>above</a:t>
            </a:r>
            <a:r>
              <a:rPr lang="fr-FR" sz="2400" dirty="0" smtClean="0"/>
              <a:t>  </a:t>
            </a:r>
            <a:r>
              <a:rPr lang="fr-FR" sz="2400" dirty="0" err="1" smtClean="0"/>
              <a:t>from</a:t>
            </a:r>
            <a:r>
              <a:rPr lang="fr-FR" sz="2400" dirty="0" smtClean="0"/>
              <a:t> the </a:t>
            </a:r>
            <a:r>
              <a:rPr lang="fr-FR" sz="2400" dirty="0" err="1" smtClean="0"/>
              <a:t>WGs</a:t>
            </a:r>
            <a:r>
              <a:rPr lang="fr-FR" sz="2400" dirty="0" smtClean="0"/>
              <a:t> as </a:t>
            </a:r>
            <a:r>
              <a:rPr lang="fr-FR" sz="2400" dirty="0" err="1" smtClean="0"/>
              <a:t>appropriate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                                  + </a:t>
            </a:r>
            <a:r>
              <a:rPr lang="fr-FR" sz="2400" dirty="0" err="1" smtClean="0"/>
              <a:t>cost</a:t>
            </a:r>
            <a:r>
              <a:rPr lang="fr-FR" sz="2400" dirty="0" smtClean="0"/>
              <a:t> </a:t>
            </a:r>
            <a:r>
              <a:rPr lang="fr-FR" sz="2400" dirty="0" err="1" smtClean="0"/>
              <a:t>estimate</a:t>
            </a:r>
            <a:r>
              <a:rPr lang="fr-FR" sz="2400" dirty="0" smtClean="0"/>
              <a:t> for </a:t>
            </a:r>
            <a:r>
              <a:rPr lang="fr-FR" sz="2400" dirty="0" err="1" smtClean="0"/>
              <a:t>most</a:t>
            </a:r>
            <a:r>
              <a:rPr lang="fr-FR" sz="2400" dirty="0" smtClean="0"/>
              <a:t> important items.</a:t>
            </a:r>
          </a:p>
          <a:p>
            <a:r>
              <a:rPr lang="fr-FR" sz="2400" dirty="0" smtClean="0"/>
              <a:t>                                  + description of running </a:t>
            </a:r>
            <a:r>
              <a:rPr lang="fr-FR" sz="2400" dirty="0" err="1" smtClean="0"/>
              <a:t>schemes</a:t>
            </a:r>
            <a:r>
              <a:rPr lang="fr-FR" sz="2400" dirty="0" smtClean="0"/>
              <a:t>, </a:t>
            </a:r>
            <a:r>
              <a:rPr lang="fr-FR" sz="2400" dirty="0" err="1" smtClean="0"/>
              <a:t>operations</a:t>
            </a:r>
            <a:r>
              <a:rPr lang="fr-FR" sz="2400" dirty="0" smtClean="0"/>
              <a:t> etc.. incl. </a:t>
            </a:r>
            <a:r>
              <a:rPr lang="fr-FR" sz="2400" dirty="0" err="1" smtClean="0"/>
              <a:t>summary</a:t>
            </a:r>
            <a:r>
              <a:rPr lang="fr-FR" sz="2400" dirty="0" smtClean="0"/>
              <a:t> of </a:t>
            </a:r>
            <a:r>
              <a:rPr lang="fr-FR" sz="2400" dirty="0" err="1" smtClean="0"/>
              <a:t>precisions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dirty="0" smtClean="0"/>
              <a:t>3. all </a:t>
            </a:r>
            <a:r>
              <a:rPr lang="fr-FR" sz="2400" dirty="0" err="1" smtClean="0"/>
              <a:t>should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submitted</a:t>
            </a:r>
            <a:r>
              <a:rPr lang="fr-FR" sz="2400" dirty="0" smtClean="0"/>
              <a:t> to FCC CDS + (</a:t>
            </a:r>
            <a:r>
              <a:rPr lang="fr-FR" sz="2400" dirty="0" err="1" smtClean="0"/>
              <a:t>arxiv</a:t>
            </a:r>
            <a:r>
              <a:rPr lang="fr-FR" sz="2400" dirty="0" smtClean="0"/>
              <a:t> or journal  if new </a:t>
            </a:r>
            <a:r>
              <a:rPr lang="fr-FR" sz="2400" dirty="0" err="1" smtClean="0"/>
              <a:t>scientific</a:t>
            </a:r>
            <a:r>
              <a:rPr lang="fr-FR" sz="2400" dirty="0" smtClean="0"/>
              <a:t> content)</a:t>
            </a:r>
          </a:p>
        </p:txBody>
      </p:sp>
      <p:sp>
        <p:nvSpPr>
          <p:cNvPr id="2" name="TextBox 1"/>
          <p:cNvSpPr txBox="1"/>
          <p:nvPr/>
        </p:nvSpPr>
        <p:spPr>
          <a:xfrm rot="20257436">
            <a:off x="50255" y="3991232"/>
            <a:ext cx="193290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cross-</a:t>
            </a:r>
            <a:r>
              <a:rPr lang="fr-FR" b="1" dirty="0" err="1" smtClean="0"/>
              <a:t>referencing</a:t>
            </a:r>
            <a:r>
              <a:rPr lang="fr-FR" b="1" dirty="0" smtClean="0"/>
              <a:t>, </a:t>
            </a:r>
          </a:p>
          <a:p>
            <a:r>
              <a:rPr lang="fr-FR" b="1" dirty="0" smtClean="0"/>
              <a:t>live documents</a:t>
            </a:r>
          </a:p>
        </p:txBody>
      </p:sp>
    </p:spTree>
    <p:extLst>
      <p:ext uri="{BB962C8B-B14F-4D97-AF65-F5344CB8AC3E}">
        <p14:creationId xmlns:p14="http://schemas.microsoft.com/office/powerpoint/2010/main" val="22637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416" y="1087394"/>
            <a:ext cx="11451148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/>
              <a:t>Next</a:t>
            </a:r>
            <a:r>
              <a:rPr lang="fr-FR" sz="3200" b="1" dirty="0"/>
              <a:t> </a:t>
            </a:r>
            <a:r>
              <a:rPr lang="fr-FR" sz="3200" b="1" dirty="0" err="1" smtClean="0"/>
              <a:t>steps</a:t>
            </a:r>
            <a:r>
              <a:rPr lang="fr-FR" sz="3200" b="1" dirty="0"/>
              <a:t> </a:t>
            </a:r>
            <a:r>
              <a:rPr lang="fr-FR" sz="3200" b="1" dirty="0" smtClean="0"/>
              <a:t>(II)</a:t>
            </a:r>
            <a:endParaRPr lang="fr-FR" sz="3200" b="1" dirty="0"/>
          </a:p>
          <a:p>
            <a:endParaRPr lang="fr-FR" dirty="0"/>
          </a:p>
          <a:p>
            <a:r>
              <a:rPr lang="fr-FR" sz="2400" b="1" dirty="0"/>
              <a:t>4. </a:t>
            </a:r>
            <a:r>
              <a:rPr lang="fr-FR" sz="2400" b="1" dirty="0" err="1"/>
              <a:t>some</a:t>
            </a:r>
            <a:r>
              <a:rPr lang="fr-FR" sz="2400" b="1" dirty="0"/>
              <a:t> PR: Courrier article on the EPOL workshop and the </a:t>
            </a:r>
            <a:r>
              <a:rPr lang="fr-FR" sz="2400" b="1" dirty="0" err="1"/>
              <a:t>precision</a:t>
            </a:r>
            <a:r>
              <a:rPr lang="fr-FR" sz="2400" b="1" dirty="0"/>
              <a:t> ECM </a:t>
            </a:r>
            <a:r>
              <a:rPr lang="fr-FR" sz="2400" b="1" dirty="0" err="1"/>
              <a:t>determination</a:t>
            </a:r>
            <a:endParaRPr lang="fr-FR" sz="2400" b="1" dirty="0"/>
          </a:p>
          <a:p>
            <a:r>
              <a:rPr lang="fr-FR" sz="2400" b="1" dirty="0"/>
              <a:t>                      </a:t>
            </a:r>
            <a:r>
              <a:rPr lang="fr-FR" sz="2400" b="1" dirty="0" smtClean="0"/>
              <a:t>(Guy</a:t>
            </a:r>
            <a:r>
              <a:rPr lang="fr-FR" sz="2400" b="1" dirty="0"/>
              <a:t> </a:t>
            </a:r>
            <a:r>
              <a:rPr lang="fr-FR" sz="2400" b="1" dirty="0" smtClean="0"/>
              <a:t>&amp;Jacqueline editors) </a:t>
            </a:r>
            <a:endParaRPr lang="fr-FR" sz="2400" b="1" dirty="0"/>
          </a:p>
          <a:p>
            <a:endParaRPr lang="fr-FR" sz="2400" dirty="0"/>
          </a:p>
          <a:p>
            <a:r>
              <a:rPr lang="fr-FR" sz="2400" dirty="0"/>
              <a:t>5.  </a:t>
            </a:r>
            <a:r>
              <a:rPr lang="fr-FR" sz="2400" dirty="0" err="1"/>
              <a:t>provide</a:t>
            </a:r>
            <a:r>
              <a:rPr lang="fr-FR" sz="2400" dirty="0"/>
              <a:t> </a:t>
            </a:r>
            <a:r>
              <a:rPr lang="fr-FR" sz="2400" dirty="0" err="1"/>
              <a:t>talks</a:t>
            </a:r>
            <a:r>
              <a:rPr lang="fr-FR" sz="2400" dirty="0"/>
              <a:t> and speakers for </a:t>
            </a:r>
            <a:r>
              <a:rPr lang="fr-FR" sz="2400" dirty="0" err="1"/>
              <a:t>upcoming</a:t>
            </a:r>
            <a:r>
              <a:rPr lang="fr-FR" sz="2400" dirty="0"/>
              <a:t> </a:t>
            </a:r>
            <a:r>
              <a:rPr lang="fr-FR" sz="2400" dirty="0" err="1" smtClean="0"/>
              <a:t>conferences</a:t>
            </a:r>
            <a:r>
              <a:rPr lang="fr-FR" sz="2400" dirty="0" smtClean="0"/>
              <a:t>    </a:t>
            </a:r>
            <a:endParaRPr lang="fr-FR" sz="2400" dirty="0"/>
          </a:p>
          <a:p>
            <a:r>
              <a:rPr lang="fr-FR" sz="2400" dirty="0"/>
              <a:t>                    -- FCC </a:t>
            </a:r>
            <a:r>
              <a:rPr lang="fr-FR" sz="2400" dirty="0" err="1"/>
              <a:t>physics</a:t>
            </a:r>
            <a:r>
              <a:rPr lang="fr-FR" sz="2400" dirty="0"/>
              <a:t> workshop (Krakow </a:t>
            </a:r>
            <a:r>
              <a:rPr lang="fr-FR" sz="2400" dirty="0" err="1"/>
              <a:t>January</a:t>
            </a:r>
            <a:r>
              <a:rPr lang="fr-FR" sz="2400" dirty="0"/>
              <a:t> 2022</a:t>
            </a:r>
            <a:r>
              <a:rPr lang="fr-FR" sz="2400" dirty="0" smtClean="0"/>
              <a:t>)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                    -- PAC, ICHEP etc. </a:t>
            </a:r>
            <a:endParaRPr lang="fr-FR" sz="2400" dirty="0" smtClean="0"/>
          </a:p>
          <a:p>
            <a:r>
              <a:rPr lang="fr-FR" sz="2400" dirty="0"/>
              <a:t> </a:t>
            </a:r>
            <a:r>
              <a:rPr lang="fr-FR" sz="2400" dirty="0" smtClean="0"/>
              <a:t>                </a:t>
            </a:r>
            <a:r>
              <a:rPr lang="fr-FR" sz="2400" b="1" dirty="0" err="1" smtClean="0"/>
              <a:t>Volunteers</a:t>
            </a:r>
            <a:r>
              <a:rPr lang="fr-FR" sz="2400" b="1" dirty="0" smtClean="0"/>
              <a:t>!!!</a:t>
            </a:r>
            <a:endParaRPr lang="fr-FR" sz="2400" b="1" dirty="0"/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21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19.09.2022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EPOL Workshop welcome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1437" y="197315"/>
            <a:ext cx="5487831" cy="144655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2d FCC </a:t>
            </a:r>
            <a:r>
              <a:rPr lang="fr-FR" sz="4400" b="1" dirty="0" smtClean="0">
                <a:solidFill>
                  <a:prstClr val="black"/>
                </a:solidFill>
                <a:latin typeface="Calibri"/>
              </a:rPr>
              <a:t>EPOL Workshop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7946" y="1716726"/>
            <a:ext cx="5735673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 Program </a:t>
            </a:r>
            <a:r>
              <a:rPr lang="fr-FR" b="1" dirty="0" err="1" smtClean="0">
                <a:solidFill>
                  <a:schemeClr val="tx2"/>
                </a:solidFill>
              </a:rPr>
              <a:t>committee</a:t>
            </a:r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WP1 </a:t>
            </a:r>
            <a:r>
              <a:rPr lang="fr-FR" b="1" dirty="0" err="1" smtClean="0">
                <a:solidFill>
                  <a:schemeClr val="tx2"/>
                </a:solidFill>
              </a:rPr>
              <a:t>Eliana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Gianfelice</a:t>
            </a:r>
            <a:r>
              <a:rPr lang="fr-FR" b="1" dirty="0" smtClean="0">
                <a:solidFill>
                  <a:schemeClr val="tx2"/>
                </a:solidFill>
              </a:rPr>
              <a:t>, Ivan </a:t>
            </a:r>
            <a:r>
              <a:rPr lang="fr-FR" b="1" dirty="0" err="1" smtClean="0">
                <a:solidFill>
                  <a:schemeClr val="tx2"/>
                </a:solidFill>
              </a:rPr>
              <a:t>Koop</a:t>
            </a:r>
            <a:r>
              <a:rPr lang="fr-FR" b="1" dirty="0" smtClean="0">
                <a:solidFill>
                  <a:schemeClr val="tx2"/>
                </a:solidFill>
              </a:rPr>
              <a:t>, Tatiana </a:t>
            </a:r>
            <a:r>
              <a:rPr lang="fr-FR" b="1" dirty="0" err="1" smtClean="0">
                <a:solidFill>
                  <a:schemeClr val="tx2"/>
                </a:solidFill>
              </a:rPr>
              <a:t>Pieloni</a:t>
            </a:r>
            <a:r>
              <a:rPr lang="fr-FR" b="1" dirty="0" smtClean="0">
                <a:solidFill>
                  <a:schemeClr val="tx2"/>
                </a:solidFill>
              </a:rPr>
              <a:t>, </a:t>
            </a:r>
          </a:p>
          <a:p>
            <a:r>
              <a:rPr lang="fr-FR" b="1" dirty="0" smtClean="0">
                <a:solidFill>
                  <a:schemeClr val="tx2"/>
                </a:solidFill>
              </a:rPr>
              <a:t>WP2 Jacqueline </a:t>
            </a:r>
            <a:r>
              <a:rPr lang="fr-FR" b="1" dirty="0" err="1" smtClean="0">
                <a:solidFill>
                  <a:schemeClr val="tx2"/>
                </a:solidFill>
              </a:rPr>
              <a:t>Keintzel</a:t>
            </a:r>
            <a:r>
              <a:rPr lang="fr-FR" b="1" dirty="0" smtClean="0">
                <a:solidFill>
                  <a:schemeClr val="tx2"/>
                </a:solidFill>
              </a:rPr>
              <a:t>, </a:t>
            </a:r>
            <a:r>
              <a:rPr lang="fr-FR" b="1" dirty="0" err="1" smtClean="0">
                <a:solidFill>
                  <a:schemeClr val="tx2"/>
                </a:solidFill>
              </a:rPr>
              <a:t>Katsunobu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Oide</a:t>
            </a:r>
            <a:r>
              <a:rPr lang="fr-FR" b="1" dirty="0" smtClean="0">
                <a:solidFill>
                  <a:schemeClr val="tx2"/>
                </a:solidFill>
              </a:rPr>
              <a:t>, Jorg </a:t>
            </a:r>
            <a:r>
              <a:rPr lang="fr-FR" b="1" dirty="0" err="1" smtClean="0">
                <a:solidFill>
                  <a:schemeClr val="tx2"/>
                </a:solidFill>
              </a:rPr>
              <a:t>Wenninger</a:t>
            </a:r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WP3 Aurélien Martens, Thibaut Lefèvre, Dave Gaskell</a:t>
            </a:r>
            <a:br>
              <a:rPr lang="fr-FR" b="1" dirty="0" smtClean="0">
                <a:solidFill>
                  <a:schemeClr val="tx2"/>
                </a:solidFill>
              </a:rPr>
            </a:br>
            <a:r>
              <a:rPr lang="fr-FR" b="1" dirty="0" smtClean="0">
                <a:solidFill>
                  <a:schemeClr val="tx2"/>
                </a:solidFill>
              </a:rPr>
              <a:t>WP4 Patrick </a:t>
            </a:r>
            <a:r>
              <a:rPr lang="fr-FR" b="1" dirty="0" err="1" smtClean="0">
                <a:solidFill>
                  <a:schemeClr val="tx2"/>
                </a:solidFill>
              </a:rPr>
              <a:t>Janot</a:t>
            </a:r>
            <a:r>
              <a:rPr lang="fr-FR" b="1" dirty="0" smtClean="0">
                <a:solidFill>
                  <a:schemeClr val="tx2"/>
                </a:solidFill>
              </a:rPr>
              <a:t>, Guy Wilkinson</a:t>
            </a:r>
          </a:p>
          <a:p>
            <a:r>
              <a:rPr lang="fr-FR" b="1" dirty="0" smtClean="0">
                <a:solidFill>
                  <a:schemeClr val="tx2"/>
                </a:solidFill>
              </a:rPr>
              <a:t>WP5 Angeles Faus-Golfe, Frank Zimmermann</a:t>
            </a:r>
          </a:p>
          <a:p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General :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Alain </a:t>
            </a:r>
            <a:r>
              <a:rPr lang="en-US" b="1" dirty="0" err="1" smtClean="0">
                <a:solidFill>
                  <a:schemeClr val="tx2"/>
                </a:solidFill>
              </a:rPr>
              <a:t>Blondel</a:t>
            </a:r>
            <a:r>
              <a:rPr lang="en-US" b="1" dirty="0" smtClean="0">
                <a:solidFill>
                  <a:schemeClr val="tx2"/>
                </a:solidFill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</a:rPr>
              <a:t>Elke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Aschenauer</a:t>
            </a:r>
            <a:r>
              <a:rPr lang="en-US" b="1" dirty="0">
                <a:solidFill>
                  <a:schemeClr val="tx2"/>
                </a:solidFill>
              </a:rPr>
              <a:t>, Tor </a:t>
            </a:r>
            <a:r>
              <a:rPr lang="en-US" b="1" dirty="0" err="1" smtClean="0">
                <a:solidFill>
                  <a:schemeClr val="tx2"/>
                </a:solidFill>
              </a:rPr>
              <a:t>Raubenheimer</a:t>
            </a:r>
            <a:r>
              <a:rPr lang="en-US" b="1" dirty="0" smtClean="0">
                <a:solidFill>
                  <a:schemeClr val="tx2"/>
                </a:solidFill>
              </a:rPr>
              <a:t>,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Vadim </a:t>
            </a:r>
            <a:r>
              <a:rPr lang="en-US" b="1" dirty="0" err="1" smtClean="0">
                <a:solidFill>
                  <a:schemeClr val="tx2"/>
                </a:solidFill>
              </a:rPr>
              <a:t>Ptitsyn</a:t>
            </a:r>
            <a:r>
              <a:rPr lang="en-US" b="1" dirty="0" smtClean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Todd </a:t>
            </a:r>
            <a:r>
              <a:rPr lang="en-US" b="1" dirty="0" err="1" smtClean="0">
                <a:solidFill>
                  <a:schemeClr val="tx2"/>
                </a:solidFill>
              </a:rPr>
              <a:t>Satogata</a:t>
            </a:r>
            <a:r>
              <a:rPr lang="en-US" b="1" dirty="0" smtClean="0">
                <a:solidFill>
                  <a:schemeClr val="tx2"/>
                </a:solidFill>
              </a:rPr>
              <a:t>, Frank Zimmermann</a:t>
            </a:r>
            <a:endParaRPr lang="fr-FR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532238" y="4955059"/>
            <a:ext cx="8698984" cy="646331"/>
          </a:xfrm>
          <a:prstGeom prst="rect">
            <a:avLst/>
          </a:prstGeom>
          <a:noFill/>
          <a:ln w="5715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600" b="1" dirty="0" err="1">
                <a:solidFill>
                  <a:srgbClr val="FF0000"/>
                </a:solidFill>
              </a:rPr>
              <a:t>Many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>
                <a:solidFill>
                  <a:srgbClr val="FF0000"/>
                </a:solidFill>
              </a:rPr>
              <a:t>thanks</a:t>
            </a:r>
            <a:r>
              <a:rPr lang="fr-FR" sz="3600" b="1" dirty="0">
                <a:solidFill>
                  <a:srgbClr val="FF0000"/>
                </a:solidFill>
              </a:rPr>
              <a:t> to the programme </a:t>
            </a:r>
            <a:r>
              <a:rPr lang="fr-FR" sz="3600" b="1" dirty="0" err="1" smtClean="0">
                <a:solidFill>
                  <a:srgbClr val="FF0000"/>
                </a:solidFill>
              </a:rPr>
              <a:t>committee</a:t>
            </a:r>
            <a:r>
              <a:rPr lang="fr-FR" sz="3600" b="1" dirty="0" smtClean="0">
                <a:solidFill>
                  <a:srgbClr val="FF0000"/>
                </a:solidFill>
              </a:rPr>
              <a:t>! 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815545" y="5874858"/>
            <a:ext cx="10107828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113 </a:t>
            </a:r>
            <a:r>
              <a:rPr lang="fr-FR" b="1" dirty="0" err="1"/>
              <a:t>registered</a:t>
            </a:r>
            <a:r>
              <a:rPr lang="fr-FR" b="1" dirty="0"/>
              <a:t> participants 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many</a:t>
            </a:r>
            <a:r>
              <a:rPr lang="fr-FR" b="1" dirty="0" smtClean="0"/>
              <a:t> </a:t>
            </a:r>
            <a:r>
              <a:rPr lang="fr-FR" b="1" dirty="0" err="1" smtClean="0"/>
              <a:t>participating</a:t>
            </a:r>
            <a:r>
              <a:rPr lang="fr-FR" b="1" dirty="0" smtClean="0"/>
              <a:t> institutes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different</a:t>
            </a:r>
            <a:r>
              <a:rPr lang="fr-FR" b="1" dirty="0" smtClean="0"/>
              <a:t> continents</a:t>
            </a:r>
            <a:r>
              <a:rPr lang="fr-FR" dirty="0" smtClean="0"/>
              <a:t> </a:t>
            </a:r>
            <a:r>
              <a:rPr lang="fr-FR" b="1" dirty="0"/>
              <a:t>(&gt; </a:t>
            </a:r>
            <a:r>
              <a:rPr lang="fr-FR" b="1" dirty="0" err="1" smtClean="0"/>
              <a:t>success</a:t>
            </a:r>
            <a:r>
              <a:rPr lang="fr-FR" b="1" dirty="0" smtClean="0"/>
              <a:t>!)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182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19.09.2022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EPOL Workshop welcome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5632" y="147888"/>
            <a:ext cx="5487831" cy="144655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2d FCC </a:t>
            </a:r>
            <a:r>
              <a:rPr lang="fr-FR" sz="4400" b="1" dirty="0" smtClean="0">
                <a:solidFill>
                  <a:prstClr val="black"/>
                </a:solidFill>
                <a:latin typeface="Calibri"/>
              </a:rPr>
              <a:t>EPOL Workshop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099751" y="2377896"/>
            <a:ext cx="10107828" cy="147732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113 </a:t>
            </a:r>
            <a:r>
              <a:rPr lang="fr-FR" b="1" dirty="0" err="1"/>
              <a:t>registered</a:t>
            </a:r>
            <a:r>
              <a:rPr lang="fr-FR" b="1" dirty="0"/>
              <a:t> participants </a:t>
            </a:r>
            <a:endParaRPr lang="fr-FR" b="1" dirty="0" smtClean="0"/>
          </a:p>
          <a:p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many</a:t>
            </a:r>
            <a:r>
              <a:rPr lang="fr-FR" b="1" dirty="0" smtClean="0"/>
              <a:t> </a:t>
            </a:r>
            <a:r>
              <a:rPr lang="fr-FR" b="1" dirty="0" err="1" smtClean="0"/>
              <a:t>participating</a:t>
            </a:r>
            <a:r>
              <a:rPr lang="fr-FR" b="1" dirty="0" smtClean="0"/>
              <a:t> institutes </a:t>
            </a:r>
          </a:p>
          <a:p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different</a:t>
            </a:r>
            <a:r>
              <a:rPr lang="fr-FR" b="1" dirty="0" smtClean="0"/>
              <a:t> continents</a:t>
            </a:r>
            <a:r>
              <a:rPr lang="fr-FR" dirty="0" smtClean="0"/>
              <a:t> </a:t>
            </a:r>
            <a:r>
              <a:rPr lang="fr-FR" b="1" dirty="0"/>
              <a:t>(&gt; </a:t>
            </a:r>
            <a:r>
              <a:rPr lang="fr-FR" b="1" dirty="0" err="1" smtClean="0"/>
              <a:t>success</a:t>
            </a:r>
            <a:r>
              <a:rPr lang="fr-FR" b="1" dirty="0" smtClean="0"/>
              <a:t>!)</a:t>
            </a:r>
            <a:endParaRPr lang="fr-FR" sz="3600" b="1" dirty="0"/>
          </a:p>
          <a:p>
            <a:r>
              <a:rPr lang="fr-FR" sz="3600" b="1" dirty="0" smtClean="0"/>
              <a:t>and </a:t>
            </a:r>
            <a:r>
              <a:rPr lang="fr-FR" sz="3600" b="1" dirty="0" err="1" smtClean="0"/>
              <a:t>many</a:t>
            </a:r>
            <a:r>
              <a:rPr lang="fr-FR" sz="3600" b="1" dirty="0" smtClean="0"/>
              <a:t>  contributions... 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6498" y="4300151"/>
            <a:ext cx="74984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 err="1" smtClean="0"/>
              <a:t>many</a:t>
            </a:r>
            <a:r>
              <a:rPr lang="fr-FR" sz="4400" b="1" dirty="0" smtClean="0"/>
              <a:t> </a:t>
            </a:r>
            <a:r>
              <a:rPr lang="fr-FR" sz="4400" b="1" dirty="0" err="1" smtClean="0"/>
              <a:t>thanks</a:t>
            </a:r>
            <a:r>
              <a:rPr lang="fr-FR" sz="4400" b="1" dirty="0" smtClean="0"/>
              <a:t> to all </a:t>
            </a:r>
            <a:r>
              <a:rPr lang="fr-FR" sz="4400" b="1" dirty="0" err="1" smtClean="0"/>
              <a:t>contributors</a:t>
            </a:r>
            <a:endParaRPr lang="fr-FR" sz="4400" b="1" dirty="0" smtClean="0"/>
          </a:p>
          <a:p>
            <a:r>
              <a:rPr lang="fr-FR" sz="4400" b="1" dirty="0" smtClean="0"/>
              <a:t>for </a:t>
            </a:r>
            <a:r>
              <a:rPr lang="fr-FR" sz="4400" b="1" dirty="0" err="1" smtClean="0"/>
              <a:t>working</a:t>
            </a:r>
            <a:r>
              <a:rPr lang="fr-FR" sz="4400" b="1" dirty="0" smtClean="0"/>
              <a:t> </a:t>
            </a:r>
            <a:r>
              <a:rPr lang="fr-FR" sz="4400" b="1" dirty="0" err="1" smtClean="0"/>
              <a:t>so</a:t>
            </a:r>
            <a:r>
              <a:rPr lang="fr-FR" sz="4400" b="1" dirty="0" smtClean="0"/>
              <a:t> hard!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5180" t="43093" r="38806" b="4534"/>
          <a:stretch/>
        </p:blipFill>
        <p:spPr>
          <a:xfrm>
            <a:off x="7537621" y="1025611"/>
            <a:ext cx="6586153" cy="53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4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206" y="914400"/>
            <a:ext cx="11394338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and </a:t>
            </a:r>
            <a:r>
              <a:rPr lang="fr-FR" sz="2800" b="1" dirty="0" err="1" smtClean="0">
                <a:solidFill>
                  <a:srgbClr val="0070C0"/>
                </a:solidFill>
              </a:rPr>
              <a:t>within</a:t>
            </a:r>
            <a:r>
              <a:rPr lang="fr-FR" sz="2800" b="1" dirty="0" smtClean="0">
                <a:solidFill>
                  <a:srgbClr val="0070C0"/>
                </a:solidFill>
              </a:rPr>
              <a:t> CERN/LEP&amp;LHC&amp;FCC</a:t>
            </a:r>
          </a:p>
          <a:p>
            <a:endParaRPr lang="fr-FR" sz="2800" b="1" dirty="0"/>
          </a:p>
          <a:p>
            <a:r>
              <a:rPr lang="fr-FR" sz="2800" b="1" dirty="0" smtClean="0"/>
              <a:t>     -- </a:t>
            </a:r>
            <a:r>
              <a:rPr lang="fr-FR" sz="2800" b="1" dirty="0" err="1" smtClean="0"/>
              <a:t>Experience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from</a:t>
            </a:r>
            <a:r>
              <a:rPr lang="fr-FR" sz="2800" b="1" dirty="0" smtClean="0"/>
              <a:t> LEP (</a:t>
            </a:r>
            <a:r>
              <a:rPr lang="fr-FR" sz="2800" b="1" dirty="0" err="1" smtClean="0"/>
              <a:t>polarimeter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operations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deplarizer</a:t>
            </a:r>
            <a:r>
              <a:rPr lang="fr-FR" sz="2800" b="1" dirty="0" smtClean="0"/>
              <a:t> and </a:t>
            </a:r>
            <a:r>
              <a:rPr lang="fr-FR" sz="2800" b="1" dirty="0" err="1" smtClean="0"/>
              <a:t>wigglers</a:t>
            </a:r>
            <a:r>
              <a:rPr lang="fr-FR" sz="2800" b="1" dirty="0" smtClean="0"/>
              <a:t>)</a:t>
            </a:r>
          </a:p>
          <a:p>
            <a:endParaRPr lang="fr-FR" sz="2800" b="1" dirty="0" smtClean="0"/>
          </a:p>
          <a:p>
            <a:r>
              <a:rPr lang="fr-FR" sz="2800" b="1" dirty="0" smtClean="0"/>
              <a:t>     -- </a:t>
            </a:r>
            <a:r>
              <a:rPr lang="fr-FR" sz="2800" b="1" dirty="0" err="1" smtClean="0"/>
              <a:t>Experience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from</a:t>
            </a:r>
            <a:r>
              <a:rPr lang="fr-FR" sz="2800" b="1" dirty="0" smtClean="0"/>
              <a:t> LHC (</a:t>
            </a:r>
            <a:r>
              <a:rPr lang="fr-FR" sz="2800" b="1" dirty="0" err="1" smtClean="0"/>
              <a:t>gigantic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improvement</a:t>
            </a:r>
            <a:r>
              <a:rPr lang="fr-FR" sz="2800" b="1" dirty="0" smtClean="0"/>
              <a:t> on BPM and </a:t>
            </a:r>
            <a:r>
              <a:rPr lang="fr-FR" sz="2800" b="1" dirty="0" err="1" smtClean="0"/>
              <a:t>operations</a:t>
            </a:r>
            <a:r>
              <a:rPr lang="fr-FR" sz="2800" b="1" dirty="0" smtClean="0"/>
              <a:t>)</a:t>
            </a:r>
          </a:p>
          <a:p>
            <a:r>
              <a:rPr lang="fr-FR" sz="2800" b="1" dirty="0"/>
              <a:t> </a:t>
            </a:r>
            <a:endParaRPr lang="fr-FR" sz="2800" b="1" dirty="0" smtClean="0"/>
          </a:p>
          <a:p>
            <a:r>
              <a:rPr lang="fr-FR" sz="2800" b="1" dirty="0"/>
              <a:t> </a:t>
            </a:r>
            <a:r>
              <a:rPr lang="fr-FR" sz="2800" b="1" dirty="0" smtClean="0"/>
              <a:t>    -- synergies </a:t>
            </a:r>
            <a:r>
              <a:rPr lang="fr-FR" sz="2800" b="1" dirty="0" err="1" smtClean="0"/>
              <a:t>with</a:t>
            </a:r>
            <a:r>
              <a:rPr lang="fr-FR" sz="2800" b="1" dirty="0" smtClean="0"/>
              <a:t> FCC efforts </a:t>
            </a:r>
            <a:r>
              <a:rPr lang="fr-FR" sz="2800" b="1" dirty="0" err="1" smtClean="0"/>
              <a:t>towards</a:t>
            </a:r>
            <a:r>
              <a:rPr lang="fr-FR" sz="2800" b="1" dirty="0" smtClean="0"/>
              <a:t> high </a:t>
            </a:r>
            <a:r>
              <a:rPr lang="fr-FR" sz="2800" b="1" dirty="0" err="1" smtClean="0"/>
              <a:t>luminosity</a:t>
            </a:r>
            <a:endParaRPr lang="fr-FR" sz="2800" b="1" dirty="0" smtClean="0"/>
          </a:p>
          <a:p>
            <a:r>
              <a:rPr lang="fr-FR" sz="2800" b="1" dirty="0"/>
              <a:t> </a:t>
            </a:r>
            <a:r>
              <a:rPr lang="fr-FR" sz="2800" b="1" dirty="0" smtClean="0"/>
              <a:t>                                   (</a:t>
            </a:r>
            <a:r>
              <a:rPr lang="fr-FR" sz="2800" b="1" dirty="0" err="1" smtClean="0"/>
              <a:t>alignment&amp;orbits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optics</a:t>
            </a:r>
            <a:r>
              <a:rPr lang="fr-FR" sz="2800" b="1" dirty="0" smtClean="0"/>
              <a:t>, BI, </a:t>
            </a:r>
            <a:r>
              <a:rPr lang="fr-FR" sz="2800" b="1" dirty="0" err="1" smtClean="0"/>
              <a:t>BPMs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experiments</a:t>
            </a:r>
            <a:r>
              <a:rPr lang="fr-FR" sz="2800" b="1" dirty="0" smtClean="0"/>
              <a:t>...)</a:t>
            </a:r>
          </a:p>
          <a:p>
            <a:endParaRPr lang="fr-FR" sz="2800" b="1" dirty="0"/>
          </a:p>
          <a:p>
            <a:r>
              <a:rPr lang="fr-FR" sz="2800" b="1" dirty="0" smtClean="0">
                <a:solidFill>
                  <a:srgbClr val="FF0000"/>
                </a:solidFill>
              </a:rPr>
              <a:t>     -- </a:t>
            </a:r>
            <a:r>
              <a:rPr lang="fr-FR" sz="2800" b="1" dirty="0" err="1" smtClean="0">
                <a:solidFill>
                  <a:srgbClr val="FF0000"/>
                </a:solidFill>
              </a:rPr>
              <a:t>Cornerstone</a:t>
            </a:r>
            <a:r>
              <a:rPr lang="fr-FR" sz="2800" b="1" dirty="0" smtClean="0">
                <a:solidFill>
                  <a:srgbClr val="FF0000"/>
                </a:solidFill>
              </a:rPr>
              <a:t> for FCC-</a:t>
            </a:r>
            <a:r>
              <a:rPr lang="fr-FR" sz="2800" b="1" dirty="0" err="1" smtClean="0">
                <a:solidFill>
                  <a:srgbClr val="FF0000"/>
                </a:solidFill>
              </a:rPr>
              <a:t>ee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err="1" smtClean="0">
                <a:solidFill>
                  <a:srgbClr val="FF0000"/>
                </a:solidFill>
              </a:rPr>
              <a:t>precision</a:t>
            </a:r>
            <a:r>
              <a:rPr lang="fr-FR" sz="2800" b="1" dirty="0" smtClean="0">
                <a:solidFill>
                  <a:srgbClr val="FF0000"/>
                </a:solidFill>
              </a:rPr>
              <a:t> and </a:t>
            </a:r>
            <a:r>
              <a:rPr lang="fr-FR" sz="2800" b="1" dirty="0" err="1" smtClean="0">
                <a:solidFill>
                  <a:srgbClr val="FF0000"/>
                </a:solidFill>
              </a:rPr>
              <a:t>monochromatization</a:t>
            </a:r>
            <a:r>
              <a:rPr lang="fr-FR" sz="2800" b="1" dirty="0" smtClean="0">
                <a:solidFill>
                  <a:srgbClr val="FF0000"/>
                </a:solidFill>
              </a:rPr>
              <a:t>!     </a:t>
            </a:r>
          </a:p>
          <a:p>
            <a:r>
              <a:rPr lang="fr-FR" sz="2800" b="1" dirty="0">
                <a:solidFill>
                  <a:srgbClr val="FF0000"/>
                </a:solidFill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                             are </a:t>
            </a:r>
            <a:r>
              <a:rPr lang="fr-FR" sz="2800" b="1" dirty="0" err="1" smtClean="0">
                <a:solidFill>
                  <a:srgbClr val="FF0000"/>
                </a:solidFill>
              </a:rPr>
              <a:t>there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err="1" smtClean="0">
                <a:solidFill>
                  <a:srgbClr val="FF0000"/>
                </a:solidFill>
              </a:rPr>
              <a:t>any</a:t>
            </a:r>
            <a:r>
              <a:rPr lang="fr-FR" sz="2800" b="1" dirty="0" smtClean="0">
                <a:solidFill>
                  <a:srgbClr val="FF0000"/>
                </a:solidFill>
              </a:rPr>
              <a:t> more SM-</a:t>
            </a:r>
            <a:r>
              <a:rPr lang="fr-FR" sz="2800" b="1" dirty="0" err="1" smtClean="0">
                <a:solidFill>
                  <a:srgbClr val="FF0000"/>
                </a:solidFill>
              </a:rPr>
              <a:t>coupled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err="1" smtClean="0">
                <a:solidFill>
                  <a:srgbClr val="FF0000"/>
                </a:solidFill>
              </a:rPr>
              <a:t>particles</a:t>
            </a:r>
            <a:r>
              <a:rPr lang="fr-FR" sz="2800" b="1" dirty="0" smtClean="0">
                <a:solidFill>
                  <a:srgbClr val="FF0000"/>
                </a:solidFill>
              </a:rPr>
              <a:t>? </a:t>
            </a:r>
          </a:p>
          <a:p>
            <a:r>
              <a:rPr lang="fr-FR" sz="2800" b="1" dirty="0">
                <a:solidFill>
                  <a:srgbClr val="FF0000"/>
                </a:solidFill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                                   and </a:t>
            </a:r>
            <a:r>
              <a:rPr lang="fr-FR" sz="2800" b="1" dirty="0" err="1" smtClean="0">
                <a:solidFill>
                  <a:srgbClr val="FF0000"/>
                </a:solidFill>
              </a:rPr>
              <a:t>any</a:t>
            </a:r>
            <a:r>
              <a:rPr lang="fr-FR" sz="2800" b="1" dirty="0" smtClean="0">
                <a:solidFill>
                  <a:srgbClr val="FF0000"/>
                </a:solidFill>
              </a:rPr>
              <a:t> more source of masses for </a:t>
            </a:r>
            <a:r>
              <a:rPr lang="fr-FR" sz="2800" b="1" dirty="0" err="1" smtClean="0">
                <a:solidFill>
                  <a:srgbClr val="FF0000"/>
                </a:solidFill>
              </a:rPr>
              <a:t>particles</a:t>
            </a:r>
            <a:r>
              <a:rPr lang="fr-FR" sz="2800" b="1" dirty="0" smtClean="0">
                <a:solidFill>
                  <a:srgbClr val="FF0000"/>
                </a:solidFill>
              </a:rPr>
              <a:t>?</a:t>
            </a:r>
          </a:p>
          <a:p>
            <a:endParaRPr lang="fr-FR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682313" y="0"/>
            <a:ext cx="5678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C</a:t>
            </a:r>
            <a:r>
              <a:rPr lang="fr-FR" sz="3600" b="1" dirty="0" smtClean="0">
                <a:solidFill>
                  <a:srgbClr val="00B050"/>
                </a:solidFill>
              </a:rPr>
              <a:t>ollaborations and synergies</a:t>
            </a:r>
          </a:p>
        </p:txBody>
      </p:sp>
    </p:spTree>
    <p:extLst>
      <p:ext uri="{BB962C8B-B14F-4D97-AF65-F5344CB8AC3E}">
        <p14:creationId xmlns:p14="http://schemas.microsoft.com/office/powerpoint/2010/main" val="302004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9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35900" y="1003300"/>
            <a:ext cx="429200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Eliana</a:t>
            </a:r>
            <a:r>
              <a:rPr lang="fr-FR" dirty="0" smtClean="0"/>
              <a:t> </a:t>
            </a:r>
            <a:r>
              <a:rPr lang="fr-FR" dirty="0" err="1" smtClean="0"/>
              <a:t>Gianfelice</a:t>
            </a:r>
            <a:r>
              <a:rPr lang="fr-FR" dirty="0" smtClean="0"/>
              <a:t>, Ivan </a:t>
            </a:r>
            <a:r>
              <a:rPr lang="fr-FR" dirty="0" err="1" smtClean="0"/>
              <a:t>Koop</a:t>
            </a:r>
            <a:r>
              <a:rPr lang="fr-FR" dirty="0" smtClean="0"/>
              <a:t>, Tatiana </a:t>
            </a:r>
            <a:r>
              <a:rPr lang="fr-FR" dirty="0" err="1" smtClean="0"/>
              <a:t>Pieloni</a:t>
            </a:r>
            <a:r>
              <a:rPr lang="fr-FR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80200" y="2451100"/>
            <a:ext cx="514224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Jacqueline </a:t>
            </a:r>
            <a:r>
              <a:rPr lang="fr-FR" dirty="0" err="1" smtClean="0"/>
              <a:t>Keintzel</a:t>
            </a:r>
            <a:r>
              <a:rPr lang="fr-FR" dirty="0" smtClean="0"/>
              <a:t>, </a:t>
            </a:r>
            <a:r>
              <a:rPr lang="fr-FR" dirty="0" err="1" smtClean="0"/>
              <a:t>Katsunobu</a:t>
            </a:r>
            <a:r>
              <a:rPr lang="fr-FR" dirty="0" smtClean="0"/>
              <a:t> </a:t>
            </a:r>
            <a:r>
              <a:rPr lang="fr-FR" dirty="0" err="1" smtClean="0"/>
              <a:t>Oide</a:t>
            </a:r>
            <a:r>
              <a:rPr lang="fr-FR" dirty="0" smtClean="0"/>
              <a:t>, Jorg </a:t>
            </a:r>
            <a:r>
              <a:rPr lang="fr-FR" dirty="0" err="1" smtClean="0"/>
              <a:t>Wenninger</a:t>
            </a:r>
            <a:endParaRPr lang="fr-F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32600" y="3378200"/>
            <a:ext cx="468051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Thibaut Lefèvre, Aurélien Martens, Dave Gaskell</a:t>
            </a:r>
            <a:endParaRPr lang="fr-F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493000" y="4254500"/>
            <a:ext cx="283539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Patrick </a:t>
            </a:r>
            <a:r>
              <a:rPr lang="fr-FR" dirty="0" err="1" smtClean="0"/>
              <a:t>Janot</a:t>
            </a:r>
            <a:r>
              <a:rPr lang="fr-FR" dirty="0" smtClean="0"/>
              <a:t>, Guy Wilkinson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94600" y="5486400"/>
            <a:ext cx="391062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Angeles Faus-Golfe, Frank Zimmermann</a:t>
            </a:r>
          </a:p>
        </p:txBody>
      </p:sp>
    </p:spTree>
    <p:extLst>
      <p:ext uri="{BB962C8B-B14F-4D97-AF65-F5344CB8AC3E}">
        <p14:creationId xmlns:p14="http://schemas.microsoft.com/office/powerpoint/2010/main" val="12774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8099" y="381000"/>
            <a:ext cx="3154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 smtClean="0"/>
              <a:t>Motivation</a:t>
            </a:r>
          </a:p>
          <a:p>
            <a:pPr algn="ctr"/>
            <a:r>
              <a:rPr lang="fr-FR" sz="2800" b="1" i="1" dirty="0" smtClean="0">
                <a:solidFill>
                  <a:srgbClr val="00B050"/>
                </a:solidFill>
              </a:rPr>
              <a:t>Christophe </a:t>
            </a:r>
            <a:r>
              <a:rPr lang="fr-FR" sz="2800" b="1" i="1" dirty="0" err="1" smtClean="0">
                <a:solidFill>
                  <a:srgbClr val="00B050"/>
                </a:solidFill>
              </a:rPr>
              <a:t>Grojean</a:t>
            </a:r>
            <a:r>
              <a:rPr lang="fr-FR" sz="2800" b="1" i="1" dirty="0" smtClean="0">
                <a:solidFill>
                  <a:srgbClr val="00B050"/>
                </a:solidFill>
              </a:rPr>
              <a:t> </a:t>
            </a:r>
            <a:endParaRPr lang="fr-FR" sz="2800" b="1" i="1" dirty="0" smtClean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799" y="1451500"/>
            <a:ext cx="9133201" cy="240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99" y="3948900"/>
            <a:ext cx="11778621" cy="1588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15000"/>
            <a:ext cx="12225655" cy="800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All </a:t>
            </a:r>
            <a:r>
              <a:rPr lang="fr-FR" b="1" dirty="0" err="1" smtClean="0"/>
              <a:t>needed</a:t>
            </a:r>
            <a:r>
              <a:rPr lang="fr-FR" b="1" dirty="0" smtClean="0"/>
              <a:t> </a:t>
            </a:r>
            <a:r>
              <a:rPr lang="fr-FR" b="1" dirty="0" err="1" smtClean="0"/>
              <a:t>parameters</a:t>
            </a:r>
            <a:r>
              <a:rPr lang="fr-FR" b="1" dirty="0" smtClean="0"/>
              <a:t> for </a:t>
            </a:r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calculations</a:t>
            </a:r>
            <a:r>
              <a:rPr lang="fr-FR" b="1" dirty="0" smtClean="0"/>
              <a:t> in the Standard Model are </a:t>
            </a:r>
            <a:r>
              <a:rPr lang="fr-FR" b="1" dirty="0" err="1" smtClean="0"/>
              <a:t>now</a:t>
            </a:r>
            <a:r>
              <a:rPr lang="fr-FR" b="1" dirty="0" smtClean="0"/>
              <a:t> </a:t>
            </a:r>
            <a:r>
              <a:rPr lang="fr-FR" b="1" dirty="0" err="1" smtClean="0"/>
              <a:t>known</a:t>
            </a:r>
            <a:r>
              <a:rPr lang="fr-FR" b="1" dirty="0" smtClean="0"/>
              <a:t> </a:t>
            </a:r>
            <a:r>
              <a:rPr lang="en-CH" b="1" dirty="0" smtClean="0"/>
              <a:t>–</a:t>
            </a:r>
            <a:r>
              <a:rPr lang="fr-FR" b="1" dirty="0" smtClean="0"/>
              <a:t> and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highest</a:t>
            </a:r>
            <a:r>
              <a:rPr lang="fr-FR" b="1" dirty="0" smtClean="0"/>
              <a:t> </a:t>
            </a:r>
            <a:r>
              <a:rPr lang="fr-FR" b="1" dirty="0" err="1" smtClean="0"/>
              <a:t>precision</a:t>
            </a:r>
            <a:r>
              <a:rPr lang="fr-FR" b="1" dirty="0" smtClean="0"/>
              <a:t> at FCC-</a:t>
            </a:r>
            <a:r>
              <a:rPr lang="fr-FR" b="1" dirty="0" err="1" smtClean="0"/>
              <a:t>ee</a:t>
            </a:r>
            <a:r>
              <a:rPr lang="fr-FR" b="1" dirty="0" smtClean="0"/>
              <a:t> </a:t>
            </a:r>
          </a:p>
          <a:p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smtClean="0">
                <a:sym typeface="Wingdings" panose="05000000000000000000" pitchFamily="2" charset="2"/>
              </a:rPr>
              <a:t>                                                                    </a:t>
            </a:r>
            <a:r>
              <a:rPr lang="en-CH" sz="2800" b="1" dirty="0" smtClean="0">
                <a:sym typeface="Wingdings" panose="05000000000000000000" pitchFamily="2" charset="2"/>
              </a:rPr>
              <a:t></a:t>
            </a:r>
            <a:r>
              <a:rPr lang="en-US" sz="2800" b="1" dirty="0" smtClean="0">
                <a:sym typeface="Wingdings" panose="05000000000000000000" pitchFamily="2" charset="2"/>
              </a:rPr>
              <a:t> PRECISION = DISCOVERY POTENTIAL</a:t>
            </a:r>
            <a:r>
              <a:rPr lang="fr-FR" b="1" dirty="0" smtClean="0"/>
              <a:t> </a:t>
            </a:r>
            <a:endParaRPr lang="fr-FR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98800" y="3429000"/>
            <a:ext cx="5923225" cy="369332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FCC-</a:t>
            </a:r>
            <a:r>
              <a:rPr lang="fr-FR" dirty="0" err="1" smtClean="0"/>
              <a:t>ee</a:t>
            </a:r>
            <a:r>
              <a:rPr lang="fr-FR" dirty="0" smtClean="0"/>
              <a:t>                          FCC-</a:t>
            </a:r>
            <a:r>
              <a:rPr lang="fr-FR" dirty="0" err="1" smtClean="0"/>
              <a:t>hh</a:t>
            </a:r>
            <a:r>
              <a:rPr lang="fr-FR" dirty="0" smtClean="0"/>
              <a:t>                        FCC-</a:t>
            </a:r>
            <a:r>
              <a:rPr lang="fr-FR" dirty="0" err="1" smtClean="0"/>
              <a:t>ee</a:t>
            </a:r>
            <a:r>
              <a:rPr lang="fr-FR" dirty="0" smtClean="0"/>
              <a:t> and FCC-</a:t>
            </a:r>
            <a:r>
              <a:rPr lang="fr-FR" dirty="0" err="1" smtClean="0"/>
              <a:t>hh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991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2300" y="1574800"/>
            <a:ext cx="55753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PHYSICS TARGETS</a:t>
            </a:r>
            <a:endParaRPr lang="fr-F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033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57" y="620099"/>
            <a:ext cx="8757014" cy="2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57" y="620099"/>
            <a:ext cx="8757014" cy="2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9052" y="1916975"/>
            <a:ext cx="30168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4</a:t>
            </a:r>
          </a:p>
          <a:p>
            <a:r>
              <a:rPr lang="fr-FR" b="1" dirty="0" smtClean="0"/>
              <a:t>4</a:t>
            </a:r>
          </a:p>
          <a:p>
            <a:r>
              <a:rPr lang="fr-FR" b="1" dirty="0" smtClean="0"/>
              <a:t>2</a:t>
            </a:r>
          </a:p>
          <a:p>
            <a:r>
              <a:rPr lang="fr-FR" b="1" dirty="0"/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1118330" y="3136174"/>
            <a:ext cx="85148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eV)                          </a:t>
            </a:r>
            <a:r>
              <a:rPr lang="fr-FR" b="1" dirty="0" smtClean="0">
                <a:cs typeface="Times New Roman" panose="02020603050405020304" pitchFamily="18" charset="0"/>
              </a:rPr>
              <a:t>0.250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cs typeface="Times New Roman" panose="02020603050405020304" pitchFamily="18" charset="0"/>
              </a:rPr>
              <a:t>-- </a:t>
            </a:r>
            <a:r>
              <a:rPr lang="fr-FR" b="1" dirty="0" smtClean="0">
                <a:cs typeface="Times New Roman" panose="02020603050405020304" pitchFamily="18" charset="0"/>
              </a:rPr>
              <a:t>0.300</a:t>
            </a:r>
            <a:r>
              <a:rPr lang="fr-FR" dirty="0" smtClean="0">
                <a:cs typeface="Times New Roman" panose="02020603050405020304" pitchFamily="18" charset="0"/>
              </a:rPr>
              <a:t> --</a:t>
            </a:r>
            <a:endParaRPr lang="fr-FR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343" y="236220"/>
            <a:ext cx="524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First set of </a:t>
            </a:r>
            <a:r>
              <a:rPr lang="fr-FR" b="1" dirty="0" err="1" smtClean="0"/>
              <a:t>results</a:t>
            </a:r>
            <a:r>
              <a:rPr lang="fr-FR" b="1" dirty="0" smtClean="0"/>
              <a:t> </a:t>
            </a:r>
            <a:r>
              <a:rPr lang="fr-FR" b="1" dirty="0" err="1" smtClean="0"/>
              <a:t>obtained</a:t>
            </a:r>
            <a:r>
              <a:rPr lang="fr-FR" b="1" dirty="0" smtClean="0"/>
              <a:t> in the FCC Design </a:t>
            </a:r>
            <a:r>
              <a:rPr lang="fr-FR" b="1" dirty="0" err="1" smtClean="0"/>
              <a:t>Study</a:t>
            </a:r>
            <a:r>
              <a:rPr lang="fr-FR" b="1" dirty="0" smtClean="0"/>
              <a:t>:  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5975531" y="114300"/>
            <a:ext cx="60960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n-US" dirty="0">
                <a:latin typeface="ArialMT"/>
              </a:rPr>
              <a:t>Polarization and Centre-of-mass Energy Calibration at FCC-</a:t>
            </a:r>
            <a:r>
              <a:rPr lang="en-US" dirty="0" err="1">
                <a:latin typeface="ArialMT"/>
              </a:rPr>
              <a:t>ee</a:t>
            </a:r>
            <a:r>
              <a:rPr lang="en-US" dirty="0">
                <a:latin typeface="ArialMT"/>
              </a:rPr>
              <a:t>, arXiv:1909.12245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568700"/>
            <a:ext cx="11428128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Next</a:t>
            </a:r>
            <a:r>
              <a:rPr lang="fr-FR" b="1" dirty="0" smtClean="0"/>
              <a:t> </a:t>
            </a:r>
            <a:r>
              <a:rPr lang="fr-FR" b="1" dirty="0" err="1" smtClean="0"/>
              <a:t>target</a:t>
            </a:r>
            <a:r>
              <a:rPr lang="fr-FR" b="1" dirty="0" err="1" smtClean="0"/>
              <a:t>s</a:t>
            </a:r>
            <a:r>
              <a:rPr lang="fr-FR" b="1" dirty="0" smtClean="0"/>
              <a:t>:</a:t>
            </a:r>
            <a:r>
              <a:rPr lang="fr-FR" b="1" dirty="0" smtClean="0"/>
              <a:t> </a:t>
            </a:r>
            <a:endParaRPr lang="fr-FR" dirty="0"/>
          </a:p>
          <a:p>
            <a:r>
              <a:rPr lang="fr-FR" dirty="0" smtClean="0"/>
              <a:t>         -- </a:t>
            </a:r>
            <a:r>
              <a:rPr lang="fr-FR" dirty="0" err="1" smtClean="0"/>
              <a:t>ascertain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endParaRPr lang="fr-FR" dirty="0" smtClean="0"/>
          </a:p>
          <a:p>
            <a:r>
              <a:rPr lang="fr-FR" sz="2400" b="1" dirty="0" smtClean="0"/>
              <a:t>         -- match </a:t>
            </a:r>
            <a:r>
              <a:rPr lang="fr-FR" sz="2400" b="1" dirty="0" err="1" smtClean="0"/>
              <a:t>systematics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available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statistics</a:t>
            </a:r>
            <a:r>
              <a:rPr lang="fr-FR" sz="2400" b="1" dirty="0" smtClean="0"/>
              <a:t>. </a:t>
            </a:r>
            <a:r>
              <a:rPr lang="fr-FR" dirty="0" smtClean="0"/>
              <a:t>(</a:t>
            </a:r>
            <a:r>
              <a:rPr lang="fr-FR" dirty="0" err="1" smtClean="0"/>
              <a:t>Precision</a:t>
            </a:r>
            <a:r>
              <a:rPr lang="fr-FR" dirty="0" smtClean="0"/>
              <a:t> = </a:t>
            </a:r>
            <a:r>
              <a:rPr lang="fr-FR" dirty="0" err="1" smtClean="0"/>
              <a:t>discovery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r>
              <a:rPr lang="fr-FR" dirty="0" smtClean="0"/>
              <a:t>) </a:t>
            </a:r>
          </a:p>
          <a:p>
            <a:endParaRPr lang="fr-FR" dirty="0"/>
          </a:p>
          <a:p>
            <a:r>
              <a:rPr lang="fr-FR" dirty="0" smtClean="0"/>
              <a:t>   </a:t>
            </a:r>
            <a:r>
              <a:rPr lang="fr-FR" b="1" dirty="0" smtClean="0"/>
              <a:t>Most relevant are point to point </a:t>
            </a:r>
            <a:r>
              <a:rPr lang="fr-FR" b="1" dirty="0" err="1" smtClean="0"/>
              <a:t>systematics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             -- </a:t>
            </a:r>
            <a:r>
              <a:rPr lang="fr-FR" dirty="0" err="1" smtClean="0"/>
              <a:t>relationship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/>
              <a:t>r</a:t>
            </a:r>
            <a:r>
              <a:rPr lang="fr-FR" dirty="0" err="1" smtClean="0"/>
              <a:t>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</a:t>
            </a:r>
            <a:r>
              <a:rPr lang="fr-FR" dirty="0" err="1" smtClean="0"/>
              <a:t>frequency</a:t>
            </a:r>
            <a:r>
              <a:rPr lang="fr-FR" dirty="0" smtClean="0"/>
              <a:t> and </a:t>
            </a:r>
            <a:r>
              <a:rPr lang="fr-FR" dirty="0" err="1" smtClean="0"/>
              <a:t>true</a:t>
            </a:r>
            <a:r>
              <a:rPr lang="fr-FR" dirty="0" smtClean="0"/>
              <a:t> 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(and spin tune </a:t>
            </a:r>
            <a:r>
              <a:rPr lang="fr-FR" dirty="0" err="1" smtClean="0"/>
              <a:t>dependence</a:t>
            </a:r>
            <a:r>
              <a:rPr lang="fr-FR" dirty="0" smtClean="0"/>
              <a:t>?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simulation,  </a:t>
            </a:r>
            <a:r>
              <a:rPr lang="fr-FR" dirty="0" err="1" smtClean="0"/>
              <a:t>dependence</a:t>
            </a:r>
            <a:r>
              <a:rPr lang="fr-FR" dirty="0" smtClean="0"/>
              <a:t> on </a:t>
            </a:r>
            <a:r>
              <a:rPr lang="fr-FR" dirty="0" err="1" smtClean="0"/>
              <a:t>measurable</a:t>
            </a:r>
            <a:r>
              <a:rPr lang="fr-FR" dirty="0" smtClean="0"/>
              <a:t> </a:t>
            </a:r>
            <a:r>
              <a:rPr lang="fr-FR" dirty="0" err="1" smtClean="0"/>
              <a:t>quantities</a:t>
            </a:r>
            <a:r>
              <a:rPr lang="fr-FR" dirty="0" smtClean="0"/>
              <a:t>? design of possible </a:t>
            </a: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verifications</a:t>
            </a:r>
            <a:r>
              <a:rPr lang="fr-FR" dirty="0" smtClean="0"/>
              <a:t>.</a:t>
            </a:r>
          </a:p>
          <a:p>
            <a:r>
              <a:rPr lang="fr-FR" dirty="0" smtClean="0"/>
              <a:t>                -- </a:t>
            </a:r>
            <a:r>
              <a:rPr lang="fr-FR" dirty="0" err="1" smtClean="0"/>
              <a:t>effect</a:t>
            </a:r>
            <a:r>
              <a:rPr lang="fr-FR" dirty="0" smtClean="0"/>
              <a:t> to </a:t>
            </a:r>
            <a:r>
              <a:rPr lang="fr-FR" dirty="0" err="1" smtClean="0"/>
              <a:t>energy</a:t>
            </a:r>
            <a:r>
              <a:rPr lang="fr-FR" dirty="0" smtClean="0"/>
              <a:t> to ECM </a:t>
            </a:r>
            <a:r>
              <a:rPr lang="fr-FR" dirty="0" err="1" smtClean="0"/>
              <a:t>relationship</a:t>
            </a:r>
            <a:r>
              <a:rPr lang="fr-FR" dirty="0" smtClean="0"/>
              <a:t> (</a:t>
            </a:r>
            <a:r>
              <a:rPr lang="fr-FR" dirty="0" err="1" smtClean="0"/>
              <a:t>OSVDxcollision</a:t>
            </a:r>
            <a:r>
              <a:rPr lang="fr-FR" dirty="0" smtClean="0"/>
              <a:t> offsets,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) </a:t>
            </a:r>
            <a:br>
              <a:rPr lang="fr-FR" dirty="0" smtClean="0"/>
            </a:br>
            <a:r>
              <a:rPr lang="fr-FR" dirty="0" smtClean="0"/>
              <a:t>                -- </a:t>
            </a:r>
            <a:r>
              <a:rPr lang="fr-FR" dirty="0" err="1" smtClean="0"/>
              <a:t>energy</a:t>
            </a:r>
            <a:r>
              <a:rPr lang="fr-FR" dirty="0" smtClean="0"/>
              <a:t> spread </a:t>
            </a:r>
            <a:br>
              <a:rPr lang="fr-FR" dirty="0" smtClean="0"/>
            </a:br>
            <a:r>
              <a:rPr lang="fr-FR" dirty="0" smtClean="0"/>
              <a:t>                -- W mass vs Z mass.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             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</a:t>
            </a:r>
            <a:endParaRPr lang="fr-FR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229100" y="1562100"/>
            <a:ext cx="5308600" cy="1944132"/>
            <a:chOff x="4229100" y="1562100"/>
            <a:chExt cx="5308600" cy="1944132"/>
          </a:xfrm>
        </p:grpSpPr>
        <p:sp>
          <p:nvSpPr>
            <p:cNvPr id="9" name="TextBox 8"/>
            <p:cNvSpPr txBox="1"/>
            <p:nvPr/>
          </p:nvSpPr>
          <p:spPr>
            <a:xfrm>
              <a:off x="4229100" y="1562100"/>
              <a:ext cx="5308600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A.L.a.P</a:t>
              </a:r>
              <a:r>
                <a:rPr lang="fr-FR" dirty="0" smtClean="0"/>
                <a:t>*)           </a:t>
              </a:r>
              <a:r>
                <a:rPr lang="fr-FR" b="1" dirty="0" smtClean="0"/>
                <a:t>7 </a:t>
              </a:r>
              <a:r>
                <a:rPr lang="fr-FR" b="1" dirty="0" err="1" smtClean="0"/>
                <a:t>keV</a:t>
              </a:r>
              <a:r>
                <a:rPr lang="fr-FR" b="1" dirty="0" smtClean="0"/>
                <a:t>         100 </a:t>
              </a:r>
              <a:r>
                <a:rPr lang="fr-FR" b="1" dirty="0" err="1" smtClean="0"/>
                <a:t>keV</a:t>
              </a:r>
              <a:r>
                <a:rPr lang="en-CH" b="1" dirty="0" smtClean="0">
                  <a:sym typeface="Symbol" panose="05050102010706020507" pitchFamily="18" charset="2"/>
                </a:rPr>
                <a:t></a:t>
              </a:r>
              <a:r>
                <a:rPr lang="en-US" b="1" dirty="0" smtClean="0">
                  <a:sym typeface="Symbol" panose="05050102010706020507" pitchFamily="18" charset="2"/>
                </a:rPr>
                <a:t>N</a:t>
              </a:r>
              <a:r>
                <a:rPr lang="en-US" b="1" baseline="-25000" dirty="0" smtClean="0">
                  <a:sym typeface="Symbol" panose="05050102010706020507" pitchFamily="18" charset="2"/>
                </a:rPr>
                <a:t>m</a:t>
              </a:r>
              <a:r>
                <a:rPr lang="fr-FR" b="1" dirty="0" smtClean="0"/>
                <a:t>      85</a:t>
              </a:r>
              <a:r>
                <a:rPr lang="en-CH" b="1" dirty="0" smtClean="0">
                  <a:sym typeface="Symbol" panose="05050102010706020507" pitchFamily="18" charset="2"/>
                </a:rPr>
                <a:t></a:t>
              </a:r>
              <a:r>
                <a:rPr lang="fr-FR" b="1" dirty="0" smtClean="0"/>
                <a:t>0.01</a:t>
              </a:r>
              <a:endParaRPr lang="fr-FR" b="1" dirty="0" smtClean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60900" y="3136900"/>
              <a:ext cx="710451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0.100</a:t>
              </a:r>
              <a:endParaRPr lang="fr-FR" b="1" dirty="0" smtClean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07000" y="4699000"/>
            <a:ext cx="22098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H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fr-FR" b="1" dirty="0" smtClean="0"/>
              <a:t>new </a:t>
            </a:r>
            <a:r>
              <a:rPr lang="fr-FR" b="1" dirty="0" err="1" smtClean="0"/>
              <a:t>targets</a:t>
            </a:r>
            <a:r>
              <a:rPr lang="fr-FR" b="1" dirty="0" smtClean="0"/>
              <a:t>!  </a:t>
            </a:r>
            <a:endParaRPr lang="fr-FR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102100" y="3479800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A.L.a.P</a:t>
            </a:r>
            <a:r>
              <a:rPr lang="fr-FR" b="1" dirty="0"/>
              <a:t>*) =  </a:t>
            </a:r>
            <a:r>
              <a:rPr lang="fr-FR" b="1" dirty="0" smtClean="0"/>
              <a:t>as </a:t>
            </a:r>
            <a:r>
              <a:rPr lang="fr-FR" b="1" dirty="0" err="1"/>
              <a:t>low</a:t>
            </a:r>
            <a:r>
              <a:rPr lang="fr-FR" b="1" dirty="0"/>
              <a:t> as </a:t>
            </a:r>
            <a:r>
              <a:rPr lang="fr-FR" b="1" dirty="0" smtClean="0"/>
              <a:t>possible</a:t>
            </a:r>
            <a:r>
              <a:rPr lang="fr-FR" dirty="0"/>
              <a:t> </a:t>
            </a:r>
            <a:r>
              <a:rPr lang="fr-FR" dirty="0" smtClean="0"/>
              <a:t>, &lt; 100 </a:t>
            </a:r>
            <a:r>
              <a:rPr lang="fr-FR" dirty="0" err="1" smtClean="0"/>
              <a:t>keV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46837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22531</TotalTime>
  <Words>2196</Words>
  <Application>Microsoft Office PowerPoint</Application>
  <PresentationFormat>Widescreen</PresentationFormat>
  <Paragraphs>423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ArialMT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97</cp:revision>
  <dcterms:created xsi:type="dcterms:W3CDTF">2022-08-22T11:55:58Z</dcterms:created>
  <dcterms:modified xsi:type="dcterms:W3CDTF">2022-10-13T11:54:21Z</dcterms:modified>
</cp:coreProperties>
</file>