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6"/>
  </p:notesMasterIdLst>
  <p:sldIdLst>
    <p:sldId id="256" r:id="rId2"/>
    <p:sldId id="412" r:id="rId3"/>
    <p:sldId id="387" r:id="rId4"/>
    <p:sldId id="399" r:id="rId5"/>
    <p:sldId id="414" r:id="rId6"/>
    <p:sldId id="415" r:id="rId7"/>
    <p:sldId id="404" r:id="rId8"/>
    <p:sldId id="417" r:id="rId9"/>
    <p:sldId id="416" r:id="rId10"/>
    <p:sldId id="419" r:id="rId11"/>
    <p:sldId id="422" r:id="rId12"/>
    <p:sldId id="423" r:id="rId13"/>
    <p:sldId id="420" r:id="rId14"/>
    <p:sldId id="421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00"/>
    <a:srgbClr val="FFFF00"/>
    <a:srgbClr val="33CC33"/>
    <a:srgbClr val="CC66FF"/>
    <a:srgbClr val="0055A0"/>
    <a:srgbClr val="336699"/>
    <a:srgbClr val="808000"/>
    <a:srgbClr val="008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 autoAdjust="0"/>
  </p:normalViewPr>
  <p:slideViewPr>
    <p:cSldViewPr snapToGrid="0">
      <p:cViewPr varScale="1">
        <p:scale>
          <a:sx n="119" d="100"/>
          <a:sy n="119" d="100"/>
        </p:scale>
        <p:origin x="4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745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947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082"/>
            <a:ext cx="82296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A18B-1B2F-A548-9FFD-0E8ACB5EE6F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01-Feb-23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 Unifor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715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White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 Layou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Shape 42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5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702682" y="6324600"/>
            <a:ext cx="441959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–</a:t>
            </a: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benchmarking, ARM, Geant4 speedup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3824568" y="6322130"/>
            <a:ext cx="478132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HEP-SCORE TF meeting </a:t>
            </a: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1</a:t>
            </a: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Feb</a:t>
            </a: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2023</a:t>
            </a:r>
          </a:p>
        </p:txBody>
      </p:sp>
      <p:sp>
        <p:nvSpPr>
          <p:cNvPr id="10" name="Shape 10"/>
          <p:cNvSpPr/>
          <p:nvPr/>
        </p:nvSpPr>
        <p:spPr>
          <a:xfrm>
            <a:off x="863701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3" r:id="rId2"/>
    <p:sldLayoutId id="2147483665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941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workloads/-/blob/master/lhcb/sim-run3/lhcb-sim-run3/jobs/good_1/proc_1/out_1.log" TargetMode="External"/><Relationship Id="rId2" Type="http://schemas.openxmlformats.org/officeDocument/2006/relationships/hyperlink" Target="https://gitlab.cern.ch/hep-benchmarks/hep-workloads/-/blob/master/lhcb/sim-run3/lhcb-sim-run3/lhcb-sim-run3-bmk.s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0924/contributions/4951098/" TargetMode="External"/><Relationship Id="rId2" Type="http://schemas.openxmlformats.org/officeDocument/2006/relationships/hyperlink" Target="https://indico.cern.ch/event/118710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lhcb/Geant4/-/merge_requests/90" TargetMode="External"/><Relationship Id="rId5" Type="http://schemas.openxmlformats.org/officeDocument/2006/relationships/hyperlink" Target="https://github.com/Geant4/geant4/blob/geant4-10.7-release/source/geometry/volumes/include/G4LogicalBorderSurface.hh" TargetMode="External"/><Relationship Id="rId4" Type="http://schemas.openxmlformats.org/officeDocument/2006/relationships/hyperlink" Target="https://github.com/Geant4/geant4/blob/geant4-10.6-release/source/geometry/volumes/include/G4LogicalBorderSurface.hh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391886"/>
            <a:ext cx="9144000" cy="56785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4000" b="1" dirty="0">
              <a:solidFill>
                <a:schemeClr val="dk1"/>
              </a:solidFill>
            </a:endParaRP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>
                <a:solidFill>
                  <a:schemeClr val="dk1"/>
                </a:solidFill>
              </a:rPr>
              <a:t>HEP-score benchmark updates: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>
                <a:solidFill>
                  <a:schemeClr val="dk1"/>
                </a:solidFill>
              </a:rPr>
              <a:t>Gauss on ARM, Geant4 speedup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dirty="0">
                <a:solidFill>
                  <a:schemeClr val="dk1"/>
                </a:solidFill>
              </a:rPr>
              <a:t> </a:t>
            </a: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Andrea Valassi (</a:t>
            </a:r>
            <a:r>
              <a:rPr lang="en-GB" sz="2600" dirty="0">
                <a:solidFill>
                  <a:schemeClr val="dk1"/>
                </a:solidFill>
              </a:rPr>
              <a:t>CERN IT</a:t>
            </a:r>
            <a:r>
              <a:rPr lang="en-GB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marR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000" dirty="0">
                <a:solidFill>
                  <a:schemeClr val="dk1"/>
                </a:solidFill>
              </a:rPr>
              <a:t>HEP-SCORE Task Force meeting, Wednesday 1</a:t>
            </a:r>
            <a:r>
              <a:rPr lang="en-GB" sz="2000" baseline="30000" dirty="0">
                <a:solidFill>
                  <a:schemeClr val="dk1"/>
                </a:solidFill>
              </a:rPr>
              <a:t>st</a:t>
            </a:r>
            <a:r>
              <a:rPr lang="en-GB" sz="2000" dirty="0">
                <a:solidFill>
                  <a:schemeClr val="dk1"/>
                </a:solidFill>
              </a:rPr>
              <a:t> February 2023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000" dirty="0">
                <a:solidFill>
                  <a:schemeClr val="dk1"/>
                </a:solidFill>
                <a:hlinkClick r:id="rId3"/>
              </a:rPr>
              <a:t>https://indico.cern.ch/event/1209411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endParaRPr lang="en-GB" sz="1600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1600" dirty="0">
              <a:solidFill>
                <a:schemeClr val="dk1"/>
              </a:solidFill>
            </a:endParaRP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Thanks to V. Innocente for his LHCb simulation profiling and Geant4 studies and suggestions!</a:t>
            </a:r>
            <a:endParaRPr lang="en-GB" sz="120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Thanks to D. Giordano, R. Sobie and the Benchmarking WG for the Workshop organization and benchmarking infrastructure!</a:t>
            </a:r>
            <a:endParaRPr lang="en-GB" sz="120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T</a:t>
            </a:r>
            <a:r>
              <a:rPr lang="en-GB" sz="120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hanks to C. Bozzi, M. Cattaneo, M. Clemencic, G. Corti, B. </a:t>
            </a:r>
            <a:r>
              <a:rPr lang="en-GB" sz="1200" i="1" dirty="0">
                <a:solidFill>
                  <a:schemeClr val="dk1"/>
                </a:solidFill>
              </a:rPr>
              <a:t>Couturier, A. Davis, P. Ilten, M. Kreps, D. Popov, S. Ponce in LHCb!</a:t>
            </a:r>
            <a:endParaRPr lang="en-GB" sz="120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Thanks to A. Sailer and EP-SFT for the new LCG stack on ARM!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3" y="132859"/>
            <a:ext cx="1334964" cy="9121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655" y="74310"/>
            <a:ext cx="899510" cy="773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83" y="234123"/>
            <a:ext cx="2420472" cy="4538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1E90F4-C1AB-2CBD-DCC9-31EAB87EF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769"/>
            <a:ext cx="9144000" cy="51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81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D23205-A000-D095-2A31-BCC0B4F76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769"/>
            <a:ext cx="9144000" cy="51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29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97D9AC-90B5-FB04-24F1-A41F19E0B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769"/>
            <a:ext cx="9144000" cy="51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81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1C43E9-B537-F847-FC09-C9151C352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769"/>
            <a:ext cx="9144000" cy="51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32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0E9E58-F603-7F8D-34EE-E162AE763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769"/>
            <a:ext cx="9144000" cy="514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5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346F4-5A00-7B33-F9DC-6EBE55BC7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Outline – three areas of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33592-F527-EFE1-61ED-93888BDF1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096674"/>
            <a:ext cx="8791199" cy="4848226"/>
          </a:xfrm>
        </p:spPr>
        <p:txBody>
          <a:bodyPr/>
          <a:lstStyle/>
          <a:p>
            <a:r>
              <a:rPr lang="en-US" dirty="0"/>
              <a:t>1. New LHCb container lhcb-sim-run3 v0.1 for x86 – done </a:t>
            </a:r>
          </a:p>
          <a:p>
            <a:pPr lvl="3"/>
            <a:endParaRPr lang="en-US" dirty="0"/>
          </a:p>
          <a:p>
            <a:r>
              <a:rPr lang="en-US" dirty="0"/>
              <a:t>2. Port LHCb simulation to ARM</a:t>
            </a:r>
          </a:p>
          <a:p>
            <a:pPr lvl="1"/>
            <a:r>
              <a:rPr lang="en-US" dirty="0"/>
              <a:t>Eventually a new lhcb-sim-run3 version for x86 and ARM – WIP</a:t>
            </a:r>
          </a:p>
          <a:p>
            <a:pPr lvl="3"/>
            <a:endParaRPr lang="en-US" dirty="0"/>
          </a:p>
          <a:p>
            <a:r>
              <a:rPr lang="en-US" dirty="0"/>
              <a:t>3. Speed up LHCb simulation with a Geant4 patch </a:t>
            </a:r>
          </a:p>
          <a:p>
            <a:pPr lvl="1"/>
            <a:r>
              <a:rPr lang="en-US" dirty="0"/>
              <a:t>Eventually a new lhcb-sim-run3 version for x86 and ARM – WIP</a:t>
            </a:r>
          </a:p>
        </p:txBody>
      </p:sp>
    </p:spTree>
    <p:extLst>
      <p:ext uri="{BB962C8B-B14F-4D97-AF65-F5344CB8AC3E}">
        <p14:creationId xmlns:p14="http://schemas.microsoft.com/office/powerpoint/2010/main" val="776275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245621"/>
            <a:ext cx="8791199" cy="243663"/>
          </a:xfrm>
        </p:spPr>
        <p:txBody>
          <a:bodyPr/>
          <a:lstStyle/>
          <a:p>
            <a:r>
              <a:rPr lang="en-US" sz="3200" dirty="0"/>
              <a:t>Reminder: LHCb Grid workloads</a:t>
            </a:r>
            <a:endParaRPr lang="en-US" sz="3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5368" y="648979"/>
                <a:ext cx="9105580" cy="1506192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1800" dirty="0"/>
                  <a:t>MCSimulation (GEN-SIM) is by far the largest LHCb consumer of CPU for Grid jobs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MCFastSimulation (GEN-SIM) is a similar workload involving “ReDecay”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Around ~90% overall at the end of 2022, expect this throughout Run3</a:t>
                </a:r>
              </a:p>
              <a:p>
                <a:pPr lvl="3">
                  <a:spcBef>
                    <a:spcPts val="0"/>
                  </a:spcBef>
                </a:pPr>
                <a:endParaRPr lang="en-US" sz="1400" dirty="0"/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GEN-SIM jobs: event generation (e.g. Pythia) + detector simulation (Geant4)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SIM is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1800" dirty="0"/>
                  <a:t> GEN: in other words, </a:t>
                </a:r>
                <a:r>
                  <a:rPr lang="en-US" sz="1800" i="1" dirty="0">
                    <a:solidFill>
                      <a:srgbClr val="FF0000"/>
                    </a:solidFill>
                  </a:rPr>
                  <a:t>almost all of LHCb Grid CPU is Geant4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Today, single-threaded, single-process application, Gauss (will change)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5368" y="648979"/>
                <a:ext cx="9105580" cy="1506192"/>
              </a:xfrm>
              <a:blipFill>
                <a:blip r:embed="rId2"/>
                <a:stretch>
                  <a:fillRect b="-38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C4DB48CC-1929-D795-FA4B-E9114C5D30CE}"/>
              </a:ext>
            </a:extLst>
          </p:cNvPr>
          <p:cNvGrpSpPr>
            <a:grpSpLocks noChangeAspect="1"/>
          </p:cNvGrpSpPr>
          <p:nvPr/>
        </p:nvGrpSpPr>
        <p:grpSpPr>
          <a:xfrm>
            <a:off x="79536" y="2821946"/>
            <a:ext cx="4359378" cy="3266759"/>
            <a:chOff x="108348" y="2777797"/>
            <a:chExt cx="4415527" cy="33088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C197D7B-1EF5-730B-601A-3BE4EBB3C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348" y="2777797"/>
              <a:ext cx="4415527" cy="33088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2FF0A2-99A5-A33F-DD6F-870AE5ECC72A}"/>
                </a:ext>
              </a:extLst>
            </p:cNvPr>
            <p:cNvSpPr txBox="1"/>
            <p:nvPr/>
          </p:nvSpPr>
          <p:spPr>
            <a:xfrm>
              <a:off x="2018668" y="3147811"/>
              <a:ext cx="2144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</a:schemeClr>
                  </a:solidFill>
                </a:rPr>
                <a:t>In Q3-Q4 2022:</a:t>
              </a:r>
            </a:p>
            <a:p>
              <a:pPr algn="ctr"/>
              <a:r>
                <a:rPr lang="en-US" sz="1200" b="1" dirty="0">
                  <a:solidFill>
                    <a:schemeClr val="tx1">
                      <a:lumMod val="75000"/>
                    </a:schemeClr>
                  </a:solidFill>
                </a:rPr>
                <a:t> MCSimulation: 86%</a:t>
              </a:r>
            </a:p>
            <a:p>
              <a:pPr algn="ctr"/>
              <a:r>
                <a:rPr lang="en-US" sz="1200" b="1" dirty="0">
                  <a:solidFill>
                    <a:schemeClr val="tx1">
                      <a:lumMod val="75000"/>
                    </a:schemeClr>
                  </a:solidFill>
                </a:rPr>
                <a:t>MCFastSimulation: 8%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3327E1C-206F-B8AD-320D-C5AED942B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044" y="2821946"/>
            <a:ext cx="4364420" cy="32733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8260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1. New lhcb-sim-run3 workload v0.1 for x86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2"/>
            <a:ext cx="9143999" cy="51727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Uses latest SIM10 software stack for Run3, as agreed with LHCb in Jan 2023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See the benchmark </a:t>
            </a:r>
            <a:r>
              <a:rPr lang="en-US" sz="1800" dirty="0">
                <a:hlinkClick r:id="rId2"/>
              </a:rPr>
              <a:t>script</a:t>
            </a:r>
            <a:r>
              <a:rPr lang="en-US" sz="1800" dirty="0"/>
              <a:t> and a typical </a:t>
            </a:r>
            <a:r>
              <a:rPr lang="en-US" sz="1800" dirty="0">
                <a:hlinkClick r:id="rId3"/>
              </a:rPr>
              <a:t>logfile</a:t>
            </a:r>
            <a:r>
              <a:rPr lang="en-US" sz="1800" dirty="0"/>
              <a:t> for details</a:t>
            </a:r>
            <a:endParaRPr lang="en-US" sz="1050" dirty="0"/>
          </a:p>
          <a:p>
            <a:pPr lvl="1">
              <a:spcBef>
                <a:spcPts val="0"/>
              </a:spcBef>
            </a:pPr>
            <a:r>
              <a:rPr lang="en-US" sz="1800" dirty="0"/>
              <a:t>Replaces previous “lhcb-gen-sim-2021”, but </a:t>
            </a:r>
            <a:r>
              <a:rPr lang="en-US" sz="1800" i="1" dirty="0">
                <a:solidFill>
                  <a:srgbClr val="FF0000"/>
                </a:solidFill>
              </a:rPr>
              <a:t>only relatively minor differences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As before: single-threaded and single-process software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New: </a:t>
            </a:r>
            <a:r>
              <a:rPr lang="en-US" sz="1600" i="1" dirty="0">
                <a:solidFill>
                  <a:srgbClr val="FF0000"/>
                </a:solidFill>
              </a:rPr>
              <a:t>Gauss v56r2 on LCG101_LHCB_7</a:t>
            </a:r>
            <a:r>
              <a:rPr lang="en-US" sz="1600" dirty="0"/>
              <a:t> (was Gauss v55r1 on LCG100_LHCB_5) </a:t>
            </a:r>
            <a:endParaRPr lang="en-US" sz="1600" i="1" dirty="0">
              <a:solidFill>
                <a:srgbClr val="FF0000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sz="1600" dirty="0"/>
              <a:t>New: </a:t>
            </a:r>
            <a:r>
              <a:rPr lang="en-US" sz="1600" i="1" dirty="0">
                <a:solidFill>
                  <a:srgbClr val="FF0000"/>
                </a:solidFill>
              </a:rPr>
              <a:t>x86_64_v2-centos7-gcc11-opt</a:t>
            </a:r>
            <a:r>
              <a:rPr lang="en-US" sz="1600" dirty="0"/>
              <a:t> (was x86_64-centos7-gcc9-opt)</a:t>
            </a:r>
            <a:endParaRPr lang="en-US" sz="1600" i="1" dirty="0">
              <a:solidFill>
                <a:srgbClr val="FF0000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sz="1600" dirty="0"/>
              <a:t>As before: GEN is Pythia 8.244, </a:t>
            </a:r>
            <a:r>
              <a:rPr lang="en-US" sz="1600" dirty="0">
                <a:latin typeface="+mn-lt"/>
              </a:rPr>
              <a:t>inclusive B-physics events (options/10000000.py)</a:t>
            </a:r>
            <a:endParaRPr lang="en-US" sz="1400" dirty="0"/>
          </a:p>
          <a:p>
            <a:pPr lvl="2">
              <a:spcBef>
                <a:spcPts val="0"/>
              </a:spcBef>
            </a:pPr>
            <a:r>
              <a:rPr lang="en-US" sz="1600" dirty="0">
                <a:latin typeface="+mn-lt"/>
              </a:rPr>
              <a:t>~As before: minimum bias generated for each event (no I/O), pileup nu=3.2 (was 3.8)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+mn-lt"/>
              </a:rPr>
              <a:t>As before: no spillover from adjacent beam crossings (off-time pileup: </a:t>
            </a:r>
            <a:r>
              <a:rPr lang="en-US" sz="1600" dirty="0" err="1">
                <a:latin typeface="+mn-lt"/>
              </a:rPr>
              <a:t>prev</a:t>
            </a:r>
            <a:r>
              <a:rPr lang="en-US" sz="1600" dirty="0">
                <a:latin typeface="+mn-lt"/>
              </a:rPr>
              <a:t>/next event) 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+mn-lt"/>
              </a:rPr>
              <a:t>~As before: </a:t>
            </a:r>
            <a:r>
              <a:rPr lang="en-US" sz="1600" i="1" dirty="0">
                <a:solidFill>
                  <a:srgbClr val="FF0000"/>
                </a:solidFill>
                <a:latin typeface="+mn-lt"/>
              </a:rPr>
              <a:t>SIM is Geant4-10-06-patch02 </a:t>
            </a:r>
            <a:r>
              <a:rPr lang="en-US" sz="1600" dirty="0">
                <a:latin typeface="+mn-lt"/>
              </a:rPr>
              <a:t>from May 2020 (10r6p2t6, was 106r2p4)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+mn-lt"/>
              </a:rPr>
              <a:t>New: CondDB sim-20221220-vc-mu100 (was sim-20210617-vc-md100)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+mn-lt"/>
              </a:rPr>
              <a:t>New: AppConfig v3r412 (was v3r404), DecFiles v32r2 (v31r7)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Default setup processes 5 reproducible events, ~10 minutes on a typical CPU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The application runs GEN+SIM (starts from random seeds), separate scores exist</a:t>
            </a:r>
          </a:p>
          <a:p>
            <a:pPr lvl="1"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</a:rPr>
              <a:t>The recommended SIM score uses SIM-only throughput for n-1 events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Skip readback of magnetic field and other initialization tasks during the 1</a:t>
            </a:r>
            <a:r>
              <a:rPr lang="en-US" sz="1800" baseline="30000" dirty="0"/>
              <a:t>st</a:t>
            </a:r>
            <a:r>
              <a:rPr lang="en-US" sz="1800" dirty="0"/>
              <a:t> event</a:t>
            </a:r>
            <a:endParaRPr lang="en-US" sz="140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i="1" u="sng" dirty="0">
                <a:solidFill>
                  <a:srgbClr val="FF0000"/>
                </a:solidFill>
              </a:rPr>
              <a:t>Status: v0.1 exists and can be tested! But new versions will come (see next slides...)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606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2. Port LHCb simulation to ARM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2"/>
            <a:ext cx="9143999" cy="51727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</a:rPr>
              <a:t>The Gauss application now builds and runs successfully on ARM!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Note: ARM results are not bit-by-bit identical to x86, need statistical validation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This uses a different software stack from that of lhcb-sim-run3 v0.1 on x86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The external stack is LCG102b_LHCB_7 (LCG101 was not built for ARM)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 few minor patches for ARM are needed in various LHCb packages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</a:rPr>
              <a:t>A new Gauss will be released on cvmfs with identical configurations for x86 and ARM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Will be used (only) to build a new lhcb-sim-run3 container for benchmarking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Will not be used for production &amp; will not need large-scale physics validation</a:t>
            </a:r>
            <a:endParaRPr lang="en-US" sz="1800" b="1" dirty="0">
              <a:solidFill>
                <a:srgbClr val="FF0000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sz="1600" dirty="0"/>
              <a:t>LHCb will wait for LCG103 instead including a new version of ROOT</a:t>
            </a:r>
            <a:endParaRPr lang="en-US" sz="1600" b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Status: new stack is being built and undergoing functional tests in the LHCb nightlies</a:t>
            </a:r>
          </a:p>
          <a:p>
            <a:pPr lvl="1">
              <a:spcBef>
                <a:spcPts val="0"/>
              </a:spcBef>
            </a:pPr>
            <a:r>
              <a:rPr lang="en-US" sz="1800" i="1" u="sng" dirty="0">
                <a:solidFill>
                  <a:srgbClr val="FF0000"/>
                </a:solidFill>
              </a:rPr>
              <a:t>A new lhcb-sim-run3 v0.x will be built for x86 and ARM when this is in /cvmfs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93005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3. Geant4 patch for LHCb SIM speedup (a)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2"/>
            <a:ext cx="9143999" cy="51727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This is a follow-up to some email threads with Vincenzo Innocente in July 2022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See my SIM meeting </a:t>
            </a:r>
            <a:r>
              <a:rPr lang="en-US" sz="1800" dirty="0">
                <a:hlinkClick r:id="rId2"/>
              </a:rPr>
              <a:t>talk</a:t>
            </a:r>
            <a:r>
              <a:rPr lang="en-US" sz="1800" dirty="0"/>
              <a:t> in Aug and Vincenzo’s </a:t>
            </a:r>
            <a:r>
              <a:rPr lang="en-US" sz="1800" dirty="0">
                <a:hlinkClick r:id="rId3"/>
              </a:rPr>
              <a:t>talk</a:t>
            </a:r>
            <a:r>
              <a:rPr lang="en-US" sz="1800" dirty="0"/>
              <a:t> at the Sep 2022 workshop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By profiling lhcb-gen-sim-2021, Vincenzo reported that a single Geant4 10.6 function </a:t>
            </a:r>
            <a:r>
              <a:rPr lang="en-US" sz="1800" i="1" dirty="0">
                <a:solidFill>
                  <a:srgbClr val="FF0000"/>
                </a:solidFill>
              </a:rPr>
              <a:t>G4LogicalBorderSurface::GetSurface accounts for 40% of the CPU time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 also noted that this function changed from Geant4 </a:t>
            </a:r>
            <a:r>
              <a:rPr lang="en-US" sz="1800" dirty="0">
                <a:hlinkClick r:id="rId4"/>
              </a:rPr>
              <a:t>10.6</a:t>
            </a:r>
            <a:r>
              <a:rPr lang="en-US" sz="1800" dirty="0"/>
              <a:t> to </a:t>
            </a:r>
            <a:r>
              <a:rPr lang="en-US" sz="1800" dirty="0">
                <a:hlinkClick r:id="rId5"/>
              </a:rPr>
              <a:t>10.7</a:t>
            </a:r>
            <a:r>
              <a:rPr lang="en-US" sz="1800" dirty="0"/>
              <a:t> (std::vector to std::map) and suggested that </a:t>
            </a:r>
            <a:r>
              <a:rPr lang="en-US" sz="1800" i="1" dirty="0">
                <a:solidFill>
                  <a:srgbClr val="FF0000"/>
                </a:solidFill>
              </a:rPr>
              <a:t>upgrading to 10.7 may speed up LHCb simulation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While foreseen for later in 2023, it was clear since August that upgrading LHCb SIM to Geant4 10.7 is unfeasible now as it requires validation with large event statistics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In Jan 2023 I attempted an intermediate solution: keep using G4 10.6 as a baseline, but prepare </a:t>
            </a:r>
            <a:r>
              <a:rPr lang="en-US" sz="1800" i="1" u="sng" dirty="0">
                <a:solidFill>
                  <a:srgbClr val="FF0000"/>
                </a:solidFill>
              </a:rPr>
              <a:t>a Geant4 patch where only G4LogicalBorderSurface comes from 10.7</a:t>
            </a: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/>
              <a:t>Again this was possible thanks to Marco’s detailed ARM build instructions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Luckily, a </a:t>
            </a:r>
            <a:r>
              <a:rPr lang="en-US" sz="1800" dirty="0">
                <a:hlinkClick r:id="rId6"/>
              </a:rPr>
              <a:t>short Geant4 patch</a:t>
            </a:r>
            <a:r>
              <a:rPr lang="en-US" sz="1800" dirty="0"/>
              <a:t> allowed Geant4 and Gauss to build successfully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I did a simple test on a few events and the results are even better than expected!</a:t>
            </a:r>
          </a:p>
          <a:p>
            <a:pPr lvl="1">
              <a:spcBef>
                <a:spcPts val="0"/>
              </a:spcBef>
            </a:pPr>
            <a:r>
              <a:rPr lang="en-US" sz="1800" i="1" u="sng" dirty="0"/>
              <a:t>Physics results in the output log are bit-by-bit identical</a:t>
            </a:r>
            <a:r>
              <a:rPr lang="en-US" sz="1800" dirty="0"/>
              <a:t> with and without the patch</a:t>
            </a:r>
          </a:p>
          <a:p>
            <a:pPr lvl="1">
              <a:spcBef>
                <a:spcPts val="0"/>
              </a:spcBef>
            </a:pPr>
            <a:r>
              <a:rPr lang="en-US" sz="1800" b="1" i="1" u="sng" dirty="0">
                <a:solidFill>
                  <a:srgbClr val="FF0000"/>
                </a:solidFill>
              </a:rPr>
              <a:t>LHCb SIM throughput increases by a factor two (x2.0) for Run3 geometry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G4LogicalBorderSurface::GetSurface disappears from the perf profile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411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Vincenzo’s slides at the Sep 2022 workshop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D41773-9F2C-CD8D-3E57-2CD8D35F9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8" y="924592"/>
            <a:ext cx="9023684" cy="50765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792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3. Geant4 patch for LHCb SIM speedup (b)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993D0D-1092-8EBC-2F13-5688DFF23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9" y="1682354"/>
            <a:ext cx="8847221" cy="13404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FFB6D6-03C0-603B-A5C6-5816CF34B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1" y="4174415"/>
            <a:ext cx="8847221" cy="10804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67497C-5F4E-61E8-E3A3-32E43D715CD8}"/>
              </a:ext>
            </a:extLst>
          </p:cNvPr>
          <p:cNvSpPr txBox="1"/>
          <p:nvPr/>
        </p:nvSpPr>
        <p:spPr>
          <a:xfrm>
            <a:off x="120315" y="954505"/>
            <a:ext cx="8847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Before the patch (G4LogicalBorderSurface from G4 10.6) </a:t>
            </a:r>
          </a:p>
          <a:p>
            <a:r>
              <a:rPr lang="en-US" dirty="0"/>
              <a:t>SIM step for 300 events takes 13940 seconds</a:t>
            </a:r>
          </a:p>
          <a:p>
            <a:r>
              <a:rPr lang="en-US" dirty="0"/>
              <a:t>Perf profile for 5 events shows G4LogicalBorderSurface at the very top</a:t>
            </a:r>
          </a:p>
          <a:p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EAEB52-C0A0-5BD6-DC03-551203D86367}"/>
              </a:ext>
            </a:extLst>
          </p:cNvPr>
          <p:cNvSpPr txBox="1"/>
          <p:nvPr/>
        </p:nvSpPr>
        <p:spPr>
          <a:xfrm>
            <a:off x="120314" y="3450369"/>
            <a:ext cx="8847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After the patch (G4LogicalBorderSurface from G4 10.7) </a:t>
            </a:r>
          </a:p>
          <a:p>
            <a:r>
              <a:rPr lang="en-US" dirty="0"/>
              <a:t>SIM step for 300 events takes 6960 seconds (a factor x2.0 faster)</a:t>
            </a:r>
          </a:p>
          <a:p>
            <a:r>
              <a:rPr lang="en-US" dirty="0"/>
              <a:t>Perf profile for 5 events does not shows G4LogicalBorderSurface::GetSurface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191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3. Geant4 patch for LHCb SIM speedup (c)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2"/>
            <a:ext cx="9143999" cy="51727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Some additional comments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The LHCb RICH is the subdetector where the issue was coming from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The effect of G4LogicalBorderSurface::GetSurface in the LHCb simulation has increased a lot from Run2 Geometry to Run3 geometry (</a:t>
            </a:r>
            <a:r>
              <a:rPr lang="en-US" sz="1800" i="1" dirty="0"/>
              <a:t>Run3 RICH has a much more granular substructure with a much larger number of photodetectors</a:t>
            </a:r>
            <a:r>
              <a:rPr lang="en-US" sz="1800" dirty="0"/>
              <a:t>)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Status: G4 patch is being built and undergoing functional tests in the LHCb nightlies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The plan is to prepare new release(s) to eventually use this in production</a:t>
            </a:r>
          </a:p>
          <a:p>
            <a:pPr lvl="1">
              <a:spcBef>
                <a:spcPts val="0"/>
              </a:spcBef>
            </a:pPr>
            <a:r>
              <a:rPr lang="en-US" sz="1800" i="1" u="sng" dirty="0">
                <a:solidFill>
                  <a:srgbClr val="FF0000"/>
                </a:solidFill>
              </a:rPr>
              <a:t>A new lhcb-sim-run3 v0.x will be built for x86/ARM when a release is in /cvmfs</a:t>
            </a: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Lesson learnt IMO: reproducible experiment workloads containers in HEP-SCORE make it easier for people outside the collaboration to help improve the software!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Thanks to Domenico and the whole benchmarking team for the work on this!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Thanks again to Vincenzo for the analysis and the suggestions!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Thanks again to MarcoCl and Gloria for the Gauss build and runtime recipes! 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3767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1197</Words>
  <Application>Microsoft Office PowerPoint</Application>
  <PresentationFormat>On-screen Show (4:3)</PresentationFormat>
  <Paragraphs>109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Cambria Math</vt:lpstr>
      <vt:lpstr>CERN2015-AV-MasterLayout</vt:lpstr>
      <vt:lpstr>PowerPoint Presentation</vt:lpstr>
      <vt:lpstr>Outline – three areas of work</vt:lpstr>
      <vt:lpstr>Reminder: LHCb Grid workloads</vt:lpstr>
      <vt:lpstr>1. New lhcb-sim-run3 workload v0.1 for x86</vt:lpstr>
      <vt:lpstr>2. Port LHCb simulation to ARM</vt:lpstr>
      <vt:lpstr>3. Geant4 patch for LHCb SIM speedup (a)</vt:lpstr>
      <vt:lpstr>Vincenzo’s slides at the Sep 2022 workshop</vt:lpstr>
      <vt:lpstr>3. Geant4 patch for LHCb SIM speedup (b)</vt:lpstr>
      <vt:lpstr>3. Geant4 patch for LHCb SIM speedup (c)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445</cp:revision>
  <dcterms:modified xsi:type="dcterms:W3CDTF">2023-02-01T15:08:13Z</dcterms:modified>
</cp:coreProperties>
</file>